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19" r:id="rId2"/>
    <p:sldId id="259" r:id="rId3"/>
    <p:sldId id="257" r:id="rId4"/>
    <p:sldId id="305" r:id="rId5"/>
    <p:sldId id="260" r:id="rId6"/>
    <p:sldId id="306" r:id="rId7"/>
    <p:sldId id="286" r:id="rId8"/>
    <p:sldId id="262" r:id="rId9"/>
    <p:sldId id="281" r:id="rId10"/>
    <p:sldId id="263" r:id="rId11"/>
    <p:sldId id="317" r:id="rId12"/>
    <p:sldId id="299" r:id="rId13"/>
    <p:sldId id="287" r:id="rId14"/>
    <p:sldId id="312" r:id="rId15"/>
    <p:sldId id="288" r:id="rId16"/>
    <p:sldId id="298" r:id="rId17"/>
    <p:sldId id="289" r:id="rId18"/>
    <p:sldId id="290" r:id="rId19"/>
    <p:sldId id="291" r:id="rId20"/>
    <p:sldId id="292" r:id="rId21"/>
    <p:sldId id="293" r:id="rId22"/>
    <p:sldId id="295" r:id="rId23"/>
    <p:sldId id="277" r:id="rId24"/>
    <p:sldId id="264" r:id="rId25"/>
    <p:sldId id="296" r:id="rId26"/>
    <p:sldId id="265" r:id="rId27"/>
    <p:sldId id="274" r:id="rId28"/>
    <p:sldId id="300" r:id="rId29"/>
    <p:sldId id="311" r:id="rId30"/>
    <p:sldId id="307" r:id="rId31"/>
    <p:sldId id="313" r:id="rId32"/>
    <p:sldId id="308" r:id="rId33"/>
    <p:sldId id="314" r:id="rId34"/>
    <p:sldId id="309" r:id="rId35"/>
    <p:sldId id="315" r:id="rId36"/>
    <p:sldId id="310" r:id="rId37"/>
    <p:sldId id="316" r:id="rId38"/>
    <p:sldId id="276" r:id="rId39"/>
    <p:sldId id="285" r:id="rId40"/>
    <p:sldId id="283" r:id="rId41"/>
    <p:sldId id="294" r:id="rId42"/>
    <p:sldId id="275" r:id="rId43"/>
  </p:sldIdLst>
  <p:sldSz cx="12192000" cy="6858000"/>
  <p:notesSz cx="6794500"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24" autoAdjust="0"/>
    <p:restoredTop sz="63837" autoAdjust="0"/>
  </p:normalViewPr>
  <p:slideViewPr>
    <p:cSldViewPr snapToGrid="0" snapToObjects="1">
      <p:cViewPr varScale="1">
        <p:scale>
          <a:sx n="59" d="100"/>
          <a:sy n="59" d="100"/>
        </p:scale>
        <p:origin x="540" y="21"/>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97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497976"/>
          </a:xfrm>
          <a:prstGeom prst="rect">
            <a:avLst/>
          </a:prstGeom>
        </p:spPr>
        <p:txBody>
          <a:bodyPr vert="horz" lIns="91440" tIns="45720" rIns="91440" bIns="45720" rtlCol="0"/>
          <a:lstStyle>
            <a:lvl1pPr algn="r">
              <a:defRPr sz="1200"/>
            </a:lvl1pPr>
          </a:lstStyle>
          <a:p>
            <a:fld id="{88B3474A-6AA2-4EB2-9584-17D0DF138CF6}" type="datetimeFigureOut">
              <a:rPr lang="en-GB" smtClean="0"/>
              <a:pPr/>
              <a:t>20/10/2022</a:t>
            </a:fld>
            <a:endParaRPr lang="en-GB" dirty="0"/>
          </a:p>
        </p:txBody>
      </p:sp>
      <p:sp>
        <p:nvSpPr>
          <p:cNvPr id="4" name="Slide Image Placeholder 3"/>
          <p:cNvSpPr>
            <a:spLocks noGrp="1" noRot="1" noChangeAspect="1"/>
          </p:cNvSpPr>
          <p:nvPr>
            <p:ph type="sldImg" idx="2"/>
          </p:nvPr>
        </p:nvSpPr>
        <p:spPr>
          <a:xfrm>
            <a:off x="419100" y="1239838"/>
            <a:ext cx="5956300" cy="335121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6431"/>
            <a:ext cx="543560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4283" cy="4979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27076"/>
            <a:ext cx="2944283" cy="497975"/>
          </a:xfrm>
          <a:prstGeom prst="rect">
            <a:avLst/>
          </a:prstGeom>
        </p:spPr>
        <p:txBody>
          <a:bodyPr vert="horz" lIns="91440" tIns="45720" rIns="91440" bIns="45720" rtlCol="0" anchor="b"/>
          <a:lstStyle>
            <a:lvl1pPr algn="r">
              <a:defRPr sz="1200"/>
            </a:lvl1pPr>
          </a:lstStyle>
          <a:p>
            <a:fld id="{61F3D333-9E99-4069-AFF9-C0C92018EE28}" type="slidenum">
              <a:rPr lang="en-GB" smtClean="0"/>
              <a:pPr/>
              <a:t>‹#›</a:t>
            </a:fld>
            <a:endParaRPr lang="en-GB" dirty="0"/>
          </a:p>
        </p:txBody>
      </p:sp>
    </p:spTree>
    <p:extLst>
      <p:ext uri="{BB962C8B-B14F-4D97-AF65-F5344CB8AC3E}">
        <p14:creationId xmlns:p14="http://schemas.microsoft.com/office/powerpoint/2010/main" val="3629401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gohigherwestyorks.ac.uk/inspire-to-go-highe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https://gohigherwestyorks.ac.uk/resources/teachers-carers-advisors/employability-essentials/</a:t>
            </a:r>
          </a:p>
        </p:txBody>
      </p:sp>
      <p:sp>
        <p:nvSpPr>
          <p:cNvPr id="4" name="Slide Number Placeholder 3"/>
          <p:cNvSpPr>
            <a:spLocks noGrp="1"/>
          </p:cNvSpPr>
          <p:nvPr>
            <p:ph type="sldNum" sz="quarter" idx="10"/>
          </p:nvPr>
        </p:nvSpPr>
        <p:spPr/>
        <p:txBody>
          <a:bodyPr/>
          <a:lstStyle/>
          <a:p>
            <a:fld id="{61F3D333-9E99-4069-AFF9-C0C92018EE28}" type="slidenum">
              <a:rPr lang="en-GB" smtClean="0"/>
              <a:pPr/>
              <a:t>1</a:t>
            </a:fld>
            <a:endParaRPr lang="en-GB" dirty="0"/>
          </a:p>
        </p:txBody>
      </p:sp>
    </p:spTree>
    <p:extLst>
      <p:ext uri="{BB962C8B-B14F-4D97-AF65-F5344CB8AC3E}">
        <p14:creationId xmlns:p14="http://schemas.microsoft.com/office/powerpoint/2010/main" val="3191818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Thank</a:t>
            </a:r>
            <a:r>
              <a:rPr lang="en-GB" baseline="0" dirty="0"/>
              <a:t> the participants for their contributions when they have fed back to the group from the last task. </a:t>
            </a:r>
          </a:p>
          <a:p>
            <a:endParaRPr lang="en-GB" baseline="0" dirty="0"/>
          </a:p>
          <a:p>
            <a:r>
              <a:rPr lang="en-GB" i="1" baseline="0" dirty="0"/>
              <a:t>This is one definition of employability but as we have seen, the word is open to interpretation. The whole spectrum of skills that employability represents is so broad that the list could go on and on! This is just one, sensible definition – there are heaps outs there. </a:t>
            </a:r>
            <a:r>
              <a:rPr lang="en-GB" i="0" baseline="0" dirty="0"/>
              <a:t>Read the definition.</a:t>
            </a:r>
          </a:p>
          <a:p>
            <a:r>
              <a:rPr lang="en-GB" baseline="0" dirty="0"/>
              <a:t>As shown in the image on screen…</a:t>
            </a:r>
          </a:p>
          <a:p>
            <a:endParaRPr lang="en-GB" baseline="0" dirty="0"/>
          </a:p>
          <a:p>
            <a:r>
              <a:rPr lang="en-GB" i="1" baseline="0" dirty="0"/>
              <a:t>Employability relates to all job types too – the skills we are going to learn about come in handy whatever career you choose!</a:t>
            </a:r>
          </a:p>
        </p:txBody>
      </p:sp>
      <p:sp>
        <p:nvSpPr>
          <p:cNvPr id="4" name="Slide Number Placeholder 3"/>
          <p:cNvSpPr>
            <a:spLocks noGrp="1"/>
          </p:cNvSpPr>
          <p:nvPr>
            <p:ph type="sldNum" sz="quarter" idx="10"/>
          </p:nvPr>
        </p:nvSpPr>
        <p:spPr/>
        <p:txBody>
          <a:bodyPr/>
          <a:lstStyle/>
          <a:p>
            <a:fld id="{61F3D333-9E99-4069-AFF9-C0C92018EE28}" type="slidenum">
              <a:rPr lang="en-GB" smtClean="0"/>
              <a:pPr/>
              <a:t>10</a:t>
            </a:fld>
            <a:endParaRPr lang="en-GB" dirty="0"/>
          </a:p>
        </p:txBody>
      </p:sp>
    </p:spTree>
    <p:extLst>
      <p:ext uri="{BB962C8B-B14F-4D97-AF65-F5344CB8AC3E}">
        <p14:creationId xmlns:p14="http://schemas.microsoft.com/office/powerpoint/2010/main" val="1978847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could be done before or after the individual</a:t>
            </a:r>
            <a:r>
              <a:rPr lang="en-GB" baseline="0" dirty="0"/>
              <a:t> skills have been covered.</a:t>
            </a:r>
          </a:p>
          <a:p>
            <a:endParaRPr lang="en-GB" i="1" dirty="0"/>
          </a:p>
          <a:p>
            <a:r>
              <a:rPr lang="en-GB" i="1" dirty="0"/>
              <a:t>Now</a:t>
            </a:r>
            <a:r>
              <a:rPr lang="en-GB" i="1" baseline="0" dirty="0"/>
              <a:t> we have more of an idea about what employability is, let’s see how we feel about our own employability capability right now… there’s no right or wrong option to pick.</a:t>
            </a:r>
          </a:p>
          <a:p>
            <a:endParaRPr lang="en-GB" baseline="0" dirty="0"/>
          </a:p>
          <a:p>
            <a:r>
              <a:rPr lang="en-GB" baseline="0" dirty="0"/>
              <a:t>If majority 1 (although this may be unlikely) </a:t>
            </a:r>
            <a:r>
              <a:rPr lang="en-GB" b="0" i="1" baseline="0" dirty="0"/>
              <a:t>‘Ooh, interesting. Well, confidence is a key employability skill and you have certainly demonstrated confidence by choosing option 1.  However </a:t>
            </a:r>
            <a:r>
              <a:rPr lang="en-GB" b="0" i="1" u="sng" baseline="0" dirty="0"/>
              <a:t>I</a:t>
            </a:r>
            <a:r>
              <a:rPr lang="en-GB" b="0" i="1" baseline="0" dirty="0"/>
              <a:t> am very confident we can all still get something useful out of this session, so – let’s see if I’m right and explore the skills more. And what you can do to get even better at them!’ </a:t>
            </a:r>
          </a:p>
          <a:p>
            <a:endParaRPr lang="en-GB" baseline="0" dirty="0"/>
          </a:p>
          <a:p>
            <a:r>
              <a:rPr lang="en-GB" baseline="0" dirty="0"/>
              <a:t>If majority 2 – </a:t>
            </a:r>
            <a:r>
              <a:rPr lang="en-GB" i="1" baseline="0" dirty="0"/>
              <a:t>It’s good to see you feel you have some of this skill set covered – I am confident by the end of our session/s you will feel like you have up-skilled even more!</a:t>
            </a:r>
          </a:p>
          <a:p>
            <a:endParaRPr lang="en-GB" baseline="0" dirty="0"/>
          </a:p>
          <a:p>
            <a:r>
              <a:rPr lang="en-GB" baseline="0" dirty="0"/>
              <a:t>If majority 3 – </a:t>
            </a:r>
            <a:r>
              <a:rPr lang="en-GB" i="1" baseline="0" dirty="0"/>
              <a:t>Not to worry, to get better at this stuff is why we are here today, so let’s make the most of what the session/s has to offer…</a:t>
            </a:r>
          </a:p>
        </p:txBody>
      </p:sp>
      <p:sp>
        <p:nvSpPr>
          <p:cNvPr id="4" name="Slide Number Placeholder 3"/>
          <p:cNvSpPr>
            <a:spLocks noGrp="1"/>
          </p:cNvSpPr>
          <p:nvPr>
            <p:ph type="sldNum" sz="quarter" idx="10"/>
          </p:nvPr>
        </p:nvSpPr>
        <p:spPr/>
        <p:txBody>
          <a:bodyPr/>
          <a:lstStyle/>
          <a:p>
            <a:fld id="{61F3D333-9E99-4069-AFF9-C0C92018EE28}" type="slidenum">
              <a:rPr lang="en-GB" smtClean="0"/>
              <a:pPr/>
              <a:t>11</a:t>
            </a:fld>
            <a:endParaRPr lang="en-GB" dirty="0"/>
          </a:p>
        </p:txBody>
      </p:sp>
    </p:spTree>
    <p:extLst>
      <p:ext uri="{BB962C8B-B14F-4D97-AF65-F5344CB8AC3E}">
        <p14:creationId xmlns:p14="http://schemas.microsoft.com/office/powerpoint/2010/main" val="1108004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a:t>
            </a:r>
            <a:r>
              <a:rPr lang="en-GB" baseline="0" dirty="0"/>
              <a:t> to ensure they have watched any video content they intend to use and that it is suitable for the group they are working with on all levels. (each video is only Circa 2min long)</a:t>
            </a:r>
            <a:endParaRPr lang="en-GB" dirty="0"/>
          </a:p>
          <a:p>
            <a:endParaRPr lang="en-GB" dirty="0"/>
          </a:p>
          <a:p>
            <a:r>
              <a:rPr lang="en-GB" i="1" dirty="0"/>
              <a:t>Now, to watch</a:t>
            </a:r>
            <a:r>
              <a:rPr lang="en-GB" i="1" baseline="0" dirty="0"/>
              <a:t> one of the videos from Go Higher West Yorkshire’s ‘Inspire to Go Higher’ Employability Campaign.</a:t>
            </a:r>
          </a:p>
          <a:p>
            <a:r>
              <a:rPr lang="en-GB" i="1" baseline="0" dirty="0"/>
              <a:t>This campaign was initially developed for parents and carers of teenagers but also has lots of helpful information for young people, and ideas about how you could work with the people at home to improve your employability – and vice versa!</a:t>
            </a:r>
            <a:endParaRPr lang="en-GB" i="1" dirty="0"/>
          </a:p>
          <a:p>
            <a:r>
              <a:rPr lang="en-GB" i="1" dirty="0"/>
              <a:t>It’s</a:t>
            </a:r>
            <a:r>
              <a:rPr lang="en-GB" i="1" baseline="0" dirty="0"/>
              <a:t> based on real life, real people and features real employers too…</a:t>
            </a:r>
          </a:p>
          <a:p>
            <a:endParaRPr lang="en-GB" i="1" baseline="0"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12</a:t>
            </a:fld>
            <a:endParaRPr lang="en-GB" dirty="0"/>
          </a:p>
        </p:txBody>
      </p:sp>
    </p:spTree>
    <p:extLst>
      <p:ext uri="{BB962C8B-B14F-4D97-AF65-F5344CB8AC3E}">
        <p14:creationId xmlns:p14="http://schemas.microsoft.com/office/powerpoint/2010/main" val="241885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we are going to think some more</a:t>
            </a:r>
            <a:r>
              <a:rPr lang="en-GB" i="1" baseline="0" dirty="0"/>
              <a:t> about the key skills that the employability skill set relates to…</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13</a:t>
            </a:fld>
            <a:endParaRPr lang="en-GB" dirty="0"/>
          </a:p>
        </p:txBody>
      </p:sp>
    </p:spTree>
    <p:extLst>
      <p:ext uri="{BB962C8B-B14F-4D97-AF65-F5344CB8AC3E}">
        <p14:creationId xmlns:p14="http://schemas.microsoft.com/office/powerpoint/2010/main" val="161674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According to youth employment UK which 5 skills</a:t>
            </a:r>
            <a:r>
              <a:rPr lang="en-GB" i="1" baseline="0" dirty="0"/>
              <a:t> </a:t>
            </a:r>
            <a:r>
              <a:rPr lang="en-GB" i="1" dirty="0"/>
              <a:t>do you think ranked top of</a:t>
            </a:r>
            <a:r>
              <a:rPr lang="en-GB" i="1" baseline="0" dirty="0"/>
              <a:t> this list as the most important employability skills or abilities. We won’t be asking anyone to read these out but – we will go on to discuss them.</a:t>
            </a:r>
          </a:p>
          <a:p>
            <a:endParaRPr lang="en-GB" baseline="0" dirty="0"/>
          </a:p>
          <a:p>
            <a:r>
              <a:rPr lang="en-GB" baseline="0" dirty="0"/>
              <a:t>Before you move onto the next slide it is helpful to point out…</a:t>
            </a:r>
          </a:p>
          <a:p>
            <a:endParaRPr lang="en-GB" baseline="0" dirty="0"/>
          </a:p>
          <a:p>
            <a:r>
              <a:rPr lang="en-GB" i="1" baseline="0" dirty="0"/>
              <a:t>All of the skills listed on the screen are considered to be useful skills – so whichever you have picked they are relevant to employability in some way! But let’s see which came out top in recent research….</a:t>
            </a:r>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14</a:t>
            </a:fld>
            <a:endParaRPr lang="en-GB" dirty="0"/>
          </a:p>
        </p:txBody>
      </p:sp>
    </p:spTree>
    <p:extLst>
      <p:ext uri="{BB962C8B-B14F-4D97-AF65-F5344CB8AC3E}">
        <p14:creationId xmlns:p14="http://schemas.microsoft.com/office/powerpoint/2010/main" val="3151407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These</a:t>
            </a:r>
            <a:r>
              <a:rPr lang="en-GB" i="1" baseline="0" dirty="0"/>
              <a:t> are the skills that came out top…</a:t>
            </a:r>
          </a:p>
          <a:p>
            <a:r>
              <a:rPr lang="en-GB" i="1" baseline="0" dirty="0"/>
              <a:t>Now let’s take a look at them in more detail.</a:t>
            </a:r>
          </a:p>
          <a:p>
            <a:endParaRPr lang="en-GB" i="1" baseline="0" dirty="0"/>
          </a:p>
          <a:p>
            <a:r>
              <a:rPr lang="en-GB" i="1" baseline="0" dirty="0"/>
              <a:t>Now, please write them down in this order:</a:t>
            </a:r>
          </a:p>
          <a:p>
            <a:r>
              <a:rPr lang="en-GB" i="1" baseline="0" dirty="0"/>
              <a:t>From 1 to 5  - with 1 being good at and 5 being not so good at.</a:t>
            </a:r>
          </a:p>
          <a:p>
            <a:r>
              <a:rPr lang="en-GB" i="1" baseline="0" dirty="0"/>
              <a:t>Don’t worry if you don’t feel that you have had chance to become practised in any of these skills – that’s partly why we are here today!</a:t>
            </a:r>
          </a:p>
          <a:p>
            <a:endParaRPr lang="en-GB" baseline="0" dirty="0"/>
          </a:p>
          <a:p>
            <a:r>
              <a:rPr lang="en-GB" i="0" baseline="0" dirty="0"/>
              <a:t>The answers from this could provide an indicator for which skills you want to focus on most in this or subsequent sessions (aided by the content relating to that skill which you can find next up in this resource pack).</a:t>
            </a:r>
            <a:endParaRPr lang="en-GB" baseline="0"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15</a:t>
            </a:fld>
            <a:endParaRPr lang="en-GB" dirty="0"/>
          </a:p>
        </p:txBody>
      </p:sp>
    </p:spTree>
    <p:extLst>
      <p:ext uri="{BB962C8B-B14F-4D97-AF65-F5344CB8AC3E}">
        <p14:creationId xmlns:p14="http://schemas.microsoft.com/office/powerpoint/2010/main" val="4153753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https://www.gohigherwestyorks.ac.uk/inspire-to-go-higher/</a:t>
            </a:r>
          </a:p>
          <a:p>
            <a:endParaRPr lang="en-GB" dirty="0"/>
          </a:p>
          <a:p>
            <a:r>
              <a:rPr lang="en-GB" i="1" dirty="0"/>
              <a:t>Ok, let’s explore those skills individually so we can understand</a:t>
            </a:r>
            <a:r>
              <a:rPr lang="en-GB" i="1" baseline="0" dirty="0"/>
              <a:t> a little more about what they mean.</a:t>
            </a:r>
            <a:endParaRPr lang="en-GB" i="1"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16</a:t>
            </a:fld>
            <a:endParaRPr lang="en-GB" dirty="0"/>
          </a:p>
        </p:txBody>
      </p:sp>
    </p:spTree>
    <p:extLst>
      <p:ext uri="{BB962C8B-B14F-4D97-AF65-F5344CB8AC3E}">
        <p14:creationId xmlns:p14="http://schemas.microsoft.com/office/powerpoint/2010/main" val="1567920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We have already explored this one in the video we watched earlier.</a:t>
            </a:r>
            <a:r>
              <a:rPr lang="en-GB" i="1" baseline="0" dirty="0"/>
              <a:t> </a:t>
            </a:r>
            <a:r>
              <a:rPr lang="en-GB" i="1" dirty="0"/>
              <a:t> </a:t>
            </a:r>
          </a:p>
          <a:p>
            <a:endParaRPr lang="en-GB" i="1" dirty="0"/>
          </a:p>
          <a:p>
            <a:r>
              <a:rPr lang="en-GB" i="1" dirty="0"/>
              <a:t>Self belief</a:t>
            </a:r>
            <a:r>
              <a:rPr lang="en-GB" i="1" baseline="0" dirty="0"/>
              <a:t> also means </a:t>
            </a:r>
            <a:r>
              <a:rPr lang="en-GB" i="1" dirty="0"/>
              <a:t>confidence.</a:t>
            </a:r>
          </a:p>
          <a:p>
            <a:endParaRPr lang="en-GB" i="1" dirty="0"/>
          </a:p>
          <a:p>
            <a:r>
              <a:rPr lang="en-GB" i="1" dirty="0"/>
              <a:t>Your</a:t>
            </a:r>
            <a:r>
              <a:rPr lang="en-GB" i="1" baseline="0" dirty="0"/>
              <a:t> confidence in your abilities, or ability to learn to do something. And feeling good about this.</a:t>
            </a:r>
          </a:p>
          <a:p>
            <a:endParaRPr lang="en-GB" i="1" baseline="0" dirty="0"/>
          </a:p>
          <a:p>
            <a:r>
              <a:rPr lang="en-GB" i="1" baseline="0" dirty="0"/>
              <a:t>Also, the ability to talk clearly and honestly about your abilities and qualities. We all have them, the self-belief trick is learning to recognise and be proud of our abilities. Understand what makes us great and an individual and being unafraid to talk about our achievements in the right environment (such as an interview).</a:t>
            </a:r>
          </a:p>
          <a:p>
            <a:r>
              <a:rPr lang="en-GB" i="1" dirty="0"/>
              <a:t>Confidence isn’t something we all have oodles</a:t>
            </a:r>
            <a:r>
              <a:rPr lang="en-GB" i="1" baseline="0" dirty="0"/>
              <a:t> of naturally, but we can all work on building our confidence in little ways most days, eventually confidence building can become a habit really. And it’s worth it. (facilitator can give examples relevant to group if appropriate).</a:t>
            </a:r>
            <a:endParaRPr lang="en-GB" i="1"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17</a:t>
            </a:fld>
            <a:endParaRPr lang="en-GB" dirty="0"/>
          </a:p>
        </p:txBody>
      </p:sp>
    </p:spTree>
    <p:extLst>
      <p:ext uri="{BB962C8B-B14F-4D97-AF65-F5344CB8AC3E}">
        <p14:creationId xmlns:p14="http://schemas.microsoft.com/office/powerpoint/2010/main" val="347637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In</a:t>
            </a:r>
            <a:r>
              <a:rPr lang="en-GB" i="1" baseline="0" dirty="0"/>
              <a:t> all areas of life good communication is key and yet it is a skill that many people struggle with.</a:t>
            </a:r>
          </a:p>
          <a:p>
            <a:endParaRPr lang="en-GB" baseline="0" dirty="0"/>
          </a:p>
          <a:p>
            <a:endParaRPr lang="en-GB" i="1" baseline="0" dirty="0"/>
          </a:p>
          <a:p>
            <a:r>
              <a:rPr lang="en-GB" i="1" baseline="0" dirty="0"/>
              <a:t>When we talk about communication in employability terms we mean all forms of this skill including:</a:t>
            </a:r>
          </a:p>
          <a:p>
            <a:endParaRPr lang="en-GB" i="1" baseline="0" dirty="0"/>
          </a:p>
          <a:p>
            <a:r>
              <a:rPr lang="en-GB" i="1" baseline="0" dirty="0"/>
              <a:t>- Written communication – writing a report or composing an email for example</a:t>
            </a:r>
          </a:p>
          <a:p>
            <a:r>
              <a:rPr lang="en-GB" i="1" baseline="0" dirty="0"/>
              <a:t>- Physical communication: Body language so how you hold yourself, making an effort to smile, make eye contact where appropriate, shake hands, even sitting up straight can demonstrate motivation and alertness rather than a causal slouch!</a:t>
            </a:r>
          </a:p>
          <a:p>
            <a:r>
              <a:rPr lang="en-GB" i="1" baseline="0" dirty="0"/>
              <a:t>- Verbal communication: across many different environments from presenting (like I am today) to having a 1 to 1 conversation with a colleague, or perhaps answering a question or making a spoken contribution at a meeting.</a:t>
            </a:r>
          </a:p>
          <a:p>
            <a:endParaRPr lang="en-GB" i="1" baseline="0" dirty="0"/>
          </a:p>
          <a:p>
            <a:r>
              <a:rPr lang="en-GB" i="1" baseline="0" dirty="0"/>
              <a:t>So communication is quite complex but we can all do it well, It just helps to understand how.</a:t>
            </a:r>
          </a:p>
          <a:p>
            <a:endParaRPr lang="en-GB" i="1" baseline="0" dirty="0"/>
          </a:p>
          <a:p>
            <a:endParaRPr lang="en-GB" i="1" baseline="0" dirty="0"/>
          </a:p>
          <a:p>
            <a:r>
              <a:rPr lang="en-GB" i="1" baseline="0" dirty="0"/>
              <a:t>It’s also pretty important to be able to alter/tailor your communication style to the audience and environment. For instance in a presentation to lots of people in a big room about something exciting you need to stand tall, smile and project your voice. However if you were discussing a sensitive issue in a private conversation with one other person only that style of communication would be rather unsuitable!</a:t>
            </a:r>
          </a:p>
          <a:p>
            <a:endParaRPr lang="en-GB" baseline="0" dirty="0"/>
          </a:p>
          <a:p>
            <a:r>
              <a:rPr lang="en-GB" baseline="0" dirty="0"/>
              <a:t>(note – this may need to be adapted for groups with SEND, EAFL, Disabilities so that is suits the ways they might best communicate)</a:t>
            </a:r>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18</a:t>
            </a:fld>
            <a:endParaRPr lang="en-GB" dirty="0"/>
          </a:p>
        </p:txBody>
      </p:sp>
    </p:spTree>
    <p:extLst>
      <p:ext uri="{BB962C8B-B14F-4D97-AF65-F5344CB8AC3E}">
        <p14:creationId xmlns:p14="http://schemas.microsoft.com/office/powerpoint/2010/main" val="3278831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baseline="0" dirty="0"/>
              <a:t>We all come across problems all the time –  in our personal life, throughout school college and Uni and also at work! </a:t>
            </a:r>
          </a:p>
          <a:p>
            <a:endParaRPr lang="en-GB" i="1" baseline="0" dirty="0"/>
          </a:p>
          <a:p>
            <a:r>
              <a:rPr lang="en-GB" i="1" baseline="0" dirty="0"/>
              <a:t>Big, small, some easier to solve and some that just feel super difficult to understand let alone sort out – problems are a part of life sometimes! However we can equip ourselves with better problem solving abilities in a variety of ways.</a:t>
            </a:r>
          </a:p>
          <a:p>
            <a:r>
              <a:rPr lang="en-GB" i="1" baseline="0" dirty="0"/>
              <a:t>Including:</a:t>
            </a:r>
          </a:p>
          <a:p>
            <a:r>
              <a:rPr lang="en-GB" i="1" baseline="0" dirty="0"/>
              <a:t>- Using communication to help you and help you and those involved completely understand the issue, barrier, whatever it is that is causing the problem. You might need to ask questions to do this thoroughly.</a:t>
            </a:r>
          </a:p>
          <a:p>
            <a:r>
              <a:rPr lang="en-GB" i="1" baseline="0" dirty="0"/>
              <a:t>- Staying positive and focussing on finding and actioning the solution.</a:t>
            </a:r>
          </a:p>
          <a:p>
            <a:r>
              <a:rPr lang="en-GB" i="1" baseline="0" dirty="0"/>
              <a:t>- Engaging with those who could help you in the tricky situation.</a:t>
            </a:r>
          </a:p>
          <a:p>
            <a:r>
              <a:rPr lang="en-GB" i="1" baseline="0" dirty="0"/>
              <a:t>- Trying your best to remain calm and composed so you can think clearly.</a:t>
            </a:r>
          </a:p>
          <a:p>
            <a:r>
              <a:rPr lang="en-GB" i="1" baseline="0" dirty="0"/>
              <a:t>- Thinking of a time where you successfully solved a similar problem and perhaps applying some of the same techniques.</a:t>
            </a:r>
          </a:p>
          <a:p>
            <a:endParaRPr lang="en-GB" i="1" baseline="0" dirty="0"/>
          </a:p>
          <a:p>
            <a:r>
              <a:rPr lang="en-GB" i="1" baseline="0" dirty="0"/>
              <a:t>Understanding what you have learnt from the problem and how you solved (or maybe struggled to solve) it.</a:t>
            </a:r>
          </a:p>
          <a:p>
            <a:endParaRPr lang="en-GB" baseline="0" dirty="0"/>
          </a:p>
          <a:p>
            <a:endParaRPr lang="en-GB" baseline="0" dirty="0"/>
          </a:p>
          <a:p>
            <a:endParaRPr lang="en-GB" baseline="0" dirty="0"/>
          </a:p>
          <a:p>
            <a:endParaRPr lang="en-GB" baseline="0" dirty="0"/>
          </a:p>
          <a:p>
            <a:r>
              <a:rPr lang="en-GB" i="0" baseline="0" dirty="0"/>
              <a:t>You may even want to give an example of where you have effectively solved a problem.</a:t>
            </a:r>
            <a:endParaRPr lang="en-GB" i="0" dirty="0"/>
          </a:p>
          <a:p>
            <a:endParaRPr lang="en-GB" dirty="0"/>
          </a:p>
          <a:p>
            <a:r>
              <a:rPr lang="en-GB" i="1" dirty="0"/>
              <a:t>For parents use the Elon</a:t>
            </a:r>
            <a:r>
              <a:rPr lang="en-GB" i="1" baseline="0" dirty="0"/>
              <a:t> Musk example/quote for older groups. </a:t>
            </a:r>
          </a:p>
          <a:p>
            <a:r>
              <a:rPr lang="en-GB" b="0" dirty="0"/>
              <a:t>“You get paid in direct proportion to the difficulty of problems you solve” </a:t>
            </a:r>
            <a:endParaRPr lang="en-GB" b="0" i="1"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19</a:t>
            </a:fld>
            <a:endParaRPr lang="en-GB" dirty="0"/>
          </a:p>
        </p:txBody>
      </p:sp>
    </p:spTree>
    <p:extLst>
      <p:ext uri="{BB962C8B-B14F-4D97-AF65-F5344CB8AC3E}">
        <p14:creationId xmlns:p14="http://schemas.microsoft.com/office/powerpoint/2010/main" val="9606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first slide of</a:t>
            </a:r>
            <a:r>
              <a:rPr lang="en-GB" baseline="0" dirty="0"/>
              <a:t> the actual workshop resource.</a:t>
            </a:r>
            <a:endParaRPr lang="en-GB" dirty="0"/>
          </a:p>
          <a:p>
            <a:endParaRPr lang="en-GB" dirty="0"/>
          </a:p>
          <a:p>
            <a:r>
              <a:rPr lang="en-GB" dirty="0"/>
              <a:t>Provide</a:t>
            </a:r>
            <a:r>
              <a:rPr lang="en-GB" baseline="0" dirty="0"/>
              <a:t> an energised, p</a:t>
            </a:r>
            <a:r>
              <a:rPr lang="en-GB" dirty="0"/>
              <a:t>ositive introduction</a:t>
            </a:r>
            <a:r>
              <a:rPr lang="en-GB" baseline="0" dirty="0"/>
              <a:t> and welcome the group to the session.</a:t>
            </a:r>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2</a:t>
            </a:fld>
            <a:endParaRPr lang="en-GB" dirty="0"/>
          </a:p>
        </p:txBody>
      </p:sp>
    </p:spTree>
    <p:extLst>
      <p:ext uri="{BB962C8B-B14F-4D97-AF65-F5344CB8AC3E}">
        <p14:creationId xmlns:p14="http://schemas.microsoft.com/office/powerpoint/2010/main" val="3568898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We have probably all heard the phrase ‘team work makes the dream work’ but,</a:t>
            </a:r>
            <a:r>
              <a:rPr lang="en-GB" i="1" baseline="0" dirty="0"/>
              <a:t> cheesy as it is there’s some truth in it!</a:t>
            </a:r>
          </a:p>
          <a:p>
            <a:endParaRPr lang="en-GB" i="1" baseline="0" dirty="0"/>
          </a:p>
          <a:p>
            <a:r>
              <a:rPr lang="en-GB" i="1" baseline="0" dirty="0"/>
              <a:t>Being able to use your communication and problem solving abilities to motivate and co-operate with not just your direct team but perhaps others internal or external to your workplace is so important.</a:t>
            </a:r>
          </a:p>
          <a:p>
            <a:endParaRPr lang="en-GB" i="1" baseline="0" dirty="0"/>
          </a:p>
          <a:p>
            <a:r>
              <a:rPr lang="en-GB" i="1" baseline="0" dirty="0"/>
              <a:t>Whilst it’s important to be able to stand on your own two feet, being part of a team feels good. Knowing that you are on their team can make the others around you feel good too.</a:t>
            </a:r>
          </a:p>
          <a:p>
            <a:endParaRPr lang="en-GB" i="1" baseline="0" dirty="0"/>
          </a:p>
          <a:p>
            <a:r>
              <a:rPr lang="en-GB" i="1" baseline="0" dirty="0"/>
              <a:t>Many jobs have working in teams at their core, so it’s helpful to have experienced team work before you enter the world of work – many of us work in teams everyday but don’t even realise it, at home or school or in your social life, there will probably be a time when you have successfully worked with others to make something great happen.</a:t>
            </a:r>
          </a:p>
          <a:p>
            <a:endParaRPr lang="en-GB" i="1" baseline="0" dirty="0"/>
          </a:p>
          <a:p>
            <a:r>
              <a:rPr lang="en-GB" i="1" baseline="0" dirty="0"/>
              <a:t>Every day we all work as part of a team whether we know it or not. At home, school, college  - so many areas of life require team work, it’s certainly not limited to the workplace.</a:t>
            </a:r>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20</a:t>
            </a:fld>
            <a:endParaRPr lang="en-GB" dirty="0"/>
          </a:p>
        </p:txBody>
      </p:sp>
    </p:spTree>
    <p:extLst>
      <p:ext uri="{BB962C8B-B14F-4D97-AF65-F5344CB8AC3E}">
        <p14:creationId xmlns:p14="http://schemas.microsoft.com/office/powerpoint/2010/main" val="97447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Self</a:t>
            </a:r>
            <a:r>
              <a:rPr lang="en-GB" i="1" baseline="0" dirty="0"/>
              <a:t> Management covers a whole host of things.</a:t>
            </a:r>
          </a:p>
          <a:p>
            <a:endParaRPr lang="en-GB" i="1" baseline="0" dirty="0"/>
          </a:p>
          <a:p>
            <a:r>
              <a:rPr lang="en-GB" i="1" baseline="0" dirty="0"/>
              <a:t>From punctuality – being on time, every time.</a:t>
            </a:r>
          </a:p>
          <a:p>
            <a:r>
              <a:rPr lang="en-GB" i="1" baseline="0" dirty="0"/>
              <a:t>To staying motivated, and showing it (something that employers love to see).</a:t>
            </a:r>
          </a:p>
          <a:p>
            <a:endParaRPr lang="en-GB" i="1" baseline="0" dirty="0"/>
          </a:p>
          <a:p>
            <a:r>
              <a:rPr lang="en-GB" i="1" baseline="0" dirty="0"/>
              <a:t>The real value here is in the word ‘self’ though, so being responsible for your own time management:  eg setting your alarm on a night or planning your travel to work or College or an appointment in a sensible fashion.</a:t>
            </a:r>
          </a:p>
          <a:p>
            <a:endParaRPr lang="en-GB" i="1" baseline="0" dirty="0"/>
          </a:p>
          <a:p>
            <a:r>
              <a:rPr lang="en-GB" i="1" baseline="0" dirty="0"/>
              <a:t>Working on your resilience so you really can stay motivated and focussed when the going gets tough.</a:t>
            </a:r>
          </a:p>
          <a:p>
            <a:endParaRPr lang="en-GB" i="1" baseline="0" dirty="0"/>
          </a:p>
          <a:p>
            <a:r>
              <a:rPr lang="en-GB" i="1" baseline="0" dirty="0"/>
              <a:t>Staying calm and positive in a challenging situation or during a difficult conversation so that you can get the best result from it - not relying on others to do this for you.</a:t>
            </a:r>
          </a:p>
          <a:p>
            <a:endParaRPr lang="en-GB" i="1" baseline="0" dirty="0"/>
          </a:p>
          <a:p>
            <a:r>
              <a:rPr lang="en-GB" i="1" baseline="0" dirty="0"/>
              <a:t>When you start to manage things for yourself you are more likely to set and achieve personal goals – and your self-believe will often grow too! I can do this thing and I can do it myself, feels great!</a:t>
            </a:r>
            <a:endParaRPr lang="en-GB" i="1"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21</a:t>
            </a:fld>
            <a:endParaRPr lang="en-GB" dirty="0"/>
          </a:p>
        </p:txBody>
      </p:sp>
    </p:spTree>
    <p:extLst>
      <p:ext uri="{BB962C8B-B14F-4D97-AF65-F5344CB8AC3E}">
        <p14:creationId xmlns:p14="http://schemas.microsoft.com/office/powerpoint/2010/main" val="19775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baseline="0" dirty="0"/>
              <a:t>Now that we have explored them in a little more detail let’s rank our own individual employability skills.</a:t>
            </a:r>
          </a:p>
          <a:p>
            <a:endParaRPr lang="en-GB" i="1" baseline="0" dirty="0"/>
          </a:p>
          <a:p>
            <a:r>
              <a:rPr lang="en-GB" i="1" baseline="0" dirty="0"/>
              <a:t>Please write down from top to bottom (1= best at 5 = worst at) how proficient you feel you are in each skill.</a:t>
            </a:r>
          </a:p>
          <a:p>
            <a:endParaRPr lang="en-GB" i="1" baseline="0" dirty="0"/>
          </a:p>
          <a:p>
            <a:r>
              <a:rPr lang="en-GB" i="1" baseline="0" dirty="0"/>
              <a:t>And don’t worry if you don’t feel that you have had chance to become practised in any of these skills – that partly is why we are here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If you have a group where there is a trend in how they rank their own skills: The answers from this exercise could provide an indicator for which skills you want to focus on most (aided by the content/video relating to that particular skill in this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22</a:t>
            </a:fld>
            <a:endParaRPr lang="en-GB" dirty="0"/>
          </a:p>
        </p:txBody>
      </p:sp>
    </p:spTree>
    <p:extLst>
      <p:ext uri="{BB962C8B-B14F-4D97-AF65-F5344CB8AC3E}">
        <p14:creationId xmlns:p14="http://schemas.microsoft.com/office/powerpoint/2010/main" val="250129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 quick question - </a:t>
            </a:r>
          </a:p>
          <a:p>
            <a:r>
              <a:rPr lang="en-GB" i="1" dirty="0"/>
              <a:t>How</a:t>
            </a:r>
            <a:r>
              <a:rPr lang="en-GB" i="1" baseline="0" dirty="0"/>
              <a:t> many adults in the UK do you think have this employability stuff sorted according to Barclays Life skills….. How many of the millions of working adults out there in the UK are terrific team workers, cracking communicators, big self believers?</a:t>
            </a:r>
          </a:p>
          <a:p>
            <a:r>
              <a:rPr lang="en-GB" i="1" baseline="0" dirty="0"/>
              <a:t> A 27%  B 40% or C 82%? </a:t>
            </a:r>
          </a:p>
          <a:p>
            <a:endParaRPr lang="en-GB" i="1" baseline="0" dirty="0"/>
          </a:p>
          <a:p>
            <a:r>
              <a:rPr lang="en-GB" baseline="0" dirty="0"/>
              <a:t>Discuss, write down or hands up!</a:t>
            </a:r>
          </a:p>
          <a:p>
            <a:endParaRPr lang="en-GB" baseline="0" dirty="0"/>
          </a:p>
          <a:p>
            <a:endParaRPr lang="en-GB" baseline="0" dirty="0"/>
          </a:p>
          <a:p>
            <a:r>
              <a:rPr lang="en-GB" baseline="0" dirty="0"/>
              <a:t>You may want to merge the two slides (23&amp;24) here and remove image when presenting to adults as more geared towards a youth audience.</a:t>
            </a:r>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23</a:t>
            </a:fld>
            <a:endParaRPr lang="en-GB" dirty="0"/>
          </a:p>
        </p:txBody>
      </p:sp>
    </p:spTree>
    <p:extLst>
      <p:ext uri="{BB962C8B-B14F-4D97-AF65-F5344CB8AC3E}">
        <p14:creationId xmlns:p14="http://schemas.microsoft.com/office/powerpoint/2010/main" val="3477556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The correct answer is B – according to Barclays life skills only 40% of UK adults</a:t>
            </a:r>
            <a:r>
              <a:rPr lang="en-GB" sz="1200" i="1" baseline="0" dirty="0"/>
              <a:t> are currently ace-ing employability.</a:t>
            </a:r>
          </a:p>
          <a:p>
            <a:endParaRPr lang="en-GB" sz="1200" i="1" baseline="0" dirty="0"/>
          </a:p>
          <a:p>
            <a:r>
              <a:rPr lang="en-GB" sz="1200" i="1" baseline="0" dirty="0"/>
              <a:t>Meaning there is a current skills gap of 60%!</a:t>
            </a:r>
            <a:endParaRPr lang="en-GB" i="1" dirty="0"/>
          </a:p>
          <a:p>
            <a:endParaRPr lang="en-GB" i="1" dirty="0"/>
          </a:p>
          <a:p>
            <a:r>
              <a:rPr lang="en-GB" i="1" dirty="0"/>
              <a:t>So</a:t>
            </a:r>
            <a:r>
              <a:rPr lang="en-GB" i="1" baseline="0" dirty="0"/>
              <a:t> - n</a:t>
            </a:r>
            <a:r>
              <a:rPr lang="en-GB" i="1" dirty="0"/>
              <a:t>ow is the time to tool up so we can</a:t>
            </a:r>
            <a:r>
              <a:rPr lang="en-GB" i="1" baseline="0" dirty="0"/>
              <a:t> change that figure in the future and be the most employability generation yet!</a:t>
            </a:r>
            <a:endParaRPr lang="en-GB" i="1"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24</a:t>
            </a:fld>
            <a:endParaRPr lang="en-GB" dirty="0"/>
          </a:p>
        </p:txBody>
      </p:sp>
    </p:spTree>
    <p:extLst>
      <p:ext uri="{BB962C8B-B14F-4D97-AF65-F5344CB8AC3E}">
        <p14:creationId xmlns:p14="http://schemas.microsoft.com/office/powerpoint/2010/main" val="3821480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Why</a:t>
            </a:r>
            <a:r>
              <a:rPr lang="en-GB" i="1" baseline="0" dirty="0"/>
              <a:t> the cute robot?</a:t>
            </a:r>
          </a:p>
          <a:p>
            <a:endParaRPr lang="en-GB" i="1" baseline="0" dirty="0"/>
          </a:p>
          <a:p>
            <a:r>
              <a:rPr lang="en-GB" i="1" baseline="0" dirty="0"/>
              <a:t>Sometimes you might hear employability skills being referred to as ‘soft’ skills. And to a certain extent that’s right. These things can’t be easily hard wired into machines…</a:t>
            </a:r>
          </a:p>
          <a:p>
            <a:endParaRPr lang="en-GB" i="1" baseline="0" dirty="0"/>
          </a:p>
          <a:p>
            <a:r>
              <a:rPr lang="en-GB" i="1" baseline="0" dirty="0"/>
              <a:t>Skills/attributes such as: communication, empathy, creativity, team work – totally different to data crunching and…not so easy to teach a robot.</a:t>
            </a:r>
          </a:p>
          <a:p>
            <a:endParaRPr lang="en-GB" i="1" baseline="0" dirty="0"/>
          </a:p>
          <a:p>
            <a:r>
              <a:rPr lang="en-GB" i="1" baseline="0" dirty="0"/>
              <a:t>Therefore, it’s super important to future proof your skill set by up-skilling your employability. Because, even as technology advances there are some things us humans will just always be better at! At least in our lifetime! </a:t>
            </a:r>
            <a:endParaRPr lang="en-GB" i="1"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25</a:t>
            </a:fld>
            <a:endParaRPr lang="en-GB" dirty="0"/>
          </a:p>
        </p:txBody>
      </p:sp>
    </p:spTree>
    <p:extLst>
      <p:ext uri="{BB962C8B-B14F-4D97-AF65-F5344CB8AC3E}">
        <p14:creationId xmlns:p14="http://schemas.microsoft.com/office/powerpoint/2010/main" val="616823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baseline="0" dirty="0"/>
              <a:t>Of course we go to College or University to study and get a qualification which is very important. But also – you will gain life experience throughout your education journey. Why not take up some opportunities to enhance your employability too.</a:t>
            </a:r>
          </a:p>
          <a:p>
            <a:endParaRPr lang="en-GB" i="1" baseline="0" dirty="0"/>
          </a:p>
          <a:p>
            <a:r>
              <a:rPr lang="en-GB" i="1" baseline="0" dirty="0"/>
              <a:t>Schools, Colleges and Universities now offer heaps of options to help you increase your employability. From sports teams, to societies to really practical stuff like CV writing workshops and Work experience. Get clued up on what's on offer where you are (or where you are heading) and see which options feel would be useful to get involved in!</a:t>
            </a:r>
          </a:p>
          <a:p>
            <a:endParaRPr lang="en-GB" i="1" baseline="0" dirty="0"/>
          </a:p>
          <a:p>
            <a:r>
              <a:rPr lang="en-GB" i="1" baseline="0" dirty="0"/>
              <a:t>This kind of ‘co-curricular’ activity will give you an edge in a competitive job market when you leave education with not just a great qualification but a great set of employability skills too!</a:t>
            </a:r>
          </a:p>
          <a:p>
            <a:endParaRPr lang="en-GB" i="1" baseline="0" dirty="0"/>
          </a:p>
          <a:p>
            <a:endParaRPr lang="en-GB" baseline="0" dirty="0"/>
          </a:p>
          <a:p>
            <a:r>
              <a:rPr lang="en-GB" baseline="0" dirty="0"/>
              <a:t>Universities and Colleges offer the things that they know will work in terms of upskilling your employability.</a:t>
            </a:r>
          </a:p>
          <a:p>
            <a:endParaRPr lang="en-GB" i="1" baseline="0" dirty="0"/>
          </a:p>
          <a:p>
            <a:endParaRPr lang="en-GB" i="1" baseline="0" dirty="0"/>
          </a:p>
          <a:p>
            <a:r>
              <a:rPr lang="en-GB" i="1" baseline="0" dirty="0"/>
              <a:t>With Higher Education options like Higher and Degree Apprenticeships on the up Colleges and Universities continue to work closely with employers and have a strong idea of what employers want from a fantastic employee in addition to your qualification.</a:t>
            </a:r>
          </a:p>
          <a:p>
            <a:endParaRPr lang="en-GB" baseline="0" dirty="0"/>
          </a:p>
          <a:p>
            <a:r>
              <a:rPr lang="en-GB" i="1" baseline="0" dirty="0"/>
              <a:t>A lot of the stuff on offer from Colleges/Uni to enhance your employability is also really good fun! Like, Societies, Clubs, Volunteering/Social Action, work placements…. The list goes on!</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Make this local to your group E.G if you know of a volunteering opportunity in the community or something the school/college might be running that could help with any of the skills talked about. You may even want to hand out or forward information on about any opportunities to enable or encourage participation.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This could also be relevant to the individual video Q&amp;A: e.g. when reflecting on the ‘Communication’ piece, if you know of a public speaking/debating society – flag it to the group.</a:t>
            </a:r>
          </a:p>
          <a:p>
            <a:endParaRPr lang="en-GB" baseline="0"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26</a:t>
            </a:fld>
            <a:endParaRPr lang="en-GB" dirty="0"/>
          </a:p>
        </p:txBody>
      </p:sp>
    </p:spTree>
    <p:extLst>
      <p:ext uri="{BB962C8B-B14F-4D97-AF65-F5344CB8AC3E}">
        <p14:creationId xmlns:p14="http://schemas.microsoft.com/office/powerpoint/2010/main" val="2264950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Here</a:t>
            </a:r>
            <a:r>
              <a:rPr lang="en-GB" i="0" baseline="0" dirty="0"/>
              <a:t> – you could download, print and hand out the PDF ( https://www.gohigherwestyorks.ac.uk/wp-content/uploads/2018/12/INSPIRE-TO-GO-HIGHER-Employability-Skills-WEB-1.pdf ) or encourage the young people to read it at home then complete a quiz sheet on it (Short homework task)</a:t>
            </a:r>
          </a:p>
          <a:p>
            <a:endParaRPr lang="en-GB" i="0" baseline="0" dirty="0"/>
          </a:p>
          <a:p>
            <a:endParaRPr lang="en-GB" i="1" baseline="0" dirty="0"/>
          </a:p>
          <a:p>
            <a:r>
              <a:rPr lang="en-GB" i="1" baseline="0" dirty="0"/>
              <a:t>This is the Go Higher West Yorkshire Inspire to go Higher employability campaign that we mentioned earlier.</a:t>
            </a:r>
          </a:p>
          <a:p>
            <a:r>
              <a:rPr lang="en-GB" i="1" baseline="0" dirty="0"/>
              <a:t>Now let’s watch some videos about real young people and their parents and carers working on employability skills - and do some more thinking about the skills you told me you feel less confident about….. </a:t>
            </a:r>
          </a:p>
          <a:p>
            <a:endParaRPr lang="en-GB" i="1" baseline="0" dirty="0"/>
          </a:p>
          <a:p>
            <a:r>
              <a:rPr lang="en-GB" i="0" baseline="0" dirty="0"/>
              <a:t>This is one option however you may want to run the group through all videos or split them across several lessons/sessions depending on your time, the learning outcomes you require and the groups needs.</a:t>
            </a:r>
          </a:p>
          <a:p>
            <a:endParaRPr lang="en-GB" i="1"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27</a:t>
            </a:fld>
            <a:endParaRPr lang="en-GB" dirty="0"/>
          </a:p>
        </p:txBody>
      </p:sp>
    </p:spTree>
    <p:extLst>
      <p:ext uri="{BB962C8B-B14F-4D97-AF65-F5344CB8AC3E}">
        <p14:creationId xmlns:p14="http://schemas.microsoft.com/office/powerpoint/2010/main" val="29430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Link to version of this video with additional parent/carer content: https://vimeo.com/306188877</a:t>
            </a:r>
          </a:p>
          <a:p>
            <a:r>
              <a:rPr lang="en-GB" sz="1200" i="0" kern="1200" dirty="0">
                <a:solidFill>
                  <a:schemeClr val="tx1"/>
                </a:solidFill>
                <a:effectLst/>
                <a:latin typeface="+mn-lt"/>
                <a:ea typeface="+mn-ea"/>
                <a:cs typeface="+mn-cs"/>
              </a:rPr>
              <a:t>The</a:t>
            </a:r>
            <a:r>
              <a:rPr lang="en-GB" sz="1200" i="0" kern="1200" baseline="0" dirty="0">
                <a:solidFill>
                  <a:schemeClr val="tx1"/>
                </a:solidFill>
                <a:effectLst/>
                <a:latin typeface="+mn-lt"/>
                <a:ea typeface="+mn-ea"/>
                <a:cs typeface="+mn-cs"/>
              </a:rPr>
              <a:t> version of this video accessed by using the link above is more suited to groups of parents/carers as at the end of the video there are specific tips/advice for parents/carers.</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Link to the actual video embedded in this slide:</a:t>
            </a:r>
            <a:r>
              <a:rPr lang="en-GB" sz="1200" i="0" kern="1200" baseline="0" dirty="0">
                <a:solidFill>
                  <a:schemeClr val="tx1"/>
                </a:solidFill>
                <a:effectLst/>
                <a:latin typeface="+mn-lt"/>
                <a:ea typeface="+mn-ea"/>
                <a:cs typeface="+mn-cs"/>
              </a:rPr>
              <a:t>  https://public.3.basecamp.com/p/DHRzk8vbudc16tdqSKLS6CVw</a:t>
            </a:r>
          </a:p>
          <a:p>
            <a:endParaRPr lang="en-GB" baseline="0"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28</a:t>
            </a:fld>
            <a:endParaRPr lang="en-GB" dirty="0"/>
          </a:p>
        </p:txBody>
      </p:sp>
    </p:spTree>
    <p:extLst>
      <p:ext uri="{BB962C8B-B14F-4D97-AF65-F5344CB8AC3E}">
        <p14:creationId xmlns:p14="http://schemas.microsoft.com/office/powerpoint/2010/main" val="2959846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Reflection/Question:</a:t>
            </a:r>
          </a:p>
          <a:p>
            <a:r>
              <a:rPr lang="en-GB" i="1" dirty="0"/>
              <a:t>1) Ewan’s</a:t>
            </a:r>
            <a:r>
              <a:rPr lang="en-GB" i="1" baseline="0" dirty="0"/>
              <a:t> mum is keen that he works on his communication skills to help him succeed in his future education and career - </a:t>
            </a:r>
            <a:r>
              <a:rPr lang="en-GB" i="1" dirty="0"/>
              <a:t>What kind of activities do you</a:t>
            </a:r>
            <a:r>
              <a:rPr lang="en-GB" i="1" baseline="0" dirty="0"/>
              <a:t> think you could do to help with your communication skills?</a:t>
            </a:r>
          </a:p>
          <a:p>
            <a:r>
              <a:rPr lang="en-GB" i="0" baseline="0" dirty="0"/>
              <a:t>Again, you may want to offer some examples relevant to your locality and the group here.</a:t>
            </a:r>
          </a:p>
          <a:p>
            <a:endParaRPr lang="en-GB" i="0" baseline="0" dirty="0"/>
          </a:p>
          <a:p>
            <a:endParaRPr lang="en-GB" i="1" baseline="0" dirty="0"/>
          </a:p>
          <a:p>
            <a:r>
              <a:rPr lang="en-GB" i="1" baseline="0" dirty="0"/>
              <a:t>2) How do you think the following activity could help a young person with their communication skills?</a:t>
            </a:r>
          </a:p>
          <a:p>
            <a:r>
              <a:rPr lang="en-GB" i="1" baseline="0" dirty="0"/>
              <a:t>Joining a school committee/debating club/volunteering </a:t>
            </a:r>
          </a:p>
          <a:p>
            <a:r>
              <a:rPr lang="en-GB" i="0" baseline="0" dirty="0"/>
              <a:t>Make it relevant to your area and local/accessible provision.</a:t>
            </a:r>
          </a:p>
          <a:p>
            <a:endParaRPr lang="en-GB" i="0" baseline="0" dirty="0"/>
          </a:p>
          <a:p>
            <a:endParaRPr lang="en-GB" baseline="0" dirty="0"/>
          </a:p>
          <a:p>
            <a:r>
              <a:rPr lang="en-GB" baseline="0" dirty="0"/>
              <a:t>3) Scenario / home work task – </a:t>
            </a:r>
            <a:r>
              <a:rPr lang="en-GB" i="1" baseline="0" dirty="0"/>
              <a:t>You have been invited to an interview for a job you applied for. Great! Please compose your response to the email sent by the company inviting you to interview. Keep it brief but make sure you include everything you think is necessary, remember that employers are busy people who will have lots of emails to read each day. At the very most a few short paragraphs will suffice.</a:t>
            </a:r>
          </a:p>
          <a:p>
            <a:endParaRPr lang="en-GB" i="1" baseline="0" dirty="0"/>
          </a:p>
          <a:p>
            <a:endParaRPr lang="en-GB" i="0" baseline="0" dirty="0"/>
          </a:p>
          <a:p>
            <a:endParaRPr lang="en-GB" i="0" baseline="0" dirty="0"/>
          </a:p>
          <a:p>
            <a:r>
              <a:rPr lang="en-GB" i="0" baseline="0" dirty="0"/>
              <a:t>What we want to see here is….. Enthusiasm, clarity, gratitude/polite email etiquette, organisational skills. For younger, less experienced groups you may want to prompt this –</a:t>
            </a:r>
            <a:r>
              <a:rPr lang="en-GB" i="1" baseline="0" dirty="0"/>
              <a:t> EG Remember to express how pleased you are about the opportunity and also remain professional. It’s also important that they know you are attending. This could be your chance too to ask any questions about the role or the interview before you attend. </a:t>
            </a:r>
          </a:p>
          <a:p>
            <a:endParaRPr lang="en-GB" i="1" baseline="0" dirty="0"/>
          </a:p>
          <a:p>
            <a:r>
              <a:rPr lang="en-GB" i="0" baseline="0" dirty="0"/>
              <a:t>This task (as with all homework tasks) could be also done in the classroom / in the session itself if homework is not appropriate.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29</a:t>
            </a:fld>
            <a:endParaRPr lang="en-GB" dirty="0"/>
          </a:p>
        </p:txBody>
      </p:sp>
    </p:spTree>
    <p:extLst>
      <p:ext uri="{BB962C8B-B14F-4D97-AF65-F5344CB8AC3E}">
        <p14:creationId xmlns:p14="http://schemas.microsoft.com/office/powerpoint/2010/main" val="66129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the audience through what to expect</a:t>
            </a:r>
            <a:r>
              <a:rPr lang="en-GB" baseline="0" dirty="0"/>
              <a:t> – you can tweak this as per your session if required.</a:t>
            </a:r>
          </a:p>
          <a:p>
            <a:endParaRPr lang="en-GB" baseline="0" dirty="0"/>
          </a:p>
          <a:p>
            <a:r>
              <a:rPr lang="en-GB" baseline="0" dirty="0"/>
              <a:t>For younger/less experienced groups it might be helpful to explain: </a:t>
            </a:r>
            <a:r>
              <a:rPr lang="en-GB" i="1" baseline="0" dirty="0"/>
              <a:t>‘Agenda’ means what we will cover – our plan for the session, it’s a term often used in the work-place at the start of a meeting to cover what the meeting will address. Sometimes agenda’s are sent out / circulated in advance of / before a meeting so everyone attending knows what to expect.</a:t>
            </a:r>
          </a:p>
          <a:p>
            <a:endParaRPr lang="en-GB" baseline="0" dirty="0"/>
          </a:p>
          <a:p>
            <a:r>
              <a:rPr lang="en-GB" baseline="0" dirty="0"/>
              <a:t>For parents/carers this explanation wouldn’t be necessary. </a:t>
            </a:r>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3</a:t>
            </a:fld>
            <a:endParaRPr lang="en-GB" dirty="0"/>
          </a:p>
        </p:txBody>
      </p:sp>
    </p:spTree>
    <p:extLst>
      <p:ext uri="{BB962C8B-B14F-4D97-AF65-F5344CB8AC3E}">
        <p14:creationId xmlns:p14="http://schemas.microsoft.com/office/powerpoint/2010/main" val="3619744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Link to version of this video with additional parent/carer content: https://vimeo.com/306189111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The</a:t>
            </a:r>
            <a:r>
              <a:rPr lang="en-GB" sz="1200" i="0" kern="1200" baseline="0" dirty="0">
                <a:solidFill>
                  <a:schemeClr val="tx1"/>
                </a:solidFill>
                <a:effectLst/>
                <a:latin typeface="+mn-lt"/>
                <a:ea typeface="+mn-ea"/>
                <a:cs typeface="+mn-cs"/>
              </a:rPr>
              <a:t> version of this video accessed by using the link above is more suited to groups of parents/carers as at the end of the video there are specific tips/advice for parents/carers.</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Link to the actual video embedded in this slide:</a:t>
            </a:r>
            <a:r>
              <a:rPr lang="en-GB" sz="1200" i="0" kern="1200" baseline="0" dirty="0">
                <a:solidFill>
                  <a:schemeClr val="tx1"/>
                </a:solidFill>
                <a:effectLst/>
                <a:latin typeface="+mn-lt"/>
                <a:ea typeface="+mn-ea"/>
                <a:cs typeface="+mn-cs"/>
              </a:rPr>
              <a:t>  https://public.3.basecamp.com/p/tZFd2LTYTiXWf4SwU1S1v1p3</a:t>
            </a:r>
            <a:endParaRPr lang="en-GB" i="0" baseline="0"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30</a:t>
            </a:fld>
            <a:endParaRPr lang="en-GB" dirty="0"/>
          </a:p>
        </p:txBody>
      </p:sp>
    </p:spTree>
    <p:extLst>
      <p:ext uri="{BB962C8B-B14F-4D97-AF65-F5344CB8AC3E}">
        <p14:creationId xmlns:p14="http://schemas.microsoft.com/office/powerpoint/2010/main" val="2133824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1) Leon and</a:t>
            </a:r>
            <a:r>
              <a:rPr lang="en-GB" i="1" baseline="0" dirty="0"/>
              <a:t> his Grandad have been buddying up to better his ability to work well as part of a team…why do you think it’s important to be able to work well as part of a team? In what situations do you think good team work skills would come in handy?</a:t>
            </a:r>
          </a:p>
          <a:p>
            <a:endParaRPr lang="en-GB" i="1" baseline="0" dirty="0"/>
          </a:p>
          <a:p>
            <a:r>
              <a:rPr lang="en-GB" i="1" baseline="0" dirty="0"/>
              <a:t>2) What kinds of things do you think you could do to get more practise as working as a team member?</a:t>
            </a:r>
          </a:p>
          <a:p>
            <a:endParaRPr lang="en-GB" baseline="0" dirty="0"/>
          </a:p>
          <a:p>
            <a:r>
              <a:rPr lang="en-GB" i="0" baseline="0" dirty="0"/>
              <a:t>You may want to offer up some suggestions for less experienced groups</a:t>
            </a:r>
            <a:endParaRPr lang="en-GB" i="0" dirty="0"/>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31</a:t>
            </a:fld>
            <a:endParaRPr lang="en-GB" dirty="0"/>
          </a:p>
        </p:txBody>
      </p:sp>
    </p:spTree>
    <p:extLst>
      <p:ext uri="{BB962C8B-B14F-4D97-AF65-F5344CB8AC3E}">
        <p14:creationId xmlns:p14="http://schemas.microsoft.com/office/powerpoint/2010/main" val="2360236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Link to version of this video with additional parent/carer content: https://vimeo.com/306188601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The</a:t>
            </a:r>
            <a:r>
              <a:rPr lang="en-GB" sz="1200" i="0" kern="1200" baseline="0" dirty="0">
                <a:solidFill>
                  <a:schemeClr val="tx1"/>
                </a:solidFill>
                <a:effectLst/>
                <a:latin typeface="+mn-lt"/>
                <a:ea typeface="+mn-ea"/>
                <a:cs typeface="+mn-cs"/>
              </a:rPr>
              <a:t> version of this video accessed by using the link above is more suited to groups of parents/carers as at the end of the video there are specific tips/advice for parents/carers.</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Link to the actual video embedded in this slide:</a:t>
            </a:r>
            <a:r>
              <a:rPr lang="en-GB" sz="1200" i="0" kern="1200" baseline="0" dirty="0">
                <a:solidFill>
                  <a:schemeClr val="tx1"/>
                </a:solidFill>
                <a:effectLst/>
                <a:latin typeface="+mn-lt"/>
                <a:ea typeface="+mn-ea"/>
                <a:cs typeface="+mn-cs"/>
              </a:rPr>
              <a:t> https://public.3.basecamp.com/p/5oqJngEyoqyJ3PQAHn2GrAxu</a:t>
            </a:r>
            <a:endParaRPr lang="en-GB" i="0" baseline="0" dirty="0"/>
          </a:p>
          <a:p>
            <a:pPr marL="0" indent="0">
              <a:buNone/>
            </a:pPr>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32</a:t>
            </a:fld>
            <a:endParaRPr lang="en-GB" dirty="0"/>
          </a:p>
        </p:txBody>
      </p:sp>
    </p:spTree>
    <p:extLst>
      <p:ext uri="{BB962C8B-B14F-4D97-AF65-F5344CB8AC3E}">
        <p14:creationId xmlns:p14="http://schemas.microsoft.com/office/powerpoint/2010/main" val="3164313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Simple question </a:t>
            </a:r>
          </a:p>
          <a:p>
            <a:r>
              <a:rPr lang="en-GB" i="1" dirty="0"/>
              <a:t>1) In</a:t>
            </a:r>
            <a:r>
              <a:rPr lang="en-GB" i="1" baseline="0" dirty="0"/>
              <a:t> this video – Chris, the employer in charge of apprenticeships at Nestle say that a business </a:t>
            </a:r>
            <a:r>
              <a:rPr lang="en-GB" b="0" i="1" baseline="0" dirty="0"/>
              <a:t>can </a:t>
            </a:r>
            <a:r>
              <a:rPr lang="en-GB" b="1" i="1" baseline="0" dirty="0"/>
              <a:t>or can’t </a:t>
            </a:r>
            <a:r>
              <a:rPr lang="en-GB" i="1" baseline="0" dirty="0"/>
              <a:t>teach/train self belief?</a:t>
            </a:r>
          </a:p>
          <a:p>
            <a:endParaRPr lang="en-GB" baseline="0" dirty="0"/>
          </a:p>
          <a:p>
            <a:endParaRPr lang="en-GB" i="1" baseline="0" dirty="0"/>
          </a:p>
          <a:p>
            <a:r>
              <a:rPr lang="en-GB" i="1" baseline="0" dirty="0"/>
              <a:t>2 )What other words/scenarios do you associate with </a:t>
            </a:r>
          </a:p>
          <a:p>
            <a:pPr marL="0" indent="0">
              <a:buNone/>
            </a:pPr>
            <a:r>
              <a:rPr lang="en-GB" i="1" baseline="0" dirty="0"/>
              <a:t>A healthy, good sense of self belief:  	</a:t>
            </a:r>
          </a:p>
          <a:p>
            <a:pPr marL="0" indent="0">
              <a:buNone/>
            </a:pPr>
            <a:r>
              <a:rPr lang="en-GB" i="0" baseline="0" dirty="0"/>
              <a:t>Give this example if you feel it is needed </a:t>
            </a:r>
            <a:r>
              <a:rPr lang="en-GB" i="1" baseline="0" dirty="0"/>
              <a:t>Knowing you are able to do a task, or willing to try! (willing and able)</a:t>
            </a:r>
          </a:p>
          <a:p>
            <a:pPr marL="0" indent="0">
              <a:buNone/>
            </a:pPr>
            <a:endParaRPr lang="en-GB" i="1" baseline="0" dirty="0"/>
          </a:p>
          <a:p>
            <a:pPr marL="0" indent="0">
              <a:buNone/>
            </a:pPr>
            <a:r>
              <a:rPr lang="en-GB" i="1" baseline="0" dirty="0"/>
              <a:t>A lack of self belief: </a:t>
            </a:r>
            <a:r>
              <a:rPr lang="en-GB" i="0" baseline="0" dirty="0"/>
              <a:t>Ditto</a:t>
            </a:r>
            <a:r>
              <a:rPr lang="en-GB" baseline="0" dirty="0"/>
              <a:t> </a:t>
            </a:r>
            <a:r>
              <a:rPr lang="en-GB" i="1" baseline="0" dirty="0"/>
              <a:t>Thinking you can’t do a task – not willing to try. (reluctant, unable)</a:t>
            </a:r>
          </a:p>
          <a:p>
            <a:pPr marL="0" indent="0">
              <a:buNone/>
            </a:pPr>
            <a:endParaRPr lang="en-GB" baseline="0" dirty="0"/>
          </a:p>
          <a:p>
            <a:pPr marL="0" indent="0">
              <a:buNone/>
            </a:pPr>
            <a:endParaRPr lang="en-GB" baseline="0" dirty="0"/>
          </a:p>
          <a:p>
            <a:pPr marL="0" indent="0">
              <a:buNone/>
            </a:pPr>
            <a:endParaRPr lang="en-GB" baseline="0" dirty="0"/>
          </a:p>
          <a:p>
            <a:pPr marL="0" indent="0">
              <a:buNone/>
            </a:pPr>
            <a:r>
              <a:rPr lang="en-GB" baseline="0" dirty="0"/>
              <a:t>3) </a:t>
            </a:r>
            <a:r>
              <a:rPr lang="en-GB" i="1" baseline="0" dirty="0"/>
              <a:t>What do you think are your strengths and qualities – lets work on our own self-belief. Perhaps think of something you have done that has made you proud or others proud of you.</a:t>
            </a:r>
          </a:p>
          <a:p>
            <a:pPr marL="0" indent="0">
              <a:buNone/>
            </a:pPr>
            <a:endParaRPr lang="en-GB" i="0" baseline="0" dirty="0"/>
          </a:p>
          <a:p>
            <a:pPr marL="0" indent="0">
              <a:buNone/>
            </a:pPr>
            <a:r>
              <a:rPr lang="en-GB" i="0" baseline="0" dirty="0"/>
              <a:t>You may want to offer a prompt of something like</a:t>
            </a:r>
            <a:r>
              <a:rPr lang="en-GB" i="1" baseline="0" dirty="0"/>
              <a:t>: Did your football team perform well in your last match? Did you do better than expected in your last exams? Are you a really great cook or the person that people trust to talk to when they have a problem – this could be anything that is important to you and makes you feel good about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If the group (or individuals within) are really struggling with this one then you could offer the option of thinking about someone you love or admire and considering their strengths/qualities. However, try to avoid going to this too early as for many it could be the easier (but less beneficial) option.</a:t>
            </a:r>
            <a:endParaRPr lang="en-GB" dirty="0"/>
          </a:p>
          <a:p>
            <a:pPr marL="0" indent="0">
              <a:buNone/>
            </a:pPr>
            <a:endParaRPr lang="en-GB" i="1" baseline="0" dirty="0"/>
          </a:p>
          <a:p>
            <a:pPr marL="0" indent="0">
              <a:buNone/>
            </a:pPr>
            <a:endParaRPr lang="en-GB" baseline="0" dirty="0"/>
          </a:p>
          <a:p>
            <a:pPr marL="0" indent="0">
              <a:buNone/>
            </a:pPr>
            <a:endParaRPr lang="en-GB" i="1" baseline="0" dirty="0"/>
          </a:p>
          <a:p>
            <a:pPr marL="0" indent="0">
              <a:buNone/>
            </a:pPr>
            <a:r>
              <a:rPr lang="en-GB" i="1" baseline="0" dirty="0"/>
              <a:t>4) Reflecting now on Chris’s statement about an employers ability to train this skill, why do you think he said it’s something that employers struggle to train or teach?</a:t>
            </a:r>
          </a:p>
          <a:p>
            <a:pPr marL="0" indent="0">
              <a:buNone/>
            </a:pPr>
            <a:endParaRPr lang="en-GB" baseline="0" dirty="0"/>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33</a:t>
            </a:fld>
            <a:endParaRPr lang="en-GB" dirty="0"/>
          </a:p>
        </p:txBody>
      </p:sp>
    </p:spTree>
    <p:extLst>
      <p:ext uri="{BB962C8B-B14F-4D97-AF65-F5344CB8AC3E}">
        <p14:creationId xmlns:p14="http://schemas.microsoft.com/office/powerpoint/2010/main" val="4142243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Link to version of this video with additional parent/carer content: https://vimeo.com/306189208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The</a:t>
            </a:r>
            <a:r>
              <a:rPr lang="en-GB" sz="1200" i="0" kern="1200" baseline="0" dirty="0">
                <a:solidFill>
                  <a:schemeClr val="tx1"/>
                </a:solidFill>
                <a:effectLst/>
                <a:latin typeface="+mn-lt"/>
                <a:ea typeface="+mn-ea"/>
                <a:cs typeface="+mn-cs"/>
              </a:rPr>
              <a:t> version of this video accessed by using the link above is more suited to groups of parents/carers as at the end of the video there are specific tips/advice for parents/carers.</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Link to the actual video embedded in this slide:</a:t>
            </a:r>
            <a:r>
              <a:rPr lang="en-GB" sz="1200" i="0" kern="1200" baseline="0" dirty="0">
                <a:solidFill>
                  <a:schemeClr val="tx1"/>
                </a:solidFill>
                <a:effectLst/>
                <a:latin typeface="+mn-lt"/>
                <a:ea typeface="+mn-ea"/>
                <a:cs typeface="+mn-cs"/>
              </a:rPr>
              <a:t>  https://public.3.basecamp.com/p/mNXY7HEBUVHHM4pUBaYAJHEa</a:t>
            </a:r>
            <a:endParaRPr lang="en-GB" i="0" baseline="0" dirty="0"/>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34</a:t>
            </a:fld>
            <a:endParaRPr lang="en-GB" dirty="0"/>
          </a:p>
        </p:txBody>
      </p:sp>
    </p:spTree>
    <p:extLst>
      <p:ext uri="{BB962C8B-B14F-4D97-AF65-F5344CB8AC3E}">
        <p14:creationId xmlns:p14="http://schemas.microsoft.com/office/powerpoint/2010/main" val="1865129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1) What</a:t>
            </a:r>
            <a:r>
              <a:rPr lang="en-GB" i="1" baseline="0" dirty="0"/>
              <a:t> does Anises Dad Joel decide to do to help Anise with her problem solving abilities?</a:t>
            </a:r>
          </a:p>
          <a:p>
            <a:r>
              <a:rPr lang="en-GB" i="0" baseline="0" dirty="0"/>
              <a:t>A – Escape rooms</a:t>
            </a:r>
          </a:p>
          <a:p>
            <a:endParaRPr lang="en-GB" baseline="0" dirty="0"/>
          </a:p>
          <a:p>
            <a:r>
              <a:rPr lang="en-GB" i="1" baseline="0" dirty="0"/>
              <a:t>Why do you think this might help Anise to learn about how to better solve problems?</a:t>
            </a:r>
          </a:p>
          <a:p>
            <a:endParaRPr lang="en-GB" i="1" baseline="0" dirty="0"/>
          </a:p>
          <a:p>
            <a:r>
              <a:rPr lang="en-GB" i="1" baseline="0" dirty="0"/>
              <a:t>2)Can you think of any other ways you can practise problem solving? By yourself or with other people?</a:t>
            </a:r>
          </a:p>
          <a:p>
            <a:endParaRPr lang="en-GB" baseline="0" dirty="0"/>
          </a:p>
          <a:p>
            <a:r>
              <a:rPr lang="en-GB" i="1" baseline="0" dirty="0"/>
              <a:t>3) Lisa – the Employability Officer says when you are able to solve problems it means you are better able to:</a:t>
            </a:r>
          </a:p>
          <a:p>
            <a:r>
              <a:rPr lang="en-GB" b="1" i="1" baseline="0" dirty="0"/>
              <a:t>Get on with the job in hand   </a:t>
            </a:r>
            <a:r>
              <a:rPr lang="en-GB" i="1" baseline="0" dirty="0"/>
              <a:t>or</a:t>
            </a:r>
          </a:p>
          <a:p>
            <a:r>
              <a:rPr lang="en-GB" i="1" baseline="0" dirty="0"/>
              <a:t>Get out of work early some days</a:t>
            </a:r>
          </a:p>
          <a:p>
            <a:endParaRPr lang="en-GB" dirty="0"/>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35</a:t>
            </a:fld>
            <a:endParaRPr lang="en-GB" dirty="0"/>
          </a:p>
        </p:txBody>
      </p:sp>
    </p:spTree>
    <p:extLst>
      <p:ext uri="{BB962C8B-B14F-4D97-AF65-F5344CB8AC3E}">
        <p14:creationId xmlns:p14="http://schemas.microsoft.com/office/powerpoint/2010/main" val="378848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Link to version of this video with additional parent/carer content: https://vimeo.com/306189307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The</a:t>
            </a:r>
            <a:r>
              <a:rPr lang="en-GB" sz="1200" i="0" kern="1200" baseline="0" dirty="0">
                <a:solidFill>
                  <a:schemeClr val="tx1"/>
                </a:solidFill>
                <a:effectLst/>
                <a:latin typeface="+mn-lt"/>
                <a:ea typeface="+mn-ea"/>
                <a:cs typeface="+mn-cs"/>
              </a:rPr>
              <a:t> version of this video accessed by using the link above is more suited to groups of parents/carers as at the end of the video there are specific tips/advice for parents/carers.</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Link to the actual video embedded in this slide:</a:t>
            </a:r>
            <a:r>
              <a:rPr lang="en-GB" sz="1200" i="0" kern="1200" baseline="0" dirty="0">
                <a:solidFill>
                  <a:schemeClr val="tx1"/>
                </a:solidFill>
                <a:effectLst/>
                <a:latin typeface="+mn-lt"/>
                <a:ea typeface="+mn-ea"/>
                <a:cs typeface="+mn-cs"/>
              </a:rPr>
              <a:t> https://public.3.basecamp.com/p/wr29AQYwcm6V8KpJ7ybTpB4y</a:t>
            </a:r>
            <a:endParaRPr lang="en-GB" i="0" baseline="0" dirty="0"/>
          </a:p>
          <a:p>
            <a:pPr marL="0" indent="0">
              <a:buNone/>
            </a:pPr>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36</a:t>
            </a:fld>
            <a:endParaRPr lang="en-GB" dirty="0"/>
          </a:p>
        </p:txBody>
      </p:sp>
    </p:spTree>
    <p:extLst>
      <p:ext uri="{BB962C8B-B14F-4D97-AF65-F5344CB8AC3E}">
        <p14:creationId xmlns:p14="http://schemas.microsoft.com/office/powerpoint/2010/main" val="4101439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1)</a:t>
            </a:r>
            <a:r>
              <a:rPr lang="en-GB" i="1" baseline="0" dirty="0"/>
              <a:t> </a:t>
            </a:r>
            <a:r>
              <a:rPr lang="en-GB" i="1" dirty="0"/>
              <a:t>Self-management covers a range of skills and qualities: How</a:t>
            </a:r>
            <a:r>
              <a:rPr lang="en-GB" i="1" baseline="0" dirty="0"/>
              <a:t> many can you name?</a:t>
            </a:r>
          </a:p>
          <a:p>
            <a:r>
              <a:rPr lang="en-GB" baseline="0" dirty="0"/>
              <a:t>Or…</a:t>
            </a:r>
          </a:p>
          <a:p>
            <a:r>
              <a:rPr lang="en-GB" i="1" baseline="0" dirty="0"/>
              <a:t>1i) Which of the below do you think are part of self management?</a:t>
            </a:r>
          </a:p>
          <a:p>
            <a:r>
              <a:rPr lang="en-GB" i="1" baseline="0" dirty="0"/>
              <a:t>Punctuality, thoughtfulness, motivation, focus, hard-work, consistency, reliability, honesty</a:t>
            </a:r>
          </a:p>
          <a:p>
            <a:endParaRPr lang="en-GB" baseline="0" dirty="0"/>
          </a:p>
          <a:p>
            <a:endParaRPr lang="en-GB" i="1" baseline="0" dirty="0"/>
          </a:p>
          <a:p>
            <a:r>
              <a:rPr lang="en-GB" i="1" baseline="0" dirty="0"/>
              <a:t>2) The employer Martin that we hear from says that self management is important:</a:t>
            </a:r>
          </a:p>
          <a:p>
            <a:r>
              <a:rPr lang="en-GB" b="1" i="1" baseline="0" dirty="0"/>
              <a:t>A; frequently – on a day to day basis</a:t>
            </a:r>
          </a:p>
          <a:p>
            <a:r>
              <a:rPr lang="en-GB" i="1" baseline="0" dirty="0"/>
              <a:t>B; occasionally – only in certain situations</a:t>
            </a:r>
            <a:endParaRPr lang="en-GB" i="1" dirty="0"/>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37</a:t>
            </a:fld>
            <a:endParaRPr lang="en-GB" dirty="0"/>
          </a:p>
        </p:txBody>
      </p:sp>
    </p:spTree>
    <p:extLst>
      <p:ext uri="{BB962C8B-B14F-4D97-AF65-F5344CB8AC3E}">
        <p14:creationId xmlns:p14="http://schemas.microsoft.com/office/powerpoint/2010/main" val="539374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a:t>
            </a:r>
            <a:r>
              <a:rPr lang="en-GB" i="1" baseline="0" dirty="0"/>
              <a:t> is where all the videos we just watched live – the Inspire to go Higher website - Alongside a handy pdf booklet that you can download onto your mobile, computer or even go old school and print! It’s called ‘Employability Essentials’ and it covers a lot of what we have discussed today. </a:t>
            </a:r>
          </a:p>
          <a:p>
            <a:endParaRPr lang="en-GB" baseline="0" dirty="0"/>
          </a:p>
          <a:p>
            <a:r>
              <a:rPr lang="en-GB" i="1" baseline="0" dirty="0"/>
              <a:t>Why not show the videos to people at home? Can you discuss the session today or watch the videos with someone? See what conversations this inspires. It could be a parent/carer, brother/sister, friend or neighbour.</a:t>
            </a:r>
          </a:p>
          <a:p>
            <a:endParaRPr lang="en-GB" i="0" baseline="0" dirty="0"/>
          </a:p>
          <a:p>
            <a:r>
              <a:rPr lang="en-GB" i="0" baseline="0" dirty="0"/>
              <a:t>For adult participants perhaps ask them to watch the videos with their child or partner/friend. Also share with their networks who might benefit on social media etc.</a:t>
            </a:r>
          </a:p>
          <a:p>
            <a:endParaRPr lang="en-GB" i="0" baseline="0" dirty="0"/>
          </a:p>
          <a:p>
            <a:r>
              <a:rPr lang="en-GB" i="0" baseline="0" dirty="0"/>
              <a:t>Website link: </a:t>
            </a:r>
            <a:r>
              <a:rPr lang="en-GB" dirty="0">
                <a:hlinkClick r:id="rId3"/>
              </a:rPr>
              <a:t>https://www.gohigherwestyorks.ac.uk/inspire-to-go-higher/</a:t>
            </a:r>
            <a:endParaRPr lang="en-GB" i="0"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38</a:t>
            </a:fld>
            <a:endParaRPr lang="en-GB" dirty="0"/>
          </a:p>
        </p:txBody>
      </p:sp>
    </p:spTree>
    <p:extLst>
      <p:ext uri="{BB962C8B-B14F-4D97-AF65-F5344CB8AC3E}">
        <p14:creationId xmlns:p14="http://schemas.microsoft.com/office/powerpoint/2010/main" val="592066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When explaining this task it might be worth mentioning that; </a:t>
            </a:r>
          </a:p>
          <a:p>
            <a:r>
              <a:rPr lang="en-GB" i="1" dirty="0"/>
              <a:t>The Hiring</a:t>
            </a:r>
            <a:r>
              <a:rPr lang="en-GB" i="1" baseline="0" dirty="0"/>
              <a:t> Manager is the person who is going to make the decision about whether you will be hired. The person who will likely have sifted/selected your application and progressed you to interview stage. Sometimes you might hear a Hiring Manager being referred to as a Boss, Manager, Employer.</a:t>
            </a:r>
          </a:p>
          <a:p>
            <a:endParaRPr lang="en-GB" i="0" baseline="0" dirty="0"/>
          </a:p>
          <a:p>
            <a:r>
              <a:rPr lang="en-GB" i="0" baseline="0" dirty="0"/>
              <a:t>Also – to manage a young person’s expectations of interview it would be worth mentioning</a:t>
            </a:r>
            <a:r>
              <a:rPr lang="en-GB" i="1" baseline="0" dirty="0"/>
              <a:t> –</a:t>
            </a:r>
          </a:p>
          <a:p>
            <a:r>
              <a:rPr lang="en-GB" i="1" baseline="0" dirty="0"/>
              <a:t>Sometimes interviews are held with a panel of people and you might be asked to present a short talk about the job you have applied for - but in this case it’s a simple 1-2-1 question and answer interview.  Interviews can also be held in several rounds, over the telephone / skype or as online assessments.</a:t>
            </a:r>
            <a:endParaRPr lang="en-GB" i="1" dirty="0"/>
          </a:p>
          <a:p>
            <a:endParaRPr lang="en-GB" dirty="0"/>
          </a:p>
          <a:p>
            <a:endParaRPr lang="en-GB" dirty="0"/>
          </a:p>
          <a:p>
            <a:r>
              <a:rPr lang="en-GB" dirty="0"/>
              <a:t>The questions suggested on</a:t>
            </a:r>
            <a:r>
              <a:rPr lang="en-GB" baseline="0" dirty="0"/>
              <a:t> the slide map to….</a:t>
            </a:r>
            <a:endParaRPr lang="en-GB" dirty="0"/>
          </a:p>
          <a:p>
            <a:endParaRPr lang="en-GB" baseline="0" dirty="0"/>
          </a:p>
          <a:p>
            <a:r>
              <a:rPr lang="en-GB" baseline="0" dirty="0"/>
              <a:t>Q1 – self belief, communication, self reflection</a:t>
            </a:r>
          </a:p>
          <a:p>
            <a:r>
              <a:rPr lang="en-GB" baseline="0" dirty="0"/>
              <a:t>Q2 – problem solving</a:t>
            </a:r>
          </a:p>
          <a:p>
            <a:r>
              <a:rPr lang="en-GB" baseline="0" dirty="0"/>
              <a:t>Q3  - team work</a:t>
            </a:r>
          </a:p>
          <a:p>
            <a:r>
              <a:rPr lang="en-GB" baseline="0" dirty="0"/>
              <a:t>Q4 – confidence and communication</a:t>
            </a:r>
          </a:p>
          <a:p>
            <a:r>
              <a:rPr lang="en-GB" baseline="0" dirty="0"/>
              <a:t>Q5 – self management, creativity, confidence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39</a:t>
            </a:fld>
            <a:endParaRPr lang="en-GB" dirty="0"/>
          </a:p>
        </p:txBody>
      </p:sp>
    </p:spTree>
    <p:extLst>
      <p:ext uri="{BB962C8B-B14F-4D97-AF65-F5344CB8AC3E}">
        <p14:creationId xmlns:p14="http://schemas.microsoft.com/office/powerpoint/2010/main" val="368617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In many presentations</a:t>
            </a:r>
            <a:r>
              <a:rPr lang="en-GB" i="1" baseline="0" dirty="0"/>
              <a:t> and sessions it is important to have a clear goal, a</a:t>
            </a:r>
            <a:r>
              <a:rPr lang="en-GB" i="1" dirty="0"/>
              <a:t> simple aim.</a:t>
            </a:r>
            <a:r>
              <a:rPr lang="en-GB" i="1" baseline="0" dirty="0"/>
              <a:t> Ours </a:t>
            </a:r>
            <a:r>
              <a:rPr lang="en-GB" i="1" dirty="0"/>
              <a:t>for this</a:t>
            </a:r>
            <a:r>
              <a:rPr lang="en-GB" i="1" baseline="0" dirty="0"/>
              <a:t> </a:t>
            </a:r>
            <a:r>
              <a:rPr lang="en-GB" i="1" dirty="0"/>
              <a:t>session is… </a:t>
            </a:r>
            <a:r>
              <a:rPr lang="en-GB" i="0" dirty="0"/>
              <a:t>(read slide)</a:t>
            </a:r>
          </a:p>
          <a:p>
            <a:endParaRPr lang="en-GB" dirty="0"/>
          </a:p>
          <a:p>
            <a:r>
              <a:rPr lang="en-GB" dirty="0"/>
              <a:t>The</a:t>
            </a:r>
            <a:r>
              <a:rPr lang="en-GB" baseline="0" dirty="0"/>
              <a:t> above suggested narrative</a:t>
            </a:r>
            <a:r>
              <a:rPr lang="en-GB" dirty="0"/>
              <a:t> applies to all session formats and audiences</a:t>
            </a:r>
          </a:p>
        </p:txBody>
      </p:sp>
      <p:sp>
        <p:nvSpPr>
          <p:cNvPr id="4" name="Slide Number Placeholder 3"/>
          <p:cNvSpPr>
            <a:spLocks noGrp="1"/>
          </p:cNvSpPr>
          <p:nvPr>
            <p:ph type="sldNum" sz="quarter" idx="10"/>
          </p:nvPr>
        </p:nvSpPr>
        <p:spPr/>
        <p:txBody>
          <a:bodyPr/>
          <a:lstStyle/>
          <a:p>
            <a:fld id="{61F3D333-9E99-4069-AFF9-C0C92018EE28}" type="slidenum">
              <a:rPr lang="en-GB" smtClean="0"/>
              <a:pPr/>
              <a:t>4</a:t>
            </a:fld>
            <a:endParaRPr lang="en-GB" dirty="0"/>
          </a:p>
        </p:txBody>
      </p:sp>
    </p:spTree>
    <p:extLst>
      <p:ext uri="{BB962C8B-B14F-4D97-AF65-F5344CB8AC3E}">
        <p14:creationId xmlns:p14="http://schemas.microsoft.com/office/powerpoint/2010/main" val="374943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Open with: </a:t>
            </a:r>
          </a:p>
          <a:p>
            <a:r>
              <a:rPr lang="en-GB" i="1" dirty="0"/>
              <a:t>We are nearly done. But first, bearing in mind what we have learned and watched today: What</a:t>
            </a:r>
            <a:r>
              <a:rPr lang="en-GB" i="1" baseline="0" dirty="0"/>
              <a:t> one thing can you do to improve your employability?</a:t>
            </a:r>
          </a:p>
          <a:p>
            <a:r>
              <a:rPr lang="en-GB" i="1" baseline="0" dirty="0"/>
              <a:t>it could be anything from doing some voluntary work to increase your self belief and problem solving skills or joining a sports team to work on team work…. Through to signing up for a public speaking committee to improve your communication skills </a:t>
            </a:r>
          </a:p>
          <a:p>
            <a:endParaRPr lang="en-GB" i="0" baseline="0" dirty="0"/>
          </a:p>
          <a:p>
            <a:r>
              <a:rPr lang="en-GB" i="0" baseline="0" dirty="0"/>
              <a:t>Again make these suggestions within reach of what is available to them.</a:t>
            </a:r>
          </a:p>
          <a:p>
            <a:endParaRPr lang="en-GB" i="0" baseline="0" dirty="0"/>
          </a:p>
          <a:p>
            <a:endParaRPr lang="en-GB" i="1" baseline="0" dirty="0"/>
          </a:p>
          <a:p>
            <a:r>
              <a:rPr lang="en-GB" i="1" baseline="0" dirty="0"/>
              <a:t>Even something as simple as going away and looking at the Inspire to Go Higher website, reading the pdf, perhaps sharing the videos at home with your parents/carers can really help your skills. Small actions</a:t>
            </a:r>
            <a:r>
              <a:rPr lang="en-GB" i="1" u="sng" baseline="0" dirty="0"/>
              <a:t> will </a:t>
            </a:r>
            <a:r>
              <a:rPr lang="en-GB" i="1" baseline="0" dirty="0"/>
              <a:t>make a difference! </a:t>
            </a:r>
            <a:endParaRPr lang="en-GB" dirty="0"/>
          </a:p>
          <a:p>
            <a:endParaRPr lang="en-GB" dirty="0"/>
          </a:p>
          <a:p>
            <a:endParaRPr lang="en-GB" dirty="0"/>
          </a:p>
          <a:p>
            <a:r>
              <a:rPr lang="en-GB" dirty="0"/>
              <a:t>Close:</a:t>
            </a:r>
            <a:r>
              <a:rPr lang="en-GB" baseline="0" dirty="0"/>
              <a:t> </a:t>
            </a:r>
          </a:p>
          <a:p>
            <a:r>
              <a:rPr lang="en-GB" i="1" baseline="0" dirty="0"/>
              <a:t>Does anyone want to share their pledge?</a:t>
            </a:r>
            <a:r>
              <a:rPr lang="en-GB" baseline="0" dirty="0"/>
              <a:t> (optional – if group look a little unsure/shy then you can simply re-iterate the ideas/suggestions above).</a:t>
            </a:r>
            <a:endParaRPr lang="en-GB" dirty="0"/>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40</a:t>
            </a:fld>
            <a:endParaRPr lang="en-GB" dirty="0"/>
          </a:p>
        </p:txBody>
      </p:sp>
    </p:spTree>
    <p:extLst>
      <p:ext uri="{BB962C8B-B14F-4D97-AF65-F5344CB8AC3E}">
        <p14:creationId xmlns:p14="http://schemas.microsoft.com/office/powerpoint/2010/main" val="3458350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You</a:t>
            </a:r>
            <a:r>
              <a:rPr lang="en-GB" i="0" baseline="0" dirty="0"/>
              <a:t> could keep this to any questions related to the session or broaden out to any questions related to employability as a whole if you are more confident with the topic.</a:t>
            </a:r>
          </a:p>
          <a:p>
            <a:endParaRPr lang="en-GB" i="0"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41</a:t>
            </a:fld>
            <a:endParaRPr lang="en-GB" dirty="0"/>
          </a:p>
        </p:txBody>
      </p:sp>
    </p:spTree>
    <p:extLst>
      <p:ext uri="{BB962C8B-B14F-4D97-AF65-F5344CB8AC3E}">
        <p14:creationId xmlns:p14="http://schemas.microsoft.com/office/powerpoint/2010/main" val="3488160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Finish. Thanking</a:t>
            </a:r>
            <a:r>
              <a:rPr lang="en-GB" baseline="0" dirty="0"/>
              <a:t> everyone for their time, energy, input and attention.</a:t>
            </a:r>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42</a:t>
            </a:fld>
            <a:endParaRPr lang="en-GB" dirty="0"/>
          </a:p>
        </p:txBody>
      </p:sp>
    </p:spTree>
    <p:extLst>
      <p:ext uri="{BB962C8B-B14F-4D97-AF65-F5344CB8AC3E}">
        <p14:creationId xmlns:p14="http://schemas.microsoft.com/office/powerpoint/2010/main" val="183693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resource was developed by Go Higher West Yorkshire</a:t>
            </a:r>
            <a:r>
              <a:rPr lang="en-GB" i="1" baseline="0" dirty="0"/>
              <a:t> – here’s a bit more info about them….</a:t>
            </a:r>
            <a:endParaRPr lang="en-GB" i="1"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5</a:t>
            </a:fld>
            <a:endParaRPr lang="en-GB" dirty="0"/>
          </a:p>
        </p:txBody>
      </p:sp>
    </p:spTree>
    <p:extLst>
      <p:ext uri="{BB962C8B-B14F-4D97-AF65-F5344CB8AC3E}">
        <p14:creationId xmlns:p14="http://schemas.microsoft.com/office/powerpoint/2010/main" val="344933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These are the Go Higher</a:t>
            </a:r>
            <a:r>
              <a:rPr lang="en-GB" i="1" baseline="0" dirty="0"/>
              <a:t> Partners</a:t>
            </a:r>
          </a:p>
          <a:p>
            <a:r>
              <a:rPr lang="en-GB" i="1" baseline="0" dirty="0"/>
              <a:t>They represent a wide range of Higher Education options. </a:t>
            </a:r>
          </a:p>
          <a:p>
            <a:r>
              <a:rPr lang="en-GB" i="1" baseline="0" dirty="0"/>
              <a:t>Some of you may be thinking of studying at one of the Colleges or Unis up here already  - or know someone who is!</a:t>
            </a:r>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6</a:t>
            </a:fld>
            <a:endParaRPr lang="en-GB" dirty="0"/>
          </a:p>
        </p:txBody>
      </p:sp>
    </p:spTree>
    <p:extLst>
      <p:ext uri="{BB962C8B-B14F-4D97-AF65-F5344CB8AC3E}">
        <p14:creationId xmlns:p14="http://schemas.microsoft.com/office/powerpoint/2010/main" val="418198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Introduce</a:t>
            </a:r>
            <a:r>
              <a:rPr lang="en-GB" baseline="0" dirty="0"/>
              <a:t> yourself: Who you are, why you are qualified to talk about this stuff! Of course if the audience know you well already there is no need do to this.</a:t>
            </a:r>
          </a:p>
          <a:p>
            <a:endParaRPr lang="en-GB" baseline="0" dirty="0"/>
          </a:p>
          <a:p>
            <a:r>
              <a:rPr lang="en-GB" baseline="0" dirty="0"/>
              <a:t>You can add your own photo / brief bio onto this slide.</a:t>
            </a:r>
          </a:p>
          <a:p>
            <a:endParaRPr lang="en-GB" baseline="0" dirty="0"/>
          </a:p>
          <a:p>
            <a:r>
              <a:rPr lang="en-GB" baseline="0" dirty="0"/>
              <a:t>Please note – Clare, the facilitator pictured is not generally available to deliver sessions.</a:t>
            </a:r>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7</a:t>
            </a:fld>
            <a:endParaRPr lang="en-GB" dirty="0"/>
          </a:p>
        </p:txBody>
      </p:sp>
    </p:spTree>
    <p:extLst>
      <p:ext uri="{BB962C8B-B14F-4D97-AF65-F5344CB8AC3E}">
        <p14:creationId xmlns:p14="http://schemas.microsoft.com/office/powerpoint/2010/main" val="293939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Right then – over</a:t>
            </a:r>
            <a:r>
              <a:rPr lang="en-GB" i="1" baseline="0" dirty="0"/>
              <a:t> to you, a simple one to get us warmed up  </a:t>
            </a:r>
          </a:p>
          <a:p>
            <a:endParaRPr lang="en-GB" i="1" baseline="0" dirty="0"/>
          </a:p>
          <a:p>
            <a:r>
              <a:rPr lang="en-GB" baseline="0" dirty="0"/>
              <a:t>A prompt here could be ;</a:t>
            </a:r>
          </a:p>
          <a:p>
            <a:r>
              <a:rPr lang="en-GB" i="1" baseline="0" dirty="0"/>
              <a:t>You might have heard of employability being referred to as ‘Soft Skills’ as-well.</a:t>
            </a:r>
          </a:p>
          <a:p>
            <a:r>
              <a:rPr lang="en-GB" i="1" baseline="0" dirty="0"/>
              <a:t>Not everyone will have heard either term… but let’s have a show of hands to see who has….even if you don’t totally understand what it means.</a:t>
            </a:r>
          </a:p>
        </p:txBody>
      </p:sp>
      <p:sp>
        <p:nvSpPr>
          <p:cNvPr id="4" name="Slide Number Placeholder 3"/>
          <p:cNvSpPr>
            <a:spLocks noGrp="1"/>
          </p:cNvSpPr>
          <p:nvPr>
            <p:ph type="sldNum" sz="quarter" idx="10"/>
          </p:nvPr>
        </p:nvSpPr>
        <p:spPr/>
        <p:txBody>
          <a:bodyPr/>
          <a:lstStyle/>
          <a:p>
            <a:fld id="{61F3D333-9E99-4069-AFF9-C0C92018EE28}" type="slidenum">
              <a:rPr lang="en-GB" smtClean="0"/>
              <a:pPr/>
              <a:t>8</a:t>
            </a:fld>
            <a:endParaRPr lang="en-GB" dirty="0"/>
          </a:p>
        </p:txBody>
      </p:sp>
    </p:spTree>
    <p:extLst>
      <p:ext uri="{BB962C8B-B14F-4D97-AF65-F5344CB8AC3E}">
        <p14:creationId xmlns:p14="http://schemas.microsoft.com/office/powerpoint/2010/main" val="397742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 quick task to get us all thinking… </a:t>
            </a:r>
            <a:r>
              <a:rPr lang="en-GB" dirty="0"/>
              <a:t>in small groups/pairs</a:t>
            </a:r>
            <a:r>
              <a:rPr lang="en-GB" baseline="0" dirty="0"/>
              <a:t> (depending on room set up / size of group)</a:t>
            </a:r>
          </a:p>
          <a:p>
            <a:endParaRPr lang="en-GB" baseline="0" dirty="0"/>
          </a:p>
          <a:p>
            <a:r>
              <a:rPr lang="en-GB" i="1" baseline="0" dirty="0"/>
              <a:t>Chat about and jot down what you think employability means….. It’s a broad term and means lots of things so there isn’t a wrong answer. But here’s a clue </a:t>
            </a:r>
            <a:r>
              <a:rPr lang="en-GB" baseline="0" dirty="0"/>
              <a:t>(use if needed)</a:t>
            </a:r>
            <a:endParaRPr lang="en-GB" dirty="0"/>
          </a:p>
          <a:p>
            <a:r>
              <a:rPr lang="en-GB" i="1" dirty="0"/>
              <a:t>Think of it in terms of Employ - ability….</a:t>
            </a:r>
          </a:p>
          <a:p>
            <a:endParaRPr lang="en-GB" dirty="0"/>
          </a:p>
          <a:p>
            <a:r>
              <a:rPr lang="en-GB" dirty="0"/>
              <a:t>If needed be even more explicit: Introduce</a:t>
            </a:r>
            <a:r>
              <a:rPr lang="en-GB" baseline="0" dirty="0"/>
              <a:t> using this</a:t>
            </a:r>
            <a:r>
              <a:rPr lang="en-GB" dirty="0"/>
              <a:t> simple explanation</a:t>
            </a:r>
            <a:r>
              <a:rPr lang="en-GB" baseline="0" dirty="0"/>
              <a:t> which makes the terms even more accessible – and perhaps more memorable:</a:t>
            </a:r>
          </a:p>
          <a:p>
            <a:r>
              <a:rPr lang="en-US" i="1" dirty="0">
                <a:solidFill>
                  <a:srgbClr val="E6287F"/>
                </a:solidFill>
              </a:rPr>
              <a:t>Here’s a clue – think of it in terms of Employ: to be employed, to find and attain work / a career</a:t>
            </a:r>
          </a:p>
          <a:p>
            <a:r>
              <a:rPr lang="en-US" i="1" dirty="0">
                <a:solidFill>
                  <a:srgbClr val="E6287F"/>
                </a:solidFill>
              </a:rPr>
              <a:t>And,</a:t>
            </a:r>
            <a:r>
              <a:rPr lang="en-US" i="1" baseline="0" dirty="0">
                <a:solidFill>
                  <a:srgbClr val="E6287F"/>
                </a:solidFill>
              </a:rPr>
              <a:t> </a:t>
            </a:r>
            <a:r>
              <a:rPr lang="en-US" i="1" dirty="0">
                <a:solidFill>
                  <a:srgbClr val="E6287F"/>
                </a:solidFill>
              </a:rPr>
              <a:t>Ability – your ability to do this.</a:t>
            </a:r>
          </a:p>
          <a:p>
            <a:endParaRPr lang="en-US" dirty="0">
              <a:solidFill>
                <a:srgbClr val="E6287F"/>
              </a:solidFill>
            </a:endParaRPr>
          </a:p>
          <a:p>
            <a:r>
              <a:rPr lang="en-US" dirty="0">
                <a:solidFill>
                  <a:srgbClr val="E6287F"/>
                </a:solidFill>
              </a:rPr>
              <a:t>(reiterate what</a:t>
            </a:r>
            <a:r>
              <a:rPr lang="en-US" baseline="0" dirty="0">
                <a:solidFill>
                  <a:srgbClr val="E6287F"/>
                </a:solidFill>
              </a:rPr>
              <a:t> it is they need to do for instance…) </a:t>
            </a:r>
            <a:r>
              <a:rPr lang="en-US" i="1" dirty="0">
                <a:solidFill>
                  <a:srgbClr val="E6287F"/>
                </a:solidFill>
              </a:rPr>
              <a:t>Please</a:t>
            </a:r>
            <a:r>
              <a:rPr lang="en-US" i="1" baseline="0" dirty="0">
                <a:solidFill>
                  <a:srgbClr val="E6287F"/>
                </a:solidFill>
              </a:rPr>
              <a:t> break out into groups of 2-4 and take a few minutes to consider what we mean when we use the term employability.</a:t>
            </a:r>
          </a:p>
          <a:p>
            <a:r>
              <a:rPr lang="en-US" i="1" baseline="0" dirty="0">
                <a:solidFill>
                  <a:srgbClr val="E6287F"/>
                </a:solidFill>
              </a:rPr>
              <a:t>One person from each group will then need to briefly feedback your thoughts to us.</a:t>
            </a:r>
            <a:endParaRPr lang="en-US" i="1" dirty="0">
              <a:solidFill>
                <a:srgbClr val="E6287F"/>
              </a:solidFill>
            </a:endParaRPr>
          </a:p>
          <a:p>
            <a:endParaRPr lang="en-GB" dirty="0"/>
          </a:p>
        </p:txBody>
      </p:sp>
      <p:sp>
        <p:nvSpPr>
          <p:cNvPr id="4" name="Slide Number Placeholder 3"/>
          <p:cNvSpPr>
            <a:spLocks noGrp="1"/>
          </p:cNvSpPr>
          <p:nvPr>
            <p:ph type="sldNum" sz="quarter" idx="10"/>
          </p:nvPr>
        </p:nvSpPr>
        <p:spPr/>
        <p:txBody>
          <a:bodyPr/>
          <a:lstStyle/>
          <a:p>
            <a:fld id="{61F3D333-9E99-4069-AFF9-C0C92018EE28}" type="slidenum">
              <a:rPr lang="en-GB" smtClean="0"/>
              <a:pPr/>
              <a:t>9</a:t>
            </a:fld>
            <a:endParaRPr lang="en-GB" dirty="0"/>
          </a:p>
        </p:txBody>
      </p:sp>
    </p:spTree>
    <p:extLst>
      <p:ext uri="{BB962C8B-B14F-4D97-AF65-F5344CB8AC3E}">
        <p14:creationId xmlns:p14="http://schemas.microsoft.com/office/powerpoint/2010/main" val="4093278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820BD5-78E2-4D44-AEDF-8993836B94A3}" type="datetimeFigureOut">
              <a:rPr lang="en-US" smtClean="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963613-9201-6042-8134-854CF1BD8A78}" type="slidenum">
              <a:rPr lang="en-US" smtClean="0"/>
              <a:pPr/>
              <a:t>‹#›</a:t>
            </a:fld>
            <a:endParaRPr lang="en-US" dirty="0"/>
          </a:p>
        </p:txBody>
      </p:sp>
    </p:spTree>
    <p:extLst>
      <p:ext uri="{BB962C8B-B14F-4D97-AF65-F5344CB8AC3E}">
        <p14:creationId xmlns:p14="http://schemas.microsoft.com/office/powerpoint/2010/main" val="20559087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963613-9201-6042-8134-854CF1BD8A78}" type="slidenum">
              <a:rPr lang="en-US" smtClean="0"/>
              <a:pPr/>
              <a:t>‹#›</a:t>
            </a:fld>
            <a:endParaRPr lang="en-US" dirty="0"/>
          </a:p>
        </p:txBody>
      </p:sp>
    </p:spTree>
    <p:extLst>
      <p:ext uri="{BB962C8B-B14F-4D97-AF65-F5344CB8AC3E}">
        <p14:creationId xmlns:p14="http://schemas.microsoft.com/office/powerpoint/2010/main" val="181942097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963613-9201-6042-8134-854CF1BD8A78}" type="slidenum">
              <a:rPr lang="en-US" smtClean="0"/>
              <a:pPr/>
              <a:t>‹#›</a:t>
            </a:fld>
            <a:endParaRPr lang="en-US" dirty="0"/>
          </a:p>
        </p:txBody>
      </p:sp>
    </p:spTree>
    <p:extLst>
      <p:ext uri="{BB962C8B-B14F-4D97-AF65-F5344CB8AC3E}">
        <p14:creationId xmlns:p14="http://schemas.microsoft.com/office/powerpoint/2010/main" val="9887276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963613-9201-6042-8134-854CF1BD8A78}" type="slidenum">
              <a:rPr lang="en-US" smtClean="0"/>
              <a:pPr/>
              <a:t>‹#›</a:t>
            </a:fld>
            <a:endParaRPr lang="en-US" dirty="0"/>
          </a:p>
        </p:txBody>
      </p:sp>
    </p:spTree>
    <p:extLst>
      <p:ext uri="{BB962C8B-B14F-4D97-AF65-F5344CB8AC3E}">
        <p14:creationId xmlns:p14="http://schemas.microsoft.com/office/powerpoint/2010/main" val="10358542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20BD5-78E2-4D44-AEDF-8993836B94A3}" type="datetimeFigureOut">
              <a:rPr lang="en-US" smtClean="0"/>
              <a:pPr/>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963613-9201-6042-8134-854CF1BD8A78}" type="slidenum">
              <a:rPr lang="en-US" smtClean="0"/>
              <a:pPr/>
              <a:t>‹#›</a:t>
            </a:fld>
            <a:endParaRPr lang="en-US" dirty="0"/>
          </a:p>
        </p:txBody>
      </p:sp>
    </p:spTree>
    <p:extLst>
      <p:ext uri="{BB962C8B-B14F-4D97-AF65-F5344CB8AC3E}">
        <p14:creationId xmlns:p14="http://schemas.microsoft.com/office/powerpoint/2010/main" val="12501447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20BD5-78E2-4D44-AEDF-8993836B94A3}" type="datetimeFigureOut">
              <a:rPr lang="en-US" smtClean="0"/>
              <a:pPr/>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963613-9201-6042-8134-854CF1BD8A78}" type="slidenum">
              <a:rPr lang="en-US" smtClean="0"/>
              <a:pPr/>
              <a:t>‹#›</a:t>
            </a:fld>
            <a:endParaRPr lang="en-US" dirty="0"/>
          </a:p>
        </p:txBody>
      </p:sp>
    </p:spTree>
    <p:extLst>
      <p:ext uri="{BB962C8B-B14F-4D97-AF65-F5344CB8AC3E}">
        <p14:creationId xmlns:p14="http://schemas.microsoft.com/office/powerpoint/2010/main" val="2024076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820BD5-78E2-4D44-AEDF-8993836B94A3}" type="datetimeFigureOut">
              <a:rPr lang="en-US" smtClean="0"/>
              <a:pPr/>
              <a:t>10/20/2022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963613-9201-6042-8134-854CF1BD8A78}" type="slidenum">
              <a:rPr lang="en-US" smtClean="0"/>
              <a:pPr/>
              <a:t>‹#›</a:t>
            </a:fld>
            <a:endParaRPr lang="en-US" dirty="0"/>
          </a:p>
        </p:txBody>
      </p:sp>
    </p:spTree>
    <p:extLst>
      <p:ext uri="{BB962C8B-B14F-4D97-AF65-F5344CB8AC3E}">
        <p14:creationId xmlns:p14="http://schemas.microsoft.com/office/powerpoint/2010/main" val="25100779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20BD5-78E2-4D44-AEDF-8993836B94A3}" type="datetimeFigureOut">
              <a:rPr lang="en-US" smtClean="0"/>
              <a:pPr/>
              <a:t>10/20/2022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963613-9201-6042-8134-854CF1BD8A78}" type="slidenum">
              <a:rPr lang="en-US" smtClean="0"/>
              <a:pPr/>
              <a:t>‹#›</a:t>
            </a:fld>
            <a:endParaRPr lang="en-US" dirty="0"/>
          </a:p>
        </p:txBody>
      </p:sp>
    </p:spTree>
    <p:extLst>
      <p:ext uri="{BB962C8B-B14F-4D97-AF65-F5344CB8AC3E}">
        <p14:creationId xmlns:p14="http://schemas.microsoft.com/office/powerpoint/2010/main" val="103004382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20BD5-78E2-4D44-AEDF-8993836B94A3}" type="datetimeFigureOut">
              <a:rPr lang="en-US" smtClean="0"/>
              <a:pPr/>
              <a:t>10/20/2022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963613-9201-6042-8134-854CF1BD8A78}" type="slidenum">
              <a:rPr lang="en-US" smtClean="0"/>
              <a:pPr/>
              <a:t>‹#›</a:t>
            </a:fld>
            <a:endParaRPr lang="en-US" dirty="0"/>
          </a:p>
        </p:txBody>
      </p:sp>
    </p:spTree>
    <p:extLst>
      <p:ext uri="{BB962C8B-B14F-4D97-AF65-F5344CB8AC3E}">
        <p14:creationId xmlns:p14="http://schemas.microsoft.com/office/powerpoint/2010/main" val="108083788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20BD5-78E2-4D44-AEDF-8993836B94A3}" type="datetimeFigureOut">
              <a:rPr lang="en-US" smtClean="0"/>
              <a:pPr/>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963613-9201-6042-8134-854CF1BD8A78}" type="slidenum">
              <a:rPr lang="en-US" smtClean="0"/>
              <a:pPr/>
              <a:t>‹#›</a:t>
            </a:fld>
            <a:endParaRPr lang="en-US" dirty="0"/>
          </a:p>
        </p:txBody>
      </p:sp>
    </p:spTree>
    <p:extLst>
      <p:ext uri="{BB962C8B-B14F-4D97-AF65-F5344CB8AC3E}">
        <p14:creationId xmlns:p14="http://schemas.microsoft.com/office/powerpoint/2010/main" val="7819683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20BD5-78E2-4D44-AEDF-8993836B94A3}" type="datetimeFigureOut">
              <a:rPr lang="en-US" smtClean="0"/>
              <a:pPr/>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963613-9201-6042-8134-854CF1BD8A78}" type="slidenum">
              <a:rPr lang="en-US" smtClean="0"/>
              <a:pPr/>
              <a:t>‹#›</a:t>
            </a:fld>
            <a:endParaRPr lang="en-US" dirty="0"/>
          </a:p>
        </p:txBody>
      </p:sp>
    </p:spTree>
    <p:extLst>
      <p:ext uri="{BB962C8B-B14F-4D97-AF65-F5344CB8AC3E}">
        <p14:creationId xmlns:p14="http://schemas.microsoft.com/office/powerpoint/2010/main" val="214171433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20BD5-78E2-4D44-AEDF-8993836B94A3}" type="datetimeFigureOut">
              <a:rPr lang="en-US" smtClean="0"/>
              <a:pPr/>
              <a:t>10/20/2022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63613-9201-6042-8134-854CF1BD8A78}" type="slidenum">
              <a:rPr lang="en-US" smtClean="0"/>
              <a:pPr/>
              <a:t>‹#›</a:t>
            </a:fld>
            <a:endParaRPr lang="en-US" dirty="0"/>
          </a:p>
        </p:txBody>
      </p:sp>
    </p:spTree>
    <p:extLst>
      <p:ext uri="{BB962C8B-B14F-4D97-AF65-F5344CB8AC3E}">
        <p14:creationId xmlns:p14="http://schemas.microsoft.com/office/powerpoint/2010/main" val="12460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player.vimeo.com/video/306188762?h=5f4d6604d0&amp;app_id=122963" TargetMode="External"/><Relationship Id="rId5" Type="http://schemas.openxmlformats.org/officeDocument/2006/relationships/image" Target="../media/image12.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www.gohigherwestyorks.ac.uk/inspire-to-go-higher"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player.vimeo.com/video/306188877?h=7266ab8e3d&amp;app_id=122963" TargetMode="External"/><Relationship Id="rId5" Type="http://schemas.openxmlformats.org/officeDocument/2006/relationships/image" Target="../media/image29.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player.vimeo.com/video/306189111?h=b074ae0501&amp;app_id=122963" TargetMode="External"/><Relationship Id="rId5" Type="http://schemas.openxmlformats.org/officeDocument/2006/relationships/image" Target="../media/image31.jpe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player.vimeo.com/video/306188601?h=c36f30dad8&amp;app_id=122963" TargetMode="External"/><Relationship Id="rId5" Type="http://schemas.openxmlformats.org/officeDocument/2006/relationships/image" Target="../media/image33.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https://player.vimeo.com/video/306189208?h=955ff8fa05&amp;app_id=122963" TargetMode="External"/><Relationship Id="rId5" Type="http://schemas.openxmlformats.org/officeDocument/2006/relationships/image" Target="../media/image35.jpe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player.vimeo.com/video/306189307?h=b677daa0df&amp;app_id=122963" TargetMode="External"/><Relationship Id="rId5" Type="http://schemas.openxmlformats.org/officeDocument/2006/relationships/image" Target="../media/image37.jpe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7" name="Title 1"/>
          <p:cNvSpPr txBox="1">
            <a:spLocks/>
          </p:cNvSpPr>
          <p:nvPr/>
        </p:nvSpPr>
        <p:spPr>
          <a:xfrm>
            <a:off x="250596" y="933995"/>
            <a:ext cx="11691257" cy="49900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dirty="0">
                <a:solidFill>
                  <a:srgbClr val="E6287F"/>
                </a:solidFill>
              </a:rPr>
              <a:t>Recommendations for Facilitators:</a:t>
            </a:r>
          </a:p>
          <a:p>
            <a:br>
              <a:rPr lang="en-US" sz="1600" b="1" dirty="0">
                <a:solidFill>
                  <a:srgbClr val="E6287F"/>
                </a:solidFill>
              </a:rPr>
            </a:br>
            <a:r>
              <a:rPr lang="en-GB" sz="1600" u="sng" dirty="0"/>
              <a:t>Key:</a:t>
            </a:r>
            <a:br>
              <a:rPr lang="en-GB" sz="1600" u="sng" dirty="0"/>
            </a:br>
            <a:r>
              <a:rPr lang="en-GB" sz="1600" i="1" dirty="0"/>
              <a:t>Ideas for accompanying suggested narrative for each slide are in italics.</a:t>
            </a:r>
            <a:br>
              <a:rPr lang="en-GB" sz="1600" i="1" dirty="0"/>
            </a:br>
            <a:br>
              <a:rPr lang="en-GB" sz="1600" i="1" dirty="0"/>
            </a:br>
            <a:r>
              <a:rPr lang="en-GB" sz="1600" dirty="0"/>
              <a:t>General recommendations and notes in standard text.</a:t>
            </a:r>
            <a:br>
              <a:rPr lang="en-GB" sz="1600" dirty="0"/>
            </a:br>
            <a:br>
              <a:rPr lang="en-GB" sz="1600" dirty="0"/>
            </a:br>
            <a:endParaRPr lang="en-GB" sz="1600" dirty="0"/>
          </a:p>
          <a:p>
            <a:endParaRPr lang="en-GB" sz="1600" dirty="0"/>
          </a:p>
          <a:p>
            <a:r>
              <a:rPr lang="en-GB" sz="1600" dirty="0"/>
              <a:t>We strongly recommend allowing some time to prepare for the session. This will enable you to adapt the slides and format the resource according to the needs of your group. It is also best to watch the videos before the session itself as part of this prep.</a:t>
            </a:r>
            <a:br>
              <a:rPr lang="en-GB" sz="1600" dirty="0"/>
            </a:br>
            <a:br>
              <a:rPr lang="en-GB" sz="1600" dirty="0"/>
            </a:br>
            <a:r>
              <a:rPr lang="en-GB" sz="1600" dirty="0"/>
              <a:t>*You can watch the quick supporting </a:t>
            </a:r>
            <a:r>
              <a:rPr lang="en-GB" sz="1600" dirty="0" err="1"/>
              <a:t>Vlog</a:t>
            </a:r>
            <a:r>
              <a:rPr lang="en-GB" sz="1600" dirty="0"/>
              <a:t> we created which lives on the website with these resources:  It is only a few minutes long but provides a handy intro to delivering the session and how to use the resources to support the notes provided here*</a:t>
            </a:r>
          </a:p>
          <a:p>
            <a:br>
              <a:rPr lang="en-GB" sz="1600" dirty="0"/>
            </a:br>
            <a:r>
              <a:rPr lang="en-GB" sz="1600" dirty="0"/>
              <a:t>*You can amend the content within the slides and you can use the activities and content in this pack as and when you need. It has been designed to provide flexible options that can be used by you tailored for your groups and settings. It is not obligatory to use all the content here, or to use it or frame it in any particular way. How, when and where you deliver this is up to you and your groups’ needs.*</a:t>
            </a:r>
            <a:br>
              <a:rPr lang="en-GB" sz="1600" dirty="0"/>
            </a:br>
            <a:br>
              <a:rPr lang="en-US" sz="1600" b="1" dirty="0">
                <a:solidFill>
                  <a:srgbClr val="E6287F"/>
                </a:solidFill>
              </a:rPr>
            </a:br>
            <a:endParaRPr lang="en-US" sz="1600" dirty="0">
              <a:solidFill>
                <a:srgbClr val="E6287F"/>
              </a:solidFill>
            </a:endParaRPr>
          </a:p>
        </p:txBody>
      </p:sp>
    </p:spTree>
    <p:extLst>
      <p:ext uri="{BB962C8B-B14F-4D97-AF65-F5344CB8AC3E}">
        <p14:creationId xmlns:p14="http://schemas.microsoft.com/office/powerpoint/2010/main" val="303379508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Employability, </a:t>
            </a:r>
            <a:r>
              <a:rPr lang="en-US" b="1" u="sng" dirty="0">
                <a:solidFill>
                  <a:srgbClr val="E6287F"/>
                </a:solidFill>
              </a:rPr>
              <a:t>a</a:t>
            </a:r>
            <a:r>
              <a:rPr lang="en-US" b="1" dirty="0">
                <a:solidFill>
                  <a:srgbClr val="E6287F"/>
                </a:solidFill>
              </a:rPr>
              <a:t> </a:t>
            </a:r>
            <a:r>
              <a:rPr lang="en-US" dirty="0">
                <a:solidFill>
                  <a:srgbClr val="E6287F"/>
                </a:solidFill>
              </a:rPr>
              <a:t>definition</a:t>
            </a:r>
          </a:p>
        </p:txBody>
      </p:sp>
      <p:sp>
        <p:nvSpPr>
          <p:cNvPr id="8" name="Rectangle 7"/>
          <p:cNvSpPr/>
          <p:nvPr/>
        </p:nvSpPr>
        <p:spPr>
          <a:xfrm>
            <a:off x="6422066" y="1804850"/>
            <a:ext cx="5552260" cy="2985433"/>
          </a:xfrm>
          <a:prstGeom prst="rect">
            <a:avLst/>
          </a:prstGeom>
        </p:spPr>
        <p:txBody>
          <a:bodyPr wrap="square">
            <a:spAutoFit/>
          </a:bodyPr>
          <a:lstStyle/>
          <a:p>
            <a:r>
              <a:rPr lang="en-GB" sz="2800" dirty="0"/>
              <a:t>“A set of </a:t>
            </a:r>
            <a:r>
              <a:rPr lang="en-GB" sz="2800" b="1" dirty="0"/>
              <a:t>achievements, understandings and personal attributes</a:t>
            </a:r>
            <a:r>
              <a:rPr lang="en-GB" sz="2800" dirty="0"/>
              <a:t> that make an individual more likely to gain employment and be successful in their chosen occupations” </a:t>
            </a:r>
          </a:p>
          <a:p>
            <a:r>
              <a:rPr lang="en-GB" sz="2000" i="1" dirty="0"/>
              <a:t>Yorke &amp; Knight 2003</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200" y="2055813"/>
            <a:ext cx="5120644" cy="2546667"/>
          </a:xfrm>
          <a:prstGeom prst="rect">
            <a:avLst/>
          </a:prstGeom>
        </p:spPr>
      </p:pic>
    </p:spTree>
    <p:extLst>
      <p:ext uri="{BB962C8B-B14F-4D97-AF65-F5344CB8AC3E}">
        <p14:creationId xmlns:p14="http://schemas.microsoft.com/office/powerpoint/2010/main" val="298455790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1" y="0"/>
            <a:ext cx="12192451" cy="6858000"/>
          </a:xfrm>
        </p:spPr>
      </p:pic>
      <p:sp>
        <p:nvSpPr>
          <p:cNvPr id="2" name="Title 1"/>
          <p:cNvSpPr>
            <a:spLocks noGrp="1"/>
          </p:cNvSpPr>
          <p:nvPr>
            <p:ph type="title"/>
          </p:nvPr>
        </p:nvSpPr>
        <p:spPr/>
        <p:txBody>
          <a:bodyPr/>
          <a:lstStyle/>
          <a:p>
            <a:r>
              <a:rPr lang="en-US" dirty="0">
                <a:solidFill>
                  <a:srgbClr val="E6287F"/>
                </a:solidFill>
              </a:rPr>
              <a:t>How employable are you right now?</a:t>
            </a:r>
          </a:p>
        </p:txBody>
      </p:sp>
      <p:sp>
        <p:nvSpPr>
          <p:cNvPr id="8" name="Rectangle 7"/>
          <p:cNvSpPr/>
          <p:nvPr/>
        </p:nvSpPr>
        <p:spPr>
          <a:xfrm>
            <a:off x="5727560" y="1804850"/>
            <a:ext cx="6246766" cy="2708434"/>
          </a:xfrm>
          <a:prstGeom prst="rect">
            <a:avLst/>
          </a:prstGeom>
        </p:spPr>
        <p:txBody>
          <a:bodyPr wrap="square">
            <a:spAutoFit/>
          </a:bodyPr>
          <a:lstStyle/>
          <a:p>
            <a:endParaRPr lang="en-GB" sz="2000" i="1" dirty="0"/>
          </a:p>
          <a:p>
            <a:r>
              <a:rPr lang="en-GB" sz="3000" dirty="0"/>
              <a:t>Hands up for: </a:t>
            </a:r>
          </a:p>
          <a:p>
            <a:endParaRPr lang="en-GB" sz="3000" i="1" dirty="0"/>
          </a:p>
          <a:p>
            <a:pPr marL="457200" indent="-457200">
              <a:buAutoNum type="arabicPeriod"/>
            </a:pPr>
            <a:r>
              <a:rPr lang="en-GB" sz="3000" i="1" dirty="0"/>
              <a:t>Very – I’m great at this kind of stuff!</a:t>
            </a:r>
          </a:p>
          <a:p>
            <a:pPr marL="457200" indent="-457200">
              <a:buAutoNum type="arabicPeriod"/>
            </a:pPr>
            <a:r>
              <a:rPr lang="en-GB" sz="3000" i="1" dirty="0"/>
              <a:t>Kind of – I’ve got some of it covered.</a:t>
            </a:r>
          </a:p>
          <a:p>
            <a:pPr marL="457200" indent="-457200">
              <a:buAutoNum type="arabicPeriod"/>
            </a:pPr>
            <a:r>
              <a:rPr lang="en-GB" sz="3000" i="1" dirty="0"/>
              <a:t>Not at all – let’s work on all of it…</a:t>
            </a: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7978" y="1804850"/>
            <a:ext cx="3048000" cy="3048000"/>
          </a:xfrm>
          <a:prstGeom prst="rect">
            <a:avLst/>
          </a:prstGeom>
        </p:spPr>
      </p:pic>
    </p:spTree>
    <p:extLst>
      <p:ext uri="{BB962C8B-B14F-4D97-AF65-F5344CB8AC3E}">
        <p14:creationId xmlns:p14="http://schemas.microsoft.com/office/powerpoint/2010/main" val="270148051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48" y="0"/>
            <a:ext cx="12192451" cy="6858000"/>
          </a:xfrm>
        </p:spPr>
      </p:pic>
      <p:sp>
        <p:nvSpPr>
          <p:cNvPr id="2" name="Title 1"/>
          <p:cNvSpPr>
            <a:spLocks noGrp="1"/>
          </p:cNvSpPr>
          <p:nvPr>
            <p:ph type="title"/>
          </p:nvPr>
        </p:nvSpPr>
        <p:spPr>
          <a:xfrm>
            <a:off x="838200" y="98992"/>
            <a:ext cx="10515600" cy="1325563"/>
          </a:xfrm>
        </p:spPr>
        <p:txBody>
          <a:bodyPr>
            <a:normAutofit/>
          </a:bodyPr>
          <a:lstStyle/>
          <a:p>
            <a:r>
              <a:rPr lang="en-US" dirty="0">
                <a:solidFill>
                  <a:srgbClr val="E6287F"/>
                </a:solidFill>
              </a:rPr>
              <a:t>What is employability?</a:t>
            </a:r>
            <a:br>
              <a:rPr lang="en-US" dirty="0">
                <a:solidFill>
                  <a:srgbClr val="E6287F"/>
                </a:solidFill>
              </a:rPr>
            </a:br>
            <a:r>
              <a:rPr lang="en-US" sz="3200" dirty="0">
                <a:solidFill>
                  <a:srgbClr val="E6287F"/>
                </a:solidFill>
              </a:rPr>
              <a:t>Let’s hear from some experts, employers &amp; parents/carers </a:t>
            </a:r>
            <a:r>
              <a:rPr lang="en-US" sz="3200" dirty="0">
                <a:solidFill>
                  <a:srgbClr val="E6287F"/>
                </a:solidFill>
                <a:sym typeface="Wingdings" panose="05000000000000000000" pitchFamily="2" charset="2"/>
              </a:rPr>
              <a:t> </a:t>
            </a:r>
            <a:endParaRPr lang="en-US" sz="3200" dirty="0">
              <a:solidFill>
                <a:srgbClr val="E6287F"/>
              </a:solidFill>
            </a:endParaRPr>
          </a:p>
        </p:txBody>
      </p:sp>
      <p:pic>
        <p:nvPicPr>
          <p:cNvPr id="3" name="Online Media 2" title="01. Employability Skills: What are they?">
            <a:hlinkClick r:id="" action="ppaction://media"/>
            <a:extLst>
              <a:ext uri="{FF2B5EF4-FFF2-40B4-BE49-F238E27FC236}">
                <a16:creationId xmlns:a16="http://schemas.microsoft.com/office/drawing/2014/main" id="{75D01650-5154-A865-B8ED-C7B9F51F995A}"/>
              </a:ext>
            </a:extLst>
          </p:cNvPr>
          <p:cNvPicPr>
            <a:picLocks noRot="1" noChangeAspect="1"/>
          </p:cNvPicPr>
          <p:nvPr>
            <a:videoFile r:link="rId1"/>
          </p:nvPr>
        </p:nvPicPr>
        <p:blipFill>
          <a:blip r:embed="rId5"/>
          <a:stretch>
            <a:fillRect/>
          </a:stretch>
        </p:blipFill>
        <p:spPr>
          <a:xfrm>
            <a:off x="2032000" y="1523547"/>
            <a:ext cx="7451472" cy="4191453"/>
          </a:xfrm>
          <a:prstGeom prst="rect">
            <a:avLst/>
          </a:prstGeom>
        </p:spPr>
      </p:pic>
    </p:spTree>
    <p:extLst>
      <p:ext uri="{BB962C8B-B14F-4D97-AF65-F5344CB8AC3E}">
        <p14:creationId xmlns:p14="http://schemas.microsoft.com/office/powerpoint/2010/main" val="2995272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The skills employers want, need &amp; value</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1069" y="1375426"/>
            <a:ext cx="5822302" cy="3881534"/>
          </a:xfrm>
          <a:prstGeom prst="rect">
            <a:avLst/>
          </a:prstGeom>
        </p:spPr>
      </p:pic>
      <p:sp>
        <p:nvSpPr>
          <p:cNvPr id="7" name="Title 1"/>
          <p:cNvSpPr txBox="1">
            <a:spLocks/>
          </p:cNvSpPr>
          <p:nvPr/>
        </p:nvSpPr>
        <p:spPr>
          <a:xfrm>
            <a:off x="1485123" y="49381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solidFill>
                  <a:srgbClr val="E6287F"/>
                </a:solidFill>
              </a:rPr>
              <a:t>                   It’s over to you again!</a:t>
            </a:r>
          </a:p>
        </p:txBody>
      </p:sp>
    </p:spTree>
    <p:extLst>
      <p:ext uri="{BB962C8B-B14F-4D97-AF65-F5344CB8AC3E}">
        <p14:creationId xmlns:p14="http://schemas.microsoft.com/office/powerpoint/2010/main" val="204023238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The skills employers want, need &amp; value</a:t>
            </a:r>
            <a:br>
              <a:rPr lang="en-US" dirty="0">
                <a:solidFill>
                  <a:srgbClr val="E6287F"/>
                </a:solidFill>
              </a:rPr>
            </a:br>
            <a:r>
              <a:rPr lang="en-US" b="1" dirty="0">
                <a:solidFill>
                  <a:srgbClr val="E6287F"/>
                </a:solidFill>
              </a:rPr>
              <a:t>Which on this list do you think are the top 5?</a:t>
            </a:r>
          </a:p>
        </p:txBody>
      </p:sp>
      <p:sp>
        <p:nvSpPr>
          <p:cNvPr id="7" name="Title 1"/>
          <p:cNvSpPr txBox="1">
            <a:spLocks/>
          </p:cNvSpPr>
          <p:nvPr/>
        </p:nvSpPr>
        <p:spPr>
          <a:xfrm>
            <a:off x="-384048" y="5050653"/>
            <a:ext cx="121097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solidFill>
                  <a:srgbClr val="E6287F"/>
                </a:solidFill>
              </a:rPr>
              <a:t>       </a:t>
            </a:r>
            <a:r>
              <a:rPr lang="en-US" sz="3000" b="1" i="1" dirty="0">
                <a:solidFill>
                  <a:srgbClr val="E6287F"/>
                </a:solidFill>
              </a:rPr>
              <a:t>Have a think on your own for a minute or two and please write them down</a:t>
            </a:r>
          </a:p>
        </p:txBody>
      </p:sp>
      <p:sp>
        <p:nvSpPr>
          <p:cNvPr id="8" name="TextBox 7"/>
          <p:cNvSpPr txBox="1"/>
          <p:nvPr/>
        </p:nvSpPr>
        <p:spPr>
          <a:xfrm>
            <a:off x="937260" y="1569472"/>
            <a:ext cx="10317480" cy="5262979"/>
          </a:xfrm>
          <a:prstGeom prst="rect">
            <a:avLst/>
          </a:prstGeom>
          <a:noFill/>
        </p:spPr>
        <p:txBody>
          <a:bodyPr wrap="square" rtlCol="0">
            <a:spAutoFit/>
          </a:bodyPr>
          <a:lstStyle/>
          <a:p>
            <a:pPr marL="342900" indent="-342900" defTabSz="457200">
              <a:lnSpc>
                <a:spcPct val="120000"/>
              </a:lnSpc>
              <a:buFont typeface="Wingdings" panose="05000000000000000000" pitchFamily="2" charset="2"/>
              <a:buChar char="ü"/>
            </a:pPr>
            <a:r>
              <a:rPr lang="en-US" sz="2000" dirty="0"/>
              <a:t>Respect</a:t>
            </a:r>
          </a:p>
          <a:p>
            <a:pPr marL="342900" indent="-342900" defTabSz="457200">
              <a:lnSpc>
                <a:spcPct val="120000"/>
              </a:lnSpc>
              <a:buFont typeface="Wingdings" panose="05000000000000000000" pitchFamily="2" charset="2"/>
              <a:buChar char="ü"/>
            </a:pPr>
            <a:r>
              <a:rPr lang="en-US" sz="2000" dirty="0"/>
              <a:t>Team work</a:t>
            </a:r>
          </a:p>
          <a:p>
            <a:pPr marL="342900" indent="-342900" defTabSz="457200">
              <a:lnSpc>
                <a:spcPct val="120000"/>
              </a:lnSpc>
              <a:buFont typeface="Wingdings" panose="05000000000000000000" pitchFamily="2" charset="2"/>
              <a:buChar char="ü"/>
            </a:pPr>
            <a:r>
              <a:rPr lang="en-US" sz="2000" dirty="0"/>
              <a:t>Creativity</a:t>
            </a:r>
          </a:p>
          <a:p>
            <a:pPr marL="342900" indent="-342900" defTabSz="457200">
              <a:lnSpc>
                <a:spcPct val="120000"/>
              </a:lnSpc>
              <a:buFont typeface="Wingdings" panose="05000000000000000000" pitchFamily="2" charset="2"/>
              <a:buChar char="ü"/>
            </a:pPr>
            <a:r>
              <a:rPr lang="en-US" sz="2000" dirty="0"/>
              <a:t>Learning</a:t>
            </a:r>
          </a:p>
          <a:p>
            <a:pPr marL="342900" indent="-342900" defTabSz="457200">
              <a:lnSpc>
                <a:spcPct val="120000"/>
              </a:lnSpc>
              <a:buFont typeface="Wingdings" panose="05000000000000000000" pitchFamily="2" charset="2"/>
              <a:buChar char="ü"/>
            </a:pPr>
            <a:r>
              <a:rPr lang="en-US" sz="2000" dirty="0"/>
              <a:t>Communication</a:t>
            </a:r>
          </a:p>
          <a:p>
            <a:pPr marL="342900" indent="-342900" defTabSz="457200">
              <a:lnSpc>
                <a:spcPct val="120000"/>
              </a:lnSpc>
              <a:buFont typeface="Wingdings" panose="05000000000000000000" pitchFamily="2" charset="2"/>
              <a:buChar char="ü"/>
            </a:pPr>
            <a:r>
              <a:rPr lang="en-US" sz="2000" dirty="0"/>
              <a:t>Self belief (confidence)</a:t>
            </a:r>
          </a:p>
          <a:p>
            <a:pPr marL="342900" indent="-342900" defTabSz="457200">
              <a:lnSpc>
                <a:spcPct val="120000"/>
              </a:lnSpc>
              <a:buFont typeface="Wingdings" panose="05000000000000000000" pitchFamily="2" charset="2"/>
              <a:buChar char="ü"/>
            </a:pPr>
            <a:r>
              <a:rPr lang="en-US" sz="2000" dirty="0"/>
              <a:t>Technology</a:t>
            </a:r>
          </a:p>
          <a:p>
            <a:pPr marL="342900" indent="-342900" defTabSz="457200">
              <a:lnSpc>
                <a:spcPct val="120000"/>
              </a:lnSpc>
              <a:buFont typeface="Wingdings" panose="05000000000000000000" pitchFamily="2" charset="2"/>
              <a:buChar char="ü"/>
            </a:pPr>
            <a:r>
              <a:rPr lang="en-US" sz="2000" dirty="0"/>
              <a:t>Initiative and enterprise</a:t>
            </a:r>
          </a:p>
          <a:p>
            <a:pPr marL="342900" indent="-342900" defTabSz="457200">
              <a:lnSpc>
                <a:spcPct val="120000"/>
              </a:lnSpc>
              <a:buFont typeface="Wingdings" panose="05000000000000000000" pitchFamily="2" charset="2"/>
              <a:buChar char="ü"/>
            </a:pPr>
            <a:r>
              <a:rPr lang="en-US" sz="2000" dirty="0"/>
              <a:t>Self management</a:t>
            </a:r>
          </a:p>
          <a:p>
            <a:pPr marL="342900" indent="-342900" defTabSz="457200">
              <a:lnSpc>
                <a:spcPct val="120000"/>
              </a:lnSpc>
              <a:buFont typeface="Wingdings" panose="05000000000000000000" pitchFamily="2" charset="2"/>
              <a:buChar char="ü"/>
            </a:pPr>
            <a:r>
              <a:rPr lang="en-US" sz="2000" dirty="0"/>
              <a:t>Problem solving</a:t>
            </a:r>
          </a:p>
          <a:p>
            <a:pPr defTabSz="457200">
              <a:lnSpc>
                <a:spcPct val="120000"/>
              </a:lnSpc>
            </a:pPr>
            <a:endParaRPr lang="en-US" sz="2000" dirty="0"/>
          </a:p>
          <a:p>
            <a:pPr defTabSz="457200">
              <a:lnSpc>
                <a:spcPct val="120000"/>
              </a:lnSpc>
            </a:pPr>
            <a:endParaRPr lang="en-US" sz="2000" dirty="0"/>
          </a:p>
          <a:p>
            <a:pPr defTabSz="457200">
              <a:lnSpc>
                <a:spcPct val="120000"/>
              </a:lnSpc>
            </a:pPr>
            <a:endParaRPr lang="en-US" sz="2000" dirty="0"/>
          </a:p>
          <a:p>
            <a:pPr defTabSz="457200">
              <a:lnSpc>
                <a:spcPct val="120000"/>
              </a:lnSpc>
            </a:pPr>
            <a:endParaRPr lang="en-US" sz="2000" dirty="0"/>
          </a:p>
        </p:txBody>
      </p:sp>
    </p:spTree>
    <p:extLst>
      <p:ext uri="{BB962C8B-B14F-4D97-AF65-F5344CB8AC3E}">
        <p14:creationId xmlns:p14="http://schemas.microsoft.com/office/powerpoint/2010/main" val="63906062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The skills employers want, need &amp; value</a:t>
            </a:r>
            <a:br>
              <a:rPr lang="en-US" dirty="0">
                <a:solidFill>
                  <a:srgbClr val="E6287F"/>
                </a:solidFill>
              </a:rPr>
            </a:br>
            <a:r>
              <a:rPr lang="en-US" b="1" u="sng" dirty="0">
                <a:solidFill>
                  <a:srgbClr val="E6287F"/>
                </a:solidFill>
              </a:rPr>
              <a:t>The top 5!</a:t>
            </a:r>
          </a:p>
        </p:txBody>
      </p:sp>
      <p:sp>
        <p:nvSpPr>
          <p:cNvPr id="7" name="Title 1"/>
          <p:cNvSpPr txBox="1">
            <a:spLocks/>
          </p:cNvSpPr>
          <p:nvPr/>
        </p:nvSpPr>
        <p:spPr>
          <a:xfrm>
            <a:off x="-384048" y="5050653"/>
            <a:ext cx="121097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solidFill>
                  <a:srgbClr val="E6287F"/>
                </a:solidFill>
              </a:rPr>
              <a:t>       …</a:t>
            </a:r>
            <a:r>
              <a:rPr lang="en-US" sz="3000" b="1" i="1" dirty="0">
                <a:solidFill>
                  <a:srgbClr val="E6287F"/>
                </a:solidFill>
              </a:rPr>
              <a:t>But it’s worth noting that all the skills listed are useful skills to have</a:t>
            </a:r>
          </a:p>
        </p:txBody>
      </p:sp>
      <p:sp>
        <p:nvSpPr>
          <p:cNvPr id="8" name="TextBox 7"/>
          <p:cNvSpPr txBox="1"/>
          <p:nvPr/>
        </p:nvSpPr>
        <p:spPr>
          <a:xfrm>
            <a:off x="937260" y="1569472"/>
            <a:ext cx="10317480" cy="5262979"/>
          </a:xfrm>
          <a:prstGeom prst="rect">
            <a:avLst/>
          </a:prstGeom>
          <a:noFill/>
        </p:spPr>
        <p:txBody>
          <a:bodyPr wrap="square" rtlCol="0">
            <a:spAutoFit/>
          </a:bodyPr>
          <a:lstStyle/>
          <a:p>
            <a:pPr marL="342900" indent="-342900" defTabSz="457200">
              <a:lnSpc>
                <a:spcPct val="120000"/>
              </a:lnSpc>
              <a:buFont typeface="Wingdings" panose="05000000000000000000" pitchFamily="2" charset="2"/>
              <a:buChar char="ü"/>
            </a:pPr>
            <a:r>
              <a:rPr lang="en-US" sz="2000" dirty="0"/>
              <a:t>Respect</a:t>
            </a:r>
          </a:p>
          <a:p>
            <a:pPr marL="342900" indent="-342900" defTabSz="457200">
              <a:lnSpc>
                <a:spcPct val="120000"/>
              </a:lnSpc>
              <a:buFont typeface="Wingdings" panose="05000000000000000000" pitchFamily="2" charset="2"/>
              <a:buChar char="ü"/>
            </a:pPr>
            <a:r>
              <a:rPr lang="en-US" sz="2000" b="1" u="sng" dirty="0"/>
              <a:t>Team work</a:t>
            </a:r>
          </a:p>
          <a:p>
            <a:pPr marL="342900" indent="-342900" defTabSz="457200">
              <a:lnSpc>
                <a:spcPct val="120000"/>
              </a:lnSpc>
              <a:buFont typeface="Wingdings" panose="05000000000000000000" pitchFamily="2" charset="2"/>
              <a:buChar char="ü"/>
            </a:pPr>
            <a:r>
              <a:rPr lang="en-US" sz="2000" dirty="0"/>
              <a:t>Creativity</a:t>
            </a:r>
          </a:p>
          <a:p>
            <a:pPr marL="342900" indent="-342900" defTabSz="457200">
              <a:lnSpc>
                <a:spcPct val="120000"/>
              </a:lnSpc>
              <a:buFont typeface="Wingdings" panose="05000000000000000000" pitchFamily="2" charset="2"/>
              <a:buChar char="ü"/>
            </a:pPr>
            <a:r>
              <a:rPr lang="en-US" sz="2000" dirty="0"/>
              <a:t>Learning</a:t>
            </a:r>
          </a:p>
          <a:p>
            <a:pPr marL="342900" indent="-342900" defTabSz="457200">
              <a:lnSpc>
                <a:spcPct val="120000"/>
              </a:lnSpc>
              <a:buFont typeface="Wingdings" panose="05000000000000000000" pitchFamily="2" charset="2"/>
              <a:buChar char="ü"/>
            </a:pPr>
            <a:r>
              <a:rPr lang="en-US" sz="2000" b="1" u="sng" dirty="0"/>
              <a:t>Communication</a:t>
            </a:r>
          </a:p>
          <a:p>
            <a:pPr marL="342900" indent="-342900" defTabSz="457200">
              <a:lnSpc>
                <a:spcPct val="120000"/>
              </a:lnSpc>
              <a:buFont typeface="Wingdings" panose="05000000000000000000" pitchFamily="2" charset="2"/>
              <a:buChar char="ü"/>
            </a:pPr>
            <a:r>
              <a:rPr lang="en-US" sz="2000" b="1" u="sng" dirty="0"/>
              <a:t>Self belief (confidence)</a:t>
            </a:r>
          </a:p>
          <a:p>
            <a:pPr marL="342900" indent="-342900" defTabSz="457200">
              <a:lnSpc>
                <a:spcPct val="120000"/>
              </a:lnSpc>
              <a:buFont typeface="Wingdings" panose="05000000000000000000" pitchFamily="2" charset="2"/>
              <a:buChar char="ü"/>
            </a:pPr>
            <a:r>
              <a:rPr lang="en-US" sz="2000" dirty="0"/>
              <a:t>Technology</a:t>
            </a:r>
          </a:p>
          <a:p>
            <a:pPr marL="342900" indent="-342900" defTabSz="457200">
              <a:lnSpc>
                <a:spcPct val="120000"/>
              </a:lnSpc>
              <a:buFont typeface="Wingdings" panose="05000000000000000000" pitchFamily="2" charset="2"/>
              <a:buChar char="ü"/>
            </a:pPr>
            <a:r>
              <a:rPr lang="en-US" sz="2000" dirty="0"/>
              <a:t>Initiative and enterprise</a:t>
            </a:r>
          </a:p>
          <a:p>
            <a:pPr marL="342900" indent="-342900" defTabSz="457200">
              <a:lnSpc>
                <a:spcPct val="120000"/>
              </a:lnSpc>
              <a:buFont typeface="Wingdings" panose="05000000000000000000" pitchFamily="2" charset="2"/>
              <a:buChar char="ü"/>
            </a:pPr>
            <a:r>
              <a:rPr lang="en-US" sz="2000" b="1" u="sng" dirty="0"/>
              <a:t>Self management</a:t>
            </a:r>
          </a:p>
          <a:p>
            <a:pPr marL="342900" indent="-342900" defTabSz="457200">
              <a:lnSpc>
                <a:spcPct val="120000"/>
              </a:lnSpc>
              <a:buFont typeface="Wingdings" panose="05000000000000000000" pitchFamily="2" charset="2"/>
              <a:buChar char="ü"/>
            </a:pPr>
            <a:r>
              <a:rPr lang="en-US" sz="2000" b="1" u="sng" dirty="0"/>
              <a:t>Problem solving</a:t>
            </a:r>
          </a:p>
          <a:p>
            <a:pPr defTabSz="457200">
              <a:lnSpc>
                <a:spcPct val="120000"/>
              </a:lnSpc>
            </a:pPr>
            <a:endParaRPr lang="en-US" sz="2000" dirty="0"/>
          </a:p>
          <a:p>
            <a:pPr defTabSz="457200">
              <a:lnSpc>
                <a:spcPct val="120000"/>
              </a:lnSpc>
            </a:pPr>
            <a:endParaRPr lang="en-US" sz="2000" dirty="0"/>
          </a:p>
          <a:p>
            <a:pPr defTabSz="457200">
              <a:lnSpc>
                <a:spcPct val="120000"/>
              </a:lnSpc>
            </a:pPr>
            <a:endParaRPr lang="en-US" sz="2000" dirty="0"/>
          </a:p>
          <a:p>
            <a:pPr defTabSz="457200">
              <a:lnSpc>
                <a:spcPct val="120000"/>
              </a:lnSpc>
            </a:pPr>
            <a:endParaRPr lang="en-US" sz="2000" dirty="0"/>
          </a:p>
        </p:txBody>
      </p:sp>
    </p:spTree>
    <p:extLst>
      <p:ext uri="{BB962C8B-B14F-4D97-AF65-F5344CB8AC3E}">
        <p14:creationId xmlns:p14="http://schemas.microsoft.com/office/powerpoint/2010/main" val="231376899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Presenting…</a:t>
            </a:r>
            <a:br>
              <a:rPr lang="en-US" dirty="0">
                <a:solidFill>
                  <a:srgbClr val="E6287F"/>
                </a:solidFill>
              </a:rPr>
            </a:br>
            <a:r>
              <a:rPr lang="en-US" dirty="0">
                <a:solidFill>
                  <a:srgbClr val="E6287F"/>
                </a:solidFill>
              </a:rPr>
              <a:t>The videos!</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2000" cy="6071792"/>
          </a:xfrm>
          <a:prstGeom prst="rect">
            <a:avLst/>
          </a:prstGeom>
        </p:spPr>
      </p:pic>
      <p:sp>
        <p:nvSpPr>
          <p:cNvPr id="6" name="Title 1"/>
          <p:cNvSpPr txBox="1">
            <a:spLocks/>
          </p:cNvSpPr>
          <p:nvPr/>
        </p:nvSpPr>
        <p:spPr>
          <a:xfrm>
            <a:off x="2810753" y="2919986"/>
            <a:ext cx="96027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dirty="0">
                <a:solidFill>
                  <a:srgbClr val="E6287F"/>
                </a:solidFill>
                <a:latin typeface="Bernard MT Condensed" panose="02050806060905020404" pitchFamily="18" charset="0"/>
              </a:rPr>
              <a:t>And now…</a:t>
            </a:r>
          </a:p>
          <a:p>
            <a:r>
              <a:rPr lang="en-US" sz="5200" dirty="0">
                <a:solidFill>
                  <a:srgbClr val="E6287F"/>
                </a:solidFill>
                <a:latin typeface="Bernard MT Condensed" panose="02050806060905020404" pitchFamily="18" charset="0"/>
              </a:rPr>
              <a:t>Presenting…</a:t>
            </a:r>
            <a:br>
              <a:rPr lang="en-US" sz="5200" dirty="0">
                <a:solidFill>
                  <a:srgbClr val="E6287F"/>
                </a:solidFill>
                <a:latin typeface="Bernard MT Condensed" panose="02050806060905020404" pitchFamily="18" charset="0"/>
              </a:rPr>
            </a:br>
            <a:r>
              <a:rPr lang="en-US" sz="5200" dirty="0">
                <a:solidFill>
                  <a:srgbClr val="E6287F"/>
                </a:solidFill>
                <a:latin typeface="Bernard MT Condensed" panose="02050806060905020404" pitchFamily="18" charset="0"/>
              </a:rPr>
              <a:t>The Employability Top 5</a:t>
            </a:r>
          </a:p>
        </p:txBody>
      </p:sp>
    </p:spTree>
    <p:extLst>
      <p:ext uri="{BB962C8B-B14F-4D97-AF65-F5344CB8AC3E}">
        <p14:creationId xmlns:p14="http://schemas.microsoft.com/office/powerpoint/2010/main" val="66494688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Self-belief</a:t>
            </a:r>
          </a:p>
        </p:txBody>
      </p:sp>
      <p:pic>
        <p:nvPicPr>
          <p:cNvPr id="6" name="Picture 4" descr="Image result for hire 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53466" y="1495350"/>
            <a:ext cx="4485068" cy="4372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7727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Communication</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39636" y="1567630"/>
            <a:ext cx="8312728" cy="4260516"/>
          </a:xfrm>
          <a:prstGeom prst="rect">
            <a:avLst/>
          </a:prstGeom>
        </p:spPr>
      </p:pic>
    </p:spTree>
    <p:extLst>
      <p:ext uri="{BB962C8B-B14F-4D97-AF65-F5344CB8AC3E}">
        <p14:creationId xmlns:p14="http://schemas.microsoft.com/office/powerpoint/2010/main" val="250411776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Problem solving</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8154" y="1690688"/>
            <a:ext cx="5515692" cy="4140351"/>
          </a:xfrm>
          <a:prstGeom prst="rect">
            <a:avLst/>
          </a:prstGeom>
        </p:spPr>
      </p:pic>
    </p:spTree>
    <p:extLst>
      <p:ext uri="{BB962C8B-B14F-4D97-AF65-F5344CB8AC3E}">
        <p14:creationId xmlns:p14="http://schemas.microsoft.com/office/powerpoint/2010/main" val="329039243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Title 1"/>
          <p:cNvSpPr>
            <a:spLocks noGrp="1"/>
          </p:cNvSpPr>
          <p:nvPr>
            <p:ph type="ctrTitle"/>
          </p:nvPr>
        </p:nvSpPr>
        <p:spPr>
          <a:xfrm>
            <a:off x="1522193" y="3227652"/>
            <a:ext cx="9144000" cy="1232033"/>
          </a:xfrm>
        </p:spPr>
        <p:txBody>
          <a:bodyPr>
            <a:normAutofit fontScale="90000"/>
          </a:bodyPr>
          <a:lstStyle/>
          <a:p>
            <a:r>
              <a:rPr lang="en-US" b="1" dirty="0">
                <a:solidFill>
                  <a:srgbClr val="E6287F"/>
                </a:solidFill>
              </a:rPr>
              <a:t>Welcome to your Employability Essentials Workshop</a:t>
            </a:r>
            <a:endParaRPr lang="en-US" dirty="0">
              <a:solidFill>
                <a:srgbClr val="E6287F"/>
              </a:solidFill>
            </a:endParaRPr>
          </a:p>
        </p:txBody>
      </p:sp>
    </p:spTree>
    <p:extLst>
      <p:ext uri="{BB962C8B-B14F-4D97-AF65-F5344CB8AC3E}">
        <p14:creationId xmlns:p14="http://schemas.microsoft.com/office/powerpoint/2010/main" val="136592159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Team work</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1002" y="1410273"/>
            <a:ext cx="7429995" cy="4544680"/>
          </a:xfrm>
          <a:prstGeom prst="rect">
            <a:avLst/>
          </a:prstGeom>
        </p:spPr>
      </p:pic>
    </p:spTree>
    <p:extLst>
      <p:ext uri="{BB962C8B-B14F-4D97-AF65-F5344CB8AC3E}">
        <p14:creationId xmlns:p14="http://schemas.microsoft.com/office/powerpoint/2010/main" val="413133790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a:xfrm>
            <a:off x="838425" y="0"/>
            <a:ext cx="10515600" cy="1325563"/>
          </a:xfrm>
        </p:spPr>
        <p:txBody>
          <a:bodyPr/>
          <a:lstStyle/>
          <a:p>
            <a:r>
              <a:rPr lang="en-US" dirty="0">
                <a:solidFill>
                  <a:srgbClr val="E6287F"/>
                </a:solidFill>
              </a:rPr>
              <a:t>Self management</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b="7520"/>
          <a:stretch/>
        </p:blipFill>
        <p:spPr>
          <a:xfrm>
            <a:off x="885444" y="1002792"/>
            <a:ext cx="4885944" cy="2780628"/>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56832" y="1430735"/>
            <a:ext cx="4025287" cy="4355830"/>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25882" y="3877056"/>
            <a:ext cx="3995926" cy="2103120"/>
          </a:xfrm>
          <a:prstGeom prst="rect">
            <a:avLst/>
          </a:prstGeom>
        </p:spPr>
      </p:pic>
    </p:spTree>
    <p:extLst>
      <p:ext uri="{BB962C8B-B14F-4D97-AF65-F5344CB8AC3E}">
        <p14:creationId xmlns:p14="http://schemas.microsoft.com/office/powerpoint/2010/main" val="186730038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normAutofit/>
          </a:bodyPr>
          <a:lstStyle/>
          <a:p>
            <a:r>
              <a:rPr lang="en-US" dirty="0">
                <a:solidFill>
                  <a:srgbClr val="E6287F"/>
                </a:solidFill>
              </a:rPr>
              <a:t>The skills employers want, need &amp; value</a:t>
            </a:r>
            <a:br>
              <a:rPr lang="en-US" dirty="0">
                <a:solidFill>
                  <a:srgbClr val="E6287F"/>
                </a:solidFill>
              </a:rPr>
            </a:br>
            <a:r>
              <a:rPr lang="en-US" b="1" dirty="0">
                <a:solidFill>
                  <a:srgbClr val="E6287F"/>
                </a:solidFill>
              </a:rPr>
              <a:t>Please rank your employability skills…</a:t>
            </a:r>
          </a:p>
        </p:txBody>
      </p:sp>
      <p:sp>
        <p:nvSpPr>
          <p:cNvPr id="7" name="Title 1"/>
          <p:cNvSpPr txBox="1">
            <a:spLocks/>
          </p:cNvSpPr>
          <p:nvPr/>
        </p:nvSpPr>
        <p:spPr>
          <a:xfrm>
            <a:off x="-384048" y="5050653"/>
            <a:ext cx="121097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solidFill>
                  <a:srgbClr val="E6287F"/>
                </a:solidFill>
              </a:rPr>
              <a:t>       </a:t>
            </a:r>
            <a:endParaRPr lang="en-US" sz="3000" b="1" i="1" dirty="0">
              <a:solidFill>
                <a:srgbClr val="E6287F"/>
              </a:solidFill>
            </a:endParaRPr>
          </a:p>
        </p:txBody>
      </p:sp>
      <p:sp>
        <p:nvSpPr>
          <p:cNvPr id="8" name="TextBox 7"/>
          <p:cNvSpPr txBox="1"/>
          <p:nvPr/>
        </p:nvSpPr>
        <p:spPr>
          <a:xfrm>
            <a:off x="937260" y="1952404"/>
            <a:ext cx="10317480" cy="3416320"/>
          </a:xfrm>
          <a:prstGeom prst="rect">
            <a:avLst/>
          </a:prstGeom>
          <a:noFill/>
        </p:spPr>
        <p:txBody>
          <a:bodyPr wrap="square" rtlCol="0">
            <a:spAutoFit/>
          </a:bodyPr>
          <a:lstStyle/>
          <a:p>
            <a:pPr marL="342900" indent="-342900" defTabSz="457200">
              <a:lnSpc>
                <a:spcPct val="120000"/>
              </a:lnSpc>
              <a:buFont typeface="Wingdings" panose="05000000000000000000" pitchFamily="2" charset="2"/>
              <a:buChar char="ü"/>
            </a:pPr>
            <a:r>
              <a:rPr lang="en-US" sz="2000" dirty="0"/>
              <a:t>Team work</a:t>
            </a:r>
          </a:p>
          <a:p>
            <a:pPr defTabSz="457200">
              <a:lnSpc>
                <a:spcPct val="120000"/>
              </a:lnSpc>
            </a:pPr>
            <a:endParaRPr lang="en-US" sz="2000" dirty="0"/>
          </a:p>
          <a:p>
            <a:pPr marL="342900" indent="-342900" defTabSz="457200">
              <a:lnSpc>
                <a:spcPct val="120000"/>
              </a:lnSpc>
              <a:buFont typeface="Wingdings" panose="05000000000000000000" pitchFamily="2" charset="2"/>
              <a:buChar char="ü"/>
            </a:pPr>
            <a:r>
              <a:rPr lang="en-US" sz="2000" dirty="0"/>
              <a:t>Communication</a:t>
            </a:r>
          </a:p>
          <a:p>
            <a:pPr defTabSz="457200">
              <a:lnSpc>
                <a:spcPct val="120000"/>
              </a:lnSpc>
            </a:pPr>
            <a:endParaRPr lang="en-US" sz="2000" dirty="0"/>
          </a:p>
          <a:p>
            <a:pPr marL="342900" indent="-342900" defTabSz="457200">
              <a:lnSpc>
                <a:spcPct val="120000"/>
              </a:lnSpc>
              <a:buFont typeface="Wingdings" panose="05000000000000000000" pitchFamily="2" charset="2"/>
              <a:buChar char="ü"/>
            </a:pPr>
            <a:r>
              <a:rPr lang="en-US" sz="2000" dirty="0"/>
              <a:t>Self belief (confidence)</a:t>
            </a:r>
          </a:p>
          <a:p>
            <a:pPr defTabSz="457200">
              <a:lnSpc>
                <a:spcPct val="120000"/>
              </a:lnSpc>
            </a:pPr>
            <a:endParaRPr lang="en-US" sz="2000" dirty="0"/>
          </a:p>
          <a:p>
            <a:pPr marL="342900" indent="-342900" defTabSz="457200">
              <a:lnSpc>
                <a:spcPct val="120000"/>
              </a:lnSpc>
              <a:buFont typeface="Wingdings" panose="05000000000000000000" pitchFamily="2" charset="2"/>
              <a:buChar char="ü"/>
            </a:pPr>
            <a:r>
              <a:rPr lang="en-US" sz="2000" dirty="0"/>
              <a:t>Self management</a:t>
            </a:r>
          </a:p>
          <a:p>
            <a:pPr defTabSz="457200">
              <a:lnSpc>
                <a:spcPct val="120000"/>
              </a:lnSpc>
            </a:pPr>
            <a:endParaRPr lang="en-US" sz="2000" dirty="0"/>
          </a:p>
          <a:p>
            <a:pPr marL="342900" indent="-342900" defTabSz="457200">
              <a:lnSpc>
                <a:spcPct val="120000"/>
              </a:lnSpc>
              <a:buFont typeface="Wingdings" panose="05000000000000000000" pitchFamily="2" charset="2"/>
              <a:buChar char="ü"/>
            </a:pPr>
            <a:r>
              <a:rPr lang="en-US" sz="2000" dirty="0"/>
              <a:t>Problem solving</a:t>
            </a:r>
          </a:p>
        </p:txBody>
      </p:sp>
    </p:spTree>
    <p:extLst>
      <p:ext uri="{BB962C8B-B14F-4D97-AF65-F5344CB8AC3E}">
        <p14:creationId xmlns:p14="http://schemas.microsoft.com/office/powerpoint/2010/main" val="29777276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How many adults in the UK have awesome ‘employability’? Hands up…</a:t>
            </a:r>
          </a:p>
        </p:txBody>
      </p:sp>
      <p:sp>
        <p:nvSpPr>
          <p:cNvPr id="8" name="Rectangle 7"/>
          <p:cNvSpPr/>
          <p:nvPr/>
        </p:nvSpPr>
        <p:spPr>
          <a:xfrm>
            <a:off x="6422066" y="1804850"/>
            <a:ext cx="5552260" cy="2862322"/>
          </a:xfrm>
          <a:prstGeom prst="rect">
            <a:avLst/>
          </a:prstGeom>
        </p:spPr>
        <p:txBody>
          <a:bodyPr wrap="square">
            <a:spAutoFit/>
          </a:bodyPr>
          <a:lstStyle/>
          <a:p>
            <a:r>
              <a:rPr lang="en-GB" sz="3600" dirty="0"/>
              <a:t>A: 27% </a:t>
            </a:r>
          </a:p>
          <a:p>
            <a:endParaRPr lang="en-GB" sz="3600" dirty="0"/>
          </a:p>
          <a:p>
            <a:r>
              <a:rPr lang="en-GB" sz="3600" dirty="0"/>
              <a:t>B: 40%</a:t>
            </a:r>
          </a:p>
          <a:p>
            <a:endParaRPr lang="en-GB" sz="3600" dirty="0"/>
          </a:p>
          <a:p>
            <a:r>
              <a:rPr lang="en-GB" sz="3600" dirty="0"/>
              <a:t>C: 82%</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1690688"/>
            <a:ext cx="4126992" cy="4126992"/>
          </a:xfrm>
          <a:prstGeom prst="rect">
            <a:avLst/>
          </a:prstGeom>
        </p:spPr>
      </p:pic>
    </p:spTree>
    <p:extLst>
      <p:ext uri="{BB962C8B-B14F-4D97-AF65-F5344CB8AC3E}">
        <p14:creationId xmlns:p14="http://schemas.microsoft.com/office/powerpoint/2010/main" val="12979988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UK Employability, the status quo…</a:t>
            </a:r>
          </a:p>
        </p:txBody>
      </p:sp>
      <p:sp>
        <p:nvSpPr>
          <p:cNvPr id="3" name="Rectangle 2"/>
          <p:cNvSpPr/>
          <p:nvPr/>
        </p:nvSpPr>
        <p:spPr>
          <a:xfrm>
            <a:off x="0" y="1495888"/>
            <a:ext cx="7040344" cy="3600986"/>
          </a:xfrm>
          <a:prstGeom prst="rect">
            <a:avLst/>
          </a:prstGeom>
        </p:spPr>
        <p:txBody>
          <a:bodyPr wrap="square">
            <a:spAutoFit/>
          </a:bodyPr>
          <a:lstStyle/>
          <a:p>
            <a:r>
              <a:rPr lang="en-GB" sz="4200" dirty="0"/>
              <a:t>The answer is…. B! only 40%</a:t>
            </a:r>
          </a:p>
          <a:p>
            <a:endParaRPr lang="en-GB" sz="4200" dirty="0"/>
          </a:p>
          <a:p>
            <a:r>
              <a:rPr lang="en-GB" sz="3600" dirty="0"/>
              <a:t>Current employability ‘skills gap’…</a:t>
            </a:r>
          </a:p>
          <a:p>
            <a:r>
              <a:rPr lang="en-GB" sz="3600" b="1" dirty="0"/>
              <a:t>60%</a:t>
            </a:r>
            <a:r>
              <a:rPr lang="en-GB" sz="3600" dirty="0"/>
              <a:t> of adults lack employability skills</a:t>
            </a:r>
          </a:p>
          <a:p>
            <a:r>
              <a:rPr lang="en-GB" sz="3600" i="1" dirty="0"/>
              <a:t>Barclays life skills</a:t>
            </a: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89280" y="1318436"/>
            <a:ext cx="4215584" cy="4498609"/>
          </a:xfrm>
          <a:prstGeom prst="rect">
            <a:avLst/>
          </a:prstGeom>
        </p:spPr>
      </p:pic>
    </p:spTree>
    <p:extLst>
      <p:ext uri="{BB962C8B-B14F-4D97-AF65-F5344CB8AC3E}">
        <p14:creationId xmlns:p14="http://schemas.microsoft.com/office/powerpoint/2010/main" val="22752751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Employability, very human skills…</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697" y="1318436"/>
            <a:ext cx="3228639" cy="4774019"/>
          </a:xfrm>
          <a:prstGeom prst="rect">
            <a:avLst/>
          </a:prstGeom>
        </p:spPr>
      </p:pic>
    </p:spTree>
    <p:extLst>
      <p:ext uri="{BB962C8B-B14F-4D97-AF65-F5344CB8AC3E}">
        <p14:creationId xmlns:p14="http://schemas.microsoft.com/office/powerpoint/2010/main" val="353301557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Employability and Education</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8968" y="1616364"/>
            <a:ext cx="8474064" cy="4278168"/>
          </a:xfrm>
          <a:prstGeom prst="rect">
            <a:avLst/>
          </a:prstGeom>
        </p:spPr>
      </p:pic>
    </p:spTree>
    <p:extLst>
      <p:ext uri="{BB962C8B-B14F-4D97-AF65-F5344CB8AC3E}">
        <p14:creationId xmlns:p14="http://schemas.microsoft.com/office/powerpoint/2010/main" val="53928718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1" y="0"/>
            <a:ext cx="12192451" cy="6858000"/>
          </a:xfrm>
        </p:spPr>
      </p:pic>
      <p:sp>
        <p:nvSpPr>
          <p:cNvPr id="2" name="Title 1"/>
          <p:cNvSpPr>
            <a:spLocks noGrp="1"/>
          </p:cNvSpPr>
          <p:nvPr>
            <p:ph type="title"/>
          </p:nvPr>
        </p:nvSpPr>
        <p:spPr>
          <a:xfrm>
            <a:off x="-451" y="-7738"/>
            <a:ext cx="10515600" cy="1325563"/>
          </a:xfrm>
        </p:spPr>
        <p:txBody>
          <a:bodyPr/>
          <a:lstStyle/>
          <a:p>
            <a:r>
              <a:rPr lang="en-US" dirty="0">
                <a:solidFill>
                  <a:srgbClr val="E6287F"/>
                </a:solidFill>
              </a:rPr>
              <a:t>Inspire to go higher</a:t>
            </a:r>
            <a:br>
              <a:rPr lang="en-US" dirty="0">
                <a:solidFill>
                  <a:srgbClr val="E6287F"/>
                </a:solidFill>
              </a:rPr>
            </a:br>
            <a:r>
              <a:rPr lang="en-US" sz="1800" dirty="0">
                <a:solidFill>
                  <a:srgbClr val="E6287F"/>
                </a:solidFill>
                <a:hlinkClick r:id="rId4"/>
              </a:rPr>
              <a:t>www.gohigherwestyorks.ac.uk/inspire-to-go-higher</a:t>
            </a:r>
            <a:endParaRPr lang="en-US" sz="1800" dirty="0">
              <a:solidFill>
                <a:srgbClr val="E6287F"/>
              </a:solidFill>
            </a:endParaRPr>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8200" y="1577412"/>
            <a:ext cx="3230897" cy="2182826"/>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88018" y="2483997"/>
            <a:ext cx="4651614" cy="2858534"/>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44602" y="519173"/>
            <a:ext cx="2860963" cy="1171515"/>
          </a:xfrm>
          <a:prstGeom prst="rect">
            <a:avLst/>
          </a:prstGeom>
        </p:spPr>
      </p:pic>
      <p:sp>
        <p:nvSpPr>
          <p:cNvPr id="10" name="Title 1"/>
          <p:cNvSpPr txBox="1">
            <a:spLocks/>
          </p:cNvSpPr>
          <p:nvPr/>
        </p:nvSpPr>
        <p:spPr>
          <a:xfrm rot="19811079">
            <a:off x="6536469" y="2220911"/>
            <a:ext cx="5941292" cy="1023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1" u="sng" dirty="0">
              <a:solidFill>
                <a:srgbClr val="E6287F"/>
              </a:solidFill>
            </a:endParaRPr>
          </a:p>
        </p:txBody>
      </p:sp>
    </p:spTree>
    <p:extLst>
      <p:ext uri="{BB962C8B-B14F-4D97-AF65-F5344CB8AC3E}">
        <p14:creationId xmlns:p14="http://schemas.microsoft.com/office/powerpoint/2010/main" val="10370003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48" y="0"/>
            <a:ext cx="12192451" cy="6858000"/>
          </a:xfrm>
        </p:spPr>
      </p:pic>
      <p:sp>
        <p:nvSpPr>
          <p:cNvPr id="2" name="Title 1"/>
          <p:cNvSpPr>
            <a:spLocks noGrp="1"/>
          </p:cNvSpPr>
          <p:nvPr>
            <p:ph type="title"/>
          </p:nvPr>
        </p:nvSpPr>
        <p:spPr>
          <a:xfrm>
            <a:off x="-10848" y="0"/>
            <a:ext cx="10515600" cy="1325563"/>
          </a:xfrm>
        </p:spPr>
        <p:txBody>
          <a:bodyPr/>
          <a:lstStyle/>
          <a:p>
            <a:r>
              <a:rPr lang="en-US" sz="2800" dirty="0">
                <a:solidFill>
                  <a:srgbClr val="E6287F"/>
                </a:solidFill>
              </a:rPr>
              <a:t>Employability Skill: Communication</a:t>
            </a:r>
          </a:p>
        </p:txBody>
      </p:sp>
      <p:pic>
        <p:nvPicPr>
          <p:cNvPr id="5" name="Online Media 4" title="02. Michaela’s Journey: Communication">
            <a:hlinkClick r:id="" action="ppaction://media"/>
            <a:extLst>
              <a:ext uri="{FF2B5EF4-FFF2-40B4-BE49-F238E27FC236}">
                <a16:creationId xmlns:a16="http://schemas.microsoft.com/office/drawing/2014/main" id="{35FB2745-D432-6481-0687-1D686D2C5EED}"/>
              </a:ext>
            </a:extLst>
          </p:cNvPr>
          <p:cNvPicPr>
            <a:picLocks noRot="1" noChangeAspect="1"/>
          </p:cNvPicPr>
          <p:nvPr>
            <a:videoFile r:link="rId1"/>
          </p:nvPr>
        </p:nvPicPr>
        <p:blipFill>
          <a:blip r:embed="rId5"/>
          <a:stretch>
            <a:fillRect/>
          </a:stretch>
        </p:blipFill>
        <p:spPr>
          <a:xfrm>
            <a:off x="2032000" y="1143000"/>
            <a:ext cx="8128000" cy="4572000"/>
          </a:xfrm>
          <a:prstGeom prst="rect">
            <a:avLst/>
          </a:prstGeom>
        </p:spPr>
      </p:pic>
    </p:spTree>
    <p:extLst>
      <p:ext uri="{BB962C8B-B14F-4D97-AF65-F5344CB8AC3E}">
        <p14:creationId xmlns:p14="http://schemas.microsoft.com/office/powerpoint/2010/main" val="631811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1" y="0"/>
            <a:ext cx="12192451" cy="6858000"/>
          </a:xfrm>
        </p:spPr>
      </p:pic>
      <p:sp>
        <p:nvSpPr>
          <p:cNvPr id="2" name="Title 1"/>
          <p:cNvSpPr>
            <a:spLocks noGrp="1"/>
          </p:cNvSpPr>
          <p:nvPr>
            <p:ph type="title"/>
          </p:nvPr>
        </p:nvSpPr>
        <p:spPr/>
        <p:txBody>
          <a:bodyPr/>
          <a:lstStyle/>
          <a:p>
            <a:r>
              <a:rPr lang="en-US" dirty="0">
                <a:solidFill>
                  <a:srgbClr val="E6287F"/>
                </a:solidFill>
              </a:rPr>
              <a:t>Communication: Exercise</a:t>
            </a:r>
          </a:p>
        </p:txBody>
      </p:sp>
      <p:sp>
        <p:nvSpPr>
          <p:cNvPr id="10" name="Title 1"/>
          <p:cNvSpPr txBox="1">
            <a:spLocks/>
          </p:cNvSpPr>
          <p:nvPr/>
        </p:nvSpPr>
        <p:spPr>
          <a:xfrm rot="19811079">
            <a:off x="6536469" y="2220911"/>
            <a:ext cx="5941292" cy="1023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1" u="sng" dirty="0">
              <a:solidFill>
                <a:srgbClr val="E6287F"/>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1774460"/>
            <a:ext cx="3911065" cy="3706812"/>
          </a:xfrm>
          <a:prstGeom prst="rect">
            <a:avLst/>
          </a:prstGeom>
        </p:spPr>
      </p:pic>
      <p:sp>
        <p:nvSpPr>
          <p:cNvPr id="11" name="Rectangle 10"/>
          <p:cNvSpPr/>
          <p:nvPr/>
        </p:nvSpPr>
        <p:spPr>
          <a:xfrm>
            <a:off x="4950460" y="1690688"/>
            <a:ext cx="7040344" cy="4985980"/>
          </a:xfrm>
          <a:prstGeom prst="rect">
            <a:avLst/>
          </a:prstGeom>
        </p:spPr>
        <p:txBody>
          <a:bodyPr wrap="square">
            <a:spAutoFit/>
          </a:bodyPr>
          <a:lstStyle/>
          <a:p>
            <a:pPr marL="285750" indent="-285750">
              <a:buFont typeface="Arial" panose="020B0604020202020204" pitchFamily="34" charset="0"/>
              <a:buChar char="•"/>
            </a:pPr>
            <a:r>
              <a:rPr lang="en-GB" sz="1600" dirty="0"/>
              <a:t>Ewan’s mum is keen that he works on his communication skills to help him succeed in his future education and career - What kind of activities do you think you could do to help with your communication skills?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How do you think the following activity could help a young person with their communication skills? </a:t>
            </a:r>
          </a:p>
          <a:p>
            <a:r>
              <a:rPr lang="en-GB" sz="1600" dirty="0"/>
              <a:t>      Joining a school committee / debating club, volunteering, work experience </a:t>
            </a:r>
          </a:p>
          <a:p>
            <a:endParaRPr lang="en-GB" sz="1600" dirty="0"/>
          </a:p>
          <a:p>
            <a:pPr marL="285750" indent="-285750">
              <a:buFont typeface="Arial" panose="020B0604020202020204" pitchFamily="34" charset="0"/>
              <a:buChar char="•"/>
            </a:pPr>
            <a:r>
              <a:rPr lang="en-GB" sz="1600" i="1" dirty="0"/>
              <a:t>Scenario / Home work task </a:t>
            </a:r>
            <a:r>
              <a:rPr lang="en-GB" sz="1600" dirty="0"/>
              <a:t>– You have been invited to an interview for a job you applied for. Great! Please compose your response to the email sent by the company inviting you to interview. </a:t>
            </a:r>
          </a:p>
          <a:p>
            <a:endParaRPr lang="en-GB" sz="1600" dirty="0"/>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sz="2400" dirty="0"/>
          </a:p>
        </p:txBody>
      </p:sp>
    </p:spTree>
    <p:extLst>
      <p:ext uri="{BB962C8B-B14F-4D97-AF65-F5344CB8AC3E}">
        <p14:creationId xmlns:p14="http://schemas.microsoft.com/office/powerpoint/2010/main" val="279659457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a:xfrm>
            <a:off x="207264" y="365125"/>
            <a:ext cx="10515600" cy="1325563"/>
          </a:xfrm>
        </p:spPr>
        <p:txBody>
          <a:bodyPr/>
          <a:lstStyle/>
          <a:p>
            <a:r>
              <a:rPr lang="en-US" dirty="0">
                <a:solidFill>
                  <a:srgbClr val="E6287F"/>
                </a:solidFill>
              </a:rPr>
              <a:t>What we will cover today</a:t>
            </a:r>
          </a:p>
        </p:txBody>
      </p:sp>
      <p:sp>
        <p:nvSpPr>
          <p:cNvPr id="5" name="TextBox 4"/>
          <p:cNvSpPr txBox="1"/>
          <p:nvPr/>
        </p:nvSpPr>
        <p:spPr>
          <a:xfrm>
            <a:off x="6114628" y="188105"/>
            <a:ext cx="5532067" cy="5847755"/>
          </a:xfrm>
          <a:prstGeom prst="rect">
            <a:avLst/>
          </a:prstGeom>
          <a:noFill/>
        </p:spPr>
        <p:txBody>
          <a:bodyPr wrap="square" rtlCol="0">
            <a:spAutoFit/>
          </a:bodyPr>
          <a:lstStyle/>
          <a:p>
            <a:endParaRPr lang="en-GB" sz="2200" dirty="0"/>
          </a:p>
          <a:p>
            <a:r>
              <a:rPr lang="en-GB" sz="2200" dirty="0"/>
              <a:t>Introduce Go Higher West Yorkshire.</a:t>
            </a:r>
          </a:p>
          <a:p>
            <a:endParaRPr lang="en-GB" sz="2200" dirty="0"/>
          </a:p>
          <a:p>
            <a:r>
              <a:rPr lang="en-GB" sz="2200" dirty="0"/>
              <a:t>Cover the </a:t>
            </a:r>
            <a:r>
              <a:rPr lang="en-GB" sz="2200" b="1" dirty="0"/>
              <a:t>employability basics </a:t>
            </a:r>
          </a:p>
          <a:p>
            <a:r>
              <a:rPr lang="en-GB" sz="2200" dirty="0"/>
              <a:t>What is employability? Why is it so important? </a:t>
            </a:r>
          </a:p>
          <a:p>
            <a:endParaRPr lang="en-GB" sz="2200" dirty="0"/>
          </a:p>
          <a:p>
            <a:r>
              <a:rPr lang="en-GB" sz="2200" b="1" dirty="0"/>
              <a:t>Get involved</a:t>
            </a:r>
            <a:r>
              <a:rPr lang="en-GB" sz="2200" dirty="0"/>
              <a:t>; complete a series of interactive activities.</a:t>
            </a:r>
          </a:p>
          <a:p>
            <a:endParaRPr lang="en-GB" sz="2200" dirty="0"/>
          </a:p>
          <a:p>
            <a:r>
              <a:rPr lang="en-GB" sz="2200" dirty="0"/>
              <a:t>Watch some employability </a:t>
            </a:r>
            <a:r>
              <a:rPr lang="en-GB" sz="2200" b="1" dirty="0"/>
              <a:t>video case studies. </a:t>
            </a:r>
          </a:p>
          <a:p>
            <a:endParaRPr lang="en-GB" sz="2200" dirty="0"/>
          </a:p>
          <a:p>
            <a:r>
              <a:rPr lang="en-GB" sz="2200" dirty="0"/>
              <a:t>Understand </a:t>
            </a:r>
            <a:r>
              <a:rPr lang="en-GB" sz="2200" b="1" dirty="0"/>
              <a:t>what employers want.</a:t>
            </a:r>
          </a:p>
          <a:p>
            <a:endParaRPr lang="en-GB" sz="2200" dirty="0"/>
          </a:p>
          <a:p>
            <a:r>
              <a:rPr lang="en-GB" sz="2200" b="1" dirty="0"/>
              <a:t>Get motivated</a:t>
            </a:r>
            <a:r>
              <a:rPr lang="en-GB" sz="2200" dirty="0"/>
              <a:t>; how can you improve your employability?</a:t>
            </a:r>
          </a:p>
          <a:p>
            <a:endParaRPr lang="en-GB" sz="2200" dirty="0"/>
          </a:p>
          <a:p>
            <a:r>
              <a:rPr lang="en-GB" sz="2200" b="1" dirty="0"/>
              <a:t>Discover </a:t>
            </a:r>
            <a:r>
              <a:rPr lang="en-GB" sz="2200" dirty="0"/>
              <a:t>where to go to find out more!</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685361">
            <a:off x="-520992" y="2642507"/>
            <a:ext cx="6071485" cy="1805388"/>
          </a:xfrm>
          <a:prstGeom prst="rect">
            <a:avLst/>
          </a:prstGeom>
        </p:spPr>
      </p:pic>
    </p:spTree>
    <p:extLst>
      <p:ext uri="{BB962C8B-B14F-4D97-AF65-F5344CB8AC3E}">
        <p14:creationId xmlns:p14="http://schemas.microsoft.com/office/powerpoint/2010/main" val="210052541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48" y="0"/>
            <a:ext cx="12192451" cy="6858000"/>
          </a:xfrm>
        </p:spPr>
      </p:pic>
      <p:sp>
        <p:nvSpPr>
          <p:cNvPr id="2" name="Title 1"/>
          <p:cNvSpPr>
            <a:spLocks noGrp="1"/>
          </p:cNvSpPr>
          <p:nvPr>
            <p:ph type="title"/>
          </p:nvPr>
        </p:nvSpPr>
        <p:spPr>
          <a:xfrm>
            <a:off x="-10848" y="0"/>
            <a:ext cx="10515600" cy="1325563"/>
          </a:xfrm>
        </p:spPr>
        <p:txBody>
          <a:bodyPr/>
          <a:lstStyle/>
          <a:p>
            <a:r>
              <a:rPr lang="en-US" sz="2800" dirty="0">
                <a:solidFill>
                  <a:srgbClr val="E6287F"/>
                </a:solidFill>
              </a:rPr>
              <a:t>Employability Skill: Teamwork</a:t>
            </a:r>
          </a:p>
        </p:txBody>
      </p:sp>
      <p:pic>
        <p:nvPicPr>
          <p:cNvPr id="3" name="Online Media 2" title="03. Bob’s Journey: Teamwork">
            <a:hlinkClick r:id="" action="ppaction://media"/>
            <a:extLst>
              <a:ext uri="{FF2B5EF4-FFF2-40B4-BE49-F238E27FC236}">
                <a16:creationId xmlns:a16="http://schemas.microsoft.com/office/drawing/2014/main" id="{1DD071A3-0D9E-2697-3595-80B7804A9434}"/>
              </a:ext>
            </a:extLst>
          </p:cNvPr>
          <p:cNvPicPr>
            <a:picLocks noRot="1" noChangeAspect="1"/>
          </p:cNvPicPr>
          <p:nvPr>
            <a:videoFile r:link="rId1"/>
          </p:nvPr>
        </p:nvPicPr>
        <p:blipFill>
          <a:blip r:embed="rId5"/>
          <a:stretch>
            <a:fillRect/>
          </a:stretch>
        </p:blipFill>
        <p:spPr>
          <a:xfrm>
            <a:off x="2032000" y="1143000"/>
            <a:ext cx="8128000" cy="4572000"/>
          </a:xfrm>
          <a:prstGeom prst="rect">
            <a:avLst/>
          </a:prstGeom>
        </p:spPr>
      </p:pic>
    </p:spTree>
    <p:extLst>
      <p:ext uri="{BB962C8B-B14F-4D97-AF65-F5344CB8AC3E}">
        <p14:creationId xmlns:p14="http://schemas.microsoft.com/office/powerpoint/2010/main" val="1790754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1" y="0"/>
            <a:ext cx="12192451" cy="6858000"/>
          </a:xfrm>
        </p:spPr>
      </p:pic>
      <p:sp>
        <p:nvSpPr>
          <p:cNvPr id="2" name="Title 1"/>
          <p:cNvSpPr>
            <a:spLocks noGrp="1"/>
          </p:cNvSpPr>
          <p:nvPr>
            <p:ph type="title"/>
          </p:nvPr>
        </p:nvSpPr>
        <p:spPr/>
        <p:txBody>
          <a:bodyPr/>
          <a:lstStyle/>
          <a:p>
            <a:r>
              <a:rPr lang="en-US" dirty="0">
                <a:solidFill>
                  <a:srgbClr val="E6287F"/>
                </a:solidFill>
              </a:rPr>
              <a:t>Teamwork: Exercise</a:t>
            </a:r>
          </a:p>
        </p:txBody>
      </p:sp>
      <p:sp>
        <p:nvSpPr>
          <p:cNvPr id="10" name="Title 1"/>
          <p:cNvSpPr txBox="1">
            <a:spLocks/>
          </p:cNvSpPr>
          <p:nvPr/>
        </p:nvSpPr>
        <p:spPr>
          <a:xfrm rot="19811079">
            <a:off x="6536469" y="2220911"/>
            <a:ext cx="5941292" cy="1023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1" u="sng" dirty="0">
              <a:solidFill>
                <a:srgbClr val="E6287F"/>
              </a:solidFill>
            </a:endParaRPr>
          </a:p>
        </p:txBody>
      </p:sp>
      <p:sp>
        <p:nvSpPr>
          <p:cNvPr id="11" name="Rectangle 10"/>
          <p:cNvSpPr/>
          <p:nvPr/>
        </p:nvSpPr>
        <p:spPr>
          <a:xfrm>
            <a:off x="4950460" y="1690688"/>
            <a:ext cx="7040344" cy="4893647"/>
          </a:xfrm>
          <a:prstGeom prst="rect">
            <a:avLst/>
          </a:prstGeom>
        </p:spPr>
        <p:txBody>
          <a:bodyPr wrap="square">
            <a:spAutoFit/>
          </a:bodyPr>
          <a:lstStyle/>
          <a:p>
            <a:pPr marL="285750" indent="-285750">
              <a:buFont typeface="Arial" panose="020B0604020202020204" pitchFamily="34" charset="0"/>
              <a:buChar char="•"/>
            </a:pPr>
            <a:r>
              <a:rPr lang="en-GB" sz="1600" dirty="0"/>
              <a:t>Leon and his Grandad have been buddying up to better his ability to work well as part of a team…why do you think it’s important to be able to work well as part of a team?</a:t>
            </a:r>
          </a:p>
          <a:p>
            <a:r>
              <a:rPr lang="en-GB" sz="1600" dirty="0"/>
              <a:t>      In what situations do you think good team work skills would come in handy?</a:t>
            </a:r>
          </a:p>
          <a:p>
            <a:r>
              <a:rPr lang="en-GB" sz="1600" dirty="0"/>
              <a:t>       </a:t>
            </a:r>
          </a:p>
          <a:p>
            <a:pPr marL="285750" indent="-285750">
              <a:buFont typeface="Arial" panose="020B0604020202020204" pitchFamily="34" charset="0"/>
              <a:buChar char="•"/>
            </a:pPr>
            <a:r>
              <a:rPr lang="en-GB" sz="1600" dirty="0"/>
              <a:t>What kinds of things do you think you could do to get more practise working as a team member?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i="1" dirty="0"/>
              <a:t>Homework exercise: </a:t>
            </a:r>
            <a:r>
              <a:rPr lang="en-GB" sz="1600" dirty="0"/>
              <a:t>Research opportunities to take part in the activities identified in the above question, you may even want to sign up for some too!</a:t>
            </a:r>
          </a:p>
          <a:p>
            <a:pPr marL="285750" indent="-285750">
              <a:buFont typeface="Arial" panose="020B0604020202020204" pitchFamily="34" charset="0"/>
              <a:buChar char="•"/>
            </a:pPr>
            <a:endParaRPr lang="en-GB" sz="1600" dirty="0"/>
          </a:p>
          <a:p>
            <a:endParaRPr lang="en-GB" sz="1600" dirty="0"/>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sz="2400" dirty="0"/>
          </a:p>
        </p:txBody>
      </p:sp>
      <p:pic>
        <p:nvPicPr>
          <p:cNvPr id="3" name="Picture 2"/>
          <p:cNvPicPr>
            <a:picLocks noChangeAspect="1"/>
          </p:cNvPicPr>
          <p:nvPr/>
        </p:nvPicPr>
        <p:blipFill>
          <a:blip r:embed="rId4"/>
          <a:stretch>
            <a:fillRect/>
          </a:stretch>
        </p:blipFill>
        <p:spPr>
          <a:xfrm>
            <a:off x="838200" y="1613402"/>
            <a:ext cx="4105275" cy="4171950"/>
          </a:xfrm>
          <a:prstGeom prst="rect">
            <a:avLst/>
          </a:prstGeom>
        </p:spPr>
      </p:pic>
    </p:spTree>
    <p:extLst>
      <p:ext uri="{BB962C8B-B14F-4D97-AF65-F5344CB8AC3E}">
        <p14:creationId xmlns:p14="http://schemas.microsoft.com/office/powerpoint/2010/main" val="24441651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48" y="-9144"/>
            <a:ext cx="12192451" cy="6858000"/>
          </a:xfrm>
        </p:spPr>
      </p:pic>
      <p:sp>
        <p:nvSpPr>
          <p:cNvPr id="2" name="Title 1"/>
          <p:cNvSpPr>
            <a:spLocks noGrp="1"/>
          </p:cNvSpPr>
          <p:nvPr>
            <p:ph type="title"/>
          </p:nvPr>
        </p:nvSpPr>
        <p:spPr>
          <a:xfrm>
            <a:off x="-10848" y="0"/>
            <a:ext cx="10515600" cy="1325563"/>
          </a:xfrm>
        </p:spPr>
        <p:txBody>
          <a:bodyPr/>
          <a:lstStyle/>
          <a:p>
            <a:r>
              <a:rPr lang="en-US" sz="2800" dirty="0">
                <a:solidFill>
                  <a:srgbClr val="E6287F"/>
                </a:solidFill>
              </a:rPr>
              <a:t>Employability Skill: Self-belief</a:t>
            </a:r>
          </a:p>
        </p:txBody>
      </p:sp>
      <p:pic>
        <p:nvPicPr>
          <p:cNvPr id="3" name="Online Media 2" title="04. Wendy’s Story: Self Belief">
            <a:hlinkClick r:id="" action="ppaction://media"/>
            <a:extLst>
              <a:ext uri="{FF2B5EF4-FFF2-40B4-BE49-F238E27FC236}">
                <a16:creationId xmlns:a16="http://schemas.microsoft.com/office/drawing/2014/main" id="{D1BFFD50-9105-6A72-B878-1BEEEF6A9137}"/>
              </a:ext>
            </a:extLst>
          </p:cNvPr>
          <p:cNvPicPr>
            <a:picLocks noRot="1" noChangeAspect="1"/>
          </p:cNvPicPr>
          <p:nvPr>
            <a:videoFile r:link="rId1"/>
          </p:nvPr>
        </p:nvPicPr>
        <p:blipFill>
          <a:blip r:embed="rId5"/>
          <a:stretch>
            <a:fillRect/>
          </a:stretch>
        </p:blipFill>
        <p:spPr>
          <a:xfrm>
            <a:off x="2032000" y="1143000"/>
            <a:ext cx="8128000" cy="4572000"/>
          </a:xfrm>
          <a:prstGeom prst="rect">
            <a:avLst/>
          </a:prstGeom>
        </p:spPr>
      </p:pic>
    </p:spTree>
    <p:extLst>
      <p:ext uri="{BB962C8B-B14F-4D97-AF65-F5344CB8AC3E}">
        <p14:creationId xmlns:p14="http://schemas.microsoft.com/office/powerpoint/2010/main" val="1952908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1" y="0"/>
            <a:ext cx="12192451" cy="6858000"/>
          </a:xfrm>
        </p:spPr>
      </p:pic>
      <p:sp>
        <p:nvSpPr>
          <p:cNvPr id="2" name="Title 1"/>
          <p:cNvSpPr>
            <a:spLocks noGrp="1"/>
          </p:cNvSpPr>
          <p:nvPr>
            <p:ph type="title"/>
          </p:nvPr>
        </p:nvSpPr>
        <p:spPr/>
        <p:txBody>
          <a:bodyPr/>
          <a:lstStyle/>
          <a:p>
            <a:r>
              <a:rPr lang="en-US" dirty="0">
                <a:solidFill>
                  <a:srgbClr val="E6287F"/>
                </a:solidFill>
              </a:rPr>
              <a:t>Exercise: Self-belief</a:t>
            </a:r>
          </a:p>
        </p:txBody>
      </p:sp>
      <p:sp>
        <p:nvSpPr>
          <p:cNvPr id="10" name="Title 1"/>
          <p:cNvSpPr txBox="1">
            <a:spLocks/>
          </p:cNvSpPr>
          <p:nvPr/>
        </p:nvSpPr>
        <p:spPr>
          <a:xfrm rot="19811079">
            <a:off x="6536469" y="2220911"/>
            <a:ext cx="5941292" cy="1023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1" u="sng" dirty="0">
              <a:solidFill>
                <a:srgbClr val="E6287F"/>
              </a:solidFill>
            </a:endParaRPr>
          </a:p>
        </p:txBody>
      </p:sp>
      <p:sp>
        <p:nvSpPr>
          <p:cNvPr id="11" name="Rectangle 10"/>
          <p:cNvSpPr/>
          <p:nvPr/>
        </p:nvSpPr>
        <p:spPr>
          <a:xfrm>
            <a:off x="4950460" y="1690688"/>
            <a:ext cx="7040344" cy="6801862"/>
          </a:xfrm>
          <a:prstGeom prst="rect">
            <a:avLst/>
          </a:prstGeom>
        </p:spPr>
        <p:txBody>
          <a:bodyPr wrap="square">
            <a:spAutoFit/>
          </a:bodyPr>
          <a:lstStyle/>
          <a:p>
            <a:pPr marL="285750" indent="-285750">
              <a:buFont typeface="Arial" panose="020B0604020202020204" pitchFamily="34" charset="0"/>
              <a:buChar char="•"/>
            </a:pPr>
            <a:r>
              <a:rPr lang="en-GB" sz="1600" dirty="0"/>
              <a:t>In this video – Chris, the employer in charge of apprenticeships at Nestle says that a business </a:t>
            </a:r>
            <a:r>
              <a:rPr lang="en-GB" sz="1600" b="1" dirty="0"/>
              <a:t>can or can’t </a:t>
            </a:r>
            <a:r>
              <a:rPr lang="en-GB" sz="1600" dirty="0"/>
              <a:t>teach/train self belief?</a:t>
            </a:r>
          </a:p>
          <a:p>
            <a:r>
              <a:rPr lang="en-GB" sz="1200" i="1" dirty="0"/>
              <a:t>Alternative – more advanced Q</a:t>
            </a:r>
          </a:p>
          <a:p>
            <a:pPr marL="285750" indent="-285750">
              <a:buFont typeface="Arial" panose="020B0604020202020204" pitchFamily="34" charset="0"/>
              <a:buChar char="•"/>
            </a:pPr>
            <a:r>
              <a:rPr lang="en-GB" sz="1600" dirty="0"/>
              <a:t>Reflecting on Chris’s statement about an employers ability to train this skill, why do you think he said it’s something that employers struggle to train or teach?</a:t>
            </a:r>
          </a:p>
          <a:p>
            <a:r>
              <a:rPr lang="en-GB" sz="1600" dirty="0"/>
              <a:t> </a:t>
            </a:r>
          </a:p>
          <a:p>
            <a:pPr marL="285750" indent="-285750">
              <a:buFont typeface="Arial" panose="020B0604020202020204" pitchFamily="34" charset="0"/>
              <a:buChar char="•"/>
            </a:pPr>
            <a:r>
              <a:rPr lang="en-GB" sz="1600" dirty="0"/>
              <a:t>What other words/scenarios do you associate with; </a:t>
            </a:r>
          </a:p>
          <a:p>
            <a:pPr marL="228600" indent="-228600">
              <a:buAutoNum type="arabicParenR"/>
            </a:pPr>
            <a:r>
              <a:rPr lang="en-GB" sz="1600" dirty="0"/>
              <a:t>A healthy, </a:t>
            </a:r>
            <a:r>
              <a:rPr lang="en-GB" sz="1600" b="1" dirty="0"/>
              <a:t>good sense of self belief</a:t>
            </a:r>
            <a:r>
              <a:rPr lang="en-GB" sz="1600" i="1" dirty="0"/>
              <a:t>:  </a:t>
            </a:r>
          </a:p>
          <a:p>
            <a:r>
              <a:rPr lang="en-GB" sz="1600" i="1" dirty="0"/>
              <a:t>e.g. </a:t>
            </a:r>
            <a:r>
              <a:rPr lang="en-GB" sz="1600" dirty="0"/>
              <a:t>Knowing you are able to do a task, or willing to try! </a:t>
            </a:r>
          </a:p>
          <a:p>
            <a:endParaRPr lang="en-GB" sz="1600" dirty="0"/>
          </a:p>
          <a:p>
            <a:r>
              <a:rPr lang="en-GB" sz="1600" dirty="0"/>
              <a:t>2) A lack of self belief: Thinking you can’t do a task – not willing to try. </a:t>
            </a:r>
          </a:p>
          <a:p>
            <a:pPr marL="285750" indent="-285750">
              <a:buFont typeface="Arial" panose="020B0604020202020204" pitchFamily="34" charset="0"/>
              <a:buChar char="•"/>
            </a:pPr>
            <a:endParaRPr lang="en-GB" sz="1600" dirty="0"/>
          </a:p>
          <a:p>
            <a:endParaRPr lang="en-GB" sz="1600" dirty="0"/>
          </a:p>
          <a:p>
            <a:pPr marL="285750" indent="-285750">
              <a:buFont typeface="Arial" panose="020B0604020202020204" pitchFamily="34" charset="0"/>
              <a:buChar char="•"/>
            </a:pPr>
            <a:r>
              <a:rPr lang="en-GB" sz="1600" i="1" dirty="0"/>
              <a:t>Homework exercise: Let’s work on our own self-belief…</a:t>
            </a:r>
            <a:r>
              <a:rPr lang="en-GB" sz="1600" dirty="0"/>
              <a:t>What do you think are your strengths and qualities? Think of something you have done that has made you feel good about yourself and your abilities. You could discuss this with someone at home if it helps – what has made them proud of you!?</a:t>
            </a:r>
          </a:p>
          <a:p>
            <a:endParaRPr lang="en-GB" sz="1600" dirty="0"/>
          </a:p>
          <a:p>
            <a:endParaRPr lang="en-GB" sz="1600" dirty="0"/>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sz="2400"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0023" y="1518186"/>
            <a:ext cx="3868615" cy="4220671"/>
          </a:xfrm>
          <a:prstGeom prst="rect">
            <a:avLst/>
          </a:prstGeom>
        </p:spPr>
      </p:pic>
    </p:spTree>
    <p:extLst>
      <p:ext uri="{BB962C8B-B14F-4D97-AF65-F5344CB8AC3E}">
        <p14:creationId xmlns:p14="http://schemas.microsoft.com/office/powerpoint/2010/main" val="362532044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48" y="-9144"/>
            <a:ext cx="12192451" cy="6858000"/>
          </a:xfrm>
        </p:spPr>
      </p:pic>
      <p:sp>
        <p:nvSpPr>
          <p:cNvPr id="2" name="Title 1"/>
          <p:cNvSpPr>
            <a:spLocks noGrp="1"/>
          </p:cNvSpPr>
          <p:nvPr>
            <p:ph type="title"/>
          </p:nvPr>
        </p:nvSpPr>
        <p:spPr>
          <a:xfrm>
            <a:off x="-10848" y="0"/>
            <a:ext cx="10515600" cy="1325563"/>
          </a:xfrm>
        </p:spPr>
        <p:txBody>
          <a:bodyPr/>
          <a:lstStyle/>
          <a:p>
            <a:r>
              <a:rPr lang="en-US" sz="2800" dirty="0">
                <a:solidFill>
                  <a:srgbClr val="E6287F"/>
                </a:solidFill>
              </a:rPr>
              <a:t>Employability Skill: Problem Solving</a:t>
            </a:r>
          </a:p>
        </p:txBody>
      </p:sp>
      <p:pic>
        <p:nvPicPr>
          <p:cNvPr id="3" name="Online Media 2" title="05. Joel’s Journey: Problem solving">
            <a:hlinkClick r:id="" action="ppaction://media"/>
            <a:extLst>
              <a:ext uri="{FF2B5EF4-FFF2-40B4-BE49-F238E27FC236}">
                <a16:creationId xmlns:a16="http://schemas.microsoft.com/office/drawing/2014/main" id="{51EF79FE-4514-8548-9BEB-BE484DB0F0D2}"/>
              </a:ext>
            </a:extLst>
          </p:cNvPr>
          <p:cNvPicPr>
            <a:picLocks noRot="1" noChangeAspect="1"/>
          </p:cNvPicPr>
          <p:nvPr>
            <a:videoFile r:link="rId1"/>
          </p:nvPr>
        </p:nvPicPr>
        <p:blipFill>
          <a:blip r:embed="rId5"/>
          <a:stretch>
            <a:fillRect/>
          </a:stretch>
        </p:blipFill>
        <p:spPr>
          <a:xfrm>
            <a:off x="2032000" y="1143000"/>
            <a:ext cx="8128000" cy="4572000"/>
          </a:xfrm>
          <a:prstGeom prst="rect">
            <a:avLst/>
          </a:prstGeom>
        </p:spPr>
      </p:pic>
    </p:spTree>
    <p:extLst>
      <p:ext uri="{BB962C8B-B14F-4D97-AF65-F5344CB8AC3E}">
        <p14:creationId xmlns:p14="http://schemas.microsoft.com/office/powerpoint/2010/main" val="1298967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1" y="0"/>
            <a:ext cx="12192451" cy="6858000"/>
          </a:xfrm>
        </p:spPr>
      </p:pic>
      <p:sp>
        <p:nvSpPr>
          <p:cNvPr id="2" name="Title 1"/>
          <p:cNvSpPr>
            <a:spLocks noGrp="1"/>
          </p:cNvSpPr>
          <p:nvPr>
            <p:ph type="title"/>
          </p:nvPr>
        </p:nvSpPr>
        <p:spPr/>
        <p:txBody>
          <a:bodyPr/>
          <a:lstStyle/>
          <a:p>
            <a:r>
              <a:rPr lang="en-US" dirty="0">
                <a:solidFill>
                  <a:srgbClr val="E6287F"/>
                </a:solidFill>
              </a:rPr>
              <a:t>Exercise: Problem solving</a:t>
            </a:r>
          </a:p>
        </p:txBody>
      </p:sp>
      <p:sp>
        <p:nvSpPr>
          <p:cNvPr id="10" name="Title 1"/>
          <p:cNvSpPr txBox="1">
            <a:spLocks/>
          </p:cNvSpPr>
          <p:nvPr/>
        </p:nvSpPr>
        <p:spPr>
          <a:xfrm rot="19811079">
            <a:off x="6536469" y="2220911"/>
            <a:ext cx="5941292" cy="1023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1" u="sng" dirty="0">
              <a:solidFill>
                <a:srgbClr val="E6287F"/>
              </a:solidFill>
            </a:endParaRPr>
          </a:p>
        </p:txBody>
      </p:sp>
      <p:sp>
        <p:nvSpPr>
          <p:cNvPr id="11" name="Rectangle 10"/>
          <p:cNvSpPr/>
          <p:nvPr/>
        </p:nvSpPr>
        <p:spPr>
          <a:xfrm>
            <a:off x="5190379" y="1504937"/>
            <a:ext cx="7040344" cy="6617196"/>
          </a:xfrm>
          <a:prstGeom prst="rect">
            <a:avLst/>
          </a:prstGeom>
        </p:spPr>
        <p:txBody>
          <a:bodyPr wrap="square">
            <a:spAutoFit/>
          </a:bodyPr>
          <a:lstStyle/>
          <a:p>
            <a:pPr marL="285750" indent="-285750">
              <a:buFont typeface="Arial" panose="020B0604020202020204" pitchFamily="34" charset="0"/>
              <a:buChar char="•"/>
            </a:pPr>
            <a:r>
              <a:rPr lang="en-GB" sz="1600" dirty="0"/>
              <a:t>What does Anise’s Dad Joel decide to do to help Anise with her problem solving abilities?</a:t>
            </a:r>
          </a:p>
          <a:p>
            <a:r>
              <a:rPr lang="en-GB" sz="1600" dirty="0"/>
              <a:t>     </a:t>
            </a:r>
          </a:p>
          <a:p>
            <a:pPr marL="285750" indent="-285750">
              <a:buFont typeface="Arial" panose="020B0604020202020204" pitchFamily="34" charset="0"/>
              <a:buChar char="•"/>
            </a:pPr>
            <a:r>
              <a:rPr lang="en-GB" sz="1600" dirty="0"/>
              <a:t>Why do you think this might help Anise to learn about how to better solve       problems?</a:t>
            </a:r>
          </a:p>
          <a:p>
            <a:endParaRPr lang="en-GB" sz="1600" dirty="0"/>
          </a:p>
          <a:p>
            <a:pPr marL="285750" indent="-285750">
              <a:buFont typeface="Arial" panose="020B0604020202020204" pitchFamily="34" charset="0"/>
              <a:buChar char="•"/>
            </a:pPr>
            <a:r>
              <a:rPr lang="en-GB" sz="1600" dirty="0"/>
              <a:t>Can you think of any other ways you can practice problem solving? By yourself or with other people?</a:t>
            </a:r>
          </a:p>
          <a:p>
            <a:endParaRPr lang="en-GB" sz="1600" dirty="0"/>
          </a:p>
          <a:p>
            <a:pPr marL="285750" indent="-285750">
              <a:buFont typeface="Arial" panose="020B0604020202020204" pitchFamily="34" charset="0"/>
              <a:buChar char="•"/>
            </a:pPr>
            <a:r>
              <a:rPr lang="en-GB" sz="1600" dirty="0"/>
              <a:t>Lisa – the Employability Officer says when you are able to solve problems it means you are better able to:</a:t>
            </a:r>
          </a:p>
          <a:p>
            <a:r>
              <a:rPr lang="en-GB" sz="1600" dirty="0"/>
              <a:t>Get on with the job in hand   </a:t>
            </a:r>
            <a:r>
              <a:rPr lang="en-GB" sz="1600" i="1" u="sng" dirty="0"/>
              <a:t>or</a:t>
            </a:r>
          </a:p>
          <a:p>
            <a:r>
              <a:rPr lang="en-GB" sz="1600" dirty="0"/>
              <a:t>Get out of work early some days   ???</a:t>
            </a:r>
          </a:p>
          <a:p>
            <a:endParaRPr lang="en-GB" sz="1600" dirty="0"/>
          </a:p>
          <a:p>
            <a:pPr marL="285750" indent="-285750">
              <a:buFont typeface="Arial" panose="020B0604020202020204" pitchFamily="34" charset="0"/>
              <a:buChar char="•"/>
            </a:pPr>
            <a:r>
              <a:rPr lang="en-GB" sz="1600" i="1" dirty="0"/>
              <a:t>Homework exercise: </a:t>
            </a:r>
            <a:r>
              <a:rPr lang="en-GB" sz="1600" dirty="0"/>
              <a:t>Think of a time you have successfully solved a problem and how you went about this. Which other skills did you call upon to enable you to solve the problem in hand?</a:t>
            </a:r>
          </a:p>
          <a:p>
            <a:endParaRPr lang="en-GB" sz="1600" dirty="0"/>
          </a:p>
          <a:p>
            <a:endParaRPr lang="en-GB" sz="1600" dirty="0"/>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sz="2400"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0023" y="1504937"/>
            <a:ext cx="4230356" cy="3690062"/>
          </a:xfrm>
          <a:prstGeom prst="rect">
            <a:avLst/>
          </a:prstGeom>
        </p:spPr>
      </p:pic>
    </p:spTree>
    <p:extLst>
      <p:ext uri="{BB962C8B-B14F-4D97-AF65-F5344CB8AC3E}">
        <p14:creationId xmlns:p14="http://schemas.microsoft.com/office/powerpoint/2010/main" val="141061181"/>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48" y="-9144"/>
            <a:ext cx="12192451" cy="6858000"/>
          </a:xfrm>
        </p:spPr>
      </p:pic>
      <p:sp>
        <p:nvSpPr>
          <p:cNvPr id="2" name="Title 1"/>
          <p:cNvSpPr>
            <a:spLocks noGrp="1"/>
          </p:cNvSpPr>
          <p:nvPr>
            <p:ph type="title"/>
          </p:nvPr>
        </p:nvSpPr>
        <p:spPr>
          <a:xfrm>
            <a:off x="-10848" y="0"/>
            <a:ext cx="10515600" cy="1325563"/>
          </a:xfrm>
        </p:spPr>
        <p:txBody>
          <a:bodyPr/>
          <a:lstStyle/>
          <a:p>
            <a:r>
              <a:rPr lang="en-US" sz="2800" dirty="0">
                <a:solidFill>
                  <a:srgbClr val="E6287F"/>
                </a:solidFill>
              </a:rPr>
              <a:t>Employability Skill: Self-management</a:t>
            </a:r>
          </a:p>
        </p:txBody>
      </p:sp>
      <p:pic>
        <p:nvPicPr>
          <p:cNvPr id="3" name="Online Media 2" title="06. Nazam’s Journey: Self-management">
            <a:hlinkClick r:id="" action="ppaction://media"/>
            <a:extLst>
              <a:ext uri="{FF2B5EF4-FFF2-40B4-BE49-F238E27FC236}">
                <a16:creationId xmlns:a16="http://schemas.microsoft.com/office/drawing/2014/main" id="{AEAE6034-C4AE-3A71-EA62-4893D8488277}"/>
              </a:ext>
            </a:extLst>
          </p:cNvPr>
          <p:cNvPicPr>
            <a:picLocks noRot="1" noChangeAspect="1"/>
          </p:cNvPicPr>
          <p:nvPr>
            <a:videoFile r:link="rId1"/>
          </p:nvPr>
        </p:nvPicPr>
        <p:blipFill>
          <a:blip r:embed="rId5"/>
          <a:stretch>
            <a:fillRect/>
          </a:stretch>
        </p:blipFill>
        <p:spPr>
          <a:xfrm>
            <a:off x="2032000" y="1143000"/>
            <a:ext cx="8128000" cy="4572000"/>
          </a:xfrm>
          <a:prstGeom prst="rect">
            <a:avLst/>
          </a:prstGeom>
        </p:spPr>
      </p:pic>
    </p:spTree>
    <p:extLst>
      <p:ext uri="{BB962C8B-B14F-4D97-AF65-F5344CB8AC3E}">
        <p14:creationId xmlns:p14="http://schemas.microsoft.com/office/powerpoint/2010/main" val="1503639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1" y="0"/>
            <a:ext cx="12192451" cy="6858000"/>
          </a:xfrm>
        </p:spPr>
      </p:pic>
      <p:sp>
        <p:nvSpPr>
          <p:cNvPr id="2" name="Title 1"/>
          <p:cNvSpPr>
            <a:spLocks noGrp="1"/>
          </p:cNvSpPr>
          <p:nvPr>
            <p:ph type="title"/>
          </p:nvPr>
        </p:nvSpPr>
        <p:spPr/>
        <p:txBody>
          <a:bodyPr/>
          <a:lstStyle/>
          <a:p>
            <a:r>
              <a:rPr lang="en-US" dirty="0">
                <a:solidFill>
                  <a:srgbClr val="E6287F"/>
                </a:solidFill>
              </a:rPr>
              <a:t>Exercise: Self-management</a:t>
            </a:r>
          </a:p>
        </p:txBody>
      </p:sp>
      <p:sp>
        <p:nvSpPr>
          <p:cNvPr id="10" name="Title 1"/>
          <p:cNvSpPr txBox="1">
            <a:spLocks/>
          </p:cNvSpPr>
          <p:nvPr/>
        </p:nvSpPr>
        <p:spPr>
          <a:xfrm rot="19811079">
            <a:off x="6536469" y="2220911"/>
            <a:ext cx="5941292" cy="1023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1" u="sng" dirty="0">
              <a:solidFill>
                <a:srgbClr val="E6287F"/>
              </a:solidFill>
            </a:endParaRPr>
          </a:p>
        </p:txBody>
      </p:sp>
      <p:sp>
        <p:nvSpPr>
          <p:cNvPr id="11" name="Rectangle 10"/>
          <p:cNvSpPr/>
          <p:nvPr/>
        </p:nvSpPr>
        <p:spPr>
          <a:xfrm>
            <a:off x="5190379" y="1504937"/>
            <a:ext cx="7040344" cy="6863417"/>
          </a:xfrm>
          <a:prstGeom prst="rect">
            <a:avLst/>
          </a:prstGeom>
        </p:spPr>
        <p:txBody>
          <a:bodyPr wrap="square">
            <a:spAutoFit/>
          </a:bodyPr>
          <a:lstStyle/>
          <a:p>
            <a:pPr marL="285750" indent="-285750">
              <a:buFont typeface="Arial" panose="020B0604020202020204" pitchFamily="34" charset="0"/>
              <a:buChar char="•"/>
            </a:pPr>
            <a:r>
              <a:rPr lang="en-GB" sz="1600" dirty="0"/>
              <a:t>Self-management covers a range of skills and qualities: How many can you name?</a:t>
            </a:r>
          </a:p>
          <a:p>
            <a:r>
              <a:rPr lang="en-GB" sz="1200" i="1" dirty="0"/>
              <a:t>Alternative Q</a:t>
            </a:r>
          </a:p>
          <a:p>
            <a:pPr marL="285750" indent="-285750">
              <a:buFont typeface="Arial" panose="020B0604020202020204" pitchFamily="34" charset="0"/>
              <a:buChar char="•"/>
            </a:pPr>
            <a:r>
              <a:rPr lang="en-GB" sz="1600" dirty="0"/>
              <a:t>Which of the below do you think are part of self management?</a:t>
            </a:r>
          </a:p>
          <a:p>
            <a:r>
              <a:rPr lang="en-GB" sz="1600" dirty="0"/>
              <a:t>Punctuality, thoughtfulness, motivation, focus, hard-work, consistency, reliability, honesty, attention to detail</a:t>
            </a:r>
          </a:p>
          <a:p>
            <a:endParaRPr lang="en-GB" sz="1600" dirty="0"/>
          </a:p>
          <a:p>
            <a:pPr marL="285750" indent="-285750">
              <a:buFont typeface="Arial" panose="020B0604020202020204" pitchFamily="34" charset="0"/>
              <a:buChar char="•"/>
            </a:pPr>
            <a:r>
              <a:rPr lang="en-GB" sz="1600" dirty="0"/>
              <a:t>The employer Martin that we hear from says that Self Management is important:</a:t>
            </a:r>
          </a:p>
          <a:p>
            <a:r>
              <a:rPr lang="en-GB" sz="1600" dirty="0"/>
              <a:t>A; frequently – on a day to day basis   </a:t>
            </a:r>
            <a:r>
              <a:rPr lang="en-GB" sz="1600" i="1" u="sng" dirty="0"/>
              <a:t>or</a:t>
            </a:r>
          </a:p>
          <a:p>
            <a:r>
              <a:rPr lang="en-GB" sz="1600" dirty="0"/>
              <a:t>B; occasionally – only in certain situations  ???</a:t>
            </a:r>
          </a:p>
          <a:p>
            <a:endParaRPr lang="en-GB" sz="1600" dirty="0"/>
          </a:p>
          <a:p>
            <a:pPr marL="285750" indent="-285750">
              <a:buFont typeface="Arial" panose="020B0604020202020204" pitchFamily="34" charset="0"/>
              <a:buChar char="•"/>
            </a:pPr>
            <a:r>
              <a:rPr lang="en-GB" sz="1600" i="1" dirty="0"/>
              <a:t>Homework task: </a:t>
            </a:r>
            <a:r>
              <a:rPr lang="en-GB" sz="1600" dirty="0"/>
              <a:t>Take two of the self-management qualities we have identified and explain how you can ensure you manage these yourself.</a:t>
            </a:r>
          </a:p>
          <a:p>
            <a:r>
              <a:rPr lang="en-GB" sz="1600" i="1" dirty="0"/>
              <a:t>e.g. Ensuring I set an alarm to get up and arrive on time when I have something important to do. Not relying on anyone else to make this happen or forgetting about it. (Punctuality/Organisation)</a:t>
            </a:r>
          </a:p>
          <a:p>
            <a:endParaRPr lang="en-GB" sz="1600" i="1" dirty="0"/>
          </a:p>
          <a:p>
            <a:endParaRPr lang="en-GB" sz="1600" dirty="0"/>
          </a:p>
          <a:p>
            <a:endParaRPr lang="en-GB" sz="1600" dirty="0"/>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sz="2400"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8802" y="1504937"/>
            <a:ext cx="3990975" cy="3850834"/>
          </a:xfrm>
          <a:prstGeom prst="rect">
            <a:avLst/>
          </a:prstGeom>
        </p:spPr>
      </p:pic>
    </p:spTree>
    <p:extLst>
      <p:ext uri="{BB962C8B-B14F-4D97-AF65-F5344CB8AC3E}">
        <p14:creationId xmlns:p14="http://schemas.microsoft.com/office/powerpoint/2010/main" val="63262334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Further reading</a:t>
            </a:r>
          </a:p>
        </p:txBody>
      </p:sp>
      <p:sp>
        <p:nvSpPr>
          <p:cNvPr id="10" name="Title 1"/>
          <p:cNvSpPr txBox="1">
            <a:spLocks/>
          </p:cNvSpPr>
          <p:nvPr/>
        </p:nvSpPr>
        <p:spPr>
          <a:xfrm rot="19811079">
            <a:off x="6536469" y="2220911"/>
            <a:ext cx="5941292" cy="1023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1" u="sng" dirty="0">
              <a:solidFill>
                <a:srgbClr val="E6287F"/>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0" y="2205037"/>
            <a:ext cx="7620000" cy="2447925"/>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615" y="0"/>
            <a:ext cx="10716769" cy="6083133"/>
          </a:xfrm>
          <a:prstGeom prst="rect">
            <a:avLst/>
          </a:prstGeom>
        </p:spPr>
      </p:pic>
      <p:sp>
        <p:nvSpPr>
          <p:cNvPr id="7" name="Rectangle 6"/>
          <p:cNvSpPr/>
          <p:nvPr/>
        </p:nvSpPr>
        <p:spPr>
          <a:xfrm>
            <a:off x="838200" y="0"/>
            <a:ext cx="10616184" cy="50292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6209657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1" y="0"/>
            <a:ext cx="12192451" cy="6858000"/>
          </a:xfrm>
        </p:spPr>
      </p:pic>
      <p:sp>
        <p:nvSpPr>
          <p:cNvPr id="2" name="Title 1"/>
          <p:cNvSpPr>
            <a:spLocks noGrp="1"/>
          </p:cNvSpPr>
          <p:nvPr>
            <p:ph type="title"/>
          </p:nvPr>
        </p:nvSpPr>
        <p:spPr>
          <a:xfrm>
            <a:off x="0" y="-130126"/>
            <a:ext cx="10515600" cy="1325563"/>
          </a:xfrm>
        </p:spPr>
        <p:txBody>
          <a:bodyPr/>
          <a:lstStyle/>
          <a:p>
            <a:r>
              <a:rPr lang="en-US" dirty="0">
                <a:solidFill>
                  <a:srgbClr val="E6287F"/>
                </a:solidFill>
              </a:rPr>
              <a:t>‘The Interview’</a:t>
            </a:r>
          </a:p>
        </p:txBody>
      </p:sp>
      <p:sp>
        <p:nvSpPr>
          <p:cNvPr id="12" name="TextBox 11"/>
          <p:cNvSpPr txBox="1"/>
          <p:nvPr/>
        </p:nvSpPr>
        <p:spPr>
          <a:xfrm>
            <a:off x="214573" y="532655"/>
            <a:ext cx="10317480" cy="7109639"/>
          </a:xfrm>
          <a:prstGeom prst="rect">
            <a:avLst/>
          </a:prstGeom>
          <a:noFill/>
        </p:spPr>
        <p:txBody>
          <a:bodyPr wrap="square" rtlCol="0">
            <a:spAutoFit/>
          </a:bodyPr>
          <a:lstStyle/>
          <a:p>
            <a:pPr defTabSz="457200">
              <a:lnSpc>
                <a:spcPct val="120000"/>
              </a:lnSpc>
            </a:pPr>
            <a:endParaRPr lang="en-US" sz="2000" dirty="0"/>
          </a:p>
          <a:p>
            <a:pPr marL="457200" indent="-457200" defTabSz="457200">
              <a:lnSpc>
                <a:spcPct val="120000"/>
              </a:lnSpc>
              <a:buAutoNum type="arabicPeriod"/>
            </a:pPr>
            <a:r>
              <a:rPr lang="en-US" sz="2000" b="1" dirty="0"/>
              <a:t>Choose who will be the candidate first and who will be ‘The Hiring Manager’</a:t>
            </a:r>
            <a:endParaRPr lang="en-US" sz="2000" dirty="0"/>
          </a:p>
          <a:p>
            <a:pPr defTabSz="457200">
              <a:lnSpc>
                <a:spcPct val="120000"/>
              </a:lnSpc>
            </a:pPr>
            <a:r>
              <a:rPr lang="en-US" sz="2000" dirty="0"/>
              <a:t>2.    </a:t>
            </a:r>
            <a:r>
              <a:rPr lang="en-US" sz="2000" b="1" dirty="0"/>
              <a:t>’The Hiring Manager’ </a:t>
            </a:r>
            <a:r>
              <a:rPr lang="en-US" sz="2000" dirty="0"/>
              <a:t>picks 3 of the following questions to ask….</a:t>
            </a:r>
          </a:p>
          <a:p>
            <a:pPr defTabSz="457200">
              <a:lnSpc>
                <a:spcPct val="120000"/>
              </a:lnSpc>
            </a:pPr>
            <a:r>
              <a:rPr lang="en-US" sz="2000" dirty="0"/>
              <a:t>3.     Fair’s fair – once you have completed the first round it’s time to swap roles!</a:t>
            </a:r>
          </a:p>
          <a:p>
            <a:pPr defTabSz="457200">
              <a:lnSpc>
                <a:spcPct val="120000"/>
              </a:lnSpc>
            </a:pPr>
            <a:r>
              <a:rPr lang="en-US" sz="2000" dirty="0"/>
              <a:t>					</a:t>
            </a:r>
          </a:p>
          <a:p>
            <a:pPr defTabSz="457200">
              <a:lnSpc>
                <a:spcPct val="120000"/>
              </a:lnSpc>
            </a:pPr>
            <a:r>
              <a:rPr lang="en-US" sz="2000" dirty="0"/>
              <a:t>20min </a:t>
            </a:r>
            <a:r>
              <a:rPr lang="en-US" sz="2000" u="sng" dirty="0"/>
              <a:t>in total </a:t>
            </a:r>
            <a:r>
              <a:rPr lang="en-US" sz="2000" dirty="0"/>
              <a:t>to complete this task </a:t>
            </a:r>
            <a:endParaRPr lang="en-US" sz="2000" b="1" i="1" dirty="0">
              <a:solidFill>
                <a:srgbClr val="E6287F"/>
              </a:solidFill>
            </a:endParaRPr>
          </a:p>
          <a:p>
            <a:pPr defTabSz="457200">
              <a:lnSpc>
                <a:spcPct val="120000"/>
              </a:lnSpc>
            </a:pPr>
            <a:endParaRPr lang="en-US" sz="2000" b="1" i="1" dirty="0">
              <a:solidFill>
                <a:srgbClr val="E6287F"/>
              </a:solidFill>
            </a:endParaRPr>
          </a:p>
          <a:p>
            <a:pPr defTabSz="457200">
              <a:lnSpc>
                <a:spcPct val="120000"/>
              </a:lnSpc>
            </a:pPr>
            <a:r>
              <a:rPr lang="en-US" sz="2000" b="1" i="1" dirty="0">
                <a:solidFill>
                  <a:srgbClr val="E6287F"/>
                </a:solidFill>
              </a:rPr>
              <a:t>Top tip: think quick and be brave with your answers!</a:t>
            </a:r>
          </a:p>
          <a:p>
            <a:pPr defTabSz="457200">
              <a:lnSpc>
                <a:spcPct val="120000"/>
              </a:lnSpc>
            </a:pPr>
            <a:r>
              <a:rPr lang="en-US" sz="2000" b="1" dirty="0"/>
              <a:t>Questions – Hiring Manager picks 3…</a:t>
            </a:r>
            <a:endParaRPr lang="en-US" sz="2000" dirty="0"/>
          </a:p>
          <a:p>
            <a:pPr marL="342900" indent="-342900" defTabSz="457200">
              <a:lnSpc>
                <a:spcPct val="120000"/>
              </a:lnSpc>
              <a:buFont typeface="Wingdings" panose="05000000000000000000" pitchFamily="2" charset="2"/>
              <a:buChar char="ü"/>
            </a:pPr>
            <a:r>
              <a:rPr lang="en-US" sz="2000" dirty="0"/>
              <a:t>What skills and qualities will you bring to my organisation?</a:t>
            </a:r>
          </a:p>
          <a:p>
            <a:pPr marL="342900" indent="-342900" defTabSz="457200">
              <a:lnSpc>
                <a:spcPct val="120000"/>
              </a:lnSpc>
              <a:buFont typeface="Wingdings" panose="05000000000000000000" pitchFamily="2" charset="2"/>
              <a:buChar char="ü"/>
            </a:pPr>
            <a:r>
              <a:rPr lang="en-US" sz="2000" dirty="0"/>
              <a:t>Can you give me an example of when you have had to solve a problem?</a:t>
            </a:r>
          </a:p>
          <a:p>
            <a:pPr marL="342900" indent="-342900" defTabSz="457200">
              <a:lnSpc>
                <a:spcPct val="120000"/>
              </a:lnSpc>
              <a:buFont typeface="Wingdings" panose="05000000000000000000" pitchFamily="2" charset="2"/>
              <a:buChar char="ü"/>
            </a:pPr>
            <a:r>
              <a:rPr lang="en-US" sz="2000" dirty="0"/>
              <a:t>Can you give me an example of when you have worked well in a team?</a:t>
            </a:r>
          </a:p>
          <a:p>
            <a:pPr marL="342900" indent="-342900" defTabSz="457200">
              <a:lnSpc>
                <a:spcPct val="120000"/>
              </a:lnSpc>
              <a:buFont typeface="Wingdings" panose="05000000000000000000" pitchFamily="2" charset="2"/>
              <a:buChar char="ü"/>
            </a:pPr>
            <a:r>
              <a:rPr lang="en-US" sz="2000" dirty="0"/>
              <a:t>What’s been your proudest achievement so far – at work, in education or in life in general!</a:t>
            </a:r>
          </a:p>
          <a:p>
            <a:pPr marL="342900" indent="-342900" defTabSz="457200">
              <a:lnSpc>
                <a:spcPct val="120000"/>
              </a:lnSpc>
              <a:buFont typeface="Wingdings" panose="05000000000000000000" pitchFamily="2" charset="2"/>
              <a:buChar char="ü"/>
            </a:pPr>
            <a:r>
              <a:rPr lang="en-US" sz="2000" dirty="0"/>
              <a:t>What kind of things do you enjoy doing in your spare time? </a:t>
            </a:r>
          </a:p>
          <a:p>
            <a:pPr defTabSz="457200">
              <a:lnSpc>
                <a:spcPct val="120000"/>
              </a:lnSpc>
            </a:pPr>
            <a:endParaRPr lang="en-US" sz="2000" dirty="0"/>
          </a:p>
          <a:p>
            <a:pPr defTabSz="457200">
              <a:lnSpc>
                <a:spcPct val="120000"/>
              </a:lnSpc>
            </a:pPr>
            <a:endParaRPr lang="en-US" sz="2000" dirty="0"/>
          </a:p>
          <a:p>
            <a:pPr defTabSz="457200">
              <a:lnSpc>
                <a:spcPct val="120000"/>
              </a:lnSpc>
            </a:pPr>
            <a:endParaRPr lang="en-US" sz="2000" dirty="0"/>
          </a:p>
          <a:p>
            <a:pPr defTabSz="457200">
              <a:lnSpc>
                <a:spcPct val="120000"/>
              </a:lnSpc>
            </a:pPr>
            <a:endParaRPr lang="en-US" sz="2000" dirty="0"/>
          </a:p>
          <a:p>
            <a:pPr defTabSz="457200">
              <a:lnSpc>
                <a:spcPct val="120000"/>
              </a:lnSpc>
            </a:pPr>
            <a:endParaRPr lang="en-US" sz="2000"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41080" y="1658221"/>
            <a:ext cx="3550920" cy="3068910"/>
          </a:xfrm>
          <a:prstGeom prst="rect">
            <a:avLst/>
          </a:prstGeom>
        </p:spPr>
      </p:pic>
    </p:spTree>
    <p:extLst>
      <p:ext uri="{BB962C8B-B14F-4D97-AF65-F5344CB8AC3E}">
        <p14:creationId xmlns:p14="http://schemas.microsoft.com/office/powerpoint/2010/main" val="42334473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The Purpose of today…</a:t>
            </a:r>
          </a:p>
        </p:txBody>
      </p:sp>
      <p:sp>
        <p:nvSpPr>
          <p:cNvPr id="5" name="TextBox 4"/>
          <p:cNvSpPr txBox="1"/>
          <p:nvPr/>
        </p:nvSpPr>
        <p:spPr>
          <a:xfrm>
            <a:off x="4882896" y="2595461"/>
            <a:ext cx="6967728" cy="1569660"/>
          </a:xfrm>
          <a:prstGeom prst="rect">
            <a:avLst/>
          </a:prstGeom>
          <a:noFill/>
        </p:spPr>
        <p:txBody>
          <a:bodyPr wrap="square" rtlCol="0">
            <a:spAutoFit/>
          </a:bodyPr>
          <a:lstStyle/>
          <a:p>
            <a:endParaRPr lang="en-GB" sz="3200" dirty="0"/>
          </a:p>
          <a:p>
            <a:r>
              <a:rPr lang="en-GB" sz="3200" i="1" dirty="0"/>
              <a:t>Help you understand what employability is and enhance your employability skills.</a:t>
            </a:r>
          </a:p>
        </p:txBody>
      </p:sp>
      <p:pic>
        <p:nvPicPr>
          <p:cNvPr id="6" name="Picture 4" descr="Image result for wh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8839" y="1690688"/>
            <a:ext cx="4074044" cy="407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760448"/>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52943" y="1029649"/>
            <a:ext cx="3840481" cy="4798701"/>
          </a:xfrm>
          <a:prstGeom prst="rect">
            <a:avLst/>
          </a:prstGeom>
        </p:spPr>
      </p:pic>
      <p:sp>
        <p:nvSpPr>
          <p:cNvPr id="5" name="Title 1"/>
          <p:cNvSpPr>
            <a:spLocks noGrp="1"/>
          </p:cNvSpPr>
          <p:nvPr>
            <p:ph type="title"/>
          </p:nvPr>
        </p:nvSpPr>
        <p:spPr>
          <a:xfrm>
            <a:off x="0" y="-18924"/>
            <a:ext cx="10515600" cy="1325563"/>
          </a:xfrm>
        </p:spPr>
        <p:txBody>
          <a:bodyPr/>
          <a:lstStyle/>
          <a:p>
            <a:r>
              <a:rPr lang="en-US" dirty="0">
                <a:solidFill>
                  <a:srgbClr val="E6287F"/>
                </a:solidFill>
              </a:rPr>
              <a:t>What’s your personal employability pledge?</a:t>
            </a:r>
          </a:p>
        </p:txBody>
      </p:sp>
      <p:sp>
        <p:nvSpPr>
          <p:cNvPr id="6" name="Rectangle 5"/>
          <p:cNvSpPr/>
          <p:nvPr/>
        </p:nvSpPr>
        <p:spPr>
          <a:xfrm>
            <a:off x="0" y="1495888"/>
            <a:ext cx="7040344" cy="4616648"/>
          </a:xfrm>
          <a:prstGeom prst="rect">
            <a:avLst/>
          </a:prstGeom>
        </p:spPr>
        <p:txBody>
          <a:bodyPr wrap="square">
            <a:spAutoFit/>
          </a:bodyPr>
          <a:lstStyle/>
          <a:p>
            <a:r>
              <a:rPr lang="en-GB" sz="4200" dirty="0"/>
              <a:t>What one thing will you do to enhance your employability?</a:t>
            </a:r>
          </a:p>
          <a:p>
            <a:endParaRPr lang="en-GB" sz="4200" i="1" dirty="0"/>
          </a:p>
          <a:p>
            <a:r>
              <a:rPr lang="en-GB" sz="4200" i="1" dirty="0"/>
              <a:t>Think, jot it down, discuss with the person next to you…</a:t>
            </a:r>
          </a:p>
          <a:p>
            <a:r>
              <a:rPr lang="en-GB" sz="4200" i="1" dirty="0"/>
              <a:t>       </a:t>
            </a:r>
          </a:p>
          <a:p>
            <a:r>
              <a:rPr lang="en-GB" sz="4200" i="1" dirty="0"/>
              <a:t>        5 min to complete this task</a:t>
            </a:r>
            <a:endParaRPr lang="en-GB" sz="3600" i="1" dirty="0"/>
          </a:p>
        </p:txBody>
      </p:sp>
    </p:spTree>
    <p:extLst>
      <p:ext uri="{BB962C8B-B14F-4D97-AF65-F5344CB8AC3E}">
        <p14:creationId xmlns:p14="http://schemas.microsoft.com/office/powerpoint/2010/main" val="359020498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Any questions / thoughts?</a:t>
            </a:r>
          </a:p>
        </p:txBody>
      </p:sp>
      <p:sp>
        <p:nvSpPr>
          <p:cNvPr id="10" name="Title 1"/>
          <p:cNvSpPr txBox="1">
            <a:spLocks/>
          </p:cNvSpPr>
          <p:nvPr/>
        </p:nvSpPr>
        <p:spPr>
          <a:xfrm rot="19811079">
            <a:off x="6536469" y="2220911"/>
            <a:ext cx="5941292" cy="1023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1" u="sng" dirty="0">
              <a:solidFill>
                <a:srgbClr val="E6287F"/>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0" y="2205037"/>
            <a:ext cx="7620000" cy="2447925"/>
          </a:xfrm>
          <a:prstGeom prst="rect">
            <a:avLst/>
          </a:prstGeom>
        </p:spPr>
      </p:pic>
    </p:spTree>
    <p:extLst>
      <p:ext uri="{BB962C8B-B14F-4D97-AF65-F5344CB8AC3E}">
        <p14:creationId xmlns:p14="http://schemas.microsoft.com/office/powerpoint/2010/main" val="238436280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Title 1"/>
          <p:cNvSpPr>
            <a:spLocks noGrp="1"/>
          </p:cNvSpPr>
          <p:nvPr>
            <p:ph type="ctrTitle"/>
          </p:nvPr>
        </p:nvSpPr>
        <p:spPr>
          <a:xfrm>
            <a:off x="1242275" y="2611635"/>
            <a:ext cx="10225048" cy="1232033"/>
          </a:xfrm>
        </p:spPr>
        <p:txBody>
          <a:bodyPr>
            <a:normAutofit/>
          </a:bodyPr>
          <a:lstStyle/>
          <a:p>
            <a:r>
              <a:rPr lang="en-US" b="1" dirty="0">
                <a:solidFill>
                  <a:srgbClr val="E6287F"/>
                </a:solidFill>
              </a:rPr>
              <a:t>That’s it….Thanks </a:t>
            </a:r>
            <a:r>
              <a:rPr lang="en-US" b="1" dirty="0">
                <a:solidFill>
                  <a:srgbClr val="E6287F"/>
                </a:solidFill>
                <a:sym typeface="Wingdings" panose="05000000000000000000" pitchFamily="2" charset="2"/>
              </a:rPr>
              <a:t> </a:t>
            </a:r>
            <a:endParaRPr lang="en-US" dirty="0">
              <a:solidFill>
                <a:srgbClr val="E6287F"/>
              </a:solidFill>
            </a:endParaRPr>
          </a:p>
        </p:txBody>
      </p:sp>
    </p:spTree>
    <p:extLst>
      <p:ext uri="{BB962C8B-B14F-4D97-AF65-F5344CB8AC3E}">
        <p14:creationId xmlns:p14="http://schemas.microsoft.com/office/powerpoint/2010/main" val="5479968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A quick intro…</a:t>
            </a:r>
          </a:p>
        </p:txBody>
      </p:sp>
      <p:sp>
        <p:nvSpPr>
          <p:cNvPr id="5" name="TextBox 4"/>
          <p:cNvSpPr txBox="1"/>
          <p:nvPr/>
        </p:nvSpPr>
        <p:spPr>
          <a:xfrm>
            <a:off x="6048198" y="1222242"/>
            <a:ext cx="5632193" cy="4782848"/>
          </a:xfrm>
          <a:prstGeom prst="rect">
            <a:avLst/>
          </a:prstGeom>
          <a:noFill/>
        </p:spPr>
        <p:txBody>
          <a:bodyPr wrap="square" rtlCol="0">
            <a:spAutoFit/>
          </a:bodyPr>
          <a:lstStyle/>
          <a:p>
            <a:pPr defTabSz="457200">
              <a:lnSpc>
                <a:spcPct val="120000"/>
              </a:lnSpc>
            </a:pPr>
            <a:r>
              <a:rPr lang="en-GB" sz="2000" b="1" dirty="0"/>
              <a:t>Go Higher West Yorkshire </a:t>
            </a:r>
            <a:r>
              <a:rPr lang="en-GB" sz="2000" dirty="0"/>
              <a:t>is a partnership of Higher Education Providers across West Yorkshire, this includes Colleges and Universities.</a:t>
            </a:r>
          </a:p>
          <a:p>
            <a:pPr defTabSz="457200">
              <a:lnSpc>
                <a:spcPct val="120000"/>
              </a:lnSpc>
            </a:pPr>
            <a:endParaRPr lang="en-US" sz="1400" dirty="0"/>
          </a:p>
          <a:p>
            <a:pPr defTabSz="457200">
              <a:lnSpc>
                <a:spcPct val="120000"/>
              </a:lnSpc>
            </a:pPr>
            <a:r>
              <a:rPr lang="en-GB" sz="2000" dirty="0"/>
              <a:t>GHWY Partners work together to improve access to Higher Education across West Yorkshire.</a:t>
            </a:r>
          </a:p>
          <a:p>
            <a:pPr defTabSz="457200">
              <a:lnSpc>
                <a:spcPct val="120000"/>
              </a:lnSpc>
            </a:pPr>
            <a:endParaRPr lang="en-GB" sz="2000" dirty="0"/>
          </a:p>
          <a:p>
            <a:pPr defTabSz="457200">
              <a:lnSpc>
                <a:spcPct val="120000"/>
              </a:lnSpc>
            </a:pPr>
            <a:r>
              <a:rPr lang="en-GB" sz="2000" dirty="0"/>
              <a:t>They want to help young people and their parents/carers make informed choices about whether Higher Education is the right option.</a:t>
            </a:r>
          </a:p>
          <a:p>
            <a:pPr defTabSz="457200">
              <a:lnSpc>
                <a:spcPct val="120000"/>
              </a:lnSpc>
            </a:pPr>
            <a:endParaRPr lang="en-GB" sz="2000" dirty="0"/>
          </a:p>
          <a:p>
            <a:pPr defTabSz="457200">
              <a:lnSpc>
                <a:spcPct val="120000"/>
              </a:lnSpc>
            </a:pPr>
            <a:r>
              <a:rPr lang="en-GB" sz="2000" dirty="0"/>
              <a:t>There are regional groups like GHWY all over the UK </a:t>
            </a:r>
            <a:r>
              <a:rPr lang="en-GB" sz="2000" dirty="0">
                <a:sym typeface="Wingdings" panose="05000000000000000000" pitchFamily="2" charset="2"/>
              </a:rPr>
              <a:t> </a:t>
            </a:r>
            <a:endParaRPr lang="en-US" sz="2000"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443" y="1796065"/>
            <a:ext cx="5330695" cy="3734316"/>
          </a:xfrm>
          <a:prstGeom prst="rect">
            <a:avLst/>
          </a:prstGeom>
        </p:spPr>
      </p:pic>
    </p:spTree>
    <p:extLst>
      <p:ext uri="{BB962C8B-B14F-4D97-AF65-F5344CB8AC3E}">
        <p14:creationId xmlns:p14="http://schemas.microsoft.com/office/powerpoint/2010/main" val="223735721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420BF0-D34F-E34A-B375-2ADF6B1D3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319159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Today’s session facilitator…</a:t>
            </a:r>
          </a:p>
        </p:txBody>
      </p:sp>
      <p:pic>
        <p:nvPicPr>
          <p:cNvPr id="9" name="Picture 2" descr="Image may contain: 1 person, smili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97463" y="1515129"/>
            <a:ext cx="3197074" cy="382774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774050" y="5524154"/>
            <a:ext cx="4643900" cy="369332"/>
          </a:xfrm>
          <a:prstGeom prst="rect">
            <a:avLst/>
          </a:prstGeom>
        </p:spPr>
        <p:txBody>
          <a:bodyPr wrap="none">
            <a:spAutoFit/>
          </a:bodyPr>
          <a:lstStyle/>
          <a:p>
            <a:r>
              <a:rPr lang="en-GB" b="1" dirty="0"/>
              <a:t>Clare Addy – Campaign Manager; GHWY NCOP</a:t>
            </a:r>
          </a:p>
        </p:txBody>
      </p:sp>
      <p:sp>
        <p:nvSpPr>
          <p:cNvPr id="6" name="Title 1"/>
          <p:cNvSpPr txBox="1">
            <a:spLocks/>
          </p:cNvSpPr>
          <p:nvPr/>
        </p:nvSpPr>
        <p:spPr>
          <a:xfrm rot="19560006">
            <a:off x="2937945" y="11905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u="sng" dirty="0">
                <a:solidFill>
                  <a:srgbClr val="E6287F"/>
                </a:solidFill>
              </a:rPr>
              <a:t>Your photo / intro here</a:t>
            </a:r>
          </a:p>
        </p:txBody>
      </p:sp>
    </p:spTree>
    <p:extLst>
      <p:ext uri="{BB962C8B-B14F-4D97-AF65-F5344CB8AC3E}">
        <p14:creationId xmlns:p14="http://schemas.microsoft.com/office/powerpoint/2010/main" val="156133568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A quick show of hands please…</a:t>
            </a:r>
          </a:p>
        </p:txBody>
      </p:sp>
      <p:sp>
        <p:nvSpPr>
          <p:cNvPr id="5" name="Title 1"/>
          <p:cNvSpPr txBox="1">
            <a:spLocks/>
          </p:cNvSpPr>
          <p:nvPr/>
        </p:nvSpPr>
        <p:spPr>
          <a:xfrm>
            <a:off x="990600" y="46674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E6287F"/>
                </a:solidFill>
              </a:rPr>
              <a:t>Who has heard of the term ‘Employability’?</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7516" y="1530933"/>
            <a:ext cx="4939284" cy="3389704"/>
          </a:xfrm>
          <a:prstGeom prst="rect">
            <a:avLst/>
          </a:prstGeom>
        </p:spPr>
      </p:pic>
    </p:spTree>
    <p:extLst>
      <p:ext uri="{BB962C8B-B14F-4D97-AF65-F5344CB8AC3E}">
        <p14:creationId xmlns:p14="http://schemas.microsoft.com/office/powerpoint/2010/main" val="266602621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451" cy="6858000"/>
          </a:xfrm>
        </p:spPr>
      </p:pic>
      <p:sp>
        <p:nvSpPr>
          <p:cNvPr id="5" name="Title 1"/>
          <p:cNvSpPr txBox="1">
            <a:spLocks/>
          </p:cNvSpPr>
          <p:nvPr/>
        </p:nvSpPr>
        <p:spPr>
          <a:xfrm>
            <a:off x="990600" y="3346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E6287F"/>
                </a:solidFill>
              </a:rPr>
              <a:t>In small groups – a 3 minute task…</a:t>
            </a:r>
          </a:p>
          <a:p>
            <a:r>
              <a:rPr lang="en-US" dirty="0">
                <a:solidFill>
                  <a:srgbClr val="E6287F"/>
                </a:solidFill>
              </a:rPr>
              <a:t>What is ‘Employability’?</a:t>
            </a:r>
          </a:p>
        </p:txBody>
      </p:sp>
      <p:sp>
        <p:nvSpPr>
          <p:cNvPr id="3" name="Rectangle 2"/>
          <p:cNvSpPr/>
          <p:nvPr/>
        </p:nvSpPr>
        <p:spPr>
          <a:xfrm>
            <a:off x="990600" y="5197792"/>
            <a:ext cx="11061192" cy="923330"/>
          </a:xfrm>
          <a:prstGeom prst="rect">
            <a:avLst/>
          </a:prstGeom>
        </p:spPr>
        <p:txBody>
          <a:bodyPr wrap="square">
            <a:spAutoFit/>
          </a:bodyPr>
          <a:lstStyle/>
          <a:p>
            <a:r>
              <a:rPr lang="en-US" dirty="0"/>
              <a:t>Jot down your ideas, it’s a broad term so there’s not really a wrong answer! </a:t>
            </a:r>
          </a:p>
          <a:p>
            <a:endParaRPr lang="en-US" b="1" dirty="0"/>
          </a:p>
          <a:p>
            <a:r>
              <a:rPr lang="en-US" b="1" dirty="0"/>
              <a:t>One person from each group to feedback </a:t>
            </a:r>
            <a:r>
              <a:rPr lang="en-US" dirty="0"/>
              <a:t>at the end of the 3 minutes please…</a:t>
            </a:r>
          </a:p>
        </p:txBody>
      </p:sp>
      <p:pic>
        <p:nvPicPr>
          <p:cNvPr id="6" name="Picture 5"/>
          <p:cNvPicPr>
            <a:picLocks noChangeAspect="1"/>
          </p:cNvPicPr>
          <p:nvPr/>
        </p:nvPicPr>
        <p:blipFill>
          <a:blip r:embed="rId4"/>
          <a:stretch>
            <a:fillRect/>
          </a:stretch>
        </p:blipFill>
        <p:spPr>
          <a:xfrm>
            <a:off x="4371975" y="1743075"/>
            <a:ext cx="3448050" cy="3371850"/>
          </a:xfrm>
          <a:prstGeom prst="rect">
            <a:avLst/>
          </a:prstGeom>
        </p:spPr>
      </p:pic>
    </p:spTree>
    <p:extLst>
      <p:ext uri="{BB962C8B-B14F-4D97-AF65-F5344CB8AC3E}">
        <p14:creationId xmlns:p14="http://schemas.microsoft.com/office/powerpoint/2010/main" val="97448862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6734</Words>
  <Application>Microsoft Office PowerPoint</Application>
  <PresentationFormat>Widescreen</PresentationFormat>
  <Paragraphs>587</Paragraphs>
  <Slides>42</Slides>
  <Notes>42</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Bernard MT Condensed</vt:lpstr>
      <vt:lpstr>Calibri</vt:lpstr>
      <vt:lpstr>Calibri Light</vt:lpstr>
      <vt:lpstr>Wingdings</vt:lpstr>
      <vt:lpstr>Office Theme</vt:lpstr>
      <vt:lpstr>PowerPoint Presentation</vt:lpstr>
      <vt:lpstr>Welcome to your Employability Essentials Workshop</vt:lpstr>
      <vt:lpstr>What we will cover today</vt:lpstr>
      <vt:lpstr>The Purpose of today…</vt:lpstr>
      <vt:lpstr>A quick intro…</vt:lpstr>
      <vt:lpstr>PowerPoint Presentation</vt:lpstr>
      <vt:lpstr>Today’s session facilitator…</vt:lpstr>
      <vt:lpstr>A quick show of hands please…</vt:lpstr>
      <vt:lpstr>PowerPoint Presentation</vt:lpstr>
      <vt:lpstr>Employability, a definition</vt:lpstr>
      <vt:lpstr>How employable are you right now?</vt:lpstr>
      <vt:lpstr>What is employability? Let’s hear from some experts, employers &amp; parents/carers  </vt:lpstr>
      <vt:lpstr>The skills employers want, need &amp; value</vt:lpstr>
      <vt:lpstr>The skills employers want, need &amp; value Which on this list do you think are the top 5?</vt:lpstr>
      <vt:lpstr>The skills employers want, need &amp; value The top 5!</vt:lpstr>
      <vt:lpstr>Presenting… The videos!</vt:lpstr>
      <vt:lpstr>Self-belief</vt:lpstr>
      <vt:lpstr>Communication</vt:lpstr>
      <vt:lpstr>Problem solving</vt:lpstr>
      <vt:lpstr>Team work</vt:lpstr>
      <vt:lpstr>Self management</vt:lpstr>
      <vt:lpstr>The skills employers want, need &amp; value Please rank your employability skills…</vt:lpstr>
      <vt:lpstr>How many adults in the UK have awesome ‘employability’? Hands up…</vt:lpstr>
      <vt:lpstr>UK Employability, the status quo…</vt:lpstr>
      <vt:lpstr>Employability, very human skills…</vt:lpstr>
      <vt:lpstr>Employability and Education</vt:lpstr>
      <vt:lpstr>Inspire to go higher www.gohigherwestyorks.ac.uk/inspire-to-go-higher</vt:lpstr>
      <vt:lpstr>Employability Skill: Communication</vt:lpstr>
      <vt:lpstr>Communication: Exercise</vt:lpstr>
      <vt:lpstr>Employability Skill: Teamwork</vt:lpstr>
      <vt:lpstr>Teamwork: Exercise</vt:lpstr>
      <vt:lpstr>Employability Skill: Self-belief</vt:lpstr>
      <vt:lpstr>Exercise: Self-belief</vt:lpstr>
      <vt:lpstr>Employability Skill: Problem Solving</vt:lpstr>
      <vt:lpstr>Exercise: Problem solving</vt:lpstr>
      <vt:lpstr>Employability Skill: Self-management</vt:lpstr>
      <vt:lpstr>Exercise: Self-management</vt:lpstr>
      <vt:lpstr>Further reading</vt:lpstr>
      <vt:lpstr>‘The Interview’</vt:lpstr>
      <vt:lpstr>What’s your personal employability pledge?</vt:lpstr>
      <vt:lpstr>Any questions / thoughts?</vt:lpstr>
      <vt:lpstr>That’s it….Thanks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Josh Goslings</dc:creator>
  <cp:lastModifiedBy>David Moore</cp:lastModifiedBy>
  <cp:revision>185</cp:revision>
  <cp:lastPrinted>2018-11-15T16:28:01Z</cp:lastPrinted>
  <dcterms:created xsi:type="dcterms:W3CDTF">2017-06-15T09:04:38Z</dcterms:created>
  <dcterms:modified xsi:type="dcterms:W3CDTF">2022-10-20T21:43:23Z</dcterms:modified>
</cp:coreProperties>
</file>