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4" r:id="rId5"/>
    <p:sldMasterId id="2147483668" r:id="rId6"/>
    <p:sldMasterId id="2147483703" r:id="rId7"/>
    <p:sldMasterId id="2147483688" r:id="rId8"/>
    <p:sldMasterId id="2147483673" r:id="rId9"/>
    <p:sldMasterId id="2147483665" r:id="rId10"/>
    <p:sldMasterId id="2147483694" r:id="rId11"/>
    <p:sldMasterId id="2147483676" r:id="rId12"/>
    <p:sldMasterId id="2147483661" r:id="rId13"/>
    <p:sldMasterId id="2147483664" r:id="rId14"/>
  </p:sldMasterIdLst>
  <p:notesMasterIdLst>
    <p:notesMasterId r:id="rId58"/>
  </p:notesMasterIdLst>
  <p:sldIdLst>
    <p:sldId id="1258" r:id="rId15"/>
    <p:sldId id="3196" r:id="rId16"/>
    <p:sldId id="3197" r:id="rId17"/>
    <p:sldId id="3227" r:id="rId18"/>
    <p:sldId id="3198" r:id="rId19"/>
    <p:sldId id="3199" r:id="rId20"/>
    <p:sldId id="3200" r:id="rId21"/>
    <p:sldId id="3226" r:id="rId22"/>
    <p:sldId id="3211" r:id="rId23"/>
    <p:sldId id="3212" r:id="rId24"/>
    <p:sldId id="3213" r:id="rId25"/>
    <p:sldId id="2982" r:id="rId26"/>
    <p:sldId id="3230" r:id="rId27"/>
    <p:sldId id="3042" r:id="rId28"/>
    <p:sldId id="3214" r:id="rId29"/>
    <p:sldId id="3215" r:id="rId30"/>
    <p:sldId id="3216" r:id="rId31"/>
    <p:sldId id="3217" r:id="rId32"/>
    <p:sldId id="3210" r:id="rId33"/>
    <p:sldId id="3219" r:id="rId34"/>
    <p:sldId id="3220" r:id="rId35"/>
    <p:sldId id="3222" r:id="rId36"/>
    <p:sldId id="3223" r:id="rId37"/>
    <p:sldId id="3228" r:id="rId38"/>
    <p:sldId id="3224" r:id="rId39"/>
    <p:sldId id="3225" r:id="rId40"/>
    <p:sldId id="560" r:id="rId41"/>
    <p:sldId id="3229" r:id="rId42"/>
    <p:sldId id="3047" r:id="rId43"/>
    <p:sldId id="3048" r:id="rId44"/>
    <p:sldId id="3231" r:id="rId45"/>
    <p:sldId id="3239" r:id="rId46"/>
    <p:sldId id="2977" r:id="rId47"/>
    <p:sldId id="3232" r:id="rId48"/>
    <p:sldId id="3233" r:id="rId49"/>
    <p:sldId id="1285" r:id="rId50"/>
    <p:sldId id="3234" r:id="rId51"/>
    <p:sldId id="1259" r:id="rId52"/>
    <p:sldId id="1283" r:id="rId53"/>
    <p:sldId id="3236" r:id="rId54"/>
    <p:sldId id="3238" r:id="rId55"/>
    <p:sldId id="3051" r:id="rId56"/>
    <p:sldId id="127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Hamill" initials="LH" lastIdx="6" clrIdx="0">
    <p:extLst>
      <p:ext uri="{19B8F6BF-5375-455C-9EA6-DF929625EA0E}">
        <p15:presenceInfo xmlns:p15="http://schemas.microsoft.com/office/powerpoint/2012/main" userId="S::hamillin@slc.co.uk::ef1b7543-8ee1-4957-840f-4bc92b60c5f5" providerId="AD"/>
      </p:ext>
    </p:extLst>
  </p:cmAuthor>
  <p:cmAuthor id="2" name="Derek Cockburn" initials="DC" lastIdx="4" clrIdx="1">
    <p:extLst>
      <p:ext uri="{19B8F6BF-5375-455C-9EA6-DF929625EA0E}">
        <p15:presenceInfo xmlns:p15="http://schemas.microsoft.com/office/powerpoint/2012/main" userId="S::cockbude@slc.co.uk::bc77a143-1c7f-474e-91c0-aa7430250f02" providerId="AD"/>
      </p:ext>
    </p:extLst>
  </p:cmAuthor>
  <p:cmAuthor id="3" name="Gemma Gibson" initials="GG" lastIdx="1" clrIdx="2">
    <p:extLst>
      <p:ext uri="{19B8F6BF-5375-455C-9EA6-DF929625EA0E}">
        <p15:presenceInfo xmlns:p15="http://schemas.microsoft.com/office/powerpoint/2012/main" userId="S::GibsonGe@slc.co.uk::b4341f2b-545f-4e7a-b9f6-d9764e1b79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09F"/>
    <a:srgbClr val="CFDED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660"/>
  </p:normalViewPr>
  <p:slideViewPr>
    <p:cSldViewPr snapToGrid="0">
      <p:cViewPr varScale="1">
        <p:scale>
          <a:sx n="62" d="100"/>
          <a:sy n="62" d="100"/>
        </p:scale>
        <p:origin x="91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commentAuthors" Target="commentAuthor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lumMod val="40000"/>
                <a:lumOff val="60000"/>
              </a:schemeClr>
            </a:solidFill>
            <a:ln>
              <a:noFill/>
            </a:ln>
            <a:effectLst>
              <a:outerShdw blurRad="40000" dist="23000" dir="5400000" rotWithShape="0">
                <a:srgbClr val="000000">
                  <a:alpha val="35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Mar</c:v>
                </c:pt>
                <c:pt idx="1">
                  <c:v>Apr</c:v>
                </c:pt>
                <c:pt idx="2">
                  <c:v>May</c:v>
                </c:pt>
                <c:pt idx="3">
                  <c:v>Jun</c:v>
                </c:pt>
                <c:pt idx="4">
                  <c:v>Jul</c:v>
                </c:pt>
                <c:pt idx="5">
                  <c:v>Aug</c:v>
                </c:pt>
                <c:pt idx="6">
                  <c:v>Sep</c:v>
                </c:pt>
                <c:pt idx="7">
                  <c:v>Oct</c:v>
                </c:pt>
                <c:pt idx="8">
                  <c:v>Nov</c:v>
                </c:pt>
                <c:pt idx="9">
                  <c:v>Dec</c:v>
                </c:pt>
              </c:strCache>
            </c:strRef>
          </c:cat>
          <c:val>
            <c:numRef>
              <c:f>Sheet1!$B$2:$B$11</c:f>
              <c:numCache>
                <c:formatCode>0.00%</c:formatCode>
                <c:ptCount val="10"/>
                <c:pt idx="0">
                  <c:v>0.14005801219440006</c:v>
                </c:pt>
                <c:pt idx="1">
                  <c:v>0.28005682827206535</c:v>
                </c:pt>
                <c:pt idx="2">
                  <c:v>0.43609779198484577</c:v>
                </c:pt>
                <c:pt idx="3">
                  <c:v>0.57035458473924106</c:v>
                </c:pt>
                <c:pt idx="4">
                  <c:v>0.68448469780382404</c:v>
                </c:pt>
                <c:pt idx="5">
                  <c:v>0.81453856627005272</c:v>
                </c:pt>
                <c:pt idx="6">
                  <c:v>0.91002190256319182</c:v>
                </c:pt>
                <c:pt idx="7">
                  <c:v>0.9599242289705795</c:v>
                </c:pt>
                <c:pt idx="8">
                  <c:v>0.98662167761794828</c:v>
                </c:pt>
                <c:pt idx="9">
                  <c:v>1</c:v>
                </c:pt>
              </c:numCache>
            </c:numRef>
          </c:val>
          <c:extLst>
            <c:ext xmlns:c16="http://schemas.microsoft.com/office/drawing/2014/chart" uri="{C3380CC4-5D6E-409C-BE32-E72D297353CC}">
              <c16:uniqueId val="{00000000-AB0C-4AFD-81A0-F521A44B4F96}"/>
            </c:ext>
          </c:extLst>
        </c:ser>
        <c:dLbls>
          <c:showLegendKey val="0"/>
          <c:showVal val="1"/>
          <c:showCatName val="0"/>
          <c:showSerName val="0"/>
          <c:showPercent val="0"/>
          <c:showBubbleSize val="0"/>
        </c:dLbls>
        <c:axId val="2108454272"/>
        <c:axId val="2108448448"/>
      </c:areaChart>
      <c:catAx>
        <c:axId val="21084542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08448448"/>
        <c:crosses val="autoZero"/>
        <c:auto val="1"/>
        <c:lblAlgn val="ctr"/>
        <c:lblOffset val="100"/>
        <c:noMultiLvlLbl val="0"/>
      </c:catAx>
      <c:valAx>
        <c:axId val="2108448448"/>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08454272"/>
        <c:crosses val="autoZero"/>
        <c:crossBetween val="midCat"/>
        <c:minorUnit val="0.2"/>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592-4F22-A53E-B192F3FB1E13}"/>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592-4F22-A53E-B192F3FB1E13}"/>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1592-4F22-A53E-B192F3FB1E13}"/>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1592-4F22-A53E-B192F3FB1E13}"/>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1592-4F22-A53E-B192F3FB1E13}"/>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1592-4F22-A53E-B192F3FB1E13}"/>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1592-4F22-A53E-B192F3FB1E13}"/>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1592-4F22-A53E-B192F3FB1E13}"/>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1592-4F22-A53E-B192F3FB1E13}"/>
              </c:ext>
            </c:extLst>
          </c:dPt>
          <c:dLbls>
            <c:spPr>
              <a:solidFill>
                <a:srgbClr val="CFDEDF"/>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Sheet1!$A$2:$A$10</c:f>
              <c:strCache>
                <c:ptCount val="9"/>
                <c:pt idx="0">
                  <c:v>AUTISM</c:v>
                </c:pt>
                <c:pt idx="1">
                  <c:v>BLIND/PARTIAL SIGHT</c:v>
                </c:pt>
                <c:pt idx="2">
                  <c:v>DEAF/PARTIAL HEARING</c:v>
                </c:pt>
                <c:pt idx="3">
                  <c:v>LEARNING DIFFICULTY</c:v>
                </c:pt>
                <c:pt idx="4">
                  <c:v>LONGSTANDING ILLNESS</c:v>
                </c:pt>
                <c:pt idx="5">
                  <c:v>MENTAL HEALTH</c:v>
                </c:pt>
                <c:pt idx="6">
                  <c:v>MULTIPLE DISABILITIES</c:v>
                </c:pt>
                <c:pt idx="7">
                  <c:v>OTHER DISABILITY</c:v>
                </c:pt>
                <c:pt idx="8">
                  <c:v>WHEELCHAIR/MOBILITY</c:v>
                </c:pt>
              </c:strCache>
            </c:strRef>
          </c:cat>
          <c:val>
            <c:numRef>
              <c:f>Sheet1!$B$2:$B$10</c:f>
              <c:numCache>
                <c:formatCode>General</c:formatCode>
                <c:ptCount val="9"/>
                <c:pt idx="0">
                  <c:v>1795</c:v>
                </c:pt>
                <c:pt idx="1">
                  <c:v>341</c:v>
                </c:pt>
                <c:pt idx="2">
                  <c:v>574</c:v>
                </c:pt>
                <c:pt idx="3">
                  <c:v>9739</c:v>
                </c:pt>
                <c:pt idx="4">
                  <c:v>3767</c:v>
                </c:pt>
                <c:pt idx="5">
                  <c:v>7982</c:v>
                </c:pt>
                <c:pt idx="6">
                  <c:v>6025</c:v>
                </c:pt>
                <c:pt idx="7">
                  <c:v>446</c:v>
                </c:pt>
                <c:pt idx="8">
                  <c:v>403</c:v>
                </c:pt>
              </c:numCache>
            </c:numRef>
          </c:val>
          <c:extLst>
            <c:ext xmlns:c16="http://schemas.microsoft.com/office/drawing/2014/chart" uri="{C3380CC4-5D6E-409C-BE32-E72D297353CC}">
              <c16:uniqueId val="{00000000-5631-47FC-A899-0D8A6DA31D2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4850312883141992"/>
          <c:y val="0"/>
          <c:w val="0.34500809904352775"/>
          <c:h val="0.999409332443433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Sheet1!$A$2:$A$10</c:f>
              <c:strCache>
                <c:ptCount val="9"/>
                <c:pt idx="0">
                  <c:v>AUTISM</c:v>
                </c:pt>
                <c:pt idx="1">
                  <c:v>BLIND/PARTIAL SIGHT</c:v>
                </c:pt>
                <c:pt idx="2">
                  <c:v>DEAF/PARTIAL HEARING</c:v>
                </c:pt>
                <c:pt idx="3">
                  <c:v>LEARNING DIFFICULTY</c:v>
                </c:pt>
                <c:pt idx="4">
                  <c:v>LONGSTANDING ILLNESS</c:v>
                </c:pt>
                <c:pt idx="5">
                  <c:v>MENTAL HEALTH</c:v>
                </c:pt>
                <c:pt idx="6">
                  <c:v>MULTIPLE DISABILITIES</c:v>
                </c:pt>
                <c:pt idx="7">
                  <c:v>OTHER DISABILITY</c:v>
                </c:pt>
                <c:pt idx="8">
                  <c:v>WHEELCHAIR/MOBILITY</c:v>
                </c:pt>
              </c:strCache>
            </c:strRef>
          </c:cat>
          <c:val>
            <c:numRef>
              <c:f>Sheet1!$B$2:$B$10</c:f>
              <c:numCache>
                <c:formatCode>General</c:formatCode>
                <c:ptCount val="9"/>
                <c:pt idx="0">
                  <c:v>1795</c:v>
                </c:pt>
                <c:pt idx="1">
                  <c:v>341</c:v>
                </c:pt>
                <c:pt idx="2">
                  <c:v>574</c:v>
                </c:pt>
                <c:pt idx="3">
                  <c:v>9739</c:v>
                </c:pt>
                <c:pt idx="4">
                  <c:v>3767</c:v>
                </c:pt>
                <c:pt idx="5">
                  <c:v>7982</c:v>
                </c:pt>
                <c:pt idx="6">
                  <c:v>6025</c:v>
                </c:pt>
                <c:pt idx="7">
                  <c:v>446</c:v>
                </c:pt>
                <c:pt idx="8">
                  <c:v>403</c:v>
                </c:pt>
              </c:numCache>
            </c:numRef>
          </c:val>
          <c:extLst>
            <c:ext xmlns:c16="http://schemas.microsoft.com/office/drawing/2014/chart" uri="{C3380CC4-5D6E-409C-BE32-E72D297353CC}">
              <c16:uniqueId val="{00000000-618C-4200-934B-80904BE499F9}"/>
            </c:ext>
          </c:extLst>
        </c:ser>
        <c:dLbls>
          <c:showLegendKey val="0"/>
          <c:showVal val="0"/>
          <c:showCatName val="0"/>
          <c:showSerName val="0"/>
          <c:showPercent val="0"/>
          <c:showBubbleSize val="0"/>
        </c:dLbls>
        <c:gapWidth val="100"/>
        <c:overlap val="-24"/>
        <c:axId val="241923104"/>
        <c:axId val="241923520"/>
      </c:barChart>
      <c:catAx>
        <c:axId val="24192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923520"/>
        <c:crosses val="autoZero"/>
        <c:auto val="1"/>
        <c:lblAlgn val="ctr"/>
        <c:lblOffset val="100"/>
        <c:noMultiLvlLbl val="0"/>
      </c:catAx>
      <c:valAx>
        <c:axId val="241923520"/>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92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B6563-FB7E-4008-AC5B-118434292777}" type="doc">
      <dgm:prSet loTypeId="urn:microsoft.com/office/officeart/2005/8/layout/chevron1" loCatId="process" qsTypeId="urn:microsoft.com/office/officeart/2005/8/quickstyle/simple2" qsCatId="simple" csTypeId="urn:microsoft.com/office/officeart/2005/8/colors/accent1_2" csCatId="accent1" phldr="1"/>
      <dgm:spPr/>
    </dgm:pt>
    <dgm:pt modelId="{A40AB702-1FA0-4986-909D-002FE1068995}">
      <dgm:prSet phldrT="[Text]"/>
      <dgm:spPr>
        <a:solidFill>
          <a:schemeClr val="accent4">
            <a:lumMod val="40000"/>
            <a:lumOff val="60000"/>
          </a:schemeClr>
        </a:solidFill>
      </dgm:spPr>
      <dgm:t>
        <a:bodyPr anchor="t"/>
        <a:lstStyle/>
        <a:p>
          <a:r>
            <a:rPr lang="en-GB" dirty="0">
              <a:solidFill>
                <a:schemeClr val="tx1"/>
              </a:solidFill>
              <a:latin typeface="Arial" panose="020B0604020202020204" pitchFamily="34" charset="0"/>
              <a:cs typeface="Arial" panose="020B0604020202020204" pitchFamily="34" charset="0"/>
            </a:rPr>
            <a:t>Apply Online at www.gov.uk.slc</a:t>
          </a:r>
        </a:p>
      </dgm:t>
    </dgm:pt>
    <dgm:pt modelId="{46853F23-9C69-4886-B5B5-1D7447EDB6D4}" type="parTrans" cxnId="{627BACFA-51F6-4FC5-AAE4-9B806AE09B6C}">
      <dgm:prSet/>
      <dgm:spPr/>
      <dgm:t>
        <a:bodyPr/>
        <a:lstStyle/>
        <a:p>
          <a:endParaRPr lang="en-GB"/>
        </a:p>
      </dgm:t>
    </dgm:pt>
    <dgm:pt modelId="{A80BDF57-7A64-443C-BFEA-D8A4D78261A8}" type="sibTrans" cxnId="{627BACFA-51F6-4FC5-AAE4-9B806AE09B6C}">
      <dgm:prSet/>
      <dgm:spPr/>
      <dgm:t>
        <a:bodyPr/>
        <a:lstStyle/>
        <a:p>
          <a:endParaRPr lang="en-GB"/>
        </a:p>
      </dgm:t>
    </dgm:pt>
    <dgm:pt modelId="{F5BE93A4-1B51-486B-BE35-16037E05D269}">
      <dgm:prSet phldrT="[Text]"/>
      <dgm:spPr>
        <a:solidFill>
          <a:schemeClr val="accent4">
            <a:lumMod val="40000"/>
            <a:lumOff val="60000"/>
          </a:schemeClr>
        </a:solidFill>
      </dgm:spPr>
      <dgm:t>
        <a:bodyPr/>
        <a:lstStyle/>
        <a:p>
          <a:r>
            <a:rPr lang="en-GB" dirty="0">
              <a:solidFill>
                <a:schemeClr val="tx1"/>
              </a:solidFill>
              <a:latin typeface="Arial" panose="020B0604020202020204" pitchFamily="34" charset="0"/>
              <a:cs typeface="Arial" panose="020B0604020202020204" pitchFamily="34" charset="0"/>
            </a:rPr>
            <a:t>Digitally Upload your medical evidence</a:t>
          </a:r>
        </a:p>
      </dgm:t>
    </dgm:pt>
    <dgm:pt modelId="{55428026-A3B6-45EC-BD85-F4ACA1AC7B81}" type="parTrans" cxnId="{5F5CE21E-E3CB-4385-8161-338D0B92E586}">
      <dgm:prSet/>
      <dgm:spPr/>
      <dgm:t>
        <a:bodyPr/>
        <a:lstStyle/>
        <a:p>
          <a:endParaRPr lang="en-GB"/>
        </a:p>
      </dgm:t>
    </dgm:pt>
    <dgm:pt modelId="{5C2EB6D7-F79F-4135-A526-47CE63F8AEB2}" type="sibTrans" cxnId="{5F5CE21E-E3CB-4385-8161-338D0B92E586}">
      <dgm:prSet/>
      <dgm:spPr/>
      <dgm:t>
        <a:bodyPr/>
        <a:lstStyle/>
        <a:p>
          <a:endParaRPr lang="en-GB"/>
        </a:p>
      </dgm:t>
    </dgm:pt>
    <dgm:pt modelId="{E006FCED-57E4-4143-B06C-4432E281D5DF}">
      <dgm:prSet phldrT="[Text]"/>
      <dgm:spPr>
        <a:solidFill>
          <a:schemeClr val="accent4">
            <a:lumMod val="40000"/>
            <a:lumOff val="60000"/>
          </a:schemeClr>
        </a:solidFill>
      </dgm:spPr>
      <dgm:t>
        <a:bodyPr anchor="t"/>
        <a:lstStyle/>
        <a:p>
          <a:r>
            <a:rPr lang="en-GB" dirty="0">
              <a:solidFill>
                <a:schemeClr val="tx1"/>
              </a:solidFill>
              <a:latin typeface="Arial" panose="020B0604020202020204" pitchFamily="34" charset="0"/>
              <a:cs typeface="Arial" panose="020B0604020202020204" pitchFamily="34" charset="0"/>
            </a:rPr>
            <a:t>We will ask you to attend a Study Needs Assessment</a:t>
          </a:r>
        </a:p>
      </dgm:t>
    </dgm:pt>
    <dgm:pt modelId="{786B5A97-0246-4DBE-BCFB-3C878EA2F2FC}" type="parTrans" cxnId="{AE022220-94F5-43FB-8F84-F54EECC13D84}">
      <dgm:prSet/>
      <dgm:spPr/>
      <dgm:t>
        <a:bodyPr/>
        <a:lstStyle/>
        <a:p>
          <a:endParaRPr lang="en-GB"/>
        </a:p>
      </dgm:t>
    </dgm:pt>
    <dgm:pt modelId="{9871DCE7-82B6-4F82-AFAD-6F11729EFFB3}" type="sibTrans" cxnId="{AE022220-94F5-43FB-8F84-F54EECC13D84}">
      <dgm:prSet/>
      <dgm:spPr/>
      <dgm:t>
        <a:bodyPr/>
        <a:lstStyle/>
        <a:p>
          <a:endParaRPr lang="en-GB"/>
        </a:p>
      </dgm:t>
    </dgm:pt>
    <dgm:pt modelId="{F5157C7C-7DBE-44CD-967A-97EE69C57889}">
      <dgm:prSet phldrT="[Text]"/>
      <dgm:spPr>
        <a:solidFill>
          <a:schemeClr val="accent4">
            <a:lumMod val="40000"/>
            <a:lumOff val="60000"/>
          </a:schemeClr>
        </a:solidFill>
      </dgm:spPr>
      <dgm:t>
        <a:bodyPr/>
        <a:lstStyle/>
        <a:p>
          <a:r>
            <a:rPr lang="en-GB" dirty="0">
              <a:solidFill>
                <a:schemeClr val="tx1"/>
              </a:solidFill>
              <a:latin typeface="Arial" panose="020B0604020202020204" pitchFamily="34" charset="0"/>
              <a:cs typeface="Arial" panose="020B0604020202020204" pitchFamily="34" charset="0"/>
            </a:rPr>
            <a:t>You will receive a breakdown of your support package (DSA2)</a:t>
          </a:r>
        </a:p>
      </dgm:t>
    </dgm:pt>
    <dgm:pt modelId="{A6D6C472-3834-46B2-8C1E-95E039A47637}" type="parTrans" cxnId="{F36404BB-1CA7-4B78-8E61-1F309A86357C}">
      <dgm:prSet/>
      <dgm:spPr/>
      <dgm:t>
        <a:bodyPr/>
        <a:lstStyle/>
        <a:p>
          <a:endParaRPr lang="en-GB"/>
        </a:p>
      </dgm:t>
    </dgm:pt>
    <dgm:pt modelId="{0C67B943-F441-4FD9-B3D4-110C882BBCA8}" type="sibTrans" cxnId="{F36404BB-1CA7-4B78-8E61-1F309A86357C}">
      <dgm:prSet/>
      <dgm:spPr/>
      <dgm:t>
        <a:bodyPr/>
        <a:lstStyle/>
        <a:p>
          <a:endParaRPr lang="en-GB"/>
        </a:p>
      </dgm:t>
    </dgm:pt>
    <dgm:pt modelId="{95E3FE35-E5E3-4488-B955-CE4EF75A1338}">
      <dgm:prSet phldrT="[Text]"/>
      <dgm:spPr>
        <a:solidFill>
          <a:schemeClr val="accent4">
            <a:lumMod val="40000"/>
            <a:lumOff val="60000"/>
          </a:schemeClr>
        </a:solidFill>
      </dgm:spPr>
      <dgm:t>
        <a:bodyPr anchor="b"/>
        <a:lstStyle/>
        <a:p>
          <a:r>
            <a:rPr lang="en-GB" dirty="0">
              <a:solidFill>
                <a:schemeClr val="tx1"/>
              </a:solidFill>
              <a:latin typeface="Arial" panose="020B0604020202020204" pitchFamily="34" charset="0"/>
              <a:cs typeface="Arial" panose="020B0604020202020204" pitchFamily="34" charset="0"/>
            </a:rPr>
            <a:t>You will receive confirmation that you are eligible (DSA1)</a:t>
          </a:r>
        </a:p>
      </dgm:t>
    </dgm:pt>
    <dgm:pt modelId="{944A4E15-759B-492C-ACAD-0767E0DFDDAC}" type="parTrans" cxnId="{7A2BF421-447E-4687-85C2-7A22519E7AA8}">
      <dgm:prSet/>
      <dgm:spPr/>
      <dgm:t>
        <a:bodyPr/>
        <a:lstStyle/>
        <a:p>
          <a:endParaRPr lang="en-GB"/>
        </a:p>
      </dgm:t>
    </dgm:pt>
    <dgm:pt modelId="{3A5E2417-BFA6-42FA-A62B-D89D1D596538}" type="sibTrans" cxnId="{7A2BF421-447E-4687-85C2-7A22519E7AA8}">
      <dgm:prSet/>
      <dgm:spPr/>
      <dgm:t>
        <a:bodyPr/>
        <a:lstStyle/>
        <a:p>
          <a:endParaRPr lang="en-GB"/>
        </a:p>
      </dgm:t>
    </dgm:pt>
    <dgm:pt modelId="{D0003914-E25B-4574-966F-E837C16B745B}">
      <dgm:prSet phldrT="[Text]"/>
      <dgm:spPr>
        <a:solidFill>
          <a:schemeClr val="accent4">
            <a:lumMod val="40000"/>
            <a:lumOff val="60000"/>
          </a:schemeClr>
        </a:solidFill>
      </dgm:spPr>
      <dgm:t>
        <a:bodyPr anchor="b"/>
        <a:lstStyle/>
        <a:p>
          <a:r>
            <a:rPr lang="en-GB" dirty="0">
              <a:solidFill>
                <a:schemeClr val="tx1"/>
              </a:solidFill>
              <a:latin typeface="Arial" panose="020B0604020202020204" pitchFamily="34" charset="0"/>
              <a:cs typeface="Arial" panose="020B0604020202020204" pitchFamily="34" charset="0"/>
            </a:rPr>
            <a:t>Payments made to Providers </a:t>
          </a:r>
        </a:p>
      </dgm:t>
    </dgm:pt>
    <dgm:pt modelId="{FD4453E5-B8B3-477C-81ED-8992C3797F1F}" type="sibTrans" cxnId="{903631F7-7138-41E7-99FF-4E7F9E0A6BD2}">
      <dgm:prSet/>
      <dgm:spPr/>
      <dgm:t>
        <a:bodyPr/>
        <a:lstStyle/>
        <a:p>
          <a:endParaRPr lang="en-GB"/>
        </a:p>
      </dgm:t>
    </dgm:pt>
    <dgm:pt modelId="{AFC7FADB-5D23-4301-A5E4-287B2882692E}" type="parTrans" cxnId="{903631F7-7138-41E7-99FF-4E7F9E0A6BD2}">
      <dgm:prSet/>
      <dgm:spPr/>
      <dgm:t>
        <a:bodyPr/>
        <a:lstStyle/>
        <a:p>
          <a:endParaRPr lang="en-GB"/>
        </a:p>
      </dgm:t>
    </dgm:pt>
    <dgm:pt modelId="{CB67404D-C08A-4498-8838-DB6905AF9C20}" type="pres">
      <dgm:prSet presAssocID="{4A9B6563-FB7E-4008-AC5B-118434292777}" presName="Name0" presStyleCnt="0">
        <dgm:presLayoutVars>
          <dgm:dir/>
          <dgm:animLvl val="lvl"/>
          <dgm:resizeHandles val="exact"/>
        </dgm:presLayoutVars>
      </dgm:prSet>
      <dgm:spPr/>
    </dgm:pt>
    <dgm:pt modelId="{305770BF-E37C-4682-A94F-4C6025211723}" type="pres">
      <dgm:prSet presAssocID="{A40AB702-1FA0-4986-909D-002FE1068995}" presName="parTxOnly" presStyleLbl="node1" presStyleIdx="0" presStyleCnt="6" custScaleY="251089" custLinFactNeighborX="-2688">
        <dgm:presLayoutVars>
          <dgm:chMax val="0"/>
          <dgm:chPref val="0"/>
          <dgm:bulletEnabled val="1"/>
        </dgm:presLayoutVars>
      </dgm:prSet>
      <dgm:spPr/>
    </dgm:pt>
    <dgm:pt modelId="{A1657E28-FF41-4897-80A3-A8C5DD383EB1}" type="pres">
      <dgm:prSet presAssocID="{A80BDF57-7A64-443C-BFEA-D8A4D78261A8}" presName="parTxOnlySpace" presStyleCnt="0"/>
      <dgm:spPr/>
    </dgm:pt>
    <dgm:pt modelId="{9480BA93-81A8-4DCE-A892-5A43DEB0EA80}" type="pres">
      <dgm:prSet presAssocID="{F5BE93A4-1B51-486B-BE35-16037E05D269}" presName="parTxOnly" presStyleLbl="node1" presStyleIdx="1" presStyleCnt="6" custScaleY="251089">
        <dgm:presLayoutVars>
          <dgm:chMax val="0"/>
          <dgm:chPref val="0"/>
          <dgm:bulletEnabled val="1"/>
        </dgm:presLayoutVars>
      </dgm:prSet>
      <dgm:spPr/>
    </dgm:pt>
    <dgm:pt modelId="{212F9C92-F7FC-47CF-B1F3-AC519504F472}" type="pres">
      <dgm:prSet presAssocID="{5C2EB6D7-F79F-4135-A526-47CE63F8AEB2}" presName="parTxOnlySpace" presStyleCnt="0"/>
      <dgm:spPr/>
    </dgm:pt>
    <dgm:pt modelId="{69084686-A759-4765-8BC7-EA318C687DA3}" type="pres">
      <dgm:prSet presAssocID="{95E3FE35-E5E3-4488-B955-CE4EF75A1338}" presName="parTxOnly" presStyleLbl="node1" presStyleIdx="2" presStyleCnt="6" custScaleY="251089">
        <dgm:presLayoutVars>
          <dgm:chMax val="0"/>
          <dgm:chPref val="0"/>
          <dgm:bulletEnabled val="1"/>
        </dgm:presLayoutVars>
      </dgm:prSet>
      <dgm:spPr/>
    </dgm:pt>
    <dgm:pt modelId="{21231D45-CFCC-459D-B7E1-1A7DE33A975B}" type="pres">
      <dgm:prSet presAssocID="{3A5E2417-BFA6-42FA-A62B-D89D1D596538}" presName="parTxOnlySpace" presStyleCnt="0"/>
      <dgm:spPr/>
    </dgm:pt>
    <dgm:pt modelId="{01C86A21-DD9F-4475-ABE9-66FEA099FADB}" type="pres">
      <dgm:prSet presAssocID="{E006FCED-57E4-4143-B06C-4432E281D5DF}" presName="parTxOnly" presStyleLbl="node1" presStyleIdx="3" presStyleCnt="6" custScaleY="251089">
        <dgm:presLayoutVars>
          <dgm:chMax val="0"/>
          <dgm:chPref val="0"/>
          <dgm:bulletEnabled val="1"/>
        </dgm:presLayoutVars>
      </dgm:prSet>
      <dgm:spPr/>
    </dgm:pt>
    <dgm:pt modelId="{57B0587B-21BF-48FA-A09F-2DF144156DB7}" type="pres">
      <dgm:prSet presAssocID="{9871DCE7-82B6-4F82-AFAD-6F11729EFFB3}" presName="parTxOnlySpace" presStyleCnt="0"/>
      <dgm:spPr/>
    </dgm:pt>
    <dgm:pt modelId="{014C8F13-59E5-4387-89F7-478D7FB4748B}" type="pres">
      <dgm:prSet presAssocID="{F5157C7C-7DBE-44CD-967A-97EE69C57889}" presName="parTxOnly" presStyleLbl="node1" presStyleIdx="4" presStyleCnt="6" custScaleY="251089">
        <dgm:presLayoutVars>
          <dgm:chMax val="0"/>
          <dgm:chPref val="0"/>
          <dgm:bulletEnabled val="1"/>
        </dgm:presLayoutVars>
      </dgm:prSet>
      <dgm:spPr/>
    </dgm:pt>
    <dgm:pt modelId="{037DDB8F-E035-459B-9712-EDBA193D2B36}" type="pres">
      <dgm:prSet presAssocID="{0C67B943-F441-4FD9-B3D4-110C882BBCA8}" presName="parTxOnlySpace" presStyleCnt="0"/>
      <dgm:spPr/>
    </dgm:pt>
    <dgm:pt modelId="{9201BF82-894D-4125-A202-517F1705F547}" type="pres">
      <dgm:prSet presAssocID="{D0003914-E25B-4574-966F-E837C16B745B}" presName="parTxOnly" presStyleLbl="node1" presStyleIdx="5" presStyleCnt="6" custScaleY="251089">
        <dgm:presLayoutVars>
          <dgm:chMax val="0"/>
          <dgm:chPref val="0"/>
          <dgm:bulletEnabled val="1"/>
        </dgm:presLayoutVars>
      </dgm:prSet>
      <dgm:spPr/>
    </dgm:pt>
  </dgm:ptLst>
  <dgm:cxnLst>
    <dgm:cxn modelId="{5F5CE21E-E3CB-4385-8161-338D0B92E586}" srcId="{4A9B6563-FB7E-4008-AC5B-118434292777}" destId="{F5BE93A4-1B51-486B-BE35-16037E05D269}" srcOrd="1" destOrd="0" parTransId="{55428026-A3B6-45EC-BD85-F4ACA1AC7B81}" sibTransId="{5C2EB6D7-F79F-4135-A526-47CE63F8AEB2}"/>
    <dgm:cxn modelId="{AE022220-94F5-43FB-8F84-F54EECC13D84}" srcId="{4A9B6563-FB7E-4008-AC5B-118434292777}" destId="{E006FCED-57E4-4143-B06C-4432E281D5DF}" srcOrd="3" destOrd="0" parTransId="{786B5A97-0246-4DBE-BCFB-3C878EA2F2FC}" sibTransId="{9871DCE7-82B6-4F82-AFAD-6F11729EFFB3}"/>
    <dgm:cxn modelId="{615FB521-3A3C-4744-95DD-C1B8192FA680}" type="presOf" srcId="{F5157C7C-7DBE-44CD-967A-97EE69C57889}" destId="{014C8F13-59E5-4387-89F7-478D7FB4748B}" srcOrd="0" destOrd="0" presId="urn:microsoft.com/office/officeart/2005/8/layout/chevron1"/>
    <dgm:cxn modelId="{7A2BF421-447E-4687-85C2-7A22519E7AA8}" srcId="{4A9B6563-FB7E-4008-AC5B-118434292777}" destId="{95E3FE35-E5E3-4488-B955-CE4EF75A1338}" srcOrd="2" destOrd="0" parTransId="{944A4E15-759B-492C-ACAD-0767E0DFDDAC}" sibTransId="{3A5E2417-BFA6-42FA-A62B-D89D1D596538}"/>
    <dgm:cxn modelId="{D76D345A-3752-4E90-9FB2-49821B0382A7}" type="presOf" srcId="{D0003914-E25B-4574-966F-E837C16B745B}" destId="{9201BF82-894D-4125-A202-517F1705F547}" srcOrd="0" destOrd="0" presId="urn:microsoft.com/office/officeart/2005/8/layout/chevron1"/>
    <dgm:cxn modelId="{E61AB592-7AFF-4B20-8E59-04B80F366060}" type="presOf" srcId="{95E3FE35-E5E3-4488-B955-CE4EF75A1338}" destId="{69084686-A759-4765-8BC7-EA318C687DA3}" srcOrd="0" destOrd="0" presId="urn:microsoft.com/office/officeart/2005/8/layout/chevron1"/>
    <dgm:cxn modelId="{C72A2AA9-34A1-48E0-828F-B9AEE6141BF2}" type="presOf" srcId="{E006FCED-57E4-4143-B06C-4432E281D5DF}" destId="{01C86A21-DD9F-4475-ABE9-66FEA099FADB}" srcOrd="0" destOrd="0" presId="urn:microsoft.com/office/officeart/2005/8/layout/chevron1"/>
    <dgm:cxn modelId="{F36404BB-1CA7-4B78-8E61-1F309A86357C}" srcId="{4A9B6563-FB7E-4008-AC5B-118434292777}" destId="{F5157C7C-7DBE-44CD-967A-97EE69C57889}" srcOrd="4" destOrd="0" parTransId="{A6D6C472-3834-46B2-8C1E-95E039A47637}" sibTransId="{0C67B943-F441-4FD9-B3D4-110C882BBCA8}"/>
    <dgm:cxn modelId="{F44FB3D4-23C4-4A6D-8048-C65DADBD6AF9}" type="presOf" srcId="{A40AB702-1FA0-4986-909D-002FE1068995}" destId="{305770BF-E37C-4682-A94F-4C6025211723}" srcOrd="0" destOrd="0" presId="urn:microsoft.com/office/officeart/2005/8/layout/chevron1"/>
    <dgm:cxn modelId="{6B2746E7-30DD-4D2E-A448-9E1549EF7762}" type="presOf" srcId="{4A9B6563-FB7E-4008-AC5B-118434292777}" destId="{CB67404D-C08A-4498-8838-DB6905AF9C20}" srcOrd="0" destOrd="0" presId="urn:microsoft.com/office/officeart/2005/8/layout/chevron1"/>
    <dgm:cxn modelId="{294480EB-4652-4E59-90D5-C45E692C49CC}" type="presOf" srcId="{F5BE93A4-1B51-486B-BE35-16037E05D269}" destId="{9480BA93-81A8-4DCE-A892-5A43DEB0EA80}" srcOrd="0" destOrd="0" presId="urn:microsoft.com/office/officeart/2005/8/layout/chevron1"/>
    <dgm:cxn modelId="{903631F7-7138-41E7-99FF-4E7F9E0A6BD2}" srcId="{4A9B6563-FB7E-4008-AC5B-118434292777}" destId="{D0003914-E25B-4574-966F-E837C16B745B}" srcOrd="5" destOrd="0" parTransId="{AFC7FADB-5D23-4301-A5E4-287B2882692E}" sibTransId="{FD4453E5-B8B3-477C-81ED-8992C3797F1F}"/>
    <dgm:cxn modelId="{627BACFA-51F6-4FC5-AAE4-9B806AE09B6C}" srcId="{4A9B6563-FB7E-4008-AC5B-118434292777}" destId="{A40AB702-1FA0-4986-909D-002FE1068995}" srcOrd="0" destOrd="0" parTransId="{46853F23-9C69-4886-B5B5-1D7447EDB6D4}" sibTransId="{A80BDF57-7A64-443C-BFEA-D8A4D78261A8}"/>
    <dgm:cxn modelId="{2A6A49EB-0148-4835-8568-06122A5E5EC2}" type="presParOf" srcId="{CB67404D-C08A-4498-8838-DB6905AF9C20}" destId="{305770BF-E37C-4682-A94F-4C6025211723}" srcOrd="0" destOrd="0" presId="urn:microsoft.com/office/officeart/2005/8/layout/chevron1"/>
    <dgm:cxn modelId="{6E57318D-17F6-4D0E-9C04-91B715EDED11}" type="presParOf" srcId="{CB67404D-C08A-4498-8838-DB6905AF9C20}" destId="{A1657E28-FF41-4897-80A3-A8C5DD383EB1}" srcOrd="1" destOrd="0" presId="urn:microsoft.com/office/officeart/2005/8/layout/chevron1"/>
    <dgm:cxn modelId="{E4C3E962-06DD-4D4C-8E55-F6CAE16F9AE4}" type="presParOf" srcId="{CB67404D-C08A-4498-8838-DB6905AF9C20}" destId="{9480BA93-81A8-4DCE-A892-5A43DEB0EA80}" srcOrd="2" destOrd="0" presId="urn:microsoft.com/office/officeart/2005/8/layout/chevron1"/>
    <dgm:cxn modelId="{106B80BD-678B-43A2-9013-C8AFDEC5CE18}" type="presParOf" srcId="{CB67404D-C08A-4498-8838-DB6905AF9C20}" destId="{212F9C92-F7FC-47CF-B1F3-AC519504F472}" srcOrd="3" destOrd="0" presId="urn:microsoft.com/office/officeart/2005/8/layout/chevron1"/>
    <dgm:cxn modelId="{A85A8A16-D7AF-410B-99A3-83F3E9EF5E1B}" type="presParOf" srcId="{CB67404D-C08A-4498-8838-DB6905AF9C20}" destId="{69084686-A759-4765-8BC7-EA318C687DA3}" srcOrd="4" destOrd="0" presId="urn:microsoft.com/office/officeart/2005/8/layout/chevron1"/>
    <dgm:cxn modelId="{99EB47D4-32C9-448C-AF0C-F2872C108A43}" type="presParOf" srcId="{CB67404D-C08A-4498-8838-DB6905AF9C20}" destId="{21231D45-CFCC-459D-B7E1-1A7DE33A975B}" srcOrd="5" destOrd="0" presId="urn:microsoft.com/office/officeart/2005/8/layout/chevron1"/>
    <dgm:cxn modelId="{EBD7B6B6-8E93-48A0-B83B-1BC9D3B3B52D}" type="presParOf" srcId="{CB67404D-C08A-4498-8838-DB6905AF9C20}" destId="{01C86A21-DD9F-4475-ABE9-66FEA099FADB}" srcOrd="6" destOrd="0" presId="urn:microsoft.com/office/officeart/2005/8/layout/chevron1"/>
    <dgm:cxn modelId="{5BEE55A4-38AE-4922-B223-0DDC57E51AD5}" type="presParOf" srcId="{CB67404D-C08A-4498-8838-DB6905AF9C20}" destId="{57B0587B-21BF-48FA-A09F-2DF144156DB7}" srcOrd="7" destOrd="0" presId="urn:microsoft.com/office/officeart/2005/8/layout/chevron1"/>
    <dgm:cxn modelId="{8567C86A-DCFA-4573-9562-80504A14C802}" type="presParOf" srcId="{CB67404D-C08A-4498-8838-DB6905AF9C20}" destId="{014C8F13-59E5-4387-89F7-478D7FB4748B}" srcOrd="8" destOrd="0" presId="urn:microsoft.com/office/officeart/2005/8/layout/chevron1"/>
    <dgm:cxn modelId="{52837E40-3D3A-4445-B97B-F48186DDDA87}" type="presParOf" srcId="{CB67404D-C08A-4498-8838-DB6905AF9C20}" destId="{037DDB8F-E035-459B-9712-EDBA193D2B36}" srcOrd="9" destOrd="0" presId="urn:microsoft.com/office/officeart/2005/8/layout/chevron1"/>
    <dgm:cxn modelId="{657019BB-6456-4202-8EE8-5ECEFF16EA30}" type="presParOf" srcId="{CB67404D-C08A-4498-8838-DB6905AF9C20}" destId="{9201BF82-894D-4125-A202-517F1705F547}" srcOrd="10" destOrd="0" presId="urn:microsoft.com/office/officeart/2005/8/layout/chevron1"/>
  </dgm:cxnLst>
  <dgm:bg>
    <a:solidFill>
      <a:schemeClr val="accent5">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770BF-E37C-4682-A94F-4C6025211723}">
      <dsp:nvSpPr>
        <dsp:cNvPr id="0" name=""/>
        <dsp:cNvSpPr/>
      </dsp:nvSpPr>
      <dsp:spPr>
        <a:xfrm>
          <a:off x="0" y="126828"/>
          <a:ext cx="2138151" cy="2147464"/>
        </a:xfrm>
        <a:prstGeom prst="chevron">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t" anchorCtr="0">
          <a:noAutofit/>
        </a:bodyPr>
        <a:lstStyle/>
        <a:p>
          <a:pPr marL="0" lvl="0" indent="0" algn="ctr" defTabSz="844550">
            <a:lnSpc>
              <a:spcPct val="90000"/>
            </a:lnSpc>
            <a:spcBef>
              <a:spcPct val="0"/>
            </a:spcBef>
            <a:spcAft>
              <a:spcPct val="35000"/>
            </a:spcAft>
            <a:buNone/>
          </a:pPr>
          <a:r>
            <a:rPr lang="en-GB" sz="1900" kern="1200" dirty="0">
              <a:solidFill>
                <a:schemeClr val="tx1"/>
              </a:solidFill>
              <a:latin typeface="Arial" panose="020B0604020202020204" pitchFamily="34" charset="0"/>
              <a:cs typeface="Arial" panose="020B0604020202020204" pitchFamily="34" charset="0"/>
            </a:rPr>
            <a:t>Apply Online at www.gov.uk.slc</a:t>
          </a:r>
        </a:p>
      </dsp:txBody>
      <dsp:txXfrm>
        <a:off x="0" y="126828"/>
        <a:ext cx="2138151" cy="2147464"/>
      </dsp:txXfrm>
    </dsp:sp>
    <dsp:sp modelId="{9480BA93-81A8-4DCE-A892-5A43DEB0EA80}">
      <dsp:nvSpPr>
        <dsp:cNvPr id="0" name=""/>
        <dsp:cNvSpPr/>
      </dsp:nvSpPr>
      <dsp:spPr>
        <a:xfrm>
          <a:off x="1930083" y="126828"/>
          <a:ext cx="2138151" cy="2147464"/>
        </a:xfrm>
        <a:prstGeom prst="chevron">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latin typeface="Arial" panose="020B0604020202020204" pitchFamily="34" charset="0"/>
              <a:cs typeface="Arial" panose="020B0604020202020204" pitchFamily="34" charset="0"/>
            </a:rPr>
            <a:t>Digitally Upload your medical evidence</a:t>
          </a:r>
        </a:p>
      </dsp:txBody>
      <dsp:txXfrm>
        <a:off x="1930083" y="126828"/>
        <a:ext cx="2138151" cy="2147464"/>
      </dsp:txXfrm>
    </dsp:sp>
    <dsp:sp modelId="{69084686-A759-4765-8BC7-EA318C687DA3}">
      <dsp:nvSpPr>
        <dsp:cNvPr id="0" name=""/>
        <dsp:cNvSpPr/>
      </dsp:nvSpPr>
      <dsp:spPr>
        <a:xfrm>
          <a:off x="3854419" y="126828"/>
          <a:ext cx="2138151" cy="2147464"/>
        </a:xfrm>
        <a:prstGeom prst="chevron">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009" tIns="22670" rIns="22670" bIns="22670" numCol="1" spcCol="1270" anchor="b" anchorCtr="0">
          <a:noAutofit/>
        </a:bodyPr>
        <a:lstStyle/>
        <a:p>
          <a:pPr marL="0" lvl="0" indent="0" algn="ctr" defTabSz="755650">
            <a:lnSpc>
              <a:spcPct val="90000"/>
            </a:lnSpc>
            <a:spcBef>
              <a:spcPct val="0"/>
            </a:spcBef>
            <a:spcAft>
              <a:spcPct val="35000"/>
            </a:spcAft>
            <a:buNone/>
          </a:pPr>
          <a:r>
            <a:rPr lang="en-GB" sz="1700" kern="1200" dirty="0">
              <a:solidFill>
                <a:schemeClr val="tx1"/>
              </a:solidFill>
              <a:latin typeface="Arial" panose="020B0604020202020204" pitchFamily="34" charset="0"/>
              <a:cs typeface="Arial" panose="020B0604020202020204" pitchFamily="34" charset="0"/>
            </a:rPr>
            <a:t>You will receive confirmation that you are eligible (DSA1)</a:t>
          </a:r>
        </a:p>
      </dsp:txBody>
      <dsp:txXfrm>
        <a:off x="3854419" y="126828"/>
        <a:ext cx="2138151" cy="2147464"/>
      </dsp:txXfrm>
    </dsp:sp>
    <dsp:sp modelId="{01C86A21-DD9F-4475-ABE9-66FEA099FADB}">
      <dsp:nvSpPr>
        <dsp:cNvPr id="0" name=""/>
        <dsp:cNvSpPr/>
      </dsp:nvSpPr>
      <dsp:spPr>
        <a:xfrm>
          <a:off x="5778755" y="126828"/>
          <a:ext cx="2138151" cy="2147464"/>
        </a:xfrm>
        <a:prstGeom prst="chevron">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1"/>
              </a:solidFill>
              <a:latin typeface="Arial" panose="020B0604020202020204" pitchFamily="34" charset="0"/>
              <a:cs typeface="Arial" panose="020B0604020202020204" pitchFamily="34" charset="0"/>
            </a:rPr>
            <a:t>We will ask you to attend a Study Needs Assessment</a:t>
          </a:r>
        </a:p>
      </dsp:txBody>
      <dsp:txXfrm>
        <a:off x="5778755" y="126828"/>
        <a:ext cx="2138151" cy="2147464"/>
      </dsp:txXfrm>
    </dsp:sp>
    <dsp:sp modelId="{014C8F13-59E5-4387-89F7-478D7FB4748B}">
      <dsp:nvSpPr>
        <dsp:cNvPr id="0" name=""/>
        <dsp:cNvSpPr/>
      </dsp:nvSpPr>
      <dsp:spPr>
        <a:xfrm>
          <a:off x="7703091" y="126828"/>
          <a:ext cx="2138151" cy="2147464"/>
        </a:xfrm>
        <a:prstGeom prst="chevron">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latin typeface="Arial" panose="020B0604020202020204" pitchFamily="34" charset="0"/>
              <a:cs typeface="Arial" panose="020B0604020202020204" pitchFamily="34" charset="0"/>
            </a:rPr>
            <a:t>You will receive a breakdown of your support package (DSA2)</a:t>
          </a:r>
        </a:p>
      </dsp:txBody>
      <dsp:txXfrm>
        <a:off x="7703091" y="126828"/>
        <a:ext cx="2138151" cy="2147464"/>
      </dsp:txXfrm>
    </dsp:sp>
    <dsp:sp modelId="{9201BF82-894D-4125-A202-517F1705F547}">
      <dsp:nvSpPr>
        <dsp:cNvPr id="0" name=""/>
        <dsp:cNvSpPr/>
      </dsp:nvSpPr>
      <dsp:spPr>
        <a:xfrm>
          <a:off x="9627427" y="126828"/>
          <a:ext cx="2138151" cy="2147464"/>
        </a:xfrm>
        <a:prstGeom prst="chevron">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b" anchorCtr="0">
          <a:noAutofit/>
        </a:bodyPr>
        <a:lstStyle/>
        <a:p>
          <a:pPr marL="0" lvl="0" indent="0" algn="ctr" defTabSz="711200">
            <a:lnSpc>
              <a:spcPct val="90000"/>
            </a:lnSpc>
            <a:spcBef>
              <a:spcPct val="0"/>
            </a:spcBef>
            <a:spcAft>
              <a:spcPct val="35000"/>
            </a:spcAft>
            <a:buNone/>
          </a:pPr>
          <a:r>
            <a:rPr lang="en-GB" sz="1600" kern="1200" dirty="0">
              <a:solidFill>
                <a:schemeClr val="tx1"/>
              </a:solidFill>
              <a:latin typeface="Arial" panose="020B0604020202020204" pitchFamily="34" charset="0"/>
              <a:cs typeface="Arial" panose="020B0604020202020204" pitchFamily="34" charset="0"/>
            </a:rPr>
            <a:t>Payments made to Providers </a:t>
          </a:r>
        </a:p>
      </dsp:txBody>
      <dsp:txXfrm>
        <a:off x="9627427" y="126828"/>
        <a:ext cx="2138151" cy="21474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E4581-24CB-47BF-9416-B691755664B5}" type="datetimeFigureOut">
              <a:rPr lang="en-GB" smtClean="0"/>
              <a:t>23/02/2023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5C87F-D3F9-45C4-B011-632F3844438C}" type="slidenum">
              <a:rPr lang="en-GB" smtClean="0"/>
              <a:t>‹#›</a:t>
            </a:fld>
            <a:endParaRPr lang="en-GB" dirty="0"/>
          </a:p>
        </p:txBody>
      </p:sp>
    </p:spTree>
    <p:extLst>
      <p:ext uri="{BB962C8B-B14F-4D97-AF65-F5344CB8AC3E}">
        <p14:creationId xmlns:p14="http://schemas.microsoft.com/office/powerpoint/2010/main" val="348593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GB" sz="1200" b="0" i="0" u="none" strike="noStrike" kern="1200" baseline="0" dirty="0">
                <a:solidFill>
                  <a:schemeClr val="tx1"/>
                </a:solidFill>
                <a:latin typeface="+mn-lt"/>
                <a:ea typeface="+mn-ea"/>
                <a:cs typeface="+mn-cs"/>
              </a:rPr>
              <a:t>https://www.gov.uk/student-finance-calculator</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income assessment for full year and final year rates of loans for living costs is calculated as follows:			</a:t>
            </a:r>
          </a:p>
          <a:p>
            <a:r>
              <a:rPr lang="en-GB" sz="1200" b="0" i="0" u="none" strike="noStrike" kern="1200" baseline="0" dirty="0">
                <a:solidFill>
                  <a:schemeClr val="tx1"/>
                </a:solidFill>
                <a:latin typeface="+mn-lt"/>
                <a:ea typeface="+mn-ea"/>
                <a:cs typeface="+mn-cs"/>
              </a:rPr>
              <a:t>			</a:t>
            </a:r>
          </a:p>
          <a:p>
            <a:r>
              <a:rPr lang="en-GB" sz="1200" b="0" i="0" u="none" strike="noStrike" kern="1200" baseline="0" dirty="0">
                <a:solidFill>
                  <a:schemeClr val="tx1"/>
                </a:solidFill>
                <a:latin typeface="+mn-lt"/>
                <a:ea typeface="+mn-ea"/>
                <a:cs typeface="+mn-cs"/>
              </a:rPr>
              <a:t>Parental Home Rate: £1 reduction in loan for every complete £7.08 increase in income above £25,000.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London Rate: £1 reduction in loan for every complete £6.89 increase in income above £25,000.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Elsewhere Rate: £1 reduction in loan for every complete £7.01 increase in income above £25,000.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Overseas Rate: £1 reduction in loan for every complete £6.94 increase in income above £25,000.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income threshold for the minimum non-income assessed full rate of overseas loan is: £65,967.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income thresholds for the minimum non-income assessed final year rates of loans are: £56,910 (Home), £67,422 (London), £60,836 (Elsewhere), and £62,678 (Overseas).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F06BC3-6117-4E1D-B9D9-E7699CC24DBE}" type="slidenum">
              <a:rPr lang="en-GB" smtClean="0">
                <a:solidFill>
                  <a:prstClr val="black"/>
                </a:solidFill>
              </a:rPr>
              <a:pPr/>
              <a:t>6</a:t>
            </a:fld>
            <a:endParaRPr lang="en-GB"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dirty="0"/>
              <a:t>Links in pictures</a:t>
            </a:r>
          </a:p>
          <a:p>
            <a:endParaRPr lang="en-GB" dirty="0"/>
          </a:p>
          <a:p>
            <a:r>
              <a:rPr lang="en-GB" dirty="0"/>
              <a:t>https://www.gov.uk/guidance/student-finance-england-how-to-guide</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873257-100F-4FEA-A3DF-9A38032C96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121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dirty="0"/>
              <a:t>Links in pictures</a:t>
            </a:r>
          </a:p>
          <a:p>
            <a:endParaRPr lang="en-GB" dirty="0"/>
          </a:p>
          <a:p>
            <a:r>
              <a:rPr lang="en-GB" dirty="0"/>
              <a:t>https://www.gov.uk/guidance/guidance-for-students-parents-and-partners-providing-evidence-to-support-a-student-finance-application </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873257-100F-4FEA-A3DF-9A38032C96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5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GB" dirty="0">
                <a:ea typeface="ＭＳ Ｐゴシック" pitchFamily="34" charset="-128"/>
              </a:rPr>
              <a:t>Summary of Change</a:t>
            </a:r>
          </a:p>
          <a:p>
            <a:endParaRPr lang="en-GB" dirty="0">
              <a:ea typeface="ＭＳ Ｐゴシック" pitchFamily="34" charset="-128"/>
            </a:endParaRPr>
          </a:p>
          <a:p>
            <a:r>
              <a:rPr lang="en-GB" dirty="0">
                <a:ea typeface="ＭＳ Ｐゴシック" pitchFamily="34" charset="-128"/>
              </a:rPr>
              <a:t>UK Customers applying for SFE UG products will no longer be required to submit an original physical copy of their birth certificate to SFE, instead they will be able to upload a digital copy of their birth certificate using the evidence upload functionality. </a:t>
            </a:r>
          </a:p>
          <a:p>
            <a:endParaRPr lang="en-GB" dirty="0">
              <a:ea typeface="ＭＳ Ｐゴシック" pitchFamily="34" charset="-128"/>
            </a:endParaRPr>
          </a:p>
          <a:p>
            <a:r>
              <a:rPr lang="en-GB" dirty="0">
                <a:ea typeface="ＭＳ Ｐゴシック" pitchFamily="34" charset="-128"/>
              </a:rPr>
              <a:t>For background Information</a:t>
            </a:r>
          </a:p>
          <a:p>
            <a:endParaRPr lang="en-GB" dirty="0">
              <a:ea typeface="ＭＳ Ｐゴシック" pitchFamily="34" charset="-128"/>
            </a:endParaRPr>
          </a:p>
          <a:p>
            <a:r>
              <a:rPr lang="en-GB" dirty="0">
                <a:ea typeface="ＭＳ Ｐゴシック" pitchFamily="34" charset="-128"/>
              </a:rPr>
              <a:t>CX are leading an initiative to reduce the evidence burden on customers, this includes scenarios where we can reduce the physical/original evidence burden by moving to digital alternatives or where we can remove or reduce the evidence requirement in specific customer journeys. </a:t>
            </a:r>
          </a:p>
          <a:p>
            <a:endParaRPr lang="en-GB" dirty="0">
              <a:ea typeface="ＭＳ Ｐゴシック" pitchFamily="34" charset="-128"/>
            </a:endParaRPr>
          </a:p>
          <a:p>
            <a:r>
              <a:rPr lang="en-GB" dirty="0">
                <a:ea typeface="ＭＳ Ｐゴシック" pitchFamily="34" charset="-128"/>
              </a:rPr>
              <a:t>The focus of the first piece of work has been on UK customers who submit original physical birth certificates to support SFE UG applications, the reasoning behind this approach is there is functionality existing to already support a move to digital evidence, the regulatory policy in this space does not stipulate we need to see an original physical copy of a birth certificate and from a security risk position we have confidence that we can support the change without greater risk exposure for SLC.</a:t>
            </a:r>
          </a:p>
          <a:p>
            <a:endParaRPr lang="en-GB" dirty="0">
              <a:ea typeface="ＭＳ Ｐゴシック" pitchFamily="34" charset="-128"/>
            </a:endParaRPr>
          </a:p>
          <a:p>
            <a:r>
              <a:rPr lang="en-GB" dirty="0">
                <a:ea typeface="ＭＳ Ｐゴシック" pitchFamily="34" charset="-128"/>
              </a:rPr>
              <a:t>Conclusion</a:t>
            </a:r>
          </a:p>
          <a:p>
            <a:endParaRPr lang="en-GB" dirty="0">
              <a:ea typeface="ＭＳ Ｐゴシック" pitchFamily="34" charset="-128"/>
            </a:endParaRPr>
          </a:p>
          <a:p>
            <a:r>
              <a:rPr lang="en-GB" dirty="0">
                <a:ea typeface="ＭＳ Ｐゴシック" pitchFamily="34" charset="-128"/>
              </a:rPr>
              <a:t>This reduction in evidence, if greenlit will be a significant reduction in physical/original evidence for customers and will greatly enhance the customer journey. </a:t>
            </a:r>
          </a:p>
        </p:txBody>
      </p:sp>
      <p:sp>
        <p:nvSpPr>
          <p:cNvPr id="1566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2574A-AA88-465E-A6EC-61B97D078B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4127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GB" dirty="0">
                <a:ea typeface="ＭＳ Ｐゴシック" pitchFamily="34" charset="-128"/>
              </a:rPr>
              <a:t>https://educationhub.blog.gov.uk/2022/02/24/get-the-facts-about-student-loan-reform/</a:t>
            </a:r>
          </a:p>
          <a:p>
            <a:endParaRPr lang="en-GB" dirty="0">
              <a:ea typeface="ＭＳ Ｐゴシック" pitchFamily="34" charset="-128"/>
            </a:endParaRPr>
          </a:p>
          <a:p>
            <a:r>
              <a:rPr lang="en-GB" dirty="0">
                <a:ea typeface="ＭＳ Ｐゴシック" pitchFamily="34" charset="-128"/>
              </a:rPr>
              <a:t>New borrowers commencing study from academic year 2023-24 onwards</a:t>
            </a:r>
          </a:p>
          <a:p>
            <a:endParaRPr lang="en-GB" dirty="0">
              <a:ea typeface="ＭＳ Ｐゴシック" pitchFamily="34" charset="-128"/>
            </a:endParaRPr>
          </a:p>
          <a:p>
            <a:r>
              <a:rPr lang="en-GB" dirty="0">
                <a:ea typeface="ＭＳ Ｐゴシック" pitchFamily="34" charset="-128"/>
              </a:rPr>
              <a:t>There will be a new loan plan type for students who start courses from academic year 2023/24. The new loans will have:</a:t>
            </a:r>
          </a:p>
          <a:p>
            <a:r>
              <a:rPr lang="en-GB" dirty="0">
                <a:ea typeface="ＭＳ Ｐゴシック" pitchFamily="34" charset="-128"/>
              </a:rPr>
              <a:t>o	In-and-post-study interest rates of RPI+0%. </a:t>
            </a:r>
          </a:p>
          <a:p>
            <a:r>
              <a:rPr lang="en-GB" dirty="0">
                <a:ea typeface="ＭＳ Ｐゴシック" pitchFamily="34" charset="-128"/>
              </a:rPr>
              <a:t>o	A repayment threshold of £25,000, maintained at this level up to and including financial year 2026-27, and uprated by inflation (RPI) from April 2027 onwards.</a:t>
            </a:r>
          </a:p>
          <a:p>
            <a:r>
              <a:rPr lang="en-GB" dirty="0">
                <a:ea typeface="ＭＳ Ｐゴシック" pitchFamily="34" charset="-128"/>
              </a:rPr>
              <a:t>o	A repayment term length of 40 years. </a:t>
            </a:r>
          </a:p>
          <a:p>
            <a:endParaRPr lang="en-GB" dirty="0">
              <a:ea typeface="ＭＳ Ｐゴシック" pitchFamily="34" charset="-128"/>
            </a:endParaRPr>
          </a:p>
          <a:p>
            <a:r>
              <a:rPr lang="en-GB" dirty="0">
                <a:ea typeface="ＭＳ Ｐゴシック" pitchFamily="34" charset="-128"/>
              </a:rPr>
              <a:t>Key messages</a:t>
            </a:r>
          </a:p>
          <a:p>
            <a:endParaRPr lang="en-GB" dirty="0">
              <a:ea typeface="ＭＳ Ｐゴシック" pitchFamily="34" charset="-128"/>
            </a:endParaRPr>
          </a:p>
          <a:p>
            <a:r>
              <a:rPr lang="en-GB" dirty="0">
                <a:ea typeface="ＭＳ Ｐゴシック" pitchFamily="34" charset="-128"/>
              </a:rPr>
              <a:t>The new loan plan does ask graduates to repay for longer and from an income threshold of £25,000, but it also increases certainty for borrowers by reducing interest rates to match inflation only. </a:t>
            </a:r>
          </a:p>
          <a:p>
            <a:endParaRPr lang="en-GB" dirty="0">
              <a:ea typeface="ＭＳ Ｐゴシック" pitchFamily="34" charset="-128"/>
            </a:endParaRPr>
          </a:p>
          <a:p>
            <a:r>
              <a:rPr lang="en-GB" dirty="0">
                <a:ea typeface="ＭＳ Ｐゴシック" pitchFamily="34" charset="-128"/>
              </a:rPr>
              <a:t>This ensures that, under these new terms, borrowers will not have to repay more than they have borrowed in real terms. </a:t>
            </a:r>
          </a:p>
          <a:p>
            <a:endParaRPr lang="en-GB" dirty="0">
              <a:ea typeface="ＭＳ Ｐゴシック" pitchFamily="34" charset="-128"/>
            </a:endParaRPr>
          </a:p>
          <a:p>
            <a:r>
              <a:rPr lang="en-GB" dirty="0">
                <a:ea typeface="ＭＳ Ｐゴシック" pitchFamily="34" charset="-128"/>
              </a:rPr>
              <a:t>A student who completes their degree in summer 2026 with a loan on the new terms, and who commences a job with a salary of £28,000 a year, would expect to repay around £17 per month towards the cost of their higher education over financial year 2027-28.  </a:t>
            </a:r>
          </a:p>
          <a:p>
            <a:endParaRPr lang="en-GB" dirty="0">
              <a:ea typeface="ＭＳ Ｐゴシック" pitchFamily="34" charset="-128"/>
            </a:endParaRPr>
          </a:p>
          <a:p>
            <a:r>
              <a:rPr lang="en-GB" dirty="0">
                <a:ea typeface="ＭＳ Ｐゴシック" pitchFamily="34" charset="-128"/>
              </a:rPr>
              <a:t>Compared with borrowers on Plan 2 loan terms, borrowers with a loan on the new terms will repay – at most – up to £30 per month more in financial year 2027-28.</a:t>
            </a:r>
          </a:p>
          <a:p>
            <a:endParaRPr lang="en-GB" dirty="0">
              <a:ea typeface="ＭＳ Ｐゴシック" pitchFamily="34" charset="-128"/>
            </a:endParaRPr>
          </a:p>
          <a:p>
            <a:r>
              <a:rPr lang="en-GB" dirty="0">
                <a:ea typeface="ＭＳ Ｐゴシック" pitchFamily="34" charset="-128"/>
              </a:rPr>
              <a:t>The Government will be keeping these new loan terms under review. </a:t>
            </a:r>
          </a:p>
          <a:p>
            <a:endParaRPr lang="en-US"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B7179-50D4-4FB8-B5BE-DF0F8EF081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77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94B72-C5E4-43C1-BACD-6576101795B2}"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902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29028" name="Notes Placeholder 3"/>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GB" b="0" dirty="0">
                <a:ea typeface="ＭＳ Ｐゴシック" pitchFamily="34" charset="-128"/>
              </a:rPr>
              <a:t>https://educationhub.blog.gov.uk/2022/02/24/get-the-facts-about-student-loan-reform/</a:t>
            </a:r>
          </a:p>
          <a:p>
            <a:endParaRPr lang="en-GB" b="1" dirty="0">
              <a:ea typeface="ＭＳ Ｐゴシック" pitchFamily="34" charset="-128"/>
            </a:endParaRPr>
          </a:p>
          <a:p>
            <a:r>
              <a:rPr lang="en-GB" b="0" dirty="0">
                <a:ea typeface="ＭＳ Ｐゴシック" pitchFamily="34" charset="-128"/>
              </a:rPr>
              <a:t>New borrowers commencing study from academic year 2023-24 onwards</a:t>
            </a:r>
          </a:p>
          <a:p>
            <a:endParaRPr lang="en-GB" b="0" dirty="0">
              <a:ea typeface="ＭＳ Ｐゴシック" pitchFamily="34" charset="-128"/>
            </a:endParaRPr>
          </a:p>
          <a:p>
            <a:r>
              <a:rPr lang="en-GB" b="0" dirty="0">
                <a:ea typeface="ＭＳ Ｐゴシック" pitchFamily="34" charset="-128"/>
              </a:rPr>
              <a:t>There will be a new loan plan type for students who start courses from academic year 2023/24. The new loans will have:</a:t>
            </a:r>
          </a:p>
          <a:p>
            <a:r>
              <a:rPr lang="en-GB" b="0" dirty="0">
                <a:ea typeface="ＭＳ Ｐゴシック" pitchFamily="34" charset="-128"/>
              </a:rPr>
              <a:t>o	In-and-post-study interest rates of RPI+0%. </a:t>
            </a:r>
          </a:p>
          <a:p>
            <a:r>
              <a:rPr lang="en-GB" b="0" dirty="0">
                <a:ea typeface="ＭＳ Ｐゴシック" pitchFamily="34" charset="-128"/>
              </a:rPr>
              <a:t>o	A repayment threshold of £25,000, maintained at this level up to and including financial year 2026-27, and uprated by inflation (RPI) from April 2027 onwards.</a:t>
            </a:r>
          </a:p>
          <a:p>
            <a:r>
              <a:rPr lang="en-GB" b="0" dirty="0">
                <a:ea typeface="ＭＳ Ｐゴシック" pitchFamily="34" charset="-128"/>
              </a:rPr>
              <a:t>o	A repayment term length of 40 years. </a:t>
            </a:r>
          </a:p>
          <a:p>
            <a:endParaRPr lang="en-GB" b="1" dirty="0">
              <a:ea typeface="ＭＳ Ｐゴシック" pitchFamily="34" charset="-128"/>
            </a:endParaRPr>
          </a:p>
          <a:p>
            <a:r>
              <a:rPr lang="en-GB" b="1" dirty="0">
                <a:ea typeface="ＭＳ Ｐゴシック" pitchFamily="34" charset="-128"/>
              </a:rPr>
              <a:t>Key messages</a:t>
            </a:r>
          </a:p>
          <a:p>
            <a:endParaRPr lang="en-GB" b="1" dirty="0">
              <a:ea typeface="ＭＳ Ｐゴシック" pitchFamily="34" charset="-128"/>
            </a:endParaRPr>
          </a:p>
          <a:p>
            <a:r>
              <a:rPr lang="en-GB" b="0" dirty="0">
                <a:ea typeface="ＭＳ Ｐゴシック" pitchFamily="34" charset="-128"/>
              </a:rPr>
              <a:t>The new loan plan does ask graduates to repay for longer and from an income threshold of £25,000, but it also increases certainty for borrowers by reducing interest rates to match inflation only. </a:t>
            </a:r>
          </a:p>
          <a:p>
            <a:endParaRPr lang="en-GB" b="0" dirty="0">
              <a:ea typeface="ＭＳ Ｐゴシック" pitchFamily="34" charset="-128"/>
            </a:endParaRPr>
          </a:p>
          <a:p>
            <a:r>
              <a:rPr lang="en-GB" b="0" dirty="0">
                <a:ea typeface="ＭＳ Ｐゴシック" pitchFamily="34" charset="-128"/>
              </a:rPr>
              <a:t>This ensures that, under these new terms, borrowers will not have to repay more than they have borrowed in real terms. </a:t>
            </a:r>
          </a:p>
          <a:p>
            <a:endParaRPr lang="en-GB" b="0" dirty="0">
              <a:ea typeface="ＭＳ Ｐゴシック" pitchFamily="34" charset="-128"/>
            </a:endParaRPr>
          </a:p>
          <a:p>
            <a:r>
              <a:rPr lang="en-GB" b="0" dirty="0">
                <a:ea typeface="ＭＳ Ｐゴシック" pitchFamily="34" charset="-128"/>
              </a:rPr>
              <a:t>A student who completes their degree in summer 2026 with a loan on the new terms, and who commences a job with a salary of £28,000 a year, would expect to repay around £17 per month towards the cost of their higher education over financial year 2027-28.  </a:t>
            </a:r>
          </a:p>
          <a:p>
            <a:endParaRPr lang="en-GB" b="0" dirty="0">
              <a:ea typeface="ＭＳ Ｐゴシック" pitchFamily="34" charset="-128"/>
            </a:endParaRPr>
          </a:p>
          <a:p>
            <a:r>
              <a:rPr lang="en-GB" b="0" dirty="0">
                <a:ea typeface="ＭＳ Ｐゴシック" pitchFamily="34" charset="-128"/>
              </a:rPr>
              <a:t>Compared with borrowers on Plan 2 loan terms, borrowers with a loan on the new terms will repay – at most – up to £30 per month more in financial year 2027-28.</a:t>
            </a:r>
          </a:p>
          <a:p>
            <a:endParaRPr lang="en-GB" b="0" dirty="0">
              <a:ea typeface="ＭＳ Ｐゴシック" pitchFamily="34" charset="-128"/>
            </a:endParaRPr>
          </a:p>
          <a:p>
            <a:r>
              <a:rPr lang="en-GB" b="0" dirty="0">
                <a:ea typeface="ＭＳ Ｐゴシック" pitchFamily="34" charset="-128"/>
              </a:rPr>
              <a:t>The Government will be keeping these new loan terms under review. </a:t>
            </a:r>
          </a:p>
          <a:p>
            <a:endParaRPr lang="en-US" b="0" dirty="0">
              <a:ea typeface="ＭＳ Ｐゴシック" pitchFamily="34" charset="-128"/>
            </a:endParaRPr>
          </a:p>
          <a:p>
            <a:endParaRPr lang="en-US" b="1" dirty="0">
              <a:ea typeface="ＭＳ Ｐゴシック" pitchFamily="34" charset="-128"/>
            </a:endParaRPr>
          </a:p>
        </p:txBody>
      </p:sp>
    </p:spTree>
    <p:extLst>
      <p:ext uri="{BB962C8B-B14F-4D97-AF65-F5344CB8AC3E}">
        <p14:creationId xmlns:p14="http://schemas.microsoft.com/office/powerpoint/2010/main" val="159451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ea typeface="ＭＳ Ｐゴシック" pitchFamily="34" charset="-128"/>
              </a:rPr>
              <a:t>Plan 2</a:t>
            </a:r>
          </a:p>
          <a:p>
            <a:r>
              <a:rPr lang="en-GB" dirty="0">
                <a:ea typeface="ＭＳ Ｐゴシック" pitchFamily="34" charset="-128"/>
              </a:rPr>
              <a:t>The thresholds are £524 a week or £2,274 a month (before tax and other deductions). They change on 6 April every year.</a:t>
            </a:r>
          </a:p>
          <a:p>
            <a:endParaRPr lang="en-GB" dirty="0">
              <a:ea typeface="ＭＳ Ｐゴシック" pitchFamily="34" charset="-128"/>
            </a:endParaRPr>
          </a:p>
          <a:p>
            <a:r>
              <a:rPr lang="en-GB" dirty="0">
                <a:ea typeface="ＭＳ Ｐゴシック" pitchFamily="34" charset="-128"/>
              </a:rPr>
              <a:t>Example</a:t>
            </a:r>
          </a:p>
          <a:p>
            <a:endParaRPr lang="en-GB" dirty="0">
              <a:ea typeface="ＭＳ Ｐゴシック" pitchFamily="34" charset="-128"/>
            </a:endParaRPr>
          </a:p>
          <a:p>
            <a:r>
              <a:rPr lang="en-GB" dirty="0">
                <a:ea typeface="ＭＳ Ｐゴシック" pitchFamily="34" charset="-128"/>
              </a:rPr>
              <a:t>You’re paid weekly and your income changes each week. This week your income was £600, which is over the Plan 2 weekly threshold of £524.</a:t>
            </a:r>
          </a:p>
          <a:p>
            <a:endParaRPr lang="en-GB" dirty="0">
              <a:ea typeface="ＭＳ Ｐゴシック" pitchFamily="34" charset="-128"/>
            </a:endParaRPr>
          </a:p>
          <a:p>
            <a:r>
              <a:rPr lang="en-GB" dirty="0">
                <a:ea typeface="ＭＳ Ｐゴシック" pitchFamily="34" charset="-128"/>
              </a:rPr>
              <a:t>Your income was £76 over the threshold (£600 minus £524). You will pay back £6 (9% of £76) this week.</a:t>
            </a:r>
          </a:p>
          <a:p>
            <a:endParaRPr lang="en-GB" dirty="0">
              <a:ea typeface="ＭＳ Ｐゴシック" pitchFamily="34" charset="-128"/>
            </a:endParaRPr>
          </a:p>
          <a:p>
            <a:r>
              <a:rPr lang="en-GB" dirty="0">
                <a:ea typeface="ＭＳ Ｐゴシック" pitchFamily="34" charset="-128"/>
              </a:rPr>
              <a:t>Example</a:t>
            </a:r>
          </a:p>
          <a:p>
            <a:endParaRPr lang="en-GB" dirty="0">
              <a:ea typeface="ＭＳ Ｐゴシック" pitchFamily="34" charset="-128"/>
            </a:endParaRPr>
          </a:p>
          <a:p>
            <a:r>
              <a:rPr lang="en-GB" dirty="0">
                <a:ea typeface="ＭＳ Ｐゴシック" pitchFamily="34" charset="-128"/>
              </a:rPr>
              <a:t>Your annual income is £28,800 and you are paid a regular monthly wage. This means that each month your income is £2,400 (£28,800 divided by 12). This is over the Plan 2 monthly threshold of £2,274.</a:t>
            </a:r>
          </a:p>
          <a:p>
            <a:endParaRPr lang="en-GB" dirty="0">
              <a:ea typeface="ＭＳ Ｐゴシック" pitchFamily="34" charset="-128"/>
            </a:endParaRPr>
          </a:p>
          <a:p>
            <a:r>
              <a:rPr lang="en-GB" dirty="0">
                <a:ea typeface="ＭＳ Ｐゴシック" pitchFamily="34" charset="-128"/>
              </a:rPr>
              <a:t>Your income is £126 over the threshold (£2,400 minus £2,274). You will pay back £11 (9% of £126) each month.</a:t>
            </a:r>
            <a:endParaRPr lang="en-US"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6CB7179-50D4-4FB8-B5BE-DF0F8EF08165}"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https://www.savethestudent.org/money/surveys/student-money-survey-2022-results.html</a:t>
            </a:r>
          </a:p>
          <a:p>
            <a:endParaRPr lang="en-GB" dirty="0"/>
          </a:p>
          <a:p>
            <a:r>
              <a:rPr lang="en-GB" dirty="0"/>
              <a:t>In last year's survey, the average student spent £810 per month. This has increased by around 14% this year, with students now spending an average of £924 each month.</a:t>
            </a:r>
          </a:p>
          <a:p>
            <a:endParaRPr lang="en-GB" dirty="0"/>
          </a:p>
          <a:p>
            <a:r>
              <a:rPr lang="en-GB" dirty="0"/>
              <a:t>Rent is by far the biggest monthly expense, accounting for about 45% of the monthly living costs.</a:t>
            </a:r>
          </a:p>
          <a:p>
            <a:endParaRPr lang="en-GB" dirty="0"/>
          </a:p>
          <a:p>
            <a:r>
              <a:rPr lang="en-GB" dirty="0"/>
              <a:t>Despite students generally spending much more this year than last year, rent is actually relatively consistent with the previous two years. In 2020, the average student spent £418 per month on rent, and in 2021, it went up slightly to £421. This year, the average has returned to £418 per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DD1-F630-4E93-A65F-2BE7E463F7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0601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Links in text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https://www.gov.uk/guidance/understanding-student-living-costs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https://discoveruni.gov.uk/how-will-i-pay-for-it/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https://www.savethestudent.org/student-finance</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https://www.moneysavingexpert.com/students/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https://www.thisismoney.co.uk/money/studentfinance/article-1633418/Student-budget-calculator-spend-fund-it.html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DD1-F630-4E93-A65F-2BE7E463F7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80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Payments</a:t>
            </a:r>
            <a:r>
              <a:rPr lang="en-GB" baseline="0" dirty="0"/>
              <a:t> for DSA will come in the form of either a Supplier Invoice or a Student Claims.</a:t>
            </a:r>
          </a:p>
          <a:p>
            <a:endParaRPr lang="en-GB" baseline="0" dirty="0"/>
          </a:p>
          <a:p>
            <a:r>
              <a:rPr lang="en-GB" baseline="0" dirty="0"/>
              <a:t>Supplier Invoices are our largest workflow and we try to process these with 20 working days. </a:t>
            </a:r>
          </a:p>
          <a:p>
            <a:endParaRPr lang="en-GB" baseline="0" dirty="0"/>
          </a:p>
          <a:p>
            <a:r>
              <a:rPr lang="en-GB" baseline="0" dirty="0"/>
              <a:t>Student Claims are for those items where we have agreed reimbursement on the DSA2 letter and will generally cover Ink, Paper, Printing Costs which the student is required to purchase up front and then send the receipts to SFE. Again, like Medical Evidence, we can accept these receipts by email so do not require originals.</a:t>
            </a:r>
          </a:p>
          <a:p>
            <a:endParaRPr lang="en-GB" baseline="0" dirty="0"/>
          </a:p>
          <a:p>
            <a:r>
              <a:rPr lang="en-GB" baseline="0" dirty="0"/>
              <a:t>We know that the overall end to end journey takes around 14 weeks from Application to Entitlement and this is something we are aiming to reduce.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D4FE1-784E-4210-99EC-707CDD84A9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727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Payments</a:t>
            </a:r>
            <a:r>
              <a:rPr lang="en-GB" baseline="0" dirty="0"/>
              <a:t> for DSA will come in the form of either a Supplier Invoice or a Student Claims.</a:t>
            </a:r>
          </a:p>
          <a:p>
            <a:endParaRPr lang="en-GB" baseline="0" dirty="0"/>
          </a:p>
          <a:p>
            <a:r>
              <a:rPr lang="en-GB" baseline="0" dirty="0"/>
              <a:t>Supplier Invoices are our largest workflow and we try to process these with 20 working days. </a:t>
            </a:r>
          </a:p>
          <a:p>
            <a:endParaRPr lang="en-GB" baseline="0" dirty="0"/>
          </a:p>
          <a:p>
            <a:r>
              <a:rPr lang="en-GB" baseline="0" dirty="0"/>
              <a:t>Student Claims are for those items where we have agreed reimbursement on the DSA2 letter and will generally cover Ink, Paper, Printing Costs which the student is required to purchase up front and then send the receipts to SFE. Again, like Medical Evidence, we can accept these receipts by email so do not require originals.</a:t>
            </a:r>
          </a:p>
          <a:p>
            <a:endParaRPr lang="en-GB" baseline="0" dirty="0"/>
          </a:p>
          <a:p>
            <a:r>
              <a:rPr lang="en-GB" baseline="0" dirty="0"/>
              <a:t>We know that the overall end to end journey takes around 14 weeks from Application to Entitlement and this is something we are aiming to reduce.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D4FE1-784E-4210-99EC-707CDD84A9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72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The income assessment for full year and final year rates of loans for living costs is calculated as follows:			</a:t>
            </a:r>
          </a:p>
          <a:p>
            <a:r>
              <a:rPr lang="en-GB" dirty="0"/>
              <a:t>			</a:t>
            </a:r>
          </a:p>
          <a:p>
            <a:r>
              <a:rPr lang="en-GB" dirty="0"/>
              <a:t>Parental Home Rate: £1 reduction in loan for every complete £7.08 increase in income above £25,000.			</a:t>
            </a:r>
          </a:p>
          <a:p>
            <a:endParaRPr lang="en-GB" dirty="0"/>
          </a:p>
          <a:p>
            <a:r>
              <a:rPr lang="en-GB" dirty="0"/>
              <a:t>London Rate: £1 reduction in loan for every complete £6.89 increase in income above £25,000.			</a:t>
            </a:r>
          </a:p>
          <a:p>
            <a:endParaRPr lang="en-GB" dirty="0"/>
          </a:p>
          <a:p>
            <a:r>
              <a:rPr lang="en-GB" dirty="0"/>
              <a:t>Elsewhere Rate: £1 reduction in loan for every complete £7.01 increase in income above £25,000.			</a:t>
            </a:r>
          </a:p>
          <a:p>
            <a:endParaRPr lang="en-GB" dirty="0"/>
          </a:p>
          <a:p>
            <a:r>
              <a:rPr lang="en-GB" dirty="0"/>
              <a:t>Overseas Rate: £1 reduction in loan for every complete £6.94 increase in income above £25,000.			</a:t>
            </a:r>
          </a:p>
          <a:p>
            <a:endParaRPr lang="en-GB" dirty="0"/>
          </a:p>
          <a:p>
            <a:r>
              <a:rPr lang="en-GB" dirty="0"/>
              <a:t>The income threshold for the minimum non-income assessed full rate of overseas loan is: £65,967.			</a:t>
            </a:r>
          </a:p>
          <a:p>
            <a:endParaRPr lang="en-GB" dirty="0"/>
          </a:p>
          <a:p>
            <a:r>
              <a:rPr lang="en-GB" dirty="0"/>
              <a:t>The income thresholds for the minimum non-income assessed final year rates of loans are: £56,910 (Home), £67,422 (London), £60,836 (Elsewhere), and £62,678 (Overseas).						</a:t>
            </a:r>
          </a:p>
          <a:p>
            <a:endParaRPr lang="en-GB" dirty="0"/>
          </a:p>
        </p:txBody>
      </p:sp>
      <p:sp>
        <p:nvSpPr>
          <p:cNvPr id="4" name="Slide Number Placeholder 3"/>
          <p:cNvSpPr>
            <a:spLocks noGrp="1"/>
          </p:cNvSpPr>
          <p:nvPr>
            <p:ph type="sldNum" sz="quarter" idx="10"/>
          </p:nvPr>
        </p:nvSpPr>
        <p:spPr/>
        <p:txBody>
          <a:bodyPr/>
          <a:lstStyle/>
          <a:p>
            <a:fld id="{68F06BC3-6117-4E1D-B9D9-E7699CC24DBE}" type="slidenum">
              <a:rPr lang="en-GB" smtClean="0"/>
              <a:pPr/>
              <a:t>7</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05C87F-D3F9-45C4-B011-632F3844438C}" type="slidenum">
              <a:rPr lang="en-GB" smtClean="0"/>
              <a:t>36</a:t>
            </a:fld>
            <a:endParaRPr lang="en-GB" dirty="0"/>
          </a:p>
        </p:txBody>
      </p:sp>
    </p:spTree>
    <p:extLst>
      <p:ext uri="{BB962C8B-B14F-4D97-AF65-F5344CB8AC3E}">
        <p14:creationId xmlns:p14="http://schemas.microsoft.com/office/powerpoint/2010/main" val="979548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Payments</a:t>
            </a:r>
            <a:r>
              <a:rPr lang="en-GB" baseline="0" dirty="0"/>
              <a:t> for DSA will come in the form of either a Supplier Invoice or a Student Claims.</a:t>
            </a:r>
          </a:p>
          <a:p>
            <a:endParaRPr lang="en-GB" baseline="0" dirty="0"/>
          </a:p>
          <a:p>
            <a:r>
              <a:rPr lang="en-GB" baseline="0" dirty="0"/>
              <a:t>Supplier Invoices are our largest workflow and we try to process these with 20 working days. </a:t>
            </a:r>
          </a:p>
          <a:p>
            <a:endParaRPr lang="en-GB" baseline="0" dirty="0"/>
          </a:p>
          <a:p>
            <a:r>
              <a:rPr lang="en-GB" baseline="0" dirty="0"/>
              <a:t>Student Claims are for those items where we have agreed reimbursement on the DSA2 letter and will generally cover Ink, Paper, Printing Costs which the student is required to purchase up front and then send the receipts to SFE. Again, like Medical Evidence, we can accept these receipts by email so do not require originals.</a:t>
            </a:r>
          </a:p>
          <a:p>
            <a:endParaRPr lang="en-GB" baseline="0" dirty="0"/>
          </a:p>
          <a:p>
            <a:r>
              <a:rPr lang="en-GB" baseline="0" dirty="0"/>
              <a:t>We know that the overall end to end journey takes around 14 weeks from Application to Entitlement and this is something we are aiming to reduce.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D4FE1-784E-4210-99EC-707CDD84A9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72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Payments</a:t>
            </a:r>
            <a:r>
              <a:rPr lang="en-GB" baseline="0" dirty="0"/>
              <a:t> for DSA will come in the form of either a Supplier Invoice or a Student Claims.</a:t>
            </a:r>
          </a:p>
          <a:p>
            <a:endParaRPr lang="en-GB" baseline="0" dirty="0"/>
          </a:p>
          <a:p>
            <a:r>
              <a:rPr lang="en-GB" baseline="0" dirty="0"/>
              <a:t>Supplier Invoices are our largest workflow and we try to process these with 20 working days. </a:t>
            </a:r>
          </a:p>
          <a:p>
            <a:endParaRPr lang="en-GB" baseline="0" dirty="0"/>
          </a:p>
          <a:p>
            <a:r>
              <a:rPr lang="en-GB" baseline="0" dirty="0"/>
              <a:t>Student Claims are for those items where we have agreed reimbursement on the DSA2 letter and will generally cover Ink, Paper, Printing Costs which the student is required to purchase up front and then send the receipts to SFE. Again, like Medical Evidence, we can accept these receipts by email so do not require originals.</a:t>
            </a:r>
          </a:p>
          <a:p>
            <a:endParaRPr lang="en-GB" baseline="0" dirty="0"/>
          </a:p>
          <a:p>
            <a:r>
              <a:rPr lang="en-GB" baseline="0" dirty="0"/>
              <a:t>We know that the overall end to end journey takes around 14 weeks from Application to Entitlement and this is something we are aiming to reduce.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D4FE1-784E-4210-99EC-707CDD84A9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727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Payments</a:t>
            </a:r>
            <a:r>
              <a:rPr lang="en-GB" baseline="0" dirty="0"/>
              <a:t> for DSA will come in the form of either a Supplier Invoice or a Student Claims.</a:t>
            </a:r>
          </a:p>
          <a:p>
            <a:endParaRPr lang="en-GB" baseline="0" dirty="0"/>
          </a:p>
          <a:p>
            <a:r>
              <a:rPr lang="en-GB" baseline="0" dirty="0"/>
              <a:t>Supplier Invoices are our largest workflow and we try to process these with 20 working days. </a:t>
            </a:r>
          </a:p>
          <a:p>
            <a:endParaRPr lang="en-GB" baseline="0" dirty="0"/>
          </a:p>
          <a:p>
            <a:r>
              <a:rPr lang="en-GB" baseline="0" dirty="0"/>
              <a:t>Student Claims are for those items where we have agreed reimbursement on the DSA2 letter and will generally cover Ink, Paper, Printing Costs which the student is required to purchase up front and then send the receipts to SFE. Again, like Medical Evidence, we can accept these receipts by email so do not require originals.</a:t>
            </a:r>
          </a:p>
          <a:p>
            <a:endParaRPr lang="en-GB" baseline="0" dirty="0"/>
          </a:p>
          <a:p>
            <a:r>
              <a:rPr lang="en-GB" baseline="0" dirty="0"/>
              <a:t>We know that the overall end to end journey takes around 14 weeks from Application to Entitlement and this is something we are aiming to reduce.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D4FE1-784E-4210-99EC-707CDD84A9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72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hangingPunct="0"/>
            <a:r>
              <a:rPr lang="en-GB" dirty="0"/>
              <a:t>https://www.gov.uk/student-finance-calculator</a:t>
            </a:r>
          </a:p>
          <a:p>
            <a:pPr hangingPunct="0"/>
            <a:endParaRPr lang="en-GB" dirty="0"/>
          </a:p>
          <a:p>
            <a:pPr hangingPunct="0"/>
            <a:r>
              <a:rPr lang="en-GB" dirty="0"/>
              <a:t>The income assessment for full year and final year rates of loans for living costs is calculated as follows:			</a:t>
            </a:r>
          </a:p>
          <a:p>
            <a:pPr hangingPunct="0"/>
            <a:r>
              <a:rPr lang="en-GB" dirty="0"/>
              <a:t>			</a:t>
            </a:r>
          </a:p>
          <a:p>
            <a:pPr hangingPunct="0"/>
            <a:r>
              <a:rPr lang="en-GB" dirty="0"/>
              <a:t>Parental Home Rate: £1 reduction in loan for every complete £7.08 increase in income above £25,000.			</a:t>
            </a:r>
          </a:p>
          <a:p>
            <a:pPr hangingPunct="0"/>
            <a:endParaRPr lang="en-GB" dirty="0"/>
          </a:p>
          <a:p>
            <a:pPr hangingPunct="0"/>
            <a:r>
              <a:rPr lang="en-GB" dirty="0"/>
              <a:t>London Rate: £1 reduction in loan for every complete £6.89 increase in income above £25,000.			</a:t>
            </a:r>
          </a:p>
          <a:p>
            <a:pPr hangingPunct="0"/>
            <a:endParaRPr lang="en-GB" dirty="0"/>
          </a:p>
          <a:p>
            <a:pPr hangingPunct="0"/>
            <a:r>
              <a:rPr lang="en-GB" dirty="0"/>
              <a:t>Elsewhere Rate: £1 reduction in loan for every complete £7.01 increase in income above £25,000.			</a:t>
            </a:r>
          </a:p>
          <a:p>
            <a:pPr hangingPunct="0"/>
            <a:endParaRPr lang="en-GB" dirty="0"/>
          </a:p>
          <a:p>
            <a:pPr hangingPunct="0"/>
            <a:r>
              <a:rPr lang="en-GB" dirty="0"/>
              <a:t>Overseas Rate: £1 reduction in loan for every complete £6.94 increase in income above £25,000.			</a:t>
            </a:r>
          </a:p>
          <a:p>
            <a:pPr hangingPunct="0"/>
            <a:endParaRPr lang="en-GB" dirty="0"/>
          </a:p>
          <a:p>
            <a:pPr hangingPunct="0"/>
            <a:r>
              <a:rPr lang="en-GB" dirty="0"/>
              <a:t>The income threshold for the minimum non-income assessed full rate of overseas loan is: £65,967.			</a:t>
            </a:r>
          </a:p>
          <a:p>
            <a:pPr hangingPunct="0"/>
            <a:endParaRPr lang="en-GB" dirty="0"/>
          </a:p>
          <a:p>
            <a:pPr hangingPunct="0"/>
            <a:r>
              <a:rPr lang="en-GB" dirty="0"/>
              <a:t>The income thresholds for the minimum non-income assessed final year rates of loans are: £56,910 (Home), £67,422 (London), £60,836 (Elsewhere), and £62,678 (Overseas).			</a:t>
            </a:r>
          </a:p>
          <a:p>
            <a:pPr hangingPunct="0"/>
            <a:endParaRPr lang="en-GB" dirty="0"/>
          </a:p>
        </p:txBody>
      </p:sp>
      <p:sp>
        <p:nvSpPr>
          <p:cNvPr id="4" name="Slide Number Placeholder 3"/>
          <p:cNvSpPr>
            <a:spLocks noGrp="1"/>
          </p:cNvSpPr>
          <p:nvPr>
            <p:ph type="sldNum" sz="quarter" idx="10"/>
          </p:nvPr>
        </p:nvSpPr>
        <p:spPr/>
        <p:txBody>
          <a:bodyPr/>
          <a:lstStyle/>
          <a:p>
            <a:fld id="{8D647F42-F17D-483E-A283-E9B9C65CEE40}" type="slidenum">
              <a:rPr lang="en-GB" smtClean="0">
                <a:solidFill>
                  <a:prstClr val="black"/>
                </a:solidFill>
              </a:rPr>
              <a:pPr/>
              <a:t>8</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dirty="0"/>
              <a:t>DISABLED STUDENTS ALLOWANCE FOR FULL-TIME UNDERGRADUATE STUDENTS (Not means-tested).				</a:t>
            </a:r>
          </a:p>
          <a:p>
            <a:pPr marL="0" marR="0" indent="0" algn="l" defTabSz="914400" rtl="0" eaLnBrk="1" fontAlgn="auto" latinLnBrk="0" hangingPunct="0">
              <a:lnSpc>
                <a:spcPct val="100000"/>
              </a:lnSpc>
              <a:spcBef>
                <a:spcPts val="0"/>
              </a:spcBef>
              <a:spcAft>
                <a:spcPts val="0"/>
              </a:spcAft>
              <a:buClrTx/>
              <a:buSzTx/>
              <a:buFontTx/>
              <a:buNone/>
              <a:tabLst/>
              <a:defRPr/>
            </a:pPr>
            <a:r>
              <a:rPr lang="en-GB" dirty="0"/>
              <a:t>				</a:t>
            </a:r>
          </a:p>
          <a:p>
            <a:pPr marL="0" marR="0" indent="0" algn="l" defTabSz="914400" rtl="0" eaLnBrk="1" fontAlgn="auto" latinLnBrk="0" hangingPunct="0">
              <a:lnSpc>
                <a:spcPct val="100000"/>
              </a:lnSpc>
              <a:spcBef>
                <a:spcPts val="0"/>
              </a:spcBef>
              <a:spcAft>
                <a:spcPts val="0"/>
              </a:spcAft>
              <a:buClrTx/>
              <a:buSzTx/>
              <a:buFontTx/>
              <a:buNone/>
              <a:tabLst/>
              <a:defRPr/>
            </a:pPr>
            <a:r>
              <a:rPr lang="en-GB" dirty="0"/>
              <a:t>The undergraduate DSA allowance was simplified into one allowance for 2021/22.  The same maximum allowance - £26,291 - will apply to both full-time and part-time undergraduate and postgraduate DSA recipients in 2023/24.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This will apply for both new and continuing students. An exception for travel costs will be made to this maximum cap, which means that travel costs will in effect be uncapped.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80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07000"/>
              </a:lnSpc>
              <a:spcAft>
                <a:spcPts val="800"/>
              </a:spcAft>
            </a:pPr>
            <a:r>
              <a:rPr lang="en-GB" dirty="0">
                <a:ea typeface="ＭＳ Ｐゴシック" pitchFamily="34" charset="-128"/>
              </a:rPr>
              <a:t>Where dependants’ incomes are from £18,640 to £18,739.98 students qualify for a minimum £50 PLA.				</a:t>
            </a:r>
          </a:p>
          <a:p>
            <a:pPr>
              <a:lnSpc>
                <a:spcPct val="107000"/>
              </a:lnSpc>
              <a:spcAft>
                <a:spcPts val="800"/>
              </a:spcAft>
            </a:pPr>
            <a:endParaRPr lang="en-GB" dirty="0">
              <a:ea typeface="ＭＳ Ｐゴシック" pitchFamily="34" charset="-128"/>
            </a:endParaRPr>
          </a:p>
          <a:p>
            <a:pPr>
              <a:lnSpc>
                <a:spcPct val="107000"/>
              </a:lnSpc>
              <a:spcAft>
                <a:spcPts val="800"/>
              </a:spcAft>
            </a:pPr>
            <a:r>
              <a:rPr lang="en-GB" dirty="0">
                <a:ea typeface="ＭＳ Ｐゴシック" pitchFamily="34" charset="-128"/>
              </a:rPr>
              <a:t>Weekly maximum CCG for one child is £188.90.				</a:t>
            </a:r>
          </a:p>
          <a:p>
            <a:pPr>
              <a:lnSpc>
                <a:spcPct val="107000"/>
              </a:lnSpc>
              <a:spcAft>
                <a:spcPts val="800"/>
              </a:spcAft>
            </a:pPr>
            <a:r>
              <a:rPr lang="en-GB" dirty="0">
                <a:ea typeface="ＭＳ Ｐゴシック" pitchFamily="34" charset="-128"/>
              </a:rPr>
              <a:t>Weekly maximum CCG for two or more children is £323.85.				</a:t>
            </a:r>
          </a:p>
          <a:p>
            <a:pPr>
              <a:lnSpc>
                <a:spcPct val="107000"/>
              </a:lnSpc>
              <a:spcAft>
                <a:spcPts val="800"/>
              </a:spcAft>
            </a:pPr>
            <a:endParaRPr lang="en-US" dirty="0">
              <a:ea typeface="ＭＳ Ｐゴシック" pitchFamily="34" charset="-128"/>
            </a:endParaRPr>
          </a:p>
        </p:txBody>
      </p:sp>
      <p:sp>
        <p:nvSpPr>
          <p:cNvPr id="12595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F9BE8-B868-48A5-B709-CE09652560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922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fontAlgn="base"/>
            <a:endParaRPr lang="en-GB" sz="1200" b="0" i="0" kern="1200" dirty="0">
              <a:solidFill>
                <a:schemeClr val="tx1"/>
              </a:solidFill>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GB" dirty="0"/>
              <a:t>Loans for students undertaking postgraduate master’s degree courses.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Maximum loans for new students starting postgraduate master’s degree courses in 2023/24 will be increased by 2.8% to £12,167.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Loans for students undertaking postgraduate doctoral degree courses.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Maximum loans for new students starting postgraduate doctoral degree courses in 2023/24 will be increased by 1.8% to £28,673.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Disabled Students’ Allowance.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The maximum Disabled Students’ Allowance for postgraduate students will be increased by 2.8% to £26,291 in 2022/23, in line with the changes to the undergraduate Disabled Students’ Allowance.</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647F42-F17D-483E-A283-E9B9C65CEE40}" type="slidenum">
              <a:rPr lang="en-GB" smtClean="0">
                <a:solidFill>
                  <a:prstClr val="black"/>
                </a:solidFill>
              </a:rPr>
              <a:pPr/>
              <a:t>11</a:t>
            </a:fld>
            <a:endParaRPr lang="en-GB"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GB" dirty="0"/>
              <a:t>If you're not financially supported by your parents, then you might be classed as an independent student. </a:t>
            </a:r>
          </a:p>
          <a:p>
            <a:endParaRPr lang="en-GB" dirty="0"/>
          </a:p>
          <a:p>
            <a:r>
              <a:rPr lang="en-GB" dirty="0"/>
              <a:t>This means Student Finance England won't take your parents' income into account when working out the household income contribution. </a:t>
            </a:r>
          </a:p>
          <a:p>
            <a:endParaRPr lang="en-GB" dirty="0"/>
          </a:p>
          <a:p>
            <a:r>
              <a:rPr lang="en-GB" dirty="0"/>
              <a:t>To be classed as an independent student you'll meet one of the following conditions: </a:t>
            </a:r>
          </a:p>
          <a:p>
            <a:endParaRPr lang="en-GB" dirty="0"/>
          </a:p>
          <a:p>
            <a:r>
              <a:rPr lang="en-GB" dirty="0"/>
              <a:t>• You have the care of a person under the age of 18 on the first day of the academic year. </a:t>
            </a:r>
          </a:p>
          <a:p>
            <a:endParaRPr lang="en-GB" dirty="0"/>
          </a:p>
          <a:p>
            <a:r>
              <a:rPr lang="en-GB" dirty="0"/>
              <a:t>• You’re 25 or over on the first day of the academic year. </a:t>
            </a:r>
          </a:p>
          <a:p>
            <a:endParaRPr lang="en-GB" dirty="0"/>
          </a:p>
          <a:p>
            <a:r>
              <a:rPr lang="en-GB" dirty="0"/>
              <a:t>• You’ve been married or in a civil partnership before the start of the academic year, even if you’re now divorced or separated. </a:t>
            </a:r>
          </a:p>
          <a:p>
            <a:endParaRPr lang="en-GB" dirty="0"/>
          </a:p>
          <a:p>
            <a:r>
              <a:rPr lang="en-GB" dirty="0"/>
              <a:t>• You have no living parents. </a:t>
            </a:r>
          </a:p>
          <a:p>
            <a:endParaRPr lang="en-GB" dirty="0"/>
          </a:p>
          <a:p>
            <a:r>
              <a:rPr lang="en-GB" dirty="0"/>
              <a:t>• You’ve supported yourself for at least 3 years before the start of your course. </a:t>
            </a:r>
          </a:p>
          <a:p>
            <a:endParaRPr lang="en-GB" dirty="0"/>
          </a:p>
          <a:p>
            <a:r>
              <a:rPr lang="en-GB" dirty="0"/>
              <a:t>This includes any time you: - were in paid, full-time employment - received Income Support, Jobseeker’s Allowance or other state benefits - received any pension, allowance or other benefit because of a disability or by any reason of confinement, sickness or illness - received training under any scheme for the unemployed or other funding by any state authority or agency </a:t>
            </a:r>
          </a:p>
          <a:p>
            <a:endParaRPr lang="en-GB" dirty="0"/>
          </a:p>
          <a:p>
            <a:r>
              <a:rPr lang="en-GB" dirty="0"/>
              <a:t>• Your parents can’t be traced or it’s not practical or possible to contact them. </a:t>
            </a:r>
          </a:p>
          <a:p>
            <a:endParaRPr lang="en-GB" dirty="0"/>
          </a:p>
          <a:p>
            <a:r>
              <a:rPr lang="en-GB" dirty="0"/>
              <a:t>• Your parents live outside the European Union and an income assessment would put them in jeopardy, or it’s not reasonably practical for them to send funds to the UK if a contribution were assessed (this may apply to you if you’re a refugee). </a:t>
            </a:r>
          </a:p>
          <a:p>
            <a:endParaRPr lang="en-GB" dirty="0"/>
          </a:p>
          <a:p>
            <a:r>
              <a:rPr lang="en-GB" dirty="0"/>
              <a:t>• You’ve not communicated with your parents for one year before the beginning of the academic year, or you can demonstrate you’re permanently estranged from your parents. </a:t>
            </a:r>
          </a:p>
          <a:p>
            <a:endParaRPr lang="en-GB" dirty="0"/>
          </a:p>
          <a:p>
            <a:r>
              <a:rPr lang="en-GB" dirty="0"/>
              <a:t>• Subject to certain exceptions, you were looked after by a local authority throughout any 3 month period ending on or after the date on which you turned 16, and before the first day of the first academic year of your course.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06BC3-6117-4E1D-B9D9-E7699CC24D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73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GB" dirty="0">
                <a:ea typeface="ＭＳ Ｐゴシック" pitchFamily="34" charset="-128"/>
              </a:rPr>
              <a:t>The process for students applying for Financial Hardship has been updated, to ensure an improvement on the overall processing times. </a:t>
            </a:r>
          </a:p>
          <a:p>
            <a:r>
              <a:rPr lang="en-GB" dirty="0">
                <a:ea typeface="ＭＳ Ｐゴシック" pitchFamily="34" charset="-128"/>
              </a:rPr>
              <a:t> </a:t>
            </a:r>
          </a:p>
          <a:p>
            <a:r>
              <a:rPr lang="en-GB" dirty="0">
                <a:ea typeface="ＭＳ Ｐゴシック" pitchFamily="34" charset="-128"/>
              </a:rPr>
              <a:t>We have replaced the 3 Financial Hardship forms with a new Financial Hardship Confirmation PDF, this is sent direct to students and can be uploaded via digital upload. </a:t>
            </a:r>
          </a:p>
          <a:p>
            <a:endParaRPr lang="en-GB" dirty="0">
              <a:ea typeface="ＭＳ Ｐゴシック" pitchFamily="34" charset="-128"/>
            </a:endParaRPr>
          </a:p>
          <a:p>
            <a:r>
              <a:rPr lang="en-GB" dirty="0">
                <a:ea typeface="ＭＳ Ｐゴシック" pitchFamily="34" charset="-128"/>
              </a:rPr>
              <a:t>We’ve made it easier for students to apply for financial hardship</a:t>
            </a:r>
          </a:p>
          <a:p>
            <a:endParaRPr lang="en-GB" dirty="0">
              <a:ea typeface="ＭＳ Ｐゴシック" pitchFamily="34" charset="-128"/>
            </a:endParaRPr>
          </a:p>
          <a:p>
            <a:r>
              <a:rPr lang="en-GB" dirty="0">
                <a:ea typeface="ＭＳ Ｐゴシック" pitchFamily="34" charset="-128"/>
              </a:rPr>
              <a:t>Students can now apply for financial hardship by uploading the application form and their evidence via their online account.</a:t>
            </a:r>
          </a:p>
          <a:p>
            <a:r>
              <a:rPr lang="en-GB" dirty="0">
                <a:ea typeface="ＭＳ Ｐゴシック" pitchFamily="34" charset="-128"/>
              </a:rPr>
              <a:t>Financial hardship form</a:t>
            </a:r>
          </a:p>
          <a:p>
            <a:endParaRPr lang="en-GB" dirty="0">
              <a:ea typeface="ＭＳ Ｐゴシック" pitchFamily="34" charset="-128"/>
            </a:endParaRPr>
          </a:p>
          <a:p>
            <a:r>
              <a:rPr lang="en-GB" dirty="0">
                <a:ea typeface="ＭＳ Ｐゴシック" pitchFamily="34" charset="-128"/>
              </a:rPr>
              <a:t>We’ve updated the financial hardship form to make it easier for students to complete. The updates also allow our staff to process the forms faster so that students can receive an answer sooner. The form and evidence can also be uploaded to their online account, so there’s no need to post anything to us.</a:t>
            </a:r>
          </a:p>
          <a:p>
            <a:endParaRPr lang="en-GB" dirty="0">
              <a:ea typeface="ＭＳ Ｐゴシック" pitchFamily="34" charset="-128"/>
            </a:endParaRPr>
          </a:p>
          <a:p>
            <a:r>
              <a:rPr lang="en-GB" dirty="0">
                <a:ea typeface="ＭＳ Ｐゴシック" pitchFamily="34" charset="-128"/>
              </a:rPr>
              <a:t>Who qualifies for financial hardship?</a:t>
            </a:r>
          </a:p>
          <a:p>
            <a:endParaRPr lang="en-GB" dirty="0">
              <a:ea typeface="ＭＳ Ｐゴシック" pitchFamily="34" charset="-128"/>
            </a:endParaRPr>
          </a:p>
          <a:p>
            <a:r>
              <a:rPr lang="en-GB" dirty="0">
                <a:ea typeface="ＭＳ Ｐゴシック" pitchFamily="34" charset="-128"/>
              </a:rPr>
              <a:t>Before issuing a financial hardship form to a student, advisers will make sure their circumstances fall into one of the set categories for consideration.</a:t>
            </a:r>
          </a:p>
          <a:p>
            <a:endParaRPr lang="en-GB" dirty="0">
              <a:ea typeface="ＭＳ Ｐゴシック" pitchFamily="34" charset="-128"/>
            </a:endParaRPr>
          </a:p>
          <a:p>
            <a:r>
              <a:rPr lang="en-GB" dirty="0">
                <a:ea typeface="ＭＳ Ｐゴシック" pitchFamily="34" charset="-128"/>
              </a:rPr>
              <a:t>We can only accept applications from students who:</a:t>
            </a:r>
          </a:p>
          <a:p>
            <a:endParaRPr lang="en-GB" dirty="0">
              <a:ea typeface="ＭＳ Ｐゴシック" pitchFamily="34" charset="-128"/>
            </a:endParaRPr>
          </a:p>
          <a:p>
            <a:r>
              <a:rPr lang="en-GB" dirty="0">
                <a:ea typeface="ＭＳ Ｐゴシック" pitchFamily="34" charset="-128"/>
              </a:rPr>
              <a:t>•	have an overpayment on their account, and their entitlement has been reduced to recover the overpayment</a:t>
            </a:r>
          </a:p>
          <a:p>
            <a:r>
              <a:rPr lang="en-GB" dirty="0">
                <a:ea typeface="ＭＳ Ｐゴシック" pitchFamily="34" charset="-128"/>
              </a:rPr>
              <a:t>•	have suspended from their studies and want their funding extended to cover the suspension period</a:t>
            </a:r>
          </a:p>
          <a:p>
            <a:r>
              <a:rPr lang="en-GB" dirty="0">
                <a:ea typeface="ＭＳ Ｐゴシック" pitchFamily="34" charset="-128"/>
              </a:rPr>
              <a:t>•	need a payment brought forward due to being in financial hardship</a:t>
            </a:r>
          </a:p>
          <a:p>
            <a:r>
              <a:rPr lang="en-GB" dirty="0">
                <a:ea typeface="ＭＳ Ｐゴシック" pitchFamily="34" charset="-128"/>
              </a:rPr>
              <a:t>•	have withdrawn from their studies, have been awarded grants (such as Childcare Grant) and want their funding extended beyond the point they left their studies (due to the student finance regulations, we cannot accept applications from withdrawn students who have not been awarded grants) We can only award grants, no maintenance loan, to the end of the term in which the student withdrew.</a:t>
            </a:r>
          </a:p>
          <a:p>
            <a:endParaRPr lang="en-GB" dirty="0">
              <a:ea typeface="ＭＳ Ｐゴシック" pitchFamily="34" charset="-128"/>
            </a:endParaRPr>
          </a:p>
          <a:p>
            <a:r>
              <a:rPr lang="en-GB" dirty="0">
                <a:ea typeface="ＭＳ Ｐゴシック" pitchFamily="34" charset="-128"/>
              </a:rPr>
              <a:t>The FHC form can now be sent by email, this option will be offered to students in the first instance as this is the quickest way for the to receive the form.</a:t>
            </a:r>
          </a:p>
          <a:p>
            <a:endParaRPr lang="en-GB" dirty="0">
              <a:ea typeface="ＭＳ Ｐゴシック" pitchFamily="34" charset="-128"/>
            </a:endParaRPr>
          </a:p>
          <a:p>
            <a:r>
              <a:rPr lang="en-GB" dirty="0">
                <a:ea typeface="ＭＳ Ｐゴシック" pitchFamily="34" charset="-128"/>
              </a:rPr>
              <a:t>Advisors should issue an explanatory email to students which contains a link to the FHC form and advises them of the next steps to take. </a:t>
            </a:r>
          </a:p>
          <a:p>
            <a:endParaRPr lang="en-GB" dirty="0">
              <a:ea typeface="ＭＳ Ｐゴシック" pitchFamily="34" charset="-128"/>
            </a:endParaRPr>
          </a:p>
          <a:p>
            <a:r>
              <a:rPr lang="en-GB" dirty="0">
                <a:ea typeface="ＭＳ Ｐゴシック" pitchFamily="34" charset="-128"/>
              </a:rPr>
              <a:t>Students can send Financial Hardship Confirmation form and any accompanying evidence via Digital Evidence upload.</a:t>
            </a:r>
          </a:p>
          <a:p>
            <a:endParaRPr lang="en-GB" dirty="0">
              <a:ea typeface="ＭＳ Ｐゴシック" pitchFamily="34" charset="-128"/>
            </a:endParaRPr>
          </a:p>
          <a:p>
            <a:r>
              <a:rPr lang="en-GB" dirty="0">
                <a:ea typeface="ＭＳ Ｐゴシック" pitchFamily="34" charset="-128"/>
              </a:rPr>
              <a:t>How to issue a financial hardship form</a:t>
            </a:r>
          </a:p>
          <a:p>
            <a:endParaRPr lang="en-GB" dirty="0">
              <a:ea typeface="ＭＳ Ｐゴシック" pitchFamily="34" charset="-128"/>
            </a:endParaRPr>
          </a:p>
          <a:p>
            <a:r>
              <a:rPr lang="en-GB" dirty="0">
                <a:ea typeface="ＭＳ Ｐゴシック" pitchFamily="34" charset="-128"/>
              </a:rPr>
              <a:t>Once it has been confirmed that a student is eligible to apply for financial hardship, advisers can provide them with the financial hardship form to complete. </a:t>
            </a:r>
          </a:p>
          <a:p>
            <a:endParaRPr lang="en-GB" dirty="0">
              <a:ea typeface="ＭＳ Ｐゴシック" pitchFamily="34" charset="-128"/>
            </a:endParaRPr>
          </a:p>
          <a:p>
            <a:r>
              <a:rPr lang="en-GB" dirty="0">
                <a:ea typeface="ＭＳ Ｐゴシック" pitchFamily="34" charset="-128"/>
              </a:rPr>
              <a:t>The form will be sent to the student via email, unless they specifically ask for a paper copy. </a:t>
            </a:r>
          </a:p>
          <a:p>
            <a:endParaRPr lang="en-GB" dirty="0">
              <a:ea typeface="ＭＳ Ｐゴシック" pitchFamily="34" charset="-128"/>
            </a:endParaRPr>
          </a:p>
          <a:p>
            <a:r>
              <a:rPr lang="en-GB" dirty="0">
                <a:ea typeface="ＭＳ Ｐゴシック" pitchFamily="34" charset="-128"/>
              </a:rPr>
              <a:t>When issuing the form to students, advisers will inform them how they should send us their completed form and evidence.</a:t>
            </a:r>
          </a:p>
          <a:p>
            <a:endParaRPr lang="en-GB" dirty="0">
              <a:ea typeface="ＭＳ Ｐゴシック" pitchFamily="34" charset="-128"/>
            </a:endParaRPr>
          </a:p>
          <a:p>
            <a:r>
              <a:rPr lang="en-GB" dirty="0">
                <a:ea typeface="ＭＳ Ｐゴシック" pitchFamily="34" charset="-128"/>
              </a:rPr>
              <a:t>Essential steps for students to be aware of and to follow when completing and returning their Hardship Form include:</a:t>
            </a:r>
          </a:p>
          <a:p>
            <a:endParaRPr lang="en-GB" dirty="0">
              <a:ea typeface="ＭＳ Ｐゴシック" pitchFamily="34" charset="-128"/>
            </a:endParaRPr>
          </a:p>
          <a:p>
            <a:r>
              <a:rPr lang="en-GB" dirty="0">
                <a:ea typeface="ＭＳ Ｐゴシック" pitchFamily="34" charset="-128"/>
              </a:rPr>
              <a:t>1.	Complete the financial hardship form and save the file to their device.</a:t>
            </a:r>
          </a:p>
          <a:p>
            <a:r>
              <a:rPr lang="en-GB" dirty="0">
                <a:ea typeface="ＭＳ Ｐゴシック" pitchFamily="34" charset="-128"/>
              </a:rPr>
              <a:t>2.	Gather their evidence to support their application, the form will explain what they need. The evidence will ideally be in a digital format such as a downloaded bank statement, we can also accept clear photographs.</a:t>
            </a:r>
          </a:p>
          <a:p>
            <a:r>
              <a:rPr lang="en-GB" dirty="0">
                <a:ea typeface="ＭＳ Ｐゴシック" pitchFamily="34" charset="-128"/>
              </a:rPr>
              <a:t>3.	Sign in to their online account and select ‘Upload supporting evidence’ under the heading ‘Manage your student finance’.</a:t>
            </a:r>
          </a:p>
          <a:p>
            <a:r>
              <a:rPr lang="en-GB" dirty="0">
                <a:ea typeface="ＭＳ Ｐゴシック" pitchFamily="34" charset="-128"/>
              </a:rPr>
              <a:t>4.	Upload the financial hardship form and supporting evidence together, uploading them separately can slow down the application process</a:t>
            </a:r>
          </a:p>
          <a:p>
            <a:endParaRPr lang="en-GB" dirty="0">
              <a:ea typeface="ＭＳ Ｐゴシック" pitchFamily="34" charset="-128"/>
            </a:endParaRPr>
          </a:p>
          <a:p>
            <a:endParaRPr lang="en-GB" dirty="0">
              <a:ea typeface="ＭＳ Ｐゴシック" pitchFamily="34" charset="-128"/>
            </a:endParaRPr>
          </a:p>
        </p:txBody>
      </p:sp>
      <p:sp>
        <p:nvSpPr>
          <p:cNvPr id="1566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2574A-AA88-465E-A6EC-61B97D078B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85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GB" dirty="0">
                <a:ea typeface="ＭＳ Ｐゴシック" pitchFamily="34" charset="-128"/>
              </a:rPr>
              <a:t>The process for students applying for Financial Hardship has been updated, to ensure an improvement on the overall processing times. </a:t>
            </a:r>
          </a:p>
          <a:p>
            <a:r>
              <a:rPr lang="en-GB" dirty="0">
                <a:ea typeface="ＭＳ Ｐゴシック" pitchFamily="34" charset="-128"/>
              </a:rPr>
              <a:t> </a:t>
            </a:r>
          </a:p>
          <a:p>
            <a:r>
              <a:rPr lang="en-GB" dirty="0">
                <a:ea typeface="ＭＳ Ｐゴシック" pitchFamily="34" charset="-128"/>
              </a:rPr>
              <a:t>We have replaced the 3 Financial Hardship forms with a new Financial Hardship Confirmation PDF, this is sent direct to students and can be uploaded via digital upload. </a:t>
            </a:r>
          </a:p>
          <a:p>
            <a:endParaRPr lang="en-GB" dirty="0">
              <a:ea typeface="ＭＳ Ｐゴシック" pitchFamily="34" charset="-128"/>
            </a:endParaRPr>
          </a:p>
          <a:p>
            <a:r>
              <a:rPr lang="en-GB" dirty="0">
                <a:ea typeface="ＭＳ Ｐゴシック" pitchFamily="34" charset="-128"/>
              </a:rPr>
              <a:t>We’ve made it easier for students to apply for financial hardship</a:t>
            </a:r>
          </a:p>
          <a:p>
            <a:endParaRPr lang="en-GB" dirty="0">
              <a:ea typeface="ＭＳ Ｐゴシック" pitchFamily="34" charset="-128"/>
            </a:endParaRPr>
          </a:p>
          <a:p>
            <a:r>
              <a:rPr lang="en-GB" dirty="0">
                <a:ea typeface="ＭＳ Ｐゴシック" pitchFamily="34" charset="-128"/>
              </a:rPr>
              <a:t>Students can now apply for financial hardship by uploading the application form and their evidence via their online account.</a:t>
            </a:r>
          </a:p>
          <a:p>
            <a:r>
              <a:rPr lang="en-GB" dirty="0">
                <a:ea typeface="ＭＳ Ｐゴシック" pitchFamily="34" charset="-128"/>
              </a:rPr>
              <a:t>Financial hardship form</a:t>
            </a:r>
          </a:p>
          <a:p>
            <a:endParaRPr lang="en-GB" dirty="0">
              <a:ea typeface="ＭＳ Ｐゴシック" pitchFamily="34" charset="-128"/>
            </a:endParaRPr>
          </a:p>
          <a:p>
            <a:r>
              <a:rPr lang="en-GB" dirty="0">
                <a:ea typeface="ＭＳ Ｐゴシック" pitchFamily="34" charset="-128"/>
              </a:rPr>
              <a:t>We’ve updated the financial hardship form to make it easier for students to complete. The updates also allow our staff to process the forms faster so that students can receive an answer sooner. The form and evidence can also be uploaded to their online account, so there’s no need to post anything to us.</a:t>
            </a:r>
          </a:p>
          <a:p>
            <a:endParaRPr lang="en-GB" dirty="0">
              <a:ea typeface="ＭＳ Ｐゴシック" pitchFamily="34" charset="-128"/>
            </a:endParaRPr>
          </a:p>
          <a:p>
            <a:r>
              <a:rPr lang="en-GB" dirty="0">
                <a:ea typeface="ＭＳ Ｐゴシック" pitchFamily="34" charset="-128"/>
              </a:rPr>
              <a:t>Who qualifies for financial hardship?</a:t>
            </a:r>
          </a:p>
          <a:p>
            <a:endParaRPr lang="en-GB" dirty="0">
              <a:ea typeface="ＭＳ Ｐゴシック" pitchFamily="34" charset="-128"/>
            </a:endParaRPr>
          </a:p>
          <a:p>
            <a:r>
              <a:rPr lang="en-GB" dirty="0">
                <a:ea typeface="ＭＳ Ｐゴシック" pitchFamily="34" charset="-128"/>
              </a:rPr>
              <a:t>Before issuing a financial hardship form to a student, advisers will make sure their circumstances fall into one of the set categories for consideration.</a:t>
            </a:r>
          </a:p>
          <a:p>
            <a:endParaRPr lang="en-GB" dirty="0">
              <a:ea typeface="ＭＳ Ｐゴシック" pitchFamily="34" charset="-128"/>
            </a:endParaRPr>
          </a:p>
          <a:p>
            <a:r>
              <a:rPr lang="en-GB" dirty="0">
                <a:ea typeface="ＭＳ Ｐゴシック" pitchFamily="34" charset="-128"/>
              </a:rPr>
              <a:t>We can only accept applications from students who:</a:t>
            </a:r>
          </a:p>
          <a:p>
            <a:endParaRPr lang="en-GB" dirty="0">
              <a:ea typeface="ＭＳ Ｐゴシック" pitchFamily="34" charset="-128"/>
            </a:endParaRPr>
          </a:p>
          <a:p>
            <a:r>
              <a:rPr lang="en-GB" dirty="0">
                <a:ea typeface="ＭＳ Ｐゴシック" pitchFamily="34" charset="-128"/>
              </a:rPr>
              <a:t>•	have an overpayment on their account, and their entitlement has been reduced to recover the overpayment</a:t>
            </a:r>
          </a:p>
          <a:p>
            <a:r>
              <a:rPr lang="en-GB" dirty="0">
                <a:ea typeface="ＭＳ Ｐゴシック" pitchFamily="34" charset="-128"/>
              </a:rPr>
              <a:t>•	have suspended from their studies and want their funding extended to cover the suspension period</a:t>
            </a:r>
          </a:p>
          <a:p>
            <a:r>
              <a:rPr lang="en-GB" dirty="0">
                <a:ea typeface="ＭＳ Ｐゴシック" pitchFamily="34" charset="-128"/>
              </a:rPr>
              <a:t>•	need a payment brought forward due to being in financial hardship</a:t>
            </a:r>
          </a:p>
          <a:p>
            <a:r>
              <a:rPr lang="en-GB" dirty="0">
                <a:ea typeface="ＭＳ Ｐゴシック" pitchFamily="34" charset="-128"/>
              </a:rPr>
              <a:t>•	have withdrawn from their studies, have been awarded grants (such as Childcare Grant) and want their funding extended beyond the point they left their studies (due to the student finance regulations, we cannot accept applications from withdrawn students who have not been awarded grants) We can only award grants, no maintenance loan, to the end of the term in which the student withdrew.</a:t>
            </a:r>
          </a:p>
          <a:p>
            <a:endParaRPr lang="en-GB" dirty="0">
              <a:ea typeface="ＭＳ Ｐゴシック" pitchFamily="34" charset="-128"/>
            </a:endParaRPr>
          </a:p>
          <a:p>
            <a:r>
              <a:rPr lang="en-GB" dirty="0">
                <a:ea typeface="ＭＳ Ｐゴシック" pitchFamily="34" charset="-128"/>
              </a:rPr>
              <a:t>The FHC form can now be sent by email, this option will be offered to students in the first instance as this is the quickest way for the to receive the form.</a:t>
            </a:r>
          </a:p>
          <a:p>
            <a:endParaRPr lang="en-GB" dirty="0">
              <a:ea typeface="ＭＳ Ｐゴシック" pitchFamily="34" charset="-128"/>
            </a:endParaRPr>
          </a:p>
          <a:p>
            <a:r>
              <a:rPr lang="en-GB" dirty="0">
                <a:ea typeface="ＭＳ Ｐゴシック" pitchFamily="34" charset="-128"/>
              </a:rPr>
              <a:t>Advisors should issue an explanatory email to students which contains a link to the FHC form and advises them of the next steps to take. </a:t>
            </a:r>
          </a:p>
          <a:p>
            <a:endParaRPr lang="en-GB" dirty="0">
              <a:ea typeface="ＭＳ Ｐゴシック" pitchFamily="34" charset="-128"/>
            </a:endParaRPr>
          </a:p>
          <a:p>
            <a:r>
              <a:rPr lang="en-GB" dirty="0">
                <a:ea typeface="ＭＳ Ｐゴシック" pitchFamily="34" charset="-128"/>
              </a:rPr>
              <a:t>Students can send Financial Hardship Confirmation form and any accompanying evidence via Digital Evidence upload.</a:t>
            </a:r>
          </a:p>
          <a:p>
            <a:endParaRPr lang="en-GB" dirty="0">
              <a:ea typeface="ＭＳ Ｐゴシック" pitchFamily="34" charset="-128"/>
            </a:endParaRPr>
          </a:p>
          <a:p>
            <a:r>
              <a:rPr lang="en-GB" dirty="0">
                <a:ea typeface="ＭＳ Ｐゴシック" pitchFamily="34" charset="-128"/>
              </a:rPr>
              <a:t>How to issue a financial hardship form</a:t>
            </a:r>
          </a:p>
          <a:p>
            <a:endParaRPr lang="en-GB" dirty="0">
              <a:ea typeface="ＭＳ Ｐゴシック" pitchFamily="34" charset="-128"/>
            </a:endParaRPr>
          </a:p>
          <a:p>
            <a:r>
              <a:rPr lang="en-GB" dirty="0">
                <a:ea typeface="ＭＳ Ｐゴシック" pitchFamily="34" charset="-128"/>
              </a:rPr>
              <a:t>Once it has been confirmed that a student is eligible to apply for financial hardship, advisers can provide them with the financial hardship form to complete. </a:t>
            </a:r>
          </a:p>
          <a:p>
            <a:endParaRPr lang="en-GB" dirty="0">
              <a:ea typeface="ＭＳ Ｐゴシック" pitchFamily="34" charset="-128"/>
            </a:endParaRPr>
          </a:p>
          <a:p>
            <a:r>
              <a:rPr lang="en-GB" dirty="0">
                <a:ea typeface="ＭＳ Ｐゴシック" pitchFamily="34" charset="-128"/>
              </a:rPr>
              <a:t>The form will be sent to the student via email, unless they specifically ask for a paper copy. </a:t>
            </a:r>
          </a:p>
          <a:p>
            <a:endParaRPr lang="en-GB" dirty="0">
              <a:ea typeface="ＭＳ Ｐゴシック" pitchFamily="34" charset="-128"/>
            </a:endParaRPr>
          </a:p>
          <a:p>
            <a:r>
              <a:rPr lang="en-GB" dirty="0">
                <a:ea typeface="ＭＳ Ｐゴシック" pitchFamily="34" charset="-128"/>
              </a:rPr>
              <a:t>When issuing the form to students, advisers will inform them how they should send us their completed form and evidence.</a:t>
            </a:r>
          </a:p>
          <a:p>
            <a:endParaRPr lang="en-GB" dirty="0">
              <a:ea typeface="ＭＳ Ｐゴシック" pitchFamily="34" charset="-128"/>
            </a:endParaRPr>
          </a:p>
          <a:p>
            <a:r>
              <a:rPr lang="en-GB" dirty="0">
                <a:ea typeface="ＭＳ Ｐゴシック" pitchFamily="34" charset="-128"/>
              </a:rPr>
              <a:t>Essential steps for students to be aware of and to follow when completing and returning their Hardship Form include:</a:t>
            </a:r>
          </a:p>
          <a:p>
            <a:endParaRPr lang="en-GB" dirty="0">
              <a:ea typeface="ＭＳ Ｐゴシック" pitchFamily="34" charset="-128"/>
            </a:endParaRPr>
          </a:p>
          <a:p>
            <a:r>
              <a:rPr lang="en-GB" dirty="0">
                <a:ea typeface="ＭＳ Ｐゴシック" pitchFamily="34" charset="-128"/>
              </a:rPr>
              <a:t>1.	Complete the financial hardship form and save the file to their device.</a:t>
            </a:r>
          </a:p>
          <a:p>
            <a:r>
              <a:rPr lang="en-GB" dirty="0">
                <a:ea typeface="ＭＳ Ｐゴシック" pitchFamily="34" charset="-128"/>
              </a:rPr>
              <a:t>2.	Gather their evidence to support their application, the form will explain what they need. The evidence will ideally be in a digital format such as a downloaded bank statement, we can also accept clear photographs.</a:t>
            </a:r>
          </a:p>
          <a:p>
            <a:r>
              <a:rPr lang="en-GB" dirty="0">
                <a:ea typeface="ＭＳ Ｐゴシック" pitchFamily="34" charset="-128"/>
              </a:rPr>
              <a:t>3.	Sign in to their online account and select ‘Upload supporting evidence’ under the heading ‘Manage your student finance’.</a:t>
            </a:r>
          </a:p>
          <a:p>
            <a:r>
              <a:rPr lang="en-GB" dirty="0">
                <a:ea typeface="ＭＳ Ｐゴシック" pitchFamily="34" charset="-128"/>
              </a:rPr>
              <a:t>4.	Upload the financial hardship form and supporting evidence together, uploading them separately can slow down the application process</a:t>
            </a:r>
          </a:p>
          <a:p>
            <a:endParaRPr lang="en-GB" dirty="0">
              <a:ea typeface="ＭＳ Ｐゴシック" pitchFamily="34" charset="-128"/>
            </a:endParaRPr>
          </a:p>
          <a:p>
            <a:endParaRPr lang="en-GB" dirty="0">
              <a:ea typeface="ＭＳ Ｐゴシック" pitchFamily="34" charset="-128"/>
            </a:endParaRPr>
          </a:p>
        </p:txBody>
      </p:sp>
      <p:sp>
        <p:nvSpPr>
          <p:cNvPr id="1566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2574A-AA88-465E-A6EC-61B97D078B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64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hite">
    <p:bg>
      <p:bgPr>
        <a:solidFill>
          <a:schemeClr val="lt1"/>
        </a:solidFill>
        <a:effectLst/>
      </p:bgPr>
    </p:bg>
    <p:spTree>
      <p:nvGrpSpPr>
        <p:cNvPr id="1" name="Shape 33"/>
        <p:cNvGrpSpPr/>
        <p:nvPr/>
      </p:nvGrpSpPr>
      <p:grpSpPr>
        <a:xfrm>
          <a:off x="0" y="0"/>
          <a:ext cx="0" cy="0"/>
          <a:chOff x="0" y="0"/>
          <a:chExt cx="0" cy="0"/>
        </a:xfrm>
      </p:grpSpPr>
      <p:sp>
        <p:nvSpPr>
          <p:cNvPr id="34" name="Shape 34"/>
          <p:cNvSpPr/>
          <p:nvPr/>
        </p:nvSpPr>
        <p:spPr>
          <a:xfrm>
            <a:off x="-11200" y="1809750"/>
            <a:ext cx="12203200" cy="1840712"/>
          </a:xfrm>
          <a:prstGeom prst="rect">
            <a:avLst/>
          </a:prstGeom>
          <a:solidFill>
            <a:srgbClr val="008E80"/>
          </a:solidFill>
          <a:ln>
            <a:solidFill>
              <a:srgbClr val="008E80"/>
            </a:solidFill>
          </a:ln>
        </p:spPr>
        <p:txBody>
          <a:bodyPr lIns="121900" tIns="121900" rIns="121900" bIns="121900" numCol="1" anchor="ctr" anchorCtr="0">
            <a:noAutofit/>
          </a:bodyPr>
          <a:lstStyle/>
          <a:p>
            <a:endParaRPr sz="1867" kern="0" dirty="0">
              <a:solidFill>
                <a:srgbClr val="000000"/>
              </a:solidFill>
              <a:cs typeface="Arial"/>
              <a:sym typeface="Arial"/>
            </a:endParaRPr>
          </a:p>
        </p:txBody>
      </p:sp>
      <p:sp>
        <p:nvSpPr>
          <p:cNvPr id="35" name="Shape 35"/>
          <p:cNvSpPr txBox="1">
            <a:spLocks noGrp="1"/>
          </p:cNvSpPr>
          <p:nvPr>
            <p:ph type="ctrTitle" hasCustomPrompt="1"/>
          </p:nvPr>
        </p:nvSpPr>
        <p:spPr>
          <a:xfrm>
            <a:off x="382379" y="2530463"/>
            <a:ext cx="5185515" cy="708038"/>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r>
              <a:rPr lang="en-GB"/>
              <a:t>Overview</a:t>
            </a:r>
            <a:endParaRPr/>
          </a:p>
        </p:txBody>
      </p:sp>
      <p:sp>
        <p:nvSpPr>
          <p:cNvPr id="36" name="Shape 36"/>
          <p:cNvSpPr txBox="1">
            <a:spLocks noGrp="1"/>
          </p:cNvSpPr>
          <p:nvPr>
            <p:ph type="subTitle" idx="1" hasCustomPrompt="1"/>
          </p:nvPr>
        </p:nvSpPr>
        <p:spPr>
          <a:xfrm>
            <a:off x="401426" y="1854189"/>
            <a:ext cx="11069849" cy="681025"/>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r>
              <a:rPr lang="en-GB"/>
              <a:t>Postgraduate Northern Ireland 19/20</a:t>
            </a:r>
            <a:endParaRPr/>
          </a:p>
        </p:txBody>
      </p:sp>
      <p:sp>
        <p:nvSpPr>
          <p:cNvPr id="37" name="Shape 37"/>
          <p:cNvSpPr txBox="1">
            <a:spLocks noGrp="1"/>
          </p:cNvSpPr>
          <p:nvPr>
            <p:ph type="dt" idx="10"/>
          </p:nvPr>
        </p:nvSpPr>
        <p:spPr>
          <a:xfrm>
            <a:off x="565426"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
        <p:nvSpPr>
          <p:cNvPr id="40" name="Shape 40"/>
          <p:cNvSpPr/>
          <p:nvPr/>
        </p:nvSpPr>
        <p:spPr>
          <a:xfrm>
            <a:off x="-12697" y="3665521"/>
            <a:ext cx="12188800" cy="131200"/>
          </a:xfrm>
          <a:custGeom>
            <a:avLst/>
            <a:gdLst/>
            <a:ahLst/>
            <a:cxnLst/>
            <a:rect l="0" t="0" r="0" b="0"/>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008E80"/>
            </a:solidFill>
            <a:prstDash val="solid"/>
            <a:round/>
            <a:headEnd type="none" w="med" len="med"/>
            <a:tailEnd type="none" w="med" len="med"/>
          </a:ln>
        </p:spPr>
        <p:txBody>
          <a:bodyPr lIns="121900" tIns="60933" rIns="121900" bIns="60933" numCol="1" anchor="t" anchorCtr="0">
            <a:noAutofit/>
          </a:bodyPr>
          <a:lstStyle/>
          <a:p>
            <a:endParaRPr sz="2400" kern="0" dirty="0">
              <a:solidFill>
                <a:srgbClr val="000000"/>
              </a:solidFill>
              <a:ea typeface="Arial"/>
              <a:cs typeface="Arial"/>
              <a:sym typeface="Arial"/>
            </a:endParaRPr>
          </a:p>
        </p:txBody>
      </p:sp>
      <p:pic>
        <p:nvPicPr>
          <p:cNvPr id="42" name="Shape 42"/>
          <p:cNvPicPr preferRelativeResize="0"/>
          <p:nvPr/>
        </p:nvPicPr>
        <p:blipFill>
          <a:blip r:embed="rId2">
            <a:alphaModFix/>
          </a:blip>
          <a:stretch>
            <a:fillRect/>
          </a:stretch>
        </p:blipFill>
        <p:spPr>
          <a:xfrm>
            <a:off x="501812" y="5328429"/>
            <a:ext cx="1588299" cy="818000"/>
          </a:xfrm>
          <a:prstGeom prst="rect">
            <a:avLst/>
          </a:prstGeom>
          <a:noFill/>
          <a:ln>
            <a:noFill/>
          </a:ln>
        </p:spPr>
      </p:pic>
      <p:sp>
        <p:nvSpPr>
          <p:cNvPr id="43" name="Shape 43"/>
          <p:cNvSpPr/>
          <p:nvPr/>
        </p:nvSpPr>
        <p:spPr>
          <a:xfrm rot="10800000">
            <a:off x="1295959" y="3668901"/>
            <a:ext cx="262681" cy="135520"/>
          </a:xfrm>
          <a:prstGeom prst="triangle">
            <a:avLst>
              <a:gd name="adj" fmla="val 47341"/>
            </a:avLst>
          </a:prstGeom>
          <a:solidFill>
            <a:srgbClr val="008E80"/>
          </a:solidFill>
          <a:ln>
            <a:noFill/>
          </a:ln>
        </p:spPr>
        <p:txBody>
          <a:bodyPr lIns="121900" tIns="121900" rIns="121900" bIns="121900" numCol="1" anchor="ctr" anchorCtr="0">
            <a:noAutofit/>
          </a:bodyPr>
          <a:lstStyle/>
          <a:p>
            <a:endParaRPr sz="1867" kern="0" dirty="0">
              <a:solidFill>
                <a:srgbClr val="000000"/>
              </a:solidFill>
              <a:cs typeface="Arial"/>
              <a:sym typeface="Arial"/>
            </a:endParaRPr>
          </a:p>
        </p:txBody>
      </p:sp>
    </p:spTree>
    <p:extLst>
      <p:ext uri="{BB962C8B-B14F-4D97-AF65-F5344CB8AC3E}">
        <p14:creationId xmlns:p14="http://schemas.microsoft.com/office/powerpoint/2010/main" val="30679515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984990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rang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614842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20324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blu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81335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76394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33937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purpl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316653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Shape 44"/>
        <p:cNvGrpSpPr/>
        <p:nvPr/>
      </p:nvGrpSpPr>
      <p:grpSpPr>
        <a:xfrm>
          <a:off x="0" y="0"/>
          <a:ext cx="0" cy="0"/>
          <a:chOff x="0" y="0"/>
          <a:chExt cx="0" cy="0"/>
        </a:xfrm>
      </p:grpSpPr>
      <p:sp>
        <p:nvSpPr>
          <p:cNvPr id="4" name="Slide Number">
            <a:extLst>
              <a:ext uri="{FF2B5EF4-FFF2-40B4-BE49-F238E27FC236}">
                <a16:creationId xmlns:a16="http://schemas.microsoft.com/office/drawing/2014/main" id="{4CD3A805-D58B-C74B-9DCC-CF9C88B31446}"/>
              </a:ext>
            </a:extLst>
          </p:cNvPr>
          <p:cNvSpPr txBox="1">
            <a:spLocks noGrp="1"/>
          </p:cNvSpPr>
          <p:nvPr>
            <p:ph type="sldNum" sz="quarter" idx="2"/>
          </p:nvPr>
        </p:nvSpPr>
        <p:spPr>
          <a:xfrm>
            <a:off x="11604171" y="6401117"/>
            <a:ext cx="338447" cy="275588"/>
          </a:xfrm>
          <a:prstGeom prst="rect">
            <a:avLst/>
          </a:prstGeom>
        </p:spPr>
        <p:txBody>
          <a:bodyPr lIns="45718" tIns="45718" rIns="45718" bIns="45718" anchor="ctr"/>
          <a:lstStyle>
            <a:lvl1pPr algn="r" defTabSz="742950">
              <a:defRPr sz="975">
                <a:solidFill>
                  <a:schemeClr val="tx1">
                    <a:lumMod val="65000"/>
                    <a:lumOff val="35000"/>
                  </a:schemeClr>
                </a:solidFill>
                <a:latin typeface="Calibri" panose="020F0502020204030204" pitchFamily="34" charset="0"/>
                <a:ea typeface="+mn-ea"/>
                <a:cs typeface="Calibri" panose="020F0502020204030204" pitchFamily="34" charset="0"/>
                <a:sym typeface="Helvetica"/>
              </a:defRPr>
            </a:lvl1pPr>
          </a:lstStyle>
          <a:p>
            <a:fld id="{86CB4B4D-7CA3-9044-876B-883B54F8677D}" type="slidenum">
              <a:rPr lang="en-GB" smtClean="0"/>
              <a:pPr/>
              <a:t>‹#›</a:t>
            </a:fld>
            <a:endParaRPr lang="en-GB" dirty="0"/>
          </a:p>
        </p:txBody>
      </p:sp>
      <p:sp>
        <p:nvSpPr>
          <p:cNvPr id="3" name="Title 2">
            <a:extLst>
              <a:ext uri="{FF2B5EF4-FFF2-40B4-BE49-F238E27FC236}">
                <a16:creationId xmlns:a16="http://schemas.microsoft.com/office/drawing/2014/main" id="{83648BB8-969E-AC4A-9505-5C9C9F2A9EB9}"/>
              </a:ext>
            </a:extLst>
          </p:cNvPr>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538181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BE0F-102C-4484-8B08-63830AF77639}"/>
              </a:ext>
            </a:extLst>
          </p:cNvPr>
          <p:cNvSpPr>
            <a:spLocks noGrp="1"/>
          </p:cNvSpPr>
          <p:nvPr>
            <p:ph type="title"/>
          </p:nvPr>
        </p:nvSpPr>
        <p:spPr>
          <a:xfrm>
            <a:off x="623392" y="550536"/>
            <a:ext cx="10944192" cy="1151267"/>
          </a:xfrm>
          <a:prstGeom prst="rect">
            <a:avLst/>
          </a:prstGeom>
        </p:spPr>
        <p:txBody>
          <a:bodyPr lIns="0" tIns="0" rIns="0" bIns="0"/>
          <a:lstStyle>
            <a:lvl1pPr algn="l">
              <a:defRPr sz="2400">
                <a:latin typeface="+mj-lt"/>
                <a:cs typeface="Arial" panose="020B0604020202020204" pitchFamily="34" charset="0"/>
              </a:defRPr>
            </a:lvl1pPr>
          </a:lstStyle>
          <a:p>
            <a:r>
              <a:rPr lang="en-US" dirty="0"/>
              <a:t>Click to edit Master title style</a:t>
            </a:r>
            <a:endParaRPr lang="en-GB" dirty="0"/>
          </a:p>
        </p:txBody>
      </p:sp>
      <p:sp>
        <p:nvSpPr>
          <p:cNvPr id="3" name="Text Placeholder 3">
            <a:extLst>
              <a:ext uri="{FF2B5EF4-FFF2-40B4-BE49-F238E27FC236}">
                <a16:creationId xmlns:a16="http://schemas.microsoft.com/office/drawing/2014/main" id="{A30FB3E2-05E0-4448-B18A-911843E3780A}"/>
              </a:ext>
            </a:extLst>
          </p:cNvPr>
          <p:cNvSpPr>
            <a:spLocks noGrp="1"/>
          </p:cNvSpPr>
          <p:nvPr>
            <p:ph type="body" sz="quarter" idx="10"/>
          </p:nvPr>
        </p:nvSpPr>
        <p:spPr>
          <a:xfrm>
            <a:off x="639297" y="1913479"/>
            <a:ext cx="10943167" cy="4025953"/>
          </a:xfrm>
          <a:prstGeom prst="rect">
            <a:avLst/>
          </a:prstGeom>
        </p:spPr>
        <p:txBody>
          <a:bodyPr lIns="0" tIns="0" rIns="0" bIns="0"/>
          <a:lstStyle>
            <a:lvl1pPr marL="177800" indent="-177800">
              <a:spcBef>
                <a:spcPts val="0"/>
              </a:spcBef>
              <a:spcAft>
                <a:spcPts val="600"/>
              </a:spcAft>
              <a:defRPr sz="1400">
                <a:latin typeface="+mn-lt"/>
                <a:cs typeface="Arial" panose="020B0604020202020204" pitchFamily="34" charset="0"/>
              </a:defRPr>
            </a:lvl1pPr>
            <a:lvl2pPr marL="357188" indent="-179388">
              <a:spcBef>
                <a:spcPts val="0"/>
              </a:spcBef>
              <a:spcAft>
                <a:spcPts val="600"/>
              </a:spcAft>
              <a:defRPr sz="1200">
                <a:latin typeface="+mn-lt"/>
                <a:cs typeface="Arial" panose="020B0604020202020204" pitchFamily="34" charset="0"/>
              </a:defRPr>
            </a:lvl2pPr>
            <a:lvl3pPr marL="534988" indent="-177800">
              <a:spcBef>
                <a:spcPts val="0"/>
              </a:spcBef>
              <a:spcAft>
                <a:spcPts val="600"/>
              </a:spcAft>
              <a:defRPr sz="1100">
                <a:latin typeface="+mn-lt"/>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98361771"/>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4C33D-B078-2E4D-900D-3DA5E5E4F2E0}" type="datetimeFigureOut">
              <a:rPr lang="en-US" smtClean="0"/>
              <a:t>2/23/2023</a:t>
            </a:fld>
            <a:endParaRPr lang="en-US"/>
          </a:p>
        </p:txBody>
      </p:sp>
      <p:sp>
        <p:nvSpPr>
          <p:cNvPr id="7" name="Title 1"/>
          <p:cNvSpPr>
            <a:spLocks noGrp="1"/>
          </p:cNvSpPr>
          <p:nvPr>
            <p:ph type="title"/>
          </p:nvPr>
        </p:nvSpPr>
        <p:spPr>
          <a:xfrm>
            <a:off x="838200" y="365125"/>
            <a:ext cx="10515600" cy="1325563"/>
          </a:xfrm>
          <a:prstGeom prst="rect">
            <a:avLst/>
          </a:prstGeom>
        </p:spPr>
        <p:txBody>
          <a:bodyPr/>
          <a:lstStyle>
            <a:lvl1pPr>
              <a:defRPr b="1" spc="-150" baseline="0"/>
            </a:lvl1pPr>
          </a:lstStyle>
          <a:p>
            <a:r>
              <a:rPr lang="en-US"/>
              <a:t>Click to edit Master title style</a:t>
            </a:r>
            <a:endParaRPr lang="en-US" dirty="0"/>
          </a:p>
        </p:txBody>
      </p:sp>
    </p:spTree>
    <p:extLst>
      <p:ext uri="{BB962C8B-B14F-4D97-AF65-F5344CB8AC3E}">
        <p14:creationId xmlns:p14="http://schemas.microsoft.com/office/powerpoint/2010/main" val="422569300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Shape 44"/>
        <p:cNvGrpSpPr/>
        <p:nvPr/>
      </p:nvGrpSpPr>
      <p:grpSpPr>
        <a:xfrm>
          <a:off x="0" y="0"/>
          <a:ext cx="0" cy="0"/>
          <a:chOff x="0" y="0"/>
          <a:chExt cx="0" cy="0"/>
        </a:xfrm>
      </p:grpSpPr>
      <p:sp>
        <p:nvSpPr>
          <p:cNvPr id="4" name="Slide Number">
            <a:extLst>
              <a:ext uri="{FF2B5EF4-FFF2-40B4-BE49-F238E27FC236}">
                <a16:creationId xmlns:a16="http://schemas.microsoft.com/office/drawing/2014/main" id="{4CD3A805-D58B-C74B-9DCC-CF9C88B31446}"/>
              </a:ext>
            </a:extLst>
          </p:cNvPr>
          <p:cNvSpPr txBox="1">
            <a:spLocks noGrp="1"/>
          </p:cNvSpPr>
          <p:nvPr>
            <p:ph type="sldNum" sz="quarter" idx="2"/>
          </p:nvPr>
        </p:nvSpPr>
        <p:spPr>
          <a:xfrm>
            <a:off x="11604171" y="6401117"/>
            <a:ext cx="338447" cy="275588"/>
          </a:xfrm>
          <a:prstGeom prst="rect">
            <a:avLst/>
          </a:prstGeom>
        </p:spPr>
        <p:txBody>
          <a:bodyPr lIns="45718" tIns="45718" rIns="45718" bIns="45718" anchor="ctr"/>
          <a:lstStyle>
            <a:lvl1pPr algn="r" defTabSz="742950">
              <a:defRPr sz="975">
                <a:solidFill>
                  <a:schemeClr val="tx1">
                    <a:lumMod val="65000"/>
                    <a:lumOff val="35000"/>
                  </a:schemeClr>
                </a:solidFill>
                <a:latin typeface="Calibri" panose="020F0502020204030204" pitchFamily="34" charset="0"/>
                <a:ea typeface="+mn-ea"/>
                <a:cs typeface="Calibri" panose="020F0502020204030204" pitchFamily="34" charset="0"/>
                <a:sym typeface="Helvetica"/>
              </a:defRPr>
            </a:lvl1pPr>
          </a:lstStyle>
          <a:p>
            <a:fld id="{86CB4B4D-7CA3-9044-876B-883B54F8677D}" type="slidenum">
              <a:rPr lang="en-GB" smtClean="0"/>
              <a:pPr/>
              <a:t>‹#›</a:t>
            </a:fld>
            <a:endParaRPr lang="en-GB" dirty="0"/>
          </a:p>
        </p:txBody>
      </p:sp>
      <p:sp>
        <p:nvSpPr>
          <p:cNvPr id="3" name="Title 2">
            <a:extLst>
              <a:ext uri="{FF2B5EF4-FFF2-40B4-BE49-F238E27FC236}">
                <a16:creationId xmlns:a16="http://schemas.microsoft.com/office/drawing/2014/main" id="{83648BB8-969E-AC4A-9505-5C9C9F2A9EB9}"/>
              </a:ext>
            </a:extLst>
          </p:cNvPr>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165132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Shape 44"/>
        <p:cNvGrpSpPr/>
        <p:nvPr/>
      </p:nvGrpSpPr>
      <p:grpSpPr>
        <a:xfrm>
          <a:off x="0" y="0"/>
          <a:ext cx="0" cy="0"/>
          <a:chOff x="0" y="0"/>
          <a:chExt cx="0" cy="0"/>
        </a:xfrm>
      </p:grpSpPr>
      <p:sp>
        <p:nvSpPr>
          <p:cNvPr id="4" name="Slide Number">
            <a:extLst>
              <a:ext uri="{FF2B5EF4-FFF2-40B4-BE49-F238E27FC236}">
                <a16:creationId xmlns:a16="http://schemas.microsoft.com/office/drawing/2014/main" id="{4CD3A805-D58B-C74B-9DCC-CF9C88B31446}"/>
              </a:ext>
            </a:extLst>
          </p:cNvPr>
          <p:cNvSpPr txBox="1">
            <a:spLocks noGrp="1"/>
          </p:cNvSpPr>
          <p:nvPr>
            <p:ph type="sldNum" sz="quarter" idx="2"/>
          </p:nvPr>
        </p:nvSpPr>
        <p:spPr>
          <a:xfrm>
            <a:off x="11604171" y="6401117"/>
            <a:ext cx="338447" cy="275588"/>
          </a:xfrm>
          <a:prstGeom prst="rect">
            <a:avLst/>
          </a:prstGeom>
        </p:spPr>
        <p:txBody>
          <a:bodyPr lIns="45718" tIns="45718" rIns="45718" bIns="45718" anchor="ctr"/>
          <a:lstStyle>
            <a:lvl1pPr algn="r" defTabSz="742950">
              <a:defRPr sz="975">
                <a:solidFill>
                  <a:schemeClr val="tx1">
                    <a:lumMod val="65000"/>
                    <a:lumOff val="35000"/>
                  </a:schemeClr>
                </a:solidFill>
                <a:latin typeface="Calibri" panose="020F0502020204030204" pitchFamily="34" charset="0"/>
                <a:ea typeface="+mn-ea"/>
                <a:cs typeface="Calibri" panose="020F0502020204030204" pitchFamily="34" charset="0"/>
                <a:sym typeface="Helvetica"/>
              </a:defRPr>
            </a:lvl1pPr>
          </a:lstStyle>
          <a:p>
            <a:fld id="{86CB4B4D-7CA3-9044-876B-883B54F8677D}" type="slidenum">
              <a:rPr lang="en-GB" smtClean="0"/>
              <a:pPr/>
              <a:t>‹#›</a:t>
            </a:fld>
            <a:endParaRPr lang="en-GB" dirty="0"/>
          </a:p>
        </p:txBody>
      </p:sp>
      <p:sp>
        <p:nvSpPr>
          <p:cNvPr id="3" name="Title 2">
            <a:extLst>
              <a:ext uri="{FF2B5EF4-FFF2-40B4-BE49-F238E27FC236}">
                <a16:creationId xmlns:a16="http://schemas.microsoft.com/office/drawing/2014/main" id="{83648BB8-969E-AC4A-9505-5C9C9F2A9EB9}"/>
              </a:ext>
            </a:extLst>
          </p:cNvPr>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895049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Shape 44"/>
        <p:cNvGrpSpPr/>
        <p:nvPr/>
      </p:nvGrpSpPr>
      <p:grpSpPr>
        <a:xfrm>
          <a:off x="0" y="0"/>
          <a:ext cx="0" cy="0"/>
          <a:chOff x="0" y="0"/>
          <a:chExt cx="0" cy="0"/>
        </a:xfrm>
      </p:grpSpPr>
      <p:sp>
        <p:nvSpPr>
          <p:cNvPr id="4" name="Slide Number">
            <a:extLst>
              <a:ext uri="{FF2B5EF4-FFF2-40B4-BE49-F238E27FC236}">
                <a16:creationId xmlns:a16="http://schemas.microsoft.com/office/drawing/2014/main" id="{4CD3A805-D58B-C74B-9DCC-CF9C88B31446}"/>
              </a:ext>
            </a:extLst>
          </p:cNvPr>
          <p:cNvSpPr txBox="1">
            <a:spLocks noGrp="1"/>
          </p:cNvSpPr>
          <p:nvPr>
            <p:ph type="sldNum" sz="quarter" idx="2"/>
          </p:nvPr>
        </p:nvSpPr>
        <p:spPr>
          <a:xfrm>
            <a:off x="11604171" y="6401117"/>
            <a:ext cx="338447" cy="275588"/>
          </a:xfrm>
          <a:prstGeom prst="rect">
            <a:avLst/>
          </a:prstGeom>
        </p:spPr>
        <p:txBody>
          <a:bodyPr lIns="45718" tIns="45718" rIns="45718" bIns="45718" anchor="ctr"/>
          <a:lstStyle>
            <a:lvl1pPr algn="r" defTabSz="742950">
              <a:defRPr sz="975">
                <a:solidFill>
                  <a:schemeClr val="tx1">
                    <a:lumMod val="65000"/>
                    <a:lumOff val="35000"/>
                  </a:schemeClr>
                </a:solidFill>
                <a:latin typeface="Calibri" panose="020F0502020204030204" pitchFamily="34" charset="0"/>
                <a:ea typeface="+mn-ea"/>
                <a:cs typeface="Calibri" panose="020F0502020204030204" pitchFamily="34" charset="0"/>
                <a:sym typeface="Helvetica"/>
              </a:defRPr>
            </a:lvl1pPr>
          </a:lstStyle>
          <a:p>
            <a:fld id="{86CB4B4D-7CA3-9044-876B-883B54F8677D}" type="slidenum">
              <a:rPr lang="en-GB" smtClean="0"/>
              <a:pPr/>
              <a:t>‹#›</a:t>
            </a:fld>
            <a:endParaRPr lang="en-GB" dirty="0"/>
          </a:p>
        </p:txBody>
      </p:sp>
      <p:sp>
        <p:nvSpPr>
          <p:cNvPr id="3" name="Title 2">
            <a:extLst>
              <a:ext uri="{FF2B5EF4-FFF2-40B4-BE49-F238E27FC236}">
                <a16:creationId xmlns:a16="http://schemas.microsoft.com/office/drawing/2014/main" id="{83648BB8-969E-AC4A-9505-5C9C9F2A9EB9}"/>
              </a:ext>
            </a:extLst>
          </p:cNvPr>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0298979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Shape 44"/>
        <p:cNvGrpSpPr/>
        <p:nvPr/>
      </p:nvGrpSpPr>
      <p:grpSpPr>
        <a:xfrm>
          <a:off x="0" y="0"/>
          <a:ext cx="0" cy="0"/>
          <a:chOff x="0" y="0"/>
          <a:chExt cx="0" cy="0"/>
        </a:xfrm>
      </p:grpSpPr>
      <p:sp>
        <p:nvSpPr>
          <p:cNvPr id="4" name="Slide Number">
            <a:extLst>
              <a:ext uri="{FF2B5EF4-FFF2-40B4-BE49-F238E27FC236}">
                <a16:creationId xmlns:a16="http://schemas.microsoft.com/office/drawing/2014/main" id="{4CD3A805-D58B-C74B-9DCC-CF9C88B31446}"/>
              </a:ext>
            </a:extLst>
          </p:cNvPr>
          <p:cNvSpPr txBox="1">
            <a:spLocks noGrp="1"/>
          </p:cNvSpPr>
          <p:nvPr>
            <p:ph type="sldNum" sz="quarter" idx="2"/>
          </p:nvPr>
        </p:nvSpPr>
        <p:spPr>
          <a:xfrm>
            <a:off x="11604171" y="6401117"/>
            <a:ext cx="338447" cy="275588"/>
          </a:xfrm>
          <a:prstGeom prst="rect">
            <a:avLst/>
          </a:prstGeom>
        </p:spPr>
        <p:txBody>
          <a:bodyPr lIns="45718" tIns="45718" rIns="45718" bIns="45718" anchor="ctr"/>
          <a:lstStyle>
            <a:lvl1pPr algn="r" defTabSz="742950">
              <a:defRPr sz="975">
                <a:solidFill>
                  <a:schemeClr val="tx1">
                    <a:lumMod val="65000"/>
                    <a:lumOff val="35000"/>
                  </a:schemeClr>
                </a:solidFill>
                <a:latin typeface="Calibri" panose="020F0502020204030204" pitchFamily="34" charset="0"/>
                <a:ea typeface="+mn-ea"/>
                <a:cs typeface="Calibri" panose="020F0502020204030204" pitchFamily="34" charset="0"/>
                <a:sym typeface="Helvetica"/>
              </a:defRPr>
            </a:lvl1pPr>
          </a:lstStyle>
          <a:p>
            <a:fld id="{86CB4B4D-7CA3-9044-876B-883B54F8677D}" type="slidenum">
              <a:rPr lang="en-GB" smtClean="0"/>
              <a:pPr/>
              <a:t>‹#›</a:t>
            </a:fld>
            <a:endParaRPr lang="en-GB" dirty="0"/>
          </a:p>
        </p:txBody>
      </p:sp>
      <p:sp>
        <p:nvSpPr>
          <p:cNvPr id="3" name="Title 2">
            <a:extLst>
              <a:ext uri="{FF2B5EF4-FFF2-40B4-BE49-F238E27FC236}">
                <a16:creationId xmlns:a16="http://schemas.microsoft.com/office/drawing/2014/main" id="{83648BB8-969E-AC4A-9505-5C9C9F2A9EB9}"/>
              </a:ext>
            </a:extLst>
          </p:cNvPr>
          <p:cNvSpPr>
            <a:spLocks noGrp="1"/>
          </p:cNvSpPr>
          <p:nvPr>
            <p:ph type="title"/>
          </p:nvPr>
        </p:nvSpPr>
        <p:spPr>
          <a:xfrm>
            <a:off x="838201" y="365127"/>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7521471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42569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80862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2281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6" name="Shape 45"/>
          <p:cNvSpPr/>
          <p:nvPr/>
        </p:nvSpPr>
        <p:spPr>
          <a:xfrm>
            <a:off x="1600" y="1286320"/>
            <a:ext cx="12188800" cy="256400"/>
          </a:xfrm>
          <a:prstGeom prst="rect">
            <a:avLst/>
          </a:prstGeom>
          <a:solidFill>
            <a:srgbClr val="FFFFFF"/>
          </a:solidFill>
          <a:ln>
            <a:noFill/>
          </a:ln>
        </p:spPr>
        <p:txBody>
          <a:bodyPr lIns="121900" tIns="121900" rIns="121900" bIns="121900" numCol="1" anchor="t" anchorCtr="0">
            <a:noAutofit/>
          </a:bodyPr>
          <a:lstStyle/>
          <a:p>
            <a:endParaRPr sz="1867" kern="0" dirty="0">
              <a:solidFill>
                <a:srgbClr val="000000"/>
              </a:solidFill>
              <a:cs typeface="Arial"/>
              <a:sym typeface="Arial"/>
            </a:endParaRPr>
          </a:p>
        </p:txBody>
      </p:sp>
      <p:sp>
        <p:nvSpPr>
          <p:cNvPr id="17" name="Shape 48"/>
          <p:cNvSpPr txBox="1">
            <a:spLocks noGrp="1"/>
          </p:cNvSpPr>
          <p:nvPr>
            <p:ph type="dt" idx="2"/>
          </p:nvPr>
        </p:nvSpPr>
        <p:spPr>
          <a:xfrm>
            <a:off x="565426"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p>
        </p:txBody>
      </p:sp>
      <p:sp>
        <p:nvSpPr>
          <p:cNvPr id="18" name="Shape 49"/>
          <p:cNvSpPr txBox="1">
            <a:spLocks noGrp="1"/>
          </p:cNvSpPr>
          <p:nvPr>
            <p:ph type="ftr" idx="3"/>
          </p:nvPr>
        </p:nvSpPr>
        <p:spPr>
          <a:xfrm>
            <a:off x="415924" y="6535837"/>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solidFill>
                <a:srgbClr val="7C7C7B"/>
              </a:solidFill>
            </a:endParaRPr>
          </a:p>
        </p:txBody>
      </p:sp>
      <p:sp>
        <p:nvSpPr>
          <p:cNvPr id="19" name="Shape 50"/>
          <p:cNvSpPr txBox="1">
            <a:spLocks noGrp="1"/>
          </p:cNvSpPr>
          <p:nvPr>
            <p:ph type="sldNum" idx="4"/>
          </p:nvPr>
        </p:nvSpPr>
        <p:spPr>
          <a:xfrm>
            <a:off x="8934450" y="6360009"/>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
        <p:nvSpPr>
          <p:cNvPr id="20" name="Shape 51"/>
          <p:cNvSpPr/>
          <p:nvPr/>
        </p:nvSpPr>
        <p:spPr>
          <a:xfrm>
            <a:off x="-1326" y="821188"/>
            <a:ext cx="12188800" cy="131200"/>
          </a:xfrm>
          <a:custGeom>
            <a:avLst/>
            <a:gdLst/>
            <a:ahLst/>
            <a:cxnLst/>
            <a:rect l="0" t="0" r="0" b="0"/>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008E80"/>
            </a:solidFill>
            <a:prstDash val="solid"/>
            <a:round/>
            <a:headEnd type="none" w="med" len="med"/>
            <a:tailEnd type="none" w="med" len="med"/>
          </a:ln>
        </p:spPr>
        <p:txBody>
          <a:bodyPr lIns="121900" tIns="60933" rIns="121900" bIns="60933" numCol="1" anchor="t" anchorCtr="0">
            <a:noAutofit/>
          </a:bodyPr>
          <a:lstStyle/>
          <a:p>
            <a:endParaRPr sz="2400" kern="0" dirty="0">
              <a:solidFill>
                <a:srgbClr val="000000"/>
              </a:solidFill>
              <a:ea typeface="Arial"/>
              <a:cs typeface="Arial"/>
              <a:sym typeface="Arial"/>
            </a:endParaRPr>
          </a:p>
        </p:txBody>
      </p:sp>
      <p:sp>
        <p:nvSpPr>
          <p:cNvPr id="21" name="Shape 437"/>
          <p:cNvSpPr txBox="1">
            <a:spLocks/>
          </p:cNvSpPr>
          <p:nvPr/>
        </p:nvSpPr>
        <p:spPr>
          <a:xfrm>
            <a:off x="134556" y="54159"/>
            <a:ext cx="11366400" cy="738276"/>
          </a:xfrm>
          <a:prstGeom prst="rect">
            <a:avLst/>
          </a:prstGeom>
        </p:spPr>
        <p:txBody>
          <a:bodyPr lIns="121900" tIns="121900" rIns="121900" bIns="121900" numCol="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Arial"/>
                <a:ea typeface="Arial"/>
                <a:cs typeface="Arial"/>
                <a:sym typeface="Arial"/>
              </a:defRPr>
            </a:lvl1pPr>
          </a:lstStyle>
          <a:p>
            <a:endParaRPr lang="en" altLang="en" sz="3200" kern="0">
              <a:solidFill>
                <a:srgbClr val="00877C"/>
              </a:solidFill>
              <a:latin typeface="Calibri" panose="020F0502020204030204" pitchFamily="34" charset="0"/>
            </a:endParaRPr>
          </a:p>
        </p:txBody>
      </p:sp>
      <p:pic>
        <p:nvPicPr>
          <p:cNvPr id="22" name="Picture 21" descr="2015 SLC logo_colour.jpg"/>
          <p:cNvPicPr>
            <a:picLocks noChangeAspect="1"/>
          </p:cNvPicPr>
          <p:nvPr/>
        </p:nvPicPr>
        <p:blipFill rotWithShape="1">
          <a:blip r:embed="rId10" cstate="print"/>
          <a:srcRect b="20801"/>
          <a:stretch/>
        </p:blipFill>
        <p:spPr>
          <a:xfrm>
            <a:off x="11021606" y="250833"/>
            <a:ext cx="958700" cy="370653"/>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A0849D3-6AE2-4D84-B947-F01DE57664AD}"/>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8D1D593F-4722-43BA-8DEA-825D55B5CE41}"/>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266591628"/>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06" r:id="rId3"/>
    <p:sldLayoutId id="2147483691" r:id="rId4"/>
    <p:sldLayoutId id="2147483707" r:id="rId5"/>
    <p:sldLayoutId id="2147483692" r:id="rId6"/>
    <p:sldLayoutId id="2147483705" r:id="rId7"/>
    <p:sldLayoutId id="2147483690" r:id="rId8"/>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jpg"/>
          <p:cNvPicPr>
            <a:picLocks noChangeAspect="1"/>
          </p:cNvPicPr>
          <p:nvPr userDrawn="1"/>
        </p:nvPicPr>
        <p:blipFill>
          <a:blip r:embed="rId3" cstate="print"/>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F1A487DB-8D42-08C3-233D-B82F5324BA49}"/>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B9C7896A-9627-C1D6-2A53-E5757563B9ED}"/>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836200141"/>
      </p:ext>
    </p:extLst>
  </p:cSld>
  <p:clrMap bg1="lt1" tx1="dk1" bg2="lt2" tx2="dk2" accent1="accent1" accent2="accent2" accent3="accent3" accent4="accent4" accent5="accent5" accent6="accent6" hlink="hlink" folHlink="folHlink"/>
  <p:sldLayoutIdLst>
    <p:sldLayoutId id="2147483663" r:id="rId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8831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10600" y="230188"/>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defRPr>
            </a:lvl1pPr>
          </a:lstStyle>
          <a:p>
            <a:fld id="{C2C4C33D-B078-2E4D-900D-3DA5E5E4F2E0}" type="datetimeFigureOut">
              <a:rPr lang="en-US" smtClean="0"/>
              <a:pPr/>
              <a:t>2/23/2023</a:t>
            </a:fld>
            <a:endParaRPr lang="en-US" dirty="0"/>
          </a:p>
        </p:txBody>
      </p:sp>
      <p:sp>
        <p:nvSpPr>
          <p:cNvPr id="13" name="Title Placeholder 12"/>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8" name="Picture 7">
            <a:extLst>
              <a:ext uri="{FF2B5EF4-FFF2-40B4-BE49-F238E27FC236}">
                <a16:creationId xmlns:a16="http://schemas.microsoft.com/office/drawing/2014/main" id="{22E221EA-8AF3-F34F-AA31-DC6456AF0460}"/>
              </a:ext>
            </a:extLst>
          </p:cNvPr>
          <p:cNvPicPr>
            <a:picLocks noChangeAspect="1"/>
          </p:cNvPicPr>
          <p:nvPr userDrawn="1"/>
        </p:nvPicPr>
        <p:blipFill>
          <a:blip r:embed="rId3"/>
          <a:stretch>
            <a:fillRect/>
          </a:stretch>
        </p:blipFill>
        <p:spPr>
          <a:xfrm>
            <a:off x="8426371" y="5843759"/>
            <a:ext cx="3025264" cy="817639"/>
          </a:xfrm>
          <a:prstGeom prst="rect">
            <a:avLst/>
          </a:prstGeom>
        </p:spPr>
      </p:pic>
      <p:pic>
        <p:nvPicPr>
          <p:cNvPr id="11" name="Picture 10">
            <a:extLst>
              <a:ext uri="{FF2B5EF4-FFF2-40B4-BE49-F238E27FC236}">
                <a16:creationId xmlns:a16="http://schemas.microsoft.com/office/drawing/2014/main" id="{A0E43920-FB51-1046-B3E6-D875EE3EA79F}"/>
              </a:ext>
            </a:extLst>
          </p:cNvPr>
          <p:cNvPicPr>
            <a:picLocks noChangeAspect="1"/>
          </p:cNvPicPr>
          <p:nvPr userDrawn="1"/>
        </p:nvPicPr>
        <p:blipFill>
          <a:blip r:embed="rId4"/>
          <a:stretch>
            <a:fillRect/>
          </a:stretch>
        </p:blipFill>
        <p:spPr>
          <a:xfrm>
            <a:off x="838200" y="5947707"/>
            <a:ext cx="3157350" cy="5825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67B45BC-CC40-49EB-A8A2-56E3BF0B9DB0}"/>
              </a:ext>
            </a:extLst>
          </p:cNvPr>
          <p:cNvPicPr>
            <a:picLocks noChangeAspect="1"/>
          </p:cNvPicPr>
          <p:nvPr userDrawn="1"/>
        </p:nvPicPr>
        <p:blipFill>
          <a:blip r:embed="rId5"/>
          <a:stretch>
            <a:fillRect/>
          </a:stretch>
        </p:blipFill>
        <p:spPr>
          <a:xfrm>
            <a:off x="6189674" y="5928995"/>
            <a:ext cx="2236697" cy="647166"/>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9B32D766-3BE8-544C-DCB7-AEA81C2D8E55}"/>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853C3EC-2A57-18F9-5311-DB891D326CF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46416091"/>
      </p:ext>
    </p:extLst>
  </p:cSld>
  <p:clrMap bg1="lt1" tx1="dk1" bg2="lt2" tx2="dk2" accent1="accent1" accent2="accent2" accent3="accent3" accent4="accent4" accent5="accent5" accent6="accent6" hlink="hlink" folHlink="folHlink"/>
  <p:sldLayoutIdLst>
    <p:sldLayoutId id="2147483666" r:id="rId1"/>
  </p:sldLayoutIdLst>
  <p:transition spd="slow">
    <p:push dir="u"/>
  </p:transition>
  <p:txStyles>
    <p:titleStyle>
      <a:lvl1pPr algn="l" defTabSz="914400" rtl="0" eaLnBrk="1" latinLnBrk="0" hangingPunct="1">
        <a:lnSpc>
          <a:spcPct val="90000"/>
        </a:lnSpc>
        <a:spcBef>
          <a:spcPct val="0"/>
        </a:spcBef>
        <a:buNone/>
        <a:defRPr sz="4400" b="1" i="0" kern="1200" spc="-140" baseline="0">
          <a:solidFill>
            <a:schemeClr val="tx2"/>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D7AE621B-AE56-482F-B261-0A0C473B6CDB}"/>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87EE3449-3941-4352-AADF-C963EACD05C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4" r:id="rId1"/>
    <p:sldLayoutId id="2147483686" r:id="rId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4"/>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CB01A94-14A9-424F-B847-3B228F51037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2C419B1-B00D-4060-AA19-BDE55A808F82}"/>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692690965"/>
      </p:ext>
    </p:extLst>
  </p:cSld>
  <p:clrMap bg1="lt1" tx1="dk1" bg2="lt2" tx2="dk2" accent1="accent1" accent2="accent2" accent3="accent3" accent4="accent4" accent5="accent5" accent6="accent6" hlink="hlink" folHlink="folHlink"/>
  <p:sldLayoutIdLst>
    <p:sldLayoutId id="2147483669" r:id="rId1"/>
    <p:sldLayoutId id="2147483670" r:id="rId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20.jpg"/>
          <p:cNvPicPr>
            <a:picLocks noChangeAspect="1"/>
          </p:cNvPicPr>
          <p:nvPr userDrawn="1"/>
        </p:nvPicPr>
        <p:blipFill>
          <a:blip r:embed="rId3" cstate="print"/>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713338A1-DF3E-13D8-FFD5-B1F7E4453F4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7449970E-76E0-8899-D5EC-5E024110FCA2}"/>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2" r:id="rId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FE_1920_PRESENTATION_ARTWORK_smaller 3-4 ratio23.jpg"/>
          <p:cNvPicPr>
            <a:picLocks noChangeAspect="1"/>
          </p:cNvPicPr>
          <p:nvPr userDrawn="1"/>
        </p:nvPicPr>
        <p:blipFill>
          <a:blip r:embed="rId3" cstate="print"/>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D5719D7B-D6D0-7F3F-E15D-0865A4D9380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1624B36-D744-AA8D-0789-99E7F9456CB4}"/>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9" r:id="rId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3"/>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0824C111-870A-4327-8AF8-2CE4AE447F5A}"/>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D45C439C-484D-4A59-8171-30C8ADB0911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401335972"/>
      </p:ext>
    </p:extLst>
  </p:cSld>
  <p:clrMap bg1="lt1" tx1="dk1" bg2="lt2" tx2="dk2" accent1="accent1" accent2="accent2" accent3="accent3" accent4="accent4" accent5="accent5" accent6="accent6" hlink="hlink" folHlink="folHlink"/>
  <p:sldLayoutIdLst>
    <p:sldLayoutId id="2147483675" r:id="rId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3"/>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DDF960BD-BC78-403A-B161-C8779D9E497D}"/>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F0A9137-4EFB-4A2C-AC14-D3486C43EA57}"/>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
        <p:nvSpPr>
          <p:cNvPr id="4" name="TextBox 3">
            <a:extLst>
              <a:ext uri="{FF2B5EF4-FFF2-40B4-BE49-F238E27FC236}">
                <a16:creationId xmlns:a16="http://schemas.microsoft.com/office/drawing/2014/main" id="{5A146E18-2F35-1177-FD19-4D736B83CE97}"/>
              </a:ext>
            </a:extLst>
          </p:cNvPr>
          <p:cNvSpPr txBox="1"/>
          <p:nvPr userDrawn="1"/>
        </p:nvSpPr>
        <p:spPr>
          <a:xfrm rot="20042693">
            <a:off x="1466850" y="2215545"/>
            <a:ext cx="8972550" cy="1569660"/>
          </a:xfrm>
          <a:prstGeom prst="rect">
            <a:avLst/>
          </a:prstGeom>
          <a:noFill/>
        </p:spPr>
        <p:txBody>
          <a:bodyPr wrap="square" rtlCol="0">
            <a:spAutoFit/>
          </a:bodyPr>
          <a:lstStyle/>
          <a:p>
            <a:pPr algn="ctr"/>
            <a:r>
              <a:rPr lang="en-GB" sz="9600" dirty="0">
                <a:solidFill>
                  <a:schemeClr val="bg1"/>
                </a:solidFill>
              </a:rPr>
              <a:t>DRAFT</a:t>
            </a:r>
          </a:p>
        </p:txBody>
      </p:sp>
    </p:spTree>
    <p:extLst>
      <p:ext uri="{BB962C8B-B14F-4D97-AF65-F5344CB8AC3E}">
        <p14:creationId xmlns:p14="http://schemas.microsoft.com/office/powerpoint/2010/main" val="3536899097"/>
      </p:ext>
    </p:extLst>
  </p:cSld>
  <p:clrMap bg1="lt1" tx1="dk1" bg2="lt2" tx2="dk2" accent1="accent1" accent2="accent2" accent3="accent3" accent4="accent4" accent5="accent5" accent6="accent6" hlink="hlink" folHlink="folHlink"/>
  <p:sldLayoutIdLst>
    <p:sldLayoutId id="2147483667" r:id="rId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jpg"/>
          <p:cNvPicPr>
            <a:picLocks noChangeAspect="1"/>
          </p:cNvPicPr>
          <p:nvPr userDrawn="1"/>
        </p:nvPicPr>
        <p:blipFill>
          <a:blip r:embed="rId3" cstate="print"/>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389EA7FD-C48F-B28B-AACB-DC13AD80996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211A8F9B-B1CC-920C-04DA-9E5850A4A90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6" r:id="rId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4"/>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D5BC2576-AD8C-482A-B88B-671213CD60F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CCE13A37-A62A-4B17-A00D-9683BA47410C}"/>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799773904"/>
      </p:ext>
    </p:extLst>
  </p:cSld>
  <p:clrMap bg1="lt1" tx1="dk1" bg2="lt2" tx2="dk2" accent1="accent1" accent2="accent2" accent3="accent3" accent4="accent4" accent5="accent5" accent6="accent6" hlink="hlink" folHlink="folHlink"/>
  <p:sldLayoutIdLst>
    <p:sldLayoutId id="2147483677" r:id="rId1"/>
    <p:sldLayoutId id="2147483678" r:id="rId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ucas.com/finance/student-finance-england/finance-independent-student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propel.org.uk/UK/" TargetMode="External"/><Relationship Id="rId4" Type="http://schemas.openxmlformats.org/officeDocument/2006/relationships/hyperlink" Target="http://www.standalone.org.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gov.uk/guidance/understanding-student-living-costs" TargetMode="External"/><Relationship Id="rId7" Type="http://schemas.openxmlformats.org/officeDocument/2006/relationships/hyperlink" Target="https://www.gov.uk/guidance/what-to-do-if-youre-in-financial-hardship" TargetMode="External"/><Relationship Id="rId2" Type="http://schemas.openxmlformats.org/officeDocument/2006/relationships/hyperlink" Target="https://studentspace.org.uk/" TargetMode="Externa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v.uk/guidance/what-to-do-if-youre-in-financial-hardship"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Student_Loans_Company#cite_note-2" TargetMode="External"/><Relationship Id="rId13" Type="http://schemas.openxmlformats.org/officeDocument/2006/relationships/image" Target="../media/image22.png"/><Relationship Id="rId3" Type="http://schemas.openxmlformats.org/officeDocument/2006/relationships/hyperlink" Target="https://en.wikipedia.org/wiki/Student_loans_in_the_United_Kingdom" TargetMode="External"/><Relationship Id="rId7" Type="http://schemas.openxmlformats.org/officeDocument/2006/relationships/hyperlink" Target="https://www.saas.gov.uk/index.htm" TargetMode="External"/><Relationship Id="rId12" Type="http://schemas.microsoft.com/office/2007/relationships/hdphoto" Target="../media/hdphoto1.wdp"/><Relationship Id="rId2"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hyperlink" Target="https://www.studentfinanceni.co.uk/" TargetMode="External"/><Relationship Id="rId11" Type="http://schemas.openxmlformats.org/officeDocument/2006/relationships/image" Target="../media/image21.png"/><Relationship Id="rId5" Type="http://schemas.openxmlformats.org/officeDocument/2006/relationships/hyperlink" Target="https://www.studentfinancewales.co.uk/" TargetMode="External"/><Relationship Id="rId10" Type="http://schemas.openxmlformats.org/officeDocument/2006/relationships/image" Target="../media/image17.PNG"/><Relationship Id="rId4" Type="http://schemas.openxmlformats.org/officeDocument/2006/relationships/hyperlink" Target="https://www.gov.uk/government/organisations/student-loans-company" TargetMode="External"/><Relationship Id="rId9" Type="http://schemas.openxmlformats.org/officeDocument/2006/relationships/image" Target="../media/image20.png"/><Relationship Id="rId1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gov.uk/guidance/student-finance-england-how-to-guide" TargetMode="External"/><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gov.uk/guidance/student-finance-england-how-to-guid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gov.uk/guidance/guidance-for-students-parents-and-partners-providing-evidence-to-support-a-student-finance-application"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hyperlink" Target="https://www.gov.uk/guidance/guidance-for-students-parents-and-partners-providing-evidence-to-support-a-student-finance-applic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v.uk/guidance/guidance-for-students-parents-and-partners-providing-evidence-to-support-a-student-finance-application"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1.png"/><Relationship Id="rId4" Type="http://schemas.openxmlformats.org/officeDocument/2006/relationships/hyperlink" Target="https://www.savethestudent.org/money/surveys/student-money-survey-2022-result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discoveruni.gov.uk/" TargetMode="External"/><Relationship Id="rId13" Type="http://schemas.openxmlformats.org/officeDocument/2006/relationships/hyperlink" Target="http://www.moneysavingexpert.com/students" TargetMode="External"/><Relationship Id="rId18" Type="http://schemas.openxmlformats.org/officeDocument/2006/relationships/image" Target="../media/image46.png"/><Relationship Id="rId3" Type="http://schemas.openxmlformats.org/officeDocument/2006/relationships/notesSlide" Target="../notesSlides/notesSlide17.xml"/><Relationship Id="rId21" Type="http://schemas.openxmlformats.org/officeDocument/2006/relationships/image" Target="../media/image49.png"/><Relationship Id="rId7" Type="http://schemas.openxmlformats.org/officeDocument/2006/relationships/hyperlink" Target="https://www.gov.uk/guidance/understanding-student-living-costs" TargetMode="External"/><Relationship Id="rId12" Type="http://schemas.openxmlformats.org/officeDocument/2006/relationships/hyperlink" Target="https://www.savethestudent.org/accommodation/national-student-accommodation-survey-2022.html" TargetMode="External"/><Relationship Id="rId17" Type="http://schemas.openxmlformats.org/officeDocument/2006/relationships/image" Target="../media/image45.png"/><Relationship Id="rId2" Type="http://schemas.openxmlformats.org/officeDocument/2006/relationships/slideLayout" Target="../slideLayouts/slideLayout7.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tags" Target="../tags/tag5.xml"/><Relationship Id="rId6" Type="http://schemas.openxmlformats.org/officeDocument/2006/relationships/hyperlink" Target="http://www.gov.uk/student-finance" TargetMode="External"/><Relationship Id="rId11" Type="http://schemas.openxmlformats.org/officeDocument/2006/relationships/hyperlink" Target="https://www.savethestudent.org/money/surveys/student-money-survey-2022-results.html" TargetMode="External"/><Relationship Id="rId5" Type="http://schemas.microsoft.com/office/2007/relationships/hdphoto" Target="../media/hdphoto3.wdp"/><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hyperlink" Target="http://www.savethestudent.org/" TargetMode="External"/><Relationship Id="rId19"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hyperlink" Target="https://discoveruni.gov.uk/how-will-i-pay-for-it/" TargetMode="External"/><Relationship Id="rId14" Type="http://schemas.openxmlformats.org/officeDocument/2006/relationships/hyperlink" Target="https://www.moneysavingexpert.com/students/student-budgeting-planner/" TargetMode="External"/><Relationship Id="rId22"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q5eARAE4A50" TargetMode="External"/><Relationship Id="rId3" Type="http://schemas.openxmlformats.org/officeDocument/2006/relationships/diagramLayout" Target="../diagrams/layout1.xml"/><Relationship Id="rId7" Type="http://schemas.openxmlformats.org/officeDocument/2006/relationships/hyperlink" Target="http://www.gov.uk/slc" TargetMode="Externa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www.youtube.com/watch?v=43ukZLgwYns" TargetMode="External"/><Relationship Id="rId4" Type="http://schemas.openxmlformats.org/officeDocument/2006/relationships/diagramQuickStyle" Target="../diagrams/quickStyle1.xml"/><Relationship Id="rId9" Type="http://schemas.openxmlformats.org/officeDocument/2006/relationships/hyperlink" Target="https://www.thestudentroom.co.uk/student-finance/disabled-students-allowance-eligibilit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package" Target="../embeddings/Microsoft_Excel_Worksheet3.xlsx"/><Relationship Id="rId1" Type="http://schemas.openxmlformats.org/officeDocument/2006/relationships/slideLayout" Target="../slideLayouts/slideLayout12.xml"/><Relationship Id="rId5" Type="http://schemas.openxmlformats.org/officeDocument/2006/relationships/hyperlink" Target="https://www.practitioners.slc.co.uk/media/1338/sfe_dsa_guidance-document-for-new-dsa-students_pdf_1617_d.pdf" TargetMode="External"/><Relationship Id="rId4" Type="http://schemas.openxmlformats.org/officeDocument/2006/relationships/hyperlink" Target="https://media.slc.co.uk/sfe/2122/ft/sfe_dsa_disability_evidence_form_2122_o.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60.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8" Type="http://schemas.openxmlformats.org/officeDocument/2006/relationships/hyperlink" Target="https://eur03.safelinks.protection.outlook.com/?url=https%3A%2F%2Fwww.facebook.com%2FSFWales%2F&amp;data=04%7C01%7CKevin_McMullan%40slc.co.uk%7C3dd124c77b7349ab349708d9df281f36%7C4c6898a98fca42f9aa9282cb3e252bc6%7C0%7C0%7C637786185717014154%7CUnknown%7CTWFpbGZsb3d8eyJWIjoiMC4wLjAwMDAiLCJQIjoiV2luMzIiLCJBTiI6Ik1haWwiLCJXVCI6Mn0%3D%7C3000&amp;sdata=bMtnSsRqAertEKDaa%2BNtEt8twGVPNPHnSdO1a%2BwA9EM%3D&amp;reserved=0" TargetMode="External"/><Relationship Id="rId13" Type="http://schemas.microsoft.com/office/2007/relationships/hdphoto" Target="../media/hdphoto2.wdp"/><Relationship Id="rId3" Type="http://schemas.openxmlformats.org/officeDocument/2006/relationships/image" Target="../media/image64.svg"/><Relationship Id="rId7" Type="http://schemas.openxmlformats.org/officeDocument/2006/relationships/hyperlink" Target="https://eur03.safelinks.protection.outlook.com/?url=https%3A%2F%2Fwww.youtube.com%2Fuser%2FSFEFILM&amp;data=04%7C01%7CKevin_McMullan%40slc.co.uk%7C3dd124c77b7349ab349708d9df281f36%7C4c6898a98fca42f9aa9282cb3e252bc6%7C0%7C0%7C637786185717014154%7CUnknown%7CTWFpbGZsb3d8eyJWIjoiMC4wLjAwMDAiLCJQIjoiV2luMzIiLCJBTiI6Ik1haWwiLCJXVCI6Mn0%3D%7C3000&amp;sdata=qfNDbUs2C%2Fvkcn8oVDnPyZzOqgKFfAWtGn0%2FsDd1BAw%3D&amp;reserved=0" TargetMode="External"/><Relationship Id="rId12" Type="http://schemas.openxmlformats.org/officeDocument/2006/relationships/image" Target="../media/image22.png"/><Relationship Id="rId2"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hyperlink" Target="https://eur03.safelinks.protection.outlook.com/?url=https%3A%2F%2Fwww.instagram.com%2Fstudentfinance_england%2F&amp;data=04%7C01%7CKevin_McMullan%40slc.co.uk%7C3dd124c77b7349ab349708d9df281f36%7C4c6898a98fca42f9aa9282cb3e252bc6%7C0%7C0%7C637786185717014154%7CUnknown%7CTWFpbGZsb3d8eyJWIjoiMC4wLjAwMDAiLCJQIjoiV2luMzIiLCJBTiI6Ik1haWwiLCJXVCI6Mn0%3D%7C3000&amp;sdata=Yy%2B3JEXPODA07fpQUBrYhjuBS8B8MbPb6DbiM87FXrI%3D&amp;reserved=0" TargetMode="External"/><Relationship Id="rId11" Type="http://schemas.openxmlformats.org/officeDocument/2006/relationships/image" Target="../media/image17.PNG"/><Relationship Id="rId5" Type="http://schemas.openxmlformats.org/officeDocument/2006/relationships/hyperlink" Target="https://eur03.safelinks.protection.outlook.com/?url=https%3A%2F%2Ftwitter.com%2FSF_England&amp;data=04%7C01%7CKevin_McMullan%40slc.co.uk%7C3dd124c77b7349ab349708d9df281f36%7C4c6898a98fca42f9aa9282cb3e252bc6%7C0%7C0%7C637786185717014154%7CUnknown%7CTWFpbGZsb3d8eyJWIjoiMC4wLjAwMDAiLCJQIjoiV2luMzIiLCJBTiI6Ik1haWwiLCJXVCI6Mn0%3D%7C3000&amp;sdata=rYPCTK%2BjuWrjwBPRAPvFOJ3B14buAqRul34bDwn4vqA%3D&amp;reserved=0" TargetMode="External"/><Relationship Id="rId10" Type="http://schemas.openxmlformats.org/officeDocument/2006/relationships/hyperlink" Target="https://eur03.safelinks.protection.outlook.com/?url=https%3A%2F%2Fwww.youtube.com%2Fuser%2FSFWFILM&amp;data=04%7C01%7CKevin_McMullan%40slc.co.uk%7C3dd124c77b7349ab349708d9df281f36%7C4c6898a98fca42f9aa9282cb3e252bc6%7C0%7C0%7C637786185717014154%7CUnknown%7CTWFpbGZsb3d8eyJWIjoiMC4wLjAwMDAiLCJQIjoiV2luMzIiLCJBTiI6Ik1haWwiLCJXVCI6Mn0%3D%7C3000&amp;sdata=tDejUeghbvgviFk5fNC%2B7U6AhJoSZqX8VPmH2HaizGM%3D&amp;reserved=0" TargetMode="External"/><Relationship Id="rId4" Type="http://schemas.openxmlformats.org/officeDocument/2006/relationships/hyperlink" Target="https://eur03.safelinks.protection.outlook.com/?url=https%3A%2F%2Fwww.facebook.com%2FSFEngland%2F&amp;data=04%7C01%7CKevin_McMullan%40slc.co.uk%7C3dd124c77b7349ab349708d9df281f36%7C4c6898a98fca42f9aa9282cb3e252bc6%7C0%7C0%7C637786185717014154%7CUnknown%7CTWFpbGZsb3d8eyJWIjoiMC4wLjAwMDAiLCJQIjoiV2luMzIiLCJBTiI6Ik1haWwiLCJXVCI6Mn0%3D%7C3000&amp;sdata=RXnnHar2WYMEEqZE9HsnwaPNJoX6b8KOYB3GeAyrdRI%3D&amp;reserved=0" TargetMode="External"/><Relationship Id="rId9" Type="http://schemas.openxmlformats.org/officeDocument/2006/relationships/hyperlink" Target="https://eur03.safelinks.protection.outlook.com/?url=https%3A%2F%2Ftwitter.com%2FSF_Wales&amp;data=04%7C01%7CKevin_McMullan%40slc.co.uk%7C3dd124c77b7349ab349708d9df281f36%7C4c6898a98fca42f9aa9282cb3e252bc6%7C0%7C0%7C637786185717014154%7CUnknown%7CTWFpbGZsb3d8eyJWIjoiMC4wLjAwMDAiLCJQIjoiV2luMzIiLCJBTiI6Ik1haWwiLCJXVCI6Mn0%3D%7C3000&amp;sdata=S0pXZfzsx1wlGcx1dnZaxeMj%2BOVdkwB1op2%2BbP5snJE%3D&amp;reserved=0"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48B43-7694-4C24-9673-DC4E514C6DB4}"/>
              </a:ext>
            </a:extLst>
          </p:cNvPr>
          <p:cNvSpPr>
            <a:spLocks noGrp="1"/>
          </p:cNvSpPr>
          <p:nvPr>
            <p:ph type="ctrTitle"/>
          </p:nvPr>
        </p:nvSpPr>
        <p:spPr>
          <a:xfrm>
            <a:off x="156348" y="2131459"/>
            <a:ext cx="11155500" cy="708038"/>
          </a:xfrm>
        </p:spPr>
        <p:txBody>
          <a:bodyPr/>
          <a:lstStyle/>
          <a:p>
            <a:br>
              <a:rPr lang="en-GB" dirty="0">
                <a:solidFill>
                  <a:schemeClr val="bg1"/>
                </a:solidFill>
                <a:latin typeface="+mn-lt"/>
              </a:rPr>
            </a:br>
            <a:endParaRPr lang="en-GB" dirty="0">
              <a:solidFill>
                <a:schemeClr val="bg1"/>
              </a:solidFill>
              <a:latin typeface="+mn-lt"/>
            </a:endParaRPr>
          </a:p>
        </p:txBody>
      </p:sp>
      <p:pic>
        <p:nvPicPr>
          <p:cNvPr id="6" name="Picture 5" descr="Logo&#10;&#10;Description automatically generated">
            <a:extLst>
              <a:ext uri="{FF2B5EF4-FFF2-40B4-BE49-F238E27FC236}">
                <a16:creationId xmlns:a16="http://schemas.microsoft.com/office/drawing/2014/main" id="{B6FA48F8-C5A9-2C97-D192-22418074F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104" y="6240564"/>
            <a:ext cx="3295769" cy="440023"/>
          </a:xfrm>
          <a:prstGeom prst="rect">
            <a:avLst/>
          </a:prstGeom>
        </p:spPr>
      </p:pic>
      <p:sp>
        <p:nvSpPr>
          <p:cNvPr id="7" name="TextBox 6">
            <a:extLst>
              <a:ext uri="{FF2B5EF4-FFF2-40B4-BE49-F238E27FC236}">
                <a16:creationId xmlns:a16="http://schemas.microsoft.com/office/drawing/2014/main" id="{6F77B6B8-A035-73B2-BD6F-0BF4BCB310F1}"/>
              </a:ext>
            </a:extLst>
          </p:cNvPr>
          <p:cNvSpPr txBox="1"/>
          <p:nvPr/>
        </p:nvSpPr>
        <p:spPr>
          <a:xfrm>
            <a:off x="318498" y="1835763"/>
            <a:ext cx="11388379" cy="1754326"/>
          </a:xfrm>
          <a:prstGeom prst="rect">
            <a:avLst/>
          </a:prstGeom>
          <a:noFill/>
        </p:spPr>
        <p:txBody>
          <a:bodyPr wrap="square" rtlCol="0">
            <a:spAutoFit/>
          </a:bodyPr>
          <a:lstStyle/>
          <a:p>
            <a:r>
              <a:rPr lang="en-GB" sz="3600" dirty="0">
                <a:solidFill>
                  <a:schemeClr val="bg1"/>
                </a:solidFill>
              </a:rPr>
              <a:t>Greater Higher West Yorkshire</a:t>
            </a:r>
          </a:p>
          <a:p>
            <a:endParaRPr lang="en-GB" dirty="0">
              <a:solidFill>
                <a:schemeClr val="bg1"/>
              </a:solidFill>
            </a:endParaRPr>
          </a:p>
          <a:p>
            <a:endParaRPr lang="en-GB" dirty="0">
              <a:solidFill>
                <a:schemeClr val="bg1"/>
              </a:solidFill>
            </a:endParaRPr>
          </a:p>
          <a:p>
            <a:r>
              <a:rPr lang="en-GB" dirty="0">
                <a:solidFill>
                  <a:schemeClr val="bg1"/>
                </a:solidFill>
              </a:rPr>
              <a:t>Funding Information Team</a:t>
            </a:r>
          </a:p>
          <a:p>
            <a:r>
              <a:rPr lang="en-GB" dirty="0">
                <a:solidFill>
                  <a:schemeClr val="bg1"/>
                </a:solidFill>
              </a:rPr>
              <a:t>23rd February 2023</a:t>
            </a:r>
          </a:p>
        </p:txBody>
      </p:sp>
      <p:pic>
        <p:nvPicPr>
          <p:cNvPr id="4" name="Picture 3" descr="A picture containing text, clipart&#10;&#10;Description automatically generated">
            <a:extLst>
              <a:ext uri="{FF2B5EF4-FFF2-40B4-BE49-F238E27FC236}">
                <a16:creationId xmlns:a16="http://schemas.microsoft.com/office/drawing/2014/main" id="{4A18A885-7590-9930-AC5B-F91F02A0C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74" y="4218321"/>
            <a:ext cx="2788379" cy="2022243"/>
          </a:xfrm>
          <a:prstGeom prst="rect">
            <a:avLst/>
          </a:prstGeom>
        </p:spPr>
      </p:pic>
    </p:spTree>
    <p:extLst>
      <p:ext uri="{BB962C8B-B14F-4D97-AF65-F5344CB8AC3E}">
        <p14:creationId xmlns:p14="http://schemas.microsoft.com/office/powerpoint/2010/main" val="11204342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98003266"/>
              </p:ext>
            </p:extLst>
          </p:nvPr>
        </p:nvGraphicFramePr>
        <p:xfrm>
          <a:off x="655834" y="1507413"/>
          <a:ext cx="10880332" cy="3293119"/>
        </p:xfrm>
        <a:graphic>
          <a:graphicData uri="http://schemas.openxmlformats.org/drawingml/2006/table">
            <a:tbl>
              <a:tblPr firstRow="1"/>
              <a:tblGrid>
                <a:gridCol w="3502775">
                  <a:extLst>
                    <a:ext uri="{9D8B030D-6E8A-4147-A177-3AD203B41FA5}">
                      <a16:colId xmlns:a16="http://schemas.microsoft.com/office/drawing/2014/main" val="20000"/>
                    </a:ext>
                  </a:extLst>
                </a:gridCol>
                <a:gridCol w="1859458">
                  <a:extLst>
                    <a:ext uri="{9D8B030D-6E8A-4147-A177-3AD203B41FA5}">
                      <a16:colId xmlns:a16="http://schemas.microsoft.com/office/drawing/2014/main" val="20001"/>
                    </a:ext>
                  </a:extLst>
                </a:gridCol>
                <a:gridCol w="1784327">
                  <a:extLst>
                    <a:ext uri="{9D8B030D-6E8A-4147-A177-3AD203B41FA5}">
                      <a16:colId xmlns:a16="http://schemas.microsoft.com/office/drawing/2014/main" val="20002"/>
                    </a:ext>
                  </a:extLst>
                </a:gridCol>
                <a:gridCol w="1821893">
                  <a:extLst>
                    <a:ext uri="{9D8B030D-6E8A-4147-A177-3AD203B41FA5}">
                      <a16:colId xmlns:a16="http://schemas.microsoft.com/office/drawing/2014/main" val="20003"/>
                    </a:ext>
                  </a:extLst>
                </a:gridCol>
                <a:gridCol w="1911879">
                  <a:extLst>
                    <a:ext uri="{9D8B030D-6E8A-4147-A177-3AD203B41FA5}">
                      <a16:colId xmlns:a16="http://schemas.microsoft.com/office/drawing/2014/main" val="20004"/>
                    </a:ext>
                  </a:extLst>
                </a:gridCol>
              </a:tblGrid>
              <a:tr h="382094">
                <a:tc rowSpan="2">
                  <a:txBody>
                    <a:bodyPr/>
                    <a:lstStyle/>
                    <a:p>
                      <a:pPr algn="ctr"/>
                      <a:r>
                        <a:rPr lang="en-GB" sz="2000" b="0" dirty="0">
                          <a:solidFill>
                            <a:schemeClr val="bg1"/>
                          </a:solidFill>
                          <a:latin typeface="Arial" pitchFamily="34" charset="0"/>
                          <a:cs typeface="Arial" pitchFamily="34" charset="0"/>
                        </a:rPr>
                        <a:t>GFD AY 23/24</a:t>
                      </a:r>
                    </a:p>
                    <a:p>
                      <a:pPr algn="ctr"/>
                      <a:r>
                        <a:rPr lang="en-GB" sz="2000" b="0" dirty="0">
                          <a:solidFill>
                            <a:schemeClr val="bg1"/>
                          </a:solidFill>
                          <a:latin typeface="Arial" pitchFamily="34" charset="0"/>
                          <a:cs typeface="Arial" pitchFamily="34" charset="0"/>
                        </a:rPr>
                        <a:t>Income Assessments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a:txBody>
                    <a:bodyPr/>
                    <a:lstStyle/>
                    <a:p>
                      <a:pPr algn="ctr">
                        <a:spcAft>
                          <a:spcPts val="0"/>
                        </a:spcAft>
                      </a:pPr>
                      <a:r>
                        <a:rPr lang="en-GB" sz="1800" b="0" dirty="0">
                          <a:solidFill>
                            <a:schemeClr val="bg1"/>
                          </a:solidFill>
                          <a:latin typeface="Arial" pitchFamily="34" charset="0"/>
                          <a:ea typeface="Times New Roman"/>
                          <a:cs typeface="Arial" pitchFamily="34" charset="0"/>
                        </a:rPr>
                        <a:t>PLA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algn="ctr">
                        <a:spcAft>
                          <a:spcPts val="0"/>
                        </a:spcAft>
                      </a:pPr>
                      <a:r>
                        <a:rPr lang="en-GB" sz="1800" b="0" dirty="0">
                          <a:solidFill>
                            <a:schemeClr val="bg1"/>
                          </a:solidFill>
                          <a:latin typeface="Arial" pitchFamily="34" charset="0"/>
                          <a:ea typeface="Times New Roman"/>
                          <a:cs typeface="Arial" pitchFamily="34" charset="0"/>
                        </a:rPr>
                        <a:t>ADG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2">
                  <a:txBody>
                    <a:bodyPr/>
                    <a:lstStyle/>
                    <a:p>
                      <a:pPr algn="ctr">
                        <a:spcAft>
                          <a:spcPts val="0"/>
                        </a:spcAft>
                      </a:pPr>
                      <a:r>
                        <a:rPr lang="en-GB" sz="1800" b="0" dirty="0">
                          <a:solidFill>
                            <a:schemeClr val="bg1"/>
                          </a:solidFill>
                          <a:latin typeface="Arial" pitchFamily="34" charset="0"/>
                          <a:ea typeface="Times New Roman"/>
                          <a:cs typeface="Arial" pitchFamily="34" charset="0"/>
                        </a:rPr>
                        <a:t>CCG  </a:t>
                      </a:r>
                      <a:r>
                        <a:rPr lang="en-GB" sz="1600" b="0" dirty="0">
                          <a:solidFill>
                            <a:schemeClr val="bg1"/>
                          </a:solidFill>
                          <a:latin typeface="Arial" pitchFamily="34" charset="0"/>
                          <a:ea typeface="Times New Roman"/>
                          <a:cs typeface="Arial" pitchFamily="34" charset="0"/>
                        </a:rPr>
                        <a:t>(*52 Week 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extLst>
                  <a:ext uri="{0D108BD9-81ED-4DB2-BD59-A6C34878D82A}">
                    <a16:rowId xmlns:a16="http://schemas.microsoft.com/office/drawing/2014/main" val="10000"/>
                  </a:ext>
                </a:extLst>
              </a:tr>
              <a:tr h="76419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0"/>
                        </a:spcAft>
                      </a:pPr>
                      <a:r>
                        <a:rPr lang="en-GB" sz="1800" b="0" dirty="0">
                          <a:solidFill>
                            <a:schemeClr val="bg1"/>
                          </a:solidFill>
                          <a:latin typeface="Arial" pitchFamily="34" charset="0"/>
                          <a:ea typeface="Times New Roman"/>
                          <a:cs typeface="Arial" pitchFamily="34" charset="0"/>
                        </a:rPr>
                        <a:t>1 </a:t>
                      </a:r>
                    </a:p>
                    <a:p>
                      <a:pPr algn="ctr">
                        <a:spcAft>
                          <a:spcPts val="0"/>
                        </a:spcAft>
                      </a:pPr>
                      <a:r>
                        <a:rPr lang="en-GB" sz="1800" b="0" dirty="0">
                          <a:solidFill>
                            <a:schemeClr val="bg1"/>
                          </a:solidFill>
                          <a:latin typeface="Arial" pitchFamily="34" charset="0"/>
                          <a:ea typeface="Times New Roman"/>
                          <a:cs typeface="Arial" pitchFamily="34" charset="0"/>
                        </a:rPr>
                        <a:t>Child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GB" sz="1800" b="0" dirty="0">
                          <a:solidFill>
                            <a:schemeClr val="bg1"/>
                          </a:solidFill>
                          <a:latin typeface="Arial" pitchFamily="34" charset="0"/>
                          <a:ea typeface="Times New Roman"/>
                          <a:cs typeface="Arial" pitchFamily="34" charset="0"/>
                        </a:rPr>
                        <a:t>2+ </a:t>
                      </a:r>
                    </a:p>
                    <a:p>
                      <a:pPr algn="ctr">
                        <a:spcAft>
                          <a:spcPts val="0"/>
                        </a:spcAft>
                      </a:pPr>
                      <a:r>
                        <a:rPr lang="en-GB" sz="1800" b="0" dirty="0">
                          <a:solidFill>
                            <a:schemeClr val="bg1"/>
                          </a:solidFill>
                          <a:latin typeface="Arial" pitchFamily="34" charset="0"/>
                          <a:ea typeface="Times New Roman"/>
                          <a:cs typeface="Arial" pitchFamily="34" charset="0"/>
                        </a:rPr>
                        <a:t>Children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681565">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Maximum entitlement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£1,915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£3,354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latin typeface="Arial" pitchFamily="34" charset="0"/>
                          <a:ea typeface="Times New Roman"/>
                          <a:cs typeface="Arial" pitchFamily="34" charset="0"/>
                        </a:rPr>
                        <a:t>£9,822.80*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latin typeface="Arial" pitchFamily="34" charset="0"/>
                          <a:ea typeface="Times New Roman"/>
                          <a:cs typeface="Arial" pitchFamily="34" charset="0"/>
                        </a:rPr>
                        <a:t>£16,840.20*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723362">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Lower income threshold</a:t>
                      </a:r>
                      <a:r>
                        <a:rPr lang="en-GB" sz="1800" b="0" baseline="0" dirty="0">
                          <a:solidFill>
                            <a:schemeClr val="bg1">
                              <a:lumMod val="95000"/>
                            </a:schemeClr>
                          </a:solidFill>
                          <a:latin typeface="Arial" pitchFamily="34" charset="0"/>
                          <a:ea typeface="Times New Roman"/>
                          <a:cs typeface="Arial" pitchFamily="34" charset="0"/>
                        </a:rPr>
                        <a:t> </a:t>
                      </a:r>
                    </a:p>
                    <a:p>
                      <a:pPr algn="ctr">
                        <a:spcAft>
                          <a:spcPts val="0"/>
                        </a:spcAft>
                      </a:pPr>
                      <a:r>
                        <a:rPr lang="en-GB" sz="1800" b="0" baseline="0" dirty="0">
                          <a:solidFill>
                            <a:schemeClr val="bg1">
                              <a:lumMod val="95000"/>
                            </a:schemeClr>
                          </a:solidFill>
                          <a:latin typeface="Arial" pitchFamily="34" charset="0"/>
                          <a:ea typeface="Times New Roman"/>
                          <a:cs typeface="Arial" pitchFamily="34" charset="0"/>
                        </a:rPr>
                        <a:t>for </a:t>
                      </a:r>
                      <a:r>
                        <a:rPr lang="en-GB" sz="1800" b="1" dirty="0">
                          <a:solidFill>
                            <a:schemeClr val="bg1">
                              <a:lumMod val="95000"/>
                            </a:schemeClr>
                          </a:solidFill>
                          <a:latin typeface="Arial" pitchFamily="34" charset="0"/>
                          <a:ea typeface="Times New Roman"/>
                          <a:cs typeface="Arial" pitchFamily="34" charset="0"/>
                        </a:rPr>
                        <a:t>maximum</a:t>
                      </a:r>
                      <a:r>
                        <a:rPr lang="en-GB" sz="1800" b="0" baseline="0" dirty="0">
                          <a:solidFill>
                            <a:schemeClr val="bg1">
                              <a:lumMod val="95000"/>
                            </a:schemeClr>
                          </a:solidFill>
                          <a:latin typeface="Arial" pitchFamily="34" charset="0"/>
                          <a:ea typeface="Times New Roman"/>
                          <a:cs typeface="Arial" pitchFamily="34" charset="0"/>
                        </a:rPr>
                        <a:t> </a:t>
                      </a:r>
                      <a:r>
                        <a:rPr lang="en-GB" sz="1800" b="0" dirty="0">
                          <a:solidFill>
                            <a:schemeClr val="bg1">
                              <a:lumMod val="95000"/>
                            </a:schemeClr>
                          </a:solidFill>
                          <a:latin typeface="Arial" pitchFamily="34" charset="0"/>
                          <a:ea typeface="Times New Roman"/>
                          <a:cs typeface="Arial" pitchFamily="34" charset="0"/>
                        </a:rPr>
                        <a:t>grant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£14,910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£8,746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£9,727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£11,118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741908">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Upper</a:t>
                      </a:r>
                      <a:r>
                        <a:rPr lang="en-GB" sz="1800" b="1" dirty="0">
                          <a:solidFill>
                            <a:schemeClr val="bg1">
                              <a:lumMod val="95000"/>
                            </a:schemeClr>
                          </a:solidFill>
                          <a:latin typeface="Arial" pitchFamily="34" charset="0"/>
                          <a:ea typeface="Times New Roman"/>
                          <a:cs typeface="Arial" pitchFamily="34" charset="0"/>
                        </a:rPr>
                        <a:t> </a:t>
                      </a:r>
                      <a:r>
                        <a:rPr lang="en-GB" sz="1800" b="0" dirty="0">
                          <a:solidFill>
                            <a:schemeClr val="bg1">
                              <a:lumMod val="95000"/>
                            </a:schemeClr>
                          </a:solidFill>
                          <a:latin typeface="Arial" pitchFamily="34" charset="0"/>
                          <a:ea typeface="Times New Roman"/>
                          <a:cs typeface="Arial" pitchFamily="34" charset="0"/>
                        </a:rPr>
                        <a:t>income threshold </a:t>
                      </a:r>
                    </a:p>
                    <a:p>
                      <a:pPr algn="ctr">
                        <a:spcAft>
                          <a:spcPts val="0"/>
                        </a:spcAft>
                      </a:pPr>
                      <a:r>
                        <a:rPr lang="en-GB" sz="1800" b="0" dirty="0">
                          <a:solidFill>
                            <a:schemeClr val="bg1">
                              <a:lumMod val="95000"/>
                            </a:schemeClr>
                          </a:solidFill>
                          <a:latin typeface="Arial" pitchFamily="34" charset="0"/>
                          <a:ea typeface="Times New Roman"/>
                          <a:cs typeface="Arial" pitchFamily="34" charset="0"/>
                        </a:rPr>
                        <a:t>for </a:t>
                      </a:r>
                      <a:r>
                        <a:rPr lang="en-GB" sz="1800" b="1" dirty="0">
                          <a:solidFill>
                            <a:schemeClr val="bg1">
                              <a:lumMod val="95000"/>
                            </a:schemeClr>
                          </a:solidFill>
                          <a:latin typeface="Arial" pitchFamily="34" charset="0"/>
                          <a:ea typeface="Times New Roman"/>
                          <a:cs typeface="Arial" pitchFamily="34" charset="0"/>
                        </a:rPr>
                        <a:t>minimum</a:t>
                      </a:r>
                      <a:r>
                        <a:rPr lang="en-GB" sz="1800" b="0" dirty="0">
                          <a:solidFill>
                            <a:schemeClr val="bg1">
                              <a:lumMod val="95000"/>
                            </a:schemeClr>
                          </a:solidFill>
                          <a:latin typeface="Arial" pitchFamily="34" charset="0"/>
                          <a:ea typeface="Times New Roman"/>
                          <a:cs typeface="Arial" pitchFamily="34" charset="0"/>
                        </a:rPr>
                        <a:t> grant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£18,739.98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£15,453.98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£19,549.79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£27,958.19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2" name="Group 9" descr="Banner saying Weekly maximum CCG amount for one child: £183.75 and Weekly maximum CCG amount for two or more children: £315.03&#10;"/>
          <p:cNvGrpSpPr/>
          <p:nvPr/>
        </p:nvGrpSpPr>
        <p:grpSpPr>
          <a:xfrm>
            <a:off x="1764597" y="5133296"/>
            <a:ext cx="8662806" cy="923330"/>
            <a:chOff x="-1583146" y="3432097"/>
            <a:chExt cx="8662806" cy="923330"/>
          </a:xfrm>
        </p:grpSpPr>
        <p:sp>
          <p:nvSpPr>
            <p:cNvPr id="6" name="Rounded Rectangle 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a:spLocks noChangeArrowheads="1"/>
            </p:cNvSpPr>
            <p:nvPr/>
          </p:nvSpPr>
          <p:spPr bwMode="auto">
            <a:xfrm>
              <a:off x="-746143" y="3528695"/>
              <a:ext cx="7825803" cy="70788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*Weekly maximum CCG amount for one child: </a:t>
              </a: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£188.90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*Weekly maximum CCG amount for two or more children: </a:t>
              </a: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£323.85</a:t>
              </a: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
        <p:nvSpPr>
          <p:cNvPr id="3" name="TextBox 2">
            <a:extLst>
              <a:ext uri="{FF2B5EF4-FFF2-40B4-BE49-F238E27FC236}">
                <a16:creationId xmlns:a16="http://schemas.microsoft.com/office/drawing/2014/main" id="{78C9DD4A-1E17-7FFE-4EDC-0F343C947760}"/>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Dependants Grants</a:t>
            </a:r>
          </a:p>
        </p:txBody>
      </p:sp>
    </p:spTree>
    <p:extLst>
      <p:ext uri="{BB962C8B-B14F-4D97-AF65-F5344CB8AC3E}">
        <p14:creationId xmlns:p14="http://schemas.microsoft.com/office/powerpoint/2010/main" val="40843667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587375" y="996950"/>
            <a:ext cx="11604625" cy="4864100"/>
          </a:xfrm>
          <a:prstGeom prst="rect">
            <a:avLst/>
          </a:prstGeom>
        </p:spPr>
        <p:txBody>
          <a:bodyPr>
            <a:noAutofit/>
          </a:bodyPr>
          <a:lstStyle/>
          <a:p>
            <a:pPr marL="360000" indent="-360000" fontAlgn="base">
              <a:spcBef>
                <a:spcPts val="0"/>
              </a:spcBef>
              <a:buNone/>
            </a:pPr>
            <a:r>
              <a:rPr lang="en-GB" sz="2000" dirty="0">
                <a:latin typeface="Arial" pitchFamily="34" charset="0"/>
                <a:cs typeface="Arial" pitchFamily="34" charset="0"/>
              </a:rPr>
              <a:t>Maximum loans for new students starting postgraduate master’s or doctoral degree courses in AY</a:t>
            </a:r>
          </a:p>
          <a:p>
            <a:pPr marL="360000" indent="-360000" fontAlgn="base">
              <a:spcBef>
                <a:spcPts val="0"/>
              </a:spcBef>
              <a:buNone/>
            </a:pPr>
            <a:r>
              <a:rPr lang="en-GB" sz="2000" dirty="0">
                <a:latin typeface="Arial" pitchFamily="34" charset="0"/>
                <a:cs typeface="Arial" pitchFamily="34" charset="0"/>
              </a:rPr>
              <a:t>2023/24 will be </a:t>
            </a:r>
            <a:r>
              <a:rPr lang="en-GB" sz="2000" b="1" dirty="0">
                <a:latin typeface="Arial" pitchFamily="34" charset="0"/>
                <a:cs typeface="Arial" pitchFamily="34" charset="0"/>
              </a:rPr>
              <a:t>increased by 2.8%</a:t>
            </a:r>
            <a:r>
              <a:rPr lang="en-GB" sz="2000" dirty="0">
                <a:latin typeface="Arial" pitchFamily="34" charset="0"/>
                <a:cs typeface="Arial" pitchFamily="34" charset="0"/>
              </a:rPr>
              <a:t>:</a:t>
            </a:r>
          </a:p>
          <a:p>
            <a:pPr marL="360000" indent="-360000" fontAlgn="base">
              <a:spcBef>
                <a:spcPts val="0"/>
              </a:spcBef>
            </a:pPr>
            <a:endParaRPr lang="en-GB" sz="2000" dirty="0">
              <a:latin typeface="Arial" pitchFamily="34" charset="0"/>
              <a:cs typeface="Arial" pitchFamily="34" charset="0"/>
            </a:endParaRPr>
          </a:p>
          <a:p>
            <a:pPr marL="360000" indent="-360000">
              <a:spcBef>
                <a:spcPts val="0"/>
              </a:spcBef>
            </a:pPr>
            <a:endParaRPr lang="en-GB" sz="2000" dirty="0">
              <a:latin typeface="Arial" pitchFamily="34" charset="0"/>
              <a:cs typeface="Arial" pitchFamily="34" charset="0"/>
            </a:endParaRPr>
          </a:p>
        </p:txBody>
      </p:sp>
      <p:grpSp>
        <p:nvGrpSpPr>
          <p:cNvPr id="2" name="Group 1" descr="Graphic showing maximum £11,836 masters loan, £27,892 doctoral loan and £25,575 postgraduate Disabled Students Allowances">
            <a:extLst>
              <a:ext uri="{FF2B5EF4-FFF2-40B4-BE49-F238E27FC236}">
                <a16:creationId xmlns:a16="http://schemas.microsoft.com/office/drawing/2014/main" id="{A11A3BFA-E1C4-4C6F-BC37-DB7429A46B3A}"/>
              </a:ext>
            </a:extLst>
          </p:cNvPr>
          <p:cNvGrpSpPr/>
          <p:nvPr/>
        </p:nvGrpSpPr>
        <p:grpSpPr>
          <a:xfrm>
            <a:off x="1886783" y="2197267"/>
            <a:ext cx="8418433" cy="4182865"/>
            <a:chOff x="347893" y="2580293"/>
            <a:chExt cx="5088416" cy="3574571"/>
          </a:xfrm>
          <a:solidFill>
            <a:srgbClr val="FFC000"/>
          </a:solidFill>
        </p:grpSpPr>
        <p:graphicFrame>
          <p:nvGraphicFramePr>
            <p:cNvPr id="16" name="Group 4"/>
            <p:cNvGraphicFramePr>
              <a:graphicFrameLocks/>
            </p:cNvGraphicFramePr>
            <p:nvPr/>
          </p:nvGraphicFramePr>
          <p:xfrm>
            <a:off x="352820" y="3951891"/>
            <a:ext cx="5081519" cy="826119"/>
          </p:xfrm>
          <a:graphic>
            <a:graphicData uri="http://schemas.openxmlformats.org/drawingml/2006/table">
              <a:tbl>
                <a:tblPr firstRow="1">
                  <a:tableStyleId>{69CF1AB2-1976-4502-BF36-3FF5EA218861}</a:tableStyleId>
                </a:tblPr>
                <a:tblGrid>
                  <a:gridCol w="8407022">
                    <a:extLst>
                      <a:ext uri="{9D8B030D-6E8A-4147-A177-3AD203B41FA5}">
                        <a16:colId xmlns:a16="http://schemas.microsoft.com/office/drawing/2014/main" val="20000"/>
                      </a:ext>
                    </a:extLst>
                  </a:gridCol>
                </a:tblGrid>
                <a:tr h="502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800" b="0" dirty="0">
                            <a:solidFill>
                              <a:schemeClr val="bg1"/>
                            </a:solidFill>
                            <a:latin typeface="Arial" pitchFamily="34" charset="0"/>
                            <a:cs typeface="Arial" pitchFamily="34" charset="0"/>
                          </a:rPr>
                          <a:t>Maximum Postgraduate</a:t>
                        </a:r>
                        <a:r>
                          <a:rPr lang="en-GB" sz="1800" b="0" baseline="0" dirty="0">
                            <a:solidFill>
                              <a:schemeClr val="bg1"/>
                            </a:solidFill>
                            <a:latin typeface="Arial" pitchFamily="34" charset="0"/>
                            <a:cs typeface="Arial" pitchFamily="34" charset="0"/>
                          </a:rPr>
                          <a:t> Doctoral Loan</a:t>
                        </a:r>
                        <a:endParaRPr lang="en-GB" sz="1800" b="0" dirty="0">
                          <a:solidFill>
                            <a:schemeClr val="bg1"/>
                          </a:solidFill>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642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£28,673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0" name="Group 4"/>
            <p:cNvGraphicFramePr>
              <a:graphicFrameLocks/>
            </p:cNvGraphicFramePr>
            <p:nvPr/>
          </p:nvGraphicFramePr>
          <p:xfrm>
            <a:off x="347893" y="5328745"/>
            <a:ext cx="5081519" cy="826119"/>
          </p:xfrm>
          <a:graphic>
            <a:graphicData uri="http://schemas.openxmlformats.org/drawingml/2006/table">
              <a:tbl>
                <a:tblPr firstRow="1">
                  <a:tableStyleId>{69CF1AB2-1976-4502-BF36-3FF5EA218861}</a:tableStyleId>
                </a:tblPr>
                <a:tblGrid>
                  <a:gridCol w="8407022">
                    <a:extLst>
                      <a:ext uri="{9D8B030D-6E8A-4147-A177-3AD203B41FA5}">
                        <a16:colId xmlns:a16="http://schemas.microsoft.com/office/drawing/2014/main" val="20000"/>
                      </a:ext>
                    </a:extLst>
                  </a:gridCol>
                </a:tblGrid>
                <a:tr h="502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800" b="0" dirty="0">
                            <a:solidFill>
                              <a:schemeClr val="bg1"/>
                            </a:solidFill>
                            <a:latin typeface="Arial" pitchFamily="34" charset="0"/>
                            <a:cs typeface="Arial" pitchFamily="34" charset="0"/>
                          </a:rPr>
                          <a:t>Maximum Postgraduate</a:t>
                        </a:r>
                        <a:r>
                          <a:rPr lang="en-GB" sz="1800" b="0" baseline="0" dirty="0">
                            <a:solidFill>
                              <a:schemeClr val="bg1"/>
                            </a:solidFill>
                            <a:latin typeface="Arial" pitchFamily="34" charset="0"/>
                            <a:cs typeface="Arial" pitchFamily="34" charset="0"/>
                          </a:rPr>
                          <a:t> Disabled Students’ Allowance</a:t>
                        </a:r>
                        <a:endParaRPr lang="en-GB" sz="1800" b="0" dirty="0">
                          <a:solidFill>
                            <a:schemeClr val="bg1"/>
                          </a:solidFill>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642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£26,291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7" name="Group 4"/>
            <p:cNvGraphicFramePr>
              <a:graphicFrameLocks/>
            </p:cNvGraphicFramePr>
            <p:nvPr/>
          </p:nvGraphicFramePr>
          <p:xfrm>
            <a:off x="354790" y="2580293"/>
            <a:ext cx="5081519" cy="826119"/>
          </p:xfrm>
          <a:graphic>
            <a:graphicData uri="http://schemas.openxmlformats.org/drawingml/2006/table">
              <a:tbl>
                <a:tblPr firstRow="1">
                  <a:tableStyleId>{69CF1AB2-1976-4502-BF36-3FF5EA218861}</a:tableStyleId>
                </a:tblPr>
                <a:tblGrid>
                  <a:gridCol w="8407022">
                    <a:extLst>
                      <a:ext uri="{9D8B030D-6E8A-4147-A177-3AD203B41FA5}">
                        <a16:colId xmlns:a16="http://schemas.microsoft.com/office/drawing/2014/main" val="20000"/>
                      </a:ext>
                    </a:extLst>
                  </a:gridCol>
                </a:tblGrid>
                <a:tr h="502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800" b="0" dirty="0">
                            <a:solidFill>
                              <a:schemeClr val="bg1"/>
                            </a:solidFill>
                            <a:latin typeface="Arial" pitchFamily="34" charset="0"/>
                            <a:cs typeface="Arial" pitchFamily="34" charset="0"/>
                          </a:rPr>
                          <a:t>Maximum Postgraduate</a:t>
                        </a:r>
                        <a:r>
                          <a:rPr lang="en-GB" sz="1800" b="0" baseline="0" dirty="0">
                            <a:solidFill>
                              <a:schemeClr val="bg1"/>
                            </a:solidFill>
                            <a:latin typeface="Arial" pitchFamily="34" charset="0"/>
                            <a:cs typeface="Arial" pitchFamily="34" charset="0"/>
                          </a:rPr>
                          <a:t> Master’s Loan</a:t>
                        </a:r>
                        <a:endParaRPr lang="en-GB" sz="1800" b="0" dirty="0">
                          <a:solidFill>
                            <a:schemeClr val="bg1"/>
                          </a:solidFill>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642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£12,167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pSp>
      <p:sp>
        <p:nvSpPr>
          <p:cNvPr id="5" name="TextBox 4">
            <a:extLst>
              <a:ext uri="{FF2B5EF4-FFF2-40B4-BE49-F238E27FC236}">
                <a16:creationId xmlns:a16="http://schemas.microsoft.com/office/drawing/2014/main" id="{CCC7D970-3708-E7C3-718C-43B36F2FE813}"/>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Postgraduate Loans</a:t>
            </a:r>
          </a:p>
        </p:txBody>
      </p:sp>
    </p:spTree>
    <p:extLst>
      <p:ext uri="{BB962C8B-B14F-4D97-AF65-F5344CB8AC3E}">
        <p14:creationId xmlns:p14="http://schemas.microsoft.com/office/powerpoint/2010/main" val="405615871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3C0B18-1E68-78CD-1CE6-902795CAA85C}"/>
              </a:ext>
            </a:extLst>
          </p:cNvPr>
          <p:cNvSpPr txBox="1"/>
          <p:nvPr/>
        </p:nvSpPr>
        <p:spPr>
          <a:xfrm>
            <a:off x="180536" y="1416205"/>
            <a:ext cx="8254277" cy="5601533"/>
          </a:xfrm>
          <a:prstGeom prst="rect">
            <a:avLst/>
          </a:prstGeom>
          <a:noFill/>
        </p:spPr>
        <p:txBody>
          <a:bodyPr wrap="square">
            <a:spAutoFit/>
          </a:bodyPr>
          <a:lstStyle/>
          <a:p>
            <a:pPr algn="l"/>
            <a:r>
              <a:rPr lang="en-GB" sz="2000" b="0" i="0" dirty="0">
                <a:solidFill>
                  <a:srgbClr val="555555"/>
                </a:solidFill>
                <a:effectLst/>
                <a:latin typeface="Arial" panose="020B0604020202020204" pitchFamily="34" charset="0"/>
              </a:rPr>
              <a:t>If you’re studying </a:t>
            </a:r>
            <a:r>
              <a:rPr lang="en-GB" sz="2000" dirty="0">
                <a:solidFill>
                  <a:srgbClr val="555555"/>
                </a:solidFill>
                <a:latin typeface="Arial" panose="020B0604020202020204" pitchFamily="34" charset="0"/>
              </a:rPr>
              <a:t>any of these NHS courses, extra funding is available…</a:t>
            </a:r>
          </a:p>
          <a:p>
            <a:pPr algn="l"/>
            <a:endParaRPr lang="en-GB" sz="2000" b="0" i="0" dirty="0">
              <a:solidFill>
                <a:srgbClr val="555555"/>
              </a:solidFill>
              <a:effectLst/>
              <a:latin typeface="Arial" panose="020B0604020202020204" pitchFamily="34" charset="0"/>
            </a:endParaRPr>
          </a:p>
          <a:p>
            <a:pPr marL="285750" indent="-285750" algn="l">
              <a:buFont typeface="Wingdings" panose="05000000000000000000" pitchFamily="2" charset="2"/>
              <a:buChar char="§"/>
            </a:pPr>
            <a:r>
              <a:rPr lang="en-GB" sz="2000" b="0" i="0" dirty="0">
                <a:solidFill>
                  <a:srgbClr val="555555"/>
                </a:solidFill>
                <a:effectLst/>
                <a:latin typeface="Arial" panose="020B0604020202020204" pitchFamily="34" charset="0"/>
              </a:rPr>
              <a:t>Dental therapy or dental hygiene (level 5 and 6 courses)</a:t>
            </a:r>
          </a:p>
          <a:p>
            <a:pPr marL="285750" indent="-285750" algn="l">
              <a:buFont typeface="Wingdings" panose="05000000000000000000" pitchFamily="2" charset="2"/>
              <a:buChar char="§"/>
            </a:pPr>
            <a:r>
              <a:rPr lang="en-GB" sz="2000" b="0" i="0" dirty="0">
                <a:solidFill>
                  <a:srgbClr val="555555"/>
                </a:solidFill>
                <a:effectLst/>
                <a:latin typeface="Arial" panose="020B0604020202020204" pitchFamily="34" charset="0"/>
              </a:rPr>
              <a:t>Dietetics</a:t>
            </a:r>
          </a:p>
          <a:p>
            <a:pPr marL="285750" indent="-285750" algn="l">
              <a:buFont typeface="Wingdings" panose="05000000000000000000" pitchFamily="2" charset="2"/>
              <a:buChar char="§"/>
            </a:pPr>
            <a:r>
              <a:rPr lang="en-GB" sz="2000" b="0" i="0" dirty="0">
                <a:solidFill>
                  <a:srgbClr val="555555"/>
                </a:solidFill>
                <a:effectLst/>
                <a:latin typeface="Arial" panose="020B0604020202020204" pitchFamily="34" charset="0"/>
              </a:rPr>
              <a:t>Midwifery</a:t>
            </a:r>
          </a:p>
          <a:p>
            <a:pPr marL="285750" indent="-285750" algn="l">
              <a:buFont typeface="Wingdings" panose="05000000000000000000" pitchFamily="2" charset="2"/>
              <a:buChar char="§"/>
            </a:pPr>
            <a:r>
              <a:rPr lang="en-GB" sz="2000" dirty="0">
                <a:solidFill>
                  <a:srgbClr val="555555"/>
                </a:solidFill>
                <a:latin typeface="Arial" panose="020B0604020202020204" pitchFamily="34" charset="0"/>
              </a:rPr>
              <a:t>N</a:t>
            </a:r>
            <a:r>
              <a:rPr lang="en-GB" sz="2000" b="0" i="0" dirty="0">
                <a:solidFill>
                  <a:srgbClr val="555555"/>
                </a:solidFill>
                <a:effectLst/>
                <a:latin typeface="Arial" panose="020B0604020202020204" pitchFamily="34" charset="0"/>
              </a:rPr>
              <a:t>ursing (adult, child, mental health, learning disability, joint nursing, and social work)</a:t>
            </a:r>
          </a:p>
          <a:p>
            <a:pPr marL="285750" indent="-285750" algn="l">
              <a:buFont typeface="Wingdings" panose="05000000000000000000" pitchFamily="2" charset="2"/>
              <a:buChar char="§"/>
            </a:pPr>
            <a:r>
              <a:rPr lang="en-GB" sz="2000" b="0" i="0" dirty="0">
                <a:solidFill>
                  <a:srgbClr val="555555"/>
                </a:solidFill>
                <a:effectLst/>
                <a:latin typeface="Arial" panose="020B0604020202020204" pitchFamily="34" charset="0"/>
              </a:rPr>
              <a:t>Occupational therapy</a:t>
            </a:r>
          </a:p>
          <a:p>
            <a:pPr marL="285750" indent="-285750" algn="l">
              <a:buFont typeface="Wingdings" panose="05000000000000000000" pitchFamily="2" charset="2"/>
              <a:buChar char="§"/>
            </a:pPr>
            <a:r>
              <a:rPr lang="en-GB" sz="2000" b="0" i="0" dirty="0">
                <a:solidFill>
                  <a:srgbClr val="555555"/>
                </a:solidFill>
                <a:effectLst/>
                <a:latin typeface="Arial" panose="020B0604020202020204" pitchFamily="34" charset="0"/>
              </a:rPr>
              <a:t>Operating department practitioner (level 5 and 6 courses)</a:t>
            </a:r>
          </a:p>
          <a:p>
            <a:pPr marL="285750" indent="-285750" algn="l">
              <a:buFont typeface="Wingdings" panose="05000000000000000000" pitchFamily="2" charset="2"/>
              <a:buChar char="§"/>
            </a:pPr>
            <a:r>
              <a:rPr lang="en-GB" sz="2000" b="0" i="0" dirty="0">
                <a:solidFill>
                  <a:srgbClr val="555555"/>
                </a:solidFill>
                <a:effectLst/>
                <a:latin typeface="Arial" panose="020B0604020202020204" pitchFamily="34" charset="0"/>
              </a:rPr>
              <a:t>Orthoptics</a:t>
            </a:r>
          </a:p>
          <a:p>
            <a:pPr marL="285750" indent="-285750" algn="l">
              <a:buFont typeface="Wingdings" panose="05000000000000000000" pitchFamily="2" charset="2"/>
              <a:buChar char="§"/>
            </a:pPr>
            <a:r>
              <a:rPr lang="en-GB" sz="2000" b="0" i="0" dirty="0">
                <a:solidFill>
                  <a:srgbClr val="555555"/>
                </a:solidFill>
                <a:effectLst/>
                <a:latin typeface="Arial" panose="020B0604020202020204" pitchFamily="34" charset="0"/>
              </a:rPr>
              <a:t>Orthotics and prosthetics</a:t>
            </a:r>
          </a:p>
          <a:p>
            <a:pPr marL="285750" indent="-285750" algn="l">
              <a:buFont typeface="Wingdings" panose="05000000000000000000" pitchFamily="2" charset="2"/>
              <a:buChar char="§"/>
            </a:pPr>
            <a:r>
              <a:rPr lang="en-GB" sz="2000" b="0" i="0" dirty="0">
                <a:solidFill>
                  <a:srgbClr val="555555"/>
                </a:solidFill>
                <a:effectLst/>
                <a:latin typeface="Arial" panose="020B0604020202020204" pitchFamily="34" charset="0"/>
              </a:rPr>
              <a:t>Paramedics</a:t>
            </a:r>
          </a:p>
          <a:p>
            <a:pPr marL="285750" indent="-285750" algn="l">
              <a:buFont typeface="Wingdings" panose="05000000000000000000" pitchFamily="2" charset="2"/>
              <a:buChar char="§"/>
            </a:pPr>
            <a:r>
              <a:rPr lang="en-GB" sz="2000" dirty="0">
                <a:solidFill>
                  <a:srgbClr val="555555"/>
                </a:solidFill>
                <a:latin typeface="Arial" panose="020B0604020202020204" pitchFamily="34" charset="0"/>
              </a:rPr>
              <a:t>Ph</a:t>
            </a:r>
            <a:r>
              <a:rPr lang="en-GB" sz="2000" b="0" i="0" dirty="0">
                <a:solidFill>
                  <a:srgbClr val="555555"/>
                </a:solidFill>
                <a:effectLst/>
                <a:latin typeface="Arial" panose="020B0604020202020204" pitchFamily="34" charset="0"/>
              </a:rPr>
              <a:t>ysiotherapy</a:t>
            </a:r>
          </a:p>
          <a:p>
            <a:pPr marL="285750" indent="-285750" algn="l">
              <a:buFont typeface="Wingdings" panose="05000000000000000000" pitchFamily="2" charset="2"/>
              <a:buChar char="§"/>
            </a:pPr>
            <a:r>
              <a:rPr lang="en-GB" sz="2000" dirty="0">
                <a:solidFill>
                  <a:srgbClr val="555555"/>
                </a:solidFill>
                <a:latin typeface="Arial" panose="020B0604020202020204" pitchFamily="34" charset="0"/>
              </a:rPr>
              <a:t>P</a:t>
            </a:r>
            <a:r>
              <a:rPr lang="en-GB" sz="2000" b="0" i="0" dirty="0">
                <a:solidFill>
                  <a:srgbClr val="555555"/>
                </a:solidFill>
                <a:effectLst/>
                <a:latin typeface="Arial" panose="020B0604020202020204" pitchFamily="34" charset="0"/>
              </a:rPr>
              <a:t>odiatry or chiropody</a:t>
            </a:r>
          </a:p>
          <a:p>
            <a:pPr marL="285750" indent="-285750" algn="l">
              <a:buFont typeface="Wingdings" panose="05000000000000000000" pitchFamily="2" charset="2"/>
              <a:buChar char="§"/>
            </a:pPr>
            <a:r>
              <a:rPr lang="en-GB" sz="2000" dirty="0">
                <a:solidFill>
                  <a:srgbClr val="555555"/>
                </a:solidFill>
                <a:latin typeface="Arial" panose="020B0604020202020204" pitchFamily="34" charset="0"/>
              </a:rPr>
              <a:t>R</a:t>
            </a:r>
            <a:r>
              <a:rPr lang="en-GB" sz="2000" b="0" i="0" dirty="0">
                <a:solidFill>
                  <a:srgbClr val="555555"/>
                </a:solidFill>
                <a:effectLst/>
                <a:latin typeface="Arial" panose="020B0604020202020204" pitchFamily="34" charset="0"/>
              </a:rPr>
              <a:t>adiography (diagnostic and therapeutic)</a:t>
            </a:r>
          </a:p>
          <a:p>
            <a:pPr marL="285750" indent="-285750" algn="l">
              <a:buFont typeface="Wingdings" panose="05000000000000000000" pitchFamily="2" charset="2"/>
              <a:buChar char="§"/>
            </a:pPr>
            <a:r>
              <a:rPr lang="en-GB" sz="2000" b="0" i="0" dirty="0">
                <a:solidFill>
                  <a:srgbClr val="555555"/>
                </a:solidFill>
                <a:effectLst/>
                <a:latin typeface="Arial" panose="020B0604020202020204" pitchFamily="34" charset="0"/>
              </a:rPr>
              <a:t>Speech and language therapy</a:t>
            </a:r>
          </a:p>
          <a:p>
            <a:pPr algn="l"/>
            <a:endParaRPr lang="en-GB" b="0" i="0" dirty="0">
              <a:solidFill>
                <a:srgbClr val="555555"/>
              </a:solidFill>
              <a:effectLst/>
              <a:latin typeface="Arial" panose="020B0604020202020204" pitchFamily="34" charset="0"/>
            </a:endParaRPr>
          </a:p>
        </p:txBody>
      </p:sp>
      <p:sp>
        <p:nvSpPr>
          <p:cNvPr id="5" name="Oval 4">
            <a:extLst>
              <a:ext uri="{FF2B5EF4-FFF2-40B4-BE49-F238E27FC236}">
                <a16:creationId xmlns:a16="http://schemas.microsoft.com/office/drawing/2014/main" id="{AF4BB879-8E25-18B1-A497-5527259BFB26}"/>
              </a:ext>
            </a:extLst>
          </p:cNvPr>
          <p:cNvSpPr/>
          <p:nvPr/>
        </p:nvSpPr>
        <p:spPr>
          <a:xfrm rot="1117977">
            <a:off x="9878371" y="1489753"/>
            <a:ext cx="1674687" cy="1633591"/>
          </a:xfrm>
          <a:prstGeom prst="ellipse">
            <a:avLst/>
          </a:prstGeom>
          <a:solidFill>
            <a:srgbClr val="FFC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£5000 Training Grant every year</a:t>
            </a:r>
          </a:p>
        </p:txBody>
      </p:sp>
      <p:sp>
        <p:nvSpPr>
          <p:cNvPr id="6" name="Oval 5">
            <a:extLst>
              <a:ext uri="{FF2B5EF4-FFF2-40B4-BE49-F238E27FC236}">
                <a16:creationId xmlns:a16="http://schemas.microsoft.com/office/drawing/2014/main" id="{71A673C5-A71F-27DC-0693-EC5511549CBB}"/>
              </a:ext>
            </a:extLst>
          </p:cNvPr>
          <p:cNvSpPr/>
          <p:nvPr/>
        </p:nvSpPr>
        <p:spPr>
          <a:xfrm rot="1117977">
            <a:off x="9970837" y="3311279"/>
            <a:ext cx="1674687" cy="1633591"/>
          </a:xfrm>
          <a:prstGeom prst="ellipse">
            <a:avLst/>
          </a:prstGeom>
          <a:solidFill>
            <a:srgbClr val="FFC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£1000 Specialist Subject  every year</a:t>
            </a:r>
          </a:p>
        </p:txBody>
      </p:sp>
      <p:sp>
        <p:nvSpPr>
          <p:cNvPr id="8" name="Oval 7">
            <a:extLst>
              <a:ext uri="{FF2B5EF4-FFF2-40B4-BE49-F238E27FC236}">
                <a16:creationId xmlns:a16="http://schemas.microsoft.com/office/drawing/2014/main" id="{F685D572-017C-0307-6AB1-AA62E27F9027}"/>
              </a:ext>
            </a:extLst>
          </p:cNvPr>
          <p:cNvSpPr/>
          <p:nvPr/>
        </p:nvSpPr>
        <p:spPr>
          <a:xfrm rot="1117977">
            <a:off x="8651894" y="2494483"/>
            <a:ext cx="1674687" cy="1633591"/>
          </a:xfrm>
          <a:prstGeom prst="ellipse">
            <a:avLst/>
          </a:prstGeom>
          <a:solidFill>
            <a:srgbClr val="FFC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£2000 Parents Support  every year</a:t>
            </a:r>
          </a:p>
        </p:txBody>
      </p:sp>
      <p:sp>
        <p:nvSpPr>
          <p:cNvPr id="11" name="Oval 10">
            <a:extLst>
              <a:ext uri="{FF2B5EF4-FFF2-40B4-BE49-F238E27FC236}">
                <a16:creationId xmlns:a16="http://schemas.microsoft.com/office/drawing/2014/main" id="{3A3FEDD2-C81D-89A1-93DF-2299CAA413D0}"/>
              </a:ext>
            </a:extLst>
          </p:cNvPr>
          <p:cNvSpPr/>
          <p:nvPr/>
        </p:nvSpPr>
        <p:spPr>
          <a:xfrm rot="1046493">
            <a:off x="9686584" y="5077161"/>
            <a:ext cx="1121596" cy="1016278"/>
          </a:xfrm>
          <a:prstGeom prst="ellipse">
            <a:avLst/>
          </a:prstGeom>
          <a:solidFill>
            <a:srgbClr val="CFDED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rPr>
              <a:t>Hotel Costs</a:t>
            </a:r>
          </a:p>
        </p:txBody>
      </p:sp>
      <p:sp>
        <p:nvSpPr>
          <p:cNvPr id="12" name="Oval 11">
            <a:extLst>
              <a:ext uri="{FF2B5EF4-FFF2-40B4-BE49-F238E27FC236}">
                <a16:creationId xmlns:a16="http://schemas.microsoft.com/office/drawing/2014/main" id="{C008D5D2-3172-CE01-F2E6-9E38FD975FFE}"/>
              </a:ext>
            </a:extLst>
          </p:cNvPr>
          <p:cNvSpPr/>
          <p:nvPr/>
        </p:nvSpPr>
        <p:spPr>
          <a:xfrm rot="1046493">
            <a:off x="10943882" y="5092572"/>
            <a:ext cx="1121596" cy="1016278"/>
          </a:xfrm>
          <a:prstGeom prst="ellipse">
            <a:avLst/>
          </a:prstGeom>
          <a:solidFill>
            <a:srgbClr val="CFDED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060"/>
                </a:solidFill>
              </a:rPr>
              <a:t>Hardship Fund</a:t>
            </a:r>
          </a:p>
        </p:txBody>
      </p:sp>
      <p:sp>
        <p:nvSpPr>
          <p:cNvPr id="13" name="Oval 12">
            <a:extLst>
              <a:ext uri="{FF2B5EF4-FFF2-40B4-BE49-F238E27FC236}">
                <a16:creationId xmlns:a16="http://schemas.microsoft.com/office/drawing/2014/main" id="{945A0C27-C050-3658-F130-F0B51240FD24}"/>
              </a:ext>
            </a:extLst>
          </p:cNvPr>
          <p:cNvSpPr/>
          <p:nvPr/>
        </p:nvSpPr>
        <p:spPr>
          <a:xfrm rot="1046493">
            <a:off x="8429286" y="5132805"/>
            <a:ext cx="1121596" cy="1016278"/>
          </a:xfrm>
          <a:prstGeom prst="ellipse">
            <a:avLst/>
          </a:prstGeom>
          <a:solidFill>
            <a:srgbClr val="CFDED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2060"/>
                </a:solidFill>
              </a:rPr>
              <a:t>Travel Costs</a:t>
            </a:r>
          </a:p>
        </p:txBody>
      </p:sp>
      <p:pic>
        <p:nvPicPr>
          <p:cNvPr id="15" name="Picture 14" descr="A blue and white logo&#10;&#10;Description automatically generated with medium confidence">
            <a:extLst>
              <a:ext uri="{FF2B5EF4-FFF2-40B4-BE49-F238E27FC236}">
                <a16:creationId xmlns:a16="http://schemas.microsoft.com/office/drawing/2014/main" id="{AF120619-E19A-AD21-BD9D-A4BC4BEDA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73" y="208054"/>
            <a:ext cx="2311764" cy="939154"/>
          </a:xfrm>
          <a:prstGeom prst="rect">
            <a:avLst/>
          </a:prstGeom>
        </p:spPr>
      </p:pic>
    </p:spTree>
    <p:extLst>
      <p:ext uri="{BB962C8B-B14F-4D97-AF65-F5344CB8AC3E}">
        <p14:creationId xmlns:p14="http://schemas.microsoft.com/office/powerpoint/2010/main" val="85199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337309" y="1078538"/>
            <a:ext cx="11517382" cy="4893647"/>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sz="1800" dirty="0">
                <a:solidFill>
                  <a:prstClr val="black"/>
                </a:solidFill>
                <a:latin typeface="Arial" pitchFamily="34" charset="0"/>
                <a:cs typeface="Arial" pitchFamily="34" charset="0"/>
              </a:rPr>
              <a:t>If you're not financially supported by your parents or a partner, then you might be</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sz="1800" dirty="0">
                <a:solidFill>
                  <a:prstClr val="black"/>
                </a:solidFill>
                <a:latin typeface="Arial" pitchFamily="34" charset="0"/>
                <a:cs typeface="Arial" pitchFamily="34" charset="0"/>
              </a:rPr>
              <a:t>classed as an independent student when SFE work out your loan entitlement:</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sz="1800" dirty="0">
              <a:solidFill>
                <a:prstClr val="black"/>
              </a:solidFill>
              <a:latin typeface="Arial" pitchFamily="34" charset="0"/>
              <a:cs typeface="Arial" pitchFamily="34" charset="0"/>
            </a:endParaRPr>
          </a:p>
          <a:p>
            <a:pPr marL="360000" lvl="0" indent="-360000">
              <a:buFont typeface="Arial" panose="020B0604020202020204" pitchFamily="34" charset="0"/>
              <a:buChar char="•"/>
            </a:pPr>
            <a:r>
              <a:rPr lang="en-GB" sz="1800" dirty="0">
                <a:solidFill>
                  <a:prstClr val="black"/>
                </a:solidFill>
                <a:latin typeface="Arial" pitchFamily="34" charset="0"/>
                <a:cs typeface="Arial" pitchFamily="34" charset="0"/>
                <a:hlinkClick r:id="rId3"/>
              </a:rPr>
              <a:t>www.ucas.com/finance/student-finance-england/finance-independent-students</a:t>
            </a:r>
            <a:r>
              <a:rPr lang="en-GB" sz="1800" dirty="0">
                <a:solidFill>
                  <a:prstClr val="black"/>
                </a:solidFill>
                <a:latin typeface="Arial" pitchFamily="34" charset="0"/>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tabLst/>
              <a:defRPr/>
            </a:pPr>
            <a:r>
              <a:rPr lang="en-US" sz="1800" dirty="0">
                <a:solidFill>
                  <a:prstClr val="black"/>
                </a:solidFill>
                <a:latin typeface="Arial" pitchFamily="34" charset="0"/>
                <a:cs typeface="Arial" pitchFamily="34" charset="0"/>
              </a:rPr>
              <a:t>To be </a:t>
            </a:r>
            <a:r>
              <a:rPr lang="en-US" sz="1800" b="1" dirty="0">
                <a:solidFill>
                  <a:prstClr val="black"/>
                </a:solidFill>
                <a:latin typeface="Arial" pitchFamily="34" charset="0"/>
                <a:cs typeface="Arial" pitchFamily="34" charset="0"/>
              </a:rPr>
              <a:t>classed as independent</a:t>
            </a:r>
            <a:r>
              <a:rPr lang="en-US" sz="1800" dirty="0">
                <a:solidFill>
                  <a:prstClr val="black"/>
                </a:solidFill>
                <a:latin typeface="Arial" pitchFamily="34" charset="0"/>
                <a:cs typeface="Arial" pitchFamily="34" charset="0"/>
              </a:rPr>
              <a:t>, students need to be aged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25 or over on the first       </a:t>
            </a:r>
          </a:p>
          <a:p>
            <a:pPr marL="360000" marR="0" lvl="0" indent="-36000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day of the academic year or meet</a:t>
            </a:r>
            <a:r>
              <a:rPr kumimoji="0" lang="en-US" sz="1800" b="0" i="0" u="none" strike="noStrike" kern="1200" cap="none" spc="0" normalizeH="0" noProof="0" dirty="0">
                <a:ln>
                  <a:noFill/>
                </a:ln>
                <a:solidFill>
                  <a:prstClr val="black"/>
                </a:solidFill>
                <a:effectLst/>
                <a:uLnTx/>
                <a:uFillTx/>
                <a:latin typeface="Arial" pitchFamily="34" charset="0"/>
                <a:ea typeface="+mn-ea"/>
                <a:cs typeface="Arial" pitchFamily="34" charset="0"/>
              </a:rPr>
              <a:t> one of the other </a:t>
            </a:r>
            <a:r>
              <a:rPr lang="en-US" sz="1800" dirty="0">
                <a:solidFill>
                  <a:prstClr val="black"/>
                </a:solidFill>
                <a:latin typeface="Arial" pitchFamily="34" charset="0"/>
                <a:cs typeface="Arial" pitchFamily="34" charset="0"/>
              </a:rPr>
              <a:t>criteria, including:</a:t>
            </a:r>
          </a:p>
          <a:p>
            <a:pPr marL="360000" marR="0" lvl="0" indent="-36000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1800" dirty="0">
                <a:solidFill>
                  <a:prstClr val="black"/>
                </a:solidFill>
                <a:latin typeface="Arial" pitchFamily="34" charset="0"/>
                <a:cs typeface="Arial" pitchFamily="34" charset="0"/>
              </a:rPr>
              <a:t>Are </a:t>
            </a:r>
            <a:r>
              <a:rPr kumimoji="0" lang="en-US" sz="1800" b="0" i="0" u="none" strike="noStrike" kern="1200" cap="none" spc="0" normalizeH="0" noProof="0" dirty="0">
                <a:ln>
                  <a:noFill/>
                </a:ln>
                <a:solidFill>
                  <a:prstClr val="black"/>
                </a:solidFill>
                <a:effectLst/>
                <a:uLnTx/>
                <a:uFillTx/>
                <a:latin typeface="Arial" pitchFamily="34" charset="0"/>
                <a:ea typeface="+mn-ea"/>
                <a:cs typeface="Arial" pitchFamily="34" charset="0"/>
              </a:rPr>
              <a:t>or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have been married/in a civil partnership</a:t>
            </a:r>
            <a:endParaRPr lang="en-US" sz="1800" dirty="0">
              <a:solidFill>
                <a:prstClr val="black"/>
              </a:solidFill>
              <a:latin typeface="Arial" pitchFamily="34" charset="0"/>
              <a:cs typeface="Arial" pitchFamily="34" charset="0"/>
            </a:endParaRPr>
          </a:p>
          <a:p>
            <a:pPr marL="360000" indent="-360000">
              <a:spcAft>
                <a:spcPts val="1800"/>
              </a:spcAft>
              <a:buFont typeface="Arial" panose="020B0604020202020204" pitchFamily="34" charset="0"/>
              <a:buChar char="•"/>
            </a:pPr>
            <a:r>
              <a:rPr lang="en-US" sz="1800" dirty="0">
                <a:solidFill>
                  <a:prstClr val="black"/>
                </a:solidFill>
                <a:latin typeface="Arial" pitchFamily="34" charset="0"/>
                <a:cs typeface="Arial" pitchFamily="34" charset="0"/>
              </a:rPr>
              <a:t>Have care of a person under the age of 18</a:t>
            </a: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1800"/>
              </a:spcAft>
              <a:buClrTx/>
              <a:buSzTx/>
              <a:buFont typeface="Arial" pitchFamily="34" charset="0"/>
              <a:buChar char="•"/>
              <a:tabLst/>
              <a:defRPr/>
            </a:pPr>
            <a:r>
              <a:rPr lang="en-US" sz="1800" noProof="0" dirty="0">
                <a:solidFill>
                  <a:prstClr val="black"/>
                </a:solidFill>
                <a:latin typeface="Arial" pitchFamily="34" charset="0"/>
                <a:cs typeface="Arial" pitchFamily="34" charset="0"/>
              </a:rPr>
              <a:t>S</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upported themselves financially for </a:t>
            </a:r>
            <a:r>
              <a:rPr lang="en-US" sz="1800" dirty="0">
                <a:solidFill>
                  <a:prstClr val="black"/>
                </a:solidFill>
                <a:latin typeface="Arial" pitchFamily="34" charset="0"/>
                <a:cs typeface="Arial" pitchFamily="34" charset="0"/>
              </a:rPr>
              <a:t>3</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years before </a:t>
            </a:r>
            <a:r>
              <a:rPr lang="en-US" sz="1800" dirty="0">
                <a:solidFill>
                  <a:prstClr val="black"/>
                </a:solidFill>
                <a:latin typeface="Arial" pitchFamily="34" charset="0"/>
                <a:cs typeface="Arial" pitchFamily="34" charset="0"/>
              </a:rPr>
              <a:t>the start of their course</a:t>
            </a:r>
          </a:p>
          <a:p>
            <a:pPr marL="360000" marR="0" lvl="0" indent="-360000" algn="l" defTabSz="914400" rtl="0" eaLnBrk="1" fontAlgn="auto" latinLnBrk="0" hangingPunct="1">
              <a:lnSpc>
                <a:spcPct val="100000"/>
              </a:lnSpc>
              <a:spcBef>
                <a:spcPts val="0"/>
              </a:spcBef>
              <a:spcAft>
                <a:spcPts val="1800"/>
              </a:spcAft>
              <a:buClrTx/>
              <a:buSzTx/>
              <a:buFont typeface="Arial" pitchFamily="34" charset="0"/>
              <a:buChar char="•"/>
              <a:tabLst/>
              <a:defRPr/>
            </a:pPr>
            <a:r>
              <a:rPr lang="en-GB" sz="1800" dirty="0">
                <a:solidFill>
                  <a:prstClr val="black"/>
                </a:solidFill>
                <a:latin typeface="Arial" pitchFamily="34" charset="0"/>
                <a:cs typeface="Arial" pitchFamily="34" charset="0"/>
              </a:rPr>
              <a:t>Have no contact with or are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estranged from their parents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standalone.org.uk</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360000" lvl="0" indent="-360000">
              <a:buFont typeface="Arial" pitchFamily="34" charset="0"/>
              <a:buChar char="•"/>
            </a:pPr>
            <a:r>
              <a:rPr lang="en-US" sz="1800" dirty="0">
                <a:solidFill>
                  <a:prstClr val="black"/>
                </a:solidFill>
                <a:latin typeface="Arial" pitchFamily="34" charset="0"/>
                <a:cs typeface="Arial" pitchFamily="34" charset="0"/>
              </a:rPr>
              <a:t>Are a Care Leaver, looked after by</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 local authority (</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propel.org.uk</a:t>
            </a:r>
            <a:r>
              <a:rPr lang="en-US" sz="1800" dirty="0">
                <a:solidFill>
                  <a:prstClr val="black"/>
                </a:solidFill>
                <a:latin typeface="Arial" pitchFamily="34" charset="0"/>
                <a:cs typeface="Arial" pitchFamily="34" charset="0"/>
              </a:rPr>
              <a:t>) </a:t>
            </a:r>
          </a:p>
          <a:p>
            <a:pPr marL="360000" lvl="0" indent="-360000">
              <a:buFont typeface="Arial" pitchFamily="34" charset="0"/>
              <a:buChar char="•"/>
            </a:pPr>
            <a:endParaRPr lang="en-US" sz="1800" dirty="0">
              <a:solidFill>
                <a:prstClr val="black"/>
              </a:solidFill>
              <a:latin typeface="Arial" pitchFamily="34" charset="0"/>
              <a:cs typeface="Arial" pitchFamily="34" charset="0"/>
            </a:endParaRPr>
          </a:p>
        </p:txBody>
      </p:sp>
      <p:sp>
        <p:nvSpPr>
          <p:cNvPr id="2" name="TextBox 1">
            <a:extLst>
              <a:ext uri="{FF2B5EF4-FFF2-40B4-BE49-F238E27FC236}">
                <a16:creationId xmlns:a16="http://schemas.microsoft.com/office/drawing/2014/main" id="{5776C6EE-EFD6-7BA1-D65F-96CD48F1CA6C}"/>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Independent Student Guidance</a:t>
            </a:r>
          </a:p>
        </p:txBody>
      </p:sp>
    </p:spTree>
    <p:extLst>
      <p:ext uri="{BB962C8B-B14F-4D97-AF65-F5344CB8AC3E}">
        <p14:creationId xmlns:p14="http://schemas.microsoft.com/office/powerpoint/2010/main" val="2441334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06301A-A917-4B30-A906-7A3EF28FE37A}"/>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What Can I Get?</a:t>
            </a:r>
          </a:p>
        </p:txBody>
      </p:sp>
      <p:sp>
        <p:nvSpPr>
          <p:cNvPr id="3" name="Oval 2">
            <a:extLst>
              <a:ext uri="{FF2B5EF4-FFF2-40B4-BE49-F238E27FC236}">
                <a16:creationId xmlns:a16="http://schemas.microsoft.com/office/drawing/2014/main" id="{210A36F2-C069-48FB-A796-76584AF794C4}"/>
              </a:ext>
            </a:extLst>
          </p:cNvPr>
          <p:cNvSpPr/>
          <p:nvPr/>
        </p:nvSpPr>
        <p:spPr>
          <a:xfrm rot="20258453">
            <a:off x="1446836" y="1412111"/>
            <a:ext cx="3449256" cy="3275636"/>
          </a:xfrm>
          <a:prstGeom prst="ellipse">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STUDENT FINANCE ENGLAND</a:t>
            </a:r>
          </a:p>
        </p:txBody>
      </p:sp>
      <p:sp>
        <p:nvSpPr>
          <p:cNvPr id="16" name="Oval 15">
            <a:extLst>
              <a:ext uri="{FF2B5EF4-FFF2-40B4-BE49-F238E27FC236}">
                <a16:creationId xmlns:a16="http://schemas.microsoft.com/office/drawing/2014/main" id="{D99258E6-4B22-43F9-BD0C-E561AAE85DD5}"/>
              </a:ext>
            </a:extLst>
          </p:cNvPr>
          <p:cNvSpPr/>
          <p:nvPr/>
        </p:nvSpPr>
        <p:spPr>
          <a:xfrm rot="1900469">
            <a:off x="4140652" y="3176302"/>
            <a:ext cx="3116251" cy="3093969"/>
          </a:xfrm>
          <a:prstGeom prst="ellipse">
            <a:avLst/>
          </a:prstGeom>
          <a:solidFill>
            <a:schemeClr val="accent1">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UNIVERSITY BURSARIES AND SCHOLARSHIPS</a:t>
            </a:r>
          </a:p>
        </p:txBody>
      </p:sp>
      <p:sp>
        <p:nvSpPr>
          <p:cNvPr id="17" name="Oval 16">
            <a:extLst>
              <a:ext uri="{FF2B5EF4-FFF2-40B4-BE49-F238E27FC236}">
                <a16:creationId xmlns:a16="http://schemas.microsoft.com/office/drawing/2014/main" id="{4E330D3A-2522-451D-8121-DB04D760F95E}"/>
              </a:ext>
            </a:extLst>
          </p:cNvPr>
          <p:cNvSpPr/>
          <p:nvPr/>
        </p:nvSpPr>
        <p:spPr>
          <a:xfrm rot="992025">
            <a:off x="6375130" y="1803420"/>
            <a:ext cx="2500819" cy="2491232"/>
          </a:xfrm>
          <a:prstGeom prst="ellipse">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PART TIME WORK?</a:t>
            </a:r>
          </a:p>
        </p:txBody>
      </p:sp>
      <p:sp>
        <p:nvSpPr>
          <p:cNvPr id="18" name="Oval 17">
            <a:extLst>
              <a:ext uri="{FF2B5EF4-FFF2-40B4-BE49-F238E27FC236}">
                <a16:creationId xmlns:a16="http://schemas.microsoft.com/office/drawing/2014/main" id="{962F590A-FCBD-41E9-8A16-4CB51FE0E815}"/>
              </a:ext>
            </a:extLst>
          </p:cNvPr>
          <p:cNvSpPr/>
          <p:nvPr/>
        </p:nvSpPr>
        <p:spPr>
          <a:xfrm rot="992025">
            <a:off x="8622912" y="1274803"/>
            <a:ext cx="1908626" cy="1832902"/>
          </a:xfrm>
          <a:prstGeom prst="ellipse">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PARENT SUPPORT?</a:t>
            </a:r>
          </a:p>
        </p:txBody>
      </p:sp>
      <p:sp>
        <p:nvSpPr>
          <p:cNvPr id="19" name="Oval 18">
            <a:extLst>
              <a:ext uri="{FF2B5EF4-FFF2-40B4-BE49-F238E27FC236}">
                <a16:creationId xmlns:a16="http://schemas.microsoft.com/office/drawing/2014/main" id="{ABBC9CF9-8D81-4B78-9289-B07F82DF972E}"/>
              </a:ext>
            </a:extLst>
          </p:cNvPr>
          <p:cNvSpPr/>
          <p:nvPr/>
        </p:nvSpPr>
        <p:spPr>
          <a:xfrm rot="19914902">
            <a:off x="7981181" y="3682539"/>
            <a:ext cx="1908626" cy="1832902"/>
          </a:xfrm>
          <a:prstGeom prst="ellipse">
            <a:avLst/>
          </a:prstGeom>
          <a:solidFill>
            <a:srgbClr val="00B0F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STUDENT BANK ACCOUNTS</a:t>
            </a:r>
          </a:p>
        </p:txBody>
      </p:sp>
      <p:sp>
        <p:nvSpPr>
          <p:cNvPr id="2" name="Oval 1">
            <a:extLst>
              <a:ext uri="{FF2B5EF4-FFF2-40B4-BE49-F238E27FC236}">
                <a16:creationId xmlns:a16="http://schemas.microsoft.com/office/drawing/2014/main" id="{794CAD4B-BFBD-68CC-8ED8-CE2CBBB95ABA}"/>
              </a:ext>
            </a:extLst>
          </p:cNvPr>
          <p:cNvSpPr/>
          <p:nvPr/>
        </p:nvSpPr>
        <p:spPr>
          <a:xfrm rot="1894409">
            <a:off x="4499614" y="1416795"/>
            <a:ext cx="1974432" cy="1907975"/>
          </a:xfrm>
          <a:prstGeom prst="ellipse">
            <a:avLst/>
          </a:prstGeom>
          <a:solidFill>
            <a:srgbClr val="7030A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NHS SUPPORT?</a:t>
            </a:r>
          </a:p>
        </p:txBody>
      </p:sp>
    </p:spTree>
    <p:extLst>
      <p:ext uri="{BB962C8B-B14F-4D97-AF65-F5344CB8AC3E}">
        <p14:creationId xmlns:p14="http://schemas.microsoft.com/office/powerpoint/2010/main" val="655658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ABE40-9CB0-CE1D-E77C-D84D0E4F13AF}"/>
              </a:ext>
            </a:extLst>
          </p:cNvPr>
          <p:cNvSpPr txBox="1"/>
          <p:nvPr/>
        </p:nvSpPr>
        <p:spPr>
          <a:xfrm>
            <a:off x="179069" y="1381125"/>
            <a:ext cx="11393805" cy="1477328"/>
          </a:xfrm>
          <a:prstGeom prst="rect">
            <a:avLst/>
          </a:prstGeom>
          <a:noFill/>
        </p:spPr>
        <p:txBody>
          <a:bodyPr wrap="square">
            <a:spAutoFit/>
          </a:bodyPr>
          <a:lstStyle/>
          <a:p>
            <a:r>
              <a:rPr lang="en-GB" sz="3600" dirty="0">
                <a:solidFill>
                  <a:schemeClr val="bg1"/>
                </a:solidFill>
                <a:latin typeface="Arial" panose="020B0604020202020204" pitchFamily="34" charset="0"/>
                <a:cs typeface="Arial" panose="020B0604020202020204" pitchFamily="34" charset="0"/>
              </a:rPr>
              <a:t>Cost of Living Considerations</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Cost of Living – updated guidance on Gov.UK</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Financial Hardship Guidance</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Multiple Change of Address</a:t>
            </a:r>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86325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B224245-6839-CC3F-48F9-AF7ED36A6336}"/>
              </a:ext>
            </a:extLst>
          </p:cNvPr>
          <p:cNvSpPr>
            <a:spLocks noChangeArrowheads="1"/>
          </p:cNvSpPr>
          <p:nvPr/>
        </p:nvSpPr>
        <p:spPr bwMode="auto">
          <a:xfrm>
            <a:off x="275235" y="1149135"/>
            <a:ext cx="4286947" cy="3693319"/>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A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GOV.UK p</a:t>
            </a:r>
            <a:r>
              <a:rPr lang="en-GB" dirty="0">
                <a:solidFill>
                  <a:prstClr val="black"/>
                </a:solidFill>
                <a:latin typeface="Arial" pitchFamily="34" charset="0"/>
                <a:cs typeface="Arial" pitchFamily="34" charset="0"/>
              </a:rPr>
              <a:t>age has been designed to</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Help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students consider the range </a:t>
            </a:r>
            <a:r>
              <a:rPr lang="en-GB" dirty="0">
                <a:solidFill>
                  <a:prstClr val="black"/>
                </a:solidFill>
                <a:latin typeface="Arial" pitchFamily="34" charset="0"/>
                <a:cs typeface="Arial" pitchFamily="34" charset="0"/>
              </a:rPr>
              <a:t>of</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living </a:t>
            </a: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costs they may face and</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 the funding they can access</a:t>
            </a:r>
            <a:r>
              <a:rPr lang="en-GB" dirty="0">
                <a:solidFill>
                  <a:prstClr val="black"/>
                </a:solidFill>
                <a:latin typeface="Arial" pitchFamily="34" charset="0"/>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information covers means testing,</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budgeting, </a:t>
            </a:r>
            <a:r>
              <a:rPr lang="en-GB" dirty="0">
                <a:solidFill>
                  <a:prstClr val="black"/>
                </a:solidFill>
                <a:latin typeface="Arial" pitchFamily="34" charset="0"/>
                <a:cs typeface="Arial" pitchFamily="34" charset="0"/>
              </a:rPr>
              <a:t>sources of additional support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links to useful resources, including</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Student Space</a:t>
            </a:r>
            <a:endParaRPr kumimoji="0" lang="en-GB"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Specific advice has been updated for</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students who are experiencing financial</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hardship.</a:t>
            </a:r>
          </a:p>
        </p:txBody>
      </p:sp>
      <p:grpSp>
        <p:nvGrpSpPr>
          <p:cNvPr id="3" name="Group 2">
            <a:extLst>
              <a:ext uri="{FF2B5EF4-FFF2-40B4-BE49-F238E27FC236}">
                <a16:creationId xmlns:a16="http://schemas.microsoft.com/office/drawing/2014/main" id="{10071429-BBCC-D052-CD91-9E896F9AB268}"/>
              </a:ext>
              <a:ext uri="{C183D7F6-B498-43B3-948B-1728B52AA6E4}">
                <adec:decorative xmlns:adec="http://schemas.microsoft.com/office/drawing/2017/decorative" val="1"/>
              </a:ext>
            </a:extLst>
          </p:cNvPr>
          <p:cNvGrpSpPr/>
          <p:nvPr/>
        </p:nvGrpSpPr>
        <p:grpSpPr>
          <a:xfrm>
            <a:off x="4771928" y="1280307"/>
            <a:ext cx="7144837" cy="2053443"/>
            <a:chOff x="385977" y="3880137"/>
            <a:chExt cx="8353935" cy="2430129"/>
          </a:xfrm>
        </p:grpSpPr>
        <p:pic>
          <p:nvPicPr>
            <p:cNvPr id="4" name="Picture 3">
              <a:hlinkClick r:id="rId3"/>
              <a:extLst>
                <a:ext uri="{FF2B5EF4-FFF2-40B4-BE49-F238E27FC236}">
                  <a16:creationId xmlns:a16="http://schemas.microsoft.com/office/drawing/2014/main" id="{B29D9513-F91C-ABAF-8FF9-F704EFDAF741}"/>
                </a:ext>
              </a:extLst>
            </p:cNvPr>
            <p:cNvPicPr>
              <a:picLocks noChangeAspect="1"/>
            </p:cNvPicPr>
            <p:nvPr/>
          </p:nvPicPr>
          <p:blipFill>
            <a:blip r:embed="rId4"/>
            <a:stretch>
              <a:fillRect/>
            </a:stretch>
          </p:blipFill>
          <p:spPr>
            <a:xfrm>
              <a:off x="385977" y="3880137"/>
              <a:ext cx="4186023" cy="2430129"/>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A769DD9F-DD66-A960-90E7-B7C0FF75971B}"/>
                </a:ext>
              </a:extLst>
            </p:cNvPr>
            <p:cNvGrpSpPr/>
            <p:nvPr/>
          </p:nvGrpSpPr>
          <p:grpSpPr>
            <a:xfrm>
              <a:off x="4816442" y="3880137"/>
              <a:ext cx="3923470" cy="2430129"/>
              <a:chOff x="4780230" y="3880137"/>
              <a:chExt cx="3923470" cy="2430129"/>
            </a:xfrm>
          </p:grpSpPr>
          <p:pic>
            <p:nvPicPr>
              <p:cNvPr id="6" name="Picture 5">
                <a:extLst>
                  <a:ext uri="{FF2B5EF4-FFF2-40B4-BE49-F238E27FC236}">
                    <a16:creationId xmlns:a16="http://schemas.microsoft.com/office/drawing/2014/main" id="{636F4E77-7E9A-8562-BC77-E2EAD308D890}"/>
                  </a:ext>
                </a:extLst>
              </p:cNvPr>
              <p:cNvPicPr>
                <a:picLocks noChangeAspect="1"/>
              </p:cNvPicPr>
              <p:nvPr/>
            </p:nvPicPr>
            <p:blipFill>
              <a:blip r:embed="rId5"/>
              <a:stretch>
                <a:fillRect/>
              </a:stretch>
            </p:blipFill>
            <p:spPr>
              <a:xfrm>
                <a:off x="4780230" y="3880137"/>
                <a:ext cx="3144428" cy="201226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Picture 6">
                <a:hlinkClick r:id="rId3"/>
                <a:extLst>
                  <a:ext uri="{FF2B5EF4-FFF2-40B4-BE49-F238E27FC236}">
                    <a16:creationId xmlns:a16="http://schemas.microsoft.com/office/drawing/2014/main" id="{D0924A97-7188-D320-2347-829BE567CC92}"/>
                  </a:ext>
                </a:extLst>
              </p:cNvPr>
              <p:cNvPicPr>
                <a:picLocks noChangeAspect="1"/>
              </p:cNvPicPr>
              <p:nvPr/>
            </p:nvPicPr>
            <p:blipFill>
              <a:blip r:embed="rId6"/>
              <a:stretch>
                <a:fillRect/>
              </a:stretch>
            </p:blipFill>
            <p:spPr>
              <a:xfrm>
                <a:off x="5553164" y="4582818"/>
                <a:ext cx="3150536" cy="1727448"/>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grpSp>
      <p:sp>
        <p:nvSpPr>
          <p:cNvPr id="8" name="TextBox 14">
            <a:extLst>
              <a:ext uri="{FF2B5EF4-FFF2-40B4-BE49-F238E27FC236}">
                <a16:creationId xmlns:a16="http://schemas.microsoft.com/office/drawing/2014/main" id="{E49BFA24-A220-C786-BE05-6A894D567AFC}"/>
              </a:ext>
            </a:extLst>
          </p:cNvPr>
          <p:cNvSpPr txBox="1">
            <a:spLocks noChangeArrowheads="1"/>
          </p:cNvSpPr>
          <p:nvPr/>
        </p:nvSpPr>
        <p:spPr bwMode="auto">
          <a:xfrm>
            <a:off x="212945" y="201631"/>
            <a:ext cx="896598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Cost of Living Consideration – Guidance</a:t>
            </a:r>
            <a:endParaRPr lang="en-US" sz="2000" dirty="0">
              <a:solidFill>
                <a:schemeClr val="bg1"/>
              </a:solidFill>
              <a:latin typeface="Arial" pitchFamily="34" charset="0"/>
              <a:ea typeface="+mn-ea"/>
              <a:cs typeface="Arial" pitchFamily="34" charset="0"/>
            </a:endParaRPr>
          </a:p>
        </p:txBody>
      </p:sp>
      <p:pic>
        <p:nvPicPr>
          <p:cNvPr id="9" name="Picture 8">
            <a:hlinkClick r:id="rId7"/>
            <a:extLst>
              <a:ext uri="{FF2B5EF4-FFF2-40B4-BE49-F238E27FC236}">
                <a16:creationId xmlns:a16="http://schemas.microsoft.com/office/drawing/2014/main" id="{1F720B8D-6EC4-2C13-93DA-B1C8A003570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771928" y="3743517"/>
            <a:ext cx="7259595" cy="2457258"/>
          </a:xfrm>
          <a:prstGeom prst="rect">
            <a:avLst/>
          </a:prstGeom>
        </p:spPr>
      </p:pic>
    </p:spTree>
    <p:extLst>
      <p:ext uri="{BB962C8B-B14F-4D97-AF65-F5344CB8AC3E}">
        <p14:creationId xmlns:p14="http://schemas.microsoft.com/office/powerpoint/2010/main" val="376965556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12945" y="981075"/>
            <a:ext cx="11544300" cy="3770263"/>
          </a:xfrm>
          <a:prstGeom prst="rect">
            <a:avLst/>
          </a:prstGeom>
          <a:noFill/>
          <a:ln w="9525">
            <a:noFill/>
            <a:miter lim="800000"/>
            <a:headEnd/>
            <a:tailEnd/>
          </a:ln>
        </p:spPr>
        <p:txBody>
          <a:bodyPr wrap="square">
            <a:spAutoFit/>
          </a:bodyPr>
          <a:lstStyle/>
          <a:p>
            <a:pPr>
              <a:defRPr/>
            </a:pPr>
            <a:r>
              <a:rPr lang="en-GB" sz="1600" dirty="0">
                <a:solidFill>
                  <a:prstClr val="black"/>
                </a:solidFill>
                <a:latin typeface="Arial" panose="020B0604020202020204" pitchFamily="34" charset="0"/>
                <a:cs typeface="Arial" panose="020B0604020202020204" pitchFamily="34" charset="0"/>
              </a:rPr>
              <a:t>The process of applying for Financial Hardship has been updated to ensure an improvement to the student experience and on overall processing times.  We’ve made it easier for students to apply for financial hardship by replacing the previous 3 Hardship Forms with a new Financial Hardship Confirmation PDF</a:t>
            </a:r>
          </a:p>
          <a:p>
            <a:pPr lvl="0">
              <a:defRPr/>
            </a:pPr>
            <a:endParaRPr lang="en-GB" sz="16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This updated Financial Hardship Form has been designed to make it easier for students to understand and complete.  Upon request, the Hardship Confirmation Form will be sent directly to students via email, or by post if specifically requested by the student</a:t>
            </a:r>
          </a:p>
          <a:p>
            <a:pPr marL="342900" indent="-342900">
              <a:buFont typeface="Arial" panose="020B0604020202020204" pitchFamily="34" charset="0"/>
              <a:buChar char="•"/>
              <a:defRPr/>
            </a:pPr>
            <a:endParaRPr lang="en-GB" sz="16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Undergraduate students can upload the form and supporting evidence directly from their online account, so there’s no need for them to post anything to us.  These enhancements will also allow our teams to process received forms faster so that students can receive an answer on their hardship claim sooner</a:t>
            </a:r>
          </a:p>
          <a:p>
            <a:pPr>
              <a:defRPr/>
            </a:pPr>
            <a:endParaRPr lang="en-GB" sz="1600" dirty="0">
              <a:solidFill>
                <a:prstClr val="black"/>
              </a:solidFill>
              <a:latin typeface="Arial" panose="020B0604020202020204" pitchFamily="34" charset="0"/>
              <a:cs typeface="Arial" panose="020B0604020202020204" pitchFamily="34" charset="0"/>
            </a:endParaRPr>
          </a:p>
          <a:p>
            <a:pPr>
              <a:spcAft>
                <a:spcPts val="1800"/>
              </a:spcAft>
              <a:defRPr/>
            </a:pPr>
            <a:r>
              <a:rPr lang="en-GB" b="1" dirty="0">
                <a:solidFill>
                  <a:prstClr val="black"/>
                </a:solidFill>
                <a:latin typeface="Arial" panose="020B0604020202020204" pitchFamily="34" charset="0"/>
                <a:cs typeface="Arial" panose="020B0604020202020204" pitchFamily="34" charset="0"/>
              </a:rPr>
              <a:t>Hardship applications can be considered from students who:</a:t>
            </a:r>
          </a:p>
          <a:p>
            <a:pPr>
              <a:defRPr/>
            </a:pPr>
            <a:endParaRPr lang="en-GB" sz="1600" dirty="0">
              <a:solidFill>
                <a:prstClr val="black"/>
              </a:solidFill>
              <a:latin typeface="Arial" panose="020B0604020202020204" pitchFamily="34" charset="0"/>
              <a:cs typeface="Arial" panose="020B0604020202020204" pitchFamily="34" charset="0"/>
            </a:endParaRPr>
          </a:p>
        </p:txBody>
      </p:sp>
      <p:sp>
        <p:nvSpPr>
          <p:cNvPr id="4" name="TextBox 14">
            <a:extLst>
              <a:ext uri="{FF2B5EF4-FFF2-40B4-BE49-F238E27FC236}">
                <a16:creationId xmlns:a16="http://schemas.microsoft.com/office/drawing/2014/main" id="{52C5B919-B6E0-17C2-1A63-8E39E1ECA276}"/>
              </a:ext>
            </a:extLst>
          </p:cNvPr>
          <p:cNvSpPr txBox="1">
            <a:spLocks noChangeArrowheads="1"/>
          </p:cNvSpPr>
          <p:nvPr/>
        </p:nvSpPr>
        <p:spPr bwMode="auto">
          <a:xfrm>
            <a:off x="212945" y="201631"/>
            <a:ext cx="896598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Cost of Living Consideration – Financial Hardship</a:t>
            </a:r>
            <a:endParaRPr lang="en-US" sz="2000" dirty="0">
              <a:solidFill>
                <a:schemeClr val="bg1"/>
              </a:solidFill>
              <a:latin typeface="Arial" pitchFamily="34" charset="0"/>
              <a:ea typeface="+mn-ea"/>
              <a:cs typeface="Arial" pitchFamily="34" charset="0"/>
            </a:endParaRPr>
          </a:p>
        </p:txBody>
      </p:sp>
      <p:sp>
        <p:nvSpPr>
          <p:cNvPr id="3" name="Oval 2">
            <a:extLst>
              <a:ext uri="{FF2B5EF4-FFF2-40B4-BE49-F238E27FC236}">
                <a16:creationId xmlns:a16="http://schemas.microsoft.com/office/drawing/2014/main" id="{875F1131-62BD-C5BD-0971-B9FAD2558705}"/>
              </a:ext>
            </a:extLst>
          </p:cNvPr>
          <p:cNvSpPr/>
          <p:nvPr/>
        </p:nvSpPr>
        <p:spPr>
          <a:xfrm>
            <a:off x="7571938" y="4533898"/>
            <a:ext cx="1673665" cy="14800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00"/>
                </a:solidFill>
                <a:latin typeface="Arial" panose="020B0604020202020204" pitchFamily="34" charset="0"/>
                <a:cs typeface="Arial" panose="020B0604020202020204" pitchFamily="34" charset="0"/>
              </a:rPr>
              <a:t>withdrawn from study, having been awarded grants*</a:t>
            </a:r>
            <a:endParaRPr lang="en-GB" sz="1400" b="1" dirty="0">
              <a:solidFill>
                <a:srgbClr val="FFFF00"/>
              </a:solidFill>
            </a:endParaRPr>
          </a:p>
        </p:txBody>
      </p:sp>
      <p:sp>
        <p:nvSpPr>
          <p:cNvPr id="5" name="Oval 4">
            <a:extLst>
              <a:ext uri="{FF2B5EF4-FFF2-40B4-BE49-F238E27FC236}">
                <a16:creationId xmlns:a16="http://schemas.microsoft.com/office/drawing/2014/main" id="{B74AAA6F-BB98-FAA3-57F7-D89008EC0F34}"/>
              </a:ext>
            </a:extLst>
          </p:cNvPr>
          <p:cNvSpPr/>
          <p:nvPr/>
        </p:nvSpPr>
        <p:spPr>
          <a:xfrm>
            <a:off x="5870358" y="4533899"/>
            <a:ext cx="1673665" cy="14800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FFFF00"/>
                </a:solidFill>
                <a:latin typeface="Arial" panose="020B0604020202020204" pitchFamily="34" charset="0"/>
                <a:cs typeface="Arial" panose="020B0604020202020204" pitchFamily="34" charset="0"/>
              </a:rPr>
              <a:t>scheduled payment brought forward</a:t>
            </a:r>
            <a:endParaRPr lang="en-GB" sz="1500" b="1" dirty="0">
              <a:solidFill>
                <a:srgbClr val="FFFF00"/>
              </a:solidFill>
            </a:endParaRPr>
          </a:p>
        </p:txBody>
      </p:sp>
      <p:sp>
        <p:nvSpPr>
          <p:cNvPr id="6" name="Oval 5">
            <a:extLst>
              <a:ext uri="{FF2B5EF4-FFF2-40B4-BE49-F238E27FC236}">
                <a16:creationId xmlns:a16="http://schemas.microsoft.com/office/drawing/2014/main" id="{4E8A05CC-4275-577A-53BC-71FD1529AD47}"/>
              </a:ext>
            </a:extLst>
          </p:cNvPr>
          <p:cNvSpPr/>
          <p:nvPr/>
        </p:nvSpPr>
        <p:spPr>
          <a:xfrm>
            <a:off x="4168778" y="4533900"/>
            <a:ext cx="1673665" cy="14800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00"/>
                </a:solidFill>
                <a:latin typeface="Arial" panose="020B0604020202020204" pitchFamily="34" charset="0"/>
                <a:cs typeface="Arial" panose="020B0604020202020204" pitchFamily="34" charset="0"/>
              </a:rPr>
              <a:t>Suspended and want funding to be extended</a:t>
            </a:r>
            <a:endParaRPr lang="en-GB" sz="1200" b="1" dirty="0">
              <a:solidFill>
                <a:srgbClr val="FFFF00"/>
              </a:solidFill>
            </a:endParaRPr>
          </a:p>
        </p:txBody>
      </p:sp>
      <p:sp>
        <p:nvSpPr>
          <p:cNvPr id="7" name="Oval 6">
            <a:extLst>
              <a:ext uri="{FF2B5EF4-FFF2-40B4-BE49-F238E27FC236}">
                <a16:creationId xmlns:a16="http://schemas.microsoft.com/office/drawing/2014/main" id="{88DE7222-9C25-2956-3367-D9CDCEB2D66F}"/>
              </a:ext>
            </a:extLst>
          </p:cNvPr>
          <p:cNvSpPr/>
          <p:nvPr/>
        </p:nvSpPr>
        <p:spPr>
          <a:xfrm>
            <a:off x="2467198" y="4533898"/>
            <a:ext cx="1673665" cy="14800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FF00"/>
                </a:solidFill>
                <a:latin typeface="Arial" panose="020B0604020202020204" pitchFamily="34" charset="0"/>
                <a:cs typeface="Arial" panose="020B0604020202020204" pitchFamily="34" charset="0"/>
              </a:rPr>
              <a:t>Overpayment and their Entitlement has been reduced</a:t>
            </a:r>
            <a:endParaRPr lang="en-GB" sz="1200" b="1" dirty="0">
              <a:solidFill>
                <a:srgbClr val="FFFF00"/>
              </a:solidFill>
            </a:endParaRPr>
          </a:p>
        </p:txBody>
      </p:sp>
      <p:sp>
        <p:nvSpPr>
          <p:cNvPr id="9" name="TextBox 8">
            <a:extLst>
              <a:ext uri="{FF2B5EF4-FFF2-40B4-BE49-F238E27FC236}">
                <a16:creationId xmlns:a16="http://schemas.microsoft.com/office/drawing/2014/main" id="{F4129D3D-81FD-C8DB-C815-90E2401031A9}"/>
              </a:ext>
            </a:extLst>
          </p:cNvPr>
          <p:cNvSpPr txBox="1"/>
          <p:nvPr/>
        </p:nvSpPr>
        <p:spPr>
          <a:xfrm>
            <a:off x="5349302" y="6379370"/>
            <a:ext cx="6798468" cy="276999"/>
          </a:xfrm>
          <a:prstGeom prst="rect">
            <a:avLst/>
          </a:prstGeom>
          <a:solidFill>
            <a:srgbClr val="002060"/>
          </a:solidFill>
        </p:spPr>
        <p:txBody>
          <a:bodyPr wrap="square">
            <a:spAutoFit/>
          </a:bodyPr>
          <a:lstStyle/>
          <a:p>
            <a:pPr>
              <a:defRPr/>
            </a:pPr>
            <a:r>
              <a:rPr lang="en-GB" sz="1200" dirty="0">
                <a:solidFill>
                  <a:srgbClr val="FFFF00"/>
                </a:solidFill>
                <a:latin typeface="Arial" panose="020B0604020202020204" pitchFamily="34" charset="0"/>
                <a:cs typeface="Arial" panose="020B0604020202020204" pitchFamily="34" charset="0"/>
              </a:rPr>
              <a:t>*We can only award grant support (not ML) to the end of the term in which the student withdrew</a:t>
            </a:r>
          </a:p>
        </p:txBody>
      </p:sp>
    </p:spTree>
    <p:extLst>
      <p:ext uri="{BB962C8B-B14F-4D97-AF65-F5344CB8AC3E}">
        <p14:creationId xmlns:p14="http://schemas.microsoft.com/office/powerpoint/2010/main" val="832034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90525" y="1047750"/>
            <a:ext cx="11391899" cy="3416320"/>
          </a:xfrm>
          <a:prstGeom prst="rect">
            <a:avLst/>
          </a:prstGeom>
          <a:noFill/>
          <a:ln w="9525">
            <a:noFill/>
            <a:miter lim="800000"/>
            <a:headEnd/>
            <a:tailEnd/>
          </a:ln>
        </p:spPr>
        <p:txBody>
          <a:bodyPr wrap="square">
            <a:spAutoFit/>
          </a:bodyPr>
          <a:lstStyle/>
          <a:p>
            <a:pPr lvl="0">
              <a:defRPr/>
            </a:pPr>
            <a:r>
              <a:rPr lang="en-GB" sz="1600" dirty="0">
                <a:solidFill>
                  <a:prstClr val="black"/>
                </a:solidFill>
                <a:latin typeface="Arial" panose="020B0604020202020204" pitchFamily="34" charset="0"/>
                <a:cs typeface="Arial" panose="020B0604020202020204" pitchFamily="34" charset="0"/>
              </a:rPr>
              <a:t>Once it has been established that a student is eligible to apply for financial hardship, advisers will provide them with the Financial Hardship Form:</a:t>
            </a:r>
          </a:p>
          <a:p>
            <a:pPr>
              <a:defRPr/>
            </a:pPr>
            <a:endParaRPr lang="en-GB" sz="1600" dirty="0">
              <a:solidFill>
                <a:prstClr val="black"/>
              </a:solidFill>
              <a:latin typeface="Arial" panose="020B0604020202020204" pitchFamily="34" charset="0"/>
              <a:cs typeface="Arial" panose="020B0604020202020204" pitchFamily="34" charset="0"/>
            </a:endParaRPr>
          </a:p>
          <a:p>
            <a:pPr>
              <a:defRPr/>
            </a:pPr>
            <a:r>
              <a:rPr lang="en-GB" sz="1600" dirty="0">
                <a:solidFill>
                  <a:prstClr val="black"/>
                </a:solidFill>
                <a:latin typeface="Arial" panose="020B0604020202020204" pitchFamily="34" charset="0"/>
                <a:cs typeface="Arial" panose="020B0604020202020204" pitchFamily="34" charset="0"/>
              </a:rPr>
              <a:t>The form will be sent via email and this option will be offered to students in the first instance as this is the quickest way to get it to them.  The explanatory email will contain a link to the Financial Hardship Confirmation Form and will advise the student of the steps to take to complete and return it</a:t>
            </a:r>
          </a:p>
          <a:p>
            <a:pPr>
              <a:defRPr/>
            </a:pPr>
            <a:endParaRPr lang="en-GB" sz="1600" dirty="0">
              <a:solidFill>
                <a:prstClr val="black"/>
              </a:solidFill>
              <a:latin typeface="Arial" panose="020B0604020202020204" pitchFamily="34" charset="0"/>
              <a:cs typeface="Arial" panose="020B0604020202020204" pitchFamily="34" charset="0"/>
            </a:endParaRPr>
          </a:p>
          <a:p>
            <a:pPr>
              <a:defRPr/>
            </a:pPr>
            <a:r>
              <a:rPr lang="en-GB" sz="1600" dirty="0">
                <a:solidFill>
                  <a:prstClr val="black"/>
                </a:solidFill>
                <a:latin typeface="Arial" panose="020B0604020202020204" pitchFamily="34" charset="0"/>
                <a:cs typeface="Arial" panose="020B0604020202020204" pitchFamily="34" charset="0"/>
              </a:rPr>
              <a:t>Students can </a:t>
            </a:r>
            <a:r>
              <a:rPr lang="en-GB" sz="1600" dirty="0">
                <a:solidFill>
                  <a:prstClr val="black"/>
                </a:solidFill>
                <a:latin typeface="Arial" panose="020B0604020202020204" pitchFamily="34" charset="0"/>
                <a:cs typeface="Arial" panose="020B0604020202020204" pitchFamily="34" charset="0"/>
                <a:hlinkClick r:id="rId3"/>
              </a:rPr>
              <a:t>find information on financial hardship </a:t>
            </a:r>
            <a:r>
              <a:rPr lang="en-GB" sz="1600" dirty="0">
                <a:solidFill>
                  <a:prstClr val="black"/>
                </a:solidFill>
                <a:latin typeface="Arial" panose="020B0604020202020204" pitchFamily="34" charset="0"/>
                <a:cs typeface="Arial" panose="020B0604020202020204" pitchFamily="34" charset="0"/>
              </a:rPr>
              <a:t>and how to request and submitting Financial Hardship forms on the GOV.UK guidance page</a:t>
            </a:r>
            <a:endParaRPr lang="en-GB" sz="16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sz="16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a:p>
            <a:pPr>
              <a:defRPr/>
            </a:pPr>
            <a:endParaRPr lang="en-GB" sz="2000" dirty="0">
              <a:solidFill>
                <a:prstClr val="black"/>
              </a:solidFill>
              <a:latin typeface="Arial" panose="020B0604020202020204" pitchFamily="34" charset="0"/>
              <a:cs typeface="Arial" panose="020B0604020202020204" pitchFamily="34" charset="0"/>
            </a:endParaRPr>
          </a:p>
        </p:txBody>
      </p:sp>
      <p:sp>
        <p:nvSpPr>
          <p:cNvPr id="2" name="TextBox 14">
            <a:extLst>
              <a:ext uri="{FF2B5EF4-FFF2-40B4-BE49-F238E27FC236}">
                <a16:creationId xmlns:a16="http://schemas.microsoft.com/office/drawing/2014/main" id="{C6A70E2B-1095-95C0-E943-7B115FA94477}"/>
              </a:ext>
            </a:extLst>
          </p:cNvPr>
          <p:cNvSpPr txBox="1">
            <a:spLocks noChangeArrowheads="1"/>
          </p:cNvSpPr>
          <p:nvPr/>
        </p:nvSpPr>
        <p:spPr bwMode="auto">
          <a:xfrm>
            <a:off x="212945" y="201631"/>
            <a:ext cx="896598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Cost of Living Consideration – Financial Hardship</a:t>
            </a:r>
            <a:endParaRPr lang="en-US" sz="2000" dirty="0">
              <a:solidFill>
                <a:schemeClr val="bg1"/>
              </a:solidFill>
              <a:latin typeface="Arial" pitchFamily="34" charset="0"/>
              <a:ea typeface="+mn-ea"/>
              <a:cs typeface="Arial" pitchFamily="34" charset="0"/>
            </a:endParaRPr>
          </a:p>
        </p:txBody>
      </p:sp>
      <p:pic>
        <p:nvPicPr>
          <p:cNvPr id="3" name="Picture 2">
            <a:extLst>
              <a:ext uri="{FF2B5EF4-FFF2-40B4-BE49-F238E27FC236}">
                <a16:creationId xmlns:a16="http://schemas.microsoft.com/office/drawing/2014/main" id="{6D4762F8-94CF-439F-D4A3-132CC067A5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87216" y="3429000"/>
            <a:ext cx="8301307" cy="3295650"/>
          </a:xfrm>
          <a:prstGeom prst="rect">
            <a:avLst/>
          </a:prstGeom>
        </p:spPr>
      </p:pic>
    </p:spTree>
    <p:extLst>
      <p:ext uri="{BB962C8B-B14F-4D97-AF65-F5344CB8AC3E}">
        <p14:creationId xmlns:p14="http://schemas.microsoft.com/office/powerpoint/2010/main" val="270296581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outside a building&#10;&#10;Description automatically generated with medium confidence">
            <a:extLst>
              <a:ext uri="{FF2B5EF4-FFF2-40B4-BE49-F238E27FC236}">
                <a16:creationId xmlns:a16="http://schemas.microsoft.com/office/drawing/2014/main" id="{CA187FB5-4076-715B-79E4-D6DAF1C88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421" y="3937350"/>
            <a:ext cx="3085919" cy="2632461"/>
          </a:xfrm>
          <a:prstGeom prst="rect">
            <a:avLst/>
          </a:prstGeom>
          <a:ln>
            <a:solidFill>
              <a:schemeClr val="tx1"/>
            </a:solidFill>
          </a:ln>
        </p:spPr>
      </p:pic>
      <p:sp>
        <p:nvSpPr>
          <p:cNvPr id="2" name="TextBox 1">
            <a:extLst>
              <a:ext uri="{FF2B5EF4-FFF2-40B4-BE49-F238E27FC236}">
                <a16:creationId xmlns:a16="http://schemas.microsoft.com/office/drawing/2014/main" id="{DAD26831-4E8B-11DB-ADC7-96C040851514}"/>
              </a:ext>
            </a:extLst>
          </p:cNvPr>
          <p:cNvSpPr txBox="1"/>
          <p:nvPr/>
        </p:nvSpPr>
        <p:spPr>
          <a:xfrm>
            <a:off x="212944" y="999055"/>
            <a:ext cx="8261983" cy="535531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Best Practice Advice/Suggestions</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Students can change their contact details online at any time during the AY. Once the customer has passed authentication they can change their contact details over the phone at any time during the AY.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the student is moving from the parental home to elsewhere or elsewhere to the parental home this will require a re-assessment, see below for further information.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Students can change their preferred contact method to electronic – but the customer may still receive correspondence by post such as system generated information. </a:t>
            </a:r>
            <a:r>
              <a:rPr lang="en-GB" b="1" dirty="0">
                <a:latin typeface="Arial" panose="020B0604020202020204" pitchFamily="34" charset="0"/>
                <a:cs typeface="Arial" panose="020B0604020202020204" pitchFamily="34" charset="0"/>
              </a:rPr>
              <a:t>Customers can keep up to date via their online account where they can view and print correspondence.</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exceptional circumstances (between addresses or homeless) a student may wish to use a 3rd party address (or email address) on their account.  They can do so with the 3rd parties permission – but must be granted and noted on the account (written confirmation should be digitally uploaded on student account).</a:t>
            </a:r>
            <a:endParaRPr lang="en-GB" b="1" dirty="0">
              <a:latin typeface="Arial" panose="020B0604020202020204" pitchFamily="34" charset="0"/>
              <a:cs typeface="Arial" panose="020B0604020202020204" pitchFamily="34" charset="0"/>
            </a:endParaRPr>
          </a:p>
        </p:txBody>
      </p:sp>
      <p:sp>
        <p:nvSpPr>
          <p:cNvPr id="4" name="TextBox 14">
            <a:extLst>
              <a:ext uri="{FF2B5EF4-FFF2-40B4-BE49-F238E27FC236}">
                <a16:creationId xmlns:a16="http://schemas.microsoft.com/office/drawing/2014/main" id="{A8EF3DCB-40AE-260A-B86E-0A0A13F8CFD5}"/>
              </a:ext>
            </a:extLst>
          </p:cNvPr>
          <p:cNvSpPr txBox="1">
            <a:spLocks noChangeArrowheads="1"/>
          </p:cNvSpPr>
          <p:nvPr/>
        </p:nvSpPr>
        <p:spPr bwMode="auto">
          <a:xfrm>
            <a:off x="212945" y="201631"/>
            <a:ext cx="896598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Cost of Living Consideration – Change of Addresses</a:t>
            </a:r>
            <a:endParaRPr lang="en-US" sz="2000" dirty="0">
              <a:solidFill>
                <a:schemeClr val="bg1"/>
              </a:solidFill>
              <a:latin typeface="Arial" pitchFamily="34" charset="0"/>
              <a:ea typeface="+mn-ea"/>
              <a:cs typeface="Arial" pitchFamily="34" charset="0"/>
            </a:endParaRPr>
          </a:p>
        </p:txBody>
      </p:sp>
      <p:pic>
        <p:nvPicPr>
          <p:cNvPr id="8" name="Picture 7" descr="A person with her tongue out&#10;&#10;Description automatically generated with medium confidence">
            <a:extLst>
              <a:ext uri="{FF2B5EF4-FFF2-40B4-BE49-F238E27FC236}">
                <a16:creationId xmlns:a16="http://schemas.microsoft.com/office/drawing/2014/main" id="{9A0D9BD3-0E46-E4F8-5C02-956FF622C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421" y="999055"/>
            <a:ext cx="3085919" cy="2632461"/>
          </a:xfrm>
          <a:prstGeom prst="rect">
            <a:avLst/>
          </a:prstGeom>
          <a:ln>
            <a:solidFill>
              <a:schemeClr val="tx1"/>
            </a:solidFill>
          </a:ln>
        </p:spPr>
      </p:pic>
    </p:spTree>
    <p:extLst>
      <p:ext uri="{BB962C8B-B14F-4D97-AF65-F5344CB8AC3E}">
        <p14:creationId xmlns:p14="http://schemas.microsoft.com/office/powerpoint/2010/main" val="1797212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uk and northern ireland map">
            <a:extLst>
              <a:ext uri="{FF2B5EF4-FFF2-40B4-BE49-F238E27FC236}">
                <a16:creationId xmlns:a16="http://schemas.microsoft.com/office/drawing/2014/main" id="{FF77BF66-7ADD-57DF-C612-EF0ACDF6A303}"/>
              </a:ext>
            </a:extLst>
          </p:cNvPr>
          <p:cNvPicPr>
            <a:picLocks noChangeAspect="1" noChangeArrowheads="1"/>
          </p:cNvPicPr>
          <p:nvPr/>
        </p:nvPicPr>
        <p:blipFill>
          <a:blip r:embed="rId2" cstate="print">
            <a:alphaModFix amt="70000"/>
          </a:blip>
          <a:srcRect/>
          <a:stretch>
            <a:fillRect/>
          </a:stretch>
        </p:blipFill>
        <p:spPr bwMode="auto">
          <a:xfrm>
            <a:off x="6980130" y="984703"/>
            <a:ext cx="3676650" cy="5575926"/>
          </a:xfrm>
          <a:prstGeom prst="rect">
            <a:avLst/>
          </a:prstGeom>
          <a:noFill/>
        </p:spPr>
      </p:pic>
      <p:sp>
        <p:nvSpPr>
          <p:cNvPr id="15" name="TextBox 14">
            <a:extLst>
              <a:ext uri="{FF2B5EF4-FFF2-40B4-BE49-F238E27FC236}">
                <a16:creationId xmlns:a16="http://schemas.microsoft.com/office/drawing/2014/main" id="{2A8F9B5F-4068-021F-24CE-87C5F6D853B9}"/>
              </a:ext>
            </a:extLst>
          </p:cNvPr>
          <p:cNvSpPr txBox="1"/>
          <p:nvPr/>
        </p:nvSpPr>
        <p:spPr>
          <a:xfrm>
            <a:off x="179566" y="984703"/>
            <a:ext cx="5332731" cy="4606389"/>
          </a:xfrm>
          <a:prstGeom prst="rect">
            <a:avLst/>
          </a:prstGeom>
          <a:noFill/>
        </p:spPr>
        <p:txBody>
          <a:bodyPr wrap="square">
            <a:spAutoFit/>
          </a:bodyPr>
          <a:lstStyle/>
          <a:p>
            <a:r>
              <a:rPr lang="en-GB" sz="2000" b="0" i="0" dirty="0">
                <a:effectLst/>
                <a:latin typeface="Arial" panose="020B0604020202020204" pitchFamily="34" charset="0"/>
                <a:cs typeface="Arial" panose="020B0604020202020204" pitchFamily="34" charset="0"/>
              </a:rPr>
              <a:t>The </a:t>
            </a:r>
            <a:r>
              <a:rPr lang="en-GB" sz="2000" b="1" i="0" dirty="0">
                <a:effectLst/>
                <a:latin typeface="Arial" panose="020B0604020202020204" pitchFamily="34" charset="0"/>
                <a:cs typeface="Arial" panose="020B0604020202020204" pitchFamily="34" charset="0"/>
              </a:rPr>
              <a:t>Student Loans Company</a:t>
            </a:r>
            <a:r>
              <a:rPr lang="en-GB" sz="2000" b="0" i="0" dirty="0">
                <a:effectLst/>
                <a:latin typeface="Arial" panose="020B0604020202020204" pitchFamily="34" charset="0"/>
                <a:cs typeface="Arial" panose="020B0604020202020204" pitchFamily="34" charset="0"/>
              </a:rPr>
              <a:t> (</a:t>
            </a:r>
            <a:r>
              <a:rPr lang="en-GB" sz="2000" b="1" i="0" dirty="0">
                <a:effectLst/>
                <a:latin typeface="Arial" panose="020B0604020202020204" pitchFamily="34" charset="0"/>
                <a:cs typeface="Arial" panose="020B0604020202020204" pitchFamily="34" charset="0"/>
              </a:rPr>
              <a:t>SLC</a:t>
            </a:r>
            <a:r>
              <a:rPr lang="en-GB" sz="2000" b="0" i="0" dirty="0">
                <a:effectLst/>
                <a:latin typeface="Arial" panose="020B0604020202020204" pitchFamily="34" charset="0"/>
                <a:cs typeface="Arial" panose="020B0604020202020204" pitchFamily="34" charset="0"/>
              </a:rPr>
              <a:t>) is a </a:t>
            </a:r>
            <a:r>
              <a:rPr lang="en-GB" sz="2000" b="0" i="0" dirty="0">
                <a:solidFill>
                  <a:srgbClr val="0B0C0C"/>
                </a:solidFill>
                <a:effectLst/>
                <a:latin typeface="Arial" panose="020B0604020202020204" pitchFamily="34" charset="0"/>
                <a:cs typeface="Arial" panose="020B0604020202020204" pitchFamily="34" charset="0"/>
              </a:rPr>
              <a:t>non-profit making government-owned organisation that administers loans and grants to students in colleges and universities in the UK.  Depending on where you live, you should apply to either </a:t>
            </a:r>
          </a:p>
          <a:p>
            <a:endParaRPr lang="en-GB" sz="2000" strike="noStrike" dirty="0">
              <a:solidFill>
                <a:srgbClr val="0B0C0C"/>
              </a:solidFill>
              <a:latin typeface="Arial" panose="020B0604020202020204" pitchFamily="34" charset="0"/>
              <a:cs typeface="Arial" panose="020B0604020202020204" pitchFamily="34" charset="0"/>
              <a:hlinkClick r:id="rId3" tooltip="Student loans in the United Kingdom">
                <a:extLst>
                  <a:ext uri="{A12FA001-AC4F-418D-AE19-62706E023703}">
                    <ahyp:hlinkClr xmlns:ahyp="http://schemas.microsoft.com/office/drawing/2018/hyperlinkcolor" val="tx"/>
                  </a:ext>
                </a:extLst>
              </a:hlinkClick>
            </a:endParaRPr>
          </a:p>
          <a:p>
            <a:r>
              <a:rPr lang="en-GB" sz="2000" b="0" i="0" dirty="0">
                <a:solidFill>
                  <a:srgbClr val="0070C0"/>
                </a:solidFill>
                <a:effectLst/>
                <a:latin typeface="Arial" panose="020B0604020202020204" pitchFamily="34" charset="0"/>
                <a:cs typeface="Arial" panose="020B0604020202020204" pitchFamily="34" charset="0"/>
                <a:hlinkClick r:id="rId4" tooltip="Student loans in the United Kingdom">
                  <a:extLst>
                    <a:ext uri="{A12FA001-AC4F-418D-AE19-62706E023703}">
                      <ahyp:hlinkClr xmlns:ahyp="http://schemas.microsoft.com/office/drawing/2018/hyperlinkcolor" val="tx"/>
                    </a:ext>
                  </a:extLst>
                </a:hlinkClick>
              </a:rPr>
              <a:t>Student Finance England</a:t>
            </a:r>
            <a:endParaRPr lang="en-GB" sz="2000" b="0" i="0" dirty="0">
              <a:solidFill>
                <a:srgbClr val="0070C0"/>
              </a:solidFill>
              <a:effectLst/>
              <a:latin typeface="Arial" panose="020B0604020202020204" pitchFamily="34" charset="0"/>
              <a:cs typeface="Arial" panose="020B0604020202020204" pitchFamily="34" charset="0"/>
            </a:endParaRPr>
          </a:p>
          <a:p>
            <a:endParaRPr lang="en-GB" sz="2000" strike="noStrike" dirty="0">
              <a:solidFill>
                <a:srgbClr val="0070C0"/>
              </a:solidFill>
              <a:latin typeface="Arial" panose="020B0604020202020204" pitchFamily="34" charset="0"/>
              <a:cs typeface="Arial" panose="020B0604020202020204" pitchFamily="34" charset="0"/>
              <a:hlinkClick r:id="rId3" tooltip="Student loans in the United Kingdom">
                <a:extLst>
                  <a:ext uri="{A12FA001-AC4F-418D-AE19-62706E023703}">
                    <ahyp:hlinkClr xmlns:ahyp="http://schemas.microsoft.com/office/drawing/2018/hyperlinkcolor" val="tx"/>
                  </a:ext>
                </a:extLst>
              </a:hlinkClick>
            </a:endParaRPr>
          </a:p>
          <a:p>
            <a:r>
              <a:rPr lang="en-GB" sz="2000" b="0" i="0" dirty="0">
                <a:solidFill>
                  <a:srgbClr val="0070C0"/>
                </a:solidFill>
                <a:effectLst/>
                <a:latin typeface="Arial" panose="020B0604020202020204" pitchFamily="34" charset="0"/>
                <a:cs typeface="Arial" panose="020B0604020202020204" pitchFamily="34" charset="0"/>
                <a:hlinkClick r:id="rId5" tooltip="Student loans in the United Kingdom">
                  <a:extLst>
                    <a:ext uri="{A12FA001-AC4F-418D-AE19-62706E023703}">
                      <ahyp:hlinkClr xmlns:ahyp="http://schemas.microsoft.com/office/drawing/2018/hyperlinkcolor" val="tx"/>
                    </a:ext>
                  </a:extLst>
                </a:hlinkClick>
              </a:rPr>
              <a:t>Student Finance Wales</a:t>
            </a:r>
            <a:endParaRPr lang="en-GB" sz="2000" b="0" i="0" dirty="0">
              <a:solidFill>
                <a:srgbClr val="0070C0"/>
              </a:solidFill>
              <a:effectLst/>
              <a:latin typeface="Arial" panose="020B0604020202020204" pitchFamily="34" charset="0"/>
              <a:cs typeface="Arial" panose="020B0604020202020204" pitchFamily="34" charset="0"/>
              <a:hlinkClick r:id="rId3" tooltip="Student loans in the United Kingdom">
                <a:extLst>
                  <a:ext uri="{A12FA001-AC4F-418D-AE19-62706E023703}">
                    <ahyp:hlinkClr xmlns:ahyp="http://schemas.microsoft.com/office/drawing/2018/hyperlinkcolor" val="tx"/>
                  </a:ext>
                </a:extLst>
              </a:hlinkClick>
            </a:endParaRPr>
          </a:p>
          <a:p>
            <a:endParaRPr lang="en-GB" sz="2000" strike="noStrike" dirty="0">
              <a:solidFill>
                <a:srgbClr val="0070C0"/>
              </a:solidFill>
              <a:latin typeface="Arial" panose="020B0604020202020204" pitchFamily="34" charset="0"/>
              <a:cs typeface="Arial" panose="020B0604020202020204" pitchFamily="34" charset="0"/>
              <a:hlinkClick r:id="rId3" tooltip="Student loans in the United Kingdom">
                <a:extLst>
                  <a:ext uri="{A12FA001-AC4F-418D-AE19-62706E023703}">
                    <ahyp:hlinkClr xmlns:ahyp="http://schemas.microsoft.com/office/drawing/2018/hyperlinkcolor" val="tx"/>
                  </a:ext>
                </a:extLst>
              </a:hlinkClick>
            </a:endParaRPr>
          </a:p>
          <a:p>
            <a:r>
              <a:rPr lang="en-GB" sz="2000" b="0" i="0" dirty="0">
                <a:solidFill>
                  <a:srgbClr val="0070C0"/>
                </a:solidFill>
                <a:effectLst/>
                <a:latin typeface="Arial" panose="020B0604020202020204" pitchFamily="34" charset="0"/>
                <a:cs typeface="Arial" panose="020B0604020202020204" pitchFamily="34" charset="0"/>
                <a:hlinkClick r:id="rId6" tooltip="Student loans in the United Kingdom">
                  <a:extLst>
                    <a:ext uri="{A12FA001-AC4F-418D-AE19-62706E023703}">
                      <ahyp:hlinkClr xmlns:ahyp="http://schemas.microsoft.com/office/drawing/2018/hyperlinkcolor" val="tx"/>
                    </a:ext>
                  </a:extLst>
                </a:hlinkClick>
              </a:rPr>
              <a:t>Students Finance Northern Ireland</a:t>
            </a:r>
            <a:endParaRPr lang="en-GB" sz="2000" b="0" i="0" dirty="0">
              <a:solidFill>
                <a:srgbClr val="0070C0"/>
              </a:solidFill>
              <a:effectLst/>
              <a:latin typeface="Arial" panose="020B0604020202020204" pitchFamily="34" charset="0"/>
              <a:cs typeface="Arial" panose="020B0604020202020204" pitchFamily="34" charset="0"/>
              <a:hlinkClick r:id="rId3" tooltip="Student loans in the United Kingdom">
                <a:extLst>
                  <a:ext uri="{A12FA001-AC4F-418D-AE19-62706E023703}">
                    <ahyp:hlinkClr xmlns:ahyp="http://schemas.microsoft.com/office/drawing/2018/hyperlinkcolor" val="tx"/>
                  </a:ext>
                </a:extLst>
              </a:hlinkClick>
            </a:endParaRPr>
          </a:p>
          <a:p>
            <a:endParaRPr lang="en-GB" sz="2000" strike="noStrike" dirty="0">
              <a:solidFill>
                <a:srgbClr val="0070C0"/>
              </a:solidFill>
              <a:latin typeface="Arial" panose="020B0604020202020204" pitchFamily="34" charset="0"/>
              <a:cs typeface="Arial" panose="020B0604020202020204" pitchFamily="34" charset="0"/>
              <a:hlinkClick r:id="rId3" tooltip="Student loans in the United Kingdom">
                <a:extLst>
                  <a:ext uri="{A12FA001-AC4F-418D-AE19-62706E023703}">
                    <ahyp:hlinkClr xmlns:ahyp="http://schemas.microsoft.com/office/drawing/2018/hyperlinkcolor" val="tx"/>
                  </a:ext>
                </a:extLst>
              </a:hlinkClick>
            </a:endParaRPr>
          </a:p>
          <a:p>
            <a:r>
              <a:rPr lang="en-GB" sz="2000" b="0" i="0" dirty="0">
                <a:solidFill>
                  <a:srgbClr val="0070C0"/>
                </a:solidFill>
                <a:effectLst/>
                <a:latin typeface="Arial" panose="020B0604020202020204" pitchFamily="34" charset="0"/>
                <a:cs typeface="Arial" panose="020B0604020202020204" pitchFamily="34" charset="0"/>
                <a:hlinkClick r:id="rId7" tooltip="Student loans in the United Kingdom">
                  <a:extLst>
                    <a:ext uri="{A12FA001-AC4F-418D-AE19-62706E023703}">
                      <ahyp:hlinkClr xmlns:ahyp="http://schemas.microsoft.com/office/drawing/2018/hyperlinkcolor" val="tx"/>
                    </a:ext>
                  </a:extLst>
                </a:hlinkClick>
              </a:rPr>
              <a:t>Student Awards Agency Scotland</a:t>
            </a:r>
            <a:endParaRPr lang="en-GB" sz="2000" b="0" i="0" strike="noStrike" dirty="0">
              <a:solidFill>
                <a:srgbClr val="0070C0"/>
              </a:solidFill>
              <a:effectLst/>
              <a:latin typeface="Arial" panose="020B0604020202020204" pitchFamily="34" charset="0"/>
              <a:cs typeface="Arial" panose="020B0604020202020204" pitchFamily="34" charset="0"/>
              <a:hlinkClick r:id="rId3" tooltip="Student loans in the United Kingdom">
                <a:extLst>
                  <a:ext uri="{A12FA001-AC4F-418D-AE19-62706E023703}">
                    <ahyp:hlinkClr xmlns:ahyp="http://schemas.microsoft.com/office/drawing/2018/hyperlinkcolor" val="tx"/>
                  </a:ext>
                </a:extLst>
              </a:hlinkClick>
            </a:endParaRPr>
          </a:p>
          <a:p>
            <a:endParaRPr lang="en-GB" sz="2000" strike="noStrike" baseline="300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p:txBody>
      </p:sp>
      <p:pic>
        <p:nvPicPr>
          <p:cNvPr id="1036" name="Picture 12">
            <a:extLst>
              <a:ext uri="{FF2B5EF4-FFF2-40B4-BE49-F238E27FC236}">
                <a16:creationId xmlns:a16="http://schemas.microsoft.com/office/drawing/2014/main" id="{94B54AB0-ED2C-2194-1B55-1A8F4576DB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18455" y="2463059"/>
            <a:ext cx="1308020" cy="440525"/>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C3F65D4-86C1-EE98-FB70-ECCD0F86EFEF}"/>
              </a:ext>
            </a:extLst>
          </p:cNvPr>
          <p:cNvSpPr txBox="1"/>
          <p:nvPr/>
        </p:nvSpPr>
        <p:spPr>
          <a:xfrm>
            <a:off x="78740" y="118110"/>
            <a:ext cx="7813039" cy="584775"/>
          </a:xfrm>
          <a:prstGeom prst="rect">
            <a:avLst/>
          </a:prstGeom>
          <a:noFill/>
        </p:spPr>
        <p:txBody>
          <a:bodyPr wrap="square">
            <a:spAutoFit/>
          </a:bodyPr>
          <a:lstStyle/>
          <a:p>
            <a:r>
              <a:rPr lang="en-GB" sz="3200" dirty="0">
                <a:solidFill>
                  <a:schemeClr val="bg1"/>
                </a:solidFill>
                <a:latin typeface="Arial" panose="020B0604020202020204" pitchFamily="34" charset="0"/>
                <a:cs typeface="Arial" panose="020B0604020202020204" pitchFamily="34" charset="0"/>
              </a:rPr>
              <a:t>The Student Loans Company</a:t>
            </a:r>
            <a:endParaRPr lang="en-GB" sz="3200" dirty="0">
              <a:latin typeface="Arial" panose="020B0604020202020204" pitchFamily="34" charset="0"/>
              <a:cs typeface="Arial" panose="020B0604020202020204" pitchFamily="34" charset="0"/>
            </a:endParaRPr>
          </a:p>
        </p:txBody>
      </p:sp>
      <p:pic>
        <p:nvPicPr>
          <p:cNvPr id="11" name="Picture 10" descr="Logo&#10;&#10;Description automatically generated">
            <a:extLst>
              <a:ext uri="{FF2B5EF4-FFF2-40B4-BE49-F238E27FC236}">
                <a16:creationId xmlns:a16="http://schemas.microsoft.com/office/drawing/2014/main" id="{919D71AB-10E7-0727-1F44-653FA5AEB0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7194" y="4381939"/>
            <a:ext cx="2559172" cy="341679"/>
          </a:xfrm>
          <a:prstGeom prst="rect">
            <a:avLst/>
          </a:prstGeom>
          <a:ln w="38100">
            <a:solidFill>
              <a:srgbClr val="FFC000"/>
            </a:solidFill>
          </a:ln>
        </p:spPr>
      </p:pic>
      <p:pic>
        <p:nvPicPr>
          <p:cNvPr id="13" name="Picture 12" descr="Graphical user interface&#10;&#10;Description automatically generated with low confidence">
            <a:extLst>
              <a:ext uri="{FF2B5EF4-FFF2-40B4-BE49-F238E27FC236}">
                <a16:creationId xmlns:a16="http://schemas.microsoft.com/office/drawing/2014/main" id="{E008630E-4662-BC23-91DC-0AC6F4DD6242}"/>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803691" y="3198825"/>
            <a:ext cx="1717938" cy="612276"/>
          </a:xfrm>
          <a:prstGeom prst="rect">
            <a:avLst/>
          </a:prstGeom>
          <a:ln w="38100">
            <a:solidFill>
              <a:srgbClr val="FFC000"/>
            </a:solidFill>
          </a:ln>
        </p:spPr>
      </p:pic>
      <p:pic>
        <p:nvPicPr>
          <p:cNvPr id="16" name="Picture 15" descr="A picture containing text&#10;&#10;Description automatically generated">
            <a:extLst>
              <a:ext uri="{FF2B5EF4-FFF2-40B4-BE49-F238E27FC236}">
                <a16:creationId xmlns:a16="http://schemas.microsoft.com/office/drawing/2014/main" id="{AD025D07-4B73-1B3D-FA72-D7AED7D1D164}"/>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345190" y="4773957"/>
            <a:ext cx="1978119" cy="517678"/>
          </a:xfrm>
          <a:prstGeom prst="rect">
            <a:avLst/>
          </a:prstGeom>
          <a:ln w="38100">
            <a:solidFill>
              <a:srgbClr val="FFC000"/>
            </a:solidFill>
          </a:ln>
        </p:spPr>
      </p:pic>
      <p:sp>
        <p:nvSpPr>
          <p:cNvPr id="17" name="Rectangle: Rounded Corners 16">
            <a:extLst>
              <a:ext uri="{FF2B5EF4-FFF2-40B4-BE49-F238E27FC236}">
                <a16:creationId xmlns:a16="http://schemas.microsoft.com/office/drawing/2014/main" id="{E752B49A-1D0F-D233-A57D-91A887F66FAF}"/>
              </a:ext>
            </a:extLst>
          </p:cNvPr>
          <p:cNvSpPr/>
          <p:nvPr/>
        </p:nvSpPr>
        <p:spPr>
          <a:xfrm>
            <a:off x="342900" y="5691383"/>
            <a:ext cx="6991350" cy="773873"/>
          </a:xfrm>
          <a:prstGeom prst="round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latin typeface="Arial" panose="020B0604020202020204" pitchFamily="34" charset="0"/>
                <a:cs typeface="Arial" panose="020B0604020202020204" pitchFamily="34" charset="0"/>
              </a:rPr>
              <a:t>Did You Know?  Every year, approximately 1.6 million students apply for student support for their university and college studies</a:t>
            </a:r>
          </a:p>
        </p:txBody>
      </p:sp>
    </p:spTree>
    <p:extLst>
      <p:ext uri="{BB962C8B-B14F-4D97-AF65-F5344CB8AC3E}">
        <p14:creationId xmlns:p14="http://schemas.microsoft.com/office/powerpoint/2010/main" val="384941148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ABE40-9CB0-CE1D-E77C-D84D0E4F13AF}"/>
              </a:ext>
            </a:extLst>
          </p:cNvPr>
          <p:cNvSpPr txBox="1"/>
          <p:nvPr/>
        </p:nvSpPr>
        <p:spPr>
          <a:xfrm>
            <a:off x="274319" y="1485900"/>
            <a:ext cx="9564161" cy="2369880"/>
          </a:xfrm>
          <a:prstGeom prst="rect">
            <a:avLst/>
          </a:prstGeom>
          <a:noFill/>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Application Review</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How to Guidance</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Digital Evidence Upload – (what can/cannot be uploaded) </a:t>
            </a:r>
          </a:p>
          <a:p>
            <a:endParaRPr lang="en-GB" sz="4000" dirty="0">
              <a:solidFill>
                <a:schemeClr val="bg1"/>
              </a:solidFill>
              <a:latin typeface="Arial" panose="020B0604020202020204" pitchFamily="34" charset="0"/>
              <a:cs typeface="Arial" panose="020B0604020202020204" pitchFamily="34" charset="0"/>
            </a:endParaRPr>
          </a:p>
          <a:p>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18369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a16="http://schemas.microsoft.com/office/drawing/2014/main" id="{717ED6C5-43BB-4AFA-14F6-53D5EB42BB08}"/>
              </a:ext>
            </a:extLst>
          </p:cNvPr>
          <p:cNvSpPr txBox="1">
            <a:spLocks noGrp="1" noChangeArrowheads="1"/>
          </p:cNvSpPr>
          <p:nvPr>
            <p:ph type="title" idx="4294967295"/>
          </p:nvPr>
        </p:nvSpPr>
        <p:spPr bwMode="auto">
          <a:xfrm>
            <a:off x="212947" y="211526"/>
            <a:ext cx="8045450" cy="430212"/>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800" dirty="0">
                <a:solidFill>
                  <a:schemeClr val="bg1"/>
                </a:solidFill>
                <a:latin typeface="Arial" pitchFamily="34" charset="0"/>
                <a:ea typeface="+mn-ea"/>
                <a:cs typeface="Arial" pitchFamily="34" charset="0"/>
              </a:rPr>
              <a:t>Application Enhancement – “How To”</a:t>
            </a:r>
            <a:endParaRPr kumimoji="0" lang="en-US" sz="2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0" name="Rectangle 9"/>
          <p:cNvSpPr>
            <a:spLocks noChangeArrowheads="1"/>
          </p:cNvSpPr>
          <p:nvPr/>
        </p:nvSpPr>
        <p:spPr bwMode="auto">
          <a:xfrm>
            <a:off x="212947" y="1038225"/>
            <a:ext cx="11531378" cy="1015663"/>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 guidance page has been added to GOV.UK providing an answer to some </a:t>
            </a:r>
            <a:r>
              <a:rPr lang="en-GB" sz="2000" dirty="0">
                <a:solidFill>
                  <a:prstClr val="black"/>
                </a:solidFill>
                <a:latin typeface="Arial" pitchFamily="34" charset="0"/>
                <a:cs typeface="Arial" pitchFamily="34" charset="0"/>
              </a:rPr>
              <a:t>of the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most common</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questions asked on student finance and applications</a:t>
            </a:r>
            <a:r>
              <a:rPr lang="en-GB" sz="2000" dirty="0">
                <a:solidFill>
                  <a:prstClr val="black"/>
                </a:solidFill>
                <a:latin typeface="Arial" pitchFamily="34" charset="0"/>
                <a:cs typeface="Arial" pitchFamily="34" charset="0"/>
              </a:rPr>
              <a:t>.  Essential messages are provided for each</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Arial" pitchFamily="34" charset="0"/>
                <a:cs typeface="Arial" pitchFamily="34" charset="0"/>
              </a:rPr>
              <a:t>subject along with a </a:t>
            </a:r>
            <a:r>
              <a:rPr lang="en-GB" sz="2000" dirty="0">
                <a:solidFill>
                  <a:prstClr val="black"/>
                </a:solidFill>
                <a:latin typeface="Arial" pitchFamily="34" charset="0"/>
                <a:cs typeface="Arial" pitchFamily="34" charset="0"/>
                <a:hlinkClick r:id="rId3"/>
              </a:rPr>
              <a:t>selection of short </a:t>
            </a:r>
            <a:r>
              <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hlinkClick r:id="rId3"/>
              </a:rPr>
              <a:t>films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and links to additional information or resources</a:t>
            </a:r>
            <a:endParaRPr lang="en-GB" sz="2000" dirty="0">
              <a:solidFill>
                <a:prstClr val="black"/>
              </a:solidFill>
              <a:latin typeface="Arial" pitchFamily="34" charset="0"/>
              <a:cs typeface="Arial" pitchFamily="34" charset="0"/>
            </a:endParaRPr>
          </a:p>
        </p:txBody>
      </p:sp>
      <p:grpSp>
        <p:nvGrpSpPr>
          <p:cNvPr id="7" name="Group 6">
            <a:extLst>
              <a:ext uri="{FF2B5EF4-FFF2-40B4-BE49-F238E27FC236}">
                <a16:creationId xmlns:a16="http://schemas.microsoft.com/office/drawing/2014/main" id="{B485D651-6121-6249-E5B9-565C63D40CAF}"/>
              </a:ext>
              <a:ext uri="{C183D7F6-B498-43B3-948B-1728B52AA6E4}">
                <adec:decorative xmlns:adec="http://schemas.microsoft.com/office/drawing/2017/decorative" val="1"/>
              </a:ext>
            </a:extLst>
          </p:cNvPr>
          <p:cNvGrpSpPr/>
          <p:nvPr/>
        </p:nvGrpSpPr>
        <p:grpSpPr>
          <a:xfrm>
            <a:off x="535026" y="2309317"/>
            <a:ext cx="4544232" cy="4117089"/>
            <a:chOff x="594909" y="4206521"/>
            <a:chExt cx="4544232" cy="4117089"/>
          </a:xfrm>
        </p:grpSpPr>
        <p:pic>
          <p:nvPicPr>
            <p:cNvPr id="6" name="Picture 5">
              <a:hlinkClick r:id="rId4"/>
              <a:extLst>
                <a:ext uri="{FF2B5EF4-FFF2-40B4-BE49-F238E27FC236}">
                  <a16:creationId xmlns:a16="http://schemas.microsoft.com/office/drawing/2014/main" id="{B1DCCD9C-9381-EBC1-0962-D2ACBAAB7369}"/>
                </a:ext>
              </a:extLst>
            </p:cNvPr>
            <p:cNvPicPr>
              <a:picLocks noChangeAspect="1"/>
            </p:cNvPicPr>
            <p:nvPr/>
          </p:nvPicPr>
          <p:blipFill>
            <a:blip r:embed="rId5"/>
            <a:stretch>
              <a:fillRect/>
            </a:stretch>
          </p:blipFill>
          <p:spPr>
            <a:xfrm>
              <a:off x="594909" y="4206521"/>
              <a:ext cx="3718083" cy="223440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 name="Picture 2">
              <a:hlinkClick r:id="rId4"/>
              <a:extLst>
                <a:ext uri="{FF2B5EF4-FFF2-40B4-BE49-F238E27FC236}">
                  <a16:creationId xmlns:a16="http://schemas.microsoft.com/office/drawing/2014/main" id="{3BB54276-4FA6-6439-8EF5-29819930D1E3}"/>
                </a:ext>
              </a:extLst>
            </p:cNvPr>
            <p:cNvPicPr>
              <a:picLocks noChangeAspect="1"/>
            </p:cNvPicPr>
            <p:nvPr/>
          </p:nvPicPr>
          <p:blipFill>
            <a:blip r:embed="rId6"/>
            <a:stretch>
              <a:fillRect/>
            </a:stretch>
          </p:blipFill>
          <p:spPr>
            <a:xfrm>
              <a:off x="1601274" y="6090694"/>
              <a:ext cx="3537867" cy="2232916"/>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pic>
        <p:nvPicPr>
          <p:cNvPr id="2" name="Picture 1" descr="Graphical user interface, application&#10;&#10;Description automatically generated">
            <a:extLst>
              <a:ext uri="{FF2B5EF4-FFF2-40B4-BE49-F238E27FC236}">
                <a16:creationId xmlns:a16="http://schemas.microsoft.com/office/drawing/2014/main" id="{23F0DD3B-9146-5A5E-33CB-47ACD7F98C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4222" y="2175967"/>
            <a:ext cx="4797504" cy="3714090"/>
          </a:xfrm>
          <a:prstGeom prst="rect">
            <a:avLst/>
          </a:prstGeom>
        </p:spPr>
      </p:pic>
      <p:pic>
        <p:nvPicPr>
          <p:cNvPr id="4" name="Picture 3">
            <a:extLst>
              <a:ext uri="{FF2B5EF4-FFF2-40B4-BE49-F238E27FC236}">
                <a16:creationId xmlns:a16="http://schemas.microsoft.com/office/drawing/2014/main" id="{EB4262DC-BC13-D459-0701-0FC1EB5184CD}"/>
              </a:ext>
            </a:extLst>
          </p:cNvPr>
          <p:cNvPicPr>
            <a:picLocks noChangeAspect="1"/>
          </p:cNvPicPr>
          <p:nvPr/>
        </p:nvPicPr>
        <p:blipFill>
          <a:blip r:embed="rId8"/>
          <a:stretch>
            <a:fillRect/>
          </a:stretch>
        </p:blipFill>
        <p:spPr>
          <a:xfrm>
            <a:off x="7712520" y="4603544"/>
            <a:ext cx="3944454" cy="1822862"/>
          </a:xfrm>
          <a:prstGeom prst="rect">
            <a:avLst/>
          </a:prstGeom>
        </p:spPr>
      </p:pic>
    </p:spTree>
    <p:extLst>
      <p:ext uri="{BB962C8B-B14F-4D97-AF65-F5344CB8AC3E}">
        <p14:creationId xmlns:p14="http://schemas.microsoft.com/office/powerpoint/2010/main" val="100635253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9"/>
          <p:cNvSpPr>
            <a:spLocks noChangeArrowheads="1"/>
          </p:cNvSpPr>
          <p:nvPr/>
        </p:nvSpPr>
        <p:spPr bwMode="auto">
          <a:xfrm>
            <a:off x="333375" y="1019175"/>
            <a:ext cx="11496675" cy="1631216"/>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Providing SFE with the right evidence in the right way at the right time can seem confusing for many</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students and their parents or partners:</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address this we have </a:t>
            </a:r>
            <a:r>
              <a:rPr lang="en-GB" sz="2000" dirty="0">
                <a:solidFill>
                  <a:prstClr val="black"/>
                </a:solidFill>
                <a:latin typeface="Arial" pitchFamily="34" charset="0"/>
                <a:cs typeface="Arial" pitchFamily="34" charset="0"/>
              </a:rPr>
              <a:t>created</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guidance and a short film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explain evidence requirements and submission, including digital upload</a:t>
            </a:r>
          </a:p>
        </p:txBody>
      </p:sp>
      <p:pic>
        <p:nvPicPr>
          <p:cNvPr id="9" name="Picture 8">
            <a:hlinkClick r:id="rId4"/>
            <a:extLst>
              <a:ext uri="{FF2B5EF4-FFF2-40B4-BE49-F238E27FC236}">
                <a16:creationId xmlns:a16="http://schemas.microsoft.com/office/drawing/2014/main" id="{89D2E641-B116-9495-7DC2-A21414CC369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8637" y="3263381"/>
            <a:ext cx="10854726" cy="3326313"/>
          </a:xfrm>
          <a:prstGeom prst="rect">
            <a:avLst/>
          </a:prstGeom>
        </p:spPr>
      </p:pic>
      <p:sp>
        <p:nvSpPr>
          <p:cNvPr id="3" name="TextBox 14">
            <a:extLst>
              <a:ext uri="{FF2B5EF4-FFF2-40B4-BE49-F238E27FC236}">
                <a16:creationId xmlns:a16="http://schemas.microsoft.com/office/drawing/2014/main" id="{7F1FEAF5-0798-635E-4912-5A6985AEDF3D}"/>
              </a:ext>
            </a:extLst>
          </p:cNvPr>
          <p:cNvSpPr txBox="1">
            <a:spLocks noChangeArrowheads="1"/>
          </p:cNvSpPr>
          <p:nvPr/>
        </p:nvSpPr>
        <p:spPr bwMode="auto">
          <a:xfrm>
            <a:off x="212945" y="201631"/>
            <a:ext cx="896598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Application Enhancement – Digital Evidence Upload</a:t>
            </a:r>
            <a:endParaRPr lang="en-US" sz="2000" dirty="0">
              <a:solidFill>
                <a:schemeClr val="bg1"/>
              </a:solidFill>
              <a:latin typeface="Arial" pitchFamily="34" charset="0"/>
              <a:ea typeface="+mn-ea"/>
              <a:cs typeface="Arial" pitchFamily="34" charset="0"/>
            </a:endParaRPr>
          </a:p>
        </p:txBody>
      </p:sp>
    </p:spTree>
    <p:extLst>
      <p:ext uri="{BB962C8B-B14F-4D97-AF65-F5344CB8AC3E}">
        <p14:creationId xmlns:p14="http://schemas.microsoft.com/office/powerpoint/2010/main" val="115357924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12945" y="962025"/>
            <a:ext cx="11534774" cy="3570208"/>
          </a:xfrm>
          <a:prstGeom prst="rect">
            <a:avLst/>
          </a:prstGeom>
          <a:noFill/>
          <a:ln w="9525">
            <a:noFill/>
            <a:miter lim="800000"/>
            <a:headEnd/>
            <a:tailEnd/>
          </a:ln>
        </p:spPr>
        <p:txBody>
          <a:bodyPr wrap="square">
            <a:spAutoFit/>
          </a:bodyPr>
          <a:lstStyle/>
          <a:p>
            <a:pPr lvl="0">
              <a:defRPr/>
            </a:pPr>
            <a:r>
              <a:rPr lang="en-GB" sz="2000" dirty="0">
                <a:solidFill>
                  <a:prstClr val="black"/>
                </a:solidFill>
                <a:latin typeface="Arial" panose="020B0604020202020204" pitchFamily="34" charset="0"/>
                <a:cs typeface="Arial" panose="020B0604020202020204" pitchFamily="34" charset="0"/>
              </a:rPr>
              <a:t>UK customers applying for </a:t>
            </a:r>
            <a:r>
              <a:rPr lang="en-GB" sz="2000" b="1" dirty="0">
                <a:solidFill>
                  <a:prstClr val="black"/>
                </a:solidFill>
                <a:latin typeface="Arial" panose="020B0604020202020204" pitchFamily="34" charset="0"/>
                <a:cs typeface="Arial" panose="020B0604020202020204" pitchFamily="34" charset="0"/>
              </a:rPr>
              <a:t>SFE undergraduate </a:t>
            </a:r>
            <a:r>
              <a:rPr lang="en-GB" sz="2000" dirty="0">
                <a:solidFill>
                  <a:prstClr val="black"/>
                </a:solidFill>
                <a:latin typeface="Arial" panose="020B0604020202020204" pitchFamily="34" charset="0"/>
                <a:cs typeface="Arial" panose="020B0604020202020204" pitchFamily="34" charset="0"/>
              </a:rPr>
              <a:t>products will no longer be required to submit an original physical copy of their birth certificate to SFE.  Instead, they will be able to upload </a:t>
            </a:r>
            <a:r>
              <a:rPr lang="en-GB" sz="2000" b="1" dirty="0">
                <a:solidFill>
                  <a:prstClr val="black"/>
                </a:solidFill>
                <a:latin typeface="Arial" panose="020B0604020202020204" pitchFamily="34" charset="0"/>
                <a:cs typeface="Arial" panose="020B0604020202020204" pitchFamily="34" charset="0"/>
              </a:rPr>
              <a:t>a digital copy </a:t>
            </a:r>
            <a:r>
              <a:rPr lang="en-GB" sz="2000" dirty="0">
                <a:solidFill>
                  <a:prstClr val="black"/>
                </a:solidFill>
                <a:latin typeface="Arial" panose="020B0604020202020204" pitchFamily="34" charset="0"/>
                <a:cs typeface="Arial" panose="020B0604020202020204" pitchFamily="34" charset="0"/>
              </a:rPr>
              <a:t>of their birth certificate using the evidence upload functionality from their online accounts</a:t>
            </a:r>
          </a:p>
          <a:p>
            <a:pPr lvl="0">
              <a:defRPr/>
            </a:pPr>
            <a:endParaRPr lang="en-GB" sz="2000" dirty="0">
              <a:solidFill>
                <a:prstClr val="black"/>
              </a:solidFill>
              <a:latin typeface="Arial" panose="020B0604020202020204" pitchFamily="34" charset="0"/>
              <a:cs typeface="Arial" panose="020B0604020202020204" pitchFamily="34" charset="0"/>
            </a:endParaRPr>
          </a:p>
          <a:p>
            <a:pPr>
              <a:defRPr/>
            </a:pPr>
            <a:r>
              <a:rPr lang="en-GB" sz="2000" dirty="0">
                <a:solidFill>
                  <a:prstClr val="black"/>
                </a:solidFill>
                <a:latin typeface="Arial" panose="020B0604020202020204" pitchFamily="34" charset="0"/>
                <a:cs typeface="Arial" panose="020B0604020202020204" pitchFamily="34" charset="0"/>
              </a:rPr>
              <a:t>The customer facing </a:t>
            </a:r>
            <a:r>
              <a:rPr lang="en-GB" sz="2000" dirty="0">
                <a:solidFill>
                  <a:prstClr val="black"/>
                </a:solidFill>
                <a:latin typeface="Arial" panose="020B0604020202020204" pitchFamily="34" charset="0"/>
                <a:cs typeface="Arial" panose="020B0604020202020204" pitchFamily="34" charset="0"/>
                <a:hlinkClick r:id="rId3"/>
              </a:rPr>
              <a:t>guidance pages on GOV.UK </a:t>
            </a:r>
            <a:r>
              <a:rPr lang="en-GB" sz="2000" dirty="0">
                <a:solidFill>
                  <a:prstClr val="black"/>
                </a:solidFill>
                <a:latin typeface="Arial" panose="020B0604020202020204" pitchFamily="34" charset="0"/>
                <a:cs typeface="Arial" panose="020B0604020202020204" pitchFamily="34" charset="0"/>
              </a:rPr>
              <a:t>have been updated to include this message</a:t>
            </a:r>
          </a:p>
          <a:p>
            <a:pPr lvl="0">
              <a:defRPr/>
            </a:pPr>
            <a:endParaRPr lang="en-GB" sz="20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400" i="1" dirty="0">
                <a:solidFill>
                  <a:prstClr val="black"/>
                </a:solidFill>
                <a:latin typeface="Arial" panose="020B0604020202020204" pitchFamily="34" charset="0"/>
                <a:cs typeface="Arial" panose="020B0604020202020204" pitchFamily="34" charset="0"/>
              </a:rPr>
              <a:t>Our Customer Experience Team are leading an initiative to reduce the evidence burden on customers</a:t>
            </a:r>
          </a:p>
          <a:p>
            <a:pPr marL="342900" indent="-342900">
              <a:buFont typeface="Arial" panose="020B0604020202020204" pitchFamily="34" charset="0"/>
              <a:buChar char="•"/>
              <a:defRPr/>
            </a:pPr>
            <a:endParaRPr lang="en-GB" sz="1400" i="1"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400" i="1" dirty="0">
                <a:solidFill>
                  <a:prstClr val="black"/>
                </a:solidFill>
                <a:latin typeface="Arial" panose="020B0604020202020204" pitchFamily="34" charset="0"/>
                <a:cs typeface="Arial" panose="020B0604020202020204" pitchFamily="34" charset="0"/>
              </a:rPr>
              <a:t>This includes, where we can, to reduce the physical/original evidence burden by moving to digital alternatives </a:t>
            </a:r>
          </a:p>
          <a:p>
            <a:pPr marL="342900" indent="-342900">
              <a:buFont typeface="Arial" panose="020B0604020202020204" pitchFamily="34" charset="0"/>
              <a:buChar char="•"/>
              <a:defRPr/>
            </a:pPr>
            <a:endParaRPr lang="en-GB" sz="1400" i="1"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1400" i="1" dirty="0">
                <a:solidFill>
                  <a:prstClr val="black"/>
                </a:solidFill>
                <a:latin typeface="Arial" panose="020B0604020202020204" pitchFamily="34" charset="0"/>
                <a:cs typeface="Arial" panose="020B0604020202020204" pitchFamily="34" charset="0"/>
              </a:rPr>
              <a:t>Or where we can, remove/reduce the evidence requirement in specific customer journeys</a:t>
            </a:r>
          </a:p>
          <a:p>
            <a:pPr marL="342900" indent="-342900">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a:p>
            <a:pPr>
              <a:defRPr/>
            </a:pPr>
            <a:endParaRPr lang="en-GB" dirty="0">
              <a:solidFill>
                <a:prstClr val="black"/>
              </a:solidFill>
              <a:latin typeface="Arial" panose="020B0604020202020204" pitchFamily="34" charset="0"/>
              <a:cs typeface="Arial" panose="020B0604020202020204" pitchFamily="34" charset="0"/>
            </a:endParaRPr>
          </a:p>
        </p:txBody>
      </p:sp>
      <p:sp>
        <p:nvSpPr>
          <p:cNvPr id="2" name="TextBox 14">
            <a:extLst>
              <a:ext uri="{FF2B5EF4-FFF2-40B4-BE49-F238E27FC236}">
                <a16:creationId xmlns:a16="http://schemas.microsoft.com/office/drawing/2014/main" id="{C2F1202E-3CFE-D19B-9579-E26F7DC74C72}"/>
              </a:ext>
            </a:extLst>
          </p:cNvPr>
          <p:cNvSpPr txBox="1">
            <a:spLocks noChangeArrowheads="1"/>
          </p:cNvSpPr>
          <p:nvPr/>
        </p:nvSpPr>
        <p:spPr bwMode="auto">
          <a:xfrm>
            <a:off x="212945" y="201631"/>
            <a:ext cx="9531129"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US" sz="2800" dirty="0">
                <a:solidFill>
                  <a:schemeClr val="bg1"/>
                </a:solidFill>
                <a:latin typeface="Arial" pitchFamily="34" charset="0"/>
                <a:ea typeface="+mn-ea"/>
                <a:cs typeface="Arial" pitchFamily="34" charset="0"/>
              </a:rPr>
              <a:t>Application Enhancement – Digital Evidence Upload</a:t>
            </a:r>
            <a:endParaRPr lang="en-US" sz="2000" dirty="0">
              <a:solidFill>
                <a:schemeClr val="bg1"/>
              </a:solidFill>
              <a:latin typeface="Arial" pitchFamily="34" charset="0"/>
              <a:ea typeface="+mn-ea"/>
              <a:cs typeface="Arial" pitchFamily="34" charset="0"/>
            </a:endParaRPr>
          </a:p>
        </p:txBody>
      </p:sp>
      <p:grpSp>
        <p:nvGrpSpPr>
          <p:cNvPr id="4" name="Group 3">
            <a:extLst>
              <a:ext uri="{FF2B5EF4-FFF2-40B4-BE49-F238E27FC236}">
                <a16:creationId xmlns:a16="http://schemas.microsoft.com/office/drawing/2014/main" id="{4E263400-9FA5-04BB-546F-D7E404D34204}"/>
              </a:ext>
              <a:ext uri="{C183D7F6-B498-43B3-948B-1728B52AA6E4}">
                <adec:decorative xmlns:adec="http://schemas.microsoft.com/office/drawing/2017/decorative" val="1"/>
              </a:ext>
            </a:extLst>
          </p:cNvPr>
          <p:cNvGrpSpPr/>
          <p:nvPr/>
        </p:nvGrpSpPr>
        <p:grpSpPr>
          <a:xfrm>
            <a:off x="444281" y="4300651"/>
            <a:ext cx="8019366" cy="1925502"/>
            <a:chOff x="450762" y="4520450"/>
            <a:chExt cx="8019366" cy="1925502"/>
          </a:xfrm>
        </p:grpSpPr>
        <p:pic>
          <p:nvPicPr>
            <p:cNvPr id="5" name="Picture 4">
              <a:extLst>
                <a:ext uri="{FF2B5EF4-FFF2-40B4-BE49-F238E27FC236}">
                  <a16:creationId xmlns:a16="http://schemas.microsoft.com/office/drawing/2014/main" id="{B2274614-D04B-E1FD-D778-60ABA41D6EFF}"/>
                </a:ext>
              </a:extLst>
            </p:cNvPr>
            <p:cNvPicPr>
              <a:picLocks noChangeAspect="1"/>
            </p:cNvPicPr>
            <p:nvPr/>
          </p:nvPicPr>
          <p:blipFill>
            <a:blip r:embed="rId4"/>
            <a:stretch>
              <a:fillRect/>
            </a:stretch>
          </p:blipFill>
          <p:spPr>
            <a:xfrm>
              <a:off x="450762" y="4520450"/>
              <a:ext cx="2897217" cy="192550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FEA65B3-58E9-5A93-CE7F-7728271A0ADF}"/>
                </a:ext>
              </a:extLst>
            </p:cNvPr>
            <p:cNvPicPr>
              <a:picLocks noChangeAspect="1"/>
            </p:cNvPicPr>
            <p:nvPr/>
          </p:nvPicPr>
          <p:blipFill>
            <a:blip r:embed="rId5"/>
            <a:stretch>
              <a:fillRect/>
            </a:stretch>
          </p:blipFill>
          <p:spPr>
            <a:xfrm>
              <a:off x="3704946" y="4556203"/>
              <a:ext cx="4765182" cy="1889749"/>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
        <p:nvSpPr>
          <p:cNvPr id="3" name="Rectangle 2">
            <a:extLst>
              <a:ext uri="{FF2B5EF4-FFF2-40B4-BE49-F238E27FC236}">
                <a16:creationId xmlns:a16="http://schemas.microsoft.com/office/drawing/2014/main" id="{5E9560AC-AADF-FCD1-E9A6-3F4AAF0B551E}"/>
              </a:ext>
            </a:extLst>
          </p:cNvPr>
          <p:cNvSpPr/>
          <p:nvPr/>
        </p:nvSpPr>
        <p:spPr>
          <a:xfrm>
            <a:off x="8820615" y="3780263"/>
            <a:ext cx="2915288" cy="2744893"/>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buNone/>
            </a:pPr>
            <a:r>
              <a:rPr lang="en-GB" sz="1800" b="1" u="sng" dirty="0">
                <a:solidFill>
                  <a:srgbClr val="5FA09F"/>
                </a:solidFill>
                <a:latin typeface="Arial" pitchFamily="34" charset="0"/>
                <a:cs typeface="Arial" pitchFamily="34" charset="0"/>
              </a:rPr>
              <a:t>Ukrainian Nationals</a:t>
            </a:r>
          </a:p>
          <a:p>
            <a:pPr marL="0" indent="0" algn="ctr">
              <a:spcBef>
                <a:spcPts val="0"/>
              </a:spcBef>
              <a:buNone/>
            </a:pPr>
            <a:r>
              <a:rPr lang="en-GB" sz="1800" b="1" u="sng" dirty="0">
                <a:solidFill>
                  <a:srgbClr val="5FA09F"/>
                </a:solidFill>
                <a:latin typeface="Arial" pitchFamily="34" charset="0"/>
                <a:cs typeface="Arial" pitchFamily="34" charset="0"/>
              </a:rPr>
              <a:t>From 2023/24</a:t>
            </a:r>
          </a:p>
          <a:p>
            <a:pPr marL="0" indent="0" algn="ctr">
              <a:spcBef>
                <a:spcPts val="0"/>
              </a:spcBef>
              <a:buNone/>
            </a:pPr>
            <a:endParaRPr lang="en-GB" sz="1800" dirty="0">
              <a:latin typeface="Arial" pitchFamily="34" charset="0"/>
              <a:cs typeface="Arial" pitchFamily="34" charset="0"/>
            </a:endParaRPr>
          </a:p>
          <a:p>
            <a:pPr marL="0" indent="0" algn="ctr">
              <a:spcBef>
                <a:spcPts val="0"/>
              </a:spcBef>
              <a:buNone/>
            </a:pPr>
            <a:r>
              <a:rPr lang="en-GB" sz="1400" dirty="0">
                <a:solidFill>
                  <a:srgbClr val="002060"/>
                </a:solidFill>
                <a:latin typeface="Arial" pitchFamily="34" charset="0"/>
                <a:cs typeface="Arial" pitchFamily="34" charset="0"/>
              </a:rPr>
              <a:t>A </a:t>
            </a:r>
            <a:r>
              <a:rPr lang="en-GB" sz="1400" b="1" dirty="0">
                <a:solidFill>
                  <a:srgbClr val="002060"/>
                </a:solidFill>
                <a:latin typeface="Arial" pitchFamily="34" charset="0"/>
                <a:cs typeface="Arial" pitchFamily="34" charset="0"/>
              </a:rPr>
              <a:t>Share Code</a:t>
            </a:r>
            <a:r>
              <a:rPr lang="en-GB" sz="1400" dirty="0">
                <a:solidFill>
                  <a:srgbClr val="002060"/>
                </a:solidFill>
                <a:latin typeface="Arial" pitchFamily="34" charset="0"/>
                <a:cs typeface="Arial" pitchFamily="34" charset="0"/>
              </a:rPr>
              <a:t>, which will confirm Ukraine Scheme status and the issue and expiry date of that status (this can be accepted without a BRP or passport) </a:t>
            </a:r>
          </a:p>
        </p:txBody>
      </p:sp>
    </p:spTree>
    <p:extLst>
      <p:ext uri="{BB962C8B-B14F-4D97-AF65-F5344CB8AC3E}">
        <p14:creationId xmlns:p14="http://schemas.microsoft.com/office/powerpoint/2010/main" val="393751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67268" y="1409932"/>
            <a:ext cx="8166100" cy="1200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STUDENT FINANCE OVERVIEW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REPAYMENT</a:t>
            </a:r>
          </a:p>
        </p:txBody>
      </p:sp>
    </p:spTree>
    <p:extLst>
      <p:ext uri="{BB962C8B-B14F-4D97-AF65-F5344CB8AC3E}">
        <p14:creationId xmlns:p14="http://schemas.microsoft.com/office/powerpoint/2010/main" val="392221772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982048" y="1500012"/>
            <a:ext cx="10268544" cy="4524315"/>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From academic</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year 2023/24, loan repayment policies for undergraduate students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sz="1800" dirty="0">
                <a:solidFill>
                  <a:prstClr val="black"/>
                </a:solidFill>
                <a:latin typeface="Arial" pitchFamily="34" charset="0"/>
                <a:cs typeface="Arial" pitchFamily="34" charset="0"/>
              </a:rPr>
              <a:t>i</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n</a:t>
            </a:r>
            <a:r>
              <a:rPr lang="en-GB" sz="1800" dirty="0">
                <a:solidFill>
                  <a:prstClr val="black"/>
                </a:solidFill>
                <a:latin typeface="Arial" pitchFamily="34" charset="0"/>
                <a:cs typeface="Arial" pitchFamily="34" charset="0"/>
              </a:rPr>
              <a:t> </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England will be changing and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key</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facts about how repayments will work include:</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 won’t have to make repayments until your income is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over a set threshold</a:t>
            </a:r>
            <a:r>
              <a:rPr lang="en-GB" sz="1800" dirty="0">
                <a:solidFill>
                  <a:prstClr val="black"/>
                </a:solidFill>
                <a:latin typeface="Arial" pitchFamily="34" charset="0"/>
                <a:cs typeface="Arial" pitchFamily="34" charset="0"/>
              </a:rPr>
              <a:t>, which will be </a:t>
            </a:r>
            <a:r>
              <a:rPr lang="en-GB" sz="1800" b="1" dirty="0">
                <a:solidFill>
                  <a:prstClr val="black"/>
                </a:solidFill>
                <a:latin typeface="Arial" pitchFamily="34" charset="0"/>
                <a:cs typeface="Arial" pitchFamily="34" charset="0"/>
              </a:rPr>
              <a:t>£25,000 a year </a:t>
            </a:r>
            <a:r>
              <a:rPr lang="en-GB" sz="1800" dirty="0">
                <a:solidFill>
                  <a:prstClr val="black"/>
                </a:solidFill>
                <a:latin typeface="Arial" pitchFamily="34" charset="0"/>
                <a:cs typeface="Arial" pitchFamily="34" charset="0"/>
              </a:rPr>
              <a:t>until </a:t>
            </a:r>
            <a:r>
              <a:rPr lang="en-GB" sz="1800" b="1" dirty="0">
                <a:solidFill>
                  <a:prstClr val="black"/>
                </a:solidFill>
                <a:latin typeface="Arial" pitchFamily="34" charset="0"/>
                <a:cs typeface="Arial" pitchFamily="34" charset="0"/>
              </a:rPr>
              <a:t>April 2027</a:t>
            </a:r>
            <a:r>
              <a:rPr kumimoji="0" lang="en-GB" sz="1800" b="1"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800" b="1"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i="0" u="none" strike="noStrike" kern="1200" cap="none" spc="0" normalizeH="0" baseline="0" noProof="0" dirty="0">
                <a:ln>
                  <a:noFill/>
                </a:ln>
                <a:solidFill>
                  <a:prstClr val="black"/>
                </a:solidFill>
                <a:effectLst/>
                <a:uLnTx/>
                <a:uFillTx/>
                <a:latin typeface="Arial" pitchFamily="34" charset="0"/>
                <a:cs typeface="Arial" pitchFamily="34" charset="0"/>
              </a:rPr>
              <a:t>From April 2027 the threshold</a:t>
            </a:r>
            <a:r>
              <a:rPr kumimoji="0" lang="en-GB" sz="1800" i="0" u="none" strike="noStrike" kern="1200" cap="none" spc="0" normalizeH="0" noProof="0" dirty="0">
                <a:ln>
                  <a:noFill/>
                </a:ln>
                <a:solidFill>
                  <a:prstClr val="black"/>
                </a:solidFill>
                <a:effectLst/>
                <a:uLnTx/>
                <a:uFillTx/>
                <a:latin typeface="Arial" pitchFamily="34" charset="0"/>
                <a:cs typeface="Arial" pitchFamily="34" charset="0"/>
              </a:rPr>
              <a:t> is set to </a:t>
            </a:r>
            <a:r>
              <a:rPr kumimoji="0" lang="en-GB" sz="1800" b="1" i="0" u="none" strike="noStrike" kern="1200" cap="none" spc="0" normalizeH="0" noProof="0" dirty="0">
                <a:ln>
                  <a:noFill/>
                </a:ln>
                <a:solidFill>
                  <a:prstClr val="black"/>
                </a:solidFill>
                <a:effectLst/>
                <a:uLnTx/>
                <a:uFillTx/>
                <a:latin typeface="Arial" pitchFamily="34" charset="0"/>
                <a:cs typeface="Arial" pitchFamily="34" charset="0"/>
              </a:rPr>
              <a:t>rise annually </a:t>
            </a:r>
            <a:r>
              <a:rPr kumimoji="0" lang="en-GB" sz="1800" i="0" u="none" strike="noStrike" kern="1200" cap="none" spc="0" normalizeH="0" noProof="0" dirty="0">
                <a:ln>
                  <a:noFill/>
                </a:ln>
                <a:solidFill>
                  <a:prstClr val="black"/>
                </a:solidFill>
                <a:effectLst/>
                <a:uLnTx/>
                <a:uFillTx/>
                <a:latin typeface="Arial" pitchFamily="34" charset="0"/>
                <a:cs typeface="Arial" pitchFamily="34" charset="0"/>
              </a:rPr>
              <a:t>with inflation (RPI)</a:t>
            </a:r>
            <a:endParaRPr kumimoji="0" lang="en-GB" sz="180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you study a full-time course, you will be due to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start repaying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from the April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after completing your course or leaving/withdrawing from higher education</a:t>
            </a:r>
            <a:endPar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lvl="0" indent="-360000">
              <a:buFont typeface="Arial" pitchFamily="34" charset="0"/>
              <a:buChar char="•"/>
              <a:defRPr/>
            </a:pPr>
            <a:r>
              <a:rPr lang="en-GB" sz="1800" dirty="0">
                <a:solidFill>
                  <a:prstClr val="black"/>
                </a:solidFill>
                <a:latin typeface="Arial" pitchFamily="34" charset="0"/>
                <a:cs typeface="Arial" pitchFamily="34" charset="0"/>
              </a:rPr>
              <a:t>You’ll repay</a:t>
            </a:r>
            <a:r>
              <a:rPr lang="en-GB" sz="1800" b="1" dirty="0">
                <a:solidFill>
                  <a:prstClr val="black"/>
                </a:solidFill>
                <a:latin typeface="Arial" pitchFamily="34" charset="0"/>
                <a:cs typeface="Arial" pitchFamily="34" charset="0"/>
              </a:rPr>
              <a:t> 9% </a:t>
            </a:r>
            <a:r>
              <a:rPr lang="en-GB" sz="1800" dirty="0">
                <a:solidFill>
                  <a:prstClr val="black"/>
                </a:solidFill>
                <a:latin typeface="Arial" pitchFamily="34" charset="0"/>
                <a:cs typeface="Arial" pitchFamily="34" charset="0"/>
              </a:rPr>
              <a:t>of any income earned </a:t>
            </a:r>
            <a:r>
              <a:rPr lang="en-GB" sz="1800" b="1" dirty="0">
                <a:solidFill>
                  <a:prstClr val="black"/>
                </a:solidFill>
                <a:latin typeface="Arial" pitchFamily="34" charset="0"/>
                <a:cs typeface="Arial" pitchFamily="34" charset="0"/>
              </a:rPr>
              <a:t>over the threshold </a:t>
            </a:r>
            <a:r>
              <a:rPr lang="en-GB" sz="1800" dirty="0">
                <a:solidFill>
                  <a:prstClr val="black"/>
                </a:solidFill>
                <a:latin typeface="Arial" pitchFamily="34" charset="0"/>
                <a:cs typeface="Arial" pitchFamily="34" charset="0"/>
              </a:rPr>
              <a:t>and if employed in </a:t>
            </a:r>
          </a:p>
          <a:p>
            <a:pPr marL="360000" lvl="0" indent="-360000">
              <a:defRPr/>
            </a:pPr>
            <a:r>
              <a:rPr lang="en-GB" sz="1800" dirty="0">
                <a:solidFill>
                  <a:prstClr val="black"/>
                </a:solidFill>
                <a:latin typeface="Arial" pitchFamily="34" charset="0"/>
                <a:cs typeface="Arial" pitchFamily="34" charset="0"/>
              </a:rPr>
              <a:t>	the UK, the deductions will be made from your pay through the tax system</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your </a:t>
            </a:r>
            <a:r>
              <a:rPr kumimoji="0" lang="en-GB" sz="1800" i="0" u="none" strike="noStrike" kern="1200" cap="none" spc="0" normalizeH="0" baseline="0" noProof="0" dirty="0">
                <a:ln>
                  <a:noFill/>
                </a:ln>
                <a:solidFill>
                  <a:prstClr val="black"/>
                </a:solidFill>
                <a:effectLst/>
                <a:uLnTx/>
                <a:uFillTx/>
                <a:latin typeface="Arial" pitchFamily="34" charset="0"/>
                <a:cs typeface="Arial" pitchFamily="34" charset="0"/>
              </a:rPr>
              <a:t>income </a:t>
            </a:r>
            <a:r>
              <a:rPr lang="en-GB" sz="1800" noProof="0" dirty="0">
                <a:solidFill>
                  <a:prstClr val="black"/>
                </a:solidFill>
                <a:latin typeface="Arial" pitchFamily="34" charset="0"/>
                <a:cs typeface="Arial" pitchFamily="34" charset="0"/>
              </a:rPr>
              <a:t>drops</a:t>
            </a:r>
            <a:r>
              <a:rPr kumimoji="0" lang="en-GB" sz="1800" i="0" u="none" strike="noStrike" kern="1200" cap="none" spc="0" normalizeH="0" baseline="0" noProof="0" dirty="0">
                <a:ln>
                  <a:noFill/>
                </a:ln>
                <a:solidFill>
                  <a:prstClr val="black"/>
                </a:solidFill>
                <a:effectLst/>
                <a:uLnTx/>
                <a:uFillTx/>
                <a:latin typeface="Arial" pitchFamily="34" charset="0"/>
                <a:cs typeface="Arial" pitchFamily="34" charset="0"/>
              </a:rPr>
              <a:t>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below the threshold,</a:t>
            </a:r>
            <a:r>
              <a:rPr kumimoji="0" lang="en-GB" sz="1800" b="1" i="0" u="none" strike="noStrike" kern="1200" cap="none" spc="0" normalizeH="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your repayments will stop</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and </a:t>
            </a:r>
            <a:r>
              <a:rPr lang="en-GB" sz="1800" noProof="0" dirty="0">
                <a:solidFill>
                  <a:srgbClr val="000000"/>
                </a:solidFill>
                <a:latin typeface="Arial" pitchFamily="34" charset="0"/>
                <a:cs typeface="Arial" pitchFamily="34" charset="0"/>
              </a:rPr>
              <a:t>a</a:t>
            </a: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ny outstanding balance will be written-off </a:t>
            </a:r>
            <a:r>
              <a:rPr lang="en-GB" sz="1800" b="1" dirty="0">
                <a:solidFill>
                  <a:srgbClr val="000000"/>
                </a:solidFill>
                <a:latin typeface="Arial" pitchFamily="34" charset="0"/>
                <a:cs typeface="Arial" pitchFamily="34" charset="0"/>
              </a:rPr>
              <a:t>40</a:t>
            </a:r>
            <a:r>
              <a:rPr kumimoji="0" lang="en-GB" sz="1800" b="1" i="0" u="none" strike="noStrike" kern="1200" cap="none" spc="0" normalizeH="0" baseline="0" noProof="0" dirty="0">
                <a:ln>
                  <a:noFill/>
                </a:ln>
                <a:solidFill>
                  <a:srgbClr val="000000"/>
                </a:solidFill>
                <a:effectLst/>
                <a:uLnTx/>
                <a:uFillTx/>
                <a:latin typeface="Arial" pitchFamily="34" charset="0"/>
                <a:cs typeface="Arial" pitchFamily="34" charset="0"/>
              </a:rPr>
              <a:t> years </a:t>
            </a: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after entering repayment</a:t>
            </a:r>
          </a:p>
        </p:txBody>
      </p:sp>
      <p:sp>
        <p:nvSpPr>
          <p:cNvPr id="2" name="TextBox 1">
            <a:extLst>
              <a:ext uri="{FF2B5EF4-FFF2-40B4-BE49-F238E27FC236}">
                <a16:creationId xmlns:a16="http://schemas.microsoft.com/office/drawing/2014/main" id="{BC1F2D4D-A9D1-1186-9E77-32B494B36BE8}"/>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Repayment – Plan 5 (2023/24)</a:t>
            </a:r>
          </a:p>
        </p:txBody>
      </p:sp>
    </p:spTree>
    <p:custDataLst>
      <p:tags r:id="rId1"/>
    </p:custDataLst>
    <p:extLst>
      <p:ext uri="{BB962C8B-B14F-4D97-AF65-F5344CB8AC3E}">
        <p14:creationId xmlns:p14="http://schemas.microsoft.com/office/powerpoint/2010/main" val="428159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79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52291" name="Group 3"/>
          <p:cNvGraphicFramePr>
            <a:graphicFrameLocks noGrp="1"/>
          </p:cNvGraphicFramePr>
          <p:nvPr>
            <p:ph idx="4294967295"/>
          </p:nvPr>
        </p:nvGraphicFramePr>
        <p:xfrm>
          <a:off x="1980806" y="2260213"/>
          <a:ext cx="8230387" cy="2957605"/>
        </p:xfrm>
        <a:graphic>
          <a:graphicData uri="http://schemas.openxmlformats.org/drawingml/2006/table">
            <a:tbl>
              <a:tblPr firstRow="1">
                <a:tableStyleId>{C4B1156A-380E-4F78-BDF5-A606A8083BF9}</a:tableStyleId>
              </a:tblPr>
              <a:tblGrid>
                <a:gridCol w="2681100">
                  <a:extLst>
                    <a:ext uri="{9D8B030D-6E8A-4147-A177-3AD203B41FA5}">
                      <a16:colId xmlns:a16="http://schemas.microsoft.com/office/drawing/2014/main" val="20000"/>
                    </a:ext>
                  </a:extLst>
                </a:gridCol>
                <a:gridCol w="2643830">
                  <a:extLst>
                    <a:ext uri="{9D8B030D-6E8A-4147-A177-3AD203B41FA5}">
                      <a16:colId xmlns:a16="http://schemas.microsoft.com/office/drawing/2014/main" val="20001"/>
                    </a:ext>
                  </a:extLst>
                </a:gridCol>
                <a:gridCol w="2905457">
                  <a:extLst>
                    <a:ext uri="{9D8B030D-6E8A-4147-A177-3AD203B41FA5}">
                      <a16:colId xmlns:a16="http://schemas.microsoft.com/office/drawing/2014/main" val="20002"/>
                    </a:ext>
                  </a:extLst>
                </a:gridCol>
              </a:tblGrid>
              <a:tr h="713675">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Income each year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before tax</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 9% will be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deducted from</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Monthly Repayment (Approx)</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48786">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£25,000</a:t>
                      </a:r>
                      <a:endParaRPr kumimoji="0" lang="en-GB" sz="1800" b="0" i="0" u="none" strike="noStrike" cap="none" normalizeH="0" baseline="0" dirty="0">
                        <a:ln>
                          <a:noFill/>
                        </a:ln>
                        <a:solidFill>
                          <a:srgbClr val="0066CC"/>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US" sz="1800" b="0" u="none" strike="noStrike" cap="none" normalizeH="0" baseline="0" dirty="0">
                          <a:ln>
                            <a:noFill/>
                          </a:ln>
                          <a:effectLst/>
                          <a:latin typeface="Arial" pitchFamily="34" charset="0"/>
                          <a:cs typeface="Arial" pitchFamily="34" charset="0"/>
                        </a:rPr>
                        <a:t>£0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8786">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£35,000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US" sz="1800" b="0" u="none" strike="noStrike" cap="none" normalizeH="0" baseline="0" dirty="0">
                          <a:ln>
                            <a:noFill/>
                          </a:ln>
                          <a:effectLst/>
                          <a:latin typeface="Arial" pitchFamily="34" charset="0"/>
                          <a:cs typeface="Arial" pitchFamily="34" charset="0"/>
                        </a:rPr>
                        <a:t>£10,000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£75</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48786">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£40,000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US" sz="1800" b="0" u="none" strike="noStrike" cap="none" normalizeH="0" baseline="0" dirty="0">
                          <a:ln>
                            <a:noFill/>
                          </a:ln>
                          <a:effectLst/>
                          <a:latin typeface="Arial" pitchFamily="34" charset="0"/>
                          <a:cs typeface="Arial" pitchFamily="34" charset="0"/>
                        </a:rPr>
                        <a:t>£15,000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£112</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8786">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£45,000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US" sz="1800" b="0" u="none" strike="noStrike" cap="none" normalizeH="0" baseline="0" dirty="0">
                          <a:ln>
                            <a:noFill/>
                          </a:ln>
                          <a:effectLst/>
                          <a:latin typeface="Arial" pitchFamily="34" charset="0"/>
                          <a:cs typeface="Arial" pitchFamily="34" charset="0"/>
                        </a:rPr>
                        <a:t>£20,000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£150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48786">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£50,000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US" sz="1800" b="0" u="none" strike="noStrike" cap="none" normalizeH="0" baseline="0" dirty="0">
                          <a:ln>
                            <a:noFill/>
                          </a:ln>
                          <a:effectLst/>
                          <a:latin typeface="Arial" pitchFamily="34" charset="0"/>
                          <a:cs typeface="Arial" pitchFamily="34" charset="0"/>
                        </a:rPr>
                        <a:t>£25,000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£187</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7" name="Text Box 4">
            <a:extLst>
              <a:ext uri="{FF2B5EF4-FFF2-40B4-BE49-F238E27FC236}">
                <a16:creationId xmlns:a16="http://schemas.microsoft.com/office/drawing/2014/main" id="{4FCC67A8-B4F5-43CA-9963-99C6E2CE5100}"/>
              </a:ext>
            </a:extLst>
          </p:cNvPr>
          <p:cNvSpPr txBox="1">
            <a:spLocks noChangeArrowheads="1"/>
          </p:cNvSpPr>
          <p:nvPr/>
        </p:nvSpPr>
        <p:spPr bwMode="auto">
          <a:xfrm>
            <a:off x="305880" y="1270413"/>
            <a:ext cx="11517381" cy="646331"/>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Approximate repayment amounts based on the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initial </a:t>
            </a:r>
            <a:r>
              <a:rPr lang="en-GB" sz="1800" dirty="0">
                <a:solidFill>
                  <a:prstClr val="black"/>
                </a:solidFill>
                <a:latin typeface="Arial" pitchFamily="34" charset="0"/>
                <a:cs typeface="Arial" pitchFamily="34" charset="0"/>
              </a:rPr>
              <a:t>Plan 5 threshold</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lang="en-GB" sz="1800" b="1" dirty="0">
                <a:solidFill>
                  <a:prstClr val="black"/>
                </a:solidFill>
                <a:latin typeface="Arial" pitchFamily="34" charset="0"/>
                <a:cs typeface="Arial" pitchFamily="34" charset="0"/>
              </a:rPr>
              <a:t>of £25,000</a:t>
            </a:r>
            <a:r>
              <a:rPr lang="en-GB" b="1" dirty="0">
                <a:solidFill>
                  <a:prstClr val="black"/>
                </a:solidFill>
                <a:latin typeface="Arial" pitchFamily="34" charset="0"/>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using the applied deduction</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rate of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9%</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of income earned over the threshold:</a:t>
            </a:r>
          </a:p>
        </p:txBody>
      </p:sp>
      <p:sp>
        <p:nvSpPr>
          <p:cNvPr id="13" name="Rounded Rectangle 12"/>
          <p:cNvSpPr/>
          <p:nvPr/>
        </p:nvSpPr>
        <p:spPr>
          <a:xfrm>
            <a:off x="1980807" y="5780681"/>
            <a:ext cx="2388361" cy="766763"/>
          </a:xfrm>
          <a:prstGeom prst="roundRect">
            <a:avLst/>
          </a:prstGeom>
          <a:solidFill>
            <a:srgbClr val="00206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Income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£28,000</a:t>
            </a:r>
          </a:p>
        </p:txBody>
      </p:sp>
      <p:sp>
        <p:nvSpPr>
          <p:cNvPr id="24" name="Rounded Rectangle 23"/>
          <p:cNvSpPr/>
          <p:nvPr/>
        </p:nvSpPr>
        <p:spPr>
          <a:xfrm>
            <a:off x="4944590" y="5780680"/>
            <a:ext cx="2239963" cy="754992"/>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£3,000</a:t>
            </a:r>
          </a:p>
        </p:txBody>
      </p:sp>
      <p:sp>
        <p:nvSpPr>
          <p:cNvPr id="23" name="Rounded Rectangle 22"/>
          <p:cNvSpPr/>
          <p:nvPr/>
        </p:nvSpPr>
        <p:spPr>
          <a:xfrm>
            <a:off x="4944590" y="5775247"/>
            <a:ext cx="2239962" cy="762365"/>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9% Deducted from?</a:t>
            </a:r>
          </a:p>
        </p:txBody>
      </p:sp>
      <p:sp>
        <p:nvSpPr>
          <p:cNvPr id="20" name="Rounded Rectangle 19"/>
          <p:cNvSpPr/>
          <p:nvPr/>
        </p:nvSpPr>
        <p:spPr>
          <a:xfrm>
            <a:off x="7789199" y="5776847"/>
            <a:ext cx="2360428" cy="758825"/>
          </a:xfrm>
          <a:prstGeom prst="roundRect">
            <a:avLst/>
          </a:prstGeom>
          <a:solidFill>
            <a:srgbClr val="002060"/>
          </a:solidFill>
          <a:ln w="28575">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r>
              <a:rPr lang="en-GB" sz="2800" dirty="0">
                <a:solidFill>
                  <a:prstClr val="white"/>
                </a:solidFill>
                <a:latin typeface="Arial" pitchFamily="34" charset="0"/>
                <a:cs typeface="Arial" pitchFamily="34" charset="0"/>
              </a:rPr>
              <a:t>22</a:t>
            </a:r>
            <a:endPar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grpSp>
        <p:nvGrpSpPr>
          <p:cNvPr id="2" name="Group 37" descr="Monthly Repayment">
            <a:extLst>
              <a:ext uri="{C183D7F6-B498-43B3-948B-1728B52AA6E4}">
                <adec:decorative xmlns:adec="http://schemas.microsoft.com/office/drawing/2017/decorative" val="0"/>
              </a:ext>
            </a:extLst>
          </p:cNvPr>
          <p:cNvGrpSpPr>
            <a:grpSpLocks/>
          </p:cNvGrpSpPr>
          <p:nvPr/>
        </p:nvGrpSpPr>
        <p:grpSpPr bwMode="auto">
          <a:xfrm>
            <a:off x="7789200" y="5776848"/>
            <a:ext cx="2357753" cy="758825"/>
            <a:chOff x="6038488" y="4657951"/>
            <a:chExt cx="2499556" cy="758047"/>
          </a:xfrm>
          <a:solidFill>
            <a:srgbClr val="007D86"/>
          </a:solidFill>
        </p:grpSpPr>
        <p:sp>
          <p:nvSpPr>
            <p:cNvPr id="34" name="Rounded Rectangle 33"/>
            <p:cNvSpPr/>
            <p:nvPr/>
          </p:nvSpPr>
          <p:spPr>
            <a:xfrm>
              <a:off x="6038488" y="4657951"/>
              <a:ext cx="2499556" cy="758047"/>
            </a:xfrm>
            <a:prstGeom prst="roundRect">
              <a:avLst/>
            </a:prstGeom>
            <a:solidFill>
              <a:srgbClr val="00206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2514" name="TextBox 32"/>
            <p:cNvSpPr txBox="1">
              <a:spLocks noChangeArrowheads="1"/>
            </p:cNvSpPr>
            <p:nvPr/>
          </p:nvSpPr>
          <p:spPr bwMode="auto">
            <a:xfrm>
              <a:off x="6428897" y="4669669"/>
              <a:ext cx="1712035" cy="707160"/>
            </a:xfrm>
            <a:prstGeom prst="rect">
              <a:avLst/>
            </a:prstGeom>
            <a:no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Monthly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Repayment?</a:t>
              </a:r>
            </a:p>
          </p:txBody>
        </p:sp>
      </p:grpSp>
      <p:sp>
        <p:nvSpPr>
          <p:cNvPr id="3" name="TextBox 2">
            <a:extLst>
              <a:ext uri="{FF2B5EF4-FFF2-40B4-BE49-F238E27FC236}">
                <a16:creationId xmlns:a16="http://schemas.microsoft.com/office/drawing/2014/main" id="{258A57D2-4938-ECA9-43F4-AC2D1EB1849E}"/>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Repayment – Plan 5 (as at 2023/24)</a:t>
            </a:r>
          </a:p>
        </p:txBody>
      </p:sp>
    </p:spTree>
    <p:custDataLst>
      <p:tags r:id="rId1"/>
    </p:custDataLst>
    <p:extLst>
      <p:ext uri="{BB962C8B-B14F-4D97-AF65-F5344CB8AC3E}">
        <p14:creationId xmlns:p14="http://schemas.microsoft.com/office/powerpoint/2010/main" val="10133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1000"/>
                                        <p:tgtEl>
                                          <p:spTgt spid="23"/>
                                        </p:tgtEl>
                                        <p:attrNameLst>
                                          <p:attrName>ppt_w</p:attrName>
                                        </p:attrNameLst>
                                      </p:cBhvr>
                                      <p:tavLst>
                                        <p:tav tm="0">
                                          <p:val>
                                            <p:strVal val="ppt_w"/>
                                          </p:val>
                                        </p:tav>
                                        <p:tav tm="100000">
                                          <p:val>
                                            <p:fltVal val="0"/>
                                          </p:val>
                                        </p:tav>
                                      </p:tavLst>
                                    </p:anim>
                                    <p:anim calcmode="lin" valueType="num">
                                      <p:cBhvr>
                                        <p:cTn id="7" dur="1000"/>
                                        <p:tgtEl>
                                          <p:spTgt spid="23"/>
                                        </p:tgtEl>
                                        <p:attrNameLst>
                                          <p:attrName>ppt_h</p:attrName>
                                        </p:attrNameLst>
                                      </p:cBhvr>
                                      <p:tavLst>
                                        <p:tav tm="0">
                                          <p:val>
                                            <p:strVal val="ppt_h"/>
                                          </p:val>
                                        </p:tav>
                                        <p:tav tm="100000">
                                          <p:val>
                                            <p:fltVal val="0"/>
                                          </p:val>
                                        </p:tav>
                                      </p:tavLst>
                                    </p:anim>
                                    <p:animEffect transition="out" filter="fade">
                                      <p:cBhvr>
                                        <p:cTn id="8" dur="1000"/>
                                        <p:tgtEl>
                                          <p:spTgt spid="23"/>
                                        </p:tgtEl>
                                      </p:cBhvr>
                                    </p:animEffect>
                                    <p:set>
                                      <p:cBhvr>
                                        <p:cTn id="9" dur="1" fill="hold">
                                          <p:stCondLst>
                                            <p:cond delay="999"/>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2"/>
                                        </p:tgtEl>
                                        <p:attrNameLst>
                                          <p:attrName>ppt_w</p:attrName>
                                        </p:attrNameLst>
                                      </p:cBhvr>
                                      <p:tavLst>
                                        <p:tav tm="0">
                                          <p:val>
                                            <p:strVal val="ppt_w"/>
                                          </p:val>
                                        </p:tav>
                                        <p:tav tm="100000">
                                          <p:val>
                                            <p:fltVal val="0"/>
                                          </p:val>
                                        </p:tav>
                                      </p:tavLst>
                                    </p:anim>
                                    <p:anim calcmode="lin" valueType="num">
                                      <p:cBhvr>
                                        <p:cTn id="14" dur="1000"/>
                                        <p:tgtEl>
                                          <p:spTgt spid="2"/>
                                        </p:tgtEl>
                                        <p:attrNameLst>
                                          <p:attrName>ppt_h</p:attrName>
                                        </p:attrNameLst>
                                      </p:cBhvr>
                                      <p:tavLst>
                                        <p:tav tm="0">
                                          <p:val>
                                            <p:strVal val="ppt_h"/>
                                          </p:val>
                                        </p:tav>
                                        <p:tav tm="100000">
                                          <p:val>
                                            <p:fltVal val="0"/>
                                          </p:val>
                                        </p:tav>
                                      </p:tavLst>
                                    </p:anim>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8B262C-00F5-4154-AE39-0F2DD0A73CDD}"/>
              </a:ext>
            </a:extLst>
          </p:cNvPr>
          <p:cNvSpPr txBox="1"/>
          <p:nvPr/>
        </p:nvSpPr>
        <p:spPr>
          <a:xfrm>
            <a:off x="175914" y="77504"/>
            <a:ext cx="9124203" cy="584775"/>
          </a:xfrm>
          <a:prstGeom prst="rect">
            <a:avLst/>
          </a:prstGeom>
          <a:noFill/>
        </p:spPr>
        <p:txBody>
          <a:bodyPr wrap="square">
            <a:spAutoFit/>
          </a:bodyPr>
          <a:lstStyle/>
          <a:p>
            <a:r>
              <a:rPr lang="en-GB" sz="3200" dirty="0">
                <a:solidFill>
                  <a:schemeClr val="bg1"/>
                </a:solidFill>
                <a:latin typeface="Arial" panose="020B0604020202020204" pitchFamily="34" charset="0"/>
                <a:cs typeface="Arial" panose="020B0604020202020204" pitchFamily="34" charset="0"/>
              </a:rPr>
              <a:t>Repayment – Plan 5 (projection at 2027/28)</a:t>
            </a:r>
          </a:p>
        </p:txBody>
      </p:sp>
      <p:graphicFrame>
        <p:nvGraphicFramePr>
          <p:cNvPr id="3" name="Group 3">
            <a:extLst>
              <a:ext uri="{FF2B5EF4-FFF2-40B4-BE49-F238E27FC236}">
                <a16:creationId xmlns:a16="http://schemas.microsoft.com/office/drawing/2014/main" id="{58312128-BEED-1071-C60C-D533F570FB14}"/>
              </a:ext>
            </a:extLst>
          </p:cNvPr>
          <p:cNvGraphicFramePr>
            <a:graphicFrameLocks/>
          </p:cNvGraphicFramePr>
          <p:nvPr>
            <p:extLst>
              <p:ext uri="{D42A27DB-BD31-4B8C-83A1-F6EECF244321}">
                <p14:modId xmlns:p14="http://schemas.microsoft.com/office/powerpoint/2010/main" val="2842296780"/>
              </p:ext>
            </p:extLst>
          </p:nvPr>
        </p:nvGraphicFramePr>
        <p:xfrm>
          <a:off x="989744" y="1988409"/>
          <a:ext cx="10212511" cy="3820350"/>
        </p:xfrm>
        <a:graphic>
          <a:graphicData uri="http://schemas.openxmlformats.org/drawingml/2006/table">
            <a:tbl>
              <a:tblPr firstRow="1">
                <a:tableStyleId>{125E5076-3810-47DD-B79F-674D7AD40C01}</a:tableStyleId>
              </a:tblPr>
              <a:tblGrid>
                <a:gridCol w="2650724">
                  <a:extLst>
                    <a:ext uri="{9D8B030D-6E8A-4147-A177-3AD203B41FA5}">
                      <a16:colId xmlns:a16="http://schemas.microsoft.com/office/drawing/2014/main" val="20000"/>
                    </a:ext>
                  </a:extLst>
                </a:gridCol>
                <a:gridCol w="3893913">
                  <a:extLst>
                    <a:ext uri="{9D8B030D-6E8A-4147-A177-3AD203B41FA5}">
                      <a16:colId xmlns:a16="http://schemas.microsoft.com/office/drawing/2014/main" val="20001"/>
                    </a:ext>
                  </a:extLst>
                </a:gridCol>
                <a:gridCol w="3667874">
                  <a:extLst>
                    <a:ext uri="{9D8B030D-6E8A-4147-A177-3AD203B41FA5}">
                      <a16:colId xmlns:a16="http://schemas.microsoft.com/office/drawing/2014/main" val="20002"/>
                    </a:ext>
                  </a:extLst>
                </a:gridCol>
              </a:tblGrid>
              <a:tr h="700323">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a:ln>
                            <a:noFill/>
                          </a:ln>
                          <a:solidFill>
                            <a:schemeClr val="bg1"/>
                          </a:solidFill>
                          <a:effectLst/>
                          <a:latin typeface="Arial" panose="020B0604020202020204" pitchFamily="34" charset="0"/>
                          <a:cs typeface="Arial" panose="020B0604020202020204" pitchFamily="34" charset="0"/>
                        </a:rPr>
                        <a:t>Gross Annual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a:ln>
                            <a:noFill/>
                          </a:ln>
                          <a:solidFill>
                            <a:schemeClr val="bg1"/>
                          </a:solidFill>
                          <a:effectLst/>
                          <a:latin typeface="Arial" panose="020B0604020202020204" pitchFamily="34" charset="0"/>
                          <a:cs typeface="Arial" panose="020B0604020202020204" pitchFamily="34" charset="0"/>
                        </a:rPr>
                        <a:t>Income</a:t>
                      </a:r>
                      <a:endParaRPr kumimoji="0" lang="en-GB" sz="20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Approx Monthly (2023/24)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 £25,000</a:t>
                      </a:r>
                      <a:endParaRPr kumimoji="0" lang="en-GB" sz="2000" b="0" i="0" u="none" strike="noStrike" cap="none" normalizeH="0" baseline="0" dirty="0">
                        <a:ln>
                          <a:noFill/>
                        </a:ln>
                        <a:solidFill>
                          <a:schemeClr val="accent1">
                            <a:lumMod val="60000"/>
                            <a:lumOff val="40000"/>
                          </a:schemeClr>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Approx Monthly (2027/28)</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 £25,710</a:t>
                      </a:r>
                      <a:endParaRPr kumimoji="0" lang="en-GB" sz="2000" b="1"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effectLst/>
                          <a:latin typeface="Arial" panose="020B0604020202020204" pitchFamily="34" charset="0"/>
                          <a:cs typeface="Arial" panose="020B0604020202020204" pitchFamily="34" charset="0"/>
                        </a:rPr>
                        <a:t>£25,000</a:t>
                      </a: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£0</a:t>
                      </a:r>
                      <a:endParaRPr kumimoji="0" lang="en-GB" sz="2000" b="0" i="0" u="none" strike="noStrike" cap="none" normalizeH="0" baseline="0" dirty="0">
                        <a:ln>
                          <a:noFill/>
                        </a:ln>
                        <a:solidFill>
                          <a:schemeClr val="accent1">
                            <a:lumMod val="60000"/>
                            <a:lumOff val="40000"/>
                          </a:schemeClr>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endParaRPr kumimoji="0" lang="en-GB" sz="2000" b="1"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effectLst/>
                          <a:latin typeface="Arial" panose="020B0604020202020204" pitchFamily="34" charset="0"/>
                          <a:cs typeface="Arial" panose="020B0604020202020204" pitchFamily="34" charset="0"/>
                        </a:rPr>
                        <a:t>£28,000</a:t>
                      </a: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£22</a:t>
                      </a:r>
                      <a:endParaRPr kumimoji="0" lang="en-GB" sz="2000" b="0" i="0" u="none" strike="noStrike" cap="none" normalizeH="0" baseline="0" dirty="0">
                        <a:ln>
                          <a:noFill/>
                        </a:ln>
                        <a:solidFill>
                          <a:schemeClr val="accent1">
                            <a:lumMod val="60000"/>
                            <a:lumOff val="40000"/>
                          </a:schemeClr>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£17</a:t>
                      </a:r>
                      <a:endParaRPr kumimoji="0" lang="en-GB" sz="2000" b="1"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effectLst/>
                          <a:latin typeface="Arial" panose="020B0604020202020204" pitchFamily="34" charset="0"/>
                          <a:cs typeface="Arial" panose="020B0604020202020204" pitchFamily="34" charset="0"/>
                        </a:rPr>
                        <a:t>£30,000</a:t>
                      </a: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£37</a:t>
                      </a:r>
                      <a:endParaRPr kumimoji="0" lang="en-GB" sz="2000" b="0" i="0" u="none" strike="noStrike" cap="none" normalizeH="0" baseline="0" dirty="0">
                        <a:ln>
                          <a:noFill/>
                        </a:ln>
                        <a:solidFill>
                          <a:schemeClr val="accent1">
                            <a:lumMod val="60000"/>
                            <a:lumOff val="40000"/>
                          </a:schemeClr>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£32</a:t>
                      </a:r>
                      <a:endParaRPr kumimoji="0" lang="en-GB" sz="2000" b="1"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effectLst/>
                          <a:latin typeface="Arial" panose="020B0604020202020204" pitchFamily="34" charset="0"/>
                          <a:cs typeface="Arial" panose="020B0604020202020204" pitchFamily="34" charset="0"/>
                        </a:rPr>
                        <a:t>£35,000</a:t>
                      </a: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£75</a:t>
                      </a:r>
                      <a:endParaRPr kumimoji="0" lang="en-GB" sz="2000" b="0" i="0" u="none" strike="noStrike" cap="none" normalizeH="0" baseline="0" dirty="0">
                        <a:ln>
                          <a:noFill/>
                        </a:ln>
                        <a:solidFill>
                          <a:schemeClr val="accent1">
                            <a:lumMod val="60000"/>
                            <a:lumOff val="40000"/>
                          </a:schemeClr>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£69</a:t>
                      </a:r>
                      <a:endParaRPr kumimoji="0" lang="en-GB" sz="2000" b="1"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effectLst/>
                          <a:latin typeface="Arial" panose="020B0604020202020204" pitchFamily="34" charset="0"/>
                          <a:cs typeface="Arial" panose="020B0604020202020204" pitchFamily="34" charset="0"/>
                        </a:rPr>
                        <a:t>£40,000</a:t>
                      </a: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£112</a:t>
                      </a:r>
                      <a:endParaRPr kumimoji="0" lang="en-GB" sz="2000" b="0" i="0" u="none" strike="noStrike" cap="none" normalizeH="0" baseline="0" dirty="0">
                        <a:ln>
                          <a:noFill/>
                        </a:ln>
                        <a:solidFill>
                          <a:schemeClr val="accent1">
                            <a:lumMod val="60000"/>
                            <a:lumOff val="40000"/>
                          </a:schemeClr>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£107</a:t>
                      </a:r>
                      <a:endParaRPr kumimoji="0" lang="en-GB" sz="2000" b="1"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effectLst/>
                          <a:latin typeface="Arial" panose="020B0604020202020204" pitchFamily="34" charset="0"/>
                          <a:cs typeface="Arial" panose="020B0604020202020204" pitchFamily="34" charset="0"/>
                        </a:rPr>
                        <a:t>£45,000</a:t>
                      </a: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£150</a:t>
                      </a:r>
                      <a:endParaRPr kumimoji="0" lang="en-GB" sz="2000" b="0" i="0" u="none" strike="noStrike" cap="none" normalizeH="0" baseline="0" dirty="0">
                        <a:ln>
                          <a:noFill/>
                        </a:ln>
                        <a:solidFill>
                          <a:schemeClr val="accent1">
                            <a:lumMod val="60000"/>
                            <a:lumOff val="40000"/>
                          </a:schemeClr>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£144</a:t>
                      </a:r>
                      <a:endParaRPr kumimoji="0" lang="en-GB" sz="2000" b="1"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solidFill>
                            <a:schemeClr val="tx1"/>
                          </a:solidFill>
                          <a:effectLst/>
                          <a:latin typeface="Arial" panose="020B0604020202020204" pitchFamily="34" charset="0"/>
                          <a:cs typeface="Arial" panose="020B0604020202020204" pitchFamily="34" charset="0"/>
                        </a:rPr>
                        <a:t>£50,000</a:t>
                      </a: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£187</a:t>
                      </a:r>
                      <a:endParaRPr kumimoji="0" lang="en-GB" sz="2000" b="0" i="0" u="none" strike="noStrike" cap="none" normalizeH="0" baseline="0" dirty="0">
                        <a:ln>
                          <a:noFill/>
                        </a:ln>
                        <a:solidFill>
                          <a:schemeClr val="accent1">
                            <a:lumMod val="60000"/>
                            <a:lumOff val="40000"/>
                          </a:schemeClr>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£182</a:t>
                      </a:r>
                      <a:endParaRPr kumimoji="0" lang="en-GB" sz="2000" b="1"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284675"/>
                  </a:ext>
                </a:extLst>
              </a:tr>
            </a:tbl>
          </a:graphicData>
        </a:graphic>
      </p:graphicFrame>
      <p:sp>
        <p:nvSpPr>
          <p:cNvPr id="5" name="TextBox 4">
            <a:extLst>
              <a:ext uri="{FF2B5EF4-FFF2-40B4-BE49-F238E27FC236}">
                <a16:creationId xmlns:a16="http://schemas.microsoft.com/office/drawing/2014/main" id="{4A2AA8D4-BDF3-E381-676F-DE10F073D9CD}"/>
              </a:ext>
            </a:extLst>
          </p:cNvPr>
          <p:cNvSpPr txBox="1"/>
          <p:nvPr/>
        </p:nvSpPr>
        <p:spPr>
          <a:xfrm>
            <a:off x="336479" y="1049241"/>
            <a:ext cx="11602092" cy="400110"/>
          </a:xfrm>
          <a:prstGeom prst="rect">
            <a:avLst/>
          </a:prstGeom>
          <a:noFill/>
        </p:spPr>
        <p:txBody>
          <a:bodyPr wrap="square">
            <a:spAutoFit/>
          </a:bodyPr>
          <a:lstStyle/>
          <a:p>
            <a:pPr marL="360000"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How much per month? (projected figures)</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200722" y="1399208"/>
            <a:ext cx="802322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STUDENT FINANCE OVERVIEW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chemeClr val="bg1"/>
                </a:solidFill>
                <a:latin typeface="Arial" pitchFamily="34" charset="0"/>
                <a:ea typeface="+mn-ea"/>
                <a:cs typeface="Arial" pitchFamily="34" charset="0"/>
              </a:rPr>
              <a:t>BUDGETING AND KEY MESSAGES</a:t>
            </a:r>
            <a:endParaRPr kumimoji="0" lang="en-GB" sz="32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2655224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088472" y="1062107"/>
            <a:ext cx="898048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across the UK spend an average of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£924 each month,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but on what?</a:t>
            </a:r>
          </a:p>
        </p:txBody>
      </p:sp>
      <p:sp>
        <p:nvSpPr>
          <p:cNvPr id="10" name="TextBox 4"/>
          <p:cNvSpPr txBox="1">
            <a:spLocks noChangeArrowheads="1"/>
          </p:cNvSpPr>
          <p:nvPr/>
        </p:nvSpPr>
        <p:spPr bwMode="auto">
          <a:xfrm>
            <a:off x="5149618" y="6381585"/>
            <a:ext cx="5497134"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Figures from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Savethestudent.org</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Student Money Survey</a:t>
            </a:r>
          </a:p>
        </p:txBody>
      </p:sp>
      <p:pic>
        <p:nvPicPr>
          <p:cNvPr id="4" name="Picture 3">
            <a:extLst>
              <a:ext uri="{FF2B5EF4-FFF2-40B4-BE49-F238E27FC236}">
                <a16:creationId xmlns:a16="http://schemas.microsoft.com/office/drawing/2014/main" id="{B5F3AC0E-6F98-8E68-3E9B-300351F9BD01}"/>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45248" y="1471542"/>
            <a:ext cx="9413280" cy="4910043"/>
          </a:xfrm>
          <a:prstGeom prst="rect">
            <a:avLst/>
          </a:prstGeom>
        </p:spPr>
      </p:pic>
      <p:sp>
        <p:nvSpPr>
          <p:cNvPr id="2" name="TextBox 1">
            <a:extLst>
              <a:ext uri="{FF2B5EF4-FFF2-40B4-BE49-F238E27FC236}">
                <a16:creationId xmlns:a16="http://schemas.microsoft.com/office/drawing/2014/main" id="{64307086-4858-5FE1-782D-AA4A9FC2CE8A}"/>
              </a:ext>
            </a:extLst>
          </p:cNvPr>
          <p:cNvSpPr txBox="1"/>
          <p:nvPr/>
        </p:nvSpPr>
        <p:spPr>
          <a:xfrm>
            <a:off x="164387" y="92467"/>
            <a:ext cx="9215919" cy="584775"/>
          </a:xfrm>
          <a:prstGeom prst="rect">
            <a:avLst/>
          </a:prstGeom>
          <a:noFill/>
        </p:spPr>
        <p:txBody>
          <a:bodyPr wrap="square" rtlCol="0">
            <a:spAutoFit/>
          </a:bodyPr>
          <a:lstStyle/>
          <a:p>
            <a:r>
              <a:rPr lang="en-GB" sz="3200" dirty="0">
                <a:solidFill>
                  <a:schemeClr val="bg1"/>
                </a:solidFill>
              </a:rPr>
              <a:t>Step 1 - Consider the Costs…</a:t>
            </a:r>
          </a:p>
        </p:txBody>
      </p:sp>
    </p:spTree>
    <p:custDataLst>
      <p:tags r:id="rId1"/>
    </p:custDataLst>
    <p:extLst>
      <p:ext uri="{BB962C8B-B14F-4D97-AF65-F5344CB8AC3E}">
        <p14:creationId xmlns:p14="http://schemas.microsoft.com/office/powerpoint/2010/main" val="3913665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14999-39FD-BA90-1126-7ED94CA832B1}"/>
              </a:ext>
            </a:extLst>
          </p:cNvPr>
          <p:cNvSpPr txBox="1"/>
          <p:nvPr/>
        </p:nvSpPr>
        <p:spPr>
          <a:xfrm>
            <a:off x="78740" y="118110"/>
            <a:ext cx="7813039" cy="584775"/>
          </a:xfrm>
          <a:prstGeom prst="rect">
            <a:avLst/>
          </a:prstGeom>
          <a:noFill/>
        </p:spPr>
        <p:txBody>
          <a:bodyPr wrap="square">
            <a:spAutoFit/>
          </a:bodyPr>
          <a:lstStyle/>
          <a:p>
            <a:r>
              <a:rPr lang="en-GB" sz="3200" dirty="0">
                <a:solidFill>
                  <a:schemeClr val="bg1"/>
                </a:solidFill>
                <a:latin typeface="Arial" panose="020B0604020202020204" pitchFamily="34" charset="0"/>
                <a:cs typeface="Arial" panose="020B0604020202020204" pitchFamily="34" charset="0"/>
              </a:rPr>
              <a:t>Prepare for Launch…</a:t>
            </a:r>
            <a:endParaRPr lang="en-GB"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75176EB-99F3-4E75-B006-BEA9671E49AB}"/>
              </a:ext>
            </a:extLst>
          </p:cNvPr>
          <p:cNvSpPr txBox="1"/>
          <p:nvPr/>
        </p:nvSpPr>
        <p:spPr>
          <a:xfrm>
            <a:off x="336580" y="1015511"/>
            <a:ext cx="11518840" cy="5570756"/>
          </a:xfrm>
          <a:prstGeom prst="rect">
            <a:avLst/>
          </a:prstGeom>
          <a:noFill/>
        </p:spPr>
        <p:txBody>
          <a:bodyPr wrap="square">
            <a:spAutoFit/>
          </a:bodyPr>
          <a:lstStyle/>
          <a:p>
            <a:r>
              <a:rPr lang="en-GB" sz="2000" b="1" i="0" dirty="0">
                <a:solidFill>
                  <a:srgbClr val="002060"/>
                </a:solidFill>
                <a:effectLst/>
                <a:latin typeface="Arial" panose="020B0604020202020204" pitchFamily="34" charset="0"/>
                <a:cs typeface="Arial" panose="020B0604020202020204" pitchFamily="34" charset="0"/>
              </a:rPr>
              <a:t>New Figures for 2023/24 </a:t>
            </a:r>
          </a:p>
          <a:p>
            <a:r>
              <a:rPr lang="en-GB" sz="2000" b="1" dirty="0">
                <a:solidFill>
                  <a:srgbClr val="00206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Tuition Fee Loans</a:t>
            </a:r>
          </a:p>
          <a:p>
            <a:r>
              <a:rPr lang="en-GB" sz="2000" i="0" dirty="0">
                <a:effectLst/>
                <a:latin typeface="Arial" panose="020B0604020202020204" pitchFamily="34" charset="0"/>
                <a:cs typeface="Arial" panose="020B0604020202020204" pitchFamily="34" charset="0"/>
              </a:rPr>
              <a:t>	Maintenance Loans</a:t>
            </a:r>
          </a:p>
          <a:p>
            <a:r>
              <a:rPr lang="en-GB" sz="2000" dirty="0">
                <a:latin typeface="Arial" panose="020B0604020202020204" pitchFamily="34" charset="0"/>
                <a:cs typeface="Arial" panose="020B0604020202020204" pitchFamily="34" charset="0"/>
              </a:rPr>
              <a:t>	</a:t>
            </a:r>
            <a:r>
              <a:rPr lang="en-GB" sz="2000" b="1" dirty="0">
                <a:solidFill>
                  <a:srgbClr val="00B050"/>
                </a:solidFill>
                <a:latin typeface="Arial" panose="020B0604020202020204" pitchFamily="34" charset="0"/>
                <a:cs typeface="Arial" panose="020B0604020202020204" pitchFamily="34" charset="0"/>
              </a:rPr>
              <a:t>Disabled Students Allowance</a:t>
            </a:r>
          </a:p>
          <a:p>
            <a:r>
              <a:rPr lang="en-GB" sz="2000" i="0" dirty="0">
                <a:effectLst/>
                <a:latin typeface="Arial" panose="020B0604020202020204" pitchFamily="34" charset="0"/>
                <a:cs typeface="Arial" panose="020B0604020202020204" pitchFamily="34" charset="0"/>
              </a:rPr>
              <a:t>	Grants for Dependants</a:t>
            </a:r>
          </a:p>
          <a:p>
            <a:r>
              <a:rPr lang="en-GB" sz="2000" dirty="0">
                <a:latin typeface="Arial" panose="020B0604020202020204" pitchFamily="34" charset="0"/>
                <a:cs typeface="Arial" panose="020B0604020202020204" pitchFamily="34" charset="0"/>
              </a:rPr>
              <a:t>	Postgraduate Loans</a:t>
            </a:r>
            <a:endParaRPr lang="en-GB" sz="2000" i="0" dirty="0">
              <a:effectLst/>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b="1" dirty="0">
                <a:solidFill>
                  <a:srgbClr val="002060"/>
                </a:solidFill>
                <a:latin typeface="Arial" panose="020B0604020202020204" pitchFamily="34" charset="0"/>
                <a:cs typeface="Arial" panose="020B0604020202020204" pitchFamily="34" charset="0"/>
              </a:rPr>
              <a:t>Cost of Living Considerations</a:t>
            </a:r>
          </a:p>
          <a:p>
            <a:pPr lvl="1"/>
            <a:r>
              <a:rPr lang="en-GB" sz="2000" i="0" dirty="0">
                <a:effectLst/>
                <a:latin typeface="Arial" panose="020B0604020202020204" pitchFamily="34" charset="0"/>
                <a:cs typeface="Arial" panose="020B0604020202020204" pitchFamily="34" charset="0"/>
              </a:rPr>
              <a:t>	New Guidance for students</a:t>
            </a:r>
          </a:p>
          <a:p>
            <a:r>
              <a:rPr lang="en-GB" sz="2000" i="0" dirty="0">
                <a:effectLst/>
                <a:latin typeface="Arial" panose="020B0604020202020204" pitchFamily="34" charset="0"/>
                <a:cs typeface="Arial" panose="020B0604020202020204" pitchFamily="34" charset="0"/>
              </a:rPr>
              <a:t>	Financial Hardship Guidance</a:t>
            </a:r>
            <a:endParaRPr lang="en-GB" sz="2000" i="0" dirty="0">
              <a:solidFill>
                <a:srgbClr val="FF0000"/>
              </a:solidFill>
              <a:effectLst/>
              <a:latin typeface="Arial" panose="020B0604020202020204" pitchFamily="34" charset="0"/>
              <a:cs typeface="Arial" panose="020B0604020202020204" pitchFamily="34" charset="0"/>
            </a:endParaRPr>
          </a:p>
          <a:p>
            <a:r>
              <a:rPr lang="en-GB" sz="2000" i="0" dirty="0">
                <a:effectLst/>
                <a:latin typeface="Arial" panose="020B0604020202020204" pitchFamily="34" charset="0"/>
                <a:cs typeface="Arial" panose="020B0604020202020204" pitchFamily="34" charset="0"/>
              </a:rPr>
              <a:t>	Multiple Change of Address</a:t>
            </a:r>
          </a:p>
          <a:p>
            <a:endParaRPr lang="en-GB" sz="2000" b="1" i="0" dirty="0">
              <a:solidFill>
                <a:srgbClr val="002060"/>
              </a:solidFill>
              <a:effectLst/>
              <a:latin typeface="Arial" panose="020B0604020202020204" pitchFamily="34" charset="0"/>
              <a:cs typeface="Arial" panose="020B0604020202020204" pitchFamily="34" charset="0"/>
            </a:endParaRPr>
          </a:p>
          <a:p>
            <a:r>
              <a:rPr lang="en-GB" sz="2000" b="1" i="0" dirty="0">
                <a:solidFill>
                  <a:srgbClr val="002060"/>
                </a:solidFill>
                <a:effectLst/>
                <a:latin typeface="Arial" panose="020B0604020202020204" pitchFamily="34" charset="0"/>
                <a:cs typeface="Arial" panose="020B0604020202020204" pitchFamily="34" charset="0"/>
              </a:rPr>
              <a:t>Application and Evidence Updates</a:t>
            </a:r>
          </a:p>
          <a:p>
            <a:r>
              <a:rPr lang="en-GB" sz="2000" b="1" i="0" dirty="0">
                <a:solidFill>
                  <a:srgbClr val="002060"/>
                </a:solidFill>
                <a:effectLst/>
                <a:latin typeface="Arial" panose="020B0604020202020204" pitchFamily="34" charset="0"/>
                <a:cs typeface="Arial" panose="020B0604020202020204" pitchFamily="34" charset="0"/>
              </a:rPr>
              <a:t>	</a:t>
            </a:r>
            <a:r>
              <a:rPr lang="en-GB" sz="2000" i="0" dirty="0">
                <a:effectLst/>
                <a:latin typeface="Arial" panose="020B0604020202020204" pitchFamily="34" charset="0"/>
                <a:cs typeface="Arial" panose="020B0604020202020204" pitchFamily="34" charset="0"/>
              </a:rPr>
              <a:t>Birth Certificates</a:t>
            </a:r>
          </a:p>
          <a:p>
            <a:endParaRPr lang="en-GB" sz="2000" i="0" dirty="0">
              <a:effectLst/>
              <a:latin typeface="Arial" panose="020B0604020202020204" pitchFamily="34" charset="0"/>
              <a:cs typeface="Arial" panose="020B0604020202020204" pitchFamily="34" charset="0"/>
            </a:endParaRPr>
          </a:p>
          <a:p>
            <a:r>
              <a:rPr lang="en-GB" sz="2000" b="1" i="0" dirty="0">
                <a:solidFill>
                  <a:srgbClr val="002060"/>
                </a:solidFill>
                <a:effectLst/>
                <a:latin typeface="Arial" panose="020B0604020202020204" pitchFamily="34" charset="0"/>
                <a:cs typeface="Arial" panose="020B0604020202020204" pitchFamily="34" charset="0"/>
              </a:rPr>
              <a:t>New Repayment Plan 5</a:t>
            </a:r>
          </a:p>
          <a:p>
            <a:r>
              <a:rPr lang="en-GB" sz="2000" b="1" dirty="0">
                <a:solidFill>
                  <a:srgbClr val="00206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Once Earning over £25,000 per year</a:t>
            </a:r>
            <a:endParaRPr lang="en-GB" sz="2000" i="0" dirty="0">
              <a:effectLst/>
              <a:latin typeface="Arial" panose="020B0604020202020204" pitchFamily="34" charset="0"/>
              <a:cs typeface="Arial" panose="020B0604020202020204" pitchFamily="34" charset="0"/>
            </a:endParaRPr>
          </a:p>
          <a:p>
            <a:endParaRPr lang="en-GB" sz="1600" i="0" dirty="0">
              <a:effectLst/>
              <a:latin typeface="Arial" panose="020B0604020202020204" pitchFamily="34" charset="0"/>
              <a:cs typeface="Arial" panose="020B0604020202020204" pitchFamily="34" charset="0"/>
            </a:endParaRPr>
          </a:p>
        </p:txBody>
      </p:sp>
      <p:pic>
        <p:nvPicPr>
          <p:cNvPr id="5" name="Picture 4" descr="Graphical user interface, text, application, email&#10;&#10;Description automatically generated">
            <a:extLst>
              <a:ext uri="{FF2B5EF4-FFF2-40B4-BE49-F238E27FC236}">
                <a16:creationId xmlns:a16="http://schemas.microsoft.com/office/drawing/2014/main" id="{C86F4C79-AD5F-76DD-08DA-B7B473CE8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998" y="1019195"/>
            <a:ext cx="6261422" cy="3289469"/>
          </a:xfrm>
          <a:prstGeom prst="rect">
            <a:avLst/>
          </a:prstGeom>
          <a:ln>
            <a:solidFill>
              <a:schemeClr val="tx2"/>
            </a:solidFill>
          </a:ln>
        </p:spPr>
      </p:pic>
      <p:pic>
        <p:nvPicPr>
          <p:cNvPr id="7" name="Picture 6" descr="Qr code&#10;&#10;Description automatically generated">
            <a:extLst>
              <a:ext uri="{FF2B5EF4-FFF2-40B4-BE49-F238E27FC236}">
                <a16:creationId xmlns:a16="http://schemas.microsoft.com/office/drawing/2014/main" id="{1600B702-837E-31EC-0995-31E837D90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452" y="4329186"/>
            <a:ext cx="2421279" cy="2421279"/>
          </a:xfrm>
          <a:prstGeom prst="rect">
            <a:avLst/>
          </a:prstGeom>
        </p:spPr>
      </p:pic>
    </p:spTree>
    <p:extLst>
      <p:ext uri="{BB962C8B-B14F-4D97-AF65-F5344CB8AC3E}">
        <p14:creationId xmlns:p14="http://schemas.microsoft.com/office/powerpoint/2010/main" val="115501785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4D32AC0-B9A4-4E43-A514-30C5834D3537}"/>
              </a:ext>
              <a:ext uri="{C183D7F6-B498-43B3-948B-1728B52AA6E4}">
                <adec:decorative xmlns:adec="http://schemas.microsoft.com/office/drawing/2017/decorative" val="1"/>
              </a:ext>
            </a:extLst>
          </p:cNvPr>
          <p:cNvPicPr>
            <a:picLocks noChangeAspect="1"/>
          </p:cNvPicPr>
          <p:nvPr/>
        </p:nvPicPr>
        <p:blipFill>
          <a:blip r:embed="rId4">
            <a:duotone>
              <a:schemeClr val="bg2">
                <a:shade val="45000"/>
                <a:satMod val="135000"/>
              </a:schemeClr>
              <a:prstClr val="white"/>
            </a:duotone>
            <a:alphaModFix amt="50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Lst>
          </a:blip>
          <a:stretch>
            <a:fillRect/>
          </a:stretch>
        </p:blipFill>
        <p:spPr>
          <a:xfrm>
            <a:off x="1699484" y="2271891"/>
            <a:ext cx="8596105" cy="3334801"/>
          </a:xfrm>
          <a:prstGeom prst="rect">
            <a:avLst/>
          </a:prstGeom>
        </p:spPr>
      </p:pic>
      <p:sp>
        <p:nvSpPr>
          <p:cNvPr id="5" name="Rectangle 4"/>
          <p:cNvSpPr>
            <a:spLocks noChangeArrowheads="1"/>
          </p:cNvSpPr>
          <p:nvPr/>
        </p:nvSpPr>
        <p:spPr bwMode="auto">
          <a:xfrm>
            <a:off x="1733927" y="1726919"/>
            <a:ext cx="8758590" cy="4011355"/>
          </a:xfrm>
          <a:prstGeom prst="rect">
            <a:avLst/>
          </a:prstGeom>
          <a:noFill/>
          <a:ln w="9525">
            <a:noFill/>
            <a:miter lim="800000"/>
            <a:headEnd/>
            <a:tailEnd/>
          </a:ln>
        </p:spPr>
        <p:txBody>
          <a:bodyPr wrap="square">
            <a:spAutoFit/>
          </a:bodyPr>
          <a:lstStyle/>
          <a:p>
            <a:pPr marL="360000" marR="0" lvl="0" indent="-3587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of student money management and budgeting information include: </a:t>
            </a:r>
          </a:p>
          <a:p>
            <a:pPr marL="360000" marR="0" lvl="0" indent="-358775"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1225" marR="0" lvl="0" indent="0" algn="ctr"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GOV.UK</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6"/>
              </a:rPr>
              <a:t>www.gov.uk/student-finance</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1225" marR="0" lvl="0" indent="0" algn="ctr" defTabSz="914400" rtl="0" eaLnBrk="1" fontAlgn="auto" latinLnBrk="0" hangingPunct="1">
              <a:lnSpc>
                <a:spcPct val="100000"/>
              </a:lnSpc>
              <a:spcBef>
                <a:spcPts val="0"/>
              </a:spcBef>
              <a:spcAft>
                <a:spcPts val="2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Understanding Living Costs guidance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7"/>
              </a:rPr>
              <a:t>page</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1225" marR="0" lvl="0" indent="0" algn="ctr"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Discover Uni</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8"/>
              </a:rPr>
              <a:t>https://discoveruni.gov.uk</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1225" marR="0" lvl="0" indent="0" algn="ctr" defTabSz="914400" rtl="0" eaLnBrk="1" fontAlgn="auto" latinLnBrk="0" hangingPunct="1">
              <a:lnSpc>
                <a:spcPct val="100000"/>
              </a:lnSpc>
              <a:spcBef>
                <a:spcPts val="0"/>
              </a:spcBef>
              <a:spcAft>
                <a:spcPts val="4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Dedicated student money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9"/>
              </a:rPr>
              <a:t>section </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400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1225" marR="0" lvl="0" indent="0" algn="ctr"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Save the Student</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10"/>
              </a:rPr>
              <a:t>www.savethestudent.org</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1225" marR="0" lvl="0" indent="0" algn="ctr" defTabSz="914400" rtl="0" eaLnBrk="1" fontAlgn="auto" latinLnBrk="0" hangingPunct="1">
              <a:lnSpc>
                <a:spcPct val="100000"/>
              </a:lnSpc>
              <a:spcBef>
                <a:spcPts val="0"/>
              </a:spcBef>
              <a:spcAft>
                <a:spcPts val="2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Advice and resources including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11"/>
              </a:rPr>
              <a:t>money</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and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12"/>
              </a:rPr>
              <a:t>accommodation</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surveys</a:t>
            </a:r>
          </a:p>
          <a:p>
            <a:pPr marL="1225" marR="0" lvl="0" indent="0" algn="ctr"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Money Saving Expert</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13"/>
              </a:rPr>
              <a:t>www.moneysavingexpert.com/students</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1225" marR="0" lvl="0" indent="0" algn="ctr" defTabSz="914400" rtl="0" eaLnBrk="1" fontAlgn="auto" latinLnBrk="0" hangingPunct="1">
              <a:lnSpc>
                <a:spcPct val="100000"/>
              </a:lnSpc>
              <a:spcBef>
                <a:spcPts val="0"/>
              </a:spcBef>
              <a:spcAft>
                <a:spcPts val="4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Information, opinion, blogs and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14"/>
              </a:rPr>
              <a:t>budgeting</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advice</a:t>
            </a:r>
          </a:p>
        </p:txBody>
      </p:sp>
      <p:grpSp>
        <p:nvGrpSpPr>
          <p:cNvPr id="11" name="Group 17" descr="Could you balance study and work? Many students will work part-time alongside their study or during the holidays to supplement their income&#10;">
            <a:extLst>
              <a:ext uri="{FF2B5EF4-FFF2-40B4-BE49-F238E27FC236}">
                <a16:creationId xmlns:a16="http://schemas.microsoft.com/office/drawing/2014/main" id="{27580288-47D3-45D4-8AB3-9FEDBF4D8DC5}"/>
              </a:ext>
            </a:extLst>
          </p:cNvPr>
          <p:cNvGrpSpPr/>
          <p:nvPr/>
        </p:nvGrpSpPr>
        <p:grpSpPr>
          <a:xfrm>
            <a:off x="1728711" y="5738588"/>
            <a:ext cx="9215760" cy="923330"/>
            <a:chOff x="-1583146" y="3432097"/>
            <a:chExt cx="9215760" cy="923330"/>
          </a:xfrm>
        </p:grpSpPr>
        <p:sp>
          <p:nvSpPr>
            <p:cNvPr id="13" name="Rounded Rectangle 5">
              <a:extLst>
                <a:ext uri="{FF2B5EF4-FFF2-40B4-BE49-F238E27FC236}">
                  <a16:creationId xmlns:a16="http://schemas.microsoft.com/office/drawing/2014/main" id="{45351C23-76F3-4802-AB97-749EE323E380}"/>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5">
              <a:extLst>
                <a:ext uri="{FF2B5EF4-FFF2-40B4-BE49-F238E27FC236}">
                  <a16:creationId xmlns:a16="http://schemas.microsoft.com/office/drawing/2014/main" id="{B01C08E3-A4EE-4057-9FF5-F11B555B76C3}"/>
                </a:ext>
              </a:extLst>
            </p:cNvPr>
            <p:cNvSpPr>
              <a:spLocks noChangeArrowheads="1"/>
            </p:cNvSpPr>
            <p:nvPr/>
          </p:nvSpPr>
          <p:spPr bwMode="auto">
            <a:xfrm>
              <a:off x="-716881" y="3567759"/>
              <a:ext cx="8349495"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Many university and college websites also feature helpful student finance guidance, budget planners and knowledge of local costs and expenses</a:t>
              </a:r>
            </a:p>
          </p:txBody>
        </p:sp>
        <p:sp>
          <p:nvSpPr>
            <p:cNvPr id="15" name="Oval 14">
              <a:extLst>
                <a:ext uri="{FF2B5EF4-FFF2-40B4-BE49-F238E27FC236}">
                  <a16:creationId xmlns:a16="http://schemas.microsoft.com/office/drawing/2014/main" id="{32C12003-27C9-4531-916E-3D74FAF865A4}"/>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0E8DA716-D463-438E-9F5A-04F67B08179B}"/>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pic>
        <p:nvPicPr>
          <p:cNvPr id="4" name="Picture 3" descr="QR Code GOV living costs page">
            <a:extLst>
              <a:ext uri="{FF2B5EF4-FFF2-40B4-BE49-F238E27FC236}">
                <a16:creationId xmlns:a16="http://schemas.microsoft.com/office/drawing/2014/main" id="{3D924832-B136-690D-CD49-4444FF66EEE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50234" y="2352088"/>
            <a:ext cx="726703" cy="726703"/>
          </a:xfrm>
          <a:prstGeom prst="rect">
            <a:avLst/>
          </a:prstGeom>
          <a:ln>
            <a:solidFill>
              <a:srgbClr val="002060"/>
            </a:solidFill>
          </a:ln>
        </p:spPr>
      </p:pic>
      <p:pic>
        <p:nvPicPr>
          <p:cNvPr id="7" name="Picture 6" descr="QR code Discover Uni Money Page&#10;">
            <a:extLst>
              <a:ext uri="{FF2B5EF4-FFF2-40B4-BE49-F238E27FC236}">
                <a16:creationId xmlns:a16="http://schemas.microsoft.com/office/drawing/2014/main" id="{E15B8C41-36F3-7540-0F38-D35A71C2121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26465" y="3119254"/>
            <a:ext cx="725848" cy="725848"/>
          </a:xfrm>
          <a:prstGeom prst="rect">
            <a:avLst/>
          </a:prstGeom>
          <a:ln>
            <a:solidFill>
              <a:srgbClr val="C00000"/>
            </a:solidFill>
          </a:ln>
        </p:spPr>
      </p:pic>
      <p:pic>
        <p:nvPicPr>
          <p:cNvPr id="9" name="Picture 8" descr="QR Code Save The Student">
            <a:extLst>
              <a:ext uri="{FF2B5EF4-FFF2-40B4-BE49-F238E27FC236}">
                <a16:creationId xmlns:a16="http://schemas.microsoft.com/office/drawing/2014/main" id="{C6F9FC8D-3868-A2AC-9C1D-D2B6561F4E7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51088" y="4081169"/>
            <a:ext cx="725848" cy="725848"/>
          </a:xfrm>
          <a:prstGeom prst="rect">
            <a:avLst/>
          </a:prstGeom>
          <a:ln>
            <a:solidFill>
              <a:srgbClr val="C00000"/>
            </a:solidFill>
          </a:ln>
        </p:spPr>
      </p:pic>
      <p:pic>
        <p:nvPicPr>
          <p:cNvPr id="12" name="Picture 11" descr="QR code Money Saving Expert student page&#10;&#10;">
            <a:extLst>
              <a:ext uri="{FF2B5EF4-FFF2-40B4-BE49-F238E27FC236}">
                <a16:creationId xmlns:a16="http://schemas.microsoft.com/office/drawing/2014/main" id="{970A9F1E-38BD-197D-C719-3A8C058E621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726466" y="4880843"/>
            <a:ext cx="725849" cy="725849"/>
          </a:xfrm>
          <a:prstGeom prst="rect">
            <a:avLst/>
          </a:prstGeom>
          <a:ln>
            <a:solidFill>
              <a:srgbClr val="002060"/>
            </a:solidFill>
          </a:ln>
        </p:spPr>
      </p:pic>
      <p:grpSp>
        <p:nvGrpSpPr>
          <p:cNvPr id="8" name="Group 7">
            <a:extLst>
              <a:ext uri="{FF2B5EF4-FFF2-40B4-BE49-F238E27FC236}">
                <a16:creationId xmlns:a16="http://schemas.microsoft.com/office/drawing/2014/main" id="{25C05CC8-A683-65A9-E626-16B606257EC4}"/>
              </a:ext>
              <a:ext uri="{C183D7F6-B498-43B3-948B-1728B52AA6E4}">
                <adec:decorative xmlns:adec="http://schemas.microsoft.com/office/drawing/2017/decorative" val="1"/>
              </a:ext>
            </a:extLst>
          </p:cNvPr>
          <p:cNvGrpSpPr/>
          <p:nvPr/>
        </p:nvGrpSpPr>
        <p:grpSpPr>
          <a:xfrm>
            <a:off x="431515" y="1060398"/>
            <a:ext cx="10780084" cy="4486966"/>
            <a:chOff x="9420471" y="968282"/>
            <a:chExt cx="8793034" cy="3494312"/>
          </a:xfrm>
        </p:grpSpPr>
        <p:grpSp>
          <p:nvGrpSpPr>
            <p:cNvPr id="29" name="Group 28">
              <a:extLst>
                <a:ext uri="{FF2B5EF4-FFF2-40B4-BE49-F238E27FC236}">
                  <a16:creationId xmlns:a16="http://schemas.microsoft.com/office/drawing/2014/main" id="{9007E55D-BB02-450A-AA1B-99F118DAF534}"/>
                </a:ext>
                <a:ext uri="{C183D7F6-B498-43B3-948B-1728B52AA6E4}">
                  <adec:decorative xmlns:adec="http://schemas.microsoft.com/office/drawing/2017/decorative" val="1"/>
                </a:ext>
              </a:extLst>
            </p:cNvPr>
            <p:cNvGrpSpPr/>
            <p:nvPr/>
          </p:nvGrpSpPr>
          <p:grpSpPr>
            <a:xfrm>
              <a:off x="9420471" y="968282"/>
              <a:ext cx="8793034" cy="3494312"/>
              <a:chOff x="9285658" y="2089794"/>
              <a:chExt cx="8793034" cy="3494312"/>
            </a:xfrm>
          </p:grpSpPr>
          <p:sp>
            <p:nvSpPr>
              <p:cNvPr id="3" name="Rectangle 2">
                <a:extLst>
                  <a:ext uri="{FF2B5EF4-FFF2-40B4-BE49-F238E27FC236}">
                    <a16:creationId xmlns:a16="http://schemas.microsoft.com/office/drawing/2014/main" id="{BF82887D-8AA8-4E4B-A219-1BA9947A3696}"/>
                  </a:ext>
                </a:extLst>
              </p:cNvPr>
              <p:cNvSpPr/>
              <p:nvPr/>
            </p:nvSpPr>
            <p:spPr>
              <a:xfrm>
                <a:off x="9285658" y="2089794"/>
                <a:ext cx="8793034" cy="349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 name="Picture 27">
                <a:extLst>
                  <a:ext uri="{FF2B5EF4-FFF2-40B4-BE49-F238E27FC236}">
                    <a16:creationId xmlns:a16="http://schemas.microsoft.com/office/drawing/2014/main" id="{6C9950C6-8C93-4E51-8694-F703F572B709}"/>
                  </a:ext>
                </a:extLst>
              </p:cNvPr>
              <p:cNvPicPr>
                <a:picLocks noChangeAspect="1"/>
              </p:cNvPicPr>
              <p:nvPr/>
            </p:nvPicPr>
            <p:blipFill>
              <a:blip r:embed="rId19"/>
              <a:stretch>
                <a:fillRect/>
              </a:stretch>
            </p:blipFill>
            <p:spPr>
              <a:xfrm rot="20796306">
                <a:off x="9752968" y="3952441"/>
                <a:ext cx="2576697" cy="132175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448A7BEF-5E20-4DC1-8219-D13611176224}"/>
                  </a:ext>
                </a:extLst>
              </p:cNvPr>
              <p:cNvPicPr>
                <a:picLocks noChangeAspect="1"/>
              </p:cNvPicPr>
              <p:nvPr/>
            </p:nvPicPr>
            <p:blipFill>
              <a:blip r:embed="rId20"/>
              <a:stretch>
                <a:fillRect/>
              </a:stretch>
            </p:blipFill>
            <p:spPr>
              <a:xfrm rot="21231431">
                <a:off x="11398855" y="3081771"/>
                <a:ext cx="4730530" cy="205310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5578015B-E64E-48F9-845C-28D751304478}"/>
                  </a:ext>
                </a:extLst>
              </p:cNvPr>
              <p:cNvPicPr>
                <a:picLocks noChangeAspect="1"/>
              </p:cNvPicPr>
              <p:nvPr/>
            </p:nvPicPr>
            <p:blipFill>
              <a:blip r:embed="rId21"/>
              <a:stretch>
                <a:fillRect/>
              </a:stretch>
            </p:blipFill>
            <p:spPr>
              <a:xfrm rot="296628">
                <a:off x="13901945" y="2639579"/>
                <a:ext cx="3533251" cy="188179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BF2F8306-761D-4C6F-BD26-CBB0FF01CF47}"/>
                  </a:ext>
                </a:extLst>
              </p:cNvPr>
              <p:cNvPicPr>
                <a:picLocks noChangeAspect="1"/>
              </p:cNvPicPr>
              <p:nvPr/>
            </p:nvPicPr>
            <p:blipFill>
              <a:blip r:embed="rId22"/>
              <a:stretch>
                <a:fillRect/>
              </a:stretch>
            </p:blipFill>
            <p:spPr>
              <a:xfrm rot="275744">
                <a:off x="9638508" y="2533487"/>
                <a:ext cx="2570211" cy="1665118"/>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pic>
          <p:nvPicPr>
            <p:cNvPr id="6" name="Picture 5">
              <a:extLst>
                <a:ext uri="{FF2B5EF4-FFF2-40B4-BE49-F238E27FC236}">
                  <a16:creationId xmlns:a16="http://schemas.microsoft.com/office/drawing/2014/main" id="{B3DA49AC-EFAC-4045-E4B4-8D1851DBD217}"/>
                </a:ext>
              </a:extLst>
            </p:cNvPr>
            <p:cNvPicPr>
              <a:picLocks noChangeAspect="1"/>
            </p:cNvPicPr>
            <p:nvPr/>
          </p:nvPicPr>
          <p:blipFill>
            <a:blip r:embed="rId23"/>
            <a:stretch>
              <a:fillRect/>
            </a:stretch>
          </p:blipFill>
          <p:spPr>
            <a:xfrm rot="21194056">
              <a:off x="15482358" y="2654654"/>
              <a:ext cx="2463129" cy="1548689"/>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
        <p:nvSpPr>
          <p:cNvPr id="2" name="TextBox 1">
            <a:extLst>
              <a:ext uri="{FF2B5EF4-FFF2-40B4-BE49-F238E27FC236}">
                <a16:creationId xmlns:a16="http://schemas.microsoft.com/office/drawing/2014/main" id="{2834C55E-2009-7E4D-667D-437E433DE7AC}"/>
              </a:ext>
            </a:extLst>
          </p:cNvPr>
          <p:cNvSpPr txBox="1"/>
          <p:nvPr/>
        </p:nvSpPr>
        <p:spPr>
          <a:xfrm>
            <a:off x="164387" y="92467"/>
            <a:ext cx="9215919" cy="584775"/>
          </a:xfrm>
          <a:prstGeom prst="rect">
            <a:avLst/>
          </a:prstGeom>
          <a:noFill/>
        </p:spPr>
        <p:txBody>
          <a:bodyPr wrap="square" rtlCol="0">
            <a:spAutoFit/>
          </a:bodyPr>
          <a:lstStyle/>
          <a:p>
            <a:r>
              <a:rPr lang="en-GB" sz="3200" dirty="0">
                <a:solidFill>
                  <a:schemeClr val="bg1"/>
                </a:solidFill>
              </a:rPr>
              <a:t>Step 2 – …Consider your Income</a:t>
            </a:r>
          </a:p>
        </p:txBody>
      </p:sp>
    </p:spTree>
    <p:custDataLst>
      <p:tags r:id="rId1"/>
    </p:custDataLst>
    <p:extLst>
      <p:ext uri="{BB962C8B-B14F-4D97-AF65-F5344CB8AC3E}">
        <p14:creationId xmlns:p14="http://schemas.microsoft.com/office/powerpoint/2010/main" val="1933087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236305" y="1398588"/>
            <a:ext cx="8023225"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DSA OVERVIEW</a:t>
            </a:r>
            <a:endParaRPr kumimoji="0" lang="en-GB" sz="32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6889180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14A770-4AD5-416F-8283-075408FD3365}"/>
              </a:ext>
            </a:extLst>
          </p:cNvPr>
          <p:cNvSpPr txBox="1"/>
          <p:nvPr/>
        </p:nvSpPr>
        <p:spPr>
          <a:xfrm>
            <a:off x="103118" y="129623"/>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WHAT IS DISABLED STUDENTS ALLOWANCE?</a:t>
            </a:r>
          </a:p>
        </p:txBody>
      </p:sp>
      <p:sp>
        <p:nvSpPr>
          <p:cNvPr id="3" name="Rectangle 2">
            <a:extLst>
              <a:ext uri="{FF2B5EF4-FFF2-40B4-BE49-F238E27FC236}">
                <a16:creationId xmlns:a16="http://schemas.microsoft.com/office/drawing/2014/main" id="{23017353-A574-45CF-A15D-810226F54001}"/>
              </a:ext>
            </a:extLst>
          </p:cNvPr>
          <p:cNvSpPr/>
          <p:nvPr/>
        </p:nvSpPr>
        <p:spPr>
          <a:xfrm>
            <a:off x="257174" y="1012389"/>
            <a:ext cx="11630025" cy="4708981"/>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You can get the allowances on top of your other student finance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Disabled Students’ Allowance (DSA) helps pay the essential extra costs you might have as a direct result of your disability, including a long-term health condition, mental-health condition or specific learning difficulty, such as dyslexia</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DSA doesn't depend on your household income – what you can get depends on your needs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You don’t have to pay or give anything back</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package of support will be pulled together to make sure that you can get the most out of your time at university – both in classroom and socially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DSA exists because anyone with a disability or condition that affects their ability to study should be at no disadvantage when studying at university.  DSA support is meant to bridge the gap</a:t>
            </a:r>
          </a:p>
        </p:txBody>
      </p:sp>
    </p:spTree>
    <p:extLst>
      <p:ext uri="{BB962C8B-B14F-4D97-AF65-F5344CB8AC3E}">
        <p14:creationId xmlns:p14="http://schemas.microsoft.com/office/powerpoint/2010/main" val="82895451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0CFB6-35CF-4E11-8850-C588B3E1BB0C}"/>
              </a:ext>
            </a:extLst>
          </p:cNvPr>
          <p:cNvSpPr txBox="1"/>
          <p:nvPr/>
        </p:nvSpPr>
        <p:spPr>
          <a:xfrm>
            <a:off x="103118" y="128209"/>
            <a:ext cx="11517382"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STUDENTS WITH A DISABILITY / LEARNING DIFFICULTY</a:t>
            </a:r>
          </a:p>
        </p:txBody>
      </p:sp>
      <p:graphicFrame>
        <p:nvGraphicFramePr>
          <p:cNvPr id="4" name="Diagram 3">
            <a:extLst>
              <a:ext uri="{FF2B5EF4-FFF2-40B4-BE49-F238E27FC236}">
                <a16:creationId xmlns:a16="http://schemas.microsoft.com/office/drawing/2014/main" id="{281AB72B-8A5E-4D8E-84E2-DF8A1696D10D}"/>
              </a:ext>
            </a:extLst>
          </p:cNvPr>
          <p:cNvGraphicFramePr/>
          <p:nvPr/>
        </p:nvGraphicFramePr>
        <p:xfrm>
          <a:off x="230174" y="1027878"/>
          <a:ext cx="11771326" cy="2401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430024A-E4B9-4FFC-9F89-8195763FC5C6}"/>
              </a:ext>
            </a:extLst>
          </p:cNvPr>
          <p:cNvSpPr txBox="1"/>
          <p:nvPr/>
        </p:nvSpPr>
        <p:spPr>
          <a:xfrm>
            <a:off x="0" y="3343275"/>
            <a:ext cx="12001500"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Apply online at </a:t>
            </a:r>
            <a:r>
              <a:rPr lang="en-GB" sz="1600" dirty="0">
                <a:latin typeface="Arial" panose="020B0604020202020204" pitchFamily="34" charset="0"/>
                <a:cs typeface="Arial" panose="020B0604020202020204" pitchFamily="34" charset="0"/>
                <a:hlinkClick r:id="rId7"/>
              </a:rPr>
              <a:t>www.gov.uk/slc</a:t>
            </a:r>
            <a:r>
              <a:rPr lang="en-GB" sz="1600" dirty="0">
                <a:latin typeface="Arial" panose="020B0604020202020204" pitchFamily="34" charset="0"/>
                <a:cs typeface="Arial" panose="020B0604020202020204" pitchFamily="34" charset="0"/>
              </a:rPr>
              <a:t>.  A 2-minute video about the application process is available </a:t>
            </a:r>
            <a:r>
              <a:rPr lang="en-GB" sz="1600" dirty="0">
                <a:latin typeface="Arial" panose="020B0604020202020204" pitchFamily="34" charset="0"/>
                <a:cs typeface="Arial" panose="020B0604020202020204" pitchFamily="34" charset="0"/>
                <a:hlinkClick r:id="rId8"/>
              </a:rPr>
              <a:t>here</a:t>
            </a:r>
            <a:endParaRPr lang="en-GB"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The medical evidence you need to send depends on the disability or condition – more information available </a:t>
            </a:r>
            <a:r>
              <a:rPr lang="en-GB" sz="1600" dirty="0">
                <a:latin typeface="Arial" panose="020B0604020202020204" pitchFamily="34" charset="0"/>
                <a:cs typeface="Arial" panose="020B0604020202020204" pitchFamily="34" charset="0"/>
                <a:hlinkClick r:id="rId9"/>
              </a:rPr>
              <a:t>here</a:t>
            </a:r>
            <a:endParaRPr lang="en-GB"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What is a Study Needs Assessment?  Find out </a:t>
            </a:r>
            <a:r>
              <a:rPr lang="en-GB" sz="1600" dirty="0">
                <a:latin typeface="Arial" panose="020B0604020202020204" pitchFamily="34" charset="0"/>
                <a:cs typeface="Arial" panose="020B0604020202020204" pitchFamily="34" charset="0"/>
                <a:hlinkClick r:id="rId10"/>
              </a:rPr>
              <a:t>here </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DSA Allowance per year for equipment, non medical help and general allowance. But in addition, extra allowance is available for travel costs – </a:t>
            </a:r>
            <a:r>
              <a:rPr lang="en-GB" sz="1600" b="1" dirty="0">
                <a:latin typeface="Arial" panose="020B0604020202020204" pitchFamily="34" charset="0"/>
                <a:cs typeface="Arial" panose="020B0604020202020204" pitchFamily="34" charset="0"/>
              </a:rPr>
              <a:t>this is not subject to the cap</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This maximum will be available to all DSA students (FT, PT, UG, PG)</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itchFamily="34" charset="0"/>
              </a:rPr>
              <a:t>Suppliers will invoice the DSA Team directly for support they have provided to students (students are liable for a £200 contribution of any laptop/PC recommendations).  Some students are also agreed a General Allowance and are able to send receipts (student claims) to claim back these costs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96438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4"/>
          <p:cNvSpPr txBox="1">
            <a:spLocks noGrp="1" noChangeArrowheads="1"/>
          </p:cNvSpPr>
          <p:nvPr>
            <p:ph type="title" idx="4294967295"/>
          </p:nvPr>
        </p:nvSpPr>
        <p:spPr bwMode="auto">
          <a:xfrm>
            <a:off x="178420" y="175787"/>
            <a:ext cx="812641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APPLY ONLINE – SFE UNDERGRAD ONLY</a:t>
            </a:r>
          </a:p>
        </p:txBody>
      </p:sp>
      <p:pic>
        <p:nvPicPr>
          <p:cNvPr id="3" name="Picture 2" descr="Information box with details on the online application for DSA&#10;"/>
          <p:cNvPicPr>
            <a:picLocks noChangeAspect="1" noChangeArrowheads="1"/>
          </p:cNvPicPr>
          <p:nvPr/>
        </p:nvPicPr>
        <p:blipFill>
          <a:blip r:embed="rId3" cstate="print"/>
          <a:srcRect/>
          <a:stretch>
            <a:fillRect/>
          </a:stretch>
        </p:blipFill>
        <p:spPr bwMode="auto">
          <a:xfrm>
            <a:off x="695325" y="1416860"/>
            <a:ext cx="4476750" cy="5142246"/>
          </a:xfrm>
          <a:prstGeom prst="rect">
            <a:avLst/>
          </a:prstGeom>
          <a:ln>
            <a:noFill/>
          </a:ln>
          <a:effectLst>
            <a:outerShdw blurRad="190500" algn="tl" rotWithShape="0">
              <a:srgbClr val="000000">
                <a:alpha val="70000"/>
              </a:srgbClr>
            </a:outerShdw>
          </a:effectLst>
        </p:spPr>
      </p:pic>
      <p:pic>
        <p:nvPicPr>
          <p:cNvPr id="4" name="Picture 3" descr="Box to explain how to apply for disabled students allowance on line"/>
          <p:cNvPicPr>
            <a:picLocks noChangeAspect="1" noChangeArrowheads="1"/>
          </p:cNvPicPr>
          <p:nvPr/>
        </p:nvPicPr>
        <p:blipFill>
          <a:blip r:embed="rId4" cstate="print"/>
          <a:srcRect/>
          <a:stretch>
            <a:fillRect/>
          </a:stretch>
        </p:blipFill>
        <p:spPr bwMode="auto">
          <a:xfrm>
            <a:off x="5667375" y="2543012"/>
            <a:ext cx="4691064" cy="2479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792402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4"/>
          <p:cNvSpPr txBox="1">
            <a:spLocks noGrp="1" noChangeArrowheads="1"/>
          </p:cNvSpPr>
          <p:nvPr>
            <p:ph type="title" idx="4294967295"/>
          </p:nvPr>
        </p:nvSpPr>
        <p:spPr bwMode="auto">
          <a:xfrm>
            <a:off x="156117" y="142333"/>
            <a:ext cx="8126413" cy="815608"/>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ONLINE APPLICATION – MY ACCOUNT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3" name="Picture 2" descr="Screen shot of what you will expect to see on the online application for DSA&#10;"/>
          <p:cNvPicPr>
            <a:picLocks noChangeAspect="1" noChangeArrowheads="1"/>
          </p:cNvPicPr>
          <p:nvPr/>
        </p:nvPicPr>
        <p:blipFill>
          <a:blip r:embed="rId3" cstate="print"/>
          <a:srcRect/>
          <a:stretch>
            <a:fillRect/>
          </a:stretch>
        </p:blipFill>
        <p:spPr bwMode="auto">
          <a:xfrm>
            <a:off x="918323" y="1447498"/>
            <a:ext cx="4831307" cy="51116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3561270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A3AE-A451-444C-AB47-1E491A37DA9F}"/>
              </a:ext>
            </a:extLst>
          </p:cNvPr>
          <p:cNvSpPr txBox="1">
            <a:spLocks/>
          </p:cNvSpPr>
          <p:nvPr/>
        </p:nvSpPr>
        <p:spPr>
          <a:xfrm>
            <a:off x="92467" y="213260"/>
            <a:ext cx="10515600" cy="6413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latin typeface="Arial" panose="020B0604020202020204" pitchFamily="34" charset="0"/>
                <a:cs typeface="Arial" panose="020B0604020202020204" pitchFamily="34" charset="0"/>
              </a:rPr>
              <a:t>DSA 2021/22 – Application Submissions by Total % (New Only)</a:t>
            </a:r>
            <a:br>
              <a:rPr lang="en-GB" dirty="0"/>
            </a:br>
            <a:endParaRPr lang="en-GB" dirty="0"/>
          </a:p>
        </p:txBody>
      </p:sp>
      <p:graphicFrame>
        <p:nvGraphicFramePr>
          <p:cNvPr id="5" name="Chart 4">
            <a:extLst>
              <a:ext uri="{FF2B5EF4-FFF2-40B4-BE49-F238E27FC236}">
                <a16:creationId xmlns:a16="http://schemas.microsoft.com/office/drawing/2014/main" id="{3B0B3162-9BC1-4DF3-847B-125346AE614D}"/>
              </a:ext>
            </a:extLst>
          </p:cNvPr>
          <p:cNvGraphicFramePr/>
          <p:nvPr>
            <p:extLst>
              <p:ext uri="{D42A27DB-BD31-4B8C-83A1-F6EECF244321}">
                <p14:modId xmlns:p14="http://schemas.microsoft.com/office/powerpoint/2010/main" val="247708759"/>
              </p:ext>
            </p:extLst>
          </p:nvPr>
        </p:nvGraphicFramePr>
        <p:xfrm>
          <a:off x="390418" y="1068512"/>
          <a:ext cx="11373492" cy="5383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0014399"/>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4"/>
          <p:cNvSpPr txBox="1">
            <a:spLocks noGrp="1" noChangeArrowheads="1"/>
          </p:cNvSpPr>
          <p:nvPr>
            <p:ph type="title" idx="4294967295"/>
          </p:nvPr>
        </p:nvSpPr>
        <p:spPr bwMode="auto">
          <a:xfrm>
            <a:off x="144966" y="153485"/>
            <a:ext cx="9590049"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ONLINE APPLICATION – WHAT TYPE OF DISABILITY</a:t>
            </a:r>
          </a:p>
        </p:txBody>
      </p:sp>
      <p:pic>
        <p:nvPicPr>
          <p:cNvPr id="3" name="Picture 2" descr="Screen shot from online application form for DSA"/>
          <p:cNvPicPr>
            <a:picLocks noChangeAspect="1" noChangeArrowheads="1"/>
          </p:cNvPicPr>
          <p:nvPr/>
        </p:nvPicPr>
        <p:blipFill>
          <a:blip r:embed="rId3" cstate="print"/>
          <a:srcRect/>
          <a:stretch>
            <a:fillRect/>
          </a:stretch>
        </p:blipFill>
        <p:spPr bwMode="auto">
          <a:xfrm>
            <a:off x="444738" y="1498600"/>
            <a:ext cx="4584462" cy="4875688"/>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B5CA7D94-6081-25A7-7A5A-ADB5A7A2A469}"/>
              </a:ext>
            </a:extLst>
          </p:cNvPr>
          <p:cNvPicPr>
            <a:picLocks noChangeAspect="1"/>
          </p:cNvPicPr>
          <p:nvPr/>
        </p:nvPicPr>
        <p:blipFill>
          <a:blip r:embed="rId4"/>
          <a:stretch>
            <a:fillRect/>
          </a:stretch>
        </p:blipFill>
        <p:spPr>
          <a:xfrm>
            <a:off x="5473937" y="1188229"/>
            <a:ext cx="4428345" cy="5669771"/>
          </a:xfrm>
          <a:prstGeom prst="rect">
            <a:avLst/>
          </a:prstGeom>
        </p:spPr>
      </p:pic>
    </p:spTree>
    <p:extLst>
      <p:ext uri="{BB962C8B-B14F-4D97-AF65-F5344CB8AC3E}">
        <p14:creationId xmlns:p14="http://schemas.microsoft.com/office/powerpoint/2010/main" val="2686353375"/>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FBED-A54C-48F5-AF4C-30925A7E851A}"/>
              </a:ext>
            </a:extLst>
          </p:cNvPr>
          <p:cNvSpPr>
            <a:spLocks noGrp="1"/>
          </p:cNvSpPr>
          <p:nvPr>
            <p:ph type="title" idx="4294967295"/>
          </p:nvPr>
        </p:nvSpPr>
        <p:spPr>
          <a:xfrm>
            <a:off x="226031" y="213260"/>
            <a:ext cx="10515600" cy="641350"/>
          </a:xfrm>
          <a:prstGeom prst="rect">
            <a:avLst/>
          </a:prstGeom>
        </p:spPr>
        <p:txBody>
          <a:bodyPr/>
          <a:lstStyle/>
          <a:p>
            <a:pPr algn="l"/>
            <a:r>
              <a:rPr lang="en-GB" sz="2800" dirty="0">
                <a:solidFill>
                  <a:schemeClr val="bg1"/>
                </a:solidFill>
                <a:latin typeface="Arial" panose="020B0604020202020204" pitchFamily="34" charset="0"/>
                <a:cs typeface="Arial" panose="020B0604020202020204" pitchFamily="34" charset="0"/>
              </a:rPr>
              <a:t>DSA 2021/22 – Application Overview</a:t>
            </a:r>
            <a:br>
              <a:rPr lang="en-GB" dirty="0"/>
            </a:br>
            <a:endParaRPr lang="en-GB" dirty="0"/>
          </a:p>
        </p:txBody>
      </p:sp>
      <p:graphicFrame>
        <p:nvGraphicFramePr>
          <p:cNvPr id="6" name="Chart 5">
            <a:extLst>
              <a:ext uri="{FF2B5EF4-FFF2-40B4-BE49-F238E27FC236}">
                <a16:creationId xmlns:a16="http://schemas.microsoft.com/office/drawing/2014/main" id="{739ED097-3AC5-40DF-9C94-EC01CAFC47AE}"/>
              </a:ext>
            </a:extLst>
          </p:cNvPr>
          <p:cNvGraphicFramePr/>
          <p:nvPr/>
        </p:nvGraphicFramePr>
        <p:xfrm>
          <a:off x="226031" y="873304"/>
          <a:ext cx="5869969" cy="5771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568BCD17-2AE9-41EC-8BD0-B224DE32589D}"/>
              </a:ext>
            </a:extLst>
          </p:cNvPr>
          <p:cNvGraphicFramePr/>
          <p:nvPr/>
        </p:nvGraphicFramePr>
        <p:xfrm>
          <a:off x="6369978" y="854610"/>
          <a:ext cx="5595990" cy="5790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108221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04AF787-500B-4D39-88AD-B2E203C94053}"/>
              </a:ext>
            </a:extLst>
          </p:cNvPr>
          <p:cNvGraphicFramePr>
            <a:graphicFrameLocks noChangeAspect="1"/>
          </p:cNvGraphicFramePr>
          <p:nvPr/>
        </p:nvGraphicFramePr>
        <p:xfrm>
          <a:off x="257175" y="1056366"/>
          <a:ext cx="11677650" cy="2539589"/>
        </p:xfrm>
        <a:graphic>
          <a:graphicData uri="http://schemas.openxmlformats.org/presentationml/2006/ole">
            <mc:AlternateContent xmlns:mc="http://schemas.openxmlformats.org/markup-compatibility/2006">
              <mc:Choice xmlns:v="urn:schemas-microsoft-com:vml" Requires="v">
                <p:oleObj name="Worksheet" r:id="rId2" imgW="11677490" imgH="2235156" progId="Excel.Sheet.12">
                  <p:embed/>
                </p:oleObj>
              </mc:Choice>
              <mc:Fallback>
                <p:oleObj name="Worksheet" r:id="rId2" imgW="11677490" imgH="2235156" progId="Excel.Sheet.12">
                  <p:embed/>
                  <p:pic>
                    <p:nvPicPr>
                      <p:cNvPr id="2" name="Object 1">
                        <a:extLst>
                          <a:ext uri="{FF2B5EF4-FFF2-40B4-BE49-F238E27FC236}">
                            <a16:creationId xmlns:a16="http://schemas.microsoft.com/office/drawing/2014/main" id="{B04AF787-500B-4D39-88AD-B2E203C94053}"/>
                          </a:ext>
                        </a:extLst>
                      </p:cNvPr>
                      <p:cNvPicPr/>
                      <p:nvPr/>
                    </p:nvPicPr>
                    <p:blipFill>
                      <a:blip r:embed="rId3"/>
                      <a:stretch>
                        <a:fillRect/>
                      </a:stretch>
                    </p:blipFill>
                    <p:spPr>
                      <a:xfrm>
                        <a:off x="257175" y="1056366"/>
                        <a:ext cx="11677650" cy="2539589"/>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51CA96FF-CF00-4CAA-B8ED-CCD40A6F328F}"/>
              </a:ext>
            </a:extLst>
          </p:cNvPr>
          <p:cNvSpPr txBox="1"/>
          <p:nvPr/>
        </p:nvSpPr>
        <p:spPr>
          <a:xfrm>
            <a:off x="257175" y="3595955"/>
            <a:ext cx="11677650" cy="1200329"/>
          </a:xfrm>
          <a:prstGeom prst="rect">
            <a:avLst/>
          </a:prstGeom>
          <a:noFill/>
        </p:spPr>
        <p:txBody>
          <a:bodyPr wrap="square" rtlCol="0">
            <a:spAutoFit/>
          </a:bodyPr>
          <a:lstStyle/>
          <a:p>
            <a:r>
              <a:rPr lang="en-GB" b="1" u="sng" dirty="0">
                <a:latin typeface="Arial" panose="020B0604020202020204" pitchFamily="34" charset="0"/>
                <a:cs typeface="Arial" panose="020B0604020202020204" pitchFamily="34" charset="0"/>
              </a:rPr>
              <a:t>Key</a:t>
            </a:r>
          </a:p>
          <a:p>
            <a:r>
              <a:rPr lang="en-GB" b="1" dirty="0">
                <a:solidFill>
                  <a:srgbClr val="FF0000"/>
                </a:solidFill>
                <a:latin typeface="Arial" panose="020B0604020202020204" pitchFamily="34" charset="0"/>
                <a:cs typeface="Arial" panose="020B0604020202020204" pitchFamily="34" charset="0"/>
              </a:rPr>
              <a:t>Red</a:t>
            </a:r>
            <a:r>
              <a:rPr lang="en-GB" dirty="0">
                <a:latin typeface="Arial" panose="020B0604020202020204" pitchFamily="34" charset="0"/>
                <a:cs typeface="Arial" panose="020B0604020202020204" pitchFamily="34" charset="0"/>
              </a:rPr>
              <a:t> – Above the average end to end timescale		(+98.63 days)</a:t>
            </a:r>
          </a:p>
          <a:p>
            <a:r>
              <a:rPr lang="en-GB" b="1" dirty="0">
                <a:solidFill>
                  <a:srgbClr val="FFC000"/>
                </a:solidFill>
                <a:latin typeface="Arial" panose="020B0604020202020204" pitchFamily="34" charset="0"/>
                <a:cs typeface="Arial" panose="020B0604020202020204" pitchFamily="34" charset="0"/>
              </a:rPr>
              <a:t>Amber</a:t>
            </a:r>
            <a:r>
              <a:rPr lang="en-GB" dirty="0">
                <a:latin typeface="Arial" panose="020B0604020202020204" pitchFamily="34" charset="0"/>
                <a:cs typeface="Arial" panose="020B0604020202020204" pitchFamily="34" charset="0"/>
              </a:rPr>
              <a:t> – Average End to End timescale			</a:t>
            </a:r>
          </a:p>
          <a:p>
            <a:r>
              <a:rPr lang="en-GB" b="1" dirty="0">
                <a:solidFill>
                  <a:srgbClr val="00B050"/>
                </a:solidFill>
                <a:latin typeface="Arial" panose="020B0604020202020204" pitchFamily="34" charset="0"/>
                <a:cs typeface="Arial" panose="020B0604020202020204" pitchFamily="34" charset="0"/>
              </a:rPr>
              <a:t>Green</a:t>
            </a:r>
            <a:r>
              <a:rPr lang="en-GB" dirty="0">
                <a:latin typeface="Arial" panose="020B0604020202020204" pitchFamily="34" charset="0"/>
                <a:cs typeface="Arial" panose="020B0604020202020204" pitchFamily="34" charset="0"/>
              </a:rPr>
              <a:t> – Below the average end to end timescale		(-98.63 days)</a:t>
            </a:r>
          </a:p>
        </p:txBody>
      </p:sp>
      <p:sp>
        <p:nvSpPr>
          <p:cNvPr id="4" name="Rectangle: Rounded Corners 3">
            <a:extLst>
              <a:ext uri="{FF2B5EF4-FFF2-40B4-BE49-F238E27FC236}">
                <a16:creationId xmlns:a16="http://schemas.microsoft.com/office/drawing/2014/main" id="{EDF6895D-E9A0-4462-B29E-7C9A0FB42D92}"/>
              </a:ext>
            </a:extLst>
          </p:cNvPr>
          <p:cNvSpPr/>
          <p:nvPr/>
        </p:nvSpPr>
        <p:spPr>
          <a:xfrm>
            <a:off x="434939" y="4958279"/>
            <a:ext cx="11322121" cy="1686709"/>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GB" sz="16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Supporting Documents</a:t>
            </a:r>
          </a:p>
          <a:p>
            <a:endParaRPr lang="en-GB" sz="1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GB" sz="16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Evidence Form : </a:t>
            </a:r>
          </a:p>
          <a:p>
            <a:r>
              <a:rPr lang="en-GB" sz="16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https://media.slc.co.uk/sfe/2122/ft/sfe_dsa_disability_evidence_form_2122_o.pdf</a:t>
            </a:r>
            <a:endParaRPr lang="en-GB" sz="1600" dirty="0">
              <a:solidFill>
                <a:srgbClr val="0070C0"/>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Full DSA Guidance : </a:t>
            </a:r>
          </a:p>
          <a:p>
            <a:r>
              <a:rPr lang="en-GB" sz="16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https://www.practitioners.slc.co.uk/media/1338/sfe_dsa_guidance-document-for-new-dsa-students_pdf_1617_d.pdf</a:t>
            </a:r>
            <a:endParaRPr lang="en-GB" sz="1600" dirty="0">
              <a:solidFill>
                <a:srgbClr val="0070C0"/>
              </a:solidFill>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CF39FC5-B17D-45D6-ADA7-281E90523D60}"/>
              </a:ext>
            </a:extLst>
          </p:cNvPr>
          <p:cNvSpPr txBox="1">
            <a:spLocks/>
          </p:cNvSpPr>
          <p:nvPr/>
        </p:nvSpPr>
        <p:spPr>
          <a:xfrm>
            <a:off x="92467" y="213260"/>
            <a:ext cx="10515600" cy="6413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a:solidFill>
                  <a:schemeClr val="bg1"/>
                </a:solidFill>
                <a:latin typeface="Arial" panose="020B0604020202020204" pitchFamily="34" charset="0"/>
                <a:cs typeface="Arial" panose="020B0604020202020204" pitchFamily="34" charset="0"/>
              </a:rPr>
              <a:t>Average Processing Times by Disability</a:t>
            </a:r>
            <a:br>
              <a:rPr lang="en-GB"/>
            </a:br>
            <a:endParaRPr lang="en-GB" dirty="0"/>
          </a:p>
        </p:txBody>
      </p:sp>
    </p:spTree>
    <p:extLst>
      <p:ext uri="{BB962C8B-B14F-4D97-AF65-F5344CB8AC3E}">
        <p14:creationId xmlns:p14="http://schemas.microsoft.com/office/powerpoint/2010/main" val="22239923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245327" y="1410358"/>
            <a:ext cx="7880350" cy="218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STUDENT FINANCE OVERVIEW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WHAT SUPPORT COULD YOU 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ACADEMIC YEAR 2023/24</a:t>
            </a:r>
          </a:p>
        </p:txBody>
      </p:sp>
    </p:spTree>
    <p:extLst>
      <p:ext uri="{BB962C8B-B14F-4D97-AF65-F5344CB8AC3E}">
        <p14:creationId xmlns:p14="http://schemas.microsoft.com/office/powerpoint/2010/main" val="324800202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4"/>
          <p:cNvSpPr txBox="1">
            <a:spLocks noGrp="1" noChangeArrowheads="1"/>
          </p:cNvSpPr>
          <p:nvPr>
            <p:ph type="title" idx="4294967295"/>
          </p:nvPr>
        </p:nvSpPr>
        <p:spPr bwMode="auto">
          <a:xfrm>
            <a:off x="234175" y="238081"/>
            <a:ext cx="812641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CONSENT TO SHARE</a:t>
            </a:r>
            <a:endParaRPr kumimoji="0" lang="en-US" sz="2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4" name="Picture 2" descr="Information from online DSA form"/>
          <p:cNvPicPr>
            <a:picLocks noChangeAspect="1" noChangeArrowheads="1"/>
          </p:cNvPicPr>
          <p:nvPr/>
        </p:nvPicPr>
        <p:blipFill>
          <a:blip r:embed="rId3" cstate="print"/>
          <a:srcRect b="20408"/>
          <a:stretch>
            <a:fillRect/>
          </a:stretch>
        </p:blipFill>
        <p:spPr bwMode="auto">
          <a:xfrm>
            <a:off x="1155080" y="1390575"/>
            <a:ext cx="4718942" cy="3071813"/>
          </a:xfrm>
          <a:prstGeom prst="rect">
            <a:avLst/>
          </a:prstGeom>
          <a:ln>
            <a:noFill/>
          </a:ln>
          <a:effectLst>
            <a:outerShdw blurRad="190500" algn="tl" rotWithShape="0">
              <a:srgbClr val="000000">
                <a:alpha val="70000"/>
              </a:srgbClr>
            </a:outerShdw>
          </a:effectLst>
        </p:spPr>
      </p:pic>
      <p:pic>
        <p:nvPicPr>
          <p:cNvPr id="5" name="Picture 3" descr="Information from online DSA form"/>
          <p:cNvPicPr>
            <a:picLocks noChangeAspect="1" noChangeArrowheads="1"/>
          </p:cNvPicPr>
          <p:nvPr/>
        </p:nvPicPr>
        <p:blipFill>
          <a:blip r:embed="rId4" cstate="print"/>
          <a:srcRect/>
          <a:stretch>
            <a:fillRect/>
          </a:stretch>
        </p:blipFill>
        <p:spPr bwMode="auto">
          <a:xfrm>
            <a:off x="3736529" y="4775700"/>
            <a:ext cx="4718941" cy="1628775"/>
          </a:xfrm>
          <a:prstGeom prst="rect">
            <a:avLst/>
          </a:prstGeom>
          <a:ln>
            <a:noFill/>
          </a:ln>
          <a:effectLst>
            <a:outerShdw blurRad="190500" algn="tl" rotWithShape="0">
              <a:srgbClr val="000000">
                <a:alpha val="70000"/>
              </a:srgbClr>
            </a:outerShdw>
          </a:effectLst>
        </p:spPr>
      </p:pic>
      <p:pic>
        <p:nvPicPr>
          <p:cNvPr id="6" name="Picture 5" descr="Information from online DSA form"/>
          <p:cNvPicPr>
            <a:picLocks noChangeAspect="1" noChangeArrowheads="1"/>
          </p:cNvPicPr>
          <p:nvPr/>
        </p:nvPicPr>
        <p:blipFill>
          <a:blip r:embed="rId5" cstate="print"/>
          <a:srcRect/>
          <a:stretch>
            <a:fillRect/>
          </a:stretch>
        </p:blipFill>
        <p:spPr bwMode="auto">
          <a:xfrm>
            <a:off x="6263223" y="1390575"/>
            <a:ext cx="4622005" cy="30718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872740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4"/>
          <p:cNvSpPr txBox="1">
            <a:spLocks noGrp="1" noChangeArrowheads="1"/>
          </p:cNvSpPr>
          <p:nvPr>
            <p:ph type="title" idx="4294967295"/>
          </p:nvPr>
        </p:nvSpPr>
        <p:spPr bwMode="auto">
          <a:xfrm>
            <a:off x="245327" y="215372"/>
            <a:ext cx="8126413" cy="430887"/>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EVIDENCE AND SIGNATURE</a:t>
            </a:r>
          </a:p>
        </p:txBody>
      </p:sp>
      <p:pic>
        <p:nvPicPr>
          <p:cNvPr id="4" name="Picture 3" descr="Information from online DSA form"/>
          <p:cNvPicPr>
            <a:picLocks noChangeAspect="1" noChangeArrowheads="1"/>
          </p:cNvPicPr>
          <p:nvPr/>
        </p:nvPicPr>
        <p:blipFill>
          <a:blip r:embed="rId3" cstate="print"/>
          <a:srcRect/>
          <a:stretch>
            <a:fillRect/>
          </a:stretch>
        </p:blipFill>
        <p:spPr bwMode="auto">
          <a:xfrm>
            <a:off x="552451" y="1627188"/>
            <a:ext cx="7124974" cy="3603623"/>
          </a:xfrm>
          <a:prstGeom prst="rect">
            <a:avLst/>
          </a:prstGeom>
          <a:ln w="3175">
            <a:solidFill>
              <a:schemeClr val="tx1"/>
            </a:solidFill>
          </a:ln>
          <a:effectLst>
            <a:outerShdw blurRad="190500" algn="tl" rotWithShape="0">
              <a:srgbClr val="000000">
                <a:alpha val="70000"/>
              </a:srgbClr>
            </a:outerShdw>
          </a:effectLst>
        </p:spPr>
      </p:pic>
      <p:pic>
        <p:nvPicPr>
          <p:cNvPr id="3" name="Picture 2" descr="Graphical user interface, text, application, email&#10;&#10;Description automatically generated">
            <a:extLst>
              <a:ext uri="{FF2B5EF4-FFF2-40B4-BE49-F238E27FC236}">
                <a16:creationId xmlns:a16="http://schemas.microsoft.com/office/drawing/2014/main" id="{82336A14-7774-015A-E3FD-CB7718638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7955">
            <a:off x="7695913" y="1565618"/>
            <a:ext cx="3384670" cy="4546483"/>
          </a:xfrm>
          <a:prstGeom prst="rect">
            <a:avLst/>
          </a:prstGeom>
          <a:ln>
            <a:solidFill>
              <a:schemeClr val="tx1"/>
            </a:solidFill>
          </a:ln>
        </p:spPr>
      </p:pic>
    </p:spTree>
    <p:extLst>
      <p:ext uri="{BB962C8B-B14F-4D97-AF65-F5344CB8AC3E}">
        <p14:creationId xmlns:p14="http://schemas.microsoft.com/office/powerpoint/2010/main" val="13202653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Questions with solid fill">
            <a:extLst>
              <a:ext uri="{FF2B5EF4-FFF2-40B4-BE49-F238E27FC236}">
                <a16:creationId xmlns:a16="http://schemas.microsoft.com/office/drawing/2014/main" id="{ED829F6E-DCCE-4339-808E-CF7BA01848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1117" y="808234"/>
            <a:ext cx="6049766" cy="6049766"/>
          </a:xfrm>
          <a:prstGeom prst="rect">
            <a:avLst/>
          </a:prstGeom>
        </p:spPr>
      </p:pic>
      <p:sp>
        <p:nvSpPr>
          <p:cNvPr id="5" name="TextBox 4">
            <a:extLst>
              <a:ext uri="{FF2B5EF4-FFF2-40B4-BE49-F238E27FC236}">
                <a16:creationId xmlns:a16="http://schemas.microsoft.com/office/drawing/2014/main" id="{5C5D1F8C-C375-BC5E-446B-350C6DE411D0}"/>
              </a:ext>
            </a:extLst>
          </p:cNvPr>
          <p:cNvSpPr txBox="1"/>
          <p:nvPr/>
        </p:nvSpPr>
        <p:spPr>
          <a:xfrm>
            <a:off x="0" y="874455"/>
            <a:ext cx="7970978" cy="1569660"/>
          </a:xfrm>
          <a:prstGeom prst="rect">
            <a:avLst/>
          </a:prstGeom>
          <a:noFill/>
        </p:spPr>
        <p:txBody>
          <a:bodyPr wrap="square">
            <a:spAutoFit/>
          </a:bodyPr>
          <a:lstStyle/>
          <a:p>
            <a:r>
              <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Student Finance England</a:t>
            </a:r>
            <a:endPar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Facebook</a:t>
            </a:r>
            <a:r>
              <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 </a:t>
            </a:r>
            <a:r>
              <a:rPr lang="en-GB" sz="1600" u="sng"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https://www.facebook.com/SFEngland/</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Twitter</a:t>
            </a:r>
            <a:r>
              <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 </a:t>
            </a:r>
            <a:r>
              <a:rPr lang="en-GB" sz="1600" u="sng"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https://twitter.com/SF_England</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Instagram </a:t>
            </a:r>
            <a:r>
              <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1600" u="sng"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https://www.instagram.com/studentfinance_england/</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YouTube</a:t>
            </a:r>
            <a:r>
              <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 </a:t>
            </a:r>
            <a:r>
              <a:rPr lang="en-GB" sz="1600" u="sng"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https://www.youtube.com/user/SFEFILM</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4BDCD483-D832-819C-D22A-7B520FBED7E1}"/>
              </a:ext>
            </a:extLst>
          </p:cNvPr>
          <p:cNvSpPr txBox="1"/>
          <p:nvPr/>
        </p:nvSpPr>
        <p:spPr>
          <a:xfrm>
            <a:off x="11987" y="5579741"/>
            <a:ext cx="6118260" cy="1200329"/>
          </a:xfrm>
          <a:prstGeom prst="rect">
            <a:avLst/>
          </a:prstGeom>
          <a:noFill/>
        </p:spPr>
        <p:txBody>
          <a:bodyPr wrap="square">
            <a:spAutoFit/>
          </a:bodyPr>
          <a:lstStyle/>
          <a:p>
            <a:r>
              <a:rPr lang="en-GB" sz="18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Student Finance Wales</a:t>
            </a:r>
            <a:endParaRPr lang="en-GB" sz="18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rgbClr val="7030A0"/>
                </a:solidFill>
                <a:effectLst/>
                <a:latin typeface="Arial" panose="020B0604020202020204" pitchFamily="34" charset="0"/>
                <a:ea typeface="Calibri" panose="020F0502020204030204" pitchFamily="34" charset="0"/>
                <a:cs typeface="Arial" panose="020B0604020202020204" pitchFamily="34" charset="0"/>
              </a:rPr>
              <a:t>Facebook</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 </a:t>
            </a:r>
            <a:r>
              <a:rPr lang="en-GB" sz="1800" u="sng"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https://www.facebook.com/SFWales/</a:t>
            </a:r>
            <a:endPar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rgbClr val="7030A0"/>
                </a:solidFill>
                <a:effectLst/>
                <a:latin typeface="Arial" panose="020B0604020202020204" pitchFamily="34" charset="0"/>
                <a:ea typeface="Calibri" panose="020F0502020204030204" pitchFamily="34" charset="0"/>
                <a:cs typeface="Arial" panose="020B0604020202020204" pitchFamily="34" charset="0"/>
              </a:rPr>
              <a:t>Twitter</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 </a:t>
            </a:r>
            <a:r>
              <a:rPr lang="en-GB" sz="1800" u="sng"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https://twitter.com/SF_Wales</a:t>
            </a:r>
            <a:endPar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rgbClr val="7030A0"/>
                </a:solidFill>
                <a:effectLst/>
                <a:latin typeface="Arial" panose="020B0604020202020204" pitchFamily="34" charset="0"/>
                <a:ea typeface="Calibri" panose="020F0502020204030204" pitchFamily="34" charset="0"/>
                <a:cs typeface="Arial" panose="020B0604020202020204" pitchFamily="34" charset="0"/>
              </a:rPr>
              <a:t>YouTube</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 </a:t>
            </a:r>
            <a:r>
              <a:rPr lang="en-GB" sz="1800" u="sng"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https://www.youtube.com/user/SFWFILM</a:t>
            </a:r>
            <a:endPar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B78BB1FF-0A25-A50E-8106-E42380627A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24396" y="1024375"/>
            <a:ext cx="3655617" cy="48806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0C616FE-7DB0-F6B9-DFD7-BA3B54940BEA}"/>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20883" y="5998980"/>
            <a:ext cx="2984653" cy="781090"/>
          </a:xfrm>
          <a:prstGeom prst="rect">
            <a:avLst/>
          </a:prstGeom>
        </p:spPr>
      </p:pic>
    </p:spTree>
    <p:extLst>
      <p:ext uri="{BB962C8B-B14F-4D97-AF65-F5344CB8AC3E}">
        <p14:creationId xmlns:p14="http://schemas.microsoft.com/office/powerpoint/2010/main" val="39421527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7133E2-4F76-4B08-BE03-FDB65C7525F6}"/>
              </a:ext>
            </a:extLst>
          </p:cNvPr>
          <p:cNvSpPr txBox="1"/>
          <p:nvPr/>
        </p:nvSpPr>
        <p:spPr>
          <a:xfrm>
            <a:off x="142875" y="1323974"/>
            <a:ext cx="11868150" cy="2246769"/>
          </a:xfrm>
          <a:prstGeom prst="rect">
            <a:avLst/>
          </a:prstGeom>
          <a:noFill/>
        </p:spPr>
        <p:txBody>
          <a:bodyPr wrap="square">
            <a:spAutoFit/>
          </a:bodyPr>
          <a:lstStyle/>
          <a:p>
            <a:r>
              <a:rPr lang="en-GB" sz="2400" b="1" dirty="0">
                <a:solidFill>
                  <a:schemeClr val="bg1"/>
                </a:solidFill>
                <a:latin typeface="Arial" panose="020B0604020202020204" pitchFamily="34" charset="0"/>
                <a:cs typeface="Arial" panose="020B0604020202020204" pitchFamily="34" charset="0"/>
              </a:rPr>
              <a:t>Many thanks for attending. </a:t>
            </a:r>
          </a:p>
          <a:p>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These slides and a recording of the session</a:t>
            </a:r>
          </a:p>
          <a:p>
            <a:r>
              <a:rPr lang="en-GB" sz="2400" dirty="0">
                <a:solidFill>
                  <a:schemeClr val="bg1"/>
                </a:solidFill>
                <a:latin typeface="Arial" panose="020B0604020202020204" pitchFamily="34" charset="0"/>
                <a:cs typeface="Arial" panose="020B0604020202020204" pitchFamily="34" charset="0"/>
              </a:rPr>
              <a:t>will be delivered to the host shortly after finishing.</a:t>
            </a:r>
            <a:endParaRPr lang="en-GB" sz="2000"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a:p>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12862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CBE50-458B-4331-ADF2-4A9674C5F367}"/>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Tuition Fee Loans</a:t>
            </a:r>
          </a:p>
        </p:txBody>
      </p:sp>
      <p:sp>
        <p:nvSpPr>
          <p:cNvPr id="4" name="Rectangle 3">
            <a:extLst>
              <a:ext uri="{FF2B5EF4-FFF2-40B4-BE49-F238E27FC236}">
                <a16:creationId xmlns:a16="http://schemas.microsoft.com/office/drawing/2014/main" id="{014777C0-5156-A744-0037-CFEE4A58F39C}"/>
              </a:ext>
            </a:extLst>
          </p:cNvPr>
          <p:cNvSpPr/>
          <p:nvPr/>
        </p:nvSpPr>
        <p:spPr>
          <a:xfrm>
            <a:off x="442165" y="2167847"/>
            <a:ext cx="11116262" cy="832206"/>
          </a:xfrm>
          <a:prstGeom prst="rect">
            <a:avLst/>
          </a:prstGeom>
          <a:solidFill>
            <a:schemeClr val="accent3">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39A31E54-062A-ADBB-DBBC-FEC97327D588}"/>
              </a:ext>
            </a:extLst>
          </p:cNvPr>
          <p:cNvSpPr txBox="1">
            <a:spLocks/>
          </p:cNvSpPr>
          <p:nvPr/>
        </p:nvSpPr>
        <p:spPr>
          <a:xfrm>
            <a:off x="103118" y="997306"/>
            <a:ext cx="11794356" cy="538294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360000" indent="-360000"/>
            <a:r>
              <a:rPr lang="en-GB" sz="2000" kern="0" dirty="0">
                <a:latin typeface="Arial" pitchFamily="34" charset="0"/>
                <a:cs typeface="Arial" pitchFamily="34" charset="0"/>
              </a:rPr>
              <a:t>Maximum tuition fees for </a:t>
            </a:r>
            <a:r>
              <a:rPr lang="en-GB" sz="2000" kern="0" dirty="0">
                <a:solidFill>
                  <a:schemeClr val="tx1"/>
                </a:solidFill>
                <a:latin typeface="Arial" pitchFamily="34" charset="0"/>
                <a:cs typeface="Arial" pitchFamily="34" charset="0"/>
              </a:rPr>
              <a:t>2023/24 in England will be maintained </a:t>
            </a:r>
            <a:r>
              <a:rPr lang="en-GB" sz="2000" kern="0" dirty="0">
                <a:latin typeface="Arial" pitchFamily="34" charset="0"/>
                <a:cs typeface="Arial" pitchFamily="34" charset="0"/>
              </a:rPr>
              <a:t>at the levels that applied in 2022/23</a:t>
            </a:r>
          </a:p>
          <a:p>
            <a:pPr marL="360000" indent="-360000"/>
            <a:r>
              <a:rPr lang="en-GB" sz="2000" kern="0" dirty="0">
                <a:latin typeface="Arial" pitchFamily="34" charset="0"/>
                <a:cs typeface="Arial" pitchFamily="34" charset="0"/>
              </a:rPr>
              <a:t>academic year.  The sixth year in succession that fees have been frozen and m</a:t>
            </a:r>
            <a:r>
              <a:rPr lang="en-GB" sz="2000" dirty="0">
                <a:latin typeface="Arial" pitchFamily="34" charset="0"/>
                <a:cs typeface="Arial" pitchFamily="34" charset="0"/>
              </a:rPr>
              <a:t>aximum fee levels will</a:t>
            </a:r>
          </a:p>
          <a:p>
            <a:pPr marL="360000" indent="-360000"/>
            <a:r>
              <a:rPr lang="en-GB" sz="2000" dirty="0">
                <a:latin typeface="Arial" pitchFamily="34" charset="0"/>
                <a:cs typeface="Arial" pitchFamily="34" charset="0"/>
              </a:rPr>
              <a:t>be frozen until 2024/25</a:t>
            </a:r>
          </a:p>
          <a:p>
            <a:pPr marL="360000" indent="-360000" fontAlgn="base"/>
            <a:endParaRPr lang="en-GB" sz="2000" kern="0" dirty="0">
              <a:latin typeface="Arial" pitchFamily="34" charset="0"/>
              <a:cs typeface="Arial" pitchFamily="34" charset="0"/>
            </a:endParaRPr>
          </a:p>
          <a:p>
            <a:pPr marL="360000" indent="-360000" algn="ctr" fontAlgn="base"/>
            <a:r>
              <a:rPr lang="en-GB" sz="2000" kern="0" dirty="0">
                <a:solidFill>
                  <a:schemeClr val="tx1"/>
                </a:solidFill>
                <a:latin typeface="Arial" pitchFamily="34" charset="0"/>
                <a:cs typeface="Arial" pitchFamily="34" charset="0"/>
              </a:rPr>
              <a:t>Maximum tuition fee for standard </a:t>
            </a:r>
            <a:r>
              <a:rPr lang="en-GB" sz="2000" b="1" kern="0" dirty="0">
                <a:solidFill>
                  <a:srgbClr val="0070C0"/>
                </a:solidFill>
                <a:latin typeface="Arial" pitchFamily="34" charset="0"/>
                <a:cs typeface="Arial" pitchFamily="34" charset="0"/>
              </a:rPr>
              <a:t>full-time courses </a:t>
            </a:r>
            <a:r>
              <a:rPr lang="en-GB" sz="2000" kern="0" dirty="0">
                <a:solidFill>
                  <a:schemeClr val="tx1"/>
                </a:solidFill>
                <a:latin typeface="Arial" pitchFamily="34" charset="0"/>
                <a:cs typeface="Arial" pitchFamily="34" charset="0"/>
              </a:rPr>
              <a:t>offered will remain at </a:t>
            </a:r>
            <a:r>
              <a:rPr lang="en-GB" sz="2000" b="1" kern="0" dirty="0">
                <a:solidFill>
                  <a:srgbClr val="0070C0"/>
                </a:solidFill>
                <a:latin typeface="Arial" pitchFamily="34" charset="0"/>
                <a:cs typeface="Arial" pitchFamily="34" charset="0"/>
              </a:rPr>
              <a:t>£9,250</a:t>
            </a:r>
          </a:p>
          <a:p>
            <a:pPr marL="360000" indent="-360000" algn="ctr" fontAlgn="base"/>
            <a:r>
              <a:rPr lang="en-GB" sz="2000" kern="0" dirty="0">
                <a:solidFill>
                  <a:schemeClr val="tx1"/>
                </a:solidFill>
                <a:latin typeface="Arial" pitchFamily="34" charset="0"/>
                <a:cs typeface="Arial" pitchFamily="34" charset="0"/>
              </a:rPr>
              <a:t>Maximum tuition fee for standard </a:t>
            </a:r>
            <a:r>
              <a:rPr lang="en-GB" sz="2000" b="1" kern="0" dirty="0">
                <a:solidFill>
                  <a:srgbClr val="FFC000"/>
                </a:solidFill>
                <a:latin typeface="Arial" pitchFamily="34" charset="0"/>
                <a:cs typeface="Arial" pitchFamily="34" charset="0"/>
              </a:rPr>
              <a:t>part-time courses </a:t>
            </a:r>
            <a:r>
              <a:rPr lang="en-GB" sz="2000" kern="0" dirty="0">
                <a:solidFill>
                  <a:schemeClr val="tx1"/>
                </a:solidFill>
                <a:latin typeface="Arial" pitchFamily="34" charset="0"/>
                <a:cs typeface="Arial" pitchFamily="34" charset="0"/>
              </a:rPr>
              <a:t>offered will remain at </a:t>
            </a:r>
            <a:r>
              <a:rPr lang="en-GB" sz="2000" b="1" kern="0" dirty="0">
                <a:solidFill>
                  <a:srgbClr val="FFC000"/>
                </a:solidFill>
                <a:latin typeface="Arial" pitchFamily="34" charset="0"/>
                <a:cs typeface="Arial" pitchFamily="34" charset="0"/>
              </a:rPr>
              <a:t>£6,935</a:t>
            </a:r>
          </a:p>
          <a:p>
            <a:pPr marL="360000" indent="-360000" fontAlgn="base"/>
            <a:endParaRPr lang="en-GB" sz="2000" kern="0" dirty="0">
              <a:solidFill>
                <a:srgbClr val="0070C0"/>
              </a:solidFill>
              <a:latin typeface="Arial" pitchFamily="34" charset="0"/>
              <a:cs typeface="Arial" pitchFamily="34" charset="0"/>
            </a:endParaRPr>
          </a:p>
          <a:p>
            <a:pPr marL="360000" indent="-360000" fontAlgn="base"/>
            <a:endParaRPr lang="en-GB" sz="2000" b="1" kern="0" dirty="0">
              <a:latin typeface="Arial" pitchFamily="34" charset="0"/>
              <a:cs typeface="Arial" pitchFamily="34" charset="0"/>
            </a:endParaRPr>
          </a:p>
          <a:p>
            <a:pPr marL="360000" indent="-360000" fontAlgn="base"/>
            <a:r>
              <a:rPr lang="en-GB" sz="2000" b="1" kern="0" dirty="0">
                <a:latin typeface="Arial" pitchFamily="34" charset="0"/>
                <a:cs typeface="Arial" pitchFamily="34" charset="0"/>
              </a:rPr>
              <a:t>Key Points to Note :</a:t>
            </a:r>
          </a:p>
          <a:p>
            <a:pPr marL="360000" indent="-360000" fontAlgn="base">
              <a:lnSpc>
                <a:spcPct val="150000"/>
              </a:lnSpc>
              <a:buFontTx/>
              <a:buChar char="-"/>
            </a:pPr>
            <a:r>
              <a:rPr lang="en-GB" sz="2000" kern="0" dirty="0">
                <a:latin typeface="Arial" pitchFamily="34" charset="0"/>
                <a:cs typeface="Arial" pitchFamily="34" charset="0"/>
              </a:rPr>
              <a:t>Tuition Fee Loans are non means tested (we don’t need parents income for this bit!)</a:t>
            </a:r>
          </a:p>
          <a:p>
            <a:pPr marL="360000" indent="-360000" fontAlgn="base">
              <a:lnSpc>
                <a:spcPct val="150000"/>
              </a:lnSpc>
              <a:buFontTx/>
              <a:buChar char="-"/>
            </a:pPr>
            <a:r>
              <a:rPr lang="en-GB" sz="2000" kern="0" dirty="0">
                <a:latin typeface="Arial" pitchFamily="34" charset="0"/>
                <a:cs typeface="Arial" pitchFamily="34" charset="0"/>
              </a:rPr>
              <a:t>Loans are paid directly to the university on behalf of the student</a:t>
            </a:r>
          </a:p>
          <a:p>
            <a:pPr marL="360000" indent="-360000" fontAlgn="base">
              <a:lnSpc>
                <a:spcPct val="150000"/>
              </a:lnSpc>
              <a:buFontTx/>
              <a:buChar char="-"/>
            </a:pPr>
            <a:r>
              <a:rPr lang="en-GB" sz="2000" kern="0" dirty="0">
                <a:latin typeface="Arial" pitchFamily="34" charset="0"/>
                <a:cs typeface="Arial" pitchFamily="34" charset="0"/>
              </a:rPr>
              <a:t>Most of the 1.6m students every year apply for the maximum loan available</a:t>
            </a:r>
          </a:p>
          <a:p>
            <a:pPr marL="360000" indent="-360000" fontAlgn="base">
              <a:lnSpc>
                <a:spcPct val="150000"/>
              </a:lnSpc>
              <a:buFontTx/>
              <a:buChar char="-"/>
            </a:pPr>
            <a:r>
              <a:rPr lang="en-GB" sz="2000" kern="0" dirty="0">
                <a:latin typeface="Arial" pitchFamily="34" charset="0"/>
                <a:cs typeface="Arial" pitchFamily="34" charset="0"/>
              </a:rPr>
              <a:t>It is the easy part of the application – just tell us which university you are going to and how much you want to borrow (usually students tick ‘max’)</a:t>
            </a:r>
          </a:p>
        </p:txBody>
      </p:sp>
    </p:spTree>
    <p:extLst>
      <p:ext uri="{BB962C8B-B14F-4D97-AF65-F5344CB8AC3E}">
        <p14:creationId xmlns:p14="http://schemas.microsoft.com/office/powerpoint/2010/main" val="196326017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C183D7F6-B498-43B3-948B-1728B52AA6E4}">
                <adec:decorative xmlns:adec="http://schemas.microsoft.com/office/drawing/2017/decorative" val="1"/>
              </a:ext>
            </a:extLst>
          </p:cNvPr>
          <p:cNvGrpSpPr/>
          <p:nvPr/>
        </p:nvGrpSpPr>
        <p:grpSpPr>
          <a:xfrm>
            <a:off x="2093635" y="1835987"/>
            <a:ext cx="8004016" cy="1200329"/>
            <a:chOff x="318482" y="1735420"/>
            <a:chExt cx="8918275" cy="1337436"/>
          </a:xfrm>
        </p:grpSpPr>
        <p:grpSp>
          <p:nvGrpSpPr>
            <p:cNvPr id="3" name="Group 46"/>
            <p:cNvGrpSpPr/>
            <p:nvPr/>
          </p:nvGrpSpPr>
          <p:grpSpPr>
            <a:xfrm>
              <a:off x="932899" y="1735420"/>
              <a:ext cx="8303858" cy="1337436"/>
              <a:chOff x="-2479054" y="3059212"/>
              <a:chExt cx="8303858" cy="1337436"/>
            </a:xfrm>
          </p:grpSpPr>
          <p:sp>
            <p:nvSpPr>
              <p:cNvPr id="42" name="Rounded Rectangle 41"/>
              <p:cNvSpPr/>
              <p:nvPr/>
            </p:nvSpPr>
            <p:spPr>
              <a:xfrm>
                <a:off x="-2479054" y="3302759"/>
                <a:ext cx="7191107" cy="873455"/>
              </a:xfrm>
              <a:prstGeom prst="roundRect">
                <a:avLst/>
              </a:prstGeom>
              <a:solidFill>
                <a:schemeClr val="tx2">
                  <a:lumMod val="75000"/>
                </a:schemeClr>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6" name="Rectangle 5"/>
              <p:cNvSpPr/>
              <p:nvPr/>
            </p:nvSpPr>
            <p:spPr>
              <a:xfrm>
                <a:off x="-1597914" y="3421349"/>
                <a:ext cx="3689204" cy="646330"/>
              </a:xfrm>
              <a:prstGeom prst="rect">
                <a:avLst/>
              </a:prstGeom>
              <a:noFill/>
              <a:ln>
                <a:noFill/>
              </a:ln>
            </p:spPr>
            <p:txBody>
              <a:bodyPr anchor="ctr">
                <a:spAutoFit/>
              </a:bodyPr>
              <a:lstStyle/>
              <a:p>
                <a:pPr>
                  <a:defRPr/>
                </a:pPr>
                <a:r>
                  <a:rPr lang="en-GB" sz="2000" b="1" dirty="0">
                    <a:solidFill>
                      <a:prstClr val="white"/>
                    </a:solidFill>
                    <a:latin typeface="Arial" pitchFamily="34" charset="0"/>
                    <a:cs typeface="Arial" pitchFamily="34" charset="0"/>
                  </a:rPr>
                  <a:t>Parental Home Rate: </a:t>
                </a:r>
              </a:p>
              <a:p>
                <a:pPr>
                  <a:defRPr/>
                </a:pPr>
                <a:r>
                  <a:rPr lang="en-GB" sz="1600" dirty="0">
                    <a:solidFill>
                      <a:prstClr val="white"/>
                    </a:solidFill>
                    <a:latin typeface="Arial" pitchFamily="34" charset="0"/>
                    <a:cs typeface="Arial" pitchFamily="34" charset="0"/>
                  </a:rPr>
                  <a:t>Live at home while they study</a:t>
                </a:r>
              </a:p>
            </p:txBody>
          </p:sp>
          <p:sp>
            <p:nvSpPr>
              <p:cNvPr id="45" name="Rounded Rectangle 44"/>
              <p:cNvSpPr/>
              <p:nvPr/>
            </p:nvSpPr>
            <p:spPr>
              <a:xfrm>
                <a:off x="4173442" y="3260052"/>
                <a:ext cx="1651362" cy="946576"/>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Arial" panose="020B0604020202020204" pitchFamily="34" charset="0"/>
                    <a:cs typeface="Arial" panose="020B0604020202020204" pitchFamily="34" charset="0"/>
                  </a:rPr>
                  <a:t>£8,400</a:t>
                </a:r>
              </a:p>
            </p:txBody>
          </p:sp>
          <p:sp>
            <p:nvSpPr>
              <p:cNvPr id="81" name="TextBox 80"/>
              <p:cNvSpPr txBox="1"/>
              <p:nvPr/>
            </p:nvSpPr>
            <p:spPr>
              <a:xfrm>
                <a:off x="4678090" y="3059212"/>
                <a:ext cx="777312" cy="1337436"/>
              </a:xfrm>
              <a:prstGeom prst="rect">
                <a:avLst/>
              </a:prstGeom>
              <a:noFill/>
            </p:spPr>
            <p:txBody>
              <a:bodyPr wrap="none" rtlCol="0">
                <a:spAutoFit/>
              </a:bodyPr>
              <a:lstStyle/>
              <a:p>
                <a:r>
                  <a:rPr lang="en-GB" sz="7200" b="1" dirty="0">
                    <a:solidFill>
                      <a:srgbClr val="1983AE">
                        <a:alpha val="20000"/>
                      </a:srgbClr>
                    </a:solidFill>
                    <a:latin typeface="Arial" pitchFamily="34" charset="0"/>
                    <a:cs typeface="Arial" pitchFamily="34" charset="0"/>
                  </a:rPr>
                  <a:t>£</a:t>
                </a:r>
              </a:p>
            </p:txBody>
          </p:sp>
        </p:grpSp>
        <p:pic>
          <p:nvPicPr>
            <p:cNvPr id="29" name="Picture 4" descr="C:\Users\rutterb\Desktop\1516 Templates &amp; Graphics\Turquoise icons -PNG\Household income.pn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18482" y="1964337"/>
              <a:ext cx="1412580" cy="961981"/>
            </a:xfrm>
            <a:prstGeom prst="rect">
              <a:avLst/>
            </a:prstGeom>
            <a:noFill/>
          </p:spPr>
        </p:pic>
      </p:grpSp>
      <p:sp>
        <p:nvSpPr>
          <p:cNvPr id="27" name="TextBox 26"/>
          <p:cNvSpPr txBox="1"/>
          <p:nvPr/>
        </p:nvSpPr>
        <p:spPr>
          <a:xfrm>
            <a:off x="1932353" y="1411765"/>
            <a:ext cx="6639382" cy="369332"/>
          </a:xfrm>
          <a:prstGeom prst="rect">
            <a:avLst/>
          </a:prstGeom>
          <a:noFill/>
        </p:spPr>
        <p:txBody>
          <a:bodyPr wrap="square" rtlCol="0">
            <a:spAutoFit/>
          </a:bodyPr>
          <a:lstStyle/>
          <a:p>
            <a:r>
              <a:rPr lang="en-GB" sz="1800" dirty="0">
                <a:solidFill>
                  <a:prstClr val="black"/>
                </a:solidFill>
                <a:latin typeface="Arial" pitchFamily="34" charset="0"/>
                <a:cs typeface="Arial" pitchFamily="34" charset="0"/>
              </a:rPr>
              <a:t>Full-Time SFE students, not eligible for benefits or aged over 60</a:t>
            </a:r>
          </a:p>
        </p:txBody>
      </p:sp>
      <p:grpSp>
        <p:nvGrpSpPr>
          <p:cNvPr id="55" name="Group 9" descr="Different rates of Maintenance Loan are available to full-time students who&#10;are entitled to benefits or aged over 60 before the first day of their course&#10;">
            <a:extLst>
              <a:ext uri="{FF2B5EF4-FFF2-40B4-BE49-F238E27FC236}">
                <a16:creationId xmlns:a16="http://schemas.microsoft.com/office/drawing/2014/main" id="{73D89C97-8E56-4B5C-AFF8-42B23F945493}"/>
              </a:ext>
            </a:extLst>
          </p:cNvPr>
          <p:cNvGrpSpPr/>
          <p:nvPr/>
        </p:nvGrpSpPr>
        <p:grpSpPr>
          <a:xfrm>
            <a:off x="1728711" y="5738588"/>
            <a:ext cx="8618056" cy="923330"/>
            <a:chOff x="-1583146" y="3432097"/>
            <a:chExt cx="8618056" cy="923330"/>
          </a:xfrm>
        </p:grpSpPr>
        <p:sp>
          <p:nvSpPr>
            <p:cNvPr id="56" name="Rounded Rectangle 6">
              <a:extLst>
                <a:ext uri="{FF2B5EF4-FFF2-40B4-BE49-F238E27FC236}">
                  <a16:creationId xmlns:a16="http://schemas.microsoft.com/office/drawing/2014/main" id="{18223AA3-0F46-4825-9ED7-36AA5925BA0A}"/>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57" name="Rectangle 56">
              <a:extLst>
                <a:ext uri="{FF2B5EF4-FFF2-40B4-BE49-F238E27FC236}">
                  <a16:creationId xmlns:a16="http://schemas.microsoft.com/office/drawing/2014/main" id="{68367FF6-9573-4193-93C0-C902E34E449C}"/>
                </a:ext>
              </a:extLst>
            </p:cNvPr>
            <p:cNvSpPr>
              <a:spLocks noChangeArrowheads="1"/>
            </p:cNvSpPr>
            <p:nvPr/>
          </p:nvSpPr>
          <p:spPr bwMode="auto">
            <a:xfrm>
              <a:off x="-807815" y="3577799"/>
              <a:ext cx="7825803" cy="646331"/>
            </a:xfrm>
            <a:prstGeom prst="rect">
              <a:avLst/>
            </a:prstGeom>
            <a:noFill/>
            <a:ln w="9525">
              <a:noFill/>
              <a:miter lim="800000"/>
              <a:headEnd/>
              <a:tailEnd/>
            </a:ln>
          </p:spPr>
          <p:txBody>
            <a:bodyPr wrap="square">
              <a:spAutoFit/>
            </a:bodyPr>
            <a:lstStyle/>
            <a:p>
              <a:pPr marL="432000" indent="-360000">
                <a:defRPr/>
              </a:pPr>
              <a:r>
                <a:rPr lang="en-GB" sz="1800" dirty="0">
                  <a:latin typeface="Arial" pitchFamily="34" charset="0"/>
                  <a:cs typeface="Arial" pitchFamily="34" charset="0"/>
                </a:rPr>
                <a:t>Different rates of Maintenance Loan are available to full-time students who</a:t>
              </a:r>
            </a:p>
            <a:p>
              <a:pPr marL="432000" indent="-360000">
                <a:defRPr/>
              </a:pPr>
              <a:r>
                <a:rPr lang="en-GB" sz="1800" dirty="0">
                  <a:latin typeface="Arial" pitchFamily="34" charset="0"/>
                  <a:cs typeface="Arial" pitchFamily="34" charset="0"/>
                </a:rPr>
                <a:t>are entitled to benefits or aged over 60 before the first day of their course</a:t>
              </a:r>
            </a:p>
          </p:txBody>
        </p:sp>
        <p:sp>
          <p:nvSpPr>
            <p:cNvPr id="59" name="Oval 58">
              <a:extLst>
                <a:ext uri="{FF2B5EF4-FFF2-40B4-BE49-F238E27FC236}">
                  <a16:creationId xmlns:a16="http://schemas.microsoft.com/office/drawing/2014/main" id="{99909289-4B87-48B1-9FCA-6E31A884FCE3}"/>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60" name="TextBox 59">
              <a:extLst>
                <a:ext uri="{FF2B5EF4-FFF2-40B4-BE49-F238E27FC236}">
                  <a16:creationId xmlns:a16="http://schemas.microsoft.com/office/drawing/2014/main" id="{2D08A580-DFA2-404B-BD5A-C5EE63492DB6}"/>
                </a:ext>
              </a:extLst>
            </p:cNvPr>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grpSp>
        <p:nvGrpSpPr>
          <p:cNvPr id="63" name="Group 32">
            <a:extLst>
              <a:ext uri="{FF2B5EF4-FFF2-40B4-BE49-F238E27FC236}">
                <a16:creationId xmlns:a16="http://schemas.microsoft.com/office/drawing/2014/main" id="{B13B5410-5AE1-49B4-B4F5-2283AAA57248}"/>
              </a:ext>
              <a:ext uri="{C183D7F6-B498-43B3-948B-1728B52AA6E4}">
                <adec:decorative xmlns:adec="http://schemas.microsoft.com/office/drawing/2017/decorative" val="1"/>
              </a:ext>
            </a:extLst>
          </p:cNvPr>
          <p:cNvGrpSpPr/>
          <p:nvPr/>
        </p:nvGrpSpPr>
        <p:grpSpPr>
          <a:xfrm>
            <a:off x="2095907" y="3025614"/>
            <a:ext cx="8004016" cy="1200329"/>
            <a:chOff x="318482" y="1735420"/>
            <a:chExt cx="8918275" cy="1337436"/>
          </a:xfrm>
        </p:grpSpPr>
        <p:grpSp>
          <p:nvGrpSpPr>
            <p:cNvPr id="64" name="Group 46">
              <a:extLst>
                <a:ext uri="{FF2B5EF4-FFF2-40B4-BE49-F238E27FC236}">
                  <a16:creationId xmlns:a16="http://schemas.microsoft.com/office/drawing/2014/main" id="{D8CF925D-F841-4DFB-BFA9-E0D55A845C54}"/>
                </a:ext>
              </a:extLst>
            </p:cNvPr>
            <p:cNvGrpSpPr/>
            <p:nvPr/>
          </p:nvGrpSpPr>
          <p:grpSpPr>
            <a:xfrm>
              <a:off x="932899" y="1735420"/>
              <a:ext cx="8303858" cy="1337436"/>
              <a:chOff x="-2479054" y="3059212"/>
              <a:chExt cx="8303858" cy="1337436"/>
            </a:xfrm>
          </p:grpSpPr>
          <p:sp>
            <p:nvSpPr>
              <p:cNvPr id="67" name="Rounded Rectangle 41">
                <a:extLst>
                  <a:ext uri="{FF2B5EF4-FFF2-40B4-BE49-F238E27FC236}">
                    <a16:creationId xmlns:a16="http://schemas.microsoft.com/office/drawing/2014/main" id="{EAC2A0AA-C5F3-4F7D-9713-A89ADB6C770E}"/>
                  </a:ext>
                </a:extLst>
              </p:cNvPr>
              <p:cNvSpPr/>
              <p:nvPr/>
            </p:nvSpPr>
            <p:spPr>
              <a:xfrm>
                <a:off x="-2479054" y="3302759"/>
                <a:ext cx="7191107" cy="873455"/>
              </a:xfrm>
              <a:prstGeom prst="roundRect">
                <a:avLst/>
              </a:prstGeom>
              <a:solidFill>
                <a:schemeClr val="accent4">
                  <a:lumMod val="7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68" name="Rectangle 67">
                <a:extLst>
                  <a:ext uri="{FF2B5EF4-FFF2-40B4-BE49-F238E27FC236}">
                    <a16:creationId xmlns:a16="http://schemas.microsoft.com/office/drawing/2014/main" id="{B4833AD6-3CF4-4BF5-A3ED-2E4D6CD2695B}"/>
                  </a:ext>
                </a:extLst>
              </p:cNvPr>
              <p:cNvSpPr/>
              <p:nvPr/>
            </p:nvSpPr>
            <p:spPr>
              <a:xfrm>
                <a:off x="-1597914" y="3384436"/>
                <a:ext cx="5495298" cy="720158"/>
              </a:xfrm>
              <a:prstGeom prst="rect">
                <a:avLst/>
              </a:prstGeom>
              <a:noFill/>
              <a:ln>
                <a:noFill/>
              </a:ln>
            </p:spPr>
            <p:txBody>
              <a:bodyPr wrap="square" anchor="ctr">
                <a:spAutoFit/>
              </a:bodyPr>
              <a:lstStyle/>
              <a:p>
                <a:pPr>
                  <a:defRPr/>
                </a:pPr>
                <a:r>
                  <a:rPr lang="en-GB" sz="2000" b="1" dirty="0">
                    <a:solidFill>
                      <a:prstClr val="white"/>
                    </a:solidFill>
                    <a:latin typeface="Arial" pitchFamily="34" charset="0"/>
                    <a:cs typeface="Arial" pitchFamily="34" charset="0"/>
                  </a:rPr>
                  <a:t>Elsewhere Rate: </a:t>
                </a:r>
              </a:p>
              <a:p>
                <a:pPr>
                  <a:defRPr/>
                </a:pPr>
                <a:r>
                  <a:rPr lang="en-GB" sz="1600" dirty="0">
                    <a:solidFill>
                      <a:prstClr val="white"/>
                    </a:solidFill>
                    <a:latin typeface="Arial" pitchFamily="34" charset="0"/>
                    <a:cs typeface="Arial" pitchFamily="34" charset="0"/>
                  </a:rPr>
                  <a:t>Live and study away from home, outside London</a:t>
                </a:r>
              </a:p>
            </p:txBody>
          </p:sp>
          <p:sp>
            <p:nvSpPr>
              <p:cNvPr id="69" name="Rounded Rectangle 44">
                <a:extLst>
                  <a:ext uri="{FF2B5EF4-FFF2-40B4-BE49-F238E27FC236}">
                    <a16:creationId xmlns:a16="http://schemas.microsoft.com/office/drawing/2014/main" id="{D6EA9B51-B5BE-4C79-B9AC-25552FD93210}"/>
                  </a:ext>
                </a:extLst>
              </p:cNvPr>
              <p:cNvSpPr/>
              <p:nvPr/>
            </p:nvSpPr>
            <p:spPr>
              <a:xfrm>
                <a:off x="4173442" y="3260052"/>
                <a:ext cx="1651362" cy="946576"/>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Arial" panose="020B0604020202020204" pitchFamily="34" charset="0"/>
                    <a:cs typeface="Arial" panose="020B0604020202020204" pitchFamily="34" charset="0"/>
                  </a:rPr>
                  <a:t>£9,978</a:t>
                </a:r>
              </a:p>
            </p:txBody>
          </p:sp>
          <p:sp>
            <p:nvSpPr>
              <p:cNvPr id="70" name="TextBox 69">
                <a:extLst>
                  <a:ext uri="{FF2B5EF4-FFF2-40B4-BE49-F238E27FC236}">
                    <a16:creationId xmlns:a16="http://schemas.microsoft.com/office/drawing/2014/main" id="{6F462AD8-9685-4A84-ACD6-1F9E05066779}"/>
                  </a:ext>
                </a:extLst>
              </p:cNvPr>
              <p:cNvSpPr txBox="1"/>
              <p:nvPr/>
            </p:nvSpPr>
            <p:spPr>
              <a:xfrm>
                <a:off x="4678090" y="3059212"/>
                <a:ext cx="777312" cy="1337436"/>
              </a:xfrm>
              <a:prstGeom prst="rect">
                <a:avLst/>
              </a:prstGeom>
              <a:noFill/>
            </p:spPr>
            <p:txBody>
              <a:bodyPr wrap="none" rtlCol="0">
                <a:spAutoFit/>
              </a:bodyPr>
              <a:lstStyle/>
              <a:p>
                <a:r>
                  <a:rPr lang="en-GB" sz="7200" b="1" dirty="0">
                    <a:solidFill>
                      <a:srgbClr val="1983AE">
                        <a:alpha val="20000"/>
                      </a:srgbClr>
                    </a:solidFill>
                    <a:latin typeface="Arial" pitchFamily="34" charset="0"/>
                    <a:cs typeface="Arial" pitchFamily="34" charset="0"/>
                  </a:rPr>
                  <a:t>£</a:t>
                </a:r>
              </a:p>
            </p:txBody>
          </p:sp>
        </p:grpSp>
        <p:pic>
          <p:nvPicPr>
            <p:cNvPr id="66" name="Picture 4" descr="C:\Users\rutterb\Desktop\1516 Templates &amp; Graphics\Turquoise icons -PNG\Household income.png">
              <a:extLst>
                <a:ext uri="{FF2B5EF4-FFF2-40B4-BE49-F238E27FC236}">
                  <a16:creationId xmlns:a16="http://schemas.microsoft.com/office/drawing/2014/main" id="{188718F2-19D0-4195-98D5-CDFE8F1729BD}"/>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18482" y="1964337"/>
              <a:ext cx="1412580" cy="961981"/>
            </a:xfrm>
            <a:prstGeom prst="rect">
              <a:avLst/>
            </a:prstGeom>
            <a:noFill/>
          </p:spPr>
        </p:pic>
      </p:grpSp>
      <p:grpSp>
        <p:nvGrpSpPr>
          <p:cNvPr id="71" name="Group 32">
            <a:extLst>
              <a:ext uri="{FF2B5EF4-FFF2-40B4-BE49-F238E27FC236}">
                <a16:creationId xmlns:a16="http://schemas.microsoft.com/office/drawing/2014/main" id="{FECDBBE9-EF7F-45E3-83CB-DCDC5F769ABA}"/>
              </a:ext>
              <a:ext uri="{C183D7F6-B498-43B3-948B-1728B52AA6E4}">
                <adec:decorative xmlns:adec="http://schemas.microsoft.com/office/drawing/2017/decorative" val="1"/>
              </a:ext>
            </a:extLst>
          </p:cNvPr>
          <p:cNvGrpSpPr/>
          <p:nvPr/>
        </p:nvGrpSpPr>
        <p:grpSpPr>
          <a:xfrm>
            <a:off x="2095907" y="4212977"/>
            <a:ext cx="8004016" cy="1200329"/>
            <a:chOff x="318482" y="1735420"/>
            <a:chExt cx="8918276" cy="1337436"/>
          </a:xfrm>
        </p:grpSpPr>
        <p:grpSp>
          <p:nvGrpSpPr>
            <p:cNvPr id="72" name="Group 46">
              <a:extLst>
                <a:ext uri="{FF2B5EF4-FFF2-40B4-BE49-F238E27FC236}">
                  <a16:creationId xmlns:a16="http://schemas.microsoft.com/office/drawing/2014/main" id="{08C5BD58-13B3-402F-96E0-F0944DD114BA}"/>
                </a:ext>
              </a:extLst>
            </p:cNvPr>
            <p:cNvGrpSpPr/>
            <p:nvPr/>
          </p:nvGrpSpPr>
          <p:grpSpPr>
            <a:xfrm>
              <a:off x="932899" y="1735420"/>
              <a:ext cx="8303859" cy="1337436"/>
              <a:chOff x="-2479054" y="3059212"/>
              <a:chExt cx="8303859" cy="1337436"/>
            </a:xfrm>
          </p:grpSpPr>
          <p:sp>
            <p:nvSpPr>
              <p:cNvPr id="74" name="Rounded Rectangle 41">
                <a:extLst>
                  <a:ext uri="{FF2B5EF4-FFF2-40B4-BE49-F238E27FC236}">
                    <a16:creationId xmlns:a16="http://schemas.microsoft.com/office/drawing/2014/main" id="{24627FC9-0013-4384-9A6A-AF849A5F3A0C}"/>
                  </a:ext>
                </a:extLst>
              </p:cNvPr>
              <p:cNvSpPr/>
              <p:nvPr/>
            </p:nvSpPr>
            <p:spPr>
              <a:xfrm>
                <a:off x="-2479054" y="3302759"/>
                <a:ext cx="7191107" cy="873455"/>
              </a:xfrm>
              <a:prstGeom prst="roundRect">
                <a:avLst/>
              </a:prstGeom>
              <a:solidFill>
                <a:schemeClr val="accent5">
                  <a:lumMod val="50000"/>
                </a:schemeClr>
              </a:solidFill>
              <a:ln w="38100">
                <a:solidFill>
                  <a:srgbClr val="198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75" name="Rectangle 74">
                <a:extLst>
                  <a:ext uri="{FF2B5EF4-FFF2-40B4-BE49-F238E27FC236}">
                    <a16:creationId xmlns:a16="http://schemas.microsoft.com/office/drawing/2014/main" id="{1C845760-B659-4639-8EA3-002FB8DB7C4F}"/>
                  </a:ext>
                </a:extLst>
              </p:cNvPr>
              <p:cNvSpPr/>
              <p:nvPr/>
            </p:nvSpPr>
            <p:spPr>
              <a:xfrm>
                <a:off x="-1597915" y="3384436"/>
                <a:ext cx="5401954" cy="720158"/>
              </a:xfrm>
              <a:prstGeom prst="rect">
                <a:avLst/>
              </a:prstGeom>
              <a:noFill/>
              <a:ln>
                <a:noFill/>
              </a:ln>
            </p:spPr>
            <p:txBody>
              <a:bodyPr wrap="square" anchor="ctr">
                <a:spAutoFit/>
              </a:bodyPr>
              <a:lstStyle/>
              <a:p>
                <a:pPr>
                  <a:defRPr/>
                </a:pPr>
                <a:r>
                  <a:rPr lang="en-GB" sz="2000" b="1" dirty="0">
                    <a:solidFill>
                      <a:prstClr val="white"/>
                    </a:solidFill>
                    <a:latin typeface="Arial" pitchFamily="34" charset="0"/>
                    <a:cs typeface="Arial" pitchFamily="34" charset="0"/>
                  </a:rPr>
                  <a:t>London Rate: </a:t>
                </a:r>
              </a:p>
              <a:p>
                <a:pPr>
                  <a:defRPr/>
                </a:pPr>
                <a:r>
                  <a:rPr lang="en-GB" sz="1600" dirty="0">
                    <a:solidFill>
                      <a:prstClr val="white"/>
                    </a:solidFill>
                    <a:latin typeface="Arial" pitchFamily="34" charset="0"/>
                    <a:cs typeface="Arial" pitchFamily="34" charset="0"/>
                  </a:rPr>
                  <a:t>Live and study away from home, in London  </a:t>
                </a:r>
              </a:p>
            </p:txBody>
          </p:sp>
          <p:sp>
            <p:nvSpPr>
              <p:cNvPr id="76" name="Rounded Rectangle 44">
                <a:extLst>
                  <a:ext uri="{FF2B5EF4-FFF2-40B4-BE49-F238E27FC236}">
                    <a16:creationId xmlns:a16="http://schemas.microsoft.com/office/drawing/2014/main" id="{AE23C2F2-38A6-498D-870C-0E8C0C22C0A1}"/>
                  </a:ext>
                </a:extLst>
              </p:cNvPr>
              <p:cNvSpPr/>
              <p:nvPr/>
            </p:nvSpPr>
            <p:spPr>
              <a:xfrm>
                <a:off x="4173443" y="3260052"/>
                <a:ext cx="1651362" cy="946576"/>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Arial" panose="020B0604020202020204" pitchFamily="34" charset="0"/>
                    <a:cs typeface="Arial" panose="020B0604020202020204" pitchFamily="34" charset="0"/>
                  </a:rPr>
                  <a:t>£13,022</a:t>
                </a:r>
              </a:p>
            </p:txBody>
          </p:sp>
          <p:sp>
            <p:nvSpPr>
              <p:cNvPr id="77" name="TextBox 76">
                <a:extLst>
                  <a:ext uri="{FF2B5EF4-FFF2-40B4-BE49-F238E27FC236}">
                    <a16:creationId xmlns:a16="http://schemas.microsoft.com/office/drawing/2014/main" id="{E4270859-8BCA-4AA2-9BCB-DC60CCA36FB3}"/>
                  </a:ext>
                </a:extLst>
              </p:cNvPr>
              <p:cNvSpPr txBox="1"/>
              <p:nvPr/>
            </p:nvSpPr>
            <p:spPr>
              <a:xfrm>
                <a:off x="4678090" y="3059212"/>
                <a:ext cx="777312" cy="1337436"/>
              </a:xfrm>
              <a:prstGeom prst="rect">
                <a:avLst/>
              </a:prstGeom>
              <a:noFill/>
            </p:spPr>
            <p:txBody>
              <a:bodyPr wrap="none" rtlCol="0">
                <a:spAutoFit/>
              </a:bodyPr>
              <a:lstStyle/>
              <a:p>
                <a:r>
                  <a:rPr lang="en-GB" sz="7200" b="1" dirty="0">
                    <a:solidFill>
                      <a:srgbClr val="1983AE">
                        <a:alpha val="20000"/>
                      </a:srgbClr>
                    </a:solidFill>
                    <a:latin typeface="Arial" pitchFamily="34" charset="0"/>
                    <a:cs typeface="Arial" pitchFamily="34" charset="0"/>
                  </a:rPr>
                  <a:t>£</a:t>
                </a:r>
              </a:p>
            </p:txBody>
          </p:sp>
        </p:grpSp>
        <p:pic>
          <p:nvPicPr>
            <p:cNvPr id="73" name="Picture 4" descr="C:\Users\rutterb\Desktop\1516 Templates &amp; Graphics\Turquoise icons -PNG\Household income.png">
              <a:extLst>
                <a:ext uri="{FF2B5EF4-FFF2-40B4-BE49-F238E27FC236}">
                  <a16:creationId xmlns:a16="http://schemas.microsoft.com/office/drawing/2014/main" id="{A73C20D8-401B-44E1-B8D2-2AAC02B735FB}"/>
                </a:ext>
              </a:extLst>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18482" y="1964337"/>
              <a:ext cx="1412580" cy="961981"/>
            </a:xfrm>
            <a:prstGeom prst="rect">
              <a:avLst/>
            </a:prstGeom>
            <a:noFill/>
          </p:spPr>
        </p:pic>
      </p:grpSp>
      <p:sp>
        <p:nvSpPr>
          <p:cNvPr id="4" name="TextBox 3">
            <a:extLst>
              <a:ext uri="{FF2B5EF4-FFF2-40B4-BE49-F238E27FC236}">
                <a16:creationId xmlns:a16="http://schemas.microsoft.com/office/drawing/2014/main" id="{436FE415-7821-A446-59CC-FBDEB98F17B6}"/>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Maintenance Loans – Max</a:t>
            </a:r>
          </a:p>
        </p:txBody>
      </p:sp>
    </p:spTree>
    <p:custDataLst>
      <p:tags r:id="rId1"/>
    </p:custDataLst>
    <p:extLst>
      <p:ext uri="{BB962C8B-B14F-4D97-AF65-F5344CB8AC3E}">
        <p14:creationId xmlns:p14="http://schemas.microsoft.com/office/powerpoint/2010/main" val="1124558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10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10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left)">
                                      <p:cBhvr>
                                        <p:cTn id="20"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999" y="1067492"/>
            <a:ext cx="7738209" cy="400110"/>
          </a:xfrm>
          <a:prstGeom prst="rect">
            <a:avLst/>
          </a:prstGeom>
          <a:noFill/>
        </p:spPr>
        <p:txBody>
          <a:bodyPr wrap="none" rtlCol="0">
            <a:spAutoFit/>
          </a:bodyPr>
          <a:lstStyle/>
          <a:p>
            <a:r>
              <a:rPr lang="en-GB" sz="2000" dirty="0">
                <a:latin typeface="Arial" pitchFamily="34" charset="0"/>
                <a:cs typeface="Arial" pitchFamily="34" charset="0"/>
              </a:rPr>
              <a:t>2016 cohort FT students, not eligible for benefits or aged over 60 </a:t>
            </a:r>
          </a:p>
        </p:txBody>
      </p:sp>
      <p:graphicFrame>
        <p:nvGraphicFramePr>
          <p:cNvPr id="4" name="Table 3"/>
          <p:cNvGraphicFramePr>
            <a:graphicFrameLocks noGrp="1"/>
          </p:cNvGraphicFramePr>
          <p:nvPr/>
        </p:nvGraphicFramePr>
        <p:xfrm>
          <a:off x="1300357" y="1998033"/>
          <a:ext cx="9631346" cy="3792475"/>
        </p:xfrm>
        <a:graphic>
          <a:graphicData uri="http://schemas.openxmlformats.org/drawingml/2006/table">
            <a:tbl>
              <a:tblPr firstRow="1" bandRow="1">
                <a:tableStyleId>{5C22544A-7EE6-4342-B048-85BDC9FD1C3A}</a:tableStyleId>
              </a:tblPr>
              <a:tblGrid>
                <a:gridCol w="2912208">
                  <a:extLst>
                    <a:ext uri="{9D8B030D-6E8A-4147-A177-3AD203B41FA5}">
                      <a16:colId xmlns:a16="http://schemas.microsoft.com/office/drawing/2014/main" val="20000"/>
                    </a:ext>
                  </a:extLst>
                </a:gridCol>
                <a:gridCol w="2297703">
                  <a:extLst>
                    <a:ext uri="{9D8B030D-6E8A-4147-A177-3AD203B41FA5}">
                      <a16:colId xmlns:a16="http://schemas.microsoft.com/office/drawing/2014/main" val="20001"/>
                    </a:ext>
                  </a:extLst>
                </a:gridCol>
                <a:gridCol w="2183648">
                  <a:extLst>
                    <a:ext uri="{9D8B030D-6E8A-4147-A177-3AD203B41FA5}">
                      <a16:colId xmlns:a16="http://schemas.microsoft.com/office/drawing/2014/main" val="20002"/>
                    </a:ext>
                  </a:extLst>
                </a:gridCol>
                <a:gridCol w="2237787">
                  <a:extLst>
                    <a:ext uri="{9D8B030D-6E8A-4147-A177-3AD203B41FA5}">
                      <a16:colId xmlns:a16="http://schemas.microsoft.com/office/drawing/2014/main" val="20003"/>
                    </a:ext>
                  </a:extLst>
                </a:gridCol>
              </a:tblGrid>
              <a:tr h="1140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2060"/>
                          </a:solidFill>
                          <a:effectLst/>
                          <a:latin typeface="Arial" pitchFamily="34" charset="0"/>
                          <a:cs typeface="Arial" pitchFamily="34" charset="0"/>
                        </a:rPr>
                        <a:t>Full Year Student*</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2060"/>
                          </a:solidFill>
                          <a:effectLst/>
                          <a:latin typeface="Arial" pitchFamily="34" charset="0"/>
                          <a:cs typeface="Arial" pitchFamily="34" charset="0"/>
                        </a:rPr>
                        <a:t>Maximum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2060"/>
                          </a:solidFill>
                          <a:effectLst/>
                          <a:latin typeface="Arial" pitchFamily="34" charset="0"/>
                          <a:cs typeface="Arial" pitchFamily="34" charset="0"/>
                        </a:rPr>
                        <a:t>Loan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2060"/>
                          </a:solidFill>
                          <a:effectLst/>
                          <a:latin typeface="Arial" pitchFamily="34" charset="0"/>
                          <a:cs typeface="Arial" pitchFamily="34" charset="0"/>
                        </a:rPr>
                        <a:t>Non-Income Assessed</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2060"/>
                          </a:solidFill>
                          <a:effectLst/>
                          <a:latin typeface="Arial" pitchFamily="34" charset="0"/>
                          <a:cs typeface="Arial" pitchFamily="34" charset="0"/>
                        </a:rPr>
                        <a:t>Income Assessed</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7124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Parental Home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£8,400</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£3,698</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£4,702 </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46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Elsewhere</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£9,978</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£4,651 </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£5,327 </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6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London</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£13,022</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£6,485</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£6,537 </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646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Overseas</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£11,427</a:t>
                      </a: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£5,524</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£5,903 </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L="99060" marR="99060" marT="45725" marB="4572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6971522" y="5951607"/>
            <a:ext cx="5096267" cy="369332"/>
          </a:xfrm>
          <a:prstGeom prst="rect">
            <a:avLst/>
          </a:prstGeom>
          <a:noFill/>
        </p:spPr>
        <p:txBody>
          <a:bodyPr wrap="none" rtlCol="0">
            <a:spAutoFit/>
          </a:bodyPr>
          <a:lstStyle/>
          <a:p>
            <a:r>
              <a:rPr lang="en-GB" dirty="0">
                <a:latin typeface="Arial" pitchFamily="34" charset="0"/>
                <a:cs typeface="Arial" pitchFamily="34" charset="0"/>
              </a:rPr>
              <a:t>*Lower amounts available for final year students</a:t>
            </a:r>
          </a:p>
        </p:txBody>
      </p:sp>
      <p:sp>
        <p:nvSpPr>
          <p:cNvPr id="2" name="TextBox 1">
            <a:extLst>
              <a:ext uri="{FF2B5EF4-FFF2-40B4-BE49-F238E27FC236}">
                <a16:creationId xmlns:a16="http://schemas.microsoft.com/office/drawing/2014/main" id="{089C19B7-436E-093A-44B3-CB5C50AF7BF9}"/>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Maintenance Loans – NMT, MT and Maximum </a:t>
            </a:r>
          </a:p>
        </p:txBody>
      </p:sp>
    </p:spTree>
    <p:extLst>
      <p:ext uri="{BB962C8B-B14F-4D97-AF65-F5344CB8AC3E}">
        <p14:creationId xmlns:p14="http://schemas.microsoft.com/office/powerpoint/2010/main" val="201770986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11413" y="1832794"/>
            <a:ext cx="8790333" cy="369332"/>
          </a:xfrm>
          <a:prstGeom prst="rect">
            <a:avLst/>
          </a:prstGeom>
          <a:noFill/>
        </p:spPr>
        <p:txBody>
          <a:bodyPr wrap="square" rtlCol="0">
            <a:spAutoFit/>
          </a:bodyPr>
          <a:lstStyle/>
          <a:p>
            <a:r>
              <a:rPr lang="en-GB" sz="1800" dirty="0">
                <a:solidFill>
                  <a:prstClr val="black"/>
                </a:solidFill>
                <a:latin typeface="Arial" pitchFamily="34" charset="0"/>
                <a:cs typeface="Arial" pitchFamily="34" charset="0"/>
              </a:rPr>
              <a:t>Full-Time SFE students, not eligible for benefits or aged over 60</a:t>
            </a:r>
          </a:p>
        </p:txBody>
      </p:sp>
      <p:graphicFrame>
        <p:nvGraphicFramePr>
          <p:cNvPr id="12" name="Table 11">
            <a:extLst>
              <a:ext uri="{FF2B5EF4-FFF2-40B4-BE49-F238E27FC236}">
                <a16:creationId xmlns:a16="http://schemas.microsoft.com/office/drawing/2014/main" id="{433F248E-3ED6-4B0F-8AAA-5CB22680C594}"/>
              </a:ext>
            </a:extLst>
          </p:cNvPr>
          <p:cNvGraphicFramePr>
            <a:graphicFrameLocks noGrp="1"/>
          </p:cNvGraphicFramePr>
          <p:nvPr/>
        </p:nvGraphicFramePr>
        <p:xfrm>
          <a:off x="1960273" y="2346923"/>
          <a:ext cx="8305392" cy="3237190"/>
        </p:xfrm>
        <a:graphic>
          <a:graphicData uri="http://schemas.openxmlformats.org/drawingml/2006/table">
            <a:tbl>
              <a:tblPr firstRow="1" bandRow="1">
                <a:tableStyleId>{5C22544A-7EE6-4342-B048-85BDC9FD1C3A}</a:tableStyleId>
              </a:tblPr>
              <a:tblGrid>
                <a:gridCol w="2076348">
                  <a:extLst>
                    <a:ext uri="{9D8B030D-6E8A-4147-A177-3AD203B41FA5}">
                      <a16:colId xmlns:a16="http://schemas.microsoft.com/office/drawing/2014/main" val="20000"/>
                    </a:ext>
                  </a:extLst>
                </a:gridCol>
                <a:gridCol w="2076348">
                  <a:extLst>
                    <a:ext uri="{9D8B030D-6E8A-4147-A177-3AD203B41FA5}">
                      <a16:colId xmlns:a16="http://schemas.microsoft.com/office/drawing/2014/main" val="20001"/>
                    </a:ext>
                  </a:extLst>
                </a:gridCol>
                <a:gridCol w="2076348">
                  <a:extLst>
                    <a:ext uri="{9D8B030D-6E8A-4147-A177-3AD203B41FA5}">
                      <a16:colId xmlns:a16="http://schemas.microsoft.com/office/drawing/2014/main" val="20002"/>
                    </a:ext>
                  </a:extLst>
                </a:gridCol>
                <a:gridCol w="2076348">
                  <a:extLst>
                    <a:ext uri="{9D8B030D-6E8A-4147-A177-3AD203B41FA5}">
                      <a16:colId xmlns:a16="http://schemas.microsoft.com/office/drawing/2014/main" val="20003"/>
                    </a:ext>
                  </a:extLst>
                </a:gridCol>
              </a:tblGrid>
              <a:tr h="615529">
                <a:tc>
                  <a:txBody>
                    <a:bodyPr/>
                    <a:lstStyle/>
                    <a:p>
                      <a:pPr algn="ctr"/>
                      <a:r>
                        <a:rPr lang="en-GB" sz="1800" b="0" dirty="0">
                          <a:solidFill>
                            <a:schemeClr val="bg1"/>
                          </a:solidFill>
                          <a:latin typeface="Arial" pitchFamily="34" charset="0"/>
                          <a:cs typeface="Arial" pitchFamily="34" charset="0"/>
                        </a:rPr>
                        <a:t>Household Income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baseline="0" dirty="0">
                          <a:solidFill>
                            <a:schemeClr val="bg1"/>
                          </a:solidFill>
                          <a:latin typeface="Arial" pitchFamily="34" charset="0"/>
                          <a:cs typeface="Arial" pitchFamily="34" charset="0"/>
                        </a:rPr>
                        <a:t>Home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GB" sz="1800" b="0" baseline="0" dirty="0">
                          <a:solidFill>
                            <a:schemeClr val="bg1"/>
                          </a:solidFill>
                          <a:latin typeface="Arial" pitchFamily="34" charset="0"/>
                          <a:cs typeface="Arial" pitchFamily="34" charset="0"/>
                        </a:rPr>
                        <a:t>Elsewhere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GB" sz="1800" b="0" dirty="0">
                          <a:solidFill>
                            <a:schemeClr val="bg1"/>
                          </a:solidFill>
                          <a:latin typeface="Arial" pitchFamily="34" charset="0"/>
                          <a:cs typeface="Arial" pitchFamily="34" charset="0"/>
                        </a:rPr>
                        <a:t>London</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32850">
                <a:tc>
                  <a:txBody>
                    <a:bodyPr/>
                    <a:lstStyle/>
                    <a:p>
                      <a:r>
                        <a:rPr lang="en-GB" sz="1800" b="0" dirty="0">
                          <a:solidFill>
                            <a:schemeClr val="tx1"/>
                          </a:solidFill>
                          <a:latin typeface="Arial" pitchFamily="34" charset="0"/>
                          <a:cs typeface="Arial" pitchFamily="34" charset="0"/>
                        </a:rPr>
                        <a:t>£25,000 &amp; under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£8,400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£9,978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£13,022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850">
                <a:tc>
                  <a:txBody>
                    <a:bodyPr/>
                    <a:lstStyle/>
                    <a:p>
                      <a:r>
                        <a:rPr lang="en-GB" sz="1800" b="0" dirty="0">
                          <a:solidFill>
                            <a:schemeClr val="tx1"/>
                          </a:solidFill>
                          <a:latin typeface="Arial" pitchFamily="34" charset="0"/>
                          <a:cs typeface="Arial" pitchFamily="34" charset="0"/>
                        </a:rPr>
                        <a:t>£35,000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£6,988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£8,552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£11,571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432850">
                <a:tc>
                  <a:txBody>
                    <a:bodyPr/>
                    <a:lstStyle/>
                    <a:p>
                      <a:r>
                        <a:rPr lang="en-GB" sz="1800" b="0" dirty="0">
                          <a:solidFill>
                            <a:schemeClr val="tx1"/>
                          </a:solidFill>
                          <a:latin typeface="Arial" pitchFamily="34" charset="0"/>
                          <a:cs typeface="Arial" pitchFamily="34" charset="0"/>
                        </a:rPr>
                        <a:t>£45,000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£5,576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£7,125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£10,120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850">
                <a:tc>
                  <a:txBody>
                    <a:bodyPr/>
                    <a:lstStyle/>
                    <a:p>
                      <a:r>
                        <a:rPr lang="en-GB" sz="1800" b="0" dirty="0">
                          <a:solidFill>
                            <a:schemeClr val="tx1"/>
                          </a:solidFill>
                          <a:latin typeface="Arial" pitchFamily="34" charset="0"/>
                          <a:cs typeface="Arial" pitchFamily="34" charset="0"/>
                        </a:rPr>
                        <a:t>£55,000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£4,163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£5,699</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£8,668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432850">
                <a:tc>
                  <a:txBody>
                    <a:bodyPr/>
                    <a:lstStyle/>
                    <a:p>
                      <a:r>
                        <a:rPr lang="en-GB" sz="1800" b="0" dirty="0">
                          <a:solidFill>
                            <a:schemeClr val="tx1"/>
                          </a:solidFill>
                          <a:latin typeface="Arial" pitchFamily="34" charset="0"/>
                          <a:cs typeface="Arial" pitchFamily="34" charset="0"/>
                        </a:rPr>
                        <a:t>£65,000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£3,698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£4,651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Arial" pitchFamily="34" charset="0"/>
                          <a:cs typeface="Arial" pitchFamily="34" charset="0"/>
                        </a:rPr>
                        <a:t>£7,217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2850">
                <a:tc>
                  <a:txBody>
                    <a:bodyPr/>
                    <a:lstStyle/>
                    <a:p>
                      <a:r>
                        <a:rPr lang="en-GB" sz="1800" b="0" dirty="0">
                          <a:solidFill>
                            <a:schemeClr val="tx1"/>
                          </a:solidFill>
                          <a:latin typeface="Arial" pitchFamily="34" charset="0"/>
                          <a:cs typeface="Arial" pitchFamily="34" charset="0"/>
                        </a:rPr>
                        <a:t>£75,000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£3,698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£4,651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solidFill>
                            <a:schemeClr val="tx1"/>
                          </a:solidFill>
                          <a:latin typeface="Arial" pitchFamily="34" charset="0"/>
                          <a:cs typeface="Arial" pitchFamily="34" charset="0"/>
                        </a:rPr>
                        <a:t>£6,485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bl>
          </a:graphicData>
        </a:graphic>
      </p:graphicFrame>
      <p:grpSp>
        <p:nvGrpSpPr>
          <p:cNvPr id="5" name="Group 9" descr="You can get an estimate of your loan entitlement using our calculator on:&#10;www.gov.uk/student-finance-calculator&#10;"/>
          <p:cNvGrpSpPr/>
          <p:nvPr/>
        </p:nvGrpSpPr>
        <p:grpSpPr>
          <a:xfrm>
            <a:off x="1728711" y="5738588"/>
            <a:ext cx="8618056" cy="923330"/>
            <a:chOff x="-1583146" y="3432097"/>
            <a:chExt cx="8618056" cy="923330"/>
          </a:xfrm>
        </p:grpSpPr>
        <p:sp>
          <p:nvSpPr>
            <p:cNvPr id="7" name="Rounded Rectangle 6"/>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9" name="Rectangle 8"/>
            <p:cNvSpPr>
              <a:spLocks noChangeArrowheads="1"/>
            </p:cNvSpPr>
            <p:nvPr/>
          </p:nvSpPr>
          <p:spPr bwMode="auto">
            <a:xfrm>
              <a:off x="-811938" y="3568274"/>
              <a:ext cx="7825803" cy="646331"/>
            </a:xfrm>
            <a:prstGeom prst="rect">
              <a:avLst/>
            </a:prstGeom>
            <a:noFill/>
            <a:ln w="9525">
              <a:noFill/>
              <a:miter lim="800000"/>
              <a:headEnd/>
              <a:tailEnd/>
            </a:ln>
          </p:spPr>
          <p:txBody>
            <a:bodyPr wrap="square">
              <a:spAutoFit/>
            </a:bodyPr>
            <a:lstStyle/>
            <a:p>
              <a:pPr marL="432000" indent="-360000">
                <a:defRPr/>
              </a:pPr>
              <a:r>
                <a:rPr lang="en-GB" sz="1800" dirty="0">
                  <a:latin typeface="Arial" pitchFamily="34" charset="0"/>
                  <a:cs typeface="Arial" pitchFamily="34" charset="0"/>
                </a:rPr>
                <a:t>You can get an estimate of your loan entitlement using the calculator on:</a:t>
              </a:r>
            </a:p>
            <a:p>
              <a:pPr marL="432000" indent="-360000">
                <a:defRPr/>
              </a:pPr>
              <a:r>
                <a:rPr lang="en-GB" sz="1800" dirty="0">
                  <a:latin typeface="Arial" pitchFamily="34" charset="0"/>
                  <a:cs typeface="Arial" pitchFamily="34" charset="0"/>
                  <a:hlinkClick r:id="rId3"/>
                </a:rPr>
                <a:t>www.gov.uk/student-finance-calculator</a:t>
              </a:r>
              <a:endParaRPr lang="en-GB" sz="1800" dirty="0">
                <a:latin typeface="Arial" pitchFamily="34" charset="0"/>
                <a:cs typeface="Arial" pitchFamily="34" charset="0"/>
              </a:endParaRPr>
            </a:p>
          </p:txBody>
        </p:sp>
        <p:sp>
          <p:nvSpPr>
            <p:cNvPr id="10" name="Oval 9"/>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11" name="TextBox 10"/>
            <p:cNvSpPr txBox="1"/>
            <p:nvPr/>
          </p:nvSpPr>
          <p:spPr>
            <a:xfrm>
              <a:off x="-1351128" y="3432097"/>
              <a:ext cx="423906" cy="923330"/>
            </a:xfrm>
            <a:prstGeom prst="rect">
              <a:avLst/>
            </a:prstGeom>
            <a:noFill/>
          </p:spPr>
          <p:txBody>
            <a:bodyPr wrap="square" rtlCol="0">
              <a:spAutoFit/>
            </a:bodyPr>
            <a:lstStyle/>
            <a:p>
              <a:r>
                <a:rPr lang="en-GB" sz="5400" b="1" dirty="0">
                  <a:solidFill>
                    <a:schemeClr val="bg1"/>
                  </a:solidFill>
                </a:rPr>
                <a:t>i</a:t>
              </a:r>
            </a:p>
          </p:txBody>
        </p:sp>
      </p:grpSp>
      <p:sp>
        <p:nvSpPr>
          <p:cNvPr id="2" name="TextBox 1">
            <a:extLst>
              <a:ext uri="{FF2B5EF4-FFF2-40B4-BE49-F238E27FC236}">
                <a16:creationId xmlns:a16="http://schemas.microsoft.com/office/drawing/2014/main" id="{175B6D2C-6E8B-41C0-F3C1-4DBA0CCAABA9}"/>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Maintenance Loans – Overview &amp; Calculator</a:t>
            </a:r>
          </a:p>
        </p:txBody>
      </p:sp>
    </p:spTree>
    <p:extLst>
      <p:ext uri="{BB962C8B-B14F-4D97-AF65-F5344CB8AC3E}">
        <p14:creationId xmlns:p14="http://schemas.microsoft.com/office/powerpoint/2010/main" val="178522010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503434" y="1111946"/>
            <a:ext cx="11188556" cy="4864100"/>
          </a:xfrm>
          <a:prstGeom prst="rect">
            <a:avLst/>
          </a:prstGeom>
        </p:spPr>
        <p:txBody>
          <a:bodyPr>
            <a:noAutofit/>
          </a:bodyPr>
          <a:lstStyle/>
          <a:p>
            <a:pPr marL="0" indent="0" fontAlgn="base">
              <a:spcBef>
                <a:spcPts val="0"/>
              </a:spcBef>
              <a:buNone/>
            </a:pPr>
            <a:r>
              <a:rPr lang="en-GB" sz="2000" dirty="0">
                <a:latin typeface="Arial" pitchFamily="34" charset="0"/>
                <a:cs typeface="Arial" pitchFamily="34" charset="0"/>
              </a:rPr>
              <a:t>The maximum allowance (</a:t>
            </a:r>
            <a:r>
              <a:rPr lang="en-GB" sz="2000" b="1" dirty="0">
                <a:latin typeface="Arial" pitchFamily="34" charset="0"/>
                <a:cs typeface="Arial" pitchFamily="34" charset="0"/>
              </a:rPr>
              <a:t>£26,291</a:t>
            </a:r>
            <a:r>
              <a:rPr lang="en-GB" sz="2000" dirty="0">
                <a:latin typeface="Arial" pitchFamily="34" charset="0"/>
                <a:cs typeface="Arial" pitchFamily="34" charset="0"/>
              </a:rPr>
              <a:t>) will apply to both full-time and part-time undergraduate and postgraduate DSA recipients in 2023/24.  This replaced the four DSA allowances available in previous years </a:t>
            </a: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r>
              <a:rPr lang="en-GB" sz="2000" dirty="0">
                <a:solidFill>
                  <a:srgbClr val="FF0000"/>
                </a:solidFill>
                <a:latin typeface="Arial" pitchFamily="34" charset="0"/>
                <a:cs typeface="Arial" pitchFamily="34" charset="0"/>
              </a:rPr>
              <a:t>Work on DSA Reforms (tbc)</a:t>
            </a:r>
          </a:p>
          <a:p>
            <a:pPr marL="360000" indent="-360000" fontAlgn="base">
              <a:spcBef>
                <a:spcPts val="0"/>
              </a:spcBef>
            </a:pPr>
            <a:r>
              <a:rPr lang="en-GB" sz="2000" dirty="0">
                <a:solidFill>
                  <a:srgbClr val="FF0000"/>
                </a:solidFill>
                <a:latin typeface="Arial" pitchFamily="34" charset="0"/>
                <a:cs typeface="Arial" pitchFamily="34" charset="0"/>
              </a:rPr>
              <a:t>Work on DSA Assessment Improvements (tbc) </a:t>
            </a: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buNone/>
            </a:pPr>
            <a:endParaRPr lang="en-GB" sz="2000" dirty="0">
              <a:latin typeface="Arial" pitchFamily="34" charset="0"/>
              <a:cs typeface="Arial" pitchFamily="34" charset="0"/>
            </a:endParaRPr>
          </a:p>
          <a:p>
            <a:pPr marL="0" indent="0" fontAlgn="base">
              <a:spcBef>
                <a:spcPts val="0"/>
              </a:spcBef>
              <a:buNone/>
            </a:pPr>
            <a:endParaRPr lang="en-GB" sz="2000" dirty="0">
              <a:latin typeface="Arial" pitchFamily="34" charset="0"/>
              <a:cs typeface="Arial" pitchFamily="34" charset="0"/>
            </a:endParaRPr>
          </a:p>
          <a:p>
            <a:pPr marL="360000" indent="-360000">
              <a:spcBef>
                <a:spcPts val="0"/>
              </a:spcBef>
            </a:pPr>
            <a:endParaRPr lang="en-GB" sz="2000" dirty="0">
              <a:latin typeface="Arial" pitchFamily="34" charset="0"/>
              <a:cs typeface="Arial" pitchFamily="34" charset="0"/>
            </a:endParaRPr>
          </a:p>
        </p:txBody>
      </p:sp>
      <p:graphicFrame>
        <p:nvGraphicFramePr>
          <p:cNvPr id="7" name="Group 4"/>
          <p:cNvGraphicFramePr>
            <a:graphicFrameLocks/>
          </p:cNvGraphicFramePr>
          <p:nvPr/>
        </p:nvGraphicFramePr>
        <p:xfrm>
          <a:off x="794535" y="3399172"/>
          <a:ext cx="10602930" cy="2346882"/>
        </p:xfrm>
        <a:graphic>
          <a:graphicData uri="http://schemas.openxmlformats.org/drawingml/2006/table">
            <a:tbl>
              <a:tblPr firstRow="1">
                <a:tableStyleId>{69CF1AB2-1976-4502-BF36-3FF5EA218861}</a:tableStyleId>
              </a:tblPr>
              <a:tblGrid>
                <a:gridCol w="6312677">
                  <a:extLst>
                    <a:ext uri="{9D8B030D-6E8A-4147-A177-3AD203B41FA5}">
                      <a16:colId xmlns:a16="http://schemas.microsoft.com/office/drawing/2014/main" val="20000"/>
                    </a:ext>
                  </a:extLst>
                </a:gridCol>
                <a:gridCol w="4290253">
                  <a:extLst>
                    <a:ext uri="{9D8B030D-6E8A-4147-A177-3AD203B41FA5}">
                      <a16:colId xmlns:a16="http://schemas.microsoft.com/office/drawing/2014/main" val="20003"/>
                    </a:ext>
                  </a:extLst>
                </a:gridCol>
              </a:tblGrid>
              <a:tr h="60405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u="none" strike="noStrike" cap="none" normalizeH="0" baseline="0" dirty="0">
                          <a:ln>
                            <a:noFill/>
                          </a:ln>
                          <a:solidFill>
                            <a:schemeClr val="bg1"/>
                          </a:solidFill>
                          <a:effectLst/>
                          <a:latin typeface="Arial" pitchFamily="34" charset="0"/>
                          <a:cs typeface="Arial" pitchFamily="34" charset="0"/>
                        </a:rPr>
                        <a:t>Previous Allowance Categories</a:t>
                      </a:r>
                      <a:endParaRPr kumimoji="0" lang="en-GB" sz="1600" b="0" i="0" u="none" strike="noStrike" cap="none" normalizeH="0" baseline="0" dirty="0">
                        <a:ln>
                          <a:noFill/>
                        </a:ln>
                        <a:solidFill>
                          <a:schemeClr val="bg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pitchFamily="34" charset="0"/>
                          <a:cs typeface="Arial" pitchFamily="34" charset="0"/>
                        </a:rPr>
                        <a:t>Single DSA Rate 23/24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4208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Arial" pitchFamily="34" charset="0"/>
                          <a:cs typeface="Arial" pitchFamily="34" charset="0"/>
                        </a:rPr>
                        <a:t>Non-Medical Helper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4">
                  <a:txBody>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GB" sz="1800" b="1" i="0" u="none" strike="noStrike" cap="none" normalizeH="0" baseline="0" dirty="0">
                          <a:ln>
                            <a:noFill/>
                          </a:ln>
                          <a:solidFill>
                            <a:schemeClr val="tx1"/>
                          </a:solidFill>
                          <a:effectLst/>
                          <a:latin typeface="Arial" pitchFamily="34" charset="0"/>
                          <a:cs typeface="Arial" pitchFamily="34" charset="0"/>
                        </a:rPr>
                        <a:t>£26,291</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Further DSA support above the regulated maximum to pay for additional disability related travel costs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802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Arial" pitchFamily="34" charset="0"/>
                          <a:cs typeface="Arial" pitchFamily="34" charset="0"/>
                        </a:rPr>
                        <a:t>Specialist Equipment </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8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Arial" pitchFamily="34" charset="0"/>
                          <a:cs typeface="Arial" pitchFamily="34" charset="0"/>
                        </a:rPr>
                        <a:t>General Allowance </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208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Arial" pitchFamily="34" charset="0"/>
                          <a:cs typeface="Arial" pitchFamily="34" charset="0"/>
                        </a:rPr>
                        <a:t>Travel Allowance</a:t>
                      </a:r>
                      <a:endParaRPr kumimoji="0" lang="en-GB" sz="1600" b="0" i="0" u="none" strike="noStrike" cap="none" normalizeH="0" baseline="0" dirty="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172CBD03-745F-9B9A-57D9-FFB6329EC7B6}"/>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Disabled Students Allowance</a:t>
            </a:r>
          </a:p>
        </p:txBody>
      </p:sp>
    </p:spTree>
    <p:extLst>
      <p:ext uri="{BB962C8B-B14F-4D97-AF65-F5344CB8AC3E}">
        <p14:creationId xmlns:p14="http://schemas.microsoft.com/office/powerpoint/2010/main" val="394628466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IMING" val="|1.8|3.4|3.9"/>
</p:tagLst>
</file>

<file path=ppt/tags/tag2.xml><?xml version="1.0" encoding="utf-8"?>
<p:tagLst xmlns:a="http://schemas.openxmlformats.org/drawingml/2006/main" xmlns:r="http://schemas.openxmlformats.org/officeDocument/2006/relationships" xmlns:p="http://schemas.openxmlformats.org/presentationml/2006/main">
  <p:tag name="TIMING" val="|2.4|7.3|4|5.6|4.2"/>
</p:tagLst>
</file>

<file path=ppt/tags/tag3.xml><?xml version="1.0" encoding="utf-8"?>
<p:tagLst xmlns:a="http://schemas.openxmlformats.org/drawingml/2006/main" xmlns:r="http://schemas.openxmlformats.org/officeDocument/2006/relationships" xmlns:p="http://schemas.openxmlformats.org/presentationml/2006/main">
  <p:tag name="TIMING" val="|11.6|2.9"/>
</p:tagLst>
</file>

<file path=ppt/tags/tag4.xml><?xml version="1.0" encoding="utf-8"?>
<p:tagLst xmlns:a="http://schemas.openxmlformats.org/drawingml/2006/main" xmlns:r="http://schemas.openxmlformats.org/officeDocument/2006/relationships" xmlns:p="http://schemas.openxmlformats.org/presentationml/2006/main">
  <p:tag name="TIMING" val="|6.8"/>
</p:tagLst>
</file>

<file path=ppt/tags/tag5.xml><?xml version="1.0" encoding="utf-8"?>
<p:tagLst xmlns:a="http://schemas.openxmlformats.org/drawingml/2006/main" xmlns:r="http://schemas.openxmlformats.org/officeDocument/2006/relationships" xmlns:p="http://schemas.openxmlformats.org/presentationml/2006/main">
  <p:tag name="TIMING" val="|10.3"/>
</p:tagLst>
</file>

<file path=ppt/theme/theme1.xml><?xml version="1.0" encoding="utf-8"?>
<a:theme xmlns:a="http://schemas.openxmlformats.org/drawingml/2006/main" name="1_PWC001_PowerPoint_Template_Final_150831_5b">
  <a:themeElements>
    <a:clrScheme name="Custom 2">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E0301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sic">
  <a:themeElements>
    <a:clrScheme name="Hepp">
      <a:dk1>
        <a:srgbClr val="000000"/>
      </a:dk1>
      <a:lt1>
        <a:srgbClr val="FFFFFF"/>
      </a:lt1>
      <a:dk2>
        <a:srgbClr val="5958A5"/>
      </a:dk2>
      <a:lt2>
        <a:srgbClr val="DEDEED"/>
      </a:lt2>
      <a:accent1>
        <a:srgbClr val="A1003C"/>
      </a:accent1>
      <a:accent2>
        <a:srgbClr val="8F2479"/>
      </a:accent2>
      <a:accent3>
        <a:srgbClr val="6B4796"/>
      </a:accent3>
      <a:accent4>
        <a:srgbClr val="4869B3"/>
      </a:accent4>
      <a:accent5>
        <a:srgbClr val="248CD1"/>
      </a:accent5>
      <a:accent6>
        <a:srgbClr val="00AEEF"/>
      </a:accent6>
      <a:hlink>
        <a:srgbClr val="5958A5"/>
      </a:hlink>
      <a:folHlink>
        <a:srgbClr val="5958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08 - Hepp Powerpoint Template" id="{894EFED6-9BC2-3940-909A-2B4C5F658859}" vid="{9441A05D-4FB2-3146-99B0-86ADEE25C683}"/>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FF1F867F323B44A24C8E0FD3098D9C" ma:contentTypeVersion="8" ma:contentTypeDescription="Create a new document." ma:contentTypeScope="" ma:versionID="d772afe68397e3f6fb0f1215a34eb26f">
  <xsd:schema xmlns:xsd="http://www.w3.org/2001/XMLSchema" xmlns:xs="http://www.w3.org/2001/XMLSchema" xmlns:p="http://schemas.microsoft.com/office/2006/metadata/properties" xmlns:ns2="20a597ab-436d-4706-a9f5-a28c3b2c0ad4" xmlns:ns3="9d36f1da-4492-4ba4-a600-76d2046e8c41" targetNamespace="http://schemas.microsoft.com/office/2006/metadata/properties" ma:root="true" ma:fieldsID="9b6c6f27526e54598627c5a92cd76be1" ns2:_="" ns3:_="">
    <xsd:import namespace="20a597ab-436d-4706-a9f5-a28c3b2c0ad4"/>
    <xsd:import namespace="9d36f1da-4492-4ba4-a600-76d2046e8c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597ab-436d-4706-a9f5-a28c3b2c0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36f1da-4492-4ba4-a600-76d2046e8c4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d36f1da-4492-4ba4-a600-76d2046e8c41">
      <UserInfo>
        <DisplayName>Linda Hamill</DisplayName>
        <AccountId>18</AccountId>
        <AccountType/>
      </UserInfo>
      <UserInfo>
        <DisplayName>Emma Donaghy</DisplayName>
        <AccountId>11</AccountId>
        <AccountType/>
      </UserInfo>
      <UserInfo>
        <DisplayName>Sebastian Merritt</DisplayName>
        <AccountId>56</AccountId>
        <AccountType/>
      </UserInfo>
      <UserInfo>
        <DisplayName>Peter Shopp</DisplayName>
        <AccountId>51</AccountId>
        <AccountType/>
      </UserInfo>
      <UserInfo>
        <DisplayName>Kelly Bradshaw</DisplayName>
        <AccountId>15</AccountId>
        <AccountType/>
      </UserInfo>
      <UserInfo>
        <DisplayName>Angel Casado Hidalgo</DisplayName>
        <AccountId>55</AccountId>
        <AccountType/>
      </UserInfo>
    </SharedWithUsers>
  </documentManagement>
</p:properties>
</file>

<file path=customXml/itemProps1.xml><?xml version="1.0" encoding="utf-8"?>
<ds:datastoreItem xmlns:ds="http://schemas.openxmlformats.org/officeDocument/2006/customXml" ds:itemID="{86541B19-2FCA-4E0E-8F52-3F7C66A68D47}">
  <ds:schemaRefs>
    <ds:schemaRef ds:uri="http://schemas.microsoft.com/sharepoint/v3/contenttype/forms"/>
  </ds:schemaRefs>
</ds:datastoreItem>
</file>

<file path=customXml/itemProps2.xml><?xml version="1.0" encoding="utf-8"?>
<ds:datastoreItem xmlns:ds="http://schemas.openxmlformats.org/officeDocument/2006/customXml" ds:itemID="{3C3D07D2-F1EC-4D26-8E93-295AAE26E585}">
  <ds:schemaRefs>
    <ds:schemaRef ds:uri="20a597ab-436d-4706-a9f5-a28c3b2c0ad4"/>
    <ds:schemaRef ds:uri="9d36f1da-4492-4ba4-a600-76d2046e8c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0F18B7-8282-4124-B478-3271311EEC57}">
  <ds:schemaRefs>
    <ds:schemaRef ds:uri="9d36f1da-4492-4ba4-a600-76d2046e8c4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elements/1.1/"/>
    <ds:schemaRef ds:uri="20a597ab-436d-4706-a9f5-a28c3b2c0ad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10341</TotalTime>
  <Words>7111</Words>
  <Application>Microsoft Office PowerPoint</Application>
  <PresentationFormat>Widescreen</PresentationFormat>
  <Paragraphs>786</Paragraphs>
  <Slides>43</Slides>
  <Notes>23</Notes>
  <HiddenSlides>1</HiddenSlides>
  <MMClips>0</MMClips>
  <ScaleCrop>false</ScaleCrop>
  <HeadingPairs>
    <vt:vector size="8" baseType="variant">
      <vt:variant>
        <vt:lpstr>Fonts Used</vt:lpstr>
      </vt:variant>
      <vt:variant>
        <vt:i4>3</vt:i4>
      </vt:variant>
      <vt:variant>
        <vt:lpstr>Theme</vt:lpstr>
      </vt:variant>
      <vt:variant>
        <vt:i4>11</vt:i4>
      </vt:variant>
      <vt:variant>
        <vt:lpstr>Embedded OLE Servers</vt:lpstr>
      </vt:variant>
      <vt:variant>
        <vt:i4>1</vt:i4>
      </vt:variant>
      <vt:variant>
        <vt:lpstr>Slide Titles</vt:lpstr>
      </vt:variant>
      <vt:variant>
        <vt:i4>43</vt:i4>
      </vt:variant>
    </vt:vector>
  </HeadingPairs>
  <TitlesOfParts>
    <vt:vector size="58" baseType="lpstr">
      <vt:lpstr>Arial</vt:lpstr>
      <vt:lpstr>Calibri</vt:lpstr>
      <vt:lpstr>Wingdings</vt:lpstr>
      <vt:lpstr>1_PWC001_PowerPoint_Template_Final_150831_5b</vt:lpstr>
      <vt:lpstr>Custom Design</vt:lpstr>
      <vt:lpstr>1_Custom Design</vt:lpstr>
      <vt:lpstr>18_Office Theme</vt:lpstr>
      <vt:lpstr>20_Office Theme</vt:lpstr>
      <vt:lpstr>2_Custom Design</vt:lpstr>
      <vt:lpstr>Custom Design</vt:lpstr>
      <vt:lpstr>23_Office Theme</vt:lpstr>
      <vt:lpstr>3_Custom Design</vt:lpstr>
      <vt:lpstr>23_Office Theme</vt:lpstr>
      <vt:lpstr>Basic</vt:lpstr>
      <vt:lpstr>Worksheet</vt:lpstr>
      <vt:lpstr> </vt:lpstr>
      <vt:lpstr>PowerPoint Presentation</vt:lpstr>
      <vt:lpstr>PowerPoint Presentation</vt:lpstr>
      <vt:lpstr>STUDENT FINANCE OVERVIEW WHAT SUPPORT COULD YOU GET?    ACADEMIC YEAR 2023/24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Enhancement – “How To”</vt:lpstr>
      <vt:lpstr>PowerPoint Presentation</vt:lpstr>
      <vt:lpstr>PowerPoint Presentation</vt:lpstr>
      <vt:lpstr>STUDENT FINANCE OVERVIEW   REPAYMENT</vt:lpstr>
      <vt:lpstr>PowerPoint Presentation</vt:lpstr>
      <vt:lpstr>PowerPoint Presentation</vt:lpstr>
      <vt:lpstr>PowerPoint Presentation</vt:lpstr>
      <vt:lpstr>STUDENT FINANCE OVERVIEW  BUDGETING AND KEY MESSAGES</vt:lpstr>
      <vt:lpstr>PowerPoint Presentation</vt:lpstr>
      <vt:lpstr>PowerPoint Presentation</vt:lpstr>
      <vt:lpstr>DSA OVERVIEW</vt:lpstr>
      <vt:lpstr>PowerPoint Presentation</vt:lpstr>
      <vt:lpstr>PowerPoint Presentation</vt:lpstr>
      <vt:lpstr>APPLY ONLINE – SFE UNDERGRAD ONLY</vt:lpstr>
      <vt:lpstr>ONLINE APPLICATION – MY ACCOUNT </vt:lpstr>
      <vt:lpstr>PowerPoint Presentation</vt:lpstr>
      <vt:lpstr>ONLINE APPLICATION – WHAT TYPE OF DISABILITY</vt:lpstr>
      <vt:lpstr>DSA 2021/22 – Application Overview </vt:lpstr>
      <vt:lpstr>PowerPoint Presentation</vt:lpstr>
      <vt:lpstr>CONSENT TO SHARE</vt:lpstr>
      <vt:lpstr>EVIDENCE AND SIGNATURE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Hamill</dc:creator>
  <cp:lastModifiedBy>Kevin McMullan</cp:lastModifiedBy>
  <cp:revision>156</cp:revision>
  <dcterms:created xsi:type="dcterms:W3CDTF">2021-06-11T08:31:20Z</dcterms:created>
  <dcterms:modified xsi:type="dcterms:W3CDTF">2023-02-23T11:36:18Z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2021-06-11T12:14:14Z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620856b4-bbda-4fb8-8615-0000c4d71414</vt:lpwstr>
  </property>
  <property fmtid="{D5CDD505-2E9C-101B-9397-08002B2CF9AE}" pid="8" name="MSIP_Label_7bbd37d9-d9ac-4b79-83be-bb7da6ab464c_ContentBits">
    <vt:lpwstr>3</vt:lpwstr>
  </property>
  <property fmtid="{D5CDD505-2E9C-101B-9397-08002B2CF9AE}" pid="9" name="ContentTypeId">
    <vt:lpwstr>0x01010076FF1F867F323B44A24C8E0FD3098D9C</vt:lpwstr>
  </property>
</Properties>
</file>