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45"/>
  </p:notesMasterIdLst>
  <p:sldIdLst>
    <p:sldId id="512" r:id="rId5"/>
    <p:sldId id="513" r:id="rId6"/>
    <p:sldId id="509" r:id="rId7"/>
    <p:sldId id="518" r:id="rId8"/>
    <p:sldId id="540" r:id="rId9"/>
    <p:sldId id="541" r:id="rId10"/>
    <p:sldId id="521" r:id="rId11"/>
    <p:sldId id="522" r:id="rId12"/>
    <p:sldId id="552" r:id="rId13"/>
    <p:sldId id="565" r:id="rId14"/>
    <p:sldId id="566" r:id="rId15"/>
    <p:sldId id="567" r:id="rId16"/>
    <p:sldId id="568" r:id="rId17"/>
    <p:sldId id="569" r:id="rId18"/>
    <p:sldId id="524" r:id="rId19"/>
    <p:sldId id="525" r:id="rId20"/>
    <p:sldId id="554" r:id="rId21"/>
    <p:sldId id="526" r:id="rId22"/>
    <p:sldId id="570" r:id="rId23"/>
    <p:sldId id="575" r:id="rId24"/>
    <p:sldId id="577" r:id="rId25"/>
    <p:sldId id="556" r:id="rId26"/>
    <p:sldId id="555" r:id="rId27"/>
    <p:sldId id="572" r:id="rId28"/>
    <p:sldId id="557" r:id="rId29"/>
    <p:sldId id="571" r:id="rId30"/>
    <p:sldId id="574" r:id="rId31"/>
    <p:sldId id="527" r:id="rId32"/>
    <p:sldId id="262" r:id="rId33"/>
    <p:sldId id="530" r:id="rId34"/>
    <p:sldId id="533" r:id="rId35"/>
    <p:sldId id="532" r:id="rId36"/>
    <p:sldId id="534" r:id="rId37"/>
    <p:sldId id="578" r:id="rId38"/>
    <p:sldId id="547" r:id="rId39"/>
    <p:sldId id="548" r:id="rId40"/>
    <p:sldId id="550" r:id="rId41"/>
    <p:sldId id="553" r:id="rId42"/>
    <p:sldId id="573" r:id="rId43"/>
    <p:sldId id="55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BEF4CA"/>
              </a:solidFill>
              <a:ln w="19050">
                <a:noFill/>
              </a:ln>
              <a:effectLst/>
            </c:spPr>
            <c:extLst>
              <c:ext xmlns:c16="http://schemas.microsoft.com/office/drawing/2014/chart" uri="{C3380CC4-5D6E-409C-BE32-E72D297353CC}">
                <c16:uniqueId val="{00000001-D31E-49B0-9274-835F91137012}"/>
              </c:ext>
            </c:extLst>
          </c:dPt>
          <c:dPt>
            <c:idx val="1"/>
            <c:bubble3D val="0"/>
            <c:spPr>
              <a:noFill/>
              <a:ln w="19050">
                <a:noFill/>
              </a:ln>
              <a:effectLst/>
            </c:spPr>
            <c:extLst>
              <c:ext xmlns:c16="http://schemas.microsoft.com/office/drawing/2014/chart" uri="{C3380CC4-5D6E-409C-BE32-E72D297353CC}">
                <c16:uniqueId val="{00000003-D31E-49B0-9274-835F91137012}"/>
              </c:ext>
            </c:extLst>
          </c:dPt>
          <c:cat>
            <c:strRef>
              <c:f>Sheet1!$A$2:$A$5</c:f>
              <c:strCache>
                <c:ptCount val="4"/>
                <c:pt idx="0">
                  <c:v>1st Qtr</c:v>
                </c:pt>
                <c:pt idx="1">
                  <c:v>2nd</c:v>
                </c:pt>
                <c:pt idx="2">
                  <c:v>3rd Qtr</c:v>
                </c:pt>
                <c:pt idx="3">
                  <c:v>4th Qtr</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4-D31E-49B0-9274-835F91137012}"/>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46A47-1228-437B-B311-EB7CE2FD11F4}" type="datetimeFigureOut">
              <a:rPr lang="en-GB" smtClean="0"/>
              <a:t>26/04/2023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9625C-9199-4C8E-AAC3-8AC6222056C4}" type="slidenum">
              <a:rPr lang="en-GB" smtClean="0"/>
              <a:t>‹#›</a:t>
            </a:fld>
            <a:endParaRPr lang="en-GB"/>
          </a:p>
        </p:txBody>
      </p:sp>
    </p:spTree>
    <p:extLst>
      <p:ext uri="{BB962C8B-B14F-4D97-AF65-F5344CB8AC3E}">
        <p14:creationId xmlns:p14="http://schemas.microsoft.com/office/powerpoint/2010/main" val="251371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8BD3E-CD93-4026-8040-52DF838A6B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16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600" b="0" i="0" dirty="0">
                <a:solidFill>
                  <a:srgbClr val="444444"/>
                </a:solidFill>
                <a:effectLst/>
                <a:latin typeface="Arial" panose="020B0604020202020204" pitchFamily="34" charset="0"/>
              </a:rPr>
              <a:t>​</a:t>
            </a:r>
            <a:endParaRPr lang="en-US" sz="1500" dirty="0">
              <a:solidFill>
                <a:srgbClr val="444444"/>
              </a:solidFill>
              <a:latin typeface="Arial" panose="020B0604020202020204" pitchFamily="34" charset="0"/>
              <a:cs typeface="Arial" panose="020B0604020202020204" pitchFamily="34" charset="0"/>
            </a:endParaRPr>
          </a:p>
          <a:p>
            <a:pPr algn="l" rtl="0" fontAlgn="base"/>
            <a:endParaRPr lang="en-GB" sz="1400" dirty="0">
              <a:solidFill>
                <a:srgbClr val="000000"/>
              </a:solidFill>
              <a:latin typeface="Arial"/>
              <a:ea typeface="Arial"/>
              <a:cs typeface="Arial"/>
              <a:sym typeface="Arial"/>
            </a:endParaRPr>
          </a:p>
          <a:p>
            <a:endParaRPr lang="en-GB" dirty="0"/>
          </a:p>
        </p:txBody>
      </p:sp>
      <p:sp>
        <p:nvSpPr>
          <p:cNvPr id="4" name="Slide Number Placeholder 3"/>
          <p:cNvSpPr>
            <a:spLocks noGrp="1"/>
          </p:cNvSpPr>
          <p:nvPr>
            <p:ph type="sldNum" sz="quarter" idx="5"/>
          </p:nvPr>
        </p:nvSpPr>
        <p:spPr/>
        <p:txBody>
          <a:bodyPr/>
          <a:lstStyle/>
          <a:p>
            <a:pPr defTabSz="990752">
              <a:defRPr/>
            </a:pPr>
            <a:fld id="{A519625C-9199-4C8E-AAC3-8AC6222056C4}" type="slidenum">
              <a:rPr lang="en-GB">
                <a:solidFill>
                  <a:prstClr val="black"/>
                </a:solidFill>
                <a:latin typeface="Calibri" panose="020F0502020204030204"/>
              </a:rPr>
              <a:pPr defTabSz="990752">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1994569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369"/>
            <a:endParaRPr lang="en-GB" dirty="0"/>
          </a:p>
        </p:txBody>
      </p:sp>
      <p:sp>
        <p:nvSpPr>
          <p:cNvPr id="4" name="Slide Number Placeholder 3"/>
          <p:cNvSpPr>
            <a:spLocks noGrp="1"/>
          </p:cNvSpPr>
          <p:nvPr>
            <p:ph type="sldNum" sz="quarter" idx="5"/>
          </p:nvPr>
        </p:nvSpPr>
        <p:spPr/>
        <p:txBody>
          <a:bodyPr/>
          <a:lstStyle/>
          <a:p>
            <a:pPr defTabSz="990752">
              <a:defRPr/>
            </a:pPr>
            <a:fld id="{A519625C-9199-4C8E-AAC3-8AC6222056C4}" type="slidenum">
              <a:rPr lang="en-GB">
                <a:solidFill>
                  <a:prstClr val="black"/>
                </a:solidFill>
                <a:latin typeface="Calibri" panose="020F0502020204030204"/>
              </a:rPr>
              <a:pPr defTabSz="990752">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1090350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369"/>
            <a:br>
              <a:rPr lang="en-GB" sz="2200" b="1" dirty="0">
                <a:solidFill>
                  <a:srgbClr val="000000"/>
                </a:solidFill>
                <a:latin typeface="Arial" panose="020B0604020202020204" pitchFamily="34" charset="0"/>
              </a:rPr>
            </a:br>
            <a:r>
              <a:rPr lang="en-GB" sz="1300" b="1" dirty="0">
                <a:solidFill>
                  <a:srgbClr val="000000"/>
                </a:solidFill>
                <a:latin typeface="Arial" panose="020B0604020202020204" pitchFamily="34" charset="0"/>
              </a:rPr>
              <a:t>Q3 – Creative (we are actually bigger than </a:t>
            </a:r>
            <a:r>
              <a:rPr lang="en-GB" sz="1300" dirty="0">
                <a:solidFill>
                  <a:srgbClr val="000000"/>
                </a:solidFill>
                <a:latin typeface="Arial" panose="020B0604020202020204" pitchFamily="34" charset="0"/>
              </a:rPr>
              <a:t>the automotive sector, life sciences, oil and gas and aerospace</a:t>
            </a:r>
            <a:r>
              <a:rPr lang="en-GB" sz="1300" b="1" dirty="0">
                <a:solidFill>
                  <a:srgbClr val="000000"/>
                </a:solidFill>
                <a:latin typeface="Arial" panose="020B0604020202020204" pitchFamily="34" charset="0"/>
              </a:rPr>
              <a:t> combined!)</a:t>
            </a:r>
            <a:r>
              <a:rPr lang="en-GB" sz="1300" dirty="0">
                <a:solidFill>
                  <a:srgbClr val="000000"/>
                </a:solidFill>
                <a:latin typeface="Arial" panose="020B0604020202020204" pitchFamily="34" charset="0"/>
              </a:rPr>
              <a:t>, </a:t>
            </a:r>
          </a:p>
          <a:p>
            <a:pPr algn="l" rtl="0" fontAlgn="base"/>
            <a:endParaRPr lang="en-GB" sz="2200" dirty="0">
              <a:solidFill>
                <a:srgbClr val="000000"/>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defTabSz="990752">
              <a:defRPr/>
            </a:pPr>
            <a:fld id="{A519625C-9199-4C8E-AAC3-8AC6222056C4}" type="slidenum">
              <a:rPr lang="en-GB">
                <a:solidFill>
                  <a:prstClr val="black"/>
                </a:solidFill>
                <a:latin typeface="Calibri" panose="020F0502020204030204"/>
              </a:rPr>
              <a:pPr defTabSz="990752">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3051754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dirty="0">
                <a:solidFill>
                  <a:srgbClr val="000000"/>
                </a:solidFill>
                <a:effectLst/>
                <a:latin typeface="Arial" panose="020B0604020202020204" pitchFamily="34" charset="0"/>
              </a:rPr>
              <a:t>Q4: What percentage of creative industries workers are self employed: 8% / 22% / 33%?</a:t>
            </a:r>
            <a:r>
              <a:rPr lang="en-US" sz="1800" b="0" i="0" dirty="0">
                <a:solidFill>
                  <a:srgbClr val="444444"/>
                </a:solidFill>
                <a:effectLst/>
                <a:latin typeface="Arial" panose="020B0604020202020204" pitchFamily="34" charset="0"/>
              </a:rPr>
              <a:t>​</a:t>
            </a:r>
            <a:endParaRPr lang="en-US" sz="2000"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rial" panose="020B0604020202020204" pitchFamily="34" charset="0"/>
              </a:rPr>
              <a:t>A4: 33% </a:t>
            </a:r>
            <a:r>
              <a:rPr lang="en-GB" sz="1800" b="0" i="0" dirty="0">
                <a:solidFill>
                  <a:srgbClr val="444444"/>
                </a:solidFill>
                <a:effectLst/>
                <a:latin typeface="Arial" panose="020B0604020202020204" pitchFamily="34" charset="0"/>
              </a:rPr>
              <a:t>​</a:t>
            </a:r>
            <a:endParaRPr lang="en-GB" sz="2000"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defTabSz="990752">
              <a:defRPr/>
            </a:pPr>
            <a:fld id="{A519625C-9199-4C8E-AAC3-8AC6222056C4}" type="slidenum">
              <a:rPr lang="en-GB">
                <a:solidFill>
                  <a:prstClr val="black"/>
                </a:solidFill>
                <a:latin typeface="Calibri" panose="020F0502020204030204"/>
              </a:rPr>
              <a:pPr defTabSz="990752">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589711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369"/>
            <a:endParaRPr lang="en-GB" sz="1400" dirty="0">
              <a:solidFill>
                <a:srgbClr val="000000"/>
              </a:solidFill>
              <a:latin typeface="Arial"/>
              <a:ea typeface="Arial"/>
              <a:cs typeface="Arial"/>
              <a:sym typeface="Arial"/>
            </a:endParaRPr>
          </a:p>
          <a:p>
            <a:pPr algn="l" rtl="0" fontAlgn="base"/>
            <a:r>
              <a:rPr lang="en-GB" sz="1300" dirty="0">
                <a:solidFill>
                  <a:srgbClr val="000000"/>
                </a:solidFill>
                <a:latin typeface="Arial" panose="020B0604020202020204" pitchFamily="34" charset="0"/>
                <a:cs typeface="Arial" panose="020B0604020202020204" pitchFamily="34" charset="0"/>
              </a:rPr>
              <a:t>Q5 – true - this is a </a:t>
            </a:r>
            <a:r>
              <a:rPr lang="en-GB" sz="1300" b="1" dirty="0">
                <a:solidFill>
                  <a:srgbClr val="000000"/>
                </a:solidFill>
                <a:latin typeface="Arial" panose="020B0604020202020204" pitchFamily="34" charset="0"/>
                <a:cs typeface="Arial" panose="020B0604020202020204" pitchFamily="34" charset="0"/>
              </a:rPr>
              <a:t>higher % than UK businesses as a whole</a:t>
            </a:r>
            <a:r>
              <a:rPr lang="en-GB" sz="1300" dirty="0">
                <a:solidFill>
                  <a:srgbClr val="000000"/>
                </a:solidFill>
                <a:latin typeface="Arial" panose="020B0604020202020204" pitchFamily="34" charset="0"/>
                <a:cs typeface="Arial" panose="020B0604020202020204" pitchFamily="34" charset="0"/>
              </a:rPr>
              <a:t> which sits at 55%)</a:t>
            </a:r>
            <a:r>
              <a:rPr lang="en-US" sz="1300" dirty="0">
                <a:solidFill>
                  <a:srgbClr val="444444"/>
                </a:solidFill>
                <a:latin typeface="Arial" panose="020B0604020202020204" pitchFamily="34" charset="0"/>
                <a:cs typeface="Arial" panose="020B0604020202020204" pitchFamily="34" charset="0"/>
              </a:rPr>
              <a:t>​</a:t>
            </a:r>
          </a:p>
          <a:p>
            <a:pPr algn="l" rtl="0" fontAlgn="base"/>
            <a:r>
              <a:rPr lang="en-GB" sz="1300" dirty="0">
                <a:solidFill>
                  <a:srgbClr val="000000"/>
                </a:solidFill>
                <a:latin typeface="Arial" panose="020B0604020202020204" pitchFamily="34" charset="0"/>
                <a:cs typeface="Arial" panose="020B0604020202020204" pitchFamily="34" charset="0"/>
              </a:rPr>
              <a:t> </a:t>
            </a:r>
            <a:r>
              <a:rPr lang="en-US" sz="1300" dirty="0">
                <a:solidFill>
                  <a:srgbClr val="444444"/>
                </a:solidFill>
                <a:latin typeface="Arial" panose="020B0604020202020204" pitchFamily="34" charset="0"/>
                <a:cs typeface="Arial" panose="020B0604020202020204" pitchFamily="34" charset="0"/>
              </a:rPr>
              <a:t>​</a:t>
            </a:r>
          </a:p>
          <a:p>
            <a:pPr defTabSz="1073480" fontAlgn="base">
              <a:defRPr/>
            </a:pPr>
            <a:r>
              <a:rPr lang="en-GB" sz="1300" dirty="0">
                <a:solidFill>
                  <a:srgbClr val="000000"/>
                </a:solidFill>
                <a:latin typeface="Arial" panose="020B0604020202020204" pitchFamily="34" charset="0"/>
                <a:ea typeface="Arial"/>
                <a:cs typeface="Arial" panose="020B0604020202020204" pitchFamily="34" charset="0"/>
                <a:sym typeface="Arial"/>
              </a:rPr>
              <a:t>Ask the group if there were any surprises?</a:t>
            </a:r>
          </a:p>
          <a:p>
            <a:pPr algn="l" rtl="0" fontAlgn="base"/>
            <a:r>
              <a:rPr lang="en-US" sz="1300" dirty="0">
                <a:solidFill>
                  <a:srgbClr val="444444"/>
                </a:solidFill>
                <a:latin typeface="Arial" panose="020B0604020202020204" pitchFamily="34" charset="0"/>
                <a:cs typeface="Arial" panose="020B0604020202020204" pitchFamily="34" charset="0"/>
              </a:rPr>
              <a:t>​</a:t>
            </a:r>
            <a:r>
              <a:rPr lang="en-GB" sz="1300" dirty="0">
                <a:solidFill>
                  <a:srgbClr val="000000"/>
                </a:solidFill>
                <a:latin typeface="Arial" panose="020B0604020202020204" pitchFamily="34" charset="0"/>
                <a:cs typeface="Arial" panose="020B0604020202020204" pitchFamily="34" charset="0"/>
              </a:rPr>
              <a:t>Encourage a brief discussion on their own perceptions of the industry verses actual facts.</a:t>
            </a:r>
            <a:r>
              <a:rPr lang="en-US" sz="1300" dirty="0">
                <a:solidFill>
                  <a:srgbClr val="444444"/>
                </a:solidFill>
                <a:latin typeface="Arial" panose="020B0604020202020204" pitchFamily="34" charset="0"/>
                <a:cs typeface="Arial" panose="020B0604020202020204" pitchFamily="34" charset="0"/>
              </a:rPr>
              <a:t>​</a:t>
            </a:r>
          </a:p>
          <a:p>
            <a:pPr algn="l" rtl="0" fontAlgn="base"/>
            <a:r>
              <a:rPr lang="en-GB" sz="1300" dirty="0">
                <a:solidFill>
                  <a:srgbClr val="444444"/>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pPr defTabSz="990752">
              <a:defRPr/>
            </a:pPr>
            <a:fld id="{A519625C-9199-4C8E-AAC3-8AC6222056C4}" type="slidenum">
              <a:rPr lang="en-GB">
                <a:solidFill>
                  <a:prstClr val="black"/>
                </a:solidFill>
                <a:latin typeface="Calibri" panose="020F0502020204030204"/>
              </a:rPr>
              <a:pPr defTabSz="990752">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2548899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90000"/>
              </a:lnSpc>
              <a:spcBef>
                <a:spcPts val="0"/>
              </a:spcBef>
              <a:spcAft>
                <a:spcPts val="1800"/>
              </a:spcAft>
              <a:buClr>
                <a:schemeClr val="dk1"/>
              </a:buClr>
              <a:buSzPts val="2800"/>
              <a:buNone/>
            </a:pPr>
            <a:r>
              <a:rPr lang="en-US" sz="1200" dirty="0">
                <a:latin typeface="Verdana" panose="020B0604030504040204" pitchFamily="34" charset="0"/>
                <a:ea typeface="Verdana" panose="020B0604030504040204" pitchFamily="34" charset="0"/>
                <a:cs typeface="Verdana"/>
                <a:sym typeface="Verdana"/>
              </a:rPr>
              <a:t>So you now know that the creative industries employs 2 million people and accounts for 1 in 11 jobs across the UK</a:t>
            </a:r>
          </a:p>
          <a:p>
            <a:pPr marL="0" lvl="0" indent="0" algn="l" rtl="0">
              <a:lnSpc>
                <a:spcPct val="90000"/>
              </a:lnSpc>
              <a:spcBef>
                <a:spcPts val="0"/>
              </a:spcBef>
              <a:spcAft>
                <a:spcPts val="1800"/>
              </a:spcAft>
              <a:buClr>
                <a:schemeClr val="dk1"/>
              </a:buClr>
              <a:buSzPts val="2800"/>
              <a:buNone/>
            </a:pPr>
            <a:endParaRPr lang="en-US" sz="1200" dirty="0">
              <a:latin typeface="Verdana" panose="020B0604030504040204" pitchFamily="34" charset="0"/>
              <a:ea typeface="Verdana" panose="020B0604030504040204" pitchFamily="34" charset="0"/>
              <a:cs typeface="Verdana"/>
              <a:sym typeface="Verdana"/>
            </a:endParaRPr>
          </a:p>
          <a:p>
            <a:pPr marL="0" lvl="0" indent="0" algn="l" rtl="0">
              <a:lnSpc>
                <a:spcPct val="90000"/>
              </a:lnSpc>
              <a:spcBef>
                <a:spcPts val="0"/>
              </a:spcBef>
              <a:spcAft>
                <a:spcPts val="1800"/>
              </a:spcAft>
              <a:buClr>
                <a:schemeClr val="dk1"/>
              </a:buClr>
              <a:buSzPts val="2800"/>
              <a:buNone/>
            </a:pPr>
            <a:r>
              <a:rPr lang="en-US" sz="1200" dirty="0">
                <a:latin typeface="Verdana" panose="020B0604030504040204" pitchFamily="34" charset="0"/>
                <a:ea typeface="Verdana" panose="020B0604030504040204" pitchFamily="34" charset="0"/>
                <a:cs typeface="Verdana"/>
                <a:sym typeface="Verdana"/>
              </a:rPr>
              <a:t>But let me give you some more facts:</a:t>
            </a:r>
          </a:p>
          <a:p>
            <a:pPr>
              <a:lnSpc>
                <a:spcPct val="90000"/>
              </a:lnSpc>
              <a:spcAft>
                <a:spcPts val="1800"/>
              </a:spcAft>
              <a:buClr>
                <a:schemeClr val="dk1"/>
              </a:buClr>
              <a:buSzPts val="2800"/>
            </a:pPr>
            <a:r>
              <a:rPr lang="en-US" sz="1200" dirty="0">
                <a:latin typeface="Verdana"/>
                <a:ea typeface="Verdana"/>
                <a:cs typeface="Verdana"/>
                <a:sym typeface="Verdana"/>
              </a:rPr>
              <a:t>CI businesses account for </a:t>
            </a:r>
            <a:r>
              <a:rPr lang="en-US" dirty="0">
                <a:latin typeface="Verdana"/>
                <a:ea typeface="Verdana"/>
                <a:cs typeface="Verdana"/>
                <a:sym typeface="Verdana"/>
              </a:rPr>
              <a:t>1 in 8 of all</a:t>
            </a:r>
            <a:r>
              <a:rPr lang="en-US" sz="1200" dirty="0">
                <a:latin typeface="Verdana"/>
                <a:ea typeface="Verdana"/>
                <a:cs typeface="Verdana"/>
                <a:sym typeface="Verdana"/>
              </a:rPr>
              <a:t> businesses in the UK</a:t>
            </a:r>
            <a:endParaRPr lang="en-US" sz="1200" dirty="0">
              <a:latin typeface="Verdana"/>
              <a:ea typeface="Verdana"/>
              <a:cs typeface="Verdana"/>
            </a:endParaRPr>
          </a:p>
          <a:p>
            <a:pPr marL="0" lvl="0" indent="0" algn="l" rtl="0">
              <a:lnSpc>
                <a:spcPct val="90000"/>
              </a:lnSpc>
              <a:spcBef>
                <a:spcPts val="0"/>
              </a:spcBef>
              <a:spcAft>
                <a:spcPts val="1800"/>
              </a:spcAft>
              <a:buClr>
                <a:schemeClr val="dk1"/>
              </a:buClr>
              <a:buSzPts val="2800"/>
              <a:buNone/>
            </a:pPr>
            <a:endParaRPr lang="en-US" sz="1200" b="0" i="0" u="none" strike="noStrike" cap="none" dirty="0">
              <a:solidFill>
                <a:srgbClr val="000000"/>
              </a:solidFill>
              <a:effectLst/>
              <a:latin typeface="Verdana" panose="020B0604030504040204" pitchFamily="34" charset="0"/>
              <a:ea typeface="Verdana" panose="020B0604030504040204" pitchFamily="34" charset="0"/>
              <a:cs typeface="Arial"/>
              <a:sym typeface="Verdana"/>
            </a:endParaRPr>
          </a:p>
          <a:p>
            <a:pPr marL="0" lvl="0" indent="0" algn="l" rtl="0">
              <a:lnSpc>
                <a:spcPct val="90000"/>
              </a:lnSpc>
              <a:spcBef>
                <a:spcPts val="0"/>
              </a:spcBef>
              <a:spcAft>
                <a:spcPts val="1800"/>
              </a:spcAft>
              <a:buClr>
                <a:schemeClr val="dk1"/>
              </a:buClr>
              <a:buSzPts val="2800"/>
              <a:buNone/>
            </a:pPr>
            <a:r>
              <a:rPr lang="en-GB" sz="1200" b="0" i="0" u="none" strike="noStrike" cap="none" dirty="0">
                <a:solidFill>
                  <a:srgbClr val="000000"/>
                </a:solidFill>
                <a:effectLst/>
                <a:latin typeface="Arial"/>
                <a:ea typeface="Arial"/>
                <a:cs typeface="Arial"/>
                <a:sym typeface="Arial"/>
              </a:rPr>
              <a:t>Almost 95% of creative industries businesses are micro businesses (less than 10 employees) </a:t>
            </a:r>
          </a:p>
          <a:p>
            <a:pPr marL="0" lvl="0" indent="0" algn="l" rtl="0">
              <a:lnSpc>
                <a:spcPct val="90000"/>
              </a:lnSpc>
              <a:spcBef>
                <a:spcPts val="0"/>
              </a:spcBef>
              <a:spcAft>
                <a:spcPts val="1800"/>
              </a:spcAft>
              <a:buClr>
                <a:schemeClr val="dk1"/>
              </a:buClr>
              <a:buSzPts val="2800"/>
              <a:buNone/>
            </a:pPr>
            <a:endParaRPr lang="en-GB" sz="1200" b="0" i="0" u="none" strike="noStrike" cap="none" dirty="0">
              <a:solidFill>
                <a:srgbClr val="000000"/>
              </a:solidFill>
              <a:effectLst/>
              <a:latin typeface="Arial"/>
              <a:ea typeface="Arial"/>
              <a:cs typeface="Arial"/>
              <a:sym typeface="Arial"/>
            </a:endParaRPr>
          </a:p>
          <a:p>
            <a:pPr marL="0" lvl="0" indent="0" algn="l" rtl="0">
              <a:lnSpc>
                <a:spcPct val="90000"/>
              </a:lnSpc>
              <a:spcBef>
                <a:spcPts val="0"/>
              </a:spcBef>
              <a:spcAft>
                <a:spcPts val="1800"/>
              </a:spcAft>
              <a:buClr>
                <a:schemeClr val="dk1"/>
              </a:buClr>
              <a:buSzPts val="2800"/>
              <a:buNone/>
            </a:pPr>
            <a:r>
              <a:rPr lang="en-GB" sz="1200" b="0" i="0" u="none" strike="noStrike" cap="none" dirty="0">
                <a:solidFill>
                  <a:srgbClr val="000000"/>
                </a:solidFill>
                <a:effectLst/>
                <a:latin typeface="Arial"/>
                <a:ea typeface="Arial"/>
                <a:cs typeface="Arial"/>
                <a:sym typeface="Arial"/>
              </a:rPr>
              <a:t>There are approximately 289,000 businesses operating within the creative industries (2018).  The vast majority of these (92%) operate in England.  </a:t>
            </a:r>
          </a:p>
          <a:p>
            <a:pPr marL="0" lvl="0" indent="0" algn="l" rtl="0">
              <a:lnSpc>
                <a:spcPct val="90000"/>
              </a:lnSpc>
              <a:spcBef>
                <a:spcPts val="0"/>
              </a:spcBef>
              <a:spcAft>
                <a:spcPts val="1800"/>
              </a:spcAft>
              <a:buClr>
                <a:schemeClr val="dk1"/>
              </a:buClr>
              <a:buSzPts val="2800"/>
              <a:buNone/>
            </a:pPr>
            <a:endParaRPr lang="en-GB" sz="1200" b="0" i="0" u="none" strike="noStrike" cap="none" dirty="0">
              <a:solidFill>
                <a:srgbClr val="000000"/>
              </a:solidFill>
              <a:effectLst/>
              <a:latin typeface="Arial"/>
              <a:ea typeface="Arial"/>
              <a:cs typeface="Arial"/>
              <a:sym typeface="Arial"/>
            </a:endParaRPr>
          </a:p>
          <a:p>
            <a:pPr marL="0" lvl="0" indent="0" algn="l" rtl="0">
              <a:lnSpc>
                <a:spcPct val="90000"/>
              </a:lnSpc>
              <a:spcBef>
                <a:spcPts val="0"/>
              </a:spcBef>
              <a:spcAft>
                <a:spcPts val="1800"/>
              </a:spcAft>
              <a:buClr>
                <a:schemeClr val="dk1"/>
              </a:buClr>
              <a:buSzPts val="2800"/>
              <a:buNone/>
            </a:pPr>
            <a:r>
              <a:rPr lang="en-GB" sz="1200" b="0" i="0" u="none" strike="noStrike" cap="none" dirty="0">
                <a:solidFill>
                  <a:srgbClr val="000000"/>
                </a:solidFill>
                <a:effectLst/>
                <a:latin typeface="Arial"/>
                <a:ea typeface="Arial"/>
                <a:cs typeface="Arial"/>
                <a:sym typeface="Arial"/>
              </a:rPr>
              <a:t>The largest single clusters are in London (50,000 businesses) followed by 22,000 in the South East (25% of the sector in total).  This means 75% of the sector is outside of London and the SE.</a:t>
            </a:r>
          </a:p>
          <a:p>
            <a:pPr marL="0" lvl="0" indent="0" algn="l" rtl="0">
              <a:lnSpc>
                <a:spcPct val="90000"/>
              </a:lnSpc>
              <a:spcBef>
                <a:spcPts val="0"/>
              </a:spcBef>
              <a:spcAft>
                <a:spcPts val="1800"/>
              </a:spcAft>
              <a:buClr>
                <a:schemeClr val="dk1"/>
              </a:buClr>
              <a:buSzPts val="2800"/>
              <a:buNone/>
            </a:pPr>
            <a:endParaRPr lang="en-GB" sz="1200" b="0" i="0" u="none" strike="noStrike" cap="none" dirty="0">
              <a:solidFill>
                <a:srgbClr val="000000"/>
              </a:solidFill>
              <a:effectLst/>
              <a:latin typeface="Arial"/>
              <a:ea typeface="Verdana"/>
              <a:cs typeface="Arial"/>
              <a:sym typeface="Arial"/>
            </a:endParaRPr>
          </a:p>
          <a:p>
            <a:pPr marL="0" lvl="0" indent="0" algn="l" rtl="0">
              <a:lnSpc>
                <a:spcPct val="90000"/>
              </a:lnSpc>
              <a:spcBef>
                <a:spcPts val="0"/>
              </a:spcBef>
              <a:spcAft>
                <a:spcPts val="1800"/>
              </a:spcAft>
              <a:buClr>
                <a:schemeClr val="dk1"/>
              </a:buClr>
              <a:buSzPts val="2800"/>
              <a:buNone/>
            </a:pPr>
            <a:r>
              <a:rPr lang="en-GB" sz="1200" dirty="0">
                <a:latin typeface="Verdana"/>
                <a:ea typeface="Verdana"/>
                <a:cs typeface="Verdana"/>
                <a:sym typeface="Verdana"/>
              </a:rPr>
              <a:t>60% of our jobs are filled by people with a degree or equivalent, compared to 34% of the rest of the working population, we believe this is contributing to us failing to be representative.</a:t>
            </a:r>
          </a:p>
          <a:p>
            <a:pPr marL="342900">
              <a:lnSpc>
                <a:spcPct val="100000"/>
              </a:lnSpc>
              <a:spcBef>
                <a:spcPts val="0"/>
              </a:spcBef>
              <a:spcAft>
                <a:spcPts val="1800"/>
              </a:spcAft>
              <a:buSzPts val="2800"/>
            </a:pPr>
            <a:endParaRPr lang="en-GB" sz="1200" dirty="0">
              <a:latin typeface="Verdana"/>
              <a:ea typeface="Verdana"/>
              <a:cs typeface="Verdana"/>
              <a:sym typeface="Verdana"/>
            </a:endParaRPr>
          </a:p>
          <a:p>
            <a:pPr marL="44450" indent="0">
              <a:lnSpc>
                <a:spcPct val="100000"/>
              </a:lnSpc>
              <a:spcBef>
                <a:spcPts val="0"/>
              </a:spcBef>
              <a:spcAft>
                <a:spcPts val="1800"/>
              </a:spcAft>
              <a:buSzPts val="2800"/>
              <a:buNone/>
            </a:pPr>
            <a:r>
              <a:rPr lang="en-GB" sz="1200" dirty="0">
                <a:latin typeface="Verdana"/>
                <a:ea typeface="Verdana"/>
                <a:cs typeface="Verdana"/>
                <a:sym typeface="Verdana"/>
              </a:rPr>
              <a:t>Almost 90% of workers at low or no risk from future automation</a:t>
            </a:r>
          </a:p>
          <a:p>
            <a:pPr marL="44450" indent="0">
              <a:lnSpc>
                <a:spcPct val="100000"/>
              </a:lnSpc>
              <a:spcBef>
                <a:spcPts val="0"/>
              </a:spcBef>
              <a:spcAft>
                <a:spcPts val="1800"/>
              </a:spcAft>
              <a:buSzPts val="2800"/>
              <a:buNone/>
            </a:pPr>
            <a:endParaRPr lang="en-GB" sz="1200" b="0" i="0" u="none" strike="noStrike" cap="none" dirty="0">
              <a:solidFill>
                <a:srgbClr val="000000"/>
              </a:solidFill>
              <a:effectLst/>
              <a:latin typeface="Verdana"/>
              <a:ea typeface="Verdana"/>
              <a:cs typeface="Arial"/>
              <a:sym typeface="Verdana"/>
            </a:endParaRPr>
          </a:p>
          <a:p>
            <a:pPr marL="44450" indent="0">
              <a:lnSpc>
                <a:spcPct val="100000"/>
              </a:lnSpc>
              <a:spcBef>
                <a:spcPts val="0"/>
              </a:spcBef>
              <a:spcAft>
                <a:spcPts val="1800"/>
              </a:spcAft>
              <a:buSzPts val="2800"/>
              <a:buNone/>
            </a:pPr>
            <a:r>
              <a:rPr lang="en-GB" sz="1200" b="0" i="0" u="none" strike="noStrike" cap="none" dirty="0">
                <a:solidFill>
                  <a:srgbClr val="000000"/>
                </a:solidFill>
                <a:effectLst/>
                <a:latin typeface="Arial"/>
                <a:ea typeface="Arial"/>
                <a:cs typeface="Arial"/>
                <a:sym typeface="Arial"/>
              </a:rPr>
              <a:t>Much or our growth comes from new businesses, so we want to continue encouraging entrepreneurial spirit outside of London – we want schools to nurture this!</a:t>
            </a:r>
          </a:p>
          <a:p>
            <a:pPr marL="44450" indent="0">
              <a:lnSpc>
                <a:spcPct val="100000"/>
              </a:lnSpc>
              <a:spcBef>
                <a:spcPts val="0"/>
              </a:spcBef>
              <a:spcAft>
                <a:spcPts val="1800"/>
              </a:spcAft>
              <a:buSzPts val="2800"/>
              <a:buNone/>
            </a:pPr>
            <a:endParaRPr lang="en-GB" sz="1200" b="0" i="0" u="none" strike="noStrike" cap="none" dirty="0">
              <a:solidFill>
                <a:srgbClr val="000000"/>
              </a:solidFill>
              <a:effectLst/>
              <a:latin typeface="Arial"/>
              <a:ea typeface="Arial"/>
              <a:cs typeface="Arial"/>
              <a:sym typeface="Arial"/>
            </a:endParaRPr>
          </a:p>
          <a:p>
            <a:pPr marL="44450">
              <a:spcAft>
                <a:spcPts val="1800"/>
              </a:spcAft>
              <a:buSzPts val="2800"/>
            </a:pPr>
            <a:r>
              <a:rPr lang="en-GB" sz="1200" b="0" i="0" u="none" strike="noStrike" cap="none" dirty="0">
                <a:solidFill>
                  <a:srgbClr val="000000"/>
                </a:solidFill>
                <a:effectLst/>
                <a:latin typeface="Arial"/>
                <a:ea typeface="Arial"/>
                <a:cs typeface="Arial"/>
                <a:sym typeface="Arial"/>
              </a:rPr>
              <a:t>Creative industries exports make up </a:t>
            </a:r>
            <a:r>
              <a:rPr lang="en-GB" dirty="0">
                <a:solidFill>
                  <a:srgbClr val="000000"/>
                </a:solidFill>
                <a:latin typeface="Arial"/>
                <a:ea typeface="Arial"/>
                <a:cs typeface="Arial"/>
                <a:sym typeface="Arial"/>
              </a:rPr>
              <a:t>12</a:t>
            </a:r>
            <a:r>
              <a:rPr lang="en-GB" sz="1200" b="0" i="0" u="none" strike="noStrike" cap="none" dirty="0">
                <a:solidFill>
                  <a:srgbClr val="000000"/>
                </a:solidFill>
                <a:effectLst/>
                <a:latin typeface="Arial"/>
                <a:ea typeface="Arial"/>
                <a:cs typeface="Arial"/>
                <a:sym typeface="Arial"/>
              </a:rPr>
              <a:t>% of the UK’s total exports, for example British music artists account for one in every eight album sales around the world.</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Therefore the creative industries help make us a great, global trading Nation.</a:t>
            </a:r>
            <a:endParaRPr lang="en-GB" sz="1200" b="0" i="0" u="none" strike="noStrike" cap="none" dirty="0">
              <a:solidFill>
                <a:srgbClr val="000000"/>
              </a:solidFill>
              <a:effectLst/>
              <a:latin typeface="Arial"/>
              <a:ea typeface="Arial"/>
              <a:cs typeface="Arial"/>
            </a:endParaRPr>
          </a:p>
          <a:p>
            <a:pPr marL="44450" indent="0">
              <a:lnSpc>
                <a:spcPct val="100000"/>
              </a:lnSpc>
              <a:spcBef>
                <a:spcPts val="0"/>
              </a:spcBef>
              <a:spcAft>
                <a:spcPts val="1800"/>
              </a:spcAft>
              <a:buSzPts val="2800"/>
              <a:buNone/>
            </a:pPr>
            <a:endParaRPr lang="en-GB" sz="1200" b="0" i="0" u="none" strike="noStrike" cap="none" dirty="0">
              <a:solidFill>
                <a:srgbClr val="000000"/>
              </a:solidFill>
              <a:effectLst/>
              <a:latin typeface="Arial"/>
              <a:ea typeface="Arial"/>
              <a:cs typeface="Arial"/>
              <a:sym typeface="Arial"/>
            </a:endParaRPr>
          </a:p>
          <a:p>
            <a:pPr marL="44450" indent="0">
              <a:lnSpc>
                <a:spcPct val="100000"/>
              </a:lnSpc>
              <a:spcBef>
                <a:spcPts val="0"/>
              </a:spcBef>
              <a:spcAft>
                <a:spcPts val="1800"/>
              </a:spcAft>
              <a:buSzPts val="2800"/>
              <a:buNone/>
            </a:pPr>
            <a:endParaRPr lang="en-GB" sz="1200" b="0" i="0" u="none" strike="noStrike" cap="none" dirty="0">
              <a:solidFill>
                <a:srgbClr val="000000"/>
              </a:solidFill>
              <a:effectLst/>
              <a:latin typeface="Arial"/>
              <a:ea typeface="Arial"/>
              <a:cs typeface="Arial"/>
              <a:sym typeface="Arial"/>
            </a:endParaRPr>
          </a:p>
          <a:p>
            <a:pPr marL="44450" indent="0">
              <a:lnSpc>
                <a:spcPct val="100000"/>
              </a:lnSpc>
              <a:spcBef>
                <a:spcPts val="0"/>
              </a:spcBef>
              <a:spcAft>
                <a:spcPts val="1800"/>
              </a:spcAft>
              <a:buSzPts val="2800"/>
              <a:buNone/>
            </a:pPr>
            <a:r>
              <a:rPr lang="en-GB" sz="1200" b="0" i="0" u="none" strike="noStrike" cap="none" dirty="0">
                <a:solidFill>
                  <a:srgbClr val="000000"/>
                </a:solidFill>
                <a:effectLst/>
                <a:latin typeface="Arial"/>
                <a:ea typeface="Arial"/>
                <a:cs typeface="Arial"/>
                <a:sym typeface="Arial"/>
              </a:rPr>
              <a:t>If the creative industries keep growing at the same pace, they could create 900,000 new jobs by 2030!  The current crisis poses a risk to this growth.</a:t>
            </a:r>
          </a:p>
          <a:p>
            <a:pPr marL="44450" indent="0">
              <a:lnSpc>
                <a:spcPct val="100000"/>
              </a:lnSpc>
              <a:spcBef>
                <a:spcPts val="0"/>
              </a:spcBef>
              <a:spcAft>
                <a:spcPts val="1800"/>
              </a:spcAft>
              <a:buSzPts val="2800"/>
              <a:buNone/>
            </a:pPr>
            <a:endParaRPr lang="en-GB" sz="1200" b="0" i="0" u="none" strike="noStrike" cap="none" dirty="0">
              <a:solidFill>
                <a:srgbClr val="000000"/>
              </a:solidFill>
              <a:effectLst/>
              <a:latin typeface="Arial"/>
              <a:ea typeface="Arial"/>
              <a:cs typeface="Arial"/>
              <a:sym typeface="Arial"/>
            </a:endParaRPr>
          </a:p>
          <a:p>
            <a:pPr marL="44450" indent="0">
              <a:lnSpc>
                <a:spcPct val="100000"/>
              </a:lnSpc>
              <a:spcBef>
                <a:spcPts val="0"/>
              </a:spcBef>
              <a:spcAft>
                <a:spcPts val="1800"/>
              </a:spcAft>
              <a:buSzPts val="2800"/>
              <a:buNone/>
            </a:pPr>
            <a:r>
              <a:rPr lang="en-GB" sz="1200" b="0" i="0" u="none" strike="noStrike" cap="none" dirty="0">
                <a:solidFill>
                  <a:srgbClr val="000000"/>
                </a:solidFill>
                <a:effectLst/>
                <a:latin typeface="Arial"/>
                <a:ea typeface="Arial"/>
                <a:cs typeface="Arial"/>
                <a:sym typeface="Arial"/>
              </a:rPr>
              <a:t>But, we have some issues, which is why we want to encourage a broader demographic to consider a career in the sector (go to next slide)…</a:t>
            </a:r>
          </a:p>
          <a:p>
            <a:pPr marL="158750" indent="0">
              <a:buNone/>
            </a:pPr>
            <a:endParaRPr lang="en-GB" sz="1200" b="0" i="0" u="none" strike="noStrike" cap="none" dirty="0">
              <a:solidFill>
                <a:srgbClr val="000000"/>
              </a:solidFill>
              <a:effectLst/>
              <a:latin typeface="Arial"/>
              <a:ea typeface="Arial"/>
              <a:cs typeface="Arial"/>
              <a:sym typeface="Arial"/>
            </a:endParaRPr>
          </a:p>
          <a:p>
            <a:pPr marL="158750" indent="0">
              <a:buNone/>
            </a:pPr>
            <a:r>
              <a:rPr lang="en-GB" sz="1200" b="0" i="0" u="none" strike="noStrike" cap="none" dirty="0">
                <a:solidFill>
                  <a:srgbClr val="000000"/>
                </a:solidFill>
                <a:effectLst/>
                <a:latin typeface="Arial"/>
                <a:ea typeface="Arial"/>
                <a:cs typeface="Arial"/>
                <a:sym typeface="Arial"/>
              </a:rPr>
              <a:t> </a:t>
            </a:r>
            <a:endParaRPr lang="en-GB" dirty="0"/>
          </a:p>
        </p:txBody>
      </p:sp>
      <p:sp>
        <p:nvSpPr>
          <p:cNvPr id="4" name="Slide Number Placeholder 3"/>
          <p:cNvSpPr>
            <a:spLocks noGrp="1"/>
          </p:cNvSpPr>
          <p:nvPr>
            <p:ph type="sldNum" sz="quarter" idx="5"/>
          </p:nvPr>
        </p:nvSpPr>
        <p:spPr/>
        <p:txBody>
          <a:bodyPr/>
          <a:lstStyle/>
          <a:p>
            <a:fld id="{A519625C-9199-4C8E-AAC3-8AC6222056C4}" type="slidenum">
              <a:rPr lang="en-GB" smtClean="0"/>
              <a:t>15</a:t>
            </a:fld>
            <a:endParaRPr lang="en-GB"/>
          </a:p>
        </p:txBody>
      </p:sp>
    </p:spTree>
    <p:extLst>
      <p:ext uri="{BB962C8B-B14F-4D97-AF65-F5344CB8AC3E}">
        <p14:creationId xmlns:p14="http://schemas.microsoft.com/office/powerpoint/2010/main" val="593814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buNone/>
            </a:pPr>
            <a:r>
              <a:rPr lang="en-GB" sz="1200" b="0" i="0" u="none" strike="noStrike" cap="none" dirty="0">
                <a:solidFill>
                  <a:srgbClr val="000000"/>
                </a:solidFill>
                <a:effectLst/>
                <a:latin typeface="Arial"/>
                <a:ea typeface="Arial"/>
                <a:cs typeface="Arial"/>
                <a:sym typeface="Arial"/>
              </a:rPr>
              <a:t>Compare the above to the UK working population as follows: </a:t>
            </a:r>
          </a:p>
          <a:p>
            <a:pPr marL="158750" lvl="0" indent="0">
              <a:buNone/>
            </a:pPr>
            <a:endParaRPr lang="en-GB" sz="1200" b="0" i="0" u="none" strike="noStrike" cap="none" dirty="0">
              <a:solidFill>
                <a:srgbClr val="000000"/>
              </a:solidFill>
              <a:effectLst/>
              <a:latin typeface="Arial"/>
              <a:ea typeface="Arial"/>
              <a:cs typeface="Arial"/>
              <a:sym typeface="Arial"/>
            </a:endParaRPr>
          </a:p>
          <a:p>
            <a:pPr marL="158750" lvl="0" indent="0">
              <a:buNone/>
            </a:pPr>
            <a:r>
              <a:rPr lang="en-GB" sz="1200" b="0" i="0" u="none" strike="noStrike" cap="none" dirty="0">
                <a:solidFill>
                  <a:srgbClr val="000000"/>
                </a:solidFill>
                <a:effectLst/>
                <a:latin typeface="Arial"/>
                <a:ea typeface="Arial"/>
                <a:cs typeface="Arial"/>
                <a:sym typeface="Arial"/>
              </a:rPr>
              <a:t>15% self employed </a:t>
            </a:r>
          </a:p>
          <a:p>
            <a:pPr marL="158750" lvl="0" indent="0">
              <a:buNone/>
            </a:pPr>
            <a:endParaRPr lang="en-GB" sz="1200" b="0" i="0" u="none" strike="noStrike" cap="none" dirty="0">
              <a:solidFill>
                <a:srgbClr val="000000"/>
              </a:solidFill>
              <a:effectLst/>
              <a:latin typeface="Arial"/>
              <a:ea typeface="Arial"/>
              <a:cs typeface="Arial"/>
              <a:sym typeface="Arial"/>
            </a:endParaRPr>
          </a:p>
          <a:p>
            <a:pPr marL="158750" lvl="0" indent="0">
              <a:buNone/>
            </a:pPr>
            <a:r>
              <a:rPr lang="en-GB" sz="1200" b="0" i="0" u="none" strike="noStrike" cap="none" dirty="0">
                <a:solidFill>
                  <a:srgbClr val="000000"/>
                </a:solidFill>
                <a:effectLst/>
                <a:latin typeface="Arial"/>
                <a:ea typeface="Arial"/>
                <a:cs typeface="Arial"/>
                <a:sym typeface="Arial"/>
              </a:rPr>
              <a:t>13% have declared a disability so the CI is underperforming here (1% represents thousands of people)</a:t>
            </a:r>
          </a:p>
          <a:p>
            <a:pPr marL="158750" lvl="0" indent="0">
              <a:buNone/>
            </a:pPr>
            <a:endParaRPr lang="en-GB" sz="1200" b="0" i="0" u="none" strike="noStrike" cap="none" dirty="0">
              <a:solidFill>
                <a:srgbClr val="000000"/>
              </a:solidFill>
              <a:effectLst/>
              <a:latin typeface="Arial"/>
              <a:ea typeface="Arial"/>
              <a:cs typeface="Arial"/>
              <a:sym typeface="Arial"/>
            </a:endParaRPr>
          </a:p>
          <a:p>
            <a:pPr marL="158750" lvl="0" indent="0">
              <a:buNone/>
            </a:pPr>
            <a:r>
              <a:rPr lang="en-GB" sz="1200" b="0" i="0" u="none" strike="noStrike" cap="none" dirty="0">
                <a:solidFill>
                  <a:srgbClr val="000000"/>
                </a:solidFill>
                <a:effectLst/>
                <a:latin typeface="Arial"/>
                <a:ea typeface="Arial"/>
                <a:cs typeface="Arial"/>
                <a:sym typeface="Arial"/>
              </a:rPr>
              <a:t>12% BAME – BAME data should be understood at a region level, there are regions and subsectors which aren’t representative here.</a:t>
            </a:r>
          </a:p>
          <a:p>
            <a:pPr marL="158750" lvl="0" indent="0">
              <a:buNone/>
            </a:pPr>
            <a:endParaRPr lang="en-GB" sz="1200" b="0" i="0" u="none" strike="noStrike" cap="none" dirty="0">
              <a:solidFill>
                <a:srgbClr val="000000"/>
              </a:solidFill>
              <a:effectLst/>
              <a:latin typeface="Arial"/>
              <a:ea typeface="Arial"/>
              <a:cs typeface="Arial"/>
              <a:sym typeface="Arial"/>
            </a:endParaRPr>
          </a:p>
          <a:p>
            <a:pPr marL="158750" lvl="0" indent="0">
              <a:buNone/>
            </a:pPr>
            <a:r>
              <a:rPr lang="en-GB" sz="1200" b="0" i="0" u="none" strike="noStrike" cap="none" dirty="0">
                <a:solidFill>
                  <a:srgbClr val="000000"/>
                </a:solidFill>
                <a:effectLst/>
                <a:latin typeface="Arial"/>
                <a:ea typeface="Arial"/>
                <a:cs typeface="Arial"/>
                <a:sym typeface="Arial"/>
              </a:rPr>
              <a:t>35% aged 16-34</a:t>
            </a:r>
          </a:p>
          <a:p>
            <a:pPr marL="158750" lvl="0" indent="0">
              <a:buNone/>
            </a:pPr>
            <a:endParaRPr lang="en-GB" sz="1200" b="0" i="0" u="none" strike="noStrike" cap="none" dirty="0">
              <a:solidFill>
                <a:srgbClr val="000000"/>
              </a:solidFill>
              <a:effectLst/>
              <a:latin typeface="Arial"/>
              <a:ea typeface="Arial"/>
              <a:cs typeface="Arial"/>
              <a:sym typeface="Arial"/>
            </a:endParaRPr>
          </a:p>
          <a:p>
            <a:pPr marL="158750" lvl="0" indent="0">
              <a:buNone/>
            </a:pPr>
            <a:r>
              <a:rPr lang="en-GB" sz="1200" b="0" i="0" u="none" strike="noStrike" cap="none" dirty="0">
                <a:solidFill>
                  <a:srgbClr val="000000"/>
                </a:solidFill>
                <a:effectLst/>
                <a:latin typeface="Arial"/>
                <a:ea typeface="Arial"/>
                <a:cs typeface="Arial"/>
                <a:sym typeface="Arial"/>
              </a:rPr>
              <a:t>47% female</a:t>
            </a:r>
          </a:p>
          <a:p>
            <a:pPr marL="158750" lvl="0" indent="0">
              <a:buNone/>
            </a:pPr>
            <a:endParaRPr lang="en-GB" sz="1200" b="0" i="0" u="none" strike="noStrike" cap="none" dirty="0">
              <a:solidFill>
                <a:srgbClr val="000000"/>
              </a:solidFill>
              <a:effectLst/>
              <a:latin typeface="Arial"/>
              <a:ea typeface="Arial"/>
              <a:cs typeface="Arial"/>
              <a:sym typeface="Arial"/>
            </a:endParaRPr>
          </a:p>
          <a:p>
            <a:pPr marL="158750" lvl="0" indent="0">
              <a:buNone/>
            </a:pPr>
            <a:r>
              <a:rPr lang="en-GB" sz="1200" b="0" i="0" u="none" strike="noStrike" cap="none" dirty="0">
                <a:solidFill>
                  <a:srgbClr val="000000"/>
                </a:solidFill>
                <a:effectLst/>
                <a:latin typeface="Arial"/>
                <a:ea typeface="Arial"/>
                <a:cs typeface="Arial"/>
                <a:sym typeface="Arial"/>
              </a:rPr>
              <a:t>Important to note these statistics change by region and subsector.  E.g. in the cultural sector 50% of  creative workers are self employed.  In screen only 5% declare a disability.</a:t>
            </a:r>
          </a:p>
          <a:p>
            <a:pPr marL="158750" lvl="0" indent="0">
              <a:buNone/>
            </a:pPr>
            <a:endParaRPr lang="en-GB" sz="1200" b="0" i="0" u="none" strike="noStrike" cap="none" dirty="0">
              <a:solidFill>
                <a:srgbClr val="000000"/>
              </a:solidFill>
              <a:effectLst/>
              <a:latin typeface="Arial"/>
              <a:ea typeface="Arial"/>
              <a:cs typeface="Arial"/>
              <a:sym typeface="Arial"/>
            </a:endParaRPr>
          </a:p>
          <a:p>
            <a:pPr marL="158750" lvl="0" indent="0">
              <a:buNone/>
            </a:pPr>
            <a:r>
              <a:rPr lang="en-GB" sz="1200" b="0" i="0" u="none" strike="noStrike" cap="none" dirty="0">
                <a:solidFill>
                  <a:srgbClr val="000000"/>
                </a:solidFill>
                <a:effectLst/>
                <a:latin typeface="Arial"/>
                <a:ea typeface="Arial"/>
                <a:cs typeface="Arial"/>
                <a:sym typeface="Arial"/>
              </a:rPr>
              <a:t>Explain that in terms of regional information, between 2010 and 2016, the creative industries have grown in every region of the UK. Advise participants that for regional statistics the further reading section at the end of the activity book contains some links, including the Nesta local profiles map, go to the next slide…</a:t>
            </a:r>
          </a:p>
          <a:p>
            <a:pPr marL="158750" indent="0">
              <a:buNone/>
            </a:pPr>
            <a:r>
              <a:rPr lang="en-GB" sz="1200" b="0" i="0" u="none" strike="noStrike" cap="none" dirty="0">
                <a:solidFill>
                  <a:srgbClr val="000000"/>
                </a:solidFill>
                <a:effectLst/>
                <a:latin typeface="Arial"/>
                <a:ea typeface="Arial"/>
                <a:cs typeface="Arial"/>
                <a:sym typeface="Arial"/>
              </a:rPr>
              <a:t>  </a:t>
            </a:r>
          </a:p>
          <a:p>
            <a:endParaRPr lang="en-GB" dirty="0"/>
          </a:p>
        </p:txBody>
      </p:sp>
      <p:sp>
        <p:nvSpPr>
          <p:cNvPr id="4" name="Slide Number Placeholder 3"/>
          <p:cNvSpPr>
            <a:spLocks noGrp="1"/>
          </p:cNvSpPr>
          <p:nvPr>
            <p:ph type="sldNum" sz="quarter" idx="5"/>
          </p:nvPr>
        </p:nvSpPr>
        <p:spPr/>
        <p:txBody>
          <a:bodyPr/>
          <a:lstStyle/>
          <a:p>
            <a:fld id="{A519625C-9199-4C8E-AAC3-8AC6222056C4}" type="slidenum">
              <a:rPr lang="en-GB" smtClean="0"/>
              <a:t>16</a:t>
            </a:fld>
            <a:endParaRPr lang="en-GB"/>
          </a:p>
        </p:txBody>
      </p:sp>
    </p:spTree>
    <p:extLst>
      <p:ext uri="{BB962C8B-B14F-4D97-AF65-F5344CB8AC3E}">
        <p14:creationId xmlns:p14="http://schemas.microsoft.com/office/powerpoint/2010/main" val="4013713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519625C-9199-4C8E-AAC3-8AC6222056C4}" type="slidenum">
              <a:rPr lang="en-GB" smtClean="0"/>
              <a:t>18</a:t>
            </a:fld>
            <a:endParaRPr lang="en-GB"/>
          </a:p>
        </p:txBody>
      </p:sp>
    </p:spTree>
    <p:extLst>
      <p:ext uri="{BB962C8B-B14F-4D97-AF65-F5344CB8AC3E}">
        <p14:creationId xmlns:p14="http://schemas.microsoft.com/office/powerpoint/2010/main" val="3446554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sz="1200" dirty="0">
                <a:solidFill>
                  <a:srgbClr val="000000"/>
                </a:solidFill>
                <a:latin typeface="Arial" panose="020B0604020202020204" pitchFamily="34" charset="0"/>
                <a:ea typeface="Arial"/>
                <a:cs typeface="Arial" panose="020B0604020202020204" pitchFamily="34" charset="0"/>
                <a:sym typeface="Arial"/>
              </a:rPr>
              <a:t>We will send you some further reading following this session, which includes</a:t>
            </a:r>
          </a:p>
          <a:p>
            <a:pPr algn="l">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sym typeface="Arial"/>
            </a:endParaRPr>
          </a:p>
          <a:p>
            <a:pPr algn="l">
              <a:buFont typeface="Arial" panose="020B0604020202020204" pitchFamily="34" charset="0"/>
              <a:buChar char="•"/>
            </a:pPr>
            <a:r>
              <a:rPr lang="en-GB" sz="1200" dirty="0">
                <a:solidFill>
                  <a:srgbClr val="201F1E"/>
                </a:solidFill>
                <a:latin typeface="Arial" panose="020B0604020202020204" pitchFamily="34" charset="0"/>
                <a:cs typeface="Arial" panose="020B0604020202020204" pitchFamily="34" charset="0"/>
              </a:rPr>
              <a:t>Overview of the 12 sub-sectors (plus a note explaining it’s based on the DCMS definitions)</a:t>
            </a:r>
          </a:p>
          <a:p>
            <a:pPr algn="l">
              <a:buFont typeface="Arial" panose="020B0604020202020204" pitchFamily="34" charset="0"/>
              <a:buChar char="•"/>
            </a:pPr>
            <a:r>
              <a:rPr lang="en-GB" sz="1200" dirty="0">
                <a:solidFill>
                  <a:srgbClr val="201F1E"/>
                </a:solidFill>
                <a:latin typeface="Arial" panose="020B0604020202020204" pitchFamily="34" charset="0"/>
                <a:cs typeface="Arial" panose="020B0604020202020204" pitchFamily="34" charset="0"/>
              </a:rPr>
              <a:t>Sample job profiles</a:t>
            </a:r>
          </a:p>
          <a:p>
            <a:pPr algn="l">
              <a:buFont typeface="Arial" panose="020B0604020202020204" pitchFamily="34" charset="0"/>
              <a:buChar char="•"/>
            </a:pPr>
            <a:r>
              <a:rPr lang="en-GB" sz="1200" dirty="0">
                <a:solidFill>
                  <a:srgbClr val="201F1E"/>
                </a:solidFill>
                <a:latin typeface="Arial" panose="020B0604020202020204" pitchFamily="34" charset="0"/>
                <a:cs typeface="Arial" panose="020B0604020202020204" pitchFamily="34" charset="0"/>
              </a:rPr>
              <a:t>Career case studies (</a:t>
            </a:r>
            <a:r>
              <a:rPr lang="en-GB" sz="1200" dirty="0">
                <a:solidFill>
                  <a:srgbClr val="000000"/>
                </a:solidFill>
                <a:latin typeface="Arial" panose="020B0604020202020204" pitchFamily="34" charset="0"/>
                <a:ea typeface="Arial"/>
                <a:cs typeface="Arial" panose="020B0604020202020204" pitchFamily="34" charset="0"/>
                <a:sym typeface="Arial"/>
              </a:rPr>
              <a:t>two case studies from the same subsector: one where someone has followed a linear career path and one that progressed via portfolio working).</a:t>
            </a:r>
            <a:endParaRPr lang="en-GB" sz="1200" dirty="0">
              <a:solidFill>
                <a:srgbClr val="201F1E"/>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GB" sz="1200" dirty="0">
                <a:solidFill>
                  <a:srgbClr val="201F1E"/>
                </a:solidFill>
                <a:latin typeface="Arial" panose="020B0604020202020204" pitchFamily="34" charset="0"/>
                <a:cs typeface="Arial" panose="020B0604020202020204" pitchFamily="34" charset="0"/>
              </a:rPr>
              <a:t>Key agencies and bodies – England and UK-wide, Scotland, NI, Wales</a:t>
            </a:r>
          </a:p>
          <a:p>
            <a:pPr algn="l">
              <a:buFont typeface="Arial" panose="020B0604020202020204" pitchFamily="34" charset="0"/>
              <a:buChar char="•"/>
            </a:pPr>
            <a:r>
              <a:rPr lang="en-GB" sz="1200" dirty="0">
                <a:solidFill>
                  <a:srgbClr val="201F1E"/>
                </a:solidFill>
                <a:latin typeface="Arial" panose="020B0604020202020204" pitchFamily="34" charset="0"/>
                <a:cs typeface="Arial" panose="020B0604020202020204" pitchFamily="34" charset="0"/>
              </a:rPr>
              <a:t>Further reading</a:t>
            </a:r>
          </a:p>
          <a:p>
            <a:pPr algn="l"/>
            <a:r>
              <a:rPr lang="en-GB" sz="1200" dirty="0">
                <a:solidFill>
                  <a:srgbClr val="201F1E"/>
                </a:solidFill>
                <a:latin typeface="Arial" panose="020B0604020202020204" pitchFamily="34" charset="0"/>
                <a:cs typeface="Arial" panose="020B0604020202020204" pitchFamily="34" charset="0"/>
              </a:rPr>
              <a:t> </a:t>
            </a:r>
          </a:p>
          <a:p>
            <a:pPr defTabSz="990752">
              <a:defRPr/>
            </a:pPr>
            <a:r>
              <a:rPr lang="en-GB" sz="1200" dirty="0">
                <a:solidFill>
                  <a:srgbClr val="000000"/>
                </a:solidFill>
                <a:latin typeface="Arial" panose="020B0604020202020204" pitchFamily="34" charset="0"/>
                <a:ea typeface="Arial"/>
                <a:cs typeface="Arial" panose="020B0604020202020204" pitchFamily="34" charset="0"/>
                <a:sym typeface="Arial"/>
              </a:rPr>
              <a:t> </a:t>
            </a:r>
          </a:p>
          <a:p>
            <a:endParaRPr lang="en-GB" dirty="0"/>
          </a:p>
        </p:txBody>
      </p:sp>
      <p:sp>
        <p:nvSpPr>
          <p:cNvPr id="4" name="Slide Number Placeholder 3"/>
          <p:cNvSpPr>
            <a:spLocks noGrp="1"/>
          </p:cNvSpPr>
          <p:nvPr>
            <p:ph type="sldNum" sz="quarter" idx="5"/>
          </p:nvPr>
        </p:nvSpPr>
        <p:spPr/>
        <p:txBody>
          <a:bodyPr/>
          <a:lstStyle/>
          <a:p>
            <a:pPr defTabSz="990752">
              <a:defRPr/>
            </a:pPr>
            <a:fld id="{AE18BD3E-CD93-4026-8040-52DF838A6B41}" type="slidenum">
              <a:rPr lang="en-GB">
                <a:solidFill>
                  <a:prstClr val="black"/>
                </a:solidFill>
                <a:latin typeface="Calibri" panose="020F0502020204030204"/>
              </a:rPr>
              <a:pPr defTabSz="990752">
                <a:defRPr/>
              </a:pPr>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3316773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We’ve shared lots of information, so let’s just take a break (decide length depending on the time of day that the training is delivered)</a:t>
            </a:r>
          </a:p>
          <a:p>
            <a:endParaRPr lang="en-GB" dirty="0"/>
          </a:p>
        </p:txBody>
      </p:sp>
      <p:sp>
        <p:nvSpPr>
          <p:cNvPr id="4" name="Slide Number Placeholder 3"/>
          <p:cNvSpPr>
            <a:spLocks noGrp="1"/>
          </p:cNvSpPr>
          <p:nvPr>
            <p:ph type="sldNum" sz="quarter" idx="5"/>
          </p:nvPr>
        </p:nvSpPr>
        <p:spPr/>
        <p:txBody>
          <a:bodyPr/>
          <a:lstStyle/>
          <a:p>
            <a:fld id="{A519625C-9199-4C8E-AAC3-8AC6222056C4}" type="slidenum">
              <a:rPr lang="en-GB" smtClean="0"/>
              <a:t>28</a:t>
            </a:fld>
            <a:endParaRPr lang="en-GB"/>
          </a:p>
        </p:txBody>
      </p:sp>
    </p:spTree>
    <p:extLst>
      <p:ext uri="{BB962C8B-B14F-4D97-AF65-F5344CB8AC3E}">
        <p14:creationId xmlns:p14="http://schemas.microsoft.com/office/powerpoint/2010/main" val="73167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Introduce the session and Tony and remember to mention:</a:t>
            </a:r>
          </a:p>
          <a:p>
            <a:pPr marL="0" lvl="0" indent="0" algn="l" rtl="0">
              <a:spcBef>
                <a:spcPts val="0"/>
              </a:spcBef>
              <a:spcAft>
                <a:spcPts val="0"/>
              </a:spcAft>
              <a:buNone/>
            </a:pPr>
            <a:r>
              <a:rPr lang="en-GB" dirty="0"/>
              <a:t>Timings</a:t>
            </a:r>
          </a:p>
          <a:p>
            <a:pPr marL="0" lvl="0" indent="0" algn="l" rtl="0">
              <a:spcBef>
                <a:spcPts val="0"/>
              </a:spcBef>
              <a:spcAft>
                <a:spcPts val="0"/>
              </a:spcAft>
              <a:buNone/>
            </a:pPr>
            <a:r>
              <a:rPr lang="en-GB" dirty="0"/>
              <a:t>Breaks</a:t>
            </a:r>
          </a:p>
          <a:p>
            <a:pPr marL="0" lvl="0" indent="0" algn="l" rtl="0">
              <a:spcBef>
                <a:spcPts val="0"/>
              </a:spcBef>
              <a:spcAft>
                <a:spcPts val="0"/>
              </a:spcAft>
              <a:buNone/>
            </a:pPr>
            <a:r>
              <a:rPr lang="en-GB" dirty="0"/>
              <a:t>Chat function and interactive activities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8BD3E-CD93-4026-8040-52DF838A6B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257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let’s start again by looking at what working in the sector looks like…</a:t>
            </a:r>
          </a:p>
          <a:p>
            <a:endParaRPr lang="en-GB" dirty="0"/>
          </a:p>
        </p:txBody>
      </p:sp>
      <p:sp>
        <p:nvSpPr>
          <p:cNvPr id="4" name="Slide Number Placeholder 3"/>
          <p:cNvSpPr>
            <a:spLocks noGrp="1"/>
          </p:cNvSpPr>
          <p:nvPr>
            <p:ph type="sldNum" sz="quarter" idx="5"/>
          </p:nvPr>
        </p:nvSpPr>
        <p:spPr/>
        <p:txBody>
          <a:bodyPr/>
          <a:lstStyle/>
          <a:p>
            <a:fld id="{A519625C-9199-4C8E-AAC3-8AC6222056C4}" type="slidenum">
              <a:rPr lang="en-GB" smtClean="0"/>
              <a:t>29</a:t>
            </a:fld>
            <a:endParaRPr lang="en-GB"/>
          </a:p>
        </p:txBody>
      </p:sp>
    </p:spTree>
    <p:extLst>
      <p:ext uri="{BB962C8B-B14F-4D97-AF65-F5344CB8AC3E}">
        <p14:creationId xmlns:p14="http://schemas.microsoft.com/office/powerpoint/2010/main" val="1766404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sz="1200" b="0" i="0" u="none" strike="noStrike" cap="none" dirty="0">
                <a:solidFill>
                  <a:srgbClr val="000000"/>
                </a:solidFill>
                <a:effectLst/>
                <a:latin typeface="Arial"/>
                <a:ea typeface="Arial"/>
                <a:cs typeface="Arial"/>
                <a:sym typeface="Arial"/>
              </a:rPr>
              <a:t>People tend to transfer between subsectors where skills and knowledge are shared.  </a:t>
            </a:r>
          </a:p>
          <a:p>
            <a:pPr marL="158750" indent="0">
              <a:buNone/>
            </a:pPr>
            <a:endParaRPr lang="en-GB" sz="1200" b="0" i="0" u="none" strike="noStrike" cap="none" dirty="0">
              <a:solidFill>
                <a:srgbClr val="000000"/>
              </a:solidFill>
              <a:effectLst/>
              <a:latin typeface="Arial"/>
              <a:ea typeface="Arial"/>
              <a:cs typeface="Arial"/>
              <a:sym typeface="Arial"/>
            </a:endParaRPr>
          </a:p>
          <a:p>
            <a:pPr marL="158750" indent="0">
              <a:buNone/>
            </a:pPr>
            <a:r>
              <a:rPr lang="en-GB" sz="1200" b="0" i="0" u="none" strike="noStrike" cap="none" dirty="0">
                <a:solidFill>
                  <a:srgbClr val="000000"/>
                </a:solidFill>
                <a:effectLst/>
                <a:latin typeface="Arial"/>
                <a:ea typeface="Arial"/>
                <a:cs typeface="Arial"/>
                <a:sym typeface="Arial"/>
              </a:rPr>
              <a:t>Run through the different types of roles.  Note these are not exhaustive but rather more designed to show how broad and varied occupations are in the sector:</a:t>
            </a:r>
          </a:p>
          <a:p>
            <a:pPr marL="158750" indent="0">
              <a:buNone/>
            </a:pPr>
            <a:r>
              <a:rPr lang="en-GB" sz="1200" b="0" i="0" u="none" strike="noStrike" cap="none" dirty="0">
                <a:solidFill>
                  <a:srgbClr val="000000"/>
                </a:solidFill>
                <a:effectLst/>
                <a:latin typeface="Arial"/>
                <a:ea typeface="Arial"/>
                <a:cs typeface="Arial"/>
                <a:sym typeface="Arial"/>
              </a:rPr>
              <a:t> </a:t>
            </a:r>
          </a:p>
          <a:p>
            <a:pPr marL="158750" lvl="0" indent="0">
              <a:buNone/>
            </a:pPr>
            <a:r>
              <a:rPr lang="en-GB" sz="1200" b="1" i="0" u="none" strike="noStrike" cap="none" dirty="0">
                <a:solidFill>
                  <a:srgbClr val="000000"/>
                </a:solidFill>
                <a:effectLst/>
                <a:latin typeface="Arial"/>
                <a:ea typeface="Arial"/>
                <a:cs typeface="Arial"/>
                <a:sym typeface="Arial"/>
              </a:rPr>
              <a:t>Craft</a:t>
            </a:r>
            <a:r>
              <a:rPr lang="en-GB" sz="1200" b="0" i="0" u="none" strike="noStrike" cap="none" dirty="0">
                <a:solidFill>
                  <a:srgbClr val="000000"/>
                </a:solidFill>
                <a:effectLst/>
                <a:latin typeface="Arial"/>
                <a:ea typeface="Arial"/>
                <a:cs typeface="Arial"/>
                <a:sym typeface="Arial"/>
              </a:rPr>
              <a:t> - occupations that involve physically making something tangible, this can include anything from blacksmithing, costume making, prop making, hair and makeup specialist, and craft practitioners (anyone go to a Christmas craft fair?)</a:t>
            </a:r>
          </a:p>
          <a:p>
            <a:pPr marL="158750" lvl="0" indent="0">
              <a:buNone/>
            </a:pPr>
            <a:r>
              <a:rPr lang="en-GB" sz="1200" b="1" i="0" u="none" strike="noStrike" cap="none" dirty="0">
                <a:solidFill>
                  <a:srgbClr val="000000"/>
                </a:solidFill>
                <a:effectLst/>
                <a:latin typeface="Arial"/>
                <a:ea typeface="Arial"/>
                <a:cs typeface="Arial"/>
                <a:sym typeface="Arial"/>
              </a:rPr>
              <a:t>Artists – </a:t>
            </a:r>
            <a:r>
              <a:rPr lang="en-GB" sz="1200" b="0" i="0" u="none" strike="noStrike" cap="none" dirty="0">
                <a:solidFill>
                  <a:srgbClr val="000000"/>
                </a:solidFill>
                <a:effectLst/>
                <a:latin typeface="Arial"/>
                <a:ea typeface="Arial"/>
                <a:cs typeface="Arial"/>
                <a:sym typeface="Arial"/>
              </a:rPr>
              <a:t>make art in response to their own themes and research.  They help us learn about the world around us.</a:t>
            </a:r>
          </a:p>
          <a:p>
            <a:pPr marL="158750" lvl="0" indent="0">
              <a:buNone/>
            </a:pPr>
            <a:r>
              <a:rPr lang="en-GB" sz="1200" b="1" i="0" u="none" strike="noStrike" cap="none" dirty="0">
                <a:solidFill>
                  <a:srgbClr val="000000"/>
                </a:solidFill>
                <a:effectLst/>
                <a:latin typeface="Arial"/>
                <a:ea typeface="Arial"/>
                <a:cs typeface="Arial"/>
                <a:sym typeface="Arial"/>
              </a:rPr>
              <a:t>Planning, scheduling &amp; programming</a:t>
            </a:r>
            <a:r>
              <a:rPr lang="en-GB" sz="1200" b="0" i="0" u="none" strike="noStrike" cap="none" dirty="0">
                <a:solidFill>
                  <a:srgbClr val="000000"/>
                </a:solidFill>
                <a:effectLst/>
                <a:latin typeface="Arial"/>
                <a:ea typeface="Arial"/>
                <a:cs typeface="Arial"/>
                <a:sym typeface="Arial"/>
              </a:rPr>
              <a:t> – artistic programming such as theatre, music or festival programmes, curating exhibitions, Cinema, TV and radio programming etc</a:t>
            </a:r>
          </a:p>
          <a:p>
            <a:pPr marL="158750" lvl="0" indent="0">
              <a:buNone/>
            </a:pPr>
            <a:r>
              <a:rPr lang="en-GB" sz="1200" b="1" i="0" u="none" strike="noStrike" cap="none" dirty="0">
                <a:solidFill>
                  <a:srgbClr val="000000"/>
                </a:solidFill>
                <a:effectLst/>
                <a:latin typeface="Arial"/>
                <a:ea typeface="Arial"/>
                <a:cs typeface="Arial"/>
                <a:sym typeface="Arial"/>
              </a:rPr>
              <a:t>Performing</a:t>
            </a:r>
            <a:r>
              <a:rPr lang="en-GB" sz="1200" b="0" i="0" u="none" strike="noStrike" cap="none" dirty="0">
                <a:solidFill>
                  <a:srgbClr val="000000"/>
                </a:solidFill>
                <a:effectLst/>
                <a:latin typeface="Arial"/>
                <a:ea typeface="Arial"/>
                <a:cs typeface="Arial"/>
                <a:sym typeface="Arial"/>
              </a:rPr>
              <a:t> – musicians, dancers, actors, spoken word artists etc.</a:t>
            </a:r>
          </a:p>
          <a:p>
            <a:pPr marL="158750" lvl="0" indent="0">
              <a:buNone/>
            </a:pPr>
            <a:r>
              <a:rPr lang="en-GB" sz="1200" b="1" i="0" u="none" strike="noStrike" cap="none" dirty="0">
                <a:solidFill>
                  <a:srgbClr val="000000"/>
                </a:solidFill>
                <a:effectLst/>
                <a:latin typeface="Arial"/>
                <a:ea typeface="Arial"/>
                <a:cs typeface="Arial"/>
                <a:sym typeface="Arial"/>
              </a:rPr>
              <a:t>Customers, audiences and services – </a:t>
            </a:r>
            <a:r>
              <a:rPr lang="en-GB" sz="1200" b="0" i="0" u="none" strike="noStrike" cap="none" dirty="0">
                <a:solidFill>
                  <a:srgbClr val="000000"/>
                </a:solidFill>
                <a:effectLst/>
                <a:latin typeface="Arial"/>
                <a:ea typeface="Arial"/>
                <a:cs typeface="Arial"/>
                <a:sym typeface="Arial"/>
              </a:rPr>
              <a:t>education and outreach/learning and participation, front of house, retail &amp; customer service </a:t>
            </a:r>
            <a:r>
              <a:rPr lang="en-GB" sz="1200" b="0" i="0" u="none" strike="noStrike" cap="none" dirty="0" err="1">
                <a:solidFill>
                  <a:srgbClr val="000000"/>
                </a:solidFill>
                <a:effectLst/>
                <a:latin typeface="Arial"/>
                <a:ea typeface="Arial"/>
                <a:cs typeface="Arial"/>
                <a:sym typeface="Arial"/>
              </a:rPr>
              <a:t>inc.</a:t>
            </a:r>
            <a:r>
              <a:rPr lang="en-GB" sz="1200" b="0" i="0" u="none" strike="noStrike" cap="none" dirty="0">
                <a:solidFill>
                  <a:srgbClr val="000000"/>
                </a:solidFill>
                <a:effectLst/>
                <a:latin typeface="Arial"/>
                <a:ea typeface="Arial"/>
                <a:cs typeface="Arial"/>
                <a:sym typeface="Arial"/>
              </a:rPr>
              <a:t> hospitality</a:t>
            </a:r>
          </a:p>
          <a:p>
            <a:pPr marL="158750" lvl="0" indent="0">
              <a:buNone/>
            </a:pPr>
            <a:r>
              <a:rPr lang="en-GB" sz="1200" b="1" i="0" u="none" strike="noStrike" cap="none" dirty="0">
                <a:solidFill>
                  <a:srgbClr val="000000"/>
                </a:solidFill>
                <a:effectLst/>
                <a:latin typeface="Arial"/>
                <a:ea typeface="Arial"/>
                <a:cs typeface="Arial"/>
                <a:sym typeface="Arial"/>
              </a:rPr>
              <a:t>Designing</a:t>
            </a:r>
            <a:r>
              <a:rPr lang="en-GB" sz="1200" b="0" i="0" u="none" strike="noStrike" cap="none" dirty="0">
                <a:solidFill>
                  <a:srgbClr val="000000"/>
                </a:solidFill>
                <a:effectLst/>
                <a:latin typeface="Arial"/>
                <a:ea typeface="Arial"/>
                <a:cs typeface="Arial"/>
                <a:sym typeface="Arial"/>
              </a:rPr>
              <a:t> – processes, places, buildings, products, and innovating! Think about the crisp packets we mentioned earlier.</a:t>
            </a:r>
          </a:p>
          <a:p>
            <a:pPr marL="158750" lvl="0" indent="0">
              <a:buNone/>
            </a:pPr>
            <a:r>
              <a:rPr lang="en-GB" sz="1200" b="1" i="0" u="none" strike="noStrike" cap="none" dirty="0">
                <a:solidFill>
                  <a:srgbClr val="000000"/>
                </a:solidFill>
                <a:effectLst/>
                <a:latin typeface="Arial"/>
                <a:ea typeface="Arial"/>
                <a:cs typeface="Arial"/>
                <a:sym typeface="Arial"/>
              </a:rPr>
              <a:t>Producing </a:t>
            </a:r>
            <a:r>
              <a:rPr lang="en-GB" sz="1200" b="0" i="0" u="none" strike="noStrike" cap="none" dirty="0">
                <a:solidFill>
                  <a:srgbClr val="000000"/>
                </a:solidFill>
                <a:effectLst/>
                <a:latin typeface="Arial"/>
                <a:ea typeface="Arial"/>
                <a:cs typeface="Arial"/>
                <a:sym typeface="Arial"/>
              </a:rPr>
              <a:t>– bringing creative ideas to life – Software programming, turning an idea into reality.</a:t>
            </a:r>
          </a:p>
          <a:p>
            <a:pPr marL="158750" lvl="0" indent="0">
              <a:buNone/>
            </a:pPr>
            <a:r>
              <a:rPr lang="en-GB" sz="1200" b="1" i="0" u="none" strike="noStrike" cap="none" dirty="0">
                <a:solidFill>
                  <a:srgbClr val="000000"/>
                </a:solidFill>
                <a:effectLst/>
                <a:latin typeface="Arial"/>
                <a:ea typeface="Arial"/>
                <a:cs typeface="Arial"/>
                <a:sym typeface="Arial"/>
              </a:rPr>
              <a:t>Writing</a:t>
            </a:r>
            <a:r>
              <a:rPr lang="en-GB" sz="1200" b="0" i="0" u="none" strike="noStrike" cap="none" dirty="0">
                <a:solidFill>
                  <a:srgbClr val="000000"/>
                </a:solidFill>
                <a:effectLst/>
                <a:latin typeface="Arial"/>
                <a:ea typeface="Arial"/>
                <a:cs typeface="Arial"/>
                <a:sym typeface="Arial"/>
              </a:rPr>
              <a:t> – writing, vlogging, story-telling, research, journalism.</a:t>
            </a:r>
          </a:p>
          <a:p>
            <a:pPr marL="158750" lvl="0" indent="0">
              <a:buNone/>
            </a:pPr>
            <a:r>
              <a:rPr lang="en-GB" sz="1200" b="1" i="0" u="none" strike="noStrike" cap="none" dirty="0">
                <a:solidFill>
                  <a:srgbClr val="000000"/>
                </a:solidFill>
                <a:effectLst/>
                <a:latin typeface="Arial"/>
                <a:ea typeface="Arial"/>
                <a:cs typeface="Arial"/>
                <a:sym typeface="Arial"/>
              </a:rPr>
              <a:t>Preservation &amp; Conservation </a:t>
            </a:r>
            <a:r>
              <a:rPr lang="en-GB" sz="1200" b="0" i="0" u="none" strike="noStrike" cap="none" dirty="0">
                <a:solidFill>
                  <a:srgbClr val="000000"/>
                </a:solidFill>
                <a:effectLst/>
                <a:latin typeface="Arial"/>
                <a:ea typeface="Arial"/>
                <a:cs typeface="Arial"/>
                <a:sym typeface="Arial"/>
              </a:rPr>
              <a:t>– those who look after, mend and preserve our objects, buildings, sites of historical and environmental importance</a:t>
            </a:r>
          </a:p>
          <a:p>
            <a:pPr marL="158750" lvl="0" indent="0">
              <a:buNone/>
            </a:pPr>
            <a:r>
              <a:rPr lang="en-GB" sz="1200" b="1" i="0" u="none" strike="noStrike" cap="none" dirty="0">
                <a:solidFill>
                  <a:srgbClr val="000000"/>
                </a:solidFill>
                <a:effectLst/>
                <a:latin typeface="Arial"/>
                <a:ea typeface="Arial"/>
                <a:cs typeface="Arial"/>
                <a:sym typeface="Arial"/>
              </a:rPr>
              <a:t>Business</a:t>
            </a:r>
            <a:r>
              <a:rPr lang="en-GB" sz="1200" b="0" i="0" u="none" strike="noStrike" cap="none" dirty="0">
                <a:solidFill>
                  <a:srgbClr val="000000"/>
                </a:solidFill>
                <a:effectLst/>
                <a:latin typeface="Arial"/>
                <a:ea typeface="Arial"/>
                <a:cs typeface="Arial"/>
                <a:sym typeface="Arial"/>
              </a:rPr>
              <a:t> – operational occupations from strategic stakeholder management, finance, management, leadership, HR, administration, fundraising.</a:t>
            </a:r>
          </a:p>
          <a:p>
            <a:pPr marL="158750" lvl="0" indent="0">
              <a:buNone/>
            </a:pPr>
            <a:r>
              <a:rPr lang="en-GB" sz="1200" b="1" i="0" u="none" strike="noStrike" cap="none" dirty="0">
                <a:solidFill>
                  <a:srgbClr val="000000"/>
                </a:solidFill>
                <a:effectLst/>
                <a:latin typeface="Arial"/>
                <a:ea typeface="Arial"/>
                <a:cs typeface="Arial"/>
                <a:sym typeface="Arial"/>
              </a:rPr>
              <a:t>Cross-cutting</a:t>
            </a:r>
            <a:r>
              <a:rPr lang="en-GB" sz="1200" b="0" i="0" u="none" strike="noStrike" cap="none" dirty="0">
                <a:solidFill>
                  <a:srgbClr val="000000"/>
                </a:solidFill>
                <a:effectLst/>
                <a:latin typeface="Arial"/>
                <a:ea typeface="Arial"/>
                <a:cs typeface="Arial"/>
                <a:sym typeface="Arial"/>
              </a:rPr>
              <a:t>: creative occupations that apply to all subsectors including, marketing, communications and digital.</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Remind attendees that lots of people in the Creative Industries have Portfolio Careers, where they work on one or more project at a time and move from project to project.  Portfolio workers covers a plethora of roles from business consultancy, technical and creative roles.</a:t>
            </a:r>
          </a:p>
          <a:p>
            <a:endParaRPr lang="en-GB" dirty="0"/>
          </a:p>
        </p:txBody>
      </p:sp>
      <p:sp>
        <p:nvSpPr>
          <p:cNvPr id="4" name="Slide Number Placeholder 3"/>
          <p:cNvSpPr>
            <a:spLocks noGrp="1"/>
          </p:cNvSpPr>
          <p:nvPr>
            <p:ph type="sldNum" sz="quarter" idx="5"/>
          </p:nvPr>
        </p:nvSpPr>
        <p:spPr/>
        <p:txBody>
          <a:bodyPr/>
          <a:lstStyle/>
          <a:p>
            <a:fld id="{A519625C-9199-4C8E-AAC3-8AC6222056C4}" type="slidenum">
              <a:rPr lang="en-GB" smtClean="0"/>
              <a:t>30</a:t>
            </a:fld>
            <a:endParaRPr lang="en-GB"/>
          </a:p>
        </p:txBody>
      </p:sp>
    </p:spTree>
    <p:extLst>
      <p:ext uri="{BB962C8B-B14F-4D97-AF65-F5344CB8AC3E}">
        <p14:creationId xmlns:p14="http://schemas.microsoft.com/office/powerpoint/2010/main" val="619004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sz="1200" b="0" i="0" u="none" strike="noStrike" cap="none" dirty="0">
                <a:solidFill>
                  <a:srgbClr val="000000"/>
                </a:solidFill>
                <a:effectLst/>
                <a:latin typeface="Arial"/>
                <a:ea typeface="Arial"/>
                <a:cs typeface="Arial"/>
                <a:sym typeface="Arial"/>
              </a:rPr>
              <a:t>Skills gaps: insufficient proficiency or skills to do a job to the required level.</a:t>
            </a:r>
          </a:p>
          <a:p>
            <a:pPr marL="158750" indent="0">
              <a:buNone/>
            </a:pPr>
            <a:r>
              <a:rPr lang="en-GB" sz="1200" b="0" i="0" u="none" strike="noStrike" cap="none" dirty="0">
                <a:solidFill>
                  <a:srgbClr val="000000"/>
                </a:solidFill>
                <a:effectLst/>
                <a:latin typeface="Arial"/>
                <a:ea typeface="Arial"/>
                <a:cs typeface="Arial"/>
                <a:sym typeface="Arial"/>
              </a:rPr>
              <a:t>Skills shortages: difficulty in filling vacancies due to lack of applicants with appropriate skills, qualifications or experience.</a:t>
            </a:r>
          </a:p>
          <a:p>
            <a:pPr marL="158750" indent="0">
              <a:buNone/>
            </a:pPr>
            <a:endParaRPr lang="en-GB" sz="1200" b="0" i="0" u="none" strike="noStrike" cap="none" dirty="0">
              <a:solidFill>
                <a:srgbClr val="000000"/>
              </a:solidFill>
              <a:effectLst/>
              <a:latin typeface="Arial"/>
              <a:ea typeface="Arial"/>
              <a:cs typeface="Arial"/>
              <a:sym typeface="Arial"/>
            </a:endParaRPr>
          </a:p>
          <a:p>
            <a:pPr marL="158750" indent="0">
              <a:buNone/>
            </a:pPr>
            <a:r>
              <a:rPr lang="en-GB" sz="1200" b="0" i="0" u="none" strike="noStrike" cap="none" dirty="0">
                <a:solidFill>
                  <a:srgbClr val="000000"/>
                </a:solidFill>
                <a:effectLst/>
                <a:latin typeface="Arial"/>
                <a:ea typeface="Arial"/>
                <a:cs typeface="Arial"/>
                <a:sym typeface="Arial"/>
              </a:rPr>
              <a:t>Explain that research was undertaken by Creative &amp; Cultural Skills which identified the following:</a:t>
            </a:r>
          </a:p>
          <a:p>
            <a:pPr marL="158750" indent="0">
              <a:buNone/>
            </a:pPr>
            <a:r>
              <a:rPr lang="en-GB" sz="1200" b="0" i="0" u="none" strike="noStrike" cap="none" dirty="0">
                <a:solidFill>
                  <a:srgbClr val="000000"/>
                </a:solidFill>
                <a:effectLst/>
                <a:latin typeface="Arial"/>
                <a:ea typeface="Arial"/>
                <a:cs typeface="Arial"/>
                <a:sym typeface="Arial"/>
              </a:rPr>
              <a:t>33.3 % of businesses surveyed reported skills gaps and shortages.  </a:t>
            </a:r>
          </a:p>
          <a:p>
            <a:pPr marL="158750" indent="0">
              <a:buNone/>
            </a:pPr>
            <a:endParaRPr lang="en-GB" sz="1200" b="0" i="0" u="none" strike="noStrike" cap="none" dirty="0">
              <a:solidFill>
                <a:srgbClr val="000000"/>
              </a:solidFill>
              <a:effectLst/>
              <a:latin typeface="Arial"/>
              <a:ea typeface="Arial"/>
              <a:cs typeface="Arial"/>
              <a:sym typeface="Arial"/>
            </a:endParaRPr>
          </a:p>
          <a:p>
            <a:pPr marL="158750" indent="0">
              <a:buNone/>
            </a:pPr>
            <a:r>
              <a:rPr lang="en-GB" sz="1200" b="0" i="0" u="none" strike="noStrike" cap="none" dirty="0">
                <a:solidFill>
                  <a:srgbClr val="000000"/>
                </a:solidFill>
                <a:effectLst/>
                <a:latin typeface="Arial"/>
                <a:ea typeface="Arial"/>
                <a:cs typeface="Arial"/>
                <a:sym typeface="Arial"/>
              </a:rPr>
              <a:t>The most common </a:t>
            </a:r>
            <a:r>
              <a:rPr lang="en-GB" sz="1200" b="1" i="0" u="none" strike="noStrike" cap="none" dirty="0">
                <a:solidFill>
                  <a:srgbClr val="000000"/>
                </a:solidFill>
                <a:effectLst/>
                <a:latin typeface="Arial"/>
                <a:ea typeface="Arial"/>
                <a:cs typeface="Arial"/>
                <a:sym typeface="Arial"/>
              </a:rPr>
              <a:t>gaps</a:t>
            </a:r>
            <a:r>
              <a:rPr lang="en-GB" sz="1200" b="0" i="0" u="none" strike="noStrike" cap="none" dirty="0">
                <a:solidFill>
                  <a:srgbClr val="000000"/>
                </a:solidFill>
                <a:effectLst/>
                <a:latin typeface="Arial"/>
                <a:ea typeface="Arial"/>
                <a:cs typeface="Arial"/>
                <a:sym typeface="Arial"/>
              </a:rPr>
              <a:t> identified are:</a:t>
            </a:r>
          </a:p>
          <a:p>
            <a:pPr marL="158750" indent="0">
              <a:buNone/>
            </a:pPr>
            <a:r>
              <a:rPr lang="en-GB" sz="1200" b="0" i="0" u="none" strike="noStrike" cap="none" dirty="0">
                <a:solidFill>
                  <a:srgbClr val="000000"/>
                </a:solidFill>
                <a:effectLst/>
                <a:latin typeface="Arial"/>
                <a:ea typeface="Arial"/>
                <a:cs typeface="Arial"/>
                <a:sym typeface="Arial"/>
              </a:rPr>
              <a:t>Business marketing and communication (53%)</a:t>
            </a:r>
          </a:p>
          <a:p>
            <a:pPr marL="158750" indent="0">
              <a:buNone/>
            </a:pPr>
            <a:r>
              <a:rPr lang="en-GB" sz="1200" b="0" i="0" u="none" strike="noStrike" cap="none" dirty="0">
                <a:solidFill>
                  <a:srgbClr val="000000"/>
                </a:solidFill>
                <a:effectLst/>
                <a:latin typeface="Arial"/>
                <a:ea typeface="Arial"/>
                <a:cs typeface="Arial"/>
                <a:sym typeface="Arial"/>
              </a:rPr>
              <a:t>Problem-solving (47%)</a:t>
            </a:r>
          </a:p>
          <a:p>
            <a:pPr marL="158750" indent="0">
              <a:buNone/>
            </a:pPr>
            <a:r>
              <a:rPr lang="en-GB" sz="1200" b="0" i="0" u="none" strike="noStrike" cap="none" dirty="0">
                <a:solidFill>
                  <a:srgbClr val="000000"/>
                </a:solidFill>
                <a:effectLst/>
                <a:latin typeface="Arial"/>
                <a:ea typeface="Arial"/>
                <a:cs typeface="Arial"/>
                <a:sym typeface="Arial"/>
              </a:rPr>
              <a:t>Vocational skills relating to business support occupations (45%) including financial planning, digital skills, people management and leadership.</a:t>
            </a:r>
          </a:p>
          <a:p>
            <a:pPr marL="158750" indent="0">
              <a:buNone/>
            </a:pPr>
            <a:r>
              <a:rPr lang="en-GB" sz="1200" b="0" i="0" u="none" strike="noStrike" cap="none" dirty="0">
                <a:solidFill>
                  <a:srgbClr val="000000"/>
                </a:solidFill>
                <a:effectLst/>
                <a:latin typeface="Arial"/>
                <a:ea typeface="Arial"/>
                <a:cs typeface="Arial"/>
                <a:sym typeface="Arial"/>
              </a:rPr>
              <a:t>Fundraising skills (44%)</a:t>
            </a:r>
          </a:p>
          <a:p>
            <a:pPr marL="158750" indent="0">
              <a:buNone/>
            </a:pPr>
            <a:r>
              <a:rPr lang="en-GB" sz="1200" b="0" i="0" u="none" strike="noStrike" cap="none" dirty="0">
                <a:solidFill>
                  <a:srgbClr val="000000"/>
                </a:solidFill>
                <a:effectLst/>
                <a:latin typeface="Arial"/>
                <a:ea typeface="Arial"/>
                <a:cs typeface="Arial"/>
                <a:sym typeface="Arial"/>
              </a:rPr>
              <a:t>Social media Skills (40%)</a:t>
            </a:r>
          </a:p>
          <a:p>
            <a:pPr marL="158750" indent="0">
              <a:buNone/>
            </a:pPr>
            <a:r>
              <a:rPr lang="en-GB" sz="1200" b="0" i="0" u="none" strike="noStrike" cap="none" dirty="0">
                <a:solidFill>
                  <a:srgbClr val="000000"/>
                </a:solidFill>
                <a:effectLst/>
                <a:latin typeface="Arial"/>
                <a:ea typeface="Arial"/>
                <a:cs typeface="Arial"/>
                <a:sym typeface="Arial"/>
              </a:rPr>
              <a:t> </a:t>
            </a:r>
          </a:p>
          <a:p>
            <a:pPr marL="158750" indent="0">
              <a:buNone/>
            </a:pPr>
            <a:r>
              <a:rPr lang="en-GB" sz="1200" b="0" i="0" u="none" strike="noStrike" cap="none" dirty="0">
                <a:solidFill>
                  <a:srgbClr val="000000"/>
                </a:solidFill>
                <a:effectLst/>
                <a:latin typeface="Arial"/>
                <a:ea typeface="Arial"/>
                <a:cs typeface="Arial"/>
                <a:sym typeface="Arial"/>
              </a:rPr>
              <a:t>Skills shortages were reported in:</a:t>
            </a:r>
          </a:p>
          <a:p>
            <a:pPr marL="457200" indent="-298450"/>
            <a:r>
              <a:rPr lang="en-GB" sz="1200" b="0" i="0" u="none" strike="noStrike" cap="none" dirty="0">
                <a:solidFill>
                  <a:srgbClr val="000000"/>
                </a:solidFill>
                <a:effectLst/>
                <a:latin typeface="Arial"/>
                <a:ea typeface="Arial"/>
                <a:cs typeface="Arial"/>
                <a:sym typeface="Arial"/>
              </a:rPr>
              <a:t>fundraising skills; and</a:t>
            </a:r>
          </a:p>
          <a:p>
            <a:pPr marL="457200" indent="-298450"/>
            <a:r>
              <a:rPr lang="en-GB" sz="1200" b="0" i="0" u="none" strike="noStrike" cap="none" dirty="0">
                <a:solidFill>
                  <a:srgbClr val="000000"/>
                </a:solidFill>
                <a:effectLst/>
                <a:latin typeface="Arial"/>
                <a:ea typeface="Arial"/>
                <a:cs typeface="Arial"/>
                <a:sym typeface="Arial"/>
              </a:rPr>
              <a:t>business marketing and communication skills.</a:t>
            </a:r>
          </a:p>
          <a:p>
            <a:pPr marL="158750" indent="0">
              <a:buNone/>
            </a:pPr>
            <a:r>
              <a:rPr lang="en-GB" sz="1200" b="0" i="0" u="none" strike="noStrike" cap="none" dirty="0">
                <a:solidFill>
                  <a:srgbClr val="000000"/>
                </a:solidFill>
                <a:effectLst/>
                <a:latin typeface="Arial"/>
                <a:ea typeface="Arial"/>
                <a:cs typeface="Arial"/>
                <a:sym typeface="Arial"/>
              </a:rPr>
              <a:t> </a:t>
            </a:r>
          </a:p>
          <a:p>
            <a:pPr marL="158750" indent="0">
              <a:buNone/>
            </a:pPr>
            <a:r>
              <a:rPr lang="en-GB" sz="1200" b="0" i="0" u="none" strike="noStrike" cap="none" dirty="0">
                <a:solidFill>
                  <a:srgbClr val="000000"/>
                </a:solidFill>
                <a:effectLst/>
                <a:latin typeface="Arial"/>
                <a:ea typeface="Arial"/>
                <a:cs typeface="Arial"/>
                <a:sym typeface="Arial"/>
              </a:rPr>
              <a:t>Point to make: Explain that a lot of our knowledge and skills cross over with STEM [e.g. theatre technicians need to understand weight distribution, dimensions etc] </a:t>
            </a:r>
          </a:p>
          <a:p>
            <a:pPr marL="158750" indent="0">
              <a:buNone/>
            </a:pPr>
            <a:r>
              <a:rPr lang="en-GB" sz="1200" b="0" i="0" u="none" strike="noStrike" cap="none" dirty="0">
                <a:solidFill>
                  <a:srgbClr val="000000"/>
                </a:solidFill>
                <a:effectLst/>
                <a:latin typeface="Arial"/>
                <a:ea typeface="Arial"/>
                <a:cs typeface="Arial"/>
                <a:sym typeface="Arial"/>
              </a:rPr>
              <a:t> </a:t>
            </a:r>
          </a:p>
          <a:p>
            <a:pPr marL="158750" indent="0">
              <a:buNone/>
            </a:pPr>
            <a:r>
              <a:rPr lang="en-GB" sz="1200" b="0" i="0" u="none" strike="noStrike" cap="none" dirty="0">
                <a:solidFill>
                  <a:srgbClr val="000000"/>
                </a:solidFill>
                <a:effectLst/>
                <a:latin typeface="Arial"/>
                <a:ea typeface="Arial"/>
                <a:cs typeface="Arial"/>
                <a:sym typeface="Arial"/>
              </a:rPr>
              <a:t>Point to make:  Skills are integral to the continued growth of the creative industries as they underpin productivity and innovation.  Research suggests that current and likely future needs are centred on the development of a range of transferable skills in addition to the technical skills required to undertake specific roles within the sector.</a:t>
            </a:r>
          </a:p>
          <a:p>
            <a:pPr marL="158750" indent="0">
              <a:buNone/>
            </a:pPr>
            <a:r>
              <a:rPr lang="en-GB" sz="1200" b="0" i="1" u="none" strike="noStrike" cap="none" dirty="0">
                <a:solidFill>
                  <a:srgbClr val="000000"/>
                </a:solidFill>
                <a:effectLst/>
                <a:latin typeface="Arial"/>
                <a:ea typeface="Arial"/>
                <a:cs typeface="Arial"/>
                <a:sym typeface="Arial"/>
              </a:rPr>
              <a:t> </a:t>
            </a:r>
            <a:endParaRPr lang="en-GB" sz="1200" b="0" i="0" u="none" strike="noStrike" cap="none" dirty="0">
              <a:solidFill>
                <a:srgbClr val="000000"/>
              </a:solidFill>
              <a:effectLst/>
              <a:latin typeface="Arial"/>
              <a:ea typeface="Arial"/>
              <a:cs typeface="Arial"/>
              <a:sym typeface="Arial"/>
            </a:endParaRPr>
          </a:p>
          <a:p>
            <a:pPr marL="158750" indent="0">
              <a:buNone/>
            </a:pPr>
            <a:endParaRPr lang="en-GB" sz="1200" b="0" i="0" u="none" strike="noStrike" cap="none" dirty="0">
              <a:solidFill>
                <a:srgbClr val="000000"/>
              </a:solidFill>
              <a:effectLst/>
              <a:latin typeface="Arial"/>
              <a:ea typeface="Arial"/>
              <a:cs typeface="Arial"/>
              <a:sym typeface="Arial"/>
            </a:endParaRPr>
          </a:p>
          <a:p>
            <a:endParaRPr lang="en-GB" dirty="0"/>
          </a:p>
        </p:txBody>
      </p:sp>
      <p:sp>
        <p:nvSpPr>
          <p:cNvPr id="4" name="Slide Number Placeholder 3"/>
          <p:cNvSpPr>
            <a:spLocks noGrp="1"/>
          </p:cNvSpPr>
          <p:nvPr>
            <p:ph type="sldNum" sz="quarter" idx="5"/>
          </p:nvPr>
        </p:nvSpPr>
        <p:spPr/>
        <p:txBody>
          <a:bodyPr/>
          <a:lstStyle/>
          <a:p>
            <a:fld id="{A519625C-9199-4C8E-AAC3-8AC6222056C4}" type="slidenum">
              <a:rPr lang="en-GB" smtClean="0"/>
              <a:t>31</a:t>
            </a:fld>
            <a:endParaRPr lang="en-GB"/>
          </a:p>
        </p:txBody>
      </p:sp>
    </p:spTree>
    <p:extLst>
      <p:ext uri="{BB962C8B-B14F-4D97-AF65-F5344CB8AC3E}">
        <p14:creationId xmlns:p14="http://schemas.microsoft.com/office/powerpoint/2010/main" val="71649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sz="1200" b="0" i="0" u="none" strike="noStrike" cap="none" dirty="0">
                <a:solidFill>
                  <a:srgbClr val="000000"/>
                </a:solidFill>
                <a:effectLst/>
                <a:latin typeface="Arial"/>
                <a:ea typeface="Arial"/>
                <a:cs typeface="Arial"/>
                <a:sym typeface="Arial"/>
              </a:rPr>
              <a:t>It isn’t possible to look at all job profiles across the Creative Industries in great detail, but as part of the Creative Careers Programme, </a:t>
            </a:r>
            <a:r>
              <a:rPr lang="en-GB" sz="1200" b="0" i="0" u="none" strike="noStrike" cap="none" dirty="0" err="1">
                <a:solidFill>
                  <a:srgbClr val="000000"/>
                </a:solidFill>
                <a:effectLst/>
                <a:latin typeface="Arial"/>
                <a:ea typeface="Arial"/>
                <a:cs typeface="Arial"/>
                <a:sym typeface="Arial"/>
              </a:rPr>
              <a:t>Screenskills</a:t>
            </a:r>
            <a:r>
              <a:rPr lang="en-GB" sz="1200" b="0" i="0" u="none" strike="noStrike" cap="none" dirty="0">
                <a:solidFill>
                  <a:srgbClr val="000000"/>
                </a:solidFill>
                <a:effectLst/>
                <a:latin typeface="Arial"/>
                <a:ea typeface="Arial"/>
                <a:cs typeface="Arial"/>
                <a:sym typeface="Arial"/>
              </a:rPr>
              <a:t> has developed the Discover! Creative Careers Finder, which allows young people and those who work with them to search for job profiles based on their interests and what they enjoy.  Let’s take a look.</a:t>
            </a:r>
          </a:p>
          <a:p>
            <a:pPr marL="158750" indent="0">
              <a:buNone/>
            </a:pPr>
            <a:endParaRPr lang="en-GB" sz="1200" b="0" i="0" u="none" strike="noStrike" cap="none" dirty="0">
              <a:solidFill>
                <a:srgbClr val="000000"/>
              </a:solidFill>
              <a:effectLst/>
              <a:latin typeface="Arial"/>
              <a:ea typeface="Arial"/>
              <a:cs typeface="Arial"/>
              <a:sym typeface="Arial"/>
            </a:endParaRPr>
          </a:p>
          <a:p>
            <a:pPr marL="158750" indent="0">
              <a:buNone/>
            </a:pPr>
            <a:r>
              <a:rPr lang="en-GB" sz="1200" b="0" i="0" u="none" strike="noStrike" cap="none" dirty="0">
                <a:solidFill>
                  <a:srgbClr val="000000"/>
                </a:solidFill>
                <a:effectLst/>
                <a:latin typeface="Arial"/>
                <a:ea typeface="Arial"/>
                <a:cs typeface="Arial"/>
                <a:sym typeface="Arial"/>
              </a:rPr>
              <a:t>NB choose a subsector to explore which hasn’t had much coverage during the session.</a:t>
            </a:r>
          </a:p>
          <a:p>
            <a:pPr marL="158750" indent="0">
              <a:buNone/>
            </a:pPr>
            <a:endParaRPr lang="en-GB" sz="1200" b="0" i="0" u="none" strike="noStrike" cap="none" dirty="0">
              <a:solidFill>
                <a:srgbClr val="000000"/>
              </a:solidFill>
              <a:effectLst/>
              <a:latin typeface="Arial"/>
              <a:ea typeface="Arial"/>
              <a:cs typeface="Arial"/>
              <a:sym typeface="Arial"/>
            </a:endParaRPr>
          </a:p>
          <a:p>
            <a:pPr marL="158750" indent="0">
              <a:buNone/>
            </a:pPr>
            <a:r>
              <a:rPr lang="en-GB" sz="1200" b="0" i="0" u="none" strike="noStrike" cap="none" dirty="0">
                <a:solidFill>
                  <a:srgbClr val="000000"/>
                </a:solidFill>
                <a:effectLst/>
                <a:latin typeface="Arial"/>
                <a:ea typeface="Arial"/>
                <a:cs typeface="Arial"/>
                <a:sym typeface="Arial"/>
              </a:rPr>
              <a:t>At the end of the demo: whilst we’ve highlighted the breadth in the types of roles that exist across the sector, we’ve also shared that almost 50% of our jobs are not sector specific, which is where we find some of our biggest skills gaps. Let’s take a look…(go to next slide)</a:t>
            </a:r>
          </a:p>
          <a:p>
            <a:endParaRPr lang="en-GB" dirty="0"/>
          </a:p>
        </p:txBody>
      </p:sp>
      <p:sp>
        <p:nvSpPr>
          <p:cNvPr id="4" name="Slide Number Placeholder 3"/>
          <p:cNvSpPr>
            <a:spLocks noGrp="1"/>
          </p:cNvSpPr>
          <p:nvPr>
            <p:ph type="sldNum" sz="quarter" idx="5"/>
          </p:nvPr>
        </p:nvSpPr>
        <p:spPr/>
        <p:txBody>
          <a:bodyPr/>
          <a:lstStyle/>
          <a:p>
            <a:fld id="{A519625C-9199-4C8E-AAC3-8AC6222056C4}" type="slidenum">
              <a:rPr lang="en-GB" smtClean="0"/>
              <a:t>32</a:t>
            </a:fld>
            <a:endParaRPr lang="en-GB"/>
          </a:p>
        </p:txBody>
      </p:sp>
    </p:spTree>
    <p:extLst>
      <p:ext uri="{BB962C8B-B14F-4D97-AF65-F5344CB8AC3E}">
        <p14:creationId xmlns:p14="http://schemas.microsoft.com/office/powerpoint/2010/main" val="2179018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We appreciate this slide isn’t easy on the eye.  What’s listed here are just some (not all) of the apprenticeship training options for our sector.  This is far from exhaustive and doesn’t include the many generic occupations that are crucial to our sector, such as administration, finance, legal, customer service, HR etc. </a:t>
            </a:r>
          </a:p>
          <a:p>
            <a:pPr marL="0" lvl="0" indent="0" algn="l" rtl="0">
              <a:spcBef>
                <a:spcPts val="0"/>
              </a:spcBef>
              <a:spcAft>
                <a:spcPts val="0"/>
              </a:spcAft>
              <a:buNone/>
            </a:pPr>
            <a:r>
              <a:rPr lang="en-GB" dirty="0"/>
              <a:t>All of these apprenticeship options have been developed by employers in the sector based on industry need.  We need more careers professionals to promote the apprenticeship training route.  Progression from an apprenticeship into further paid employment or training is over 90%.</a:t>
            </a:r>
          </a:p>
          <a:p>
            <a:endParaRPr lang="en-GB" dirty="0"/>
          </a:p>
        </p:txBody>
      </p:sp>
      <p:sp>
        <p:nvSpPr>
          <p:cNvPr id="4" name="Slide Number Placeholder 3"/>
          <p:cNvSpPr>
            <a:spLocks noGrp="1"/>
          </p:cNvSpPr>
          <p:nvPr>
            <p:ph type="sldNum" sz="quarter" idx="5"/>
          </p:nvPr>
        </p:nvSpPr>
        <p:spPr/>
        <p:txBody>
          <a:bodyPr/>
          <a:lstStyle/>
          <a:p>
            <a:fld id="{A519625C-9199-4C8E-AAC3-8AC6222056C4}" type="slidenum">
              <a:rPr lang="en-GB" smtClean="0"/>
              <a:t>33</a:t>
            </a:fld>
            <a:endParaRPr lang="en-GB"/>
          </a:p>
        </p:txBody>
      </p:sp>
    </p:spTree>
    <p:extLst>
      <p:ext uri="{BB962C8B-B14F-4D97-AF65-F5344CB8AC3E}">
        <p14:creationId xmlns:p14="http://schemas.microsoft.com/office/powerpoint/2010/main" val="2798102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8BD3E-CD93-4026-8040-52DF838A6B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517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8BD3E-CD93-4026-8040-52DF838A6B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381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rgbClr val="000000"/>
                </a:solidFill>
                <a:effectLst/>
                <a:latin typeface="Arial"/>
                <a:ea typeface="Arial"/>
                <a:cs typeface="Arial"/>
                <a:sym typeface="Arial"/>
              </a:rPr>
              <a:t>We will send you some further reading following this session, which includes broader info on subsector definitions, key agencies and bodies, LEPs that have a Creative Industries priority focus, and two case studies from the same subsector: one where someone has followed a linear career path and one that progressed via portfolio working.</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8BD3E-CD93-4026-8040-52DF838A6B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773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rgbClr val="000000"/>
                </a:solidFill>
                <a:effectLst/>
                <a:latin typeface="Arial"/>
                <a:ea typeface="Arial"/>
                <a:cs typeface="Arial"/>
                <a:sym typeface="Arial"/>
              </a:rPr>
              <a:t>We will send you some further reading following this session, which includes broader info on subsector definitions, key agencies and bodies, LEPs that have a Creative Industries priority focus, and two case studies from the same subsector: one where someone has followed a linear career path and one that progressed via portfolio working.</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8BD3E-CD93-4026-8040-52DF838A6B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448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8BD3E-CD93-4026-8040-52DF838A6B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19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8BD3E-CD93-4026-8040-52DF838A6B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164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In order to help a more diverse range of young people pursue a career in the creative industries, we need more careers professionals to value the breadth and impact of our sector’s work along with the range of roles that exist. We hope some of the information we’ll share today will provide you with information that is of use when supporting the next generation to make career choices.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Some of our skills needs are misunderstood or overlooked, which potentially perpetuates myths about who should be working in our sector.</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must ensure that anyone with potential, regardless of background, personal circumstance or previous educational achievement are able to pursue a career in the creative industries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believe educators will better understand the skills we need if they are working closely with the industry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8BD3E-CD93-4026-8040-52DF838A6B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875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rgbClr val="000000"/>
                </a:solidFill>
                <a:effectLst/>
                <a:latin typeface="Arial"/>
                <a:ea typeface="Arial"/>
                <a:cs typeface="Arial"/>
                <a:sym typeface="Arial"/>
              </a:rPr>
              <a:t>Let’s take a look at how the sector is made up and how it impacts us day to day…</a:t>
            </a:r>
          </a:p>
          <a:p>
            <a:endParaRPr lang="en-GB" dirty="0"/>
          </a:p>
        </p:txBody>
      </p:sp>
      <p:sp>
        <p:nvSpPr>
          <p:cNvPr id="4" name="Slide Number Placeholder 3"/>
          <p:cNvSpPr>
            <a:spLocks noGrp="1"/>
          </p:cNvSpPr>
          <p:nvPr>
            <p:ph type="sldNum" sz="quarter" idx="5"/>
          </p:nvPr>
        </p:nvSpPr>
        <p:spPr/>
        <p:txBody>
          <a:bodyPr/>
          <a:lstStyle/>
          <a:p>
            <a:fld id="{A519625C-9199-4C8E-AAC3-8AC6222056C4}" type="slidenum">
              <a:rPr lang="en-GB" smtClean="0"/>
              <a:t>5</a:t>
            </a:fld>
            <a:endParaRPr lang="en-GB"/>
          </a:p>
        </p:txBody>
      </p:sp>
    </p:spTree>
    <p:extLst>
      <p:ext uri="{BB962C8B-B14F-4D97-AF65-F5344CB8AC3E}">
        <p14:creationId xmlns:p14="http://schemas.microsoft.com/office/powerpoint/2010/main" val="2894520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sz="1200" b="0" i="0" u="none" strike="noStrike" cap="none" dirty="0">
                <a:solidFill>
                  <a:srgbClr val="000000"/>
                </a:solidFill>
                <a:effectLst/>
                <a:latin typeface="Arial"/>
                <a:ea typeface="Arial"/>
                <a:cs typeface="Arial"/>
                <a:sym typeface="Arial"/>
              </a:rPr>
              <a:t>The term ‘creative industries’ started to be used about twenty years ago to describe a range of activities, some of which are amongst the oldest in history and some of which only came into existence with the advent of digital technologies.</a:t>
            </a:r>
          </a:p>
          <a:p>
            <a:pPr marL="158750" indent="0">
              <a:buNone/>
            </a:pPr>
            <a:endParaRPr lang="en-GB" sz="1200" b="0" i="0" u="none" strike="noStrike" cap="none" dirty="0">
              <a:solidFill>
                <a:srgbClr val="000000"/>
              </a:solidFill>
              <a:effectLst/>
              <a:latin typeface="Arial"/>
              <a:ea typeface="Arial"/>
              <a:cs typeface="Arial"/>
              <a:sym typeface="Arial"/>
            </a:endParaRPr>
          </a:p>
          <a:p>
            <a:pPr marL="158750" indent="0">
              <a:buNone/>
            </a:pPr>
            <a:r>
              <a:rPr lang="en-GB" sz="1200" b="0" i="0" u="none" strike="noStrike" cap="none" dirty="0">
                <a:solidFill>
                  <a:srgbClr val="000000"/>
                </a:solidFill>
                <a:effectLst/>
                <a:latin typeface="Arial"/>
                <a:ea typeface="Arial"/>
                <a:cs typeface="Arial"/>
                <a:sym typeface="Arial"/>
              </a:rPr>
              <a:t>In 1997, the Labour government decided to try and define the Creative Industries and assess the impact of the sector on the British economy.  Drawing on research, they defined a number of areas of activity which all had in common the fact that they have their origin in individual creativity, skill and talent and have the potential to make money through the generation of intellectual property.  20 years later the concept of the creative industries and their importance is recognised by government.  </a:t>
            </a:r>
          </a:p>
          <a:p>
            <a:pPr marL="158750" indent="0">
              <a:buNone/>
            </a:pPr>
            <a:endParaRPr lang="en-GB" sz="1200" b="0" i="0" u="none" strike="noStrike" cap="none" dirty="0">
              <a:solidFill>
                <a:srgbClr val="000000"/>
              </a:solidFill>
              <a:effectLst/>
              <a:latin typeface="Arial"/>
              <a:ea typeface="Arial"/>
              <a:cs typeface="Arial"/>
              <a:sym typeface="Arial"/>
            </a:endParaRPr>
          </a:p>
          <a:p>
            <a:pPr marL="158750" indent="0">
              <a:buNone/>
            </a:pPr>
            <a:r>
              <a:rPr lang="en-GB" sz="1200" b="0" i="0" u="none" strike="noStrike" cap="none" dirty="0">
                <a:solidFill>
                  <a:srgbClr val="000000"/>
                </a:solidFill>
                <a:effectLst/>
                <a:latin typeface="Arial"/>
                <a:ea typeface="Arial"/>
                <a:cs typeface="Arial"/>
                <a:sym typeface="Arial"/>
              </a:rPr>
              <a:t>In the UK we identify the creative industries as having a number of subsectors, which we’ll come onto.  </a:t>
            </a:r>
          </a:p>
          <a:p>
            <a:pPr marL="158750" indent="0">
              <a:buNone/>
            </a:pPr>
            <a:endParaRPr lang="en-GB" sz="1200" b="0" i="0" u="none" strike="noStrike" cap="none" dirty="0">
              <a:solidFill>
                <a:srgbClr val="000000"/>
              </a:solidFill>
              <a:effectLst/>
              <a:latin typeface="Arial"/>
              <a:ea typeface="Arial"/>
              <a:cs typeface="Arial"/>
              <a:sym typeface="Arial"/>
            </a:endParaRPr>
          </a:p>
          <a:p>
            <a:pPr marL="158750" indent="0">
              <a:buNone/>
            </a:pPr>
            <a:r>
              <a:rPr lang="en-GB" sz="1200" b="0" i="0" u="none" strike="noStrike" cap="none" dirty="0">
                <a:solidFill>
                  <a:srgbClr val="000000"/>
                </a:solidFill>
                <a:effectLst/>
                <a:latin typeface="Arial"/>
                <a:ea typeface="Arial"/>
                <a:cs typeface="Arial"/>
                <a:sym typeface="Arial"/>
              </a:rPr>
              <a:t>Before I share the sector’s make up it would be good to hear:</a:t>
            </a:r>
          </a:p>
          <a:p>
            <a:pPr marL="158750" indent="0">
              <a:buNone/>
            </a:pPr>
            <a:endParaRPr lang="en-GB" sz="1200" b="0" i="0" u="none" strike="noStrike" cap="none" dirty="0">
              <a:solidFill>
                <a:srgbClr val="000000"/>
              </a:solidFill>
              <a:effectLst/>
              <a:latin typeface="Arial"/>
              <a:ea typeface="Arial"/>
              <a:cs typeface="Arial"/>
              <a:sym typeface="Arial"/>
            </a:endParaRPr>
          </a:p>
          <a:p>
            <a:pPr marL="457200" indent="-298450"/>
            <a:r>
              <a:rPr lang="en-GB" sz="1200" b="0" i="0" u="none" strike="noStrike" cap="none" dirty="0">
                <a:solidFill>
                  <a:srgbClr val="000000"/>
                </a:solidFill>
                <a:effectLst/>
                <a:latin typeface="Arial"/>
                <a:ea typeface="Arial"/>
                <a:cs typeface="Arial"/>
                <a:sym typeface="Arial"/>
              </a:rPr>
              <a:t>Who here has worked in the Creative Industries before?</a:t>
            </a:r>
          </a:p>
          <a:p>
            <a:pPr marL="457200" indent="-298450"/>
            <a:r>
              <a:rPr lang="en-GB" sz="1200" b="0" i="0" u="none" strike="noStrike" cap="none" dirty="0">
                <a:solidFill>
                  <a:srgbClr val="000000"/>
                </a:solidFill>
                <a:effectLst/>
                <a:latin typeface="Arial"/>
                <a:ea typeface="Arial"/>
                <a:cs typeface="Arial"/>
                <a:sym typeface="Arial"/>
              </a:rPr>
              <a:t>How would those who haven’t [worked in the sector] define the creative industries?  </a:t>
            </a:r>
          </a:p>
          <a:p>
            <a:pPr marL="457200" indent="-298450"/>
            <a:endParaRPr lang="en-GB" sz="1200" b="0" i="0" u="none" strike="noStrike" cap="none" dirty="0">
              <a:solidFill>
                <a:srgbClr val="000000"/>
              </a:solidFill>
              <a:effectLst/>
              <a:latin typeface="Arial"/>
              <a:ea typeface="Arial"/>
              <a:cs typeface="Arial"/>
              <a:sym typeface="Arial"/>
            </a:endParaRPr>
          </a:p>
          <a:p>
            <a:pPr marL="158750" indent="0">
              <a:buNone/>
            </a:pPr>
            <a:r>
              <a:rPr lang="en-GB" sz="1200" b="0" i="0" u="none" strike="noStrike" cap="none" dirty="0">
                <a:solidFill>
                  <a:srgbClr val="000000"/>
                </a:solidFill>
                <a:effectLst/>
                <a:latin typeface="Arial"/>
                <a:ea typeface="Arial"/>
                <a:cs typeface="Arial"/>
                <a:sym typeface="Arial"/>
              </a:rPr>
              <a:t>Before I take you through the sector’s make-up, let’s have a look at some examples (show film)</a:t>
            </a:r>
          </a:p>
          <a:p>
            <a:pPr marL="158750" indent="0">
              <a:buNone/>
            </a:pPr>
            <a:endParaRPr lang="en-GB" sz="1200" b="0" i="0" u="none" strike="noStrike" cap="none" dirty="0">
              <a:solidFill>
                <a:srgbClr val="000000"/>
              </a:solidFill>
              <a:effectLst/>
              <a:latin typeface="Arial"/>
              <a:ea typeface="Arial"/>
              <a:cs typeface="Arial"/>
              <a:sym typeface="Arial"/>
            </a:endParaRPr>
          </a:p>
          <a:p>
            <a:pPr marL="158750" indent="0">
              <a:buNone/>
            </a:pPr>
            <a:r>
              <a:rPr lang="en-GB" sz="1200" b="0" i="0" u="none" strike="noStrike" cap="none" dirty="0">
                <a:solidFill>
                  <a:srgbClr val="000000"/>
                </a:solidFill>
                <a:effectLst/>
                <a:latin typeface="Arial"/>
                <a:ea typeface="Arial"/>
                <a:cs typeface="Arial"/>
                <a:sym typeface="Arial"/>
              </a:rPr>
              <a:t> </a:t>
            </a:r>
          </a:p>
          <a:p>
            <a:pPr marL="158750" indent="0">
              <a:buNone/>
            </a:pPr>
            <a:r>
              <a:rPr lang="en-GB" sz="1200" b="0" i="0" u="none" strike="noStrike" cap="none" dirty="0">
                <a:solidFill>
                  <a:srgbClr val="000000"/>
                </a:solidFill>
                <a:effectLst/>
                <a:latin typeface="Arial"/>
                <a:ea typeface="Arial"/>
                <a:cs typeface="Arial"/>
                <a:sym typeface="Arial"/>
              </a:rPr>
              <a:t> </a:t>
            </a:r>
          </a:p>
          <a:p>
            <a:endParaRPr lang="en-GB" dirty="0"/>
          </a:p>
        </p:txBody>
      </p:sp>
      <p:sp>
        <p:nvSpPr>
          <p:cNvPr id="4" name="Slide Number Placeholder 3"/>
          <p:cNvSpPr>
            <a:spLocks noGrp="1"/>
          </p:cNvSpPr>
          <p:nvPr>
            <p:ph type="sldNum" sz="quarter" idx="5"/>
          </p:nvPr>
        </p:nvSpPr>
        <p:spPr/>
        <p:txBody>
          <a:bodyPr/>
          <a:lstStyle/>
          <a:p>
            <a:fld id="{A519625C-9199-4C8E-AAC3-8AC6222056C4}" type="slidenum">
              <a:rPr lang="en-GB" smtClean="0"/>
              <a:t>6</a:t>
            </a:fld>
            <a:endParaRPr lang="en-GB"/>
          </a:p>
        </p:txBody>
      </p:sp>
    </p:spTree>
    <p:extLst>
      <p:ext uri="{BB962C8B-B14F-4D97-AF65-F5344CB8AC3E}">
        <p14:creationId xmlns:p14="http://schemas.microsoft.com/office/powerpoint/2010/main" val="396881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sz="1200" b="0" i="0" u="none" strike="noStrike" cap="none" dirty="0">
                <a:solidFill>
                  <a:srgbClr val="000000"/>
                </a:solidFill>
                <a:effectLst/>
                <a:latin typeface="Arial"/>
                <a:ea typeface="Arial"/>
                <a:cs typeface="Arial"/>
                <a:sym typeface="Arial"/>
              </a:rPr>
              <a:t>Introduce the subsectors: These are defined as: Advertising and marketing; Architecture; Crafts; Design (product, graphic, fashion); Film, TV, video, radio and photography; IT, software and computer services; Publishing; Museums, galleries and libraries; Music, performing and visual arts; Animation and VFX (visual effects); Video games; Heritage</a:t>
            </a:r>
          </a:p>
          <a:p>
            <a:pPr marL="158750" indent="0">
              <a:buNone/>
            </a:pPr>
            <a:r>
              <a:rPr lang="en-GB" sz="1200" b="0" i="0" u="none" strike="noStrike" cap="none" dirty="0">
                <a:solidFill>
                  <a:srgbClr val="000000"/>
                </a:solidFill>
                <a:effectLst/>
                <a:latin typeface="Arial"/>
                <a:ea typeface="Arial"/>
                <a:cs typeface="Arial"/>
                <a:sym typeface="Arial"/>
              </a:rPr>
              <a:t>  </a:t>
            </a:r>
          </a:p>
          <a:p>
            <a:pPr marL="158750" indent="0">
              <a:buNone/>
            </a:pPr>
            <a:r>
              <a:rPr lang="en-GB" sz="1200" b="0" i="0" u="none" strike="noStrike" cap="none" dirty="0">
                <a:solidFill>
                  <a:srgbClr val="000000"/>
                </a:solidFill>
                <a:effectLst/>
                <a:latin typeface="Arial"/>
                <a:ea typeface="Arial"/>
                <a:cs typeface="Arial"/>
                <a:sym typeface="Arial"/>
              </a:rPr>
              <a:t>Which subsectors do you currently work with?</a:t>
            </a:r>
          </a:p>
          <a:p>
            <a:pPr marL="158750" indent="0">
              <a:buNone/>
            </a:pPr>
            <a:endParaRPr lang="en-GB" sz="1200" b="0" i="0" u="none" strike="noStrike" cap="none" dirty="0">
              <a:solidFill>
                <a:srgbClr val="000000"/>
              </a:solidFill>
              <a:effectLst/>
              <a:latin typeface="Arial"/>
              <a:ea typeface="Arial"/>
              <a:cs typeface="Arial"/>
              <a:sym typeface="Arial"/>
            </a:endParaRPr>
          </a:p>
          <a:p>
            <a:pPr marL="158750" indent="0">
              <a:buNone/>
            </a:pPr>
            <a:r>
              <a:rPr lang="en-GB" sz="1200" b="0" i="0" u="none" strike="noStrike" cap="none" dirty="0">
                <a:solidFill>
                  <a:srgbClr val="000000"/>
                </a:solidFill>
                <a:effectLst/>
                <a:latin typeface="Arial"/>
                <a:ea typeface="Arial"/>
                <a:cs typeface="Arial"/>
                <a:sym typeface="Arial"/>
              </a:rPr>
              <a:t>Are there any subsectors you’re surprised to see feature within the creatine industries?</a:t>
            </a:r>
          </a:p>
          <a:p>
            <a:pPr marL="158750" indent="0">
              <a:buNone/>
            </a:pPr>
            <a:endParaRPr lang="en-GB" sz="1200" b="0" i="0" u="none" strike="noStrike" cap="none" dirty="0">
              <a:solidFill>
                <a:srgbClr val="000000"/>
              </a:solidFill>
              <a:effectLst/>
              <a:latin typeface="Arial"/>
              <a:ea typeface="Arial"/>
              <a:cs typeface="Arial"/>
              <a:sym typeface="Arial"/>
            </a:endParaRPr>
          </a:p>
          <a:p>
            <a:endParaRPr lang="en-GB" dirty="0"/>
          </a:p>
        </p:txBody>
      </p:sp>
      <p:sp>
        <p:nvSpPr>
          <p:cNvPr id="4" name="Slide Number Placeholder 3"/>
          <p:cNvSpPr>
            <a:spLocks noGrp="1"/>
          </p:cNvSpPr>
          <p:nvPr>
            <p:ph type="sldNum" sz="quarter" idx="5"/>
          </p:nvPr>
        </p:nvSpPr>
        <p:spPr/>
        <p:txBody>
          <a:bodyPr/>
          <a:lstStyle/>
          <a:p>
            <a:fld id="{A519625C-9199-4C8E-AAC3-8AC6222056C4}" type="slidenum">
              <a:rPr lang="en-GB" smtClean="0"/>
              <a:t>7</a:t>
            </a:fld>
            <a:endParaRPr lang="en-GB"/>
          </a:p>
        </p:txBody>
      </p:sp>
    </p:spTree>
    <p:extLst>
      <p:ext uri="{BB962C8B-B14F-4D97-AF65-F5344CB8AC3E}">
        <p14:creationId xmlns:p14="http://schemas.microsoft.com/office/powerpoint/2010/main" val="4109404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u="none" strike="noStrike" cap="none" dirty="0">
                <a:solidFill>
                  <a:srgbClr val="000000"/>
                </a:solidFill>
                <a:effectLst/>
                <a:latin typeface="Arial"/>
                <a:ea typeface="Arial"/>
                <a:cs typeface="Arial"/>
                <a:sym typeface="Arial"/>
              </a:rPr>
              <a:t>Which of the following have you engaged with during lockdown? Radio/Music/Podcasts/Books/Online Museum Tours/Online Theatre/Films/TV/YouTube/Video Games/Crafts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2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u="none" strike="noStrike" cap="none" dirty="0">
                <a:solidFill>
                  <a:srgbClr val="000000"/>
                </a:solidFill>
                <a:effectLst/>
                <a:latin typeface="Arial"/>
                <a:ea typeface="Arial"/>
                <a:cs typeface="Arial"/>
                <a:sym typeface="Arial"/>
              </a:rPr>
              <a:t>What would you never leave the house without?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2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2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u="none" strike="noStrike" cap="none" dirty="0">
                <a:solidFill>
                  <a:srgbClr val="000000"/>
                </a:solidFill>
                <a:effectLst/>
                <a:latin typeface="Arial"/>
                <a:ea typeface="Arial"/>
                <a:cs typeface="Arial"/>
                <a:sym typeface="Arial"/>
              </a:rPr>
              <a:t>Summarise how the creative industries penetrate our lives, sometimes without even knowing it!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200" b="0" i="0" u="none" strike="noStrike" cap="none" dirty="0">
              <a:solidFill>
                <a:srgbClr val="000000"/>
              </a:solidFill>
              <a:effectLst/>
              <a:latin typeface="Arial"/>
              <a:ea typeface="Arial"/>
              <a:cs typeface="Arial"/>
              <a:sym typeface="Arial"/>
            </a:endParaRPr>
          </a:p>
          <a:p>
            <a:endParaRPr lang="en-GB" dirty="0"/>
          </a:p>
        </p:txBody>
      </p:sp>
      <p:sp>
        <p:nvSpPr>
          <p:cNvPr id="4" name="Slide Number Placeholder 3"/>
          <p:cNvSpPr>
            <a:spLocks noGrp="1"/>
          </p:cNvSpPr>
          <p:nvPr>
            <p:ph type="sldNum" sz="quarter" idx="5"/>
          </p:nvPr>
        </p:nvSpPr>
        <p:spPr/>
        <p:txBody>
          <a:bodyPr/>
          <a:lstStyle/>
          <a:p>
            <a:fld id="{A519625C-9199-4C8E-AAC3-8AC6222056C4}" type="slidenum">
              <a:rPr lang="en-GB" smtClean="0"/>
              <a:t>8</a:t>
            </a:fld>
            <a:endParaRPr lang="en-GB"/>
          </a:p>
        </p:txBody>
      </p:sp>
    </p:spTree>
    <p:extLst>
      <p:ext uri="{BB962C8B-B14F-4D97-AF65-F5344CB8AC3E}">
        <p14:creationId xmlns:p14="http://schemas.microsoft.com/office/powerpoint/2010/main" val="3298860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u="none" strike="noStrike" cap="none" dirty="0">
                <a:solidFill>
                  <a:srgbClr val="000000"/>
                </a:solidFill>
                <a:effectLst/>
                <a:latin typeface="Arial"/>
                <a:ea typeface="Arial"/>
                <a:cs typeface="Arial"/>
                <a:sym typeface="Arial"/>
              </a:rPr>
              <a:t>Which of the following have you engaged with during lockdown? Radio/Music/Podcasts/Books/Online Museum Tours/Online Theatre/Films/TV/YouTube/Video Games/Crafts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2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u="none" strike="noStrike" cap="none" dirty="0">
                <a:solidFill>
                  <a:srgbClr val="000000"/>
                </a:solidFill>
                <a:effectLst/>
                <a:latin typeface="Arial"/>
                <a:ea typeface="Arial"/>
                <a:cs typeface="Arial"/>
                <a:sym typeface="Arial"/>
              </a:rPr>
              <a:t>What would you never leave the house without?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2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2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u="none" strike="noStrike" cap="none" dirty="0">
                <a:solidFill>
                  <a:srgbClr val="000000"/>
                </a:solidFill>
                <a:effectLst/>
                <a:latin typeface="Arial"/>
                <a:ea typeface="Arial"/>
                <a:cs typeface="Arial"/>
                <a:sym typeface="Arial"/>
              </a:rPr>
              <a:t>Summarise how the creative industries penetrate our lives, sometimes without even knowing it!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200" b="0" i="0" u="none" strike="noStrike" cap="none" dirty="0">
              <a:solidFill>
                <a:srgbClr val="000000"/>
              </a:solidFill>
              <a:effectLst/>
              <a:latin typeface="Arial"/>
              <a:ea typeface="Arial"/>
              <a:cs typeface="Arial"/>
              <a:sym typeface="Arial"/>
            </a:endParaRPr>
          </a:p>
          <a:p>
            <a:endParaRPr lang="en-GB" dirty="0"/>
          </a:p>
        </p:txBody>
      </p:sp>
      <p:sp>
        <p:nvSpPr>
          <p:cNvPr id="4" name="Slide Number Placeholder 3"/>
          <p:cNvSpPr>
            <a:spLocks noGrp="1"/>
          </p:cNvSpPr>
          <p:nvPr>
            <p:ph type="sldNum" sz="quarter" idx="5"/>
          </p:nvPr>
        </p:nvSpPr>
        <p:spPr/>
        <p:txBody>
          <a:bodyPr/>
          <a:lstStyle/>
          <a:p>
            <a:fld id="{A519625C-9199-4C8E-AAC3-8AC6222056C4}" type="slidenum">
              <a:rPr lang="en-GB" smtClean="0"/>
              <a:t>9</a:t>
            </a:fld>
            <a:endParaRPr lang="en-GB"/>
          </a:p>
        </p:txBody>
      </p:sp>
    </p:spTree>
    <p:extLst>
      <p:ext uri="{BB962C8B-B14F-4D97-AF65-F5344CB8AC3E}">
        <p14:creationId xmlns:p14="http://schemas.microsoft.com/office/powerpoint/2010/main" val="63958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FED6-0BD8-4A2E-ABCC-60B7FECD76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D02107-86E2-4577-920D-B636054603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B8E9CA-F36F-45A6-A8DA-32AF4FD554F5}"/>
              </a:ext>
            </a:extLst>
          </p:cNvPr>
          <p:cNvSpPr>
            <a:spLocks noGrp="1"/>
          </p:cNvSpPr>
          <p:nvPr>
            <p:ph type="dt" sz="half" idx="10"/>
          </p:nvPr>
        </p:nvSpPr>
        <p:spPr/>
        <p:txBody>
          <a:bodyPr/>
          <a:lstStyle/>
          <a:p>
            <a:fld id="{EEBAF6E6-9AB7-46CA-A725-A4C78068C59D}" type="datetimeFigureOut">
              <a:rPr lang="en-GB" smtClean="0"/>
              <a:t>26/04/2023</a:t>
            </a:fld>
            <a:endParaRPr lang="en-GB"/>
          </a:p>
        </p:txBody>
      </p:sp>
      <p:sp>
        <p:nvSpPr>
          <p:cNvPr id="5" name="Footer Placeholder 4">
            <a:extLst>
              <a:ext uri="{FF2B5EF4-FFF2-40B4-BE49-F238E27FC236}">
                <a16:creationId xmlns:a16="http://schemas.microsoft.com/office/drawing/2014/main" id="{58EEE197-B378-4C2F-A675-FD78951DC0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2FE51F-9B0C-4945-B2C7-029320A01564}"/>
              </a:ext>
            </a:extLst>
          </p:cNvPr>
          <p:cNvSpPr>
            <a:spLocks noGrp="1"/>
          </p:cNvSpPr>
          <p:nvPr>
            <p:ph type="sldNum" sz="quarter" idx="12"/>
          </p:nvPr>
        </p:nvSpPr>
        <p:spPr/>
        <p:txBody>
          <a:bodyPr/>
          <a:lstStyle/>
          <a:p>
            <a:fld id="{469BB2A4-AA4D-41F5-9395-093E0D234F45}" type="slidenum">
              <a:rPr lang="en-GB" smtClean="0"/>
              <a:t>‹#›</a:t>
            </a:fld>
            <a:endParaRPr lang="en-GB"/>
          </a:p>
        </p:txBody>
      </p:sp>
    </p:spTree>
    <p:extLst>
      <p:ext uri="{BB962C8B-B14F-4D97-AF65-F5344CB8AC3E}">
        <p14:creationId xmlns:p14="http://schemas.microsoft.com/office/powerpoint/2010/main" val="282889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B57C7-32AE-4882-9806-81D367AFAD3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69D4F5-D1BE-48A8-BCB6-B12062A5BB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307D6B-2D4D-49B9-B99F-3E8070DF8588}"/>
              </a:ext>
            </a:extLst>
          </p:cNvPr>
          <p:cNvSpPr>
            <a:spLocks noGrp="1"/>
          </p:cNvSpPr>
          <p:nvPr>
            <p:ph type="dt" sz="half" idx="10"/>
          </p:nvPr>
        </p:nvSpPr>
        <p:spPr/>
        <p:txBody>
          <a:bodyPr/>
          <a:lstStyle/>
          <a:p>
            <a:fld id="{EEBAF6E6-9AB7-46CA-A725-A4C78068C59D}" type="datetimeFigureOut">
              <a:rPr lang="en-GB" smtClean="0"/>
              <a:t>26/04/2023</a:t>
            </a:fld>
            <a:endParaRPr lang="en-GB"/>
          </a:p>
        </p:txBody>
      </p:sp>
      <p:sp>
        <p:nvSpPr>
          <p:cNvPr id="5" name="Footer Placeholder 4">
            <a:extLst>
              <a:ext uri="{FF2B5EF4-FFF2-40B4-BE49-F238E27FC236}">
                <a16:creationId xmlns:a16="http://schemas.microsoft.com/office/drawing/2014/main" id="{C0903368-6982-48DF-8589-BB75D1345D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2F8D34-884B-4B22-B3E7-8E7E8D3364F0}"/>
              </a:ext>
            </a:extLst>
          </p:cNvPr>
          <p:cNvSpPr>
            <a:spLocks noGrp="1"/>
          </p:cNvSpPr>
          <p:nvPr>
            <p:ph type="sldNum" sz="quarter" idx="12"/>
          </p:nvPr>
        </p:nvSpPr>
        <p:spPr/>
        <p:txBody>
          <a:bodyPr/>
          <a:lstStyle/>
          <a:p>
            <a:fld id="{469BB2A4-AA4D-41F5-9395-093E0D234F45}" type="slidenum">
              <a:rPr lang="en-GB" smtClean="0"/>
              <a:t>‹#›</a:t>
            </a:fld>
            <a:endParaRPr lang="en-GB"/>
          </a:p>
        </p:txBody>
      </p:sp>
    </p:spTree>
    <p:extLst>
      <p:ext uri="{BB962C8B-B14F-4D97-AF65-F5344CB8AC3E}">
        <p14:creationId xmlns:p14="http://schemas.microsoft.com/office/powerpoint/2010/main" val="3164576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8FFBA9-93F3-4300-A1DA-5A40451591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C0D71C-9598-48AD-B508-978106BDB3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FD117-E27E-4A6F-B4D9-8AAE2F68ACB8}"/>
              </a:ext>
            </a:extLst>
          </p:cNvPr>
          <p:cNvSpPr>
            <a:spLocks noGrp="1"/>
          </p:cNvSpPr>
          <p:nvPr>
            <p:ph type="dt" sz="half" idx="10"/>
          </p:nvPr>
        </p:nvSpPr>
        <p:spPr/>
        <p:txBody>
          <a:bodyPr/>
          <a:lstStyle/>
          <a:p>
            <a:fld id="{EEBAF6E6-9AB7-46CA-A725-A4C78068C59D}" type="datetimeFigureOut">
              <a:rPr lang="en-GB" smtClean="0"/>
              <a:t>26/04/2023</a:t>
            </a:fld>
            <a:endParaRPr lang="en-GB"/>
          </a:p>
        </p:txBody>
      </p:sp>
      <p:sp>
        <p:nvSpPr>
          <p:cNvPr id="5" name="Footer Placeholder 4">
            <a:extLst>
              <a:ext uri="{FF2B5EF4-FFF2-40B4-BE49-F238E27FC236}">
                <a16:creationId xmlns:a16="http://schemas.microsoft.com/office/drawing/2014/main" id="{55558B28-BDED-4086-9B01-A4FB4993DE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C4AB72-BF48-417F-804B-ACEE425CEC70}"/>
              </a:ext>
            </a:extLst>
          </p:cNvPr>
          <p:cNvSpPr>
            <a:spLocks noGrp="1"/>
          </p:cNvSpPr>
          <p:nvPr>
            <p:ph type="sldNum" sz="quarter" idx="12"/>
          </p:nvPr>
        </p:nvSpPr>
        <p:spPr/>
        <p:txBody>
          <a:bodyPr/>
          <a:lstStyle/>
          <a:p>
            <a:fld id="{469BB2A4-AA4D-41F5-9395-093E0D234F45}" type="slidenum">
              <a:rPr lang="en-GB" smtClean="0"/>
              <a:t>‹#›</a:t>
            </a:fld>
            <a:endParaRPr lang="en-GB"/>
          </a:p>
        </p:txBody>
      </p:sp>
    </p:spTree>
    <p:extLst>
      <p:ext uri="{BB962C8B-B14F-4D97-AF65-F5344CB8AC3E}">
        <p14:creationId xmlns:p14="http://schemas.microsoft.com/office/powerpoint/2010/main" val="162513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1B22-5D7A-4002-9E5F-7596014689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5BCB20-904D-4C8B-B2FF-B162F5B6C4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A79343-AB47-49C1-9BBA-64565A7D25EE}"/>
              </a:ext>
            </a:extLst>
          </p:cNvPr>
          <p:cNvSpPr>
            <a:spLocks noGrp="1"/>
          </p:cNvSpPr>
          <p:nvPr>
            <p:ph type="dt" sz="half" idx="10"/>
          </p:nvPr>
        </p:nvSpPr>
        <p:spPr/>
        <p:txBody>
          <a:bodyPr/>
          <a:lstStyle/>
          <a:p>
            <a:fld id="{EEBAF6E6-9AB7-46CA-A725-A4C78068C59D}" type="datetimeFigureOut">
              <a:rPr lang="en-GB" smtClean="0"/>
              <a:t>26/04/2023</a:t>
            </a:fld>
            <a:endParaRPr lang="en-GB"/>
          </a:p>
        </p:txBody>
      </p:sp>
      <p:sp>
        <p:nvSpPr>
          <p:cNvPr id="5" name="Footer Placeholder 4">
            <a:extLst>
              <a:ext uri="{FF2B5EF4-FFF2-40B4-BE49-F238E27FC236}">
                <a16:creationId xmlns:a16="http://schemas.microsoft.com/office/drawing/2014/main" id="{3A7D4908-BD69-4555-9136-F5D8402261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6B8D48-CBF1-435A-9E13-77C953BA62FD}"/>
              </a:ext>
            </a:extLst>
          </p:cNvPr>
          <p:cNvSpPr>
            <a:spLocks noGrp="1"/>
          </p:cNvSpPr>
          <p:nvPr>
            <p:ph type="sldNum" sz="quarter" idx="12"/>
          </p:nvPr>
        </p:nvSpPr>
        <p:spPr/>
        <p:txBody>
          <a:bodyPr/>
          <a:lstStyle/>
          <a:p>
            <a:fld id="{469BB2A4-AA4D-41F5-9395-093E0D234F45}" type="slidenum">
              <a:rPr lang="en-GB" smtClean="0"/>
              <a:t>‹#›</a:t>
            </a:fld>
            <a:endParaRPr lang="en-GB"/>
          </a:p>
        </p:txBody>
      </p:sp>
    </p:spTree>
    <p:extLst>
      <p:ext uri="{BB962C8B-B14F-4D97-AF65-F5344CB8AC3E}">
        <p14:creationId xmlns:p14="http://schemas.microsoft.com/office/powerpoint/2010/main" val="2452436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6A90-BB18-4081-A79A-5BB2B8C093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998310-A5B1-4BC7-A27C-71CAB1500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66C163-37EA-4BDD-B775-9002E3E1F027}"/>
              </a:ext>
            </a:extLst>
          </p:cNvPr>
          <p:cNvSpPr>
            <a:spLocks noGrp="1"/>
          </p:cNvSpPr>
          <p:nvPr>
            <p:ph type="dt" sz="half" idx="10"/>
          </p:nvPr>
        </p:nvSpPr>
        <p:spPr/>
        <p:txBody>
          <a:bodyPr/>
          <a:lstStyle/>
          <a:p>
            <a:fld id="{EEBAF6E6-9AB7-46CA-A725-A4C78068C59D}" type="datetimeFigureOut">
              <a:rPr lang="en-GB" smtClean="0"/>
              <a:t>26/04/2023</a:t>
            </a:fld>
            <a:endParaRPr lang="en-GB"/>
          </a:p>
        </p:txBody>
      </p:sp>
      <p:sp>
        <p:nvSpPr>
          <p:cNvPr id="5" name="Footer Placeholder 4">
            <a:extLst>
              <a:ext uri="{FF2B5EF4-FFF2-40B4-BE49-F238E27FC236}">
                <a16:creationId xmlns:a16="http://schemas.microsoft.com/office/drawing/2014/main" id="{DBB2029A-F607-4870-B796-9B2226EA6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DF8B92-52C5-4863-9AF2-A9A3717416BB}"/>
              </a:ext>
            </a:extLst>
          </p:cNvPr>
          <p:cNvSpPr>
            <a:spLocks noGrp="1"/>
          </p:cNvSpPr>
          <p:nvPr>
            <p:ph type="sldNum" sz="quarter" idx="12"/>
          </p:nvPr>
        </p:nvSpPr>
        <p:spPr/>
        <p:txBody>
          <a:bodyPr/>
          <a:lstStyle/>
          <a:p>
            <a:fld id="{469BB2A4-AA4D-41F5-9395-093E0D234F45}" type="slidenum">
              <a:rPr lang="en-GB" smtClean="0"/>
              <a:t>‹#›</a:t>
            </a:fld>
            <a:endParaRPr lang="en-GB"/>
          </a:p>
        </p:txBody>
      </p:sp>
    </p:spTree>
    <p:extLst>
      <p:ext uri="{BB962C8B-B14F-4D97-AF65-F5344CB8AC3E}">
        <p14:creationId xmlns:p14="http://schemas.microsoft.com/office/powerpoint/2010/main" val="342714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104CD-FAFA-42C5-A3DC-EA0E2A5A8D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FDD053-1FD5-4497-B87F-F59ACA7683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480E2E-2A07-4FC7-BC5D-EED73240B9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72D054-773B-4B59-8747-5FA3A2CDA22C}"/>
              </a:ext>
            </a:extLst>
          </p:cNvPr>
          <p:cNvSpPr>
            <a:spLocks noGrp="1"/>
          </p:cNvSpPr>
          <p:nvPr>
            <p:ph type="dt" sz="half" idx="10"/>
          </p:nvPr>
        </p:nvSpPr>
        <p:spPr/>
        <p:txBody>
          <a:bodyPr/>
          <a:lstStyle/>
          <a:p>
            <a:fld id="{EEBAF6E6-9AB7-46CA-A725-A4C78068C59D}" type="datetimeFigureOut">
              <a:rPr lang="en-GB" smtClean="0"/>
              <a:t>26/04/2023</a:t>
            </a:fld>
            <a:endParaRPr lang="en-GB"/>
          </a:p>
        </p:txBody>
      </p:sp>
      <p:sp>
        <p:nvSpPr>
          <p:cNvPr id="6" name="Footer Placeholder 5">
            <a:extLst>
              <a:ext uri="{FF2B5EF4-FFF2-40B4-BE49-F238E27FC236}">
                <a16:creationId xmlns:a16="http://schemas.microsoft.com/office/drawing/2014/main" id="{79E4CDF1-598E-494E-B679-47DF202647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2B2D40-84F1-4526-B945-1936CAD95DD2}"/>
              </a:ext>
            </a:extLst>
          </p:cNvPr>
          <p:cNvSpPr>
            <a:spLocks noGrp="1"/>
          </p:cNvSpPr>
          <p:nvPr>
            <p:ph type="sldNum" sz="quarter" idx="12"/>
          </p:nvPr>
        </p:nvSpPr>
        <p:spPr/>
        <p:txBody>
          <a:bodyPr/>
          <a:lstStyle/>
          <a:p>
            <a:fld id="{469BB2A4-AA4D-41F5-9395-093E0D234F45}" type="slidenum">
              <a:rPr lang="en-GB" smtClean="0"/>
              <a:t>‹#›</a:t>
            </a:fld>
            <a:endParaRPr lang="en-GB"/>
          </a:p>
        </p:txBody>
      </p:sp>
    </p:spTree>
    <p:extLst>
      <p:ext uri="{BB962C8B-B14F-4D97-AF65-F5344CB8AC3E}">
        <p14:creationId xmlns:p14="http://schemas.microsoft.com/office/powerpoint/2010/main" val="115652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F16F-F594-4460-9CC5-5E9A1DE7E5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0182EF-DAF9-4D29-A4CF-D05BD27A24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CD7FB6-BF2B-4BCD-80E0-B78DE7EC66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EE1C5C-2EAC-4D62-9C93-091D993B1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C77120-13DB-44A2-86C6-886E741862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F2A6B6-ECBE-463E-BDDD-D02F02D7371A}"/>
              </a:ext>
            </a:extLst>
          </p:cNvPr>
          <p:cNvSpPr>
            <a:spLocks noGrp="1"/>
          </p:cNvSpPr>
          <p:nvPr>
            <p:ph type="dt" sz="half" idx="10"/>
          </p:nvPr>
        </p:nvSpPr>
        <p:spPr/>
        <p:txBody>
          <a:bodyPr/>
          <a:lstStyle/>
          <a:p>
            <a:fld id="{EEBAF6E6-9AB7-46CA-A725-A4C78068C59D}" type="datetimeFigureOut">
              <a:rPr lang="en-GB" smtClean="0"/>
              <a:t>26/04/2023</a:t>
            </a:fld>
            <a:endParaRPr lang="en-GB"/>
          </a:p>
        </p:txBody>
      </p:sp>
      <p:sp>
        <p:nvSpPr>
          <p:cNvPr id="8" name="Footer Placeholder 7">
            <a:extLst>
              <a:ext uri="{FF2B5EF4-FFF2-40B4-BE49-F238E27FC236}">
                <a16:creationId xmlns:a16="http://schemas.microsoft.com/office/drawing/2014/main" id="{9F9400ED-CC8A-40F6-B018-10E32AA676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F630AE-EC18-4CE4-9906-132AF83CCFDF}"/>
              </a:ext>
            </a:extLst>
          </p:cNvPr>
          <p:cNvSpPr>
            <a:spLocks noGrp="1"/>
          </p:cNvSpPr>
          <p:nvPr>
            <p:ph type="sldNum" sz="quarter" idx="12"/>
          </p:nvPr>
        </p:nvSpPr>
        <p:spPr/>
        <p:txBody>
          <a:bodyPr/>
          <a:lstStyle/>
          <a:p>
            <a:fld id="{469BB2A4-AA4D-41F5-9395-093E0D234F45}" type="slidenum">
              <a:rPr lang="en-GB" smtClean="0"/>
              <a:t>‹#›</a:t>
            </a:fld>
            <a:endParaRPr lang="en-GB"/>
          </a:p>
        </p:txBody>
      </p:sp>
    </p:spTree>
    <p:extLst>
      <p:ext uri="{BB962C8B-B14F-4D97-AF65-F5344CB8AC3E}">
        <p14:creationId xmlns:p14="http://schemas.microsoft.com/office/powerpoint/2010/main" val="117347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BFD64-E386-46AD-B6B4-CB39C11729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A8E1DA-1119-4CB9-BDED-82AFC398CFCE}"/>
              </a:ext>
            </a:extLst>
          </p:cNvPr>
          <p:cNvSpPr>
            <a:spLocks noGrp="1"/>
          </p:cNvSpPr>
          <p:nvPr>
            <p:ph type="dt" sz="half" idx="10"/>
          </p:nvPr>
        </p:nvSpPr>
        <p:spPr/>
        <p:txBody>
          <a:bodyPr/>
          <a:lstStyle/>
          <a:p>
            <a:fld id="{EEBAF6E6-9AB7-46CA-A725-A4C78068C59D}" type="datetimeFigureOut">
              <a:rPr lang="en-GB" smtClean="0"/>
              <a:t>26/04/2023</a:t>
            </a:fld>
            <a:endParaRPr lang="en-GB"/>
          </a:p>
        </p:txBody>
      </p:sp>
      <p:sp>
        <p:nvSpPr>
          <p:cNvPr id="4" name="Footer Placeholder 3">
            <a:extLst>
              <a:ext uri="{FF2B5EF4-FFF2-40B4-BE49-F238E27FC236}">
                <a16:creationId xmlns:a16="http://schemas.microsoft.com/office/drawing/2014/main" id="{2649DC99-5E0C-47D2-AD0A-2328F884761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11BC75-F7C9-4001-8426-98D8E432D8BE}"/>
              </a:ext>
            </a:extLst>
          </p:cNvPr>
          <p:cNvSpPr>
            <a:spLocks noGrp="1"/>
          </p:cNvSpPr>
          <p:nvPr>
            <p:ph type="sldNum" sz="quarter" idx="12"/>
          </p:nvPr>
        </p:nvSpPr>
        <p:spPr/>
        <p:txBody>
          <a:bodyPr/>
          <a:lstStyle/>
          <a:p>
            <a:fld id="{469BB2A4-AA4D-41F5-9395-093E0D234F45}" type="slidenum">
              <a:rPr lang="en-GB" smtClean="0"/>
              <a:t>‹#›</a:t>
            </a:fld>
            <a:endParaRPr lang="en-GB"/>
          </a:p>
        </p:txBody>
      </p:sp>
    </p:spTree>
    <p:extLst>
      <p:ext uri="{BB962C8B-B14F-4D97-AF65-F5344CB8AC3E}">
        <p14:creationId xmlns:p14="http://schemas.microsoft.com/office/powerpoint/2010/main" val="156647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48E3D0-7DDA-4003-854A-11613169A71C}"/>
              </a:ext>
            </a:extLst>
          </p:cNvPr>
          <p:cNvSpPr>
            <a:spLocks noGrp="1"/>
          </p:cNvSpPr>
          <p:nvPr>
            <p:ph type="dt" sz="half" idx="10"/>
          </p:nvPr>
        </p:nvSpPr>
        <p:spPr/>
        <p:txBody>
          <a:bodyPr/>
          <a:lstStyle/>
          <a:p>
            <a:fld id="{EEBAF6E6-9AB7-46CA-A725-A4C78068C59D}" type="datetimeFigureOut">
              <a:rPr lang="en-GB" smtClean="0"/>
              <a:t>26/04/2023</a:t>
            </a:fld>
            <a:endParaRPr lang="en-GB"/>
          </a:p>
        </p:txBody>
      </p:sp>
      <p:sp>
        <p:nvSpPr>
          <p:cNvPr id="3" name="Footer Placeholder 2">
            <a:extLst>
              <a:ext uri="{FF2B5EF4-FFF2-40B4-BE49-F238E27FC236}">
                <a16:creationId xmlns:a16="http://schemas.microsoft.com/office/drawing/2014/main" id="{2A1E25BE-578F-4E74-988F-46715B976B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04071B-DB57-4360-A5BC-96A20B74C667}"/>
              </a:ext>
            </a:extLst>
          </p:cNvPr>
          <p:cNvSpPr>
            <a:spLocks noGrp="1"/>
          </p:cNvSpPr>
          <p:nvPr>
            <p:ph type="sldNum" sz="quarter" idx="12"/>
          </p:nvPr>
        </p:nvSpPr>
        <p:spPr/>
        <p:txBody>
          <a:bodyPr/>
          <a:lstStyle/>
          <a:p>
            <a:fld id="{469BB2A4-AA4D-41F5-9395-093E0D234F45}" type="slidenum">
              <a:rPr lang="en-GB" smtClean="0"/>
              <a:t>‹#›</a:t>
            </a:fld>
            <a:endParaRPr lang="en-GB"/>
          </a:p>
        </p:txBody>
      </p:sp>
    </p:spTree>
    <p:extLst>
      <p:ext uri="{BB962C8B-B14F-4D97-AF65-F5344CB8AC3E}">
        <p14:creationId xmlns:p14="http://schemas.microsoft.com/office/powerpoint/2010/main" val="234634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00949-EB9C-47F2-8326-C64E91C5F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F8B53B-1B1E-418B-AD85-9F1CA016F6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5C69E4-C2D4-4ECA-B65C-CAC0203D6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C9770C-7A01-49D8-A526-D37DAA26912E}"/>
              </a:ext>
            </a:extLst>
          </p:cNvPr>
          <p:cNvSpPr>
            <a:spLocks noGrp="1"/>
          </p:cNvSpPr>
          <p:nvPr>
            <p:ph type="dt" sz="half" idx="10"/>
          </p:nvPr>
        </p:nvSpPr>
        <p:spPr/>
        <p:txBody>
          <a:bodyPr/>
          <a:lstStyle/>
          <a:p>
            <a:fld id="{EEBAF6E6-9AB7-46CA-A725-A4C78068C59D}" type="datetimeFigureOut">
              <a:rPr lang="en-GB" smtClean="0"/>
              <a:t>26/04/2023</a:t>
            </a:fld>
            <a:endParaRPr lang="en-GB"/>
          </a:p>
        </p:txBody>
      </p:sp>
      <p:sp>
        <p:nvSpPr>
          <p:cNvPr id="6" name="Footer Placeholder 5">
            <a:extLst>
              <a:ext uri="{FF2B5EF4-FFF2-40B4-BE49-F238E27FC236}">
                <a16:creationId xmlns:a16="http://schemas.microsoft.com/office/drawing/2014/main" id="{C235E420-9CA7-42D0-969B-56E570A0DF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A21717-BA52-4651-82EC-6FD9E8E5346D}"/>
              </a:ext>
            </a:extLst>
          </p:cNvPr>
          <p:cNvSpPr>
            <a:spLocks noGrp="1"/>
          </p:cNvSpPr>
          <p:nvPr>
            <p:ph type="sldNum" sz="quarter" idx="12"/>
          </p:nvPr>
        </p:nvSpPr>
        <p:spPr/>
        <p:txBody>
          <a:bodyPr/>
          <a:lstStyle/>
          <a:p>
            <a:fld id="{469BB2A4-AA4D-41F5-9395-093E0D234F45}" type="slidenum">
              <a:rPr lang="en-GB" smtClean="0"/>
              <a:t>‹#›</a:t>
            </a:fld>
            <a:endParaRPr lang="en-GB"/>
          </a:p>
        </p:txBody>
      </p:sp>
    </p:spTree>
    <p:extLst>
      <p:ext uri="{BB962C8B-B14F-4D97-AF65-F5344CB8AC3E}">
        <p14:creationId xmlns:p14="http://schemas.microsoft.com/office/powerpoint/2010/main" val="299316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5A52-6A65-4BF4-87ED-6B77A1F27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7C7C61-C21D-4A2B-9322-819154CC38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F888F50-0B0F-4D8A-A8BE-08BC0272B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88560-D0AA-4690-B723-1BEC2C06F0DA}"/>
              </a:ext>
            </a:extLst>
          </p:cNvPr>
          <p:cNvSpPr>
            <a:spLocks noGrp="1"/>
          </p:cNvSpPr>
          <p:nvPr>
            <p:ph type="dt" sz="half" idx="10"/>
          </p:nvPr>
        </p:nvSpPr>
        <p:spPr/>
        <p:txBody>
          <a:bodyPr/>
          <a:lstStyle/>
          <a:p>
            <a:fld id="{EEBAF6E6-9AB7-46CA-A725-A4C78068C59D}" type="datetimeFigureOut">
              <a:rPr lang="en-GB" smtClean="0"/>
              <a:t>26/04/2023</a:t>
            </a:fld>
            <a:endParaRPr lang="en-GB"/>
          </a:p>
        </p:txBody>
      </p:sp>
      <p:sp>
        <p:nvSpPr>
          <p:cNvPr id="6" name="Footer Placeholder 5">
            <a:extLst>
              <a:ext uri="{FF2B5EF4-FFF2-40B4-BE49-F238E27FC236}">
                <a16:creationId xmlns:a16="http://schemas.microsoft.com/office/drawing/2014/main" id="{7EAAA9AE-8697-47B8-A795-11E4381D8B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195358-F71A-4426-84B9-B3DA584834DC}"/>
              </a:ext>
            </a:extLst>
          </p:cNvPr>
          <p:cNvSpPr>
            <a:spLocks noGrp="1"/>
          </p:cNvSpPr>
          <p:nvPr>
            <p:ph type="sldNum" sz="quarter" idx="12"/>
          </p:nvPr>
        </p:nvSpPr>
        <p:spPr/>
        <p:txBody>
          <a:bodyPr/>
          <a:lstStyle/>
          <a:p>
            <a:fld id="{469BB2A4-AA4D-41F5-9395-093E0D234F45}" type="slidenum">
              <a:rPr lang="en-GB" smtClean="0"/>
              <a:t>‹#›</a:t>
            </a:fld>
            <a:endParaRPr lang="en-GB"/>
          </a:p>
        </p:txBody>
      </p:sp>
    </p:spTree>
    <p:extLst>
      <p:ext uri="{BB962C8B-B14F-4D97-AF65-F5344CB8AC3E}">
        <p14:creationId xmlns:p14="http://schemas.microsoft.com/office/powerpoint/2010/main" val="351405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84B0A-70B1-4CEB-92CB-AEB5E09E1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D33A92-E0E3-4241-8143-9441D2FD76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0CACA-7C8E-4B93-904B-4E0326E23D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AF6E6-9AB7-46CA-A725-A4C78068C59D}" type="datetimeFigureOut">
              <a:rPr lang="en-GB" smtClean="0"/>
              <a:t>26/04/2023</a:t>
            </a:fld>
            <a:endParaRPr lang="en-GB"/>
          </a:p>
        </p:txBody>
      </p:sp>
      <p:sp>
        <p:nvSpPr>
          <p:cNvPr id="5" name="Footer Placeholder 4">
            <a:extLst>
              <a:ext uri="{FF2B5EF4-FFF2-40B4-BE49-F238E27FC236}">
                <a16:creationId xmlns:a16="http://schemas.microsoft.com/office/drawing/2014/main" id="{C6A03BF5-DF18-4A7C-AD40-92B07C6CD6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0A5B2E-3B13-4BA8-A186-187F8B52AB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BB2A4-AA4D-41F5-9395-093E0D234F45}" type="slidenum">
              <a:rPr lang="en-GB" smtClean="0"/>
              <a:t>‹#›</a:t>
            </a:fld>
            <a:endParaRPr lang="en-GB"/>
          </a:p>
        </p:txBody>
      </p:sp>
    </p:spTree>
    <p:extLst>
      <p:ext uri="{BB962C8B-B14F-4D97-AF65-F5344CB8AC3E}">
        <p14:creationId xmlns:p14="http://schemas.microsoft.com/office/powerpoint/2010/main" val="7575780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s://pec.ac.uk/news/national-statistics-on-the-creative-industries"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screen-network.org.uk/wp-content/uploads/2021/02/Mapping-the-Scale-and-Scope-of-the-Creative-Industries-in-Yorkshire-and-the-Humber.pdf"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s://screen-network.org.uk/wp-content/uploads/2021/02/Mapping-the-Scale-and-Scope-of-the-Creative-Industries-in-Yorkshire-and-the-Humber.pdf"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hyperlink" Target="https://www.westyorks-ca.gov.uk/media/9493/wy-creative-industries-showcase.pdf"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pec.ac.uk/blog/creative-clusters-case-studies" TargetMode="External"/><Relationship Id="rId2" Type="http://schemas.openxmlformats.org/officeDocument/2006/relationships/hyperlink" Target="https://www.productionpark.co.uk/"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pec.ac.uk/blog/creative-clusters-case-studies" TargetMode="External"/><Relationship Id="rId2" Type="http://schemas.openxmlformats.org/officeDocument/2006/relationships/hyperlink" Target="https://www.productionpark.co.uk/"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pec.ac.uk/blog/creative-clusters-case-studies" TargetMode="External"/><Relationship Id="rId2" Type="http://schemas.openxmlformats.org/officeDocument/2006/relationships/hyperlink" Target="https://futurefashionfactory.org/"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hyperlink" Target="https://cdn2.assets-servd.host/creative-pec/production/assets/publications/PEC-Discussion-Paper-Building-sustainable-regional-music-industry-clusters-January-2023.pdf"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westyorks-ca.gov.uk/media/7885/local-skills-report-2022-final-pdf.pdf" TargetMode="External"/><Relationship Id="rId2" Type="http://schemas.openxmlformats.org/officeDocument/2006/relationships/hyperlink" Target="https://www.westyorks-ca.gov.uk/growing-the-economy/strategic-economic-framework/policies-and-strategies/culture/" TargetMode="External"/><Relationship Id="rId1" Type="http://schemas.openxmlformats.org/officeDocument/2006/relationships/slideLayout" Target="../slideLayouts/slideLayout9.xml"/><Relationship Id="rId4" Type="http://schemas.openxmlformats.org/officeDocument/2006/relationships/hyperlink" Target="https://futuregoals.co.uk/media/r5spo1dg/lmi-report-2022.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http://www.blogs.hss.ed.ac.uk/pubs-and-publications/2017/09/29/happens-kneed-take-break-phd/"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hyperlink" Target="https://discovercreative.careers/"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hyperlink" Target="https://www.instituteforapprenticeships.org/" TargetMode="Externa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lordslibrary.parliament.uk/arts-and-creative-industries-the-case-for-a-strategy/"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assets.publishing.service.gov.uk/government/uploads/system/uploads/attachment_data/file/1115486/Understanding_the_growth_potential_of_creative_clusters_-_accessible.pdf" TargetMode="External"/><Relationship Id="rId4" Type="http://schemas.openxmlformats.org/officeDocument/2006/relationships/hyperlink" Target="https://pec.ac.uk/"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createbritain.com/" TargetMode="External"/><Relationship Id="rId3" Type="http://schemas.openxmlformats.org/officeDocument/2006/relationships/hyperlink" Target="https://www.publishers.org.uk/openbooks/" TargetMode="External"/><Relationship Id="rId7" Type="http://schemas.openxmlformats.org/officeDocument/2006/relationships/hyperlink" Target="https://www.screenyorkshire.co.uk/skills-and-talen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thecreativeindustries.co.uk/" TargetMode="External"/><Relationship Id="rId5" Type="http://schemas.openxmlformats.org/officeDocument/2006/relationships/hyperlink" Target="https://rps.org/resources/" TargetMode="External"/><Relationship Id="rId4" Type="http://schemas.openxmlformats.org/officeDocument/2006/relationships/hyperlink" Target="https://www.bookcareers.com/?_ga=2.15829686.1089372009.1681938397-1303214509.1681938397"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pec.ac.uk/events/the-state-of-creativit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info@ccskills.org.u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722543A-E1D2-4120-A3E2-E4E32E6A2CF1}"/>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endParaRPr>
          </a:p>
        </p:txBody>
      </p:sp>
      <p:sp>
        <p:nvSpPr>
          <p:cNvPr id="2" name="TextBox 1">
            <a:extLst>
              <a:ext uri="{FF2B5EF4-FFF2-40B4-BE49-F238E27FC236}">
                <a16:creationId xmlns:a16="http://schemas.microsoft.com/office/drawing/2014/main" id="{9891410A-936A-40B0-82AE-A66ACE87AEB9}"/>
              </a:ext>
            </a:extLst>
          </p:cNvPr>
          <p:cNvSpPr txBox="1"/>
          <p:nvPr/>
        </p:nvSpPr>
        <p:spPr>
          <a:xfrm>
            <a:off x="1715911" y="2280356"/>
            <a:ext cx="8466667" cy="1200329"/>
          </a:xfrm>
          <a:prstGeom prst="rect">
            <a:avLst/>
          </a:prstGeom>
          <a:noFill/>
        </p:spPr>
        <p:txBody>
          <a:bodyPr wrap="square" rtlCol="0">
            <a:spAutoFit/>
          </a:bodyPr>
          <a:lstStyle/>
          <a:p>
            <a:pPr algn="ctr"/>
            <a:r>
              <a:rPr lang="en-GB" sz="3600" dirty="0">
                <a:latin typeface="Pulp Display Bold" panose="00000800000000000000" pitchFamily="2" charset="0"/>
              </a:rPr>
              <a:t>CC Skills Creative Industries Overview and Resource Update</a:t>
            </a:r>
          </a:p>
        </p:txBody>
      </p:sp>
    </p:spTree>
    <p:extLst>
      <p:ext uri="{BB962C8B-B14F-4D97-AF65-F5344CB8AC3E}">
        <p14:creationId xmlns:p14="http://schemas.microsoft.com/office/powerpoint/2010/main" val="3738842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Facts and Figures - Question 1</a:t>
            </a:r>
          </a:p>
        </p:txBody>
      </p:sp>
      <p:sp>
        <p:nvSpPr>
          <p:cNvPr id="5" name="Google Shape;112;p18">
            <a:extLst>
              <a:ext uri="{FF2B5EF4-FFF2-40B4-BE49-F238E27FC236}">
                <a16:creationId xmlns:a16="http://schemas.microsoft.com/office/drawing/2014/main" id="{9A593F8D-8EB0-42EB-A2F4-F3C9891BD6B3}"/>
              </a:ext>
              <a:ext uri="{C183D7F6-B498-43B3-948B-1728B52AA6E4}">
                <adec:decorative xmlns:adec="http://schemas.microsoft.com/office/drawing/2017/decorative" val="1"/>
              </a:ext>
            </a:extLst>
          </p:cNvPr>
          <p:cNvSpPr txBox="1">
            <a:spLocks/>
          </p:cNvSpPr>
          <p:nvPr/>
        </p:nvSpPr>
        <p:spPr>
          <a:xfrm>
            <a:off x="716280" y="2023745"/>
            <a:ext cx="10515600" cy="3857766"/>
          </a:xfrm>
          <a:prstGeom prst="rect">
            <a:avLst/>
          </a:prstGeom>
          <a:noFill/>
          <a:ln>
            <a:noFill/>
          </a:ln>
        </p:spPr>
        <p:txBody>
          <a:bodyPr spcFirstLastPara="1" vert="horz" wrap="square"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228600" marR="0" lvl="0" indent="-50800" algn="l" defTabSz="914400" rtl="0" eaLnBrk="1" fontAlgn="auto" latinLnBrk="0" hangingPunct="1">
              <a:lnSpc>
                <a:spcPct val="90000"/>
              </a:lnSpc>
              <a:spcBef>
                <a:spcPts val="0"/>
              </a:spcBef>
              <a:spcAft>
                <a:spcPts val="0"/>
              </a:spcAft>
              <a:buClr>
                <a:prstClr val="black"/>
              </a:buClr>
              <a:buSzPts val="2800"/>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a:p>
            <a:pPr marL="228600" marR="0" lvl="0" indent="-50800" algn="l" defTabSz="914400" rtl="0" eaLnBrk="1" fontAlgn="auto" latinLnBrk="0" hangingPunct="1">
              <a:lnSpc>
                <a:spcPct val="90000"/>
              </a:lnSpc>
              <a:spcBef>
                <a:spcPts val="0"/>
              </a:spcBef>
              <a:spcAft>
                <a:spcPts val="0"/>
              </a:spcAft>
              <a:buClr>
                <a:prstClr val="black"/>
              </a:buClr>
              <a:buSzPts val="2800"/>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p:txBody>
      </p:sp>
      <p:sp>
        <p:nvSpPr>
          <p:cNvPr id="6" name="Google Shape;158;p24">
            <a:extLst>
              <a:ext uri="{FF2B5EF4-FFF2-40B4-BE49-F238E27FC236}">
                <a16:creationId xmlns:a16="http://schemas.microsoft.com/office/drawing/2014/main" id="{18725948-5D04-4A58-898D-09DE17E5B645}"/>
              </a:ext>
            </a:extLst>
          </p:cNvPr>
          <p:cNvSpPr txBox="1">
            <a:spLocks/>
          </p:cNvSpPr>
          <p:nvPr/>
        </p:nvSpPr>
        <p:spPr>
          <a:xfrm>
            <a:off x="523098" y="1861231"/>
            <a:ext cx="10515600" cy="4023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1200"/>
              </a:spcAft>
              <a:buClr>
                <a:prstClr val="black"/>
              </a:buClr>
              <a:buSzPts val="2800"/>
              <a:buFont typeface="Arial"/>
              <a:buNone/>
              <a:tabLst/>
              <a:defRPr/>
            </a:pPr>
            <a:r>
              <a:rPr kumimoji="0" lang="en-US" sz="2400" b="1"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rPr>
              <a:t>1. In 2019, the UK economic contribution (Gross Value Added) of the Creative Industries was?</a:t>
            </a:r>
          </a:p>
          <a:p>
            <a:pPr marL="0" marR="0" lvl="0" indent="0" algn="l" defTabSz="914400" rtl="0" eaLnBrk="1" fontAlgn="auto" latinLnBrk="0" hangingPunct="1">
              <a:lnSpc>
                <a:spcPct val="100000"/>
              </a:lnSpc>
              <a:spcBef>
                <a:spcPts val="0"/>
              </a:spcBef>
              <a:spcAft>
                <a:spcPts val="1200"/>
              </a:spcAft>
              <a:buClr>
                <a:prstClr val="black"/>
              </a:buClr>
              <a:buSzPts val="2800"/>
              <a:buFont typeface="Arial"/>
              <a:buNone/>
              <a:tabLst/>
              <a:defRPr/>
            </a:pPr>
            <a:endParaRPr lang="en-US" sz="2400" dirty="0">
              <a:solidFill>
                <a:prstClr val="black"/>
              </a:solidFill>
              <a:latin typeface="IBM Plex Sans" panose="020B0503050203000203" pitchFamily="34" charset="0"/>
              <a:ea typeface="Verdana"/>
              <a:cs typeface="Verdana"/>
              <a:sym typeface="Verdana"/>
            </a:endParaRPr>
          </a:p>
          <a:p>
            <a:pPr marL="0" marR="0" lvl="0" indent="0" algn="l" defTabSz="914400" rtl="0" eaLnBrk="1" fontAlgn="auto" latinLnBrk="0" hangingPunct="1">
              <a:lnSpc>
                <a:spcPct val="100000"/>
              </a:lnSpc>
              <a:spcBef>
                <a:spcPts val="0"/>
              </a:spcBef>
              <a:spcAft>
                <a:spcPts val="1200"/>
              </a:spcAft>
              <a:buClr>
                <a:prstClr val="black"/>
              </a:buClr>
              <a:buSzPts val="2800"/>
              <a:buFont typeface="Arial"/>
              <a:buNone/>
              <a:tabLst/>
              <a:defRPr/>
            </a:pPr>
            <a:r>
              <a:rPr kumimoji="0" lang="en-US" sz="2400" b="1" i="0" u="none" strike="noStrike" kern="1200" cap="none" spc="0" normalizeH="0" baseline="0" noProof="0" dirty="0">
                <a:ln>
                  <a:noFill/>
                </a:ln>
                <a:solidFill>
                  <a:prstClr val="black"/>
                </a:solidFill>
                <a:effectLst/>
                <a:highlight>
                  <a:srgbClr val="FFFF00"/>
                </a:highlight>
                <a:uLnTx/>
                <a:uFillTx/>
                <a:latin typeface="IBM Plex Sans" panose="020B0503050203000203" pitchFamily="34" charset="0"/>
                <a:ea typeface="Verdana"/>
                <a:cs typeface="Verdana"/>
                <a:sym typeface="Verdana"/>
              </a:rPr>
              <a:t>£119. Billion  </a:t>
            </a:r>
          </a:p>
          <a:p>
            <a:pPr marL="0" marR="0" lvl="0" indent="0" algn="l" defTabSz="914400" rtl="0" eaLnBrk="1" fontAlgn="auto" latinLnBrk="0" hangingPunct="1">
              <a:lnSpc>
                <a:spcPct val="100000"/>
              </a:lnSpc>
              <a:spcBef>
                <a:spcPts val="0"/>
              </a:spcBef>
              <a:spcAft>
                <a:spcPts val="1200"/>
              </a:spcAft>
              <a:buClr>
                <a:prstClr val="black"/>
              </a:buClr>
              <a:buSzPts val="2800"/>
              <a:buFont typeface="Arial"/>
              <a:buNone/>
              <a:tabLst/>
              <a:defRPr/>
            </a:pPr>
            <a:r>
              <a:rPr kumimoji="0" lang="en-US" sz="2400"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rPr>
              <a:t>£110.2 Million </a:t>
            </a:r>
          </a:p>
          <a:p>
            <a:pPr marL="0" marR="0" lvl="0" indent="0" algn="l" defTabSz="914400" rtl="0" eaLnBrk="1" fontAlgn="auto" latinLnBrk="0" hangingPunct="1">
              <a:lnSpc>
                <a:spcPct val="100000"/>
              </a:lnSpc>
              <a:spcBef>
                <a:spcPts val="0"/>
              </a:spcBef>
              <a:spcAft>
                <a:spcPts val="1200"/>
              </a:spcAft>
              <a:buClr>
                <a:prstClr val="black"/>
              </a:buClr>
              <a:buSzPts val="2800"/>
              <a:buFont typeface="Arial"/>
              <a:buNone/>
              <a:tabLst/>
              <a:defRPr/>
            </a:pPr>
            <a:r>
              <a:rPr kumimoji="0" lang="en-US" sz="2400"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rPr>
              <a:t>£1.5 Billion</a:t>
            </a:r>
            <a:br>
              <a:rPr kumimoji="0" lang="en-US" sz="2400"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rPr>
            </a:br>
            <a:endParaRPr kumimoji="0" lang="en-US" sz="2400"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a:p>
            <a:pPr marL="0" marR="0" lvl="0" indent="0" algn="l" defTabSz="914400" rtl="0" eaLnBrk="1" fontAlgn="auto" latinLnBrk="0" hangingPunct="1">
              <a:lnSpc>
                <a:spcPct val="100000"/>
              </a:lnSpc>
              <a:spcBef>
                <a:spcPts val="0"/>
              </a:spcBef>
              <a:spcAft>
                <a:spcPts val="1200"/>
              </a:spcAft>
              <a:buClr>
                <a:prstClr val="black"/>
              </a:buClr>
              <a:buSzPts val="2800"/>
              <a:buFont typeface="Arial"/>
              <a:buNone/>
              <a:tabLst/>
              <a:defRPr/>
            </a:pPr>
            <a:endPar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p:txBody>
      </p:sp>
    </p:spTree>
    <p:extLst>
      <p:ext uri="{BB962C8B-B14F-4D97-AF65-F5344CB8AC3E}">
        <p14:creationId xmlns:p14="http://schemas.microsoft.com/office/powerpoint/2010/main" val="358704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Facts and Figures -  Question 2</a:t>
            </a:r>
          </a:p>
        </p:txBody>
      </p:sp>
      <p:sp>
        <p:nvSpPr>
          <p:cNvPr id="5" name="Google Shape;112;p18">
            <a:extLst>
              <a:ext uri="{FF2B5EF4-FFF2-40B4-BE49-F238E27FC236}">
                <a16:creationId xmlns:a16="http://schemas.microsoft.com/office/drawing/2014/main" id="{9A593F8D-8EB0-42EB-A2F4-F3C9891BD6B3}"/>
              </a:ext>
              <a:ext uri="{C183D7F6-B498-43B3-948B-1728B52AA6E4}">
                <adec:decorative xmlns:adec="http://schemas.microsoft.com/office/drawing/2017/decorative" val="1"/>
              </a:ext>
            </a:extLst>
          </p:cNvPr>
          <p:cNvSpPr txBox="1">
            <a:spLocks/>
          </p:cNvSpPr>
          <p:nvPr/>
        </p:nvSpPr>
        <p:spPr>
          <a:xfrm>
            <a:off x="716280" y="2023745"/>
            <a:ext cx="10515600" cy="3857766"/>
          </a:xfrm>
          <a:prstGeom prst="rect">
            <a:avLst/>
          </a:prstGeom>
          <a:noFill/>
          <a:ln>
            <a:noFill/>
          </a:ln>
        </p:spPr>
        <p:txBody>
          <a:bodyPr spcFirstLastPara="1" vert="horz" wrap="square"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228600" marR="0" lvl="0" indent="-50800" algn="l" defTabSz="914400" rtl="0" eaLnBrk="1" fontAlgn="auto" latinLnBrk="0" hangingPunct="1">
              <a:lnSpc>
                <a:spcPct val="90000"/>
              </a:lnSpc>
              <a:spcBef>
                <a:spcPts val="0"/>
              </a:spcBef>
              <a:spcAft>
                <a:spcPts val="0"/>
              </a:spcAft>
              <a:buClr>
                <a:prstClr val="black"/>
              </a:buClr>
              <a:buSzPts val="2800"/>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a:p>
            <a:pPr marL="228600" marR="0" lvl="0" indent="-50800" algn="l" defTabSz="914400" rtl="0" eaLnBrk="1" fontAlgn="auto" latinLnBrk="0" hangingPunct="1">
              <a:lnSpc>
                <a:spcPct val="90000"/>
              </a:lnSpc>
              <a:spcBef>
                <a:spcPts val="0"/>
              </a:spcBef>
              <a:spcAft>
                <a:spcPts val="0"/>
              </a:spcAft>
              <a:buClr>
                <a:prstClr val="black"/>
              </a:buClr>
              <a:buSzPts val="2800"/>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p:txBody>
      </p:sp>
      <p:sp>
        <p:nvSpPr>
          <p:cNvPr id="6" name="Google Shape;158;p24">
            <a:extLst>
              <a:ext uri="{FF2B5EF4-FFF2-40B4-BE49-F238E27FC236}">
                <a16:creationId xmlns:a16="http://schemas.microsoft.com/office/drawing/2014/main" id="{18725948-5D04-4A58-898D-09DE17E5B645}"/>
              </a:ext>
            </a:extLst>
          </p:cNvPr>
          <p:cNvSpPr txBox="1">
            <a:spLocks/>
          </p:cNvSpPr>
          <p:nvPr/>
        </p:nvSpPr>
        <p:spPr>
          <a:xfrm>
            <a:off x="523098" y="1861231"/>
            <a:ext cx="10379364" cy="4023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1200"/>
              </a:spcAft>
              <a:buClr>
                <a:prstClr val="black"/>
              </a:buClr>
              <a:buSzPts val="2800"/>
              <a:buFont typeface="Arial"/>
              <a:buNone/>
              <a:tabLst/>
              <a:defRPr/>
            </a:pPr>
            <a:br>
              <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rPr>
            </a:br>
            <a:endPar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a:p>
            <a:pPr marL="0" marR="0" lvl="0" indent="0" algn="l" defTabSz="914400" rtl="0" eaLnBrk="1" fontAlgn="auto" latinLnBrk="0" hangingPunct="1">
              <a:lnSpc>
                <a:spcPct val="100000"/>
              </a:lnSpc>
              <a:spcBef>
                <a:spcPts val="0"/>
              </a:spcBef>
              <a:spcAft>
                <a:spcPts val="1200"/>
              </a:spcAft>
              <a:buClr>
                <a:prstClr val="black"/>
              </a:buClr>
              <a:buSzPts val="2800"/>
              <a:buFont typeface="Arial"/>
              <a:buNone/>
              <a:tabLst/>
              <a:defRPr/>
            </a:pPr>
            <a:r>
              <a:rPr kumimoji="0" lang="en-US" b="1"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rPr>
              <a:t>2. How many jobs do you think the Creative Industries accounts for?</a:t>
            </a:r>
          </a:p>
          <a:p>
            <a:pPr marL="0" marR="0" lvl="0" indent="0" algn="l" defTabSz="914400" rtl="0" eaLnBrk="1" fontAlgn="auto" latinLnBrk="0" hangingPunct="1">
              <a:lnSpc>
                <a:spcPct val="100000"/>
              </a:lnSpc>
              <a:spcBef>
                <a:spcPts val="0"/>
              </a:spcBef>
              <a:spcAft>
                <a:spcPts val="1200"/>
              </a:spcAft>
              <a:buClr>
                <a:prstClr val="black"/>
              </a:buClr>
              <a:buSzPts val="2800"/>
              <a:buFont typeface="Arial"/>
              <a:buNone/>
              <a:tabLst/>
              <a:defRPr/>
            </a:pPr>
            <a:endParaRPr kumimoji="0" lang="en-US"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a:p>
            <a:pPr marL="0" marR="0" lvl="0" indent="0" algn="l" defTabSz="914400" rtl="0" eaLnBrk="1" fontAlgn="auto" latinLnBrk="0" hangingPunct="1">
              <a:lnSpc>
                <a:spcPct val="100000"/>
              </a:lnSpc>
              <a:spcBef>
                <a:spcPts val="0"/>
              </a:spcBef>
              <a:spcAft>
                <a:spcPts val="1200"/>
              </a:spcAft>
              <a:buClr>
                <a:prstClr val="black"/>
              </a:buClr>
              <a:buSzPts val="2800"/>
              <a:buFont typeface="Arial"/>
              <a:buNone/>
              <a:tabLst/>
              <a:defRPr/>
            </a:pPr>
            <a:r>
              <a:rPr kumimoji="0" lang="en-US"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rPr>
              <a:t>500, 000 	</a:t>
            </a:r>
            <a:r>
              <a:rPr kumimoji="0" lang="en-US" b="1" i="0" u="none" strike="noStrike" kern="1200" cap="none" spc="0" normalizeH="0" baseline="0" noProof="0" dirty="0">
                <a:ln>
                  <a:noFill/>
                </a:ln>
                <a:solidFill>
                  <a:prstClr val="black"/>
                </a:solidFill>
                <a:effectLst/>
                <a:highlight>
                  <a:srgbClr val="FFFF00"/>
                </a:highlight>
                <a:uLnTx/>
                <a:uFillTx/>
                <a:latin typeface="IBM Plex Sans" panose="020B0503050203000203" pitchFamily="34" charset="0"/>
                <a:ea typeface="Verdana"/>
                <a:cs typeface="Verdana"/>
                <a:sym typeface="Verdana"/>
              </a:rPr>
              <a:t> 2 million </a:t>
            </a:r>
            <a:r>
              <a:rPr kumimoji="0" lang="en-US"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rPr>
              <a:t>	 10 million</a:t>
            </a:r>
          </a:p>
          <a:p>
            <a:pPr marL="0" marR="0" lvl="0" indent="0" algn="l" defTabSz="914400" rtl="0" eaLnBrk="1" fontAlgn="auto" latinLnBrk="0" hangingPunct="1">
              <a:lnSpc>
                <a:spcPct val="100000"/>
              </a:lnSpc>
              <a:spcBef>
                <a:spcPts val="0"/>
              </a:spcBef>
              <a:spcAft>
                <a:spcPts val="1200"/>
              </a:spcAft>
              <a:buClr>
                <a:prstClr val="black"/>
              </a:buClr>
              <a:buSzPts val="2800"/>
              <a:buFont typeface="Arial"/>
              <a:buNone/>
              <a:tabLst/>
              <a:defRPr/>
            </a:pPr>
            <a:br>
              <a:rPr kumimoji="0" lang="en-US"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rPr>
            </a:br>
            <a:endParaRPr kumimoji="0" lang="en-US"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p:txBody>
      </p:sp>
    </p:spTree>
    <p:extLst>
      <p:ext uri="{BB962C8B-B14F-4D97-AF65-F5344CB8AC3E}">
        <p14:creationId xmlns:p14="http://schemas.microsoft.com/office/powerpoint/2010/main" val="73950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Facts and Figures – Question 3</a:t>
            </a:r>
          </a:p>
        </p:txBody>
      </p:sp>
      <p:sp>
        <p:nvSpPr>
          <p:cNvPr id="5" name="Google Shape;112;p18">
            <a:extLst>
              <a:ext uri="{FF2B5EF4-FFF2-40B4-BE49-F238E27FC236}">
                <a16:creationId xmlns:a16="http://schemas.microsoft.com/office/drawing/2014/main" id="{9A593F8D-8EB0-42EB-A2F4-F3C9891BD6B3}"/>
              </a:ext>
              <a:ext uri="{C183D7F6-B498-43B3-948B-1728B52AA6E4}">
                <adec:decorative xmlns:adec="http://schemas.microsoft.com/office/drawing/2017/decorative" val="1"/>
              </a:ext>
            </a:extLst>
          </p:cNvPr>
          <p:cNvSpPr txBox="1">
            <a:spLocks/>
          </p:cNvSpPr>
          <p:nvPr/>
        </p:nvSpPr>
        <p:spPr>
          <a:xfrm>
            <a:off x="716280" y="2023745"/>
            <a:ext cx="10515600" cy="3857766"/>
          </a:xfrm>
          <a:prstGeom prst="rect">
            <a:avLst/>
          </a:prstGeom>
          <a:noFill/>
          <a:ln>
            <a:noFill/>
          </a:ln>
        </p:spPr>
        <p:txBody>
          <a:bodyPr spcFirstLastPara="1" vert="horz" wrap="square"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228600" marR="0" lvl="0" indent="-50800" algn="l" defTabSz="914400" rtl="0" eaLnBrk="1" fontAlgn="auto" latinLnBrk="0" hangingPunct="1">
              <a:lnSpc>
                <a:spcPct val="90000"/>
              </a:lnSpc>
              <a:spcBef>
                <a:spcPts val="0"/>
              </a:spcBef>
              <a:spcAft>
                <a:spcPts val="0"/>
              </a:spcAft>
              <a:buClr>
                <a:prstClr val="black"/>
              </a:buClr>
              <a:buSzPts val="2800"/>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a:p>
            <a:pPr marL="228600" marR="0" lvl="0" indent="-50800" algn="l" defTabSz="914400" rtl="0" eaLnBrk="1" fontAlgn="auto" latinLnBrk="0" hangingPunct="1">
              <a:lnSpc>
                <a:spcPct val="90000"/>
              </a:lnSpc>
              <a:spcBef>
                <a:spcPts val="0"/>
              </a:spcBef>
              <a:spcAft>
                <a:spcPts val="0"/>
              </a:spcAft>
              <a:buClr>
                <a:prstClr val="black"/>
              </a:buClr>
              <a:buSzPts val="2800"/>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p:txBody>
      </p:sp>
      <p:sp>
        <p:nvSpPr>
          <p:cNvPr id="6" name="Google Shape;158;p24">
            <a:extLst>
              <a:ext uri="{FF2B5EF4-FFF2-40B4-BE49-F238E27FC236}">
                <a16:creationId xmlns:a16="http://schemas.microsoft.com/office/drawing/2014/main" id="{18725948-5D04-4A58-898D-09DE17E5B645}"/>
              </a:ext>
            </a:extLst>
          </p:cNvPr>
          <p:cNvSpPr txBox="1">
            <a:spLocks/>
          </p:cNvSpPr>
          <p:nvPr/>
        </p:nvSpPr>
        <p:spPr>
          <a:xfrm>
            <a:off x="424624" y="1858139"/>
            <a:ext cx="9816656" cy="4023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1200"/>
              </a:spcAft>
              <a:buClr>
                <a:prstClr val="black"/>
              </a:buClr>
              <a:buSzPts val="2800"/>
              <a:buFont typeface="Arial"/>
              <a:buNone/>
              <a:tabLst/>
              <a:defRPr/>
            </a:pPr>
            <a:br>
              <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rPr>
            </a:br>
            <a:r>
              <a:rPr kumimoji="0" lang="en-US" b="1"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rPr>
              <a:t>3. Which sector employs more people? </a:t>
            </a:r>
          </a:p>
          <a:p>
            <a:pPr marL="0" marR="0" lvl="0" indent="0" algn="l" defTabSz="914400" rtl="0" eaLnBrk="1" fontAlgn="auto" latinLnBrk="0" hangingPunct="1">
              <a:lnSpc>
                <a:spcPct val="100000"/>
              </a:lnSpc>
              <a:spcBef>
                <a:spcPts val="0"/>
              </a:spcBef>
              <a:spcAft>
                <a:spcPts val="1200"/>
              </a:spcAft>
              <a:buClr>
                <a:prstClr val="black"/>
              </a:buClr>
              <a:buSzPts val="2800"/>
              <a:buFont typeface="Arial"/>
              <a:buNone/>
              <a:tabLst/>
              <a:defRPr/>
            </a:pPr>
            <a:endParaRPr kumimoji="0" lang="en-US"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a:p>
            <a:pPr marL="0" marR="0" lvl="0" indent="0" algn="l" defTabSz="914400" rtl="0" eaLnBrk="1" fontAlgn="auto" latinLnBrk="0" hangingPunct="1">
              <a:lnSpc>
                <a:spcPct val="100000"/>
              </a:lnSpc>
              <a:spcBef>
                <a:spcPts val="0"/>
              </a:spcBef>
              <a:spcAft>
                <a:spcPts val="1200"/>
              </a:spcAft>
              <a:buClr>
                <a:prstClr val="black"/>
              </a:buClr>
              <a:buSzPts val="2800"/>
              <a:buFont typeface="Arial"/>
              <a:buNone/>
              <a:tabLst/>
              <a:defRPr/>
            </a:pPr>
            <a:endParaRPr lang="en-US" dirty="0">
              <a:solidFill>
                <a:prstClr val="black"/>
              </a:solidFill>
              <a:latin typeface="IBM Plex Sans" panose="020B0503050203000203" pitchFamily="34" charset="0"/>
              <a:ea typeface="Verdana"/>
              <a:cs typeface="Verdana"/>
              <a:sym typeface="Verdana"/>
            </a:endParaRPr>
          </a:p>
          <a:p>
            <a:pPr marL="0" marR="0" lvl="0" indent="0" algn="l" defTabSz="914400" rtl="0" eaLnBrk="1" fontAlgn="auto" latinLnBrk="0" hangingPunct="1">
              <a:lnSpc>
                <a:spcPct val="100000"/>
              </a:lnSpc>
              <a:spcBef>
                <a:spcPts val="0"/>
              </a:spcBef>
              <a:spcAft>
                <a:spcPts val="1200"/>
              </a:spcAft>
              <a:buClr>
                <a:prstClr val="black"/>
              </a:buClr>
              <a:buSzPts val="2800"/>
              <a:buFont typeface="Arial"/>
              <a:buNone/>
              <a:tabLst/>
              <a:defRPr/>
            </a:pPr>
            <a:r>
              <a:rPr kumimoji="0" lang="en-US" b="1" i="0" u="none" strike="noStrike" kern="1200" cap="none" spc="0" normalizeH="0" baseline="0" noProof="0" dirty="0">
                <a:ln>
                  <a:noFill/>
                </a:ln>
                <a:solidFill>
                  <a:prstClr val="black"/>
                </a:solidFill>
                <a:effectLst/>
                <a:highlight>
                  <a:srgbClr val="FFFF00"/>
                </a:highlight>
                <a:uLnTx/>
                <a:uFillTx/>
                <a:latin typeface="IBM Plex Sans" panose="020B0503050203000203" pitchFamily="34" charset="0"/>
                <a:ea typeface="Verdana"/>
                <a:cs typeface="Verdana"/>
                <a:sym typeface="Verdana"/>
              </a:rPr>
              <a:t>Creative </a:t>
            </a:r>
            <a:r>
              <a:rPr kumimoji="0" lang="en-US"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rPr>
              <a:t>	Life Sciences 	Oil and Gas </a:t>
            </a:r>
          </a:p>
          <a:p>
            <a:pPr marL="0" marR="0" lvl="0" indent="0" algn="l" defTabSz="914400" rtl="0" eaLnBrk="1" fontAlgn="auto" latinLnBrk="0" hangingPunct="1">
              <a:lnSpc>
                <a:spcPct val="100000"/>
              </a:lnSpc>
              <a:spcBef>
                <a:spcPts val="0"/>
              </a:spcBef>
              <a:spcAft>
                <a:spcPts val="1200"/>
              </a:spcAft>
              <a:buClr>
                <a:prstClr val="black"/>
              </a:buClr>
              <a:buSzPts val="2800"/>
              <a:buFont typeface="Arial"/>
              <a:buNone/>
              <a:tabLst/>
              <a:defRPr/>
            </a:pPr>
            <a:endParaRPr kumimoji="0" lang="en-US" sz="1600"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p:txBody>
      </p:sp>
    </p:spTree>
    <p:extLst>
      <p:ext uri="{BB962C8B-B14F-4D97-AF65-F5344CB8AC3E}">
        <p14:creationId xmlns:p14="http://schemas.microsoft.com/office/powerpoint/2010/main" val="2144730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Facts and Figures - Question 4</a:t>
            </a:r>
          </a:p>
        </p:txBody>
      </p:sp>
      <p:sp>
        <p:nvSpPr>
          <p:cNvPr id="5" name="Google Shape;112;p18">
            <a:extLst>
              <a:ext uri="{FF2B5EF4-FFF2-40B4-BE49-F238E27FC236}">
                <a16:creationId xmlns:a16="http://schemas.microsoft.com/office/drawing/2014/main" id="{9A593F8D-8EB0-42EB-A2F4-F3C9891BD6B3}"/>
              </a:ext>
              <a:ext uri="{C183D7F6-B498-43B3-948B-1728B52AA6E4}">
                <adec:decorative xmlns:adec="http://schemas.microsoft.com/office/drawing/2017/decorative" val="1"/>
              </a:ext>
            </a:extLst>
          </p:cNvPr>
          <p:cNvSpPr txBox="1">
            <a:spLocks/>
          </p:cNvSpPr>
          <p:nvPr/>
        </p:nvSpPr>
        <p:spPr>
          <a:xfrm>
            <a:off x="716280" y="2023745"/>
            <a:ext cx="10515600" cy="3857766"/>
          </a:xfrm>
          <a:prstGeom prst="rect">
            <a:avLst/>
          </a:prstGeom>
          <a:noFill/>
          <a:ln>
            <a:noFill/>
          </a:ln>
        </p:spPr>
        <p:txBody>
          <a:bodyPr spcFirstLastPara="1" vert="horz" wrap="square"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228600" marR="0" lvl="0" indent="-50800" algn="l" defTabSz="914400" rtl="0" eaLnBrk="1" fontAlgn="auto" latinLnBrk="0" hangingPunct="1">
              <a:lnSpc>
                <a:spcPct val="90000"/>
              </a:lnSpc>
              <a:spcBef>
                <a:spcPts val="0"/>
              </a:spcBef>
              <a:spcAft>
                <a:spcPts val="0"/>
              </a:spcAft>
              <a:buClr>
                <a:prstClr val="black"/>
              </a:buClr>
              <a:buSzPts val="2800"/>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a:p>
            <a:pPr marL="228600" marR="0" lvl="0" indent="-50800" algn="l" defTabSz="914400" rtl="0" eaLnBrk="1" fontAlgn="auto" latinLnBrk="0" hangingPunct="1">
              <a:lnSpc>
                <a:spcPct val="90000"/>
              </a:lnSpc>
              <a:spcBef>
                <a:spcPts val="0"/>
              </a:spcBef>
              <a:spcAft>
                <a:spcPts val="0"/>
              </a:spcAft>
              <a:buClr>
                <a:prstClr val="black"/>
              </a:buClr>
              <a:buSzPts val="2800"/>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p:txBody>
      </p:sp>
      <p:sp>
        <p:nvSpPr>
          <p:cNvPr id="8" name="TextBox 7">
            <a:extLst>
              <a:ext uri="{FF2B5EF4-FFF2-40B4-BE49-F238E27FC236}">
                <a16:creationId xmlns:a16="http://schemas.microsoft.com/office/drawing/2014/main" id="{5ABC88AE-0914-439F-8C57-9DF4103AD117}"/>
              </a:ext>
            </a:extLst>
          </p:cNvPr>
          <p:cNvSpPr txBox="1"/>
          <p:nvPr/>
        </p:nvSpPr>
        <p:spPr>
          <a:xfrm>
            <a:off x="716280" y="1861231"/>
            <a:ext cx="10952621" cy="298543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Pts val="2800"/>
              <a:buFontTx/>
              <a:buNone/>
              <a:tabLst/>
              <a:defRPr/>
            </a:pPr>
            <a:r>
              <a:rPr kumimoji="0" lang="en-US" sz="2800" b="1"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rPr>
              <a:t>4. What percentage of creative industries workers are self-employed?</a:t>
            </a:r>
          </a:p>
          <a:p>
            <a:pPr marL="0" marR="0" lvl="0" indent="0" algn="l" defTabSz="914400" rtl="0" eaLnBrk="1" fontAlgn="auto" latinLnBrk="0" hangingPunct="1">
              <a:lnSpc>
                <a:spcPct val="100000"/>
              </a:lnSpc>
              <a:spcBef>
                <a:spcPts val="0"/>
              </a:spcBef>
              <a:spcAft>
                <a:spcPts val="1200"/>
              </a:spcAft>
              <a:buClrTx/>
              <a:buSzPts val="2800"/>
              <a:buFontTx/>
              <a:buNone/>
              <a:tabLst/>
              <a:defRPr/>
            </a:pPr>
            <a:endParaRPr kumimoji="0" lang="en-US" sz="2800" b="1"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a:p>
            <a:pPr marL="0" marR="0" lvl="0" indent="0" algn="l" defTabSz="914400" rtl="0" eaLnBrk="1" fontAlgn="auto" latinLnBrk="0" hangingPunct="1">
              <a:lnSpc>
                <a:spcPct val="100000"/>
              </a:lnSpc>
              <a:spcBef>
                <a:spcPts val="0"/>
              </a:spcBef>
              <a:spcAft>
                <a:spcPts val="1200"/>
              </a:spcAft>
              <a:buClrTx/>
              <a:buSzPts val="2800"/>
              <a:buFontTx/>
              <a:buNone/>
              <a:tabLst/>
              <a:defRPr/>
            </a:pPr>
            <a:r>
              <a:rPr kumimoji="0" lang="en-US" sz="2800"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rPr>
              <a:t>10%    	25% 	</a:t>
            </a:r>
            <a:r>
              <a:rPr kumimoji="0" lang="en-US" sz="2800" b="1" i="0" u="none" strike="noStrike" kern="1200" cap="none" spc="0" normalizeH="0" baseline="0" noProof="0" dirty="0">
                <a:ln>
                  <a:noFill/>
                </a:ln>
                <a:solidFill>
                  <a:prstClr val="black"/>
                </a:solidFill>
                <a:effectLst/>
                <a:highlight>
                  <a:srgbClr val="FFFF00"/>
                </a:highlight>
                <a:uLnTx/>
                <a:uFillTx/>
                <a:latin typeface="IBM Plex Sans" panose="020B0503050203000203" pitchFamily="34" charset="0"/>
                <a:ea typeface="Verdana"/>
                <a:cs typeface="Verdana"/>
                <a:sym typeface="Verdana"/>
              </a:rPr>
              <a:t>          33%</a:t>
            </a:r>
          </a:p>
          <a:p>
            <a:pPr marL="0" marR="0" lvl="0" indent="0" algn="l" defTabSz="914400" rtl="0" eaLnBrk="1" fontAlgn="auto" latinLnBrk="0" hangingPunct="1">
              <a:lnSpc>
                <a:spcPct val="100000"/>
              </a:lnSpc>
              <a:spcBef>
                <a:spcPts val="0"/>
              </a:spcBef>
              <a:spcAft>
                <a:spcPts val="1200"/>
              </a:spcAft>
              <a:buClrTx/>
              <a:buSzPts val="2800"/>
              <a:buFontTx/>
              <a:buNone/>
              <a:tabLst/>
              <a:defRPr/>
            </a:pPr>
            <a:endParaRPr lang="en-US" dirty="0">
              <a:solidFill>
                <a:prstClr val="black"/>
              </a:solidFill>
              <a:latin typeface="IBM Plex Sans" panose="020B0503050203000203" pitchFamily="34" charset="0"/>
              <a:ea typeface="Verdana"/>
              <a:cs typeface="Verdana"/>
              <a:sym typeface="Verdana"/>
            </a:endParaRPr>
          </a:p>
          <a:p>
            <a:pPr marL="0" marR="0" lvl="0" indent="0" algn="l" defTabSz="914400" rtl="0" eaLnBrk="1" fontAlgn="auto" latinLnBrk="0" hangingPunct="1">
              <a:lnSpc>
                <a:spcPct val="100000"/>
              </a:lnSpc>
              <a:spcBef>
                <a:spcPts val="0"/>
              </a:spcBef>
              <a:spcAft>
                <a:spcPts val="1200"/>
              </a:spcAft>
              <a:buClrTx/>
              <a:buSzPts val="2800"/>
              <a:buFontTx/>
              <a:buNone/>
              <a:tabLst/>
              <a:defRPr/>
            </a:pPr>
            <a:endParaRPr kumimoji="0" lang="en-US" sz="1800"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p:txBody>
      </p:sp>
    </p:spTree>
    <p:extLst>
      <p:ext uri="{BB962C8B-B14F-4D97-AF65-F5344CB8AC3E}">
        <p14:creationId xmlns:p14="http://schemas.microsoft.com/office/powerpoint/2010/main" val="3233184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Facts and Figures – Question 5</a:t>
            </a:r>
          </a:p>
        </p:txBody>
      </p:sp>
      <p:sp>
        <p:nvSpPr>
          <p:cNvPr id="5" name="Google Shape;112;p18">
            <a:extLst>
              <a:ext uri="{FF2B5EF4-FFF2-40B4-BE49-F238E27FC236}">
                <a16:creationId xmlns:a16="http://schemas.microsoft.com/office/drawing/2014/main" id="{9A593F8D-8EB0-42EB-A2F4-F3C9891BD6B3}"/>
              </a:ext>
              <a:ext uri="{C183D7F6-B498-43B3-948B-1728B52AA6E4}">
                <adec:decorative xmlns:adec="http://schemas.microsoft.com/office/drawing/2017/decorative" val="1"/>
              </a:ext>
            </a:extLst>
          </p:cNvPr>
          <p:cNvSpPr txBox="1">
            <a:spLocks/>
          </p:cNvSpPr>
          <p:nvPr/>
        </p:nvSpPr>
        <p:spPr>
          <a:xfrm>
            <a:off x="716280" y="2023745"/>
            <a:ext cx="10515600" cy="3857766"/>
          </a:xfrm>
          <a:prstGeom prst="rect">
            <a:avLst/>
          </a:prstGeom>
          <a:noFill/>
          <a:ln>
            <a:noFill/>
          </a:ln>
        </p:spPr>
        <p:txBody>
          <a:bodyPr spcFirstLastPara="1" vert="horz" wrap="square"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228600" marR="0" lvl="0" indent="-50800" algn="l" defTabSz="914400" rtl="0" eaLnBrk="1" fontAlgn="auto" latinLnBrk="0" hangingPunct="1">
              <a:lnSpc>
                <a:spcPct val="90000"/>
              </a:lnSpc>
              <a:spcBef>
                <a:spcPts val="0"/>
              </a:spcBef>
              <a:spcAft>
                <a:spcPts val="0"/>
              </a:spcAft>
              <a:buClr>
                <a:prstClr val="black"/>
              </a:buClr>
              <a:buSzPts val="2800"/>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a:p>
            <a:pPr marL="228600" marR="0" lvl="0" indent="-50800" algn="l" defTabSz="914400" rtl="0" eaLnBrk="1" fontAlgn="auto" latinLnBrk="0" hangingPunct="1">
              <a:lnSpc>
                <a:spcPct val="90000"/>
              </a:lnSpc>
              <a:spcBef>
                <a:spcPts val="0"/>
              </a:spcBef>
              <a:spcAft>
                <a:spcPts val="0"/>
              </a:spcAft>
              <a:buClr>
                <a:prstClr val="black"/>
              </a:buClr>
              <a:buSzPts val="2800"/>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p:txBody>
      </p:sp>
      <p:sp>
        <p:nvSpPr>
          <p:cNvPr id="8" name="TextBox 7">
            <a:extLst>
              <a:ext uri="{FF2B5EF4-FFF2-40B4-BE49-F238E27FC236}">
                <a16:creationId xmlns:a16="http://schemas.microsoft.com/office/drawing/2014/main" id="{5ABC88AE-0914-439F-8C57-9DF4103AD117}"/>
              </a:ext>
            </a:extLst>
          </p:cNvPr>
          <p:cNvSpPr txBox="1"/>
          <p:nvPr/>
        </p:nvSpPr>
        <p:spPr>
          <a:xfrm>
            <a:off x="960120" y="1861231"/>
            <a:ext cx="10708781"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Pts val="2800"/>
              <a:buFontTx/>
              <a:buNone/>
              <a:tabLst/>
              <a:defRPr/>
            </a:pPr>
            <a:r>
              <a:rPr kumimoji="0" lang="en-US" sz="2800" b="1"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rPr>
              <a:t>68% of creative industries businesses have a turnover of less than £100,000: </a:t>
            </a:r>
          </a:p>
          <a:p>
            <a:pPr marL="0" marR="0" lvl="0" indent="0" algn="l" defTabSz="914400" rtl="0" eaLnBrk="1" fontAlgn="auto" latinLnBrk="0" hangingPunct="1">
              <a:lnSpc>
                <a:spcPct val="100000"/>
              </a:lnSpc>
              <a:spcBef>
                <a:spcPts val="0"/>
              </a:spcBef>
              <a:spcAft>
                <a:spcPts val="1200"/>
              </a:spcAft>
              <a:buClrTx/>
              <a:buSzPts val="2800"/>
              <a:buFontTx/>
              <a:buNone/>
              <a:tabLst/>
              <a:defRPr/>
            </a:pPr>
            <a:endParaRPr kumimoji="0" lang="en-US" sz="2800" b="1"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endParaRPr>
          </a:p>
          <a:p>
            <a:pPr marL="0" marR="0" lvl="0" indent="0" algn="l" defTabSz="914400" rtl="0" eaLnBrk="1" fontAlgn="auto" latinLnBrk="0" hangingPunct="1">
              <a:lnSpc>
                <a:spcPct val="100000"/>
              </a:lnSpc>
              <a:spcBef>
                <a:spcPts val="0"/>
              </a:spcBef>
              <a:spcAft>
                <a:spcPts val="1200"/>
              </a:spcAft>
              <a:buClrTx/>
              <a:buSzPts val="2800"/>
              <a:buFontTx/>
              <a:buNone/>
              <a:tabLst/>
              <a:defRPr/>
            </a:pPr>
            <a:r>
              <a:rPr kumimoji="0" lang="en-US" sz="2800" b="1" i="0" u="none" strike="noStrike" kern="1200" cap="none" spc="0" normalizeH="0" baseline="0" noProof="0" dirty="0">
                <a:ln>
                  <a:noFill/>
                </a:ln>
                <a:solidFill>
                  <a:prstClr val="black"/>
                </a:solidFill>
                <a:effectLst/>
                <a:highlight>
                  <a:srgbClr val="FFFF00"/>
                </a:highlight>
                <a:uLnTx/>
                <a:uFillTx/>
                <a:latin typeface="IBM Plex Sans" panose="020B0503050203000203" pitchFamily="34" charset="0"/>
                <a:ea typeface="Verdana"/>
                <a:cs typeface="Verdana"/>
                <a:sym typeface="Verdana"/>
              </a:rPr>
              <a:t>True</a:t>
            </a:r>
            <a:r>
              <a:rPr kumimoji="0" lang="en-US" sz="2800" b="0" i="0" u="none" strike="noStrike" kern="1200" cap="none" spc="0" normalizeH="0" baseline="0" noProof="0" dirty="0">
                <a:ln>
                  <a:noFill/>
                </a:ln>
                <a:solidFill>
                  <a:prstClr val="black"/>
                </a:solidFill>
                <a:effectLst/>
                <a:uLnTx/>
                <a:uFillTx/>
                <a:latin typeface="IBM Plex Sans" panose="020B0503050203000203" pitchFamily="34" charset="0"/>
                <a:ea typeface="Verdana"/>
                <a:cs typeface="Verdana"/>
                <a:sym typeface="Verdana"/>
              </a:rPr>
              <a:t> 	 False</a:t>
            </a:r>
          </a:p>
        </p:txBody>
      </p:sp>
    </p:spTree>
    <p:extLst>
      <p:ext uri="{BB962C8B-B14F-4D97-AF65-F5344CB8AC3E}">
        <p14:creationId xmlns:p14="http://schemas.microsoft.com/office/powerpoint/2010/main" val="2403435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Creative businesses/employment</a:t>
            </a:r>
          </a:p>
        </p:txBody>
      </p:sp>
      <p:grpSp>
        <p:nvGrpSpPr>
          <p:cNvPr id="5" name="Group 4">
            <a:extLst>
              <a:ext uri="{FF2B5EF4-FFF2-40B4-BE49-F238E27FC236}">
                <a16:creationId xmlns:a16="http://schemas.microsoft.com/office/drawing/2014/main" id="{487AAF96-2EC4-4559-9CC8-603FF8F98AD6}"/>
              </a:ext>
            </a:extLst>
          </p:cNvPr>
          <p:cNvGrpSpPr/>
          <p:nvPr/>
        </p:nvGrpSpPr>
        <p:grpSpPr>
          <a:xfrm>
            <a:off x="836493" y="1688851"/>
            <a:ext cx="9569436" cy="3878141"/>
            <a:chOff x="838200" y="1372763"/>
            <a:chExt cx="9569436" cy="3878141"/>
          </a:xfrm>
        </p:grpSpPr>
        <p:sp>
          <p:nvSpPr>
            <p:cNvPr id="6" name="Rectangle 5">
              <a:extLst>
                <a:ext uri="{FF2B5EF4-FFF2-40B4-BE49-F238E27FC236}">
                  <a16:creationId xmlns:a16="http://schemas.microsoft.com/office/drawing/2014/main" id="{66FB32D0-3E4A-4F2B-88FA-18B54CB94DBF}"/>
                </a:ext>
              </a:extLst>
            </p:cNvPr>
            <p:cNvSpPr/>
            <p:nvPr/>
          </p:nvSpPr>
          <p:spPr>
            <a:xfrm>
              <a:off x="882537" y="3997502"/>
              <a:ext cx="1988679" cy="1253402"/>
            </a:xfrm>
            <a:prstGeom prst="rect">
              <a:avLst/>
            </a:prstGeom>
            <a:noFill/>
          </p:spPr>
          <p:txBody>
            <a:bodyPr wrap="square" lIns="108000" tIns="72000" rIns="108000" bIns="72000">
              <a:spAutoFit/>
            </a:bodyPr>
            <a:lstStyle/>
            <a:p>
              <a:pPr lvl="0">
                <a:lnSpc>
                  <a:spcPct val="90000"/>
                </a:lnSpc>
                <a:buClr>
                  <a:schemeClr val="dk1"/>
                </a:buClr>
                <a:buSzPts val="2800"/>
              </a:pPr>
              <a:r>
                <a:rPr lang="en-US" sz="2000" dirty="0">
                  <a:latin typeface="IBM Plex Sans" panose="020B0503050203000203" pitchFamily="34" charset="0"/>
                  <a:ea typeface="Verdana"/>
                  <a:cs typeface="Verdana"/>
                  <a:sym typeface="Verdana"/>
                </a:rPr>
                <a:t>Almost 95% of businesses are micro businesses</a:t>
              </a:r>
            </a:p>
          </p:txBody>
        </p:sp>
        <p:grpSp>
          <p:nvGrpSpPr>
            <p:cNvPr id="8" name="Group 7">
              <a:extLst>
                <a:ext uri="{FF2B5EF4-FFF2-40B4-BE49-F238E27FC236}">
                  <a16:creationId xmlns:a16="http://schemas.microsoft.com/office/drawing/2014/main" id="{5DEC27B6-99D7-489A-A91C-98990BEF207A}"/>
                </a:ext>
              </a:extLst>
            </p:cNvPr>
            <p:cNvGrpSpPr/>
            <p:nvPr/>
          </p:nvGrpSpPr>
          <p:grpSpPr>
            <a:xfrm>
              <a:off x="838200" y="1840992"/>
              <a:ext cx="1691876" cy="1682946"/>
              <a:chOff x="-1802371" y="6030776"/>
              <a:chExt cx="1097295" cy="1091504"/>
            </a:xfrm>
          </p:grpSpPr>
          <p:sp>
            <p:nvSpPr>
              <p:cNvPr id="81" name="Oval 80">
                <a:extLst>
                  <a:ext uri="{FF2B5EF4-FFF2-40B4-BE49-F238E27FC236}">
                    <a16:creationId xmlns:a16="http://schemas.microsoft.com/office/drawing/2014/main" id="{A5EF1702-178D-44DF-9F0B-72CB84EED4CB}"/>
                  </a:ext>
                </a:extLst>
              </p:cNvPr>
              <p:cNvSpPr/>
              <p:nvPr/>
            </p:nvSpPr>
            <p:spPr>
              <a:xfrm>
                <a:off x="-1625695" y="6204557"/>
                <a:ext cx="743943" cy="743943"/>
              </a:xfrm>
              <a:prstGeom prst="ellipse">
                <a:avLst/>
              </a:prstGeom>
              <a:noFill/>
              <a:ln w="3175">
                <a:solidFill>
                  <a:srgbClr val="06484C"/>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r>
                  <a:rPr lang="en-GB" sz="900" dirty="0">
                    <a:solidFill>
                      <a:schemeClr val="bg1"/>
                    </a:solidFill>
                  </a:rPr>
                  <a:t>     </a:t>
                </a:r>
              </a:p>
            </p:txBody>
          </p:sp>
          <p:graphicFrame>
            <p:nvGraphicFramePr>
              <p:cNvPr id="82" name="Chart 81">
                <a:extLst>
                  <a:ext uri="{FF2B5EF4-FFF2-40B4-BE49-F238E27FC236}">
                    <a16:creationId xmlns:a16="http://schemas.microsoft.com/office/drawing/2014/main" id="{36884B48-51B0-4F90-89F6-F3CE8E03A433}"/>
                  </a:ext>
                </a:extLst>
              </p:cNvPr>
              <p:cNvGraphicFramePr/>
              <p:nvPr/>
            </p:nvGraphicFramePr>
            <p:xfrm>
              <a:off x="-1802371" y="6030776"/>
              <a:ext cx="1097295" cy="1091504"/>
            </p:xfrm>
            <a:graphic>
              <a:graphicData uri="http://schemas.openxmlformats.org/drawingml/2006/chart">
                <c:chart xmlns:c="http://schemas.openxmlformats.org/drawingml/2006/chart" xmlns:r="http://schemas.openxmlformats.org/officeDocument/2006/relationships" r:id="rId3"/>
              </a:graphicData>
            </a:graphic>
          </p:graphicFrame>
        </p:grpSp>
        <p:sp>
          <p:nvSpPr>
            <p:cNvPr id="9" name="Rectangle 8">
              <a:extLst>
                <a:ext uri="{FF2B5EF4-FFF2-40B4-BE49-F238E27FC236}">
                  <a16:creationId xmlns:a16="http://schemas.microsoft.com/office/drawing/2014/main" id="{033AC89A-B002-4CDD-ADCB-FFB63F12B6F9}"/>
                </a:ext>
              </a:extLst>
            </p:cNvPr>
            <p:cNvSpPr/>
            <p:nvPr/>
          </p:nvSpPr>
          <p:spPr>
            <a:xfrm>
              <a:off x="1318177" y="2428520"/>
              <a:ext cx="845103" cy="461665"/>
            </a:xfrm>
            <a:prstGeom prst="rect">
              <a:avLst/>
            </a:prstGeom>
          </p:spPr>
          <p:txBody>
            <a:bodyPr wrap="none">
              <a:spAutoFit/>
            </a:bodyPr>
            <a:lstStyle/>
            <a:p>
              <a:r>
                <a:rPr lang="en-GB" sz="2400" b="1" dirty="0">
                  <a:solidFill>
                    <a:srgbClr val="44546A"/>
                  </a:solidFill>
                  <a:latin typeface="Verdana" panose="020B0604030504040204" pitchFamily="34" charset="0"/>
                  <a:ea typeface="Verdana" panose="020B0604030504040204" pitchFamily="34" charset="0"/>
                  <a:cs typeface="Verdana" panose="020B0604030504040204" pitchFamily="34" charset="0"/>
                </a:rPr>
                <a:t>95</a:t>
              </a:r>
              <a:r>
                <a:rPr lang="en-GB" sz="1600" dirty="0">
                  <a:solidFill>
                    <a:srgbClr val="44546A"/>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tangle 9">
              <a:extLst>
                <a:ext uri="{FF2B5EF4-FFF2-40B4-BE49-F238E27FC236}">
                  <a16:creationId xmlns:a16="http://schemas.microsoft.com/office/drawing/2014/main" id="{01712461-2C7B-4C71-8EC8-79B73A69483E}"/>
                </a:ext>
              </a:extLst>
            </p:cNvPr>
            <p:cNvSpPr/>
            <p:nvPr/>
          </p:nvSpPr>
          <p:spPr>
            <a:xfrm>
              <a:off x="4679738" y="3920494"/>
              <a:ext cx="1988679" cy="1253402"/>
            </a:xfrm>
            <a:prstGeom prst="rect">
              <a:avLst/>
            </a:prstGeom>
            <a:noFill/>
          </p:spPr>
          <p:txBody>
            <a:bodyPr wrap="square" lIns="108000" tIns="72000" rIns="108000" bIns="72000">
              <a:spAutoFit/>
            </a:bodyPr>
            <a:lstStyle/>
            <a:p>
              <a:pPr lvl="0">
                <a:lnSpc>
                  <a:spcPct val="90000"/>
                </a:lnSpc>
                <a:buClr>
                  <a:schemeClr val="dk1"/>
                </a:buClr>
                <a:buSzPts val="2800"/>
              </a:pPr>
              <a:r>
                <a:rPr lang="en-GB" sz="2000" dirty="0">
                  <a:latin typeface="IBM Plex Sans" panose="020B0503050203000203" pitchFamily="34" charset="0"/>
                  <a:ea typeface="Verdana"/>
                  <a:cs typeface="Verdana"/>
                  <a:sym typeface="Verdana"/>
                </a:rPr>
                <a:t>289,000 businesses operating in 2018</a:t>
              </a:r>
            </a:p>
          </p:txBody>
        </p:sp>
        <p:grpSp>
          <p:nvGrpSpPr>
            <p:cNvPr id="11" name="Group 110">
              <a:extLst>
                <a:ext uri="{FF2B5EF4-FFF2-40B4-BE49-F238E27FC236}">
                  <a16:creationId xmlns:a16="http://schemas.microsoft.com/office/drawing/2014/main" id="{473E3892-1A9E-4D96-8BB2-ECEB7A85FA64}"/>
                </a:ext>
              </a:extLst>
            </p:cNvPr>
            <p:cNvGrpSpPr>
              <a:grpSpLocks noChangeAspect="1"/>
            </p:cNvGrpSpPr>
            <p:nvPr/>
          </p:nvGrpSpPr>
          <p:grpSpPr>
            <a:xfrm>
              <a:off x="8283035" y="1372763"/>
              <a:ext cx="1849672" cy="2356648"/>
              <a:chOff x="5024438" y="1268413"/>
              <a:chExt cx="1482726" cy="1889126"/>
            </a:xfrm>
            <a:solidFill>
              <a:schemeClr val="bg1">
                <a:lumMod val="85000"/>
              </a:schemeClr>
            </a:solidFill>
          </p:grpSpPr>
          <p:sp>
            <p:nvSpPr>
              <p:cNvPr id="14" name="Rectangle 43">
                <a:extLst>
                  <a:ext uri="{FF2B5EF4-FFF2-40B4-BE49-F238E27FC236}">
                    <a16:creationId xmlns:a16="http://schemas.microsoft.com/office/drawing/2014/main" id="{83A69D73-833D-401E-9FB4-A2C961136F16}"/>
                  </a:ext>
                </a:extLst>
              </p:cNvPr>
              <p:cNvSpPr>
                <a:spLocks noChangeAspect="1" noChangeArrowheads="1"/>
              </p:cNvSpPr>
              <p:nvPr/>
            </p:nvSpPr>
            <p:spPr bwMode="gray">
              <a:xfrm>
                <a:off x="5878513" y="2513013"/>
                <a:ext cx="304800" cy="282575"/>
              </a:xfrm>
              <a:prstGeom prst="rect">
                <a:avLst/>
              </a:prstGeom>
              <a:solidFill>
                <a:srgbClr val="06484C"/>
              </a:solidFill>
              <a:ln w="6350" cmpd="sng">
                <a:solidFill>
                  <a:srgbClr val="06484C"/>
                </a:solidFill>
                <a:prstDash val="solid"/>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Freeform 44">
                <a:extLst>
                  <a:ext uri="{FF2B5EF4-FFF2-40B4-BE49-F238E27FC236}">
                    <a16:creationId xmlns:a16="http://schemas.microsoft.com/office/drawing/2014/main" id="{D0B7AED8-2911-4D40-AA4E-B9CCFF8B6A35}"/>
                  </a:ext>
                </a:extLst>
              </p:cNvPr>
              <p:cNvSpPr>
                <a:spLocks noChangeAspect="1"/>
              </p:cNvSpPr>
              <p:nvPr/>
            </p:nvSpPr>
            <p:spPr bwMode="gray">
              <a:xfrm>
                <a:off x="6059488" y="2439988"/>
                <a:ext cx="279400" cy="333375"/>
              </a:xfrm>
              <a:custGeom>
                <a:avLst/>
                <a:gdLst/>
                <a:ahLst/>
                <a:cxnLst>
                  <a:cxn ang="0">
                    <a:pos x="234" y="47"/>
                  </a:cxn>
                  <a:cxn ang="0">
                    <a:pos x="210" y="67"/>
                  </a:cxn>
                  <a:cxn ang="0">
                    <a:pos x="184" y="86"/>
                  </a:cxn>
                  <a:cxn ang="0">
                    <a:pos x="170" y="104"/>
                  </a:cxn>
                  <a:cxn ang="0">
                    <a:pos x="138" y="101"/>
                  </a:cxn>
                  <a:cxn ang="0">
                    <a:pos x="105" y="103"/>
                  </a:cxn>
                  <a:cxn ang="0">
                    <a:pos x="83" y="94"/>
                  </a:cxn>
                  <a:cxn ang="0">
                    <a:pos x="74" y="79"/>
                  </a:cxn>
                  <a:cxn ang="0">
                    <a:pos x="68" y="66"/>
                  </a:cxn>
                  <a:cxn ang="0">
                    <a:pos x="46" y="41"/>
                  </a:cxn>
                  <a:cxn ang="0">
                    <a:pos x="30" y="21"/>
                  </a:cxn>
                  <a:cxn ang="0">
                    <a:pos x="8" y="41"/>
                  </a:cxn>
                  <a:cxn ang="0">
                    <a:pos x="6" y="74"/>
                  </a:cxn>
                  <a:cxn ang="0">
                    <a:pos x="2" y="113"/>
                  </a:cxn>
                  <a:cxn ang="0">
                    <a:pos x="2" y="140"/>
                  </a:cxn>
                  <a:cxn ang="0">
                    <a:pos x="42" y="167"/>
                  </a:cxn>
                  <a:cxn ang="0">
                    <a:pos x="51" y="215"/>
                  </a:cxn>
                  <a:cxn ang="0">
                    <a:pos x="47" y="254"/>
                  </a:cxn>
                  <a:cxn ang="0">
                    <a:pos x="87" y="285"/>
                  </a:cxn>
                  <a:cxn ang="0">
                    <a:pos x="61" y="310"/>
                  </a:cxn>
                  <a:cxn ang="0">
                    <a:pos x="83" y="325"/>
                  </a:cxn>
                  <a:cxn ang="0">
                    <a:pos x="91" y="360"/>
                  </a:cxn>
                  <a:cxn ang="0">
                    <a:pos x="136" y="392"/>
                  </a:cxn>
                  <a:cxn ang="0">
                    <a:pos x="171" y="438"/>
                  </a:cxn>
                  <a:cxn ang="0">
                    <a:pos x="163" y="466"/>
                  </a:cxn>
                  <a:cxn ang="0">
                    <a:pos x="148" y="490"/>
                  </a:cxn>
                  <a:cxn ang="0">
                    <a:pos x="139" y="518"/>
                  </a:cxn>
                  <a:cxn ang="0">
                    <a:pos x="140" y="543"/>
                  </a:cxn>
                  <a:cxn ang="0">
                    <a:pos x="148" y="567"/>
                  </a:cxn>
                  <a:cxn ang="0">
                    <a:pos x="171" y="577"/>
                  </a:cxn>
                  <a:cxn ang="0">
                    <a:pos x="221" y="549"/>
                  </a:cxn>
                  <a:cxn ang="0">
                    <a:pos x="236" y="533"/>
                  </a:cxn>
                  <a:cxn ang="0">
                    <a:pos x="258" y="514"/>
                  </a:cxn>
                  <a:cxn ang="0">
                    <a:pos x="284" y="481"/>
                  </a:cxn>
                  <a:cxn ang="0">
                    <a:pos x="309" y="469"/>
                  </a:cxn>
                  <a:cxn ang="0">
                    <a:pos x="321" y="437"/>
                  </a:cxn>
                  <a:cxn ang="0">
                    <a:pos x="348" y="411"/>
                  </a:cxn>
                  <a:cxn ang="0">
                    <a:pos x="335" y="386"/>
                  </a:cxn>
                  <a:cxn ang="0">
                    <a:pos x="327" y="355"/>
                  </a:cxn>
                  <a:cxn ang="0">
                    <a:pos x="366" y="334"/>
                  </a:cxn>
                  <a:cxn ang="0">
                    <a:pos x="390" y="340"/>
                  </a:cxn>
                  <a:cxn ang="0">
                    <a:pos x="419" y="335"/>
                  </a:cxn>
                  <a:cxn ang="0">
                    <a:pos x="457" y="306"/>
                  </a:cxn>
                  <a:cxn ang="0">
                    <a:pos x="472" y="283"/>
                  </a:cxn>
                  <a:cxn ang="0">
                    <a:pos x="438" y="256"/>
                  </a:cxn>
                  <a:cxn ang="0">
                    <a:pos x="456" y="220"/>
                  </a:cxn>
                  <a:cxn ang="0">
                    <a:pos x="501" y="159"/>
                  </a:cxn>
                  <a:cxn ang="0">
                    <a:pos x="478" y="84"/>
                  </a:cxn>
                  <a:cxn ang="0">
                    <a:pos x="459" y="44"/>
                  </a:cxn>
                  <a:cxn ang="0">
                    <a:pos x="428" y="27"/>
                  </a:cxn>
                  <a:cxn ang="0">
                    <a:pos x="406" y="55"/>
                  </a:cxn>
                  <a:cxn ang="0">
                    <a:pos x="385" y="14"/>
                  </a:cxn>
                  <a:cxn ang="0">
                    <a:pos x="333" y="14"/>
                  </a:cxn>
                  <a:cxn ang="0">
                    <a:pos x="333" y="29"/>
                  </a:cxn>
                  <a:cxn ang="0">
                    <a:pos x="294" y="53"/>
                  </a:cxn>
                  <a:cxn ang="0">
                    <a:pos x="262" y="48"/>
                  </a:cxn>
                </a:cxnLst>
                <a:rect l="0" t="0" r="r" b="b"/>
                <a:pathLst>
                  <a:path w="504" h="582">
                    <a:moveTo>
                      <a:pt x="259" y="55"/>
                    </a:moveTo>
                    <a:lnTo>
                      <a:pt x="243" y="51"/>
                    </a:lnTo>
                    <a:lnTo>
                      <a:pt x="238" y="53"/>
                    </a:lnTo>
                    <a:lnTo>
                      <a:pt x="231" y="50"/>
                    </a:lnTo>
                    <a:lnTo>
                      <a:pt x="234" y="47"/>
                    </a:lnTo>
                    <a:lnTo>
                      <a:pt x="228" y="39"/>
                    </a:lnTo>
                    <a:lnTo>
                      <a:pt x="219" y="47"/>
                    </a:lnTo>
                    <a:lnTo>
                      <a:pt x="218" y="57"/>
                    </a:lnTo>
                    <a:lnTo>
                      <a:pt x="213" y="66"/>
                    </a:lnTo>
                    <a:lnTo>
                      <a:pt x="210" y="67"/>
                    </a:lnTo>
                    <a:lnTo>
                      <a:pt x="206" y="65"/>
                    </a:lnTo>
                    <a:lnTo>
                      <a:pt x="199" y="67"/>
                    </a:lnTo>
                    <a:lnTo>
                      <a:pt x="194" y="65"/>
                    </a:lnTo>
                    <a:lnTo>
                      <a:pt x="187" y="74"/>
                    </a:lnTo>
                    <a:lnTo>
                      <a:pt x="184" y="86"/>
                    </a:lnTo>
                    <a:lnTo>
                      <a:pt x="179" y="89"/>
                    </a:lnTo>
                    <a:lnTo>
                      <a:pt x="178" y="93"/>
                    </a:lnTo>
                    <a:lnTo>
                      <a:pt x="181" y="95"/>
                    </a:lnTo>
                    <a:lnTo>
                      <a:pt x="171" y="100"/>
                    </a:lnTo>
                    <a:lnTo>
                      <a:pt x="170" y="104"/>
                    </a:lnTo>
                    <a:lnTo>
                      <a:pt x="158" y="105"/>
                    </a:lnTo>
                    <a:lnTo>
                      <a:pt x="148" y="103"/>
                    </a:lnTo>
                    <a:lnTo>
                      <a:pt x="144" y="97"/>
                    </a:lnTo>
                    <a:lnTo>
                      <a:pt x="139" y="97"/>
                    </a:lnTo>
                    <a:lnTo>
                      <a:pt x="138" y="101"/>
                    </a:lnTo>
                    <a:lnTo>
                      <a:pt x="133" y="102"/>
                    </a:lnTo>
                    <a:lnTo>
                      <a:pt x="130" y="99"/>
                    </a:lnTo>
                    <a:lnTo>
                      <a:pt x="121" y="99"/>
                    </a:lnTo>
                    <a:lnTo>
                      <a:pt x="116" y="103"/>
                    </a:lnTo>
                    <a:lnTo>
                      <a:pt x="105" y="103"/>
                    </a:lnTo>
                    <a:lnTo>
                      <a:pt x="102" y="105"/>
                    </a:lnTo>
                    <a:lnTo>
                      <a:pt x="97" y="106"/>
                    </a:lnTo>
                    <a:lnTo>
                      <a:pt x="95" y="103"/>
                    </a:lnTo>
                    <a:lnTo>
                      <a:pt x="80" y="101"/>
                    </a:lnTo>
                    <a:lnTo>
                      <a:pt x="83" y="94"/>
                    </a:lnTo>
                    <a:lnTo>
                      <a:pt x="86" y="90"/>
                    </a:lnTo>
                    <a:lnTo>
                      <a:pt x="87" y="87"/>
                    </a:lnTo>
                    <a:lnTo>
                      <a:pt x="84" y="86"/>
                    </a:lnTo>
                    <a:lnTo>
                      <a:pt x="78" y="85"/>
                    </a:lnTo>
                    <a:lnTo>
                      <a:pt x="74" y="79"/>
                    </a:lnTo>
                    <a:lnTo>
                      <a:pt x="75" y="77"/>
                    </a:lnTo>
                    <a:lnTo>
                      <a:pt x="76" y="73"/>
                    </a:lnTo>
                    <a:lnTo>
                      <a:pt x="73" y="72"/>
                    </a:lnTo>
                    <a:lnTo>
                      <a:pt x="70" y="67"/>
                    </a:lnTo>
                    <a:lnTo>
                      <a:pt x="68" y="66"/>
                    </a:lnTo>
                    <a:lnTo>
                      <a:pt x="65" y="63"/>
                    </a:lnTo>
                    <a:lnTo>
                      <a:pt x="62" y="62"/>
                    </a:lnTo>
                    <a:lnTo>
                      <a:pt x="58" y="52"/>
                    </a:lnTo>
                    <a:lnTo>
                      <a:pt x="55" y="47"/>
                    </a:lnTo>
                    <a:lnTo>
                      <a:pt x="46" y="41"/>
                    </a:lnTo>
                    <a:lnTo>
                      <a:pt x="45" y="35"/>
                    </a:lnTo>
                    <a:lnTo>
                      <a:pt x="41" y="33"/>
                    </a:lnTo>
                    <a:lnTo>
                      <a:pt x="41" y="27"/>
                    </a:lnTo>
                    <a:lnTo>
                      <a:pt x="37" y="26"/>
                    </a:lnTo>
                    <a:lnTo>
                      <a:pt x="30" y="21"/>
                    </a:lnTo>
                    <a:lnTo>
                      <a:pt x="27" y="24"/>
                    </a:lnTo>
                    <a:lnTo>
                      <a:pt x="22" y="24"/>
                    </a:lnTo>
                    <a:lnTo>
                      <a:pt x="18" y="29"/>
                    </a:lnTo>
                    <a:lnTo>
                      <a:pt x="12" y="31"/>
                    </a:lnTo>
                    <a:lnTo>
                      <a:pt x="8" y="41"/>
                    </a:lnTo>
                    <a:lnTo>
                      <a:pt x="8" y="47"/>
                    </a:lnTo>
                    <a:lnTo>
                      <a:pt x="5" y="51"/>
                    </a:lnTo>
                    <a:lnTo>
                      <a:pt x="4" y="62"/>
                    </a:lnTo>
                    <a:lnTo>
                      <a:pt x="8" y="68"/>
                    </a:lnTo>
                    <a:lnTo>
                      <a:pt x="6" y="74"/>
                    </a:lnTo>
                    <a:lnTo>
                      <a:pt x="0" y="79"/>
                    </a:lnTo>
                    <a:lnTo>
                      <a:pt x="2" y="84"/>
                    </a:lnTo>
                    <a:lnTo>
                      <a:pt x="0" y="90"/>
                    </a:lnTo>
                    <a:lnTo>
                      <a:pt x="5" y="97"/>
                    </a:lnTo>
                    <a:lnTo>
                      <a:pt x="2" y="113"/>
                    </a:lnTo>
                    <a:lnTo>
                      <a:pt x="2" y="121"/>
                    </a:lnTo>
                    <a:lnTo>
                      <a:pt x="8" y="128"/>
                    </a:lnTo>
                    <a:lnTo>
                      <a:pt x="8" y="130"/>
                    </a:lnTo>
                    <a:lnTo>
                      <a:pt x="2" y="136"/>
                    </a:lnTo>
                    <a:lnTo>
                      <a:pt x="2" y="140"/>
                    </a:lnTo>
                    <a:lnTo>
                      <a:pt x="9" y="138"/>
                    </a:lnTo>
                    <a:lnTo>
                      <a:pt x="16" y="138"/>
                    </a:lnTo>
                    <a:lnTo>
                      <a:pt x="36" y="150"/>
                    </a:lnTo>
                    <a:lnTo>
                      <a:pt x="41" y="157"/>
                    </a:lnTo>
                    <a:lnTo>
                      <a:pt x="42" y="167"/>
                    </a:lnTo>
                    <a:lnTo>
                      <a:pt x="45" y="173"/>
                    </a:lnTo>
                    <a:lnTo>
                      <a:pt x="47" y="192"/>
                    </a:lnTo>
                    <a:lnTo>
                      <a:pt x="53" y="200"/>
                    </a:lnTo>
                    <a:lnTo>
                      <a:pt x="55" y="206"/>
                    </a:lnTo>
                    <a:lnTo>
                      <a:pt x="51" y="215"/>
                    </a:lnTo>
                    <a:lnTo>
                      <a:pt x="39" y="223"/>
                    </a:lnTo>
                    <a:lnTo>
                      <a:pt x="37" y="233"/>
                    </a:lnTo>
                    <a:lnTo>
                      <a:pt x="34" y="243"/>
                    </a:lnTo>
                    <a:lnTo>
                      <a:pt x="39" y="251"/>
                    </a:lnTo>
                    <a:lnTo>
                      <a:pt x="47" y="254"/>
                    </a:lnTo>
                    <a:lnTo>
                      <a:pt x="52" y="260"/>
                    </a:lnTo>
                    <a:lnTo>
                      <a:pt x="67" y="263"/>
                    </a:lnTo>
                    <a:lnTo>
                      <a:pt x="78" y="266"/>
                    </a:lnTo>
                    <a:lnTo>
                      <a:pt x="86" y="276"/>
                    </a:lnTo>
                    <a:lnTo>
                      <a:pt x="87" y="285"/>
                    </a:lnTo>
                    <a:lnTo>
                      <a:pt x="81" y="292"/>
                    </a:lnTo>
                    <a:lnTo>
                      <a:pt x="71" y="292"/>
                    </a:lnTo>
                    <a:lnTo>
                      <a:pt x="67" y="299"/>
                    </a:lnTo>
                    <a:lnTo>
                      <a:pt x="62" y="303"/>
                    </a:lnTo>
                    <a:lnTo>
                      <a:pt x="61" y="310"/>
                    </a:lnTo>
                    <a:lnTo>
                      <a:pt x="69" y="312"/>
                    </a:lnTo>
                    <a:lnTo>
                      <a:pt x="70" y="317"/>
                    </a:lnTo>
                    <a:lnTo>
                      <a:pt x="72" y="320"/>
                    </a:lnTo>
                    <a:lnTo>
                      <a:pt x="78" y="319"/>
                    </a:lnTo>
                    <a:lnTo>
                      <a:pt x="83" y="325"/>
                    </a:lnTo>
                    <a:lnTo>
                      <a:pt x="92" y="335"/>
                    </a:lnTo>
                    <a:lnTo>
                      <a:pt x="92" y="341"/>
                    </a:lnTo>
                    <a:lnTo>
                      <a:pt x="88" y="344"/>
                    </a:lnTo>
                    <a:lnTo>
                      <a:pt x="91" y="352"/>
                    </a:lnTo>
                    <a:lnTo>
                      <a:pt x="91" y="360"/>
                    </a:lnTo>
                    <a:lnTo>
                      <a:pt x="96" y="361"/>
                    </a:lnTo>
                    <a:lnTo>
                      <a:pt x="101" y="368"/>
                    </a:lnTo>
                    <a:lnTo>
                      <a:pt x="113" y="376"/>
                    </a:lnTo>
                    <a:lnTo>
                      <a:pt x="123" y="384"/>
                    </a:lnTo>
                    <a:lnTo>
                      <a:pt x="136" y="392"/>
                    </a:lnTo>
                    <a:lnTo>
                      <a:pt x="144" y="401"/>
                    </a:lnTo>
                    <a:lnTo>
                      <a:pt x="152" y="413"/>
                    </a:lnTo>
                    <a:lnTo>
                      <a:pt x="158" y="417"/>
                    </a:lnTo>
                    <a:lnTo>
                      <a:pt x="166" y="430"/>
                    </a:lnTo>
                    <a:lnTo>
                      <a:pt x="171" y="438"/>
                    </a:lnTo>
                    <a:lnTo>
                      <a:pt x="169" y="445"/>
                    </a:lnTo>
                    <a:lnTo>
                      <a:pt x="154" y="452"/>
                    </a:lnTo>
                    <a:lnTo>
                      <a:pt x="155" y="458"/>
                    </a:lnTo>
                    <a:lnTo>
                      <a:pt x="164" y="462"/>
                    </a:lnTo>
                    <a:lnTo>
                      <a:pt x="163" y="466"/>
                    </a:lnTo>
                    <a:lnTo>
                      <a:pt x="159" y="470"/>
                    </a:lnTo>
                    <a:lnTo>
                      <a:pt x="160" y="477"/>
                    </a:lnTo>
                    <a:lnTo>
                      <a:pt x="156" y="483"/>
                    </a:lnTo>
                    <a:lnTo>
                      <a:pt x="149" y="484"/>
                    </a:lnTo>
                    <a:lnTo>
                      <a:pt x="148" y="490"/>
                    </a:lnTo>
                    <a:lnTo>
                      <a:pt x="150" y="496"/>
                    </a:lnTo>
                    <a:lnTo>
                      <a:pt x="147" y="502"/>
                    </a:lnTo>
                    <a:lnTo>
                      <a:pt x="137" y="506"/>
                    </a:lnTo>
                    <a:lnTo>
                      <a:pt x="135" y="514"/>
                    </a:lnTo>
                    <a:lnTo>
                      <a:pt x="139" y="518"/>
                    </a:lnTo>
                    <a:lnTo>
                      <a:pt x="142" y="529"/>
                    </a:lnTo>
                    <a:lnTo>
                      <a:pt x="151" y="538"/>
                    </a:lnTo>
                    <a:lnTo>
                      <a:pt x="150" y="541"/>
                    </a:lnTo>
                    <a:lnTo>
                      <a:pt x="143" y="541"/>
                    </a:lnTo>
                    <a:lnTo>
                      <a:pt x="140" y="543"/>
                    </a:lnTo>
                    <a:lnTo>
                      <a:pt x="142" y="546"/>
                    </a:lnTo>
                    <a:lnTo>
                      <a:pt x="139" y="550"/>
                    </a:lnTo>
                    <a:lnTo>
                      <a:pt x="140" y="557"/>
                    </a:lnTo>
                    <a:lnTo>
                      <a:pt x="147" y="563"/>
                    </a:lnTo>
                    <a:lnTo>
                      <a:pt x="148" y="567"/>
                    </a:lnTo>
                    <a:lnTo>
                      <a:pt x="146" y="576"/>
                    </a:lnTo>
                    <a:lnTo>
                      <a:pt x="148" y="580"/>
                    </a:lnTo>
                    <a:lnTo>
                      <a:pt x="154" y="578"/>
                    </a:lnTo>
                    <a:lnTo>
                      <a:pt x="158" y="581"/>
                    </a:lnTo>
                    <a:lnTo>
                      <a:pt x="171" y="577"/>
                    </a:lnTo>
                    <a:lnTo>
                      <a:pt x="181" y="566"/>
                    </a:lnTo>
                    <a:lnTo>
                      <a:pt x="186" y="555"/>
                    </a:lnTo>
                    <a:lnTo>
                      <a:pt x="199" y="546"/>
                    </a:lnTo>
                    <a:lnTo>
                      <a:pt x="216" y="545"/>
                    </a:lnTo>
                    <a:lnTo>
                      <a:pt x="221" y="549"/>
                    </a:lnTo>
                    <a:lnTo>
                      <a:pt x="227" y="564"/>
                    </a:lnTo>
                    <a:lnTo>
                      <a:pt x="233" y="566"/>
                    </a:lnTo>
                    <a:lnTo>
                      <a:pt x="235" y="560"/>
                    </a:lnTo>
                    <a:lnTo>
                      <a:pt x="245" y="546"/>
                    </a:lnTo>
                    <a:lnTo>
                      <a:pt x="236" y="533"/>
                    </a:lnTo>
                    <a:lnTo>
                      <a:pt x="236" y="528"/>
                    </a:lnTo>
                    <a:lnTo>
                      <a:pt x="247" y="524"/>
                    </a:lnTo>
                    <a:lnTo>
                      <a:pt x="249" y="517"/>
                    </a:lnTo>
                    <a:lnTo>
                      <a:pt x="256" y="519"/>
                    </a:lnTo>
                    <a:lnTo>
                      <a:pt x="258" y="514"/>
                    </a:lnTo>
                    <a:lnTo>
                      <a:pt x="263" y="512"/>
                    </a:lnTo>
                    <a:lnTo>
                      <a:pt x="272" y="500"/>
                    </a:lnTo>
                    <a:lnTo>
                      <a:pt x="280" y="502"/>
                    </a:lnTo>
                    <a:lnTo>
                      <a:pt x="286" y="487"/>
                    </a:lnTo>
                    <a:lnTo>
                      <a:pt x="284" y="481"/>
                    </a:lnTo>
                    <a:lnTo>
                      <a:pt x="286" y="477"/>
                    </a:lnTo>
                    <a:lnTo>
                      <a:pt x="297" y="475"/>
                    </a:lnTo>
                    <a:lnTo>
                      <a:pt x="299" y="482"/>
                    </a:lnTo>
                    <a:lnTo>
                      <a:pt x="308" y="480"/>
                    </a:lnTo>
                    <a:lnTo>
                      <a:pt x="309" y="469"/>
                    </a:lnTo>
                    <a:lnTo>
                      <a:pt x="313" y="461"/>
                    </a:lnTo>
                    <a:lnTo>
                      <a:pt x="323" y="459"/>
                    </a:lnTo>
                    <a:lnTo>
                      <a:pt x="316" y="446"/>
                    </a:lnTo>
                    <a:lnTo>
                      <a:pt x="317" y="434"/>
                    </a:lnTo>
                    <a:lnTo>
                      <a:pt x="321" y="437"/>
                    </a:lnTo>
                    <a:lnTo>
                      <a:pt x="327" y="436"/>
                    </a:lnTo>
                    <a:lnTo>
                      <a:pt x="333" y="427"/>
                    </a:lnTo>
                    <a:lnTo>
                      <a:pt x="341" y="422"/>
                    </a:lnTo>
                    <a:lnTo>
                      <a:pt x="343" y="416"/>
                    </a:lnTo>
                    <a:lnTo>
                      <a:pt x="348" y="411"/>
                    </a:lnTo>
                    <a:lnTo>
                      <a:pt x="348" y="405"/>
                    </a:lnTo>
                    <a:lnTo>
                      <a:pt x="343" y="401"/>
                    </a:lnTo>
                    <a:lnTo>
                      <a:pt x="344" y="392"/>
                    </a:lnTo>
                    <a:lnTo>
                      <a:pt x="334" y="390"/>
                    </a:lnTo>
                    <a:lnTo>
                      <a:pt x="335" y="386"/>
                    </a:lnTo>
                    <a:lnTo>
                      <a:pt x="338" y="382"/>
                    </a:lnTo>
                    <a:lnTo>
                      <a:pt x="337" y="371"/>
                    </a:lnTo>
                    <a:lnTo>
                      <a:pt x="324" y="370"/>
                    </a:lnTo>
                    <a:lnTo>
                      <a:pt x="322" y="365"/>
                    </a:lnTo>
                    <a:lnTo>
                      <a:pt x="327" y="355"/>
                    </a:lnTo>
                    <a:lnTo>
                      <a:pt x="319" y="347"/>
                    </a:lnTo>
                    <a:lnTo>
                      <a:pt x="331" y="345"/>
                    </a:lnTo>
                    <a:lnTo>
                      <a:pt x="336" y="346"/>
                    </a:lnTo>
                    <a:lnTo>
                      <a:pt x="356" y="333"/>
                    </a:lnTo>
                    <a:lnTo>
                      <a:pt x="366" y="334"/>
                    </a:lnTo>
                    <a:lnTo>
                      <a:pt x="371" y="339"/>
                    </a:lnTo>
                    <a:lnTo>
                      <a:pt x="379" y="333"/>
                    </a:lnTo>
                    <a:lnTo>
                      <a:pt x="383" y="340"/>
                    </a:lnTo>
                    <a:lnTo>
                      <a:pt x="388" y="337"/>
                    </a:lnTo>
                    <a:lnTo>
                      <a:pt x="390" y="340"/>
                    </a:lnTo>
                    <a:lnTo>
                      <a:pt x="396" y="339"/>
                    </a:lnTo>
                    <a:lnTo>
                      <a:pt x="401" y="334"/>
                    </a:lnTo>
                    <a:lnTo>
                      <a:pt x="407" y="336"/>
                    </a:lnTo>
                    <a:lnTo>
                      <a:pt x="410" y="332"/>
                    </a:lnTo>
                    <a:lnTo>
                      <a:pt x="419" y="335"/>
                    </a:lnTo>
                    <a:lnTo>
                      <a:pt x="431" y="334"/>
                    </a:lnTo>
                    <a:lnTo>
                      <a:pt x="435" y="329"/>
                    </a:lnTo>
                    <a:lnTo>
                      <a:pt x="434" y="321"/>
                    </a:lnTo>
                    <a:lnTo>
                      <a:pt x="440" y="316"/>
                    </a:lnTo>
                    <a:lnTo>
                      <a:pt x="457" y="306"/>
                    </a:lnTo>
                    <a:lnTo>
                      <a:pt x="465" y="306"/>
                    </a:lnTo>
                    <a:lnTo>
                      <a:pt x="472" y="304"/>
                    </a:lnTo>
                    <a:lnTo>
                      <a:pt x="480" y="296"/>
                    </a:lnTo>
                    <a:lnTo>
                      <a:pt x="480" y="287"/>
                    </a:lnTo>
                    <a:lnTo>
                      <a:pt x="472" y="283"/>
                    </a:lnTo>
                    <a:lnTo>
                      <a:pt x="465" y="270"/>
                    </a:lnTo>
                    <a:lnTo>
                      <a:pt x="464" y="266"/>
                    </a:lnTo>
                    <a:lnTo>
                      <a:pt x="452" y="258"/>
                    </a:lnTo>
                    <a:lnTo>
                      <a:pt x="443" y="258"/>
                    </a:lnTo>
                    <a:lnTo>
                      <a:pt x="438" y="256"/>
                    </a:lnTo>
                    <a:lnTo>
                      <a:pt x="428" y="256"/>
                    </a:lnTo>
                    <a:lnTo>
                      <a:pt x="434" y="246"/>
                    </a:lnTo>
                    <a:lnTo>
                      <a:pt x="440" y="244"/>
                    </a:lnTo>
                    <a:lnTo>
                      <a:pt x="446" y="229"/>
                    </a:lnTo>
                    <a:lnTo>
                      <a:pt x="456" y="220"/>
                    </a:lnTo>
                    <a:lnTo>
                      <a:pt x="472" y="201"/>
                    </a:lnTo>
                    <a:lnTo>
                      <a:pt x="490" y="186"/>
                    </a:lnTo>
                    <a:lnTo>
                      <a:pt x="492" y="189"/>
                    </a:lnTo>
                    <a:lnTo>
                      <a:pt x="498" y="173"/>
                    </a:lnTo>
                    <a:lnTo>
                      <a:pt x="501" y="159"/>
                    </a:lnTo>
                    <a:lnTo>
                      <a:pt x="503" y="144"/>
                    </a:lnTo>
                    <a:lnTo>
                      <a:pt x="498" y="139"/>
                    </a:lnTo>
                    <a:lnTo>
                      <a:pt x="500" y="136"/>
                    </a:lnTo>
                    <a:lnTo>
                      <a:pt x="492" y="114"/>
                    </a:lnTo>
                    <a:lnTo>
                      <a:pt x="478" y="84"/>
                    </a:lnTo>
                    <a:lnTo>
                      <a:pt x="474" y="72"/>
                    </a:lnTo>
                    <a:lnTo>
                      <a:pt x="467" y="61"/>
                    </a:lnTo>
                    <a:lnTo>
                      <a:pt x="465" y="60"/>
                    </a:lnTo>
                    <a:lnTo>
                      <a:pt x="462" y="49"/>
                    </a:lnTo>
                    <a:lnTo>
                      <a:pt x="459" y="44"/>
                    </a:lnTo>
                    <a:lnTo>
                      <a:pt x="456" y="44"/>
                    </a:lnTo>
                    <a:lnTo>
                      <a:pt x="455" y="47"/>
                    </a:lnTo>
                    <a:lnTo>
                      <a:pt x="444" y="41"/>
                    </a:lnTo>
                    <a:lnTo>
                      <a:pt x="441" y="37"/>
                    </a:lnTo>
                    <a:lnTo>
                      <a:pt x="428" y="27"/>
                    </a:lnTo>
                    <a:lnTo>
                      <a:pt x="421" y="33"/>
                    </a:lnTo>
                    <a:lnTo>
                      <a:pt x="410" y="33"/>
                    </a:lnTo>
                    <a:lnTo>
                      <a:pt x="409" y="43"/>
                    </a:lnTo>
                    <a:lnTo>
                      <a:pt x="403" y="46"/>
                    </a:lnTo>
                    <a:lnTo>
                      <a:pt x="406" y="55"/>
                    </a:lnTo>
                    <a:lnTo>
                      <a:pt x="398" y="55"/>
                    </a:lnTo>
                    <a:lnTo>
                      <a:pt x="386" y="45"/>
                    </a:lnTo>
                    <a:lnTo>
                      <a:pt x="380" y="41"/>
                    </a:lnTo>
                    <a:lnTo>
                      <a:pt x="382" y="22"/>
                    </a:lnTo>
                    <a:lnTo>
                      <a:pt x="385" y="14"/>
                    </a:lnTo>
                    <a:lnTo>
                      <a:pt x="366" y="0"/>
                    </a:lnTo>
                    <a:lnTo>
                      <a:pt x="362" y="2"/>
                    </a:lnTo>
                    <a:lnTo>
                      <a:pt x="352" y="16"/>
                    </a:lnTo>
                    <a:lnTo>
                      <a:pt x="339" y="16"/>
                    </a:lnTo>
                    <a:lnTo>
                      <a:pt x="333" y="14"/>
                    </a:lnTo>
                    <a:lnTo>
                      <a:pt x="327" y="18"/>
                    </a:lnTo>
                    <a:lnTo>
                      <a:pt x="317" y="23"/>
                    </a:lnTo>
                    <a:lnTo>
                      <a:pt x="319" y="25"/>
                    </a:lnTo>
                    <a:lnTo>
                      <a:pt x="327" y="24"/>
                    </a:lnTo>
                    <a:lnTo>
                      <a:pt x="333" y="29"/>
                    </a:lnTo>
                    <a:lnTo>
                      <a:pt x="331" y="35"/>
                    </a:lnTo>
                    <a:lnTo>
                      <a:pt x="318" y="39"/>
                    </a:lnTo>
                    <a:lnTo>
                      <a:pt x="314" y="48"/>
                    </a:lnTo>
                    <a:lnTo>
                      <a:pt x="315" y="52"/>
                    </a:lnTo>
                    <a:lnTo>
                      <a:pt x="294" y="53"/>
                    </a:lnTo>
                    <a:lnTo>
                      <a:pt x="292" y="45"/>
                    </a:lnTo>
                    <a:lnTo>
                      <a:pt x="292" y="37"/>
                    </a:lnTo>
                    <a:lnTo>
                      <a:pt x="270" y="33"/>
                    </a:lnTo>
                    <a:lnTo>
                      <a:pt x="262" y="40"/>
                    </a:lnTo>
                    <a:lnTo>
                      <a:pt x="262" y="48"/>
                    </a:lnTo>
                    <a:lnTo>
                      <a:pt x="260" y="49"/>
                    </a:lnTo>
                    <a:lnTo>
                      <a:pt x="259" y="55"/>
                    </a:lnTo>
                  </a:path>
                </a:pathLst>
              </a:custGeom>
              <a:solidFill>
                <a:srgbClr val="06484C"/>
              </a:solidFill>
              <a:ln w="6350" cmpd="sng">
                <a:solidFill>
                  <a:srgbClr val="06484C"/>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 name="Freeform 45">
                <a:extLst>
                  <a:ext uri="{FF2B5EF4-FFF2-40B4-BE49-F238E27FC236}">
                    <a16:creationId xmlns:a16="http://schemas.microsoft.com/office/drawing/2014/main" id="{18A20A86-B147-4629-AB91-DFB26BB9652B}"/>
                  </a:ext>
                </a:extLst>
              </p:cNvPr>
              <p:cNvSpPr>
                <a:spLocks noChangeAspect="1"/>
              </p:cNvSpPr>
              <p:nvPr/>
            </p:nvSpPr>
            <p:spPr bwMode="gray">
              <a:xfrm>
                <a:off x="6235701" y="2568576"/>
                <a:ext cx="271463" cy="212725"/>
              </a:xfrm>
              <a:custGeom>
                <a:avLst/>
                <a:gdLst/>
                <a:ahLst/>
                <a:cxnLst>
                  <a:cxn ang="0">
                    <a:pos x="5" y="213"/>
                  </a:cxn>
                  <a:cxn ang="0">
                    <a:pos x="24" y="198"/>
                  </a:cxn>
                  <a:cxn ang="0">
                    <a:pos x="31" y="181"/>
                  </a:cxn>
                  <a:cxn ang="0">
                    <a:pos x="18" y="166"/>
                  </a:cxn>
                  <a:cxn ang="0">
                    <a:pos x="20" y="147"/>
                  </a:cxn>
                  <a:cxn ang="0">
                    <a:pos x="10" y="132"/>
                  </a:cxn>
                  <a:cxn ang="0">
                    <a:pos x="19" y="123"/>
                  </a:cxn>
                  <a:cxn ang="0">
                    <a:pos x="54" y="115"/>
                  </a:cxn>
                  <a:cxn ang="0">
                    <a:pos x="72" y="114"/>
                  </a:cxn>
                  <a:cxn ang="0">
                    <a:pos x="84" y="111"/>
                  </a:cxn>
                  <a:cxn ang="0">
                    <a:pos x="102" y="112"/>
                  </a:cxn>
                  <a:cxn ang="0">
                    <a:pos x="118" y="98"/>
                  </a:cxn>
                  <a:cxn ang="0">
                    <a:pos x="149" y="83"/>
                  </a:cxn>
                  <a:cxn ang="0">
                    <a:pos x="164" y="64"/>
                  </a:cxn>
                  <a:cxn ang="0">
                    <a:pos x="189" y="70"/>
                  </a:cxn>
                  <a:cxn ang="0">
                    <a:pos x="203" y="41"/>
                  </a:cxn>
                  <a:cxn ang="0">
                    <a:pos x="212" y="13"/>
                  </a:cxn>
                  <a:cxn ang="0">
                    <a:pos x="253" y="4"/>
                  </a:cxn>
                  <a:cxn ang="0">
                    <a:pos x="271" y="2"/>
                  </a:cxn>
                  <a:cxn ang="0">
                    <a:pos x="312" y="5"/>
                  </a:cxn>
                  <a:cxn ang="0">
                    <a:pos x="352" y="10"/>
                  </a:cxn>
                  <a:cxn ang="0">
                    <a:pos x="401" y="23"/>
                  </a:cxn>
                  <a:cxn ang="0">
                    <a:pos x="459" y="70"/>
                  </a:cxn>
                  <a:cxn ang="0">
                    <a:pos x="484" y="152"/>
                  </a:cxn>
                  <a:cxn ang="0">
                    <a:pos x="487" y="181"/>
                  </a:cxn>
                  <a:cxn ang="0">
                    <a:pos x="473" y="232"/>
                  </a:cxn>
                  <a:cxn ang="0">
                    <a:pos x="461" y="279"/>
                  </a:cxn>
                  <a:cxn ang="0">
                    <a:pos x="436" y="321"/>
                  </a:cxn>
                  <a:cxn ang="0">
                    <a:pos x="413" y="352"/>
                  </a:cxn>
                  <a:cxn ang="0">
                    <a:pos x="394" y="363"/>
                  </a:cxn>
                  <a:cxn ang="0">
                    <a:pos x="380" y="361"/>
                  </a:cxn>
                  <a:cxn ang="0">
                    <a:pos x="351" y="367"/>
                  </a:cxn>
                  <a:cxn ang="0">
                    <a:pos x="301" y="359"/>
                  </a:cxn>
                  <a:cxn ang="0">
                    <a:pos x="269" y="343"/>
                  </a:cxn>
                  <a:cxn ang="0">
                    <a:pos x="245" y="322"/>
                  </a:cxn>
                  <a:cxn ang="0">
                    <a:pos x="212" y="320"/>
                  </a:cxn>
                  <a:cxn ang="0">
                    <a:pos x="191" y="334"/>
                  </a:cxn>
                  <a:cxn ang="0">
                    <a:pos x="172" y="319"/>
                  </a:cxn>
                  <a:cxn ang="0">
                    <a:pos x="152" y="319"/>
                  </a:cxn>
                  <a:cxn ang="0">
                    <a:pos x="134" y="329"/>
                  </a:cxn>
                  <a:cxn ang="0">
                    <a:pos x="125" y="344"/>
                  </a:cxn>
                  <a:cxn ang="0">
                    <a:pos x="109" y="325"/>
                  </a:cxn>
                  <a:cxn ang="0">
                    <a:pos x="82" y="343"/>
                  </a:cxn>
                  <a:cxn ang="0">
                    <a:pos x="77" y="327"/>
                  </a:cxn>
                  <a:cxn ang="0">
                    <a:pos x="76" y="297"/>
                  </a:cxn>
                  <a:cxn ang="0">
                    <a:pos x="52" y="286"/>
                  </a:cxn>
                  <a:cxn ang="0">
                    <a:pos x="49" y="274"/>
                  </a:cxn>
                  <a:cxn ang="0">
                    <a:pos x="27" y="264"/>
                  </a:cxn>
                  <a:cxn ang="0">
                    <a:pos x="12" y="246"/>
                  </a:cxn>
                  <a:cxn ang="0">
                    <a:pos x="0" y="222"/>
                  </a:cxn>
                </a:cxnLst>
                <a:rect l="0" t="0" r="r" b="b"/>
                <a:pathLst>
                  <a:path w="491" h="371">
                    <a:moveTo>
                      <a:pt x="0" y="222"/>
                    </a:moveTo>
                    <a:lnTo>
                      <a:pt x="0" y="210"/>
                    </a:lnTo>
                    <a:lnTo>
                      <a:pt x="5" y="213"/>
                    </a:lnTo>
                    <a:lnTo>
                      <a:pt x="11" y="212"/>
                    </a:lnTo>
                    <a:lnTo>
                      <a:pt x="17" y="203"/>
                    </a:lnTo>
                    <a:lnTo>
                      <a:pt x="24" y="198"/>
                    </a:lnTo>
                    <a:lnTo>
                      <a:pt x="26" y="192"/>
                    </a:lnTo>
                    <a:lnTo>
                      <a:pt x="31" y="187"/>
                    </a:lnTo>
                    <a:lnTo>
                      <a:pt x="31" y="181"/>
                    </a:lnTo>
                    <a:lnTo>
                      <a:pt x="26" y="177"/>
                    </a:lnTo>
                    <a:lnTo>
                      <a:pt x="27" y="169"/>
                    </a:lnTo>
                    <a:lnTo>
                      <a:pt x="18" y="166"/>
                    </a:lnTo>
                    <a:lnTo>
                      <a:pt x="18" y="162"/>
                    </a:lnTo>
                    <a:lnTo>
                      <a:pt x="21" y="159"/>
                    </a:lnTo>
                    <a:lnTo>
                      <a:pt x="20" y="147"/>
                    </a:lnTo>
                    <a:lnTo>
                      <a:pt x="8" y="147"/>
                    </a:lnTo>
                    <a:lnTo>
                      <a:pt x="6" y="142"/>
                    </a:lnTo>
                    <a:lnTo>
                      <a:pt x="10" y="132"/>
                    </a:lnTo>
                    <a:lnTo>
                      <a:pt x="3" y="124"/>
                    </a:lnTo>
                    <a:lnTo>
                      <a:pt x="15" y="121"/>
                    </a:lnTo>
                    <a:lnTo>
                      <a:pt x="19" y="123"/>
                    </a:lnTo>
                    <a:lnTo>
                      <a:pt x="40" y="110"/>
                    </a:lnTo>
                    <a:lnTo>
                      <a:pt x="50" y="111"/>
                    </a:lnTo>
                    <a:lnTo>
                      <a:pt x="54" y="115"/>
                    </a:lnTo>
                    <a:lnTo>
                      <a:pt x="62" y="110"/>
                    </a:lnTo>
                    <a:lnTo>
                      <a:pt x="66" y="117"/>
                    </a:lnTo>
                    <a:lnTo>
                      <a:pt x="72" y="114"/>
                    </a:lnTo>
                    <a:lnTo>
                      <a:pt x="74" y="117"/>
                    </a:lnTo>
                    <a:lnTo>
                      <a:pt x="80" y="116"/>
                    </a:lnTo>
                    <a:lnTo>
                      <a:pt x="84" y="111"/>
                    </a:lnTo>
                    <a:lnTo>
                      <a:pt x="90" y="113"/>
                    </a:lnTo>
                    <a:lnTo>
                      <a:pt x="94" y="109"/>
                    </a:lnTo>
                    <a:lnTo>
                      <a:pt x="102" y="112"/>
                    </a:lnTo>
                    <a:lnTo>
                      <a:pt x="115" y="111"/>
                    </a:lnTo>
                    <a:lnTo>
                      <a:pt x="119" y="106"/>
                    </a:lnTo>
                    <a:lnTo>
                      <a:pt x="118" y="98"/>
                    </a:lnTo>
                    <a:lnTo>
                      <a:pt x="123" y="93"/>
                    </a:lnTo>
                    <a:lnTo>
                      <a:pt x="141" y="82"/>
                    </a:lnTo>
                    <a:lnTo>
                      <a:pt x="149" y="83"/>
                    </a:lnTo>
                    <a:lnTo>
                      <a:pt x="155" y="81"/>
                    </a:lnTo>
                    <a:lnTo>
                      <a:pt x="164" y="73"/>
                    </a:lnTo>
                    <a:lnTo>
                      <a:pt x="164" y="64"/>
                    </a:lnTo>
                    <a:lnTo>
                      <a:pt x="170" y="65"/>
                    </a:lnTo>
                    <a:lnTo>
                      <a:pt x="175" y="60"/>
                    </a:lnTo>
                    <a:lnTo>
                      <a:pt x="189" y="70"/>
                    </a:lnTo>
                    <a:lnTo>
                      <a:pt x="191" y="62"/>
                    </a:lnTo>
                    <a:lnTo>
                      <a:pt x="204" y="51"/>
                    </a:lnTo>
                    <a:lnTo>
                      <a:pt x="203" y="41"/>
                    </a:lnTo>
                    <a:lnTo>
                      <a:pt x="206" y="30"/>
                    </a:lnTo>
                    <a:lnTo>
                      <a:pt x="209" y="27"/>
                    </a:lnTo>
                    <a:lnTo>
                      <a:pt x="212" y="13"/>
                    </a:lnTo>
                    <a:lnTo>
                      <a:pt x="218" y="7"/>
                    </a:lnTo>
                    <a:lnTo>
                      <a:pt x="228" y="2"/>
                    </a:lnTo>
                    <a:lnTo>
                      <a:pt x="253" y="4"/>
                    </a:lnTo>
                    <a:lnTo>
                      <a:pt x="253" y="6"/>
                    </a:lnTo>
                    <a:lnTo>
                      <a:pt x="257" y="3"/>
                    </a:lnTo>
                    <a:lnTo>
                      <a:pt x="271" y="2"/>
                    </a:lnTo>
                    <a:lnTo>
                      <a:pt x="288" y="2"/>
                    </a:lnTo>
                    <a:lnTo>
                      <a:pt x="296" y="1"/>
                    </a:lnTo>
                    <a:lnTo>
                      <a:pt x="312" y="5"/>
                    </a:lnTo>
                    <a:lnTo>
                      <a:pt x="317" y="5"/>
                    </a:lnTo>
                    <a:lnTo>
                      <a:pt x="319" y="0"/>
                    </a:lnTo>
                    <a:lnTo>
                      <a:pt x="352" y="10"/>
                    </a:lnTo>
                    <a:lnTo>
                      <a:pt x="376" y="12"/>
                    </a:lnTo>
                    <a:lnTo>
                      <a:pt x="390" y="15"/>
                    </a:lnTo>
                    <a:lnTo>
                      <a:pt x="401" y="23"/>
                    </a:lnTo>
                    <a:lnTo>
                      <a:pt x="412" y="28"/>
                    </a:lnTo>
                    <a:lnTo>
                      <a:pt x="430" y="45"/>
                    </a:lnTo>
                    <a:lnTo>
                      <a:pt x="459" y="70"/>
                    </a:lnTo>
                    <a:lnTo>
                      <a:pt x="479" y="102"/>
                    </a:lnTo>
                    <a:lnTo>
                      <a:pt x="484" y="126"/>
                    </a:lnTo>
                    <a:lnTo>
                      <a:pt x="484" y="152"/>
                    </a:lnTo>
                    <a:lnTo>
                      <a:pt x="486" y="159"/>
                    </a:lnTo>
                    <a:lnTo>
                      <a:pt x="490" y="171"/>
                    </a:lnTo>
                    <a:lnTo>
                      <a:pt x="487" y="181"/>
                    </a:lnTo>
                    <a:lnTo>
                      <a:pt x="482" y="195"/>
                    </a:lnTo>
                    <a:lnTo>
                      <a:pt x="483" y="208"/>
                    </a:lnTo>
                    <a:lnTo>
                      <a:pt x="473" y="232"/>
                    </a:lnTo>
                    <a:lnTo>
                      <a:pt x="465" y="244"/>
                    </a:lnTo>
                    <a:lnTo>
                      <a:pt x="461" y="263"/>
                    </a:lnTo>
                    <a:lnTo>
                      <a:pt x="461" y="279"/>
                    </a:lnTo>
                    <a:lnTo>
                      <a:pt x="452" y="310"/>
                    </a:lnTo>
                    <a:lnTo>
                      <a:pt x="447" y="317"/>
                    </a:lnTo>
                    <a:lnTo>
                      <a:pt x="436" y="321"/>
                    </a:lnTo>
                    <a:lnTo>
                      <a:pt x="426" y="334"/>
                    </a:lnTo>
                    <a:lnTo>
                      <a:pt x="419" y="345"/>
                    </a:lnTo>
                    <a:lnTo>
                      <a:pt x="413" y="352"/>
                    </a:lnTo>
                    <a:lnTo>
                      <a:pt x="400" y="367"/>
                    </a:lnTo>
                    <a:lnTo>
                      <a:pt x="394" y="370"/>
                    </a:lnTo>
                    <a:lnTo>
                      <a:pt x="394" y="363"/>
                    </a:lnTo>
                    <a:lnTo>
                      <a:pt x="389" y="357"/>
                    </a:lnTo>
                    <a:lnTo>
                      <a:pt x="386" y="361"/>
                    </a:lnTo>
                    <a:lnTo>
                      <a:pt x="380" y="361"/>
                    </a:lnTo>
                    <a:lnTo>
                      <a:pt x="366" y="361"/>
                    </a:lnTo>
                    <a:lnTo>
                      <a:pt x="360" y="359"/>
                    </a:lnTo>
                    <a:lnTo>
                      <a:pt x="351" y="367"/>
                    </a:lnTo>
                    <a:lnTo>
                      <a:pt x="321" y="361"/>
                    </a:lnTo>
                    <a:lnTo>
                      <a:pt x="315" y="358"/>
                    </a:lnTo>
                    <a:lnTo>
                      <a:pt x="301" y="359"/>
                    </a:lnTo>
                    <a:lnTo>
                      <a:pt x="293" y="364"/>
                    </a:lnTo>
                    <a:lnTo>
                      <a:pt x="277" y="359"/>
                    </a:lnTo>
                    <a:lnTo>
                      <a:pt x="269" y="343"/>
                    </a:lnTo>
                    <a:lnTo>
                      <a:pt x="258" y="339"/>
                    </a:lnTo>
                    <a:lnTo>
                      <a:pt x="261" y="329"/>
                    </a:lnTo>
                    <a:lnTo>
                      <a:pt x="245" y="322"/>
                    </a:lnTo>
                    <a:lnTo>
                      <a:pt x="224" y="329"/>
                    </a:lnTo>
                    <a:lnTo>
                      <a:pt x="217" y="327"/>
                    </a:lnTo>
                    <a:lnTo>
                      <a:pt x="212" y="320"/>
                    </a:lnTo>
                    <a:lnTo>
                      <a:pt x="203" y="324"/>
                    </a:lnTo>
                    <a:lnTo>
                      <a:pt x="195" y="325"/>
                    </a:lnTo>
                    <a:lnTo>
                      <a:pt x="191" y="334"/>
                    </a:lnTo>
                    <a:lnTo>
                      <a:pt x="183" y="331"/>
                    </a:lnTo>
                    <a:lnTo>
                      <a:pt x="179" y="322"/>
                    </a:lnTo>
                    <a:lnTo>
                      <a:pt x="172" y="319"/>
                    </a:lnTo>
                    <a:lnTo>
                      <a:pt x="163" y="322"/>
                    </a:lnTo>
                    <a:lnTo>
                      <a:pt x="158" y="317"/>
                    </a:lnTo>
                    <a:lnTo>
                      <a:pt x="152" y="319"/>
                    </a:lnTo>
                    <a:lnTo>
                      <a:pt x="144" y="331"/>
                    </a:lnTo>
                    <a:lnTo>
                      <a:pt x="137" y="332"/>
                    </a:lnTo>
                    <a:lnTo>
                      <a:pt x="134" y="329"/>
                    </a:lnTo>
                    <a:lnTo>
                      <a:pt x="129" y="331"/>
                    </a:lnTo>
                    <a:lnTo>
                      <a:pt x="128" y="342"/>
                    </a:lnTo>
                    <a:lnTo>
                      <a:pt x="125" y="344"/>
                    </a:lnTo>
                    <a:lnTo>
                      <a:pt x="121" y="329"/>
                    </a:lnTo>
                    <a:lnTo>
                      <a:pt x="109" y="329"/>
                    </a:lnTo>
                    <a:lnTo>
                      <a:pt x="109" y="325"/>
                    </a:lnTo>
                    <a:lnTo>
                      <a:pt x="102" y="325"/>
                    </a:lnTo>
                    <a:lnTo>
                      <a:pt x="98" y="332"/>
                    </a:lnTo>
                    <a:lnTo>
                      <a:pt x="82" y="343"/>
                    </a:lnTo>
                    <a:lnTo>
                      <a:pt x="82" y="335"/>
                    </a:lnTo>
                    <a:lnTo>
                      <a:pt x="76" y="336"/>
                    </a:lnTo>
                    <a:lnTo>
                      <a:pt x="77" y="327"/>
                    </a:lnTo>
                    <a:lnTo>
                      <a:pt x="72" y="325"/>
                    </a:lnTo>
                    <a:lnTo>
                      <a:pt x="76" y="314"/>
                    </a:lnTo>
                    <a:lnTo>
                      <a:pt x="76" y="297"/>
                    </a:lnTo>
                    <a:lnTo>
                      <a:pt x="59" y="298"/>
                    </a:lnTo>
                    <a:lnTo>
                      <a:pt x="58" y="289"/>
                    </a:lnTo>
                    <a:lnTo>
                      <a:pt x="52" y="286"/>
                    </a:lnTo>
                    <a:lnTo>
                      <a:pt x="53" y="282"/>
                    </a:lnTo>
                    <a:lnTo>
                      <a:pt x="55" y="279"/>
                    </a:lnTo>
                    <a:lnTo>
                      <a:pt x="49" y="274"/>
                    </a:lnTo>
                    <a:lnTo>
                      <a:pt x="41" y="272"/>
                    </a:lnTo>
                    <a:lnTo>
                      <a:pt x="40" y="264"/>
                    </a:lnTo>
                    <a:lnTo>
                      <a:pt x="27" y="264"/>
                    </a:lnTo>
                    <a:lnTo>
                      <a:pt x="25" y="260"/>
                    </a:lnTo>
                    <a:lnTo>
                      <a:pt x="26" y="248"/>
                    </a:lnTo>
                    <a:lnTo>
                      <a:pt x="12" y="246"/>
                    </a:lnTo>
                    <a:lnTo>
                      <a:pt x="11" y="236"/>
                    </a:lnTo>
                    <a:lnTo>
                      <a:pt x="6" y="234"/>
                    </a:lnTo>
                    <a:lnTo>
                      <a:pt x="0" y="222"/>
                    </a:lnTo>
                  </a:path>
                </a:pathLst>
              </a:custGeom>
              <a:solidFill>
                <a:srgbClr val="06484C"/>
              </a:solidFill>
              <a:ln w="6350" cmpd="sng">
                <a:solidFill>
                  <a:srgbClr val="06484C"/>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Freeform 46">
                <a:extLst>
                  <a:ext uri="{FF2B5EF4-FFF2-40B4-BE49-F238E27FC236}">
                    <a16:creationId xmlns:a16="http://schemas.microsoft.com/office/drawing/2014/main" id="{31E2C2FF-6B61-4311-A3B2-3C0FA04ED2C7}"/>
                  </a:ext>
                </a:extLst>
              </p:cNvPr>
              <p:cNvSpPr>
                <a:spLocks noChangeAspect="1"/>
              </p:cNvSpPr>
              <p:nvPr/>
            </p:nvSpPr>
            <p:spPr bwMode="gray">
              <a:xfrm>
                <a:off x="5157788" y="2427288"/>
                <a:ext cx="11113" cy="11113"/>
              </a:xfrm>
              <a:custGeom>
                <a:avLst/>
                <a:gdLst/>
                <a:ahLst/>
                <a:cxnLst>
                  <a:cxn ang="0">
                    <a:pos x="0" y="0"/>
                  </a:cxn>
                  <a:cxn ang="0">
                    <a:pos x="4" y="16"/>
                  </a:cxn>
                  <a:cxn ang="0">
                    <a:pos x="18" y="18"/>
                  </a:cxn>
                  <a:cxn ang="0">
                    <a:pos x="18" y="2"/>
                  </a:cxn>
                  <a:cxn ang="0">
                    <a:pos x="0" y="0"/>
                  </a:cxn>
                </a:cxnLst>
                <a:rect l="0" t="0" r="r" b="b"/>
                <a:pathLst>
                  <a:path w="19" h="19">
                    <a:moveTo>
                      <a:pt x="0" y="0"/>
                    </a:moveTo>
                    <a:lnTo>
                      <a:pt x="4" y="16"/>
                    </a:lnTo>
                    <a:lnTo>
                      <a:pt x="18" y="18"/>
                    </a:lnTo>
                    <a:lnTo>
                      <a:pt x="18" y="2"/>
                    </a:lnTo>
                    <a:lnTo>
                      <a:pt x="0" y="0"/>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Freeform 47">
                <a:extLst>
                  <a:ext uri="{FF2B5EF4-FFF2-40B4-BE49-F238E27FC236}">
                    <a16:creationId xmlns:a16="http://schemas.microsoft.com/office/drawing/2014/main" id="{88FD1548-AFD4-46C8-8DC9-CBF086CAB287}"/>
                  </a:ext>
                </a:extLst>
              </p:cNvPr>
              <p:cNvSpPr>
                <a:spLocks noChangeAspect="1"/>
              </p:cNvSpPr>
              <p:nvPr/>
            </p:nvSpPr>
            <p:spPr bwMode="gray">
              <a:xfrm>
                <a:off x="5287963" y="2728913"/>
                <a:ext cx="15875" cy="9525"/>
              </a:xfrm>
              <a:custGeom>
                <a:avLst/>
                <a:gdLst/>
                <a:ahLst/>
                <a:cxnLst>
                  <a:cxn ang="0">
                    <a:pos x="0" y="18"/>
                  </a:cxn>
                  <a:cxn ang="0">
                    <a:pos x="2" y="0"/>
                  </a:cxn>
                  <a:cxn ang="0">
                    <a:pos x="26" y="16"/>
                  </a:cxn>
                  <a:cxn ang="0">
                    <a:pos x="0" y="18"/>
                  </a:cxn>
                </a:cxnLst>
                <a:rect l="0" t="0" r="r" b="b"/>
                <a:pathLst>
                  <a:path w="27" h="19">
                    <a:moveTo>
                      <a:pt x="0" y="18"/>
                    </a:moveTo>
                    <a:lnTo>
                      <a:pt x="2" y="0"/>
                    </a:lnTo>
                    <a:lnTo>
                      <a:pt x="26" y="16"/>
                    </a:lnTo>
                    <a:lnTo>
                      <a:pt x="0" y="18"/>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Freeform 48">
                <a:extLst>
                  <a:ext uri="{FF2B5EF4-FFF2-40B4-BE49-F238E27FC236}">
                    <a16:creationId xmlns:a16="http://schemas.microsoft.com/office/drawing/2014/main" id="{F426D8D0-DC83-44D5-8AA9-DAD8F5F5C8CE}"/>
                  </a:ext>
                </a:extLst>
              </p:cNvPr>
              <p:cNvSpPr>
                <a:spLocks noChangeAspect="1"/>
              </p:cNvSpPr>
              <p:nvPr/>
            </p:nvSpPr>
            <p:spPr bwMode="gray">
              <a:xfrm>
                <a:off x="5143501" y="2451101"/>
                <a:ext cx="20638" cy="11113"/>
              </a:xfrm>
              <a:custGeom>
                <a:avLst/>
                <a:gdLst/>
                <a:ahLst/>
                <a:cxnLst>
                  <a:cxn ang="0">
                    <a:pos x="0" y="0"/>
                  </a:cxn>
                  <a:cxn ang="0">
                    <a:pos x="37" y="18"/>
                  </a:cxn>
                  <a:cxn ang="0">
                    <a:pos x="30" y="11"/>
                  </a:cxn>
                  <a:cxn ang="0">
                    <a:pos x="35" y="8"/>
                  </a:cxn>
                  <a:cxn ang="0">
                    <a:pos x="0" y="0"/>
                  </a:cxn>
                </a:cxnLst>
                <a:rect l="0" t="0" r="r" b="b"/>
                <a:pathLst>
                  <a:path w="38" h="19">
                    <a:moveTo>
                      <a:pt x="0" y="0"/>
                    </a:moveTo>
                    <a:lnTo>
                      <a:pt x="37" y="18"/>
                    </a:lnTo>
                    <a:lnTo>
                      <a:pt x="30" y="11"/>
                    </a:lnTo>
                    <a:lnTo>
                      <a:pt x="35" y="8"/>
                    </a:lnTo>
                    <a:lnTo>
                      <a:pt x="0" y="0"/>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Freeform 49">
                <a:extLst>
                  <a:ext uri="{FF2B5EF4-FFF2-40B4-BE49-F238E27FC236}">
                    <a16:creationId xmlns:a16="http://schemas.microsoft.com/office/drawing/2014/main" id="{CDDD85A2-76C6-4A75-AAE0-E66BE4B1C155}"/>
                  </a:ext>
                </a:extLst>
              </p:cNvPr>
              <p:cNvSpPr>
                <a:spLocks noChangeAspect="1"/>
              </p:cNvSpPr>
              <p:nvPr/>
            </p:nvSpPr>
            <p:spPr bwMode="gray">
              <a:xfrm>
                <a:off x="5092701" y="2752726"/>
                <a:ext cx="12700" cy="11113"/>
              </a:xfrm>
              <a:custGeom>
                <a:avLst/>
                <a:gdLst/>
                <a:ahLst/>
                <a:cxnLst>
                  <a:cxn ang="0">
                    <a:pos x="0" y="0"/>
                  </a:cxn>
                  <a:cxn ang="0">
                    <a:pos x="21" y="8"/>
                  </a:cxn>
                  <a:cxn ang="0">
                    <a:pos x="2" y="18"/>
                  </a:cxn>
                  <a:cxn ang="0">
                    <a:pos x="0" y="0"/>
                  </a:cxn>
                </a:cxnLst>
                <a:rect l="0" t="0" r="r" b="b"/>
                <a:pathLst>
                  <a:path w="22" h="19">
                    <a:moveTo>
                      <a:pt x="0" y="0"/>
                    </a:moveTo>
                    <a:lnTo>
                      <a:pt x="21" y="8"/>
                    </a:lnTo>
                    <a:lnTo>
                      <a:pt x="2" y="18"/>
                    </a:lnTo>
                    <a:lnTo>
                      <a:pt x="0" y="0"/>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Freeform 50">
                <a:extLst>
                  <a:ext uri="{FF2B5EF4-FFF2-40B4-BE49-F238E27FC236}">
                    <a16:creationId xmlns:a16="http://schemas.microsoft.com/office/drawing/2014/main" id="{62515308-A141-4E40-93AF-44A020C13625}"/>
                  </a:ext>
                </a:extLst>
              </p:cNvPr>
              <p:cNvSpPr>
                <a:spLocks noChangeAspect="1"/>
              </p:cNvSpPr>
              <p:nvPr/>
            </p:nvSpPr>
            <p:spPr bwMode="gray">
              <a:xfrm>
                <a:off x="5043488" y="2684463"/>
                <a:ext cx="11113" cy="11113"/>
              </a:xfrm>
              <a:custGeom>
                <a:avLst/>
                <a:gdLst/>
                <a:ahLst/>
                <a:cxnLst>
                  <a:cxn ang="0">
                    <a:pos x="0" y="18"/>
                  </a:cxn>
                  <a:cxn ang="0">
                    <a:pos x="18" y="2"/>
                  </a:cxn>
                  <a:cxn ang="0">
                    <a:pos x="10" y="0"/>
                  </a:cxn>
                  <a:cxn ang="0">
                    <a:pos x="0" y="18"/>
                  </a:cxn>
                </a:cxnLst>
                <a:rect l="0" t="0" r="r" b="b"/>
                <a:pathLst>
                  <a:path w="19" h="19">
                    <a:moveTo>
                      <a:pt x="0" y="18"/>
                    </a:moveTo>
                    <a:lnTo>
                      <a:pt x="18" y="2"/>
                    </a:lnTo>
                    <a:lnTo>
                      <a:pt x="10" y="0"/>
                    </a:lnTo>
                    <a:lnTo>
                      <a:pt x="0" y="18"/>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Freeform 51">
                <a:extLst>
                  <a:ext uri="{FF2B5EF4-FFF2-40B4-BE49-F238E27FC236}">
                    <a16:creationId xmlns:a16="http://schemas.microsoft.com/office/drawing/2014/main" id="{0C7C3B25-E32D-41F6-9233-090A34E6A94B}"/>
                  </a:ext>
                </a:extLst>
              </p:cNvPr>
              <p:cNvSpPr>
                <a:spLocks noChangeAspect="1"/>
              </p:cNvSpPr>
              <p:nvPr/>
            </p:nvSpPr>
            <p:spPr bwMode="gray">
              <a:xfrm>
                <a:off x="5024438" y="2647951"/>
                <a:ext cx="11113" cy="9525"/>
              </a:xfrm>
              <a:custGeom>
                <a:avLst/>
                <a:gdLst/>
                <a:ahLst/>
                <a:cxnLst>
                  <a:cxn ang="0">
                    <a:pos x="0" y="18"/>
                  </a:cxn>
                  <a:cxn ang="0">
                    <a:pos x="16" y="9"/>
                  </a:cxn>
                  <a:cxn ang="0">
                    <a:pos x="18" y="0"/>
                  </a:cxn>
                  <a:cxn ang="0">
                    <a:pos x="0" y="18"/>
                  </a:cxn>
                </a:cxnLst>
                <a:rect l="0" t="0" r="r" b="b"/>
                <a:pathLst>
                  <a:path w="19" h="19">
                    <a:moveTo>
                      <a:pt x="0" y="18"/>
                    </a:moveTo>
                    <a:lnTo>
                      <a:pt x="16" y="9"/>
                    </a:lnTo>
                    <a:lnTo>
                      <a:pt x="18" y="0"/>
                    </a:lnTo>
                    <a:lnTo>
                      <a:pt x="0" y="18"/>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Freeform 52">
                <a:extLst>
                  <a:ext uri="{FF2B5EF4-FFF2-40B4-BE49-F238E27FC236}">
                    <a16:creationId xmlns:a16="http://schemas.microsoft.com/office/drawing/2014/main" id="{11153AD4-F784-4CD5-8133-D884D0B9FCF0}"/>
                  </a:ext>
                </a:extLst>
              </p:cNvPr>
              <p:cNvSpPr>
                <a:spLocks noChangeAspect="1"/>
              </p:cNvSpPr>
              <p:nvPr/>
            </p:nvSpPr>
            <p:spPr bwMode="gray">
              <a:xfrm>
                <a:off x="5165726" y="2463801"/>
                <a:ext cx="9525" cy="11113"/>
              </a:xfrm>
              <a:custGeom>
                <a:avLst/>
                <a:gdLst/>
                <a:ahLst/>
                <a:cxnLst>
                  <a:cxn ang="0">
                    <a:pos x="0" y="18"/>
                  </a:cxn>
                  <a:cxn ang="0">
                    <a:pos x="18" y="11"/>
                  </a:cxn>
                  <a:cxn ang="0">
                    <a:pos x="16" y="0"/>
                  </a:cxn>
                  <a:cxn ang="0">
                    <a:pos x="0" y="18"/>
                  </a:cxn>
                </a:cxnLst>
                <a:rect l="0" t="0" r="r" b="b"/>
                <a:pathLst>
                  <a:path w="19" h="19">
                    <a:moveTo>
                      <a:pt x="0" y="18"/>
                    </a:moveTo>
                    <a:lnTo>
                      <a:pt x="18" y="11"/>
                    </a:lnTo>
                    <a:lnTo>
                      <a:pt x="16" y="0"/>
                    </a:lnTo>
                    <a:lnTo>
                      <a:pt x="0" y="18"/>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Freeform 53">
                <a:extLst>
                  <a:ext uri="{FF2B5EF4-FFF2-40B4-BE49-F238E27FC236}">
                    <a16:creationId xmlns:a16="http://schemas.microsoft.com/office/drawing/2014/main" id="{62D90B65-3AEE-491B-9073-B7162C201C30}"/>
                  </a:ext>
                </a:extLst>
              </p:cNvPr>
              <p:cNvSpPr>
                <a:spLocks noChangeAspect="1"/>
              </p:cNvSpPr>
              <p:nvPr/>
            </p:nvSpPr>
            <p:spPr bwMode="gray">
              <a:xfrm>
                <a:off x="5051426" y="2754313"/>
                <a:ext cx="11113" cy="11113"/>
              </a:xfrm>
              <a:custGeom>
                <a:avLst/>
                <a:gdLst/>
                <a:ahLst/>
                <a:cxnLst>
                  <a:cxn ang="0">
                    <a:pos x="0" y="18"/>
                  </a:cxn>
                  <a:cxn ang="0">
                    <a:pos x="18" y="3"/>
                  </a:cxn>
                  <a:cxn ang="0">
                    <a:pos x="12" y="0"/>
                  </a:cxn>
                  <a:cxn ang="0">
                    <a:pos x="0" y="18"/>
                  </a:cxn>
                </a:cxnLst>
                <a:rect l="0" t="0" r="r" b="b"/>
                <a:pathLst>
                  <a:path w="19" h="19">
                    <a:moveTo>
                      <a:pt x="0" y="18"/>
                    </a:moveTo>
                    <a:lnTo>
                      <a:pt x="18" y="3"/>
                    </a:lnTo>
                    <a:lnTo>
                      <a:pt x="12" y="0"/>
                    </a:lnTo>
                    <a:lnTo>
                      <a:pt x="0" y="18"/>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54">
                <a:extLst>
                  <a:ext uri="{FF2B5EF4-FFF2-40B4-BE49-F238E27FC236}">
                    <a16:creationId xmlns:a16="http://schemas.microsoft.com/office/drawing/2014/main" id="{FFF66194-3208-4454-91C6-67EC52975389}"/>
                  </a:ext>
                </a:extLst>
              </p:cNvPr>
              <p:cNvSpPr>
                <a:spLocks noChangeAspect="1"/>
              </p:cNvSpPr>
              <p:nvPr/>
            </p:nvSpPr>
            <p:spPr bwMode="gray">
              <a:xfrm>
                <a:off x="5160963" y="2420938"/>
                <a:ext cx="9525" cy="11113"/>
              </a:xfrm>
              <a:custGeom>
                <a:avLst/>
                <a:gdLst/>
                <a:ahLst/>
                <a:cxnLst>
                  <a:cxn ang="0">
                    <a:pos x="0" y="0"/>
                  </a:cxn>
                  <a:cxn ang="0">
                    <a:pos x="18" y="15"/>
                  </a:cxn>
                  <a:cxn ang="0">
                    <a:pos x="3" y="18"/>
                  </a:cxn>
                  <a:cxn ang="0">
                    <a:pos x="0" y="0"/>
                  </a:cxn>
                </a:cxnLst>
                <a:rect l="0" t="0" r="r" b="b"/>
                <a:pathLst>
                  <a:path w="19" h="19">
                    <a:moveTo>
                      <a:pt x="0" y="0"/>
                    </a:moveTo>
                    <a:lnTo>
                      <a:pt x="18" y="15"/>
                    </a:lnTo>
                    <a:lnTo>
                      <a:pt x="3" y="18"/>
                    </a:lnTo>
                    <a:lnTo>
                      <a:pt x="0" y="0"/>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55">
                <a:extLst>
                  <a:ext uri="{FF2B5EF4-FFF2-40B4-BE49-F238E27FC236}">
                    <a16:creationId xmlns:a16="http://schemas.microsoft.com/office/drawing/2014/main" id="{E8B7FE0E-8DEE-4757-9171-78A6EE754082}"/>
                  </a:ext>
                </a:extLst>
              </p:cNvPr>
              <p:cNvSpPr>
                <a:spLocks noChangeAspect="1"/>
              </p:cNvSpPr>
              <p:nvPr/>
            </p:nvSpPr>
            <p:spPr bwMode="gray">
              <a:xfrm>
                <a:off x="5132388" y="2797176"/>
                <a:ext cx="9525" cy="11113"/>
              </a:xfrm>
              <a:custGeom>
                <a:avLst/>
                <a:gdLst/>
                <a:ahLst/>
                <a:cxnLst>
                  <a:cxn ang="0">
                    <a:pos x="0" y="13"/>
                  </a:cxn>
                  <a:cxn ang="0">
                    <a:pos x="6" y="18"/>
                  </a:cxn>
                  <a:cxn ang="0">
                    <a:pos x="17" y="0"/>
                  </a:cxn>
                  <a:cxn ang="0">
                    <a:pos x="0" y="13"/>
                  </a:cxn>
                </a:cxnLst>
                <a:rect l="0" t="0" r="r" b="b"/>
                <a:pathLst>
                  <a:path w="18" h="19">
                    <a:moveTo>
                      <a:pt x="0" y="13"/>
                    </a:moveTo>
                    <a:lnTo>
                      <a:pt x="6" y="18"/>
                    </a:lnTo>
                    <a:lnTo>
                      <a:pt x="17" y="0"/>
                    </a:lnTo>
                    <a:lnTo>
                      <a:pt x="0" y="13"/>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56">
                <a:extLst>
                  <a:ext uri="{FF2B5EF4-FFF2-40B4-BE49-F238E27FC236}">
                    <a16:creationId xmlns:a16="http://schemas.microsoft.com/office/drawing/2014/main" id="{83BE2983-133D-433A-942B-49ADA74F0E99}"/>
                  </a:ext>
                </a:extLst>
              </p:cNvPr>
              <p:cNvSpPr>
                <a:spLocks noChangeAspect="1"/>
              </p:cNvSpPr>
              <p:nvPr/>
            </p:nvSpPr>
            <p:spPr bwMode="gray">
              <a:xfrm>
                <a:off x="5105401" y="2347913"/>
                <a:ext cx="11113" cy="11113"/>
              </a:xfrm>
              <a:custGeom>
                <a:avLst/>
                <a:gdLst/>
                <a:ahLst/>
                <a:cxnLst>
                  <a:cxn ang="0">
                    <a:pos x="0" y="0"/>
                  </a:cxn>
                  <a:cxn ang="0">
                    <a:pos x="12" y="17"/>
                  </a:cxn>
                  <a:cxn ang="0">
                    <a:pos x="17" y="5"/>
                  </a:cxn>
                  <a:cxn ang="0">
                    <a:pos x="0" y="0"/>
                  </a:cxn>
                </a:cxnLst>
                <a:rect l="0" t="0" r="r" b="b"/>
                <a:pathLst>
                  <a:path w="18" h="18">
                    <a:moveTo>
                      <a:pt x="0" y="0"/>
                    </a:moveTo>
                    <a:lnTo>
                      <a:pt x="12" y="17"/>
                    </a:lnTo>
                    <a:lnTo>
                      <a:pt x="17" y="5"/>
                    </a:lnTo>
                    <a:lnTo>
                      <a:pt x="0" y="0"/>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57">
                <a:extLst>
                  <a:ext uri="{FF2B5EF4-FFF2-40B4-BE49-F238E27FC236}">
                    <a16:creationId xmlns:a16="http://schemas.microsoft.com/office/drawing/2014/main" id="{81B8043E-FB0F-4B62-BE2F-402CC5D5EE50}"/>
                  </a:ext>
                </a:extLst>
              </p:cNvPr>
              <p:cNvSpPr>
                <a:spLocks noChangeAspect="1"/>
              </p:cNvSpPr>
              <p:nvPr/>
            </p:nvSpPr>
            <p:spPr bwMode="gray">
              <a:xfrm>
                <a:off x="5172076" y="2471738"/>
                <a:ext cx="9525" cy="11113"/>
              </a:xfrm>
              <a:custGeom>
                <a:avLst/>
                <a:gdLst/>
                <a:ahLst/>
                <a:cxnLst>
                  <a:cxn ang="0">
                    <a:pos x="0" y="18"/>
                  </a:cxn>
                  <a:cxn ang="0">
                    <a:pos x="18" y="11"/>
                  </a:cxn>
                  <a:cxn ang="0">
                    <a:pos x="7" y="0"/>
                  </a:cxn>
                  <a:cxn ang="0">
                    <a:pos x="0" y="18"/>
                  </a:cxn>
                </a:cxnLst>
                <a:rect l="0" t="0" r="r" b="b"/>
                <a:pathLst>
                  <a:path w="19" h="19">
                    <a:moveTo>
                      <a:pt x="0" y="18"/>
                    </a:moveTo>
                    <a:lnTo>
                      <a:pt x="18" y="11"/>
                    </a:lnTo>
                    <a:lnTo>
                      <a:pt x="7" y="0"/>
                    </a:lnTo>
                    <a:lnTo>
                      <a:pt x="0" y="18"/>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58">
                <a:extLst>
                  <a:ext uri="{FF2B5EF4-FFF2-40B4-BE49-F238E27FC236}">
                    <a16:creationId xmlns:a16="http://schemas.microsoft.com/office/drawing/2014/main" id="{3DA725B9-48B9-4592-8849-9FBA463D4ECA}"/>
                  </a:ext>
                </a:extLst>
              </p:cNvPr>
              <p:cNvSpPr>
                <a:spLocks noChangeAspect="1"/>
              </p:cNvSpPr>
              <p:nvPr/>
            </p:nvSpPr>
            <p:spPr bwMode="gray">
              <a:xfrm>
                <a:off x="5883276" y="1989138"/>
                <a:ext cx="320675" cy="352425"/>
              </a:xfrm>
              <a:custGeom>
                <a:avLst/>
                <a:gdLst/>
                <a:ahLst/>
                <a:cxnLst>
                  <a:cxn ang="0">
                    <a:pos x="174" y="237"/>
                  </a:cxn>
                  <a:cxn ang="0">
                    <a:pos x="125" y="265"/>
                  </a:cxn>
                  <a:cxn ang="0">
                    <a:pos x="121" y="303"/>
                  </a:cxn>
                  <a:cxn ang="0">
                    <a:pos x="87" y="297"/>
                  </a:cxn>
                  <a:cxn ang="0">
                    <a:pos x="73" y="318"/>
                  </a:cxn>
                  <a:cxn ang="0">
                    <a:pos x="50" y="331"/>
                  </a:cxn>
                  <a:cxn ang="0">
                    <a:pos x="30" y="374"/>
                  </a:cxn>
                  <a:cxn ang="0">
                    <a:pos x="7" y="437"/>
                  </a:cxn>
                  <a:cxn ang="0">
                    <a:pos x="6" y="460"/>
                  </a:cxn>
                  <a:cxn ang="0">
                    <a:pos x="30" y="497"/>
                  </a:cxn>
                  <a:cxn ang="0">
                    <a:pos x="41" y="530"/>
                  </a:cxn>
                  <a:cxn ang="0">
                    <a:pos x="64" y="568"/>
                  </a:cxn>
                  <a:cxn ang="0">
                    <a:pos x="80" y="553"/>
                  </a:cxn>
                  <a:cxn ang="0">
                    <a:pos x="72" y="574"/>
                  </a:cxn>
                  <a:cxn ang="0">
                    <a:pos x="78" y="603"/>
                  </a:cxn>
                  <a:cxn ang="0">
                    <a:pos x="98" y="601"/>
                  </a:cxn>
                  <a:cxn ang="0">
                    <a:pos x="121" y="562"/>
                  </a:cxn>
                  <a:cxn ang="0">
                    <a:pos x="136" y="582"/>
                  </a:cxn>
                  <a:cxn ang="0">
                    <a:pos x="157" y="577"/>
                  </a:cxn>
                  <a:cxn ang="0">
                    <a:pos x="195" y="573"/>
                  </a:cxn>
                  <a:cxn ang="0">
                    <a:pos x="232" y="557"/>
                  </a:cxn>
                  <a:cxn ang="0">
                    <a:pos x="249" y="558"/>
                  </a:cxn>
                  <a:cxn ang="0">
                    <a:pos x="267" y="530"/>
                  </a:cxn>
                  <a:cxn ang="0">
                    <a:pos x="270" y="500"/>
                  </a:cxn>
                  <a:cxn ang="0">
                    <a:pos x="296" y="482"/>
                  </a:cxn>
                  <a:cxn ang="0">
                    <a:pos x="323" y="481"/>
                  </a:cxn>
                  <a:cxn ang="0">
                    <a:pos x="350" y="476"/>
                  </a:cxn>
                  <a:cxn ang="0">
                    <a:pos x="374" y="475"/>
                  </a:cxn>
                  <a:cxn ang="0">
                    <a:pos x="401" y="464"/>
                  </a:cxn>
                  <a:cxn ang="0">
                    <a:pos x="430" y="479"/>
                  </a:cxn>
                  <a:cxn ang="0">
                    <a:pos x="440" y="473"/>
                  </a:cxn>
                  <a:cxn ang="0">
                    <a:pos x="459" y="480"/>
                  </a:cxn>
                  <a:cxn ang="0">
                    <a:pos x="479" y="474"/>
                  </a:cxn>
                  <a:cxn ang="0">
                    <a:pos x="496" y="471"/>
                  </a:cxn>
                  <a:cxn ang="0">
                    <a:pos x="528" y="472"/>
                  </a:cxn>
                  <a:cxn ang="0">
                    <a:pos x="557" y="475"/>
                  </a:cxn>
                  <a:cxn ang="0">
                    <a:pos x="577" y="450"/>
                  </a:cxn>
                  <a:cxn ang="0">
                    <a:pos x="513" y="425"/>
                  </a:cxn>
                  <a:cxn ang="0">
                    <a:pos x="498" y="428"/>
                  </a:cxn>
                  <a:cxn ang="0">
                    <a:pos x="487" y="389"/>
                  </a:cxn>
                  <a:cxn ang="0">
                    <a:pos x="466" y="302"/>
                  </a:cxn>
                  <a:cxn ang="0">
                    <a:pos x="430" y="238"/>
                  </a:cxn>
                  <a:cxn ang="0">
                    <a:pos x="424" y="193"/>
                  </a:cxn>
                  <a:cxn ang="0">
                    <a:pos x="424" y="147"/>
                  </a:cxn>
                  <a:cxn ang="0">
                    <a:pos x="417" y="95"/>
                  </a:cxn>
                  <a:cxn ang="0">
                    <a:pos x="383" y="59"/>
                  </a:cxn>
                  <a:cxn ang="0">
                    <a:pos x="347" y="21"/>
                  </a:cxn>
                  <a:cxn ang="0">
                    <a:pos x="295" y="53"/>
                  </a:cxn>
                  <a:cxn ang="0">
                    <a:pos x="294" y="101"/>
                  </a:cxn>
                  <a:cxn ang="0">
                    <a:pos x="272" y="150"/>
                  </a:cxn>
                  <a:cxn ang="0">
                    <a:pos x="221" y="180"/>
                  </a:cxn>
                  <a:cxn ang="0">
                    <a:pos x="197" y="217"/>
                  </a:cxn>
                </a:cxnLst>
                <a:rect l="0" t="0" r="r" b="b"/>
                <a:pathLst>
                  <a:path w="578" h="615">
                    <a:moveTo>
                      <a:pt x="197" y="217"/>
                    </a:moveTo>
                    <a:lnTo>
                      <a:pt x="195" y="224"/>
                    </a:lnTo>
                    <a:lnTo>
                      <a:pt x="187" y="227"/>
                    </a:lnTo>
                    <a:lnTo>
                      <a:pt x="181" y="234"/>
                    </a:lnTo>
                    <a:lnTo>
                      <a:pt x="174" y="237"/>
                    </a:lnTo>
                    <a:lnTo>
                      <a:pt x="168" y="247"/>
                    </a:lnTo>
                    <a:lnTo>
                      <a:pt x="162" y="249"/>
                    </a:lnTo>
                    <a:lnTo>
                      <a:pt x="145" y="268"/>
                    </a:lnTo>
                    <a:lnTo>
                      <a:pt x="131" y="263"/>
                    </a:lnTo>
                    <a:lnTo>
                      <a:pt x="125" y="265"/>
                    </a:lnTo>
                    <a:lnTo>
                      <a:pt x="123" y="291"/>
                    </a:lnTo>
                    <a:lnTo>
                      <a:pt x="117" y="299"/>
                    </a:lnTo>
                    <a:lnTo>
                      <a:pt x="117" y="301"/>
                    </a:lnTo>
                    <a:lnTo>
                      <a:pt x="121" y="301"/>
                    </a:lnTo>
                    <a:lnTo>
                      <a:pt x="121" y="303"/>
                    </a:lnTo>
                    <a:lnTo>
                      <a:pt x="105" y="307"/>
                    </a:lnTo>
                    <a:lnTo>
                      <a:pt x="103" y="302"/>
                    </a:lnTo>
                    <a:lnTo>
                      <a:pt x="97" y="302"/>
                    </a:lnTo>
                    <a:lnTo>
                      <a:pt x="96" y="298"/>
                    </a:lnTo>
                    <a:lnTo>
                      <a:pt x="87" y="297"/>
                    </a:lnTo>
                    <a:lnTo>
                      <a:pt x="80" y="302"/>
                    </a:lnTo>
                    <a:lnTo>
                      <a:pt x="75" y="307"/>
                    </a:lnTo>
                    <a:lnTo>
                      <a:pt x="73" y="312"/>
                    </a:lnTo>
                    <a:lnTo>
                      <a:pt x="80" y="319"/>
                    </a:lnTo>
                    <a:lnTo>
                      <a:pt x="73" y="318"/>
                    </a:lnTo>
                    <a:lnTo>
                      <a:pt x="76" y="325"/>
                    </a:lnTo>
                    <a:lnTo>
                      <a:pt x="72" y="321"/>
                    </a:lnTo>
                    <a:lnTo>
                      <a:pt x="64" y="319"/>
                    </a:lnTo>
                    <a:lnTo>
                      <a:pt x="62" y="315"/>
                    </a:lnTo>
                    <a:lnTo>
                      <a:pt x="50" y="331"/>
                    </a:lnTo>
                    <a:lnTo>
                      <a:pt x="49" y="339"/>
                    </a:lnTo>
                    <a:lnTo>
                      <a:pt x="42" y="353"/>
                    </a:lnTo>
                    <a:lnTo>
                      <a:pt x="44" y="360"/>
                    </a:lnTo>
                    <a:lnTo>
                      <a:pt x="40" y="366"/>
                    </a:lnTo>
                    <a:lnTo>
                      <a:pt x="30" y="374"/>
                    </a:lnTo>
                    <a:lnTo>
                      <a:pt x="24" y="386"/>
                    </a:lnTo>
                    <a:lnTo>
                      <a:pt x="12" y="405"/>
                    </a:lnTo>
                    <a:lnTo>
                      <a:pt x="12" y="417"/>
                    </a:lnTo>
                    <a:lnTo>
                      <a:pt x="10" y="422"/>
                    </a:lnTo>
                    <a:lnTo>
                      <a:pt x="7" y="437"/>
                    </a:lnTo>
                    <a:lnTo>
                      <a:pt x="3" y="445"/>
                    </a:lnTo>
                    <a:lnTo>
                      <a:pt x="1" y="449"/>
                    </a:lnTo>
                    <a:lnTo>
                      <a:pt x="0" y="452"/>
                    </a:lnTo>
                    <a:lnTo>
                      <a:pt x="2" y="458"/>
                    </a:lnTo>
                    <a:lnTo>
                      <a:pt x="6" y="460"/>
                    </a:lnTo>
                    <a:lnTo>
                      <a:pt x="9" y="468"/>
                    </a:lnTo>
                    <a:lnTo>
                      <a:pt x="19" y="483"/>
                    </a:lnTo>
                    <a:lnTo>
                      <a:pt x="20" y="487"/>
                    </a:lnTo>
                    <a:lnTo>
                      <a:pt x="22" y="489"/>
                    </a:lnTo>
                    <a:lnTo>
                      <a:pt x="30" y="497"/>
                    </a:lnTo>
                    <a:lnTo>
                      <a:pt x="38" y="512"/>
                    </a:lnTo>
                    <a:lnTo>
                      <a:pt x="43" y="512"/>
                    </a:lnTo>
                    <a:lnTo>
                      <a:pt x="41" y="514"/>
                    </a:lnTo>
                    <a:lnTo>
                      <a:pt x="42" y="522"/>
                    </a:lnTo>
                    <a:lnTo>
                      <a:pt x="41" y="530"/>
                    </a:lnTo>
                    <a:lnTo>
                      <a:pt x="43" y="535"/>
                    </a:lnTo>
                    <a:lnTo>
                      <a:pt x="45" y="544"/>
                    </a:lnTo>
                    <a:lnTo>
                      <a:pt x="53" y="553"/>
                    </a:lnTo>
                    <a:lnTo>
                      <a:pt x="61" y="567"/>
                    </a:lnTo>
                    <a:lnTo>
                      <a:pt x="64" y="568"/>
                    </a:lnTo>
                    <a:lnTo>
                      <a:pt x="69" y="567"/>
                    </a:lnTo>
                    <a:lnTo>
                      <a:pt x="73" y="568"/>
                    </a:lnTo>
                    <a:lnTo>
                      <a:pt x="76" y="565"/>
                    </a:lnTo>
                    <a:lnTo>
                      <a:pt x="77" y="560"/>
                    </a:lnTo>
                    <a:lnTo>
                      <a:pt x="80" y="553"/>
                    </a:lnTo>
                    <a:lnTo>
                      <a:pt x="81" y="545"/>
                    </a:lnTo>
                    <a:lnTo>
                      <a:pt x="84" y="555"/>
                    </a:lnTo>
                    <a:lnTo>
                      <a:pt x="81" y="563"/>
                    </a:lnTo>
                    <a:lnTo>
                      <a:pt x="79" y="573"/>
                    </a:lnTo>
                    <a:lnTo>
                      <a:pt x="72" y="574"/>
                    </a:lnTo>
                    <a:lnTo>
                      <a:pt x="72" y="579"/>
                    </a:lnTo>
                    <a:lnTo>
                      <a:pt x="76" y="578"/>
                    </a:lnTo>
                    <a:lnTo>
                      <a:pt x="74" y="584"/>
                    </a:lnTo>
                    <a:lnTo>
                      <a:pt x="73" y="594"/>
                    </a:lnTo>
                    <a:lnTo>
                      <a:pt x="78" y="603"/>
                    </a:lnTo>
                    <a:lnTo>
                      <a:pt x="83" y="601"/>
                    </a:lnTo>
                    <a:lnTo>
                      <a:pt x="91" y="614"/>
                    </a:lnTo>
                    <a:lnTo>
                      <a:pt x="94" y="611"/>
                    </a:lnTo>
                    <a:lnTo>
                      <a:pt x="92" y="605"/>
                    </a:lnTo>
                    <a:lnTo>
                      <a:pt x="98" y="601"/>
                    </a:lnTo>
                    <a:lnTo>
                      <a:pt x="107" y="592"/>
                    </a:lnTo>
                    <a:lnTo>
                      <a:pt x="109" y="586"/>
                    </a:lnTo>
                    <a:lnTo>
                      <a:pt x="114" y="578"/>
                    </a:lnTo>
                    <a:lnTo>
                      <a:pt x="115" y="572"/>
                    </a:lnTo>
                    <a:lnTo>
                      <a:pt x="121" y="562"/>
                    </a:lnTo>
                    <a:lnTo>
                      <a:pt x="121" y="571"/>
                    </a:lnTo>
                    <a:lnTo>
                      <a:pt x="125" y="576"/>
                    </a:lnTo>
                    <a:lnTo>
                      <a:pt x="125" y="584"/>
                    </a:lnTo>
                    <a:lnTo>
                      <a:pt x="129" y="588"/>
                    </a:lnTo>
                    <a:lnTo>
                      <a:pt x="136" y="582"/>
                    </a:lnTo>
                    <a:lnTo>
                      <a:pt x="144" y="580"/>
                    </a:lnTo>
                    <a:lnTo>
                      <a:pt x="148" y="573"/>
                    </a:lnTo>
                    <a:lnTo>
                      <a:pt x="164" y="561"/>
                    </a:lnTo>
                    <a:lnTo>
                      <a:pt x="155" y="574"/>
                    </a:lnTo>
                    <a:lnTo>
                      <a:pt x="157" y="577"/>
                    </a:lnTo>
                    <a:lnTo>
                      <a:pt x="167" y="570"/>
                    </a:lnTo>
                    <a:lnTo>
                      <a:pt x="174" y="576"/>
                    </a:lnTo>
                    <a:lnTo>
                      <a:pt x="189" y="580"/>
                    </a:lnTo>
                    <a:lnTo>
                      <a:pt x="191" y="574"/>
                    </a:lnTo>
                    <a:lnTo>
                      <a:pt x="195" y="573"/>
                    </a:lnTo>
                    <a:lnTo>
                      <a:pt x="196" y="570"/>
                    </a:lnTo>
                    <a:lnTo>
                      <a:pt x="203" y="572"/>
                    </a:lnTo>
                    <a:lnTo>
                      <a:pt x="208" y="571"/>
                    </a:lnTo>
                    <a:lnTo>
                      <a:pt x="223" y="562"/>
                    </a:lnTo>
                    <a:lnTo>
                      <a:pt x="232" y="557"/>
                    </a:lnTo>
                    <a:lnTo>
                      <a:pt x="236" y="557"/>
                    </a:lnTo>
                    <a:lnTo>
                      <a:pt x="235" y="563"/>
                    </a:lnTo>
                    <a:lnTo>
                      <a:pt x="243" y="561"/>
                    </a:lnTo>
                    <a:lnTo>
                      <a:pt x="247" y="562"/>
                    </a:lnTo>
                    <a:lnTo>
                      <a:pt x="249" y="558"/>
                    </a:lnTo>
                    <a:lnTo>
                      <a:pt x="255" y="562"/>
                    </a:lnTo>
                    <a:lnTo>
                      <a:pt x="261" y="562"/>
                    </a:lnTo>
                    <a:lnTo>
                      <a:pt x="263" y="557"/>
                    </a:lnTo>
                    <a:lnTo>
                      <a:pt x="261" y="548"/>
                    </a:lnTo>
                    <a:lnTo>
                      <a:pt x="267" y="530"/>
                    </a:lnTo>
                    <a:lnTo>
                      <a:pt x="264" y="524"/>
                    </a:lnTo>
                    <a:lnTo>
                      <a:pt x="257" y="519"/>
                    </a:lnTo>
                    <a:lnTo>
                      <a:pt x="265" y="512"/>
                    </a:lnTo>
                    <a:lnTo>
                      <a:pt x="274" y="508"/>
                    </a:lnTo>
                    <a:lnTo>
                      <a:pt x="270" y="500"/>
                    </a:lnTo>
                    <a:lnTo>
                      <a:pt x="274" y="488"/>
                    </a:lnTo>
                    <a:lnTo>
                      <a:pt x="280" y="482"/>
                    </a:lnTo>
                    <a:lnTo>
                      <a:pt x="288" y="485"/>
                    </a:lnTo>
                    <a:lnTo>
                      <a:pt x="292" y="482"/>
                    </a:lnTo>
                    <a:lnTo>
                      <a:pt x="296" y="482"/>
                    </a:lnTo>
                    <a:lnTo>
                      <a:pt x="299" y="486"/>
                    </a:lnTo>
                    <a:lnTo>
                      <a:pt x="304" y="480"/>
                    </a:lnTo>
                    <a:lnTo>
                      <a:pt x="311" y="480"/>
                    </a:lnTo>
                    <a:lnTo>
                      <a:pt x="318" y="477"/>
                    </a:lnTo>
                    <a:lnTo>
                      <a:pt x="323" y="481"/>
                    </a:lnTo>
                    <a:lnTo>
                      <a:pt x="333" y="486"/>
                    </a:lnTo>
                    <a:lnTo>
                      <a:pt x="337" y="485"/>
                    </a:lnTo>
                    <a:lnTo>
                      <a:pt x="344" y="480"/>
                    </a:lnTo>
                    <a:lnTo>
                      <a:pt x="348" y="481"/>
                    </a:lnTo>
                    <a:lnTo>
                      <a:pt x="350" y="476"/>
                    </a:lnTo>
                    <a:lnTo>
                      <a:pt x="358" y="473"/>
                    </a:lnTo>
                    <a:lnTo>
                      <a:pt x="358" y="466"/>
                    </a:lnTo>
                    <a:lnTo>
                      <a:pt x="368" y="465"/>
                    </a:lnTo>
                    <a:lnTo>
                      <a:pt x="370" y="472"/>
                    </a:lnTo>
                    <a:lnTo>
                      <a:pt x="374" y="475"/>
                    </a:lnTo>
                    <a:lnTo>
                      <a:pt x="377" y="470"/>
                    </a:lnTo>
                    <a:lnTo>
                      <a:pt x="379" y="460"/>
                    </a:lnTo>
                    <a:lnTo>
                      <a:pt x="389" y="457"/>
                    </a:lnTo>
                    <a:lnTo>
                      <a:pt x="401" y="460"/>
                    </a:lnTo>
                    <a:lnTo>
                      <a:pt x="401" y="464"/>
                    </a:lnTo>
                    <a:lnTo>
                      <a:pt x="415" y="466"/>
                    </a:lnTo>
                    <a:lnTo>
                      <a:pt x="415" y="472"/>
                    </a:lnTo>
                    <a:lnTo>
                      <a:pt x="422" y="477"/>
                    </a:lnTo>
                    <a:lnTo>
                      <a:pt x="426" y="481"/>
                    </a:lnTo>
                    <a:lnTo>
                      <a:pt x="430" y="479"/>
                    </a:lnTo>
                    <a:lnTo>
                      <a:pt x="435" y="479"/>
                    </a:lnTo>
                    <a:lnTo>
                      <a:pt x="438" y="486"/>
                    </a:lnTo>
                    <a:lnTo>
                      <a:pt x="443" y="486"/>
                    </a:lnTo>
                    <a:lnTo>
                      <a:pt x="441" y="479"/>
                    </a:lnTo>
                    <a:lnTo>
                      <a:pt x="440" y="473"/>
                    </a:lnTo>
                    <a:lnTo>
                      <a:pt x="446" y="473"/>
                    </a:lnTo>
                    <a:lnTo>
                      <a:pt x="447" y="479"/>
                    </a:lnTo>
                    <a:lnTo>
                      <a:pt x="451" y="475"/>
                    </a:lnTo>
                    <a:lnTo>
                      <a:pt x="457" y="476"/>
                    </a:lnTo>
                    <a:lnTo>
                      <a:pt x="459" y="480"/>
                    </a:lnTo>
                    <a:lnTo>
                      <a:pt x="465" y="481"/>
                    </a:lnTo>
                    <a:lnTo>
                      <a:pt x="467" y="483"/>
                    </a:lnTo>
                    <a:lnTo>
                      <a:pt x="472" y="483"/>
                    </a:lnTo>
                    <a:lnTo>
                      <a:pt x="476" y="474"/>
                    </a:lnTo>
                    <a:lnTo>
                      <a:pt x="479" y="474"/>
                    </a:lnTo>
                    <a:lnTo>
                      <a:pt x="482" y="476"/>
                    </a:lnTo>
                    <a:lnTo>
                      <a:pt x="484" y="475"/>
                    </a:lnTo>
                    <a:lnTo>
                      <a:pt x="487" y="470"/>
                    </a:lnTo>
                    <a:lnTo>
                      <a:pt x="492" y="469"/>
                    </a:lnTo>
                    <a:lnTo>
                      <a:pt x="496" y="471"/>
                    </a:lnTo>
                    <a:lnTo>
                      <a:pt x="502" y="470"/>
                    </a:lnTo>
                    <a:lnTo>
                      <a:pt x="509" y="472"/>
                    </a:lnTo>
                    <a:lnTo>
                      <a:pt x="512" y="470"/>
                    </a:lnTo>
                    <a:lnTo>
                      <a:pt x="522" y="475"/>
                    </a:lnTo>
                    <a:lnTo>
                      <a:pt x="528" y="472"/>
                    </a:lnTo>
                    <a:lnTo>
                      <a:pt x="533" y="473"/>
                    </a:lnTo>
                    <a:lnTo>
                      <a:pt x="537" y="476"/>
                    </a:lnTo>
                    <a:lnTo>
                      <a:pt x="546" y="477"/>
                    </a:lnTo>
                    <a:lnTo>
                      <a:pt x="551" y="478"/>
                    </a:lnTo>
                    <a:lnTo>
                      <a:pt x="557" y="475"/>
                    </a:lnTo>
                    <a:lnTo>
                      <a:pt x="562" y="477"/>
                    </a:lnTo>
                    <a:lnTo>
                      <a:pt x="568" y="475"/>
                    </a:lnTo>
                    <a:lnTo>
                      <a:pt x="566" y="464"/>
                    </a:lnTo>
                    <a:lnTo>
                      <a:pt x="570" y="455"/>
                    </a:lnTo>
                    <a:lnTo>
                      <a:pt x="577" y="450"/>
                    </a:lnTo>
                    <a:lnTo>
                      <a:pt x="556" y="443"/>
                    </a:lnTo>
                    <a:lnTo>
                      <a:pt x="548" y="439"/>
                    </a:lnTo>
                    <a:lnTo>
                      <a:pt x="534" y="437"/>
                    </a:lnTo>
                    <a:lnTo>
                      <a:pt x="524" y="427"/>
                    </a:lnTo>
                    <a:lnTo>
                      <a:pt x="513" y="425"/>
                    </a:lnTo>
                    <a:lnTo>
                      <a:pt x="507" y="421"/>
                    </a:lnTo>
                    <a:lnTo>
                      <a:pt x="508" y="430"/>
                    </a:lnTo>
                    <a:lnTo>
                      <a:pt x="503" y="437"/>
                    </a:lnTo>
                    <a:lnTo>
                      <a:pt x="496" y="441"/>
                    </a:lnTo>
                    <a:lnTo>
                      <a:pt x="498" y="428"/>
                    </a:lnTo>
                    <a:lnTo>
                      <a:pt x="502" y="423"/>
                    </a:lnTo>
                    <a:lnTo>
                      <a:pt x="503" y="417"/>
                    </a:lnTo>
                    <a:lnTo>
                      <a:pt x="500" y="408"/>
                    </a:lnTo>
                    <a:lnTo>
                      <a:pt x="504" y="404"/>
                    </a:lnTo>
                    <a:lnTo>
                      <a:pt x="487" y="389"/>
                    </a:lnTo>
                    <a:lnTo>
                      <a:pt x="474" y="367"/>
                    </a:lnTo>
                    <a:lnTo>
                      <a:pt x="468" y="341"/>
                    </a:lnTo>
                    <a:lnTo>
                      <a:pt x="464" y="319"/>
                    </a:lnTo>
                    <a:lnTo>
                      <a:pt x="467" y="311"/>
                    </a:lnTo>
                    <a:lnTo>
                      <a:pt x="466" y="302"/>
                    </a:lnTo>
                    <a:lnTo>
                      <a:pt x="455" y="291"/>
                    </a:lnTo>
                    <a:lnTo>
                      <a:pt x="451" y="276"/>
                    </a:lnTo>
                    <a:lnTo>
                      <a:pt x="444" y="262"/>
                    </a:lnTo>
                    <a:lnTo>
                      <a:pt x="434" y="240"/>
                    </a:lnTo>
                    <a:lnTo>
                      <a:pt x="430" y="238"/>
                    </a:lnTo>
                    <a:lnTo>
                      <a:pt x="438" y="229"/>
                    </a:lnTo>
                    <a:lnTo>
                      <a:pt x="432" y="217"/>
                    </a:lnTo>
                    <a:lnTo>
                      <a:pt x="432" y="208"/>
                    </a:lnTo>
                    <a:lnTo>
                      <a:pt x="428" y="207"/>
                    </a:lnTo>
                    <a:lnTo>
                      <a:pt x="424" y="193"/>
                    </a:lnTo>
                    <a:lnTo>
                      <a:pt x="430" y="179"/>
                    </a:lnTo>
                    <a:lnTo>
                      <a:pt x="428" y="176"/>
                    </a:lnTo>
                    <a:lnTo>
                      <a:pt x="422" y="163"/>
                    </a:lnTo>
                    <a:lnTo>
                      <a:pt x="420" y="156"/>
                    </a:lnTo>
                    <a:lnTo>
                      <a:pt x="424" y="147"/>
                    </a:lnTo>
                    <a:lnTo>
                      <a:pt x="422" y="138"/>
                    </a:lnTo>
                    <a:lnTo>
                      <a:pt x="423" y="118"/>
                    </a:lnTo>
                    <a:lnTo>
                      <a:pt x="418" y="114"/>
                    </a:lnTo>
                    <a:lnTo>
                      <a:pt x="414" y="99"/>
                    </a:lnTo>
                    <a:lnTo>
                      <a:pt x="417" y="95"/>
                    </a:lnTo>
                    <a:lnTo>
                      <a:pt x="412" y="85"/>
                    </a:lnTo>
                    <a:lnTo>
                      <a:pt x="400" y="74"/>
                    </a:lnTo>
                    <a:lnTo>
                      <a:pt x="393" y="72"/>
                    </a:lnTo>
                    <a:lnTo>
                      <a:pt x="387" y="67"/>
                    </a:lnTo>
                    <a:lnTo>
                      <a:pt x="383" y="59"/>
                    </a:lnTo>
                    <a:lnTo>
                      <a:pt x="379" y="67"/>
                    </a:lnTo>
                    <a:lnTo>
                      <a:pt x="367" y="47"/>
                    </a:lnTo>
                    <a:lnTo>
                      <a:pt x="370" y="45"/>
                    </a:lnTo>
                    <a:lnTo>
                      <a:pt x="354" y="33"/>
                    </a:lnTo>
                    <a:lnTo>
                      <a:pt x="347" y="21"/>
                    </a:lnTo>
                    <a:lnTo>
                      <a:pt x="337" y="0"/>
                    </a:lnTo>
                    <a:lnTo>
                      <a:pt x="324" y="9"/>
                    </a:lnTo>
                    <a:lnTo>
                      <a:pt x="325" y="22"/>
                    </a:lnTo>
                    <a:lnTo>
                      <a:pt x="321" y="22"/>
                    </a:lnTo>
                    <a:lnTo>
                      <a:pt x="295" y="53"/>
                    </a:lnTo>
                    <a:lnTo>
                      <a:pt x="296" y="64"/>
                    </a:lnTo>
                    <a:lnTo>
                      <a:pt x="278" y="60"/>
                    </a:lnTo>
                    <a:lnTo>
                      <a:pt x="284" y="84"/>
                    </a:lnTo>
                    <a:lnTo>
                      <a:pt x="293" y="92"/>
                    </a:lnTo>
                    <a:lnTo>
                      <a:pt x="294" y="101"/>
                    </a:lnTo>
                    <a:lnTo>
                      <a:pt x="302" y="126"/>
                    </a:lnTo>
                    <a:lnTo>
                      <a:pt x="292" y="138"/>
                    </a:lnTo>
                    <a:lnTo>
                      <a:pt x="283" y="136"/>
                    </a:lnTo>
                    <a:lnTo>
                      <a:pt x="271" y="144"/>
                    </a:lnTo>
                    <a:lnTo>
                      <a:pt x="272" y="150"/>
                    </a:lnTo>
                    <a:lnTo>
                      <a:pt x="263" y="163"/>
                    </a:lnTo>
                    <a:lnTo>
                      <a:pt x="253" y="160"/>
                    </a:lnTo>
                    <a:lnTo>
                      <a:pt x="239" y="163"/>
                    </a:lnTo>
                    <a:lnTo>
                      <a:pt x="230" y="180"/>
                    </a:lnTo>
                    <a:lnTo>
                      <a:pt x="221" y="180"/>
                    </a:lnTo>
                    <a:lnTo>
                      <a:pt x="209" y="197"/>
                    </a:lnTo>
                    <a:lnTo>
                      <a:pt x="212" y="203"/>
                    </a:lnTo>
                    <a:lnTo>
                      <a:pt x="205" y="209"/>
                    </a:lnTo>
                    <a:lnTo>
                      <a:pt x="202" y="209"/>
                    </a:lnTo>
                    <a:lnTo>
                      <a:pt x="197" y="217"/>
                    </a:lnTo>
                  </a:path>
                </a:pathLst>
              </a:custGeom>
              <a:solidFill>
                <a:srgbClr val="06484C"/>
              </a:solidFill>
              <a:ln w="6350" cmpd="sng">
                <a:solidFill>
                  <a:srgbClr val="06484C"/>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59">
                <a:extLst>
                  <a:ext uri="{FF2B5EF4-FFF2-40B4-BE49-F238E27FC236}">
                    <a16:creationId xmlns:a16="http://schemas.microsoft.com/office/drawing/2014/main" id="{EF31F7D5-AED0-4FC3-A541-0E891A9C25B0}"/>
                  </a:ext>
                </a:extLst>
              </p:cNvPr>
              <p:cNvSpPr>
                <a:spLocks noChangeAspect="1"/>
              </p:cNvSpPr>
              <p:nvPr/>
            </p:nvSpPr>
            <p:spPr bwMode="gray">
              <a:xfrm>
                <a:off x="5743576" y="2259013"/>
                <a:ext cx="58738" cy="71438"/>
              </a:xfrm>
              <a:custGeom>
                <a:avLst/>
                <a:gdLst/>
                <a:ahLst/>
                <a:cxnLst>
                  <a:cxn ang="0">
                    <a:pos x="0" y="115"/>
                  </a:cxn>
                  <a:cxn ang="0">
                    <a:pos x="2" y="121"/>
                  </a:cxn>
                  <a:cxn ang="0">
                    <a:pos x="6" y="122"/>
                  </a:cxn>
                  <a:cxn ang="0">
                    <a:pos x="10" y="118"/>
                  </a:cxn>
                  <a:cxn ang="0">
                    <a:pos x="14" y="118"/>
                  </a:cxn>
                  <a:cxn ang="0">
                    <a:pos x="15" y="116"/>
                  </a:cxn>
                  <a:cxn ang="0">
                    <a:pos x="20" y="115"/>
                  </a:cxn>
                  <a:cxn ang="0">
                    <a:pos x="26" y="121"/>
                  </a:cxn>
                  <a:cxn ang="0">
                    <a:pos x="36" y="117"/>
                  </a:cxn>
                  <a:cxn ang="0">
                    <a:pos x="39" y="119"/>
                  </a:cxn>
                  <a:cxn ang="0">
                    <a:pos x="44" y="110"/>
                  </a:cxn>
                  <a:cxn ang="0">
                    <a:pos x="54" y="107"/>
                  </a:cxn>
                  <a:cxn ang="0">
                    <a:pos x="57" y="101"/>
                  </a:cxn>
                  <a:cxn ang="0">
                    <a:pos x="64" y="101"/>
                  </a:cxn>
                  <a:cxn ang="0">
                    <a:pos x="73" y="95"/>
                  </a:cxn>
                  <a:cxn ang="0">
                    <a:pos x="72" y="88"/>
                  </a:cxn>
                  <a:cxn ang="0">
                    <a:pos x="82" y="84"/>
                  </a:cxn>
                  <a:cxn ang="0">
                    <a:pos x="89" y="77"/>
                  </a:cxn>
                  <a:cxn ang="0">
                    <a:pos x="88" y="68"/>
                  </a:cxn>
                  <a:cxn ang="0">
                    <a:pos x="106" y="42"/>
                  </a:cxn>
                  <a:cxn ang="0">
                    <a:pos x="103" y="35"/>
                  </a:cxn>
                  <a:cxn ang="0">
                    <a:pos x="93" y="30"/>
                  </a:cxn>
                  <a:cxn ang="0">
                    <a:pos x="94" y="18"/>
                  </a:cxn>
                  <a:cxn ang="0">
                    <a:pos x="99" y="6"/>
                  </a:cxn>
                  <a:cxn ang="0">
                    <a:pos x="97" y="0"/>
                  </a:cxn>
                  <a:cxn ang="0">
                    <a:pos x="81" y="4"/>
                  </a:cxn>
                  <a:cxn ang="0">
                    <a:pos x="67" y="11"/>
                  </a:cxn>
                  <a:cxn ang="0">
                    <a:pos x="57" y="21"/>
                  </a:cxn>
                  <a:cxn ang="0">
                    <a:pos x="49" y="38"/>
                  </a:cxn>
                  <a:cxn ang="0">
                    <a:pos x="37" y="48"/>
                  </a:cxn>
                  <a:cxn ang="0">
                    <a:pos x="28" y="58"/>
                  </a:cxn>
                  <a:cxn ang="0">
                    <a:pos x="19" y="62"/>
                  </a:cxn>
                  <a:cxn ang="0">
                    <a:pos x="17" y="71"/>
                  </a:cxn>
                  <a:cxn ang="0">
                    <a:pos x="12" y="78"/>
                  </a:cxn>
                  <a:cxn ang="0">
                    <a:pos x="12" y="91"/>
                  </a:cxn>
                  <a:cxn ang="0">
                    <a:pos x="8" y="99"/>
                  </a:cxn>
                  <a:cxn ang="0">
                    <a:pos x="4" y="100"/>
                  </a:cxn>
                  <a:cxn ang="0">
                    <a:pos x="4" y="107"/>
                  </a:cxn>
                  <a:cxn ang="0">
                    <a:pos x="6" y="109"/>
                  </a:cxn>
                  <a:cxn ang="0">
                    <a:pos x="0" y="115"/>
                  </a:cxn>
                </a:cxnLst>
                <a:rect l="0" t="0" r="r" b="b"/>
                <a:pathLst>
                  <a:path w="107" h="123">
                    <a:moveTo>
                      <a:pt x="0" y="115"/>
                    </a:moveTo>
                    <a:lnTo>
                      <a:pt x="2" y="121"/>
                    </a:lnTo>
                    <a:lnTo>
                      <a:pt x="6" y="122"/>
                    </a:lnTo>
                    <a:lnTo>
                      <a:pt x="10" y="118"/>
                    </a:lnTo>
                    <a:lnTo>
                      <a:pt x="14" y="118"/>
                    </a:lnTo>
                    <a:lnTo>
                      <a:pt x="15" y="116"/>
                    </a:lnTo>
                    <a:lnTo>
                      <a:pt x="20" y="115"/>
                    </a:lnTo>
                    <a:lnTo>
                      <a:pt x="26" y="121"/>
                    </a:lnTo>
                    <a:lnTo>
                      <a:pt x="36" y="117"/>
                    </a:lnTo>
                    <a:lnTo>
                      <a:pt x="39" y="119"/>
                    </a:lnTo>
                    <a:lnTo>
                      <a:pt x="44" y="110"/>
                    </a:lnTo>
                    <a:lnTo>
                      <a:pt x="54" y="107"/>
                    </a:lnTo>
                    <a:lnTo>
                      <a:pt x="57" y="101"/>
                    </a:lnTo>
                    <a:lnTo>
                      <a:pt x="64" y="101"/>
                    </a:lnTo>
                    <a:lnTo>
                      <a:pt x="73" y="95"/>
                    </a:lnTo>
                    <a:lnTo>
                      <a:pt x="72" y="88"/>
                    </a:lnTo>
                    <a:lnTo>
                      <a:pt x="82" y="84"/>
                    </a:lnTo>
                    <a:lnTo>
                      <a:pt x="89" y="77"/>
                    </a:lnTo>
                    <a:lnTo>
                      <a:pt x="88" y="68"/>
                    </a:lnTo>
                    <a:lnTo>
                      <a:pt x="106" y="42"/>
                    </a:lnTo>
                    <a:lnTo>
                      <a:pt x="103" y="35"/>
                    </a:lnTo>
                    <a:lnTo>
                      <a:pt x="93" y="30"/>
                    </a:lnTo>
                    <a:lnTo>
                      <a:pt x="94" y="18"/>
                    </a:lnTo>
                    <a:lnTo>
                      <a:pt x="99" y="6"/>
                    </a:lnTo>
                    <a:lnTo>
                      <a:pt x="97" y="0"/>
                    </a:lnTo>
                    <a:lnTo>
                      <a:pt x="81" y="4"/>
                    </a:lnTo>
                    <a:lnTo>
                      <a:pt x="67" y="11"/>
                    </a:lnTo>
                    <a:lnTo>
                      <a:pt x="57" y="21"/>
                    </a:lnTo>
                    <a:lnTo>
                      <a:pt x="49" y="38"/>
                    </a:lnTo>
                    <a:lnTo>
                      <a:pt x="37" y="48"/>
                    </a:lnTo>
                    <a:lnTo>
                      <a:pt x="28" y="58"/>
                    </a:lnTo>
                    <a:lnTo>
                      <a:pt x="19" y="62"/>
                    </a:lnTo>
                    <a:lnTo>
                      <a:pt x="17" y="71"/>
                    </a:lnTo>
                    <a:lnTo>
                      <a:pt x="12" y="78"/>
                    </a:lnTo>
                    <a:lnTo>
                      <a:pt x="12" y="91"/>
                    </a:lnTo>
                    <a:lnTo>
                      <a:pt x="8" y="99"/>
                    </a:lnTo>
                    <a:lnTo>
                      <a:pt x="4" y="100"/>
                    </a:lnTo>
                    <a:lnTo>
                      <a:pt x="4" y="107"/>
                    </a:lnTo>
                    <a:lnTo>
                      <a:pt x="6" y="109"/>
                    </a:lnTo>
                    <a:lnTo>
                      <a:pt x="0" y="115"/>
                    </a:lnTo>
                  </a:path>
                </a:pathLst>
              </a:custGeom>
              <a:solidFill>
                <a:srgbClr val="06484C"/>
              </a:solid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60">
                <a:extLst>
                  <a:ext uri="{FF2B5EF4-FFF2-40B4-BE49-F238E27FC236}">
                    <a16:creationId xmlns:a16="http://schemas.microsoft.com/office/drawing/2014/main" id="{1E31708C-038D-4396-8055-1FEFFE930D14}"/>
                  </a:ext>
                </a:extLst>
              </p:cNvPr>
              <p:cNvSpPr>
                <a:spLocks noChangeAspect="1"/>
              </p:cNvSpPr>
              <p:nvPr/>
            </p:nvSpPr>
            <p:spPr bwMode="gray">
              <a:xfrm>
                <a:off x="5924551" y="2308226"/>
                <a:ext cx="149225" cy="261938"/>
              </a:xfrm>
              <a:custGeom>
                <a:avLst/>
                <a:gdLst/>
                <a:ahLst/>
                <a:cxnLst>
                  <a:cxn ang="0">
                    <a:pos x="98" y="315"/>
                  </a:cxn>
                  <a:cxn ang="0">
                    <a:pos x="85" y="333"/>
                  </a:cxn>
                  <a:cxn ang="0">
                    <a:pos x="55" y="327"/>
                  </a:cxn>
                  <a:cxn ang="0">
                    <a:pos x="34" y="281"/>
                  </a:cxn>
                  <a:cxn ang="0">
                    <a:pos x="6" y="292"/>
                  </a:cxn>
                  <a:cxn ang="0">
                    <a:pos x="13" y="318"/>
                  </a:cxn>
                  <a:cxn ang="0">
                    <a:pos x="28" y="348"/>
                  </a:cxn>
                  <a:cxn ang="0">
                    <a:pos x="52" y="373"/>
                  </a:cxn>
                  <a:cxn ang="0">
                    <a:pos x="53" y="395"/>
                  </a:cxn>
                  <a:cxn ang="0">
                    <a:pos x="67" y="415"/>
                  </a:cxn>
                  <a:cxn ang="0">
                    <a:pos x="91" y="443"/>
                  </a:cxn>
                  <a:cxn ang="0">
                    <a:pos x="110" y="441"/>
                  </a:cxn>
                  <a:cxn ang="0">
                    <a:pos x="132" y="456"/>
                  </a:cxn>
                  <a:cxn ang="0">
                    <a:pos x="153" y="451"/>
                  </a:cxn>
                  <a:cxn ang="0">
                    <a:pos x="165" y="424"/>
                  </a:cxn>
                  <a:cxn ang="0">
                    <a:pos x="182" y="411"/>
                  </a:cxn>
                  <a:cxn ang="0">
                    <a:pos x="202" y="398"/>
                  </a:cxn>
                  <a:cxn ang="0">
                    <a:pos x="228" y="381"/>
                  </a:cxn>
                  <a:cxn ang="0">
                    <a:pos x="254" y="362"/>
                  </a:cxn>
                  <a:cxn ang="0">
                    <a:pos x="251" y="329"/>
                  </a:cxn>
                  <a:cxn ang="0">
                    <a:pos x="252" y="306"/>
                  </a:cxn>
                  <a:cxn ang="0">
                    <a:pos x="254" y="278"/>
                  </a:cxn>
                  <a:cxn ang="0">
                    <a:pos x="268" y="256"/>
                  </a:cxn>
                  <a:cxn ang="0">
                    <a:pos x="254" y="231"/>
                  </a:cxn>
                  <a:cxn ang="0">
                    <a:pos x="242" y="198"/>
                  </a:cxn>
                  <a:cxn ang="0">
                    <a:pos x="221" y="193"/>
                  </a:cxn>
                  <a:cxn ang="0">
                    <a:pos x="225" y="169"/>
                  </a:cxn>
                  <a:cxn ang="0">
                    <a:pos x="246" y="138"/>
                  </a:cxn>
                  <a:cxn ang="0">
                    <a:pos x="214" y="107"/>
                  </a:cxn>
                  <a:cxn ang="0">
                    <a:pos x="202" y="94"/>
                  </a:cxn>
                  <a:cxn ang="0">
                    <a:pos x="189" y="86"/>
                  </a:cxn>
                  <a:cxn ang="0">
                    <a:pos x="182" y="68"/>
                  </a:cxn>
                  <a:cxn ang="0">
                    <a:pos x="157" y="58"/>
                  </a:cxn>
                  <a:cxn ang="0">
                    <a:pos x="146" y="26"/>
                  </a:cxn>
                  <a:cxn ang="0">
                    <a:pos x="160" y="0"/>
                  </a:cxn>
                  <a:cxn ang="0">
                    <a:pos x="124" y="12"/>
                  </a:cxn>
                  <a:cxn ang="0">
                    <a:pos x="101" y="18"/>
                  </a:cxn>
                  <a:cxn ang="0">
                    <a:pos x="88" y="33"/>
                  </a:cxn>
                  <a:cxn ang="0">
                    <a:pos x="87" y="50"/>
                  </a:cxn>
                  <a:cxn ang="0">
                    <a:pos x="66" y="67"/>
                  </a:cxn>
                  <a:cxn ang="0">
                    <a:pos x="82" y="81"/>
                  </a:cxn>
                  <a:cxn ang="0">
                    <a:pos x="67" y="101"/>
                  </a:cxn>
                  <a:cxn ang="0">
                    <a:pos x="50" y="111"/>
                  </a:cxn>
                  <a:cxn ang="0">
                    <a:pos x="45" y="107"/>
                  </a:cxn>
                  <a:cxn ang="0">
                    <a:pos x="35" y="155"/>
                  </a:cxn>
                  <a:cxn ang="0">
                    <a:pos x="66" y="174"/>
                  </a:cxn>
                  <a:cxn ang="0">
                    <a:pos x="80" y="179"/>
                  </a:cxn>
                  <a:cxn ang="0">
                    <a:pos x="55" y="192"/>
                  </a:cxn>
                  <a:cxn ang="0">
                    <a:pos x="22" y="233"/>
                  </a:cxn>
                  <a:cxn ang="0">
                    <a:pos x="30" y="255"/>
                  </a:cxn>
                  <a:cxn ang="0">
                    <a:pos x="43" y="298"/>
                  </a:cxn>
                  <a:cxn ang="0">
                    <a:pos x="77" y="323"/>
                  </a:cxn>
                </a:cxnLst>
                <a:rect l="0" t="0" r="r" b="b"/>
                <a:pathLst>
                  <a:path w="270" h="457">
                    <a:moveTo>
                      <a:pt x="77" y="323"/>
                    </a:moveTo>
                    <a:lnTo>
                      <a:pt x="86" y="321"/>
                    </a:lnTo>
                    <a:lnTo>
                      <a:pt x="91" y="317"/>
                    </a:lnTo>
                    <a:lnTo>
                      <a:pt x="98" y="315"/>
                    </a:lnTo>
                    <a:lnTo>
                      <a:pt x="97" y="317"/>
                    </a:lnTo>
                    <a:lnTo>
                      <a:pt x="92" y="323"/>
                    </a:lnTo>
                    <a:lnTo>
                      <a:pt x="91" y="328"/>
                    </a:lnTo>
                    <a:lnTo>
                      <a:pt x="85" y="333"/>
                    </a:lnTo>
                    <a:lnTo>
                      <a:pt x="69" y="333"/>
                    </a:lnTo>
                    <a:lnTo>
                      <a:pt x="66" y="329"/>
                    </a:lnTo>
                    <a:lnTo>
                      <a:pt x="60" y="329"/>
                    </a:lnTo>
                    <a:lnTo>
                      <a:pt x="55" y="327"/>
                    </a:lnTo>
                    <a:lnTo>
                      <a:pt x="48" y="312"/>
                    </a:lnTo>
                    <a:lnTo>
                      <a:pt x="40" y="301"/>
                    </a:lnTo>
                    <a:lnTo>
                      <a:pt x="37" y="287"/>
                    </a:lnTo>
                    <a:lnTo>
                      <a:pt x="34" y="281"/>
                    </a:lnTo>
                    <a:lnTo>
                      <a:pt x="28" y="281"/>
                    </a:lnTo>
                    <a:lnTo>
                      <a:pt x="19" y="286"/>
                    </a:lnTo>
                    <a:lnTo>
                      <a:pt x="10" y="289"/>
                    </a:lnTo>
                    <a:lnTo>
                      <a:pt x="6" y="292"/>
                    </a:lnTo>
                    <a:lnTo>
                      <a:pt x="1" y="294"/>
                    </a:lnTo>
                    <a:lnTo>
                      <a:pt x="0" y="300"/>
                    </a:lnTo>
                    <a:lnTo>
                      <a:pt x="2" y="306"/>
                    </a:lnTo>
                    <a:lnTo>
                      <a:pt x="13" y="318"/>
                    </a:lnTo>
                    <a:lnTo>
                      <a:pt x="18" y="327"/>
                    </a:lnTo>
                    <a:lnTo>
                      <a:pt x="26" y="337"/>
                    </a:lnTo>
                    <a:lnTo>
                      <a:pt x="23" y="344"/>
                    </a:lnTo>
                    <a:lnTo>
                      <a:pt x="28" y="348"/>
                    </a:lnTo>
                    <a:lnTo>
                      <a:pt x="37" y="350"/>
                    </a:lnTo>
                    <a:lnTo>
                      <a:pt x="48" y="361"/>
                    </a:lnTo>
                    <a:lnTo>
                      <a:pt x="53" y="367"/>
                    </a:lnTo>
                    <a:lnTo>
                      <a:pt x="52" y="373"/>
                    </a:lnTo>
                    <a:lnTo>
                      <a:pt x="43" y="377"/>
                    </a:lnTo>
                    <a:lnTo>
                      <a:pt x="41" y="381"/>
                    </a:lnTo>
                    <a:lnTo>
                      <a:pt x="45" y="391"/>
                    </a:lnTo>
                    <a:lnTo>
                      <a:pt x="53" y="395"/>
                    </a:lnTo>
                    <a:lnTo>
                      <a:pt x="60" y="394"/>
                    </a:lnTo>
                    <a:lnTo>
                      <a:pt x="64" y="397"/>
                    </a:lnTo>
                    <a:lnTo>
                      <a:pt x="60" y="406"/>
                    </a:lnTo>
                    <a:lnTo>
                      <a:pt x="67" y="415"/>
                    </a:lnTo>
                    <a:lnTo>
                      <a:pt x="72" y="435"/>
                    </a:lnTo>
                    <a:lnTo>
                      <a:pt x="76" y="439"/>
                    </a:lnTo>
                    <a:lnTo>
                      <a:pt x="83" y="439"/>
                    </a:lnTo>
                    <a:lnTo>
                      <a:pt x="91" y="443"/>
                    </a:lnTo>
                    <a:lnTo>
                      <a:pt x="101" y="437"/>
                    </a:lnTo>
                    <a:lnTo>
                      <a:pt x="103" y="439"/>
                    </a:lnTo>
                    <a:lnTo>
                      <a:pt x="108" y="437"/>
                    </a:lnTo>
                    <a:lnTo>
                      <a:pt x="110" y="441"/>
                    </a:lnTo>
                    <a:lnTo>
                      <a:pt x="117" y="443"/>
                    </a:lnTo>
                    <a:lnTo>
                      <a:pt x="118" y="451"/>
                    </a:lnTo>
                    <a:lnTo>
                      <a:pt x="128" y="451"/>
                    </a:lnTo>
                    <a:lnTo>
                      <a:pt x="132" y="456"/>
                    </a:lnTo>
                    <a:lnTo>
                      <a:pt x="134" y="449"/>
                    </a:lnTo>
                    <a:lnTo>
                      <a:pt x="137" y="449"/>
                    </a:lnTo>
                    <a:lnTo>
                      <a:pt x="142" y="451"/>
                    </a:lnTo>
                    <a:lnTo>
                      <a:pt x="153" y="451"/>
                    </a:lnTo>
                    <a:lnTo>
                      <a:pt x="155" y="445"/>
                    </a:lnTo>
                    <a:lnTo>
                      <a:pt x="167" y="441"/>
                    </a:lnTo>
                    <a:lnTo>
                      <a:pt x="167" y="435"/>
                    </a:lnTo>
                    <a:lnTo>
                      <a:pt x="165" y="424"/>
                    </a:lnTo>
                    <a:lnTo>
                      <a:pt x="167" y="420"/>
                    </a:lnTo>
                    <a:lnTo>
                      <a:pt x="173" y="418"/>
                    </a:lnTo>
                    <a:lnTo>
                      <a:pt x="178" y="412"/>
                    </a:lnTo>
                    <a:lnTo>
                      <a:pt x="182" y="411"/>
                    </a:lnTo>
                    <a:lnTo>
                      <a:pt x="187" y="412"/>
                    </a:lnTo>
                    <a:lnTo>
                      <a:pt x="189" y="408"/>
                    </a:lnTo>
                    <a:lnTo>
                      <a:pt x="198" y="406"/>
                    </a:lnTo>
                    <a:lnTo>
                      <a:pt x="202" y="398"/>
                    </a:lnTo>
                    <a:lnTo>
                      <a:pt x="210" y="389"/>
                    </a:lnTo>
                    <a:lnTo>
                      <a:pt x="217" y="386"/>
                    </a:lnTo>
                    <a:lnTo>
                      <a:pt x="219" y="379"/>
                    </a:lnTo>
                    <a:lnTo>
                      <a:pt x="228" y="381"/>
                    </a:lnTo>
                    <a:lnTo>
                      <a:pt x="233" y="379"/>
                    </a:lnTo>
                    <a:lnTo>
                      <a:pt x="248" y="372"/>
                    </a:lnTo>
                    <a:lnTo>
                      <a:pt x="248" y="367"/>
                    </a:lnTo>
                    <a:lnTo>
                      <a:pt x="254" y="362"/>
                    </a:lnTo>
                    <a:lnTo>
                      <a:pt x="254" y="359"/>
                    </a:lnTo>
                    <a:lnTo>
                      <a:pt x="248" y="353"/>
                    </a:lnTo>
                    <a:lnTo>
                      <a:pt x="248" y="345"/>
                    </a:lnTo>
                    <a:lnTo>
                      <a:pt x="251" y="329"/>
                    </a:lnTo>
                    <a:lnTo>
                      <a:pt x="246" y="322"/>
                    </a:lnTo>
                    <a:lnTo>
                      <a:pt x="248" y="315"/>
                    </a:lnTo>
                    <a:lnTo>
                      <a:pt x="246" y="310"/>
                    </a:lnTo>
                    <a:lnTo>
                      <a:pt x="252" y="306"/>
                    </a:lnTo>
                    <a:lnTo>
                      <a:pt x="254" y="299"/>
                    </a:lnTo>
                    <a:lnTo>
                      <a:pt x="250" y="293"/>
                    </a:lnTo>
                    <a:lnTo>
                      <a:pt x="251" y="282"/>
                    </a:lnTo>
                    <a:lnTo>
                      <a:pt x="254" y="278"/>
                    </a:lnTo>
                    <a:lnTo>
                      <a:pt x="254" y="272"/>
                    </a:lnTo>
                    <a:lnTo>
                      <a:pt x="258" y="262"/>
                    </a:lnTo>
                    <a:lnTo>
                      <a:pt x="264" y="261"/>
                    </a:lnTo>
                    <a:lnTo>
                      <a:pt x="268" y="256"/>
                    </a:lnTo>
                    <a:lnTo>
                      <a:pt x="269" y="248"/>
                    </a:lnTo>
                    <a:lnTo>
                      <a:pt x="262" y="243"/>
                    </a:lnTo>
                    <a:lnTo>
                      <a:pt x="260" y="238"/>
                    </a:lnTo>
                    <a:lnTo>
                      <a:pt x="254" y="231"/>
                    </a:lnTo>
                    <a:lnTo>
                      <a:pt x="252" y="223"/>
                    </a:lnTo>
                    <a:lnTo>
                      <a:pt x="244" y="219"/>
                    </a:lnTo>
                    <a:lnTo>
                      <a:pt x="242" y="211"/>
                    </a:lnTo>
                    <a:lnTo>
                      <a:pt x="242" y="198"/>
                    </a:lnTo>
                    <a:lnTo>
                      <a:pt x="238" y="198"/>
                    </a:lnTo>
                    <a:lnTo>
                      <a:pt x="232" y="202"/>
                    </a:lnTo>
                    <a:lnTo>
                      <a:pt x="221" y="199"/>
                    </a:lnTo>
                    <a:lnTo>
                      <a:pt x="221" y="193"/>
                    </a:lnTo>
                    <a:lnTo>
                      <a:pt x="218" y="190"/>
                    </a:lnTo>
                    <a:lnTo>
                      <a:pt x="217" y="184"/>
                    </a:lnTo>
                    <a:lnTo>
                      <a:pt x="222" y="176"/>
                    </a:lnTo>
                    <a:lnTo>
                      <a:pt x="225" y="169"/>
                    </a:lnTo>
                    <a:lnTo>
                      <a:pt x="225" y="161"/>
                    </a:lnTo>
                    <a:lnTo>
                      <a:pt x="228" y="156"/>
                    </a:lnTo>
                    <a:lnTo>
                      <a:pt x="244" y="145"/>
                    </a:lnTo>
                    <a:lnTo>
                      <a:pt x="246" y="138"/>
                    </a:lnTo>
                    <a:lnTo>
                      <a:pt x="238" y="134"/>
                    </a:lnTo>
                    <a:lnTo>
                      <a:pt x="231" y="122"/>
                    </a:lnTo>
                    <a:lnTo>
                      <a:pt x="226" y="112"/>
                    </a:lnTo>
                    <a:lnTo>
                      <a:pt x="214" y="107"/>
                    </a:lnTo>
                    <a:lnTo>
                      <a:pt x="214" y="98"/>
                    </a:lnTo>
                    <a:lnTo>
                      <a:pt x="210" y="95"/>
                    </a:lnTo>
                    <a:lnTo>
                      <a:pt x="207" y="99"/>
                    </a:lnTo>
                    <a:lnTo>
                      <a:pt x="202" y="94"/>
                    </a:lnTo>
                    <a:lnTo>
                      <a:pt x="202" y="90"/>
                    </a:lnTo>
                    <a:lnTo>
                      <a:pt x="196" y="90"/>
                    </a:lnTo>
                    <a:lnTo>
                      <a:pt x="194" y="86"/>
                    </a:lnTo>
                    <a:lnTo>
                      <a:pt x="189" y="86"/>
                    </a:lnTo>
                    <a:lnTo>
                      <a:pt x="186" y="81"/>
                    </a:lnTo>
                    <a:lnTo>
                      <a:pt x="188" y="78"/>
                    </a:lnTo>
                    <a:lnTo>
                      <a:pt x="186" y="74"/>
                    </a:lnTo>
                    <a:lnTo>
                      <a:pt x="182" y="68"/>
                    </a:lnTo>
                    <a:lnTo>
                      <a:pt x="175" y="71"/>
                    </a:lnTo>
                    <a:lnTo>
                      <a:pt x="160" y="71"/>
                    </a:lnTo>
                    <a:lnTo>
                      <a:pt x="156" y="67"/>
                    </a:lnTo>
                    <a:lnTo>
                      <a:pt x="157" y="58"/>
                    </a:lnTo>
                    <a:lnTo>
                      <a:pt x="154" y="51"/>
                    </a:lnTo>
                    <a:lnTo>
                      <a:pt x="140" y="41"/>
                    </a:lnTo>
                    <a:lnTo>
                      <a:pt x="140" y="26"/>
                    </a:lnTo>
                    <a:lnTo>
                      <a:pt x="146" y="26"/>
                    </a:lnTo>
                    <a:lnTo>
                      <a:pt x="157" y="11"/>
                    </a:lnTo>
                    <a:lnTo>
                      <a:pt x="163" y="6"/>
                    </a:lnTo>
                    <a:lnTo>
                      <a:pt x="164" y="0"/>
                    </a:lnTo>
                    <a:lnTo>
                      <a:pt x="160" y="0"/>
                    </a:lnTo>
                    <a:lnTo>
                      <a:pt x="151" y="5"/>
                    </a:lnTo>
                    <a:lnTo>
                      <a:pt x="136" y="14"/>
                    </a:lnTo>
                    <a:lnTo>
                      <a:pt x="130" y="14"/>
                    </a:lnTo>
                    <a:lnTo>
                      <a:pt x="124" y="12"/>
                    </a:lnTo>
                    <a:lnTo>
                      <a:pt x="122" y="16"/>
                    </a:lnTo>
                    <a:lnTo>
                      <a:pt x="118" y="17"/>
                    </a:lnTo>
                    <a:lnTo>
                      <a:pt x="117" y="23"/>
                    </a:lnTo>
                    <a:lnTo>
                      <a:pt x="101" y="18"/>
                    </a:lnTo>
                    <a:lnTo>
                      <a:pt x="95" y="12"/>
                    </a:lnTo>
                    <a:lnTo>
                      <a:pt x="84" y="20"/>
                    </a:lnTo>
                    <a:lnTo>
                      <a:pt x="88" y="26"/>
                    </a:lnTo>
                    <a:lnTo>
                      <a:pt x="88" y="33"/>
                    </a:lnTo>
                    <a:lnTo>
                      <a:pt x="91" y="35"/>
                    </a:lnTo>
                    <a:lnTo>
                      <a:pt x="92" y="39"/>
                    </a:lnTo>
                    <a:lnTo>
                      <a:pt x="88" y="42"/>
                    </a:lnTo>
                    <a:lnTo>
                      <a:pt x="87" y="50"/>
                    </a:lnTo>
                    <a:lnTo>
                      <a:pt x="82" y="49"/>
                    </a:lnTo>
                    <a:lnTo>
                      <a:pt x="72" y="55"/>
                    </a:lnTo>
                    <a:lnTo>
                      <a:pt x="72" y="61"/>
                    </a:lnTo>
                    <a:lnTo>
                      <a:pt x="66" y="67"/>
                    </a:lnTo>
                    <a:lnTo>
                      <a:pt x="70" y="79"/>
                    </a:lnTo>
                    <a:lnTo>
                      <a:pt x="72" y="82"/>
                    </a:lnTo>
                    <a:lnTo>
                      <a:pt x="81" y="78"/>
                    </a:lnTo>
                    <a:lnTo>
                      <a:pt x="82" y="81"/>
                    </a:lnTo>
                    <a:lnTo>
                      <a:pt x="76" y="84"/>
                    </a:lnTo>
                    <a:lnTo>
                      <a:pt x="75" y="91"/>
                    </a:lnTo>
                    <a:lnTo>
                      <a:pt x="77" y="95"/>
                    </a:lnTo>
                    <a:lnTo>
                      <a:pt x="67" y="101"/>
                    </a:lnTo>
                    <a:lnTo>
                      <a:pt x="66" y="100"/>
                    </a:lnTo>
                    <a:lnTo>
                      <a:pt x="63" y="100"/>
                    </a:lnTo>
                    <a:lnTo>
                      <a:pt x="51" y="106"/>
                    </a:lnTo>
                    <a:lnTo>
                      <a:pt x="50" y="111"/>
                    </a:lnTo>
                    <a:lnTo>
                      <a:pt x="50" y="120"/>
                    </a:lnTo>
                    <a:lnTo>
                      <a:pt x="47" y="118"/>
                    </a:lnTo>
                    <a:lnTo>
                      <a:pt x="48" y="107"/>
                    </a:lnTo>
                    <a:lnTo>
                      <a:pt x="45" y="107"/>
                    </a:lnTo>
                    <a:lnTo>
                      <a:pt x="37" y="106"/>
                    </a:lnTo>
                    <a:lnTo>
                      <a:pt x="37" y="118"/>
                    </a:lnTo>
                    <a:lnTo>
                      <a:pt x="36" y="134"/>
                    </a:lnTo>
                    <a:lnTo>
                      <a:pt x="35" y="155"/>
                    </a:lnTo>
                    <a:lnTo>
                      <a:pt x="36" y="166"/>
                    </a:lnTo>
                    <a:lnTo>
                      <a:pt x="42" y="174"/>
                    </a:lnTo>
                    <a:lnTo>
                      <a:pt x="49" y="177"/>
                    </a:lnTo>
                    <a:lnTo>
                      <a:pt x="66" y="174"/>
                    </a:lnTo>
                    <a:lnTo>
                      <a:pt x="69" y="177"/>
                    </a:lnTo>
                    <a:lnTo>
                      <a:pt x="74" y="176"/>
                    </a:lnTo>
                    <a:lnTo>
                      <a:pt x="79" y="176"/>
                    </a:lnTo>
                    <a:lnTo>
                      <a:pt x="80" y="179"/>
                    </a:lnTo>
                    <a:lnTo>
                      <a:pt x="75" y="179"/>
                    </a:lnTo>
                    <a:lnTo>
                      <a:pt x="69" y="181"/>
                    </a:lnTo>
                    <a:lnTo>
                      <a:pt x="60" y="190"/>
                    </a:lnTo>
                    <a:lnTo>
                      <a:pt x="55" y="192"/>
                    </a:lnTo>
                    <a:lnTo>
                      <a:pt x="51" y="192"/>
                    </a:lnTo>
                    <a:lnTo>
                      <a:pt x="38" y="204"/>
                    </a:lnTo>
                    <a:lnTo>
                      <a:pt x="31" y="218"/>
                    </a:lnTo>
                    <a:lnTo>
                      <a:pt x="22" y="233"/>
                    </a:lnTo>
                    <a:lnTo>
                      <a:pt x="22" y="238"/>
                    </a:lnTo>
                    <a:lnTo>
                      <a:pt x="24" y="242"/>
                    </a:lnTo>
                    <a:lnTo>
                      <a:pt x="30" y="252"/>
                    </a:lnTo>
                    <a:lnTo>
                      <a:pt x="30" y="255"/>
                    </a:lnTo>
                    <a:lnTo>
                      <a:pt x="33" y="265"/>
                    </a:lnTo>
                    <a:lnTo>
                      <a:pt x="39" y="279"/>
                    </a:lnTo>
                    <a:lnTo>
                      <a:pt x="39" y="289"/>
                    </a:lnTo>
                    <a:lnTo>
                      <a:pt x="43" y="298"/>
                    </a:lnTo>
                    <a:lnTo>
                      <a:pt x="49" y="305"/>
                    </a:lnTo>
                    <a:lnTo>
                      <a:pt x="56" y="308"/>
                    </a:lnTo>
                    <a:lnTo>
                      <a:pt x="69" y="321"/>
                    </a:lnTo>
                    <a:lnTo>
                      <a:pt x="77" y="323"/>
                    </a:lnTo>
                  </a:path>
                </a:pathLst>
              </a:custGeom>
              <a:solidFill>
                <a:srgbClr val="06484C"/>
              </a:solidFill>
              <a:ln w="6350" cmpd="sng">
                <a:solidFill>
                  <a:srgbClr val="06484C"/>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61">
                <a:extLst>
                  <a:ext uri="{FF2B5EF4-FFF2-40B4-BE49-F238E27FC236}">
                    <a16:creationId xmlns:a16="http://schemas.microsoft.com/office/drawing/2014/main" id="{42C507F4-BCF2-4CA8-8D75-92917E5630B2}"/>
                  </a:ext>
                </a:extLst>
              </p:cNvPr>
              <p:cNvSpPr>
                <a:spLocks noChangeAspect="1"/>
              </p:cNvSpPr>
              <p:nvPr/>
            </p:nvSpPr>
            <p:spPr bwMode="gray">
              <a:xfrm>
                <a:off x="5040313" y="2039938"/>
                <a:ext cx="552450" cy="762000"/>
              </a:xfrm>
              <a:custGeom>
                <a:avLst/>
                <a:gdLst/>
                <a:ahLst/>
                <a:cxnLst>
                  <a:cxn ang="0">
                    <a:pos x="65" y="1028"/>
                  </a:cxn>
                  <a:cxn ang="0">
                    <a:pos x="142" y="983"/>
                  </a:cxn>
                  <a:cxn ang="0">
                    <a:pos x="317" y="929"/>
                  </a:cxn>
                  <a:cxn ang="0">
                    <a:pos x="330" y="881"/>
                  </a:cxn>
                  <a:cxn ang="0">
                    <a:pos x="280" y="910"/>
                  </a:cxn>
                  <a:cxn ang="0">
                    <a:pos x="189" y="907"/>
                  </a:cxn>
                  <a:cxn ang="0">
                    <a:pos x="243" y="856"/>
                  </a:cxn>
                  <a:cxn ang="0">
                    <a:pos x="249" y="801"/>
                  </a:cxn>
                  <a:cxn ang="0">
                    <a:pos x="371" y="730"/>
                  </a:cxn>
                  <a:cxn ang="0">
                    <a:pos x="234" y="691"/>
                  </a:cxn>
                  <a:cxn ang="0">
                    <a:pos x="177" y="651"/>
                  </a:cxn>
                  <a:cxn ang="0">
                    <a:pos x="153" y="619"/>
                  </a:cxn>
                  <a:cxn ang="0">
                    <a:pos x="164" y="564"/>
                  </a:cxn>
                  <a:cxn ang="0">
                    <a:pos x="259" y="488"/>
                  </a:cxn>
                  <a:cxn ang="0">
                    <a:pos x="225" y="419"/>
                  </a:cxn>
                  <a:cxn ang="0">
                    <a:pos x="208" y="364"/>
                  </a:cxn>
                  <a:cxn ang="0">
                    <a:pos x="191" y="335"/>
                  </a:cxn>
                  <a:cxn ang="0">
                    <a:pos x="233" y="321"/>
                  </a:cxn>
                  <a:cxn ang="0">
                    <a:pos x="358" y="325"/>
                  </a:cxn>
                  <a:cxn ang="0">
                    <a:pos x="401" y="337"/>
                  </a:cxn>
                  <a:cxn ang="0">
                    <a:pos x="492" y="352"/>
                  </a:cxn>
                  <a:cxn ang="0">
                    <a:pos x="568" y="288"/>
                  </a:cxn>
                  <a:cxn ang="0">
                    <a:pos x="574" y="232"/>
                  </a:cxn>
                  <a:cxn ang="0">
                    <a:pos x="470" y="215"/>
                  </a:cxn>
                  <a:cxn ang="0">
                    <a:pos x="562" y="162"/>
                  </a:cxn>
                  <a:cxn ang="0">
                    <a:pos x="564" y="105"/>
                  </a:cxn>
                  <a:cxn ang="0">
                    <a:pos x="665" y="41"/>
                  </a:cxn>
                  <a:cxn ang="0">
                    <a:pos x="713" y="37"/>
                  </a:cxn>
                  <a:cxn ang="0">
                    <a:pos x="720" y="107"/>
                  </a:cxn>
                  <a:cxn ang="0">
                    <a:pos x="785" y="17"/>
                  </a:cxn>
                  <a:cxn ang="0">
                    <a:pos x="801" y="113"/>
                  </a:cxn>
                  <a:cxn ang="0">
                    <a:pos x="686" y="224"/>
                  </a:cxn>
                  <a:cxn ang="0">
                    <a:pos x="616" y="292"/>
                  </a:cxn>
                  <a:cxn ang="0">
                    <a:pos x="690" y="422"/>
                  </a:cxn>
                  <a:cxn ang="0">
                    <a:pos x="760" y="440"/>
                  </a:cxn>
                  <a:cxn ang="0">
                    <a:pos x="830" y="342"/>
                  </a:cxn>
                  <a:cxn ang="0">
                    <a:pos x="957" y="465"/>
                  </a:cxn>
                  <a:cxn ang="0">
                    <a:pos x="940" y="538"/>
                  </a:cxn>
                  <a:cxn ang="0">
                    <a:pos x="957" y="617"/>
                  </a:cxn>
                  <a:cxn ang="0">
                    <a:pos x="990" y="724"/>
                  </a:cxn>
                  <a:cxn ang="0">
                    <a:pos x="956" y="747"/>
                  </a:cxn>
                  <a:cxn ang="0">
                    <a:pos x="987" y="872"/>
                  </a:cxn>
                  <a:cxn ang="0">
                    <a:pos x="891" y="1073"/>
                  </a:cxn>
                  <a:cxn ang="0">
                    <a:pos x="883" y="1108"/>
                  </a:cxn>
                  <a:cxn ang="0">
                    <a:pos x="791" y="1123"/>
                  </a:cxn>
                  <a:cxn ang="0">
                    <a:pos x="748" y="1142"/>
                  </a:cxn>
                  <a:cxn ang="0">
                    <a:pos x="624" y="1154"/>
                  </a:cxn>
                  <a:cxn ang="0">
                    <a:pos x="568" y="1193"/>
                  </a:cxn>
                  <a:cxn ang="0">
                    <a:pos x="478" y="1243"/>
                  </a:cxn>
                  <a:cxn ang="0">
                    <a:pos x="397" y="1271"/>
                  </a:cxn>
                  <a:cxn ang="0">
                    <a:pos x="296" y="1312"/>
                  </a:cxn>
                  <a:cxn ang="0">
                    <a:pos x="219" y="1311"/>
                  </a:cxn>
                  <a:cxn ang="0">
                    <a:pos x="189" y="1288"/>
                  </a:cxn>
                  <a:cxn ang="0">
                    <a:pos x="113" y="1309"/>
                  </a:cxn>
                  <a:cxn ang="0">
                    <a:pos x="147" y="1257"/>
                  </a:cxn>
                  <a:cxn ang="0">
                    <a:pos x="135" y="1235"/>
                  </a:cxn>
                  <a:cxn ang="0">
                    <a:pos x="58" y="1246"/>
                  </a:cxn>
                  <a:cxn ang="0">
                    <a:pos x="8" y="1181"/>
                  </a:cxn>
                  <a:cxn ang="0">
                    <a:pos x="137" y="1080"/>
                  </a:cxn>
                  <a:cxn ang="0">
                    <a:pos x="55" y="1062"/>
                  </a:cxn>
                </a:cxnLst>
                <a:rect l="0" t="0" r="r" b="b"/>
                <a:pathLst>
                  <a:path w="1000" h="1331">
                    <a:moveTo>
                      <a:pt x="0" y="1068"/>
                    </a:moveTo>
                    <a:lnTo>
                      <a:pt x="14" y="1030"/>
                    </a:lnTo>
                    <a:lnTo>
                      <a:pt x="20" y="1043"/>
                    </a:lnTo>
                    <a:lnTo>
                      <a:pt x="24" y="1023"/>
                    </a:lnTo>
                    <a:lnTo>
                      <a:pt x="72" y="1010"/>
                    </a:lnTo>
                    <a:lnTo>
                      <a:pt x="65" y="1028"/>
                    </a:lnTo>
                    <a:lnTo>
                      <a:pt x="84" y="1026"/>
                    </a:lnTo>
                    <a:lnTo>
                      <a:pt x="94" y="1006"/>
                    </a:lnTo>
                    <a:lnTo>
                      <a:pt x="111" y="1035"/>
                    </a:lnTo>
                    <a:lnTo>
                      <a:pt x="159" y="1034"/>
                    </a:lnTo>
                    <a:lnTo>
                      <a:pt x="131" y="1023"/>
                    </a:lnTo>
                    <a:lnTo>
                      <a:pt x="142" y="983"/>
                    </a:lnTo>
                    <a:lnTo>
                      <a:pt x="122" y="975"/>
                    </a:lnTo>
                    <a:lnTo>
                      <a:pt x="181" y="957"/>
                    </a:lnTo>
                    <a:lnTo>
                      <a:pt x="188" y="933"/>
                    </a:lnTo>
                    <a:lnTo>
                      <a:pt x="202" y="923"/>
                    </a:lnTo>
                    <a:lnTo>
                      <a:pt x="265" y="940"/>
                    </a:lnTo>
                    <a:lnTo>
                      <a:pt x="317" y="929"/>
                    </a:lnTo>
                    <a:lnTo>
                      <a:pt x="347" y="912"/>
                    </a:lnTo>
                    <a:lnTo>
                      <a:pt x="391" y="913"/>
                    </a:lnTo>
                    <a:lnTo>
                      <a:pt x="347" y="903"/>
                    </a:lnTo>
                    <a:lnTo>
                      <a:pt x="355" y="894"/>
                    </a:lnTo>
                    <a:lnTo>
                      <a:pt x="347" y="876"/>
                    </a:lnTo>
                    <a:lnTo>
                      <a:pt x="330" y="881"/>
                    </a:lnTo>
                    <a:lnTo>
                      <a:pt x="332" y="889"/>
                    </a:lnTo>
                    <a:lnTo>
                      <a:pt x="302" y="921"/>
                    </a:lnTo>
                    <a:lnTo>
                      <a:pt x="282" y="918"/>
                    </a:lnTo>
                    <a:lnTo>
                      <a:pt x="275" y="928"/>
                    </a:lnTo>
                    <a:lnTo>
                      <a:pt x="264" y="922"/>
                    </a:lnTo>
                    <a:lnTo>
                      <a:pt x="280" y="910"/>
                    </a:lnTo>
                    <a:lnTo>
                      <a:pt x="249" y="920"/>
                    </a:lnTo>
                    <a:lnTo>
                      <a:pt x="224" y="906"/>
                    </a:lnTo>
                    <a:lnTo>
                      <a:pt x="224" y="893"/>
                    </a:lnTo>
                    <a:lnTo>
                      <a:pt x="213" y="892"/>
                    </a:lnTo>
                    <a:lnTo>
                      <a:pt x="220" y="904"/>
                    </a:lnTo>
                    <a:lnTo>
                      <a:pt x="189" y="907"/>
                    </a:lnTo>
                    <a:lnTo>
                      <a:pt x="184" y="920"/>
                    </a:lnTo>
                    <a:lnTo>
                      <a:pt x="134" y="921"/>
                    </a:lnTo>
                    <a:lnTo>
                      <a:pt x="200" y="885"/>
                    </a:lnTo>
                    <a:lnTo>
                      <a:pt x="210" y="868"/>
                    </a:lnTo>
                    <a:lnTo>
                      <a:pt x="228" y="871"/>
                    </a:lnTo>
                    <a:lnTo>
                      <a:pt x="243" y="856"/>
                    </a:lnTo>
                    <a:lnTo>
                      <a:pt x="240" y="846"/>
                    </a:lnTo>
                    <a:lnTo>
                      <a:pt x="253" y="837"/>
                    </a:lnTo>
                    <a:lnTo>
                      <a:pt x="256" y="821"/>
                    </a:lnTo>
                    <a:lnTo>
                      <a:pt x="276" y="809"/>
                    </a:lnTo>
                    <a:lnTo>
                      <a:pt x="274" y="800"/>
                    </a:lnTo>
                    <a:lnTo>
                      <a:pt x="249" y="801"/>
                    </a:lnTo>
                    <a:lnTo>
                      <a:pt x="304" y="730"/>
                    </a:lnTo>
                    <a:lnTo>
                      <a:pt x="341" y="747"/>
                    </a:lnTo>
                    <a:lnTo>
                      <a:pt x="334" y="737"/>
                    </a:lnTo>
                    <a:lnTo>
                      <a:pt x="368" y="730"/>
                    </a:lnTo>
                    <a:lnTo>
                      <a:pt x="381" y="751"/>
                    </a:lnTo>
                    <a:lnTo>
                      <a:pt x="371" y="730"/>
                    </a:lnTo>
                    <a:lnTo>
                      <a:pt x="389" y="720"/>
                    </a:lnTo>
                    <a:lnTo>
                      <a:pt x="363" y="718"/>
                    </a:lnTo>
                    <a:lnTo>
                      <a:pt x="377" y="703"/>
                    </a:lnTo>
                    <a:lnTo>
                      <a:pt x="255" y="699"/>
                    </a:lnTo>
                    <a:lnTo>
                      <a:pt x="249" y="679"/>
                    </a:lnTo>
                    <a:lnTo>
                      <a:pt x="234" y="691"/>
                    </a:lnTo>
                    <a:lnTo>
                      <a:pt x="242" y="673"/>
                    </a:lnTo>
                    <a:lnTo>
                      <a:pt x="237" y="660"/>
                    </a:lnTo>
                    <a:lnTo>
                      <a:pt x="249" y="658"/>
                    </a:lnTo>
                    <a:lnTo>
                      <a:pt x="243" y="634"/>
                    </a:lnTo>
                    <a:lnTo>
                      <a:pt x="213" y="661"/>
                    </a:lnTo>
                    <a:lnTo>
                      <a:pt x="177" y="651"/>
                    </a:lnTo>
                    <a:lnTo>
                      <a:pt x="183" y="638"/>
                    </a:lnTo>
                    <a:lnTo>
                      <a:pt x="208" y="626"/>
                    </a:lnTo>
                    <a:lnTo>
                      <a:pt x="186" y="629"/>
                    </a:lnTo>
                    <a:lnTo>
                      <a:pt x="185" y="617"/>
                    </a:lnTo>
                    <a:lnTo>
                      <a:pt x="177" y="630"/>
                    </a:lnTo>
                    <a:lnTo>
                      <a:pt x="153" y="619"/>
                    </a:lnTo>
                    <a:lnTo>
                      <a:pt x="123" y="614"/>
                    </a:lnTo>
                    <a:lnTo>
                      <a:pt x="135" y="600"/>
                    </a:lnTo>
                    <a:lnTo>
                      <a:pt x="144" y="608"/>
                    </a:lnTo>
                    <a:lnTo>
                      <a:pt x="156" y="601"/>
                    </a:lnTo>
                    <a:lnTo>
                      <a:pt x="127" y="565"/>
                    </a:lnTo>
                    <a:lnTo>
                      <a:pt x="164" y="564"/>
                    </a:lnTo>
                    <a:lnTo>
                      <a:pt x="161" y="549"/>
                    </a:lnTo>
                    <a:lnTo>
                      <a:pt x="203" y="555"/>
                    </a:lnTo>
                    <a:lnTo>
                      <a:pt x="192" y="537"/>
                    </a:lnTo>
                    <a:lnTo>
                      <a:pt x="197" y="502"/>
                    </a:lnTo>
                    <a:lnTo>
                      <a:pt x="275" y="497"/>
                    </a:lnTo>
                    <a:lnTo>
                      <a:pt x="259" y="488"/>
                    </a:lnTo>
                    <a:lnTo>
                      <a:pt x="273" y="479"/>
                    </a:lnTo>
                    <a:lnTo>
                      <a:pt x="275" y="466"/>
                    </a:lnTo>
                    <a:lnTo>
                      <a:pt x="197" y="460"/>
                    </a:lnTo>
                    <a:lnTo>
                      <a:pt x="208" y="440"/>
                    </a:lnTo>
                    <a:lnTo>
                      <a:pt x="226" y="438"/>
                    </a:lnTo>
                    <a:lnTo>
                      <a:pt x="225" y="419"/>
                    </a:lnTo>
                    <a:lnTo>
                      <a:pt x="213" y="411"/>
                    </a:lnTo>
                    <a:lnTo>
                      <a:pt x="226" y="381"/>
                    </a:lnTo>
                    <a:lnTo>
                      <a:pt x="201" y="393"/>
                    </a:lnTo>
                    <a:lnTo>
                      <a:pt x="200" y="381"/>
                    </a:lnTo>
                    <a:lnTo>
                      <a:pt x="216" y="375"/>
                    </a:lnTo>
                    <a:lnTo>
                      <a:pt x="208" y="364"/>
                    </a:lnTo>
                    <a:lnTo>
                      <a:pt x="218" y="350"/>
                    </a:lnTo>
                    <a:lnTo>
                      <a:pt x="203" y="335"/>
                    </a:lnTo>
                    <a:lnTo>
                      <a:pt x="183" y="356"/>
                    </a:lnTo>
                    <a:lnTo>
                      <a:pt x="182" y="380"/>
                    </a:lnTo>
                    <a:lnTo>
                      <a:pt x="170" y="375"/>
                    </a:lnTo>
                    <a:lnTo>
                      <a:pt x="191" y="335"/>
                    </a:lnTo>
                    <a:lnTo>
                      <a:pt x="186" y="323"/>
                    </a:lnTo>
                    <a:lnTo>
                      <a:pt x="205" y="312"/>
                    </a:lnTo>
                    <a:lnTo>
                      <a:pt x="228" y="324"/>
                    </a:lnTo>
                    <a:lnTo>
                      <a:pt x="210" y="338"/>
                    </a:lnTo>
                    <a:lnTo>
                      <a:pt x="233" y="340"/>
                    </a:lnTo>
                    <a:lnTo>
                      <a:pt x="233" y="321"/>
                    </a:lnTo>
                    <a:lnTo>
                      <a:pt x="247" y="319"/>
                    </a:lnTo>
                    <a:lnTo>
                      <a:pt x="236" y="312"/>
                    </a:lnTo>
                    <a:lnTo>
                      <a:pt x="253" y="300"/>
                    </a:lnTo>
                    <a:lnTo>
                      <a:pt x="334" y="329"/>
                    </a:lnTo>
                    <a:lnTo>
                      <a:pt x="341" y="318"/>
                    </a:lnTo>
                    <a:lnTo>
                      <a:pt x="358" y="325"/>
                    </a:lnTo>
                    <a:lnTo>
                      <a:pt x="360" y="340"/>
                    </a:lnTo>
                    <a:lnTo>
                      <a:pt x="366" y="334"/>
                    </a:lnTo>
                    <a:lnTo>
                      <a:pt x="363" y="361"/>
                    </a:lnTo>
                    <a:lnTo>
                      <a:pt x="384" y="382"/>
                    </a:lnTo>
                    <a:lnTo>
                      <a:pt x="381" y="369"/>
                    </a:lnTo>
                    <a:lnTo>
                      <a:pt x="401" y="337"/>
                    </a:lnTo>
                    <a:lnTo>
                      <a:pt x="445" y="358"/>
                    </a:lnTo>
                    <a:lnTo>
                      <a:pt x="481" y="356"/>
                    </a:lnTo>
                    <a:lnTo>
                      <a:pt x="494" y="379"/>
                    </a:lnTo>
                    <a:lnTo>
                      <a:pt x="502" y="375"/>
                    </a:lnTo>
                    <a:lnTo>
                      <a:pt x="488" y="360"/>
                    </a:lnTo>
                    <a:lnTo>
                      <a:pt x="492" y="352"/>
                    </a:lnTo>
                    <a:lnTo>
                      <a:pt x="517" y="357"/>
                    </a:lnTo>
                    <a:lnTo>
                      <a:pt x="501" y="335"/>
                    </a:lnTo>
                    <a:lnTo>
                      <a:pt x="480" y="329"/>
                    </a:lnTo>
                    <a:lnTo>
                      <a:pt x="532" y="289"/>
                    </a:lnTo>
                    <a:lnTo>
                      <a:pt x="575" y="297"/>
                    </a:lnTo>
                    <a:lnTo>
                      <a:pt x="568" y="288"/>
                    </a:lnTo>
                    <a:lnTo>
                      <a:pt x="584" y="286"/>
                    </a:lnTo>
                    <a:lnTo>
                      <a:pt x="572" y="275"/>
                    </a:lnTo>
                    <a:lnTo>
                      <a:pt x="593" y="255"/>
                    </a:lnTo>
                    <a:lnTo>
                      <a:pt x="592" y="236"/>
                    </a:lnTo>
                    <a:lnTo>
                      <a:pt x="568" y="249"/>
                    </a:lnTo>
                    <a:lnTo>
                      <a:pt x="574" y="232"/>
                    </a:lnTo>
                    <a:lnTo>
                      <a:pt x="546" y="247"/>
                    </a:lnTo>
                    <a:lnTo>
                      <a:pt x="550" y="232"/>
                    </a:lnTo>
                    <a:lnTo>
                      <a:pt x="531" y="242"/>
                    </a:lnTo>
                    <a:lnTo>
                      <a:pt x="531" y="232"/>
                    </a:lnTo>
                    <a:lnTo>
                      <a:pt x="509" y="239"/>
                    </a:lnTo>
                    <a:lnTo>
                      <a:pt x="470" y="215"/>
                    </a:lnTo>
                    <a:lnTo>
                      <a:pt x="471" y="199"/>
                    </a:lnTo>
                    <a:lnTo>
                      <a:pt x="482" y="199"/>
                    </a:lnTo>
                    <a:lnTo>
                      <a:pt x="484" y="189"/>
                    </a:lnTo>
                    <a:lnTo>
                      <a:pt x="542" y="175"/>
                    </a:lnTo>
                    <a:lnTo>
                      <a:pt x="535" y="162"/>
                    </a:lnTo>
                    <a:lnTo>
                      <a:pt x="562" y="162"/>
                    </a:lnTo>
                    <a:lnTo>
                      <a:pt x="560" y="149"/>
                    </a:lnTo>
                    <a:lnTo>
                      <a:pt x="574" y="152"/>
                    </a:lnTo>
                    <a:lnTo>
                      <a:pt x="571" y="140"/>
                    </a:lnTo>
                    <a:lnTo>
                      <a:pt x="550" y="137"/>
                    </a:lnTo>
                    <a:lnTo>
                      <a:pt x="554" y="101"/>
                    </a:lnTo>
                    <a:lnTo>
                      <a:pt x="564" y="105"/>
                    </a:lnTo>
                    <a:lnTo>
                      <a:pt x="568" y="90"/>
                    </a:lnTo>
                    <a:lnTo>
                      <a:pt x="577" y="92"/>
                    </a:lnTo>
                    <a:lnTo>
                      <a:pt x="595" y="53"/>
                    </a:lnTo>
                    <a:lnTo>
                      <a:pt x="647" y="53"/>
                    </a:lnTo>
                    <a:lnTo>
                      <a:pt x="651" y="39"/>
                    </a:lnTo>
                    <a:lnTo>
                      <a:pt x="665" y="41"/>
                    </a:lnTo>
                    <a:lnTo>
                      <a:pt x="679" y="67"/>
                    </a:lnTo>
                    <a:lnTo>
                      <a:pt x="681" y="38"/>
                    </a:lnTo>
                    <a:lnTo>
                      <a:pt x="698" y="31"/>
                    </a:lnTo>
                    <a:lnTo>
                      <a:pt x="701" y="53"/>
                    </a:lnTo>
                    <a:lnTo>
                      <a:pt x="712" y="84"/>
                    </a:lnTo>
                    <a:lnTo>
                      <a:pt x="713" y="37"/>
                    </a:lnTo>
                    <a:lnTo>
                      <a:pt x="700" y="51"/>
                    </a:lnTo>
                    <a:lnTo>
                      <a:pt x="706" y="30"/>
                    </a:lnTo>
                    <a:lnTo>
                      <a:pt x="732" y="24"/>
                    </a:lnTo>
                    <a:lnTo>
                      <a:pt x="731" y="53"/>
                    </a:lnTo>
                    <a:lnTo>
                      <a:pt x="748" y="80"/>
                    </a:lnTo>
                    <a:lnTo>
                      <a:pt x="720" y="107"/>
                    </a:lnTo>
                    <a:lnTo>
                      <a:pt x="721" y="134"/>
                    </a:lnTo>
                    <a:lnTo>
                      <a:pt x="760" y="78"/>
                    </a:lnTo>
                    <a:lnTo>
                      <a:pt x="744" y="55"/>
                    </a:lnTo>
                    <a:lnTo>
                      <a:pt x="754" y="25"/>
                    </a:lnTo>
                    <a:lnTo>
                      <a:pt x="772" y="28"/>
                    </a:lnTo>
                    <a:lnTo>
                      <a:pt x="785" y="17"/>
                    </a:lnTo>
                    <a:lnTo>
                      <a:pt x="784" y="0"/>
                    </a:lnTo>
                    <a:lnTo>
                      <a:pt x="827" y="14"/>
                    </a:lnTo>
                    <a:lnTo>
                      <a:pt x="827" y="30"/>
                    </a:lnTo>
                    <a:lnTo>
                      <a:pt x="873" y="54"/>
                    </a:lnTo>
                    <a:lnTo>
                      <a:pt x="815" y="85"/>
                    </a:lnTo>
                    <a:lnTo>
                      <a:pt x="801" y="113"/>
                    </a:lnTo>
                    <a:lnTo>
                      <a:pt x="755" y="148"/>
                    </a:lnTo>
                    <a:lnTo>
                      <a:pt x="739" y="201"/>
                    </a:lnTo>
                    <a:lnTo>
                      <a:pt x="731" y="197"/>
                    </a:lnTo>
                    <a:lnTo>
                      <a:pt x="729" y="214"/>
                    </a:lnTo>
                    <a:lnTo>
                      <a:pt x="708" y="211"/>
                    </a:lnTo>
                    <a:lnTo>
                      <a:pt x="686" y="224"/>
                    </a:lnTo>
                    <a:lnTo>
                      <a:pt x="668" y="210"/>
                    </a:lnTo>
                    <a:lnTo>
                      <a:pt x="663" y="244"/>
                    </a:lnTo>
                    <a:lnTo>
                      <a:pt x="690" y="251"/>
                    </a:lnTo>
                    <a:lnTo>
                      <a:pt x="661" y="279"/>
                    </a:lnTo>
                    <a:lnTo>
                      <a:pt x="627" y="275"/>
                    </a:lnTo>
                    <a:lnTo>
                      <a:pt x="616" y="292"/>
                    </a:lnTo>
                    <a:lnTo>
                      <a:pt x="590" y="298"/>
                    </a:lnTo>
                    <a:lnTo>
                      <a:pt x="592" y="308"/>
                    </a:lnTo>
                    <a:lnTo>
                      <a:pt x="641" y="364"/>
                    </a:lnTo>
                    <a:lnTo>
                      <a:pt x="648" y="398"/>
                    </a:lnTo>
                    <a:lnTo>
                      <a:pt x="676" y="401"/>
                    </a:lnTo>
                    <a:lnTo>
                      <a:pt x="690" y="422"/>
                    </a:lnTo>
                    <a:lnTo>
                      <a:pt x="718" y="434"/>
                    </a:lnTo>
                    <a:lnTo>
                      <a:pt x="732" y="425"/>
                    </a:lnTo>
                    <a:lnTo>
                      <a:pt x="758" y="446"/>
                    </a:lnTo>
                    <a:lnTo>
                      <a:pt x="749" y="431"/>
                    </a:lnTo>
                    <a:lnTo>
                      <a:pt x="763" y="422"/>
                    </a:lnTo>
                    <a:lnTo>
                      <a:pt x="760" y="440"/>
                    </a:lnTo>
                    <a:lnTo>
                      <a:pt x="769" y="411"/>
                    </a:lnTo>
                    <a:lnTo>
                      <a:pt x="786" y="413"/>
                    </a:lnTo>
                    <a:lnTo>
                      <a:pt x="790" y="389"/>
                    </a:lnTo>
                    <a:lnTo>
                      <a:pt x="780" y="379"/>
                    </a:lnTo>
                    <a:lnTo>
                      <a:pt x="817" y="341"/>
                    </a:lnTo>
                    <a:lnTo>
                      <a:pt x="830" y="342"/>
                    </a:lnTo>
                    <a:lnTo>
                      <a:pt x="874" y="427"/>
                    </a:lnTo>
                    <a:lnTo>
                      <a:pt x="892" y="431"/>
                    </a:lnTo>
                    <a:lnTo>
                      <a:pt x="891" y="477"/>
                    </a:lnTo>
                    <a:lnTo>
                      <a:pt x="945" y="472"/>
                    </a:lnTo>
                    <a:lnTo>
                      <a:pt x="943" y="463"/>
                    </a:lnTo>
                    <a:lnTo>
                      <a:pt x="957" y="465"/>
                    </a:lnTo>
                    <a:lnTo>
                      <a:pt x="988" y="494"/>
                    </a:lnTo>
                    <a:lnTo>
                      <a:pt x="999" y="505"/>
                    </a:lnTo>
                    <a:lnTo>
                      <a:pt x="983" y="512"/>
                    </a:lnTo>
                    <a:lnTo>
                      <a:pt x="955" y="498"/>
                    </a:lnTo>
                    <a:lnTo>
                      <a:pt x="939" y="516"/>
                    </a:lnTo>
                    <a:lnTo>
                      <a:pt x="940" y="538"/>
                    </a:lnTo>
                    <a:lnTo>
                      <a:pt x="965" y="552"/>
                    </a:lnTo>
                    <a:lnTo>
                      <a:pt x="958" y="571"/>
                    </a:lnTo>
                    <a:lnTo>
                      <a:pt x="967" y="576"/>
                    </a:lnTo>
                    <a:lnTo>
                      <a:pt x="962" y="580"/>
                    </a:lnTo>
                    <a:lnTo>
                      <a:pt x="965" y="606"/>
                    </a:lnTo>
                    <a:lnTo>
                      <a:pt x="957" y="617"/>
                    </a:lnTo>
                    <a:lnTo>
                      <a:pt x="974" y="650"/>
                    </a:lnTo>
                    <a:lnTo>
                      <a:pt x="983" y="650"/>
                    </a:lnTo>
                    <a:lnTo>
                      <a:pt x="988" y="662"/>
                    </a:lnTo>
                    <a:lnTo>
                      <a:pt x="976" y="702"/>
                    </a:lnTo>
                    <a:lnTo>
                      <a:pt x="978" y="718"/>
                    </a:lnTo>
                    <a:lnTo>
                      <a:pt x="990" y="724"/>
                    </a:lnTo>
                    <a:lnTo>
                      <a:pt x="988" y="728"/>
                    </a:lnTo>
                    <a:lnTo>
                      <a:pt x="973" y="720"/>
                    </a:lnTo>
                    <a:lnTo>
                      <a:pt x="950" y="729"/>
                    </a:lnTo>
                    <a:lnTo>
                      <a:pt x="960" y="736"/>
                    </a:lnTo>
                    <a:lnTo>
                      <a:pt x="952" y="736"/>
                    </a:lnTo>
                    <a:lnTo>
                      <a:pt x="956" y="747"/>
                    </a:lnTo>
                    <a:lnTo>
                      <a:pt x="979" y="762"/>
                    </a:lnTo>
                    <a:lnTo>
                      <a:pt x="973" y="765"/>
                    </a:lnTo>
                    <a:lnTo>
                      <a:pt x="973" y="785"/>
                    </a:lnTo>
                    <a:lnTo>
                      <a:pt x="983" y="815"/>
                    </a:lnTo>
                    <a:lnTo>
                      <a:pt x="980" y="864"/>
                    </a:lnTo>
                    <a:lnTo>
                      <a:pt x="987" y="872"/>
                    </a:lnTo>
                    <a:lnTo>
                      <a:pt x="972" y="908"/>
                    </a:lnTo>
                    <a:lnTo>
                      <a:pt x="951" y="928"/>
                    </a:lnTo>
                    <a:lnTo>
                      <a:pt x="947" y="969"/>
                    </a:lnTo>
                    <a:lnTo>
                      <a:pt x="930" y="979"/>
                    </a:lnTo>
                    <a:lnTo>
                      <a:pt x="934" y="1008"/>
                    </a:lnTo>
                    <a:lnTo>
                      <a:pt x="891" y="1073"/>
                    </a:lnTo>
                    <a:lnTo>
                      <a:pt x="892" y="1084"/>
                    </a:lnTo>
                    <a:lnTo>
                      <a:pt x="879" y="1076"/>
                    </a:lnTo>
                    <a:lnTo>
                      <a:pt x="872" y="1084"/>
                    </a:lnTo>
                    <a:lnTo>
                      <a:pt x="881" y="1102"/>
                    </a:lnTo>
                    <a:lnTo>
                      <a:pt x="889" y="1089"/>
                    </a:lnTo>
                    <a:lnTo>
                      <a:pt x="883" y="1108"/>
                    </a:lnTo>
                    <a:lnTo>
                      <a:pt x="899" y="1122"/>
                    </a:lnTo>
                    <a:lnTo>
                      <a:pt x="887" y="1144"/>
                    </a:lnTo>
                    <a:lnTo>
                      <a:pt x="860" y="1130"/>
                    </a:lnTo>
                    <a:lnTo>
                      <a:pt x="836" y="1141"/>
                    </a:lnTo>
                    <a:lnTo>
                      <a:pt x="826" y="1129"/>
                    </a:lnTo>
                    <a:lnTo>
                      <a:pt x="791" y="1123"/>
                    </a:lnTo>
                    <a:lnTo>
                      <a:pt x="801" y="1111"/>
                    </a:lnTo>
                    <a:lnTo>
                      <a:pt x="786" y="1117"/>
                    </a:lnTo>
                    <a:lnTo>
                      <a:pt x="784" y="1135"/>
                    </a:lnTo>
                    <a:lnTo>
                      <a:pt x="762" y="1150"/>
                    </a:lnTo>
                    <a:lnTo>
                      <a:pt x="759" y="1115"/>
                    </a:lnTo>
                    <a:lnTo>
                      <a:pt x="748" y="1142"/>
                    </a:lnTo>
                    <a:lnTo>
                      <a:pt x="722" y="1145"/>
                    </a:lnTo>
                    <a:lnTo>
                      <a:pt x="724" y="1138"/>
                    </a:lnTo>
                    <a:lnTo>
                      <a:pt x="715" y="1134"/>
                    </a:lnTo>
                    <a:lnTo>
                      <a:pt x="708" y="1141"/>
                    </a:lnTo>
                    <a:lnTo>
                      <a:pt x="670" y="1137"/>
                    </a:lnTo>
                    <a:lnTo>
                      <a:pt x="624" y="1154"/>
                    </a:lnTo>
                    <a:lnTo>
                      <a:pt x="619" y="1146"/>
                    </a:lnTo>
                    <a:lnTo>
                      <a:pt x="615" y="1162"/>
                    </a:lnTo>
                    <a:lnTo>
                      <a:pt x="626" y="1163"/>
                    </a:lnTo>
                    <a:lnTo>
                      <a:pt x="615" y="1181"/>
                    </a:lnTo>
                    <a:lnTo>
                      <a:pt x="584" y="1193"/>
                    </a:lnTo>
                    <a:lnTo>
                      <a:pt x="568" y="1193"/>
                    </a:lnTo>
                    <a:lnTo>
                      <a:pt x="566" y="1200"/>
                    </a:lnTo>
                    <a:lnTo>
                      <a:pt x="554" y="1197"/>
                    </a:lnTo>
                    <a:lnTo>
                      <a:pt x="549" y="1216"/>
                    </a:lnTo>
                    <a:lnTo>
                      <a:pt x="514" y="1225"/>
                    </a:lnTo>
                    <a:lnTo>
                      <a:pt x="504" y="1237"/>
                    </a:lnTo>
                    <a:lnTo>
                      <a:pt x="478" y="1243"/>
                    </a:lnTo>
                    <a:lnTo>
                      <a:pt x="460" y="1237"/>
                    </a:lnTo>
                    <a:lnTo>
                      <a:pt x="478" y="1221"/>
                    </a:lnTo>
                    <a:lnTo>
                      <a:pt x="480" y="1204"/>
                    </a:lnTo>
                    <a:lnTo>
                      <a:pt x="444" y="1196"/>
                    </a:lnTo>
                    <a:lnTo>
                      <a:pt x="444" y="1258"/>
                    </a:lnTo>
                    <a:lnTo>
                      <a:pt x="397" y="1271"/>
                    </a:lnTo>
                    <a:lnTo>
                      <a:pt x="391" y="1296"/>
                    </a:lnTo>
                    <a:lnTo>
                      <a:pt x="385" y="1284"/>
                    </a:lnTo>
                    <a:lnTo>
                      <a:pt x="361" y="1284"/>
                    </a:lnTo>
                    <a:lnTo>
                      <a:pt x="350" y="1304"/>
                    </a:lnTo>
                    <a:lnTo>
                      <a:pt x="321" y="1294"/>
                    </a:lnTo>
                    <a:lnTo>
                      <a:pt x="296" y="1312"/>
                    </a:lnTo>
                    <a:lnTo>
                      <a:pt x="297" y="1304"/>
                    </a:lnTo>
                    <a:lnTo>
                      <a:pt x="283" y="1293"/>
                    </a:lnTo>
                    <a:lnTo>
                      <a:pt x="284" y="1299"/>
                    </a:lnTo>
                    <a:lnTo>
                      <a:pt x="240" y="1313"/>
                    </a:lnTo>
                    <a:lnTo>
                      <a:pt x="233" y="1322"/>
                    </a:lnTo>
                    <a:lnTo>
                      <a:pt x="219" y="1311"/>
                    </a:lnTo>
                    <a:lnTo>
                      <a:pt x="216" y="1330"/>
                    </a:lnTo>
                    <a:lnTo>
                      <a:pt x="200" y="1319"/>
                    </a:lnTo>
                    <a:lnTo>
                      <a:pt x="209" y="1304"/>
                    </a:lnTo>
                    <a:lnTo>
                      <a:pt x="195" y="1311"/>
                    </a:lnTo>
                    <a:lnTo>
                      <a:pt x="201" y="1293"/>
                    </a:lnTo>
                    <a:lnTo>
                      <a:pt x="189" y="1288"/>
                    </a:lnTo>
                    <a:lnTo>
                      <a:pt x="186" y="1299"/>
                    </a:lnTo>
                    <a:lnTo>
                      <a:pt x="149" y="1306"/>
                    </a:lnTo>
                    <a:lnTo>
                      <a:pt x="145" y="1295"/>
                    </a:lnTo>
                    <a:lnTo>
                      <a:pt x="130" y="1313"/>
                    </a:lnTo>
                    <a:lnTo>
                      <a:pt x="114" y="1317"/>
                    </a:lnTo>
                    <a:lnTo>
                      <a:pt x="113" y="1309"/>
                    </a:lnTo>
                    <a:lnTo>
                      <a:pt x="107" y="1317"/>
                    </a:lnTo>
                    <a:lnTo>
                      <a:pt x="101" y="1304"/>
                    </a:lnTo>
                    <a:lnTo>
                      <a:pt x="145" y="1287"/>
                    </a:lnTo>
                    <a:lnTo>
                      <a:pt x="174" y="1264"/>
                    </a:lnTo>
                    <a:lnTo>
                      <a:pt x="101" y="1281"/>
                    </a:lnTo>
                    <a:lnTo>
                      <a:pt x="147" y="1257"/>
                    </a:lnTo>
                    <a:lnTo>
                      <a:pt x="193" y="1244"/>
                    </a:lnTo>
                    <a:lnTo>
                      <a:pt x="195" y="1228"/>
                    </a:lnTo>
                    <a:lnTo>
                      <a:pt x="189" y="1231"/>
                    </a:lnTo>
                    <a:lnTo>
                      <a:pt x="176" y="1218"/>
                    </a:lnTo>
                    <a:lnTo>
                      <a:pt x="158" y="1239"/>
                    </a:lnTo>
                    <a:lnTo>
                      <a:pt x="135" y="1235"/>
                    </a:lnTo>
                    <a:lnTo>
                      <a:pt x="134" y="1241"/>
                    </a:lnTo>
                    <a:lnTo>
                      <a:pt x="92" y="1243"/>
                    </a:lnTo>
                    <a:lnTo>
                      <a:pt x="86" y="1253"/>
                    </a:lnTo>
                    <a:lnTo>
                      <a:pt x="35" y="1259"/>
                    </a:lnTo>
                    <a:lnTo>
                      <a:pt x="37" y="1247"/>
                    </a:lnTo>
                    <a:lnTo>
                      <a:pt x="58" y="1246"/>
                    </a:lnTo>
                    <a:lnTo>
                      <a:pt x="140" y="1183"/>
                    </a:lnTo>
                    <a:lnTo>
                      <a:pt x="174" y="1173"/>
                    </a:lnTo>
                    <a:lnTo>
                      <a:pt x="48" y="1204"/>
                    </a:lnTo>
                    <a:lnTo>
                      <a:pt x="34" y="1187"/>
                    </a:lnTo>
                    <a:lnTo>
                      <a:pt x="46" y="1161"/>
                    </a:lnTo>
                    <a:lnTo>
                      <a:pt x="8" y="1181"/>
                    </a:lnTo>
                    <a:lnTo>
                      <a:pt x="3" y="1145"/>
                    </a:lnTo>
                    <a:lnTo>
                      <a:pt x="21" y="1143"/>
                    </a:lnTo>
                    <a:lnTo>
                      <a:pt x="35" y="1113"/>
                    </a:lnTo>
                    <a:lnTo>
                      <a:pt x="109" y="1093"/>
                    </a:lnTo>
                    <a:lnTo>
                      <a:pt x="119" y="1071"/>
                    </a:lnTo>
                    <a:lnTo>
                      <a:pt x="137" y="1080"/>
                    </a:lnTo>
                    <a:lnTo>
                      <a:pt x="139" y="1068"/>
                    </a:lnTo>
                    <a:lnTo>
                      <a:pt x="105" y="1068"/>
                    </a:lnTo>
                    <a:lnTo>
                      <a:pt x="110" y="1080"/>
                    </a:lnTo>
                    <a:lnTo>
                      <a:pt x="100" y="1067"/>
                    </a:lnTo>
                    <a:lnTo>
                      <a:pt x="55" y="1072"/>
                    </a:lnTo>
                    <a:lnTo>
                      <a:pt x="55" y="1062"/>
                    </a:lnTo>
                    <a:lnTo>
                      <a:pt x="38" y="1059"/>
                    </a:lnTo>
                    <a:lnTo>
                      <a:pt x="38" y="1068"/>
                    </a:lnTo>
                    <a:lnTo>
                      <a:pt x="18" y="1059"/>
                    </a:lnTo>
                    <a:lnTo>
                      <a:pt x="0" y="1068"/>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62">
                <a:extLst>
                  <a:ext uri="{FF2B5EF4-FFF2-40B4-BE49-F238E27FC236}">
                    <a16:creationId xmlns:a16="http://schemas.microsoft.com/office/drawing/2014/main" id="{598FF258-3D9D-46D8-98BA-3859B1B2330C}"/>
                  </a:ext>
                </a:extLst>
              </p:cNvPr>
              <p:cNvSpPr>
                <a:spLocks noChangeAspect="1"/>
              </p:cNvSpPr>
              <p:nvPr/>
            </p:nvSpPr>
            <p:spPr bwMode="gray">
              <a:xfrm>
                <a:off x="5119688" y="2271713"/>
                <a:ext cx="34925" cy="30163"/>
              </a:xfrm>
              <a:custGeom>
                <a:avLst/>
                <a:gdLst/>
                <a:ahLst/>
                <a:cxnLst>
                  <a:cxn ang="0">
                    <a:pos x="0" y="7"/>
                  </a:cxn>
                  <a:cxn ang="0">
                    <a:pos x="31" y="15"/>
                  </a:cxn>
                  <a:cxn ang="0">
                    <a:pos x="32" y="35"/>
                  </a:cxn>
                  <a:cxn ang="0">
                    <a:pos x="51" y="53"/>
                  </a:cxn>
                  <a:cxn ang="0">
                    <a:pos x="57" y="23"/>
                  </a:cxn>
                  <a:cxn ang="0">
                    <a:pos x="62" y="11"/>
                  </a:cxn>
                  <a:cxn ang="0">
                    <a:pos x="54" y="0"/>
                  </a:cxn>
                  <a:cxn ang="0">
                    <a:pos x="0" y="7"/>
                  </a:cxn>
                </a:cxnLst>
                <a:rect l="0" t="0" r="r" b="b"/>
                <a:pathLst>
                  <a:path w="63" h="54">
                    <a:moveTo>
                      <a:pt x="0" y="7"/>
                    </a:moveTo>
                    <a:lnTo>
                      <a:pt x="31" y="15"/>
                    </a:lnTo>
                    <a:lnTo>
                      <a:pt x="32" y="35"/>
                    </a:lnTo>
                    <a:lnTo>
                      <a:pt x="51" y="53"/>
                    </a:lnTo>
                    <a:lnTo>
                      <a:pt x="57" y="23"/>
                    </a:lnTo>
                    <a:lnTo>
                      <a:pt x="62" y="11"/>
                    </a:lnTo>
                    <a:lnTo>
                      <a:pt x="54" y="0"/>
                    </a:lnTo>
                    <a:lnTo>
                      <a:pt x="0" y="7"/>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 name="Freeform 63">
                <a:extLst>
                  <a:ext uri="{FF2B5EF4-FFF2-40B4-BE49-F238E27FC236}">
                    <a16:creationId xmlns:a16="http://schemas.microsoft.com/office/drawing/2014/main" id="{80DD9DC4-C353-486A-ACFD-9136D12CD209}"/>
                  </a:ext>
                </a:extLst>
              </p:cNvPr>
              <p:cNvSpPr>
                <a:spLocks noChangeAspect="1"/>
              </p:cNvSpPr>
              <p:nvPr/>
            </p:nvSpPr>
            <p:spPr bwMode="gray">
              <a:xfrm>
                <a:off x="5133976" y="2311401"/>
                <a:ext cx="14288" cy="11113"/>
              </a:xfrm>
              <a:custGeom>
                <a:avLst/>
                <a:gdLst/>
                <a:ahLst/>
                <a:cxnLst>
                  <a:cxn ang="0">
                    <a:pos x="0" y="18"/>
                  </a:cxn>
                  <a:cxn ang="0">
                    <a:pos x="18" y="0"/>
                  </a:cxn>
                  <a:cxn ang="0">
                    <a:pos x="22" y="16"/>
                  </a:cxn>
                  <a:cxn ang="0">
                    <a:pos x="0" y="18"/>
                  </a:cxn>
                </a:cxnLst>
                <a:rect l="0" t="0" r="r" b="b"/>
                <a:pathLst>
                  <a:path w="23" h="19">
                    <a:moveTo>
                      <a:pt x="0" y="18"/>
                    </a:moveTo>
                    <a:lnTo>
                      <a:pt x="18" y="0"/>
                    </a:lnTo>
                    <a:lnTo>
                      <a:pt x="22" y="16"/>
                    </a:lnTo>
                    <a:lnTo>
                      <a:pt x="0" y="18"/>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 name="Freeform 64">
                <a:extLst>
                  <a:ext uri="{FF2B5EF4-FFF2-40B4-BE49-F238E27FC236}">
                    <a16:creationId xmlns:a16="http://schemas.microsoft.com/office/drawing/2014/main" id="{6EF67AA5-D71B-4997-A030-9B90E1950130}"/>
                  </a:ext>
                </a:extLst>
              </p:cNvPr>
              <p:cNvSpPr>
                <a:spLocks noChangeAspect="1"/>
              </p:cNvSpPr>
              <p:nvPr/>
            </p:nvSpPr>
            <p:spPr bwMode="gray">
              <a:xfrm>
                <a:off x="5332413" y="2092326"/>
                <a:ext cx="11113" cy="11113"/>
              </a:xfrm>
              <a:custGeom>
                <a:avLst/>
                <a:gdLst/>
                <a:ahLst/>
                <a:cxnLst>
                  <a:cxn ang="0">
                    <a:pos x="0" y="14"/>
                  </a:cxn>
                  <a:cxn ang="0">
                    <a:pos x="13" y="0"/>
                  </a:cxn>
                  <a:cxn ang="0">
                    <a:pos x="17" y="18"/>
                  </a:cxn>
                  <a:cxn ang="0">
                    <a:pos x="0" y="14"/>
                  </a:cxn>
                </a:cxnLst>
                <a:rect l="0" t="0" r="r" b="b"/>
                <a:pathLst>
                  <a:path w="18" h="19">
                    <a:moveTo>
                      <a:pt x="0" y="14"/>
                    </a:moveTo>
                    <a:lnTo>
                      <a:pt x="13" y="0"/>
                    </a:lnTo>
                    <a:lnTo>
                      <a:pt x="17" y="18"/>
                    </a:lnTo>
                    <a:lnTo>
                      <a:pt x="0" y="14"/>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 name="Freeform 65">
                <a:extLst>
                  <a:ext uri="{FF2B5EF4-FFF2-40B4-BE49-F238E27FC236}">
                    <a16:creationId xmlns:a16="http://schemas.microsoft.com/office/drawing/2014/main" id="{D82B5538-9354-4543-BF66-7F711460F83E}"/>
                  </a:ext>
                </a:extLst>
              </p:cNvPr>
              <p:cNvSpPr>
                <a:spLocks noChangeAspect="1"/>
              </p:cNvSpPr>
              <p:nvPr/>
            </p:nvSpPr>
            <p:spPr bwMode="gray">
              <a:xfrm>
                <a:off x="5121276" y="2332038"/>
                <a:ext cx="11113" cy="9525"/>
              </a:xfrm>
              <a:custGeom>
                <a:avLst/>
                <a:gdLst/>
                <a:ahLst/>
                <a:cxnLst>
                  <a:cxn ang="0">
                    <a:pos x="0" y="18"/>
                  </a:cxn>
                  <a:cxn ang="0">
                    <a:pos x="18" y="7"/>
                  </a:cxn>
                  <a:cxn ang="0">
                    <a:pos x="5" y="0"/>
                  </a:cxn>
                  <a:cxn ang="0">
                    <a:pos x="0" y="18"/>
                  </a:cxn>
                </a:cxnLst>
                <a:rect l="0" t="0" r="r" b="b"/>
                <a:pathLst>
                  <a:path w="19" h="19">
                    <a:moveTo>
                      <a:pt x="0" y="18"/>
                    </a:moveTo>
                    <a:lnTo>
                      <a:pt x="18" y="7"/>
                    </a:lnTo>
                    <a:lnTo>
                      <a:pt x="5" y="0"/>
                    </a:lnTo>
                    <a:lnTo>
                      <a:pt x="0" y="18"/>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 name="Freeform 66">
                <a:extLst>
                  <a:ext uri="{FF2B5EF4-FFF2-40B4-BE49-F238E27FC236}">
                    <a16:creationId xmlns:a16="http://schemas.microsoft.com/office/drawing/2014/main" id="{61D5FB24-0CEF-4363-8A67-AEACAA4A65D0}"/>
                  </a:ext>
                </a:extLst>
              </p:cNvPr>
              <p:cNvSpPr>
                <a:spLocks noChangeAspect="1"/>
              </p:cNvSpPr>
              <p:nvPr/>
            </p:nvSpPr>
            <p:spPr bwMode="gray">
              <a:xfrm>
                <a:off x="5376863" y="2046288"/>
                <a:ext cx="11113" cy="11113"/>
              </a:xfrm>
              <a:custGeom>
                <a:avLst/>
                <a:gdLst/>
                <a:ahLst/>
                <a:cxnLst>
                  <a:cxn ang="0">
                    <a:pos x="0" y="8"/>
                  </a:cxn>
                  <a:cxn ang="0">
                    <a:pos x="1" y="0"/>
                  </a:cxn>
                  <a:cxn ang="0">
                    <a:pos x="18" y="18"/>
                  </a:cxn>
                  <a:cxn ang="0">
                    <a:pos x="0" y="8"/>
                  </a:cxn>
                </a:cxnLst>
                <a:rect l="0" t="0" r="r" b="b"/>
                <a:pathLst>
                  <a:path w="19" h="19">
                    <a:moveTo>
                      <a:pt x="0" y="8"/>
                    </a:moveTo>
                    <a:lnTo>
                      <a:pt x="1" y="0"/>
                    </a:lnTo>
                    <a:lnTo>
                      <a:pt x="18" y="18"/>
                    </a:lnTo>
                    <a:lnTo>
                      <a:pt x="0" y="8"/>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 name="Freeform 67">
                <a:extLst>
                  <a:ext uri="{FF2B5EF4-FFF2-40B4-BE49-F238E27FC236}">
                    <a16:creationId xmlns:a16="http://schemas.microsoft.com/office/drawing/2014/main" id="{65BA9DA0-3C99-41A4-AC48-EDBD1B67187F}"/>
                  </a:ext>
                </a:extLst>
              </p:cNvPr>
              <p:cNvSpPr>
                <a:spLocks noChangeAspect="1"/>
              </p:cNvSpPr>
              <p:nvPr/>
            </p:nvSpPr>
            <p:spPr bwMode="gray">
              <a:xfrm>
                <a:off x="5335588" y="2181226"/>
                <a:ext cx="11113" cy="9525"/>
              </a:xfrm>
              <a:custGeom>
                <a:avLst/>
                <a:gdLst/>
                <a:ahLst/>
                <a:cxnLst>
                  <a:cxn ang="0">
                    <a:pos x="0" y="18"/>
                  </a:cxn>
                  <a:cxn ang="0">
                    <a:pos x="18" y="0"/>
                  </a:cxn>
                  <a:cxn ang="0">
                    <a:pos x="6" y="18"/>
                  </a:cxn>
                  <a:cxn ang="0">
                    <a:pos x="0" y="18"/>
                  </a:cxn>
                </a:cxnLst>
                <a:rect l="0" t="0" r="r" b="b"/>
                <a:pathLst>
                  <a:path w="19" h="19">
                    <a:moveTo>
                      <a:pt x="0" y="18"/>
                    </a:moveTo>
                    <a:lnTo>
                      <a:pt x="18" y="0"/>
                    </a:lnTo>
                    <a:lnTo>
                      <a:pt x="6" y="18"/>
                    </a:lnTo>
                    <a:lnTo>
                      <a:pt x="0" y="18"/>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 name="Freeform 68">
                <a:extLst>
                  <a:ext uri="{FF2B5EF4-FFF2-40B4-BE49-F238E27FC236}">
                    <a16:creationId xmlns:a16="http://schemas.microsoft.com/office/drawing/2014/main" id="{2CC80CC2-BF23-43F3-80DE-D232CA44C8FD}"/>
                  </a:ext>
                </a:extLst>
              </p:cNvPr>
              <p:cNvSpPr>
                <a:spLocks noChangeAspect="1"/>
              </p:cNvSpPr>
              <p:nvPr/>
            </p:nvSpPr>
            <p:spPr bwMode="gray">
              <a:xfrm>
                <a:off x="5367338" y="2071688"/>
                <a:ext cx="311150" cy="250825"/>
              </a:xfrm>
              <a:custGeom>
                <a:avLst/>
                <a:gdLst/>
                <a:ahLst/>
                <a:cxnLst>
                  <a:cxn ang="0">
                    <a:pos x="51" y="307"/>
                  </a:cxn>
                  <a:cxn ang="0">
                    <a:pos x="99" y="364"/>
                  </a:cxn>
                  <a:cxn ang="0">
                    <a:pos x="168" y="388"/>
                  </a:cxn>
                  <a:cxn ang="0">
                    <a:pos x="170" y="382"/>
                  </a:cxn>
                  <a:cxn ang="0">
                    <a:pos x="200" y="332"/>
                  </a:cxn>
                  <a:cxn ang="0">
                    <a:pos x="241" y="285"/>
                  </a:cxn>
                  <a:cxn ang="0">
                    <a:pos x="301" y="419"/>
                  </a:cxn>
                  <a:cxn ang="0">
                    <a:pos x="368" y="407"/>
                  </a:cxn>
                  <a:cxn ang="0">
                    <a:pos x="393" y="417"/>
                  </a:cxn>
                  <a:cxn ang="0">
                    <a:pos x="411" y="431"/>
                  </a:cxn>
                  <a:cxn ang="0">
                    <a:pos x="439" y="429"/>
                  </a:cxn>
                  <a:cxn ang="0">
                    <a:pos x="459" y="404"/>
                  </a:cxn>
                  <a:cxn ang="0">
                    <a:pos x="462" y="369"/>
                  </a:cxn>
                  <a:cxn ang="0">
                    <a:pos x="475" y="360"/>
                  </a:cxn>
                  <a:cxn ang="0">
                    <a:pos x="507" y="368"/>
                  </a:cxn>
                  <a:cxn ang="0">
                    <a:pos x="518" y="362"/>
                  </a:cxn>
                  <a:cxn ang="0">
                    <a:pos x="528" y="316"/>
                  </a:cxn>
                  <a:cxn ang="0">
                    <a:pos x="518" y="297"/>
                  </a:cxn>
                  <a:cxn ang="0">
                    <a:pos x="505" y="261"/>
                  </a:cxn>
                  <a:cxn ang="0">
                    <a:pos x="535" y="264"/>
                  </a:cxn>
                  <a:cxn ang="0">
                    <a:pos x="530" y="303"/>
                  </a:cxn>
                  <a:cxn ang="0">
                    <a:pos x="539" y="326"/>
                  </a:cxn>
                  <a:cxn ang="0">
                    <a:pos x="551" y="318"/>
                  </a:cxn>
                  <a:cxn ang="0">
                    <a:pos x="562" y="284"/>
                  </a:cxn>
                  <a:cxn ang="0">
                    <a:pos x="554" y="256"/>
                  </a:cxn>
                  <a:cxn ang="0">
                    <a:pos x="538" y="218"/>
                  </a:cxn>
                  <a:cxn ang="0">
                    <a:pos x="504" y="212"/>
                  </a:cxn>
                  <a:cxn ang="0">
                    <a:pos x="470" y="231"/>
                  </a:cxn>
                  <a:cxn ang="0">
                    <a:pos x="482" y="204"/>
                  </a:cxn>
                  <a:cxn ang="0">
                    <a:pos x="516" y="184"/>
                  </a:cxn>
                  <a:cxn ang="0">
                    <a:pos x="505" y="149"/>
                  </a:cxn>
                  <a:cxn ang="0">
                    <a:pos x="503" y="165"/>
                  </a:cxn>
                  <a:cxn ang="0">
                    <a:pos x="490" y="140"/>
                  </a:cxn>
                  <a:cxn ang="0">
                    <a:pos x="475" y="107"/>
                  </a:cxn>
                  <a:cxn ang="0">
                    <a:pos x="470" y="77"/>
                  </a:cxn>
                  <a:cxn ang="0">
                    <a:pos x="458" y="61"/>
                  </a:cxn>
                  <a:cxn ang="0">
                    <a:pos x="422" y="20"/>
                  </a:cxn>
                  <a:cxn ang="0">
                    <a:pos x="388" y="8"/>
                  </a:cxn>
                  <a:cxn ang="0">
                    <a:pos x="347" y="12"/>
                  </a:cxn>
                  <a:cxn ang="0">
                    <a:pos x="299" y="22"/>
                  </a:cxn>
                  <a:cxn ang="0">
                    <a:pos x="266" y="36"/>
                  </a:cxn>
                  <a:cxn ang="0">
                    <a:pos x="237" y="59"/>
                  </a:cxn>
                  <a:cxn ang="0">
                    <a:pos x="212" y="56"/>
                  </a:cxn>
                  <a:cxn ang="0">
                    <a:pos x="141" y="140"/>
                  </a:cxn>
                  <a:cxn ang="0">
                    <a:pos x="96" y="167"/>
                  </a:cxn>
                  <a:cxn ang="0">
                    <a:pos x="100" y="193"/>
                  </a:cxn>
                  <a:cxn ang="0">
                    <a:pos x="26" y="235"/>
                  </a:cxn>
                </a:cxnLst>
                <a:rect l="0" t="0" r="r" b="b"/>
                <a:pathLst>
                  <a:path w="563" h="439">
                    <a:moveTo>
                      <a:pt x="0" y="240"/>
                    </a:moveTo>
                    <a:lnTo>
                      <a:pt x="2" y="251"/>
                    </a:lnTo>
                    <a:lnTo>
                      <a:pt x="51" y="307"/>
                    </a:lnTo>
                    <a:lnTo>
                      <a:pt x="58" y="340"/>
                    </a:lnTo>
                    <a:lnTo>
                      <a:pt x="86" y="343"/>
                    </a:lnTo>
                    <a:lnTo>
                      <a:pt x="99" y="364"/>
                    </a:lnTo>
                    <a:lnTo>
                      <a:pt x="128" y="376"/>
                    </a:lnTo>
                    <a:lnTo>
                      <a:pt x="142" y="367"/>
                    </a:lnTo>
                    <a:lnTo>
                      <a:pt x="168" y="388"/>
                    </a:lnTo>
                    <a:lnTo>
                      <a:pt x="159" y="373"/>
                    </a:lnTo>
                    <a:lnTo>
                      <a:pt x="173" y="364"/>
                    </a:lnTo>
                    <a:lnTo>
                      <a:pt x="170" y="382"/>
                    </a:lnTo>
                    <a:lnTo>
                      <a:pt x="179" y="353"/>
                    </a:lnTo>
                    <a:lnTo>
                      <a:pt x="197" y="355"/>
                    </a:lnTo>
                    <a:lnTo>
                      <a:pt x="200" y="332"/>
                    </a:lnTo>
                    <a:lnTo>
                      <a:pt x="190" y="321"/>
                    </a:lnTo>
                    <a:lnTo>
                      <a:pt x="228" y="283"/>
                    </a:lnTo>
                    <a:lnTo>
                      <a:pt x="241" y="285"/>
                    </a:lnTo>
                    <a:lnTo>
                      <a:pt x="285" y="369"/>
                    </a:lnTo>
                    <a:lnTo>
                      <a:pt x="303" y="373"/>
                    </a:lnTo>
                    <a:lnTo>
                      <a:pt x="301" y="419"/>
                    </a:lnTo>
                    <a:lnTo>
                      <a:pt x="355" y="414"/>
                    </a:lnTo>
                    <a:lnTo>
                      <a:pt x="353" y="405"/>
                    </a:lnTo>
                    <a:lnTo>
                      <a:pt x="368" y="407"/>
                    </a:lnTo>
                    <a:lnTo>
                      <a:pt x="382" y="408"/>
                    </a:lnTo>
                    <a:lnTo>
                      <a:pt x="393" y="411"/>
                    </a:lnTo>
                    <a:lnTo>
                      <a:pt x="393" y="417"/>
                    </a:lnTo>
                    <a:lnTo>
                      <a:pt x="397" y="419"/>
                    </a:lnTo>
                    <a:lnTo>
                      <a:pt x="415" y="425"/>
                    </a:lnTo>
                    <a:lnTo>
                      <a:pt x="411" y="431"/>
                    </a:lnTo>
                    <a:lnTo>
                      <a:pt x="416" y="438"/>
                    </a:lnTo>
                    <a:lnTo>
                      <a:pt x="430" y="431"/>
                    </a:lnTo>
                    <a:lnTo>
                      <a:pt x="439" y="429"/>
                    </a:lnTo>
                    <a:lnTo>
                      <a:pt x="447" y="420"/>
                    </a:lnTo>
                    <a:lnTo>
                      <a:pt x="455" y="416"/>
                    </a:lnTo>
                    <a:lnTo>
                      <a:pt x="459" y="404"/>
                    </a:lnTo>
                    <a:lnTo>
                      <a:pt x="465" y="391"/>
                    </a:lnTo>
                    <a:lnTo>
                      <a:pt x="462" y="382"/>
                    </a:lnTo>
                    <a:lnTo>
                      <a:pt x="462" y="369"/>
                    </a:lnTo>
                    <a:lnTo>
                      <a:pt x="471" y="362"/>
                    </a:lnTo>
                    <a:lnTo>
                      <a:pt x="474" y="354"/>
                    </a:lnTo>
                    <a:lnTo>
                      <a:pt x="475" y="360"/>
                    </a:lnTo>
                    <a:lnTo>
                      <a:pt x="486" y="360"/>
                    </a:lnTo>
                    <a:lnTo>
                      <a:pt x="502" y="361"/>
                    </a:lnTo>
                    <a:lnTo>
                      <a:pt x="507" y="368"/>
                    </a:lnTo>
                    <a:lnTo>
                      <a:pt x="512" y="366"/>
                    </a:lnTo>
                    <a:lnTo>
                      <a:pt x="514" y="360"/>
                    </a:lnTo>
                    <a:lnTo>
                      <a:pt x="518" y="362"/>
                    </a:lnTo>
                    <a:lnTo>
                      <a:pt x="537" y="342"/>
                    </a:lnTo>
                    <a:lnTo>
                      <a:pt x="533" y="327"/>
                    </a:lnTo>
                    <a:lnTo>
                      <a:pt x="528" y="316"/>
                    </a:lnTo>
                    <a:lnTo>
                      <a:pt x="506" y="321"/>
                    </a:lnTo>
                    <a:lnTo>
                      <a:pt x="516" y="310"/>
                    </a:lnTo>
                    <a:lnTo>
                      <a:pt x="518" y="297"/>
                    </a:lnTo>
                    <a:lnTo>
                      <a:pt x="516" y="287"/>
                    </a:lnTo>
                    <a:lnTo>
                      <a:pt x="518" y="268"/>
                    </a:lnTo>
                    <a:lnTo>
                      <a:pt x="505" y="261"/>
                    </a:lnTo>
                    <a:lnTo>
                      <a:pt x="514" y="248"/>
                    </a:lnTo>
                    <a:lnTo>
                      <a:pt x="532" y="266"/>
                    </a:lnTo>
                    <a:lnTo>
                      <a:pt x="535" y="264"/>
                    </a:lnTo>
                    <a:lnTo>
                      <a:pt x="539" y="279"/>
                    </a:lnTo>
                    <a:lnTo>
                      <a:pt x="536" y="301"/>
                    </a:lnTo>
                    <a:lnTo>
                      <a:pt x="530" y="303"/>
                    </a:lnTo>
                    <a:lnTo>
                      <a:pt x="530" y="313"/>
                    </a:lnTo>
                    <a:lnTo>
                      <a:pt x="534" y="315"/>
                    </a:lnTo>
                    <a:lnTo>
                      <a:pt x="539" y="326"/>
                    </a:lnTo>
                    <a:lnTo>
                      <a:pt x="545" y="338"/>
                    </a:lnTo>
                    <a:lnTo>
                      <a:pt x="547" y="323"/>
                    </a:lnTo>
                    <a:lnTo>
                      <a:pt x="551" y="318"/>
                    </a:lnTo>
                    <a:lnTo>
                      <a:pt x="551" y="303"/>
                    </a:lnTo>
                    <a:lnTo>
                      <a:pt x="557" y="298"/>
                    </a:lnTo>
                    <a:lnTo>
                      <a:pt x="562" y="284"/>
                    </a:lnTo>
                    <a:lnTo>
                      <a:pt x="558" y="283"/>
                    </a:lnTo>
                    <a:lnTo>
                      <a:pt x="553" y="266"/>
                    </a:lnTo>
                    <a:lnTo>
                      <a:pt x="554" y="256"/>
                    </a:lnTo>
                    <a:lnTo>
                      <a:pt x="548" y="246"/>
                    </a:lnTo>
                    <a:lnTo>
                      <a:pt x="545" y="230"/>
                    </a:lnTo>
                    <a:lnTo>
                      <a:pt x="538" y="218"/>
                    </a:lnTo>
                    <a:lnTo>
                      <a:pt x="529" y="213"/>
                    </a:lnTo>
                    <a:lnTo>
                      <a:pt x="521" y="216"/>
                    </a:lnTo>
                    <a:lnTo>
                      <a:pt x="504" y="212"/>
                    </a:lnTo>
                    <a:lnTo>
                      <a:pt x="493" y="215"/>
                    </a:lnTo>
                    <a:lnTo>
                      <a:pt x="478" y="224"/>
                    </a:lnTo>
                    <a:lnTo>
                      <a:pt x="470" y="231"/>
                    </a:lnTo>
                    <a:lnTo>
                      <a:pt x="469" y="227"/>
                    </a:lnTo>
                    <a:lnTo>
                      <a:pt x="472" y="213"/>
                    </a:lnTo>
                    <a:lnTo>
                      <a:pt x="482" y="204"/>
                    </a:lnTo>
                    <a:lnTo>
                      <a:pt x="500" y="195"/>
                    </a:lnTo>
                    <a:lnTo>
                      <a:pt x="512" y="191"/>
                    </a:lnTo>
                    <a:lnTo>
                      <a:pt x="516" y="184"/>
                    </a:lnTo>
                    <a:lnTo>
                      <a:pt x="516" y="173"/>
                    </a:lnTo>
                    <a:lnTo>
                      <a:pt x="512" y="155"/>
                    </a:lnTo>
                    <a:lnTo>
                      <a:pt x="505" y="149"/>
                    </a:lnTo>
                    <a:lnTo>
                      <a:pt x="500" y="148"/>
                    </a:lnTo>
                    <a:lnTo>
                      <a:pt x="499" y="153"/>
                    </a:lnTo>
                    <a:lnTo>
                      <a:pt x="503" y="165"/>
                    </a:lnTo>
                    <a:lnTo>
                      <a:pt x="495" y="155"/>
                    </a:lnTo>
                    <a:lnTo>
                      <a:pt x="496" y="147"/>
                    </a:lnTo>
                    <a:lnTo>
                      <a:pt x="490" y="140"/>
                    </a:lnTo>
                    <a:lnTo>
                      <a:pt x="488" y="133"/>
                    </a:lnTo>
                    <a:lnTo>
                      <a:pt x="480" y="120"/>
                    </a:lnTo>
                    <a:lnTo>
                      <a:pt x="475" y="107"/>
                    </a:lnTo>
                    <a:lnTo>
                      <a:pt x="464" y="101"/>
                    </a:lnTo>
                    <a:lnTo>
                      <a:pt x="469" y="91"/>
                    </a:lnTo>
                    <a:lnTo>
                      <a:pt x="470" y="77"/>
                    </a:lnTo>
                    <a:lnTo>
                      <a:pt x="453" y="76"/>
                    </a:lnTo>
                    <a:lnTo>
                      <a:pt x="455" y="63"/>
                    </a:lnTo>
                    <a:lnTo>
                      <a:pt x="458" y="61"/>
                    </a:lnTo>
                    <a:lnTo>
                      <a:pt x="461" y="40"/>
                    </a:lnTo>
                    <a:lnTo>
                      <a:pt x="439" y="16"/>
                    </a:lnTo>
                    <a:lnTo>
                      <a:pt x="422" y="20"/>
                    </a:lnTo>
                    <a:lnTo>
                      <a:pt x="405" y="6"/>
                    </a:lnTo>
                    <a:lnTo>
                      <a:pt x="397" y="3"/>
                    </a:lnTo>
                    <a:lnTo>
                      <a:pt x="388" y="8"/>
                    </a:lnTo>
                    <a:lnTo>
                      <a:pt x="375" y="0"/>
                    </a:lnTo>
                    <a:lnTo>
                      <a:pt x="361" y="5"/>
                    </a:lnTo>
                    <a:lnTo>
                      <a:pt x="347" y="12"/>
                    </a:lnTo>
                    <a:lnTo>
                      <a:pt x="332" y="12"/>
                    </a:lnTo>
                    <a:lnTo>
                      <a:pt x="315" y="22"/>
                    </a:lnTo>
                    <a:lnTo>
                      <a:pt x="299" y="22"/>
                    </a:lnTo>
                    <a:lnTo>
                      <a:pt x="286" y="20"/>
                    </a:lnTo>
                    <a:lnTo>
                      <a:pt x="275" y="12"/>
                    </a:lnTo>
                    <a:lnTo>
                      <a:pt x="266" y="36"/>
                    </a:lnTo>
                    <a:lnTo>
                      <a:pt x="259" y="44"/>
                    </a:lnTo>
                    <a:lnTo>
                      <a:pt x="253" y="59"/>
                    </a:lnTo>
                    <a:lnTo>
                      <a:pt x="237" y="59"/>
                    </a:lnTo>
                    <a:lnTo>
                      <a:pt x="226" y="52"/>
                    </a:lnTo>
                    <a:lnTo>
                      <a:pt x="216" y="53"/>
                    </a:lnTo>
                    <a:lnTo>
                      <a:pt x="212" y="56"/>
                    </a:lnTo>
                    <a:lnTo>
                      <a:pt x="166" y="91"/>
                    </a:lnTo>
                    <a:lnTo>
                      <a:pt x="149" y="144"/>
                    </a:lnTo>
                    <a:lnTo>
                      <a:pt x="141" y="140"/>
                    </a:lnTo>
                    <a:lnTo>
                      <a:pt x="139" y="157"/>
                    </a:lnTo>
                    <a:lnTo>
                      <a:pt x="118" y="154"/>
                    </a:lnTo>
                    <a:lnTo>
                      <a:pt x="96" y="167"/>
                    </a:lnTo>
                    <a:lnTo>
                      <a:pt x="78" y="153"/>
                    </a:lnTo>
                    <a:lnTo>
                      <a:pt x="72" y="187"/>
                    </a:lnTo>
                    <a:lnTo>
                      <a:pt x="100" y="193"/>
                    </a:lnTo>
                    <a:lnTo>
                      <a:pt x="71" y="222"/>
                    </a:lnTo>
                    <a:lnTo>
                      <a:pt x="37" y="217"/>
                    </a:lnTo>
                    <a:lnTo>
                      <a:pt x="26" y="235"/>
                    </a:lnTo>
                    <a:lnTo>
                      <a:pt x="0" y="240"/>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Freeform 69">
                <a:extLst>
                  <a:ext uri="{FF2B5EF4-FFF2-40B4-BE49-F238E27FC236}">
                    <a16:creationId xmlns:a16="http://schemas.microsoft.com/office/drawing/2014/main" id="{0B0C6419-75D0-4745-B2F2-00CE051ADDB5}"/>
                  </a:ext>
                </a:extLst>
              </p:cNvPr>
              <p:cNvSpPr>
                <a:spLocks noChangeAspect="1"/>
              </p:cNvSpPr>
              <p:nvPr/>
            </p:nvSpPr>
            <p:spPr bwMode="gray">
              <a:xfrm>
                <a:off x="5629276" y="1400176"/>
                <a:ext cx="482600" cy="815975"/>
              </a:xfrm>
              <a:custGeom>
                <a:avLst/>
                <a:gdLst/>
                <a:ahLst/>
                <a:cxnLst>
                  <a:cxn ang="0">
                    <a:pos x="449" y="332"/>
                  </a:cxn>
                  <a:cxn ang="0">
                    <a:pos x="631" y="78"/>
                  </a:cxn>
                  <a:cxn ang="0">
                    <a:pos x="419" y="45"/>
                  </a:cxn>
                  <a:cxn ang="0">
                    <a:pos x="318" y="44"/>
                  </a:cxn>
                  <a:cxn ang="0">
                    <a:pos x="248" y="120"/>
                  </a:cxn>
                  <a:cxn ang="0">
                    <a:pos x="190" y="178"/>
                  </a:cxn>
                  <a:cxn ang="0">
                    <a:pos x="186" y="249"/>
                  </a:cxn>
                  <a:cxn ang="0">
                    <a:pos x="108" y="306"/>
                  </a:cxn>
                  <a:cxn ang="0">
                    <a:pos x="131" y="393"/>
                  </a:cxn>
                  <a:cxn ang="0">
                    <a:pos x="104" y="469"/>
                  </a:cxn>
                  <a:cxn ang="0">
                    <a:pos x="94" y="548"/>
                  </a:cxn>
                  <a:cxn ang="0">
                    <a:pos x="71" y="624"/>
                  </a:cxn>
                  <a:cxn ang="0">
                    <a:pos x="64" y="690"/>
                  </a:cxn>
                  <a:cxn ang="0">
                    <a:pos x="206" y="654"/>
                  </a:cxn>
                  <a:cxn ang="0">
                    <a:pos x="149" y="752"/>
                  </a:cxn>
                  <a:cxn ang="0">
                    <a:pos x="109" y="839"/>
                  </a:cxn>
                  <a:cxn ang="0">
                    <a:pos x="111" y="886"/>
                  </a:cxn>
                  <a:cxn ang="0">
                    <a:pos x="88" y="962"/>
                  </a:cxn>
                  <a:cxn ang="0">
                    <a:pos x="66" y="1068"/>
                  </a:cxn>
                  <a:cxn ang="0">
                    <a:pos x="97" y="1151"/>
                  </a:cxn>
                  <a:cxn ang="0">
                    <a:pos x="134" y="968"/>
                  </a:cxn>
                  <a:cxn ang="0">
                    <a:pos x="150" y="976"/>
                  </a:cxn>
                  <a:cxn ang="0">
                    <a:pos x="206" y="980"/>
                  </a:cxn>
                  <a:cxn ang="0">
                    <a:pos x="245" y="941"/>
                  </a:cxn>
                  <a:cxn ang="0">
                    <a:pos x="242" y="952"/>
                  </a:cxn>
                  <a:cxn ang="0">
                    <a:pos x="239" y="1059"/>
                  </a:cxn>
                  <a:cxn ang="0">
                    <a:pos x="250" y="1139"/>
                  </a:cxn>
                  <a:cxn ang="0">
                    <a:pos x="187" y="1310"/>
                  </a:cxn>
                  <a:cxn ang="0">
                    <a:pos x="160" y="1329"/>
                  </a:cxn>
                  <a:cxn ang="0">
                    <a:pos x="213" y="1407"/>
                  </a:cxn>
                  <a:cxn ang="0">
                    <a:pos x="275" y="1392"/>
                  </a:cxn>
                  <a:cxn ang="0">
                    <a:pos x="338" y="1359"/>
                  </a:cxn>
                  <a:cxn ang="0">
                    <a:pos x="423" y="1360"/>
                  </a:cxn>
                  <a:cxn ang="0">
                    <a:pos x="488" y="1319"/>
                  </a:cxn>
                  <a:cxn ang="0">
                    <a:pos x="584" y="1319"/>
                  </a:cxn>
                  <a:cxn ang="0">
                    <a:pos x="649" y="1255"/>
                  </a:cxn>
                  <a:cxn ang="0">
                    <a:pos x="691" y="1208"/>
                  </a:cxn>
                  <a:cxn ang="0">
                    <a:pos x="763" y="1154"/>
                  </a:cxn>
                  <a:cxn ang="0">
                    <a:pos x="786" y="1050"/>
                  </a:cxn>
                  <a:cxn ang="0">
                    <a:pos x="745" y="987"/>
                  </a:cxn>
                  <a:cxn ang="0">
                    <a:pos x="664" y="937"/>
                  </a:cxn>
                  <a:cxn ang="0">
                    <a:pos x="552" y="963"/>
                  </a:cxn>
                  <a:cxn ang="0">
                    <a:pos x="459" y="920"/>
                  </a:cxn>
                  <a:cxn ang="0">
                    <a:pos x="552" y="939"/>
                  </a:cxn>
                  <a:cxn ang="0">
                    <a:pos x="635" y="890"/>
                  </a:cxn>
                  <a:cxn ang="0">
                    <a:pos x="659" y="842"/>
                  </a:cxn>
                  <a:cxn ang="0">
                    <a:pos x="630" y="799"/>
                  </a:cxn>
                  <a:cxn ang="0">
                    <a:pos x="584" y="814"/>
                  </a:cxn>
                  <a:cxn ang="0">
                    <a:pos x="671" y="789"/>
                  </a:cxn>
                  <a:cxn ang="0">
                    <a:pos x="725" y="713"/>
                  </a:cxn>
                  <a:cxn ang="0">
                    <a:pos x="802" y="560"/>
                  </a:cxn>
                  <a:cxn ang="0">
                    <a:pos x="857" y="469"/>
                  </a:cxn>
                  <a:cxn ang="0">
                    <a:pos x="860" y="403"/>
                  </a:cxn>
                  <a:cxn ang="0">
                    <a:pos x="782" y="369"/>
                  </a:cxn>
                  <a:cxn ang="0">
                    <a:pos x="692" y="364"/>
                  </a:cxn>
                  <a:cxn ang="0">
                    <a:pos x="543" y="357"/>
                  </a:cxn>
                </a:cxnLst>
                <a:rect l="0" t="0" r="r" b="b"/>
                <a:pathLst>
                  <a:path w="872" h="1425">
                    <a:moveTo>
                      <a:pt x="493" y="373"/>
                    </a:moveTo>
                    <a:lnTo>
                      <a:pt x="433" y="389"/>
                    </a:lnTo>
                    <a:lnTo>
                      <a:pt x="412" y="416"/>
                    </a:lnTo>
                    <a:lnTo>
                      <a:pt x="371" y="412"/>
                    </a:lnTo>
                    <a:lnTo>
                      <a:pt x="402" y="410"/>
                    </a:lnTo>
                    <a:lnTo>
                      <a:pt x="447" y="358"/>
                    </a:lnTo>
                    <a:lnTo>
                      <a:pt x="384" y="364"/>
                    </a:lnTo>
                    <a:lnTo>
                      <a:pt x="449" y="332"/>
                    </a:lnTo>
                    <a:lnTo>
                      <a:pt x="451" y="350"/>
                    </a:lnTo>
                    <a:lnTo>
                      <a:pt x="488" y="288"/>
                    </a:lnTo>
                    <a:lnTo>
                      <a:pt x="476" y="302"/>
                    </a:lnTo>
                    <a:lnTo>
                      <a:pt x="420" y="286"/>
                    </a:lnTo>
                    <a:lnTo>
                      <a:pt x="453" y="285"/>
                    </a:lnTo>
                    <a:lnTo>
                      <a:pt x="462" y="248"/>
                    </a:lnTo>
                    <a:lnTo>
                      <a:pt x="629" y="113"/>
                    </a:lnTo>
                    <a:lnTo>
                      <a:pt x="631" y="78"/>
                    </a:lnTo>
                    <a:lnTo>
                      <a:pt x="649" y="21"/>
                    </a:lnTo>
                    <a:lnTo>
                      <a:pt x="583" y="0"/>
                    </a:lnTo>
                    <a:lnTo>
                      <a:pt x="583" y="32"/>
                    </a:lnTo>
                    <a:lnTo>
                      <a:pt x="529" y="22"/>
                    </a:lnTo>
                    <a:lnTo>
                      <a:pt x="507" y="38"/>
                    </a:lnTo>
                    <a:lnTo>
                      <a:pt x="465" y="32"/>
                    </a:lnTo>
                    <a:lnTo>
                      <a:pt x="463" y="23"/>
                    </a:lnTo>
                    <a:lnTo>
                      <a:pt x="419" y="45"/>
                    </a:lnTo>
                    <a:lnTo>
                      <a:pt x="402" y="41"/>
                    </a:lnTo>
                    <a:lnTo>
                      <a:pt x="379" y="72"/>
                    </a:lnTo>
                    <a:lnTo>
                      <a:pt x="385" y="35"/>
                    </a:lnTo>
                    <a:lnTo>
                      <a:pt x="359" y="28"/>
                    </a:lnTo>
                    <a:lnTo>
                      <a:pt x="326" y="73"/>
                    </a:lnTo>
                    <a:lnTo>
                      <a:pt x="345" y="37"/>
                    </a:lnTo>
                    <a:lnTo>
                      <a:pt x="326" y="12"/>
                    </a:lnTo>
                    <a:lnTo>
                      <a:pt x="318" y="44"/>
                    </a:lnTo>
                    <a:lnTo>
                      <a:pt x="318" y="19"/>
                    </a:lnTo>
                    <a:lnTo>
                      <a:pt x="284" y="1"/>
                    </a:lnTo>
                    <a:lnTo>
                      <a:pt x="268" y="34"/>
                    </a:lnTo>
                    <a:lnTo>
                      <a:pt x="254" y="42"/>
                    </a:lnTo>
                    <a:lnTo>
                      <a:pt x="257" y="77"/>
                    </a:lnTo>
                    <a:lnTo>
                      <a:pt x="267" y="89"/>
                    </a:lnTo>
                    <a:lnTo>
                      <a:pt x="253" y="78"/>
                    </a:lnTo>
                    <a:lnTo>
                      <a:pt x="248" y="120"/>
                    </a:lnTo>
                    <a:lnTo>
                      <a:pt x="284" y="148"/>
                    </a:lnTo>
                    <a:lnTo>
                      <a:pt x="252" y="130"/>
                    </a:lnTo>
                    <a:lnTo>
                      <a:pt x="214" y="142"/>
                    </a:lnTo>
                    <a:lnTo>
                      <a:pt x="205" y="127"/>
                    </a:lnTo>
                    <a:lnTo>
                      <a:pt x="200" y="138"/>
                    </a:lnTo>
                    <a:lnTo>
                      <a:pt x="222" y="175"/>
                    </a:lnTo>
                    <a:lnTo>
                      <a:pt x="213" y="201"/>
                    </a:lnTo>
                    <a:lnTo>
                      <a:pt x="190" y="178"/>
                    </a:lnTo>
                    <a:lnTo>
                      <a:pt x="188" y="202"/>
                    </a:lnTo>
                    <a:lnTo>
                      <a:pt x="210" y="232"/>
                    </a:lnTo>
                    <a:lnTo>
                      <a:pt x="232" y="236"/>
                    </a:lnTo>
                    <a:lnTo>
                      <a:pt x="225" y="247"/>
                    </a:lnTo>
                    <a:lnTo>
                      <a:pt x="242" y="266"/>
                    </a:lnTo>
                    <a:lnTo>
                      <a:pt x="192" y="243"/>
                    </a:lnTo>
                    <a:lnTo>
                      <a:pt x="225" y="274"/>
                    </a:lnTo>
                    <a:lnTo>
                      <a:pt x="186" y="249"/>
                    </a:lnTo>
                    <a:lnTo>
                      <a:pt x="178" y="269"/>
                    </a:lnTo>
                    <a:lnTo>
                      <a:pt x="166" y="268"/>
                    </a:lnTo>
                    <a:lnTo>
                      <a:pt x="156" y="243"/>
                    </a:lnTo>
                    <a:lnTo>
                      <a:pt x="145" y="247"/>
                    </a:lnTo>
                    <a:lnTo>
                      <a:pt x="147" y="296"/>
                    </a:lnTo>
                    <a:lnTo>
                      <a:pt x="135" y="265"/>
                    </a:lnTo>
                    <a:lnTo>
                      <a:pt x="112" y="261"/>
                    </a:lnTo>
                    <a:lnTo>
                      <a:pt x="108" y="306"/>
                    </a:lnTo>
                    <a:lnTo>
                      <a:pt x="134" y="318"/>
                    </a:lnTo>
                    <a:lnTo>
                      <a:pt x="113" y="322"/>
                    </a:lnTo>
                    <a:lnTo>
                      <a:pt x="104" y="344"/>
                    </a:lnTo>
                    <a:lnTo>
                      <a:pt x="119" y="350"/>
                    </a:lnTo>
                    <a:lnTo>
                      <a:pt x="133" y="375"/>
                    </a:lnTo>
                    <a:lnTo>
                      <a:pt x="158" y="383"/>
                    </a:lnTo>
                    <a:lnTo>
                      <a:pt x="135" y="383"/>
                    </a:lnTo>
                    <a:lnTo>
                      <a:pt x="131" y="393"/>
                    </a:lnTo>
                    <a:lnTo>
                      <a:pt x="124" y="375"/>
                    </a:lnTo>
                    <a:lnTo>
                      <a:pt x="101" y="362"/>
                    </a:lnTo>
                    <a:lnTo>
                      <a:pt x="90" y="412"/>
                    </a:lnTo>
                    <a:lnTo>
                      <a:pt x="98" y="449"/>
                    </a:lnTo>
                    <a:lnTo>
                      <a:pt x="140" y="430"/>
                    </a:lnTo>
                    <a:lnTo>
                      <a:pt x="132" y="437"/>
                    </a:lnTo>
                    <a:lnTo>
                      <a:pt x="139" y="446"/>
                    </a:lnTo>
                    <a:lnTo>
                      <a:pt x="104" y="469"/>
                    </a:lnTo>
                    <a:lnTo>
                      <a:pt x="152" y="474"/>
                    </a:lnTo>
                    <a:lnTo>
                      <a:pt x="127" y="486"/>
                    </a:lnTo>
                    <a:lnTo>
                      <a:pt x="128" y="496"/>
                    </a:lnTo>
                    <a:lnTo>
                      <a:pt x="115" y="509"/>
                    </a:lnTo>
                    <a:lnTo>
                      <a:pt x="118" y="520"/>
                    </a:lnTo>
                    <a:lnTo>
                      <a:pt x="157" y="535"/>
                    </a:lnTo>
                    <a:lnTo>
                      <a:pt x="107" y="533"/>
                    </a:lnTo>
                    <a:lnTo>
                      <a:pt x="94" y="548"/>
                    </a:lnTo>
                    <a:lnTo>
                      <a:pt x="121" y="581"/>
                    </a:lnTo>
                    <a:lnTo>
                      <a:pt x="84" y="566"/>
                    </a:lnTo>
                    <a:lnTo>
                      <a:pt x="70" y="604"/>
                    </a:lnTo>
                    <a:lnTo>
                      <a:pt x="61" y="601"/>
                    </a:lnTo>
                    <a:lnTo>
                      <a:pt x="93" y="612"/>
                    </a:lnTo>
                    <a:lnTo>
                      <a:pt x="86" y="619"/>
                    </a:lnTo>
                    <a:lnTo>
                      <a:pt x="95" y="624"/>
                    </a:lnTo>
                    <a:lnTo>
                      <a:pt x="71" y="624"/>
                    </a:lnTo>
                    <a:lnTo>
                      <a:pt x="82" y="645"/>
                    </a:lnTo>
                    <a:lnTo>
                      <a:pt x="65" y="642"/>
                    </a:lnTo>
                    <a:lnTo>
                      <a:pt x="58" y="651"/>
                    </a:lnTo>
                    <a:lnTo>
                      <a:pt x="50" y="639"/>
                    </a:lnTo>
                    <a:lnTo>
                      <a:pt x="0" y="663"/>
                    </a:lnTo>
                    <a:lnTo>
                      <a:pt x="3" y="672"/>
                    </a:lnTo>
                    <a:lnTo>
                      <a:pt x="91" y="677"/>
                    </a:lnTo>
                    <a:lnTo>
                      <a:pt x="64" y="690"/>
                    </a:lnTo>
                    <a:lnTo>
                      <a:pt x="70" y="702"/>
                    </a:lnTo>
                    <a:lnTo>
                      <a:pt x="58" y="688"/>
                    </a:lnTo>
                    <a:lnTo>
                      <a:pt x="41" y="690"/>
                    </a:lnTo>
                    <a:lnTo>
                      <a:pt x="54" y="724"/>
                    </a:lnTo>
                    <a:lnTo>
                      <a:pt x="98" y="751"/>
                    </a:lnTo>
                    <a:lnTo>
                      <a:pt x="121" y="736"/>
                    </a:lnTo>
                    <a:lnTo>
                      <a:pt x="147" y="697"/>
                    </a:lnTo>
                    <a:lnTo>
                      <a:pt x="206" y="654"/>
                    </a:lnTo>
                    <a:lnTo>
                      <a:pt x="193" y="677"/>
                    </a:lnTo>
                    <a:lnTo>
                      <a:pt x="215" y="682"/>
                    </a:lnTo>
                    <a:lnTo>
                      <a:pt x="172" y="700"/>
                    </a:lnTo>
                    <a:lnTo>
                      <a:pt x="174" y="708"/>
                    </a:lnTo>
                    <a:lnTo>
                      <a:pt x="160" y="717"/>
                    </a:lnTo>
                    <a:lnTo>
                      <a:pt x="147" y="743"/>
                    </a:lnTo>
                    <a:lnTo>
                      <a:pt x="138" y="755"/>
                    </a:lnTo>
                    <a:lnTo>
                      <a:pt x="149" y="752"/>
                    </a:lnTo>
                    <a:lnTo>
                      <a:pt x="154" y="767"/>
                    </a:lnTo>
                    <a:lnTo>
                      <a:pt x="134" y="771"/>
                    </a:lnTo>
                    <a:lnTo>
                      <a:pt x="125" y="787"/>
                    </a:lnTo>
                    <a:lnTo>
                      <a:pt x="123" y="802"/>
                    </a:lnTo>
                    <a:lnTo>
                      <a:pt x="103" y="807"/>
                    </a:lnTo>
                    <a:lnTo>
                      <a:pt x="95" y="817"/>
                    </a:lnTo>
                    <a:lnTo>
                      <a:pt x="104" y="838"/>
                    </a:lnTo>
                    <a:lnTo>
                      <a:pt x="109" y="839"/>
                    </a:lnTo>
                    <a:lnTo>
                      <a:pt x="127" y="834"/>
                    </a:lnTo>
                    <a:lnTo>
                      <a:pt x="113" y="844"/>
                    </a:lnTo>
                    <a:lnTo>
                      <a:pt x="116" y="849"/>
                    </a:lnTo>
                    <a:lnTo>
                      <a:pt x="105" y="867"/>
                    </a:lnTo>
                    <a:lnTo>
                      <a:pt x="102" y="882"/>
                    </a:lnTo>
                    <a:lnTo>
                      <a:pt x="115" y="871"/>
                    </a:lnTo>
                    <a:lnTo>
                      <a:pt x="117" y="876"/>
                    </a:lnTo>
                    <a:lnTo>
                      <a:pt x="111" y="886"/>
                    </a:lnTo>
                    <a:lnTo>
                      <a:pt x="115" y="898"/>
                    </a:lnTo>
                    <a:lnTo>
                      <a:pt x="104" y="893"/>
                    </a:lnTo>
                    <a:lnTo>
                      <a:pt x="92" y="908"/>
                    </a:lnTo>
                    <a:lnTo>
                      <a:pt x="73" y="939"/>
                    </a:lnTo>
                    <a:lnTo>
                      <a:pt x="78" y="947"/>
                    </a:lnTo>
                    <a:lnTo>
                      <a:pt x="77" y="961"/>
                    </a:lnTo>
                    <a:lnTo>
                      <a:pt x="102" y="945"/>
                    </a:lnTo>
                    <a:lnTo>
                      <a:pt x="88" y="962"/>
                    </a:lnTo>
                    <a:lnTo>
                      <a:pt x="83" y="997"/>
                    </a:lnTo>
                    <a:lnTo>
                      <a:pt x="87" y="997"/>
                    </a:lnTo>
                    <a:lnTo>
                      <a:pt x="88" y="1005"/>
                    </a:lnTo>
                    <a:lnTo>
                      <a:pt x="118" y="985"/>
                    </a:lnTo>
                    <a:lnTo>
                      <a:pt x="90" y="1005"/>
                    </a:lnTo>
                    <a:lnTo>
                      <a:pt x="76" y="1043"/>
                    </a:lnTo>
                    <a:lnTo>
                      <a:pt x="71" y="1046"/>
                    </a:lnTo>
                    <a:lnTo>
                      <a:pt x="66" y="1068"/>
                    </a:lnTo>
                    <a:lnTo>
                      <a:pt x="62" y="1071"/>
                    </a:lnTo>
                    <a:lnTo>
                      <a:pt x="55" y="1121"/>
                    </a:lnTo>
                    <a:lnTo>
                      <a:pt x="49" y="1124"/>
                    </a:lnTo>
                    <a:lnTo>
                      <a:pt x="42" y="1139"/>
                    </a:lnTo>
                    <a:lnTo>
                      <a:pt x="38" y="1164"/>
                    </a:lnTo>
                    <a:lnTo>
                      <a:pt x="58" y="1176"/>
                    </a:lnTo>
                    <a:lnTo>
                      <a:pt x="78" y="1166"/>
                    </a:lnTo>
                    <a:lnTo>
                      <a:pt x="97" y="1151"/>
                    </a:lnTo>
                    <a:lnTo>
                      <a:pt x="84" y="1129"/>
                    </a:lnTo>
                    <a:lnTo>
                      <a:pt x="105" y="1077"/>
                    </a:lnTo>
                    <a:lnTo>
                      <a:pt x="113" y="1075"/>
                    </a:lnTo>
                    <a:lnTo>
                      <a:pt x="115" y="1048"/>
                    </a:lnTo>
                    <a:lnTo>
                      <a:pt x="123" y="1024"/>
                    </a:lnTo>
                    <a:lnTo>
                      <a:pt x="146" y="1011"/>
                    </a:lnTo>
                    <a:lnTo>
                      <a:pt x="147" y="1002"/>
                    </a:lnTo>
                    <a:lnTo>
                      <a:pt x="134" y="968"/>
                    </a:lnTo>
                    <a:lnTo>
                      <a:pt x="130" y="939"/>
                    </a:lnTo>
                    <a:lnTo>
                      <a:pt x="133" y="917"/>
                    </a:lnTo>
                    <a:lnTo>
                      <a:pt x="139" y="925"/>
                    </a:lnTo>
                    <a:lnTo>
                      <a:pt x="154" y="907"/>
                    </a:lnTo>
                    <a:lnTo>
                      <a:pt x="176" y="890"/>
                    </a:lnTo>
                    <a:lnTo>
                      <a:pt x="149" y="932"/>
                    </a:lnTo>
                    <a:lnTo>
                      <a:pt x="143" y="963"/>
                    </a:lnTo>
                    <a:lnTo>
                      <a:pt x="150" y="976"/>
                    </a:lnTo>
                    <a:lnTo>
                      <a:pt x="170" y="990"/>
                    </a:lnTo>
                    <a:lnTo>
                      <a:pt x="166" y="968"/>
                    </a:lnTo>
                    <a:lnTo>
                      <a:pt x="169" y="957"/>
                    </a:lnTo>
                    <a:lnTo>
                      <a:pt x="178" y="955"/>
                    </a:lnTo>
                    <a:lnTo>
                      <a:pt x="197" y="964"/>
                    </a:lnTo>
                    <a:lnTo>
                      <a:pt x="198" y="950"/>
                    </a:lnTo>
                    <a:lnTo>
                      <a:pt x="203" y="954"/>
                    </a:lnTo>
                    <a:lnTo>
                      <a:pt x="206" y="980"/>
                    </a:lnTo>
                    <a:lnTo>
                      <a:pt x="215" y="983"/>
                    </a:lnTo>
                    <a:lnTo>
                      <a:pt x="222" y="980"/>
                    </a:lnTo>
                    <a:lnTo>
                      <a:pt x="229" y="965"/>
                    </a:lnTo>
                    <a:lnTo>
                      <a:pt x="236" y="936"/>
                    </a:lnTo>
                    <a:lnTo>
                      <a:pt x="234" y="917"/>
                    </a:lnTo>
                    <a:lnTo>
                      <a:pt x="257" y="879"/>
                    </a:lnTo>
                    <a:lnTo>
                      <a:pt x="239" y="914"/>
                    </a:lnTo>
                    <a:lnTo>
                      <a:pt x="245" y="941"/>
                    </a:lnTo>
                    <a:lnTo>
                      <a:pt x="262" y="939"/>
                    </a:lnTo>
                    <a:lnTo>
                      <a:pt x="254" y="920"/>
                    </a:lnTo>
                    <a:lnTo>
                      <a:pt x="264" y="933"/>
                    </a:lnTo>
                    <a:lnTo>
                      <a:pt x="289" y="958"/>
                    </a:lnTo>
                    <a:lnTo>
                      <a:pt x="310" y="965"/>
                    </a:lnTo>
                    <a:lnTo>
                      <a:pt x="279" y="962"/>
                    </a:lnTo>
                    <a:lnTo>
                      <a:pt x="254" y="949"/>
                    </a:lnTo>
                    <a:lnTo>
                      <a:pt x="242" y="952"/>
                    </a:lnTo>
                    <a:lnTo>
                      <a:pt x="234" y="972"/>
                    </a:lnTo>
                    <a:lnTo>
                      <a:pt x="234" y="995"/>
                    </a:lnTo>
                    <a:lnTo>
                      <a:pt x="238" y="1012"/>
                    </a:lnTo>
                    <a:lnTo>
                      <a:pt x="238" y="1025"/>
                    </a:lnTo>
                    <a:lnTo>
                      <a:pt x="231" y="1032"/>
                    </a:lnTo>
                    <a:lnTo>
                      <a:pt x="226" y="1042"/>
                    </a:lnTo>
                    <a:lnTo>
                      <a:pt x="232" y="1045"/>
                    </a:lnTo>
                    <a:lnTo>
                      <a:pt x="239" y="1059"/>
                    </a:lnTo>
                    <a:lnTo>
                      <a:pt x="252" y="1062"/>
                    </a:lnTo>
                    <a:lnTo>
                      <a:pt x="264" y="1073"/>
                    </a:lnTo>
                    <a:lnTo>
                      <a:pt x="269" y="1089"/>
                    </a:lnTo>
                    <a:lnTo>
                      <a:pt x="264" y="1097"/>
                    </a:lnTo>
                    <a:lnTo>
                      <a:pt x="273" y="1106"/>
                    </a:lnTo>
                    <a:lnTo>
                      <a:pt x="275" y="1117"/>
                    </a:lnTo>
                    <a:lnTo>
                      <a:pt x="269" y="1133"/>
                    </a:lnTo>
                    <a:lnTo>
                      <a:pt x="250" y="1139"/>
                    </a:lnTo>
                    <a:lnTo>
                      <a:pt x="244" y="1151"/>
                    </a:lnTo>
                    <a:lnTo>
                      <a:pt x="243" y="1159"/>
                    </a:lnTo>
                    <a:lnTo>
                      <a:pt x="227" y="1172"/>
                    </a:lnTo>
                    <a:lnTo>
                      <a:pt x="229" y="1182"/>
                    </a:lnTo>
                    <a:lnTo>
                      <a:pt x="223" y="1207"/>
                    </a:lnTo>
                    <a:lnTo>
                      <a:pt x="203" y="1230"/>
                    </a:lnTo>
                    <a:lnTo>
                      <a:pt x="195" y="1236"/>
                    </a:lnTo>
                    <a:lnTo>
                      <a:pt x="187" y="1310"/>
                    </a:lnTo>
                    <a:lnTo>
                      <a:pt x="184" y="1320"/>
                    </a:lnTo>
                    <a:lnTo>
                      <a:pt x="176" y="1312"/>
                    </a:lnTo>
                    <a:lnTo>
                      <a:pt x="176" y="1300"/>
                    </a:lnTo>
                    <a:lnTo>
                      <a:pt x="167" y="1281"/>
                    </a:lnTo>
                    <a:lnTo>
                      <a:pt x="164" y="1284"/>
                    </a:lnTo>
                    <a:lnTo>
                      <a:pt x="158" y="1286"/>
                    </a:lnTo>
                    <a:lnTo>
                      <a:pt x="152" y="1317"/>
                    </a:lnTo>
                    <a:lnTo>
                      <a:pt x="160" y="1329"/>
                    </a:lnTo>
                    <a:lnTo>
                      <a:pt x="162" y="1343"/>
                    </a:lnTo>
                    <a:lnTo>
                      <a:pt x="185" y="1368"/>
                    </a:lnTo>
                    <a:lnTo>
                      <a:pt x="196" y="1396"/>
                    </a:lnTo>
                    <a:lnTo>
                      <a:pt x="195" y="1409"/>
                    </a:lnTo>
                    <a:lnTo>
                      <a:pt x="203" y="1419"/>
                    </a:lnTo>
                    <a:lnTo>
                      <a:pt x="215" y="1424"/>
                    </a:lnTo>
                    <a:lnTo>
                      <a:pt x="211" y="1416"/>
                    </a:lnTo>
                    <a:lnTo>
                      <a:pt x="213" y="1407"/>
                    </a:lnTo>
                    <a:lnTo>
                      <a:pt x="198" y="1361"/>
                    </a:lnTo>
                    <a:lnTo>
                      <a:pt x="202" y="1351"/>
                    </a:lnTo>
                    <a:lnTo>
                      <a:pt x="225" y="1341"/>
                    </a:lnTo>
                    <a:lnTo>
                      <a:pt x="235" y="1355"/>
                    </a:lnTo>
                    <a:lnTo>
                      <a:pt x="250" y="1358"/>
                    </a:lnTo>
                    <a:lnTo>
                      <a:pt x="253" y="1366"/>
                    </a:lnTo>
                    <a:lnTo>
                      <a:pt x="269" y="1376"/>
                    </a:lnTo>
                    <a:lnTo>
                      <a:pt x="275" y="1392"/>
                    </a:lnTo>
                    <a:lnTo>
                      <a:pt x="312" y="1413"/>
                    </a:lnTo>
                    <a:lnTo>
                      <a:pt x="322" y="1401"/>
                    </a:lnTo>
                    <a:lnTo>
                      <a:pt x="322" y="1368"/>
                    </a:lnTo>
                    <a:lnTo>
                      <a:pt x="311" y="1360"/>
                    </a:lnTo>
                    <a:lnTo>
                      <a:pt x="307" y="1342"/>
                    </a:lnTo>
                    <a:lnTo>
                      <a:pt x="316" y="1338"/>
                    </a:lnTo>
                    <a:lnTo>
                      <a:pt x="322" y="1351"/>
                    </a:lnTo>
                    <a:lnTo>
                      <a:pt x="338" y="1359"/>
                    </a:lnTo>
                    <a:lnTo>
                      <a:pt x="347" y="1355"/>
                    </a:lnTo>
                    <a:lnTo>
                      <a:pt x="357" y="1381"/>
                    </a:lnTo>
                    <a:lnTo>
                      <a:pt x="372" y="1385"/>
                    </a:lnTo>
                    <a:lnTo>
                      <a:pt x="374" y="1371"/>
                    </a:lnTo>
                    <a:lnTo>
                      <a:pt x="380" y="1385"/>
                    </a:lnTo>
                    <a:lnTo>
                      <a:pt x="397" y="1385"/>
                    </a:lnTo>
                    <a:lnTo>
                      <a:pt x="427" y="1368"/>
                    </a:lnTo>
                    <a:lnTo>
                      <a:pt x="423" y="1360"/>
                    </a:lnTo>
                    <a:lnTo>
                      <a:pt x="430" y="1358"/>
                    </a:lnTo>
                    <a:lnTo>
                      <a:pt x="431" y="1349"/>
                    </a:lnTo>
                    <a:lnTo>
                      <a:pt x="436" y="1358"/>
                    </a:lnTo>
                    <a:lnTo>
                      <a:pt x="454" y="1349"/>
                    </a:lnTo>
                    <a:lnTo>
                      <a:pt x="456" y="1352"/>
                    </a:lnTo>
                    <a:lnTo>
                      <a:pt x="475" y="1353"/>
                    </a:lnTo>
                    <a:lnTo>
                      <a:pt x="479" y="1310"/>
                    </a:lnTo>
                    <a:lnTo>
                      <a:pt x="488" y="1319"/>
                    </a:lnTo>
                    <a:lnTo>
                      <a:pt x="501" y="1323"/>
                    </a:lnTo>
                    <a:lnTo>
                      <a:pt x="507" y="1313"/>
                    </a:lnTo>
                    <a:lnTo>
                      <a:pt x="519" y="1319"/>
                    </a:lnTo>
                    <a:lnTo>
                      <a:pt x="529" y="1318"/>
                    </a:lnTo>
                    <a:lnTo>
                      <a:pt x="538" y="1323"/>
                    </a:lnTo>
                    <a:lnTo>
                      <a:pt x="550" y="1320"/>
                    </a:lnTo>
                    <a:lnTo>
                      <a:pt x="562" y="1323"/>
                    </a:lnTo>
                    <a:lnTo>
                      <a:pt x="584" y="1319"/>
                    </a:lnTo>
                    <a:lnTo>
                      <a:pt x="586" y="1293"/>
                    </a:lnTo>
                    <a:lnTo>
                      <a:pt x="592" y="1291"/>
                    </a:lnTo>
                    <a:lnTo>
                      <a:pt x="606" y="1296"/>
                    </a:lnTo>
                    <a:lnTo>
                      <a:pt x="624" y="1277"/>
                    </a:lnTo>
                    <a:lnTo>
                      <a:pt x="629" y="1275"/>
                    </a:lnTo>
                    <a:lnTo>
                      <a:pt x="635" y="1265"/>
                    </a:lnTo>
                    <a:lnTo>
                      <a:pt x="642" y="1263"/>
                    </a:lnTo>
                    <a:lnTo>
                      <a:pt x="649" y="1255"/>
                    </a:lnTo>
                    <a:lnTo>
                      <a:pt x="656" y="1252"/>
                    </a:lnTo>
                    <a:lnTo>
                      <a:pt x="659" y="1246"/>
                    </a:lnTo>
                    <a:lnTo>
                      <a:pt x="663" y="1237"/>
                    </a:lnTo>
                    <a:lnTo>
                      <a:pt x="666" y="1238"/>
                    </a:lnTo>
                    <a:lnTo>
                      <a:pt x="673" y="1231"/>
                    </a:lnTo>
                    <a:lnTo>
                      <a:pt x="670" y="1225"/>
                    </a:lnTo>
                    <a:lnTo>
                      <a:pt x="682" y="1209"/>
                    </a:lnTo>
                    <a:lnTo>
                      <a:pt x="691" y="1208"/>
                    </a:lnTo>
                    <a:lnTo>
                      <a:pt x="700" y="1191"/>
                    </a:lnTo>
                    <a:lnTo>
                      <a:pt x="714" y="1189"/>
                    </a:lnTo>
                    <a:lnTo>
                      <a:pt x="724" y="1191"/>
                    </a:lnTo>
                    <a:lnTo>
                      <a:pt x="733" y="1178"/>
                    </a:lnTo>
                    <a:lnTo>
                      <a:pt x="732" y="1172"/>
                    </a:lnTo>
                    <a:lnTo>
                      <a:pt x="744" y="1164"/>
                    </a:lnTo>
                    <a:lnTo>
                      <a:pt x="753" y="1166"/>
                    </a:lnTo>
                    <a:lnTo>
                      <a:pt x="763" y="1154"/>
                    </a:lnTo>
                    <a:lnTo>
                      <a:pt x="755" y="1130"/>
                    </a:lnTo>
                    <a:lnTo>
                      <a:pt x="754" y="1121"/>
                    </a:lnTo>
                    <a:lnTo>
                      <a:pt x="745" y="1112"/>
                    </a:lnTo>
                    <a:lnTo>
                      <a:pt x="739" y="1089"/>
                    </a:lnTo>
                    <a:lnTo>
                      <a:pt x="757" y="1093"/>
                    </a:lnTo>
                    <a:lnTo>
                      <a:pt x="756" y="1082"/>
                    </a:lnTo>
                    <a:lnTo>
                      <a:pt x="782" y="1051"/>
                    </a:lnTo>
                    <a:lnTo>
                      <a:pt x="786" y="1050"/>
                    </a:lnTo>
                    <a:lnTo>
                      <a:pt x="785" y="1038"/>
                    </a:lnTo>
                    <a:lnTo>
                      <a:pt x="799" y="1028"/>
                    </a:lnTo>
                    <a:lnTo>
                      <a:pt x="789" y="1007"/>
                    </a:lnTo>
                    <a:lnTo>
                      <a:pt x="782" y="1005"/>
                    </a:lnTo>
                    <a:lnTo>
                      <a:pt x="776" y="995"/>
                    </a:lnTo>
                    <a:lnTo>
                      <a:pt x="762" y="989"/>
                    </a:lnTo>
                    <a:lnTo>
                      <a:pt x="757" y="991"/>
                    </a:lnTo>
                    <a:lnTo>
                      <a:pt x="745" y="987"/>
                    </a:lnTo>
                    <a:lnTo>
                      <a:pt x="733" y="980"/>
                    </a:lnTo>
                    <a:lnTo>
                      <a:pt x="712" y="963"/>
                    </a:lnTo>
                    <a:lnTo>
                      <a:pt x="700" y="958"/>
                    </a:lnTo>
                    <a:lnTo>
                      <a:pt x="699" y="961"/>
                    </a:lnTo>
                    <a:lnTo>
                      <a:pt x="690" y="960"/>
                    </a:lnTo>
                    <a:lnTo>
                      <a:pt x="690" y="954"/>
                    </a:lnTo>
                    <a:lnTo>
                      <a:pt x="678" y="941"/>
                    </a:lnTo>
                    <a:lnTo>
                      <a:pt x="664" y="937"/>
                    </a:lnTo>
                    <a:lnTo>
                      <a:pt x="650" y="937"/>
                    </a:lnTo>
                    <a:lnTo>
                      <a:pt x="639" y="947"/>
                    </a:lnTo>
                    <a:lnTo>
                      <a:pt x="624" y="966"/>
                    </a:lnTo>
                    <a:lnTo>
                      <a:pt x="613" y="967"/>
                    </a:lnTo>
                    <a:lnTo>
                      <a:pt x="606" y="974"/>
                    </a:lnTo>
                    <a:lnTo>
                      <a:pt x="591" y="972"/>
                    </a:lnTo>
                    <a:lnTo>
                      <a:pt x="575" y="962"/>
                    </a:lnTo>
                    <a:lnTo>
                      <a:pt x="552" y="963"/>
                    </a:lnTo>
                    <a:lnTo>
                      <a:pt x="542" y="957"/>
                    </a:lnTo>
                    <a:lnTo>
                      <a:pt x="527" y="958"/>
                    </a:lnTo>
                    <a:lnTo>
                      <a:pt x="505" y="953"/>
                    </a:lnTo>
                    <a:lnTo>
                      <a:pt x="491" y="945"/>
                    </a:lnTo>
                    <a:lnTo>
                      <a:pt x="480" y="947"/>
                    </a:lnTo>
                    <a:lnTo>
                      <a:pt x="476" y="941"/>
                    </a:lnTo>
                    <a:lnTo>
                      <a:pt x="468" y="939"/>
                    </a:lnTo>
                    <a:lnTo>
                      <a:pt x="459" y="920"/>
                    </a:lnTo>
                    <a:lnTo>
                      <a:pt x="466" y="923"/>
                    </a:lnTo>
                    <a:lnTo>
                      <a:pt x="476" y="934"/>
                    </a:lnTo>
                    <a:lnTo>
                      <a:pt x="496" y="935"/>
                    </a:lnTo>
                    <a:lnTo>
                      <a:pt x="503" y="941"/>
                    </a:lnTo>
                    <a:lnTo>
                      <a:pt x="519" y="946"/>
                    </a:lnTo>
                    <a:lnTo>
                      <a:pt x="521" y="950"/>
                    </a:lnTo>
                    <a:lnTo>
                      <a:pt x="534" y="949"/>
                    </a:lnTo>
                    <a:lnTo>
                      <a:pt x="552" y="939"/>
                    </a:lnTo>
                    <a:lnTo>
                      <a:pt x="566" y="941"/>
                    </a:lnTo>
                    <a:lnTo>
                      <a:pt x="579" y="935"/>
                    </a:lnTo>
                    <a:lnTo>
                      <a:pt x="593" y="908"/>
                    </a:lnTo>
                    <a:lnTo>
                      <a:pt x="598" y="910"/>
                    </a:lnTo>
                    <a:lnTo>
                      <a:pt x="611" y="898"/>
                    </a:lnTo>
                    <a:lnTo>
                      <a:pt x="614" y="890"/>
                    </a:lnTo>
                    <a:lnTo>
                      <a:pt x="622" y="887"/>
                    </a:lnTo>
                    <a:lnTo>
                      <a:pt x="635" y="890"/>
                    </a:lnTo>
                    <a:lnTo>
                      <a:pt x="641" y="895"/>
                    </a:lnTo>
                    <a:lnTo>
                      <a:pt x="650" y="894"/>
                    </a:lnTo>
                    <a:lnTo>
                      <a:pt x="673" y="884"/>
                    </a:lnTo>
                    <a:lnTo>
                      <a:pt x="694" y="862"/>
                    </a:lnTo>
                    <a:lnTo>
                      <a:pt x="685" y="856"/>
                    </a:lnTo>
                    <a:lnTo>
                      <a:pt x="679" y="849"/>
                    </a:lnTo>
                    <a:lnTo>
                      <a:pt x="673" y="844"/>
                    </a:lnTo>
                    <a:lnTo>
                      <a:pt x="659" y="842"/>
                    </a:lnTo>
                    <a:lnTo>
                      <a:pt x="653" y="836"/>
                    </a:lnTo>
                    <a:lnTo>
                      <a:pt x="651" y="832"/>
                    </a:lnTo>
                    <a:lnTo>
                      <a:pt x="645" y="830"/>
                    </a:lnTo>
                    <a:lnTo>
                      <a:pt x="649" y="826"/>
                    </a:lnTo>
                    <a:lnTo>
                      <a:pt x="653" y="811"/>
                    </a:lnTo>
                    <a:lnTo>
                      <a:pt x="651" y="803"/>
                    </a:lnTo>
                    <a:lnTo>
                      <a:pt x="641" y="799"/>
                    </a:lnTo>
                    <a:lnTo>
                      <a:pt x="630" y="799"/>
                    </a:lnTo>
                    <a:lnTo>
                      <a:pt x="618" y="807"/>
                    </a:lnTo>
                    <a:lnTo>
                      <a:pt x="607" y="809"/>
                    </a:lnTo>
                    <a:lnTo>
                      <a:pt x="600" y="817"/>
                    </a:lnTo>
                    <a:lnTo>
                      <a:pt x="586" y="821"/>
                    </a:lnTo>
                    <a:lnTo>
                      <a:pt x="574" y="830"/>
                    </a:lnTo>
                    <a:lnTo>
                      <a:pt x="563" y="832"/>
                    </a:lnTo>
                    <a:lnTo>
                      <a:pt x="552" y="828"/>
                    </a:lnTo>
                    <a:lnTo>
                      <a:pt x="584" y="814"/>
                    </a:lnTo>
                    <a:lnTo>
                      <a:pt x="600" y="802"/>
                    </a:lnTo>
                    <a:lnTo>
                      <a:pt x="615" y="802"/>
                    </a:lnTo>
                    <a:lnTo>
                      <a:pt x="628" y="795"/>
                    </a:lnTo>
                    <a:lnTo>
                      <a:pt x="652" y="793"/>
                    </a:lnTo>
                    <a:lnTo>
                      <a:pt x="658" y="794"/>
                    </a:lnTo>
                    <a:lnTo>
                      <a:pt x="664" y="799"/>
                    </a:lnTo>
                    <a:lnTo>
                      <a:pt x="669" y="797"/>
                    </a:lnTo>
                    <a:lnTo>
                      <a:pt x="671" y="789"/>
                    </a:lnTo>
                    <a:lnTo>
                      <a:pt x="679" y="783"/>
                    </a:lnTo>
                    <a:lnTo>
                      <a:pt x="696" y="769"/>
                    </a:lnTo>
                    <a:lnTo>
                      <a:pt x="706" y="762"/>
                    </a:lnTo>
                    <a:lnTo>
                      <a:pt x="718" y="740"/>
                    </a:lnTo>
                    <a:lnTo>
                      <a:pt x="715" y="734"/>
                    </a:lnTo>
                    <a:lnTo>
                      <a:pt x="725" y="723"/>
                    </a:lnTo>
                    <a:lnTo>
                      <a:pt x="727" y="715"/>
                    </a:lnTo>
                    <a:lnTo>
                      <a:pt x="725" y="713"/>
                    </a:lnTo>
                    <a:lnTo>
                      <a:pt x="729" y="696"/>
                    </a:lnTo>
                    <a:lnTo>
                      <a:pt x="740" y="690"/>
                    </a:lnTo>
                    <a:lnTo>
                      <a:pt x="754" y="678"/>
                    </a:lnTo>
                    <a:lnTo>
                      <a:pt x="772" y="654"/>
                    </a:lnTo>
                    <a:lnTo>
                      <a:pt x="776" y="630"/>
                    </a:lnTo>
                    <a:lnTo>
                      <a:pt x="790" y="598"/>
                    </a:lnTo>
                    <a:lnTo>
                      <a:pt x="807" y="564"/>
                    </a:lnTo>
                    <a:lnTo>
                      <a:pt x="802" y="560"/>
                    </a:lnTo>
                    <a:lnTo>
                      <a:pt x="808" y="528"/>
                    </a:lnTo>
                    <a:lnTo>
                      <a:pt x="812" y="517"/>
                    </a:lnTo>
                    <a:lnTo>
                      <a:pt x="825" y="499"/>
                    </a:lnTo>
                    <a:lnTo>
                      <a:pt x="825" y="485"/>
                    </a:lnTo>
                    <a:lnTo>
                      <a:pt x="827" y="493"/>
                    </a:lnTo>
                    <a:lnTo>
                      <a:pt x="836" y="490"/>
                    </a:lnTo>
                    <a:lnTo>
                      <a:pt x="852" y="471"/>
                    </a:lnTo>
                    <a:lnTo>
                      <a:pt x="857" y="469"/>
                    </a:lnTo>
                    <a:lnTo>
                      <a:pt x="858" y="462"/>
                    </a:lnTo>
                    <a:lnTo>
                      <a:pt x="869" y="442"/>
                    </a:lnTo>
                    <a:lnTo>
                      <a:pt x="867" y="434"/>
                    </a:lnTo>
                    <a:lnTo>
                      <a:pt x="871" y="431"/>
                    </a:lnTo>
                    <a:lnTo>
                      <a:pt x="864" y="424"/>
                    </a:lnTo>
                    <a:lnTo>
                      <a:pt x="864" y="414"/>
                    </a:lnTo>
                    <a:lnTo>
                      <a:pt x="861" y="411"/>
                    </a:lnTo>
                    <a:lnTo>
                      <a:pt x="860" y="403"/>
                    </a:lnTo>
                    <a:lnTo>
                      <a:pt x="860" y="396"/>
                    </a:lnTo>
                    <a:lnTo>
                      <a:pt x="850" y="382"/>
                    </a:lnTo>
                    <a:lnTo>
                      <a:pt x="842" y="370"/>
                    </a:lnTo>
                    <a:lnTo>
                      <a:pt x="834" y="369"/>
                    </a:lnTo>
                    <a:lnTo>
                      <a:pt x="829" y="363"/>
                    </a:lnTo>
                    <a:lnTo>
                      <a:pt x="805" y="362"/>
                    </a:lnTo>
                    <a:lnTo>
                      <a:pt x="797" y="369"/>
                    </a:lnTo>
                    <a:lnTo>
                      <a:pt x="782" y="369"/>
                    </a:lnTo>
                    <a:lnTo>
                      <a:pt x="772" y="364"/>
                    </a:lnTo>
                    <a:lnTo>
                      <a:pt x="765" y="366"/>
                    </a:lnTo>
                    <a:lnTo>
                      <a:pt x="763" y="369"/>
                    </a:lnTo>
                    <a:lnTo>
                      <a:pt x="745" y="366"/>
                    </a:lnTo>
                    <a:lnTo>
                      <a:pt x="731" y="365"/>
                    </a:lnTo>
                    <a:lnTo>
                      <a:pt x="723" y="368"/>
                    </a:lnTo>
                    <a:lnTo>
                      <a:pt x="702" y="363"/>
                    </a:lnTo>
                    <a:lnTo>
                      <a:pt x="692" y="364"/>
                    </a:lnTo>
                    <a:lnTo>
                      <a:pt x="665" y="359"/>
                    </a:lnTo>
                    <a:lnTo>
                      <a:pt x="661" y="356"/>
                    </a:lnTo>
                    <a:lnTo>
                      <a:pt x="651" y="358"/>
                    </a:lnTo>
                    <a:lnTo>
                      <a:pt x="629" y="369"/>
                    </a:lnTo>
                    <a:lnTo>
                      <a:pt x="602" y="360"/>
                    </a:lnTo>
                    <a:lnTo>
                      <a:pt x="583" y="345"/>
                    </a:lnTo>
                    <a:lnTo>
                      <a:pt x="542" y="352"/>
                    </a:lnTo>
                    <a:lnTo>
                      <a:pt x="543" y="357"/>
                    </a:lnTo>
                    <a:lnTo>
                      <a:pt x="536" y="365"/>
                    </a:lnTo>
                    <a:lnTo>
                      <a:pt x="508" y="362"/>
                    </a:lnTo>
                    <a:lnTo>
                      <a:pt x="493" y="373"/>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70">
                <a:extLst>
                  <a:ext uri="{FF2B5EF4-FFF2-40B4-BE49-F238E27FC236}">
                    <a16:creationId xmlns:a16="http://schemas.microsoft.com/office/drawing/2014/main" id="{A9C3E09C-B256-4115-AADF-70AC590EDFC0}"/>
                  </a:ext>
                </a:extLst>
              </p:cNvPr>
              <p:cNvSpPr>
                <a:spLocks noChangeAspect="1"/>
              </p:cNvSpPr>
              <p:nvPr/>
            </p:nvSpPr>
            <p:spPr bwMode="gray">
              <a:xfrm>
                <a:off x="5551488" y="1411288"/>
                <a:ext cx="112713" cy="153988"/>
              </a:xfrm>
              <a:custGeom>
                <a:avLst/>
                <a:gdLst/>
                <a:ahLst/>
                <a:cxnLst>
                  <a:cxn ang="0">
                    <a:pos x="0" y="230"/>
                  </a:cxn>
                  <a:cxn ang="0">
                    <a:pos x="30" y="268"/>
                  </a:cxn>
                  <a:cxn ang="0">
                    <a:pos x="62" y="249"/>
                  </a:cxn>
                  <a:cxn ang="0">
                    <a:pos x="68" y="214"/>
                  </a:cxn>
                  <a:cxn ang="0">
                    <a:pos x="87" y="220"/>
                  </a:cxn>
                  <a:cxn ang="0">
                    <a:pos x="84" y="181"/>
                  </a:cxn>
                  <a:cxn ang="0">
                    <a:pos x="99" y="204"/>
                  </a:cxn>
                  <a:cxn ang="0">
                    <a:pos x="99" y="188"/>
                  </a:cxn>
                  <a:cxn ang="0">
                    <a:pos x="104" y="208"/>
                  </a:cxn>
                  <a:cxn ang="0">
                    <a:pos x="114" y="197"/>
                  </a:cxn>
                  <a:cxn ang="0">
                    <a:pos x="128" y="207"/>
                  </a:cxn>
                  <a:cxn ang="0">
                    <a:pos x="135" y="136"/>
                  </a:cxn>
                  <a:cxn ang="0">
                    <a:pos x="147" y="141"/>
                  </a:cxn>
                  <a:cxn ang="0">
                    <a:pos x="150" y="115"/>
                  </a:cxn>
                  <a:cxn ang="0">
                    <a:pos x="176" y="123"/>
                  </a:cxn>
                  <a:cxn ang="0">
                    <a:pos x="197" y="93"/>
                  </a:cxn>
                  <a:cxn ang="0">
                    <a:pos x="167" y="111"/>
                  </a:cxn>
                  <a:cxn ang="0">
                    <a:pos x="202" y="65"/>
                  </a:cxn>
                  <a:cxn ang="0">
                    <a:pos x="199" y="25"/>
                  </a:cxn>
                  <a:cxn ang="0">
                    <a:pos x="189" y="0"/>
                  </a:cxn>
                  <a:cxn ang="0">
                    <a:pos x="93" y="65"/>
                  </a:cxn>
                  <a:cxn ang="0">
                    <a:pos x="91" y="117"/>
                  </a:cxn>
                  <a:cxn ang="0">
                    <a:pos x="75" y="107"/>
                  </a:cxn>
                  <a:cxn ang="0">
                    <a:pos x="64" y="123"/>
                  </a:cxn>
                  <a:cxn ang="0">
                    <a:pos x="36" y="91"/>
                  </a:cxn>
                  <a:cxn ang="0">
                    <a:pos x="30" y="156"/>
                  </a:cxn>
                  <a:cxn ang="0">
                    <a:pos x="21" y="169"/>
                  </a:cxn>
                  <a:cxn ang="0">
                    <a:pos x="20" y="188"/>
                  </a:cxn>
                  <a:cxn ang="0">
                    <a:pos x="60" y="210"/>
                  </a:cxn>
                  <a:cxn ang="0">
                    <a:pos x="41" y="224"/>
                  </a:cxn>
                  <a:cxn ang="0">
                    <a:pos x="0" y="230"/>
                  </a:cxn>
                </a:cxnLst>
                <a:rect l="0" t="0" r="r" b="b"/>
                <a:pathLst>
                  <a:path w="203" h="269">
                    <a:moveTo>
                      <a:pt x="0" y="230"/>
                    </a:moveTo>
                    <a:lnTo>
                      <a:pt x="30" y="268"/>
                    </a:lnTo>
                    <a:lnTo>
                      <a:pt x="62" y="249"/>
                    </a:lnTo>
                    <a:lnTo>
                      <a:pt x="68" y="214"/>
                    </a:lnTo>
                    <a:lnTo>
                      <a:pt x="87" y="220"/>
                    </a:lnTo>
                    <a:lnTo>
                      <a:pt x="84" y="181"/>
                    </a:lnTo>
                    <a:lnTo>
                      <a:pt x="99" y="204"/>
                    </a:lnTo>
                    <a:lnTo>
                      <a:pt x="99" y="188"/>
                    </a:lnTo>
                    <a:lnTo>
                      <a:pt x="104" y="208"/>
                    </a:lnTo>
                    <a:lnTo>
                      <a:pt x="114" y="197"/>
                    </a:lnTo>
                    <a:lnTo>
                      <a:pt x="128" y="207"/>
                    </a:lnTo>
                    <a:lnTo>
                      <a:pt x="135" y="136"/>
                    </a:lnTo>
                    <a:lnTo>
                      <a:pt x="147" y="141"/>
                    </a:lnTo>
                    <a:lnTo>
                      <a:pt x="150" y="115"/>
                    </a:lnTo>
                    <a:lnTo>
                      <a:pt x="176" y="123"/>
                    </a:lnTo>
                    <a:lnTo>
                      <a:pt x="197" y="93"/>
                    </a:lnTo>
                    <a:lnTo>
                      <a:pt x="167" y="111"/>
                    </a:lnTo>
                    <a:lnTo>
                      <a:pt x="202" y="65"/>
                    </a:lnTo>
                    <a:lnTo>
                      <a:pt x="199" y="25"/>
                    </a:lnTo>
                    <a:lnTo>
                      <a:pt x="189" y="0"/>
                    </a:lnTo>
                    <a:lnTo>
                      <a:pt x="93" y="65"/>
                    </a:lnTo>
                    <a:lnTo>
                      <a:pt x="91" y="117"/>
                    </a:lnTo>
                    <a:lnTo>
                      <a:pt x="75" y="107"/>
                    </a:lnTo>
                    <a:lnTo>
                      <a:pt x="64" y="123"/>
                    </a:lnTo>
                    <a:lnTo>
                      <a:pt x="36" y="91"/>
                    </a:lnTo>
                    <a:lnTo>
                      <a:pt x="30" y="156"/>
                    </a:lnTo>
                    <a:lnTo>
                      <a:pt x="21" y="169"/>
                    </a:lnTo>
                    <a:lnTo>
                      <a:pt x="20" y="188"/>
                    </a:lnTo>
                    <a:lnTo>
                      <a:pt x="60" y="210"/>
                    </a:lnTo>
                    <a:lnTo>
                      <a:pt x="41" y="224"/>
                    </a:lnTo>
                    <a:lnTo>
                      <a:pt x="0" y="230"/>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Freeform 71">
                <a:extLst>
                  <a:ext uri="{FF2B5EF4-FFF2-40B4-BE49-F238E27FC236}">
                    <a16:creationId xmlns:a16="http://schemas.microsoft.com/office/drawing/2014/main" id="{7913291F-7232-4B98-B44D-13F8D1DDE536}"/>
                  </a:ext>
                </a:extLst>
              </p:cNvPr>
              <p:cNvSpPr>
                <a:spLocks noChangeAspect="1"/>
              </p:cNvSpPr>
              <p:nvPr/>
            </p:nvSpPr>
            <p:spPr bwMode="gray">
              <a:xfrm>
                <a:off x="5581651" y="1577976"/>
                <a:ext cx="112713" cy="139700"/>
              </a:xfrm>
              <a:custGeom>
                <a:avLst/>
                <a:gdLst/>
                <a:ahLst/>
                <a:cxnLst>
                  <a:cxn ang="0">
                    <a:pos x="0" y="93"/>
                  </a:cxn>
                  <a:cxn ang="0">
                    <a:pos x="36" y="123"/>
                  </a:cxn>
                  <a:cxn ang="0">
                    <a:pos x="47" y="102"/>
                  </a:cxn>
                  <a:cxn ang="0">
                    <a:pos x="79" y="138"/>
                  </a:cxn>
                  <a:cxn ang="0">
                    <a:pos x="57" y="134"/>
                  </a:cxn>
                  <a:cxn ang="0">
                    <a:pos x="79" y="161"/>
                  </a:cxn>
                  <a:cxn ang="0">
                    <a:pos x="71" y="167"/>
                  </a:cxn>
                  <a:cxn ang="0">
                    <a:pos x="87" y="176"/>
                  </a:cxn>
                  <a:cxn ang="0">
                    <a:pos x="81" y="187"/>
                  </a:cxn>
                  <a:cxn ang="0">
                    <a:pos x="110" y="183"/>
                  </a:cxn>
                  <a:cxn ang="0">
                    <a:pos x="122" y="202"/>
                  </a:cxn>
                  <a:cxn ang="0">
                    <a:pos x="135" y="174"/>
                  </a:cxn>
                  <a:cxn ang="0">
                    <a:pos x="172" y="191"/>
                  </a:cxn>
                  <a:cxn ang="0">
                    <a:pos x="144" y="203"/>
                  </a:cxn>
                  <a:cxn ang="0">
                    <a:pos x="131" y="228"/>
                  </a:cxn>
                  <a:cxn ang="0">
                    <a:pos x="137" y="242"/>
                  </a:cxn>
                  <a:cxn ang="0">
                    <a:pos x="160" y="235"/>
                  </a:cxn>
                  <a:cxn ang="0">
                    <a:pos x="204" y="172"/>
                  </a:cxn>
                  <a:cxn ang="0">
                    <a:pos x="116" y="147"/>
                  </a:cxn>
                  <a:cxn ang="0">
                    <a:pos x="117" y="110"/>
                  </a:cxn>
                  <a:cxn ang="0">
                    <a:pos x="126" y="47"/>
                  </a:cxn>
                  <a:cxn ang="0">
                    <a:pos x="90" y="0"/>
                  </a:cxn>
                  <a:cxn ang="0">
                    <a:pos x="73" y="22"/>
                  </a:cxn>
                  <a:cxn ang="0">
                    <a:pos x="89" y="83"/>
                  </a:cxn>
                  <a:cxn ang="0">
                    <a:pos x="34" y="30"/>
                  </a:cxn>
                  <a:cxn ang="0">
                    <a:pos x="42" y="67"/>
                  </a:cxn>
                  <a:cxn ang="0">
                    <a:pos x="29" y="63"/>
                  </a:cxn>
                  <a:cxn ang="0">
                    <a:pos x="32" y="84"/>
                  </a:cxn>
                  <a:cxn ang="0">
                    <a:pos x="15" y="64"/>
                  </a:cxn>
                  <a:cxn ang="0">
                    <a:pos x="0" y="93"/>
                  </a:cxn>
                </a:cxnLst>
                <a:rect l="0" t="0" r="r" b="b"/>
                <a:pathLst>
                  <a:path w="205" h="243">
                    <a:moveTo>
                      <a:pt x="0" y="93"/>
                    </a:moveTo>
                    <a:lnTo>
                      <a:pt x="36" y="123"/>
                    </a:lnTo>
                    <a:lnTo>
                      <a:pt x="47" y="102"/>
                    </a:lnTo>
                    <a:lnTo>
                      <a:pt x="79" y="138"/>
                    </a:lnTo>
                    <a:lnTo>
                      <a:pt x="57" y="134"/>
                    </a:lnTo>
                    <a:lnTo>
                      <a:pt x="79" y="161"/>
                    </a:lnTo>
                    <a:lnTo>
                      <a:pt x="71" y="167"/>
                    </a:lnTo>
                    <a:lnTo>
                      <a:pt x="87" y="176"/>
                    </a:lnTo>
                    <a:lnTo>
                      <a:pt x="81" y="187"/>
                    </a:lnTo>
                    <a:lnTo>
                      <a:pt x="110" y="183"/>
                    </a:lnTo>
                    <a:lnTo>
                      <a:pt x="122" y="202"/>
                    </a:lnTo>
                    <a:lnTo>
                      <a:pt x="135" y="174"/>
                    </a:lnTo>
                    <a:lnTo>
                      <a:pt x="172" y="191"/>
                    </a:lnTo>
                    <a:lnTo>
                      <a:pt x="144" y="203"/>
                    </a:lnTo>
                    <a:lnTo>
                      <a:pt x="131" y="228"/>
                    </a:lnTo>
                    <a:lnTo>
                      <a:pt x="137" y="242"/>
                    </a:lnTo>
                    <a:lnTo>
                      <a:pt x="160" y="235"/>
                    </a:lnTo>
                    <a:lnTo>
                      <a:pt x="204" y="172"/>
                    </a:lnTo>
                    <a:lnTo>
                      <a:pt x="116" y="147"/>
                    </a:lnTo>
                    <a:lnTo>
                      <a:pt x="117" y="110"/>
                    </a:lnTo>
                    <a:lnTo>
                      <a:pt x="126" y="47"/>
                    </a:lnTo>
                    <a:lnTo>
                      <a:pt x="90" y="0"/>
                    </a:lnTo>
                    <a:lnTo>
                      <a:pt x="73" y="22"/>
                    </a:lnTo>
                    <a:lnTo>
                      <a:pt x="89" y="83"/>
                    </a:lnTo>
                    <a:lnTo>
                      <a:pt x="34" y="30"/>
                    </a:lnTo>
                    <a:lnTo>
                      <a:pt x="42" y="67"/>
                    </a:lnTo>
                    <a:lnTo>
                      <a:pt x="29" y="63"/>
                    </a:lnTo>
                    <a:lnTo>
                      <a:pt x="32" y="84"/>
                    </a:lnTo>
                    <a:lnTo>
                      <a:pt x="15" y="64"/>
                    </a:lnTo>
                    <a:lnTo>
                      <a:pt x="0" y="93"/>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Freeform 72">
                <a:extLst>
                  <a:ext uri="{FF2B5EF4-FFF2-40B4-BE49-F238E27FC236}">
                    <a16:creationId xmlns:a16="http://schemas.microsoft.com/office/drawing/2014/main" id="{AF7F8B02-BD09-4584-8ABF-A0DD4CD114FD}"/>
                  </a:ext>
                </a:extLst>
              </p:cNvPr>
              <p:cNvSpPr>
                <a:spLocks noChangeAspect="1"/>
              </p:cNvSpPr>
              <p:nvPr/>
            </p:nvSpPr>
            <p:spPr bwMode="gray">
              <a:xfrm>
                <a:off x="5602288" y="1795463"/>
                <a:ext cx="84138" cy="76200"/>
              </a:xfrm>
              <a:custGeom>
                <a:avLst/>
                <a:gdLst/>
                <a:ahLst/>
                <a:cxnLst>
                  <a:cxn ang="0">
                    <a:pos x="0" y="115"/>
                  </a:cxn>
                  <a:cxn ang="0">
                    <a:pos x="2" y="107"/>
                  </a:cxn>
                  <a:cxn ang="0">
                    <a:pos x="7" y="103"/>
                  </a:cxn>
                  <a:cxn ang="0">
                    <a:pos x="20" y="109"/>
                  </a:cxn>
                  <a:cxn ang="0">
                    <a:pos x="19" y="111"/>
                  </a:cxn>
                  <a:cxn ang="0">
                    <a:pos x="25" y="114"/>
                  </a:cxn>
                  <a:cxn ang="0">
                    <a:pos x="27" y="111"/>
                  </a:cxn>
                  <a:cxn ang="0">
                    <a:pos x="24" y="109"/>
                  </a:cxn>
                  <a:cxn ang="0">
                    <a:pos x="26" y="107"/>
                  </a:cxn>
                  <a:cxn ang="0">
                    <a:pos x="32" y="110"/>
                  </a:cxn>
                  <a:cxn ang="0">
                    <a:pos x="47" y="109"/>
                  </a:cxn>
                  <a:cxn ang="0">
                    <a:pos x="75" y="98"/>
                  </a:cxn>
                  <a:cxn ang="0">
                    <a:pos x="75" y="92"/>
                  </a:cxn>
                  <a:cxn ang="0">
                    <a:pos x="59" y="101"/>
                  </a:cxn>
                  <a:cxn ang="0">
                    <a:pos x="37" y="103"/>
                  </a:cxn>
                  <a:cxn ang="0">
                    <a:pos x="35" y="93"/>
                  </a:cxn>
                  <a:cxn ang="0">
                    <a:pos x="49" y="84"/>
                  </a:cxn>
                  <a:cxn ang="0">
                    <a:pos x="55" y="72"/>
                  </a:cxn>
                  <a:cxn ang="0">
                    <a:pos x="68" y="71"/>
                  </a:cxn>
                  <a:cxn ang="0">
                    <a:pos x="82" y="59"/>
                  </a:cxn>
                  <a:cxn ang="0">
                    <a:pos x="80" y="57"/>
                  </a:cxn>
                  <a:cxn ang="0">
                    <a:pos x="68" y="63"/>
                  </a:cxn>
                  <a:cxn ang="0">
                    <a:pos x="53" y="64"/>
                  </a:cxn>
                  <a:cxn ang="0">
                    <a:pos x="49" y="52"/>
                  </a:cxn>
                  <a:cxn ang="0">
                    <a:pos x="33" y="40"/>
                  </a:cxn>
                  <a:cxn ang="0">
                    <a:pos x="23" y="42"/>
                  </a:cxn>
                  <a:cxn ang="0">
                    <a:pos x="14" y="36"/>
                  </a:cxn>
                  <a:cxn ang="0">
                    <a:pos x="15" y="30"/>
                  </a:cxn>
                  <a:cxn ang="0">
                    <a:pos x="20" y="27"/>
                  </a:cxn>
                  <a:cxn ang="0">
                    <a:pos x="18" y="13"/>
                  </a:cxn>
                  <a:cxn ang="0">
                    <a:pos x="33" y="8"/>
                  </a:cxn>
                  <a:cxn ang="0">
                    <a:pos x="39" y="16"/>
                  </a:cxn>
                  <a:cxn ang="0">
                    <a:pos x="37" y="4"/>
                  </a:cxn>
                  <a:cxn ang="0">
                    <a:pos x="62" y="0"/>
                  </a:cxn>
                  <a:cxn ang="0">
                    <a:pos x="74" y="8"/>
                  </a:cxn>
                  <a:cxn ang="0">
                    <a:pos x="93" y="49"/>
                  </a:cxn>
                  <a:cxn ang="0">
                    <a:pos x="123" y="56"/>
                  </a:cxn>
                  <a:cxn ang="0">
                    <a:pos x="130" y="69"/>
                  </a:cxn>
                  <a:cxn ang="0">
                    <a:pos x="149" y="81"/>
                  </a:cxn>
                  <a:cxn ang="0">
                    <a:pos x="145" y="99"/>
                  </a:cxn>
                  <a:cxn ang="0">
                    <a:pos x="139" y="108"/>
                  </a:cxn>
                  <a:cxn ang="0">
                    <a:pos x="107" y="125"/>
                  </a:cxn>
                  <a:cxn ang="0">
                    <a:pos x="99" y="122"/>
                  </a:cxn>
                  <a:cxn ang="0">
                    <a:pos x="106" y="113"/>
                  </a:cxn>
                  <a:cxn ang="0">
                    <a:pos x="87" y="121"/>
                  </a:cxn>
                  <a:cxn ang="0">
                    <a:pos x="81" y="118"/>
                  </a:cxn>
                  <a:cxn ang="0">
                    <a:pos x="70" y="127"/>
                  </a:cxn>
                  <a:cxn ang="0">
                    <a:pos x="51" y="123"/>
                  </a:cxn>
                  <a:cxn ang="0">
                    <a:pos x="47" y="128"/>
                  </a:cxn>
                  <a:cxn ang="0">
                    <a:pos x="25" y="127"/>
                  </a:cxn>
                  <a:cxn ang="0">
                    <a:pos x="21" y="134"/>
                  </a:cxn>
                  <a:cxn ang="0">
                    <a:pos x="7" y="134"/>
                  </a:cxn>
                  <a:cxn ang="0">
                    <a:pos x="0" y="115"/>
                  </a:cxn>
                </a:cxnLst>
                <a:rect l="0" t="0" r="r" b="b"/>
                <a:pathLst>
                  <a:path w="150" h="135">
                    <a:moveTo>
                      <a:pt x="0" y="115"/>
                    </a:moveTo>
                    <a:lnTo>
                      <a:pt x="2" y="107"/>
                    </a:lnTo>
                    <a:lnTo>
                      <a:pt x="7" y="103"/>
                    </a:lnTo>
                    <a:lnTo>
                      <a:pt x="20" y="109"/>
                    </a:lnTo>
                    <a:lnTo>
                      <a:pt x="19" y="111"/>
                    </a:lnTo>
                    <a:lnTo>
                      <a:pt x="25" y="114"/>
                    </a:lnTo>
                    <a:lnTo>
                      <a:pt x="27" y="111"/>
                    </a:lnTo>
                    <a:lnTo>
                      <a:pt x="24" y="109"/>
                    </a:lnTo>
                    <a:lnTo>
                      <a:pt x="26" y="107"/>
                    </a:lnTo>
                    <a:lnTo>
                      <a:pt x="32" y="110"/>
                    </a:lnTo>
                    <a:lnTo>
                      <a:pt x="47" y="109"/>
                    </a:lnTo>
                    <a:lnTo>
                      <a:pt x="75" y="98"/>
                    </a:lnTo>
                    <a:lnTo>
                      <a:pt x="75" y="92"/>
                    </a:lnTo>
                    <a:lnTo>
                      <a:pt x="59" y="101"/>
                    </a:lnTo>
                    <a:lnTo>
                      <a:pt x="37" y="103"/>
                    </a:lnTo>
                    <a:lnTo>
                      <a:pt x="35" y="93"/>
                    </a:lnTo>
                    <a:lnTo>
                      <a:pt x="49" y="84"/>
                    </a:lnTo>
                    <a:lnTo>
                      <a:pt x="55" y="72"/>
                    </a:lnTo>
                    <a:lnTo>
                      <a:pt x="68" y="71"/>
                    </a:lnTo>
                    <a:lnTo>
                      <a:pt x="82" y="59"/>
                    </a:lnTo>
                    <a:lnTo>
                      <a:pt x="80" y="57"/>
                    </a:lnTo>
                    <a:lnTo>
                      <a:pt x="68" y="63"/>
                    </a:lnTo>
                    <a:lnTo>
                      <a:pt x="53" y="64"/>
                    </a:lnTo>
                    <a:lnTo>
                      <a:pt x="49" y="52"/>
                    </a:lnTo>
                    <a:lnTo>
                      <a:pt x="33" y="40"/>
                    </a:lnTo>
                    <a:lnTo>
                      <a:pt x="23" y="42"/>
                    </a:lnTo>
                    <a:lnTo>
                      <a:pt x="14" y="36"/>
                    </a:lnTo>
                    <a:lnTo>
                      <a:pt x="15" y="30"/>
                    </a:lnTo>
                    <a:lnTo>
                      <a:pt x="20" y="27"/>
                    </a:lnTo>
                    <a:lnTo>
                      <a:pt x="18" y="13"/>
                    </a:lnTo>
                    <a:lnTo>
                      <a:pt x="33" y="8"/>
                    </a:lnTo>
                    <a:lnTo>
                      <a:pt x="39" y="16"/>
                    </a:lnTo>
                    <a:lnTo>
                      <a:pt x="37" y="4"/>
                    </a:lnTo>
                    <a:lnTo>
                      <a:pt x="62" y="0"/>
                    </a:lnTo>
                    <a:lnTo>
                      <a:pt x="74" y="8"/>
                    </a:lnTo>
                    <a:lnTo>
                      <a:pt x="93" y="49"/>
                    </a:lnTo>
                    <a:lnTo>
                      <a:pt x="123" y="56"/>
                    </a:lnTo>
                    <a:lnTo>
                      <a:pt x="130" y="69"/>
                    </a:lnTo>
                    <a:lnTo>
                      <a:pt x="149" y="81"/>
                    </a:lnTo>
                    <a:lnTo>
                      <a:pt x="145" y="99"/>
                    </a:lnTo>
                    <a:lnTo>
                      <a:pt x="139" y="108"/>
                    </a:lnTo>
                    <a:lnTo>
                      <a:pt x="107" y="125"/>
                    </a:lnTo>
                    <a:lnTo>
                      <a:pt x="99" y="122"/>
                    </a:lnTo>
                    <a:lnTo>
                      <a:pt x="106" y="113"/>
                    </a:lnTo>
                    <a:lnTo>
                      <a:pt x="87" y="121"/>
                    </a:lnTo>
                    <a:lnTo>
                      <a:pt x="81" y="118"/>
                    </a:lnTo>
                    <a:lnTo>
                      <a:pt x="70" y="127"/>
                    </a:lnTo>
                    <a:lnTo>
                      <a:pt x="51" y="123"/>
                    </a:lnTo>
                    <a:lnTo>
                      <a:pt x="47" y="128"/>
                    </a:lnTo>
                    <a:lnTo>
                      <a:pt x="25" y="127"/>
                    </a:lnTo>
                    <a:lnTo>
                      <a:pt x="21" y="134"/>
                    </a:lnTo>
                    <a:lnTo>
                      <a:pt x="7" y="134"/>
                    </a:lnTo>
                    <a:lnTo>
                      <a:pt x="0" y="115"/>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 name="Freeform 73">
                <a:extLst>
                  <a:ext uri="{FF2B5EF4-FFF2-40B4-BE49-F238E27FC236}">
                    <a16:creationId xmlns:a16="http://schemas.microsoft.com/office/drawing/2014/main" id="{A5D6FA89-B070-4020-B307-97F344514509}"/>
                  </a:ext>
                </a:extLst>
              </p:cNvPr>
              <p:cNvSpPr>
                <a:spLocks noChangeAspect="1"/>
              </p:cNvSpPr>
              <p:nvPr/>
            </p:nvSpPr>
            <p:spPr bwMode="gray">
              <a:xfrm>
                <a:off x="5575301" y="1936751"/>
                <a:ext cx="55563" cy="73025"/>
              </a:xfrm>
              <a:custGeom>
                <a:avLst/>
                <a:gdLst/>
                <a:ahLst/>
                <a:cxnLst>
                  <a:cxn ang="0">
                    <a:pos x="0" y="82"/>
                  </a:cxn>
                  <a:cxn ang="0">
                    <a:pos x="6" y="88"/>
                  </a:cxn>
                  <a:cxn ang="0">
                    <a:pos x="31" y="70"/>
                  </a:cxn>
                  <a:cxn ang="0">
                    <a:pos x="43" y="51"/>
                  </a:cxn>
                  <a:cxn ang="0">
                    <a:pos x="54" y="53"/>
                  </a:cxn>
                  <a:cxn ang="0">
                    <a:pos x="57" y="63"/>
                  </a:cxn>
                  <a:cxn ang="0">
                    <a:pos x="43" y="69"/>
                  </a:cxn>
                  <a:cxn ang="0">
                    <a:pos x="43" y="76"/>
                  </a:cxn>
                  <a:cxn ang="0">
                    <a:pos x="48" y="76"/>
                  </a:cxn>
                  <a:cxn ang="0">
                    <a:pos x="57" y="96"/>
                  </a:cxn>
                  <a:cxn ang="0">
                    <a:pos x="46" y="99"/>
                  </a:cxn>
                  <a:cxn ang="0">
                    <a:pos x="36" y="117"/>
                  </a:cxn>
                  <a:cxn ang="0">
                    <a:pos x="40" y="126"/>
                  </a:cxn>
                  <a:cxn ang="0">
                    <a:pos x="56" y="122"/>
                  </a:cxn>
                  <a:cxn ang="0">
                    <a:pos x="64" y="113"/>
                  </a:cxn>
                  <a:cxn ang="0">
                    <a:pos x="86" y="107"/>
                  </a:cxn>
                  <a:cxn ang="0">
                    <a:pos x="88" y="101"/>
                  </a:cxn>
                  <a:cxn ang="0">
                    <a:pos x="98" y="97"/>
                  </a:cxn>
                  <a:cxn ang="0">
                    <a:pos x="100" y="92"/>
                  </a:cxn>
                  <a:cxn ang="0">
                    <a:pos x="97" y="89"/>
                  </a:cxn>
                  <a:cxn ang="0">
                    <a:pos x="98" y="74"/>
                  </a:cxn>
                  <a:cxn ang="0">
                    <a:pos x="96" y="70"/>
                  </a:cxn>
                  <a:cxn ang="0">
                    <a:pos x="86" y="14"/>
                  </a:cxn>
                  <a:cxn ang="0">
                    <a:pos x="89" y="0"/>
                  </a:cxn>
                  <a:cxn ang="0">
                    <a:pos x="75" y="3"/>
                  </a:cxn>
                  <a:cxn ang="0">
                    <a:pos x="52" y="20"/>
                  </a:cxn>
                  <a:cxn ang="0">
                    <a:pos x="46" y="37"/>
                  </a:cxn>
                  <a:cxn ang="0">
                    <a:pos x="42" y="38"/>
                  </a:cxn>
                  <a:cxn ang="0">
                    <a:pos x="48" y="14"/>
                  </a:cxn>
                  <a:cxn ang="0">
                    <a:pos x="36" y="26"/>
                  </a:cxn>
                  <a:cxn ang="0">
                    <a:pos x="32" y="24"/>
                  </a:cxn>
                  <a:cxn ang="0">
                    <a:pos x="23" y="28"/>
                  </a:cxn>
                  <a:cxn ang="0">
                    <a:pos x="21" y="39"/>
                  </a:cxn>
                  <a:cxn ang="0">
                    <a:pos x="13" y="51"/>
                  </a:cxn>
                  <a:cxn ang="0">
                    <a:pos x="17" y="53"/>
                  </a:cxn>
                  <a:cxn ang="0">
                    <a:pos x="15" y="59"/>
                  </a:cxn>
                  <a:cxn ang="0">
                    <a:pos x="7" y="67"/>
                  </a:cxn>
                  <a:cxn ang="0">
                    <a:pos x="0" y="82"/>
                  </a:cxn>
                </a:cxnLst>
                <a:rect l="0" t="0" r="r" b="b"/>
                <a:pathLst>
                  <a:path w="101" h="127">
                    <a:moveTo>
                      <a:pt x="0" y="82"/>
                    </a:moveTo>
                    <a:lnTo>
                      <a:pt x="6" y="88"/>
                    </a:lnTo>
                    <a:lnTo>
                      <a:pt x="31" y="70"/>
                    </a:lnTo>
                    <a:lnTo>
                      <a:pt x="43" y="51"/>
                    </a:lnTo>
                    <a:lnTo>
                      <a:pt x="54" y="53"/>
                    </a:lnTo>
                    <a:lnTo>
                      <a:pt x="57" y="63"/>
                    </a:lnTo>
                    <a:lnTo>
                      <a:pt x="43" y="69"/>
                    </a:lnTo>
                    <a:lnTo>
                      <a:pt x="43" y="76"/>
                    </a:lnTo>
                    <a:lnTo>
                      <a:pt x="48" y="76"/>
                    </a:lnTo>
                    <a:lnTo>
                      <a:pt x="57" y="96"/>
                    </a:lnTo>
                    <a:lnTo>
                      <a:pt x="46" y="99"/>
                    </a:lnTo>
                    <a:lnTo>
                      <a:pt x="36" y="117"/>
                    </a:lnTo>
                    <a:lnTo>
                      <a:pt x="40" y="126"/>
                    </a:lnTo>
                    <a:lnTo>
                      <a:pt x="56" y="122"/>
                    </a:lnTo>
                    <a:lnTo>
                      <a:pt x="64" y="113"/>
                    </a:lnTo>
                    <a:lnTo>
                      <a:pt x="86" y="107"/>
                    </a:lnTo>
                    <a:lnTo>
                      <a:pt x="88" y="101"/>
                    </a:lnTo>
                    <a:lnTo>
                      <a:pt x="98" y="97"/>
                    </a:lnTo>
                    <a:lnTo>
                      <a:pt x="100" y="92"/>
                    </a:lnTo>
                    <a:lnTo>
                      <a:pt x="97" y="89"/>
                    </a:lnTo>
                    <a:lnTo>
                      <a:pt x="98" y="74"/>
                    </a:lnTo>
                    <a:lnTo>
                      <a:pt x="96" y="70"/>
                    </a:lnTo>
                    <a:lnTo>
                      <a:pt x="86" y="14"/>
                    </a:lnTo>
                    <a:lnTo>
                      <a:pt x="89" y="0"/>
                    </a:lnTo>
                    <a:lnTo>
                      <a:pt x="75" y="3"/>
                    </a:lnTo>
                    <a:lnTo>
                      <a:pt x="52" y="20"/>
                    </a:lnTo>
                    <a:lnTo>
                      <a:pt x="46" y="37"/>
                    </a:lnTo>
                    <a:lnTo>
                      <a:pt x="42" y="38"/>
                    </a:lnTo>
                    <a:lnTo>
                      <a:pt x="48" y="14"/>
                    </a:lnTo>
                    <a:lnTo>
                      <a:pt x="36" y="26"/>
                    </a:lnTo>
                    <a:lnTo>
                      <a:pt x="32" y="24"/>
                    </a:lnTo>
                    <a:lnTo>
                      <a:pt x="23" y="28"/>
                    </a:lnTo>
                    <a:lnTo>
                      <a:pt x="21" y="39"/>
                    </a:lnTo>
                    <a:lnTo>
                      <a:pt x="13" y="51"/>
                    </a:lnTo>
                    <a:lnTo>
                      <a:pt x="17" y="53"/>
                    </a:lnTo>
                    <a:lnTo>
                      <a:pt x="15" y="59"/>
                    </a:lnTo>
                    <a:lnTo>
                      <a:pt x="7" y="67"/>
                    </a:lnTo>
                    <a:lnTo>
                      <a:pt x="0" y="82"/>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Freeform 74">
                <a:extLst>
                  <a:ext uri="{FF2B5EF4-FFF2-40B4-BE49-F238E27FC236}">
                    <a16:creationId xmlns:a16="http://schemas.microsoft.com/office/drawing/2014/main" id="{20ACC5B4-A90E-4AB7-8376-2F668A730591}"/>
                  </a:ext>
                </a:extLst>
              </p:cNvPr>
              <p:cNvSpPr>
                <a:spLocks noChangeAspect="1"/>
              </p:cNvSpPr>
              <p:nvPr/>
            </p:nvSpPr>
            <p:spPr bwMode="gray">
              <a:xfrm>
                <a:off x="5957888" y="1304926"/>
                <a:ext cx="65088" cy="60325"/>
              </a:xfrm>
              <a:custGeom>
                <a:avLst/>
                <a:gdLst/>
                <a:ahLst/>
                <a:cxnLst>
                  <a:cxn ang="0">
                    <a:pos x="0" y="71"/>
                  </a:cxn>
                  <a:cxn ang="0">
                    <a:pos x="6" y="17"/>
                  </a:cxn>
                  <a:cxn ang="0">
                    <a:pos x="30" y="0"/>
                  </a:cxn>
                  <a:cxn ang="0">
                    <a:pos x="60" y="32"/>
                  </a:cxn>
                  <a:cxn ang="0">
                    <a:pos x="57" y="46"/>
                  </a:cxn>
                  <a:cxn ang="0">
                    <a:pos x="39" y="54"/>
                  </a:cxn>
                  <a:cxn ang="0">
                    <a:pos x="59" y="56"/>
                  </a:cxn>
                  <a:cxn ang="0">
                    <a:pos x="83" y="66"/>
                  </a:cxn>
                  <a:cxn ang="0">
                    <a:pos x="78" y="74"/>
                  </a:cxn>
                  <a:cxn ang="0">
                    <a:pos x="101" y="67"/>
                  </a:cxn>
                  <a:cxn ang="0">
                    <a:pos x="95" y="76"/>
                  </a:cxn>
                  <a:cxn ang="0">
                    <a:pos x="102" y="89"/>
                  </a:cxn>
                  <a:cxn ang="0">
                    <a:pos x="100" y="80"/>
                  </a:cxn>
                  <a:cxn ang="0">
                    <a:pos x="116" y="80"/>
                  </a:cxn>
                  <a:cxn ang="0">
                    <a:pos x="115" y="91"/>
                  </a:cxn>
                  <a:cxn ang="0">
                    <a:pos x="94" y="106"/>
                  </a:cxn>
                  <a:cxn ang="0">
                    <a:pos x="76" y="101"/>
                  </a:cxn>
                  <a:cxn ang="0">
                    <a:pos x="59" y="78"/>
                  </a:cxn>
                  <a:cxn ang="0">
                    <a:pos x="20" y="84"/>
                  </a:cxn>
                  <a:cxn ang="0">
                    <a:pos x="18" y="71"/>
                  </a:cxn>
                  <a:cxn ang="0">
                    <a:pos x="0" y="71"/>
                  </a:cxn>
                </a:cxnLst>
                <a:rect l="0" t="0" r="r" b="b"/>
                <a:pathLst>
                  <a:path w="117" h="107">
                    <a:moveTo>
                      <a:pt x="0" y="71"/>
                    </a:moveTo>
                    <a:lnTo>
                      <a:pt x="6" y="17"/>
                    </a:lnTo>
                    <a:lnTo>
                      <a:pt x="30" y="0"/>
                    </a:lnTo>
                    <a:lnTo>
                      <a:pt x="60" y="32"/>
                    </a:lnTo>
                    <a:lnTo>
                      <a:pt x="57" y="46"/>
                    </a:lnTo>
                    <a:lnTo>
                      <a:pt x="39" y="54"/>
                    </a:lnTo>
                    <a:lnTo>
                      <a:pt x="59" y="56"/>
                    </a:lnTo>
                    <a:lnTo>
                      <a:pt x="83" y="66"/>
                    </a:lnTo>
                    <a:lnTo>
                      <a:pt x="78" y="74"/>
                    </a:lnTo>
                    <a:lnTo>
                      <a:pt x="101" y="67"/>
                    </a:lnTo>
                    <a:lnTo>
                      <a:pt x="95" y="76"/>
                    </a:lnTo>
                    <a:lnTo>
                      <a:pt x="102" y="89"/>
                    </a:lnTo>
                    <a:lnTo>
                      <a:pt x="100" y="80"/>
                    </a:lnTo>
                    <a:lnTo>
                      <a:pt x="116" y="80"/>
                    </a:lnTo>
                    <a:lnTo>
                      <a:pt x="115" y="91"/>
                    </a:lnTo>
                    <a:lnTo>
                      <a:pt x="94" y="106"/>
                    </a:lnTo>
                    <a:lnTo>
                      <a:pt x="76" y="101"/>
                    </a:lnTo>
                    <a:lnTo>
                      <a:pt x="59" y="78"/>
                    </a:lnTo>
                    <a:lnTo>
                      <a:pt x="20" y="84"/>
                    </a:lnTo>
                    <a:lnTo>
                      <a:pt x="18" y="71"/>
                    </a:lnTo>
                    <a:lnTo>
                      <a:pt x="0" y="71"/>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Freeform 75">
                <a:extLst>
                  <a:ext uri="{FF2B5EF4-FFF2-40B4-BE49-F238E27FC236}">
                    <a16:creationId xmlns:a16="http://schemas.microsoft.com/office/drawing/2014/main" id="{DAD3824B-CDDF-4405-A659-5A8FD9DAF9CC}"/>
                  </a:ext>
                </a:extLst>
              </p:cNvPr>
              <p:cNvSpPr>
                <a:spLocks noChangeAspect="1"/>
              </p:cNvSpPr>
              <p:nvPr/>
            </p:nvSpPr>
            <p:spPr bwMode="gray">
              <a:xfrm>
                <a:off x="5697538" y="1989138"/>
                <a:ext cx="36513" cy="63500"/>
              </a:xfrm>
              <a:custGeom>
                <a:avLst/>
                <a:gdLst/>
                <a:ahLst/>
                <a:cxnLst>
                  <a:cxn ang="0">
                    <a:pos x="0" y="39"/>
                  </a:cxn>
                  <a:cxn ang="0">
                    <a:pos x="9" y="56"/>
                  </a:cxn>
                  <a:cxn ang="0">
                    <a:pos x="9" y="92"/>
                  </a:cxn>
                  <a:cxn ang="0">
                    <a:pos x="28" y="106"/>
                  </a:cxn>
                  <a:cxn ang="0">
                    <a:pos x="53" y="107"/>
                  </a:cxn>
                  <a:cxn ang="0">
                    <a:pos x="62" y="77"/>
                  </a:cxn>
                  <a:cxn ang="0">
                    <a:pos x="58" y="72"/>
                  </a:cxn>
                  <a:cxn ang="0">
                    <a:pos x="63" y="65"/>
                  </a:cxn>
                  <a:cxn ang="0">
                    <a:pos x="58" y="55"/>
                  </a:cxn>
                  <a:cxn ang="0">
                    <a:pos x="53" y="52"/>
                  </a:cxn>
                  <a:cxn ang="0">
                    <a:pos x="56" y="48"/>
                  </a:cxn>
                  <a:cxn ang="0">
                    <a:pos x="57" y="33"/>
                  </a:cxn>
                  <a:cxn ang="0">
                    <a:pos x="52" y="18"/>
                  </a:cxn>
                  <a:cxn ang="0">
                    <a:pos x="40" y="2"/>
                  </a:cxn>
                  <a:cxn ang="0">
                    <a:pos x="28" y="0"/>
                  </a:cxn>
                  <a:cxn ang="0">
                    <a:pos x="11" y="12"/>
                  </a:cxn>
                  <a:cxn ang="0">
                    <a:pos x="0" y="39"/>
                  </a:cxn>
                </a:cxnLst>
                <a:rect l="0" t="0" r="r" b="b"/>
                <a:pathLst>
                  <a:path w="64" h="108">
                    <a:moveTo>
                      <a:pt x="0" y="39"/>
                    </a:moveTo>
                    <a:lnTo>
                      <a:pt x="9" y="56"/>
                    </a:lnTo>
                    <a:lnTo>
                      <a:pt x="9" y="92"/>
                    </a:lnTo>
                    <a:lnTo>
                      <a:pt x="28" y="106"/>
                    </a:lnTo>
                    <a:lnTo>
                      <a:pt x="53" y="107"/>
                    </a:lnTo>
                    <a:lnTo>
                      <a:pt x="62" y="77"/>
                    </a:lnTo>
                    <a:lnTo>
                      <a:pt x="58" y="72"/>
                    </a:lnTo>
                    <a:lnTo>
                      <a:pt x="63" y="65"/>
                    </a:lnTo>
                    <a:lnTo>
                      <a:pt x="58" y="55"/>
                    </a:lnTo>
                    <a:lnTo>
                      <a:pt x="53" y="52"/>
                    </a:lnTo>
                    <a:lnTo>
                      <a:pt x="56" y="48"/>
                    </a:lnTo>
                    <a:lnTo>
                      <a:pt x="57" y="33"/>
                    </a:lnTo>
                    <a:lnTo>
                      <a:pt x="52" y="18"/>
                    </a:lnTo>
                    <a:lnTo>
                      <a:pt x="40" y="2"/>
                    </a:lnTo>
                    <a:lnTo>
                      <a:pt x="28" y="0"/>
                    </a:lnTo>
                    <a:lnTo>
                      <a:pt x="11" y="12"/>
                    </a:lnTo>
                    <a:lnTo>
                      <a:pt x="0" y="39"/>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Freeform 76">
                <a:extLst>
                  <a:ext uri="{FF2B5EF4-FFF2-40B4-BE49-F238E27FC236}">
                    <a16:creationId xmlns:a16="http://schemas.microsoft.com/office/drawing/2014/main" id="{792351AF-34B9-40A3-8573-63BAFAC8C6B4}"/>
                  </a:ext>
                </a:extLst>
              </p:cNvPr>
              <p:cNvSpPr>
                <a:spLocks noChangeAspect="1"/>
              </p:cNvSpPr>
              <p:nvPr/>
            </p:nvSpPr>
            <p:spPr bwMode="gray">
              <a:xfrm>
                <a:off x="5505451" y="1571626"/>
                <a:ext cx="50800" cy="38100"/>
              </a:xfrm>
              <a:custGeom>
                <a:avLst/>
                <a:gdLst/>
                <a:ahLst/>
                <a:cxnLst>
                  <a:cxn ang="0">
                    <a:pos x="0" y="25"/>
                  </a:cxn>
                  <a:cxn ang="0">
                    <a:pos x="12" y="7"/>
                  </a:cxn>
                  <a:cxn ang="0">
                    <a:pos x="41" y="10"/>
                  </a:cxn>
                  <a:cxn ang="0">
                    <a:pos x="69" y="0"/>
                  </a:cxn>
                  <a:cxn ang="0">
                    <a:pos x="91" y="16"/>
                  </a:cxn>
                  <a:cxn ang="0">
                    <a:pos x="82" y="25"/>
                  </a:cxn>
                  <a:cxn ang="0">
                    <a:pos x="69" y="17"/>
                  </a:cxn>
                  <a:cxn ang="0">
                    <a:pos x="80" y="32"/>
                  </a:cxn>
                  <a:cxn ang="0">
                    <a:pos x="47" y="48"/>
                  </a:cxn>
                  <a:cxn ang="0">
                    <a:pos x="72" y="50"/>
                  </a:cxn>
                  <a:cxn ang="0">
                    <a:pos x="64" y="67"/>
                  </a:cxn>
                  <a:cxn ang="0">
                    <a:pos x="35" y="62"/>
                  </a:cxn>
                  <a:cxn ang="0">
                    <a:pos x="0" y="25"/>
                  </a:cxn>
                </a:cxnLst>
                <a:rect l="0" t="0" r="r" b="b"/>
                <a:pathLst>
                  <a:path w="92" h="68">
                    <a:moveTo>
                      <a:pt x="0" y="25"/>
                    </a:moveTo>
                    <a:lnTo>
                      <a:pt x="12" y="7"/>
                    </a:lnTo>
                    <a:lnTo>
                      <a:pt x="41" y="10"/>
                    </a:lnTo>
                    <a:lnTo>
                      <a:pt x="69" y="0"/>
                    </a:lnTo>
                    <a:lnTo>
                      <a:pt x="91" y="16"/>
                    </a:lnTo>
                    <a:lnTo>
                      <a:pt x="82" y="25"/>
                    </a:lnTo>
                    <a:lnTo>
                      <a:pt x="69" y="17"/>
                    </a:lnTo>
                    <a:lnTo>
                      <a:pt x="80" y="32"/>
                    </a:lnTo>
                    <a:lnTo>
                      <a:pt x="47" y="48"/>
                    </a:lnTo>
                    <a:lnTo>
                      <a:pt x="72" y="50"/>
                    </a:lnTo>
                    <a:lnTo>
                      <a:pt x="64" y="67"/>
                    </a:lnTo>
                    <a:lnTo>
                      <a:pt x="35" y="62"/>
                    </a:lnTo>
                    <a:lnTo>
                      <a:pt x="0" y="25"/>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Freeform 77">
                <a:extLst>
                  <a:ext uri="{FF2B5EF4-FFF2-40B4-BE49-F238E27FC236}">
                    <a16:creationId xmlns:a16="http://schemas.microsoft.com/office/drawing/2014/main" id="{0A8BD2FF-95CA-40AE-B965-5DE936F42C17}"/>
                  </a:ext>
                </a:extLst>
              </p:cNvPr>
              <p:cNvSpPr>
                <a:spLocks noChangeAspect="1"/>
              </p:cNvSpPr>
              <p:nvPr/>
            </p:nvSpPr>
            <p:spPr bwMode="gray">
              <a:xfrm>
                <a:off x="5627688" y="1900238"/>
                <a:ext cx="49213" cy="65088"/>
              </a:xfrm>
              <a:custGeom>
                <a:avLst/>
                <a:gdLst/>
                <a:ahLst/>
                <a:cxnLst>
                  <a:cxn ang="0">
                    <a:pos x="0" y="82"/>
                  </a:cxn>
                  <a:cxn ang="0">
                    <a:pos x="6" y="114"/>
                  </a:cxn>
                  <a:cxn ang="0">
                    <a:pos x="19" y="115"/>
                  </a:cxn>
                  <a:cxn ang="0">
                    <a:pos x="48" y="73"/>
                  </a:cxn>
                  <a:cxn ang="0">
                    <a:pos x="52" y="62"/>
                  </a:cxn>
                  <a:cxn ang="0">
                    <a:pos x="62" y="52"/>
                  </a:cxn>
                  <a:cxn ang="0">
                    <a:pos x="82" y="23"/>
                  </a:cxn>
                  <a:cxn ang="0">
                    <a:pos x="87" y="12"/>
                  </a:cxn>
                  <a:cxn ang="0">
                    <a:pos x="84" y="0"/>
                  </a:cxn>
                  <a:cxn ang="0">
                    <a:pos x="76" y="4"/>
                  </a:cxn>
                  <a:cxn ang="0">
                    <a:pos x="72" y="12"/>
                  </a:cxn>
                  <a:cxn ang="0">
                    <a:pos x="69" y="10"/>
                  </a:cxn>
                  <a:cxn ang="0">
                    <a:pos x="64" y="16"/>
                  </a:cxn>
                  <a:cxn ang="0">
                    <a:pos x="36" y="35"/>
                  </a:cxn>
                  <a:cxn ang="0">
                    <a:pos x="30" y="46"/>
                  </a:cxn>
                  <a:cxn ang="0">
                    <a:pos x="26" y="46"/>
                  </a:cxn>
                  <a:cxn ang="0">
                    <a:pos x="21" y="55"/>
                  </a:cxn>
                  <a:cxn ang="0">
                    <a:pos x="34" y="58"/>
                  </a:cxn>
                  <a:cxn ang="0">
                    <a:pos x="45" y="55"/>
                  </a:cxn>
                  <a:cxn ang="0">
                    <a:pos x="45" y="59"/>
                  </a:cxn>
                  <a:cxn ang="0">
                    <a:pos x="27" y="63"/>
                  </a:cxn>
                  <a:cxn ang="0">
                    <a:pos x="20" y="60"/>
                  </a:cxn>
                  <a:cxn ang="0">
                    <a:pos x="9" y="65"/>
                  </a:cxn>
                  <a:cxn ang="0">
                    <a:pos x="0" y="82"/>
                  </a:cxn>
                </a:cxnLst>
                <a:rect l="0" t="0" r="r" b="b"/>
                <a:pathLst>
                  <a:path w="88" h="116">
                    <a:moveTo>
                      <a:pt x="0" y="82"/>
                    </a:moveTo>
                    <a:lnTo>
                      <a:pt x="6" y="114"/>
                    </a:lnTo>
                    <a:lnTo>
                      <a:pt x="19" y="115"/>
                    </a:lnTo>
                    <a:lnTo>
                      <a:pt x="48" y="73"/>
                    </a:lnTo>
                    <a:lnTo>
                      <a:pt x="52" y="62"/>
                    </a:lnTo>
                    <a:lnTo>
                      <a:pt x="62" y="52"/>
                    </a:lnTo>
                    <a:lnTo>
                      <a:pt x="82" y="23"/>
                    </a:lnTo>
                    <a:lnTo>
                      <a:pt x="87" y="12"/>
                    </a:lnTo>
                    <a:lnTo>
                      <a:pt x="84" y="0"/>
                    </a:lnTo>
                    <a:lnTo>
                      <a:pt x="76" y="4"/>
                    </a:lnTo>
                    <a:lnTo>
                      <a:pt x="72" y="12"/>
                    </a:lnTo>
                    <a:lnTo>
                      <a:pt x="69" y="10"/>
                    </a:lnTo>
                    <a:lnTo>
                      <a:pt x="64" y="16"/>
                    </a:lnTo>
                    <a:lnTo>
                      <a:pt x="36" y="35"/>
                    </a:lnTo>
                    <a:lnTo>
                      <a:pt x="30" y="46"/>
                    </a:lnTo>
                    <a:lnTo>
                      <a:pt x="26" y="46"/>
                    </a:lnTo>
                    <a:lnTo>
                      <a:pt x="21" y="55"/>
                    </a:lnTo>
                    <a:lnTo>
                      <a:pt x="34" y="58"/>
                    </a:lnTo>
                    <a:lnTo>
                      <a:pt x="45" y="55"/>
                    </a:lnTo>
                    <a:lnTo>
                      <a:pt x="45" y="59"/>
                    </a:lnTo>
                    <a:lnTo>
                      <a:pt x="27" y="63"/>
                    </a:lnTo>
                    <a:lnTo>
                      <a:pt x="20" y="60"/>
                    </a:lnTo>
                    <a:lnTo>
                      <a:pt x="9" y="65"/>
                    </a:lnTo>
                    <a:lnTo>
                      <a:pt x="0" y="82"/>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Freeform 78">
                <a:extLst>
                  <a:ext uri="{FF2B5EF4-FFF2-40B4-BE49-F238E27FC236}">
                    <a16:creationId xmlns:a16="http://schemas.microsoft.com/office/drawing/2014/main" id="{57900BC0-FDC8-4003-8757-CECB6C593C34}"/>
                  </a:ext>
                </a:extLst>
              </p:cNvPr>
              <p:cNvSpPr>
                <a:spLocks noChangeAspect="1"/>
              </p:cNvSpPr>
              <p:nvPr/>
            </p:nvSpPr>
            <p:spPr bwMode="gray">
              <a:xfrm>
                <a:off x="5508626" y="1628776"/>
                <a:ext cx="25400" cy="63500"/>
              </a:xfrm>
              <a:custGeom>
                <a:avLst/>
                <a:gdLst/>
                <a:ahLst/>
                <a:cxnLst>
                  <a:cxn ang="0">
                    <a:pos x="0" y="45"/>
                  </a:cxn>
                  <a:cxn ang="0">
                    <a:pos x="1" y="107"/>
                  </a:cxn>
                  <a:cxn ang="0">
                    <a:pos x="37" y="108"/>
                  </a:cxn>
                  <a:cxn ang="0">
                    <a:pos x="30" y="100"/>
                  </a:cxn>
                  <a:cxn ang="0">
                    <a:pos x="13" y="97"/>
                  </a:cxn>
                  <a:cxn ang="0">
                    <a:pos x="32" y="89"/>
                  </a:cxn>
                  <a:cxn ang="0">
                    <a:pos x="15" y="63"/>
                  </a:cxn>
                  <a:cxn ang="0">
                    <a:pos x="28" y="67"/>
                  </a:cxn>
                  <a:cxn ang="0">
                    <a:pos x="44" y="41"/>
                  </a:cxn>
                  <a:cxn ang="0">
                    <a:pos x="15" y="0"/>
                  </a:cxn>
                  <a:cxn ang="0">
                    <a:pos x="0" y="45"/>
                  </a:cxn>
                </a:cxnLst>
                <a:rect l="0" t="0" r="r" b="b"/>
                <a:pathLst>
                  <a:path w="45" h="109">
                    <a:moveTo>
                      <a:pt x="0" y="45"/>
                    </a:moveTo>
                    <a:lnTo>
                      <a:pt x="1" y="107"/>
                    </a:lnTo>
                    <a:lnTo>
                      <a:pt x="37" y="108"/>
                    </a:lnTo>
                    <a:lnTo>
                      <a:pt x="30" y="100"/>
                    </a:lnTo>
                    <a:lnTo>
                      <a:pt x="13" y="97"/>
                    </a:lnTo>
                    <a:lnTo>
                      <a:pt x="32" y="89"/>
                    </a:lnTo>
                    <a:lnTo>
                      <a:pt x="15" y="63"/>
                    </a:lnTo>
                    <a:lnTo>
                      <a:pt x="28" y="67"/>
                    </a:lnTo>
                    <a:lnTo>
                      <a:pt x="44" y="41"/>
                    </a:lnTo>
                    <a:lnTo>
                      <a:pt x="15" y="0"/>
                    </a:lnTo>
                    <a:lnTo>
                      <a:pt x="0" y="45"/>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Freeform 79">
                <a:extLst>
                  <a:ext uri="{FF2B5EF4-FFF2-40B4-BE49-F238E27FC236}">
                    <a16:creationId xmlns:a16="http://schemas.microsoft.com/office/drawing/2014/main" id="{4B3EDF38-09B9-476C-B978-3C363CDF2E37}"/>
                  </a:ext>
                </a:extLst>
              </p:cNvPr>
              <p:cNvSpPr>
                <a:spLocks noChangeAspect="1"/>
              </p:cNvSpPr>
              <p:nvPr/>
            </p:nvSpPr>
            <p:spPr bwMode="gray">
              <a:xfrm>
                <a:off x="5948363" y="1354138"/>
                <a:ext cx="28575" cy="34925"/>
              </a:xfrm>
              <a:custGeom>
                <a:avLst/>
                <a:gdLst/>
                <a:ahLst/>
                <a:cxnLst>
                  <a:cxn ang="0">
                    <a:pos x="0" y="18"/>
                  </a:cxn>
                  <a:cxn ang="0">
                    <a:pos x="16" y="0"/>
                  </a:cxn>
                  <a:cxn ang="0">
                    <a:pos x="36" y="18"/>
                  </a:cxn>
                  <a:cxn ang="0">
                    <a:pos x="33" y="54"/>
                  </a:cxn>
                  <a:cxn ang="0">
                    <a:pos x="48" y="45"/>
                  </a:cxn>
                  <a:cxn ang="0">
                    <a:pos x="36" y="62"/>
                  </a:cxn>
                  <a:cxn ang="0">
                    <a:pos x="0" y="18"/>
                  </a:cxn>
                </a:cxnLst>
                <a:rect l="0" t="0" r="r" b="b"/>
                <a:pathLst>
                  <a:path w="49" h="63">
                    <a:moveTo>
                      <a:pt x="0" y="18"/>
                    </a:moveTo>
                    <a:lnTo>
                      <a:pt x="16" y="0"/>
                    </a:lnTo>
                    <a:lnTo>
                      <a:pt x="36" y="18"/>
                    </a:lnTo>
                    <a:lnTo>
                      <a:pt x="33" y="54"/>
                    </a:lnTo>
                    <a:lnTo>
                      <a:pt x="48" y="45"/>
                    </a:lnTo>
                    <a:lnTo>
                      <a:pt x="36" y="62"/>
                    </a:lnTo>
                    <a:lnTo>
                      <a:pt x="0" y="18"/>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 name="Freeform 80">
                <a:extLst>
                  <a:ext uri="{FF2B5EF4-FFF2-40B4-BE49-F238E27FC236}">
                    <a16:creationId xmlns:a16="http://schemas.microsoft.com/office/drawing/2014/main" id="{CD52B9F1-81B6-4939-B023-48B2C8190C97}"/>
                  </a:ext>
                </a:extLst>
              </p:cNvPr>
              <p:cNvSpPr>
                <a:spLocks noChangeAspect="1"/>
              </p:cNvSpPr>
              <p:nvPr/>
            </p:nvSpPr>
            <p:spPr bwMode="gray">
              <a:xfrm>
                <a:off x="5722938" y="1951038"/>
                <a:ext cx="20638" cy="41275"/>
              </a:xfrm>
              <a:custGeom>
                <a:avLst/>
                <a:gdLst/>
                <a:ahLst/>
                <a:cxnLst>
                  <a:cxn ang="0">
                    <a:pos x="0" y="4"/>
                  </a:cxn>
                  <a:cxn ang="0">
                    <a:pos x="6" y="0"/>
                  </a:cxn>
                  <a:cxn ang="0">
                    <a:pos x="26" y="16"/>
                  </a:cxn>
                  <a:cxn ang="0">
                    <a:pos x="30" y="28"/>
                  </a:cxn>
                  <a:cxn ang="0">
                    <a:pos x="37" y="24"/>
                  </a:cxn>
                  <a:cxn ang="0">
                    <a:pos x="34" y="42"/>
                  </a:cxn>
                  <a:cxn ang="0">
                    <a:pos x="36" y="54"/>
                  </a:cxn>
                  <a:cxn ang="0">
                    <a:pos x="32" y="57"/>
                  </a:cxn>
                  <a:cxn ang="0">
                    <a:pos x="34" y="65"/>
                  </a:cxn>
                  <a:cxn ang="0">
                    <a:pos x="28" y="70"/>
                  </a:cxn>
                  <a:cxn ang="0">
                    <a:pos x="22" y="52"/>
                  </a:cxn>
                  <a:cxn ang="0">
                    <a:pos x="15" y="52"/>
                  </a:cxn>
                  <a:cxn ang="0">
                    <a:pos x="10" y="24"/>
                  </a:cxn>
                  <a:cxn ang="0">
                    <a:pos x="0" y="14"/>
                  </a:cxn>
                  <a:cxn ang="0">
                    <a:pos x="0" y="4"/>
                  </a:cxn>
                </a:cxnLst>
                <a:rect l="0" t="0" r="r" b="b"/>
                <a:pathLst>
                  <a:path w="38" h="71">
                    <a:moveTo>
                      <a:pt x="0" y="4"/>
                    </a:moveTo>
                    <a:lnTo>
                      <a:pt x="6" y="0"/>
                    </a:lnTo>
                    <a:lnTo>
                      <a:pt x="26" y="16"/>
                    </a:lnTo>
                    <a:lnTo>
                      <a:pt x="30" y="28"/>
                    </a:lnTo>
                    <a:lnTo>
                      <a:pt x="37" y="24"/>
                    </a:lnTo>
                    <a:lnTo>
                      <a:pt x="34" y="42"/>
                    </a:lnTo>
                    <a:lnTo>
                      <a:pt x="36" y="54"/>
                    </a:lnTo>
                    <a:lnTo>
                      <a:pt x="32" y="57"/>
                    </a:lnTo>
                    <a:lnTo>
                      <a:pt x="34" y="65"/>
                    </a:lnTo>
                    <a:lnTo>
                      <a:pt x="28" y="70"/>
                    </a:lnTo>
                    <a:lnTo>
                      <a:pt x="22" y="52"/>
                    </a:lnTo>
                    <a:lnTo>
                      <a:pt x="15" y="52"/>
                    </a:lnTo>
                    <a:lnTo>
                      <a:pt x="10" y="24"/>
                    </a:lnTo>
                    <a:lnTo>
                      <a:pt x="0" y="14"/>
                    </a:lnTo>
                    <a:lnTo>
                      <a:pt x="0" y="4"/>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Freeform 81">
                <a:extLst>
                  <a:ext uri="{FF2B5EF4-FFF2-40B4-BE49-F238E27FC236}">
                    <a16:creationId xmlns:a16="http://schemas.microsoft.com/office/drawing/2014/main" id="{0A2F423D-C041-4471-BDB7-427D5C73FC7D}"/>
                  </a:ext>
                </a:extLst>
              </p:cNvPr>
              <p:cNvSpPr>
                <a:spLocks noChangeAspect="1"/>
              </p:cNvSpPr>
              <p:nvPr/>
            </p:nvSpPr>
            <p:spPr bwMode="gray">
              <a:xfrm>
                <a:off x="5607051" y="1708151"/>
                <a:ext cx="23813" cy="25400"/>
              </a:xfrm>
              <a:custGeom>
                <a:avLst/>
                <a:gdLst/>
                <a:ahLst/>
                <a:cxnLst>
                  <a:cxn ang="0">
                    <a:pos x="0" y="14"/>
                  </a:cxn>
                  <a:cxn ang="0">
                    <a:pos x="26" y="44"/>
                  </a:cxn>
                  <a:cxn ang="0">
                    <a:pos x="40" y="22"/>
                  </a:cxn>
                  <a:cxn ang="0">
                    <a:pos x="31" y="0"/>
                  </a:cxn>
                  <a:cxn ang="0">
                    <a:pos x="0" y="14"/>
                  </a:cxn>
                </a:cxnLst>
                <a:rect l="0" t="0" r="r" b="b"/>
                <a:pathLst>
                  <a:path w="41" h="45">
                    <a:moveTo>
                      <a:pt x="0" y="14"/>
                    </a:moveTo>
                    <a:lnTo>
                      <a:pt x="26" y="44"/>
                    </a:lnTo>
                    <a:lnTo>
                      <a:pt x="40" y="22"/>
                    </a:lnTo>
                    <a:lnTo>
                      <a:pt x="31" y="0"/>
                    </a:lnTo>
                    <a:lnTo>
                      <a:pt x="0" y="14"/>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Freeform 82">
                <a:extLst>
                  <a:ext uri="{FF2B5EF4-FFF2-40B4-BE49-F238E27FC236}">
                    <a16:creationId xmlns:a16="http://schemas.microsoft.com/office/drawing/2014/main" id="{2C3A9CBD-BB08-461A-A262-6188D14AA08C}"/>
                  </a:ext>
                </a:extLst>
              </p:cNvPr>
              <p:cNvSpPr>
                <a:spLocks noChangeAspect="1"/>
              </p:cNvSpPr>
              <p:nvPr/>
            </p:nvSpPr>
            <p:spPr bwMode="gray">
              <a:xfrm>
                <a:off x="5541963" y="1806576"/>
                <a:ext cx="30163" cy="20638"/>
              </a:xfrm>
              <a:custGeom>
                <a:avLst/>
                <a:gdLst/>
                <a:ahLst/>
                <a:cxnLst>
                  <a:cxn ang="0">
                    <a:pos x="0" y="13"/>
                  </a:cxn>
                  <a:cxn ang="0">
                    <a:pos x="12" y="3"/>
                  </a:cxn>
                  <a:cxn ang="0">
                    <a:pos x="20" y="4"/>
                  </a:cxn>
                  <a:cxn ang="0">
                    <a:pos x="21" y="8"/>
                  </a:cxn>
                  <a:cxn ang="0">
                    <a:pos x="42" y="0"/>
                  </a:cxn>
                  <a:cxn ang="0">
                    <a:pos x="52" y="7"/>
                  </a:cxn>
                  <a:cxn ang="0">
                    <a:pos x="43" y="7"/>
                  </a:cxn>
                  <a:cxn ang="0">
                    <a:pos x="40" y="14"/>
                  </a:cxn>
                  <a:cxn ang="0">
                    <a:pos x="33" y="19"/>
                  </a:cxn>
                  <a:cxn ang="0">
                    <a:pos x="20" y="21"/>
                  </a:cxn>
                  <a:cxn ang="0">
                    <a:pos x="19" y="34"/>
                  </a:cxn>
                  <a:cxn ang="0">
                    <a:pos x="6" y="29"/>
                  </a:cxn>
                  <a:cxn ang="0">
                    <a:pos x="4" y="32"/>
                  </a:cxn>
                  <a:cxn ang="0">
                    <a:pos x="2" y="31"/>
                  </a:cxn>
                  <a:cxn ang="0">
                    <a:pos x="3" y="25"/>
                  </a:cxn>
                  <a:cxn ang="0">
                    <a:pos x="0" y="13"/>
                  </a:cxn>
                </a:cxnLst>
                <a:rect l="0" t="0" r="r" b="b"/>
                <a:pathLst>
                  <a:path w="53" h="35">
                    <a:moveTo>
                      <a:pt x="0" y="13"/>
                    </a:moveTo>
                    <a:lnTo>
                      <a:pt x="12" y="3"/>
                    </a:lnTo>
                    <a:lnTo>
                      <a:pt x="20" y="4"/>
                    </a:lnTo>
                    <a:lnTo>
                      <a:pt x="21" y="8"/>
                    </a:lnTo>
                    <a:lnTo>
                      <a:pt x="42" y="0"/>
                    </a:lnTo>
                    <a:lnTo>
                      <a:pt x="52" y="7"/>
                    </a:lnTo>
                    <a:lnTo>
                      <a:pt x="43" y="7"/>
                    </a:lnTo>
                    <a:lnTo>
                      <a:pt x="40" y="14"/>
                    </a:lnTo>
                    <a:lnTo>
                      <a:pt x="33" y="19"/>
                    </a:lnTo>
                    <a:lnTo>
                      <a:pt x="20" y="21"/>
                    </a:lnTo>
                    <a:lnTo>
                      <a:pt x="19" y="34"/>
                    </a:lnTo>
                    <a:lnTo>
                      <a:pt x="6" y="29"/>
                    </a:lnTo>
                    <a:lnTo>
                      <a:pt x="4" y="32"/>
                    </a:lnTo>
                    <a:lnTo>
                      <a:pt x="2" y="31"/>
                    </a:lnTo>
                    <a:lnTo>
                      <a:pt x="3" y="25"/>
                    </a:lnTo>
                    <a:lnTo>
                      <a:pt x="0" y="13"/>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 name="Freeform 83">
                <a:extLst>
                  <a:ext uri="{FF2B5EF4-FFF2-40B4-BE49-F238E27FC236}">
                    <a16:creationId xmlns:a16="http://schemas.microsoft.com/office/drawing/2014/main" id="{872EC96B-A9CA-4DB9-8325-B5C287CCED6B}"/>
                  </a:ext>
                </a:extLst>
              </p:cNvPr>
              <p:cNvSpPr>
                <a:spLocks noChangeAspect="1"/>
              </p:cNvSpPr>
              <p:nvPr/>
            </p:nvSpPr>
            <p:spPr bwMode="gray">
              <a:xfrm>
                <a:off x="6026151" y="1281113"/>
                <a:ext cx="30163" cy="22225"/>
              </a:xfrm>
              <a:custGeom>
                <a:avLst/>
                <a:gdLst/>
                <a:ahLst/>
                <a:cxnLst>
                  <a:cxn ang="0">
                    <a:pos x="0" y="28"/>
                  </a:cxn>
                  <a:cxn ang="0">
                    <a:pos x="20" y="13"/>
                  </a:cxn>
                  <a:cxn ang="0">
                    <a:pos x="17" y="4"/>
                  </a:cxn>
                  <a:cxn ang="0">
                    <a:pos x="34" y="1"/>
                  </a:cxn>
                  <a:cxn ang="0">
                    <a:pos x="26" y="14"/>
                  </a:cxn>
                  <a:cxn ang="0">
                    <a:pos x="53" y="0"/>
                  </a:cxn>
                  <a:cxn ang="0">
                    <a:pos x="55" y="14"/>
                  </a:cxn>
                  <a:cxn ang="0">
                    <a:pos x="42" y="13"/>
                  </a:cxn>
                  <a:cxn ang="0">
                    <a:pos x="34" y="27"/>
                  </a:cxn>
                  <a:cxn ang="0">
                    <a:pos x="16" y="24"/>
                  </a:cxn>
                  <a:cxn ang="0">
                    <a:pos x="6" y="37"/>
                  </a:cxn>
                  <a:cxn ang="0">
                    <a:pos x="0" y="28"/>
                  </a:cxn>
                </a:cxnLst>
                <a:rect l="0" t="0" r="r" b="b"/>
                <a:pathLst>
                  <a:path w="56" h="38">
                    <a:moveTo>
                      <a:pt x="0" y="28"/>
                    </a:moveTo>
                    <a:lnTo>
                      <a:pt x="20" y="13"/>
                    </a:lnTo>
                    <a:lnTo>
                      <a:pt x="17" y="4"/>
                    </a:lnTo>
                    <a:lnTo>
                      <a:pt x="34" y="1"/>
                    </a:lnTo>
                    <a:lnTo>
                      <a:pt x="26" y="14"/>
                    </a:lnTo>
                    <a:lnTo>
                      <a:pt x="53" y="0"/>
                    </a:lnTo>
                    <a:lnTo>
                      <a:pt x="55" y="14"/>
                    </a:lnTo>
                    <a:lnTo>
                      <a:pt x="42" y="13"/>
                    </a:lnTo>
                    <a:lnTo>
                      <a:pt x="34" y="27"/>
                    </a:lnTo>
                    <a:lnTo>
                      <a:pt x="16" y="24"/>
                    </a:lnTo>
                    <a:lnTo>
                      <a:pt x="6" y="37"/>
                    </a:lnTo>
                    <a:lnTo>
                      <a:pt x="0" y="28"/>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Freeform 84">
                <a:extLst>
                  <a:ext uri="{FF2B5EF4-FFF2-40B4-BE49-F238E27FC236}">
                    <a16:creationId xmlns:a16="http://schemas.microsoft.com/office/drawing/2014/main" id="{9CC29294-8A10-4102-A99A-2D295BEF8AAA}"/>
                  </a:ext>
                </a:extLst>
              </p:cNvPr>
              <p:cNvSpPr>
                <a:spLocks noChangeAspect="1"/>
              </p:cNvSpPr>
              <p:nvPr/>
            </p:nvSpPr>
            <p:spPr bwMode="gray">
              <a:xfrm>
                <a:off x="5991226" y="1268413"/>
                <a:ext cx="19050" cy="26988"/>
              </a:xfrm>
              <a:custGeom>
                <a:avLst/>
                <a:gdLst/>
                <a:ahLst/>
                <a:cxnLst>
                  <a:cxn ang="0">
                    <a:pos x="0" y="8"/>
                  </a:cxn>
                  <a:cxn ang="0">
                    <a:pos x="7" y="34"/>
                  </a:cxn>
                  <a:cxn ang="0">
                    <a:pos x="20" y="28"/>
                  </a:cxn>
                  <a:cxn ang="0">
                    <a:pos x="26" y="46"/>
                  </a:cxn>
                  <a:cxn ang="0">
                    <a:pos x="34" y="36"/>
                  </a:cxn>
                  <a:cxn ang="0">
                    <a:pos x="18" y="14"/>
                  </a:cxn>
                  <a:cxn ang="0">
                    <a:pos x="22" y="0"/>
                  </a:cxn>
                  <a:cxn ang="0">
                    <a:pos x="0" y="8"/>
                  </a:cxn>
                </a:cxnLst>
                <a:rect l="0" t="0" r="r" b="b"/>
                <a:pathLst>
                  <a:path w="35" h="47">
                    <a:moveTo>
                      <a:pt x="0" y="8"/>
                    </a:moveTo>
                    <a:lnTo>
                      <a:pt x="7" y="34"/>
                    </a:lnTo>
                    <a:lnTo>
                      <a:pt x="20" y="28"/>
                    </a:lnTo>
                    <a:lnTo>
                      <a:pt x="26" y="46"/>
                    </a:lnTo>
                    <a:lnTo>
                      <a:pt x="34" y="36"/>
                    </a:lnTo>
                    <a:lnTo>
                      <a:pt x="18" y="14"/>
                    </a:lnTo>
                    <a:lnTo>
                      <a:pt x="22" y="0"/>
                    </a:lnTo>
                    <a:lnTo>
                      <a:pt x="0" y="8"/>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Freeform 85">
                <a:extLst>
                  <a:ext uri="{FF2B5EF4-FFF2-40B4-BE49-F238E27FC236}">
                    <a16:creationId xmlns:a16="http://schemas.microsoft.com/office/drawing/2014/main" id="{9DF35DF0-D57E-4DB8-A7BC-72866D62EE1E}"/>
                  </a:ext>
                </a:extLst>
              </p:cNvPr>
              <p:cNvSpPr>
                <a:spLocks noChangeAspect="1"/>
              </p:cNvSpPr>
              <p:nvPr/>
            </p:nvSpPr>
            <p:spPr bwMode="gray">
              <a:xfrm>
                <a:off x="5516563" y="1614488"/>
                <a:ext cx="17463" cy="22225"/>
              </a:xfrm>
              <a:custGeom>
                <a:avLst/>
                <a:gdLst/>
                <a:ahLst/>
                <a:cxnLst>
                  <a:cxn ang="0">
                    <a:pos x="0" y="0"/>
                  </a:cxn>
                  <a:cxn ang="0">
                    <a:pos x="31" y="9"/>
                  </a:cxn>
                  <a:cxn ang="0">
                    <a:pos x="19" y="18"/>
                  </a:cxn>
                  <a:cxn ang="0">
                    <a:pos x="29" y="26"/>
                  </a:cxn>
                  <a:cxn ang="0">
                    <a:pos x="21" y="38"/>
                  </a:cxn>
                  <a:cxn ang="0">
                    <a:pos x="0" y="20"/>
                  </a:cxn>
                  <a:cxn ang="0">
                    <a:pos x="0" y="0"/>
                  </a:cxn>
                </a:cxnLst>
                <a:rect l="0" t="0" r="r" b="b"/>
                <a:pathLst>
                  <a:path w="32" h="39">
                    <a:moveTo>
                      <a:pt x="0" y="0"/>
                    </a:moveTo>
                    <a:lnTo>
                      <a:pt x="31" y="9"/>
                    </a:lnTo>
                    <a:lnTo>
                      <a:pt x="19" y="18"/>
                    </a:lnTo>
                    <a:lnTo>
                      <a:pt x="29" y="26"/>
                    </a:lnTo>
                    <a:lnTo>
                      <a:pt x="21" y="38"/>
                    </a:lnTo>
                    <a:lnTo>
                      <a:pt x="0" y="20"/>
                    </a:lnTo>
                    <a:lnTo>
                      <a:pt x="0" y="0"/>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86">
                <a:extLst>
                  <a:ext uri="{FF2B5EF4-FFF2-40B4-BE49-F238E27FC236}">
                    <a16:creationId xmlns:a16="http://schemas.microsoft.com/office/drawing/2014/main" id="{E288A31E-2F3B-41B5-A60F-7918E939D5EC}"/>
                  </a:ext>
                </a:extLst>
              </p:cNvPr>
              <p:cNvSpPr>
                <a:spLocks noChangeAspect="1"/>
              </p:cNvSpPr>
              <p:nvPr/>
            </p:nvSpPr>
            <p:spPr bwMode="gray">
              <a:xfrm>
                <a:off x="5572126" y="1782763"/>
                <a:ext cx="31750" cy="26988"/>
              </a:xfrm>
              <a:custGeom>
                <a:avLst/>
                <a:gdLst/>
                <a:ahLst/>
                <a:cxnLst>
                  <a:cxn ang="0">
                    <a:pos x="0" y="38"/>
                  </a:cxn>
                  <a:cxn ang="0">
                    <a:pos x="39" y="4"/>
                  </a:cxn>
                  <a:cxn ang="0">
                    <a:pos x="49" y="0"/>
                  </a:cxn>
                  <a:cxn ang="0">
                    <a:pos x="56" y="2"/>
                  </a:cxn>
                  <a:cxn ang="0">
                    <a:pos x="41" y="23"/>
                  </a:cxn>
                  <a:cxn ang="0">
                    <a:pos x="10" y="38"/>
                  </a:cxn>
                  <a:cxn ang="0">
                    <a:pos x="4" y="43"/>
                  </a:cxn>
                  <a:cxn ang="0">
                    <a:pos x="0" y="38"/>
                  </a:cxn>
                </a:cxnLst>
                <a:rect l="0" t="0" r="r" b="b"/>
                <a:pathLst>
                  <a:path w="57" h="44">
                    <a:moveTo>
                      <a:pt x="0" y="38"/>
                    </a:moveTo>
                    <a:lnTo>
                      <a:pt x="39" y="4"/>
                    </a:lnTo>
                    <a:lnTo>
                      <a:pt x="49" y="0"/>
                    </a:lnTo>
                    <a:lnTo>
                      <a:pt x="56" y="2"/>
                    </a:lnTo>
                    <a:lnTo>
                      <a:pt x="41" y="23"/>
                    </a:lnTo>
                    <a:lnTo>
                      <a:pt x="10" y="38"/>
                    </a:lnTo>
                    <a:lnTo>
                      <a:pt x="4" y="43"/>
                    </a:lnTo>
                    <a:lnTo>
                      <a:pt x="0" y="38"/>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87">
                <a:extLst>
                  <a:ext uri="{FF2B5EF4-FFF2-40B4-BE49-F238E27FC236}">
                    <a16:creationId xmlns:a16="http://schemas.microsoft.com/office/drawing/2014/main" id="{D1F7F0F5-C721-44AF-8D6C-99E99AED22BA}"/>
                  </a:ext>
                </a:extLst>
              </p:cNvPr>
              <p:cNvSpPr>
                <a:spLocks noChangeAspect="1"/>
              </p:cNvSpPr>
              <p:nvPr/>
            </p:nvSpPr>
            <p:spPr bwMode="gray">
              <a:xfrm>
                <a:off x="5487988" y="1698626"/>
                <a:ext cx="20638" cy="20638"/>
              </a:xfrm>
              <a:custGeom>
                <a:avLst/>
                <a:gdLst/>
                <a:ahLst/>
                <a:cxnLst>
                  <a:cxn ang="0">
                    <a:pos x="0" y="36"/>
                  </a:cxn>
                  <a:cxn ang="0">
                    <a:pos x="26" y="0"/>
                  </a:cxn>
                  <a:cxn ang="0">
                    <a:pos x="37" y="30"/>
                  </a:cxn>
                  <a:cxn ang="0">
                    <a:pos x="0" y="36"/>
                  </a:cxn>
                </a:cxnLst>
                <a:rect l="0" t="0" r="r" b="b"/>
                <a:pathLst>
                  <a:path w="38" h="37">
                    <a:moveTo>
                      <a:pt x="0" y="36"/>
                    </a:moveTo>
                    <a:lnTo>
                      <a:pt x="26" y="0"/>
                    </a:lnTo>
                    <a:lnTo>
                      <a:pt x="37" y="30"/>
                    </a:lnTo>
                    <a:lnTo>
                      <a:pt x="0" y="36"/>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Freeform 88">
                <a:extLst>
                  <a:ext uri="{FF2B5EF4-FFF2-40B4-BE49-F238E27FC236}">
                    <a16:creationId xmlns:a16="http://schemas.microsoft.com/office/drawing/2014/main" id="{0F3F88BA-92F2-44A1-9DF8-873D55D54D4B}"/>
                  </a:ext>
                </a:extLst>
              </p:cNvPr>
              <p:cNvSpPr>
                <a:spLocks noChangeAspect="1"/>
              </p:cNvSpPr>
              <p:nvPr/>
            </p:nvSpPr>
            <p:spPr bwMode="gray">
              <a:xfrm>
                <a:off x="5988051" y="1374776"/>
                <a:ext cx="19050" cy="23813"/>
              </a:xfrm>
              <a:custGeom>
                <a:avLst/>
                <a:gdLst/>
                <a:ahLst/>
                <a:cxnLst>
                  <a:cxn ang="0">
                    <a:pos x="0" y="2"/>
                  </a:cxn>
                  <a:cxn ang="0">
                    <a:pos x="10" y="6"/>
                  </a:cxn>
                  <a:cxn ang="0">
                    <a:pos x="3" y="8"/>
                  </a:cxn>
                  <a:cxn ang="0">
                    <a:pos x="20" y="39"/>
                  </a:cxn>
                  <a:cxn ang="0">
                    <a:pos x="22" y="14"/>
                  </a:cxn>
                  <a:cxn ang="0">
                    <a:pos x="33" y="10"/>
                  </a:cxn>
                  <a:cxn ang="0">
                    <a:pos x="27" y="0"/>
                  </a:cxn>
                  <a:cxn ang="0">
                    <a:pos x="0" y="2"/>
                  </a:cxn>
                </a:cxnLst>
                <a:rect l="0" t="0" r="r" b="b"/>
                <a:pathLst>
                  <a:path w="34" h="40">
                    <a:moveTo>
                      <a:pt x="0" y="2"/>
                    </a:moveTo>
                    <a:lnTo>
                      <a:pt x="10" y="6"/>
                    </a:lnTo>
                    <a:lnTo>
                      <a:pt x="3" y="8"/>
                    </a:lnTo>
                    <a:lnTo>
                      <a:pt x="20" y="39"/>
                    </a:lnTo>
                    <a:lnTo>
                      <a:pt x="22" y="14"/>
                    </a:lnTo>
                    <a:lnTo>
                      <a:pt x="33" y="10"/>
                    </a:lnTo>
                    <a:lnTo>
                      <a:pt x="27" y="0"/>
                    </a:lnTo>
                    <a:lnTo>
                      <a:pt x="0" y="2"/>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89">
                <a:extLst>
                  <a:ext uri="{FF2B5EF4-FFF2-40B4-BE49-F238E27FC236}">
                    <a16:creationId xmlns:a16="http://schemas.microsoft.com/office/drawing/2014/main" id="{A4580BB5-D4BE-414A-969B-5739F97B5D86}"/>
                  </a:ext>
                </a:extLst>
              </p:cNvPr>
              <p:cNvSpPr>
                <a:spLocks noChangeAspect="1"/>
              </p:cNvSpPr>
              <p:nvPr/>
            </p:nvSpPr>
            <p:spPr bwMode="gray">
              <a:xfrm>
                <a:off x="5983288" y="1298576"/>
                <a:ext cx="19050" cy="15875"/>
              </a:xfrm>
              <a:custGeom>
                <a:avLst/>
                <a:gdLst/>
                <a:ahLst/>
                <a:cxnLst>
                  <a:cxn ang="0">
                    <a:pos x="0" y="10"/>
                  </a:cxn>
                  <a:cxn ang="0">
                    <a:pos x="28" y="26"/>
                  </a:cxn>
                  <a:cxn ang="0">
                    <a:pos x="33" y="4"/>
                  </a:cxn>
                  <a:cxn ang="0">
                    <a:pos x="9" y="0"/>
                  </a:cxn>
                  <a:cxn ang="0">
                    <a:pos x="0" y="10"/>
                  </a:cxn>
                </a:cxnLst>
                <a:rect l="0" t="0" r="r" b="b"/>
                <a:pathLst>
                  <a:path w="34" h="27">
                    <a:moveTo>
                      <a:pt x="0" y="10"/>
                    </a:moveTo>
                    <a:lnTo>
                      <a:pt x="28" y="26"/>
                    </a:lnTo>
                    <a:lnTo>
                      <a:pt x="33" y="4"/>
                    </a:lnTo>
                    <a:lnTo>
                      <a:pt x="9" y="0"/>
                    </a:lnTo>
                    <a:lnTo>
                      <a:pt x="0" y="10"/>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Freeform 90">
                <a:extLst>
                  <a:ext uri="{FF2B5EF4-FFF2-40B4-BE49-F238E27FC236}">
                    <a16:creationId xmlns:a16="http://schemas.microsoft.com/office/drawing/2014/main" id="{27198957-65EE-43BD-9DDF-5D80E9D985AD}"/>
                  </a:ext>
                </a:extLst>
              </p:cNvPr>
              <p:cNvSpPr>
                <a:spLocks noChangeAspect="1"/>
              </p:cNvSpPr>
              <p:nvPr/>
            </p:nvSpPr>
            <p:spPr bwMode="gray">
              <a:xfrm>
                <a:off x="5654676" y="1622426"/>
                <a:ext cx="12700" cy="36513"/>
              </a:xfrm>
              <a:custGeom>
                <a:avLst/>
                <a:gdLst/>
                <a:ahLst/>
                <a:cxnLst>
                  <a:cxn ang="0">
                    <a:pos x="0" y="56"/>
                  </a:cxn>
                  <a:cxn ang="0">
                    <a:pos x="23" y="0"/>
                  </a:cxn>
                  <a:cxn ang="0">
                    <a:pos x="16" y="62"/>
                  </a:cxn>
                  <a:cxn ang="0">
                    <a:pos x="0" y="56"/>
                  </a:cxn>
                </a:cxnLst>
                <a:rect l="0" t="0" r="r" b="b"/>
                <a:pathLst>
                  <a:path w="24" h="63">
                    <a:moveTo>
                      <a:pt x="0" y="56"/>
                    </a:moveTo>
                    <a:lnTo>
                      <a:pt x="23" y="0"/>
                    </a:lnTo>
                    <a:lnTo>
                      <a:pt x="16" y="62"/>
                    </a:lnTo>
                    <a:lnTo>
                      <a:pt x="0" y="56"/>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Freeform 91">
                <a:extLst>
                  <a:ext uri="{FF2B5EF4-FFF2-40B4-BE49-F238E27FC236}">
                    <a16:creationId xmlns:a16="http://schemas.microsoft.com/office/drawing/2014/main" id="{4A3DE86F-F14E-4808-A5EF-66FBB39C182D}"/>
                  </a:ext>
                </a:extLst>
              </p:cNvPr>
              <p:cNvSpPr>
                <a:spLocks noChangeAspect="1"/>
              </p:cNvSpPr>
              <p:nvPr/>
            </p:nvSpPr>
            <p:spPr bwMode="gray">
              <a:xfrm>
                <a:off x="6026151" y="1309688"/>
                <a:ext cx="17463" cy="20638"/>
              </a:xfrm>
              <a:custGeom>
                <a:avLst/>
                <a:gdLst/>
                <a:ahLst/>
                <a:cxnLst>
                  <a:cxn ang="0">
                    <a:pos x="0" y="24"/>
                  </a:cxn>
                  <a:cxn ang="0">
                    <a:pos x="8" y="28"/>
                  </a:cxn>
                  <a:cxn ang="0">
                    <a:pos x="9" y="19"/>
                  </a:cxn>
                  <a:cxn ang="0">
                    <a:pos x="17" y="33"/>
                  </a:cxn>
                  <a:cxn ang="0">
                    <a:pos x="31" y="28"/>
                  </a:cxn>
                  <a:cxn ang="0">
                    <a:pos x="28" y="18"/>
                  </a:cxn>
                  <a:cxn ang="0">
                    <a:pos x="22" y="8"/>
                  </a:cxn>
                  <a:cxn ang="0">
                    <a:pos x="6" y="0"/>
                  </a:cxn>
                  <a:cxn ang="0">
                    <a:pos x="13" y="10"/>
                  </a:cxn>
                  <a:cxn ang="0">
                    <a:pos x="0" y="24"/>
                  </a:cxn>
                </a:cxnLst>
                <a:rect l="0" t="0" r="r" b="b"/>
                <a:pathLst>
                  <a:path w="32" h="34">
                    <a:moveTo>
                      <a:pt x="0" y="24"/>
                    </a:moveTo>
                    <a:lnTo>
                      <a:pt x="8" y="28"/>
                    </a:lnTo>
                    <a:lnTo>
                      <a:pt x="9" y="19"/>
                    </a:lnTo>
                    <a:lnTo>
                      <a:pt x="17" y="33"/>
                    </a:lnTo>
                    <a:lnTo>
                      <a:pt x="31" y="28"/>
                    </a:lnTo>
                    <a:lnTo>
                      <a:pt x="28" y="18"/>
                    </a:lnTo>
                    <a:lnTo>
                      <a:pt x="22" y="8"/>
                    </a:lnTo>
                    <a:lnTo>
                      <a:pt x="6" y="0"/>
                    </a:lnTo>
                    <a:lnTo>
                      <a:pt x="13" y="10"/>
                    </a:lnTo>
                    <a:lnTo>
                      <a:pt x="0" y="24"/>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Freeform 92">
                <a:extLst>
                  <a:ext uri="{FF2B5EF4-FFF2-40B4-BE49-F238E27FC236}">
                    <a16:creationId xmlns:a16="http://schemas.microsoft.com/office/drawing/2014/main" id="{EFFC3DA1-BD3C-41EB-899C-49C160DCD23E}"/>
                  </a:ext>
                </a:extLst>
              </p:cNvPr>
              <p:cNvSpPr>
                <a:spLocks noChangeAspect="1"/>
              </p:cNvSpPr>
              <p:nvPr/>
            </p:nvSpPr>
            <p:spPr bwMode="gray">
              <a:xfrm>
                <a:off x="5611813" y="1898651"/>
                <a:ext cx="14288" cy="22225"/>
              </a:xfrm>
              <a:custGeom>
                <a:avLst/>
                <a:gdLst/>
                <a:ahLst/>
                <a:cxnLst>
                  <a:cxn ang="0">
                    <a:pos x="0" y="37"/>
                  </a:cxn>
                  <a:cxn ang="0">
                    <a:pos x="5" y="33"/>
                  </a:cxn>
                  <a:cxn ang="0">
                    <a:pos x="5" y="37"/>
                  </a:cxn>
                  <a:cxn ang="0">
                    <a:pos x="12" y="37"/>
                  </a:cxn>
                  <a:cxn ang="0">
                    <a:pos x="27" y="5"/>
                  </a:cxn>
                  <a:cxn ang="0">
                    <a:pos x="25" y="0"/>
                  </a:cxn>
                  <a:cxn ang="0">
                    <a:pos x="10" y="10"/>
                  </a:cxn>
                  <a:cxn ang="0">
                    <a:pos x="3" y="20"/>
                  </a:cxn>
                  <a:cxn ang="0">
                    <a:pos x="0" y="37"/>
                  </a:cxn>
                </a:cxnLst>
                <a:rect l="0" t="0" r="r" b="b"/>
                <a:pathLst>
                  <a:path w="28" h="38">
                    <a:moveTo>
                      <a:pt x="0" y="37"/>
                    </a:moveTo>
                    <a:lnTo>
                      <a:pt x="5" y="33"/>
                    </a:lnTo>
                    <a:lnTo>
                      <a:pt x="5" y="37"/>
                    </a:lnTo>
                    <a:lnTo>
                      <a:pt x="12" y="37"/>
                    </a:lnTo>
                    <a:lnTo>
                      <a:pt x="27" y="5"/>
                    </a:lnTo>
                    <a:lnTo>
                      <a:pt x="25" y="0"/>
                    </a:lnTo>
                    <a:lnTo>
                      <a:pt x="10" y="10"/>
                    </a:lnTo>
                    <a:lnTo>
                      <a:pt x="3" y="20"/>
                    </a:lnTo>
                    <a:lnTo>
                      <a:pt x="0" y="37"/>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Freeform 93">
                <a:extLst>
                  <a:ext uri="{FF2B5EF4-FFF2-40B4-BE49-F238E27FC236}">
                    <a16:creationId xmlns:a16="http://schemas.microsoft.com/office/drawing/2014/main" id="{0A689D9B-F764-480F-96FE-827A101A511F}"/>
                  </a:ext>
                </a:extLst>
              </p:cNvPr>
              <p:cNvSpPr>
                <a:spLocks noChangeAspect="1"/>
              </p:cNvSpPr>
              <p:nvPr/>
            </p:nvSpPr>
            <p:spPr bwMode="gray">
              <a:xfrm>
                <a:off x="5997576" y="1323976"/>
                <a:ext cx="15875" cy="11113"/>
              </a:xfrm>
              <a:custGeom>
                <a:avLst/>
                <a:gdLst/>
                <a:ahLst/>
                <a:cxnLst>
                  <a:cxn ang="0">
                    <a:pos x="0" y="16"/>
                  </a:cxn>
                  <a:cxn ang="0">
                    <a:pos x="9" y="2"/>
                  </a:cxn>
                  <a:cxn ang="0">
                    <a:pos x="30" y="0"/>
                  </a:cxn>
                  <a:cxn ang="0">
                    <a:pos x="28" y="8"/>
                  </a:cxn>
                  <a:cxn ang="0">
                    <a:pos x="28" y="20"/>
                  </a:cxn>
                  <a:cxn ang="0">
                    <a:pos x="0" y="16"/>
                  </a:cxn>
                </a:cxnLst>
                <a:rect l="0" t="0" r="r" b="b"/>
                <a:pathLst>
                  <a:path w="31" h="21">
                    <a:moveTo>
                      <a:pt x="0" y="16"/>
                    </a:moveTo>
                    <a:lnTo>
                      <a:pt x="9" y="2"/>
                    </a:lnTo>
                    <a:lnTo>
                      <a:pt x="30" y="0"/>
                    </a:lnTo>
                    <a:lnTo>
                      <a:pt x="28" y="8"/>
                    </a:lnTo>
                    <a:lnTo>
                      <a:pt x="28" y="20"/>
                    </a:lnTo>
                    <a:lnTo>
                      <a:pt x="0" y="16"/>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94">
                <a:extLst>
                  <a:ext uri="{FF2B5EF4-FFF2-40B4-BE49-F238E27FC236}">
                    <a16:creationId xmlns:a16="http://schemas.microsoft.com/office/drawing/2014/main" id="{61B525B2-96B5-48F3-BED0-5F7189111814}"/>
                  </a:ext>
                </a:extLst>
              </p:cNvPr>
              <p:cNvSpPr>
                <a:spLocks noChangeAspect="1"/>
              </p:cNvSpPr>
              <p:nvPr/>
            </p:nvSpPr>
            <p:spPr bwMode="gray">
              <a:xfrm>
                <a:off x="5630863" y="1739901"/>
                <a:ext cx="12700" cy="12700"/>
              </a:xfrm>
              <a:custGeom>
                <a:avLst/>
                <a:gdLst/>
                <a:ahLst/>
                <a:cxnLst>
                  <a:cxn ang="0">
                    <a:pos x="0" y="2"/>
                  </a:cxn>
                  <a:cxn ang="0">
                    <a:pos x="13" y="19"/>
                  </a:cxn>
                  <a:cxn ang="0">
                    <a:pos x="19" y="0"/>
                  </a:cxn>
                  <a:cxn ang="0">
                    <a:pos x="0" y="2"/>
                  </a:cxn>
                </a:cxnLst>
                <a:rect l="0" t="0" r="r" b="b"/>
                <a:pathLst>
                  <a:path w="20" h="20">
                    <a:moveTo>
                      <a:pt x="0" y="2"/>
                    </a:moveTo>
                    <a:lnTo>
                      <a:pt x="13" y="19"/>
                    </a:lnTo>
                    <a:lnTo>
                      <a:pt x="19" y="0"/>
                    </a:lnTo>
                    <a:lnTo>
                      <a:pt x="0" y="2"/>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6" name="Freeform 95">
                <a:extLst>
                  <a:ext uri="{FF2B5EF4-FFF2-40B4-BE49-F238E27FC236}">
                    <a16:creationId xmlns:a16="http://schemas.microsoft.com/office/drawing/2014/main" id="{1310CB21-E86F-4514-AF59-88C2D42845A0}"/>
                  </a:ext>
                </a:extLst>
              </p:cNvPr>
              <p:cNvSpPr>
                <a:spLocks noChangeAspect="1"/>
              </p:cNvSpPr>
              <p:nvPr/>
            </p:nvSpPr>
            <p:spPr bwMode="gray">
              <a:xfrm>
                <a:off x="5656263" y="1987551"/>
                <a:ext cx="11113" cy="15875"/>
              </a:xfrm>
              <a:custGeom>
                <a:avLst/>
                <a:gdLst/>
                <a:ahLst/>
                <a:cxnLst>
                  <a:cxn ang="0">
                    <a:pos x="0" y="22"/>
                  </a:cxn>
                  <a:cxn ang="0">
                    <a:pos x="13" y="0"/>
                  </a:cxn>
                  <a:cxn ang="0">
                    <a:pos x="19" y="2"/>
                  </a:cxn>
                  <a:cxn ang="0">
                    <a:pos x="11" y="12"/>
                  </a:cxn>
                  <a:cxn ang="0">
                    <a:pos x="5" y="26"/>
                  </a:cxn>
                  <a:cxn ang="0">
                    <a:pos x="0" y="22"/>
                  </a:cxn>
                </a:cxnLst>
                <a:rect l="0" t="0" r="r" b="b"/>
                <a:pathLst>
                  <a:path w="20" h="27">
                    <a:moveTo>
                      <a:pt x="0" y="22"/>
                    </a:moveTo>
                    <a:lnTo>
                      <a:pt x="13" y="0"/>
                    </a:lnTo>
                    <a:lnTo>
                      <a:pt x="19" y="2"/>
                    </a:lnTo>
                    <a:lnTo>
                      <a:pt x="11" y="12"/>
                    </a:lnTo>
                    <a:lnTo>
                      <a:pt x="5" y="26"/>
                    </a:lnTo>
                    <a:lnTo>
                      <a:pt x="0" y="22"/>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Freeform 96">
                <a:extLst>
                  <a:ext uri="{FF2B5EF4-FFF2-40B4-BE49-F238E27FC236}">
                    <a16:creationId xmlns:a16="http://schemas.microsoft.com/office/drawing/2014/main" id="{EB688177-4A2C-411A-818F-1B7B543C7EDD}"/>
                  </a:ext>
                </a:extLst>
              </p:cNvPr>
              <p:cNvSpPr>
                <a:spLocks noChangeAspect="1"/>
              </p:cNvSpPr>
              <p:nvPr/>
            </p:nvSpPr>
            <p:spPr bwMode="gray">
              <a:xfrm>
                <a:off x="5670551" y="1887538"/>
                <a:ext cx="11113" cy="11113"/>
              </a:xfrm>
              <a:custGeom>
                <a:avLst/>
                <a:gdLst/>
                <a:ahLst/>
                <a:cxnLst>
                  <a:cxn ang="0">
                    <a:pos x="0" y="10"/>
                  </a:cxn>
                  <a:cxn ang="0">
                    <a:pos x="17" y="0"/>
                  </a:cxn>
                  <a:cxn ang="0">
                    <a:pos x="18" y="11"/>
                  </a:cxn>
                  <a:cxn ang="0">
                    <a:pos x="8" y="17"/>
                  </a:cxn>
                  <a:cxn ang="0">
                    <a:pos x="0" y="17"/>
                  </a:cxn>
                  <a:cxn ang="0">
                    <a:pos x="0" y="10"/>
                  </a:cxn>
                </a:cxnLst>
                <a:rect l="0" t="0" r="r" b="b"/>
                <a:pathLst>
                  <a:path w="19" h="18">
                    <a:moveTo>
                      <a:pt x="0" y="10"/>
                    </a:moveTo>
                    <a:lnTo>
                      <a:pt x="17" y="0"/>
                    </a:lnTo>
                    <a:lnTo>
                      <a:pt x="18" y="11"/>
                    </a:lnTo>
                    <a:lnTo>
                      <a:pt x="8" y="17"/>
                    </a:lnTo>
                    <a:lnTo>
                      <a:pt x="0" y="17"/>
                    </a:lnTo>
                    <a:lnTo>
                      <a:pt x="0" y="10"/>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8" name="Freeform 97">
                <a:extLst>
                  <a:ext uri="{FF2B5EF4-FFF2-40B4-BE49-F238E27FC236}">
                    <a16:creationId xmlns:a16="http://schemas.microsoft.com/office/drawing/2014/main" id="{807F9D87-3E15-4595-8678-76FEB0E176EC}"/>
                  </a:ext>
                </a:extLst>
              </p:cNvPr>
              <p:cNvSpPr>
                <a:spLocks noChangeAspect="1"/>
              </p:cNvSpPr>
              <p:nvPr/>
            </p:nvSpPr>
            <p:spPr bwMode="gray">
              <a:xfrm>
                <a:off x="5681663" y="1876426"/>
                <a:ext cx="9525" cy="17463"/>
              </a:xfrm>
              <a:custGeom>
                <a:avLst/>
                <a:gdLst/>
                <a:ahLst/>
                <a:cxnLst>
                  <a:cxn ang="0">
                    <a:pos x="0" y="11"/>
                  </a:cxn>
                  <a:cxn ang="0">
                    <a:pos x="6" y="28"/>
                  </a:cxn>
                  <a:cxn ang="0">
                    <a:pos x="18" y="11"/>
                  </a:cxn>
                  <a:cxn ang="0">
                    <a:pos x="11" y="2"/>
                  </a:cxn>
                  <a:cxn ang="0">
                    <a:pos x="6" y="0"/>
                  </a:cxn>
                  <a:cxn ang="0">
                    <a:pos x="0" y="11"/>
                  </a:cxn>
                </a:cxnLst>
                <a:rect l="0" t="0" r="r" b="b"/>
                <a:pathLst>
                  <a:path w="19" h="29">
                    <a:moveTo>
                      <a:pt x="0" y="11"/>
                    </a:moveTo>
                    <a:lnTo>
                      <a:pt x="6" y="28"/>
                    </a:lnTo>
                    <a:lnTo>
                      <a:pt x="18" y="11"/>
                    </a:lnTo>
                    <a:lnTo>
                      <a:pt x="11" y="2"/>
                    </a:lnTo>
                    <a:lnTo>
                      <a:pt x="6" y="0"/>
                    </a:lnTo>
                    <a:lnTo>
                      <a:pt x="0" y="11"/>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9" name="Freeform 98">
                <a:extLst>
                  <a:ext uri="{FF2B5EF4-FFF2-40B4-BE49-F238E27FC236}">
                    <a16:creationId xmlns:a16="http://schemas.microsoft.com/office/drawing/2014/main" id="{BAF037B4-FDBB-4281-9FFE-F0208902E1CD}"/>
                  </a:ext>
                </a:extLst>
              </p:cNvPr>
              <p:cNvSpPr>
                <a:spLocks noChangeAspect="1"/>
              </p:cNvSpPr>
              <p:nvPr/>
            </p:nvSpPr>
            <p:spPr bwMode="gray">
              <a:xfrm>
                <a:off x="5540376" y="1563688"/>
                <a:ext cx="11113" cy="11113"/>
              </a:xfrm>
              <a:custGeom>
                <a:avLst/>
                <a:gdLst/>
                <a:ahLst/>
                <a:cxnLst>
                  <a:cxn ang="0">
                    <a:pos x="0" y="16"/>
                  </a:cxn>
                  <a:cxn ang="0">
                    <a:pos x="11" y="18"/>
                  </a:cxn>
                  <a:cxn ang="0">
                    <a:pos x="18" y="0"/>
                  </a:cxn>
                  <a:cxn ang="0">
                    <a:pos x="0" y="16"/>
                  </a:cxn>
                </a:cxnLst>
                <a:rect l="0" t="0" r="r" b="b"/>
                <a:pathLst>
                  <a:path w="19" h="19">
                    <a:moveTo>
                      <a:pt x="0" y="16"/>
                    </a:moveTo>
                    <a:lnTo>
                      <a:pt x="11" y="18"/>
                    </a:lnTo>
                    <a:lnTo>
                      <a:pt x="18" y="0"/>
                    </a:lnTo>
                    <a:lnTo>
                      <a:pt x="0" y="16"/>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0" name="Freeform 99">
                <a:extLst>
                  <a:ext uri="{FF2B5EF4-FFF2-40B4-BE49-F238E27FC236}">
                    <a16:creationId xmlns:a16="http://schemas.microsoft.com/office/drawing/2014/main" id="{D71EC622-873C-4F9E-B3AE-8F6068C2AE18}"/>
                  </a:ext>
                </a:extLst>
              </p:cNvPr>
              <p:cNvSpPr>
                <a:spLocks noChangeAspect="1"/>
              </p:cNvSpPr>
              <p:nvPr/>
            </p:nvSpPr>
            <p:spPr bwMode="gray">
              <a:xfrm>
                <a:off x="5597526" y="1541463"/>
                <a:ext cx="9525" cy="9525"/>
              </a:xfrm>
              <a:custGeom>
                <a:avLst/>
                <a:gdLst/>
                <a:ahLst/>
                <a:cxnLst>
                  <a:cxn ang="0">
                    <a:pos x="0" y="0"/>
                  </a:cxn>
                  <a:cxn ang="0">
                    <a:pos x="18" y="12"/>
                  </a:cxn>
                  <a:cxn ang="0">
                    <a:pos x="6" y="17"/>
                  </a:cxn>
                  <a:cxn ang="0">
                    <a:pos x="0" y="0"/>
                  </a:cxn>
                </a:cxnLst>
                <a:rect l="0" t="0" r="r" b="b"/>
                <a:pathLst>
                  <a:path w="19" h="18">
                    <a:moveTo>
                      <a:pt x="0" y="0"/>
                    </a:moveTo>
                    <a:lnTo>
                      <a:pt x="18" y="12"/>
                    </a:lnTo>
                    <a:lnTo>
                      <a:pt x="6" y="17"/>
                    </a:lnTo>
                    <a:lnTo>
                      <a:pt x="0" y="0"/>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1" name="Freeform 100">
                <a:extLst>
                  <a:ext uri="{FF2B5EF4-FFF2-40B4-BE49-F238E27FC236}">
                    <a16:creationId xmlns:a16="http://schemas.microsoft.com/office/drawing/2014/main" id="{80F838E8-2B39-4BF7-9074-65C49FBE549A}"/>
                  </a:ext>
                </a:extLst>
              </p:cNvPr>
              <p:cNvSpPr>
                <a:spLocks noChangeAspect="1"/>
              </p:cNvSpPr>
              <p:nvPr/>
            </p:nvSpPr>
            <p:spPr bwMode="gray">
              <a:xfrm>
                <a:off x="5540376" y="1555751"/>
                <a:ext cx="11113" cy="9525"/>
              </a:xfrm>
              <a:custGeom>
                <a:avLst/>
                <a:gdLst/>
                <a:ahLst/>
                <a:cxnLst>
                  <a:cxn ang="0">
                    <a:pos x="0" y="0"/>
                  </a:cxn>
                  <a:cxn ang="0">
                    <a:pos x="0" y="18"/>
                  </a:cxn>
                  <a:cxn ang="0">
                    <a:pos x="18" y="0"/>
                  </a:cxn>
                  <a:cxn ang="0">
                    <a:pos x="0" y="0"/>
                  </a:cxn>
                </a:cxnLst>
                <a:rect l="0" t="0" r="r" b="b"/>
                <a:pathLst>
                  <a:path w="19" h="19">
                    <a:moveTo>
                      <a:pt x="0" y="0"/>
                    </a:moveTo>
                    <a:lnTo>
                      <a:pt x="0" y="18"/>
                    </a:lnTo>
                    <a:lnTo>
                      <a:pt x="18" y="0"/>
                    </a:lnTo>
                    <a:lnTo>
                      <a:pt x="0" y="0"/>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2" name="Freeform 101">
                <a:extLst>
                  <a:ext uri="{FF2B5EF4-FFF2-40B4-BE49-F238E27FC236}">
                    <a16:creationId xmlns:a16="http://schemas.microsoft.com/office/drawing/2014/main" id="{39E63685-561C-413B-A0A0-610FDBA808DE}"/>
                  </a:ext>
                </a:extLst>
              </p:cNvPr>
              <p:cNvSpPr>
                <a:spLocks noChangeAspect="1"/>
              </p:cNvSpPr>
              <p:nvPr/>
            </p:nvSpPr>
            <p:spPr bwMode="gray">
              <a:xfrm>
                <a:off x="5610226" y="1920876"/>
                <a:ext cx="9525" cy="11113"/>
              </a:xfrm>
              <a:custGeom>
                <a:avLst/>
                <a:gdLst/>
                <a:ahLst/>
                <a:cxnLst>
                  <a:cxn ang="0">
                    <a:pos x="0" y="0"/>
                  </a:cxn>
                  <a:cxn ang="0">
                    <a:pos x="6" y="18"/>
                  </a:cxn>
                  <a:cxn ang="0">
                    <a:pos x="17" y="1"/>
                  </a:cxn>
                  <a:cxn ang="0">
                    <a:pos x="0" y="0"/>
                  </a:cxn>
                </a:cxnLst>
                <a:rect l="0" t="0" r="r" b="b"/>
                <a:pathLst>
                  <a:path w="18" h="19">
                    <a:moveTo>
                      <a:pt x="0" y="0"/>
                    </a:moveTo>
                    <a:lnTo>
                      <a:pt x="6" y="18"/>
                    </a:lnTo>
                    <a:lnTo>
                      <a:pt x="17" y="1"/>
                    </a:lnTo>
                    <a:lnTo>
                      <a:pt x="0" y="0"/>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3" name="Freeform 102">
                <a:extLst>
                  <a:ext uri="{FF2B5EF4-FFF2-40B4-BE49-F238E27FC236}">
                    <a16:creationId xmlns:a16="http://schemas.microsoft.com/office/drawing/2014/main" id="{5FDAB370-0915-4FFE-8382-EB8477BAC35F}"/>
                  </a:ext>
                </a:extLst>
              </p:cNvPr>
              <p:cNvSpPr>
                <a:spLocks noChangeAspect="1"/>
              </p:cNvSpPr>
              <p:nvPr/>
            </p:nvSpPr>
            <p:spPr bwMode="gray">
              <a:xfrm>
                <a:off x="6054726" y="2703513"/>
                <a:ext cx="420688" cy="328613"/>
              </a:xfrm>
              <a:custGeom>
                <a:avLst/>
                <a:gdLst/>
                <a:ahLst/>
                <a:cxnLst>
                  <a:cxn ang="0">
                    <a:pos x="509" y="304"/>
                  </a:cxn>
                  <a:cxn ang="0">
                    <a:pos x="573" y="282"/>
                  </a:cxn>
                  <a:cxn ang="0">
                    <a:pos x="620" y="246"/>
                  </a:cxn>
                  <a:cxn ang="0">
                    <a:pos x="612" y="213"/>
                  </a:cxn>
                  <a:cxn ang="0">
                    <a:pos x="658" y="183"/>
                  </a:cxn>
                  <a:cxn ang="0">
                    <a:pos x="712" y="162"/>
                  </a:cxn>
                  <a:cxn ang="0">
                    <a:pos x="702" y="134"/>
                  </a:cxn>
                  <a:cxn ang="0">
                    <a:pos x="605" y="125"/>
                  </a:cxn>
                  <a:cxn ang="0">
                    <a:pos x="540" y="86"/>
                  </a:cxn>
                  <a:cxn ang="0">
                    <a:pos x="491" y="88"/>
                  </a:cxn>
                  <a:cxn ang="0">
                    <a:pos x="456" y="108"/>
                  </a:cxn>
                  <a:cxn ang="0">
                    <a:pos x="410" y="109"/>
                  </a:cxn>
                  <a:cxn ang="0">
                    <a:pos x="388" y="63"/>
                  </a:cxn>
                  <a:cxn ang="0">
                    <a:pos x="368" y="30"/>
                  </a:cxn>
                  <a:cxn ang="0">
                    <a:pos x="325" y="2"/>
                  </a:cxn>
                  <a:cxn ang="0">
                    <a:pos x="298" y="28"/>
                  </a:cxn>
                  <a:cxn ang="0">
                    <a:pos x="258" y="65"/>
                  </a:cxn>
                  <a:cxn ang="0">
                    <a:pos x="233" y="90"/>
                  </a:cxn>
                  <a:cxn ang="0">
                    <a:pos x="166" y="119"/>
                  </a:cxn>
                  <a:cxn ang="0">
                    <a:pos x="153" y="87"/>
                  </a:cxn>
                  <a:cxn ang="0">
                    <a:pos x="146" y="55"/>
                  </a:cxn>
                  <a:cxn ang="0">
                    <a:pos x="124" y="74"/>
                  </a:cxn>
                  <a:cxn ang="0">
                    <a:pos x="94" y="112"/>
                  </a:cxn>
                  <a:cxn ang="0">
                    <a:pos x="73" y="122"/>
                  </a:cxn>
                  <a:cxn ang="0">
                    <a:pos x="61" y="185"/>
                  </a:cxn>
                  <a:cxn ang="0">
                    <a:pos x="75" y="222"/>
                  </a:cxn>
                  <a:cxn ang="0">
                    <a:pos x="64" y="260"/>
                  </a:cxn>
                  <a:cxn ang="0">
                    <a:pos x="98" y="306"/>
                  </a:cxn>
                  <a:cxn ang="0">
                    <a:pos x="103" y="330"/>
                  </a:cxn>
                  <a:cxn ang="0">
                    <a:pos x="93" y="360"/>
                  </a:cxn>
                  <a:cxn ang="0">
                    <a:pos x="76" y="383"/>
                  </a:cxn>
                  <a:cxn ang="0">
                    <a:pos x="65" y="417"/>
                  </a:cxn>
                  <a:cxn ang="0">
                    <a:pos x="75" y="460"/>
                  </a:cxn>
                  <a:cxn ang="0">
                    <a:pos x="61" y="481"/>
                  </a:cxn>
                  <a:cxn ang="0">
                    <a:pos x="15" y="462"/>
                  </a:cxn>
                  <a:cxn ang="0">
                    <a:pos x="30" y="497"/>
                  </a:cxn>
                  <a:cxn ang="0">
                    <a:pos x="31" y="528"/>
                  </a:cxn>
                  <a:cxn ang="0">
                    <a:pos x="57" y="553"/>
                  </a:cxn>
                  <a:cxn ang="0">
                    <a:pos x="94" y="555"/>
                  </a:cxn>
                  <a:cxn ang="0">
                    <a:pos x="130" y="509"/>
                  </a:cxn>
                  <a:cxn ang="0">
                    <a:pos x="177" y="525"/>
                  </a:cxn>
                  <a:cxn ang="0">
                    <a:pos x="207" y="543"/>
                  </a:cxn>
                  <a:cxn ang="0">
                    <a:pos x="224" y="524"/>
                  </a:cxn>
                  <a:cxn ang="0">
                    <a:pos x="239" y="536"/>
                  </a:cxn>
                  <a:cxn ang="0">
                    <a:pos x="252" y="563"/>
                  </a:cxn>
                  <a:cxn ang="0">
                    <a:pos x="268" y="555"/>
                  </a:cxn>
                  <a:cxn ang="0">
                    <a:pos x="364" y="535"/>
                  </a:cxn>
                  <a:cxn ang="0">
                    <a:pos x="480" y="563"/>
                  </a:cxn>
                  <a:cxn ang="0">
                    <a:pos x="563" y="525"/>
                  </a:cxn>
                  <a:cxn ang="0">
                    <a:pos x="652" y="497"/>
                  </a:cxn>
                  <a:cxn ang="0">
                    <a:pos x="703" y="443"/>
                  </a:cxn>
                  <a:cxn ang="0">
                    <a:pos x="736" y="421"/>
                  </a:cxn>
                  <a:cxn ang="0">
                    <a:pos x="742" y="355"/>
                  </a:cxn>
                  <a:cxn ang="0">
                    <a:pos x="700" y="333"/>
                  </a:cxn>
                  <a:cxn ang="0">
                    <a:pos x="636" y="347"/>
                  </a:cxn>
                  <a:cxn ang="0">
                    <a:pos x="588" y="335"/>
                  </a:cxn>
                  <a:cxn ang="0">
                    <a:pos x="562" y="327"/>
                  </a:cxn>
                  <a:cxn ang="0">
                    <a:pos x="541" y="298"/>
                  </a:cxn>
                  <a:cxn ang="0">
                    <a:pos x="487" y="302"/>
                  </a:cxn>
                </a:cxnLst>
                <a:rect l="0" t="0" r="r" b="b"/>
                <a:pathLst>
                  <a:path w="761" h="573">
                    <a:moveTo>
                      <a:pt x="483" y="300"/>
                    </a:moveTo>
                    <a:lnTo>
                      <a:pt x="476" y="298"/>
                    </a:lnTo>
                    <a:lnTo>
                      <a:pt x="476" y="295"/>
                    </a:lnTo>
                    <a:lnTo>
                      <a:pt x="483" y="296"/>
                    </a:lnTo>
                    <a:lnTo>
                      <a:pt x="495" y="304"/>
                    </a:lnTo>
                    <a:lnTo>
                      <a:pt x="503" y="302"/>
                    </a:lnTo>
                    <a:lnTo>
                      <a:pt x="509" y="304"/>
                    </a:lnTo>
                    <a:lnTo>
                      <a:pt x="524" y="308"/>
                    </a:lnTo>
                    <a:lnTo>
                      <a:pt x="532" y="304"/>
                    </a:lnTo>
                    <a:lnTo>
                      <a:pt x="536" y="292"/>
                    </a:lnTo>
                    <a:lnTo>
                      <a:pt x="549" y="289"/>
                    </a:lnTo>
                    <a:lnTo>
                      <a:pt x="563" y="289"/>
                    </a:lnTo>
                    <a:lnTo>
                      <a:pt x="574" y="284"/>
                    </a:lnTo>
                    <a:lnTo>
                      <a:pt x="573" y="282"/>
                    </a:lnTo>
                    <a:lnTo>
                      <a:pt x="609" y="283"/>
                    </a:lnTo>
                    <a:lnTo>
                      <a:pt x="629" y="269"/>
                    </a:lnTo>
                    <a:lnTo>
                      <a:pt x="645" y="253"/>
                    </a:lnTo>
                    <a:lnTo>
                      <a:pt x="644" y="250"/>
                    </a:lnTo>
                    <a:lnTo>
                      <a:pt x="634" y="251"/>
                    </a:lnTo>
                    <a:lnTo>
                      <a:pt x="619" y="249"/>
                    </a:lnTo>
                    <a:lnTo>
                      <a:pt x="620" y="246"/>
                    </a:lnTo>
                    <a:lnTo>
                      <a:pt x="642" y="244"/>
                    </a:lnTo>
                    <a:lnTo>
                      <a:pt x="646" y="226"/>
                    </a:lnTo>
                    <a:lnTo>
                      <a:pt x="644" y="209"/>
                    </a:lnTo>
                    <a:lnTo>
                      <a:pt x="640" y="203"/>
                    </a:lnTo>
                    <a:lnTo>
                      <a:pt x="631" y="205"/>
                    </a:lnTo>
                    <a:lnTo>
                      <a:pt x="620" y="212"/>
                    </a:lnTo>
                    <a:lnTo>
                      <a:pt x="612" y="213"/>
                    </a:lnTo>
                    <a:lnTo>
                      <a:pt x="604" y="218"/>
                    </a:lnTo>
                    <a:lnTo>
                      <a:pt x="594" y="211"/>
                    </a:lnTo>
                    <a:lnTo>
                      <a:pt x="612" y="208"/>
                    </a:lnTo>
                    <a:lnTo>
                      <a:pt x="628" y="201"/>
                    </a:lnTo>
                    <a:lnTo>
                      <a:pt x="632" y="190"/>
                    </a:lnTo>
                    <a:lnTo>
                      <a:pt x="643" y="181"/>
                    </a:lnTo>
                    <a:lnTo>
                      <a:pt x="658" y="183"/>
                    </a:lnTo>
                    <a:lnTo>
                      <a:pt x="665" y="197"/>
                    </a:lnTo>
                    <a:lnTo>
                      <a:pt x="687" y="192"/>
                    </a:lnTo>
                    <a:lnTo>
                      <a:pt x="704" y="181"/>
                    </a:lnTo>
                    <a:lnTo>
                      <a:pt x="718" y="163"/>
                    </a:lnTo>
                    <a:lnTo>
                      <a:pt x="720" y="156"/>
                    </a:lnTo>
                    <a:lnTo>
                      <a:pt x="716" y="155"/>
                    </a:lnTo>
                    <a:lnTo>
                      <a:pt x="712" y="162"/>
                    </a:lnTo>
                    <a:lnTo>
                      <a:pt x="709" y="160"/>
                    </a:lnTo>
                    <a:lnTo>
                      <a:pt x="702" y="159"/>
                    </a:lnTo>
                    <a:lnTo>
                      <a:pt x="712" y="150"/>
                    </a:lnTo>
                    <a:lnTo>
                      <a:pt x="716" y="141"/>
                    </a:lnTo>
                    <a:lnTo>
                      <a:pt x="721" y="140"/>
                    </a:lnTo>
                    <a:lnTo>
                      <a:pt x="718" y="132"/>
                    </a:lnTo>
                    <a:lnTo>
                      <a:pt x="702" y="134"/>
                    </a:lnTo>
                    <a:lnTo>
                      <a:pt x="691" y="131"/>
                    </a:lnTo>
                    <a:lnTo>
                      <a:pt x="679" y="133"/>
                    </a:lnTo>
                    <a:lnTo>
                      <a:pt x="649" y="127"/>
                    </a:lnTo>
                    <a:lnTo>
                      <a:pt x="643" y="124"/>
                    </a:lnTo>
                    <a:lnTo>
                      <a:pt x="629" y="125"/>
                    </a:lnTo>
                    <a:lnTo>
                      <a:pt x="621" y="130"/>
                    </a:lnTo>
                    <a:lnTo>
                      <a:pt x="605" y="125"/>
                    </a:lnTo>
                    <a:lnTo>
                      <a:pt x="597" y="109"/>
                    </a:lnTo>
                    <a:lnTo>
                      <a:pt x="586" y="104"/>
                    </a:lnTo>
                    <a:lnTo>
                      <a:pt x="589" y="94"/>
                    </a:lnTo>
                    <a:lnTo>
                      <a:pt x="574" y="88"/>
                    </a:lnTo>
                    <a:lnTo>
                      <a:pt x="553" y="95"/>
                    </a:lnTo>
                    <a:lnTo>
                      <a:pt x="545" y="93"/>
                    </a:lnTo>
                    <a:lnTo>
                      <a:pt x="540" y="86"/>
                    </a:lnTo>
                    <a:lnTo>
                      <a:pt x="532" y="90"/>
                    </a:lnTo>
                    <a:lnTo>
                      <a:pt x="524" y="91"/>
                    </a:lnTo>
                    <a:lnTo>
                      <a:pt x="520" y="100"/>
                    </a:lnTo>
                    <a:lnTo>
                      <a:pt x="511" y="96"/>
                    </a:lnTo>
                    <a:lnTo>
                      <a:pt x="507" y="88"/>
                    </a:lnTo>
                    <a:lnTo>
                      <a:pt x="500" y="84"/>
                    </a:lnTo>
                    <a:lnTo>
                      <a:pt x="491" y="88"/>
                    </a:lnTo>
                    <a:lnTo>
                      <a:pt x="486" y="83"/>
                    </a:lnTo>
                    <a:lnTo>
                      <a:pt x="480" y="84"/>
                    </a:lnTo>
                    <a:lnTo>
                      <a:pt x="472" y="97"/>
                    </a:lnTo>
                    <a:lnTo>
                      <a:pt x="465" y="98"/>
                    </a:lnTo>
                    <a:lnTo>
                      <a:pt x="462" y="94"/>
                    </a:lnTo>
                    <a:lnTo>
                      <a:pt x="458" y="96"/>
                    </a:lnTo>
                    <a:lnTo>
                      <a:pt x="456" y="108"/>
                    </a:lnTo>
                    <a:lnTo>
                      <a:pt x="453" y="110"/>
                    </a:lnTo>
                    <a:lnTo>
                      <a:pt x="449" y="95"/>
                    </a:lnTo>
                    <a:lnTo>
                      <a:pt x="437" y="95"/>
                    </a:lnTo>
                    <a:lnTo>
                      <a:pt x="437" y="91"/>
                    </a:lnTo>
                    <a:lnTo>
                      <a:pt x="430" y="91"/>
                    </a:lnTo>
                    <a:lnTo>
                      <a:pt x="427" y="98"/>
                    </a:lnTo>
                    <a:lnTo>
                      <a:pt x="410" y="109"/>
                    </a:lnTo>
                    <a:lnTo>
                      <a:pt x="410" y="101"/>
                    </a:lnTo>
                    <a:lnTo>
                      <a:pt x="404" y="102"/>
                    </a:lnTo>
                    <a:lnTo>
                      <a:pt x="405" y="92"/>
                    </a:lnTo>
                    <a:lnTo>
                      <a:pt x="400" y="91"/>
                    </a:lnTo>
                    <a:lnTo>
                      <a:pt x="404" y="80"/>
                    </a:lnTo>
                    <a:lnTo>
                      <a:pt x="404" y="63"/>
                    </a:lnTo>
                    <a:lnTo>
                      <a:pt x="388" y="63"/>
                    </a:lnTo>
                    <a:lnTo>
                      <a:pt x="386" y="54"/>
                    </a:lnTo>
                    <a:lnTo>
                      <a:pt x="380" y="51"/>
                    </a:lnTo>
                    <a:lnTo>
                      <a:pt x="382" y="47"/>
                    </a:lnTo>
                    <a:lnTo>
                      <a:pt x="384" y="45"/>
                    </a:lnTo>
                    <a:lnTo>
                      <a:pt x="377" y="40"/>
                    </a:lnTo>
                    <a:lnTo>
                      <a:pt x="369" y="37"/>
                    </a:lnTo>
                    <a:lnTo>
                      <a:pt x="368" y="30"/>
                    </a:lnTo>
                    <a:lnTo>
                      <a:pt x="355" y="30"/>
                    </a:lnTo>
                    <a:lnTo>
                      <a:pt x="353" y="25"/>
                    </a:lnTo>
                    <a:lnTo>
                      <a:pt x="354" y="14"/>
                    </a:lnTo>
                    <a:lnTo>
                      <a:pt x="340" y="12"/>
                    </a:lnTo>
                    <a:lnTo>
                      <a:pt x="339" y="2"/>
                    </a:lnTo>
                    <a:lnTo>
                      <a:pt x="334" y="0"/>
                    </a:lnTo>
                    <a:lnTo>
                      <a:pt x="325" y="2"/>
                    </a:lnTo>
                    <a:lnTo>
                      <a:pt x="321" y="10"/>
                    </a:lnTo>
                    <a:lnTo>
                      <a:pt x="320" y="21"/>
                    </a:lnTo>
                    <a:lnTo>
                      <a:pt x="311" y="23"/>
                    </a:lnTo>
                    <a:lnTo>
                      <a:pt x="309" y="16"/>
                    </a:lnTo>
                    <a:lnTo>
                      <a:pt x="298" y="18"/>
                    </a:lnTo>
                    <a:lnTo>
                      <a:pt x="295" y="22"/>
                    </a:lnTo>
                    <a:lnTo>
                      <a:pt x="298" y="28"/>
                    </a:lnTo>
                    <a:lnTo>
                      <a:pt x="292" y="43"/>
                    </a:lnTo>
                    <a:lnTo>
                      <a:pt x="283" y="41"/>
                    </a:lnTo>
                    <a:lnTo>
                      <a:pt x="275" y="53"/>
                    </a:lnTo>
                    <a:lnTo>
                      <a:pt x="270" y="55"/>
                    </a:lnTo>
                    <a:lnTo>
                      <a:pt x="268" y="60"/>
                    </a:lnTo>
                    <a:lnTo>
                      <a:pt x="260" y="58"/>
                    </a:lnTo>
                    <a:lnTo>
                      <a:pt x="258" y="65"/>
                    </a:lnTo>
                    <a:lnTo>
                      <a:pt x="247" y="69"/>
                    </a:lnTo>
                    <a:lnTo>
                      <a:pt x="247" y="74"/>
                    </a:lnTo>
                    <a:lnTo>
                      <a:pt x="257" y="87"/>
                    </a:lnTo>
                    <a:lnTo>
                      <a:pt x="246" y="100"/>
                    </a:lnTo>
                    <a:lnTo>
                      <a:pt x="245" y="106"/>
                    </a:lnTo>
                    <a:lnTo>
                      <a:pt x="239" y="104"/>
                    </a:lnTo>
                    <a:lnTo>
                      <a:pt x="233" y="90"/>
                    </a:lnTo>
                    <a:lnTo>
                      <a:pt x="227" y="86"/>
                    </a:lnTo>
                    <a:lnTo>
                      <a:pt x="211" y="87"/>
                    </a:lnTo>
                    <a:lnTo>
                      <a:pt x="198" y="96"/>
                    </a:lnTo>
                    <a:lnTo>
                      <a:pt x="192" y="107"/>
                    </a:lnTo>
                    <a:lnTo>
                      <a:pt x="182" y="118"/>
                    </a:lnTo>
                    <a:lnTo>
                      <a:pt x="169" y="121"/>
                    </a:lnTo>
                    <a:lnTo>
                      <a:pt x="166" y="119"/>
                    </a:lnTo>
                    <a:lnTo>
                      <a:pt x="160" y="121"/>
                    </a:lnTo>
                    <a:lnTo>
                      <a:pt x="158" y="117"/>
                    </a:lnTo>
                    <a:lnTo>
                      <a:pt x="160" y="108"/>
                    </a:lnTo>
                    <a:lnTo>
                      <a:pt x="159" y="104"/>
                    </a:lnTo>
                    <a:lnTo>
                      <a:pt x="152" y="98"/>
                    </a:lnTo>
                    <a:lnTo>
                      <a:pt x="150" y="91"/>
                    </a:lnTo>
                    <a:lnTo>
                      <a:pt x="153" y="87"/>
                    </a:lnTo>
                    <a:lnTo>
                      <a:pt x="151" y="84"/>
                    </a:lnTo>
                    <a:lnTo>
                      <a:pt x="154" y="82"/>
                    </a:lnTo>
                    <a:lnTo>
                      <a:pt x="161" y="82"/>
                    </a:lnTo>
                    <a:lnTo>
                      <a:pt x="163" y="79"/>
                    </a:lnTo>
                    <a:lnTo>
                      <a:pt x="154" y="69"/>
                    </a:lnTo>
                    <a:lnTo>
                      <a:pt x="150" y="59"/>
                    </a:lnTo>
                    <a:lnTo>
                      <a:pt x="146" y="55"/>
                    </a:lnTo>
                    <a:lnTo>
                      <a:pt x="136" y="66"/>
                    </a:lnTo>
                    <a:lnTo>
                      <a:pt x="136" y="70"/>
                    </a:lnTo>
                    <a:lnTo>
                      <a:pt x="140" y="71"/>
                    </a:lnTo>
                    <a:lnTo>
                      <a:pt x="140" y="76"/>
                    </a:lnTo>
                    <a:lnTo>
                      <a:pt x="134" y="79"/>
                    </a:lnTo>
                    <a:lnTo>
                      <a:pt x="130" y="74"/>
                    </a:lnTo>
                    <a:lnTo>
                      <a:pt x="124" y="74"/>
                    </a:lnTo>
                    <a:lnTo>
                      <a:pt x="124" y="77"/>
                    </a:lnTo>
                    <a:lnTo>
                      <a:pt x="122" y="80"/>
                    </a:lnTo>
                    <a:lnTo>
                      <a:pt x="115" y="76"/>
                    </a:lnTo>
                    <a:lnTo>
                      <a:pt x="109" y="99"/>
                    </a:lnTo>
                    <a:lnTo>
                      <a:pt x="103" y="111"/>
                    </a:lnTo>
                    <a:lnTo>
                      <a:pt x="99" y="110"/>
                    </a:lnTo>
                    <a:lnTo>
                      <a:pt x="94" y="112"/>
                    </a:lnTo>
                    <a:lnTo>
                      <a:pt x="95" y="118"/>
                    </a:lnTo>
                    <a:lnTo>
                      <a:pt x="87" y="119"/>
                    </a:lnTo>
                    <a:lnTo>
                      <a:pt x="87" y="125"/>
                    </a:lnTo>
                    <a:lnTo>
                      <a:pt x="82" y="123"/>
                    </a:lnTo>
                    <a:lnTo>
                      <a:pt x="78" y="117"/>
                    </a:lnTo>
                    <a:lnTo>
                      <a:pt x="72" y="117"/>
                    </a:lnTo>
                    <a:lnTo>
                      <a:pt x="73" y="122"/>
                    </a:lnTo>
                    <a:lnTo>
                      <a:pt x="77" y="129"/>
                    </a:lnTo>
                    <a:lnTo>
                      <a:pt x="84" y="135"/>
                    </a:lnTo>
                    <a:lnTo>
                      <a:pt x="79" y="139"/>
                    </a:lnTo>
                    <a:lnTo>
                      <a:pt x="79" y="147"/>
                    </a:lnTo>
                    <a:lnTo>
                      <a:pt x="68" y="160"/>
                    </a:lnTo>
                    <a:lnTo>
                      <a:pt x="70" y="179"/>
                    </a:lnTo>
                    <a:lnTo>
                      <a:pt x="61" y="185"/>
                    </a:lnTo>
                    <a:lnTo>
                      <a:pt x="61" y="189"/>
                    </a:lnTo>
                    <a:lnTo>
                      <a:pt x="66" y="191"/>
                    </a:lnTo>
                    <a:lnTo>
                      <a:pt x="63" y="197"/>
                    </a:lnTo>
                    <a:lnTo>
                      <a:pt x="68" y="203"/>
                    </a:lnTo>
                    <a:lnTo>
                      <a:pt x="64" y="208"/>
                    </a:lnTo>
                    <a:lnTo>
                      <a:pt x="71" y="218"/>
                    </a:lnTo>
                    <a:lnTo>
                      <a:pt x="75" y="222"/>
                    </a:lnTo>
                    <a:lnTo>
                      <a:pt x="74" y="225"/>
                    </a:lnTo>
                    <a:lnTo>
                      <a:pt x="68" y="225"/>
                    </a:lnTo>
                    <a:lnTo>
                      <a:pt x="64" y="229"/>
                    </a:lnTo>
                    <a:lnTo>
                      <a:pt x="66" y="236"/>
                    </a:lnTo>
                    <a:lnTo>
                      <a:pt x="70" y="243"/>
                    </a:lnTo>
                    <a:lnTo>
                      <a:pt x="62" y="250"/>
                    </a:lnTo>
                    <a:lnTo>
                      <a:pt x="64" y="260"/>
                    </a:lnTo>
                    <a:lnTo>
                      <a:pt x="72" y="266"/>
                    </a:lnTo>
                    <a:lnTo>
                      <a:pt x="77" y="273"/>
                    </a:lnTo>
                    <a:lnTo>
                      <a:pt x="86" y="279"/>
                    </a:lnTo>
                    <a:lnTo>
                      <a:pt x="86" y="289"/>
                    </a:lnTo>
                    <a:lnTo>
                      <a:pt x="90" y="297"/>
                    </a:lnTo>
                    <a:lnTo>
                      <a:pt x="92" y="302"/>
                    </a:lnTo>
                    <a:lnTo>
                      <a:pt x="98" y="306"/>
                    </a:lnTo>
                    <a:lnTo>
                      <a:pt x="97" y="310"/>
                    </a:lnTo>
                    <a:lnTo>
                      <a:pt x="89" y="315"/>
                    </a:lnTo>
                    <a:lnTo>
                      <a:pt x="89" y="318"/>
                    </a:lnTo>
                    <a:lnTo>
                      <a:pt x="95" y="320"/>
                    </a:lnTo>
                    <a:lnTo>
                      <a:pt x="94" y="325"/>
                    </a:lnTo>
                    <a:lnTo>
                      <a:pt x="97" y="329"/>
                    </a:lnTo>
                    <a:lnTo>
                      <a:pt x="103" y="330"/>
                    </a:lnTo>
                    <a:lnTo>
                      <a:pt x="102" y="337"/>
                    </a:lnTo>
                    <a:lnTo>
                      <a:pt x="107" y="339"/>
                    </a:lnTo>
                    <a:lnTo>
                      <a:pt x="105" y="345"/>
                    </a:lnTo>
                    <a:lnTo>
                      <a:pt x="100" y="344"/>
                    </a:lnTo>
                    <a:lnTo>
                      <a:pt x="97" y="345"/>
                    </a:lnTo>
                    <a:lnTo>
                      <a:pt x="96" y="357"/>
                    </a:lnTo>
                    <a:lnTo>
                      <a:pt x="93" y="360"/>
                    </a:lnTo>
                    <a:lnTo>
                      <a:pt x="91" y="364"/>
                    </a:lnTo>
                    <a:lnTo>
                      <a:pt x="94" y="367"/>
                    </a:lnTo>
                    <a:lnTo>
                      <a:pt x="94" y="372"/>
                    </a:lnTo>
                    <a:lnTo>
                      <a:pt x="91" y="375"/>
                    </a:lnTo>
                    <a:lnTo>
                      <a:pt x="84" y="375"/>
                    </a:lnTo>
                    <a:lnTo>
                      <a:pt x="80" y="375"/>
                    </a:lnTo>
                    <a:lnTo>
                      <a:pt x="76" y="383"/>
                    </a:lnTo>
                    <a:lnTo>
                      <a:pt x="61" y="380"/>
                    </a:lnTo>
                    <a:lnTo>
                      <a:pt x="58" y="382"/>
                    </a:lnTo>
                    <a:lnTo>
                      <a:pt x="57" y="389"/>
                    </a:lnTo>
                    <a:lnTo>
                      <a:pt x="64" y="395"/>
                    </a:lnTo>
                    <a:lnTo>
                      <a:pt x="62" y="400"/>
                    </a:lnTo>
                    <a:lnTo>
                      <a:pt x="67" y="407"/>
                    </a:lnTo>
                    <a:lnTo>
                      <a:pt x="65" y="417"/>
                    </a:lnTo>
                    <a:lnTo>
                      <a:pt x="73" y="420"/>
                    </a:lnTo>
                    <a:lnTo>
                      <a:pt x="71" y="430"/>
                    </a:lnTo>
                    <a:lnTo>
                      <a:pt x="73" y="438"/>
                    </a:lnTo>
                    <a:lnTo>
                      <a:pt x="71" y="450"/>
                    </a:lnTo>
                    <a:lnTo>
                      <a:pt x="76" y="454"/>
                    </a:lnTo>
                    <a:lnTo>
                      <a:pt x="75" y="458"/>
                    </a:lnTo>
                    <a:lnTo>
                      <a:pt x="75" y="460"/>
                    </a:lnTo>
                    <a:lnTo>
                      <a:pt x="72" y="465"/>
                    </a:lnTo>
                    <a:lnTo>
                      <a:pt x="72" y="469"/>
                    </a:lnTo>
                    <a:lnTo>
                      <a:pt x="75" y="472"/>
                    </a:lnTo>
                    <a:lnTo>
                      <a:pt x="71" y="477"/>
                    </a:lnTo>
                    <a:lnTo>
                      <a:pt x="65" y="477"/>
                    </a:lnTo>
                    <a:lnTo>
                      <a:pt x="64" y="481"/>
                    </a:lnTo>
                    <a:lnTo>
                      <a:pt x="61" y="481"/>
                    </a:lnTo>
                    <a:lnTo>
                      <a:pt x="55" y="475"/>
                    </a:lnTo>
                    <a:lnTo>
                      <a:pt x="48" y="475"/>
                    </a:lnTo>
                    <a:lnTo>
                      <a:pt x="33" y="469"/>
                    </a:lnTo>
                    <a:lnTo>
                      <a:pt x="29" y="467"/>
                    </a:lnTo>
                    <a:lnTo>
                      <a:pt x="24" y="461"/>
                    </a:lnTo>
                    <a:lnTo>
                      <a:pt x="17" y="467"/>
                    </a:lnTo>
                    <a:lnTo>
                      <a:pt x="15" y="462"/>
                    </a:lnTo>
                    <a:lnTo>
                      <a:pt x="0" y="465"/>
                    </a:lnTo>
                    <a:lnTo>
                      <a:pt x="0" y="470"/>
                    </a:lnTo>
                    <a:lnTo>
                      <a:pt x="15" y="489"/>
                    </a:lnTo>
                    <a:lnTo>
                      <a:pt x="21" y="487"/>
                    </a:lnTo>
                    <a:lnTo>
                      <a:pt x="29" y="489"/>
                    </a:lnTo>
                    <a:lnTo>
                      <a:pt x="27" y="494"/>
                    </a:lnTo>
                    <a:lnTo>
                      <a:pt x="30" y="497"/>
                    </a:lnTo>
                    <a:lnTo>
                      <a:pt x="28" y="501"/>
                    </a:lnTo>
                    <a:lnTo>
                      <a:pt x="22" y="501"/>
                    </a:lnTo>
                    <a:lnTo>
                      <a:pt x="20" y="510"/>
                    </a:lnTo>
                    <a:lnTo>
                      <a:pt x="22" y="512"/>
                    </a:lnTo>
                    <a:lnTo>
                      <a:pt x="30" y="516"/>
                    </a:lnTo>
                    <a:lnTo>
                      <a:pt x="34" y="522"/>
                    </a:lnTo>
                    <a:lnTo>
                      <a:pt x="31" y="528"/>
                    </a:lnTo>
                    <a:lnTo>
                      <a:pt x="30" y="537"/>
                    </a:lnTo>
                    <a:lnTo>
                      <a:pt x="35" y="544"/>
                    </a:lnTo>
                    <a:lnTo>
                      <a:pt x="41" y="543"/>
                    </a:lnTo>
                    <a:lnTo>
                      <a:pt x="44" y="547"/>
                    </a:lnTo>
                    <a:lnTo>
                      <a:pt x="45" y="552"/>
                    </a:lnTo>
                    <a:lnTo>
                      <a:pt x="54" y="551"/>
                    </a:lnTo>
                    <a:lnTo>
                      <a:pt x="57" y="553"/>
                    </a:lnTo>
                    <a:lnTo>
                      <a:pt x="58" y="561"/>
                    </a:lnTo>
                    <a:lnTo>
                      <a:pt x="70" y="563"/>
                    </a:lnTo>
                    <a:lnTo>
                      <a:pt x="79" y="567"/>
                    </a:lnTo>
                    <a:lnTo>
                      <a:pt x="88" y="572"/>
                    </a:lnTo>
                    <a:lnTo>
                      <a:pt x="85" y="565"/>
                    </a:lnTo>
                    <a:lnTo>
                      <a:pt x="93" y="561"/>
                    </a:lnTo>
                    <a:lnTo>
                      <a:pt x="94" y="555"/>
                    </a:lnTo>
                    <a:lnTo>
                      <a:pt x="113" y="550"/>
                    </a:lnTo>
                    <a:lnTo>
                      <a:pt x="121" y="549"/>
                    </a:lnTo>
                    <a:lnTo>
                      <a:pt x="122" y="543"/>
                    </a:lnTo>
                    <a:lnTo>
                      <a:pt x="136" y="543"/>
                    </a:lnTo>
                    <a:lnTo>
                      <a:pt x="142" y="533"/>
                    </a:lnTo>
                    <a:lnTo>
                      <a:pt x="119" y="509"/>
                    </a:lnTo>
                    <a:lnTo>
                      <a:pt x="130" y="509"/>
                    </a:lnTo>
                    <a:lnTo>
                      <a:pt x="144" y="526"/>
                    </a:lnTo>
                    <a:lnTo>
                      <a:pt x="156" y="532"/>
                    </a:lnTo>
                    <a:lnTo>
                      <a:pt x="169" y="542"/>
                    </a:lnTo>
                    <a:lnTo>
                      <a:pt x="181" y="546"/>
                    </a:lnTo>
                    <a:lnTo>
                      <a:pt x="185" y="544"/>
                    </a:lnTo>
                    <a:lnTo>
                      <a:pt x="183" y="535"/>
                    </a:lnTo>
                    <a:lnTo>
                      <a:pt x="177" y="525"/>
                    </a:lnTo>
                    <a:lnTo>
                      <a:pt x="190" y="526"/>
                    </a:lnTo>
                    <a:lnTo>
                      <a:pt x="188" y="543"/>
                    </a:lnTo>
                    <a:lnTo>
                      <a:pt x="194" y="548"/>
                    </a:lnTo>
                    <a:lnTo>
                      <a:pt x="205" y="543"/>
                    </a:lnTo>
                    <a:lnTo>
                      <a:pt x="203" y="529"/>
                    </a:lnTo>
                    <a:lnTo>
                      <a:pt x="213" y="529"/>
                    </a:lnTo>
                    <a:lnTo>
                      <a:pt x="207" y="543"/>
                    </a:lnTo>
                    <a:lnTo>
                      <a:pt x="214" y="546"/>
                    </a:lnTo>
                    <a:lnTo>
                      <a:pt x="225" y="549"/>
                    </a:lnTo>
                    <a:lnTo>
                      <a:pt x="226" y="546"/>
                    </a:lnTo>
                    <a:lnTo>
                      <a:pt x="222" y="540"/>
                    </a:lnTo>
                    <a:lnTo>
                      <a:pt x="221" y="529"/>
                    </a:lnTo>
                    <a:lnTo>
                      <a:pt x="220" y="526"/>
                    </a:lnTo>
                    <a:lnTo>
                      <a:pt x="224" y="524"/>
                    </a:lnTo>
                    <a:lnTo>
                      <a:pt x="225" y="534"/>
                    </a:lnTo>
                    <a:lnTo>
                      <a:pt x="232" y="537"/>
                    </a:lnTo>
                    <a:lnTo>
                      <a:pt x="234" y="537"/>
                    </a:lnTo>
                    <a:lnTo>
                      <a:pt x="233" y="528"/>
                    </a:lnTo>
                    <a:lnTo>
                      <a:pt x="235" y="527"/>
                    </a:lnTo>
                    <a:lnTo>
                      <a:pt x="236" y="534"/>
                    </a:lnTo>
                    <a:lnTo>
                      <a:pt x="239" y="536"/>
                    </a:lnTo>
                    <a:lnTo>
                      <a:pt x="241" y="530"/>
                    </a:lnTo>
                    <a:lnTo>
                      <a:pt x="242" y="531"/>
                    </a:lnTo>
                    <a:lnTo>
                      <a:pt x="244" y="534"/>
                    </a:lnTo>
                    <a:lnTo>
                      <a:pt x="243" y="538"/>
                    </a:lnTo>
                    <a:lnTo>
                      <a:pt x="235" y="539"/>
                    </a:lnTo>
                    <a:lnTo>
                      <a:pt x="233" y="549"/>
                    </a:lnTo>
                    <a:lnTo>
                      <a:pt x="252" y="563"/>
                    </a:lnTo>
                    <a:lnTo>
                      <a:pt x="256" y="567"/>
                    </a:lnTo>
                    <a:lnTo>
                      <a:pt x="260" y="567"/>
                    </a:lnTo>
                    <a:lnTo>
                      <a:pt x="263" y="565"/>
                    </a:lnTo>
                    <a:lnTo>
                      <a:pt x="266" y="557"/>
                    </a:lnTo>
                    <a:lnTo>
                      <a:pt x="264" y="555"/>
                    </a:lnTo>
                    <a:lnTo>
                      <a:pt x="266" y="554"/>
                    </a:lnTo>
                    <a:lnTo>
                      <a:pt x="268" y="555"/>
                    </a:lnTo>
                    <a:lnTo>
                      <a:pt x="272" y="550"/>
                    </a:lnTo>
                    <a:lnTo>
                      <a:pt x="293" y="545"/>
                    </a:lnTo>
                    <a:lnTo>
                      <a:pt x="305" y="544"/>
                    </a:lnTo>
                    <a:lnTo>
                      <a:pt x="315" y="539"/>
                    </a:lnTo>
                    <a:lnTo>
                      <a:pt x="329" y="539"/>
                    </a:lnTo>
                    <a:lnTo>
                      <a:pt x="350" y="537"/>
                    </a:lnTo>
                    <a:lnTo>
                      <a:pt x="364" y="535"/>
                    </a:lnTo>
                    <a:lnTo>
                      <a:pt x="382" y="532"/>
                    </a:lnTo>
                    <a:lnTo>
                      <a:pt x="400" y="533"/>
                    </a:lnTo>
                    <a:lnTo>
                      <a:pt x="417" y="541"/>
                    </a:lnTo>
                    <a:lnTo>
                      <a:pt x="439" y="547"/>
                    </a:lnTo>
                    <a:lnTo>
                      <a:pt x="448" y="547"/>
                    </a:lnTo>
                    <a:lnTo>
                      <a:pt x="462" y="555"/>
                    </a:lnTo>
                    <a:lnTo>
                      <a:pt x="480" y="563"/>
                    </a:lnTo>
                    <a:lnTo>
                      <a:pt x="491" y="564"/>
                    </a:lnTo>
                    <a:lnTo>
                      <a:pt x="497" y="560"/>
                    </a:lnTo>
                    <a:lnTo>
                      <a:pt x="510" y="545"/>
                    </a:lnTo>
                    <a:lnTo>
                      <a:pt x="520" y="535"/>
                    </a:lnTo>
                    <a:lnTo>
                      <a:pt x="532" y="529"/>
                    </a:lnTo>
                    <a:lnTo>
                      <a:pt x="553" y="525"/>
                    </a:lnTo>
                    <a:lnTo>
                      <a:pt x="563" y="525"/>
                    </a:lnTo>
                    <a:lnTo>
                      <a:pt x="580" y="519"/>
                    </a:lnTo>
                    <a:lnTo>
                      <a:pt x="605" y="495"/>
                    </a:lnTo>
                    <a:lnTo>
                      <a:pt x="606" y="493"/>
                    </a:lnTo>
                    <a:lnTo>
                      <a:pt x="621" y="495"/>
                    </a:lnTo>
                    <a:lnTo>
                      <a:pt x="634" y="499"/>
                    </a:lnTo>
                    <a:lnTo>
                      <a:pt x="649" y="501"/>
                    </a:lnTo>
                    <a:lnTo>
                      <a:pt x="652" y="497"/>
                    </a:lnTo>
                    <a:lnTo>
                      <a:pt x="651" y="490"/>
                    </a:lnTo>
                    <a:lnTo>
                      <a:pt x="650" y="477"/>
                    </a:lnTo>
                    <a:lnTo>
                      <a:pt x="654" y="462"/>
                    </a:lnTo>
                    <a:lnTo>
                      <a:pt x="665" y="451"/>
                    </a:lnTo>
                    <a:lnTo>
                      <a:pt x="680" y="444"/>
                    </a:lnTo>
                    <a:lnTo>
                      <a:pt x="695" y="441"/>
                    </a:lnTo>
                    <a:lnTo>
                      <a:pt x="703" y="443"/>
                    </a:lnTo>
                    <a:lnTo>
                      <a:pt x="705" y="439"/>
                    </a:lnTo>
                    <a:lnTo>
                      <a:pt x="710" y="434"/>
                    </a:lnTo>
                    <a:lnTo>
                      <a:pt x="714" y="434"/>
                    </a:lnTo>
                    <a:lnTo>
                      <a:pt x="726" y="427"/>
                    </a:lnTo>
                    <a:lnTo>
                      <a:pt x="729" y="429"/>
                    </a:lnTo>
                    <a:lnTo>
                      <a:pt x="731" y="427"/>
                    </a:lnTo>
                    <a:lnTo>
                      <a:pt x="736" y="421"/>
                    </a:lnTo>
                    <a:lnTo>
                      <a:pt x="741" y="418"/>
                    </a:lnTo>
                    <a:lnTo>
                      <a:pt x="749" y="408"/>
                    </a:lnTo>
                    <a:lnTo>
                      <a:pt x="750" y="392"/>
                    </a:lnTo>
                    <a:lnTo>
                      <a:pt x="745" y="377"/>
                    </a:lnTo>
                    <a:lnTo>
                      <a:pt x="745" y="371"/>
                    </a:lnTo>
                    <a:lnTo>
                      <a:pt x="739" y="366"/>
                    </a:lnTo>
                    <a:lnTo>
                      <a:pt x="742" y="355"/>
                    </a:lnTo>
                    <a:lnTo>
                      <a:pt x="750" y="353"/>
                    </a:lnTo>
                    <a:lnTo>
                      <a:pt x="756" y="344"/>
                    </a:lnTo>
                    <a:lnTo>
                      <a:pt x="760" y="333"/>
                    </a:lnTo>
                    <a:lnTo>
                      <a:pt x="752" y="327"/>
                    </a:lnTo>
                    <a:lnTo>
                      <a:pt x="723" y="329"/>
                    </a:lnTo>
                    <a:lnTo>
                      <a:pt x="712" y="334"/>
                    </a:lnTo>
                    <a:lnTo>
                      <a:pt x="700" y="333"/>
                    </a:lnTo>
                    <a:lnTo>
                      <a:pt x="683" y="337"/>
                    </a:lnTo>
                    <a:lnTo>
                      <a:pt x="677" y="335"/>
                    </a:lnTo>
                    <a:lnTo>
                      <a:pt x="664" y="338"/>
                    </a:lnTo>
                    <a:lnTo>
                      <a:pt x="655" y="345"/>
                    </a:lnTo>
                    <a:lnTo>
                      <a:pt x="644" y="344"/>
                    </a:lnTo>
                    <a:lnTo>
                      <a:pt x="639" y="344"/>
                    </a:lnTo>
                    <a:lnTo>
                      <a:pt x="636" y="347"/>
                    </a:lnTo>
                    <a:lnTo>
                      <a:pt x="621" y="342"/>
                    </a:lnTo>
                    <a:lnTo>
                      <a:pt x="605" y="341"/>
                    </a:lnTo>
                    <a:lnTo>
                      <a:pt x="605" y="337"/>
                    </a:lnTo>
                    <a:lnTo>
                      <a:pt x="598" y="334"/>
                    </a:lnTo>
                    <a:lnTo>
                      <a:pt x="595" y="333"/>
                    </a:lnTo>
                    <a:lnTo>
                      <a:pt x="591" y="335"/>
                    </a:lnTo>
                    <a:lnTo>
                      <a:pt x="588" y="335"/>
                    </a:lnTo>
                    <a:lnTo>
                      <a:pt x="585" y="331"/>
                    </a:lnTo>
                    <a:lnTo>
                      <a:pt x="588" y="329"/>
                    </a:lnTo>
                    <a:lnTo>
                      <a:pt x="588" y="324"/>
                    </a:lnTo>
                    <a:lnTo>
                      <a:pt x="583" y="323"/>
                    </a:lnTo>
                    <a:lnTo>
                      <a:pt x="578" y="329"/>
                    </a:lnTo>
                    <a:lnTo>
                      <a:pt x="567" y="331"/>
                    </a:lnTo>
                    <a:lnTo>
                      <a:pt x="562" y="327"/>
                    </a:lnTo>
                    <a:lnTo>
                      <a:pt x="566" y="323"/>
                    </a:lnTo>
                    <a:lnTo>
                      <a:pt x="577" y="318"/>
                    </a:lnTo>
                    <a:lnTo>
                      <a:pt x="594" y="316"/>
                    </a:lnTo>
                    <a:lnTo>
                      <a:pt x="596" y="309"/>
                    </a:lnTo>
                    <a:lnTo>
                      <a:pt x="592" y="302"/>
                    </a:lnTo>
                    <a:lnTo>
                      <a:pt x="559" y="297"/>
                    </a:lnTo>
                    <a:lnTo>
                      <a:pt x="541" y="298"/>
                    </a:lnTo>
                    <a:lnTo>
                      <a:pt x="539" y="306"/>
                    </a:lnTo>
                    <a:lnTo>
                      <a:pt x="532" y="310"/>
                    </a:lnTo>
                    <a:lnTo>
                      <a:pt x="525" y="312"/>
                    </a:lnTo>
                    <a:lnTo>
                      <a:pt x="513" y="310"/>
                    </a:lnTo>
                    <a:lnTo>
                      <a:pt x="505" y="307"/>
                    </a:lnTo>
                    <a:lnTo>
                      <a:pt x="495" y="308"/>
                    </a:lnTo>
                    <a:lnTo>
                      <a:pt x="487" y="302"/>
                    </a:lnTo>
                    <a:lnTo>
                      <a:pt x="483" y="300"/>
                    </a:lnTo>
                  </a:path>
                </a:pathLst>
              </a:custGeom>
              <a:solidFill>
                <a:srgbClr val="06484C"/>
              </a:solidFill>
              <a:ln w="6350" cmpd="sng">
                <a:solidFill>
                  <a:srgbClr val="06484C"/>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4" name="Freeform 103">
                <a:extLst>
                  <a:ext uri="{FF2B5EF4-FFF2-40B4-BE49-F238E27FC236}">
                    <a16:creationId xmlns:a16="http://schemas.microsoft.com/office/drawing/2014/main" id="{97C5ED3A-5950-4247-8601-FF6091BE91A6}"/>
                  </a:ext>
                </a:extLst>
              </p:cNvPr>
              <p:cNvSpPr>
                <a:spLocks noChangeAspect="1"/>
              </p:cNvSpPr>
              <p:nvPr/>
            </p:nvSpPr>
            <p:spPr bwMode="gray">
              <a:xfrm>
                <a:off x="6099176" y="3017838"/>
                <a:ext cx="63500" cy="39688"/>
              </a:xfrm>
              <a:custGeom>
                <a:avLst/>
                <a:gdLst/>
                <a:ahLst/>
                <a:cxnLst>
                  <a:cxn ang="0">
                    <a:pos x="0" y="35"/>
                  </a:cxn>
                  <a:cxn ang="0">
                    <a:pos x="3" y="37"/>
                  </a:cxn>
                  <a:cxn ang="0">
                    <a:pos x="11" y="34"/>
                  </a:cxn>
                  <a:cxn ang="0">
                    <a:pos x="17" y="35"/>
                  </a:cxn>
                  <a:cxn ang="0">
                    <a:pos x="25" y="43"/>
                  </a:cxn>
                  <a:cxn ang="0">
                    <a:pos x="33" y="47"/>
                  </a:cxn>
                  <a:cxn ang="0">
                    <a:pos x="36" y="49"/>
                  </a:cxn>
                  <a:cxn ang="0">
                    <a:pos x="39" y="50"/>
                  </a:cxn>
                  <a:cxn ang="0">
                    <a:pos x="47" y="56"/>
                  </a:cxn>
                  <a:cxn ang="0">
                    <a:pos x="55" y="59"/>
                  </a:cxn>
                  <a:cxn ang="0">
                    <a:pos x="57" y="66"/>
                  </a:cxn>
                  <a:cxn ang="0">
                    <a:pos x="66" y="69"/>
                  </a:cxn>
                  <a:cxn ang="0">
                    <a:pos x="78" y="64"/>
                  </a:cxn>
                  <a:cxn ang="0">
                    <a:pos x="88" y="61"/>
                  </a:cxn>
                  <a:cxn ang="0">
                    <a:pos x="94" y="48"/>
                  </a:cxn>
                  <a:cxn ang="0">
                    <a:pos x="94" y="43"/>
                  </a:cxn>
                  <a:cxn ang="0">
                    <a:pos x="108" y="34"/>
                  </a:cxn>
                  <a:cxn ang="0">
                    <a:pos x="110" y="32"/>
                  </a:cxn>
                  <a:cxn ang="0">
                    <a:pos x="113" y="29"/>
                  </a:cxn>
                  <a:cxn ang="0">
                    <a:pos x="108" y="25"/>
                  </a:cxn>
                  <a:cxn ang="0">
                    <a:pos x="104" y="16"/>
                  </a:cxn>
                  <a:cxn ang="0">
                    <a:pos x="95" y="12"/>
                  </a:cxn>
                  <a:cxn ang="0">
                    <a:pos x="82" y="10"/>
                  </a:cxn>
                  <a:cxn ang="0">
                    <a:pos x="67" y="0"/>
                  </a:cxn>
                  <a:cxn ang="0">
                    <a:pos x="63" y="2"/>
                  </a:cxn>
                  <a:cxn ang="0">
                    <a:pos x="61" y="1"/>
                  </a:cxn>
                  <a:cxn ang="0">
                    <a:pos x="55" y="3"/>
                  </a:cxn>
                  <a:cxn ang="0">
                    <a:pos x="51" y="6"/>
                  </a:cxn>
                  <a:cxn ang="0">
                    <a:pos x="41" y="10"/>
                  </a:cxn>
                  <a:cxn ang="0">
                    <a:pos x="42" y="14"/>
                  </a:cxn>
                  <a:cxn ang="0">
                    <a:pos x="36" y="16"/>
                  </a:cxn>
                  <a:cxn ang="0">
                    <a:pos x="37" y="12"/>
                  </a:cxn>
                  <a:cxn ang="0">
                    <a:pos x="24" y="16"/>
                  </a:cxn>
                  <a:cxn ang="0">
                    <a:pos x="11" y="20"/>
                  </a:cxn>
                  <a:cxn ang="0">
                    <a:pos x="9" y="27"/>
                  </a:cxn>
                  <a:cxn ang="0">
                    <a:pos x="3" y="30"/>
                  </a:cxn>
                  <a:cxn ang="0">
                    <a:pos x="0" y="35"/>
                  </a:cxn>
                </a:cxnLst>
                <a:rect l="0" t="0" r="r" b="b"/>
                <a:pathLst>
                  <a:path w="114" h="70">
                    <a:moveTo>
                      <a:pt x="0" y="35"/>
                    </a:moveTo>
                    <a:lnTo>
                      <a:pt x="3" y="37"/>
                    </a:lnTo>
                    <a:lnTo>
                      <a:pt x="11" y="34"/>
                    </a:lnTo>
                    <a:lnTo>
                      <a:pt x="17" y="35"/>
                    </a:lnTo>
                    <a:lnTo>
                      <a:pt x="25" y="43"/>
                    </a:lnTo>
                    <a:lnTo>
                      <a:pt x="33" y="47"/>
                    </a:lnTo>
                    <a:lnTo>
                      <a:pt x="36" y="49"/>
                    </a:lnTo>
                    <a:lnTo>
                      <a:pt x="39" y="50"/>
                    </a:lnTo>
                    <a:lnTo>
                      <a:pt x="47" y="56"/>
                    </a:lnTo>
                    <a:lnTo>
                      <a:pt x="55" y="59"/>
                    </a:lnTo>
                    <a:lnTo>
                      <a:pt x="57" y="66"/>
                    </a:lnTo>
                    <a:lnTo>
                      <a:pt x="66" y="69"/>
                    </a:lnTo>
                    <a:lnTo>
                      <a:pt x="78" y="64"/>
                    </a:lnTo>
                    <a:lnTo>
                      <a:pt x="88" y="61"/>
                    </a:lnTo>
                    <a:lnTo>
                      <a:pt x="94" y="48"/>
                    </a:lnTo>
                    <a:lnTo>
                      <a:pt x="94" y="43"/>
                    </a:lnTo>
                    <a:lnTo>
                      <a:pt x="108" y="34"/>
                    </a:lnTo>
                    <a:lnTo>
                      <a:pt x="110" y="32"/>
                    </a:lnTo>
                    <a:lnTo>
                      <a:pt x="113" y="29"/>
                    </a:lnTo>
                    <a:lnTo>
                      <a:pt x="108" y="25"/>
                    </a:lnTo>
                    <a:lnTo>
                      <a:pt x="104" y="16"/>
                    </a:lnTo>
                    <a:lnTo>
                      <a:pt x="95" y="12"/>
                    </a:lnTo>
                    <a:lnTo>
                      <a:pt x="82" y="10"/>
                    </a:lnTo>
                    <a:lnTo>
                      <a:pt x="67" y="0"/>
                    </a:lnTo>
                    <a:lnTo>
                      <a:pt x="63" y="2"/>
                    </a:lnTo>
                    <a:lnTo>
                      <a:pt x="61" y="1"/>
                    </a:lnTo>
                    <a:lnTo>
                      <a:pt x="55" y="3"/>
                    </a:lnTo>
                    <a:lnTo>
                      <a:pt x="51" y="6"/>
                    </a:lnTo>
                    <a:lnTo>
                      <a:pt x="41" y="10"/>
                    </a:lnTo>
                    <a:lnTo>
                      <a:pt x="42" y="14"/>
                    </a:lnTo>
                    <a:lnTo>
                      <a:pt x="36" y="16"/>
                    </a:lnTo>
                    <a:lnTo>
                      <a:pt x="37" y="12"/>
                    </a:lnTo>
                    <a:lnTo>
                      <a:pt x="24" y="16"/>
                    </a:lnTo>
                    <a:lnTo>
                      <a:pt x="11" y="20"/>
                    </a:lnTo>
                    <a:lnTo>
                      <a:pt x="9" y="27"/>
                    </a:lnTo>
                    <a:lnTo>
                      <a:pt x="3" y="30"/>
                    </a:lnTo>
                    <a:lnTo>
                      <a:pt x="0" y="35"/>
                    </a:lnTo>
                  </a:path>
                </a:pathLst>
              </a:custGeom>
              <a:solidFill>
                <a:srgbClr val="06484C"/>
              </a:solid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5" name="Freeform 104">
                <a:extLst>
                  <a:ext uri="{FF2B5EF4-FFF2-40B4-BE49-F238E27FC236}">
                    <a16:creationId xmlns:a16="http://schemas.microsoft.com/office/drawing/2014/main" id="{652BF269-93E8-4B62-B433-F93BA56F2C59}"/>
                  </a:ext>
                </a:extLst>
              </p:cNvPr>
              <p:cNvSpPr>
                <a:spLocks noChangeAspect="1"/>
              </p:cNvSpPr>
              <p:nvPr/>
            </p:nvSpPr>
            <p:spPr bwMode="gray">
              <a:xfrm>
                <a:off x="6380163" y="2882901"/>
                <a:ext cx="31750" cy="19050"/>
              </a:xfrm>
              <a:custGeom>
                <a:avLst/>
                <a:gdLst/>
                <a:ahLst/>
                <a:cxnLst>
                  <a:cxn ang="0">
                    <a:pos x="0" y="18"/>
                  </a:cxn>
                  <a:cxn ang="0">
                    <a:pos x="1" y="21"/>
                  </a:cxn>
                  <a:cxn ang="0">
                    <a:pos x="5" y="20"/>
                  </a:cxn>
                  <a:cxn ang="0">
                    <a:pos x="8" y="20"/>
                  </a:cxn>
                  <a:cxn ang="0">
                    <a:pos x="18" y="26"/>
                  </a:cxn>
                  <a:cxn ang="0">
                    <a:pos x="32" y="26"/>
                  </a:cxn>
                  <a:cxn ang="0">
                    <a:pos x="44" y="31"/>
                  </a:cxn>
                  <a:cxn ang="0">
                    <a:pos x="55" y="24"/>
                  </a:cxn>
                  <a:cxn ang="0">
                    <a:pos x="50" y="10"/>
                  </a:cxn>
                  <a:cxn ang="0">
                    <a:pos x="40" y="5"/>
                  </a:cxn>
                  <a:cxn ang="0">
                    <a:pos x="28" y="6"/>
                  </a:cxn>
                  <a:cxn ang="0">
                    <a:pos x="19" y="0"/>
                  </a:cxn>
                  <a:cxn ang="0">
                    <a:pos x="10" y="0"/>
                  </a:cxn>
                  <a:cxn ang="0">
                    <a:pos x="8" y="10"/>
                  </a:cxn>
                  <a:cxn ang="0">
                    <a:pos x="1" y="11"/>
                  </a:cxn>
                  <a:cxn ang="0">
                    <a:pos x="0" y="18"/>
                  </a:cxn>
                </a:cxnLst>
                <a:rect l="0" t="0" r="r" b="b"/>
                <a:pathLst>
                  <a:path w="56" h="32">
                    <a:moveTo>
                      <a:pt x="0" y="18"/>
                    </a:moveTo>
                    <a:lnTo>
                      <a:pt x="1" y="21"/>
                    </a:lnTo>
                    <a:lnTo>
                      <a:pt x="5" y="20"/>
                    </a:lnTo>
                    <a:lnTo>
                      <a:pt x="8" y="20"/>
                    </a:lnTo>
                    <a:lnTo>
                      <a:pt x="18" y="26"/>
                    </a:lnTo>
                    <a:lnTo>
                      <a:pt x="32" y="26"/>
                    </a:lnTo>
                    <a:lnTo>
                      <a:pt x="44" y="31"/>
                    </a:lnTo>
                    <a:lnTo>
                      <a:pt x="55" y="24"/>
                    </a:lnTo>
                    <a:lnTo>
                      <a:pt x="50" y="10"/>
                    </a:lnTo>
                    <a:lnTo>
                      <a:pt x="40" y="5"/>
                    </a:lnTo>
                    <a:lnTo>
                      <a:pt x="28" y="6"/>
                    </a:lnTo>
                    <a:lnTo>
                      <a:pt x="19" y="0"/>
                    </a:lnTo>
                    <a:lnTo>
                      <a:pt x="10" y="0"/>
                    </a:lnTo>
                    <a:lnTo>
                      <a:pt x="8" y="10"/>
                    </a:lnTo>
                    <a:lnTo>
                      <a:pt x="1" y="11"/>
                    </a:lnTo>
                    <a:lnTo>
                      <a:pt x="0" y="18"/>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6" name="Freeform 105">
                <a:extLst>
                  <a:ext uri="{FF2B5EF4-FFF2-40B4-BE49-F238E27FC236}">
                    <a16:creationId xmlns:a16="http://schemas.microsoft.com/office/drawing/2014/main" id="{66B6E436-8F5D-459D-B672-D660FD3197AE}"/>
                  </a:ext>
                </a:extLst>
              </p:cNvPr>
              <p:cNvSpPr>
                <a:spLocks noChangeAspect="1"/>
              </p:cNvSpPr>
              <p:nvPr/>
            </p:nvSpPr>
            <p:spPr bwMode="gray">
              <a:xfrm>
                <a:off x="5580063" y="2746376"/>
                <a:ext cx="533400" cy="411163"/>
              </a:xfrm>
              <a:custGeom>
                <a:avLst/>
                <a:gdLst/>
                <a:ahLst/>
                <a:cxnLst>
                  <a:cxn ang="0">
                    <a:pos x="657" y="234"/>
                  </a:cxn>
                  <a:cxn ang="0">
                    <a:pos x="715" y="176"/>
                  </a:cxn>
                  <a:cxn ang="0">
                    <a:pos x="759" y="125"/>
                  </a:cxn>
                  <a:cxn ang="0">
                    <a:pos x="735" y="139"/>
                  </a:cxn>
                  <a:cxn ang="0">
                    <a:pos x="714" y="129"/>
                  </a:cxn>
                  <a:cxn ang="0">
                    <a:pos x="738" y="79"/>
                  </a:cxn>
                  <a:cxn ang="0">
                    <a:pos x="760" y="47"/>
                  </a:cxn>
                  <a:cxn ang="0">
                    <a:pos x="774" y="30"/>
                  </a:cxn>
                  <a:cxn ang="0">
                    <a:pos x="809" y="32"/>
                  </a:cxn>
                  <a:cxn ang="0">
                    <a:pos x="851" y="33"/>
                  </a:cxn>
                  <a:cxn ang="0">
                    <a:pos x="897" y="20"/>
                  </a:cxn>
                  <a:cxn ang="0">
                    <a:pos x="932" y="37"/>
                  </a:cxn>
                  <a:cxn ang="0">
                    <a:pos x="929" y="104"/>
                  </a:cxn>
                  <a:cxn ang="0">
                    <a:pos x="934" y="146"/>
                  </a:cxn>
                  <a:cxn ang="0">
                    <a:pos x="931" y="191"/>
                  </a:cxn>
                  <a:cxn ang="0">
                    <a:pos x="948" y="240"/>
                  </a:cxn>
                  <a:cxn ang="0">
                    <a:pos x="963" y="270"/>
                  </a:cxn>
                  <a:cxn ang="0">
                    <a:pos x="950" y="300"/>
                  </a:cxn>
                  <a:cxn ang="0">
                    <a:pos x="921" y="325"/>
                  </a:cxn>
                  <a:cxn ang="0">
                    <a:pos x="934" y="382"/>
                  </a:cxn>
                  <a:cxn ang="0">
                    <a:pos x="920" y="405"/>
                  </a:cxn>
                  <a:cxn ang="0">
                    <a:pos x="858" y="390"/>
                  </a:cxn>
                  <a:cxn ang="0">
                    <a:pos x="881" y="425"/>
                  </a:cxn>
                  <a:cxn ang="0">
                    <a:pos x="899" y="468"/>
                  </a:cxn>
                  <a:cxn ang="0">
                    <a:pos x="888" y="487"/>
                  </a:cxn>
                  <a:cxn ang="0">
                    <a:pos x="831" y="491"/>
                  </a:cxn>
                  <a:cxn ang="0">
                    <a:pos x="853" y="501"/>
                  </a:cxn>
                  <a:cxn ang="0">
                    <a:pos x="820" y="529"/>
                  </a:cxn>
                  <a:cxn ang="0">
                    <a:pos x="744" y="527"/>
                  </a:cxn>
                  <a:cxn ang="0">
                    <a:pos x="732" y="529"/>
                  </a:cxn>
                  <a:cxn ang="0">
                    <a:pos x="599" y="493"/>
                  </a:cxn>
                  <a:cxn ang="0">
                    <a:pos x="524" y="493"/>
                  </a:cxn>
                  <a:cxn ang="0">
                    <a:pos x="508" y="559"/>
                  </a:cxn>
                  <a:cxn ang="0">
                    <a:pos x="508" y="592"/>
                  </a:cxn>
                  <a:cxn ang="0">
                    <a:pos x="477" y="615"/>
                  </a:cxn>
                  <a:cxn ang="0">
                    <a:pos x="439" y="646"/>
                  </a:cxn>
                  <a:cxn ang="0">
                    <a:pos x="376" y="613"/>
                  </a:cxn>
                  <a:cxn ang="0">
                    <a:pos x="352" y="563"/>
                  </a:cxn>
                  <a:cxn ang="0">
                    <a:pos x="342" y="605"/>
                  </a:cxn>
                  <a:cxn ang="0">
                    <a:pos x="262" y="595"/>
                  </a:cxn>
                  <a:cxn ang="0">
                    <a:pos x="222" y="604"/>
                  </a:cxn>
                  <a:cxn ang="0">
                    <a:pos x="180" y="633"/>
                  </a:cxn>
                  <a:cxn ang="0">
                    <a:pos x="156" y="630"/>
                  </a:cxn>
                  <a:cxn ang="0">
                    <a:pos x="142" y="666"/>
                  </a:cxn>
                  <a:cxn ang="0">
                    <a:pos x="135" y="700"/>
                  </a:cxn>
                  <a:cxn ang="0">
                    <a:pos x="87" y="669"/>
                  </a:cxn>
                  <a:cxn ang="0">
                    <a:pos x="27" y="676"/>
                  </a:cxn>
                  <a:cxn ang="0">
                    <a:pos x="45" y="620"/>
                  </a:cxn>
                  <a:cxn ang="0">
                    <a:pos x="112" y="588"/>
                  </a:cxn>
                  <a:cxn ang="0">
                    <a:pos x="176" y="512"/>
                  </a:cxn>
                  <a:cxn ang="0">
                    <a:pos x="216" y="497"/>
                  </a:cxn>
                  <a:cxn ang="0">
                    <a:pos x="278" y="392"/>
                  </a:cxn>
                  <a:cxn ang="0">
                    <a:pos x="326" y="365"/>
                  </a:cxn>
                  <a:cxn ang="0">
                    <a:pos x="351" y="314"/>
                  </a:cxn>
                  <a:cxn ang="0">
                    <a:pos x="423" y="290"/>
                  </a:cxn>
                  <a:cxn ang="0">
                    <a:pos x="496" y="292"/>
                  </a:cxn>
                  <a:cxn ang="0">
                    <a:pos x="587" y="306"/>
                  </a:cxn>
                  <a:cxn ang="0">
                    <a:pos x="630" y="298"/>
                  </a:cxn>
                </a:cxnLst>
                <a:rect l="0" t="0" r="r" b="b"/>
                <a:pathLst>
                  <a:path w="967" h="717">
                    <a:moveTo>
                      <a:pt x="633" y="264"/>
                    </a:moveTo>
                    <a:lnTo>
                      <a:pt x="634" y="253"/>
                    </a:lnTo>
                    <a:lnTo>
                      <a:pt x="640" y="251"/>
                    </a:lnTo>
                    <a:lnTo>
                      <a:pt x="641" y="245"/>
                    </a:lnTo>
                    <a:lnTo>
                      <a:pt x="637" y="242"/>
                    </a:lnTo>
                    <a:lnTo>
                      <a:pt x="646" y="240"/>
                    </a:lnTo>
                    <a:lnTo>
                      <a:pt x="648" y="241"/>
                    </a:lnTo>
                    <a:lnTo>
                      <a:pt x="657" y="234"/>
                    </a:lnTo>
                    <a:lnTo>
                      <a:pt x="660" y="226"/>
                    </a:lnTo>
                    <a:lnTo>
                      <a:pt x="680" y="207"/>
                    </a:lnTo>
                    <a:lnTo>
                      <a:pt x="685" y="205"/>
                    </a:lnTo>
                    <a:lnTo>
                      <a:pt x="694" y="209"/>
                    </a:lnTo>
                    <a:lnTo>
                      <a:pt x="695" y="205"/>
                    </a:lnTo>
                    <a:lnTo>
                      <a:pt x="705" y="195"/>
                    </a:lnTo>
                    <a:lnTo>
                      <a:pt x="711" y="181"/>
                    </a:lnTo>
                    <a:lnTo>
                      <a:pt x="715" y="176"/>
                    </a:lnTo>
                    <a:lnTo>
                      <a:pt x="716" y="171"/>
                    </a:lnTo>
                    <a:lnTo>
                      <a:pt x="728" y="160"/>
                    </a:lnTo>
                    <a:lnTo>
                      <a:pt x="731" y="152"/>
                    </a:lnTo>
                    <a:lnTo>
                      <a:pt x="738" y="144"/>
                    </a:lnTo>
                    <a:lnTo>
                      <a:pt x="747" y="139"/>
                    </a:lnTo>
                    <a:lnTo>
                      <a:pt x="751" y="134"/>
                    </a:lnTo>
                    <a:lnTo>
                      <a:pt x="752" y="129"/>
                    </a:lnTo>
                    <a:lnTo>
                      <a:pt x="759" y="125"/>
                    </a:lnTo>
                    <a:lnTo>
                      <a:pt x="774" y="119"/>
                    </a:lnTo>
                    <a:lnTo>
                      <a:pt x="774" y="112"/>
                    </a:lnTo>
                    <a:lnTo>
                      <a:pt x="766" y="111"/>
                    </a:lnTo>
                    <a:lnTo>
                      <a:pt x="768" y="116"/>
                    </a:lnTo>
                    <a:lnTo>
                      <a:pt x="758" y="121"/>
                    </a:lnTo>
                    <a:lnTo>
                      <a:pt x="751" y="128"/>
                    </a:lnTo>
                    <a:lnTo>
                      <a:pt x="747" y="135"/>
                    </a:lnTo>
                    <a:lnTo>
                      <a:pt x="735" y="139"/>
                    </a:lnTo>
                    <a:lnTo>
                      <a:pt x="726" y="148"/>
                    </a:lnTo>
                    <a:lnTo>
                      <a:pt x="718" y="155"/>
                    </a:lnTo>
                    <a:lnTo>
                      <a:pt x="716" y="166"/>
                    </a:lnTo>
                    <a:lnTo>
                      <a:pt x="710" y="167"/>
                    </a:lnTo>
                    <a:lnTo>
                      <a:pt x="712" y="153"/>
                    </a:lnTo>
                    <a:lnTo>
                      <a:pt x="711" y="148"/>
                    </a:lnTo>
                    <a:lnTo>
                      <a:pt x="713" y="143"/>
                    </a:lnTo>
                    <a:lnTo>
                      <a:pt x="714" y="129"/>
                    </a:lnTo>
                    <a:lnTo>
                      <a:pt x="711" y="120"/>
                    </a:lnTo>
                    <a:lnTo>
                      <a:pt x="715" y="114"/>
                    </a:lnTo>
                    <a:lnTo>
                      <a:pt x="710" y="102"/>
                    </a:lnTo>
                    <a:lnTo>
                      <a:pt x="711" y="96"/>
                    </a:lnTo>
                    <a:lnTo>
                      <a:pt x="716" y="96"/>
                    </a:lnTo>
                    <a:lnTo>
                      <a:pt x="714" y="87"/>
                    </a:lnTo>
                    <a:lnTo>
                      <a:pt x="729" y="77"/>
                    </a:lnTo>
                    <a:lnTo>
                      <a:pt x="738" y="79"/>
                    </a:lnTo>
                    <a:lnTo>
                      <a:pt x="745" y="78"/>
                    </a:lnTo>
                    <a:lnTo>
                      <a:pt x="749" y="72"/>
                    </a:lnTo>
                    <a:lnTo>
                      <a:pt x="755" y="73"/>
                    </a:lnTo>
                    <a:lnTo>
                      <a:pt x="758" y="69"/>
                    </a:lnTo>
                    <a:lnTo>
                      <a:pt x="766" y="67"/>
                    </a:lnTo>
                    <a:lnTo>
                      <a:pt x="764" y="63"/>
                    </a:lnTo>
                    <a:lnTo>
                      <a:pt x="760" y="58"/>
                    </a:lnTo>
                    <a:lnTo>
                      <a:pt x="760" y="47"/>
                    </a:lnTo>
                    <a:lnTo>
                      <a:pt x="752" y="43"/>
                    </a:lnTo>
                    <a:lnTo>
                      <a:pt x="751" y="39"/>
                    </a:lnTo>
                    <a:lnTo>
                      <a:pt x="755" y="32"/>
                    </a:lnTo>
                    <a:lnTo>
                      <a:pt x="754" y="26"/>
                    </a:lnTo>
                    <a:lnTo>
                      <a:pt x="757" y="20"/>
                    </a:lnTo>
                    <a:lnTo>
                      <a:pt x="764" y="24"/>
                    </a:lnTo>
                    <a:lnTo>
                      <a:pt x="766" y="32"/>
                    </a:lnTo>
                    <a:lnTo>
                      <a:pt x="774" y="30"/>
                    </a:lnTo>
                    <a:lnTo>
                      <a:pt x="777" y="26"/>
                    </a:lnTo>
                    <a:lnTo>
                      <a:pt x="784" y="28"/>
                    </a:lnTo>
                    <a:lnTo>
                      <a:pt x="788" y="33"/>
                    </a:lnTo>
                    <a:lnTo>
                      <a:pt x="790" y="41"/>
                    </a:lnTo>
                    <a:lnTo>
                      <a:pt x="794" y="44"/>
                    </a:lnTo>
                    <a:lnTo>
                      <a:pt x="801" y="41"/>
                    </a:lnTo>
                    <a:lnTo>
                      <a:pt x="805" y="43"/>
                    </a:lnTo>
                    <a:lnTo>
                      <a:pt x="809" y="32"/>
                    </a:lnTo>
                    <a:lnTo>
                      <a:pt x="816" y="37"/>
                    </a:lnTo>
                    <a:lnTo>
                      <a:pt x="822" y="34"/>
                    </a:lnTo>
                    <a:lnTo>
                      <a:pt x="821" y="18"/>
                    </a:lnTo>
                    <a:lnTo>
                      <a:pt x="831" y="21"/>
                    </a:lnTo>
                    <a:lnTo>
                      <a:pt x="828" y="28"/>
                    </a:lnTo>
                    <a:lnTo>
                      <a:pt x="829" y="32"/>
                    </a:lnTo>
                    <a:lnTo>
                      <a:pt x="839" y="30"/>
                    </a:lnTo>
                    <a:lnTo>
                      <a:pt x="851" y="33"/>
                    </a:lnTo>
                    <a:lnTo>
                      <a:pt x="857" y="28"/>
                    </a:lnTo>
                    <a:lnTo>
                      <a:pt x="863" y="28"/>
                    </a:lnTo>
                    <a:lnTo>
                      <a:pt x="866" y="24"/>
                    </a:lnTo>
                    <a:lnTo>
                      <a:pt x="874" y="25"/>
                    </a:lnTo>
                    <a:lnTo>
                      <a:pt x="880" y="21"/>
                    </a:lnTo>
                    <a:lnTo>
                      <a:pt x="893" y="34"/>
                    </a:lnTo>
                    <a:lnTo>
                      <a:pt x="897" y="26"/>
                    </a:lnTo>
                    <a:lnTo>
                      <a:pt x="897" y="20"/>
                    </a:lnTo>
                    <a:lnTo>
                      <a:pt x="891" y="12"/>
                    </a:lnTo>
                    <a:lnTo>
                      <a:pt x="907" y="0"/>
                    </a:lnTo>
                    <a:lnTo>
                      <a:pt x="913" y="8"/>
                    </a:lnTo>
                    <a:lnTo>
                      <a:pt x="920" y="8"/>
                    </a:lnTo>
                    <a:lnTo>
                      <a:pt x="925" y="12"/>
                    </a:lnTo>
                    <a:lnTo>
                      <a:pt x="925" y="24"/>
                    </a:lnTo>
                    <a:lnTo>
                      <a:pt x="943" y="25"/>
                    </a:lnTo>
                    <a:lnTo>
                      <a:pt x="932" y="37"/>
                    </a:lnTo>
                    <a:lnTo>
                      <a:pt x="931" y="41"/>
                    </a:lnTo>
                    <a:lnTo>
                      <a:pt x="932" y="47"/>
                    </a:lnTo>
                    <a:lnTo>
                      <a:pt x="936" y="53"/>
                    </a:lnTo>
                    <a:lnTo>
                      <a:pt x="943" y="59"/>
                    </a:lnTo>
                    <a:lnTo>
                      <a:pt x="938" y="63"/>
                    </a:lnTo>
                    <a:lnTo>
                      <a:pt x="938" y="72"/>
                    </a:lnTo>
                    <a:lnTo>
                      <a:pt x="927" y="84"/>
                    </a:lnTo>
                    <a:lnTo>
                      <a:pt x="929" y="104"/>
                    </a:lnTo>
                    <a:lnTo>
                      <a:pt x="920" y="109"/>
                    </a:lnTo>
                    <a:lnTo>
                      <a:pt x="920" y="113"/>
                    </a:lnTo>
                    <a:lnTo>
                      <a:pt x="924" y="115"/>
                    </a:lnTo>
                    <a:lnTo>
                      <a:pt x="922" y="122"/>
                    </a:lnTo>
                    <a:lnTo>
                      <a:pt x="927" y="127"/>
                    </a:lnTo>
                    <a:lnTo>
                      <a:pt x="923" y="133"/>
                    </a:lnTo>
                    <a:lnTo>
                      <a:pt x="930" y="143"/>
                    </a:lnTo>
                    <a:lnTo>
                      <a:pt x="934" y="146"/>
                    </a:lnTo>
                    <a:lnTo>
                      <a:pt x="933" y="150"/>
                    </a:lnTo>
                    <a:lnTo>
                      <a:pt x="927" y="150"/>
                    </a:lnTo>
                    <a:lnTo>
                      <a:pt x="923" y="154"/>
                    </a:lnTo>
                    <a:lnTo>
                      <a:pt x="925" y="161"/>
                    </a:lnTo>
                    <a:lnTo>
                      <a:pt x="929" y="168"/>
                    </a:lnTo>
                    <a:lnTo>
                      <a:pt x="921" y="174"/>
                    </a:lnTo>
                    <a:lnTo>
                      <a:pt x="922" y="185"/>
                    </a:lnTo>
                    <a:lnTo>
                      <a:pt x="931" y="191"/>
                    </a:lnTo>
                    <a:lnTo>
                      <a:pt x="936" y="198"/>
                    </a:lnTo>
                    <a:lnTo>
                      <a:pt x="945" y="203"/>
                    </a:lnTo>
                    <a:lnTo>
                      <a:pt x="945" y="213"/>
                    </a:lnTo>
                    <a:lnTo>
                      <a:pt x="949" y="222"/>
                    </a:lnTo>
                    <a:lnTo>
                      <a:pt x="951" y="227"/>
                    </a:lnTo>
                    <a:lnTo>
                      <a:pt x="957" y="231"/>
                    </a:lnTo>
                    <a:lnTo>
                      <a:pt x="955" y="235"/>
                    </a:lnTo>
                    <a:lnTo>
                      <a:pt x="948" y="240"/>
                    </a:lnTo>
                    <a:lnTo>
                      <a:pt x="948" y="243"/>
                    </a:lnTo>
                    <a:lnTo>
                      <a:pt x="953" y="244"/>
                    </a:lnTo>
                    <a:lnTo>
                      <a:pt x="953" y="250"/>
                    </a:lnTo>
                    <a:lnTo>
                      <a:pt x="955" y="254"/>
                    </a:lnTo>
                    <a:lnTo>
                      <a:pt x="961" y="255"/>
                    </a:lnTo>
                    <a:lnTo>
                      <a:pt x="961" y="262"/>
                    </a:lnTo>
                    <a:lnTo>
                      <a:pt x="966" y="264"/>
                    </a:lnTo>
                    <a:lnTo>
                      <a:pt x="963" y="270"/>
                    </a:lnTo>
                    <a:lnTo>
                      <a:pt x="959" y="269"/>
                    </a:lnTo>
                    <a:lnTo>
                      <a:pt x="956" y="269"/>
                    </a:lnTo>
                    <a:lnTo>
                      <a:pt x="955" y="281"/>
                    </a:lnTo>
                    <a:lnTo>
                      <a:pt x="952" y="284"/>
                    </a:lnTo>
                    <a:lnTo>
                      <a:pt x="950" y="288"/>
                    </a:lnTo>
                    <a:lnTo>
                      <a:pt x="953" y="292"/>
                    </a:lnTo>
                    <a:lnTo>
                      <a:pt x="953" y="297"/>
                    </a:lnTo>
                    <a:lnTo>
                      <a:pt x="950" y="300"/>
                    </a:lnTo>
                    <a:lnTo>
                      <a:pt x="943" y="300"/>
                    </a:lnTo>
                    <a:lnTo>
                      <a:pt x="938" y="300"/>
                    </a:lnTo>
                    <a:lnTo>
                      <a:pt x="935" y="308"/>
                    </a:lnTo>
                    <a:lnTo>
                      <a:pt x="920" y="304"/>
                    </a:lnTo>
                    <a:lnTo>
                      <a:pt x="917" y="307"/>
                    </a:lnTo>
                    <a:lnTo>
                      <a:pt x="916" y="314"/>
                    </a:lnTo>
                    <a:lnTo>
                      <a:pt x="923" y="319"/>
                    </a:lnTo>
                    <a:lnTo>
                      <a:pt x="921" y="325"/>
                    </a:lnTo>
                    <a:lnTo>
                      <a:pt x="926" y="332"/>
                    </a:lnTo>
                    <a:lnTo>
                      <a:pt x="924" y="342"/>
                    </a:lnTo>
                    <a:lnTo>
                      <a:pt x="932" y="345"/>
                    </a:lnTo>
                    <a:lnTo>
                      <a:pt x="930" y="355"/>
                    </a:lnTo>
                    <a:lnTo>
                      <a:pt x="932" y="363"/>
                    </a:lnTo>
                    <a:lnTo>
                      <a:pt x="930" y="375"/>
                    </a:lnTo>
                    <a:lnTo>
                      <a:pt x="934" y="379"/>
                    </a:lnTo>
                    <a:lnTo>
                      <a:pt x="934" y="382"/>
                    </a:lnTo>
                    <a:lnTo>
                      <a:pt x="934" y="385"/>
                    </a:lnTo>
                    <a:lnTo>
                      <a:pt x="931" y="389"/>
                    </a:lnTo>
                    <a:lnTo>
                      <a:pt x="931" y="393"/>
                    </a:lnTo>
                    <a:lnTo>
                      <a:pt x="934" y="397"/>
                    </a:lnTo>
                    <a:lnTo>
                      <a:pt x="930" y="401"/>
                    </a:lnTo>
                    <a:lnTo>
                      <a:pt x="924" y="401"/>
                    </a:lnTo>
                    <a:lnTo>
                      <a:pt x="922" y="405"/>
                    </a:lnTo>
                    <a:lnTo>
                      <a:pt x="920" y="405"/>
                    </a:lnTo>
                    <a:lnTo>
                      <a:pt x="914" y="400"/>
                    </a:lnTo>
                    <a:lnTo>
                      <a:pt x="907" y="399"/>
                    </a:lnTo>
                    <a:lnTo>
                      <a:pt x="892" y="393"/>
                    </a:lnTo>
                    <a:lnTo>
                      <a:pt x="888" y="392"/>
                    </a:lnTo>
                    <a:lnTo>
                      <a:pt x="882" y="386"/>
                    </a:lnTo>
                    <a:lnTo>
                      <a:pt x="876" y="391"/>
                    </a:lnTo>
                    <a:lnTo>
                      <a:pt x="874" y="387"/>
                    </a:lnTo>
                    <a:lnTo>
                      <a:pt x="858" y="390"/>
                    </a:lnTo>
                    <a:lnTo>
                      <a:pt x="858" y="395"/>
                    </a:lnTo>
                    <a:lnTo>
                      <a:pt x="874" y="414"/>
                    </a:lnTo>
                    <a:lnTo>
                      <a:pt x="880" y="411"/>
                    </a:lnTo>
                    <a:lnTo>
                      <a:pt x="888" y="414"/>
                    </a:lnTo>
                    <a:lnTo>
                      <a:pt x="886" y="419"/>
                    </a:lnTo>
                    <a:lnTo>
                      <a:pt x="888" y="422"/>
                    </a:lnTo>
                    <a:lnTo>
                      <a:pt x="886" y="425"/>
                    </a:lnTo>
                    <a:lnTo>
                      <a:pt x="881" y="425"/>
                    </a:lnTo>
                    <a:lnTo>
                      <a:pt x="878" y="435"/>
                    </a:lnTo>
                    <a:lnTo>
                      <a:pt x="881" y="436"/>
                    </a:lnTo>
                    <a:lnTo>
                      <a:pt x="889" y="440"/>
                    </a:lnTo>
                    <a:lnTo>
                      <a:pt x="893" y="447"/>
                    </a:lnTo>
                    <a:lnTo>
                      <a:pt x="890" y="452"/>
                    </a:lnTo>
                    <a:lnTo>
                      <a:pt x="889" y="461"/>
                    </a:lnTo>
                    <a:lnTo>
                      <a:pt x="894" y="469"/>
                    </a:lnTo>
                    <a:lnTo>
                      <a:pt x="899" y="468"/>
                    </a:lnTo>
                    <a:lnTo>
                      <a:pt x="903" y="471"/>
                    </a:lnTo>
                    <a:lnTo>
                      <a:pt x="904" y="477"/>
                    </a:lnTo>
                    <a:lnTo>
                      <a:pt x="913" y="476"/>
                    </a:lnTo>
                    <a:lnTo>
                      <a:pt x="916" y="478"/>
                    </a:lnTo>
                    <a:lnTo>
                      <a:pt x="917" y="485"/>
                    </a:lnTo>
                    <a:lnTo>
                      <a:pt x="901" y="485"/>
                    </a:lnTo>
                    <a:lnTo>
                      <a:pt x="906" y="489"/>
                    </a:lnTo>
                    <a:lnTo>
                      <a:pt x="888" y="487"/>
                    </a:lnTo>
                    <a:lnTo>
                      <a:pt x="871" y="490"/>
                    </a:lnTo>
                    <a:lnTo>
                      <a:pt x="866" y="492"/>
                    </a:lnTo>
                    <a:lnTo>
                      <a:pt x="862" y="499"/>
                    </a:lnTo>
                    <a:lnTo>
                      <a:pt x="855" y="497"/>
                    </a:lnTo>
                    <a:lnTo>
                      <a:pt x="856" y="489"/>
                    </a:lnTo>
                    <a:lnTo>
                      <a:pt x="841" y="491"/>
                    </a:lnTo>
                    <a:lnTo>
                      <a:pt x="840" y="487"/>
                    </a:lnTo>
                    <a:lnTo>
                      <a:pt x="831" y="491"/>
                    </a:lnTo>
                    <a:lnTo>
                      <a:pt x="829" y="497"/>
                    </a:lnTo>
                    <a:lnTo>
                      <a:pt x="832" y="497"/>
                    </a:lnTo>
                    <a:lnTo>
                      <a:pt x="833" y="493"/>
                    </a:lnTo>
                    <a:lnTo>
                      <a:pt x="839" y="492"/>
                    </a:lnTo>
                    <a:lnTo>
                      <a:pt x="839" y="497"/>
                    </a:lnTo>
                    <a:lnTo>
                      <a:pt x="838" y="499"/>
                    </a:lnTo>
                    <a:lnTo>
                      <a:pt x="848" y="503"/>
                    </a:lnTo>
                    <a:lnTo>
                      <a:pt x="853" y="501"/>
                    </a:lnTo>
                    <a:lnTo>
                      <a:pt x="856" y="503"/>
                    </a:lnTo>
                    <a:lnTo>
                      <a:pt x="856" y="510"/>
                    </a:lnTo>
                    <a:lnTo>
                      <a:pt x="861" y="516"/>
                    </a:lnTo>
                    <a:lnTo>
                      <a:pt x="854" y="531"/>
                    </a:lnTo>
                    <a:lnTo>
                      <a:pt x="842" y="531"/>
                    </a:lnTo>
                    <a:lnTo>
                      <a:pt x="831" y="536"/>
                    </a:lnTo>
                    <a:lnTo>
                      <a:pt x="830" y="531"/>
                    </a:lnTo>
                    <a:lnTo>
                      <a:pt x="820" y="529"/>
                    </a:lnTo>
                    <a:lnTo>
                      <a:pt x="813" y="523"/>
                    </a:lnTo>
                    <a:lnTo>
                      <a:pt x="802" y="522"/>
                    </a:lnTo>
                    <a:lnTo>
                      <a:pt x="797" y="518"/>
                    </a:lnTo>
                    <a:lnTo>
                      <a:pt x="793" y="520"/>
                    </a:lnTo>
                    <a:lnTo>
                      <a:pt x="770" y="518"/>
                    </a:lnTo>
                    <a:lnTo>
                      <a:pt x="768" y="515"/>
                    </a:lnTo>
                    <a:lnTo>
                      <a:pt x="750" y="515"/>
                    </a:lnTo>
                    <a:lnTo>
                      <a:pt x="744" y="527"/>
                    </a:lnTo>
                    <a:lnTo>
                      <a:pt x="741" y="530"/>
                    </a:lnTo>
                    <a:lnTo>
                      <a:pt x="741" y="537"/>
                    </a:lnTo>
                    <a:lnTo>
                      <a:pt x="749" y="537"/>
                    </a:lnTo>
                    <a:lnTo>
                      <a:pt x="750" y="545"/>
                    </a:lnTo>
                    <a:lnTo>
                      <a:pt x="743" y="555"/>
                    </a:lnTo>
                    <a:lnTo>
                      <a:pt x="740" y="554"/>
                    </a:lnTo>
                    <a:lnTo>
                      <a:pt x="741" y="542"/>
                    </a:lnTo>
                    <a:lnTo>
                      <a:pt x="732" y="529"/>
                    </a:lnTo>
                    <a:lnTo>
                      <a:pt x="700" y="502"/>
                    </a:lnTo>
                    <a:lnTo>
                      <a:pt x="670" y="483"/>
                    </a:lnTo>
                    <a:lnTo>
                      <a:pt x="653" y="476"/>
                    </a:lnTo>
                    <a:lnTo>
                      <a:pt x="641" y="476"/>
                    </a:lnTo>
                    <a:lnTo>
                      <a:pt x="631" y="481"/>
                    </a:lnTo>
                    <a:lnTo>
                      <a:pt x="616" y="487"/>
                    </a:lnTo>
                    <a:lnTo>
                      <a:pt x="606" y="487"/>
                    </a:lnTo>
                    <a:lnTo>
                      <a:pt x="599" y="493"/>
                    </a:lnTo>
                    <a:lnTo>
                      <a:pt x="581" y="491"/>
                    </a:lnTo>
                    <a:lnTo>
                      <a:pt x="564" y="493"/>
                    </a:lnTo>
                    <a:lnTo>
                      <a:pt x="552" y="508"/>
                    </a:lnTo>
                    <a:lnTo>
                      <a:pt x="545" y="509"/>
                    </a:lnTo>
                    <a:lnTo>
                      <a:pt x="541" y="512"/>
                    </a:lnTo>
                    <a:lnTo>
                      <a:pt x="540" y="516"/>
                    </a:lnTo>
                    <a:lnTo>
                      <a:pt x="528" y="511"/>
                    </a:lnTo>
                    <a:lnTo>
                      <a:pt x="524" y="493"/>
                    </a:lnTo>
                    <a:lnTo>
                      <a:pt x="520" y="493"/>
                    </a:lnTo>
                    <a:lnTo>
                      <a:pt x="523" y="501"/>
                    </a:lnTo>
                    <a:lnTo>
                      <a:pt x="522" y="511"/>
                    </a:lnTo>
                    <a:lnTo>
                      <a:pt x="526" y="514"/>
                    </a:lnTo>
                    <a:lnTo>
                      <a:pt x="516" y="525"/>
                    </a:lnTo>
                    <a:lnTo>
                      <a:pt x="509" y="539"/>
                    </a:lnTo>
                    <a:lnTo>
                      <a:pt x="505" y="553"/>
                    </a:lnTo>
                    <a:lnTo>
                      <a:pt x="508" y="559"/>
                    </a:lnTo>
                    <a:lnTo>
                      <a:pt x="510" y="561"/>
                    </a:lnTo>
                    <a:lnTo>
                      <a:pt x="511" y="563"/>
                    </a:lnTo>
                    <a:lnTo>
                      <a:pt x="504" y="564"/>
                    </a:lnTo>
                    <a:lnTo>
                      <a:pt x="497" y="564"/>
                    </a:lnTo>
                    <a:lnTo>
                      <a:pt x="494" y="574"/>
                    </a:lnTo>
                    <a:lnTo>
                      <a:pt x="497" y="582"/>
                    </a:lnTo>
                    <a:lnTo>
                      <a:pt x="507" y="584"/>
                    </a:lnTo>
                    <a:lnTo>
                      <a:pt x="508" y="592"/>
                    </a:lnTo>
                    <a:lnTo>
                      <a:pt x="502" y="596"/>
                    </a:lnTo>
                    <a:lnTo>
                      <a:pt x="503" y="600"/>
                    </a:lnTo>
                    <a:lnTo>
                      <a:pt x="497" y="606"/>
                    </a:lnTo>
                    <a:lnTo>
                      <a:pt x="489" y="603"/>
                    </a:lnTo>
                    <a:lnTo>
                      <a:pt x="489" y="609"/>
                    </a:lnTo>
                    <a:lnTo>
                      <a:pt x="485" y="610"/>
                    </a:lnTo>
                    <a:lnTo>
                      <a:pt x="483" y="613"/>
                    </a:lnTo>
                    <a:lnTo>
                      <a:pt x="477" y="615"/>
                    </a:lnTo>
                    <a:lnTo>
                      <a:pt x="472" y="626"/>
                    </a:lnTo>
                    <a:lnTo>
                      <a:pt x="468" y="639"/>
                    </a:lnTo>
                    <a:lnTo>
                      <a:pt x="470" y="643"/>
                    </a:lnTo>
                    <a:lnTo>
                      <a:pt x="468" y="646"/>
                    </a:lnTo>
                    <a:lnTo>
                      <a:pt x="462" y="645"/>
                    </a:lnTo>
                    <a:lnTo>
                      <a:pt x="453" y="651"/>
                    </a:lnTo>
                    <a:lnTo>
                      <a:pt x="445" y="645"/>
                    </a:lnTo>
                    <a:lnTo>
                      <a:pt x="439" y="646"/>
                    </a:lnTo>
                    <a:lnTo>
                      <a:pt x="430" y="645"/>
                    </a:lnTo>
                    <a:lnTo>
                      <a:pt x="419" y="635"/>
                    </a:lnTo>
                    <a:lnTo>
                      <a:pt x="422" y="628"/>
                    </a:lnTo>
                    <a:lnTo>
                      <a:pt x="414" y="619"/>
                    </a:lnTo>
                    <a:lnTo>
                      <a:pt x="404" y="612"/>
                    </a:lnTo>
                    <a:lnTo>
                      <a:pt x="393" y="611"/>
                    </a:lnTo>
                    <a:lnTo>
                      <a:pt x="380" y="615"/>
                    </a:lnTo>
                    <a:lnTo>
                      <a:pt x="376" y="613"/>
                    </a:lnTo>
                    <a:lnTo>
                      <a:pt x="376" y="609"/>
                    </a:lnTo>
                    <a:lnTo>
                      <a:pt x="368" y="606"/>
                    </a:lnTo>
                    <a:lnTo>
                      <a:pt x="364" y="596"/>
                    </a:lnTo>
                    <a:lnTo>
                      <a:pt x="366" y="590"/>
                    </a:lnTo>
                    <a:lnTo>
                      <a:pt x="360" y="589"/>
                    </a:lnTo>
                    <a:lnTo>
                      <a:pt x="351" y="584"/>
                    </a:lnTo>
                    <a:lnTo>
                      <a:pt x="349" y="569"/>
                    </a:lnTo>
                    <a:lnTo>
                      <a:pt x="352" y="563"/>
                    </a:lnTo>
                    <a:lnTo>
                      <a:pt x="348" y="555"/>
                    </a:lnTo>
                    <a:lnTo>
                      <a:pt x="345" y="566"/>
                    </a:lnTo>
                    <a:lnTo>
                      <a:pt x="343" y="576"/>
                    </a:lnTo>
                    <a:lnTo>
                      <a:pt x="349" y="586"/>
                    </a:lnTo>
                    <a:lnTo>
                      <a:pt x="354" y="593"/>
                    </a:lnTo>
                    <a:lnTo>
                      <a:pt x="348" y="598"/>
                    </a:lnTo>
                    <a:lnTo>
                      <a:pt x="350" y="604"/>
                    </a:lnTo>
                    <a:lnTo>
                      <a:pt x="342" y="605"/>
                    </a:lnTo>
                    <a:lnTo>
                      <a:pt x="339" y="598"/>
                    </a:lnTo>
                    <a:lnTo>
                      <a:pt x="332" y="592"/>
                    </a:lnTo>
                    <a:lnTo>
                      <a:pt x="319" y="588"/>
                    </a:lnTo>
                    <a:lnTo>
                      <a:pt x="298" y="586"/>
                    </a:lnTo>
                    <a:lnTo>
                      <a:pt x="287" y="594"/>
                    </a:lnTo>
                    <a:lnTo>
                      <a:pt x="282" y="594"/>
                    </a:lnTo>
                    <a:lnTo>
                      <a:pt x="272" y="596"/>
                    </a:lnTo>
                    <a:lnTo>
                      <a:pt x="262" y="595"/>
                    </a:lnTo>
                    <a:lnTo>
                      <a:pt x="260" y="596"/>
                    </a:lnTo>
                    <a:lnTo>
                      <a:pt x="246" y="594"/>
                    </a:lnTo>
                    <a:lnTo>
                      <a:pt x="239" y="598"/>
                    </a:lnTo>
                    <a:lnTo>
                      <a:pt x="238" y="591"/>
                    </a:lnTo>
                    <a:lnTo>
                      <a:pt x="236" y="590"/>
                    </a:lnTo>
                    <a:lnTo>
                      <a:pt x="232" y="594"/>
                    </a:lnTo>
                    <a:lnTo>
                      <a:pt x="222" y="597"/>
                    </a:lnTo>
                    <a:lnTo>
                      <a:pt x="222" y="604"/>
                    </a:lnTo>
                    <a:lnTo>
                      <a:pt x="217" y="606"/>
                    </a:lnTo>
                    <a:lnTo>
                      <a:pt x="216" y="614"/>
                    </a:lnTo>
                    <a:lnTo>
                      <a:pt x="218" y="619"/>
                    </a:lnTo>
                    <a:lnTo>
                      <a:pt x="210" y="631"/>
                    </a:lnTo>
                    <a:lnTo>
                      <a:pt x="207" y="631"/>
                    </a:lnTo>
                    <a:lnTo>
                      <a:pt x="198" y="625"/>
                    </a:lnTo>
                    <a:lnTo>
                      <a:pt x="184" y="635"/>
                    </a:lnTo>
                    <a:lnTo>
                      <a:pt x="180" y="633"/>
                    </a:lnTo>
                    <a:lnTo>
                      <a:pt x="176" y="633"/>
                    </a:lnTo>
                    <a:lnTo>
                      <a:pt x="172" y="639"/>
                    </a:lnTo>
                    <a:lnTo>
                      <a:pt x="168" y="646"/>
                    </a:lnTo>
                    <a:lnTo>
                      <a:pt x="160" y="654"/>
                    </a:lnTo>
                    <a:lnTo>
                      <a:pt x="158" y="650"/>
                    </a:lnTo>
                    <a:lnTo>
                      <a:pt x="156" y="639"/>
                    </a:lnTo>
                    <a:lnTo>
                      <a:pt x="157" y="631"/>
                    </a:lnTo>
                    <a:lnTo>
                      <a:pt x="156" y="630"/>
                    </a:lnTo>
                    <a:lnTo>
                      <a:pt x="149" y="639"/>
                    </a:lnTo>
                    <a:lnTo>
                      <a:pt x="146" y="643"/>
                    </a:lnTo>
                    <a:lnTo>
                      <a:pt x="146" y="648"/>
                    </a:lnTo>
                    <a:lnTo>
                      <a:pt x="150" y="648"/>
                    </a:lnTo>
                    <a:lnTo>
                      <a:pt x="154" y="651"/>
                    </a:lnTo>
                    <a:lnTo>
                      <a:pt x="148" y="653"/>
                    </a:lnTo>
                    <a:lnTo>
                      <a:pt x="143" y="659"/>
                    </a:lnTo>
                    <a:lnTo>
                      <a:pt x="142" y="666"/>
                    </a:lnTo>
                    <a:lnTo>
                      <a:pt x="133" y="668"/>
                    </a:lnTo>
                    <a:lnTo>
                      <a:pt x="132" y="667"/>
                    </a:lnTo>
                    <a:lnTo>
                      <a:pt x="144" y="673"/>
                    </a:lnTo>
                    <a:lnTo>
                      <a:pt x="146" y="680"/>
                    </a:lnTo>
                    <a:lnTo>
                      <a:pt x="144" y="689"/>
                    </a:lnTo>
                    <a:lnTo>
                      <a:pt x="139" y="692"/>
                    </a:lnTo>
                    <a:lnTo>
                      <a:pt x="139" y="695"/>
                    </a:lnTo>
                    <a:lnTo>
                      <a:pt x="135" y="700"/>
                    </a:lnTo>
                    <a:lnTo>
                      <a:pt x="122" y="700"/>
                    </a:lnTo>
                    <a:lnTo>
                      <a:pt x="116" y="707"/>
                    </a:lnTo>
                    <a:lnTo>
                      <a:pt x="116" y="712"/>
                    </a:lnTo>
                    <a:lnTo>
                      <a:pt x="111" y="716"/>
                    </a:lnTo>
                    <a:lnTo>
                      <a:pt x="101" y="703"/>
                    </a:lnTo>
                    <a:lnTo>
                      <a:pt x="99" y="693"/>
                    </a:lnTo>
                    <a:lnTo>
                      <a:pt x="96" y="679"/>
                    </a:lnTo>
                    <a:lnTo>
                      <a:pt x="87" y="669"/>
                    </a:lnTo>
                    <a:lnTo>
                      <a:pt x="80" y="668"/>
                    </a:lnTo>
                    <a:lnTo>
                      <a:pt x="77" y="664"/>
                    </a:lnTo>
                    <a:lnTo>
                      <a:pt x="64" y="659"/>
                    </a:lnTo>
                    <a:lnTo>
                      <a:pt x="47" y="654"/>
                    </a:lnTo>
                    <a:lnTo>
                      <a:pt x="41" y="660"/>
                    </a:lnTo>
                    <a:lnTo>
                      <a:pt x="45" y="666"/>
                    </a:lnTo>
                    <a:lnTo>
                      <a:pt x="38" y="672"/>
                    </a:lnTo>
                    <a:lnTo>
                      <a:pt x="27" y="676"/>
                    </a:lnTo>
                    <a:lnTo>
                      <a:pt x="6" y="677"/>
                    </a:lnTo>
                    <a:lnTo>
                      <a:pt x="0" y="667"/>
                    </a:lnTo>
                    <a:lnTo>
                      <a:pt x="4" y="660"/>
                    </a:lnTo>
                    <a:lnTo>
                      <a:pt x="1" y="647"/>
                    </a:lnTo>
                    <a:lnTo>
                      <a:pt x="10" y="635"/>
                    </a:lnTo>
                    <a:lnTo>
                      <a:pt x="21" y="633"/>
                    </a:lnTo>
                    <a:lnTo>
                      <a:pt x="29" y="625"/>
                    </a:lnTo>
                    <a:lnTo>
                      <a:pt x="45" y="620"/>
                    </a:lnTo>
                    <a:lnTo>
                      <a:pt x="57" y="619"/>
                    </a:lnTo>
                    <a:lnTo>
                      <a:pt x="61" y="628"/>
                    </a:lnTo>
                    <a:lnTo>
                      <a:pt x="70" y="625"/>
                    </a:lnTo>
                    <a:lnTo>
                      <a:pt x="76" y="614"/>
                    </a:lnTo>
                    <a:lnTo>
                      <a:pt x="86" y="615"/>
                    </a:lnTo>
                    <a:lnTo>
                      <a:pt x="97" y="606"/>
                    </a:lnTo>
                    <a:lnTo>
                      <a:pt x="112" y="596"/>
                    </a:lnTo>
                    <a:lnTo>
                      <a:pt x="112" y="588"/>
                    </a:lnTo>
                    <a:lnTo>
                      <a:pt x="124" y="584"/>
                    </a:lnTo>
                    <a:lnTo>
                      <a:pt x="133" y="574"/>
                    </a:lnTo>
                    <a:lnTo>
                      <a:pt x="135" y="561"/>
                    </a:lnTo>
                    <a:lnTo>
                      <a:pt x="147" y="553"/>
                    </a:lnTo>
                    <a:lnTo>
                      <a:pt x="154" y="554"/>
                    </a:lnTo>
                    <a:lnTo>
                      <a:pt x="162" y="538"/>
                    </a:lnTo>
                    <a:lnTo>
                      <a:pt x="166" y="512"/>
                    </a:lnTo>
                    <a:lnTo>
                      <a:pt x="176" y="512"/>
                    </a:lnTo>
                    <a:lnTo>
                      <a:pt x="185" y="505"/>
                    </a:lnTo>
                    <a:lnTo>
                      <a:pt x="188" y="514"/>
                    </a:lnTo>
                    <a:lnTo>
                      <a:pt x="189" y="515"/>
                    </a:lnTo>
                    <a:lnTo>
                      <a:pt x="191" y="503"/>
                    </a:lnTo>
                    <a:lnTo>
                      <a:pt x="189" y="497"/>
                    </a:lnTo>
                    <a:lnTo>
                      <a:pt x="193" y="495"/>
                    </a:lnTo>
                    <a:lnTo>
                      <a:pt x="203" y="497"/>
                    </a:lnTo>
                    <a:lnTo>
                      <a:pt x="216" y="497"/>
                    </a:lnTo>
                    <a:lnTo>
                      <a:pt x="225" y="489"/>
                    </a:lnTo>
                    <a:lnTo>
                      <a:pt x="229" y="474"/>
                    </a:lnTo>
                    <a:lnTo>
                      <a:pt x="245" y="464"/>
                    </a:lnTo>
                    <a:lnTo>
                      <a:pt x="256" y="452"/>
                    </a:lnTo>
                    <a:lnTo>
                      <a:pt x="264" y="442"/>
                    </a:lnTo>
                    <a:lnTo>
                      <a:pt x="274" y="436"/>
                    </a:lnTo>
                    <a:lnTo>
                      <a:pt x="277" y="419"/>
                    </a:lnTo>
                    <a:lnTo>
                      <a:pt x="278" y="392"/>
                    </a:lnTo>
                    <a:lnTo>
                      <a:pt x="284" y="384"/>
                    </a:lnTo>
                    <a:lnTo>
                      <a:pt x="287" y="375"/>
                    </a:lnTo>
                    <a:lnTo>
                      <a:pt x="288" y="371"/>
                    </a:lnTo>
                    <a:lnTo>
                      <a:pt x="289" y="355"/>
                    </a:lnTo>
                    <a:lnTo>
                      <a:pt x="293" y="352"/>
                    </a:lnTo>
                    <a:lnTo>
                      <a:pt x="307" y="355"/>
                    </a:lnTo>
                    <a:lnTo>
                      <a:pt x="317" y="358"/>
                    </a:lnTo>
                    <a:lnTo>
                      <a:pt x="326" y="365"/>
                    </a:lnTo>
                    <a:lnTo>
                      <a:pt x="336" y="364"/>
                    </a:lnTo>
                    <a:lnTo>
                      <a:pt x="349" y="352"/>
                    </a:lnTo>
                    <a:lnTo>
                      <a:pt x="360" y="345"/>
                    </a:lnTo>
                    <a:lnTo>
                      <a:pt x="365" y="343"/>
                    </a:lnTo>
                    <a:lnTo>
                      <a:pt x="359" y="337"/>
                    </a:lnTo>
                    <a:lnTo>
                      <a:pt x="358" y="327"/>
                    </a:lnTo>
                    <a:lnTo>
                      <a:pt x="353" y="326"/>
                    </a:lnTo>
                    <a:lnTo>
                      <a:pt x="351" y="314"/>
                    </a:lnTo>
                    <a:lnTo>
                      <a:pt x="360" y="311"/>
                    </a:lnTo>
                    <a:lnTo>
                      <a:pt x="362" y="302"/>
                    </a:lnTo>
                    <a:lnTo>
                      <a:pt x="360" y="298"/>
                    </a:lnTo>
                    <a:lnTo>
                      <a:pt x="366" y="294"/>
                    </a:lnTo>
                    <a:lnTo>
                      <a:pt x="385" y="290"/>
                    </a:lnTo>
                    <a:lnTo>
                      <a:pt x="393" y="289"/>
                    </a:lnTo>
                    <a:lnTo>
                      <a:pt x="403" y="292"/>
                    </a:lnTo>
                    <a:lnTo>
                      <a:pt x="423" y="290"/>
                    </a:lnTo>
                    <a:lnTo>
                      <a:pt x="428" y="286"/>
                    </a:lnTo>
                    <a:lnTo>
                      <a:pt x="436" y="287"/>
                    </a:lnTo>
                    <a:lnTo>
                      <a:pt x="447" y="286"/>
                    </a:lnTo>
                    <a:lnTo>
                      <a:pt x="453" y="288"/>
                    </a:lnTo>
                    <a:lnTo>
                      <a:pt x="456" y="281"/>
                    </a:lnTo>
                    <a:lnTo>
                      <a:pt x="470" y="286"/>
                    </a:lnTo>
                    <a:lnTo>
                      <a:pt x="478" y="289"/>
                    </a:lnTo>
                    <a:lnTo>
                      <a:pt x="496" y="292"/>
                    </a:lnTo>
                    <a:lnTo>
                      <a:pt x="508" y="289"/>
                    </a:lnTo>
                    <a:lnTo>
                      <a:pt x="533" y="300"/>
                    </a:lnTo>
                    <a:lnTo>
                      <a:pt x="536" y="306"/>
                    </a:lnTo>
                    <a:lnTo>
                      <a:pt x="543" y="308"/>
                    </a:lnTo>
                    <a:lnTo>
                      <a:pt x="558" y="308"/>
                    </a:lnTo>
                    <a:lnTo>
                      <a:pt x="563" y="312"/>
                    </a:lnTo>
                    <a:lnTo>
                      <a:pt x="576" y="310"/>
                    </a:lnTo>
                    <a:lnTo>
                      <a:pt x="587" y="306"/>
                    </a:lnTo>
                    <a:lnTo>
                      <a:pt x="591" y="306"/>
                    </a:lnTo>
                    <a:lnTo>
                      <a:pt x="606" y="302"/>
                    </a:lnTo>
                    <a:lnTo>
                      <a:pt x="612" y="304"/>
                    </a:lnTo>
                    <a:lnTo>
                      <a:pt x="622" y="300"/>
                    </a:lnTo>
                    <a:lnTo>
                      <a:pt x="624" y="302"/>
                    </a:lnTo>
                    <a:lnTo>
                      <a:pt x="623" y="308"/>
                    </a:lnTo>
                    <a:lnTo>
                      <a:pt x="626" y="304"/>
                    </a:lnTo>
                    <a:lnTo>
                      <a:pt x="630" y="298"/>
                    </a:lnTo>
                    <a:lnTo>
                      <a:pt x="628" y="288"/>
                    </a:lnTo>
                    <a:lnTo>
                      <a:pt x="627" y="279"/>
                    </a:lnTo>
                    <a:lnTo>
                      <a:pt x="630" y="268"/>
                    </a:lnTo>
                    <a:lnTo>
                      <a:pt x="626" y="263"/>
                    </a:lnTo>
                    <a:lnTo>
                      <a:pt x="633" y="264"/>
                    </a:lnTo>
                  </a:path>
                </a:pathLst>
              </a:custGeom>
              <a:solidFill>
                <a:srgbClr val="06484C"/>
              </a:solidFill>
              <a:ln w="6350" cmpd="sng">
                <a:solidFill>
                  <a:srgbClr val="06484C"/>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7" name="Freeform 106">
                <a:extLst>
                  <a:ext uri="{FF2B5EF4-FFF2-40B4-BE49-F238E27FC236}">
                    <a16:creationId xmlns:a16="http://schemas.microsoft.com/office/drawing/2014/main" id="{8DE672B0-8CA8-4D21-85FA-6A289E49CA1D}"/>
                  </a:ext>
                </a:extLst>
              </p:cNvPr>
              <p:cNvSpPr>
                <a:spLocks noChangeAspect="1"/>
              </p:cNvSpPr>
              <p:nvPr/>
            </p:nvSpPr>
            <p:spPr bwMode="gray">
              <a:xfrm>
                <a:off x="5656263" y="2484438"/>
                <a:ext cx="319088" cy="400050"/>
              </a:xfrm>
              <a:custGeom>
                <a:avLst/>
                <a:gdLst/>
                <a:ahLst/>
                <a:cxnLst>
                  <a:cxn ang="0">
                    <a:pos x="217" y="585"/>
                  </a:cxn>
                  <a:cxn ang="0">
                    <a:pos x="201" y="545"/>
                  </a:cxn>
                  <a:cxn ang="0">
                    <a:pos x="180" y="563"/>
                  </a:cxn>
                  <a:cxn ang="0">
                    <a:pos x="134" y="571"/>
                  </a:cxn>
                  <a:cxn ang="0">
                    <a:pos x="77" y="601"/>
                  </a:cxn>
                  <a:cxn ang="0">
                    <a:pos x="61" y="567"/>
                  </a:cxn>
                  <a:cxn ang="0">
                    <a:pos x="31" y="557"/>
                  </a:cxn>
                  <a:cxn ang="0">
                    <a:pos x="18" y="548"/>
                  </a:cxn>
                  <a:cxn ang="0">
                    <a:pos x="36" y="506"/>
                  </a:cxn>
                  <a:cxn ang="0">
                    <a:pos x="9" y="483"/>
                  </a:cxn>
                  <a:cxn ang="0">
                    <a:pos x="52" y="453"/>
                  </a:cxn>
                  <a:cxn ang="0">
                    <a:pos x="93" y="455"/>
                  </a:cxn>
                  <a:cxn ang="0">
                    <a:pos x="133" y="422"/>
                  </a:cxn>
                  <a:cxn ang="0">
                    <a:pos x="172" y="416"/>
                  </a:cxn>
                  <a:cxn ang="0">
                    <a:pos x="224" y="391"/>
                  </a:cxn>
                  <a:cxn ang="0">
                    <a:pos x="281" y="309"/>
                  </a:cxn>
                  <a:cxn ang="0">
                    <a:pos x="283" y="286"/>
                  </a:cxn>
                  <a:cxn ang="0">
                    <a:pos x="290" y="218"/>
                  </a:cxn>
                  <a:cxn ang="0">
                    <a:pos x="283" y="151"/>
                  </a:cxn>
                  <a:cxn ang="0">
                    <a:pos x="231" y="151"/>
                  </a:cxn>
                  <a:cxn ang="0">
                    <a:pos x="191" y="178"/>
                  </a:cxn>
                  <a:cxn ang="0">
                    <a:pos x="174" y="173"/>
                  </a:cxn>
                  <a:cxn ang="0">
                    <a:pos x="136" y="183"/>
                  </a:cxn>
                  <a:cxn ang="0">
                    <a:pos x="168" y="139"/>
                  </a:cxn>
                  <a:cxn ang="0">
                    <a:pos x="209" y="112"/>
                  </a:cxn>
                  <a:cxn ang="0">
                    <a:pos x="244" y="57"/>
                  </a:cxn>
                  <a:cxn ang="0">
                    <a:pos x="287" y="33"/>
                  </a:cxn>
                  <a:cxn ang="0">
                    <a:pos x="346" y="10"/>
                  </a:cxn>
                  <a:cxn ang="0">
                    <a:pos x="368" y="6"/>
                  </a:cxn>
                  <a:cxn ang="0">
                    <a:pos x="420" y="8"/>
                  </a:cxn>
                  <a:cxn ang="0">
                    <a:pos x="484" y="26"/>
                  </a:cxn>
                  <a:cxn ang="0">
                    <a:pos x="538" y="60"/>
                  </a:cxn>
                  <a:cxn ang="0">
                    <a:pos x="550" y="90"/>
                  </a:cxn>
                  <a:cxn ang="0">
                    <a:pos x="578" y="156"/>
                  </a:cxn>
                  <a:cxn ang="0">
                    <a:pos x="541" y="149"/>
                  </a:cxn>
                  <a:cxn ang="0">
                    <a:pos x="491" y="171"/>
                  </a:cxn>
                  <a:cxn ang="0">
                    <a:pos x="498" y="210"/>
                  </a:cxn>
                  <a:cxn ang="0">
                    <a:pos x="522" y="231"/>
                  </a:cxn>
                  <a:cxn ang="0">
                    <a:pos x="502" y="260"/>
                  </a:cxn>
                  <a:cxn ang="0">
                    <a:pos x="486" y="297"/>
                  </a:cxn>
                  <a:cxn ang="0">
                    <a:pos x="510" y="292"/>
                  </a:cxn>
                  <a:cxn ang="0">
                    <a:pos x="468" y="312"/>
                  </a:cxn>
                  <a:cxn ang="0">
                    <a:pos x="508" y="362"/>
                  </a:cxn>
                  <a:cxn ang="0">
                    <a:pos x="504" y="391"/>
                  </a:cxn>
                  <a:cxn ang="0">
                    <a:pos x="479" y="424"/>
                  </a:cxn>
                  <a:cxn ang="0">
                    <a:pos x="481" y="441"/>
                  </a:cxn>
                  <a:cxn ang="0">
                    <a:pos x="488" y="487"/>
                  </a:cxn>
                  <a:cxn ang="0">
                    <a:pos x="536" y="511"/>
                  </a:cxn>
                  <a:cxn ang="0">
                    <a:pos x="563" y="536"/>
                  </a:cxn>
                  <a:cxn ang="0">
                    <a:pos x="577" y="573"/>
                  </a:cxn>
                  <a:cxn ang="0">
                    <a:pos x="565" y="634"/>
                  </a:cxn>
                  <a:cxn ang="0">
                    <a:pos x="498" y="649"/>
                  </a:cxn>
                  <a:cxn ang="0">
                    <a:pos x="466" y="676"/>
                  </a:cxn>
                  <a:cxn ang="0">
                    <a:pos x="438" y="699"/>
                  </a:cxn>
                  <a:cxn ang="0">
                    <a:pos x="365" y="678"/>
                  </a:cxn>
                  <a:cxn ang="0">
                    <a:pos x="327" y="632"/>
                  </a:cxn>
                  <a:cxn ang="0">
                    <a:pos x="290" y="614"/>
                  </a:cxn>
                  <a:cxn ang="0">
                    <a:pos x="254" y="623"/>
                  </a:cxn>
                  <a:cxn ang="0">
                    <a:pos x="215" y="616"/>
                  </a:cxn>
                  <a:cxn ang="0">
                    <a:pos x="235" y="602"/>
                  </a:cxn>
                </a:cxnLst>
                <a:rect l="0" t="0" r="r" b="b"/>
                <a:pathLst>
                  <a:path w="579" h="700">
                    <a:moveTo>
                      <a:pt x="270" y="583"/>
                    </a:moveTo>
                    <a:lnTo>
                      <a:pt x="256" y="591"/>
                    </a:lnTo>
                    <a:lnTo>
                      <a:pt x="248" y="593"/>
                    </a:lnTo>
                    <a:lnTo>
                      <a:pt x="240" y="584"/>
                    </a:lnTo>
                    <a:lnTo>
                      <a:pt x="230" y="585"/>
                    </a:lnTo>
                    <a:lnTo>
                      <a:pt x="219" y="583"/>
                    </a:lnTo>
                    <a:lnTo>
                      <a:pt x="217" y="585"/>
                    </a:lnTo>
                    <a:lnTo>
                      <a:pt x="212" y="586"/>
                    </a:lnTo>
                    <a:lnTo>
                      <a:pt x="204" y="575"/>
                    </a:lnTo>
                    <a:lnTo>
                      <a:pt x="200" y="564"/>
                    </a:lnTo>
                    <a:lnTo>
                      <a:pt x="210" y="564"/>
                    </a:lnTo>
                    <a:lnTo>
                      <a:pt x="202" y="562"/>
                    </a:lnTo>
                    <a:lnTo>
                      <a:pt x="199" y="555"/>
                    </a:lnTo>
                    <a:lnTo>
                      <a:pt x="201" y="545"/>
                    </a:lnTo>
                    <a:lnTo>
                      <a:pt x="196" y="552"/>
                    </a:lnTo>
                    <a:lnTo>
                      <a:pt x="189" y="550"/>
                    </a:lnTo>
                    <a:lnTo>
                      <a:pt x="185" y="544"/>
                    </a:lnTo>
                    <a:lnTo>
                      <a:pt x="184" y="554"/>
                    </a:lnTo>
                    <a:lnTo>
                      <a:pt x="189" y="558"/>
                    </a:lnTo>
                    <a:lnTo>
                      <a:pt x="189" y="560"/>
                    </a:lnTo>
                    <a:lnTo>
                      <a:pt x="180" y="563"/>
                    </a:lnTo>
                    <a:lnTo>
                      <a:pt x="168" y="562"/>
                    </a:lnTo>
                    <a:lnTo>
                      <a:pt x="162" y="558"/>
                    </a:lnTo>
                    <a:lnTo>
                      <a:pt x="158" y="560"/>
                    </a:lnTo>
                    <a:lnTo>
                      <a:pt x="143" y="558"/>
                    </a:lnTo>
                    <a:lnTo>
                      <a:pt x="135" y="560"/>
                    </a:lnTo>
                    <a:lnTo>
                      <a:pt x="131" y="567"/>
                    </a:lnTo>
                    <a:lnTo>
                      <a:pt x="134" y="571"/>
                    </a:lnTo>
                    <a:lnTo>
                      <a:pt x="124" y="587"/>
                    </a:lnTo>
                    <a:lnTo>
                      <a:pt x="118" y="587"/>
                    </a:lnTo>
                    <a:lnTo>
                      <a:pt x="115" y="589"/>
                    </a:lnTo>
                    <a:lnTo>
                      <a:pt x="108" y="588"/>
                    </a:lnTo>
                    <a:lnTo>
                      <a:pt x="102" y="589"/>
                    </a:lnTo>
                    <a:lnTo>
                      <a:pt x="93" y="586"/>
                    </a:lnTo>
                    <a:lnTo>
                      <a:pt x="77" y="601"/>
                    </a:lnTo>
                    <a:lnTo>
                      <a:pt x="49" y="591"/>
                    </a:lnTo>
                    <a:lnTo>
                      <a:pt x="50" y="585"/>
                    </a:lnTo>
                    <a:lnTo>
                      <a:pt x="47" y="578"/>
                    </a:lnTo>
                    <a:lnTo>
                      <a:pt x="34" y="568"/>
                    </a:lnTo>
                    <a:lnTo>
                      <a:pt x="40" y="567"/>
                    </a:lnTo>
                    <a:lnTo>
                      <a:pt x="54" y="567"/>
                    </a:lnTo>
                    <a:lnTo>
                      <a:pt x="61" y="567"/>
                    </a:lnTo>
                    <a:lnTo>
                      <a:pt x="71" y="569"/>
                    </a:lnTo>
                    <a:lnTo>
                      <a:pt x="86" y="560"/>
                    </a:lnTo>
                    <a:lnTo>
                      <a:pt x="66" y="564"/>
                    </a:lnTo>
                    <a:lnTo>
                      <a:pt x="52" y="560"/>
                    </a:lnTo>
                    <a:lnTo>
                      <a:pt x="44" y="560"/>
                    </a:lnTo>
                    <a:lnTo>
                      <a:pt x="41" y="557"/>
                    </a:lnTo>
                    <a:lnTo>
                      <a:pt x="31" y="557"/>
                    </a:lnTo>
                    <a:lnTo>
                      <a:pt x="31" y="562"/>
                    </a:lnTo>
                    <a:lnTo>
                      <a:pt x="25" y="569"/>
                    </a:lnTo>
                    <a:lnTo>
                      <a:pt x="22" y="566"/>
                    </a:lnTo>
                    <a:lnTo>
                      <a:pt x="18" y="554"/>
                    </a:lnTo>
                    <a:lnTo>
                      <a:pt x="10" y="550"/>
                    </a:lnTo>
                    <a:lnTo>
                      <a:pt x="13" y="547"/>
                    </a:lnTo>
                    <a:lnTo>
                      <a:pt x="18" y="548"/>
                    </a:lnTo>
                    <a:lnTo>
                      <a:pt x="20" y="541"/>
                    </a:lnTo>
                    <a:lnTo>
                      <a:pt x="22" y="541"/>
                    </a:lnTo>
                    <a:lnTo>
                      <a:pt x="29" y="536"/>
                    </a:lnTo>
                    <a:lnTo>
                      <a:pt x="38" y="534"/>
                    </a:lnTo>
                    <a:lnTo>
                      <a:pt x="41" y="525"/>
                    </a:lnTo>
                    <a:lnTo>
                      <a:pt x="42" y="514"/>
                    </a:lnTo>
                    <a:lnTo>
                      <a:pt x="36" y="506"/>
                    </a:lnTo>
                    <a:lnTo>
                      <a:pt x="24" y="504"/>
                    </a:lnTo>
                    <a:lnTo>
                      <a:pt x="10" y="501"/>
                    </a:lnTo>
                    <a:lnTo>
                      <a:pt x="7" y="503"/>
                    </a:lnTo>
                    <a:lnTo>
                      <a:pt x="0" y="502"/>
                    </a:lnTo>
                    <a:lnTo>
                      <a:pt x="3" y="491"/>
                    </a:lnTo>
                    <a:lnTo>
                      <a:pt x="1" y="488"/>
                    </a:lnTo>
                    <a:lnTo>
                      <a:pt x="9" y="483"/>
                    </a:lnTo>
                    <a:lnTo>
                      <a:pt x="15" y="483"/>
                    </a:lnTo>
                    <a:lnTo>
                      <a:pt x="28" y="474"/>
                    </a:lnTo>
                    <a:lnTo>
                      <a:pt x="35" y="474"/>
                    </a:lnTo>
                    <a:lnTo>
                      <a:pt x="39" y="468"/>
                    </a:lnTo>
                    <a:lnTo>
                      <a:pt x="47" y="469"/>
                    </a:lnTo>
                    <a:lnTo>
                      <a:pt x="51" y="466"/>
                    </a:lnTo>
                    <a:lnTo>
                      <a:pt x="52" y="453"/>
                    </a:lnTo>
                    <a:lnTo>
                      <a:pt x="55" y="449"/>
                    </a:lnTo>
                    <a:lnTo>
                      <a:pt x="63" y="451"/>
                    </a:lnTo>
                    <a:lnTo>
                      <a:pt x="73" y="449"/>
                    </a:lnTo>
                    <a:lnTo>
                      <a:pt x="80" y="457"/>
                    </a:lnTo>
                    <a:lnTo>
                      <a:pt x="90" y="450"/>
                    </a:lnTo>
                    <a:lnTo>
                      <a:pt x="93" y="448"/>
                    </a:lnTo>
                    <a:lnTo>
                      <a:pt x="93" y="455"/>
                    </a:lnTo>
                    <a:lnTo>
                      <a:pt x="105" y="452"/>
                    </a:lnTo>
                    <a:lnTo>
                      <a:pt x="104" y="449"/>
                    </a:lnTo>
                    <a:lnTo>
                      <a:pt x="107" y="445"/>
                    </a:lnTo>
                    <a:lnTo>
                      <a:pt x="116" y="443"/>
                    </a:lnTo>
                    <a:lnTo>
                      <a:pt x="127" y="428"/>
                    </a:lnTo>
                    <a:lnTo>
                      <a:pt x="127" y="426"/>
                    </a:lnTo>
                    <a:lnTo>
                      <a:pt x="133" y="422"/>
                    </a:lnTo>
                    <a:lnTo>
                      <a:pt x="143" y="429"/>
                    </a:lnTo>
                    <a:lnTo>
                      <a:pt x="141" y="422"/>
                    </a:lnTo>
                    <a:lnTo>
                      <a:pt x="148" y="418"/>
                    </a:lnTo>
                    <a:lnTo>
                      <a:pt x="150" y="416"/>
                    </a:lnTo>
                    <a:lnTo>
                      <a:pt x="160" y="416"/>
                    </a:lnTo>
                    <a:lnTo>
                      <a:pt x="169" y="414"/>
                    </a:lnTo>
                    <a:lnTo>
                      <a:pt x="172" y="416"/>
                    </a:lnTo>
                    <a:lnTo>
                      <a:pt x="176" y="416"/>
                    </a:lnTo>
                    <a:lnTo>
                      <a:pt x="189" y="408"/>
                    </a:lnTo>
                    <a:lnTo>
                      <a:pt x="192" y="408"/>
                    </a:lnTo>
                    <a:lnTo>
                      <a:pt x="207" y="394"/>
                    </a:lnTo>
                    <a:lnTo>
                      <a:pt x="216" y="391"/>
                    </a:lnTo>
                    <a:lnTo>
                      <a:pt x="218" y="393"/>
                    </a:lnTo>
                    <a:lnTo>
                      <a:pt x="224" y="391"/>
                    </a:lnTo>
                    <a:lnTo>
                      <a:pt x="235" y="382"/>
                    </a:lnTo>
                    <a:lnTo>
                      <a:pt x="242" y="382"/>
                    </a:lnTo>
                    <a:lnTo>
                      <a:pt x="250" y="375"/>
                    </a:lnTo>
                    <a:lnTo>
                      <a:pt x="254" y="369"/>
                    </a:lnTo>
                    <a:lnTo>
                      <a:pt x="267" y="348"/>
                    </a:lnTo>
                    <a:lnTo>
                      <a:pt x="277" y="326"/>
                    </a:lnTo>
                    <a:lnTo>
                      <a:pt x="281" y="309"/>
                    </a:lnTo>
                    <a:lnTo>
                      <a:pt x="285" y="300"/>
                    </a:lnTo>
                    <a:lnTo>
                      <a:pt x="286" y="288"/>
                    </a:lnTo>
                    <a:lnTo>
                      <a:pt x="287" y="286"/>
                    </a:lnTo>
                    <a:lnTo>
                      <a:pt x="295" y="286"/>
                    </a:lnTo>
                    <a:lnTo>
                      <a:pt x="306" y="280"/>
                    </a:lnTo>
                    <a:lnTo>
                      <a:pt x="287" y="281"/>
                    </a:lnTo>
                    <a:lnTo>
                      <a:pt x="283" y="286"/>
                    </a:lnTo>
                    <a:lnTo>
                      <a:pt x="280" y="273"/>
                    </a:lnTo>
                    <a:lnTo>
                      <a:pt x="276" y="261"/>
                    </a:lnTo>
                    <a:lnTo>
                      <a:pt x="273" y="257"/>
                    </a:lnTo>
                    <a:lnTo>
                      <a:pt x="275" y="244"/>
                    </a:lnTo>
                    <a:lnTo>
                      <a:pt x="279" y="235"/>
                    </a:lnTo>
                    <a:lnTo>
                      <a:pt x="284" y="230"/>
                    </a:lnTo>
                    <a:lnTo>
                      <a:pt x="290" y="218"/>
                    </a:lnTo>
                    <a:lnTo>
                      <a:pt x="281" y="198"/>
                    </a:lnTo>
                    <a:lnTo>
                      <a:pt x="268" y="180"/>
                    </a:lnTo>
                    <a:lnTo>
                      <a:pt x="275" y="173"/>
                    </a:lnTo>
                    <a:lnTo>
                      <a:pt x="274" y="164"/>
                    </a:lnTo>
                    <a:lnTo>
                      <a:pt x="269" y="158"/>
                    </a:lnTo>
                    <a:lnTo>
                      <a:pt x="271" y="149"/>
                    </a:lnTo>
                    <a:lnTo>
                      <a:pt x="283" y="151"/>
                    </a:lnTo>
                    <a:lnTo>
                      <a:pt x="290" y="143"/>
                    </a:lnTo>
                    <a:lnTo>
                      <a:pt x="286" y="143"/>
                    </a:lnTo>
                    <a:lnTo>
                      <a:pt x="269" y="148"/>
                    </a:lnTo>
                    <a:lnTo>
                      <a:pt x="264" y="145"/>
                    </a:lnTo>
                    <a:lnTo>
                      <a:pt x="248" y="147"/>
                    </a:lnTo>
                    <a:lnTo>
                      <a:pt x="233" y="146"/>
                    </a:lnTo>
                    <a:lnTo>
                      <a:pt x="231" y="151"/>
                    </a:lnTo>
                    <a:lnTo>
                      <a:pt x="221" y="151"/>
                    </a:lnTo>
                    <a:lnTo>
                      <a:pt x="214" y="152"/>
                    </a:lnTo>
                    <a:lnTo>
                      <a:pt x="211" y="154"/>
                    </a:lnTo>
                    <a:lnTo>
                      <a:pt x="198" y="160"/>
                    </a:lnTo>
                    <a:lnTo>
                      <a:pt x="198" y="164"/>
                    </a:lnTo>
                    <a:lnTo>
                      <a:pt x="193" y="172"/>
                    </a:lnTo>
                    <a:lnTo>
                      <a:pt x="191" y="178"/>
                    </a:lnTo>
                    <a:lnTo>
                      <a:pt x="194" y="178"/>
                    </a:lnTo>
                    <a:lnTo>
                      <a:pt x="193" y="184"/>
                    </a:lnTo>
                    <a:lnTo>
                      <a:pt x="191" y="185"/>
                    </a:lnTo>
                    <a:lnTo>
                      <a:pt x="188" y="190"/>
                    </a:lnTo>
                    <a:lnTo>
                      <a:pt x="182" y="186"/>
                    </a:lnTo>
                    <a:lnTo>
                      <a:pt x="184" y="180"/>
                    </a:lnTo>
                    <a:lnTo>
                      <a:pt x="174" y="173"/>
                    </a:lnTo>
                    <a:lnTo>
                      <a:pt x="171" y="171"/>
                    </a:lnTo>
                    <a:lnTo>
                      <a:pt x="162" y="179"/>
                    </a:lnTo>
                    <a:lnTo>
                      <a:pt x="158" y="177"/>
                    </a:lnTo>
                    <a:lnTo>
                      <a:pt x="152" y="179"/>
                    </a:lnTo>
                    <a:lnTo>
                      <a:pt x="146" y="179"/>
                    </a:lnTo>
                    <a:lnTo>
                      <a:pt x="141" y="185"/>
                    </a:lnTo>
                    <a:lnTo>
                      <a:pt x="136" y="183"/>
                    </a:lnTo>
                    <a:lnTo>
                      <a:pt x="134" y="178"/>
                    </a:lnTo>
                    <a:lnTo>
                      <a:pt x="146" y="156"/>
                    </a:lnTo>
                    <a:lnTo>
                      <a:pt x="149" y="155"/>
                    </a:lnTo>
                    <a:lnTo>
                      <a:pt x="152" y="150"/>
                    </a:lnTo>
                    <a:lnTo>
                      <a:pt x="158" y="148"/>
                    </a:lnTo>
                    <a:lnTo>
                      <a:pt x="162" y="141"/>
                    </a:lnTo>
                    <a:lnTo>
                      <a:pt x="168" y="139"/>
                    </a:lnTo>
                    <a:lnTo>
                      <a:pt x="171" y="134"/>
                    </a:lnTo>
                    <a:lnTo>
                      <a:pt x="181" y="128"/>
                    </a:lnTo>
                    <a:lnTo>
                      <a:pt x="183" y="132"/>
                    </a:lnTo>
                    <a:lnTo>
                      <a:pt x="189" y="130"/>
                    </a:lnTo>
                    <a:lnTo>
                      <a:pt x="199" y="121"/>
                    </a:lnTo>
                    <a:lnTo>
                      <a:pt x="204" y="119"/>
                    </a:lnTo>
                    <a:lnTo>
                      <a:pt x="209" y="112"/>
                    </a:lnTo>
                    <a:lnTo>
                      <a:pt x="216" y="111"/>
                    </a:lnTo>
                    <a:lnTo>
                      <a:pt x="223" y="105"/>
                    </a:lnTo>
                    <a:lnTo>
                      <a:pt x="231" y="95"/>
                    </a:lnTo>
                    <a:lnTo>
                      <a:pt x="232" y="76"/>
                    </a:lnTo>
                    <a:lnTo>
                      <a:pt x="235" y="66"/>
                    </a:lnTo>
                    <a:lnTo>
                      <a:pt x="239" y="61"/>
                    </a:lnTo>
                    <a:lnTo>
                      <a:pt x="244" y="57"/>
                    </a:lnTo>
                    <a:lnTo>
                      <a:pt x="253" y="50"/>
                    </a:lnTo>
                    <a:lnTo>
                      <a:pt x="254" y="49"/>
                    </a:lnTo>
                    <a:lnTo>
                      <a:pt x="260" y="48"/>
                    </a:lnTo>
                    <a:lnTo>
                      <a:pt x="266" y="38"/>
                    </a:lnTo>
                    <a:lnTo>
                      <a:pt x="273" y="32"/>
                    </a:lnTo>
                    <a:lnTo>
                      <a:pt x="284" y="30"/>
                    </a:lnTo>
                    <a:lnTo>
                      <a:pt x="287" y="33"/>
                    </a:lnTo>
                    <a:lnTo>
                      <a:pt x="300" y="30"/>
                    </a:lnTo>
                    <a:lnTo>
                      <a:pt x="311" y="22"/>
                    </a:lnTo>
                    <a:lnTo>
                      <a:pt x="329" y="18"/>
                    </a:lnTo>
                    <a:lnTo>
                      <a:pt x="339" y="16"/>
                    </a:lnTo>
                    <a:lnTo>
                      <a:pt x="347" y="19"/>
                    </a:lnTo>
                    <a:lnTo>
                      <a:pt x="352" y="26"/>
                    </a:lnTo>
                    <a:lnTo>
                      <a:pt x="346" y="10"/>
                    </a:lnTo>
                    <a:lnTo>
                      <a:pt x="340" y="6"/>
                    </a:lnTo>
                    <a:lnTo>
                      <a:pt x="340" y="0"/>
                    </a:lnTo>
                    <a:lnTo>
                      <a:pt x="348" y="0"/>
                    </a:lnTo>
                    <a:lnTo>
                      <a:pt x="354" y="4"/>
                    </a:lnTo>
                    <a:lnTo>
                      <a:pt x="360" y="6"/>
                    </a:lnTo>
                    <a:lnTo>
                      <a:pt x="365" y="4"/>
                    </a:lnTo>
                    <a:lnTo>
                      <a:pt x="368" y="6"/>
                    </a:lnTo>
                    <a:lnTo>
                      <a:pt x="375" y="16"/>
                    </a:lnTo>
                    <a:lnTo>
                      <a:pt x="382" y="16"/>
                    </a:lnTo>
                    <a:lnTo>
                      <a:pt x="393" y="18"/>
                    </a:lnTo>
                    <a:lnTo>
                      <a:pt x="398" y="16"/>
                    </a:lnTo>
                    <a:lnTo>
                      <a:pt x="403" y="14"/>
                    </a:lnTo>
                    <a:lnTo>
                      <a:pt x="411" y="12"/>
                    </a:lnTo>
                    <a:lnTo>
                      <a:pt x="420" y="8"/>
                    </a:lnTo>
                    <a:lnTo>
                      <a:pt x="434" y="4"/>
                    </a:lnTo>
                    <a:lnTo>
                      <a:pt x="442" y="2"/>
                    </a:lnTo>
                    <a:lnTo>
                      <a:pt x="447" y="2"/>
                    </a:lnTo>
                    <a:lnTo>
                      <a:pt x="453" y="0"/>
                    </a:lnTo>
                    <a:lnTo>
                      <a:pt x="459" y="0"/>
                    </a:lnTo>
                    <a:lnTo>
                      <a:pt x="461" y="6"/>
                    </a:lnTo>
                    <a:lnTo>
                      <a:pt x="484" y="26"/>
                    </a:lnTo>
                    <a:lnTo>
                      <a:pt x="496" y="39"/>
                    </a:lnTo>
                    <a:lnTo>
                      <a:pt x="508" y="47"/>
                    </a:lnTo>
                    <a:lnTo>
                      <a:pt x="509" y="37"/>
                    </a:lnTo>
                    <a:lnTo>
                      <a:pt x="513" y="41"/>
                    </a:lnTo>
                    <a:lnTo>
                      <a:pt x="522" y="43"/>
                    </a:lnTo>
                    <a:lnTo>
                      <a:pt x="534" y="54"/>
                    </a:lnTo>
                    <a:lnTo>
                      <a:pt x="538" y="60"/>
                    </a:lnTo>
                    <a:lnTo>
                      <a:pt x="538" y="66"/>
                    </a:lnTo>
                    <a:lnTo>
                      <a:pt x="528" y="70"/>
                    </a:lnTo>
                    <a:lnTo>
                      <a:pt x="526" y="74"/>
                    </a:lnTo>
                    <a:lnTo>
                      <a:pt x="531" y="84"/>
                    </a:lnTo>
                    <a:lnTo>
                      <a:pt x="538" y="88"/>
                    </a:lnTo>
                    <a:lnTo>
                      <a:pt x="546" y="87"/>
                    </a:lnTo>
                    <a:lnTo>
                      <a:pt x="550" y="90"/>
                    </a:lnTo>
                    <a:lnTo>
                      <a:pt x="546" y="98"/>
                    </a:lnTo>
                    <a:lnTo>
                      <a:pt x="552" y="108"/>
                    </a:lnTo>
                    <a:lnTo>
                      <a:pt x="558" y="128"/>
                    </a:lnTo>
                    <a:lnTo>
                      <a:pt x="562" y="131"/>
                    </a:lnTo>
                    <a:lnTo>
                      <a:pt x="569" y="131"/>
                    </a:lnTo>
                    <a:lnTo>
                      <a:pt x="577" y="136"/>
                    </a:lnTo>
                    <a:lnTo>
                      <a:pt x="578" y="156"/>
                    </a:lnTo>
                    <a:lnTo>
                      <a:pt x="572" y="156"/>
                    </a:lnTo>
                    <a:lnTo>
                      <a:pt x="567" y="160"/>
                    </a:lnTo>
                    <a:lnTo>
                      <a:pt x="562" y="162"/>
                    </a:lnTo>
                    <a:lnTo>
                      <a:pt x="557" y="159"/>
                    </a:lnTo>
                    <a:lnTo>
                      <a:pt x="552" y="150"/>
                    </a:lnTo>
                    <a:lnTo>
                      <a:pt x="546" y="152"/>
                    </a:lnTo>
                    <a:lnTo>
                      <a:pt x="541" y="149"/>
                    </a:lnTo>
                    <a:lnTo>
                      <a:pt x="538" y="153"/>
                    </a:lnTo>
                    <a:lnTo>
                      <a:pt x="530" y="152"/>
                    </a:lnTo>
                    <a:lnTo>
                      <a:pt x="527" y="146"/>
                    </a:lnTo>
                    <a:lnTo>
                      <a:pt x="509" y="156"/>
                    </a:lnTo>
                    <a:lnTo>
                      <a:pt x="499" y="155"/>
                    </a:lnTo>
                    <a:lnTo>
                      <a:pt x="488" y="169"/>
                    </a:lnTo>
                    <a:lnTo>
                      <a:pt x="491" y="171"/>
                    </a:lnTo>
                    <a:lnTo>
                      <a:pt x="492" y="176"/>
                    </a:lnTo>
                    <a:lnTo>
                      <a:pt x="484" y="181"/>
                    </a:lnTo>
                    <a:lnTo>
                      <a:pt x="486" y="188"/>
                    </a:lnTo>
                    <a:lnTo>
                      <a:pt x="484" y="196"/>
                    </a:lnTo>
                    <a:lnTo>
                      <a:pt x="489" y="204"/>
                    </a:lnTo>
                    <a:lnTo>
                      <a:pt x="496" y="205"/>
                    </a:lnTo>
                    <a:lnTo>
                      <a:pt x="498" y="210"/>
                    </a:lnTo>
                    <a:lnTo>
                      <a:pt x="504" y="207"/>
                    </a:lnTo>
                    <a:lnTo>
                      <a:pt x="515" y="214"/>
                    </a:lnTo>
                    <a:lnTo>
                      <a:pt x="517" y="217"/>
                    </a:lnTo>
                    <a:lnTo>
                      <a:pt x="518" y="220"/>
                    </a:lnTo>
                    <a:lnTo>
                      <a:pt x="523" y="222"/>
                    </a:lnTo>
                    <a:lnTo>
                      <a:pt x="525" y="226"/>
                    </a:lnTo>
                    <a:lnTo>
                      <a:pt x="522" y="231"/>
                    </a:lnTo>
                    <a:lnTo>
                      <a:pt x="518" y="229"/>
                    </a:lnTo>
                    <a:lnTo>
                      <a:pt x="510" y="229"/>
                    </a:lnTo>
                    <a:lnTo>
                      <a:pt x="505" y="239"/>
                    </a:lnTo>
                    <a:lnTo>
                      <a:pt x="506" y="246"/>
                    </a:lnTo>
                    <a:lnTo>
                      <a:pt x="504" y="251"/>
                    </a:lnTo>
                    <a:lnTo>
                      <a:pt x="500" y="255"/>
                    </a:lnTo>
                    <a:lnTo>
                      <a:pt x="502" y="260"/>
                    </a:lnTo>
                    <a:lnTo>
                      <a:pt x="496" y="262"/>
                    </a:lnTo>
                    <a:lnTo>
                      <a:pt x="495" y="271"/>
                    </a:lnTo>
                    <a:lnTo>
                      <a:pt x="486" y="274"/>
                    </a:lnTo>
                    <a:lnTo>
                      <a:pt x="485" y="278"/>
                    </a:lnTo>
                    <a:lnTo>
                      <a:pt x="488" y="290"/>
                    </a:lnTo>
                    <a:lnTo>
                      <a:pt x="484" y="293"/>
                    </a:lnTo>
                    <a:lnTo>
                      <a:pt x="486" y="297"/>
                    </a:lnTo>
                    <a:lnTo>
                      <a:pt x="495" y="293"/>
                    </a:lnTo>
                    <a:lnTo>
                      <a:pt x="494" y="288"/>
                    </a:lnTo>
                    <a:lnTo>
                      <a:pt x="500" y="286"/>
                    </a:lnTo>
                    <a:lnTo>
                      <a:pt x="503" y="282"/>
                    </a:lnTo>
                    <a:lnTo>
                      <a:pt x="509" y="278"/>
                    </a:lnTo>
                    <a:lnTo>
                      <a:pt x="512" y="282"/>
                    </a:lnTo>
                    <a:lnTo>
                      <a:pt x="510" y="292"/>
                    </a:lnTo>
                    <a:lnTo>
                      <a:pt x="509" y="301"/>
                    </a:lnTo>
                    <a:lnTo>
                      <a:pt x="504" y="302"/>
                    </a:lnTo>
                    <a:lnTo>
                      <a:pt x="503" y="306"/>
                    </a:lnTo>
                    <a:lnTo>
                      <a:pt x="494" y="305"/>
                    </a:lnTo>
                    <a:lnTo>
                      <a:pt x="483" y="309"/>
                    </a:lnTo>
                    <a:lnTo>
                      <a:pt x="476" y="315"/>
                    </a:lnTo>
                    <a:lnTo>
                      <a:pt x="468" y="312"/>
                    </a:lnTo>
                    <a:lnTo>
                      <a:pt x="462" y="323"/>
                    </a:lnTo>
                    <a:lnTo>
                      <a:pt x="467" y="333"/>
                    </a:lnTo>
                    <a:lnTo>
                      <a:pt x="478" y="339"/>
                    </a:lnTo>
                    <a:lnTo>
                      <a:pt x="484" y="347"/>
                    </a:lnTo>
                    <a:lnTo>
                      <a:pt x="490" y="351"/>
                    </a:lnTo>
                    <a:lnTo>
                      <a:pt x="497" y="359"/>
                    </a:lnTo>
                    <a:lnTo>
                      <a:pt x="508" y="362"/>
                    </a:lnTo>
                    <a:lnTo>
                      <a:pt x="519" y="361"/>
                    </a:lnTo>
                    <a:lnTo>
                      <a:pt x="517" y="369"/>
                    </a:lnTo>
                    <a:lnTo>
                      <a:pt x="511" y="371"/>
                    </a:lnTo>
                    <a:lnTo>
                      <a:pt x="508" y="383"/>
                    </a:lnTo>
                    <a:lnTo>
                      <a:pt x="517" y="389"/>
                    </a:lnTo>
                    <a:lnTo>
                      <a:pt x="516" y="393"/>
                    </a:lnTo>
                    <a:lnTo>
                      <a:pt x="504" y="391"/>
                    </a:lnTo>
                    <a:lnTo>
                      <a:pt x="498" y="394"/>
                    </a:lnTo>
                    <a:lnTo>
                      <a:pt x="497" y="398"/>
                    </a:lnTo>
                    <a:lnTo>
                      <a:pt x="493" y="400"/>
                    </a:lnTo>
                    <a:lnTo>
                      <a:pt x="491" y="406"/>
                    </a:lnTo>
                    <a:lnTo>
                      <a:pt x="484" y="412"/>
                    </a:lnTo>
                    <a:lnTo>
                      <a:pt x="485" y="418"/>
                    </a:lnTo>
                    <a:lnTo>
                      <a:pt x="479" y="424"/>
                    </a:lnTo>
                    <a:lnTo>
                      <a:pt x="482" y="428"/>
                    </a:lnTo>
                    <a:lnTo>
                      <a:pt x="487" y="425"/>
                    </a:lnTo>
                    <a:lnTo>
                      <a:pt x="490" y="428"/>
                    </a:lnTo>
                    <a:lnTo>
                      <a:pt x="486" y="433"/>
                    </a:lnTo>
                    <a:lnTo>
                      <a:pt x="476" y="436"/>
                    </a:lnTo>
                    <a:lnTo>
                      <a:pt x="476" y="441"/>
                    </a:lnTo>
                    <a:lnTo>
                      <a:pt x="481" y="441"/>
                    </a:lnTo>
                    <a:lnTo>
                      <a:pt x="481" y="447"/>
                    </a:lnTo>
                    <a:lnTo>
                      <a:pt x="478" y="451"/>
                    </a:lnTo>
                    <a:lnTo>
                      <a:pt x="479" y="457"/>
                    </a:lnTo>
                    <a:lnTo>
                      <a:pt x="485" y="464"/>
                    </a:lnTo>
                    <a:lnTo>
                      <a:pt x="484" y="472"/>
                    </a:lnTo>
                    <a:lnTo>
                      <a:pt x="483" y="476"/>
                    </a:lnTo>
                    <a:lnTo>
                      <a:pt x="488" y="487"/>
                    </a:lnTo>
                    <a:lnTo>
                      <a:pt x="499" y="508"/>
                    </a:lnTo>
                    <a:lnTo>
                      <a:pt x="508" y="509"/>
                    </a:lnTo>
                    <a:lnTo>
                      <a:pt x="508" y="513"/>
                    </a:lnTo>
                    <a:lnTo>
                      <a:pt x="511" y="517"/>
                    </a:lnTo>
                    <a:lnTo>
                      <a:pt x="518" y="512"/>
                    </a:lnTo>
                    <a:lnTo>
                      <a:pt x="525" y="509"/>
                    </a:lnTo>
                    <a:lnTo>
                      <a:pt x="536" y="511"/>
                    </a:lnTo>
                    <a:lnTo>
                      <a:pt x="538" y="515"/>
                    </a:lnTo>
                    <a:lnTo>
                      <a:pt x="544" y="516"/>
                    </a:lnTo>
                    <a:lnTo>
                      <a:pt x="548" y="522"/>
                    </a:lnTo>
                    <a:lnTo>
                      <a:pt x="555" y="524"/>
                    </a:lnTo>
                    <a:lnTo>
                      <a:pt x="554" y="534"/>
                    </a:lnTo>
                    <a:lnTo>
                      <a:pt x="557" y="537"/>
                    </a:lnTo>
                    <a:lnTo>
                      <a:pt x="563" y="536"/>
                    </a:lnTo>
                    <a:lnTo>
                      <a:pt x="565" y="540"/>
                    </a:lnTo>
                    <a:lnTo>
                      <a:pt x="570" y="539"/>
                    </a:lnTo>
                    <a:lnTo>
                      <a:pt x="576" y="546"/>
                    </a:lnTo>
                    <a:lnTo>
                      <a:pt x="578" y="554"/>
                    </a:lnTo>
                    <a:lnTo>
                      <a:pt x="573" y="555"/>
                    </a:lnTo>
                    <a:lnTo>
                      <a:pt x="572" y="561"/>
                    </a:lnTo>
                    <a:lnTo>
                      <a:pt x="577" y="573"/>
                    </a:lnTo>
                    <a:lnTo>
                      <a:pt x="573" y="579"/>
                    </a:lnTo>
                    <a:lnTo>
                      <a:pt x="575" y="587"/>
                    </a:lnTo>
                    <a:lnTo>
                      <a:pt x="575" y="602"/>
                    </a:lnTo>
                    <a:lnTo>
                      <a:pt x="573" y="607"/>
                    </a:lnTo>
                    <a:lnTo>
                      <a:pt x="574" y="612"/>
                    </a:lnTo>
                    <a:lnTo>
                      <a:pt x="572" y="626"/>
                    </a:lnTo>
                    <a:lnTo>
                      <a:pt x="565" y="634"/>
                    </a:lnTo>
                    <a:lnTo>
                      <a:pt x="554" y="637"/>
                    </a:lnTo>
                    <a:lnTo>
                      <a:pt x="527" y="647"/>
                    </a:lnTo>
                    <a:lnTo>
                      <a:pt x="519" y="650"/>
                    </a:lnTo>
                    <a:lnTo>
                      <a:pt x="503" y="649"/>
                    </a:lnTo>
                    <a:lnTo>
                      <a:pt x="504" y="642"/>
                    </a:lnTo>
                    <a:lnTo>
                      <a:pt x="501" y="641"/>
                    </a:lnTo>
                    <a:lnTo>
                      <a:pt x="498" y="649"/>
                    </a:lnTo>
                    <a:lnTo>
                      <a:pt x="494" y="653"/>
                    </a:lnTo>
                    <a:lnTo>
                      <a:pt x="486" y="656"/>
                    </a:lnTo>
                    <a:lnTo>
                      <a:pt x="477" y="661"/>
                    </a:lnTo>
                    <a:lnTo>
                      <a:pt x="469" y="664"/>
                    </a:lnTo>
                    <a:lnTo>
                      <a:pt x="467" y="670"/>
                    </a:lnTo>
                    <a:lnTo>
                      <a:pt x="468" y="672"/>
                    </a:lnTo>
                    <a:lnTo>
                      <a:pt x="466" y="676"/>
                    </a:lnTo>
                    <a:lnTo>
                      <a:pt x="461" y="676"/>
                    </a:lnTo>
                    <a:lnTo>
                      <a:pt x="463" y="678"/>
                    </a:lnTo>
                    <a:lnTo>
                      <a:pt x="459" y="684"/>
                    </a:lnTo>
                    <a:lnTo>
                      <a:pt x="459" y="688"/>
                    </a:lnTo>
                    <a:lnTo>
                      <a:pt x="455" y="694"/>
                    </a:lnTo>
                    <a:lnTo>
                      <a:pt x="446" y="694"/>
                    </a:lnTo>
                    <a:lnTo>
                      <a:pt x="438" y="699"/>
                    </a:lnTo>
                    <a:lnTo>
                      <a:pt x="416" y="699"/>
                    </a:lnTo>
                    <a:lnTo>
                      <a:pt x="412" y="697"/>
                    </a:lnTo>
                    <a:lnTo>
                      <a:pt x="406" y="698"/>
                    </a:lnTo>
                    <a:lnTo>
                      <a:pt x="403" y="696"/>
                    </a:lnTo>
                    <a:lnTo>
                      <a:pt x="386" y="692"/>
                    </a:lnTo>
                    <a:lnTo>
                      <a:pt x="374" y="691"/>
                    </a:lnTo>
                    <a:lnTo>
                      <a:pt x="365" y="678"/>
                    </a:lnTo>
                    <a:lnTo>
                      <a:pt x="358" y="671"/>
                    </a:lnTo>
                    <a:lnTo>
                      <a:pt x="354" y="668"/>
                    </a:lnTo>
                    <a:lnTo>
                      <a:pt x="356" y="662"/>
                    </a:lnTo>
                    <a:lnTo>
                      <a:pt x="341" y="664"/>
                    </a:lnTo>
                    <a:lnTo>
                      <a:pt x="333" y="653"/>
                    </a:lnTo>
                    <a:lnTo>
                      <a:pt x="330" y="641"/>
                    </a:lnTo>
                    <a:lnTo>
                      <a:pt x="327" y="632"/>
                    </a:lnTo>
                    <a:lnTo>
                      <a:pt x="321" y="621"/>
                    </a:lnTo>
                    <a:lnTo>
                      <a:pt x="318" y="619"/>
                    </a:lnTo>
                    <a:lnTo>
                      <a:pt x="315" y="616"/>
                    </a:lnTo>
                    <a:lnTo>
                      <a:pt x="314" y="612"/>
                    </a:lnTo>
                    <a:lnTo>
                      <a:pt x="304" y="610"/>
                    </a:lnTo>
                    <a:lnTo>
                      <a:pt x="298" y="613"/>
                    </a:lnTo>
                    <a:lnTo>
                      <a:pt x="290" y="614"/>
                    </a:lnTo>
                    <a:lnTo>
                      <a:pt x="284" y="616"/>
                    </a:lnTo>
                    <a:lnTo>
                      <a:pt x="280" y="621"/>
                    </a:lnTo>
                    <a:lnTo>
                      <a:pt x="285" y="626"/>
                    </a:lnTo>
                    <a:lnTo>
                      <a:pt x="277" y="629"/>
                    </a:lnTo>
                    <a:lnTo>
                      <a:pt x="271" y="628"/>
                    </a:lnTo>
                    <a:lnTo>
                      <a:pt x="265" y="629"/>
                    </a:lnTo>
                    <a:lnTo>
                      <a:pt x="254" y="623"/>
                    </a:lnTo>
                    <a:lnTo>
                      <a:pt x="242" y="624"/>
                    </a:lnTo>
                    <a:lnTo>
                      <a:pt x="248" y="629"/>
                    </a:lnTo>
                    <a:lnTo>
                      <a:pt x="246" y="631"/>
                    </a:lnTo>
                    <a:lnTo>
                      <a:pt x="228" y="633"/>
                    </a:lnTo>
                    <a:lnTo>
                      <a:pt x="223" y="625"/>
                    </a:lnTo>
                    <a:lnTo>
                      <a:pt x="213" y="624"/>
                    </a:lnTo>
                    <a:lnTo>
                      <a:pt x="215" y="616"/>
                    </a:lnTo>
                    <a:lnTo>
                      <a:pt x="214" y="606"/>
                    </a:lnTo>
                    <a:lnTo>
                      <a:pt x="220" y="602"/>
                    </a:lnTo>
                    <a:lnTo>
                      <a:pt x="225" y="595"/>
                    </a:lnTo>
                    <a:lnTo>
                      <a:pt x="229" y="595"/>
                    </a:lnTo>
                    <a:lnTo>
                      <a:pt x="227" y="600"/>
                    </a:lnTo>
                    <a:lnTo>
                      <a:pt x="231" y="600"/>
                    </a:lnTo>
                    <a:lnTo>
                      <a:pt x="235" y="602"/>
                    </a:lnTo>
                    <a:lnTo>
                      <a:pt x="250" y="601"/>
                    </a:lnTo>
                    <a:lnTo>
                      <a:pt x="253" y="597"/>
                    </a:lnTo>
                    <a:lnTo>
                      <a:pt x="261" y="595"/>
                    </a:lnTo>
                    <a:lnTo>
                      <a:pt x="268" y="589"/>
                    </a:lnTo>
                    <a:lnTo>
                      <a:pt x="270" y="583"/>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8" name="Freeform 107">
                <a:extLst>
                  <a:ext uri="{FF2B5EF4-FFF2-40B4-BE49-F238E27FC236}">
                    <a16:creationId xmlns:a16="http://schemas.microsoft.com/office/drawing/2014/main" id="{D436D19B-78B7-47FA-876C-42AD2B6457B1}"/>
                  </a:ext>
                </a:extLst>
              </p:cNvPr>
              <p:cNvSpPr>
                <a:spLocks noChangeAspect="1"/>
              </p:cNvSpPr>
              <p:nvPr/>
            </p:nvSpPr>
            <p:spPr bwMode="gray">
              <a:xfrm>
                <a:off x="5757863" y="2462213"/>
                <a:ext cx="65088" cy="60325"/>
              </a:xfrm>
              <a:custGeom>
                <a:avLst/>
                <a:gdLst/>
                <a:ahLst/>
                <a:cxnLst>
                  <a:cxn ang="0">
                    <a:pos x="0" y="47"/>
                  </a:cxn>
                  <a:cxn ang="0">
                    <a:pos x="6" y="43"/>
                  </a:cxn>
                  <a:cxn ang="0">
                    <a:pos x="2" y="42"/>
                  </a:cxn>
                  <a:cxn ang="0">
                    <a:pos x="1" y="32"/>
                  </a:cxn>
                  <a:cxn ang="0">
                    <a:pos x="8" y="16"/>
                  </a:cxn>
                  <a:cxn ang="0">
                    <a:pos x="4" y="9"/>
                  </a:cxn>
                  <a:cxn ang="0">
                    <a:pos x="6" y="4"/>
                  </a:cxn>
                  <a:cxn ang="0">
                    <a:pos x="12" y="6"/>
                  </a:cxn>
                  <a:cxn ang="0">
                    <a:pos x="16" y="4"/>
                  </a:cxn>
                  <a:cxn ang="0">
                    <a:pos x="19" y="6"/>
                  </a:cxn>
                  <a:cxn ang="0">
                    <a:pos x="24" y="4"/>
                  </a:cxn>
                  <a:cxn ang="0">
                    <a:pos x="25" y="1"/>
                  </a:cxn>
                  <a:cxn ang="0">
                    <a:pos x="29" y="2"/>
                  </a:cxn>
                  <a:cxn ang="0">
                    <a:pos x="33" y="2"/>
                  </a:cxn>
                  <a:cxn ang="0">
                    <a:pos x="33" y="0"/>
                  </a:cxn>
                  <a:cxn ang="0">
                    <a:pos x="37" y="0"/>
                  </a:cxn>
                  <a:cxn ang="0">
                    <a:pos x="43" y="2"/>
                  </a:cxn>
                  <a:cxn ang="0">
                    <a:pos x="47" y="0"/>
                  </a:cxn>
                  <a:cxn ang="0">
                    <a:pos x="51" y="5"/>
                  </a:cxn>
                  <a:cxn ang="0">
                    <a:pos x="63" y="6"/>
                  </a:cxn>
                  <a:cxn ang="0">
                    <a:pos x="66" y="14"/>
                  </a:cxn>
                  <a:cxn ang="0">
                    <a:pos x="64" y="22"/>
                  </a:cxn>
                  <a:cxn ang="0">
                    <a:pos x="66" y="20"/>
                  </a:cxn>
                  <a:cxn ang="0">
                    <a:pos x="68" y="26"/>
                  </a:cxn>
                  <a:cxn ang="0">
                    <a:pos x="74" y="27"/>
                  </a:cxn>
                  <a:cxn ang="0">
                    <a:pos x="79" y="42"/>
                  </a:cxn>
                  <a:cxn ang="0">
                    <a:pos x="78" y="46"/>
                  </a:cxn>
                  <a:cxn ang="0">
                    <a:pos x="92" y="44"/>
                  </a:cxn>
                  <a:cxn ang="0">
                    <a:pos x="96" y="40"/>
                  </a:cxn>
                  <a:cxn ang="0">
                    <a:pos x="103" y="38"/>
                  </a:cxn>
                  <a:cxn ang="0">
                    <a:pos x="105" y="42"/>
                  </a:cxn>
                  <a:cxn ang="0">
                    <a:pos x="114" y="42"/>
                  </a:cxn>
                  <a:cxn ang="0">
                    <a:pos x="114" y="46"/>
                  </a:cxn>
                  <a:cxn ang="0">
                    <a:pos x="107" y="53"/>
                  </a:cxn>
                  <a:cxn ang="0">
                    <a:pos x="100" y="64"/>
                  </a:cxn>
                  <a:cxn ang="0">
                    <a:pos x="94" y="68"/>
                  </a:cxn>
                  <a:cxn ang="0">
                    <a:pos x="81" y="74"/>
                  </a:cxn>
                  <a:cxn ang="0">
                    <a:pos x="72" y="84"/>
                  </a:cxn>
                  <a:cxn ang="0">
                    <a:pos x="66" y="84"/>
                  </a:cxn>
                  <a:cxn ang="0">
                    <a:pos x="54" y="94"/>
                  </a:cxn>
                  <a:cxn ang="0">
                    <a:pos x="50" y="98"/>
                  </a:cxn>
                  <a:cxn ang="0">
                    <a:pos x="47" y="96"/>
                  </a:cxn>
                  <a:cxn ang="0">
                    <a:pos x="45" y="98"/>
                  </a:cxn>
                  <a:cxn ang="0">
                    <a:pos x="46" y="104"/>
                  </a:cxn>
                  <a:cxn ang="0">
                    <a:pos x="44" y="104"/>
                  </a:cxn>
                  <a:cxn ang="0">
                    <a:pos x="40" y="98"/>
                  </a:cxn>
                  <a:cxn ang="0">
                    <a:pos x="36" y="99"/>
                  </a:cxn>
                  <a:cxn ang="0">
                    <a:pos x="36" y="94"/>
                  </a:cxn>
                  <a:cxn ang="0">
                    <a:pos x="39" y="83"/>
                  </a:cxn>
                  <a:cxn ang="0">
                    <a:pos x="34" y="90"/>
                  </a:cxn>
                  <a:cxn ang="0">
                    <a:pos x="29" y="92"/>
                  </a:cxn>
                  <a:cxn ang="0">
                    <a:pos x="24" y="84"/>
                  </a:cxn>
                  <a:cxn ang="0">
                    <a:pos x="19" y="86"/>
                  </a:cxn>
                  <a:cxn ang="0">
                    <a:pos x="12" y="80"/>
                  </a:cxn>
                  <a:cxn ang="0">
                    <a:pos x="14" y="74"/>
                  </a:cxn>
                  <a:cxn ang="0">
                    <a:pos x="10" y="65"/>
                  </a:cxn>
                  <a:cxn ang="0">
                    <a:pos x="8" y="60"/>
                  </a:cxn>
                  <a:cxn ang="0">
                    <a:pos x="4" y="60"/>
                  </a:cxn>
                  <a:cxn ang="0">
                    <a:pos x="4" y="58"/>
                  </a:cxn>
                  <a:cxn ang="0">
                    <a:pos x="2" y="56"/>
                  </a:cxn>
                  <a:cxn ang="0">
                    <a:pos x="0" y="47"/>
                  </a:cxn>
                </a:cxnLst>
                <a:rect l="0" t="0" r="r" b="b"/>
                <a:pathLst>
                  <a:path w="115" h="105">
                    <a:moveTo>
                      <a:pt x="0" y="47"/>
                    </a:moveTo>
                    <a:lnTo>
                      <a:pt x="6" y="43"/>
                    </a:lnTo>
                    <a:lnTo>
                      <a:pt x="2" y="42"/>
                    </a:lnTo>
                    <a:lnTo>
                      <a:pt x="1" y="32"/>
                    </a:lnTo>
                    <a:lnTo>
                      <a:pt x="8" y="16"/>
                    </a:lnTo>
                    <a:lnTo>
                      <a:pt x="4" y="9"/>
                    </a:lnTo>
                    <a:lnTo>
                      <a:pt x="6" y="4"/>
                    </a:lnTo>
                    <a:lnTo>
                      <a:pt x="12" y="6"/>
                    </a:lnTo>
                    <a:lnTo>
                      <a:pt x="16" y="4"/>
                    </a:lnTo>
                    <a:lnTo>
                      <a:pt x="19" y="6"/>
                    </a:lnTo>
                    <a:lnTo>
                      <a:pt x="24" y="4"/>
                    </a:lnTo>
                    <a:lnTo>
                      <a:pt x="25" y="1"/>
                    </a:lnTo>
                    <a:lnTo>
                      <a:pt x="29" y="2"/>
                    </a:lnTo>
                    <a:lnTo>
                      <a:pt x="33" y="2"/>
                    </a:lnTo>
                    <a:lnTo>
                      <a:pt x="33" y="0"/>
                    </a:lnTo>
                    <a:lnTo>
                      <a:pt x="37" y="0"/>
                    </a:lnTo>
                    <a:lnTo>
                      <a:pt x="43" y="2"/>
                    </a:lnTo>
                    <a:lnTo>
                      <a:pt x="47" y="0"/>
                    </a:lnTo>
                    <a:lnTo>
                      <a:pt x="51" y="5"/>
                    </a:lnTo>
                    <a:lnTo>
                      <a:pt x="63" y="6"/>
                    </a:lnTo>
                    <a:lnTo>
                      <a:pt x="66" y="14"/>
                    </a:lnTo>
                    <a:lnTo>
                      <a:pt x="64" y="22"/>
                    </a:lnTo>
                    <a:lnTo>
                      <a:pt x="66" y="20"/>
                    </a:lnTo>
                    <a:lnTo>
                      <a:pt x="68" y="26"/>
                    </a:lnTo>
                    <a:lnTo>
                      <a:pt x="74" y="27"/>
                    </a:lnTo>
                    <a:lnTo>
                      <a:pt x="79" y="42"/>
                    </a:lnTo>
                    <a:lnTo>
                      <a:pt x="78" y="46"/>
                    </a:lnTo>
                    <a:lnTo>
                      <a:pt x="92" y="44"/>
                    </a:lnTo>
                    <a:lnTo>
                      <a:pt x="96" y="40"/>
                    </a:lnTo>
                    <a:lnTo>
                      <a:pt x="103" y="38"/>
                    </a:lnTo>
                    <a:lnTo>
                      <a:pt x="105" y="42"/>
                    </a:lnTo>
                    <a:lnTo>
                      <a:pt x="114" y="42"/>
                    </a:lnTo>
                    <a:lnTo>
                      <a:pt x="114" y="46"/>
                    </a:lnTo>
                    <a:lnTo>
                      <a:pt x="107" y="53"/>
                    </a:lnTo>
                    <a:lnTo>
                      <a:pt x="100" y="64"/>
                    </a:lnTo>
                    <a:lnTo>
                      <a:pt x="94" y="68"/>
                    </a:lnTo>
                    <a:lnTo>
                      <a:pt x="81" y="74"/>
                    </a:lnTo>
                    <a:lnTo>
                      <a:pt x="72" y="84"/>
                    </a:lnTo>
                    <a:lnTo>
                      <a:pt x="66" y="84"/>
                    </a:lnTo>
                    <a:lnTo>
                      <a:pt x="54" y="94"/>
                    </a:lnTo>
                    <a:lnTo>
                      <a:pt x="50" y="98"/>
                    </a:lnTo>
                    <a:lnTo>
                      <a:pt x="47" y="96"/>
                    </a:lnTo>
                    <a:lnTo>
                      <a:pt x="45" y="98"/>
                    </a:lnTo>
                    <a:lnTo>
                      <a:pt x="46" y="104"/>
                    </a:lnTo>
                    <a:lnTo>
                      <a:pt x="44" y="104"/>
                    </a:lnTo>
                    <a:lnTo>
                      <a:pt x="40" y="98"/>
                    </a:lnTo>
                    <a:lnTo>
                      <a:pt x="36" y="99"/>
                    </a:lnTo>
                    <a:lnTo>
                      <a:pt x="36" y="94"/>
                    </a:lnTo>
                    <a:lnTo>
                      <a:pt x="39" y="83"/>
                    </a:lnTo>
                    <a:lnTo>
                      <a:pt x="34" y="90"/>
                    </a:lnTo>
                    <a:lnTo>
                      <a:pt x="29" y="92"/>
                    </a:lnTo>
                    <a:lnTo>
                      <a:pt x="24" y="84"/>
                    </a:lnTo>
                    <a:lnTo>
                      <a:pt x="19" y="86"/>
                    </a:lnTo>
                    <a:lnTo>
                      <a:pt x="12" y="80"/>
                    </a:lnTo>
                    <a:lnTo>
                      <a:pt x="14" y="74"/>
                    </a:lnTo>
                    <a:lnTo>
                      <a:pt x="10" y="65"/>
                    </a:lnTo>
                    <a:lnTo>
                      <a:pt x="8" y="60"/>
                    </a:lnTo>
                    <a:lnTo>
                      <a:pt x="4" y="60"/>
                    </a:lnTo>
                    <a:lnTo>
                      <a:pt x="4" y="58"/>
                    </a:lnTo>
                    <a:lnTo>
                      <a:pt x="2" y="56"/>
                    </a:lnTo>
                    <a:lnTo>
                      <a:pt x="0" y="47"/>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9" name="Freeform 108">
                <a:extLst>
                  <a:ext uri="{FF2B5EF4-FFF2-40B4-BE49-F238E27FC236}">
                    <a16:creationId xmlns:a16="http://schemas.microsoft.com/office/drawing/2014/main" id="{BC0C0EDC-8E44-442B-9247-D2E9011B7082}"/>
                  </a:ext>
                </a:extLst>
              </p:cNvPr>
              <p:cNvSpPr>
                <a:spLocks noChangeAspect="1"/>
              </p:cNvSpPr>
              <p:nvPr/>
            </p:nvSpPr>
            <p:spPr bwMode="gray">
              <a:xfrm>
                <a:off x="5745163" y="2479676"/>
                <a:ext cx="15875" cy="17463"/>
              </a:xfrm>
              <a:custGeom>
                <a:avLst/>
                <a:gdLst/>
                <a:ahLst/>
                <a:cxnLst>
                  <a:cxn ang="0">
                    <a:pos x="0" y="5"/>
                  </a:cxn>
                  <a:cxn ang="0">
                    <a:pos x="4" y="0"/>
                  </a:cxn>
                  <a:cxn ang="0">
                    <a:pos x="8" y="1"/>
                  </a:cxn>
                  <a:cxn ang="0">
                    <a:pos x="13" y="0"/>
                  </a:cxn>
                  <a:cxn ang="0">
                    <a:pos x="17" y="1"/>
                  </a:cxn>
                  <a:cxn ang="0">
                    <a:pos x="14" y="3"/>
                  </a:cxn>
                  <a:cxn ang="0">
                    <a:pos x="20" y="8"/>
                  </a:cxn>
                  <a:cxn ang="0">
                    <a:pos x="26" y="9"/>
                  </a:cxn>
                  <a:cxn ang="0">
                    <a:pos x="22" y="14"/>
                  </a:cxn>
                  <a:cxn ang="0">
                    <a:pos x="23" y="21"/>
                  </a:cxn>
                  <a:cxn ang="0">
                    <a:pos x="24" y="24"/>
                  </a:cxn>
                  <a:cxn ang="0">
                    <a:pos x="26" y="26"/>
                  </a:cxn>
                  <a:cxn ang="0">
                    <a:pos x="22" y="28"/>
                  </a:cxn>
                  <a:cxn ang="0">
                    <a:pos x="19" y="29"/>
                  </a:cxn>
                  <a:cxn ang="0">
                    <a:pos x="17" y="27"/>
                  </a:cxn>
                  <a:cxn ang="0">
                    <a:pos x="17" y="21"/>
                  </a:cxn>
                  <a:cxn ang="0">
                    <a:pos x="15" y="18"/>
                  </a:cxn>
                  <a:cxn ang="0">
                    <a:pos x="13" y="16"/>
                  </a:cxn>
                  <a:cxn ang="0">
                    <a:pos x="9" y="15"/>
                  </a:cxn>
                  <a:cxn ang="0">
                    <a:pos x="7" y="17"/>
                  </a:cxn>
                  <a:cxn ang="0">
                    <a:pos x="0" y="13"/>
                  </a:cxn>
                  <a:cxn ang="0">
                    <a:pos x="0" y="5"/>
                  </a:cxn>
                </a:cxnLst>
                <a:rect l="0" t="0" r="r" b="b"/>
                <a:pathLst>
                  <a:path w="27" h="30">
                    <a:moveTo>
                      <a:pt x="0" y="5"/>
                    </a:moveTo>
                    <a:lnTo>
                      <a:pt x="4" y="0"/>
                    </a:lnTo>
                    <a:lnTo>
                      <a:pt x="8" y="1"/>
                    </a:lnTo>
                    <a:lnTo>
                      <a:pt x="13" y="0"/>
                    </a:lnTo>
                    <a:lnTo>
                      <a:pt x="17" y="1"/>
                    </a:lnTo>
                    <a:lnTo>
                      <a:pt x="14" y="3"/>
                    </a:lnTo>
                    <a:lnTo>
                      <a:pt x="20" y="8"/>
                    </a:lnTo>
                    <a:lnTo>
                      <a:pt x="26" y="9"/>
                    </a:lnTo>
                    <a:lnTo>
                      <a:pt x="22" y="14"/>
                    </a:lnTo>
                    <a:lnTo>
                      <a:pt x="23" y="21"/>
                    </a:lnTo>
                    <a:lnTo>
                      <a:pt x="24" y="24"/>
                    </a:lnTo>
                    <a:lnTo>
                      <a:pt x="26" y="26"/>
                    </a:lnTo>
                    <a:lnTo>
                      <a:pt x="22" y="28"/>
                    </a:lnTo>
                    <a:lnTo>
                      <a:pt x="19" y="29"/>
                    </a:lnTo>
                    <a:lnTo>
                      <a:pt x="17" y="27"/>
                    </a:lnTo>
                    <a:lnTo>
                      <a:pt x="17" y="21"/>
                    </a:lnTo>
                    <a:lnTo>
                      <a:pt x="15" y="18"/>
                    </a:lnTo>
                    <a:lnTo>
                      <a:pt x="13" y="16"/>
                    </a:lnTo>
                    <a:lnTo>
                      <a:pt x="9" y="15"/>
                    </a:lnTo>
                    <a:lnTo>
                      <a:pt x="7" y="17"/>
                    </a:lnTo>
                    <a:lnTo>
                      <a:pt x="0" y="13"/>
                    </a:lnTo>
                    <a:lnTo>
                      <a:pt x="0" y="5"/>
                    </a:lnTo>
                  </a:path>
                </a:pathLst>
              </a:custGeom>
              <a:grpFill/>
              <a:ln w="6350" cmpd="sng">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0" name="Freeform 109">
                <a:extLst>
                  <a:ext uri="{FF2B5EF4-FFF2-40B4-BE49-F238E27FC236}">
                    <a16:creationId xmlns:a16="http://schemas.microsoft.com/office/drawing/2014/main" id="{42119D39-A8F1-4A23-8391-68993DB64DAA}"/>
                  </a:ext>
                </a:extLst>
              </p:cNvPr>
              <p:cNvSpPr>
                <a:spLocks noChangeAspect="1"/>
              </p:cNvSpPr>
              <p:nvPr/>
            </p:nvSpPr>
            <p:spPr bwMode="gray">
              <a:xfrm>
                <a:off x="6002338" y="2247901"/>
                <a:ext cx="312738" cy="254000"/>
              </a:xfrm>
              <a:custGeom>
                <a:avLst/>
                <a:gdLst/>
                <a:ahLst/>
                <a:cxnLst>
                  <a:cxn ang="0">
                    <a:pos x="73" y="213"/>
                  </a:cxn>
                  <a:cxn ang="0">
                    <a:pos x="61" y="196"/>
                  </a:cxn>
                  <a:cxn ang="0">
                    <a:pos x="47" y="184"/>
                  </a:cxn>
                  <a:cxn ang="0">
                    <a:pos x="15" y="173"/>
                  </a:cxn>
                  <a:cxn ang="0">
                    <a:pos x="6" y="132"/>
                  </a:cxn>
                  <a:cxn ang="0">
                    <a:pos x="35" y="107"/>
                  </a:cxn>
                  <a:cxn ang="0">
                    <a:pos x="53" y="79"/>
                  </a:cxn>
                  <a:cxn ang="0">
                    <a:pos x="57" y="49"/>
                  </a:cxn>
                  <a:cxn ang="0">
                    <a:pos x="82" y="31"/>
                  </a:cxn>
                  <a:cxn ang="0">
                    <a:pos x="109" y="30"/>
                  </a:cxn>
                  <a:cxn ang="0">
                    <a:pos x="136" y="25"/>
                  </a:cxn>
                  <a:cxn ang="0">
                    <a:pos x="161" y="24"/>
                  </a:cxn>
                  <a:cxn ang="0">
                    <a:pos x="188" y="13"/>
                  </a:cxn>
                  <a:cxn ang="0">
                    <a:pos x="217" y="28"/>
                  </a:cxn>
                  <a:cxn ang="0">
                    <a:pos x="227" y="22"/>
                  </a:cxn>
                  <a:cxn ang="0">
                    <a:pos x="246" y="29"/>
                  </a:cxn>
                  <a:cxn ang="0">
                    <a:pos x="266" y="23"/>
                  </a:cxn>
                  <a:cxn ang="0">
                    <a:pos x="283" y="20"/>
                  </a:cxn>
                  <a:cxn ang="0">
                    <a:pos x="315" y="22"/>
                  </a:cxn>
                  <a:cxn ang="0">
                    <a:pos x="344" y="24"/>
                  </a:cxn>
                  <a:cxn ang="0">
                    <a:pos x="363" y="0"/>
                  </a:cxn>
                  <a:cxn ang="0">
                    <a:pos x="405" y="23"/>
                  </a:cxn>
                  <a:cxn ang="0">
                    <a:pos x="437" y="65"/>
                  </a:cxn>
                  <a:cxn ang="0">
                    <a:pos x="457" y="108"/>
                  </a:cxn>
                  <a:cxn ang="0">
                    <a:pos x="477" y="133"/>
                  </a:cxn>
                  <a:cxn ang="0">
                    <a:pos x="516" y="156"/>
                  </a:cxn>
                  <a:cxn ang="0">
                    <a:pos x="493" y="209"/>
                  </a:cxn>
                  <a:cxn ang="0">
                    <a:pos x="545" y="303"/>
                  </a:cxn>
                  <a:cxn ang="0">
                    <a:pos x="560" y="338"/>
                  </a:cxn>
                  <a:cxn ang="0">
                    <a:pos x="512" y="329"/>
                  </a:cxn>
                  <a:cxn ang="0">
                    <a:pos x="447" y="300"/>
                  </a:cxn>
                  <a:cxn ang="0">
                    <a:pos x="388" y="303"/>
                  </a:cxn>
                  <a:cxn ang="0">
                    <a:pos x="402" y="301"/>
                  </a:cxn>
                  <a:cxn ang="0">
                    <a:pos x="433" y="307"/>
                  </a:cxn>
                  <a:cxn ang="0">
                    <a:pos x="479" y="311"/>
                  </a:cxn>
                  <a:cxn ang="0">
                    <a:pos x="533" y="364"/>
                  </a:cxn>
                  <a:cxn ang="0">
                    <a:pos x="511" y="391"/>
                  </a:cxn>
                  <a:cxn ang="0">
                    <a:pos x="490" y="351"/>
                  </a:cxn>
                  <a:cxn ang="0">
                    <a:pos x="439" y="350"/>
                  </a:cxn>
                  <a:cxn ang="0">
                    <a:pos x="439" y="366"/>
                  </a:cxn>
                  <a:cxn ang="0">
                    <a:pos x="400" y="390"/>
                  </a:cxn>
                  <a:cxn ang="0">
                    <a:pos x="367" y="385"/>
                  </a:cxn>
                  <a:cxn ang="0">
                    <a:pos x="336" y="387"/>
                  </a:cxn>
                  <a:cxn ang="0">
                    <a:pos x="318" y="402"/>
                  </a:cxn>
                  <a:cxn ang="0">
                    <a:pos x="292" y="411"/>
                  </a:cxn>
                  <a:cxn ang="0">
                    <a:pos x="276" y="436"/>
                  </a:cxn>
                  <a:cxn ang="0">
                    <a:pos x="244" y="433"/>
                  </a:cxn>
                  <a:cxn ang="0">
                    <a:pos x="221" y="439"/>
                  </a:cxn>
                  <a:cxn ang="0">
                    <a:pos x="185" y="438"/>
                  </a:cxn>
                  <a:cxn ang="0">
                    <a:pos x="183" y="422"/>
                  </a:cxn>
                  <a:cxn ang="0">
                    <a:pos x="175" y="404"/>
                  </a:cxn>
                  <a:cxn ang="0">
                    <a:pos x="161" y="384"/>
                  </a:cxn>
                  <a:cxn ang="0">
                    <a:pos x="142" y="363"/>
                  </a:cxn>
                  <a:cxn ang="0">
                    <a:pos x="121" y="348"/>
                  </a:cxn>
                  <a:cxn ang="0">
                    <a:pos x="101" y="316"/>
                  </a:cxn>
                  <a:cxn ang="0">
                    <a:pos x="80" y="299"/>
                  </a:cxn>
                  <a:cxn ang="0">
                    <a:pos x="84" y="267"/>
                  </a:cxn>
                </a:cxnLst>
                <a:rect l="0" t="0" r="r" b="b"/>
                <a:pathLst>
                  <a:path w="565" h="444">
                    <a:moveTo>
                      <a:pt x="105" y="244"/>
                    </a:moveTo>
                    <a:lnTo>
                      <a:pt x="97" y="239"/>
                    </a:lnTo>
                    <a:lnTo>
                      <a:pt x="90" y="227"/>
                    </a:lnTo>
                    <a:lnTo>
                      <a:pt x="85" y="218"/>
                    </a:lnTo>
                    <a:lnTo>
                      <a:pt x="73" y="213"/>
                    </a:lnTo>
                    <a:lnTo>
                      <a:pt x="73" y="204"/>
                    </a:lnTo>
                    <a:lnTo>
                      <a:pt x="69" y="201"/>
                    </a:lnTo>
                    <a:lnTo>
                      <a:pt x="66" y="205"/>
                    </a:lnTo>
                    <a:lnTo>
                      <a:pt x="61" y="200"/>
                    </a:lnTo>
                    <a:lnTo>
                      <a:pt x="61" y="196"/>
                    </a:lnTo>
                    <a:lnTo>
                      <a:pt x="55" y="196"/>
                    </a:lnTo>
                    <a:lnTo>
                      <a:pt x="53" y="192"/>
                    </a:lnTo>
                    <a:lnTo>
                      <a:pt x="48" y="192"/>
                    </a:lnTo>
                    <a:lnTo>
                      <a:pt x="45" y="187"/>
                    </a:lnTo>
                    <a:lnTo>
                      <a:pt x="47" y="184"/>
                    </a:lnTo>
                    <a:lnTo>
                      <a:pt x="45" y="180"/>
                    </a:lnTo>
                    <a:lnTo>
                      <a:pt x="41" y="174"/>
                    </a:lnTo>
                    <a:lnTo>
                      <a:pt x="35" y="177"/>
                    </a:lnTo>
                    <a:lnTo>
                      <a:pt x="19" y="177"/>
                    </a:lnTo>
                    <a:lnTo>
                      <a:pt x="15" y="173"/>
                    </a:lnTo>
                    <a:lnTo>
                      <a:pt x="16" y="164"/>
                    </a:lnTo>
                    <a:lnTo>
                      <a:pt x="13" y="157"/>
                    </a:lnTo>
                    <a:lnTo>
                      <a:pt x="0" y="147"/>
                    </a:lnTo>
                    <a:lnTo>
                      <a:pt x="0" y="133"/>
                    </a:lnTo>
                    <a:lnTo>
                      <a:pt x="6" y="132"/>
                    </a:lnTo>
                    <a:lnTo>
                      <a:pt x="16" y="117"/>
                    </a:lnTo>
                    <a:lnTo>
                      <a:pt x="22" y="112"/>
                    </a:lnTo>
                    <a:lnTo>
                      <a:pt x="30" y="110"/>
                    </a:lnTo>
                    <a:lnTo>
                      <a:pt x="33" y="110"/>
                    </a:lnTo>
                    <a:lnTo>
                      <a:pt x="35" y="107"/>
                    </a:lnTo>
                    <a:lnTo>
                      <a:pt x="42" y="111"/>
                    </a:lnTo>
                    <a:lnTo>
                      <a:pt x="48" y="110"/>
                    </a:lnTo>
                    <a:lnTo>
                      <a:pt x="50" y="106"/>
                    </a:lnTo>
                    <a:lnTo>
                      <a:pt x="48" y="97"/>
                    </a:lnTo>
                    <a:lnTo>
                      <a:pt x="53" y="79"/>
                    </a:lnTo>
                    <a:lnTo>
                      <a:pt x="51" y="73"/>
                    </a:lnTo>
                    <a:lnTo>
                      <a:pt x="43" y="68"/>
                    </a:lnTo>
                    <a:lnTo>
                      <a:pt x="51" y="61"/>
                    </a:lnTo>
                    <a:lnTo>
                      <a:pt x="60" y="57"/>
                    </a:lnTo>
                    <a:lnTo>
                      <a:pt x="57" y="49"/>
                    </a:lnTo>
                    <a:lnTo>
                      <a:pt x="60" y="37"/>
                    </a:lnTo>
                    <a:lnTo>
                      <a:pt x="66" y="31"/>
                    </a:lnTo>
                    <a:lnTo>
                      <a:pt x="74" y="34"/>
                    </a:lnTo>
                    <a:lnTo>
                      <a:pt x="79" y="31"/>
                    </a:lnTo>
                    <a:lnTo>
                      <a:pt x="82" y="31"/>
                    </a:lnTo>
                    <a:lnTo>
                      <a:pt x="86" y="35"/>
                    </a:lnTo>
                    <a:lnTo>
                      <a:pt x="91" y="29"/>
                    </a:lnTo>
                    <a:lnTo>
                      <a:pt x="97" y="29"/>
                    </a:lnTo>
                    <a:lnTo>
                      <a:pt x="105" y="26"/>
                    </a:lnTo>
                    <a:lnTo>
                      <a:pt x="109" y="30"/>
                    </a:lnTo>
                    <a:lnTo>
                      <a:pt x="119" y="35"/>
                    </a:lnTo>
                    <a:lnTo>
                      <a:pt x="123" y="34"/>
                    </a:lnTo>
                    <a:lnTo>
                      <a:pt x="130" y="29"/>
                    </a:lnTo>
                    <a:lnTo>
                      <a:pt x="135" y="30"/>
                    </a:lnTo>
                    <a:lnTo>
                      <a:pt x="136" y="25"/>
                    </a:lnTo>
                    <a:lnTo>
                      <a:pt x="144" y="22"/>
                    </a:lnTo>
                    <a:lnTo>
                      <a:pt x="145" y="16"/>
                    </a:lnTo>
                    <a:lnTo>
                      <a:pt x="154" y="14"/>
                    </a:lnTo>
                    <a:lnTo>
                      <a:pt x="157" y="22"/>
                    </a:lnTo>
                    <a:lnTo>
                      <a:pt x="161" y="24"/>
                    </a:lnTo>
                    <a:lnTo>
                      <a:pt x="164" y="20"/>
                    </a:lnTo>
                    <a:lnTo>
                      <a:pt x="165" y="9"/>
                    </a:lnTo>
                    <a:lnTo>
                      <a:pt x="176" y="6"/>
                    </a:lnTo>
                    <a:lnTo>
                      <a:pt x="188" y="10"/>
                    </a:lnTo>
                    <a:lnTo>
                      <a:pt x="188" y="13"/>
                    </a:lnTo>
                    <a:lnTo>
                      <a:pt x="202" y="15"/>
                    </a:lnTo>
                    <a:lnTo>
                      <a:pt x="202" y="21"/>
                    </a:lnTo>
                    <a:lnTo>
                      <a:pt x="209" y="26"/>
                    </a:lnTo>
                    <a:lnTo>
                      <a:pt x="212" y="30"/>
                    </a:lnTo>
                    <a:lnTo>
                      <a:pt x="217" y="28"/>
                    </a:lnTo>
                    <a:lnTo>
                      <a:pt x="222" y="28"/>
                    </a:lnTo>
                    <a:lnTo>
                      <a:pt x="225" y="35"/>
                    </a:lnTo>
                    <a:lnTo>
                      <a:pt x="230" y="35"/>
                    </a:lnTo>
                    <a:lnTo>
                      <a:pt x="228" y="28"/>
                    </a:lnTo>
                    <a:lnTo>
                      <a:pt x="227" y="22"/>
                    </a:lnTo>
                    <a:lnTo>
                      <a:pt x="233" y="22"/>
                    </a:lnTo>
                    <a:lnTo>
                      <a:pt x="233" y="28"/>
                    </a:lnTo>
                    <a:lnTo>
                      <a:pt x="238" y="24"/>
                    </a:lnTo>
                    <a:lnTo>
                      <a:pt x="244" y="25"/>
                    </a:lnTo>
                    <a:lnTo>
                      <a:pt x="246" y="29"/>
                    </a:lnTo>
                    <a:lnTo>
                      <a:pt x="252" y="30"/>
                    </a:lnTo>
                    <a:lnTo>
                      <a:pt x="254" y="32"/>
                    </a:lnTo>
                    <a:lnTo>
                      <a:pt x="259" y="32"/>
                    </a:lnTo>
                    <a:lnTo>
                      <a:pt x="262" y="23"/>
                    </a:lnTo>
                    <a:lnTo>
                      <a:pt x="266" y="23"/>
                    </a:lnTo>
                    <a:lnTo>
                      <a:pt x="268" y="25"/>
                    </a:lnTo>
                    <a:lnTo>
                      <a:pt x="271" y="24"/>
                    </a:lnTo>
                    <a:lnTo>
                      <a:pt x="274" y="19"/>
                    </a:lnTo>
                    <a:lnTo>
                      <a:pt x="278" y="18"/>
                    </a:lnTo>
                    <a:lnTo>
                      <a:pt x="283" y="20"/>
                    </a:lnTo>
                    <a:lnTo>
                      <a:pt x="289" y="20"/>
                    </a:lnTo>
                    <a:lnTo>
                      <a:pt x="296" y="22"/>
                    </a:lnTo>
                    <a:lnTo>
                      <a:pt x="299" y="19"/>
                    </a:lnTo>
                    <a:lnTo>
                      <a:pt x="309" y="24"/>
                    </a:lnTo>
                    <a:lnTo>
                      <a:pt x="315" y="22"/>
                    </a:lnTo>
                    <a:lnTo>
                      <a:pt x="320" y="22"/>
                    </a:lnTo>
                    <a:lnTo>
                      <a:pt x="324" y="25"/>
                    </a:lnTo>
                    <a:lnTo>
                      <a:pt x="333" y="26"/>
                    </a:lnTo>
                    <a:lnTo>
                      <a:pt x="338" y="27"/>
                    </a:lnTo>
                    <a:lnTo>
                      <a:pt x="344" y="24"/>
                    </a:lnTo>
                    <a:lnTo>
                      <a:pt x="349" y="26"/>
                    </a:lnTo>
                    <a:lnTo>
                      <a:pt x="355" y="24"/>
                    </a:lnTo>
                    <a:lnTo>
                      <a:pt x="353" y="13"/>
                    </a:lnTo>
                    <a:lnTo>
                      <a:pt x="357" y="4"/>
                    </a:lnTo>
                    <a:lnTo>
                      <a:pt x="363" y="0"/>
                    </a:lnTo>
                    <a:lnTo>
                      <a:pt x="372" y="4"/>
                    </a:lnTo>
                    <a:lnTo>
                      <a:pt x="376" y="10"/>
                    </a:lnTo>
                    <a:lnTo>
                      <a:pt x="382" y="11"/>
                    </a:lnTo>
                    <a:lnTo>
                      <a:pt x="388" y="15"/>
                    </a:lnTo>
                    <a:lnTo>
                      <a:pt x="405" y="23"/>
                    </a:lnTo>
                    <a:lnTo>
                      <a:pt x="414" y="33"/>
                    </a:lnTo>
                    <a:lnTo>
                      <a:pt x="421" y="41"/>
                    </a:lnTo>
                    <a:lnTo>
                      <a:pt x="419" y="49"/>
                    </a:lnTo>
                    <a:lnTo>
                      <a:pt x="425" y="55"/>
                    </a:lnTo>
                    <a:lnTo>
                      <a:pt x="437" y="65"/>
                    </a:lnTo>
                    <a:lnTo>
                      <a:pt x="445" y="79"/>
                    </a:lnTo>
                    <a:lnTo>
                      <a:pt x="449" y="92"/>
                    </a:lnTo>
                    <a:lnTo>
                      <a:pt x="453" y="94"/>
                    </a:lnTo>
                    <a:lnTo>
                      <a:pt x="453" y="102"/>
                    </a:lnTo>
                    <a:lnTo>
                      <a:pt x="457" y="108"/>
                    </a:lnTo>
                    <a:lnTo>
                      <a:pt x="463" y="112"/>
                    </a:lnTo>
                    <a:lnTo>
                      <a:pt x="466" y="116"/>
                    </a:lnTo>
                    <a:lnTo>
                      <a:pt x="476" y="118"/>
                    </a:lnTo>
                    <a:lnTo>
                      <a:pt x="474" y="128"/>
                    </a:lnTo>
                    <a:lnTo>
                      <a:pt x="477" y="133"/>
                    </a:lnTo>
                    <a:lnTo>
                      <a:pt x="488" y="141"/>
                    </a:lnTo>
                    <a:lnTo>
                      <a:pt x="495" y="143"/>
                    </a:lnTo>
                    <a:lnTo>
                      <a:pt x="506" y="149"/>
                    </a:lnTo>
                    <a:lnTo>
                      <a:pt x="513" y="153"/>
                    </a:lnTo>
                    <a:lnTo>
                      <a:pt x="516" y="156"/>
                    </a:lnTo>
                    <a:lnTo>
                      <a:pt x="514" y="160"/>
                    </a:lnTo>
                    <a:lnTo>
                      <a:pt x="498" y="163"/>
                    </a:lnTo>
                    <a:lnTo>
                      <a:pt x="491" y="172"/>
                    </a:lnTo>
                    <a:lnTo>
                      <a:pt x="489" y="189"/>
                    </a:lnTo>
                    <a:lnTo>
                      <a:pt x="493" y="209"/>
                    </a:lnTo>
                    <a:lnTo>
                      <a:pt x="501" y="229"/>
                    </a:lnTo>
                    <a:lnTo>
                      <a:pt x="510" y="248"/>
                    </a:lnTo>
                    <a:lnTo>
                      <a:pt x="519" y="264"/>
                    </a:lnTo>
                    <a:lnTo>
                      <a:pt x="533" y="283"/>
                    </a:lnTo>
                    <a:lnTo>
                      <a:pt x="545" y="303"/>
                    </a:lnTo>
                    <a:lnTo>
                      <a:pt x="559" y="325"/>
                    </a:lnTo>
                    <a:lnTo>
                      <a:pt x="564" y="334"/>
                    </a:lnTo>
                    <a:lnTo>
                      <a:pt x="564" y="342"/>
                    </a:lnTo>
                    <a:lnTo>
                      <a:pt x="558" y="349"/>
                    </a:lnTo>
                    <a:lnTo>
                      <a:pt x="560" y="338"/>
                    </a:lnTo>
                    <a:lnTo>
                      <a:pt x="553" y="329"/>
                    </a:lnTo>
                    <a:lnTo>
                      <a:pt x="543" y="324"/>
                    </a:lnTo>
                    <a:lnTo>
                      <a:pt x="535" y="322"/>
                    </a:lnTo>
                    <a:lnTo>
                      <a:pt x="521" y="331"/>
                    </a:lnTo>
                    <a:lnTo>
                      <a:pt x="512" y="329"/>
                    </a:lnTo>
                    <a:lnTo>
                      <a:pt x="506" y="324"/>
                    </a:lnTo>
                    <a:lnTo>
                      <a:pt x="490" y="307"/>
                    </a:lnTo>
                    <a:lnTo>
                      <a:pt x="480" y="294"/>
                    </a:lnTo>
                    <a:lnTo>
                      <a:pt x="464" y="293"/>
                    </a:lnTo>
                    <a:lnTo>
                      <a:pt x="447" y="300"/>
                    </a:lnTo>
                    <a:lnTo>
                      <a:pt x="431" y="303"/>
                    </a:lnTo>
                    <a:lnTo>
                      <a:pt x="418" y="302"/>
                    </a:lnTo>
                    <a:lnTo>
                      <a:pt x="409" y="297"/>
                    </a:lnTo>
                    <a:lnTo>
                      <a:pt x="393" y="297"/>
                    </a:lnTo>
                    <a:lnTo>
                      <a:pt x="388" y="303"/>
                    </a:lnTo>
                    <a:lnTo>
                      <a:pt x="372" y="305"/>
                    </a:lnTo>
                    <a:lnTo>
                      <a:pt x="384" y="307"/>
                    </a:lnTo>
                    <a:lnTo>
                      <a:pt x="384" y="319"/>
                    </a:lnTo>
                    <a:lnTo>
                      <a:pt x="390" y="307"/>
                    </a:lnTo>
                    <a:lnTo>
                      <a:pt x="402" y="301"/>
                    </a:lnTo>
                    <a:lnTo>
                      <a:pt x="406" y="301"/>
                    </a:lnTo>
                    <a:lnTo>
                      <a:pt x="411" y="305"/>
                    </a:lnTo>
                    <a:lnTo>
                      <a:pt x="416" y="310"/>
                    </a:lnTo>
                    <a:lnTo>
                      <a:pt x="423" y="312"/>
                    </a:lnTo>
                    <a:lnTo>
                      <a:pt x="433" y="307"/>
                    </a:lnTo>
                    <a:lnTo>
                      <a:pt x="446" y="307"/>
                    </a:lnTo>
                    <a:lnTo>
                      <a:pt x="459" y="305"/>
                    </a:lnTo>
                    <a:lnTo>
                      <a:pt x="467" y="300"/>
                    </a:lnTo>
                    <a:lnTo>
                      <a:pt x="474" y="301"/>
                    </a:lnTo>
                    <a:lnTo>
                      <a:pt x="479" y="311"/>
                    </a:lnTo>
                    <a:lnTo>
                      <a:pt x="489" y="324"/>
                    </a:lnTo>
                    <a:lnTo>
                      <a:pt x="495" y="331"/>
                    </a:lnTo>
                    <a:lnTo>
                      <a:pt x="509" y="341"/>
                    </a:lnTo>
                    <a:lnTo>
                      <a:pt x="520" y="349"/>
                    </a:lnTo>
                    <a:lnTo>
                      <a:pt x="533" y="364"/>
                    </a:lnTo>
                    <a:lnTo>
                      <a:pt x="526" y="370"/>
                    </a:lnTo>
                    <a:lnTo>
                      <a:pt x="515" y="370"/>
                    </a:lnTo>
                    <a:lnTo>
                      <a:pt x="514" y="379"/>
                    </a:lnTo>
                    <a:lnTo>
                      <a:pt x="508" y="383"/>
                    </a:lnTo>
                    <a:lnTo>
                      <a:pt x="511" y="391"/>
                    </a:lnTo>
                    <a:lnTo>
                      <a:pt x="504" y="392"/>
                    </a:lnTo>
                    <a:lnTo>
                      <a:pt x="491" y="381"/>
                    </a:lnTo>
                    <a:lnTo>
                      <a:pt x="485" y="378"/>
                    </a:lnTo>
                    <a:lnTo>
                      <a:pt x="487" y="359"/>
                    </a:lnTo>
                    <a:lnTo>
                      <a:pt x="490" y="351"/>
                    </a:lnTo>
                    <a:lnTo>
                      <a:pt x="472" y="336"/>
                    </a:lnTo>
                    <a:lnTo>
                      <a:pt x="467" y="338"/>
                    </a:lnTo>
                    <a:lnTo>
                      <a:pt x="457" y="353"/>
                    </a:lnTo>
                    <a:lnTo>
                      <a:pt x="444" y="353"/>
                    </a:lnTo>
                    <a:lnTo>
                      <a:pt x="439" y="350"/>
                    </a:lnTo>
                    <a:lnTo>
                      <a:pt x="433" y="355"/>
                    </a:lnTo>
                    <a:lnTo>
                      <a:pt x="423" y="360"/>
                    </a:lnTo>
                    <a:lnTo>
                      <a:pt x="425" y="362"/>
                    </a:lnTo>
                    <a:lnTo>
                      <a:pt x="433" y="361"/>
                    </a:lnTo>
                    <a:lnTo>
                      <a:pt x="439" y="366"/>
                    </a:lnTo>
                    <a:lnTo>
                      <a:pt x="436" y="371"/>
                    </a:lnTo>
                    <a:lnTo>
                      <a:pt x="423" y="375"/>
                    </a:lnTo>
                    <a:lnTo>
                      <a:pt x="419" y="385"/>
                    </a:lnTo>
                    <a:lnTo>
                      <a:pt x="421" y="389"/>
                    </a:lnTo>
                    <a:lnTo>
                      <a:pt x="400" y="390"/>
                    </a:lnTo>
                    <a:lnTo>
                      <a:pt x="397" y="382"/>
                    </a:lnTo>
                    <a:lnTo>
                      <a:pt x="398" y="373"/>
                    </a:lnTo>
                    <a:lnTo>
                      <a:pt x="376" y="370"/>
                    </a:lnTo>
                    <a:lnTo>
                      <a:pt x="367" y="377"/>
                    </a:lnTo>
                    <a:lnTo>
                      <a:pt x="367" y="385"/>
                    </a:lnTo>
                    <a:lnTo>
                      <a:pt x="365" y="386"/>
                    </a:lnTo>
                    <a:lnTo>
                      <a:pt x="364" y="392"/>
                    </a:lnTo>
                    <a:lnTo>
                      <a:pt x="349" y="388"/>
                    </a:lnTo>
                    <a:lnTo>
                      <a:pt x="343" y="390"/>
                    </a:lnTo>
                    <a:lnTo>
                      <a:pt x="336" y="387"/>
                    </a:lnTo>
                    <a:lnTo>
                      <a:pt x="339" y="383"/>
                    </a:lnTo>
                    <a:lnTo>
                      <a:pt x="334" y="376"/>
                    </a:lnTo>
                    <a:lnTo>
                      <a:pt x="324" y="383"/>
                    </a:lnTo>
                    <a:lnTo>
                      <a:pt x="323" y="393"/>
                    </a:lnTo>
                    <a:lnTo>
                      <a:pt x="318" y="402"/>
                    </a:lnTo>
                    <a:lnTo>
                      <a:pt x="315" y="404"/>
                    </a:lnTo>
                    <a:lnTo>
                      <a:pt x="311" y="401"/>
                    </a:lnTo>
                    <a:lnTo>
                      <a:pt x="305" y="404"/>
                    </a:lnTo>
                    <a:lnTo>
                      <a:pt x="299" y="401"/>
                    </a:lnTo>
                    <a:lnTo>
                      <a:pt x="292" y="411"/>
                    </a:lnTo>
                    <a:lnTo>
                      <a:pt x="289" y="423"/>
                    </a:lnTo>
                    <a:lnTo>
                      <a:pt x="284" y="426"/>
                    </a:lnTo>
                    <a:lnTo>
                      <a:pt x="283" y="430"/>
                    </a:lnTo>
                    <a:lnTo>
                      <a:pt x="286" y="432"/>
                    </a:lnTo>
                    <a:lnTo>
                      <a:pt x="276" y="436"/>
                    </a:lnTo>
                    <a:lnTo>
                      <a:pt x="275" y="440"/>
                    </a:lnTo>
                    <a:lnTo>
                      <a:pt x="264" y="442"/>
                    </a:lnTo>
                    <a:lnTo>
                      <a:pt x="254" y="440"/>
                    </a:lnTo>
                    <a:lnTo>
                      <a:pt x="249" y="434"/>
                    </a:lnTo>
                    <a:lnTo>
                      <a:pt x="244" y="433"/>
                    </a:lnTo>
                    <a:lnTo>
                      <a:pt x="243" y="438"/>
                    </a:lnTo>
                    <a:lnTo>
                      <a:pt x="238" y="438"/>
                    </a:lnTo>
                    <a:lnTo>
                      <a:pt x="235" y="435"/>
                    </a:lnTo>
                    <a:lnTo>
                      <a:pt x="227" y="436"/>
                    </a:lnTo>
                    <a:lnTo>
                      <a:pt x="221" y="439"/>
                    </a:lnTo>
                    <a:lnTo>
                      <a:pt x="210" y="440"/>
                    </a:lnTo>
                    <a:lnTo>
                      <a:pt x="207" y="442"/>
                    </a:lnTo>
                    <a:lnTo>
                      <a:pt x="202" y="443"/>
                    </a:lnTo>
                    <a:lnTo>
                      <a:pt x="200" y="440"/>
                    </a:lnTo>
                    <a:lnTo>
                      <a:pt x="185" y="438"/>
                    </a:lnTo>
                    <a:lnTo>
                      <a:pt x="188" y="430"/>
                    </a:lnTo>
                    <a:lnTo>
                      <a:pt x="191" y="426"/>
                    </a:lnTo>
                    <a:lnTo>
                      <a:pt x="192" y="424"/>
                    </a:lnTo>
                    <a:lnTo>
                      <a:pt x="189" y="422"/>
                    </a:lnTo>
                    <a:lnTo>
                      <a:pt x="183" y="422"/>
                    </a:lnTo>
                    <a:lnTo>
                      <a:pt x="179" y="416"/>
                    </a:lnTo>
                    <a:lnTo>
                      <a:pt x="180" y="414"/>
                    </a:lnTo>
                    <a:lnTo>
                      <a:pt x="181" y="410"/>
                    </a:lnTo>
                    <a:lnTo>
                      <a:pt x="178" y="408"/>
                    </a:lnTo>
                    <a:lnTo>
                      <a:pt x="175" y="404"/>
                    </a:lnTo>
                    <a:lnTo>
                      <a:pt x="173" y="403"/>
                    </a:lnTo>
                    <a:lnTo>
                      <a:pt x="171" y="399"/>
                    </a:lnTo>
                    <a:lnTo>
                      <a:pt x="167" y="398"/>
                    </a:lnTo>
                    <a:lnTo>
                      <a:pt x="163" y="389"/>
                    </a:lnTo>
                    <a:lnTo>
                      <a:pt x="161" y="384"/>
                    </a:lnTo>
                    <a:lnTo>
                      <a:pt x="151" y="378"/>
                    </a:lnTo>
                    <a:lnTo>
                      <a:pt x="150" y="371"/>
                    </a:lnTo>
                    <a:lnTo>
                      <a:pt x="146" y="369"/>
                    </a:lnTo>
                    <a:lnTo>
                      <a:pt x="146" y="364"/>
                    </a:lnTo>
                    <a:lnTo>
                      <a:pt x="142" y="363"/>
                    </a:lnTo>
                    <a:lnTo>
                      <a:pt x="136" y="358"/>
                    </a:lnTo>
                    <a:lnTo>
                      <a:pt x="132" y="361"/>
                    </a:lnTo>
                    <a:lnTo>
                      <a:pt x="127" y="361"/>
                    </a:lnTo>
                    <a:lnTo>
                      <a:pt x="128" y="354"/>
                    </a:lnTo>
                    <a:lnTo>
                      <a:pt x="121" y="348"/>
                    </a:lnTo>
                    <a:lnTo>
                      <a:pt x="119" y="343"/>
                    </a:lnTo>
                    <a:lnTo>
                      <a:pt x="113" y="336"/>
                    </a:lnTo>
                    <a:lnTo>
                      <a:pt x="111" y="329"/>
                    </a:lnTo>
                    <a:lnTo>
                      <a:pt x="103" y="325"/>
                    </a:lnTo>
                    <a:lnTo>
                      <a:pt x="101" y="316"/>
                    </a:lnTo>
                    <a:lnTo>
                      <a:pt x="101" y="304"/>
                    </a:lnTo>
                    <a:lnTo>
                      <a:pt x="97" y="303"/>
                    </a:lnTo>
                    <a:lnTo>
                      <a:pt x="91" y="307"/>
                    </a:lnTo>
                    <a:lnTo>
                      <a:pt x="80" y="305"/>
                    </a:lnTo>
                    <a:lnTo>
                      <a:pt x="80" y="299"/>
                    </a:lnTo>
                    <a:lnTo>
                      <a:pt x="77" y="296"/>
                    </a:lnTo>
                    <a:lnTo>
                      <a:pt x="76" y="290"/>
                    </a:lnTo>
                    <a:lnTo>
                      <a:pt x="81" y="282"/>
                    </a:lnTo>
                    <a:lnTo>
                      <a:pt x="84" y="274"/>
                    </a:lnTo>
                    <a:lnTo>
                      <a:pt x="84" y="267"/>
                    </a:lnTo>
                    <a:lnTo>
                      <a:pt x="87" y="262"/>
                    </a:lnTo>
                    <a:lnTo>
                      <a:pt x="103" y="250"/>
                    </a:lnTo>
                    <a:lnTo>
                      <a:pt x="105" y="244"/>
                    </a:lnTo>
                  </a:path>
                </a:pathLst>
              </a:custGeom>
              <a:solidFill>
                <a:srgbClr val="06484C"/>
              </a:solidFill>
              <a:ln w="6350" cmpd="sng">
                <a:solidFill>
                  <a:srgbClr val="06484C"/>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2" name="Rectangle 11">
              <a:extLst>
                <a:ext uri="{FF2B5EF4-FFF2-40B4-BE49-F238E27FC236}">
                  <a16:creationId xmlns:a16="http://schemas.microsoft.com/office/drawing/2014/main" id="{D5703528-E770-4217-9559-B42470246D8A}"/>
                </a:ext>
              </a:extLst>
            </p:cNvPr>
            <p:cNvSpPr/>
            <p:nvPr/>
          </p:nvSpPr>
          <p:spPr>
            <a:xfrm>
              <a:off x="8330565" y="3969378"/>
              <a:ext cx="2077071" cy="976403"/>
            </a:xfrm>
            <a:prstGeom prst="rect">
              <a:avLst/>
            </a:prstGeom>
            <a:noFill/>
          </p:spPr>
          <p:txBody>
            <a:bodyPr wrap="square" lIns="108000" tIns="72000" rIns="108000" bIns="72000">
              <a:spAutoFit/>
            </a:bodyPr>
            <a:lstStyle/>
            <a:p>
              <a:pPr lvl="0">
                <a:lnSpc>
                  <a:spcPct val="90000"/>
                </a:lnSpc>
                <a:buClr>
                  <a:schemeClr val="dk1"/>
                </a:buClr>
                <a:buSzPts val="2800"/>
              </a:pPr>
              <a:r>
                <a:rPr lang="en-GB" sz="2000" dirty="0">
                  <a:latin typeface="IBM Plex Sans" panose="020B0503050203000203" pitchFamily="34" charset="0"/>
                  <a:ea typeface="Verdana"/>
                  <a:cs typeface="Verdana"/>
                  <a:sym typeface="Verdana"/>
                </a:rPr>
                <a:t>Vast majority (92%) operate in England</a:t>
              </a:r>
            </a:p>
          </p:txBody>
        </p:sp>
        <p:pic>
          <p:nvPicPr>
            <p:cNvPr id="13" name="Picture 12">
              <a:extLst>
                <a:ext uri="{FF2B5EF4-FFF2-40B4-BE49-F238E27FC236}">
                  <a16:creationId xmlns:a16="http://schemas.microsoft.com/office/drawing/2014/main" id="{F298FC4C-60C2-48D3-BBA4-6D806D6F361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35879" y="1840992"/>
              <a:ext cx="1676398" cy="1676398"/>
            </a:xfrm>
            <a:prstGeom prst="rect">
              <a:avLst/>
            </a:prstGeom>
          </p:spPr>
        </p:pic>
      </p:grpSp>
    </p:spTree>
    <p:extLst>
      <p:ext uri="{BB962C8B-B14F-4D97-AF65-F5344CB8AC3E}">
        <p14:creationId xmlns:p14="http://schemas.microsoft.com/office/powerpoint/2010/main" val="176983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In the Creative industries…</a:t>
            </a:r>
          </a:p>
        </p:txBody>
      </p:sp>
      <p:sp>
        <p:nvSpPr>
          <p:cNvPr id="2" name="Rectangle 1">
            <a:extLst>
              <a:ext uri="{FF2B5EF4-FFF2-40B4-BE49-F238E27FC236}">
                <a16:creationId xmlns:a16="http://schemas.microsoft.com/office/drawing/2014/main" id="{10D30509-B8EE-40BA-AAF8-9019C7238312}"/>
              </a:ext>
            </a:extLst>
          </p:cNvPr>
          <p:cNvSpPr/>
          <p:nvPr/>
        </p:nvSpPr>
        <p:spPr>
          <a:xfrm>
            <a:off x="564442" y="2367889"/>
            <a:ext cx="6683023" cy="2677656"/>
          </a:xfrm>
          <a:prstGeom prst="rect">
            <a:avLst/>
          </a:prstGeom>
        </p:spPr>
        <p:txBody>
          <a:bodyPr wrap="square" lIns="91440" tIns="45720" rIns="91440" bIns="45720" anchor="t">
            <a:spAutoFit/>
          </a:bodyPr>
          <a:lstStyle/>
          <a:p>
            <a:pPr marL="285750" lvl="0" indent="-285750">
              <a:lnSpc>
                <a:spcPct val="90000"/>
              </a:lnSpc>
              <a:spcAft>
                <a:spcPts val="1800"/>
              </a:spcAft>
              <a:buClr>
                <a:schemeClr val="dk1"/>
              </a:buClr>
              <a:buSzPct val="100000"/>
              <a:buFont typeface="Arial" panose="020B0604020202020204" pitchFamily="34" charset="0"/>
              <a:buChar char="•"/>
            </a:pPr>
            <a:r>
              <a:rPr lang="en-US" sz="2400" dirty="0">
                <a:latin typeface="IBM Plex Sans"/>
                <a:ea typeface="Verdana"/>
                <a:cs typeface="Verdana"/>
                <a:sym typeface="Verdana"/>
              </a:rPr>
              <a:t>33% are self employed</a:t>
            </a:r>
          </a:p>
          <a:p>
            <a:pPr marL="285750" lvl="0" indent="-285750">
              <a:lnSpc>
                <a:spcPct val="90000"/>
              </a:lnSpc>
              <a:spcAft>
                <a:spcPts val="1800"/>
              </a:spcAft>
              <a:buClr>
                <a:schemeClr val="dk1"/>
              </a:buClr>
              <a:buSzPct val="100000"/>
              <a:buFont typeface="Arial" panose="020B0604020202020204" pitchFamily="34" charset="0"/>
              <a:buChar char="•"/>
            </a:pPr>
            <a:r>
              <a:rPr lang="en-US" sz="2400" dirty="0">
                <a:latin typeface="IBM Plex Sans" panose="020B0503050203000203" pitchFamily="34" charset="0"/>
                <a:ea typeface="Verdana" panose="020B0604030504040204" pitchFamily="34" charset="0"/>
                <a:cs typeface="Verdana"/>
                <a:sym typeface="Verdana"/>
              </a:rPr>
              <a:t>12% have a declared disability</a:t>
            </a:r>
          </a:p>
          <a:p>
            <a:pPr marL="285750" lvl="0" indent="-285750">
              <a:lnSpc>
                <a:spcPct val="90000"/>
              </a:lnSpc>
              <a:spcAft>
                <a:spcPts val="1800"/>
              </a:spcAft>
              <a:buClr>
                <a:schemeClr val="dk1"/>
              </a:buClr>
              <a:buSzPct val="100000"/>
              <a:buFont typeface="Arial" panose="020B0604020202020204" pitchFamily="34" charset="0"/>
              <a:buChar char="•"/>
            </a:pPr>
            <a:r>
              <a:rPr lang="en-GB" sz="2400" dirty="0">
                <a:latin typeface="IBM Plex Sans" panose="020B0503050203000203" pitchFamily="34" charset="0"/>
                <a:ea typeface="Verdana" panose="020B0604030504040204" pitchFamily="34" charset="0"/>
                <a:cs typeface="Verdana"/>
                <a:sym typeface="Verdana"/>
              </a:rPr>
              <a:t>12.6% are from a minority community</a:t>
            </a:r>
            <a:endParaRPr lang="en-US" sz="2400" dirty="0">
              <a:latin typeface="IBM Plex Sans" panose="020B0503050203000203" pitchFamily="34" charset="0"/>
              <a:ea typeface="Verdana" panose="020B0604030504040204" pitchFamily="34" charset="0"/>
              <a:cs typeface="Verdana"/>
              <a:sym typeface="Verdana"/>
            </a:endParaRPr>
          </a:p>
          <a:p>
            <a:pPr marL="285750" lvl="0" indent="-285750">
              <a:lnSpc>
                <a:spcPct val="90000"/>
              </a:lnSpc>
              <a:spcAft>
                <a:spcPts val="1800"/>
              </a:spcAft>
              <a:buClr>
                <a:schemeClr val="dk1"/>
              </a:buClr>
              <a:buSzPct val="100000"/>
              <a:buFont typeface="Arial" panose="020B0604020202020204" pitchFamily="34" charset="0"/>
              <a:buChar char="•"/>
            </a:pPr>
            <a:r>
              <a:rPr lang="en-US" sz="2400" dirty="0">
                <a:latin typeface="IBM Plex Sans" panose="020B0503050203000203" pitchFamily="34" charset="0"/>
                <a:ea typeface="Verdana" panose="020B0604030504040204" pitchFamily="34" charset="0"/>
                <a:cs typeface="Verdana"/>
                <a:sym typeface="Verdana"/>
              </a:rPr>
              <a:t>38% of workers are aged between 16 and 34</a:t>
            </a:r>
          </a:p>
          <a:p>
            <a:pPr marL="285750" lvl="0" indent="-285750">
              <a:lnSpc>
                <a:spcPct val="90000"/>
              </a:lnSpc>
              <a:spcAft>
                <a:spcPts val="1800"/>
              </a:spcAft>
              <a:buClr>
                <a:schemeClr val="dk1"/>
              </a:buClr>
              <a:buSzPct val="100000"/>
              <a:buFont typeface="Arial" panose="020B0604020202020204" pitchFamily="34" charset="0"/>
              <a:buChar char="•"/>
            </a:pPr>
            <a:r>
              <a:rPr lang="en-US" sz="2400" dirty="0">
                <a:latin typeface="IBM Plex Sans" panose="020B0503050203000203" pitchFamily="34" charset="0"/>
                <a:ea typeface="Verdana" panose="020B0604030504040204" pitchFamily="34" charset="0"/>
                <a:cs typeface="Verdana"/>
                <a:sym typeface="Verdana"/>
              </a:rPr>
              <a:t>40% of workers are female</a:t>
            </a:r>
          </a:p>
        </p:txBody>
      </p:sp>
      <p:pic>
        <p:nvPicPr>
          <p:cNvPr id="5" name="Picture 4">
            <a:extLst>
              <a:ext uri="{FF2B5EF4-FFF2-40B4-BE49-F238E27FC236}">
                <a16:creationId xmlns:a16="http://schemas.microsoft.com/office/drawing/2014/main" id="{997A8537-3F0D-486A-901E-4A11FE2CCE00}"/>
              </a:ext>
              <a:ext uri="{C183D7F6-B498-43B3-948B-1728B52AA6E4}">
                <adec:decorative xmlns:adec="http://schemas.microsoft.com/office/drawing/2017/decorative" val="1"/>
              </a:ext>
            </a:extLst>
          </p:cNvPr>
          <p:cNvPicPr>
            <a:picLocks noChangeAspect="1"/>
          </p:cNvPicPr>
          <p:nvPr/>
        </p:nvPicPr>
        <p:blipFill>
          <a:blip r:embed="rId3">
            <a:alphaModFix amt="25000"/>
            <a:duotone>
              <a:srgbClr val="A5A5A5">
                <a:shade val="45000"/>
                <a:satMod val="135000"/>
              </a:srgbClr>
              <a:prstClr val="white"/>
            </a:duotone>
          </a:blip>
          <a:stretch>
            <a:fillRect/>
          </a:stretch>
        </p:blipFill>
        <p:spPr>
          <a:xfrm>
            <a:off x="7655338" y="1824718"/>
            <a:ext cx="4096398" cy="4096398"/>
          </a:xfrm>
          <a:prstGeom prst="rect">
            <a:avLst/>
          </a:prstGeom>
        </p:spPr>
      </p:pic>
    </p:spTree>
    <p:extLst>
      <p:ext uri="{BB962C8B-B14F-4D97-AF65-F5344CB8AC3E}">
        <p14:creationId xmlns:p14="http://schemas.microsoft.com/office/powerpoint/2010/main" val="3916852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DB6B-4EA1-E31D-EE8E-9AF712B058C1}"/>
              </a:ext>
            </a:extLst>
          </p:cNvPr>
          <p:cNvSpPr>
            <a:spLocks noGrp="1"/>
          </p:cNvSpPr>
          <p:nvPr>
            <p:ph type="title"/>
          </p:nvPr>
        </p:nvSpPr>
        <p:spPr>
          <a:xfrm>
            <a:off x="839788" y="457200"/>
            <a:ext cx="3932237" cy="879231"/>
          </a:xfrm>
        </p:spPr>
        <p:txBody>
          <a:bodyPr>
            <a:normAutofit/>
          </a:bodyPr>
          <a:lstStyle/>
          <a:p>
            <a:r>
              <a:rPr lang="en-GB" sz="4400" b="1" dirty="0"/>
              <a:t>The North  </a:t>
            </a:r>
          </a:p>
        </p:txBody>
      </p:sp>
      <p:sp>
        <p:nvSpPr>
          <p:cNvPr id="4" name="Text Placeholder 3">
            <a:extLst>
              <a:ext uri="{FF2B5EF4-FFF2-40B4-BE49-F238E27FC236}">
                <a16:creationId xmlns:a16="http://schemas.microsoft.com/office/drawing/2014/main" id="{CCD65C41-9AC9-6CC7-0AC5-3897186226C6}"/>
              </a:ext>
            </a:extLst>
          </p:cNvPr>
          <p:cNvSpPr>
            <a:spLocks noGrp="1"/>
          </p:cNvSpPr>
          <p:nvPr>
            <p:ph type="body" sz="half" idx="2"/>
          </p:nvPr>
        </p:nvSpPr>
        <p:spPr>
          <a:xfrm>
            <a:off x="839788" y="2057400"/>
            <a:ext cx="9823523" cy="3811588"/>
          </a:xfrm>
        </p:spPr>
        <p:txBody>
          <a:bodyPr>
            <a:normAutofit/>
          </a:bodyPr>
          <a:lstStyle/>
          <a:p>
            <a:r>
              <a:rPr lang="en-GB" sz="3200" dirty="0"/>
              <a:t>North of England (North East, North West, Yorkshire and the Humber) represents 15% of Creative Industries employment, 13% of businesses and 10% of economic output (GVA)</a:t>
            </a:r>
          </a:p>
          <a:p>
            <a:endParaRPr lang="en-GB" sz="3200" dirty="0"/>
          </a:p>
          <a:p>
            <a:r>
              <a:rPr lang="en-GB" sz="1400" dirty="0">
                <a:hlinkClick r:id="rId2"/>
              </a:rPr>
              <a:t>https://pec.ac.uk/news/national-statistics-on-the-creative-industries</a:t>
            </a:r>
            <a:r>
              <a:rPr lang="en-GB" sz="1400" dirty="0"/>
              <a:t> </a:t>
            </a:r>
          </a:p>
        </p:txBody>
      </p:sp>
    </p:spTree>
    <p:extLst>
      <p:ext uri="{BB962C8B-B14F-4D97-AF65-F5344CB8AC3E}">
        <p14:creationId xmlns:p14="http://schemas.microsoft.com/office/powerpoint/2010/main" val="3893169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 Creative Clusters</a:t>
            </a:r>
          </a:p>
        </p:txBody>
      </p:sp>
      <p:sp>
        <p:nvSpPr>
          <p:cNvPr id="11" name="TextBox 10">
            <a:extLst>
              <a:ext uri="{FF2B5EF4-FFF2-40B4-BE49-F238E27FC236}">
                <a16:creationId xmlns:a16="http://schemas.microsoft.com/office/drawing/2014/main" id="{FA32FC3F-C5CB-472C-8885-E95A40BD1487}"/>
              </a:ext>
            </a:extLst>
          </p:cNvPr>
          <p:cNvSpPr txBox="1"/>
          <p:nvPr/>
        </p:nvSpPr>
        <p:spPr>
          <a:xfrm>
            <a:off x="3585028" y="5827122"/>
            <a:ext cx="6096000" cy="369332"/>
          </a:xfrm>
          <a:prstGeom prst="rect">
            <a:avLst/>
          </a:prstGeom>
          <a:noFill/>
        </p:spPr>
        <p:txBody>
          <a:bodyPr wrap="square">
            <a:spAutoFit/>
          </a:bodyPr>
          <a:lstStyle/>
          <a:p>
            <a:r>
              <a:rPr lang="en-GB" dirty="0"/>
              <a:t>https://www.pec.ac.uk/research-reports/creative-radar</a:t>
            </a:r>
          </a:p>
        </p:txBody>
      </p:sp>
      <p:pic>
        <p:nvPicPr>
          <p:cNvPr id="2" name="Picture 1">
            <a:extLst>
              <a:ext uri="{FF2B5EF4-FFF2-40B4-BE49-F238E27FC236}">
                <a16:creationId xmlns:a16="http://schemas.microsoft.com/office/drawing/2014/main" id="{32CBEDFC-C1B1-88BE-1498-8E0DE55BFD02}"/>
              </a:ext>
            </a:extLst>
          </p:cNvPr>
          <p:cNvPicPr>
            <a:picLocks noChangeAspect="1"/>
          </p:cNvPicPr>
          <p:nvPr/>
        </p:nvPicPr>
        <p:blipFill>
          <a:blip r:embed="rId3"/>
          <a:stretch>
            <a:fillRect/>
          </a:stretch>
        </p:blipFill>
        <p:spPr>
          <a:xfrm>
            <a:off x="3714750" y="2380957"/>
            <a:ext cx="4762500" cy="2743200"/>
          </a:xfrm>
          <a:prstGeom prst="rect">
            <a:avLst/>
          </a:prstGeom>
        </p:spPr>
      </p:pic>
    </p:spTree>
    <p:extLst>
      <p:ext uri="{BB962C8B-B14F-4D97-AF65-F5344CB8AC3E}">
        <p14:creationId xmlns:p14="http://schemas.microsoft.com/office/powerpoint/2010/main" val="2612195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722543A-E1D2-4120-A3E2-E4E32E6A2CF1}"/>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Some more data</a:t>
            </a:r>
          </a:p>
        </p:txBody>
      </p:sp>
      <p:pic>
        <p:nvPicPr>
          <p:cNvPr id="5" name="Picture 4">
            <a:extLst>
              <a:ext uri="{FF2B5EF4-FFF2-40B4-BE49-F238E27FC236}">
                <a16:creationId xmlns:a16="http://schemas.microsoft.com/office/drawing/2014/main" id="{EA992BD7-42D6-4404-A6E3-E11569821E53}"/>
              </a:ext>
              <a:ext uri="{C183D7F6-B498-43B3-948B-1728B52AA6E4}">
                <adec:decorative xmlns:adec="http://schemas.microsoft.com/office/drawing/2017/decorative" val="1"/>
              </a:ext>
            </a:extLst>
          </p:cNvPr>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rot="1156043">
            <a:off x="6677731" y="2149122"/>
            <a:ext cx="3668120" cy="3345113"/>
          </a:xfrm>
          <a:prstGeom prst="rect">
            <a:avLst/>
          </a:prstGeom>
        </p:spPr>
      </p:pic>
      <p:sp>
        <p:nvSpPr>
          <p:cNvPr id="2" name="Rectangle 1">
            <a:extLst>
              <a:ext uri="{FF2B5EF4-FFF2-40B4-BE49-F238E27FC236}">
                <a16:creationId xmlns:a16="http://schemas.microsoft.com/office/drawing/2014/main" id="{5343B9CD-5DBB-4A6D-AC02-E9EF2E49FA60}"/>
              </a:ext>
            </a:extLst>
          </p:cNvPr>
          <p:cNvSpPr/>
          <p:nvPr/>
        </p:nvSpPr>
        <p:spPr>
          <a:xfrm>
            <a:off x="1553082" y="2321206"/>
            <a:ext cx="2706190" cy="424732"/>
          </a:xfrm>
          <a:prstGeom prst="rect">
            <a:avLst/>
          </a:prstGeom>
        </p:spPr>
        <p:txBody>
          <a:bodyPr wrap="none">
            <a:spAutoFit/>
          </a:bodyPr>
          <a:lstStyle/>
          <a:p>
            <a:pPr marL="228600" lvl="0" indent="-50800">
              <a:lnSpc>
                <a:spcPct val="90000"/>
              </a:lnSpc>
              <a:buClr>
                <a:schemeClr val="dk1"/>
              </a:buClr>
              <a:buSzPts val="2800"/>
            </a:pPr>
            <a:r>
              <a:rPr lang="en-GB" sz="2400" b="1" dirty="0">
                <a:latin typeface="IBM Plex Sans" panose="020B0503050203000203" pitchFamily="34" charset="0"/>
                <a:ea typeface="Verdana"/>
                <a:cs typeface="Verdana"/>
                <a:sym typeface="Verdana"/>
              </a:rPr>
              <a:t>Further Reading</a:t>
            </a:r>
          </a:p>
        </p:txBody>
      </p:sp>
      <p:pic>
        <p:nvPicPr>
          <p:cNvPr id="1026" name="Picture 2" descr="Diagram showing jobs in the UK creative economy, 2016. 3 squares: A. 912000 non-creative jobs within creative industries; B. 1047000 creative occupations within creative industries; C. 1076000 creative occupations outside the creative industries.">
            <a:extLst>
              <a:ext uri="{FF2B5EF4-FFF2-40B4-BE49-F238E27FC236}">
                <a16:creationId xmlns:a16="http://schemas.microsoft.com/office/drawing/2014/main" id="{C36DDE10-E86C-488E-AE34-BBB976ED7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24" y="3429000"/>
            <a:ext cx="3397532" cy="22650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7985AA5-AF53-45DD-AD13-411051B813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765" y="1854339"/>
            <a:ext cx="5832315" cy="375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7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722543A-E1D2-4120-A3E2-E4E32E6A2CF1}"/>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Overview</a:t>
            </a:r>
          </a:p>
        </p:txBody>
      </p:sp>
      <p:sp>
        <p:nvSpPr>
          <p:cNvPr id="2" name="Rectangle 1">
            <a:extLst>
              <a:ext uri="{FF2B5EF4-FFF2-40B4-BE49-F238E27FC236}">
                <a16:creationId xmlns:a16="http://schemas.microsoft.com/office/drawing/2014/main" id="{2ACC6A04-A867-41DB-B098-829F582FA48B}"/>
              </a:ext>
            </a:extLst>
          </p:cNvPr>
          <p:cNvSpPr/>
          <p:nvPr/>
        </p:nvSpPr>
        <p:spPr>
          <a:xfrm>
            <a:off x="838199" y="2123752"/>
            <a:ext cx="9333089" cy="2940420"/>
          </a:xfrm>
          <a:prstGeom prst="rect">
            <a:avLst/>
          </a:prstGeom>
        </p:spPr>
        <p:txBody>
          <a:bodyPr wrap="square">
            <a:spAutoFit/>
          </a:bodyPr>
          <a:lstStyle/>
          <a:p>
            <a:pPr>
              <a:lnSpc>
                <a:spcPct val="200000"/>
              </a:lnSpc>
            </a:pPr>
            <a:r>
              <a:rPr lang="en-GB" sz="2400" b="1" dirty="0">
                <a:latin typeface="IBM Plex Sans" panose="020B0503050203000203" pitchFamily="34" charset="0"/>
                <a:ea typeface="Verdana" panose="020B0604030504040204" pitchFamily="34" charset="0"/>
                <a:cs typeface="Verdana" panose="020B0604030504040204" pitchFamily="34" charset="0"/>
              </a:rPr>
              <a:t>Part A  </a:t>
            </a:r>
            <a:r>
              <a:rPr lang="en-GB" sz="2400" dirty="0">
                <a:latin typeface="IBM Plex Sans" panose="020B0503050203000203" pitchFamily="34" charset="0"/>
                <a:ea typeface="Verdana" panose="020B0604030504040204" pitchFamily="34" charset="0"/>
                <a:cs typeface="Verdana" panose="020B0604030504040204" pitchFamily="34" charset="0"/>
              </a:rPr>
              <a:t>CC Skills who are we?</a:t>
            </a:r>
          </a:p>
          <a:p>
            <a:pPr>
              <a:lnSpc>
                <a:spcPct val="200000"/>
              </a:lnSpc>
            </a:pPr>
            <a:r>
              <a:rPr lang="en-GB" sz="2400" b="1" dirty="0">
                <a:latin typeface="IBM Plex Sans" panose="020B0503050203000203" pitchFamily="34" charset="0"/>
                <a:ea typeface="Verdana" panose="020B0604030504040204" pitchFamily="34" charset="0"/>
                <a:cs typeface="Verdana" panose="020B0604030504040204" pitchFamily="34" charset="0"/>
              </a:rPr>
              <a:t>Part B  </a:t>
            </a:r>
            <a:r>
              <a:rPr lang="en-GB" sz="2400" dirty="0">
                <a:latin typeface="IBM Plex Sans" panose="020B0503050203000203" pitchFamily="34" charset="0"/>
                <a:ea typeface="Verdana" panose="020B0604030504040204" pitchFamily="34" charset="0"/>
                <a:cs typeface="Verdana" panose="020B0604030504040204" pitchFamily="34" charset="0"/>
              </a:rPr>
              <a:t>Understanding the Creative Industries</a:t>
            </a:r>
          </a:p>
          <a:p>
            <a:pPr>
              <a:lnSpc>
                <a:spcPct val="200000"/>
              </a:lnSpc>
            </a:pPr>
            <a:r>
              <a:rPr lang="en-GB" sz="2400" b="1" dirty="0">
                <a:latin typeface="IBM Plex Sans" panose="020B0503050203000203" pitchFamily="34" charset="0"/>
                <a:ea typeface="Verdana" panose="020B0604030504040204" pitchFamily="34" charset="0"/>
                <a:cs typeface="Verdana" panose="020B0604030504040204" pitchFamily="34" charset="0"/>
              </a:rPr>
              <a:t>Part C  </a:t>
            </a:r>
            <a:r>
              <a:rPr lang="en-GB" sz="2400" dirty="0">
                <a:latin typeface="IBM Plex Sans" panose="020B0503050203000203" pitchFamily="34" charset="0"/>
                <a:ea typeface="Verdana" panose="020B0604030504040204" pitchFamily="34" charset="0"/>
                <a:cs typeface="Verdana" panose="020B0604030504040204" pitchFamily="34" charset="0"/>
              </a:rPr>
              <a:t>What are the jobs in the sector?</a:t>
            </a:r>
          </a:p>
          <a:p>
            <a:pPr>
              <a:lnSpc>
                <a:spcPct val="200000"/>
              </a:lnSpc>
            </a:pPr>
            <a:r>
              <a:rPr lang="en-GB" sz="2400" b="1" dirty="0">
                <a:latin typeface="IBM Plex Sans" panose="020B0503050203000203" pitchFamily="34" charset="0"/>
                <a:ea typeface="Verdana" panose="020B0604030504040204" pitchFamily="34" charset="0"/>
                <a:cs typeface="Verdana" panose="020B0604030504040204" pitchFamily="34" charset="0"/>
              </a:rPr>
              <a:t>Part D  </a:t>
            </a:r>
            <a:r>
              <a:rPr lang="en-GB" sz="2400" dirty="0">
                <a:latin typeface="IBM Plex Sans" panose="020B0503050203000203" pitchFamily="34" charset="0"/>
                <a:ea typeface="Verdana" panose="020B0604030504040204" pitchFamily="34" charset="0"/>
                <a:cs typeface="Verdana" panose="020B0604030504040204" pitchFamily="34" charset="0"/>
              </a:rPr>
              <a:t>Further Sources of Information</a:t>
            </a:r>
          </a:p>
        </p:txBody>
      </p:sp>
    </p:spTree>
    <p:extLst>
      <p:ext uri="{BB962C8B-B14F-4D97-AF65-F5344CB8AC3E}">
        <p14:creationId xmlns:p14="http://schemas.microsoft.com/office/powerpoint/2010/main" val="3877282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5C1C-0A30-5418-44D4-5CE3B51CD6DC}"/>
              </a:ext>
            </a:extLst>
          </p:cNvPr>
          <p:cNvSpPr>
            <a:spLocks noGrp="1"/>
          </p:cNvSpPr>
          <p:nvPr>
            <p:ph type="title"/>
          </p:nvPr>
        </p:nvSpPr>
        <p:spPr>
          <a:xfrm>
            <a:off x="839788" y="457200"/>
            <a:ext cx="7606788" cy="891153"/>
          </a:xfrm>
        </p:spPr>
        <p:txBody>
          <a:bodyPr>
            <a:normAutofit/>
          </a:bodyPr>
          <a:lstStyle/>
          <a:p>
            <a:r>
              <a:rPr lang="en-GB" b="1" dirty="0">
                <a:latin typeface="IBM Plex Sans" panose="020B0503050203000203" pitchFamily="34" charset="0"/>
              </a:rPr>
              <a:t>Yorkshire &amp; Humberside</a:t>
            </a:r>
          </a:p>
        </p:txBody>
      </p:sp>
      <p:sp>
        <p:nvSpPr>
          <p:cNvPr id="4" name="Text Placeholder 3">
            <a:extLst>
              <a:ext uri="{FF2B5EF4-FFF2-40B4-BE49-F238E27FC236}">
                <a16:creationId xmlns:a16="http://schemas.microsoft.com/office/drawing/2014/main" id="{725896C0-7868-D078-8FC4-8B798B133857}"/>
              </a:ext>
            </a:extLst>
          </p:cNvPr>
          <p:cNvSpPr>
            <a:spLocks noGrp="1"/>
          </p:cNvSpPr>
          <p:nvPr>
            <p:ph type="body" sz="half" idx="2"/>
          </p:nvPr>
        </p:nvSpPr>
        <p:spPr>
          <a:xfrm>
            <a:off x="839788" y="2057400"/>
            <a:ext cx="9389093" cy="3811588"/>
          </a:xfrm>
        </p:spPr>
        <p:txBody>
          <a:bodyPr>
            <a:normAutofit/>
          </a:bodyPr>
          <a:lstStyle/>
          <a:p>
            <a:r>
              <a:rPr lang="en-GB" dirty="0"/>
              <a:t>Employment</a:t>
            </a:r>
          </a:p>
          <a:p>
            <a:r>
              <a:rPr lang="en-GB" sz="1800" dirty="0">
                <a:latin typeface="IBM Plex Sans" panose="020B0503050203000203" pitchFamily="34" charset="0"/>
              </a:rPr>
              <a:t>In 2017, the ONS estimated there were around 67,000 worker in the CIs in Yorkshire and the Humber which is 2.7% of the total employment in the region (ONS 2018). This puts the region 8th in terms of creative industries employment with a profile similar to that of Scotland. Five sub-sectors of the creative industries have above expected concentrations: advertising and marketing; architecture; design; IT, software and computer services; and museums, galleries and libraries. Almost 56% of the region’s creative industries employment is found in Leeds (33%), Sheffield (12%) and Bradford (11%) as one might expect given the size of these cities. Sheffield has significant employment in ‘crafts’ and Bradford does well for ‘publishing’. </a:t>
            </a:r>
          </a:p>
          <a:p>
            <a:endParaRPr lang="en-GB" dirty="0"/>
          </a:p>
          <a:p>
            <a:r>
              <a:rPr lang="en-GB" dirty="0">
                <a:hlinkClick r:id="rId2"/>
              </a:rPr>
              <a:t>https://screen-network.org.uk/wp-content/uploads/2021/02/Mapping-the-Scale-and-Scope-of-the-Creative-Industries-in-Yorkshire-and-the-Humber.pdf</a:t>
            </a:r>
            <a:r>
              <a:rPr lang="en-GB" dirty="0"/>
              <a:t> </a:t>
            </a:r>
          </a:p>
        </p:txBody>
      </p:sp>
    </p:spTree>
    <p:extLst>
      <p:ext uri="{BB962C8B-B14F-4D97-AF65-F5344CB8AC3E}">
        <p14:creationId xmlns:p14="http://schemas.microsoft.com/office/powerpoint/2010/main" val="1768486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5C1C-0A30-5418-44D4-5CE3B51CD6DC}"/>
              </a:ext>
            </a:extLst>
          </p:cNvPr>
          <p:cNvSpPr>
            <a:spLocks noGrp="1"/>
          </p:cNvSpPr>
          <p:nvPr>
            <p:ph type="title"/>
          </p:nvPr>
        </p:nvSpPr>
        <p:spPr>
          <a:xfrm>
            <a:off x="839788" y="457200"/>
            <a:ext cx="7606788" cy="891153"/>
          </a:xfrm>
        </p:spPr>
        <p:txBody>
          <a:bodyPr>
            <a:normAutofit/>
          </a:bodyPr>
          <a:lstStyle/>
          <a:p>
            <a:r>
              <a:rPr lang="en-GB" b="1" dirty="0">
                <a:latin typeface="IBM Plex Sans" panose="020B0503050203000203" pitchFamily="34" charset="0"/>
              </a:rPr>
              <a:t>Yorkshire &amp; Humberside</a:t>
            </a:r>
          </a:p>
        </p:txBody>
      </p:sp>
      <p:sp>
        <p:nvSpPr>
          <p:cNvPr id="4" name="Text Placeholder 3">
            <a:extLst>
              <a:ext uri="{FF2B5EF4-FFF2-40B4-BE49-F238E27FC236}">
                <a16:creationId xmlns:a16="http://schemas.microsoft.com/office/drawing/2014/main" id="{725896C0-7868-D078-8FC4-8B798B133857}"/>
              </a:ext>
            </a:extLst>
          </p:cNvPr>
          <p:cNvSpPr>
            <a:spLocks noGrp="1"/>
          </p:cNvSpPr>
          <p:nvPr>
            <p:ph type="body" sz="half" idx="2"/>
          </p:nvPr>
        </p:nvSpPr>
        <p:spPr>
          <a:xfrm>
            <a:off x="839788" y="2057400"/>
            <a:ext cx="9389093" cy="3811588"/>
          </a:xfrm>
        </p:spPr>
        <p:txBody>
          <a:bodyPr>
            <a:normAutofit lnSpcReduction="10000"/>
          </a:bodyPr>
          <a:lstStyle/>
          <a:p>
            <a:r>
              <a:rPr lang="en-GB" sz="2000" b="1" dirty="0">
                <a:latin typeface="IBM Plex Sans" panose="020B0503050203000203" pitchFamily="34" charset="0"/>
              </a:rPr>
              <a:t>Enterprises</a:t>
            </a:r>
            <a:endParaRPr lang="en-GB" sz="2000" dirty="0">
              <a:latin typeface="IBM Plex Sans" panose="020B0503050203000203" pitchFamily="34" charset="0"/>
            </a:endParaRPr>
          </a:p>
          <a:p>
            <a:r>
              <a:rPr lang="en-GB" sz="2000" dirty="0">
                <a:latin typeface="IBM Plex Sans" panose="020B0503050203000203" pitchFamily="34" charset="0"/>
              </a:rPr>
              <a:t>The ONS estimates there were approximately 289,000 enterprises in the creative industries in 2018. This includes businesses, charities and community interest companies. Yorkshire and the Humber accounts for 4.55% or 13,190 of these enterprises and this represents 7.2% of the region’s total enterprises (ONS 2019). The spread of enterprises correlates with the profile of the UK. Leeds is the region’s main centre for creative industry enterprises with the highest share the region’s creative business for ‘advertising and marketing’, ‘design’, ‘film, TV, video and photography’, ‘IT, software and computer services’ and ‘publishing’ . </a:t>
            </a:r>
          </a:p>
          <a:p>
            <a:endParaRPr lang="en-GB" sz="1800" dirty="0">
              <a:latin typeface="IBM Plex Sans" panose="020B0503050203000203" pitchFamily="34" charset="0"/>
            </a:endParaRPr>
          </a:p>
          <a:p>
            <a:r>
              <a:rPr lang="en-GB" sz="1800" dirty="0">
                <a:latin typeface="IBM Plex Sans" panose="020B0503050203000203" pitchFamily="34" charset="0"/>
                <a:hlinkClick r:id="rId2"/>
              </a:rPr>
              <a:t>https://screen-network.org.uk/wp-content/uploads/2021/02/Mapping-the-Scale-and-Scope-of-the-Creative-Industries-in-Yorkshire-and-the-Humber.pdf</a:t>
            </a:r>
            <a:r>
              <a:rPr lang="en-GB" sz="1800" dirty="0">
                <a:latin typeface="IBM Plex Sans" panose="020B0503050203000203" pitchFamily="34" charset="0"/>
              </a:rPr>
              <a:t> </a:t>
            </a:r>
          </a:p>
          <a:p>
            <a:endParaRPr lang="en-GB" sz="1800" dirty="0">
              <a:latin typeface="IBM Plex Sans" panose="020B0503050203000203" pitchFamily="34" charset="0"/>
            </a:endParaRPr>
          </a:p>
        </p:txBody>
      </p:sp>
    </p:spTree>
    <p:extLst>
      <p:ext uri="{BB962C8B-B14F-4D97-AF65-F5344CB8AC3E}">
        <p14:creationId xmlns:p14="http://schemas.microsoft.com/office/powerpoint/2010/main" val="661803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B008-9082-D325-32A7-447191638DE1}"/>
              </a:ext>
            </a:extLst>
          </p:cNvPr>
          <p:cNvSpPr>
            <a:spLocks noGrp="1"/>
          </p:cNvSpPr>
          <p:nvPr>
            <p:ph type="title"/>
          </p:nvPr>
        </p:nvSpPr>
        <p:spPr>
          <a:xfrm>
            <a:off x="839788" y="457200"/>
            <a:ext cx="5256212" cy="837028"/>
          </a:xfrm>
        </p:spPr>
        <p:txBody>
          <a:bodyPr>
            <a:noAutofit/>
          </a:bodyPr>
          <a:lstStyle/>
          <a:p>
            <a:r>
              <a:rPr lang="en-GB" sz="3600" b="1" dirty="0"/>
              <a:t>West Yorkshire</a:t>
            </a:r>
          </a:p>
        </p:txBody>
      </p:sp>
      <p:sp>
        <p:nvSpPr>
          <p:cNvPr id="4" name="TextBox 3">
            <a:extLst>
              <a:ext uri="{FF2B5EF4-FFF2-40B4-BE49-F238E27FC236}">
                <a16:creationId xmlns:a16="http://schemas.microsoft.com/office/drawing/2014/main" id="{F940EC8C-B447-B063-066A-193A810453D3}"/>
              </a:ext>
            </a:extLst>
          </p:cNvPr>
          <p:cNvSpPr txBox="1"/>
          <p:nvPr/>
        </p:nvSpPr>
        <p:spPr>
          <a:xfrm>
            <a:off x="526942" y="2696705"/>
            <a:ext cx="10290875" cy="2308324"/>
          </a:xfrm>
          <a:prstGeom prst="rect">
            <a:avLst/>
          </a:prstGeom>
          <a:noFill/>
        </p:spPr>
        <p:txBody>
          <a:bodyPr wrap="square" rtlCol="0">
            <a:spAutoFit/>
          </a:bodyPr>
          <a:lstStyle/>
          <a:p>
            <a:pPr marL="285750" indent="-285750">
              <a:buFont typeface="Arial" panose="020B0604020202020204" pitchFamily="34" charset="0"/>
              <a:buChar char="•"/>
            </a:pPr>
            <a:r>
              <a:rPr lang="en-GB" dirty="0"/>
              <a:t>Our creative sector employs 48,000 people</a:t>
            </a:r>
          </a:p>
          <a:p>
            <a:pPr marL="285750" indent="-285750">
              <a:buFont typeface="Arial" panose="020B0604020202020204" pitchFamily="34" charset="0"/>
              <a:buChar char="•"/>
            </a:pPr>
            <a:r>
              <a:rPr lang="en-GB" dirty="0"/>
              <a:t>Creative industries are worth £1.97 billion to our regional economy</a:t>
            </a:r>
          </a:p>
          <a:p>
            <a:pPr marL="285750" indent="-285750">
              <a:buFont typeface="Arial" panose="020B0604020202020204" pitchFamily="34" charset="0"/>
              <a:buChar char="•"/>
            </a:pPr>
            <a:r>
              <a:rPr lang="en-GB" dirty="0"/>
              <a:t>Fastest creative sector growth outside London and Scotland</a:t>
            </a:r>
          </a:p>
          <a:p>
            <a:endParaRPr lang="en-GB" dirty="0"/>
          </a:p>
          <a:p>
            <a:endParaRPr lang="en-GB" dirty="0"/>
          </a:p>
          <a:p>
            <a:endParaRPr lang="en-GB" dirty="0"/>
          </a:p>
          <a:p>
            <a:r>
              <a:rPr lang="en-GB" dirty="0"/>
              <a:t>West Yorkshire Creative Industries Showcase</a:t>
            </a:r>
          </a:p>
          <a:p>
            <a:r>
              <a:rPr lang="en-GB" dirty="0">
                <a:hlinkClick r:id="rId2"/>
              </a:rPr>
              <a:t>https://www.westyorks-ca.gov.uk/media/9493/wy-creative-industries-showcase.pdf</a:t>
            </a:r>
            <a:r>
              <a:rPr lang="en-GB" dirty="0"/>
              <a:t> </a:t>
            </a:r>
          </a:p>
        </p:txBody>
      </p:sp>
    </p:spTree>
    <p:extLst>
      <p:ext uri="{BB962C8B-B14F-4D97-AF65-F5344CB8AC3E}">
        <p14:creationId xmlns:p14="http://schemas.microsoft.com/office/powerpoint/2010/main" val="1358442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B008-9082-D325-32A7-447191638DE1}"/>
              </a:ext>
            </a:extLst>
          </p:cNvPr>
          <p:cNvSpPr>
            <a:spLocks noGrp="1"/>
          </p:cNvSpPr>
          <p:nvPr>
            <p:ph type="title"/>
          </p:nvPr>
        </p:nvSpPr>
        <p:spPr>
          <a:xfrm>
            <a:off x="839788" y="457200"/>
            <a:ext cx="5256212" cy="837028"/>
          </a:xfrm>
        </p:spPr>
        <p:txBody>
          <a:bodyPr>
            <a:noAutofit/>
          </a:bodyPr>
          <a:lstStyle/>
          <a:p>
            <a:r>
              <a:rPr lang="en-GB" sz="3600" b="1" dirty="0"/>
              <a:t>Yorkshire &amp; Humberside</a:t>
            </a:r>
          </a:p>
        </p:txBody>
      </p:sp>
      <p:sp>
        <p:nvSpPr>
          <p:cNvPr id="5" name="TextBox 4">
            <a:extLst>
              <a:ext uri="{FF2B5EF4-FFF2-40B4-BE49-F238E27FC236}">
                <a16:creationId xmlns:a16="http://schemas.microsoft.com/office/drawing/2014/main" id="{1E6A92AA-9595-B552-C330-4D2B75574C34}"/>
              </a:ext>
            </a:extLst>
          </p:cNvPr>
          <p:cNvSpPr txBox="1"/>
          <p:nvPr/>
        </p:nvSpPr>
        <p:spPr>
          <a:xfrm>
            <a:off x="731521" y="2349305"/>
            <a:ext cx="9228406" cy="3785652"/>
          </a:xfrm>
          <a:prstGeom prst="rect">
            <a:avLst/>
          </a:prstGeom>
          <a:noFill/>
        </p:spPr>
        <p:txBody>
          <a:bodyPr wrap="square" rtlCol="0">
            <a:spAutoFit/>
          </a:bodyPr>
          <a:lstStyle/>
          <a:p>
            <a:r>
              <a:rPr lang="en-GB" sz="2000" dirty="0"/>
              <a:t>Wakefield:</a:t>
            </a:r>
          </a:p>
          <a:p>
            <a:endParaRPr lang="en-GB" sz="2000" dirty="0"/>
          </a:p>
          <a:p>
            <a:pPr algn="l" rtl="0"/>
            <a:r>
              <a:rPr lang="en-GB" sz="2000" b="1" i="0" dirty="0">
                <a:solidFill>
                  <a:srgbClr val="58547A"/>
                </a:solidFill>
                <a:effectLst/>
                <a:latin typeface="Averta-Light"/>
              </a:rPr>
              <a:t>Production Park </a:t>
            </a:r>
            <a:r>
              <a:rPr lang="en-GB" sz="2000" b="0" i="0" dirty="0">
                <a:solidFill>
                  <a:srgbClr val="58547A"/>
                </a:solidFill>
                <a:effectLst/>
                <a:latin typeface="Averta-Light"/>
              </a:rPr>
              <a:t>is a Yorkshire based family-owned SME founded in 1991 specialising in production, technology and education for the live events industry. It has grown to become the largest cluster of live events businesses in Europe.</a:t>
            </a:r>
          </a:p>
          <a:p>
            <a:pPr algn="l" rtl="0"/>
            <a:r>
              <a:rPr lang="en-GB" sz="2000" b="0" i="0" dirty="0">
                <a:solidFill>
                  <a:srgbClr val="58547A"/>
                </a:solidFill>
                <a:effectLst/>
                <a:latin typeface="Averta-Light"/>
              </a:rPr>
              <a:t>In 2005, Production Park built Europe’s first arena rehearsal studio in South Kirkby, Wakefield, now home to a thriving community of live events businesses and freelancers, with up to 700 people on site during busy production periods.</a:t>
            </a:r>
          </a:p>
          <a:p>
            <a:endParaRPr lang="en-GB" sz="2000" dirty="0"/>
          </a:p>
          <a:p>
            <a:r>
              <a:rPr lang="en-GB" sz="2000" dirty="0">
                <a:hlinkClick r:id="rId2"/>
              </a:rPr>
              <a:t>https://www.productionpark.co.uk/</a:t>
            </a:r>
            <a:r>
              <a:rPr lang="en-GB" sz="2000" dirty="0"/>
              <a:t> </a:t>
            </a:r>
          </a:p>
          <a:p>
            <a:endParaRPr lang="en-GB" sz="2000" dirty="0"/>
          </a:p>
          <a:p>
            <a:r>
              <a:rPr lang="en-GB" sz="2000" dirty="0">
                <a:hlinkClick r:id="rId3"/>
              </a:rPr>
              <a:t>https://pec.ac.uk/blog/creative-clusters-case-studies</a:t>
            </a:r>
            <a:r>
              <a:rPr lang="en-GB" sz="2000" dirty="0"/>
              <a:t> </a:t>
            </a:r>
          </a:p>
        </p:txBody>
      </p:sp>
    </p:spTree>
    <p:extLst>
      <p:ext uri="{BB962C8B-B14F-4D97-AF65-F5344CB8AC3E}">
        <p14:creationId xmlns:p14="http://schemas.microsoft.com/office/powerpoint/2010/main" val="3325669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B008-9082-D325-32A7-447191638DE1}"/>
              </a:ext>
            </a:extLst>
          </p:cNvPr>
          <p:cNvSpPr>
            <a:spLocks noGrp="1"/>
          </p:cNvSpPr>
          <p:nvPr>
            <p:ph type="title"/>
          </p:nvPr>
        </p:nvSpPr>
        <p:spPr>
          <a:xfrm>
            <a:off x="839788" y="457200"/>
            <a:ext cx="5256212" cy="837028"/>
          </a:xfrm>
        </p:spPr>
        <p:txBody>
          <a:bodyPr>
            <a:noAutofit/>
          </a:bodyPr>
          <a:lstStyle/>
          <a:p>
            <a:r>
              <a:rPr lang="en-GB" sz="3600" b="1" dirty="0"/>
              <a:t>Yorkshire &amp; Humberside</a:t>
            </a:r>
          </a:p>
        </p:txBody>
      </p:sp>
      <p:sp>
        <p:nvSpPr>
          <p:cNvPr id="5" name="TextBox 4">
            <a:extLst>
              <a:ext uri="{FF2B5EF4-FFF2-40B4-BE49-F238E27FC236}">
                <a16:creationId xmlns:a16="http://schemas.microsoft.com/office/drawing/2014/main" id="{1E6A92AA-9595-B552-C330-4D2B75574C34}"/>
              </a:ext>
            </a:extLst>
          </p:cNvPr>
          <p:cNvSpPr txBox="1"/>
          <p:nvPr/>
        </p:nvSpPr>
        <p:spPr>
          <a:xfrm>
            <a:off x="731521" y="2349305"/>
            <a:ext cx="9228406" cy="3785652"/>
          </a:xfrm>
          <a:prstGeom prst="rect">
            <a:avLst/>
          </a:prstGeom>
          <a:noFill/>
        </p:spPr>
        <p:txBody>
          <a:bodyPr wrap="square" rtlCol="0">
            <a:spAutoFit/>
          </a:bodyPr>
          <a:lstStyle/>
          <a:p>
            <a:r>
              <a:rPr lang="en-GB" sz="2000" dirty="0"/>
              <a:t>Wakefield:</a:t>
            </a:r>
          </a:p>
          <a:p>
            <a:endParaRPr lang="en-GB" sz="2000" dirty="0"/>
          </a:p>
          <a:p>
            <a:pPr algn="l" rtl="0"/>
            <a:r>
              <a:rPr lang="en-GB" sz="2000" b="1" i="0" dirty="0">
                <a:solidFill>
                  <a:srgbClr val="58547A"/>
                </a:solidFill>
                <a:effectLst/>
                <a:latin typeface="Averta-Light"/>
              </a:rPr>
              <a:t>Production Park </a:t>
            </a:r>
            <a:r>
              <a:rPr lang="en-GB" sz="2000" b="0" i="0" dirty="0">
                <a:solidFill>
                  <a:srgbClr val="58547A"/>
                </a:solidFill>
                <a:effectLst/>
                <a:latin typeface="Averta-Light"/>
              </a:rPr>
              <a:t>is a Yorkshire based family-owned SME founded in 1991 specialising in production, technology and education for the live events industry. It has grown to become the largest cluster of live events businesses in Europe.</a:t>
            </a:r>
          </a:p>
          <a:p>
            <a:pPr algn="l" rtl="0"/>
            <a:r>
              <a:rPr lang="en-GB" sz="2000" b="0" i="0" dirty="0">
                <a:solidFill>
                  <a:srgbClr val="58547A"/>
                </a:solidFill>
                <a:effectLst/>
                <a:latin typeface="Averta-Light"/>
              </a:rPr>
              <a:t>In 2005, Production Park built Europe’s first arena rehearsal studio in South Kirkby, Wakefield, now home to a thriving community of live events businesses and freelancers, with up to 700 people on site during busy production periods.</a:t>
            </a:r>
          </a:p>
          <a:p>
            <a:endParaRPr lang="en-GB" sz="2000" dirty="0"/>
          </a:p>
          <a:p>
            <a:r>
              <a:rPr lang="en-GB" sz="2000" dirty="0">
                <a:hlinkClick r:id="rId2"/>
              </a:rPr>
              <a:t>https://www.productionpark.co.uk/</a:t>
            </a:r>
            <a:r>
              <a:rPr lang="en-GB" sz="2000" dirty="0"/>
              <a:t> </a:t>
            </a:r>
          </a:p>
          <a:p>
            <a:endParaRPr lang="en-GB" sz="2000" dirty="0"/>
          </a:p>
          <a:p>
            <a:r>
              <a:rPr lang="en-GB" sz="2000" dirty="0">
                <a:hlinkClick r:id="rId3"/>
              </a:rPr>
              <a:t>https://pec.ac.uk/blog/creative-clusters-case-studies</a:t>
            </a:r>
            <a:r>
              <a:rPr lang="en-GB" sz="2000" dirty="0"/>
              <a:t> </a:t>
            </a:r>
          </a:p>
        </p:txBody>
      </p:sp>
    </p:spTree>
    <p:extLst>
      <p:ext uri="{BB962C8B-B14F-4D97-AF65-F5344CB8AC3E}">
        <p14:creationId xmlns:p14="http://schemas.microsoft.com/office/powerpoint/2010/main" val="332674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B008-9082-D325-32A7-447191638DE1}"/>
              </a:ext>
            </a:extLst>
          </p:cNvPr>
          <p:cNvSpPr>
            <a:spLocks noGrp="1"/>
          </p:cNvSpPr>
          <p:nvPr>
            <p:ph type="title"/>
          </p:nvPr>
        </p:nvSpPr>
        <p:spPr>
          <a:xfrm>
            <a:off x="839788" y="457200"/>
            <a:ext cx="5256212" cy="837028"/>
          </a:xfrm>
        </p:spPr>
        <p:txBody>
          <a:bodyPr>
            <a:noAutofit/>
          </a:bodyPr>
          <a:lstStyle/>
          <a:p>
            <a:r>
              <a:rPr lang="en-GB" sz="3600" b="1" dirty="0"/>
              <a:t>West Yorkshire</a:t>
            </a:r>
          </a:p>
        </p:txBody>
      </p:sp>
      <p:sp>
        <p:nvSpPr>
          <p:cNvPr id="5" name="TextBox 4">
            <a:extLst>
              <a:ext uri="{FF2B5EF4-FFF2-40B4-BE49-F238E27FC236}">
                <a16:creationId xmlns:a16="http://schemas.microsoft.com/office/drawing/2014/main" id="{1E6A92AA-9595-B552-C330-4D2B75574C34}"/>
              </a:ext>
            </a:extLst>
          </p:cNvPr>
          <p:cNvSpPr txBox="1"/>
          <p:nvPr/>
        </p:nvSpPr>
        <p:spPr>
          <a:xfrm>
            <a:off x="731521" y="2349305"/>
            <a:ext cx="9228406" cy="3785652"/>
          </a:xfrm>
          <a:prstGeom prst="rect">
            <a:avLst/>
          </a:prstGeom>
          <a:noFill/>
        </p:spPr>
        <p:txBody>
          <a:bodyPr wrap="square" rtlCol="0">
            <a:spAutoFit/>
          </a:bodyPr>
          <a:lstStyle/>
          <a:p>
            <a:r>
              <a:rPr lang="en-GB" sz="2000" b="1" dirty="0"/>
              <a:t>The Leeds City Region - Textile Innovation Cluster</a:t>
            </a:r>
          </a:p>
          <a:p>
            <a:r>
              <a:rPr lang="en-GB" sz="2000" dirty="0"/>
              <a:t>Leeds City Region is a key geographical cluster in the UK’s fashion industry, a sector employing nearly one million people nationally, and a major exporter of high value products. An estimated 10,000 people are employed by the region’s textile design and manufacturing companies, supplying internationally renowned and prestigious brands such as Chanel, Prada, Burberry, </a:t>
            </a:r>
            <a:r>
              <a:rPr lang="en-GB" sz="2000" dirty="0" err="1"/>
              <a:t>Erdem</a:t>
            </a:r>
            <a:r>
              <a:rPr lang="en-GB" sz="2000" dirty="0"/>
              <a:t> and Paul Smith. Fabric produced in the region is exported across the world, with some companies exporting over 90% of their creative output</a:t>
            </a:r>
          </a:p>
          <a:p>
            <a:endParaRPr lang="en-GB" sz="2000" dirty="0"/>
          </a:p>
          <a:p>
            <a:r>
              <a:rPr lang="en-GB" sz="2000" dirty="0">
                <a:hlinkClick r:id="rId2"/>
              </a:rPr>
              <a:t>https://futurefashionfactory.org/</a:t>
            </a:r>
            <a:r>
              <a:rPr lang="en-GB" sz="2000" dirty="0"/>
              <a:t> </a:t>
            </a:r>
          </a:p>
          <a:p>
            <a:r>
              <a:rPr lang="en-GB" sz="2000" dirty="0">
                <a:hlinkClick r:id="rId3"/>
              </a:rPr>
              <a:t>https://pec.ac.uk/blog/creative-clusters-case-studies</a:t>
            </a:r>
            <a:r>
              <a:rPr lang="en-GB" sz="2000" dirty="0"/>
              <a:t> </a:t>
            </a:r>
          </a:p>
          <a:p>
            <a:endParaRPr lang="en-GB" sz="2000" dirty="0"/>
          </a:p>
        </p:txBody>
      </p:sp>
    </p:spTree>
    <p:extLst>
      <p:ext uri="{BB962C8B-B14F-4D97-AF65-F5344CB8AC3E}">
        <p14:creationId xmlns:p14="http://schemas.microsoft.com/office/powerpoint/2010/main" val="1431293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B008-9082-D325-32A7-447191638DE1}"/>
              </a:ext>
            </a:extLst>
          </p:cNvPr>
          <p:cNvSpPr>
            <a:spLocks noGrp="1"/>
          </p:cNvSpPr>
          <p:nvPr>
            <p:ph type="title"/>
          </p:nvPr>
        </p:nvSpPr>
        <p:spPr>
          <a:xfrm>
            <a:off x="839788" y="457200"/>
            <a:ext cx="5256212" cy="837028"/>
          </a:xfrm>
        </p:spPr>
        <p:txBody>
          <a:bodyPr>
            <a:noAutofit/>
          </a:bodyPr>
          <a:lstStyle/>
          <a:p>
            <a:r>
              <a:rPr lang="en-GB" sz="3600" b="1" dirty="0"/>
              <a:t>West Yorkshire</a:t>
            </a:r>
          </a:p>
        </p:txBody>
      </p:sp>
      <p:sp>
        <p:nvSpPr>
          <p:cNvPr id="5" name="TextBox 4">
            <a:extLst>
              <a:ext uri="{FF2B5EF4-FFF2-40B4-BE49-F238E27FC236}">
                <a16:creationId xmlns:a16="http://schemas.microsoft.com/office/drawing/2014/main" id="{1E6A92AA-9595-B552-C330-4D2B75574C34}"/>
              </a:ext>
            </a:extLst>
          </p:cNvPr>
          <p:cNvSpPr txBox="1"/>
          <p:nvPr/>
        </p:nvSpPr>
        <p:spPr>
          <a:xfrm>
            <a:off x="731521" y="2349305"/>
            <a:ext cx="9228406" cy="4093428"/>
          </a:xfrm>
          <a:prstGeom prst="rect">
            <a:avLst/>
          </a:prstGeom>
          <a:noFill/>
        </p:spPr>
        <p:txBody>
          <a:bodyPr wrap="square" rtlCol="0">
            <a:spAutoFit/>
          </a:bodyPr>
          <a:lstStyle/>
          <a:p>
            <a:r>
              <a:rPr lang="en-GB" sz="2000" dirty="0">
                <a:latin typeface="IBM Plex Sans" panose="020B0503050203000203" pitchFamily="34" charset="0"/>
              </a:rPr>
              <a:t>Leeds Music</a:t>
            </a:r>
          </a:p>
          <a:p>
            <a:pPr algn="l" rtl="0"/>
            <a:endParaRPr lang="en-GB" sz="2000" b="1" i="0" dirty="0">
              <a:solidFill>
                <a:srgbClr val="58547A"/>
              </a:solidFill>
              <a:effectLst/>
              <a:latin typeface="IBM Plex Sans" panose="020B0503050203000203" pitchFamily="34" charset="0"/>
            </a:endParaRPr>
          </a:p>
          <a:p>
            <a:pPr algn="l" rtl="0"/>
            <a:r>
              <a:rPr lang="en-GB" sz="2000" dirty="0" err="1">
                <a:latin typeface="IBM Plex Sans" panose="020B0503050203000203" pitchFamily="34" charset="0"/>
              </a:rPr>
              <a:t>Music:Leeds</a:t>
            </a:r>
            <a:r>
              <a:rPr lang="en-GB" sz="2000" dirty="0">
                <a:latin typeface="IBM Plex Sans" panose="020B0503050203000203" pitchFamily="34" charset="0"/>
              </a:rPr>
              <a:t> is a not-for-profit organisation established to act as a single, centralised point of contact that will coordinate activity to support, promote, develop and grow music-based activity within the city and wider region. The organisation’s strategy is centred around three core areas: • Creative Development &amp; Business Growth • Placemaking &amp; Tourism • Access to Music</a:t>
            </a:r>
          </a:p>
          <a:p>
            <a:pPr algn="l" rtl="0"/>
            <a:endParaRPr lang="en-GB" sz="2000" b="1" dirty="0">
              <a:solidFill>
                <a:srgbClr val="58547A"/>
              </a:solidFill>
              <a:latin typeface="IBM Plex Sans" panose="020B0503050203000203" pitchFamily="34" charset="0"/>
            </a:endParaRPr>
          </a:p>
          <a:p>
            <a:pPr algn="l" rtl="0"/>
            <a:r>
              <a:rPr lang="en-GB" sz="2000" b="1" dirty="0">
                <a:solidFill>
                  <a:srgbClr val="58547A"/>
                </a:solidFill>
                <a:latin typeface="IBM Plex Sans" panose="020B0503050203000203" pitchFamily="34" charset="0"/>
                <a:hlinkClick r:id="rId2"/>
              </a:rPr>
              <a:t>https://cdn2.assets-servd.host/creative-pec/production/assets/publications/PEC-Discussion-Paper-Building-sustainable-regional-music-industry-clusters-January-2023.pdf</a:t>
            </a:r>
            <a:r>
              <a:rPr lang="en-GB" sz="2000" b="1" dirty="0">
                <a:solidFill>
                  <a:srgbClr val="58547A"/>
                </a:solidFill>
                <a:latin typeface="IBM Plex Sans" panose="020B0503050203000203" pitchFamily="34" charset="0"/>
              </a:rPr>
              <a:t> </a:t>
            </a:r>
          </a:p>
          <a:p>
            <a:pPr algn="l" rtl="0"/>
            <a:endParaRPr lang="en-GB" sz="2000" b="1" i="0" dirty="0">
              <a:solidFill>
                <a:srgbClr val="58547A"/>
              </a:solidFill>
              <a:effectLst/>
              <a:latin typeface="Averta-Light"/>
            </a:endParaRPr>
          </a:p>
          <a:p>
            <a:endParaRPr lang="en-GB" sz="2000" dirty="0"/>
          </a:p>
        </p:txBody>
      </p:sp>
    </p:spTree>
    <p:extLst>
      <p:ext uri="{BB962C8B-B14F-4D97-AF65-F5344CB8AC3E}">
        <p14:creationId xmlns:p14="http://schemas.microsoft.com/office/powerpoint/2010/main" val="3008155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B008-9082-D325-32A7-447191638DE1}"/>
              </a:ext>
            </a:extLst>
          </p:cNvPr>
          <p:cNvSpPr>
            <a:spLocks noGrp="1"/>
          </p:cNvSpPr>
          <p:nvPr>
            <p:ph type="title"/>
          </p:nvPr>
        </p:nvSpPr>
        <p:spPr>
          <a:xfrm>
            <a:off x="839787" y="457200"/>
            <a:ext cx="7048849" cy="837028"/>
          </a:xfrm>
        </p:spPr>
        <p:txBody>
          <a:bodyPr>
            <a:noAutofit/>
          </a:bodyPr>
          <a:lstStyle/>
          <a:p>
            <a:r>
              <a:rPr lang="en-GB" sz="3600" b="1" dirty="0"/>
              <a:t>West Yorkshire  - SEF, </a:t>
            </a:r>
            <a:r>
              <a:rPr lang="en-GB" sz="3600" b="1" dirty="0" err="1"/>
              <a:t>Skills&amp;LMI</a:t>
            </a:r>
            <a:r>
              <a:rPr lang="en-GB" sz="3600" b="1" dirty="0"/>
              <a:t> Reports</a:t>
            </a:r>
          </a:p>
        </p:txBody>
      </p:sp>
      <p:sp>
        <p:nvSpPr>
          <p:cNvPr id="5" name="TextBox 4">
            <a:extLst>
              <a:ext uri="{FF2B5EF4-FFF2-40B4-BE49-F238E27FC236}">
                <a16:creationId xmlns:a16="http://schemas.microsoft.com/office/drawing/2014/main" id="{1E6A92AA-9595-B552-C330-4D2B75574C34}"/>
              </a:ext>
            </a:extLst>
          </p:cNvPr>
          <p:cNvSpPr txBox="1"/>
          <p:nvPr/>
        </p:nvSpPr>
        <p:spPr>
          <a:xfrm>
            <a:off x="731521" y="2349305"/>
            <a:ext cx="9228406" cy="4093428"/>
          </a:xfrm>
          <a:prstGeom prst="rect">
            <a:avLst/>
          </a:prstGeom>
          <a:noFill/>
        </p:spPr>
        <p:txBody>
          <a:bodyPr wrap="square" rtlCol="0">
            <a:spAutoFit/>
          </a:bodyPr>
          <a:lstStyle/>
          <a:p>
            <a:pPr algn="l" rtl="0"/>
            <a:endParaRPr lang="en-GB" sz="2000" b="1" i="0" dirty="0">
              <a:effectLst/>
              <a:latin typeface="+mj-lt"/>
            </a:endParaRPr>
          </a:p>
          <a:p>
            <a:pPr algn="l" rtl="0"/>
            <a:r>
              <a:rPr lang="en-GB" sz="2000" b="1" i="0" dirty="0">
                <a:effectLst/>
                <a:latin typeface="IBM Plex Sans" panose="020B0503050203000203" pitchFamily="34" charset="0"/>
              </a:rPr>
              <a:t>Strategic Economic Framework</a:t>
            </a:r>
          </a:p>
          <a:p>
            <a:pPr algn="l" rtl="0"/>
            <a:r>
              <a:rPr lang="en-GB" sz="2000" b="1" i="0" dirty="0">
                <a:solidFill>
                  <a:srgbClr val="58547A"/>
                </a:solidFill>
                <a:effectLst/>
                <a:latin typeface="IBM Plex Sans" panose="020B0503050203000203" pitchFamily="34" charset="0"/>
                <a:hlinkClick r:id="rId2"/>
              </a:rPr>
              <a:t>https://www.westyorks-ca.gov.uk/growing-the-economy/strategic-economic-framework/policies-and-strategies/culture/</a:t>
            </a:r>
            <a:endParaRPr lang="en-GB" sz="2000" b="1" i="0" dirty="0">
              <a:solidFill>
                <a:srgbClr val="58547A"/>
              </a:solidFill>
              <a:effectLst/>
              <a:latin typeface="IBM Plex Sans" panose="020B0503050203000203" pitchFamily="34" charset="0"/>
            </a:endParaRPr>
          </a:p>
          <a:p>
            <a:pPr algn="l" rtl="0"/>
            <a:endParaRPr lang="en-GB" sz="2000" b="1" dirty="0">
              <a:solidFill>
                <a:srgbClr val="58547A"/>
              </a:solidFill>
              <a:latin typeface="IBM Plex Sans" panose="020B0503050203000203" pitchFamily="34" charset="0"/>
            </a:endParaRPr>
          </a:p>
          <a:p>
            <a:pPr algn="l" rtl="0"/>
            <a:r>
              <a:rPr lang="en-GB" sz="2000" b="1" i="0" dirty="0">
                <a:effectLst/>
                <a:latin typeface="IBM Plex Sans" panose="020B0503050203000203" pitchFamily="34" charset="0"/>
              </a:rPr>
              <a:t>West Yorkshire Skills Report</a:t>
            </a:r>
          </a:p>
          <a:p>
            <a:pPr algn="l" rtl="0"/>
            <a:r>
              <a:rPr lang="en-GB" sz="2000" b="1" i="0" dirty="0">
                <a:effectLst/>
                <a:latin typeface="IBM Plex Sans" panose="020B0503050203000203" pitchFamily="34" charset="0"/>
                <a:hlinkClick r:id="rId3"/>
              </a:rPr>
              <a:t>https://www.westyorks-ca.gov.uk/media/7885/local-skills-report-2022-final-pdf.pdf</a:t>
            </a:r>
            <a:r>
              <a:rPr lang="en-GB" sz="2000" b="1" i="0" dirty="0">
                <a:effectLst/>
                <a:latin typeface="IBM Plex Sans" panose="020B0503050203000203" pitchFamily="34" charset="0"/>
              </a:rPr>
              <a:t> </a:t>
            </a:r>
          </a:p>
          <a:p>
            <a:pPr algn="l" rtl="0"/>
            <a:endParaRPr lang="en-GB" sz="2000" b="1" dirty="0">
              <a:solidFill>
                <a:srgbClr val="58547A"/>
              </a:solidFill>
              <a:latin typeface="IBM Plex Sans" panose="020B0503050203000203" pitchFamily="34" charset="0"/>
            </a:endParaRPr>
          </a:p>
          <a:p>
            <a:pPr algn="l" rtl="0"/>
            <a:r>
              <a:rPr lang="en-GB" sz="2000" b="1" i="0" dirty="0">
                <a:effectLst/>
                <a:latin typeface="IBM Plex Sans" panose="020B0503050203000203" pitchFamily="34" charset="0"/>
              </a:rPr>
              <a:t>LMI report</a:t>
            </a:r>
          </a:p>
          <a:p>
            <a:pPr algn="l" rtl="0"/>
            <a:r>
              <a:rPr lang="en-GB" sz="2000" b="1" i="0" dirty="0">
                <a:solidFill>
                  <a:srgbClr val="58547A"/>
                </a:solidFill>
                <a:effectLst/>
                <a:latin typeface="IBM Plex Sans" panose="020B0503050203000203" pitchFamily="34" charset="0"/>
                <a:hlinkClick r:id="rId4"/>
              </a:rPr>
              <a:t>https://futuregoals.co.uk/media/r5spo1dg/lmi-report-2022.pdf</a:t>
            </a:r>
            <a:r>
              <a:rPr lang="en-GB" sz="2000" b="1" i="0" dirty="0">
                <a:solidFill>
                  <a:srgbClr val="58547A"/>
                </a:solidFill>
                <a:effectLst/>
                <a:latin typeface="IBM Plex Sans" panose="020B0503050203000203" pitchFamily="34" charset="0"/>
              </a:rPr>
              <a:t> </a:t>
            </a:r>
          </a:p>
          <a:p>
            <a:pPr algn="l" rtl="0"/>
            <a:endParaRPr lang="en-GB" sz="2000" b="1" i="0" dirty="0">
              <a:solidFill>
                <a:srgbClr val="58547A"/>
              </a:solidFill>
              <a:effectLst/>
              <a:latin typeface="+mj-lt"/>
            </a:endParaRPr>
          </a:p>
          <a:p>
            <a:pPr algn="l" rtl="0"/>
            <a:endParaRPr lang="en-GB" sz="2000" b="1" dirty="0">
              <a:solidFill>
                <a:srgbClr val="58547A"/>
              </a:solidFill>
              <a:latin typeface="Averta-Light"/>
            </a:endParaRPr>
          </a:p>
        </p:txBody>
      </p:sp>
    </p:spTree>
    <p:extLst>
      <p:ext uri="{BB962C8B-B14F-4D97-AF65-F5344CB8AC3E}">
        <p14:creationId xmlns:p14="http://schemas.microsoft.com/office/powerpoint/2010/main" val="1780987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endParaRPr>
          </a:p>
        </p:txBody>
      </p:sp>
      <p:pic>
        <p:nvPicPr>
          <p:cNvPr id="5" name="Picture 4">
            <a:extLst>
              <a:ext uri="{FF2B5EF4-FFF2-40B4-BE49-F238E27FC236}">
                <a16:creationId xmlns:a16="http://schemas.microsoft.com/office/drawing/2014/main" id="{EAFF202D-21FF-48FE-BD7D-5184EA68311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4435" b="28825"/>
          <a:stretch/>
        </p:blipFill>
        <p:spPr>
          <a:xfrm>
            <a:off x="0" y="1569155"/>
            <a:ext cx="12192000" cy="4662311"/>
          </a:xfrm>
          <a:prstGeom prst="rect">
            <a:avLst/>
          </a:prstGeom>
        </p:spPr>
      </p:pic>
    </p:spTree>
    <p:extLst>
      <p:ext uri="{BB962C8B-B14F-4D97-AF65-F5344CB8AC3E}">
        <p14:creationId xmlns:p14="http://schemas.microsoft.com/office/powerpoint/2010/main" val="2708126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1" y="53654"/>
            <a:ext cx="923945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Part C</a:t>
            </a:r>
          </a:p>
        </p:txBody>
      </p:sp>
      <p:sp>
        <p:nvSpPr>
          <p:cNvPr id="5" name="Rectangle 4">
            <a:extLst>
              <a:ext uri="{FF2B5EF4-FFF2-40B4-BE49-F238E27FC236}">
                <a16:creationId xmlns:a16="http://schemas.microsoft.com/office/drawing/2014/main" id="{7737CB17-1D30-43FA-84AC-2C41171A8D37}"/>
              </a:ext>
            </a:extLst>
          </p:cNvPr>
          <p:cNvSpPr/>
          <p:nvPr/>
        </p:nvSpPr>
        <p:spPr>
          <a:xfrm>
            <a:off x="518994" y="3244334"/>
            <a:ext cx="11154015" cy="707886"/>
          </a:xfrm>
          <a:prstGeom prst="rect">
            <a:avLst/>
          </a:prstGeom>
        </p:spPr>
        <p:txBody>
          <a:bodyPr wrap="none">
            <a:spAutoFit/>
          </a:bodyPr>
          <a:lstStyle/>
          <a:p>
            <a:pPr algn="ctr"/>
            <a:r>
              <a:rPr lang="en-GB" sz="4000" dirty="0">
                <a:latin typeface="IBM Plex Sans" panose="020B0503050203000203" pitchFamily="34" charset="0"/>
                <a:ea typeface="Verdana" panose="020B0604030504040204" pitchFamily="34" charset="0"/>
                <a:cs typeface="Verdana" panose="020B0604030504040204" pitchFamily="34" charset="0"/>
              </a:rPr>
              <a:t>Working in the sector - what does this look like?</a:t>
            </a:r>
          </a:p>
        </p:txBody>
      </p:sp>
    </p:spTree>
    <p:extLst>
      <p:ext uri="{BB962C8B-B14F-4D97-AF65-F5344CB8AC3E}">
        <p14:creationId xmlns:p14="http://schemas.microsoft.com/office/powerpoint/2010/main" val="416780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4D89EFC-F895-4BB6-9EC8-B38BD1AA7C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 t="48995" r="32384" b="-169"/>
          <a:stretch/>
        </p:blipFill>
        <p:spPr bwMode="auto">
          <a:xfrm>
            <a:off x="443089" y="1690686"/>
            <a:ext cx="5178775" cy="440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1DBA7EC-F3F9-41AF-87E8-3D82F16F2B6D}"/>
              </a:ext>
            </a:extLst>
          </p:cNvPr>
          <p:cNvSpPr txBox="1"/>
          <p:nvPr/>
        </p:nvSpPr>
        <p:spPr>
          <a:xfrm>
            <a:off x="6096000" y="2172775"/>
            <a:ext cx="4944533" cy="403187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a:ln>
                  <a:noFill/>
                </a:ln>
                <a:solidFill>
                  <a:prstClr val="black"/>
                </a:solidFill>
                <a:effectLst/>
                <a:uLnTx/>
                <a:uFillTx/>
                <a:latin typeface="IBM Plex Sans"/>
                <a:ea typeface="Verdana"/>
                <a:cs typeface="Verdana"/>
              </a:rPr>
              <a:t>UK wide charity </a:t>
            </a:r>
            <a:endParaRPr kumimoji="0" lang="en-GB" sz="2000" b="0" i="0" u="none" strike="noStrike" kern="0" cap="none" spc="0" normalizeH="0" baseline="0" noProof="0">
              <a:ln>
                <a:noFill/>
              </a:ln>
              <a:solidFill>
                <a:prstClr val="black"/>
              </a:solidFill>
              <a:effectLst/>
              <a:uLnTx/>
              <a:uFillTx/>
              <a:latin typeface="IBM Plex Sans" panose="020B0503050203000203"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0" cap="none" spc="0" normalizeH="0" baseline="0" noProof="0">
              <a:ln>
                <a:noFill/>
              </a:ln>
              <a:solidFill>
                <a:prstClr val="black"/>
              </a:solidFill>
              <a:effectLst/>
              <a:uLnTx/>
              <a:uFillTx/>
              <a:latin typeface="IBM Plex Sans" panose="020B0503050203000203"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a:ln>
                  <a:noFill/>
                </a:ln>
                <a:solidFill>
                  <a:prstClr val="black"/>
                </a:solidFill>
                <a:effectLst/>
                <a:uLnTx/>
                <a:uFillTx/>
                <a:latin typeface="IBM Plex Sans"/>
                <a:ea typeface="Verdana"/>
                <a:cs typeface="Verdana"/>
              </a:rPr>
              <a:t>Work to create a fair and skilled cultural sector</a:t>
            </a:r>
            <a:endParaRPr kumimoji="0" lang="en-GB" sz="2000" b="0" i="0" u="none" strike="noStrike" kern="0" cap="none" spc="0" normalizeH="0" baseline="0" noProof="0">
              <a:ln>
                <a:noFill/>
              </a:ln>
              <a:solidFill>
                <a:prstClr val="black"/>
              </a:solidFill>
              <a:effectLst/>
              <a:uLnTx/>
              <a:uFillTx/>
              <a:latin typeface="IBM Plex Sans" panose="020B0503050203000203"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0" cap="none" spc="0" normalizeH="0" baseline="0" noProof="0">
              <a:ln>
                <a:noFill/>
              </a:ln>
              <a:solidFill>
                <a:prstClr val="black"/>
              </a:solidFill>
              <a:effectLst/>
              <a:uLnTx/>
              <a:uFillTx/>
              <a:latin typeface="IBM Plex Sans" panose="020B0503050203000203"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a:ln>
                  <a:noFill/>
                </a:ln>
                <a:solidFill>
                  <a:prstClr val="black"/>
                </a:solidFill>
                <a:effectLst/>
                <a:uLnTx/>
                <a:uFillTx/>
                <a:latin typeface="IBM Plex Sans"/>
                <a:ea typeface="Verdana"/>
                <a:cs typeface="Verdana"/>
              </a:rPr>
              <a:t>Shape skills, education and employment best practice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0" cap="none" spc="0" normalizeH="0" baseline="0" noProof="0">
              <a:ln>
                <a:noFill/>
              </a:ln>
              <a:solidFill>
                <a:prstClr val="black"/>
              </a:solidFill>
              <a:effectLst/>
              <a:uLnTx/>
              <a:uFillTx/>
              <a:latin typeface="IBM Plex Sans"/>
              <a:ea typeface="Verdana"/>
              <a:cs typeface="Verdan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a:ln>
                  <a:noFill/>
                </a:ln>
                <a:solidFill>
                  <a:prstClr val="black"/>
                </a:solidFill>
                <a:effectLst/>
                <a:uLnTx/>
                <a:uFillTx/>
                <a:latin typeface="IBM Plex Sans"/>
                <a:ea typeface="Verdana"/>
                <a:cs typeface="Verdana"/>
              </a:rPr>
              <a:t>Open up entry routes for those who are underrepresented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0" cap="none" spc="0" normalizeH="0" baseline="0" noProof="0">
              <a:ln>
                <a:noFill/>
              </a:ln>
              <a:solidFill>
                <a:prstClr val="black"/>
              </a:solidFill>
              <a:effectLst/>
              <a:uLnTx/>
              <a:uFillTx/>
              <a:latin typeface="IBM Plex Sans"/>
              <a:ea typeface="Verdana"/>
              <a:cs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black"/>
              </a:solidFill>
              <a:effectLst/>
              <a:uLnTx/>
              <a:uFillTx/>
              <a:latin typeface="IBM Plex Sans"/>
              <a:ea typeface="Verdana"/>
              <a:cs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2B1E31">
                  <a:lumMod val="90000"/>
                  <a:lumOff val="1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itle 1">
            <a:extLst>
              <a:ext uri="{FF2B5EF4-FFF2-40B4-BE49-F238E27FC236}">
                <a16:creationId xmlns:a16="http://schemas.microsoft.com/office/drawing/2014/main" id="{7D021203-C8AE-4E29-AF3E-81AAF9BDDB05}"/>
              </a:ext>
            </a:extLst>
          </p:cNvPr>
          <p:cNvSpPr txBox="1">
            <a:spLocks/>
          </p:cNvSpPr>
          <p:nvPr/>
        </p:nvSpPr>
        <p:spPr>
          <a:xfrm>
            <a:off x="550653" y="53654"/>
            <a:ext cx="10803147"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Pulp Display Bold"/>
                <a:ea typeface="+mj-ea"/>
                <a:cs typeface="+mj-cs"/>
              </a:rPr>
              <a:t>Creative &amp; Cultural Skills – who are we?</a:t>
            </a:r>
          </a:p>
        </p:txBody>
      </p:sp>
    </p:spTree>
    <p:extLst>
      <p:ext uri="{BB962C8B-B14F-4D97-AF65-F5344CB8AC3E}">
        <p14:creationId xmlns:p14="http://schemas.microsoft.com/office/powerpoint/2010/main" val="1660327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1" y="53654"/>
            <a:ext cx="923945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Examples of the types of roles in the sector</a:t>
            </a:r>
          </a:p>
        </p:txBody>
      </p:sp>
      <p:sp>
        <p:nvSpPr>
          <p:cNvPr id="5" name="Google Shape;158;p24">
            <a:extLst>
              <a:ext uri="{FF2B5EF4-FFF2-40B4-BE49-F238E27FC236}">
                <a16:creationId xmlns:a16="http://schemas.microsoft.com/office/drawing/2014/main" id="{B9804D39-F55A-4358-8A41-76B7FAF56EC9}"/>
              </a:ext>
            </a:extLst>
          </p:cNvPr>
          <p:cNvSpPr txBox="1">
            <a:spLocks/>
          </p:cNvSpPr>
          <p:nvPr/>
        </p:nvSpPr>
        <p:spPr>
          <a:xfrm>
            <a:off x="523099" y="1861231"/>
            <a:ext cx="4318254" cy="4023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a:lnSpc>
                <a:spcPct val="100000"/>
              </a:lnSpc>
              <a:spcBef>
                <a:spcPts val="0"/>
              </a:spcBef>
              <a:spcAft>
                <a:spcPts val="1200"/>
              </a:spcAft>
              <a:buSzPts val="2800"/>
            </a:pPr>
            <a:r>
              <a:rPr lang="en-US" sz="2400" dirty="0">
                <a:latin typeface="IBM Plex Sans" panose="020B0503050203000203" pitchFamily="34" charset="0"/>
                <a:ea typeface="Verdana"/>
                <a:cs typeface="Verdana"/>
                <a:sym typeface="Verdana"/>
              </a:rPr>
              <a:t>Craft</a:t>
            </a:r>
          </a:p>
          <a:p>
            <a:pPr marL="342900">
              <a:lnSpc>
                <a:spcPct val="100000"/>
              </a:lnSpc>
              <a:spcBef>
                <a:spcPts val="0"/>
              </a:spcBef>
              <a:spcAft>
                <a:spcPts val="1200"/>
              </a:spcAft>
              <a:buSzPts val="2800"/>
            </a:pPr>
            <a:r>
              <a:rPr lang="en-US" sz="2400" dirty="0">
                <a:latin typeface="IBM Plex Sans" panose="020B0503050203000203" pitchFamily="34" charset="0"/>
                <a:ea typeface="Verdana"/>
                <a:cs typeface="Verdana"/>
                <a:sym typeface="Verdana"/>
              </a:rPr>
              <a:t>Artists</a:t>
            </a:r>
          </a:p>
          <a:p>
            <a:pPr marL="342900">
              <a:lnSpc>
                <a:spcPct val="100000"/>
              </a:lnSpc>
              <a:spcBef>
                <a:spcPts val="0"/>
              </a:spcBef>
              <a:spcAft>
                <a:spcPts val="1200"/>
              </a:spcAft>
              <a:buSzPts val="2800"/>
            </a:pPr>
            <a:r>
              <a:rPr lang="en-US" sz="2400" dirty="0">
                <a:latin typeface="IBM Plex Sans" panose="020B0503050203000203" pitchFamily="34" charset="0"/>
                <a:ea typeface="Verdana"/>
                <a:cs typeface="Verdana"/>
                <a:sym typeface="Verdana"/>
              </a:rPr>
              <a:t>Planning, Scheduling and Programming</a:t>
            </a:r>
          </a:p>
          <a:p>
            <a:pPr marL="342900">
              <a:lnSpc>
                <a:spcPct val="100000"/>
              </a:lnSpc>
              <a:spcBef>
                <a:spcPts val="0"/>
              </a:spcBef>
              <a:spcAft>
                <a:spcPts val="1200"/>
              </a:spcAft>
              <a:buSzPts val="2800"/>
            </a:pPr>
            <a:r>
              <a:rPr lang="en-US" sz="2400" dirty="0">
                <a:latin typeface="IBM Plex Sans" panose="020B0503050203000203" pitchFamily="34" charset="0"/>
                <a:ea typeface="Verdana"/>
                <a:cs typeface="Verdana"/>
                <a:sym typeface="Verdana"/>
              </a:rPr>
              <a:t>Performing</a:t>
            </a:r>
          </a:p>
          <a:p>
            <a:pPr marL="342900">
              <a:lnSpc>
                <a:spcPct val="100000"/>
              </a:lnSpc>
              <a:spcBef>
                <a:spcPts val="0"/>
              </a:spcBef>
              <a:spcAft>
                <a:spcPts val="1200"/>
              </a:spcAft>
              <a:buSzPts val="2800"/>
            </a:pPr>
            <a:r>
              <a:rPr lang="en-US" sz="2400" dirty="0">
                <a:latin typeface="IBM Plex Sans" panose="020B0503050203000203" pitchFamily="34" charset="0"/>
                <a:ea typeface="Verdana"/>
                <a:cs typeface="Verdana"/>
                <a:sym typeface="Verdana"/>
              </a:rPr>
              <a:t>Customers, Audiences and Services</a:t>
            </a:r>
          </a:p>
          <a:p>
            <a:pPr marL="342900">
              <a:lnSpc>
                <a:spcPct val="100000"/>
              </a:lnSpc>
              <a:spcBef>
                <a:spcPts val="0"/>
              </a:spcBef>
              <a:spcAft>
                <a:spcPts val="1200"/>
              </a:spcAft>
              <a:buSzPts val="2800"/>
            </a:pPr>
            <a:r>
              <a:rPr lang="en-US" sz="2400" dirty="0">
                <a:latin typeface="IBM Plex Sans" panose="020B0503050203000203" pitchFamily="34" charset="0"/>
                <a:ea typeface="Verdana"/>
                <a:cs typeface="Verdana"/>
                <a:sym typeface="Verdana"/>
              </a:rPr>
              <a:t>Designing</a:t>
            </a:r>
          </a:p>
        </p:txBody>
      </p:sp>
      <p:sp>
        <p:nvSpPr>
          <p:cNvPr id="6" name="Google Shape;158;p24">
            <a:extLst>
              <a:ext uri="{FF2B5EF4-FFF2-40B4-BE49-F238E27FC236}">
                <a16:creationId xmlns:a16="http://schemas.microsoft.com/office/drawing/2014/main" id="{561F51B3-43DE-4ADD-B01C-162EE67D8B8A}"/>
              </a:ext>
            </a:extLst>
          </p:cNvPr>
          <p:cNvSpPr txBox="1">
            <a:spLocks/>
          </p:cNvSpPr>
          <p:nvPr/>
        </p:nvSpPr>
        <p:spPr>
          <a:xfrm>
            <a:off x="6140691" y="1861231"/>
            <a:ext cx="4958334" cy="4023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a:lnSpc>
                <a:spcPct val="100000"/>
              </a:lnSpc>
              <a:spcBef>
                <a:spcPts val="0"/>
              </a:spcBef>
              <a:spcAft>
                <a:spcPts val="1200"/>
              </a:spcAft>
              <a:buSzPts val="2800"/>
            </a:pPr>
            <a:r>
              <a:rPr lang="en-US" sz="2400" dirty="0">
                <a:latin typeface="IBM Plex Sans" panose="020B0503050203000203" pitchFamily="34" charset="0"/>
                <a:ea typeface="Verdana"/>
                <a:cs typeface="Verdana"/>
                <a:sym typeface="Verdana"/>
              </a:rPr>
              <a:t>Producing</a:t>
            </a:r>
          </a:p>
          <a:p>
            <a:pPr marL="342900">
              <a:lnSpc>
                <a:spcPct val="100000"/>
              </a:lnSpc>
              <a:spcBef>
                <a:spcPts val="0"/>
              </a:spcBef>
              <a:spcAft>
                <a:spcPts val="1200"/>
              </a:spcAft>
              <a:buSzPts val="2800"/>
            </a:pPr>
            <a:r>
              <a:rPr lang="en-US" sz="2400" dirty="0">
                <a:latin typeface="IBM Plex Sans" panose="020B0503050203000203" pitchFamily="34" charset="0"/>
                <a:ea typeface="Verdana"/>
                <a:cs typeface="Verdana"/>
                <a:sym typeface="Verdana"/>
              </a:rPr>
              <a:t>Writing</a:t>
            </a:r>
          </a:p>
          <a:p>
            <a:pPr marL="342900">
              <a:lnSpc>
                <a:spcPct val="100000"/>
              </a:lnSpc>
              <a:spcBef>
                <a:spcPts val="0"/>
              </a:spcBef>
              <a:spcAft>
                <a:spcPts val="1200"/>
              </a:spcAft>
              <a:buSzPts val="2800"/>
            </a:pPr>
            <a:r>
              <a:rPr lang="en-US" sz="2400" dirty="0">
                <a:latin typeface="IBM Plex Sans" panose="020B0503050203000203" pitchFamily="34" charset="0"/>
                <a:ea typeface="Verdana"/>
                <a:cs typeface="Verdana"/>
                <a:sym typeface="Verdana"/>
              </a:rPr>
              <a:t>Preservation and Conservation</a:t>
            </a:r>
          </a:p>
          <a:p>
            <a:pPr marL="342900">
              <a:lnSpc>
                <a:spcPct val="100000"/>
              </a:lnSpc>
              <a:spcBef>
                <a:spcPts val="0"/>
              </a:spcBef>
              <a:spcAft>
                <a:spcPts val="1200"/>
              </a:spcAft>
              <a:buSzPts val="2800"/>
            </a:pPr>
            <a:r>
              <a:rPr lang="en-US" sz="2400" dirty="0">
                <a:latin typeface="IBM Plex Sans" panose="020B0503050203000203" pitchFamily="34" charset="0"/>
                <a:ea typeface="Verdana"/>
                <a:cs typeface="Verdana"/>
                <a:sym typeface="Verdana"/>
              </a:rPr>
              <a:t>Business/Finance/ Admin</a:t>
            </a:r>
          </a:p>
          <a:p>
            <a:pPr marL="342900">
              <a:lnSpc>
                <a:spcPct val="100000"/>
              </a:lnSpc>
              <a:spcBef>
                <a:spcPts val="0"/>
              </a:spcBef>
              <a:spcAft>
                <a:spcPts val="1200"/>
              </a:spcAft>
              <a:buSzPts val="2800"/>
            </a:pPr>
            <a:r>
              <a:rPr lang="en-US" sz="2400" dirty="0">
                <a:latin typeface="IBM Plex Sans" panose="020B0503050203000203" pitchFamily="34" charset="0"/>
                <a:ea typeface="Verdana"/>
                <a:cs typeface="Verdana"/>
                <a:sym typeface="Verdana"/>
              </a:rPr>
              <a:t>Cross-cutting</a:t>
            </a:r>
          </a:p>
          <a:p>
            <a:pPr marL="342900">
              <a:lnSpc>
                <a:spcPct val="100000"/>
              </a:lnSpc>
              <a:spcBef>
                <a:spcPts val="0"/>
              </a:spcBef>
              <a:spcAft>
                <a:spcPts val="1200"/>
              </a:spcAft>
              <a:buSzPts val="2800"/>
            </a:pPr>
            <a:r>
              <a:rPr lang="en-US" sz="2400" dirty="0">
                <a:latin typeface="IBM Plex Sans" panose="020B0503050203000203" pitchFamily="34" charset="0"/>
                <a:ea typeface="Verdana"/>
                <a:sym typeface="Verdana"/>
              </a:rPr>
              <a:t>IP</a:t>
            </a:r>
          </a:p>
          <a:p>
            <a:pPr marL="342900">
              <a:lnSpc>
                <a:spcPct val="100000"/>
              </a:lnSpc>
              <a:spcBef>
                <a:spcPts val="0"/>
              </a:spcBef>
              <a:spcAft>
                <a:spcPts val="1200"/>
              </a:spcAft>
              <a:buSzPts val="2800"/>
            </a:pPr>
            <a:r>
              <a:rPr lang="en-US" sz="2400" dirty="0">
                <a:latin typeface="IBM Plex Sans" panose="020B0503050203000203" pitchFamily="34" charset="0"/>
                <a:ea typeface="Verdana"/>
                <a:sym typeface="Verdana"/>
              </a:rPr>
              <a:t>Illustrator</a:t>
            </a:r>
            <a:endParaRPr lang="en-US" sz="2000" dirty="0">
              <a:latin typeface="IBM Plex Sans" panose="020B0503050203000203" pitchFamily="34" charset="0"/>
            </a:endParaRPr>
          </a:p>
        </p:txBody>
      </p:sp>
    </p:spTree>
    <p:extLst>
      <p:ext uri="{BB962C8B-B14F-4D97-AF65-F5344CB8AC3E}">
        <p14:creationId xmlns:p14="http://schemas.microsoft.com/office/powerpoint/2010/main" val="1437150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1" y="53654"/>
            <a:ext cx="923945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The most common skills gaps are:</a:t>
            </a:r>
          </a:p>
        </p:txBody>
      </p:sp>
      <p:grpSp>
        <p:nvGrpSpPr>
          <p:cNvPr id="5" name="Group 4">
            <a:extLst>
              <a:ext uri="{FF2B5EF4-FFF2-40B4-BE49-F238E27FC236}">
                <a16:creationId xmlns:a16="http://schemas.microsoft.com/office/drawing/2014/main" id="{EE9692BF-77B3-4D64-A91A-B6D801BD9427}"/>
              </a:ext>
            </a:extLst>
          </p:cNvPr>
          <p:cNvGrpSpPr/>
          <p:nvPr/>
        </p:nvGrpSpPr>
        <p:grpSpPr>
          <a:xfrm>
            <a:off x="955189" y="1557865"/>
            <a:ext cx="6607112" cy="4556121"/>
            <a:chOff x="5280088" y="978569"/>
            <a:chExt cx="6607112" cy="4749414"/>
          </a:xfrm>
        </p:grpSpPr>
        <p:grpSp>
          <p:nvGrpSpPr>
            <p:cNvPr id="6" name="Group 5">
              <a:extLst>
                <a:ext uri="{FF2B5EF4-FFF2-40B4-BE49-F238E27FC236}">
                  <a16:creationId xmlns:a16="http://schemas.microsoft.com/office/drawing/2014/main" id="{49F7F487-DFAF-4C25-8D31-908CA0B620B8}"/>
                </a:ext>
              </a:extLst>
            </p:cNvPr>
            <p:cNvGrpSpPr/>
            <p:nvPr/>
          </p:nvGrpSpPr>
          <p:grpSpPr>
            <a:xfrm>
              <a:off x="5280088" y="1943382"/>
              <a:ext cx="6607112" cy="3784601"/>
              <a:chOff x="833595" y="2575642"/>
              <a:chExt cx="3043207" cy="2250646"/>
            </a:xfrm>
          </p:grpSpPr>
          <p:grpSp>
            <p:nvGrpSpPr>
              <p:cNvPr id="20" name="Group 19">
                <a:extLst>
                  <a:ext uri="{FF2B5EF4-FFF2-40B4-BE49-F238E27FC236}">
                    <a16:creationId xmlns:a16="http://schemas.microsoft.com/office/drawing/2014/main" id="{23792562-EB04-4E06-89A7-EF0E5A8771C9}"/>
                  </a:ext>
                </a:extLst>
              </p:cNvPr>
              <p:cNvGrpSpPr/>
              <p:nvPr/>
            </p:nvGrpSpPr>
            <p:grpSpPr>
              <a:xfrm>
                <a:off x="833595" y="2575642"/>
                <a:ext cx="530452" cy="2250646"/>
                <a:chOff x="833595" y="2613746"/>
                <a:chExt cx="530452" cy="2250646"/>
              </a:xfrm>
            </p:grpSpPr>
            <p:sp>
              <p:nvSpPr>
                <p:cNvPr id="27" name="Rectangle 26">
                  <a:extLst>
                    <a:ext uri="{FF2B5EF4-FFF2-40B4-BE49-F238E27FC236}">
                      <a16:creationId xmlns:a16="http://schemas.microsoft.com/office/drawing/2014/main" id="{601CC3C4-E8C1-45F4-A1A9-BA3B97C392AA}"/>
                    </a:ext>
                  </a:extLst>
                </p:cNvPr>
                <p:cNvSpPr/>
                <p:nvPr/>
              </p:nvSpPr>
              <p:spPr>
                <a:xfrm>
                  <a:off x="835943" y="4559119"/>
                  <a:ext cx="528104" cy="30527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lumMod val="65000"/>
                          <a:lumOff val="35000"/>
                        </a:srgbClr>
                      </a:solidFill>
                      <a:effectLst/>
                      <a:uLnTx/>
                      <a:uFillTx/>
                      <a:latin typeface="IBM Plex Sans" panose="020B0503050203000203" pitchFamily="34" charset="0"/>
                      <a:ea typeface="Verdana" panose="020B0604030504040204" pitchFamily="34" charset="0"/>
                      <a:cs typeface="Verdana" panose="020B0604030504040204" pitchFamily="34" charset="0"/>
                      <a:sym typeface="Arial"/>
                    </a:rPr>
                    <a:t>Marketing </a:t>
                  </a:r>
                  <a:br>
                    <a:rPr kumimoji="0" lang="en-GB" sz="1600" b="1" i="0" u="none" strike="noStrike" kern="0" cap="none" spc="0" normalizeH="0" baseline="0" noProof="0" dirty="0">
                      <a:ln>
                        <a:noFill/>
                      </a:ln>
                      <a:solidFill>
                        <a:srgbClr val="000000">
                          <a:lumMod val="65000"/>
                          <a:lumOff val="35000"/>
                        </a:srgbClr>
                      </a:solidFill>
                      <a:effectLst/>
                      <a:uLnTx/>
                      <a:uFillTx/>
                      <a:latin typeface="IBM Plex Sans" panose="020B0503050203000203" pitchFamily="34" charset="0"/>
                      <a:ea typeface="Verdana" panose="020B0604030504040204" pitchFamily="34" charset="0"/>
                      <a:cs typeface="Verdana" panose="020B0604030504040204" pitchFamily="34" charset="0"/>
                      <a:sym typeface="Arial"/>
                    </a:rPr>
                  </a:br>
                  <a:r>
                    <a:rPr kumimoji="0" lang="en-GB" sz="1600" b="1" i="0" u="none" strike="noStrike" kern="0" cap="none" spc="0" normalizeH="0" baseline="0" noProof="0" dirty="0">
                      <a:ln>
                        <a:noFill/>
                      </a:ln>
                      <a:solidFill>
                        <a:srgbClr val="000000">
                          <a:lumMod val="65000"/>
                          <a:lumOff val="35000"/>
                        </a:srgbClr>
                      </a:solidFill>
                      <a:effectLst/>
                      <a:uLnTx/>
                      <a:uFillTx/>
                      <a:latin typeface="IBM Plex Sans" panose="020B0503050203000203" pitchFamily="34" charset="0"/>
                      <a:ea typeface="Verdana" panose="020B0604030504040204" pitchFamily="34" charset="0"/>
                      <a:cs typeface="Verdana" panose="020B0604030504040204" pitchFamily="34" charset="0"/>
                      <a:sym typeface="Arial"/>
                    </a:rPr>
                    <a:t>&amp; comms</a:t>
                  </a:r>
                </a:p>
              </p:txBody>
            </p:sp>
            <p:sp>
              <p:nvSpPr>
                <p:cNvPr id="28" name="Rectangle 27">
                  <a:extLst>
                    <a:ext uri="{FF2B5EF4-FFF2-40B4-BE49-F238E27FC236}">
                      <a16:creationId xmlns:a16="http://schemas.microsoft.com/office/drawing/2014/main" id="{CA5A8672-AD73-4F5B-8930-3D532B70098A}"/>
                    </a:ext>
                  </a:extLst>
                </p:cNvPr>
                <p:cNvSpPr/>
                <p:nvPr/>
              </p:nvSpPr>
              <p:spPr>
                <a:xfrm>
                  <a:off x="833595" y="2613746"/>
                  <a:ext cx="530452" cy="1746547"/>
                </a:xfrm>
                <a:prstGeom prst="rect">
                  <a:avLst/>
                </a:prstGeom>
                <a:solidFill>
                  <a:srgbClr val="FFFFFF">
                    <a:lumMod val="75000"/>
                  </a:srgbClr>
                </a:solidFill>
                <a:ln w="25400" cap="flat" cmpd="sng" algn="ctr">
                  <a:noFill/>
                  <a:prstDash val="solid"/>
                </a:ln>
                <a:effectLst/>
              </p:spPr>
              <p:txBody>
                <a:bodyPr rtlCol="0" anchor="t" anchorCtr="0"/>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err="1">
                    <a:ln>
                      <a:noFill/>
                    </a:ln>
                    <a:solidFill>
                      <a:srgbClr val="FFFFFF"/>
                    </a:solidFill>
                    <a:effectLst/>
                    <a:uLnTx/>
                    <a:uFillTx/>
                    <a:latin typeface="Arial"/>
                    <a:ea typeface="+mn-ea"/>
                    <a:cs typeface="Calibri" panose="020F0502020204030204" pitchFamily="34" charset="0"/>
                    <a:sym typeface="Arial"/>
                  </a:endParaRPr>
                </a:p>
              </p:txBody>
            </p:sp>
            <p:sp>
              <p:nvSpPr>
                <p:cNvPr id="29" name="Rectangle 28">
                  <a:extLst>
                    <a:ext uri="{FF2B5EF4-FFF2-40B4-BE49-F238E27FC236}">
                      <a16:creationId xmlns:a16="http://schemas.microsoft.com/office/drawing/2014/main" id="{B123130C-711E-466D-ABDD-92C1F88421AA}"/>
                    </a:ext>
                  </a:extLst>
                </p:cNvPr>
                <p:cNvSpPr/>
                <p:nvPr/>
              </p:nvSpPr>
              <p:spPr>
                <a:xfrm>
                  <a:off x="907537" y="2713679"/>
                  <a:ext cx="382568" cy="235865"/>
                </a:xfrm>
                <a:prstGeom prst="rect">
                  <a:avLst/>
                </a:prstGeom>
              </p:spPr>
              <p:txBody>
                <a:bodyPr wrap="square" lIns="0" tIns="72000" rIns="0" bIns="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44546A"/>
                      </a:solidFill>
                      <a:effectLst/>
                      <a:uLnTx/>
                      <a:uFillTx/>
                      <a:latin typeface="IBM Plex Sans" panose="020B0503050203000203" pitchFamily="34" charset="0"/>
                      <a:ea typeface="Verdana" panose="020B0604030504040204" pitchFamily="34" charset="0"/>
                      <a:cs typeface="Verdana" panose="020B0604030504040204" pitchFamily="34" charset="0"/>
                      <a:sym typeface="Arial"/>
                    </a:rPr>
                    <a:t>53%</a:t>
                  </a:r>
                </a:p>
              </p:txBody>
            </p:sp>
          </p:grpSp>
          <p:grpSp>
            <p:nvGrpSpPr>
              <p:cNvPr id="21" name="Group 20">
                <a:extLst>
                  <a:ext uri="{FF2B5EF4-FFF2-40B4-BE49-F238E27FC236}">
                    <a16:creationId xmlns:a16="http://schemas.microsoft.com/office/drawing/2014/main" id="{B63F99A0-A624-41A2-B779-5B609F465A38}"/>
                  </a:ext>
                </a:extLst>
              </p:cNvPr>
              <p:cNvGrpSpPr/>
              <p:nvPr/>
            </p:nvGrpSpPr>
            <p:grpSpPr>
              <a:xfrm>
                <a:off x="1461420" y="3246315"/>
                <a:ext cx="530452" cy="1075872"/>
                <a:chOff x="1461420" y="3284419"/>
                <a:chExt cx="530452" cy="1075872"/>
              </a:xfrm>
            </p:grpSpPr>
            <p:sp>
              <p:nvSpPr>
                <p:cNvPr id="25" name="Rectangle 24">
                  <a:extLst>
                    <a:ext uri="{FF2B5EF4-FFF2-40B4-BE49-F238E27FC236}">
                      <a16:creationId xmlns:a16="http://schemas.microsoft.com/office/drawing/2014/main" id="{3133FF02-A36B-4AA3-8D8B-2B1A1D4DD430}"/>
                    </a:ext>
                  </a:extLst>
                </p:cNvPr>
                <p:cNvSpPr/>
                <p:nvPr/>
              </p:nvSpPr>
              <p:spPr>
                <a:xfrm>
                  <a:off x="1461420" y="3284419"/>
                  <a:ext cx="530452" cy="1075872"/>
                </a:xfrm>
                <a:prstGeom prst="rect">
                  <a:avLst/>
                </a:prstGeom>
                <a:solidFill>
                  <a:srgbClr val="FFFFFF">
                    <a:lumMod val="75000"/>
                  </a:srgbClr>
                </a:solidFill>
                <a:ln w="25400" cap="flat" cmpd="sng" algn="ctr">
                  <a:noFill/>
                  <a:prstDash val="solid"/>
                </a:ln>
                <a:effectLst/>
              </p:spPr>
              <p:txBody>
                <a:bodyPr rtlCol="0" anchor="t" anchorCtr="0"/>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err="1">
                    <a:ln>
                      <a:noFill/>
                    </a:ln>
                    <a:solidFill>
                      <a:srgbClr val="FFFFFF"/>
                    </a:solidFill>
                    <a:effectLst/>
                    <a:uLnTx/>
                    <a:uFillTx/>
                    <a:latin typeface="Arial"/>
                    <a:ea typeface="+mn-ea"/>
                    <a:cs typeface="Calibri" panose="020F0502020204030204" pitchFamily="34" charset="0"/>
                    <a:sym typeface="Arial"/>
                  </a:endParaRPr>
                </a:p>
              </p:txBody>
            </p:sp>
            <p:sp>
              <p:nvSpPr>
                <p:cNvPr id="26" name="Rectangle 25">
                  <a:extLst>
                    <a:ext uri="{FF2B5EF4-FFF2-40B4-BE49-F238E27FC236}">
                      <a16:creationId xmlns:a16="http://schemas.microsoft.com/office/drawing/2014/main" id="{91AE3343-A926-4F04-BB45-E014087760FF}"/>
                    </a:ext>
                  </a:extLst>
                </p:cNvPr>
                <p:cNvSpPr/>
                <p:nvPr/>
              </p:nvSpPr>
              <p:spPr>
                <a:xfrm>
                  <a:off x="1521175" y="3371619"/>
                  <a:ext cx="412453" cy="235865"/>
                </a:xfrm>
                <a:prstGeom prst="rect">
                  <a:avLst/>
                </a:prstGeom>
              </p:spPr>
              <p:txBody>
                <a:bodyPr wrap="square" lIns="0" tIns="72000" rIns="0" bIns="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44546A"/>
                      </a:solidFill>
                      <a:effectLst/>
                      <a:uLnTx/>
                      <a:uFillTx/>
                      <a:latin typeface="IBM Plex Sans" panose="020B0503050203000203" pitchFamily="34" charset="0"/>
                      <a:ea typeface="Verdana" panose="020B0604030504040204" pitchFamily="34" charset="0"/>
                      <a:cs typeface="Verdana" panose="020B0604030504040204" pitchFamily="34" charset="0"/>
                      <a:sym typeface="Arial"/>
                    </a:rPr>
                    <a:t>47%</a:t>
                  </a:r>
                </a:p>
              </p:txBody>
            </p:sp>
          </p:grpSp>
          <p:sp>
            <p:nvSpPr>
              <p:cNvPr id="22" name="Rectangle 21">
                <a:extLst>
                  <a:ext uri="{FF2B5EF4-FFF2-40B4-BE49-F238E27FC236}">
                    <a16:creationId xmlns:a16="http://schemas.microsoft.com/office/drawing/2014/main" id="{D159F0B1-6373-4645-8B9D-60A66E773207}"/>
                  </a:ext>
                </a:extLst>
              </p:cNvPr>
              <p:cNvSpPr/>
              <p:nvPr/>
            </p:nvSpPr>
            <p:spPr>
              <a:xfrm>
                <a:off x="2089730" y="3338768"/>
                <a:ext cx="530452" cy="983419"/>
              </a:xfrm>
              <a:prstGeom prst="rect">
                <a:avLst/>
              </a:prstGeom>
              <a:solidFill>
                <a:srgbClr val="FFFFFF">
                  <a:lumMod val="75000"/>
                </a:srgbClr>
              </a:solidFill>
              <a:ln w="25400" cap="flat" cmpd="sng" algn="ctr">
                <a:noFill/>
                <a:prstDash val="solid"/>
              </a:ln>
              <a:effectLst/>
            </p:spPr>
            <p:txBody>
              <a:bodyPr rtlCol="0" anchor="t" anchorCtr="0"/>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err="1">
                  <a:ln>
                    <a:noFill/>
                  </a:ln>
                  <a:solidFill>
                    <a:srgbClr val="FFFFFF"/>
                  </a:solidFill>
                  <a:effectLst/>
                  <a:uLnTx/>
                  <a:uFillTx/>
                  <a:latin typeface="Arial"/>
                  <a:ea typeface="+mn-ea"/>
                  <a:cs typeface="Calibri" panose="020F0502020204030204" pitchFamily="34" charset="0"/>
                  <a:sym typeface="Arial"/>
                </a:endParaRPr>
              </a:p>
            </p:txBody>
          </p:sp>
          <p:sp>
            <p:nvSpPr>
              <p:cNvPr id="23" name="Rectangle 22">
                <a:extLst>
                  <a:ext uri="{FF2B5EF4-FFF2-40B4-BE49-F238E27FC236}">
                    <a16:creationId xmlns:a16="http://schemas.microsoft.com/office/drawing/2014/main" id="{D684926B-8BBB-4E7C-8CBE-DAD3C61F5769}"/>
                  </a:ext>
                </a:extLst>
              </p:cNvPr>
              <p:cNvSpPr/>
              <p:nvPr/>
            </p:nvSpPr>
            <p:spPr>
              <a:xfrm>
                <a:off x="2718040" y="3419239"/>
                <a:ext cx="530452" cy="902948"/>
              </a:xfrm>
              <a:prstGeom prst="rect">
                <a:avLst/>
              </a:prstGeom>
              <a:solidFill>
                <a:srgbClr val="FFFFFF">
                  <a:lumMod val="75000"/>
                </a:srgbClr>
              </a:solidFill>
              <a:ln w="25400" cap="flat" cmpd="sng" algn="ctr">
                <a:noFill/>
                <a:prstDash val="solid"/>
              </a:ln>
              <a:effectLst/>
            </p:spPr>
            <p:txBody>
              <a:bodyPr rtlCol="0" anchor="t" anchorCtr="0"/>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err="1">
                  <a:ln>
                    <a:noFill/>
                  </a:ln>
                  <a:solidFill>
                    <a:srgbClr val="FFFFFF"/>
                  </a:solidFill>
                  <a:effectLst/>
                  <a:uLnTx/>
                  <a:uFillTx/>
                  <a:latin typeface="Arial"/>
                  <a:ea typeface="+mn-ea"/>
                  <a:cs typeface="Calibri" panose="020F0502020204030204" pitchFamily="34" charset="0"/>
                  <a:sym typeface="Arial"/>
                </a:endParaRPr>
              </a:p>
            </p:txBody>
          </p:sp>
          <p:sp>
            <p:nvSpPr>
              <p:cNvPr id="24" name="Rectangle 23">
                <a:extLst>
                  <a:ext uri="{FF2B5EF4-FFF2-40B4-BE49-F238E27FC236}">
                    <a16:creationId xmlns:a16="http://schemas.microsoft.com/office/drawing/2014/main" id="{98A65B78-ED98-482C-876E-003BF19C2C27}"/>
                  </a:ext>
                </a:extLst>
              </p:cNvPr>
              <p:cNvSpPr/>
              <p:nvPr/>
            </p:nvSpPr>
            <p:spPr>
              <a:xfrm>
                <a:off x="3346350" y="3726354"/>
                <a:ext cx="530452" cy="595833"/>
              </a:xfrm>
              <a:prstGeom prst="rect">
                <a:avLst/>
              </a:prstGeom>
              <a:solidFill>
                <a:srgbClr val="FFFFFF">
                  <a:lumMod val="75000"/>
                </a:srgbClr>
              </a:solidFill>
              <a:ln w="25400" cap="flat" cmpd="sng" algn="ctr">
                <a:noFill/>
                <a:prstDash val="solid"/>
              </a:ln>
              <a:effectLst/>
            </p:spPr>
            <p:txBody>
              <a:bodyPr rtlCol="0" anchor="t" anchorCtr="0"/>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err="1">
                  <a:ln>
                    <a:noFill/>
                  </a:ln>
                  <a:solidFill>
                    <a:srgbClr val="FFFFFF"/>
                  </a:solidFill>
                  <a:effectLst/>
                  <a:uLnTx/>
                  <a:uFillTx/>
                  <a:latin typeface="Arial"/>
                  <a:ea typeface="+mn-ea"/>
                  <a:cs typeface="Calibri" panose="020F0502020204030204" pitchFamily="34" charset="0"/>
                  <a:sym typeface="Arial"/>
                </a:endParaRPr>
              </a:p>
            </p:txBody>
          </p:sp>
        </p:grpSp>
        <p:sp>
          <p:nvSpPr>
            <p:cNvPr id="8" name="Rectangle 7">
              <a:extLst>
                <a:ext uri="{FF2B5EF4-FFF2-40B4-BE49-F238E27FC236}">
                  <a16:creationId xmlns:a16="http://schemas.microsoft.com/office/drawing/2014/main" id="{55FAE5BB-B14D-477C-BF8D-4F7AC4C2DD4B}"/>
                </a:ext>
              </a:extLst>
            </p:cNvPr>
            <p:cNvSpPr/>
            <p:nvPr/>
          </p:nvSpPr>
          <p:spPr>
            <a:xfrm>
              <a:off x="6749162" y="5197603"/>
              <a:ext cx="939660" cy="513335"/>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lumMod val="65000"/>
                      <a:lumOff val="35000"/>
                    </a:srgbClr>
                  </a:solidFill>
                  <a:effectLst/>
                  <a:uLnTx/>
                  <a:uFillTx/>
                  <a:latin typeface="IBM Plex Sans" panose="020B0503050203000203" pitchFamily="34" charset="0"/>
                  <a:ea typeface="Verdana" panose="020B0604030504040204" pitchFamily="34" charset="0"/>
                  <a:cs typeface="Verdana" panose="020B0604030504040204" pitchFamily="34" charset="0"/>
                  <a:sym typeface="Arial"/>
                </a:rPr>
                <a:t>Problem Solving</a:t>
              </a:r>
            </a:p>
          </p:txBody>
        </p:sp>
        <p:sp>
          <p:nvSpPr>
            <p:cNvPr id="9" name="Rectangle 8">
              <a:extLst>
                <a:ext uri="{FF2B5EF4-FFF2-40B4-BE49-F238E27FC236}">
                  <a16:creationId xmlns:a16="http://schemas.microsoft.com/office/drawing/2014/main" id="{08D366CB-9794-4A99-BD77-64E4C4558E5E}"/>
                </a:ext>
              </a:extLst>
            </p:cNvPr>
            <p:cNvSpPr/>
            <p:nvPr/>
          </p:nvSpPr>
          <p:spPr>
            <a:xfrm>
              <a:off x="8275708" y="3361942"/>
              <a:ext cx="733881" cy="348496"/>
            </a:xfrm>
            <a:prstGeom prst="rect">
              <a:avLst/>
            </a:prstGeom>
          </p:spPr>
          <p:txBody>
            <a:bodyPr wrap="square" lIns="0" tIns="72000" rIns="0" bIns="0">
              <a:spAutoFit/>
            </a:bodyPr>
            <a:lstStyle/>
            <a:p>
              <a:pPr marL="0" marR="0" lvl="0" indent="0" algn="ctr" defTabSz="914400" eaLnBrk="1" fontAlgn="auto" latinLnBrk="0" hangingPunct="1">
                <a:lnSpc>
                  <a:spcPct val="85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44546A"/>
                  </a:solidFill>
                  <a:effectLst/>
                  <a:uLnTx/>
                  <a:uFillTx/>
                  <a:latin typeface="IBM Plex Sans" panose="020B0503050203000203" pitchFamily="34" charset="0"/>
                  <a:ea typeface="Verdana" panose="020B0604030504040204" pitchFamily="34" charset="0"/>
                  <a:cs typeface="Verdana" panose="020B0604030504040204" pitchFamily="34" charset="0"/>
                  <a:sym typeface="Arial"/>
                </a:rPr>
                <a:t>45%</a:t>
              </a:r>
            </a:p>
          </p:txBody>
        </p:sp>
        <p:sp>
          <p:nvSpPr>
            <p:cNvPr id="10" name="Rectangle 9">
              <a:extLst>
                <a:ext uri="{FF2B5EF4-FFF2-40B4-BE49-F238E27FC236}">
                  <a16:creationId xmlns:a16="http://schemas.microsoft.com/office/drawing/2014/main" id="{7C87C956-191D-4752-863C-1242CE05C182}"/>
                </a:ext>
              </a:extLst>
            </p:cNvPr>
            <p:cNvSpPr/>
            <p:nvPr/>
          </p:nvSpPr>
          <p:spPr>
            <a:xfrm>
              <a:off x="9537069" y="3488568"/>
              <a:ext cx="733881" cy="348496"/>
            </a:xfrm>
            <a:prstGeom prst="rect">
              <a:avLst/>
            </a:prstGeom>
          </p:spPr>
          <p:txBody>
            <a:bodyPr wrap="square" lIns="0" tIns="72000" rIns="0" bIns="0">
              <a:spAutoFit/>
            </a:bodyPr>
            <a:lstStyle/>
            <a:p>
              <a:pPr marL="0" marR="0" lvl="0" indent="0" algn="ctr" defTabSz="914400" eaLnBrk="1" fontAlgn="auto" latinLnBrk="0" hangingPunct="1">
                <a:lnSpc>
                  <a:spcPct val="85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44546A"/>
                  </a:solidFill>
                  <a:effectLst/>
                  <a:uLnTx/>
                  <a:uFillTx/>
                  <a:latin typeface="IBM Plex Sans" panose="020B0503050203000203" pitchFamily="34" charset="0"/>
                  <a:ea typeface="Verdana" panose="020B0604030504040204" pitchFamily="34" charset="0"/>
                  <a:cs typeface="Verdana" panose="020B0604030504040204" pitchFamily="34" charset="0"/>
                  <a:sym typeface="Arial"/>
                </a:rPr>
                <a:t>44%</a:t>
              </a:r>
            </a:p>
          </p:txBody>
        </p:sp>
        <p:sp>
          <p:nvSpPr>
            <p:cNvPr id="11" name="Rectangle 10">
              <a:extLst>
                <a:ext uri="{FF2B5EF4-FFF2-40B4-BE49-F238E27FC236}">
                  <a16:creationId xmlns:a16="http://schemas.microsoft.com/office/drawing/2014/main" id="{B315DA83-AA63-42C5-9CA2-D34948DB7218}"/>
                </a:ext>
              </a:extLst>
            </p:cNvPr>
            <p:cNvSpPr/>
            <p:nvPr/>
          </p:nvSpPr>
          <p:spPr>
            <a:xfrm>
              <a:off x="10944426" y="3965848"/>
              <a:ext cx="733881" cy="348496"/>
            </a:xfrm>
            <a:prstGeom prst="rect">
              <a:avLst/>
            </a:prstGeom>
          </p:spPr>
          <p:txBody>
            <a:bodyPr wrap="square" lIns="0" tIns="72000" rIns="0" bIns="0">
              <a:spAutoFit/>
            </a:bodyPr>
            <a:lstStyle/>
            <a:p>
              <a:pPr marL="0" marR="0" lvl="0" indent="0" algn="ctr" defTabSz="914400" eaLnBrk="1" fontAlgn="auto" latinLnBrk="0" hangingPunct="1">
                <a:lnSpc>
                  <a:spcPct val="85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44546A"/>
                  </a:solidFill>
                  <a:effectLst/>
                  <a:uLnTx/>
                  <a:uFillTx/>
                  <a:latin typeface="IBM Plex Sans" panose="020B0503050203000203" pitchFamily="34" charset="0"/>
                  <a:ea typeface="Verdana" panose="020B0604030504040204" pitchFamily="34" charset="0"/>
                  <a:cs typeface="Verdana" panose="020B0604030504040204" pitchFamily="34" charset="0"/>
                  <a:sym typeface="Arial"/>
                </a:rPr>
                <a:t>40%</a:t>
              </a:r>
            </a:p>
          </p:txBody>
        </p:sp>
        <p:sp>
          <p:nvSpPr>
            <p:cNvPr id="12" name="Rectangle 11">
              <a:extLst>
                <a:ext uri="{FF2B5EF4-FFF2-40B4-BE49-F238E27FC236}">
                  <a16:creationId xmlns:a16="http://schemas.microsoft.com/office/drawing/2014/main" id="{CD30567C-7CA3-42E7-81A4-8EE24450113A}"/>
                </a:ext>
              </a:extLst>
            </p:cNvPr>
            <p:cNvSpPr/>
            <p:nvPr/>
          </p:nvSpPr>
          <p:spPr>
            <a:xfrm>
              <a:off x="8092787" y="5178633"/>
              <a:ext cx="939660" cy="513335"/>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lumMod val="65000"/>
                      <a:lumOff val="35000"/>
                    </a:srgbClr>
                  </a:solidFill>
                  <a:effectLst/>
                  <a:uLnTx/>
                  <a:uFillTx/>
                  <a:latin typeface="IBM Plex Sans" panose="020B0503050203000203" pitchFamily="34" charset="0"/>
                  <a:ea typeface="Verdana" panose="020B0604030504040204" pitchFamily="34" charset="0"/>
                  <a:cs typeface="Verdana" panose="020B0604030504040204" pitchFamily="34" charset="0"/>
                  <a:sym typeface="Arial"/>
                </a:rPr>
                <a:t>Business Support</a:t>
              </a:r>
            </a:p>
          </p:txBody>
        </p:sp>
        <p:sp>
          <p:nvSpPr>
            <p:cNvPr id="13" name="Rectangle 12">
              <a:extLst>
                <a:ext uri="{FF2B5EF4-FFF2-40B4-BE49-F238E27FC236}">
                  <a16:creationId xmlns:a16="http://schemas.microsoft.com/office/drawing/2014/main" id="{8FC0B087-5057-465E-9B68-A1066A9DCA44}"/>
                </a:ext>
              </a:extLst>
            </p:cNvPr>
            <p:cNvSpPr/>
            <p:nvPr/>
          </p:nvSpPr>
          <p:spPr>
            <a:xfrm>
              <a:off x="9282131" y="5197603"/>
              <a:ext cx="1304468" cy="256667"/>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lumMod val="65000"/>
                      <a:lumOff val="35000"/>
                    </a:srgbClr>
                  </a:solidFill>
                  <a:effectLst/>
                  <a:uLnTx/>
                  <a:uFillTx/>
                  <a:latin typeface="IBM Plex Sans" panose="020B0503050203000203" pitchFamily="34" charset="0"/>
                  <a:ea typeface="Verdana" panose="020B0604030504040204" pitchFamily="34" charset="0"/>
                  <a:cs typeface="Dubai Light" panose="020B0303030403030204" pitchFamily="34" charset="-78"/>
                  <a:sym typeface="Arial"/>
                </a:rPr>
                <a:t>Fundraising</a:t>
              </a:r>
            </a:p>
          </p:txBody>
        </p:sp>
        <p:sp>
          <p:nvSpPr>
            <p:cNvPr id="14" name="Rectangle 13">
              <a:extLst>
                <a:ext uri="{FF2B5EF4-FFF2-40B4-BE49-F238E27FC236}">
                  <a16:creationId xmlns:a16="http://schemas.microsoft.com/office/drawing/2014/main" id="{88F5635F-9BFE-4268-BE90-5BFBEEF4953D}"/>
                </a:ext>
              </a:extLst>
            </p:cNvPr>
            <p:cNvSpPr/>
            <p:nvPr/>
          </p:nvSpPr>
          <p:spPr>
            <a:xfrm>
              <a:off x="10738647" y="5178633"/>
              <a:ext cx="939660" cy="513335"/>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lumMod val="65000"/>
                      <a:lumOff val="35000"/>
                    </a:srgbClr>
                  </a:solidFill>
                  <a:effectLst/>
                  <a:uLnTx/>
                  <a:uFillTx/>
                  <a:latin typeface="IBM Plex Sans" panose="020B0503050203000203" pitchFamily="34" charset="0"/>
                  <a:ea typeface="Verdana" panose="020B0604030504040204" pitchFamily="34" charset="0"/>
                  <a:cs typeface="Verdana" panose="020B0604030504040204" pitchFamily="34" charset="0"/>
                  <a:sym typeface="Arial"/>
                </a:rPr>
                <a:t>Social Media</a:t>
              </a:r>
            </a:p>
          </p:txBody>
        </p:sp>
        <p:pic>
          <p:nvPicPr>
            <p:cNvPr id="15" name="Picture 14">
              <a:extLst>
                <a:ext uri="{FF2B5EF4-FFF2-40B4-BE49-F238E27FC236}">
                  <a16:creationId xmlns:a16="http://schemas.microsoft.com/office/drawing/2014/main" id="{956EB1D3-4DE4-4ACB-998D-12E27781D79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60355" y="978569"/>
              <a:ext cx="991129" cy="991129"/>
            </a:xfrm>
            <a:prstGeom prst="rect">
              <a:avLst/>
            </a:prstGeom>
          </p:spPr>
        </p:pic>
        <p:pic>
          <p:nvPicPr>
            <p:cNvPr id="16" name="Picture 15">
              <a:extLst>
                <a:ext uri="{FF2B5EF4-FFF2-40B4-BE49-F238E27FC236}">
                  <a16:creationId xmlns:a16="http://schemas.microsoft.com/office/drawing/2014/main" id="{5327F4B9-8677-4D08-8D09-9E1DDA1430F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72670" y="2147285"/>
              <a:ext cx="859841" cy="859841"/>
            </a:xfrm>
            <a:prstGeom prst="rect">
              <a:avLst/>
            </a:prstGeom>
          </p:spPr>
        </p:pic>
        <p:pic>
          <p:nvPicPr>
            <p:cNvPr id="17" name="Picture 16">
              <a:extLst>
                <a:ext uri="{FF2B5EF4-FFF2-40B4-BE49-F238E27FC236}">
                  <a16:creationId xmlns:a16="http://schemas.microsoft.com/office/drawing/2014/main" id="{2F89461A-85F9-4600-84CF-9BF6071B599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627561" y="2665205"/>
              <a:ext cx="649469" cy="649469"/>
            </a:xfrm>
            <a:prstGeom prst="rect">
              <a:avLst/>
            </a:prstGeom>
          </p:spPr>
        </p:pic>
        <p:pic>
          <p:nvPicPr>
            <p:cNvPr id="18" name="Picture 17">
              <a:extLst>
                <a:ext uri="{FF2B5EF4-FFF2-40B4-BE49-F238E27FC236}">
                  <a16:creationId xmlns:a16="http://schemas.microsoft.com/office/drawing/2014/main" id="{5DBCEBEB-0AC0-46B0-9F2B-972421881BB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026669" y="3219284"/>
              <a:ext cx="617374" cy="617374"/>
            </a:xfrm>
            <a:prstGeom prst="rect">
              <a:avLst/>
            </a:prstGeom>
          </p:spPr>
        </p:pic>
        <p:pic>
          <p:nvPicPr>
            <p:cNvPr id="19" name="Picture 18">
              <a:extLst>
                <a:ext uri="{FF2B5EF4-FFF2-40B4-BE49-F238E27FC236}">
                  <a16:creationId xmlns:a16="http://schemas.microsoft.com/office/drawing/2014/main" id="{545A019D-5A39-476D-AEFD-AF5A3438B52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45506" y="2419576"/>
              <a:ext cx="695752" cy="695752"/>
            </a:xfrm>
            <a:prstGeom prst="rect">
              <a:avLst/>
            </a:prstGeom>
          </p:spPr>
        </p:pic>
      </p:grpSp>
    </p:spTree>
    <p:extLst>
      <p:ext uri="{BB962C8B-B14F-4D97-AF65-F5344CB8AC3E}">
        <p14:creationId xmlns:p14="http://schemas.microsoft.com/office/powerpoint/2010/main" val="3764586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1" y="53654"/>
            <a:ext cx="923945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Discover Creative Careers </a:t>
            </a:r>
          </a:p>
        </p:txBody>
      </p:sp>
      <p:sp>
        <p:nvSpPr>
          <p:cNvPr id="5" name="TextBox 4">
            <a:extLst>
              <a:ext uri="{FF2B5EF4-FFF2-40B4-BE49-F238E27FC236}">
                <a16:creationId xmlns:a16="http://schemas.microsoft.com/office/drawing/2014/main" id="{92C2112B-0316-4B07-8E72-D61F0FF2B581}"/>
              </a:ext>
            </a:extLst>
          </p:cNvPr>
          <p:cNvSpPr txBox="1"/>
          <p:nvPr/>
        </p:nvSpPr>
        <p:spPr>
          <a:xfrm>
            <a:off x="2577027" y="3136612"/>
            <a:ext cx="7037945" cy="584775"/>
          </a:xfrm>
          <a:prstGeom prst="rect">
            <a:avLst/>
          </a:prstGeom>
          <a:noFill/>
        </p:spPr>
        <p:txBody>
          <a:bodyPr wrap="square" rtlCol="0">
            <a:spAutoFit/>
          </a:bodyPr>
          <a:lstStyle/>
          <a:p>
            <a:r>
              <a:rPr lang="en-GB" sz="3200" dirty="0">
                <a:latin typeface="IBM Plex Sans" panose="020B0503050203000203" pitchFamily="34" charset="0"/>
                <a:hlinkClick r:id="rId3"/>
              </a:rPr>
              <a:t>https://discovercreative.careers/</a:t>
            </a:r>
            <a:r>
              <a:rPr lang="en-GB" sz="3200" dirty="0">
                <a:latin typeface="IBM Plex Sans" panose="020B0503050203000203" pitchFamily="34" charset="0"/>
              </a:rPr>
              <a:t> </a:t>
            </a:r>
          </a:p>
        </p:txBody>
      </p:sp>
    </p:spTree>
    <p:extLst>
      <p:ext uri="{BB962C8B-B14F-4D97-AF65-F5344CB8AC3E}">
        <p14:creationId xmlns:p14="http://schemas.microsoft.com/office/powerpoint/2010/main" val="3033801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1" y="53654"/>
            <a:ext cx="923945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Apprenticeships</a:t>
            </a:r>
          </a:p>
        </p:txBody>
      </p:sp>
      <p:sp>
        <p:nvSpPr>
          <p:cNvPr id="2" name="Rectangle 1">
            <a:extLst>
              <a:ext uri="{FF2B5EF4-FFF2-40B4-BE49-F238E27FC236}">
                <a16:creationId xmlns:a16="http://schemas.microsoft.com/office/drawing/2014/main" id="{97C52978-1FDC-4D12-A72B-FF2AB8B9F60A}"/>
              </a:ext>
            </a:extLst>
          </p:cNvPr>
          <p:cNvSpPr/>
          <p:nvPr/>
        </p:nvSpPr>
        <p:spPr>
          <a:xfrm>
            <a:off x="388676" y="1487360"/>
            <a:ext cx="4217190" cy="4771114"/>
          </a:xfrm>
          <a:prstGeom prst="rect">
            <a:avLst/>
          </a:prstGeom>
        </p:spPr>
        <p:txBody>
          <a:bodyPr wrap="square">
            <a:spAutoFit/>
          </a:bodyPr>
          <a:lstStyle/>
          <a:p>
            <a:pPr>
              <a:lnSpc>
                <a:spcPct val="150000"/>
              </a:lnSpc>
            </a:pPr>
            <a:r>
              <a:rPr lang="en-GB" sz="1200" dirty="0">
                <a:latin typeface="IBM Plex Sans" panose="020B0503050203000203" pitchFamily="34" charset="0"/>
                <a:cs typeface="Arial" panose="020B0604020202020204" pitchFamily="34" charset="0"/>
              </a:rPr>
              <a:t>Archaeological Technician </a:t>
            </a:r>
          </a:p>
          <a:p>
            <a:pPr>
              <a:lnSpc>
                <a:spcPct val="150000"/>
              </a:lnSpc>
            </a:pPr>
            <a:r>
              <a:rPr lang="en-GB" sz="1200" dirty="0">
                <a:latin typeface="IBM Plex Sans" panose="020B0503050203000203" pitchFamily="34" charset="0"/>
                <a:cs typeface="Arial" panose="020B0604020202020204" pitchFamily="34" charset="0"/>
              </a:rPr>
              <a:t>Museum and Gallery Technician </a:t>
            </a:r>
          </a:p>
          <a:p>
            <a:pPr>
              <a:lnSpc>
                <a:spcPct val="150000"/>
              </a:lnSpc>
            </a:pPr>
            <a:r>
              <a:rPr lang="en-GB" sz="1200" dirty="0">
                <a:latin typeface="IBM Plex Sans" panose="020B0503050203000203" pitchFamily="34" charset="0"/>
                <a:cs typeface="Arial" panose="020B0604020202020204" pitchFamily="34" charset="0"/>
              </a:rPr>
              <a:t>Library, Information and Archives Services Assistant </a:t>
            </a:r>
          </a:p>
          <a:p>
            <a:pPr>
              <a:lnSpc>
                <a:spcPct val="150000"/>
              </a:lnSpc>
            </a:pPr>
            <a:r>
              <a:rPr lang="en-GB" sz="1200" dirty="0">
                <a:latin typeface="IBM Plex Sans" panose="020B0503050203000203" pitchFamily="34" charset="0"/>
                <a:cs typeface="Arial" panose="020B0604020202020204" pitchFamily="34" charset="0"/>
              </a:rPr>
              <a:t>Cultural Heritage Conservation Technician </a:t>
            </a:r>
          </a:p>
          <a:p>
            <a:pPr>
              <a:lnSpc>
                <a:spcPct val="150000"/>
              </a:lnSpc>
            </a:pPr>
            <a:r>
              <a:rPr lang="en-GB" sz="1200" dirty="0">
                <a:latin typeface="IBM Plex Sans" panose="020B0503050203000203" pitchFamily="34" charset="0"/>
                <a:cs typeface="Arial" panose="020B0604020202020204" pitchFamily="34" charset="0"/>
              </a:rPr>
              <a:t>Assistant Historic Environment Advisor </a:t>
            </a:r>
          </a:p>
          <a:p>
            <a:pPr>
              <a:lnSpc>
                <a:spcPct val="150000"/>
              </a:lnSpc>
            </a:pPr>
            <a:r>
              <a:rPr lang="en-GB" sz="1200" dirty="0">
                <a:latin typeface="IBM Plex Sans" panose="020B0503050203000203" pitchFamily="34" charset="0"/>
                <a:cs typeface="Arial" panose="020B0604020202020204" pitchFamily="34" charset="0"/>
              </a:rPr>
              <a:t>Cultural Registrar </a:t>
            </a:r>
          </a:p>
          <a:p>
            <a:pPr>
              <a:lnSpc>
                <a:spcPct val="150000"/>
              </a:lnSpc>
            </a:pPr>
            <a:r>
              <a:rPr lang="en-GB" sz="1200" dirty="0">
                <a:latin typeface="IBM Plex Sans" panose="020B0503050203000203" pitchFamily="34" charset="0"/>
                <a:cs typeface="Arial" panose="020B0604020202020204" pitchFamily="34" charset="0"/>
              </a:rPr>
              <a:t>Cultural Heritage Conservator </a:t>
            </a:r>
          </a:p>
          <a:p>
            <a:pPr>
              <a:lnSpc>
                <a:spcPct val="150000"/>
              </a:lnSpc>
            </a:pPr>
            <a:r>
              <a:rPr lang="en-GB" sz="1200" dirty="0">
                <a:latin typeface="IBM Plex Sans" panose="020B0503050203000203" pitchFamily="34" charset="0"/>
                <a:cs typeface="Arial" panose="020B0604020202020204" pitchFamily="34" charset="0"/>
              </a:rPr>
              <a:t>Historic Environment Advisor</a:t>
            </a:r>
          </a:p>
          <a:p>
            <a:pPr>
              <a:lnSpc>
                <a:spcPct val="150000"/>
              </a:lnSpc>
            </a:pPr>
            <a:r>
              <a:rPr lang="en-GB" sz="1200" dirty="0">
                <a:latin typeface="IBM Plex Sans" panose="020B0503050203000203" pitchFamily="34" charset="0"/>
                <a:cs typeface="Arial" panose="020B0604020202020204" pitchFamily="34" charset="0"/>
              </a:rPr>
              <a:t>Archaeological Specialist </a:t>
            </a:r>
          </a:p>
          <a:p>
            <a:pPr>
              <a:lnSpc>
                <a:spcPct val="150000"/>
              </a:lnSpc>
            </a:pPr>
            <a:r>
              <a:rPr lang="en-GB" sz="1200" dirty="0">
                <a:latin typeface="IBM Plex Sans" panose="020B0503050203000203" pitchFamily="34" charset="0"/>
                <a:cs typeface="Arial" panose="020B0604020202020204" pitchFamily="34" charset="0"/>
              </a:rPr>
              <a:t>Curator</a:t>
            </a:r>
          </a:p>
          <a:p>
            <a:pPr>
              <a:lnSpc>
                <a:spcPct val="150000"/>
              </a:lnSpc>
            </a:pPr>
            <a:r>
              <a:rPr lang="en-GB" sz="1200" dirty="0">
                <a:latin typeface="IBM Plex Sans" panose="020B0503050203000203" pitchFamily="34" charset="0"/>
                <a:cs typeface="Arial" panose="020B0604020202020204" pitchFamily="34" charset="0"/>
              </a:rPr>
              <a:t>Archivist </a:t>
            </a:r>
          </a:p>
          <a:p>
            <a:pPr>
              <a:lnSpc>
                <a:spcPct val="150000"/>
              </a:lnSpc>
            </a:pPr>
            <a:r>
              <a:rPr lang="en-GB" sz="1200" dirty="0">
                <a:latin typeface="IBM Plex Sans" panose="020B0503050203000203" pitchFamily="34" charset="0"/>
                <a:cs typeface="Arial" panose="020B0604020202020204" pitchFamily="34" charset="0"/>
              </a:rPr>
              <a:t>Broadcast Production Assistant </a:t>
            </a:r>
          </a:p>
          <a:p>
            <a:pPr>
              <a:lnSpc>
                <a:spcPct val="150000"/>
              </a:lnSpc>
            </a:pPr>
            <a:r>
              <a:rPr lang="en-GB" sz="1200" dirty="0">
                <a:latin typeface="IBM Plex Sans" panose="020B0503050203000203" pitchFamily="34" charset="0"/>
                <a:cs typeface="Arial" panose="020B0604020202020204" pitchFamily="34" charset="0"/>
              </a:rPr>
              <a:t>Junior Journalist </a:t>
            </a:r>
          </a:p>
          <a:p>
            <a:pPr>
              <a:lnSpc>
                <a:spcPct val="150000"/>
              </a:lnSpc>
            </a:pPr>
            <a:r>
              <a:rPr lang="en-GB" sz="1200" dirty="0">
                <a:latin typeface="IBM Plex Sans" panose="020B0503050203000203" pitchFamily="34" charset="0"/>
                <a:cs typeface="Arial" panose="020B0604020202020204" pitchFamily="34" charset="0"/>
              </a:rPr>
              <a:t>Junior Content Producer </a:t>
            </a:r>
          </a:p>
          <a:p>
            <a:pPr>
              <a:lnSpc>
                <a:spcPct val="150000"/>
              </a:lnSpc>
            </a:pPr>
            <a:r>
              <a:rPr lang="en-GB" sz="1200" dirty="0">
                <a:latin typeface="IBM Plex Sans" panose="020B0503050203000203" pitchFamily="34" charset="0"/>
                <a:cs typeface="Arial" panose="020B0604020202020204" pitchFamily="34" charset="0"/>
              </a:rPr>
              <a:t>Photographic Assistant</a:t>
            </a:r>
          </a:p>
          <a:p>
            <a:pPr>
              <a:lnSpc>
                <a:spcPct val="150000"/>
              </a:lnSpc>
            </a:pPr>
            <a:r>
              <a:rPr lang="en-GB" sz="1200" dirty="0">
                <a:latin typeface="IBM Plex Sans" panose="020B0503050203000203" pitchFamily="34" charset="0"/>
                <a:cs typeface="Arial" panose="020B0604020202020204" pitchFamily="34" charset="0"/>
              </a:rPr>
              <a:t>Publishing Assistant </a:t>
            </a:r>
          </a:p>
          <a:p>
            <a:pPr>
              <a:lnSpc>
                <a:spcPct val="150000"/>
              </a:lnSpc>
            </a:pPr>
            <a:r>
              <a:rPr lang="en-GB" sz="1200" dirty="0">
                <a:latin typeface="IBM Plex Sans" panose="020B0503050203000203" pitchFamily="34" charset="0"/>
                <a:cs typeface="Arial" panose="020B0604020202020204" pitchFamily="34" charset="0"/>
              </a:rPr>
              <a:t>Post Production Technical Operator </a:t>
            </a:r>
            <a:endParaRPr lang="en-GB" sz="1600" dirty="0">
              <a:latin typeface="IBM Plex Sans" panose="020B0503050203000203" pitchFamily="34" charset="0"/>
              <a:cs typeface="Arial" panose="020B0604020202020204" pitchFamily="34" charset="0"/>
            </a:endParaRPr>
          </a:p>
        </p:txBody>
      </p:sp>
      <p:sp>
        <p:nvSpPr>
          <p:cNvPr id="5" name="Rectangle 4">
            <a:extLst>
              <a:ext uri="{FF2B5EF4-FFF2-40B4-BE49-F238E27FC236}">
                <a16:creationId xmlns:a16="http://schemas.microsoft.com/office/drawing/2014/main" id="{8A167FE6-C0D1-49E0-89EE-96D035B1C515}"/>
              </a:ext>
            </a:extLst>
          </p:cNvPr>
          <p:cNvSpPr/>
          <p:nvPr/>
        </p:nvSpPr>
        <p:spPr>
          <a:xfrm>
            <a:off x="4696178" y="1487360"/>
            <a:ext cx="3791712" cy="5632311"/>
          </a:xfrm>
          <a:prstGeom prst="rect">
            <a:avLst/>
          </a:prstGeom>
        </p:spPr>
        <p:txBody>
          <a:bodyPr wrap="square">
            <a:spAutoFit/>
          </a:bodyPr>
          <a:lstStyle/>
          <a:p>
            <a:pPr>
              <a:lnSpc>
                <a:spcPct val="150000"/>
              </a:lnSpc>
            </a:pPr>
            <a:r>
              <a:rPr lang="en-GB" sz="1200" dirty="0">
                <a:latin typeface="IBM Plex Sans" panose="020B0503050203000203" pitchFamily="34" charset="0"/>
                <a:cs typeface="Arial" panose="020B0604020202020204" pitchFamily="34" charset="0"/>
              </a:rPr>
              <a:t>Media Production Coordinator </a:t>
            </a:r>
          </a:p>
          <a:p>
            <a:pPr>
              <a:lnSpc>
                <a:spcPct val="150000"/>
              </a:lnSpc>
            </a:pPr>
            <a:r>
              <a:rPr lang="en-GB" sz="1200" dirty="0">
                <a:latin typeface="IBM Plex Sans" panose="020B0503050203000203" pitchFamily="34" charset="0"/>
                <a:cs typeface="Arial" panose="020B0604020202020204" pitchFamily="34" charset="0"/>
              </a:rPr>
              <a:t>Associate Project Manager </a:t>
            </a:r>
          </a:p>
          <a:p>
            <a:pPr>
              <a:lnSpc>
                <a:spcPct val="150000"/>
              </a:lnSpc>
            </a:pPr>
            <a:r>
              <a:rPr lang="en-GB" sz="1200" dirty="0">
                <a:latin typeface="IBM Plex Sans" panose="020B0503050203000203" pitchFamily="34" charset="0"/>
                <a:cs typeface="Arial" panose="020B0604020202020204" pitchFamily="34" charset="0"/>
              </a:rPr>
              <a:t>Creative Digital Designer </a:t>
            </a:r>
          </a:p>
          <a:p>
            <a:pPr>
              <a:lnSpc>
                <a:spcPct val="150000"/>
              </a:lnSpc>
            </a:pPr>
            <a:r>
              <a:rPr lang="en-GB" sz="1200" dirty="0">
                <a:latin typeface="IBM Plex Sans" panose="020B0503050203000203" pitchFamily="34" charset="0"/>
                <a:cs typeface="Arial" panose="020B0604020202020204" pitchFamily="34" charset="0"/>
              </a:rPr>
              <a:t>Journalist </a:t>
            </a:r>
          </a:p>
          <a:p>
            <a:pPr>
              <a:lnSpc>
                <a:spcPct val="150000"/>
              </a:lnSpc>
            </a:pPr>
            <a:r>
              <a:rPr lang="en-GB" sz="1200" dirty="0">
                <a:latin typeface="IBM Plex Sans" panose="020B0503050203000203" pitchFamily="34" charset="0"/>
                <a:cs typeface="Arial" panose="020B0604020202020204" pitchFamily="34" charset="0"/>
              </a:rPr>
              <a:t>Creative Industries Production Manager </a:t>
            </a:r>
          </a:p>
          <a:p>
            <a:pPr>
              <a:lnSpc>
                <a:spcPct val="150000"/>
              </a:lnSpc>
            </a:pPr>
            <a:r>
              <a:rPr lang="en-GB" sz="1200" dirty="0">
                <a:latin typeface="IBM Plex Sans" panose="020B0503050203000203" pitchFamily="34" charset="0"/>
                <a:cs typeface="Arial" panose="020B0604020202020204" pitchFamily="34" charset="0"/>
              </a:rPr>
              <a:t>Puppet Maker </a:t>
            </a:r>
          </a:p>
          <a:p>
            <a:pPr>
              <a:lnSpc>
                <a:spcPct val="150000"/>
              </a:lnSpc>
            </a:pPr>
            <a:r>
              <a:rPr lang="en-GB" sz="1200" dirty="0">
                <a:latin typeface="IBM Plex Sans" panose="020B0503050203000203" pitchFamily="34" charset="0"/>
                <a:cs typeface="Arial" panose="020B0604020202020204" pitchFamily="34" charset="0"/>
              </a:rPr>
              <a:t>Creative Venue Technician </a:t>
            </a:r>
          </a:p>
          <a:p>
            <a:pPr>
              <a:lnSpc>
                <a:spcPct val="150000"/>
              </a:lnSpc>
            </a:pPr>
            <a:r>
              <a:rPr lang="en-GB" sz="1200" dirty="0">
                <a:latin typeface="IBM Plex Sans" panose="020B0503050203000203" pitchFamily="34" charset="0"/>
                <a:cs typeface="Arial" panose="020B0604020202020204" pitchFamily="34" charset="0"/>
              </a:rPr>
              <a:t>Live Event Technician </a:t>
            </a:r>
          </a:p>
          <a:p>
            <a:pPr>
              <a:lnSpc>
                <a:spcPct val="150000"/>
              </a:lnSpc>
            </a:pPr>
            <a:r>
              <a:rPr lang="en-GB" sz="1200" dirty="0">
                <a:latin typeface="IBM Plex Sans" panose="020B0503050203000203" pitchFamily="34" charset="0"/>
                <a:cs typeface="Arial" panose="020B0604020202020204" pitchFamily="34" charset="0"/>
              </a:rPr>
              <a:t>Live Event Rigger </a:t>
            </a:r>
          </a:p>
          <a:p>
            <a:pPr>
              <a:lnSpc>
                <a:spcPct val="150000"/>
              </a:lnSpc>
            </a:pPr>
            <a:r>
              <a:rPr lang="en-GB" sz="1200" dirty="0">
                <a:latin typeface="IBM Plex Sans" panose="020B0503050203000203" pitchFamily="34" charset="0"/>
                <a:cs typeface="Arial" panose="020B0604020202020204" pitchFamily="34" charset="0"/>
              </a:rPr>
              <a:t>Props Technician </a:t>
            </a:r>
          </a:p>
          <a:p>
            <a:pPr>
              <a:lnSpc>
                <a:spcPct val="150000"/>
              </a:lnSpc>
            </a:pPr>
            <a:r>
              <a:rPr lang="en-GB" sz="1200" dirty="0">
                <a:latin typeface="IBM Plex Sans" panose="020B0503050203000203" pitchFamily="34" charset="0"/>
                <a:cs typeface="Arial" panose="020B0604020202020204" pitchFamily="34" charset="0"/>
              </a:rPr>
              <a:t>Jewellery Maker </a:t>
            </a:r>
          </a:p>
          <a:p>
            <a:pPr>
              <a:lnSpc>
                <a:spcPct val="150000"/>
              </a:lnSpc>
            </a:pPr>
            <a:r>
              <a:rPr lang="en-GB" sz="1200" dirty="0">
                <a:latin typeface="IBM Plex Sans" panose="020B0503050203000203" pitchFamily="34" charset="0"/>
                <a:cs typeface="Arial" panose="020B0604020202020204" pitchFamily="34" charset="0"/>
              </a:rPr>
              <a:t>Assistant Technical Director (Visual Effects) </a:t>
            </a:r>
          </a:p>
          <a:p>
            <a:pPr>
              <a:lnSpc>
                <a:spcPct val="150000"/>
              </a:lnSpc>
            </a:pPr>
            <a:r>
              <a:rPr lang="en-GB" sz="1200" dirty="0">
                <a:latin typeface="IBM Plex Sans" panose="020B0503050203000203" pitchFamily="34" charset="0"/>
                <a:cs typeface="Arial" panose="020B0604020202020204" pitchFamily="34" charset="0"/>
              </a:rPr>
              <a:t>Junior 2D Artist (Visual Effects) </a:t>
            </a:r>
          </a:p>
          <a:p>
            <a:pPr>
              <a:lnSpc>
                <a:spcPct val="150000"/>
              </a:lnSpc>
            </a:pPr>
            <a:r>
              <a:rPr lang="en-GB" sz="1200" dirty="0">
                <a:latin typeface="IBM Plex Sans" panose="020B0503050203000203" pitchFamily="34" charset="0"/>
                <a:cs typeface="Arial" panose="020B0604020202020204" pitchFamily="34" charset="0"/>
              </a:rPr>
              <a:t>Digital Community Manager </a:t>
            </a:r>
          </a:p>
          <a:p>
            <a:pPr>
              <a:lnSpc>
                <a:spcPct val="150000"/>
              </a:lnSpc>
            </a:pPr>
            <a:r>
              <a:rPr lang="en-GB" sz="1200" dirty="0">
                <a:latin typeface="IBM Plex Sans" panose="020B0503050203000203" pitchFamily="34" charset="0"/>
                <a:cs typeface="Arial" panose="020B0604020202020204" pitchFamily="34" charset="0"/>
              </a:rPr>
              <a:t>Junior Animator </a:t>
            </a:r>
          </a:p>
          <a:p>
            <a:pPr>
              <a:lnSpc>
                <a:spcPct val="150000"/>
              </a:lnSpc>
            </a:pPr>
            <a:r>
              <a:rPr lang="en-GB" sz="1200" dirty="0">
                <a:latin typeface="IBM Plex Sans" panose="020B0503050203000203" pitchFamily="34" charset="0"/>
                <a:cs typeface="Arial" panose="020B0604020202020204" pitchFamily="34" charset="0"/>
              </a:rPr>
              <a:t>Storyboard Artist </a:t>
            </a:r>
          </a:p>
          <a:p>
            <a:pPr>
              <a:lnSpc>
                <a:spcPct val="150000"/>
              </a:lnSpc>
            </a:pPr>
            <a:r>
              <a:rPr lang="en-GB" sz="1200" dirty="0">
                <a:latin typeface="IBM Plex Sans" panose="020B0503050203000203" pitchFamily="34" charset="0"/>
                <a:cs typeface="Arial" panose="020B0604020202020204" pitchFamily="34" charset="0"/>
              </a:rPr>
              <a:t>Leather Craftsperson</a:t>
            </a:r>
          </a:p>
          <a:p>
            <a:endParaRPr lang="en-GB" dirty="0"/>
          </a:p>
          <a:p>
            <a:endParaRPr lang="en-GB" dirty="0"/>
          </a:p>
          <a:p>
            <a:endParaRPr lang="en-GB" dirty="0"/>
          </a:p>
        </p:txBody>
      </p:sp>
      <p:sp>
        <p:nvSpPr>
          <p:cNvPr id="6" name="Rectangle 5">
            <a:extLst>
              <a:ext uri="{FF2B5EF4-FFF2-40B4-BE49-F238E27FC236}">
                <a16:creationId xmlns:a16="http://schemas.microsoft.com/office/drawing/2014/main" id="{D475F91B-5921-4A9D-A12F-B6925ACCDD2D}"/>
              </a:ext>
            </a:extLst>
          </p:cNvPr>
          <p:cNvSpPr/>
          <p:nvPr/>
        </p:nvSpPr>
        <p:spPr>
          <a:xfrm>
            <a:off x="8721797" y="1487360"/>
            <a:ext cx="3278292" cy="4703852"/>
          </a:xfrm>
          <a:prstGeom prst="rect">
            <a:avLst/>
          </a:prstGeom>
        </p:spPr>
        <p:txBody>
          <a:bodyPr wrap="square">
            <a:spAutoFit/>
          </a:bodyPr>
          <a:lstStyle/>
          <a:p>
            <a:pPr>
              <a:lnSpc>
                <a:spcPct val="150000"/>
              </a:lnSpc>
              <a:spcAft>
                <a:spcPts val="600"/>
              </a:spcAft>
            </a:pPr>
            <a:r>
              <a:rPr lang="en-GB" sz="1200" kern="1400" dirty="0">
                <a:solidFill>
                  <a:schemeClr val="tx1"/>
                </a:solidFill>
                <a:latin typeface="IBM Plex Sans" panose="020B0503050203000203" pitchFamily="34" charset="0"/>
                <a:cs typeface="Arial" panose="020B0604020202020204" pitchFamily="34" charset="0"/>
              </a:rPr>
              <a:t>Fashion Studio Assistant </a:t>
            </a:r>
          </a:p>
          <a:p>
            <a:pPr>
              <a:lnSpc>
                <a:spcPct val="150000"/>
              </a:lnSpc>
              <a:spcAft>
                <a:spcPts val="600"/>
              </a:spcAft>
            </a:pPr>
            <a:r>
              <a:rPr lang="en-GB" sz="1200" kern="1400" dirty="0">
                <a:solidFill>
                  <a:schemeClr val="tx1"/>
                </a:solidFill>
                <a:latin typeface="IBM Plex Sans" panose="020B0503050203000203" pitchFamily="34" charset="0"/>
                <a:cs typeface="Arial" panose="020B0604020202020204" pitchFamily="34" charset="0"/>
              </a:rPr>
              <a:t>Fashion and Textiles Pattern Cutter </a:t>
            </a:r>
          </a:p>
          <a:p>
            <a:pPr>
              <a:lnSpc>
                <a:spcPct val="150000"/>
              </a:lnSpc>
              <a:spcAft>
                <a:spcPts val="600"/>
              </a:spcAft>
            </a:pPr>
            <a:r>
              <a:rPr lang="en-GB" sz="1200" kern="1400" dirty="0">
                <a:solidFill>
                  <a:schemeClr val="tx1"/>
                </a:solidFill>
                <a:latin typeface="IBM Plex Sans" panose="020B0503050203000203" pitchFamily="34" charset="0"/>
                <a:cs typeface="Arial" panose="020B0604020202020204" pitchFamily="34" charset="0"/>
              </a:rPr>
              <a:t>Costume Performance Support Technician </a:t>
            </a:r>
          </a:p>
          <a:p>
            <a:pPr>
              <a:lnSpc>
                <a:spcPct val="150000"/>
              </a:lnSpc>
              <a:spcAft>
                <a:spcPts val="600"/>
              </a:spcAft>
            </a:pPr>
            <a:r>
              <a:rPr lang="en-GB" sz="1200" kern="1400" dirty="0">
                <a:solidFill>
                  <a:schemeClr val="tx1"/>
                </a:solidFill>
                <a:latin typeface="IBM Plex Sans" panose="020B0503050203000203" pitchFamily="34" charset="0"/>
                <a:cs typeface="Arial" panose="020B0604020202020204" pitchFamily="34" charset="0"/>
              </a:rPr>
              <a:t>Garment Maker </a:t>
            </a:r>
          </a:p>
          <a:p>
            <a:pPr>
              <a:lnSpc>
                <a:spcPct val="150000"/>
              </a:lnSpc>
              <a:spcAft>
                <a:spcPts val="600"/>
              </a:spcAft>
            </a:pPr>
            <a:r>
              <a:rPr lang="en-GB" sz="1200" kern="1400" dirty="0">
                <a:solidFill>
                  <a:schemeClr val="tx1"/>
                </a:solidFill>
                <a:latin typeface="IBM Plex Sans" panose="020B0503050203000203" pitchFamily="34" charset="0"/>
                <a:cs typeface="Arial" panose="020B0604020202020204" pitchFamily="34" charset="0"/>
              </a:rPr>
              <a:t>Bespoke Tailor and Cutter </a:t>
            </a:r>
          </a:p>
          <a:p>
            <a:pPr>
              <a:lnSpc>
                <a:spcPct val="150000"/>
              </a:lnSpc>
              <a:spcAft>
                <a:spcPts val="600"/>
              </a:spcAft>
            </a:pPr>
            <a:r>
              <a:rPr lang="en-GB" sz="1200" kern="1400" dirty="0">
                <a:solidFill>
                  <a:schemeClr val="tx1"/>
                </a:solidFill>
                <a:latin typeface="IBM Plex Sans" panose="020B0503050203000203" pitchFamily="34" charset="0"/>
                <a:cs typeface="Arial" panose="020B0604020202020204" pitchFamily="34" charset="0"/>
              </a:rPr>
              <a:t>Software Development Technician </a:t>
            </a:r>
          </a:p>
          <a:p>
            <a:pPr>
              <a:lnSpc>
                <a:spcPct val="150000"/>
              </a:lnSpc>
              <a:spcAft>
                <a:spcPts val="600"/>
              </a:spcAft>
            </a:pPr>
            <a:r>
              <a:rPr lang="en-GB" sz="1200" kern="1400" dirty="0">
                <a:solidFill>
                  <a:schemeClr val="tx1"/>
                </a:solidFill>
                <a:latin typeface="IBM Plex Sans" panose="020B0503050203000203" pitchFamily="34" charset="0"/>
                <a:cs typeface="Arial" panose="020B0604020202020204" pitchFamily="34" charset="0"/>
              </a:rPr>
              <a:t>Data Technician </a:t>
            </a:r>
          </a:p>
          <a:p>
            <a:pPr>
              <a:lnSpc>
                <a:spcPct val="150000"/>
              </a:lnSpc>
              <a:spcAft>
                <a:spcPts val="600"/>
              </a:spcAft>
            </a:pPr>
            <a:r>
              <a:rPr lang="en-GB" sz="1200" kern="1400" dirty="0">
                <a:solidFill>
                  <a:schemeClr val="tx1"/>
                </a:solidFill>
                <a:latin typeface="IBM Plex Sans" panose="020B0503050203000203" pitchFamily="34" charset="0"/>
                <a:cs typeface="Arial" panose="020B0604020202020204" pitchFamily="34" charset="0"/>
              </a:rPr>
              <a:t>Data Analyst </a:t>
            </a:r>
          </a:p>
          <a:p>
            <a:pPr>
              <a:lnSpc>
                <a:spcPct val="150000"/>
              </a:lnSpc>
              <a:spcAft>
                <a:spcPts val="600"/>
              </a:spcAft>
            </a:pPr>
            <a:r>
              <a:rPr lang="en-GB" sz="1200" kern="1400" dirty="0">
                <a:solidFill>
                  <a:schemeClr val="tx1"/>
                </a:solidFill>
                <a:latin typeface="IBM Plex Sans" panose="020B0503050203000203" pitchFamily="34" charset="0"/>
                <a:cs typeface="Arial" panose="020B0604020202020204" pitchFamily="34" charset="0"/>
              </a:rPr>
              <a:t>Software Developer </a:t>
            </a:r>
          </a:p>
          <a:p>
            <a:pPr>
              <a:lnSpc>
                <a:spcPct val="150000"/>
              </a:lnSpc>
              <a:spcAft>
                <a:spcPts val="600"/>
              </a:spcAft>
            </a:pPr>
            <a:r>
              <a:rPr lang="en-GB" sz="1200" kern="1400" dirty="0">
                <a:solidFill>
                  <a:schemeClr val="tx1"/>
                </a:solidFill>
                <a:latin typeface="IBM Plex Sans" panose="020B0503050203000203" pitchFamily="34" charset="0"/>
                <a:cs typeface="Arial" panose="020B0604020202020204" pitchFamily="34" charset="0"/>
              </a:rPr>
              <a:t>Data Scientist </a:t>
            </a:r>
          </a:p>
          <a:p>
            <a:pPr>
              <a:lnSpc>
                <a:spcPct val="150000"/>
              </a:lnSpc>
              <a:spcAft>
                <a:spcPts val="600"/>
              </a:spcAft>
            </a:pPr>
            <a:r>
              <a:rPr lang="en-GB" sz="1200" kern="1400" dirty="0">
                <a:solidFill>
                  <a:schemeClr val="tx1"/>
                </a:solidFill>
                <a:latin typeface="IBM Plex Sans" panose="020B0503050203000203" pitchFamily="34" charset="0"/>
                <a:cs typeface="Arial" panose="020B0604020202020204" pitchFamily="34" charset="0"/>
              </a:rPr>
              <a:t>Creative Digital Design Professional </a:t>
            </a:r>
          </a:p>
          <a:p>
            <a:pPr>
              <a:lnSpc>
                <a:spcPct val="150000"/>
              </a:lnSpc>
              <a:spcAft>
                <a:spcPts val="600"/>
              </a:spcAft>
            </a:pPr>
            <a:r>
              <a:rPr lang="en-GB" sz="1200" kern="1400" dirty="0">
                <a:solidFill>
                  <a:schemeClr val="tx1"/>
                </a:solidFill>
                <a:latin typeface="IBM Plex Sans" panose="020B0503050203000203" pitchFamily="34" charset="0"/>
                <a:cs typeface="Arial" panose="020B0604020202020204" pitchFamily="34" charset="0"/>
              </a:rPr>
              <a:t>Digital and Technology Solution Professional </a:t>
            </a:r>
          </a:p>
          <a:p>
            <a:pPr>
              <a:lnSpc>
                <a:spcPct val="150000"/>
              </a:lnSpc>
              <a:spcAft>
                <a:spcPts val="600"/>
              </a:spcAft>
            </a:pPr>
            <a:r>
              <a:rPr lang="en-GB" kern="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213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5406-7A9D-FD92-FE69-AAFBA832E46A}"/>
              </a:ext>
            </a:extLst>
          </p:cNvPr>
          <p:cNvSpPr>
            <a:spLocks noGrp="1"/>
          </p:cNvSpPr>
          <p:nvPr>
            <p:ph type="title"/>
          </p:nvPr>
        </p:nvSpPr>
        <p:spPr>
          <a:xfrm>
            <a:off x="839788" y="457200"/>
            <a:ext cx="6459370" cy="826168"/>
          </a:xfrm>
        </p:spPr>
        <p:txBody>
          <a:bodyPr>
            <a:normAutofit/>
          </a:bodyPr>
          <a:lstStyle/>
          <a:p>
            <a:r>
              <a:rPr lang="en-GB" b="1" dirty="0"/>
              <a:t>Institute of Apprenticeships</a:t>
            </a:r>
          </a:p>
        </p:txBody>
      </p:sp>
      <p:sp>
        <p:nvSpPr>
          <p:cNvPr id="4" name="Text Placeholder 3">
            <a:extLst>
              <a:ext uri="{FF2B5EF4-FFF2-40B4-BE49-F238E27FC236}">
                <a16:creationId xmlns:a16="http://schemas.microsoft.com/office/drawing/2014/main" id="{50878A74-D9D3-DE29-ECCE-676BC1D4725A}"/>
              </a:ext>
            </a:extLst>
          </p:cNvPr>
          <p:cNvSpPr>
            <a:spLocks noGrp="1"/>
          </p:cNvSpPr>
          <p:nvPr>
            <p:ph type="body" sz="half" idx="2"/>
          </p:nvPr>
        </p:nvSpPr>
        <p:spPr>
          <a:xfrm>
            <a:off x="839788" y="2057400"/>
            <a:ext cx="9780086" cy="3811588"/>
          </a:xfrm>
        </p:spPr>
        <p:txBody>
          <a:bodyPr>
            <a:normAutofit/>
          </a:bodyPr>
          <a:lstStyle/>
          <a:p>
            <a:r>
              <a:rPr lang="en-GB" sz="4000" dirty="0">
                <a:latin typeface="IBM Plex Sans" panose="020B0503050203000203" pitchFamily="34" charset="0"/>
                <a:hlinkClick r:id="rId2"/>
              </a:rPr>
              <a:t>https://www.instituteforapprenticeships.org/</a:t>
            </a:r>
            <a:r>
              <a:rPr lang="en-GB" sz="4000" dirty="0">
                <a:latin typeface="IBM Plex Sans" panose="020B0503050203000203" pitchFamily="34" charset="0"/>
              </a:rPr>
              <a:t> </a:t>
            </a:r>
          </a:p>
        </p:txBody>
      </p:sp>
    </p:spTree>
    <p:extLst>
      <p:ext uri="{BB962C8B-B14F-4D97-AF65-F5344CB8AC3E}">
        <p14:creationId xmlns:p14="http://schemas.microsoft.com/office/powerpoint/2010/main" val="2400423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722543A-E1D2-4120-A3E2-E4E32E6A2CF1}"/>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Part D</a:t>
            </a:r>
          </a:p>
        </p:txBody>
      </p:sp>
      <p:sp>
        <p:nvSpPr>
          <p:cNvPr id="5" name="TextBox 4">
            <a:extLst>
              <a:ext uri="{FF2B5EF4-FFF2-40B4-BE49-F238E27FC236}">
                <a16:creationId xmlns:a16="http://schemas.microsoft.com/office/drawing/2014/main" id="{F70914C1-60C4-779A-71DE-59C71AFFFE9F}"/>
              </a:ext>
            </a:extLst>
          </p:cNvPr>
          <p:cNvSpPr txBox="1"/>
          <p:nvPr/>
        </p:nvSpPr>
        <p:spPr>
          <a:xfrm>
            <a:off x="1303421" y="3059668"/>
            <a:ext cx="8305800" cy="707886"/>
          </a:xfrm>
          <a:prstGeom prst="rect">
            <a:avLst/>
          </a:prstGeom>
          <a:noFill/>
        </p:spPr>
        <p:txBody>
          <a:bodyPr wrap="square">
            <a:spAutoFit/>
          </a:bodyPr>
          <a:lstStyle/>
          <a:p>
            <a:pPr algn="ctr"/>
            <a:r>
              <a:rPr lang="en-GB" sz="4000" b="1" dirty="0">
                <a:latin typeface="IBM Plex Sans" panose="020B0503050203000203" pitchFamily="34" charset="0"/>
                <a:ea typeface="Verdana" panose="020B0604030504040204" pitchFamily="34" charset="0"/>
                <a:cs typeface="Verdana" panose="020B0604030504040204" pitchFamily="34" charset="0"/>
              </a:rPr>
              <a:t>Further Sources of Information</a:t>
            </a:r>
            <a:endParaRPr lang="en-GB" sz="4000" b="1" dirty="0"/>
          </a:p>
        </p:txBody>
      </p:sp>
    </p:spTree>
    <p:extLst>
      <p:ext uri="{BB962C8B-B14F-4D97-AF65-F5344CB8AC3E}">
        <p14:creationId xmlns:p14="http://schemas.microsoft.com/office/powerpoint/2010/main" val="1460300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722543A-E1D2-4120-A3E2-E4E32E6A2CF1}"/>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Why is IAG Important?</a:t>
            </a:r>
          </a:p>
        </p:txBody>
      </p:sp>
      <p:sp>
        <p:nvSpPr>
          <p:cNvPr id="5" name="Google Shape;106;p17">
            <a:extLst>
              <a:ext uri="{FF2B5EF4-FFF2-40B4-BE49-F238E27FC236}">
                <a16:creationId xmlns:a16="http://schemas.microsoft.com/office/drawing/2014/main" id="{CD67C67B-A996-4155-A19F-742534D75296}"/>
              </a:ext>
            </a:extLst>
          </p:cNvPr>
          <p:cNvSpPr txBox="1"/>
          <p:nvPr/>
        </p:nvSpPr>
        <p:spPr>
          <a:xfrm>
            <a:off x="422690" y="1918533"/>
            <a:ext cx="10930219" cy="4698099"/>
          </a:xfrm>
          <a:prstGeom prst="rect">
            <a:avLst/>
          </a:prstGeom>
          <a:noFill/>
          <a:ln>
            <a:noFill/>
          </a:ln>
        </p:spPr>
        <p:txBody>
          <a:bodyPr spcFirstLastPara="1" wrap="square" lIns="91425" tIns="45700" rIns="91425" bIns="45700" anchor="t" anchorCtr="0">
            <a:noAutofit/>
          </a:bodyPr>
          <a:lstStyle/>
          <a:p>
            <a:pPr marL="342900" indent="-342900">
              <a:buFont typeface="Arial" panose="020B0604020202020204" pitchFamily="34" charset="0"/>
              <a:buChar char="•"/>
            </a:pPr>
            <a:r>
              <a:rPr lang="en-GB" sz="2200" dirty="0">
                <a:latin typeface="IBM Plex Sans" panose="020B0503050203000203" pitchFamily="34" charset="0"/>
                <a:ea typeface="Verdana" panose="020B0604030504040204" pitchFamily="34" charset="0"/>
                <a:cs typeface="Verdana" panose="020B0604030504040204" pitchFamily="34" charset="0"/>
              </a:rPr>
              <a:t>Because we’re the fastest growing sector in the economy, with 900,000 new jobs forecast by 2030 (pre </a:t>
            </a:r>
            <a:r>
              <a:rPr lang="en-GB" sz="2200" dirty="0" err="1">
                <a:latin typeface="IBM Plex Sans" panose="020B0503050203000203" pitchFamily="34" charset="0"/>
                <a:ea typeface="Verdana" panose="020B0604030504040204" pitchFamily="34" charset="0"/>
                <a:cs typeface="Verdana" panose="020B0604030504040204" pitchFamily="34" charset="0"/>
              </a:rPr>
              <a:t>Covid</a:t>
            </a:r>
            <a:r>
              <a:rPr lang="en-GB" sz="2200" dirty="0">
                <a:latin typeface="IBM Plex Sans" panose="020B0503050203000203" pitchFamily="34" charset="0"/>
                <a:ea typeface="Verdana" panose="020B0604030504040204" pitchFamily="34" charset="0"/>
                <a:cs typeface="Verdana" panose="020B0604030504040204" pitchFamily="34" charset="0"/>
              </a:rPr>
              <a:t>)</a:t>
            </a:r>
          </a:p>
          <a:p>
            <a:endParaRPr lang="en-GB" sz="2200" dirty="0">
              <a:latin typeface="IBM Plex Sans" panose="020B0503050203000203"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sz="2200" dirty="0">
                <a:latin typeface="IBM Plex Sans" panose="020B0503050203000203" pitchFamily="34" charset="0"/>
                <a:ea typeface="Verdana" panose="020B0604030504040204" pitchFamily="34" charset="0"/>
                <a:cs typeface="Verdana" panose="020B0604030504040204" pitchFamily="34" charset="0"/>
              </a:rPr>
              <a:t>We need to diversify our workforce to make us relevant and sustainable - we must appeal to the widest pool of talent</a:t>
            </a:r>
          </a:p>
          <a:p>
            <a:pPr marL="342900" indent="-342900">
              <a:buFont typeface="Arial" panose="020B0604020202020204" pitchFamily="34" charset="0"/>
              <a:buChar char="•"/>
            </a:pPr>
            <a:endParaRPr lang="en-GB" sz="2200" dirty="0">
              <a:latin typeface="IBM Plex Sans" panose="020B0503050203000203"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sz="2200" dirty="0">
                <a:latin typeface="IBM Plex Sans" panose="020B0503050203000203" pitchFamily="34" charset="0"/>
                <a:ea typeface="Verdana" panose="020B0604030504040204" pitchFamily="34" charset="0"/>
                <a:cs typeface="Verdana" panose="020B0604030504040204" pitchFamily="34" charset="0"/>
              </a:rPr>
              <a:t>We have myriad occupations suited to those who are creative, technical, scientific, mathematical, caring, people-focused (and not), administrative and/or business-minded.  We are for </a:t>
            </a:r>
            <a:r>
              <a:rPr lang="en-GB" sz="2200" b="1" dirty="0">
                <a:latin typeface="IBM Plex Sans" panose="020B0503050203000203" pitchFamily="34" charset="0"/>
                <a:ea typeface="Verdana" panose="020B0604030504040204" pitchFamily="34" charset="0"/>
                <a:cs typeface="Verdana" panose="020B0604030504040204" pitchFamily="34" charset="0"/>
              </a:rPr>
              <a:t>EVERYONE!</a:t>
            </a:r>
          </a:p>
          <a:p>
            <a:pPr marL="342900" indent="-342900">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a:p>
            <a:endParaRPr lang="en-GB" sz="2400" dirty="0">
              <a:latin typeface="Verdana" panose="020B0604030504040204" pitchFamily="34" charset="0"/>
              <a:ea typeface="Verdana" panose="020B0604030504040204" pitchFamily="34" charset="0"/>
              <a:cs typeface="Verdana" panose="020B0604030504040204" pitchFamily="34" charset="0"/>
            </a:endParaRPr>
          </a:p>
          <a:p>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2094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722543A-E1D2-4120-A3E2-E4E32E6A2CF1}"/>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dirty="0">
                <a:solidFill>
                  <a:prstClr val="black"/>
                </a:solidFill>
                <a:latin typeface="Pulp Display Bold" panose="00000800000000000000" pitchFamily="2" charset="0"/>
              </a:rPr>
              <a:t>Other Sources of Information - Reports</a:t>
            </a:r>
            <a:endPar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endParaRPr>
          </a:p>
        </p:txBody>
      </p:sp>
      <p:sp>
        <p:nvSpPr>
          <p:cNvPr id="2" name="Rectangle 1">
            <a:extLst>
              <a:ext uri="{FF2B5EF4-FFF2-40B4-BE49-F238E27FC236}">
                <a16:creationId xmlns:a16="http://schemas.microsoft.com/office/drawing/2014/main" id="{5343B9CD-5DBB-4A6D-AC02-E9EF2E49FA60}"/>
              </a:ext>
            </a:extLst>
          </p:cNvPr>
          <p:cNvSpPr/>
          <p:nvPr/>
        </p:nvSpPr>
        <p:spPr>
          <a:xfrm>
            <a:off x="450166" y="2321206"/>
            <a:ext cx="10691446" cy="5743111"/>
          </a:xfrm>
          <a:prstGeom prst="rect">
            <a:avLst/>
          </a:prstGeom>
        </p:spPr>
        <p:txBody>
          <a:bodyPr wrap="square">
            <a:spAutoFit/>
          </a:bodyPr>
          <a:lstStyle/>
          <a:p>
            <a:pPr marL="228600" lvl="0" indent="-50800">
              <a:lnSpc>
                <a:spcPct val="90000"/>
              </a:lnSpc>
              <a:buClr>
                <a:schemeClr val="dk1"/>
              </a:buClr>
              <a:buSzPts val="2800"/>
            </a:pPr>
            <a:r>
              <a:rPr lang="en-GB" sz="2400" dirty="0">
                <a:latin typeface="IBM Plex Sans" panose="020B0503050203000203" pitchFamily="34" charset="0"/>
                <a:ea typeface="Verdana"/>
                <a:cs typeface="Verdana"/>
                <a:sym typeface="Verdana"/>
                <a:hlinkClick r:id="rId3"/>
              </a:rPr>
              <a:t>https://lordslibrary.parliament.uk/arts-and-creative-industries-the-case-for-a-strategy/</a:t>
            </a:r>
            <a:r>
              <a:rPr lang="en-GB" sz="2400" dirty="0">
                <a:latin typeface="IBM Plex Sans" panose="020B0503050203000203" pitchFamily="34" charset="0"/>
                <a:ea typeface="Verdana"/>
                <a:cs typeface="Verdana"/>
                <a:sym typeface="Verdana"/>
              </a:rPr>
              <a:t> </a:t>
            </a:r>
          </a:p>
          <a:p>
            <a:pPr marL="228600" lvl="0" indent="-50800">
              <a:lnSpc>
                <a:spcPct val="90000"/>
              </a:lnSpc>
              <a:buClr>
                <a:schemeClr val="dk1"/>
              </a:buClr>
              <a:buSzPts val="2800"/>
            </a:pPr>
            <a:endParaRPr lang="en-GB" sz="2400" dirty="0">
              <a:latin typeface="IBM Plex Sans" panose="020B0503050203000203" pitchFamily="34" charset="0"/>
              <a:ea typeface="Verdana"/>
              <a:cs typeface="Verdana"/>
              <a:sym typeface="Verdana"/>
            </a:endParaRPr>
          </a:p>
          <a:p>
            <a:pPr marL="228600" lvl="0" indent="-50800">
              <a:lnSpc>
                <a:spcPct val="90000"/>
              </a:lnSpc>
              <a:buClr>
                <a:schemeClr val="dk1"/>
              </a:buClr>
              <a:buSzPts val="2800"/>
            </a:pPr>
            <a:r>
              <a:rPr lang="en-GB" sz="2400" dirty="0">
                <a:latin typeface="IBM Plex Sans" panose="020B0503050203000203" pitchFamily="34" charset="0"/>
                <a:ea typeface="Verdana"/>
                <a:cs typeface="Verdana"/>
                <a:sym typeface="Verdana"/>
                <a:hlinkClick r:id="rId4"/>
              </a:rPr>
              <a:t>https://pec.ac.uk/</a:t>
            </a:r>
            <a:r>
              <a:rPr lang="en-GB" sz="2400" dirty="0">
                <a:latin typeface="IBM Plex Sans" panose="020B0503050203000203" pitchFamily="34" charset="0"/>
                <a:ea typeface="Verdana"/>
                <a:cs typeface="Verdana"/>
                <a:sym typeface="Verdana"/>
              </a:rPr>
              <a:t> </a:t>
            </a:r>
          </a:p>
          <a:p>
            <a:pPr marL="228600" lvl="0" indent="-50800">
              <a:lnSpc>
                <a:spcPct val="90000"/>
              </a:lnSpc>
              <a:buClr>
                <a:schemeClr val="dk1"/>
              </a:buClr>
              <a:buSzPts val="2800"/>
            </a:pPr>
            <a:endParaRPr lang="en-GB" sz="2400" dirty="0">
              <a:latin typeface="IBM Plex Sans" panose="020B0503050203000203" pitchFamily="34" charset="0"/>
              <a:ea typeface="Verdana"/>
              <a:cs typeface="Verdana"/>
              <a:sym typeface="Verdana"/>
            </a:endParaRPr>
          </a:p>
          <a:p>
            <a:pPr marL="228600" lvl="0" indent="-50800">
              <a:lnSpc>
                <a:spcPct val="90000"/>
              </a:lnSpc>
              <a:buClr>
                <a:schemeClr val="dk1"/>
              </a:buClr>
              <a:buSzPts val="2800"/>
            </a:pPr>
            <a:r>
              <a:rPr lang="en-GB" sz="2400" dirty="0">
                <a:latin typeface="IBM Plex Sans" panose="020B0503050203000203" pitchFamily="34" charset="0"/>
                <a:ea typeface="Verdana"/>
                <a:cs typeface="Verdana"/>
                <a:sym typeface="Verdana"/>
                <a:hlinkClick r:id="rId5"/>
              </a:rPr>
              <a:t>https://assets.publishing.service.gov.uk/government/uploads/system/uploads/attachment_data/file/1115486/Understanding_the_growth_potential_of_creative_clusters_-_accessible.pdf</a:t>
            </a:r>
            <a:r>
              <a:rPr lang="en-GB" sz="2400" dirty="0">
                <a:latin typeface="IBM Plex Sans" panose="020B0503050203000203" pitchFamily="34" charset="0"/>
                <a:ea typeface="Verdana"/>
                <a:cs typeface="Verdana"/>
                <a:sym typeface="Verdana"/>
              </a:rPr>
              <a:t> </a:t>
            </a:r>
          </a:p>
          <a:p>
            <a:pPr marL="228600" lvl="0" indent="-50800">
              <a:lnSpc>
                <a:spcPct val="90000"/>
              </a:lnSpc>
              <a:buClr>
                <a:schemeClr val="dk1"/>
              </a:buClr>
              <a:buSzPts val="2800"/>
            </a:pPr>
            <a:endParaRPr lang="en-GB" sz="2400" dirty="0">
              <a:latin typeface="IBM Plex Sans" panose="020B0503050203000203" pitchFamily="34" charset="0"/>
              <a:ea typeface="Verdana"/>
              <a:cs typeface="Verdana"/>
              <a:sym typeface="Verdana"/>
            </a:endParaRPr>
          </a:p>
          <a:p>
            <a:pPr marL="228600" lvl="0" indent="-50800">
              <a:lnSpc>
                <a:spcPct val="90000"/>
              </a:lnSpc>
              <a:buClr>
                <a:schemeClr val="dk1"/>
              </a:buClr>
              <a:buSzPts val="2800"/>
            </a:pPr>
            <a:endParaRPr lang="en-GB" sz="2400" b="1" dirty="0">
              <a:latin typeface="IBM Plex Sans" panose="020B0503050203000203" pitchFamily="34" charset="0"/>
              <a:ea typeface="Verdana"/>
              <a:cs typeface="Verdana"/>
              <a:sym typeface="Verdana"/>
            </a:endParaRPr>
          </a:p>
          <a:p>
            <a:pPr marL="228600" lvl="0" indent="-50800">
              <a:lnSpc>
                <a:spcPct val="90000"/>
              </a:lnSpc>
              <a:buClr>
                <a:schemeClr val="dk1"/>
              </a:buClr>
              <a:buSzPts val="2800"/>
            </a:pPr>
            <a:endParaRPr lang="en-GB" sz="2400" b="1" dirty="0">
              <a:latin typeface="IBM Plex Sans" panose="020B0503050203000203" pitchFamily="34" charset="0"/>
              <a:ea typeface="Verdana"/>
              <a:cs typeface="Verdana"/>
              <a:sym typeface="Verdana"/>
            </a:endParaRPr>
          </a:p>
          <a:p>
            <a:pPr marL="228600" lvl="0" indent="-50800">
              <a:lnSpc>
                <a:spcPct val="90000"/>
              </a:lnSpc>
              <a:buClr>
                <a:schemeClr val="dk1"/>
              </a:buClr>
              <a:buSzPts val="2800"/>
            </a:pPr>
            <a:endParaRPr lang="en-GB" sz="2400" b="1" dirty="0">
              <a:latin typeface="IBM Plex Sans" panose="020B0503050203000203" pitchFamily="34" charset="0"/>
              <a:ea typeface="Verdana"/>
              <a:cs typeface="Verdana"/>
              <a:sym typeface="Verdana"/>
            </a:endParaRPr>
          </a:p>
          <a:p>
            <a:pPr marL="228600" lvl="0" indent="-50800">
              <a:lnSpc>
                <a:spcPct val="90000"/>
              </a:lnSpc>
              <a:buClr>
                <a:schemeClr val="dk1"/>
              </a:buClr>
              <a:buSzPts val="2800"/>
            </a:pPr>
            <a:endParaRPr lang="en-GB" sz="2400" b="1" dirty="0">
              <a:latin typeface="IBM Plex Sans" panose="020B0503050203000203" pitchFamily="34" charset="0"/>
              <a:ea typeface="Verdana"/>
              <a:cs typeface="Verdana"/>
              <a:sym typeface="Verdana"/>
            </a:endParaRPr>
          </a:p>
          <a:p>
            <a:pPr marL="228600" lvl="0" indent="-50800">
              <a:lnSpc>
                <a:spcPct val="90000"/>
              </a:lnSpc>
              <a:buClr>
                <a:schemeClr val="dk1"/>
              </a:buClr>
              <a:buSzPts val="2800"/>
            </a:pPr>
            <a:endParaRPr lang="en-GB" sz="2400" b="1" dirty="0">
              <a:latin typeface="IBM Plex Sans" panose="020B0503050203000203" pitchFamily="34" charset="0"/>
              <a:ea typeface="Verdana"/>
              <a:cs typeface="Verdana"/>
              <a:sym typeface="Verdana"/>
            </a:endParaRPr>
          </a:p>
          <a:p>
            <a:pPr marL="228600" lvl="0" indent="-50800">
              <a:lnSpc>
                <a:spcPct val="90000"/>
              </a:lnSpc>
              <a:buClr>
                <a:schemeClr val="dk1"/>
              </a:buClr>
              <a:buSzPts val="2800"/>
            </a:pPr>
            <a:endParaRPr lang="en-GB" sz="2400" b="1" dirty="0">
              <a:latin typeface="IBM Plex Sans" panose="020B0503050203000203" pitchFamily="34" charset="0"/>
              <a:ea typeface="Verdana"/>
              <a:cs typeface="Verdana"/>
              <a:sym typeface="Verdana"/>
            </a:endParaRPr>
          </a:p>
          <a:p>
            <a:pPr marL="228600" lvl="0" indent="-50800">
              <a:lnSpc>
                <a:spcPct val="90000"/>
              </a:lnSpc>
              <a:buClr>
                <a:schemeClr val="dk1"/>
              </a:buClr>
              <a:buSzPts val="2800"/>
            </a:pPr>
            <a:endParaRPr lang="en-GB" sz="2400" b="1" dirty="0">
              <a:latin typeface="IBM Plex Sans" panose="020B0503050203000203" pitchFamily="34" charset="0"/>
              <a:ea typeface="Verdana"/>
              <a:cs typeface="Verdana"/>
              <a:sym typeface="Verdana"/>
            </a:endParaRPr>
          </a:p>
          <a:p>
            <a:pPr marL="228600" lvl="0" indent="-50800">
              <a:lnSpc>
                <a:spcPct val="90000"/>
              </a:lnSpc>
              <a:buClr>
                <a:schemeClr val="dk1"/>
              </a:buClr>
              <a:buSzPts val="2800"/>
            </a:pPr>
            <a:endParaRPr lang="en-GB" sz="2400" b="1" dirty="0">
              <a:latin typeface="IBM Plex Sans" panose="020B0503050203000203" pitchFamily="34" charset="0"/>
              <a:ea typeface="Verdana"/>
              <a:cs typeface="Verdana"/>
              <a:sym typeface="Verdana"/>
            </a:endParaRPr>
          </a:p>
        </p:txBody>
      </p:sp>
    </p:spTree>
    <p:extLst>
      <p:ext uri="{BB962C8B-B14F-4D97-AF65-F5344CB8AC3E}">
        <p14:creationId xmlns:p14="http://schemas.microsoft.com/office/powerpoint/2010/main" val="3178656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722543A-E1D2-4120-A3E2-E4E32E6A2CF1}"/>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dirty="0">
                <a:solidFill>
                  <a:prstClr val="black"/>
                </a:solidFill>
                <a:latin typeface="Pulp Display Bold" panose="00000800000000000000" pitchFamily="2" charset="0"/>
              </a:rPr>
              <a:t>Other Sources of Information 2 - Organisations</a:t>
            </a:r>
            <a:endParaRPr kumimoji="0" lang="en-GB" sz="36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endParaRPr>
          </a:p>
        </p:txBody>
      </p:sp>
      <p:sp>
        <p:nvSpPr>
          <p:cNvPr id="2" name="Rectangle 1">
            <a:extLst>
              <a:ext uri="{FF2B5EF4-FFF2-40B4-BE49-F238E27FC236}">
                <a16:creationId xmlns:a16="http://schemas.microsoft.com/office/drawing/2014/main" id="{5343B9CD-5DBB-4A6D-AC02-E9EF2E49FA60}"/>
              </a:ext>
            </a:extLst>
          </p:cNvPr>
          <p:cNvSpPr/>
          <p:nvPr/>
        </p:nvSpPr>
        <p:spPr>
          <a:xfrm>
            <a:off x="450166" y="2321206"/>
            <a:ext cx="10691446" cy="3887218"/>
          </a:xfrm>
          <a:prstGeom prst="rect">
            <a:avLst/>
          </a:prstGeom>
        </p:spPr>
        <p:txBody>
          <a:bodyPr wrap="square">
            <a:spAutoFit/>
          </a:bodyPr>
          <a:lstStyle/>
          <a:p>
            <a:pPr marL="228600" lvl="0" indent="-50800">
              <a:lnSpc>
                <a:spcPct val="90000"/>
              </a:lnSpc>
              <a:buClr>
                <a:schemeClr val="dk1"/>
              </a:buClr>
              <a:buSzPts val="2800"/>
            </a:pPr>
            <a:r>
              <a:rPr lang="en-GB" sz="1400" dirty="0">
                <a:latin typeface="IBM Plex Sans" panose="020B0503050203000203" pitchFamily="34" charset="0"/>
                <a:ea typeface="Verdana"/>
                <a:cs typeface="Verdana"/>
                <a:sym typeface="Verdana"/>
                <a:hlinkClick r:id="rId3"/>
              </a:rPr>
              <a:t>https://www.publishers.org.uk/openbooks/</a:t>
            </a:r>
            <a:endParaRPr lang="en-GB" sz="1400" dirty="0">
              <a:latin typeface="IBM Plex Sans" panose="020B0503050203000203" pitchFamily="34" charset="0"/>
              <a:ea typeface="Verdana"/>
              <a:cs typeface="Verdana"/>
              <a:sym typeface="Verdana"/>
            </a:endParaRPr>
          </a:p>
          <a:p>
            <a:pPr marL="228600" lvl="0" indent="-50800">
              <a:lnSpc>
                <a:spcPct val="90000"/>
              </a:lnSpc>
              <a:buClr>
                <a:schemeClr val="dk1"/>
              </a:buClr>
              <a:buSzPts val="2800"/>
            </a:pPr>
            <a:r>
              <a:rPr lang="en-GB" sz="1400" dirty="0">
                <a:latin typeface="IBM Plex Sans" panose="020B0503050203000203" pitchFamily="34" charset="0"/>
                <a:ea typeface="Verdana"/>
                <a:cs typeface="Verdana"/>
                <a:sym typeface="Verdana"/>
              </a:rPr>
              <a:t> </a:t>
            </a:r>
          </a:p>
          <a:p>
            <a:pPr marL="228600" lvl="0" indent="-50800">
              <a:lnSpc>
                <a:spcPct val="90000"/>
              </a:lnSpc>
              <a:buClr>
                <a:schemeClr val="dk1"/>
              </a:buClr>
              <a:buSzPts val="2800"/>
            </a:pPr>
            <a:r>
              <a:rPr lang="en-GB" sz="1400" dirty="0">
                <a:latin typeface="IBM Plex Sans" panose="020B0503050203000203" pitchFamily="34" charset="0"/>
                <a:ea typeface="Verdana"/>
                <a:cs typeface="Verdana"/>
                <a:sym typeface="Verdana"/>
                <a:hlinkClick r:id="rId4"/>
              </a:rPr>
              <a:t>https://www.bookcareers.com/?_ga=2.15829686.1089372009.1681938397-1303214509.1681938397</a:t>
            </a:r>
            <a:r>
              <a:rPr lang="en-GB" sz="1400" dirty="0">
                <a:latin typeface="IBM Plex Sans" panose="020B0503050203000203" pitchFamily="34" charset="0"/>
                <a:ea typeface="Verdana"/>
                <a:cs typeface="Verdana"/>
                <a:sym typeface="Verdana"/>
              </a:rPr>
              <a:t> </a:t>
            </a:r>
          </a:p>
          <a:p>
            <a:pPr marL="228600" lvl="0" indent="-50800">
              <a:lnSpc>
                <a:spcPct val="90000"/>
              </a:lnSpc>
              <a:buClr>
                <a:schemeClr val="dk1"/>
              </a:buClr>
              <a:buSzPts val="2800"/>
            </a:pPr>
            <a:endParaRPr lang="en-GB" sz="1400" dirty="0">
              <a:latin typeface="IBM Plex Sans" panose="020B0503050203000203" pitchFamily="34" charset="0"/>
              <a:ea typeface="Verdana"/>
              <a:cs typeface="Verdana"/>
              <a:sym typeface="Verdana"/>
            </a:endParaRPr>
          </a:p>
          <a:p>
            <a:pPr marL="228600" lvl="0" indent="-50800">
              <a:lnSpc>
                <a:spcPct val="90000"/>
              </a:lnSpc>
              <a:buClr>
                <a:schemeClr val="dk1"/>
              </a:buClr>
              <a:buSzPts val="2800"/>
            </a:pPr>
            <a:r>
              <a:rPr lang="en-GB" sz="1400" dirty="0">
                <a:latin typeface="IBM Plex Sans" panose="020B0503050203000203" pitchFamily="34" charset="0"/>
                <a:ea typeface="Verdana"/>
                <a:cs typeface="Verdana"/>
                <a:sym typeface="Verdana"/>
                <a:hlinkClick r:id="rId5"/>
              </a:rPr>
              <a:t>https://rps.org/resources/</a:t>
            </a:r>
            <a:r>
              <a:rPr lang="en-GB" sz="1400" dirty="0">
                <a:latin typeface="IBM Plex Sans" panose="020B0503050203000203" pitchFamily="34" charset="0"/>
                <a:ea typeface="Verdana"/>
                <a:cs typeface="Verdana"/>
                <a:sym typeface="Verdana"/>
              </a:rPr>
              <a:t> </a:t>
            </a:r>
          </a:p>
          <a:p>
            <a:pPr marL="228600" lvl="0" indent="-50800">
              <a:lnSpc>
                <a:spcPct val="90000"/>
              </a:lnSpc>
              <a:buClr>
                <a:schemeClr val="dk1"/>
              </a:buClr>
              <a:buSzPts val="2800"/>
            </a:pPr>
            <a:endParaRPr lang="en-GB" sz="1400" dirty="0">
              <a:latin typeface="IBM Plex Sans" panose="020B0503050203000203" pitchFamily="34" charset="0"/>
              <a:ea typeface="Verdana"/>
              <a:cs typeface="Verdana"/>
              <a:sym typeface="Verdana"/>
            </a:endParaRPr>
          </a:p>
          <a:p>
            <a:pPr marL="228600" lvl="0" indent="-50800">
              <a:lnSpc>
                <a:spcPct val="90000"/>
              </a:lnSpc>
              <a:buClr>
                <a:schemeClr val="dk1"/>
              </a:buClr>
              <a:buSzPts val="2800"/>
            </a:pPr>
            <a:r>
              <a:rPr lang="en-GB" sz="1400" dirty="0">
                <a:latin typeface="IBM Plex Sans" panose="020B0503050203000203" pitchFamily="34" charset="0"/>
                <a:ea typeface="Verdana"/>
                <a:cs typeface="Verdana"/>
                <a:sym typeface="Verdana"/>
                <a:hlinkClick r:id="rId6"/>
              </a:rPr>
              <a:t>https://www.thecreativeindustries.co.uk/</a:t>
            </a:r>
            <a:r>
              <a:rPr lang="en-GB" sz="1400" dirty="0">
                <a:latin typeface="IBM Plex Sans" panose="020B0503050203000203" pitchFamily="34" charset="0"/>
                <a:ea typeface="Verdana"/>
                <a:cs typeface="Verdana"/>
                <a:sym typeface="Verdana"/>
              </a:rPr>
              <a:t> </a:t>
            </a:r>
          </a:p>
          <a:p>
            <a:pPr marL="228600" lvl="0" indent="-50800">
              <a:lnSpc>
                <a:spcPct val="90000"/>
              </a:lnSpc>
              <a:buClr>
                <a:schemeClr val="dk1"/>
              </a:buClr>
              <a:buSzPts val="2800"/>
            </a:pPr>
            <a:endParaRPr lang="en-GB" sz="1400" dirty="0">
              <a:latin typeface="IBM Plex Sans" panose="020B0503050203000203" pitchFamily="34" charset="0"/>
              <a:ea typeface="Verdana"/>
              <a:cs typeface="Verdana"/>
              <a:sym typeface="Verdana"/>
            </a:endParaRPr>
          </a:p>
          <a:p>
            <a:pPr marL="228600" lvl="0" indent="-50800">
              <a:lnSpc>
                <a:spcPct val="90000"/>
              </a:lnSpc>
              <a:buClr>
                <a:schemeClr val="dk1"/>
              </a:buClr>
              <a:buSzPts val="2800"/>
            </a:pPr>
            <a:r>
              <a:rPr lang="en-GB" sz="1400" dirty="0">
                <a:latin typeface="IBM Plex Sans" panose="020B0503050203000203" pitchFamily="34" charset="0"/>
                <a:ea typeface="Verdana"/>
                <a:cs typeface="Verdana"/>
                <a:sym typeface="Verdana"/>
                <a:hlinkClick r:id="rId7"/>
              </a:rPr>
              <a:t>https://www.screenyorkshire.co.uk/skills-and-talent/</a:t>
            </a:r>
            <a:r>
              <a:rPr lang="en-GB" sz="1400" dirty="0">
                <a:latin typeface="IBM Plex Sans" panose="020B0503050203000203" pitchFamily="34" charset="0"/>
                <a:ea typeface="Verdana"/>
                <a:cs typeface="Verdana"/>
                <a:sym typeface="Verdana"/>
              </a:rPr>
              <a:t> </a:t>
            </a:r>
          </a:p>
          <a:p>
            <a:pPr marL="228600" lvl="0" indent="-50800">
              <a:lnSpc>
                <a:spcPct val="90000"/>
              </a:lnSpc>
              <a:buClr>
                <a:schemeClr val="dk1"/>
              </a:buClr>
              <a:buSzPts val="2800"/>
            </a:pPr>
            <a:r>
              <a:rPr lang="en-GB" sz="1400" dirty="0">
                <a:latin typeface="IBM Plex Sans" panose="020B0503050203000203" pitchFamily="34" charset="0"/>
                <a:ea typeface="Verdana"/>
                <a:cs typeface="Verdana"/>
                <a:sym typeface="Verdana"/>
              </a:rPr>
              <a:t> </a:t>
            </a:r>
          </a:p>
          <a:p>
            <a:pPr marL="228600" lvl="0" indent="-50800">
              <a:lnSpc>
                <a:spcPct val="90000"/>
              </a:lnSpc>
              <a:buClr>
                <a:schemeClr val="dk1"/>
              </a:buClr>
              <a:buSzPts val="2800"/>
            </a:pPr>
            <a:r>
              <a:rPr lang="en-GB" sz="1400" dirty="0">
                <a:latin typeface="IBM Plex Sans" panose="020B0503050203000203" pitchFamily="34" charset="0"/>
                <a:ea typeface="Verdana"/>
                <a:cs typeface="Verdana"/>
                <a:sym typeface="Verdana"/>
                <a:hlinkClick r:id="rId8"/>
              </a:rPr>
              <a:t>https://www.createbritain.com/</a:t>
            </a:r>
            <a:r>
              <a:rPr lang="en-GB" sz="1400" dirty="0">
                <a:latin typeface="IBM Plex Sans" panose="020B0503050203000203" pitchFamily="34" charset="0"/>
                <a:ea typeface="Verdana"/>
                <a:cs typeface="Verdana"/>
                <a:sym typeface="Verdana"/>
              </a:rPr>
              <a:t> </a:t>
            </a:r>
          </a:p>
          <a:p>
            <a:pPr marL="228600" lvl="0" indent="-50800">
              <a:lnSpc>
                <a:spcPct val="90000"/>
              </a:lnSpc>
              <a:buClr>
                <a:schemeClr val="dk1"/>
              </a:buClr>
              <a:buSzPts val="2800"/>
            </a:pPr>
            <a:endParaRPr lang="en-GB" sz="2400" dirty="0">
              <a:latin typeface="IBM Plex Sans" panose="020B0503050203000203" pitchFamily="34" charset="0"/>
              <a:ea typeface="Verdana"/>
              <a:cs typeface="Verdana"/>
              <a:sym typeface="Verdana"/>
            </a:endParaRPr>
          </a:p>
          <a:p>
            <a:pPr marL="228600" lvl="0" indent="-50800">
              <a:lnSpc>
                <a:spcPct val="90000"/>
              </a:lnSpc>
              <a:buClr>
                <a:schemeClr val="dk1"/>
              </a:buClr>
              <a:buSzPts val="2800"/>
            </a:pPr>
            <a:endParaRPr lang="en-GB" sz="2400" dirty="0">
              <a:latin typeface="IBM Plex Sans" panose="020B0503050203000203" pitchFamily="34" charset="0"/>
              <a:ea typeface="Verdana"/>
              <a:cs typeface="Verdana"/>
              <a:sym typeface="Verdana"/>
            </a:endParaRPr>
          </a:p>
          <a:p>
            <a:pPr marL="228600" lvl="0" indent="-50800">
              <a:lnSpc>
                <a:spcPct val="90000"/>
              </a:lnSpc>
              <a:buClr>
                <a:schemeClr val="dk1"/>
              </a:buClr>
              <a:buSzPts val="2800"/>
            </a:pPr>
            <a:r>
              <a:rPr lang="en-GB" sz="2400" dirty="0">
                <a:latin typeface="IBM Plex Sans" panose="020B0503050203000203" pitchFamily="34" charset="0"/>
                <a:ea typeface="Verdana"/>
                <a:cs typeface="Verdana"/>
                <a:sym typeface="Verdana"/>
              </a:rPr>
              <a:t>This is only a few examples</a:t>
            </a:r>
            <a:r>
              <a:rPr lang="en-GB" sz="2400" b="1" dirty="0">
                <a:latin typeface="IBM Plex Sans" panose="020B0503050203000203" pitchFamily="34" charset="0"/>
                <a:ea typeface="Verdana"/>
                <a:cs typeface="Verdana"/>
                <a:sym typeface="Verdana"/>
              </a:rPr>
              <a:t>!</a:t>
            </a:r>
          </a:p>
          <a:p>
            <a:pPr marL="228600" lvl="0" indent="-50800">
              <a:lnSpc>
                <a:spcPct val="90000"/>
              </a:lnSpc>
              <a:buClr>
                <a:schemeClr val="dk1"/>
              </a:buClr>
              <a:buSzPts val="2800"/>
            </a:pPr>
            <a:endParaRPr lang="en-GB" sz="2400" b="1" dirty="0">
              <a:latin typeface="IBM Plex Sans" panose="020B0503050203000203" pitchFamily="34" charset="0"/>
              <a:ea typeface="Verdana"/>
              <a:cs typeface="Verdana"/>
              <a:sym typeface="Verdana"/>
            </a:endParaRPr>
          </a:p>
          <a:p>
            <a:pPr marL="228600" lvl="0" indent="-50800">
              <a:lnSpc>
                <a:spcPct val="90000"/>
              </a:lnSpc>
              <a:buClr>
                <a:schemeClr val="dk1"/>
              </a:buClr>
              <a:buSzPts val="2800"/>
            </a:pPr>
            <a:endParaRPr lang="en-GB" sz="2400" b="1" dirty="0">
              <a:latin typeface="IBM Plex Sans" panose="020B0503050203000203" pitchFamily="34" charset="0"/>
              <a:ea typeface="Verdana"/>
              <a:cs typeface="Verdana"/>
              <a:sym typeface="Verdana"/>
            </a:endParaRPr>
          </a:p>
        </p:txBody>
      </p:sp>
    </p:spTree>
    <p:extLst>
      <p:ext uri="{BB962C8B-B14F-4D97-AF65-F5344CB8AC3E}">
        <p14:creationId xmlns:p14="http://schemas.microsoft.com/office/powerpoint/2010/main" val="2495996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2D89-1510-B85E-54BF-8DC524494308}"/>
              </a:ext>
            </a:extLst>
          </p:cNvPr>
          <p:cNvSpPr>
            <a:spLocks noGrp="1"/>
          </p:cNvSpPr>
          <p:nvPr>
            <p:ph type="title"/>
          </p:nvPr>
        </p:nvSpPr>
        <p:spPr/>
        <p:txBody>
          <a:bodyPr/>
          <a:lstStyle/>
          <a:p>
            <a:r>
              <a:rPr lang="en-GB" dirty="0"/>
              <a:t>State of Creativity Conference</a:t>
            </a:r>
          </a:p>
        </p:txBody>
      </p:sp>
      <p:sp>
        <p:nvSpPr>
          <p:cNvPr id="3" name="Content Placeholder 2">
            <a:extLst>
              <a:ext uri="{FF2B5EF4-FFF2-40B4-BE49-F238E27FC236}">
                <a16:creationId xmlns:a16="http://schemas.microsoft.com/office/drawing/2014/main" id="{38960BFA-C527-10E4-4D99-65946508825D}"/>
              </a:ext>
            </a:extLst>
          </p:cNvPr>
          <p:cNvSpPr>
            <a:spLocks noGrp="1"/>
          </p:cNvSpPr>
          <p:nvPr>
            <p:ph idx="1"/>
          </p:nvPr>
        </p:nvSpPr>
        <p:spPr/>
        <p:txBody>
          <a:bodyPr/>
          <a:lstStyle/>
          <a:p>
            <a:r>
              <a:rPr lang="en-GB" dirty="0">
                <a:hlinkClick r:id="rId2"/>
              </a:rPr>
              <a:t>https://pec.ac.uk/events/the-state-of-creativity</a:t>
            </a:r>
            <a:r>
              <a:rPr lang="en-GB" dirty="0"/>
              <a:t>  </a:t>
            </a:r>
          </a:p>
        </p:txBody>
      </p:sp>
    </p:spTree>
    <p:extLst>
      <p:ext uri="{BB962C8B-B14F-4D97-AF65-F5344CB8AC3E}">
        <p14:creationId xmlns:p14="http://schemas.microsoft.com/office/powerpoint/2010/main" val="269725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722543A-E1D2-4120-A3E2-E4E32E6A2CF1}"/>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Please help us to:</a:t>
            </a:r>
          </a:p>
        </p:txBody>
      </p:sp>
      <p:sp>
        <p:nvSpPr>
          <p:cNvPr id="2" name="Rectangle 1">
            <a:extLst>
              <a:ext uri="{FF2B5EF4-FFF2-40B4-BE49-F238E27FC236}">
                <a16:creationId xmlns:a16="http://schemas.microsoft.com/office/drawing/2014/main" id="{7905B404-0936-4D6A-A882-88BFAB6DD8A0}"/>
              </a:ext>
            </a:extLst>
          </p:cNvPr>
          <p:cNvSpPr/>
          <p:nvPr/>
        </p:nvSpPr>
        <p:spPr>
          <a:xfrm>
            <a:off x="383822" y="2129157"/>
            <a:ext cx="9708444" cy="2599686"/>
          </a:xfrm>
          <a:prstGeom prst="rect">
            <a:avLst/>
          </a:prstGeom>
        </p:spPr>
        <p:txBody>
          <a:bodyPr wrap="square">
            <a:spAutoFit/>
          </a:bodyPr>
          <a:lstStyle/>
          <a:p>
            <a:pPr marL="457200" lvl="0" indent="-457200">
              <a:lnSpc>
                <a:spcPct val="90000"/>
              </a:lnSpc>
              <a:spcBef>
                <a:spcPts val="1000"/>
              </a:spcBef>
              <a:buClr>
                <a:schemeClr val="dk1"/>
              </a:buClr>
              <a:buSzPts val="2800"/>
              <a:buFont typeface="Arial" panose="020B0604020202020204" pitchFamily="34" charset="0"/>
              <a:buChar char="•"/>
            </a:pPr>
            <a:r>
              <a:rPr lang="en-US" sz="2400" dirty="0">
                <a:solidFill>
                  <a:schemeClr val="dk1"/>
                </a:solidFill>
                <a:latin typeface="IBM Plex Sans" panose="020B0503050203000203" pitchFamily="34" charset="0"/>
                <a:ea typeface="Verdana"/>
                <a:cs typeface="Verdana"/>
                <a:sym typeface="Verdana"/>
              </a:rPr>
              <a:t>Increase understanding about the sector’s skills needs</a:t>
            </a:r>
          </a:p>
          <a:p>
            <a:pPr lvl="0">
              <a:lnSpc>
                <a:spcPct val="90000"/>
              </a:lnSpc>
              <a:spcBef>
                <a:spcPts val="1000"/>
              </a:spcBef>
              <a:buClr>
                <a:schemeClr val="dk1"/>
              </a:buClr>
              <a:buSzPts val="2800"/>
            </a:pPr>
            <a:endParaRPr lang="en-US" sz="2400" dirty="0">
              <a:solidFill>
                <a:schemeClr val="dk1"/>
              </a:solidFill>
              <a:latin typeface="IBM Plex Sans" panose="020B0503050203000203" pitchFamily="34" charset="0"/>
              <a:ea typeface="Verdana"/>
              <a:cs typeface="Verdana"/>
              <a:sym typeface="Verdana"/>
            </a:endParaRPr>
          </a:p>
          <a:p>
            <a:pPr marL="457200" lvl="0" indent="-457200">
              <a:lnSpc>
                <a:spcPct val="90000"/>
              </a:lnSpc>
              <a:spcBef>
                <a:spcPts val="1000"/>
              </a:spcBef>
              <a:buClr>
                <a:schemeClr val="dk1"/>
              </a:buClr>
              <a:buSzPts val="2800"/>
              <a:buFont typeface="Arial" panose="020B0604020202020204" pitchFamily="34" charset="0"/>
              <a:buChar char="•"/>
            </a:pPr>
            <a:r>
              <a:rPr lang="en-US" sz="2400" dirty="0">
                <a:solidFill>
                  <a:schemeClr val="dk1"/>
                </a:solidFill>
                <a:latin typeface="IBM Plex Sans" panose="020B0503050203000203" pitchFamily="34" charset="0"/>
                <a:ea typeface="Verdana"/>
                <a:cs typeface="Verdana"/>
                <a:sym typeface="Verdana"/>
              </a:rPr>
              <a:t>Raise the profile of routes into the sector, including apprenticeships</a:t>
            </a:r>
          </a:p>
          <a:p>
            <a:pPr marL="457200" lvl="0" indent="-457200">
              <a:lnSpc>
                <a:spcPct val="90000"/>
              </a:lnSpc>
              <a:spcBef>
                <a:spcPts val="1000"/>
              </a:spcBef>
              <a:buClr>
                <a:schemeClr val="dk1"/>
              </a:buClr>
              <a:buSzPts val="2800"/>
              <a:buFont typeface="Arial" panose="020B0604020202020204" pitchFamily="34" charset="0"/>
              <a:buChar char="•"/>
            </a:pPr>
            <a:endParaRPr lang="en-US" sz="2400" dirty="0">
              <a:solidFill>
                <a:schemeClr val="dk1"/>
              </a:solidFill>
              <a:latin typeface="IBM Plex Sans" panose="020B0503050203000203" pitchFamily="34" charset="0"/>
              <a:ea typeface="Verdana"/>
              <a:cs typeface="Verdana"/>
              <a:sym typeface="Verdana"/>
            </a:endParaRPr>
          </a:p>
          <a:p>
            <a:pPr marL="457200" lvl="0" indent="-457200">
              <a:lnSpc>
                <a:spcPct val="90000"/>
              </a:lnSpc>
              <a:spcBef>
                <a:spcPts val="1000"/>
              </a:spcBef>
              <a:buClr>
                <a:schemeClr val="dk1"/>
              </a:buClr>
              <a:buSzPts val="2800"/>
              <a:buFont typeface="Arial" panose="020B0604020202020204" pitchFamily="34" charset="0"/>
              <a:buChar char="•"/>
            </a:pPr>
            <a:r>
              <a:rPr lang="en-US" sz="2400" dirty="0">
                <a:solidFill>
                  <a:schemeClr val="dk1"/>
                </a:solidFill>
                <a:latin typeface="IBM Plex Sans" panose="020B0503050203000203" pitchFamily="34" charset="0"/>
                <a:ea typeface="Verdana"/>
                <a:cs typeface="Verdana"/>
                <a:sym typeface="Verdana"/>
              </a:rPr>
              <a:t>Increase engagement between the sector and education providers</a:t>
            </a:r>
          </a:p>
        </p:txBody>
      </p:sp>
    </p:spTree>
    <p:extLst>
      <p:ext uri="{BB962C8B-B14F-4D97-AF65-F5344CB8AC3E}">
        <p14:creationId xmlns:p14="http://schemas.microsoft.com/office/powerpoint/2010/main" val="2801827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722543A-E1D2-4120-A3E2-E4E32E6A2CF1}"/>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Thank you</a:t>
            </a:r>
          </a:p>
        </p:txBody>
      </p:sp>
      <p:sp>
        <p:nvSpPr>
          <p:cNvPr id="2" name="Rectangle 1">
            <a:extLst>
              <a:ext uri="{FF2B5EF4-FFF2-40B4-BE49-F238E27FC236}">
                <a16:creationId xmlns:a16="http://schemas.microsoft.com/office/drawing/2014/main" id="{D0847F49-C3D2-428B-99A9-25AD0120E7DB}"/>
              </a:ext>
            </a:extLst>
          </p:cNvPr>
          <p:cNvSpPr/>
          <p:nvPr/>
        </p:nvSpPr>
        <p:spPr>
          <a:xfrm>
            <a:off x="3048000" y="1565829"/>
            <a:ext cx="6096000" cy="4278094"/>
          </a:xfrm>
          <a:prstGeom prst="rect">
            <a:avLst/>
          </a:prstGeom>
        </p:spPr>
        <p:txBody>
          <a:bodyPr>
            <a:spAutoFit/>
          </a:bodyPr>
          <a:lstStyle/>
          <a:p>
            <a:pPr algn="ctr"/>
            <a:br>
              <a:rPr lang="en-GB" sz="2400" dirty="0">
                <a:latin typeface="IBM Plex Sans" panose="020B0503050203000203" pitchFamily="34" charset="0"/>
              </a:rPr>
            </a:br>
            <a:br>
              <a:rPr lang="en-GB" sz="2800" dirty="0">
                <a:latin typeface="IBM Plex Sans" panose="020B0503050203000203" pitchFamily="34" charset="0"/>
              </a:rPr>
            </a:br>
            <a:r>
              <a:rPr lang="en-GB" sz="2800" dirty="0">
                <a:latin typeface="IBM Plex Sans" panose="020B0503050203000203" pitchFamily="34" charset="0"/>
              </a:rPr>
              <a:t>Contact us at:</a:t>
            </a:r>
            <a:br>
              <a:rPr lang="en-GB" sz="2800" dirty="0">
                <a:latin typeface="IBM Plex Sans" panose="020B0503050203000203" pitchFamily="34" charset="0"/>
              </a:rPr>
            </a:br>
            <a:br>
              <a:rPr lang="en-GB" sz="2800" dirty="0">
                <a:latin typeface="IBM Plex Sans" panose="020B0503050203000203" pitchFamily="34" charset="0"/>
              </a:rPr>
            </a:br>
            <a:r>
              <a:rPr lang="en-GB" sz="2800" dirty="0">
                <a:solidFill>
                  <a:schemeClr val="accent1"/>
                </a:solidFill>
                <a:latin typeface="IBM Plex Sans" panose="020B0503050203000203" pitchFamily="34" charset="0"/>
                <a:hlinkClick r:id="rId3">
                  <a:extLst>
                    <a:ext uri="{A12FA001-AC4F-418D-AE19-62706E023703}">
                      <ahyp:hlinkClr xmlns:ahyp="http://schemas.microsoft.com/office/drawing/2018/hyperlinkcolor" val="tx"/>
                    </a:ext>
                  </a:extLst>
                </a:hlinkClick>
              </a:rPr>
              <a:t>info@ccskills.org.uk</a:t>
            </a:r>
            <a:br>
              <a:rPr lang="en-GB" sz="2800" dirty="0">
                <a:latin typeface="IBM Plex Sans" panose="020B0503050203000203" pitchFamily="34" charset="0"/>
              </a:rPr>
            </a:br>
            <a:br>
              <a:rPr lang="en-GB" sz="2800" dirty="0">
                <a:latin typeface="IBM Plex Sans" panose="020B0503050203000203" pitchFamily="34" charset="0"/>
              </a:rPr>
            </a:br>
            <a:r>
              <a:rPr lang="en-GB" sz="2800" dirty="0">
                <a:latin typeface="IBM Plex Sans" panose="020B0503050203000203" pitchFamily="34" charset="0"/>
              </a:rPr>
              <a:t>@CCSkills</a:t>
            </a:r>
            <a:br>
              <a:rPr lang="en-GB" sz="2800" dirty="0">
                <a:latin typeface="IBM Plex Sans" panose="020B0503050203000203" pitchFamily="34" charset="0"/>
              </a:rPr>
            </a:br>
            <a:br>
              <a:rPr lang="en-GB" sz="2800" dirty="0">
                <a:latin typeface="IBM Plex Sans" panose="020B0503050203000203" pitchFamily="34" charset="0"/>
              </a:rPr>
            </a:br>
            <a:r>
              <a:rPr lang="en-GB" sz="2800" dirty="0">
                <a:latin typeface="IBM Plex Sans" panose="020B0503050203000203" pitchFamily="34" charset="0"/>
              </a:rPr>
              <a:t>ccskills.org.uk</a:t>
            </a:r>
            <a:br>
              <a:rPr lang="en-GB" sz="2400" dirty="0">
                <a:latin typeface="IBM Plex Sans" panose="020B0503050203000203" pitchFamily="34" charset="0"/>
              </a:rPr>
            </a:br>
            <a:endParaRPr lang="en-GB" sz="2400" dirty="0">
              <a:latin typeface="IBM Plex Sans" panose="020B0503050203000203" pitchFamily="34" charset="0"/>
            </a:endParaRPr>
          </a:p>
        </p:txBody>
      </p:sp>
    </p:spTree>
    <p:extLst>
      <p:ext uri="{BB962C8B-B14F-4D97-AF65-F5344CB8AC3E}">
        <p14:creationId xmlns:p14="http://schemas.microsoft.com/office/powerpoint/2010/main" val="55244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Part B</a:t>
            </a:r>
          </a:p>
        </p:txBody>
      </p:sp>
      <p:sp>
        <p:nvSpPr>
          <p:cNvPr id="2" name="Rectangle 1">
            <a:extLst>
              <a:ext uri="{FF2B5EF4-FFF2-40B4-BE49-F238E27FC236}">
                <a16:creationId xmlns:a16="http://schemas.microsoft.com/office/drawing/2014/main" id="{FB69AD3C-2E1B-43E5-8B99-753E42C961F6}"/>
              </a:ext>
            </a:extLst>
          </p:cNvPr>
          <p:cNvSpPr/>
          <p:nvPr/>
        </p:nvSpPr>
        <p:spPr>
          <a:xfrm>
            <a:off x="1613844" y="3258184"/>
            <a:ext cx="8964313" cy="646331"/>
          </a:xfrm>
          <a:prstGeom prst="rect">
            <a:avLst/>
          </a:prstGeom>
        </p:spPr>
        <p:txBody>
          <a:bodyPr wrap="none">
            <a:spAutoFit/>
          </a:bodyPr>
          <a:lstStyle/>
          <a:p>
            <a:pPr lvl="0" algn="ctr">
              <a:lnSpc>
                <a:spcPct val="90000"/>
              </a:lnSpc>
              <a:spcBef>
                <a:spcPts val="1000"/>
              </a:spcBef>
              <a:buClr>
                <a:schemeClr val="dk1"/>
              </a:buClr>
              <a:buSzPts val="2800"/>
            </a:pPr>
            <a:r>
              <a:rPr lang="en-US" sz="4000" dirty="0">
                <a:solidFill>
                  <a:schemeClr val="dk1"/>
                </a:solidFill>
                <a:latin typeface="IBM Plex Sans" panose="020B0503050203000203" pitchFamily="34" charset="0"/>
                <a:ea typeface="Verdana"/>
                <a:cs typeface="Verdana"/>
                <a:sym typeface="Verdana"/>
              </a:rPr>
              <a:t>Understanding the Creative Industries</a:t>
            </a:r>
          </a:p>
        </p:txBody>
      </p:sp>
    </p:spTree>
    <p:extLst>
      <p:ext uri="{BB962C8B-B14F-4D97-AF65-F5344CB8AC3E}">
        <p14:creationId xmlns:p14="http://schemas.microsoft.com/office/powerpoint/2010/main" val="410687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What do we mean by ‘Creative Industries’?</a:t>
            </a:r>
          </a:p>
        </p:txBody>
      </p:sp>
      <p:grpSp>
        <p:nvGrpSpPr>
          <p:cNvPr id="5" name="Group 4">
            <a:extLst>
              <a:ext uri="{FF2B5EF4-FFF2-40B4-BE49-F238E27FC236}">
                <a16:creationId xmlns:a16="http://schemas.microsoft.com/office/drawing/2014/main" id="{013742ED-73A4-450D-8944-63F8F4F035BA}"/>
              </a:ext>
            </a:extLst>
          </p:cNvPr>
          <p:cNvGrpSpPr/>
          <p:nvPr/>
        </p:nvGrpSpPr>
        <p:grpSpPr>
          <a:xfrm>
            <a:off x="-11290" y="1557867"/>
            <a:ext cx="12767733" cy="5802489"/>
            <a:chOff x="-54630" y="1736724"/>
            <a:chExt cx="12583550" cy="5526859"/>
          </a:xfrm>
        </p:grpSpPr>
        <p:pic>
          <p:nvPicPr>
            <p:cNvPr id="6" name="Picture 5" descr="A picture containing building, outdoor, wall&#10;&#10;Description automatically generated">
              <a:extLst>
                <a:ext uri="{FF2B5EF4-FFF2-40B4-BE49-F238E27FC236}">
                  <a16:creationId xmlns:a16="http://schemas.microsoft.com/office/drawing/2014/main" id="{AF7B8354-88A4-4CDF-90AE-78616FFFC4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32" y="1736725"/>
              <a:ext cx="1913891" cy="2870835"/>
            </a:xfrm>
            <a:prstGeom prst="rect">
              <a:avLst/>
            </a:prstGeom>
          </p:spPr>
        </p:pic>
        <p:pic>
          <p:nvPicPr>
            <p:cNvPr id="8" name="Picture 7" descr="A person with smoke coming out of it&#10;&#10;Description automatically generated">
              <a:extLst>
                <a:ext uri="{FF2B5EF4-FFF2-40B4-BE49-F238E27FC236}">
                  <a16:creationId xmlns:a16="http://schemas.microsoft.com/office/drawing/2014/main" id="{025D67F6-E8FC-40E5-849C-8C445F99C6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1661" y="1736725"/>
              <a:ext cx="3972733" cy="2643635"/>
            </a:xfrm>
            <a:prstGeom prst="rect">
              <a:avLst/>
            </a:prstGeom>
          </p:spPr>
        </p:pic>
        <p:pic>
          <p:nvPicPr>
            <p:cNvPr id="9" name="Picture 8" descr="A picture containing cutting, person, table, indoor&#10;&#10;Description automatically generated">
              <a:extLst>
                <a:ext uri="{FF2B5EF4-FFF2-40B4-BE49-F238E27FC236}">
                  <a16:creationId xmlns:a16="http://schemas.microsoft.com/office/drawing/2014/main" id="{7EE46375-2C3F-4B60-A8DE-ECC135B441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09277" y="5276737"/>
              <a:ext cx="3194607" cy="1581263"/>
            </a:xfrm>
            <a:prstGeom prst="rect">
              <a:avLst/>
            </a:prstGeom>
          </p:spPr>
        </p:pic>
        <p:pic>
          <p:nvPicPr>
            <p:cNvPr id="10" name="Picture 9" descr="A picture containing wall, indoor, table, desk&#10;&#10;Description automatically generated">
              <a:extLst>
                <a:ext uri="{FF2B5EF4-FFF2-40B4-BE49-F238E27FC236}">
                  <a16:creationId xmlns:a16="http://schemas.microsoft.com/office/drawing/2014/main" id="{D4E9B9DD-E6E2-4460-9ACB-F96411E07C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95458" y="3827952"/>
              <a:ext cx="2583925" cy="1722767"/>
            </a:xfrm>
            <a:prstGeom prst="rect">
              <a:avLst/>
            </a:prstGeom>
          </p:spPr>
        </p:pic>
        <p:pic>
          <p:nvPicPr>
            <p:cNvPr id="11" name="Picture 10" descr="A large empty room&#10;&#10;Description automatically generated">
              <a:extLst>
                <a:ext uri="{FF2B5EF4-FFF2-40B4-BE49-F238E27FC236}">
                  <a16:creationId xmlns:a16="http://schemas.microsoft.com/office/drawing/2014/main" id="{1626DF64-C4C2-4CFA-B379-D78D9CFB102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682"/>
            <a:stretch/>
          </p:blipFill>
          <p:spPr>
            <a:xfrm>
              <a:off x="8712047" y="1736724"/>
              <a:ext cx="3816873" cy="1849755"/>
            </a:xfrm>
            <a:prstGeom prst="rect">
              <a:avLst/>
            </a:prstGeom>
          </p:spPr>
        </p:pic>
        <p:pic>
          <p:nvPicPr>
            <p:cNvPr id="12" name="Picture 11" descr="A large white building&#10;&#10;Description automatically generated">
              <a:extLst>
                <a:ext uri="{FF2B5EF4-FFF2-40B4-BE49-F238E27FC236}">
                  <a16:creationId xmlns:a16="http://schemas.microsoft.com/office/drawing/2014/main" id="{63953E5F-D471-4588-AF8C-1ADE24C8C71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669839" y="3296397"/>
              <a:ext cx="3453385" cy="2263019"/>
            </a:xfrm>
            <a:prstGeom prst="rect">
              <a:avLst/>
            </a:prstGeom>
          </p:spPr>
        </p:pic>
        <p:pic>
          <p:nvPicPr>
            <p:cNvPr id="13" name="Picture 12" descr="A picture containing text, indoor, sitting&#10;&#10;Description automatically generated">
              <a:extLst>
                <a:ext uri="{FF2B5EF4-FFF2-40B4-BE49-F238E27FC236}">
                  <a16:creationId xmlns:a16="http://schemas.microsoft.com/office/drawing/2014/main" id="{797F1CB8-8ABC-40D8-9889-0967A4FC2D3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078940" y="3235960"/>
              <a:ext cx="3160565" cy="2110393"/>
            </a:xfrm>
            <a:prstGeom prst="rect">
              <a:avLst/>
            </a:prstGeom>
          </p:spPr>
        </p:pic>
        <p:pic>
          <p:nvPicPr>
            <p:cNvPr id="14" name="Picture 13" descr="A group of people wearing costumes&#10;&#10;Description automatically generated">
              <a:extLst>
                <a:ext uri="{FF2B5EF4-FFF2-40B4-BE49-F238E27FC236}">
                  <a16:creationId xmlns:a16="http://schemas.microsoft.com/office/drawing/2014/main" id="{AD1D7220-963A-4939-880F-C1DD70A9216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178266" y="4897743"/>
              <a:ext cx="3119006" cy="2112147"/>
            </a:xfrm>
            <a:prstGeom prst="rect">
              <a:avLst/>
            </a:prstGeom>
          </p:spPr>
        </p:pic>
        <p:pic>
          <p:nvPicPr>
            <p:cNvPr id="15" name="Picture 14" descr="A person standing in front of a mirror posing for the camera&#10;&#10;Description automatically generated">
              <a:extLst>
                <a:ext uri="{FF2B5EF4-FFF2-40B4-BE49-F238E27FC236}">
                  <a16:creationId xmlns:a16="http://schemas.microsoft.com/office/drawing/2014/main" id="{74DC2F88-BA68-4DD1-ABA2-BB31BB20361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4630" y="4380360"/>
              <a:ext cx="3863774" cy="2575849"/>
            </a:xfrm>
            <a:prstGeom prst="rect">
              <a:avLst/>
            </a:prstGeom>
          </p:spPr>
        </p:pic>
        <p:pic>
          <p:nvPicPr>
            <p:cNvPr id="16" name="Picture 15" descr="A picture containing indoor, floor, ground, building&#10;&#10;Description automatically generated">
              <a:extLst>
                <a:ext uri="{FF2B5EF4-FFF2-40B4-BE49-F238E27FC236}">
                  <a16:creationId xmlns:a16="http://schemas.microsoft.com/office/drawing/2014/main" id="{F819D82C-AB10-4E13-86E4-973E63DF531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15422" y="5276737"/>
              <a:ext cx="2632780" cy="1986846"/>
            </a:xfrm>
            <a:prstGeom prst="rect">
              <a:avLst/>
            </a:prstGeom>
          </p:spPr>
        </p:pic>
        <p:pic>
          <p:nvPicPr>
            <p:cNvPr id="17" name="Picture 16" descr="A group of people on a beach&#10;&#10;Description automatically generated">
              <a:extLst>
                <a:ext uri="{FF2B5EF4-FFF2-40B4-BE49-F238E27FC236}">
                  <a16:creationId xmlns:a16="http://schemas.microsoft.com/office/drawing/2014/main" id="{421F75A8-FF49-41B9-8543-7E3C6A0EECD3}"/>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5793114" y="1736725"/>
              <a:ext cx="2977106" cy="1698962"/>
            </a:xfrm>
            <a:prstGeom prst="rect">
              <a:avLst/>
            </a:prstGeom>
          </p:spPr>
        </p:pic>
      </p:grpSp>
    </p:spTree>
    <p:extLst>
      <p:ext uri="{BB962C8B-B14F-4D97-AF65-F5344CB8AC3E}">
        <p14:creationId xmlns:p14="http://schemas.microsoft.com/office/powerpoint/2010/main" val="2276426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0" y="5365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The12 Sub-sectors:</a:t>
            </a:r>
          </a:p>
        </p:txBody>
      </p:sp>
      <p:pic>
        <p:nvPicPr>
          <p:cNvPr id="5" name="Picture 4">
            <a:extLst>
              <a:ext uri="{FF2B5EF4-FFF2-40B4-BE49-F238E27FC236}">
                <a16:creationId xmlns:a16="http://schemas.microsoft.com/office/drawing/2014/main" id="{9FCB3FB3-8D4E-41A3-A19F-BE2F6215A28B}"/>
              </a:ext>
            </a:extLst>
          </p:cNvPr>
          <p:cNvPicPr/>
          <p:nvPr/>
        </p:nvPicPr>
        <p:blipFill rotWithShape="1">
          <a:blip r:embed="rId3"/>
          <a:srcRect l="329" t="9184" r="-329" b="16582"/>
          <a:stretch/>
        </p:blipFill>
        <p:spPr>
          <a:xfrm>
            <a:off x="924356" y="1655636"/>
            <a:ext cx="10185243" cy="4434561"/>
          </a:xfrm>
          <a:prstGeom prst="rect">
            <a:avLst/>
          </a:prstGeom>
        </p:spPr>
      </p:pic>
    </p:spTree>
    <p:extLst>
      <p:ext uri="{BB962C8B-B14F-4D97-AF65-F5344CB8AC3E}">
        <p14:creationId xmlns:p14="http://schemas.microsoft.com/office/powerpoint/2010/main" val="3509995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0" y="53654"/>
            <a:ext cx="9242778"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How do we connect with the Creative Industries?</a:t>
            </a:r>
          </a:p>
        </p:txBody>
      </p:sp>
      <p:sp>
        <p:nvSpPr>
          <p:cNvPr id="2" name="Rectangle 1">
            <a:extLst>
              <a:ext uri="{FF2B5EF4-FFF2-40B4-BE49-F238E27FC236}">
                <a16:creationId xmlns:a16="http://schemas.microsoft.com/office/drawing/2014/main" id="{F285A03B-8311-473F-B873-8A5EC23B2765}"/>
              </a:ext>
            </a:extLst>
          </p:cNvPr>
          <p:cNvSpPr/>
          <p:nvPr/>
        </p:nvSpPr>
        <p:spPr>
          <a:xfrm>
            <a:off x="838200" y="2299065"/>
            <a:ext cx="3857978" cy="1287660"/>
          </a:xfrm>
          <a:prstGeom prst="rect">
            <a:avLst/>
          </a:prstGeom>
        </p:spPr>
        <p:txBody>
          <a:bodyPr wrap="square">
            <a:spAutoFit/>
          </a:bodyPr>
          <a:lstStyle/>
          <a:p>
            <a:pPr lvl="0">
              <a:lnSpc>
                <a:spcPct val="110000"/>
              </a:lnSpc>
              <a:buClr>
                <a:schemeClr val="dk1"/>
              </a:buClr>
              <a:buSzPts val="2800"/>
            </a:pPr>
            <a:r>
              <a:rPr lang="en-GB" sz="2400" dirty="0">
                <a:latin typeface="IBM Plex Sans" panose="020B0503050203000203" pitchFamily="34" charset="0"/>
                <a:ea typeface="Verdana"/>
                <a:cs typeface="Verdana"/>
                <a:sym typeface="Verdana"/>
              </a:rPr>
              <a:t>The Creative Industries penetrate our lives each and every day…</a:t>
            </a:r>
            <a:endParaRPr lang="en-GB" sz="2000" dirty="0">
              <a:latin typeface="IBM Plex Sans" panose="020B0503050203000203" pitchFamily="34" charset="0"/>
            </a:endParaRPr>
          </a:p>
        </p:txBody>
      </p:sp>
      <p:sp>
        <p:nvSpPr>
          <p:cNvPr id="5" name="Rectangle 4">
            <a:extLst>
              <a:ext uri="{FF2B5EF4-FFF2-40B4-BE49-F238E27FC236}">
                <a16:creationId xmlns:a16="http://schemas.microsoft.com/office/drawing/2014/main" id="{6B74C05F-D428-451E-B6AA-0FEEEBF80127}"/>
              </a:ext>
            </a:extLst>
          </p:cNvPr>
          <p:cNvSpPr/>
          <p:nvPr/>
        </p:nvSpPr>
        <p:spPr>
          <a:xfrm>
            <a:off x="4431323" y="2346989"/>
            <a:ext cx="7117210" cy="3477875"/>
          </a:xfrm>
          <a:prstGeom prst="rect">
            <a:avLst/>
          </a:prstGeom>
        </p:spPr>
        <p:txBody>
          <a:bodyPr wrap="square">
            <a:spAutoFit/>
          </a:bodyPr>
          <a:lstStyle/>
          <a:p>
            <a:pPr>
              <a:spcAft>
                <a:spcPts val="3600"/>
              </a:spcAft>
              <a:buSzPts val="2800"/>
            </a:pPr>
            <a:r>
              <a:rPr lang="en-US" sz="2000" dirty="0">
                <a:latin typeface="IBM Plex Sans" panose="020B0503050203000203" pitchFamily="34" charset="0"/>
                <a:ea typeface="Verdana"/>
                <a:cs typeface="Verdana"/>
                <a:sym typeface="Verdana"/>
              </a:rPr>
              <a:t>When was the last time you turned on the TV?</a:t>
            </a:r>
          </a:p>
          <a:p>
            <a:pPr>
              <a:spcAft>
                <a:spcPts val="3600"/>
              </a:spcAft>
              <a:buSzPts val="2800"/>
            </a:pPr>
            <a:r>
              <a:rPr lang="en-US" sz="2000" dirty="0">
                <a:latin typeface="IBM Plex Sans" panose="020B0503050203000203" pitchFamily="34" charset="0"/>
                <a:ea typeface="Verdana"/>
                <a:cs typeface="Verdana"/>
                <a:sym typeface="Verdana"/>
              </a:rPr>
              <a:t>Have you accessed a Podcast?</a:t>
            </a:r>
          </a:p>
          <a:p>
            <a:pPr>
              <a:spcAft>
                <a:spcPts val="3600"/>
              </a:spcAft>
              <a:buSzPts val="2800"/>
            </a:pPr>
            <a:r>
              <a:rPr lang="en-US" sz="2000" dirty="0">
                <a:latin typeface="IBM Plex Sans" panose="020B0503050203000203" pitchFamily="34" charset="0"/>
                <a:ea typeface="Verdana"/>
                <a:cs typeface="Verdana"/>
                <a:sym typeface="Verdana"/>
              </a:rPr>
              <a:t>Used </a:t>
            </a:r>
            <a:r>
              <a:rPr lang="en-US" sz="2000" dirty="0" err="1">
                <a:latin typeface="IBM Plex Sans" panose="020B0503050203000203" pitchFamily="34" charset="0"/>
                <a:ea typeface="Verdana"/>
                <a:cs typeface="Verdana"/>
                <a:sym typeface="Verdana"/>
              </a:rPr>
              <a:t>Youtube</a:t>
            </a:r>
            <a:r>
              <a:rPr lang="en-US" sz="2000" dirty="0">
                <a:latin typeface="IBM Plex Sans" panose="020B0503050203000203" pitchFamily="34" charset="0"/>
                <a:ea typeface="Verdana"/>
                <a:cs typeface="Verdana"/>
                <a:sym typeface="Verdana"/>
              </a:rPr>
              <a:t>/Instagram/TikTok?</a:t>
            </a:r>
          </a:p>
          <a:p>
            <a:pPr>
              <a:spcAft>
                <a:spcPts val="3600"/>
              </a:spcAft>
              <a:buSzPts val="2800"/>
            </a:pPr>
            <a:r>
              <a:rPr lang="en-US" sz="2000" dirty="0">
                <a:latin typeface="IBM Plex Sans" panose="020B0503050203000203" pitchFamily="34" charset="0"/>
                <a:ea typeface="Verdana"/>
                <a:cs typeface="Verdana"/>
                <a:sym typeface="Verdana"/>
              </a:rPr>
              <a:t>When was the last time you visited a museum or Library?</a:t>
            </a:r>
          </a:p>
          <a:p>
            <a:pPr>
              <a:spcAft>
                <a:spcPts val="3600"/>
              </a:spcAft>
              <a:buSzPts val="2800"/>
            </a:pPr>
            <a:r>
              <a:rPr lang="en-US" sz="2000" dirty="0">
                <a:latin typeface="IBM Plex Sans" panose="020B0503050203000203" pitchFamily="34" charset="0"/>
                <a:ea typeface="Verdana"/>
                <a:cs typeface="Verdana"/>
                <a:sym typeface="Verdana"/>
              </a:rPr>
              <a:t>When was the last time you read or listened to a book?</a:t>
            </a:r>
            <a:endParaRPr lang="en-US" sz="2000" dirty="0">
              <a:latin typeface="IBM Plex Sans" panose="020B0503050203000203" pitchFamily="34" charset="0"/>
            </a:endParaRPr>
          </a:p>
        </p:txBody>
      </p:sp>
    </p:spTree>
    <p:extLst>
      <p:ext uri="{BB962C8B-B14F-4D97-AF65-F5344CB8AC3E}">
        <p14:creationId xmlns:p14="http://schemas.microsoft.com/office/powerpoint/2010/main" val="176773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24C8-0967-4B3A-8862-CCEF5908455F}"/>
              </a:ext>
            </a:extLst>
          </p:cNvPr>
          <p:cNvSpPr txBox="1"/>
          <p:nvPr/>
        </p:nvSpPr>
        <p:spPr>
          <a:xfrm>
            <a:off x="8619858" y="6366617"/>
            <a:ext cx="3572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@ccskills 		cc</a:t>
            </a:r>
            <a:r>
              <a:rPr kumimoji="0" lang="en-GB" sz="18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0"/>
                <a:ea typeface="+mn-ea"/>
                <a:cs typeface="+mn-cs"/>
              </a:rPr>
              <a:t>skills.org.uk</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59338B-FBD8-4F7D-B956-4956B53466A2}"/>
              </a:ext>
            </a:extLst>
          </p:cNvPr>
          <p:cNvSpPr txBox="1">
            <a:spLocks/>
          </p:cNvSpPr>
          <p:nvPr/>
        </p:nvSpPr>
        <p:spPr>
          <a:xfrm>
            <a:off x="838200" y="53654"/>
            <a:ext cx="9242778"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Pulp Display Bold" panose="00000800000000000000" pitchFamily="2" charset="0"/>
                <a:ea typeface="+mj-ea"/>
                <a:cs typeface="+mj-cs"/>
              </a:rPr>
              <a:t>How do we connect with the Creative Industries?</a:t>
            </a:r>
          </a:p>
        </p:txBody>
      </p:sp>
      <p:sp>
        <p:nvSpPr>
          <p:cNvPr id="2" name="Rectangle 1">
            <a:extLst>
              <a:ext uri="{FF2B5EF4-FFF2-40B4-BE49-F238E27FC236}">
                <a16:creationId xmlns:a16="http://schemas.microsoft.com/office/drawing/2014/main" id="{F285A03B-8311-473F-B873-8A5EC23B2765}"/>
              </a:ext>
            </a:extLst>
          </p:cNvPr>
          <p:cNvSpPr/>
          <p:nvPr/>
        </p:nvSpPr>
        <p:spPr>
          <a:xfrm>
            <a:off x="838200" y="2299065"/>
            <a:ext cx="3857978" cy="1287660"/>
          </a:xfrm>
          <a:prstGeom prst="rect">
            <a:avLst/>
          </a:prstGeom>
        </p:spPr>
        <p:txBody>
          <a:bodyPr wrap="square">
            <a:spAutoFit/>
          </a:bodyPr>
          <a:lstStyle/>
          <a:p>
            <a:pPr lvl="0">
              <a:lnSpc>
                <a:spcPct val="110000"/>
              </a:lnSpc>
              <a:buClr>
                <a:schemeClr val="dk1"/>
              </a:buClr>
              <a:buSzPts val="2800"/>
            </a:pPr>
            <a:r>
              <a:rPr lang="en-GB" sz="2400" dirty="0">
                <a:latin typeface="IBM Plex Sans" panose="020B0503050203000203" pitchFamily="34" charset="0"/>
                <a:ea typeface="Verdana"/>
                <a:cs typeface="Verdana"/>
                <a:sym typeface="Verdana"/>
              </a:rPr>
              <a:t>The Creative Industries penetrate our lives each and every day…</a:t>
            </a:r>
            <a:endParaRPr lang="en-GB" sz="2000" dirty="0">
              <a:latin typeface="IBM Plex Sans" panose="020B0503050203000203" pitchFamily="34" charset="0"/>
            </a:endParaRPr>
          </a:p>
        </p:txBody>
      </p:sp>
      <p:sp>
        <p:nvSpPr>
          <p:cNvPr id="5" name="Rectangle 4">
            <a:extLst>
              <a:ext uri="{FF2B5EF4-FFF2-40B4-BE49-F238E27FC236}">
                <a16:creationId xmlns:a16="http://schemas.microsoft.com/office/drawing/2014/main" id="{6B74C05F-D428-451E-B6AA-0FEEEBF80127}"/>
              </a:ext>
            </a:extLst>
          </p:cNvPr>
          <p:cNvSpPr/>
          <p:nvPr/>
        </p:nvSpPr>
        <p:spPr>
          <a:xfrm>
            <a:off x="4431323" y="2346989"/>
            <a:ext cx="7117210" cy="2708434"/>
          </a:xfrm>
          <a:prstGeom prst="rect">
            <a:avLst/>
          </a:prstGeom>
        </p:spPr>
        <p:txBody>
          <a:bodyPr wrap="square">
            <a:spAutoFit/>
          </a:bodyPr>
          <a:lstStyle/>
          <a:p>
            <a:pPr>
              <a:spcAft>
                <a:spcPts val="3600"/>
              </a:spcAft>
              <a:buSzPts val="2800"/>
            </a:pPr>
            <a:r>
              <a:rPr lang="en-US" sz="2000" dirty="0">
                <a:latin typeface="IBM Plex Sans" panose="020B0503050203000203" pitchFamily="34" charset="0"/>
                <a:ea typeface="Verdana"/>
                <a:cs typeface="Verdana"/>
                <a:sym typeface="Verdana"/>
              </a:rPr>
              <a:t>The clothes you wear</a:t>
            </a:r>
          </a:p>
          <a:p>
            <a:pPr>
              <a:spcAft>
                <a:spcPts val="3600"/>
              </a:spcAft>
              <a:buSzPts val="2800"/>
            </a:pPr>
            <a:r>
              <a:rPr lang="en-US" sz="2000" dirty="0">
                <a:latin typeface="IBM Plex Sans" panose="020B0503050203000203" pitchFamily="34" charset="0"/>
                <a:ea typeface="Verdana"/>
                <a:cs typeface="Verdana"/>
                <a:sym typeface="Verdana"/>
              </a:rPr>
              <a:t>The Packaging of your snack</a:t>
            </a:r>
          </a:p>
          <a:p>
            <a:pPr>
              <a:spcAft>
                <a:spcPts val="3600"/>
              </a:spcAft>
              <a:buSzPts val="2800"/>
            </a:pPr>
            <a:r>
              <a:rPr lang="en-US" sz="2000" dirty="0">
                <a:latin typeface="IBM Plex Sans" panose="020B0503050203000203" pitchFamily="34" charset="0"/>
                <a:ea typeface="Verdana"/>
                <a:cs typeface="Verdana"/>
                <a:sym typeface="Verdana"/>
              </a:rPr>
              <a:t>Your wallpaper design</a:t>
            </a:r>
          </a:p>
          <a:p>
            <a:pPr>
              <a:spcAft>
                <a:spcPts val="3600"/>
              </a:spcAft>
              <a:buSzPts val="2800"/>
            </a:pPr>
            <a:r>
              <a:rPr lang="en-US" sz="2000" dirty="0">
                <a:latin typeface="IBM Plex Sans" panose="020B0503050203000203" pitchFamily="34" charset="0"/>
                <a:ea typeface="Verdana"/>
                <a:sym typeface="Verdana"/>
              </a:rPr>
              <a:t>Your sofa</a:t>
            </a:r>
            <a:endParaRPr lang="en-US" sz="2000" dirty="0">
              <a:latin typeface="IBM Plex Sans" panose="020B0503050203000203" pitchFamily="34" charset="0"/>
            </a:endParaRPr>
          </a:p>
        </p:txBody>
      </p:sp>
    </p:spTree>
    <p:extLst>
      <p:ext uri="{BB962C8B-B14F-4D97-AF65-F5344CB8AC3E}">
        <p14:creationId xmlns:p14="http://schemas.microsoft.com/office/powerpoint/2010/main" val="1170581013"/>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8AB94DD-F613-40F5-9173-D1100F47442F}" vid="{DB05D2B9-B849-41A7-8AC6-71EC851F7F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F49771063B8544BD0231CFC64E788A" ma:contentTypeVersion="16" ma:contentTypeDescription="Create a new document." ma:contentTypeScope="" ma:versionID="900487fad9596b5a4d4b09fd8a4bb9ea">
  <xsd:schema xmlns:xsd="http://www.w3.org/2001/XMLSchema" xmlns:xs="http://www.w3.org/2001/XMLSchema" xmlns:p="http://schemas.microsoft.com/office/2006/metadata/properties" xmlns:ns2="1a707b4c-54f4-4b05-a71d-4e7d58560f71" xmlns:ns3="044f8017-6a6c-4e43-a313-e1f260c85d51" targetNamespace="http://schemas.microsoft.com/office/2006/metadata/properties" ma:root="true" ma:fieldsID="b1422f5aaa3a35e0df8f4eae861c4b5d" ns2:_="" ns3:_="">
    <xsd:import namespace="1a707b4c-54f4-4b05-a71d-4e7d58560f71"/>
    <xsd:import namespace="044f8017-6a6c-4e43-a313-e1f260c85d51"/>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l"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707b4c-54f4-4b05-a71d-4e7d58560f7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44f8017-6a6c-4e43-a313-e1f260c85d51" elementFormDefault="qualified">
    <xsd:import namespace="http://schemas.microsoft.com/office/2006/documentManagement/types"/>
    <xsd:import namespace="http://schemas.microsoft.com/office/infopath/2007/PartnerControls"/>
    <xsd:element name="l" ma:index="12" nillable="true" ma:displayName="l" ma:SearchPeopleOnly="false" ma:SharePointGroup="0" ma:internalName="l">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 xmlns="044f8017-6a6c-4e43-a313-e1f260c85d51">
      <UserInfo>
        <DisplayName/>
        <AccountId xsi:nil="true"/>
        <AccountType/>
      </UserInfo>
    </l>
    <SharedWithUsers xmlns="1a707b4c-54f4-4b05-a71d-4e7d58560f71">
      <UserInfo>
        <DisplayName>Melanie Shee</DisplayName>
        <AccountId>1392</AccountId>
        <AccountType/>
      </UserInfo>
      <UserInfo>
        <DisplayName>Sara Whybrew</DisplayName>
        <AccountId>45</AccountId>
        <AccountType/>
      </UserInfo>
      <UserInfo>
        <DisplayName>Jo Esposti</DisplayName>
        <AccountId>1655</AccountId>
        <AccountType/>
      </UserInfo>
      <UserInfo>
        <DisplayName>Anthony Skates</DisplayName>
        <AccountId>2807</AccountId>
        <AccountType/>
      </UserInfo>
    </SharedWithUsers>
  </documentManagement>
</p:properties>
</file>

<file path=customXml/itemProps1.xml><?xml version="1.0" encoding="utf-8"?>
<ds:datastoreItem xmlns:ds="http://schemas.openxmlformats.org/officeDocument/2006/customXml" ds:itemID="{3E1B9A9C-84DE-4E0A-B259-0B816794EB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707b4c-54f4-4b05-a71d-4e7d58560f71"/>
    <ds:schemaRef ds:uri="044f8017-6a6c-4e43-a313-e1f260c85d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C73E61-F043-49DA-A1F5-5D359EA41492}">
  <ds:schemaRefs>
    <ds:schemaRef ds:uri="http://schemas.microsoft.com/sharepoint/v3/contenttype/forms"/>
  </ds:schemaRefs>
</ds:datastoreItem>
</file>

<file path=customXml/itemProps3.xml><?xml version="1.0" encoding="utf-8"?>
<ds:datastoreItem xmlns:ds="http://schemas.openxmlformats.org/officeDocument/2006/customXml" ds:itemID="{3722FE86-CA61-4F6B-95A9-FEFAEDD1B424}">
  <ds:schemaRefs>
    <ds:schemaRef ds:uri="http://schemas.microsoft.com/office/2006/metadata/properties"/>
    <ds:schemaRef ds:uri="http://schemas.microsoft.com/office/infopath/2007/PartnerControls"/>
    <ds:schemaRef ds:uri="044f8017-6a6c-4e43-a313-e1f260c85d51"/>
    <ds:schemaRef ds:uri="1a707b4c-54f4-4b05-a71d-4e7d58560f71"/>
  </ds:schemaRefs>
</ds:datastoreItem>
</file>

<file path=docProps/app.xml><?xml version="1.0" encoding="utf-8"?>
<Properties xmlns="http://schemas.openxmlformats.org/officeDocument/2006/extended-properties" xmlns:vt="http://schemas.openxmlformats.org/officeDocument/2006/docPropsVTypes">
  <TotalTime>631</TotalTime>
  <Words>4361</Words>
  <Application>Microsoft Office PowerPoint</Application>
  <PresentationFormat>Widescreen</PresentationFormat>
  <Paragraphs>477</Paragraphs>
  <Slides>40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Averta-Light</vt:lpstr>
      <vt:lpstr>Calibri</vt:lpstr>
      <vt:lpstr>Calibri Light</vt:lpstr>
      <vt:lpstr>IBM Plex Sans</vt:lpstr>
      <vt:lpstr>Pulp Display Bold</vt:lpstr>
      <vt:lpstr>Verdana</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North  </vt:lpstr>
      <vt:lpstr>PowerPoint Presentation</vt:lpstr>
      <vt:lpstr>PowerPoint Presentation</vt:lpstr>
      <vt:lpstr>Yorkshire &amp; Humberside</vt:lpstr>
      <vt:lpstr>Yorkshire &amp; Humberside</vt:lpstr>
      <vt:lpstr>West Yorkshire</vt:lpstr>
      <vt:lpstr>Yorkshire &amp; Humberside</vt:lpstr>
      <vt:lpstr>Yorkshire &amp; Humberside</vt:lpstr>
      <vt:lpstr>West Yorkshire</vt:lpstr>
      <vt:lpstr>West Yorkshire</vt:lpstr>
      <vt:lpstr>West Yorkshire  - SEF, Skills&amp;LMI Reports</vt:lpstr>
      <vt:lpstr>PowerPoint Presentation</vt:lpstr>
      <vt:lpstr>PowerPoint Presentation</vt:lpstr>
      <vt:lpstr>PowerPoint Presentation</vt:lpstr>
      <vt:lpstr>PowerPoint Presentation</vt:lpstr>
      <vt:lpstr>PowerPoint Presentation</vt:lpstr>
      <vt:lpstr>PowerPoint Presentation</vt:lpstr>
      <vt:lpstr>Institute of Apprenticeships</vt:lpstr>
      <vt:lpstr>PowerPoint Presentation</vt:lpstr>
      <vt:lpstr>PowerPoint Presentation</vt:lpstr>
      <vt:lpstr>PowerPoint Presentation</vt:lpstr>
      <vt:lpstr>PowerPoint Presentation</vt:lpstr>
      <vt:lpstr>State of Creativity Conference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Ling</dc:creator>
  <cp:lastModifiedBy>Anthony Skates</cp:lastModifiedBy>
  <cp:revision>78</cp:revision>
  <dcterms:created xsi:type="dcterms:W3CDTF">2020-09-16T08:13:05Z</dcterms:created>
  <dcterms:modified xsi:type="dcterms:W3CDTF">2023-04-26T11:28:20Z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0x01010044F49771063B8544BD0231CFC64E788A</vt:lpwstr>
  </property>
</Properties>
</file>