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 id="2147483687" r:id="rId5"/>
    <p:sldMasterId id="2147483711" r:id="rId6"/>
  </p:sldMasterIdLst>
  <p:notesMasterIdLst>
    <p:notesMasterId r:id="rId46"/>
  </p:notesMasterIdLst>
  <p:handoutMasterIdLst>
    <p:handoutMasterId r:id="rId47"/>
  </p:handoutMasterIdLst>
  <p:sldIdLst>
    <p:sldId id="256" r:id="rId7"/>
    <p:sldId id="449" r:id="rId8"/>
    <p:sldId id="450" r:id="rId9"/>
    <p:sldId id="452"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54" r:id="rId42"/>
    <p:sldId id="451" r:id="rId43"/>
    <p:sldId id="453" r:id="rId44"/>
    <p:sldId id="455" r:id="rId45"/>
  </p:sldIdLst>
  <p:sldSz cx="9144000" cy="6858000" type="screen4x3"/>
  <p:notesSz cx="6858000" cy="105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E8838-B789-57E8-CA9E-CBD05574367B}" name="Natalie Aldridge" initials="NA" userId="S::sesna@leeds.ac.uk::b45122a6-5d18-4aa1-bc03-b5d9529fbac5" providerId="AD"/>
  <p188:author id="{A186796E-D524-E98D-5842-0A2364869FC2}" name="Maria O'Sullivan" initials="MO" userId="S::sesmos@leeds.ac.uk::439e408b-b773-4ca2-9b4e-53acee80a9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E7E"/>
    <a:srgbClr val="E6287F"/>
    <a:srgbClr val="5B9BD5"/>
    <a:srgbClr val="C26BDD"/>
    <a:srgbClr val="2F2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59E6A-FB87-635E-9021-8E2CD92FFB7A}" v="5" dt="2022-09-13T18:53:31.755"/>
    <p1510:client id="{0398B12A-5A1B-52BB-7882-46D6F5F6FD27}" v="395" dt="2022-09-14T11:16:47.172"/>
    <p1510:client id="{04BD5595-B88E-130F-0E06-054D60F0F1C1}" v="3753" dt="2022-04-13T15:14:53.430"/>
    <p1510:client id="{0AE6DA64-B9BC-259B-810B-ECBD146AA22D}" v="37" dt="2022-04-21T08:29:08.979"/>
    <p1510:client id="{0B111C3A-5465-5976-E666-C958B35AEDDA}" v="542" dt="2021-11-23T13:56:32.805"/>
    <p1510:client id="{17EF4833-04A7-7478-84ED-D1E2E2BA3FA4}" v="287" dt="2023-06-28T09:23:36.763"/>
    <p1510:client id="{19056C9A-8454-EFE5-8A6E-CC99F568DB7E}" v="10" dt="2023-06-20T13:24:07.869"/>
    <p1510:client id="{19BD6BC8-E4EE-FBBE-8F62-6104B4AF91D5}" v="105" dt="2023-06-23T10:19:21.427"/>
    <p1510:client id="{1A06CE90-18BC-BD0D-69F2-7726A0E57084}" v="27" dt="2021-09-17T14:27:02.090"/>
    <p1510:client id="{1AEA408E-2934-7883-E932-416A59143B04}" v="35" dt="2022-09-12T12:22:41.717"/>
    <p1510:client id="{2AE89AD0-7424-7765-147D-B7F1DFA5526F}" v="28" dt="2022-09-13T14:49:39.600"/>
    <p1510:client id="{2BBE1B98-6A77-697D-5793-F04BAFB62F10}" v="612" dt="2023-05-02T08:03:38.498"/>
    <p1510:client id="{2CFEE6EC-DED4-0C77-1FAE-BD409E872C28}" v="617" dt="2022-09-12T14:11:58.612"/>
    <p1510:client id="{31315ABD-34B5-646C-19FD-3293B03DD7C2}" v="57" dt="2023-06-26T10:24:12.938"/>
    <p1510:client id="{32032CBC-68BD-A18B-B76C-9C937F754C73}" v="368" dt="2022-01-31T11:27:27.883"/>
    <p1510:client id="{328093CD-173F-1C90-6AE2-FBC0D5E249BC}" v="77" dt="2023-06-27T15:36:28.153"/>
    <p1510:client id="{36C6AA2B-9D2F-47FA-E8C6-56D8F8DE8745}" v="168" dt="2023-06-16T07:13:39.311"/>
    <p1510:client id="{409D8F83-D767-B8A4-AB9E-319469D570DB}" v="27" dt="2022-09-08T18:34:57.248"/>
    <p1510:client id="{48970A0F-1AFE-EA4E-958E-F32429A411B3}" v="267" dt="2023-04-25T09:52:47.031"/>
    <p1510:client id="{4AE41B58-3814-E20D-F921-7B7CCB956EFB}" v="42" dt="2023-04-25T14:50:43.265"/>
    <p1510:client id="{554CE5DA-A220-4070-B460-C6E18605699E}" v="1" dt="2020-06-17T16:20:48.127"/>
    <p1510:client id="{5757BCC4-0ED2-A843-51ED-B98C9075D6FB}" v="331" dt="2022-09-13T16:11:48.507"/>
    <p1510:client id="{5AFC072D-774C-A19D-EE3C-3BEA5163A77E}" v="1" dt="2022-09-13T07:28:00.355"/>
    <p1510:client id="{5D47FE9D-2B99-7F25-E419-F1994FD3395A}" v="26" dt="2021-11-30T15:05:15.387"/>
    <p1510:client id="{5D72F5CB-B2AD-3460-D485-041903CED0F9}" v="1" dt="2021-11-24T16:09:41.794"/>
    <p1510:client id="{63488220-28C1-50DD-E651-36C85A9F7AB6}" v="39" dt="2022-09-12T12:52:06.278"/>
    <p1510:client id="{66CA6A49-63A6-9CC3-8FD6-560A555A2B95}" v="99" dt="2021-11-25T14:18:11.971"/>
    <p1510:client id="{699B1D0D-955A-354E-A644-3F46747FC6B6}" v="11" dt="2022-08-18T10:41:43.169"/>
    <p1510:client id="{6AB81C31-6EEE-B8F9-02F9-394A8D5D0817}" v="195" dt="2022-04-25T11:49:17.989"/>
    <p1510:client id="{6B06A62A-FD3E-ADEB-B6FE-11B8433D66C5}" v="2" dt="2021-11-22T15:41:08.870"/>
    <p1510:client id="{6E572871-BBB2-2E5A-3634-A0CB08F61F4E}" v="107" dt="2022-09-14T12:27:43.052"/>
    <p1510:client id="{6FC78B40-4423-AAC3-FC8E-8C09BE45A7F2}" v="2" dt="2023-06-21T07:44:13.272"/>
    <p1510:client id="{7825DC48-A6F9-8A99-5F35-94CA9E675C89}" v="787" dt="2022-01-13T11:39:44.885"/>
    <p1510:client id="{7965820C-4BFD-D8D6-D320-2C301DBB85E8}" v="740" dt="2021-11-22T14:10:38.454"/>
    <p1510:client id="{7C64C6D3-8BCB-BEAA-28D5-9B860A04A183}" v="221" dt="2023-01-20T09:24:28.413"/>
    <p1510:client id="{7E679801-0415-3167-CCE1-7E245F7BFA98}" v="101" dt="2021-11-22T15:44:46.880"/>
    <p1510:client id="{7F4FD5C4-155F-5604-1EB1-A8EAF47134BC}" v="30" dt="2023-05-02T13:46:29.583"/>
    <p1510:client id="{826FD15C-3FF8-D33B-7CD6-1B6A4C875A0C}" v="306" dt="2021-11-24T15:39:29.875"/>
    <p1510:client id="{86AD2573-2858-FA27-8810-41795FD02223}" v="694" dt="2022-09-09T09:49:52.897"/>
    <p1510:client id="{8A0284CB-88DF-D8D7-8531-B5C5EA2E3274}" v="40" dt="2022-09-12T12:24:16.365"/>
    <p1510:client id="{8A82D695-ECD6-0EC9-50D1-0316461B05F4}" v="888" dt="2022-08-25T10:41:20.688"/>
    <p1510:client id="{8D5D66F7-E4A6-A3F8-964E-1A884CA599CC}" v="25" dt="2022-09-08T08:43:23.847"/>
    <p1510:client id="{8D9AB31F-E4E5-562C-3BBB-8609839F6FA4}" v="4" dt="2021-11-30T12:48:54.776"/>
    <p1510:client id="{8FD2F0FB-4449-2940-98D2-ED01AC6ABFC9}" v="33" dt="2022-09-13T16:12:02.094"/>
    <p1510:client id="{8FEE7ECE-13ED-A2AD-C607-9542AB8D6BCF}" v="289" dt="2023-04-24T20:00:26.555"/>
    <p1510:client id="{90B0D956-12C1-A9BE-5F7B-ABF858D04C23}" v="102" dt="2021-11-24T21:10:14.671"/>
    <p1510:client id="{9749BEFA-034E-2657-0E53-AC4D232CC747}" v="441" dt="2021-11-24T21:02:56.508"/>
    <p1510:client id="{9845E4DB-5548-4B84-F8A0-38D45BB061EF}" v="158" dt="2022-04-21T07:58:01.635"/>
    <p1510:client id="{98FCC9E9-98C3-A3D0-E66B-25AC0DD6B663}" v="570" dt="2022-09-07T10:58:30.831"/>
    <p1510:client id="{9D5988C3-16BA-7102-5439-86F147F45591}" v="26" dt="2023-05-01T18:26:52.797"/>
    <p1510:client id="{9D9D95A6-7D22-E726-3D92-ED0AFF66FE3F}" v="2" dt="2023-04-28T17:29:46.663"/>
    <p1510:client id="{A4057817-9445-7781-B0A9-FE3080F2EFF9}" v="3" dt="2023-01-20T14:00:05.800"/>
    <p1510:client id="{A651E27C-66A6-C17D-444E-19224883ABAF}" v="362" dt="2022-01-27T14:58:48.340"/>
    <p1510:client id="{A656D821-2C54-5890-871C-E63270F9BCE8}" v="28" dt="2022-09-12T11:34:32.447"/>
    <p1510:client id="{A96F171D-FDAB-C5F9-6898-8E604743C467}" v="2" dt="2021-09-16T14:54:10.737"/>
    <p1510:client id="{A9CAC6B6-1595-BD65-EA2D-CF447F1F88FC}" v="79" dt="2023-05-02T09:32:09.069"/>
    <p1510:client id="{AC913BCA-DE1D-9ABF-80E1-504FB6F5627A}" v="65" dt="2023-05-02T13:29:44.891"/>
    <p1510:client id="{ACBB4675-7177-4E0B-FB3D-C9A771B109AD}" v="602" dt="2021-09-17T11:53:18.829"/>
    <p1510:client id="{ADEA4056-54E5-14CA-ECBA-9FCC85C36C7D}" v="690" dt="2023-07-05T12:42:05.976"/>
    <p1510:client id="{AEA25FB0-109A-3207-5EB7-A3C07CCB564B}" v="160" dt="2021-11-30T12:00:24.203"/>
    <p1510:client id="{B5973BB4-4EB8-5E65-15F2-40CF5F701BB5}" v="51" dt="2021-09-16T15:03:16.827"/>
    <p1510:client id="{B7726A0E-A324-91DD-1078-C0C09FBE9F96}" v="32" dt="2022-01-14T14:26:34.361"/>
    <p1510:client id="{BB463386-2969-0DE1-1767-370089C94506}" v="190" dt="2021-09-14T16:22:10.679"/>
    <p1510:client id="{BD924E89-55A2-577D-1DFD-8AC4F8DBF68E}" v="357" dt="2022-02-02T07:32:30.142"/>
    <p1510:client id="{BF6BEB1D-DB46-8C8D-934B-EF59D602F487}" v="58" dt="2023-04-26T13:17:55.816"/>
    <p1510:client id="{C32BB36D-24EC-B235-2D91-C5DB558E044E}" v="80" dt="2022-01-07T15:30:18.536"/>
    <p1510:client id="{C5AEA883-9B9A-88B0-65F3-3CBE94FE8956}" v="42" dt="2021-09-16T15:38:53.242"/>
    <p1510:client id="{C5E80900-8A33-EE83-6960-330F764A94FF}" v="633" dt="2023-04-28T08:23:19.409"/>
    <p1510:client id="{C750AF3D-1D0F-901C-8C90-DBF362D04738}" v="668" dt="2023-04-27T19:50:38.652"/>
    <p1510:client id="{C82E1076-D476-34BE-0F42-A8343DC7AD70}" v="535" dt="2022-09-08T08:26:03.021"/>
    <p1510:client id="{CE4E102D-F768-9350-9886-3A7EB1939F74}" v="30" dt="2022-01-31T11:04:25.779"/>
    <p1510:client id="{CF4A75B3-8A20-5FF5-D2CD-96A23D053967}" v="19" dt="2022-04-20T13:45:16.578"/>
    <p1510:client id="{D44A20B3-2262-B2AF-4501-DB9F89543AAA}" v="554" dt="2022-04-21T11:27:34.776"/>
    <p1510:client id="{D4BD0246-1C95-C2E5-AEF9-F52D74CD5C11}" v="18" dt="2022-04-14T07:18:33.477"/>
    <p1510:client id="{D4C5AC6E-FECA-525D-8D69-5F57A6E95B2A}" v="380" dt="2022-04-20T14:16:55.983"/>
    <p1510:client id="{D92C284D-E6A9-D2D9-EA2E-E443C46D5F74}" v="4" dt="2021-09-17T14:02:29.346"/>
    <p1510:client id="{D92F9F45-4E9E-0899-3FD4-6DDD865EB07E}" v="22" dt="2023-05-24T12:18:02.030"/>
    <p1510:client id="{DB159B90-EC01-8328-A50B-82BA43EAD869}" v="1" dt="2022-04-20T16:31:55.031"/>
    <p1510:client id="{DB8F067C-70EB-FF34-D5D0-60D281A6EBA8}" v="1430" dt="2023-06-23T08:57:42.406"/>
    <p1510:client id="{DC2462B7-6DD5-EA58-D2FB-F7AC6ACB9CF3}" v="6" dt="2023-02-01T11:26:31.974"/>
    <p1510:client id="{DC6A7CD7-F67A-D1BA-577C-BBE3F3B2CEB7}" v="441" dt="2023-01-20T12:30:14.799"/>
    <p1510:client id="{DD466F56-66E4-269B-E90B-299361115573}" v="417" dt="2023-04-25T10:39:17.132"/>
    <p1510:client id="{E342CA11-D289-D818-7DBA-36736F3552DA}" v="125" dt="2023-01-20T09:13:16.537"/>
    <p1510:client id="{EDFC2A6F-7D1D-A0A8-B8BF-40DF0B8E31F5}" v="6" dt="2022-02-01T12:51:56.085"/>
    <p1510:client id="{EE0D4499-589A-4236-8674-624E4DD73CB4}" v="95" dt="2022-02-01T11:41:42.809"/>
    <p1510:client id="{EE83A8AF-D59B-E7C0-2633-5A50295A7A3A}" v="13" dt="2022-04-21T15:31:30.086"/>
    <p1510:client id="{EEA4D7C4-09FF-4128-63E9-B62C6BC3046B}" v="31" dt="2022-04-20T08:16:24.889"/>
    <p1510:client id="{F14120B4-9AFC-20E3-A6E5-BAC9B9EE3FDF}" v="10" dt="2022-03-04T09:38:55.721"/>
    <p1510:client id="{F1DB34CA-6FC6-69A9-4C46-F306DFC07DA0}" v="769" dt="2023-05-02T13:54:31.350"/>
    <p1510:client id="{F343BBAE-674E-0272-06F7-160733EDEC04}" v="6" dt="2022-05-03T13:36:13.978"/>
    <p1510:client id="{F3C6812D-77B7-7EBB-F9EF-2F770EA18FB6}" v="66" dt="2021-11-24T10:10:36.040"/>
    <p1510:client id="{F648DE12-AB74-887C-A377-9D9B8023687A}" v="24" dt="2022-02-02T08:18:55.521"/>
    <p1510:client id="{FDC82D9D-6861-150A-91D5-074AD04C5620}" v="8" dt="2023-06-15T11:20:10.286"/>
    <p1510:client id="{FFC1D5B3-4EB6-5D67-E3AF-C995B4FB8982}" v="506" dt="2021-11-29T20:29:36.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64790" autoAdjust="0"/>
  </p:normalViewPr>
  <p:slideViewPr>
    <p:cSldViewPr snapToGrid="0">
      <p:cViewPr varScale="1">
        <p:scale>
          <a:sx n="59" d="100"/>
          <a:sy n="59" d="100"/>
        </p:scale>
        <p:origin x="235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 Casse" userId="S::matnc@leeds.ac.uk::7f342763-4e43-4451-8eae-5d53fe3f6e40" providerId="AD" clId="Web-{31315ABD-34B5-646C-19FD-3293B03DD7C2}"/>
    <pc:docChg chg="delSld modSld">
      <pc:chgData name="Nichola Casse" userId="S::matnc@leeds.ac.uk::7f342763-4e43-4451-8eae-5d53fe3f6e40" providerId="AD" clId="Web-{31315ABD-34B5-646C-19FD-3293B03DD7C2}" dt="2023-06-26T10:24:12.938" v="54"/>
      <pc:docMkLst>
        <pc:docMk/>
      </pc:docMkLst>
      <pc:sldChg chg="modSp">
        <pc:chgData name="Nichola Casse" userId="S::matnc@leeds.ac.uk::7f342763-4e43-4451-8eae-5d53fe3f6e40" providerId="AD" clId="Web-{31315ABD-34B5-646C-19FD-3293B03DD7C2}" dt="2023-06-26T10:23:35.702" v="22" actId="20577"/>
        <pc:sldMkLst>
          <pc:docMk/>
          <pc:sldMk cId="1254111387" sldId="256"/>
        </pc:sldMkLst>
        <pc:spChg chg="mod">
          <ac:chgData name="Nichola Casse" userId="S::matnc@leeds.ac.uk::7f342763-4e43-4451-8eae-5d53fe3f6e40" providerId="AD" clId="Web-{31315ABD-34B5-646C-19FD-3293B03DD7C2}" dt="2023-06-26T10:23:35.702" v="22" actId="20577"/>
          <ac:spMkLst>
            <pc:docMk/>
            <pc:sldMk cId="1254111387" sldId="256"/>
            <ac:spMk id="2" creationId="{00000000-0000-0000-0000-000000000000}"/>
          </ac:spMkLst>
        </pc:spChg>
      </pc:sldChg>
      <pc:sldChg chg="del">
        <pc:chgData name="Nichola Casse" userId="S::matnc@leeds.ac.uk::7f342763-4e43-4451-8eae-5d53fe3f6e40" providerId="AD" clId="Web-{31315ABD-34B5-646C-19FD-3293B03DD7C2}" dt="2023-06-26T10:24:06.641" v="24"/>
        <pc:sldMkLst>
          <pc:docMk/>
          <pc:sldMk cId="2891925016" sldId="349"/>
        </pc:sldMkLst>
      </pc:sldChg>
      <pc:sldChg chg="del">
        <pc:chgData name="Nichola Casse" userId="S::matnc@leeds.ac.uk::7f342763-4e43-4451-8eae-5d53fe3f6e40" providerId="AD" clId="Web-{31315ABD-34B5-646C-19FD-3293B03DD7C2}" dt="2023-06-26T10:24:06.656" v="32"/>
        <pc:sldMkLst>
          <pc:docMk/>
          <pc:sldMk cId="1083027865" sldId="450"/>
        </pc:sldMkLst>
      </pc:sldChg>
      <pc:sldChg chg="del">
        <pc:chgData name="Nichola Casse" userId="S::matnc@leeds.ac.uk::7f342763-4e43-4451-8eae-5d53fe3f6e40" providerId="AD" clId="Web-{31315ABD-34B5-646C-19FD-3293B03DD7C2}" dt="2023-06-26T10:24:06.641" v="25"/>
        <pc:sldMkLst>
          <pc:docMk/>
          <pc:sldMk cId="3998785849" sldId="452"/>
        </pc:sldMkLst>
      </pc:sldChg>
      <pc:sldChg chg="del">
        <pc:chgData name="Nichola Casse" userId="S::matnc@leeds.ac.uk::7f342763-4e43-4451-8eae-5d53fe3f6e40" providerId="AD" clId="Web-{31315ABD-34B5-646C-19FD-3293B03DD7C2}" dt="2023-06-26T10:24:12.516" v="53"/>
        <pc:sldMkLst>
          <pc:docMk/>
          <pc:sldMk cId="1559324424" sldId="514"/>
        </pc:sldMkLst>
      </pc:sldChg>
      <pc:sldChg chg="del">
        <pc:chgData name="Nichola Casse" userId="S::matnc@leeds.ac.uk::7f342763-4e43-4451-8eae-5d53fe3f6e40" providerId="AD" clId="Web-{31315ABD-34B5-646C-19FD-3293B03DD7C2}" dt="2023-06-26T10:24:06.656" v="33"/>
        <pc:sldMkLst>
          <pc:docMk/>
          <pc:sldMk cId="564664191" sldId="515"/>
        </pc:sldMkLst>
      </pc:sldChg>
      <pc:sldChg chg="del">
        <pc:chgData name="Nichola Casse" userId="S::matnc@leeds.ac.uk::7f342763-4e43-4451-8eae-5d53fe3f6e40" providerId="AD" clId="Web-{31315ABD-34B5-646C-19FD-3293B03DD7C2}" dt="2023-06-26T10:24:06.672" v="46"/>
        <pc:sldMkLst>
          <pc:docMk/>
          <pc:sldMk cId="4226647613" sldId="516"/>
        </pc:sldMkLst>
      </pc:sldChg>
      <pc:sldChg chg="del">
        <pc:chgData name="Nichola Casse" userId="S::matnc@leeds.ac.uk::7f342763-4e43-4451-8eae-5d53fe3f6e40" providerId="AD" clId="Web-{31315ABD-34B5-646C-19FD-3293B03DD7C2}" dt="2023-06-26T10:24:11.906" v="52"/>
        <pc:sldMkLst>
          <pc:docMk/>
          <pc:sldMk cId="1625335006" sldId="518"/>
        </pc:sldMkLst>
      </pc:sldChg>
      <pc:sldChg chg="del">
        <pc:chgData name="Nichola Casse" userId="S::matnc@leeds.ac.uk::7f342763-4e43-4451-8eae-5d53fe3f6e40" providerId="AD" clId="Web-{31315ABD-34B5-646C-19FD-3293B03DD7C2}" dt="2023-06-26T10:24:09.047" v="50"/>
        <pc:sldMkLst>
          <pc:docMk/>
          <pc:sldMk cId="1022713936" sldId="524"/>
        </pc:sldMkLst>
      </pc:sldChg>
      <pc:sldChg chg="del">
        <pc:chgData name="Nichola Casse" userId="S::matnc@leeds.ac.uk::7f342763-4e43-4451-8eae-5d53fe3f6e40" providerId="AD" clId="Web-{31315ABD-34B5-646C-19FD-3293B03DD7C2}" dt="2023-06-26T10:24:09.688" v="51"/>
        <pc:sldMkLst>
          <pc:docMk/>
          <pc:sldMk cId="417938175" sldId="525"/>
        </pc:sldMkLst>
      </pc:sldChg>
      <pc:sldChg chg="del">
        <pc:chgData name="Nichola Casse" userId="S::matnc@leeds.ac.uk::7f342763-4e43-4451-8eae-5d53fe3f6e40" providerId="AD" clId="Web-{31315ABD-34B5-646C-19FD-3293B03DD7C2}" dt="2023-06-26T10:24:06.672" v="49"/>
        <pc:sldMkLst>
          <pc:docMk/>
          <pc:sldMk cId="2270136034" sldId="527"/>
        </pc:sldMkLst>
      </pc:sldChg>
      <pc:sldChg chg="del">
        <pc:chgData name="Nichola Casse" userId="S::matnc@leeds.ac.uk::7f342763-4e43-4451-8eae-5d53fe3f6e40" providerId="AD" clId="Web-{31315ABD-34B5-646C-19FD-3293B03DD7C2}" dt="2023-06-26T10:24:06.672" v="47"/>
        <pc:sldMkLst>
          <pc:docMk/>
          <pc:sldMk cId="3112358375" sldId="528"/>
        </pc:sldMkLst>
      </pc:sldChg>
      <pc:sldChg chg="del">
        <pc:chgData name="Nichola Casse" userId="S::matnc@leeds.ac.uk::7f342763-4e43-4451-8eae-5d53fe3f6e40" providerId="AD" clId="Web-{31315ABD-34B5-646C-19FD-3293B03DD7C2}" dt="2023-06-26T10:24:06.641" v="23"/>
        <pc:sldMkLst>
          <pc:docMk/>
          <pc:sldMk cId="1262607943" sldId="529"/>
        </pc:sldMkLst>
      </pc:sldChg>
      <pc:sldChg chg="del">
        <pc:chgData name="Nichola Casse" userId="S::matnc@leeds.ac.uk::7f342763-4e43-4451-8eae-5d53fe3f6e40" providerId="AD" clId="Web-{31315ABD-34B5-646C-19FD-3293B03DD7C2}" dt="2023-06-26T10:24:06.641" v="26"/>
        <pc:sldMkLst>
          <pc:docMk/>
          <pc:sldMk cId="3321944535" sldId="530"/>
        </pc:sldMkLst>
      </pc:sldChg>
      <pc:sldChg chg="del">
        <pc:chgData name="Nichola Casse" userId="S::matnc@leeds.ac.uk::7f342763-4e43-4451-8eae-5d53fe3f6e40" providerId="AD" clId="Web-{31315ABD-34B5-646C-19FD-3293B03DD7C2}" dt="2023-06-26T10:24:12.938" v="54"/>
        <pc:sldMkLst>
          <pc:docMk/>
          <pc:sldMk cId="222434215" sldId="531"/>
        </pc:sldMkLst>
      </pc:sldChg>
      <pc:sldChg chg="del">
        <pc:chgData name="Nichola Casse" userId="S::matnc@leeds.ac.uk::7f342763-4e43-4451-8eae-5d53fe3f6e40" providerId="AD" clId="Web-{31315ABD-34B5-646C-19FD-3293B03DD7C2}" dt="2023-06-26T10:24:06.656" v="35"/>
        <pc:sldMkLst>
          <pc:docMk/>
          <pc:sldMk cId="482149852" sldId="532"/>
        </pc:sldMkLst>
      </pc:sldChg>
      <pc:sldChg chg="del">
        <pc:chgData name="Nichola Casse" userId="S::matnc@leeds.ac.uk::7f342763-4e43-4451-8eae-5d53fe3f6e40" providerId="AD" clId="Web-{31315ABD-34B5-646C-19FD-3293B03DD7C2}" dt="2023-06-26T10:24:06.656" v="34"/>
        <pc:sldMkLst>
          <pc:docMk/>
          <pc:sldMk cId="4134119309" sldId="533"/>
        </pc:sldMkLst>
      </pc:sldChg>
      <pc:sldChg chg="del">
        <pc:chgData name="Nichola Casse" userId="S::matnc@leeds.ac.uk::7f342763-4e43-4451-8eae-5d53fe3f6e40" providerId="AD" clId="Web-{31315ABD-34B5-646C-19FD-3293B03DD7C2}" dt="2023-06-26T10:24:06.672" v="48"/>
        <pc:sldMkLst>
          <pc:docMk/>
          <pc:sldMk cId="456805609" sldId="534"/>
        </pc:sldMkLst>
      </pc:sldChg>
      <pc:sldChg chg="del">
        <pc:chgData name="Nichola Casse" userId="S::matnc@leeds.ac.uk::7f342763-4e43-4451-8eae-5d53fe3f6e40" providerId="AD" clId="Web-{31315ABD-34B5-646C-19FD-3293B03DD7C2}" dt="2023-06-26T10:24:06.656" v="36"/>
        <pc:sldMkLst>
          <pc:docMk/>
          <pc:sldMk cId="2588108789" sldId="535"/>
        </pc:sldMkLst>
      </pc:sldChg>
      <pc:sldChg chg="del">
        <pc:chgData name="Nichola Casse" userId="S::matnc@leeds.ac.uk::7f342763-4e43-4451-8eae-5d53fe3f6e40" providerId="AD" clId="Web-{31315ABD-34B5-646C-19FD-3293B03DD7C2}" dt="2023-06-26T10:24:06.656" v="37"/>
        <pc:sldMkLst>
          <pc:docMk/>
          <pc:sldMk cId="1354056296" sldId="536"/>
        </pc:sldMkLst>
      </pc:sldChg>
      <pc:sldChg chg="del">
        <pc:chgData name="Nichola Casse" userId="S::matnc@leeds.ac.uk::7f342763-4e43-4451-8eae-5d53fe3f6e40" providerId="AD" clId="Web-{31315ABD-34B5-646C-19FD-3293B03DD7C2}" dt="2023-06-26T10:24:06.656" v="38"/>
        <pc:sldMkLst>
          <pc:docMk/>
          <pc:sldMk cId="605502656" sldId="537"/>
        </pc:sldMkLst>
      </pc:sldChg>
      <pc:sldChg chg="del">
        <pc:chgData name="Nichola Casse" userId="S::matnc@leeds.ac.uk::7f342763-4e43-4451-8eae-5d53fe3f6e40" providerId="AD" clId="Web-{31315ABD-34B5-646C-19FD-3293B03DD7C2}" dt="2023-06-26T10:24:06.656" v="39"/>
        <pc:sldMkLst>
          <pc:docMk/>
          <pc:sldMk cId="186296282" sldId="538"/>
        </pc:sldMkLst>
      </pc:sldChg>
      <pc:sldChg chg="del">
        <pc:chgData name="Nichola Casse" userId="S::matnc@leeds.ac.uk::7f342763-4e43-4451-8eae-5d53fe3f6e40" providerId="AD" clId="Web-{31315ABD-34B5-646C-19FD-3293B03DD7C2}" dt="2023-06-26T10:24:06.656" v="40"/>
        <pc:sldMkLst>
          <pc:docMk/>
          <pc:sldMk cId="1383272868" sldId="539"/>
        </pc:sldMkLst>
      </pc:sldChg>
      <pc:sldChg chg="del">
        <pc:chgData name="Nichola Casse" userId="S::matnc@leeds.ac.uk::7f342763-4e43-4451-8eae-5d53fe3f6e40" providerId="AD" clId="Web-{31315ABD-34B5-646C-19FD-3293B03DD7C2}" dt="2023-06-26T10:24:06.656" v="41"/>
        <pc:sldMkLst>
          <pc:docMk/>
          <pc:sldMk cId="3059855098" sldId="540"/>
        </pc:sldMkLst>
      </pc:sldChg>
      <pc:sldChg chg="del">
        <pc:chgData name="Nichola Casse" userId="S::matnc@leeds.ac.uk::7f342763-4e43-4451-8eae-5d53fe3f6e40" providerId="AD" clId="Web-{31315ABD-34B5-646C-19FD-3293B03DD7C2}" dt="2023-06-26T10:24:06.656" v="42"/>
        <pc:sldMkLst>
          <pc:docMk/>
          <pc:sldMk cId="664685595" sldId="541"/>
        </pc:sldMkLst>
      </pc:sldChg>
      <pc:sldChg chg="del">
        <pc:chgData name="Nichola Casse" userId="S::matnc@leeds.ac.uk::7f342763-4e43-4451-8eae-5d53fe3f6e40" providerId="AD" clId="Web-{31315ABD-34B5-646C-19FD-3293B03DD7C2}" dt="2023-06-26T10:24:06.672" v="43"/>
        <pc:sldMkLst>
          <pc:docMk/>
          <pc:sldMk cId="883576141" sldId="542"/>
        </pc:sldMkLst>
      </pc:sldChg>
      <pc:sldChg chg="del">
        <pc:chgData name="Nichola Casse" userId="S::matnc@leeds.ac.uk::7f342763-4e43-4451-8eae-5d53fe3f6e40" providerId="AD" clId="Web-{31315ABD-34B5-646C-19FD-3293B03DD7C2}" dt="2023-06-26T10:24:06.672" v="44"/>
        <pc:sldMkLst>
          <pc:docMk/>
          <pc:sldMk cId="1309462121" sldId="543"/>
        </pc:sldMkLst>
      </pc:sldChg>
      <pc:sldChg chg="del">
        <pc:chgData name="Nichola Casse" userId="S::matnc@leeds.ac.uk::7f342763-4e43-4451-8eae-5d53fe3f6e40" providerId="AD" clId="Web-{31315ABD-34B5-646C-19FD-3293B03DD7C2}" dt="2023-06-26T10:24:06.672" v="45"/>
        <pc:sldMkLst>
          <pc:docMk/>
          <pc:sldMk cId="3723439894" sldId="544"/>
        </pc:sldMkLst>
      </pc:sldChg>
      <pc:sldChg chg="del">
        <pc:chgData name="Nichola Casse" userId="S::matnc@leeds.ac.uk::7f342763-4e43-4451-8eae-5d53fe3f6e40" providerId="AD" clId="Web-{31315ABD-34B5-646C-19FD-3293B03DD7C2}" dt="2023-06-26T10:24:06.656" v="31"/>
        <pc:sldMkLst>
          <pc:docMk/>
          <pc:sldMk cId="3951079963" sldId="550"/>
        </pc:sldMkLst>
      </pc:sldChg>
      <pc:sldChg chg="del">
        <pc:chgData name="Nichola Casse" userId="S::matnc@leeds.ac.uk::7f342763-4e43-4451-8eae-5d53fe3f6e40" providerId="AD" clId="Web-{31315ABD-34B5-646C-19FD-3293B03DD7C2}" dt="2023-06-26T10:24:06.656" v="30"/>
        <pc:sldMkLst>
          <pc:docMk/>
          <pc:sldMk cId="3518894902" sldId="551"/>
        </pc:sldMkLst>
      </pc:sldChg>
      <pc:sldChg chg="del">
        <pc:chgData name="Nichola Casse" userId="S::matnc@leeds.ac.uk::7f342763-4e43-4451-8eae-5d53fe3f6e40" providerId="AD" clId="Web-{31315ABD-34B5-646C-19FD-3293B03DD7C2}" dt="2023-06-26T10:24:06.641" v="28"/>
        <pc:sldMkLst>
          <pc:docMk/>
          <pc:sldMk cId="2743216041" sldId="552"/>
        </pc:sldMkLst>
      </pc:sldChg>
      <pc:sldChg chg="del">
        <pc:chgData name="Nichola Casse" userId="S::matnc@leeds.ac.uk::7f342763-4e43-4451-8eae-5d53fe3f6e40" providerId="AD" clId="Web-{31315ABD-34B5-646C-19FD-3293B03DD7C2}" dt="2023-06-26T10:24:06.641" v="27"/>
        <pc:sldMkLst>
          <pc:docMk/>
          <pc:sldMk cId="1784033035" sldId="553"/>
        </pc:sldMkLst>
      </pc:sldChg>
      <pc:sldChg chg="del">
        <pc:chgData name="Nichola Casse" userId="S::matnc@leeds.ac.uk::7f342763-4e43-4451-8eae-5d53fe3f6e40" providerId="AD" clId="Web-{31315ABD-34B5-646C-19FD-3293B03DD7C2}" dt="2023-06-26T10:24:06.641" v="29"/>
        <pc:sldMkLst>
          <pc:docMk/>
          <pc:sldMk cId="178112739" sldId="554"/>
        </pc:sldMkLst>
      </pc:sldChg>
    </pc:docChg>
  </pc:docChgLst>
  <pc:docChgLst>
    <pc:chgData name="Nichola Casse" userId="S::matnc@leeds.ac.uk::7f342763-4e43-4451-8eae-5d53fe3f6e40" providerId="AD" clId="Web-{328093CD-173F-1C90-6AE2-FBC0D5E249BC}"/>
    <pc:docChg chg="addSld delSld modSld">
      <pc:chgData name="Nichola Casse" userId="S::matnc@leeds.ac.uk::7f342763-4e43-4451-8eae-5d53fe3f6e40" providerId="AD" clId="Web-{328093CD-173F-1C90-6AE2-FBC0D5E249BC}" dt="2023-06-27T15:36:28.153" v="62" actId="20577"/>
      <pc:docMkLst>
        <pc:docMk/>
      </pc:docMkLst>
      <pc:sldChg chg="del">
        <pc:chgData name="Nichola Casse" userId="S::matnc@leeds.ac.uk::7f342763-4e43-4451-8eae-5d53fe3f6e40" providerId="AD" clId="Web-{328093CD-173F-1C90-6AE2-FBC0D5E249BC}" dt="2023-06-26T11:05:00.465" v="3"/>
        <pc:sldMkLst>
          <pc:docMk/>
          <pc:sldMk cId="2842108822" sldId="418"/>
        </pc:sldMkLst>
      </pc:sldChg>
      <pc:sldChg chg="del">
        <pc:chgData name="Nichola Casse" userId="S::matnc@leeds.ac.uk::7f342763-4e43-4451-8eae-5d53fe3f6e40" providerId="AD" clId="Web-{328093CD-173F-1C90-6AE2-FBC0D5E249BC}" dt="2023-06-26T14:11:47.547" v="4"/>
        <pc:sldMkLst>
          <pc:docMk/>
          <pc:sldMk cId="1242076526" sldId="420"/>
        </pc:sldMkLst>
      </pc:sldChg>
      <pc:sldChg chg="del">
        <pc:chgData name="Nichola Casse" userId="S::matnc@leeds.ac.uk::7f342763-4e43-4451-8eae-5d53fe3f6e40" providerId="AD" clId="Web-{328093CD-173F-1C90-6AE2-FBC0D5E249BC}" dt="2023-06-26T14:11:48.938" v="5"/>
        <pc:sldMkLst>
          <pc:docMk/>
          <pc:sldMk cId="2999285452" sldId="448"/>
        </pc:sldMkLst>
      </pc:sldChg>
      <pc:sldChg chg="addSp delSp modSp">
        <pc:chgData name="Nichola Casse" userId="S::matnc@leeds.ac.uk::7f342763-4e43-4451-8eae-5d53fe3f6e40" providerId="AD" clId="Web-{328093CD-173F-1C90-6AE2-FBC0D5E249BC}" dt="2023-06-27T15:35:47.870" v="40" actId="20577"/>
        <pc:sldMkLst>
          <pc:docMk/>
          <pc:sldMk cId="2085739231" sldId="449"/>
        </pc:sldMkLst>
        <pc:spChg chg="mod">
          <ac:chgData name="Nichola Casse" userId="S::matnc@leeds.ac.uk::7f342763-4e43-4451-8eae-5d53fe3f6e40" providerId="AD" clId="Web-{328093CD-173F-1C90-6AE2-FBC0D5E249BC}" dt="2023-06-27T15:31:43.720" v="16" actId="20577"/>
          <ac:spMkLst>
            <pc:docMk/>
            <pc:sldMk cId="2085739231" sldId="449"/>
            <ac:spMk id="2" creationId="{00000000-0000-0000-0000-000000000000}"/>
          </ac:spMkLst>
        </pc:spChg>
        <pc:spChg chg="mod">
          <ac:chgData name="Nichola Casse" userId="S::matnc@leeds.ac.uk::7f342763-4e43-4451-8eae-5d53fe3f6e40" providerId="AD" clId="Web-{328093CD-173F-1C90-6AE2-FBC0D5E249BC}" dt="2023-06-27T15:35:47.870" v="40" actId="20577"/>
          <ac:spMkLst>
            <pc:docMk/>
            <pc:sldMk cId="2085739231" sldId="449"/>
            <ac:spMk id="3" creationId="{00000000-0000-0000-0000-000000000000}"/>
          </ac:spMkLst>
        </pc:spChg>
        <pc:spChg chg="add del mod">
          <ac:chgData name="Nichola Casse" userId="S::matnc@leeds.ac.uk::7f342763-4e43-4451-8eae-5d53fe3f6e40" providerId="AD" clId="Web-{328093CD-173F-1C90-6AE2-FBC0D5E249BC}" dt="2023-06-27T13:30:09.258" v="9"/>
          <ac:spMkLst>
            <pc:docMk/>
            <pc:sldMk cId="2085739231" sldId="449"/>
            <ac:spMk id="5" creationId="{8E94024C-3065-C7B8-C682-038965D10FBD}"/>
          </ac:spMkLst>
        </pc:spChg>
      </pc:sldChg>
      <pc:sldChg chg="add replId">
        <pc:chgData name="Nichola Casse" userId="S::matnc@leeds.ac.uk::7f342763-4e43-4451-8eae-5d53fe3f6e40" providerId="AD" clId="Web-{328093CD-173F-1C90-6AE2-FBC0D5E249BC}" dt="2023-06-27T15:31:16.016" v="10"/>
        <pc:sldMkLst>
          <pc:docMk/>
          <pc:sldMk cId="3416822087" sldId="450"/>
        </pc:sldMkLst>
      </pc:sldChg>
      <pc:sldChg chg="modSp add replId">
        <pc:chgData name="Nichola Casse" userId="S::matnc@leeds.ac.uk::7f342763-4e43-4451-8eae-5d53fe3f6e40" providerId="AD" clId="Web-{328093CD-173F-1C90-6AE2-FBC0D5E249BC}" dt="2023-06-27T15:36:28.153" v="62" actId="20577"/>
        <pc:sldMkLst>
          <pc:docMk/>
          <pc:sldMk cId="4068877492" sldId="451"/>
        </pc:sldMkLst>
        <pc:spChg chg="mod">
          <ac:chgData name="Nichola Casse" userId="S::matnc@leeds.ac.uk::7f342763-4e43-4451-8eae-5d53fe3f6e40" providerId="AD" clId="Web-{328093CD-173F-1C90-6AE2-FBC0D5E249BC}" dt="2023-06-27T15:36:28.153" v="62" actId="20577"/>
          <ac:spMkLst>
            <pc:docMk/>
            <pc:sldMk cId="4068877492" sldId="451"/>
            <ac:spMk id="2" creationId="{00000000-0000-0000-0000-000000000000}"/>
          </ac:spMkLst>
        </pc:spChg>
      </pc:sldChg>
    </pc:docChg>
  </pc:docChgLst>
  <pc:docChgLst>
    <pc:chgData name="Nichola Casse" userId="S::matnc@leeds.ac.uk::7f342763-4e43-4451-8eae-5d53fe3f6e40" providerId="AD" clId="Web-{17EF4833-04A7-7478-84ED-D1E2E2BA3FA4}"/>
    <pc:docChg chg="addSld delSld modSld sldOrd">
      <pc:chgData name="Nichola Casse" userId="S::matnc@leeds.ac.uk::7f342763-4e43-4451-8eae-5d53fe3f6e40" providerId="AD" clId="Web-{17EF4833-04A7-7478-84ED-D1E2E2BA3FA4}" dt="2023-06-28T09:41:28.499" v="193"/>
      <pc:docMkLst>
        <pc:docMk/>
      </pc:docMkLst>
      <pc:sldChg chg="modNotes">
        <pc:chgData name="Nichola Casse" userId="S::matnc@leeds.ac.uk::7f342763-4e43-4451-8eae-5d53fe3f6e40" providerId="AD" clId="Web-{17EF4833-04A7-7478-84ED-D1E2E2BA3FA4}" dt="2023-06-28T09:41:28.499" v="193"/>
        <pc:sldMkLst>
          <pc:docMk/>
          <pc:sldMk cId="1254111387" sldId="256"/>
        </pc:sldMkLst>
      </pc:sldChg>
      <pc:sldChg chg="modSp ord modNotes">
        <pc:chgData name="Nichola Casse" userId="S::matnc@leeds.ac.uk::7f342763-4e43-4451-8eae-5d53fe3f6e40" providerId="AD" clId="Web-{17EF4833-04A7-7478-84ED-D1E2E2BA3FA4}" dt="2023-06-28T09:23:34.185" v="190"/>
        <pc:sldMkLst>
          <pc:docMk/>
          <pc:sldMk cId="4068877492" sldId="451"/>
        </pc:sldMkLst>
        <pc:spChg chg="mod">
          <ac:chgData name="Nichola Casse" userId="S::matnc@leeds.ac.uk::7f342763-4e43-4451-8eae-5d53fe3f6e40" providerId="AD" clId="Web-{17EF4833-04A7-7478-84ED-D1E2E2BA3FA4}" dt="2023-06-28T09:20:16.509" v="146" actId="20577"/>
          <ac:spMkLst>
            <pc:docMk/>
            <pc:sldMk cId="4068877492" sldId="451"/>
            <ac:spMk id="2" creationId="{00000000-0000-0000-0000-000000000000}"/>
          </ac:spMkLst>
        </pc:spChg>
        <pc:spChg chg="mod">
          <ac:chgData name="Nichola Casse" userId="S::matnc@leeds.ac.uk::7f342763-4e43-4451-8eae-5d53fe3f6e40" providerId="AD" clId="Web-{17EF4833-04A7-7478-84ED-D1E2E2BA3FA4}" dt="2023-06-28T09:23:34.122" v="189" actId="20577"/>
          <ac:spMkLst>
            <pc:docMk/>
            <pc:sldMk cId="4068877492" sldId="451"/>
            <ac:spMk id="3" creationId="{00000000-0000-0000-0000-000000000000}"/>
          </ac:spMkLst>
        </pc:spChg>
      </pc:sldChg>
      <pc:sldChg chg="new del">
        <pc:chgData name="Nichola Casse" userId="S::matnc@leeds.ac.uk::7f342763-4e43-4451-8eae-5d53fe3f6e40" providerId="AD" clId="Web-{17EF4833-04A7-7478-84ED-D1E2E2BA3FA4}" dt="2023-06-28T08:10:47.639" v="5"/>
        <pc:sldMkLst>
          <pc:docMk/>
          <pc:sldMk cId="3186080503" sldId="452"/>
        </pc:sldMkLst>
      </pc:sldChg>
      <pc:sldChg chg="modSp add replId">
        <pc:chgData name="Nichola Casse" userId="S::matnc@leeds.ac.uk::7f342763-4e43-4451-8eae-5d53fe3f6e40" providerId="AD" clId="Web-{17EF4833-04A7-7478-84ED-D1E2E2BA3FA4}" dt="2023-06-28T08:46:45.735" v="74" actId="20577"/>
        <pc:sldMkLst>
          <pc:docMk/>
          <pc:sldMk cId="3646863763" sldId="452"/>
        </pc:sldMkLst>
        <pc:spChg chg="mod">
          <ac:chgData name="Nichola Casse" userId="S::matnc@leeds.ac.uk::7f342763-4e43-4451-8eae-5d53fe3f6e40" providerId="AD" clId="Web-{17EF4833-04A7-7478-84ED-D1E2E2BA3FA4}" dt="2023-06-28T08:10:59.546" v="10" actId="20577"/>
          <ac:spMkLst>
            <pc:docMk/>
            <pc:sldMk cId="3646863763" sldId="452"/>
            <ac:spMk id="2" creationId="{00000000-0000-0000-0000-000000000000}"/>
          </ac:spMkLst>
        </pc:spChg>
        <pc:spChg chg="mod">
          <ac:chgData name="Nichola Casse" userId="S::matnc@leeds.ac.uk::7f342763-4e43-4451-8eae-5d53fe3f6e40" providerId="AD" clId="Web-{17EF4833-04A7-7478-84ED-D1E2E2BA3FA4}" dt="2023-06-28T08:46:45.735" v="74" actId="20577"/>
          <ac:spMkLst>
            <pc:docMk/>
            <pc:sldMk cId="3646863763" sldId="452"/>
            <ac:spMk id="3" creationId="{00000000-0000-0000-0000-000000000000}"/>
          </ac:spMkLst>
        </pc:spChg>
      </pc:sldChg>
      <pc:sldChg chg="new del">
        <pc:chgData name="Nichola Casse" userId="S::matnc@leeds.ac.uk::7f342763-4e43-4451-8eae-5d53fe3f6e40" providerId="AD" clId="Web-{17EF4833-04A7-7478-84ED-D1E2E2BA3FA4}" dt="2023-06-28T08:10:31.358" v="1"/>
        <pc:sldMkLst>
          <pc:docMk/>
          <pc:sldMk cId="4025178140" sldId="452"/>
        </pc:sldMkLst>
      </pc:sldChg>
      <pc:sldChg chg="add del replId">
        <pc:chgData name="Nichola Casse" userId="S::matnc@leeds.ac.uk::7f342763-4e43-4451-8eae-5d53fe3f6e40" providerId="AD" clId="Web-{17EF4833-04A7-7478-84ED-D1E2E2BA3FA4}" dt="2023-06-28T08:11:05.093" v="14"/>
        <pc:sldMkLst>
          <pc:docMk/>
          <pc:sldMk cId="1224625079" sldId="453"/>
        </pc:sldMkLst>
      </pc:sldChg>
      <pc:sldChg chg="addSp delSp modSp new mod ord setBg">
        <pc:chgData name="Nichola Casse" userId="S::matnc@leeds.ac.uk::7f342763-4e43-4451-8eae-5d53fe3f6e40" providerId="AD" clId="Web-{17EF4833-04A7-7478-84ED-D1E2E2BA3FA4}" dt="2023-06-28T09:19:20.164" v="133"/>
        <pc:sldMkLst>
          <pc:docMk/>
          <pc:sldMk cId="3456622039" sldId="453"/>
        </pc:sldMkLst>
        <pc:spChg chg="add del">
          <ac:chgData name="Nichola Casse" userId="S::matnc@leeds.ac.uk::7f342763-4e43-4451-8eae-5d53fe3f6e40" providerId="AD" clId="Web-{17EF4833-04A7-7478-84ED-D1E2E2BA3FA4}" dt="2023-06-28T08:26:08.429" v="57"/>
          <ac:spMkLst>
            <pc:docMk/>
            <pc:sldMk cId="3456622039" sldId="453"/>
            <ac:spMk id="2" creationId="{CE2E86E9-875B-C2D7-88B5-57E7AA40AB47}"/>
          </ac:spMkLst>
        </pc:spChg>
        <pc:spChg chg="del">
          <ac:chgData name="Nichola Casse" userId="S::matnc@leeds.ac.uk::7f342763-4e43-4451-8eae-5d53fe3f6e40" providerId="AD" clId="Web-{17EF4833-04A7-7478-84ED-D1E2E2BA3FA4}" dt="2023-06-28T08:25:58.226" v="50"/>
          <ac:spMkLst>
            <pc:docMk/>
            <pc:sldMk cId="3456622039" sldId="453"/>
            <ac:spMk id="3" creationId="{53BBBCCD-2D08-BBAE-B9CE-2E9B05B0E0FF}"/>
          </ac:spMkLst>
        </pc:spChg>
        <pc:spChg chg="add del mod">
          <ac:chgData name="Nichola Casse" userId="S::matnc@leeds.ac.uk::7f342763-4e43-4451-8eae-5d53fe3f6e40" providerId="AD" clId="Web-{17EF4833-04A7-7478-84ED-D1E2E2BA3FA4}" dt="2023-06-28T08:26:05.257" v="55"/>
          <ac:spMkLst>
            <pc:docMk/>
            <pc:sldMk cId="3456622039" sldId="453"/>
            <ac:spMk id="4" creationId="{F60CB501-C2E3-9A12-6CC6-7D861347598B}"/>
          </ac:spMkLst>
        </pc:spChg>
        <pc:picChg chg="add mod">
          <ac:chgData name="Nichola Casse" userId="S::matnc@leeds.ac.uk::7f342763-4e43-4451-8eae-5d53fe3f6e40" providerId="AD" clId="Web-{17EF4833-04A7-7478-84ED-D1E2E2BA3FA4}" dt="2023-06-28T08:26:49.039" v="62" actId="1076"/>
          <ac:picMkLst>
            <pc:docMk/>
            <pc:sldMk cId="3456622039" sldId="453"/>
            <ac:picMk id="5" creationId="{6F61AA0A-0B1B-B0D0-AE0F-0166F43C31E7}"/>
          </ac:picMkLst>
        </pc:picChg>
      </pc:sldChg>
      <pc:sldChg chg="delSp modSp add ord replId modNotes">
        <pc:chgData name="Nichola Casse" userId="S::matnc@leeds.ac.uk::7f342763-4e43-4451-8eae-5d53fe3f6e40" providerId="AD" clId="Web-{17EF4833-04A7-7478-84ED-D1E2E2BA3FA4}" dt="2023-06-28T09:41:23.155" v="192"/>
        <pc:sldMkLst>
          <pc:docMk/>
          <pc:sldMk cId="3604282889" sldId="454"/>
        </pc:sldMkLst>
        <pc:spChg chg="mod">
          <ac:chgData name="Nichola Casse" userId="S::matnc@leeds.ac.uk::7f342763-4e43-4451-8eae-5d53fe3f6e40" providerId="AD" clId="Web-{17EF4833-04A7-7478-84ED-D1E2E2BA3FA4}" dt="2023-06-28T09:20:03.258" v="144" actId="20577"/>
          <ac:spMkLst>
            <pc:docMk/>
            <pc:sldMk cId="3604282889" sldId="454"/>
            <ac:spMk id="2" creationId="{00000000-0000-0000-0000-000000000000}"/>
          </ac:spMkLst>
        </pc:spChg>
        <pc:spChg chg="del">
          <ac:chgData name="Nichola Casse" userId="S::matnc@leeds.ac.uk::7f342763-4e43-4451-8eae-5d53fe3f6e40" providerId="AD" clId="Web-{17EF4833-04A7-7478-84ED-D1E2E2BA3FA4}" dt="2023-06-28T09:19:45.070" v="137"/>
          <ac:spMkLst>
            <pc:docMk/>
            <pc:sldMk cId="3604282889" sldId="454"/>
            <ac:spMk id="3" creationId="{192435BB-11BA-44EA-A402-9A7839DA5B71}"/>
          </ac:spMkLst>
        </pc:spChg>
      </pc:sldChg>
    </pc:docChg>
  </pc:docChgLst>
  <pc:docChgLst>
    <pc:chgData name="Nichola Casse" userId="S::matnc@leeds.ac.uk::7f342763-4e43-4451-8eae-5d53fe3f6e40" providerId="AD" clId="Web-{ADEA4056-54E5-14CA-ECBA-9FCC85C36C7D}"/>
    <pc:docChg chg="addSld delSld modSld">
      <pc:chgData name="Nichola Casse" userId="S::matnc@leeds.ac.uk::7f342763-4e43-4451-8eae-5d53fe3f6e40" providerId="AD" clId="Web-{ADEA4056-54E5-14CA-ECBA-9FCC85C36C7D}" dt="2023-07-05T12:42:05.976" v="729" actId="20577"/>
      <pc:docMkLst>
        <pc:docMk/>
      </pc:docMkLst>
      <pc:sldChg chg="modSp">
        <pc:chgData name="Nichola Casse" userId="S::matnc@leeds.ac.uk::7f342763-4e43-4451-8eae-5d53fe3f6e40" providerId="AD" clId="Web-{ADEA4056-54E5-14CA-ECBA-9FCC85C36C7D}" dt="2023-07-05T11:36:30.601" v="12" actId="20577"/>
        <pc:sldMkLst>
          <pc:docMk/>
          <pc:sldMk cId="2085739231" sldId="449"/>
        </pc:sldMkLst>
        <pc:spChg chg="mod">
          <ac:chgData name="Nichola Casse" userId="S::matnc@leeds.ac.uk::7f342763-4e43-4451-8eae-5d53fe3f6e40" providerId="AD" clId="Web-{ADEA4056-54E5-14CA-ECBA-9FCC85C36C7D}" dt="2023-07-05T11:36:30.601" v="12" actId="20577"/>
          <ac:spMkLst>
            <pc:docMk/>
            <pc:sldMk cId="2085739231" sldId="449"/>
            <ac:spMk id="3" creationId="{00000000-0000-0000-0000-000000000000}"/>
          </ac:spMkLst>
        </pc:spChg>
      </pc:sldChg>
      <pc:sldChg chg="modSp">
        <pc:chgData name="Nichola Casse" userId="S::matnc@leeds.ac.uk::7f342763-4e43-4451-8eae-5d53fe3f6e40" providerId="AD" clId="Web-{ADEA4056-54E5-14CA-ECBA-9FCC85C36C7D}" dt="2023-07-05T11:42:55.471" v="23" actId="20577"/>
        <pc:sldMkLst>
          <pc:docMk/>
          <pc:sldMk cId="3416822087" sldId="450"/>
        </pc:sldMkLst>
        <pc:spChg chg="mod">
          <ac:chgData name="Nichola Casse" userId="S::matnc@leeds.ac.uk::7f342763-4e43-4451-8eae-5d53fe3f6e40" providerId="AD" clId="Web-{ADEA4056-54E5-14CA-ECBA-9FCC85C36C7D}" dt="2023-07-05T11:42:55.471" v="23" actId="20577"/>
          <ac:spMkLst>
            <pc:docMk/>
            <pc:sldMk cId="3416822087" sldId="450"/>
            <ac:spMk id="3" creationId="{00000000-0000-0000-0000-000000000000}"/>
          </ac:spMkLst>
        </pc:spChg>
      </pc:sldChg>
      <pc:sldChg chg="modSp modNotes">
        <pc:chgData name="Nichola Casse" userId="S::matnc@leeds.ac.uk::7f342763-4e43-4451-8eae-5d53fe3f6e40" providerId="AD" clId="Web-{ADEA4056-54E5-14CA-ECBA-9FCC85C36C7D}" dt="2023-07-05T12:42:05.976" v="729" actId="20577"/>
        <pc:sldMkLst>
          <pc:docMk/>
          <pc:sldMk cId="4068877492" sldId="451"/>
        </pc:sldMkLst>
        <pc:spChg chg="mod">
          <ac:chgData name="Nichola Casse" userId="S::matnc@leeds.ac.uk::7f342763-4e43-4451-8eae-5d53fe3f6e40" providerId="AD" clId="Web-{ADEA4056-54E5-14CA-ECBA-9FCC85C36C7D}" dt="2023-07-05T12:42:05.976" v="729" actId="20577"/>
          <ac:spMkLst>
            <pc:docMk/>
            <pc:sldMk cId="4068877492" sldId="451"/>
            <ac:spMk id="3" creationId="{00000000-0000-0000-0000-000000000000}"/>
          </ac:spMkLst>
        </pc:spChg>
      </pc:sldChg>
      <pc:sldChg chg="modSp modNotes">
        <pc:chgData name="Nichola Casse" userId="S::matnc@leeds.ac.uk::7f342763-4e43-4451-8eae-5d53fe3f6e40" providerId="AD" clId="Web-{ADEA4056-54E5-14CA-ECBA-9FCC85C36C7D}" dt="2023-07-05T12:35:05.512" v="560"/>
        <pc:sldMkLst>
          <pc:docMk/>
          <pc:sldMk cId="3646863763" sldId="452"/>
        </pc:sldMkLst>
        <pc:spChg chg="mod">
          <ac:chgData name="Nichola Casse" userId="S::matnc@leeds.ac.uk::7f342763-4e43-4451-8eae-5d53fe3f6e40" providerId="AD" clId="Web-{ADEA4056-54E5-14CA-ECBA-9FCC85C36C7D}" dt="2023-07-05T11:43:22.831" v="27" actId="20577"/>
          <ac:spMkLst>
            <pc:docMk/>
            <pc:sldMk cId="3646863763" sldId="452"/>
            <ac:spMk id="2" creationId="{00000000-0000-0000-0000-000000000000}"/>
          </ac:spMkLst>
        </pc:spChg>
        <pc:spChg chg="mod">
          <ac:chgData name="Nichola Casse" userId="S::matnc@leeds.ac.uk::7f342763-4e43-4451-8eae-5d53fe3f6e40" providerId="AD" clId="Web-{ADEA4056-54E5-14CA-ECBA-9FCC85C36C7D}" dt="2023-07-05T12:19:21.657" v="320" actId="20577"/>
          <ac:spMkLst>
            <pc:docMk/>
            <pc:sldMk cId="3646863763" sldId="452"/>
            <ac:spMk id="3" creationId="{00000000-0000-0000-0000-000000000000}"/>
          </ac:spMkLst>
        </pc:spChg>
      </pc:sldChg>
      <pc:sldChg chg="modSp add del replId">
        <pc:chgData name="Nichola Casse" userId="S::matnc@leeds.ac.uk::7f342763-4e43-4451-8eae-5d53fe3f6e40" providerId="AD" clId="Web-{ADEA4056-54E5-14CA-ECBA-9FCC85C36C7D}" dt="2023-07-05T12:23:12.007" v="372"/>
        <pc:sldMkLst>
          <pc:docMk/>
          <pc:sldMk cId="503404001" sldId="455"/>
        </pc:sldMkLst>
        <pc:spChg chg="mod">
          <ac:chgData name="Nichola Casse" userId="S::matnc@leeds.ac.uk::7f342763-4e43-4451-8eae-5d53fe3f6e40" providerId="AD" clId="Web-{ADEA4056-54E5-14CA-ECBA-9FCC85C36C7D}" dt="2023-07-05T12:23:10.648" v="371" actId="20577"/>
          <ac:spMkLst>
            <pc:docMk/>
            <pc:sldMk cId="503404001" sldId="455"/>
            <ac:spMk id="3" creationId="{00000000-0000-0000-0000-000000000000}"/>
          </ac:spMkLst>
        </pc:spChg>
      </pc:sldChg>
      <pc:sldChg chg="addSp delSp modSp add replId">
        <pc:chgData name="Nichola Casse" userId="S::matnc@leeds.ac.uk::7f342763-4e43-4451-8eae-5d53fe3f6e40" providerId="AD" clId="Web-{ADEA4056-54E5-14CA-ECBA-9FCC85C36C7D}" dt="2023-07-05T12:40:38.818" v="710" actId="1076"/>
        <pc:sldMkLst>
          <pc:docMk/>
          <pc:sldMk cId="2225455419" sldId="455"/>
        </pc:sldMkLst>
        <pc:picChg chg="add mod">
          <ac:chgData name="Nichola Casse" userId="S::matnc@leeds.ac.uk::7f342763-4e43-4451-8eae-5d53fe3f6e40" providerId="AD" clId="Web-{ADEA4056-54E5-14CA-ECBA-9FCC85C36C7D}" dt="2023-07-05T12:40:38.818" v="710" actId="1076"/>
          <ac:picMkLst>
            <pc:docMk/>
            <pc:sldMk cId="2225455419" sldId="455"/>
            <ac:picMk id="2" creationId="{62F37DD2-4A4A-FBE9-41C1-B7498579E2A5}"/>
          </ac:picMkLst>
        </pc:picChg>
        <pc:picChg chg="del">
          <ac:chgData name="Nichola Casse" userId="S::matnc@leeds.ac.uk::7f342763-4e43-4451-8eae-5d53fe3f6e40" providerId="AD" clId="Web-{ADEA4056-54E5-14CA-ECBA-9FCC85C36C7D}" dt="2023-07-05T12:40:07.989" v="704"/>
          <ac:picMkLst>
            <pc:docMk/>
            <pc:sldMk cId="2225455419" sldId="455"/>
            <ac:picMk id="5" creationId="{6F61AA0A-0B1B-B0D0-AE0F-0166F43C31E7}"/>
          </ac:picMkLst>
        </pc:picChg>
      </pc:sldChg>
    </pc:docChg>
  </pc:docChgLst>
  <pc:docChgLst>
    <pc:chgData clId="Web-{328093CD-173F-1C90-6AE2-FBC0D5E249BC}"/>
    <pc:docChg chg="addSld">
      <pc:chgData name="" userId="" providerId="" clId="Web-{328093CD-173F-1C90-6AE2-FBC0D5E249BC}" dt="2023-06-26T10:59:58.747" v="0"/>
      <pc:docMkLst>
        <pc:docMk/>
      </pc:docMkLst>
      <pc:sldChg chg="add">
        <pc:chgData name="" userId="" providerId="" clId="Web-{328093CD-173F-1C90-6AE2-FBC0D5E249BC}" dt="2023-06-26T10:59:58.747" v="0"/>
        <pc:sldMkLst>
          <pc:docMk/>
          <pc:sldMk cId="2085739231" sldId="449"/>
        </pc:sldMkLst>
      </pc:sldChg>
    </pc:docChg>
  </pc:docChgLst>
  <pc:docChgLst>
    <pc:chgData clId="Web-{ADEA4056-54E5-14CA-ECBA-9FCC85C36C7D}"/>
    <pc:docChg chg="modSld">
      <pc:chgData name="" userId="" providerId="" clId="Web-{ADEA4056-54E5-14CA-ECBA-9FCC85C36C7D}" dt="2023-07-05T11:27:33.570" v="0" actId="20577"/>
      <pc:docMkLst>
        <pc:docMk/>
      </pc:docMkLst>
      <pc:sldChg chg="modSp">
        <pc:chgData name="" userId="" providerId="" clId="Web-{ADEA4056-54E5-14CA-ECBA-9FCC85C36C7D}" dt="2023-07-05T11:27:33.570" v="0" actId="20577"/>
        <pc:sldMkLst>
          <pc:docMk/>
          <pc:sldMk cId="2085739231" sldId="449"/>
        </pc:sldMkLst>
        <pc:spChg chg="mod">
          <ac:chgData name="" userId="" providerId="" clId="Web-{ADEA4056-54E5-14CA-ECBA-9FCC85C36C7D}" dt="2023-07-05T11:27:33.570" v="0" actId="20577"/>
          <ac:spMkLst>
            <pc:docMk/>
            <pc:sldMk cId="2085739231" sldId="44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eeds365-my.sharepoint.com/personal/carab_leeds_ac_uk/Documents/Risk/DLHE%20analysis%20Mar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eeds365-my.sharepoint.com/personal/carab_leeds_ac_uk/Documents/Risk/DLHE%20analysis%20Mar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eeds365-my.sharepoint.com/personal/carab_leeds_ac_uk/Documents/Risk/DLHE%20analysis%20Mar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strRef>
              <c:f>Sheet3!$H$128:$H$132</c:f>
              <c:strCache>
                <c:ptCount val="5"/>
                <c:pt idx="0">
                  <c:v>Not Started Thinking</c:v>
                </c:pt>
                <c:pt idx="1">
                  <c:v>Looking for Information</c:v>
                </c:pt>
                <c:pt idx="2">
                  <c:v>Looking for Experience</c:v>
                </c:pt>
                <c:pt idx="3">
                  <c:v>Looking to Apply</c:v>
                </c:pt>
                <c:pt idx="4">
                  <c:v>Next Step Confirmed</c:v>
                </c:pt>
              </c:strCache>
            </c:strRef>
          </c:cat>
          <c:val>
            <c:numRef>
              <c:f>Sheet3!$I$128:$I$132</c:f>
              <c:numCache>
                <c:formatCode>0.0%</c:formatCode>
                <c:ptCount val="5"/>
                <c:pt idx="0">
                  <c:v>0.67851027397260277</c:v>
                </c:pt>
                <c:pt idx="1">
                  <c:v>0.77855091672189092</c:v>
                </c:pt>
                <c:pt idx="2">
                  <c:v>0.80838769804287047</c:v>
                </c:pt>
                <c:pt idx="3">
                  <c:v>0.89936102236421722</c:v>
                </c:pt>
                <c:pt idx="4">
                  <c:v>0.95602784902894833</c:v>
                </c:pt>
              </c:numCache>
            </c:numRef>
          </c:val>
          <c:extLst>
            <c:ext xmlns:c16="http://schemas.microsoft.com/office/drawing/2014/chart" uri="{C3380CC4-5D6E-409C-BE32-E72D297353CC}">
              <c16:uniqueId val="{00000000-8D87-4279-9FEC-B24DF3A7D0C3}"/>
            </c:ext>
          </c:extLst>
        </c:ser>
        <c:dLbls>
          <c:showLegendKey val="0"/>
          <c:showVal val="0"/>
          <c:showCatName val="0"/>
          <c:showSerName val="0"/>
          <c:showPercent val="0"/>
          <c:showBubbleSize val="0"/>
        </c:dLbls>
        <c:gapWidth val="150"/>
        <c:axId val="784981600"/>
        <c:axId val="784982432"/>
      </c:barChart>
      <c:catAx>
        <c:axId val="784981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4982432"/>
        <c:crosses val="autoZero"/>
        <c:auto val="1"/>
        <c:lblAlgn val="ctr"/>
        <c:lblOffset val="100"/>
        <c:noMultiLvlLbl val="0"/>
      </c:catAx>
      <c:valAx>
        <c:axId val="784982432"/>
        <c:scaling>
          <c:orientation val="minMax"/>
          <c:max val="1"/>
          <c:min val="0.5"/>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49816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5"/>
                </a:solidFill>
                <a:prstDash val="sysDot"/>
              </a:ln>
              <a:effectLst/>
            </c:spPr>
            <c:trendlineType val="exp"/>
            <c:dispRSqr val="0"/>
            <c:dispEq val="0"/>
          </c:trendline>
          <c:cat>
            <c:strRef>
              <c:f>Sheet2!$A$3:$A$7</c:f>
              <c:strCache>
                <c:ptCount val="5"/>
                <c:pt idx="0">
                  <c:v>Not Started Thinking</c:v>
                </c:pt>
                <c:pt idx="1">
                  <c:v>Looking for Information</c:v>
                </c:pt>
                <c:pt idx="2">
                  <c:v>Looking for Experience</c:v>
                </c:pt>
                <c:pt idx="3">
                  <c:v>Looking to Apply</c:v>
                </c:pt>
                <c:pt idx="4">
                  <c:v>Next Step Confirmed</c:v>
                </c:pt>
              </c:strCache>
            </c:strRef>
          </c:cat>
          <c:val>
            <c:numRef>
              <c:f>Sheet2!$B$3:$B$7</c:f>
              <c:numCache>
                <c:formatCode>0.0%</c:formatCode>
                <c:ptCount val="5"/>
                <c:pt idx="0">
                  <c:v>0.61854460093896713</c:v>
                </c:pt>
                <c:pt idx="1">
                  <c:v>0.73075595443562302</c:v>
                </c:pt>
                <c:pt idx="2">
                  <c:v>0.73522295195298992</c:v>
                </c:pt>
                <c:pt idx="3">
                  <c:v>0.87758156240646512</c:v>
                </c:pt>
                <c:pt idx="4">
                  <c:v>0.92627599243856329</c:v>
                </c:pt>
              </c:numCache>
            </c:numRef>
          </c:val>
          <c:extLst>
            <c:ext xmlns:c16="http://schemas.microsoft.com/office/drawing/2014/chart" uri="{C3380CC4-5D6E-409C-BE32-E72D297353CC}">
              <c16:uniqueId val="{00000000-C0C6-41AF-8793-3B34C819E532}"/>
            </c:ext>
          </c:extLst>
        </c:ser>
        <c:dLbls>
          <c:showLegendKey val="0"/>
          <c:showVal val="0"/>
          <c:showCatName val="0"/>
          <c:showSerName val="0"/>
          <c:showPercent val="0"/>
          <c:showBubbleSize val="0"/>
        </c:dLbls>
        <c:gapWidth val="84"/>
        <c:axId val="1847707743"/>
        <c:axId val="1847708159"/>
      </c:barChart>
      <c:catAx>
        <c:axId val="18477077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47708159"/>
        <c:crosses val="autoZero"/>
        <c:auto val="1"/>
        <c:lblAlgn val="ctr"/>
        <c:lblOffset val="100"/>
        <c:noMultiLvlLbl val="0"/>
      </c:catAx>
      <c:valAx>
        <c:axId val="1847708159"/>
        <c:scaling>
          <c:orientation val="minMax"/>
          <c:min val="0.5"/>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47707743"/>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Sheet2!$C$1</c:f>
              <c:strCache>
                <c:ptCount val="1"/>
                <c:pt idx="0">
                  <c:v>First</c:v>
                </c:pt>
              </c:strCache>
            </c:strRef>
          </c:tx>
          <c:spPr>
            <a:ln w="28575" cap="rnd">
              <a:solidFill>
                <a:schemeClr val="accent2"/>
              </a:solidFill>
              <a:round/>
            </a:ln>
            <a:effectLst/>
          </c:spPr>
          <c:marker>
            <c:symbol val="none"/>
          </c:marker>
          <c:cat>
            <c:strRef>
              <c:f>Sheet2!$A$3:$A$7</c:f>
              <c:strCache>
                <c:ptCount val="5"/>
                <c:pt idx="0">
                  <c:v>Not Started Thinking</c:v>
                </c:pt>
                <c:pt idx="1">
                  <c:v>Looking for Information</c:v>
                </c:pt>
                <c:pt idx="2">
                  <c:v>Looking for Experience</c:v>
                </c:pt>
                <c:pt idx="3">
                  <c:v>Looking to Apply</c:v>
                </c:pt>
                <c:pt idx="4">
                  <c:v>Next Step Confirmed</c:v>
                </c:pt>
              </c:strCache>
            </c:strRef>
          </c:cat>
          <c:val>
            <c:numRef>
              <c:f>Sheet2!$C$3:$C$7</c:f>
              <c:numCache>
                <c:formatCode>0.0%</c:formatCode>
                <c:ptCount val="5"/>
                <c:pt idx="0">
                  <c:v>0.7052023121387283</c:v>
                </c:pt>
                <c:pt idx="1">
                  <c:v>0.80582524271844658</c:v>
                </c:pt>
                <c:pt idx="2">
                  <c:v>0.8022284122562674</c:v>
                </c:pt>
                <c:pt idx="3">
                  <c:v>0.91586001489203273</c:v>
                </c:pt>
                <c:pt idx="4">
                  <c:v>0.96551724137931039</c:v>
                </c:pt>
              </c:numCache>
            </c:numRef>
          </c:val>
          <c:smooth val="0"/>
          <c:extLst>
            <c:ext xmlns:c16="http://schemas.microsoft.com/office/drawing/2014/chart" uri="{C3380CC4-5D6E-409C-BE32-E72D297353CC}">
              <c16:uniqueId val="{00000000-794F-416D-813F-A1C8E8C24D13}"/>
            </c:ext>
          </c:extLst>
        </c:ser>
        <c:ser>
          <c:idx val="2"/>
          <c:order val="1"/>
          <c:tx>
            <c:strRef>
              <c:f>Sheet2!$D$1</c:f>
              <c:strCache>
                <c:ptCount val="1"/>
                <c:pt idx="0">
                  <c:v>2:1</c:v>
                </c:pt>
              </c:strCache>
            </c:strRef>
          </c:tx>
          <c:spPr>
            <a:ln w="28575" cap="rnd">
              <a:solidFill>
                <a:schemeClr val="accent3"/>
              </a:solidFill>
              <a:round/>
            </a:ln>
            <a:effectLst/>
          </c:spPr>
          <c:marker>
            <c:symbol val="none"/>
          </c:marker>
          <c:cat>
            <c:strRef>
              <c:f>Sheet2!$A$3:$A$7</c:f>
              <c:strCache>
                <c:ptCount val="5"/>
                <c:pt idx="0">
                  <c:v>Not Started Thinking</c:v>
                </c:pt>
                <c:pt idx="1">
                  <c:v>Looking for Information</c:v>
                </c:pt>
                <c:pt idx="2">
                  <c:v>Looking for Experience</c:v>
                </c:pt>
                <c:pt idx="3">
                  <c:v>Looking to Apply</c:v>
                </c:pt>
                <c:pt idx="4">
                  <c:v>Next Step Confirmed</c:v>
                </c:pt>
              </c:strCache>
            </c:strRef>
          </c:cat>
          <c:val>
            <c:numRef>
              <c:f>Sheet2!$D$3:$D$7</c:f>
              <c:numCache>
                <c:formatCode>0.0%</c:formatCode>
                <c:ptCount val="5"/>
                <c:pt idx="0">
                  <c:v>0.60467205750224617</c:v>
                </c:pt>
                <c:pt idx="1">
                  <c:v>0.71917992986242241</c:v>
                </c:pt>
                <c:pt idx="2">
                  <c:v>0.72630457933972314</c:v>
                </c:pt>
                <c:pt idx="3">
                  <c:v>0.86100386100386095</c:v>
                </c:pt>
                <c:pt idx="4">
                  <c:v>0.91872791519434627</c:v>
                </c:pt>
              </c:numCache>
            </c:numRef>
          </c:val>
          <c:smooth val="0"/>
          <c:extLst>
            <c:ext xmlns:c16="http://schemas.microsoft.com/office/drawing/2014/chart" uri="{C3380CC4-5D6E-409C-BE32-E72D297353CC}">
              <c16:uniqueId val="{00000001-794F-416D-813F-A1C8E8C24D13}"/>
            </c:ext>
          </c:extLst>
        </c:ser>
        <c:ser>
          <c:idx val="3"/>
          <c:order val="2"/>
          <c:tx>
            <c:strRef>
              <c:f>Sheet2!$E$1</c:f>
              <c:strCache>
                <c:ptCount val="1"/>
                <c:pt idx="0">
                  <c:v>2:2-Third</c:v>
                </c:pt>
              </c:strCache>
            </c:strRef>
          </c:tx>
          <c:spPr>
            <a:ln w="28575" cap="rnd">
              <a:solidFill>
                <a:schemeClr val="accent4"/>
              </a:solidFill>
              <a:round/>
            </a:ln>
            <a:effectLst/>
          </c:spPr>
          <c:marker>
            <c:symbol val="none"/>
          </c:marker>
          <c:cat>
            <c:strRef>
              <c:f>Sheet2!$A$3:$A$7</c:f>
              <c:strCache>
                <c:ptCount val="5"/>
                <c:pt idx="0">
                  <c:v>Not Started Thinking</c:v>
                </c:pt>
                <c:pt idx="1">
                  <c:v>Looking for Information</c:v>
                </c:pt>
                <c:pt idx="2">
                  <c:v>Looking for Experience</c:v>
                </c:pt>
                <c:pt idx="3">
                  <c:v>Looking to Apply</c:v>
                </c:pt>
                <c:pt idx="4">
                  <c:v>Next Step Confirmed</c:v>
                </c:pt>
              </c:strCache>
            </c:strRef>
          </c:cat>
          <c:val>
            <c:numRef>
              <c:f>Sheet2!$E$3:$E$7</c:f>
              <c:numCache>
                <c:formatCode>0.0%</c:formatCode>
                <c:ptCount val="5"/>
                <c:pt idx="0">
                  <c:v>0.5591836734693878</c:v>
                </c:pt>
                <c:pt idx="1">
                  <c:v>0.59594095940959413</c:v>
                </c:pt>
                <c:pt idx="2">
                  <c:v>0.62962962962962965</c:v>
                </c:pt>
                <c:pt idx="3">
                  <c:v>0.76216216216216215</c:v>
                </c:pt>
                <c:pt idx="4">
                  <c:v>0.79069767441860461</c:v>
                </c:pt>
              </c:numCache>
            </c:numRef>
          </c:val>
          <c:smooth val="0"/>
          <c:extLst>
            <c:ext xmlns:c16="http://schemas.microsoft.com/office/drawing/2014/chart" uri="{C3380CC4-5D6E-409C-BE32-E72D297353CC}">
              <c16:uniqueId val="{00000002-794F-416D-813F-A1C8E8C24D13}"/>
            </c:ext>
          </c:extLst>
        </c:ser>
        <c:dLbls>
          <c:showLegendKey val="0"/>
          <c:showVal val="0"/>
          <c:showCatName val="0"/>
          <c:showSerName val="0"/>
          <c:showPercent val="0"/>
          <c:showBubbleSize val="0"/>
        </c:dLbls>
        <c:smooth val="0"/>
        <c:axId val="1300733519"/>
        <c:axId val="1300733103"/>
      </c:lineChart>
      <c:catAx>
        <c:axId val="1300733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733103"/>
        <c:crosses val="autoZero"/>
        <c:auto val="1"/>
        <c:lblAlgn val="ctr"/>
        <c:lblOffset val="100"/>
        <c:noMultiLvlLbl val="0"/>
      </c:catAx>
      <c:valAx>
        <c:axId val="1300733103"/>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733519"/>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53B7-56A8-4ECC-AFC5-E5B2C9D89118}" type="doc">
      <dgm:prSet loTypeId="urn:microsoft.com/office/officeart/2005/8/layout/chevronAccent+Icon" loCatId="process" qsTypeId="urn:microsoft.com/office/officeart/2005/8/quickstyle/3d3" qsCatId="3D" csTypeId="urn:microsoft.com/office/officeart/2005/8/colors/accent3_3" csCatId="accent3" phldr="1"/>
      <dgm:spPr/>
    </dgm:pt>
    <dgm:pt modelId="{D48455B5-C9A2-4EC1-A680-047AD62AEBE1}">
      <dgm:prSet phldrT="[Text]" custT="1"/>
      <dgm:spPr/>
      <dgm:t>
        <a:bodyPr/>
        <a:lstStyle/>
        <a:p>
          <a:r>
            <a:rPr lang="en-US" sz="1800"/>
            <a:t>Pre-entry</a:t>
          </a:r>
        </a:p>
      </dgm:t>
    </dgm:pt>
    <dgm:pt modelId="{A1575006-B121-4C42-B705-E92F3754E7E7}" type="parTrans" cxnId="{090AF1EC-E364-4C73-AD5E-4998B8C3811A}">
      <dgm:prSet/>
      <dgm:spPr/>
      <dgm:t>
        <a:bodyPr/>
        <a:lstStyle/>
        <a:p>
          <a:endParaRPr lang="en-US"/>
        </a:p>
      </dgm:t>
    </dgm:pt>
    <dgm:pt modelId="{F5D99630-2321-4D3B-8A50-24C6D8F99296}" type="sibTrans" cxnId="{090AF1EC-E364-4C73-AD5E-4998B8C3811A}">
      <dgm:prSet/>
      <dgm:spPr/>
      <dgm:t>
        <a:bodyPr/>
        <a:lstStyle/>
        <a:p>
          <a:endParaRPr lang="en-US"/>
        </a:p>
      </dgm:t>
    </dgm:pt>
    <dgm:pt modelId="{793BCE56-7978-4746-909F-79EC5ED0B81C}">
      <dgm:prSet phldrT="[Text]" custT="1"/>
      <dgm:spPr/>
      <dgm:t>
        <a:bodyPr/>
        <a:lstStyle/>
        <a:p>
          <a:r>
            <a:rPr lang="en-US" sz="1800"/>
            <a:t>First</a:t>
          </a:r>
          <a:r>
            <a:rPr lang="en-US" sz="1100"/>
            <a:t> </a:t>
          </a:r>
          <a:r>
            <a:rPr lang="en-US" sz="1800"/>
            <a:t>Year</a:t>
          </a:r>
        </a:p>
      </dgm:t>
    </dgm:pt>
    <dgm:pt modelId="{AE1DA0E9-1DA9-45A4-A421-D82C0DAC32ED}" type="parTrans" cxnId="{8AA2CF42-7537-4E7C-B209-504E1A90072E}">
      <dgm:prSet/>
      <dgm:spPr/>
      <dgm:t>
        <a:bodyPr/>
        <a:lstStyle/>
        <a:p>
          <a:endParaRPr lang="en-US"/>
        </a:p>
      </dgm:t>
    </dgm:pt>
    <dgm:pt modelId="{9FB1DA24-B15B-4AD4-B80C-AC5F67B9E075}" type="sibTrans" cxnId="{8AA2CF42-7537-4E7C-B209-504E1A90072E}">
      <dgm:prSet/>
      <dgm:spPr/>
      <dgm:t>
        <a:bodyPr/>
        <a:lstStyle/>
        <a:p>
          <a:endParaRPr lang="en-US"/>
        </a:p>
      </dgm:t>
    </dgm:pt>
    <dgm:pt modelId="{1979BC43-F66C-48B2-BB12-8BECEF27DED3}">
      <dgm:prSet phldrT="[Text]" custT="1"/>
      <dgm:spPr/>
      <dgm:t>
        <a:bodyPr/>
        <a:lstStyle/>
        <a:p>
          <a:r>
            <a:rPr lang="en-US" sz="1800">
              <a:solidFill>
                <a:schemeClr val="accent1">
                  <a:lumMod val="75000"/>
                </a:schemeClr>
              </a:solidFill>
            </a:rPr>
            <a:t>Middle Year</a:t>
          </a:r>
        </a:p>
      </dgm:t>
    </dgm:pt>
    <dgm:pt modelId="{E22E26FB-84BC-41BD-BE98-35CF8C052926}" type="parTrans" cxnId="{C9002838-A80F-4073-BDAD-4B0451E2B927}">
      <dgm:prSet/>
      <dgm:spPr/>
      <dgm:t>
        <a:bodyPr/>
        <a:lstStyle/>
        <a:p>
          <a:endParaRPr lang="en-US"/>
        </a:p>
      </dgm:t>
    </dgm:pt>
    <dgm:pt modelId="{90183912-851E-4524-8FFC-514ABC096DA0}" type="sibTrans" cxnId="{C9002838-A80F-4073-BDAD-4B0451E2B927}">
      <dgm:prSet/>
      <dgm:spPr/>
      <dgm:t>
        <a:bodyPr/>
        <a:lstStyle/>
        <a:p>
          <a:endParaRPr lang="en-US"/>
        </a:p>
      </dgm:t>
    </dgm:pt>
    <dgm:pt modelId="{A81985E1-845E-4C22-BC20-F93D6828BB9B}">
      <dgm:prSet phldrT="[Text]" custT="1"/>
      <dgm:spPr/>
      <dgm:t>
        <a:bodyPr/>
        <a:lstStyle/>
        <a:p>
          <a:r>
            <a:rPr lang="en-US" sz="1800">
              <a:solidFill>
                <a:schemeClr val="accent1">
                  <a:lumMod val="75000"/>
                </a:schemeClr>
              </a:solidFill>
            </a:rPr>
            <a:t>Final Year</a:t>
          </a:r>
        </a:p>
      </dgm:t>
    </dgm:pt>
    <dgm:pt modelId="{EEDD8122-B1AA-4D6C-A2A4-D706FF9C4009}" type="parTrans" cxnId="{9B680849-6CDC-4052-A996-7857F4AF1B29}">
      <dgm:prSet/>
      <dgm:spPr/>
      <dgm:t>
        <a:bodyPr/>
        <a:lstStyle/>
        <a:p>
          <a:endParaRPr lang="en-US"/>
        </a:p>
      </dgm:t>
    </dgm:pt>
    <dgm:pt modelId="{9F14C6E9-9F9A-4350-AFD1-7CFF9FA7DD73}" type="sibTrans" cxnId="{9B680849-6CDC-4052-A996-7857F4AF1B29}">
      <dgm:prSet/>
      <dgm:spPr/>
      <dgm:t>
        <a:bodyPr/>
        <a:lstStyle/>
        <a:p>
          <a:endParaRPr lang="en-US"/>
        </a:p>
      </dgm:t>
    </dgm:pt>
    <dgm:pt modelId="{F70BE16E-D7EB-4EFF-815E-14A44EF8346A}">
      <dgm:prSet phldrT="[Text]" custT="1"/>
      <dgm:spPr/>
      <dgm:t>
        <a:bodyPr/>
        <a:lstStyle/>
        <a:p>
          <a:r>
            <a:rPr lang="en-US" sz="1600"/>
            <a:t>Post Graduation / </a:t>
          </a:r>
          <a:r>
            <a:rPr lang="en-US" sz="1600" err="1"/>
            <a:t>PGT</a:t>
          </a:r>
          <a:endParaRPr lang="en-US" sz="1600"/>
        </a:p>
      </dgm:t>
    </dgm:pt>
    <dgm:pt modelId="{841D3A14-1260-4072-8319-F6BD95A1E9C6}" type="parTrans" cxnId="{464403E4-8FE1-42FD-B6FA-12E24E855778}">
      <dgm:prSet/>
      <dgm:spPr/>
      <dgm:t>
        <a:bodyPr/>
        <a:lstStyle/>
        <a:p>
          <a:endParaRPr lang="en-US"/>
        </a:p>
      </dgm:t>
    </dgm:pt>
    <dgm:pt modelId="{85DD07E5-808C-4B43-A450-B73A49C5D795}" type="sibTrans" cxnId="{464403E4-8FE1-42FD-B6FA-12E24E855778}">
      <dgm:prSet/>
      <dgm:spPr/>
      <dgm:t>
        <a:bodyPr/>
        <a:lstStyle/>
        <a:p>
          <a:endParaRPr lang="en-US"/>
        </a:p>
      </dgm:t>
    </dgm:pt>
    <dgm:pt modelId="{6A998B39-F5F5-4CB0-A224-C4A920175BBD}" type="pres">
      <dgm:prSet presAssocID="{DF8353B7-56A8-4ECC-AFC5-E5B2C9D89118}" presName="Name0" presStyleCnt="0">
        <dgm:presLayoutVars>
          <dgm:dir/>
          <dgm:resizeHandles val="exact"/>
        </dgm:presLayoutVars>
      </dgm:prSet>
      <dgm:spPr/>
    </dgm:pt>
    <dgm:pt modelId="{731711BD-E71F-41AF-A456-2C2DA180981A}" type="pres">
      <dgm:prSet presAssocID="{D48455B5-C9A2-4EC1-A680-047AD62AEBE1}" presName="composite" presStyleCnt="0"/>
      <dgm:spPr/>
    </dgm:pt>
    <dgm:pt modelId="{C610659E-14DF-4BC5-BA85-C5CD8C59FE77}" type="pres">
      <dgm:prSet presAssocID="{D48455B5-C9A2-4EC1-A680-047AD62AEBE1}" presName="bgChev" presStyleLbl="node1" presStyleIdx="0" presStyleCnt="5" custScaleX="131105" custScaleY="282575"/>
      <dgm:spPr/>
    </dgm:pt>
    <dgm:pt modelId="{80A63D1C-BBB4-4D48-8EB0-88950EC5E2DE}" type="pres">
      <dgm:prSet presAssocID="{D48455B5-C9A2-4EC1-A680-047AD62AEBE1}" presName="txNode" presStyleLbl="fgAcc1" presStyleIdx="0" presStyleCnt="5" custScaleX="102962" custScaleY="139327" custLinFactY="17926" custLinFactNeighborX="-3525" custLinFactNeighborY="100000">
        <dgm:presLayoutVars>
          <dgm:bulletEnabled val="1"/>
        </dgm:presLayoutVars>
      </dgm:prSet>
      <dgm:spPr/>
      <dgm:t>
        <a:bodyPr/>
        <a:lstStyle/>
        <a:p>
          <a:endParaRPr lang="en-US"/>
        </a:p>
      </dgm:t>
    </dgm:pt>
    <dgm:pt modelId="{BDA25BF1-B2D0-45CB-83E1-13EAB282526A}" type="pres">
      <dgm:prSet presAssocID="{F5D99630-2321-4D3B-8A50-24C6D8F99296}" presName="compositeSpace" presStyleCnt="0"/>
      <dgm:spPr/>
    </dgm:pt>
    <dgm:pt modelId="{7FBBDE78-892E-4068-AFA2-5FF00745D31B}" type="pres">
      <dgm:prSet presAssocID="{793BCE56-7978-4746-909F-79EC5ED0B81C}" presName="composite" presStyleCnt="0"/>
      <dgm:spPr/>
    </dgm:pt>
    <dgm:pt modelId="{292B647D-1A8C-4593-8A0C-4216D51A5EF5}" type="pres">
      <dgm:prSet presAssocID="{793BCE56-7978-4746-909F-79EC5ED0B81C}" presName="bgChev" presStyleLbl="node1" presStyleIdx="1" presStyleCnt="5" custScaleX="114652" custScaleY="324703"/>
      <dgm:spPr/>
    </dgm:pt>
    <dgm:pt modelId="{B12D564E-DDDF-444A-A421-D45CE6062C5A}" type="pres">
      <dgm:prSet presAssocID="{793BCE56-7978-4746-909F-79EC5ED0B81C}" presName="txNode" presStyleLbl="fgAcc1" presStyleIdx="1" presStyleCnt="5" custScaleX="110043" custScaleY="154735" custLinFactY="13977" custLinFactNeighborX="4249" custLinFactNeighborY="100000">
        <dgm:presLayoutVars>
          <dgm:bulletEnabled val="1"/>
        </dgm:presLayoutVars>
      </dgm:prSet>
      <dgm:spPr/>
      <dgm:t>
        <a:bodyPr/>
        <a:lstStyle/>
        <a:p>
          <a:endParaRPr lang="en-US"/>
        </a:p>
      </dgm:t>
    </dgm:pt>
    <dgm:pt modelId="{9E85FD3A-9309-4870-83DF-D063330E9993}" type="pres">
      <dgm:prSet presAssocID="{9FB1DA24-B15B-4AD4-B80C-AC5F67B9E075}" presName="compositeSpace" presStyleCnt="0"/>
      <dgm:spPr/>
    </dgm:pt>
    <dgm:pt modelId="{F82C9CD8-CB0A-4F70-B9D2-C84F25E32C05}" type="pres">
      <dgm:prSet presAssocID="{1979BC43-F66C-48B2-BB12-8BECEF27DED3}" presName="composite" presStyleCnt="0"/>
      <dgm:spPr/>
    </dgm:pt>
    <dgm:pt modelId="{E687FD78-5F78-45A8-A07A-A130AF07C10D}" type="pres">
      <dgm:prSet presAssocID="{1979BC43-F66C-48B2-BB12-8BECEF27DED3}" presName="bgChev" presStyleLbl="node1" presStyleIdx="2" presStyleCnt="5" custScaleX="173702" custScaleY="399037" custLinFactNeighborX="2922" custLinFactNeighborY="15140"/>
      <dgm:spPr/>
    </dgm:pt>
    <dgm:pt modelId="{FABD6397-A74D-44EF-88A8-0057C94F8884}" type="pres">
      <dgm:prSet presAssocID="{1979BC43-F66C-48B2-BB12-8BECEF27DED3}" presName="txNode" presStyleLbl="fgAcc1" presStyleIdx="2" presStyleCnt="5" custScaleX="106353" custScaleY="158843" custLinFactY="20296" custLinFactNeighborX="12536" custLinFactNeighborY="100000">
        <dgm:presLayoutVars>
          <dgm:bulletEnabled val="1"/>
        </dgm:presLayoutVars>
      </dgm:prSet>
      <dgm:spPr/>
      <dgm:t>
        <a:bodyPr/>
        <a:lstStyle/>
        <a:p>
          <a:endParaRPr lang="en-US"/>
        </a:p>
      </dgm:t>
    </dgm:pt>
    <dgm:pt modelId="{6E33DA08-2D1C-4566-9356-2FFF739D98CD}" type="pres">
      <dgm:prSet presAssocID="{90183912-851E-4524-8FFC-514ABC096DA0}" presName="compositeSpace" presStyleCnt="0"/>
      <dgm:spPr/>
    </dgm:pt>
    <dgm:pt modelId="{C1A806FF-F8DE-49F8-B4C0-B0DBFFF2B43A}" type="pres">
      <dgm:prSet presAssocID="{A81985E1-845E-4C22-BC20-F93D6828BB9B}" presName="composite" presStyleCnt="0"/>
      <dgm:spPr/>
    </dgm:pt>
    <dgm:pt modelId="{2142511D-C14F-48D2-834B-3F7286D5A67D}" type="pres">
      <dgm:prSet presAssocID="{A81985E1-845E-4C22-BC20-F93D6828BB9B}" presName="bgChev" presStyleLbl="node1" presStyleIdx="3" presStyleCnt="5" custScaleX="151521" custScaleY="379323"/>
      <dgm:spPr/>
    </dgm:pt>
    <dgm:pt modelId="{33FDCA79-D57A-4C40-9DF6-1EEE6353DCA8}" type="pres">
      <dgm:prSet presAssocID="{A81985E1-845E-4C22-BC20-F93D6828BB9B}" presName="txNode" presStyleLbl="fgAcc1" presStyleIdx="3" presStyleCnt="5" custScaleX="104488" custScaleY="149771" custLinFactY="16020" custLinFactNeighborX="-9409" custLinFactNeighborY="100000">
        <dgm:presLayoutVars>
          <dgm:bulletEnabled val="1"/>
        </dgm:presLayoutVars>
      </dgm:prSet>
      <dgm:spPr/>
      <dgm:t>
        <a:bodyPr/>
        <a:lstStyle/>
        <a:p>
          <a:endParaRPr lang="en-US"/>
        </a:p>
      </dgm:t>
    </dgm:pt>
    <dgm:pt modelId="{7E79FB3B-62EB-423E-B1DF-B8C379806ACD}" type="pres">
      <dgm:prSet presAssocID="{9F14C6E9-9F9A-4350-AFD1-7CFF9FA7DD73}" presName="compositeSpace" presStyleCnt="0"/>
      <dgm:spPr/>
    </dgm:pt>
    <dgm:pt modelId="{875620BC-DB76-4E11-B497-7FA81EEC4970}" type="pres">
      <dgm:prSet presAssocID="{F70BE16E-D7EB-4EFF-815E-14A44EF8346A}" presName="composite" presStyleCnt="0"/>
      <dgm:spPr/>
    </dgm:pt>
    <dgm:pt modelId="{9D368608-E958-4832-A617-103E4A6D8ADD}" type="pres">
      <dgm:prSet presAssocID="{F70BE16E-D7EB-4EFF-815E-14A44EF8346A}" presName="bgChev" presStyleLbl="node1" presStyleIdx="4" presStyleCnt="5" custScaleX="119594" custScaleY="304088"/>
      <dgm:spPr/>
    </dgm:pt>
    <dgm:pt modelId="{A9DEEDF7-B68B-492C-B9E7-8787E5194350}" type="pres">
      <dgm:prSet presAssocID="{F70BE16E-D7EB-4EFF-815E-14A44EF8346A}" presName="txNode" presStyleLbl="fgAcc1" presStyleIdx="4" presStyleCnt="5" custScaleX="138688" custScaleY="180612" custLinFactY="18595" custLinFactNeighborX="-8118" custLinFactNeighborY="100000">
        <dgm:presLayoutVars>
          <dgm:bulletEnabled val="1"/>
        </dgm:presLayoutVars>
      </dgm:prSet>
      <dgm:spPr/>
      <dgm:t>
        <a:bodyPr/>
        <a:lstStyle/>
        <a:p>
          <a:endParaRPr lang="en-US"/>
        </a:p>
      </dgm:t>
    </dgm:pt>
  </dgm:ptLst>
  <dgm:cxnLst>
    <dgm:cxn modelId="{C9002838-A80F-4073-BDAD-4B0451E2B927}" srcId="{DF8353B7-56A8-4ECC-AFC5-E5B2C9D89118}" destId="{1979BC43-F66C-48B2-BB12-8BECEF27DED3}" srcOrd="2" destOrd="0" parTransId="{E22E26FB-84BC-41BD-BE98-35CF8C052926}" sibTransId="{90183912-851E-4524-8FFC-514ABC096DA0}"/>
    <dgm:cxn modelId="{9B680849-6CDC-4052-A996-7857F4AF1B29}" srcId="{DF8353B7-56A8-4ECC-AFC5-E5B2C9D89118}" destId="{A81985E1-845E-4C22-BC20-F93D6828BB9B}" srcOrd="3" destOrd="0" parTransId="{EEDD8122-B1AA-4D6C-A2A4-D706FF9C4009}" sibTransId="{9F14C6E9-9F9A-4350-AFD1-7CFF9FA7DD73}"/>
    <dgm:cxn modelId="{DB1F789D-5CAE-4905-A3F9-15392B14555F}" type="presOf" srcId="{DF8353B7-56A8-4ECC-AFC5-E5B2C9D89118}" destId="{6A998B39-F5F5-4CB0-A224-C4A920175BBD}" srcOrd="0" destOrd="0" presId="urn:microsoft.com/office/officeart/2005/8/layout/chevronAccent+Icon"/>
    <dgm:cxn modelId="{B8BDCE6A-0FA5-4D9C-8955-9A2E9DAB0C99}" type="presOf" srcId="{D48455B5-C9A2-4EC1-A680-047AD62AEBE1}" destId="{80A63D1C-BBB4-4D48-8EB0-88950EC5E2DE}" srcOrd="0" destOrd="0" presId="urn:microsoft.com/office/officeart/2005/8/layout/chevronAccent+Icon"/>
    <dgm:cxn modelId="{8AA2CF42-7537-4E7C-B209-504E1A90072E}" srcId="{DF8353B7-56A8-4ECC-AFC5-E5B2C9D89118}" destId="{793BCE56-7978-4746-909F-79EC5ED0B81C}" srcOrd="1" destOrd="0" parTransId="{AE1DA0E9-1DA9-45A4-A421-D82C0DAC32ED}" sibTransId="{9FB1DA24-B15B-4AD4-B80C-AC5F67B9E075}"/>
    <dgm:cxn modelId="{464403E4-8FE1-42FD-B6FA-12E24E855778}" srcId="{DF8353B7-56A8-4ECC-AFC5-E5B2C9D89118}" destId="{F70BE16E-D7EB-4EFF-815E-14A44EF8346A}" srcOrd="4" destOrd="0" parTransId="{841D3A14-1260-4072-8319-F6BD95A1E9C6}" sibTransId="{85DD07E5-808C-4B43-A450-B73A49C5D795}"/>
    <dgm:cxn modelId="{090AF1EC-E364-4C73-AD5E-4998B8C3811A}" srcId="{DF8353B7-56A8-4ECC-AFC5-E5B2C9D89118}" destId="{D48455B5-C9A2-4EC1-A680-047AD62AEBE1}" srcOrd="0" destOrd="0" parTransId="{A1575006-B121-4C42-B705-E92F3754E7E7}" sibTransId="{F5D99630-2321-4D3B-8A50-24C6D8F99296}"/>
    <dgm:cxn modelId="{ECE26632-A309-4A18-AB0E-5DDFF30CA38F}" type="presOf" srcId="{793BCE56-7978-4746-909F-79EC5ED0B81C}" destId="{B12D564E-DDDF-444A-A421-D45CE6062C5A}" srcOrd="0" destOrd="0" presId="urn:microsoft.com/office/officeart/2005/8/layout/chevronAccent+Icon"/>
    <dgm:cxn modelId="{FDB25F6B-65B2-4660-8A4C-EFD9ABCB025B}" type="presOf" srcId="{F70BE16E-D7EB-4EFF-815E-14A44EF8346A}" destId="{A9DEEDF7-B68B-492C-B9E7-8787E5194350}" srcOrd="0" destOrd="0" presId="urn:microsoft.com/office/officeart/2005/8/layout/chevronAccent+Icon"/>
    <dgm:cxn modelId="{5766DF56-0546-4619-98FE-AF44EC450D34}" type="presOf" srcId="{A81985E1-845E-4C22-BC20-F93D6828BB9B}" destId="{33FDCA79-D57A-4C40-9DF6-1EEE6353DCA8}" srcOrd="0" destOrd="0" presId="urn:microsoft.com/office/officeart/2005/8/layout/chevronAccent+Icon"/>
    <dgm:cxn modelId="{21121E4D-5688-4861-89A3-FF300D72A648}" type="presOf" srcId="{1979BC43-F66C-48B2-BB12-8BECEF27DED3}" destId="{FABD6397-A74D-44EF-88A8-0057C94F8884}" srcOrd="0" destOrd="0" presId="urn:microsoft.com/office/officeart/2005/8/layout/chevronAccent+Icon"/>
    <dgm:cxn modelId="{A433E46D-E273-4F74-A4C6-A19A049EDBAE}" type="presParOf" srcId="{6A998B39-F5F5-4CB0-A224-C4A920175BBD}" destId="{731711BD-E71F-41AF-A456-2C2DA180981A}" srcOrd="0" destOrd="0" presId="urn:microsoft.com/office/officeart/2005/8/layout/chevronAccent+Icon"/>
    <dgm:cxn modelId="{EBFE122D-0F2A-4018-9ED4-465733D70F72}" type="presParOf" srcId="{731711BD-E71F-41AF-A456-2C2DA180981A}" destId="{C610659E-14DF-4BC5-BA85-C5CD8C59FE77}" srcOrd="0" destOrd="0" presId="urn:microsoft.com/office/officeart/2005/8/layout/chevronAccent+Icon"/>
    <dgm:cxn modelId="{18B3C01B-8966-494F-9C21-1A408A4581E9}" type="presParOf" srcId="{731711BD-E71F-41AF-A456-2C2DA180981A}" destId="{80A63D1C-BBB4-4D48-8EB0-88950EC5E2DE}" srcOrd="1" destOrd="0" presId="urn:microsoft.com/office/officeart/2005/8/layout/chevronAccent+Icon"/>
    <dgm:cxn modelId="{0423A477-33D0-4299-BB75-2A0EA68F60E2}" type="presParOf" srcId="{6A998B39-F5F5-4CB0-A224-C4A920175BBD}" destId="{BDA25BF1-B2D0-45CB-83E1-13EAB282526A}" srcOrd="1" destOrd="0" presId="urn:microsoft.com/office/officeart/2005/8/layout/chevronAccent+Icon"/>
    <dgm:cxn modelId="{F1698063-81D3-4FDA-9FC8-4E3F00D32452}" type="presParOf" srcId="{6A998B39-F5F5-4CB0-A224-C4A920175BBD}" destId="{7FBBDE78-892E-4068-AFA2-5FF00745D31B}" srcOrd="2" destOrd="0" presId="urn:microsoft.com/office/officeart/2005/8/layout/chevronAccent+Icon"/>
    <dgm:cxn modelId="{9FCA59FE-B7E1-441F-B472-D24F23CBA77A}" type="presParOf" srcId="{7FBBDE78-892E-4068-AFA2-5FF00745D31B}" destId="{292B647D-1A8C-4593-8A0C-4216D51A5EF5}" srcOrd="0" destOrd="0" presId="urn:microsoft.com/office/officeart/2005/8/layout/chevronAccent+Icon"/>
    <dgm:cxn modelId="{72710CE9-7959-4E9C-8E65-0C4953D5AAEC}" type="presParOf" srcId="{7FBBDE78-892E-4068-AFA2-5FF00745D31B}" destId="{B12D564E-DDDF-444A-A421-D45CE6062C5A}" srcOrd="1" destOrd="0" presId="urn:microsoft.com/office/officeart/2005/8/layout/chevronAccent+Icon"/>
    <dgm:cxn modelId="{7AEAD13A-5A63-48B6-B5A5-531A4FCBD12D}" type="presParOf" srcId="{6A998B39-F5F5-4CB0-A224-C4A920175BBD}" destId="{9E85FD3A-9309-4870-83DF-D063330E9993}" srcOrd="3" destOrd="0" presId="urn:microsoft.com/office/officeart/2005/8/layout/chevronAccent+Icon"/>
    <dgm:cxn modelId="{B01DCA05-3EAA-4A35-A262-73C646B92ABF}" type="presParOf" srcId="{6A998B39-F5F5-4CB0-A224-C4A920175BBD}" destId="{F82C9CD8-CB0A-4F70-B9D2-C84F25E32C05}" srcOrd="4" destOrd="0" presId="urn:microsoft.com/office/officeart/2005/8/layout/chevronAccent+Icon"/>
    <dgm:cxn modelId="{6B5B2AFE-CDCA-47D0-BFA8-5D48C8B6DB4F}" type="presParOf" srcId="{F82C9CD8-CB0A-4F70-B9D2-C84F25E32C05}" destId="{E687FD78-5F78-45A8-A07A-A130AF07C10D}" srcOrd="0" destOrd="0" presId="urn:microsoft.com/office/officeart/2005/8/layout/chevronAccent+Icon"/>
    <dgm:cxn modelId="{4BD74BA6-F24B-415F-B524-55D879DA59BE}" type="presParOf" srcId="{F82C9CD8-CB0A-4F70-B9D2-C84F25E32C05}" destId="{FABD6397-A74D-44EF-88A8-0057C94F8884}" srcOrd="1" destOrd="0" presId="urn:microsoft.com/office/officeart/2005/8/layout/chevronAccent+Icon"/>
    <dgm:cxn modelId="{E5E1F699-5E42-4D04-BA3B-7B20168AD10F}" type="presParOf" srcId="{6A998B39-F5F5-4CB0-A224-C4A920175BBD}" destId="{6E33DA08-2D1C-4566-9356-2FFF739D98CD}" srcOrd="5" destOrd="0" presId="urn:microsoft.com/office/officeart/2005/8/layout/chevronAccent+Icon"/>
    <dgm:cxn modelId="{E7AD2C49-76DF-4607-BB88-A37A0FBC88EF}" type="presParOf" srcId="{6A998B39-F5F5-4CB0-A224-C4A920175BBD}" destId="{C1A806FF-F8DE-49F8-B4C0-B0DBFFF2B43A}" srcOrd="6" destOrd="0" presId="urn:microsoft.com/office/officeart/2005/8/layout/chevronAccent+Icon"/>
    <dgm:cxn modelId="{7B89AB7F-FB7B-44A0-907F-AA6F4052B4D3}" type="presParOf" srcId="{C1A806FF-F8DE-49F8-B4C0-B0DBFFF2B43A}" destId="{2142511D-C14F-48D2-834B-3F7286D5A67D}" srcOrd="0" destOrd="0" presId="urn:microsoft.com/office/officeart/2005/8/layout/chevronAccent+Icon"/>
    <dgm:cxn modelId="{08070BB9-07DB-4348-B859-FA95EEFA49A3}" type="presParOf" srcId="{C1A806FF-F8DE-49F8-B4C0-B0DBFFF2B43A}" destId="{33FDCA79-D57A-4C40-9DF6-1EEE6353DCA8}" srcOrd="1" destOrd="0" presId="urn:microsoft.com/office/officeart/2005/8/layout/chevronAccent+Icon"/>
    <dgm:cxn modelId="{0B7B4980-44AB-455F-A46A-192C1473570A}" type="presParOf" srcId="{6A998B39-F5F5-4CB0-A224-C4A920175BBD}" destId="{7E79FB3B-62EB-423E-B1DF-B8C379806ACD}" srcOrd="7" destOrd="0" presId="urn:microsoft.com/office/officeart/2005/8/layout/chevronAccent+Icon"/>
    <dgm:cxn modelId="{CC87332E-D769-4155-BA01-975852C5B375}" type="presParOf" srcId="{6A998B39-F5F5-4CB0-A224-C4A920175BBD}" destId="{875620BC-DB76-4E11-B497-7FA81EEC4970}" srcOrd="8" destOrd="0" presId="urn:microsoft.com/office/officeart/2005/8/layout/chevronAccent+Icon"/>
    <dgm:cxn modelId="{44E851F8-93B1-44AA-AB3C-8964B80CAFD4}" type="presParOf" srcId="{875620BC-DB76-4E11-B497-7FA81EEC4970}" destId="{9D368608-E958-4832-A617-103E4A6D8ADD}" srcOrd="0" destOrd="0" presId="urn:microsoft.com/office/officeart/2005/8/layout/chevronAccent+Icon"/>
    <dgm:cxn modelId="{02638804-298A-48B3-B2E8-80AC4376B1FF}" type="presParOf" srcId="{875620BC-DB76-4E11-B497-7FA81EEC4970}" destId="{A9DEEDF7-B68B-492C-B9E7-8787E519435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0659E-14DF-4BC5-BA85-C5CD8C59FE77}">
      <dsp:nvSpPr>
        <dsp:cNvPr id="0" name=""/>
        <dsp:cNvSpPr/>
      </dsp:nvSpPr>
      <dsp:spPr>
        <a:xfrm>
          <a:off x="3651" y="1045898"/>
          <a:ext cx="1469073" cy="1222208"/>
        </a:xfrm>
        <a:prstGeom prst="chevron">
          <a:avLst>
            <a:gd name="adj" fmla="val 40000"/>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A63D1C-BBB4-4D48-8EB0-88950EC5E2DE}">
      <dsp:nvSpPr>
        <dsp:cNvPr id="0" name=""/>
        <dsp:cNvSpPr/>
      </dsp:nvSpPr>
      <dsp:spPr>
        <a:xfrm>
          <a:off x="429362" y="1973881"/>
          <a:ext cx="974254" cy="60262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a:t>Pre-entry</a:t>
          </a:r>
        </a:p>
      </dsp:txBody>
      <dsp:txXfrm>
        <a:off x="447012" y="1991531"/>
        <a:ext cx="938954" cy="567324"/>
      </dsp:txXfrm>
    </dsp:sp>
    <dsp:sp modelId="{292B647D-1A8C-4593-8A0C-4216D51A5EF5}">
      <dsp:nvSpPr>
        <dsp:cNvPr id="0" name=""/>
        <dsp:cNvSpPr/>
      </dsp:nvSpPr>
      <dsp:spPr>
        <a:xfrm>
          <a:off x="1507586" y="954790"/>
          <a:ext cx="1284712" cy="1404423"/>
        </a:xfrm>
        <a:prstGeom prst="chevron">
          <a:avLst>
            <a:gd name="adj" fmla="val 40000"/>
          </a:avLst>
        </a:prstGeom>
        <a:solidFill>
          <a:schemeClr val="accent3">
            <a:shade val="80000"/>
            <a:hueOff val="0"/>
            <a:satOff val="0"/>
            <a:lumOff val="47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12D564E-DDDF-444A-A421-D45CE6062C5A}">
      <dsp:nvSpPr>
        <dsp:cNvPr id="0" name=""/>
        <dsp:cNvSpPr/>
      </dsp:nvSpPr>
      <dsp:spPr>
        <a:xfrm>
          <a:off x="1881175" y="1923479"/>
          <a:ext cx="1041256" cy="6692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a:t>First</a:t>
          </a:r>
          <a:r>
            <a:rPr lang="en-US" sz="1100" kern="1200"/>
            <a:t> </a:t>
          </a:r>
          <a:r>
            <a:rPr lang="en-US" sz="1800" kern="1200"/>
            <a:t>Year</a:t>
          </a:r>
        </a:p>
      </dsp:txBody>
      <dsp:txXfrm>
        <a:off x="1900777" y="1943081"/>
        <a:ext cx="1002052" cy="630064"/>
      </dsp:txXfrm>
    </dsp:sp>
    <dsp:sp modelId="{E687FD78-5F78-45A8-A07A-A130AF07C10D}">
      <dsp:nvSpPr>
        <dsp:cNvPr id="0" name=""/>
        <dsp:cNvSpPr/>
      </dsp:nvSpPr>
      <dsp:spPr>
        <a:xfrm>
          <a:off x="2949830" y="859518"/>
          <a:ext cx="1946386" cy="1725936"/>
        </a:xfrm>
        <a:prstGeom prst="chevron">
          <a:avLst>
            <a:gd name="adj" fmla="val 40000"/>
          </a:avLst>
        </a:prstGeom>
        <a:solidFill>
          <a:schemeClr val="accent3">
            <a:shade val="80000"/>
            <a:hueOff val="0"/>
            <a:satOff val="0"/>
            <a:lumOff val="95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BD6397-A74D-44EF-88A8-0057C94F8884}">
      <dsp:nvSpPr>
        <dsp:cNvPr id="0" name=""/>
        <dsp:cNvSpPr/>
      </dsp:nvSpPr>
      <dsp:spPr>
        <a:xfrm>
          <a:off x="3717386" y="1941926"/>
          <a:ext cx="1006341" cy="6870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a:solidFill>
                <a:schemeClr val="accent1">
                  <a:lumMod val="75000"/>
                </a:schemeClr>
              </a:solidFill>
            </a:rPr>
            <a:t>Middle Year</a:t>
          </a:r>
        </a:p>
      </dsp:txBody>
      <dsp:txXfrm>
        <a:off x="3737509" y="1962049"/>
        <a:ext cx="966095" cy="646790"/>
      </dsp:txXfrm>
    </dsp:sp>
    <dsp:sp modelId="{2142511D-C14F-48D2-834B-3F7286D5A67D}">
      <dsp:nvSpPr>
        <dsp:cNvPr id="0" name=""/>
        <dsp:cNvSpPr/>
      </dsp:nvSpPr>
      <dsp:spPr>
        <a:xfrm>
          <a:off x="4898336" y="836668"/>
          <a:ext cx="1697841" cy="1640668"/>
        </a:xfrm>
        <a:prstGeom prst="chevron">
          <a:avLst>
            <a:gd name="adj" fmla="val 40000"/>
          </a:avLst>
        </a:prstGeom>
        <a:solidFill>
          <a:schemeClr val="accent3">
            <a:shade val="80000"/>
            <a:hueOff val="0"/>
            <a:satOff val="0"/>
            <a:lumOff val="143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FDCA79-D57A-4C40-9DF6-1EEE6353DCA8}">
      <dsp:nvSpPr>
        <dsp:cNvPr id="0" name=""/>
        <dsp:cNvSpPr/>
      </dsp:nvSpPr>
      <dsp:spPr>
        <a:xfrm>
          <a:off x="5375535" y="1943051"/>
          <a:ext cx="988693" cy="64779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a:solidFill>
                <a:schemeClr val="accent1">
                  <a:lumMod val="75000"/>
                </a:schemeClr>
              </a:solidFill>
            </a:rPr>
            <a:t>Final Year</a:t>
          </a:r>
        </a:p>
      </dsp:txBody>
      <dsp:txXfrm>
        <a:off x="5394508" y="1962024"/>
        <a:ext cx="950747" cy="609851"/>
      </dsp:txXfrm>
    </dsp:sp>
    <dsp:sp modelId="{9D368608-E958-4832-A617-103E4A6D8ADD}">
      <dsp:nvSpPr>
        <dsp:cNvPr id="0" name=""/>
        <dsp:cNvSpPr/>
      </dsp:nvSpPr>
      <dsp:spPr>
        <a:xfrm>
          <a:off x="6631038" y="999373"/>
          <a:ext cx="1340089" cy="1315258"/>
        </a:xfrm>
        <a:prstGeom prst="chevron">
          <a:avLst>
            <a:gd name="adj" fmla="val 40000"/>
          </a:avLst>
        </a:prstGeom>
        <a:solidFill>
          <a:schemeClr val="accent3">
            <a:shade val="80000"/>
            <a:hueOff val="0"/>
            <a:satOff val="0"/>
            <a:lumOff val="190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9DEEDF7-B68B-492C-B9E7-8787E5194350}">
      <dsp:nvSpPr>
        <dsp:cNvPr id="0" name=""/>
        <dsp:cNvSpPr/>
      </dsp:nvSpPr>
      <dsp:spPr>
        <a:xfrm>
          <a:off x="6779773" y="1887490"/>
          <a:ext cx="1312303" cy="7811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Post Graduation / </a:t>
          </a:r>
          <a:r>
            <a:rPr lang="en-US" sz="1600" kern="1200" err="1"/>
            <a:t>PGT</a:t>
          </a:r>
          <a:endParaRPr lang="en-US" sz="1600" kern="1200"/>
        </a:p>
      </dsp:txBody>
      <dsp:txXfrm>
        <a:off x="6802653" y="1910370"/>
        <a:ext cx="1266543" cy="7354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976"/>
          </a:xfrm>
          <a:prstGeom prst="rect">
            <a:avLst/>
          </a:prstGeom>
        </p:spPr>
        <p:txBody>
          <a:bodyPr vert="horz" lIns="91440" tIns="45720" rIns="91440" bIns="45720" rtlCol="0"/>
          <a:lstStyle>
            <a:lvl1pPr algn="r">
              <a:defRPr sz="1200"/>
            </a:lvl1pPr>
          </a:lstStyle>
          <a:p>
            <a:fld id="{925E4998-0123-41F1-9A78-37927D8905BE}" type="datetimeFigureOut">
              <a:rPr lang="en-GB" smtClean="0"/>
              <a:t>06/07/2023</a:t>
            </a:fld>
            <a:endParaRPr lang="en-GB"/>
          </a:p>
        </p:txBody>
      </p:sp>
      <p:sp>
        <p:nvSpPr>
          <p:cNvPr id="4" name="Footer Placeholder 3"/>
          <p:cNvSpPr>
            <a:spLocks noGrp="1"/>
          </p:cNvSpPr>
          <p:nvPr>
            <p:ph type="ftr" sz="quarter" idx="2"/>
          </p:nvPr>
        </p:nvSpPr>
        <p:spPr>
          <a:xfrm>
            <a:off x="0" y="9427076"/>
            <a:ext cx="2944283" cy="4979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27076"/>
            <a:ext cx="2944283" cy="497975"/>
          </a:xfrm>
          <a:prstGeom prst="rect">
            <a:avLst/>
          </a:prstGeom>
        </p:spPr>
        <p:txBody>
          <a:bodyPr vert="horz" lIns="91440" tIns="45720" rIns="91440" bIns="45720" rtlCol="0" anchor="b"/>
          <a:lstStyle>
            <a:lvl1pPr algn="r">
              <a:defRPr sz="1200"/>
            </a:lvl1pPr>
          </a:lstStyle>
          <a:p>
            <a:fld id="{27BAA4D9-EA8B-4980-B56A-D4A904BD16E3}" type="slidenum">
              <a:rPr lang="en-GB" smtClean="0"/>
              <a:t>‹#›</a:t>
            </a:fld>
            <a:endParaRPr lang="en-GB"/>
          </a:p>
        </p:txBody>
      </p:sp>
    </p:spTree>
    <p:extLst>
      <p:ext uri="{BB962C8B-B14F-4D97-AF65-F5344CB8AC3E}">
        <p14:creationId xmlns:p14="http://schemas.microsoft.com/office/powerpoint/2010/main" val="1920617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976"/>
          </a:xfrm>
          <a:prstGeom prst="rect">
            <a:avLst/>
          </a:prstGeom>
        </p:spPr>
        <p:txBody>
          <a:bodyPr vert="horz" lIns="91440" tIns="45720" rIns="91440" bIns="45720" rtlCol="0"/>
          <a:lstStyle>
            <a:lvl1pPr algn="r">
              <a:defRPr sz="1200"/>
            </a:lvl1pPr>
          </a:lstStyle>
          <a:p>
            <a:fld id="{2CB7B57C-2304-4450-8F63-63859BCE675D}" type="datetimeFigureOut">
              <a:rPr lang="en-GB" smtClean="0"/>
              <a:t>06/07/2023</a:t>
            </a:fld>
            <a:endParaRPr lang="en-GB"/>
          </a:p>
        </p:txBody>
      </p:sp>
      <p:sp>
        <p:nvSpPr>
          <p:cNvPr id="4" name="Slide Image Placeholder 3"/>
          <p:cNvSpPr>
            <a:spLocks noGrp="1" noRot="1" noChangeAspect="1"/>
          </p:cNvSpPr>
          <p:nvPr>
            <p:ph type="sldImg" idx="2"/>
          </p:nvPr>
        </p:nvSpPr>
        <p:spPr>
          <a:xfrm>
            <a:off x="1163638" y="1239838"/>
            <a:ext cx="4467225"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431"/>
            <a:ext cx="543560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4283"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27076"/>
            <a:ext cx="2944283" cy="497975"/>
          </a:xfrm>
          <a:prstGeom prst="rect">
            <a:avLst/>
          </a:prstGeom>
        </p:spPr>
        <p:txBody>
          <a:bodyPr vert="horz" lIns="91440" tIns="45720" rIns="91440" bIns="45720" rtlCol="0" anchor="b"/>
          <a:lstStyle>
            <a:lvl1pPr algn="r">
              <a:defRPr sz="1200"/>
            </a:lvl1pPr>
          </a:lstStyle>
          <a:p>
            <a:fld id="{DBD56472-5F5D-4FA9-9610-B4821054BE0F}" type="slidenum">
              <a:rPr lang="en-GB" smtClean="0"/>
              <a:t>‹#›</a:t>
            </a:fld>
            <a:endParaRPr lang="en-GB"/>
          </a:p>
        </p:txBody>
      </p:sp>
    </p:spTree>
    <p:extLst>
      <p:ext uri="{BB962C8B-B14F-4D97-AF65-F5344CB8AC3E}">
        <p14:creationId xmlns:p14="http://schemas.microsoft.com/office/powerpoint/2010/main" val="374885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eeds.ac.uk/undergraduate-applying/doc/alternative-admiss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eeds.ac.uk/student-success/doc/plus-programm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udents.leeds.ac.uk/info/1000074/discover_your_future/1600/employability_and_progression_assistan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cs typeface="Calibri"/>
              </a:rPr>
              <a:t>We </a:t>
            </a:r>
            <a:r>
              <a:rPr lang="en-GB" baseline="0" dirty="0" smtClean="0">
                <a:cs typeface="Calibri"/>
              </a:rPr>
              <a:t>will be recording today’s session</a:t>
            </a:r>
          </a:p>
          <a:p>
            <a:pPr>
              <a:defRPr/>
            </a:pPr>
            <a:endParaRPr lang="en-GB" baseline="0" dirty="0" smtClean="0">
              <a:cs typeface="Calibri"/>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fld id="{DBD56472-5F5D-4FA9-9610-B4821054BE0F}" type="slidenum">
              <a:rPr lang="en-GB" smtClean="0"/>
              <a:t>1</a:t>
            </a:fld>
            <a:endParaRPr lang="en-GB"/>
          </a:p>
        </p:txBody>
      </p:sp>
    </p:spTree>
    <p:extLst>
      <p:ext uri="{BB962C8B-B14F-4D97-AF65-F5344CB8AC3E}">
        <p14:creationId xmlns:p14="http://schemas.microsoft.com/office/powerpoint/2010/main" val="119908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B45176F-F328-4FC1-A4F8-C9A0E61B86EC}" type="slidenum">
              <a:rPr lang="en-GB" smtClean="0"/>
              <a:t>22</a:t>
            </a:fld>
            <a:endParaRPr lang="en-GB"/>
          </a:p>
        </p:txBody>
      </p:sp>
    </p:spTree>
    <p:extLst>
      <p:ext uri="{BB962C8B-B14F-4D97-AF65-F5344CB8AC3E}">
        <p14:creationId xmlns:p14="http://schemas.microsoft.com/office/powerpoint/2010/main" val="294493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graduate outcomes survey is a HESA-owned activity where we provide contact details for our graduates 15 months after they finish their </a:t>
            </a:r>
            <a:r>
              <a:rPr lang="en-US" dirty="0" err="1"/>
              <a:t>programmes</a:t>
            </a:r>
            <a:r>
              <a:rPr lang="en-US" dirty="0"/>
              <a:t> and HESA survey them as part of a statutory process</a:t>
            </a:r>
            <a:endParaRPr lang="en-GB" dirty="0"/>
          </a:p>
        </p:txBody>
      </p:sp>
      <p:sp>
        <p:nvSpPr>
          <p:cNvPr id="4" name="Slide Number Placeholder 3"/>
          <p:cNvSpPr>
            <a:spLocks noGrp="1"/>
          </p:cNvSpPr>
          <p:nvPr>
            <p:ph type="sldNum" sz="quarter" idx="5"/>
          </p:nvPr>
        </p:nvSpPr>
        <p:spPr/>
        <p:txBody>
          <a:bodyPr/>
          <a:lstStyle/>
          <a:p>
            <a:fld id="{BB45176F-F328-4FC1-A4F8-C9A0E61B86EC}" type="slidenum">
              <a:rPr lang="en-GB" smtClean="0"/>
              <a:t>23</a:t>
            </a:fld>
            <a:endParaRPr lang="en-GB"/>
          </a:p>
        </p:txBody>
      </p:sp>
    </p:spTree>
    <p:extLst>
      <p:ext uri="{BB962C8B-B14F-4D97-AF65-F5344CB8AC3E}">
        <p14:creationId xmlns:p14="http://schemas.microsoft.com/office/powerpoint/2010/main" val="295289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Career readiness survey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grouping on the left is their </a:t>
            </a:r>
            <a:r>
              <a:rPr lang="en-US" dirty="0" err="1"/>
              <a:t>categorised</a:t>
            </a:r>
            <a:r>
              <a:rPr lang="en-US" dirty="0"/>
              <a:t> Career Readiness statement at the start of their final year of study, the percentage in the bar is the proportion of those students who, when surveyed several months after graduation, were in graduate level work or further study</a:t>
            </a:r>
            <a:endParaRPr lang="en-GB" dirty="0"/>
          </a:p>
        </p:txBody>
      </p:sp>
      <p:sp>
        <p:nvSpPr>
          <p:cNvPr id="4" name="Slide Number Placeholder 3"/>
          <p:cNvSpPr>
            <a:spLocks noGrp="1"/>
          </p:cNvSpPr>
          <p:nvPr>
            <p:ph type="sldNum" sz="quarter" idx="10"/>
          </p:nvPr>
        </p:nvSpPr>
        <p:spPr/>
        <p:txBody>
          <a:bodyPr/>
          <a:lstStyle/>
          <a:p>
            <a:fld id="{BB45176F-F328-4FC1-A4F8-C9A0E61B86EC}" type="slidenum">
              <a:rPr lang="en-GB" smtClean="0"/>
              <a:t>24</a:t>
            </a:fld>
            <a:endParaRPr lang="en-GB"/>
          </a:p>
        </p:txBody>
      </p:sp>
    </p:spTree>
    <p:extLst>
      <p:ext uri="{BB962C8B-B14F-4D97-AF65-F5344CB8AC3E}">
        <p14:creationId xmlns:p14="http://schemas.microsoft.com/office/powerpoint/2010/main" val="311691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group on the left is their </a:t>
            </a:r>
            <a:r>
              <a:rPr lang="en-US" dirty="0" err="1"/>
              <a:t>categorised</a:t>
            </a:r>
            <a:r>
              <a:rPr lang="en-US" dirty="0"/>
              <a:t> Career Readiness statement at the start of their final year of study, the percentage in the bar is the proportion of those students who, when surveyed several months after graduation, were in graduate level work or further study.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data merges together a lot of historic data and the green overall chart is roughly 15,000 from Undergraduate, non-healthcare professional courses who both gave us a Career Readiness statement in their final year and responded to the survey after graduation so it's a very robust sample size</a:t>
            </a:r>
            <a:endParaRPr lang="en-GB" dirty="0"/>
          </a:p>
        </p:txBody>
      </p:sp>
      <p:sp>
        <p:nvSpPr>
          <p:cNvPr id="4" name="Slide Number Placeholder 3"/>
          <p:cNvSpPr>
            <a:spLocks noGrp="1"/>
          </p:cNvSpPr>
          <p:nvPr>
            <p:ph type="sldNum" sz="quarter" idx="10"/>
          </p:nvPr>
        </p:nvSpPr>
        <p:spPr/>
        <p:txBody>
          <a:bodyPr/>
          <a:lstStyle/>
          <a:p>
            <a:fld id="{BB45176F-F328-4FC1-A4F8-C9A0E61B86EC}" type="slidenum">
              <a:rPr lang="en-GB" smtClean="0"/>
              <a:t>25</a:t>
            </a:fld>
            <a:endParaRPr lang="en-GB"/>
          </a:p>
        </p:txBody>
      </p:sp>
    </p:spTree>
    <p:extLst>
      <p:ext uri="{BB962C8B-B14F-4D97-AF65-F5344CB8AC3E}">
        <p14:creationId xmlns:p14="http://schemas.microsoft.com/office/powerpoint/2010/main" val="368687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B45176F-F328-4FC1-A4F8-C9A0E61B86EC}" type="slidenum">
              <a:rPr lang="en-GB" smtClean="0"/>
              <a:t>26</a:t>
            </a:fld>
            <a:endParaRPr lang="en-GB"/>
          </a:p>
        </p:txBody>
      </p:sp>
    </p:spTree>
    <p:extLst>
      <p:ext uri="{BB962C8B-B14F-4D97-AF65-F5344CB8AC3E}">
        <p14:creationId xmlns:p14="http://schemas.microsoft.com/office/powerpoint/2010/main" val="305819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University Access and Student Success Strategy sets out in the ambition to be a place where all students feel they belong and matter to the university; that the unique experience and skills they bring are part of our rich culture and identity. The strategy is set out across four pillars of the student lifecycle: Access, Continuation, Attainment and Progression </a:t>
            </a:r>
          </a:p>
          <a:p>
            <a:endParaRPr lang="en-US" dirty="0"/>
          </a:p>
          <a:p>
            <a:r>
              <a:rPr lang="en-US" dirty="0"/>
              <a:t>Progression is our area of focus, and the following informs our objectives: </a:t>
            </a:r>
            <a:endParaRPr lang="en-US" dirty="0">
              <a:cs typeface="Calibri"/>
            </a:endParaRPr>
          </a:p>
          <a:p>
            <a:endParaRPr lang="en-US" dirty="0">
              <a:cs typeface="Calibri"/>
            </a:endParaRPr>
          </a:p>
          <a:p>
            <a:pPr marL="171450" indent="-171450">
              <a:buFont typeface="Arial"/>
              <a:buChar char="•"/>
            </a:pPr>
            <a:r>
              <a:rPr lang="en-US" dirty="0"/>
              <a:t>We will tailor activities to support all students to be active decision makers about their future</a:t>
            </a:r>
            <a:endParaRPr lang="en-US" dirty="0">
              <a:cs typeface="Calibri"/>
            </a:endParaRPr>
          </a:p>
          <a:p>
            <a:pPr marL="171450" indent="-171450">
              <a:buFont typeface="Arial"/>
              <a:buChar char="•"/>
            </a:pPr>
            <a:r>
              <a:rPr lang="en-US" dirty="0"/>
              <a:t>We will provide diverse employability opportunities</a:t>
            </a:r>
            <a:endParaRPr lang="en-US" dirty="0">
              <a:cs typeface="Calibri"/>
            </a:endParaRPr>
          </a:p>
          <a:p>
            <a:pPr marL="171450" indent="-171450">
              <a:buFont typeface="Arial"/>
              <a:buChar char="•"/>
            </a:pPr>
            <a:r>
              <a:rPr lang="en-US" dirty="0"/>
              <a:t>We will accelerate efforts to progress students from under-represented groups to postgraduate study </a:t>
            </a:r>
          </a:p>
          <a:p>
            <a:pPr marL="0" indent="0">
              <a:buFont typeface="Arial"/>
              <a:buNone/>
            </a:pPr>
            <a:endParaRPr lang="en-US" dirty="0">
              <a:cs typeface="Calibri"/>
            </a:endParaRPr>
          </a:p>
          <a:p>
            <a:pPr marL="171450" indent="-171450">
              <a:buFont typeface="Arial"/>
              <a:buChar char="•"/>
            </a:pPr>
            <a:r>
              <a:rPr lang="en-US" dirty="0">
                <a:hlinkClick r:id="rId3"/>
              </a:rPr>
              <a:t>https://www.leeds.ac.uk/undergraduate-applying/doc/alternative-admissions</a:t>
            </a:r>
            <a:r>
              <a:rPr lang="en-US" dirty="0"/>
              <a:t> Widening participation addresses patterns of underrepresentation in higher education)</a:t>
            </a:r>
          </a:p>
          <a:p>
            <a:pPr marL="171450" indent="-171450">
              <a:buFont typeface="Arial"/>
              <a:buChar char="•"/>
            </a:pPr>
            <a:endParaRPr lang="en-US" dirty="0">
              <a:cs typeface="Calibri"/>
            </a:endParaRPr>
          </a:p>
          <a:p>
            <a:pPr marL="0" indent="0">
              <a:buFont typeface="Arial"/>
              <a:buNone/>
            </a:pPr>
            <a:r>
              <a:rPr lang="en-US" b="0" i="0" dirty="0">
                <a:solidFill>
                  <a:srgbClr val="000000"/>
                </a:solidFill>
                <a:effectLst/>
                <a:latin typeface="Times New Roman" panose="02020603050405020304" pitchFamily="18" charset="0"/>
              </a:rPr>
              <a:t>Student Promise - Throughout your time at Leeds, we will encourage you to reflect upon what success means for you now and in the future. Throughout your course experience and beyond, we will support you to develop and articulate the attributes, skills and </a:t>
            </a:r>
            <a:r>
              <a:rPr lang="en-US" b="0" i="0" dirty="0" err="1">
                <a:solidFill>
                  <a:srgbClr val="000000"/>
                </a:solidFill>
                <a:effectLst/>
                <a:latin typeface="Times New Roman" panose="02020603050405020304" pitchFamily="18" charset="0"/>
              </a:rPr>
              <a:t>behaviours</a:t>
            </a:r>
            <a:r>
              <a:rPr lang="en-US" b="0" i="0" dirty="0">
                <a:solidFill>
                  <a:srgbClr val="000000"/>
                </a:solidFill>
                <a:effectLst/>
                <a:latin typeface="Times New Roman" panose="02020603050405020304" pitchFamily="18" charset="0"/>
              </a:rPr>
              <a:t> that you need to achieve your goals and aspirations.</a:t>
            </a:r>
            <a:endParaRPr lang="en-US" b="0" i="0" dirty="0">
              <a:solidFill>
                <a:srgbClr val="000000"/>
              </a:solidFill>
              <a:effectLst/>
              <a:latin typeface="Times New Roman" panose="02020603050405020304" pitchFamily="18" charset="0"/>
              <a:cs typeface="Calibri"/>
            </a:endParaRPr>
          </a:p>
          <a:p>
            <a:pPr marL="0" indent="0">
              <a:buFont typeface="Arial"/>
              <a:buNone/>
            </a:pPr>
            <a:endParaRPr lang="en-US" b="0" i="0" dirty="0">
              <a:solidFill>
                <a:srgbClr val="000000"/>
              </a:solidFill>
              <a:effectLst/>
              <a:latin typeface="Times New Roman" panose="02020603050405020304" pitchFamily="18" charset="0"/>
              <a:cs typeface="Calibri"/>
            </a:endParaRPr>
          </a:p>
          <a:p>
            <a:pPr marL="0" indent="0">
              <a:buFont typeface="Arial"/>
              <a:buNone/>
            </a:pPr>
            <a:r>
              <a:rPr lang="en-US" b="1" i="0" dirty="0">
                <a:solidFill>
                  <a:srgbClr val="000000"/>
                </a:solidFill>
                <a:effectLst/>
                <a:latin typeface="Times New Roman" panose="02020603050405020304" pitchFamily="18" charset="0"/>
                <a:cs typeface="Calibri"/>
              </a:rPr>
              <a:t>There is a Student Opportunities and Futures Strategy for Students too.</a:t>
            </a:r>
            <a:endParaRPr lang="en-US" b="1" dirty="0">
              <a:cs typeface="Calibri"/>
            </a:endParaRPr>
          </a:p>
          <a:p>
            <a:pPr algn="l"/>
            <a:r>
              <a:rPr lang="en-US" b="0" i="0" dirty="0">
                <a:solidFill>
                  <a:srgbClr val="000000"/>
                </a:solidFill>
                <a:effectLst/>
                <a:latin typeface="Times New Roman" panose="02020603050405020304" pitchFamily="18" charset="0"/>
              </a:rPr>
              <a:t>The Leeds curriculum integrates an academic, digital, and professional approach to your studies. Your degree will reflect many of the key skills that employers look for, ensuring that you have access to whatever future career-path you choose. To make that happen, your degree involves:</a:t>
            </a:r>
          </a:p>
          <a:p>
            <a:pPr algn="l"/>
            <a:r>
              <a:rPr lang="en-US" b="0" i="0" dirty="0">
                <a:solidFill>
                  <a:srgbClr val="000000"/>
                </a:solidFill>
                <a:effectLst/>
                <a:latin typeface="Times New Roman" panose="02020603050405020304" pitchFamily="18" charset="0"/>
              </a:rPr>
              <a:t>● Surfacing skills that are relevant and transferable to your future aspiration</a:t>
            </a:r>
          </a:p>
          <a:p>
            <a:pPr algn="l"/>
            <a:r>
              <a:rPr lang="en-US" b="0" i="0" dirty="0">
                <a:solidFill>
                  <a:srgbClr val="000000"/>
                </a:solidFill>
                <a:effectLst/>
                <a:latin typeface="Times New Roman" panose="02020603050405020304" pitchFamily="18" charset="0"/>
              </a:rPr>
              <a:t>● Work-related learning opportunities through: o Leeds Internship Programme, exclusive for University of Leeds students o Work Placement o Study abroad and summer abroad ● An Employability Team within each faculty and school that is experienced and dedicated to giving you tailored support based on your area of study</a:t>
            </a:r>
          </a:p>
          <a:p>
            <a:pPr algn="l"/>
            <a:r>
              <a:rPr lang="en-US" b="0" i="0" dirty="0">
                <a:solidFill>
                  <a:srgbClr val="000000"/>
                </a:solidFill>
                <a:effectLst/>
                <a:latin typeface="Times New Roman" panose="02020603050405020304" pitchFamily="18" charset="0"/>
              </a:rPr>
              <a:t>● Optional careers education modules run by the Student Careers to give you an insight into professional skills and improving your employability, such as: o CSER3060 Building Transformational Learning: Building on a Year in Industry o CSER3102 Developing a Graduate Identity: Reflective Practice for Informed Career Planning o CSER2208 Developing Your Professional Identity: Reflective Practice for Informed Career Planning</a:t>
            </a:r>
          </a:p>
          <a:p>
            <a:pPr algn="l"/>
            <a:r>
              <a:rPr lang="en-US" b="0" i="0" dirty="0">
                <a:solidFill>
                  <a:srgbClr val="000000"/>
                </a:solidFill>
                <a:effectLst/>
                <a:latin typeface="Times New Roman" panose="02020603050405020304" pitchFamily="18" charset="0"/>
              </a:rPr>
              <a:t>● Access to external insight and support from external industry partners and alumni</a:t>
            </a:r>
          </a:p>
          <a:p>
            <a:pPr marL="0" indent="0">
              <a:buFont typeface="Arial"/>
              <a:buNone/>
            </a:pPr>
            <a:endParaRPr lang="en-US" dirty="0">
              <a:cs typeface="Calibri"/>
            </a:endParaRPr>
          </a:p>
          <a:p>
            <a:pPr marL="0" indent="0">
              <a:buFont typeface="Arial"/>
              <a:buNone/>
            </a:pPr>
            <a:endParaRPr lang="en-US" dirty="0">
              <a:cs typeface="Calibri"/>
            </a:endParaRPr>
          </a:p>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BD401B87-0D20-4C96-967A-8C1544A751DF}" type="slidenum">
              <a:t>27</a:t>
            </a:fld>
            <a:endParaRPr lang="en-GB"/>
          </a:p>
        </p:txBody>
      </p:sp>
    </p:spTree>
    <p:extLst>
      <p:ext uri="{BB962C8B-B14F-4D97-AF65-F5344CB8AC3E}">
        <p14:creationId xmlns:p14="http://schemas.microsoft.com/office/powerpoint/2010/main" val="131842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cs typeface="Calibri"/>
              </a:rPr>
              <a:t>We are a team of nine staff – four full time, on going roles. Five graduate interns – The EPAs on a two-year internship, the mentoring assistant on a one year internship.</a:t>
            </a:r>
            <a:endParaRPr lang="en-US"/>
          </a:p>
          <a:p>
            <a:pPr lvl="1"/>
            <a:endParaRPr lang="en-US" dirty="0">
              <a:cs typeface="Calibri"/>
            </a:endParaRPr>
          </a:p>
          <a:p>
            <a:pPr lvl="1"/>
            <a:r>
              <a:rPr lang="en-US" dirty="0">
                <a:cs typeface="Calibri"/>
              </a:rPr>
              <a:t>We work very closely with the Advancment team on a range progression focused activity. One of the Advancement team is based in our office one day per week, enabling us to plan and develop the work we do with our alumni volunteers (</a:t>
            </a:r>
            <a:r>
              <a:rPr lang="en-US" dirty="0" err="1">
                <a:cs typeface="Calibri"/>
              </a:rPr>
              <a:t>eg</a:t>
            </a:r>
            <a:r>
              <a:rPr lang="en-US" dirty="0">
                <a:cs typeface="Calibri"/>
              </a:rPr>
              <a:t> mentors on many of our mentoring schemes are alumni), along with widening participation initiatives. Flo also liaises with a wide range of staff across the careers and opportunities service. </a:t>
            </a:r>
            <a:endParaRPr lang="en-US"/>
          </a:p>
          <a:p>
            <a:pPr lvl="1"/>
            <a:endParaRPr lang="en-GB"/>
          </a:p>
          <a:p>
            <a:pPr lvl="1"/>
            <a:r>
              <a:rPr lang="en-GB" dirty="0"/>
              <a:t>We work with Plus Programme (</a:t>
            </a:r>
            <a:r>
              <a:rPr lang="en-GB" dirty="0">
                <a:hlinkClick r:id="rId3"/>
              </a:rPr>
              <a:t>https://www.leeds.ac.uk/student-success/doc/plus-programme</a:t>
            </a:r>
            <a:r>
              <a:rPr lang="en-GB" dirty="0"/>
              <a:t>) and widening participation students throughout their time at Leeds. We develop and deliver a number of career mentoring schemes and provide a multi-stranded programme of support which factors in a number of different types of interventions.</a:t>
            </a:r>
            <a:endParaRPr lang="en-GB" dirty="0">
              <a:cs typeface="Calibri"/>
            </a:endParaRPr>
          </a:p>
          <a:p>
            <a:pPr lvl="1"/>
            <a:endParaRPr lang="en-US">
              <a:cs typeface="Calibri"/>
            </a:endParaRPr>
          </a:p>
        </p:txBody>
      </p:sp>
      <p:sp>
        <p:nvSpPr>
          <p:cNvPr id="4" name="Slide Number Placeholder 3"/>
          <p:cNvSpPr>
            <a:spLocks noGrp="1"/>
          </p:cNvSpPr>
          <p:nvPr>
            <p:ph type="sldNum" sz="quarter" idx="5"/>
          </p:nvPr>
        </p:nvSpPr>
        <p:spPr/>
        <p:txBody>
          <a:bodyPr/>
          <a:lstStyle/>
          <a:p>
            <a:fld id="{BD401B87-0D20-4C96-967A-8C1544A751DF}" type="slidenum">
              <a:t>28</a:t>
            </a:fld>
            <a:endParaRPr lang="en-GB"/>
          </a:p>
        </p:txBody>
      </p:sp>
    </p:spTree>
    <p:extLst>
      <p:ext uri="{BB962C8B-B14F-4D97-AF65-F5344CB8AC3E}">
        <p14:creationId xmlns:p14="http://schemas.microsoft.com/office/powerpoint/2010/main" val="183962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We focus our work with specific student groups, as they can face additional and challenges to progression through and out of university. </a:t>
            </a:r>
            <a:endParaRPr lang="en-US" dirty="0"/>
          </a:p>
          <a:p>
            <a:pPr>
              <a:lnSpc>
                <a:spcPct val="90000"/>
              </a:lnSpc>
              <a:spcBef>
                <a:spcPts val="1000"/>
              </a:spcBef>
            </a:pPr>
            <a:endParaRPr lang="en-GB" dirty="0"/>
          </a:p>
          <a:p>
            <a:pPr>
              <a:lnSpc>
                <a:spcPct val="90000"/>
              </a:lnSpc>
              <a:spcBef>
                <a:spcPts val="1000"/>
              </a:spcBef>
            </a:pPr>
            <a:endParaRPr lang="en-GB" b="1" dirty="0">
              <a:cs typeface="Calibri"/>
            </a:endParaRPr>
          </a:p>
          <a:p>
            <a:pPr>
              <a:lnSpc>
                <a:spcPct val="90000"/>
              </a:lnSpc>
              <a:spcBef>
                <a:spcPts val="1000"/>
              </a:spcBef>
            </a:pPr>
            <a:r>
              <a:rPr lang="en-GB" b="1" dirty="0"/>
              <a:t>(Include slide / links if speaking about a specific initiative/scheme. This one is CEP for </a:t>
            </a:r>
            <a:r>
              <a:rPr lang="en-GB" b="1" dirty="0" err="1"/>
              <a:t>eg</a:t>
            </a:r>
            <a:r>
              <a:rPr lang="en-GB" b="1" dirty="0"/>
              <a:t>)</a:t>
            </a:r>
            <a:endParaRPr lang="en-GB" b="1" dirty="0">
              <a:cs typeface="Calibri"/>
            </a:endParaRPr>
          </a:p>
          <a:p>
            <a:pPr>
              <a:lnSpc>
                <a:spcPct val="90000"/>
              </a:lnSpc>
              <a:spcBef>
                <a:spcPts val="1000"/>
              </a:spcBef>
            </a:pPr>
            <a:r>
              <a:rPr lang="en-GB" dirty="0"/>
              <a:t>We have developed a pilot programme for care experienced and estranged students, aimed at providing a  holistic approach to the range of guidance and assistance available to students and graduates. </a:t>
            </a:r>
            <a:endParaRPr lang="en-US" dirty="0">
              <a:cs typeface="Calibri"/>
            </a:endParaRPr>
          </a:p>
          <a:p>
            <a:pPr>
              <a:lnSpc>
                <a:spcPct val="90000"/>
              </a:lnSpc>
              <a:spcBef>
                <a:spcPts val="1000"/>
              </a:spcBef>
            </a:pPr>
            <a:endParaRPr lang="en-GB" dirty="0">
              <a:cs typeface="Calibri"/>
            </a:endParaRPr>
          </a:p>
          <a:p>
            <a:pPr>
              <a:lnSpc>
                <a:spcPct val="90000"/>
              </a:lnSpc>
              <a:spcBef>
                <a:spcPts val="1000"/>
              </a:spcBef>
            </a:pPr>
            <a:r>
              <a:rPr lang="en-GB">
                <a:cs typeface="Calibri"/>
              </a:rPr>
              <a:t>Background </a:t>
            </a:r>
            <a:endParaRPr lang="en-GB"/>
          </a:p>
          <a:p>
            <a:pPr>
              <a:lnSpc>
                <a:spcPct val="90000"/>
              </a:lnSpc>
              <a:spcBef>
                <a:spcPts val="1000"/>
              </a:spcBef>
            </a:pPr>
            <a:r>
              <a:rPr lang="en-GB" dirty="0"/>
              <a:t>Care-experienced students are one of the most widely recognised disadvantaged groups in higher education, and along with other disadvantaged groups, are less likely than their peers to go to university; less likely to finish their course or achieve the same graduate outcomes. We know that fewer take up opportunities, access career workshops, guidance appointments and employer led events, for example – and this is more so for our care experienced and estranged students. We know that employment stability is a key priority for many estranged students, hence the development of this targeted programme that we are speaking about today. </a:t>
            </a:r>
            <a:endParaRPr lang="en-US" dirty="0">
              <a:cs typeface="Calibri"/>
            </a:endParaRPr>
          </a:p>
          <a:p>
            <a:pPr>
              <a:lnSpc>
                <a:spcPct val="90000"/>
              </a:lnSpc>
              <a:spcBef>
                <a:spcPts val="1000"/>
              </a:spcBef>
            </a:pPr>
            <a:endParaRPr lang="en-GB" dirty="0"/>
          </a:p>
          <a:p>
            <a:r>
              <a:rPr lang="en-GB" dirty="0"/>
              <a:t>Our progression priorities are directed by the Service's Student Opportunities and Future's Strategy, the University; Access and Student Success Strategy, and our Access and Participation Plan. We have a clear framework and approach. The strategy is set out across four pillars of the student lifecycle: Access, Continuation, Attainment and Progression, within which sits a key strand of belonging. </a:t>
            </a:r>
            <a:endParaRPr lang="en-GB">
              <a:cs typeface="Calibri"/>
            </a:endParaRPr>
          </a:p>
          <a:p>
            <a:endParaRPr lang="en-GB" dirty="0"/>
          </a:p>
        </p:txBody>
      </p:sp>
      <p:sp>
        <p:nvSpPr>
          <p:cNvPr id="4" name="Slide Number Placeholder 3"/>
          <p:cNvSpPr>
            <a:spLocks noGrp="1"/>
          </p:cNvSpPr>
          <p:nvPr>
            <p:ph type="sldNum" sz="quarter" idx="5"/>
          </p:nvPr>
        </p:nvSpPr>
        <p:spPr/>
        <p:txBody>
          <a:bodyPr/>
          <a:lstStyle/>
          <a:p>
            <a:fld id="{BD401B87-0D20-4C96-967A-8C1544A751DF}" type="slidenum">
              <a:t>29</a:t>
            </a:fld>
            <a:endParaRPr lang="en-GB"/>
          </a:p>
        </p:txBody>
      </p:sp>
    </p:spTree>
    <p:extLst>
      <p:ext uri="{BB962C8B-B14F-4D97-AF65-F5344CB8AC3E}">
        <p14:creationId xmlns:p14="http://schemas.microsoft.com/office/powerpoint/2010/main" val="40007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401B87-0D20-4C96-967A-8C1544A751DF}" type="slidenum">
              <a:rPr lang="en-GB" smtClean="0"/>
              <a:t>30</a:t>
            </a:fld>
            <a:endParaRPr lang="en-GB"/>
          </a:p>
        </p:txBody>
      </p:sp>
    </p:spTree>
    <p:extLst>
      <p:ext uri="{BB962C8B-B14F-4D97-AF65-F5344CB8AC3E}">
        <p14:creationId xmlns:p14="http://schemas.microsoft.com/office/powerpoint/2010/main" val="129143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marL="171450" indent="-171450">
              <a:buFont typeface="Arial"/>
              <a:buChar char="•"/>
              <a:defRPr/>
            </a:pPr>
            <a:r>
              <a:rPr lang="en-US" dirty="0">
                <a:cs typeface="Calibri"/>
              </a:rPr>
              <a:t>There are four Employability and Progression Assistants (EPAs) in the team. They are recent graduates with widening participation backgrounds, with a remit to </a:t>
            </a:r>
            <a:r>
              <a:rPr lang="en-GB" dirty="0"/>
              <a:t>raise awareness of the value and benefits of employability focused opportunities, increase engagement of PP and WP students, research and remove barriers faced by the target cohorts of students in support of student success. </a:t>
            </a:r>
            <a:endParaRPr lang="en-US">
              <a:cs typeface="Calibri"/>
            </a:endParaRPr>
          </a:p>
          <a:p>
            <a:pPr marL="171450" indent="-171450">
              <a:buFont typeface="Arial"/>
              <a:buChar char="•"/>
              <a:defRPr/>
            </a:pPr>
            <a:endParaRPr lang="en-US">
              <a:cs typeface="Calibri"/>
            </a:endParaRPr>
          </a:p>
          <a:p>
            <a:pPr marL="171450" indent="-171450">
              <a:buFont typeface="Arial"/>
              <a:buChar char="•"/>
              <a:defRPr/>
            </a:pPr>
            <a:r>
              <a:rPr lang="en-US" dirty="0">
                <a:cs typeface="Calibri"/>
              </a:rPr>
              <a:t>The EPA work is based on sector wide and internal research, and the student voice (surveying students, running focus groups with our target students, and evaluation and feedback from these groups and wider service activity).  The whole team is involved in developing and delivering activities and creating resources to reduce barriers and increase engagement. </a:t>
            </a:r>
          </a:p>
          <a:p>
            <a:pPr marL="171450" indent="-171450">
              <a:buFont typeface="Arial"/>
              <a:buChar char="•"/>
              <a:defRPr/>
            </a:pPr>
            <a:endParaRPr lang="en-US" dirty="0">
              <a:cs typeface="Calibri"/>
            </a:endParaRPr>
          </a:p>
          <a:p>
            <a:pPr marL="171450" indent="-171450">
              <a:buFont typeface="Arial"/>
              <a:buChar char="•"/>
              <a:defRPr/>
            </a:pPr>
            <a:r>
              <a:rPr lang="en-US">
                <a:cs typeface="Calibri"/>
              </a:rPr>
              <a:t>To give an example of the work, some of the barriers faced by the students they work with include: low self confidence, financial impact of unpaid work, additional requirements and responsibilities, and limited networks. </a:t>
            </a:r>
            <a:endParaRPr lang="en-US"/>
          </a:p>
          <a:p>
            <a:pPr marL="171450" indent="-171450">
              <a:buFont typeface="Arial"/>
              <a:buChar char="•"/>
              <a:defRPr/>
            </a:pPr>
            <a:r>
              <a:rPr lang="en-US" dirty="0"/>
              <a:t>Target cohorts include the Plus </a:t>
            </a:r>
            <a:r>
              <a:rPr lang="en-US" dirty="0" err="1"/>
              <a:t>Programme</a:t>
            </a:r>
            <a:r>
              <a:rPr lang="en-US" dirty="0"/>
              <a:t> students (UG and PGT, predominantly UG) and WP students which can include: </a:t>
            </a:r>
            <a:endParaRPr lang="en-US" dirty="0">
              <a:cs typeface="Calibri"/>
            </a:endParaRPr>
          </a:p>
          <a:p>
            <a:pPr lvl="2" indent="-171450">
              <a:buFont typeface="Arial"/>
              <a:buChar char="•"/>
              <a:defRPr/>
            </a:pPr>
            <a:r>
              <a:rPr lang="en-US" dirty="0"/>
              <a:t>Estranged from family support, Care leaver or care experienced</a:t>
            </a:r>
            <a:endParaRPr lang="en-US">
              <a:cs typeface="Calibri"/>
            </a:endParaRPr>
          </a:p>
          <a:p>
            <a:pPr marL="628650" lvl="1" indent="-171450">
              <a:buFont typeface="Arial"/>
              <a:buChar char="•"/>
              <a:defRPr/>
            </a:pPr>
            <a:r>
              <a:rPr lang="en-US" dirty="0"/>
              <a:t>Mature student (over 21 on point of entry to university) </a:t>
            </a:r>
            <a:endParaRPr lang="en-US" dirty="0">
              <a:cs typeface="Calibri"/>
            </a:endParaRPr>
          </a:p>
          <a:p>
            <a:pPr marL="628650" lvl="1" indent="-171450">
              <a:buFont typeface="Arial"/>
              <a:buChar char="•"/>
              <a:defRPr/>
            </a:pPr>
            <a:r>
              <a:rPr lang="en-US" dirty="0"/>
              <a:t>Declared disability</a:t>
            </a:r>
            <a:endParaRPr lang="en-US" dirty="0">
              <a:cs typeface="Calibri"/>
            </a:endParaRPr>
          </a:p>
          <a:p>
            <a:pPr marL="628650" lvl="1" indent="-171450">
              <a:buFont typeface="Arial"/>
              <a:buChar char="•"/>
              <a:defRPr/>
            </a:pPr>
            <a:r>
              <a:rPr lang="en-US" dirty="0"/>
              <a:t>First generation at university (neither parent attended university)</a:t>
            </a:r>
            <a:endParaRPr lang="en-US" dirty="0">
              <a:cs typeface="Calibri"/>
            </a:endParaRPr>
          </a:p>
          <a:p>
            <a:pPr marL="628650" lvl="1" indent="-171450">
              <a:buFont typeface="Arial"/>
              <a:buChar char="•"/>
              <a:defRPr/>
            </a:pPr>
            <a:r>
              <a:rPr lang="en-US" dirty="0"/>
              <a:t>Home in a 'Low Participation </a:t>
            </a:r>
            <a:r>
              <a:rPr lang="en-US" err="1"/>
              <a:t>Neighbourhood</a:t>
            </a:r>
            <a:r>
              <a:rPr lang="en-US" dirty="0"/>
              <a:t> (defined by home postcode before coming to university)</a:t>
            </a:r>
            <a:endParaRPr lang="en-US" dirty="0">
              <a:cs typeface="Calibri"/>
            </a:endParaRPr>
          </a:p>
          <a:p>
            <a:pPr marL="628650" lvl="1" indent="-171450">
              <a:buFont typeface="Arial"/>
              <a:buChar char="•"/>
              <a:defRPr/>
            </a:pPr>
            <a:r>
              <a:rPr lang="en-US" dirty="0"/>
              <a:t>Black, Asian and Minority Ethnic student (often </a:t>
            </a:r>
            <a:r>
              <a:rPr lang="en-US" dirty="0" err="1"/>
              <a:t>refered</a:t>
            </a:r>
            <a:r>
              <a:rPr lang="en-US" dirty="0"/>
              <a:t> to as BAME, but we are moving staff away from using this term)</a:t>
            </a:r>
            <a:endParaRPr lang="en-US" dirty="0">
              <a:cs typeface="Calibri"/>
            </a:endParaRPr>
          </a:p>
          <a:p>
            <a:pPr marL="628650" lvl="1" indent="-171450">
              <a:buFont typeface="Arial"/>
              <a:buChar char="•"/>
              <a:defRPr/>
            </a:pPr>
            <a:r>
              <a:rPr lang="en-US" dirty="0"/>
              <a:t>(A </a:t>
            </a:r>
            <a:r>
              <a:rPr lang="en-US" dirty="0" err="1"/>
              <a:t>neighbourhood</a:t>
            </a:r>
            <a:r>
              <a:rPr lang="en-US" dirty="0"/>
              <a:t> where a low percentage of young people progress to higher education. Students are able to check to see if their home and/or previous school’s postcode was in a ‘Low Participation </a:t>
            </a:r>
            <a:r>
              <a:rPr lang="en-US" dirty="0" err="1"/>
              <a:t>Neighbourhood</a:t>
            </a:r>
            <a:r>
              <a:rPr lang="en-US" dirty="0"/>
              <a:t>’ by entering the postcode on the Office for Students webpage)</a:t>
            </a:r>
            <a:endParaRPr lang="en-US" dirty="0">
              <a:cs typeface="Calibri"/>
            </a:endParaRPr>
          </a:p>
          <a:p>
            <a:pPr lvl="1">
              <a:defRPr/>
            </a:pPr>
            <a:endParaRPr lang="en-US" dirty="0"/>
          </a:p>
          <a:p>
            <a:pPr lvl="1">
              <a:defRPr/>
            </a:pPr>
            <a:r>
              <a:rPr lang="en-US" dirty="0"/>
              <a:t>NB- this is a link to EPA page , but will need to be updated before the 23/24 round of presentations </a:t>
            </a:r>
            <a:r>
              <a:rPr lang="en-US" dirty="0">
                <a:hlinkClick r:id="rId3"/>
              </a:rPr>
              <a:t>https://students.leeds.ac.uk/info/1000074/discover_your_future/1600/employability_and_progression_assistants</a:t>
            </a:r>
            <a:r>
              <a:rPr lang="en-US" dirty="0"/>
              <a:t>  </a:t>
            </a:r>
            <a:endParaRPr lang="en-US">
              <a:cs typeface="Calibri"/>
            </a:endParaRPr>
          </a:p>
        </p:txBody>
      </p:sp>
      <p:sp>
        <p:nvSpPr>
          <p:cNvPr id="4" name="Slide Number Placeholder 3"/>
          <p:cNvSpPr>
            <a:spLocks noGrp="1"/>
          </p:cNvSpPr>
          <p:nvPr>
            <p:ph type="sldNum" sz="quarter" idx="10"/>
          </p:nvPr>
        </p:nvSpPr>
        <p:spPr/>
        <p:txBody>
          <a:bodyPr/>
          <a:lstStyle/>
          <a:p>
            <a:fld id="{BD401B87-0D20-4C96-967A-8C1544A751DF}" type="slidenum">
              <a:rPr lang="en-GB" smtClean="0"/>
              <a:t>31</a:t>
            </a:fld>
            <a:endParaRPr lang="en-GB"/>
          </a:p>
        </p:txBody>
      </p:sp>
    </p:spTree>
    <p:extLst>
      <p:ext uri="{BB962C8B-B14F-4D97-AF65-F5344CB8AC3E}">
        <p14:creationId xmlns:p14="http://schemas.microsoft.com/office/powerpoint/2010/main" val="83632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D56472-5F5D-4FA9-9610-B4821054BE0F}" type="slidenum">
              <a:rPr lang="en-GB" smtClean="0"/>
              <a:t>2</a:t>
            </a:fld>
            <a:endParaRPr lang="en-GB"/>
          </a:p>
        </p:txBody>
      </p:sp>
    </p:spTree>
    <p:extLst>
      <p:ext uri="{BB962C8B-B14F-4D97-AF65-F5344CB8AC3E}">
        <p14:creationId xmlns:p14="http://schemas.microsoft.com/office/powerpoint/2010/main" val="323292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Our EPAs engage in short research projects during their internship. This research helps to inform and guide the work that we do. A key area of work is to understand the range of barriers faced by widening participation students and seek to put in place initiatives which support students to overcome these. </a:t>
            </a:r>
            <a:endParaRPr lang="en-US" dirty="0"/>
          </a:p>
          <a:p>
            <a:endParaRPr lang="en-GB" dirty="0"/>
          </a:p>
        </p:txBody>
      </p:sp>
      <p:sp>
        <p:nvSpPr>
          <p:cNvPr id="4" name="Slide Number Placeholder 3"/>
          <p:cNvSpPr>
            <a:spLocks noGrp="1"/>
          </p:cNvSpPr>
          <p:nvPr>
            <p:ph type="sldNum" sz="quarter" idx="5"/>
          </p:nvPr>
        </p:nvSpPr>
        <p:spPr/>
        <p:txBody>
          <a:bodyPr/>
          <a:lstStyle/>
          <a:p>
            <a:fld id="{9DA8BA6B-4FEC-47FF-8E4F-058300D305C4}" type="slidenum">
              <a:rPr lang="en-GB" smtClean="0"/>
              <a:t>32</a:t>
            </a:fld>
            <a:endParaRPr lang="en-GB"/>
          </a:p>
        </p:txBody>
      </p:sp>
    </p:spTree>
    <p:extLst>
      <p:ext uri="{BB962C8B-B14F-4D97-AF65-F5344CB8AC3E}">
        <p14:creationId xmlns:p14="http://schemas.microsoft.com/office/powerpoint/2010/main" val="2424474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401B87-0D20-4C96-967A-8C1544A751DF}" type="slidenum">
              <a:rPr lang="en-GB" smtClean="0"/>
              <a:t>33</a:t>
            </a:fld>
            <a:endParaRPr lang="en-GB"/>
          </a:p>
        </p:txBody>
      </p:sp>
    </p:spTree>
    <p:extLst>
      <p:ext uri="{BB962C8B-B14F-4D97-AF65-F5344CB8AC3E}">
        <p14:creationId xmlns:p14="http://schemas.microsoft.com/office/powerpoint/2010/main" val="3912458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DBD56472-5F5D-4FA9-9610-B4821054BE0F}" type="slidenum">
              <a:rPr lang="en-GB" smtClean="0"/>
              <a:t>36</a:t>
            </a:fld>
            <a:endParaRPr lang="en-GB"/>
          </a:p>
        </p:txBody>
      </p:sp>
    </p:spTree>
    <p:extLst>
      <p:ext uri="{BB962C8B-B14F-4D97-AF65-F5344CB8AC3E}">
        <p14:creationId xmlns:p14="http://schemas.microsoft.com/office/powerpoint/2010/main" val="2693352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GB" dirty="0"/>
              <a:t>FE colleges tend to offer smaller class sizes, often in a dedicated University Centre. </a:t>
            </a:r>
            <a:endParaRPr lang="en-US">
              <a:cs typeface="Calibri" panose="020F0502020204030204"/>
            </a:endParaRPr>
          </a:p>
          <a:p>
            <a:pPr marL="285750" indent="-285750">
              <a:buFont typeface="Arial,Sans-Serif"/>
              <a:buChar char="•"/>
            </a:pPr>
            <a:endParaRPr lang="en-GB" dirty="0">
              <a:cs typeface="Calibri"/>
            </a:endParaRPr>
          </a:p>
          <a:p>
            <a:pPr marL="285750" indent="-285750">
              <a:buFont typeface="Arial,Sans-Serif"/>
              <a:buChar char="•"/>
            </a:pPr>
            <a:r>
              <a:rPr lang="en-GB" dirty="0"/>
              <a:t>They might be closer to where a student lives, and the smaller student population can mean a more personal touch with more individual support. </a:t>
            </a:r>
            <a:endParaRPr lang="en-US" dirty="0">
              <a:cs typeface="Calibri"/>
            </a:endParaRPr>
          </a:p>
          <a:p>
            <a:pPr marL="285750" indent="-285750">
              <a:buFont typeface="Arial,Sans-Serif"/>
              <a:buChar char="•"/>
            </a:pPr>
            <a:endParaRPr lang="en-GB" dirty="0">
              <a:cs typeface="Calibri"/>
            </a:endParaRPr>
          </a:p>
          <a:p>
            <a:pPr marL="285750" indent="-285750">
              <a:buFont typeface="Arial,Sans-Serif"/>
              <a:buChar char="•"/>
            </a:pPr>
            <a:r>
              <a:rPr lang="en-GB" dirty="0"/>
              <a:t>FE colleges tend to offer recognised, accredited HE qualifications which are more vocational in nature such as HNDs, HNCs or Foundation Degrees which relate directly to certain jobs or industries. They're a great option for learners who might not want to study at university to gain those higher-level skills and qualifications</a:t>
            </a:r>
            <a:endParaRPr lang="en-GB" dirty="0">
              <a:cs typeface="Calibri"/>
            </a:endParaRPr>
          </a:p>
          <a:p>
            <a:pPr marL="285750" indent="-285750">
              <a:buFont typeface="Arial,Sans-Serif"/>
              <a:buChar char="•"/>
            </a:pPr>
            <a:endParaRPr lang="en-GB" dirty="0"/>
          </a:p>
          <a:p>
            <a:pPr marL="285750" indent="-285750">
              <a:buFont typeface="Arial,Sans-Serif"/>
              <a:buChar char="•"/>
            </a:pPr>
            <a:r>
              <a:rPr lang="en-GB" dirty="0"/>
              <a:t>You can progress to a degree after your college course, with more confidence and an extra qualification.</a:t>
            </a:r>
            <a:endParaRPr lang="en-US" dirty="0"/>
          </a:p>
          <a:p>
            <a:pPr marL="285750" indent="-285750">
              <a:buFont typeface="Arial,Sans-Serif"/>
              <a:buChar char="•"/>
            </a:pPr>
            <a:endParaRPr lang="en-GB" dirty="0"/>
          </a:p>
          <a:p>
            <a:pPr marL="285750" indent="-285750">
              <a:buFont typeface="Arial,Sans-Serif"/>
              <a:buChar char="•"/>
            </a:pPr>
            <a:r>
              <a:rPr lang="en-GB" dirty="0"/>
              <a:t>Courses often might include hands-on learning, work experience and placements as part of the course, and tutors may have current/recent industry experience. </a:t>
            </a:r>
            <a:endParaRPr lang="en-US" dirty="0">
              <a:cs typeface="Calibri"/>
            </a:endParaRPr>
          </a:p>
          <a:p>
            <a:pPr marL="285750" indent="-285750">
              <a:buFont typeface="Arial,Sans-Serif"/>
              <a:buChar char="•"/>
            </a:pPr>
            <a:endParaRPr lang="en-GB" dirty="0"/>
          </a:p>
          <a:p>
            <a:pPr marL="285750" indent="-285750">
              <a:buFont typeface="Arial,Sans-Serif"/>
              <a:buChar char="•"/>
            </a:pPr>
            <a:r>
              <a:rPr lang="en-GB" dirty="0"/>
              <a:t>Colleges can also be more flexible, allowing students to study part-time and also pursue employment or other commitments</a:t>
            </a:r>
            <a:endParaRPr lang="en-US" dirty="0">
              <a:cs typeface="Calibri" panose="020F0502020204030204"/>
            </a:endParaRPr>
          </a:p>
          <a:p>
            <a:pPr marL="285750" indent="-285750">
              <a:buFont typeface="Arial,Sans-Serif"/>
              <a:buChar char="•"/>
            </a:pPr>
            <a:endParaRPr lang="en-GB"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BD56472-5F5D-4FA9-9610-B4821054BE0F}" type="slidenum">
              <a:rPr lang="en-GB" smtClean="0"/>
              <a:t>37</a:t>
            </a:fld>
            <a:endParaRPr lang="en-GB"/>
          </a:p>
        </p:txBody>
      </p:sp>
    </p:spTree>
    <p:extLst>
      <p:ext uri="{BB962C8B-B14F-4D97-AF65-F5344CB8AC3E}">
        <p14:creationId xmlns:p14="http://schemas.microsoft.com/office/powerpoint/2010/main" val="33512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dirty="0" smtClean="0"/>
              <a:t>Go Higher West Yorkshire looks at the whole lifecycle of a</a:t>
            </a:r>
            <a:r>
              <a:rPr lang="en-US" baseline="0" dirty="0" smtClean="0"/>
              <a:t> student’s journey through higher education - and evidence shows that the earlier you can make an intervention, the more impactful it will be.</a:t>
            </a:r>
            <a:endParaRPr lang="en-US" dirty="0" smtClean="0"/>
          </a:p>
          <a:p>
            <a:pPr marL="285750" indent="-285750">
              <a:buFont typeface="Arial,Sans-Serif"/>
              <a:buChar char="•"/>
            </a:pPr>
            <a:endParaRPr lang="en-US" dirty="0" smtClean="0"/>
          </a:p>
          <a:p>
            <a:pPr marL="285750" indent="-285750">
              <a:buFont typeface="Arial,Sans-Serif"/>
              <a:buChar char="•"/>
            </a:pPr>
            <a:r>
              <a:rPr lang="en-US" dirty="0" smtClean="0"/>
              <a:t>Reports </a:t>
            </a:r>
            <a:r>
              <a:rPr lang="en-US" dirty="0"/>
              <a:t>from bodies such as the Social Mobility Commission have indicated that students from widening participation backgrounds have more difficulty accessing graduate jobs than graduates from better-off backgrounds.</a:t>
            </a:r>
          </a:p>
          <a:p>
            <a:pPr marL="285750" indent="-285750">
              <a:buFont typeface="Arial,Sans-Serif"/>
              <a:buChar char="•"/>
            </a:pPr>
            <a:endParaRPr lang="en-GB" b="1" dirty="0">
              <a:cs typeface="Calibri"/>
            </a:endParaRPr>
          </a:p>
          <a:p>
            <a:pPr marL="285750" indent="-285750">
              <a:buFont typeface="Arial,Sans-Serif"/>
              <a:buChar char="•"/>
            </a:pPr>
            <a:r>
              <a:rPr lang="en-GB" dirty="0">
                <a:cs typeface="Calibri"/>
              </a:rPr>
              <a:t>However, </a:t>
            </a:r>
            <a:r>
              <a:rPr lang="en-GB" dirty="0"/>
              <a:t>we recognise the vital role that</a:t>
            </a:r>
            <a:r>
              <a:rPr lang="en-GB" b="1" dirty="0"/>
              <a:t> </a:t>
            </a:r>
            <a:r>
              <a:rPr lang="en-GB" dirty="0">
                <a:cs typeface="Calibri"/>
              </a:rPr>
              <a:t>careers education can and does play a significant role in supporting learners with WP characteristics or from underrepresented groups to succeed during their studies and progress to graduate-level roles. </a:t>
            </a:r>
          </a:p>
          <a:p>
            <a:pPr marL="285750" indent="-285750">
              <a:buFont typeface="Arial,Sans-Serif"/>
              <a:buChar char="•"/>
            </a:pPr>
            <a:endParaRPr lang="en-GB" b="1" dirty="0">
              <a:cs typeface="Calibri"/>
            </a:endParaRPr>
          </a:p>
          <a:p>
            <a:pPr marL="285750" indent="-285750">
              <a:buFont typeface="Arial,Sans-Serif"/>
              <a:buChar char="•"/>
            </a:pPr>
            <a:r>
              <a:rPr lang="en-GB" b="1" dirty="0">
                <a:cs typeface="Calibri"/>
              </a:rPr>
              <a:t>As key influencers for young people considering the step to HE, we hope to inform you about what's on offer so you can support potential students to think about careers support as something that they can access</a:t>
            </a:r>
          </a:p>
        </p:txBody>
      </p:sp>
      <p:sp>
        <p:nvSpPr>
          <p:cNvPr id="4" name="Slide Number Placeholder 3"/>
          <p:cNvSpPr>
            <a:spLocks noGrp="1"/>
          </p:cNvSpPr>
          <p:nvPr>
            <p:ph type="sldNum" sz="quarter" idx="5"/>
          </p:nvPr>
        </p:nvSpPr>
        <p:spPr/>
        <p:txBody>
          <a:bodyPr/>
          <a:lstStyle/>
          <a:p>
            <a:fld id="{DBD56472-5F5D-4FA9-9610-B4821054BE0F}" type="slidenum">
              <a:rPr lang="en-GB" smtClean="0"/>
              <a:t>4</a:t>
            </a:fld>
            <a:endParaRPr lang="en-GB"/>
          </a:p>
        </p:txBody>
      </p:sp>
    </p:spTree>
    <p:extLst>
      <p:ext uri="{BB962C8B-B14F-4D97-AF65-F5344CB8AC3E}">
        <p14:creationId xmlns:p14="http://schemas.microsoft.com/office/powerpoint/2010/main" val="374975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75B9A-8342-4170-807C-7C3FF4D2611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91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 Infographic outlining the links to other teams/services</a:t>
            </a:r>
          </a:p>
          <a:p>
            <a:endParaRPr lang="en-US" dirty="0">
              <a:cs typeface="Calibri"/>
            </a:endParaRPr>
          </a:p>
          <a:p>
            <a:r>
              <a:rPr lang="en-US" b="0" i="0" dirty="0">
                <a:solidFill>
                  <a:srgbClr val="000000"/>
                </a:solidFill>
                <a:effectLst/>
                <a:latin typeface="Times New Roman" panose="02020603050405020304" pitchFamily="18" charset="0"/>
              </a:rPr>
              <a:t>All our activities, both within and beyond the curriculum will be developed and continually adapted to reflect and respond to the needs of the current and future workplace. We will do this by drawing on relevant internal and external insights.</a:t>
            </a:r>
          </a:p>
          <a:p>
            <a:endParaRPr lang="en-US" b="0" i="0" dirty="0">
              <a:solidFill>
                <a:srgbClr val="000000"/>
              </a:solidFill>
              <a:effectLst/>
              <a:latin typeface="Times New Roman" panose="02020603050405020304" pitchFamily="18" charset="0"/>
              <a:cs typeface="Calibri"/>
            </a:endParaRPr>
          </a:p>
          <a:p>
            <a:r>
              <a:rPr lang="en-US" b="0" i="0" dirty="0">
                <a:solidFill>
                  <a:srgbClr val="000000"/>
                </a:solidFill>
                <a:effectLst/>
                <a:latin typeface="Times New Roman" panose="02020603050405020304" pitchFamily="18" charset="0"/>
              </a:rPr>
              <a:t>We will provide a diverse range of expert information, advice and guidance to all students and graduates through online resources, workshops, events, individual meetings with professional advice and guidance practitioners, and support from employers and alumni.</a:t>
            </a:r>
            <a:endParaRPr lang="en-US" dirty="0">
              <a:cs typeface="Calibri"/>
            </a:endParaRPr>
          </a:p>
        </p:txBody>
      </p:sp>
      <p:sp>
        <p:nvSpPr>
          <p:cNvPr id="4" name="Slide Number Placeholder 3"/>
          <p:cNvSpPr>
            <a:spLocks noGrp="1"/>
          </p:cNvSpPr>
          <p:nvPr>
            <p:ph type="sldNum" sz="quarter" idx="5"/>
          </p:nvPr>
        </p:nvSpPr>
        <p:spPr/>
        <p:txBody>
          <a:bodyPr/>
          <a:lstStyle/>
          <a:p>
            <a:fld id="{BD401B87-0D20-4C96-967A-8C1544A751DF}" type="slidenum">
              <a:rPr lang="en-US"/>
              <a:t>15</a:t>
            </a:fld>
            <a:endParaRPr lang="en-US"/>
          </a:p>
        </p:txBody>
      </p:sp>
    </p:spTree>
    <p:extLst>
      <p:ext uri="{BB962C8B-B14F-4D97-AF65-F5344CB8AC3E}">
        <p14:creationId xmlns:p14="http://schemas.microsoft.com/office/powerpoint/2010/main" val="135528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 staff and student version of the strategy.</a:t>
            </a:r>
          </a:p>
          <a:p>
            <a:endParaRPr lang="en-US" dirty="0"/>
          </a:p>
          <a:p>
            <a:r>
              <a:rPr lang="en-US" b="0" i="0" dirty="0">
                <a:solidFill>
                  <a:srgbClr val="242424"/>
                </a:solidFill>
                <a:effectLst/>
                <a:latin typeface="Segoe UI" panose="020B0502040204020203" pitchFamily="34" charset="0"/>
              </a:rPr>
              <a:t>Capabilities Framework and Surfacing Skills </a:t>
            </a:r>
          </a:p>
          <a:p>
            <a:pPr algn="l" rtl="0" fontAlgn="base"/>
            <a:r>
              <a:rPr lang="en-US" sz="1800" b="0" i="0" u="none" strike="noStrike" dirty="0">
                <a:solidFill>
                  <a:srgbClr val="0C5874"/>
                </a:solidFill>
                <a:effectLst/>
                <a:latin typeface="Poppins Bold"/>
              </a:rPr>
              <a:t>3 LAYERS:</a:t>
            </a:r>
            <a:r>
              <a:rPr lang="en-US" sz="1800" b="0" i="0" dirty="0">
                <a:solidFill>
                  <a:srgbClr val="0C5874"/>
                </a:solidFill>
                <a:effectLst/>
                <a:latin typeface="Poppins Bold"/>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C5874"/>
                </a:solidFill>
                <a:effectLst/>
                <a:latin typeface="Poppins" panose="00000500000000000000" pitchFamily="2" charset="0"/>
              </a:rPr>
              <a:t>LITERACIES</a:t>
            </a:r>
            <a:r>
              <a:rPr lang="en-US" sz="1800" b="0" i="0" dirty="0">
                <a:solidFill>
                  <a:srgbClr val="0C5874"/>
                </a:solidFill>
                <a:effectLst/>
                <a:latin typeface="Poppins" panose="00000500000000000000" pitchFamily="2"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C5874"/>
                </a:solidFill>
                <a:effectLst/>
                <a:latin typeface="Poppins" panose="00000500000000000000" pitchFamily="2" charset="0"/>
              </a:rPr>
              <a:t>DISCIPLINE KNOWLEDGE</a:t>
            </a:r>
            <a:r>
              <a:rPr lang="en-US" sz="1800" b="0" i="0" dirty="0">
                <a:solidFill>
                  <a:srgbClr val="0C5874"/>
                </a:solidFill>
                <a:effectLst/>
                <a:latin typeface="Poppins" panose="00000500000000000000" pitchFamily="2"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C5874"/>
                </a:solidFill>
                <a:effectLst/>
                <a:latin typeface="Poppins" panose="00000500000000000000" pitchFamily="2" charset="0"/>
              </a:rPr>
              <a:t>SURFACING SKILLS &amp; THE LEEDS SKILLS MATRIX</a:t>
            </a:r>
            <a:r>
              <a:rPr lang="en-US" sz="1800" b="0" i="0" dirty="0">
                <a:solidFill>
                  <a:srgbClr val="0C5874"/>
                </a:solidFill>
                <a:effectLst/>
                <a:latin typeface="Poppins" panose="00000500000000000000" pitchFamily="2" charset="0"/>
              </a:rPr>
              <a:t>​</a:t>
            </a:r>
            <a:endParaRPr lang="en-US" b="0" i="0" dirty="0">
              <a:solidFill>
                <a:srgbClr val="000000"/>
              </a:solidFill>
              <a:effectLst/>
              <a:latin typeface="Arial" panose="020B0604020202020204" pitchFamily="34" charset="0"/>
            </a:endParaRPr>
          </a:p>
          <a:p>
            <a:endParaRPr lang="en-GB" dirty="0"/>
          </a:p>
          <a:p>
            <a:r>
              <a:rPr lang="en-GB" dirty="0"/>
              <a:t>Students should be able to confidently signpost the skills they are gaining from their degree, practice them in authentic settings, .  </a:t>
            </a:r>
          </a:p>
          <a:p>
            <a:pPr algn="l" rtl="0" fontAlgn="base">
              <a:buFont typeface="Arial" panose="020B0604020202020204" pitchFamily="34" charset="0"/>
              <a:buChar char="•"/>
            </a:pPr>
            <a:r>
              <a:rPr lang="en-US" sz="1800" b="0" i="0" u="none" strike="noStrike" dirty="0">
                <a:solidFill>
                  <a:srgbClr val="000000"/>
                </a:solidFill>
                <a:effectLst/>
                <a:latin typeface="Canva Sans"/>
              </a:rPr>
              <a:t>developing their levels of self-awareness in order to be able to independently assess where they are, where they need to be and </a:t>
            </a:r>
            <a:r>
              <a:rPr lang="en-US" sz="1800" b="0" i="0" u="none" strike="noStrike" dirty="0">
                <a:solidFill>
                  <a:srgbClr val="000000"/>
                </a:solidFill>
                <a:effectLst/>
                <a:latin typeface="Canva Sans Bold"/>
              </a:rPr>
              <a:t>how</a:t>
            </a:r>
            <a:r>
              <a:rPr lang="en-US" sz="1800" b="0" i="0" u="none" strike="noStrike" dirty="0">
                <a:solidFill>
                  <a:srgbClr val="000000"/>
                </a:solidFill>
                <a:effectLst/>
                <a:latin typeface="Canva Sans"/>
              </a:rPr>
              <a:t> to get there (both academically and personally)</a:t>
            </a:r>
            <a:r>
              <a:rPr lang="en-US" sz="1800" b="0" i="0" dirty="0">
                <a:solidFill>
                  <a:srgbClr val="000000"/>
                </a:solidFill>
                <a:effectLst/>
                <a:latin typeface="Canva Sans"/>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nva Sans"/>
              </a:rPr>
              <a:t>having a plan is important to improved graduate outcomes</a:t>
            </a:r>
            <a:r>
              <a:rPr lang="en-US" sz="1800" b="0" i="0" dirty="0">
                <a:solidFill>
                  <a:srgbClr val="000000"/>
                </a:solidFill>
                <a:effectLst/>
                <a:latin typeface="Canva Sans"/>
              </a:rPr>
              <a:t>​</a:t>
            </a:r>
            <a:endParaRPr lang="en-US" b="0" i="0" dirty="0">
              <a:solidFill>
                <a:srgbClr val="000000"/>
              </a:solidFill>
              <a:effectLst/>
              <a:latin typeface="Arial" panose="020B0604020202020204" pitchFamily="34" charset="0"/>
            </a:endParaRPr>
          </a:p>
          <a:p>
            <a:r>
              <a:rPr lang="en-GB" dirty="0"/>
              <a:t> </a:t>
            </a:r>
          </a:p>
        </p:txBody>
      </p:sp>
      <p:sp>
        <p:nvSpPr>
          <p:cNvPr id="4" name="Slide Number Placeholder 3"/>
          <p:cNvSpPr>
            <a:spLocks noGrp="1"/>
          </p:cNvSpPr>
          <p:nvPr>
            <p:ph type="sldNum" sz="quarter" idx="5"/>
          </p:nvPr>
        </p:nvSpPr>
        <p:spPr/>
        <p:txBody>
          <a:bodyPr/>
          <a:lstStyle/>
          <a:p>
            <a:fld id="{9DA8BA6B-4FEC-47FF-8E4F-058300D305C4}" type="slidenum">
              <a:rPr lang="en-GB" smtClean="0"/>
              <a:t>16</a:t>
            </a:fld>
            <a:endParaRPr lang="en-GB"/>
          </a:p>
        </p:txBody>
      </p:sp>
    </p:spTree>
    <p:extLst>
      <p:ext uri="{BB962C8B-B14F-4D97-AF65-F5344CB8AC3E}">
        <p14:creationId xmlns:p14="http://schemas.microsoft.com/office/powerpoint/2010/main" val="104096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Segoe UI" panose="020B0502040204020203" pitchFamily="34" charset="0"/>
              </a:rPr>
              <a:t>The Student Opportunities and Futures Strategy outlines our holistic approach to enabling, empowering, and enhancing student opportunity and career prospects through all aspects of the student experience.</a:t>
            </a:r>
          </a:p>
          <a:p>
            <a:endParaRPr lang="en-US" b="0" i="0" dirty="0">
              <a:solidFill>
                <a:srgbClr val="FFFFFF"/>
              </a:solidFill>
              <a:effectLst/>
              <a:latin typeface="Segoe UI" panose="020B0502040204020203" pitchFamily="34" charset="0"/>
            </a:endParaRPr>
          </a:p>
          <a:p>
            <a:r>
              <a:rPr lang="en-US" b="0" i="0" dirty="0">
                <a:solidFill>
                  <a:srgbClr val="FFFFFF"/>
                </a:solidFill>
                <a:effectLst/>
                <a:latin typeface="Segoe UI" panose="020B0502040204020203" pitchFamily="34" charset="0"/>
              </a:rPr>
              <a:t>Our ambition is that throughout their whole university experience, our students (UG/PGT/PGR) will develop a clear understanding of the necessary values, attributes, </a:t>
            </a:r>
            <a:r>
              <a:rPr lang="en-US" b="0" i="0" dirty="0" err="1">
                <a:solidFill>
                  <a:srgbClr val="FFFFFF"/>
                </a:solidFill>
                <a:effectLst/>
                <a:latin typeface="Segoe UI" panose="020B0502040204020203" pitchFamily="34" charset="0"/>
              </a:rPr>
              <a:t>behaviours</a:t>
            </a:r>
            <a:r>
              <a:rPr lang="en-US" b="0" i="0" dirty="0">
                <a:solidFill>
                  <a:srgbClr val="FFFFFF"/>
                </a:solidFill>
                <a:effectLst/>
                <a:latin typeface="Segoe UI" panose="020B0502040204020203" pitchFamily="34" charset="0"/>
              </a:rPr>
              <a:t> skills and knowledge that they will require to achieve their individual aspirations.</a:t>
            </a:r>
          </a:p>
        </p:txBody>
      </p:sp>
      <p:sp>
        <p:nvSpPr>
          <p:cNvPr id="4" name="Slide Number Placeholder 3"/>
          <p:cNvSpPr>
            <a:spLocks noGrp="1"/>
          </p:cNvSpPr>
          <p:nvPr>
            <p:ph type="sldNum" sz="quarter" idx="5"/>
          </p:nvPr>
        </p:nvSpPr>
        <p:spPr/>
        <p:txBody>
          <a:bodyPr/>
          <a:lstStyle/>
          <a:p>
            <a:fld id="{9DA8BA6B-4FEC-47FF-8E4F-058300D305C4}" type="slidenum">
              <a:rPr lang="en-GB" smtClean="0"/>
              <a:t>17</a:t>
            </a:fld>
            <a:endParaRPr lang="en-GB"/>
          </a:p>
        </p:txBody>
      </p:sp>
    </p:spTree>
    <p:extLst>
      <p:ext uri="{BB962C8B-B14F-4D97-AF65-F5344CB8AC3E}">
        <p14:creationId xmlns:p14="http://schemas.microsoft.com/office/powerpoint/2010/main" val="218500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students and graduates up to 7 </a:t>
            </a:r>
            <a:r>
              <a:rPr lang="en-US" dirty="0" err="1"/>
              <a:t>yrs</a:t>
            </a:r>
            <a:r>
              <a:rPr lang="en-US" dirty="0"/>
              <a:t> </a:t>
            </a:r>
            <a:r>
              <a:rPr lang="en-US"/>
              <a:t>can access.</a:t>
            </a:r>
            <a:endParaRPr lang="en-GB" dirty="0"/>
          </a:p>
        </p:txBody>
      </p:sp>
      <p:sp>
        <p:nvSpPr>
          <p:cNvPr id="4" name="Slide Number Placeholder 3"/>
          <p:cNvSpPr>
            <a:spLocks noGrp="1"/>
          </p:cNvSpPr>
          <p:nvPr>
            <p:ph type="sldNum" sz="quarter" idx="5"/>
          </p:nvPr>
        </p:nvSpPr>
        <p:spPr/>
        <p:txBody>
          <a:bodyPr/>
          <a:lstStyle/>
          <a:p>
            <a:fld id="{9DA8BA6B-4FEC-47FF-8E4F-058300D305C4}" type="slidenum">
              <a:rPr lang="en-GB" smtClean="0"/>
              <a:t>19</a:t>
            </a:fld>
            <a:endParaRPr lang="en-GB"/>
          </a:p>
        </p:txBody>
      </p:sp>
    </p:spTree>
    <p:extLst>
      <p:ext uri="{BB962C8B-B14F-4D97-AF65-F5344CB8AC3E}">
        <p14:creationId xmlns:p14="http://schemas.microsoft.com/office/powerpoint/2010/main" val="362685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A8BA6B-4FEC-47FF-8E4F-058300D305C4}" type="slidenum">
              <a:rPr lang="en-GB" smtClean="0"/>
              <a:t>21</a:t>
            </a:fld>
            <a:endParaRPr lang="en-GB"/>
          </a:p>
        </p:txBody>
      </p:sp>
    </p:spTree>
    <p:extLst>
      <p:ext uri="{BB962C8B-B14F-4D97-AF65-F5344CB8AC3E}">
        <p14:creationId xmlns:p14="http://schemas.microsoft.com/office/powerpoint/2010/main" val="395867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BF9C02-6475-D648-9908-97E27D25D89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8300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F9C02-6475-D648-9908-97E27D25D89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73095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F9C02-6475-D648-9908-97E27D25D89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54323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886200" y="1587500"/>
            <a:ext cx="4800600" cy="3657600"/>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415757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areers Blobs End slide">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E7B36B92-6201-4117-E3BA-9162D604FB05}"/>
              </a:ext>
            </a:extLst>
          </p:cNvPr>
          <p:cNvPicPr>
            <a:picLocks noChangeAspect="1"/>
          </p:cNvPicPr>
          <p:nvPr userDrawn="1"/>
        </p:nvPicPr>
        <p:blipFill>
          <a:blip r:embed="rId2"/>
          <a:stretch>
            <a:fillRect/>
          </a:stretch>
        </p:blipFill>
        <p:spPr>
          <a:xfrm>
            <a:off x="5715" y="0"/>
            <a:ext cx="9132570" cy="6858000"/>
          </a:xfrm>
          <a:prstGeom prst="rect">
            <a:avLst/>
          </a:prstGeom>
        </p:spPr>
      </p:pic>
      <p:pic>
        <p:nvPicPr>
          <p:cNvPr id="6" name="Picture 5"/>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394500" y="6414775"/>
            <a:ext cx="304762" cy="304762"/>
          </a:xfrm>
          <a:prstGeom prst="rect">
            <a:avLst/>
          </a:prstGeom>
        </p:spPr>
      </p:pic>
      <p:pic>
        <p:nvPicPr>
          <p:cNvPr id="7" name="Picture 6"/>
          <p:cNvPicPr>
            <a:picLocks noChangeAspect="1"/>
          </p:cNvPicPr>
          <p:nvPr userDrawn="1"/>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2767413" y="6414775"/>
            <a:ext cx="304762" cy="304762"/>
          </a:xfrm>
          <a:prstGeom prst="rect">
            <a:avLst/>
          </a:prstGeom>
        </p:spPr>
      </p:pic>
      <p:pic>
        <p:nvPicPr>
          <p:cNvPr id="8" name="Picture 7"/>
          <p:cNvPicPr>
            <a:picLocks noChangeAspect="1"/>
          </p:cNvPicPr>
          <p:nvPr userDrawn="1"/>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3140326" y="6414775"/>
            <a:ext cx="304762" cy="304762"/>
          </a:xfrm>
          <a:prstGeom prst="rect">
            <a:avLst/>
          </a:prstGeom>
        </p:spPr>
      </p:pic>
      <p:pic>
        <p:nvPicPr>
          <p:cNvPr id="9" name="Picture 8"/>
          <p:cNvPicPr>
            <a:picLocks noChangeAspect="1"/>
          </p:cNvPicPr>
          <p:nvPr userDrawn="1"/>
        </p:nvPicPr>
        <p:blipFill>
          <a:blip r:embed="rId9">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3513239" y="6414775"/>
            <a:ext cx="304762" cy="304762"/>
          </a:xfrm>
          <a:prstGeom prst="rect">
            <a:avLst/>
          </a:prstGeom>
        </p:spPr>
      </p:pic>
      <p:pic>
        <p:nvPicPr>
          <p:cNvPr id="10" name="Picture 9"/>
          <p:cNvPicPr>
            <a:picLocks noChangeAspect="1"/>
          </p:cNvPicPr>
          <p:nvPr userDrawn="1"/>
        </p:nvPicPr>
        <p:blipFill>
          <a:blip r:embed="rId11">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3886152" y="6414775"/>
            <a:ext cx="304762" cy="304762"/>
          </a:xfrm>
          <a:prstGeom prst="rect">
            <a:avLst/>
          </a:prstGeom>
        </p:spPr>
      </p:pic>
      <p:sp>
        <p:nvSpPr>
          <p:cNvPr id="11" name="TextBox 10"/>
          <p:cNvSpPr txBox="1"/>
          <p:nvPr userDrawn="1"/>
        </p:nvSpPr>
        <p:spPr>
          <a:xfrm>
            <a:off x="180432" y="6382490"/>
            <a:ext cx="1986441" cy="338554"/>
          </a:xfrm>
          <a:prstGeom prst="rect">
            <a:avLst/>
          </a:prstGeom>
          <a:noFill/>
        </p:spPr>
        <p:txBody>
          <a:bodyPr wrap="none" rtlCol="0">
            <a:spAutoFit/>
          </a:bodyPr>
          <a:lstStyle/>
          <a:p>
            <a:r>
              <a:rPr lang="en-GB" sz="1600">
                <a:solidFill>
                  <a:schemeClr val="bg1"/>
                </a:solidFill>
                <a:latin typeface="Arial" panose="020B0604020202020204" pitchFamily="34" charset="0"/>
                <a:cs typeface="Arial" panose="020B0604020202020204" pitchFamily="34" charset="0"/>
              </a:rPr>
              <a:t>@</a:t>
            </a:r>
            <a:r>
              <a:rPr lang="en-GB" sz="1600" err="1">
                <a:solidFill>
                  <a:schemeClr val="bg1"/>
                </a:solidFill>
                <a:latin typeface="Arial" panose="020B0604020202020204" pitchFamily="34" charset="0"/>
                <a:cs typeface="Arial" panose="020B0604020202020204" pitchFamily="34" charset="0"/>
              </a:rPr>
              <a:t>LeedsUniCareers</a:t>
            </a:r>
            <a:endParaRPr lang="en-GB" sz="1600">
              <a:solidFill>
                <a:schemeClr val="bg1"/>
              </a:solidFill>
              <a:latin typeface="Arial" panose="020B0604020202020204" pitchFamily="34" charset="0"/>
              <a:cs typeface="Arial" panose="020B0604020202020204" pitchFamily="34" charset="0"/>
            </a:endParaRPr>
          </a:p>
        </p:txBody>
      </p:sp>
      <p:sp>
        <p:nvSpPr>
          <p:cNvPr id="14" name="Text Placeholder 3">
            <a:extLst>
              <a:ext uri="{FF2B5EF4-FFF2-40B4-BE49-F238E27FC236}">
                <a16:creationId xmlns:a16="http://schemas.microsoft.com/office/drawing/2014/main" id="{7C14ED85-A429-0C04-09A7-5CB776830604}"/>
              </a:ext>
            </a:extLst>
          </p:cNvPr>
          <p:cNvSpPr>
            <a:spLocks noGrp="1"/>
          </p:cNvSpPr>
          <p:nvPr>
            <p:ph type="body" sz="quarter" idx="13"/>
          </p:nvPr>
        </p:nvSpPr>
        <p:spPr>
          <a:xfrm>
            <a:off x="923192" y="2101362"/>
            <a:ext cx="7807569" cy="2453053"/>
          </a:xfrm>
          <a:prstGeom prst="rect">
            <a:avLst/>
          </a:prstGeom>
          <a:noFill/>
          <a:ln>
            <a:noFill/>
          </a:ln>
        </p:spPr>
        <p:txBody>
          <a:bodyPr/>
          <a:lstStyle>
            <a:lvl1pPr marL="0" indent="0">
              <a:buNone/>
              <a:defRPr sz="4000" b="1">
                <a:solidFill>
                  <a:sysClr val="windowText" lastClr="000000"/>
                </a:solidFill>
                <a:latin typeface="Arial" panose="020B0604020202020204" pitchFamily="34" charset="0"/>
                <a:cs typeface="Arial" panose="020B0604020202020204" pitchFamily="34" charset="0"/>
              </a:defRPr>
            </a:lvl1pPr>
            <a:lvl2pPr marL="457200" indent="0">
              <a:buNone/>
              <a:defRPr sz="3600" b="1">
                <a:solidFill>
                  <a:sysClr val="windowText" lastClr="000000"/>
                </a:solidFill>
                <a:latin typeface="Arial" panose="020B0604020202020204" pitchFamily="34" charset="0"/>
                <a:cs typeface="Arial" panose="020B0604020202020204" pitchFamily="34" charset="0"/>
              </a:defRPr>
            </a:lvl2pPr>
            <a:lvl3pPr marL="914400" indent="0">
              <a:buNone/>
              <a:defRPr sz="3200" b="1">
                <a:solidFill>
                  <a:sysClr val="windowText" lastClr="000000"/>
                </a:solidFill>
                <a:latin typeface="Arial" panose="020B0604020202020204" pitchFamily="34" charset="0"/>
                <a:cs typeface="Arial" panose="020B0604020202020204" pitchFamily="34" charset="0"/>
              </a:defRPr>
            </a:lvl3pPr>
            <a:lvl4pPr marL="1371600" indent="0">
              <a:buNone/>
              <a:defRPr sz="2800" b="1">
                <a:solidFill>
                  <a:sysClr val="windowText" lastClr="000000"/>
                </a:solidFill>
                <a:latin typeface="Arial" panose="020B0604020202020204" pitchFamily="34" charset="0"/>
                <a:cs typeface="Arial" panose="020B0604020202020204" pitchFamily="34" charset="0"/>
              </a:defRPr>
            </a:lvl4pPr>
            <a:lvl5pPr marL="1828800" indent="0">
              <a:buNone/>
              <a:defRPr sz="2800" b="1">
                <a:solidFill>
                  <a:sysClr val="windowText" lastClr="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4073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text and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400" b="0" i="0" baseline="0">
                <a:solidFill>
                  <a:schemeClr val="tx1">
                    <a:lumMod val="75000"/>
                    <a:lumOff val="25000"/>
                  </a:schemeClr>
                </a:solidFill>
                <a:latin typeface="+mn-lt"/>
              </a:defRPr>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6"/>
            <a:ext cx="4132263" cy="3238138"/>
          </a:xfrm>
          <a:prstGeom prst="rect">
            <a:avLst/>
          </a:prstGeom>
        </p:spPr>
        <p:txBody>
          <a:bodyPr/>
          <a:lstStyle>
            <a:lvl1pPr>
              <a:defRPr>
                <a:solidFill>
                  <a:schemeClr val="tx1">
                    <a:lumMod val="75000"/>
                    <a:lumOff val="25000"/>
                  </a:schemeClr>
                </a:solidFill>
              </a:defRPr>
            </a:lvl1pPr>
          </a:lstStyle>
          <a:p>
            <a:endParaRPr lang="en-US"/>
          </a:p>
        </p:txBody>
      </p:sp>
      <p:sp>
        <p:nvSpPr>
          <p:cNvPr id="7" name="Text Placeholder 5"/>
          <p:cNvSpPr>
            <a:spLocks noGrp="1"/>
          </p:cNvSpPr>
          <p:nvPr>
            <p:ph type="body" sz="quarter" idx="13" hasCustomPrompt="1"/>
          </p:nvPr>
        </p:nvSpPr>
        <p:spPr>
          <a:xfrm>
            <a:off x="403225" y="738554"/>
            <a:ext cx="5819775"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2800" b="1">
                <a:latin typeface="Arial" charset="0"/>
                <a:ea typeface="Arial" charset="0"/>
                <a:cs typeface="Arial" charset="0"/>
              </a:rPr>
              <a:t>Student Careers</a:t>
            </a:r>
          </a:p>
        </p:txBody>
      </p:sp>
    </p:spTree>
    <p:extLst>
      <p:ext uri="{BB962C8B-B14F-4D97-AF65-F5344CB8AC3E}">
        <p14:creationId xmlns:p14="http://schemas.microsoft.com/office/powerpoint/2010/main" val="76467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6" y="1762125"/>
            <a:ext cx="6628234" cy="4683125"/>
          </a:xfrm>
          <a:prstGeom prst="rect">
            <a:avLst/>
          </a:prstGeom>
        </p:spPr>
        <p:txBody>
          <a:bodyPr/>
          <a:lstStyle>
            <a:lvl1pPr marL="0" indent="0">
              <a:buFont typeface="Arial" panose="020B0604020202020204" pitchFamily="34" charset="0"/>
              <a:buNone/>
              <a:defRPr sz="2400" baseline="0">
                <a:solidFill>
                  <a:schemeClr val="tx1">
                    <a:lumMod val="75000"/>
                    <a:lumOff val="25000"/>
                  </a:schemeClr>
                </a:solidFill>
              </a:defRPr>
            </a:lvl1pPr>
            <a:lvl2pPr marL="0" indent="0">
              <a:buNone/>
              <a:defRPr sz="2400" baseline="0">
                <a:solidFill>
                  <a:schemeClr val="tx1">
                    <a:lumMod val="75000"/>
                    <a:lumOff val="25000"/>
                  </a:schemeClr>
                </a:solidFill>
              </a:defRPr>
            </a:lvl2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Text must be at least size 24 for accessibility purposes</a:t>
            </a:r>
            <a:endParaRPr lang="en-US" sz="1100" b="1">
              <a:latin typeface="Arial" charset="0"/>
              <a:ea typeface="Arial" charset="0"/>
              <a:cs typeface="Arial" charset="0"/>
            </a:endParaRPr>
          </a:p>
          <a:p>
            <a:pPr marL="285750" indent="-285750">
              <a:buFont typeface="Arial" charset="0"/>
              <a:buChar char="•"/>
            </a:pPr>
            <a:endParaRPr lang="en-US" sz="1600">
              <a:latin typeface="Arial" charset="0"/>
              <a:ea typeface="Arial" charset="0"/>
              <a:cs typeface="Arial" charset="0"/>
            </a:endParaRPr>
          </a:p>
          <a:p>
            <a:pPr marL="0" lvl="1"/>
            <a:r>
              <a:rPr lang="en-GB" altLang="en-US"/>
              <a:t>For maximum impact, avoid overcrowding slides - limit your points to a maximum of 6 per page</a:t>
            </a:r>
          </a:p>
          <a:p>
            <a:pPr lvl="0"/>
            <a:endParaRPr lang="en-US"/>
          </a:p>
        </p:txBody>
      </p:sp>
      <p:sp>
        <p:nvSpPr>
          <p:cNvPr id="9" name="Text Placeholder 5"/>
          <p:cNvSpPr>
            <a:spLocks noGrp="1"/>
          </p:cNvSpPr>
          <p:nvPr>
            <p:ph type="body" sz="quarter" idx="11" hasCustomPrompt="1"/>
          </p:nvPr>
        </p:nvSpPr>
        <p:spPr>
          <a:xfrm>
            <a:off x="403225" y="738554"/>
            <a:ext cx="5819775"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2800" b="1">
                <a:latin typeface="Arial" charset="0"/>
                <a:ea typeface="Arial" charset="0"/>
                <a:cs typeface="Arial" charset="0"/>
              </a:rPr>
              <a:t>Student Careers</a:t>
            </a:r>
          </a:p>
        </p:txBody>
      </p:sp>
    </p:spTree>
    <p:extLst>
      <p:ext uri="{BB962C8B-B14F-4D97-AF65-F5344CB8AC3E}">
        <p14:creationId xmlns:p14="http://schemas.microsoft.com/office/powerpoint/2010/main" val="113195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Clean) 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6" y="1762125"/>
            <a:ext cx="6628234" cy="4683125"/>
          </a:xfrm>
          <a:prstGeom prst="rect">
            <a:avLst/>
          </a:prstGeom>
        </p:spPr>
        <p:txBody>
          <a:bodyPr/>
          <a:lstStyle>
            <a:lvl1pPr marL="0" indent="0">
              <a:buFont typeface="Arial" charset="0"/>
              <a:buNone/>
              <a:defRPr>
                <a:solidFill>
                  <a:schemeClr val="tx1">
                    <a:lumMod val="75000"/>
                    <a:lumOff val="25000"/>
                  </a:schemeClr>
                </a:solidFill>
              </a:defRPr>
            </a:lvl1pPr>
            <a:lvl2pPr marL="0" indent="0">
              <a:buNone/>
              <a:defRPr sz="1800" baseline="0">
                <a:solidFill>
                  <a:schemeClr val="tx1">
                    <a:lumMod val="75000"/>
                    <a:lumOff val="25000"/>
                  </a:schemeClr>
                </a:solidFill>
              </a:defRPr>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403225" y="738554"/>
            <a:ext cx="5819775"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2800" b="1" dirty="0">
                <a:latin typeface="Arial" charset="0"/>
                <a:ea typeface="Arial" charset="0"/>
                <a:cs typeface="Arial" charset="0"/>
              </a:rPr>
              <a:t>Student Careers</a:t>
            </a:r>
          </a:p>
        </p:txBody>
      </p:sp>
      <p:pic>
        <p:nvPicPr>
          <p:cNvPr id="6" name="Picture 5">
            <a:extLst>
              <a:ext uri="{FF2B5EF4-FFF2-40B4-BE49-F238E27FC236}">
                <a16:creationId xmlns:a16="http://schemas.microsoft.com/office/drawing/2014/main" id="{D2E32540-8940-2044-BED5-054D65D0BE79}"/>
              </a:ext>
            </a:extLst>
          </p:cNvPr>
          <p:cNvPicPr>
            <a:picLocks noChangeAspect="1"/>
          </p:cNvPicPr>
          <p:nvPr userDrawn="1"/>
        </p:nvPicPr>
        <p:blipFill rotWithShape="1">
          <a:blip r:embed="rId2"/>
          <a:srcRect l="-2201" t="149" r="558" b="661"/>
          <a:stretch/>
        </p:blipFill>
        <p:spPr>
          <a:xfrm>
            <a:off x="7214100" y="5068025"/>
            <a:ext cx="1774365" cy="1615049"/>
          </a:xfrm>
          <a:prstGeom prst="rect">
            <a:avLst/>
          </a:prstGeom>
        </p:spPr>
      </p:pic>
    </p:spTree>
    <p:extLst>
      <p:ext uri="{BB962C8B-B14F-4D97-AF65-F5344CB8AC3E}">
        <p14:creationId xmlns:p14="http://schemas.microsoft.com/office/powerpoint/2010/main" val="335985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ternate Content Slide text and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30"/>
            <a:ext cx="3971925" cy="4683125"/>
          </a:xfrm>
          <a:prstGeom prst="rect">
            <a:avLst/>
          </a:prstGeom>
        </p:spPr>
        <p:txBody>
          <a:bodyPr/>
          <a:lstStyle>
            <a:lvl1pPr marL="160735" indent="-160735">
              <a:buFont typeface="Arial" charset="0"/>
              <a:buChar char="•"/>
              <a:defRPr sz="1350" b="0" i="0" baseline="0">
                <a:solidFill>
                  <a:schemeClr val="tx1">
                    <a:lumMod val="75000"/>
                    <a:lumOff val="25000"/>
                  </a:schemeClr>
                </a:solidFill>
                <a:latin typeface="+mn-lt"/>
              </a:defRPr>
            </a:lvl1pPr>
          </a:lstStyle>
          <a:p>
            <a:r>
              <a:rPr lang="en-US" sz="1350">
                <a:latin typeface="Arial" charset="0"/>
                <a:ea typeface="Arial" charset="0"/>
                <a:cs typeface="Arial" charset="0"/>
              </a:rPr>
              <a:t>PLEASE DO NOT CHANGE THE SIZE OF THIS TEXT BOX</a:t>
            </a:r>
          </a:p>
          <a:p>
            <a:r>
              <a:rPr lang="en-US" sz="1350">
                <a:latin typeface="Arial" charset="0"/>
                <a:ea typeface="Arial" charset="0"/>
                <a:cs typeface="Arial" charset="0"/>
              </a:rPr>
              <a:t>Headings should be in Arial, size 24</a:t>
            </a:r>
            <a:endParaRPr lang="en-US" sz="619" b="1">
              <a:latin typeface="Arial" charset="0"/>
              <a:ea typeface="Arial" charset="0"/>
              <a:cs typeface="Arial" charset="0"/>
            </a:endParaRPr>
          </a:p>
          <a:p>
            <a:r>
              <a:rPr lang="en-US" sz="900">
                <a:latin typeface="Arial" charset="0"/>
                <a:ea typeface="Arial" charset="0"/>
                <a:cs typeface="Arial" charset="0"/>
              </a:rPr>
              <a:t>The rest of your text should be Ariel, size 16</a:t>
            </a:r>
          </a:p>
          <a:p>
            <a:endParaRPr lang="en-US" sz="900">
              <a:latin typeface="Arial" charset="0"/>
              <a:ea typeface="Arial" charset="0"/>
              <a:cs typeface="Arial" charset="0"/>
            </a:endParaRPr>
          </a:p>
          <a:p>
            <a:r>
              <a:rPr lang="en-US" sz="900">
                <a:latin typeface="Arial" charset="0"/>
                <a:ea typeface="Arial" charset="0"/>
                <a:cs typeface="Arial" charset="0"/>
              </a:rPr>
              <a:t>Bullet points should be used as below</a:t>
            </a:r>
          </a:p>
          <a:p>
            <a:pPr marL="160735" indent="-160735">
              <a:buFont typeface="Arial" charset="0"/>
              <a:buChar char="•"/>
            </a:pPr>
            <a:r>
              <a:rPr lang="en-US" sz="900">
                <a:latin typeface="Arial" charset="0"/>
                <a:ea typeface="Arial" charset="0"/>
                <a:cs typeface="Arial" charset="0"/>
              </a:rPr>
              <a:t>Bullet </a:t>
            </a:r>
          </a:p>
          <a:p>
            <a:pPr marL="160735" indent="-160735">
              <a:buFont typeface="Arial" charset="0"/>
              <a:buChar char="•"/>
            </a:pPr>
            <a:r>
              <a:rPr lang="en-US" sz="900">
                <a:latin typeface="Arial" charset="0"/>
                <a:ea typeface="Arial" charset="0"/>
                <a:cs typeface="Arial" charset="0"/>
              </a:rPr>
              <a:t>Bullet</a:t>
            </a:r>
          </a:p>
          <a:p>
            <a:pPr marL="160735" indent="-160735">
              <a:buFont typeface="Arial" charset="0"/>
              <a:buChar char="•"/>
            </a:pPr>
            <a:r>
              <a:rPr lang="en-US" sz="900">
                <a:latin typeface="Arial" charset="0"/>
                <a:ea typeface="Arial" charset="0"/>
                <a:cs typeface="Arial" charset="0"/>
              </a:rPr>
              <a:t>Bullet</a:t>
            </a:r>
          </a:p>
        </p:txBody>
      </p:sp>
      <p:sp>
        <p:nvSpPr>
          <p:cNvPr id="5" name="Picture Placeholder 4"/>
          <p:cNvSpPr>
            <a:spLocks noGrp="1"/>
          </p:cNvSpPr>
          <p:nvPr>
            <p:ph type="pic" sz="quarter" idx="10"/>
          </p:nvPr>
        </p:nvSpPr>
        <p:spPr>
          <a:xfrm>
            <a:off x="4600577" y="1762126"/>
            <a:ext cx="4132263" cy="3238138"/>
          </a:xfrm>
          <a:prstGeom prst="rect">
            <a:avLst/>
          </a:prstGeom>
        </p:spPr>
        <p:txBody>
          <a:bodyPr/>
          <a:lstStyle>
            <a:lvl1pPr>
              <a:defRPr>
                <a:solidFill>
                  <a:schemeClr val="tx1">
                    <a:lumMod val="75000"/>
                    <a:lumOff val="25000"/>
                  </a:schemeClr>
                </a:solidFill>
              </a:defRPr>
            </a:lvl1pPr>
          </a:lstStyle>
          <a:p>
            <a:endParaRPr lang="en-US"/>
          </a:p>
        </p:txBody>
      </p:sp>
      <p:sp>
        <p:nvSpPr>
          <p:cNvPr id="7" name="Text Placeholder 5"/>
          <p:cNvSpPr>
            <a:spLocks noGrp="1"/>
          </p:cNvSpPr>
          <p:nvPr>
            <p:ph type="body" sz="quarter" idx="13" hasCustomPrompt="1"/>
          </p:nvPr>
        </p:nvSpPr>
        <p:spPr>
          <a:xfrm>
            <a:off x="403226" y="738554"/>
            <a:ext cx="5819775"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1575" b="1">
                <a:latin typeface="Arial" charset="0"/>
                <a:ea typeface="Arial" charset="0"/>
                <a:cs typeface="Arial" charset="0"/>
              </a:rPr>
              <a:t>Title</a:t>
            </a:r>
          </a:p>
        </p:txBody>
      </p:sp>
    </p:spTree>
    <p:extLst>
      <p:ext uri="{BB962C8B-B14F-4D97-AF65-F5344CB8AC3E}">
        <p14:creationId xmlns:p14="http://schemas.microsoft.com/office/powerpoint/2010/main" val="282592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lternate Content slide 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6" y="1762130"/>
            <a:ext cx="6628234" cy="4683125"/>
          </a:xfrm>
          <a:prstGeom prst="rect">
            <a:avLst/>
          </a:prstGeom>
        </p:spPr>
        <p:txBody>
          <a:bodyPr/>
          <a:lstStyle>
            <a:lvl1pPr marL="160735" indent="-160735">
              <a:buFont typeface="Arial" charset="0"/>
              <a:buChar char="•"/>
              <a:defRPr sz="1350" baseline="0">
                <a:solidFill>
                  <a:schemeClr val="tx1">
                    <a:lumMod val="75000"/>
                    <a:lumOff val="25000"/>
                  </a:schemeClr>
                </a:solidFill>
              </a:defRPr>
            </a:lvl1pPr>
            <a:lvl2pPr marL="0" indent="0">
              <a:buNone/>
              <a:defRPr sz="1350" baseline="0">
                <a:solidFill>
                  <a:schemeClr val="tx1">
                    <a:lumMod val="75000"/>
                    <a:lumOff val="25000"/>
                  </a:schemeClr>
                </a:solidFill>
              </a:defRPr>
            </a:lvl2pPr>
          </a:lstStyle>
          <a:p>
            <a:r>
              <a:rPr lang="en-US" sz="1350">
                <a:latin typeface="Arial" charset="0"/>
                <a:ea typeface="Arial" charset="0"/>
                <a:cs typeface="Arial" charset="0"/>
              </a:rPr>
              <a:t>PLEASE DO NOT CHANGE THE SIZE OF THIS TEXT BOX</a:t>
            </a:r>
          </a:p>
          <a:p>
            <a:r>
              <a:rPr lang="en-US" sz="1350">
                <a:latin typeface="Arial" charset="0"/>
                <a:ea typeface="Arial" charset="0"/>
                <a:cs typeface="Arial" charset="0"/>
              </a:rPr>
              <a:t>Text must be at least size 24 for accessibility purposes</a:t>
            </a:r>
            <a:endParaRPr lang="en-US" sz="619" b="1">
              <a:latin typeface="Arial" charset="0"/>
              <a:ea typeface="Arial" charset="0"/>
              <a:cs typeface="Arial" charset="0"/>
            </a:endParaRPr>
          </a:p>
          <a:p>
            <a:pPr marL="160735" indent="-160735">
              <a:buFont typeface="Arial" charset="0"/>
              <a:buChar char="•"/>
            </a:pPr>
            <a:endParaRPr lang="en-US" sz="900">
              <a:latin typeface="Arial" charset="0"/>
              <a:ea typeface="Arial" charset="0"/>
              <a:cs typeface="Arial" charset="0"/>
            </a:endParaRPr>
          </a:p>
          <a:p>
            <a:pPr marL="0" lvl="1"/>
            <a:r>
              <a:rPr lang="en-GB" altLang="en-US"/>
              <a:t>For maximum impact, avoid overcrowding slides - limit your points to a maximum of 6 per page</a:t>
            </a:r>
          </a:p>
          <a:p>
            <a:pPr lvl="0"/>
            <a:endParaRPr lang="en-US"/>
          </a:p>
        </p:txBody>
      </p:sp>
      <p:sp>
        <p:nvSpPr>
          <p:cNvPr id="9" name="Text Placeholder 5"/>
          <p:cNvSpPr>
            <a:spLocks noGrp="1"/>
          </p:cNvSpPr>
          <p:nvPr>
            <p:ph type="body" sz="quarter" idx="11" hasCustomPrompt="1"/>
          </p:nvPr>
        </p:nvSpPr>
        <p:spPr>
          <a:xfrm>
            <a:off x="403226" y="738554"/>
            <a:ext cx="5819775"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1575" b="1">
                <a:latin typeface="Arial" charset="0"/>
                <a:ea typeface="Arial" charset="0"/>
                <a:cs typeface="Arial" charset="0"/>
              </a:rPr>
              <a:t>Title</a:t>
            </a:r>
          </a:p>
        </p:txBody>
      </p:sp>
    </p:spTree>
    <p:extLst>
      <p:ext uri="{BB962C8B-B14F-4D97-AF65-F5344CB8AC3E}">
        <p14:creationId xmlns:p14="http://schemas.microsoft.com/office/powerpoint/2010/main" val="334652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768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BF9C02-6475-D648-9908-97E27D25D89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03891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6430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275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5995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173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33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458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2441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045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533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582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972522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A5FF59-B59B-4817-8D51-96B204A8060D}"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700759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287F"/>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5FF59-B59B-4817-8D51-96B204A8060D}"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2762357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5FF59-B59B-4817-8D51-96B204A8060D}"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18736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A5FF59-B59B-4817-8D51-96B204A8060D}"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1709360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A5FF59-B59B-4817-8D51-96B204A8060D}"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2255793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A5FF59-B59B-4817-8D51-96B204A8060D}"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334648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5FF59-B59B-4817-8D51-96B204A8060D}"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1806798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5FF59-B59B-4817-8D51-96B204A8060D}"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377516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5FF59-B59B-4817-8D51-96B204A8060D}"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14095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5FF59-B59B-4817-8D51-96B204A8060D}"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159114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BF9C02-6475-D648-9908-97E27D25D89E}"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480010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A5FF59-B59B-4817-8D51-96B204A8060D}"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0B1FE-79C7-4CDB-BA75-7C5E909A8B08}" type="slidenum">
              <a:rPr lang="en-GB" smtClean="0"/>
              <a:t>‹#›</a:t>
            </a:fld>
            <a:endParaRPr lang="en-GB"/>
          </a:p>
        </p:txBody>
      </p:sp>
    </p:spTree>
    <p:extLst>
      <p:ext uri="{BB962C8B-B14F-4D97-AF65-F5344CB8AC3E}">
        <p14:creationId xmlns:p14="http://schemas.microsoft.com/office/powerpoint/2010/main" val="296590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BF9C02-6475-D648-9908-97E27D25D89E}"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2336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F9C02-6475-D648-9908-97E27D25D89E}"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510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7055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8836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204070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t>7/6/2023</a:t>
            </a:fld>
            <a:endParaRPr 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t>‹#›</a:t>
            </a:fld>
            <a:endParaRPr lang="en-US"/>
          </a:p>
        </p:txBody>
      </p:sp>
    </p:spTree>
    <p:extLst>
      <p:ext uri="{BB962C8B-B14F-4D97-AF65-F5344CB8AC3E}">
        <p14:creationId xmlns:p14="http://schemas.microsoft.com/office/powerpoint/2010/main" val="103149390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674" r:id="rId12"/>
    <p:sldLayoutId id="2147483735" r:id="rId13"/>
    <p:sldLayoutId id="2147483736" r:id="rId14"/>
    <p:sldLayoutId id="2147483737" r:id="rId15"/>
    <p:sldLayoutId id="2147483738" r:id="rId16"/>
    <p:sldLayoutId id="2147483739" r:id="rId17"/>
    <p:sldLayoutId id="214748374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B1FBB-72D7-4BA0-9009-B317B8FC7755}" type="datetimeFigureOut">
              <a:rPr lang="en-GB" smtClean="0">
                <a:solidFill>
                  <a:prstClr val="black">
                    <a:tint val="75000"/>
                  </a:prstClr>
                </a:solidFill>
              </a:rPr>
              <a:pPr/>
              <a:t>06/07/2023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A9D9F-E6B5-45C9-B6A3-806C05DCC3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2346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
            <a:ext cx="9144000" cy="6858763"/>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5FF59-B59B-4817-8D51-96B204A8060D}" type="datetimeFigureOut">
              <a:rPr lang="en-GB" smtClean="0"/>
              <a:t>06/07/2023</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0B1FE-79C7-4CDB-BA75-7C5E909A8B08}" type="slidenum">
              <a:rPr lang="en-GB" smtClean="0"/>
              <a:t>‹#›</a:t>
            </a:fld>
            <a:endParaRPr lang="en-GB"/>
          </a:p>
        </p:txBody>
      </p:sp>
    </p:spTree>
    <p:extLst>
      <p:ext uri="{BB962C8B-B14F-4D97-AF65-F5344CB8AC3E}">
        <p14:creationId xmlns:p14="http://schemas.microsoft.com/office/powerpoint/2010/main" val="23721835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adford.ac.uk/careers/jobs/volunteering/" TargetMode="External"/><Relationship Id="rId2" Type="http://schemas.openxmlformats.org/officeDocument/2006/relationships/hyperlink" Target="https://www.bradford.ac.uk/careers/jobs/summer/" TargetMode="External"/><Relationship Id="rId1" Type="http://schemas.openxmlformats.org/officeDocument/2006/relationships/slideLayout" Target="../slideLayouts/slideLayout2.xml"/><Relationship Id="rId5" Type="http://schemas.openxmlformats.org/officeDocument/2006/relationships/hyperlink" Target="mailto:careers@bradford.ac.uk" TargetMode="External"/><Relationship Id="rId4" Type="http://schemas.openxmlformats.org/officeDocument/2006/relationships/hyperlink" Target="https://joinhandshake.com/"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a.raby@leeds.ac.uk"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ideo" Target="https://www.youtube.com/embed/I8Pb_IBRuSo?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eds.ac.uk/downloads/download/93/access_and_participation_plan" TargetMode="External"/><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28.png"/><Relationship Id="rId4" Type="http://schemas.openxmlformats.org/officeDocument/2006/relationships/hyperlink" Target="https://www.leeds.ac.uk/download/downloads/id/3166/access_and_student_success_strategy.pd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player.vimeo.com/video/641488818?app_id=122963"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player.vimeo.com/video/641488970?app_id=12296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pp-foundation.org/wp-content/uploads/2017/05/1714-Social-Mobility-and-University-Careers-Services-report-Digital.pdf-.pdf" TargetMode="External"/><Relationship Id="rId4" Type="http://schemas.openxmlformats.org/officeDocument/2006/relationships/hyperlink" Target="https://www.careersandenterprise.co.uk/media/y1vfabyd/cec-ready-for-the-future-202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radford.ac.uk/gwb/" TargetMode="External"/><Relationship Id="rId2" Type="http://schemas.openxmlformats.org/officeDocument/2006/relationships/hyperlink" Target="https://www.bradford.ac.uk/this-is-us/#:~:text=Social%20mobility%20pledge&amp;text=As%20a%20signatory%2C%20we%20are,and%2For%20lack%20of%20connection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radford.ac.uk/exchanges/" TargetMode="External"/><Relationship Id="rId2" Type="http://schemas.openxmlformats.org/officeDocument/2006/relationships/hyperlink" Target="https://www.bradford.ac.uk/careers/services/appt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bradford.ac.uk/careers/services/careers-fairs/" TargetMode="External"/><Relationship Id="rId7" Type="http://schemas.openxmlformats.org/officeDocument/2006/relationships/image" Target="../media/image14.jpeg"/><Relationship Id="rId2" Type="http://schemas.openxmlformats.org/officeDocument/2006/relationships/hyperlink" Target="https://www.bradford.ac.uk/careers/services/workshops/" TargetMode="External"/><Relationship Id="rId1" Type="http://schemas.openxmlformats.org/officeDocument/2006/relationships/slideLayout" Target="../slideLayouts/slideLayout2.xml"/><Relationship Id="rId6" Type="http://schemas.openxmlformats.org/officeDocument/2006/relationships/hyperlink" Target="https://www.bradford.ac.uk/careers/services/" TargetMode="External"/><Relationship Id="rId5" Type="http://schemas.openxmlformats.org/officeDocument/2006/relationships/hyperlink" Target="https://www.bradford.ac.uk/careers/develop-skills/mentoring/" TargetMode="External"/><Relationship Id="rId4" Type="http://schemas.openxmlformats.org/officeDocument/2006/relationships/hyperlink" Target="https://www.bradford.ac.uk/careers/develop-skills/active-career-plan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409653" y="2604658"/>
            <a:ext cx="8329246" cy="1943684"/>
          </a:xfrm>
        </p:spPr>
        <p:txBody>
          <a:bodyPr vert="horz" lIns="91440" tIns="45720" rIns="91440" bIns="45720" rtlCol="0" anchor="ctr">
            <a:noAutofit/>
          </a:bodyPr>
          <a:lstStyle/>
          <a:p>
            <a:r>
              <a:rPr lang="en-GB" sz="4000" b="1" dirty="0">
                <a:cs typeface="Calibri Light"/>
              </a:rPr>
              <a:t/>
            </a:r>
            <a:br>
              <a:rPr lang="en-GB" sz="4000" b="1" dirty="0">
                <a:cs typeface="Calibri Light"/>
              </a:rPr>
            </a:br>
            <a:r>
              <a:rPr lang="en-GB" sz="4000" b="1" dirty="0">
                <a:solidFill>
                  <a:srgbClr val="E6287F"/>
                </a:solidFill>
                <a:cs typeface="Calibri Light"/>
              </a:rPr>
              <a:t>Preparing learners to access careers support in Higher Education</a:t>
            </a:r>
            <a:r>
              <a:rPr lang="en-GB" sz="4000" b="1" dirty="0">
                <a:cs typeface="Calibri Light"/>
              </a:rPr>
              <a:t/>
            </a:r>
            <a:br>
              <a:rPr lang="en-GB" sz="4000" b="1" dirty="0">
                <a:cs typeface="Calibri Light"/>
              </a:rPr>
            </a:br>
            <a:r>
              <a:rPr lang="en-GB" sz="3200" b="1" dirty="0">
                <a:solidFill>
                  <a:srgbClr val="2F2E7E"/>
                </a:solidFill>
                <a:cs typeface="Calibri Light"/>
              </a:rPr>
              <a:t>6</a:t>
            </a:r>
            <a:r>
              <a:rPr lang="en-GB" sz="3200" b="1" baseline="30000" dirty="0">
                <a:solidFill>
                  <a:srgbClr val="2F2E7E"/>
                </a:solidFill>
                <a:cs typeface="Calibri Light"/>
              </a:rPr>
              <a:t>th</a:t>
            </a:r>
            <a:r>
              <a:rPr lang="en-GB" sz="3200" b="1" dirty="0">
                <a:solidFill>
                  <a:srgbClr val="2F2E7E"/>
                </a:solidFill>
                <a:cs typeface="Calibri Light"/>
              </a:rPr>
              <a:t> July 2023</a:t>
            </a:r>
            <a:endParaRPr lang="en-GB" sz="3200" dirty="0">
              <a:solidFill>
                <a:srgbClr val="2F2E7E"/>
              </a:solidFill>
              <a:ea typeface="Calibri Light"/>
              <a:cs typeface="Calibri Light"/>
            </a:endParaRPr>
          </a:p>
        </p:txBody>
      </p:sp>
      <p:sp>
        <p:nvSpPr>
          <p:cNvPr id="3" name="Rectangle 2">
            <a:extLst>
              <a:ext uri="{FF2B5EF4-FFF2-40B4-BE49-F238E27FC236}">
                <a16:creationId xmlns:a16="http://schemas.microsoft.com/office/drawing/2014/main" id="{192435BB-11BA-44EA-A402-9A7839DA5B71}"/>
              </a:ext>
            </a:extLst>
          </p:cNvPr>
          <p:cNvSpPr/>
          <p:nvPr/>
        </p:nvSpPr>
        <p:spPr>
          <a:xfrm>
            <a:off x="4450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125411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34D6-2F1F-44D2-9D01-91AFF285C812}"/>
              </a:ext>
            </a:extLst>
          </p:cNvPr>
          <p:cNvSpPr>
            <a:spLocks noGrp="1"/>
          </p:cNvSpPr>
          <p:nvPr>
            <p:ph type="title"/>
          </p:nvPr>
        </p:nvSpPr>
        <p:spPr/>
        <p:txBody>
          <a:bodyPr/>
          <a:lstStyle/>
          <a:p>
            <a:pPr algn="ctr"/>
            <a:r>
              <a:rPr lang="en-GB" dirty="0"/>
              <a:t>Accessing support</a:t>
            </a:r>
          </a:p>
        </p:txBody>
      </p:sp>
      <p:sp>
        <p:nvSpPr>
          <p:cNvPr id="3" name="Content Placeholder 2">
            <a:extLst>
              <a:ext uri="{FF2B5EF4-FFF2-40B4-BE49-F238E27FC236}">
                <a16:creationId xmlns:a16="http://schemas.microsoft.com/office/drawing/2014/main" id="{04DE22D6-8232-5789-0B29-58ED7CF42E14}"/>
              </a:ext>
            </a:extLst>
          </p:cNvPr>
          <p:cNvSpPr>
            <a:spLocks noGrp="1"/>
          </p:cNvSpPr>
          <p:nvPr>
            <p:ph idx="1"/>
          </p:nvPr>
        </p:nvSpPr>
        <p:spPr/>
        <p:txBody>
          <a:bodyPr vert="horz" lIns="0" tIns="0" rIns="0" bIns="0" rtlCol="0" anchor="t">
            <a:normAutofit fontScale="70000" lnSpcReduction="20000"/>
          </a:bodyPr>
          <a:lstStyle/>
          <a:p>
            <a:r>
              <a:rPr lang="en-GB" dirty="0"/>
              <a:t>All current students and graduates for up to 5 years</a:t>
            </a:r>
          </a:p>
          <a:p>
            <a:endParaRPr lang="en-GB" dirty="0"/>
          </a:p>
          <a:p>
            <a:r>
              <a:rPr lang="en-GB" dirty="0"/>
              <a:t>Anyone who needs support (Foundation/first year onwards) – don’t have to have a clear plan!</a:t>
            </a:r>
          </a:p>
          <a:p>
            <a:endParaRPr lang="en-GB" dirty="0"/>
          </a:p>
          <a:p>
            <a:r>
              <a:rPr lang="en-GB" dirty="0"/>
              <a:t>Based on the top floor of student central (just along past the library)</a:t>
            </a:r>
          </a:p>
          <a:p>
            <a:endParaRPr lang="en-GB" dirty="0"/>
          </a:p>
          <a:p>
            <a:r>
              <a:rPr lang="en-GB" dirty="0"/>
              <a:t>Introduction in lectures</a:t>
            </a:r>
          </a:p>
          <a:p>
            <a:endParaRPr lang="en-GB" dirty="0"/>
          </a:p>
          <a:p>
            <a:r>
              <a:rPr lang="en-GB" dirty="0"/>
              <a:t>Share information on canvas</a:t>
            </a:r>
          </a:p>
          <a:p>
            <a:endParaRPr lang="en-GB" dirty="0"/>
          </a:p>
          <a:p>
            <a:r>
              <a:rPr lang="en-GB" dirty="0">
                <a:latin typeface="Lucida Sans"/>
              </a:rPr>
              <a:t>Students need to look out for information or get in touch </a:t>
            </a:r>
          </a:p>
          <a:p>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1F410748-15A6-6097-3649-C59D39D12CFA}"/>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F3279C45-B57B-A870-90BE-71C871F73E96}"/>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A0ABFEAF-07F4-8F43-F4BA-91C6A5243B8B}"/>
              </a:ext>
            </a:extLst>
          </p:cNvPr>
          <p:cNvSpPr>
            <a:spLocks noGrp="1"/>
          </p:cNvSpPr>
          <p:nvPr>
            <p:ph type="sldNum" sz="quarter" idx="12"/>
          </p:nvPr>
        </p:nvSpPr>
        <p:spPr/>
        <p:txBody>
          <a:bodyPr/>
          <a:lstStyle/>
          <a:p>
            <a:fld id="{653FF254-26D3-4E50-98DF-6C68BE574C8B}" type="slidenum">
              <a:rPr lang="en-GB" smtClean="0"/>
              <a:pPr/>
              <a:t>10</a:t>
            </a:fld>
            <a:endParaRPr lang="en-GB"/>
          </a:p>
        </p:txBody>
      </p:sp>
    </p:spTree>
    <p:extLst>
      <p:ext uri="{BB962C8B-B14F-4D97-AF65-F5344CB8AC3E}">
        <p14:creationId xmlns:p14="http://schemas.microsoft.com/office/powerpoint/2010/main" val="277265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1FA9-1873-4A07-E7DE-132904A386C5}"/>
              </a:ext>
            </a:extLst>
          </p:cNvPr>
          <p:cNvSpPr>
            <a:spLocks noGrp="1"/>
          </p:cNvSpPr>
          <p:nvPr>
            <p:ph type="title"/>
          </p:nvPr>
        </p:nvSpPr>
        <p:spPr/>
        <p:txBody>
          <a:bodyPr/>
          <a:lstStyle/>
          <a:p>
            <a:r>
              <a:rPr lang="en-GB" dirty="0"/>
              <a:t>Differences between School support and HE support</a:t>
            </a:r>
          </a:p>
        </p:txBody>
      </p:sp>
      <p:sp>
        <p:nvSpPr>
          <p:cNvPr id="3" name="Content Placeholder 2">
            <a:extLst>
              <a:ext uri="{FF2B5EF4-FFF2-40B4-BE49-F238E27FC236}">
                <a16:creationId xmlns:a16="http://schemas.microsoft.com/office/drawing/2014/main" id="{F5CAA7EB-B108-2B66-4B69-7EDA73A03DAD}"/>
              </a:ext>
            </a:extLst>
          </p:cNvPr>
          <p:cNvSpPr>
            <a:spLocks noGrp="1"/>
          </p:cNvSpPr>
          <p:nvPr>
            <p:ph idx="1"/>
          </p:nvPr>
        </p:nvSpPr>
        <p:spPr/>
        <p:txBody>
          <a:bodyPr vert="horz" lIns="0" tIns="0" rIns="0" bIns="0" rtlCol="0" anchor="t">
            <a:noAutofit/>
          </a:bodyPr>
          <a:lstStyle/>
          <a:p>
            <a:r>
              <a:rPr lang="en-GB" sz="2400" dirty="0"/>
              <a:t>Need to book not just turn up!</a:t>
            </a:r>
          </a:p>
          <a:p>
            <a:endParaRPr lang="en-GB" sz="2400" dirty="0"/>
          </a:p>
          <a:p>
            <a:r>
              <a:rPr lang="en-GB" sz="2400" dirty="0"/>
              <a:t>Won’t seem as accessible/don’t know us initially </a:t>
            </a:r>
          </a:p>
          <a:p>
            <a:endParaRPr lang="en-GB" sz="2400" dirty="0"/>
          </a:p>
          <a:p>
            <a:r>
              <a:rPr lang="en-GB" sz="2400" dirty="0"/>
              <a:t>More responsibility on them (not collected from lessons) </a:t>
            </a:r>
          </a:p>
          <a:p>
            <a:endParaRPr lang="en-GB" sz="2400" dirty="0"/>
          </a:p>
          <a:p>
            <a:r>
              <a:rPr lang="en-GB" sz="2400" dirty="0"/>
              <a:t>Appointments are 1-1 but can make exceptions</a:t>
            </a:r>
          </a:p>
          <a:p>
            <a:endParaRPr lang="en-GB" sz="2400" dirty="0"/>
          </a:p>
          <a:p>
            <a:r>
              <a:rPr lang="en-GB" sz="2400" dirty="0"/>
              <a:t>Specific schemes/programmes on offer over </a:t>
            </a:r>
            <a:r>
              <a:rPr lang="en-GB" sz="2400" dirty="0" smtClean="0"/>
              <a:t>holiday </a:t>
            </a:r>
            <a:r>
              <a:rPr lang="en-GB" sz="2400" dirty="0"/>
              <a:t>periods with support from the University.</a:t>
            </a:r>
          </a:p>
          <a:p>
            <a:endParaRPr lang="en-GB" sz="2400" dirty="0"/>
          </a:p>
          <a:p>
            <a:endParaRPr lang="en-GB" sz="2400" dirty="0"/>
          </a:p>
        </p:txBody>
      </p:sp>
      <p:sp>
        <p:nvSpPr>
          <p:cNvPr id="4" name="Date Placeholder 3">
            <a:extLst>
              <a:ext uri="{FF2B5EF4-FFF2-40B4-BE49-F238E27FC236}">
                <a16:creationId xmlns:a16="http://schemas.microsoft.com/office/drawing/2014/main" id="{BF73BE45-A89D-8803-BA36-1FB7827DF8DE}"/>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13935167-255A-52B0-AE95-783C0976A76E}"/>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D4AF3E95-6612-2ECF-885A-4F60714E1986}"/>
              </a:ext>
            </a:extLst>
          </p:cNvPr>
          <p:cNvSpPr>
            <a:spLocks noGrp="1"/>
          </p:cNvSpPr>
          <p:nvPr>
            <p:ph type="sldNum" sz="quarter" idx="12"/>
          </p:nvPr>
        </p:nvSpPr>
        <p:spPr/>
        <p:txBody>
          <a:bodyPr/>
          <a:lstStyle/>
          <a:p>
            <a:fld id="{653FF254-26D3-4E50-98DF-6C68BE574C8B}" type="slidenum">
              <a:rPr lang="en-GB" smtClean="0"/>
              <a:pPr/>
              <a:t>11</a:t>
            </a:fld>
            <a:endParaRPr lang="en-GB"/>
          </a:p>
        </p:txBody>
      </p:sp>
      <p:pic>
        <p:nvPicPr>
          <p:cNvPr id="5122" name="Picture 2" descr="The transition to secondary school - THE EDUCATION HUB">
            <a:extLst>
              <a:ext uri="{FF2B5EF4-FFF2-40B4-BE49-F238E27FC236}">
                <a16:creationId xmlns:a16="http://schemas.microsoft.com/office/drawing/2014/main" id="{07BD6784-55B0-DD61-2839-171FA0A17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514" y="1139482"/>
            <a:ext cx="243546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95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64DA-41A9-1C65-2EBF-9EFEF4751028}"/>
              </a:ext>
            </a:extLst>
          </p:cNvPr>
          <p:cNvSpPr>
            <a:spLocks noGrp="1"/>
          </p:cNvSpPr>
          <p:nvPr>
            <p:ph type="title"/>
          </p:nvPr>
        </p:nvSpPr>
        <p:spPr>
          <a:xfrm>
            <a:off x="843469" y="976566"/>
            <a:ext cx="7777208" cy="441137"/>
          </a:xfrm>
        </p:spPr>
        <p:txBody>
          <a:bodyPr>
            <a:normAutofit fontScale="90000"/>
          </a:bodyPr>
          <a:lstStyle/>
          <a:p>
            <a:pPr algn="ctr"/>
            <a:r>
              <a:rPr lang="en-GB" dirty="0"/>
              <a:t>How you can help your students</a:t>
            </a:r>
          </a:p>
        </p:txBody>
      </p:sp>
      <p:sp>
        <p:nvSpPr>
          <p:cNvPr id="3" name="Content Placeholder 2">
            <a:extLst>
              <a:ext uri="{FF2B5EF4-FFF2-40B4-BE49-F238E27FC236}">
                <a16:creationId xmlns:a16="http://schemas.microsoft.com/office/drawing/2014/main" id="{EB7C0E16-0C5C-41FC-F1A2-359CB84E97D1}"/>
              </a:ext>
            </a:extLst>
          </p:cNvPr>
          <p:cNvSpPr>
            <a:spLocks noGrp="1"/>
          </p:cNvSpPr>
          <p:nvPr>
            <p:ph idx="1"/>
          </p:nvPr>
        </p:nvSpPr>
        <p:spPr>
          <a:xfrm>
            <a:off x="849742" y="1601283"/>
            <a:ext cx="7770935" cy="4298221"/>
          </a:xfrm>
        </p:spPr>
        <p:txBody>
          <a:bodyPr>
            <a:normAutofit fontScale="40000" lnSpcReduction="20000"/>
          </a:bodyPr>
          <a:lstStyle/>
          <a:p>
            <a:r>
              <a:rPr lang="en-GB" dirty="0"/>
              <a:t>Help them to understand how it is different </a:t>
            </a:r>
          </a:p>
          <a:p>
            <a:endParaRPr lang="en-GB" dirty="0"/>
          </a:p>
          <a:p>
            <a:r>
              <a:rPr lang="en-GB" dirty="0"/>
              <a:t>Build into your 6</a:t>
            </a:r>
            <a:r>
              <a:rPr lang="en-GB" baseline="30000" dirty="0"/>
              <a:t>th</a:t>
            </a:r>
            <a:r>
              <a:rPr lang="en-GB" dirty="0"/>
              <a:t> form progression programmes of study in year 13</a:t>
            </a:r>
          </a:p>
          <a:p>
            <a:endParaRPr lang="en-GB" dirty="0"/>
          </a:p>
          <a:p>
            <a:r>
              <a:rPr lang="en-GB" dirty="0"/>
              <a:t>Encourage your students to use our service early on – update CV.</a:t>
            </a:r>
          </a:p>
          <a:p>
            <a:endParaRPr lang="en-GB" dirty="0"/>
          </a:p>
          <a:p>
            <a:r>
              <a:rPr lang="en-GB" dirty="0"/>
              <a:t>Get students familiar with our website (and that of other providers)</a:t>
            </a:r>
          </a:p>
          <a:p>
            <a:endParaRPr lang="en-GB" dirty="0"/>
          </a:p>
          <a:p>
            <a:r>
              <a:rPr lang="en-GB" dirty="0"/>
              <a:t>Make them aware of opportunities - S</a:t>
            </a:r>
            <a:r>
              <a:rPr lang="en-GB" dirty="0">
                <a:hlinkClick r:id="rId2"/>
              </a:rPr>
              <a:t>ummer experience </a:t>
            </a:r>
            <a:r>
              <a:rPr lang="en-GB" dirty="0"/>
              <a:t>– for first and second year students (no work experience required)</a:t>
            </a:r>
          </a:p>
          <a:p>
            <a:endParaRPr lang="en-GB" dirty="0"/>
          </a:p>
          <a:p>
            <a:r>
              <a:rPr lang="en-GB" dirty="0"/>
              <a:t>Encourage then to seek support to </a:t>
            </a:r>
            <a:r>
              <a:rPr lang="en-GB" dirty="0">
                <a:hlinkClick r:id="rId3"/>
              </a:rPr>
              <a:t>Volunteer</a:t>
            </a:r>
            <a:r>
              <a:rPr lang="en-GB" dirty="0"/>
              <a:t>, work part time or consider a placement/year.</a:t>
            </a:r>
          </a:p>
          <a:p>
            <a:endParaRPr lang="en-GB" dirty="0"/>
          </a:p>
          <a:p>
            <a:r>
              <a:rPr lang="en-GB" dirty="0"/>
              <a:t>Understand </a:t>
            </a:r>
            <a:r>
              <a:rPr lang="en-GB" dirty="0">
                <a:hlinkClick r:id="rId4"/>
              </a:rPr>
              <a:t>Handshake</a:t>
            </a:r>
            <a:r>
              <a:rPr lang="en-GB" dirty="0"/>
              <a:t> and at other universities there will be similar platforms</a:t>
            </a:r>
          </a:p>
          <a:p>
            <a:endParaRPr lang="en-GB" dirty="0"/>
          </a:p>
          <a:p>
            <a:r>
              <a:rPr lang="en-GB" dirty="0"/>
              <a:t>Reach out to </a:t>
            </a:r>
            <a:r>
              <a:rPr lang="en-GB" dirty="0">
                <a:hlinkClick r:id="rId5"/>
              </a:rPr>
              <a:t>careers@bradford.ac.uk</a:t>
            </a:r>
            <a:r>
              <a:rPr lang="en-GB" dirty="0"/>
              <a:t> (or via academic staff or personal tutors) if struggling</a:t>
            </a:r>
          </a:p>
          <a:p>
            <a:endParaRPr lang="en-GB" dirty="0"/>
          </a:p>
          <a:p>
            <a:r>
              <a:rPr lang="en-GB" dirty="0"/>
              <a:t>A degree alone is unlikely to secure a job (just like A-levels alone won’t necessarily secure a place in HE) and CES are here to help.</a:t>
            </a:r>
          </a:p>
          <a:p>
            <a:endParaRPr lang="en-GB" dirty="0"/>
          </a:p>
        </p:txBody>
      </p:sp>
      <p:sp>
        <p:nvSpPr>
          <p:cNvPr id="4" name="Date Placeholder 3">
            <a:extLst>
              <a:ext uri="{FF2B5EF4-FFF2-40B4-BE49-F238E27FC236}">
                <a16:creationId xmlns:a16="http://schemas.microsoft.com/office/drawing/2014/main" id="{2EE0492A-F806-2140-45B4-FCD9E6C47DF3}"/>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35F5F10B-7E01-AA44-6CAF-85B02C46F6BB}"/>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DABCE2B0-3986-57E5-FFF1-8CFA70EE4882}"/>
              </a:ext>
            </a:extLst>
          </p:cNvPr>
          <p:cNvSpPr>
            <a:spLocks noGrp="1"/>
          </p:cNvSpPr>
          <p:nvPr>
            <p:ph type="sldNum" sz="quarter" idx="12"/>
          </p:nvPr>
        </p:nvSpPr>
        <p:spPr/>
        <p:txBody>
          <a:bodyPr/>
          <a:lstStyle/>
          <a:p>
            <a:fld id="{653FF254-26D3-4E50-98DF-6C68BE574C8B}" type="slidenum">
              <a:rPr lang="en-GB" smtClean="0"/>
              <a:pPr/>
              <a:t>12</a:t>
            </a:fld>
            <a:endParaRPr lang="en-GB"/>
          </a:p>
        </p:txBody>
      </p:sp>
    </p:spTree>
    <p:extLst>
      <p:ext uri="{BB962C8B-B14F-4D97-AF65-F5344CB8AC3E}">
        <p14:creationId xmlns:p14="http://schemas.microsoft.com/office/powerpoint/2010/main" val="419306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B27E95-8CFB-4FAF-AAE5-226BC0B274A5}"/>
              </a:ext>
            </a:extLst>
          </p:cNvPr>
          <p:cNvSpPr>
            <a:spLocks noGrp="1"/>
          </p:cNvSpPr>
          <p:nvPr>
            <p:ph type="body" sz="quarter" idx="13"/>
          </p:nvPr>
        </p:nvSpPr>
        <p:spPr>
          <a:xfrm>
            <a:off x="923192" y="1956391"/>
            <a:ext cx="7807569" cy="2598024"/>
          </a:xfrm>
        </p:spPr>
        <p:txBody>
          <a:bodyPr>
            <a:normAutofit fontScale="92500" lnSpcReduction="10000"/>
          </a:bodyPr>
          <a:lstStyle/>
          <a:p>
            <a:endParaRPr lang="en-US" sz="2400" dirty="0"/>
          </a:p>
          <a:p>
            <a:r>
              <a:rPr lang="en-US" sz="2400" dirty="0"/>
              <a:t>Careers support for students at the </a:t>
            </a:r>
          </a:p>
          <a:p>
            <a:r>
              <a:rPr lang="en-US" sz="2400" dirty="0"/>
              <a:t>University of  Leeds</a:t>
            </a:r>
          </a:p>
          <a:p>
            <a:endParaRPr lang="en-US" sz="1800" dirty="0"/>
          </a:p>
          <a:p>
            <a:r>
              <a:rPr lang="en-US" sz="1800" dirty="0"/>
              <a:t>Sally Raby</a:t>
            </a:r>
          </a:p>
          <a:p>
            <a:r>
              <a:rPr lang="en-US" sz="1800" dirty="0">
                <a:hlinkClick r:id="rId2"/>
              </a:rPr>
              <a:t>s.a.raby@leeds.ac.uk</a:t>
            </a:r>
            <a:endParaRPr lang="en-US" sz="1800" dirty="0"/>
          </a:p>
          <a:p>
            <a:r>
              <a:rPr lang="en-US" sz="1800" dirty="0"/>
              <a:t>Careers Consultant</a:t>
            </a:r>
            <a:endParaRPr lang="en-GB" sz="1800" dirty="0"/>
          </a:p>
        </p:txBody>
      </p:sp>
    </p:spTree>
    <p:extLst>
      <p:ext uri="{BB962C8B-B14F-4D97-AF65-F5344CB8AC3E}">
        <p14:creationId xmlns:p14="http://schemas.microsoft.com/office/powerpoint/2010/main" val="116669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7B645E-4EF3-FDF2-B3E5-EBD0750D7120}"/>
              </a:ext>
            </a:extLst>
          </p:cNvPr>
          <p:cNvSpPr>
            <a:spLocks noGrp="1"/>
          </p:cNvSpPr>
          <p:nvPr>
            <p:ph type="body" sz="quarter" idx="11"/>
          </p:nvPr>
        </p:nvSpPr>
        <p:spPr>
          <a:xfrm>
            <a:off x="339725" y="1762125"/>
            <a:ext cx="4837756" cy="4683125"/>
          </a:xfrm>
        </p:spPr>
        <p:txBody>
          <a:bodyPr/>
          <a:lstStyle/>
          <a:p>
            <a:r>
              <a:rPr lang="en-GB" sz="1800" dirty="0"/>
              <a:t>Careers Consultant at the University of Leeds</a:t>
            </a:r>
          </a:p>
          <a:p>
            <a:r>
              <a:rPr lang="en-GB" sz="1800" dirty="0"/>
              <a:t>Previous experience includes:</a:t>
            </a:r>
          </a:p>
          <a:p>
            <a:pPr marL="285750" indent="-285750">
              <a:buFont typeface="Arial" panose="020B0604020202020204" pitchFamily="34" charset="0"/>
              <a:buChar char="•"/>
            </a:pPr>
            <a:r>
              <a:rPr lang="en-GB" sz="1800" dirty="0"/>
              <a:t>Careers Adviser, Wakefield Metropolitan District Council</a:t>
            </a:r>
          </a:p>
          <a:p>
            <a:pPr marL="285750" indent="-285750">
              <a:buFont typeface="Arial" panose="020B0604020202020204" pitchFamily="34" charset="0"/>
              <a:buChar char="•"/>
            </a:pPr>
            <a:r>
              <a:rPr lang="en-GB" sz="1800" dirty="0"/>
              <a:t>Careers Adviser, Compact Scheme and School Liaison Co-ordinator at Wakefield College</a:t>
            </a:r>
          </a:p>
          <a:p>
            <a:pPr marL="285750" indent="-285750">
              <a:buFont typeface="Arial" panose="020B0604020202020204" pitchFamily="34" charset="0"/>
              <a:buChar char="•"/>
            </a:pPr>
            <a:r>
              <a:rPr lang="en-GB" sz="1800" dirty="0"/>
              <a:t>Compact/ Widening Participation Manager, University of Leeds</a:t>
            </a:r>
          </a:p>
          <a:p>
            <a:pPr marL="285750" indent="-285750">
              <a:buFont typeface="Arial" panose="020B0604020202020204" pitchFamily="34" charset="0"/>
              <a:buChar char="•"/>
            </a:pPr>
            <a:r>
              <a:rPr lang="en-GB" sz="1800" dirty="0"/>
              <a:t>UK Recruitment and Outreach Manager at the University of Bradford</a:t>
            </a:r>
          </a:p>
          <a:p>
            <a:pPr marL="285750" indent="-285750">
              <a:buFont typeface="Arial" panose="020B0604020202020204" pitchFamily="34" charset="0"/>
              <a:buChar char="•"/>
            </a:pPr>
            <a:r>
              <a:rPr lang="en-GB" sz="1800" dirty="0"/>
              <a:t>Careers and Employability Adviser, University of York</a:t>
            </a:r>
          </a:p>
          <a:p>
            <a:endParaRPr lang="en-GB" sz="1800" dirty="0"/>
          </a:p>
        </p:txBody>
      </p:sp>
      <p:pic>
        <p:nvPicPr>
          <p:cNvPr id="4" name="Picture Placeholder 3" descr="A picture containing human face, person, smile, clothing&#10;&#10;Description automatically generated">
            <a:extLst>
              <a:ext uri="{FF2B5EF4-FFF2-40B4-BE49-F238E27FC236}">
                <a16:creationId xmlns:a16="http://schemas.microsoft.com/office/drawing/2014/main" id="{2CB11B4B-7EFB-5028-BDE8-E085B5C6A3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814" b="10814"/>
          <a:stretch>
            <a:fillRect/>
          </a:stretch>
        </p:blipFill>
        <p:spPr>
          <a:xfrm>
            <a:off x="5489866" y="2458994"/>
            <a:ext cx="3242972" cy="2541269"/>
          </a:xfrm>
        </p:spPr>
      </p:pic>
      <p:sp>
        <p:nvSpPr>
          <p:cNvPr id="6" name="Text Placeholder 5">
            <a:extLst>
              <a:ext uri="{FF2B5EF4-FFF2-40B4-BE49-F238E27FC236}">
                <a16:creationId xmlns:a16="http://schemas.microsoft.com/office/drawing/2014/main" id="{4999901A-BCC5-7228-1E80-95553D63BAAF}"/>
              </a:ext>
            </a:extLst>
          </p:cNvPr>
          <p:cNvSpPr>
            <a:spLocks noGrp="1"/>
          </p:cNvSpPr>
          <p:nvPr>
            <p:ph type="body" sz="quarter" idx="13"/>
          </p:nvPr>
        </p:nvSpPr>
        <p:spPr/>
        <p:txBody>
          <a:bodyPr/>
          <a:lstStyle/>
          <a:p>
            <a:r>
              <a:rPr lang="en-US" dirty="0"/>
              <a:t>Sally Raby</a:t>
            </a:r>
            <a:endParaRPr lang="en-GB" dirty="0"/>
          </a:p>
        </p:txBody>
      </p:sp>
    </p:spTree>
    <p:extLst>
      <p:ext uri="{BB962C8B-B14F-4D97-AF65-F5344CB8AC3E}">
        <p14:creationId xmlns:p14="http://schemas.microsoft.com/office/powerpoint/2010/main" val="324894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46C9A1-8A63-72FF-ECFD-77FDA70C003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616832B-B025-820A-A5CB-DBEC1709E052}"/>
              </a:ext>
            </a:extLst>
          </p:cNvPr>
          <p:cNvSpPr>
            <a:spLocks noGrp="1"/>
          </p:cNvSpPr>
          <p:nvPr>
            <p:ph type="body" sz="quarter" idx="11"/>
          </p:nvPr>
        </p:nvSpPr>
        <p:spPr>
          <a:xfrm>
            <a:off x="396816" y="676770"/>
            <a:ext cx="5819775" cy="575100"/>
          </a:xfrm>
        </p:spPr>
        <p:txBody>
          <a:bodyPr/>
          <a:lstStyle/>
          <a:p>
            <a:r>
              <a:rPr lang="en-US" dirty="0"/>
              <a:t>Careers Service</a:t>
            </a:r>
            <a:endParaRPr lang="en-GB" dirty="0"/>
          </a:p>
        </p:txBody>
      </p:sp>
      <p:pic>
        <p:nvPicPr>
          <p:cNvPr id="2" name="Picture 2" descr="A picture containing text, screenshot, diagram, font&#10;&#10;Description automatically generated">
            <a:extLst>
              <a:ext uri="{FF2B5EF4-FFF2-40B4-BE49-F238E27FC236}">
                <a16:creationId xmlns:a16="http://schemas.microsoft.com/office/drawing/2014/main" id="{F932B65A-CAB9-E22B-83FF-10F7ABEB326B}"/>
              </a:ext>
            </a:extLst>
          </p:cNvPr>
          <p:cNvPicPr>
            <a:picLocks noChangeAspect="1"/>
          </p:cNvPicPr>
          <p:nvPr/>
        </p:nvPicPr>
        <p:blipFill>
          <a:blip r:embed="rId3"/>
          <a:stretch>
            <a:fillRect/>
          </a:stretch>
        </p:blipFill>
        <p:spPr>
          <a:xfrm>
            <a:off x="396816" y="1767594"/>
            <a:ext cx="8494142" cy="4832436"/>
          </a:xfrm>
          <a:prstGeom prst="rect">
            <a:avLst/>
          </a:prstGeom>
        </p:spPr>
      </p:pic>
    </p:spTree>
    <p:extLst>
      <p:ext uri="{BB962C8B-B14F-4D97-AF65-F5344CB8AC3E}">
        <p14:creationId xmlns:p14="http://schemas.microsoft.com/office/powerpoint/2010/main" val="3418081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EFAC7-C7DB-583F-6A40-7D48713FBD2C}"/>
              </a:ext>
            </a:extLst>
          </p:cNvPr>
          <p:cNvSpPr>
            <a:spLocks noGrp="1"/>
          </p:cNvSpPr>
          <p:nvPr>
            <p:ph type="body" sz="quarter" idx="11"/>
          </p:nvPr>
        </p:nvSpPr>
        <p:spPr/>
        <p:txBody>
          <a:bodyPr/>
          <a:lstStyle/>
          <a:p>
            <a:r>
              <a:rPr lang="en-US" dirty="0">
                <a:solidFill>
                  <a:srgbClr val="FF0000"/>
                </a:solidFill>
              </a:rPr>
              <a:t>Our student promise</a:t>
            </a:r>
          </a:p>
          <a:p>
            <a:endParaRPr lang="en-US" dirty="0"/>
          </a:p>
          <a:p>
            <a:r>
              <a:rPr lang="en-US" sz="2000" dirty="0"/>
              <a:t>Throughout your time at Leeds, we will encourage you to reflect upon what success means for you now and in the future. Throughout your course and beyond, we will support you to develop and articulate the attributes, skills and </a:t>
            </a:r>
            <a:r>
              <a:rPr lang="en-US" sz="2000" dirty="0" err="1"/>
              <a:t>behaviours</a:t>
            </a:r>
            <a:r>
              <a:rPr lang="en-US" sz="2000" dirty="0"/>
              <a:t> that you need to achieve your goals and aspirations.</a:t>
            </a:r>
            <a:endParaRPr lang="en-GB" sz="2000" dirty="0"/>
          </a:p>
        </p:txBody>
      </p:sp>
      <p:sp>
        <p:nvSpPr>
          <p:cNvPr id="4" name="Text Placeholder 3">
            <a:extLst>
              <a:ext uri="{FF2B5EF4-FFF2-40B4-BE49-F238E27FC236}">
                <a16:creationId xmlns:a16="http://schemas.microsoft.com/office/drawing/2014/main" id="{E6C2584A-F97E-7B5A-387D-0728BA7670D5}"/>
              </a:ext>
            </a:extLst>
          </p:cNvPr>
          <p:cNvSpPr>
            <a:spLocks noGrp="1"/>
          </p:cNvSpPr>
          <p:nvPr>
            <p:ph type="body" sz="quarter" idx="13"/>
          </p:nvPr>
        </p:nvSpPr>
        <p:spPr/>
        <p:txBody>
          <a:bodyPr/>
          <a:lstStyle/>
          <a:p>
            <a:endParaRPr lang="en-GB"/>
          </a:p>
        </p:txBody>
      </p:sp>
      <p:pic>
        <p:nvPicPr>
          <p:cNvPr id="5" name="Picture 3" descr="A visualisation of the Student Opportunities and Futures Strategy document ">
            <a:extLst>
              <a:ext uri="{FF2B5EF4-FFF2-40B4-BE49-F238E27FC236}">
                <a16:creationId xmlns:a16="http://schemas.microsoft.com/office/drawing/2014/main" id="{C7C160B6-2CE0-BF86-0B6E-BD6DC91AA0D8}"/>
              </a:ext>
            </a:extLst>
          </p:cNvPr>
          <p:cNvPicPr>
            <a:picLocks noGrp="1" noChangeAspect="1"/>
          </p:cNvPicPr>
          <p:nvPr>
            <p:ph type="pic" sz="quarter" idx="10"/>
          </p:nvPr>
        </p:nvPicPr>
        <p:blipFill>
          <a:blip r:embed="rId3"/>
          <a:srcRect t="1560" b="1560"/>
          <a:stretch>
            <a:fillRect/>
          </a:stretch>
        </p:blipFill>
        <p:spPr>
          <a:xfrm>
            <a:off x="5080399" y="1919162"/>
            <a:ext cx="3401449" cy="1943392"/>
          </a:xfrm>
          <a:prstGeom prst="rect">
            <a:avLst/>
          </a:prstGeom>
        </p:spPr>
      </p:pic>
      <p:pic>
        <p:nvPicPr>
          <p:cNvPr id="1026" name="Picture 2">
            <a:extLst>
              <a:ext uri="{FF2B5EF4-FFF2-40B4-BE49-F238E27FC236}">
                <a16:creationId xmlns:a16="http://schemas.microsoft.com/office/drawing/2014/main" id="{FBD4D993-23A9-7BB6-90B9-FE87697D9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229" y="4148908"/>
            <a:ext cx="2695902" cy="244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2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1D1E7-B23E-3958-C936-3A504A0D344B}"/>
              </a:ext>
            </a:extLst>
          </p:cNvPr>
          <p:cNvSpPr>
            <a:spLocks noGrp="1"/>
          </p:cNvSpPr>
          <p:nvPr>
            <p:ph type="body" sz="quarter" idx="11"/>
          </p:nvPr>
        </p:nvSpPr>
        <p:spPr/>
        <p:txBody>
          <a:bodyPr/>
          <a:lstStyle/>
          <a:p>
            <a:r>
              <a:rPr lang="en-US" dirty="0"/>
              <a:t>1-1 appointments with careers advisers, career consultants and/ or peer support assistants</a:t>
            </a:r>
          </a:p>
          <a:p>
            <a:r>
              <a:rPr lang="en-US" dirty="0"/>
              <a:t>Annual careers fairs</a:t>
            </a:r>
          </a:p>
          <a:p>
            <a:r>
              <a:rPr lang="en-US" dirty="0"/>
              <a:t>CV checks, job application advice, mock interviews</a:t>
            </a:r>
          </a:p>
          <a:p>
            <a:r>
              <a:rPr lang="en-US" dirty="0"/>
              <a:t>Skill development</a:t>
            </a:r>
          </a:p>
          <a:p>
            <a:r>
              <a:rPr lang="en-US" dirty="0"/>
              <a:t>On-line resources including LinkedIn learning.</a:t>
            </a:r>
          </a:p>
          <a:p>
            <a:r>
              <a:rPr lang="en-US" b="1" dirty="0"/>
              <a:t>Bespoke support for under-represented groups</a:t>
            </a:r>
            <a:endParaRPr lang="en-GB" b="1" dirty="0"/>
          </a:p>
        </p:txBody>
      </p:sp>
      <p:sp>
        <p:nvSpPr>
          <p:cNvPr id="4" name="Text Placeholder 3">
            <a:extLst>
              <a:ext uri="{FF2B5EF4-FFF2-40B4-BE49-F238E27FC236}">
                <a16:creationId xmlns:a16="http://schemas.microsoft.com/office/drawing/2014/main" id="{46831077-DE6F-F014-D49F-1D2386301C9C}"/>
              </a:ext>
            </a:extLst>
          </p:cNvPr>
          <p:cNvSpPr>
            <a:spLocks noGrp="1"/>
          </p:cNvSpPr>
          <p:nvPr>
            <p:ph type="body" sz="quarter" idx="13"/>
          </p:nvPr>
        </p:nvSpPr>
        <p:spPr>
          <a:xfrm>
            <a:off x="403225" y="412750"/>
            <a:ext cx="5819775" cy="900904"/>
          </a:xfrm>
        </p:spPr>
        <p:txBody>
          <a:bodyPr/>
          <a:lstStyle/>
          <a:p>
            <a:r>
              <a:rPr lang="en-US" b="1" dirty="0">
                <a:latin typeface="+mj-lt"/>
              </a:rPr>
              <a:t>Information, advice and guidance</a:t>
            </a:r>
            <a:r>
              <a:rPr lang="en-US" dirty="0"/>
              <a:t>.</a:t>
            </a:r>
            <a:endParaRPr lang="en-GB" dirty="0"/>
          </a:p>
        </p:txBody>
      </p:sp>
      <p:pic>
        <p:nvPicPr>
          <p:cNvPr id="5" name="Picture Placeholder 9" descr="A poster for a job fair&#10;&#10;Description automatically generated with low confidence">
            <a:extLst>
              <a:ext uri="{FF2B5EF4-FFF2-40B4-BE49-F238E27FC236}">
                <a16:creationId xmlns:a16="http://schemas.microsoft.com/office/drawing/2014/main" id="{DCD32DE0-8557-A04A-B744-7FD122BA18D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51" r="2151"/>
          <a:stretch>
            <a:fillRect/>
          </a:stretch>
        </p:blipFill>
        <p:spPr>
          <a:xfrm>
            <a:off x="4760913" y="1762125"/>
            <a:ext cx="3971925" cy="4361017"/>
          </a:xfrm>
        </p:spPr>
      </p:pic>
    </p:spTree>
    <p:extLst>
      <p:ext uri="{BB962C8B-B14F-4D97-AF65-F5344CB8AC3E}">
        <p14:creationId xmlns:p14="http://schemas.microsoft.com/office/powerpoint/2010/main" val="926011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7D90B-CD13-3E31-8DE1-1CCA15196825}"/>
              </a:ext>
            </a:extLst>
          </p:cNvPr>
          <p:cNvSpPr>
            <a:spLocks noGrp="1"/>
          </p:cNvSpPr>
          <p:nvPr>
            <p:ph type="body" sz="quarter" idx="11"/>
          </p:nvPr>
        </p:nvSpPr>
        <p:spPr/>
        <p:txBody>
          <a:bodyPr/>
          <a:lstStyle/>
          <a:p>
            <a:r>
              <a:rPr lang="en-US" dirty="0"/>
              <a:t>Free access to thousands of volunteering, internships and graduate opportunities in the UK and abroad.</a:t>
            </a:r>
            <a:endParaRPr lang="en-GB" dirty="0"/>
          </a:p>
        </p:txBody>
      </p:sp>
      <p:sp>
        <p:nvSpPr>
          <p:cNvPr id="4" name="Text Placeholder 3">
            <a:extLst>
              <a:ext uri="{FF2B5EF4-FFF2-40B4-BE49-F238E27FC236}">
                <a16:creationId xmlns:a16="http://schemas.microsoft.com/office/drawing/2014/main" id="{47119710-FDAA-FDCE-F24D-7DD5F85F4A4E}"/>
              </a:ext>
            </a:extLst>
          </p:cNvPr>
          <p:cNvSpPr>
            <a:spLocks noGrp="1"/>
          </p:cNvSpPr>
          <p:nvPr>
            <p:ph type="body" sz="quarter" idx="13"/>
          </p:nvPr>
        </p:nvSpPr>
        <p:spPr>
          <a:xfrm>
            <a:off x="403225" y="271849"/>
            <a:ext cx="5819775" cy="1041805"/>
          </a:xfrm>
        </p:spPr>
        <p:txBody>
          <a:bodyPr/>
          <a:lstStyle/>
          <a:p>
            <a:r>
              <a:rPr lang="en-US" b="1" dirty="0">
                <a:latin typeface="+mj-lt"/>
              </a:rPr>
              <a:t>Local national and global opportunities </a:t>
            </a:r>
            <a:endParaRPr lang="en-GB" b="1" dirty="0">
              <a:latin typeface="+mj-lt"/>
            </a:endParaRPr>
          </a:p>
        </p:txBody>
      </p:sp>
      <p:pic>
        <p:nvPicPr>
          <p:cNvPr id="1026" name="Picture 2">
            <a:extLst>
              <a:ext uri="{FF2B5EF4-FFF2-40B4-BE49-F238E27FC236}">
                <a16:creationId xmlns:a16="http://schemas.microsoft.com/office/drawing/2014/main" id="{49F4AF57-9554-71CF-68F9-6E1B26264AB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0814" b="108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8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B5D00-ED5D-842F-CB71-55276D160BB2}"/>
              </a:ext>
            </a:extLst>
          </p:cNvPr>
          <p:cNvSpPr>
            <a:spLocks noGrp="1"/>
          </p:cNvSpPr>
          <p:nvPr>
            <p:ph type="body" sz="quarter" idx="11"/>
          </p:nvPr>
        </p:nvSpPr>
        <p:spPr/>
        <p:txBody>
          <a:bodyPr/>
          <a:lstStyle/>
          <a:p>
            <a:r>
              <a:rPr lang="en-US" dirty="0"/>
              <a:t>SPARK</a:t>
            </a:r>
          </a:p>
          <a:p>
            <a:r>
              <a:rPr lang="en-US" dirty="0"/>
              <a:t>1-1 support, workshops and resources related to help students start their own business </a:t>
            </a:r>
          </a:p>
          <a:p>
            <a:r>
              <a:rPr lang="en-US" dirty="0"/>
              <a:t>Advice and mentoring on freelancing and working in the creative industries</a:t>
            </a:r>
          </a:p>
          <a:p>
            <a:r>
              <a:rPr lang="en-US" dirty="0"/>
              <a:t>A scholarship scheme</a:t>
            </a:r>
          </a:p>
          <a:p>
            <a:r>
              <a:rPr lang="en-US" dirty="0"/>
              <a:t>Business </a:t>
            </a:r>
            <a:r>
              <a:rPr lang="en-US" dirty="0" err="1"/>
              <a:t>competitons</a:t>
            </a:r>
            <a:r>
              <a:rPr lang="en-US" dirty="0"/>
              <a:t>.</a:t>
            </a:r>
            <a:endParaRPr lang="en-GB" dirty="0"/>
          </a:p>
        </p:txBody>
      </p:sp>
      <p:sp>
        <p:nvSpPr>
          <p:cNvPr id="3" name="Picture Placeholder 2">
            <a:extLst>
              <a:ext uri="{FF2B5EF4-FFF2-40B4-BE49-F238E27FC236}">
                <a16:creationId xmlns:a16="http://schemas.microsoft.com/office/drawing/2014/main" id="{86BC8340-7F34-A4C4-D376-4F5B61734B58}"/>
              </a:ext>
            </a:extLst>
          </p:cNvPr>
          <p:cNvSpPr>
            <a:spLocks noGrp="1"/>
          </p:cNvSpPr>
          <p:nvPr>
            <p:ph type="pic" sz="quarter" idx="10"/>
          </p:nvPr>
        </p:nvSpPr>
        <p:spPr>
          <a:xfrm>
            <a:off x="4672012" y="1626201"/>
            <a:ext cx="4132263" cy="3238138"/>
          </a:xfrm>
        </p:spPr>
      </p:sp>
      <p:sp>
        <p:nvSpPr>
          <p:cNvPr id="4" name="Text Placeholder 3">
            <a:extLst>
              <a:ext uri="{FF2B5EF4-FFF2-40B4-BE49-F238E27FC236}">
                <a16:creationId xmlns:a16="http://schemas.microsoft.com/office/drawing/2014/main" id="{82266546-2548-6536-DCFA-E72F0769C2B5}"/>
              </a:ext>
            </a:extLst>
          </p:cNvPr>
          <p:cNvSpPr>
            <a:spLocks noGrp="1"/>
          </p:cNvSpPr>
          <p:nvPr>
            <p:ph type="body" sz="quarter" idx="13"/>
          </p:nvPr>
        </p:nvSpPr>
        <p:spPr/>
        <p:txBody>
          <a:bodyPr/>
          <a:lstStyle/>
          <a:p>
            <a:r>
              <a:rPr lang="en-US" b="1" dirty="0">
                <a:latin typeface="+mj-lt"/>
              </a:rPr>
              <a:t>Enterprise</a:t>
            </a:r>
            <a:endParaRPr lang="en-GB" b="1" dirty="0">
              <a:latin typeface="+mj-lt"/>
            </a:endParaRPr>
          </a:p>
        </p:txBody>
      </p:sp>
      <p:sp>
        <p:nvSpPr>
          <p:cNvPr id="5" name="Picture Placeholder 2">
            <a:extLst>
              <a:ext uri="{FF2B5EF4-FFF2-40B4-BE49-F238E27FC236}">
                <a16:creationId xmlns:a16="http://schemas.microsoft.com/office/drawing/2014/main" id="{693BAF5C-7524-4FCD-BCAB-E7049768CFFA}"/>
              </a:ext>
            </a:extLst>
          </p:cNvPr>
          <p:cNvSpPr txBox="1">
            <a:spLocks/>
          </p:cNvSpPr>
          <p:nvPr/>
        </p:nvSpPr>
        <p:spPr>
          <a:xfrm>
            <a:off x="4572000" y="1762125"/>
            <a:ext cx="4132263" cy="3238138"/>
          </a:xfrm>
          <a:prstGeom prst="rect">
            <a:avLst/>
          </a:prstGeom>
        </p:spPr>
      </p:sp>
      <p:pic>
        <p:nvPicPr>
          <p:cNvPr id="6" name="Online Media 5" title="What is Spark">
            <a:hlinkClick r:id="" action="ppaction://media"/>
            <a:extLst>
              <a:ext uri="{FF2B5EF4-FFF2-40B4-BE49-F238E27FC236}">
                <a16:creationId xmlns:a16="http://schemas.microsoft.com/office/drawing/2014/main" id="{195D07C1-4308-BBF7-151E-1A22A00D16C7}"/>
              </a:ext>
            </a:extLst>
          </p:cNvPr>
          <p:cNvPicPr>
            <a:picLocks noRot="1" noChangeAspect="1"/>
          </p:cNvPicPr>
          <p:nvPr>
            <a:videoFile r:link="rId1"/>
          </p:nvPr>
        </p:nvPicPr>
        <p:blipFill>
          <a:blip r:embed="rId4"/>
          <a:stretch>
            <a:fillRect/>
          </a:stretch>
        </p:blipFill>
        <p:spPr>
          <a:xfrm>
            <a:off x="4572000" y="1626201"/>
            <a:ext cx="4232275" cy="3238138"/>
          </a:xfrm>
          <a:prstGeom prst="rect">
            <a:avLst/>
          </a:prstGeom>
        </p:spPr>
      </p:pic>
    </p:spTree>
    <p:extLst>
      <p:ext uri="{BB962C8B-B14F-4D97-AF65-F5344CB8AC3E}">
        <p14:creationId xmlns:p14="http://schemas.microsoft.com/office/powerpoint/2010/main" val="19124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490104" y="142042"/>
            <a:ext cx="7886700" cy="1325563"/>
          </a:xfrm>
        </p:spPr>
        <p:txBody>
          <a:bodyPr>
            <a:normAutofit/>
          </a:bodyPr>
          <a:lstStyle/>
          <a:p>
            <a:r>
              <a:rPr lang="en-US" sz="4000" dirty="0">
                <a:solidFill>
                  <a:srgbClr val="E6287F"/>
                </a:solidFill>
              </a:rPr>
              <a:t>Today's session</a:t>
            </a:r>
            <a:endParaRPr lang="en-US" dirty="0"/>
          </a:p>
        </p:txBody>
      </p:sp>
      <p:sp>
        <p:nvSpPr>
          <p:cNvPr id="3" name="TextBox 2"/>
          <p:cNvSpPr txBox="1"/>
          <p:nvPr/>
        </p:nvSpPr>
        <p:spPr>
          <a:xfrm>
            <a:off x="411018" y="1653743"/>
            <a:ext cx="8321964" cy="2862322"/>
          </a:xfrm>
          <a:prstGeom prst="rect">
            <a:avLst/>
          </a:prstGeom>
          <a:noFill/>
        </p:spPr>
        <p:txBody>
          <a:bodyPr wrap="square" lIns="91440" tIns="45720" rIns="91440" bIns="45720" rtlCol="0" anchor="t">
            <a:spAutoFit/>
          </a:bodyPr>
          <a:lstStyle/>
          <a:p>
            <a:pPr marL="1543050" indent="-1543050"/>
            <a:r>
              <a:rPr lang="en-GB" b="1" dirty="0">
                <a:solidFill>
                  <a:srgbClr val="000000"/>
                </a:solidFill>
                <a:ea typeface="+mn-lt"/>
                <a:cs typeface="+mn-lt"/>
              </a:rPr>
              <a:t>Welcome and introductions </a:t>
            </a:r>
            <a:r>
              <a:rPr lang="en-GB" dirty="0">
                <a:solidFill>
                  <a:srgbClr val="000000"/>
                </a:solidFill>
                <a:ea typeface="+mn-lt"/>
                <a:cs typeface="+mn-lt"/>
              </a:rPr>
              <a:t>– Nichola Casse, Go Higher West Yorkshire</a:t>
            </a:r>
            <a:endParaRPr lang="en-US" dirty="0">
              <a:ea typeface="Calibri"/>
              <a:cs typeface="Calibri"/>
            </a:endParaRPr>
          </a:p>
          <a:p>
            <a:pPr marL="1543050" indent="-1543050"/>
            <a:endParaRPr lang="en-GB" dirty="0">
              <a:solidFill>
                <a:srgbClr val="000000"/>
              </a:solidFill>
              <a:ea typeface="+mn-lt"/>
              <a:cs typeface="+mn-lt"/>
            </a:endParaRPr>
          </a:p>
          <a:p>
            <a:pPr marL="1543050" indent="-1543050"/>
            <a:r>
              <a:rPr lang="en-GB" b="1" dirty="0">
                <a:solidFill>
                  <a:srgbClr val="000000"/>
                </a:solidFill>
                <a:ea typeface="+mn-lt"/>
                <a:cs typeface="+mn-lt"/>
              </a:rPr>
              <a:t>Helen Bradley</a:t>
            </a:r>
            <a:r>
              <a:rPr lang="en-GB" dirty="0">
                <a:solidFill>
                  <a:srgbClr val="000000"/>
                </a:solidFill>
                <a:ea typeface="+mn-lt"/>
                <a:cs typeface="+mn-lt"/>
              </a:rPr>
              <a:t>, University of Bradford</a:t>
            </a:r>
            <a:endParaRPr lang="en-GB" dirty="0">
              <a:ea typeface="Calibri"/>
              <a:cs typeface="Calibri"/>
            </a:endParaRPr>
          </a:p>
          <a:p>
            <a:pPr marL="1543050" indent="-1543050"/>
            <a:endParaRPr lang="en-GB" dirty="0">
              <a:solidFill>
                <a:srgbClr val="000000"/>
              </a:solidFill>
              <a:ea typeface="+mn-lt"/>
              <a:cs typeface="+mn-lt"/>
            </a:endParaRPr>
          </a:p>
          <a:p>
            <a:pPr marL="1543050" indent="-1543050"/>
            <a:r>
              <a:rPr lang="en-GB" b="1" dirty="0">
                <a:solidFill>
                  <a:srgbClr val="000000"/>
                </a:solidFill>
                <a:ea typeface="+mn-lt"/>
                <a:cs typeface="+mn-lt"/>
              </a:rPr>
              <a:t>Sally</a:t>
            </a:r>
            <a:r>
              <a:rPr lang="en-GB" b="1" dirty="0">
                <a:ea typeface="Calibri"/>
                <a:cs typeface="Calibri"/>
              </a:rPr>
              <a:t> Raby</a:t>
            </a:r>
            <a:r>
              <a:rPr lang="en-GB" dirty="0">
                <a:ea typeface="Calibri"/>
                <a:cs typeface="Calibri"/>
              </a:rPr>
              <a:t>, University </a:t>
            </a:r>
            <a:r>
              <a:rPr lang="en-GB" dirty="0">
                <a:solidFill>
                  <a:srgbClr val="000000"/>
                </a:solidFill>
                <a:ea typeface="+mn-lt"/>
                <a:cs typeface="+mn-lt"/>
              </a:rPr>
              <a:t>of </a:t>
            </a:r>
            <a:r>
              <a:rPr lang="en-GB" dirty="0">
                <a:ea typeface="Calibri"/>
                <a:cs typeface="Calibri"/>
              </a:rPr>
              <a:t>Leeds</a:t>
            </a:r>
            <a:endParaRPr lang="en-GB"/>
          </a:p>
          <a:p>
            <a:pPr marL="1543050" indent="-1543050"/>
            <a:endParaRPr lang="en-GB" dirty="0">
              <a:solidFill>
                <a:srgbClr val="000000"/>
              </a:solidFill>
              <a:ea typeface="Calibri"/>
              <a:cs typeface="Calibri"/>
            </a:endParaRPr>
          </a:p>
          <a:p>
            <a:pPr marL="1543050" indent="-1543050"/>
            <a:r>
              <a:rPr lang="en-GB" b="1" dirty="0">
                <a:solidFill>
                  <a:srgbClr val="000000"/>
                </a:solidFill>
                <a:ea typeface="Calibri"/>
                <a:cs typeface="Calibri"/>
              </a:rPr>
              <a:t>Careers</a:t>
            </a:r>
            <a:r>
              <a:rPr lang="en-GB" b="1" dirty="0">
                <a:ea typeface="Calibri"/>
                <a:cs typeface="Calibri"/>
              </a:rPr>
              <a:t> support in HE-in-FE settings </a:t>
            </a:r>
            <a:r>
              <a:rPr lang="en-GB" dirty="0">
                <a:ea typeface="Calibri"/>
                <a:cs typeface="Calibri"/>
              </a:rPr>
              <a:t>– Nichola Casse</a:t>
            </a:r>
          </a:p>
          <a:p>
            <a:pPr marL="1543050" indent="-1543050"/>
            <a:endParaRPr lang="en-GB" dirty="0">
              <a:ea typeface="Calibri"/>
              <a:cs typeface="Calibri"/>
            </a:endParaRPr>
          </a:p>
          <a:p>
            <a:pPr marL="1543050" indent="-1543050"/>
            <a:r>
              <a:rPr lang="en-GB" b="1" dirty="0">
                <a:ea typeface="Calibri"/>
                <a:cs typeface="Calibri"/>
              </a:rPr>
              <a:t>Q&amp;A / discussion</a:t>
            </a:r>
            <a:endParaRPr lang="en-GB" b="1" dirty="0"/>
          </a:p>
          <a:p>
            <a:pPr marL="1543050" indent="-1543050"/>
            <a:endParaRPr lang="en-GB" dirty="0">
              <a:ea typeface="Calibri"/>
              <a:cs typeface="Calibri"/>
            </a:endParaRPr>
          </a:p>
        </p:txBody>
      </p:sp>
    </p:spTree>
    <p:extLst>
      <p:ext uri="{BB962C8B-B14F-4D97-AF65-F5344CB8AC3E}">
        <p14:creationId xmlns:p14="http://schemas.microsoft.com/office/powerpoint/2010/main" val="208573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7B645E-4EF3-FDF2-B3E5-EBD0750D7120}"/>
              </a:ext>
            </a:extLst>
          </p:cNvPr>
          <p:cNvSpPr>
            <a:spLocks noGrp="1"/>
          </p:cNvSpPr>
          <p:nvPr>
            <p:ph type="body" sz="quarter" idx="11"/>
          </p:nvPr>
        </p:nvSpPr>
        <p:spPr>
          <a:xfrm>
            <a:off x="339725" y="1762125"/>
            <a:ext cx="4992372" cy="4683125"/>
          </a:xfrm>
        </p:spPr>
        <p:txBody>
          <a:bodyPr/>
          <a:lstStyle/>
          <a:p>
            <a:pPr marL="342900" indent="-342900">
              <a:buFont typeface="Arial" panose="020B0604020202020204" pitchFamily="34" charset="0"/>
              <a:buChar char="•"/>
            </a:pPr>
            <a:r>
              <a:rPr lang="en-US" dirty="0"/>
              <a:t>Surfacing skills </a:t>
            </a:r>
          </a:p>
          <a:p>
            <a:pPr marL="342900" indent="-342900">
              <a:buFont typeface="Arial" panose="020B0604020202020204" pitchFamily="34" charset="0"/>
              <a:buChar char="•"/>
            </a:pPr>
            <a:r>
              <a:rPr lang="en-US" dirty="0"/>
              <a:t>Work-related opportunities – Leeds Internship </a:t>
            </a:r>
            <a:r>
              <a:rPr lang="en-US" dirty="0" err="1"/>
              <a:t>programme</a:t>
            </a:r>
            <a:r>
              <a:rPr lang="en-US" dirty="0"/>
              <a:t>, work placement</a:t>
            </a:r>
          </a:p>
          <a:p>
            <a:pPr marL="342900" indent="-342900">
              <a:buFont typeface="Arial" panose="020B0604020202020204" pitchFamily="34" charset="0"/>
              <a:buChar char="•"/>
            </a:pPr>
            <a:r>
              <a:rPr lang="en-US" dirty="0"/>
              <a:t>Study abroad and summer abroad.</a:t>
            </a:r>
          </a:p>
          <a:p>
            <a:pPr marL="342900" indent="-342900">
              <a:buFont typeface="Arial" panose="020B0604020202020204" pitchFamily="34" charset="0"/>
              <a:buChar char="•"/>
            </a:pPr>
            <a:r>
              <a:rPr lang="en-US" dirty="0"/>
              <a:t>An employability team within each faculty and school</a:t>
            </a:r>
          </a:p>
          <a:p>
            <a:pPr marL="342900" indent="-342900">
              <a:buFont typeface="Arial" panose="020B0604020202020204" pitchFamily="34" charset="0"/>
              <a:buChar char="•"/>
            </a:pPr>
            <a:r>
              <a:rPr lang="en-US" dirty="0"/>
              <a:t>Optional careers education modules run by student careers</a:t>
            </a:r>
          </a:p>
          <a:p>
            <a:pPr marL="342900" indent="-342900">
              <a:buFont typeface="Arial" panose="020B0604020202020204" pitchFamily="34" charset="0"/>
              <a:buChar char="•"/>
            </a:pPr>
            <a:r>
              <a:rPr lang="en-US" dirty="0"/>
              <a:t>External industry partners and alumni</a:t>
            </a:r>
          </a:p>
          <a:p>
            <a:endParaRPr lang="en-US" dirty="0"/>
          </a:p>
          <a:p>
            <a:pPr marL="342900" indent="-342900">
              <a:buFont typeface="Arial" panose="020B0604020202020204" pitchFamily="34" charset="0"/>
              <a:buChar char="•"/>
            </a:pPr>
            <a:endParaRPr lang="en-GB" dirty="0"/>
          </a:p>
        </p:txBody>
      </p:sp>
      <p:sp>
        <p:nvSpPr>
          <p:cNvPr id="6" name="Text Placeholder 5">
            <a:extLst>
              <a:ext uri="{FF2B5EF4-FFF2-40B4-BE49-F238E27FC236}">
                <a16:creationId xmlns:a16="http://schemas.microsoft.com/office/drawing/2014/main" id="{4999901A-BCC5-7228-1E80-95553D63BAAF}"/>
              </a:ext>
            </a:extLst>
          </p:cNvPr>
          <p:cNvSpPr>
            <a:spLocks noGrp="1"/>
          </p:cNvSpPr>
          <p:nvPr>
            <p:ph type="body" sz="quarter" idx="13"/>
          </p:nvPr>
        </p:nvSpPr>
        <p:spPr>
          <a:xfrm>
            <a:off x="403225" y="412750"/>
            <a:ext cx="5819775" cy="900904"/>
          </a:xfrm>
        </p:spPr>
        <p:txBody>
          <a:bodyPr/>
          <a:lstStyle/>
          <a:p>
            <a:r>
              <a:rPr lang="en-US" sz="2400" b="1" dirty="0">
                <a:latin typeface="+mj-lt"/>
              </a:rPr>
              <a:t>Professional approach within the degree </a:t>
            </a:r>
            <a:r>
              <a:rPr lang="en-US" sz="2400" b="1" dirty="0" err="1">
                <a:latin typeface="+mj-lt"/>
              </a:rPr>
              <a:t>programme</a:t>
            </a:r>
            <a:r>
              <a:rPr lang="en-US" sz="2400" b="1" dirty="0">
                <a:latin typeface="+mj-lt"/>
              </a:rPr>
              <a:t>.</a:t>
            </a:r>
            <a:endParaRPr lang="en-GB" sz="2400" b="1" dirty="0">
              <a:latin typeface="+mj-lt"/>
            </a:endParaRPr>
          </a:p>
        </p:txBody>
      </p:sp>
      <p:pic>
        <p:nvPicPr>
          <p:cNvPr id="11" name="Picture Placeholder 5" descr="A picture containing text, office supplies, stationery, general supply&#10;&#10;Description automatically generated">
            <a:extLst>
              <a:ext uri="{FF2B5EF4-FFF2-40B4-BE49-F238E27FC236}">
                <a16:creationId xmlns:a16="http://schemas.microsoft.com/office/drawing/2014/main" id="{E5632A07-D54C-C7F8-925A-AAC0EF2D9078}"/>
              </a:ext>
            </a:extLst>
          </p:cNvPr>
          <p:cNvPicPr>
            <a:picLocks noChangeAspect="1"/>
          </p:cNvPicPr>
          <p:nvPr/>
        </p:nvPicPr>
        <p:blipFill>
          <a:blip r:embed="rId2">
            <a:extLst>
              <a:ext uri="{28A0092B-C50C-407E-A947-70E740481C1C}">
                <a14:useLocalDpi xmlns:a14="http://schemas.microsoft.com/office/drawing/2010/main" val="0"/>
              </a:ext>
            </a:extLst>
          </a:blip>
          <a:srcRect l="14153" r="14153"/>
          <a:stretch>
            <a:fillRect/>
          </a:stretch>
        </p:blipFill>
        <p:spPr>
          <a:xfrm>
            <a:off x="4966336" y="2035002"/>
            <a:ext cx="3766502" cy="2833560"/>
          </a:xfrm>
          <a:prstGeom prst="rect">
            <a:avLst/>
          </a:prstGeom>
        </p:spPr>
      </p:pic>
      <p:sp>
        <p:nvSpPr>
          <p:cNvPr id="3" name="Picture Placeholder 2">
            <a:extLst>
              <a:ext uri="{FF2B5EF4-FFF2-40B4-BE49-F238E27FC236}">
                <a16:creationId xmlns:a16="http://schemas.microsoft.com/office/drawing/2014/main" id="{B7B522CD-55E7-74D5-A261-4BBEE0288CC3}"/>
              </a:ext>
            </a:extLst>
          </p:cNvPr>
          <p:cNvSpPr>
            <a:spLocks noGrp="1"/>
          </p:cNvSpPr>
          <p:nvPr>
            <p:ph type="pic" sz="quarter" idx="10"/>
          </p:nvPr>
        </p:nvSpPr>
        <p:spPr>
          <a:xfrm>
            <a:off x="4966336" y="2035001"/>
            <a:ext cx="3766503" cy="2833560"/>
          </a:xfrm>
        </p:spPr>
      </p:sp>
    </p:spTree>
    <p:extLst>
      <p:ext uri="{BB962C8B-B14F-4D97-AF65-F5344CB8AC3E}">
        <p14:creationId xmlns:p14="http://schemas.microsoft.com/office/powerpoint/2010/main" val="129864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FB350C-73ED-7414-9F8B-880106070133}"/>
              </a:ext>
            </a:extLst>
          </p:cNvPr>
          <p:cNvSpPr>
            <a:spLocks noGrp="1"/>
          </p:cNvSpPr>
          <p:nvPr>
            <p:ph type="body" sz="quarter" idx="11"/>
          </p:nvPr>
        </p:nvSpPr>
        <p:spPr/>
        <p:txBody>
          <a:bodyPr/>
          <a:lstStyle/>
          <a:p>
            <a:r>
              <a:rPr lang="en-US" sz="2000" dirty="0"/>
              <a:t>Offered in curriculum and by the career Service.  </a:t>
            </a:r>
          </a:p>
          <a:p>
            <a:r>
              <a:rPr lang="en-US" sz="2000" dirty="0"/>
              <a:t>Optional.</a:t>
            </a:r>
          </a:p>
          <a:p>
            <a:r>
              <a:rPr lang="en-GB" sz="2000" dirty="0"/>
              <a:t>Example – Year 1 Education Module, </a:t>
            </a:r>
          </a:p>
          <a:p>
            <a:r>
              <a:rPr lang="en-GB" sz="2000" dirty="0"/>
              <a:t>10 weeks </a:t>
            </a:r>
          </a:p>
          <a:p>
            <a:r>
              <a:rPr lang="en-GB" sz="2000" dirty="0"/>
              <a:t>Cover aspects such as self awareness/ reflective learning; self development opportunities; self efficacy, working as a team, personal branding and preparing application documents, </a:t>
            </a:r>
            <a:r>
              <a:rPr lang="en-GB" sz="2000" b="1" dirty="0"/>
              <a:t>personal development planning.</a:t>
            </a:r>
          </a:p>
        </p:txBody>
      </p:sp>
      <p:sp>
        <p:nvSpPr>
          <p:cNvPr id="6" name="Text Placeholder 5">
            <a:extLst>
              <a:ext uri="{FF2B5EF4-FFF2-40B4-BE49-F238E27FC236}">
                <a16:creationId xmlns:a16="http://schemas.microsoft.com/office/drawing/2014/main" id="{FB0D6123-79F7-C513-7E85-5E996EF4650C}"/>
              </a:ext>
            </a:extLst>
          </p:cNvPr>
          <p:cNvSpPr>
            <a:spLocks noGrp="1"/>
          </p:cNvSpPr>
          <p:nvPr>
            <p:ph type="body" sz="quarter" idx="13"/>
          </p:nvPr>
        </p:nvSpPr>
        <p:spPr/>
        <p:txBody>
          <a:bodyPr/>
          <a:lstStyle/>
          <a:p>
            <a:r>
              <a:rPr lang="en-US" b="1" dirty="0"/>
              <a:t>Assessed Careers Modules</a:t>
            </a:r>
            <a:endParaRPr lang="en-GB" b="1" dirty="0"/>
          </a:p>
        </p:txBody>
      </p:sp>
      <p:pic>
        <p:nvPicPr>
          <p:cNvPr id="7" name="Picture Placeholder 6">
            <a:extLst>
              <a:ext uri="{FF2B5EF4-FFF2-40B4-BE49-F238E27FC236}">
                <a16:creationId xmlns:a16="http://schemas.microsoft.com/office/drawing/2014/main" id="{EF7FEF40-7206-079A-2050-68606CD880C2}"/>
              </a:ext>
            </a:extLst>
          </p:cNvPr>
          <p:cNvPicPr>
            <a:picLocks noGrp="1" noChangeAspect="1"/>
          </p:cNvPicPr>
          <p:nvPr>
            <p:ph type="pic" sz="quarter" idx="10"/>
          </p:nvPr>
        </p:nvPicPr>
        <p:blipFill rotWithShape="1">
          <a:blip r:embed="rId3"/>
          <a:srcRect l="11576" r="11576"/>
          <a:stretch/>
        </p:blipFill>
        <p:spPr>
          <a:xfrm>
            <a:off x="4600575" y="1762125"/>
            <a:ext cx="4132263" cy="3238500"/>
          </a:xfrm>
          <a:prstGeom prst="rect">
            <a:avLst/>
          </a:prstGeom>
        </p:spPr>
      </p:pic>
    </p:spTree>
    <p:extLst>
      <p:ext uri="{BB962C8B-B14F-4D97-AF65-F5344CB8AC3E}">
        <p14:creationId xmlns:p14="http://schemas.microsoft.com/office/powerpoint/2010/main" val="159183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4EFF97-CB09-A00E-2CAE-B5B6831BFE5E}"/>
              </a:ext>
            </a:extLst>
          </p:cNvPr>
          <p:cNvPicPr>
            <a:picLocks noChangeAspect="1"/>
          </p:cNvPicPr>
          <p:nvPr/>
        </p:nvPicPr>
        <p:blipFill>
          <a:blip r:embed="rId3"/>
          <a:stretch>
            <a:fillRect/>
          </a:stretch>
        </p:blipFill>
        <p:spPr>
          <a:xfrm>
            <a:off x="472487" y="1928019"/>
            <a:ext cx="5988287" cy="4505063"/>
          </a:xfrm>
          <a:prstGeom prst="rect">
            <a:avLst/>
          </a:prstGeom>
        </p:spPr>
      </p:pic>
      <p:sp>
        <p:nvSpPr>
          <p:cNvPr id="4" name="Text Placeholder 3">
            <a:extLst>
              <a:ext uri="{FF2B5EF4-FFF2-40B4-BE49-F238E27FC236}">
                <a16:creationId xmlns:a16="http://schemas.microsoft.com/office/drawing/2014/main" id="{4F747EF4-767A-0188-137C-7D0A9AAC07C7}"/>
              </a:ext>
            </a:extLst>
          </p:cNvPr>
          <p:cNvSpPr>
            <a:spLocks noGrp="1"/>
          </p:cNvSpPr>
          <p:nvPr>
            <p:ph type="body" sz="quarter" idx="10"/>
          </p:nvPr>
        </p:nvSpPr>
        <p:spPr>
          <a:xfrm>
            <a:off x="339726" y="1402081"/>
            <a:ext cx="8428354" cy="5043170"/>
          </a:xfrm>
        </p:spPr>
        <p:txBody>
          <a:bodyPr/>
          <a:lstStyle/>
          <a:p>
            <a:r>
              <a:rPr lang="en-GB" b="1">
                <a:solidFill>
                  <a:schemeClr val="accent6"/>
                </a:solidFill>
              </a:rPr>
              <a:t>Career Readiness has no single trajectory</a:t>
            </a:r>
          </a:p>
        </p:txBody>
      </p:sp>
      <p:sp>
        <p:nvSpPr>
          <p:cNvPr id="5" name="Text Placeholder 4">
            <a:extLst>
              <a:ext uri="{FF2B5EF4-FFF2-40B4-BE49-F238E27FC236}">
                <a16:creationId xmlns:a16="http://schemas.microsoft.com/office/drawing/2014/main" id="{FB31930E-D71B-CA4C-A631-D29D65267949}"/>
              </a:ext>
            </a:extLst>
          </p:cNvPr>
          <p:cNvSpPr>
            <a:spLocks noGrp="1"/>
          </p:cNvSpPr>
          <p:nvPr>
            <p:ph type="body" sz="quarter" idx="11"/>
          </p:nvPr>
        </p:nvSpPr>
        <p:spPr>
          <a:xfrm>
            <a:off x="403225" y="222422"/>
            <a:ext cx="5819775" cy="1091232"/>
          </a:xfrm>
        </p:spPr>
        <p:txBody>
          <a:bodyPr/>
          <a:lstStyle/>
          <a:p>
            <a:r>
              <a:rPr lang="en-GB" b="1" dirty="0"/>
              <a:t>Data Informed </a:t>
            </a:r>
          </a:p>
          <a:p>
            <a:r>
              <a:rPr lang="en-GB" b="1" dirty="0"/>
              <a:t>Insight building blocks</a:t>
            </a:r>
          </a:p>
        </p:txBody>
      </p:sp>
      <p:sp>
        <p:nvSpPr>
          <p:cNvPr id="2" name="TextBox 1">
            <a:extLst>
              <a:ext uri="{FF2B5EF4-FFF2-40B4-BE49-F238E27FC236}">
                <a16:creationId xmlns:a16="http://schemas.microsoft.com/office/drawing/2014/main" id="{850003AD-74B9-5861-B018-A76E148C1FDD}"/>
              </a:ext>
            </a:extLst>
          </p:cNvPr>
          <p:cNvSpPr txBox="1"/>
          <p:nvPr/>
        </p:nvSpPr>
        <p:spPr>
          <a:xfrm>
            <a:off x="0" y="6581001"/>
            <a:ext cx="6045053" cy="276999"/>
          </a:xfrm>
          <a:prstGeom prst="rect">
            <a:avLst/>
          </a:prstGeom>
          <a:noFill/>
        </p:spPr>
        <p:txBody>
          <a:bodyPr wrap="none" rtlCol="0">
            <a:spAutoFit/>
          </a:bodyPr>
          <a:lstStyle/>
          <a:p>
            <a:r>
              <a:rPr lang="en-GB" sz="1200" dirty="0">
                <a:solidFill>
                  <a:schemeClr val="tx1">
                    <a:lumMod val="50000"/>
                    <a:lumOff val="50000"/>
                  </a:schemeClr>
                </a:solidFill>
                <a:ea typeface="+mn-lt"/>
                <a:cs typeface="+mn-lt"/>
              </a:rPr>
              <a:t>Career Readiness 2011/12-2021/22, 3-4 year programmes where all answers reported</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394011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A5DCD2FD-F61E-65BF-0138-BC9FD4A7D0D4}"/>
              </a:ext>
            </a:extLst>
          </p:cNvPr>
          <p:cNvPicPr>
            <a:picLocks noChangeAspect="1"/>
          </p:cNvPicPr>
          <p:nvPr/>
        </p:nvPicPr>
        <p:blipFill>
          <a:blip r:embed="rId3"/>
          <a:stretch>
            <a:fillRect/>
          </a:stretch>
        </p:blipFill>
        <p:spPr>
          <a:xfrm>
            <a:off x="732889" y="2414446"/>
            <a:ext cx="7678222" cy="2029108"/>
          </a:xfrm>
          <a:prstGeom prst="rect">
            <a:avLst/>
          </a:prstGeom>
        </p:spPr>
      </p:pic>
      <p:sp>
        <p:nvSpPr>
          <p:cNvPr id="4" name="Text Placeholder 3">
            <a:extLst>
              <a:ext uri="{FF2B5EF4-FFF2-40B4-BE49-F238E27FC236}">
                <a16:creationId xmlns:a16="http://schemas.microsoft.com/office/drawing/2014/main" id="{4F747EF4-767A-0188-137C-7D0A9AAC07C7}"/>
              </a:ext>
            </a:extLst>
          </p:cNvPr>
          <p:cNvSpPr>
            <a:spLocks noGrp="1"/>
          </p:cNvSpPr>
          <p:nvPr>
            <p:ph type="body" sz="quarter" idx="10"/>
          </p:nvPr>
        </p:nvSpPr>
        <p:spPr>
          <a:xfrm>
            <a:off x="403224" y="1402081"/>
            <a:ext cx="8364855" cy="5043170"/>
          </a:xfrm>
        </p:spPr>
        <p:txBody>
          <a:bodyPr/>
          <a:lstStyle/>
          <a:p>
            <a:r>
              <a:rPr lang="en-GB" b="1">
                <a:solidFill>
                  <a:schemeClr val="accent6"/>
                </a:solidFill>
              </a:rPr>
              <a:t>Having a plan at graduation matters a lot</a:t>
            </a:r>
          </a:p>
        </p:txBody>
      </p:sp>
      <p:sp>
        <p:nvSpPr>
          <p:cNvPr id="5" name="Text Placeholder 4">
            <a:extLst>
              <a:ext uri="{FF2B5EF4-FFF2-40B4-BE49-F238E27FC236}">
                <a16:creationId xmlns:a16="http://schemas.microsoft.com/office/drawing/2014/main" id="{FB31930E-D71B-CA4C-A631-D29D65267949}"/>
              </a:ext>
            </a:extLst>
          </p:cNvPr>
          <p:cNvSpPr>
            <a:spLocks noGrp="1"/>
          </p:cNvSpPr>
          <p:nvPr>
            <p:ph type="body" sz="quarter" idx="11"/>
          </p:nvPr>
        </p:nvSpPr>
        <p:spPr/>
        <p:txBody>
          <a:bodyPr/>
          <a:lstStyle/>
          <a:p>
            <a:r>
              <a:rPr lang="en-GB" b="1"/>
              <a:t>Insight building blocks</a:t>
            </a:r>
          </a:p>
        </p:txBody>
      </p:sp>
      <p:sp>
        <p:nvSpPr>
          <p:cNvPr id="96" name="TextBox 95">
            <a:extLst>
              <a:ext uri="{FF2B5EF4-FFF2-40B4-BE49-F238E27FC236}">
                <a16:creationId xmlns:a16="http://schemas.microsoft.com/office/drawing/2014/main" id="{1B15F5CE-91B6-8068-E983-FE5CB2F37053}"/>
              </a:ext>
            </a:extLst>
          </p:cNvPr>
          <p:cNvSpPr txBox="1"/>
          <p:nvPr/>
        </p:nvSpPr>
        <p:spPr>
          <a:xfrm>
            <a:off x="0" y="6581001"/>
            <a:ext cx="4559261" cy="276999"/>
          </a:xfrm>
          <a:prstGeom prst="rect">
            <a:avLst/>
          </a:prstGeom>
          <a:noFill/>
        </p:spPr>
        <p:txBody>
          <a:bodyPr wrap="none" rtlCol="0">
            <a:spAutoFit/>
          </a:bodyPr>
          <a:lstStyle/>
          <a:p>
            <a:r>
              <a:rPr lang="en-GB" sz="1200">
                <a:solidFill>
                  <a:schemeClr val="tx1">
                    <a:lumMod val="50000"/>
                    <a:lumOff val="50000"/>
                  </a:schemeClr>
                </a:solidFill>
                <a:ea typeface="+mn-lt"/>
                <a:cs typeface="+mn-lt"/>
              </a:rPr>
              <a:t>GO 2017/18-2018/19 (UK, Undergraduate, Non-</a:t>
            </a:r>
            <a:r>
              <a:rPr lang="en-GB" sz="1200" err="1">
                <a:solidFill>
                  <a:schemeClr val="tx1">
                    <a:lumMod val="50000"/>
                    <a:lumOff val="50000"/>
                  </a:schemeClr>
                </a:solidFill>
                <a:ea typeface="+mn-lt"/>
                <a:cs typeface="+mn-lt"/>
              </a:rPr>
              <a:t>HealthProf</a:t>
            </a:r>
            <a:r>
              <a:rPr lang="en-GB" sz="1200">
                <a:solidFill>
                  <a:schemeClr val="tx1">
                    <a:lumMod val="50000"/>
                    <a:lumOff val="50000"/>
                  </a:schemeClr>
                </a:solidFill>
                <a:ea typeface="+mn-lt"/>
                <a:cs typeface="+mn-lt"/>
              </a:rPr>
              <a:t> only)</a:t>
            </a:r>
            <a:endParaRPr lang="en-GB" sz="1200">
              <a:solidFill>
                <a:schemeClr val="tx1">
                  <a:lumMod val="50000"/>
                  <a:lumOff val="50000"/>
                </a:schemeClr>
              </a:solidFill>
            </a:endParaRPr>
          </a:p>
        </p:txBody>
      </p:sp>
    </p:spTree>
    <p:extLst>
      <p:ext uri="{BB962C8B-B14F-4D97-AF65-F5344CB8AC3E}">
        <p14:creationId xmlns:p14="http://schemas.microsoft.com/office/powerpoint/2010/main" val="201410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b="1" dirty="0"/>
              <a:t>The importance of having a plan</a:t>
            </a:r>
            <a:endParaRPr lang="en-GB" b="1" dirty="0"/>
          </a:p>
        </p:txBody>
      </p:sp>
      <p:sp>
        <p:nvSpPr>
          <p:cNvPr id="5" name="Text Placeholder 1"/>
          <p:cNvSpPr>
            <a:spLocks noGrp="1"/>
          </p:cNvSpPr>
          <p:nvPr>
            <p:ph type="body" sz="quarter" idx="10"/>
          </p:nvPr>
        </p:nvSpPr>
        <p:spPr>
          <a:xfrm>
            <a:off x="339726" y="1313655"/>
            <a:ext cx="8458834" cy="677704"/>
          </a:xfrm>
        </p:spPr>
        <p:txBody>
          <a:bodyPr anchor="t"/>
          <a:lstStyle/>
          <a:p>
            <a:r>
              <a:rPr lang="en-GB" b="1" dirty="0">
                <a:solidFill>
                  <a:srgbClr val="FF0000"/>
                </a:solidFill>
              </a:rPr>
              <a:t>What’s the impact on Prospects?</a:t>
            </a:r>
          </a:p>
        </p:txBody>
      </p:sp>
      <p:sp>
        <p:nvSpPr>
          <p:cNvPr id="7" name="TextBox 6"/>
          <p:cNvSpPr txBox="1"/>
          <p:nvPr/>
        </p:nvSpPr>
        <p:spPr>
          <a:xfrm>
            <a:off x="0" y="6581001"/>
            <a:ext cx="1159292" cy="276999"/>
          </a:xfrm>
          <a:prstGeom prst="rect">
            <a:avLst/>
          </a:prstGeom>
          <a:noFill/>
        </p:spPr>
        <p:txBody>
          <a:bodyPr wrap="none" rtlCol="0">
            <a:spAutoFit/>
          </a:bodyPr>
          <a:lstStyle/>
          <a:p>
            <a:r>
              <a:rPr lang="en-GB" sz="1200" b="1" dirty="0">
                <a:ea typeface="+mn-lt"/>
                <a:cs typeface="+mn-lt"/>
              </a:rPr>
              <a:t>All graduates</a:t>
            </a:r>
            <a:endParaRPr lang="en-GB" sz="1200" b="1" dirty="0"/>
          </a:p>
        </p:txBody>
      </p:sp>
      <p:graphicFrame>
        <p:nvGraphicFramePr>
          <p:cNvPr id="8" name="Chart 7"/>
          <p:cNvGraphicFramePr>
            <a:graphicFrameLocks/>
          </p:cNvGraphicFramePr>
          <p:nvPr/>
        </p:nvGraphicFramePr>
        <p:xfrm>
          <a:off x="589935" y="1991359"/>
          <a:ext cx="6667200" cy="438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14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589935" y="1991359"/>
          <a:ext cx="6667200" cy="438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1"/>
          </p:nvPr>
        </p:nvSpPr>
        <p:spPr/>
        <p:txBody>
          <a:bodyPr/>
          <a:lstStyle/>
          <a:p>
            <a:r>
              <a:rPr lang="en-GB" b="1" dirty="0"/>
              <a:t>Student Careers</a:t>
            </a:r>
          </a:p>
        </p:txBody>
      </p:sp>
      <p:sp>
        <p:nvSpPr>
          <p:cNvPr id="5" name="Text Placeholder 1"/>
          <p:cNvSpPr>
            <a:spLocks noGrp="1"/>
          </p:cNvSpPr>
          <p:nvPr>
            <p:ph type="body" sz="quarter" idx="10"/>
          </p:nvPr>
        </p:nvSpPr>
        <p:spPr>
          <a:xfrm>
            <a:off x="339726" y="1313655"/>
            <a:ext cx="8458834" cy="677704"/>
          </a:xfrm>
        </p:spPr>
        <p:txBody>
          <a:bodyPr anchor="t"/>
          <a:lstStyle/>
          <a:p>
            <a:r>
              <a:rPr lang="en-GB" b="1" dirty="0">
                <a:solidFill>
                  <a:srgbClr val="FF0000"/>
                </a:solidFill>
              </a:rPr>
              <a:t>What’s the impact on Prospects?</a:t>
            </a:r>
          </a:p>
        </p:txBody>
      </p:sp>
      <p:sp>
        <p:nvSpPr>
          <p:cNvPr id="8" name="TextBox 7"/>
          <p:cNvSpPr txBox="1"/>
          <p:nvPr/>
        </p:nvSpPr>
        <p:spPr>
          <a:xfrm>
            <a:off x="0" y="6581001"/>
            <a:ext cx="3161443" cy="276999"/>
          </a:xfrm>
          <a:prstGeom prst="rect">
            <a:avLst/>
          </a:prstGeom>
          <a:noFill/>
        </p:spPr>
        <p:txBody>
          <a:bodyPr wrap="none" rtlCol="0">
            <a:spAutoFit/>
          </a:bodyPr>
          <a:lstStyle/>
          <a:p>
            <a:r>
              <a:rPr lang="en-GB" sz="1200" b="1" dirty="0">
                <a:solidFill>
                  <a:schemeClr val="accent5"/>
                </a:solidFill>
                <a:ea typeface="+mn-lt"/>
                <a:cs typeface="+mn-lt"/>
              </a:rPr>
              <a:t>UK, Undergraduate, Non-</a:t>
            </a:r>
            <a:r>
              <a:rPr lang="en-GB" sz="1200" b="1" dirty="0" err="1">
                <a:solidFill>
                  <a:schemeClr val="accent5"/>
                </a:solidFill>
                <a:ea typeface="+mn-lt"/>
                <a:cs typeface="+mn-lt"/>
              </a:rPr>
              <a:t>HealthProf</a:t>
            </a:r>
            <a:r>
              <a:rPr lang="en-GB" sz="1200" b="1" dirty="0">
                <a:solidFill>
                  <a:schemeClr val="accent5"/>
                </a:solidFill>
                <a:ea typeface="+mn-lt"/>
                <a:cs typeface="+mn-lt"/>
              </a:rPr>
              <a:t> only</a:t>
            </a:r>
            <a:endParaRPr lang="en-GB" sz="1200" b="1" dirty="0">
              <a:solidFill>
                <a:schemeClr val="accent5"/>
              </a:solidFill>
            </a:endParaRPr>
          </a:p>
        </p:txBody>
      </p:sp>
      <p:grpSp>
        <p:nvGrpSpPr>
          <p:cNvPr id="16" name="Group 15"/>
          <p:cNvGrpSpPr/>
          <p:nvPr/>
        </p:nvGrpSpPr>
        <p:grpSpPr>
          <a:xfrm>
            <a:off x="3962400" y="2714173"/>
            <a:ext cx="5047987" cy="3131456"/>
            <a:chOff x="3962400" y="2714173"/>
            <a:chExt cx="5047987" cy="3131456"/>
          </a:xfrm>
        </p:grpSpPr>
        <p:cxnSp>
          <p:nvCxnSpPr>
            <p:cNvPr id="4" name="Straight Arrow Connector 3"/>
            <p:cNvCxnSpPr/>
            <p:nvPr/>
          </p:nvCxnSpPr>
          <p:spPr>
            <a:xfrm flipH="1">
              <a:off x="3962400" y="2714173"/>
              <a:ext cx="3701143"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63543" y="2714173"/>
              <a:ext cx="0" cy="313145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49143" y="5845629"/>
              <a:ext cx="9144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63543" y="3626106"/>
              <a:ext cx="1346844" cy="584775"/>
            </a:xfrm>
            <a:prstGeom prst="rect">
              <a:avLst/>
            </a:prstGeom>
            <a:noFill/>
          </p:spPr>
          <p:txBody>
            <a:bodyPr wrap="none" rtlCol="0">
              <a:spAutoFit/>
            </a:bodyPr>
            <a:lstStyle/>
            <a:p>
              <a:r>
                <a:rPr lang="en-GB" sz="3200" b="1" dirty="0">
                  <a:solidFill>
                    <a:schemeClr val="accent6"/>
                  </a:solidFill>
                </a:rPr>
                <a:t>30.7%</a:t>
              </a:r>
            </a:p>
          </p:txBody>
        </p:sp>
      </p:grpSp>
    </p:spTree>
    <p:extLst>
      <p:ext uri="{BB962C8B-B14F-4D97-AF65-F5344CB8AC3E}">
        <p14:creationId xmlns:p14="http://schemas.microsoft.com/office/powerpoint/2010/main" val="10717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dirty="0"/>
              <a:t>Student Careers</a:t>
            </a:r>
          </a:p>
        </p:txBody>
      </p:sp>
      <p:sp>
        <p:nvSpPr>
          <p:cNvPr id="5" name="Text Placeholder 1"/>
          <p:cNvSpPr>
            <a:spLocks noGrp="1"/>
          </p:cNvSpPr>
          <p:nvPr>
            <p:ph type="body" sz="quarter" idx="10"/>
          </p:nvPr>
        </p:nvSpPr>
        <p:spPr>
          <a:xfrm>
            <a:off x="339726" y="1313655"/>
            <a:ext cx="8458834" cy="677704"/>
          </a:xfrm>
        </p:spPr>
        <p:txBody>
          <a:bodyPr anchor="t"/>
          <a:lstStyle/>
          <a:p>
            <a:r>
              <a:rPr lang="en-GB" b="1" dirty="0">
                <a:solidFill>
                  <a:srgbClr val="FF0000"/>
                </a:solidFill>
              </a:rPr>
              <a:t>How far does the relationship go?</a:t>
            </a:r>
          </a:p>
        </p:txBody>
      </p:sp>
      <p:graphicFrame>
        <p:nvGraphicFramePr>
          <p:cNvPr id="9" name="Chart 8"/>
          <p:cNvGraphicFramePr>
            <a:graphicFrameLocks/>
          </p:cNvGraphicFramePr>
          <p:nvPr/>
        </p:nvGraphicFramePr>
        <p:xfrm>
          <a:off x="403078" y="2057400"/>
          <a:ext cx="7905600" cy="384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62794"/>
            <a:ext cx="3161443" cy="276999"/>
          </a:xfrm>
          <a:prstGeom prst="rect">
            <a:avLst/>
          </a:prstGeom>
          <a:noFill/>
        </p:spPr>
        <p:txBody>
          <a:bodyPr wrap="none" rtlCol="0">
            <a:spAutoFit/>
          </a:bodyPr>
          <a:lstStyle/>
          <a:p>
            <a:r>
              <a:rPr lang="en-GB" sz="1200" b="1" dirty="0">
                <a:solidFill>
                  <a:schemeClr val="accent5"/>
                </a:solidFill>
                <a:ea typeface="+mn-lt"/>
                <a:cs typeface="+mn-lt"/>
              </a:rPr>
              <a:t>UK, Undergraduate, Non-</a:t>
            </a:r>
            <a:r>
              <a:rPr lang="en-GB" sz="1200" b="1" dirty="0" err="1">
                <a:solidFill>
                  <a:schemeClr val="accent5"/>
                </a:solidFill>
                <a:ea typeface="+mn-lt"/>
                <a:cs typeface="+mn-lt"/>
              </a:rPr>
              <a:t>HealthProf</a:t>
            </a:r>
            <a:r>
              <a:rPr lang="en-GB" sz="1200" b="1" dirty="0">
                <a:solidFill>
                  <a:schemeClr val="accent5"/>
                </a:solidFill>
                <a:ea typeface="+mn-lt"/>
                <a:cs typeface="+mn-lt"/>
              </a:rPr>
              <a:t> only</a:t>
            </a:r>
            <a:endParaRPr lang="en-GB" sz="1200" b="1" dirty="0">
              <a:solidFill>
                <a:schemeClr val="accent5"/>
              </a:solidFill>
            </a:endParaRPr>
          </a:p>
        </p:txBody>
      </p:sp>
      <p:sp>
        <p:nvSpPr>
          <p:cNvPr id="6" name="TextBox 5"/>
          <p:cNvSpPr txBox="1"/>
          <p:nvPr/>
        </p:nvSpPr>
        <p:spPr>
          <a:xfrm>
            <a:off x="4883991" y="4270076"/>
            <a:ext cx="3914569" cy="923330"/>
          </a:xfrm>
          <a:prstGeom prst="rect">
            <a:avLst/>
          </a:prstGeom>
          <a:noFill/>
        </p:spPr>
        <p:txBody>
          <a:bodyPr wrap="square" rtlCol="0">
            <a:spAutoFit/>
          </a:bodyPr>
          <a:lstStyle/>
          <a:p>
            <a:r>
              <a:rPr lang="en-GB" dirty="0">
                <a:solidFill>
                  <a:schemeClr val="tx1">
                    <a:lumMod val="50000"/>
                    <a:lumOff val="50000"/>
                  </a:schemeClr>
                </a:solidFill>
              </a:rPr>
              <a:t>A grad with a 2:2/Third ‘Looking to Apply’ will outperform a grad with a First who’s ‘Not Starting Thinking’</a:t>
            </a:r>
          </a:p>
        </p:txBody>
      </p:sp>
    </p:spTree>
    <p:extLst>
      <p:ext uri="{BB962C8B-B14F-4D97-AF65-F5344CB8AC3E}">
        <p14:creationId xmlns:p14="http://schemas.microsoft.com/office/powerpoint/2010/main" val="291710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DBBEBC79-E81C-E244-DFBF-331A181C47AA}"/>
              </a:ext>
            </a:extLst>
          </p:cNvPr>
          <p:cNvSpPr>
            <a:spLocks noGrp="1"/>
          </p:cNvSpPr>
          <p:nvPr>
            <p:ph type="body" sz="quarter" idx="10"/>
          </p:nvPr>
        </p:nvSpPr>
        <p:spPr>
          <a:xfrm>
            <a:off x="339726" y="1762125"/>
            <a:ext cx="5819775" cy="4683125"/>
          </a:xfrm>
          <a:prstGeom prst="rect">
            <a:avLst/>
          </a:prstGeom>
        </p:spPr>
        <p:txBody>
          <a:bodyPr lIns="91440" tIns="45720" rIns="91440" bIns="45720" anchor="t"/>
          <a:lstStyle/>
          <a:p>
            <a:pPr marL="0" indent="0">
              <a:buNone/>
            </a:pPr>
            <a:r>
              <a:rPr lang="en-GB" sz="2000" dirty="0">
                <a:latin typeface="Arial" panose="020B0604020202020204" pitchFamily="34" charset="0"/>
                <a:ea typeface="Verdana"/>
                <a:cs typeface="Arial" panose="020B0604020202020204" pitchFamily="34" charset="0"/>
              </a:rPr>
              <a:t>Our work is guided by the Student Opportunities and Futures Strategy, the University </a:t>
            </a:r>
            <a:r>
              <a:rPr lang="en-GB" sz="2000" dirty="0">
                <a:latin typeface="Arial" panose="020B0604020202020204" pitchFamily="34" charset="0"/>
                <a:ea typeface="Verdana"/>
                <a:cs typeface="Arial" panose="020B0604020202020204" pitchFamily="34" charset="0"/>
                <a:hlinkClick r:id="rId3"/>
              </a:rPr>
              <a:t>Access and Participation Plan</a:t>
            </a:r>
            <a:r>
              <a:rPr lang="en-GB" sz="2000" dirty="0">
                <a:latin typeface="Arial" panose="020B0604020202020204" pitchFamily="34" charset="0"/>
                <a:ea typeface="Verdana"/>
                <a:cs typeface="Arial" panose="020B0604020202020204" pitchFamily="34" charset="0"/>
              </a:rPr>
              <a:t> and surfaced in the </a:t>
            </a:r>
            <a:r>
              <a:rPr lang="en-GB" sz="2000" dirty="0">
                <a:latin typeface="Arial" panose="020B0604020202020204" pitchFamily="34" charset="0"/>
                <a:ea typeface="Verdana"/>
                <a:cs typeface="Arial" panose="020B0604020202020204" pitchFamily="34" charset="0"/>
                <a:hlinkClick r:id="rId4"/>
              </a:rPr>
              <a:t>Access and Student Success Strategy</a:t>
            </a:r>
            <a:r>
              <a:rPr lang="en-GB" sz="2000" dirty="0">
                <a:latin typeface="Arial" panose="020B0604020202020204" pitchFamily="34" charset="0"/>
                <a:ea typeface="Verdana"/>
                <a:cs typeface="Arial" panose="020B0604020202020204" pitchFamily="34" charset="0"/>
              </a:rPr>
              <a:t> </a:t>
            </a:r>
            <a:endParaRPr lang="en-US" sz="2000" dirty="0">
              <a:latin typeface="Arial" panose="020B0604020202020204" pitchFamily="34" charset="0"/>
              <a:ea typeface="Verdana"/>
              <a:cs typeface="Arial" panose="020B0604020202020204" pitchFamily="34" charset="0"/>
            </a:endParaRPr>
          </a:p>
        </p:txBody>
      </p:sp>
      <p:sp>
        <p:nvSpPr>
          <p:cNvPr id="13" name="Text Placeholder 12">
            <a:extLst>
              <a:ext uri="{FF2B5EF4-FFF2-40B4-BE49-F238E27FC236}">
                <a16:creationId xmlns:a16="http://schemas.microsoft.com/office/drawing/2014/main" id="{6D546315-4B3E-7645-23CB-C511A224A497}"/>
              </a:ext>
            </a:extLst>
          </p:cNvPr>
          <p:cNvSpPr>
            <a:spLocks noGrp="1"/>
          </p:cNvSpPr>
          <p:nvPr>
            <p:ph type="body" sz="quarter" idx="11"/>
          </p:nvPr>
        </p:nvSpPr>
        <p:spPr>
          <a:xfrm>
            <a:off x="403225" y="412750"/>
            <a:ext cx="5819775" cy="900904"/>
          </a:xfrm>
        </p:spPr>
        <p:txBody>
          <a:bodyPr lIns="91440" tIns="45720" rIns="91440" bIns="45720" anchor="t">
            <a:noAutofit/>
          </a:bodyPr>
          <a:lstStyle/>
          <a:p>
            <a:r>
              <a:rPr lang="en-GB" b="1" dirty="0">
                <a:cs typeface="Arial"/>
              </a:rPr>
              <a:t>Bespoke widening participation support </a:t>
            </a:r>
          </a:p>
        </p:txBody>
      </p:sp>
      <p:pic>
        <p:nvPicPr>
          <p:cNvPr id="2" name="Picture 1" descr="A visualisation of the progression aspect of the Access and Student Success Strategy "/>
          <p:cNvPicPr>
            <a:picLocks noChangeAspect="1"/>
          </p:cNvPicPr>
          <p:nvPr/>
        </p:nvPicPr>
        <p:blipFill>
          <a:blip r:embed="rId5"/>
          <a:stretch>
            <a:fillRect/>
          </a:stretch>
        </p:blipFill>
        <p:spPr>
          <a:xfrm>
            <a:off x="515237" y="4005618"/>
            <a:ext cx="5015838" cy="2394709"/>
          </a:xfrm>
          <a:prstGeom prst="rect">
            <a:avLst/>
          </a:prstGeom>
        </p:spPr>
      </p:pic>
      <p:pic>
        <p:nvPicPr>
          <p:cNvPr id="3" name="Picture 3" descr="A visualisation of the Student Opportunities and Futures Strategy document ">
            <a:extLst>
              <a:ext uri="{FF2B5EF4-FFF2-40B4-BE49-F238E27FC236}">
                <a16:creationId xmlns:a16="http://schemas.microsoft.com/office/drawing/2014/main" id="{9CDCD440-798C-F64F-7F94-EBBD1F429F4F}"/>
              </a:ext>
            </a:extLst>
          </p:cNvPr>
          <p:cNvPicPr>
            <a:picLocks noChangeAspect="1"/>
          </p:cNvPicPr>
          <p:nvPr/>
        </p:nvPicPr>
        <p:blipFill>
          <a:blip r:embed="rId6"/>
          <a:stretch>
            <a:fillRect/>
          </a:stretch>
        </p:blipFill>
        <p:spPr>
          <a:xfrm>
            <a:off x="6240362" y="1638966"/>
            <a:ext cx="2743200" cy="2219093"/>
          </a:xfrm>
          <a:prstGeom prst="rect">
            <a:avLst/>
          </a:prstGeom>
        </p:spPr>
      </p:pic>
      <p:pic>
        <p:nvPicPr>
          <p:cNvPr id="4" name="Picture 5" descr="A visualisation of the Access and Student Success Strategy ">
            <a:extLst>
              <a:ext uri="{FF2B5EF4-FFF2-40B4-BE49-F238E27FC236}">
                <a16:creationId xmlns:a16="http://schemas.microsoft.com/office/drawing/2014/main" id="{3CD5FBD7-0486-4213-1FDE-80BE6CC74D0A}"/>
              </a:ext>
            </a:extLst>
          </p:cNvPr>
          <p:cNvPicPr>
            <a:picLocks noChangeAspect="1"/>
          </p:cNvPicPr>
          <p:nvPr/>
        </p:nvPicPr>
        <p:blipFill>
          <a:blip r:embed="rId7"/>
          <a:stretch>
            <a:fillRect/>
          </a:stretch>
        </p:blipFill>
        <p:spPr>
          <a:xfrm>
            <a:off x="6035340" y="4226146"/>
            <a:ext cx="2948222" cy="1722610"/>
          </a:xfrm>
          <a:prstGeom prst="rect">
            <a:avLst/>
          </a:prstGeom>
        </p:spPr>
      </p:pic>
      <p:cxnSp>
        <p:nvCxnSpPr>
          <p:cNvPr id="8" name="Straight Arrow Connector 7">
            <a:extLst>
              <a:ext uri="{FF2B5EF4-FFF2-40B4-BE49-F238E27FC236}">
                <a16:creationId xmlns:a16="http://schemas.microsoft.com/office/drawing/2014/main" id="{6BCE42D0-474C-080D-5B0D-7FE99C1DC6A5}"/>
              </a:ext>
            </a:extLst>
          </p:cNvPr>
          <p:cNvCxnSpPr/>
          <p:nvPr/>
        </p:nvCxnSpPr>
        <p:spPr>
          <a:xfrm flipV="1">
            <a:off x="5558455" y="4988646"/>
            <a:ext cx="454056" cy="1489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62663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9151FD-C48A-15E4-8E08-D903E56DFF4F}"/>
              </a:ext>
            </a:extLst>
          </p:cNvPr>
          <p:cNvSpPr>
            <a:spLocks noGrp="1"/>
          </p:cNvSpPr>
          <p:nvPr>
            <p:ph type="body" sz="quarter" idx="10"/>
          </p:nvPr>
        </p:nvSpPr>
        <p:spPr>
          <a:xfrm>
            <a:off x="339726" y="1480863"/>
            <a:ext cx="6628234" cy="4964387"/>
          </a:xfrm>
        </p:spPr>
        <p:txBody>
          <a:bodyPr/>
          <a:lstStyle/>
          <a:p>
            <a:endParaRPr lang="en-GB" dirty="0"/>
          </a:p>
        </p:txBody>
      </p:sp>
      <p:sp>
        <p:nvSpPr>
          <p:cNvPr id="8" name="Text Placeholder 7">
            <a:extLst>
              <a:ext uri="{FF2B5EF4-FFF2-40B4-BE49-F238E27FC236}">
                <a16:creationId xmlns:a16="http://schemas.microsoft.com/office/drawing/2014/main" id="{9C0D3237-EBE5-9C0D-9D2A-12E76550FAF5}"/>
              </a:ext>
            </a:extLst>
          </p:cNvPr>
          <p:cNvSpPr>
            <a:spLocks noGrp="1"/>
          </p:cNvSpPr>
          <p:nvPr>
            <p:ph type="body" sz="quarter" idx="11"/>
          </p:nvPr>
        </p:nvSpPr>
        <p:spPr/>
        <p:txBody>
          <a:bodyPr/>
          <a:lstStyle/>
          <a:p>
            <a:r>
              <a:rPr lang="en-GB" sz="2000" b="1" dirty="0">
                <a:latin typeface="+mj-lt"/>
                <a:cs typeface="Arial"/>
              </a:rPr>
              <a:t>Mentoring and Widening Participation Team</a:t>
            </a:r>
          </a:p>
          <a:p>
            <a:endParaRPr lang="en-GB" dirty="0"/>
          </a:p>
        </p:txBody>
      </p:sp>
      <p:sp>
        <p:nvSpPr>
          <p:cNvPr id="21" name="TextBox 20"/>
          <p:cNvSpPr txBox="1"/>
          <p:nvPr/>
        </p:nvSpPr>
        <p:spPr>
          <a:xfrm>
            <a:off x="5082804" y="3077399"/>
            <a:ext cx="2238380" cy="646331"/>
          </a:xfrm>
          <a:prstGeom prst="rect">
            <a:avLst/>
          </a:prstGeom>
          <a:noFill/>
        </p:spPr>
        <p:txBody>
          <a:bodyPr wrap="square" lIns="91440" tIns="45720" rIns="91440" bIns="45720" rtlCol="0" anchor="t">
            <a:spAutoFit/>
          </a:bodyPr>
          <a:lstStyle/>
          <a:p>
            <a:r>
              <a:rPr lang="en-GB" sz="1200" b="1" dirty="0">
                <a:latin typeface="Verdana"/>
                <a:ea typeface="Verdana"/>
              </a:rPr>
              <a:t>Emma </a:t>
            </a:r>
            <a:r>
              <a:rPr lang="en-GB" sz="1200" b="1" dirty="0" err="1">
                <a:latin typeface="Verdana"/>
                <a:ea typeface="Verdana"/>
              </a:rPr>
              <a:t>Czestochowski</a:t>
            </a:r>
          </a:p>
          <a:p>
            <a:pPr algn="ctr"/>
            <a:r>
              <a:rPr lang="en-GB" sz="1200" dirty="0">
                <a:latin typeface="Verdana"/>
                <a:ea typeface="Verdana"/>
              </a:rPr>
              <a:t>Widening Participation Employability Officer</a:t>
            </a:r>
          </a:p>
        </p:txBody>
      </p:sp>
      <p:sp>
        <p:nvSpPr>
          <p:cNvPr id="23" name="TextBox 22"/>
          <p:cNvSpPr txBox="1"/>
          <p:nvPr/>
        </p:nvSpPr>
        <p:spPr>
          <a:xfrm>
            <a:off x="4544350" y="5913735"/>
            <a:ext cx="1396213" cy="461665"/>
          </a:xfrm>
          <a:prstGeom prst="rect">
            <a:avLst/>
          </a:prstGeom>
          <a:noFill/>
        </p:spPr>
        <p:txBody>
          <a:bodyPr wrap="square" lIns="91440" tIns="45720" rIns="91440" bIns="45720" rtlCol="0" anchor="t">
            <a:spAutoFit/>
          </a:bodyPr>
          <a:lstStyle/>
          <a:p>
            <a:pPr algn="ctr"/>
            <a:r>
              <a:rPr lang="en-GB" sz="1200" b="1">
                <a:latin typeface="Verdana"/>
                <a:ea typeface="Verdana"/>
              </a:rPr>
              <a:t>Daria Orzechowska</a:t>
            </a:r>
          </a:p>
        </p:txBody>
      </p:sp>
      <p:sp>
        <p:nvSpPr>
          <p:cNvPr id="24" name="TextBox 23"/>
          <p:cNvSpPr txBox="1"/>
          <p:nvPr/>
        </p:nvSpPr>
        <p:spPr>
          <a:xfrm>
            <a:off x="3603833" y="4227161"/>
            <a:ext cx="4084943" cy="461665"/>
          </a:xfrm>
          <a:prstGeom prst="rect">
            <a:avLst/>
          </a:prstGeom>
          <a:noFill/>
        </p:spPr>
        <p:txBody>
          <a:bodyPr wrap="square" lIns="91440" tIns="45720" rIns="91440" bIns="45720" rtlCol="0" anchor="t">
            <a:spAutoFit/>
          </a:bodyPr>
          <a:lstStyle/>
          <a:p>
            <a:pPr algn="ctr"/>
            <a:r>
              <a:rPr lang="en-GB" sz="1200" b="1" dirty="0"/>
              <a:t>Graduate Interns - Employability and Progression Assistants (EPA)</a:t>
            </a:r>
          </a:p>
        </p:txBody>
      </p:sp>
      <p:sp>
        <p:nvSpPr>
          <p:cNvPr id="25" name="TextBox 24"/>
          <p:cNvSpPr txBox="1"/>
          <p:nvPr/>
        </p:nvSpPr>
        <p:spPr>
          <a:xfrm>
            <a:off x="5869432" y="5926764"/>
            <a:ext cx="1026453" cy="461665"/>
          </a:xfrm>
          <a:prstGeom prst="rect">
            <a:avLst/>
          </a:prstGeom>
          <a:noFill/>
        </p:spPr>
        <p:txBody>
          <a:bodyPr wrap="square" lIns="91440" tIns="45720" rIns="91440" bIns="45720" rtlCol="0" anchor="t">
            <a:spAutoFit/>
          </a:bodyPr>
          <a:lstStyle/>
          <a:p>
            <a:pPr algn="ctr"/>
            <a:r>
              <a:rPr lang="en-GB" sz="1200" b="1">
                <a:latin typeface="Verdana"/>
                <a:ea typeface="Verdana"/>
              </a:rPr>
              <a:t>Georgia Jones</a:t>
            </a:r>
            <a:endParaRPr lang="en-GB" sz="1200">
              <a:latin typeface="Verdana"/>
              <a:ea typeface="Verdana"/>
            </a:endParaRPr>
          </a:p>
        </p:txBody>
      </p:sp>
      <p:sp>
        <p:nvSpPr>
          <p:cNvPr id="26" name="TextBox 25"/>
          <p:cNvSpPr txBox="1"/>
          <p:nvPr/>
        </p:nvSpPr>
        <p:spPr>
          <a:xfrm>
            <a:off x="3540478" y="5911173"/>
            <a:ext cx="1040276" cy="461665"/>
          </a:xfrm>
          <a:prstGeom prst="rect">
            <a:avLst/>
          </a:prstGeom>
          <a:noFill/>
        </p:spPr>
        <p:txBody>
          <a:bodyPr wrap="square" lIns="91440" tIns="45720" rIns="91440" bIns="45720" rtlCol="0" anchor="t">
            <a:spAutoFit/>
          </a:bodyPr>
          <a:lstStyle/>
          <a:p>
            <a:pPr algn="ctr"/>
            <a:r>
              <a:rPr lang="en-GB" sz="1200" b="1">
                <a:latin typeface="Verdana"/>
                <a:ea typeface="Verdana"/>
              </a:rPr>
              <a:t>Tom Bradford</a:t>
            </a:r>
            <a:endParaRPr lang="en-US">
              <a:latin typeface="Verdana"/>
              <a:ea typeface="Verdana"/>
            </a:endParaRPr>
          </a:p>
        </p:txBody>
      </p:sp>
      <p:sp>
        <p:nvSpPr>
          <p:cNvPr id="27" name="TextBox 26"/>
          <p:cNvSpPr txBox="1"/>
          <p:nvPr/>
        </p:nvSpPr>
        <p:spPr>
          <a:xfrm>
            <a:off x="6963575" y="5902525"/>
            <a:ext cx="897390" cy="461665"/>
          </a:xfrm>
          <a:prstGeom prst="rect">
            <a:avLst/>
          </a:prstGeom>
          <a:noFill/>
        </p:spPr>
        <p:txBody>
          <a:bodyPr wrap="square" lIns="91440" tIns="45720" rIns="91440" bIns="45720" rtlCol="0" anchor="t">
            <a:spAutoFit/>
          </a:bodyPr>
          <a:lstStyle/>
          <a:p>
            <a:pPr algn="ctr"/>
            <a:r>
              <a:rPr lang="en-GB" sz="1200" b="1" err="1">
                <a:latin typeface="Verdana"/>
                <a:ea typeface="Verdana"/>
              </a:rPr>
              <a:t>Iqra</a:t>
            </a:r>
            <a:r>
              <a:rPr lang="en-GB" sz="1200" b="1">
                <a:latin typeface="Verdana"/>
                <a:ea typeface="Verdana"/>
              </a:rPr>
              <a:t> Arshad</a:t>
            </a:r>
            <a:endParaRPr lang="en-GB" sz="1200">
              <a:latin typeface="Verdana"/>
              <a:ea typeface="Verdana"/>
            </a:endParaRPr>
          </a:p>
        </p:txBody>
      </p:sp>
      <p:grpSp>
        <p:nvGrpSpPr>
          <p:cNvPr id="4" name="Group 3"/>
          <p:cNvGrpSpPr/>
          <p:nvPr/>
        </p:nvGrpSpPr>
        <p:grpSpPr>
          <a:xfrm>
            <a:off x="156905" y="1482618"/>
            <a:ext cx="8853253" cy="4915393"/>
            <a:chOff x="122153" y="1447232"/>
            <a:chExt cx="8853253" cy="4721492"/>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457" t="3452" r="4337"/>
            <a:stretch/>
          </p:blipFill>
          <p:spPr>
            <a:xfrm>
              <a:off x="7639254" y="1657479"/>
              <a:ext cx="1007400" cy="1377829"/>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5837"/>
            <a:stretch/>
          </p:blipFill>
          <p:spPr>
            <a:xfrm>
              <a:off x="3572532" y="1447232"/>
              <a:ext cx="1030107" cy="1424982"/>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3770" b="16527"/>
            <a:stretch/>
          </p:blipFill>
          <p:spPr>
            <a:xfrm>
              <a:off x="1246524" y="1447762"/>
              <a:ext cx="1016459" cy="1430071"/>
            </a:xfrm>
            <a:prstGeom prst="rect">
              <a:avLst/>
            </a:prstGeom>
          </p:spPr>
        </p:pic>
        <p:sp>
          <p:nvSpPr>
            <p:cNvPr id="22" name="TextBox 21"/>
            <p:cNvSpPr txBox="1"/>
            <p:nvPr/>
          </p:nvSpPr>
          <p:spPr>
            <a:xfrm>
              <a:off x="3050283" y="2957989"/>
              <a:ext cx="1965360" cy="830997"/>
            </a:xfrm>
            <a:prstGeom prst="rect">
              <a:avLst/>
            </a:prstGeom>
            <a:noFill/>
          </p:spPr>
          <p:txBody>
            <a:bodyPr wrap="square" lIns="91440" tIns="45720" rIns="91440" bIns="45720" rtlCol="0" anchor="t">
              <a:spAutoFit/>
            </a:bodyPr>
            <a:lstStyle/>
            <a:p>
              <a:pPr algn="ctr"/>
              <a:r>
                <a:rPr lang="en-GB" sz="1200" b="1">
                  <a:latin typeface="Verdana"/>
                  <a:ea typeface="Verdana"/>
                </a:rPr>
                <a:t>Karen Shaw</a:t>
              </a:r>
            </a:p>
            <a:p>
              <a:pPr algn="ctr"/>
              <a:r>
                <a:rPr lang="en-GB" sz="1200">
                  <a:latin typeface="Verdana"/>
                  <a:ea typeface="Verdana"/>
                </a:rPr>
                <a:t>Mentoring and Widening Participation Manager</a:t>
              </a:r>
            </a:p>
          </p:txBody>
        </p:sp>
        <p:sp>
          <p:nvSpPr>
            <p:cNvPr id="28" name="TextBox 27"/>
            <p:cNvSpPr txBox="1"/>
            <p:nvPr/>
          </p:nvSpPr>
          <p:spPr>
            <a:xfrm>
              <a:off x="912279" y="2995769"/>
              <a:ext cx="1843417" cy="646331"/>
            </a:xfrm>
            <a:prstGeom prst="rect">
              <a:avLst/>
            </a:prstGeom>
            <a:noFill/>
          </p:spPr>
          <p:txBody>
            <a:bodyPr wrap="square" lIns="91440" tIns="45720" rIns="91440" bIns="45720" rtlCol="0" anchor="t">
              <a:spAutoFit/>
            </a:bodyPr>
            <a:lstStyle/>
            <a:p>
              <a:pPr algn="ctr"/>
              <a:r>
                <a:rPr lang="en-GB" sz="1200" b="1">
                  <a:latin typeface="Verdana"/>
                  <a:ea typeface="Verdana"/>
                </a:rPr>
                <a:t>Dan Conneely</a:t>
              </a:r>
            </a:p>
            <a:p>
              <a:pPr algn="ctr"/>
              <a:r>
                <a:rPr lang="en-GB" sz="1200">
                  <a:latin typeface="Verdana"/>
                  <a:ea typeface="Verdana"/>
                </a:rPr>
                <a:t>Career Mentoring Coordinator</a:t>
              </a:r>
            </a:p>
          </p:txBody>
        </p:sp>
        <p:sp>
          <p:nvSpPr>
            <p:cNvPr id="29" name="TextBox 28"/>
            <p:cNvSpPr txBox="1"/>
            <p:nvPr/>
          </p:nvSpPr>
          <p:spPr>
            <a:xfrm>
              <a:off x="122153" y="5192296"/>
              <a:ext cx="1843417" cy="646331"/>
            </a:xfrm>
            <a:prstGeom prst="rect">
              <a:avLst/>
            </a:prstGeom>
            <a:noFill/>
          </p:spPr>
          <p:txBody>
            <a:bodyPr wrap="square" lIns="91440" tIns="45720" rIns="91440" bIns="45720" rtlCol="0" anchor="t">
              <a:spAutoFit/>
            </a:bodyPr>
            <a:lstStyle/>
            <a:p>
              <a:pPr algn="ctr"/>
              <a:r>
                <a:rPr lang="en-GB" sz="1200" b="1">
                  <a:latin typeface="Verdana"/>
                  <a:ea typeface="Verdana"/>
                </a:rPr>
                <a:t>Georgia Clarke</a:t>
              </a:r>
            </a:p>
            <a:p>
              <a:pPr algn="ctr"/>
              <a:r>
                <a:rPr lang="en-GB" sz="1200">
                  <a:latin typeface="Verdana"/>
                  <a:ea typeface="Verdana"/>
                </a:rPr>
                <a:t>Career Mentoring Support Officer</a:t>
              </a:r>
            </a:p>
          </p:txBody>
        </p:sp>
        <p:sp>
          <p:nvSpPr>
            <p:cNvPr id="30" name="TextBox 29"/>
            <p:cNvSpPr txBox="1"/>
            <p:nvPr/>
          </p:nvSpPr>
          <p:spPr>
            <a:xfrm>
              <a:off x="1687541" y="5337727"/>
              <a:ext cx="1691441" cy="830997"/>
            </a:xfrm>
            <a:prstGeom prst="rect">
              <a:avLst/>
            </a:prstGeom>
            <a:noFill/>
          </p:spPr>
          <p:txBody>
            <a:bodyPr wrap="square" lIns="91440" tIns="45720" rIns="91440" bIns="45720" rtlCol="0" anchor="t">
              <a:spAutoFit/>
            </a:bodyPr>
            <a:lstStyle/>
            <a:p>
              <a:pPr algn="ctr"/>
              <a:r>
                <a:rPr lang="en-GB" sz="1200" b="1" dirty="0">
                  <a:latin typeface="Verdana"/>
                  <a:ea typeface="Verdana"/>
                </a:rPr>
                <a:t>Kenza </a:t>
              </a:r>
              <a:r>
                <a:rPr lang="en-GB" sz="1200" b="1" dirty="0" err="1">
                  <a:latin typeface="Verdana"/>
                  <a:ea typeface="Verdana"/>
                </a:rPr>
                <a:t>Behih</a:t>
              </a:r>
              <a:endParaRPr lang="en-GB" sz="1200" b="1" dirty="0">
                <a:latin typeface="Verdana"/>
                <a:ea typeface="Verdana"/>
              </a:endParaRPr>
            </a:p>
            <a:p>
              <a:pPr algn="ctr"/>
              <a:r>
                <a:rPr lang="en-GB" sz="1200" dirty="0">
                  <a:latin typeface="Verdana"/>
                  <a:ea typeface="Verdana"/>
                </a:rPr>
                <a:t>Career Mentoring Assistant (Graduate Intern)</a:t>
              </a:r>
            </a:p>
          </p:txBody>
        </p:sp>
        <p:sp>
          <p:nvSpPr>
            <p:cNvPr id="31" name="TextBox 30"/>
            <p:cNvSpPr txBox="1"/>
            <p:nvPr/>
          </p:nvSpPr>
          <p:spPr>
            <a:xfrm>
              <a:off x="7389508" y="3089709"/>
              <a:ext cx="1585898" cy="1384995"/>
            </a:xfrm>
            <a:prstGeom prst="rect">
              <a:avLst/>
            </a:prstGeom>
            <a:noFill/>
          </p:spPr>
          <p:txBody>
            <a:bodyPr wrap="square" lIns="91440" tIns="45720" rIns="91440" bIns="45720" rtlCol="0" anchor="t">
              <a:spAutoFit/>
            </a:bodyPr>
            <a:lstStyle/>
            <a:p>
              <a:pPr algn="ctr"/>
              <a:r>
                <a:rPr lang="en-GB" sz="1200" b="1">
                  <a:latin typeface="Verdana"/>
                  <a:ea typeface="Verdana"/>
                </a:rPr>
                <a:t>Flo Mather</a:t>
              </a:r>
            </a:p>
            <a:p>
              <a:pPr algn="ctr"/>
              <a:r>
                <a:rPr lang="en-GB" sz="1200">
                  <a:latin typeface="Verdana"/>
                  <a:ea typeface="Verdana"/>
                </a:rPr>
                <a:t>Volunteering Officer (Alumni and Support Engagement) </a:t>
              </a:r>
            </a:p>
            <a:p>
              <a:pPr algn="ctr"/>
              <a:r>
                <a:rPr lang="en-GB" sz="1200" b="1">
                  <a:latin typeface="Verdana"/>
                  <a:ea typeface="Verdana"/>
                </a:rPr>
                <a:t>Advancement Team</a:t>
              </a:r>
            </a:p>
          </p:txBody>
        </p:sp>
      </p:grpSp>
      <p:cxnSp>
        <p:nvCxnSpPr>
          <p:cNvPr id="3" name="Straight Connector 2"/>
          <p:cNvCxnSpPr/>
          <p:nvPr/>
        </p:nvCxnSpPr>
        <p:spPr>
          <a:xfrm>
            <a:off x="7394934" y="1575671"/>
            <a:ext cx="26580" cy="2261193"/>
          </a:xfrm>
          <a:prstGeom prst="line">
            <a:avLst/>
          </a:prstGeom>
          <a:ln/>
        </p:spPr>
        <p:style>
          <a:lnRef idx="3">
            <a:schemeClr val="accent3"/>
          </a:lnRef>
          <a:fillRef idx="0">
            <a:schemeClr val="accent3"/>
          </a:fillRef>
          <a:effectRef idx="2">
            <a:schemeClr val="accent3"/>
          </a:effectRef>
          <a:fontRef idx="minor">
            <a:schemeClr val="tx1"/>
          </a:fontRef>
        </p:style>
      </p:cxnSp>
      <p:pic>
        <p:nvPicPr>
          <p:cNvPr id="10" name="Picture 10">
            <a:extLst>
              <a:ext uri="{FF2B5EF4-FFF2-40B4-BE49-F238E27FC236}">
                <a16:creationId xmlns:a16="http://schemas.microsoft.com/office/drawing/2014/main" id="{12720F65-9447-DB74-6826-4937240951F7}"/>
              </a:ext>
            </a:extLst>
          </p:cNvPr>
          <p:cNvPicPr>
            <a:picLocks noChangeAspect="1"/>
          </p:cNvPicPr>
          <p:nvPr/>
        </p:nvPicPr>
        <p:blipFill rotWithShape="1">
          <a:blip r:embed="rId6"/>
          <a:srcRect l="15664" t="3247" r="18159" b="39657"/>
          <a:stretch/>
        </p:blipFill>
        <p:spPr>
          <a:xfrm>
            <a:off x="4720009" y="4810291"/>
            <a:ext cx="890921" cy="1099271"/>
          </a:xfrm>
          <a:prstGeom prst="rect">
            <a:avLst/>
          </a:prstGeom>
        </p:spPr>
      </p:pic>
      <p:pic>
        <p:nvPicPr>
          <p:cNvPr id="11" name="Picture 11">
            <a:extLst>
              <a:ext uri="{FF2B5EF4-FFF2-40B4-BE49-F238E27FC236}">
                <a16:creationId xmlns:a16="http://schemas.microsoft.com/office/drawing/2014/main" id="{C457B27B-A25B-7DC1-DBDC-DA1AD7D2F0AA}"/>
              </a:ext>
            </a:extLst>
          </p:cNvPr>
          <p:cNvPicPr>
            <a:picLocks noChangeAspect="1"/>
          </p:cNvPicPr>
          <p:nvPr/>
        </p:nvPicPr>
        <p:blipFill rotWithShape="1">
          <a:blip r:embed="rId7"/>
          <a:srcRect l="-1776" r="1136" b="21769"/>
          <a:stretch/>
        </p:blipFill>
        <p:spPr>
          <a:xfrm>
            <a:off x="5612627" y="1480863"/>
            <a:ext cx="1067210" cy="1422844"/>
          </a:xfrm>
          <a:prstGeom prst="rect">
            <a:avLst/>
          </a:prstGeom>
        </p:spPr>
      </p:pic>
      <p:pic>
        <p:nvPicPr>
          <p:cNvPr id="14" name="Picture 17">
            <a:extLst>
              <a:ext uri="{FF2B5EF4-FFF2-40B4-BE49-F238E27FC236}">
                <a16:creationId xmlns:a16="http://schemas.microsoft.com/office/drawing/2014/main" id="{72FB9B53-AC87-5035-FF76-DD755B25D000}"/>
              </a:ext>
            </a:extLst>
          </p:cNvPr>
          <p:cNvPicPr>
            <a:picLocks noChangeAspect="1"/>
          </p:cNvPicPr>
          <p:nvPr/>
        </p:nvPicPr>
        <p:blipFill rotWithShape="1">
          <a:blip r:embed="rId8"/>
          <a:srcRect l="18751" t="526" r="12097" b="43575"/>
          <a:stretch/>
        </p:blipFill>
        <p:spPr>
          <a:xfrm>
            <a:off x="5865900" y="4798525"/>
            <a:ext cx="882801" cy="1099602"/>
          </a:xfrm>
          <a:prstGeom prst="rect">
            <a:avLst/>
          </a:prstGeom>
        </p:spPr>
      </p:pic>
      <p:pic>
        <p:nvPicPr>
          <p:cNvPr id="18" name="Picture 31">
            <a:extLst>
              <a:ext uri="{FF2B5EF4-FFF2-40B4-BE49-F238E27FC236}">
                <a16:creationId xmlns:a16="http://schemas.microsoft.com/office/drawing/2014/main" id="{8AD987D9-7B9C-712F-341D-326AAAE3BF5D}"/>
              </a:ext>
            </a:extLst>
          </p:cNvPr>
          <p:cNvPicPr>
            <a:picLocks noChangeAspect="1"/>
          </p:cNvPicPr>
          <p:nvPr/>
        </p:nvPicPr>
        <p:blipFill rotWithShape="1">
          <a:blip r:embed="rId9"/>
          <a:srcRect l="19853" t="-1121" r="12605" b="44485"/>
          <a:stretch/>
        </p:blipFill>
        <p:spPr>
          <a:xfrm>
            <a:off x="6960195" y="4766862"/>
            <a:ext cx="902177" cy="1131225"/>
          </a:xfrm>
          <a:prstGeom prst="rect">
            <a:avLst/>
          </a:prstGeom>
        </p:spPr>
      </p:pic>
      <p:pic>
        <p:nvPicPr>
          <p:cNvPr id="32" name="Picture 32">
            <a:extLst>
              <a:ext uri="{FF2B5EF4-FFF2-40B4-BE49-F238E27FC236}">
                <a16:creationId xmlns:a16="http://schemas.microsoft.com/office/drawing/2014/main" id="{60F4273A-FB9E-D7BE-46A8-58D86F275333}"/>
              </a:ext>
            </a:extLst>
          </p:cNvPr>
          <p:cNvPicPr>
            <a:picLocks noChangeAspect="1"/>
          </p:cNvPicPr>
          <p:nvPr/>
        </p:nvPicPr>
        <p:blipFill rotWithShape="1">
          <a:blip r:embed="rId10"/>
          <a:srcRect t="177" r="-412" b="21277"/>
          <a:stretch/>
        </p:blipFill>
        <p:spPr>
          <a:xfrm>
            <a:off x="2019552" y="4076134"/>
            <a:ext cx="1017029" cy="1220149"/>
          </a:xfrm>
          <a:prstGeom prst="rect">
            <a:avLst/>
          </a:prstGeom>
        </p:spPr>
      </p:pic>
      <p:pic>
        <p:nvPicPr>
          <p:cNvPr id="33" name="Picture 33">
            <a:extLst>
              <a:ext uri="{FF2B5EF4-FFF2-40B4-BE49-F238E27FC236}">
                <a16:creationId xmlns:a16="http://schemas.microsoft.com/office/drawing/2014/main" id="{5DEBB84F-72EF-B537-F8CE-748D7B7CBDD9}"/>
              </a:ext>
            </a:extLst>
          </p:cNvPr>
          <p:cNvPicPr>
            <a:picLocks noChangeAspect="1"/>
          </p:cNvPicPr>
          <p:nvPr/>
        </p:nvPicPr>
        <p:blipFill rotWithShape="1">
          <a:blip r:embed="rId11"/>
          <a:srcRect b="24188"/>
          <a:stretch/>
        </p:blipFill>
        <p:spPr>
          <a:xfrm>
            <a:off x="3544957" y="4821873"/>
            <a:ext cx="916554" cy="1089357"/>
          </a:xfrm>
          <a:prstGeom prst="rect">
            <a:avLst/>
          </a:prstGeom>
        </p:spPr>
      </p:pic>
      <p:sp>
        <p:nvSpPr>
          <p:cNvPr id="6" name="Speech Bubble: Oval 5">
            <a:extLst>
              <a:ext uri="{FF2B5EF4-FFF2-40B4-BE49-F238E27FC236}">
                <a16:creationId xmlns:a16="http://schemas.microsoft.com/office/drawing/2014/main" id="{1DAFB2F3-2307-6A8F-E669-6BCC8D0A050C}"/>
              </a:ext>
            </a:extLst>
          </p:cNvPr>
          <p:cNvSpPr/>
          <p:nvPr/>
        </p:nvSpPr>
        <p:spPr>
          <a:xfrm rot="1200000">
            <a:off x="2153542" y="1559418"/>
            <a:ext cx="1061355" cy="673553"/>
          </a:xfrm>
          <a:prstGeom prst="wedgeEllipse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cs typeface="Arial"/>
              </a:rPr>
              <a:t>Dan left 27 June</a:t>
            </a:r>
            <a:endParaRPr lang="en-US" dirty="0">
              <a:solidFill>
                <a:schemeClr val="tx1"/>
              </a:solidFill>
            </a:endParaRPr>
          </a:p>
        </p:txBody>
      </p:sp>
      <p:sp>
        <p:nvSpPr>
          <p:cNvPr id="9" name="Speech Bubble: Oval 8">
            <a:extLst>
              <a:ext uri="{FF2B5EF4-FFF2-40B4-BE49-F238E27FC236}">
                <a16:creationId xmlns:a16="http://schemas.microsoft.com/office/drawing/2014/main" id="{EC84F9A6-6F7A-356A-979A-D0AC72CB2DE1}"/>
              </a:ext>
            </a:extLst>
          </p:cNvPr>
          <p:cNvSpPr/>
          <p:nvPr/>
        </p:nvSpPr>
        <p:spPr>
          <a:xfrm rot="1200000">
            <a:off x="7664989" y="5430972"/>
            <a:ext cx="918480" cy="755195"/>
          </a:xfrm>
          <a:prstGeom prst="wedgeEllipse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err="1">
                <a:solidFill>
                  <a:schemeClr val="tx1"/>
                </a:solidFill>
                <a:cs typeface="Arial"/>
              </a:rPr>
              <a:t>Iqra</a:t>
            </a:r>
            <a:r>
              <a:rPr lang="en-US" sz="1100" dirty="0">
                <a:solidFill>
                  <a:schemeClr val="tx1"/>
                </a:solidFill>
                <a:cs typeface="Arial"/>
              </a:rPr>
              <a:t> left 2 June</a:t>
            </a:r>
          </a:p>
        </p:txBody>
      </p:sp>
      <p:pic>
        <p:nvPicPr>
          <p:cNvPr id="15" name="Picture 16" descr="Georgia C 1.jpg">
            <a:extLst>
              <a:ext uri="{FF2B5EF4-FFF2-40B4-BE49-F238E27FC236}">
                <a16:creationId xmlns:a16="http://schemas.microsoft.com/office/drawing/2014/main" id="{88749C96-97F7-7F7A-55DE-3304EF5DFFE3}"/>
              </a:ext>
            </a:extLst>
          </p:cNvPr>
          <p:cNvPicPr>
            <a:picLocks noChangeAspect="1"/>
          </p:cNvPicPr>
          <p:nvPr/>
        </p:nvPicPr>
        <p:blipFill>
          <a:blip r:embed="rId12"/>
          <a:stretch>
            <a:fillRect/>
          </a:stretch>
        </p:blipFill>
        <p:spPr>
          <a:xfrm>
            <a:off x="557212" y="3911683"/>
            <a:ext cx="1008289" cy="1218578"/>
          </a:xfrm>
          <a:prstGeom prst="rect">
            <a:avLst/>
          </a:prstGeom>
        </p:spPr>
      </p:pic>
      <p:sp>
        <p:nvSpPr>
          <p:cNvPr id="17" name="Speech Bubble: Oval 16">
            <a:extLst>
              <a:ext uri="{FF2B5EF4-FFF2-40B4-BE49-F238E27FC236}">
                <a16:creationId xmlns:a16="http://schemas.microsoft.com/office/drawing/2014/main" id="{B6F1B259-2C22-B45C-27B7-5ABF93562667}"/>
              </a:ext>
            </a:extLst>
          </p:cNvPr>
          <p:cNvSpPr/>
          <p:nvPr/>
        </p:nvSpPr>
        <p:spPr>
          <a:xfrm rot="1200000">
            <a:off x="2785904" y="3874786"/>
            <a:ext cx="949096" cy="755195"/>
          </a:xfrm>
          <a:prstGeom prst="wedgeEllipse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tx1"/>
                </a:solidFill>
                <a:cs typeface="Arial"/>
              </a:rPr>
              <a:t>Kenza leaves 31 July</a:t>
            </a:r>
            <a:endParaRPr lang="en-US" dirty="0">
              <a:solidFill>
                <a:schemeClr val="tx1"/>
              </a:solidFill>
              <a:cs typeface="Arial"/>
            </a:endParaRPr>
          </a:p>
        </p:txBody>
      </p:sp>
    </p:spTree>
    <p:extLst>
      <p:ext uri="{BB962C8B-B14F-4D97-AF65-F5344CB8AC3E}">
        <p14:creationId xmlns:p14="http://schemas.microsoft.com/office/powerpoint/2010/main" val="1989914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2B8B6F6-ED0E-4D8F-B852-4CCDB6EE11B3}"/>
              </a:ext>
            </a:extLst>
          </p:cNvPr>
          <p:cNvSpPr>
            <a:spLocks noGrp="1"/>
          </p:cNvSpPr>
          <p:nvPr>
            <p:ph type="body" sz="quarter" idx="11"/>
          </p:nvPr>
        </p:nvSpPr>
        <p:spPr/>
        <p:txBody>
          <a:bodyPr/>
          <a:lstStyle/>
          <a:p>
            <a:endParaRPr lang="en-GB" dirty="0"/>
          </a:p>
        </p:txBody>
      </p:sp>
      <p:sp>
        <p:nvSpPr>
          <p:cNvPr id="16" name="Picture Placeholder 15">
            <a:extLst>
              <a:ext uri="{FF2B5EF4-FFF2-40B4-BE49-F238E27FC236}">
                <a16:creationId xmlns:a16="http://schemas.microsoft.com/office/drawing/2014/main" id="{33A71CC9-B273-3D86-1C48-7607D73564A3}"/>
              </a:ext>
            </a:extLst>
          </p:cNvPr>
          <p:cNvSpPr>
            <a:spLocks noGrp="1"/>
          </p:cNvSpPr>
          <p:nvPr>
            <p:ph type="pic" sz="quarter" idx="10"/>
          </p:nvPr>
        </p:nvSpPr>
        <p:spPr/>
      </p:sp>
      <p:sp>
        <p:nvSpPr>
          <p:cNvPr id="11" name="Text Placeholder 10">
            <a:extLst>
              <a:ext uri="{FF2B5EF4-FFF2-40B4-BE49-F238E27FC236}">
                <a16:creationId xmlns:a16="http://schemas.microsoft.com/office/drawing/2014/main" id="{60827C9D-0727-0B3D-0EA7-2702714C7739}"/>
              </a:ext>
            </a:extLst>
          </p:cNvPr>
          <p:cNvSpPr>
            <a:spLocks noGrp="1"/>
          </p:cNvSpPr>
          <p:nvPr>
            <p:ph type="body" sz="quarter" idx="13"/>
          </p:nvPr>
        </p:nvSpPr>
        <p:spPr/>
        <p:txBody>
          <a:bodyPr/>
          <a:lstStyle/>
          <a:p>
            <a:r>
              <a:rPr lang="en-GB" sz="2800" b="1" dirty="0">
                <a:solidFill>
                  <a:schemeClr val="tx1"/>
                </a:solidFill>
                <a:latin typeface="Arial" panose="020B0604020202020204" pitchFamily="34" charset="0"/>
                <a:ea typeface="Verdana"/>
                <a:cs typeface="Arial" panose="020B0604020202020204" pitchFamily="34" charset="0"/>
              </a:rPr>
              <a:t>Strategic Aims </a:t>
            </a:r>
            <a:endParaRPr lang="en-US" sz="2800" dirty="0">
              <a:solidFill>
                <a:schemeClr val="tx1"/>
              </a:solidFill>
              <a:latin typeface="Arial" panose="020B0604020202020204" pitchFamily="34" charset="0"/>
              <a:ea typeface="Verdana"/>
              <a:cs typeface="Arial" panose="020B0604020202020204" pitchFamily="34" charset="0"/>
            </a:endParaRPr>
          </a:p>
          <a:p>
            <a:endParaRPr lang="en-GB" dirty="0"/>
          </a:p>
        </p:txBody>
      </p:sp>
      <p:sp>
        <p:nvSpPr>
          <p:cNvPr id="21" name="TextBox 20"/>
          <p:cNvSpPr txBox="1"/>
          <p:nvPr/>
        </p:nvSpPr>
        <p:spPr>
          <a:xfrm>
            <a:off x="4771989" y="3111869"/>
            <a:ext cx="2238380" cy="276999"/>
          </a:xfrm>
          <a:prstGeom prst="rect">
            <a:avLst/>
          </a:prstGeom>
          <a:noFill/>
        </p:spPr>
        <p:txBody>
          <a:bodyPr wrap="square" lIns="91440" tIns="45720" rIns="91440" bIns="45720" rtlCol="0" anchor="t">
            <a:spAutoFit/>
          </a:bodyPr>
          <a:lstStyle/>
          <a:p>
            <a:endParaRPr lang="en-GB" sz="1200" b="1">
              <a:latin typeface="Verdana"/>
              <a:ea typeface="Verdana"/>
            </a:endParaRPr>
          </a:p>
        </p:txBody>
      </p:sp>
      <p:sp>
        <p:nvSpPr>
          <p:cNvPr id="27" name="TextBox 26"/>
          <p:cNvSpPr txBox="1"/>
          <p:nvPr/>
        </p:nvSpPr>
        <p:spPr>
          <a:xfrm>
            <a:off x="339725" y="2384854"/>
            <a:ext cx="3735210" cy="4885440"/>
          </a:xfrm>
          <a:prstGeom prst="rect">
            <a:avLst/>
          </a:prstGeom>
          <a:noFill/>
        </p:spPr>
        <p:txBody>
          <a:bodyPr wrap="square" lIns="91440" tIns="45720" rIns="91440" bIns="45720" rtlCol="0" anchor="t">
            <a:spAutoFit/>
          </a:bodyPr>
          <a:lstStyle/>
          <a:p>
            <a:pPr>
              <a:lnSpc>
                <a:spcPct val="90000"/>
              </a:lnSpc>
              <a:spcBef>
                <a:spcPts val="1000"/>
              </a:spcBef>
            </a:pPr>
            <a:r>
              <a:rPr lang="en-GB" sz="2000" b="1" dirty="0">
                <a:latin typeface="Arial" panose="020B0604020202020204" pitchFamily="34" charset="0"/>
                <a:ea typeface="Verdana"/>
                <a:cs typeface="Arial" panose="020B0604020202020204" pitchFamily="34" charset="0"/>
              </a:rPr>
              <a:t>To reduce the disparity </a:t>
            </a:r>
            <a:r>
              <a:rPr lang="en-GB" sz="2000" dirty="0">
                <a:latin typeface="Arial" panose="020B0604020202020204" pitchFamily="34" charset="0"/>
                <a:ea typeface="Verdana"/>
                <a:cs typeface="Arial" panose="020B0604020202020204" pitchFamily="34" charset="0"/>
              </a:rPr>
              <a:t>of graduate outcomes of students from underrepresented backgrounds</a:t>
            </a:r>
            <a:endParaRPr lang="en-GB" sz="2000" b="1" dirty="0">
              <a:latin typeface="Arial" panose="020B0604020202020204" pitchFamily="34" charset="0"/>
              <a:ea typeface="Verdana"/>
              <a:cs typeface="Arial" panose="020B0604020202020204" pitchFamily="34" charset="0"/>
            </a:endParaRPr>
          </a:p>
          <a:p>
            <a:pPr>
              <a:lnSpc>
                <a:spcPct val="90000"/>
              </a:lnSpc>
              <a:spcBef>
                <a:spcPts val="1000"/>
              </a:spcBef>
            </a:pPr>
            <a:endParaRPr lang="en-GB" sz="2000" b="1" dirty="0">
              <a:latin typeface="Arial" panose="020B0604020202020204" pitchFamily="34" charset="0"/>
              <a:ea typeface="Verdana"/>
              <a:cs typeface="Arial" panose="020B0604020202020204" pitchFamily="34" charset="0"/>
            </a:endParaRPr>
          </a:p>
          <a:p>
            <a:pPr>
              <a:lnSpc>
                <a:spcPct val="90000"/>
              </a:lnSpc>
              <a:spcBef>
                <a:spcPts val="1000"/>
              </a:spcBef>
            </a:pPr>
            <a:r>
              <a:rPr lang="en-GB" sz="2000" b="1" dirty="0">
                <a:latin typeface="Arial" panose="020B0604020202020204" pitchFamily="34" charset="0"/>
                <a:ea typeface="Verdana"/>
                <a:cs typeface="Arial" panose="020B0604020202020204" pitchFamily="34" charset="0"/>
              </a:rPr>
              <a:t>To raise awareness</a:t>
            </a:r>
            <a:r>
              <a:rPr lang="en-GB" sz="2000" dirty="0">
                <a:latin typeface="Arial" panose="020B0604020202020204" pitchFamily="34" charset="0"/>
                <a:ea typeface="Verdana"/>
                <a:cs typeface="Arial" panose="020B0604020202020204" pitchFamily="34" charset="0"/>
              </a:rPr>
              <a:t> of the benefits of a range of employability opportunities</a:t>
            </a:r>
          </a:p>
          <a:p>
            <a:pPr>
              <a:lnSpc>
                <a:spcPct val="90000"/>
              </a:lnSpc>
              <a:spcBef>
                <a:spcPts val="1000"/>
              </a:spcBef>
            </a:pPr>
            <a:endParaRPr lang="en-GB" sz="2000" dirty="0">
              <a:latin typeface="Arial" panose="020B0604020202020204" pitchFamily="34" charset="0"/>
              <a:ea typeface="Verdana"/>
              <a:cs typeface="Arial" panose="020B0604020202020204" pitchFamily="34" charset="0"/>
            </a:endParaRPr>
          </a:p>
          <a:p>
            <a:pPr>
              <a:lnSpc>
                <a:spcPct val="90000"/>
              </a:lnSpc>
              <a:spcBef>
                <a:spcPts val="1000"/>
              </a:spcBef>
            </a:pPr>
            <a:r>
              <a:rPr lang="en-GB" sz="2000" dirty="0">
                <a:latin typeface="Arial" panose="020B0604020202020204" pitchFamily="34" charset="0"/>
                <a:ea typeface="Verdana"/>
                <a:cs typeface="Arial" panose="020B0604020202020204" pitchFamily="34" charset="0"/>
              </a:rPr>
              <a:t>To </a:t>
            </a:r>
            <a:r>
              <a:rPr lang="en-GB" sz="2000" b="1" dirty="0">
                <a:latin typeface="Arial" panose="020B0604020202020204" pitchFamily="34" charset="0"/>
                <a:ea typeface="Verdana"/>
                <a:cs typeface="Arial" panose="020B0604020202020204" pitchFamily="34" charset="0"/>
              </a:rPr>
              <a:t>raise career aspirations</a:t>
            </a:r>
            <a:r>
              <a:rPr lang="en-GB" b="1" dirty="0">
                <a:latin typeface="Arial" panose="020B0604020202020204" pitchFamily="34" charset="0"/>
                <a:ea typeface="Verdana"/>
                <a:cs typeface="Arial" panose="020B0604020202020204" pitchFamily="34" charset="0"/>
              </a:rPr>
              <a:t> </a:t>
            </a:r>
          </a:p>
          <a:p>
            <a:pPr>
              <a:lnSpc>
                <a:spcPct val="90000"/>
              </a:lnSpc>
              <a:spcBef>
                <a:spcPts val="1000"/>
              </a:spcBef>
            </a:pPr>
            <a:endParaRPr lang="en-GB" b="1" dirty="0">
              <a:latin typeface="Verdana"/>
              <a:ea typeface="Verdana"/>
              <a:cs typeface="Arial"/>
            </a:endParaRPr>
          </a:p>
          <a:p>
            <a:pPr>
              <a:lnSpc>
                <a:spcPct val="90000"/>
              </a:lnSpc>
              <a:spcBef>
                <a:spcPts val="1000"/>
              </a:spcBef>
            </a:pPr>
            <a:endParaRPr lang="en-GB" b="1" dirty="0">
              <a:latin typeface="Verdana"/>
              <a:ea typeface="Verdana"/>
              <a:cs typeface="Arial"/>
            </a:endParaRPr>
          </a:p>
          <a:p>
            <a:pPr>
              <a:lnSpc>
                <a:spcPct val="90000"/>
              </a:lnSpc>
              <a:spcBef>
                <a:spcPts val="1000"/>
              </a:spcBef>
            </a:pPr>
            <a:endParaRPr lang="en-GB" b="1" dirty="0">
              <a:latin typeface="Verdana"/>
              <a:ea typeface="Verdana"/>
              <a:cs typeface="Arial"/>
            </a:endParaRPr>
          </a:p>
          <a:p>
            <a:pPr>
              <a:lnSpc>
                <a:spcPct val="90000"/>
              </a:lnSpc>
              <a:spcBef>
                <a:spcPts val="1000"/>
              </a:spcBef>
            </a:pPr>
            <a:endParaRPr lang="en-GB" b="1" dirty="0">
              <a:cs typeface="Arial"/>
            </a:endParaRPr>
          </a:p>
        </p:txBody>
      </p:sp>
      <p:sp>
        <p:nvSpPr>
          <p:cNvPr id="3" name="Oval 2">
            <a:extLst>
              <a:ext uri="{FF2B5EF4-FFF2-40B4-BE49-F238E27FC236}">
                <a16:creationId xmlns:a16="http://schemas.microsoft.com/office/drawing/2014/main" id="{D38E192F-B965-459C-E448-28A5D56869BC}"/>
              </a:ext>
            </a:extLst>
          </p:cNvPr>
          <p:cNvSpPr/>
          <p:nvPr/>
        </p:nvSpPr>
        <p:spPr>
          <a:xfrm>
            <a:off x="7325710" y="4769345"/>
            <a:ext cx="1818289" cy="1431100"/>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First in Generation</a:t>
            </a:r>
          </a:p>
        </p:txBody>
      </p:sp>
      <p:sp>
        <p:nvSpPr>
          <p:cNvPr id="4" name="Oval 3">
            <a:extLst>
              <a:ext uri="{FF2B5EF4-FFF2-40B4-BE49-F238E27FC236}">
                <a16:creationId xmlns:a16="http://schemas.microsoft.com/office/drawing/2014/main" id="{0B2847A8-C1F5-E79A-AC46-5C1BC6E87851}"/>
              </a:ext>
            </a:extLst>
          </p:cNvPr>
          <p:cNvSpPr/>
          <p:nvPr/>
        </p:nvSpPr>
        <p:spPr>
          <a:xfrm>
            <a:off x="4187453" y="3013419"/>
            <a:ext cx="1500201" cy="1117349"/>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Disabled students</a:t>
            </a:r>
          </a:p>
        </p:txBody>
      </p:sp>
      <p:sp>
        <p:nvSpPr>
          <p:cNvPr id="6" name="Oval 5">
            <a:extLst>
              <a:ext uri="{FF2B5EF4-FFF2-40B4-BE49-F238E27FC236}">
                <a16:creationId xmlns:a16="http://schemas.microsoft.com/office/drawing/2014/main" id="{45F14B4A-EAA5-122A-E9A9-E70BFB7DAFFB}"/>
              </a:ext>
            </a:extLst>
          </p:cNvPr>
          <p:cNvSpPr/>
          <p:nvPr/>
        </p:nvSpPr>
        <p:spPr>
          <a:xfrm>
            <a:off x="5507421" y="5242228"/>
            <a:ext cx="1849820" cy="1290625"/>
          </a:xfrm>
          <a:custGeom>
            <a:avLst/>
            <a:gdLst>
              <a:gd name="connsiteX0" fmla="*/ 0 w 2544881"/>
              <a:gd name="connsiteY0" fmla="*/ 563278 h 1126555"/>
              <a:gd name="connsiteX1" fmla="*/ 1272441 w 2544881"/>
              <a:gd name="connsiteY1" fmla="*/ 0 h 1126555"/>
              <a:gd name="connsiteX2" fmla="*/ 2544882 w 2544881"/>
              <a:gd name="connsiteY2" fmla="*/ 563278 h 1126555"/>
              <a:gd name="connsiteX3" fmla="*/ 1272441 w 2544881"/>
              <a:gd name="connsiteY3" fmla="*/ 1126556 h 1126555"/>
              <a:gd name="connsiteX4" fmla="*/ 0 w 2544881"/>
              <a:gd name="connsiteY4" fmla="*/ 563278 h 112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881" h="1126555" fill="none" extrusionOk="0">
                <a:moveTo>
                  <a:pt x="0" y="563278"/>
                </a:moveTo>
                <a:cubicBezTo>
                  <a:pt x="-34726" y="207556"/>
                  <a:pt x="460132" y="-98131"/>
                  <a:pt x="1272441" y="0"/>
                </a:cubicBezTo>
                <a:cubicBezTo>
                  <a:pt x="2010723" y="-40539"/>
                  <a:pt x="2571274" y="281362"/>
                  <a:pt x="2544882" y="563278"/>
                </a:cubicBezTo>
                <a:cubicBezTo>
                  <a:pt x="2521575" y="884049"/>
                  <a:pt x="2040118" y="997076"/>
                  <a:pt x="1272441" y="1126556"/>
                </a:cubicBezTo>
                <a:cubicBezTo>
                  <a:pt x="579160" y="1127388"/>
                  <a:pt x="-8400" y="932069"/>
                  <a:pt x="0" y="563278"/>
                </a:cubicBezTo>
                <a:close/>
              </a:path>
              <a:path w="2544881" h="1126555" stroke="0" extrusionOk="0">
                <a:moveTo>
                  <a:pt x="0" y="563278"/>
                </a:moveTo>
                <a:cubicBezTo>
                  <a:pt x="-46485" y="106265"/>
                  <a:pt x="520617" y="4226"/>
                  <a:pt x="1272441" y="0"/>
                </a:cubicBezTo>
                <a:cubicBezTo>
                  <a:pt x="1938348" y="51327"/>
                  <a:pt x="2517212" y="223104"/>
                  <a:pt x="2544882" y="563278"/>
                </a:cubicBezTo>
                <a:cubicBezTo>
                  <a:pt x="2582392" y="937776"/>
                  <a:pt x="2065378" y="1150863"/>
                  <a:pt x="1272441" y="1126556"/>
                </a:cubicBezTo>
                <a:cubicBezTo>
                  <a:pt x="522407" y="1159375"/>
                  <a:pt x="-9493" y="865826"/>
                  <a:pt x="0" y="563278"/>
                </a:cubicBezTo>
                <a:close/>
              </a:path>
            </a:pathLst>
          </a:cu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Care Experienced / WP graduates Estranged students </a:t>
            </a:r>
          </a:p>
        </p:txBody>
      </p:sp>
      <p:sp>
        <p:nvSpPr>
          <p:cNvPr id="7" name="Oval 6">
            <a:extLst>
              <a:ext uri="{FF2B5EF4-FFF2-40B4-BE49-F238E27FC236}">
                <a16:creationId xmlns:a16="http://schemas.microsoft.com/office/drawing/2014/main" id="{F0239A93-4051-1989-0C9C-88F431B7C3DE}"/>
              </a:ext>
            </a:extLst>
          </p:cNvPr>
          <p:cNvSpPr/>
          <p:nvPr/>
        </p:nvSpPr>
        <p:spPr>
          <a:xfrm>
            <a:off x="4404260" y="1520162"/>
            <a:ext cx="1818741" cy="1493257"/>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Contextual Admissions</a:t>
            </a:r>
          </a:p>
        </p:txBody>
      </p:sp>
      <p:sp>
        <p:nvSpPr>
          <p:cNvPr id="12" name="Oval 11">
            <a:extLst>
              <a:ext uri="{FF2B5EF4-FFF2-40B4-BE49-F238E27FC236}">
                <a16:creationId xmlns:a16="http://schemas.microsoft.com/office/drawing/2014/main" id="{02E8AF72-0CFA-3DE4-70A6-C56E0A244B8E}"/>
              </a:ext>
            </a:extLst>
          </p:cNvPr>
          <p:cNvSpPr/>
          <p:nvPr/>
        </p:nvSpPr>
        <p:spPr>
          <a:xfrm>
            <a:off x="7643800" y="3429001"/>
            <a:ext cx="1500199" cy="1206062"/>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Mature Students</a:t>
            </a:r>
          </a:p>
        </p:txBody>
      </p:sp>
      <p:sp>
        <p:nvSpPr>
          <p:cNvPr id="2" name="Oval 1">
            <a:extLst>
              <a:ext uri="{FF2B5EF4-FFF2-40B4-BE49-F238E27FC236}">
                <a16:creationId xmlns:a16="http://schemas.microsoft.com/office/drawing/2014/main" id="{9A83C143-AF46-C253-A204-E3C35ECA36FE}"/>
              </a:ext>
            </a:extLst>
          </p:cNvPr>
          <p:cNvSpPr/>
          <p:nvPr/>
        </p:nvSpPr>
        <p:spPr>
          <a:xfrm>
            <a:off x="5943133" y="5328621"/>
            <a:ext cx="1743434" cy="899304"/>
          </a:xfr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endParaRPr lang="en-US" dirty="0">
              <a:solidFill>
                <a:srgbClr val="4B2BB2"/>
              </a:solidFill>
              <a:cs typeface="Arial"/>
            </a:endParaRPr>
          </a:p>
        </p:txBody>
      </p:sp>
      <p:sp>
        <p:nvSpPr>
          <p:cNvPr id="14" name="Oval 13">
            <a:extLst>
              <a:ext uri="{FF2B5EF4-FFF2-40B4-BE49-F238E27FC236}">
                <a16:creationId xmlns:a16="http://schemas.microsoft.com/office/drawing/2014/main" id="{BE1ACFFE-1E8B-24FE-74DB-2C7C2ADE8BE3}"/>
              </a:ext>
            </a:extLst>
          </p:cNvPr>
          <p:cNvSpPr/>
          <p:nvPr/>
        </p:nvSpPr>
        <p:spPr>
          <a:xfrm>
            <a:off x="5969163" y="3028895"/>
            <a:ext cx="1500200" cy="1493257"/>
          </a:xfrm>
          <a:prstGeom prst="ellipse">
            <a:avLst/>
          </a:prstGeom>
          <a:ln/>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r>
              <a:rPr lang="en-US" dirty="0">
                <a:solidFill>
                  <a:schemeClr val="tx1"/>
                </a:solidFill>
                <a:cs typeface="Arial"/>
              </a:rPr>
              <a:t>Target Groups</a:t>
            </a:r>
          </a:p>
        </p:txBody>
      </p:sp>
      <p:sp>
        <p:nvSpPr>
          <p:cNvPr id="9" name="Oval 8">
            <a:extLst>
              <a:ext uri="{FF2B5EF4-FFF2-40B4-BE49-F238E27FC236}">
                <a16:creationId xmlns:a16="http://schemas.microsoft.com/office/drawing/2014/main" id="{078D4CE0-8709-F6C8-106D-A7BC380A19C6}"/>
              </a:ext>
            </a:extLst>
          </p:cNvPr>
          <p:cNvSpPr/>
          <p:nvPr/>
        </p:nvSpPr>
        <p:spPr>
          <a:xfrm>
            <a:off x="7469362" y="2264042"/>
            <a:ext cx="1572889" cy="1030677"/>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Plus Programme</a:t>
            </a:r>
          </a:p>
        </p:txBody>
      </p:sp>
      <p:sp>
        <p:nvSpPr>
          <p:cNvPr id="5" name="Oval 4">
            <a:extLst>
              <a:ext uri="{FF2B5EF4-FFF2-40B4-BE49-F238E27FC236}">
                <a16:creationId xmlns:a16="http://schemas.microsoft.com/office/drawing/2014/main" id="{EFA9ACD0-3412-5A17-AE73-4423FBC367B2}"/>
              </a:ext>
            </a:extLst>
          </p:cNvPr>
          <p:cNvSpPr/>
          <p:nvPr/>
        </p:nvSpPr>
        <p:spPr>
          <a:xfrm>
            <a:off x="6223001" y="1215234"/>
            <a:ext cx="1838433" cy="1311745"/>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Black, Asian and ethnic minorities</a:t>
            </a:r>
            <a:r>
              <a:rPr lang="en-US" sz="1600" dirty="0">
                <a:cs typeface="Arial"/>
              </a:rPr>
              <a:t> </a:t>
            </a:r>
            <a:endParaRPr lang="en-US" sz="1600" dirty="0"/>
          </a:p>
        </p:txBody>
      </p:sp>
      <p:sp>
        <p:nvSpPr>
          <p:cNvPr id="15" name="Oval 14">
            <a:extLst>
              <a:ext uri="{FF2B5EF4-FFF2-40B4-BE49-F238E27FC236}">
                <a16:creationId xmlns:a16="http://schemas.microsoft.com/office/drawing/2014/main" id="{DA96B315-75D5-6C1A-4024-69F94A48776D}"/>
              </a:ext>
            </a:extLst>
          </p:cNvPr>
          <p:cNvSpPr/>
          <p:nvPr/>
        </p:nvSpPr>
        <p:spPr>
          <a:xfrm>
            <a:off x="4291167" y="4130768"/>
            <a:ext cx="2035542" cy="1206062"/>
          </a:xfrm>
          <a:prstGeom prst="ellipse">
            <a:avLst/>
          </a:prstGeom>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rgbClr val="4B2BB2"/>
                </a:solidFill>
                <a:cs typeface="Arial"/>
              </a:rPr>
              <a:t>Postgraduate Taught</a:t>
            </a:r>
          </a:p>
        </p:txBody>
      </p:sp>
    </p:spTree>
    <p:extLst>
      <p:ext uri="{BB962C8B-B14F-4D97-AF65-F5344CB8AC3E}">
        <p14:creationId xmlns:p14="http://schemas.microsoft.com/office/powerpoint/2010/main" val="404830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490104" y="142042"/>
            <a:ext cx="7886700" cy="1325563"/>
          </a:xfrm>
        </p:spPr>
        <p:txBody>
          <a:bodyPr>
            <a:normAutofit/>
          </a:bodyPr>
          <a:lstStyle/>
          <a:p>
            <a:r>
              <a:rPr lang="en-US" sz="4000" dirty="0">
                <a:solidFill>
                  <a:srgbClr val="E6287F"/>
                </a:solidFill>
              </a:rPr>
              <a:t>Who are Go Higher West Yorkshire?</a:t>
            </a:r>
          </a:p>
        </p:txBody>
      </p:sp>
      <p:sp>
        <p:nvSpPr>
          <p:cNvPr id="3" name="TextBox 2"/>
          <p:cNvSpPr txBox="1"/>
          <p:nvPr/>
        </p:nvSpPr>
        <p:spPr>
          <a:xfrm>
            <a:off x="411018" y="1653743"/>
            <a:ext cx="8321964"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We are an organisation made up of</a:t>
            </a:r>
            <a:r>
              <a:rPr lang="en-GB" b="1" dirty="0"/>
              <a:t> 13 Higher Education providers</a:t>
            </a:r>
            <a:r>
              <a:rPr lang="en-GB" dirty="0"/>
              <a:t> across West Yorkshire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Focus on: </a:t>
            </a:r>
            <a:r>
              <a:rPr lang="en-GB" b="1" dirty="0"/>
              <a:t>access to, success in and progression </a:t>
            </a:r>
            <a:r>
              <a:rPr lang="en-GB" dirty="0"/>
              <a:t>from Higher Education</a:t>
            </a:r>
          </a:p>
          <a:p>
            <a:endParaRPr lang="en-GB" dirty="0"/>
          </a:p>
          <a:p>
            <a:pPr marL="285750" indent="-285750">
              <a:buFont typeface="Arial" panose="020B0604020202020204" pitchFamily="34" charset="0"/>
              <a:buChar char="•"/>
            </a:pPr>
            <a:r>
              <a:rPr lang="en-GB" dirty="0"/>
              <a:t>GHWY oversees a range of programmes &amp; projects including the </a:t>
            </a:r>
            <a:r>
              <a:rPr lang="en-GB" b="1" dirty="0"/>
              <a:t>Uni Connect</a:t>
            </a:r>
            <a:r>
              <a:rPr lang="en-GB" dirty="0"/>
              <a:t> programme which receives funding from the Office for Students</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t>These CPD sessions are funded by Go Higher West Yorkshire through the Uni Connect Programme (</a:t>
            </a:r>
            <a:r>
              <a:rPr lang="en-GB" dirty="0" err="1"/>
              <a:t>OfS</a:t>
            </a:r>
            <a:r>
              <a:rPr lang="en-GB" dirty="0"/>
              <a:t>) </a:t>
            </a:r>
            <a:endParaRPr lang="en-GB" dirty="0">
              <a:cs typeface="Calibri"/>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develop our CPD programme further, we really appreciate your feedback on the session. We will allow for time at the end of the session for you to complete our short feedback form.</a:t>
            </a:r>
            <a:endParaRPr lang="en-GB" dirty="0">
              <a:cs typeface="Calibri"/>
            </a:endParaRPr>
          </a:p>
        </p:txBody>
      </p:sp>
    </p:spTree>
    <p:extLst>
      <p:ext uri="{BB962C8B-B14F-4D97-AF65-F5344CB8AC3E}">
        <p14:creationId xmlns:p14="http://schemas.microsoft.com/office/powerpoint/2010/main" val="3416822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39726" y="1762125"/>
            <a:ext cx="6628234" cy="2509405"/>
          </a:xfrm>
          <a:prstGeom prst="rect">
            <a:avLst/>
          </a:prstGeom>
        </p:spPr>
        <p:txBody>
          <a:bodyPr wrap="square" lIns="91440" tIns="45720" rIns="91440" bIns="45720" anchor="t">
            <a:spAutoFit/>
          </a:bodyPr>
          <a:lstStyle/>
          <a:p>
            <a:pPr marL="0" indent="0" fontAlgn="base">
              <a:buNone/>
            </a:pPr>
            <a:r>
              <a:rPr lang="en-GB" sz="2400" b="1" dirty="0">
                <a:solidFill>
                  <a:srgbClr val="000000"/>
                </a:solidFill>
                <a:latin typeface="Verdana"/>
                <a:ea typeface="Verdana"/>
              </a:rPr>
              <a:t>Our work has two key activity strands: </a:t>
            </a:r>
            <a:endParaRPr lang="en-GB" sz="2400" b="1" dirty="0">
              <a:solidFill>
                <a:srgbClr val="000000"/>
              </a:solidFill>
              <a:latin typeface="Verdana" panose="020B0604030504040204" pitchFamily="34" charset="0"/>
              <a:ea typeface="Verdana" panose="020B0604030504040204" pitchFamily="34" charset="0"/>
            </a:endParaRPr>
          </a:p>
          <a:p>
            <a:pPr marL="0" indent="0" fontAlgn="base">
              <a:buNone/>
            </a:pPr>
            <a:r>
              <a:rPr lang="en-GB" dirty="0">
                <a:solidFill>
                  <a:srgbClr val="000000"/>
                </a:solidFill>
                <a:latin typeface="Verdana"/>
                <a:ea typeface="Verdana"/>
              </a:rPr>
              <a:t>C</a:t>
            </a:r>
            <a:r>
              <a:rPr lang="en-GB" sz="2400" dirty="0">
                <a:solidFill>
                  <a:srgbClr val="000000"/>
                </a:solidFill>
                <a:latin typeface="Verdana"/>
                <a:ea typeface="Verdana"/>
              </a:rPr>
              <a:t>areer mentoring plus career progression for Plus Programme and widening participation students across the student lifecycle </a:t>
            </a:r>
            <a:endParaRPr lang="en-GB" sz="2400" dirty="0">
              <a:solidFill>
                <a:srgbClr val="000000"/>
              </a:solidFill>
              <a:latin typeface="Verdana" panose="020B0604030504040204" pitchFamily="34" charset="0"/>
              <a:ea typeface="Verdana" panose="020B0604030504040204" pitchFamily="34" charset="0"/>
            </a:endParaRPr>
          </a:p>
          <a:p>
            <a:pPr marL="0" indent="0" fontAlgn="base">
              <a:buNone/>
            </a:pPr>
            <a:endParaRPr lang="en-GB" sz="1200" dirty="0">
              <a:solidFill>
                <a:srgbClr val="000000"/>
              </a:solidFill>
              <a:latin typeface="Verdana" panose="020B0604030504040204" pitchFamily="34" charset="0"/>
              <a:ea typeface="Verdana" panose="020B0604030504040204" pitchFamily="34" charset="0"/>
            </a:endParaRPr>
          </a:p>
        </p:txBody>
      </p:sp>
      <p:sp>
        <p:nvSpPr>
          <p:cNvPr id="6" name="Text Placeholder 5"/>
          <p:cNvSpPr>
            <a:spLocks noGrp="1"/>
          </p:cNvSpPr>
          <p:nvPr>
            <p:ph type="body" sz="quarter" idx="11"/>
          </p:nvPr>
        </p:nvSpPr>
        <p:spPr/>
        <p:txBody>
          <a:bodyPr/>
          <a:lstStyle/>
          <a:p>
            <a:r>
              <a:rPr lang="en-GB" b="1" dirty="0">
                <a:cs typeface="Arial"/>
              </a:rPr>
              <a:t>Objectives</a:t>
            </a:r>
          </a:p>
        </p:txBody>
      </p:sp>
      <p:graphicFrame>
        <p:nvGraphicFramePr>
          <p:cNvPr id="8" name="Diagram 7"/>
          <p:cNvGraphicFramePr/>
          <p:nvPr/>
        </p:nvGraphicFramePr>
        <p:xfrm>
          <a:off x="534003" y="3226010"/>
          <a:ext cx="8172543" cy="3314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08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9654" y="1414786"/>
            <a:ext cx="8122813" cy="4849423"/>
          </a:xfrm>
        </p:spPr>
        <p:txBody>
          <a:bodyPr lIns="91440" tIns="45720" rIns="91440" bIns="45720" anchor="t"/>
          <a:lstStyle/>
          <a:p>
            <a:pPr marL="0" indent="0">
              <a:buNone/>
            </a:pPr>
            <a:r>
              <a:rPr lang="en-GB" sz="2400" b="1" dirty="0">
                <a:solidFill>
                  <a:schemeClr val="accent6">
                    <a:lumMod val="75000"/>
                  </a:schemeClr>
                </a:solidFill>
                <a:latin typeface="Verdana"/>
                <a:ea typeface="Verdana"/>
              </a:rPr>
              <a:t>EPAs provide</a:t>
            </a:r>
          </a:p>
          <a:p>
            <a:pPr marL="342900" indent="-342900">
              <a:buFont typeface="Arial" panose="020B0604020202020204" pitchFamily="34" charset="0"/>
              <a:buChar char="•"/>
            </a:pPr>
            <a:r>
              <a:rPr lang="en-GB" sz="2000" dirty="0">
                <a:solidFill>
                  <a:srgbClr val="242424"/>
                </a:solidFill>
                <a:latin typeface="Arial" panose="020B0604020202020204" pitchFamily="34" charset="0"/>
                <a:ea typeface="Verdana"/>
                <a:cs typeface="Arial" panose="020B0604020202020204" pitchFamily="34" charset="0"/>
              </a:rPr>
              <a:t>Support for widening participation students throughout student lifecycle: bespoke workshops, signposting, online resources and case load</a:t>
            </a:r>
          </a:p>
          <a:p>
            <a:pPr marL="342900" indent="-342900">
              <a:buFont typeface="Arial" panose="020B0604020202020204" pitchFamily="34" charset="0"/>
              <a:buChar char="•"/>
            </a:pPr>
            <a:r>
              <a:rPr lang="en-GB" sz="2000" dirty="0">
                <a:solidFill>
                  <a:srgbClr val="242424"/>
                </a:solidFill>
                <a:latin typeface="Arial" panose="020B0604020202020204" pitchFamily="34" charset="0"/>
                <a:ea typeface="Verdana"/>
                <a:cs typeface="Arial" panose="020B0604020202020204" pitchFamily="34" charset="0"/>
              </a:rPr>
              <a:t>EPA and wider research informs our approach, and has identified a range of progression barriers including:</a:t>
            </a:r>
          </a:p>
          <a:p>
            <a:pPr marL="571500" lvl="1" indent="-285750">
              <a:buFont typeface="Arial" pitchFamily="2" charset="2"/>
              <a:buChar char="•"/>
            </a:pPr>
            <a:r>
              <a:rPr lang="en-GB" sz="2000" dirty="0">
                <a:solidFill>
                  <a:srgbClr val="242424"/>
                </a:solidFill>
                <a:latin typeface="Arial" panose="020B0604020202020204" pitchFamily="34" charset="0"/>
                <a:ea typeface="Verdana"/>
                <a:cs typeface="Arial" panose="020B0604020202020204" pitchFamily="34" charset="0"/>
              </a:rPr>
              <a:t>Financial concerns and impact of unpaid internships or volunteering</a:t>
            </a:r>
          </a:p>
          <a:p>
            <a:pPr marL="571500" lvl="1" indent="-285750">
              <a:buFont typeface="Arial" pitchFamily="2" charset="2"/>
              <a:buChar char="•"/>
            </a:pPr>
            <a:r>
              <a:rPr lang="en-GB" sz="2000" dirty="0">
                <a:solidFill>
                  <a:srgbClr val="242424"/>
                </a:solidFill>
                <a:latin typeface="Arial" panose="020B0604020202020204" pitchFamily="34" charset="0"/>
                <a:ea typeface="Verdana"/>
                <a:cs typeface="Arial" panose="020B0604020202020204" pitchFamily="34" charset="0"/>
              </a:rPr>
              <a:t>Additional responsibilities of caring, commuting or part-time work</a:t>
            </a:r>
          </a:p>
          <a:p>
            <a:pPr marL="571500" lvl="1" indent="-285750">
              <a:buFont typeface="Arial" pitchFamily="2" charset="2"/>
              <a:buChar char="•"/>
            </a:pPr>
            <a:r>
              <a:rPr lang="en-GB" sz="2000" dirty="0">
                <a:solidFill>
                  <a:srgbClr val="242424"/>
                </a:solidFill>
                <a:latin typeface="Arial" panose="020B0604020202020204" pitchFamily="34" charset="0"/>
                <a:ea typeface="Verdana"/>
                <a:cs typeface="Arial" panose="020B0604020202020204" pitchFamily="34" charset="0"/>
              </a:rPr>
              <a:t>Low self confidence</a:t>
            </a:r>
          </a:p>
          <a:p>
            <a:pPr marL="571500" lvl="1" indent="-285750">
              <a:buFont typeface="Arial" pitchFamily="2" charset="2"/>
              <a:buChar char="•"/>
            </a:pPr>
            <a:r>
              <a:rPr lang="en-GB" sz="2000" dirty="0">
                <a:solidFill>
                  <a:srgbClr val="242424"/>
                </a:solidFill>
                <a:latin typeface="Arial" panose="020B0604020202020204" pitchFamily="34" charset="0"/>
                <a:ea typeface="Verdana"/>
                <a:cs typeface="Arial" panose="020B0604020202020204" pitchFamily="34" charset="0"/>
              </a:rPr>
              <a:t>Limited networks</a:t>
            </a:r>
          </a:p>
          <a:p>
            <a:pPr marL="160655" indent="-160655"/>
            <a:endParaRPr lang="en-GB" dirty="0">
              <a:cs typeface="Arial" panose="020B0604020202020204"/>
            </a:endParaRPr>
          </a:p>
        </p:txBody>
      </p:sp>
      <p:sp>
        <p:nvSpPr>
          <p:cNvPr id="3" name="Text Placeholder 2"/>
          <p:cNvSpPr>
            <a:spLocks noGrp="1"/>
          </p:cNvSpPr>
          <p:nvPr>
            <p:ph type="body" sz="quarter" idx="11"/>
          </p:nvPr>
        </p:nvSpPr>
        <p:spPr>
          <a:xfrm>
            <a:off x="273830" y="436629"/>
            <a:ext cx="6421111" cy="747628"/>
          </a:xfrm>
        </p:spPr>
        <p:txBody>
          <a:bodyPr lIns="91440" tIns="45720" rIns="91440" bIns="45720" anchor="t">
            <a:noAutofit/>
          </a:bodyPr>
          <a:lstStyle/>
          <a:p>
            <a:r>
              <a:rPr lang="en-GB" sz="2400" b="1" dirty="0">
                <a:cs typeface="Arial"/>
              </a:rPr>
              <a:t>Employability Progression Assistants (EPAs)</a:t>
            </a:r>
          </a:p>
          <a:p>
            <a:endParaRPr lang="en-GB" dirty="0"/>
          </a:p>
        </p:txBody>
      </p:sp>
      <p:pic>
        <p:nvPicPr>
          <p:cNvPr id="4" name="Picture 4">
            <a:extLst>
              <a:ext uri="{FF2B5EF4-FFF2-40B4-BE49-F238E27FC236}">
                <a16:creationId xmlns:a16="http://schemas.microsoft.com/office/drawing/2014/main" id="{2011C6C3-A5F7-DFBF-CCFA-651B3937314E}"/>
              </a:ext>
            </a:extLst>
          </p:cNvPr>
          <p:cNvPicPr>
            <a:picLocks noChangeAspect="1"/>
          </p:cNvPicPr>
          <p:nvPr/>
        </p:nvPicPr>
        <p:blipFill>
          <a:blip r:embed="rId3"/>
          <a:stretch>
            <a:fillRect/>
          </a:stretch>
        </p:blipFill>
        <p:spPr>
          <a:xfrm>
            <a:off x="5742261" y="4597722"/>
            <a:ext cx="2743200" cy="1792290"/>
          </a:xfrm>
          <a:prstGeom prst="rect">
            <a:avLst/>
          </a:prstGeom>
        </p:spPr>
      </p:pic>
    </p:spTree>
    <p:extLst>
      <p:ext uri="{BB962C8B-B14F-4D97-AF65-F5344CB8AC3E}">
        <p14:creationId xmlns:p14="http://schemas.microsoft.com/office/powerpoint/2010/main" val="1412566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7F1884-5A4E-8F93-6636-B76DFAECDB1B}"/>
              </a:ext>
            </a:extLst>
          </p:cNvPr>
          <p:cNvSpPr>
            <a:spLocks noGrp="1"/>
          </p:cNvSpPr>
          <p:nvPr>
            <p:ph type="body" sz="quarter" idx="10"/>
          </p:nvPr>
        </p:nvSpPr>
        <p:spPr/>
        <p:txBody>
          <a:bodyPr/>
          <a:lstStyle/>
          <a:p>
            <a:r>
              <a:rPr lang="en-GB" sz="2000" dirty="0">
                <a:solidFill>
                  <a:srgbClr val="242424"/>
                </a:solidFill>
                <a:ea typeface="Verdana"/>
              </a:rPr>
              <a:t>EPA and wider research informs our approach, and identified the following key progression barriers:</a:t>
            </a:r>
          </a:p>
          <a:p>
            <a:endParaRPr lang="en-GB" sz="2000" dirty="0">
              <a:solidFill>
                <a:srgbClr val="242424"/>
              </a:solidFill>
              <a:ea typeface="Verdana"/>
            </a:endParaRPr>
          </a:p>
          <a:p>
            <a:pPr marL="285750" indent="-285750">
              <a:buFont typeface="Arial" panose="020B0604020202020204" pitchFamily="34" charset="0"/>
              <a:buChar char="•"/>
            </a:pPr>
            <a:r>
              <a:rPr lang="en-GB" sz="2000" dirty="0">
                <a:solidFill>
                  <a:srgbClr val="242424"/>
                </a:solidFill>
                <a:ea typeface="Verdana"/>
              </a:rPr>
              <a:t>Low self confidence</a:t>
            </a:r>
            <a:endParaRPr lang="en-GB" sz="2000" dirty="0">
              <a:solidFill>
                <a:srgbClr val="242424"/>
              </a:solidFill>
              <a:ea typeface="Verdana"/>
              <a:cs typeface="Arial"/>
            </a:endParaRPr>
          </a:p>
          <a:p>
            <a:pPr marL="285750" indent="-285750">
              <a:buFont typeface="Arial" panose="020B0604020202020204" pitchFamily="34" charset="0"/>
              <a:buChar char="•"/>
            </a:pPr>
            <a:r>
              <a:rPr lang="en-GB" sz="2000" dirty="0">
                <a:solidFill>
                  <a:srgbClr val="242424"/>
                </a:solidFill>
                <a:ea typeface="Verdana"/>
              </a:rPr>
              <a:t>Financial impact of unpaid internships or volunteering</a:t>
            </a:r>
            <a:endParaRPr lang="en-GB" sz="2000" dirty="0">
              <a:solidFill>
                <a:srgbClr val="242424"/>
              </a:solidFill>
              <a:ea typeface="Verdana"/>
              <a:cs typeface="Arial"/>
            </a:endParaRPr>
          </a:p>
          <a:p>
            <a:pPr marL="285750" indent="-285750">
              <a:buFont typeface="Arial" panose="020B0604020202020204" pitchFamily="34" charset="0"/>
              <a:buChar char="•"/>
            </a:pPr>
            <a:r>
              <a:rPr lang="en-GB" sz="2000" dirty="0">
                <a:solidFill>
                  <a:srgbClr val="242424"/>
                </a:solidFill>
                <a:ea typeface="Verdana"/>
              </a:rPr>
              <a:t>Additional responsibilities of caring, commuting or part-time work</a:t>
            </a:r>
            <a:endParaRPr lang="en-GB" sz="2000" dirty="0">
              <a:solidFill>
                <a:srgbClr val="242424"/>
              </a:solidFill>
              <a:ea typeface="Verdana"/>
              <a:cs typeface="Arial"/>
            </a:endParaRPr>
          </a:p>
          <a:p>
            <a:pPr marL="285750" indent="-285750">
              <a:buFont typeface="Arial" panose="020B0604020202020204" pitchFamily="34" charset="0"/>
              <a:buChar char="•"/>
            </a:pPr>
            <a:r>
              <a:rPr lang="en-GB" sz="2000" dirty="0">
                <a:solidFill>
                  <a:srgbClr val="242424"/>
                </a:solidFill>
                <a:ea typeface="Verdana"/>
              </a:rPr>
              <a:t>Reduced mobility</a:t>
            </a:r>
            <a:endParaRPr lang="en-GB" sz="2000" dirty="0">
              <a:solidFill>
                <a:srgbClr val="242424"/>
              </a:solidFill>
              <a:ea typeface="Verdana"/>
              <a:cs typeface="Arial"/>
            </a:endParaRPr>
          </a:p>
          <a:p>
            <a:pPr marL="285750" indent="-285750">
              <a:buFont typeface="Arial" panose="020B0604020202020204" pitchFamily="34" charset="0"/>
              <a:buChar char="•"/>
            </a:pPr>
            <a:r>
              <a:rPr lang="en-GB" sz="2000" dirty="0">
                <a:solidFill>
                  <a:srgbClr val="242424"/>
                </a:solidFill>
                <a:ea typeface="Verdana"/>
              </a:rPr>
              <a:t>Limited networks</a:t>
            </a:r>
            <a:endParaRPr lang="en-GB" sz="2000" dirty="0">
              <a:solidFill>
                <a:srgbClr val="242424"/>
              </a:solidFill>
              <a:ea typeface="Verdana"/>
              <a:cs typeface="Arial"/>
            </a:endParaRPr>
          </a:p>
          <a:p>
            <a:pPr marL="285750" indent="-285750">
              <a:buFont typeface="Arial" panose="020B0604020202020204" pitchFamily="34" charset="0"/>
              <a:buChar char="•"/>
            </a:pPr>
            <a:r>
              <a:rPr lang="en-GB" sz="2000" dirty="0">
                <a:solidFill>
                  <a:srgbClr val="242424"/>
                </a:solidFill>
                <a:ea typeface="Verdana"/>
              </a:rPr>
              <a:t>Lack of previous professional experience</a:t>
            </a:r>
            <a:endParaRPr lang="en-GB" sz="2000" dirty="0"/>
          </a:p>
        </p:txBody>
      </p:sp>
      <p:sp>
        <p:nvSpPr>
          <p:cNvPr id="5" name="Text Placeholder 4">
            <a:extLst>
              <a:ext uri="{FF2B5EF4-FFF2-40B4-BE49-F238E27FC236}">
                <a16:creationId xmlns:a16="http://schemas.microsoft.com/office/drawing/2014/main" id="{6DC7A470-CBCD-5E53-31F1-5D1B4EAE3186}"/>
              </a:ext>
            </a:extLst>
          </p:cNvPr>
          <p:cNvSpPr>
            <a:spLocks noGrp="1"/>
          </p:cNvSpPr>
          <p:nvPr>
            <p:ph type="body" sz="quarter" idx="11"/>
          </p:nvPr>
        </p:nvSpPr>
        <p:spPr/>
        <p:txBody>
          <a:bodyPr/>
          <a:lstStyle/>
          <a:p>
            <a:r>
              <a:rPr lang="en-US" b="1" dirty="0"/>
              <a:t>Barriers to progression</a:t>
            </a:r>
            <a:endParaRPr lang="en-GB" b="1" dirty="0"/>
          </a:p>
        </p:txBody>
      </p:sp>
    </p:spTree>
    <p:extLst>
      <p:ext uri="{BB962C8B-B14F-4D97-AF65-F5344CB8AC3E}">
        <p14:creationId xmlns:p14="http://schemas.microsoft.com/office/powerpoint/2010/main" val="1686967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pPr marL="342900" indent="-342900">
              <a:buFont typeface="Arial" panose="020B0604020202020204" pitchFamily="34" charset="0"/>
              <a:buChar char="•"/>
            </a:pPr>
            <a:r>
              <a:rPr lang="en-GB" sz="1800" dirty="0">
                <a:solidFill>
                  <a:srgbClr val="242424"/>
                </a:solidFill>
                <a:ea typeface="Verdana"/>
              </a:rPr>
              <a:t>Range of career mentoring schemes</a:t>
            </a:r>
            <a:endParaRPr lang="en-GB" sz="1800" dirty="0">
              <a:solidFill>
                <a:srgbClr val="242424"/>
              </a:solidFill>
              <a:ea typeface="Verdana"/>
              <a:cs typeface="Arial"/>
            </a:endParaRPr>
          </a:p>
          <a:p>
            <a:pPr marL="914400" lvl="2" indent="-342900">
              <a:buFont typeface="Courier New" panose="020B0604020202020204" pitchFamily="34" charset="0"/>
              <a:buChar char="o"/>
            </a:pPr>
            <a:r>
              <a:rPr lang="en-GB" sz="1800" dirty="0">
                <a:solidFill>
                  <a:srgbClr val="242424"/>
                </a:solidFill>
                <a:ea typeface="Verdana"/>
                <a:cs typeface="Arial"/>
              </a:rPr>
              <a:t>Alumni Leadership Mentoring Scheme</a:t>
            </a:r>
          </a:p>
          <a:p>
            <a:pPr marL="914400" lvl="2" indent="-342900">
              <a:buFont typeface="Courier New" panose="020B0604020202020204" pitchFamily="34" charset="0"/>
              <a:buChar char="o"/>
            </a:pPr>
            <a:r>
              <a:rPr lang="en-GB" sz="1800" dirty="0">
                <a:solidFill>
                  <a:srgbClr val="242424"/>
                </a:solidFill>
                <a:ea typeface="Verdana"/>
                <a:cs typeface="Arial"/>
              </a:rPr>
              <a:t>Nurturing Talent Mentor Scheme</a:t>
            </a:r>
          </a:p>
          <a:p>
            <a:pPr marL="914400" lvl="2" indent="-342900">
              <a:buFont typeface="Courier New" panose="020B0604020202020204" pitchFamily="34" charset="0"/>
              <a:buChar char="o"/>
            </a:pPr>
            <a:r>
              <a:rPr lang="en-GB" sz="1800" dirty="0" err="1">
                <a:solidFill>
                  <a:srgbClr val="242424"/>
                </a:solidFill>
                <a:ea typeface="Verdana"/>
                <a:cs typeface="Arial"/>
              </a:rPr>
              <a:t>eMentoring</a:t>
            </a:r>
            <a:r>
              <a:rPr lang="en-GB" sz="1800" dirty="0">
                <a:solidFill>
                  <a:srgbClr val="242424"/>
                </a:solidFill>
                <a:ea typeface="Verdana"/>
                <a:cs typeface="Arial"/>
              </a:rPr>
              <a:t> </a:t>
            </a:r>
          </a:p>
          <a:p>
            <a:pPr marL="914400" lvl="2" indent="-342900">
              <a:buFont typeface="Courier New" panose="020B0604020202020204" pitchFamily="34" charset="0"/>
              <a:buChar char="o"/>
            </a:pPr>
            <a:r>
              <a:rPr lang="en-GB" sz="1800" dirty="0">
                <a:solidFill>
                  <a:srgbClr val="242424"/>
                </a:solidFill>
                <a:ea typeface="Verdana"/>
                <a:cs typeface="Arial"/>
              </a:rPr>
              <a:t>Next Steps </a:t>
            </a:r>
          </a:p>
          <a:p>
            <a:pPr marL="914400" lvl="2" indent="-342900">
              <a:buFont typeface="Courier New" panose="020B0604020202020204" pitchFamily="34" charset="0"/>
              <a:buChar char="o"/>
            </a:pPr>
            <a:r>
              <a:rPr lang="en-GB" sz="1800" dirty="0" err="1">
                <a:solidFill>
                  <a:srgbClr val="242424"/>
                </a:solidFill>
                <a:ea typeface="Verdana"/>
                <a:cs typeface="Arial"/>
              </a:rPr>
              <a:t>Pwc</a:t>
            </a:r>
            <a:r>
              <a:rPr lang="en-GB" sz="1800" dirty="0">
                <a:solidFill>
                  <a:srgbClr val="242424"/>
                </a:solidFill>
                <a:ea typeface="Verdana"/>
                <a:cs typeface="Arial"/>
              </a:rPr>
              <a:t> Female</a:t>
            </a:r>
          </a:p>
          <a:p>
            <a:pPr marL="914400" lvl="2" indent="-342900">
              <a:buFont typeface="Courier New" panose="020B0604020202020204" pitchFamily="34" charset="0"/>
              <a:buChar char="o"/>
            </a:pPr>
            <a:r>
              <a:rPr lang="en-GB" sz="1800" dirty="0">
                <a:solidFill>
                  <a:srgbClr val="242424"/>
                </a:solidFill>
                <a:ea typeface="Verdana"/>
                <a:cs typeface="Arial"/>
              </a:rPr>
              <a:t>PwC Diversity</a:t>
            </a:r>
          </a:p>
          <a:p>
            <a:pPr marL="342900" indent="-342900">
              <a:buFont typeface="Arial" panose="020B0604020202020204" pitchFamily="34" charset="0"/>
              <a:buChar char="•"/>
            </a:pPr>
            <a:r>
              <a:rPr lang="en-GB" sz="1800" dirty="0">
                <a:solidFill>
                  <a:srgbClr val="242424"/>
                </a:solidFill>
                <a:ea typeface="Verdana"/>
              </a:rPr>
              <a:t>Skills development workshops</a:t>
            </a:r>
            <a:endParaRPr lang="en-GB" sz="1800" dirty="0">
              <a:solidFill>
                <a:srgbClr val="242424"/>
              </a:solidFill>
              <a:ea typeface="Verdana"/>
              <a:cs typeface="Arial"/>
            </a:endParaRPr>
          </a:p>
          <a:p>
            <a:pPr marL="342900" indent="-342900">
              <a:buFont typeface="Arial" panose="020B0604020202020204" pitchFamily="34" charset="0"/>
              <a:buChar char="•"/>
            </a:pPr>
            <a:r>
              <a:rPr lang="en-GB" sz="1800" dirty="0">
                <a:solidFill>
                  <a:srgbClr val="242424"/>
                </a:solidFill>
                <a:ea typeface="Verdana"/>
              </a:rPr>
              <a:t>Support throughout the mentor-mentee relationship</a:t>
            </a:r>
          </a:p>
          <a:p>
            <a:pPr marL="342900" indent="-342900">
              <a:buFont typeface="Arial" panose="020B0604020202020204" pitchFamily="34" charset="0"/>
            </a:pPr>
            <a:r>
              <a:rPr lang="en-GB" sz="1800" dirty="0">
                <a:solidFill>
                  <a:srgbClr val="242424"/>
                </a:solidFill>
                <a:ea typeface="Verdana"/>
                <a:cs typeface="Arial" panose="020B0604020202020204"/>
              </a:rPr>
              <a:t>Mentor/Mentee training, induction and guidance </a:t>
            </a:r>
          </a:p>
          <a:p>
            <a:pPr marL="342900" indent="-342900">
              <a:buFont typeface="Arial" panose="020B0604020202020204" pitchFamily="34" charset="0"/>
            </a:pPr>
            <a:r>
              <a:rPr lang="en-GB" sz="1800" dirty="0">
                <a:solidFill>
                  <a:srgbClr val="242424"/>
                </a:solidFill>
                <a:ea typeface="Verdana"/>
                <a:cs typeface="Arial" panose="020B0604020202020204"/>
              </a:rPr>
              <a:t>Mentoring Working Group</a:t>
            </a:r>
          </a:p>
          <a:p>
            <a:pPr marL="342900" indent="-342900">
              <a:buFont typeface="Arial" panose="020B0604020202020204" pitchFamily="34" charset="0"/>
            </a:pPr>
            <a:r>
              <a:rPr lang="en-GB" sz="1800" dirty="0">
                <a:solidFill>
                  <a:srgbClr val="242424"/>
                </a:solidFill>
                <a:ea typeface="Verdana"/>
                <a:cs typeface="Arial" panose="020B0604020202020204"/>
              </a:rPr>
              <a:t>AGCAS Career Mentoring Task Group</a:t>
            </a:r>
          </a:p>
          <a:p>
            <a:pPr marL="342900" indent="-342900">
              <a:buFont typeface="Arial" panose="020B0604020202020204" pitchFamily="34" charset="0"/>
            </a:pPr>
            <a:r>
              <a:rPr lang="en-GB" sz="1800" dirty="0">
                <a:solidFill>
                  <a:srgbClr val="242424"/>
                </a:solidFill>
                <a:ea typeface="Verdana"/>
                <a:cs typeface="Arial" panose="020B0604020202020204"/>
              </a:rPr>
              <a:t>Leeds Connections Framework</a:t>
            </a:r>
          </a:p>
          <a:p>
            <a:pPr marL="160655" indent="-160655"/>
            <a:endParaRPr lang="en-GB" dirty="0">
              <a:cs typeface="Arial" panose="020B0604020202020204"/>
            </a:endParaRPr>
          </a:p>
        </p:txBody>
      </p:sp>
      <p:sp>
        <p:nvSpPr>
          <p:cNvPr id="3" name="Text Placeholder 2"/>
          <p:cNvSpPr>
            <a:spLocks noGrp="1"/>
          </p:cNvSpPr>
          <p:nvPr>
            <p:ph type="body" sz="quarter" idx="11"/>
          </p:nvPr>
        </p:nvSpPr>
        <p:spPr/>
        <p:txBody>
          <a:bodyPr/>
          <a:lstStyle/>
          <a:p>
            <a:r>
              <a:rPr lang="en-GB" b="1" dirty="0">
                <a:latin typeface="+mj-lt"/>
                <a:cs typeface="Arial"/>
              </a:rPr>
              <a:t>Career Mentoring Offer</a:t>
            </a:r>
          </a:p>
          <a:p>
            <a:endParaRPr lang="en-GB" dirty="0"/>
          </a:p>
        </p:txBody>
      </p:sp>
    </p:spTree>
    <p:extLst>
      <p:ext uri="{BB962C8B-B14F-4D97-AF65-F5344CB8AC3E}">
        <p14:creationId xmlns:p14="http://schemas.microsoft.com/office/powerpoint/2010/main" val="3029740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7AE9D2-D064-CF86-8F00-8945B555322E}"/>
              </a:ext>
            </a:extLst>
          </p:cNvPr>
          <p:cNvSpPr>
            <a:spLocks noGrp="1"/>
          </p:cNvSpPr>
          <p:nvPr>
            <p:ph type="body" sz="quarter" idx="10"/>
          </p:nvPr>
        </p:nvSpPr>
        <p:spPr>
          <a:xfrm>
            <a:off x="339726" y="1762125"/>
            <a:ext cx="4510881" cy="4683125"/>
          </a:xfrm>
        </p:spPr>
        <p:txBody>
          <a:bodyPr/>
          <a:lstStyle/>
          <a:p>
            <a:endParaRPr lang="en-GB" dirty="0"/>
          </a:p>
        </p:txBody>
      </p:sp>
      <p:sp>
        <p:nvSpPr>
          <p:cNvPr id="6" name="Text Placeholder 5">
            <a:extLst>
              <a:ext uri="{FF2B5EF4-FFF2-40B4-BE49-F238E27FC236}">
                <a16:creationId xmlns:a16="http://schemas.microsoft.com/office/drawing/2014/main" id="{355D9F44-9E01-AD07-E808-E28CE918618C}"/>
              </a:ext>
            </a:extLst>
          </p:cNvPr>
          <p:cNvSpPr>
            <a:spLocks noGrp="1"/>
          </p:cNvSpPr>
          <p:nvPr>
            <p:ph type="body" sz="quarter" idx="11"/>
          </p:nvPr>
        </p:nvSpPr>
        <p:spPr/>
        <p:txBody>
          <a:bodyPr/>
          <a:lstStyle/>
          <a:p>
            <a:endParaRPr lang="en-GB"/>
          </a:p>
        </p:txBody>
      </p:sp>
      <p:pic>
        <p:nvPicPr>
          <p:cNvPr id="2050" name="Picture 2">
            <a:extLst>
              <a:ext uri="{FF2B5EF4-FFF2-40B4-BE49-F238E27FC236}">
                <a16:creationId xmlns:a16="http://schemas.microsoft.com/office/drawing/2014/main" id="{D448A38A-AE0A-4B04-4209-03786EA6A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64" y="-414670"/>
            <a:ext cx="10483702" cy="738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384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73C66-8CF4-E6CC-2818-C2F50204CAF2}"/>
              </a:ext>
            </a:extLst>
          </p:cNvPr>
          <p:cNvSpPr>
            <a:spLocks noGrp="1"/>
          </p:cNvSpPr>
          <p:nvPr>
            <p:ph type="body" sz="quarter" idx="13"/>
          </p:nvPr>
        </p:nvSpPr>
        <p:spPr/>
        <p:txBody>
          <a:bodyPr/>
          <a:lstStyle/>
          <a:p>
            <a:endParaRPr lang="en-US" dirty="0"/>
          </a:p>
          <a:p>
            <a:r>
              <a:rPr lang="en-GB" dirty="0"/>
              <a:t>Any Questions?</a:t>
            </a:r>
          </a:p>
        </p:txBody>
      </p:sp>
    </p:spTree>
    <p:extLst>
      <p:ext uri="{BB962C8B-B14F-4D97-AF65-F5344CB8AC3E}">
        <p14:creationId xmlns:p14="http://schemas.microsoft.com/office/powerpoint/2010/main" val="739163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409653" y="2604658"/>
            <a:ext cx="8329246" cy="1943684"/>
          </a:xfrm>
        </p:spPr>
        <p:txBody>
          <a:bodyPr vert="horz" lIns="91440" tIns="45720" rIns="91440" bIns="45720" rtlCol="0" anchor="ctr">
            <a:noAutofit/>
          </a:bodyPr>
          <a:lstStyle/>
          <a:p>
            <a:r>
              <a:rPr lang="en-GB" sz="4000" b="1" dirty="0">
                <a:cs typeface="Calibri Light"/>
              </a:rPr>
              <a:t/>
            </a:r>
            <a:br>
              <a:rPr lang="en-GB" sz="4000" b="1" dirty="0">
                <a:cs typeface="Calibri Light"/>
              </a:rPr>
            </a:br>
            <a:r>
              <a:rPr lang="en-GB" sz="4000" b="1" dirty="0">
                <a:solidFill>
                  <a:srgbClr val="E6287F"/>
                </a:solidFill>
                <a:cs typeface="Calibri Light"/>
              </a:rPr>
              <a:t>Careers support in HE-in-FE settings</a:t>
            </a:r>
            <a:endParaRPr lang="en-GB" sz="3200" b="1" dirty="0">
              <a:solidFill>
                <a:srgbClr val="2F2E7E"/>
              </a:solidFill>
              <a:ea typeface="Calibri Light"/>
              <a:cs typeface="Calibri Light"/>
            </a:endParaRPr>
          </a:p>
        </p:txBody>
      </p:sp>
    </p:spTree>
    <p:extLst>
      <p:ext uri="{BB962C8B-B14F-4D97-AF65-F5344CB8AC3E}">
        <p14:creationId xmlns:p14="http://schemas.microsoft.com/office/powerpoint/2010/main" val="3604282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490104" y="142042"/>
            <a:ext cx="7886700" cy="1325563"/>
          </a:xfrm>
        </p:spPr>
        <p:txBody>
          <a:bodyPr>
            <a:normAutofit/>
          </a:bodyPr>
          <a:lstStyle/>
          <a:p>
            <a:r>
              <a:rPr lang="en-US" sz="4000" dirty="0">
                <a:solidFill>
                  <a:srgbClr val="E6287F"/>
                </a:solidFill>
              </a:rPr>
              <a:t>HE-in-FE settings</a:t>
            </a:r>
            <a:endParaRPr lang="en-US" dirty="0"/>
          </a:p>
        </p:txBody>
      </p:sp>
      <p:sp>
        <p:nvSpPr>
          <p:cNvPr id="3" name="TextBox 2"/>
          <p:cNvSpPr txBox="1"/>
          <p:nvPr/>
        </p:nvSpPr>
        <p:spPr>
          <a:xfrm>
            <a:off x="411018" y="1653743"/>
            <a:ext cx="8321964"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ea typeface="Calibri"/>
                <a:cs typeface="Calibri"/>
              </a:rPr>
              <a:t>Smaller class sizes, more accessible locations, and supportive environment</a:t>
            </a:r>
            <a:endParaRPr lang="en-US" dirty="0">
              <a:ea typeface="Calibri"/>
              <a:cs typeface="Calibri"/>
            </a:endParaRPr>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r>
              <a:rPr lang="en-GB" dirty="0">
                <a:ea typeface="Calibri"/>
                <a:cs typeface="Calibri"/>
              </a:rPr>
              <a:t>Recognised HE qualifications such as HNDs, HNCs or Foundation Degrees which </a:t>
            </a:r>
            <a:r>
              <a:rPr lang="en-GB" b="1" dirty="0">
                <a:ea typeface="Calibri"/>
                <a:cs typeface="Calibri"/>
              </a:rPr>
              <a:t>relate directly to certain jobs or industries</a:t>
            </a:r>
          </a:p>
          <a:p>
            <a:pPr marL="285750" indent="-285750">
              <a:buFont typeface="Arial" panose="020B0604020202020204" pitchFamily="34" charset="0"/>
              <a:buChar char="•"/>
            </a:pPr>
            <a:endParaRPr lang="en-GB" b="1" dirty="0">
              <a:ea typeface="Calibri"/>
              <a:cs typeface="Calibri"/>
            </a:endParaRPr>
          </a:p>
          <a:p>
            <a:pPr marL="285750" indent="-285750">
              <a:buFont typeface="Arial" panose="020B0604020202020204" pitchFamily="34" charset="0"/>
              <a:buChar char="•"/>
            </a:pPr>
            <a:r>
              <a:rPr lang="en-GB" b="1" dirty="0">
                <a:ea typeface="Calibri"/>
                <a:cs typeface="Calibri"/>
              </a:rPr>
              <a:t>Progression to further study </a:t>
            </a:r>
            <a:r>
              <a:rPr lang="en-GB" dirty="0">
                <a:ea typeface="Calibri"/>
                <a:cs typeface="Calibri"/>
              </a:rPr>
              <a:t>if desired</a:t>
            </a:r>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r>
              <a:rPr lang="en-GB" b="1" dirty="0">
                <a:ea typeface="Calibri"/>
                <a:cs typeface="Calibri"/>
              </a:rPr>
              <a:t>Practical work experience and placements</a:t>
            </a:r>
            <a:r>
              <a:rPr lang="en-GB" dirty="0">
                <a:ea typeface="Calibri"/>
                <a:cs typeface="Calibri"/>
              </a:rPr>
              <a:t> </a:t>
            </a:r>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r>
              <a:rPr lang="en-GB" dirty="0">
                <a:ea typeface="Calibri"/>
                <a:cs typeface="Calibri"/>
              </a:rPr>
              <a:t>Tutors may have </a:t>
            </a:r>
            <a:r>
              <a:rPr lang="en-GB" b="1" dirty="0">
                <a:ea typeface="Calibri"/>
                <a:cs typeface="Calibri"/>
              </a:rPr>
              <a:t>current/recent industry experience</a:t>
            </a:r>
            <a:r>
              <a:rPr lang="en-GB" dirty="0">
                <a:ea typeface="Calibri"/>
                <a:cs typeface="Calibri"/>
              </a:rPr>
              <a:t>. </a:t>
            </a:r>
            <a:endParaRPr lang="en-GB">
              <a:ea typeface="Calibri"/>
              <a:cs typeface="Calibri"/>
            </a:endParaRPr>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r>
              <a:rPr lang="en-GB" b="1" dirty="0">
                <a:ea typeface="Calibri"/>
                <a:cs typeface="Calibri"/>
              </a:rPr>
              <a:t>Part-time courses</a:t>
            </a:r>
            <a:r>
              <a:rPr lang="en-GB" dirty="0">
                <a:ea typeface="Calibri"/>
                <a:cs typeface="Calibri"/>
              </a:rPr>
              <a:t> more common</a:t>
            </a:r>
            <a:endParaRPr lang="en-GB" dirty="0"/>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endParaRPr lang="en-GB" dirty="0">
              <a:ea typeface="Calibri"/>
              <a:cs typeface="Calibri"/>
            </a:endParaRPr>
          </a:p>
        </p:txBody>
      </p:sp>
    </p:spTree>
    <p:extLst>
      <p:ext uri="{BB962C8B-B14F-4D97-AF65-F5344CB8AC3E}">
        <p14:creationId xmlns:p14="http://schemas.microsoft.com/office/powerpoint/2010/main" val="4068877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Online Media 4" title="Leeds College of Building- Links with employers (Subtitles)">
            <a:hlinkClick r:id="" action="ppaction://media"/>
            <a:extLst>
              <a:ext uri="{FF2B5EF4-FFF2-40B4-BE49-F238E27FC236}">
                <a16:creationId xmlns:a16="http://schemas.microsoft.com/office/drawing/2014/main" id="{6F61AA0A-0B1B-B0D0-AE0F-0166F43C31E7}"/>
              </a:ext>
            </a:extLst>
          </p:cNvPr>
          <p:cNvPicPr>
            <a:picLocks noRot="1" noChangeAspect="1"/>
          </p:cNvPicPr>
          <p:nvPr>
            <a:videoFile r:link="rId1"/>
          </p:nvPr>
        </p:nvPicPr>
        <p:blipFill>
          <a:blip r:embed="rId3"/>
          <a:stretch>
            <a:fillRect/>
          </a:stretch>
        </p:blipFill>
        <p:spPr>
          <a:xfrm>
            <a:off x="-351692" y="586154"/>
            <a:ext cx="9798538" cy="5509846"/>
          </a:xfrm>
          <a:prstGeom prst="rect">
            <a:avLst/>
          </a:prstGeom>
        </p:spPr>
      </p:pic>
    </p:spTree>
    <p:extLst>
      <p:ext uri="{BB962C8B-B14F-4D97-AF65-F5344CB8AC3E}">
        <p14:creationId xmlns:p14="http://schemas.microsoft.com/office/powerpoint/2010/main" val="3456622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edia 1" title="University Centre Calderdale college – Links with industry (Subtitles)">
            <a:hlinkClick r:id="" action="ppaction://media"/>
            <a:extLst>
              <a:ext uri="{FF2B5EF4-FFF2-40B4-BE49-F238E27FC236}">
                <a16:creationId xmlns:a16="http://schemas.microsoft.com/office/drawing/2014/main" id="{62F37DD2-4A4A-FBE9-41C1-B7498579E2A5}"/>
              </a:ext>
            </a:extLst>
          </p:cNvPr>
          <p:cNvPicPr>
            <a:picLocks noRot="1" noChangeAspect="1"/>
          </p:cNvPicPr>
          <p:nvPr>
            <a:videoFile r:link="rId1"/>
          </p:nvPr>
        </p:nvPicPr>
        <p:blipFill>
          <a:blip r:embed="rId3"/>
          <a:stretch>
            <a:fillRect/>
          </a:stretch>
        </p:blipFill>
        <p:spPr>
          <a:xfrm>
            <a:off x="-268377" y="769190"/>
            <a:ext cx="9594490" cy="5391508"/>
          </a:xfrm>
          <a:prstGeom prst="rect">
            <a:avLst/>
          </a:prstGeom>
        </p:spPr>
      </p:pic>
    </p:spTree>
    <p:extLst>
      <p:ext uri="{BB962C8B-B14F-4D97-AF65-F5344CB8AC3E}">
        <p14:creationId xmlns:p14="http://schemas.microsoft.com/office/powerpoint/2010/main" val="222545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490104" y="142042"/>
            <a:ext cx="7886700" cy="1325563"/>
          </a:xfrm>
        </p:spPr>
        <p:txBody>
          <a:bodyPr>
            <a:normAutofit/>
          </a:bodyPr>
          <a:lstStyle/>
          <a:p>
            <a:r>
              <a:rPr lang="en-US" sz="4000" dirty="0">
                <a:solidFill>
                  <a:srgbClr val="E6287F"/>
                </a:solidFill>
              </a:rPr>
              <a:t>Why run this session?</a:t>
            </a:r>
            <a:endParaRPr lang="en-US" dirty="0"/>
          </a:p>
        </p:txBody>
      </p:sp>
      <p:sp>
        <p:nvSpPr>
          <p:cNvPr id="3" name="TextBox 2"/>
          <p:cNvSpPr txBox="1"/>
          <p:nvPr/>
        </p:nvSpPr>
        <p:spPr>
          <a:xfrm>
            <a:off x="411018" y="1653743"/>
            <a:ext cx="8321964" cy="4216539"/>
          </a:xfrm>
          <a:prstGeom prst="rect">
            <a:avLst/>
          </a:prstGeom>
          <a:noFill/>
        </p:spPr>
        <p:txBody>
          <a:bodyPr wrap="square" lIns="91440" tIns="45720" rIns="91440" bIns="45720" rtlCol="0" anchor="t">
            <a:spAutoFit/>
          </a:bodyPr>
          <a:lstStyle/>
          <a:p>
            <a:r>
              <a:rPr lang="en-GB" sz="2800" dirty="0">
                <a:cs typeface="Calibri"/>
              </a:rPr>
              <a:t>"Those who face the most barriers benefit most from high quality careers education"</a:t>
            </a:r>
            <a:endParaRPr lang="en-US" dirty="0">
              <a:cs typeface="Calibri"/>
            </a:endParaRPr>
          </a:p>
          <a:p>
            <a:pPr algn="r"/>
            <a:r>
              <a:rPr lang="en-GB" dirty="0">
                <a:cs typeface="Calibri"/>
                <a:hlinkClick r:id="rId4"/>
              </a:rPr>
              <a:t>Ready for the Future</a:t>
            </a:r>
            <a:r>
              <a:rPr lang="en-GB" dirty="0">
                <a:ea typeface="Calibri"/>
                <a:cs typeface="Calibri"/>
              </a:rPr>
              <a:t>, Careers &amp; Enterprise Company</a:t>
            </a:r>
            <a:endParaRPr lang="en-US" dirty="0">
              <a:cs typeface="Calibri"/>
            </a:endParaRPr>
          </a:p>
          <a:p>
            <a:pPr algn="r"/>
            <a:endParaRPr lang="en-GB" dirty="0">
              <a:ea typeface="Calibri"/>
              <a:cs typeface="Calibri"/>
            </a:endParaRPr>
          </a:p>
          <a:p>
            <a:r>
              <a:rPr lang="en-GB" sz="2800" dirty="0">
                <a:ea typeface="Calibri"/>
                <a:cs typeface="Calibri"/>
              </a:rPr>
              <a:t>"Effective career guidance in higher education can contribute significantly to realising more equal outcomes for students from lower socio-economic backgrounds, including through improved retention, attainment and progression to employment."</a:t>
            </a:r>
            <a:endParaRPr lang="en-US" sz="2800">
              <a:cs typeface="Calibri"/>
            </a:endParaRPr>
          </a:p>
          <a:p>
            <a:pPr marL="285750" indent="-285750">
              <a:buFont typeface="Arial" panose="020B0604020202020204" pitchFamily="34" charset="0"/>
              <a:buChar char="•"/>
            </a:pPr>
            <a:endParaRPr lang="en-GB" b="1" dirty="0">
              <a:ea typeface="Calibri"/>
              <a:cs typeface="Calibri"/>
            </a:endParaRPr>
          </a:p>
          <a:p>
            <a:pPr algn="r"/>
            <a:r>
              <a:rPr lang="en-GB" dirty="0">
                <a:ea typeface="+mn-lt"/>
                <a:cs typeface="+mn-lt"/>
                <a:hlinkClick r:id="rId5"/>
              </a:rPr>
              <a:t>Social Mobility and University Careers Services</a:t>
            </a:r>
            <a:r>
              <a:rPr lang="en-GB" dirty="0">
                <a:ea typeface="+mn-lt"/>
                <a:cs typeface="+mn-lt"/>
              </a:rPr>
              <a:t>, The Bridge Group</a:t>
            </a:r>
            <a:endParaRPr lang="en-GB" b="1" dirty="0">
              <a:ea typeface="+mn-lt"/>
              <a:cs typeface="+mn-lt"/>
            </a:endParaRPr>
          </a:p>
        </p:txBody>
      </p:sp>
    </p:spTree>
    <p:extLst>
      <p:ext uri="{BB962C8B-B14F-4D97-AF65-F5344CB8AC3E}">
        <p14:creationId xmlns:p14="http://schemas.microsoft.com/office/powerpoint/2010/main" val="364686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A Guide to Applying for Internships &amp; Industrial Placements">
            <a:extLst>
              <a:ext uri="{FF2B5EF4-FFF2-40B4-BE49-F238E27FC236}">
                <a16:creationId xmlns:a16="http://schemas.microsoft.com/office/drawing/2014/main" id="{9ABAEA84-540B-46DE-AD70-EDF65F8FE3E2}"/>
              </a:ext>
            </a:extLst>
          </p:cNvPr>
          <p:cNvSpPr>
            <a:spLocks noChangeAspect="1" noChangeArrowheads="1"/>
          </p:cNvSpPr>
          <p:nvPr/>
        </p:nvSpPr>
        <p:spPr bwMode="auto">
          <a:xfrm>
            <a:off x="4442145" y="3299145"/>
            <a:ext cx="259711" cy="259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endParaRPr lang="en-GB" sz="1534"/>
          </a:p>
        </p:txBody>
      </p:sp>
      <p:sp>
        <p:nvSpPr>
          <p:cNvPr id="6" name="Title 5">
            <a:extLst>
              <a:ext uri="{FF2B5EF4-FFF2-40B4-BE49-F238E27FC236}">
                <a16:creationId xmlns:a16="http://schemas.microsoft.com/office/drawing/2014/main" id="{23DF874E-34F5-4861-FE4B-DC021B829AA6}"/>
              </a:ext>
            </a:extLst>
          </p:cNvPr>
          <p:cNvSpPr>
            <a:spLocks noGrp="1"/>
          </p:cNvSpPr>
          <p:nvPr>
            <p:ph type="ctrTitle"/>
          </p:nvPr>
        </p:nvSpPr>
        <p:spPr/>
        <p:txBody>
          <a:bodyPr>
            <a:normAutofit fontScale="90000"/>
          </a:bodyPr>
          <a:lstStyle/>
          <a:p>
            <a:r>
              <a:rPr lang="en-GB" b="1" i="0" dirty="0">
                <a:solidFill>
                  <a:srgbClr val="424242"/>
                </a:solidFill>
                <a:effectLst/>
                <a:latin typeface="Segoe UI" panose="020B0502040204020203" pitchFamily="34" charset="0"/>
              </a:rPr>
              <a:t>GHWY CPD: Preparing learners to access careers support in Higher Education</a:t>
            </a:r>
            <a:endParaRPr lang="en-GB" dirty="0"/>
          </a:p>
        </p:txBody>
      </p:sp>
      <p:sp>
        <p:nvSpPr>
          <p:cNvPr id="7" name="Subtitle 6">
            <a:extLst>
              <a:ext uri="{FF2B5EF4-FFF2-40B4-BE49-F238E27FC236}">
                <a16:creationId xmlns:a16="http://schemas.microsoft.com/office/drawing/2014/main" id="{245A9725-1AE2-B759-3673-B41A627C964A}"/>
              </a:ext>
            </a:extLst>
          </p:cNvPr>
          <p:cNvSpPr>
            <a:spLocks noGrp="1"/>
          </p:cNvSpPr>
          <p:nvPr>
            <p:ph type="subTitle" idx="1"/>
          </p:nvPr>
        </p:nvSpPr>
        <p:spPr/>
        <p:txBody>
          <a:bodyPr>
            <a:normAutofit fontScale="77500" lnSpcReduction="20000"/>
          </a:bodyPr>
          <a:lstStyle/>
          <a:p>
            <a:r>
              <a:rPr lang="en-GB" dirty="0"/>
              <a:t>Helen Bradley - Career Consultant (International)</a:t>
            </a:r>
          </a:p>
          <a:p>
            <a:endParaRPr lang="en-GB" dirty="0"/>
          </a:p>
          <a:p>
            <a:r>
              <a:rPr lang="en-GB" dirty="0"/>
              <a:t>h.bradley2@bradford.ac.uk</a:t>
            </a:r>
          </a:p>
          <a:p>
            <a:endParaRPr lang="en-GB" dirty="0"/>
          </a:p>
          <a:p>
            <a:r>
              <a:rPr lang="en-GB" dirty="0"/>
              <a:t>University of Bradford</a:t>
            </a:r>
          </a:p>
          <a:p>
            <a:endParaRPr lang="en-GB" dirty="0"/>
          </a:p>
        </p:txBody>
      </p:sp>
      <p:sp>
        <p:nvSpPr>
          <p:cNvPr id="3" name="Date Placeholder 2">
            <a:extLst>
              <a:ext uri="{FF2B5EF4-FFF2-40B4-BE49-F238E27FC236}">
                <a16:creationId xmlns:a16="http://schemas.microsoft.com/office/drawing/2014/main" id="{F85764C0-BCB0-561B-9781-0DEB828BDC4C}"/>
              </a:ext>
            </a:extLst>
          </p:cNvPr>
          <p:cNvSpPr>
            <a:spLocks noGrp="1"/>
          </p:cNvSpPr>
          <p:nvPr>
            <p:ph type="dt" sz="half" idx="10"/>
          </p:nvPr>
        </p:nvSpPr>
        <p:spPr/>
        <p:txBody>
          <a:bodyPr>
            <a:normAutofit/>
          </a:bodyPr>
          <a:lstStyle/>
          <a:p>
            <a:fld id="{514D31A8-A16D-4C54-9691-6B557AB983CE}" type="datetime1">
              <a:rPr lang="en-GB" sz="923"/>
              <a:t>06/07/2023</a:t>
            </a:fld>
            <a:endParaRPr lang="en-GB" sz="923" dirty="0"/>
          </a:p>
        </p:txBody>
      </p:sp>
      <p:sp>
        <p:nvSpPr>
          <p:cNvPr id="9" name="Footer Placeholder 8">
            <a:extLst>
              <a:ext uri="{FF2B5EF4-FFF2-40B4-BE49-F238E27FC236}">
                <a16:creationId xmlns:a16="http://schemas.microsoft.com/office/drawing/2014/main" id="{BE8B0E94-9B9E-5BBF-3602-B507A18D7795}"/>
              </a:ext>
            </a:extLst>
          </p:cNvPr>
          <p:cNvSpPr>
            <a:spLocks noGrp="1"/>
          </p:cNvSpPr>
          <p:nvPr>
            <p:ph type="ftr" sz="quarter" idx="11"/>
          </p:nvPr>
        </p:nvSpPr>
        <p:spPr/>
        <p:txBody>
          <a:bodyPr>
            <a:normAutofit lnSpcReduction="10000"/>
          </a:bodyPr>
          <a:lstStyle/>
          <a:p>
            <a:r>
              <a:rPr lang="en-GB" sz="923" dirty="0"/>
              <a:t>Career and Employability Services (www.bradford.ac.uk/careers)</a:t>
            </a:r>
          </a:p>
        </p:txBody>
      </p:sp>
      <p:sp>
        <p:nvSpPr>
          <p:cNvPr id="11" name="Slide Number Placeholder 10">
            <a:extLst>
              <a:ext uri="{FF2B5EF4-FFF2-40B4-BE49-F238E27FC236}">
                <a16:creationId xmlns:a16="http://schemas.microsoft.com/office/drawing/2014/main" id="{A1E141E2-D1F9-7B21-3B90-686BB8750A15}"/>
              </a:ext>
            </a:extLst>
          </p:cNvPr>
          <p:cNvSpPr>
            <a:spLocks noGrp="1"/>
          </p:cNvSpPr>
          <p:nvPr>
            <p:ph type="sldNum" sz="quarter" idx="12"/>
          </p:nvPr>
        </p:nvSpPr>
        <p:spPr/>
        <p:txBody>
          <a:bodyPr>
            <a:normAutofit/>
          </a:bodyPr>
          <a:lstStyle/>
          <a:p>
            <a:fld id="{653FF254-26D3-4E50-98DF-6C68BE574C8B}" type="slidenum">
              <a:rPr lang="en-GB" sz="923"/>
              <a:pPr/>
              <a:t>5</a:t>
            </a:fld>
            <a:endParaRPr lang="en-GB" sz="923" dirty="0"/>
          </a:p>
        </p:txBody>
      </p:sp>
      <p:pic>
        <p:nvPicPr>
          <p:cNvPr id="6146" name="Picture 2" descr="University part of first research on Net Zero in higher education - 2023 -  News - University of Bradford">
            <a:extLst>
              <a:ext uri="{FF2B5EF4-FFF2-40B4-BE49-F238E27FC236}">
                <a16:creationId xmlns:a16="http://schemas.microsoft.com/office/drawing/2014/main" id="{58723431-72EA-9A40-B5A4-C7CF338A9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53" y="4201553"/>
            <a:ext cx="2417885" cy="160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8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5FBB-D745-FFA3-E2C8-E5F6B05AF92E}"/>
              </a:ext>
            </a:extLst>
          </p:cNvPr>
          <p:cNvSpPr>
            <a:spLocks noGrp="1"/>
          </p:cNvSpPr>
          <p:nvPr>
            <p:ph type="title"/>
          </p:nvPr>
        </p:nvSpPr>
        <p:spPr/>
        <p:txBody>
          <a:bodyPr/>
          <a:lstStyle/>
          <a:p>
            <a:pPr algn="ctr"/>
            <a:r>
              <a:rPr lang="en-GB" dirty="0"/>
              <a:t>The University of Braford and our students</a:t>
            </a:r>
          </a:p>
        </p:txBody>
      </p:sp>
      <p:sp>
        <p:nvSpPr>
          <p:cNvPr id="3" name="Content Placeholder 2">
            <a:extLst>
              <a:ext uri="{FF2B5EF4-FFF2-40B4-BE49-F238E27FC236}">
                <a16:creationId xmlns:a16="http://schemas.microsoft.com/office/drawing/2014/main" id="{9A828D9F-4003-DF1B-DB4F-E5DC51754757}"/>
              </a:ext>
            </a:extLst>
          </p:cNvPr>
          <p:cNvSpPr>
            <a:spLocks noGrp="1"/>
          </p:cNvSpPr>
          <p:nvPr>
            <p:ph idx="1"/>
          </p:nvPr>
        </p:nvSpPr>
        <p:spPr>
          <a:xfrm>
            <a:off x="849742" y="1857181"/>
            <a:ext cx="7770935" cy="3964706"/>
          </a:xfrm>
        </p:spPr>
        <p:txBody>
          <a:bodyPr>
            <a:normAutofit fontScale="62500" lnSpcReduction="20000"/>
          </a:bodyPr>
          <a:lstStyle/>
          <a:p>
            <a:pPr marL="0" indent="0">
              <a:buNone/>
            </a:pPr>
            <a:endParaRPr lang="en-GB" dirty="0">
              <a:latin typeface="+mn-lt"/>
            </a:endParaRPr>
          </a:p>
          <a:p>
            <a:r>
              <a:rPr lang="en-GB" dirty="0">
                <a:latin typeface="+mn-lt"/>
              </a:rPr>
              <a:t>Highest number of non white students in UK</a:t>
            </a:r>
          </a:p>
          <a:p>
            <a:r>
              <a:rPr lang="en-GB" dirty="0">
                <a:latin typeface="+mn-lt"/>
              </a:rPr>
              <a:t>Over half from backgrounds where parents are not in professional roles, </a:t>
            </a:r>
          </a:p>
          <a:p>
            <a:r>
              <a:rPr lang="en-GB" dirty="0">
                <a:latin typeface="+mn-lt"/>
              </a:rPr>
              <a:t>Many students enter with </a:t>
            </a:r>
            <a:r>
              <a:rPr lang="en-GB" dirty="0" err="1">
                <a:latin typeface="+mn-lt"/>
              </a:rPr>
              <a:t>BTec</a:t>
            </a:r>
            <a:r>
              <a:rPr lang="en-GB" dirty="0">
                <a:latin typeface="+mn-lt"/>
              </a:rPr>
              <a:t> qualifications and through clearing</a:t>
            </a:r>
          </a:p>
          <a:p>
            <a:r>
              <a:rPr lang="en-GB" dirty="0">
                <a:latin typeface="+mn-lt"/>
              </a:rPr>
              <a:t>Over half resident in Bradford and at least ¾ from West Yorkshire</a:t>
            </a:r>
          </a:p>
          <a:p>
            <a:r>
              <a:rPr lang="en-GB" dirty="0">
                <a:latin typeface="+mn-lt"/>
                <a:hlinkClick r:id="rId2"/>
              </a:rPr>
              <a:t>Social mobility </a:t>
            </a:r>
            <a:r>
              <a:rPr lang="en-GB" dirty="0">
                <a:latin typeface="+mn-lt"/>
              </a:rPr>
              <a:t>is </a:t>
            </a:r>
            <a:r>
              <a:rPr lang="en-GB" b="0" i="0" dirty="0">
                <a:solidFill>
                  <a:srgbClr val="333333"/>
                </a:solidFill>
                <a:effectLst/>
                <a:latin typeface="+mn-lt"/>
              </a:rPr>
              <a:t>at the heart of </a:t>
            </a:r>
            <a:r>
              <a:rPr lang="en-GB" dirty="0">
                <a:solidFill>
                  <a:srgbClr val="333333"/>
                </a:solidFill>
                <a:latin typeface="+mn-lt"/>
              </a:rPr>
              <a:t>w</a:t>
            </a:r>
            <a:r>
              <a:rPr lang="en-GB" b="0" i="0" dirty="0">
                <a:solidFill>
                  <a:srgbClr val="333333"/>
                </a:solidFill>
                <a:effectLst/>
                <a:latin typeface="+mn-lt"/>
              </a:rPr>
              <a:t>hat we do.</a:t>
            </a:r>
            <a:endParaRPr lang="en-GB" dirty="0">
              <a:latin typeface="+mn-lt"/>
            </a:endParaRPr>
          </a:p>
          <a:p>
            <a:r>
              <a:rPr lang="en-GB" dirty="0">
                <a:latin typeface="+mn-lt"/>
              </a:rPr>
              <a:t>Increased number of international students.</a:t>
            </a:r>
          </a:p>
          <a:p>
            <a:r>
              <a:rPr lang="en-GB" b="0" i="0" dirty="0">
                <a:solidFill>
                  <a:srgbClr val="333333"/>
                </a:solidFill>
                <a:effectLst/>
                <a:latin typeface="+mn-lt"/>
              </a:rPr>
              <a:t>Our </a:t>
            </a:r>
            <a:r>
              <a:rPr lang="en-GB" b="0" i="0" dirty="0">
                <a:solidFill>
                  <a:srgbClr val="333333"/>
                </a:solidFill>
                <a:effectLst/>
                <a:latin typeface="+mn-lt"/>
                <a:hlinkClick r:id="rId3"/>
              </a:rPr>
              <a:t>Graduate Workforce Bradford Project </a:t>
            </a:r>
            <a:r>
              <a:rPr lang="en-GB" dirty="0">
                <a:solidFill>
                  <a:srgbClr val="333333"/>
                </a:solidFill>
                <a:latin typeface="+mn-lt"/>
              </a:rPr>
              <a:t>was an</a:t>
            </a:r>
            <a:r>
              <a:rPr lang="en-GB" b="0" i="0" dirty="0">
                <a:solidFill>
                  <a:srgbClr val="333333"/>
                </a:solidFill>
                <a:effectLst/>
                <a:latin typeface="+mn-lt"/>
              </a:rPr>
              <a:t> initiative designed to tackle the underemployment and unemployment of Black, Asian and minority ethnic (BAME) graduates.</a:t>
            </a:r>
          </a:p>
          <a:p>
            <a:endParaRPr lang="en-GB" dirty="0">
              <a:latin typeface="+mn-lt"/>
            </a:endParaRPr>
          </a:p>
          <a:p>
            <a:r>
              <a:rPr lang="en-GB" dirty="0">
                <a:latin typeface="+mn-lt"/>
              </a:rPr>
              <a:t>Many don’t think beyond University</a:t>
            </a:r>
          </a:p>
          <a:p>
            <a:r>
              <a:rPr lang="en-GB" dirty="0">
                <a:latin typeface="+mn-lt"/>
              </a:rPr>
              <a:t>No WP agenda</a:t>
            </a:r>
          </a:p>
          <a:p>
            <a:pPr marL="0" indent="0">
              <a:buNone/>
            </a:pPr>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92C479DE-88D7-5ACF-E505-621F6E51F579}"/>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42A7C928-30FC-ADFC-DACF-4AE96399DBCA}"/>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61FCECC4-3D55-45BD-BEF5-130CA6718054}"/>
              </a:ext>
            </a:extLst>
          </p:cNvPr>
          <p:cNvSpPr>
            <a:spLocks noGrp="1"/>
          </p:cNvSpPr>
          <p:nvPr>
            <p:ph type="sldNum" sz="quarter" idx="12"/>
          </p:nvPr>
        </p:nvSpPr>
        <p:spPr/>
        <p:txBody>
          <a:bodyPr/>
          <a:lstStyle/>
          <a:p>
            <a:fld id="{653FF254-26D3-4E50-98DF-6C68BE574C8B}" type="slidenum">
              <a:rPr lang="en-GB" smtClean="0"/>
              <a:pPr/>
              <a:t>6</a:t>
            </a:fld>
            <a:endParaRPr lang="en-GB"/>
          </a:p>
        </p:txBody>
      </p:sp>
      <p:pic>
        <p:nvPicPr>
          <p:cNvPr id="4098" name="Picture 2" descr="Jobs, placements and work experience - Careers - University of Bradford">
            <a:extLst>
              <a:ext uri="{FF2B5EF4-FFF2-40B4-BE49-F238E27FC236}">
                <a16:creationId xmlns:a16="http://schemas.microsoft.com/office/drawing/2014/main" id="{47B5B415-1B4B-E4A5-F640-963434834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698" y="4652147"/>
            <a:ext cx="2417885" cy="130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25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CF5F-C70C-F002-6C2C-382C0EE38E20}"/>
              </a:ext>
            </a:extLst>
          </p:cNvPr>
          <p:cNvSpPr>
            <a:spLocks noGrp="1"/>
          </p:cNvSpPr>
          <p:nvPr>
            <p:ph type="title"/>
          </p:nvPr>
        </p:nvSpPr>
        <p:spPr/>
        <p:txBody>
          <a:bodyPr/>
          <a:lstStyle/>
          <a:p>
            <a:pPr algn="ctr"/>
            <a:r>
              <a:rPr lang="en-GB" dirty="0"/>
              <a:t>Career and Employability Services</a:t>
            </a:r>
          </a:p>
        </p:txBody>
      </p:sp>
      <p:sp>
        <p:nvSpPr>
          <p:cNvPr id="3" name="Content Placeholder 2">
            <a:extLst>
              <a:ext uri="{FF2B5EF4-FFF2-40B4-BE49-F238E27FC236}">
                <a16:creationId xmlns:a16="http://schemas.microsoft.com/office/drawing/2014/main" id="{00E9810E-3368-B58A-7914-2C640899B6ED}"/>
              </a:ext>
            </a:extLst>
          </p:cNvPr>
          <p:cNvSpPr>
            <a:spLocks noGrp="1"/>
          </p:cNvSpPr>
          <p:nvPr>
            <p:ph idx="1"/>
          </p:nvPr>
        </p:nvSpPr>
        <p:spPr>
          <a:xfrm>
            <a:off x="874682" y="1951893"/>
            <a:ext cx="7770935" cy="3912936"/>
          </a:xfrm>
        </p:spPr>
        <p:txBody>
          <a:bodyPr>
            <a:normAutofit fontScale="62500" lnSpcReduction="20000"/>
          </a:bodyPr>
          <a:lstStyle/>
          <a:p>
            <a:pPr marL="0" indent="0">
              <a:buNone/>
            </a:pPr>
            <a:r>
              <a:rPr lang="en-GB" b="1" dirty="0">
                <a:latin typeface="+mn-lt"/>
              </a:rPr>
              <a:t>Drop in (15 mins) </a:t>
            </a:r>
          </a:p>
          <a:p>
            <a:pPr algn="l">
              <a:buFont typeface="Arial" panose="020B0604020202020204" pitchFamily="34" charset="0"/>
              <a:buChar char="•"/>
            </a:pPr>
            <a:r>
              <a:rPr lang="en-GB" b="0" i="0" dirty="0">
                <a:solidFill>
                  <a:srgbClr val="333333"/>
                </a:solidFill>
                <a:effectLst/>
                <a:latin typeface="+mn-lt"/>
              </a:rPr>
              <a:t>Getting initial feedback on your CV or covering letter</a:t>
            </a:r>
          </a:p>
          <a:p>
            <a:pPr algn="l">
              <a:buFont typeface="Arial" panose="020B0604020202020204" pitchFamily="34" charset="0"/>
              <a:buChar char="•"/>
            </a:pPr>
            <a:r>
              <a:rPr lang="en-GB" b="0" i="0" dirty="0">
                <a:solidFill>
                  <a:srgbClr val="333333"/>
                </a:solidFill>
                <a:effectLst/>
                <a:latin typeface="+mn-lt"/>
              </a:rPr>
              <a:t>Developing your CV</a:t>
            </a:r>
          </a:p>
          <a:p>
            <a:pPr algn="l">
              <a:buFont typeface="Arial" panose="020B0604020202020204" pitchFamily="34" charset="0"/>
              <a:buChar char="•"/>
            </a:pPr>
            <a:r>
              <a:rPr lang="en-GB" b="0" i="0" dirty="0">
                <a:solidFill>
                  <a:srgbClr val="333333"/>
                </a:solidFill>
                <a:effectLst/>
                <a:latin typeface="+mn-lt"/>
              </a:rPr>
              <a:t>Researching your career</a:t>
            </a:r>
          </a:p>
          <a:p>
            <a:endParaRPr lang="en-GB" dirty="0">
              <a:latin typeface="+mn-lt"/>
            </a:endParaRPr>
          </a:p>
          <a:p>
            <a:pPr marL="0" indent="0">
              <a:buNone/>
            </a:pPr>
            <a:r>
              <a:rPr lang="en-GB" b="1" dirty="0">
                <a:latin typeface="+mn-lt"/>
              </a:rPr>
              <a:t>30 minute appointments:</a:t>
            </a:r>
          </a:p>
          <a:p>
            <a:r>
              <a:rPr lang="en-GB" dirty="0">
                <a:latin typeface="+mn-lt"/>
              </a:rPr>
              <a:t>Feedback on CV and/or Covering letter</a:t>
            </a:r>
          </a:p>
          <a:p>
            <a:r>
              <a:rPr lang="en-GB" dirty="0">
                <a:latin typeface="+mn-lt"/>
              </a:rPr>
              <a:t>Finding work experience or internships</a:t>
            </a:r>
          </a:p>
          <a:p>
            <a:r>
              <a:rPr lang="en-GB" dirty="0">
                <a:latin typeface="+mn-lt"/>
              </a:rPr>
              <a:t>Finding and applying for a placement year</a:t>
            </a:r>
          </a:p>
          <a:p>
            <a:r>
              <a:rPr lang="en-GB" dirty="0">
                <a:latin typeface="+mn-lt"/>
              </a:rPr>
              <a:t>Feed back on job applications and personal statement</a:t>
            </a:r>
          </a:p>
          <a:p>
            <a:r>
              <a:rPr lang="en-GB" dirty="0">
                <a:latin typeface="+mn-lt"/>
              </a:rPr>
              <a:t>General discussion on preparing for an interview</a:t>
            </a:r>
          </a:p>
          <a:p>
            <a:r>
              <a:rPr lang="en-GB" dirty="0">
                <a:latin typeface="+mn-lt"/>
              </a:rPr>
              <a:t>Finding and applying for part time jobs</a:t>
            </a:r>
          </a:p>
        </p:txBody>
      </p:sp>
      <p:sp>
        <p:nvSpPr>
          <p:cNvPr id="4" name="Date Placeholder 3">
            <a:extLst>
              <a:ext uri="{FF2B5EF4-FFF2-40B4-BE49-F238E27FC236}">
                <a16:creationId xmlns:a16="http://schemas.microsoft.com/office/drawing/2014/main" id="{8CD4E158-3B6D-469B-F2D2-3DEFAD6C95BE}"/>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014F1266-1CC6-9267-2E59-88A01CE88874}"/>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650615B9-3348-C9D5-D828-86F0D4E2B0F8}"/>
              </a:ext>
            </a:extLst>
          </p:cNvPr>
          <p:cNvSpPr>
            <a:spLocks noGrp="1"/>
          </p:cNvSpPr>
          <p:nvPr>
            <p:ph type="sldNum" sz="quarter" idx="12"/>
          </p:nvPr>
        </p:nvSpPr>
        <p:spPr/>
        <p:txBody>
          <a:bodyPr/>
          <a:lstStyle/>
          <a:p>
            <a:fld id="{653FF254-26D3-4E50-98DF-6C68BE574C8B}" type="slidenum">
              <a:rPr lang="en-GB" smtClean="0"/>
              <a:pPr/>
              <a:t>7</a:t>
            </a:fld>
            <a:endParaRPr lang="en-GB"/>
          </a:p>
        </p:txBody>
      </p:sp>
      <p:pic>
        <p:nvPicPr>
          <p:cNvPr id="1028" name="Picture 4" descr="Calendar | Drupal.org">
            <a:extLst>
              <a:ext uri="{FF2B5EF4-FFF2-40B4-BE49-F238E27FC236}">
                <a16:creationId xmlns:a16="http://schemas.microsoft.com/office/drawing/2014/main" id="{038848D2-5836-65D6-8719-F10515E8C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348" y="2712564"/>
            <a:ext cx="1978269" cy="197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4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C1222-73C3-EF7D-8ACF-08F4A7DE99FA}"/>
              </a:ext>
            </a:extLst>
          </p:cNvPr>
          <p:cNvSpPr>
            <a:spLocks noGrp="1"/>
          </p:cNvSpPr>
          <p:nvPr>
            <p:ph idx="1"/>
          </p:nvPr>
        </p:nvSpPr>
        <p:spPr>
          <a:xfrm>
            <a:off x="849742" y="1328586"/>
            <a:ext cx="7770935" cy="4493301"/>
          </a:xfrm>
        </p:spPr>
        <p:txBody>
          <a:bodyPr>
            <a:normAutofit fontScale="25000" lnSpcReduction="20000"/>
          </a:bodyPr>
          <a:lstStyle/>
          <a:p>
            <a:pPr marL="0" indent="0">
              <a:buNone/>
            </a:pPr>
            <a:r>
              <a:rPr lang="en-GB" sz="4154" b="1" dirty="0">
                <a:solidFill>
                  <a:srgbClr val="000000"/>
                </a:solidFill>
              </a:rPr>
              <a:t>45 minute guidance appointment</a:t>
            </a:r>
          </a:p>
          <a:p>
            <a:pPr algn="l">
              <a:buFont typeface="Arial" panose="020B0604020202020204" pitchFamily="34" charset="0"/>
              <a:buChar char="•"/>
            </a:pPr>
            <a:r>
              <a:rPr lang="en-GB" sz="4154" dirty="0">
                <a:solidFill>
                  <a:srgbClr val="000000"/>
                </a:solidFill>
              </a:rPr>
              <a:t>exploring your career ideas and the range of options open to you</a:t>
            </a:r>
          </a:p>
          <a:p>
            <a:pPr algn="l">
              <a:buFont typeface="Arial" panose="020B0604020202020204" pitchFamily="34" charset="0"/>
              <a:buChar char="•"/>
            </a:pPr>
            <a:r>
              <a:rPr lang="en-GB" sz="4154" dirty="0">
                <a:solidFill>
                  <a:srgbClr val="000000"/>
                </a:solidFill>
              </a:rPr>
              <a:t>getting feedback on your CV and covering letter</a:t>
            </a:r>
          </a:p>
          <a:p>
            <a:pPr algn="l">
              <a:buFont typeface="Arial" panose="020B0604020202020204" pitchFamily="34" charset="0"/>
              <a:buChar char="•"/>
            </a:pPr>
            <a:r>
              <a:rPr lang="en-GB" sz="4154" dirty="0">
                <a:solidFill>
                  <a:srgbClr val="000000"/>
                </a:solidFill>
              </a:rPr>
              <a:t>postgraduate study options</a:t>
            </a:r>
          </a:p>
          <a:p>
            <a:pPr algn="l">
              <a:buFont typeface="Arial" panose="020B0604020202020204" pitchFamily="34" charset="0"/>
              <a:buChar char="•"/>
            </a:pPr>
            <a:r>
              <a:rPr lang="en-GB" sz="4154" dirty="0">
                <a:solidFill>
                  <a:srgbClr val="000000"/>
                </a:solidFill>
              </a:rPr>
              <a:t>preparing for an interview</a:t>
            </a:r>
          </a:p>
          <a:p>
            <a:pPr algn="l">
              <a:buFont typeface="Arial" panose="020B0604020202020204" pitchFamily="34" charset="0"/>
              <a:buChar char="•"/>
            </a:pPr>
            <a:r>
              <a:rPr lang="en-GB" sz="4154" dirty="0">
                <a:solidFill>
                  <a:srgbClr val="000000"/>
                </a:solidFill>
              </a:rPr>
              <a:t>a mock interview</a:t>
            </a:r>
          </a:p>
          <a:p>
            <a:pPr algn="l">
              <a:buFont typeface="Arial" panose="020B0604020202020204" pitchFamily="34" charset="0"/>
              <a:buChar char="•"/>
            </a:pPr>
            <a:r>
              <a:rPr lang="en-GB" sz="4154" dirty="0">
                <a:solidFill>
                  <a:srgbClr val="000000"/>
                </a:solidFill>
              </a:rPr>
              <a:t>preparing for assessment centres</a:t>
            </a:r>
          </a:p>
          <a:p>
            <a:pPr algn="l">
              <a:buFont typeface="Arial" panose="020B0604020202020204" pitchFamily="34" charset="0"/>
              <a:buChar char="•"/>
            </a:pPr>
            <a:r>
              <a:rPr lang="en-GB" sz="4154" dirty="0">
                <a:solidFill>
                  <a:srgbClr val="000000"/>
                </a:solidFill>
              </a:rPr>
              <a:t>exploring course difficulties and a possible course change</a:t>
            </a:r>
          </a:p>
          <a:p>
            <a:pPr algn="l">
              <a:buFont typeface="Arial" panose="020B0604020202020204" pitchFamily="34" charset="0"/>
              <a:buChar char="•"/>
            </a:pPr>
            <a:r>
              <a:rPr lang="en-GB" sz="4154" dirty="0">
                <a:solidFill>
                  <a:srgbClr val="000000"/>
                </a:solidFill>
              </a:rPr>
              <a:t>self employment</a:t>
            </a:r>
          </a:p>
          <a:p>
            <a:pPr algn="l">
              <a:buFont typeface="Arial" panose="020B0604020202020204" pitchFamily="34" charset="0"/>
              <a:buChar char="•"/>
            </a:pPr>
            <a:endParaRPr lang="en-GB" sz="4154" dirty="0">
              <a:solidFill>
                <a:srgbClr val="000000"/>
              </a:solidFill>
            </a:endParaRPr>
          </a:p>
          <a:p>
            <a:pPr algn="l">
              <a:buFont typeface="Arial" panose="020B0604020202020204" pitchFamily="34" charset="0"/>
              <a:buChar char="•"/>
            </a:pPr>
            <a:endParaRPr lang="en-GB" dirty="0">
              <a:solidFill>
                <a:srgbClr val="000000"/>
              </a:solidFill>
              <a:latin typeface="+mn-lt"/>
            </a:endParaRPr>
          </a:p>
          <a:p>
            <a:pPr algn="l">
              <a:buFont typeface="Arial" panose="020B0604020202020204" pitchFamily="34" charset="0"/>
              <a:buChar char="•"/>
            </a:pPr>
            <a:r>
              <a:rPr lang="en-GB" sz="4154" dirty="0">
                <a:solidFill>
                  <a:srgbClr val="000000"/>
                </a:solidFill>
                <a:hlinkClick r:id="rId2"/>
              </a:rPr>
              <a:t>https://www.bradford.ac.uk/careers/services/appts/</a:t>
            </a:r>
            <a:endParaRPr lang="en-GB" sz="4154" dirty="0">
              <a:solidFill>
                <a:srgbClr val="000000"/>
              </a:solidFill>
            </a:endParaRPr>
          </a:p>
          <a:p>
            <a:pPr algn="l">
              <a:buFont typeface="Arial" panose="020B0604020202020204" pitchFamily="34" charset="0"/>
              <a:buChar char="•"/>
            </a:pPr>
            <a:endParaRPr lang="en-GB" sz="4154" dirty="0">
              <a:solidFill>
                <a:srgbClr val="000000"/>
              </a:solidFill>
            </a:endParaRPr>
          </a:p>
          <a:p>
            <a:pPr algn="l">
              <a:buFont typeface="Arial" panose="020B0604020202020204" pitchFamily="34" charset="0"/>
              <a:buChar char="•"/>
            </a:pPr>
            <a:r>
              <a:rPr lang="en-GB" sz="4154" dirty="0">
                <a:solidFill>
                  <a:srgbClr val="000000"/>
                </a:solidFill>
              </a:rPr>
              <a:t>Face to face/virtual (via Handshake), telephone or email</a:t>
            </a:r>
          </a:p>
          <a:p>
            <a:endParaRPr lang="en-GB" sz="4154" dirty="0"/>
          </a:p>
          <a:p>
            <a:endParaRPr lang="en-GB" sz="4154" dirty="0"/>
          </a:p>
          <a:p>
            <a:r>
              <a:rPr lang="en-GB" sz="4154" dirty="0"/>
              <a:t>Opportunities to study abroad - </a:t>
            </a:r>
            <a:r>
              <a:rPr lang="en-GB" sz="4154" dirty="0">
                <a:hlinkClick r:id="rId3"/>
              </a:rPr>
              <a:t>https://www.bradford.ac.uk/exchanges/</a:t>
            </a:r>
            <a:endParaRPr lang="en-GB" sz="4154" dirty="0"/>
          </a:p>
          <a:p>
            <a:endParaRPr lang="en-GB" dirty="0"/>
          </a:p>
        </p:txBody>
      </p:sp>
      <p:sp>
        <p:nvSpPr>
          <p:cNvPr id="4" name="Date Placeholder 3">
            <a:extLst>
              <a:ext uri="{FF2B5EF4-FFF2-40B4-BE49-F238E27FC236}">
                <a16:creationId xmlns:a16="http://schemas.microsoft.com/office/drawing/2014/main" id="{CA194474-EBBA-3359-641C-456BC0FED5B9}"/>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A7BD8FAE-3CBF-7372-9482-B99478B13C7B}"/>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38CF3900-19E8-1B0A-64EF-ECB6C9A36D79}"/>
              </a:ext>
            </a:extLst>
          </p:cNvPr>
          <p:cNvSpPr>
            <a:spLocks noGrp="1"/>
          </p:cNvSpPr>
          <p:nvPr>
            <p:ph type="sldNum" sz="quarter" idx="12"/>
          </p:nvPr>
        </p:nvSpPr>
        <p:spPr/>
        <p:txBody>
          <a:bodyPr/>
          <a:lstStyle/>
          <a:p>
            <a:fld id="{653FF254-26D3-4E50-98DF-6C68BE574C8B}" type="slidenum">
              <a:rPr lang="en-GB" smtClean="0"/>
              <a:pPr/>
              <a:t>8</a:t>
            </a:fld>
            <a:endParaRPr lang="en-GB"/>
          </a:p>
        </p:txBody>
      </p:sp>
      <p:pic>
        <p:nvPicPr>
          <p:cNvPr id="2050" name="Picture 2" descr="Premium Vector | Two person sitting face to face and seriously listening  and talking concept line icon illustration">
            <a:extLst>
              <a:ext uri="{FF2B5EF4-FFF2-40B4-BE49-F238E27FC236}">
                <a16:creationId xmlns:a16="http://schemas.microsoft.com/office/drawing/2014/main" id="{46DA6A00-12C7-5761-C429-15E8EAAD1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204" y="1844614"/>
            <a:ext cx="1608473" cy="158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1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A11E-387C-B7A9-5DB3-E364ED8716F0}"/>
              </a:ext>
            </a:extLst>
          </p:cNvPr>
          <p:cNvSpPr>
            <a:spLocks noGrp="1"/>
          </p:cNvSpPr>
          <p:nvPr>
            <p:ph type="title"/>
          </p:nvPr>
        </p:nvSpPr>
        <p:spPr/>
        <p:txBody>
          <a:bodyPr/>
          <a:lstStyle/>
          <a:p>
            <a:pPr algn="ctr"/>
            <a:r>
              <a:rPr lang="en-GB" dirty="0"/>
              <a:t>Further support</a:t>
            </a:r>
          </a:p>
        </p:txBody>
      </p:sp>
      <p:sp>
        <p:nvSpPr>
          <p:cNvPr id="3" name="Content Placeholder 2">
            <a:extLst>
              <a:ext uri="{FF2B5EF4-FFF2-40B4-BE49-F238E27FC236}">
                <a16:creationId xmlns:a16="http://schemas.microsoft.com/office/drawing/2014/main" id="{84A460F2-8986-FAAB-CA70-B5F4C0A1623F}"/>
              </a:ext>
            </a:extLst>
          </p:cNvPr>
          <p:cNvSpPr>
            <a:spLocks noGrp="1"/>
          </p:cNvSpPr>
          <p:nvPr>
            <p:ph idx="1"/>
          </p:nvPr>
        </p:nvSpPr>
        <p:spPr>
          <a:xfrm>
            <a:off x="849743" y="1966000"/>
            <a:ext cx="7770935" cy="3789392"/>
          </a:xfrm>
        </p:spPr>
        <p:txBody>
          <a:bodyPr>
            <a:normAutofit fontScale="55000" lnSpcReduction="20000"/>
          </a:bodyPr>
          <a:lstStyle/>
          <a:p>
            <a:r>
              <a:rPr lang="en-GB" dirty="0">
                <a:hlinkClick r:id="rId2"/>
              </a:rPr>
              <a:t>Workshops and Webinars</a:t>
            </a:r>
            <a:endParaRPr lang="en-GB" dirty="0"/>
          </a:p>
          <a:p>
            <a:endParaRPr lang="en-GB" dirty="0"/>
          </a:p>
          <a:p>
            <a:r>
              <a:rPr lang="en-GB" dirty="0">
                <a:hlinkClick r:id="rId3"/>
              </a:rPr>
              <a:t>Careers fairs and events</a:t>
            </a:r>
            <a:endParaRPr lang="en-GB" dirty="0"/>
          </a:p>
          <a:p>
            <a:endParaRPr lang="en-GB" dirty="0"/>
          </a:p>
          <a:p>
            <a:r>
              <a:rPr lang="en-GB" dirty="0">
                <a:hlinkClick r:id="rId4"/>
              </a:rPr>
              <a:t>Bradford Employability Award – Active Career Planner</a:t>
            </a:r>
            <a:endParaRPr lang="en-GB" dirty="0"/>
          </a:p>
          <a:p>
            <a:endParaRPr lang="en-GB" dirty="0"/>
          </a:p>
          <a:p>
            <a:r>
              <a:rPr lang="en-GB" dirty="0">
                <a:hlinkClick r:id="rId5"/>
              </a:rPr>
              <a:t>Mentoring programme</a:t>
            </a:r>
            <a:endParaRPr lang="en-GB" dirty="0"/>
          </a:p>
          <a:p>
            <a:endParaRPr lang="en-GB" dirty="0"/>
          </a:p>
          <a:p>
            <a:r>
              <a:rPr lang="en-GB" dirty="0"/>
              <a:t>‘In Bradford’ project – for first year students</a:t>
            </a:r>
          </a:p>
          <a:p>
            <a:endParaRPr lang="en-GB" dirty="0"/>
          </a:p>
          <a:p>
            <a:endParaRPr lang="en-GB" dirty="0"/>
          </a:p>
          <a:p>
            <a:r>
              <a:rPr lang="en-GB" dirty="0">
                <a:hlinkClick r:id="rId6"/>
              </a:rPr>
              <a:t>https://www.bradford.ac.uk/careers/services/</a:t>
            </a:r>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5FC2CBE4-0D4E-4CE2-261D-D48FB68A75A1}"/>
              </a:ext>
            </a:extLst>
          </p:cNvPr>
          <p:cNvSpPr>
            <a:spLocks noGrp="1"/>
          </p:cNvSpPr>
          <p:nvPr>
            <p:ph type="dt" sz="half" idx="10"/>
          </p:nvPr>
        </p:nvSpPr>
        <p:spPr/>
        <p:txBody>
          <a:bodyPr/>
          <a:lstStyle/>
          <a:p>
            <a:fld id="{ED942A57-2998-4DC6-BABE-3AE29AB7D394}" type="datetime1">
              <a:rPr lang="en-GB" smtClean="0"/>
              <a:t>06/07/2023</a:t>
            </a:fld>
            <a:endParaRPr lang="en-GB"/>
          </a:p>
        </p:txBody>
      </p:sp>
      <p:sp>
        <p:nvSpPr>
          <p:cNvPr id="5" name="Footer Placeholder 4">
            <a:extLst>
              <a:ext uri="{FF2B5EF4-FFF2-40B4-BE49-F238E27FC236}">
                <a16:creationId xmlns:a16="http://schemas.microsoft.com/office/drawing/2014/main" id="{7CD93EF7-AB9B-1B05-7785-73A787BBA11C}"/>
              </a:ext>
            </a:extLst>
          </p:cNvPr>
          <p:cNvSpPr>
            <a:spLocks noGrp="1"/>
          </p:cNvSpPr>
          <p:nvPr>
            <p:ph type="ftr" sz="quarter" idx="11"/>
          </p:nvPr>
        </p:nvSpPr>
        <p:spPr/>
        <p:txBody>
          <a:bodyPr/>
          <a:lstStyle/>
          <a:p>
            <a:r>
              <a:rPr lang="en-GB"/>
              <a:t>Career and Employability Services (www.bradford.ac.uk/careers)</a:t>
            </a:r>
          </a:p>
        </p:txBody>
      </p:sp>
      <p:sp>
        <p:nvSpPr>
          <p:cNvPr id="6" name="Slide Number Placeholder 5">
            <a:extLst>
              <a:ext uri="{FF2B5EF4-FFF2-40B4-BE49-F238E27FC236}">
                <a16:creationId xmlns:a16="http://schemas.microsoft.com/office/drawing/2014/main" id="{A1577FB0-56FE-D8AE-2A07-FD1B5AAC095B}"/>
              </a:ext>
            </a:extLst>
          </p:cNvPr>
          <p:cNvSpPr>
            <a:spLocks noGrp="1"/>
          </p:cNvSpPr>
          <p:nvPr>
            <p:ph type="sldNum" sz="quarter" idx="12"/>
          </p:nvPr>
        </p:nvSpPr>
        <p:spPr/>
        <p:txBody>
          <a:bodyPr/>
          <a:lstStyle/>
          <a:p>
            <a:fld id="{653FF254-26D3-4E50-98DF-6C68BE574C8B}" type="slidenum">
              <a:rPr lang="en-GB" smtClean="0"/>
              <a:pPr/>
              <a:t>9</a:t>
            </a:fld>
            <a:endParaRPr lang="en-GB"/>
          </a:p>
        </p:txBody>
      </p:sp>
      <p:pic>
        <p:nvPicPr>
          <p:cNvPr id="3074" name="Picture 2" descr="Students attending a careers fair at the University of Bradford">
            <a:extLst>
              <a:ext uri="{FF2B5EF4-FFF2-40B4-BE49-F238E27FC236}">
                <a16:creationId xmlns:a16="http://schemas.microsoft.com/office/drawing/2014/main" id="{B67A32DE-EB2C-8647-136A-3166651582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0675" y="1638307"/>
            <a:ext cx="2186443" cy="14576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standing in front of a blue sign&#10;&#10;Description automatically generated">
            <a:extLst>
              <a:ext uri="{FF2B5EF4-FFF2-40B4-BE49-F238E27FC236}">
                <a16:creationId xmlns:a16="http://schemas.microsoft.com/office/drawing/2014/main" id="{B2FA4E9C-63F6-E672-6D7E-0F4929ACDF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1699" y="4036499"/>
            <a:ext cx="2525419" cy="1718894"/>
          </a:xfrm>
          <a:prstGeom prst="rect">
            <a:avLst/>
          </a:prstGeom>
        </p:spPr>
      </p:pic>
    </p:spTree>
    <p:extLst>
      <p:ext uri="{BB962C8B-B14F-4D97-AF65-F5344CB8AC3E}">
        <p14:creationId xmlns:p14="http://schemas.microsoft.com/office/powerpoint/2010/main" val="3603347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23" ma:contentTypeDescription="Create a new document." ma:contentTypeScope="" ma:versionID="82f2409783b2f82570a48a45a14e4fc6">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dd7f0b8072cc3084551e7dd88e8926bc"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element ref="ns2:Thumbnail" minOccurs="0"/>
                <xsd:element ref="ns2:Notes" minOccurs="0"/>
                <xsd:element ref="ns2:PreviewImage" minOccurs="0"/>
                <xsd:element ref="ns2:Shortcutlinkstofileloc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Thumbnail" ma:index="26" nillable="true" ma:displayName="Thumbnail" ma:format="Thumbnail" ma:internalName="Thumbnail">
      <xsd:simpleType>
        <xsd:restriction base="dms:Unknown"/>
      </xsd:simpleType>
    </xsd:element>
    <xsd:element name="Notes" ma:index="27" nillable="true" ma:displayName="Notes" ma:format="Dropdown" ma:internalName="Notes">
      <xsd:simpleType>
        <xsd:restriction base="dms:Text">
          <xsd:maxLength value="255"/>
        </xsd:restriction>
      </xsd:simpleType>
    </xsd:element>
    <xsd:element name="PreviewImage" ma:index="28" nillable="true" ma:displayName="Preview Image" ma:format="Thumbnail" ma:internalName="PreviewImage">
      <xsd:simpleType>
        <xsd:restriction base="dms:Unknown"/>
      </xsd:simpleType>
    </xsd:element>
    <xsd:element name="Shortcutlinkstofilelocations" ma:index="29" nillable="true" ma:displayName="Links" ma:format="Hyperlink" ma:internalName="Shortcutlinkstofilelocations">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55c6b25-4ad0-4caa-bbc9-9d37c34c8783">
      <UserInfo>
        <DisplayName>Alice Taylor</DisplayName>
        <AccountId>65</AccountId>
        <AccountType/>
      </UserInfo>
      <UserInfo>
        <DisplayName>Amy Wilson [EE]</DisplayName>
        <AccountId>41</AccountId>
        <AccountType/>
      </UserInfo>
      <UserInfo>
        <DisplayName>Nichola Casse</DisplayName>
        <AccountId>1160</AccountId>
        <AccountType/>
      </UserInfo>
      <UserInfo>
        <DisplayName>Caroline Lovett</DisplayName>
        <AccountId>75</AccountId>
        <AccountType/>
      </UserInfo>
    </SharedWithUsers>
    <lcf76f155ced4ddcb4097134ff3c332f xmlns="00af06db-1fde-47ea-af64-a11c9906b03d">
      <Terms xmlns="http://schemas.microsoft.com/office/infopath/2007/PartnerControls"/>
    </lcf76f155ced4ddcb4097134ff3c332f>
    <Read xmlns="00af06db-1fde-47ea-af64-a11c9906b03d">true</Read>
    <TaxCatchAll xmlns="955c6b25-4ad0-4caa-bbc9-9d37c34c8783" xsi:nil="true"/>
    <_Flow_SignoffStatus xmlns="00af06db-1fde-47ea-af64-a11c9906b03d" xsi:nil="true"/>
    <Thumbnail xmlns="00af06db-1fde-47ea-af64-a11c9906b03d" xsi:nil="true"/>
    <Notes xmlns="00af06db-1fde-47ea-af64-a11c9906b03d" xsi:nil="true"/>
    <PreviewImage xmlns="00af06db-1fde-47ea-af64-a11c9906b03d" xsi:nil="true"/>
    <Shortcutlinkstofilelocations xmlns="00af06db-1fde-47ea-af64-a11c9906b03d">
      <Url xsi:nil="true"/>
      <Description xsi:nil="true"/>
    </Shortcutlinkstofilelocations>
  </documentManagement>
</p:properties>
</file>

<file path=customXml/itemProps1.xml><?xml version="1.0" encoding="utf-8"?>
<ds:datastoreItem xmlns:ds="http://schemas.openxmlformats.org/officeDocument/2006/customXml" ds:itemID="{86DC2105-BA24-4BB7-9C0F-77FDB975F8B7}">
  <ds:schemaRefs>
    <ds:schemaRef ds:uri="http://schemas.microsoft.com/sharepoint/v3/contenttype/forms"/>
  </ds:schemaRefs>
</ds:datastoreItem>
</file>

<file path=customXml/itemProps2.xml><?xml version="1.0" encoding="utf-8"?>
<ds:datastoreItem xmlns:ds="http://schemas.openxmlformats.org/officeDocument/2006/customXml" ds:itemID="{6464532F-841A-4115-BDD9-EFF48EFC79A9}">
  <ds:schemaRefs>
    <ds:schemaRef ds:uri="00af06db-1fde-47ea-af64-a11c9906b03d"/>
    <ds:schemaRef ds:uri="955c6b25-4ad0-4caa-bbc9-9d37c34c8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A84294-FAFE-4A81-82F5-0CF318EC644F}">
  <ds:schemaRef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55c6b25-4ad0-4caa-bbc9-9d37c34c8783"/>
    <ds:schemaRef ds:uri="00af06db-1fde-47ea-af64-a11c9906b03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288</TotalTime>
  <Words>3804</Words>
  <Application>Microsoft Office PowerPoint</Application>
  <PresentationFormat>On-screen Show (4:3)</PresentationFormat>
  <Paragraphs>440</Paragraphs>
  <Slides>39</Slides>
  <Notes>23</Notes>
  <HiddenSlides>1</HiddenSlides>
  <MMClips>3</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39</vt:i4>
      </vt:variant>
    </vt:vector>
  </HeadingPairs>
  <TitlesOfParts>
    <vt:vector size="55" baseType="lpstr">
      <vt:lpstr>Arial</vt:lpstr>
      <vt:lpstr>Arial,Sans-Serif</vt:lpstr>
      <vt:lpstr>Calibri</vt:lpstr>
      <vt:lpstr>Calibri Light</vt:lpstr>
      <vt:lpstr>Canva Sans</vt:lpstr>
      <vt:lpstr>Canva Sans Bold</vt:lpstr>
      <vt:lpstr>Courier New</vt:lpstr>
      <vt:lpstr>Lucida Sans</vt:lpstr>
      <vt:lpstr>Poppins</vt:lpstr>
      <vt:lpstr>Poppins Bold</vt:lpstr>
      <vt:lpstr>Segoe UI</vt:lpstr>
      <vt:lpstr>Times New Roman</vt:lpstr>
      <vt:lpstr>Verdana</vt:lpstr>
      <vt:lpstr>Office Theme</vt:lpstr>
      <vt:lpstr>Custom Design</vt:lpstr>
      <vt:lpstr>1_Custom Design</vt:lpstr>
      <vt:lpstr> Preparing learners to access careers support in Higher Education 6th July 2023</vt:lpstr>
      <vt:lpstr>Today's session</vt:lpstr>
      <vt:lpstr>Who are Go Higher West Yorkshire?</vt:lpstr>
      <vt:lpstr>Why run this session?</vt:lpstr>
      <vt:lpstr>GHWY CPD: Preparing learners to access careers support in Higher Education</vt:lpstr>
      <vt:lpstr>The University of Braford and our students</vt:lpstr>
      <vt:lpstr>Career and Employability Services</vt:lpstr>
      <vt:lpstr>PowerPoint Presentation</vt:lpstr>
      <vt:lpstr>Further support</vt:lpstr>
      <vt:lpstr>Accessing support</vt:lpstr>
      <vt:lpstr>Differences between School support and HE support</vt:lpstr>
      <vt:lpstr>How you can help your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Careers support in HE-in-FE settings</vt:lpstr>
      <vt:lpstr>HE-in-FE settings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 Connect Project Assurance Committee Discussion Points 20.04.2020</dc:title>
  <dc:creator>Josh Goslings</dc:creator>
  <cp:lastModifiedBy>Nichola Casse</cp:lastModifiedBy>
  <cp:revision>322</cp:revision>
  <cp:lastPrinted>2020-01-13T15:37:46Z</cp:lastPrinted>
  <dcterms:created xsi:type="dcterms:W3CDTF">2017-06-15T09:14:20Z</dcterms:created>
  <dcterms:modified xsi:type="dcterms:W3CDTF">2023-07-06T13:51:57Z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y fmtid="{D5CDD505-2E9C-101B-9397-08002B2CF9AE}" pid="3" name="Order">
    <vt:r8>1155800</vt:r8>
  </property>
  <property fmtid="{D5CDD505-2E9C-101B-9397-08002B2CF9AE}" pid="4" name="ComplianceAssetId">
    <vt:lpwstr/>
  </property>
  <property fmtid="{D5CDD505-2E9C-101B-9397-08002B2CF9AE}" pid="5" name="MediaServiceImageTags">
    <vt:lpwstr/>
  </property>
</Properties>
</file>