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0"/>
  </p:notesMasterIdLst>
  <p:sldIdLst>
    <p:sldId id="257" r:id="rId5"/>
    <p:sldId id="259" r:id="rId6"/>
    <p:sldId id="260" r:id="rId7"/>
    <p:sldId id="258" r:id="rId8"/>
    <p:sldId id="261" r:id="rId9"/>
    <p:sldId id="262" r:id="rId10"/>
    <p:sldId id="263" r:id="rId11"/>
    <p:sldId id="265" r:id="rId12"/>
    <p:sldId id="268" r:id="rId13"/>
    <p:sldId id="269" r:id="rId14"/>
    <p:sldId id="270" r:id="rId15"/>
    <p:sldId id="271" r:id="rId16"/>
    <p:sldId id="272" r:id="rId17"/>
    <p:sldId id="273" r:id="rId18"/>
    <p:sldId id="27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28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504" autoAdjust="0"/>
    <p:restoredTop sz="94674"/>
  </p:normalViewPr>
  <p:slideViewPr>
    <p:cSldViewPr snapToGrid="0" snapToObjects="1">
      <p:cViewPr varScale="1">
        <p:scale>
          <a:sx n="81" d="100"/>
          <a:sy n="81" d="100"/>
        </p:scale>
        <p:origin x="317"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liam France" userId="9f67c2e4-2f68-463c-beb4-49b8f8f57846" providerId="ADAL" clId="{5E844CC7-BA3E-4CD5-9DED-8D11DF29E7ED}"/>
    <pc:docChg chg="custSel modSld">
      <pc:chgData name="William France" userId="9f67c2e4-2f68-463c-beb4-49b8f8f57846" providerId="ADAL" clId="{5E844CC7-BA3E-4CD5-9DED-8D11DF29E7ED}" dt="2023-07-04T12:21:11.935" v="127" actId="20577"/>
      <pc:docMkLst>
        <pc:docMk/>
      </pc:docMkLst>
      <pc:sldChg chg="modNotesTx">
        <pc:chgData name="William France" userId="9f67c2e4-2f68-463c-beb4-49b8f8f57846" providerId="ADAL" clId="{5E844CC7-BA3E-4CD5-9DED-8D11DF29E7ED}" dt="2023-07-04T12:19:41.836" v="28" actId="20577"/>
        <pc:sldMkLst>
          <pc:docMk/>
          <pc:sldMk cId="2202072075" sldId="265"/>
        </pc:sldMkLst>
      </pc:sldChg>
      <pc:sldChg chg="modNotesTx">
        <pc:chgData name="William France" userId="9f67c2e4-2f68-463c-beb4-49b8f8f57846" providerId="ADAL" clId="{5E844CC7-BA3E-4CD5-9DED-8D11DF29E7ED}" dt="2023-07-04T12:20:00.527" v="47" actId="20577"/>
        <pc:sldMkLst>
          <pc:docMk/>
          <pc:sldMk cId="655414401" sldId="269"/>
        </pc:sldMkLst>
      </pc:sldChg>
      <pc:sldChg chg="modNotesTx">
        <pc:chgData name="William France" userId="9f67c2e4-2f68-463c-beb4-49b8f8f57846" providerId="ADAL" clId="{5E844CC7-BA3E-4CD5-9DED-8D11DF29E7ED}" dt="2023-07-04T12:20:09.363" v="66" actId="20577"/>
        <pc:sldMkLst>
          <pc:docMk/>
          <pc:sldMk cId="3447747055" sldId="270"/>
        </pc:sldMkLst>
      </pc:sldChg>
      <pc:sldChg chg="modNotesTx">
        <pc:chgData name="William France" userId="9f67c2e4-2f68-463c-beb4-49b8f8f57846" providerId="ADAL" clId="{5E844CC7-BA3E-4CD5-9DED-8D11DF29E7ED}" dt="2023-07-04T12:20:23.549" v="83" actId="20577"/>
        <pc:sldMkLst>
          <pc:docMk/>
          <pc:sldMk cId="2014561492" sldId="271"/>
        </pc:sldMkLst>
      </pc:sldChg>
      <pc:sldChg chg="modNotesTx">
        <pc:chgData name="William France" userId="9f67c2e4-2f68-463c-beb4-49b8f8f57846" providerId="ADAL" clId="{5E844CC7-BA3E-4CD5-9DED-8D11DF29E7ED}" dt="2023-07-04T12:20:36.865" v="103" actId="20577"/>
        <pc:sldMkLst>
          <pc:docMk/>
          <pc:sldMk cId="1786035795" sldId="273"/>
        </pc:sldMkLst>
      </pc:sldChg>
      <pc:sldChg chg="modNotesTx">
        <pc:chgData name="William France" userId="9f67c2e4-2f68-463c-beb4-49b8f8f57846" providerId="ADAL" clId="{5E844CC7-BA3E-4CD5-9DED-8D11DF29E7ED}" dt="2023-07-04T12:21:11.935" v="127" actId="20577"/>
        <pc:sldMkLst>
          <pc:docMk/>
          <pc:sldMk cId="2510262150" sldId="27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787F41-ED6E-4FB0-8E7E-431691244188}" type="datetimeFigureOut">
              <a:rPr lang="en-GB" smtClean="0"/>
              <a:t>04/07/2023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2A3627-8559-4D8F-9870-9AD0556291DB}" type="slidenum">
              <a:rPr lang="en-GB" smtClean="0"/>
              <a:t>‹#›</a:t>
            </a:fld>
            <a:endParaRPr lang="en-GB"/>
          </a:p>
        </p:txBody>
      </p:sp>
    </p:spTree>
    <p:extLst>
      <p:ext uri="{BB962C8B-B14F-4D97-AF65-F5344CB8AC3E}">
        <p14:creationId xmlns:p14="http://schemas.microsoft.com/office/powerpoint/2010/main" val="2045938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Pages 16 &amp; 17 hard copy</a:t>
            </a:r>
          </a:p>
        </p:txBody>
      </p:sp>
      <p:sp>
        <p:nvSpPr>
          <p:cNvPr id="4" name="Slide Number Placeholder 3"/>
          <p:cNvSpPr>
            <a:spLocks noGrp="1"/>
          </p:cNvSpPr>
          <p:nvPr>
            <p:ph type="sldNum" sz="quarter" idx="5"/>
          </p:nvPr>
        </p:nvSpPr>
        <p:spPr/>
        <p:txBody>
          <a:bodyPr/>
          <a:lstStyle/>
          <a:p>
            <a:fld id="{1F2A3627-8559-4D8F-9870-9AD0556291DB}" type="slidenum">
              <a:rPr lang="en-GB" smtClean="0"/>
              <a:t>8</a:t>
            </a:fld>
            <a:endParaRPr lang="en-GB"/>
          </a:p>
        </p:txBody>
      </p:sp>
    </p:spTree>
    <p:extLst>
      <p:ext uri="{BB962C8B-B14F-4D97-AF65-F5344CB8AC3E}">
        <p14:creationId xmlns:p14="http://schemas.microsoft.com/office/powerpoint/2010/main" val="925937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Hard copy page 18</a:t>
            </a:r>
          </a:p>
        </p:txBody>
      </p:sp>
      <p:sp>
        <p:nvSpPr>
          <p:cNvPr id="4" name="Slide Number Placeholder 3"/>
          <p:cNvSpPr>
            <a:spLocks noGrp="1"/>
          </p:cNvSpPr>
          <p:nvPr>
            <p:ph type="sldNum" sz="quarter" idx="5"/>
          </p:nvPr>
        </p:nvSpPr>
        <p:spPr/>
        <p:txBody>
          <a:bodyPr/>
          <a:lstStyle/>
          <a:p>
            <a:fld id="{1F2A3627-8559-4D8F-9870-9AD0556291DB}" type="slidenum">
              <a:rPr lang="en-GB" smtClean="0"/>
              <a:t>10</a:t>
            </a:fld>
            <a:endParaRPr lang="en-GB"/>
          </a:p>
        </p:txBody>
      </p:sp>
    </p:spTree>
    <p:extLst>
      <p:ext uri="{BB962C8B-B14F-4D97-AF65-F5344CB8AC3E}">
        <p14:creationId xmlns:p14="http://schemas.microsoft.com/office/powerpoint/2010/main" val="865064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Hard copy page 19</a:t>
            </a:r>
          </a:p>
        </p:txBody>
      </p:sp>
      <p:sp>
        <p:nvSpPr>
          <p:cNvPr id="4" name="Slide Number Placeholder 3"/>
          <p:cNvSpPr>
            <a:spLocks noGrp="1"/>
          </p:cNvSpPr>
          <p:nvPr>
            <p:ph type="sldNum" sz="quarter" idx="5"/>
          </p:nvPr>
        </p:nvSpPr>
        <p:spPr/>
        <p:txBody>
          <a:bodyPr/>
          <a:lstStyle/>
          <a:p>
            <a:fld id="{1F2A3627-8559-4D8F-9870-9AD0556291DB}" type="slidenum">
              <a:rPr lang="en-GB" smtClean="0"/>
              <a:t>11</a:t>
            </a:fld>
            <a:endParaRPr lang="en-GB"/>
          </a:p>
        </p:txBody>
      </p:sp>
    </p:spTree>
    <p:extLst>
      <p:ext uri="{BB962C8B-B14F-4D97-AF65-F5344CB8AC3E}">
        <p14:creationId xmlns:p14="http://schemas.microsoft.com/office/powerpoint/2010/main" val="1086372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Hard copy page 20</a:t>
            </a:r>
          </a:p>
        </p:txBody>
      </p:sp>
      <p:sp>
        <p:nvSpPr>
          <p:cNvPr id="4" name="Slide Number Placeholder 3"/>
          <p:cNvSpPr>
            <a:spLocks noGrp="1"/>
          </p:cNvSpPr>
          <p:nvPr>
            <p:ph type="sldNum" sz="quarter" idx="5"/>
          </p:nvPr>
        </p:nvSpPr>
        <p:spPr/>
        <p:txBody>
          <a:bodyPr/>
          <a:lstStyle/>
          <a:p>
            <a:fld id="{1F2A3627-8559-4D8F-9870-9AD0556291DB}" type="slidenum">
              <a:rPr lang="en-GB" smtClean="0"/>
              <a:t>12</a:t>
            </a:fld>
            <a:endParaRPr lang="en-GB"/>
          </a:p>
        </p:txBody>
      </p:sp>
    </p:spTree>
    <p:extLst>
      <p:ext uri="{BB962C8B-B14F-4D97-AF65-F5344CB8AC3E}">
        <p14:creationId xmlns:p14="http://schemas.microsoft.com/office/powerpoint/2010/main" val="1045310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Hard copy page 21</a:t>
            </a:r>
          </a:p>
        </p:txBody>
      </p:sp>
      <p:sp>
        <p:nvSpPr>
          <p:cNvPr id="4" name="Slide Number Placeholder 3"/>
          <p:cNvSpPr>
            <a:spLocks noGrp="1"/>
          </p:cNvSpPr>
          <p:nvPr>
            <p:ph type="sldNum" sz="quarter" idx="5"/>
          </p:nvPr>
        </p:nvSpPr>
        <p:spPr/>
        <p:txBody>
          <a:bodyPr/>
          <a:lstStyle/>
          <a:p>
            <a:fld id="{1F2A3627-8559-4D8F-9870-9AD0556291DB}" type="slidenum">
              <a:rPr lang="en-GB" smtClean="0"/>
              <a:t>14</a:t>
            </a:fld>
            <a:endParaRPr lang="en-GB"/>
          </a:p>
        </p:txBody>
      </p:sp>
    </p:spTree>
    <p:extLst>
      <p:ext uri="{BB962C8B-B14F-4D97-AF65-F5344CB8AC3E}">
        <p14:creationId xmlns:p14="http://schemas.microsoft.com/office/powerpoint/2010/main" val="30948358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Hard copy page 24 &amp; 25</a:t>
            </a:r>
          </a:p>
        </p:txBody>
      </p:sp>
      <p:sp>
        <p:nvSpPr>
          <p:cNvPr id="4" name="Slide Number Placeholder 3"/>
          <p:cNvSpPr>
            <a:spLocks noGrp="1"/>
          </p:cNvSpPr>
          <p:nvPr>
            <p:ph type="sldNum" sz="quarter" idx="5"/>
          </p:nvPr>
        </p:nvSpPr>
        <p:spPr/>
        <p:txBody>
          <a:bodyPr/>
          <a:lstStyle/>
          <a:p>
            <a:fld id="{1F2A3627-8559-4D8F-9870-9AD0556291DB}" type="slidenum">
              <a:rPr lang="en-GB" smtClean="0"/>
              <a:t>15</a:t>
            </a:fld>
            <a:endParaRPr lang="en-GB"/>
          </a:p>
        </p:txBody>
      </p:sp>
    </p:spTree>
    <p:extLst>
      <p:ext uri="{BB962C8B-B14F-4D97-AF65-F5344CB8AC3E}">
        <p14:creationId xmlns:p14="http://schemas.microsoft.com/office/powerpoint/2010/main" val="3521825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F820BD5-78E2-4D44-AEDF-8993836B94A3}" type="datetimeFigureOut">
              <a:rPr lang="en-US" smtClean="0"/>
              <a:t>7/4/2023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963613-9201-6042-8134-854CF1BD8A78}" type="slidenum">
              <a:rPr lang="en-US" smtClean="0"/>
              <a:t>‹#›</a:t>
            </a:fld>
            <a:endParaRPr lang="en-US"/>
          </a:p>
        </p:txBody>
      </p:sp>
    </p:spTree>
    <p:extLst>
      <p:ext uri="{BB962C8B-B14F-4D97-AF65-F5344CB8AC3E}">
        <p14:creationId xmlns:p14="http://schemas.microsoft.com/office/powerpoint/2010/main" val="205590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820BD5-78E2-4D44-AEDF-8993836B94A3}" type="datetimeFigureOut">
              <a:rPr lang="en-US" smtClean="0"/>
              <a:t>7/4/2023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963613-9201-6042-8134-854CF1BD8A78}" type="slidenum">
              <a:rPr lang="en-US" smtClean="0"/>
              <a:t>‹#›</a:t>
            </a:fld>
            <a:endParaRPr lang="en-US"/>
          </a:p>
        </p:txBody>
      </p:sp>
    </p:spTree>
    <p:extLst>
      <p:ext uri="{BB962C8B-B14F-4D97-AF65-F5344CB8AC3E}">
        <p14:creationId xmlns:p14="http://schemas.microsoft.com/office/powerpoint/2010/main" val="1819420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820BD5-78E2-4D44-AEDF-8993836B94A3}" type="datetimeFigureOut">
              <a:rPr lang="en-US" smtClean="0"/>
              <a:t>7/4/2023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963613-9201-6042-8134-854CF1BD8A78}" type="slidenum">
              <a:rPr lang="en-US" smtClean="0"/>
              <a:t>‹#›</a:t>
            </a:fld>
            <a:endParaRPr lang="en-US"/>
          </a:p>
        </p:txBody>
      </p:sp>
    </p:spTree>
    <p:extLst>
      <p:ext uri="{BB962C8B-B14F-4D97-AF65-F5344CB8AC3E}">
        <p14:creationId xmlns:p14="http://schemas.microsoft.com/office/powerpoint/2010/main" val="988727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820BD5-78E2-4D44-AEDF-8993836B94A3}" type="datetimeFigureOut">
              <a:rPr lang="en-US" smtClean="0"/>
              <a:t>7/4/2023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963613-9201-6042-8134-854CF1BD8A78}" type="slidenum">
              <a:rPr lang="en-US" smtClean="0"/>
              <a:t>‹#›</a:t>
            </a:fld>
            <a:endParaRPr lang="en-US"/>
          </a:p>
        </p:txBody>
      </p:sp>
    </p:spTree>
    <p:extLst>
      <p:ext uri="{BB962C8B-B14F-4D97-AF65-F5344CB8AC3E}">
        <p14:creationId xmlns:p14="http://schemas.microsoft.com/office/powerpoint/2010/main" val="1035854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820BD5-78E2-4D44-AEDF-8993836B94A3}" type="datetimeFigureOut">
              <a:rPr lang="en-US" smtClean="0"/>
              <a:t>7/4/2023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963613-9201-6042-8134-854CF1BD8A78}" type="slidenum">
              <a:rPr lang="en-US" smtClean="0"/>
              <a:t>‹#›</a:t>
            </a:fld>
            <a:endParaRPr lang="en-US"/>
          </a:p>
        </p:txBody>
      </p:sp>
    </p:spTree>
    <p:extLst>
      <p:ext uri="{BB962C8B-B14F-4D97-AF65-F5344CB8AC3E}">
        <p14:creationId xmlns:p14="http://schemas.microsoft.com/office/powerpoint/2010/main" val="1250144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F820BD5-78E2-4D44-AEDF-8993836B94A3}" type="datetimeFigureOut">
              <a:rPr lang="en-US" smtClean="0"/>
              <a:t>7/4/2023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963613-9201-6042-8134-854CF1BD8A78}" type="slidenum">
              <a:rPr lang="en-US" smtClean="0"/>
              <a:t>‹#›</a:t>
            </a:fld>
            <a:endParaRPr lang="en-US"/>
          </a:p>
        </p:txBody>
      </p:sp>
    </p:spTree>
    <p:extLst>
      <p:ext uri="{BB962C8B-B14F-4D97-AF65-F5344CB8AC3E}">
        <p14:creationId xmlns:p14="http://schemas.microsoft.com/office/powerpoint/2010/main" val="202407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F820BD5-78E2-4D44-AEDF-8993836B94A3}" type="datetimeFigureOut">
              <a:rPr lang="en-US" smtClean="0"/>
              <a:t>7/4/2023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963613-9201-6042-8134-854CF1BD8A78}" type="slidenum">
              <a:rPr lang="en-US" smtClean="0"/>
              <a:t>‹#›</a:t>
            </a:fld>
            <a:endParaRPr lang="en-US"/>
          </a:p>
        </p:txBody>
      </p:sp>
    </p:spTree>
    <p:extLst>
      <p:ext uri="{BB962C8B-B14F-4D97-AF65-F5344CB8AC3E}">
        <p14:creationId xmlns:p14="http://schemas.microsoft.com/office/powerpoint/2010/main" val="251007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F820BD5-78E2-4D44-AEDF-8993836B94A3}" type="datetimeFigureOut">
              <a:rPr lang="en-US" smtClean="0"/>
              <a:t>7/4/2023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963613-9201-6042-8134-854CF1BD8A78}" type="slidenum">
              <a:rPr lang="en-US" smtClean="0"/>
              <a:t>‹#›</a:t>
            </a:fld>
            <a:endParaRPr lang="en-US"/>
          </a:p>
        </p:txBody>
      </p:sp>
    </p:spTree>
    <p:extLst>
      <p:ext uri="{BB962C8B-B14F-4D97-AF65-F5344CB8AC3E}">
        <p14:creationId xmlns:p14="http://schemas.microsoft.com/office/powerpoint/2010/main" val="1030043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820BD5-78E2-4D44-AEDF-8993836B94A3}" type="datetimeFigureOut">
              <a:rPr lang="en-US" smtClean="0"/>
              <a:t>7/4/2023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963613-9201-6042-8134-854CF1BD8A78}" type="slidenum">
              <a:rPr lang="en-US" smtClean="0"/>
              <a:t>‹#›</a:t>
            </a:fld>
            <a:endParaRPr lang="en-US"/>
          </a:p>
        </p:txBody>
      </p:sp>
    </p:spTree>
    <p:extLst>
      <p:ext uri="{BB962C8B-B14F-4D97-AF65-F5344CB8AC3E}">
        <p14:creationId xmlns:p14="http://schemas.microsoft.com/office/powerpoint/2010/main" val="1080837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F820BD5-78E2-4D44-AEDF-8993836B94A3}" type="datetimeFigureOut">
              <a:rPr lang="en-US" smtClean="0"/>
              <a:t>7/4/2023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963613-9201-6042-8134-854CF1BD8A78}" type="slidenum">
              <a:rPr lang="en-US" smtClean="0"/>
              <a:t>‹#›</a:t>
            </a:fld>
            <a:endParaRPr lang="en-US"/>
          </a:p>
        </p:txBody>
      </p:sp>
    </p:spTree>
    <p:extLst>
      <p:ext uri="{BB962C8B-B14F-4D97-AF65-F5344CB8AC3E}">
        <p14:creationId xmlns:p14="http://schemas.microsoft.com/office/powerpoint/2010/main" val="78196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F820BD5-78E2-4D44-AEDF-8993836B94A3}" type="datetimeFigureOut">
              <a:rPr lang="en-US" smtClean="0"/>
              <a:t>7/4/2023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963613-9201-6042-8134-854CF1BD8A78}" type="slidenum">
              <a:rPr lang="en-US" smtClean="0"/>
              <a:t>‹#›</a:t>
            </a:fld>
            <a:endParaRPr lang="en-US"/>
          </a:p>
        </p:txBody>
      </p:sp>
    </p:spTree>
    <p:extLst>
      <p:ext uri="{BB962C8B-B14F-4D97-AF65-F5344CB8AC3E}">
        <p14:creationId xmlns:p14="http://schemas.microsoft.com/office/powerpoint/2010/main" val="2141714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820BD5-78E2-4D44-AEDF-8993836B94A3}" type="datetimeFigureOut">
              <a:rPr lang="en-US" smtClean="0"/>
              <a:t>7/4/2023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963613-9201-6042-8134-854CF1BD8A78}" type="slidenum">
              <a:rPr lang="en-US" smtClean="0"/>
              <a:t>‹#›</a:t>
            </a:fld>
            <a:endParaRPr lang="en-US"/>
          </a:p>
        </p:txBody>
      </p:sp>
    </p:spTree>
    <p:extLst>
      <p:ext uri="{BB962C8B-B14F-4D97-AF65-F5344CB8AC3E}">
        <p14:creationId xmlns:p14="http://schemas.microsoft.com/office/powerpoint/2010/main" val="12460561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451" cy="6858000"/>
          </a:xfrm>
        </p:spPr>
      </p:pic>
      <p:sp>
        <p:nvSpPr>
          <p:cNvPr id="2" name="Title 1"/>
          <p:cNvSpPr>
            <a:spLocks noGrp="1"/>
          </p:cNvSpPr>
          <p:nvPr>
            <p:ph type="title"/>
          </p:nvPr>
        </p:nvSpPr>
        <p:spPr/>
        <p:txBody>
          <a:bodyPr/>
          <a:lstStyle/>
          <a:p>
            <a:r>
              <a:rPr lang="en-US" dirty="0">
                <a:solidFill>
                  <a:srgbClr val="E6287F"/>
                </a:solidFill>
              </a:rPr>
              <a:t>Guidance for facilitator</a:t>
            </a:r>
          </a:p>
        </p:txBody>
      </p:sp>
      <p:sp>
        <p:nvSpPr>
          <p:cNvPr id="5" name="TextBox 4"/>
          <p:cNvSpPr txBox="1"/>
          <p:nvPr/>
        </p:nvSpPr>
        <p:spPr>
          <a:xfrm>
            <a:off x="838200" y="1886552"/>
            <a:ext cx="10515600" cy="3970318"/>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800" dirty="0"/>
              <a:t>Approx. 45 minute session</a:t>
            </a:r>
          </a:p>
          <a:p>
            <a:pPr marL="285750" indent="-285750">
              <a:buFont typeface="Arial" panose="020B0604020202020204" pitchFamily="34" charset="0"/>
              <a:buChar char="•"/>
            </a:pPr>
            <a:r>
              <a:rPr lang="en-US" sz="2800" dirty="0"/>
              <a:t>Quick intro of what the workbook is</a:t>
            </a:r>
          </a:p>
          <a:p>
            <a:pPr marL="285750" indent="-285750">
              <a:buFont typeface="Arial" panose="020B0604020202020204" pitchFamily="34" charset="0"/>
              <a:buChar char="•"/>
            </a:pPr>
            <a:r>
              <a:rPr lang="en-US" sz="2800" dirty="0"/>
              <a:t>Introduce GHWY and partners</a:t>
            </a:r>
          </a:p>
          <a:p>
            <a:pPr marL="285750" indent="-285750">
              <a:buFont typeface="Arial" panose="020B0604020202020204" pitchFamily="34" charset="0"/>
              <a:buChar char="•"/>
            </a:pPr>
            <a:r>
              <a:rPr lang="en-US" sz="2800" dirty="0"/>
              <a:t>Slides and activities are fairly self-explanatory and activities all take place within the workbook</a:t>
            </a:r>
          </a:p>
          <a:p>
            <a:pPr marL="285750" indent="-285750">
              <a:buFont typeface="Arial" panose="020B0604020202020204" pitchFamily="34" charset="0"/>
              <a:buChar char="•"/>
            </a:pPr>
            <a:r>
              <a:rPr lang="en-US" sz="2800" dirty="0"/>
              <a:t>No extra resources are required</a:t>
            </a:r>
            <a:endParaRPr lang="en-US" sz="2800" dirty="0">
              <a:cs typeface="Calibri"/>
            </a:endParaRPr>
          </a:p>
          <a:p>
            <a:pPr marL="285750" indent="-285750">
              <a:buFont typeface="Arial" panose="020B0604020202020204" pitchFamily="34" charset="0"/>
              <a:buChar char="•"/>
            </a:pPr>
            <a:r>
              <a:rPr lang="en-US" sz="2800" dirty="0">
                <a:cs typeface="Calibri"/>
              </a:rPr>
              <a:t>Time permitting, encourage students to complete the 'Wellbeing Check-in' on p. 24-25</a:t>
            </a:r>
          </a:p>
          <a:p>
            <a:pPr marL="285750" indent="-285750">
              <a:buFont typeface="Arial" panose="020B0604020202020204" pitchFamily="34" charset="0"/>
              <a:buChar char="•"/>
            </a:pPr>
            <a:endParaRPr lang="en-US" sz="2800" dirty="0"/>
          </a:p>
        </p:txBody>
      </p:sp>
    </p:spTree>
    <p:extLst>
      <p:ext uri="{BB962C8B-B14F-4D97-AF65-F5344CB8AC3E}">
        <p14:creationId xmlns:p14="http://schemas.microsoft.com/office/powerpoint/2010/main" val="2100525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451" cy="6858000"/>
          </a:xfrm>
        </p:spPr>
      </p:pic>
      <p:sp>
        <p:nvSpPr>
          <p:cNvPr id="2" name="Title 1"/>
          <p:cNvSpPr>
            <a:spLocks noGrp="1"/>
          </p:cNvSpPr>
          <p:nvPr>
            <p:ph type="title"/>
          </p:nvPr>
        </p:nvSpPr>
        <p:spPr>
          <a:xfrm>
            <a:off x="601980" y="250914"/>
            <a:ext cx="10988040" cy="2642553"/>
          </a:xfrm>
        </p:spPr>
        <p:txBody>
          <a:bodyPr>
            <a:noAutofit/>
          </a:bodyPr>
          <a:lstStyle/>
          <a:p>
            <a:pPr algn="ctr"/>
            <a:r>
              <a:rPr lang="en-US" sz="5400" b="1" dirty="0">
                <a:solidFill>
                  <a:srgbClr val="E6287F"/>
                </a:solidFill>
              </a:rPr>
              <a:t>Activity:</a:t>
            </a:r>
            <a:br>
              <a:rPr lang="en-US" sz="5400" dirty="0">
                <a:solidFill>
                  <a:srgbClr val="E6287F"/>
                </a:solidFill>
              </a:rPr>
            </a:br>
            <a:r>
              <a:rPr lang="en-US" sz="5400" dirty="0">
                <a:solidFill>
                  <a:srgbClr val="E6287F"/>
                </a:solidFill>
              </a:rPr>
              <a:t>Page 14</a:t>
            </a:r>
          </a:p>
        </p:txBody>
      </p:sp>
      <p:sp>
        <p:nvSpPr>
          <p:cNvPr id="5" name="TextBox 4">
            <a:extLst>
              <a:ext uri="{FF2B5EF4-FFF2-40B4-BE49-F238E27FC236}">
                <a16:creationId xmlns:a16="http://schemas.microsoft.com/office/drawing/2014/main" id="{8A5A9F78-CB50-43B1-A444-1A0F570639A0}"/>
              </a:ext>
            </a:extLst>
          </p:cNvPr>
          <p:cNvSpPr txBox="1"/>
          <p:nvPr/>
        </p:nvSpPr>
        <p:spPr>
          <a:xfrm>
            <a:off x="838200" y="2687261"/>
            <a:ext cx="10515600" cy="2554545"/>
          </a:xfrm>
          <a:prstGeom prst="rect">
            <a:avLst/>
          </a:prstGeom>
          <a:noFill/>
        </p:spPr>
        <p:txBody>
          <a:bodyPr wrap="square" rtlCol="0">
            <a:spAutoFit/>
          </a:bodyPr>
          <a:lstStyle/>
          <a:p>
            <a:pPr algn="ctr"/>
            <a:r>
              <a:rPr lang="en-GB" sz="4000" dirty="0"/>
              <a:t>Think back over the last few years and identify some key learning experiences. In the table, list three experiences and note down what skills you might have learned from these</a:t>
            </a:r>
            <a:endParaRPr lang="en-GB" sz="3600" dirty="0"/>
          </a:p>
        </p:txBody>
      </p:sp>
    </p:spTree>
    <p:extLst>
      <p:ext uri="{BB962C8B-B14F-4D97-AF65-F5344CB8AC3E}">
        <p14:creationId xmlns:p14="http://schemas.microsoft.com/office/powerpoint/2010/main" val="6554144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451" cy="6858000"/>
          </a:xfrm>
        </p:spPr>
      </p:pic>
      <p:sp>
        <p:nvSpPr>
          <p:cNvPr id="2" name="Title 1"/>
          <p:cNvSpPr>
            <a:spLocks noGrp="1"/>
          </p:cNvSpPr>
          <p:nvPr>
            <p:ph type="title"/>
          </p:nvPr>
        </p:nvSpPr>
        <p:spPr/>
        <p:txBody>
          <a:bodyPr/>
          <a:lstStyle/>
          <a:p>
            <a:r>
              <a:rPr lang="en-US" dirty="0">
                <a:solidFill>
                  <a:srgbClr val="E6287F"/>
                </a:solidFill>
              </a:rPr>
              <a:t>A bit of forward thinking</a:t>
            </a:r>
          </a:p>
        </p:txBody>
      </p:sp>
      <p:sp>
        <p:nvSpPr>
          <p:cNvPr id="5" name="Title 1">
            <a:extLst>
              <a:ext uri="{FF2B5EF4-FFF2-40B4-BE49-F238E27FC236}">
                <a16:creationId xmlns:a16="http://schemas.microsoft.com/office/drawing/2014/main" id="{E8D82021-62BB-4ED0-86E0-1C71824F94CC}"/>
              </a:ext>
            </a:extLst>
          </p:cNvPr>
          <p:cNvSpPr txBox="1">
            <a:spLocks/>
          </p:cNvSpPr>
          <p:nvPr/>
        </p:nvSpPr>
        <p:spPr>
          <a:xfrm>
            <a:off x="3831590" y="2055813"/>
            <a:ext cx="4528820" cy="12129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solidFill>
                  <a:srgbClr val="E6287F"/>
                </a:solidFill>
              </a:rPr>
              <a:t>Activity:</a:t>
            </a:r>
            <a:br>
              <a:rPr lang="en-US" sz="4800" dirty="0">
                <a:solidFill>
                  <a:srgbClr val="E6287F"/>
                </a:solidFill>
              </a:rPr>
            </a:br>
            <a:r>
              <a:rPr lang="en-US" sz="4800" dirty="0">
                <a:solidFill>
                  <a:srgbClr val="E6287F"/>
                </a:solidFill>
              </a:rPr>
              <a:t>Page 15</a:t>
            </a:r>
          </a:p>
        </p:txBody>
      </p:sp>
      <p:sp>
        <p:nvSpPr>
          <p:cNvPr id="6" name="TextBox 5">
            <a:extLst>
              <a:ext uri="{FF2B5EF4-FFF2-40B4-BE49-F238E27FC236}">
                <a16:creationId xmlns:a16="http://schemas.microsoft.com/office/drawing/2014/main" id="{55868BEE-C1F3-4896-8A51-214113D4156A}"/>
              </a:ext>
            </a:extLst>
          </p:cNvPr>
          <p:cNvSpPr txBox="1"/>
          <p:nvPr/>
        </p:nvSpPr>
        <p:spPr>
          <a:xfrm>
            <a:off x="838200" y="3581846"/>
            <a:ext cx="10515600" cy="1384995"/>
          </a:xfrm>
          <a:prstGeom prst="rect">
            <a:avLst/>
          </a:prstGeom>
          <a:noFill/>
        </p:spPr>
        <p:txBody>
          <a:bodyPr wrap="square" rtlCol="0">
            <a:spAutoFit/>
          </a:bodyPr>
          <a:lstStyle/>
          <a:p>
            <a:pPr algn="ctr"/>
            <a:r>
              <a:rPr lang="en-GB" sz="2800" dirty="0"/>
              <a:t>Use the space provided to make some notes on what you’d like to achieve in the future. You may have already discussed some of these at the start of the session! We’ll then use these to do some goal-setting.</a:t>
            </a:r>
            <a:endParaRPr lang="en-GB" sz="2400" dirty="0"/>
          </a:p>
        </p:txBody>
      </p:sp>
    </p:spTree>
    <p:extLst>
      <p:ext uri="{BB962C8B-B14F-4D97-AF65-F5344CB8AC3E}">
        <p14:creationId xmlns:p14="http://schemas.microsoft.com/office/powerpoint/2010/main" val="34477470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451" cy="6858000"/>
          </a:xfrm>
        </p:spPr>
      </p:pic>
      <p:sp>
        <p:nvSpPr>
          <p:cNvPr id="2" name="Title 1"/>
          <p:cNvSpPr>
            <a:spLocks noGrp="1"/>
          </p:cNvSpPr>
          <p:nvPr>
            <p:ph type="title"/>
          </p:nvPr>
        </p:nvSpPr>
        <p:spPr>
          <a:xfrm>
            <a:off x="838200" y="220287"/>
            <a:ext cx="10515600" cy="1325563"/>
          </a:xfrm>
        </p:spPr>
        <p:txBody>
          <a:bodyPr/>
          <a:lstStyle/>
          <a:p>
            <a:r>
              <a:rPr lang="en-US" dirty="0">
                <a:solidFill>
                  <a:srgbClr val="E6287F"/>
                </a:solidFill>
              </a:rPr>
              <a:t>Goal setting</a:t>
            </a:r>
          </a:p>
        </p:txBody>
      </p:sp>
      <p:sp>
        <p:nvSpPr>
          <p:cNvPr id="3" name="TextBox 2">
            <a:extLst>
              <a:ext uri="{FF2B5EF4-FFF2-40B4-BE49-F238E27FC236}">
                <a16:creationId xmlns:a16="http://schemas.microsoft.com/office/drawing/2014/main" id="{6D591636-19A5-427B-9A60-69621BADFE08}"/>
              </a:ext>
            </a:extLst>
          </p:cNvPr>
          <p:cNvSpPr txBox="1"/>
          <p:nvPr/>
        </p:nvSpPr>
        <p:spPr>
          <a:xfrm>
            <a:off x="922020" y="1331378"/>
            <a:ext cx="10347960" cy="5078313"/>
          </a:xfrm>
          <a:prstGeom prst="rect">
            <a:avLst/>
          </a:prstGeom>
          <a:noFill/>
        </p:spPr>
        <p:txBody>
          <a:bodyPr wrap="square" rtlCol="0">
            <a:spAutoFit/>
          </a:bodyPr>
          <a:lstStyle/>
          <a:p>
            <a:r>
              <a:rPr lang="en-GB" sz="2800" dirty="0"/>
              <a:t>Now you’ve had a think about some of the things you might want out of your life, let’s look at setting some goals to help you achieve them.</a:t>
            </a:r>
          </a:p>
          <a:p>
            <a:endParaRPr lang="en-GB" sz="2800" i="1" dirty="0"/>
          </a:p>
          <a:p>
            <a:endParaRPr lang="en-GB" sz="2800" i="1" dirty="0"/>
          </a:p>
          <a:p>
            <a:endParaRPr lang="en-GB" sz="2800" i="1" dirty="0"/>
          </a:p>
          <a:p>
            <a:pPr algn="ctr"/>
            <a:endParaRPr lang="en-GB" sz="2800" i="1" dirty="0"/>
          </a:p>
          <a:p>
            <a:pPr algn="ctr"/>
            <a:endParaRPr lang="en-GB" sz="2800" i="1" dirty="0"/>
          </a:p>
          <a:p>
            <a:pPr algn="ctr"/>
            <a:r>
              <a:rPr lang="en-GB" sz="2800" i="1" dirty="0"/>
              <a:t>e.g. One of my goals is to get good results in my exams. It’s important to me because I want to study X at college. A practical step towards this goal is signing up for revision sessions at school. </a:t>
            </a:r>
          </a:p>
          <a:p>
            <a:pPr marL="285750" indent="-285750">
              <a:buFont typeface="Arial" panose="020B0604020202020204" pitchFamily="34" charset="0"/>
              <a:buChar char="•"/>
            </a:pPr>
            <a:endParaRPr lang="en-GB" sz="4400" dirty="0"/>
          </a:p>
        </p:txBody>
      </p:sp>
      <p:sp>
        <p:nvSpPr>
          <p:cNvPr id="5" name="Title 1">
            <a:extLst>
              <a:ext uri="{FF2B5EF4-FFF2-40B4-BE49-F238E27FC236}">
                <a16:creationId xmlns:a16="http://schemas.microsoft.com/office/drawing/2014/main" id="{214FDF67-B2BE-491C-9A9A-F0409F5619CB}"/>
              </a:ext>
            </a:extLst>
          </p:cNvPr>
          <p:cNvSpPr txBox="1">
            <a:spLocks/>
          </p:cNvSpPr>
          <p:nvPr/>
        </p:nvSpPr>
        <p:spPr>
          <a:xfrm>
            <a:off x="3831590" y="2698194"/>
            <a:ext cx="4528820" cy="12129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solidFill>
                  <a:srgbClr val="E6287F"/>
                </a:solidFill>
              </a:rPr>
              <a:t>Activity:</a:t>
            </a:r>
            <a:br>
              <a:rPr lang="en-US" sz="4800" dirty="0">
                <a:solidFill>
                  <a:srgbClr val="E6287F"/>
                </a:solidFill>
              </a:rPr>
            </a:br>
            <a:r>
              <a:rPr lang="en-US" sz="4800" dirty="0">
                <a:solidFill>
                  <a:srgbClr val="E6287F"/>
                </a:solidFill>
              </a:rPr>
              <a:t>Page 16</a:t>
            </a:r>
          </a:p>
        </p:txBody>
      </p:sp>
    </p:spTree>
    <p:extLst>
      <p:ext uri="{BB962C8B-B14F-4D97-AF65-F5344CB8AC3E}">
        <p14:creationId xmlns:p14="http://schemas.microsoft.com/office/powerpoint/2010/main" val="20145614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451" cy="6858000"/>
          </a:xfrm>
        </p:spPr>
      </p:pic>
      <p:sp>
        <p:nvSpPr>
          <p:cNvPr id="10" name="Title 1">
            <a:extLst>
              <a:ext uri="{FF2B5EF4-FFF2-40B4-BE49-F238E27FC236}">
                <a16:creationId xmlns:a16="http://schemas.microsoft.com/office/drawing/2014/main" id="{B3EECA66-C44F-4CB3-AE17-8DCA3EA1BBAE}"/>
              </a:ext>
            </a:extLst>
          </p:cNvPr>
          <p:cNvSpPr>
            <a:spLocks noGrp="1"/>
          </p:cNvSpPr>
          <p:nvPr>
            <p:ph type="title"/>
          </p:nvPr>
        </p:nvSpPr>
        <p:spPr>
          <a:xfrm>
            <a:off x="838200" y="220287"/>
            <a:ext cx="10515600" cy="1325563"/>
          </a:xfrm>
        </p:spPr>
        <p:txBody>
          <a:bodyPr/>
          <a:lstStyle/>
          <a:p>
            <a:r>
              <a:rPr lang="en-US" dirty="0">
                <a:solidFill>
                  <a:srgbClr val="E6287F"/>
                </a:solidFill>
              </a:rPr>
              <a:t>The STAR Method for goal setting</a:t>
            </a:r>
          </a:p>
        </p:txBody>
      </p:sp>
      <p:sp>
        <p:nvSpPr>
          <p:cNvPr id="11" name="TextBox 10">
            <a:extLst>
              <a:ext uri="{FF2B5EF4-FFF2-40B4-BE49-F238E27FC236}">
                <a16:creationId xmlns:a16="http://schemas.microsoft.com/office/drawing/2014/main" id="{F46C8FCF-FA07-4C90-BA30-D6DABDCA2FA9}"/>
              </a:ext>
            </a:extLst>
          </p:cNvPr>
          <p:cNvSpPr txBox="1"/>
          <p:nvPr/>
        </p:nvSpPr>
        <p:spPr>
          <a:xfrm>
            <a:off x="1046480" y="1731947"/>
            <a:ext cx="10347960" cy="4216539"/>
          </a:xfrm>
          <a:prstGeom prst="rect">
            <a:avLst/>
          </a:prstGeom>
          <a:noFill/>
        </p:spPr>
        <p:txBody>
          <a:bodyPr wrap="square" rtlCol="0">
            <a:spAutoFit/>
          </a:bodyPr>
          <a:lstStyle/>
          <a:p>
            <a:pPr marL="285750" indent="-285750">
              <a:buFont typeface="Arial" panose="020B0604020202020204" pitchFamily="34" charset="0"/>
              <a:buChar char="•"/>
            </a:pPr>
            <a:r>
              <a:rPr lang="en-GB" sz="3200" dirty="0">
                <a:solidFill>
                  <a:srgbClr val="7030A0"/>
                </a:solidFill>
              </a:rPr>
              <a:t>Specific </a:t>
            </a:r>
            <a:r>
              <a:rPr lang="en-GB" sz="3200" dirty="0"/>
              <a:t>– make it simple and focused</a:t>
            </a:r>
          </a:p>
          <a:p>
            <a:pPr marL="285750" indent="-285750">
              <a:buFont typeface="Arial" panose="020B0604020202020204" pitchFamily="34" charset="0"/>
              <a:buChar char="•"/>
            </a:pPr>
            <a:endParaRPr lang="en-GB" sz="3200" dirty="0"/>
          </a:p>
          <a:p>
            <a:pPr marL="285750" indent="-285750">
              <a:buFont typeface="Arial" panose="020B0604020202020204" pitchFamily="34" charset="0"/>
              <a:buChar char="•"/>
            </a:pPr>
            <a:r>
              <a:rPr lang="en-GB" sz="3200" dirty="0">
                <a:solidFill>
                  <a:srgbClr val="7030A0"/>
                </a:solidFill>
              </a:rPr>
              <a:t>Time-bound </a:t>
            </a:r>
            <a:r>
              <a:rPr lang="en-GB" sz="3200" dirty="0"/>
              <a:t>– when will you do it by?</a:t>
            </a:r>
          </a:p>
          <a:p>
            <a:pPr marL="285750" indent="-285750">
              <a:buFont typeface="Arial" panose="020B0604020202020204" pitchFamily="34" charset="0"/>
              <a:buChar char="•"/>
            </a:pPr>
            <a:endParaRPr lang="en-GB" sz="3200" dirty="0"/>
          </a:p>
          <a:p>
            <a:pPr marL="285750" indent="-285750">
              <a:buFont typeface="Arial" panose="020B0604020202020204" pitchFamily="34" charset="0"/>
              <a:buChar char="•"/>
            </a:pPr>
            <a:r>
              <a:rPr lang="en-GB" sz="3200" dirty="0">
                <a:solidFill>
                  <a:srgbClr val="7030A0"/>
                </a:solidFill>
              </a:rPr>
              <a:t>Attainable</a:t>
            </a:r>
            <a:r>
              <a:rPr lang="en-GB" sz="3200" dirty="0"/>
              <a:t> – is it realistic?</a:t>
            </a:r>
          </a:p>
          <a:p>
            <a:pPr marL="285750" indent="-285750">
              <a:buFont typeface="Arial" panose="020B0604020202020204" pitchFamily="34" charset="0"/>
              <a:buChar char="•"/>
            </a:pPr>
            <a:endParaRPr lang="en-GB" sz="3200" dirty="0">
              <a:solidFill>
                <a:srgbClr val="7030A0"/>
              </a:solidFill>
            </a:endParaRPr>
          </a:p>
          <a:p>
            <a:pPr marL="285750" indent="-285750">
              <a:buFont typeface="Arial" panose="020B0604020202020204" pitchFamily="34" charset="0"/>
              <a:buChar char="•"/>
            </a:pPr>
            <a:r>
              <a:rPr lang="en-GB" sz="3200" dirty="0">
                <a:solidFill>
                  <a:srgbClr val="7030A0"/>
                </a:solidFill>
              </a:rPr>
              <a:t>Relevant </a:t>
            </a:r>
            <a:r>
              <a:rPr lang="en-GB" sz="3200" dirty="0"/>
              <a:t>– what is the point/purpose of your goal?</a:t>
            </a:r>
          </a:p>
          <a:p>
            <a:pPr marL="285750" indent="-285750">
              <a:buFont typeface="Arial" panose="020B0604020202020204" pitchFamily="34" charset="0"/>
              <a:buChar char="•"/>
            </a:pPr>
            <a:endParaRPr lang="en-GB" sz="4400" dirty="0"/>
          </a:p>
        </p:txBody>
      </p:sp>
    </p:spTree>
    <p:extLst>
      <p:ext uri="{BB962C8B-B14F-4D97-AF65-F5344CB8AC3E}">
        <p14:creationId xmlns:p14="http://schemas.microsoft.com/office/powerpoint/2010/main" val="3803374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451" cy="6858000"/>
          </a:xfrm>
        </p:spPr>
      </p:pic>
      <p:sp>
        <p:nvSpPr>
          <p:cNvPr id="2" name="Title 1"/>
          <p:cNvSpPr>
            <a:spLocks noGrp="1"/>
          </p:cNvSpPr>
          <p:nvPr>
            <p:ph type="title"/>
          </p:nvPr>
        </p:nvSpPr>
        <p:spPr>
          <a:xfrm>
            <a:off x="601980" y="507523"/>
            <a:ext cx="10988040" cy="2642553"/>
          </a:xfrm>
        </p:spPr>
        <p:txBody>
          <a:bodyPr>
            <a:noAutofit/>
          </a:bodyPr>
          <a:lstStyle/>
          <a:p>
            <a:pPr algn="ctr"/>
            <a:r>
              <a:rPr lang="en-US" sz="5400" b="1" dirty="0">
                <a:solidFill>
                  <a:srgbClr val="E6287F"/>
                </a:solidFill>
              </a:rPr>
              <a:t>Activity:</a:t>
            </a:r>
            <a:br>
              <a:rPr lang="en-US" sz="5400" dirty="0">
                <a:solidFill>
                  <a:srgbClr val="E6287F"/>
                </a:solidFill>
              </a:rPr>
            </a:br>
            <a:r>
              <a:rPr lang="en-US" sz="5400" dirty="0">
                <a:solidFill>
                  <a:srgbClr val="E6287F"/>
                </a:solidFill>
              </a:rPr>
              <a:t>Page 17</a:t>
            </a:r>
          </a:p>
        </p:txBody>
      </p:sp>
      <p:sp>
        <p:nvSpPr>
          <p:cNvPr id="5" name="TextBox 4">
            <a:extLst>
              <a:ext uri="{FF2B5EF4-FFF2-40B4-BE49-F238E27FC236}">
                <a16:creationId xmlns:a16="http://schemas.microsoft.com/office/drawing/2014/main" id="{8A5A9F78-CB50-43B1-A444-1A0F570639A0}"/>
              </a:ext>
            </a:extLst>
          </p:cNvPr>
          <p:cNvSpPr txBox="1"/>
          <p:nvPr/>
        </p:nvSpPr>
        <p:spPr>
          <a:xfrm>
            <a:off x="838200" y="3053532"/>
            <a:ext cx="10515600" cy="1938992"/>
          </a:xfrm>
          <a:prstGeom prst="rect">
            <a:avLst/>
          </a:prstGeom>
          <a:noFill/>
        </p:spPr>
        <p:txBody>
          <a:bodyPr wrap="square" rtlCol="0">
            <a:spAutoFit/>
          </a:bodyPr>
          <a:lstStyle/>
          <a:p>
            <a:pPr algn="ctr"/>
            <a:r>
              <a:rPr lang="en-GB" sz="4000" dirty="0"/>
              <a:t>Use the </a:t>
            </a:r>
            <a:r>
              <a:rPr lang="en-GB" sz="4000" b="1" dirty="0"/>
              <a:t>STAR</a:t>
            </a:r>
            <a:r>
              <a:rPr lang="en-GB" sz="4000" dirty="0"/>
              <a:t> method on some of the goals you created to make sure you’re getting the most out of them!</a:t>
            </a:r>
            <a:endParaRPr lang="en-GB" sz="3600" dirty="0"/>
          </a:p>
        </p:txBody>
      </p:sp>
    </p:spTree>
    <p:extLst>
      <p:ext uri="{BB962C8B-B14F-4D97-AF65-F5344CB8AC3E}">
        <p14:creationId xmlns:p14="http://schemas.microsoft.com/office/powerpoint/2010/main" val="17860357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451" cy="6858000"/>
          </a:xfrm>
        </p:spPr>
      </p:pic>
      <p:sp>
        <p:nvSpPr>
          <p:cNvPr id="2" name="Title 1"/>
          <p:cNvSpPr>
            <a:spLocks noGrp="1"/>
          </p:cNvSpPr>
          <p:nvPr>
            <p:ph type="title"/>
          </p:nvPr>
        </p:nvSpPr>
        <p:spPr>
          <a:xfrm>
            <a:off x="601980" y="507523"/>
            <a:ext cx="10988040" cy="2642553"/>
          </a:xfrm>
        </p:spPr>
        <p:txBody>
          <a:bodyPr>
            <a:noAutofit/>
          </a:bodyPr>
          <a:lstStyle/>
          <a:p>
            <a:pPr algn="ctr"/>
            <a:r>
              <a:rPr lang="en-US" sz="5400" b="1" dirty="0">
                <a:solidFill>
                  <a:srgbClr val="E6287F"/>
                </a:solidFill>
              </a:rPr>
              <a:t>Wellbeing check-in:</a:t>
            </a:r>
            <a:br>
              <a:rPr lang="en-US" sz="5400" dirty="0">
                <a:solidFill>
                  <a:srgbClr val="E6287F"/>
                </a:solidFill>
              </a:rPr>
            </a:br>
            <a:r>
              <a:rPr lang="en-US" sz="5400" dirty="0">
                <a:solidFill>
                  <a:srgbClr val="E6287F"/>
                </a:solidFill>
              </a:rPr>
              <a:t>Page 19-20</a:t>
            </a:r>
          </a:p>
        </p:txBody>
      </p:sp>
      <p:sp>
        <p:nvSpPr>
          <p:cNvPr id="5" name="TextBox 4">
            <a:extLst>
              <a:ext uri="{FF2B5EF4-FFF2-40B4-BE49-F238E27FC236}">
                <a16:creationId xmlns:a16="http://schemas.microsoft.com/office/drawing/2014/main" id="{8A5A9F78-CB50-43B1-A444-1A0F570639A0}"/>
              </a:ext>
            </a:extLst>
          </p:cNvPr>
          <p:cNvSpPr txBox="1"/>
          <p:nvPr/>
        </p:nvSpPr>
        <p:spPr>
          <a:xfrm>
            <a:off x="838200" y="3053532"/>
            <a:ext cx="10515600" cy="1938992"/>
          </a:xfrm>
          <a:prstGeom prst="rect">
            <a:avLst/>
          </a:prstGeom>
          <a:noFill/>
        </p:spPr>
        <p:txBody>
          <a:bodyPr wrap="square" lIns="91440" tIns="45720" rIns="91440" bIns="45720" rtlCol="0" anchor="t">
            <a:spAutoFit/>
          </a:bodyPr>
          <a:lstStyle/>
          <a:p>
            <a:pPr algn="ctr"/>
            <a:r>
              <a:rPr lang="en-GB" sz="4000" dirty="0"/>
              <a:t>Take a few moments to check in with yourself </a:t>
            </a:r>
            <a:r>
              <a:rPr lang="en-GB" sz="4000"/>
              <a:t>about how you're feeling today. You don't need to share this with anyone else!</a:t>
            </a:r>
            <a:endParaRPr lang="en-GB" sz="4000" dirty="0">
              <a:cs typeface="Calibri"/>
            </a:endParaRPr>
          </a:p>
        </p:txBody>
      </p:sp>
    </p:spTree>
    <p:extLst>
      <p:ext uri="{BB962C8B-B14F-4D97-AF65-F5344CB8AC3E}">
        <p14:creationId xmlns:p14="http://schemas.microsoft.com/office/powerpoint/2010/main" val="2510262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1" y="0"/>
            <a:ext cx="12188389" cy="6858000"/>
          </a:xfrm>
          <a:prstGeom prst="rect">
            <a:avLst/>
          </a:prstGeom>
        </p:spPr>
      </p:pic>
      <p:sp>
        <p:nvSpPr>
          <p:cNvPr id="5" name="Title 1">
            <a:extLst>
              <a:ext uri="{FF2B5EF4-FFF2-40B4-BE49-F238E27FC236}">
                <a16:creationId xmlns:a16="http://schemas.microsoft.com/office/drawing/2014/main" id="{D3668E10-D356-4250-BC55-9D401F18654B}"/>
              </a:ext>
            </a:extLst>
          </p:cNvPr>
          <p:cNvSpPr txBox="1">
            <a:spLocks/>
          </p:cNvSpPr>
          <p:nvPr/>
        </p:nvSpPr>
        <p:spPr>
          <a:xfrm>
            <a:off x="1293904" y="1778000"/>
            <a:ext cx="9604192" cy="2428239"/>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dirty="0">
                <a:solidFill>
                  <a:srgbClr val="E6287F"/>
                </a:solidFill>
              </a:rPr>
              <a:t>Shaping Your Future Starts Here:</a:t>
            </a:r>
          </a:p>
          <a:p>
            <a:r>
              <a:rPr lang="en-US" sz="4800" dirty="0">
                <a:solidFill>
                  <a:srgbClr val="E6287F"/>
                </a:solidFill>
              </a:rPr>
              <a:t>Intro &amp; self-exploration</a:t>
            </a:r>
          </a:p>
        </p:txBody>
      </p:sp>
    </p:spTree>
    <p:extLst>
      <p:ext uri="{BB962C8B-B14F-4D97-AF65-F5344CB8AC3E}">
        <p14:creationId xmlns:p14="http://schemas.microsoft.com/office/powerpoint/2010/main" val="1365921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451" cy="6858000"/>
          </a:xfrm>
        </p:spPr>
      </p:pic>
      <p:sp>
        <p:nvSpPr>
          <p:cNvPr id="2" name="Title 1"/>
          <p:cNvSpPr>
            <a:spLocks noGrp="1"/>
          </p:cNvSpPr>
          <p:nvPr>
            <p:ph type="title"/>
          </p:nvPr>
        </p:nvSpPr>
        <p:spPr/>
        <p:txBody>
          <a:bodyPr/>
          <a:lstStyle/>
          <a:p>
            <a:r>
              <a:rPr lang="en-US" dirty="0">
                <a:solidFill>
                  <a:srgbClr val="E6287F"/>
                </a:solidFill>
              </a:rPr>
              <a:t>What this workbook is for</a:t>
            </a:r>
          </a:p>
        </p:txBody>
      </p:sp>
      <p:sp>
        <p:nvSpPr>
          <p:cNvPr id="3" name="TextBox 2">
            <a:extLst>
              <a:ext uri="{FF2B5EF4-FFF2-40B4-BE49-F238E27FC236}">
                <a16:creationId xmlns:a16="http://schemas.microsoft.com/office/drawing/2014/main" id="{6D591636-19A5-427B-9A60-69621BADFE08}"/>
              </a:ext>
            </a:extLst>
          </p:cNvPr>
          <p:cNvSpPr txBox="1"/>
          <p:nvPr/>
        </p:nvSpPr>
        <p:spPr>
          <a:xfrm>
            <a:off x="273377" y="1548614"/>
            <a:ext cx="11918623" cy="3463128"/>
          </a:xfrm>
          <a:prstGeom prst="rect">
            <a:avLst/>
          </a:prstGeom>
          <a:noFill/>
        </p:spPr>
        <p:txBody>
          <a:bodyPr wrap="square" rtlCol="0">
            <a:spAutoFit/>
          </a:bodyPr>
          <a:lstStyle/>
          <a:p>
            <a:r>
              <a:rPr lang="en-GB" sz="3200" dirty="0"/>
              <a:t>Designed to:</a:t>
            </a:r>
          </a:p>
          <a:p>
            <a:pPr marL="457200" indent="-457200">
              <a:lnSpc>
                <a:spcPct val="150000"/>
              </a:lnSpc>
              <a:buFont typeface="Wingdings" panose="05000000000000000000" pitchFamily="2" charset="2"/>
              <a:buChar char="Ø"/>
            </a:pPr>
            <a:r>
              <a:rPr lang="en-GB" sz="3200" dirty="0"/>
              <a:t>Help with making decisions about your future </a:t>
            </a:r>
          </a:p>
          <a:p>
            <a:pPr marL="457200" indent="-457200">
              <a:lnSpc>
                <a:spcPct val="150000"/>
              </a:lnSpc>
              <a:buFont typeface="Wingdings" panose="05000000000000000000" pitchFamily="2" charset="2"/>
              <a:buChar char="Ø"/>
            </a:pPr>
            <a:r>
              <a:rPr lang="en-GB" sz="3200" dirty="0"/>
              <a:t>Help you feel a bit clearer and more confident about your next steps</a:t>
            </a:r>
          </a:p>
          <a:p>
            <a:pPr marL="457200" indent="-457200">
              <a:lnSpc>
                <a:spcPct val="150000"/>
              </a:lnSpc>
              <a:buFont typeface="Wingdings" panose="05000000000000000000" pitchFamily="2" charset="2"/>
              <a:buChar char="Ø"/>
            </a:pPr>
            <a:r>
              <a:rPr lang="en-GB" sz="3200" dirty="0"/>
              <a:t>Provide information on HE, self-care, and wellbeing </a:t>
            </a:r>
          </a:p>
          <a:p>
            <a:pPr marL="457200" indent="-457200">
              <a:lnSpc>
                <a:spcPct val="150000"/>
              </a:lnSpc>
              <a:buFont typeface="Wingdings" panose="05000000000000000000" pitchFamily="2" charset="2"/>
              <a:buChar char="Ø"/>
            </a:pPr>
            <a:r>
              <a:rPr lang="en-GB" sz="3200" dirty="0"/>
              <a:t>Give you space for notes and activities to complete</a:t>
            </a:r>
          </a:p>
        </p:txBody>
      </p:sp>
    </p:spTree>
    <p:extLst>
      <p:ext uri="{BB962C8B-B14F-4D97-AF65-F5344CB8AC3E}">
        <p14:creationId xmlns:p14="http://schemas.microsoft.com/office/powerpoint/2010/main" val="2179028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1641817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451" cy="6858000"/>
          </a:xfrm>
        </p:spPr>
      </p:pic>
      <p:sp>
        <p:nvSpPr>
          <p:cNvPr id="2" name="Title 1"/>
          <p:cNvSpPr>
            <a:spLocks noGrp="1"/>
          </p:cNvSpPr>
          <p:nvPr>
            <p:ph type="title"/>
          </p:nvPr>
        </p:nvSpPr>
        <p:spPr/>
        <p:txBody>
          <a:bodyPr/>
          <a:lstStyle/>
          <a:p>
            <a:r>
              <a:rPr lang="en-US" dirty="0">
                <a:solidFill>
                  <a:srgbClr val="E6287F"/>
                </a:solidFill>
              </a:rPr>
              <a:t>Self-exploration</a:t>
            </a:r>
          </a:p>
        </p:txBody>
      </p:sp>
      <p:sp>
        <p:nvSpPr>
          <p:cNvPr id="3" name="TextBox 2">
            <a:extLst>
              <a:ext uri="{FF2B5EF4-FFF2-40B4-BE49-F238E27FC236}">
                <a16:creationId xmlns:a16="http://schemas.microsoft.com/office/drawing/2014/main" id="{6D591636-19A5-427B-9A60-69621BADFE08}"/>
              </a:ext>
            </a:extLst>
          </p:cNvPr>
          <p:cNvSpPr txBox="1"/>
          <p:nvPr/>
        </p:nvSpPr>
        <p:spPr>
          <a:xfrm>
            <a:off x="443060" y="1615440"/>
            <a:ext cx="11236750" cy="3539430"/>
          </a:xfrm>
          <a:prstGeom prst="rect">
            <a:avLst/>
          </a:prstGeom>
          <a:noFill/>
        </p:spPr>
        <p:txBody>
          <a:bodyPr wrap="square" rtlCol="0">
            <a:spAutoFit/>
          </a:bodyPr>
          <a:lstStyle/>
          <a:p>
            <a:pPr marL="285750" indent="-285750">
              <a:buFont typeface="Arial" panose="020B0604020202020204" pitchFamily="34" charset="0"/>
              <a:buChar char="•"/>
            </a:pPr>
            <a:r>
              <a:rPr lang="en-GB" sz="3200" dirty="0"/>
              <a:t>Making decisions can be really tough</a:t>
            </a:r>
          </a:p>
          <a:p>
            <a:pPr marL="285750" indent="-285750">
              <a:buFont typeface="Arial" panose="020B0604020202020204" pitchFamily="34" charset="0"/>
              <a:buChar char="•"/>
            </a:pPr>
            <a:r>
              <a:rPr lang="en-GB" sz="3200" dirty="0"/>
              <a:t>There are lots of factors that can affect the decisions you make</a:t>
            </a:r>
          </a:p>
          <a:p>
            <a:pPr marL="285750" indent="-285750">
              <a:buFont typeface="Arial" panose="020B0604020202020204" pitchFamily="34" charset="0"/>
              <a:buChar char="•"/>
            </a:pPr>
            <a:r>
              <a:rPr lang="en-GB" sz="3200" dirty="0"/>
              <a:t>Other people might try to influence you</a:t>
            </a:r>
          </a:p>
          <a:p>
            <a:pPr marL="285750" indent="-285750">
              <a:buFont typeface="Arial" panose="020B0604020202020204" pitchFamily="34" charset="0"/>
              <a:buChar char="•"/>
            </a:pPr>
            <a:r>
              <a:rPr lang="en-GB" sz="3200" dirty="0"/>
              <a:t>It can be hard to work out what you really want</a:t>
            </a:r>
          </a:p>
          <a:p>
            <a:pPr marL="285750" indent="-285750">
              <a:buFont typeface="Arial" panose="020B0604020202020204" pitchFamily="34" charset="0"/>
              <a:buChar char="•"/>
            </a:pPr>
            <a:endParaRPr lang="en-GB" sz="3200" dirty="0"/>
          </a:p>
          <a:p>
            <a:r>
              <a:rPr lang="en-GB" sz="3200" dirty="0"/>
              <a:t>Self-exploration is about understanding yourself, and can be helpful during any decision-making process…</a:t>
            </a:r>
          </a:p>
        </p:txBody>
      </p:sp>
    </p:spTree>
    <p:extLst>
      <p:ext uri="{BB962C8B-B14F-4D97-AF65-F5344CB8AC3E}">
        <p14:creationId xmlns:p14="http://schemas.microsoft.com/office/powerpoint/2010/main" val="1795037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1" y="0"/>
            <a:ext cx="12192451" cy="6858000"/>
          </a:xfrm>
        </p:spPr>
      </p:pic>
      <p:sp>
        <p:nvSpPr>
          <p:cNvPr id="2" name="Title 1"/>
          <p:cNvSpPr>
            <a:spLocks noGrp="1"/>
          </p:cNvSpPr>
          <p:nvPr>
            <p:ph type="title"/>
          </p:nvPr>
        </p:nvSpPr>
        <p:spPr>
          <a:xfrm>
            <a:off x="3375571" y="1921621"/>
            <a:ext cx="5213133" cy="2010321"/>
          </a:xfrm>
        </p:spPr>
        <p:txBody>
          <a:bodyPr>
            <a:normAutofit/>
          </a:bodyPr>
          <a:lstStyle/>
          <a:p>
            <a:pPr algn="ctr"/>
            <a:r>
              <a:rPr lang="en-US" sz="4800" b="1" dirty="0">
                <a:solidFill>
                  <a:srgbClr val="E6287F"/>
                </a:solidFill>
              </a:rPr>
              <a:t>What makes you, </a:t>
            </a:r>
            <a:r>
              <a:rPr lang="en-US" sz="4800" b="1" i="1" dirty="0">
                <a:solidFill>
                  <a:srgbClr val="E6287F"/>
                </a:solidFill>
              </a:rPr>
              <a:t>you</a:t>
            </a:r>
            <a:r>
              <a:rPr lang="en-US" sz="4800" b="1" dirty="0">
                <a:solidFill>
                  <a:srgbClr val="E6287F"/>
                </a:solidFill>
              </a:rPr>
              <a:t>?</a:t>
            </a:r>
            <a:br>
              <a:rPr lang="en-US" sz="4800" b="1" dirty="0">
                <a:solidFill>
                  <a:srgbClr val="E6287F"/>
                </a:solidFill>
              </a:rPr>
            </a:br>
            <a:r>
              <a:rPr lang="en-US" sz="3200" b="1" dirty="0">
                <a:solidFill>
                  <a:srgbClr val="E6287F"/>
                </a:solidFill>
              </a:rPr>
              <a:t>Let’s talk about your…</a:t>
            </a:r>
            <a:endParaRPr lang="en-US" sz="4800" b="1" dirty="0">
              <a:solidFill>
                <a:srgbClr val="E6287F"/>
              </a:solidFill>
            </a:endParaRPr>
          </a:p>
        </p:txBody>
      </p:sp>
      <p:sp>
        <p:nvSpPr>
          <p:cNvPr id="5" name="TextBox 4">
            <a:extLst>
              <a:ext uri="{FF2B5EF4-FFF2-40B4-BE49-F238E27FC236}">
                <a16:creationId xmlns:a16="http://schemas.microsoft.com/office/drawing/2014/main" id="{BFAEA3C9-7B25-406C-A7E4-4A411C0A8B07}"/>
              </a:ext>
            </a:extLst>
          </p:cNvPr>
          <p:cNvSpPr txBox="1"/>
          <p:nvPr/>
        </p:nvSpPr>
        <p:spPr>
          <a:xfrm>
            <a:off x="1722603" y="954763"/>
            <a:ext cx="2946400" cy="584775"/>
          </a:xfrm>
          <a:prstGeom prst="rect">
            <a:avLst/>
          </a:prstGeom>
          <a:noFill/>
        </p:spPr>
        <p:txBody>
          <a:bodyPr wrap="square" rtlCol="0">
            <a:spAutoFit/>
          </a:bodyPr>
          <a:lstStyle/>
          <a:p>
            <a:r>
              <a:rPr lang="en-GB" sz="3200" dirty="0"/>
              <a:t>Hobbies</a:t>
            </a:r>
          </a:p>
        </p:txBody>
      </p:sp>
      <p:sp>
        <p:nvSpPr>
          <p:cNvPr id="6" name="TextBox 5">
            <a:extLst>
              <a:ext uri="{FF2B5EF4-FFF2-40B4-BE49-F238E27FC236}">
                <a16:creationId xmlns:a16="http://schemas.microsoft.com/office/drawing/2014/main" id="{CAB85039-4897-444C-B5DA-27F482BA819D}"/>
              </a:ext>
            </a:extLst>
          </p:cNvPr>
          <p:cNvSpPr txBox="1"/>
          <p:nvPr/>
        </p:nvSpPr>
        <p:spPr>
          <a:xfrm>
            <a:off x="5066600" y="752071"/>
            <a:ext cx="2946400" cy="584775"/>
          </a:xfrm>
          <a:prstGeom prst="rect">
            <a:avLst/>
          </a:prstGeom>
          <a:noFill/>
        </p:spPr>
        <p:txBody>
          <a:bodyPr wrap="square" rtlCol="0">
            <a:spAutoFit/>
          </a:bodyPr>
          <a:lstStyle/>
          <a:p>
            <a:r>
              <a:rPr lang="en-GB" sz="3200" dirty="0"/>
              <a:t>Interests</a:t>
            </a:r>
          </a:p>
        </p:txBody>
      </p:sp>
      <p:sp>
        <p:nvSpPr>
          <p:cNvPr id="7" name="TextBox 6">
            <a:extLst>
              <a:ext uri="{FF2B5EF4-FFF2-40B4-BE49-F238E27FC236}">
                <a16:creationId xmlns:a16="http://schemas.microsoft.com/office/drawing/2014/main" id="{B7F0C4DF-8D09-4AFF-8EFA-82FA774FB2E3}"/>
              </a:ext>
            </a:extLst>
          </p:cNvPr>
          <p:cNvSpPr txBox="1"/>
          <p:nvPr/>
        </p:nvSpPr>
        <p:spPr>
          <a:xfrm>
            <a:off x="1206239" y="3764889"/>
            <a:ext cx="2946400" cy="584775"/>
          </a:xfrm>
          <a:prstGeom prst="rect">
            <a:avLst/>
          </a:prstGeom>
          <a:noFill/>
        </p:spPr>
        <p:txBody>
          <a:bodyPr wrap="square" rtlCol="0">
            <a:spAutoFit/>
          </a:bodyPr>
          <a:lstStyle/>
          <a:p>
            <a:r>
              <a:rPr lang="en-GB" sz="3200" dirty="0"/>
              <a:t>Experiences</a:t>
            </a:r>
          </a:p>
        </p:txBody>
      </p:sp>
      <p:sp>
        <p:nvSpPr>
          <p:cNvPr id="8" name="TextBox 7">
            <a:extLst>
              <a:ext uri="{FF2B5EF4-FFF2-40B4-BE49-F238E27FC236}">
                <a16:creationId xmlns:a16="http://schemas.microsoft.com/office/drawing/2014/main" id="{B163CD9C-B3BB-41FE-8D07-FE9A55C24326}"/>
              </a:ext>
            </a:extLst>
          </p:cNvPr>
          <p:cNvSpPr txBox="1"/>
          <p:nvPr/>
        </p:nvSpPr>
        <p:spPr>
          <a:xfrm>
            <a:off x="9156262" y="2966070"/>
            <a:ext cx="2946400" cy="584775"/>
          </a:xfrm>
          <a:prstGeom prst="rect">
            <a:avLst/>
          </a:prstGeom>
          <a:noFill/>
        </p:spPr>
        <p:txBody>
          <a:bodyPr wrap="square" rtlCol="0">
            <a:spAutoFit/>
          </a:bodyPr>
          <a:lstStyle/>
          <a:p>
            <a:r>
              <a:rPr lang="en-GB" sz="3200" dirty="0"/>
              <a:t>Skills</a:t>
            </a:r>
          </a:p>
        </p:txBody>
      </p:sp>
      <p:sp>
        <p:nvSpPr>
          <p:cNvPr id="9" name="TextBox 8">
            <a:extLst>
              <a:ext uri="{FF2B5EF4-FFF2-40B4-BE49-F238E27FC236}">
                <a16:creationId xmlns:a16="http://schemas.microsoft.com/office/drawing/2014/main" id="{A9611E76-65A5-4DF9-98E4-E0F533CFFACC}"/>
              </a:ext>
            </a:extLst>
          </p:cNvPr>
          <p:cNvSpPr txBox="1"/>
          <p:nvPr/>
        </p:nvSpPr>
        <p:spPr>
          <a:xfrm>
            <a:off x="5433060" y="4349664"/>
            <a:ext cx="2946400" cy="584775"/>
          </a:xfrm>
          <a:prstGeom prst="rect">
            <a:avLst/>
          </a:prstGeom>
          <a:noFill/>
        </p:spPr>
        <p:txBody>
          <a:bodyPr wrap="square" rtlCol="0">
            <a:spAutoFit/>
          </a:bodyPr>
          <a:lstStyle/>
          <a:p>
            <a:r>
              <a:rPr lang="en-GB" sz="3200" dirty="0"/>
              <a:t>Aspirations</a:t>
            </a:r>
          </a:p>
        </p:txBody>
      </p:sp>
      <p:sp>
        <p:nvSpPr>
          <p:cNvPr id="10" name="TextBox 9">
            <a:extLst>
              <a:ext uri="{FF2B5EF4-FFF2-40B4-BE49-F238E27FC236}">
                <a16:creationId xmlns:a16="http://schemas.microsoft.com/office/drawing/2014/main" id="{6A8E1A8A-569F-4E16-AEAB-E266137268DC}"/>
              </a:ext>
            </a:extLst>
          </p:cNvPr>
          <p:cNvSpPr txBox="1"/>
          <p:nvPr/>
        </p:nvSpPr>
        <p:spPr>
          <a:xfrm>
            <a:off x="3035738" y="4936379"/>
            <a:ext cx="2946400" cy="584775"/>
          </a:xfrm>
          <a:prstGeom prst="rect">
            <a:avLst/>
          </a:prstGeom>
          <a:noFill/>
        </p:spPr>
        <p:txBody>
          <a:bodyPr wrap="square" rtlCol="0">
            <a:spAutoFit/>
          </a:bodyPr>
          <a:lstStyle/>
          <a:p>
            <a:r>
              <a:rPr lang="en-GB" sz="3200" dirty="0"/>
              <a:t>Priorities</a:t>
            </a:r>
          </a:p>
        </p:txBody>
      </p:sp>
      <p:sp>
        <p:nvSpPr>
          <p:cNvPr id="11" name="TextBox 10">
            <a:extLst>
              <a:ext uri="{FF2B5EF4-FFF2-40B4-BE49-F238E27FC236}">
                <a16:creationId xmlns:a16="http://schemas.microsoft.com/office/drawing/2014/main" id="{7C53710A-92F8-4A27-8549-9EF679CADD9F}"/>
              </a:ext>
            </a:extLst>
          </p:cNvPr>
          <p:cNvSpPr txBox="1"/>
          <p:nvPr/>
        </p:nvSpPr>
        <p:spPr>
          <a:xfrm>
            <a:off x="8676121" y="4811375"/>
            <a:ext cx="2946400" cy="584775"/>
          </a:xfrm>
          <a:prstGeom prst="rect">
            <a:avLst/>
          </a:prstGeom>
          <a:noFill/>
        </p:spPr>
        <p:txBody>
          <a:bodyPr wrap="square" rtlCol="0">
            <a:spAutoFit/>
          </a:bodyPr>
          <a:lstStyle/>
          <a:p>
            <a:r>
              <a:rPr lang="en-GB" sz="3200" dirty="0"/>
              <a:t>Achievements</a:t>
            </a:r>
          </a:p>
        </p:txBody>
      </p:sp>
      <p:sp>
        <p:nvSpPr>
          <p:cNvPr id="12" name="TextBox 11">
            <a:extLst>
              <a:ext uri="{FF2B5EF4-FFF2-40B4-BE49-F238E27FC236}">
                <a16:creationId xmlns:a16="http://schemas.microsoft.com/office/drawing/2014/main" id="{B414BB8E-FD03-4790-85C5-68CAD6701D1C}"/>
              </a:ext>
            </a:extLst>
          </p:cNvPr>
          <p:cNvSpPr txBox="1"/>
          <p:nvPr/>
        </p:nvSpPr>
        <p:spPr>
          <a:xfrm>
            <a:off x="8854264" y="1120765"/>
            <a:ext cx="2946400" cy="584775"/>
          </a:xfrm>
          <a:prstGeom prst="rect">
            <a:avLst/>
          </a:prstGeom>
          <a:noFill/>
        </p:spPr>
        <p:txBody>
          <a:bodyPr wrap="square" rtlCol="0">
            <a:spAutoFit/>
          </a:bodyPr>
          <a:lstStyle/>
          <a:p>
            <a:r>
              <a:rPr lang="en-GB" sz="3200" dirty="0"/>
              <a:t>Memories</a:t>
            </a:r>
          </a:p>
        </p:txBody>
      </p:sp>
      <p:sp>
        <p:nvSpPr>
          <p:cNvPr id="13" name="TextBox 12">
            <a:extLst>
              <a:ext uri="{FF2B5EF4-FFF2-40B4-BE49-F238E27FC236}">
                <a16:creationId xmlns:a16="http://schemas.microsoft.com/office/drawing/2014/main" id="{4F27AC89-61BB-4E09-B6AD-82F767E528F2}"/>
              </a:ext>
            </a:extLst>
          </p:cNvPr>
          <p:cNvSpPr txBox="1"/>
          <p:nvPr/>
        </p:nvSpPr>
        <p:spPr>
          <a:xfrm>
            <a:off x="1310290" y="2380309"/>
            <a:ext cx="2946400" cy="584775"/>
          </a:xfrm>
          <a:prstGeom prst="rect">
            <a:avLst/>
          </a:prstGeom>
          <a:noFill/>
        </p:spPr>
        <p:txBody>
          <a:bodyPr wrap="square" rtlCol="0">
            <a:spAutoFit/>
          </a:bodyPr>
          <a:lstStyle/>
          <a:p>
            <a:r>
              <a:rPr lang="en-GB" sz="3200" dirty="0"/>
              <a:t>Goals</a:t>
            </a:r>
          </a:p>
        </p:txBody>
      </p:sp>
    </p:spTree>
    <p:extLst>
      <p:ext uri="{BB962C8B-B14F-4D97-AF65-F5344CB8AC3E}">
        <p14:creationId xmlns:p14="http://schemas.microsoft.com/office/powerpoint/2010/main" val="2535557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451" cy="6858000"/>
          </a:xfrm>
        </p:spPr>
      </p:pic>
      <p:sp>
        <p:nvSpPr>
          <p:cNvPr id="2" name="Title 1"/>
          <p:cNvSpPr>
            <a:spLocks noGrp="1"/>
          </p:cNvSpPr>
          <p:nvPr>
            <p:ph type="title"/>
          </p:nvPr>
        </p:nvSpPr>
        <p:spPr>
          <a:xfrm>
            <a:off x="838200" y="537845"/>
            <a:ext cx="10368280" cy="4816475"/>
          </a:xfrm>
        </p:spPr>
        <p:txBody>
          <a:bodyPr>
            <a:normAutofit/>
          </a:bodyPr>
          <a:lstStyle/>
          <a:p>
            <a:pPr algn="ctr"/>
            <a:r>
              <a:rPr lang="en-US" sz="4800" dirty="0">
                <a:solidFill>
                  <a:srgbClr val="E6287F"/>
                </a:solidFill>
              </a:rPr>
              <a:t>Turn to the person next to you. </a:t>
            </a:r>
            <a:br>
              <a:rPr lang="en-US" sz="4800" dirty="0">
                <a:solidFill>
                  <a:srgbClr val="E6287F"/>
                </a:solidFill>
              </a:rPr>
            </a:br>
            <a:r>
              <a:rPr lang="en-US" sz="4800" dirty="0">
                <a:solidFill>
                  <a:srgbClr val="E6287F"/>
                </a:solidFill>
              </a:rPr>
              <a:t>You have 30 seconds each to describe what you would want your future to look like…</a:t>
            </a:r>
          </a:p>
        </p:txBody>
      </p:sp>
    </p:spTree>
    <p:extLst>
      <p:ext uri="{BB962C8B-B14F-4D97-AF65-F5344CB8AC3E}">
        <p14:creationId xmlns:p14="http://schemas.microsoft.com/office/powerpoint/2010/main" val="38797226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451" cy="6858000"/>
          </a:xfrm>
        </p:spPr>
      </p:pic>
      <p:sp>
        <p:nvSpPr>
          <p:cNvPr id="2" name="Title 1"/>
          <p:cNvSpPr>
            <a:spLocks noGrp="1"/>
          </p:cNvSpPr>
          <p:nvPr>
            <p:ph type="title"/>
          </p:nvPr>
        </p:nvSpPr>
        <p:spPr>
          <a:xfrm>
            <a:off x="601980" y="507523"/>
            <a:ext cx="10988040" cy="2642553"/>
          </a:xfrm>
        </p:spPr>
        <p:txBody>
          <a:bodyPr>
            <a:noAutofit/>
          </a:bodyPr>
          <a:lstStyle/>
          <a:p>
            <a:pPr algn="ctr"/>
            <a:r>
              <a:rPr lang="en-US" sz="5400" b="1" dirty="0">
                <a:solidFill>
                  <a:srgbClr val="E6287F"/>
                </a:solidFill>
              </a:rPr>
              <a:t>Activity:</a:t>
            </a:r>
            <a:br>
              <a:rPr lang="en-US" sz="5400" dirty="0">
                <a:solidFill>
                  <a:srgbClr val="E6287F"/>
                </a:solidFill>
              </a:rPr>
            </a:br>
            <a:r>
              <a:rPr lang="en-US" sz="5400" dirty="0">
                <a:solidFill>
                  <a:srgbClr val="E6287F"/>
                </a:solidFill>
              </a:rPr>
              <a:t>Pages 12 and 13</a:t>
            </a:r>
          </a:p>
        </p:txBody>
      </p:sp>
      <p:sp>
        <p:nvSpPr>
          <p:cNvPr id="5" name="TextBox 4">
            <a:extLst>
              <a:ext uri="{FF2B5EF4-FFF2-40B4-BE49-F238E27FC236}">
                <a16:creationId xmlns:a16="http://schemas.microsoft.com/office/drawing/2014/main" id="{8A5A9F78-CB50-43B1-A444-1A0F570639A0}"/>
              </a:ext>
            </a:extLst>
          </p:cNvPr>
          <p:cNvSpPr txBox="1"/>
          <p:nvPr/>
        </p:nvSpPr>
        <p:spPr>
          <a:xfrm>
            <a:off x="838200" y="2893467"/>
            <a:ext cx="10515600" cy="1938992"/>
          </a:xfrm>
          <a:prstGeom prst="rect">
            <a:avLst/>
          </a:prstGeom>
          <a:noFill/>
        </p:spPr>
        <p:txBody>
          <a:bodyPr wrap="square" rtlCol="0">
            <a:spAutoFit/>
          </a:bodyPr>
          <a:lstStyle/>
          <a:p>
            <a:pPr algn="ctr"/>
            <a:r>
              <a:rPr lang="en-GB" sz="4000" dirty="0"/>
              <a:t>Let’s get started by thinking about what makes you, you. Complete these activities to help you identify your interests, hopes and dreams!</a:t>
            </a:r>
            <a:endParaRPr lang="en-GB" sz="3600" dirty="0"/>
          </a:p>
        </p:txBody>
      </p:sp>
    </p:spTree>
    <p:extLst>
      <p:ext uri="{BB962C8B-B14F-4D97-AF65-F5344CB8AC3E}">
        <p14:creationId xmlns:p14="http://schemas.microsoft.com/office/powerpoint/2010/main" val="2202072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8854"/>
            <a:ext cx="12192451" cy="6858000"/>
          </a:xfrm>
        </p:spPr>
      </p:pic>
      <p:sp>
        <p:nvSpPr>
          <p:cNvPr id="2" name="Title 1"/>
          <p:cNvSpPr>
            <a:spLocks noGrp="1"/>
          </p:cNvSpPr>
          <p:nvPr>
            <p:ph type="title"/>
          </p:nvPr>
        </p:nvSpPr>
        <p:spPr/>
        <p:txBody>
          <a:bodyPr/>
          <a:lstStyle/>
          <a:p>
            <a:r>
              <a:rPr lang="en-US" dirty="0">
                <a:solidFill>
                  <a:srgbClr val="E6287F"/>
                </a:solidFill>
              </a:rPr>
              <a:t>Taking a moment to look back</a:t>
            </a:r>
          </a:p>
        </p:txBody>
      </p:sp>
      <p:sp>
        <p:nvSpPr>
          <p:cNvPr id="3" name="TextBox 2">
            <a:extLst>
              <a:ext uri="{FF2B5EF4-FFF2-40B4-BE49-F238E27FC236}">
                <a16:creationId xmlns:a16="http://schemas.microsoft.com/office/drawing/2014/main" id="{6D591636-19A5-427B-9A60-69621BADFE08}"/>
              </a:ext>
            </a:extLst>
          </p:cNvPr>
          <p:cNvSpPr txBox="1"/>
          <p:nvPr/>
        </p:nvSpPr>
        <p:spPr>
          <a:xfrm>
            <a:off x="1046480" y="1428850"/>
            <a:ext cx="10347960" cy="5078313"/>
          </a:xfrm>
          <a:prstGeom prst="rect">
            <a:avLst/>
          </a:prstGeom>
          <a:noFill/>
        </p:spPr>
        <p:txBody>
          <a:bodyPr wrap="square" rtlCol="0">
            <a:spAutoFit/>
          </a:bodyPr>
          <a:lstStyle/>
          <a:p>
            <a:pPr marL="285750" indent="-285750">
              <a:buFont typeface="Arial" panose="020B0604020202020204" pitchFamily="34" charset="0"/>
              <a:buChar char="•"/>
            </a:pPr>
            <a:r>
              <a:rPr lang="en-GB" sz="2800" dirty="0"/>
              <a:t>Although it doesn’t always feel like it, you’ve already done lots of things that can help you in the future</a:t>
            </a:r>
          </a:p>
          <a:p>
            <a:pPr marL="285750" indent="-285750">
              <a:buFont typeface="Arial" panose="020B0604020202020204" pitchFamily="34" charset="0"/>
              <a:buChar char="•"/>
            </a:pPr>
            <a:r>
              <a:rPr lang="en-GB" sz="2800" dirty="0"/>
              <a:t>It can be easy to think that learning only happens at school, but we learn new things in all sorts of ways, such as:</a:t>
            </a:r>
          </a:p>
          <a:p>
            <a:pPr marL="285750" indent="-285750">
              <a:buFont typeface="Arial" panose="020B0604020202020204" pitchFamily="34" charset="0"/>
              <a:buChar char="•"/>
            </a:pPr>
            <a:endParaRPr lang="en-GB" sz="2800" dirty="0"/>
          </a:p>
          <a:p>
            <a:pPr marL="914400" lvl="1" indent="-457200">
              <a:buFont typeface="Wingdings" panose="05000000000000000000" pitchFamily="2" charset="2"/>
              <a:buChar char="Ø"/>
            </a:pPr>
            <a:r>
              <a:rPr lang="en-GB" sz="2800" dirty="0"/>
              <a:t>Helping to plan a family event – </a:t>
            </a:r>
            <a:r>
              <a:rPr lang="en-GB" sz="2800" i="1" dirty="0"/>
              <a:t>organisation</a:t>
            </a:r>
          </a:p>
          <a:p>
            <a:pPr marL="914400" lvl="1" indent="-457200">
              <a:buFont typeface="Wingdings" panose="05000000000000000000" pitchFamily="2" charset="2"/>
              <a:buChar char="Ø"/>
            </a:pPr>
            <a:r>
              <a:rPr lang="en-GB" sz="2800" dirty="0"/>
              <a:t>Looking after younger family members – </a:t>
            </a:r>
            <a:r>
              <a:rPr lang="en-GB" sz="2800" i="1" dirty="0"/>
              <a:t>care, responsibility</a:t>
            </a:r>
          </a:p>
          <a:p>
            <a:pPr marL="914400" lvl="1" indent="-457200">
              <a:buFont typeface="Wingdings" panose="05000000000000000000" pitchFamily="2" charset="2"/>
              <a:buChar char="Ø"/>
            </a:pPr>
            <a:r>
              <a:rPr lang="en-GB" sz="2800" dirty="0"/>
              <a:t>Helping with the family business – </a:t>
            </a:r>
            <a:r>
              <a:rPr lang="en-GB" sz="2800" i="1" dirty="0"/>
              <a:t>time-keeping, specific skills</a:t>
            </a:r>
          </a:p>
          <a:p>
            <a:pPr marL="914400" lvl="1" indent="-457200">
              <a:buFont typeface="Wingdings" panose="05000000000000000000" pitchFamily="2" charset="2"/>
              <a:buChar char="Ø"/>
            </a:pPr>
            <a:r>
              <a:rPr lang="en-GB" sz="2800" dirty="0"/>
              <a:t>Being a mentor to a friend or fellow student – </a:t>
            </a:r>
            <a:r>
              <a:rPr lang="en-GB" sz="2800" i="1" dirty="0"/>
              <a:t>empathy, communication</a:t>
            </a:r>
          </a:p>
          <a:p>
            <a:pPr marL="285750" indent="-285750">
              <a:buFont typeface="Arial" panose="020B0604020202020204" pitchFamily="34" charset="0"/>
              <a:buChar char="•"/>
            </a:pPr>
            <a:endParaRPr lang="en-GB" sz="4400" dirty="0"/>
          </a:p>
        </p:txBody>
      </p:sp>
    </p:spTree>
    <p:extLst>
      <p:ext uri="{BB962C8B-B14F-4D97-AF65-F5344CB8AC3E}">
        <p14:creationId xmlns:p14="http://schemas.microsoft.com/office/powerpoint/2010/main" val="37246713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31FD7972254CE41855419E0F7ED5B56" ma:contentTypeVersion="10" ma:contentTypeDescription="Create a new document." ma:contentTypeScope="" ma:versionID="586e382acffb4e38c3b0dfd52f7bf753">
  <xsd:schema xmlns:xsd="http://www.w3.org/2001/XMLSchema" xmlns:xs="http://www.w3.org/2001/XMLSchema" xmlns:p="http://schemas.microsoft.com/office/2006/metadata/properties" xmlns:ns2="49dcf6a7-b2f9-4b68-9a07-a3f4efb66d8b" targetNamespace="http://schemas.microsoft.com/office/2006/metadata/properties" ma:root="true" ma:fieldsID="9eb62a919426e5ecc0f0adc74d8759ad" ns2:_="">
    <xsd:import namespace="49dcf6a7-b2f9-4b68-9a07-a3f4efb66d8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dcf6a7-b2f9-4b68-9a07-a3f4efb66d8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8E83D44-68C4-4789-A33C-FFE569ACA57B}">
  <ds:schemaRefs>
    <ds:schemaRef ds:uri="http://schemas.microsoft.com/sharepoint/v3/contenttype/forms"/>
  </ds:schemaRefs>
</ds:datastoreItem>
</file>

<file path=customXml/itemProps2.xml><?xml version="1.0" encoding="utf-8"?>
<ds:datastoreItem xmlns:ds="http://schemas.openxmlformats.org/officeDocument/2006/customXml" ds:itemID="{5C5FD763-FC71-42F5-BE60-7457337897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9dcf6a7-b2f9-4b68-9a07-a3f4efb66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04241DD-23E3-4876-A87B-F9D985DEC869}">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259</TotalTime>
  <Words>637</Words>
  <Application>Microsoft Office PowerPoint</Application>
  <PresentationFormat>Widescreen</PresentationFormat>
  <Paragraphs>81</Paragraphs>
  <Slides>15</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Wingdings</vt:lpstr>
      <vt:lpstr>Office Theme</vt:lpstr>
      <vt:lpstr>Guidance for facilitator</vt:lpstr>
      <vt:lpstr>PowerPoint Presentation</vt:lpstr>
      <vt:lpstr>What this workbook is for</vt:lpstr>
      <vt:lpstr>PowerPoint Presentation</vt:lpstr>
      <vt:lpstr>Self-exploration</vt:lpstr>
      <vt:lpstr>What makes you, you? Let’s talk about your…</vt:lpstr>
      <vt:lpstr>Turn to the person next to you.  You have 30 seconds each to describe what you would want your future to look like…</vt:lpstr>
      <vt:lpstr>Activity: Pages 12 and 13</vt:lpstr>
      <vt:lpstr>Taking a moment to look back</vt:lpstr>
      <vt:lpstr>Activity: Page 14</vt:lpstr>
      <vt:lpstr>A bit of forward thinking</vt:lpstr>
      <vt:lpstr>Goal setting</vt:lpstr>
      <vt:lpstr>The STAR Method for goal setting</vt:lpstr>
      <vt:lpstr>Activity: Page 17</vt:lpstr>
      <vt:lpstr>Wellbeing check-in: Page 19-20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here</dc:title>
  <dc:creator>Josh Goslings</dc:creator>
  <cp:lastModifiedBy>William France</cp:lastModifiedBy>
  <cp:revision>51</cp:revision>
  <dcterms:created xsi:type="dcterms:W3CDTF">2017-06-15T09:04:38Z</dcterms:created>
  <dcterms:modified xsi:type="dcterms:W3CDTF">2023-07-04T12:21:15Z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0x010100631FD7972254CE41855419E0F7ED5B56</vt:lpwstr>
  </property>
</Properties>
</file>