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9" r:id="rId3"/>
    <p:sldId id="264" r:id="rId4"/>
    <p:sldId id="265" r:id="rId5"/>
    <p:sldId id="267" r:id="rId6"/>
    <p:sldId id="283" r:id="rId7"/>
    <p:sldId id="268" r:id="rId8"/>
    <p:sldId id="284" r:id="rId9"/>
    <p:sldId id="285" r:id="rId10"/>
    <p:sldId id="286" r:id="rId11"/>
    <p:sldId id="269" r:id="rId12"/>
    <p:sldId id="287"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74829"/>
  </p:normalViewPr>
  <p:slideViewPr>
    <p:cSldViewPr snapToGrid="0" snapToObjects="1">
      <p:cViewPr varScale="1">
        <p:scale>
          <a:sx n="64" d="100"/>
          <a:sy n="64" d="100"/>
        </p:scale>
        <p:origin x="120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France" userId="9f67c2e4-2f68-463c-beb4-49b8f8f57846" providerId="ADAL" clId="{599D7791-8368-4C5F-875C-AC41616008C9}"/>
    <pc:docChg chg="undo custSel addSld delSld modSld">
      <pc:chgData name="William France" userId="9f67c2e4-2f68-463c-beb4-49b8f8f57846" providerId="ADAL" clId="{599D7791-8368-4C5F-875C-AC41616008C9}" dt="2023-07-04T12:22:27.798" v="39" actId="20577"/>
      <pc:docMkLst>
        <pc:docMk/>
      </pc:docMkLst>
      <pc:sldChg chg="modNotesTx">
        <pc:chgData name="William France" userId="9f67c2e4-2f68-463c-beb4-49b8f8f57846" providerId="ADAL" clId="{599D7791-8368-4C5F-875C-AC41616008C9}" dt="2023-07-04T12:21:50.805" v="20" actId="20577"/>
        <pc:sldMkLst>
          <pc:docMk/>
          <pc:sldMk cId="2202072075" sldId="265"/>
        </pc:sldMkLst>
      </pc:sldChg>
      <pc:sldChg chg="modNotesTx">
        <pc:chgData name="William France" userId="9f67c2e4-2f68-463c-beb4-49b8f8f57846" providerId="ADAL" clId="{599D7791-8368-4C5F-875C-AC41616008C9}" dt="2023-07-04T12:22:27.798" v="39" actId="20577"/>
        <pc:sldMkLst>
          <pc:docMk/>
          <pc:sldMk cId="1519340483" sldId="269"/>
        </pc:sldMkLst>
      </pc:sldChg>
      <pc:sldChg chg="new del">
        <pc:chgData name="William France" userId="9f67c2e4-2f68-463c-beb4-49b8f8f57846" providerId="ADAL" clId="{599D7791-8368-4C5F-875C-AC41616008C9}" dt="2023-07-04T12:21:41.614" v="1" actId="680"/>
        <pc:sldMkLst>
          <pc:docMk/>
          <pc:sldMk cId="58946474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3ABF0-D024-9945-B5B3-E99A0942D898}" type="datetimeFigureOut">
              <a:rPr lang="en-US" smtClean="0"/>
              <a:t>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7BAC7-E706-9849-8D00-291AD10FAD8E}" type="slidenum">
              <a:rPr lang="en-US" smtClean="0"/>
              <a:t>‹#›</a:t>
            </a:fld>
            <a:endParaRPr lang="en-US"/>
          </a:p>
        </p:txBody>
      </p:sp>
    </p:spTree>
    <p:extLst>
      <p:ext uri="{BB962C8B-B14F-4D97-AF65-F5344CB8AC3E}">
        <p14:creationId xmlns:p14="http://schemas.microsoft.com/office/powerpoint/2010/main" val="214081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3</a:t>
            </a:fld>
            <a:endParaRPr lang="en-US"/>
          </a:p>
        </p:txBody>
      </p:sp>
    </p:spTree>
    <p:extLst>
      <p:ext uri="{BB962C8B-B14F-4D97-AF65-F5344CB8AC3E}">
        <p14:creationId xmlns:p14="http://schemas.microsoft.com/office/powerpoint/2010/main" val="12920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P.29 &amp; P.30 – will have further tips on what can help students decide including the UCAS buzz quiz and students can find out what sort of personality you have and what jobs may suit them. </a:t>
            </a:r>
          </a:p>
        </p:txBody>
      </p:sp>
      <p:sp>
        <p:nvSpPr>
          <p:cNvPr id="4" name="Slide Number Placeholder 3"/>
          <p:cNvSpPr>
            <a:spLocks noGrp="1"/>
          </p:cNvSpPr>
          <p:nvPr>
            <p:ph type="sldNum" sz="quarter" idx="5"/>
          </p:nvPr>
        </p:nvSpPr>
        <p:spPr/>
        <p:txBody>
          <a:bodyPr/>
          <a:lstStyle/>
          <a:p>
            <a:fld id="{4017BAC7-E706-9849-8D00-291AD10FAD8E}" type="slidenum">
              <a:rPr lang="en-US" smtClean="0"/>
              <a:t>12</a:t>
            </a:fld>
            <a:endParaRPr lang="en-US"/>
          </a:p>
        </p:txBody>
      </p:sp>
    </p:spTree>
    <p:extLst>
      <p:ext uri="{BB962C8B-B14F-4D97-AF65-F5344CB8AC3E}">
        <p14:creationId xmlns:p14="http://schemas.microsoft.com/office/powerpoint/2010/main" val="267650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copy page 31</a:t>
            </a:r>
          </a:p>
          <a:p>
            <a:endParaRPr lang="en-US" dirty="0"/>
          </a:p>
          <a:p>
            <a:r>
              <a:rPr lang="en-US" dirty="0"/>
              <a:t>Students to complete questions on p.24. </a:t>
            </a:r>
          </a:p>
          <a:p>
            <a:endParaRPr lang="en-US" dirty="0"/>
          </a:p>
          <a:p>
            <a:r>
              <a:rPr lang="en-US" dirty="0"/>
              <a:t>Encourage students to have a think about possible subjects that they might want to study. The following activities will link to the rest of the workbook, so do look back at these pages regularly. Its also a good time to mention the UCAS website and refer to page 23. </a:t>
            </a:r>
          </a:p>
          <a:p>
            <a:endParaRPr lang="en-US" dirty="0"/>
          </a:p>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4</a:t>
            </a:fld>
            <a:endParaRPr lang="en-US"/>
          </a:p>
        </p:txBody>
      </p:sp>
    </p:spTree>
    <p:extLst>
      <p:ext uri="{BB962C8B-B14F-4D97-AF65-F5344CB8AC3E}">
        <p14:creationId xmlns:p14="http://schemas.microsoft.com/office/powerpoint/2010/main" val="184633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researching FE courses students will probably notice the wide range of courses available. Here’s an overview of the different levels, for a Level 3 qualification students will more than likely need to achieve </a:t>
            </a:r>
            <a:r>
              <a:rPr lang="en-GB" sz="1200" b="0" i="0" kern="1200" dirty="0">
                <a:solidFill>
                  <a:schemeClr val="tx1"/>
                </a:solidFill>
                <a:effectLst/>
                <a:latin typeface="+mn-lt"/>
                <a:ea typeface="+mn-ea"/>
                <a:cs typeface="+mn-cs"/>
              </a:rPr>
              <a:t>at least five GCSE at grades 4 or above including English and maths.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017BAC7-E706-9849-8D00-291AD10FAD8E}" type="slidenum">
              <a:rPr lang="en-US" smtClean="0"/>
              <a:t>5</a:t>
            </a:fld>
            <a:endParaRPr lang="en-US"/>
          </a:p>
        </p:txBody>
      </p:sp>
    </p:spTree>
    <p:extLst>
      <p:ext uri="{BB962C8B-B14F-4D97-AF65-F5344CB8AC3E}">
        <p14:creationId xmlns:p14="http://schemas.microsoft.com/office/powerpoint/2010/main" val="96075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6</a:t>
            </a:fld>
            <a:endParaRPr lang="en-US"/>
          </a:p>
        </p:txBody>
      </p:sp>
    </p:spTree>
    <p:extLst>
      <p:ext uri="{BB962C8B-B14F-4D97-AF65-F5344CB8AC3E}">
        <p14:creationId xmlns:p14="http://schemas.microsoft.com/office/powerpoint/2010/main" val="5946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7</a:t>
            </a:fld>
            <a:endParaRPr lang="en-US"/>
          </a:p>
        </p:txBody>
      </p:sp>
    </p:spTree>
    <p:extLst>
      <p:ext uri="{BB962C8B-B14F-4D97-AF65-F5344CB8AC3E}">
        <p14:creationId xmlns:p14="http://schemas.microsoft.com/office/powerpoint/2010/main" val="237122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8</a:t>
            </a:fld>
            <a:endParaRPr lang="en-US"/>
          </a:p>
        </p:txBody>
      </p:sp>
    </p:spTree>
    <p:extLst>
      <p:ext uri="{BB962C8B-B14F-4D97-AF65-F5344CB8AC3E}">
        <p14:creationId xmlns:p14="http://schemas.microsoft.com/office/powerpoint/2010/main" val="308869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9</a:t>
            </a:fld>
            <a:endParaRPr lang="en-US"/>
          </a:p>
        </p:txBody>
      </p:sp>
    </p:spTree>
    <p:extLst>
      <p:ext uri="{BB962C8B-B14F-4D97-AF65-F5344CB8AC3E}">
        <p14:creationId xmlns:p14="http://schemas.microsoft.com/office/powerpoint/2010/main" val="289147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7BAC7-E706-9849-8D00-291AD10FAD8E}" type="slidenum">
              <a:rPr lang="en-US" smtClean="0"/>
              <a:t>10</a:t>
            </a:fld>
            <a:endParaRPr lang="en-US"/>
          </a:p>
        </p:txBody>
      </p:sp>
    </p:spTree>
    <p:extLst>
      <p:ext uri="{BB962C8B-B14F-4D97-AF65-F5344CB8AC3E}">
        <p14:creationId xmlns:p14="http://schemas.microsoft.com/office/powerpoint/2010/main" val="66560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copy page 35</a:t>
            </a:r>
          </a:p>
          <a:p>
            <a:endParaRPr lang="en-US" dirty="0"/>
          </a:p>
          <a:p>
            <a:r>
              <a:rPr lang="en-US" dirty="0"/>
              <a:t>Its important to point out to students to check any specific subject requirements before making their post 16 choices if they have particular university course in mind. </a:t>
            </a:r>
          </a:p>
          <a:p>
            <a:endParaRPr lang="en-US" dirty="0"/>
          </a:p>
          <a:p>
            <a:r>
              <a:rPr lang="en-US" dirty="0"/>
              <a:t>P.28 explains in more detail. </a:t>
            </a:r>
          </a:p>
        </p:txBody>
      </p:sp>
      <p:sp>
        <p:nvSpPr>
          <p:cNvPr id="4" name="Slide Number Placeholder 3"/>
          <p:cNvSpPr>
            <a:spLocks noGrp="1"/>
          </p:cNvSpPr>
          <p:nvPr>
            <p:ph type="sldNum" sz="quarter" idx="5"/>
          </p:nvPr>
        </p:nvSpPr>
        <p:spPr/>
        <p:txBody>
          <a:bodyPr/>
          <a:lstStyle/>
          <a:p>
            <a:fld id="{4017BAC7-E706-9849-8D00-291AD10FAD8E}" type="slidenum">
              <a:rPr lang="en-US" smtClean="0"/>
              <a:t>11</a:t>
            </a:fld>
            <a:endParaRPr lang="en-US"/>
          </a:p>
        </p:txBody>
      </p:sp>
    </p:spTree>
    <p:extLst>
      <p:ext uri="{BB962C8B-B14F-4D97-AF65-F5344CB8AC3E}">
        <p14:creationId xmlns:p14="http://schemas.microsoft.com/office/powerpoint/2010/main" val="153140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2338-8337-7F4A-88C6-00A7F144F9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229AE0F-DE40-AE4A-9A56-E0A9F23E2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4929F4-9422-2742-A404-79A874117D75}"/>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5" name="Footer Placeholder 4">
            <a:extLst>
              <a:ext uri="{FF2B5EF4-FFF2-40B4-BE49-F238E27FC236}">
                <a16:creationId xmlns:a16="http://schemas.microsoft.com/office/drawing/2014/main" id="{8400A317-E1B1-9445-B9BA-D2963A11A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3585A-334B-9A41-9827-CE1B05957446}"/>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260661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EF69-9D73-A84D-B873-1E9BD2F3EE8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E3372B-3DFA-1B48-8F72-F5986BD5A4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9EBC6F-023E-4A4D-B7C7-CFA24C435004}"/>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5" name="Footer Placeholder 4">
            <a:extLst>
              <a:ext uri="{FF2B5EF4-FFF2-40B4-BE49-F238E27FC236}">
                <a16:creationId xmlns:a16="http://schemas.microsoft.com/office/drawing/2014/main" id="{F5298056-4D2C-C641-982E-B61D6C6AF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1F4AE-3D3B-DC48-8E47-9BCFF817BB82}"/>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413833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CE767-109B-854F-BBC4-4A51849B477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50F578-B47B-454B-82B8-BD71A434CA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908FAF-3B63-4140-A83A-0B09AA87A173}"/>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5" name="Footer Placeholder 4">
            <a:extLst>
              <a:ext uri="{FF2B5EF4-FFF2-40B4-BE49-F238E27FC236}">
                <a16:creationId xmlns:a16="http://schemas.microsoft.com/office/drawing/2014/main" id="{03614AB7-20D6-D94C-B7A2-8AB0C9735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97C1E-8F1D-0641-B2DC-078F5183057B}"/>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407094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5D62-2596-A64A-8B95-0AEABF2E56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5B28C8-B387-3F4E-9253-8C20BB0E55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55A661-B498-EE4C-A19D-359E6174F04E}"/>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5" name="Footer Placeholder 4">
            <a:extLst>
              <a:ext uri="{FF2B5EF4-FFF2-40B4-BE49-F238E27FC236}">
                <a16:creationId xmlns:a16="http://schemas.microsoft.com/office/drawing/2014/main" id="{0C1D67B7-82E4-1845-A712-4FF46CD1E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79D7C-0C02-614A-82A5-864D040069D9}"/>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332413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1BB3-2FAA-794A-BCA1-53D56D708A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D4A263-2B17-144C-818B-036DBCA4A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81F3DC-1312-B548-BCA5-8717192C2B8D}"/>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5" name="Footer Placeholder 4">
            <a:extLst>
              <a:ext uri="{FF2B5EF4-FFF2-40B4-BE49-F238E27FC236}">
                <a16:creationId xmlns:a16="http://schemas.microsoft.com/office/drawing/2014/main" id="{AB01F8BD-AE37-5F43-9F2F-371197766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AABCF-FD47-2941-B4C7-D98BFFCFFC44}"/>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249601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60D4-EF6A-9940-9834-FF0BC3A05B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5E39D2-C8AB-2942-B3A9-8049D2C1EB6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BFD63A4-3B0E-B047-A5F3-BCFC39AE3B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F6686-A715-6F40-B77E-EE68C2979EC2}"/>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6" name="Footer Placeholder 5">
            <a:extLst>
              <a:ext uri="{FF2B5EF4-FFF2-40B4-BE49-F238E27FC236}">
                <a16:creationId xmlns:a16="http://schemas.microsoft.com/office/drawing/2014/main" id="{98A2EEA1-EF28-3841-AF59-3EDDEED837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E3B7E-2131-404E-93BD-87C46E25FFB9}"/>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2275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7919-74FA-9544-833E-69966777EB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01FBA2-7D57-514E-B055-560ABF8640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97DB106-0734-574B-A096-1C174688C2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A0899A2-7D23-4040-910E-828EA09E5F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BDE813-7006-B647-BFB0-9A6D1CDB3E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7D36C6E-761D-FE47-95DD-D92E6B30DABB}"/>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8" name="Footer Placeholder 7">
            <a:extLst>
              <a:ext uri="{FF2B5EF4-FFF2-40B4-BE49-F238E27FC236}">
                <a16:creationId xmlns:a16="http://schemas.microsoft.com/office/drawing/2014/main" id="{02A40B03-0197-6441-9523-D102623623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74497-5084-1344-9073-5A2120CFA49B}"/>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23480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D83C-75DE-054F-82CF-064DB4FBDB0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E58568-9A47-4A4D-B303-90B8046094F1}"/>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4" name="Footer Placeholder 3">
            <a:extLst>
              <a:ext uri="{FF2B5EF4-FFF2-40B4-BE49-F238E27FC236}">
                <a16:creationId xmlns:a16="http://schemas.microsoft.com/office/drawing/2014/main" id="{C6CE5AA8-CF64-8E4C-AE50-228C1CB9D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11D93D-0E31-7149-8F0B-D4D8EDDA8784}"/>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260589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4C96CB-2020-1848-BB3C-146BAF65479D}"/>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3" name="Footer Placeholder 2">
            <a:extLst>
              <a:ext uri="{FF2B5EF4-FFF2-40B4-BE49-F238E27FC236}">
                <a16:creationId xmlns:a16="http://schemas.microsoft.com/office/drawing/2014/main" id="{6625DE27-DB16-D746-8144-1B5048A569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8CFD7D-4F0C-D343-988C-8FE48CB1E0E6}"/>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41065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93BD-44FE-704A-80BB-5E366B9E9A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F2C18F-29F2-EC49-B717-1FE3AC75EF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02DD339-66E5-E447-A2EF-C5091EB89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E50197-9A47-DD4F-B601-900AFE7AB51D}"/>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6" name="Footer Placeholder 5">
            <a:extLst>
              <a:ext uri="{FF2B5EF4-FFF2-40B4-BE49-F238E27FC236}">
                <a16:creationId xmlns:a16="http://schemas.microsoft.com/office/drawing/2014/main" id="{80C0FE8C-E120-F842-B07F-DFE1F99CB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7E441-04F0-BC40-B1C4-EBED7E5C9D2F}"/>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287081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6754-F3EC-D141-9C7D-3EF051FA70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68F596-24E5-C643-B606-FBC80713DD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C81A9F-870A-D14D-B83E-C28E17953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5C2B65-DA5C-E846-82C2-8982E4056C49}"/>
              </a:ext>
            </a:extLst>
          </p:cNvPr>
          <p:cNvSpPr>
            <a:spLocks noGrp="1"/>
          </p:cNvSpPr>
          <p:nvPr>
            <p:ph type="dt" sz="half" idx="10"/>
          </p:nvPr>
        </p:nvSpPr>
        <p:spPr/>
        <p:txBody>
          <a:bodyPr/>
          <a:lstStyle/>
          <a:p>
            <a:fld id="{E70B93B8-8DEA-5940-A9AC-F5C6D8C4671B}" type="datetimeFigureOut">
              <a:rPr lang="en-US" smtClean="0"/>
              <a:t>7/4/2023</a:t>
            </a:fld>
            <a:endParaRPr lang="en-US"/>
          </a:p>
        </p:txBody>
      </p:sp>
      <p:sp>
        <p:nvSpPr>
          <p:cNvPr id="6" name="Footer Placeholder 5">
            <a:extLst>
              <a:ext uri="{FF2B5EF4-FFF2-40B4-BE49-F238E27FC236}">
                <a16:creationId xmlns:a16="http://schemas.microsoft.com/office/drawing/2014/main" id="{8CC10AEC-AE98-EC40-96D2-57683E547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B67D3-447E-4544-95A8-1FDE05BB893A}"/>
              </a:ext>
            </a:extLst>
          </p:cNvPr>
          <p:cNvSpPr>
            <a:spLocks noGrp="1"/>
          </p:cNvSpPr>
          <p:nvPr>
            <p:ph type="sldNum" sz="quarter" idx="12"/>
          </p:nvPr>
        </p:nvSpPr>
        <p:spPr/>
        <p:txBody>
          <a:bodyPr/>
          <a:lstStyle/>
          <a:p>
            <a:fld id="{7CC29EA0-2CD1-F145-8A60-0E11BE2F32D4}" type="slidenum">
              <a:rPr lang="en-US" smtClean="0"/>
              <a:t>‹#›</a:t>
            </a:fld>
            <a:endParaRPr lang="en-US"/>
          </a:p>
        </p:txBody>
      </p:sp>
    </p:spTree>
    <p:extLst>
      <p:ext uri="{BB962C8B-B14F-4D97-AF65-F5344CB8AC3E}">
        <p14:creationId xmlns:p14="http://schemas.microsoft.com/office/powerpoint/2010/main" val="185992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0D96C7-C38E-1247-97EA-7F3F52269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EE1A55-1FCF-B249-8A1B-435347F63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F00F9F-8DE3-F74A-931E-80B12AD1D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B93B8-8DEA-5940-A9AC-F5C6D8C4671B}" type="datetimeFigureOut">
              <a:rPr lang="en-US" smtClean="0"/>
              <a:t>7/4/2023</a:t>
            </a:fld>
            <a:endParaRPr lang="en-US"/>
          </a:p>
        </p:txBody>
      </p:sp>
      <p:sp>
        <p:nvSpPr>
          <p:cNvPr id="5" name="Footer Placeholder 4">
            <a:extLst>
              <a:ext uri="{FF2B5EF4-FFF2-40B4-BE49-F238E27FC236}">
                <a16:creationId xmlns:a16="http://schemas.microsoft.com/office/drawing/2014/main" id="{673CD6A3-F11B-4845-8764-47421F33D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484A73-ED39-644D-990C-20B73CD1E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29EA0-2CD1-F145-8A60-0E11BE2F32D4}" type="slidenum">
              <a:rPr lang="en-US" smtClean="0"/>
              <a:t>‹#›</a:t>
            </a:fld>
            <a:endParaRPr lang="en-US"/>
          </a:p>
        </p:txBody>
      </p:sp>
    </p:spTree>
    <p:extLst>
      <p:ext uri="{BB962C8B-B14F-4D97-AF65-F5344CB8AC3E}">
        <p14:creationId xmlns:p14="http://schemas.microsoft.com/office/powerpoint/2010/main" val="1060309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prospects.ac.uk/job-profiles" TargetMode="External"/><Relationship Id="rId4" Type="http://schemas.openxmlformats.org/officeDocument/2006/relationships/hyperlink" Target="http://www.uca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Guidance for facilitator</a:t>
            </a:r>
          </a:p>
        </p:txBody>
      </p:sp>
      <p:sp>
        <p:nvSpPr>
          <p:cNvPr id="5" name="TextBox 4"/>
          <p:cNvSpPr txBox="1"/>
          <p:nvPr/>
        </p:nvSpPr>
        <p:spPr>
          <a:xfrm>
            <a:off x="838200" y="1690688"/>
            <a:ext cx="105156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Approx. 45-minute session</a:t>
            </a:r>
          </a:p>
          <a:p>
            <a:pPr marL="285750" indent="-285750">
              <a:buFont typeface="Arial" panose="020B0604020202020204" pitchFamily="34" charset="0"/>
              <a:buChar char="•"/>
            </a:pPr>
            <a:r>
              <a:rPr lang="en-US" sz="2800" dirty="0"/>
              <a:t>This session will cover intro to FE, where you can study further education and what can help you decided where to study</a:t>
            </a:r>
          </a:p>
          <a:p>
            <a:pPr marL="285750" indent="-285750">
              <a:buFont typeface="Arial" panose="020B0604020202020204" pitchFamily="34" charset="0"/>
              <a:buChar char="•"/>
            </a:pPr>
            <a:r>
              <a:rPr lang="en-US" sz="2800" dirty="0"/>
              <a:t>Some activities in this session require a computer/internet </a:t>
            </a:r>
          </a:p>
          <a:p>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10052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492761" y="162715"/>
            <a:ext cx="7528292" cy="1325563"/>
          </a:xfrm>
        </p:spPr>
        <p:txBody>
          <a:bodyPr>
            <a:normAutofit/>
          </a:bodyPr>
          <a:lstStyle/>
          <a:p>
            <a:r>
              <a:rPr lang="en-US" sz="4800" dirty="0">
                <a:solidFill>
                  <a:srgbClr val="E6287F"/>
                </a:solidFill>
              </a:rPr>
              <a:t>Training Providers</a:t>
            </a:r>
          </a:p>
        </p:txBody>
      </p:sp>
      <p:sp>
        <p:nvSpPr>
          <p:cNvPr id="5" name="Content Placeholder 4">
            <a:extLst>
              <a:ext uri="{FF2B5EF4-FFF2-40B4-BE49-F238E27FC236}">
                <a16:creationId xmlns:a16="http://schemas.microsoft.com/office/drawing/2014/main" id="{DD5948C3-8D80-CD47-9732-0649783AC3CF}"/>
              </a:ext>
            </a:extLst>
          </p:cNvPr>
          <p:cNvSpPr>
            <a:spLocks noGrp="1"/>
          </p:cNvSpPr>
          <p:nvPr>
            <p:ph sz="half" idx="2"/>
          </p:nvPr>
        </p:nvSpPr>
        <p:spPr>
          <a:xfrm>
            <a:off x="568959" y="1253330"/>
            <a:ext cx="10836977" cy="4586285"/>
          </a:xfrm>
        </p:spPr>
        <p:txBody>
          <a:bodyPr>
            <a:normAutofit/>
          </a:bodyPr>
          <a:lstStyle/>
          <a:p>
            <a:r>
              <a:rPr lang="en-US" sz="2600" dirty="0"/>
              <a:t>There are lots of training providers offering work-related training and qualifications, including apprenticeships. </a:t>
            </a:r>
          </a:p>
          <a:p>
            <a:pPr marL="0" indent="0">
              <a:buNone/>
            </a:pPr>
            <a:endParaRPr lang="en-US" sz="2600" dirty="0"/>
          </a:p>
          <a:p>
            <a:r>
              <a:rPr lang="en-US" sz="2600" dirty="0"/>
              <a:t>Some focus on a particular sector and job role, e.g., childcare, busines administration, construction, or hair and beauty. </a:t>
            </a:r>
          </a:p>
          <a:p>
            <a:endParaRPr lang="en-US" sz="2600" dirty="0"/>
          </a:p>
          <a:p>
            <a:r>
              <a:rPr lang="en-US" sz="2600" dirty="0"/>
              <a:t>Training providers work closely with employers who offer work-based learning as part of a work placement or employment. </a:t>
            </a:r>
          </a:p>
          <a:p>
            <a:endParaRPr lang="en-US" sz="2600" dirty="0"/>
          </a:p>
          <a:p>
            <a:r>
              <a:rPr lang="en-US" sz="2600" dirty="0"/>
              <a:t>Many training provers will list vacancies on their websites. </a:t>
            </a:r>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6441440" y="148827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9063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838200" y="1010654"/>
            <a:ext cx="10515600" cy="1833958"/>
          </a:xfrm>
        </p:spPr>
        <p:txBody>
          <a:bodyPr>
            <a:noAutofit/>
          </a:bodyPr>
          <a:lstStyle/>
          <a:p>
            <a:pPr algn="ctr"/>
            <a:r>
              <a:rPr lang="en-US" sz="5400" b="1" dirty="0">
                <a:solidFill>
                  <a:srgbClr val="E6287F"/>
                </a:solidFill>
              </a:rPr>
              <a:t>Activity:</a:t>
            </a:r>
            <a:br>
              <a:rPr lang="en-US" sz="5400" dirty="0">
                <a:solidFill>
                  <a:srgbClr val="E6287F"/>
                </a:solidFill>
              </a:rPr>
            </a:br>
            <a:r>
              <a:rPr lang="en-US" sz="5400" dirty="0">
                <a:solidFill>
                  <a:srgbClr val="E6287F"/>
                </a:solidFill>
              </a:rPr>
              <a:t>Page 28</a:t>
            </a:r>
          </a:p>
        </p:txBody>
      </p:sp>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10" name="TextBox 9">
            <a:extLst>
              <a:ext uri="{FF2B5EF4-FFF2-40B4-BE49-F238E27FC236}">
                <a16:creationId xmlns:a16="http://schemas.microsoft.com/office/drawing/2014/main" id="{B712C187-BA97-E14C-95A3-3314EC962206}"/>
              </a:ext>
            </a:extLst>
          </p:cNvPr>
          <p:cNvSpPr txBox="1"/>
          <p:nvPr/>
        </p:nvSpPr>
        <p:spPr>
          <a:xfrm>
            <a:off x="2033336" y="3086387"/>
            <a:ext cx="8125327" cy="2554545"/>
          </a:xfrm>
          <a:prstGeom prst="rect">
            <a:avLst/>
          </a:prstGeom>
          <a:noFill/>
        </p:spPr>
        <p:txBody>
          <a:bodyPr wrap="square" rtlCol="0">
            <a:spAutoFit/>
          </a:bodyPr>
          <a:lstStyle/>
          <a:p>
            <a:pPr algn="ctr"/>
            <a:r>
              <a:rPr lang="en-US" sz="3200" dirty="0"/>
              <a:t>Once you’ve thought of possible careers and courses, go to </a:t>
            </a:r>
            <a:r>
              <a:rPr lang="en-US" sz="3200" dirty="0">
                <a:hlinkClick r:id="rId4"/>
              </a:rPr>
              <a:t>www.ucas.com</a:t>
            </a:r>
            <a:r>
              <a:rPr lang="en-US" sz="3200" dirty="0"/>
              <a:t> to learn more abut them. You can also search ‘prospects job profiles’ or go to </a:t>
            </a:r>
            <a:r>
              <a:rPr lang="en-US" sz="3200" dirty="0">
                <a:hlinkClick r:id="rId5"/>
              </a:rPr>
              <a:t>www.prospects.ac.uk/job-profiles</a:t>
            </a:r>
            <a:r>
              <a:rPr lang="en-US" sz="3200" dirty="0"/>
              <a:t> </a:t>
            </a:r>
          </a:p>
        </p:txBody>
      </p:sp>
    </p:spTree>
    <p:extLst>
      <p:ext uri="{BB962C8B-B14F-4D97-AF65-F5344CB8AC3E}">
        <p14:creationId xmlns:p14="http://schemas.microsoft.com/office/powerpoint/2010/main" val="151934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60419" y="155485"/>
            <a:ext cx="9577139" cy="1625173"/>
          </a:xfrm>
        </p:spPr>
        <p:txBody>
          <a:bodyPr>
            <a:noAutofit/>
          </a:bodyPr>
          <a:lstStyle/>
          <a:p>
            <a:pPr algn="ctr"/>
            <a:r>
              <a:rPr lang="en-US" sz="5400" dirty="0">
                <a:solidFill>
                  <a:srgbClr val="E6287F"/>
                </a:solidFill>
              </a:rPr>
              <a:t>What else can help you decided?</a:t>
            </a:r>
          </a:p>
        </p:txBody>
      </p:sp>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523220"/>
          </a:xfrm>
          <a:prstGeom prst="rect">
            <a:avLst/>
          </a:prstGeom>
        </p:spPr>
        <p:txBody>
          <a:bodyPr wrap="square">
            <a:spAutoFit/>
          </a:bodyPr>
          <a:lstStyle/>
          <a:p>
            <a:pPr marL="285750" indent="-285750">
              <a:buFont typeface="Arial" panose="020B0604020202020204" pitchFamily="34" charset="0"/>
              <a:buChar char="•"/>
            </a:pPr>
            <a:endParaRPr lang="en-GB" sz="2800" dirty="0"/>
          </a:p>
        </p:txBody>
      </p:sp>
      <p:sp>
        <p:nvSpPr>
          <p:cNvPr id="7" name="TextBox 6">
            <a:extLst>
              <a:ext uri="{FF2B5EF4-FFF2-40B4-BE49-F238E27FC236}">
                <a16:creationId xmlns:a16="http://schemas.microsoft.com/office/drawing/2014/main" id="{4CC1B350-A3BC-5842-9CC0-C9C659D61E4C}"/>
              </a:ext>
            </a:extLst>
          </p:cNvPr>
          <p:cNvSpPr txBox="1"/>
          <p:nvPr/>
        </p:nvSpPr>
        <p:spPr>
          <a:xfrm>
            <a:off x="325120" y="1519048"/>
            <a:ext cx="10439133" cy="3693319"/>
          </a:xfrm>
          <a:prstGeom prst="rect">
            <a:avLst/>
          </a:prstGeom>
          <a:noFill/>
        </p:spPr>
        <p:txBody>
          <a:bodyPr wrap="square" rtlCol="0">
            <a:spAutoFit/>
          </a:bodyPr>
          <a:lstStyle/>
          <a:p>
            <a:endParaRPr lang="en-US" dirty="0"/>
          </a:p>
          <a:p>
            <a:r>
              <a:rPr lang="en-US" b="1" i="1" dirty="0"/>
              <a:t>Online Research </a:t>
            </a:r>
            <a:r>
              <a:rPr lang="en-US" dirty="0"/>
              <a:t>– on each website you’ll likely find an online prospectus that advertises the provider and gives you information about what they offer. A prospectus can help you find out: The course/s they offer and the entry requirements, what modules the course/s includes and what other support they offer. </a:t>
            </a:r>
          </a:p>
          <a:p>
            <a:endParaRPr lang="en-US" dirty="0"/>
          </a:p>
          <a:p>
            <a:r>
              <a:rPr lang="en-US" b="1" i="1" dirty="0"/>
              <a:t>Open Events </a:t>
            </a:r>
            <a:r>
              <a:rPr lang="en-US" dirty="0"/>
              <a:t>–</a:t>
            </a:r>
            <a:r>
              <a:rPr lang="en-US" b="1" i="1" dirty="0"/>
              <a:t> </a:t>
            </a:r>
            <a:r>
              <a:rPr lang="en-US" dirty="0"/>
              <a:t>Most providers run open events, some will run taster days and summer schools where you can spend longer with tutors and current students. These can really help you decide if the course and place  is right for you. At an open event you can: have your questions answered by tutors and current students, ask student ambassadors about student life, and tour the facilities. </a:t>
            </a:r>
          </a:p>
          <a:p>
            <a:endParaRPr lang="en-US" dirty="0"/>
          </a:p>
          <a:p>
            <a:r>
              <a:rPr lang="en-US" dirty="0"/>
              <a:t>Talk to your teachers, careers advisers and discuss your thoughts and ideas with people you trust. </a:t>
            </a:r>
          </a:p>
          <a:p>
            <a:endParaRPr lang="en-US" dirty="0"/>
          </a:p>
          <a:p>
            <a:endParaRPr lang="en-US" dirty="0"/>
          </a:p>
        </p:txBody>
      </p:sp>
    </p:spTree>
    <p:extLst>
      <p:ext uri="{BB962C8B-B14F-4D97-AF65-F5344CB8AC3E}">
        <p14:creationId xmlns:p14="http://schemas.microsoft.com/office/powerpoint/2010/main" val="378642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344400" cy="6907836"/>
          </a:xfrm>
          <a:prstGeom prst="rect">
            <a:avLst/>
          </a:prstGeom>
        </p:spPr>
      </p:pic>
    </p:spTree>
    <p:extLst>
      <p:ext uri="{BB962C8B-B14F-4D97-AF65-F5344CB8AC3E}">
        <p14:creationId xmlns:p14="http://schemas.microsoft.com/office/powerpoint/2010/main" val="12698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 y="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1815648" y="2566736"/>
            <a:ext cx="8560704" cy="202183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An introduction to Further Education:</a:t>
            </a:r>
          </a:p>
          <a:p>
            <a:r>
              <a:rPr lang="en-US" sz="4400" dirty="0">
                <a:solidFill>
                  <a:srgbClr val="E6287F"/>
                </a:solidFill>
              </a:rPr>
              <a:t>Part 1</a:t>
            </a:r>
          </a:p>
        </p:txBody>
      </p:sp>
    </p:spTree>
    <p:extLst>
      <p:ext uri="{BB962C8B-B14F-4D97-AF65-F5344CB8AC3E}">
        <p14:creationId xmlns:p14="http://schemas.microsoft.com/office/powerpoint/2010/main" val="136592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952"/>
            <a:ext cx="12192451" cy="6858000"/>
          </a:xfrm>
        </p:spPr>
      </p:pic>
      <p:sp>
        <p:nvSpPr>
          <p:cNvPr id="2" name="Title 1"/>
          <p:cNvSpPr>
            <a:spLocks noGrp="1"/>
          </p:cNvSpPr>
          <p:nvPr>
            <p:ph type="title"/>
          </p:nvPr>
        </p:nvSpPr>
        <p:spPr>
          <a:xfrm>
            <a:off x="-472440" y="354647"/>
            <a:ext cx="8691880" cy="772795"/>
          </a:xfrm>
        </p:spPr>
        <p:txBody>
          <a:bodyPr>
            <a:normAutofit/>
          </a:bodyPr>
          <a:lstStyle/>
          <a:p>
            <a:pPr algn="ctr"/>
            <a:r>
              <a:rPr lang="en-US" sz="4800" dirty="0">
                <a:solidFill>
                  <a:srgbClr val="E6287F"/>
                </a:solidFill>
              </a:rPr>
              <a:t>What is Further Education?</a:t>
            </a:r>
          </a:p>
        </p:txBody>
      </p:sp>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4832092"/>
          </a:xfrm>
          <a:prstGeom prst="rect">
            <a:avLst/>
          </a:prstGeom>
        </p:spPr>
        <p:txBody>
          <a:bodyPr wrap="square">
            <a:spAutoFit/>
          </a:bodyPr>
          <a:lstStyle/>
          <a:p>
            <a:pPr marL="285750" indent="-285750">
              <a:buFont typeface="Arial" panose="020B0604020202020204" pitchFamily="34" charset="0"/>
              <a:buChar char="•"/>
            </a:pPr>
            <a:r>
              <a:rPr lang="en-GB" sz="2800" dirty="0"/>
              <a:t>Known as FE for short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When you apply for Further Education </a:t>
            </a:r>
            <a:r>
              <a:rPr lang="en-GB" sz="2800" b="1" dirty="0"/>
              <a:t>YOU</a:t>
            </a:r>
            <a:r>
              <a:rPr lang="en-GB" sz="2800" dirty="0"/>
              <a:t> can make the choices about the qualifications you study and where, which can influence your future education, training and career. </a:t>
            </a:r>
          </a:p>
          <a:p>
            <a:endParaRPr lang="en-GB" sz="2800" dirty="0"/>
          </a:p>
          <a:p>
            <a:pPr marL="285750" indent="-285750">
              <a:buFont typeface="Arial" panose="020B0604020202020204" pitchFamily="34" charset="0"/>
              <a:buChar char="•"/>
            </a:pPr>
            <a:r>
              <a:rPr lang="en-GB" sz="2800" dirty="0"/>
              <a:t>FE qualifications can be defined as either ‘academic’ or ‘vocational’. A Levels are considered to be academic, and vocational qualifications include BTECs, T-Levels and  Apprenticeships.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315022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 y="0"/>
            <a:ext cx="12192451" cy="6858000"/>
          </a:xfrm>
        </p:spPr>
      </p:pic>
      <p:sp>
        <p:nvSpPr>
          <p:cNvPr id="2" name="Title 1"/>
          <p:cNvSpPr>
            <a:spLocks noGrp="1"/>
          </p:cNvSpPr>
          <p:nvPr>
            <p:ph type="title"/>
          </p:nvPr>
        </p:nvSpPr>
        <p:spPr>
          <a:xfrm>
            <a:off x="601980" y="906179"/>
            <a:ext cx="10988040" cy="1666717"/>
          </a:xfrm>
        </p:spPr>
        <p:txBody>
          <a:bodyPr>
            <a:noAutofit/>
          </a:bodyPr>
          <a:lstStyle/>
          <a:p>
            <a:pPr algn="ctr"/>
            <a:r>
              <a:rPr lang="en-US" sz="5400" b="1" dirty="0">
                <a:solidFill>
                  <a:srgbClr val="E6287F"/>
                </a:solidFill>
              </a:rPr>
              <a:t>Activity:</a:t>
            </a:r>
            <a:br>
              <a:rPr lang="en-US" sz="5400" dirty="0">
                <a:solidFill>
                  <a:srgbClr val="E6287F"/>
                </a:solidFill>
              </a:rPr>
            </a:br>
            <a:r>
              <a:rPr lang="en-US" sz="5400" dirty="0">
                <a:solidFill>
                  <a:srgbClr val="E6287F"/>
                </a:solidFill>
              </a:rPr>
              <a:t>Page 24</a:t>
            </a:r>
          </a:p>
        </p:txBody>
      </p:sp>
      <p:sp>
        <p:nvSpPr>
          <p:cNvPr id="5" name="Rectangle 4">
            <a:extLst>
              <a:ext uri="{FF2B5EF4-FFF2-40B4-BE49-F238E27FC236}">
                <a16:creationId xmlns:a16="http://schemas.microsoft.com/office/drawing/2014/main" id="{5F780667-DAA4-453D-BB88-DB24B3321330}"/>
              </a:ext>
            </a:extLst>
          </p:cNvPr>
          <p:cNvSpPr/>
          <p:nvPr/>
        </p:nvSpPr>
        <p:spPr>
          <a:xfrm>
            <a:off x="1564414" y="3084776"/>
            <a:ext cx="9062720" cy="1877437"/>
          </a:xfrm>
          <a:prstGeom prst="rect">
            <a:avLst/>
          </a:prstGeom>
        </p:spPr>
        <p:txBody>
          <a:bodyPr wrap="square">
            <a:spAutoFit/>
          </a:bodyPr>
          <a:lstStyle/>
          <a:p>
            <a:pPr algn="ctr"/>
            <a:r>
              <a:rPr lang="en-GB" sz="4400" dirty="0"/>
              <a:t>What do you want to study?</a:t>
            </a:r>
          </a:p>
          <a:p>
            <a:pPr algn="ctr"/>
            <a:endParaRPr lang="en-GB" sz="3600" dirty="0"/>
          </a:p>
          <a:p>
            <a:pPr algn="ctr"/>
            <a:r>
              <a:rPr lang="en-GB" sz="3600" dirty="0"/>
              <a:t> </a:t>
            </a:r>
          </a:p>
        </p:txBody>
      </p:sp>
    </p:spTree>
    <p:extLst>
      <p:ext uri="{BB962C8B-B14F-4D97-AF65-F5344CB8AC3E}">
        <p14:creationId xmlns:p14="http://schemas.microsoft.com/office/powerpoint/2010/main" val="220207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329665" y="373127"/>
            <a:ext cx="8691880" cy="772795"/>
          </a:xfrm>
        </p:spPr>
        <p:txBody>
          <a:bodyPr>
            <a:normAutofit fontScale="90000"/>
          </a:bodyPr>
          <a:lstStyle/>
          <a:p>
            <a:r>
              <a:rPr lang="en-US" sz="4800" dirty="0">
                <a:solidFill>
                  <a:srgbClr val="E6287F"/>
                </a:solidFill>
              </a:rPr>
              <a:t>“Levels” – What you need to know…</a:t>
            </a:r>
          </a:p>
        </p:txBody>
      </p:sp>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4585871"/>
          </a:xfrm>
          <a:prstGeom prst="rect">
            <a:avLst/>
          </a:prstGeom>
        </p:spPr>
        <p:txBody>
          <a:bodyPr wrap="square">
            <a:spAutoFit/>
          </a:bodyPr>
          <a:lstStyle/>
          <a:p>
            <a:pPr marL="285750" indent="-285750">
              <a:buFont typeface="Arial" panose="020B0604020202020204" pitchFamily="34" charset="0"/>
              <a:buChar char="•"/>
            </a:pPr>
            <a:r>
              <a:rPr lang="en-GB" sz="2400" b="1" i="1" dirty="0"/>
              <a:t>Level 1 </a:t>
            </a:r>
            <a:r>
              <a:rPr lang="en-GB" sz="2400" dirty="0"/>
              <a:t>qualifications provide an introduction to a subject area and are equivalent to GCSE grades 1,2 and 3. </a:t>
            </a:r>
          </a:p>
          <a:p>
            <a:endParaRPr lang="en-GB" sz="2400" dirty="0"/>
          </a:p>
          <a:p>
            <a:pPr marL="285750" indent="-285750">
              <a:buFont typeface="Arial" panose="020B0604020202020204" pitchFamily="34" charset="0"/>
              <a:buChar char="•"/>
            </a:pPr>
            <a:r>
              <a:rPr lang="en-GB" sz="2400" b="1" i="1" dirty="0"/>
              <a:t>Level 2 </a:t>
            </a:r>
            <a:r>
              <a:rPr lang="en-GB" sz="2400" dirty="0"/>
              <a:t>qualifications give a deeper understanding of a subject and are roughly equivalent to GCSE grades 9-4.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i="1" dirty="0"/>
              <a:t>Level 3 </a:t>
            </a:r>
            <a:r>
              <a:rPr lang="en-GB" sz="2400" dirty="0"/>
              <a:t>qualifications include A Levels, BTEC Extended Diplomas and T-Levels. This level is almost always required for university.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i="1" dirty="0"/>
              <a:t>Level 4-8 </a:t>
            </a:r>
            <a:r>
              <a:rPr lang="en-GB" sz="2400" dirty="0"/>
              <a:t>qualifications are classed as higher education – we’ll explore these later in the workbook.  </a:t>
            </a:r>
          </a:p>
          <a:p>
            <a:endParaRPr lang="en-GB" sz="2800" dirty="0"/>
          </a:p>
        </p:txBody>
      </p:sp>
    </p:spTree>
    <p:extLst>
      <p:ext uri="{BB962C8B-B14F-4D97-AF65-F5344CB8AC3E}">
        <p14:creationId xmlns:p14="http://schemas.microsoft.com/office/powerpoint/2010/main" val="221500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92200"/>
            <a:ext cx="12192000" cy="6858000"/>
          </a:xfrm>
        </p:spPr>
      </p:pic>
      <p:sp>
        <p:nvSpPr>
          <p:cNvPr id="2" name="Title 1"/>
          <p:cNvSpPr>
            <a:spLocks noGrp="1"/>
          </p:cNvSpPr>
          <p:nvPr>
            <p:ph type="title"/>
          </p:nvPr>
        </p:nvSpPr>
        <p:spPr>
          <a:xfrm>
            <a:off x="2331854" y="1064291"/>
            <a:ext cx="7528292" cy="1325563"/>
          </a:xfrm>
        </p:spPr>
        <p:txBody>
          <a:bodyPr>
            <a:normAutofit/>
          </a:bodyPr>
          <a:lstStyle/>
          <a:p>
            <a:r>
              <a:rPr lang="en-US" sz="4800" dirty="0">
                <a:solidFill>
                  <a:srgbClr val="E6287F"/>
                </a:solidFill>
              </a:rPr>
              <a:t>Where do you want to study? </a:t>
            </a:r>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6441440" y="148827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8037BB7D-BEDE-B542-B5BA-5435D58CF3A2}"/>
              </a:ext>
            </a:extLst>
          </p:cNvPr>
          <p:cNvSpPr txBox="1"/>
          <p:nvPr/>
        </p:nvSpPr>
        <p:spPr>
          <a:xfrm>
            <a:off x="1228290" y="2653257"/>
            <a:ext cx="9288379" cy="954107"/>
          </a:xfrm>
          <a:prstGeom prst="rect">
            <a:avLst/>
          </a:prstGeom>
          <a:noFill/>
        </p:spPr>
        <p:txBody>
          <a:bodyPr wrap="square" rtlCol="0">
            <a:spAutoFit/>
          </a:bodyPr>
          <a:lstStyle/>
          <a:p>
            <a:pPr algn="ctr"/>
            <a:r>
              <a:rPr lang="en-US" sz="2800" dirty="0"/>
              <a:t>There are lots of different places where you can study FE, over the next few slides we’re going to look at some options. </a:t>
            </a:r>
          </a:p>
        </p:txBody>
      </p:sp>
    </p:spTree>
    <p:extLst>
      <p:ext uri="{BB962C8B-B14F-4D97-AF65-F5344CB8AC3E}">
        <p14:creationId xmlns:p14="http://schemas.microsoft.com/office/powerpoint/2010/main" val="50657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492761" y="162715"/>
            <a:ext cx="7528292" cy="1325563"/>
          </a:xfrm>
        </p:spPr>
        <p:txBody>
          <a:bodyPr>
            <a:normAutofit/>
          </a:bodyPr>
          <a:lstStyle/>
          <a:p>
            <a:r>
              <a:rPr lang="en-US" sz="4800" dirty="0">
                <a:solidFill>
                  <a:srgbClr val="E6287F"/>
                </a:solidFill>
              </a:rPr>
              <a:t>School Sixth Form</a:t>
            </a:r>
          </a:p>
        </p:txBody>
      </p:sp>
      <p:sp>
        <p:nvSpPr>
          <p:cNvPr id="5" name="Content Placeholder 4">
            <a:extLst>
              <a:ext uri="{FF2B5EF4-FFF2-40B4-BE49-F238E27FC236}">
                <a16:creationId xmlns:a16="http://schemas.microsoft.com/office/drawing/2014/main" id="{DD5948C3-8D80-CD47-9732-0649783AC3CF}"/>
              </a:ext>
            </a:extLst>
          </p:cNvPr>
          <p:cNvSpPr>
            <a:spLocks noGrp="1"/>
          </p:cNvSpPr>
          <p:nvPr>
            <p:ph sz="half" idx="2"/>
          </p:nvPr>
        </p:nvSpPr>
        <p:spPr>
          <a:xfrm>
            <a:off x="568959" y="1253331"/>
            <a:ext cx="10836977" cy="4351338"/>
          </a:xfrm>
        </p:spPr>
        <p:txBody>
          <a:bodyPr>
            <a:normAutofit fontScale="92500" lnSpcReduction="20000"/>
          </a:bodyPr>
          <a:lstStyle/>
          <a:p>
            <a:pPr marL="0" indent="0">
              <a:buNone/>
            </a:pPr>
            <a:endParaRPr lang="en-US" dirty="0"/>
          </a:p>
          <a:p>
            <a:r>
              <a:rPr lang="en-GB" dirty="0"/>
              <a:t>If you’re already at a school with a sixth form, you could stay there for your further education. This is a good opportunity to stay in a familiar environment. School sixth forms usually have specific spaces for their sixth form students to give them a bit of independence from the rest of the school. </a:t>
            </a:r>
          </a:p>
          <a:p>
            <a:endParaRPr lang="en-GB" dirty="0"/>
          </a:p>
          <a:p>
            <a:r>
              <a:rPr lang="en-GB" dirty="0"/>
              <a:t>Only students aged 16–19 can study there. </a:t>
            </a:r>
          </a:p>
          <a:p>
            <a:pPr marL="0" indent="0">
              <a:buNone/>
            </a:pPr>
            <a:endParaRPr lang="en-GB" dirty="0"/>
          </a:p>
          <a:p>
            <a:r>
              <a:rPr lang="en-GB" dirty="0"/>
              <a:t>School sixth forms come in different sizes and might offer different subjects and qualifications.</a:t>
            </a:r>
          </a:p>
          <a:p>
            <a:endParaRPr lang="en-GB" dirty="0"/>
          </a:p>
          <a:p>
            <a:r>
              <a:rPr lang="en-GB" dirty="0"/>
              <a:t>They might also offer different extra-curricular activities. </a:t>
            </a:r>
          </a:p>
          <a:p>
            <a:endParaRPr lang="en-US" dirty="0"/>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6441440" y="148827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14996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492761" y="162715"/>
            <a:ext cx="7528292" cy="1325563"/>
          </a:xfrm>
        </p:spPr>
        <p:txBody>
          <a:bodyPr>
            <a:normAutofit/>
          </a:bodyPr>
          <a:lstStyle/>
          <a:p>
            <a:r>
              <a:rPr lang="en-US" sz="4800" dirty="0">
                <a:solidFill>
                  <a:srgbClr val="E6287F"/>
                </a:solidFill>
              </a:rPr>
              <a:t>Sixth Form College</a:t>
            </a:r>
          </a:p>
        </p:txBody>
      </p:sp>
      <p:sp>
        <p:nvSpPr>
          <p:cNvPr id="5" name="Content Placeholder 4">
            <a:extLst>
              <a:ext uri="{FF2B5EF4-FFF2-40B4-BE49-F238E27FC236}">
                <a16:creationId xmlns:a16="http://schemas.microsoft.com/office/drawing/2014/main" id="{DD5948C3-8D80-CD47-9732-0649783AC3CF}"/>
              </a:ext>
            </a:extLst>
          </p:cNvPr>
          <p:cNvSpPr>
            <a:spLocks noGrp="1"/>
          </p:cNvSpPr>
          <p:nvPr>
            <p:ph sz="half" idx="2"/>
          </p:nvPr>
        </p:nvSpPr>
        <p:spPr>
          <a:xfrm>
            <a:off x="568960" y="1650993"/>
            <a:ext cx="10836977" cy="4351338"/>
          </a:xfrm>
        </p:spPr>
        <p:txBody>
          <a:bodyPr>
            <a:normAutofit/>
          </a:bodyPr>
          <a:lstStyle/>
          <a:p>
            <a:r>
              <a:rPr lang="en-US" sz="2600" dirty="0"/>
              <a:t>Sixth Form Colleges are usually bigger than school sixth forms, but smaller than FE colleges.</a:t>
            </a:r>
          </a:p>
          <a:p>
            <a:pPr marL="0" indent="0">
              <a:buNone/>
            </a:pPr>
            <a:endParaRPr lang="en-US" sz="2600" dirty="0"/>
          </a:p>
          <a:p>
            <a:r>
              <a:rPr lang="en-US" sz="2600" dirty="0"/>
              <a:t>Most offer A Levels and vocational qualifications too. </a:t>
            </a:r>
          </a:p>
          <a:p>
            <a:endParaRPr lang="en-US" sz="2600" dirty="0"/>
          </a:p>
          <a:p>
            <a:r>
              <a:rPr lang="en-US" sz="2600" dirty="0"/>
              <a:t>It’s a great opportunity to meet new people and make new friends.</a:t>
            </a:r>
          </a:p>
          <a:p>
            <a:pPr marL="0" indent="0">
              <a:buNone/>
            </a:pPr>
            <a:endParaRPr lang="en-US" sz="2600" dirty="0"/>
          </a:p>
          <a:p>
            <a:r>
              <a:rPr lang="en-US" sz="2600" dirty="0"/>
              <a:t>Sixth form colleges are usually more informal than school sixth forms. </a:t>
            </a:r>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6441440" y="148827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981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76463" y="-49889"/>
            <a:ext cx="7528292" cy="1118163"/>
          </a:xfrm>
        </p:spPr>
        <p:txBody>
          <a:bodyPr>
            <a:normAutofit/>
          </a:bodyPr>
          <a:lstStyle/>
          <a:p>
            <a:r>
              <a:rPr lang="en-US" sz="4800" dirty="0">
                <a:solidFill>
                  <a:srgbClr val="E6287F"/>
                </a:solidFill>
              </a:rPr>
              <a:t>FE College</a:t>
            </a:r>
          </a:p>
        </p:txBody>
      </p:sp>
      <p:sp>
        <p:nvSpPr>
          <p:cNvPr id="5" name="Content Placeholder 4">
            <a:extLst>
              <a:ext uri="{FF2B5EF4-FFF2-40B4-BE49-F238E27FC236}">
                <a16:creationId xmlns:a16="http://schemas.microsoft.com/office/drawing/2014/main" id="{DD5948C3-8D80-CD47-9732-0649783AC3CF}"/>
              </a:ext>
            </a:extLst>
          </p:cNvPr>
          <p:cNvSpPr>
            <a:spLocks noGrp="1"/>
          </p:cNvSpPr>
          <p:nvPr>
            <p:ph sz="half" idx="2"/>
          </p:nvPr>
        </p:nvSpPr>
        <p:spPr>
          <a:xfrm>
            <a:off x="176462" y="1018384"/>
            <a:ext cx="12015537" cy="5077615"/>
          </a:xfrm>
        </p:spPr>
        <p:txBody>
          <a:bodyPr>
            <a:noAutofit/>
          </a:bodyPr>
          <a:lstStyle/>
          <a:p>
            <a:r>
              <a:rPr lang="en-US" sz="2600" dirty="0"/>
              <a:t>FE colleges tend to have a slightly more independent feel, where you take more responsibly for yourself and your learning. Don’t worry, there’s still plenty of support available.</a:t>
            </a:r>
          </a:p>
          <a:p>
            <a:pPr marL="0" indent="0">
              <a:buNone/>
            </a:pPr>
            <a:endParaRPr lang="en-US" sz="2600" dirty="0"/>
          </a:p>
          <a:p>
            <a:r>
              <a:rPr lang="en-US" sz="2600" dirty="0"/>
              <a:t>Most colleges offer A Levels, but also a wide range of qualifications in different subjects and levels, such as apprenticeships and T-Levels. </a:t>
            </a:r>
          </a:p>
          <a:p>
            <a:endParaRPr lang="en-US" sz="2600" dirty="0"/>
          </a:p>
          <a:p>
            <a:r>
              <a:rPr lang="en-US" sz="2600" dirty="0"/>
              <a:t>You have the option to re-sit GCSE Maths and English if you haven’t achieved grade 4 or above. </a:t>
            </a:r>
          </a:p>
          <a:p>
            <a:endParaRPr lang="en-US" sz="2600" dirty="0"/>
          </a:p>
          <a:p>
            <a:r>
              <a:rPr lang="en-US" sz="2600" dirty="0"/>
              <a:t>Like school sixth forms and sixth form colleges, they offer a range of extra-curricula activities. </a:t>
            </a:r>
          </a:p>
        </p:txBody>
      </p:sp>
      <p:sp>
        <p:nvSpPr>
          <p:cNvPr id="6" name="Content Placeholder 4">
            <a:extLst>
              <a:ext uri="{FF2B5EF4-FFF2-40B4-BE49-F238E27FC236}">
                <a16:creationId xmlns:a16="http://schemas.microsoft.com/office/drawing/2014/main" id="{EDCB9D15-3F35-014B-8864-8D361DA69E65}"/>
              </a:ext>
            </a:extLst>
          </p:cNvPr>
          <p:cNvSpPr txBox="1">
            <a:spLocks/>
          </p:cNvSpPr>
          <p:nvPr/>
        </p:nvSpPr>
        <p:spPr>
          <a:xfrm>
            <a:off x="6441440" y="148827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638469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19479</TotalTime>
  <Words>977</Words>
  <Application>Microsoft Office PowerPoint</Application>
  <PresentationFormat>Widescreen</PresentationFormat>
  <Paragraphs>90</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Guidance for facilitator</vt:lpstr>
      <vt:lpstr>PowerPoint Presentation</vt:lpstr>
      <vt:lpstr>What is Further Education?</vt:lpstr>
      <vt:lpstr>Activity: Page 24</vt:lpstr>
      <vt:lpstr>“Levels” – What you need to know…</vt:lpstr>
      <vt:lpstr>Where do you want to study? </vt:lpstr>
      <vt:lpstr>School Sixth Form</vt:lpstr>
      <vt:lpstr>Sixth Form College</vt:lpstr>
      <vt:lpstr>FE College</vt:lpstr>
      <vt:lpstr>Training Providers</vt:lpstr>
      <vt:lpstr>Activity: Page 28</vt:lpstr>
      <vt:lpstr>What else can help you decided?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facilitator</dc:title>
  <dc:creator>Sophie Clayton</dc:creator>
  <cp:lastModifiedBy>William France</cp:lastModifiedBy>
  <cp:revision>6</cp:revision>
  <dcterms:created xsi:type="dcterms:W3CDTF">2021-08-31T19:04:54Z</dcterms:created>
  <dcterms:modified xsi:type="dcterms:W3CDTF">2023-07-04T12:22:31Z</dcterms:modified>
</cp:coreProperties>
</file>