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9" r:id="rId3"/>
    <p:sldId id="273" r:id="rId4"/>
    <p:sldId id="275" r:id="rId5"/>
    <p:sldId id="274" r:id="rId6"/>
    <p:sldId id="282" r:id="rId7"/>
    <p:sldId id="276" r:id="rId8"/>
    <p:sldId id="279" r:id="rId9"/>
    <p:sldId id="280" r:id="rId10"/>
    <p:sldId id="281" r:id="rId11"/>
    <p:sldId id="283" r:id="rId12"/>
    <p:sldId id="284" r:id="rId13"/>
    <p:sldId id="285" r:id="rId14"/>
    <p:sldId id="286" r:id="rId15"/>
    <p:sldId id="287" r:id="rId16"/>
    <p:sldId id="288"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5032"/>
  </p:normalViewPr>
  <p:slideViewPr>
    <p:cSldViewPr snapToGrid="0" snapToObjects="1">
      <p:cViewPr varScale="1">
        <p:scale>
          <a:sx n="56" d="100"/>
          <a:sy n="56" d="100"/>
        </p:scale>
        <p:origin x="168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rance" userId="9f67c2e4-2f68-463c-beb4-49b8f8f57846" providerId="ADAL" clId="{DED1E267-FFF6-48CD-ADCC-D914761AABA7}"/>
    <pc:docChg chg="modSld">
      <pc:chgData name="William France" userId="9f67c2e4-2f68-463c-beb4-49b8f8f57846" providerId="ADAL" clId="{DED1E267-FFF6-48CD-ADCC-D914761AABA7}" dt="2023-07-04T12:25:47.067" v="131" actId="20577"/>
      <pc:docMkLst>
        <pc:docMk/>
      </pc:docMkLst>
      <pc:sldChg chg="modNotesTx">
        <pc:chgData name="William France" userId="9f67c2e4-2f68-463c-beb4-49b8f8f57846" providerId="ADAL" clId="{DED1E267-FFF6-48CD-ADCC-D914761AABA7}" dt="2023-07-04T12:23:47.858" v="55" actId="20577"/>
        <pc:sldMkLst>
          <pc:docMk/>
          <pc:sldMk cId="2489593157" sldId="274"/>
        </pc:sldMkLst>
      </pc:sldChg>
      <pc:sldChg chg="modNotesTx">
        <pc:chgData name="William France" userId="9f67c2e4-2f68-463c-beb4-49b8f8f57846" providerId="ADAL" clId="{DED1E267-FFF6-48CD-ADCC-D914761AABA7}" dt="2023-07-04T12:23:22.140" v="20" actId="20577"/>
        <pc:sldMkLst>
          <pc:docMk/>
          <pc:sldMk cId="1014995519" sldId="275"/>
        </pc:sldMkLst>
      </pc:sldChg>
      <pc:sldChg chg="modNotesTx">
        <pc:chgData name="William France" userId="9f67c2e4-2f68-463c-beb4-49b8f8f57846" providerId="ADAL" clId="{DED1E267-FFF6-48CD-ADCC-D914761AABA7}" dt="2023-07-04T12:24:17.977" v="74" actId="20577"/>
        <pc:sldMkLst>
          <pc:docMk/>
          <pc:sldMk cId="3082369472" sldId="284"/>
        </pc:sldMkLst>
      </pc:sldChg>
      <pc:sldChg chg="modNotesTx">
        <pc:chgData name="William France" userId="9f67c2e4-2f68-463c-beb4-49b8f8f57846" providerId="ADAL" clId="{DED1E267-FFF6-48CD-ADCC-D914761AABA7}" dt="2023-07-04T12:25:13.978" v="95" actId="20577"/>
        <pc:sldMkLst>
          <pc:docMk/>
          <pc:sldMk cId="3175716283" sldId="288"/>
        </pc:sldMkLst>
      </pc:sldChg>
      <pc:sldChg chg="modNotesTx">
        <pc:chgData name="William France" userId="9f67c2e4-2f68-463c-beb4-49b8f8f57846" providerId="ADAL" clId="{DED1E267-FFF6-48CD-ADCC-D914761AABA7}" dt="2023-07-04T12:25:47.067" v="131" actId="20577"/>
        <pc:sldMkLst>
          <pc:docMk/>
          <pc:sldMk cId="2663156905" sldId="290"/>
        </pc:sldMkLst>
      </pc:sldChg>
    </pc:docChg>
  </pc:docChgLst>
  <pc:docChgLst>
    <pc:chgData name="William France" userId="9f67c2e4-2f68-463c-beb4-49b8f8f57846" providerId="ADAL" clId="{18556FE1-37FF-455F-824A-FF9B0DFF6B35}"/>
    <pc:docChg chg="custSel addSld modSld">
      <pc:chgData name="William France" userId="9f67c2e4-2f68-463c-beb4-49b8f8f57846" providerId="ADAL" clId="{18556FE1-37FF-455F-824A-FF9B0DFF6B35}" dt="2023-06-19T15:49:38.728" v="700" actId="1076"/>
      <pc:docMkLst>
        <pc:docMk/>
      </pc:docMkLst>
      <pc:sldChg chg="addSp modSp add mod">
        <pc:chgData name="William France" userId="9f67c2e4-2f68-463c-beb4-49b8f8f57846" providerId="ADAL" clId="{18556FE1-37FF-455F-824A-FF9B0DFF6B35}" dt="2023-06-19T15:34:26.647" v="421" actId="1035"/>
        <pc:sldMkLst>
          <pc:docMk/>
          <pc:sldMk cId="4129910851" sldId="287"/>
        </pc:sldMkLst>
        <pc:spChg chg="add mod">
          <ac:chgData name="William France" userId="9f67c2e4-2f68-463c-beb4-49b8f8f57846" providerId="ADAL" clId="{18556FE1-37FF-455F-824A-FF9B0DFF6B35}" dt="2023-06-19T15:34:26.647" v="421" actId="1035"/>
          <ac:spMkLst>
            <pc:docMk/>
            <pc:sldMk cId="4129910851" sldId="287"/>
            <ac:spMk id="2" creationId="{72E7AC4A-832D-230B-28CE-AF42EC176BEA}"/>
          </ac:spMkLst>
        </pc:spChg>
        <pc:spChg chg="mod">
          <ac:chgData name="William France" userId="9f67c2e4-2f68-463c-beb4-49b8f8f57846" providerId="ADAL" clId="{18556FE1-37FF-455F-824A-FF9B0DFF6B35}" dt="2023-06-19T15:34:19.749" v="402" actId="20577"/>
          <ac:spMkLst>
            <pc:docMk/>
            <pc:sldMk cId="4129910851" sldId="287"/>
            <ac:spMk id="5" creationId="{7A0E54FC-F033-384D-A393-2CB2A03347AA}"/>
          </ac:spMkLst>
        </pc:spChg>
        <pc:spChg chg="mod">
          <ac:chgData name="William France" userId="9f67c2e4-2f68-463c-beb4-49b8f8f57846" providerId="ADAL" clId="{18556FE1-37FF-455F-824A-FF9B0DFF6B35}" dt="2023-06-19T15:30:45.890" v="35" actId="27636"/>
          <ac:spMkLst>
            <pc:docMk/>
            <pc:sldMk cId="4129910851" sldId="287"/>
            <ac:spMk id="13" creationId="{F92611CE-B81C-084B-9423-187C78250827}"/>
          </ac:spMkLst>
        </pc:spChg>
      </pc:sldChg>
      <pc:sldChg chg="modSp add mod">
        <pc:chgData name="William France" userId="9f67c2e4-2f68-463c-beb4-49b8f8f57846" providerId="ADAL" clId="{18556FE1-37FF-455F-824A-FF9B0DFF6B35}" dt="2023-06-19T15:37:21.780" v="519" actId="5793"/>
        <pc:sldMkLst>
          <pc:docMk/>
          <pc:sldMk cId="3175716283" sldId="288"/>
        </pc:sldMkLst>
        <pc:spChg chg="mod">
          <ac:chgData name="William France" userId="9f67c2e4-2f68-463c-beb4-49b8f8f57846" providerId="ADAL" clId="{18556FE1-37FF-455F-824A-FF9B0DFF6B35}" dt="2023-06-19T15:35:55.170" v="427" actId="1076"/>
          <ac:spMkLst>
            <pc:docMk/>
            <pc:sldMk cId="3175716283" sldId="288"/>
            <ac:spMk id="5" creationId="{2D63B04B-AEED-8E49-85A7-BEB646179420}"/>
          </ac:spMkLst>
        </pc:spChg>
        <pc:spChg chg="mod">
          <ac:chgData name="William France" userId="9f67c2e4-2f68-463c-beb4-49b8f8f57846" providerId="ADAL" clId="{18556FE1-37FF-455F-824A-FF9B0DFF6B35}" dt="2023-06-19T15:37:21.780" v="519" actId="5793"/>
          <ac:spMkLst>
            <pc:docMk/>
            <pc:sldMk cId="3175716283" sldId="288"/>
            <ac:spMk id="8" creationId="{3D53D33D-FA10-B64D-8398-F06FCDC7681D}"/>
          </ac:spMkLst>
        </pc:spChg>
      </pc:sldChg>
      <pc:sldChg chg="modSp add mod">
        <pc:chgData name="William France" userId="9f67c2e4-2f68-463c-beb4-49b8f8f57846" providerId="ADAL" clId="{18556FE1-37FF-455F-824A-FF9B0DFF6B35}" dt="2023-06-19T15:41:46.562" v="563" actId="2710"/>
        <pc:sldMkLst>
          <pc:docMk/>
          <pc:sldMk cId="2554975001" sldId="289"/>
        </pc:sldMkLst>
        <pc:spChg chg="mod">
          <ac:chgData name="William France" userId="9f67c2e4-2f68-463c-beb4-49b8f8f57846" providerId="ADAL" clId="{18556FE1-37FF-455F-824A-FF9B0DFF6B35}" dt="2023-06-19T15:40:25.691" v="544" actId="14100"/>
          <ac:spMkLst>
            <pc:docMk/>
            <pc:sldMk cId="2554975001" sldId="289"/>
            <ac:spMk id="2" creationId="{72E7AC4A-832D-230B-28CE-AF42EC176BEA}"/>
          </ac:spMkLst>
        </pc:spChg>
        <pc:spChg chg="mod">
          <ac:chgData name="William France" userId="9f67c2e4-2f68-463c-beb4-49b8f8f57846" providerId="ADAL" clId="{18556FE1-37FF-455F-824A-FF9B0DFF6B35}" dt="2023-06-19T15:41:46.562" v="563" actId="2710"/>
          <ac:spMkLst>
            <pc:docMk/>
            <pc:sldMk cId="2554975001" sldId="289"/>
            <ac:spMk id="5" creationId="{7A0E54FC-F033-384D-A393-2CB2A03347AA}"/>
          </ac:spMkLst>
        </pc:spChg>
        <pc:spChg chg="mod">
          <ac:chgData name="William France" userId="9f67c2e4-2f68-463c-beb4-49b8f8f57846" providerId="ADAL" clId="{18556FE1-37FF-455F-824A-FF9B0DFF6B35}" dt="2023-06-19T15:39:02.757" v="538" actId="20577"/>
          <ac:spMkLst>
            <pc:docMk/>
            <pc:sldMk cId="2554975001" sldId="289"/>
            <ac:spMk id="13" creationId="{F92611CE-B81C-084B-9423-187C78250827}"/>
          </ac:spMkLst>
        </pc:spChg>
      </pc:sldChg>
      <pc:sldChg chg="addSp modSp add mod">
        <pc:chgData name="William France" userId="9f67c2e4-2f68-463c-beb4-49b8f8f57846" providerId="ADAL" clId="{18556FE1-37FF-455F-824A-FF9B0DFF6B35}" dt="2023-06-19T15:49:38.728" v="700" actId="1076"/>
        <pc:sldMkLst>
          <pc:docMk/>
          <pc:sldMk cId="2663156905" sldId="290"/>
        </pc:sldMkLst>
        <pc:spChg chg="add mod">
          <ac:chgData name="William France" userId="9f67c2e4-2f68-463c-beb4-49b8f8f57846" providerId="ADAL" clId="{18556FE1-37FF-455F-824A-FF9B0DFF6B35}" dt="2023-06-19T15:49:34.906" v="699" actId="1035"/>
          <ac:spMkLst>
            <pc:docMk/>
            <pc:sldMk cId="2663156905" sldId="290"/>
            <ac:spMk id="2" creationId="{3F0E644C-474D-F05B-BA1F-1A4D43FBE52E}"/>
          </ac:spMkLst>
        </pc:spChg>
        <pc:spChg chg="mod">
          <ac:chgData name="William France" userId="9f67c2e4-2f68-463c-beb4-49b8f8f57846" providerId="ADAL" clId="{18556FE1-37FF-455F-824A-FF9B0DFF6B35}" dt="2023-06-19T15:49:29.482" v="679" actId="1035"/>
          <ac:spMkLst>
            <pc:docMk/>
            <pc:sldMk cId="2663156905" sldId="290"/>
            <ac:spMk id="5" creationId="{2D63B04B-AEED-8E49-85A7-BEB646179420}"/>
          </ac:spMkLst>
        </pc:spChg>
        <pc:spChg chg="mod">
          <ac:chgData name="William France" userId="9f67c2e4-2f68-463c-beb4-49b8f8f57846" providerId="ADAL" clId="{18556FE1-37FF-455F-824A-FF9B0DFF6B35}" dt="2023-06-19T15:49:38.728" v="700" actId="1076"/>
          <ac:spMkLst>
            <pc:docMk/>
            <pc:sldMk cId="2663156905" sldId="290"/>
            <ac:spMk id="8" creationId="{3D53D33D-FA10-B64D-8398-F06FCDC768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51B9A-6A48-1747-A327-EE448BD9719A}"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93C9B-9B68-BF43-B5BF-D280AE53E4AD}" type="slidenum">
              <a:rPr lang="en-US" smtClean="0"/>
              <a:t>‹#›</a:t>
            </a:fld>
            <a:endParaRPr lang="en-US"/>
          </a:p>
        </p:txBody>
      </p:sp>
    </p:spTree>
    <p:extLst>
      <p:ext uri="{BB962C8B-B14F-4D97-AF65-F5344CB8AC3E}">
        <p14:creationId xmlns:p14="http://schemas.microsoft.com/office/powerpoint/2010/main" val="226443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den.ac.uk/what-type-learner-are-yo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bc.co.uk/bitesize/articles/zdfdt3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look at the courses on offer -  There are 4 main learning styles/</a:t>
            </a:r>
          </a:p>
          <a:p>
            <a:endParaRPr lang="en-US" dirty="0"/>
          </a:p>
          <a:p>
            <a:r>
              <a:rPr lang="en-US" dirty="0"/>
              <a:t>We all learn in different ways and knowing which style works best for you can be really helpful. Knowing your learning style can make study and revision easier as well as help you choose a course. </a:t>
            </a:r>
          </a:p>
          <a:p>
            <a:endParaRPr lang="en-US" dirty="0"/>
          </a:p>
          <a:p>
            <a:r>
              <a:rPr lang="en-US" dirty="0"/>
              <a:t>Easy to remember as the acronym  ‘VARK’ </a:t>
            </a:r>
          </a:p>
        </p:txBody>
      </p:sp>
      <p:sp>
        <p:nvSpPr>
          <p:cNvPr id="4" name="Slide Number Placeholder 3"/>
          <p:cNvSpPr>
            <a:spLocks noGrp="1"/>
          </p:cNvSpPr>
          <p:nvPr>
            <p:ph type="sldNum" sz="quarter" idx="5"/>
          </p:nvPr>
        </p:nvSpPr>
        <p:spPr/>
        <p:txBody>
          <a:bodyPr/>
          <a:lstStyle/>
          <a:p>
            <a:fld id="{4017BAC7-E706-9849-8D00-291AD10FAD8E}" type="slidenum">
              <a:rPr lang="en-US" smtClean="0"/>
              <a:t>3</a:t>
            </a:fld>
            <a:endParaRPr lang="en-US"/>
          </a:p>
        </p:txBody>
      </p:sp>
    </p:spTree>
    <p:extLst>
      <p:ext uri="{BB962C8B-B14F-4D97-AF65-F5344CB8AC3E}">
        <p14:creationId xmlns:p14="http://schemas.microsoft.com/office/powerpoint/2010/main" val="265909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Hard copy page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students to type in find an apprenticeship Gov.uk in a search engine.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ask students to complete the questions on page 39. </a:t>
            </a:r>
          </a:p>
        </p:txBody>
      </p:sp>
      <p:sp>
        <p:nvSpPr>
          <p:cNvPr id="4" name="Slide Number Placeholder 3"/>
          <p:cNvSpPr>
            <a:spLocks noGrp="1"/>
          </p:cNvSpPr>
          <p:nvPr>
            <p:ph type="sldNum" sz="quarter" idx="5"/>
          </p:nvPr>
        </p:nvSpPr>
        <p:spPr/>
        <p:txBody>
          <a:bodyPr/>
          <a:lstStyle/>
          <a:p>
            <a:fld id="{4017BAC7-E706-9849-8D00-291AD10FAD8E}" type="slidenum">
              <a:rPr lang="en-US" smtClean="0"/>
              <a:t>12</a:t>
            </a:fld>
            <a:endParaRPr lang="en-US"/>
          </a:p>
        </p:txBody>
      </p:sp>
    </p:spTree>
    <p:extLst>
      <p:ext uri="{BB962C8B-B14F-4D97-AF65-F5344CB8AC3E}">
        <p14:creationId xmlns:p14="http://schemas.microsoft.com/office/powerpoint/2010/main" val="54024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13</a:t>
            </a:fld>
            <a:endParaRPr lang="en-US"/>
          </a:p>
        </p:txBody>
      </p:sp>
    </p:spTree>
    <p:extLst>
      <p:ext uri="{BB962C8B-B14F-4D97-AF65-F5344CB8AC3E}">
        <p14:creationId xmlns:p14="http://schemas.microsoft.com/office/powerpoint/2010/main" val="163584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14</a:t>
            </a:fld>
            <a:endParaRPr lang="en-US"/>
          </a:p>
        </p:txBody>
      </p:sp>
    </p:spTree>
    <p:extLst>
      <p:ext uri="{BB962C8B-B14F-4D97-AF65-F5344CB8AC3E}">
        <p14:creationId xmlns:p14="http://schemas.microsoft.com/office/powerpoint/2010/main" val="48090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15</a:t>
            </a:fld>
            <a:endParaRPr lang="en-US"/>
          </a:p>
        </p:txBody>
      </p:sp>
    </p:spTree>
    <p:extLst>
      <p:ext uri="{BB962C8B-B14F-4D97-AF65-F5344CB8AC3E}">
        <p14:creationId xmlns:p14="http://schemas.microsoft.com/office/powerpoint/2010/main" val="829509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Hard copy page 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students to type in find an apprenticeship Gov.uk in a search engine.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ask students to complete the questions on page 39. </a:t>
            </a:r>
          </a:p>
        </p:txBody>
      </p:sp>
      <p:sp>
        <p:nvSpPr>
          <p:cNvPr id="4" name="Slide Number Placeholder 3"/>
          <p:cNvSpPr>
            <a:spLocks noGrp="1"/>
          </p:cNvSpPr>
          <p:nvPr>
            <p:ph type="sldNum" sz="quarter" idx="5"/>
          </p:nvPr>
        </p:nvSpPr>
        <p:spPr/>
        <p:txBody>
          <a:bodyPr/>
          <a:lstStyle/>
          <a:p>
            <a:fld id="{4017BAC7-E706-9849-8D00-291AD10FAD8E}" type="slidenum">
              <a:rPr lang="en-US" smtClean="0"/>
              <a:t>16</a:t>
            </a:fld>
            <a:endParaRPr lang="en-US"/>
          </a:p>
        </p:txBody>
      </p:sp>
    </p:spTree>
    <p:extLst>
      <p:ext uri="{BB962C8B-B14F-4D97-AF65-F5344CB8AC3E}">
        <p14:creationId xmlns:p14="http://schemas.microsoft.com/office/powerpoint/2010/main" val="7845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17</a:t>
            </a:fld>
            <a:endParaRPr lang="en-US"/>
          </a:p>
        </p:txBody>
      </p:sp>
    </p:spTree>
    <p:extLst>
      <p:ext uri="{BB962C8B-B14F-4D97-AF65-F5344CB8AC3E}">
        <p14:creationId xmlns:p14="http://schemas.microsoft.com/office/powerpoint/2010/main" val="97177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Hard copy page 56 &amp; 57</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students to type in find an apprenticeship Gov.uk in a search engine.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ask students to complete the questions on page 39. </a:t>
            </a:r>
          </a:p>
        </p:txBody>
      </p:sp>
      <p:sp>
        <p:nvSpPr>
          <p:cNvPr id="4" name="Slide Number Placeholder 3"/>
          <p:cNvSpPr>
            <a:spLocks noGrp="1"/>
          </p:cNvSpPr>
          <p:nvPr>
            <p:ph type="sldNum" sz="quarter" idx="5"/>
          </p:nvPr>
        </p:nvSpPr>
        <p:spPr/>
        <p:txBody>
          <a:bodyPr/>
          <a:lstStyle/>
          <a:p>
            <a:fld id="{4017BAC7-E706-9849-8D00-291AD10FAD8E}" type="slidenum">
              <a:rPr lang="en-US" smtClean="0"/>
              <a:t>18</a:t>
            </a:fld>
            <a:endParaRPr lang="en-US"/>
          </a:p>
        </p:txBody>
      </p:sp>
    </p:spTree>
    <p:extLst>
      <p:ext uri="{BB962C8B-B14F-4D97-AF65-F5344CB8AC3E}">
        <p14:creationId xmlns:p14="http://schemas.microsoft.com/office/powerpoint/2010/main" val="41071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Hard copy page 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Arden University have created a short online quiz that can help you work out your learning style - We all use a combination of styles and nobody is 100% one or the other! However, you will probably have a favourite.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Type ‘Arden University Learning Styles’ into your search engine to find the quiz, which is called ‘What type of learner are you?’ </a:t>
            </a:r>
            <a:r>
              <a:rPr lang="en-GB" dirty="0">
                <a:hlinkClick r:id="rId3"/>
              </a:rPr>
              <a:t>What type of learner are you? (arden.ac.uk)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completing the quiz, make some notes in the boxes on p.33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students what type of learners they are? Were they surprised by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4</a:t>
            </a:fld>
            <a:endParaRPr lang="en-US"/>
          </a:p>
        </p:txBody>
      </p:sp>
    </p:spTree>
    <p:extLst>
      <p:ext uri="{BB962C8B-B14F-4D97-AF65-F5344CB8AC3E}">
        <p14:creationId xmlns:p14="http://schemas.microsoft.com/office/powerpoint/2010/main" val="126030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Hard copy page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Now head over to the UCAS website (</a:t>
            </a:r>
            <a:r>
              <a:rPr lang="en-GB" sz="1200" b="1" dirty="0"/>
              <a:t>www.ucas.com</a:t>
            </a:r>
            <a:r>
              <a:rPr lang="en-GB" sz="1200" dirty="0"/>
              <a:t>). In the search box, type ‘</a:t>
            </a:r>
            <a:r>
              <a:rPr lang="en-GB" sz="1200" b="1" i="1" dirty="0"/>
              <a:t>Post 16 qualifications you can take</a:t>
            </a:r>
            <a:r>
              <a:rPr lang="en-GB" sz="1200" dirty="0"/>
              <a:t>’. Click on the heading of the same name, and this will give you the chance to read about the different options in more detail.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Read the info and note down anything new you learned about a type of course that interests you/that you think you will study.</a:t>
            </a:r>
            <a:endParaRPr lang="en-GB"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answer the question: </a:t>
            </a:r>
            <a:r>
              <a:rPr lang="en-GB" sz="1200" b="1" kern="1200" dirty="0">
                <a:solidFill>
                  <a:schemeClr val="tx1"/>
                </a:solidFill>
                <a:effectLst/>
                <a:latin typeface="+mn-lt"/>
                <a:ea typeface="+mn-ea"/>
                <a:cs typeface="+mn-cs"/>
              </a:rPr>
              <a:t>DID YOU LEARN ANYTHING NEW?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5</a:t>
            </a:fld>
            <a:endParaRPr lang="en-US"/>
          </a:p>
        </p:txBody>
      </p:sp>
    </p:spTree>
    <p:extLst>
      <p:ext uri="{BB962C8B-B14F-4D97-AF65-F5344CB8AC3E}">
        <p14:creationId xmlns:p14="http://schemas.microsoft.com/office/powerpoint/2010/main" val="282121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6</a:t>
            </a:fld>
            <a:endParaRPr lang="en-US"/>
          </a:p>
        </p:txBody>
      </p:sp>
    </p:spTree>
    <p:extLst>
      <p:ext uri="{BB962C8B-B14F-4D97-AF65-F5344CB8AC3E}">
        <p14:creationId xmlns:p14="http://schemas.microsoft.com/office/powerpoint/2010/main" val="37782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Its worth noting to students that its worth checking entry requirements of different schools, sixth forms or colleges they’re interested in. A Levels can also be a good way to keep options open if students are not sure what job/career they would like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Its worth noting to students that more information about A Levels is available in the workbook </a:t>
            </a:r>
          </a:p>
        </p:txBody>
      </p:sp>
      <p:sp>
        <p:nvSpPr>
          <p:cNvPr id="4" name="Slide Number Placeholder 3"/>
          <p:cNvSpPr>
            <a:spLocks noGrp="1"/>
          </p:cNvSpPr>
          <p:nvPr>
            <p:ph type="sldNum" sz="quarter" idx="5"/>
          </p:nvPr>
        </p:nvSpPr>
        <p:spPr/>
        <p:txBody>
          <a:bodyPr/>
          <a:lstStyle/>
          <a:p>
            <a:fld id="{4017BAC7-E706-9849-8D00-291AD10FAD8E}" type="slidenum">
              <a:rPr lang="en-US" smtClean="0"/>
              <a:t>7</a:t>
            </a:fld>
            <a:endParaRPr lang="en-US"/>
          </a:p>
        </p:txBody>
      </p:sp>
    </p:spTree>
    <p:extLst>
      <p:ext uri="{BB962C8B-B14F-4D97-AF65-F5344CB8AC3E}">
        <p14:creationId xmlns:p14="http://schemas.microsoft.com/office/powerpoint/2010/main" val="3340740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IT’s IMPORTANT TO NOTE: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r>
              <a:rPr lang="en-GB" dirty="0"/>
              <a:t>CAN VOCATIONAL QUALIFICATIONS LEAD ONTO HIGHER EDUCATION? </a:t>
            </a:r>
          </a:p>
          <a:p>
            <a:r>
              <a:rPr lang="en-GB" dirty="0"/>
              <a:t>There are many myths around vocational qualifications and not being able to progress onto higher education. In fact, BTECs and other Level 3 vocational qualifications prepare students and allow them to progress onto a range of courses in higher education.  However, some courses and higher education institutions do request A Levels and, in some circumstances, specific A Levels. </a:t>
            </a:r>
          </a:p>
          <a:p>
            <a:endParaRPr lang="en-GB" dirty="0"/>
          </a:p>
          <a:p>
            <a:r>
              <a:rPr lang="en-GB" dirty="0"/>
              <a:t>Check in advance whether a vocational qualification will allow students to progress onto the higher education course of their choice. </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017BAC7-E706-9849-8D00-291AD10FAD8E}" type="slidenum">
              <a:rPr lang="en-US" smtClean="0"/>
              <a:t>8</a:t>
            </a:fld>
            <a:endParaRPr lang="en-US"/>
          </a:p>
        </p:txBody>
      </p:sp>
    </p:spTree>
    <p:extLst>
      <p:ext uri="{BB962C8B-B14F-4D97-AF65-F5344CB8AC3E}">
        <p14:creationId xmlns:p14="http://schemas.microsoft.com/office/powerpoint/2010/main" val="175077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students are thinking of ‘mixing’ qualifications and studying A Levels and BTECs, they can visit the BBC Bitesize page to find out more: </a:t>
            </a:r>
            <a:r>
              <a:rPr lang="en-GB" dirty="0">
                <a:hlinkClick r:id="rId3"/>
              </a:rPr>
              <a:t>Can I mix A-levels and vocational qualifications? - BBC Bitesize</a:t>
            </a:r>
            <a:endParaRPr lang="en-GB"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9</a:t>
            </a:fld>
            <a:endParaRPr lang="en-US"/>
          </a:p>
        </p:txBody>
      </p:sp>
    </p:spTree>
    <p:extLst>
      <p:ext uri="{BB962C8B-B14F-4D97-AF65-F5344CB8AC3E}">
        <p14:creationId xmlns:p14="http://schemas.microsoft.com/office/powerpoint/2010/main" val="331938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different apprenticeship levels. </a:t>
            </a:r>
          </a:p>
        </p:txBody>
      </p:sp>
      <p:sp>
        <p:nvSpPr>
          <p:cNvPr id="4" name="Slide Number Placeholder 3"/>
          <p:cNvSpPr>
            <a:spLocks noGrp="1"/>
          </p:cNvSpPr>
          <p:nvPr>
            <p:ph type="sldNum" sz="quarter" idx="5"/>
          </p:nvPr>
        </p:nvSpPr>
        <p:spPr/>
        <p:txBody>
          <a:bodyPr/>
          <a:lstStyle/>
          <a:p>
            <a:fld id="{4017BAC7-E706-9849-8D00-291AD10FAD8E}" type="slidenum">
              <a:rPr lang="en-US" smtClean="0"/>
              <a:t>10</a:t>
            </a:fld>
            <a:endParaRPr lang="en-US"/>
          </a:p>
        </p:txBody>
      </p:sp>
    </p:spTree>
    <p:extLst>
      <p:ext uri="{BB962C8B-B14F-4D97-AF65-F5344CB8AC3E}">
        <p14:creationId xmlns:p14="http://schemas.microsoft.com/office/powerpoint/2010/main" val="307646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11</a:t>
            </a:fld>
            <a:endParaRPr lang="en-US"/>
          </a:p>
        </p:txBody>
      </p:sp>
    </p:spTree>
    <p:extLst>
      <p:ext uri="{BB962C8B-B14F-4D97-AF65-F5344CB8AC3E}">
        <p14:creationId xmlns:p14="http://schemas.microsoft.com/office/powerpoint/2010/main" val="410169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7079-EE9D-E949-A7D4-C6D07507ED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8B97A89-90AE-FC44-8B07-294EF1205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84073E-511B-374A-B777-149673A6AB67}"/>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5" name="Footer Placeholder 4">
            <a:extLst>
              <a:ext uri="{FF2B5EF4-FFF2-40B4-BE49-F238E27FC236}">
                <a16:creationId xmlns:a16="http://schemas.microsoft.com/office/drawing/2014/main" id="{171567D7-2630-8D40-B2CD-F776CC30A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A0C39-FE34-A041-8447-321A96BFADC1}"/>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195725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5C1B-6AC1-1A48-B929-4E0F7FD02BE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87E10F-9565-6640-BA35-A2D4CE45E7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64DE03-5655-5A4D-8AB0-7F87F71CF4BA}"/>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5" name="Footer Placeholder 4">
            <a:extLst>
              <a:ext uri="{FF2B5EF4-FFF2-40B4-BE49-F238E27FC236}">
                <a16:creationId xmlns:a16="http://schemas.microsoft.com/office/drawing/2014/main" id="{3CAFD997-36AE-844F-B383-49B5E7F7E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EA32E-9625-3E4D-910F-589A4FE887E0}"/>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123663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EB398-6F22-5447-B749-DD745B185BF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45EFF8-37C3-D147-98BF-C0FB1A409F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90C85E-D049-C546-9532-F1D1916FF141}"/>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5" name="Footer Placeholder 4">
            <a:extLst>
              <a:ext uri="{FF2B5EF4-FFF2-40B4-BE49-F238E27FC236}">
                <a16:creationId xmlns:a16="http://schemas.microsoft.com/office/drawing/2014/main" id="{F381E456-053E-854B-9C2D-F141105DE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EEDBF-4FDD-104D-AE0F-39F495ED916A}"/>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362083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8513-83BA-AB41-9C26-BEDB7D63C0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7C5469-C7E2-9D43-8AF2-34EDD4B882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801574-C75A-A24D-833F-A4C59353EE10}"/>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5" name="Footer Placeholder 4">
            <a:extLst>
              <a:ext uri="{FF2B5EF4-FFF2-40B4-BE49-F238E27FC236}">
                <a16:creationId xmlns:a16="http://schemas.microsoft.com/office/drawing/2014/main" id="{8A062C7E-EA85-3A4E-A96C-36D744884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B4680-B6E8-034E-BFB8-30044CE77AE3}"/>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164770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D9C0-7299-4C4D-9BAF-876FE5FF0E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9AA863-A4C2-2A45-8EB9-C37A6D1E9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1E12C6-8A0E-7141-9679-185AF8C1CC30}"/>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5" name="Footer Placeholder 4">
            <a:extLst>
              <a:ext uri="{FF2B5EF4-FFF2-40B4-BE49-F238E27FC236}">
                <a16:creationId xmlns:a16="http://schemas.microsoft.com/office/drawing/2014/main" id="{18A2C810-6BC2-4E4C-A26A-A6B68B02C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AEDA8-52A9-414F-9265-C5ED8A12F378}"/>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294674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71D4-2D39-F043-A02D-7528DD84A1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E19919-9A96-7241-A1F5-00CC04B4616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981C09-30E7-6644-B2E0-C3DB4DFF9B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99A2BA-A794-C240-915E-DBD0D332C841}"/>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6" name="Footer Placeholder 5">
            <a:extLst>
              <a:ext uri="{FF2B5EF4-FFF2-40B4-BE49-F238E27FC236}">
                <a16:creationId xmlns:a16="http://schemas.microsoft.com/office/drawing/2014/main" id="{E173AAF9-C1C0-D84D-B97B-7F2EEF99B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8AD80-B1C4-534D-8518-D7482AF8A9DD}"/>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282012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BD21-978B-D040-9E05-3C99299277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2BC8B7-252D-5F42-96A6-EC3BAAF71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ED30AF0-2BDC-7A4A-86D6-0A11CB70DA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474289F-8CCC-FB40-BF93-C5F588B00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C0D626-9771-5243-ACF6-69EE47CE7C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2417E6-1F8D-A746-9013-59FF5BC72D5C}"/>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8" name="Footer Placeholder 7">
            <a:extLst>
              <a:ext uri="{FF2B5EF4-FFF2-40B4-BE49-F238E27FC236}">
                <a16:creationId xmlns:a16="http://schemas.microsoft.com/office/drawing/2014/main" id="{CDB35B55-38F0-3340-861B-BD99D40FE9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C374C-C867-9647-8ABF-50D06339ADE2}"/>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142833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3163-D135-4245-B8BF-3A34FA10F2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24F41D0-6086-5A4D-811C-E8EF1DE7838D}"/>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4" name="Footer Placeholder 3">
            <a:extLst>
              <a:ext uri="{FF2B5EF4-FFF2-40B4-BE49-F238E27FC236}">
                <a16:creationId xmlns:a16="http://schemas.microsoft.com/office/drawing/2014/main" id="{5C5E863A-3876-D240-9171-5D72952397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B0CAF1-90F7-294C-9940-587A555F8D6F}"/>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254699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732E0-9EAC-014B-BCBB-183AA3F8BC74}"/>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3" name="Footer Placeholder 2">
            <a:extLst>
              <a:ext uri="{FF2B5EF4-FFF2-40B4-BE49-F238E27FC236}">
                <a16:creationId xmlns:a16="http://schemas.microsoft.com/office/drawing/2014/main" id="{02819CE1-B487-6143-B4D6-7EC8527952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D854A4-FFD2-894A-A54A-BABA634E5E4C}"/>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306067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1F5B-5773-DC44-8569-5BE5C26523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896579-5EFB-894E-BFF0-83B254550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DF7E44A-4474-1F48-8F81-294746C64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684AEF-8E53-7647-AE9A-F9FCF669B5A0}"/>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6" name="Footer Placeholder 5">
            <a:extLst>
              <a:ext uri="{FF2B5EF4-FFF2-40B4-BE49-F238E27FC236}">
                <a16:creationId xmlns:a16="http://schemas.microsoft.com/office/drawing/2014/main" id="{69D5ECDE-9FB8-3F4C-8C5E-1F1C131C6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9DCEE-FF81-3447-BFB6-55A5591CA8E8}"/>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11947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3303-9B79-B642-8D78-3520A19B81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7C8ED7B-AE66-1346-B0A8-ABF7F1B76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4A289E-8B51-FB4F-9960-286D3401C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54B1B4-F8AB-224C-8687-571A2E47BC79}"/>
              </a:ext>
            </a:extLst>
          </p:cNvPr>
          <p:cNvSpPr>
            <a:spLocks noGrp="1"/>
          </p:cNvSpPr>
          <p:nvPr>
            <p:ph type="dt" sz="half" idx="10"/>
          </p:nvPr>
        </p:nvSpPr>
        <p:spPr/>
        <p:txBody>
          <a:bodyPr/>
          <a:lstStyle/>
          <a:p>
            <a:fld id="{8C0AD1B9-B6AA-D84D-BE0F-1F2435F31BB1}" type="datetimeFigureOut">
              <a:rPr lang="en-US" smtClean="0"/>
              <a:t>7/4/2023</a:t>
            </a:fld>
            <a:endParaRPr lang="en-US"/>
          </a:p>
        </p:txBody>
      </p:sp>
      <p:sp>
        <p:nvSpPr>
          <p:cNvPr id="6" name="Footer Placeholder 5">
            <a:extLst>
              <a:ext uri="{FF2B5EF4-FFF2-40B4-BE49-F238E27FC236}">
                <a16:creationId xmlns:a16="http://schemas.microsoft.com/office/drawing/2014/main" id="{FE72742B-4D10-4E40-A99B-220F167CC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CF70D-C55C-A046-B9CE-D657C4A91983}"/>
              </a:ext>
            </a:extLst>
          </p:cNvPr>
          <p:cNvSpPr>
            <a:spLocks noGrp="1"/>
          </p:cNvSpPr>
          <p:nvPr>
            <p:ph type="sldNum" sz="quarter" idx="12"/>
          </p:nvPr>
        </p:nvSpPr>
        <p:spPr/>
        <p:txBody>
          <a:bodyPr/>
          <a:lstStyle/>
          <a:p>
            <a:fld id="{C43565F6-0C8F-1846-B3DD-2928FEBC2B95}" type="slidenum">
              <a:rPr lang="en-US" smtClean="0"/>
              <a:t>‹#›</a:t>
            </a:fld>
            <a:endParaRPr lang="en-US"/>
          </a:p>
        </p:txBody>
      </p:sp>
    </p:spTree>
    <p:extLst>
      <p:ext uri="{BB962C8B-B14F-4D97-AF65-F5344CB8AC3E}">
        <p14:creationId xmlns:p14="http://schemas.microsoft.com/office/powerpoint/2010/main" val="107055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8FD6F-C8DD-9F4A-9DD4-FDAC9CFC0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6992BA-13A2-3247-94BB-059D842F0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4E8A74-5C9F-AB4C-A6F4-4D0F15F2E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AD1B9-B6AA-D84D-BE0F-1F2435F31BB1}" type="datetimeFigureOut">
              <a:rPr lang="en-US" smtClean="0"/>
              <a:t>7/4/2023</a:t>
            </a:fld>
            <a:endParaRPr lang="en-US"/>
          </a:p>
        </p:txBody>
      </p:sp>
      <p:sp>
        <p:nvSpPr>
          <p:cNvPr id="5" name="Footer Placeholder 4">
            <a:extLst>
              <a:ext uri="{FF2B5EF4-FFF2-40B4-BE49-F238E27FC236}">
                <a16:creationId xmlns:a16="http://schemas.microsoft.com/office/drawing/2014/main" id="{83A535FC-E248-DC44-A25B-1505DDDB3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753033-9F34-8B4F-B502-6751BB020F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565F6-0C8F-1846-B3DD-2928FEBC2B95}" type="slidenum">
              <a:rPr lang="en-US" smtClean="0"/>
              <a:t>‹#›</a:t>
            </a:fld>
            <a:endParaRPr lang="en-US"/>
          </a:p>
        </p:txBody>
      </p:sp>
    </p:spTree>
    <p:extLst>
      <p:ext uri="{BB962C8B-B14F-4D97-AF65-F5344CB8AC3E}">
        <p14:creationId xmlns:p14="http://schemas.microsoft.com/office/powerpoint/2010/main" val="8769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arden.ac.uk/what-type-learner-are-yo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normAutofit/>
          </a:bodyPr>
          <a:lstStyle/>
          <a:p>
            <a:r>
              <a:rPr lang="en-US" sz="4800" dirty="0">
                <a:solidFill>
                  <a:srgbClr val="E6287F"/>
                </a:solidFill>
              </a:rPr>
              <a:t>Guidance for facilitator</a:t>
            </a:r>
          </a:p>
        </p:txBody>
      </p:sp>
      <p:sp>
        <p:nvSpPr>
          <p:cNvPr id="5" name="TextBox 4"/>
          <p:cNvSpPr txBox="1"/>
          <p:nvPr/>
        </p:nvSpPr>
        <p:spPr>
          <a:xfrm>
            <a:off x="838200" y="1874728"/>
            <a:ext cx="10515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Approx. 45–60-minute session depending how long you spend on activities. </a:t>
            </a:r>
          </a:p>
          <a:p>
            <a:pPr marL="285750" indent="-285750">
              <a:buFont typeface="Arial" panose="020B0604020202020204" pitchFamily="34" charset="0"/>
              <a:buChar char="•"/>
            </a:pPr>
            <a:r>
              <a:rPr lang="en-US" sz="2800" dirty="0"/>
              <a:t>The activities could always be set as an independent homework task. </a:t>
            </a:r>
          </a:p>
          <a:p>
            <a:pPr marL="285750" indent="-285750">
              <a:buFont typeface="Arial" panose="020B0604020202020204" pitchFamily="34" charset="0"/>
              <a:buChar char="•"/>
            </a:pPr>
            <a:r>
              <a:rPr lang="en-US" sz="2800" dirty="0"/>
              <a:t>This session will cover intro to FE and choosing a FE course</a:t>
            </a:r>
          </a:p>
          <a:p>
            <a:pPr marL="285750" indent="-285750">
              <a:buFont typeface="Arial" panose="020B0604020202020204" pitchFamily="34" charset="0"/>
              <a:buChar char="•"/>
            </a:pPr>
            <a:r>
              <a:rPr lang="en-US" sz="2800" dirty="0"/>
              <a:t>Some activities in this session require a computer/internet </a:t>
            </a:r>
          </a:p>
          <a:p>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10052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10" name="Picture 9" descr="Table&#10;&#10;Description automatically generated">
            <a:extLst>
              <a:ext uri="{FF2B5EF4-FFF2-40B4-BE49-F238E27FC236}">
                <a16:creationId xmlns:a16="http://schemas.microsoft.com/office/drawing/2014/main" id="{D7F323CF-4007-8449-A4F8-EA9E5147A5C2}"/>
              </a:ext>
            </a:extLst>
          </p:cNvPr>
          <p:cNvPicPr>
            <a:picLocks noChangeAspect="1"/>
          </p:cNvPicPr>
          <p:nvPr/>
        </p:nvPicPr>
        <p:blipFill>
          <a:blip r:embed="rId4"/>
          <a:stretch>
            <a:fillRect/>
          </a:stretch>
        </p:blipFill>
        <p:spPr>
          <a:xfrm>
            <a:off x="1203985" y="1756320"/>
            <a:ext cx="9721056" cy="3387180"/>
          </a:xfrm>
          <a:prstGeom prst="rect">
            <a:avLst/>
          </a:prstGeom>
        </p:spPr>
      </p:pic>
      <p:sp>
        <p:nvSpPr>
          <p:cNvPr id="11" name="Title 1">
            <a:extLst>
              <a:ext uri="{FF2B5EF4-FFF2-40B4-BE49-F238E27FC236}">
                <a16:creationId xmlns:a16="http://schemas.microsoft.com/office/drawing/2014/main" id="{0A3C8757-13A8-A844-9DD9-5CB9C0B2FB64}"/>
              </a:ext>
            </a:extLst>
          </p:cNvPr>
          <p:cNvSpPr>
            <a:spLocks noGrp="1"/>
          </p:cNvSpPr>
          <p:nvPr>
            <p:ph type="title"/>
          </p:nvPr>
        </p:nvSpPr>
        <p:spPr>
          <a:xfrm>
            <a:off x="304800" y="491803"/>
            <a:ext cx="4781550" cy="894567"/>
          </a:xfrm>
        </p:spPr>
        <p:txBody>
          <a:bodyPr>
            <a:normAutofit/>
          </a:bodyPr>
          <a:lstStyle/>
          <a:p>
            <a:r>
              <a:rPr lang="en-US" sz="4800" dirty="0">
                <a:solidFill>
                  <a:srgbClr val="E6287F"/>
                </a:solidFill>
              </a:rPr>
              <a:t>Apprenticeships</a:t>
            </a:r>
          </a:p>
        </p:txBody>
      </p:sp>
    </p:spTree>
    <p:extLst>
      <p:ext uri="{BB962C8B-B14F-4D97-AF65-F5344CB8AC3E}">
        <p14:creationId xmlns:p14="http://schemas.microsoft.com/office/powerpoint/2010/main" val="12779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CFDF827-B035-F245-A7A6-EA9E9B341ED9}"/>
              </a:ext>
            </a:extLst>
          </p:cNvPr>
          <p:cNvSpPr txBox="1"/>
          <p:nvPr/>
        </p:nvSpPr>
        <p:spPr>
          <a:xfrm>
            <a:off x="246046" y="2142817"/>
            <a:ext cx="11401659"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effectLst/>
            </a:endParaRPr>
          </a:p>
          <a:p>
            <a:pPr marL="285750" indent="-285750">
              <a:buFont typeface="Arial" panose="020B0604020202020204" pitchFamily="34" charset="0"/>
              <a:buChar char="•"/>
            </a:pPr>
            <a:endParaRPr lang="en-GB" dirty="0">
              <a:effectLst/>
            </a:endParaRPr>
          </a:p>
        </p:txBody>
      </p:sp>
      <p:sp>
        <p:nvSpPr>
          <p:cNvPr id="13" name="Title 1">
            <a:extLst>
              <a:ext uri="{FF2B5EF4-FFF2-40B4-BE49-F238E27FC236}">
                <a16:creationId xmlns:a16="http://schemas.microsoft.com/office/drawing/2014/main" id="{F92611CE-B81C-084B-9423-187C78250827}"/>
              </a:ext>
            </a:extLst>
          </p:cNvPr>
          <p:cNvSpPr>
            <a:spLocks noGrp="1"/>
          </p:cNvSpPr>
          <p:nvPr>
            <p:ph type="title"/>
          </p:nvPr>
        </p:nvSpPr>
        <p:spPr>
          <a:xfrm>
            <a:off x="304800" y="316815"/>
            <a:ext cx="5162550" cy="894567"/>
          </a:xfrm>
        </p:spPr>
        <p:txBody>
          <a:bodyPr>
            <a:normAutofit/>
          </a:bodyPr>
          <a:lstStyle/>
          <a:p>
            <a:r>
              <a:rPr lang="en-US" sz="4800" dirty="0">
                <a:solidFill>
                  <a:srgbClr val="E6287F"/>
                </a:solidFill>
              </a:rPr>
              <a:t>Apprenticeships</a:t>
            </a:r>
          </a:p>
        </p:txBody>
      </p:sp>
      <p:sp>
        <p:nvSpPr>
          <p:cNvPr id="14" name="TextBox 13">
            <a:extLst>
              <a:ext uri="{FF2B5EF4-FFF2-40B4-BE49-F238E27FC236}">
                <a16:creationId xmlns:a16="http://schemas.microsoft.com/office/drawing/2014/main" id="{69DD1A99-D14C-3F46-89F9-6AA9BDA09A9F}"/>
              </a:ext>
            </a:extLst>
          </p:cNvPr>
          <p:cNvSpPr txBox="1"/>
          <p:nvPr/>
        </p:nvSpPr>
        <p:spPr>
          <a:xfrm>
            <a:off x="412984" y="1370780"/>
            <a:ext cx="6012514" cy="461665"/>
          </a:xfrm>
          <a:prstGeom prst="rect">
            <a:avLst/>
          </a:prstGeom>
          <a:noFill/>
        </p:spPr>
        <p:txBody>
          <a:bodyPr wrap="square" rtlCol="0">
            <a:spAutoFit/>
          </a:bodyPr>
          <a:lstStyle/>
          <a:p>
            <a:r>
              <a:rPr lang="en-US" sz="2400" b="1" i="1" dirty="0">
                <a:solidFill>
                  <a:schemeClr val="accent1"/>
                </a:solidFill>
                <a:latin typeface="+mj-lt"/>
              </a:rPr>
              <a:t>What is an Apprenticeship? </a:t>
            </a:r>
          </a:p>
        </p:txBody>
      </p:sp>
      <p:sp>
        <p:nvSpPr>
          <p:cNvPr id="2" name="TextBox 1">
            <a:extLst>
              <a:ext uri="{FF2B5EF4-FFF2-40B4-BE49-F238E27FC236}">
                <a16:creationId xmlns:a16="http://schemas.microsoft.com/office/drawing/2014/main" id="{4F0CB9CE-719D-DA44-9C5E-0320ACEB06E6}"/>
              </a:ext>
            </a:extLst>
          </p:cNvPr>
          <p:cNvSpPr txBox="1"/>
          <p:nvPr/>
        </p:nvSpPr>
        <p:spPr>
          <a:xfrm>
            <a:off x="412984" y="1950979"/>
            <a:ext cx="10731266"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Apprenticeships </a:t>
            </a:r>
            <a:r>
              <a:rPr lang="en-GB" sz="2000" b="1" dirty="0"/>
              <a:t>combine practical training in a job with study</a:t>
            </a:r>
            <a:r>
              <a:rPr lang="en-GB" sz="2000" dirty="0"/>
              <a:t>. As an apprentice you’ll,  be an employee earning a wage and work alongside experienced staff.</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Most apprentices spend around  80% of their time in the workplace and 20% studying. Completing studies alongside work mean that being able to manage your time well is a must!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Colleges and Universities treat apprentices the same as other part-time students. They have access to services such as student support, library and social activities.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is a wide variety of apprenticeships from nursing to zoology.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Check entry requirements carefully as they can often depend on the level and sector.  </a:t>
            </a:r>
          </a:p>
        </p:txBody>
      </p:sp>
    </p:spTree>
    <p:extLst>
      <p:ext uri="{BB962C8B-B14F-4D97-AF65-F5344CB8AC3E}">
        <p14:creationId xmlns:p14="http://schemas.microsoft.com/office/powerpoint/2010/main" val="244167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2D63B04B-AEED-8E49-85A7-BEB646179420}"/>
              </a:ext>
            </a:extLst>
          </p:cNvPr>
          <p:cNvSpPr txBox="1"/>
          <p:nvPr/>
        </p:nvSpPr>
        <p:spPr>
          <a:xfrm>
            <a:off x="2806867" y="1057383"/>
            <a:ext cx="6578266" cy="1569660"/>
          </a:xfrm>
          <a:prstGeom prst="rect">
            <a:avLst/>
          </a:prstGeom>
          <a:noFill/>
        </p:spPr>
        <p:txBody>
          <a:bodyPr wrap="square" rtlCol="0">
            <a:spAutoFit/>
          </a:bodyPr>
          <a:lstStyle/>
          <a:p>
            <a:pPr algn="ctr"/>
            <a:r>
              <a:rPr lang="en-US" sz="4800" b="1" dirty="0">
                <a:solidFill>
                  <a:srgbClr val="E6287F"/>
                </a:solidFill>
              </a:rPr>
              <a:t>Activity:</a:t>
            </a:r>
            <a:br>
              <a:rPr lang="en-US" sz="4800" dirty="0">
                <a:solidFill>
                  <a:srgbClr val="E6287F"/>
                </a:solidFill>
              </a:rPr>
            </a:br>
            <a:r>
              <a:rPr lang="en-US" sz="4800" dirty="0">
                <a:solidFill>
                  <a:srgbClr val="E6287F"/>
                </a:solidFill>
              </a:rPr>
              <a:t>Page 39</a:t>
            </a:r>
            <a:endParaRPr lang="en-US" sz="4800" b="1" i="1" dirty="0">
              <a:latin typeface="+mj-lt"/>
            </a:endParaRPr>
          </a:p>
        </p:txBody>
      </p:sp>
      <p:sp>
        <p:nvSpPr>
          <p:cNvPr id="8" name="TextBox 7">
            <a:extLst>
              <a:ext uri="{FF2B5EF4-FFF2-40B4-BE49-F238E27FC236}">
                <a16:creationId xmlns:a16="http://schemas.microsoft.com/office/drawing/2014/main" id="{3D53D33D-FA10-B64D-8398-F06FCDC7681D}"/>
              </a:ext>
            </a:extLst>
          </p:cNvPr>
          <p:cNvSpPr txBox="1"/>
          <p:nvPr/>
        </p:nvSpPr>
        <p:spPr>
          <a:xfrm>
            <a:off x="1822918" y="3177301"/>
            <a:ext cx="8871284" cy="2677656"/>
          </a:xfrm>
          <a:prstGeom prst="rect">
            <a:avLst/>
          </a:prstGeom>
          <a:noFill/>
        </p:spPr>
        <p:txBody>
          <a:bodyPr wrap="square" rtlCol="0">
            <a:spAutoFit/>
          </a:bodyPr>
          <a:lstStyle/>
          <a:p>
            <a:pPr algn="ctr"/>
            <a:r>
              <a:rPr lang="en-US" sz="2800" dirty="0"/>
              <a:t>You can find out what apprenticeships are on offer in your local area by searching </a:t>
            </a:r>
            <a:r>
              <a:rPr lang="en-US" sz="2800" b="1" i="1" dirty="0"/>
              <a:t>‘find an apprenticeship Gov.uk’ </a:t>
            </a:r>
          </a:p>
          <a:p>
            <a:pPr algn="ctr"/>
            <a:endParaRPr lang="en-US" sz="2800" b="1" i="1" dirty="0"/>
          </a:p>
          <a:p>
            <a:pPr algn="ctr"/>
            <a:r>
              <a:rPr lang="en-US" sz="2800" dirty="0"/>
              <a:t>You don’t have to include a ‘key word’, just put your postcode in and how far you’d realistically want/be able to travel</a:t>
            </a:r>
          </a:p>
        </p:txBody>
      </p:sp>
    </p:spTree>
    <p:extLst>
      <p:ext uri="{BB962C8B-B14F-4D97-AF65-F5344CB8AC3E}">
        <p14:creationId xmlns:p14="http://schemas.microsoft.com/office/powerpoint/2010/main" val="308236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CFDF827-B035-F245-A7A6-EA9E9B341ED9}"/>
              </a:ext>
            </a:extLst>
          </p:cNvPr>
          <p:cNvSpPr txBox="1"/>
          <p:nvPr/>
        </p:nvSpPr>
        <p:spPr>
          <a:xfrm>
            <a:off x="325120" y="1080174"/>
            <a:ext cx="2725754" cy="738664"/>
          </a:xfrm>
          <a:prstGeom prst="rect">
            <a:avLst/>
          </a:prstGeom>
          <a:noFill/>
        </p:spPr>
        <p:txBody>
          <a:bodyPr wrap="square" rtlCol="0">
            <a:spAutoFit/>
          </a:bodyPr>
          <a:lstStyle/>
          <a:p>
            <a:r>
              <a:rPr lang="en-GB" sz="2400" b="1" i="1" dirty="0">
                <a:solidFill>
                  <a:schemeClr val="accent1"/>
                </a:solidFill>
                <a:effectLst/>
                <a:latin typeface="+mj-lt"/>
              </a:rPr>
              <a:t>What are T Levels?</a:t>
            </a:r>
          </a:p>
          <a:p>
            <a:pPr marL="285750" indent="-285750">
              <a:buFont typeface="Arial" panose="020B0604020202020204" pitchFamily="34" charset="0"/>
              <a:buChar char="•"/>
            </a:pPr>
            <a:endParaRPr lang="en-GB" dirty="0">
              <a:effectLst/>
            </a:endParaRPr>
          </a:p>
        </p:txBody>
      </p:sp>
      <p:sp>
        <p:nvSpPr>
          <p:cNvPr id="13" name="Title 1">
            <a:extLst>
              <a:ext uri="{FF2B5EF4-FFF2-40B4-BE49-F238E27FC236}">
                <a16:creationId xmlns:a16="http://schemas.microsoft.com/office/drawing/2014/main" id="{F92611CE-B81C-084B-9423-187C78250827}"/>
              </a:ext>
            </a:extLst>
          </p:cNvPr>
          <p:cNvSpPr>
            <a:spLocks noGrp="1"/>
          </p:cNvSpPr>
          <p:nvPr>
            <p:ph type="title"/>
          </p:nvPr>
        </p:nvSpPr>
        <p:spPr>
          <a:xfrm>
            <a:off x="304800" y="181567"/>
            <a:ext cx="2095500" cy="894567"/>
          </a:xfrm>
        </p:spPr>
        <p:txBody>
          <a:bodyPr>
            <a:normAutofit/>
          </a:bodyPr>
          <a:lstStyle/>
          <a:p>
            <a:r>
              <a:rPr lang="en-US" sz="4800" dirty="0">
                <a:solidFill>
                  <a:srgbClr val="E6287F"/>
                </a:solidFill>
              </a:rPr>
              <a:t>T-Level </a:t>
            </a:r>
          </a:p>
        </p:txBody>
      </p:sp>
      <p:sp>
        <p:nvSpPr>
          <p:cNvPr id="5" name="TextBox 4">
            <a:extLst>
              <a:ext uri="{FF2B5EF4-FFF2-40B4-BE49-F238E27FC236}">
                <a16:creationId xmlns:a16="http://schemas.microsoft.com/office/drawing/2014/main" id="{7A0E54FC-F033-384D-A393-2CB2A03347AA}"/>
              </a:ext>
            </a:extLst>
          </p:cNvPr>
          <p:cNvSpPr txBox="1"/>
          <p:nvPr/>
        </p:nvSpPr>
        <p:spPr>
          <a:xfrm>
            <a:off x="162560" y="1721230"/>
            <a:ext cx="12192000" cy="4955203"/>
          </a:xfrm>
          <a:prstGeom prst="rect">
            <a:avLst/>
          </a:prstGeom>
          <a:noFill/>
        </p:spPr>
        <p:txBody>
          <a:bodyPr wrap="square" rtlCol="0">
            <a:spAutoFit/>
          </a:bodyPr>
          <a:lstStyle/>
          <a:p>
            <a:pPr marL="285750" indent="-285750">
              <a:buFont typeface="Arial" panose="020B0604020202020204" pitchFamily="34" charset="0"/>
              <a:buChar char="•"/>
            </a:pPr>
            <a:r>
              <a:rPr lang="en-US" sz="2000" dirty="0"/>
              <a:t>T-Levels are a new and exciting type of qualifications.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They aim to give students the knowledge and practical experience to get jobs that require specific skills.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T-Levels are designed in partnership with businesses and offer students the chance to undertake work placements as part of their course.  This could be a good option for you if you know what job or industry you want to work in.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T-Levels are still very new and offered in the subject areas below: </a:t>
            </a:r>
          </a:p>
          <a:p>
            <a:pPr marL="742950" lvl="1" indent="-285750">
              <a:buFont typeface="Arial" panose="020B0604020202020204" pitchFamily="34" charset="0"/>
              <a:buChar char="•"/>
            </a:pPr>
            <a:r>
              <a:rPr lang="en-US" sz="2000" dirty="0"/>
              <a:t>	Education and childcare </a:t>
            </a:r>
          </a:p>
          <a:p>
            <a:pPr marL="742950" lvl="1" indent="-285750">
              <a:buFont typeface="Arial" panose="020B0604020202020204" pitchFamily="34" charset="0"/>
              <a:buChar char="•"/>
            </a:pPr>
            <a:r>
              <a:rPr lang="en-US" sz="2000" dirty="0"/>
              <a:t>	Digital Production, design and development </a:t>
            </a:r>
          </a:p>
          <a:p>
            <a:pPr marL="742950" lvl="1" indent="-285750">
              <a:buFont typeface="Arial" panose="020B0604020202020204" pitchFamily="34" charset="0"/>
              <a:buChar char="•"/>
            </a:pPr>
            <a:r>
              <a:rPr lang="en-US" sz="2000" dirty="0"/>
              <a:t>	Design, surveying and planning for construction </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T-Levels will be recognised by higher education providers!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5342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CFDF827-B035-F245-A7A6-EA9E9B341ED9}"/>
              </a:ext>
            </a:extLst>
          </p:cNvPr>
          <p:cNvSpPr txBox="1"/>
          <p:nvPr/>
        </p:nvSpPr>
        <p:spPr>
          <a:xfrm>
            <a:off x="1281029" y="1789357"/>
            <a:ext cx="2725754" cy="738664"/>
          </a:xfrm>
          <a:prstGeom prst="rect">
            <a:avLst/>
          </a:prstGeom>
          <a:noFill/>
        </p:spPr>
        <p:txBody>
          <a:bodyPr wrap="square" rtlCol="0">
            <a:spAutoFit/>
          </a:bodyPr>
          <a:lstStyle/>
          <a:p>
            <a:endParaRPr lang="en-GB" sz="2400" b="1" i="1" dirty="0">
              <a:effectLst/>
              <a:latin typeface="+mj-lt"/>
            </a:endParaRPr>
          </a:p>
          <a:p>
            <a:pPr marL="285750" indent="-285750">
              <a:buFont typeface="Arial" panose="020B0604020202020204" pitchFamily="34" charset="0"/>
              <a:buChar char="•"/>
            </a:pPr>
            <a:endParaRPr lang="en-GB" dirty="0">
              <a:effectLst/>
            </a:endParaRPr>
          </a:p>
        </p:txBody>
      </p:sp>
      <p:sp>
        <p:nvSpPr>
          <p:cNvPr id="13" name="Title 1">
            <a:extLst>
              <a:ext uri="{FF2B5EF4-FFF2-40B4-BE49-F238E27FC236}">
                <a16:creationId xmlns:a16="http://schemas.microsoft.com/office/drawing/2014/main" id="{F92611CE-B81C-084B-9423-187C78250827}"/>
              </a:ext>
            </a:extLst>
          </p:cNvPr>
          <p:cNvSpPr>
            <a:spLocks noGrp="1"/>
          </p:cNvSpPr>
          <p:nvPr>
            <p:ph type="title"/>
          </p:nvPr>
        </p:nvSpPr>
        <p:spPr>
          <a:xfrm>
            <a:off x="304800" y="316815"/>
            <a:ext cx="4248150" cy="894567"/>
          </a:xfrm>
        </p:spPr>
        <p:txBody>
          <a:bodyPr>
            <a:normAutofit/>
          </a:bodyPr>
          <a:lstStyle/>
          <a:p>
            <a:r>
              <a:rPr lang="en-US" sz="4800" dirty="0">
                <a:solidFill>
                  <a:srgbClr val="E6287F"/>
                </a:solidFill>
              </a:rPr>
              <a:t>Final thoughts...  </a:t>
            </a:r>
          </a:p>
        </p:txBody>
      </p:sp>
      <p:sp>
        <p:nvSpPr>
          <p:cNvPr id="5" name="TextBox 4">
            <a:extLst>
              <a:ext uri="{FF2B5EF4-FFF2-40B4-BE49-F238E27FC236}">
                <a16:creationId xmlns:a16="http://schemas.microsoft.com/office/drawing/2014/main" id="{7A0E54FC-F033-384D-A393-2CB2A03347AA}"/>
              </a:ext>
            </a:extLst>
          </p:cNvPr>
          <p:cNvSpPr txBox="1"/>
          <p:nvPr/>
        </p:nvSpPr>
        <p:spPr>
          <a:xfrm>
            <a:off x="629920" y="1620844"/>
            <a:ext cx="10495280" cy="575542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Do your research and make sure your chosen path is the right one for you!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It can be hard to put 100% effort into something you don’t enjoy, so try and think of subjects you really enjoy and explore where they could take you.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Remember to think about how you like to learn and does this suit you, this could influence what course and careers are right for you.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Everyone is different, what’s right for your friend may not be right for you. Ask yourself these 3 questions: </a:t>
            </a:r>
          </a:p>
          <a:p>
            <a:pPr marL="742950" lvl="1" indent="-285750">
              <a:buFont typeface="Arial" panose="020B0604020202020204" pitchFamily="34" charset="0"/>
              <a:buChar char="•"/>
            </a:pPr>
            <a:r>
              <a:rPr lang="en-US" sz="2000" dirty="0"/>
              <a:t>	What do I enjoy doing? </a:t>
            </a:r>
          </a:p>
          <a:p>
            <a:pPr marL="742950" lvl="1" indent="-285750">
              <a:buFont typeface="Arial" panose="020B0604020202020204" pitchFamily="34" charset="0"/>
              <a:buChar char="•"/>
            </a:pPr>
            <a:r>
              <a:rPr lang="en-US" sz="2000" dirty="0"/>
              <a:t>	What would I like to do? </a:t>
            </a:r>
          </a:p>
          <a:p>
            <a:pPr marL="742950" lvl="1" indent="-285750">
              <a:buFont typeface="Arial" panose="020B0604020202020204" pitchFamily="34" charset="0"/>
              <a:buChar char="•"/>
            </a:pPr>
            <a:r>
              <a:rPr lang="en-US" sz="2000" dirty="0"/>
              <a:t>	What do I want from MY life?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2442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CFDF827-B035-F245-A7A6-EA9E9B341ED9}"/>
              </a:ext>
            </a:extLst>
          </p:cNvPr>
          <p:cNvSpPr txBox="1"/>
          <p:nvPr/>
        </p:nvSpPr>
        <p:spPr>
          <a:xfrm>
            <a:off x="1281029" y="1789357"/>
            <a:ext cx="2725754" cy="738664"/>
          </a:xfrm>
          <a:prstGeom prst="rect">
            <a:avLst/>
          </a:prstGeom>
          <a:noFill/>
        </p:spPr>
        <p:txBody>
          <a:bodyPr wrap="square" rtlCol="0">
            <a:spAutoFit/>
          </a:bodyPr>
          <a:lstStyle/>
          <a:p>
            <a:endParaRPr lang="en-GB" sz="2400" b="1" i="1" dirty="0">
              <a:effectLst/>
              <a:latin typeface="+mj-lt"/>
            </a:endParaRPr>
          </a:p>
          <a:p>
            <a:pPr marL="285750" indent="-285750">
              <a:buFont typeface="Arial" panose="020B0604020202020204" pitchFamily="34" charset="0"/>
              <a:buChar char="•"/>
            </a:pPr>
            <a:endParaRPr lang="en-GB" dirty="0">
              <a:effectLst/>
            </a:endParaRPr>
          </a:p>
        </p:txBody>
      </p:sp>
      <p:sp>
        <p:nvSpPr>
          <p:cNvPr id="13" name="Title 1">
            <a:extLst>
              <a:ext uri="{FF2B5EF4-FFF2-40B4-BE49-F238E27FC236}">
                <a16:creationId xmlns:a16="http://schemas.microsoft.com/office/drawing/2014/main" id="{F92611CE-B81C-084B-9423-187C78250827}"/>
              </a:ext>
            </a:extLst>
          </p:cNvPr>
          <p:cNvSpPr>
            <a:spLocks noGrp="1"/>
          </p:cNvSpPr>
          <p:nvPr>
            <p:ph type="title"/>
          </p:nvPr>
        </p:nvSpPr>
        <p:spPr>
          <a:xfrm>
            <a:off x="304799" y="316815"/>
            <a:ext cx="7706437" cy="894567"/>
          </a:xfrm>
        </p:spPr>
        <p:txBody>
          <a:bodyPr>
            <a:normAutofit/>
          </a:bodyPr>
          <a:lstStyle/>
          <a:p>
            <a:r>
              <a:rPr lang="en-US" sz="4800" dirty="0">
                <a:solidFill>
                  <a:srgbClr val="E6287F"/>
                </a:solidFill>
              </a:rPr>
              <a:t>Applying to Further Education</a:t>
            </a:r>
          </a:p>
        </p:txBody>
      </p:sp>
      <p:sp>
        <p:nvSpPr>
          <p:cNvPr id="5" name="TextBox 4">
            <a:extLst>
              <a:ext uri="{FF2B5EF4-FFF2-40B4-BE49-F238E27FC236}">
                <a16:creationId xmlns:a16="http://schemas.microsoft.com/office/drawing/2014/main" id="{7A0E54FC-F033-384D-A393-2CB2A03347AA}"/>
              </a:ext>
            </a:extLst>
          </p:cNvPr>
          <p:cNvSpPr txBox="1"/>
          <p:nvPr/>
        </p:nvSpPr>
        <p:spPr>
          <a:xfrm>
            <a:off x="629920" y="1327877"/>
            <a:ext cx="10495280" cy="474405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342900" indent="-342900">
              <a:lnSpc>
                <a:spcPct val="150000"/>
              </a:lnSpc>
              <a:buAutoNum type="arabicPeriod"/>
            </a:pPr>
            <a:r>
              <a:rPr lang="en-US" sz="2400" dirty="0"/>
              <a:t>Find a 6</a:t>
            </a:r>
            <a:r>
              <a:rPr lang="en-US" sz="2400" baseline="30000" dirty="0"/>
              <a:t>th</a:t>
            </a:r>
            <a:r>
              <a:rPr lang="en-US" sz="2400" dirty="0"/>
              <a:t> form, college, or training provider</a:t>
            </a:r>
          </a:p>
          <a:p>
            <a:pPr marL="342900" indent="-342900">
              <a:lnSpc>
                <a:spcPct val="150000"/>
              </a:lnSpc>
              <a:buAutoNum type="arabicPeriod"/>
            </a:pPr>
            <a:r>
              <a:rPr lang="en-US" sz="2400" dirty="0"/>
              <a:t>Research your course options</a:t>
            </a:r>
          </a:p>
          <a:p>
            <a:pPr marL="342900" indent="-342900">
              <a:lnSpc>
                <a:spcPct val="150000"/>
              </a:lnSpc>
              <a:buAutoNum type="arabicPeriod"/>
            </a:pPr>
            <a:r>
              <a:rPr lang="en-US" sz="2400" dirty="0"/>
              <a:t>Research your travel options</a:t>
            </a:r>
          </a:p>
          <a:p>
            <a:pPr marL="342900" indent="-342900">
              <a:lnSpc>
                <a:spcPct val="150000"/>
              </a:lnSpc>
              <a:buAutoNum type="arabicPeriod"/>
            </a:pPr>
            <a:r>
              <a:rPr lang="en-US" sz="2400" dirty="0"/>
              <a:t>Attend an open event</a:t>
            </a:r>
          </a:p>
          <a:p>
            <a:pPr marL="342900" indent="-342900">
              <a:lnSpc>
                <a:spcPct val="150000"/>
              </a:lnSpc>
              <a:buAutoNum type="arabicPeriod"/>
            </a:pPr>
            <a:r>
              <a:rPr lang="en-US" sz="2400" dirty="0"/>
              <a:t>Additional costs</a:t>
            </a:r>
          </a:p>
          <a:p>
            <a:pPr marL="342900" indent="-342900">
              <a:lnSpc>
                <a:spcPct val="150000"/>
              </a:lnSpc>
              <a:buAutoNum type="arabicPeriod"/>
            </a:pPr>
            <a:r>
              <a:rPr lang="en-US" sz="2400" dirty="0"/>
              <a:t>Complete your application form</a:t>
            </a:r>
          </a:p>
          <a:p>
            <a:pPr marL="342900" indent="-342900">
              <a:lnSpc>
                <a:spcPct val="150000"/>
              </a:lnSpc>
              <a:buAutoNum type="arabicPeriod"/>
            </a:pPr>
            <a:r>
              <a:rPr lang="en-US" sz="2400" dirty="0"/>
              <a:t>Attend an interview</a:t>
            </a:r>
          </a:p>
          <a:p>
            <a:pPr marL="342900" indent="-342900">
              <a:lnSpc>
                <a:spcPct val="150000"/>
              </a:lnSpc>
              <a:buAutoNum type="arabicPeriod"/>
            </a:pPr>
            <a:r>
              <a:rPr lang="en-US" sz="2400" dirty="0"/>
              <a:t>Wait to hear whether you’ve been offered a place</a:t>
            </a:r>
            <a:endParaRPr lang="en-US" dirty="0"/>
          </a:p>
        </p:txBody>
      </p:sp>
      <p:sp>
        <p:nvSpPr>
          <p:cNvPr id="2" name="TextBox 1">
            <a:extLst>
              <a:ext uri="{FF2B5EF4-FFF2-40B4-BE49-F238E27FC236}">
                <a16:creationId xmlns:a16="http://schemas.microsoft.com/office/drawing/2014/main" id="{72E7AC4A-832D-230B-28CE-AF42EC176BEA}"/>
              </a:ext>
            </a:extLst>
          </p:cNvPr>
          <p:cNvSpPr txBox="1"/>
          <p:nvPr/>
        </p:nvSpPr>
        <p:spPr>
          <a:xfrm>
            <a:off x="412984" y="1175467"/>
            <a:ext cx="6012514" cy="461665"/>
          </a:xfrm>
          <a:prstGeom prst="rect">
            <a:avLst/>
          </a:prstGeom>
          <a:noFill/>
        </p:spPr>
        <p:txBody>
          <a:bodyPr wrap="square" rtlCol="0">
            <a:spAutoFit/>
          </a:bodyPr>
          <a:lstStyle/>
          <a:p>
            <a:r>
              <a:rPr lang="en-US" sz="2400" b="1" i="1" dirty="0">
                <a:solidFill>
                  <a:schemeClr val="accent1"/>
                </a:solidFill>
                <a:latin typeface="+mj-lt"/>
              </a:rPr>
              <a:t>The FE application process</a:t>
            </a:r>
          </a:p>
        </p:txBody>
      </p:sp>
    </p:spTree>
    <p:extLst>
      <p:ext uri="{BB962C8B-B14F-4D97-AF65-F5344CB8AC3E}">
        <p14:creationId xmlns:p14="http://schemas.microsoft.com/office/powerpoint/2010/main" val="412991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2D63B04B-AEED-8E49-85A7-BEB646179420}"/>
              </a:ext>
            </a:extLst>
          </p:cNvPr>
          <p:cNvSpPr txBox="1"/>
          <p:nvPr/>
        </p:nvSpPr>
        <p:spPr>
          <a:xfrm>
            <a:off x="2806867" y="384015"/>
            <a:ext cx="6578266" cy="1569660"/>
          </a:xfrm>
          <a:prstGeom prst="rect">
            <a:avLst/>
          </a:prstGeom>
          <a:noFill/>
        </p:spPr>
        <p:txBody>
          <a:bodyPr wrap="square" rtlCol="0">
            <a:spAutoFit/>
          </a:bodyPr>
          <a:lstStyle/>
          <a:p>
            <a:pPr algn="ctr"/>
            <a:r>
              <a:rPr lang="en-US" sz="4800" b="1" dirty="0">
                <a:solidFill>
                  <a:srgbClr val="E6287F"/>
                </a:solidFill>
              </a:rPr>
              <a:t>Activity:</a:t>
            </a:r>
            <a:br>
              <a:rPr lang="en-US" sz="4800" dirty="0">
                <a:solidFill>
                  <a:srgbClr val="E6287F"/>
                </a:solidFill>
              </a:rPr>
            </a:br>
            <a:r>
              <a:rPr lang="en-US" sz="4800" dirty="0">
                <a:solidFill>
                  <a:srgbClr val="E6287F"/>
                </a:solidFill>
              </a:rPr>
              <a:t>Page 46</a:t>
            </a:r>
            <a:endParaRPr lang="en-US" sz="4800" b="1" i="1" dirty="0">
              <a:latin typeface="+mj-lt"/>
            </a:endParaRPr>
          </a:p>
        </p:txBody>
      </p:sp>
      <p:sp>
        <p:nvSpPr>
          <p:cNvPr id="8" name="TextBox 7">
            <a:extLst>
              <a:ext uri="{FF2B5EF4-FFF2-40B4-BE49-F238E27FC236}">
                <a16:creationId xmlns:a16="http://schemas.microsoft.com/office/drawing/2014/main" id="{3D53D33D-FA10-B64D-8398-F06FCDC7681D}"/>
              </a:ext>
            </a:extLst>
          </p:cNvPr>
          <p:cNvSpPr txBox="1"/>
          <p:nvPr/>
        </p:nvSpPr>
        <p:spPr>
          <a:xfrm>
            <a:off x="587406" y="2042268"/>
            <a:ext cx="11017188" cy="3970318"/>
          </a:xfrm>
          <a:prstGeom prst="rect">
            <a:avLst/>
          </a:prstGeom>
          <a:noFill/>
        </p:spPr>
        <p:txBody>
          <a:bodyPr wrap="square" rtlCol="0">
            <a:spAutoFit/>
          </a:bodyPr>
          <a:lstStyle/>
          <a:p>
            <a:pPr algn="ctr"/>
            <a:r>
              <a:rPr lang="en-GB" sz="2800" dirty="0"/>
              <a:t>Using </a:t>
            </a:r>
            <a:r>
              <a:rPr lang="en-GB" sz="2800" dirty="0" err="1"/>
              <a:t>Careerpilot</a:t>
            </a:r>
            <a:r>
              <a:rPr lang="en-GB" sz="2800" dirty="0"/>
              <a:t> or Google Maps, find two FE providers in your area </a:t>
            </a:r>
          </a:p>
          <a:p>
            <a:pPr algn="ctr"/>
            <a:endParaRPr lang="en-GB" sz="2800" dirty="0"/>
          </a:p>
          <a:p>
            <a:pPr algn="ctr"/>
            <a:r>
              <a:rPr lang="en-GB" sz="2800" dirty="0"/>
              <a:t>Find out how far away the providers are</a:t>
            </a:r>
          </a:p>
          <a:p>
            <a:pPr algn="ctr"/>
            <a:endParaRPr lang="en-GB" sz="2800" dirty="0"/>
          </a:p>
          <a:p>
            <a:pPr algn="ctr"/>
            <a:r>
              <a:rPr lang="en-GB" sz="2800" dirty="0"/>
              <a:t>What methods of transport are available to you?</a:t>
            </a:r>
          </a:p>
          <a:p>
            <a:pPr algn="ctr"/>
            <a:endParaRPr lang="en-GB" sz="2800" dirty="0"/>
          </a:p>
          <a:p>
            <a:pPr algn="ctr"/>
            <a:r>
              <a:rPr lang="en-GB" sz="2800" dirty="0"/>
              <a:t>How long would it take you to get to them?</a:t>
            </a:r>
          </a:p>
          <a:p>
            <a:pPr algn="ctr"/>
            <a:endParaRPr lang="en-GB" sz="2800" dirty="0"/>
          </a:p>
          <a:p>
            <a:pPr algn="ctr"/>
            <a:r>
              <a:rPr lang="en-GB" sz="2800" dirty="0"/>
              <a:t>Write down 3 questions you could ask at an open day…</a:t>
            </a:r>
            <a:endParaRPr lang="en-US" sz="2800" dirty="0"/>
          </a:p>
        </p:txBody>
      </p:sp>
    </p:spTree>
    <p:extLst>
      <p:ext uri="{BB962C8B-B14F-4D97-AF65-F5344CB8AC3E}">
        <p14:creationId xmlns:p14="http://schemas.microsoft.com/office/powerpoint/2010/main" val="317571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CFDF827-B035-F245-A7A6-EA9E9B341ED9}"/>
              </a:ext>
            </a:extLst>
          </p:cNvPr>
          <p:cNvSpPr txBox="1"/>
          <p:nvPr/>
        </p:nvSpPr>
        <p:spPr>
          <a:xfrm>
            <a:off x="1281029" y="1789357"/>
            <a:ext cx="2725754" cy="738664"/>
          </a:xfrm>
          <a:prstGeom prst="rect">
            <a:avLst/>
          </a:prstGeom>
          <a:noFill/>
        </p:spPr>
        <p:txBody>
          <a:bodyPr wrap="square" rtlCol="0">
            <a:spAutoFit/>
          </a:bodyPr>
          <a:lstStyle/>
          <a:p>
            <a:endParaRPr lang="en-GB" sz="2400" b="1" i="1" dirty="0">
              <a:effectLst/>
              <a:latin typeface="+mj-lt"/>
            </a:endParaRPr>
          </a:p>
          <a:p>
            <a:pPr marL="285750" indent="-285750">
              <a:buFont typeface="Arial" panose="020B0604020202020204" pitchFamily="34" charset="0"/>
              <a:buChar char="•"/>
            </a:pPr>
            <a:endParaRPr lang="en-GB" dirty="0">
              <a:effectLst/>
            </a:endParaRPr>
          </a:p>
        </p:txBody>
      </p:sp>
      <p:sp>
        <p:nvSpPr>
          <p:cNvPr id="13" name="Title 1">
            <a:extLst>
              <a:ext uri="{FF2B5EF4-FFF2-40B4-BE49-F238E27FC236}">
                <a16:creationId xmlns:a16="http://schemas.microsoft.com/office/drawing/2014/main" id="{F92611CE-B81C-084B-9423-187C78250827}"/>
              </a:ext>
            </a:extLst>
          </p:cNvPr>
          <p:cNvSpPr>
            <a:spLocks noGrp="1"/>
          </p:cNvSpPr>
          <p:nvPr>
            <p:ph type="title"/>
          </p:nvPr>
        </p:nvSpPr>
        <p:spPr>
          <a:xfrm>
            <a:off x="304799" y="316815"/>
            <a:ext cx="7706437" cy="894567"/>
          </a:xfrm>
        </p:spPr>
        <p:txBody>
          <a:bodyPr>
            <a:normAutofit/>
          </a:bodyPr>
          <a:lstStyle/>
          <a:p>
            <a:r>
              <a:rPr lang="en-US" sz="4800" dirty="0">
                <a:solidFill>
                  <a:srgbClr val="E6287F"/>
                </a:solidFill>
              </a:rPr>
              <a:t>College interviews</a:t>
            </a:r>
          </a:p>
        </p:txBody>
      </p:sp>
      <p:sp>
        <p:nvSpPr>
          <p:cNvPr id="5" name="TextBox 4">
            <a:extLst>
              <a:ext uri="{FF2B5EF4-FFF2-40B4-BE49-F238E27FC236}">
                <a16:creationId xmlns:a16="http://schemas.microsoft.com/office/drawing/2014/main" id="{7A0E54FC-F033-384D-A393-2CB2A03347AA}"/>
              </a:ext>
            </a:extLst>
          </p:cNvPr>
          <p:cNvSpPr txBox="1"/>
          <p:nvPr/>
        </p:nvSpPr>
        <p:spPr>
          <a:xfrm>
            <a:off x="629920" y="2354757"/>
            <a:ext cx="10495280" cy="2308324"/>
          </a:xfrm>
          <a:prstGeom prst="rect">
            <a:avLst/>
          </a:prstGeom>
          <a:noFill/>
        </p:spPr>
        <p:txBody>
          <a:bodyPr wrap="square" rtlCol="0">
            <a:spAutoFit/>
          </a:bodyPr>
          <a:lstStyle/>
          <a:p>
            <a:r>
              <a:rPr lang="en-GB" sz="2400" dirty="0"/>
              <a:t>We often think of interviews as being for the benefit of the interviewer. But  interviews are also a great opportunity for you to talk about yourself and your future ambitions, and to find out more about the course and college life.</a:t>
            </a:r>
          </a:p>
          <a:p>
            <a:endParaRPr lang="en-GB" sz="2400" dirty="0"/>
          </a:p>
          <a:p>
            <a:r>
              <a:rPr lang="en-GB" sz="2400" dirty="0"/>
              <a:t>Preparation is key for interviews. The best way to prepare is to answer some practice questions!</a:t>
            </a:r>
            <a:endParaRPr lang="en-US" sz="2400" dirty="0"/>
          </a:p>
        </p:txBody>
      </p:sp>
      <p:sp>
        <p:nvSpPr>
          <p:cNvPr id="2" name="TextBox 1">
            <a:extLst>
              <a:ext uri="{FF2B5EF4-FFF2-40B4-BE49-F238E27FC236}">
                <a16:creationId xmlns:a16="http://schemas.microsoft.com/office/drawing/2014/main" id="{72E7AC4A-832D-230B-28CE-AF42EC176BEA}"/>
              </a:ext>
            </a:extLst>
          </p:cNvPr>
          <p:cNvSpPr txBox="1"/>
          <p:nvPr/>
        </p:nvSpPr>
        <p:spPr>
          <a:xfrm>
            <a:off x="412984" y="1175467"/>
            <a:ext cx="11474216" cy="830997"/>
          </a:xfrm>
          <a:prstGeom prst="rect">
            <a:avLst/>
          </a:prstGeom>
          <a:noFill/>
        </p:spPr>
        <p:txBody>
          <a:bodyPr wrap="square" rtlCol="0">
            <a:spAutoFit/>
          </a:bodyPr>
          <a:lstStyle/>
          <a:p>
            <a:r>
              <a:rPr lang="en-GB" sz="2400" b="1" i="1" dirty="0">
                <a:solidFill>
                  <a:schemeClr val="accent1"/>
                </a:solidFill>
                <a:latin typeface="+mj-lt"/>
              </a:rPr>
              <a:t>You’ll attend interviews for lots of different things throughout your life! Different types of interviews need different skills</a:t>
            </a:r>
            <a:endParaRPr lang="en-US" sz="2400" b="1" i="1" dirty="0">
              <a:solidFill>
                <a:schemeClr val="accent1"/>
              </a:solidFill>
              <a:latin typeface="+mj-lt"/>
            </a:endParaRPr>
          </a:p>
        </p:txBody>
      </p:sp>
    </p:spTree>
    <p:extLst>
      <p:ext uri="{BB962C8B-B14F-4D97-AF65-F5344CB8AC3E}">
        <p14:creationId xmlns:p14="http://schemas.microsoft.com/office/powerpoint/2010/main" val="255497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2D63B04B-AEED-8E49-85A7-BEB646179420}"/>
              </a:ext>
            </a:extLst>
          </p:cNvPr>
          <p:cNvSpPr txBox="1"/>
          <p:nvPr/>
        </p:nvSpPr>
        <p:spPr>
          <a:xfrm>
            <a:off x="2806867" y="135436"/>
            <a:ext cx="6578266" cy="1569660"/>
          </a:xfrm>
          <a:prstGeom prst="rect">
            <a:avLst/>
          </a:prstGeom>
          <a:noFill/>
        </p:spPr>
        <p:txBody>
          <a:bodyPr wrap="square" rtlCol="0">
            <a:spAutoFit/>
          </a:bodyPr>
          <a:lstStyle/>
          <a:p>
            <a:pPr algn="ctr"/>
            <a:r>
              <a:rPr lang="en-US" sz="4800" b="1" dirty="0">
                <a:solidFill>
                  <a:srgbClr val="E6287F"/>
                </a:solidFill>
              </a:rPr>
              <a:t>Activity:</a:t>
            </a:r>
            <a:br>
              <a:rPr lang="en-US" sz="4800" dirty="0">
                <a:solidFill>
                  <a:srgbClr val="E6287F"/>
                </a:solidFill>
              </a:rPr>
            </a:br>
            <a:r>
              <a:rPr lang="en-US" sz="4800" dirty="0">
                <a:solidFill>
                  <a:srgbClr val="E6287F"/>
                </a:solidFill>
              </a:rPr>
              <a:t>Page 48</a:t>
            </a:r>
            <a:endParaRPr lang="en-US" sz="4800" b="1" i="1" dirty="0">
              <a:latin typeface="+mj-lt"/>
            </a:endParaRPr>
          </a:p>
        </p:txBody>
      </p:sp>
      <p:sp>
        <p:nvSpPr>
          <p:cNvPr id="8" name="TextBox 7">
            <a:extLst>
              <a:ext uri="{FF2B5EF4-FFF2-40B4-BE49-F238E27FC236}">
                <a16:creationId xmlns:a16="http://schemas.microsoft.com/office/drawing/2014/main" id="{3D53D33D-FA10-B64D-8398-F06FCDC7681D}"/>
              </a:ext>
            </a:extLst>
          </p:cNvPr>
          <p:cNvSpPr txBox="1"/>
          <p:nvPr/>
        </p:nvSpPr>
        <p:spPr>
          <a:xfrm>
            <a:off x="587406" y="2165788"/>
            <a:ext cx="11017188" cy="3970318"/>
          </a:xfrm>
          <a:prstGeom prst="rect">
            <a:avLst/>
          </a:prstGeom>
          <a:noFill/>
        </p:spPr>
        <p:txBody>
          <a:bodyPr wrap="square" rtlCol="0">
            <a:spAutoFit/>
          </a:bodyPr>
          <a:lstStyle/>
          <a:p>
            <a:pPr algn="ctr"/>
            <a:r>
              <a:rPr lang="en-GB" sz="2800" dirty="0"/>
              <a:t>Why have you decided to apply to us? </a:t>
            </a:r>
          </a:p>
          <a:p>
            <a:pPr algn="ctr"/>
            <a:endParaRPr lang="en-GB" sz="2800" dirty="0"/>
          </a:p>
          <a:p>
            <a:pPr algn="ctr"/>
            <a:r>
              <a:rPr lang="en-GB" sz="2800" dirty="0"/>
              <a:t>What do you want to gain from the course? </a:t>
            </a:r>
          </a:p>
          <a:p>
            <a:pPr algn="ctr"/>
            <a:endParaRPr lang="en-GB" sz="2800" dirty="0"/>
          </a:p>
          <a:p>
            <a:pPr algn="ctr"/>
            <a:r>
              <a:rPr lang="en-GB" sz="2800" dirty="0"/>
              <a:t>Where do you see yourself in five years?</a:t>
            </a:r>
          </a:p>
          <a:p>
            <a:pPr algn="ctr"/>
            <a:endParaRPr lang="en-GB" sz="2800" dirty="0"/>
          </a:p>
          <a:p>
            <a:pPr algn="ctr"/>
            <a:r>
              <a:rPr lang="en-GB" sz="2800" dirty="0"/>
              <a:t>What do you think your strengths and weaknesses are? </a:t>
            </a:r>
          </a:p>
          <a:p>
            <a:pPr algn="ctr"/>
            <a:endParaRPr lang="en-GB" sz="2800" dirty="0"/>
          </a:p>
          <a:p>
            <a:pPr algn="ctr"/>
            <a:r>
              <a:rPr lang="en-GB" sz="2800" dirty="0"/>
              <a:t>Do you have any questions for me? </a:t>
            </a:r>
          </a:p>
        </p:txBody>
      </p:sp>
      <p:sp>
        <p:nvSpPr>
          <p:cNvPr id="2" name="TextBox 1">
            <a:extLst>
              <a:ext uri="{FF2B5EF4-FFF2-40B4-BE49-F238E27FC236}">
                <a16:creationId xmlns:a16="http://schemas.microsoft.com/office/drawing/2014/main" id="{3F0E644C-474D-F05B-BA1F-1A4D43FBE52E}"/>
              </a:ext>
            </a:extLst>
          </p:cNvPr>
          <p:cNvSpPr txBox="1"/>
          <p:nvPr/>
        </p:nvSpPr>
        <p:spPr>
          <a:xfrm>
            <a:off x="412984" y="1575207"/>
            <a:ext cx="11474216" cy="830997"/>
          </a:xfrm>
          <a:prstGeom prst="rect">
            <a:avLst/>
          </a:prstGeom>
          <a:noFill/>
        </p:spPr>
        <p:txBody>
          <a:bodyPr wrap="square" rtlCol="0">
            <a:spAutoFit/>
          </a:bodyPr>
          <a:lstStyle/>
          <a:p>
            <a:r>
              <a:rPr lang="en-GB" sz="2400" b="1" i="1" dirty="0">
                <a:solidFill>
                  <a:schemeClr val="accent1"/>
                </a:solidFill>
                <a:latin typeface="+mj-lt"/>
              </a:rPr>
              <a:t>Have a think about a college and course you might be interested in, and answer the following questions…</a:t>
            </a:r>
            <a:endParaRPr lang="en-US" sz="2400" b="1" i="1" dirty="0">
              <a:solidFill>
                <a:schemeClr val="accent1"/>
              </a:solidFill>
              <a:latin typeface="+mj-lt"/>
            </a:endParaRPr>
          </a:p>
        </p:txBody>
      </p:sp>
    </p:spTree>
    <p:extLst>
      <p:ext uri="{BB962C8B-B14F-4D97-AF65-F5344CB8AC3E}">
        <p14:creationId xmlns:p14="http://schemas.microsoft.com/office/powerpoint/2010/main" val="26631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 y="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2025198" y="2608580"/>
            <a:ext cx="8560704" cy="202183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An introduction to further education:</a:t>
            </a:r>
          </a:p>
          <a:p>
            <a:r>
              <a:rPr lang="en-US" sz="4400" dirty="0">
                <a:solidFill>
                  <a:srgbClr val="E6287F"/>
                </a:solidFill>
              </a:rPr>
              <a:t>Part 2</a:t>
            </a:r>
          </a:p>
        </p:txBody>
      </p:sp>
    </p:spTree>
    <p:extLst>
      <p:ext uri="{BB962C8B-B14F-4D97-AF65-F5344CB8AC3E}">
        <p14:creationId xmlns:p14="http://schemas.microsoft.com/office/powerpoint/2010/main" val="136592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9847"/>
            <a:ext cx="12192000" cy="6858000"/>
          </a:xfrm>
        </p:spPr>
      </p:pic>
      <p:sp>
        <p:nvSpPr>
          <p:cNvPr id="2" name="Title 1"/>
          <p:cNvSpPr>
            <a:spLocks noGrp="1"/>
          </p:cNvSpPr>
          <p:nvPr>
            <p:ph type="title"/>
          </p:nvPr>
        </p:nvSpPr>
        <p:spPr>
          <a:xfrm>
            <a:off x="171450" y="365615"/>
            <a:ext cx="10515600" cy="1325563"/>
          </a:xfrm>
        </p:spPr>
        <p:txBody>
          <a:bodyPr>
            <a:normAutofit/>
          </a:bodyPr>
          <a:lstStyle/>
          <a:p>
            <a:r>
              <a:rPr lang="en-US" sz="4800" dirty="0">
                <a:solidFill>
                  <a:srgbClr val="E6287F"/>
                </a:solidFill>
              </a:rPr>
              <a:t>Choosing a Further Education course </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7" name="Picture 6" descr="Table&#10;&#10;Description automatically generated">
            <a:extLst>
              <a:ext uri="{FF2B5EF4-FFF2-40B4-BE49-F238E27FC236}">
                <a16:creationId xmlns:a16="http://schemas.microsoft.com/office/drawing/2014/main" id="{22D168D3-B5AD-F94E-BE8A-CD84F384EA0F}"/>
              </a:ext>
            </a:extLst>
          </p:cNvPr>
          <p:cNvPicPr>
            <a:picLocks noChangeAspect="1"/>
          </p:cNvPicPr>
          <p:nvPr/>
        </p:nvPicPr>
        <p:blipFill>
          <a:blip r:embed="rId4"/>
          <a:stretch>
            <a:fillRect/>
          </a:stretch>
        </p:blipFill>
        <p:spPr>
          <a:xfrm>
            <a:off x="629920" y="2122386"/>
            <a:ext cx="10987026" cy="3456977"/>
          </a:xfrm>
          <a:prstGeom prst="rect">
            <a:avLst/>
          </a:prstGeom>
        </p:spPr>
      </p:pic>
    </p:spTree>
    <p:extLst>
      <p:ext uri="{BB962C8B-B14F-4D97-AF65-F5344CB8AC3E}">
        <p14:creationId xmlns:p14="http://schemas.microsoft.com/office/powerpoint/2010/main" val="20992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000760" y="1379486"/>
            <a:ext cx="10515600" cy="1325563"/>
          </a:xfrm>
        </p:spPr>
        <p:txBody>
          <a:bodyPr>
            <a:noAutofit/>
          </a:bodyPr>
          <a:lstStyle/>
          <a:p>
            <a:pPr algn="ctr"/>
            <a:r>
              <a:rPr lang="en-US" sz="4800" b="1" dirty="0">
                <a:solidFill>
                  <a:srgbClr val="E6287F"/>
                </a:solidFill>
              </a:rPr>
              <a:t>Activity:</a:t>
            </a:r>
            <a:br>
              <a:rPr lang="en-US" sz="4800" dirty="0">
                <a:solidFill>
                  <a:srgbClr val="E6287F"/>
                </a:solidFill>
              </a:rPr>
            </a:br>
            <a:r>
              <a:rPr lang="en-US" sz="4800" dirty="0">
                <a:solidFill>
                  <a:srgbClr val="E6287F"/>
                </a:solidFill>
              </a:rPr>
              <a:t>Page 32</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C57394B5-163F-964B-A0C6-ADCD2448197B}"/>
              </a:ext>
            </a:extLst>
          </p:cNvPr>
          <p:cNvSpPr txBox="1"/>
          <p:nvPr/>
        </p:nvSpPr>
        <p:spPr>
          <a:xfrm>
            <a:off x="2156661" y="3113748"/>
            <a:ext cx="8678777" cy="2554545"/>
          </a:xfrm>
          <a:prstGeom prst="rect">
            <a:avLst/>
          </a:prstGeom>
          <a:noFill/>
        </p:spPr>
        <p:txBody>
          <a:bodyPr wrap="square" rtlCol="0">
            <a:spAutoFit/>
          </a:bodyPr>
          <a:lstStyle/>
          <a:p>
            <a:pPr algn="ctr"/>
            <a:r>
              <a:rPr lang="en-GB" sz="3200" dirty="0"/>
              <a:t>Type </a:t>
            </a:r>
            <a:r>
              <a:rPr lang="en-GB" sz="3200" b="1" i="1" dirty="0"/>
              <a:t>‘Arden University Learning Styles’ </a:t>
            </a:r>
            <a:r>
              <a:rPr lang="en-GB" sz="3200" dirty="0"/>
              <a:t>into your search engine to find the quiz, which is called </a:t>
            </a:r>
            <a:r>
              <a:rPr lang="en-GB" sz="3200" b="1" i="1" dirty="0"/>
              <a:t>‘What type of learner are you?’</a:t>
            </a:r>
          </a:p>
          <a:p>
            <a:pPr algn="ctr"/>
            <a:endParaRPr lang="en-GB" sz="3200" dirty="0"/>
          </a:p>
          <a:p>
            <a:pPr algn="ctr"/>
            <a:r>
              <a:rPr lang="en-GB" sz="3200" dirty="0"/>
              <a:t> </a:t>
            </a:r>
            <a:r>
              <a:rPr lang="en-GB" sz="2400" dirty="0"/>
              <a:t>(</a:t>
            </a:r>
            <a:r>
              <a:rPr lang="en-GB" sz="2400" dirty="0">
                <a:hlinkClick r:id="rId4"/>
              </a:rPr>
              <a:t>What type of learner are you? (arden.ac.uk)</a:t>
            </a:r>
            <a:r>
              <a:rPr lang="en-GB" sz="2400" dirty="0"/>
              <a:t>) </a:t>
            </a:r>
          </a:p>
        </p:txBody>
      </p:sp>
    </p:spTree>
    <p:extLst>
      <p:ext uri="{BB962C8B-B14F-4D97-AF65-F5344CB8AC3E}">
        <p14:creationId xmlns:p14="http://schemas.microsoft.com/office/powerpoint/2010/main" val="101499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2D63B04B-AEED-8E49-85A7-BEB646179420}"/>
              </a:ext>
            </a:extLst>
          </p:cNvPr>
          <p:cNvSpPr txBox="1"/>
          <p:nvPr/>
        </p:nvSpPr>
        <p:spPr>
          <a:xfrm>
            <a:off x="2806867" y="1443789"/>
            <a:ext cx="6578266" cy="1569660"/>
          </a:xfrm>
          <a:prstGeom prst="rect">
            <a:avLst/>
          </a:prstGeom>
          <a:noFill/>
        </p:spPr>
        <p:txBody>
          <a:bodyPr wrap="square" rtlCol="0">
            <a:spAutoFit/>
          </a:bodyPr>
          <a:lstStyle/>
          <a:p>
            <a:pPr algn="ctr"/>
            <a:r>
              <a:rPr lang="en-US" sz="4800" b="1" dirty="0">
                <a:solidFill>
                  <a:srgbClr val="E6287F"/>
                </a:solidFill>
              </a:rPr>
              <a:t>Activity:</a:t>
            </a:r>
            <a:br>
              <a:rPr lang="en-US" sz="4800" dirty="0">
                <a:solidFill>
                  <a:srgbClr val="E6287F"/>
                </a:solidFill>
              </a:rPr>
            </a:br>
            <a:r>
              <a:rPr lang="en-US" sz="4800" dirty="0">
                <a:solidFill>
                  <a:srgbClr val="E6287F"/>
                </a:solidFill>
              </a:rPr>
              <a:t>Page 33</a:t>
            </a:r>
            <a:endParaRPr lang="en-US" sz="4800" b="1" i="1" dirty="0">
              <a:latin typeface="+mj-lt"/>
            </a:endParaRPr>
          </a:p>
        </p:txBody>
      </p:sp>
      <p:sp>
        <p:nvSpPr>
          <p:cNvPr id="8" name="TextBox 7">
            <a:extLst>
              <a:ext uri="{FF2B5EF4-FFF2-40B4-BE49-F238E27FC236}">
                <a16:creationId xmlns:a16="http://schemas.microsoft.com/office/drawing/2014/main" id="{3D53D33D-FA10-B64D-8398-F06FCDC7681D}"/>
              </a:ext>
            </a:extLst>
          </p:cNvPr>
          <p:cNvSpPr txBox="1"/>
          <p:nvPr/>
        </p:nvSpPr>
        <p:spPr>
          <a:xfrm>
            <a:off x="1822918" y="3177301"/>
            <a:ext cx="8871284" cy="2554545"/>
          </a:xfrm>
          <a:prstGeom prst="rect">
            <a:avLst/>
          </a:prstGeom>
          <a:noFill/>
        </p:spPr>
        <p:txBody>
          <a:bodyPr wrap="square" rtlCol="0">
            <a:spAutoFit/>
          </a:bodyPr>
          <a:lstStyle/>
          <a:p>
            <a:pPr algn="ctr"/>
            <a:r>
              <a:rPr lang="en-GB" sz="3200" dirty="0"/>
              <a:t>Now head over to the UCAS website (</a:t>
            </a:r>
            <a:r>
              <a:rPr lang="en-GB" sz="3200" b="1" dirty="0" err="1"/>
              <a:t>www.ucas.com</a:t>
            </a:r>
            <a:r>
              <a:rPr lang="en-GB" sz="3200" dirty="0"/>
              <a:t>). In the search box, type ‘</a:t>
            </a:r>
            <a:r>
              <a:rPr lang="en-GB" sz="3200" b="1" i="1" dirty="0"/>
              <a:t>Post 16 qualifications you can take</a:t>
            </a:r>
            <a:r>
              <a:rPr lang="en-GB" sz="3200" dirty="0"/>
              <a:t>’. Click on the heading of the same name, and this will give you the chance to read about the different options in more detail. </a:t>
            </a:r>
            <a:endParaRPr lang="en-US" sz="3200" dirty="0"/>
          </a:p>
        </p:txBody>
      </p:sp>
    </p:spTree>
    <p:extLst>
      <p:ext uri="{BB962C8B-B14F-4D97-AF65-F5344CB8AC3E}">
        <p14:creationId xmlns:p14="http://schemas.microsoft.com/office/powerpoint/2010/main" val="248959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19373"/>
            <a:ext cx="12192000" cy="7143687"/>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2D63B04B-AEED-8E49-85A7-BEB646179420}"/>
              </a:ext>
            </a:extLst>
          </p:cNvPr>
          <p:cNvSpPr txBox="1"/>
          <p:nvPr/>
        </p:nvSpPr>
        <p:spPr>
          <a:xfrm>
            <a:off x="2806867" y="2336808"/>
            <a:ext cx="6578266" cy="1015663"/>
          </a:xfrm>
          <a:prstGeom prst="rect">
            <a:avLst/>
          </a:prstGeom>
          <a:noFill/>
        </p:spPr>
        <p:txBody>
          <a:bodyPr wrap="square" rtlCol="0">
            <a:spAutoFit/>
          </a:bodyPr>
          <a:lstStyle/>
          <a:p>
            <a:pPr algn="ctr"/>
            <a:r>
              <a:rPr lang="en-US" sz="6000" b="1" dirty="0">
                <a:solidFill>
                  <a:srgbClr val="E6287F"/>
                </a:solidFill>
                <a:latin typeface="+mj-lt"/>
              </a:rPr>
              <a:t>Types of Courses </a:t>
            </a:r>
            <a:endParaRPr lang="en-US" sz="6000" b="1" dirty="0">
              <a:latin typeface="+mj-lt"/>
            </a:endParaRPr>
          </a:p>
        </p:txBody>
      </p:sp>
      <p:sp>
        <p:nvSpPr>
          <p:cNvPr id="2" name="TextBox 1">
            <a:extLst>
              <a:ext uri="{FF2B5EF4-FFF2-40B4-BE49-F238E27FC236}">
                <a16:creationId xmlns:a16="http://schemas.microsoft.com/office/drawing/2014/main" id="{B60EA10A-A3B2-D144-93B4-750834B726F0}"/>
              </a:ext>
            </a:extLst>
          </p:cNvPr>
          <p:cNvSpPr txBox="1"/>
          <p:nvPr/>
        </p:nvSpPr>
        <p:spPr>
          <a:xfrm>
            <a:off x="952500" y="809009"/>
            <a:ext cx="5008880" cy="830997"/>
          </a:xfrm>
          <a:prstGeom prst="rect">
            <a:avLst/>
          </a:prstGeom>
          <a:noFill/>
        </p:spPr>
        <p:txBody>
          <a:bodyPr wrap="square" rtlCol="0">
            <a:spAutoFit/>
          </a:bodyPr>
          <a:lstStyle/>
          <a:p>
            <a:r>
              <a:rPr lang="en-US" sz="4800" b="1" i="1" dirty="0">
                <a:solidFill>
                  <a:srgbClr val="0070C0"/>
                </a:solidFill>
              </a:rPr>
              <a:t>A Levels </a:t>
            </a:r>
          </a:p>
        </p:txBody>
      </p:sp>
      <p:sp>
        <p:nvSpPr>
          <p:cNvPr id="7" name="TextBox 6">
            <a:extLst>
              <a:ext uri="{FF2B5EF4-FFF2-40B4-BE49-F238E27FC236}">
                <a16:creationId xmlns:a16="http://schemas.microsoft.com/office/drawing/2014/main" id="{3C694810-6CD5-354D-B467-B5DDC3C51AAA}"/>
              </a:ext>
            </a:extLst>
          </p:cNvPr>
          <p:cNvSpPr txBox="1"/>
          <p:nvPr/>
        </p:nvSpPr>
        <p:spPr>
          <a:xfrm>
            <a:off x="952500" y="3905250"/>
            <a:ext cx="3314700" cy="830997"/>
          </a:xfrm>
          <a:prstGeom prst="rect">
            <a:avLst/>
          </a:prstGeom>
          <a:noFill/>
        </p:spPr>
        <p:txBody>
          <a:bodyPr wrap="square" rtlCol="0">
            <a:spAutoFit/>
          </a:bodyPr>
          <a:lstStyle/>
          <a:p>
            <a:r>
              <a:rPr lang="en-US" sz="4800" b="1" i="1" dirty="0">
                <a:solidFill>
                  <a:schemeClr val="accent2"/>
                </a:solidFill>
              </a:rPr>
              <a:t>BTECs</a:t>
            </a:r>
          </a:p>
        </p:txBody>
      </p:sp>
      <p:sp>
        <p:nvSpPr>
          <p:cNvPr id="8" name="TextBox 7">
            <a:extLst>
              <a:ext uri="{FF2B5EF4-FFF2-40B4-BE49-F238E27FC236}">
                <a16:creationId xmlns:a16="http://schemas.microsoft.com/office/drawing/2014/main" id="{4F75E299-E80C-B848-9225-44EFED28CC01}"/>
              </a:ext>
            </a:extLst>
          </p:cNvPr>
          <p:cNvSpPr txBox="1"/>
          <p:nvPr/>
        </p:nvSpPr>
        <p:spPr>
          <a:xfrm>
            <a:off x="8332268" y="743567"/>
            <a:ext cx="2590800" cy="830997"/>
          </a:xfrm>
          <a:prstGeom prst="rect">
            <a:avLst/>
          </a:prstGeom>
          <a:noFill/>
        </p:spPr>
        <p:txBody>
          <a:bodyPr wrap="square" rtlCol="0">
            <a:spAutoFit/>
          </a:bodyPr>
          <a:lstStyle/>
          <a:p>
            <a:r>
              <a:rPr lang="en-US" sz="4800" b="1" i="1" dirty="0">
                <a:solidFill>
                  <a:schemeClr val="bg2">
                    <a:lumMod val="75000"/>
                  </a:schemeClr>
                </a:solidFill>
              </a:rPr>
              <a:t>T-Levels</a:t>
            </a:r>
          </a:p>
        </p:txBody>
      </p:sp>
      <p:sp>
        <p:nvSpPr>
          <p:cNvPr id="9" name="TextBox 8">
            <a:extLst>
              <a:ext uri="{FF2B5EF4-FFF2-40B4-BE49-F238E27FC236}">
                <a16:creationId xmlns:a16="http://schemas.microsoft.com/office/drawing/2014/main" id="{4F50D3FE-6487-6848-9E35-704856D2A566}"/>
              </a:ext>
            </a:extLst>
          </p:cNvPr>
          <p:cNvSpPr txBox="1"/>
          <p:nvPr/>
        </p:nvSpPr>
        <p:spPr>
          <a:xfrm>
            <a:off x="7263698" y="4034635"/>
            <a:ext cx="4324350" cy="830997"/>
          </a:xfrm>
          <a:prstGeom prst="rect">
            <a:avLst/>
          </a:prstGeom>
          <a:noFill/>
        </p:spPr>
        <p:txBody>
          <a:bodyPr wrap="square" rtlCol="0">
            <a:spAutoFit/>
          </a:bodyPr>
          <a:lstStyle/>
          <a:p>
            <a:r>
              <a:rPr lang="en-US" sz="4800" b="1" i="1" dirty="0">
                <a:solidFill>
                  <a:schemeClr val="accent6">
                    <a:lumMod val="75000"/>
                  </a:schemeClr>
                </a:solidFill>
              </a:rPr>
              <a:t>Apprenticeships</a:t>
            </a:r>
          </a:p>
        </p:txBody>
      </p:sp>
    </p:spTree>
    <p:extLst>
      <p:ext uri="{BB962C8B-B14F-4D97-AF65-F5344CB8AC3E}">
        <p14:creationId xmlns:p14="http://schemas.microsoft.com/office/powerpoint/2010/main" val="186328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25120" y="146244"/>
            <a:ext cx="2589530" cy="1082720"/>
          </a:xfrm>
        </p:spPr>
        <p:txBody>
          <a:bodyPr>
            <a:normAutofit/>
          </a:bodyPr>
          <a:lstStyle/>
          <a:p>
            <a:r>
              <a:rPr lang="en-US" sz="4800" dirty="0">
                <a:solidFill>
                  <a:srgbClr val="E6287F"/>
                </a:solidFill>
              </a:rPr>
              <a:t>A Levels</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id="{BCC2AC83-1E3A-E34D-AE9A-E4663F7983C6}"/>
              </a:ext>
            </a:extLst>
          </p:cNvPr>
          <p:cNvSpPr/>
          <p:nvPr/>
        </p:nvSpPr>
        <p:spPr>
          <a:xfrm>
            <a:off x="304800" y="1829962"/>
            <a:ext cx="11016648" cy="1631216"/>
          </a:xfrm>
          <a:prstGeom prst="rect">
            <a:avLst/>
          </a:prstGeom>
        </p:spPr>
        <p:txBody>
          <a:bodyPr wrap="square">
            <a:spAutoFit/>
          </a:bodyPr>
          <a:lstStyle/>
          <a:p>
            <a:pPr marL="285750" indent="-285750">
              <a:buFont typeface="Arial" panose="020B0604020202020204" pitchFamily="34" charset="0"/>
              <a:buChar char="•"/>
            </a:pPr>
            <a:r>
              <a:rPr lang="en-GB" sz="2000" dirty="0"/>
              <a:t>A Levels are academic subject-based qualifications that can lead to university, an apprenticeship or work. Students normally study three or four A Levels and are assessed using exams.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You’ll find A Levels in traditional subjects such as English or Biology, but also courses you may not have studied at GCSE, like Psychology or Law. </a:t>
            </a:r>
            <a:endParaRPr lang="en-GB" sz="2000" dirty="0">
              <a:effectLst/>
            </a:endParaRPr>
          </a:p>
        </p:txBody>
      </p:sp>
      <p:sp>
        <p:nvSpPr>
          <p:cNvPr id="13" name="TextBox 12">
            <a:extLst>
              <a:ext uri="{FF2B5EF4-FFF2-40B4-BE49-F238E27FC236}">
                <a16:creationId xmlns:a16="http://schemas.microsoft.com/office/drawing/2014/main" id="{A6451CB9-6B30-D34C-8AC0-780D96C23060}"/>
              </a:ext>
            </a:extLst>
          </p:cNvPr>
          <p:cNvSpPr txBox="1"/>
          <p:nvPr/>
        </p:nvSpPr>
        <p:spPr>
          <a:xfrm>
            <a:off x="304800" y="3537786"/>
            <a:ext cx="6220059" cy="461665"/>
          </a:xfrm>
          <a:prstGeom prst="rect">
            <a:avLst/>
          </a:prstGeom>
          <a:noFill/>
        </p:spPr>
        <p:txBody>
          <a:bodyPr wrap="square" rtlCol="0">
            <a:spAutoFit/>
          </a:bodyPr>
          <a:lstStyle/>
          <a:p>
            <a:r>
              <a:rPr lang="en-GB" sz="2400" b="1" i="1" dirty="0">
                <a:solidFill>
                  <a:schemeClr val="accent1"/>
                </a:solidFill>
                <a:latin typeface="+mj-lt"/>
              </a:rPr>
              <a:t>What grades to I need to achieve A Levels?</a:t>
            </a:r>
            <a:endParaRPr lang="en-GB" sz="2400" i="1" dirty="0">
              <a:solidFill>
                <a:schemeClr val="accent1"/>
              </a:solidFill>
              <a:effectLst/>
              <a:latin typeface="+mj-lt"/>
            </a:endParaRPr>
          </a:p>
        </p:txBody>
      </p:sp>
      <p:sp>
        <p:nvSpPr>
          <p:cNvPr id="14" name="TextBox 13">
            <a:extLst>
              <a:ext uri="{FF2B5EF4-FFF2-40B4-BE49-F238E27FC236}">
                <a16:creationId xmlns:a16="http://schemas.microsoft.com/office/drawing/2014/main" id="{30300C55-4BA9-5D4F-A579-3CD293B2E127}"/>
              </a:ext>
            </a:extLst>
          </p:cNvPr>
          <p:cNvSpPr txBox="1"/>
          <p:nvPr/>
        </p:nvSpPr>
        <p:spPr>
          <a:xfrm>
            <a:off x="304800" y="4055331"/>
            <a:ext cx="1034288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To be able to study A Levels, you normally need five GCSEs at Grades 9 to 4, including English and Maths. Some subjects will require GCSE grades in specific subjects and these might be different at different providers.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If you’re thinking about going to university, some higher education courses also ask for specific A Levels or combinations of A Levels.</a:t>
            </a:r>
            <a:endParaRPr lang="en-GB" sz="2000" dirty="0">
              <a:effectLst/>
            </a:endParaRPr>
          </a:p>
        </p:txBody>
      </p:sp>
      <p:sp>
        <p:nvSpPr>
          <p:cNvPr id="5" name="TextBox 4">
            <a:extLst>
              <a:ext uri="{FF2B5EF4-FFF2-40B4-BE49-F238E27FC236}">
                <a16:creationId xmlns:a16="http://schemas.microsoft.com/office/drawing/2014/main" id="{7E692F8D-D988-1340-8C03-DB0B2E995ACA}"/>
              </a:ext>
            </a:extLst>
          </p:cNvPr>
          <p:cNvSpPr txBox="1"/>
          <p:nvPr/>
        </p:nvSpPr>
        <p:spPr>
          <a:xfrm>
            <a:off x="325120" y="1307228"/>
            <a:ext cx="7058525" cy="461665"/>
          </a:xfrm>
          <a:prstGeom prst="rect">
            <a:avLst/>
          </a:prstGeom>
          <a:noFill/>
        </p:spPr>
        <p:txBody>
          <a:bodyPr wrap="square" rtlCol="0">
            <a:spAutoFit/>
          </a:bodyPr>
          <a:lstStyle/>
          <a:p>
            <a:r>
              <a:rPr lang="en-US" sz="2400" b="1" i="1" dirty="0">
                <a:solidFill>
                  <a:schemeClr val="accent1"/>
                </a:solidFill>
                <a:latin typeface="+mj-lt"/>
              </a:rPr>
              <a:t>What are A Levels? </a:t>
            </a:r>
          </a:p>
        </p:txBody>
      </p:sp>
    </p:spTree>
    <p:extLst>
      <p:ext uri="{BB962C8B-B14F-4D97-AF65-F5344CB8AC3E}">
        <p14:creationId xmlns:p14="http://schemas.microsoft.com/office/powerpoint/2010/main" val="33693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04800" y="491803"/>
            <a:ext cx="5162550" cy="894567"/>
          </a:xfrm>
        </p:spPr>
        <p:txBody>
          <a:bodyPr>
            <a:normAutofit/>
          </a:bodyPr>
          <a:lstStyle/>
          <a:p>
            <a:r>
              <a:rPr lang="en-US" sz="4800" dirty="0">
                <a:solidFill>
                  <a:srgbClr val="E6287F"/>
                </a:solidFill>
              </a:rPr>
              <a:t>Vocational Subjects</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2B1DE427-FAA3-4A41-BE8B-A4B35AF9AA6B}"/>
              </a:ext>
            </a:extLst>
          </p:cNvPr>
          <p:cNvSpPr txBox="1"/>
          <p:nvPr/>
        </p:nvSpPr>
        <p:spPr>
          <a:xfrm>
            <a:off x="348281" y="2109005"/>
            <a:ext cx="10932159" cy="3847207"/>
          </a:xfrm>
          <a:prstGeom prst="rect">
            <a:avLst/>
          </a:prstGeom>
          <a:noFill/>
        </p:spPr>
        <p:txBody>
          <a:bodyPr wrap="square" rtlCol="0">
            <a:spAutoFit/>
          </a:bodyPr>
          <a:lstStyle/>
          <a:p>
            <a:endParaRPr lang="en-GB" dirty="0"/>
          </a:p>
          <a:p>
            <a:r>
              <a:rPr lang="en-GB" sz="2000" dirty="0"/>
              <a:t>Vocational courses are designed to help you learn in a practical way about a specific job area. They can help you get the skills you need to kickstart your career or progress into higher education. </a:t>
            </a:r>
          </a:p>
          <a:p>
            <a:endParaRPr lang="en-GB" sz="2000" dirty="0"/>
          </a:p>
          <a:p>
            <a:r>
              <a:rPr lang="en-GB" sz="2000" dirty="0"/>
              <a:t>BTECs and other Level 3 vocational qualifications prepare students  and allow them to progress onto a range of courses in higher education</a:t>
            </a:r>
          </a:p>
          <a:p>
            <a:endParaRPr lang="en-GB" sz="2400" b="1" i="1" dirty="0">
              <a:solidFill>
                <a:schemeClr val="accent1"/>
              </a:solidFill>
              <a:latin typeface="+mj-lt"/>
            </a:endParaRPr>
          </a:p>
          <a:p>
            <a:r>
              <a:rPr lang="en-GB" sz="2400" b="1" i="1" dirty="0">
                <a:solidFill>
                  <a:schemeClr val="accent1"/>
                </a:solidFill>
                <a:latin typeface="+mj-lt"/>
              </a:rPr>
              <a:t>Types of vocational qualifications: </a:t>
            </a:r>
          </a:p>
          <a:p>
            <a:endParaRPr lang="en-GB" dirty="0"/>
          </a:p>
          <a:p>
            <a:r>
              <a:rPr lang="en-GB" sz="2000" dirty="0"/>
              <a:t>BTECs </a:t>
            </a:r>
          </a:p>
          <a:p>
            <a:r>
              <a:rPr lang="en-GB" sz="2000" dirty="0"/>
              <a:t>Apprenticeships </a:t>
            </a:r>
          </a:p>
          <a:p>
            <a:r>
              <a:rPr lang="en-GB" sz="2000" dirty="0"/>
              <a:t>T-Levels</a:t>
            </a:r>
          </a:p>
        </p:txBody>
      </p:sp>
      <p:sp>
        <p:nvSpPr>
          <p:cNvPr id="5" name="TextBox 4">
            <a:extLst>
              <a:ext uri="{FF2B5EF4-FFF2-40B4-BE49-F238E27FC236}">
                <a16:creationId xmlns:a16="http://schemas.microsoft.com/office/drawing/2014/main" id="{EBF212A8-DFFC-6B43-B3AB-DCA75B5D67FF}"/>
              </a:ext>
            </a:extLst>
          </p:cNvPr>
          <p:cNvSpPr txBox="1"/>
          <p:nvPr/>
        </p:nvSpPr>
        <p:spPr>
          <a:xfrm>
            <a:off x="348281" y="1647340"/>
            <a:ext cx="5075587" cy="461665"/>
          </a:xfrm>
          <a:prstGeom prst="rect">
            <a:avLst/>
          </a:prstGeom>
          <a:noFill/>
        </p:spPr>
        <p:txBody>
          <a:bodyPr wrap="square" rtlCol="0">
            <a:spAutoFit/>
          </a:bodyPr>
          <a:lstStyle/>
          <a:p>
            <a:r>
              <a:rPr lang="en-US" sz="2400" b="1" i="1" dirty="0">
                <a:solidFill>
                  <a:schemeClr val="accent1"/>
                </a:solidFill>
                <a:latin typeface="+mj-lt"/>
              </a:rPr>
              <a:t>What are Vocational Qualifications? </a:t>
            </a:r>
          </a:p>
        </p:txBody>
      </p:sp>
    </p:spTree>
    <p:extLst>
      <p:ext uri="{BB962C8B-B14F-4D97-AF65-F5344CB8AC3E}">
        <p14:creationId xmlns:p14="http://schemas.microsoft.com/office/powerpoint/2010/main" val="21408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7383645" y="1062873"/>
            <a:ext cx="450355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CFDF827-B035-F245-A7A6-EA9E9B341ED9}"/>
              </a:ext>
            </a:extLst>
          </p:cNvPr>
          <p:cNvSpPr txBox="1"/>
          <p:nvPr/>
        </p:nvSpPr>
        <p:spPr>
          <a:xfrm>
            <a:off x="246046" y="2142817"/>
            <a:ext cx="11401659" cy="3416320"/>
          </a:xfrm>
          <a:prstGeom prst="rect">
            <a:avLst/>
          </a:prstGeom>
          <a:noFill/>
        </p:spPr>
        <p:txBody>
          <a:bodyPr wrap="square" rtlCol="0">
            <a:spAutoFit/>
          </a:bodyPr>
          <a:lstStyle/>
          <a:p>
            <a:pPr marL="285750" indent="-285750">
              <a:buFont typeface="Arial" panose="020B0604020202020204" pitchFamily="34" charset="0"/>
              <a:buChar char="•"/>
            </a:pPr>
            <a:r>
              <a:rPr lang="en-GB" sz="2000" dirty="0"/>
              <a:t>BTECs offer practical skills, as well as relevant work experience in some circumstances.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 There are usually less exams and a wider variety of assessment methods than you might find with A Levels. If you study BTECs, you may be assessed using practical tasks, observations and work-based assessments. You may also have to write some essays during a BTEC course.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Some schools, sixth forms and colleges let students study BTECs alongside A Levels.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are lots of subjects available from Health and Social Care to Motor Vehicle Technology.  </a:t>
            </a:r>
          </a:p>
          <a:p>
            <a:pPr marL="285750" indent="-285750">
              <a:buFont typeface="Arial" panose="020B0604020202020204" pitchFamily="34" charset="0"/>
              <a:buChar char="•"/>
            </a:pPr>
            <a:endParaRPr lang="en-GB" dirty="0">
              <a:effectLst/>
            </a:endParaRPr>
          </a:p>
          <a:p>
            <a:endParaRPr lang="en-GB" dirty="0">
              <a:effectLst/>
            </a:endParaRPr>
          </a:p>
        </p:txBody>
      </p:sp>
      <p:sp>
        <p:nvSpPr>
          <p:cNvPr id="13" name="Title 1">
            <a:extLst>
              <a:ext uri="{FF2B5EF4-FFF2-40B4-BE49-F238E27FC236}">
                <a16:creationId xmlns:a16="http://schemas.microsoft.com/office/drawing/2014/main" id="{F92611CE-B81C-084B-9423-187C78250827}"/>
              </a:ext>
            </a:extLst>
          </p:cNvPr>
          <p:cNvSpPr>
            <a:spLocks noGrp="1"/>
          </p:cNvSpPr>
          <p:nvPr>
            <p:ph type="title"/>
          </p:nvPr>
        </p:nvSpPr>
        <p:spPr>
          <a:xfrm>
            <a:off x="304800" y="491803"/>
            <a:ext cx="5162550" cy="894567"/>
          </a:xfrm>
        </p:spPr>
        <p:txBody>
          <a:bodyPr>
            <a:normAutofit/>
          </a:bodyPr>
          <a:lstStyle/>
          <a:p>
            <a:r>
              <a:rPr lang="en-US" sz="4800" dirty="0">
                <a:solidFill>
                  <a:srgbClr val="E6287F"/>
                </a:solidFill>
              </a:rPr>
              <a:t>BTECs</a:t>
            </a:r>
          </a:p>
        </p:txBody>
      </p:sp>
      <p:sp>
        <p:nvSpPr>
          <p:cNvPr id="14" name="TextBox 13">
            <a:extLst>
              <a:ext uri="{FF2B5EF4-FFF2-40B4-BE49-F238E27FC236}">
                <a16:creationId xmlns:a16="http://schemas.microsoft.com/office/drawing/2014/main" id="{69DD1A99-D14C-3F46-89F9-6AA9BDA09A9F}"/>
              </a:ext>
            </a:extLst>
          </p:cNvPr>
          <p:cNvSpPr txBox="1"/>
          <p:nvPr/>
        </p:nvSpPr>
        <p:spPr>
          <a:xfrm>
            <a:off x="304800" y="1571643"/>
            <a:ext cx="6012514" cy="461665"/>
          </a:xfrm>
          <a:prstGeom prst="rect">
            <a:avLst/>
          </a:prstGeom>
          <a:noFill/>
        </p:spPr>
        <p:txBody>
          <a:bodyPr wrap="square" rtlCol="0">
            <a:spAutoFit/>
          </a:bodyPr>
          <a:lstStyle/>
          <a:p>
            <a:r>
              <a:rPr lang="en-US" sz="2400" b="1" i="1" dirty="0">
                <a:solidFill>
                  <a:schemeClr val="accent1"/>
                </a:solidFill>
                <a:latin typeface="+mj-lt"/>
              </a:rPr>
              <a:t>What are BTECs? </a:t>
            </a:r>
          </a:p>
        </p:txBody>
      </p:sp>
    </p:spTree>
    <p:extLst>
      <p:ext uri="{BB962C8B-B14F-4D97-AF65-F5344CB8AC3E}">
        <p14:creationId xmlns:p14="http://schemas.microsoft.com/office/powerpoint/2010/main" val="4171305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1782</Words>
  <Application>Microsoft Office PowerPoint</Application>
  <PresentationFormat>Widescreen</PresentationFormat>
  <Paragraphs>195</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Guidance for facilitator</vt:lpstr>
      <vt:lpstr>PowerPoint Presentation</vt:lpstr>
      <vt:lpstr>Choosing a Further Education course </vt:lpstr>
      <vt:lpstr>Activity: Page 32</vt:lpstr>
      <vt:lpstr>PowerPoint Presentation</vt:lpstr>
      <vt:lpstr>PowerPoint Presentation</vt:lpstr>
      <vt:lpstr>A Levels</vt:lpstr>
      <vt:lpstr>Vocational Subjects</vt:lpstr>
      <vt:lpstr>BTECs</vt:lpstr>
      <vt:lpstr>Apprenticeships</vt:lpstr>
      <vt:lpstr>Apprenticeships</vt:lpstr>
      <vt:lpstr>PowerPoint Presentation</vt:lpstr>
      <vt:lpstr>T-Level </vt:lpstr>
      <vt:lpstr>Final thoughts...  </vt:lpstr>
      <vt:lpstr>Applying to Further Education</vt:lpstr>
      <vt:lpstr>PowerPoint Presentation</vt:lpstr>
      <vt:lpstr>College interviews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facilitator</dc:title>
  <dc:creator>Sophie Clayton</dc:creator>
  <cp:lastModifiedBy>William France</cp:lastModifiedBy>
  <cp:revision>6</cp:revision>
  <dcterms:created xsi:type="dcterms:W3CDTF">2021-09-21T20:50:18Z</dcterms:created>
  <dcterms:modified xsi:type="dcterms:W3CDTF">2023-07-04T12:25:51Z</dcterms:modified>
</cp:coreProperties>
</file>