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259" r:id="rId6"/>
    <p:sldId id="264" r:id="rId7"/>
    <p:sldId id="265" r:id="rId8"/>
    <p:sldId id="266" r:id="rId9"/>
    <p:sldId id="267" r:id="rId10"/>
    <p:sldId id="268" r:id="rId11"/>
    <p:sldId id="269" r:id="rId12"/>
    <p:sldId id="286" r:id="rId13"/>
    <p:sldId id="271" r:id="rId14"/>
    <p:sldId id="272" r:id="rId15"/>
    <p:sldId id="273" r:id="rId16"/>
    <p:sldId id="274" r:id="rId17"/>
    <p:sldId id="260" r:id="rId18"/>
    <p:sldId id="275" r:id="rId19"/>
    <p:sldId id="276" r:id="rId20"/>
    <p:sldId id="277" r:id="rId21"/>
    <p:sldId id="278" r:id="rId22"/>
    <p:sldId id="284" r:id="rId23"/>
    <p:sldId id="279" r:id="rId24"/>
    <p:sldId id="280" r:id="rId25"/>
    <p:sldId id="281" r:id="rId26"/>
    <p:sldId id="282" r:id="rId27"/>
    <p:sldId id="28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674"/>
  </p:normalViewPr>
  <p:slideViewPr>
    <p:cSldViewPr snapToGrid="0" snapToObjects="1">
      <p:cViewPr varScale="1">
        <p:scale>
          <a:sx n="81" d="100"/>
          <a:sy n="81" d="100"/>
        </p:scale>
        <p:origin x="59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CAB63906-4C99-4148-A979-F8073981A65B}"/>
    <pc:docChg chg="custSel modSld sldOrd">
      <pc:chgData name="William France" userId="9f67c2e4-2f68-463c-beb4-49b8f8f57846" providerId="ADAL" clId="{CAB63906-4C99-4148-A979-F8073981A65B}" dt="2023-07-04T12:28:36.825" v="164" actId="20577"/>
      <pc:docMkLst>
        <pc:docMk/>
      </pc:docMkLst>
      <pc:sldChg chg="modNotesTx">
        <pc:chgData name="William France" userId="9f67c2e4-2f68-463c-beb4-49b8f8f57846" providerId="ADAL" clId="{CAB63906-4C99-4148-A979-F8073981A65B}" dt="2023-07-04T12:26:13.675" v="44" actId="20577"/>
        <pc:sldMkLst>
          <pc:docMk/>
          <pc:sldMk cId="2202072075" sldId="265"/>
        </pc:sldMkLst>
      </pc:sldChg>
      <pc:sldChg chg="modNotesTx">
        <pc:chgData name="William France" userId="9f67c2e4-2f68-463c-beb4-49b8f8f57846" providerId="ADAL" clId="{CAB63906-4C99-4148-A979-F8073981A65B}" dt="2023-07-04T12:26:27.908" v="67" actId="20577"/>
        <pc:sldMkLst>
          <pc:docMk/>
          <pc:sldMk cId="861937697" sldId="267"/>
        </pc:sldMkLst>
      </pc:sldChg>
      <pc:sldChg chg="modNotesTx">
        <pc:chgData name="William France" userId="9f67c2e4-2f68-463c-beb4-49b8f8f57846" providerId="ADAL" clId="{CAB63906-4C99-4148-A979-F8073981A65B}" dt="2023-07-04T12:26:57.948" v="84" actId="20577"/>
        <pc:sldMkLst>
          <pc:docMk/>
          <pc:sldMk cId="1359498038" sldId="278"/>
        </pc:sldMkLst>
      </pc:sldChg>
      <pc:sldChg chg="modNotesTx">
        <pc:chgData name="William France" userId="9f67c2e4-2f68-463c-beb4-49b8f8f57846" providerId="ADAL" clId="{CAB63906-4C99-4148-A979-F8073981A65B}" dt="2023-07-04T12:28:22.860" v="145" actId="20577"/>
        <pc:sldMkLst>
          <pc:docMk/>
          <pc:sldMk cId="3011040439" sldId="282"/>
        </pc:sldMkLst>
      </pc:sldChg>
      <pc:sldChg chg="modSp mod modNotesTx">
        <pc:chgData name="William France" userId="9f67c2e4-2f68-463c-beb4-49b8f8f57846" providerId="ADAL" clId="{CAB63906-4C99-4148-A979-F8073981A65B}" dt="2023-07-04T12:27:49.856" v="126" actId="20577"/>
        <pc:sldMkLst>
          <pc:docMk/>
          <pc:sldMk cId="2425314160" sldId="283"/>
        </pc:sldMkLst>
        <pc:spChg chg="mod">
          <ac:chgData name="William France" userId="9f67c2e4-2f68-463c-beb4-49b8f8f57846" providerId="ADAL" clId="{CAB63906-4C99-4148-A979-F8073981A65B}" dt="2023-06-27T13:42:25.074" v="32" actId="20577"/>
          <ac:spMkLst>
            <pc:docMk/>
            <pc:sldMk cId="2425314160" sldId="283"/>
            <ac:spMk id="2" creationId="{00000000-0000-0000-0000-000000000000}"/>
          </ac:spMkLst>
        </pc:spChg>
      </pc:sldChg>
      <pc:sldChg chg="modNotesTx">
        <pc:chgData name="William France" userId="9f67c2e4-2f68-463c-beb4-49b8f8f57846" providerId="ADAL" clId="{CAB63906-4C99-4148-A979-F8073981A65B}" dt="2023-07-04T12:27:23.005" v="103" actId="20577"/>
        <pc:sldMkLst>
          <pc:docMk/>
          <pc:sldMk cId="2872227746" sldId="284"/>
        </pc:sldMkLst>
      </pc:sldChg>
      <pc:sldChg chg="modSp mod ord modNotesTx">
        <pc:chgData name="William France" userId="9f67c2e4-2f68-463c-beb4-49b8f8f57846" providerId="ADAL" clId="{CAB63906-4C99-4148-A979-F8073981A65B}" dt="2023-07-04T12:28:36.825" v="164" actId="20577"/>
        <pc:sldMkLst>
          <pc:docMk/>
          <pc:sldMk cId="2596329604" sldId="285"/>
        </pc:sldMkLst>
        <pc:spChg chg="mod">
          <ac:chgData name="William France" userId="9f67c2e4-2f68-463c-beb4-49b8f8f57846" providerId="ADAL" clId="{CAB63906-4C99-4148-A979-F8073981A65B}" dt="2023-06-27T13:41:50.064" v="5" actId="20577"/>
          <ac:spMkLst>
            <pc:docMk/>
            <pc:sldMk cId="2596329604" sldId="285"/>
            <ac:spMk id="2" creationId="{00000000-0000-0000-0000-000000000000}"/>
          </ac:spMkLst>
        </pc:spChg>
        <pc:spChg chg="mod">
          <ac:chgData name="William France" userId="9f67c2e4-2f68-463c-beb4-49b8f8f57846" providerId="ADAL" clId="{CAB63906-4C99-4148-A979-F8073981A65B}" dt="2023-06-27T13:42:13.941" v="10" actId="5793"/>
          <ac:spMkLst>
            <pc:docMk/>
            <pc:sldMk cId="2596329604" sldId="285"/>
            <ac:spMk id="5" creationId="{B320B28A-710D-414A-9058-5C456B33D5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2BF39-16A0-4070-AA30-5BE0FDF47B2E}"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B0D5E-C9F6-4A7A-96AB-67E771EC0797}" type="slidenum">
              <a:rPr lang="en-GB" smtClean="0"/>
              <a:t>‹#›</a:t>
            </a:fld>
            <a:endParaRPr lang="en-GB"/>
          </a:p>
        </p:txBody>
      </p:sp>
    </p:spTree>
    <p:extLst>
      <p:ext uri="{BB962C8B-B14F-4D97-AF65-F5344CB8AC3E}">
        <p14:creationId xmlns:p14="http://schemas.microsoft.com/office/powerpoint/2010/main" val="257830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66</a:t>
            </a:r>
          </a:p>
        </p:txBody>
      </p:sp>
      <p:sp>
        <p:nvSpPr>
          <p:cNvPr id="4" name="Slide Number Placeholder 3"/>
          <p:cNvSpPr>
            <a:spLocks noGrp="1"/>
          </p:cNvSpPr>
          <p:nvPr>
            <p:ph type="sldNum" sz="quarter" idx="5"/>
          </p:nvPr>
        </p:nvSpPr>
        <p:spPr/>
        <p:txBody>
          <a:bodyPr/>
          <a:lstStyle/>
          <a:p>
            <a:fld id="{6AAB0D5E-C9F6-4A7A-96AB-67E771EC0797}" type="slidenum">
              <a:rPr lang="en-GB" smtClean="0"/>
              <a:t>4</a:t>
            </a:fld>
            <a:endParaRPr lang="en-GB"/>
          </a:p>
        </p:txBody>
      </p:sp>
    </p:spTree>
    <p:extLst>
      <p:ext uri="{BB962C8B-B14F-4D97-AF65-F5344CB8AC3E}">
        <p14:creationId xmlns:p14="http://schemas.microsoft.com/office/powerpoint/2010/main" val="36209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69</a:t>
            </a:r>
          </a:p>
        </p:txBody>
      </p:sp>
      <p:sp>
        <p:nvSpPr>
          <p:cNvPr id="4" name="Slide Number Placeholder 3"/>
          <p:cNvSpPr>
            <a:spLocks noGrp="1"/>
          </p:cNvSpPr>
          <p:nvPr>
            <p:ph type="sldNum" sz="quarter" idx="5"/>
          </p:nvPr>
        </p:nvSpPr>
        <p:spPr/>
        <p:txBody>
          <a:bodyPr/>
          <a:lstStyle/>
          <a:p>
            <a:fld id="{6AAB0D5E-C9F6-4A7A-96AB-67E771EC0797}" type="slidenum">
              <a:rPr lang="en-GB" smtClean="0"/>
              <a:t>6</a:t>
            </a:fld>
            <a:endParaRPr lang="en-GB"/>
          </a:p>
        </p:txBody>
      </p:sp>
    </p:spTree>
    <p:extLst>
      <p:ext uri="{BB962C8B-B14F-4D97-AF65-F5344CB8AC3E}">
        <p14:creationId xmlns:p14="http://schemas.microsoft.com/office/powerpoint/2010/main" val="2399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76</a:t>
            </a:r>
          </a:p>
        </p:txBody>
      </p:sp>
      <p:sp>
        <p:nvSpPr>
          <p:cNvPr id="4" name="Slide Number Placeholder 3"/>
          <p:cNvSpPr>
            <a:spLocks noGrp="1"/>
          </p:cNvSpPr>
          <p:nvPr>
            <p:ph type="sldNum" sz="quarter" idx="5"/>
          </p:nvPr>
        </p:nvSpPr>
        <p:spPr/>
        <p:txBody>
          <a:bodyPr/>
          <a:lstStyle/>
          <a:p>
            <a:fld id="{6AAB0D5E-C9F6-4A7A-96AB-67E771EC0797}" type="slidenum">
              <a:rPr lang="en-GB" smtClean="0"/>
              <a:t>18</a:t>
            </a:fld>
            <a:endParaRPr lang="en-GB"/>
          </a:p>
        </p:txBody>
      </p:sp>
    </p:spTree>
    <p:extLst>
      <p:ext uri="{BB962C8B-B14F-4D97-AF65-F5344CB8AC3E}">
        <p14:creationId xmlns:p14="http://schemas.microsoft.com/office/powerpoint/2010/main" val="66047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80</a:t>
            </a:r>
          </a:p>
        </p:txBody>
      </p:sp>
      <p:sp>
        <p:nvSpPr>
          <p:cNvPr id="4" name="Slide Number Placeholder 3"/>
          <p:cNvSpPr>
            <a:spLocks noGrp="1"/>
          </p:cNvSpPr>
          <p:nvPr>
            <p:ph type="sldNum" sz="quarter" idx="5"/>
          </p:nvPr>
        </p:nvSpPr>
        <p:spPr/>
        <p:txBody>
          <a:bodyPr/>
          <a:lstStyle/>
          <a:p>
            <a:fld id="{6AAB0D5E-C9F6-4A7A-96AB-67E771EC0797}" type="slidenum">
              <a:rPr lang="en-GB" smtClean="0"/>
              <a:t>19</a:t>
            </a:fld>
            <a:endParaRPr lang="en-GB"/>
          </a:p>
        </p:txBody>
      </p:sp>
    </p:spTree>
    <p:extLst>
      <p:ext uri="{BB962C8B-B14F-4D97-AF65-F5344CB8AC3E}">
        <p14:creationId xmlns:p14="http://schemas.microsoft.com/office/powerpoint/2010/main" val="289645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77</a:t>
            </a:r>
          </a:p>
        </p:txBody>
      </p:sp>
      <p:sp>
        <p:nvSpPr>
          <p:cNvPr id="4" name="Slide Number Placeholder 3"/>
          <p:cNvSpPr>
            <a:spLocks noGrp="1"/>
          </p:cNvSpPr>
          <p:nvPr>
            <p:ph type="sldNum" sz="quarter" idx="5"/>
          </p:nvPr>
        </p:nvSpPr>
        <p:spPr/>
        <p:txBody>
          <a:bodyPr/>
          <a:lstStyle/>
          <a:p>
            <a:fld id="{6AAB0D5E-C9F6-4A7A-96AB-67E771EC0797}" type="slidenum">
              <a:rPr lang="en-GB" smtClean="0"/>
              <a:t>23</a:t>
            </a:fld>
            <a:endParaRPr lang="en-GB"/>
          </a:p>
        </p:txBody>
      </p:sp>
    </p:spTree>
    <p:extLst>
      <p:ext uri="{BB962C8B-B14F-4D97-AF65-F5344CB8AC3E}">
        <p14:creationId xmlns:p14="http://schemas.microsoft.com/office/powerpoint/2010/main" val="135382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copy page 81</a:t>
            </a:r>
          </a:p>
        </p:txBody>
      </p:sp>
      <p:sp>
        <p:nvSpPr>
          <p:cNvPr id="4" name="Slide Number Placeholder 3"/>
          <p:cNvSpPr>
            <a:spLocks noGrp="1"/>
          </p:cNvSpPr>
          <p:nvPr>
            <p:ph type="sldNum" sz="quarter" idx="5"/>
          </p:nvPr>
        </p:nvSpPr>
        <p:spPr/>
        <p:txBody>
          <a:bodyPr/>
          <a:lstStyle/>
          <a:p>
            <a:fld id="{6AAB0D5E-C9F6-4A7A-96AB-67E771EC0797}" type="slidenum">
              <a:rPr lang="en-GB" smtClean="0"/>
              <a:t>24</a:t>
            </a:fld>
            <a:endParaRPr lang="en-GB"/>
          </a:p>
        </p:txBody>
      </p:sp>
    </p:spTree>
    <p:extLst>
      <p:ext uri="{BB962C8B-B14F-4D97-AF65-F5344CB8AC3E}">
        <p14:creationId xmlns:p14="http://schemas.microsoft.com/office/powerpoint/2010/main" val="246428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Hard copy page 82</a:t>
            </a:r>
          </a:p>
        </p:txBody>
      </p:sp>
      <p:sp>
        <p:nvSpPr>
          <p:cNvPr id="4" name="Slide Number Placeholder 3"/>
          <p:cNvSpPr>
            <a:spLocks noGrp="1"/>
          </p:cNvSpPr>
          <p:nvPr>
            <p:ph type="sldNum" sz="quarter" idx="5"/>
          </p:nvPr>
        </p:nvSpPr>
        <p:spPr/>
        <p:txBody>
          <a:bodyPr/>
          <a:lstStyle/>
          <a:p>
            <a:fld id="{6AAB0D5E-C9F6-4A7A-96AB-67E771EC0797}" type="slidenum">
              <a:rPr lang="en-GB" smtClean="0"/>
              <a:t>25</a:t>
            </a:fld>
            <a:endParaRPr lang="en-GB"/>
          </a:p>
        </p:txBody>
      </p:sp>
    </p:spTree>
    <p:extLst>
      <p:ext uri="{BB962C8B-B14F-4D97-AF65-F5344CB8AC3E}">
        <p14:creationId xmlns:p14="http://schemas.microsoft.com/office/powerpoint/2010/main" val="416252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0559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81942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98872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358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20BD5-78E2-4D44-AEDF-8993836B94A3}"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25014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0240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20BD5-78E2-4D44-AEDF-8993836B94A3}" type="datetimeFigureOut">
              <a:rPr lang="en-US" smtClean="0"/>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5100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20BD5-78E2-4D44-AEDF-8993836B94A3}" type="datetimeFigureOut">
              <a:rPr lang="en-US" smtClean="0"/>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3004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20BD5-78E2-4D44-AEDF-8993836B94A3}" type="datetimeFigureOut">
              <a:rPr lang="en-US" smtClean="0"/>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10808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7819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20BD5-78E2-4D44-AEDF-8993836B94A3}"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3613-9201-6042-8134-854CF1BD8A78}" type="slidenum">
              <a:rPr lang="en-US" smtClean="0"/>
              <a:t>‹#›</a:t>
            </a:fld>
            <a:endParaRPr lang="en-US"/>
          </a:p>
        </p:txBody>
      </p:sp>
    </p:spTree>
    <p:extLst>
      <p:ext uri="{BB962C8B-B14F-4D97-AF65-F5344CB8AC3E}">
        <p14:creationId xmlns:p14="http://schemas.microsoft.com/office/powerpoint/2010/main" val="214171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20BD5-78E2-4D44-AEDF-8993836B94A3}" type="datetimeFigureOut">
              <a:rPr lang="en-US" smtClean="0"/>
              <a:t>7/4/2023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63613-9201-6042-8134-854CF1BD8A78}" type="slidenum">
              <a:rPr lang="en-US" smtClean="0"/>
              <a:t>‹#›</a:t>
            </a:fld>
            <a:endParaRPr lang="en-US"/>
          </a:p>
        </p:txBody>
      </p:sp>
    </p:spTree>
    <p:extLst>
      <p:ext uri="{BB962C8B-B14F-4D97-AF65-F5344CB8AC3E}">
        <p14:creationId xmlns:p14="http://schemas.microsoft.com/office/powerpoint/2010/main" val="12460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Guidance for facilitator</a:t>
            </a:r>
          </a:p>
        </p:txBody>
      </p:sp>
      <p:sp>
        <p:nvSpPr>
          <p:cNvPr id="5" name="TextBox 4"/>
          <p:cNvSpPr txBox="1"/>
          <p:nvPr/>
        </p:nvSpPr>
        <p:spPr>
          <a:xfrm>
            <a:off x="838200" y="1439512"/>
            <a:ext cx="1051560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Approx. 45-minute session</a:t>
            </a:r>
          </a:p>
          <a:p>
            <a:pPr marL="285750" indent="-285750">
              <a:buFont typeface="Arial" panose="020B0604020202020204" pitchFamily="34" charset="0"/>
              <a:buChar char="•"/>
            </a:pPr>
            <a:r>
              <a:rPr lang="en-US" sz="2800" dirty="0"/>
              <a:t>This session will cover intro to HE, school vs HE, routes to HE, choosing a course and choosing a university</a:t>
            </a:r>
          </a:p>
          <a:p>
            <a:pPr marL="285750" indent="-285750">
              <a:buFont typeface="Arial" panose="020B0604020202020204" pitchFamily="34" charset="0"/>
              <a:buChar char="•"/>
            </a:pPr>
            <a:r>
              <a:rPr lang="en-US" sz="2800" dirty="0"/>
              <a:t>Answers to the jargon buster activity are at the back of the workbook</a:t>
            </a:r>
          </a:p>
          <a:p>
            <a:pPr marL="285750" indent="-285750">
              <a:buFont typeface="Arial" panose="020B0604020202020204" pitchFamily="34" charset="0"/>
              <a:buChar char="•"/>
            </a:pPr>
            <a:r>
              <a:rPr lang="en-US" sz="2800" dirty="0"/>
              <a:t>Some activities in the second part of this session require a computer/internet OR university prospectuses from at least two institutions</a:t>
            </a:r>
          </a:p>
          <a:p>
            <a:pPr marL="285750" indent="-285750">
              <a:buFont typeface="Arial" panose="020B0604020202020204" pitchFamily="34" charset="0"/>
              <a:buChar char="•"/>
            </a:pPr>
            <a:r>
              <a:rPr lang="en-US" sz="2800" dirty="0"/>
              <a:t>For the interview activity on p. 81, the facilitator can be the interviewee OR students can be set homework to speak to someone they know who has been to university.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10052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477520" y="315109"/>
            <a:ext cx="8691880" cy="772795"/>
          </a:xfrm>
        </p:spPr>
        <p:txBody>
          <a:bodyPr>
            <a:normAutofit/>
          </a:bodyPr>
          <a:lstStyle/>
          <a:p>
            <a:r>
              <a:rPr lang="en-US" sz="4800" dirty="0">
                <a:solidFill>
                  <a:srgbClr val="E6287F"/>
                </a:solidFill>
              </a:rPr>
              <a:t>Alternative routes to HE</a:t>
            </a:r>
          </a:p>
        </p:txBody>
      </p:sp>
      <p:sp>
        <p:nvSpPr>
          <p:cNvPr id="3" name="Rectangle 2">
            <a:extLst>
              <a:ext uri="{FF2B5EF4-FFF2-40B4-BE49-F238E27FC236}">
                <a16:creationId xmlns:a16="http://schemas.microsoft.com/office/drawing/2014/main" id="{7A8AB17D-4A5A-4E7D-A023-517FC61F5FBF}"/>
              </a:ext>
            </a:extLst>
          </p:cNvPr>
          <p:cNvSpPr/>
          <p:nvPr/>
        </p:nvSpPr>
        <p:spPr>
          <a:xfrm>
            <a:off x="467360" y="1199063"/>
            <a:ext cx="11257280" cy="1384995"/>
          </a:xfrm>
          <a:prstGeom prst="rect">
            <a:avLst/>
          </a:prstGeom>
        </p:spPr>
        <p:txBody>
          <a:bodyPr wrap="square">
            <a:spAutoFit/>
          </a:bodyPr>
          <a:lstStyle/>
          <a:p>
            <a:r>
              <a:rPr lang="en-GB" sz="2800" dirty="0"/>
              <a:t>Many students choose to go to university to study higher education, but this isn’t the only way to get a degree! More and more students are studying at colleges, with more than 240 in the UK offering HE courses.</a:t>
            </a:r>
          </a:p>
        </p:txBody>
      </p:sp>
      <p:sp>
        <p:nvSpPr>
          <p:cNvPr id="6" name="Title 1">
            <a:extLst>
              <a:ext uri="{FF2B5EF4-FFF2-40B4-BE49-F238E27FC236}">
                <a16:creationId xmlns:a16="http://schemas.microsoft.com/office/drawing/2014/main" id="{F342040A-B565-4270-ABE4-4DF040AE477A}"/>
              </a:ext>
            </a:extLst>
          </p:cNvPr>
          <p:cNvSpPr txBox="1">
            <a:spLocks/>
          </p:cNvSpPr>
          <p:nvPr/>
        </p:nvSpPr>
        <p:spPr>
          <a:xfrm>
            <a:off x="477520" y="2695218"/>
            <a:ext cx="11257280" cy="922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7030A0"/>
                </a:solidFill>
              </a:rPr>
              <a:t>What are the benefits of studying HE at a college?</a:t>
            </a:r>
          </a:p>
        </p:txBody>
      </p:sp>
      <p:sp>
        <p:nvSpPr>
          <p:cNvPr id="7" name="Rectangle 6">
            <a:extLst>
              <a:ext uri="{FF2B5EF4-FFF2-40B4-BE49-F238E27FC236}">
                <a16:creationId xmlns:a16="http://schemas.microsoft.com/office/drawing/2014/main" id="{6EC2AA4F-A9BD-46C3-BCFA-24C7517A5AC9}"/>
              </a:ext>
            </a:extLst>
          </p:cNvPr>
          <p:cNvSpPr/>
          <p:nvPr/>
        </p:nvSpPr>
        <p:spPr>
          <a:xfrm>
            <a:off x="477520" y="3600009"/>
            <a:ext cx="11257280" cy="1815882"/>
          </a:xfrm>
          <a:prstGeom prst="rect">
            <a:avLst/>
          </a:prstGeom>
        </p:spPr>
        <p:txBody>
          <a:bodyPr wrap="square">
            <a:spAutoFit/>
          </a:bodyPr>
          <a:lstStyle/>
          <a:p>
            <a:pPr marL="457200" indent="-457200">
              <a:buFont typeface="Arial" panose="020B0604020202020204" pitchFamily="34" charset="0"/>
              <a:buChar char="•"/>
            </a:pPr>
            <a:r>
              <a:rPr lang="en-GB" sz="2800" dirty="0"/>
              <a:t>Smaller class sizes and more personal study support</a:t>
            </a:r>
          </a:p>
          <a:p>
            <a:pPr marL="457200" indent="-457200">
              <a:buFont typeface="Arial" panose="020B0604020202020204" pitchFamily="34" charset="0"/>
              <a:buChar char="•"/>
            </a:pPr>
            <a:r>
              <a:rPr lang="en-GB" sz="2800" dirty="0"/>
              <a:t>Local providers</a:t>
            </a:r>
          </a:p>
          <a:p>
            <a:pPr marL="457200" indent="-457200">
              <a:buFont typeface="Arial" panose="020B0604020202020204" pitchFamily="34" charset="0"/>
              <a:buChar char="•"/>
            </a:pPr>
            <a:r>
              <a:rPr lang="en-GB" sz="2800" dirty="0"/>
              <a:t>Lower tuition fees (usually)</a:t>
            </a:r>
          </a:p>
          <a:p>
            <a:pPr marL="457200" indent="-457200">
              <a:buFont typeface="Arial" panose="020B0604020202020204" pitchFamily="34" charset="0"/>
              <a:buChar char="•"/>
            </a:pPr>
            <a:r>
              <a:rPr lang="en-GB" sz="2800" dirty="0"/>
              <a:t>Flexible study options</a:t>
            </a:r>
          </a:p>
        </p:txBody>
      </p:sp>
    </p:spTree>
    <p:extLst>
      <p:ext uri="{BB962C8B-B14F-4D97-AF65-F5344CB8AC3E}">
        <p14:creationId xmlns:p14="http://schemas.microsoft.com/office/powerpoint/2010/main" val="421181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477520" y="315109"/>
            <a:ext cx="8691880" cy="772795"/>
          </a:xfrm>
        </p:spPr>
        <p:txBody>
          <a:bodyPr>
            <a:normAutofit/>
          </a:bodyPr>
          <a:lstStyle/>
          <a:p>
            <a:r>
              <a:rPr lang="en-US" sz="4800" dirty="0">
                <a:solidFill>
                  <a:srgbClr val="E6287F"/>
                </a:solidFill>
              </a:rPr>
              <a:t>Alternative routes to HE</a:t>
            </a:r>
          </a:p>
        </p:txBody>
      </p:sp>
      <p:sp>
        <p:nvSpPr>
          <p:cNvPr id="3" name="Rectangle 2">
            <a:extLst>
              <a:ext uri="{FF2B5EF4-FFF2-40B4-BE49-F238E27FC236}">
                <a16:creationId xmlns:a16="http://schemas.microsoft.com/office/drawing/2014/main" id="{7A8AB17D-4A5A-4E7D-A023-517FC61F5FBF}"/>
              </a:ext>
            </a:extLst>
          </p:cNvPr>
          <p:cNvSpPr/>
          <p:nvPr/>
        </p:nvSpPr>
        <p:spPr>
          <a:xfrm>
            <a:off x="467360" y="1199063"/>
            <a:ext cx="11257280" cy="954107"/>
          </a:xfrm>
          <a:prstGeom prst="rect">
            <a:avLst/>
          </a:prstGeom>
        </p:spPr>
        <p:txBody>
          <a:bodyPr wrap="square">
            <a:spAutoFit/>
          </a:bodyPr>
          <a:lstStyle/>
          <a:p>
            <a:r>
              <a:rPr lang="en-GB" sz="2800" dirty="0"/>
              <a:t>As well as traditional degrees, there’s also a wide range of other HE qualifications: </a:t>
            </a:r>
          </a:p>
        </p:txBody>
      </p:sp>
      <p:sp>
        <p:nvSpPr>
          <p:cNvPr id="6" name="Title 1">
            <a:extLst>
              <a:ext uri="{FF2B5EF4-FFF2-40B4-BE49-F238E27FC236}">
                <a16:creationId xmlns:a16="http://schemas.microsoft.com/office/drawing/2014/main" id="{F342040A-B565-4270-ABE4-4DF040AE477A}"/>
              </a:ext>
            </a:extLst>
          </p:cNvPr>
          <p:cNvSpPr txBox="1">
            <a:spLocks/>
          </p:cNvSpPr>
          <p:nvPr/>
        </p:nvSpPr>
        <p:spPr>
          <a:xfrm>
            <a:off x="858520" y="2427039"/>
            <a:ext cx="2570480" cy="46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030A0"/>
                </a:solidFill>
              </a:rPr>
              <a:t>Foundation year</a:t>
            </a:r>
          </a:p>
        </p:txBody>
      </p:sp>
      <p:sp>
        <p:nvSpPr>
          <p:cNvPr id="7" name="Rectangle 6">
            <a:extLst>
              <a:ext uri="{FF2B5EF4-FFF2-40B4-BE49-F238E27FC236}">
                <a16:creationId xmlns:a16="http://schemas.microsoft.com/office/drawing/2014/main" id="{6EC2AA4F-A9BD-46C3-BCFA-24C7517A5AC9}"/>
              </a:ext>
            </a:extLst>
          </p:cNvPr>
          <p:cNvSpPr/>
          <p:nvPr/>
        </p:nvSpPr>
        <p:spPr>
          <a:xfrm>
            <a:off x="477520" y="3258281"/>
            <a:ext cx="3332480" cy="1938992"/>
          </a:xfrm>
          <a:prstGeom prst="rect">
            <a:avLst/>
          </a:prstGeom>
        </p:spPr>
        <p:txBody>
          <a:bodyPr wrap="square">
            <a:spAutoFit/>
          </a:bodyPr>
          <a:lstStyle/>
          <a:p>
            <a:pPr algn="ctr"/>
            <a:r>
              <a:rPr lang="en-GB" sz="2400" dirty="0"/>
              <a:t>A one year course which allows students to develop the knowledge and skills they need to move onto a full degree.</a:t>
            </a:r>
          </a:p>
        </p:txBody>
      </p:sp>
      <p:sp>
        <p:nvSpPr>
          <p:cNvPr id="8" name="Title 1">
            <a:extLst>
              <a:ext uri="{FF2B5EF4-FFF2-40B4-BE49-F238E27FC236}">
                <a16:creationId xmlns:a16="http://schemas.microsoft.com/office/drawing/2014/main" id="{7773640A-A31F-421D-B74E-FB0921C7D151}"/>
              </a:ext>
            </a:extLst>
          </p:cNvPr>
          <p:cNvSpPr txBox="1">
            <a:spLocks/>
          </p:cNvSpPr>
          <p:nvPr/>
        </p:nvSpPr>
        <p:spPr>
          <a:xfrm>
            <a:off x="4528932" y="2399223"/>
            <a:ext cx="3134135" cy="46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030A0"/>
                </a:solidFill>
              </a:rPr>
              <a:t>Foundation degree</a:t>
            </a:r>
          </a:p>
        </p:txBody>
      </p:sp>
      <p:sp>
        <p:nvSpPr>
          <p:cNvPr id="9" name="Rectangle 8">
            <a:extLst>
              <a:ext uri="{FF2B5EF4-FFF2-40B4-BE49-F238E27FC236}">
                <a16:creationId xmlns:a16="http://schemas.microsoft.com/office/drawing/2014/main" id="{F4BBC0AE-1581-4EAB-88FE-04FFA675D6B7}"/>
              </a:ext>
            </a:extLst>
          </p:cNvPr>
          <p:cNvSpPr/>
          <p:nvPr/>
        </p:nvSpPr>
        <p:spPr>
          <a:xfrm>
            <a:off x="4310266" y="3073615"/>
            <a:ext cx="3332480" cy="2308324"/>
          </a:xfrm>
          <a:prstGeom prst="rect">
            <a:avLst/>
          </a:prstGeom>
        </p:spPr>
        <p:txBody>
          <a:bodyPr wrap="square">
            <a:spAutoFit/>
          </a:bodyPr>
          <a:lstStyle/>
          <a:p>
            <a:pPr algn="ctr"/>
            <a:r>
              <a:rPr lang="en-GB" sz="2400" dirty="0"/>
              <a:t>A two year course, equivalent to the first 2 years of a full degree. Can be ‘topped-up’ with a final year to achieve a full degree.</a:t>
            </a:r>
          </a:p>
        </p:txBody>
      </p:sp>
      <p:sp>
        <p:nvSpPr>
          <p:cNvPr id="10" name="Title 1">
            <a:extLst>
              <a:ext uri="{FF2B5EF4-FFF2-40B4-BE49-F238E27FC236}">
                <a16:creationId xmlns:a16="http://schemas.microsoft.com/office/drawing/2014/main" id="{96C4F05F-05CF-400F-A10D-45C748BB55A1}"/>
              </a:ext>
            </a:extLst>
          </p:cNvPr>
          <p:cNvSpPr txBox="1">
            <a:spLocks/>
          </p:cNvSpPr>
          <p:nvPr/>
        </p:nvSpPr>
        <p:spPr>
          <a:xfrm>
            <a:off x="8961345" y="2425576"/>
            <a:ext cx="3134135" cy="4645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030A0"/>
                </a:solidFill>
              </a:rPr>
              <a:t>HNCs &amp; HNDs</a:t>
            </a:r>
          </a:p>
        </p:txBody>
      </p:sp>
      <p:sp>
        <p:nvSpPr>
          <p:cNvPr id="11" name="Rectangle 10">
            <a:extLst>
              <a:ext uri="{FF2B5EF4-FFF2-40B4-BE49-F238E27FC236}">
                <a16:creationId xmlns:a16="http://schemas.microsoft.com/office/drawing/2014/main" id="{7B036A45-6AC1-407C-A00E-5A687A8A7B38}"/>
              </a:ext>
            </a:extLst>
          </p:cNvPr>
          <p:cNvSpPr/>
          <p:nvPr/>
        </p:nvSpPr>
        <p:spPr>
          <a:xfrm>
            <a:off x="8524012" y="3073615"/>
            <a:ext cx="3332480" cy="2862322"/>
          </a:xfrm>
          <a:prstGeom prst="rect">
            <a:avLst/>
          </a:prstGeom>
        </p:spPr>
        <p:txBody>
          <a:bodyPr wrap="square">
            <a:spAutoFit/>
          </a:bodyPr>
          <a:lstStyle/>
          <a:p>
            <a:pPr algn="ctr"/>
            <a:r>
              <a:rPr lang="en-GB" sz="2000" b="1" dirty="0"/>
              <a:t>Higher National Certificate (HNC): </a:t>
            </a:r>
            <a:r>
              <a:rPr lang="en-GB" sz="2000" dirty="0"/>
              <a:t>One-year work-related course equivalent to first year of degree</a:t>
            </a:r>
          </a:p>
          <a:p>
            <a:pPr algn="ctr"/>
            <a:endParaRPr lang="en-GB" sz="2000" dirty="0"/>
          </a:p>
          <a:p>
            <a:pPr algn="ctr"/>
            <a:r>
              <a:rPr lang="en-GB" sz="2000" b="1" dirty="0"/>
              <a:t>Higher National Diploma (HND): </a:t>
            </a:r>
            <a:r>
              <a:rPr lang="en-GB" sz="2000" dirty="0"/>
              <a:t>Two-year course equivalent to first two years of degree.</a:t>
            </a:r>
          </a:p>
        </p:txBody>
      </p:sp>
    </p:spTree>
    <p:extLst>
      <p:ext uri="{BB962C8B-B14F-4D97-AF65-F5344CB8AC3E}">
        <p14:creationId xmlns:p14="http://schemas.microsoft.com/office/powerpoint/2010/main" val="200174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477520" y="315109"/>
            <a:ext cx="10861040" cy="772795"/>
          </a:xfrm>
        </p:spPr>
        <p:txBody>
          <a:bodyPr>
            <a:normAutofit/>
          </a:bodyPr>
          <a:lstStyle/>
          <a:p>
            <a:r>
              <a:rPr lang="en-US" sz="4800" dirty="0">
                <a:solidFill>
                  <a:srgbClr val="E6287F"/>
                </a:solidFill>
              </a:rPr>
              <a:t>Higher level &amp; degree apprenticeships</a:t>
            </a:r>
          </a:p>
        </p:txBody>
      </p:sp>
      <p:sp>
        <p:nvSpPr>
          <p:cNvPr id="3" name="Rectangle 2">
            <a:extLst>
              <a:ext uri="{FF2B5EF4-FFF2-40B4-BE49-F238E27FC236}">
                <a16:creationId xmlns:a16="http://schemas.microsoft.com/office/drawing/2014/main" id="{7A8AB17D-4A5A-4E7D-A023-517FC61F5FBF}"/>
              </a:ext>
            </a:extLst>
          </p:cNvPr>
          <p:cNvSpPr/>
          <p:nvPr/>
        </p:nvSpPr>
        <p:spPr>
          <a:xfrm>
            <a:off x="467360" y="1199063"/>
            <a:ext cx="11257280" cy="1815882"/>
          </a:xfrm>
          <a:prstGeom prst="rect">
            <a:avLst/>
          </a:prstGeom>
        </p:spPr>
        <p:txBody>
          <a:bodyPr wrap="square">
            <a:spAutoFit/>
          </a:bodyPr>
          <a:lstStyle/>
          <a:p>
            <a:pPr marL="457200" indent="-457200">
              <a:buFont typeface="Arial" panose="020B0604020202020204" pitchFamily="34" charset="0"/>
              <a:buChar char="•"/>
            </a:pPr>
            <a:r>
              <a:rPr lang="en-GB" sz="2800" dirty="0"/>
              <a:t>Higher level apprenticeships provide an opportunity to gain high level qualifications with workplace input</a:t>
            </a:r>
          </a:p>
          <a:p>
            <a:pPr marL="457200" indent="-457200">
              <a:buFont typeface="Arial" panose="020B0604020202020204" pitchFamily="34" charset="0"/>
              <a:buChar char="•"/>
            </a:pPr>
            <a:r>
              <a:rPr lang="en-GB" sz="2800" dirty="0"/>
              <a:t>Degree apprenticeships are similar, but allow you to gain a full degree or even a master’s degree!</a:t>
            </a:r>
          </a:p>
        </p:txBody>
      </p:sp>
      <p:sp>
        <p:nvSpPr>
          <p:cNvPr id="6" name="Title 1">
            <a:extLst>
              <a:ext uri="{FF2B5EF4-FFF2-40B4-BE49-F238E27FC236}">
                <a16:creationId xmlns:a16="http://schemas.microsoft.com/office/drawing/2014/main" id="{F342040A-B565-4270-ABE4-4DF040AE477A}"/>
              </a:ext>
            </a:extLst>
          </p:cNvPr>
          <p:cNvSpPr txBox="1">
            <a:spLocks/>
          </p:cNvSpPr>
          <p:nvPr/>
        </p:nvSpPr>
        <p:spPr>
          <a:xfrm>
            <a:off x="477520" y="3014945"/>
            <a:ext cx="11257280" cy="922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7030A0"/>
                </a:solidFill>
              </a:rPr>
              <a:t>What subjects can you study?</a:t>
            </a:r>
          </a:p>
        </p:txBody>
      </p:sp>
      <p:sp>
        <p:nvSpPr>
          <p:cNvPr id="7" name="Rectangle 6">
            <a:extLst>
              <a:ext uri="{FF2B5EF4-FFF2-40B4-BE49-F238E27FC236}">
                <a16:creationId xmlns:a16="http://schemas.microsoft.com/office/drawing/2014/main" id="{6EC2AA4F-A9BD-46C3-BCFA-24C7517A5AC9}"/>
              </a:ext>
            </a:extLst>
          </p:cNvPr>
          <p:cNvSpPr/>
          <p:nvPr/>
        </p:nvSpPr>
        <p:spPr>
          <a:xfrm>
            <a:off x="477520" y="3600009"/>
            <a:ext cx="3190240" cy="2246769"/>
          </a:xfrm>
          <a:prstGeom prst="rect">
            <a:avLst/>
          </a:prstGeom>
        </p:spPr>
        <p:txBody>
          <a:bodyPr wrap="square">
            <a:spAutoFit/>
          </a:bodyPr>
          <a:lstStyle/>
          <a:p>
            <a:pPr marL="457200" indent="-457200">
              <a:buFont typeface="Arial" panose="020B0604020202020204" pitchFamily="34" charset="0"/>
              <a:buChar char="•"/>
            </a:pPr>
            <a:r>
              <a:rPr lang="en-GB" sz="2800" dirty="0"/>
              <a:t>Construction</a:t>
            </a:r>
          </a:p>
          <a:p>
            <a:pPr marL="457200" indent="-457200">
              <a:buFont typeface="Arial" panose="020B0604020202020204" pitchFamily="34" charset="0"/>
              <a:buChar char="•"/>
            </a:pPr>
            <a:r>
              <a:rPr lang="en-GB" sz="2800" dirty="0"/>
              <a:t>Agriculture</a:t>
            </a:r>
          </a:p>
          <a:p>
            <a:pPr marL="457200" indent="-457200">
              <a:buFont typeface="Arial" panose="020B0604020202020204" pitchFamily="34" charset="0"/>
              <a:buChar char="•"/>
            </a:pPr>
            <a:r>
              <a:rPr lang="en-GB" sz="2800" dirty="0"/>
              <a:t>Animal care</a:t>
            </a:r>
          </a:p>
          <a:p>
            <a:pPr marL="457200" indent="-457200">
              <a:buFont typeface="Arial" panose="020B0604020202020204" pitchFamily="34" charset="0"/>
              <a:buChar char="•"/>
            </a:pPr>
            <a:r>
              <a:rPr lang="en-GB" sz="2800" dirty="0"/>
              <a:t>Arts &amp; media</a:t>
            </a:r>
          </a:p>
          <a:p>
            <a:pPr marL="457200" indent="-457200">
              <a:buFont typeface="Arial" panose="020B0604020202020204" pitchFamily="34" charset="0"/>
              <a:buChar char="•"/>
            </a:pPr>
            <a:r>
              <a:rPr lang="en-GB" sz="2800" dirty="0"/>
              <a:t>Science &amp; maths</a:t>
            </a:r>
          </a:p>
        </p:txBody>
      </p:sp>
      <p:sp>
        <p:nvSpPr>
          <p:cNvPr id="8" name="Rectangle 7">
            <a:extLst>
              <a:ext uri="{FF2B5EF4-FFF2-40B4-BE49-F238E27FC236}">
                <a16:creationId xmlns:a16="http://schemas.microsoft.com/office/drawing/2014/main" id="{CCAEDBE9-787F-45D7-BB49-C84D10D43CFA}"/>
              </a:ext>
            </a:extLst>
          </p:cNvPr>
          <p:cNvSpPr/>
          <p:nvPr/>
        </p:nvSpPr>
        <p:spPr>
          <a:xfrm>
            <a:off x="5364482" y="3600009"/>
            <a:ext cx="3190240" cy="2246769"/>
          </a:xfrm>
          <a:prstGeom prst="rect">
            <a:avLst/>
          </a:prstGeom>
        </p:spPr>
        <p:txBody>
          <a:bodyPr wrap="square">
            <a:spAutoFit/>
          </a:bodyPr>
          <a:lstStyle/>
          <a:p>
            <a:pPr marL="457200" indent="-457200">
              <a:buFont typeface="Arial" panose="020B0604020202020204" pitchFamily="34" charset="0"/>
              <a:buChar char="•"/>
            </a:pPr>
            <a:r>
              <a:rPr lang="en-GB" sz="2800" dirty="0"/>
              <a:t>Health</a:t>
            </a:r>
          </a:p>
          <a:p>
            <a:pPr marL="457200" indent="-457200">
              <a:buFont typeface="Arial" panose="020B0604020202020204" pitchFamily="34" charset="0"/>
              <a:buChar char="•"/>
            </a:pPr>
            <a:r>
              <a:rPr lang="en-GB" sz="2800" dirty="0"/>
              <a:t>Public Services</a:t>
            </a:r>
          </a:p>
          <a:p>
            <a:pPr marL="457200" indent="-457200">
              <a:buFont typeface="Arial" panose="020B0604020202020204" pitchFamily="34" charset="0"/>
              <a:buChar char="•"/>
            </a:pPr>
            <a:r>
              <a:rPr lang="en-GB" sz="2800" dirty="0"/>
              <a:t>Care</a:t>
            </a:r>
          </a:p>
          <a:p>
            <a:pPr marL="457200" indent="-457200">
              <a:buFont typeface="Arial" panose="020B0604020202020204" pitchFamily="34" charset="0"/>
              <a:buChar char="•"/>
            </a:pPr>
            <a:r>
              <a:rPr lang="en-GB" sz="2800" dirty="0"/>
              <a:t>Digital</a:t>
            </a:r>
          </a:p>
          <a:p>
            <a:pPr marL="457200" indent="-457200">
              <a:buFont typeface="Arial" panose="020B0604020202020204" pitchFamily="34" charset="0"/>
              <a:buChar char="•"/>
            </a:pPr>
            <a:r>
              <a:rPr lang="en-GB" sz="2800" dirty="0"/>
              <a:t>Creative &amp; design</a:t>
            </a:r>
          </a:p>
        </p:txBody>
      </p:sp>
      <p:sp>
        <p:nvSpPr>
          <p:cNvPr id="10" name="Rectangle 9">
            <a:extLst>
              <a:ext uri="{FF2B5EF4-FFF2-40B4-BE49-F238E27FC236}">
                <a16:creationId xmlns:a16="http://schemas.microsoft.com/office/drawing/2014/main" id="{062AC8FA-43C6-4A70-80DF-9C64ADFED253}"/>
              </a:ext>
            </a:extLst>
          </p:cNvPr>
          <p:cNvSpPr/>
          <p:nvPr/>
        </p:nvSpPr>
        <p:spPr>
          <a:xfrm>
            <a:off x="9388065" y="4020479"/>
            <a:ext cx="1971042" cy="954107"/>
          </a:xfrm>
          <a:prstGeom prst="rect">
            <a:avLst/>
          </a:prstGeom>
        </p:spPr>
        <p:txBody>
          <a:bodyPr wrap="square">
            <a:spAutoFit/>
          </a:bodyPr>
          <a:lstStyle/>
          <a:p>
            <a:pPr algn="ctr"/>
            <a:r>
              <a:rPr lang="en-GB" sz="2800" dirty="0"/>
              <a:t>… and lots more!</a:t>
            </a:r>
          </a:p>
        </p:txBody>
      </p:sp>
    </p:spTree>
    <p:extLst>
      <p:ext uri="{BB962C8B-B14F-4D97-AF65-F5344CB8AC3E}">
        <p14:creationId xmlns:p14="http://schemas.microsoft.com/office/powerpoint/2010/main" val="175348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080"/>
            <a:ext cx="12192451" cy="6858000"/>
          </a:xfrm>
        </p:spPr>
      </p:pic>
      <p:sp>
        <p:nvSpPr>
          <p:cNvPr id="2" name="Title 1"/>
          <p:cNvSpPr>
            <a:spLocks noGrp="1"/>
          </p:cNvSpPr>
          <p:nvPr>
            <p:ph type="title"/>
          </p:nvPr>
        </p:nvSpPr>
        <p:spPr>
          <a:xfrm>
            <a:off x="477520" y="315109"/>
            <a:ext cx="10861040" cy="772795"/>
          </a:xfrm>
        </p:spPr>
        <p:txBody>
          <a:bodyPr>
            <a:normAutofit/>
          </a:bodyPr>
          <a:lstStyle/>
          <a:p>
            <a:r>
              <a:rPr lang="en-US" sz="4800" dirty="0">
                <a:solidFill>
                  <a:srgbClr val="E6287F"/>
                </a:solidFill>
              </a:rPr>
              <a:t>Degree apprenticeships</a:t>
            </a:r>
          </a:p>
        </p:txBody>
      </p:sp>
      <p:sp>
        <p:nvSpPr>
          <p:cNvPr id="3" name="Rectangle 2">
            <a:extLst>
              <a:ext uri="{FF2B5EF4-FFF2-40B4-BE49-F238E27FC236}">
                <a16:creationId xmlns:a16="http://schemas.microsoft.com/office/drawing/2014/main" id="{7A8AB17D-4A5A-4E7D-A023-517FC61F5FBF}"/>
              </a:ext>
            </a:extLst>
          </p:cNvPr>
          <p:cNvSpPr/>
          <p:nvPr/>
        </p:nvSpPr>
        <p:spPr>
          <a:xfrm>
            <a:off x="467360" y="1199063"/>
            <a:ext cx="11257280" cy="2677656"/>
          </a:xfrm>
          <a:prstGeom prst="rect">
            <a:avLst/>
          </a:prstGeom>
        </p:spPr>
        <p:txBody>
          <a:bodyPr wrap="square">
            <a:spAutoFit/>
          </a:bodyPr>
          <a:lstStyle/>
          <a:p>
            <a:pPr marL="457200" indent="-457200">
              <a:buFont typeface="Arial" panose="020B0604020202020204" pitchFamily="34" charset="0"/>
              <a:buChar char="•"/>
            </a:pPr>
            <a:r>
              <a:rPr lang="en-GB" sz="2800" dirty="0"/>
              <a:t>To do a degree apprenticeship, you first need to find a job with an employer who offers an apprenticeship</a:t>
            </a:r>
          </a:p>
          <a:p>
            <a:pPr marL="457200" indent="-457200">
              <a:buFont typeface="Arial" panose="020B0604020202020204" pitchFamily="34" charset="0"/>
              <a:buChar char="•"/>
            </a:pPr>
            <a:r>
              <a:rPr lang="en-GB" sz="2800" dirty="0"/>
              <a:t>Once you have the job, you can then apply for the course</a:t>
            </a:r>
          </a:p>
          <a:p>
            <a:pPr marL="457200" indent="-457200">
              <a:buFont typeface="Arial" panose="020B0604020202020204" pitchFamily="34" charset="0"/>
              <a:buChar char="•"/>
            </a:pPr>
            <a:r>
              <a:rPr lang="en-GB" sz="2800" dirty="0"/>
              <a:t>You won’t have to pay for tuition or training, as these costs will be covered by your employer</a:t>
            </a:r>
          </a:p>
          <a:p>
            <a:pPr marL="457200" indent="-457200">
              <a:buFont typeface="Arial" panose="020B0604020202020204" pitchFamily="34" charset="0"/>
              <a:buChar char="•"/>
            </a:pPr>
            <a:r>
              <a:rPr lang="en-GB" sz="2800" dirty="0"/>
              <a:t>You will receive at least the apprentice National Minimum Wage</a:t>
            </a:r>
          </a:p>
        </p:txBody>
      </p:sp>
      <p:sp>
        <p:nvSpPr>
          <p:cNvPr id="6" name="Title 1">
            <a:extLst>
              <a:ext uri="{FF2B5EF4-FFF2-40B4-BE49-F238E27FC236}">
                <a16:creationId xmlns:a16="http://schemas.microsoft.com/office/drawing/2014/main" id="{F342040A-B565-4270-ABE4-4DF040AE477A}"/>
              </a:ext>
            </a:extLst>
          </p:cNvPr>
          <p:cNvSpPr txBox="1">
            <a:spLocks/>
          </p:cNvSpPr>
          <p:nvPr/>
        </p:nvSpPr>
        <p:spPr>
          <a:xfrm>
            <a:off x="589280" y="4504518"/>
            <a:ext cx="11257280" cy="922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7030A0"/>
                </a:solidFill>
              </a:rPr>
              <a:t>If you’d like to find out more about degree apprenticeships, search ‘UCAS degree apprenticeships’ in your search engine!</a:t>
            </a:r>
          </a:p>
        </p:txBody>
      </p:sp>
    </p:spTree>
    <p:extLst>
      <p:ext uri="{BB962C8B-B14F-4D97-AF65-F5344CB8AC3E}">
        <p14:creationId xmlns:p14="http://schemas.microsoft.com/office/powerpoint/2010/main" val="325270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
        <p:nvSpPr>
          <p:cNvPr id="6" name="Title 1">
            <a:extLst>
              <a:ext uri="{FF2B5EF4-FFF2-40B4-BE49-F238E27FC236}">
                <a16:creationId xmlns:a16="http://schemas.microsoft.com/office/drawing/2014/main" id="{0B52DFB5-A63C-4089-98C0-66A679CEE359}"/>
              </a:ext>
            </a:extLst>
          </p:cNvPr>
          <p:cNvSpPr txBox="1">
            <a:spLocks/>
          </p:cNvSpPr>
          <p:nvPr/>
        </p:nvSpPr>
        <p:spPr>
          <a:xfrm>
            <a:off x="1815648" y="2580640"/>
            <a:ext cx="8560704" cy="20218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Choosing a university and course</a:t>
            </a:r>
            <a:endParaRPr lang="en-US" sz="4400" dirty="0">
              <a:solidFill>
                <a:srgbClr val="E6287F"/>
              </a:solidFill>
            </a:endParaRPr>
          </a:p>
        </p:txBody>
      </p:sp>
    </p:spTree>
    <p:extLst>
      <p:ext uri="{BB962C8B-B14F-4D97-AF65-F5344CB8AC3E}">
        <p14:creationId xmlns:p14="http://schemas.microsoft.com/office/powerpoint/2010/main" val="274703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Choosing a course</a:t>
            </a:r>
          </a:p>
        </p:txBody>
      </p:sp>
      <p:sp>
        <p:nvSpPr>
          <p:cNvPr id="5" name="TextBox 4"/>
          <p:cNvSpPr txBox="1"/>
          <p:nvPr/>
        </p:nvSpPr>
        <p:spPr>
          <a:xfrm>
            <a:off x="838200" y="1455648"/>
            <a:ext cx="1095756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Choosing what to study is a big decision that can affect your career for the rest of your life!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You can apply for up to five courses, and these can be at different universities. Some people choose to apply for five different courses, whilst others choose to apply for the same course at all five universities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There are more </a:t>
            </a:r>
            <a:r>
              <a:rPr lang="en-US" sz="2800"/>
              <a:t>than 65,000 </a:t>
            </a:r>
            <a:r>
              <a:rPr lang="en-US" sz="2800" dirty="0"/>
              <a:t>courses available in the UK, at more than 395 providers!</a:t>
            </a:r>
          </a:p>
        </p:txBody>
      </p:sp>
    </p:spTree>
    <p:extLst>
      <p:ext uri="{BB962C8B-B14F-4D97-AF65-F5344CB8AC3E}">
        <p14:creationId xmlns:p14="http://schemas.microsoft.com/office/powerpoint/2010/main" val="355165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 y="8256"/>
            <a:ext cx="12192451" cy="6858000"/>
          </a:xfrm>
        </p:spPr>
      </p:pic>
      <p:sp>
        <p:nvSpPr>
          <p:cNvPr id="2" name="Title 1"/>
          <p:cNvSpPr>
            <a:spLocks noGrp="1"/>
          </p:cNvSpPr>
          <p:nvPr>
            <p:ph type="title"/>
          </p:nvPr>
        </p:nvSpPr>
        <p:spPr>
          <a:xfrm>
            <a:off x="558800" y="-70"/>
            <a:ext cx="10515600" cy="1325563"/>
          </a:xfrm>
        </p:spPr>
        <p:txBody>
          <a:bodyPr/>
          <a:lstStyle/>
          <a:p>
            <a:r>
              <a:rPr lang="en-US" dirty="0">
                <a:solidFill>
                  <a:srgbClr val="E6287F"/>
                </a:solidFill>
              </a:rPr>
              <a:t>Different types of course</a:t>
            </a:r>
          </a:p>
        </p:txBody>
      </p:sp>
      <p:sp>
        <p:nvSpPr>
          <p:cNvPr id="3" name="Rectangle 2">
            <a:extLst>
              <a:ext uri="{FF2B5EF4-FFF2-40B4-BE49-F238E27FC236}">
                <a16:creationId xmlns:a16="http://schemas.microsoft.com/office/drawing/2014/main" id="{D616A6AE-0DA8-4DD4-B906-931369B93001}"/>
              </a:ext>
            </a:extLst>
          </p:cNvPr>
          <p:cNvSpPr/>
          <p:nvPr/>
        </p:nvSpPr>
        <p:spPr>
          <a:xfrm>
            <a:off x="474662" y="1066682"/>
            <a:ext cx="11595417" cy="1938992"/>
          </a:xfrm>
          <a:prstGeom prst="rect">
            <a:avLst/>
          </a:prstGeom>
        </p:spPr>
        <p:txBody>
          <a:bodyPr wrap="square">
            <a:spAutoFit/>
          </a:bodyPr>
          <a:lstStyle/>
          <a:p>
            <a:pPr marL="285750" indent="-285750">
              <a:buFont typeface="Arial" panose="020B0604020202020204" pitchFamily="34" charset="0"/>
              <a:buChar char="•"/>
            </a:pPr>
            <a:r>
              <a:rPr lang="en-US" sz="2400" dirty="0"/>
              <a:t>A lot of standard degrees take three years to complete.</a:t>
            </a:r>
          </a:p>
          <a:p>
            <a:pPr marL="285750" indent="-285750">
              <a:buFont typeface="Arial" panose="020B0604020202020204" pitchFamily="34" charset="0"/>
              <a:buChar char="•"/>
            </a:pPr>
            <a:r>
              <a:rPr lang="en-US" sz="2400" dirty="0"/>
              <a:t>Some courses, such as Architecture or Medicine, can take up to 10 years to complete training in!</a:t>
            </a:r>
          </a:p>
          <a:p>
            <a:pPr marL="285750" indent="-285750">
              <a:buFont typeface="Arial" panose="020B0604020202020204" pitchFamily="34" charset="0"/>
              <a:buChar char="•"/>
            </a:pPr>
            <a:r>
              <a:rPr lang="en-US" sz="2400" dirty="0"/>
              <a:t>Most people choose just one subject to study at Higher Education.</a:t>
            </a:r>
          </a:p>
          <a:p>
            <a:pPr marL="285750" indent="-285750">
              <a:buFont typeface="Arial" panose="020B0604020202020204" pitchFamily="34" charset="0"/>
              <a:buChar char="•"/>
            </a:pPr>
            <a:r>
              <a:rPr lang="en-US" sz="2400" dirty="0"/>
              <a:t>However, there are also different ways of studying…</a:t>
            </a:r>
          </a:p>
        </p:txBody>
      </p:sp>
      <p:pic>
        <p:nvPicPr>
          <p:cNvPr id="1028" name="Picture 4" descr="Alarm, Clock, Alarm Clock, Time, Wake, Morning, Sleep">
            <a:extLst>
              <a:ext uri="{FF2B5EF4-FFF2-40B4-BE49-F238E27FC236}">
                <a16:creationId xmlns:a16="http://schemas.microsoft.com/office/drawing/2014/main" id="{8F11D4E5-A29D-4EC5-A448-FD2650A79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3644672"/>
            <a:ext cx="1432560" cy="1432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gne, Plus, Black">
            <a:extLst>
              <a:ext uri="{FF2B5EF4-FFF2-40B4-BE49-F238E27FC236}">
                <a16:creationId xmlns:a16="http://schemas.microsoft.com/office/drawing/2014/main" id="{F59A488E-2BCB-464D-8268-451B294DC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729" y="4317544"/>
            <a:ext cx="1754326"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ndwich, Diet, Eating, Food, Vegetarian, Bread">
            <a:extLst>
              <a:ext uri="{FF2B5EF4-FFF2-40B4-BE49-F238E27FC236}">
                <a16:creationId xmlns:a16="http://schemas.microsoft.com/office/drawing/2014/main" id="{D7CF53E3-AD1C-46EF-BEA5-49834705A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5361" y="3597204"/>
            <a:ext cx="1971180" cy="17543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360CD18-4131-4A6D-962A-9BE8DB24866E}"/>
              </a:ext>
            </a:extLst>
          </p:cNvPr>
          <p:cNvSpPr txBox="1">
            <a:spLocks/>
          </p:cNvSpPr>
          <p:nvPr/>
        </p:nvSpPr>
        <p:spPr>
          <a:xfrm>
            <a:off x="441716" y="2897787"/>
            <a:ext cx="3274323" cy="742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E6287F"/>
                </a:solidFill>
              </a:rPr>
              <a:t>Part-time/distance</a:t>
            </a:r>
          </a:p>
        </p:txBody>
      </p:sp>
      <p:sp>
        <p:nvSpPr>
          <p:cNvPr id="11" name="Title 1">
            <a:extLst>
              <a:ext uri="{FF2B5EF4-FFF2-40B4-BE49-F238E27FC236}">
                <a16:creationId xmlns:a16="http://schemas.microsoft.com/office/drawing/2014/main" id="{E061C1BD-4DAC-47BA-A084-000095A1630E}"/>
              </a:ext>
            </a:extLst>
          </p:cNvPr>
          <p:cNvSpPr txBox="1">
            <a:spLocks/>
          </p:cNvSpPr>
          <p:nvPr/>
        </p:nvSpPr>
        <p:spPr>
          <a:xfrm>
            <a:off x="4499915" y="3670485"/>
            <a:ext cx="2819400" cy="803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E6287F"/>
                </a:solidFill>
              </a:rPr>
              <a:t>Joint </a:t>
            </a:r>
            <a:r>
              <a:rPr lang="en-US" sz="3200" dirty="0" err="1">
                <a:solidFill>
                  <a:srgbClr val="E6287F"/>
                </a:solidFill>
              </a:rPr>
              <a:t>honours</a:t>
            </a:r>
            <a:endParaRPr lang="en-US" sz="3200" dirty="0">
              <a:solidFill>
                <a:srgbClr val="E6287F"/>
              </a:solidFill>
            </a:endParaRPr>
          </a:p>
        </p:txBody>
      </p:sp>
      <p:sp>
        <p:nvSpPr>
          <p:cNvPr id="12" name="Title 1">
            <a:extLst>
              <a:ext uri="{FF2B5EF4-FFF2-40B4-BE49-F238E27FC236}">
                <a16:creationId xmlns:a16="http://schemas.microsoft.com/office/drawing/2014/main" id="{BC0001A9-E354-4A6A-A211-7D7DF1420CB8}"/>
              </a:ext>
            </a:extLst>
          </p:cNvPr>
          <p:cNvSpPr txBox="1">
            <a:spLocks/>
          </p:cNvSpPr>
          <p:nvPr/>
        </p:nvSpPr>
        <p:spPr>
          <a:xfrm>
            <a:off x="8898005" y="2774163"/>
            <a:ext cx="2733490" cy="1003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E6287F"/>
                </a:solidFill>
              </a:rPr>
              <a:t>Sandwich course</a:t>
            </a:r>
          </a:p>
        </p:txBody>
      </p:sp>
      <p:sp>
        <p:nvSpPr>
          <p:cNvPr id="6" name="Rectangle 5">
            <a:extLst>
              <a:ext uri="{FF2B5EF4-FFF2-40B4-BE49-F238E27FC236}">
                <a16:creationId xmlns:a16="http://schemas.microsoft.com/office/drawing/2014/main" id="{5C28253B-E202-4DB2-A17A-669B3D421F32}"/>
              </a:ext>
            </a:extLst>
          </p:cNvPr>
          <p:cNvSpPr/>
          <p:nvPr/>
        </p:nvSpPr>
        <p:spPr>
          <a:xfrm>
            <a:off x="5019053" y="4354545"/>
            <a:ext cx="2922180" cy="1631216"/>
          </a:xfrm>
          <a:prstGeom prst="rect">
            <a:avLst/>
          </a:prstGeom>
        </p:spPr>
        <p:txBody>
          <a:bodyPr wrap="square">
            <a:spAutoFit/>
          </a:bodyPr>
          <a:lstStyle/>
          <a:p>
            <a:pPr algn="ctr"/>
            <a:r>
              <a:rPr lang="en-US" sz="2000" dirty="0"/>
              <a:t>Depending on your interests, you might be able to take what is called a ‘joint </a:t>
            </a:r>
            <a:r>
              <a:rPr lang="en-US" sz="2000" dirty="0" err="1"/>
              <a:t>honours’</a:t>
            </a:r>
            <a:r>
              <a:rPr lang="en-US" sz="2000" dirty="0"/>
              <a:t> course, e.g. History and Politics.</a:t>
            </a:r>
            <a:endParaRPr lang="en-GB" sz="2000" dirty="0"/>
          </a:p>
        </p:txBody>
      </p:sp>
      <p:sp>
        <p:nvSpPr>
          <p:cNvPr id="7" name="Rectangle 6">
            <a:extLst>
              <a:ext uri="{FF2B5EF4-FFF2-40B4-BE49-F238E27FC236}">
                <a16:creationId xmlns:a16="http://schemas.microsoft.com/office/drawing/2014/main" id="{227D3D7B-3883-4ED9-A90E-4F3A5BA4A164}"/>
              </a:ext>
            </a:extLst>
          </p:cNvPr>
          <p:cNvSpPr/>
          <p:nvPr/>
        </p:nvSpPr>
        <p:spPr>
          <a:xfrm>
            <a:off x="9548888" y="3586400"/>
            <a:ext cx="2260261" cy="1631216"/>
          </a:xfrm>
          <a:prstGeom prst="rect">
            <a:avLst/>
          </a:prstGeom>
        </p:spPr>
        <p:txBody>
          <a:bodyPr wrap="square">
            <a:spAutoFit/>
          </a:bodyPr>
          <a:lstStyle/>
          <a:p>
            <a:pPr algn="ctr"/>
            <a:r>
              <a:rPr lang="en-US" sz="2000" dirty="0"/>
              <a:t>These offer work placement years, ‘sandwiched’ between your other years of study!</a:t>
            </a:r>
            <a:endParaRPr lang="en-GB" sz="2000" dirty="0"/>
          </a:p>
        </p:txBody>
      </p:sp>
      <p:sp>
        <p:nvSpPr>
          <p:cNvPr id="8" name="Rectangle 7">
            <a:extLst>
              <a:ext uri="{FF2B5EF4-FFF2-40B4-BE49-F238E27FC236}">
                <a16:creationId xmlns:a16="http://schemas.microsoft.com/office/drawing/2014/main" id="{0584C0E8-84E9-453E-9C32-BDBD56383331}"/>
              </a:ext>
            </a:extLst>
          </p:cNvPr>
          <p:cNvSpPr/>
          <p:nvPr/>
        </p:nvSpPr>
        <p:spPr>
          <a:xfrm>
            <a:off x="1510250" y="3560575"/>
            <a:ext cx="2093383" cy="1938992"/>
          </a:xfrm>
          <a:prstGeom prst="rect">
            <a:avLst/>
          </a:prstGeom>
        </p:spPr>
        <p:txBody>
          <a:bodyPr wrap="square">
            <a:spAutoFit/>
          </a:bodyPr>
          <a:lstStyle/>
          <a:p>
            <a:pPr algn="ctr"/>
            <a:r>
              <a:rPr lang="en-US" sz="2000" dirty="0"/>
              <a:t>Some courses are available to be studied more flexibly, on a part-time or distance-learning basis.</a:t>
            </a:r>
            <a:endParaRPr lang="en-GB" sz="2000" dirty="0"/>
          </a:p>
        </p:txBody>
      </p:sp>
    </p:spTree>
    <p:extLst>
      <p:ext uri="{BB962C8B-B14F-4D97-AF65-F5344CB8AC3E}">
        <p14:creationId xmlns:p14="http://schemas.microsoft.com/office/powerpoint/2010/main" val="171596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8"/>
            <a:ext cx="12192451" cy="6858000"/>
          </a:xfrm>
        </p:spPr>
      </p:pic>
      <p:sp>
        <p:nvSpPr>
          <p:cNvPr id="2" name="Title 1"/>
          <p:cNvSpPr>
            <a:spLocks noGrp="1"/>
          </p:cNvSpPr>
          <p:nvPr>
            <p:ph type="title"/>
          </p:nvPr>
        </p:nvSpPr>
        <p:spPr/>
        <p:txBody>
          <a:bodyPr/>
          <a:lstStyle/>
          <a:p>
            <a:r>
              <a:rPr lang="en-US" dirty="0">
                <a:solidFill>
                  <a:srgbClr val="E6287F"/>
                </a:solidFill>
              </a:rPr>
              <a:t>HE courses</a:t>
            </a:r>
          </a:p>
        </p:txBody>
      </p:sp>
      <p:sp>
        <p:nvSpPr>
          <p:cNvPr id="5" name="TextBox 4"/>
          <p:cNvSpPr txBox="1"/>
          <p:nvPr/>
        </p:nvSpPr>
        <p:spPr>
          <a:xfrm>
            <a:off x="6885595" y="2829128"/>
            <a:ext cx="4450064" cy="2677656"/>
          </a:xfrm>
          <a:prstGeom prst="rect">
            <a:avLst/>
          </a:prstGeom>
          <a:noFill/>
          <a:ln w="28575">
            <a:solidFill>
              <a:srgbClr val="E6287F"/>
            </a:solidFill>
          </a:ln>
        </p:spPr>
        <p:txBody>
          <a:bodyPr wrap="square" rtlCol="0">
            <a:spAutoFit/>
          </a:bodyPr>
          <a:lstStyle/>
          <a:p>
            <a:pPr algn="ctr"/>
            <a:r>
              <a:rPr lang="en-US" sz="2400" b="1" i="1" dirty="0"/>
              <a:t>The courses you choose at A Level/BTEC may affect the courses you can choose at HE. If you have a particular HE course in mind, do some research nice and early to make sure your FE choices support this!</a:t>
            </a:r>
          </a:p>
        </p:txBody>
      </p:sp>
      <p:sp>
        <p:nvSpPr>
          <p:cNvPr id="3" name="Rectangle 2">
            <a:extLst>
              <a:ext uri="{FF2B5EF4-FFF2-40B4-BE49-F238E27FC236}">
                <a16:creationId xmlns:a16="http://schemas.microsoft.com/office/drawing/2014/main" id="{C45DA868-69D5-46B9-B4CD-8082A3823765}"/>
              </a:ext>
            </a:extLst>
          </p:cNvPr>
          <p:cNvSpPr/>
          <p:nvPr/>
        </p:nvSpPr>
        <p:spPr>
          <a:xfrm>
            <a:off x="817441" y="1483618"/>
            <a:ext cx="10859551" cy="830997"/>
          </a:xfrm>
          <a:prstGeom prst="rect">
            <a:avLst/>
          </a:prstGeom>
        </p:spPr>
        <p:txBody>
          <a:bodyPr wrap="square">
            <a:spAutoFit/>
          </a:bodyPr>
          <a:lstStyle/>
          <a:p>
            <a:r>
              <a:rPr lang="en-US" sz="2400" dirty="0"/>
              <a:t>You</a:t>
            </a:r>
            <a:r>
              <a:rPr lang="en-GB" sz="2400" dirty="0"/>
              <a:t>’ll have heard of the more ‘traditional’ HE courses, such as English Literature, Biology, Business or Nursing, but did you know you can also study degrees in…</a:t>
            </a:r>
            <a:endParaRPr lang="en-US" sz="2400" dirty="0"/>
          </a:p>
        </p:txBody>
      </p:sp>
      <p:sp>
        <p:nvSpPr>
          <p:cNvPr id="7" name="Rectangle 6">
            <a:extLst>
              <a:ext uri="{FF2B5EF4-FFF2-40B4-BE49-F238E27FC236}">
                <a16:creationId xmlns:a16="http://schemas.microsoft.com/office/drawing/2014/main" id="{8EB7739F-4182-4C1E-B639-26548420EE55}"/>
              </a:ext>
            </a:extLst>
          </p:cNvPr>
          <p:cNvSpPr/>
          <p:nvPr/>
        </p:nvSpPr>
        <p:spPr>
          <a:xfrm>
            <a:off x="817440" y="2467015"/>
            <a:ext cx="7138891" cy="461665"/>
          </a:xfrm>
          <a:prstGeom prst="rect">
            <a:avLst/>
          </a:prstGeom>
        </p:spPr>
        <p:txBody>
          <a:bodyPr wrap="square">
            <a:spAutoFit/>
          </a:bodyPr>
          <a:lstStyle/>
          <a:p>
            <a:pPr marL="342900" indent="-342900">
              <a:buFont typeface="Arial" panose="020B0604020202020204" pitchFamily="34" charset="0"/>
              <a:buChar char="•"/>
            </a:pPr>
            <a:endParaRPr lang="en-US" sz="2400" dirty="0"/>
          </a:p>
        </p:txBody>
      </p:sp>
      <p:sp>
        <p:nvSpPr>
          <p:cNvPr id="8" name="Rectangle 7">
            <a:extLst>
              <a:ext uri="{FF2B5EF4-FFF2-40B4-BE49-F238E27FC236}">
                <a16:creationId xmlns:a16="http://schemas.microsoft.com/office/drawing/2014/main" id="{AB27F3E1-7CE4-40D3-BE25-6BBFFFF737B8}"/>
              </a:ext>
            </a:extLst>
          </p:cNvPr>
          <p:cNvSpPr/>
          <p:nvPr/>
        </p:nvSpPr>
        <p:spPr>
          <a:xfrm>
            <a:off x="817441" y="2559348"/>
            <a:ext cx="5211363" cy="3416320"/>
          </a:xfrm>
          <a:prstGeom prst="rect">
            <a:avLst/>
          </a:prstGeom>
        </p:spPr>
        <p:txBody>
          <a:bodyPr wrap="none">
            <a:spAutoFit/>
          </a:bodyPr>
          <a:lstStyle/>
          <a:p>
            <a:pPr marL="285750" indent="-285750">
              <a:buFont typeface="Arial" panose="020B0604020202020204" pitchFamily="34" charset="0"/>
              <a:buChar char="•"/>
            </a:pPr>
            <a:r>
              <a:rPr lang="en-US" sz="2400" dirty="0"/>
              <a:t>Air Transport with Helicopter Training </a:t>
            </a:r>
          </a:p>
          <a:p>
            <a:pPr marL="285750" indent="-285750">
              <a:buFont typeface="Arial" panose="020B0604020202020204" pitchFamily="34" charset="0"/>
              <a:buChar char="•"/>
            </a:pPr>
            <a:r>
              <a:rPr lang="en-US" sz="2400" dirty="0"/>
              <a:t>Surf Science</a:t>
            </a:r>
          </a:p>
          <a:p>
            <a:pPr marL="285750" indent="-285750">
              <a:buFont typeface="Arial" panose="020B0604020202020204" pitchFamily="34" charset="0"/>
              <a:buChar char="•"/>
            </a:pPr>
            <a:r>
              <a:rPr lang="en-GB" sz="2400" dirty="0"/>
              <a:t>Ethical Hacking</a:t>
            </a:r>
          </a:p>
          <a:p>
            <a:pPr marL="285750" indent="-285750">
              <a:buFont typeface="Arial" panose="020B0604020202020204" pitchFamily="34" charset="0"/>
              <a:buChar char="•"/>
            </a:pPr>
            <a:r>
              <a:rPr lang="en-GB" sz="2400" dirty="0"/>
              <a:t>Brewing and Distilling</a:t>
            </a:r>
          </a:p>
          <a:p>
            <a:pPr marL="285750" indent="-285750">
              <a:buFont typeface="Arial" panose="020B0604020202020204" pitchFamily="34" charset="0"/>
              <a:buChar char="•"/>
            </a:pPr>
            <a:r>
              <a:rPr lang="en-GB" sz="2400" dirty="0"/>
              <a:t>Circus and Physical Performance</a:t>
            </a:r>
          </a:p>
          <a:p>
            <a:pPr marL="285750" indent="-285750">
              <a:buFont typeface="Arial" panose="020B0604020202020204" pitchFamily="34" charset="0"/>
              <a:buChar char="•"/>
            </a:pPr>
            <a:r>
              <a:rPr lang="en-GB" sz="2400" dirty="0"/>
              <a:t>Floral Design</a:t>
            </a:r>
          </a:p>
          <a:p>
            <a:pPr marL="285750" indent="-285750">
              <a:buFont typeface="Arial" panose="020B0604020202020204" pitchFamily="34" charset="0"/>
              <a:buChar char="•"/>
            </a:pPr>
            <a:r>
              <a:rPr lang="en-GB" sz="2400" dirty="0"/>
              <a:t>Prop Making</a:t>
            </a:r>
          </a:p>
          <a:p>
            <a:pPr marL="285750" indent="-285750">
              <a:buFont typeface="Arial" panose="020B0604020202020204" pitchFamily="34" charset="0"/>
              <a:buChar char="•"/>
            </a:pPr>
            <a:endParaRPr lang="en-GB" sz="2400" dirty="0"/>
          </a:p>
          <a:p>
            <a:r>
              <a:rPr lang="en-GB" sz="2400" dirty="0"/>
              <a:t>… and loads more!</a:t>
            </a:r>
          </a:p>
        </p:txBody>
      </p:sp>
    </p:spTree>
    <p:extLst>
      <p:ext uri="{BB962C8B-B14F-4D97-AF65-F5344CB8AC3E}">
        <p14:creationId xmlns:p14="http://schemas.microsoft.com/office/powerpoint/2010/main" val="306955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838200" y="718906"/>
            <a:ext cx="10515600" cy="1325563"/>
          </a:xfrm>
        </p:spPr>
        <p:txBody>
          <a:bodyPr>
            <a:normAutofit/>
          </a:bodyPr>
          <a:lstStyle/>
          <a:p>
            <a:pPr algn="ctr"/>
            <a:r>
              <a:rPr lang="en-US" sz="4800" dirty="0">
                <a:solidFill>
                  <a:srgbClr val="E6287F"/>
                </a:solidFill>
              </a:rPr>
              <a:t>Turn to page 65 in your workbook</a:t>
            </a:r>
          </a:p>
        </p:txBody>
      </p:sp>
      <p:sp>
        <p:nvSpPr>
          <p:cNvPr id="5" name="TextBox 4">
            <a:extLst>
              <a:ext uri="{FF2B5EF4-FFF2-40B4-BE49-F238E27FC236}">
                <a16:creationId xmlns:a16="http://schemas.microsoft.com/office/drawing/2014/main" id="{B320B28A-710D-414A-9058-5C456B33D567}"/>
              </a:ext>
            </a:extLst>
          </p:cNvPr>
          <p:cNvSpPr txBox="1"/>
          <p:nvPr/>
        </p:nvSpPr>
        <p:spPr>
          <a:xfrm>
            <a:off x="1179082" y="2054817"/>
            <a:ext cx="9833384" cy="3046988"/>
          </a:xfrm>
          <a:prstGeom prst="rect">
            <a:avLst/>
          </a:prstGeom>
          <a:noFill/>
        </p:spPr>
        <p:txBody>
          <a:bodyPr wrap="square" rtlCol="0">
            <a:spAutoFit/>
          </a:bodyPr>
          <a:lstStyle/>
          <a:p>
            <a:pPr algn="ctr"/>
            <a:r>
              <a:rPr lang="en-US" sz="3200" dirty="0"/>
              <a:t>Make a note of any courses you think you might be interested in studying at HE. </a:t>
            </a:r>
          </a:p>
          <a:p>
            <a:pPr algn="ctr"/>
            <a:endParaRPr lang="en-US" sz="3200" dirty="0"/>
          </a:p>
          <a:p>
            <a:pPr algn="ctr"/>
            <a:r>
              <a:rPr lang="en-US" sz="3200" dirty="0"/>
              <a:t>If you’re struggling, ask yourself: if you could get a degree in ANYTHING, what would it be?! You might be surprised what you can study…</a:t>
            </a:r>
          </a:p>
        </p:txBody>
      </p:sp>
    </p:spTree>
    <p:extLst>
      <p:ext uri="{BB962C8B-B14F-4D97-AF65-F5344CB8AC3E}">
        <p14:creationId xmlns:p14="http://schemas.microsoft.com/office/powerpoint/2010/main" val="135949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838200" y="718906"/>
            <a:ext cx="10515600" cy="1325563"/>
          </a:xfrm>
        </p:spPr>
        <p:txBody>
          <a:bodyPr>
            <a:normAutofit/>
          </a:bodyPr>
          <a:lstStyle/>
          <a:p>
            <a:pPr algn="ctr"/>
            <a:r>
              <a:rPr lang="en-US" sz="4800" dirty="0">
                <a:solidFill>
                  <a:srgbClr val="E6287F"/>
                </a:solidFill>
              </a:rPr>
              <a:t>Move onto page 77 in your workbook</a:t>
            </a:r>
          </a:p>
        </p:txBody>
      </p:sp>
      <p:sp>
        <p:nvSpPr>
          <p:cNvPr id="5" name="TextBox 4">
            <a:extLst>
              <a:ext uri="{FF2B5EF4-FFF2-40B4-BE49-F238E27FC236}">
                <a16:creationId xmlns:a16="http://schemas.microsoft.com/office/drawing/2014/main" id="{B320B28A-710D-414A-9058-5C456B33D567}"/>
              </a:ext>
            </a:extLst>
          </p:cNvPr>
          <p:cNvSpPr txBox="1"/>
          <p:nvPr/>
        </p:nvSpPr>
        <p:spPr>
          <a:xfrm>
            <a:off x="1179082" y="2054817"/>
            <a:ext cx="9833384" cy="3046988"/>
          </a:xfrm>
          <a:prstGeom prst="rect">
            <a:avLst/>
          </a:prstGeom>
          <a:noFill/>
        </p:spPr>
        <p:txBody>
          <a:bodyPr wrap="square" rtlCol="0">
            <a:spAutoFit/>
          </a:bodyPr>
          <a:lstStyle/>
          <a:p>
            <a:pPr algn="ctr"/>
            <a:r>
              <a:rPr lang="en-US" sz="3200" dirty="0"/>
              <a:t>Choose a course that you might want to study and look at the websites of two different universities that offer it. Can you see any differences between the two courses?</a:t>
            </a:r>
          </a:p>
          <a:p>
            <a:pPr algn="ctr"/>
            <a:endParaRPr lang="en-US" sz="3200" dirty="0"/>
          </a:p>
          <a:p>
            <a:pPr algn="ctr"/>
            <a:r>
              <a:rPr lang="en-US" sz="3200" dirty="0"/>
              <a:t>Make lists comparing the two courses using the table provided.</a:t>
            </a:r>
          </a:p>
        </p:txBody>
      </p:sp>
    </p:spTree>
    <p:extLst>
      <p:ext uri="{BB962C8B-B14F-4D97-AF65-F5344CB8AC3E}">
        <p14:creationId xmlns:p14="http://schemas.microsoft.com/office/powerpoint/2010/main" val="287222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570480"/>
            <a:ext cx="8560704" cy="2021839"/>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An introduction to Higher Education:</a:t>
            </a:r>
          </a:p>
          <a:p>
            <a:r>
              <a:rPr lang="en-US" sz="4400" dirty="0">
                <a:solidFill>
                  <a:srgbClr val="E6287F"/>
                </a:solidFill>
              </a:rPr>
              <a:t>Part 1</a:t>
            </a:r>
          </a:p>
        </p:txBody>
      </p:sp>
    </p:spTree>
    <p:extLst>
      <p:ext uri="{BB962C8B-B14F-4D97-AF65-F5344CB8AC3E}">
        <p14:creationId xmlns:p14="http://schemas.microsoft.com/office/powerpoint/2010/main" val="136592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Choosing a university</a:t>
            </a:r>
          </a:p>
        </p:txBody>
      </p:sp>
      <p:sp>
        <p:nvSpPr>
          <p:cNvPr id="5" name="TextBox 4"/>
          <p:cNvSpPr txBox="1"/>
          <p:nvPr/>
        </p:nvSpPr>
        <p:spPr>
          <a:xfrm>
            <a:off x="838200" y="1455648"/>
            <a:ext cx="105156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Choosing where to study is a big decision!</a:t>
            </a:r>
          </a:p>
          <a:p>
            <a:pPr marL="285750" indent="-285750">
              <a:buFont typeface="Arial" panose="020B0604020202020204" pitchFamily="34" charset="0"/>
              <a:buChar char="•"/>
            </a:pPr>
            <a:r>
              <a:rPr lang="en-US" sz="2400" dirty="0"/>
              <a:t>You can apply for up to five courses, and these can be at different universities</a:t>
            </a:r>
          </a:p>
        </p:txBody>
      </p:sp>
      <p:sp>
        <p:nvSpPr>
          <p:cNvPr id="6" name="TextBox 5">
            <a:extLst>
              <a:ext uri="{FF2B5EF4-FFF2-40B4-BE49-F238E27FC236}">
                <a16:creationId xmlns:a16="http://schemas.microsoft.com/office/drawing/2014/main" id="{8794AC8B-A1FF-4EBE-B763-E6E33623E90B}"/>
              </a:ext>
            </a:extLst>
          </p:cNvPr>
          <p:cNvSpPr txBox="1"/>
          <p:nvPr/>
        </p:nvSpPr>
        <p:spPr>
          <a:xfrm>
            <a:off x="838200" y="3284448"/>
            <a:ext cx="10515600" cy="2677656"/>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t>Do you already have any institutions in mind?</a:t>
            </a:r>
          </a:p>
          <a:p>
            <a:pPr marL="285750" indent="-285750" algn="ctr">
              <a:buFont typeface="Arial" panose="020B0604020202020204" pitchFamily="34" charset="0"/>
              <a:buChar char="•"/>
            </a:pPr>
            <a:r>
              <a:rPr lang="en-US" sz="2400" dirty="0"/>
              <a:t>Close to home or far away?</a:t>
            </a:r>
          </a:p>
          <a:p>
            <a:pPr marL="285750" indent="-285750" algn="ctr">
              <a:buFont typeface="Arial" panose="020B0604020202020204" pitchFamily="34" charset="0"/>
              <a:buChar char="•"/>
            </a:pPr>
            <a:r>
              <a:rPr lang="en-US" sz="2400" dirty="0"/>
              <a:t>Does it offer the course you want?</a:t>
            </a:r>
          </a:p>
          <a:p>
            <a:pPr marL="285750" indent="-285750" algn="ctr">
              <a:buFont typeface="Arial" panose="020B0604020202020204" pitchFamily="34" charset="0"/>
              <a:buChar char="•"/>
            </a:pPr>
            <a:r>
              <a:rPr lang="en-US" sz="2400" dirty="0"/>
              <a:t>Big city, small town or countryside?</a:t>
            </a:r>
          </a:p>
          <a:p>
            <a:pPr marL="285750" indent="-285750" algn="ctr">
              <a:buFont typeface="Arial" panose="020B0604020202020204" pitchFamily="34" charset="0"/>
              <a:buChar char="•"/>
            </a:pPr>
            <a:r>
              <a:rPr lang="en-US" sz="2400" dirty="0"/>
              <a:t>What is the accommodation like?</a:t>
            </a:r>
          </a:p>
          <a:p>
            <a:pPr marL="285750" indent="-285750" algn="ctr">
              <a:buFont typeface="Arial" panose="020B0604020202020204" pitchFamily="34" charset="0"/>
              <a:buChar char="•"/>
            </a:pPr>
            <a:r>
              <a:rPr lang="en-US" sz="2400" dirty="0"/>
              <a:t>What facilities does it have?</a:t>
            </a:r>
          </a:p>
          <a:p>
            <a:pPr marL="285750" indent="-285750" algn="ctr">
              <a:buFont typeface="Arial" panose="020B0604020202020204" pitchFamily="34" charset="0"/>
              <a:buChar char="•"/>
            </a:pPr>
            <a:endParaRPr lang="en-US" sz="2400" dirty="0"/>
          </a:p>
        </p:txBody>
      </p:sp>
      <p:sp>
        <p:nvSpPr>
          <p:cNvPr id="7" name="Title 1">
            <a:extLst>
              <a:ext uri="{FF2B5EF4-FFF2-40B4-BE49-F238E27FC236}">
                <a16:creationId xmlns:a16="http://schemas.microsoft.com/office/drawing/2014/main" id="{AE660820-0129-4708-A7A4-53D64E330601}"/>
              </a:ext>
            </a:extLst>
          </p:cNvPr>
          <p:cNvSpPr txBox="1">
            <a:spLocks/>
          </p:cNvSpPr>
          <p:nvPr/>
        </p:nvSpPr>
        <p:spPr>
          <a:xfrm>
            <a:off x="1051560" y="2321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7030A0"/>
                </a:solidFill>
              </a:rPr>
              <a:t>Some questions you might want to ask yourself…</a:t>
            </a:r>
          </a:p>
        </p:txBody>
      </p:sp>
    </p:spTree>
    <p:extLst>
      <p:ext uri="{BB962C8B-B14F-4D97-AF65-F5344CB8AC3E}">
        <p14:creationId xmlns:p14="http://schemas.microsoft.com/office/powerpoint/2010/main" val="141588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Different types of universities</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1051560" y="1203573"/>
            <a:ext cx="10515600" cy="4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7030A0"/>
                </a:solidFill>
              </a:rPr>
              <a:t>University </a:t>
            </a:r>
            <a:r>
              <a:rPr lang="en-US" sz="2800" b="1" dirty="0" err="1">
                <a:solidFill>
                  <a:srgbClr val="7030A0"/>
                </a:solidFill>
              </a:rPr>
              <a:t>centres</a:t>
            </a:r>
            <a:r>
              <a:rPr lang="en-US" sz="2800" b="1" dirty="0">
                <a:solidFill>
                  <a:srgbClr val="7030A0"/>
                </a:solidFill>
              </a:rPr>
              <a:t>/colleges</a:t>
            </a:r>
          </a:p>
          <a:p>
            <a:pPr marL="457200" indent="-457200">
              <a:buFont typeface="Arial" panose="020B0604020202020204" pitchFamily="34" charset="0"/>
              <a:buChar char="•"/>
            </a:pPr>
            <a:r>
              <a:rPr lang="en-US" sz="2800" dirty="0"/>
              <a:t>Colleges and university </a:t>
            </a:r>
            <a:r>
              <a:rPr lang="en-US" sz="2800" dirty="0" err="1"/>
              <a:t>centres</a:t>
            </a:r>
            <a:r>
              <a:rPr lang="en-US" sz="2800" dirty="0"/>
              <a:t> can also offer HE courses</a:t>
            </a:r>
          </a:p>
          <a:p>
            <a:pPr marL="457200" indent="-457200">
              <a:buFont typeface="Arial" panose="020B0604020202020204" pitchFamily="34" charset="0"/>
              <a:buChar char="•"/>
            </a:pPr>
            <a:r>
              <a:rPr lang="en-US" sz="2800" dirty="0"/>
              <a:t>Usually some in your local area</a:t>
            </a:r>
          </a:p>
          <a:p>
            <a:r>
              <a:rPr lang="en-US" sz="2800" b="1" dirty="0">
                <a:solidFill>
                  <a:srgbClr val="7030A0"/>
                </a:solidFill>
              </a:rPr>
              <a:t>Russell Group universities</a:t>
            </a:r>
          </a:p>
          <a:p>
            <a:pPr marL="457200" indent="-457200">
              <a:buFont typeface="Arial" panose="020B0604020202020204" pitchFamily="34" charset="0"/>
              <a:buChar char="•"/>
            </a:pPr>
            <a:r>
              <a:rPr lang="en-US" sz="2800" dirty="0"/>
              <a:t>24 in the UK</a:t>
            </a:r>
          </a:p>
          <a:p>
            <a:pPr marL="457200" indent="-457200">
              <a:buFont typeface="Arial" panose="020B0604020202020204" pitchFamily="34" charset="0"/>
              <a:buChar char="•"/>
            </a:pPr>
            <a:r>
              <a:rPr lang="en-US" sz="2800" dirty="0" err="1"/>
              <a:t>Specialise</a:t>
            </a:r>
            <a:r>
              <a:rPr lang="en-US" sz="2800" dirty="0"/>
              <a:t> in research</a:t>
            </a:r>
          </a:p>
          <a:p>
            <a:pPr marL="457200" indent="-457200">
              <a:buFont typeface="Arial" panose="020B0604020202020204" pitchFamily="34" charset="0"/>
              <a:buChar char="•"/>
            </a:pPr>
            <a:r>
              <a:rPr lang="en-US" sz="2800" dirty="0"/>
              <a:t>Highly competitive</a:t>
            </a:r>
          </a:p>
          <a:p>
            <a:r>
              <a:rPr lang="en-US" sz="2800" b="1" dirty="0">
                <a:solidFill>
                  <a:srgbClr val="7030A0"/>
                </a:solidFill>
              </a:rPr>
              <a:t>Specialist institutions</a:t>
            </a:r>
          </a:p>
          <a:p>
            <a:pPr marL="457200" indent="-457200">
              <a:buFont typeface="Arial" panose="020B0604020202020204" pitchFamily="34" charset="0"/>
              <a:buChar char="•"/>
            </a:pPr>
            <a:r>
              <a:rPr lang="en-US" sz="2800" dirty="0"/>
              <a:t>Some subjects have entire universities or colleges dedicated to them!</a:t>
            </a:r>
          </a:p>
          <a:p>
            <a:pPr marL="457200" indent="-457200">
              <a:buFont typeface="Arial" panose="020B0604020202020204" pitchFamily="34" charset="0"/>
              <a:buChar char="•"/>
            </a:pPr>
            <a:r>
              <a:rPr lang="en-US" sz="2800" dirty="0"/>
              <a:t>E.g. conservatoires (performing and visual arts)</a:t>
            </a:r>
          </a:p>
        </p:txBody>
      </p:sp>
    </p:spTree>
    <p:extLst>
      <p:ext uri="{BB962C8B-B14F-4D97-AF65-F5344CB8AC3E}">
        <p14:creationId xmlns:p14="http://schemas.microsoft.com/office/powerpoint/2010/main" val="408773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p:txBody>
          <a:bodyPr/>
          <a:lstStyle/>
          <a:p>
            <a:r>
              <a:rPr lang="en-US" dirty="0">
                <a:solidFill>
                  <a:srgbClr val="E6287F"/>
                </a:solidFill>
              </a:rPr>
              <a:t>Factors to consider</a:t>
            </a:r>
          </a:p>
        </p:txBody>
      </p:sp>
      <p:sp>
        <p:nvSpPr>
          <p:cNvPr id="8" name="Title 1">
            <a:extLst>
              <a:ext uri="{FF2B5EF4-FFF2-40B4-BE49-F238E27FC236}">
                <a16:creationId xmlns:a16="http://schemas.microsoft.com/office/drawing/2014/main" id="{564ADEBB-D7D7-465E-99D0-F04B8DF8866A}"/>
              </a:ext>
            </a:extLst>
          </p:cNvPr>
          <p:cNvSpPr txBox="1">
            <a:spLocks/>
          </p:cNvSpPr>
          <p:nvPr/>
        </p:nvSpPr>
        <p:spPr>
          <a:xfrm>
            <a:off x="838200" y="1376293"/>
            <a:ext cx="10693400" cy="474002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7030A0"/>
                </a:solidFill>
              </a:rPr>
              <a:t>City or countryside?</a:t>
            </a:r>
          </a:p>
          <a:p>
            <a:pPr marL="457200" indent="-457200">
              <a:buFont typeface="Arial" panose="020B0604020202020204" pitchFamily="34" charset="0"/>
              <a:buChar char="•"/>
            </a:pPr>
            <a:r>
              <a:rPr lang="en-US" sz="2800" dirty="0"/>
              <a:t>Likely to have different ‘feels’ or facilities</a:t>
            </a:r>
          </a:p>
          <a:p>
            <a:endParaRPr lang="en-US" sz="2800" dirty="0"/>
          </a:p>
          <a:p>
            <a:r>
              <a:rPr lang="en-US" sz="2800" b="1" dirty="0">
                <a:solidFill>
                  <a:srgbClr val="7030A0"/>
                </a:solidFill>
              </a:rPr>
              <a:t>Campus or non-campus?</a:t>
            </a:r>
          </a:p>
          <a:p>
            <a:pPr marL="457200" indent="-457200">
              <a:buFont typeface="Arial" panose="020B0604020202020204" pitchFamily="34" charset="0"/>
              <a:buChar char="•"/>
            </a:pPr>
            <a:r>
              <a:rPr lang="en-US" sz="2800" dirty="0"/>
              <a:t>Campus = all buildings on one site, close together (sometimes accommodation too!)</a:t>
            </a:r>
          </a:p>
          <a:p>
            <a:pPr marL="457200" indent="-457200">
              <a:buFont typeface="Arial" panose="020B0604020202020204" pitchFamily="34" charset="0"/>
              <a:buChar char="•"/>
            </a:pPr>
            <a:r>
              <a:rPr lang="en-US" sz="2800" dirty="0"/>
              <a:t>Non-campus = buildings and facilities spread out across a town or city</a:t>
            </a:r>
          </a:p>
          <a:p>
            <a:pPr marL="457200" indent="-457200">
              <a:buFont typeface="Arial" panose="020B0604020202020204" pitchFamily="34" charset="0"/>
              <a:buChar char="•"/>
            </a:pPr>
            <a:endParaRPr lang="en-US" sz="2800" dirty="0"/>
          </a:p>
          <a:p>
            <a:r>
              <a:rPr lang="en-US" sz="2800" b="1" dirty="0">
                <a:solidFill>
                  <a:srgbClr val="7030A0"/>
                </a:solidFill>
              </a:rPr>
              <a:t>Facilities</a:t>
            </a:r>
          </a:p>
          <a:p>
            <a:pPr marL="457200" indent="-457200">
              <a:buFont typeface="Arial" panose="020B0604020202020204" pitchFamily="34" charset="0"/>
              <a:buChar char="•"/>
            </a:pPr>
            <a:r>
              <a:rPr lang="en-US" sz="2800" dirty="0"/>
              <a:t>Libraries</a:t>
            </a:r>
          </a:p>
          <a:p>
            <a:pPr marL="457200" indent="-457200">
              <a:buFont typeface="Arial" panose="020B0604020202020204" pitchFamily="34" charset="0"/>
              <a:buChar char="•"/>
            </a:pPr>
            <a:r>
              <a:rPr lang="en-US" sz="2800" dirty="0"/>
              <a:t>IT facilities</a:t>
            </a:r>
          </a:p>
          <a:p>
            <a:pPr marL="457200" indent="-457200">
              <a:buFont typeface="Arial" panose="020B0604020202020204" pitchFamily="34" charset="0"/>
              <a:buChar char="•"/>
            </a:pPr>
            <a:r>
              <a:rPr lang="en-US" sz="2800" dirty="0"/>
              <a:t>Subject-specific</a:t>
            </a:r>
          </a:p>
          <a:p>
            <a:pPr marL="457200" indent="-457200">
              <a:buFont typeface="Arial" panose="020B0604020202020204" pitchFamily="34" charset="0"/>
              <a:buChar char="•"/>
            </a:pPr>
            <a:r>
              <a:rPr lang="en-US" sz="2800" dirty="0"/>
              <a:t>Hobbies</a:t>
            </a:r>
          </a:p>
        </p:txBody>
      </p:sp>
    </p:spTree>
    <p:extLst>
      <p:ext uri="{BB962C8B-B14F-4D97-AF65-F5344CB8AC3E}">
        <p14:creationId xmlns:p14="http://schemas.microsoft.com/office/powerpoint/2010/main" val="207196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566506"/>
            <a:ext cx="10515600" cy="1325563"/>
          </a:xfrm>
        </p:spPr>
        <p:txBody>
          <a:bodyPr>
            <a:normAutofit/>
          </a:bodyPr>
          <a:lstStyle/>
          <a:p>
            <a:pPr algn="ctr"/>
            <a:r>
              <a:rPr lang="en-US" sz="4800" dirty="0">
                <a:solidFill>
                  <a:srgbClr val="E6287F"/>
                </a:solidFill>
              </a:rPr>
              <a:t>Turn to page 69 in your workbook</a:t>
            </a:r>
          </a:p>
        </p:txBody>
      </p:sp>
      <p:sp>
        <p:nvSpPr>
          <p:cNvPr id="5" name="TextBox 4">
            <a:extLst>
              <a:ext uri="{FF2B5EF4-FFF2-40B4-BE49-F238E27FC236}">
                <a16:creationId xmlns:a16="http://schemas.microsoft.com/office/drawing/2014/main" id="{B320B28A-710D-414A-9058-5C456B33D567}"/>
              </a:ext>
            </a:extLst>
          </p:cNvPr>
          <p:cNvSpPr txBox="1"/>
          <p:nvPr/>
        </p:nvSpPr>
        <p:spPr>
          <a:xfrm>
            <a:off x="1179308" y="2191775"/>
            <a:ext cx="9833384" cy="3046988"/>
          </a:xfrm>
          <a:prstGeom prst="rect">
            <a:avLst/>
          </a:prstGeom>
          <a:noFill/>
        </p:spPr>
        <p:txBody>
          <a:bodyPr wrap="square" rtlCol="0">
            <a:spAutoFit/>
          </a:bodyPr>
          <a:lstStyle/>
          <a:p>
            <a:pPr algn="ctr"/>
            <a:r>
              <a:rPr lang="en-US" sz="3200" dirty="0"/>
              <a:t>Using either university websites (you can find universities and colleges on UCAS.com) or prospectuses, fill in the table to compare two institutions. </a:t>
            </a:r>
          </a:p>
          <a:p>
            <a:pPr algn="ctr"/>
            <a:endParaRPr lang="en-US" sz="3200" dirty="0"/>
          </a:p>
          <a:p>
            <a:pPr algn="ctr"/>
            <a:r>
              <a:rPr lang="en-US" sz="3200" dirty="0"/>
              <a:t>Does one institution stand out to you more than the other? Why?</a:t>
            </a:r>
          </a:p>
        </p:txBody>
      </p:sp>
    </p:spTree>
    <p:extLst>
      <p:ext uri="{BB962C8B-B14F-4D97-AF65-F5344CB8AC3E}">
        <p14:creationId xmlns:p14="http://schemas.microsoft.com/office/powerpoint/2010/main" val="301104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240066"/>
            <a:ext cx="10515600" cy="1325563"/>
          </a:xfrm>
        </p:spPr>
        <p:txBody>
          <a:bodyPr>
            <a:normAutofit/>
          </a:bodyPr>
          <a:lstStyle/>
          <a:p>
            <a:pPr algn="ctr"/>
            <a:r>
              <a:rPr lang="en-US" sz="4800" dirty="0">
                <a:solidFill>
                  <a:srgbClr val="E6287F"/>
                </a:solidFill>
              </a:rPr>
              <a:t>Page 70: Do your research</a:t>
            </a:r>
          </a:p>
        </p:txBody>
      </p:sp>
      <p:sp>
        <p:nvSpPr>
          <p:cNvPr id="5" name="TextBox 4">
            <a:extLst>
              <a:ext uri="{FF2B5EF4-FFF2-40B4-BE49-F238E27FC236}">
                <a16:creationId xmlns:a16="http://schemas.microsoft.com/office/drawing/2014/main" id="{B320B28A-710D-414A-9058-5C456B33D567}"/>
              </a:ext>
            </a:extLst>
          </p:cNvPr>
          <p:cNvSpPr txBox="1"/>
          <p:nvPr/>
        </p:nvSpPr>
        <p:spPr>
          <a:xfrm>
            <a:off x="1447800" y="1941549"/>
            <a:ext cx="9296400" cy="3970318"/>
          </a:xfrm>
          <a:prstGeom prst="rect">
            <a:avLst/>
          </a:prstGeom>
          <a:noFill/>
        </p:spPr>
        <p:txBody>
          <a:bodyPr wrap="square" rtlCol="0">
            <a:spAutoFit/>
          </a:bodyPr>
          <a:lstStyle/>
          <a:p>
            <a:pPr algn="ctr"/>
            <a:r>
              <a:rPr lang="en-US" sz="2800" dirty="0"/>
              <a:t>Do you know anyone who has been to university? Maybe a family member or teacher? Use the questions to ask them about their experiences. You also have space to make up your own questions!</a:t>
            </a:r>
          </a:p>
          <a:p>
            <a:pPr algn="ctr"/>
            <a:endParaRPr lang="en-US" sz="2800" dirty="0"/>
          </a:p>
          <a:p>
            <a:pPr algn="ctr"/>
            <a:r>
              <a:rPr lang="en-US" sz="2800" dirty="0"/>
              <a:t>Note their answers in the space provided.</a:t>
            </a:r>
          </a:p>
          <a:p>
            <a:pPr algn="ctr"/>
            <a:endParaRPr lang="en-US" sz="2800" dirty="0"/>
          </a:p>
          <a:p>
            <a:pPr algn="ctr"/>
            <a:r>
              <a:rPr lang="en-US" sz="2800" dirty="0"/>
              <a:t>If you’re doing this activity with your teacher in class, take it in turns to ask questions as a group.</a:t>
            </a:r>
          </a:p>
        </p:txBody>
      </p:sp>
    </p:spTree>
    <p:extLst>
      <p:ext uri="{BB962C8B-B14F-4D97-AF65-F5344CB8AC3E}">
        <p14:creationId xmlns:p14="http://schemas.microsoft.com/office/powerpoint/2010/main" val="242531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838200" y="240066"/>
            <a:ext cx="10515600" cy="1325563"/>
          </a:xfrm>
        </p:spPr>
        <p:txBody>
          <a:bodyPr>
            <a:normAutofit/>
          </a:bodyPr>
          <a:lstStyle/>
          <a:p>
            <a:pPr algn="ctr"/>
            <a:r>
              <a:rPr lang="en-US" sz="4800" dirty="0">
                <a:solidFill>
                  <a:srgbClr val="E6287F"/>
                </a:solidFill>
              </a:rPr>
              <a:t>Turn to page 71 in your workbook</a:t>
            </a:r>
          </a:p>
        </p:txBody>
      </p:sp>
      <p:sp>
        <p:nvSpPr>
          <p:cNvPr id="5" name="TextBox 4">
            <a:extLst>
              <a:ext uri="{FF2B5EF4-FFF2-40B4-BE49-F238E27FC236}">
                <a16:creationId xmlns:a16="http://schemas.microsoft.com/office/drawing/2014/main" id="{B320B28A-710D-414A-9058-5C456B33D567}"/>
              </a:ext>
            </a:extLst>
          </p:cNvPr>
          <p:cNvSpPr txBox="1"/>
          <p:nvPr/>
        </p:nvSpPr>
        <p:spPr>
          <a:xfrm>
            <a:off x="1447800" y="1941549"/>
            <a:ext cx="9296400" cy="2677656"/>
          </a:xfrm>
          <a:prstGeom prst="rect">
            <a:avLst/>
          </a:prstGeom>
          <a:noFill/>
        </p:spPr>
        <p:txBody>
          <a:bodyPr wrap="square" rtlCol="0">
            <a:spAutoFit/>
          </a:bodyPr>
          <a:lstStyle/>
          <a:p>
            <a:pPr algn="ctr"/>
            <a:r>
              <a:rPr lang="en-US" sz="2800" dirty="0"/>
              <a:t>Let’s do a bit more thinking about degree apprenticeships. Using what you’ve learned this morning, consider the similarities and differences between traditional degrees and degree apprenticeships. </a:t>
            </a:r>
          </a:p>
          <a:p>
            <a:pPr algn="ctr"/>
            <a:endParaRPr lang="en-US" sz="2800" dirty="0"/>
          </a:p>
          <a:p>
            <a:pPr algn="ctr"/>
            <a:r>
              <a:rPr lang="en-US" sz="2800" dirty="0"/>
              <a:t>You might want to do some online research to help with this…</a:t>
            </a:r>
          </a:p>
        </p:txBody>
      </p:sp>
    </p:spTree>
    <p:extLst>
      <p:ext uri="{BB962C8B-B14F-4D97-AF65-F5344CB8AC3E}">
        <p14:creationId xmlns:p14="http://schemas.microsoft.com/office/powerpoint/2010/main" val="259632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472440" y="354647"/>
            <a:ext cx="8691880" cy="772795"/>
          </a:xfrm>
        </p:spPr>
        <p:txBody>
          <a:bodyPr>
            <a:normAutofit/>
          </a:bodyPr>
          <a:lstStyle/>
          <a:p>
            <a:pPr algn="ctr"/>
            <a:r>
              <a:rPr lang="en-US" sz="4800" dirty="0">
                <a:solidFill>
                  <a:srgbClr val="E6287F"/>
                </a:solidFill>
              </a:rPr>
              <a:t>What is higher education?</a:t>
            </a:r>
          </a:p>
        </p:txBody>
      </p:sp>
      <p:sp>
        <p:nvSpPr>
          <p:cNvPr id="3" name="Rectangle 2">
            <a:extLst>
              <a:ext uri="{FF2B5EF4-FFF2-40B4-BE49-F238E27FC236}">
                <a16:creationId xmlns:a16="http://schemas.microsoft.com/office/drawing/2014/main" id="{7A8AB17D-4A5A-4E7D-A023-517FC61F5FBF}"/>
              </a:ext>
            </a:extLst>
          </p:cNvPr>
          <p:cNvSpPr/>
          <p:nvPr/>
        </p:nvSpPr>
        <p:spPr>
          <a:xfrm>
            <a:off x="629920" y="1519048"/>
            <a:ext cx="11257280" cy="3970318"/>
          </a:xfrm>
          <a:prstGeom prst="rect">
            <a:avLst/>
          </a:prstGeom>
        </p:spPr>
        <p:txBody>
          <a:bodyPr wrap="square">
            <a:spAutoFit/>
          </a:bodyPr>
          <a:lstStyle/>
          <a:p>
            <a:pPr marL="285750" indent="-285750">
              <a:buFont typeface="Arial" panose="020B0604020202020204" pitchFamily="34" charset="0"/>
              <a:buChar char="•"/>
            </a:pPr>
            <a:r>
              <a:rPr lang="en-GB" sz="2800" dirty="0">
                <a:latin typeface="OpenSans-Bold"/>
              </a:rPr>
              <a:t>HE for short</a:t>
            </a:r>
          </a:p>
          <a:p>
            <a:pPr marL="285750" indent="-285750">
              <a:buFont typeface="Arial" panose="020B0604020202020204" pitchFamily="34" charset="0"/>
              <a:buChar char="•"/>
            </a:pPr>
            <a:r>
              <a:rPr lang="en-GB" sz="2800" dirty="0">
                <a:latin typeface="OpenSans-Bold"/>
              </a:rPr>
              <a:t>Typically what you study after you finish Year 13/Year 2, if you decide to continue in education. </a:t>
            </a:r>
          </a:p>
          <a:p>
            <a:pPr marL="285750" indent="-285750">
              <a:buFont typeface="Arial" panose="020B0604020202020204" pitchFamily="34" charset="0"/>
              <a:buChar char="•"/>
            </a:pPr>
            <a:r>
              <a:rPr lang="en-GB" sz="2800" dirty="0">
                <a:latin typeface="OpenSans-Bold"/>
              </a:rPr>
              <a:t>Higher education includes:</a:t>
            </a:r>
          </a:p>
          <a:p>
            <a:pPr marL="742950" lvl="1" indent="-285750">
              <a:buFont typeface="Arial" panose="020B0604020202020204" pitchFamily="34" charset="0"/>
              <a:buChar char="•"/>
            </a:pPr>
            <a:r>
              <a:rPr lang="en-GB" sz="2800" dirty="0">
                <a:latin typeface="OpenSans"/>
              </a:rPr>
              <a:t>Getting a degree at a university</a:t>
            </a:r>
          </a:p>
          <a:p>
            <a:pPr marL="742950" lvl="1" indent="-285750">
              <a:buFont typeface="Arial" panose="020B0604020202020204" pitchFamily="34" charset="0"/>
              <a:buChar char="•"/>
            </a:pPr>
            <a:r>
              <a:rPr lang="en-GB" sz="2800" dirty="0">
                <a:latin typeface="OpenSans"/>
              </a:rPr>
              <a:t>Getting a degree at an FE college</a:t>
            </a:r>
          </a:p>
          <a:p>
            <a:pPr marL="742950" lvl="1" indent="-285750">
              <a:buFont typeface="Arial" panose="020B0604020202020204" pitchFamily="34" charset="0"/>
              <a:buChar char="•"/>
            </a:pPr>
            <a:r>
              <a:rPr lang="en-GB" sz="2800" dirty="0">
                <a:latin typeface="OpenSans"/>
              </a:rPr>
              <a:t>Higher National Certificates (HNC) and Higher National Diplomas (HND)</a:t>
            </a:r>
          </a:p>
          <a:p>
            <a:pPr marL="742950" lvl="1" indent="-285750">
              <a:buFont typeface="Arial" panose="020B0604020202020204" pitchFamily="34" charset="0"/>
              <a:buChar char="•"/>
            </a:pPr>
            <a:r>
              <a:rPr lang="en-GB" sz="2800" dirty="0">
                <a:latin typeface="OpenSans"/>
              </a:rPr>
              <a:t>Foundation degrees</a:t>
            </a:r>
          </a:p>
          <a:p>
            <a:pPr marL="285750" indent="-285750">
              <a:buFont typeface="Arial" panose="020B0604020202020204" pitchFamily="34" charset="0"/>
              <a:buChar char="•"/>
            </a:pPr>
            <a:r>
              <a:rPr lang="en-GB" sz="2800" dirty="0">
                <a:latin typeface="OpenSans"/>
              </a:rPr>
              <a:t>You don’t </a:t>
            </a:r>
            <a:r>
              <a:rPr lang="en-GB" sz="2800" b="1" i="1" dirty="0">
                <a:latin typeface="OpenSans"/>
              </a:rPr>
              <a:t>have </a:t>
            </a:r>
            <a:r>
              <a:rPr lang="en-GB" sz="2800" dirty="0">
                <a:latin typeface="OpenSans"/>
              </a:rPr>
              <a:t>to study HE but there are lots of benefits…</a:t>
            </a:r>
            <a:endParaRPr lang="en-GB" sz="2800" dirty="0"/>
          </a:p>
        </p:txBody>
      </p:sp>
    </p:spTree>
    <p:extLst>
      <p:ext uri="{BB962C8B-B14F-4D97-AF65-F5344CB8AC3E}">
        <p14:creationId xmlns:p14="http://schemas.microsoft.com/office/powerpoint/2010/main" val="315022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601980" y="906179"/>
            <a:ext cx="10988040" cy="1666717"/>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 55</a:t>
            </a:r>
          </a:p>
        </p:txBody>
      </p:sp>
      <p:sp>
        <p:nvSpPr>
          <p:cNvPr id="5" name="Rectangle 4">
            <a:extLst>
              <a:ext uri="{FF2B5EF4-FFF2-40B4-BE49-F238E27FC236}">
                <a16:creationId xmlns:a16="http://schemas.microsoft.com/office/drawing/2014/main" id="{5F780667-DAA4-453D-BB88-DB24B3321330}"/>
              </a:ext>
            </a:extLst>
          </p:cNvPr>
          <p:cNvSpPr/>
          <p:nvPr/>
        </p:nvSpPr>
        <p:spPr>
          <a:xfrm>
            <a:off x="1564414" y="3084776"/>
            <a:ext cx="9062720" cy="1200329"/>
          </a:xfrm>
          <a:prstGeom prst="rect">
            <a:avLst/>
          </a:prstGeom>
        </p:spPr>
        <p:txBody>
          <a:bodyPr wrap="square">
            <a:spAutoFit/>
          </a:bodyPr>
          <a:lstStyle/>
          <a:p>
            <a:pPr algn="ctr"/>
            <a:r>
              <a:rPr lang="en-GB" sz="3600" dirty="0"/>
              <a:t>Draw lines to match the words on the left hand to the definitions in the right hand side!</a:t>
            </a:r>
          </a:p>
        </p:txBody>
      </p:sp>
    </p:spTree>
    <p:extLst>
      <p:ext uri="{BB962C8B-B14F-4D97-AF65-F5344CB8AC3E}">
        <p14:creationId xmlns:p14="http://schemas.microsoft.com/office/powerpoint/2010/main" val="220207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451" cy="6858000"/>
          </a:xfrm>
        </p:spPr>
      </p:pic>
      <p:sp>
        <p:nvSpPr>
          <p:cNvPr id="2" name="Title 1"/>
          <p:cNvSpPr>
            <a:spLocks noGrp="1"/>
          </p:cNvSpPr>
          <p:nvPr>
            <p:ph type="title"/>
          </p:nvPr>
        </p:nvSpPr>
        <p:spPr>
          <a:xfrm>
            <a:off x="-228600" y="373127"/>
            <a:ext cx="8691880" cy="772795"/>
          </a:xfrm>
        </p:spPr>
        <p:txBody>
          <a:bodyPr>
            <a:normAutofit/>
          </a:bodyPr>
          <a:lstStyle/>
          <a:p>
            <a:pPr algn="ctr"/>
            <a:r>
              <a:rPr lang="en-US" sz="4800" dirty="0">
                <a:solidFill>
                  <a:srgbClr val="E6287F"/>
                </a:solidFill>
              </a:rPr>
              <a:t>Benefits of higher education </a:t>
            </a:r>
          </a:p>
        </p:txBody>
      </p:sp>
      <p:sp>
        <p:nvSpPr>
          <p:cNvPr id="3" name="Rectangle 2">
            <a:extLst>
              <a:ext uri="{FF2B5EF4-FFF2-40B4-BE49-F238E27FC236}">
                <a16:creationId xmlns:a16="http://schemas.microsoft.com/office/drawing/2014/main" id="{7A8AB17D-4A5A-4E7D-A023-517FC61F5FBF}"/>
              </a:ext>
            </a:extLst>
          </p:cNvPr>
          <p:cNvSpPr/>
          <p:nvPr/>
        </p:nvSpPr>
        <p:spPr>
          <a:xfrm>
            <a:off x="467360" y="1151130"/>
            <a:ext cx="11257280" cy="4832092"/>
          </a:xfrm>
          <a:prstGeom prst="rect">
            <a:avLst/>
          </a:prstGeom>
        </p:spPr>
        <p:txBody>
          <a:bodyPr wrap="square">
            <a:spAutoFit/>
          </a:bodyPr>
          <a:lstStyle/>
          <a:p>
            <a:pPr marL="285750" indent="-285750">
              <a:buFont typeface="Arial" panose="020B0604020202020204" pitchFamily="34" charset="0"/>
              <a:buChar char="•"/>
            </a:pPr>
            <a:r>
              <a:rPr lang="en-GB" sz="2800" dirty="0"/>
              <a:t>Can be a fantastic opportunity to boost your career options</a:t>
            </a:r>
          </a:p>
          <a:p>
            <a:pPr marL="285750" indent="-285750">
              <a:buFont typeface="Arial" panose="020B0604020202020204" pitchFamily="34" charset="0"/>
              <a:buChar char="•"/>
            </a:pPr>
            <a:r>
              <a:rPr lang="en-GB" sz="2800" dirty="0"/>
              <a:t>Can also improve your chances of getting a well-paid job - graduates are likely to earn more money over their lifetime than non-graduates</a:t>
            </a:r>
          </a:p>
          <a:p>
            <a:pPr marL="285750" indent="-285750">
              <a:buFont typeface="Arial" panose="020B0604020202020204" pitchFamily="34" charset="0"/>
              <a:buChar char="•"/>
            </a:pPr>
            <a:r>
              <a:rPr lang="en-GB" sz="2800" dirty="0"/>
              <a:t>You can study your very favourite subject</a:t>
            </a:r>
          </a:p>
          <a:p>
            <a:pPr marL="285750" indent="-285750">
              <a:buFont typeface="Arial" panose="020B0604020202020204" pitchFamily="34" charset="0"/>
              <a:buChar char="•"/>
            </a:pPr>
            <a:r>
              <a:rPr lang="en-GB" sz="2800" dirty="0"/>
              <a:t>Meet loads of new people</a:t>
            </a:r>
          </a:p>
          <a:p>
            <a:pPr marL="285750" indent="-285750">
              <a:buFont typeface="Arial" panose="020B0604020202020204" pitchFamily="34" charset="0"/>
              <a:buChar char="•"/>
            </a:pPr>
            <a:r>
              <a:rPr lang="en-GB" sz="2800" dirty="0"/>
              <a:t>Take part in a huge range of extra-curricular activities</a:t>
            </a:r>
          </a:p>
          <a:p>
            <a:pPr marL="285750" indent="-285750">
              <a:buFont typeface="Arial" panose="020B0604020202020204" pitchFamily="34" charset="0"/>
              <a:buChar char="•"/>
            </a:pPr>
            <a:r>
              <a:rPr lang="en-GB" sz="2800" dirty="0"/>
              <a:t>Volunteering opportunities</a:t>
            </a:r>
          </a:p>
          <a:p>
            <a:pPr marL="285750" indent="-285750">
              <a:buFont typeface="Arial" panose="020B0604020202020204" pitchFamily="34" charset="0"/>
              <a:buChar char="•"/>
            </a:pPr>
            <a:r>
              <a:rPr lang="en-GB" sz="2800" dirty="0"/>
              <a:t>Earn money</a:t>
            </a:r>
          </a:p>
          <a:p>
            <a:pPr marL="285750" indent="-285750">
              <a:buFont typeface="Arial" panose="020B0604020202020204" pitchFamily="34" charset="0"/>
              <a:buChar char="•"/>
            </a:pPr>
            <a:r>
              <a:rPr lang="en-GB" sz="2800" dirty="0"/>
              <a:t>Live away from home if you want to</a:t>
            </a:r>
          </a:p>
          <a:p>
            <a:pPr marL="285750" indent="-285750">
              <a:buFont typeface="Arial" panose="020B0604020202020204" pitchFamily="34" charset="0"/>
              <a:buChar char="•"/>
            </a:pPr>
            <a:endParaRPr lang="en-GB" sz="2800" dirty="0"/>
          </a:p>
          <a:p>
            <a:r>
              <a:rPr lang="en-GB" sz="2800" dirty="0"/>
              <a:t>…the list is endless!</a:t>
            </a:r>
          </a:p>
        </p:txBody>
      </p:sp>
      <p:sp>
        <p:nvSpPr>
          <p:cNvPr id="5" name="Rectangle 4">
            <a:extLst>
              <a:ext uri="{FF2B5EF4-FFF2-40B4-BE49-F238E27FC236}">
                <a16:creationId xmlns:a16="http://schemas.microsoft.com/office/drawing/2014/main" id="{0D943EE1-7A34-43DA-A241-C6DAF2419371}"/>
              </a:ext>
            </a:extLst>
          </p:cNvPr>
          <p:cNvSpPr/>
          <p:nvPr/>
        </p:nvSpPr>
        <p:spPr>
          <a:xfrm>
            <a:off x="6543040" y="4200436"/>
            <a:ext cx="5252720" cy="1569660"/>
          </a:xfrm>
          <a:prstGeom prst="rect">
            <a:avLst/>
          </a:prstGeom>
        </p:spPr>
        <p:txBody>
          <a:bodyPr wrap="square">
            <a:spAutoFit/>
          </a:bodyPr>
          <a:lstStyle/>
          <a:p>
            <a:pPr algn="ctr"/>
            <a:r>
              <a:rPr lang="en-GB" sz="2400" b="1" i="1" dirty="0">
                <a:solidFill>
                  <a:srgbClr val="E6287F"/>
                </a:solidFill>
              </a:rPr>
              <a:t>It’s also important to remember that HE isn’t for everybody and it’s certainly</a:t>
            </a:r>
          </a:p>
          <a:p>
            <a:pPr algn="ctr"/>
            <a:r>
              <a:rPr lang="en-GB" sz="2400" b="1" i="1" dirty="0">
                <a:solidFill>
                  <a:srgbClr val="E6287F"/>
                </a:solidFill>
              </a:rPr>
              <a:t>not the only way to be successful. Make sure you do what’s right for you!</a:t>
            </a:r>
            <a:endParaRPr lang="en-GB" sz="3600" b="1" i="1" dirty="0">
              <a:solidFill>
                <a:srgbClr val="E6287F"/>
              </a:solidFill>
            </a:endParaRPr>
          </a:p>
        </p:txBody>
      </p:sp>
    </p:spTree>
    <p:extLst>
      <p:ext uri="{BB962C8B-B14F-4D97-AF65-F5344CB8AC3E}">
        <p14:creationId xmlns:p14="http://schemas.microsoft.com/office/powerpoint/2010/main" val="173566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601980" y="490590"/>
            <a:ext cx="10988040" cy="1666717"/>
          </a:xfrm>
        </p:spPr>
        <p:txBody>
          <a:bodyPr>
            <a:noAutofit/>
          </a:bodyPr>
          <a:lstStyle/>
          <a:p>
            <a:pPr algn="ctr"/>
            <a:r>
              <a:rPr lang="en-US" sz="5400" b="1" dirty="0">
                <a:solidFill>
                  <a:srgbClr val="E6287F"/>
                </a:solidFill>
              </a:rPr>
              <a:t>Activity:</a:t>
            </a:r>
            <a:br>
              <a:rPr lang="en-US" sz="5400" dirty="0">
                <a:solidFill>
                  <a:srgbClr val="E6287F"/>
                </a:solidFill>
              </a:rPr>
            </a:br>
            <a:r>
              <a:rPr lang="en-US" sz="5400" dirty="0">
                <a:solidFill>
                  <a:srgbClr val="E6287F"/>
                </a:solidFill>
              </a:rPr>
              <a:t>Page 58</a:t>
            </a:r>
          </a:p>
        </p:txBody>
      </p:sp>
      <p:sp>
        <p:nvSpPr>
          <p:cNvPr id="5" name="Rectangle 4">
            <a:extLst>
              <a:ext uri="{FF2B5EF4-FFF2-40B4-BE49-F238E27FC236}">
                <a16:creationId xmlns:a16="http://schemas.microsoft.com/office/drawing/2014/main" id="{5F780667-DAA4-453D-BB88-DB24B3321330}"/>
              </a:ext>
            </a:extLst>
          </p:cNvPr>
          <p:cNvSpPr/>
          <p:nvPr/>
        </p:nvSpPr>
        <p:spPr>
          <a:xfrm>
            <a:off x="1082971" y="2163603"/>
            <a:ext cx="10025606" cy="3539430"/>
          </a:xfrm>
          <a:prstGeom prst="rect">
            <a:avLst/>
          </a:prstGeom>
        </p:spPr>
        <p:txBody>
          <a:bodyPr wrap="square">
            <a:spAutoFit/>
          </a:bodyPr>
          <a:lstStyle/>
          <a:p>
            <a:pPr algn="ctr"/>
            <a:r>
              <a:rPr lang="en-GB" sz="3200" dirty="0"/>
              <a:t>Use the two spider diagrams to note down words or phrases that come to mind about school and college, and then higher education. Can you spot any key similarities or differences?</a:t>
            </a:r>
          </a:p>
          <a:p>
            <a:pPr algn="ctr"/>
            <a:endParaRPr lang="en-GB" sz="3200" dirty="0"/>
          </a:p>
          <a:p>
            <a:pPr algn="ctr"/>
            <a:r>
              <a:rPr lang="en-GB" sz="3200" dirty="0"/>
              <a:t>Don’t worry about getting anything ‘wrong’ – we’ll go through it together soon! </a:t>
            </a:r>
          </a:p>
        </p:txBody>
      </p:sp>
    </p:spTree>
    <p:extLst>
      <p:ext uri="{BB962C8B-B14F-4D97-AF65-F5344CB8AC3E}">
        <p14:creationId xmlns:p14="http://schemas.microsoft.com/office/powerpoint/2010/main" val="86193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 y="0"/>
            <a:ext cx="12192451" cy="6858000"/>
          </a:xfrm>
        </p:spPr>
      </p:pic>
      <p:sp>
        <p:nvSpPr>
          <p:cNvPr id="2" name="Title 1"/>
          <p:cNvSpPr>
            <a:spLocks noGrp="1"/>
          </p:cNvSpPr>
          <p:nvPr>
            <p:ph type="title"/>
          </p:nvPr>
        </p:nvSpPr>
        <p:spPr>
          <a:xfrm>
            <a:off x="601754" y="13070"/>
            <a:ext cx="10988040" cy="1666717"/>
          </a:xfrm>
        </p:spPr>
        <p:txBody>
          <a:bodyPr>
            <a:noAutofit/>
          </a:bodyPr>
          <a:lstStyle/>
          <a:p>
            <a:r>
              <a:rPr lang="en-US" sz="5400" dirty="0">
                <a:solidFill>
                  <a:srgbClr val="E6287F"/>
                </a:solidFill>
              </a:rPr>
              <a:t>School vs HE</a:t>
            </a:r>
          </a:p>
        </p:txBody>
      </p:sp>
      <p:pic>
        <p:nvPicPr>
          <p:cNvPr id="3" name="Picture 2">
            <a:extLst>
              <a:ext uri="{FF2B5EF4-FFF2-40B4-BE49-F238E27FC236}">
                <a16:creationId xmlns:a16="http://schemas.microsoft.com/office/drawing/2014/main" id="{528C45B1-2622-4C4B-A90B-4B0C2BFB22DD}"/>
              </a:ext>
            </a:extLst>
          </p:cNvPr>
          <p:cNvPicPr>
            <a:picLocks noChangeAspect="1"/>
          </p:cNvPicPr>
          <p:nvPr/>
        </p:nvPicPr>
        <p:blipFill>
          <a:blip r:embed="rId3"/>
          <a:stretch>
            <a:fillRect/>
          </a:stretch>
        </p:blipFill>
        <p:spPr>
          <a:xfrm>
            <a:off x="1230517" y="1568187"/>
            <a:ext cx="9730514" cy="4218108"/>
          </a:xfrm>
          <a:prstGeom prst="rect">
            <a:avLst/>
          </a:prstGeom>
        </p:spPr>
      </p:pic>
    </p:spTree>
    <p:extLst>
      <p:ext uri="{BB962C8B-B14F-4D97-AF65-F5344CB8AC3E}">
        <p14:creationId xmlns:p14="http://schemas.microsoft.com/office/powerpoint/2010/main" val="4342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 y="0"/>
            <a:ext cx="12192451" cy="6858000"/>
          </a:xfrm>
        </p:spPr>
      </p:pic>
      <p:sp>
        <p:nvSpPr>
          <p:cNvPr id="2" name="Title 1"/>
          <p:cNvSpPr>
            <a:spLocks noGrp="1"/>
          </p:cNvSpPr>
          <p:nvPr>
            <p:ph type="title"/>
          </p:nvPr>
        </p:nvSpPr>
        <p:spPr>
          <a:xfrm>
            <a:off x="601754" y="246750"/>
            <a:ext cx="10988040" cy="922293"/>
          </a:xfrm>
        </p:spPr>
        <p:txBody>
          <a:bodyPr>
            <a:noAutofit/>
          </a:bodyPr>
          <a:lstStyle/>
          <a:p>
            <a:r>
              <a:rPr lang="en-US" sz="5400" dirty="0">
                <a:solidFill>
                  <a:srgbClr val="E6287F"/>
                </a:solidFill>
              </a:rPr>
              <a:t>Lectures and seminars</a:t>
            </a:r>
          </a:p>
        </p:txBody>
      </p:sp>
      <p:sp>
        <p:nvSpPr>
          <p:cNvPr id="5" name="Rectangle 4">
            <a:extLst>
              <a:ext uri="{FF2B5EF4-FFF2-40B4-BE49-F238E27FC236}">
                <a16:creationId xmlns:a16="http://schemas.microsoft.com/office/drawing/2014/main" id="{6BC34323-7CB3-4833-8547-C781C9A9578D}"/>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B5A556A2-21AF-4CBC-B877-AFE47976B428}"/>
              </a:ext>
            </a:extLst>
          </p:cNvPr>
          <p:cNvSpPr/>
          <p:nvPr/>
        </p:nvSpPr>
        <p:spPr>
          <a:xfrm>
            <a:off x="633617" y="1169043"/>
            <a:ext cx="11257280" cy="523220"/>
          </a:xfrm>
          <a:prstGeom prst="rect">
            <a:avLst/>
          </a:prstGeom>
        </p:spPr>
        <p:txBody>
          <a:bodyPr wrap="square">
            <a:spAutoFit/>
          </a:bodyPr>
          <a:lstStyle/>
          <a:p>
            <a:r>
              <a:rPr lang="en-GB" sz="2800" dirty="0"/>
              <a:t>Lessons at HE are usually called </a:t>
            </a:r>
            <a:r>
              <a:rPr lang="en-GB" sz="2800" b="1" dirty="0"/>
              <a:t>lectures</a:t>
            </a:r>
            <a:r>
              <a:rPr lang="en-GB" sz="2800" dirty="0"/>
              <a:t> and </a:t>
            </a:r>
            <a:r>
              <a:rPr lang="en-GB" sz="2800" b="1" dirty="0"/>
              <a:t>seminars:</a:t>
            </a:r>
            <a:endParaRPr lang="en-GB" sz="2800" dirty="0"/>
          </a:p>
        </p:txBody>
      </p:sp>
      <p:sp>
        <p:nvSpPr>
          <p:cNvPr id="7" name="Rectangle 6">
            <a:extLst>
              <a:ext uri="{FF2B5EF4-FFF2-40B4-BE49-F238E27FC236}">
                <a16:creationId xmlns:a16="http://schemas.microsoft.com/office/drawing/2014/main" id="{37E15899-FDAF-4104-8476-37A84CCBCEDD}"/>
              </a:ext>
            </a:extLst>
          </p:cNvPr>
          <p:cNvSpPr/>
          <p:nvPr/>
        </p:nvSpPr>
        <p:spPr>
          <a:xfrm>
            <a:off x="633617" y="4621825"/>
            <a:ext cx="11257280" cy="1384995"/>
          </a:xfrm>
          <a:prstGeom prst="rect">
            <a:avLst/>
          </a:prstGeom>
        </p:spPr>
        <p:txBody>
          <a:bodyPr wrap="square">
            <a:spAutoFit/>
          </a:bodyPr>
          <a:lstStyle/>
          <a:p>
            <a:r>
              <a:rPr lang="en-GB" sz="2800" dirty="0"/>
              <a:t>Depending on your chosen course, you might also have tutorials (smaller catch ups with staff), workshops/labs (practical, hands-on sessions) or other types of lessons.</a:t>
            </a:r>
          </a:p>
        </p:txBody>
      </p:sp>
      <p:sp>
        <p:nvSpPr>
          <p:cNvPr id="8" name="Title 1">
            <a:extLst>
              <a:ext uri="{FF2B5EF4-FFF2-40B4-BE49-F238E27FC236}">
                <a16:creationId xmlns:a16="http://schemas.microsoft.com/office/drawing/2014/main" id="{B042AFCB-40C7-4FF2-91ED-7A145B4D668A}"/>
              </a:ext>
            </a:extLst>
          </p:cNvPr>
          <p:cNvSpPr txBox="1">
            <a:spLocks/>
          </p:cNvSpPr>
          <p:nvPr/>
        </p:nvSpPr>
        <p:spPr>
          <a:xfrm>
            <a:off x="2360817" y="1772925"/>
            <a:ext cx="2526143" cy="922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7030A0"/>
                </a:solidFill>
              </a:rPr>
              <a:t>Lectures</a:t>
            </a:r>
          </a:p>
        </p:txBody>
      </p:sp>
      <p:sp>
        <p:nvSpPr>
          <p:cNvPr id="9" name="Title 1">
            <a:extLst>
              <a:ext uri="{FF2B5EF4-FFF2-40B4-BE49-F238E27FC236}">
                <a16:creationId xmlns:a16="http://schemas.microsoft.com/office/drawing/2014/main" id="{1005ABBC-2E67-424E-9FB6-AE5A4AFC4B89}"/>
              </a:ext>
            </a:extLst>
          </p:cNvPr>
          <p:cNvSpPr txBox="1">
            <a:spLocks/>
          </p:cNvSpPr>
          <p:nvPr/>
        </p:nvSpPr>
        <p:spPr>
          <a:xfrm>
            <a:off x="7843522" y="1787378"/>
            <a:ext cx="2526143" cy="922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7030A0"/>
                </a:solidFill>
              </a:rPr>
              <a:t>Seminars</a:t>
            </a:r>
          </a:p>
        </p:txBody>
      </p:sp>
      <p:sp>
        <p:nvSpPr>
          <p:cNvPr id="10" name="Rectangle 9">
            <a:extLst>
              <a:ext uri="{FF2B5EF4-FFF2-40B4-BE49-F238E27FC236}">
                <a16:creationId xmlns:a16="http://schemas.microsoft.com/office/drawing/2014/main" id="{0D5ADA5F-3018-411E-9BBC-73F4B53E5983}"/>
              </a:ext>
            </a:extLst>
          </p:cNvPr>
          <p:cNvSpPr/>
          <p:nvPr/>
        </p:nvSpPr>
        <p:spPr>
          <a:xfrm>
            <a:off x="1081223" y="2714940"/>
            <a:ext cx="4805680" cy="1785104"/>
          </a:xfrm>
          <a:prstGeom prst="rect">
            <a:avLst/>
          </a:prstGeom>
        </p:spPr>
        <p:txBody>
          <a:bodyPr wrap="square">
            <a:spAutoFit/>
          </a:bodyPr>
          <a:lstStyle/>
          <a:p>
            <a:pPr algn="ctr"/>
            <a:r>
              <a:rPr lang="en-GB" sz="2200" dirty="0"/>
              <a:t>When a tutor delivers a presentation on a topic and students listen and take notes. They are an opportunity to gather information for projects and assignments.</a:t>
            </a:r>
          </a:p>
        </p:txBody>
      </p:sp>
      <p:sp>
        <p:nvSpPr>
          <p:cNvPr id="11" name="Rectangle 10">
            <a:extLst>
              <a:ext uri="{FF2B5EF4-FFF2-40B4-BE49-F238E27FC236}">
                <a16:creationId xmlns:a16="http://schemas.microsoft.com/office/drawing/2014/main" id="{6D71242C-171B-4E66-B452-E32CB9782233}"/>
              </a:ext>
            </a:extLst>
          </p:cNvPr>
          <p:cNvSpPr/>
          <p:nvPr/>
        </p:nvSpPr>
        <p:spPr>
          <a:xfrm>
            <a:off x="6305097" y="2700966"/>
            <a:ext cx="5074103" cy="1785104"/>
          </a:xfrm>
          <a:prstGeom prst="rect">
            <a:avLst/>
          </a:prstGeom>
        </p:spPr>
        <p:txBody>
          <a:bodyPr wrap="square">
            <a:spAutoFit/>
          </a:bodyPr>
          <a:lstStyle/>
          <a:p>
            <a:pPr algn="ctr"/>
            <a:r>
              <a:rPr lang="en-GB" sz="2200" dirty="0"/>
              <a:t>Usually smaller group gatherings, where students have the opportunity to discuss the information they have found. Seminars are fairly similar in style to lessons at school.</a:t>
            </a:r>
          </a:p>
        </p:txBody>
      </p:sp>
    </p:spTree>
    <p:extLst>
      <p:ext uri="{BB962C8B-B14F-4D97-AF65-F5344CB8AC3E}">
        <p14:creationId xmlns:p14="http://schemas.microsoft.com/office/powerpoint/2010/main" val="145534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 y="0"/>
            <a:ext cx="12188389" cy="6858000"/>
          </a:xfrm>
          <a:prstGeom prst="rect">
            <a:avLst/>
          </a:prstGeom>
        </p:spPr>
      </p:pic>
      <p:sp>
        <p:nvSpPr>
          <p:cNvPr id="5" name="Title 1">
            <a:extLst>
              <a:ext uri="{FF2B5EF4-FFF2-40B4-BE49-F238E27FC236}">
                <a16:creationId xmlns:a16="http://schemas.microsoft.com/office/drawing/2014/main" id="{D3668E10-D356-4250-BC55-9D401F18654B}"/>
              </a:ext>
            </a:extLst>
          </p:cNvPr>
          <p:cNvSpPr txBox="1">
            <a:spLocks/>
          </p:cNvSpPr>
          <p:nvPr/>
        </p:nvSpPr>
        <p:spPr>
          <a:xfrm>
            <a:off x="1815648" y="2677160"/>
            <a:ext cx="8560704" cy="11633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E6287F"/>
                </a:solidFill>
              </a:rPr>
              <a:t>Alternative Routes to HE</a:t>
            </a:r>
            <a:endParaRPr lang="en-US" sz="4400" dirty="0">
              <a:solidFill>
                <a:srgbClr val="E6287F"/>
              </a:solidFill>
            </a:endParaRPr>
          </a:p>
        </p:txBody>
      </p:sp>
    </p:spTree>
    <p:extLst>
      <p:ext uri="{BB962C8B-B14F-4D97-AF65-F5344CB8AC3E}">
        <p14:creationId xmlns:p14="http://schemas.microsoft.com/office/powerpoint/2010/main" val="4176913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1FD7972254CE41855419E0F7ED5B56" ma:contentTypeVersion="10" ma:contentTypeDescription="Create a new document." ma:contentTypeScope="" ma:versionID="586e382acffb4e38c3b0dfd52f7bf753">
  <xsd:schema xmlns:xsd="http://www.w3.org/2001/XMLSchema" xmlns:xs="http://www.w3.org/2001/XMLSchema" xmlns:p="http://schemas.microsoft.com/office/2006/metadata/properties" xmlns:ns2="49dcf6a7-b2f9-4b68-9a07-a3f4efb66d8b" targetNamespace="http://schemas.microsoft.com/office/2006/metadata/properties" ma:root="true" ma:fieldsID="9eb62a919426e5ecc0f0adc74d8759ad" ns2:_="">
    <xsd:import namespace="49dcf6a7-b2f9-4b68-9a07-a3f4efb66d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cf6a7-b2f9-4b68-9a07-a3f4efb66d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6736D-6681-4955-9107-C37309784B5D}">
  <ds:schemaRefs>
    <ds:schemaRef ds:uri="http://schemas.microsoft.com/sharepoint/v3/contenttype/forms"/>
  </ds:schemaRefs>
</ds:datastoreItem>
</file>

<file path=customXml/itemProps2.xml><?xml version="1.0" encoding="utf-8"?>
<ds:datastoreItem xmlns:ds="http://schemas.openxmlformats.org/officeDocument/2006/customXml" ds:itemID="{814C6F88-D404-46EB-9280-459BDC6EC5A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87EA3C-027C-42AD-B807-4E431B50A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dcf6a7-b2f9-4b68-9a07-a3f4efb66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1576</TotalTime>
  <Words>1639</Words>
  <Application>Microsoft Office PowerPoint</Application>
  <PresentationFormat>Widescreen</PresentationFormat>
  <Paragraphs>184</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OpenSans</vt:lpstr>
      <vt:lpstr>OpenSans-Bold</vt:lpstr>
      <vt:lpstr>Times New Roman</vt:lpstr>
      <vt:lpstr>Office Theme</vt:lpstr>
      <vt:lpstr>Guidance for facilitator</vt:lpstr>
      <vt:lpstr>PowerPoint Presentation</vt:lpstr>
      <vt:lpstr>What is higher education?</vt:lpstr>
      <vt:lpstr>Activity: Page 55</vt:lpstr>
      <vt:lpstr>Benefits of higher education </vt:lpstr>
      <vt:lpstr>Activity: Page 58</vt:lpstr>
      <vt:lpstr>School vs HE</vt:lpstr>
      <vt:lpstr>Lectures and seminars</vt:lpstr>
      <vt:lpstr>PowerPoint Presentation</vt:lpstr>
      <vt:lpstr>Alternative routes to HE</vt:lpstr>
      <vt:lpstr>Alternative routes to HE</vt:lpstr>
      <vt:lpstr>Higher level &amp; degree apprenticeships</vt:lpstr>
      <vt:lpstr>Degree apprenticeships</vt:lpstr>
      <vt:lpstr>PowerPoint Presentation</vt:lpstr>
      <vt:lpstr>Choosing a course</vt:lpstr>
      <vt:lpstr>Different types of course</vt:lpstr>
      <vt:lpstr>HE courses</vt:lpstr>
      <vt:lpstr>Turn to page 65 in your workbook</vt:lpstr>
      <vt:lpstr>Move onto page 77 in your workbook</vt:lpstr>
      <vt:lpstr>Choosing a university</vt:lpstr>
      <vt:lpstr>Different types of universities</vt:lpstr>
      <vt:lpstr>Factors to consider</vt:lpstr>
      <vt:lpstr>Turn to page 69 in your workbook</vt:lpstr>
      <vt:lpstr>Page 70: Do your research</vt:lpstr>
      <vt:lpstr>Turn to page 71 in your workbook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William France</cp:lastModifiedBy>
  <cp:revision>44</cp:revision>
  <dcterms:created xsi:type="dcterms:W3CDTF">2017-06-15T09:04:38Z</dcterms:created>
  <dcterms:modified xsi:type="dcterms:W3CDTF">2023-07-04T12:28:38Z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0x010100631FD7972254CE41855419E0F7ED5B56</vt:lpwstr>
  </property>
</Properties>
</file>