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7" r:id="rId5"/>
    <p:sldId id="259" r:id="rId6"/>
    <p:sldId id="271" r:id="rId7"/>
    <p:sldId id="272" r:id="rId8"/>
    <p:sldId id="276" r:id="rId9"/>
    <p:sldId id="278" r:id="rId10"/>
    <p:sldId id="273" r:id="rId11"/>
    <p:sldId id="274" r:id="rId12"/>
    <p:sldId id="275" r:id="rId13"/>
    <p:sldId id="277" r:id="rId14"/>
    <p:sldId id="279" r:id="rId15"/>
    <p:sldId id="281" r:id="rId16"/>
    <p:sldId id="293" r:id="rId17"/>
    <p:sldId id="284" r:id="rId18"/>
    <p:sldId id="282" r:id="rId19"/>
    <p:sldId id="283" r:id="rId20"/>
    <p:sldId id="285" r:id="rId21"/>
    <p:sldId id="286" r:id="rId22"/>
    <p:sldId id="261" r:id="rId23"/>
    <p:sldId id="287" r:id="rId24"/>
    <p:sldId id="288" r:id="rId25"/>
    <p:sldId id="289" r:id="rId26"/>
    <p:sldId id="290" r:id="rId27"/>
    <p:sldId id="264" r:id="rId28"/>
    <p:sldId id="265" r:id="rId29"/>
    <p:sldId id="291" r:id="rId30"/>
    <p:sldId id="292" r:id="rId31"/>
    <p:sldId id="295" r:id="rId32"/>
    <p:sldId id="294" r:id="rId33"/>
    <p:sldId id="296" r:id="rId34"/>
    <p:sldId id="27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74"/>
  </p:normalViewPr>
  <p:slideViewPr>
    <p:cSldViewPr snapToGrid="0" snapToObjects="1">
      <p:cViewPr varScale="1">
        <p:scale>
          <a:sx n="81" d="100"/>
          <a:sy n="81" d="100"/>
        </p:scale>
        <p:origin x="79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France" userId="9f67c2e4-2f68-463c-beb4-49b8f8f57846" providerId="ADAL" clId="{0303EE54-1001-4627-9FA5-4DC719B6A73B}"/>
    <pc:docChg chg="modSld">
      <pc:chgData name="William France" userId="9f67c2e4-2f68-463c-beb4-49b8f8f57846" providerId="ADAL" clId="{0303EE54-1001-4627-9FA5-4DC719B6A73B}" dt="2023-07-04T12:30:08.228" v="67" actId="20577"/>
      <pc:docMkLst>
        <pc:docMk/>
      </pc:docMkLst>
      <pc:sldChg chg="modNotesTx">
        <pc:chgData name="William France" userId="9f67c2e4-2f68-463c-beb4-49b8f8f57846" providerId="ADAL" clId="{0303EE54-1001-4627-9FA5-4DC719B6A73B}" dt="2023-07-04T12:30:08.228" v="67" actId="20577"/>
        <pc:sldMkLst>
          <pc:docMk/>
          <pc:sldMk cId="3439331737" sldId="270"/>
        </pc:sldMkLst>
      </pc:sldChg>
      <pc:sldChg chg="modNotesTx">
        <pc:chgData name="William France" userId="9f67c2e4-2f68-463c-beb4-49b8f8f57846" providerId="ADAL" clId="{0303EE54-1001-4627-9FA5-4DC719B6A73B}" dt="2023-07-04T12:29:15.983" v="18" actId="20577"/>
        <pc:sldMkLst>
          <pc:docMk/>
          <pc:sldMk cId="1359498038" sldId="274"/>
        </pc:sldMkLst>
      </pc:sldChg>
      <pc:sldChg chg="modNotesTx">
        <pc:chgData name="William France" userId="9f67c2e4-2f68-463c-beb4-49b8f8f57846" providerId="ADAL" clId="{0303EE54-1001-4627-9FA5-4DC719B6A73B}" dt="2023-07-04T12:29:32.714" v="43" actId="20577"/>
        <pc:sldMkLst>
          <pc:docMk/>
          <pc:sldMk cId="2394827435"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28F64-0E78-46E2-A38D-36B03E2B892D}" type="datetimeFigureOut">
              <a:rPr lang="en-GB" smtClean="0"/>
              <a:t>04/07/2023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97643-414D-42CC-AFBB-F0D6130A5342}" type="slidenum">
              <a:rPr lang="en-GB" smtClean="0"/>
              <a:t>‹#›</a:t>
            </a:fld>
            <a:endParaRPr lang="en-GB"/>
          </a:p>
        </p:txBody>
      </p:sp>
    </p:spTree>
    <p:extLst>
      <p:ext uri="{BB962C8B-B14F-4D97-AF65-F5344CB8AC3E}">
        <p14:creationId xmlns:p14="http://schemas.microsoft.com/office/powerpoint/2010/main" val="55315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86</a:t>
            </a:r>
          </a:p>
        </p:txBody>
      </p:sp>
      <p:sp>
        <p:nvSpPr>
          <p:cNvPr id="4" name="Slide Number Placeholder 3"/>
          <p:cNvSpPr>
            <a:spLocks noGrp="1"/>
          </p:cNvSpPr>
          <p:nvPr>
            <p:ph type="sldNum" sz="quarter" idx="5"/>
          </p:nvPr>
        </p:nvSpPr>
        <p:spPr/>
        <p:txBody>
          <a:bodyPr/>
          <a:lstStyle/>
          <a:p>
            <a:fld id="{C5297643-414D-42CC-AFBB-F0D6130A5342}" type="slidenum">
              <a:rPr lang="en-GB" smtClean="0"/>
              <a:t>8</a:t>
            </a:fld>
            <a:endParaRPr lang="en-GB"/>
          </a:p>
        </p:txBody>
      </p:sp>
    </p:spTree>
    <p:extLst>
      <p:ext uri="{BB962C8B-B14F-4D97-AF65-F5344CB8AC3E}">
        <p14:creationId xmlns:p14="http://schemas.microsoft.com/office/powerpoint/2010/main" val="45245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89</a:t>
            </a:r>
          </a:p>
        </p:txBody>
      </p:sp>
      <p:sp>
        <p:nvSpPr>
          <p:cNvPr id="4" name="Slide Number Placeholder 3"/>
          <p:cNvSpPr>
            <a:spLocks noGrp="1"/>
          </p:cNvSpPr>
          <p:nvPr>
            <p:ph type="sldNum" sz="quarter" idx="5"/>
          </p:nvPr>
        </p:nvSpPr>
        <p:spPr/>
        <p:txBody>
          <a:bodyPr/>
          <a:lstStyle/>
          <a:p>
            <a:fld id="{C5297643-414D-42CC-AFBB-F0D6130A5342}" type="slidenum">
              <a:rPr lang="en-GB" smtClean="0"/>
              <a:t>14</a:t>
            </a:fld>
            <a:endParaRPr lang="en-GB"/>
          </a:p>
        </p:txBody>
      </p:sp>
    </p:spTree>
    <p:extLst>
      <p:ext uri="{BB962C8B-B14F-4D97-AF65-F5344CB8AC3E}">
        <p14:creationId xmlns:p14="http://schemas.microsoft.com/office/powerpoint/2010/main" val="373967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discussion could go in various directions. Try to ensure that overall the students get two key points:</a:t>
            </a:r>
            <a:endParaRPr/>
          </a:p>
          <a:p>
            <a:pPr marL="0" lvl="0" indent="0" algn="l" rtl="0">
              <a:lnSpc>
                <a:spcPct val="100000"/>
              </a:lnSpc>
              <a:spcBef>
                <a:spcPts val="0"/>
              </a:spcBef>
              <a:spcAft>
                <a:spcPts val="0"/>
              </a:spcAft>
              <a:buSzPts val="1400"/>
              <a:buNone/>
            </a:pPr>
            <a:r>
              <a:rPr lang="en-GB"/>
              <a:t>1. For up-to-date reliable information they should visit the government website as a start point.</a:t>
            </a:r>
            <a:endParaRPr/>
          </a:p>
          <a:p>
            <a:pPr marL="0" lvl="0" indent="0" algn="l" rtl="0">
              <a:lnSpc>
                <a:spcPct val="100000"/>
              </a:lnSpc>
              <a:spcBef>
                <a:spcPts val="0"/>
              </a:spcBef>
              <a:spcAft>
                <a:spcPts val="0"/>
              </a:spcAft>
              <a:buSzPts val="1400"/>
              <a:buNone/>
            </a:pPr>
            <a:r>
              <a:rPr lang="en-GB"/>
              <a:t>2. Debates on the value for money of Higher Education will always be based on opinion. But it should be remembered that on financial terms you will only ever repay if you have benefited from studying in Higher Education. Often it’s the non-financial benefits which people cite as the most valuable from having studied at a higher level, such as: meeting new people; travel; time to think about what you want to do; discover new interests and talents;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For the most up-to-date information see: https://www.gov.uk/student-finance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Repayments will be discussed later but suffice to say that no repayments will ever be made until after you finish your studies and after you start financially benefiting from your studies which means earning over £25,725 per year.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2" name="Google Shape;402;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Hard copy page 97 &amp; 98</a:t>
            </a:r>
          </a:p>
        </p:txBody>
      </p:sp>
      <p:sp>
        <p:nvSpPr>
          <p:cNvPr id="4" name="Slide Number Placeholder 3"/>
          <p:cNvSpPr>
            <a:spLocks noGrp="1"/>
          </p:cNvSpPr>
          <p:nvPr>
            <p:ph type="sldNum" sz="quarter" idx="5"/>
          </p:nvPr>
        </p:nvSpPr>
        <p:spPr/>
        <p:txBody>
          <a:bodyPr/>
          <a:lstStyle/>
          <a:p>
            <a:fld id="{C5297643-414D-42CC-AFBB-F0D6130A5342}" type="slidenum">
              <a:rPr lang="en-GB" smtClean="0"/>
              <a:t>31</a:t>
            </a:fld>
            <a:endParaRPr lang="en-GB"/>
          </a:p>
        </p:txBody>
      </p:sp>
    </p:spTree>
    <p:extLst>
      <p:ext uri="{BB962C8B-B14F-4D97-AF65-F5344CB8AC3E}">
        <p14:creationId xmlns:p14="http://schemas.microsoft.com/office/powerpoint/2010/main" val="23336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0559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81942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98872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03585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25014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20BD5-78E2-4D44-AEDF-8993836B94A3}"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0240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820BD5-78E2-4D44-AEDF-8993836B94A3}" type="datetimeFigureOut">
              <a:rPr lang="en-US" smtClean="0"/>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5100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20BD5-78E2-4D44-AEDF-8993836B94A3}" type="datetimeFigureOut">
              <a:rPr lang="en-US" smtClean="0"/>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03004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20BD5-78E2-4D44-AEDF-8993836B94A3}" type="datetimeFigureOut">
              <a:rPr lang="en-US" smtClean="0"/>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08083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20BD5-78E2-4D44-AEDF-8993836B94A3}"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7819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20BD5-78E2-4D44-AEDF-8993836B94A3}"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14171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20BD5-78E2-4D44-AEDF-8993836B94A3}" type="datetimeFigureOut">
              <a:rPr lang="en-US" smtClean="0"/>
              <a:t>7/4/2023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63613-9201-6042-8134-854CF1BD8A78}" type="slidenum">
              <a:rPr lang="en-US" smtClean="0"/>
              <a:t>‹#›</a:t>
            </a:fld>
            <a:endParaRPr lang="en-US"/>
          </a:p>
        </p:txBody>
      </p:sp>
    </p:spTree>
    <p:extLst>
      <p:ext uri="{BB962C8B-B14F-4D97-AF65-F5344CB8AC3E}">
        <p14:creationId xmlns:p14="http://schemas.microsoft.com/office/powerpoint/2010/main" val="12460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ov.uk/student-finance"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gov.uk/student-finance-calculato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Guidance for facilitator</a:t>
            </a:r>
          </a:p>
        </p:txBody>
      </p:sp>
      <p:sp>
        <p:nvSpPr>
          <p:cNvPr id="5" name="TextBox 4"/>
          <p:cNvSpPr txBox="1"/>
          <p:nvPr/>
        </p:nvSpPr>
        <p:spPr>
          <a:xfrm>
            <a:off x="838200" y="1886552"/>
            <a:ext cx="105156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Approx. 45-minute session</a:t>
            </a:r>
          </a:p>
          <a:p>
            <a:pPr marL="285750" indent="-285750">
              <a:buFont typeface="Arial" panose="020B0604020202020204" pitchFamily="34" charset="0"/>
              <a:buChar char="•"/>
            </a:pPr>
            <a:r>
              <a:rPr lang="en-US" sz="2800" dirty="0"/>
              <a:t>This session will cover UCAS, personal statements, interviews, student finance and accommodation</a:t>
            </a:r>
          </a:p>
          <a:p>
            <a:pPr marL="285750" indent="-285750">
              <a:buFont typeface="Arial" panose="020B0604020202020204" pitchFamily="34" charset="0"/>
              <a:buChar char="•"/>
            </a:pPr>
            <a:r>
              <a:rPr lang="en-US" sz="2800" dirty="0"/>
              <a:t>No additional resources required (other than the workbook!)</a:t>
            </a:r>
          </a:p>
        </p:txBody>
      </p:sp>
    </p:spTree>
    <p:extLst>
      <p:ext uri="{BB962C8B-B14F-4D97-AF65-F5344CB8AC3E}">
        <p14:creationId xmlns:p14="http://schemas.microsoft.com/office/powerpoint/2010/main" val="210052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701040" y="276932"/>
            <a:ext cx="10515600" cy="1325563"/>
          </a:xfrm>
        </p:spPr>
        <p:txBody>
          <a:bodyPr>
            <a:normAutofit/>
          </a:bodyPr>
          <a:lstStyle/>
          <a:p>
            <a:r>
              <a:rPr lang="en-US" sz="4800" dirty="0">
                <a:solidFill>
                  <a:srgbClr val="E6287F"/>
                </a:solidFill>
              </a:rPr>
              <a:t>UCAS Extra and Clearing</a:t>
            </a:r>
          </a:p>
        </p:txBody>
      </p:sp>
      <p:sp>
        <p:nvSpPr>
          <p:cNvPr id="5" name="TextBox 4">
            <a:extLst>
              <a:ext uri="{FF2B5EF4-FFF2-40B4-BE49-F238E27FC236}">
                <a16:creationId xmlns:a16="http://schemas.microsoft.com/office/drawing/2014/main" id="{B320B28A-710D-414A-9058-5C456B33D567}"/>
              </a:ext>
            </a:extLst>
          </p:cNvPr>
          <p:cNvSpPr txBox="1"/>
          <p:nvPr/>
        </p:nvSpPr>
        <p:spPr>
          <a:xfrm>
            <a:off x="701040" y="1382749"/>
            <a:ext cx="11297920" cy="4062651"/>
          </a:xfrm>
          <a:prstGeom prst="rect">
            <a:avLst/>
          </a:prstGeom>
          <a:noFill/>
        </p:spPr>
        <p:txBody>
          <a:bodyPr wrap="square" rtlCol="0">
            <a:spAutoFit/>
          </a:bodyPr>
          <a:lstStyle/>
          <a:p>
            <a:r>
              <a:rPr lang="en-US" sz="2400" dirty="0"/>
              <a:t>For students who don’t have an offer of place at the end of their application process, there are two functions designed to help get a place on a course:</a:t>
            </a:r>
          </a:p>
          <a:p>
            <a:endParaRPr lang="en-US" sz="2400" dirty="0"/>
          </a:p>
          <a:p>
            <a:pPr marL="342900" indent="-342900">
              <a:buFont typeface="Arial" panose="020B0604020202020204" pitchFamily="34" charset="0"/>
              <a:buChar char="•"/>
            </a:pPr>
            <a:r>
              <a:rPr lang="en-US" sz="2400" b="1" dirty="0"/>
              <a:t>UCAS Extra</a:t>
            </a:r>
            <a:r>
              <a:rPr lang="en-US" sz="2400" dirty="0"/>
              <a:t> – This allows you to apply for additional courses once you’ve used up all of your places. This is for students who have either not been offered a place or have declined all of their offers.</a:t>
            </a:r>
            <a:r>
              <a:rPr lang="en-GB" dirty="0"/>
              <a: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US" sz="2400" b="1" dirty="0"/>
              <a:t>Clearing</a:t>
            </a:r>
            <a:r>
              <a:rPr lang="en-US" sz="2400" dirty="0"/>
              <a:t> – This is how universities and colleges fill remaining places on their courses. You can apply for a course through clearing if you’re not already holding an offer from a university or college, and the course still has places. Clearing usually takes place from Results Day onwards. </a:t>
            </a:r>
          </a:p>
        </p:txBody>
      </p:sp>
    </p:spTree>
    <p:extLst>
      <p:ext uri="{BB962C8B-B14F-4D97-AF65-F5344CB8AC3E}">
        <p14:creationId xmlns:p14="http://schemas.microsoft.com/office/powerpoint/2010/main" val="1851805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88389" cy="6858000"/>
          </a:xfrm>
          <a:prstGeom prst="rect">
            <a:avLst/>
          </a:prstGeom>
        </p:spPr>
      </p:pic>
      <p:sp>
        <p:nvSpPr>
          <p:cNvPr id="5" name="Title 1">
            <a:extLst>
              <a:ext uri="{FF2B5EF4-FFF2-40B4-BE49-F238E27FC236}">
                <a16:creationId xmlns:a16="http://schemas.microsoft.com/office/drawing/2014/main" id="{D3668E10-D356-4250-BC55-9D401F18654B}"/>
              </a:ext>
            </a:extLst>
          </p:cNvPr>
          <p:cNvSpPr txBox="1">
            <a:spLocks/>
          </p:cNvSpPr>
          <p:nvPr/>
        </p:nvSpPr>
        <p:spPr>
          <a:xfrm>
            <a:off x="1815648" y="2981960"/>
            <a:ext cx="8560704" cy="8940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E6287F"/>
                </a:solidFill>
              </a:rPr>
              <a:t>Interviews</a:t>
            </a:r>
          </a:p>
        </p:txBody>
      </p:sp>
    </p:spTree>
    <p:extLst>
      <p:ext uri="{BB962C8B-B14F-4D97-AF65-F5344CB8AC3E}">
        <p14:creationId xmlns:p14="http://schemas.microsoft.com/office/powerpoint/2010/main" val="281495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711200" y="78898"/>
            <a:ext cx="10515600" cy="1325563"/>
          </a:xfrm>
        </p:spPr>
        <p:txBody>
          <a:bodyPr>
            <a:normAutofit/>
          </a:bodyPr>
          <a:lstStyle/>
          <a:p>
            <a:r>
              <a:rPr lang="en-US" sz="4800" dirty="0">
                <a:solidFill>
                  <a:srgbClr val="E6287F"/>
                </a:solidFill>
              </a:rPr>
              <a:t>Interviews</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5" name="TextBox 4">
            <a:extLst>
              <a:ext uri="{FF2B5EF4-FFF2-40B4-BE49-F238E27FC236}">
                <a16:creationId xmlns:a16="http://schemas.microsoft.com/office/drawing/2014/main" id="{60A40F8A-61D2-4754-831E-8BE942176BAA}"/>
              </a:ext>
            </a:extLst>
          </p:cNvPr>
          <p:cNvSpPr txBox="1"/>
          <p:nvPr/>
        </p:nvSpPr>
        <p:spPr>
          <a:xfrm>
            <a:off x="711200" y="1220371"/>
            <a:ext cx="10947400" cy="1815882"/>
          </a:xfrm>
          <a:prstGeom prst="rect">
            <a:avLst/>
          </a:prstGeom>
          <a:noFill/>
        </p:spPr>
        <p:txBody>
          <a:bodyPr wrap="square" rtlCol="0">
            <a:spAutoFit/>
          </a:bodyPr>
          <a:lstStyle/>
          <a:p>
            <a:r>
              <a:rPr lang="en-US" sz="2800" dirty="0"/>
              <a:t>Interviews are when you have a face-to-face (in-person or virtually) meeting to talk about why you would be a good fit for the opportunity on offer. You may have done a bit of work around interviews already in the ‘Intro to FE’ section.</a:t>
            </a:r>
          </a:p>
        </p:txBody>
      </p:sp>
      <p:sp>
        <p:nvSpPr>
          <p:cNvPr id="6" name="Title 1">
            <a:extLst>
              <a:ext uri="{FF2B5EF4-FFF2-40B4-BE49-F238E27FC236}">
                <a16:creationId xmlns:a16="http://schemas.microsoft.com/office/drawing/2014/main" id="{FC02E872-8BA0-42B8-9749-56A5924DEB57}"/>
              </a:ext>
            </a:extLst>
          </p:cNvPr>
          <p:cNvSpPr txBox="1">
            <a:spLocks/>
          </p:cNvSpPr>
          <p:nvPr/>
        </p:nvSpPr>
        <p:spPr>
          <a:xfrm>
            <a:off x="711200" y="2743338"/>
            <a:ext cx="59639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E6287F"/>
                </a:solidFill>
              </a:rPr>
              <a:t>You could have an interview for:</a:t>
            </a:r>
          </a:p>
        </p:txBody>
      </p:sp>
      <p:sp>
        <p:nvSpPr>
          <p:cNvPr id="7" name="TextBox 6">
            <a:extLst>
              <a:ext uri="{FF2B5EF4-FFF2-40B4-BE49-F238E27FC236}">
                <a16:creationId xmlns:a16="http://schemas.microsoft.com/office/drawing/2014/main" id="{5A1C871B-AA70-4757-BE54-02CAB72E6F43}"/>
              </a:ext>
            </a:extLst>
          </p:cNvPr>
          <p:cNvSpPr txBox="1"/>
          <p:nvPr/>
        </p:nvSpPr>
        <p:spPr>
          <a:xfrm>
            <a:off x="711200" y="3725926"/>
            <a:ext cx="58420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A place at college</a:t>
            </a:r>
          </a:p>
          <a:p>
            <a:pPr marL="285750" indent="-285750">
              <a:buFont typeface="Arial" panose="020B0604020202020204" pitchFamily="34" charset="0"/>
              <a:buChar char="•"/>
            </a:pPr>
            <a:r>
              <a:rPr lang="en-US" sz="2400" dirty="0"/>
              <a:t>A place at university</a:t>
            </a:r>
          </a:p>
          <a:p>
            <a:pPr marL="285750" indent="-285750">
              <a:buFont typeface="Arial" panose="020B0604020202020204" pitchFamily="34" charset="0"/>
              <a:buChar char="•"/>
            </a:pPr>
            <a:r>
              <a:rPr lang="en-US" sz="2400" dirty="0"/>
              <a:t>A job</a:t>
            </a:r>
          </a:p>
          <a:p>
            <a:pPr marL="285750" indent="-285750">
              <a:buFont typeface="Arial" panose="020B0604020202020204" pitchFamily="34" charset="0"/>
              <a:buChar char="•"/>
            </a:pPr>
            <a:r>
              <a:rPr lang="en-US" sz="2400" dirty="0"/>
              <a:t>Other paid and recreational opportunities e.g. volunteering</a:t>
            </a:r>
          </a:p>
        </p:txBody>
      </p:sp>
      <p:sp>
        <p:nvSpPr>
          <p:cNvPr id="9" name="TextBox 8">
            <a:extLst>
              <a:ext uri="{FF2B5EF4-FFF2-40B4-BE49-F238E27FC236}">
                <a16:creationId xmlns:a16="http://schemas.microsoft.com/office/drawing/2014/main" id="{890DD53C-7F45-46D4-AAB8-81F27F514DD4}"/>
              </a:ext>
            </a:extLst>
          </p:cNvPr>
          <p:cNvSpPr txBox="1"/>
          <p:nvPr/>
        </p:nvSpPr>
        <p:spPr>
          <a:xfrm>
            <a:off x="7513320" y="3386764"/>
            <a:ext cx="4035834" cy="1938992"/>
          </a:xfrm>
          <a:prstGeom prst="rect">
            <a:avLst/>
          </a:prstGeom>
          <a:noFill/>
          <a:ln>
            <a:solidFill>
              <a:srgbClr val="7030A0"/>
            </a:solidFill>
          </a:ln>
        </p:spPr>
        <p:txBody>
          <a:bodyPr wrap="square" rtlCol="0">
            <a:spAutoFit/>
          </a:bodyPr>
          <a:lstStyle/>
          <a:p>
            <a:pPr algn="ctr"/>
            <a:r>
              <a:rPr lang="en-US" sz="2400" dirty="0">
                <a:solidFill>
                  <a:srgbClr val="E6287F"/>
                </a:solidFill>
              </a:rPr>
              <a:t>Once you’ve submitted your application, some HE courses will ask you to attend an interview or audition before they offer you a place.</a:t>
            </a:r>
          </a:p>
        </p:txBody>
      </p:sp>
    </p:spTree>
    <p:extLst>
      <p:ext uri="{BB962C8B-B14F-4D97-AF65-F5344CB8AC3E}">
        <p14:creationId xmlns:p14="http://schemas.microsoft.com/office/powerpoint/2010/main" val="169589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838200" y="1408559"/>
            <a:ext cx="10515600" cy="1325563"/>
          </a:xfrm>
        </p:spPr>
        <p:txBody>
          <a:bodyPr>
            <a:normAutofit/>
          </a:bodyPr>
          <a:lstStyle/>
          <a:p>
            <a:pPr algn="ctr"/>
            <a:r>
              <a:rPr lang="en-US" sz="4800" dirty="0">
                <a:solidFill>
                  <a:srgbClr val="E6287F"/>
                </a:solidFill>
              </a:rPr>
              <a:t>Quick activity</a:t>
            </a:r>
          </a:p>
        </p:txBody>
      </p:sp>
      <p:sp>
        <p:nvSpPr>
          <p:cNvPr id="5" name="TextBox 4">
            <a:extLst>
              <a:ext uri="{FF2B5EF4-FFF2-40B4-BE49-F238E27FC236}">
                <a16:creationId xmlns:a16="http://schemas.microsoft.com/office/drawing/2014/main" id="{B320B28A-710D-414A-9058-5C456B33D567}"/>
              </a:ext>
            </a:extLst>
          </p:cNvPr>
          <p:cNvSpPr txBox="1"/>
          <p:nvPr/>
        </p:nvSpPr>
        <p:spPr>
          <a:xfrm>
            <a:off x="1179308" y="3089722"/>
            <a:ext cx="9833384" cy="2062103"/>
          </a:xfrm>
          <a:prstGeom prst="rect">
            <a:avLst/>
          </a:prstGeom>
          <a:noFill/>
        </p:spPr>
        <p:txBody>
          <a:bodyPr wrap="square" rtlCol="0">
            <a:spAutoFit/>
          </a:bodyPr>
          <a:lstStyle/>
          <a:p>
            <a:pPr algn="ctr"/>
            <a:r>
              <a:rPr lang="en-US" sz="3200" dirty="0"/>
              <a:t>Turn to the person next to you and tell them one of your biggest strengths as a person. Then swap over.</a:t>
            </a:r>
          </a:p>
          <a:p>
            <a:pPr algn="ctr"/>
            <a:endParaRPr lang="en-US" sz="3200" dirty="0"/>
          </a:p>
          <a:p>
            <a:pPr algn="ctr"/>
            <a:r>
              <a:rPr lang="en-US" sz="3200" dirty="0"/>
              <a:t>You have two minutes…</a:t>
            </a:r>
          </a:p>
        </p:txBody>
      </p:sp>
    </p:spTree>
    <p:extLst>
      <p:ext uri="{BB962C8B-B14F-4D97-AF65-F5344CB8AC3E}">
        <p14:creationId xmlns:p14="http://schemas.microsoft.com/office/powerpoint/2010/main" val="372925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838200" y="1408559"/>
            <a:ext cx="10515600" cy="1325563"/>
          </a:xfrm>
        </p:spPr>
        <p:txBody>
          <a:bodyPr>
            <a:normAutofit/>
          </a:bodyPr>
          <a:lstStyle/>
          <a:p>
            <a:pPr algn="ctr"/>
            <a:r>
              <a:rPr lang="en-US" sz="4800" dirty="0">
                <a:solidFill>
                  <a:srgbClr val="E6287F"/>
                </a:solidFill>
              </a:rPr>
              <a:t>Turn to page 78 in your workbook</a:t>
            </a:r>
          </a:p>
        </p:txBody>
      </p:sp>
      <p:sp>
        <p:nvSpPr>
          <p:cNvPr id="5" name="TextBox 4">
            <a:extLst>
              <a:ext uri="{FF2B5EF4-FFF2-40B4-BE49-F238E27FC236}">
                <a16:creationId xmlns:a16="http://schemas.microsoft.com/office/drawing/2014/main" id="{B320B28A-710D-414A-9058-5C456B33D567}"/>
              </a:ext>
            </a:extLst>
          </p:cNvPr>
          <p:cNvSpPr txBox="1"/>
          <p:nvPr/>
        </p:nvSpPr>
        <p:spPr>
          <a:xfrm>
            <a:off x="1179308" y="3089722"/>
            <a:ext cx="9833384" cy="1569660"/>
          </a:xfrm>
          <a:prstGeom prst="rect">
            <a:avLst/>
          </a:prstGeom>
          <a:noFill/>
        </p:spPr>
        <p:txBody>
          <a:bodyPr wrap="square" rtlCol="0">
            <a:spAutoFit/>
          </a:bodyPr>
          <a:lstStyle/>
          <a:p>
            <a:pPr algn="ctr"/>
            <a:r>
              <a:rPr lang="en-US" sz="3200" dirty="0"/>
              <a:t>Have a go at this activity to practice talking about yourself. These are some of the most common questions asked during interviews.</a:t>
            </a:r>
          </a:p>
        </p:txBody>
      </p:sp>
    </p:spTree>
    <p:extLst>
      <p:ext uri="{BB962C8B-B14F-4D97-AF65-F5344CB8AC3E}">
        <p14:creationId xmlns:p14="http://schemas.microsoft.com/office/powerpoint/2010/main" val="239482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711200" y="78898"/>
            <a:ext cx="10515600" cy="1325563"/>
          </a:xfrm>
        </p:spPr>
        <p:txBody>
          <a:bodyPr>
            <a:normAutofit/>
          </a:bodyPr>
          <a:lstStyle/>
          <a:p>
            <a:r>
              <a:rPr lang="en-US" sz="4800" dirty="0">
                <a:solidFill>
                  <a:srgbClr val="E6287F"/>
                </a:solidFill>
              </a:rPr>
              <a:t>Preparing for interviews</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5" name="TextBox 4">
            <a:extLst>
              <a:ext uri="{FF2B5EF4-FFF2-40B4-BE49-F238E27FC236}">
                <a16:creationId xmlns:a16="http://schemas.microsoft.com/office/drawing/2014/main" id="{60A40F8A-61D2-4754-831E-8BE942176BAA}"/>
              </a:ext>
            </a:extLst>
          </p:cNvPr>
          <p:cNvSpPr txBox="1"/>
          <p:nvPr/>
        </p:nvSpPr>
        <p:spPr>
          <a:xfrm>
            <a:off x="718820" y="1106011"/>
            <a:ext cx="10932160" cy="1384995"/>
          </a:xfrm>
          <a:prstGeom prst="rect">
            <a:avLst/>
          </a:prstGeom>
          <a:noFill/>
        </p:spPr>
        <p:txBody>
          <a:bodyPr wrap="square" rtlCol="0">
            <a:spAutoFit/>
          </a:bodyPr>
          <a:lstStyle/>
          <a:p>
            <a:r>
              <a:rPr lang="en-US" sz="2800" dirty="0"/>
              <a:t>You’re likely to hear about interview for courses or jobs via email or through the post. You might be asked to prepare a presentation on a relevant topic or a portfolio showcasing your work.</a:t>
            </a:r>
          </a:p>
        </p:txBody>
      </p:sp>
      <p:sp>
        <p:nvSpPr>
          <p:cNvPr id="6" name="Title 1">
            <a:extLst>
              <a:ext uri="{FF2B5EF4-FFF2-40B4-BE49-F238E27FC236}">
                <a16:creationId xmlns:a16="http://schemas.microsoft.com/office/drawing/2014/main" id="{FC02E872-8BA0-42B8-9749-56A5924DEB57}"/>
              </a:ext>
            </a:extLst>
          </p:cNvPr>
          <p:cNvSpPr txBox="1">
            <a:spLocks/>
          </p:cNvSpPr>
          <p:nvPr/>
        </p:nvSpPr>
        <p:spPr>
          <a:xfrm>
            <a:off x="711200" y="2192555"/>
            <a:ext cx="59639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E6287F"/>
                </a:solidFill>
              </a:rPr>
              <a:t>How to prepare:</a:t>
            </a:r>
          </a:p>
        </p:txBody>
      </p:sp>
      <p:sp>
        <p:nvSpPr>
          <p:cNvPr id="7" name="TextBox 6">
            <a:extLst>
              <a:ext uri="{FF2B5EF4-FFF2-40B4-BE49-F238E27FC236}">
                <a16:creationId xmlns:a16="http://schemas.microsoft.com/office/drawing/2014/main" id="{5A1C871B-AA70-4757-BE54-02CAB72E6F43}"/>
              </a:ext>
            </a:extLst>
          </p:cNvPr>
          <p:cNvSpPr txBox="1"/>
          <p:nvPr/>
        </p:nvSpPr>
        <p:spPr>
          <a:xfrm>
            <a:off x="591820" y="3069332"/>
            <a:ext cx="1118616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Read the instructions you have received carefully</a:t>
            </a:r>
          </a:p>
          <a:p>
            <a:pPr marL="285750" indent="-285750">
              <a:buFont typeface="Arial" panose="020B0604020202020204" pitchFamily="34" charset="0"/>
              <a:buChar char="•"/>
            </a:pPr>
            <a:r>
              <a:rPr lang="en-US" sz="2400" dirty="0"/>
              <a:t>Check whether you need to prepare any materials or presentations for your interview</a:t>
            </a:r>
          </a:p>
          <a:p>
            <a:pPr marL="285750" indent="-285750">
              <a:buFont typeface="Arial" panose="020B0604020202020204" pitchFamily="34" charset="0"/>
              <a:buChar char="•"/>
            </a:pPr>
            <a:r>
              <a:rPr lang="en-US" sz="2400" dirty="0"/>
              <a:t>Practice interview questions</a:t>
            </a:r>
          </a:p>
          <a:p>
            <a:pPr marL="285750" indent="-285750">
              <a:buFont typeface="Arial" panose="020B0604020202020204" pitchFamily="34" charset="0"/>
              <a:buChar char="•"/>
            </a:pPr>
            <a:r>
              <a:rPr lang="en-US" sz="2400" dirty="0"/>
              <a:t>Make sure you have all of the contact and location details that you need for the day</a:t>
            </a:r>
          </a:p>
          <a:p>
            <a:pPr marL="285750" indent="-285750">
              <a:buFont typeface="Arial" panose="020B0604020202020204" pitchFamily="34" charset="0"/>
              <a:buChar char="•"/>
            </a:pPr>
            <a:r>
              <a:rPr lang="en-US" sz="2400" dirty="0"/>
              <a:t>Interviewing online? Make sure you know which platform you’re using and do a trial run</a:t>
            </a:r>
          </a:p>
          <a:p>
            <a:pPr marL="285750" indent="-285750">
              <a:buFont typeface="Arial" panose="020B0604020202020204" pitchFamily="34" charset="0"/>
              <a:buChar char="•"/>
            </a:pPr>
            <a:r>
              <a:rPr lang="en-US" sz="2400" dirty="0"/>
              <a:t>Interviewing in person? </a:t>
            </a:r>
            <a:r>
              <a:rPr lang="en-US" sz="2400" dirty="0" err="1"/>
              <a:t>Familiarise</a:t>
            </a:r>
            <a:r>
              <a:rPr lang="en-US" sz="2400" dirty="0"/>
              <a:t> yourself with the location and how you’re getting there.</a:t>
            </a:r>
          </a:p>
        </p:txBody>
      </p:sp>
    </p:spTree>
    <p:extLst>
      <p:ext uri="{BB962C8B-B14F-4D97-AF65-F5344CB8AC3E}">
        <p14:creationId xmlns:p14="http://schemas.microsoft.com/office/powerpoint/2010/main" val="109204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711200" y="78898"/>
            <a:ext cx="10515600" cy="1325563"/>
          </a:xfrm>
        </p:spPr>
        <p:txBody>
          <a:bodyPr>
            <a:normAutofit/>
          </a:bodyPr>
          <a:lstStyle/>
          <a:p>
            <a:r>
              <a:rPr lang="en-US" sz="4800" dirty="0">
                <a:solidFill>
                  <a:srgbClr val="E6287F"/>
                </a:solidFill>
              </a:rPr>
              <a:t>Types of interview</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5" name="TextBox 4">
            <a:extLst>
              <a:ext uri="{FF2B5EF4-FFF2-40B4-BE49-F238E27FC236}">
                <a16:creationId xmlns:a16="http://schemas.microsoft.com/office/drawing/2014/main" id="{60A40F8A-61D2-4754-831E-8BE942176BAA}"/>
              </a:ext>
            </a:extLst>
          </p:cNvPr>
          <p:cNvSpPr txBox="1"/>
          <p:nvPr/>
        </p:nvSpPr>
        <p:spPr>
          <a:xfrm>
            <a:off x="718820" y="1295886"/>
            <a:ext cx="10932160" cy="4401205"/>
          </a:xfrm>
          <a:prstGeom prst="rect">
            <a:avLst/>
          </a:prstGeom>
          <a:noFill/>
        </p:spPr>
        <p:txBody>
          <a:bodyPr wrap="square" rtlCol="0">
            <a:spAutoFit/>
          </a:bodyPr>
          <a:lstStyle/>
          <a:p>
            <a:r>
              <a:rPr lang="en-US" sz="2800" dirty="0"/>
              <a:t>There are a few different types of interview:</a:t>
            </a:r>
          </a:p>
          <a:p>
            <a:endParaRPr lang="en-US" sz="2800" dirty="0"/>
          </a:p>
          <a:p>
            <a:pPr marL="457200" indent="-457200">
              <a:buFont typeface="Arial" panose="020B0604020202020204" pitchFamily="34" charset="0"/>
              <a:buChar char="•"/>
            </a:pPr>
            <a:r>
              <a:rPr lang="en-US" sz="2800" b="1" dirty="0"/>
              <a:t>One-to-one: </a:t>
            </a:r>
            <a:r>
              <a:rPr lang="en-US" sz="2800" dirty="0"/>
              <a:t>Where it’s just you and the interviewer in the room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t>Panel</a:t>
            </a:r>
            <a:r>
              <a:rPr lang="en-US" sz="2800" dirty="0"/>
              <a:t>: Where you’re interviewed by more than one person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t>Group: </a:t>
            </a:r>
            <a:r>
              <a:rPr lang="en-US" sz="2800" dirty="0"/>
              <a:t>Where you’re interviewed alongside other people applying for the same opportunity. This might involve you takin part in an activity with other applicants to showcase your skills.</a:t>
            </a:r>
          </a:p>
          <a:p>
            <a:endParaRPr lang="en-US" sz="2800" dirty="0"/>
          </a:p>
        </p:txBody>
      </p:sp>
    </p:spTree>
    <p:extLst>
      <p:ext uri="{BB962C8B-B14F-4D97-AF65-F5344CB8AC3E}">
        <p14:creationId xmlns:p14="http://schemas.microsoft.com/office/powerpoint/2010/main" val="305021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711200" y="78898"/>
            <a:ext cx="10515600" cy="1325563"/>
          </a:xfrm>
        </p:spPr>
        <p:txBody>
          <a:bodyPr>
            <a:normAutofit/>
          </a:bodyPr>
          <a:lstStyle/>
          <a:p>
            <a:r>
              <a:rPr lang="en-US" sz="4800" dirty="0">
                <a:solidFill>
                  <a:srgbClr val="E6287F"/>
                </a:solidFill>
              </a:rPr>
              <a:t>Auditions and portfolios</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5" name="TextBox 4">
            <a:extLst>
              <a:ext uri="{FF2B5EF4-FFF2-40B4-BE49-F238E27FC236}">
                <a16:creationId xmlns:a16="http://schemas.microsoft.com/office/drawing/2014/main" id="{60A40F8A-61D2-4754-831E-8BE942176BAA}"/>
              </a:ext>
            </a:extLst>
          </p:cNvPr>
          <p:cNvSpPr txBox="1"/>
          <p:nvPr/>
        </p:nvSpPr>
        <p:spPr>
          <a:xfrm>
            <a:off x="718820" y="1295886"/>
            <a:ext cx="10932160" cy="4832092"/>
          </a:xfrm>
          <a:prstGeom prst="rect">
            <a:avLst/>
          </a:prstGeom>
          <a:noFill/>
        </p:spPr>
        <p:txBody>
          <a:bodyPr wrap="square" rtlCol="0">
            <a:spAutoFit/>
          </a:bodyPr>
          <a:lstStyle/>
          <a:p>
            <a:r>
              <a:rPr lang="en-US" sz="2800" dirty="0"/>
              <a:t>If you’re applying to a specialist institution, you might be asked to attend an audition or produce a portfolio.</a:t>
            </a:r>
          </a:p>
          <a:p>
            <a:endParaRPr lang="en-US" sz="2800" dirty="0"/>
          </a:p>
          <a:p>
            <a:pPr marL="457200" indent="-457200">
              <a:buFont typeface="Arial" panose="020B0604020202020204" pitchFamily="34" charset="0"/>
              <a:buChar char="•"/>
            </a:pPr>
            <a:r>
              <a:rPr lang="en-US" sz="2800" b="1" dirty="0"/>
              <a:t>Auditions: </a:t>
            </a:r>
            <a:r>
              <a:rPr lang="en-US" sz="2800" dirty="0"/>
              <a:t>An opportunity to showcase your talents! Prepare a short piece that is relevant to your course and perform it for members of staff from the course.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t>Portfolios: </a:t>
            </a:r>
            <a:r>
              <a:rPr lang="en-US" sz="2800" dirty="0"/>
              <a:t>A collection of your best work, designed to show admissions tutors your style and skill. These are often required for creative courses.</a:t>
            </a:r>
          </a:p>
          <a:p>
            <a:endParaRPr lang="en-US" sz="2800" dirty="0"/>
          </a:p>
        </p:txBody>
      </p:sp>
    </p:spTree>
    <p:extLst>
      <p:ext uri="{BB962C8B-B14F-4D97-AF65-F5344CB8AC3E}">
        <p14:creationId xmlns:p14="http://schemas.microsoft.com/office/powerpoint/2010/main" val="2529130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88389" cy="6858000"/>
          </a:xfrm>
          <a:prstGeom prst="rect">
            <a:avLst/>
          </a:prstGeom>
        </p:spPr>
      </p:pic>
      <p:sp>
        <p:nvSpPr>
          <p:cNvPr id="5" name="Title 1">
            <a:extLst>
              <a:ext uri="{FF2B5EF4-FFF2-40B4-BE49-F238E27FC236}">
                <a16:creationId xmlns:a16="http://schemas.microsoft.com/office/drawing/2014/main" id="{D3668E10-D356-4250-BC55-9D401F18654B}"/>
              </a:ext>
            </a:extLst>
          </p:cNvPr>
          <p:cNvSpPr txBox="1">
            <a:spLocks/>
          </p:cNvSpPr>
          <p:nvPr/>
        </p:nvSpPr>
        <p:spPr>
          <a:xfrm>
            <a:off x="1815648" y="2981960"/>
            <a:ext cx="8560704" cy="8940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E6287F"/>
                </a:solidFill>
              </a:rPr>
              <a:t>Student Finance</a:t>
            </a:r>
          </a:p>
        </p:txBody>
      </p:sp>
    </p:spTree>
    <p:extLst>
      <p:ext uri="{BB962C8B-B14F-4D97-AF65-F5344CB8AC3E}">
        <p14:creationId xmlns:p14="http://schemas.microsoft.com/office/powerpoint/2010/main" val="58196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14" name="Content Placeholder 3">
            <a:extLst>
              <a:ext uri="{FF2B5EF4-FFF2-40B4-BE49-F238E27FC236}">
                <a16:creationId xmlns:a16="http://schemas.microsoft.com/office/drawing/2014/main" id="{DE721553-5E06-4D80-9EB3-D84B57B7A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451" cy="6858000"/>
          </a:xfrm>
          <a:prstGeom prst="rect">
            <a:avLst/>
          </a:prstGeom>
        </p:spPr>
      </p:pic>
      <p:pic>
        <p:nvPicPr>
          <p:cNvPr id="219" name="Google Shape;219;p18"/>
          <p:cNvPicPr preferRelativeResize="0"/>
          <p:nvPr/>
        </p:nvPicPr>
        <p:blipFill rotWithShape="1">
          <a:blip r:embed="rId4">
            <a:alphaModFix/>
          </a:blip>
          <a:srcRect/>
          <a:stretch/>
        </p:blipFill>
        <p:spPr>
          <a:xfrm rot="-1858681">
            <a:off x="6986994" y="1819306"/>
            <a:ext cx="3726595" cy="3382601"/>
          </a:xfrm>
          <a:prstGeom prst="rect">
            <a:avLst/>
          </a:prstGeom>
          <a:noFill/>
          <a:ln>
            <a:noFill/>
          </a:ln>
        </p:spPr>
      </p:pic>
      <p:sp>
        <p:nvSpPr>
          <p:cNvPr id="221" name="Google Shape;221;p18"/>
          <p:cNvSpPr/>
          <p:nvPr/>
        </p:nvSpPr>
        <p:spPr>
          <a:xfrm rot="10800000" flipH="1">
            <a:off x="0" y="1770294"/>
            <a:ext cx="5557838" cy="1740311"/>
          </a:xfrm>
          <a:prstGeom prst="snip1Rect">
            <a:avLst>
              <a:gd name="adj" fmla="val 16667"/>
            </a:avLst>
          </a:prstGeom>
          <a:solidFill>
            <a:srgbClr val="8D5C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222" name="Google Shape;222;p18"/>
          <p:cNvSpPr txBox="1"/>
          <p:nvPr/>
        </p:nvSpPr>
        <p:spPr>
          <a:xfrm>
            <a:off x="414528" y="1856022"/>
            <a:ext cx="5061714" cy="1214984"/>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20000"/>
              </a:lnSpc>
              <a:spcBef>
                <a:spcPts val="0"/>
              </a:spcBef>
              <a:spcAft>
                <a:spcPts val="0"/>
              </a:spcAft>
              <a:buClr>
                <a:schemeClr val="lt1"/>
              </a:buClr>
              <a:buSzPct val="100000"/>
              <a:buFont typeface="Arial"/>
              <a:buNone/>
            </a:pPr>
            <a:r>
              <a:rPr lang="en-GB" sz="2600" b="0" i="0" u="none" strike="noStrike" cap="none">
                <a:solidFill>
                  <a:schemeClr val="lt1"/>
                </a:solidFill>
                <a:latin typeface="Calibri"/>
                <a:ea typeface="Calibri"/>
                <a:cs typeface="Calibri"/>
                <a:sym typeface="Calibri"/>
              </a:rPr>
              <a:t>What word – </a:t>
            </a:r>
            <a:r>
              <a:rPr lang="en-GB" sz="2600" b="1" i="0" u="none" strike="noStrike" cap="none">
                <a:solidFill>
                  <a:schemeClr val="lt1"/>
                </a:solidFill>
                <a:latin typeface="Calibri"/>
                <a:ea typeface="Calibri"/>
                <a:cs typeface="Calibri"/>
                <a:sym typeface="Calibri"/>
              </a:rPr>
              <a:t>just one word </a:t>
            </a:r>
            <a:r>
              <a:rPr lang="en-GB" sz="2600" b="0" i="0" u="none" strike="noStrike" cap="none">
                <a:solidFill>
                  <a:schemeClr val="lt1"/>
                </a:solidFill>
                <a:latin typeface="Calibri"/>
                <a:ea typeface="Calibri"/>
                <a:cs typeface="Calibri"/>
                <a:sym typeface="Calibri"/>
              </a:rPr>
              <a:t>– </a:t>
            </a:r>
            <a:br>
              <a:rPr lang="en-GB" sz="2600" b="0" i="0" u="none" strike="noStrike" cap="none">
                <a:solidFill>
                  <a:schemeClr val="lt1"/>
                </a:solidFill>
                <a:latin typeface="Calibri"/>
                <a:ea typeface="Calibri"/>
                <a:cs typeface="Calibri"/>
                <a:sym typeface="Calibri"/>
              </a:rPr>
            </a:br>
            <a:r>
              <a:rPr lang="en-GB" sz="2600" b="0" i="0" u="none" strike="noStrike" cap="none">
                <a:solidFill>
                  <a:schemeClr val="lt1"/>
                </a:solidFill>
                <a:latin typeface="Calibri"/>
                <a:ea typeface="Calibri"/>
                <a:cs typeface="Calibri"/>
                <a:sym typeface="Calibri"/>
              </a:rPr>
              <a:t>comes into your head when you hear…</a:t>
            </a:r>
            <a:endParaRPr sz="4500" b="1" i="0" u="none" strike="noStrike" cap="none">
              <a:solidFill>
                <a:schemeClr val="lt1"/>
              </a:solidFill>
              <a:latin typeface="Calibri"/>
              <a:ea typeface="Calibri"/>
              <a:cs typeface="Calibri"/>
              <a:sym typeface="Calibri"/>
            </a:endParaRPr>
          </a:p>
        </p:txBody>
      </p:sp>
      <p:pic>
        <p:nvPicPr>
          <p:cNvPr id="223" name="Google Shape;223;p18"/>
          <p:cNvPicPr preferRelativeResize="0"/>
          <p:nvPr/>
        </p:nvPicPr>
        <p:blipFill rotWithShape="1">
          <a:blip r:embed="rId4">
            <a:alphaModFix/>
          </a:blip>
          <a:srcRect/>
          <a:stretch/>
        </p:blipFill>
        <p:spPr>
          <a:xfrm>
            <a:off x="733711" y="3958905"/>
            <a:ext cx="1622209" cy="1472466"/>
          </a:xfrm>
          <a:prstGeom prst="rect">
            <a:avLst/>
          </a:prstGeom>
          <a:noFill/>
          <a:ln>
            <a:noFill/>
          </a:ln>
        </p:spPr>
      </p:pic>
      <p:pic>
        <p:nvPicPr>
          <p:cNvPr id="224" name="Google Shape;224;p18"/>
          <p:cNvPicPr preferRelativeResize="0"/>
          <p:nvPr/>
        </p:nvPicPr>
        <p:blipFill rotWithShape="1">
          <a:blip r:embed="rId4">
            <a:alphaModFix/>
          </a:blip>
          <a:srcRect/>
          <a:stretch/>
        </p:blipFill>
        <p:spPr>
          <a:xfrm rot="1115231">
            <a:off x="2932225" y="3656111"/>
            <a:ext cx="2581176" cy="2342913"/>
          </a:xfrm>
          <a:prstGeom prst="rect">
            <a:avLst/>
          </a:prstGeom>
          <a:noFill/>
          <a:ln>
            <a:noFill/>
          </a:ln>
        </p:spPr>
      </p:pic>
      <p:sp>
        <p:nvSpPr>
          <p:cNvPr id="225" name="Google Shape;225;p18"/>
          <p:cNvSpPr/>
          <p:nvPr/>
        </p:nvSpPr>
        <p:spPr>
          <a:xfrm rot="10800000" flipH="1">
            <a:off x="6096000" y="1770295"/>
            <a:ext cx="5557838" cy="3923139"/>
          </a:xfrm>
          <a:prstGeom prst="snip1Rect">
            <a:avLst>
              <a:gd name="adj" fmla="val 16667"/>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226" name="Google Shape;226;p18"/>
          <p:cNvSpPr txBox="1">
            <a:spLocks noGrp="1"/>
          </p:cNvSpPr>
          <p:nvPr>
            <p:ph type="body" idx="1"/>
          </p:nvPr>
        </p:nvSpPr>
        <p:spPr>
          <a:xfrm>
            <a:off x="6423802" y="3795087"/>
            <a:ext cx="5363389" cy="192654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200"/>
              <a:buNone/>
            </a:pPr>
            <a:r>
              <a:rPr lang="en-GB" sz="2200" dirty="0">
                <a:solidFill>
                  <a:schemeClr val="lt1"/>
                </a:solidFill>
              </a:rPr>
              <a:t>Be ready to feed back with your answers!</a:t>
            </a:r>
            <a:endParaRPr sz="2200" dirty="0">
              <a:solidFill>
                <a:schemeClr val="lt1"/>
              </a:solidFill>
            </a:endParaRPr>
          </a:p>
        </p:txBody>
      </p:sp>
      <p:sp>
        <p:nvSpPr>
          <p:cNvPr id="227" name="Google Shape;227;p18"/>
          <p:cNvSpPr txBox="1"/>
          <p:nvPr/>
        </p:nvSpPr>
        <p:spPr>
          <a:xfrm>
            <a:off x="8350369" y="2494377"/>
            <a:ext cx="2762519" cy="57662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Let’s talk about it</a:t>
            </a:r>
            <a:endParaRPr sz="1400" b="0" i="0" u="none" strike="noStrike" cap="none">
              <a:solidFill>
                <a:srgbClr val="000000"/>
              </a:solidFill>
              <a:latin typeface="Arial"/>
              <a:ea typeface="Arial"/>
              <a:cs typeface="Arial"/>
              <a:sym typeface="Arial"/>
            </a:endParaRPr>
          </a:p>
        </p:txBody>
      </p:sp>
      <p:sp>
        <p:nvSpPr>
          <p:cNvPr id="228" name="Google Shape;228;p18"/>
          <p:cNvSpPr txBox="1"/>
          <p:nvPr/>
        </p:nvSpPr>
        <p:spPr>
          <a:xfrm>
            <a:off x="414528" y="2644723"/>
            <a:ext cx="5363389" cy="1926549"/>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lt1"/>
              </a:buClr>
              <a:buSzPts val="4000"/>
              <a:buFont typeface="Arial"/>
              <a:buNone/>
            </a:pPr>
            <a:r>
              <a:rPr lang="en-GB" sz="4000" b="1" i="0" u="none" strike="noStrike" cap="none">
                <a:solidFill>
                  <a:schemeClr val="lt1"/>
                </a:solidFill>
                <a:latin typeface="Calibri"/>
                <a:ea typeface="Calibri"/>
                <a:cs typeface="Calibri"/>
                <a:sym typeface="Calibri"/>
              </a:rPr>
              <a:t>“student finance”?</a:t>
            </a:r>
            <a:endParaRPr sz="4000" b="1" i="0" u="none" strike="noStrike" cap="none">
              <a:solidFill>
                <a:schemeClr val="lt1"/>
              </a:solidFill>
              <a:latin typeface="Calibri"/>
              <a:ea typeface="Calibri"/>
              <a:cs typeface="Calibri"/>
              <a:sym typeface="Calibri"/>
            </a:endParaRPr>
          </a:p>
        </p:txBody>
      </p:sp>
      <p:pic>
        <p:nvPicPr>
          <p:cNvPr id="229" name="Google Shape;229;p18"/>
          <p:cNvPicPr preferRelativeResize="0"/>
          <p:nvPr/>
        </p:nvPicPr>
        <p:blipFill rotWithShape="1">
          <a:blip r:embed="rId5">
            <a:alphaModFix/>
          </a:blip>
          <a:srcRect/>
          <a:stretch/>
        </p:blipFill>
        <p:spPr>
          <a:xfrm>
            <a:off x="4857312" y="957615"/>
            <a:ext cx="5148622" cy="3650152"/>
          </a:xfrm>
          <a:prstGeom prst="rect">
            <a:avLst/>
          </a:prstGeom>
          <a:noFill/>
          <a:ln>
            <a:noFill/>
          </a:ln>
        </p:spPr>
      </p:pic>
      <p:sp>
        <p:nvSpPr>
          <p:cNvPr id="230" name="Google Shape;230;p18"/>
          <p:cNvSpPr txBox="1"/>
          <p:nvPr/>
        </p:nvSpPr>
        <p:spPr>
          <a:xfrm>
            <a:off x="362490" y="5787145"/>
            <a:ext cx="11515536" cy="338655"/>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120000"/>
              </a:lnSpc>
              <a:spcBef>
                <a:spcPts val="0"/>
              </a:spcBef>
              <a:spcAft>
                <a:spcPts val="0"/>
              </a:spcAft>
              <a:buClr>
                <a:srgbClr val="312783"/>
              </a:buClr>
              <a:buSzPts val="1400"/>
              <a:buFont typeface="Arial"/>
              <a:buNone/>
            </a:pPr>
            <a:r>
              <a:rPr lang="en-GB" sz="1400" b="1" i="0" u="none" strike="noStrike" cap="none">
                <a:solidFill>
                  <a:srgbClr val="312783"/>
                </a:solidFill>
                <a:latin typeface="Calibri"/>
                <a:ea typeface="Calibri"/>
                <a:cs typeface="Calibri"/>
                <a:sym typeface="Calibri"/>
              </a:rPr>
              <a:t>For the most up-to-date information a good starting point is the government's student finance website: </a:t>
            </a:r>
            <a:r>
              <a:rPr lang="en-GB" sz="1400" b="1" i="0" u="sng" strike="noStrike" cap="none">
                <a:solidFill>
                  <a:schemeClr val="hlink"/>
                </a:solidFill>
                <a:latin typeface="Calibri"/>
                <a:ea typeface="Calibri"/>
                <a:cs typeface="Calibri"/>
                <a:sym typeface="Calibri"/>
                <a:hlinkClick r:id="rId6"/>
              </a:rPr>
              <a:t>https://www.gov.uk/student-finance</a:t>
            </a:r>
            <a:endParaRPr sz="1400" b="1" i="0" u="none" strike="noStrike" cap="none">
              <a:solidFill>
                <a:srgbClr val="312783"/>
              </a:solidFill>
              <a:latin typeface="Calibri"/>
              <a:ea typeface="Calibri"/>
              <a:cs typeface="Calibri"/>
              <a:sym typeface="Calibri"/>
            </a:endParaRPr>
          </a:p>
        </p:txBody>
      </p:sp>
      <p:sp>
        <p:nvSpPr>
          <p:cNvPr id="17" name="Title 1">
            <a:extLst>
              <a:ext uri="{FF2B5EF4-FFF2-40B4-BE49-F238E27FC236}">
                <a16:creationId xmlns:a16="http://schemas.microsoft.com/office/drawing/2014/main" id="{84ECFA45-E626-44F3-8245-9F9D06EF507E}"/>
              </a:ext>
            </a:extLst>
          </p:cNvPr>
          <p:cNvSpPr>
            <a:spLocks noGrp="1"/>
          </p:cNvSpPr>
          <p:nvPr>
            <p:ph type="title"/>
          </p:nvPr>
        </p:nvSpPr>
        <p:spPr>
          <a:xfrm>
            <a:off x="711200" y="78898"/>
            <a:ext cx="10515600" cy="1325563"/>
          </a:xfrm>
        </p:spPr>
        <p:txBody>
          <a:bodyPr>
            <a:normAutofit/>
          </a:bodyPr>
          <a:lstStyle/>
          <a:p>
            <a:r>
              <a:rPr lang="en-US" sz="4800" dirty="0">
                <a:solidFill>
                  <a:srgbClr val="E6287F"/>
                </a:solidFill>
              </a:rPr>
              <a:t>Student Finance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animEffect transition="in" filter="fade">
                                      <p:cBhvr>
                                        <p:cTn id="7" dur="500"/>
                                        <p:tgtEl>
                                          <p:spTgt spid="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500"/>
                                        <p:tgtEl>
                                          <p:spTgt spid="225"/>
                                        </p:tgtEl>
                                      </p:cBhvr>
                                    </p:animEffect>
                                  </p:childTnLst>
                                </p:cTn>
                              </p:par>
                              <p:par>
                                <p:cTn id="13" presetID="10" presetClass="entr" presetSubtype="0" fill="hold" nodeType="with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fade">
                                      <p:cBhvr>
                                        <p:cTn id="15" dur="500"/>
                                        <p:tgtEl>
                                          <p:spTgt spid="229"/>
                                        </p:tgtEl>
                                      </p:cBhvr>
                                    </p:animEffect>
                                  </p:childTnLst>
                                </p:cTn>
                              </p:par>
                              <p:par>
                                <p:cTn id="16" presetID="10" presetClass="entr" presetSubtype="0" fill="hold" nodeType="withEffect">
                                  <p:stCondLst>
                                    <p:cond delay="0"/>
                                  </p:stCondLst>
                                  <p:childTnLst>
                                    <p:set>
                                      <p:cBhvr>
                                        <p:cTn id="17" dur="1" fill="hold">
                                          <p:stCondLst>
                                            <p:cond delay="0"/>
                                          </p:stCondLst>
                                        </p:cTn>
                                        <p:tgtEl>
                                          <p:spTgt spid="227"/>
                                        </p:tgtEl>
                                        <p:attrNameLst>
                                          <p:attrName>style.visibility</p:attrName>
                                        </p:attrNameLst>
                                      </p:cBhvr>
                                      <p:to>
                                        <p:strVal val="visible"/>
                                      </p:to>
                                    </p:set>
                                    <p:animEffect transition="in" filter="fade">
                                      <p:cBhvr>
                                        <p:cTn id="18" dur="500"/>
                                        <p:tgtEl>
                                          <p:spTgt spid="227"/>
                                        </p:tgtEl>
                                      </p:cBhvr>
                                    </p:animEffect>
                                  </p:childTnLst>
                                </p:cTn>
                              </p:par>
                              <p:par>
                                <p:cTn id="19" presetID="10" presetClass="entr" presetSubtype="0" fill="hold" nodeType="withEffect">
                                  <p:stCondLst>
                                    <p:cond delay="0"/>
                                  </p:stCondLst>
                                  <p:childTnLst>
                                    <p:set>
                                      <p:cBhvr>
                                        <p:cTn id="20" dur="1" fill="hold">
                                          <p:stCondLst>
                                            <p:cond delay="0"/>
                                          </p:stCondLst>
                                        </p:cTn>
                                        <p:tgtEl>
                                          <p:spTgt spid="226">
                                            <p:txEl>
                                              <p:pRg st="0" end="0"/>
                                            </p:txEl>
                                          </p:spTgt>
                                        </p:tgtEl>
                                        <p:attrNameLst>
                                          <p:attrName>style.visibility</p:attrName>
                                        </p:attrNameLst>
                                      </p:cBhvr>
                                      <p:to>
                                        <p:strVal val="visible"/>
                                      </p:to>
                                    </p:set>
                                    <p:animEffect transition="in" filter="fade">
                                      <p:cBhvr>
                                        <p:cTn id="21" dur="500"/>
                                        <p:tgtEl>
                                          <p:spTgt spid="22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30"/>
                                        </p:tgtEl>
                                        <p:attrNameLst>
                                          <p:attrName>style.visibility</p:attrName>
                                        </p:attrNameLst>
                                      </p:cBhvr>
                                      <p:to>
                                        <p:strVal val="visible"/>
                                      </p:to>
                                    </p:set>
                                    <p:anim calcmode="lin" valueType="num">
                                      <p:cBhvr additive="base">
                                        <p:cTn id="26" dur="500"/>
                                        <p:tgtEl>
                                          <p:spTgt spid="2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 y="0"/>
            <a:ext cx="12188389" cy="6858000"/>
          </a:xfrm>
          <a:prstGeom prst="rect">
            <a:avLst/>
          </a:prstGeom>
        </p:spPr>
      </p:pic>
      <p:sp>
        <p:nvSpPr>
          <p:cNvPr id="5" name="Title 1">
            <a:extLst>
              <a:ext uri="{FF2B5EF4-FFF2-40B4-BE49-F238E27FC236}">
                <a16:creationId xmlns:a16="http://schemas.microsoft.com/office/drawing/2014/main" id="{D3668E10-D356-4250-BC55-9D401F18654B}"/>
              </a:ext>
            </a:extLst>
          </p:cNvPr>
          <p:cNvSpPr txBox="1">
            <a:spLocks/>
          </p:cNvSpPr>
          <p:nvPr/>
        </p:nvSpPr>
        <p:spPr>
          <a:xfrm>
            <a:off x="1815648" y="2570480"/>
            <a:ext cx="8560704" cy="2021839"/>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E6287F"/>
                </a:solidFill>
              </a:rPr>
              <a:t>An introduction to Higher Education:</a:t>
            </a:r>
          </a:p>
          <a:p>
            <a:r>
              <a:rPr lang="en-US" sz="4400" dirty="0">
                <a:solidFill>
                  <a:srgbClr val="E6287F"/>
                </a:solidFill>
              </a:rPr>
              <a:t>Part 2</a:t>
            </a:r>
          </a:p>
        </p:txBody>
      </p:sp>
    </p:spTree>
    <p:extLst>
      <p:ext uri="{BB962C8B-B14F-4D97-AF65-F5344CB8AC3E}">
        <p14:creationId xmlns:p14="http://schemas.microsoft.com/office/powerpoint/2010/main" val="1365921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711200" y="78898"/>
            <a:ext cx="10515600" cy="1325563"/>
          </a:xfrm>
        </p:spPr>
        <p:txBody>
          <a:bodyPr>
            <a:normAutofit/>
          </a:bodyPr>
          <a:lstStyle/>
          <a:p>
            <a:r>
              <a:rPr lang="en-US" sz="4800" dirty="0">
                <a:solidFill>
                  <a:srgbClr val="E6287F"/>
                </a:solidFill>
              </a:rPr>
              <a:t>Student Finance</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5" name="TextBox 4">
            <a:extLst>
              <a:ext uri="{FF2B5EF4-FFF2-40B4-BE49-F238E27FC236}">
                <a16:creationId xmlns:a16="http://schemas.microsoft.com/office/drawing/2014/main" id="{60A40F8A-61D2-4754-831E-8BE942176BAA}"/>
              </a:ext>
            </a:extLst>
          </p:cNvPr>
          <p:cNvSpPr txBox="1"/>
          <p:nvPr/>
        </p:nvSpPr>
        <p:spPr>
          <a:xfrm>
            <a:off x="718820" y="1448285"/>
            <a:ext cx="10932160" cy="3970318"/>
          </a:xfrm>
          <a:prstGeom prst="rect">
            <a:avLst/>
          </a:prstGeom>
          <a:noFill/>
        </p:spPr>
        <p:txBody>
          <a:bodyPr wrap="square" rtlCol="0">
            <a:spAutoFit/>
          </a:bodyPr>
          <a:lstStyle/>
          <a:p>
            <a:r>
              <a:rPr lang="en-US" sz="2800" dirty="0"/>
              <a:t>Student finance is a big topic that you’ll hear loads more about in the coming years. For now, we’ll just have a look at a brief overview.</a:t>
            </a:r>
          </a:p>
          <a:p>
            <a:endParaRPr lang="en-US" sz="2800" dirty="0"/>
          </a:p>
          <a:p>
            <a:endParaRPr lang="en-US" sz="2800" dirty="0"/>
          </a:p>
          <a:p>
            <a:endParaRPr lang="en-US" sz="2800" dirty="0"/>
          </a:p>
          <a:p>
            <a:r>
              <a:rPr lang="en-US" sz="2800" dirty="0"/>
              <a:t>Student finance is the money that students can borrow from the government to help them pay for their course, accommodation and general living costs whilst studying.</a:t>
            </a:r>
          </a:p>
          <a:p>
            <a:endParaRPr lang="en-US" sz="2800" dirty="0"/>
          </a:p>
        </p:txBody>
      </p:sp>
      <p:sp>
        <p:nvSpPr>
          <p:cNvPr id="6" name="Title 1">
            <a:extLst>
              <a:ext uri="{FF2B5EF4-FFF2-40B4-BE49-F238E27FC236}">
                <a16:creationId xmlns:a16="http://schemas.microsoft.com/office/drawing/2014/main" id="{2142C316-27DE-4C64-B058-A43DE2B89F2C}"/>
              </a:ext>
            </a:extLst>
          </p:cNvPr>
          <p:cNvSpPr txBox="1">
            <a:spLocks/>
          </p:cNvSpPr>
          <p:nvPr/>
        </p:nvSpPr>
        <p:spPr>
          <a:xfrm>
            <a:off x="660400" y="2701856"/>
            <a:ext cx="59639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E6287F"/>
                </a:solidFill>
              </a:rPr>
              <a:t>What is student finance?</a:t>
            </a:r>
          </a:p>
        </p:txBody>
      </p:sp>
    </p:spTree>
    <p:extLst>
      <p:ext uri="{BB962C8B-B14F-4D97-AF65-F5344CB8AC3E}">
        <p14:creationId xmlns:p14="http://schemas.microsoft.com/office/powerpoint/2010/main" val="3791667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711200" y="78898"/>
            <a:ext cx="10515600" cy="1325563"/>
          </a:xfrm>
        </p:spPr>
        <p:txBody>
          <a:bodyPr>
            <a:normAutofit/>
          </a:bodyPr>
          <a:lstStyle/>
          <a:p>
            <a:r>
              <a:rPr lang="en-US" sz="4800" dirty="0">
                <a:solidFill>
                  <a:srgbClr val="E6287F"/>
                </a:solidFill>
              </a:rPr>
              <a:t>Student Finance - loans</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5" name="TextBox 4">
            <a:extLst>
              <a:ext uri="{FF2B5EF4-FFF2-40B4-BE49-F238E27FC236}">
                <a16:creationId xmlns:a16="http://schemas.microsoft.com/office/drawing/2014/main" id="{60A40F8A-61D2-4754-831E-8BE942176BAA}"/>
              </a:ext>
            </a:extLst>
          </p:cNvPr>
          <p:cNvSpPr txBox="1"/>
          <p:nvPr/>
        </p:nvSpPr>
        <p:spPr>
          <a:xfrm>
            <a:off x="718820" y="1448285"/>
            <a:ext cx="10932160" cy="4401205"/>
          </a:xfrm>
          <a:prstGeom prst="rect">
            <a:avLst/>
          </a:prstGeom>
          <a:noFill/>
        </p:spPr>
        <p:txBody>
          <a:bodyPr wrap="square" rtlCol="0">
            <a:spAutoFit/>
          </a:bodyPr>
          <a:lstStyle/>
          <a:p>
            <a:r>
              <a:rPr lang="en-US" sz="2800" dirty="0"/>
              <a:t>There are two key parts of a student finance loan:</a:t>
            </a:r>
          </a:p>
          <a:p>
            <a:endParaRPr lang="en-US" sz="2800" dirty="0"/>
          </a:p>
          <a:p>
            <a:pPr marL="457200" indent="-457200">
              <a:buFont typeface="Arial" panose="020B0604020202020204" pitchFamily="34" charset="0"/>
              <a:buChar char="•"/>
            </a:pPr>
            <a:r>
              <a:rPr lang="en-US" sz="2800" b="1" dirty="0"/>
              <a:t>Tuition fee loan: </a:t>
            </a:r>
            <a:r>
              <a:rPr lang="en-US" sz="2800" dirty="0"/>
              <a:t>This is paid to the university or college to cover the cost of the course. As of September 26</a:t>
            </a:r>
            <a:r>
              <a:rPr lang="en-US" sz="2800" baseline="30000" dirty="0"/>
              <a:t>th</a:t>
            </a:r>
            <a:r>
              <a:rPr lang="en-US" sz="2800" dirty="0"/>
              <a:t> 2022, universities can charge up to £9,250 per years for their courses. The tuition fee loan is paid directly to the university or college by the government.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t>Maintenance loan: </a:t>
            </a:r>
            <a:r>
              <a:rPr lang="en-US" sz="2800" dirty="0"/>
              <a:t>This loan is paid directly to you, the student, once per term to help cover living costs such as accommodation, bills, food and travel. </a:t>
            </a:r>
          </a:p>
        </p:txBody>
      </p:sp>
    </p:spTree>
    <p:extLst>
      <p:ext uri="{BB962C8B-B14F-4D97-AF65-F5344CB8AC3E}">
        <p14:creationId xmlns:p14="http://schemas.microsoft.com/office/powerpoint/2010/main" val="60068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711200" y="78898"/>
            <a:ext cx="10515600" cy="1325563"/>
          </a:xfrm>
        </p:spPr>
        <p:txBody>
          <a:bodyPr>
            <a:normAutofit/>
          </a:bodyPr>
          <a:lstStyle/>
          <a:p>
            <a:r>
              <a:rPr lang="en-US" sz="4800" dirty="0">
                <a:solidFill>
                  <a:srgbClr val="E6287F"/>
                </a:solidFill>
              </a:rPr>
              <a:t>Student Finance – additional support</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5" name="TextBox 4">
            <a:extLst>
              <a:ext uri="{FF2B5EF4-FFF2-40B4-BE49-F238E27FC236}">
                <a16:creationId xmlns:a16="http://schemas.microsoft.com/office/drawing/2014/main" id="{60A40F8A-61D2-4754-831E-8BE942176BAA}"/>
              </a:ext>
            </a:extLst>
          </p:cNvPr>
          <p:cNvSpPr txBox="1"/>
          <p:nvPr/>
        </p:nvSpPr>
        <p:spPr>
          <a:xfrm>
            <a:off x="718820" y="1659285"/>
            <a:ext cx="10932160" cy="3539430"/>
          </a:xfrm>
          <a:prstGeom prst="rect">
            <a:avLst/>
          </a:prstGeom>
          <a:noFill/>
        </p:spPr>
        <p:txBody>
          <a:bodyPr wrap="square" rtlCol="0">
            <a:spAutoFit/>
          </a:bodyPr>
          <a:lstStyle/>
          <a:p>
            <a:r>
              <a:rPr lang="en-US" sz="2800" dirty="0"/>
              <a:t>There are also grants, bursaries and scholarships available across the UK. The might be available to students with additional support needs, those who achieve highly in particular subjects or who are from low income backgrounds.</a:t>
            </a:r>
          </a:p>
          <a:p>
            <a:endParaRPr lang="en-US" sz="2800" dirty="0"/>
          </a:p>
          <a:p>
            <a:r>
              <a:rPr lang="en-US" sz="2800" dirty="0"/>
              <a:t>Students with extra support needs may be eligible for Disabled Students’ Allowance (DSA). This can help to pay for specialist equipment and other expenses.</a:t>
            </a:r>
          </a:p>
        </p:txBody>
      </p:sp>
    </p:spTree>
    <p:extLst>
      <p:ext uri="{BB962C8B-B14F-4D97-AF65-F5344CB8AC3E}">
        <p14:creationId xmlns:p14="http://schemas.microsoft.com/office/powerpoint/2010/main" val="2920093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711200" y="78898"/>
            <a:ext cx="10515600" cy="1325563"/>
          </a:xfrm>
        </p:spPr>
        <p:txBody>
          <a:bodyPr>
            <a:normAutofit/>
          </a:bodyPr>
          <a:lstStyle/>
          <a:p>
            <a:r>
              <a:rPr lang="en-US" sz="4800" dirty="0">
                <a:solidFill>
                  <a:srgbClr val="E6287F"/>
                </a:solidFill>
              </a:rPr>
              <a:t>Student Finance – repayments</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5" name="TextBox 4">
            <a:extLst>
              <a:ext uri="{FF2B5EF4-FFF2-40B4-BE49-F238E27FC236}">
                <a16:creationId xmlns:a16="http://schemas.microsoft.com/office/drawing/2014/main" id="{60A40F8A-61D2-4754-831E-8BE942176BAA}"/>
              </a:ext>
            </a:extLst>
          </p:cNvPr>
          <p:cNvSpPr txBox="1"/>
          <p:nvPr/>
        </p:nvSpPr>
        <p:spPr>
          <a:xfrm>
            <a:off x="711200" y="1161445"/>
            <a:ext cx="10932160" cy="4832092"/>
          </a:xfrm>
          <a:prstGeom prst="rect">
            <a:avLst/>
          </a:prstGeom>
          <a:noFill/>
        </p:spPr>
        <p:txBody>
          <a:bodyPr wrap="square" rtlCol="0">
            <a:spAutoFit/>
          </a:bodyPr>
          <a:lstStyle/>
          <a:p>
            <a:r>
              <a:rPr lang="en-US" sz="2800" dirty="0"/>
              <a:t>The idea of repaying a loan can seem scary and overwhelming! However, there are lots of things in place to make sure that people can afford to repay their loans in a safe and worry-free way. </a:t>
            </a:r>
          </a:p>
          <a:p>
            <a:endParaRPr lang="en-US" sz="2800" dirty="0"/>
          </a:p>
          <a:p>
            <a:r>
              <a:rPr lang="en-US" sz="2800" dirty="0"/>
              <a:t>Some key facts to remember about student loan repayments are:</a:t>
            </a:r>
          </a:p>
          <a:p>
            <a:endParaRPr lang="en-US" sz="2800" dirty="0"/>
          </a:p>
          <a:p>
            <a:pPr marL="457200" indent="-457200">
              <a:buFont typeface="Arial" panose="020B0604020202020204" pitchFamily="34" charset="0"/>
              <a:buChar char="•"/>
            </a:pPr>
            <a:r>
              <a:rPr lang="en-US" sz="2800" dirty="0"/>
              <a:t>You won’t start repaying your loan until the April after you graduate</a:t>
            </a:r>
          </a:p>
          <a:p>
            <a:pPr marL="457200" indent="-457200">
              <a:buFont typeface="Arial" panose="020B0604020202020204" pitchFamily="34" charset="0"/>
              <a:buChar char="•"/>
            </a:pPr>
            <a:r>
              <a:rPr lang="en-US" sz="2800" dirty="0"/>
              <a:t>You will not make any repayments until you are earning over £27,295</a:t>
            </a:r>
          </a:p>
          <a:p>
            <a:pPr marL="457200" indent="-457200">
              <a:buFont typeface="Arial" panose="020B0604020202020204" pitchFamily="34" charset="0"/>
              <a:buChar char="•"/>
            </a:pPr>
            <a:r>
              <a:rPr lang="en-US" sz="2800" dirty="0"/>
              <a:t>If you are earning this minimum figure, repayments generally cost less than a cup of coffee per week</a:t>
            </a:r>
          </a:p>
          <a:p>
            <a:pPr marL="457200" indent="-457200">
              <a:buFont typeface="Arial" panose="020B0604020202020204" pitchFamily="34" charset="0"/>
              <a:buChar char="•"/>
            </a:pPr>
            <a:r>
              <a:rPr lang="en-US" sz="2800" dirty="0"/>
              <a:t>If you ever drop below this salary amount, your repayments stop.</a:t>
            </a:r>
          </a:p>
        </p:txBody>
      </p:sp>
    </p:spTree>
    <p:extLst>
      <p:ext uri="{BB962C8B-B14F-4D97-AF65-F5344CB8AC3E}">
        <p14:creationId xmlns:p14="http://schemas.microsoft.com/office/powerpoint/2010/main" val="312249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30" name="Content Placeholder 3">
            <a:extLst>
              <a:ext uri="{FF2B5EF4-FFF2-40B4-BE49-F238E27FC236}">
                <a16:creationId xmlns:a16="http://schemas.microsoft.com/office/drawing/2014/main" id="{0FAC5034-0ABD-4068-AC7A-3EA457087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451" cy="6858000"/>
          </a:xfrm>
          <a:prstGeom prst="rect">
            <a:avLst/>
          </a:prstGeom>
        </p:spPr>
      </p:pic>
      <p:sp>
        <p:nvSpPr>
          <p:cNvPr id="282" name="Google Shape;282;p21"/>
          <p:cNvSpPr/>
          <p:nvPr/>
        </p:nvSpPr>
        <p:spPr>
          <a:xfrm rot="10800000" flipH="1">
            <a:off x="1" y="1599143"/>
            <a:ext cx="11352361" cy="69327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283" name="Google Shape;283;p21"/>
          <p:cNvSpPr/>
          <p:nvPr/>
        </p:nvSpPr>
        <p:spPr>
          <a:xfrm rot="10800000" flipH="1">
            <a:off x="9115669" y="4379856"/>
            <a:ext cx="1700019"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284" name="Google Shape;284;p21"/>
          <p:cNvSpPr txBox="1">
            <a:spLocks noGrp="1"/>
          </p:cNvSpPr>
          <p:nvPr>
            <p:ph type="title"/>
          </p:nvPr>
        </p:nvSpPr>
        <p:spPr>
          <a:xfrm>
            <a:off x="414528" y="365125"/>
            <a:ext cx="8643208" cy="51052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9FE3"/>
              </a:buClr>
              <a:buSzPct val="100000"/>
              <a:buFont typeface="Calibri"/>
              <a:buNone/>
            </a:pPr>
            <a:r>
              <a:rPr lang="en-GB">
                <a:solidFill>
                  <a:srgbClr val="009FE3"/>
                </a:solidFill>
              </a:rPr>
              <a:t>Tuition fees </a:t>
            </a:r>
            <a:r>
              <a:rPr lang="en-GB"/>
              <a:t>– Question 1</a:t>
            </a:r>
            <a:endParaRPr/>
          </a:p>
        </p:txBody>
      </p:sp>
      <p:sp>
        <p:nvSpPr>
          <p:cNvPr id="285" name="Google Shape;285;p21"/>
          <p:cNvSpPr txBox="1">
            <a:spLocks noGrp="1"/>
          </p:cNvSpPr>
          <p:nvPr>
            <p:ph type="body" idx="1"/>
          </p:nvPr>
        </p:nvSpPr>
        <p:spPr>
          <a:xfrm>
            <a:off x="84708" y="1665576"/>
            <a:ext cx="12054118" cy="61727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2600"/>
              <a:buNone/>
            </a:pPr>
            <a:r>
              <a:rPr lang="en-GB" sz="2600" b="1">
                <a:solidFill>
                  <a:schemeClr val="lt1"/>
                </a:solidFill>
              </a:rPr>
              <a:t>What is the maximum tuition fee a university or college can charge per year?</a:t>
            </a:r>
            <a:endParaRPr/>
          </a:p>
        </p:txBody>
      </p:sp>
      <p:sp>
        <p:nvSpPr>
          <p:cNvPr id="286" name="Google Shape;286;p21"/>
          <p:cNvSpPr/>
          <p:nvPr/>
        </p:nvSpPr>
        <p:spPr>
          <a:xfrm>
            <a:off x="508001" y="4038639"/>
            <a:ext cx="11179174" cy="61735"/>
          </a:xfrm>
          <a:prstGeom prst="rect">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21"/>
          <p:cNvSpPr/>
          <p:nvPr/>
        </p:nvSpPr>
        <p:spPr>
          <a:xfrm rot="10800000" flipH="1">
            <a:off x="1251370" y="3103362"/>
            <a:ext cx="1471420"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288" name="Google Shape;288;p21"/>
          <p:cNvSpPr txBox="1"/>
          <p:nvPr/>
        </p:nvSpPr>
        <p:spPr>
          <a:xfrm>
            <a:off x="1251370" y="3137747"/>
            <a:ext cx="1471419"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£5,500</a:t>
            </a:r>
            <a:endParaRPr sz="1400" b="0" i="0" u="none" strike="noStrike" cap="none">
              <a:solidFill>
                <a:srgbClr val="000000"/>
              </a:solidFill>
              <a:latin typeface="Arial"/>
              <a:ea typeface="Arial"/>
              <a:cs typeface="Arial"/>
              <a:sym typeface="Arial"/>
            </a:endParaRPr>
          </a:p>
        </p:txBody>
      </p:sp>
      <p:sp>
        <p:nvSpPr>
          <p:cNvPr id="289" name="Google Shape;289;p21"/>
          <p:cNvSpPr/>
          <p:nvPr/>
        </p:nvSpPr>
        <p:spPr>
          <a:xfrm rot="10800000" flipH="1">
            <a:off x="2717001" y="4399115"/>
            <a:ext cx="1465296"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290" name="Google Shape;290;p21"/>
          <p:cNvSpPr txBox="1"/>
          <p:nvPr/>
        </p:nvSpPr>
        <p:spPr>
          <a:xfrm>
            <a:off x="2716999" y="4408290"/>
            <a:ext cx="1465298"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£7,750</a:t>
            </a:r>
            <a:endParaRPr sz="1400" b="0" i="0" u="none" strike="noStrike" cap="none">
              <a:solidFill>
                <a:srgbClr val="000000"/>
              </a:solidFill>
              <a:latin typeface="Arial"/>
              <a:ea typeface="Arial"/>
              <a:cs typeface="Arial"/>
              <a:sym typeface="Arial"/>
            </a:endParaRPr>
          </a:p>
        </p:txBody>
      </p:sp>
      <p:sp>
        <p:nvSpPr>
          <p:cNvPr id="291" name="Google Shape;291;p21"/>
          <p:cNvSpPr/>
          <p:nvPr/>
        </p:nvSpPr>
        <p:spPr>
          <a:xfrm rot="10800000" flipH="1">
            <a:off x="4182297" y="3117649"/>
            <a:ext cx="1533334"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292" name="Google Shape;292;p21"/>
          <p:cNvSpPr txBox="1"/>
          <p:nvPr/>
        </p:nvSpPr>
        <p:spPr>
          <a:xfrm>
            <a:off x="4182298" y="3152034"/>
            <a:ext cx="1533334"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£9,250</a:t>
            </a:r>
            <a:endParaRPr sz="1400" b="0" i="0" u="none" strike="noStrike" cap="none">
              <a:solidFill>
                <a:srgbClr val="000000"/>
              </a:solidFill>
              <a:latin typeface="Arial"/>
              <a:ea typeface="Arial"/>
              <a:cs typeface="Arial"/>
              <a:sym typeface="Arial"/>
            </a:endParaRPr>
          </a:p>
        </p:txBody>
      </p:sp>
      <p:sp>
        <p:nvSpPr>
          <p:cNvPr id="293" name="Google Shape;293;p21"/>
          <p:cNvSpPr/>
          <p:nvPr/>
        </p:nvSpPr>
        <p:spPr>
          <a:xfrm rot="10800000" flipH="1">
            <a:off x="5715631" y="4381923"/>
            <a:ext cx="1700019"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294" name="Google Shape;294;p21"/>
          <p:cNvSpPr txBox="1"/>
          <p:nvPr/>
        </p:nvSpPr>
        <p:spPr>
          <a:xfrm>
            <a:off x="5715632" y="4416308"/>
            <a:ext cx="1700020"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£12,800</a:t>
            </a:r>
            <a:endParaRPr sz="1400" b="0" i="0" u="none" strike="noStrike" cap="none">
              <a:solidFill>
                <a:srgbClr val="000000"/>
              </a:solidFill>
              <a:latin typeface="Arial"/>
              <a:ea typeface="Arial"/>
              <a:cs typeface="Arial"/>
              <a:sym typeface="Arial"/>
            </a:endParaRPr>
          </a:p>
        </p:txBody>
      </p:sp>
      <p:sp>
        <p:nvSpPr>
          <p:cNvPr id="295" name="Google Shape;295;p21"/>
          <p:cNvSpPr/>
          <p:nvPr/>
        </p:nvSpPr>
        <p:spPr>
          <a:xfrm rot="10800000" flipH="1">
            <a:off x="7415650" y="3103362"/>
            <a:ext cx="1700019"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296" name="Google Shape;296;p21"/>
          <p:cNvSpPr txBox="1"/>
          <p:nvPr/>
        </p:nvSpPr>
        <p:spPr>
          <a:xfrm>
            <a:off x="9115669" y="4416308"/>
            <a:ext cx="1700019"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£20,150</a:t>
            </a:r>
            <a:endParaRPr sz="1400" b="0" i="0" u="none" strike="noStrike" cap="none">
              <a:solidFill>
                <a:srgbClr val="000000"/>
              </a:solidFill>
              <a:latin typeface="Arial"/>
              <a:ea typeface="Arial"/>
              <a:cs typeface="Arial"/>
              <a:sym typeface="Arial"/>
            </a:endParaRPr>
          </a:p>
        </p:txBody>
      </p:sp>
      <p:sp>
        <p:nvSpPr>
          <p:cNvPr id="297" name="Google Shape;297;p21"/>
          <p:cNvSpPr txBox="1"/>
          <p:nvPr/>
        </p:nvSpPr>
        <p:spPr>
          <a:xfrm>
            <a:off x="7415649" y="3113533"/>
            <a:ext cx="1700020"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£15,350</a:t>
            </a:r>
            <a:endParaRPr sz="1400" b="0" i="0" u="none" strike="noStrike" cap="none">
              <a:solidFill>
                <a:srgbClr val="000000"/>
              </a:solidFill>
              <a:latin typeface="Arial"/>
              <a:ea typeface="Arial"/>
              <a:cs typeface="Arial"/>
              <a:sym typeface="Arial"/>
            </a:endParaRPr>
          </a:p>
        </p:txBody>
      </p:sp>
      <p:sp>
        <p:nvSpPr>
          <p:cNvPr id="298" name="Google Shape;298;p21"/>
          <p:cNvSpPr/>
          <p:nvPr/>
        </p:nvSpPr>
        <p:spPr>
          <a:xfrm rot="10800000">
            <a:off x="1656405" y="3744466"/>
            <a:ext cx="179462" cy="27943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p21"/>
          <p:cNvSpPr/>
          <p:nvPr/>
        </p:nvSpPr>
        <p:spPr>
          <a:xfrm rot="10800000">
            <a:off x="4519347" y="3744466"/>
            <a:ext cx="179462" cy="27943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0" name="Google Shape;300;p21"/>
          <p:cNvSpPr/>
          <p:nvPr/>
        </p:nvSpPr>
        <p:spPr>
          <a:xfrm rot="10800000">
            <a:off x="7763290" y="3744466"/>
            <a:ext cx="179462" cy="27943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p21"/>
          <p:cNvSpPr/>
          <p:nvPr/>
        </p:nvSpPr>
        <p:spPr>
          <a:xfrm>
            <a:off x="6076004" y="4110028"/>
            <a:ext cx="179462" cy="27943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p21"/>
          <p:cNvSpPr/>
          <p:nvPr/>
        </p:nvSpPr>
        <p:spPr>
          <a:xfrm>
            <a:off x="3071547" y="4118624"/>
            <a:ext cx="173823" cy="297683"/>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p21"/>
          <p:cNvSpPr/>
          <p:nvPr/>
        </p:nvSpPr>
        <p:spPr>
          <a:xfrm>
            <a:off x="9439690" y="4110028"/>
            <a:ext cx="179462" cy="27943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21"/>
          <p:cNvSpPr/>
          <p:nvPr/>
        </p:nvSpPr>
        <p:spPr>
          <a:xfrm>
            <a:off x="1726300"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21"/>
          <p:cNvSpPr/>
          <p:nvPr/>
        </p:nvSpPr>
        <p:spPr>
          <a:xfrm>
            <a:off x="2956386"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21"/>
          <p:cNvSpPr/>
          <p:nvPr/>
        </p:nvSpPr>
        <p:spPr>
          <a:xfrm>
            <a:off x="4589244"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7" name="Google Shape;307;p21"/>
          <p:cNvSpPr/>
          <p:nvPr/>
        </p:nvSpPr>
        <p:spPr>
          <a:xfrm>
            <a:off x="5982615"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8" name="Google Shape;308;p21"/>
          <p:cNvSpPr/>
          <p:nvPr/>
        </p:nvSpPr>
        <p:spPr>
          <a:xfrm>
            <a:off x="7844072"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9" name="Google Shape;309;p21"/>
          <p:cNvSpPr/>
          <p:nvPr/>
        </p:nvSpPr>
        <p:spPr>
          <a:xfrm>
            <a:off x="9335415"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Oval 1">
            <a:extLst>
              <a:ext uri="{FF2B5EF4-FFF2-40B4-BE49-F238E27FC236}">
                <a16:creationId xmlns:a16="http://schemas.microsoft.com/office/drawing/2014/main" id="{CACA066D-1EF1-4B01-8972-0AB13461988F}"/>
              </a:ext>
            </a:extLst>
          </p:cNvPr>
          <p:cNvSpPr/>
          <p:nvPr/>
        </p:nvSpPr>
        <p:spPr>
          <a:xfrm>
            <a:off x="3971878" y="2605549"/>
            <a:ext cx="1968669" cy="1720779"/>
          </a:xfrm>
          <a:prstGeom prst="ellipse">
            <a:avLst/>
          </a:prstGeom>
          <a:noFill/>
          <a:ln w="38100">
            <a:solidFill>
              <a:srgbClr val="E62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0"/>
                                        </p:tgtEl>
                                        <p:attrNameLst>
                                          <p:attrName>style.visibility</p:attrName>
                                        </p:attrNameLst>
                                      </p:cBhvr>
                                      <p:to>
                                        <p:strVal val="visible"/>
                                      </p:to>
                                    </p:set>
                                    <p:animEffect transition="in" filter="fade">
                                      <p:cBhvr>
                                        <p:cTn id="11" dur="500"/>
                                        <p:tgtEl>
                                          <p:spTgt spid="29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2"/>
                                        </p:tgtEl>
                                        <p:attrNameLst>
                                          <p:attrName>style.visibility</p:attrName>
                                        </p:attrNameLst>
                                      </p:cBhvr>
                                      <p:to>
                                        <p:strVal val="visible"/>
                                      </p:to>
                                    </p:set>
                                    <p:animEffect transition="in" filter="fade">
                                      <p:cBhvr>
                                        <p:cTn id="15" dur="500"/>
                                        <p:tgtEl>
                                          <p:spTgt spid="29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4"/>
                                        </p:tgtEl>
                                        <p:attrNameLst>
                                          <p:attrName>style.visibility</p:attrName>
                                        </p:attrNameLst>
                                      </p:cBhvr>
                                      <p:to>
                                        <p:strVal val="visible"/>
                                      </p:to>
                                    </p:set>
                                    <p:animEffect transition="in" filter="fade">
                                      <p:cBhvr>
                                        <p:cTn id="19" dur="500"/>
                                        <p:tgtEl>
                                          <p:spTgt spid="29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7"/>
                                        </p:tgtEl>
                                        <p:attrNameLst>
                                          <p:attrName>style.visibility</p:attrName>
                                        </p:attrNameLst>
                                      </p:cBhvr>
                                      <p:to>
                                        <p:strVal val="visible"/>
                                      </p:to>
                                    </p:set>
                                    <p:animEffect transition="in" filter="fade">
                                      <p:cBhvr>
                                        <p:cTn id="23" dur="500"/>
                                        <p:tgtEl>
                                          <p:spTgt spid="29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6"/>
                                        </p:tgtEl>
                                        <p:attrNameLst>
                                          <p:attrName>style.visibility</p:attrName>
                                        </p:attrNameLst>
                                      </p:cBhvr>
                                      <p:to>
                                        <p:strVal val="visible"/>
                                      </p:to>
                                    </p:set>
                                    <p:animEffect transition="in" filter="fade">
                                      <p:cBhvr>
                                        <p:cTn id="27" dur="500"/>
                                        <p:tgtEl>
                                          <p:spTgt spid="29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6" name="Content Placeholder 3">
            <a:extLst>
              <a:ext uri="{FF2B5EF4-FFF2-40B4-BE49-F238E27FC236}">
                <a16:creationId xmlns:a16="http://schemas.microsoft.com/office/drawing/2014/main" id="{5C718902-3A61-40FF-93A4-5A069DFA3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 y="-470"/>
            <a:ext cx="12192451" cy="6858000"/>
          </a:xfrm>
          <a:prstGeom prst="rect">
            <a:avLst/>
          </a:prstGeom>
        </p:spPr>
      </p:pic>
      <p:sp>
        <p:nvSpPr>
          <p:cNvPr id="314" name="Google Shape;314;p22"/>
          <p:cNvSpPr/>
          <p:nvPr/>
        </p:nvSpPr>
        <p:spPr>
          <a:xfrm rot="10800000" flipH="1">
            <a:off x="1" y="1599143"/>
            <a:ext cx="7538223" cy="69327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315" name="Google Shape;315;p22"/>
          <p:cNvSpPr txBox="1">
            <a:spLocks noGrp="1"/>
          </p:cNvSpPr>
          <p:nvPr>
            <p:ph type="title"/>
          </p:nvPr>
        </p:nvSpPr>
        <p:spPr>
          <a:xfrm>
            <a:off x="414528" y="365125"/>
            <a:ext cx="8643208" cy="51052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9FE3"/>
              </a:buClr>
              <a:buSzPct val="100000"/>
              <a:buFont typeface="Calibri"/>
              <a:buNone/>
            </a:pPr>
            <a:r>
              <a:rPr lang="en-GB">
                <a:solidFill>
                  <a:srgbClr val="009FE3"/>
                </a:solidFill>
              </a:rPr>
              <a:t>Tuition fees </a:t>
            </a:r>
            <a:r>
              <a:rPr lang="en-GB"/>
              <a:t>– Question 2</a:t>
            </a:r>
            <a:endParaRPr/>
          </a:p>
        </p:txBody>
      </p:sp>
      <p:sp>
        <p:nvSpPr>
          <p:cNvPr id="316" name="Google Shape;316;p22"/>
          <p:cNvSpPr/>
          <p:nvPr/>
        </p:nvSpPr>
        <p:spPr>
          <a:xfrm rot="10800000" flipH="1">
            <a:off x="8352838" y="4379856"/>
            <a:ext cx="1700019"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317" name="Google Shape;317;p22"/>
          <p:cNvSpPr/>
          <p:nvPr/>
        </p:nvSpPr>
        <p:spPr>
          <a:xfrm>
            <a:off x="508001" y="4038639"/>
            <a:ext cx="11179174" cy="61735"/>
          </a:xfrm>
          <a:prstGeom prst="rect">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8" name="Google Shape;318;p22"/>
          <p:cNvSpPr/>
          <p:nvPr/>
        </p:nvSpPr>
        <p:spPr>
          <a:xfrm rot="10800000" flipH="1">
            <a:off x="488539" y="3103362"/>
            <a:ext cx="1471420"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319" name="Google Shape;319;p22"/>
          <p:cNvSpPr txBox="1"/>
          <p:nvPr/>
        </p:nvSpPr>
        <p:spPr>
          <a:xfrm>
            <a:off x="488539" y="3137747"/>
            <a:ext cx="1471419"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320" name="Google Shape;320;p22"/>
          <p:cNvSpPr/>
          <p:nvPr/>
        </p:nvSpPr>
        <p:spPr>
          <a:xfrm rot="10800000" flipH="1">
            <a:off x="1954170" y="4399115"/>
            <a:ext cx="1465296"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321" name="Google Shape;321;p22"/>
          <p:cNvSpPr txBox="1"/>
          <p:nvPr/>
        </p:nvSpPr>
        <p:spPr>
          <a:xfrm>
            <a:off x="1954170" y="4408290"/>
            <a:ext cx="1424550"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sp>
        <p:nvSpPr>
          <p:cNvPr id="322" name="Google Shape;322;p22"/>
          <p:cNvSpPr/>
          <p:nvPr/>
        </p:nvSpPr>
        <p:spPr>
          <a:xfrm rot="10800000" flipH="1">
            <a:off x="3419466" y="3117649"/>
            <a:ext cx="1533334"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323" name="Google Shape;323;p22"/>
          <p:cNvSpPr txBox="1"/>
          <p:nvPr/>
        </p:nvSpPr>
        <p:spPr>
          <a:xfrm>
            <a:off x="3419466" y="3152034"/>
            <a:ext cx="1525661"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15%</a:t>
            </a:r>
            <a:endParaRPr sz="1400" b="0" i="0" u="none" strike="noStrike" cap="none">
              <a:solidFill>
                <a:srgbClr val="000000"/>
              </a:solidFill>
              <a:latin typeface="Arial"/>
              <a:ea typeface="Arial"/>
              <a:cs typeface="Arial"/>
              <a:sym typeface="Arial"/>
            </a:endParaRPr>
          </a:p>
        </p:txBody>
      </p:sp>
      <p:sp>
        <p:nvSpPr>
          <p:cNvPr id="324" name="Google Shape;324;p22"/>
          <p:cNvSpPr/>
          <p:nvPr/>
        </p:nvSpPr>
        <p:spPr>
          <a:xfrm rot="10800000" flipH="1">
            <a:off x="4952800" y="4381923"/>
            <a:ext cx="1700019"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325" name="Google Shape;325;p22"/>
          <p:cNvSpPr txBox="1"/>
          <p:nvPr/>
        </p:nvSpPr>
        <p:spPr>
          <a:xfrm>
            <a:off x="4952801" y="4416308"/>
            <a:ext cx="1700020"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30%</a:t>
            </a:r>
            <a:endParaRPr sz="1400" b="0" i="0" u="none" strike="noStrike" cap="none">
              <a:solidFill>
                <a:srgbClr val="000000"/>
              </a:solidFill>
              <a:latin typeface="Arial"/>
              <a:ea typeface="Arial"/>
              <a:cs typeface="Arial"/>
              <a:sym typeface="Arial"/>
            </a:endParaRPr>
          </a:p>
        </p:txBody>
      </p:sp>
      <p:sp>
        <p:nvSpPr>
          <p:cNvPr id="326" name="Google Shape;326;p22"/>
          <p:cNvSpPr/>
          <p:nvPr/>
        </p:nvSpPr>
        <p:spPr>
          <a:xfrm rot="10800000" flipH="1">
            <a:off x="6652819" y="3103362"/>
            <a:ext cx="1700019"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327" name="Google Shape;327;p22"/>
          <p:cNvSpPr txBox="1"/>
          <p:nvPr/>
        </p:nvSpPr>
        <p:spPr>
          <a:xfrm>
            <a:off x="8352838" y="4416308"/>
            <a:ext cx="1700019"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80%</a:t>
            </a:r>
            <a:endParaRPr sz="1400" b="0" i="0" u="none" strike="noStrike" cap="none">
              <a:solidFill>
                <a:srgbClr val="000000"/>
              </a:solidFill>
              <a:latin typeface="Arial"/>
              <a:ea typeface="Arial"/>
              <a:cs typeface="Arial"/>
              <a:sym typeface="Arial"/>
            </a:endParaRPr>
          </a:p>
        </p:txBody>
      </p:sp>
      <p:sp>
        <p:nvSpPr>
          <p:cNvPr id="328" name="Google Shape;328;p22"/>
          <p:cNvSpPr txBox="1"/>
          <p:nvPr/>
        </p:nvSpPr>
        <p:spPr>
          <a:xfrm>
            <a:off x="6652818" y="3113533"/>
            <a:ext cx="1700020"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50%</a:t>
            </a:r>
            <a:endParaRPr sz="1400" b="0" i="0" u="none" strike="noStrike" cap="none">
              <a:solidFill>
                <a:srgbClr val="000000"/>
              </a:solidFill>
              <a:latin typeface="Arial"/>
              <a:ea typeface="Arial"/>
              <a:cs typeface="Arial"/>
              <a:sym typeface="Arial"/>
            </a:endParaRPr>
          </a:p>
        </p:txBody>
      </p:sp>
      <p:sp>
        <p:nvSpPr>
          <p:cNvPr id="329" name="Google Shape;329;p22"/>
          <p:cNvSpPr/>
          <p:nvPr/>
        </p:nvSpPr>
        <p:spPr>
          <a:xfrm rot="10800000">
            <a:off x="729303" y="3744466"/>
            <a:ext cx="179462" cy="27943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22"/>
          <p:cNvSpPr/>
          <p:nvPr/>
        </p:nvSpPr>
        <p:spPr>
          <a:xfrm rot="10800000">
            <a:off x="3665801" y="3744466"/>
            <a:ext cx="179462" cy="27943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22"/>
          <p:cNvSpPr/>
          <p:nvPr/>
        </p:nvSpPr>
        <p:spPr>
          <a:xfrm rot="10800000">
            <a:off x="6965087" y="3744466"/>
            <a:ext cx="179462" cy="27943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p22"/>
          <p:cNvSpPr/>
          <p:nvPr/>
        </p:nvSpPr>
        <p:spPr>
          <a:xfrm>
            <a:off x="5313173" y="4110028"/>
            <a:ext cx="179462" cy="27943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p22"/>
          <p:cNvSpPr/>
          <p:nvPr/>
        </p:nvSpPr>
        <p:spPr>
          <a:xfrm>
            <a:off x="2308715" y="4118625"/>
            <a:ext cx="207375" cy="33949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22"/>
          <p:cNvSpPr/>
          <p:nvPr/>
        </p:nvSpPr>
        <p:spPr>
          <a:xfrm>
            <a:off x="8676859" y="4110028"/>
            <a:ext cx="179462" cy="27943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p22"/>
          <p:cNvSpPr/>
          <p:nvPr/>
        </p:nvSpPr>
        <p:spPr>
          <a:xfrm>
            <a:off x="814327"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p22"/>
          <p:cNvSpPr/>
          <p:nvPr/>
        </p:nvSpPr>
        <p:spPr>
          <a:xfrm>
            <a:off x="2237484"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p22"/>
          <p:cNvSpPr/>
          <p:nvPr/>
        </p:nvSpPr>
        <p:spPr>
          <a:xfrm>
            <a:off x="3735158"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8" name="Google Shape;338;p22"/>
          <p:cNvSpPr/>
          <p:nvPr/>
        </p:nvSpPr>
        <p:spPr>
          <a:xfrm>
            <a:off x="5242414"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9" name="Google Shape;339;p22"/>
          <p:cNvSpPr/>
          <p:nvPr/>
        </p:nvSpPr>
        <p:spPr>
          <a:xfrm>
            <a:off x="7054817"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p22"/>
          <p:cNvSpPr/>
          <p:nvPr/>
        </p:nvSpPr>
        <p:spPr>
          <a:xfrm>
            <a:off x="8577714"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p22"/>
          <p:cNvSpPr txBox="1">
            <a:spLocks noGrp="1"/>
          </p:cNvSpPr>
          <p:nvPr>
            <p:ph type="body" idx="1"/>
          </p:nvPr>
        </p:nvSpPr>
        <p:spPr>
          <a:xfrm>
            <a:off x="414527" y="1600201"/>
            <a:ext cx="11515536" cy="701395"/>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Clr>
                <a:schemeClr val="lt1"/>
              </a:buClr>
              <a:buSzPts val="2600"/>
              <a:buNone/>
            </a:pPr>
            <a:r>
              <a:rPr lang="en-GB" sz="2600" b="1">
                <a:solidFill>
                  <a:schemeClr val="lt1"/>
                </a:solidFill>
              </a:rPr>
              <a:t>How much tuition fee do you pay straight away?</a:t>
            </a:r>
            <a:endParaRPr/>
          </a:p>
        </p:txBody>
      </p:sp>
      <p:sp>
        <p:nvSpPr>
          <p:cNvPr id="342" name="Google Shape;342;p22"/>
          <p:cNvSpPr/>
          <p:nvPr/>
        </p:nvSpPr>
        <p:spPr>
          <a:xfrm rot="10800000" flipH="1">
            <a:off x="10017811" y="3103362"/>
            <a:ext cx="1700019" cy="665318"/>
          </a:xfrm>
          <a:prstGeom prst="snip1Rect">
            <a:avLst>
              <a:gd name="adj" fmla="val 16667"/>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FE3"/>
              </a:solidFill>
              <a:latin typeface="Calibri"/>
              <a:ea typeface="Calibri"/>
              <a:cs typeface="Calibri"/>
              <a:sym typeface="Calibri"/>
            </a:endParaRPr>
          </a:p>
        </p:txBody>
      </p:sp>
      <p:sp>
        <p:nvSpPr>
          <p:cNvPr id="343" name="Google Shape;343;p22"/>
          <p:cNvSpPr/>
          <p:nvPr/>
        </p:nvSpPr>
        <p:spPr>
          <a:xfrm rot="10800000">
            <a:off x="10299226" y="3744466"/>
            <a:ext cx="179462" cy="279432"/>
          </a:xfrm>
          <a:prstGeom prst="rtTriangle">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22"/>
          <p:cNvSpPr txBox="1"/>
          <p:nvPr/>
        </p:nvSpPr>
        <p:spPr>
          <a:xfrm>
            <a:off x="10017811" y="3113064"/>
            <a:ext cx="1669364" cy="630933"/>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chemeClr val="lt1"/>
              </a:buClr>
              <a:buSzPts val="2800"/>
              <a:buFont typeface="Arial"/>
              <a:buNone/>
            </a:pPr>
            <a:r>
              <a:rPr lang="en-GB" sz="2800" b="1" i="0" u="none" strike="noStrike" cap="none">
                <a:solidFill>
                  <a:schemeClr val="lt1"/>
                </a:solidFill>
                <a:latin typeface="Calibri"/>
                <a:ea typeface="Calibri"/>
                <a:cs typeface="Calibri"/>
                <a:sym typeface="Calibri"/>
              </a:rPr>
              <a:t>100%</a:t>
            </a:r>
            <a:endParaRPr sz="1400" b="0" i="0" u="none" strike="noStrike" cap="none">
              <a:solidFill>
                <a:srgbClr val="000000"/>
              </a:solidFill>
              <a:latin typeface="Arial"/>
              <a:ea typeface="Arial"/>
              <a:cs typeface="Arial"/>
              <a:sym typeface="Arial"/>
            </a:endParaRPr>
          </a:p>
        </p:txBody>
      </p:sp>
      <p:sp>
        <p:nvSpPr>
          <p:cNvPr id="345" name="Google Shape;345;p22"/>
          <p:cNvSpPr/>
          <p:nvPr/>
        </p:nvSpPr>
        <p:spPr>
          <a:xfrm>
            <a:off x="10357746" y="3975068"/>
            <a:ext cx="188876" cy="188876"/>
          </a:xfrm>
          <a:prstGeom prst="ellipse">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6" name="Google Shape;346;p22"/>
          <p:cNvSpPr/>
          <p:nvPr/>
        </p:nvSpPr>
        <p:spPr>
          <a:xfrm>
            <a:off x="-126771" y="7570694"/>
            <a:ext cx="6292756" cy="281219"/>
          </a:xfrm>
          <a:prstGeom prst="rect">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22"/>
          <p:cNvSpPr/>
          <p:nvPr/>
        </p:nvSpPr>
        <p:spPr>
          <a:xfrm>
            <a:off x="5963478" y="7570694"/>
            <a:ext cx="6292756" cy="281219"/>
          </a:xfrm>
          <a:prstGeom prst="rect">
            <a:avLst/>
          </a:prstGeom>
          <a:solidFill>
            <a:srgbClr val="D34F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Oval 36">
            <a:extLst>
              <a:ext uri="{FF2B5EF4-FFF2-40B4-BE49-F238E27FC236}">
                <a16:creationId xmlns:a16="http://schemas.microsoft.com/office/drawing/2014/main" id="{76C73D4A-BA42-42B8-BC3A-3FAD7923D213}"/>
              </a:ext>
            </a:extLst>
          </p:cNvPr>
          <p:cNvSpPr/>
          <p:nvPr/>
        </p:nvSpPr>
        <p:spPr>
          <a:xfrm>
            <a:off x="268815" y="2575630"/>
            <a:ext cx="1968669" cy="1720779"/>
          </a:xfrm>
          <a:prstGeom prst="ellipse">
            <a:avLst/>
          </a:prstGeom>
          <a:noFill/>
          <a:ln w="38100">
            <a:solidFill>
              <a:srgbClr val="E62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
                                        <p:tgtEl>
                                          <p:spTgt spid="319"/>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321"/>
                                        </p:tgtEl>
                                        <p:attrNameLst>
                                          <p:attrName>style.visibility</p:attrName>
                                        </p:attrNameLst>
                                      </p:cBhvr>
                                      <p:to>
                                        <p:strVal val="visible"/>
                                      </p:to>
                                    </p:set>
                                    <p:animEffect transition="in" filter="fade">
                                      <p:cBhvr>
                                        <p:cTn id="11" dur="500"/>
                                        <p:tgtEl>
                                          <p:spTgt spid="321"/>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323"/>
                                        </p:tgtEl>
                                        <p:attrNameLst>
                                          <p:attrName>style.visibility</p:attrName>
                                        </p:attrNameLst>
                                      </p:cBhvr>
                                      <p:to>
                                        <p:strVal val="visible"/>
                                      </p:to>
                                    </p:set>
                                    <p:animEffect transition="in" filter="fade">
                                      <p:cBhvr>
                                        <p:cTn id="15" dur="500"/>
                                        <p:tgtEl>
                                          <p:spTgt spid="323"/>
                                        </p:tgtEl>
                                      </p:cBhvr>
                                    </p:animEffect>
                                  </p:childTnLst>
                                </p:cTn>
                              </p:par>
                            </p:childTnLst>
                          </p:cTn>
                        </p:par>
                        <p:par>
                          <p:cTn id="16" fill="hold">
                            <p:stCondLst>
                              <p:cond delay="1500"/>
                            </p:stCondLst>
                            <p:childTnLst>
                              <p:par>
                                <p:cTn id="17" presetID="10" presetClass="entr" presetSubtype="0" fill="hold" nodeType="afterEffect">
                                  <p:stCondLst>
                                    <p:cond delay="250"/>
                                  </p:stCondLst>
                                  <p:childTnLst>
                                    <p:set>
                                      <p:cBhvr>
                                        <p:cTn id="18" dur="1" fill="hold">
                                          <p:stCondLst>
                                            <p:cond delay="0"/>
                                          </p:stCondLst>
                                        </p:cTn>
                                        <p:tgtEl>
                                          <p:spTgt spid="325"/>
                                        </p:tgtEl>
                                        <p:attrNameLst>
                                          <p:attrName>style.visibility</p:attrName>
                                        </p:attrNameLst>
                                      </p:cBhvr>
                                      <p:to>
                                        <p:strVal val="visible"/>
                                      </p:to>
                                    </p:set>
                                    <p:animEffect transition="in" filter="fade">
                                      <p:cBhvr>
                                        <p:cTn id="19" dur="500"/>
                                        <p:tgtEl>
                                          <p:spTgt spid="325"/>
                                        </p:tgtEl>
                                      </p:cBhvr>
                                    </p:animEffect>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28"/>
                                        </p:tgtEl>
                                        <p:attrNameLst>
                                          <p:attrName>style.visibility</p:attrName>
                                        </p:attrNameLst>
                                      </p:cBhvr>
                                      <p:to>
                                        <p:strVal val="visible"/>
                                      </p:to>
                                    </p:set>
                                    <p:animEffect transition="in" filter="fade">
                                      <p:cBhvr>
                                        <p:cTn id="23" dur="500"/>
                                        <p:tgtEl>
                                          <p:spTgt spid="328"/>
                                        </p:tgtEl>
                                      </p:cBhvr>
                                    </p:animEffect>
                                  </p:childTnLst>
                                </p:cTn>
                              </p:par>
                            </p:childTnLst>
                          </p:cTn>
                        </p:par>
                        <p:par>
                          <p:cTn id="24" fill="hold">
                            <p:stCondLst>
                              <p:cond delay="2500"/>
                            </p:stCondLst>
                            <p:childTnLst>
                              <p:par>
                                <p:cTn id="25" presetID="10" presetClass="entr" presetSubtype="0" fill="hold" nodeType="afterEffect">
                                  <p:stCondLst>
                                    <p:cond delay="250"/>
                                  </p:stCondLst>
                                  <p:childTnLst>
                                    <p:set>
                                      <p:cBhvr>
                                        <p:cTn id="26" dur="1" fill="hold">
                                          <p:stCondLst>
                                            <p:cond delay="0"/>
                                          </p:stCondLst>
                                        </p:cTn>
                                        <p:tgtEl>
                                          <p:spTgt spid="327"/>
                                        </p:tgtEl>
                                        <p:attrNameLst>
                                          <p:attrName>style.visibility</p:attrName>
                                        </p:attrNameLst>
                                      </p:cBhvr>
                                      <p:to>
                                        <p:strVal val="visible"/>
                                      </p:to>
                                    </p:set>
                                    <p:animEffect transition="in" filter="fade">
                                      <p:cBhvr>
                                        <p:cTn id="27" dur="500"/>
                                        <p:tgtEl>
                                          <p:spTgt spid="327"/>
                                        </p:tgtEl>
                                      </p:cBhvr>
                                    </p:animEffect>
                                  </p:childTnLst>
                                </p:cTn>
                              </p:par>
                            </p:childTnLst>
                          </p:cTn>
                        </p:par>
                        <p:par>
                          <p:cTn id="28" fill="hold">
                            <p:stCondLst>
                              <p:cond delay="3000"/>
                            </p:stCondLst>
                            <p:childTnLst>
                              <p:par>
                                <p:cTn id="29" presetID="10" presetClass="entr" presetSubtype="0" fill="hold" nodeType="afterEffect">
                                  <p:stCondLst>
                                    <p:cond delay="250"/>
                                  </p:stCondLst>
                                  <p:childTnLst>
                                    <p:set>
                                      <p:cBhvr>
                                        <p:cTn id="30" dur="1" fill="hold">
                                          <p:stCondLst>
                                            <p:cond delay="0"/>
                                          </p:stCondLst>
                                        </p:cTn>
                                        <p:tgtEl>
                                          <p:spTgt spid="344"/>
                                        </p:tgtEl>
                                        <p:attrNameLst>
                                          <p:attrName>style.visibility</p:attrName>
                                        </p:attrNameLst>
                                      </p:cBhvr>
                                      <p:to>
                                        <p:strVal val="visible"/>
                                      </p:to>
                                    </p:set>
                                    <p:animEffect transition="in" filter="fade">
                                      <p:cBhvr>
                                        <p:cTn id="31" dur="500"/>
                                        <p:tgtEl>
                                          <p:spTgt spid="34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4E741F2E-F8ED-4D3A-AE44-63266F841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451" cy="6858000"/>
          </a:xfrm>
          <a:prstGeom prst="rect">
            <a:avLst/>
          </a:prstGeom>
        </p:spPr>
      </p:pic>
      <p:sp>
        <p:nvSpPr>
          <p:cNvPr id="404" name="Google Shape;404;p27"/>
          <p:cNvSpPr/>
          <p:nvPr/>
        </p:nvSpPr>
        <p:spPr>
          <a:xfrm>
            <a:off x="0" y="1237130"/>
            <a:ext cx="12192000" cy="4946314"/>
          </a:xfrm>
          <a:prstGeom prst="rect">
            <a:avLst/>
          </a:prstGeom>
          <a:solidFill>
            <a:srgbClr val="009FE3">
              <a:alpha val="5843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5" name="Google Shape;405;p27"/>
          <p:cNvSpPr txBox="1">
            <a:spLocks noGrp="1"/>
          </p:cNvSpPr>
          <p:nvPr>
            <p:ph type="title"/>
          </p:nvPr>
        </p:nvSpPr>
        <p:spPr>
          <a:xfrm>
            <a:off x="414528" y="365125"/>
            <a:ext cx="10212832" cy="51052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12783"/>
              </a:buClr>
              <a:buSzPct val="100000"/>
              <a:buFont typeface="Calibri"/>
              <a:buNone/>
            </a:pPr>
            <a:r>
              <a:rPr lang="en-GB" b="1" dirty="0">
                <a:solidFill>
                  <a:srgbClr val="E6287F"/>
                </a:solidFill>
              </a:rPr>
              <a:t>How to find out how much you can apply for…</a:t>
            </a:r>
            <a:endParaRPr b="1" dirty="0">
              <a:solidFill>
                <a:srgbClr val="E6287F"/>
              </a:solidFill>
            </a:endParaRPr>
          </a:p>
        </p:txBody>
      </p:sp>
      <p:sp>
        <p:nvSpPr>
          <p:cNvPr id="406" name="Google Shape;406;p27"/>
          <p:cNvSpPr txBox="1"/>
          <p:nvPr/>
        </p:nvSpPr>
        <p:spPr>
          <a:xfrm>
            <a:off x="414528" y="2452239"/>
            <a:ext cx="5688098" cy="27392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Calibri"/>
                <a:ea typeface="Calibri"/>
                <a:cs typeface="Calibri"/>
                <a:sym typeface="Calibri"/>
              </a:rPr>
              <a:t>Use the Student Finance England calculator to see the size of loan you can apply for: </a:t>
            </a:r>
            <a:br>
              <a:rPr lang="en-GB" sz="3200" b="1" i="0" u="none" strike="noStrike" cap="none">
                <a:solidFill>
                  <a:schemeClr val="lt1"/>
                </a:solidFill>
                <a:latin typeface="Calibri"/>
                <a:ea typeface="Calibri"/>
                <a:cs typeface="Calibri"/>
                <a:sym typeface="Calibri"/>
              </a:rPr>
            </a:br>
            <a:br>
              <a:rPr lang="en-GB" sz="1200" b="1" i="0" u="none" strike="noStrike" cap="none">
                <a:solidFill>
                  <a:schemeClr val="lt1"/>
                </a:solidFill>
                <a:latin typeface="Calibri"/>
                <a:ea typeface="Calibri"/>
                <a:cs typeface="Calibri"/>
                <a:sym typeface="Calibri"/>
              </a:rPr>
            </a:br>
            <a:r>
              <a:rPr lang="en-GB" sz="3200" b="1" i="0" u="sng" strike="noStrike" cap="none">
                <a:solidFill>
                  <a:schemeClr val="hlink"/>
                </a:solidFill>
                <a:latin typeface="Calibri"/>
                <a:ea typeface="Calibri"/>
                <a:cs typeface="Calibri"/>
                <a:sym typeface="Calibri"/>
                <a:hlinkClick r:id="rId4"/>
              </a:rPr>
              <a:t>https://www.gov.uk/student-finance-calculator</a:t>
            </a:r>
            <a:endParaRPr sz="3200" b="1" i="0" u="none" strike="noStrike" cap="none">
              <a:solidFill>
                <a:schemeClr val="lt1"/>
              </a:solidFill>
              <a:latin typeface="Calibri"/>
              <a:ea typeface="Calibri"/>
              <a:cs typeface="Calibri"/>
              <a:sym typeface="Calibri"/>
            </a:endParaRPr>
          </a:p>
        </p:txBody>
      </p:sp>
      <p:pic>
        <p:nvPicPr>
          <p:cNvPr id="407" name="Google Shape;407;p27"/>
          <p:cNvPicPr preferRelativeResize="0"/>
          <p:nvPr/>
        </p:nvPicPr>
        <p:blipFill rotWithShape="1">
          <a:blip r:embed="rId5">
            <a:alphaModFix/>
          </a:blip>
          <a:srcRect/>
          <a:stretch/>
        </p:blipFill>
        <p:spPr>
          <a:xfrm>
            <a:off x="7939156" y="1645884"/>
            <a:ext cx="3708400" cy="4127500"/>
          </a:xfrm>
          <a:prstGeom prst="rect">
            <a:avLst/>
          </a:prstGeom>
          <a:noFill/>
          <a:ln>
            <a:noFill/>
          </a:ln>
        </p:spPr>
      </p:pic>
      <p:pic>
        <p:nvPicPr>
          <p:cNvPr id="408" name="Google Shape;408;p27"/>
          <p:cNvPicPr preferRelativeResize="0"/>
          <p:nvPr/>
        </p:nvPicPr>
        <p:blipFill rotWithShape="1">
          <a:blip r:embed="rId6">
            <a:alphaModFix/>
          </a:blip>
          <a:srcRect/>
          <a:stretch/>
        </p:blipFill>
        <p:spPr>
          <a:xfrm>
            <a:off x="6393051" y="3803099"/>
            <a:ext cx="1614300" cy="14553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18" name="Content Placeholder 3">
            <a:extLst>
              <a:ext uri="{FF2B5EF4-FFF2-40B4-BE49-F238E27FC236}">
                <a16:creationId xmlns:a16="http://schemas.microsoft.com/office/drawing/2014/main" id="{DA96F86F-1148-4B12-A473-49AA00BB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451" cy="6858000"/>
          </a:xfrm>
          <a:prstGeom prst="rect">
            <a:avLst/>
          </a:prstGeom>
        </p:spPr>
      </p:pic>
      <p:sp>
        <p:nvSpPr>
          <p:cNvPr id="443" name="Google Shape;443;p30"/>
          <p:cNvSpPr/>
          <p:nvPr/>
        </p:nvSpPr>
        <p:spPr>
          <a:xfrm>
            <a:off x="0" y="1759789"/>
            <a:ext cx="2377709" cy="4315891"/>
          </a:xfrm>
          <a:prstGeom prst="rect">
            <a:avLst/>
          </a:prstGeom>
          <a:solidFill>
            <a:srgbClr val="8D5CB7">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4" name="Google Shape;444;p30"/>
          <p:cNvSpPr/>
          <p:nvPr/>
        </p:nvSpPr>
        <p:spPr>
          <a:xfrm>
            <a:off x="4823313" y="1759789"/>
            <a:ext cx="2437231" cy="4315891"/>
          </a:xfrm>
          <a:prstGeom prst="rect">
            <a:avLst/>
          </a:prstGeom>
          <a:solidFill>
            <a:srgbClr val="009FE3">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5" name="Google Shape;445;p30"/>
          <p:cNvSpPr/>
          <p:nvPr/>
        </p:nvSpPr>
        <p:spPr>
          <a:xfrm>
            <a:off x="9706772" y="1759789"/>
            <a:ext cx="2485228" cy="4315891"/>
          </a:xfrm>
          <a:prstGeom prst="rect">
            <a:avLst/>
          </a:prstGeom>
          <a:solidFill>
            <a:srgbClr val="767E92">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Google Shape;446;p30"/>
          <p:cNvSpPr/>
          <p:nvPr/>
        </p:nvSpPr>
        <p:spPr>
          <a:xfrm>
            <a:off x="2375314" y="1759789"/>
            <a:ext cx="2448000" cy="4244771"/>
          </a:xfrm>
          <a:prstGeom prst="rect">
            <a:avLst/>
          </a:prstGeom>
          <a:solidFill>
            <a:srgbClr val="F8941A">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7" name="Google Shape;447;p30"/>
          <p:cNvSpPr/>
          <p:nvPr/>
        </p:nvSpPr>
        <p:spPr>
          <a:xfrm>
            <a:off x="7260309" y="1759789"/>
            <a:ext cx="2448000" cy="4285411"/>
          </a:xfrm>
          <a:prstGeom prst="rect">
            <a:avLst/>
          </a:prstGeom>
          <a:solidFill>
            <a:srgbClr val="D34F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p30"/>
          <p:cNvSpPr txBox="1">
            <a:spLocks noGrp="1"/>
          </p:cNvSpPr>
          <p:nvPr>
            <p:ph type="title"/>
          </p:nvPr>
        </p:nvSpPr>
        <p:spPr>
          <a:xfrm>
            <a:off x="343408" y="620389"/>
            <a:ext cx="8643208" cy="5105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2783"/>
              </a:buClr>
              <a:buSzPct val="100000"/>
              <a:buFont typeface="Calibri"/>
              <a:buNone/>
            </a:pPr>
            <a:r>
              <a:rPr lang="en-GB" b="1" dirty="0">
                <a:solidFill>
                  <a:srgbClr val="E6287F"/>
                </a:solidFill>
              </a:rPr>
              <a:t>Top tips</a:t>
            </a:r>
            <a:endParaRPr b="1" dirty="0">
              <a:solidFill>
                <a:srgbClr val="E6287F"/>
              </a:solidFill>
            </a:endParaRPr>
          </a:p>
        </p:txBody>
      </p:sp>
      <p:sp>
        <p:nvSpPr>
          <p:cNvPr id="449" name="Google Shape;449;p30"/>
          <p:cNvSpPr txBox="1"/>
          <p:nvPr/>
        </p:nvSpPr>
        <p:spPr>
          <a:xfrm>
            <a:off x="35710" y="1953694"/>
            <a:ext cx="2341999" cy="27084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dirty="0">
                <a:solidFill>
                  <a:srgbClr val="8D5CB7"/>
                </a:solidFill>
                <a:latin typeface="Calibri"/>
                <a:ea typeface="Calibri"/>
                <a:cs typeface="Calibri"/>
                <a:sym typeface="Calibri"/>
              </a:rPr>
              <a:t>If in full-time study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alibri"/>
                <a:ea typeface="Calibri"/>
                <a:cs typeface="Calibri"/>
                <a:sym typeface="Calibri"/>
              </a:rPr>
              <a:t>Take some </a:t>
            </a:r>
            <a:br>
              <a:rPr lang="en-GB" sz="1800" b="1" i="0" u="none" strike="noStrike" cap="none" dirty="0">
                <a:solidFill>
                  <a:schemeClr val="dk1"/>
                </a:solidFill>
                <a:latin typeface="Calibri"/>
                <a:ea typeface="Calibri"/>
                <a:cs typeface="Calibri"/>
                <a:sym typeface="Calibri"/>
              </a:rPr>
            </a:br>
            <a:r>
              <a:rPr lang="en-GB" sz="1800" b="1" i="0" u="none" strike="noStrike" cap="none" dirty="0">
                <a:solidFill>
                  <a:schemeClr val="dk1"/>
                </a:solidFill>
                <a:latin typeface="Calibri"/>
                <a:ea typeface="Calibri"/>
                <a:cs typeface="Calibri"/>
                <a:sym typeface="Calibri"/>
              </a:rPr>
              <a:t>money with you.</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Calibri"/>
              <a:buNone/>
            </a:pPr>
            <a:r>
              <a:rPr lang="en-GB" sz="1800" b="0" i="0" u="none" strike="noStrike" cap="none" dirty="0">
                <a:solidFill>
                  <a:schemeClr val="dk1"/>
                </a:solidFill>
                <a:latin typeface="Calibri"/>
                <a:ea typeface="Calibri"/>
                <a:cs typeface="Calibri"/>
                <a:sym typeface="Calibri"/>
              </a:rPr>
              <a:t>You normally get </a:t>
            </a:r>
            <a:br>
              <a:rPr lang="en-GB" sz="1800" b="0" i="0" u="none" strike="noStrike" cap="none" dirty="0">
                <a:solidFill>
                  <a:schemeClr val="dk1"/>
                </a:solidFill>
                <a:latin typeface="Calibri"/>
                <a:ea typeface="Calibri"/>
                <a:cs typeface="Calibri"/>
                <a:sym typeface="Calibri"/>
              </a:rPr>
            </a:br>
            <a:r>
              <a:rPr lang="en-GB" sz="1800" b="0" i="0" u="none" strike="noStrike" cap="none" dirty="0">
                <a:solidFill>
                  <a:schemeClr val="dk1"/>
                </a:solidFill>
                <a:latin typeface="Calibri"/>
                <a:ea typeface="Calibri"/>
                <a:cs typeface="Calibri"/>
                <a:sym typeface="Calibri"/>
              </a:rPr>
              <a:t>your Maintenance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Calibri"/>
              <a:buNone/>
            </a:pPr>
            <a:r>
              <a:rPr lang="en-GB" sz="1800" b="0" i="0" u="none" strike="noStrike" cap="none" dirty="0">
                <a:solidFill>
                  <a:schemeClr val="dk1"/>
                </a:solidFill>
                <a:latin typeface="Calibri"/>
                <a:ea typeface="Calibri"/>
                <a:cs typeface="Calibri"/>
                <a:sym typeface="Calibri"/>
              </a:rPr>
              <a:t>Loan </a:t>
            </a:r>
            <a:r>
              <a:rPr lang="en-GB" sz="1800" b="1" i="0" u="none" strike="noStrike" cap="none" dirty="0">
                <a:solidFill>
                  <a:schemeClr val="dk1"/>
                </a:solidFill>
                <a:latin typeface="Calibri"/>
                <a:ea typeface="Calibri"/>
                <a:cs typeface="Calibri"/>
                <a:sym typeface="Calibri"/>
              </a:rPr>
              <a:t>3 – 5 days after </a:t>
            </a:r>
            <a:r>
              <a:rPr lang="en-GB" sz="1800" b="0" i="0" u="none" strike="noStrike" cap="none" dirty="0">
                <a:solidFill>
                  <a:schemeClr val="dk1"/>
                </a:solidFill>
                <a:latin typeface="Calibri"/>
                <a:ea typeface="Calibri"/>
                <a:cs typeface="Calibri"/>
                <a:sym typeface="Calibri"/>
              </a:rPr>
              <a:t>you </a:t>
            </a:r>
            <a:r>
              <a:rPr lang="en-GB" sz="1800" b="0" i="0" u="none" strike="noStrike" cap="none" dirty="0" err="1">
                <a:solidFill>
                  <a:schemeClr val="dk1"/>
                </a:solidFill>
                <a:latin typeface="Calibri"/>
                <a:ea typeface="Calibri"/>
                <a:cs typeface="Calibri"/>
                <a:sym typeface="Calibri"/>
              </a:rPr>
              <a:t>enroll</a:t>
            </a:r>
            <a:r>
              <a:rPr lang="en-GB"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50" name="Google Shape;450;p30"/>
          <p:cNvSpPr txBox="1"/>
          <p:nvPr/>
        </p:nvSpPr>
        <p:spPr>
          <a:xfrm>
            <a:off x="2323348" y="1911698"/>
            <a:ext cx="2492872" cy="29854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rgbClr val="F8941A"/>
                </a:solidFill>
                <a:latin typeface="Calibri"/>
                <a:ea typeface="Calibri"/>
                <a:cs typeface="Calibri"/>
                <a:sym typeface="Calibri"/>
              </a:rPr>
              <a:t>Open a student </a:t>
            </a:r>
            <a:br>
              <a:rPr lang="en-GB" sz="2200" b="1" i="0" u="none" strike="noStrike" cap="none">
                <a:solidFill>
                  <a:srgbClr val="F8941A"/>
                </a:solidFill>
                <a:latin typeface="Calibri"/>
                <a:ea typeface="Calibri"/>
                <a:cs typeface="Calibri"/>
                <a:sym typeface="Calibri"/>
              </a:rPr>
            </a:br>
            <a:r>
              <a:rPr lang="en-GB" sz="2200" b="1" i="0" u="none" strike="noStrike" cap="none">
                <a:solidFill>
                  <a:srgbClr val="F8941A"/>
                </a:solidFill>
                <a:latin typeface="Calibri"/>
                <a:ea typeface="Calibri"/>
                <a:cs typeface="Calibri"/>
                <a:sym typeface="Calibri"/>
              </a:rPr>
              <a:t>bank account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Different banks</a:t>
            </a:r>
            <a:br>
              <a:rPr lang="en-GB" sz="1800" b="0" i="0" u="none" strike="noStrike" cap="none">
                <a:solidFill>
                  <a:schemeClr val="dk1"/>
                </a:solidFill>
                <a:latin typeface="Calibri"/>
                <a:ea typeface="Calibri"/>
                <a:cs typeface="Calibri"/>
                <a:sym typeface="Calibri"/>
              </a:rPr>
            </a:br>
            <a:r>
              <a:rPr lang="en-GB" sz="1800" b="0" i="0" u="none" strike="noStrike" cap="none">
                <a:solidFill>
                  <a:schemeClr val="dk1"/>
                </a:solidFill>
                <a:latin typeface="Calibri"/>
                <a:ea typeface="Calibri"/>
                <a:cs typeface="Calibri"/>
                <a:sym typeface="Calibri"/>
              </a:rPr>
              <a:t> have different </a:t>
            </a:r>
            <a:r>
              <a:rPr lang="en-GB" sz="1800" b="1" i="0" u="none" strike="noStrike" cap="none">
                <a:solidFill>
                  <a:schemeClr val="dk1"/>
                </a:solidFill>
                <a:latin typeface="Calibri"/>
                <a:ea typeface="Calibri"/>
                <a:cs typeface="Calibri"/>
                <a:sym typeface="Calibri"/>
              </a:rPr>
              <a:t>offers</a:t>
            </a:r>
            <a:r>
              <a:rPr lang="en-GB" sz="1800" b="0" i="0" u="none" strike="noStrike" cap="none">
                <a:solidFill>
                  <a:schemeClr val="dk1"/>
                </a:solidFill>
                <a:latin typeface="Calibri"/>
                <a:ea typeface="Calibri"/>
                <a:cs typeface="Calibri"/>
                <a:sym typeface="Calibri"/>
              </a:rPr>
              <a:t>, e.g. free 16 – 25 railcard. Many also give </a:t>
            </a:r>
            <a:br>
              <a:rPr lang="en-GB" sz="1800" b="0" i="0" u="none" strike="noStrike" cap="none">
                <a:solidFill>
                  <a:schemeClr val="dk1"/>
                </a:solidFill>
                <a:latin typeface="Calibri"/>
                <a:ea typeface="Calibri"/>
                <a:cs typeface="Calibri"/>
                <a:sym typeface="Calibri"/>
              </a:rPr>
            </a:br>
            <a:r>
              <a:rPr lang="en-GB" sz="1800" b="0" i="0" u="none" strike="noStrike" cap="none">
                <a:solidFill>
                  <a:schemeClr val="dk1"/>
                </a:solidFill>
                <a:latin typeface="Calibri"/>
                <a:ea typeface="Calibri"/>
                <a:cs typeface="Calibri"/>
                <a:sym typeface="Calibri"/>
              </a:rPr>
              <a:t>you an interest </a:t>
            </a:r>
            <a:br>
              <a:rPr lang="en-GB" sz="1800" b="0" i="0" u="none" strike="noStrike" cap="none">
                <a:solidFill>
                  <a:schemeClr val="dk1"/>
                </a:solidFill>
                <a:latin typeface="Calibri"/>
                <a:ea typeface="Calibri"/>
                <a:cs typeface="Calibri"/>
                <a:sym typeface="Calibri"/>
              </a:rPr>
            </a:br>
            <a:r>
              <a:rPr lang="en-GB" sz="1800" b="0" i="0" u="none" strike="noStrike" cap="none">
                <a:solidFill>
                  <a:schemeClr val="dk1"/>
                </a:solidFill>
                <a:latin typeface="Calibri"/>
                <a:ea typeface="Calibri"/>
                <a:cs typeface="Calibri"/>
                <a:sym typeface="Calibri"/>
              </a:rPr>
              <a:t>free overdraft.</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451" name="Google Shape;451;p30"/>
          <p:cNvSpPr txBox="1"/>
          <p:nvPr/>
        </p:nvSpPr>
        <p:spPr>
          <a:xfrm>
            <a:off x="4816220" y="1911698"/>
            <a:ext cx="2392359" cy="27084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rgbClr val="00B0F0"/>
                </a:solidFill>
                <a:latin typeface="Calibri"/>
                <a:ea typeface="Calibri"/>
                <a:cs typeface="Calibri"/>
                <a:sym typeface="Calibri"/>
              </a:rPr>
              <a:t>Part-time</a:t>
            </a:r>
            <a:br>
              <a:rPr lang="en-GB" sz="2200" b="1" i="0" u="none" strike="noStrike" cap="none">
                <a:solidFill>
                  <a:srgbClr val="00B0F0"/>
                </a:solidFill>
                <a:latin typeface="Calibri"/>
                <a:ea typeface="Calibri"/>
                <a:cs typeface="Calibri"/>
                <a:sym typeface="Calibri"/>
              </a:rPr>
            </a:br>
            <a:r>
              <a:rPr lang="en-GB" sz="2200" b="1" i="0" u="none" strike="noStrike" cap="none">
                <a:solidFill>
                  <a:srgbClr val="00B0F0"/>
                </a:solidFill>
                <a:latin typeface="Calibri"/>
                <a:ea typeface="Calibri"/>
                <a:cs typeface="Calibri"/>
                <a:sym typeface="Calibri"/>
              </a:rPr>
              <a:t>work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It is advised that students work </a:t>
            </a:r>
            <a:br>
              <a:rPr lang="en-GB" sz="1800" b="0" i="0" u="none" strike="noStrike" cap="none">
                <a:solidFill>
                  <a:schemeClr val="dk1"/>
                </a:solidFill>
                <a:latin typeface="Calibri"/>
                <a:ea typeface="Calibri"/>
                <a:cs typeface="Calibri"/>
                <a:sym typeface="Calibri"/>
              </a:rPr>
            </a:br>
            <a:r>
              <a:rPr lang="en-GB" sz="1800" b="0" i="0" u="none" strike="noStrike" cap="none">
                <a:solidFill>
                  <a:schemeClr val="dk1"/>
                </a:solidFill>
                <a:latin typeface="Calibri"/>
                <a:ea typeface="Calibri"/>
                <a:cs typeface="Calibri"/>
                <a:sym typeface="Calibri"/>
              </a:rPr>
              <a:t>a </a:t>
            </a:r>
            <a:r>
              <a:rPr lang="en-GB" sz="1800" b="1" i="0" u="none" strike="noStrike" cap="none">
                <a:solidFill>
                  <a:schemeClr val="dk1"/>
                </a:solidFill>
                <a:latin typeface="Calibri"/>
                <a:ea typeface="Calibri"/>
                <a:cs typeface="Calibri"/>
                <a:sym typeface="Calibri"/>
              </a:rPr>
              <a:t>maximum of </a:t>
            </a:r>
            <a:br>
              <a:rPr lang="en-GB" sz="1800" b="1" i="0" u="none" strike="noStrike" cap="none">
                <a:solidFill>
                  <a:schemeClr val="dk1"/>
                </a:solidFill>
                <a:latin typeface="Calibri"/>
                <a:ea typeface="Calibri"/>
                <a:cs typeface="Calibri"/>
                <a:sym typeface="Calibri"/>
              </a:rPr>
            </a:br>
            <a:r>
              <a:rPr lang="en-GB" sz="1800" b="1" i="0" u="none" strike="noStrike" cap="none">
                <a:solidFill>
                  <a:schemeClr val="dk1"/>
                </a:solidFill>
                <a:latin typeface="Calibri"/>
                <a:ea typeface="Calibri"/>
                <a:cs typeface="Calibri"/>
                <a:sym typeface="Calibri"/>
              </a:rPr>
              <a:t>10 – 12 hours </a:t>
            </a:r>
            <a:br>
              <a:rPr lang="en-GB" sz="1800" b="1" i="0" u="none" strike="noStrike" cap="none">
                <a:solidFill>
                  <a:schemeClr val="dk1"/>
                </a:solidFill>
                <a:latin typeface="Calibri"/>
                <a:ea typeface="Calibri"/>
                <a:cs typeface="Calibri"/>
                <a:sym typeface="Calibri"/>
              </a:rPr>
            </a:br>
            <a:r>
              <a:rPr lang="en-GB" sz="1800" b="1" i="0" u="none" strike="noStrike" cap="none">
                <a:solidFill>
                  <a:schemeClr val="dk1"/>
                </a:solidFill>
                <a:latin typeface="Calibri"/>
                <a:ea typeface="Calibri"/>
                <a:cs typeface="Calibri"/>
                <a:sym typeface="Calibri"/>
              </a:rPr>
              <a:t>per week.</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452" name="Google Shape;452;p30"/>
          <p:cNvSpPr txBox="1"/>
          <p:nvPr/>
        </p:nvSpPr>
        <p:spPr>
          <a:xfrm>
            <a:off x="7242243" y="1911698"/>
            <a:ext cx="2473782" cy="38933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dirty="0">
                <a:solidFill>
                  <a:srgbClr val="D34FAE"/>
                </a:solidFill>
                <a:latin typeface="Calibri"/>
                <a:ea typeface="Calibri"/>
                <a:cs typeface="Calibri"/>
                <a:sym typeface="Calibri"/>
              </a:rPr>
              <a:t>Plan and </a:t>
            </a:r>
            <a:br>
              <a:rPr lang="en-GB" sz="2200" b="1" i="0" u="none" strike="noStrike" cap="none" dirty="0">
                <a:solidFill>
                  <a:srgbClr val="D34FAE"/>
                </a:solidFill>
                <a:latin typeface="Calibri"/>
                <a:ea typeface="Calibri"/>
                <a:cs typeface="Calibri"/>
                <a:sym typeface="Calibri"/>
              </a:rPr>
            </a:br>
            <a:r>
              <a:rPr lang="en-GB" sz="2200" b="1" i="0" u="none" strike="noStrike" cap="none" dirty="0">
                <a:solidFill>
                  <a:srgbClr val="D34FAE"/>
                </a:solidFill>
                <a:latin typeface="Calibri"/>
                <a:ea typeface="Calibri"/>
                <a:cs typeface="Calibri"/>
                <a:sym typeface="Calibri"/>
              </a:rPr>
              <a:t>budget!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alibri"/>
                <a:ea typeface="Calibri"/>
                <a:cs typeface="Calibri"/>
                <a:sym typeface="Calibri"/>
              </a:rPr>
              <a:t>Maintenance Loans </a:t>
            </a:r>
            <a:br>
              <a:rPr lang="en-GB" sz="1800" b="1" i="0" u="none" strike="noStrike" cap="none" dirty="0">
                <a:solidFill>
                  <a:schemeClr val="dk1"/>
                </a:solidFill>
                <a:latin typeface="Calibri"/>
                <a:ea typeface="Calibri"/>
                <a:cs typeface="Calibri"/>
                <a:sym typeface="Calibri"/>
              </a:rPr>
            </a:br>
            <a:r>
              <a:rPr lang="en-GB" sz="1800" b="0" i="0" u="none" strike="noStrike" cap="none" dirty="0">
                <a:solidFill>
                  <a:schemeClr val="dk1"/>
                </a:solidFill>
                <a:latin typeface="Calibri"/>
                <a:ea typeface="Calibri"/>
                <a:cs typeface="Calibri"/>
                <a:sym typeface="Calibri"/>
              </a:rPr>
              <a:t>are paid in </a:t>
            </a:r>
            <a:r>
              <a:rPr lang="en-GB" sz="1800" b="1" i="0" u="none" strike="noStrike" cap="none" dirty="0">
                <a:solidFill>
                  <a:schemeClr val="dk1"/>
                </a:solidFill>
                <a:latin typeface="Calibri"/>
                <a:ea typeface="Calibri"/>
                <a:cs typeface="Calibri"/>
                <a:sym typeface="Calibri"/>
              </a:rPr>
              <a:t>three instalments </a:t>
            </a:r>
            <a:r>
              <a:rPr lang="en-GB" sz="1800" b="0" i="0" u="none" strike="noStrike" cap="none" dirty="0">
                <a:solidFill>
                  <a:schemeClr val="dk1"/>
                </a:solidFill>
                <a:latin typeface="Calibri"/>
                <a:ea typeface="Calibri"/>
                <a:cs typeface="Calibri"/>
                <a:sym typeface="Calibri"/>
              </a:rPr>
              <a:t>during </a:t>
            </a:r>
            <a:br>
              <a:rPr lang="en-GB" sz="1800" b="0" i="0" u="none" strike="noStrike" cap="none" dirty="0">
                <a:solidFill>
                  <a:schemeClr val="dk1"/>
                </a:solidFill>
                <a:latin typeface="Calibri"/>
                <a:ea typeface="Calibri"/>
                <a:cs typeface="Calibri"/>
                <a:sym typeface="Calibri"/>
              </a:rPr>
            </a:br>
            <a:r>
              <a:rPr lang="en-GB" sz="1800" b="0" i="0" u="none" strike="noStrike" cap="none" dirty="0">
                <a:solidFill>
                  <a:schemeClr val="dk1"/>
                </a:solidFill>
                <a:latin typeface="Calibri"/>
                <a:ea typeface="Calibri"/>
                <a:cs typeface="Calibri"/>
                <a:sym typeface="Calibri"/>
              </a:rPr>
              <a:t>the year.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br>
              <a:rPr lang="en-GB" sz="500" b="0" i="0" u="none" strike="noStrike" cap="none" dirty="0">
                <a:solidFill>
                  <a:schemeClr val="dk1"/>
                </a:solidFill>
                <a:latin typeface="Calibri"/>
                <a:ea typeface="Calibri"/>
                <a:cs typeface="Calibri"/>
                <a:sym typeface="Calibri"/>
              </a:rPr>
            </a:br>
            <a:r>
              <a:rPr lang="en-GB" sz="1800" b="1" i="0" u="none" strike="noStrike" cap="none" dirty="0">
                <a:solidFill>
                  <a:schemeClr val="dk1"/>
                </a:solidFill>
                <a:latin typeface="Calibri"/>
                <a:ea typeface="Calibri"/>
                <a:cs typeface="Calibri"/>
                <a:sym typeface="Calibri"/>
              </a:rPr>
              <a:t>Apprentice salaries</a:t>
            </a:r>
            <a:r>
              <a:rPr lang="en-GB" sz="1800" b="0" i="0" u="none" strike="noStrike" cap="none" dirty="0">
                <a:solidFill>
                  <a:schemeClr val="dk1"/>
                </a:solidFill>
                <a:latin typeface="Calibri"/>
                <a:ea typeface="Calibri"/>
                <a:cs typeface="Calibri"/>
                <a:sym typeface="Calibri"/>
              </a:rPr>
              <a:t> may be paid </a:t>
            </a:r>
            <a:r>
              <a:rPr lang="en-GB" sz="1800" b="1" i="0" u="none" strike="noStrike" cap="none" dirty="0">
                <a:solidFill>
                  <a:schemeClr val="dk1"/>
                </a:solidFill>
                <a:latin typeface="Calibri"/>
                <a:ea typeface="Calibri"/>
                <a:cs typeface="Calibri"/>
                <a:sym typeface="Calibri"/>
              </a:rPr>
              <a:t>monthly</a:t>
            </a:r>
            <a:r>
              <a:rPr lang="en-GB" sz="18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So you need to </a:t>
            </a:r>
            <a:br>
              <a:rPr lang="en-GB" sz="1800" b="0" i="0" u="none" strike="noStrike" cap="none" dirty="0">
                <a:solidFill>
                  <a:schemeClr val="dk1"/>
                </a:solidFill>
                <a:latin typeface="Calibri"/>
                <a:ea typeface="Calibri"/>
                <a:cs typeface="Calibri"/>
                <a:sym typeface="Calibri"/>
              </a:rPr>
            </a:br>
            <a:r>
              <a:rPr lang="en-GB" sz="1800" b="0" i="0" u="none" strike="noStrike" cap="none" dirty="0">
                <a:solidFill>
                  <a:schemeClr val="dk1"/>
                </a:solidFill>
                <a:latin typeface="Calibri"/>
                <a:ea typeface="Calibri"/>
                <a:cs typeface="Calibri"/>
                <a:sym typeface="Calibri"/>
              </a:rPr>
              <a:t>budget to make </a:t>
            </a:r>
            <a:br>
              <a:rPr lang="en-GB" sz="1800" b="0" i="0" u="none" strike="noStrike" cap="none" dirty="0">
                <a:solidFill>
                  <a:schemeClr val="dk1"/>
                </a:solidFill>
                <a:latin typeface="Calibri"/>
                <a:ea typeface="Calibri"/>
                <a:cs typeface="Calibri"/>
                <a:sym typeface="Calibri"/>
              </a:rPr>
            </a:br>
            <a:r>
              <a:rPr lang="en-GB" sz="1800" b="0" i="0" u="none" strike="noStrike" cap="none" dirty="0">
                <a:solidFill>
                  <a:schemeClr val="dk1"/>
                </a:solidFill>
                <a:latin typeface="Calibri"/>
                <a:ea typeface="Calibri"/>
                <a:cs typeface="Calibri"/>
                <a:sym typeface="Calibri"/>
              </a:rPr>
              <a:t>it last!</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p:txBody>
      </p:sp>
      <p:sp>
        <p:nvSpPr>
          <p:cNvPr id="453" name="Google Shape;453;p30"/>
          <p:cNvSpPr txBox="1"/>
          <p:nvPr/>
        </p:nvSpPr>
        <p:spPr>
          <a:xfrm>
            <a:off x="9751587" y="1953694"/>
            <a:ext cx="2377791" cy="38164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rgbClr val="767E92"/>
                </a:solidFill>
                <a:latin typeface="Calibri"/>
                <a:ea typeface="Calibri"/>
                <a:cs typeface="Calibri"/>
                <a:sym typeface="Calibri"/>
              </a:rPr>
              <a:t>Make the most of student discounts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The National Union </a:t>
            </a:r>
            <a:br>
              <a:rPr lang="en-GB" sz="1800" b="0" i="0" u="none" strike="noStrike" cap="none">
                <a:solidFill>
                  <a:schemeClr val="dk1"/>
                </a:solidFill>
                <a:latin typeface="Calibri"/>
                <a:ea typeface="Calibri"/>
                <a:cs typeface="Calibri"/>
                <a:sym typeface="Calibri"/>
              </a:rPr>
            </a:br>
            <a:r>
              <a:rPr lang="en-GB" sz="1800" b="0" i="0" u="none" strike="noStrike" cap="none">
                <a:solidFill>
                  <a:schemeClr val="dk1"/>
                </a:solidFill>
                <a:latin typeface="Calibri"/>
                <a:ea typeface="Calibri"/>
                <a:cs typeface="Calibri"/>
                <a:sym typeface="Calibri"/>
              </a:rPr>
              <a:t>of Students (NUS) / TOTUM</a:t>
            </a:r>
            <a:br>
              <a:rPr lang="en-GB" sz="1800" b="0" i="0" u="none" strike="noStrike" cap="none">
                <a:solidFill>
                  <a:schemeClr val="dk1"/>
                </a:solidFill>
                <a:latin typeface="Calibri"/>
                <a:ea typeface="Calibri"/>
                <a:cs typeface="Calibri"/>
                <a:sym typeface="Calibri"/>
              </a:rPr>
            </a:br>
            <a:r>
              <a:rPr lang="en-GB" sz="1800" b="0" i="0" u="none" strike="noStrike" cap="none">
                <a:solidFill>
                  <a:schemeClr val="dk1"/>
                </a:solidFill>
                <a:latin typeface="Calibri"/>
                <a:ea typeface="Calibri"/>
                <a:cs typeface="Calibri"/>
                <a:sym typeface="Calibri"/>
              </a:rPr>
              <a:t>card gives you discounts in many shops, restaurants, </a:t>
            </a:r>
            <a:br>
              <a:rPr lang="en-GB" sz="1800" b="0" i="0" u="none" strike="noStrike" cap="none">
                <a:solidFill>
                  <a:schemeClr val="dk1"/>
                </a:solidFill>
                <a:latin typeface="Calibri"/>
                <a:ea typeface="Calibri"/>
                <a:cs typeface="Calibri"/>
                <a:sym typeface="Calibri"/>
              </a:rPr>
            </a:br>
            <a:r>
              <a:rPr lang="en-GB" sz="1800" b="0" i="0" u="none" strike="noStrike" cap="none">
                <a:solidFill>
                  <a:schemeClr val="dk1"/>
                </a:solidFill>
                <a:latin typeface="Calibri"/>
                <a:ea typeface="Calibri"/>
                <a:cs typeface="Calibri"/>
                <a:sym typeface="Calibri"/>
              </a:rPr>
              <a:t>and cinemas.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There are often reductions in travel costs for young people.</a:t>
            </a:r>
            <a:endParaRPr sz="1800" b="1" i="0" u="none" strike="noStrike" cap="none">
              <a:solidFill>
                <a:schemeClr val="dk1"/>
              </a:solidFill>
              <a:latin typeface="Calibri"/>
              <a:ea typeface="Calibri"/>
              <a:cs typeface="Calibri"/>
              <a:sym typeface="Calibri"/>
            </a:endParaRPr>
          </a:p>
        </p:txBody>
      </p:sp>
      <p:sp>
        <p:nvSpPr>
          <p:cNvPr id="454" name="Google Shape;454;p30"/>
          <p:cNvSpPr/>
          <p:nvPr/>
        </p:nvSpPr>
        <p:spPr>
          <a:xfrm>
            <a:off x="414528" y="2743200"/>
            <a:ext cx="1655812" cy="36000"/>
          </a:xfrm>
          <a:prstGeom prst="rect">
            <a:avLst/>
          </a:prstGeom>
          <a:solidFill>
            <a:srgbClr val="8D5C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5" name="Google Shape;455;p30"/>
          <p:cNvSpPr/>
          <p:nvPr/>
        </p:nvSpPr>
        <p:spPr>
          <a:xfrm>
            <a:off x="2760913" y="2743200"/>
            <a:ext cx="1655812" cy="36000"/>
          </a:xfrm>
          <a:prstGeom prst="rect">
            <a:avLst/>
          </a:prstGeom>
          <a:solidFill>
            <a:srgbClr val="F894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6" name="Google Shape;456;p30"/>
          <p:cNvSpPr/>
          <p:nvPr/>
        </p:nvSpPr>
        <p:spPr>
          <a:xfrm>
            <a:off x="5210814" y="2743200"/>
            <a:ext cx="1655812" cy="36000"/>
          </a:xfrm>
          <a:prstGeom prst="rect">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7" name="Google Shape;457;p30"/>
          <p:cNvSpPr/>
          <p:nvPr/>
        </p:nvSpPr>
        <p:spPr>
          <a:xfrm>
            <a:off x="7643463" y="2743200"/>
            <a:ext cx="1655812" cy="36000"/>
          </a:xfrm>
          <a:prstGeom prst="rect">
            <a:avLst/>
          </a:prstGeom>
          <a:solidFill>
            <a:srgbClr val="D34F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p30"/>
          <p:cNvSpPr/>
          <p:nvPr/>
        </p:nvSpPr>
        <p:spPr>
          <a:xfrm>
            <a:off x="10127870" y="2743200"/>
            <a:ext cx="1655812" cy="36000"/>
          </a:xfrm>
          <a:prstGeom prst="rect">
            <a:avLst/>
          </a:prstGeom>
          <a:solidFill>
            <a:srgbClr val="767E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88389" cy="6858000"/>
          </a:xfrm>
          <a:prstGeom prst="rect">
            <a:avLst/>
          </a:prstGeom>
        </p:spPr>
      </p:pic>
      <p:sp>
        <p:nvSpPr>
          <p:cNvPr id="5" name="Title 1">
            <a:extLst>
              <a:ext uri="{FF2B5EF4-FFF2-40B4-BE49-F238E27FC236}">
                <a16:creationId xmlns:a16="http://schemas.microsoft.com/office/drawing/2014/main" id="{D3668E10-D356-4250-BC55-9D401F18654B}"/>
              </a:ext>
            </a:extLst>
          </p:cNvPr>
          <p:cNvSpPr txBox="1">
            <a:spLocks/>
          </p:cNvSpPr>
          <p:nvPr/>
        </p:nvSpPr>
        <p:spPr>
          <a:xfrm>
            <a:off x="1815648" y="2981960"/>
            <a:ext cx="8560704" cy="8940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E6287F"/>
                </a:solidFill>
              </a:rPr>
              <a:t>Accommodation</a:t>
            </a:r>
          </a:p>
        </p:txBody>
      </p:sp>
    </p:spTree>
    <p:extLst>
      <p:ext uri="{BB962C8B-B14F-4D97-AF65-F5344CB8AC3E}">
        <p14:creationId xmlns:p14="http://schemas.microsoft.com/office/powerpoint/2010/main" val="1653459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711200" y="78898"/>
            <a:ext cx="10515600" cy="1325563"/>
          </a:xfrm>
        </p:spPr>
        <p:txBody>
          <a:bodyPr>
            <a:normAutofit/>
          </a:bodyPr>
          <a:lstStyle/>
          <a:p>
            <a:r>
              <a:rPr lang="en-US" sz="4800" dirty="0">
                <a:solidFill>
                  <a:srgbClr val="E6287F"/>
                </a:solidFill>
              </a:rPr>
              <a:t>Accommodation</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5" name="TextBox 4">
            <a:extLst>
              <a:ext uri="{FF2B5EF4-FFF2-40B4-BE49-F238E27FC236}">
                <a16:creationId xmlns:a16="http://schemas.microsoft.com/office/drawing/2014/main" id="{60A40F8A-61D2-4754-831E-8BE942176BAA}"/>
              </a:ext>
            </a:extLst>
          </p:cNvPr>
          <p:cNvSpPr txBox="1"/>
          <p:nvPr/>
        </p:nvSpPr>
        <p:spPr>
          <a:xfrm>
            <a:off x="711200" y="1161445"/>
            <a:ext cx="10932160" cy="2677656"/>
          </a:xfrm>
          <a:prstGeom prst="rect">
            <a:avLst/>
          </a:prstGeom>
          <a:noFill/>
        </p:spPr>
        <p:txBody>
          <a:bodyPr wrap="square" rtlCol="0">
            <a:spAutoFit/>
          </a:bodyPr>
          <a:lstStyle/>
          <a:p>
            <a:r>
              <a:rPr lang="en-US" sz="2800" dirty="0"/>
              <a:t>Choosing where to live whilst you study is a big decision! Your accommodation will be your home away from home. </a:t>
            </a:r>
          </a:p>
          <a:p>
            <a:endParaRPr lang="en-US" sz="2800" dirty="0"/>
          </a:p>
          <a:p>
            <a:r>
              <a:rPr lang="en-US" sz="2800" dirty="0"/>
              <a:t>One of the first decisions students need to make about accommodation is whether to live at home or move into student accommodation. This is a personal choice for each student, and there’s no right or wrong answer!</a:t>
            </a:r>
          </a:p>
        </p:txBody>
      </p:sp>
      <p:sp>
        <p:nvSpPr>
          <p:cNvPr id="6" name="TextBox 5">
            <a:extLst>
              <a:ext uri="{FF2B5EF4-FFF2-40B4-BE49-F238E27FC236}">
                <a16:creationId xmlns:a16="http://schemas.microsoft.com/office/drawing/2014/main" id="{D8166071-602C-4C51-845D-20B663B3F595}"/>
              </a:ext>
            </a:extLst>
          </p:cNvPr>
          <p:cNvSpPr txBox="1"/>
          <p:nvPr/>
        </p:nvSpPr>
        <p:spPr>
          <a:xfrm>
            <a:off x="1179308" y="4100691"/>
            <a:ext cx="9833384" cy="1569660"/>
          </a:xfrm>
          <a:prstGeom prst="rect">
            <a:avLst/>
          </a:prstGeom>
          <a:noFill/>
        </p:spPr>
        <p:txBody>
          <a:bodyPr wrap="square" rtlCol="0">
            <a:spAutoFit/>
          </a:bodyPr>
          <a:lstStyle/>
          <a:p>
            <a:pPr algn="ctr"/>
            <a:r>
              <a:rPr lang="en-US" sz="3200" i="1" dirty="0">
                <a:solidFill>
                  <a:srgbClr val="E6287F"/>
                </a:solidFill>
              </a:rPr>
              <a:t>Have a chat with the person next to you about where you might choose to live at university or college. Make some notes in the space provided on p. 82.</a:t>
            </a:r>
          </a:p>
        </p:txBody>
      </p:sp>
    </p:spTree>
    <p:extLst>
      <p:ext uri="{BB962C8B-B14F-4D97-AF65-F5344CB8AC3E}">
        <p14:creationId xmlns:p14="http://schemas.microsoft.com/office/powerpoint/2010/main" val="417747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normAutofit/>
          </a:bodyPr>
          <a:lstStyle/>
          <a:p>
            <a:r>
              <a:rPr lang="en-US" sz="4800" dirty="0">
                <a:solidFill>
                  <a:srgbClr val="E6287F"/>
                </a:solidFill>
              </a:rPr>
              <a:t>HE sounds great! So what now?</a:t>
            </a:r>
          </a:p>
        </p:txBody>
      </p:sp>
      <p:sp>
        <p:nvSpPr>
          <p:cNvPr id="5" name="TextBox 4"/>
          <p:cNvSpPr txBox="1"/>
          <p:nvPr/>
        </p:nvSpPr>
        <p:spPr>
          <a:xfrm>
            <a:off x="513080" y="3530243"/>
            <a:ext cx="1092708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Applications are submitted in Year 13/Year 2 of your FE studies</a:t>
            </a:r>
          </a:p>
          <a:p>
            <a:pPr marL="285750" indent="-285750">
              <a:buFont typeface="Arial" panose="020B0604020202020204" pitchFamily="34" charset="0"/>
              <a:buChar char="•"/>
            </a:pPr>
            <a:r>
              <a:rPr lang="en-US" sz="2800" dirty="0"/>
              <a:t>Applications for university/college degrees are submitted through UCAS</a:t>
            </a:r>
          </a:p>
          <a:p>
            <a:pPr marL="285750" indent="-285750">
              <a:buFont typeface="Arial" panose="020B0604020202020204" pitchFamily="34" charset="0"/>
              <a:buChar char="•"/>
            </a:pPr>
            <a:r>
              <a:rPr lang="en-US" sz="2800" dirty="0"/>
              <a:t>Applications for degree apprenticeships are managed differently – we’ll discuss this in a later session!</a:t>
            </a:r>
          </a:p>
        </p:txBody>
      </p:sp>
      <p:sp>
        <p:nvSpPr>
          <p:cNvPr id="6" name="TextBox 5">
            <a:extLst>
              <a:ext uri="{FF2B5EF4-FFF2-40B4-BE49-F238E27FC236}">
                <a16:creationId xmlns:a16="http://schemas.microsoft.com/office/drawing/2014/main" id="{334CBD27-A330-4906-9724-524C979A7669}"/>
              </a:ext>
            </a:extLst>
          </p:cNvPr>
          <p:cNvSpPr txBox="1"/>
          <p:nvPr/>
        </p:nvSpPr>
        <p:spPr>
          <a:xfrm>
            <a:off x="838200" y="1502093"/>
            <a:ext cx="11038840" cy="954107"/>
          </a:xfrm>
          <a:prstGeom prst="rect">
            <a:avLst/>
          </a:prstGeom>
          <a:noFill/>
        </p:spPr>
        <p:txBody>
          <a:bodyPr wrap="square" rtlCol="0">
            <a:spAutoFit/>
          </a:bodyPr>
          <a:lstStyle/>
          <a:p>
            <a:r>
              <a:rPr lang="en-US" sz="2800" dirty="0"/>
              <a:t>Last time we talked about routes into HE, choosing a course and choosing a university. But what happens next?</a:t>
            </a:r>
          </a:p>
        </p:txBody>
      </p:sp>
      <p:sp>
        <p:nvSpPr>
          <p:cNvPr id="8" name="Title 1">
            <a:extLst>
              <a:ext uri="{FF2B5EF4-FFF2-40B4-BE49-F238E27FC236}">
                <a16:creationId xmlns:a16="http://schemas.microsoft.com/office/drawing/2014/main" id="{962AB9B5-7B6E-4FCF-8663-0D8AF5C05A35}"/>
              </a:ext>
            </a:extLst>
          </p:cNvPr>
          <p:cNvSpPr txBox="1">
            <a:spLocks/>
          </p:cNvSpPr>
          <p:nvPr/>
        </p:nvSpPr>
        <p:spPr>
          <a:xfrm>
            <a:off x="838200" y="245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6287F"/>
                </a:solidFill>
              </a:rPr>
              <a:t>Submit an application</a:t>
            </a:r>
          </a:p>
        </p:txBody>
      </p:sp>
    </p:spTree>
    <p:extLst>
      <p:ext uri="{BB962C8B-B14F-4D97-AF65-F5344CB8AC3E}">
        <p14:creationId xmlns:p14="http://schemas.microsoft.com/office/powerpoint/2010/main" val="141588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 y="0"/>
            <a:ext cx="12192451" cy="6858000"/>
          </a:xfrm>
        </p:spPr>
      </p:pic>
      <p:sp>
        <p:nvSpPr>
          <p:cNvPr id="2" name="Title 1"/>
          <p:cNvSpPr>
            <a:spLocks noGrp="1"/>
          </p:cNvSpPr>
          <p:nvPr>
            <p:ph type="title"/>
          </p:nvPr>
        </p:nvSpPr>
        <p:spPr>
          <a:xfrm>
            <a:off x="711200" y="78898"/>
            <a:ext cx="10515600" cy="1325563"/>
          </a:xfrm>
        </p:spPr>
        <p:txBody>
          <a:bodyPr>
            <a:normAutofit/>
          </a:bodyPr>
          <a:lstStyle/>
          <a:p>
            <a:r>
              <a:rPr lang="en-US" sz="4800" dirty="0">
                <a:solidFill>
                  <a:srgbClr val="E6287F"/>
                </a:solidFill>
              </a:rPr>
              <a:t>Home vs away</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7" name="Title 1">
            <a:extLst>
              <a:ext uri="{FF2B5EF4-FFF2-40B4-BE49-F238E27FC236}">
                <a16:creationId xmlns:a16="http://schemas.microsoft.com/office/drawing/2014/main" id="{7E1E8186-009B-4B94-8B94-919AA16144A5}"/>
              </a:ext>
            </a:extLst>
          </p:cNvPr>
          <p:cNvSpPr txBox="1">
            <a:spLocks/>
          </p:cNvSpPr>
          <p:nvPr/>
        </p:nvSpPr>
        <p:spPr>
          <a:xfrm>
            <a:off x="406400" y="1138107"/>
            <a:ext cx="43484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E6287F"/>
                </a:solidFill>
              </a:rPr>
              <a:t>Why live at home?</a:t>
            </a:r>
          </a:p>
        </p:txBody>
      </p:sp>
      <p:sp>
        <p:nvSpPr>
          <p:cNvPr id="9" name="Title 1">
            <a:extLst>
              <a:ext uri="{FF2B5EF4-FFF2-40B4-BE49-F238E27FC236}">
                <a16:creationId xmlns:a16="http://schemas.microsoft.com/office/drawing/2014/main" id="{6DD10FF5-47C3-42EC-ABE7-EF465C9DB0B5}"/>
              </a:ext>
            </a:extLst>
          </p:cNvPr>
          <p:cNvSpPr txBox="1">
            <a:spLocks/>
          </p:cNvSpPr>
          <p:nvPr/>
        </p:nvSpPr>
        <p:spPr>
          <a:xfrm>
            <a:off x="5964371" y="1142800"/>
            <a:ext cx="49885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E6287F"/>
                </a:solidFill>
              </a:rPr>
              <a:t>Why live away from home?</a:t>
            </a:r>
          </a:p>
        </p:txBody>
      </p:sp>
      <p:sp>
        <p:nvSpPr>
          <p:cNvPr id="10" name="TextBox 9">
            <a:extLst>
              <a:ext uri="{FF2B5EF4-FFF2-40B4-BE49-F238E27FC236}">
                <a16:creationId xmlns:a16="http://schemas.microsoft.com/office/drawing/2014/main" id="{5094655C-71AB-4615-BD5D-E78CA8C3B09E}"/>
              </a:ext>
            </a:extLst>
          </p:cNvPr>
          <p:cNvSpPr txBox="1"/>
          <p:nvPr/>
        </p:nvSpPr>
        <p:spPr>
          <a:xfrm>
            <a:off x="596674" y="2262798"/>
            <a:ext cx="5126171"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Home comforts</a:t>
            </a:r>
          </a:p>
          <a:p>
            <a:pPr marL="457200" indent="-457200">
              <a:buFont typeface="Arial" panose="020B0604020202020204" pitchFamily="34" charset="0"/>
              <a:buChar char="•"/>
            </a:pPr>
            <a:r>
              <a:rPr lang="en-US" sz="2800" dirty="0"/>
              <a:t>Existing support </a:t>
            </a:r>
            <a:r>
              <a:rPr lang="en-US" sz="2800" dirty="0" err="1"/>
              <a:t>nextworks</a:t>
            </a:r>
            <a:r>
              <a:rPr lang="en-US" sz="2800" dirty="0"/>
              <a:t> (e.g. friends and family)</a:t>
            </a:r>
          </a:p>
          <a:p>
            <a:pPr marL="457200" indent="-457200">
              <a:buFont typeface="Arial" panose="020B0604020202020204" pitchFamily="34" charset="0"/>
              <a:buChar char="•"/>
            </a:pPr>
            <a:r>
              <a:rPr lang="en-US" sz="2800" dirty="0"/>
              <a:t>Saving money</a:t>
            </a:r>
          </a:p>
          <a:p>
            <a:pPr marL="457200" indent="-457200">
              <a:buFont typeface="Arial" panose="020B0604020202020204" pitchFamily="34" charset="0"/>
              <a:buChar char="•"/>
            </a:pPr>
            <a:r>
              <a:rPr lang="en-US" sz="2800" dirty="0"/>
              <a:t>Existing responsibilities (e.g. a job, caring responsibilities)</a:t>
            </a:r>
          </a:p>
        </p:txBody>
      </p:sp>
      <p:sp>
        <p:nvSpPr>
          <p:cNvPr id="11" name="TextBox 10">
            <a:extLst>
              <a:ext uri="{FF2B5EF4-FFF2-40B4-BE49-F238E27FC236}">
                <a16:creationId xmlns:a16="http://schemas.microsoft.com/office/drawing/2014/main" id="{948D1A79-652B-4B2E-9161-1CC526805F6A}"/>
              </a:ext>
            </a:extLst>
          </p:cNvPr>
          <p:cNvSpPr txBox="1"/>
          <p:nvPr/>
        </p:nvSpPr>
        <p:spPr>
          <a:xfrm>
            <a:off x="5722845" y="2262281"/>
            <a:ext cx="6151654"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Meet new people</a:t>
            </a:r>
          </a:p>
          <a:p>
            <a:pPr marL="457200" indent="-457200">
              <a:buFont typeface="Arial" panose="020B0604020202020204" pitchFamily="34" charset="0"/>
              <a:buChar char="•"/>
            </a:pPr>
            <a:r>
              <a:rPr lang="en-US" sz="2800" dirty="0"/>
              <a:t>Your chosen institution is close to home</a:t>
            </a:r>
          </a:p>
          <a:p>
            <a:pPr marL="457200" indent="-457200">
              <a:buFont typeface="Arial" panose="020B0604020202020204" pitchFamily="34" charset="0"/>
              <a:buChar char="•"/>
            </a:pPr>
            <a:r>
              <a:rPr lang="en-US" sz="2800" dirty="0"/>
              <a:t>Gain independence</a:t>
            </a:r>
          </a:p>
          <a:p>
            <a:pPr marL="457200" indent="-457200">
              <a:buFont typeface="Arial" panose="020B0604020202020204" pitchFamily="34" charset="0"/>
              <a:buChar char="•"/>
            </a:pPr>
            <a:r>
              <a:rPr lang="en-US" sz="2800" dirty="0"/>
              <a:t>Excitement of living somewhere new</a:t>
            </a:r>
          </a:p>
          <a:p>
            <a:pPr marL="457200" indent="-457200">
              <a:buFont typeface="Arial" panose="020B0604020202020204" pitchFamily="34" charset="0"/>
              <a:buChar char="•"/>
            </a:pPr>
            <a:r>
              <a:rPr lang="en-US" sz="2800" dirty="0"/>
              <a:t>Learn new life skills (e.g. cooking, paying bills, etc.)</a:t>
            </a:r>
          </a:p>
        </p:txBody>
      </p:sp>
    </p:spTree>
    <p:extLst>
      <p:ext uri="{BB962C8B-B14F-4D97-AF65-F5344CB8AC3E}">
        <p14:creationId xmlns:p14="http://schemas.microsoft.com/office/powerpoint/2010/main" val="3287613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 y="0"/>
            <a:ext cx="12192451" cy="6858000"/>
          </a:xfrm>
        </p:spPr>
      </p:pic>
      <p:sp>
        <p:nvSpPr>
          <p:cNvPr id="2" name="Title 1"/>
          <p:cNvSpPr>
            <a:spLocks noGrp="1"/>
          </p:cNvSpPr>
          <p:nvPr>
            <p:ph type="title"/>
          </p:nvPr>
        </p:nvSpPr>
        <p:spPr>
          <a:xfrm>
            <a:off x="601980" y="906179"/>
            <a:ext cx="10988040" cy="1666717"/>
          </a:xfrm>
        </p:spPr>
        <p:txBody>
          <a:bodyPr>
            <a:noAutofit/>
          </a:bodyPr>
          <a:lstStyle/>
          <a:p>
            <a:pPr algn="ctr"/>
            <a:r>
              <a:rPr lang="en-US" sz="5400" b="1" dirty="0">
                <a:solidFill>
                  <a:srgbClr val="E6287F"/>
                </a:solidFill>
              </a:rPr>
              <a:t>Wellbeing check-in</a:t>
            </a:r>
            <a:br>
              <a:rPr lang="en-US" sz="5400" b="1" dirty="0">
                <a:solidFill>
                  <a:srgbClr val="E6287F"/>
                </a:solidFill>
              </a:rPr>
            </a:br>
            <a:r>
              <a:rPr lang="en-US" sz="5400" dirty="0">
                <a:solidFill>
                  <a:srgbClr val="E6287F"/>
                </a:solidFill>
              </a:rPr>
              <a:t>Page 85-86</a:t>
            </a:r>
          </a:p>
        </p:txBody>
      </p:sp>
      <p:sp>
        <p:nvSpPr>
          <p:cNvPr id="5" name="Rectangle 4">
            <a:extLst>
              <a:ext uri="{FF2B5EF4-FFF2-40B4-BE49-F238E27FC236}">
                <a16:creationId xmlns:a16="http://schemas.microsoft.com/office/drawing/2014/main" id="{5F780667-DAA4-453D-BB88-DB24B3321330}"/>
              </a:ext>
            </a:extLst>
          </p:cNvPr>
          <p:cNvSpPr/>
          <p:nvPr/>
        </p:nvSpPr>
        <p:spPr>
          <a:xfrm>
            <a:off x="1564414" y="3084776"/>
            <a:ext cx="9062720" cy="1754326"/>
          </a:xfrm>
          <a:prstGeom prst="rect">
            <a:avLst/>
          </a:prstGeom>
        </p:spPr>
        <p:txBody>
          <a:bodyPr wrap="square">
            <a:spAutoFit/>
          </a:bodyPr>
          <a:lstStyle/>
          <a:p>
            <a:pPr algn="ctr"/>
            <a:r>
              <a:rPr lang="en-GB" sz="3600" dirty="0"/>
              <a:t>Take a few moments to check in with yourself about how you're feeling today. You don't need to share this with anyone else!</a:t>
            </a:r>
            <a:endParaRPr lang="en-GB" sz="6000" dirty="0"/>
          </a:p>
        </p:txBody>
      </p:sp>
    </p:spTree>
    <p:extLst>
      <p:ext uri="{BB962C8B-B14F-4D97-AF65-F5344CB8AC3E}">
        <p14:creationId xmlns:p14="http://schemas.microsoft.com/office/powerpoint/2010/main" val="343933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 y="0"/>
            <a:ext cx="12192451" cy="6858000"/>
          </a:xfrm>
        </p:spPr>
      </p:pic>
      <p:sp>
        <p:nvSpPr>
          <p:cNvPr id="9" name="TextBox 8">
            <a:extLst>
              <a:ext uri="{FF2B5EF4-FFF2-40B4-BE49-F238E27FC236}">
                <a16:creationId xmlns:a16="http://schemas.microsoft.com/office/drawing/2014/main" id="{3263E4A3-ABB4-4CDD-B90F-AE52C350280A}"/>
              </a:ext>
            </a:extLst>
          </p:cNvPr>
          <p:cNvSpPr txBox="1"/>
          <p:nvPr/>
        </p:nvSpPr>
        <p:spPr>
          <a:xfrm>
            <a:off x="838200" y="1913573"/>
            <a:ext cx="105156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UCAS stands for ‘Universities and Colleges Admissions Service’</a:t>
            </a:r>
          </a:p>
          <a:p>
            <a:pPr marL="285750" indent="-285750">
              <a:buFont typeface="Arial" panose="020B0604020202020204" pitchFamily="34" charset="0"/>
              <a:buChar char="•"/>
            </a:pPr>
            <a:r>
              <a:rPr lang="en-US" sz="2800" dirty="0"/>
              <a:t>Allows you to create one application which is then sent to all of your college/university choices</a:t>
            </a:r>
          </a:p>
          <a:p>
            <a:pPr marL="285750" indent="-285750">
              <a:buFont typeface="Arial" panose="020B0604020202020204" pitchFamily="34" charset="0"/>
              <a:buChar char="•"/>
            </a:pPr>
            <a:r>
              <a:rPr lang="en-US" sz="2800" dirty="0"/>
              <a:t>You can choose up to 5 universities and courses. These can be different courses at different universities, the same course at different universities or different courses at one university.</a:t>
            </a:r>
          </a:p>
          <a:p>
            <a:pPr marL="285750" indent="-285750">
              <a:buFont typeface="Arial" panose="020B0604020202020204" pitchFamily="34" charset="0"/>
              <a:buChar char="•"/>
            </a:pPr>
            <a:r>
              <a:rPr lang="en-US" sz="2800" dirty="0"/>
              <a:t>The application asks about things like your personal details and grades, as well as asking you to write a personal statement.</a:t>
            </a:r>
          </a:p>
        </p:txBody>
      </p:sp>
      <p:pic>
        <p:nvPicPr>
          <p:cNvPr id="10" name="Picture 4" descr="UCAS - Wikipedia">
            <a:extLst>
              <a:ext uri="{FF2B5EF4-FFF2-40B4-BE49-F238E27FC236}">
                <a16:creationId xmlns:a16="http://schemas.microsoft.com/office/drawing/2014/main" id="{79B2AB14-4BB1-4543-8DF9-87CD4C68A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860" y="617220"/>
            <a:ext cx="3002280" cy="100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3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 y="0"/>
            <a:ext cx="12192451" cy="6858000"/>
          </a:xfrm>
        </p:spPr>
      </p:pic>
      <p:pic>
        <p:nvPicPr>
          <p:cNvPr id="2" name="Picture 1">
            <a:extLst>
              <a:ext uri="{FF2B5EF4-FFF2-40B4-BE49-F238E27FC236}">
                <a16:creationId xmlns:a16="http://schemas.microsoft.com/office/drawing/2014/main" id="{593097E3-AA5D-46CC-9971-DC6862949283}"/>
              </a:ext>
            </a:extLst>
          </p:cNvPr>
          <p:cNvPicPr>
            <a:picLocks noChangeAspect="1"/>
          </p:cNvPicPr>
          <p:nvPr/>
        </p:nvPicPr>
        <p:blipFill>
          <a:blip r:embed="rId3"/>
          <a:stretch>
            <a:fillRect/>
          </a:stretch>
        </p:blipFill>
        <p:spPr>
          <a:xfrm>
            <a:off x="2458720" y="-160672"/>
            <a:ext cx="7274560" cy="6211610"/>
          </a:xfrm>
          <a:prstGeom prst="rect">
            <a:avLst/>
          </a:prstGeom>
        </p:spPr>
      </p:pic>
    </p:spTree>
    <p:extLst>
      <p:ext uri="{BB962C8B-B14F-4D97-AF65-F5344CB8AC3E}">
        <p14:creationId xmlns:p14="http://schemas.microsoft.com/office/powerpoint/2010/main" val="226274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88389" cy="6858000"/>
          </a:xfrm>
          <a:prstGeom prst="rect">
            <a:avLst/>
          </a:prstGeom>
        </p:spPr>
      </p:pic>
      <p:sp>
        <p:nvSpPr>
          <p:cNvPr id="5" name="Title 1">
            <a:extLst>
              <a:ext uri="{FF2B5EF4-FFF2-40B4-BE49-F238E27FC236}">
                <a16:creationId xmlns:a16="http://schemas.microsoft.com/office/drawing/2014/main" id="{D3668E10-D356-4250-BC55-9D401F18654B}"/>
              </a:ext>
            </a:extLst>
          </p:cNvPr>
          <p:cNvSpPr txBox="1">
            <a:spLocks/>
          </p:cNvSpPr>
          <p:nvPr/>
        </p:nvSpPr>
        <p:spPr>
          <a:xfrm>
            <a:off x="1815648" y="2981960"/>
            <a:ext cx="8560704" cy="8940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E6287F"/>
                </a:solidFill>
              </a:rPr>
              <a:t>Personal Statements</a:t>
            </a:r>
          </a:p>
        </p:txBody>
      </p:sp>
    </p:spTree>
    <p:extLst>
      <p:ext uri="{BB962C8B-B14F-4D97-AF65-F5344CB8AC3E}">
        <p14:creationId xmlns:p14="http://schemas.microsoft.com/office/powerpoint/2010/main" val="171200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711200" y="78898"/>
            <a:ext cx="10515600" cy="1325563"/>
          </a:xfrm>
        </p:spPr>
        <p:txBody>
          <a:bodyPr>
            <a:normAutofit/>
          </a:bodyPr>
          <a:lstStyle/>
          <a:p>
            <a:r>
              <a:rPr lang="en-US" sz="4800" dirty="0">
                <a:solidFill>
                  <a:srgbClr val="E6287F"/>
                </a:solidFill>
              </a:rPr>
              <a:t>Personal statements</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5" name="TextBox 4">
            <a:extLst>
              <a:ext uri="{FF2B5EF4-FFF2-40B4-BE49-F238E27FC236}">
                <a16:creationId xmlns:a16="http://schemas.microsoft.com/office/drawing/2014/main" id="{60A40F8A-61D2-4754-831E-8BE942176BAA}"/>
              </a:ext>
            </a:extLst>
          </p:cNvPr>
          <p:cNvSpPr txBox="1"/>
          <p:nvPr/>
        </p:nvSpPr>
        <p:spPr>
          <a:xfrm>
            <a:off x="711200" y="1220371"/>
            <a:ext cx="109474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This is the most important part of your UCAS application</a:t>
            </a:r>
          </a:p>
          <a:p>
            <a:pPr marL="285750" indent="-285750">
              <a:buFont typeface="Arial" panose="020B0604020202020204" pitchFamily="34" charset="0"/>
              <a:buChar char="•"/>
            </a:pPr>
            <a:r>
              <a:rPr lang="en-US" sz="2800" dirty="0"/>
              <a:t>It’s your chance to tell universities and colleges why you’re so fantastic!</a:t>
            </a:r>
          </a:p>
          <a:p>
            <a:pPr marL="285750" indent="-285750">
              <a:buFont typeface="Arial" panose="020B0604020202020204" pitchFamily="34" charset="0"/>
              <a:buChar char="•"/>
            </a:pPr>
            <a:r>
              <a:rPr lang="en-US" sz="2800" dirty="0"/>
              <a:t>You may also have to write personal statements for your FE courses and for job applications later on in life.</a:t>
            </a:r>
          </a:p>
        </p:txBody>
      </p:sp>
      <p:sp>
        <p:nvSpPr>
          <p:cNvPr id="6" name="Title 1">
            <a:extLst>
              <a:ext uri="{FF2B5EF4-FFF2-40B4-BE49-F238E27FC236}">
                <a16:creationId xmlns:a16="http://schemas.microsoft.com/office/drawing/2014/main" id="{FC02E872-8BA0-42B8-9749-56A5924DEB57}"/>
              </a:ext>
            </a:extLst>
          </p:cNvPr>
          <p:cNvSpPr txBox="1">
            <a:spLocks/>
          </p:cNvSpPr>
          <p:nvPr/>
        </p:nvSpPr>
        <p:spPr>
          <a:xfrm>
            <a:off x="838200" y="2931061"/>
            <a:ext cx="59639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E6287F"/>
                </a:solidFill>
              </a:rPr>
              <a:t>What do you need to talk about?</a:t>
            </a:r>
          </a:p>
        </p:txBody>
      </p:sp>
      <p:sp>
        <p:nvSpPr>
          <p:cNvPr id="7" name="TextBox 6">
            <a:extLst>
              <a:ext uri="{FF2B5EF4-FFF2-40B4-BE49-F238E27FC236}">
                <a16:creationId xmlns:a16="http://schemas.microsoft.com/office/drawing/2014/main" id="{5A1C871B-AA70-4757-BE54-02CAB72E6F43}"/>
              </a:ext>
            </a:extLst>
          </p:cNvPr>
          <p:cNvSpPr txBox="1"/>
          <p:nvPr/>
        </p:nvSpPr>
        <p:spPr>
          <a:xfrm>
            <a:off x="828039" y="3821748"/>
            <a:ext cx="6181909" cy="2123658"/>
          </a:xfrm>
          <a:prstGeom prst="rect">
            <a:avLst/>
          </a:prstGeom>
          <a:noFill/>
        </p:spPr>
        <p:txBody>
          <a:bodyPr wrap="square" rtlCol="0">
            <a:spAutoFit/>
          </a:bodyPr>
          <a:lstStyle/>
          <a:p>
            <a:pPr marL="285750" indent="-285750">
              <a:buFont typeface="Arial" panose="020B0604020202020204" pitchFamily="34" charset="0"/>
              <a:buChar char="•"/>
            </a:pPr>
            <a:r>
              <a:rPr lang="en-US" sz="2400" dirty="0"/>
              <a:t>Why you’re applying for the course, job or opportunity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What you’re good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Work experience (if you have any)</a:t>
            </a:r>
          </a:p>
        </p:txBody>
      </p:sp>
      <p:sp>
        <p:nvSpPr>
          <p:cNvPr id="9" name="TextBox 8">
            <a:extLst>
              <a:ext uri="{FF2B5EF4-FFF2-40B4-BE49-F238E27FC236}">
                <a16:creationId xmlns:a16="http://schemas.microsoft.com/office/drawing/2014/main" id="{A6FAAEAF-F635-49CE-89E2-283A1CF267A0}"/>
              </a:ext>
            </a:extLst>
          </p:cNvPr>
          <p:cNvSpPr txBox="1"/>
          <p:nvPr/>
        </p:nvSpPr>
        <p:spPr>
          <a:xfrm>
            <a:off x="7670800" y="4069963"/>
            <a:ext cx="2992120" cy="1754326"/>
          </a:xfrm>
          <a:prstGeom prst="rect">
            <a:avLst/>
          </a:prstGeom>
          <a:noFill/>
        </p:spPr>
        <p:txBody>
          <a:bodyPr wrap="square" rtlCol="0">
            <a:spAutoFit/>
          </a:bodyPr>
          <a:lstStyle/>
          <a:p>
            <a:pPr marL="285750" indent="-285750">
              <a:buFont typeface="Arial" panose="020B0604020202020204" pitchFamily="34" charset="0"/>
              <a:buChar char="•"/>
            </a:pPr>
            <a:r>
              <a:rPr lang="en-US" sz="2400" dirty="0"/>
              <a:t>Career aspirations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Skills and abilities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Other interests</a:t>
            </a:r>
          </a:p>
        </p:txBody>
      </p:sp>
    </p:spTree>
    <p:extLst>
      <p:ext uri="{BB962C8B-B14F-4D97-AF65-F5344CB8AC3E}">
        <p14:creationId xmlns:p14="http://schemas.microsoft.com/office/powerpoint/2010/main" val="207196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838200" y="301119"/>
            <a:ext cx="10515600" cy="1325563"/>
          </a:xfrm>
        </p:spPr>
        <p:txBody>
          <a:bodyPr>
            <a:normAutofit/>
          </a:bodyPr>
          <a:lstStyle/>
          <a:p>
            <a:pPr algn="ctr"/>
            <a:r>
              <a:rPr lang="en-US" sz="4800" dirty="0">
                <a:solidFill>
                  <a:srgbClr val="E6287F"/>
                </a:solidFill>
              </a:rPr>
              <a:t>Turn to page 75 in your workbook</a:t>
            </a:r>
          </a:p>
        </p:txBody>
      </p:sp>
      <p:sp>
        <p:nvSpPr>
          <p:cNvPr id="5" name="TextBox 4">
            <a:extLst>
              <a:ext uri="{FF2B5EF4-FFF2-40B4-BE49-F238E27FC236}">
                <a16:creationId xmlns:a16="http://schemas.microsoft.com/office/drawing/2014/main" id="{B320B28A-710D-414A-9058-5C456B33D567}"/>
              </a:ext>
            </a:extLst>
          </p:cNvPr>
          <p:cNvSpPr txBox="1"/>
          <p:nvPr/>
        </p:nvSpPr>
        <p:spPr>
          <a:xfrm>
            <a:off x="1179308" y="1626682"/>
            <a:ext cx="9833384" cy="4031873"/>
          </a:xfrm>
          <a:prstGeom prst="rect">
            <a:avLst/>
          </a:prstGeom>
          <a:noFill/>
        </p:spPr>
        <p:txBody>
          <a:bodyPr wrap="square" rtlCol="0">
            <a:spAutoFit/>
          </a:bodyPr>
          <a:lstStyle/>
          <a:p>
            <a:pPr algn="ctr"/>
            <a:r>
              <a:rPr lang="en-US" sz="3200" dirty="0"/>
              <a:t>Use the prompts provided to think about why you might want to apply to HE, and the skills and experience you already have. </a:t>
            </a:r>
          </a:p>
          <a:p>
            <a:pPr algn="ctr"/>
            <a:endParaRPr lang="en-US" sz="3200" dirty="0"/>
          </a:p>
          <a:p>
            <a:pPr algn="ctr"/>
            <a:r>
              <a:rPr lang="en-US" sz="3200" dirty="0"/>
              <a:t>You might find inspiration in things you’ve done at school, at home, work experience/job or in your social life! Can you remember some of the things you thought of in session one?</a:t>
            </a:r>
          </a:p>
        </p:txBody>
      </p:sp>
    </p:spTree>
    <p:extLst>
      <p:ext uri="{BB962C8B-B14F-4D97-AF65-F5344CB8AC3E}">
        <p14:creationId xmlns:p14="http://schemas.microsoft.com/office/powerpoint/2010/main" val="135949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838200" y="240066"/>
            <a:ext cx="10515600" cy="1325563"/>
          </a:xfrm>
        </p:spPr>
        <p:txBody>
          <a:bodyPr>
            <a:normAutofit/>
          </a:bodyPr>
          <a:lstStyle/>
          <a:p>
            <a:r>
              <a:rPr lang="en-US" sz="4800" dirty="0">
                <a:solidFill>
                  <a:srgbClr val="E6287F"/>
                </a:solidFill>
              </a:rPr>
              <a:t>What happens after you’ve applied?</a:t>
            </a:r>
          </a:p>
        </p:txBody>
      </p:sp>
      <p:sp>
        <p:nvSpPr>
          <p:cNvPr id="5" name="TextBox 4">
            <a:extLst>
              <a:ext uri="{FF2B5EF4-FFF2-40B4-BE49-F238E27FC236}">
                <a16:creationId xmlns:a16="http://schemas.microsoft.com/office/drawing/2014/main" id="{B320B28A-710D-414A-9058-5C456B33D567}"/>
              </a:ext>
            </a:extLst>
          </p:cNvPr>
          <p:cNvSpPr txBox="1"/>
          <p:nvPr/>
        </p:nvSpPr>
        <p:spPr>
          <a:xfrm>
            <a:off x="701040" y="1382749"/>
            <a:ext cx="11297920" cy="4524315"/>
          </a:xfrm>
          <a:prstGeom prst="rect">
            <a:avLst/>
          </a:prstGeom>
          <a:noFill/>
        </p:spPr>
        <p:txBody>
          <a:bodyPr wrap="square" rtlCol="0">
            <a:spAutoFit/>
          </a:bodyPr>
          <a:lstStyle/>
          <a:p>
            <a:r>
              <a:rPr lang="en-US" sz="2400" dirty="0"/>
              <a:t>Universities will look at all the applications they receive and begin to make offers.</a:t>
            </a:r>
          </a:p>
          <a:p>
            <a:pPr marL="342900" indent="-342900">
              <a:buFont typeface="Arial" panose="020B0604020202020204" pitchFamily="34" charset="0"/>
              <a:buChar char="•"/>
            </a:pPr>
            <a:endParaRPr lang="en-US" sz="2400" dirty="0"/>
          </a:p>
          <a:p>
            <a:r>
              <a:rPr lang="en-US" sz="2400" b="1" u="sng" dirty="0">
                <a:solidFill>
                  <a:srgbClr val="7030A0"/>
                </a:solidFill>
              </a:rPr>
              <a:t>Different types of offers:</a:t>
            </a:r>
          </a:p>
          <a:p>
            <a:endParaRPr lang="en-US" sz="2400" dirty="0"/>
          </a:p>
          <a:p>
            <a:pPr marL="342900" indent="-342900">
              <a:buFont typeface="Arial" panose="020B0604020202020204" pitchFamily="34" charset="0"/>
              <a:buChar char="•"/>
            </a:pPr>
            <a:r>
              <a:rPr lang="en-US" sz="2400" b="1" dirty="0"/>
              <a:t>Conditional</a:t>
            </a:r>
            <a:r>
              <a:rPr lang="en-US" sz="2400" dirty="0"/>
              <a:t> – This is when you are made an offer based on you achieving specific entry requirements, e.g. grades.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Unconditional</a:t>
            </a:r>
            <a:r>
              <a:rPr lang="en-US" sz="2400" dirty="0"/>
              <a:t> – This type of offer guarantees you a place on the course based on the qualifications or experience you already have.</a:t>
            </a:r>
          </a:p>
          <a:p>
            <a:pPr marL="342900" indent="-342900">
              <a:buFont typeface="Arial" panose="020B0604020202020204" pitchFamily="34" charset="0"/>
              <a:buChar char="•"/>
            </a:pPr>
            <a:endParaRPr lang="en-US" sz="2400" dirty="0"/>
          </a:p>
          <a:p>
            <a:r>
              <a:rPr lang="en-US" sz="2400" dirty="0"/>
              <a:t>Once you have received your offers and chosen your course and university, you enroll onto your course in late September.</a:t>
            </a:r>
          </a:p>
        </p:txBody>
      </p:sp>
    </p:spTree>
    <p:extLst>
      <p:ext uri="{BB962C8B-B14F-4D97-AF65-F5344CB8AC3E}">
        <p14:creationId xmlns:p14="http://schemas.microsoft.com/office/powerpoint/2010/main" val="26877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1FD7972254CE41855419E0F7ED5B56" ma:contentTypeVersion="10" ma:contentTypeDescription="Create a new document." ma:contentTypeScope="" ma:versionID="586e382acffb4e38c3b0dfd52f7bf753">
  <xsd:schema xmlns:xsd="http://www.w3.org/2001/XMLSchema" xmlns:xs="http://www.w3.org/2001/XMLSchema" xmlns:p="http://schemas.microsoft.com/office/2006/metadata/properties" xmlns:ns2="49dcf6a7-b2f9-4b68-9a07-a3f4efb66d8b" targetNamespace="http://schemas.microsoft.com/office/2006/metadata/properties" ma:root="true" ma:fieldsID="9eb62a919426e5ecc0f0adc74d8759ad" ns2:_="">
    <xsd:import namespace="49dcf6a7-b2f9-4b68-9a07-a3f4efb66d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cf6a7-b2f9-4b68-9a07-a3f4efb66d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F7C641-CFB9-461B-B479-9E042C80EC71}">
  <ds:schemaRefs>
    <ds:schemaRef ds:uri="http://schemas.microsoft.com/sharepoint/v3/contenttype/forms"/>
  </ds:schemaRefs>
</ds:datastoreItem>
</file>

<file path=customXml/itemProps2.xml><?xml version="1.0" encoding="utf-8"?>
<ds:datastoreItem xmlns:ds="http://schemas.openxmlformats.org/officeDocument/2006/customXml" ds:itemID="{5DC824EC-CBAB-4CB9-AC39-F07F1EE631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dcf6a7-b2f9-4b68-9a07-a3f4efb66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EE61E8-F882-4E58-94F6-7C3D4C7A628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5899</TotalTime>
  <Words>2077</Words>
  <Application>Microsoft Office PowerPoint</Application>
  <PresentationFormat>Widescreen</PresentationFormat>
  <Paragraphs>194</Paragraphs>
  <Slides>31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Guidance for facilitator</vt:lpstr>
      <vt:lpstr>PowerPoint Presentation</vt:lpstr>
      <vt:lpstr>HE sounds great! So what now?</vt:lpstr>
      <vt:lpstr>PowerPoint Presentation</vt:lpstr>
      <vt:lpstr>PowerPoint Presentation</vt:lpstr>
      <vt:lpstr>PowerPoint Presentation</vt:lpstr>
      <vt:lpstr>Personal statements</vt:lpstr>
      <vt:lpstr>Turn to page 75 in your workbook</vt:lpstr>
      <vt:lpstr>What happens after you’ve applied?</vt:lpstr>
      <vt:lpstr>UCAS Extra and Clearing</vt:lpstr>
      <vt:lpstr>PowerPoint Presentation</vt:lpstr>
      <vt:lpstr>Interviews</vt:lpstr>
      <vt:lpstr>Quick activity</vt:lpstr>
      <vt:lpstr>Turn to page 78 in your workbook</vt:lpstr>
      <vt:lpstr>Preparing for interviews</vt:lpstr>
      <vt:lpstr>Types of interview</vt:lpstr>
      <vt:lpstr>Auditions and portfolios</vt:lpstr>
      <vt:lpstr>PowerPoint Presentation</vt:lpstr>
      <vt:lpstr>Student Finance</vt:lpstr>
      <vt:lpstr>Student Finance</vt:lpstr>
      <vt:lpstr>Student Finance - loans</vt:lpstr>
      <vt:lpstr>Student Finance – additional support</vt:lpstr>
      <vt:lpstr>Student Finance – repayments</vt:lpstr>
      <vt:lpstr>Tuition fees – Question 1</vt:lpstr>
      <vt:lpstr>Tuition fees – Question 2</vt:lpstr>
      <vt:lpstr>How to find out how much you can apply for…</vt:lpstr>
      <vt:lpstr>Top tips</vt:lpstr>
      <vt:lpstr>PowerPoint Presentation</vt:lpstr>
      <vt:lpstr>Accommodation</vt:lpstr>
      <vt:lpstr>Home vs away</vt:lpstr>
      <vt:lpstr>Wellbeing check-in Page 85-86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Josh Goslings</dc:creator>
  <cp:lastModifiedBy>William France</cp:lastModifiedBy>
  <cp:revision>56</cp:revision>
  <dcterms:created xsi:type="dcterms:W3CDTF">2017-06-15T09:04:38Z</dcterms:created>
  <dcterms:modified xsi:type="dcterms:W3CDTF">2023-07-04T12:30:09Z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0x010100631FD7972254CE41855419E0F7ED5B56</vt:lpwstr>
  </property>
</Properties>
</file>