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37"/>
  </p:notesMasterIdLst>
  <p:sldIdLst>
    <p:sldId id="259" r:id="rId5"/>
    <p:sldId id="260" r:id="rId6"/>
    <p:sldId id="261" r:id="rId7"/>
    <p:sldId id="271" r:id="rId8"/>
    <p:sldId id="272" r:id="rId9"/>
    <p:sldId id="257" r:id="rId10"/>
    <p:sldId id="274" r:id="rId11"/>
    <p:sldId id="263" r:id="rId12"/>
    <p:sldId id="264" r:id="rId13"/>
    <p:sldId id="267" r:id="rId14"/>
    <p:sldId id="275" r:id="rId15"/>
    <p:sldId id="276" r:id="rId16"/>
    <p:sldId id="265" r:id="rId17"/>
    <p:sldId id="268" r:id="rId18"/>
    <p:sldId id="269" r:id="rId19"/>
    <p:sldId id="277" r:id="rId20"/>
    <p:sldId id="266" r:id="rId21"/>
    <p:sldId id="278" r:id="rId22"/>
    <p:sldId id="279" r:id="rId23"/>
    <p:sldId id="281" r:id="rId24"/>
    <p:sldId id="282" r:id="rId25"/>
    <p:sldId id="283" r:id="rId26"/>
    <p:sldId id="280" r:id="rId27"/>
    <p:sldId id="284" r:id="rId28"/>
    <p:sldId id="285" r:id="rId29"/>
    <p:sldId id="286" r:id="rId30"/>
    <p:sldId id="287" r:id="rId31"/>
    <p:sldId id="288" r:id="rId32"/>
    <p:sldId id="289" r:id="rId33"/>
    <p:sldId id="290" r:id="rId34"/>
    <p:sldId id="291" r:id="rId35"/>
    <p:sldId id="258"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28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4E160A1-8CF6-4887-A5D7-2AA55827BFDD}" v="40" dt="2023-08-16T10:20:55.87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257"/>
    <p:restoredTop sz="83794" autoAdjust="0"/>
  </p:normalViewPr>
  <p:slideViewPr>
    <p:cSldViewPr snapToGrid="0" snapToObjects="1">
      <p:cViewPr varScale="1">
        <p:scale>
          <a:sx n="72" d="100"/>
          <a:sy n="72" d="100"/>
        </p:scale>
        <p:origin x="1594" y="53"/>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07004D2-9B5E-4EB8-B7A4-A0A0CA88C42A}"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GB"/>
        </a:p>
      </dgm:t>
    </dgm:pt>
    <dgm:pt modelId="{DF7E076A-D1B0-43D1-8751-98D8600F11DD}">
      <dgm:prSet phldrT="[Text]" custT="1"/>
      <dgm:spPr>
        <a:solidFill>
          <a:srgbClr val="2F2E7E"/>
        </a:solidFill>
      </dgm:spPr>
      <dgm:t>
        <a:bodyPr/>
        <a:lstStyle/>
        <a:p>
          <a:r>
            <a:rPr lang="en-GB" sz="2800" dirty="0">
              <a:latin typeface="+mn-lt"/>
              <a:cs typeface="Arial" panose="020B0604020202020204" pitchFamily="34" charset="0"/>
            </a:rPr>
            <a:t>1) What support is available?</a:t>
          </a:r>
        </a:p>
      </dgm:t>
    </dgm:pt>
    <dgm:pt modelId="{7B095A9C-CD93-41A1-BC2C-4DC8937C0ADC}" type="parTrans" cxnId="{1B94067B-3844-4EE9-A31C-83891187FB34}">
      <dgm:prSet/>
      <dgm:spPr/>
      <dgm:t>
        <a:bodyPr/>
        <a:lstStyle/>
        <a:p>
          <a:endParaRPr lang="en-GB"/>
        </a:p>
      </dgm:t>
    </dgm:pt>
    <dgm:pt modelId="{98B0ACA0-740B-4390-84DD-9D46BD88D977}" type="sibTrans" cxnId="{1B94067B-3844-4EE9-A31C-83891187FB34}">
      <dgm:prSet/>
      <dgm:spPr/>
      <dgm:t>
        <a:bodyPr/>
        <a:lstStyle/>
        <a:p>
          <a:endParaRPr lang="en-GB"/>
        </a:p>
      </dgm:t>
    </dgm:pt>
    <dgm:pt modelId="{9D7167DD-B1FB-4D0D-A5F6-54874E13650D}">
      <dgm:prSet phldrT="[Text]" custT="1"/>
      <dgm:spPr>
        <a:solidFill>
          <a:srgbClr val="2F2E7E"/>
        </a:solidFill>
      </dgm:spPr>
      <dgm:t>
        <a:bodyPr/>
        <a:lstStyle/>
        <a:p>
          <a:r>
            <a:rPr lang="en-GB" sz="2800" dirty="0">
              <a:latin typeface="+mn-lt"/>
              <a:cs typeface="Arial" panose="020B0604020202020204" pitchFamily="34" charset="0"/>
            </a:rPr>
            <a:t>2) How do you access it?</a:t>
          </a:r>
        </a:p>
      </dgm:t>
    </dgm:pt>
    <dgm:pt modelId="{06527693-AE77-4A67-8E20-89BC4979EB85}" type="parTrans" cxnId="{2F99EE7A-998F-494B-9FC3-2EA43382E448}">
      <dgm:prSet/>
      <dgm:spPr/>
      <dgm:t>
        <a:bodyPr/>
        <a:lstStyle/>
        <a:p>
          <a:endParaRPr lang="en-GB"/>
        </a:p>
      </dgm:t>
    </dgm:pt>
    <dgm:pt modelId="{F669FB75-072D-4790-A934-86E00FFF7300}" type="sibTrans" cxnId="{2F99EE7A-998F-494B-9FC3-2EA43382E448}">
      <dgm:prSet/>
      <dgm:spPr/>
      <dgm:t>
        <a:bodyPr/>
        <a:lstStyle/>
        <a:p>
          <a:endParaRPr lang="en-GB"/>
        </a:p>
      </dgm:t>
    </dgm:pt>
    <dgm:pt modelId="{9856EB75-9276-4D71-9843-7A9C229CBC80}">
      <dgm:prSet phldrT="[Text]" custT="1"/>
      <dgm:spPr>
        <a:solidFill>
          <a:srgbClr val="2F2E7E"/>
        </a:solidFill>
      </dgm:spPr>
      <dgm:t>
        <a:bodyPr/>
        <a:lstStyle/>
        <a:p>
          <a:r>
            <a:rPr lang="en-GB" sz="2800" dirty="0">
              <a:latin typeface="+mn-lt"/>
              <a:cs typeface="Arial" panose="020B0604020202020204" pitchFamily="34" charset="0"/>
            </a:rPr>
            <a:t>3) How and when to repay?</a:t>
          </a:r>
        </a:p>
      </dgm:t>
    </dgm:pt>
    <dgm:pt modelId="{627CC985-22F4-447D-BA41-27AF5164F0AA}" type="parTrans" cxnId="{41550F24-B4C2-4A38-A4C7-4A4A2178EC44}">
      <dgm:prSet/>
      <dgm:spPr/>
      <dgm:t>
        <a:bodyPr/>
        <a:lstStyle/>
        <a:p>
          <a:endParaRPr lang="en-GB"/>
        </a:p>
      </dgm:t>
    </dgm:pt>
    <dgm:pt modelId="{80C6EB07-A675-45EC-9643-573211B10F01}" type="sibTrans" cxnId="{41550F24-B4C2-4A38-A4C7-4A4A2178EC44}">
      <dgm:prSet/>
      <dgm:spPr/>
      <dgm:t>
        <a:bodyPr/>
        <a:lstStyle/>
        <a:p>
          <a:endParaRPr lang="en-GB"/>
        </a:p>
      </dgm:t>
    </dgm:pt>
    <dgm:pt modelId="{1F46FEDF-69B5-47A2-B3F0-EF8383B429FE}">
      <dgm:prSet phldrT="[Text]" custT="1"/>
      <dgm:spPr>
        <a:solidFill>
          <a:srgbClr val="2F2E7E"/>
        </a:solidFill>
      </dgm:spPr>
      <dgm:t>
        <a:bodyPr/>
        <a:lstStyle/>
        <a:p>
          <a:r>
            <a:rPr lang="en-GB" sz="2800" dirty="0">
              <a:latin typeface="+mn-lt"/>
              <a:cs typeface="Arial" panose="020B0604020202020204" pitchFamily="34" charset="0"/>
            </a:rPr>
            <a:t>4) How to manage your money?</a:t>
          </a:r>
        </a:p>
      </dgm:t>
    </dgm:pt>
    <dgm:pt modelId="{907DC3DE-47CE-43CC-BD1A-590DD5ACC688}" type="parTrans" cxnId="{E0329520-DF31-40B4-AD96-344D1DB62FF2}">
      <dgm:prSet/>
      <dgm:spPr/>
      <dgm:t>
        <a:bodyPr/>
        <a:lstStyle/>
        <a:p>
          <a:endParaRPr lang="en-GB"/>
        </a:p>
      </dgm:t>
    </dgm:pt>
    <dgm:pt modelId="{9738AE10-3E46-4F4D-B74D-1D13D1B12F3C}" type="sibTrans" cxnId="{E0329520-DF31-40B4-AD96-344D1DB62FF2}">
      <dgm:prSet/>
      <dgm:spPr/>
      <dgm:t>
        <a:bodyPr/>
        <a:lstStyle/>
        <a:p>
          <a:endParaRPr lang="en-GB"/>
        </a:p>
      </dgm:t>
    </dgm:pt>
    <dgm:pt modelId="{36AEA196-F44E-478D-98DC-FDDF4B6930C4}" type="pres">
      <dgm:prSet presAssocID="{107004D2-9B5E-4EB8-B7A4-A0A0CA88C42A}" presName="diagram" presStyleCnt="0">
        <dgm:presLayoutVars>
          <dgm:dir/>
          <dgm:resizeHandles val="exact"/>
        </dgm:presLayoutVars>
      </dgm:prSet>
      <dgm:spPr/>
    </dgm:pt>
    <dgm:pt modelId="{042A9172-92CC-430E-ADB2-0BA74BFF3F7A}" type="pres">
      <dgm:prSet presAssocID="{DF7E076A-D1B0-43D1-8751-98D8600F11DD}" presName="node" presStyleLbl="node1" presStyleIdx="0" presStyleCnt="4">
        <dgm:presLayoutVars>
          <dgm:bulletEnabled val="1"/>
        </dgm:presLayoutVars>
      </dgm:prSet>
      <dgm:spPr/>
    </dgm:pt>
    <dgm:pt modelId="{66A782C8-269B-4E4C-B92C-BBAE6DCC5516}" type="pres">
      <dgm:prSet presAssocID="{98B0ACA0-740B-4390-84DD-9D46BD88D977}" presName="sibTrans" presStyleCnt="0"/>
      <dgm:spPr/>
    </dgm:pt>
    <dgm:pt modelId="{A1196E64-0EC0-4173-A8ED-1DB3BAFCC8D2}" type="pres">
      <dgm:prSet presAssocID="{9D7167DD-B1FB-4D0D-A5F6-54874E13650D}" presName="node" presStyleLbl="node1" presStyleIdx="1" presStyleCnt="4">
        <dgm:presLayoutVars>
          <dgm:bulletEnabled val="1"/>
        </dgm:presLayoutVars>
      </dgm:prSet>
      <dgm:spPr/>
    </dgm:pt>
    <dgm:pt modelId="{06BA27BB-4854-4585-8811-885431E298A7}" type="pres">
      <dgm:prSet presAssocID="{F669FB75-072D-4790-A934-86E00FFF7300}" presName="sibTrans" presStyleCnt="0"/>
      <dgm:spPr/>
    </dgm:pt>
    <dgm:pt modelId="{D96FD2DB-B3E8-47EA-AD12-ACD58D0F7279}" type="pres">
      <dgm:prSet presAssocID="{9856EB75-9276-4D71-9843-7A9C229CBC80}" presName="node" presStyleLbl="node1" presStyleIdx="2" presStyleCnt="4">
        <dgm:presLayoutVars>
          <dgm:bulletEnabled val="1"/>
        </dgm:presLayoutVars>
      </dgm:prSet>
      <dgm:spPr/>
    </dgm:pt>
    <dgm:pt modelId="{A29622AC-247B-41FB-94F0-C969BF0C46D4}" type="pres">
      <dgm:prSet presAssocID="{80C6EB07-A675-45EC-9643-573211B10F01}" presName="sibTrans" presStyleCnt="0"/>
      <dgm:spPr/>
    </dgm:pt>
    <dgm:pt modelId="{5009E98A-ED88-44D6-B087-002D4E40871C}" type="pres">
      <dgm:prSet presAssocID="{1F46FEDF-69B5-47A2-B3F0-EF8383B429FE}" presName="node" presStyleLbl="node1" presStyleIdx="3" presStyleCnt="4">
        <dgm:presLayoutVars>
          <dgm:bulletEnabled val="1"/>
        </dgm:presLayoutVars>
      </dgm:prSet>
      <dgm:spPr/>
    </dgm:pt>
  </dgm:ptLst>
  <dgm:cxnLst>
    <dgm:cxn modelId="{5639D904-1921-477A-9A8B-90B1D70D9C4F}" type="presOf" srcId="{9D7167DD-B1FB-4D0D-A5F6-54874E13650D}" destId="{A1196E64-0EC0-4173-A8ED-1DB3BAFCC8D2}" srcOrd="0" destOrd="0" presId="urn:microsoft.com/office/officeart/2005/8/layout/default"/>
    <dgm:cxn modelId="{E0329520-DF31-40B4-AD96-344D1DB62FF2}" srcId="{107004D2-9B5E-4EB8-B7A4-A0A0CA88C42A}" destId="{1F46FEDF-69B5-47A2-B3F0-EF8383B429FE}" srcOrd="3" destOrd="0" parTransId="{907DC3DE-47CE-43CC-BD1A-590DD5ACC688}" sibTransId="{9738AE10-3E46-4F4D-B74D-1D13D1B12F3C}"/>
    <dgm:cxn modelId="{41550F24-B4C2-4A38-A4C7-4A4A2178EC44}" srcId="{107004D2-9B5E-4EB8-B7A4-A0A0CA88C42A}" destId="{9856EB75-9276-4D71-9843-7A9C229CBC80}" srcOrd="2" destOrd="0" parTransId="{627CC985-22F4-447D-BA41-27AF5164F0AA}" sibTransId="{80C6EB07-A675-45EC-9643-573211B10F01}"/>
    <dgm:cxn modelId="{8A3B3A4C-D866-4EBF-9295-2BB22EFA74EA}" type="presOf" srcId="{107004D2-9B5E-4EB8-B7A4-A0A0CA88C42A}" destId="{36AEA196-F44E-478D-98DC-FDDF4B6930C4}" srcOrd="0" destOrd="0" presId="urn:microsoft.com/office/officeart/2005/8/layout/default"/>
    <dgm:cxn modelId="{B7116D4C-BF4F-4B48-BB9A-C633976EFC72}" type="presOf" srcId="{1F46FEDF-69B5-47A2-B3F0-EF8383B429FE}" destId="{5009E98A-ED88-44D6-B087-002D4E40871C}" srcOrd="0" destOrd="0" presId="urn:microsoft.com/office/officeart/2005/8/layout/default"/>
    <dgm:cxn modelId="{2F99EE7A-998F-494B-9FC3-2EA43382E448}" srcId="{107004D2-9B5E-4EB8-B7A4-A0A0CA88C42A}" destId="{9D7167DD-B1FB-4D0D-A5F6-54874E13650D}" srcOrd="1" destOrd="0" parTransId="{06527693-AE77-4A67-8E20-89BC4979EB85}" sibTransId="{F669FB75-072D-4790-A934-86E00FFF7300}"/>
    <dgm:cxn modelId="{1B94067B-3844-4EE9-A31C-83891187FB34}" srcId="{107004D2-9B5E-4EB8-B7A4-A0A0CA88C42A}" destId="{DF7E076A-D1B0-43D1-8751-98D8600F11DD}" srcOrd="0" destOrd="0" parTransId="{7B095A9C-CD93-41A1-BC2C-4DC8937C0ADC}" sibTransId="{98B0ACA0-740B-4390-84DD-9D46BD88D977}"/>
    <dgm:cxn modelId="{57D599A2-B71D-4361-9AEB-336D5F1AB1E8}" type="presOf" srcId="{DF7E076A-D1B0-43D1-8751-98D8600F11DD}" destId="{042A9172-92CC-430E-ADB2-0BA74BFF3F7A}" srcOrd="0" destOrd="0" presId="urn:microsoft.com/office/officeart/2005/8/layout/default"/>
    <dgm:cxn modelId="{304906DA-DE45-4FE5-9DE3-595E936FCB00}" type="presOf" srcId="{9856EB75-9276-4D71-9843-7A9C229CBC80}" destId="{D96FD2DB-B3E8-47EA-AD12-ACD58D0F7279}" srcOrd="0" destOrd="0" presId="urn:microsoft.com/office/officeart/2005/8/layout/default"/>
    <dgm:cxn modelId="{9E9E1EC0-AE28-498F-A14B-F18E3246F51A}" type="presParOf" srcId="{36AEA196-F44E-478D-98DC-FDDF4B6930C4}" destId="{042A9172-92CC-430E-ADB2-0BA74BFF3F7A}" srcOrd="0" destOrd="0" presId="urn:microsoft.com/office/officeart/2005/8/layout/default"/>
    <dgm:cxn modelId="{AC0234F1-1438-4930-AD62-A9A84F8BC180}" type="presParOf" srcId="{36AEA196-F44E-478D-98DC-FDDF4B6930C4}" destId="{66A782C8-269B-4E4C-B92C-BBAE6DCC5516}" srcOrd="1" destOrd="0" presId="urn:microsoft.com/office/officeart/2005/8/layout/default"/>
    <dgm:cxn modelId="{F8B182A5-A0E1-4646-BA3E-7CD2CDDD27BD}" type="presParOf" srcId="{36AEA196-F44E-478D-98DC-FDDF4B6930C4}" destId="{A1196E64-0EC0-4173-A8ED-1DB3BAFCC8D2}" srcOrd="2" destOrd="0" presId="urn:microsoft.com/office/officeart/2005/8/layout/default"/>
    <dgm:cxn modelId="{A9E2550F-C943-4CDE-89CE-4DFF01884D06}" type="presParOf" srcId="{36AEA196-F44E-478D-98DC-FDDF4B6930C4}" destId="{06BA27BB-4854-4585-8811-885431E298A7}" srcOrd="3" destOrd="0" presId="urn:microsoft.com/office/officeart/2005/8/layout/default"/>
    <dgm:cxn modelId="{5B8936F3-6907-4BF6-8294-AF29D9E7A7CF}" type="presParOf" srcId="{36AEA196-F44E-478D-98DC-FDDF4B6930C4}" destId="{D96FD2DB-B3E8-47EA-AD12-ACD58D0F7279}" srcOrd="4" destOrd="0" presId="urn:microsoft.com/office/officeart/2005/8/layout/default"/>
    <dgm:cxn modelId="{4D8A04E0-67E5-4D46-8429-458A4E713528}" type="presParOf" srcId="{36AEA196-F44E-478D-98DC-FDDF4B6930C4}" destId="{A29622AC-247B-41FB-94F0-C969BF0C46D4}" srcOrd="5" destOrd="0" presId="urn:microsoft.com/office/officeart/2005/8/layout/default"/>
    <dgm:cxn modelId="{5CB6DF2A-68B7-4093-9FB7-2185F00FDBAB}" type="presParOf" srcId="{36AEA196-F44E-478D-98DC-FDDF4B6930C4}" destId="{5009E98A-ED88-44D6-B087-002D4E40871C}" srcOrd="6"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2A9172-92CC-430E-ADB2-0BA74BFF3F7A}">
      <dsp:nvSpPr>
        <dsp:cNvPr id="0" name=""/>
        <dsp:cNvSpPr/>
      </dsp:nvSpPr>
      <dsp:spPr>
        <a:xfrm>
          <a:off x="596" y="399644"/>
          <a:ext cx="2326350" cy="1395810"/>
        </a:xfrm>
        <a:prstGeom prst="rect">
          <a:avLst/>
        </a:prstGeom>
        <a:solidFill>
          <a:srgbClr val="2F2E7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GB" sz="2800" kern="1200" dirty="0">
              <a:latin typeface="+mn-lt"/>
              <a:cs typeface="Arial" panose="020B0604020202020204" pitchFamily="34" charset="0"/>
            </a:rPr>
            <a:t>1) What support is available?</a:t>
          </a:r>
        </a:p>
      </dsp:txBody>
      <dsp:txXfrm>
        <a:off x="596" y="399644"/>
        <a:ext cx="2326350" cy="1395810"/>
      </dsp:txXfrm>
    </dsp:sp>
    <dsp:sp modelId="{A1196E64-0EC0-4173-A8ED-1DB3BAFCC8D2}">
      <dsp:nvSpPr>
        <dsp:cNvPr id="0" name=""/>
        <dsp:cNvSpPr/>
      </dsp:nvSpPr>
      <dsp:spPr>
        <a:xfrm>
          <a:off x="2559581" y="399644"/>
          <a:ext cx="2326350" cy="1395810"/>
        </a:xfrm>
        <a:prstGeom prst="rect">
          <a:avLst/>
        </a:prstGeom>
        <a:solidFill>
          <a:srgbClr val="2F2E7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GB" sz="2800" kern="1200" dirty="0">
              <a:latin typeface="+mn-lt"/>
              <a:cs typeface="Arial" panose="020B0604020202020204" pitchFamily="34" charset="0"/>
            </a:rPr>
            <a:t>2) How do you access it?</a:t>
          </a:r>
        </a:p>
      </dsp:txBody>
      <dsp:txXfrm>
        <a:off x="2559581" y="399644"/>
        <a:ext cx="2326350" cy="1395810"/>
      </dsp:txXfrm>
    </dsp:sp>
    <dsp:sp modelId="{D96FD2DB-B3E8-47EA-AD12-ACD58D0F7279}">
      <dsp:nvSpPr>
        <dsp:cNvPr id="0" name=""/>
        <dsp:cNvSpPr/>
      </dsp:nvSpPr>
      <dsp:spPr>
        <a:xfrm>
          <a:off x="596" y="2028089"/>
          <a:ext cx="2326350" cy="1395810"/>
        </a:xfrm>
        <a:prstGeom prst="rect">
          <a:avLst/>
        </a:prstGeom>
        <a:solidFill>
          <a:srgbClr val="2F2E7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GB" sz="2800" kern="1200" dirty="0">
              <a:latin typeface="+mn-lt"/>
              <a:cs typeface="Arial" panose="020B0604020202020204" pitchFamily="34" charset="0"/>
            </a:rPr>
            <a:t>3) How and when to repay?</a:t>
          </a:r>
        </a:p>
      </dsp:txBody>
      <dsp:txXfrm>
        <a:off x="596" y="2028089"/>
        <a:ext cx="2326350" cy="1395810"/>
      </dsp:txXfrm>
    </dsp:sp>
    <dsp:sp modelId="{5009E98A-ED88-44D6-B087-002D4E40871C}">
      <dsp:nvSpPr>
        <dsp:cNvPr id="0" name=""/>
        <dsp:cNvSpPr/>
      </dsp:nvSpPr>
      <dsp:spPr>
        <a:xfrm>
          <a:off x="2559581" y="2028089"/>
          <a:ext cx="2326350" cy="1395810"/>
        </a:xfrm>
        <a:prstGeom prst="rect">
          <a:avLst/>
        </a:prstGeom>
        <a:solidFill>
          <a:srgbClr val="2F2E7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GB" sz="2800" kern="1200" dirty="0">
              <a:latin typeface="+mn-lt"/>
              <a:cs typeface="Arial" panose="020B0604020202020204" pitchFamily="34" charset="0"/>
            </a:rPr>
            <a:t>4) How to manage your money?</a:t>
          </a:r>
        </a:p>
      </dsp:txBody>
      <dsp:txXfrm>
        <a:off x="2559581" y="2028089"/>
        <a:ext cx="2326350" cy="1395810"/>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4B0AB9-7FF2-413D-AADB-57560C889D20}" type="datetimeFigureOut">
              <a:rPr lang="en-GB" smtClean="0"/>
              <a:t>30/08/2023</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3EB84A5-34C6-4531-ADE7-CDC3C3A95DB2}" type="slidenum">
              <a:rPr lang="en-GB" smtClean="0"/>
              <a:t>‹#›</a:t>
            </a:fld>
            <a:endParaRPr lang="en-GB"/>
          </a:p>
        </p:txBody>
      </p:sp>
    </p:spTree>
    <p:extLst>
      <p:ext uri="{BB962C8B-B14F-4D97-AF65-F5344CB8AC3E}">
        <p14:creationId xmlns:p14="http://schemas.microsoft.com/office/powerpoint/2010/main" val="24674974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All information is correct for 2023 entry</a:t>
            </a:r>
          </a:p>
        </p:txBody>
      </p:sp>
      <p:sp>
        <p:nvSpPr>
          <p:cNvPr id="4" name="Slide Number Placeholder 3"/>
          <p:cNvSpPr>
            <a:spLocks noGrp="1"/>
          </p:cNvSpPr>
          <p:nvPr>
            <p:ph type="sldNum" sz="quarter" idx="5"/>
          </p:nvPr>
        </p:nvSpPr>
        <p:spPr/>
        <p:txBody>
          <a:bodyPr/>
          <a:lstStyle/>
          <a:p>
            <a:fld id="{C3EB84A5-34C6-4531-ADE7-CDC3C3A95DB2}" type="slidenum">
              <a:rPr lang="en-GB" smtClean="0"/>
              <a:t>1</a:t>
            </a:fld>
            <a:endParaRPr lang="en-GB"/>
          </a:p>
        </p:txBody>
      </p:sp>
    </p:spTree>
    <p:extLst>
      <p:ext uri="{BB962C8B-B14F-4D97-AF65-F5344CB8AC3E}">
        <p14:creationId xmlns:p14="http://schemas.microsoft.com/office/powerpoint/2010/main" val="11776919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Ensure students are aware they  will need to open conversations at home about household income BUT make parents aware they will NOT have the share their  financial information with their student at any point. They receive a separate log on to student finance to add this information. </a:t>
            </a:r>
          </a:p>
        </p:txBody>
      </p:sp>
      <p:sp>
        <p:nvSpPr>
          <p:cNvPr id="4" name="Slide Number Placeholder 3"/>
          <p:cNvSpPr>
            <a:spLocks noGrp="1"/>
          </p:cNvSpPr>
          <p:nvPr>
            <p:ph type="sldNum" sz="quarter" idx="5"/>
          </p:nvPr>
        </p:nvSpPr>
        <p:spPr/>
        <p:txBody>
          <a:bodyPr/>
          <a:lstStyle/>
          <a:p>
            <a:fld id="{E45A8BDA-7AE2-4AF9-8F34-6637862D8197}" type="slidenum">
              <a:rPr lang="en-GB" smtClean="0"/>
              <a:t>14</a:t>
            </a:fld>
            <a:endParaRPr lang="en-GB"/>
          </a:p>
        </p:txBody>
      </p:sp>
    </p:spTree>
    <p:extLst>
      <p:ext uri="{BB962C8B-B14F-4D97-AF65-F5344CB8AC3E}">
        <p14:creationId xmlns:p14="http://schemas.microsoft.com/office/powerpoint/2010/main" val="22096458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You could click the link and show students how this would work. </a:t>
            </a:r>
          </a:p>
        </p:txBody>
      </p:sp>
      <p:sp>
        <p:nvSpPr>
          <p:cNvPr id="4" name="Slide Number Placeholder 3"/>
          <p:cNvSpPr>
            <a:spLocks noGrp="1"/>
          </p:cNvSpPr>
          <p:nvPr>
            <p:ph type="sldNum" sz="quarter" idx="5"/>
          </p:nvPr>
        </p:nvSpPr>
        <p:spPr/>
        <p:txBody>
          <a:bodyPr/>
          <a:lstStyle/>
          <a:p>
            <a:fld id="{E45A8BDA-7AE2-4AF9-8F34-6637862D8197}" type="slidenum">
              <a:rPr lang="en-GB" smtClean="0"/>
              <a:t>15</a:t>
            </a:fld>
            <a:endParaRPr lang="en-GB"/>
          </a:p>
        </p:txBody>
      </p:sp>
    </p:spTree>
    <p:extLst>
      <p:ext uri="{BB962C8B-B14F-4D97-AF65-F5344CB8AC3E}">
        <p14:creationId xmlns:p14="http://schemas.microsoft.com/office/powerpoint/2010/main" val="29940237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Explain to students that while additional funding can mean university support, it can also mean parental support or money from a part time job. As well as looking for grants and bursaries from their university they should also look in their local area, sometimes some areas advertise these in the newspaper or online. </a:t>
            </a:r>
          </a:p>
          <a:p>
            <a:endParaRPr lang="en-GB" dirty="0"/>
          </a:p>
          <a:p>
            <a:r>
              <a:rPr lang="en-GB" dirty="0"/>
              <a:t>Some NHS courses are fully or partially funded- if students are particularly interested in these you could search for examples. </a:t>
            </a:r>
          </a:p>
        </p:txBody>
      </p:sp>
      <p:sp>
        <p:nvSpPr>
          <p:cNvPr id="4" name="Slide Number Placeholder 3"/>
          <p:cNvSpPr>
            <a:spLocks noGrp="1"/>
          </p:cNvSpPr>
          <p:nvPr>
            <p:ph type="sldNum" sz="quarter" idx="5"/>
          </p:nvPr>
        </p:nvSpPr>
        <p:spPr/>
        <p:txBody>
          <a:bodyPr/>
          <a:lstStyle/>
          <a:p>
            <a:fld id="{E45A8BDA-7AE2-4AF9-8F34-6637862D8197}" type="slidenum">
              <a:rPr lang="en-GB" smtClean="0"/>
              <a:t>17</a:t>
            </a:fld>
            <a:endParaRPr lang="en-GB"/>
          </a:p>
        </p:txBody>
      </p:sp>
    </p:spTree>
    <p:extLst>
      <p:ext uri="{BB962C8B-B14F-4D97-AF65-F5344CB8AC3E}">
        <p14:creationId xmlns:p14="http://schemas.microsoft.com/office/powerpoint/2010/main" val="33712740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Each university will offer a range of grants and bursaries HOWEVER these usually have strict deadlines for applications so make sure to have a look early to see what support you can get, </a:t>
            </a:r>
          </a:p>
        </p:txBody>
      </p:sp>
      <p:sp>
        <p:nvSpPr>
          <p:cNvPr id="4" name="Slide Number Placeholder 3"/>
          <p:cNvSpPr>
            <a:spLocks noGrp="1"/>
          </p:cNvSpPr>
          <p:nvPr>
            <p:ph type="sldNum" sz="quarter" idx="5"/>
          </p:nvPr>
        </p:nvSpPr>
        <p:spPr/>
        <p:txBody>
          <a:bodyPr/>
          <a:lstStyle/>
          <a:p>
            <a:fld id="{E45A8BDA-7AE2-4AF9-8F34-6637862D8197}" type="slidenum">
              <a:rPr lang="en-GB" smtClean="0"/>
              <a:t>18</a:t>
            </a:fld>
            <a:endParaRPr lang="en-GB"/>
          </a:p>
        </p:txBody>
      </p:sp>
    </p:spTree>
    <p:extLst>
      <p:ext uri="{BB962C8B-B14F-4D97-AF65-F5344CB8AC3E}">
        <p14:creationId xmlns:p14="http://schemas.microsoft.com/office/powerpoint/2010/main" val="9443777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Ask questions such as: </a:t>
            </a:r>
          </a:p>
          <a:p>
            <a:r>
              <a:rPr lang="en-GB" dirty="0"/>
              <a:t>If you earn £25,000 in the April after you finish your course will you have to repay? YES</a:t>
            </a:r>
          </a:p>
          <a:p>
            <a:r>
              <a:rPr lang="en-GB" dirty="0"/>
              <a:t>If you earn £60,000 as soon as you finish your course will you have to repay? NOT TILL APRIL. </a:t>
            </a:r>
          </a:p>
          <a:p>
            <a:r>
              <a:rPr lang="en-GB" dirty="0"/>
              <a:t>If you finish your course at 21 will you still have to repay when you are 70? NO</a:t>
            </a:r>
          </a:p>
        </p:txBody>
      </p:sp>
      <p:sp>
        <p:nvSpPr>
          <p:cNvPr id="4" name="Slide Number Placeholder 3"/>
          <p:cNvSpPr>
            <a:spLocks noGrp="1"/>
          </p:cNvSpPr>
          <p:nvPr>
            <p:ph type="sldNum" sz="quarter" idx="5"/>
          </p:nvPr>
        </p:nvSpPr>
        <p:spPr/>
        <p:txBody>
          <a:bodyPr/>
          <a:lstStyle/>
          <a:p>
            <a:fld id="{E45A8BDA-7AE2-4AF9-8F34-6637862D8197}" type="slidenum">
              <a:rPr lang="en-GB" smtClean="0"/>
              <a:t>22</a:t>
            </a:fld>
            <a:endParaRPr lang="en-GB"/>
          </a:p>
        </p:txBody>
      </p:sp>
    </p:spTree>
    <p:extLst>
      <p:ext uri="{BB962C8B-B14F-4D97-AF65-F5344CB8AC3E}">
        <p14:creationId xmlns:p14="http://schemas.microsoft.com/office/powerpoint/2010/main" val="33501688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Also worth noting that you still have to repay if you leave the country! There is often an incorrect rumour that this is not the case. </a:t>
            </a:r>
          </a:p>
          <a:p>
            <a:r>
              <a:rPr lang="en-GB" dirty="0"/>
              <a:t>Once again remind students than unlike a regular loan this can be subject to change. </a:t>
            </a:r>
          </a:p>
        </p:txBody>
      </p:sp>
      <p:sp>
        <p:nvSpPr>
          <p:cNvPr id="4" name="Slide Number Placeholder 3"/>
          <p:cNvSpPr>
            <a:spLocks noGrp="1"/>
          </p:cNvSpPr>
          <p:nvPr>
            <p:ph type="sldNum" sz="quarter" idx="5"/>
          </p:nvPr>
        </p:nvSpPr>
        <p:spPr/>
        <p:txBody>
          <a:bodyPr/>
          <a:lstStyle/>
          <a:p>
            <a:fld id="{E45A8BDA-7AE2-4AF9-8F34-6637862D8197}" type="slidenum">
              <a:rPr lang="en-GB" smtClean="0"/>
              <a:t>23</a:t>
            </a:fld>
            <a:endParaRPr lang="en-GB"/>
          </a:p>
        </p:txBody>
      </p:sp>
    </p:spTree>
    <p:extLst>
      <p:ext uri="{BB962C8B-B14F-4D97-AF65-F5344CB8AC3E}">
        <p14:creationId xmlns:p14="http://schemas.microsoft.com/office/powerpoint/2010/main" val="736154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45A8BDA-7AE2-4AF9-8F34-6637862D8197}" type="slidenum">
              <a:rPr lang="en-GB" smtClean="0"/>
              <a:t>24</a:t>
            </a:fld>
            <a:endParaRPr lang="en-GB"/>
          </a:p>
        </p:txBody>
      </p:sp>
    </p:spTree>
    <p:extLst>
      <p:ext uri="{BB962C8B-B14F-4D97-AF65-F5344CB8AC3E}">
        <p14:creationId xmlns:p14="http://schemas.microsoft.com/office/powerpoint/2010/main" val="36907759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GB" baseline="0" dirty="0"/>
              <a:t>A typical textbook</a:t>
            </a:r>
          </a:p>
          <a:p>
            <a:pPr marL="228600" indent="-228600">
              <a:buAutoNum type="arabicPeriod"/>
            </a:pPr>
            <a:r>
              <a:rPr lang="en-GB" baseline="0" dirty="0"/>
              <a:t>Example of one year of student accommodation in halls – </a:t>
            </a:r>
            <a:r>
              <a:rPr lang="en-GB" sz="1200" kern="1200" dirty="0">
                <a:solidFill>
                  <a:schemeClr val="tx1"/>
                </a:solidFill>
                <a:effectLst/>
                <a:latin typeface="+mn-lt"/>
                <a:ea typeface="+mn-ea"/>
                <a:cs typeface="+mn-cs"/>
              </a:rPr>
              <a:t>Catered* around £6,500</a:t>
            </a:r>
            <a:endParaRPr lang="en-GB" baseline="0" dirty="0"/>
          </a:p>
          <a:p>
            <a:pPr marL="228600" indent="-228600">
              <a:buAutoNum type="arabicPeriod"/>
            </a:pPr>
            <a:r>
              <a:rPr lang="en-GB" baseline="0" dirty="0"/>
              <a:t>Washing powder (22 washes)</a:t>
            </a:r>
          </a:p>
          <a:p>
            <a:pPr marL="228600" indent="-228600">
              <a:buAutoNum type="arabicPeriod"/>
            </a:pPr>
            <a:r>
              <a:rPr lang="en-GB" baseline="0" dirty="0"/>
              <a:t>Term bus pass (3 months)</a:t>
            </a:r>
          </a:p>
          <a:p>
            <a:pPr marL="228600" indent="-228600">
              <a:buAutoNum type="arabicPeriod"/>
            </a:pPr>
            <a:r>
              <a:rPr lang="en-GB" baseline="0" dirty="0"/>
              <a:t>One can of baked beans</a:t>
            </a:r>
          </a:p>
          <a:p>
            <a:pPr marL="228600" indent="-228600">
              <a:buAutoNum type="arabicPeriod"/>
            </a:pPr>
            <a:r>
              <a:rPr lang="en-GB" baseline="0" dirty="0"/>
              <a:t>Energy saving light bulb</a:t>
            </a:r>
          </a:p>
          <a:p>
            <a:pPr marL="228600" indent="-228600">
              <a:buAutoNum type="arabicPeriod"/>
            </a:pPr>
            <a:r>
              <a:rPr lang="en-GB" baseline="0" dirty="0"/>
              <a:t>80 tea bags</a:t>
            </a:r>
          </a:p>
          <a:p>
            <a:pPr marL="228600" indent="-228600">
              <a:buAutoNum type="arabicPeriod"/>
            </a:pPr>
            <a:r>
              <a:rPr lang="en-GB" baseline="0" dirty="0"/>
              <a:t>Colour TV licence (one year)</a:t>
            </a:r>
          </a:p>
          <a:p>
            <a:pPr marL="228600" indent="-228600">
              <a:buAutoNum type="arabicPeriod"/>
            </a:pPr>
            <a:r>
              <a:rPr lang="en-GB" baseline="0" dirty="0"/>
              <a:t>Maximum Maintenance Loan for one year in England (2022)</a:t>
            </a:r>
          </a:p>
          <a:p>
            <a:pPr marL="228600" indent="-228600">
              <a:buAutoNum type="arabicPeriod"/>
            </a:pPr>
            <a:r>
              <a:rPr lang="en-GB" baseline="0" dirty="0"/>
              <a:t>Minimum hourly wage for 18-21 year old</a:t>
            </a:r>
            <a:endParaRPr lang="en-GB" dirty="0"/>
          </a:p>
        </p:txBody>
      </p:sp>
    </p:spTree>
    <p:extLst>
      <p:ext uri="{BB962C8B-B14F-4D97-AF65-F5344CB8AC3E}">
        <p14:creationId xmlns:p14="http://schemas.microsoft.com/office/powerpoint/2010/main" val="42418532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07000"/>
              </a:lnSpc>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On average for a student in Leeds, they spend  £282 per week on living costs</a:t>
            </a:r>
          </a:p>
          <a:p>
            <a:pPr marL="342900" lvl="0" indent="-342900">
              <a:lnSpc>
                <a:spcPct val="107000"/>
              </a:lnSpc>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Students need to use the blank table (handout) to decide how they would budget their costs</a:t>
            </a:r>
          </a:p>
          <a:p>
            <a:pPr marL="342900" lvl="0" indent="-342900">
              <a:lnSpc>
                <a:spcPct val="107000"/>
              </a:lnSpc>
              <a:buFont typeface="Symbol" panose="05050102010706020507" pitchFamily="18" charset="2"/>
              <a:buChar char=""/>
            </a:pPr>
            <a:r>
              <a:rPr lang="en-GB" sz="1800" b="1" dirty="0">
                <a:effectLst/>
                <a:latin typeface="Calibri" panose="020F0502020204030204" pitchFamily="34" charset="0"/>
                <a:ea typeface="Calibri" panose="020F0502020204030204" pitchFamily="34" charset="0"/>
                <a:cs typeface="Times New Roman" panose="02020603050405020304" pitchFamily="18" charset="0"/>
              </a:rPr>
              <a:t>The total amount they have is £282, they need to decide how much they think their accommodation will cost, how much they’d spend on leisure, what are their priorities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The table below shows a realistic budget</a:t>
            </a:r>
          </a:p>
          <a:p>
            <a:endParaRPr lang="en-GB" dirty="0"/>
          </a:p>
        </p:txBody>
      </p:sp>
      <p:sp>
        <p:nvSpPr>
          <p:cNvPr id="4" name="Slide Number Placeholder 3"/>
          <p:cNvSpPr>
            <a:spLocks noGrp="1"/>
          </p:cNvSpPr>
          <p:nvPr>
            <p:ph type="sldNum" sz="quarter" idx="5"/>
          </p:nvPr>
        </p:nvSpPr>
        <p:spPr/>
        <p:txBody>
          <a:bodyPr/>
          <a:lstStyle/>
          <a:p>
            <a:fld id="{C3EB84A5-34C6-4531-ADE7-CDC3C3A95DB2}" type="slidenum">
              <a:rPr lang="en-GB" smtClean="0"/>
              <a:t>28</a:t>
            </a:fld>
            <a:endParaRPr lang="en-GB"/>
          </a:p>
        </p:txBody>
      </p:sp>
    </p:spTree>
    <p:extLst>
      <p:ext uri="{BB962C8B-B14F-4D97-AF65-F5344CB8AC3E}">
        <p14:creationId xmlns:p14="http://schemas.microsoft.com/office/powerpoint/2010/main" val="37184319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Have pupils answer what it would need to cover and discuss that rent in London – where you could get the absolute max student loan is expensive. Again, open the discussion to how additional money could be sought. </a:t>
            </a:r>
          </a:p>
        </p:txBody>
      </p:sp>
      <p:sp>
        <p:nvSpPr>
          <p:cNvPr id="4" name="Slide Number Placeholder 3"/>
          <p:cNvSpPr>
            <a:spLocks noGrp="1"/>
          </p:cNvSpPr>
          <p:nvPr>
            <p:ph type="sldNum" sz="quarter" idx="5"/>
          </p:nvPr>
        </p:nvSpPr>
        <p:spPr/>
        <p:txBody>
          <a:bodyPr/>
          <a:lstStyle/>
          <a:p>
            <a:fld id="{E45A8BDA-7AE2-4AF9-8F34-6637862D8197}" type="slidenum">
              <a:rPr lang="en-GB" smtClean="0"/>
              <a:t>30</a:t>
            </a:fld>
            <a:endParaRPr lang="en-GB"/>
          </a:p>
        </p:txBody>
      </p:sp>
    </p:spTree>
    <p:extLst>
      <p:ext uri="{BB962C8B-B14F-4D97-AF65-F5344CB8AC3E}">
        <p14:creationId xmlns:p14="http://schemas.microsoft.com/office/powerpoint/2010/main" val="18423588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Allow students an opportunity to answer the following question. Answer any misconceptions and discuss reliable/ unreliable sources. It will be useful to ensure to have the names of specific UCAS/ Careers contacts in the school to refer student on to post the presentation. </a:t>
            </a:r>
          </a:p>
        </p:txBody>
      </p:sp>
      <p:sp>
        <p:nvSpPr>
          <p:cNvPr id="4" name="Slide Number Placeholder 3"/>
          <p:cNvSpPr>
            <a:spLocks noGrp="1"/>
          </p:cNvSpPr>
          <p:nvPr>
            <p:ph type="sldNum" sz="quarter" idx="5"/>
          </p:nvPr>
        </p:nvSpPr>
        <p:spPr/>
        <p:txBody>
          <a:bodyPr/>
          <a:lstStyle/>
          <a:p>
            <a:fld id="{E45A8BDA-7AE2-4AF9-8F34-6637862D8197}" type="slidenum">
              <a:rPr lang="en-GB" smtClean="0"/>
              <a:t>2</a:t>
            </a:fld>
            <a:endParaRPr lang="en-GB"/>
          </a:p>
        </p:txBody>
      </p:sp>
    </p:spTree>
    <p:extLst>
      <p:ext uri="{BB962C8B-B14F-4D97-AF65-F5344CB8AC3E}">
        <p14:creationId xmlns:p14="http://schemas.microsoft.com/office/powerpoint/2010/main" val="2857634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9"/>
        <p:cNvGrpSpPr/>
        <p:nvPr/>
      </p:nvGrpSpPr>
      <p:grpSpPr>
        <a:xfrm>
          <a:off x="0" y="0"/>
          <a:ext cx="0" cy="0"/>
          <a:chOff x="0" y="0"/>
          <a:chExt cx="0" cy="0"/>
        </a:xfrm>
      </p:grpSpPr>
      <p:sp>
        <p:nvSpPr>
          <p:cNvPr id="440" name="Google Shape;440;p18: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41" name="Google Shape;441;p18:notes"/>
          <p:cNvSpPr>
            <a:spLocks noGrp="1" noRot="1" noChangeAspect="1"/>
          </p:cNvSpPr>
          <p:nvPr>
            <p:ph type="sldImg" idx="2"/>
          </p:nvPr>
        </p:nvSpPr>
        <p:spPr>
          <a:xfrm>
            <a:off x="1165225" y="1241425"/>
            <a:ext cx="44672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Ensure students are aware that questions about their personal circumstances will not be answered today and instead they should ask SFE. </a:t>
            </a:r>
          </a:p>
        </p:txBody>
      </p:sp>
      <p:sp>
        <p:nvSpPr>
          <p:cNvPr id="4" name="Slide Number Placeholder 3"/>
          <p:cNvSpPr>
            <a:spLocks noGrp="1"/>
          </p:cNvSpPr>
          <p:nvPr>
            <p:ph type="sldNum" sz="quarter" idx="5"/>
          </p:nvPr>
        </p:nvSpPr>
        <p:spPr/>
        <p:txBody>
          <a:bodyPr/>
          <a:lstStyle/>
          <a:p>
            <a:fld id="{E45A8BDA-7AE2-4AF9-8F34-6637862D8197}" type="slidenum">
              <a:rPr lang="en-GB" smtClean="0"/>
              <a:t>3</a:t>
            </a:fld>
            <a:endParaRPr lang="en-GB"/>
          </a:p>
        </p:txBody>
      </p:sp>
    </p:spTree>
    <p:extLst>
      <p:ext uri="{BB962C8B-B14F-4D97-AF65-F5344CB8AC3E}">
        <p14:creationId xmlns:p14="http://schemas.microsoft.com/office/powerpoint/2010/main" val="23960836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It  could be useful to send links directly to students who have altering circumstances to home students. </a:t>
            </a:r>
          </a:p>
        </p:txBody>
      </p:sp>
      <p:sp>
        <p:nvSpPr>
          <p:cNvPr id="4" name="Slide Number Placeholder 3"/>
          <p:cNvSpPr>
            <a:spLocks noGrp="1"/>
          </p:cNvSpPr>
          <p:nvPr>
            <p:ph type="sldNum" sz="quarter" idx="5"/>
          </p:nvPr>
        </p:nvSpPr>
        <p:spPr/>
        <p:txBody>
          <a:bodyPr/>
          <a:lstStyle/>
          <a:p>
            <a:fld id="{E45A8BDA-7AE2-4AF9-8F34-6637862D8197}" type="slidenum">
              <a:rPr lang="en-GB" smtClean="0"/>
              <a:t>4</a:t>
            </a:fld>
            <a:endParaRPr lang="en-GB"/>
          </a:p>
        </p:txBody>
      </p:sp>
    </p:spTree>
    <p:extLst>
      <p:ext uri="{BB962C8B-B14F-4D97-AF65-F5344CB8AC3E}">
        <p14:creationId xmlns:p14="http://schemas.microsoft.com/office/powerpoint/2010/main" val="22448655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45A8BDA-7AE2-4AF9-8F34-6637862D8197}" type="slidenum">
              <a:rPr lang="en-GB" smtClean="0"/>
              <a:t>5</a:t>
            </a:fld>
            <a:endParaRPr lang="en-GB"/>
          </a:p>
        </p:txBody>
      </p:sp>
    </p:spTree>
    <p:extLst>
      <p:ext uri="{BB962C8B-B14F-4D97-AF65-F5344CB8AC3E}">
        <p14:creationId xmlns:p14="http://schemas.microsoft.com/office/powerpoint/2010/main" val="12469504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For</a:t>
            </a:r>
            <a:r>
              <a:rPr lang="en-GB" baseline="0" dirty="0"/>
              <a:t> the most up-to-date information see: https://www.gov.uk/student-finance </a:t>
            </a:r>
            <a:endParaRPr lang="en-GB" dirty="0"/>
          </a:p>
        </p:txBody>
      </p:sp>
    </p:spTree>
    <p:extLst>
      <p:ext uri="{BB962C8B-B14F-4D97-AF65-F5344CB8AC3E}">
        <p14:creationId xmlns:p14="http://schemas.microsoft.com/office/powerpoint/2010/main" val="15401381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Repayments will be discussed later but suffice to say that no repayments will ever be made until after you finish your studies and after you start financial</a:t>
            </a:r>
            <a:r>
              <a:rPr lang="en-GB" baseline="0" dirty="0"/>
              <a:t>ly benefiting from your studies which currently means earning over £25,000 per year.</a:t>
            </a:r>
          </a:p>
          <a:p>
            <a:r>
              <a:rPr lang="en-GB" baseline="0" dirty="0"/>
              <a:t>Ensure students are aware that unlike regular loans this can be subject to change. </a:t>
            </a:r>
            <a:endParaRPr lang="en-GB" dirty="0"/>
          </a:p>
        </p:txBody>
      </p:sp>
    </p:spTree>
    <p:extLst>
      <p:ext uri="{BB962C8B-B14F-4D97-AF65-F5344CB8AC3E}">
        <p14:creationId xmlns:p14="http://schemas.microsoft.com/office/powerpoint/2010/main" val="14676758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Ensure students are aware that they will not physically ‘see’ this money and they do not have to worry about ensuring it gets sent to their HE provider. However, what students MUST ensure they do is attend registration events at the University as it is only once they are registered that the correct university will be paid and they will begin receiving their maintenance loans. </a:t>
            </a:r>
          </a:p>
          <a:p>
            <a:endParaRPr lang="en-GB" dirty="0"/>
          </a:p>
          <a:p>
            <a:r>
              <a:rPr lang="en-GB" dirty="0"/>
              <a:t>Ensure students are aware that at the point they apply for student finance they will be putting the university they hope to attend, but depending on what happens between May and Results day they may change where they end up going! In which case they just log on to SFE and update their </a:t>
            </a:r>
            <a:r>
              <a:rPr lang="en-GB" dirty="0" err="1"/>
              <a:t>uni</a:t>
            </a:r>
            <a:r>
              <a:rPr lang="en-GB" dirty="0"/>
              <a:t> choice- simple!</a:t>
            </a:r>
          </a:p>
        </p:txBody>
      </p:sp>
      <p:sp>
        <p:nvSpPr>
          <p:cNvPr id="4" name="Slide Number Placeholder 3"/>
          <p:cNvSpPr>
            <a:spLocks noGrp="1"/>
          </p:cNvSpPr>
          <p:nvPr>
            <p:ph type="sldNum" sz="quarter" idx="5"/>
          </p:nvPr>
        </p:nvSpPr>
        <p:spPr/>
        <p:txBody>
          <a:bodyPr/>
          <a:lstStyle/>
          <a:p>
            <a:fld id="{E45A8BDA-7AE2-4AF9-8F34-6637862D8197}" type="slidenum">
              <a:rPr lang="en-GB" smtClean="0"/>
              <a:t>10</a:t>
            </a:fld>
            <a:endParaRPr lang="en-GB"/>
          </a:p>
        </p:txBody>
      </p:sp>
    </p:spTree>
    <p:extLst>
      <p:ext uri="{BB962C8B-B14F-4D97-AF65-F5344CB8AC3E}">
        <p14:creationId xmlns:p14="http://schemas.microsoft.com/office/powerpoint/2010/main" val="4993092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Discuss the types of things their maintenance loan will have to cover and how this will change depending on whether they are living at home or in rented accommodation. Ensure students are aware that not all rented accommodation is all inclusive of bills; however, many first year halls will include this. You could also mention the differences between catered and uncatered accommodation. </a:t>
            </a:r>
          </a:p>
        </p:txBody>
      </p:sp>
      <p:sp>
        <p:nvSpPr>
          <p:cNvPr id="4" name="Slide Number Placeholder 3"/>
          <p:cNvSpPr>
            <a:spLocks noGrp="1"/>
          </p:cNvSpPr>
          <p:nvPr>
            <p:ph type="sldNum" sz="quarter" idx="5"/>
          </p:nvPr>
        </p:nvSpPr>
        <p:spPr/>
        <p:txBody>
          <a:bodyPr/>
          <a:lstStyle/>
          <a:p>
            <a:fld id="{E45A8BDA-7AE2-4AF9-8F34-6637862D8197}" type="slidenum">
              <a:rPr lang="en-GB" smtClean="0"/>
              <a:t>13</a:t>
            </a:fld>
            <a:endParaRPr lang="en-GB"/>
          </a:p>
        </p:txBody>
      </p:sp>
    </p:spTree>
    <p:extLst>
      <p:ext uri="{BB962C8B-B14F-4D97-AF65-F5344CB8AC3E}">
        <p14:creationId xmlns:p14="http://schemas.microsoft.com/office/powerpoint/2010/main" val="8877631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5BF9C02-6475-D648-9908-97E27D25D89E}" type="datetimeFigureOut">
              <a:rPr lang="en-US" smtClean="0"/>
              <a:pPr/>
              <a:t>8/30/2023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CC4A0D-AE44-1740-86AB-192260554330}" type="slidenum">
              <a:rPr lang="en-US" smtClean="0"/>
              <a:pPr/>
              <a:t>‹#›</a:t>
            </a:fld>
            <a:endParaRPr lang="en-US"/>
          </a:p>
        </p:txBody>
      </p:sp>
    </p:spTree>
    <p:extLst>
      <p:ext uri="{BB962C8B-B14F-4D97-AF65-F5344CB8AC3E}">
        <p14:creationId xmlns:p14="http://schemas.microsoft.com/office/powerpoint/2010/main" val="18300291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5BF9C02-6475-D648-9908-97E27D25D89E}" type="datetimeFigureOut">
              <a:rPr lang="en-US" smtClean="0"/>
              <a:pPr/>
              <a:t>8/30/2023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CC4A0D-AE44-1740-86AB-192260554330}" type="slidenum">
              <a:rPr lang="en-US" smtClean="0"/>
              <a:pPr/>
              <a:t>‹#›</a:t>
            </a:fld>
            <a:endParaRPr lang="en-US"/>
          </a:p>
        </p:txBody>
      </p:sp>
    </p:spTree>
    <p:extLst>
      <p:ext uri="{BB962C8B-B14F-4D97-AF65-F5344CB8AC3E}">
        <p14:creationId xmlns:p14="http://schemas.microsoft.com/office/powerpoint/2010/main" val="7309543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5BF9C02-6475-D648-9908-97E27D25D89E}" type="datetimeFigureOut">
              <a:rPr lang="en-US" smtClean="0"/>
              <a:pPr/>
              <a:t>8/30/2023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CC4A0D-AE44-1740-86AB-192260554330}" type="slidenum">
              <a:rPr lang="en-US" smtClean="0"/>
              <a:pPr/>
              <a:t>‹#›</a:t>
            </a:fld>
            <a:endParaRPr lang="en-US"/>
          </a:p>
        </p:txBody>
      </p:sp>
    </p:spTree>
    <p:extLst>
      <p:ext uri="{BB962C8B-B14F-4D97-AF65-F5344CB8AC3E}">
        <p14:creationId xmlns:p14="http://schemas.microsoft.com/office/powerpoint/2010/main" val="15432323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5BF9C02-6475-D648-9908-97E27D25D89E}" type="datetimeFigureOut">
              <a:rPr lang="en-US" smtClean="0"/>
              <a:pPr/>
              <a:t>8/30/2023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CC4A0D-AE44-1740-86AB-192260554330}" type="slidenum">
              <a:rPr lang="en-US" smtClean="0"/>
              <a:pPr/>
              <a:t>‹#›</a:t>
            </a:fld>
            <a:endParaRPr lang="en-US"/>
          </a:p>
        </p:txBody>
      </p:sp>
    </p:spTree>
    <p:extLst>
      <p:ext uri="{BB962C8B-B14F-4D97-AF65-F5344CB8AC3E}">
        <p14:creationId xmlns:p14="http://schemas.microsoft.com/office/powerpoint/2010/main" val="10389132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5BF9C02-6475-D648-9908-97E27D25D89E}" type="datetimeFigureOut">
              <a:rPr lang="en-US" smtClean="0"/>
              <a:pPr/>
              <a:t>8/30/2023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CC4A0D-AE44-1740-86AB-192260554330}" type="slidenum">
              <a:rPr lang="en-US" smtClean="0"/>
              <a:pPr/>
              <a:t>‹#›</a:t>
            </a:fld>
            <a:endParaRPr lang="en-US"/>
          </a:p>
        </p:txBody>
      </p:sp>
    </p:spTree>
    <p:extLst>
      <p:ext uri="{BB962C8B-B14F-4D97-AF65-F5344CB8AC3E}">
        <p14:creationId xmlns:p14="http://schemas.microsoft.com/office/powerpoint/2010/main" val="19725224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5BF9C02-6475-D648-9908-97E27D25D89E}" type="datetimeFigureOut">
              <a:rPr lang="en-US" smtClean="0"/>
              <a:pPr/>
              <a:t>8/30/2023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CC4A0D-AE44-1740-86AB-192260554330}" type="slidenum">
              <a:rPr lang="en-US" smtClean="0"/>
              <a:pPr/>
              <a:t>‹#›</a:t>
            </a:fld>
            <a:endParaRPr lang="en-US"/>
          </a:p>
        </p:txBody>
      </p:sp>
    </p:spTree>
    <p:extLst>
      <p:ext uri="{BB962C8B-B14F-4D97-AF65-F5344CB8AC3E}">
        <p14:creationId xmlns:p14="http://schemas.microsoft.com/office/powerpoint/2010/main" val="14800105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5BF9C02-6475-D648-9908-97E27D25D89E}" type="datetimeFigureOut">
              <a:rPr lang="en-US" smtClean="0"/>
              <a:pPr/>
              <a:t>8/30/2023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FCC4A0D-AE44-1740-86AB-192260554330}" type="slidenum">
              <a:rPr lang="en-US" smtClean="0"/>
              <a:pPr/>
              <a:t>‹#›</a:t>
            </a:fld>
            <a:endParaRPr lang="en-US"/>
          </a:p>
        </p:txBody>
      </p:sp>
    </p:spTree>
    <p:extLst>
      <p:ext uri="{BB962C8B-B14F-4D97-AF65-F5344CB8AC3E}">
        <p14:creationId xmlns:p14="http://schemas.microsoft.com/office/powerpoint/2010/main" val="2336592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5BF9C02-6475-D648-9908-97E27D25D89E}" type="datetimeFigureOut">
              <a:rPr lang="en-US" smtClean="0"/>
              <a:pPr/>
              <a:t>8/30/2023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FCC4A0D-AE44-1740-86AB-192260554330}" type="slidenum">
              <a:rPr lang="en-US" smtClean="0"/>
              <a:pPr/>
              <a:t>‹#›</a:t>
            </a:fld>
            <a:endParaRPr lang="en-US"/>
          </a:p>
        </p:txBody>
      </p:sp>
    </p:spTree>
    <p:extLst>
      <p:ext uri="{BB962C8B-B14F-4D97-AF65-F5344CB8AC3E}">
        <p14:creationId xmlns:p14="http://schemas.microsoft.com/office/powerpoint/2010/main" val="15102525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5BF9C02-6475-D648-9908-97E27D25D89E}" type="datetimeFigureOut">
              <a:rPr lang="en-US" smtClean="0"/>
              <a:pPr/>
              <a:t>8/30/2023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FCC4A0D-AE44-1740-86AB-192260554330}" type="slidenum">
              <a:rPr lang="en-US" smtClean="0"/>
              <a:pPr/>
              <a:t>‹#›</a:t>
            </a:fld>
            <a:endParaRPr lang="en-US"/>
          </a:p>
        </p:txBody>
      </p:sp>
    </p:spTree>
    <p:extLst>
      <p:ext uri="{BB962C8B-B14F-4D97-AF65-F5344CB8AC3E}">
        <p14:creationId xmlns:p14="http://schemas.microsoft.com/office/powerpoint/2010/main" val="17055688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5BF9C02-6475-D648-9908-97E27D25D89E}" type="datetimeFigureOut">
              <a:rPr lang="en-US" smtClean="0"/>
              <a:pPr/>
              <a:t>8/30/2023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CC4A0D-AE44-1740-86AB-192260554330}" type="slidenum">
              <a:rPr lang="en-US" smtClean="0"/>
              <a:pPr/>
              <a:t>‹#›</a:t>
            </a:fld>
            <a:endParaRPr lang="en-US"/>
          </a:p>
        </p:txBody>
      </p:sp>
    </p:spTree>
    <p:extLst>
      <p:ext uri="{BB962C8B-B14F-4D97-AF65-F5344CB8AC3E}">
        <p14:creationId xmlns:p14="http://schemas.microsoft.com/office/powerpoint/2010/main" val="8836728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5BF9C02-6475-D648-9908-97E27D25D89E}" type="datetimeFigureOut">
              <a:rPr lang="en-US" smtClean="0"/>
              <a:pPr/>
              <a:t>8/30/2023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CC4A0D-AE44-1740-86AB-192260554330}" type="slidenum">
              <a:rPr lang="en-US" smtClean="0"/>
              <a:pPr/>
              <a:t>‹#›</a:t>
            </a:fld>
            <a:endParaRPr lang="en-US"/>
          </a:p>
        </p:txBody>
      </p:sp>
    </p:spTree>
    <p:extLst>
      <p:ext uri="{BB962C8B-B14F-4D97-AF65-F5344CB8AC3E}">
        <p14:creationId xmlns:p14="http://schemas.microsoft.com/office/powerpoint/2010/main" val="20407087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BF9C02-6475-D648-9908-97E27D25D89E}" type="datetimeFigureOut">
              <a:rPr lang="en-US" smtClean="0"/>
              <a:pPr/>
              <a:t>8/30/2023</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CC4A0D-AE44-1740-86AB-192260554330}" type="slidenum">
              <a:rPr lang="en-US" smtClean="0"/>
              <a:pPr/>
              <a:t>‹#›</a:t>
            </a:fld>
            <a:endParaRPr lang="en-US"/>
          </a:p>
        </p:txBody>
      </p:sp>
    </p:spTree>
    <p:extLst>
      <p:ext uri="{BB962C8B-B14F-4D97-AF65-F5344CB8AC3E}">
        <p14:creationId xmlns:p14="http://schemas.microsoft.com/office/powerpoint/2010/main" val="10314939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12.emf"/><Relationship Id="rId3" Type="http://schemas.openxmlformats.org/officeDocument/2006/relationships/image" Target="../media/image2.jpeg"/><Relationship Id="rId7" Type="http://schemas.openxmlformats.org/officeDocument/2006/relationships/image" Target="../media/image11.emf"/><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0.emf"/><Relationship Id="rId5" Type="http://schemas.openxmlformats.org/officeDocument/2006/relationships/image" Target="../media/image9.emf"/><Relationship Id="rId4" Type="http://schemas.openxmlformats.org/officeDocument/2006/relationships/image" Target="../media/image7.emf"/></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hyperlink" Target="https://www.gov.uk/student-finance-calculator" TargetMode="External"/><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0.emf"/><Relationship Id="rId5" Type="http://schemas.openxmlformats.org/officeDocument/2006/relationships/image" Target="../media/image19.emf"/><Relationship Id="rId4" Type="http://schemas.openxmlformats.org/officeDocument/2006/relationships/image" Target="../media/image8.emf"/></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image" Target="../media/image10.emf"/><Relationship Id="rId13" Type="http://schemas.openxmlformats.org/officeDocument/2006/relationships/image" Target="../media/image27.emf"/><Relationship Id="rId3" Type="http://schemas.openxmlformats.org/officeDocument/2006/relationships/image" Target="../media/image2.jpeg"/><Relationship Id="rId7" Type="http://schemas.openxmlformats.org/officeDocument/2006/relationships/image" Target="../media/image24.emf"/><Relationship Id="rId12" Type="http://schemas.openxmlformats.org/officeDocument/2006/relationships/image" Target="../media/image26.emf"/><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7.emf"/><Relationship Id="rId11" Type="http://schemas.openxmlformats.org/officeDocument/2006/relationships/image" Target="../media/image12.emf"/><Relationship Id="rId5" Type="http://schemas.openxmlformats.org/officeDocument/2006/relationships/image" Target="../media/image23.emf"/><Relationship Id="rId10" Type="http://schemas.openxmlformats.org/officeDocument/2006/relationships/image" Target="../media/image9.emf"/><Relationship Id="rId4" Type="http://schemas.openxmlformats.org/officeDocument/2006/relationships/image" Target="../media/image11.emf"/><Relationship Id="rId9" Type="http://schemas.openxmlformats.org/officeDocument/2006/relationships/image" Target="../media/image25.png"/></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jpeg"/><Relationship Id="rId7" Type="http://schemas.openxmlformats.org/officeDocument/2006/relationships/diagramColors" Target="../diagrams/colors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10" Type="http://schemas.openxmlformats.org/officeDocument/2006/relationships/hyperlink" Target="https://www.gov.uk/student-finance" TargetMode="External"/><Relationship Id="rId4" Type="http://schemas.openxmlformats.org/officeDocument/2006/relationships/diagramData" Target="../diagrams/data1.xml"/><Relationship Id="rId9"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5.emf"/><Relationship Id="rId4" Type="http://schemas.openxmlformats.org/officeDocument/2006/relationships/hyperlink" Target="https://www.gov.uk/student-finance/eu-students"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8.emf"/><Relationship Id="rId5" Type="http://schemas.openxmlformats.org/officeDocument/2006/relationships/image" Target="../media/image7.emf"/><Relationship Id="rId4" Type="http://schemas.openxmlformats.org/officeDocument/2006/relationships/image" Target="../media/image6.emf"/></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zrtner logos (Presentation (43)).png"/>
          <p:cNvPicPr>
            <a:picLocks noChangeAspect="1"/>
          </p:cNvPicPr>
          <p:nvPr/>
        </p:nvPicPr>
        <p:blipFill>
          <a:blip r:embed="rId3"/>
          <a:stretch>
            <a:fillRect/>
          </a:stretch>
        </p:blipFill>
        <p:spPr>
          <a:xfrm>
            <a:off x="0" y="0"/>
            <a:ext cx="9144000" cy="6858000"/>
          </a:xfrm>
          <a:prstGeom prst="rect">
            <a:avLst/>
          </a:prstGeom>
        </p:spPr>
      </p:pic>
      <p:sp>
        <p:nvSpPr>
          <p:cNvPr id="6" name="Title 1"/>
          <p:cNvSpPr>
            <a:spLocks noGrp="1"/>
          </p:cNvSpPr>
          <p:nvPr>
            <p:ph type="ctrTitle"/>
          </p:nvPr>
        </p:nvSpPr>
        <p:spPr>
          <a:xfrm>
            <a:off x="683769" y="2862738"/>
            <a:ext cx="7772400" cy="1132523"/>
          </a:xfrm>
        </p:spPr>
        <p:txBody>
          <a:bodyPr/>
          <a:lstStyle/>
          <a:p>
            <a:r>
              <a:rPr lang="en-US" dirty="0">
                <a:solidFill>
                  <a:srgbClr val="E6287F"/>
                </a:solidFill>
              </a:rPr>
              <a:t>Student Finance</a:t>
            </a:r>
          </a:p>
        </p:txBody>
      </p:sp>
    </p:spTree>
    <p:extLst>
      <p:ext uri="{BB962C8B-B14F-4D97-AF65-F5344CB8AC3E}">
        <p14:creationId xmlns:p14="http://schemas.microsoft.com/office/powerpoint/2010/main" val="30487109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0"/>
            <a:ext cx="9144000" cy="6858763"/>
          </a:xfrm>
        </p:spPr>
      </p:pic>
      <p:sp>
        <p:nvSpPr>
          <p:cNvPr id="2" name="Title 1"/>
          <p:cNvSpPr>
            <a:spLocks noGrp="1"/>
          </p:cNvSpPr>
          <p:nvPr>
            <p:ph type="title"/>
          </p:nvPr>
        </p:nvSpPr>
        <p:spPr/>
        <p:txBody>
          <a:bodyPr/>
          <a:lstStyle/>
          <a:p>
            <a:r>
              <a:rPr lang="en-US" dirty="0">
                <a:solidFill>
                  <a:srgbClr val="E6287F"/>
                </a:solidFill>
              </a:rPr>
              <a:t>Tuition Fee Loan</a:t>
            </a:r>
          </a:p>
        </p:txBody>
      </p:sp>
      <p:sp>
        <p:nvSpPr>
          <p:cNvPr id="5" name="Rectangle 4"/>
          <p:cNvSpPr/>
          <p:nvPr/>
        </p:nvSpPr>
        <p:spPr>
          <a:xfrm>
            <a:off x="502904" y="1690688"/>
            <a:ext cx="8183895" cy="4192753"/>
          </a:xfrm>
          <a:prstGeom prst="rect">
            <a:avLst/>
          </a:prstGeom>
          <a:noFill/>
          <a:ln w="76200">
            <a:solidFill>
              <a:srgbClr val="E628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p:cNvSpPr txBox="1"/>
          <p:nvPr/>
        </p:nvSpPr>
        <p:spPr>
          <a:xfrm>
            <a:off x="640080" y="1901952"/>
            <a:ext cx="7900416" cy="3785652"/>
          </a:xfrm>
          <a:prstGeom prst="rect">
            <a:avLst/>
          </a:prstGeom>
          <a:noFill/>
        </p:spPr>
        <p:txBody>
          <a:bodyPr wrap="square" rtlCol="0">
            <a:spAutoFit/>
          </a:bodyPr>
          <a:lstStyle/>
          <a:p>
            <a:pPr marL="342900" indent="-342900">
              <a:buFont typeface="Arial" panose="020B0604020202020204" pitchFamily="34" charset="0"/>
              <a:buChar char="•"/>
            </a:pPr>
            <a:r>
              <a:rPr lang="en-GB" sz="2400" dirty="0"/>
              <a:t>Public higher education providers can charge up to </a:t>
            </a:r>
            <a:r>
              <a:rPr lang="en-GB" sz="2400" dirty="0">
                <a:solidFill>
                  <a:srgbClr val="E6287F"/>
                </a:solidFill>
              </a:rPr>
              <a:t>£9,250 per year</a:t>
            </a:r>
            <a:r>
              <a:rPr lang="en-GB" sz="2400" dirty="0"/>
              <a:t> for their course</a:t>
            </a:r>
            <a:br>
              <a:rPr lang="en-GB" sz="2400" dirty="0"/>
            </a:br>
            <a:endParaRPr lang="en-GB" sz="2400" dirty="0"/>
          </a:p>
          <a:p>
            <a:pPr marL="342900" indent="-342900">
              <a:buFont typeface="Arial" panose="020B0604020202020204" pitchFamily="34" charset="0"/>
              <a:buChar char="•"/>
            </a:pPr>
            <a:r>
              <a:rPr lang="en-GB" sz="2400" dirty="0"/>
              <a:t>You </a:t>
            </a:r>
            <a:r>
              <a:rPr lang="en-GB" sz="2400" dirty="0">
                <a:solidFill>
                  <a:srgbClr val="E6287F"/>
                </a:solidFill>
              </a:rPr>
              <a:t>DO NOT </a:t>
            </a:r>
            <a:r>
              <a:rPr lang="en-GB" sz="2400" dirty="0"/>
              <a:t>have to pay this up front</a:t>
            </a:r>
          </a:p>
          <a:p>
            <a:pPr marL="342900" indent="-342900">
              <a:buFont typeface="Arial" panose="020B0604020202020204" pitchFamily="34" charset="0"/>
              <a:buChar char="•"/>
            </a:pPr>
            <a:endParaRPr lang="en-GB" sz="2400" dirty="0"/>
          </a:p>
          <a:p>
            <a:pPr marL="342900" indent="-342900">
              <a:buFont typeface="Arial" panose="020B0604020202020204" pitchFamily="34" charset="0"/>
              <a:buChar char="•"/>
            </a:pPr>
            <a:r>
              <a:rPr lang="en-GB" sz="2400" dirty="0"/>
              <a:t>A </a:t>
            </a:r>
            <a:r>
              <a:rPr lang="en-GB" sz="2400" dirty="0">
                <a:solidFill>
                  <a:srgbClr val="E6287F"/>
                </a:solidFill>
              </a:rPr>
              <a:t>Tuition Fee Loan </a:t>
            </a:r>
            <a:r>
              <a:rPr lang="en-GB" sz="2400" dirty="0"/>
              <a:t>is available from Student Finance to cover the fee charged by your higher education provider</a:t>
            </a:r>
            <a:br>
              <a:rPr lang="en-GB" sz="2400" dirty="0"/>
            </a:br>
            <a:endParaRPr lang="en-GB" sz="2400" dirty="0"/>
          </a:p>
          <a:p>
            <a:pPr marL="342900" indent="-342900">
              <a:buFont typeface="Arial" panose="020B0604020202020204" pitchFamily="34" charset="0"/>
              <a:buChar char="•"/>
            </a:pPr>
            <a:r>
              <a:rPr lang="en-GB" sz="2400" dirty="0"/>
              <a:t>Your Tuition Fee Loan is </a:t>
            </a:r>
            <a:r>
              <a:rPr lang="en-GB" sz="2400" dirty="0">
                <a:solidFill>
                  <a:srgbClr val="E6287F"/>
                </a:solidFill>
              </a:rPr>
              <a:t>paid directly to your higher education provider</a:t>
            </a:r>
            <a:r>
              <a:rPr lang="en-GB" sz="2400" dirty="0"/>
              <a:t> at the start of the academic year</a:t>
            </a:r>
          </a:p>
        </p:txBody>
      </p:sp>
    </p:spTree>
    <p:extLst>
      <p:ext uri="{BB962C8B-B14F-4D97-AF65-F5344CB8AC3E}">
        <p14:creationId xmlns:p14="http://schemas.microsoft.com/office/powerpoint/2010/main" val="1064599008"/>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763"/>
            <a:ext cx="9144000" cy="6858763"/>
          </a:xfrm>
        </p:spPr>
      </p:pic>
      <p:sp>
        <p:nvSpPr>
          <p:cNvPr id="2" name="Title 1"/>
          <p:cNvSpPr>
            <a:spLocks noGrp="1"/>
          </p:cNvSpPr>
          <p:nvPr>
            <p:ph type="title"/>
          </p:nvPr>
        </p:nvSpPr>
        <p:spPr>
          <a:xfrm>
            <a:off x="160677" y="173106"/>
            <a:ext cx="8592706" cy="1325563"/>
          </a:xfrm>
        </p:spPr>
        <p:txBody>
          <a:bodyPr/>
          <a:lstStyle/>
          <a:p>
            <a:r>
              <a:rPr lang="en-US" dirty="0">
                <a:solidFill>
                  <a:srgbClr val="E6287F"/>
                </a:solidFill>
              </a:rPr>
              <a:t>Question: What does a maintenance loan cover?</a:t>
            </a:r>
          </a:p>
        </p:txBody>
      </p:sp>
      <p:sp>
        <p:nvSpPr>
          <p:cNvPr id="8" name="TextBox 7">
            <a:extLst>
              <a:ext uri="{FF2B5EF4-FFF2-40B4-BE49-F238E27FC236}">
                <a16:creationId xmlns:a16="http://schemas.microsoft.com/office/drawing/2014/main" id="{06BCEE5E-4402-4199-8CA0-3CBB8EF3711C}"/>
              </a:ext>
            </a:extLst>
          </p:cNvPr>
          <p:cNvSpPr txBox="1"/>
          <p:nvPr/>
        </p:nvSpPr>
        <p:spPr>
          <a:xfrm>
            <a:off x="868166" y="2035536"/>
            <a:ext cx="4674742" cy="369332"/>
          </a:xfrm>
          <a:prstGeom prst="rect">
            <a:avLst/>
          </a:prstGeom>
          <a:noFill/>
        </p:spPr>
        <p:txBody>
          <a:bodyPr wrap="square">
            <a:spAutoFit/>
          </a:bodyPr>
          <a:lstStyle/>
          <a:p>
            <a:r>
              <a:rPr lang="en-GB" b="0" i="0" dirty="0">
                <a:solidFill>
                  <a:srgbClr val="000000"/>
                </a:solidFill>
                <a:effectLst/>
                <a:latin typeface="Times New Roman" panose="02020603050405020304" pitchFamily="18" charset="0"/>
              </a:rPr>
              <a:t> </a:t>
            </a:r>
            <a:endParaRPr lang="en-GB" dirty="0"/>
          </a:p>
        </p:txBody>
      </p:sp>
      <p:sp>
        <p:nvSpPr>
          <p:cNvPr id="12" name="TextBox 11">
            <a:extLst>
              <a:ext uri="{FF2B5EF4-FFF2-40B4-BE49-F238E27FC236}">
                <a16:creationId xmlns:a16="http://schemas.microsoft.com/office/drawing/2014/main" id="{CA0EFDDF-AEBB-4080-8BB9-5CC6B0FAB488}"/>
              </a:ext>
            </a:extLst>
          </p:cNvPr>
          <p:cNvSpPr txBox="1"/>
          <p:nvPr/>
        </p:nvSpPr>
        <p:spPr>
          <a:xfrm>
            <a:off x="5034337" y="3919987"/>
            <a:ext cx="3637052" cy="1292662"/>
          </a:xfrm>
          <a:prstGeom prst="rect">
            <a:avLst/>
          </a:prstGeom>
          <a:solidFill>
            <a:srgbClr val="00B0F0"/>
          </a:solidFill>
          <a:ln>
            <a:solidFill>
              <a:srgbClr val="00B0F0"/>
            </a:solidFill>
          </a:ln>
        </p:spPr>
        <p:txBody>
          <a:bodyPr wrap="square" rtlCol="0">
            <a:spAutoFit/>
          </a:bodyPr>
          <a:lstStyle/>
          <a:p>
            <a:pPr algn="ctr"/>
            <a:r>
              <a:rPr lang="en-GB" sz="2000" dirty="0">
                <a:solidFill>
                  <a:schemeClr val="bg1"/>
                </a:solidFill>
              </a:rPr>
              <a:t>D</a:t>
            </a:r>
          </a:p>
          <a:p>
            <a:pPr algn="ctr"/>
            <a:r>
              <a:rPr lang="en-GB" sz="2000" dirty="0">
                <a:solidFill>
                  <a:schemeClr val="bg1"/>
                </a:solidFill>
              </a:rPr>
              <a:t>Repairs to the property you are living in</a:t>
            </a:r>
          </a:p>
          <a:p>
            <a:endParaRPr lang="en-GB" dirty="0"/>
          </a:p>
        </p:txBody>
      </p:sp>
      <p:sp>
        <p:nvSpPr>
          <p:cNvPr id="15" name="TextBox 14">
            <a:extLst>
              <a:ext uri="{FF2B5EF4-FFF2-40B4-BE49-F238E27FC236}">
                <a16:creationId xmlns:a16="http://schemas.microsoft.com/office/drawing/2014/main" id="{647DFB65-786C-43D2-B020-DEA6EF2E43BD}"/>
              </a:ext>
            </a:extLst>
          </p:cNvPr>
          <p:cNvSpPr txBox="1"/>
          <p:nvPr/>
        </p:nvSpPr>
        <p:spPr>
          <a:xfrm>
            <a:off x="466975" y="3914792"/>
            <a:ext cx="3637052" cy="1292662"/>
          </a:xfrm>
          <a:prstGeom prst="rect">
            <a:avLst/>
          </a:prstGeom>
          <a:solidFill>
            <a:srgbClr val="E6287F"/>
          </a:solidFill>
          <a:ln>
            <a:solidFill>
              <a:srgbClr val="E6287F"/>
            </a:solidFill>
          </a:ln>
        </p:spPr>
        <p:txBody>
          <a:bodyPr wrap="square" rtlCol="0">
            <a:spAutoFit/>
          </a:bodyPr>
          <a:lstStyle/>
          <a:p>
            <a:pPr algn="ctr"/>
            <a:r>
              <a:rPr lang="en-GB" sz="2000" dirty="0">
                <a:solidFill>
                  <a:schemeClr val="bg1"/>
                </a:solidFill>
              </a:rPr>
              <a:t>C</a:t>
            </a:r>
          </a:p>
          <a:p>
            <a:pPr algn="ctr"/>
            <a:endParaRPr lang="en-GB" sz="2000" dirty="0">
              <a:solidFill>
                <a:schemeClr val="bg1"/>
              </a:solidFill>
            </a:endParaRPr>
          </a:p>
          <a:p>
            <a:pPr algn="ctr"/>
            <a:r>
              <a:rPr lang="en-GB" sz="2000" dirty="0">
                <a:solidFill>
                  <a:schemeClr val="bg1"/>
                </a:solidFill>
              </a:rPr>
              <a:t>Transport</a:t>
            </a:r>
          </a:p>
          <a:p>
            <a:endParaRPr lang="en-GB" dirty="0"/>
          </a:p>
        </p:txBody>
      </p:sp>
      <p:sp>
        <p:nvSpPr>
          <p:cNvPr id="16" name="TextBox 15">
            <a:extLst>
              <a:ext uri="{FF2B5EF4-FFF2-40B4-BE49-F238E27FC236}">
                <a16:creationId xmlns:a16="http://schemas.microsoft.com/office/drawing/2014/main" id="{8A5A157B-7650-4629-9BFE-81D3803A06AE}"/>
              </a:ext>
            </a:extLst>
          </p:cNvPr>
          <p:cNvSpPr txBox="1"/>
          <p:nvPr/>
        </p:nvSpPr>
        <p:spPr>
          <a:xfrm>
            <a:off x="466975" y="1688226"/>
            <a:ext cx="3637052" cy="1292662"/>
          </a:xfrm>
          <a:prstGeom prst="rect">
            <a:avLst/>
          </a:prstGeom>
          <a:solidFill>
            <a:srgbClr val="00B0F0"/>
          </a:solidFill>
          <a:ln>
            <a:solidFill>
              <a:srgbClr val="00B0F0"/>
            </a:solidFill>
          </a:ln>
        </p:spPr>
        <p:txBody>
          <a:bodyPr wrap="square" rtlCol="0">
            <a:spAutoFit/>
          </a:bodyPr>
          <a:lstStyle/>
          <a:p>
            <a:pPr algn="ctr"/>
            <a:r>
              <a:rPr lang="en-GB" sz="2000" dirty="0">
                <a:solidFill>
                  <a:schemeClr val="bg1"/>
                </a:solidFill>
              </a:rPr>
              <a:t>A</a:t>
            </a:r>
          </a:p>
          <a:p>
            <a:pPr algn="ctr"/>
            <a:endParaRPr lang="en-GB" sz="2000" dirty="0">
              <a:solidFill>
                <a:schemeClr val="bg1"/>
              </a:solidFill>
            </a:endParaRPr>
          </a:p>
          <a:p>
            <a:pPr algn="ctr"/>
            <a:r>
              <a:rPr lang="en-GB" sz="2000" dirty="0">
                <a:solidFill>
                  <a:schemeClr val="bg1"/>
                </a:solidFill>
              </a:rPr>
              <a:t>Holidays</a:t>
            </a:r>
          </a:p>
          <a:p>
            <a:endParaRPr lang="en-GB" dirty="0"/>
          </a:p>
        </p:txBody>
      </p:sp>
      <p:sp>
        <p:nvSpPr>
          <p:cNvPr id="17" name="TextBox 16">
            <a:extLst>
              <a:ext uri="{FF2B5EF4-FFF2-40B4-BE49-F238E27FC236}">
                <a16:creationId xmlns:a16="http://schemas.microsoft.com/office/drawing/2014/main" id="{5665ABF1-5EE6-49BB-9FE6-CABEAE046412}"/>
              </a:ext>
            </a:extLst>
          </p:cNvPr>
          <p:cNvSpPr txBox="1"/>
          <p:nvPr/>
        </p:nvSpPr>
        <p:spPr>
          <a:xfrm>
            <a:off x="5034337" y="1688225"/>
            <a:ext cx="3637052" cy="1292662"/>
          </a:xfrm>
          <a:prstGeom prst="rect">
            <a:avLst/>
          </a:prstGeom>
          <a:solidFill>
            <a:srgbClr val="E6287F"/>
          </a:solidFill>
          <a:ln>
            <a:solidFill>
              <a:srgbClr val="E6287F"/>
            </a:solidFill>
          </a:ln>
        </p:spPr>
        <p:txBody>
          <a:bodyPr wrap="square" rtlCol="0">
            <a:spAutoFit/>
          </a:bodyPr>
          <a:lstStyle/>
          <a:p>
            <a:pPr algn="ctr"/>
            <a:r>
              <a:rPr lang="en-GB" sz="2000" dirty="0">
                <a:solidFill>
                  <a:schemeClr val="bg1"/>
                </a:solidFill>
              </a:rPr>
              <a:t>B</a:t>
            </a:r>
          </a:p>
          <a:p>
            <a:pPr algn="ctr"/>
            <a:endParaRPr lang="en-GB" sz="2000" dirty="0">
              <a:solidFill>
                <a:schemeClr val="bg1"/>
              </a:solidFill>
            </a:endParaRPr>
          </a:p>
          <a:p>
            <a:pPr algn="ctr"/>
            <a:r>
              <a:rPr lang="en-GB" sz="2000" dirty="0">
                <a:solidFill>
                  <a:schemeClr val="bg1"/>
                </a:solidFill>
              </a:rPr>
              <a:t>Day to day living costs</a:t>
            </a:r>
          </a:p>
          <a:p>
            <a:endParaRPr lang="en-GB" dirty="0"/>
          </a:p>
        </p:txBody>
      </p:sp>
    </p:spTree>
    <p:extLst>
      <p:ext uri="{BB962C8B-B14F-4D97-AF65-F5344CB8AC3E}">
        <p14:creationId xmlns:p14="http://schemas.microsoft.com/office/powerpoint/2010/main" val="25107821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763"/>
            <a:ext cx="9144000" cy="6858763"/>
          </a:xfrm>
        </p:spPr>
      </p:pic>
      <p:sp>
        <p:nvSpPr>
          <p:cNvPr id="2" name="Title 1"/>
          <p:cNvSpPr>
            <a:spLocks noGrp="1"/>
          </p:cNvSpPr>
          <p:nvPr>
            <p:ph type="title"/>
          </p:nvPr>
        </p:nvSpPr>
        <p:spPr>
          <a:xfrm>
            <a:off x="160677" y="173106"/>
            <a:ext cx="8592706" cy="1325563"/>
          </a:xfrm>
        </p:spPr>
        <p:txBody>
          <a:bodyPr/>
          <a:lstStyle/>
          <a:p>
            <a:r>
              <a:rPr lang="en-US" dirty="0">
                <a:solidFill>
                  <a:srgbClr val="E6287F"/>
                </a:solidFill>
              </a:rPr>
              <a:t>Question: What does a maintenance loan cover?</a:t>
            </a:r>
          </a:p>
        </p:txBody>
      </p:sp>
      <p:sp>
        <p:nvSpPr>
          <p:cNvPr id="8" name="TextBox 7">
            <a:extLst>
              <a:ext uri="{FF2B5EF4-FFF2-40B4-BE49-F238E27FC236}">
                <a16:creationId xmlns:a16="http://schemas.microsoft.com/office/drawing/2014/main" id="{06BCEE5E-4402-4199-8CA0-3CBB8EF3711C}"/>
              </a:ext>
            </a:extLst>
          </p:cNvPr>
          <p:cNvSpPr txBox="1"/>
          <p:nvPr/>
        </p:nvSpPr>
        <p:spPr>
          <a:xfrm>
            <a:off x="868166" y="2035536"/>
            <a:ext cx="4674742" cy="369332"/>
          </a:xfrm>
          <a:prstGeom prst="rect">
            <a:avLst/>
          </a:prstGeom>
          <a:noFill/>
        </p:spPr>
        <p:txBody>
          <a:bodyPr wrap="square">
            <a:spAutoFit/>
          </a:bodyPr>
          <a:lstStyle/>
          <a:p>
            <a:r>
              <a:rPr lang="en-GB" b="0" i="0" dirty="0">
                <a:solidFill>
                  <a:srgbClr val="000000"/>
                </a:solidFill>
                <a:effectLst/>
                <a:latin typeface="Times New Roman" panose="02020603050405020304" pitchFamily="18" charset="0"/>
              </a:rPr>
              <a:t> </a:t>
            </a:r>
            <a:endParaRPr lang="en-GB" dirty="0"/>
          </a:p>
        </p:txBody>
      </p:sp>
      <p:sp>
        <p:nvSpPr>
          <p:cNvPr id="15" name="TextBox 14">
            <a:extLst>
              <a:ext uri="{FF2B5EF4-FFF2-40B4-BE49-F238E27FC236}">
                <a16:creationId xmlns:a16="http://schemas.microsoft.com/office/drawing/2014/main" id="{647DFB65-786C-43D2-B020-DEA6EF2E43BD}"/>
              </a:ext>
            </a:extLst>
          </p:cNvPr>
          <p:cNvSpPr txBox="1"/>
          <p:nvPr/>
        </p:nvSpPr>
        <p:spPr>
          <a:xfrm>
            <a:off x="466975" y="3914792"/>
            <a:ext cx="3637052" cy="1292662"/>
          </a:xfrm>
          <a:prstGeom prst="rect">
            <a:avLst/>
          </a:prstGeom>
          <a:solidFill>
            <a:srgbClr val="E6287F"/>
          </a:solidFill>
          <a:ln>
            <a:solidFill>
              <a:srgbClr val="E6287F"/>
            </a:solidFill>
          </a:ln>
        </p:spPr>
        <p:txBody>
          <a:bodyPr wrap="square" rtlCol="0">
            <a:spAutoFit/>
          </a:bodyPr>
          <a:lstStyle/>
          <a:p>
            <a:pPr algn="ctr"/>
            <a:r>
              <a:rPr lang="en-GB" sz="2000" dirty="0">
                <a:solidFill>
                  <a:schemeClr val="bg1"/>
                </a:solidFill>
              </a:rPr>
              <a:t>C</a:t>
            </a:r>
          </a:p>
          <a:p>
            <a:pPr algn="ctr"/>
            <a:endParaRPr lang="en-GB" sz="2000" dirty="0">
              <a:solidFill>
                <a:schemeClr val="bg1"/>
              </a:solidFill>
            </a:endParaRPr>
          </a:p>
          <a:p>
            <a:pPr algn="ctr"/>
            <a:r>
              <a:rPr lang="en-GB" sz="2000" dirty="0">
                <a:solidFill>
                  <a:schemeClr val="bg1"/>
                </a:solidFill>
              </a:rPr>
              <a:t>Transport</a:t>
            </a:r>
          </a:p>
          <a:p>
            <a:endParaRPr lang="en-GB" dirty="0"/>
          </a:p>
        </p:txBody>
      </p:sp>
      <p:sp>
        <p:nvSpPr>
          <p:cNvPr id="17" name="TextBox 16">
            <a:extLst>
              <a:ext uri="{FF2B5EF4-FFF2-40B4-BE49-F238E27FC236}">
                <a16:creationId xmlns:a16="http://schemas.microsoft.com/office/drawing/2014/main" id="{5665ABF1-5EE6-49BB-9FE6-CABEAE046412}"/>
              </a:ext>
            </a:extLst>
          </p:cNvPr>
          <p:cNvSpPr txBox="1"/>
          <p:nvPr/>
        </p:nvSpPr>
        <p:spPr>
          <a:xfrm>
            <a:off x="5034337" y="1688225"/>
            <a:ext cx="3637052" cy="1292662"/>
          </a:xfrm>
          <a:prstGeom prst="rect">
            <a:avLst/>
          </a:prstGeom>
          <a:solidFill>
            <a:srgbClr val="E6287F"/>
          </a:solidFill>
          <a:ln>
            <a:solidFill>
              <a:srgbClr val="E6287F"/>
            </a:solidFill>
          </a:ln>
        </p:spPr>
        <p:txBody>
          <a:bodyPr wrap="square" rtlCol="0">
            <a:spAutoFit/>
          </a:bodyPr>
          <a:lstStyle/>
          <a:p>
            <a:pPr algn="ctr"/>
            <a:r>
              <a:rPr lang="en-GB" sz="2000" dirty="0">
                <a:solidFill>
                  <a:schemeClr val="bg1"/>
                </a:solidFill>
              </a:rPr>
              <a:t>B</a:t>
            </a:r>
          </a:p>
          <a:p>
            <a:pPr algn="ctr"/>
            <a:endParaRPr lang="en-GB" sz="2000" dirty="0">
              <a:solidFill>
                <a:schemeClr val="bg1"/>
              </a:solidFill>
            </a:endParaRPr>
          </a:p>
          <a:p>
            <a:pPr algn="ctr"/>
            <a:r>
              <a:rPr lang="en-GB" sz="2000" dirty="0">
                <a:solidFill>
                  <a:schemeClr val="bg1"/>
                </a:solidFill>
              </a:rPr>
              <a:t>Day to day living costs</a:t>
            </a:r>
          </a:p>
          <a:p>
            <a:endParaRPr lang="en-GB" dirty="0"/>
          </a:p>
        </p:txBody>
      </p:sp>
    </p:spTree>
    <p:extLst>
      <p:ext uri="{BB962C8B-B14F-4D97-AF65-F5344CB8AC3E}">
        <p14:creationId xmlns:p14="http://schemas.microsoft.com/office/powerpoint/2010/main" val="20554373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0"/>
            <a:ext cx="9144000" cy="6858763"/>
          </a:xfrm>
        </p:spPr>
      </p:pic>
      <p:sp>
        <p:nvSpPr>
          <p:cNvPr id="2" name="Title 1"/>
          <p:cNvSpPr>
            <a:spLocks noGrp="1"/>
          </p:cNvSpPr>
          <p:nvPr>
            <p:ph type="title"/>
          </p:nvPr>
        </p:nvSpPr>
        <p:spPr/>
        <p:txBody>
          <a:bodyPr/>
          <a:lstStyle/>
          <a:p>
            <a:r>
              <a:rPr lang="en-US" dirty="0">
                <a:solidFill>
                  <a:srgbClr val="E6287F"/>
                </a:solidFill>
              </a:rPr>
              <a:t>Maintenance Loan</a:t>
            </a:r>
          </a:p>
        </p:txBody>
      </p:sp>
      <p:sp>
        <p:nvSpPr>
          <p:cNvPr id="5" name="Rectangle 4"/>
          <p:cNvSpPr/>
          <p:nvPr/>
        </p:nvSpPr>
        <p:spPr>
          <a:xfrm>
            <a:off x="502904" y="1690688"/>
            <a:ext cx="8183895" cy="4192753"/>
          </a:xfrm>
          <a:prstGeom prst="rect">
            <a:avLst/>
          </a:prstGeom>
          <a:noFill/>
          <a:ln w="76200">
            <a:solidFill>
              <a:srgbClr val="53C0D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p:cNvSpPr txBox="1"/>
          <p:nvPr/>
        </p:nvSpPr>
        <p:spPr>
          <a:xfrm>
            <a:off x="640080" y="1901952"/>
            <a:ext cx="7900416" cy="4672048"/>
          </a:xfrm>
          <a:prstGeom prst="rect">
            <a:avLst/>
          </a:prstGeom>
          <a:noFill/>
        </p:spPr>
        <p:txBody>
          <a:bodyPr wrap="square" rtlCol="0">
            <a:spAutoFit/>
          </a:bodyPr>
          <a:lstStyle/>
          <a:p>
            <a:pPr algn="ctr" fontAlgn="base">
              <a:spcBef>
                <a:spcPct val="20000"/>
              </a:spcBef>
              <a:spcAft>
                <a:spcPct val="0"/>
              </a:spcAft>
              <a:defRPr/>
            </a:pPr>
            <a:r>
              <a:rPr lang="en-GB" sz="2400" dirty="0"/>
              <a:t>A loan </a:t>
            </a:r>
            <a:r>
              <a:rPr lang="en-GB" sz="2400" b="1" dirty="0">
                <a:solidFill>
                  <a:srgbClr val="53C0D4"/>
                </a:solidFill>
              </a:rPr>
              <a:t>paid directly to your bank account </a:t>
            </a:r>
            <a:r>
              <a:rPr lang="en-GB" sz="2400" dirty="0"/>
              <a:t>in 3 instalments across the year, to help with living costs while at university.</a:t>
            </a:r>
          </a:p>
          <a:p>
            <a:pPr algn="ctr" fontAlgn="base">
              <a:spcBef>
                <a:spcPct val="20000"/>
              </a:spcBef>
              <a:spcAft>
                <a:spcPct val="0"/>
              </a:spcAft>
              <a:defRPr/>
            </a:pPr>
            <a:endParaRPr lang="en-GB" sz="2400" dirty="0"/>
          </a:p>
          <a:p>
            <a:pPr algn="ctr" fontAlgn="base">
              <a:spcBef>
                <a:spcPct val="20000"/>
              </a:spcBef>
              <a:spcAft>
                <a:spcPct val="0"/>
              </a:spcAft>
              <a:defRPr/>
            </a:pPr>
            <a:endParaRPr lang="en-GB" sz="2400" dirty="0"/>
          </a:p>
          <a:p>
            <a:pPr algn="ctr" fontAlgn="base">
              <a:spcBef>
                <a:spcPct val="20000"/>
              </a:spcBef>
              <a:spcAft>
                <a:spcPct val="0"/>
              </a:spcAft>
              <a:defRPr/>
            </a:pPr>
            <a:endParaRPr lang="en-GB" sz="2400" dirty="0"/>
          </a:p>
          <a:p>
            <a:pPr algn="ctr" fontAlgn="base">
              <a:spcBef>
                <a:spcPct val="20000"/>
              </a:spcBef>
              <a:spcAft>
                <a:spcPct val="0"/>
              </a:spcAft>
              <a:defRPr/>
            </a:pPr>
            <a:endParaRPr lang="en-GB" sz="2400" dirty="0"/>
          </a:p>
          <a:p>
            <a:pPr algn="ctr" fontAlgn="base">
              <a:spcBef>
                <a:spcPct val="20000"/>
              </a:spcBef>
              <a:spcAft>
                <a:spcPct val="0"/>
              </a:spcAft>
              <a:defRPr/>
            </a:pPr>
            <a:endParaRPr lang="en-GB" sz="2400" dirty="0"/>
          </a:p>
          <a:p>
            <a:pPr algn="ctr" fontAlgn="base">
              <a:spcBef>
                <a:spcPct val="20000"/>
              </a:spcBef>
              <a:spcAft>
                <a:spcPct val="0"/>
              </a:spcAft>
              <a:defRPr/>
            </a:pPr>
            <a:r>
              <a:rPr lang="en-GB" sz="2400" dirty="0"/>
              <a:t>The amount of Maintenance Loan you can get </a:t>
            </a:r>
            <a:r>
              <a:rPr lang="en-GB" sz="2400" b="1" dirty="0">
                <a:solidFill>
                  <a:srgbClr val="53C0D4"/>
                </a:solidFill>
              </a:rPr>
              <a:t>depends on where you live </a:t>
            </a:r>
            <a:r>
              <a:rPr lang="en-GB" sz="2400" dirty="0"/>
              <a:t>as well as your </a:t>
            </a:r>
            <a:r>
              <a:rPr lang="en-GB" sz="2400" b="1" dirty="0">
                <a:solidFill>
                  <a:srgbClr val="53C0D4"/>
                </a:solidFill>
              </a:rPr>
              <a:t>household income</a:t>
            </a:r>
          </a:p>
          <a:p>
            <a:pPr algn="ctr" fontAlgn="base">
              <a:spcBef>
                <a:spcPct val="20000"/>
              </a:spcBef>
              <a:spcAft>
                <a:spcPct val="0"/>
              </a:spcAft>
              <a:defRPr/>
            </a:pPr>
            <a:endParaRPr lang="en-GB" sz="2400" dirty="0"/>
          </a:p>
          <a:p>
            <a:endParaRPr lang="en-GB" sz="2400" dirty="0"/>
          </a:p>
        </p:txBody>
      </p:sp>
      <p:pic>
        <p:nvPicPr>
          <p:cNvPr id="8" name="Picture 7">
            <a:extLst>
              <a:ext uri="{FF2B5EF4-FFF2-40B4-BE49-F238E27FC236}">
                <a16:creationId xmlns:a16="http://schemas.microsoft.com/office/drawing/2014/main" id="{3B028D46-3732-FA43-B9F0-3D5ECBCF6A92}"/>
              </a:ext>
            </a:extLst>
          </p:cNvPr>
          <p:cNvPicPr>
            <a:picLocks noChangeAspect="1"/>
          </p:cNvPicPr>
          <p:nvPr/>
        </p:nvPicPr>
        <p:blipFill>
          <a:blip r:embed="rId4">
            <a:duotone>
              <a:prstClr val="black"/>
              <a:srgbClr val="E6287F">
                <a:tint val="45000"/>
                <a:satMod val="400000"/>
              </a:srgbClr>
            </a:duotone>
          </a:blip>
          <a:stretch>
            <a:fillRect/>
          </a:stretch>
        </p:blipFill>
        <p:spPr>
          <a:xfrm>
            <a:off x="1102393" y="3194913"/>
            <a:ext cx="1089927" cy="980934"/>
          </a:xfrm>
          <a:prstGeom prst="rect">
            <a:avLst/>
          </a:prstGeom>
          <a:noFill/>
          <a:ln>
            <a:noFill/>
          </a:ln>
        </p:spPr>
      </p:pic>
      <p:pic>
        <p:nvPicPr>
          <p:cNvPr id="10" name="Picture 9">
            <a:extLst>
              <a:ext uri="{FF2B5EF4-FFF2-40B4-BE49-F238E27FC236}">
                <a16:creationId xmlns:a16="http://schemas.microsoft.com/office/drawing/2014/main" id="{A0F5D927-3A46-ED40-8A87-5D3F332F90AD}"/>
              </a:ext>
            </a:extLst>
          </p:cNvPr>
          <p:cNvPicPr>
            <a:picLocks noChangeAspect="1"/>
          </p:cNvPicPr>
          <p:nvPr/>
        </p:nvPicPr>
        <p:blipFill>
          <a:blip r:embed="rId5">
            <a:duotone>
              <a:prstClr val="black"/>
              <a:srgbClr val="E6287F">
                <a:tint val="45000"/>
                <a:satMod val="400000"/>
              </a:srgbClr>
            </a:duotone>
          </a:blip>
          <a:stretch>
            <a:fillRect/>
          </a:stretch>
        </p:blipFill>
        <p:spPr>
          <a:xfrm>
            <a:off x="4266928" y="3288338"/>
            <a:ext cx="591284" cy="949638"/>
          </a:xfrm>
          <a:prstGeom prst="rect">
            <a:avLst/>
          </a:prstGeom>
        </p:spPr>
      </p:pic>
      <p:pic>
        <p:nvPicPr>
          <p:cNvPr id="11" name="Picture 10">
            <a:extLst>
              <a:ext uri="{FF2B5EF4-FFF2-40B4-BE49-F238E27FC236}">
                <a16:creationId xmlns:a16="http://schemas.microsoft.com/office/drawing/2014/main" id="{ADB147FB-F534-0842-85EB-1CBFF2C486D2}"/>
              </a:ext>
            </a:extLst>
          </p:cNvPr>
          <p:cNvPicPr>
            <a:picLocks noChangeAspect="1"/>
          </p:cNvPicPr>
          <p:nvPr/>
        </p:nvPicPr>
        <p:blipFill>
          <a:blip r:embed="rId6">
            <a:duotone>
              <a:prstClr val="black"/>
              <a:srgbClr val="E6287F">
                <a:tint val="45000"/>
                <a:satMod val="400000"/>
              </a:srgbClr>
            </a:duotone>
          </a:blip>
          <a:stretch>
            <a:fillRect/>
          </a:stretch>
        </p:blipFill>
        <p:spPr>
          <a:xfrm>
            <a:off x="5361116" y="3104836"/>
            <a:ext cx="623227" cy="1133140"/>
          </a:xfrm>
          <a:prstGeom prst="rect">
            <a:avLst/>
          </a:prstGeom>
        </p:spPr>
      </p:pic>
      <p:pic>
        <p:nvPicPr>
          <p:cNvPr id="12" name="Picture 11">
            <a:extLst>
              <a:ext uri="{FF2B5EF4-FFF2-40B4-BE49-F238E27FC236}">
                <a16:creationId xmlns:a16="http://schemas.microsoft.com/office/drawing/2014/main" id="{9926A364-193E-5248-81C2-B0F26ED4DF96}"/>
              </a:ext>
            </a:extLst>
          </p:cNvPr>
          <p:cNvPicPr>
            <a:picLocks noChangeAspect="1"/>
          </p:cNvPicPr>
          <p:nvPr/>
        </p:nvPicPr>
        <p:blipFill>
          <a:blip r:embed="rId7">
            <a:duotone>
              <a:prstClr val="black"/>
              <a:srgbClr val="E6287F">
                <a:tint val="45000"/>
                <a:satMod val="400000"/>
              </a:srgbClr>
            </a:duotone>
          </a:blip>
          <a:stretch>
            <a:fillRect/>
          </a:stretch>
        </p:blipFill>
        <p:spPr>
          <a:xfrm>
            <a:off x="6487247" y="3285479"/>
            <a:ext cx="1412815" cy="1027502"/>
          </a:xfrm>
          <a:prstGeom prst="rect">
            <a:avLst/>
          </a:prstGeom>
        </p:spPr>
      </p:pic>
      <p:pic>
        <p:nvPicPr>
          <p:cNvPr id="13" name="Picture 12">
            <a:extLst>
              <a:ext uri="{FF2B5EF4-FFF2-40B4-BE49-F238E27FC236}">
                <a16:creationId xmlns:a16="http://schemas.microsoft.com/office/drawing/2014/main" id="{1CB4058C-80D7-BC44-B6B7-DF5182DDD0BA}"/>
              </a:ext>
            </a:extLst>
          </p:cNvPr>
          <p:cNvPicPr>
            <a:picLocks noChangeAspect="1"/>
          </p:cNvPicPr>
          <p:nvPr/>
        </p:nvPicPr>
        <p:blipFill>
          <a:blip r:embed="rId8">
            <a:duotone>
              <a:prstClr val="black"/>
              <a:srgbClr val="E6287F">
                <a:tint val="45000"/>
                <a:satMod val="400000"/>
              </a:srgbClr>
            </a:duotone>
          </a:blip>
          <a:stretch>
            <a:fillRect/>
          </a:stretch>
        </p:blipFill>
        <p:spPr>
          <a:xfrm>
            <a:off x="2620037" y="3194913"/>
            <a:ext cx="963798" cy="1053453"/>
          </a:xfrm>
          <a:prstGeom prst="rect">
            <a:avLst/>
          </a:prstGeom>
        </p:spPr>
      </p:pic>
    </p:spTree>
    <p:extLst>
      <p:ext uri="{BB962C8B-B14F-4D97-AF65-F5344CB8AC3E}">
        <p14:creationId xmlns:p14="http://schemas.microsoft.com/office/powerpoint/2010/main" val="2676517987"/>
      </p:ext>
    </p:extLst>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0"/>
            <a:ext cx="9144000" cy="6858763"/>
          </a:xfrm>
        </p:spPr>
      </p:pic>
      <p:sp>
        <p:nvSpPr>
          <p:cNvPr id="2" name="Title 1"/>
          <p:cNvSpPr>
            <a:spLocks noGrp="1"/>
          </p:cNvSpPr>
          <p:nvPr>
            <p:ph type="title"/>
          </p:nvPr>
        </p:nvSpPr>
        <p:spPr/>
        <p:txBody>
          <a:bodyPr/>
          <a:lstStyle/>
          <a:p>
            <a:r>
              <a:rPr lang="en-US" dirty="0">
                <a:solidFill>
                  <a:srgbClr val="E6287F"/>
                </a:solidFill>
              </a:rPr>
              <a:t>Maintenance Loan </a:t>
            </a:r>
            <a:br>
              <a:rPr lang="en-US" dirty="0">
                <a:solidFill>
                  <a:srgbClr val="E6287F"/>
                </a:solidFill>
              </a:rPr>
            </a:br>
            <a:endParaRPr lang="en-US" sz="2600" b="1" dirty="0">
              <a:solidFill>
                <a:srgbClr val="E6287F"/>
              </a:solidFill>
            </a:endParaRPr>
          </a:p>
        </p:txBody>
      </p:sp>
      <p:graphicFrame>
        <p:nvGraphicFramePr>
          <p:cNvPr id="15" name="Table 2">
            <a:extLst>
              <a:ext uri="{FF2B5EF4-FFF2-40B4-BE49-F238E27FC236}">
                <a16:creationId xmlns:a16="http://schemas.microsoft.com/office/drawing/2014/main" id="{07EBBB9E-9367-4066-AF8F-E47F503F429F}"/>
              </a:ext>
            </a:extLst>
          </p:cNvPr>
          <p:cNvGraphicFramePr>
            <a:graphicFrameLocks noGrp="1"/>
          </p:cNvGraphicFramePr>
          <p:nvPr/>
        </p:nvGraphicFramePr>
        <p:xfrm>
          <a:off x="849730" y="1815184"/>
          <a:ext cx="7444539" cy="3456900"/>
        </p:xfrm>
        <a:graphic>
          <a:graphicData uri="http://schemas.openxmlformats.org/drawingml/2006/table">
            <a:tbl>
              <a:tblPr firstRow="1" bandRow="1">
                <a:solidFill>
                  <a:srgbClr val="2F2E7E"/>
                </a:solidFill>
                <a:tableStyleId>{793D81CF-94F2-401A-BA57-92F5A7B2D0C5}</a:tableStyleId>
              </a:tblPr>
              <a:tblGrid>
                <a:gridCol w="1988027">
                  <a:extLst>
                    <a:ext uri="{9D8B030D-6E8A-4147-A177-3AD203B41FA5}">
                      <a16:colId xmlns:a16="http://schemas.microsoft.com/office/drawing/2014/main" val="2592969141"/>
                    </a:ext>
                  </a:extLst>
                </a:gridCol>
                <a:gridCol w="1734242">
                  <a:extLst>
                    <a:ext uri="{9D8B030D-6E8A-4147-A177-3AD203B41FA5}">
                      <a16:colId xmlns:a16="http://schemas.microsoft.com/office/drawing/2014/main" val="3566182084"/>
                    </a:ext>
                  </a:extLst>
                </a:gridCol>
                <a:gridCol w="1861135">
                  <a:extLst>
                    <a:ext uri="{9D8B030D-6E8A-4147-A177-3AD203B41FA5}">
                      <a16:colId xmlns:a16="http://schemas.microsoft.com/office/drawing/2014/main" val="111157920"/>
                    </a:ext>
                  </a:extLst>
                </a:gridCol>
                <a:gridCol w="1861135">
                  <a:extLst>
                    <a:ext uri="{9D8B030D-6E8A-4147-A177-3AD203B41FA5}">
                      <a16:colId xmlns:a16="http://schemas.microsoft.com/office/drawing/2014/main" val="1782704296"/>
                    </a:ext>
                  </a:extLst>
                </a:gridCol>
              </a:tblGrid>
              <a:tr h="384100">
                <a:tc>
                  <a:txBody>
                    <a:bodyPr/>
                    <a:lstStyle/>
                    <a:p>
                      <a:pPr algn="ctr"/>
                      <a:r>
                        <a:rPr lang="en-GB" sz="1800" dirty="0"/>
                        <a:t>Household Income</a:t>
                      </a:r>
                    </a:p>
                  </a:txBody>
                  <a:tcPr marL="89826" marR="89826" marT="44912" marB="4491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3C0D4"/>
                    </a:solidFill>
                  </a:tcPr>
                </a:tc>
                <a:tc>
                  <a:txBody>
                    <a:bodyPr/>
                    <a:lstStyle/>
                    <a:p>
                      <a:pPr algn="ctr"/>
                      <a:r>
                        <a:rPr lang="en-GB" sz="1800" dirty="0"/>
                        <a:t>Living at Home</a:t>
                      </a:r>
                    </a:p>
                  </a:txBody>
                  <a:tcPr marL="89826" marR="89826" marT="44912" marB="4491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3C0D4"/>
                    </a:solidFill>
                  </a:tcPr>
                </a:tc>
                <a:tc>
                  <a:txBody>
                    <a:bodyPr/>
                    <a:lstStyle/>
                    <a:p>
                      <a:pPr algn="ctr"/>
                      <a:r>
                        <a:rPr lang="en-GB" sz="1800" dirty="0"/>
                        <a:t>Living Elsewhere</a:t>
                      </a:r>
                    </a:p>
                  </a:txBody>
                  <a:tcPr marL="89826" marR="89826" marT="44912" marB="4491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3C0D4"/>
                    </a:solidFill>
                  </a:tcPr>
                </a:tc>
                <a:tc>
                  <a:txBody>
                    <a:bodyPr/>
                    <a:lstStyle/>
                    <a:p>
                      <a:pPr algn="ctr"/>
                      <a:r>
                        <a:rPr lang="en-GB" sz="1800" dirty="0"/>
                        <a:t>Living in London</a:t>
                      </a:r>
                    </a:p>
                  </a:txBody>
                  <a:tcPr marL="89826" marR="89826" marT="44912" marB="4491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3C0D4"/>
                    </a:solidFill>
                  </a:tcPr>
                </a:tc>
                <a:extLst>
                  <a:ext uri="{0D108BD9-81ED-4DB2-BD59-A6C34878D82A}">
                    <a16:rowId xmlns:a16="http://schemas.microsoft.com/office/drawing/2014/main" val="333339257"/>
                  </a:ext>
                </a:extLst>
              </a:tr>
              <a:tr h="384100">
                <a:tc>
                  <a:txBody>
                    <a:bodyPr/>
                    <a:lstStyle/>
                    <a:p>
                      <a:pPr algn="ctr"/>
                      <a:r>
                        <a:rPr lang="en-GB" sz="1800" dirty="0">
                          <a:solidFill>
                            <a:schemeClr val="bg1"/>
                          </a:solidFill>
                        </a:rPr>
                        <a:t>£25,000 &amp; under</a:t>
                      </a:r>
                    </a:p>
                  </a:txBody>
                  <a:tcPr marL="89826" marR="89826" marT="44912" marB="4491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6287F"/>
                    </a:solidFill>
                  </a:tcPr>
                </a:tc>
                <a:tc>
                  <a:txBody>
                    <a:bodyPr/>
                    <a:lstStyle/>
                    <a:p>
                      <a:pPr algn="ctr"/>
                      <a:r>
                        <a:rPr lang="en-GB" sz="1800" dirty="0">
                          <a:solidFill>
                            <a:schemeClr val="bg1"/>
                          </a:solidFill>
                        </a:rPr>
                        <a:t>£8,400</a:t>
                      </a:r>
                    </a:p>
                  </a:txBody>
                  <a:tcPr marL="89826" marR="89826" marT="44912" marB="4491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6287F"/>
                    </a:solidFill>
                  </a:tcPr>
                </a:tc>
                <a:tc>
                  <a:txBody>
                    <a:bodyPr/>
                    <a:lstStyle/>
                    <a:p>
                      <a:pPr algn="ctr"/>
                      <a:r>
                        <a:rPr lang="en-GB" sz="1800" dirty="0">
                          <a:solidFill>
                            <a:schemeClr val="bg1"/>
                          </a:solidFill>
                        </a:rPr>
                        <a:t>£9,978</a:t>
                      </a:r>
                    </a:p>
                  </a:txBody>
                  <a:tcPr marL="89826" marR="89826" marT="44912" marB="4491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6287F"/>
                    </a:solidFill>
                  </a:tcPr>
                </a:tc>
                <a:tc>
                  <a:txBody>
                    <a:bodyPr/>
                    <a:lstStyle/>
                    <a:p>
                      <a:pPr algn="ctr"/>
                      <a:r>
                        <a:rPr lang="en-GB" sz="1800" dirty="0">
                          <a:solidFill>
                            <a:schemeClr val="bg1"/>
                          </a:solidFill>
                        </a:rPr>
                        <a:t>£13,022</a:t>
                      </a:r>
                    </a:p>
                  </a:txBody>
                  <a:tcPr marL="89826" marR="89826" marT="44912" marB="4491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6287F"/>
                    </a:solidFill>
                  </a:tcPr>
                </a:tc>
                <a:extLst>
                  <a:ext uri="{0D108BD9-81ED-4DB2-BD59-A6C34878D82A}">
                    <a16:rowId xmlns:a16="http://schemas.microsoft.com/office/drawing/2014/main" val="4081494986"/>
                  </a:ext>
                </a:extLst>
              </a:tr>
              <a:tr h="384100">
                <a:tc>
                  <a:txBody>
                    <a:bodyPr/>
                    <a:lstStyle/>
                    <a:p>
                      <a:pPr algn="ctr"/>
                      <a:r>
                        <a:rPr lang="en-GB" sz="1800" dirty="0">
                          <a:solidFill>
                            <a:schemeClr val="bg1"/>
                          </a:solidFill>
                        </a:rPr>
                        <a:t>£30,000</a:t>
                      </a:r>
                    </a:p>
                  </a:txBody>
                  <a:tcPr marL="89826" marR="89826" marT="44912" marB="4491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3C0D4"/>
                    </a:solidFill>
                  </a:tcPr>
                </a:tc>
                <a:tc>
                  <a:txBody>
                    <a:bodyPr/>
                    <a:lstStyle/>
                    <a:p>
                      <a:pPr algn="ctr"/>
                      <a:endParaRPr lang="en-GB" sz="1800" dirty="0">
                        <a:solidFill>
                          <a:schemeClr val="bg1"/>
                        </a:solidFill>
                      </a:endParaRPr>
                    </a:p>
                  </a:txBody>
                  <a:tcPr marL="89826" marR="89826" marT="44912" marB="4491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3C0D4"/>
                    </a:solidFill>
                  </a:tcPr>
                </a:tc>
                <a:tc>
                  <a:txBody>
                    <a:bodyPr/>
                    <a:lstStyle/>
                    <a:p>
                      <a:pPr algn="ctr"/>
                      <a:endParaRPr lang="en-GB" sz="1800" dirty="0">
                        <a:solidFill>
                          <a:schemeClr val="bg1"/>
                        </a:solidFill>
                      </a:endParaRPr>
                    </a:p>
                  </a:txBody>
                  <a:tcPr marL="89826" marR="89826" marT="44912" marB="4491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3C0D4"/>
                    </a:solidFill>
                  </a:tcPr>
                </a:tc>
                <a:tc>
                  <a:txBody>
                    <a:bodyPr/>
                    <a:lstStyle/>
                    <a:p>
                      <a:pPr algn="ctr"/>
                      <a:endParaRPr lang="en-GB" sz="1800" dirty="0">
                        <a:solidFill>
                          <a:schemeClr val="bg1"/>
                        </a:solidFill>
                      </a:endParaRPr>
                    </a:p>
                  </a:txBody>
                  <a:tcPr marL="89826" marR="89826" marT="44912" marB="4491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3C0D4"/>
                    </a:solidFill>
                  </a:tcPr>
                </a:tc>
                <a:extLst>
                  <a:ext uri="{0D108BD9-81ED-4DB2-BD59-A6C34878D82A}">
                    <a16:rowId xmlns:a16="http://schemas.microsoft.com/office/drawing/2014/main" val="3242927365"/>
                  </a:ext>
                </a:extLst>
              </a:tr>
              <a:tr h="384100">
                <a:tc>
                  <a:txBody>
                    <a:bodyPr/>
                    <a:lstStyle/>
                    <a:p>
                      <a:pPr algn="ctr"/>
                      <a:r>
                        <a:rPr lang="en-GB" sz="1800" dirty="0">
                          <a:solidFill>
                            <a:schemeClr val="bg1"/>
                          </a:solidFill>
                        </a:rPr>
                        <a:t>£35,000</a:t>
                      </a:r>
                    </a:p>
                  </a:txBody>
                  <a:tcPr marL="89826" marR="89826" marT="44912" marB="4491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6287F"/>
                    </a:solidFill>
                  </a:tcPr>
                </a:tc>
                <a:tc>
                  <a:txBody>
                    <a:bodyPr/>
                    <a:lstStyle/>
                    <a:p>
                      <a:pPr algn="ctr"/>
                      <a:endParaRPr lang="en-GB" sz="1800" dirty="0">
                        <a:solidFill>
                          <a:schemeClr val="bg1"/>
                        </a:solidFill>
                      </a:endParaRPr>
                    </a:p>
                  </a:txBody>
                  <a:tcPr marL="89826" marR="89826" marT="44912" marB="4491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6287F"/>
                    </a:solidFill>
                  </a:tcPr>
                </a:tc>
                <a:tc>
                  <a:txBody>
                    <a:bodyPr/>
                    <a:lstStyle/>
                    <a:p>
                      <a:pPr algn="ctr"/>
                      <a:endParaRPr lang="en-GB" sz="1800" dirty="0">
                        <a:solidFill>
                          <a:schemeClr val="bg1"/>
                        </a:solidFill>
                      </a:endParaRPr>
                    </a:p>
                  </a:txBody>
                  <a:tcPr marL="89826" marR="89826" marT="44912" marB="4491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6287F"/>
                    </a:solidFill>
                  </a:tcPr>
                </a:tc>
                <a:tc>
                  <a:txBody>
                    <a:bodyPr/>
                    <a:lstStyle/>
                    <a:p>
                      <a:pPr algn="ctr"/>
                      <a:endParaRPr lang="en-GB" sz="1800" dirty="0">
                        <a:solidFill>
                          <a:schemeClr val="bg1"/>
                        </a:solidFill>
                      </a:endParaRPr>
                    </a:p>
                  </a:txBody>
                  <a:tcPr marL="89826" marR="89826" marT="44912" marB="4491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6287F"/>
                    </a:solidFill>
                  </a:tcPr>
                </a:tc>
                <a:extLst>
                  <a:ext uri="{0D108BD9-81ED-4DB2-BD59-A6C34878D82A}">
                    <a16:rowId xmlns:a16="http://schemas.microsoft.com/office/drawing/2014/main" val="3435327186"/>
                  </a:ext>
                </a:extLst>
              </a:tr>
              <a:tr h="384100">
                <a:tc>
                  <a:txBody>
                    <a:bodyPr/>
                    <a:lstStyle/>
                    <a:p>
                      <a:pPr algn="ctr"/>
                      <a:r>
                        <a:rPr lang="en-GB" sz="1800" dirty="0">
                          <a:solidFill>
                            <a:schemeClr val="bg1"/>
                          </a:solidFill>
                        </a:rPr>
                        <a:t>£40,000</a:t>
                      </a:r>
                    </a:p>
                  </a:txBody>
                  <a:tcPr marL="89826" marR="89826" marT="44912" marB="4491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3C0D4"/>
                    </a:solidFill>
                  </a:tcPr>
                </a:tc>
                <a:tc>
                  <a:txBody>
                    <a:bodyPr/>
                    <a:lstStyle/>
                    <a:p>
                      <a:pPr algn="ctr"/>
                      <a:endParaRPr lang="en-GB" sz="1800" dirty="0">
                        <a:solidFill>
                          <a:schemeClr val="bg1"/>
                        </a:solidFill>
                      </a:endParaRPr>
                    </a:p>
                  </a:txBody>
                  <a:tcPr marL="89826" marR="89826" marT="44912" marB="4491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3C0D4"/>
                    </a:solidFill>
                  </a:tcPr>
                </a:tc>
                <a:tc>
                  <a:txBody>
                    <a:bodyPr/>
                    <a:lstStyle/>
                    <a:p>
                      <a:pPr algn="ctr"/>
                      <a:endParaRPr lang="en-GB" sz="1800" dirty="0">
                        <a:solidFill>
                          <a:schemeClr val="bg1"/>
                        </a:solidFill>
                      </a:endParaRPr>
                    </a:p>
                  </a:txBody>
                  <a:tcPr marL="89826" marR="89826" marT="44912" marB="4491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3C0D4"/>
                    </a:solidFill>
                  </a:tcPr>
                </a:tc>
                <a:tc>
                  <a:txBody>
                    <a:bodyPr/>
                    <a:lstStyle/>
                    <a:p>
                      <a:pPr algn="ctr"/>
                      <a:endParaRPr lang="en-GB" sz="1800" dirty="0">
                        <a:solidFill>
                          <a:schemeClr val="bg1"/>
                        </a:solidFill>
                      </a:endParaRPr>
                    </a:p>
                  </a:txBody>
                  <a:tcPr marL="89826" marR="89826" marT="44912" marB="4491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3C0D4"/>
                    </a:solidFill>
                  </a:tcPr>
                </a:tc>
                <a:extLst>
                  <a:ext uri="{0D108BD9-81ED-4DB2-BD59-A6C34878D82A}">
                    <a16:rowId xmlns:a16="http://schemas.microsoft.com/office/drawing/2014/main" val="114044902"/>
                  </a:ext>
                </a:extLst>
              </a:tr>
              <a:tr h="384100">
                <a:tc>
                  <a:txBody>
                    <a:bodyPr/>
                    <a:lstStyle/>
                    <a:p>
                      <a:pPr algn="ctr"/>
                      <a:r>
                        <a:rPr lang="en-GB" sz="1800" dirty="0">
                          <a:solidFill>
                            <a:schemeClr val="bg1"/>
                          </a:solidFill>
                        </a:rPr>
                        <a:t>£45,000</a:t>
                      </a:r>
                    </a:p>
                  </a:txBody>
                  <a:tcPr marL="89826" marR="89826" marT="44912" marB="4491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6287F"/>
                    </a:solidFill>
                  </a:tcPr>
                </a:tc>
                <a:tc>
                  <a:txBody>
                    <a:bodyPr/>
                    <a:lstStyle/>
                    <a:p>
                      <a:pPr algn="ctr"/>
                      <a:endParaRPr lang="en-GB" sz="1800" dirty="0">
                        <a:solidFill>
                          <a:schemeClr val="bg1"/>
                        </a:solidFill>
                      </a:endParaRPr>
                    </a:p>
                  </a:txBody>
                  <a:tcPr marL="89826" marR="89826" marT="44912" marB="4491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6287F"/>
                    </a:solidFill>
                  </a:tcPr>
                </a:tc>
                <a:tc>
                  <a:txBody>
                    <a:bodyPr/>
                    <a:lstStyle/>
                    <a:p>
                      <a:pPr algn="ctr"/>
                      <a:endParaRPr lang="en-GB" sz="1800" dirty="0">
                        <a:solidFill>
                          <a:schemeClr val="bg1"/>
                        </a:solidFill>
                      </a:endParaRPr>
                    </a:p>
                  </a:txBody>
                  <a:tcPr marL="89826" marR="89826" marT="44912" marB="4491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6287F"/>
                    </a:solidFill>
                  </a:tcPr>
                </a:tc>
                <a:tc>
                  <a:txBody>
                    <a:bodyPr/>
                    <a:lstStyle/>
                    <a:p>
                      <a:pPr algn="ctr"/>
                      <a:endParaRPr lang="en-GB" sz="1800" dirty="0">
                        <a:solidFill>
                          <a:schemeClr val="bg1"/>
                        </a:solidFill>
                      </a:endParaRPr>
                    </a:p>
                  </a:txBody>
                  <a:tcPr marL="89826" marR="89826" marT="44912" marB="4491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6287F"/>
                    </a:solidFill>
                  </a:tcPr>
                </a:tc>
                <a:extLst>
                  <a:ext uri="{0D108BD9-81ED-4DB2-BD59-A6C34878D82A}">
                    <a16:rowId xmlns:a16="http://schemas.microsoft.com/office/drawing/2014/main" val="3475293994"/>
                  </a:ext>
                </a:extLst>
              </a:tr>
              <a:tr h="384100">
                <a:tc>
                  <a:txBody>
                    <a:bodyPr/>
                    <a:lstStyle/>
                    <a:p>
                      <a:pPr algn="ctr"/>
                      <a:r>
                        <a:rPr lang="en-GB" sz="1800" dirty="0">
                          <a:solidFill>
                            <a:schemeClr val="bg1"/>
                          </a:solidFill>
                        </a:rPr>
                        <a:t>£50,000</a:t>
                      </a:r>
                    </a:p>
                  </a:txBody>
                  <a:tcPr marL="89826" marR="89826" marT="44912" marB="4491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3C0D4"/>
                    </a:solidFill>
                  </a:tcPr>
                </a:tc>
                <a:tc>
                  <a:txBody>
                    <a:bodyPr/>
                    <a:lstStyle/>
                    <a:p>
                      <a:pPr algn="ctr"/>
                      <a:endParaRPr lang="en-GB" sz="1800">
                        <a:solidFill>
                          <a:schemeClr val="bg1"/>
                        </a:solidFill>
                      </a:endParaRPr>
                    </a:p>
                  </a:txBody>
                  <a:tcPr marL="89826" marR="89826" marT="44912" marB="4491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3C0D4"/>
                    </a:solidFill>
                  </a:tcPr>
                </a:tc>
                <a:tc>
                  <a:txBody>
                    <a:bodyPr/>
                    <a:lstStyle/>
                    <a:p>
                      <a:pPr algn="ctr"/>
                      <a:endParaRPr lang="en-GB" sz="1800">
                        <a:solidFill>
                          <a:schemeClr val="bg1"/>
                        </a:solidFill>
                      </a:endParaRPr>
                    </a:p>
                  </a:txBody>
                  <a:tcPr marL="89826" marR="89826" marT="44912" marB="4491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3C0D4"/>
                    </a:solidFill>
                  </a:tcPr>
                </a:tc>
                <a:tc>
                  <a:txBody>
                    <a:bodyPr/>
                    <a:lstStyle/>
                    <a:p>
                      <a:pPr algn="ctr"/>
                      <a:endParaRPr lang="en-GB" sz="1800" dirty="0">
                        <a:solidFill>
                          <a:schemeClr val="bg1"/>
                        </a:solidFill>
                      </a:endParaRPr>
                    </a:p>
                  </a:txBody>
                  <a:tcPr marL="89826" marR="89826" marT="44912" marB="4491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3C0D4"/>
                    </a:solidFill>
                  </a:tcPr>
                </a:tc>
                <a:extLst>
                  <a:ext uri="{0D108BD9-81ED-4DB2-BD59-A6C34878D82A}">
                    <a16:rowId xmlns:a16="http://schemas.microsoft.com/office/drawing/2014/main" val="1762623848"/>
                  </a:ext>
                </a:extLst>
              </a:tr>
              <a:tr h="384100">
                <a:tc>
                  <a:txBody>
                    <a:bodyPr/>
                    <a:lstStyle/>
                    <a:p>
                      <a:pPr algn="ctr"/>
                      <a:r>
                        <a:rPr lang="en-GB" sz="1800" dirty="0">
                          <a:solidFill>
                            <a:schemeClr val="bg1"/>
                          </a:solidFill>
                        </a:rPr>
                        <a:t>£55,000</a:t>
                      </a:r>
                    </a:p>
                  </a:txBody>
                  <a:tcPr marL="89826" marR="89826" marT="44912" marB="4491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6287F"/>
                    </a:solidFill>
                  </a:tcPr>
                </a:tc>
                <a:tc>
                  <a:txBody>
                    <a:bodyPr/>
                    <a:lstStyle/>
                    <a:p>
                      <a:pPr algn="ctr"/>
                      <a:endParaRPr lang="en-GB" sz="1800" dirty="0">
                        <a:solidFill>
                          <a:schemeClr val="bg1"/>
                        </a:solidFill>
                      </a:endParaRPr>
                    </a:p>
                  </a:txBody>
                  <a:tcPr marL="89826" marR="89826" marT="44912" marB="4491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6287F"/>
                    </a:solidFill>
                  </a:tcPr>
                </a:tc>
                <a:tc>
                  <a:txBody>
                    <a:bodyPr/>
                    <a:lstStyle/>
                    <a:p>
                      <a:pPr algn="ctr"/>
                      <a:endParaRPr lang="en-GB" sz="1800" dirty="0">
                        <a:solidFill>
                          <a:schemeClr val="bg1"/>
                        </a:solidFill>
                      </a:endParaRPr>
                    </a:p>
                  </a:txBody>
                  <a:tcPr marL="89826" marR="89826" marT="44912" marB="4491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6287F"/>
                    </a:solidFill>
                  </a:tcPr>
                </a:tc>
                <a:tc>
                  <a:txBody>
                    <a:bodyPr/>
                    <a:lstStyle/>
                    <a:p>
                      <a:pPr algn="ctr"/>
                      <a:endParaRPr lang="en-GB" sz="1800" dirty="0">
                        <a:solidFill>
                          <a:schemeClr val="bg1"/>
                        </a:solidFill>
                      </a:endParaRPr>
                    </a:p>
                  </a:txBody>
                  <a:tcPr marL="89826" marR="89826" marT="44912" marB="4491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6287F"/>
                    </a:solidFill>
                  </a:tcPr>
                </a:tc>
                <a:extLst>
                  <a:ext uri="{0D108BD9-81ED-4DB2-BD59-A6C34878D82A}">
                    <a16:rowId xmlns:a16="http://schemas.microsoft.com/office/drawing/2014/main" val="141597345"/>
                  </a:ext>
                </a:extLst>
              </a:tr>
              <a:tr h="384100">
                <a:tc>
                  <a:txBody>
                    <a:bodyPr/>
                    <a:lstStyle/>
                    <a:p>
                      <a:pPr algn="ctr"/>
                      <a:r>
                        <a:rPr lang="en-GB" sz="1800" dirty="0">
                          <a:solidFill>
                            <a:schemeClr val="bg1"/>
                          </a:solidFill>
                        </a:rPr>
                        <a:t>£65,000 +</a:t>
                      </a:r>
                    </a:p>
                  </a:txBody>
                  <a:tcPr marL="89826" marR="89826" marT="44912" marB="4491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3C0D4"/>
                    </a:solidFill>
                  </a:tcPr>
                </a:tc>
                <a:tc>
                  <a:txBody>
                    <a:bodyPr/>
                    <a:lstStyle/>
                    <a:p>
                      <a:pPr algn="ctr"/>
                      <a:r>
                        <a:rPr lang="en-GB" sz="1800" dirty="0">
                          <a:solidFill>
                            <a:schemeClr val="bg1"/>
                          </a:solidFill>
                        </a:rPr>
                        <a:t>£3,698</a:t>
                      </a:r>
                    </a:p>
                  </a:txBody>
                  <a:tcPr marL="89826" marR="89826" marT="44912" marB="4491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3C0D4"/>
                    </a:solidFill>
                  </a:tcPr>
                </a:tc>
                <a:tc>
                  <a:txBody>
                    <a:bodyPr/>
                    <a:lstStyle/>
                    <a:p>
                      <a:pPr algn="ctr"/>
                      <a:r>
                        <a:rPr lang="en-GB" sz="1800" dirty="0">
                          <a:solidFill>
                            <a:schemeClr val="bg1"/>
                          </a:solidFill>
                        </a:rPr>
                        <a:t>£4,651</a:t>
                      </a:r>
                    </a:p>
                  </a:txBody>
                  <a:tcPr marL="89826" marR="89826" marT="44912" marB="4491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3C0D4"/>
                    </a:solidFill>
                  </a:tcPr>
                </a:tc>
                <a:tc>
                  <a:txBody>
                    <a:bodyPr/>
                    <a:lstStyle/>
                    <a:p>
                      <a:pPr algn="ctr"/>
                      <a:r>
                        <a:rPr lang="en-GB" sz="1800" dirty="0">
                          <a:solidFill>
                            <a:schemeClr val="bg1"/>
                          </a:solidFill>
                        </a:rPr>
                        <a:t>£6,485</a:t>
                      </a:r>
                    </a:p>
                  </a:txBody>
                  <a:tcPr marL="89826" marR="89826" marT="44912" marB="4491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3C0D4"/>
                    </a:solidFill>
                  </a:tcPr>
                </a:tc>
                <a:extLst>
                  <a:ext uri="{0D108BD9-81ED-4DB2-BD59-A6C34878D82A}">
                    <a16:rowId xmlns:a16="http://schemas.microsoft.com/office/drawing/2014/main" val="2509230519"/>
                  </a:ext>
                </a:extLst>
              </a:tr>
            </a:tbl>
          </a:graphicData>
        </a:graphic>
      </p:graphicFrame>
      <p:sp>
        <p:nvSpPr>
          <p:cNvPr id="3" name="Rounded Rectangle 2"/>
          <p:cNvSpPr/>
          <p:nvPr/>
        </p:nvSpPr>
        <p:spPr>
          <a:xfrm>
            <a:off x="998621" y="5511970"/>
            <a:ext cx="7194884" cy="553453"/>
          </a:xfrm>
          <a:prstGeom prst="roundRect">
            <a:avLst/>
          </a:prstGeom>
          <a:solidFill>
            <a:srgbClr val="E6287F"/>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solidFill>
              </a:rPr>
              <a:t>Figures correct as of 2023-2024. Check the Student Finance website for the latest changes.</a:t>
            </a:r>
          </a:p>
        </p:txBody>
      </p:sp>
      <p:sp>
        <p:nvSpPr>
          <p:cNvPr id="7" name="TextBox 6"/>
          <p:cNvSpPr txBox="1"/>
          <p:nvPr/>
        </p:nvSpPr>
        <p:spPr>
          <a:xfrm>
            <a:off x="3007532" y="1191855"/>
            <a:ext cx="3128933" cy="492443"/>
          </a:xfrm>
          <a:prstGeom prst="rect">
            <a:avLst/>
          </a:prstGeom>
          <a:noFill/>
        </p:spPr>
        <p:txBody>
          <a:bodyPr wrap="none" rtlCol="0">
            <a:spAutoFit/>
          </a:bodyPr>
          <a:lstStyle/>
          <a:p>
            <a:r>
              <a:rPr lang="en-US" sz="2600" b="1" dirty="0">
                <a:solidFill>
                  <a:srgbClr val="E6287F"/>
                </a:solidFill>
              </a:rPr>
              <a:t>How much can I get? </a:t>
            </a:r>
            <a:endParaRPr lang="en-GB" sz="2600" dirty="0">
              <a:solidFill>
                <a:srgbClr val="E6287F"/>
              </a:solidFill>
            </a:endParaRPr>
          </a:p>
        </p:txBody>
      </p:sp>
    </p:spTree>
    <p:extLst>
      <p:ext uri="{BB962C8B-B14F-4D97-AF65-F5344CB8AC3E}">
        <p14:creationId xmlns:p14="http://schemas.microsoft.com/office/powerpoint/2010/main" val="235639151"/>
      </p:ext>
    </p:extLst>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0"/>
            <a:ext cx="9144000" cy="6858763"/>
          </a:xfrm>
        </p:spPr>
      </p:pic>
      <p:sp>
        <p:nvSpPr>
          <p:cNvPr id="2" name="Title 1"/>
          <p:cNvSpPr>
            <a:spLocks noGrp="1"/>
          </p:cNvSpPr>
          <p:nvPr>
            <p:ph type="title"/>
          </p:nvPr>
        </p:nvSpPr>
        <p:spPr/>
        <p:txBody>
          <a:bodyPr/>
          <a:lstStyle/>
          <a:p>
            <a:r>
              <a:rPr lang="en-US" dirty="0">
                <a:solidFill>
                  <a:srgbClr val="E6287F"/>
                </a:solidFill>
              </a:rPr>
              <a:t>Maintenance Loan </a:t>
            </a:r>
            <a:br>
              <a:rPr lang="en-US" dirty="0">
                <a:solidFill>
                  <a:srgbClr val="E6287F"/>
                </a:solidFill>
              </a:rPr>
            </a:br>
            <a:endParaRPr lang="en-US" sz="2600" b="1" dirty="0">
              <a:solidFill>
                <a:srgbClr val="E6287F"/>
              </a:solidFill>
            </a:endParaRPr>
          </a:p>
        </p:txBody>
      </p:sp>
      <p:pic>
        <p:nvPicPr>
          <p:cNvPr id="9" name="Google Shape;407;p27"/>
          <p:cNvPicPr preferRelativeResize="0"/>
          <p:nvPr/>
        </p:nvPicPr>
        <p:blipFill rotWithShape="1">
          <a:blip r:embed="rId4">
            <a:alphaModFix/>
            <a:duotone>
              <a:prstClr val="black"/>
              <a:schemeClr val="accent1">
                <a:tint val="45000"/>
                <a:satMod val="400000"/>
              </a:schemeClr>
            </a:duotone>
          </a:blip>
          <a:srcRect/>
          <a:stretch/>
        </p:blipFill>
        <p:spPr>
          <a:xfrm>
            <a:off x="4833333" y="1194595"/>
            <a:ext cx="4083612" cy="4545116"/>
          </a:xfrm>
          <a:prstGeom prst="rect">
            <a:avLst/>
          </a:prstGeom>
          <a:noFill/>
          <a:ln>
            <a:noFill/>
          </a:ln>
        </p:spPr>
      </p:pic>
      <p:sp>
        <p:nvSpPr>
          <p:cNvPr id="8" name="Google Shape;406;p27"/>
          <p:cNvSpPr txBox="1"/>
          <p:nvPr/>
        </p:nvSpPr>
        <p:spPr>
          <a:xfrm>
            <a:off x="216500" y="1427832"/>
            <a:ext cx="4389778" cy="2716088"/>
          </a:xfrm>
          <a:prstGeom prst="rect">
            <a:avLst/>
          </a:prstGeom>
          <a:noFill/>
          <a:ln>
            <a:noFill/>
          </a:ln>
        </p:spPr>
        <p:txBody>
          <a:bodyPr spcFirstLastPara="1" wrap="square" lIns="91425" tIns="45700" rIns="91425" bIns="45700" anchor="t"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lnSpc>
                <a:spcPct val="100000"/>
              </a:lnSpc>
              <a:spcBef>
                <a:spcPts val="0"/>
              </a:spcBef>
              <a:spcAft>
                <a:spcPts val="0"/>
              </a:spcAft>
              <a:buClr>
                <a:srgbClr val="000000"/>
              </a:buClr>
              <a:buSzPts val="3200"/>
              <a:buFont typeface="Arial"/>
              <a:buNone/>
            </a:pPr>
            <a:r>
              <a:rPr lang="en-GB" sz="2800" b="1" i="0" u="none" strike="noStrike" cap="none" dirty="0">
                <a:solidFill>
                  <a:srgbClr val="2F2E7E"/>
                </a:solidFill>
                <a:ea typeface="Calibri"/>
                <a:cs typeface="Calibri"/>
                <a:sym typeface="Calibri"/>
              </a:rPr>
              <a:t>Use the Student Finance England calculator to see the size of loan you can apply for: </a:t>
            </a:r>
            <a:br>
              <a:rPr lang="en-GB" sz="2800" b="1" i="0" u="none" strike="noStrike" cap="none" dirty="0">
                <a:solidFill>
                  <a:schemeClr val="lt1"/>
                </a:solidFill>
                <a:ea typeface="Calibri"/>
                <a:cs typeface="Calibri"/>
                <a:sym typeface="Calibri"/>
              </a:rPr>
            </a:br>
            <a:br>
              <a:rPr lang="en-GB" sz="1050" b="1" i="0" u="none" strike="noStrike" cap="none" dirty="0">
                <a:solidFill>
                  <a:schemeClr val="lt1"/>
                </a:solidFill>
                <a:ea typeface="Calibri"/>
                <a:cs typeface="Calibri"/>
                <a:sym typeface="Calibri"/>
              </a:rPr>
            </a:br>
            <a:r>
              <a:rPr lang="en-GB" sz="2400" b="1" i="0" u="sng" strike="noStrike" cap="none" dirty="0">
                <a:solidFill>
                  <a:schemeClr val="hlink"/>
                </a:solidFill>
                <a:ea typeface="Calibri"/>
                <a:cs typeface="Calibri"/>
                <a:sym typeface="Calibri"/>
                <a:hlinkClick r:id="rId5"/>
              </a:rPr>
              <a:t>https://www.gov.uk/student-finance-calculator</a:t>
            </a:r>
            <a:endParaRPr sz="2400" b="1" i="0" u="none" strike="noStrike" cap="none" dirty="0">
              <a:solidFill>
                <a:schemeClr val="lt1"/>
              </a:solidFill>
              <a:ea typeface="Calibri"/>
              <a:cs typeface="Calibri"/>
              <a:sym typeface="Calibri"/>
            </a:endParaRPr>
          </a:p>
        </p:txBody>
      </p:sp>
      <p:pic>
        <p:nvPicPr>
          <p:cNvPr id="10" name="Google Shape;408;p27"/>
          <p:cNvPicPr preferRelativeResize="0"/>
          <p:nvPr/>
        </p:nvPicPr>
        <p:blipFill rotWithShape="1">
          <a:blip r:embed="rId6">
            <a:alphaModFix/>
          </a:blip>
          <a:srcRect/>
          <a:stretch/>
        </p:blipFill>
        <p:spPr>
          <a:xfrm rot="900940">
            <a:off x="3190752" y="4287346"/>
            <a:ext cx="1777633" cy="1602635"/>
          </a:xfrm>
          <a:prstGeom prst="rect">
            <a:avLst/>
          </a:prstGeom>
          <a:noFill/>
          <a:ln>
            <a:noFill/>
          </a:ln>
        </p:spPr>
      </p:pic>
    </p:spTree>
    <p:extLst>
      <p:ext uri="{BB962C8B-B14F-4D97-AF65-F5344CB8AC3E}">
        <p14:creationId xmlns:p14="http://schemas.microsoft.com/office/powerpoint/2010/main" val="4292718876"/>
      </p:ext>
    </p:extLst>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6858763"/>
          </a:xfrm>
        </p:spPr>
      </p:pic>
      <p:sp>
        <p:nvSpPr>
          <p:cNvPr id="2" name="Title 1"/>
          <p:cNvSpPr>
            <a:spLocks noGrp="1"/>
          </p:cNvSpPr>
          <p:nvPr>
            <p:ph type="title"/>
          </p:nvPr>
        </p:nvSpPr>
        <p:spPr/>
        <p:txBody>
          <a:bodyPr/>
          <a:lstStyle/>
          <a:p>
            <a:r>
              <a:rPr lang="en-US" dirty="0">
                <a:solidFill>
                  <a:srgbClr val="E6287F"/>
                </a:solidFill>
              </a:rPr>
              <a:t>What is additional funding?</a:t>
            </a:r>
          </a:p>
        </p:txBody>
      </p:sp>
      <p:sp>
        <p:nvSpPr>
          <p:cNvPr id="8" name="TextBox 7">
            <a:extLst>
              <a:ext uri="{FF2B5EF4-FFF2-40B4-BE49-F238E27FC236}">
                <a16:creationId xmlns:a16="http://schemas.microsoft.com/office/drawing/2014/main" id="{06BCEE5E-4402-4199-8CA0-3CBB8EF3711C}"/>
              </a:ext>
            </a:extLst>
          </p:cNvPr>
          <p:cNvSpPr txBox="1"/>
          <p:nvPr/>
        </p:nvSpPr>
        <p:spPr>
          <a:xfrm>
            <a:off x="868166" y="2035536"/>
            <a:ext cx="4674742" cy="369332"/>
          </a:xfrm>
          <a:prstGeom prst="rect">
            <a:avLst/>
          </a:prstGeom>
          <a:noFill/>
        </p:spPr>
        <p:txBody>
          <a:bodyPr wrap="square">
            <a:spAutoFit/>
          </a:bodyPr>
          <a:lstStyle/>
          <a:p>
            <a:r>
              <a:rPr lang="en-GB" b="0" i="0" dirty="0">
                <a:solidFill>
                  <a:srgbClr val="000000"/>
                </a:solidFill>
                <a:effectLst/>
                <a:latin typeface="Times New Roman" panose="02020603050405020304" pitchFamily="18" charset="0"/>
              </a:rPr>
              <a:t> </a:t>
            </a:r>
            <a:endParaRPr lang="en-GB" dirty="0"/>
          </a:p>
        </p:txBody>
      </p:sp>
      <p:pic>
        <p:nvPicPr>
          <p:cNvPr id="3" name="Picture 2">
            <a:extLst>
              <a:ext uri="{FF2B5EF4-FFF2-40B4-BE49-F238E27FC236}">
                <a16:creationId xmlns:a16="http://schemas.microsoft.com/office/drawing/2014/main" id="{24B9BB52-462F-45BB-854F-3DC202E97BEB}"/>
              </a:ext>
            </a:extLst>
          </p:cNvPr>
          <p:cNvPicPr>
            <a:picLocks noChangeAspect="1"/>
          </p:cNvPicPr>
          <p:nvPr/>
        </p:nvPicPr>
        <p:blipFill>
          <a:blip r:embed="rId3"/>
          <a:stretch>
            <a:fillRect/>
          </a:stretch>
        </p:blipFill>
        <p:spPr>
          <a:xfrm>
            <a:off x="152349" y="1900959"/>
            <a:ext cx="2536156" cy="3420152"/>
          </a:xfrm>
          <a:prstGeom prst="rect">
            <a:avLst/>
          </a:prstGeom>
        </p:spPr>
      </p:pic>
      <p:pic>
        <p:nvPicPr>
          <p:cNvPr id="5" name="Picture 4">
            <a:extLst>
              <a:ext uri="{FF2B5EF4-FFF2-40B4-BE49-F238E27FC236}">
                <a16:creationId xmlns:a16="http://schemas.microsoft.com/office/drawing/2014/main" id="{4BC505A8-3DFF-44A6-8812-1269BE057E2B}"/>
              </a:ext>
            </a:extLst>
          </p:cNvPr>
          <p:cNvPicPr>
            <a:picLocks noChangeAspect="1"/>
          </p:cNvPicPr>
          <p:nvPr/>
        </p:nvPicPr>
        <p:blipFill>
          <a:blip r:embed="rId4"/>
          <a:stretch>
            <a:fillRect/>
          </a:stretch>
        </p:blipFill>
        <p:spPr>
          <a:xfrm>
            <a:off x="360810" y="3172748"/>
            <a:ext cx="2243522" cy="1944793"/>
          </a:xfrm>
          <a:prstGeom prst="rect">
            <a:avLst/>
          </a:prstGeom>
        </p:spPr>
      </p:pic>
      <p:pic>
        <p:nvPicPr>
          <p:cNvPr id="6" name="Picture 5">
            <a:extLst>
              <a:ext uri="{FF2B5EF4-FFF2-40B4-BE49-F238E27FC236}">
                <a16:creationId xmlns:a16="http://schemas.microsoft.com/office/drawing/2014/main" id="{4C63991C-4449-40DD-B699-948821CC1A12}"/>
              </a:ext>
            </a:extLst>
          </p:cNvPr>
          <p:cNvPicPr>
            <a:picLocks noChangeAspect="1"/>
          </p:cNvPicPr>
          <p:nvPr/>
        </p:nvPicPr>
        <p:blipFill>
          <a:blip r:embed="rId5"/>
          <a:stretch>
            <a:fillRect/>
          </a:stretch>
        </p:blipFill>
        <p:spPr>
          <a:xfrm>
            <a:off x="138286" y="2191348"/>
            <a:ext cx="2688569" cy="597460"/>
          </a:xfrm>
          <a:prstGeom prst="rect">
            <a:avLst/>
          </a:prstGeom>
        </p:spPr>
      </p:pic>
      <p:sp>
        <p:nvSpPr>
          <p:cNvPr id="7" name="TextBox 6">
            <a:extLst>
              <a:ext uri="{FF2B5EF4-FFF2-40B4-BE49-F238E27FC236}">
                <a16:creationId xmlns:a16="http://schemas.microsoft.com/office/drawing/2014/main" id="{670B501E-8224-40B6-A7FE-C2FA9B647369}"/>
              </a:ext>
            </a:extLst>
          </p:cNvPr>
          <p:cNvSpPr txBox="1"/>
          <p:nvPr/>
        </p:nvSpPr>
        <p:spPr>
          <a:xfrm>
            <a:off x="3960006" y="2029208"/>
            <a:ext cx="3887721" cy="2862322"/>
          </a:xfrm>
          <a:prstGeom prst="rect">
            <a:avLst/>
          </a:prstGeom>
          <a:noFill/>
        </p:spPr>
        <p:txBody>
          <a:bodyPr wrap="square" rtlCol="0">
            <a:spAutoFit/>
          </a:bodyPr>
          <a:lstStyle/>
          <a:p>
            <a:r>
              <a:rPr lang="en-GB" dirty="0"/>
              <a:t>Additional funding is any financial support that students can apply for outside of tuition and maintenance loans.</a:t>
            </a:r>
          </a:p>
          <a:p>
            <a:endParaRPr lang="en-GB" dirty="0"/>
          </a:p>
          <a:p>
            <a:r>
              <a:rPr lang="en-GB" dirty="0"/>
              <a:t>Not everyone will be eligible for additional funding.</a:t>
            </a:r>
          </a:p>
          <a:p>
            <a:endParaRPr lang="en-GB" dirty="0"/>
          </a:p>
          <a:p>
            <a:r>
              <a:rPr lang="en-GB" dirty="0"/>
              <a:t>The funding can be based on multiple factors.</a:t>
            </a:r>
          </a:p>
        </p:txBody>
      </p:sp>
    </p:spTree>
    <p:extLst>
      <p:ext uri="{BB962C8B-B14F-4D97-AF65-F5344CB8AC3E}">
        <p14:creationId xmlns:p14="http://schemas.microsoft.com/office/powerpoint/2010/main" val="35168779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0"/>
            <a:ext cx="9144000" cy="6858763"/>
          </a:xfrm>
        </p:spPr>
      </p:pic>
      <p:sp>
        <p:nvSpPr>
          <p:cNvPr id="2" name="Title 1"/>
          <p:cNvSpPr>
            <a:spLocks noGrp="1"/>
          </p:cNvSpPr>
          <p:nvPr>
            <p:ph type="title"/>
          </p:nvPr>
        </p:nvSpPr>
        <p:spPr/>
        <p:txBody>
          <a:bodyPr/>
          <a:lstStyle/>
          <a:p>
            <a:r>
              <a:rPr lang="en-US" dirty="0">
                <a:solidFill>
                  <a:srgbClr val="E6287F"/>
                </a:solidFill>
              </a:rPr>
              <a:t>Additional Funding</a:t>
            </a:r>
          </a:p>
        </p:txBody>
      </p:sp>
      <p:sp>
        <p:nvSpPr>
          <p:cNvPr id="5" name="Rectangle 4"/>
          <p:cNvSpPr/>
          <p:nvPr/>
        </p:nvSpPr>
        <p:spPr>
          <a:xfrm>
            <a:off x="502904" y="1438017"/>
            <a:ext cx="8183895" cy="3258252"/>
          </a:xfrm>
          <a:prstGeom prst="rect">
            <a:avLst/>
          </a:prstGeom>
          <a:noFill/>
          <a:ln w="76200">
            <a:solidFill>
              <a:srgbClr val="2F2E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2F2E7E"/>
              </a:solidFill>
            </a:endParaRPr>
          </a:p>
        </p:txBody>
      </p:sp>
      <p:sp>
        <p:nvSpPr>
          <p:cNvPr id="6" name="TextBox 5"/>
          <p:cNvSpPr txBox="1"/>
          <p:nvPr/>
        </p:nvSpPr>
        <p:spPr>
          <a:xfrm>
            <a:off x="640080" y="1516928"/>
            <a:ext cx="7900416" cy="3046988"/>
          </a:xfrm>
          <a:prstGeom prst="rect">
            <a:avLst/>
          </a:prstGeom>
          <a:noFill/>
        </p:spPr>
        <p:txBody>
          <a:bodyPr wrap="square" rtlCol="0">
            <a:spAutoFit/>
          </a:bodyPr>
          <a:lstStyle/>
          <a:p>
            <a:r>
              <a:rPr lang="en-GB" sz="2400" dirty="0"/>
              <a:t>The additional funding you could receive will vary depending on:</a:t>
            </a:r>
          </a:p>
          <a:p>
            <a:pPr marL="457200" indent="-457200">
              <a:lnSpc>
                <a:spcPct val="200000"/>
              </a:lnSpc>
              <a:buFont typeface="Wingdings" panose="05000000000000000000" pitchFamily="2" charset="2"/>
              <a:buChar char="Ø"/>
            </a:pPr>
            <a:r>
              <a:rPr lang="en-GB" sz="2400" dirty="0"/>
              <a:t>Where you’re applying</a:t>
            </a:r>
          </a:p>
          <a:p>
            <a:pPr marL="457200" indent="-457200">
              <a:buFont typeface="Wingdings" panose="05000000000000000000" pitchFamily="2" charset="2"/>
              <a:buChar char="Ø"/>
            </a:pPr>
            <a:r>
              <a:rPr lang="en-GB" sz="2400" dirty="0"/>
              <a:t>The course that you want to do</a:t>
            </a:r>
          </a:p>
          <a:p>
            <a:pPr marL="457200" indent="-457200">
              <a:buFont typeface="Wingdings" panose="05000000000000000000" pitchFamily="2" charset="2"/>
              <a:buChar char="Ø"/>
            </a:pPr>
            <a:r>
              <a:rPr lang="en-GB" sz="2400" dirty="0"/>
              <a:t>Your grades</a:t>
            </a:r>
          </a:p>
          <a:p>
            <a:pPr marL="457200" indent="-457200">
              <a:buFont typeface="Wingdings" panose="05000000000000000000" pitchFamily="2" charset="2"/>
              <a:buChar char="Ø"/>
            </a:pPr>
            <a:r>
              <a:rPr lang="en-GB" sz="2400" dirty="0"/>
              <a:t>Your personal circumstances</a:t>
            </a:r>
          </a:p>
          <a:p>
            <a:pPr marL="457200" indent="-457200">
              <a:buFont typeface="Wingdings" panose="05000000000000000000" pitchFamily="2" charset="2"/>
              <a:buChar char="Ø"/>
            </a:pPr>
            <a:r>
              <a:rPr lang="en-GB" sz="2400" dirty="0"/>
              <a:t>Any additional needs you may have</a:t>
            </a:r>
          </a:p>
        </p:txBody>
      </p:sp>
      <p:sp>
        <p:nvSpPr>
          <p:cNvPr id="3" name="TextBox 2"/>
          <p:cNvSpPr txBox="1"/>
          <p:nvPr/>
        </p:nvSpPr>
        <p:spPr>
          <a:xfrm>
            <a:off x="502904" y="4775180"/>
            <a:ext cx="1838196" cy="369332"/>
          </a:xfrm>
          <a:prstGeom prst="rect">
            <a:avLst/>
          </a:prstGeom>
          <a:noFill/>
        </p:spPr>
        <p:txBody>
          <a:bodyPr wrap="none" rtlCol="0">
            <a:spAutoFit/>
          </a:bodyPr>
          <a:lstStyle/>
          <a:p>
            <a:r>
              <a:rPr lang="en-GB" b="1" dirty="0">
                <a:solidFill>
                  <a:srgbClr val="2F2E7E"/>
                </a:solidFill>
              </a:rPr>
              <a:t>Some examples…</a:t>
            </a:r>
          </a:p>
        </p:txBody>
      </p:sp>
      <p:sp>
        <p:nvSpPr>
          <p:cNvPr id="11" name="Rounded Rectangle 10"/>
          <p:cNvSpPr/>
          <p:nvPr/>
        </p:nvSpPr>
        <p:spPr>
          <a:xfrm>
            <a:off x="665748" y="5294715"/>
            <a:ext cx="1720516" cy="517358"/>
          </a:xfrm>
          <a:prstGeom prst="roundRect">
            <a:avLst/>
          </a:prstGeom>
          <a:solidFill>
            <a:srgbClr val="2F2E7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NHS Courses</a:t>
            </a:r>
          </a:p>
        </p:txBody>
      </p:sp>
      <p:sp>
        <p:nvSpPr>
          <p:cNvPr id="12" name="Rounded Rectangle 11"/>
          <p:cNvSpPr/>
          <p:nvPr/>
        </p:nvSpPr>
        <p:spPr>
          <a:xfrm>
            <a:off x="2538664" y="5294715"/>
            <a:ext cx="1720516" cy="517358"/>
          </a:xfrm>
          <a:prstGeom prst="roundRect">
            <a:avLst/>
          </a:prstGeom>
          <a:solidFill>
            <a:srgbClr val="2F2E7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Bursaries and Scholarships</a:t>
            </a:r>
          </a:p>
        </p:txBody>
      </p:sp>
      <p:sp>
        <p:nvSpPr>
          <p:cNvPr id="13" name="Rounded Rectangle 12"/>
          <p:cNvSpPr/>
          <p:nvPr/>
        </p:nvSpPr>
        <p:spPr>
          <a:xfrm>
            <a:off x="4411579" y="5294715"/>
            <a:ext cx="2077453" cy="517358"/>
          </a:xfrm>
          <a:prstGeom prst="roundRect">
            <a:avLst/>
          </a:prstGeom>
          <a:solidFill>
            <a:srgbClr val="2F2E7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Care-experienced or estranged</a:t>
            </a:r>
          </a:p>
        </p:txBody>
      </p:sp>
      <p:sp>
        <p:nvSpPr>
          <p:cNvPr id="14" name="Rounded Rectangle 13"/>
          <p:cNvSpPr/>
          <p:nvPr/>
        </p:nvSpPr>
        <p:spPr>
          <a:xfrm>
            <a:off x="6641431" y="5303556"/>
            <a:ext cx="1720516" cy="517358"/>
          </a:xfrm>
          <a:prstGeom prst="roundRect">
            <a:avLst/>
          </a:prstGeom>
          <a:solidFill>
            <a:srgbClr val="2F2E7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Disability Support</a:t>
            </a:r>
          </a:p>
        </p:txBody>
      </p:sp>
    </p:spTree>
    <p:extLst>
      <p:ext uri="{BB962C8B-B14F-4D97-AF65-F5344CB8AC3E}">
        <p14:creationId xmlns:p14="http://schemas.microsoft.com/office/powerpoint/2010/main" val="3407582405"/>
      </p:ext>
    </p:extLst>
  </p:cSld>
  <p:clrMapOvr>
    <a:masterClrMapping/>
  </p:clrMapOvr>
  <p:transition spd="slow">
    <p:push di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0"/>
            <a:ext cx="9144000" cy="6858763"/>
          </a:xfrm>
        </p:spPr>
      </p:pic>
      <p:sp>
        <p:nvSpPr>
          <p:cNvPr id="2" name="Title 1"/>
          <p:cNvSpPr>
            <a:spLocks noGrp="1"/>
          </p:cNvSpPr>
          <p:nvPr>
            <p:ph type="title"/>
          </p:nvPr>
        </p:nvSpPr>
        <p:spPr/>
        <p:txBody>
          <a:bodyPr/>
          <a:lstStyle/>
          <a:p>
            <a:r>
              <a:rPr lang="en-US" dirty="0">
                <a:solidFill>
                  <a:srgbClr val="E6287F"/>
                </a:solidFill>
              </a:rPr>
              <a:t>Additional Funding</a:t>
            </a:r>
            <a:endParaRPr lang="en-US" sz="2600" b="1" dirty="0">
              <a:solidFill>
                <a:srgbClr val="E6287F"/>
              </a:solidFill>
            </a:endParaRPr>
          </a:p>
        </p:txBody>
      </p:sp>
      <p:sp>
        <p:nvSpPr>
          <p:cNvPr id="7" name="TextBox 6"/>
          <p:cNvSpPr txBox="1"/>
          <p:nvPr/>
        </p:nvSpPr>
        <p:spPr>
          <a:xfrm>
            <a:off x="2633039" y="1307953"/>
            <a:ext cx="3877921" cy="492443"/>
          </a:xfrm>
          <a:prstGeom prst="rect">
            <a:avLst/>
          </a:prstGeom>
          <a:noFill/>
        </p:spPr>
        <p:txBody>
          <a:bodyPr wrap="none" rtlCol="0">
            <a:spAutoFit/>
          </a:bodyPr>
          <a:lstStyle/>
          <a:p>
            <a:r>
              <a:rPr lang="en-US" sz="2600" b="1" dirty="0">
                <a:solidFill>
                  <a:srgbClr val="2F2E7E"/>
                </a:solidFill>
              </a:rPr>
              <a:t>Bursaries and Scholarships</a:t>
            </a:r>
            <a:endParaRPr lang="en-GB" sz="2600" dirty="0">
              <a:solidFill>
                <a:srgbClr val="2F2E7E"/>
              </a:solidFill>
            </a:endParaRPr>
          </a:p>
        </p:txBody>
      </p:sp>
      <p:sp>
        <p:nvSpPr>
          <p:cNvPr id="8" name="Rectangle 7"/>
          <p:cNvSpPr/>
          <p:nvPr/>
        </p:nvSpPr>
        <p:spPr>
          <a:xfrm>
            <a:off x="502904" y="1800396"/>
            <a:ext cx="8183895" cy="4275551"/>
          </a:xfrm>
          <a:prstGeom prst="rect">
            <a:avLst/>
          </a:prstGeom>
          <a:noFill/>
          <a:ln w="76200">
            <a:solidFill>
              <a:srgbClr val="2F2E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2F2E7E"/>
              </a:solidFill>
            </a:endParaRPr>
          </a:p>
        </p:txBody>
      </p:sp>
      <p:sp>
        <p:nvSpPr>
          <p:cNvPr id="9" name="TextBox 8">
            <a:extLst>
              <a:ext uri="{FF2B5EF4-FFF2-40B4-BE49-F238E27FC236}">
                <a16:creationId xmlns:a16="http://schemas.microsoft.com/office/drawing/2014/main" id="{C2525EE2-3020-40EF-9921-6741381E273C}"/>
              </a:ext>
            </a:extLst>
          </p:cNvPr>
          <p:cNvSpPr txBox="1"/>
          <p:nvPr/>
        </p:nvSpPr>
        <p:spPr>
          <a:xfrm>
            <a:off x="768803" y="2178646"/>
            <a:ext cx="7746548" cy="2970044"/>
          </a:xfrm>
          <a:prstGeom prst="rect">
            <a:avLst/>
          </a:prstGeom>
          <a:noFill/>
        </p:spPr>
        <p:txBody>
          <a:bodyPr wrap="square" rtlCol="0">
            <a:spAutoFit/>
          </a:bodyPr>
          <a:lstStyle/>
          <a:p>
            <a:pPr marL="342900" indent="-342900">
              <a:buFont typeface="Arial" panose="020B0604020202020204" pitchFamily="34" charset="0"/>
              <a:buChar char="•"/>
            </a:pPr>
            <a:r>
              <a:rPr lang="en-GB" sz="2000" dirty="0"/>
              <a:t>Extra sources of financial support are available that are usually called </a:t>
            </a:r>
            <a:r>
              <a:rPr lang="en-GB" sz="2000" b="1" dirty="0">
                <a:solidFill>
                  <a:srgbClr val="2F2E7E"/>
                </a:solidFill>
              </a:rPr>
              <a:t>bursary schemes, scholarships</a:t>
            </a:r>
            <a:r>
              <a:rPr lang="en-GB" sz="2000" dirty="0">
                <a:solidFill>
                  <a:srgbClr val="2F2E7E"/>
                </a:solidFill>
              </a:rPr>
              <a:t> </a:t>
            </a:r>
            <a:r>
              <a:rPr lang="en-GB" sz="2000" dirty="0"/>
              <a:t>or </a:t>
            </a:r>
            <a:r>
              <a:rPr lang="en-GB" sz="2000" b="1" dirty="0">
                <a:solidFill>
                  <a:srgbClr val="2F2E7E"/>
                </a:solidFill>
              </a:rPr>
              <a:t>grants</a:t>
            </a:r>
            <a:r>
              <a:rPr lang="en-GB" sz="2000" dirty="0"/>
              <a:t>.</a:t>
            </a:r>
          </a:p>
          <a:p>
            <a:pPr marL="342900" indent="-342900">
              <a:buFont typeface="Arial" panose="020B0604020202020204" pitchFamily="34" charset="0"/>
              <a:buChar char="•"/>
            </a:pPr>
            <a:endParaRPr lang="en-GB" sz="900" dirty="0"/>
          </a:p>
          <a:p>
            <a:pPr marL="342900" indent="-342900">
              <a:buFont typeface="Arial" panose="020B0604020202020204" pitchFamily="34" charset="0"/>
              <a:buChar char="•"/>
            </a:pPr>
            <a:r>
              <a:rPr lang="en-GB" sz="2000" dirty="0"/>
              <a:t>These are separate to Student Finance and you need to </a:t>
            </a:r>
            <a:r>
              <a:rPr lang="en-GB" sz="2000" b="1" dirty="0">
                <a:solidFill>
                  <a:srgbClr val="2F2E7E"/>
                </a:solidFill>
              </a:rPr>
              <a:t>apply to these directly through your chosen university or college</a:t>
            </a:r>
          </a:p>
          <a:p>
            <a:pPr marL="342900" indent="-342900">
              <a:buFont typeface="Arial" panose="020B0604020202020204" pitchFamily="34" charset="0"/>
              <a:buChar char="•"/>
            </a:pPr>
            <a:endParaRPr lang="en-GB" sz="900" dirty="0"/>
          </a:p>
          <a:p>
            <a:pPr marL="342900" indent="-342900">
              <a:buFont typeface="Arial" panose="020B0604020202020204" pitchFamily="34" charset="0"/>
              <a:buChar char="•"/>
            </a:pPr>
            <a:r>
              <a:rPr lang="en-GB" sz="2000" dirty="0"/>
              <a:t>Unlike Student Loans, </a:t>
            </a:r>
            <a:r>
              <a:rPr lang="en-GB" sz="2000" b="1" dirty="0">
                <a:solidFill>
                  <a:srgbClr val="2F2E7E"/>
                </a:solidFill>
              </a:rPr>
              <a:t>you don’t need to pay these back</a:t>
            </a:r>
            <a:r>
              <a:rPr lang="en-GB" sz="2000" dirty="0"/>
              <a:t>, so it’s essentially free money</a:t>
            </a:r>
          </a:p>
          <a:p>
            <a:pPr marL="342900" indent="-342900">
              <a:buFont typeface="Arial" panose="020B0604020202020204" pitchFamily="34" charset="0"/>
              <a:buChar char="•"/>
            </a:pPr>
            <a:endParaRPr lang="en-GB" sz="900" dirty="0"/>
          </a:p>
          <a:p>
            <a:pPr marL="342900" indent="-342900">
              <a:buFont typeface="Arial" panose="020B0604020202020204" pitchFamily="34" charset="0"/>
              <a:buChar char="•"/>
            </a:pPr>
            <a:r>
              <a:rPr lang="en-GB" sz="2000" dirty="0"/>
              <a:t>Not everyone is eligible, you need to meet certain criteria, so make sure you </a:t>
            </a:r>
            <a:r>
              <a:rPr lang="en-GB" sz="2000" b="1" dirty="0">
                <a:solidFill>
                  <a:srgbClr val="2F2E7E"/>
                </a:solidFill>
              </a:rPr>
              <a:t>do your research!</a:t>
            </a:r>
            <a:r>
              <a:rPr lang="en-GB" sz="2000" dirty="0">
                <a:solidFill>
                  <a:srgbClr val="2F2E7E"/>
                </a:solidFill>
              </a:rPr>
              <a:t> </a:t>
            </a:r>
          </a:p>
        </p:txBody>
      </p:sp>
      <p:sp>
        <p:nvSpPr>
          <p:cNvPr id="5" name="TextBox 4"/>
          <p:cNvSpPr txBox="1"/>
          <p:nvPr/>
        </p:nvSpPr>
        <p:spPr>
          <a:xfrm>
            <a:off x="768803" y="5225299"/>
            <a:ext cx="7746548" cy="923330"/>
          </a:xfrm>
          <a:prstGeom prst="rect">
            <a:avLst/>
          </a:prstGeom>
          <a:noFill/>
        </p:spPr>
        <p:txBody>
          <a:bodyPr wrap="square" rtlCol="0">
            <a:spAutoFit/>
          </a:bodyPr>
          <a:lstStyle/>
          <a:p>
            <a:pPr algn="ctr"/>
            <a:r>
              <a:rPr lang="en-GB" i="1" dirty="0"/>
              <a:t>Try going to your HE provider’s website and look for any ‘Financial Support’                                                                                                      </a:t>
            </a:r>
          </a:p>
          <a:p>
            <a:pPr algn="ctr"/>
            <a:r>
              <a:rPr lang="en-GB" i="1" dirty="0"/>
              <a:t>pages</a:t>
            </a:r>
          </a:p>
          <a:p>
            <a:pPr algn="ctr"/>
            <a:endParaRPr lang="en-GB" dirty="0"/>
          </a:p>
        </p:txBody>
      </p:sp>
    </p:spTree>
    <p:extLst>
      <p:ext uri="{BB962C8B-B14F-4D97-AF65-F5344CB8AC3E}">
        <p14:creationId xmlns:p14="http://schemas.microsoft.com/office/powerpoint/2010/main" val="3710039980"/>
      </p:ext>
    </p:extLst>
  </p:cSld>
  <p:clrMapOvr>
    <a:masterClrMapping/>
  </p:clrMapOvr>
  <p:transition spd="slow">
    <p:push di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6858763"/>
          </a:xfrm>
        </p:spPr>
      </p:pic>
      <p:sp>
        <p:nvSpPr>
          <p:cNvPr id="2" name="Title 1"/>
          <p:cNvSpPr>
            <a:spLocks noGrp="1"/>
          </p:cNvSpPr>
          <p:nvPr>
            <p:ph type="title"/>
          </p:nvPr>
        </p:nvSpPr>
        <p:spPr>
          <a:xfrm>
            <a:off x="628650" y="351478"/>
            <a:ext cx="8187804" cy="1325563"/>
          </a:xfrm>
        </p:spPr>
        <p:txBody>
          <a:bodyPr/>
          <a:lstStyle/>
          <a:p>
            <a:r>
              <a:rPr lang="en-US" dirty="0">
                <a:solidFill>
                  <a:srgbClr val="E6287F"/>
                </a:solidFill>
              </a:rPr>
              <a:t>How do you access S</a:t>
            </a:r>
            <a:r>
              <a:rPr lang="en-US" sz="2400" dirty="0">
                <a:solidFill>
                  <a:srgbClr val="E6287F"/>
                </a:solidFill>
              </a:rPr>
              <a:t>tudent</a:t>
            </a:r>
            <a:r>
              <a:rPr lang="en-US" dirty="0">
                <a:solidFill>
                  <a:srgbClr val="E6287F"/>
                </a:solidFill>
              </a:rPr>
              <a:t>F</a:t>
            </a:r>
            <a:r>
              <a:rPr lang="en-US" sz="2400" dirty="0">
                <a:solidFill>
                  <a:srgbClr val="E6287F"/>
                </a:solidFill>
              </a:rPr>
              <a:t>inance</a:t>
            </a:r>
            <a:r>
              <a:rPr lang="en-US" dirty="0">
                <a:solidFill>
                  <a:srgbClr val="E6287F"/>
                </a:solidFill>
              </a:rPr>
              <a:t>E</a:t>
            </a:r>
            <a:r>
              <a:rPr lang="en-US" sz="2400" dirty="0">
                <a:solidFill>
                  <a:srgbClr val="E6287F"/>
                </a:solidFill>
              </a:rPr>
              <a:t>ngland</a:t>
            </a:r>
            <a:r>
              <a:rPr lang="en-US" dirty="0">
                <a:solidFill>
                  <a:srgbClr val="E6287F"/>
                </a:solidFill>
              </a:rPr>
              <a:t>? </a:t>
            </a:r>
          </a:p>
        </p:txBody>
      </p:sp>
      <p:pic>
        <p:nvPicPr>
          <p:cNvPr id="6" name="Picture 5">
            <a:extLst>
              <a:ext uri="{FF2B5EF4-FFF2-40B4-BE49-F238E27FC236}">
                <a16:creationId xmlns:a16="http://schemas.microsoft.com/office/drawing/2014/main" id="{515CBE42-5D91-4CDD-9971-482B99942005}"/>
              </a:ext>
              <a:ext uri="{C183D7F6-B498-43B3-948B-1728B52AA6E4}">
                <adec:decorative xmlns:adec="http://schemas.microsoft.com/office/drawing/2017/decorative" val="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27912" y="1340893"/>
            <a:ext cx="6082714" cy="3795442"/>
          </a:xfrm>
          <a:prstGeom prst="rect">
            <a:avLst/>
          </a:prstGeom>
        </p:spPr>
      </p:pic>
      <p:sp>
        <p:nvSpPr>
          <p:cNvPr id="7" name="Rectangular Callout 3">
            <a:extLst>
              <a:ext uri="{FF2B5EF4-FFF2-40B4-BE49-F238E27FC236}">
                <a16:creationId xmlns:a16="http://schemas.microsoft.com/office/drawing/2014/main" id="{120A84C1-0444-4377-AB9F-343D868E8418}"/>
              </a:ext>
            </a:extLst>
          </p:cNvPr>
          <p:cNvSpPr/>
          <p:nvPr/>
        </p:nvSpPr>
        <p:spPr>
          <a:xfrm>
            <a:off x="4973118" y="1341421"/>
            <a:ext cx="3980387" cy="837152"/>
          </a:xfrm>
          <a:prstGeom prst="wedgeRectCallout">
            <a:avLst>
              <a:gd name="adj1" fmla="val 50308"/>
              <a:gd name="adj2" fmla="val 85202"/>
            </a:avLst>
          </a:prstGeom>
          <a:solidFill>
            <a:srgbClr val="E6287F"/>
          </a:solidFill>
        </p:spPr>
        <p:txBody>
          <a:bodyPr wrap="square" anchor="b" anchorCtr="0">
            <a:spAutoFit/>
          </a:bodyPr>
          <a:lstStyle/>
          <a:p>
            <a:pPr fontAlgn="base">
              <a:spcBef>
                <a:spcPct val="20000"/>
              </a:spcBef>
              <a:spcAft>
                <a:spcPct val="0"/>
              </a:spcAft>
              <a:defRPr/>
            </a:pPr>
            <a:endParaRPr lang="en-GB" sz="600" dirty="0">
              <a:solidFill>
                <a:prstClr val="white"/>
              </a:solidFill>
              <a:latin typeface="Arial" charset="0"/>
            </a:endParaRPr>
          </a:p>
          <a:p>
            <a:pPr fontAlgn="base">
              <a:spcBef>
                <a:spcPct val="20000"/>
              </a:spcBef>
              <a:spcAft>
                <a:spcPct val="0"/>
              </a:spcAft>
              <a:defRPr/>
            </a:pPr>
            <a:r>
              <a:rPr lang="en-GB" sz="1600" b="1" dirty="0">
                <a:solidFill>
                  <a:prstClr val="white"/>
                </a:solidFill>
                <a:latin typeface="Arial" charset="0"/>
              </a:rPr>
              <a:t>Apply online between March and May – don’t miss the deadline (end of May)!</a:t>
            </a:r>
          </a:p>
          <a:p>
            <a:pPr fontAlgn="base">
              <a:spcBef>
                <a:spcPct val="20000"/>
              </a:spcBef>
              <a:spcAft>
                <a:spcPct val="0"/>
              </a:spcAft>
              <a:defRPr/>
            </a:pPr>
            <a:endParaRPr lang="en-GB" sz="600" dirty="0">
              <a:solidFill>
                <a:prstClr val="white"/>
              </a:solidFill>
              <a:latin typeface="Arial" charset="0"/>
            </a:endParaRPr>
          </a:p>
        </p:txBody>
      </p:sp>
      <p:sp>
        <p:nvSpPr>
          <p:cNvPr id="8" name="Rectangular Callout 4">
            <a:extLst>
              <a:ext uri="{FF2B5EF4-FFF2-40B4-BE49-F238E27FC236}">
                <a16:creationId xmlns:a16="http://schemas.microsoft.com/office/drawing/2014/main" id="{E4D8D7B5-DAAC-4A29-9E8E-CAA51874E7CA}"/>
              </a:ext>
            </a:extLst>
          </p:cNvPr>
          <p:cNvSpPr/>
          <p:nvPr/>
        </p:nvSpPr>
        <p:spPr>
          <a:xfrm>
            <a:off x="300250" y="5196363"/>
            <a:ext cx="7683689" cy="889474"/>
          </a:xfrm>
          <a:prstGeom prst="wedgeRectCallout">
            <a:avLst>
              <a:gd name="adj1" fmla="val -50791"/>
              <a:gd name="adj2" fmla="val 68477"/>
            </a:avLst>
          </a:prstGeom>
          <a:solidFill>
            <a:srgbClr val="53C0D4"/>
          </a:solidFill>
        </p:spPr>
        <p:txBody>
          <a:bodyPr wrap="square" anchor="b" anchorCtr="0">
            <a:spAutoFit/>
          </a:bodyPr>
          <a:lstStyle/>
          <a:p>
            <a:pPr fontAlgn="base">
              <a:spcBef>
                <a:spcPct val="20000"/>
              </a:spcBef>
              <a:spcAft>
                <a:spcPct val="0"/>
              </a:spcAft>
              <a:defRPr/>
            </a:pPr>
            <a:endParaRPr lang="en-GB" sz="700" b="1" dirty="0">
              <a:solidFill>
                <a:prstClr val="white"/>
              </a:solidFill>
            </a:endParaRPr>
          </a:p>
          <a:p>
            <a:pPr fontAlgn="base">
              <a:spcBef>
                <a:spcPct val="20000"/>
              </a:spcBef>
              <a:spcAft>
                <a:spcPct val="0"/>
              </a:spcAft>
              <a:defRPr/>
            </a:pPr>
            <a:r>
              <a:rPr lang="en-GB" sz="1600" b="1" dirty="0">
                <a:solidFill>
                  <a:prstClr val="white"/>
                </a:solidFill>
              </a:rPr>
              <a:t>Students don’t need a confirmed place at university to apply for student finance – simply state preferred course choice. This can be changed later.</a:t>
            </a:r>
          </a:p>
          <a:p>
            <a:pPr fontAlgn="base">
              <a:spcBef>
                <a:spcPct val="20000"/>
              </a:spcBef>
              <a:spcAft>
                <a:spcPct val="0"/>
              </a:spcAft>
              <a:defRPr/>
            </a:pPr>
            <a:endParaRPr lang="en-GB" sz="800" dirty="0">
              <a:solidFill>
                <a:prstClr val="white"/>
              </a:solidFill>
            </a:endParaRPr>
          </a:p>
        </p:txBody>
      </p:sp>
      <p:sp>
        <p:nvSpPr>
          <p:cNvPr id="9" name="Rectangular Callout 4">
            <a:extLst>
              <a:ext uri="{FF2B5EF4-FFF2-40B4-BE49-F238E27FC236}">
                <a16:creationId xmlns:a16="http://schemas.microsoft.com/office/drawing/2014/main" id="{E4D8D7B5-DAAC-4A29-9E8E-CAA51874E7CA}"/>
              </a:ext>
            </a:extLst>
          </p:cNvPr>
          <p:cNvSpPr/>
          <p:nvPr/>
        </p:nvSpPr>
        <p:spPr>
          <a:xfrm>
            <a:off x="6258832" y="3390873"/>
            <a:ext cx="2811439" cy="1224951"/>
          </a:xfrm>
          <a:prstGeom prst="wedgeRectCallout">
            <a:avLst>
              <a:gd name="adj1" fmla="val 52686"/>
              <a:gd name="adj2" fmla="val 202339"/>
            </a:avLst>
          </a:prstGeom>
          <a:solidFill>
            <a:srgbClr val="2F2E7E"/>
          </a:solidFill>
        </p:spPr>
        <p:txBody>
          <a:bodyPr wrap="square" anchor="b" anchorCtr="0">
            <a:spAutoFit/>
          </a:bodyPr>
          <a:lstStyle/>
          <a:p>
            <a:pPr fontAlgn="base">
              <a:spcBef>
                <a:spcPct val="20000"/>
              </a:spcBef>
              <a:spcAft>
                <a:spcPct val="0"/>
              </a:spcAft>
              <a:defRPr/>
            </a:pPr>
            <a:r>
              <a:rPr lang="en-GB" sz="1600" b="1" dirty="0">
                <a:solidFill>
                  <a:schemeClr val="bg1"/>
                </a:solidFill>
              </a:rPr>
              <a:t>Student Finance will ask for your household income, </a:t>
            </a:r>
            <a:br>
              <a:rPr lang="en-GB" sz="1600" b="1" dirty="0">
                <a:solidFill>
                  <a:schemeClr val="bg1"/>
                </a:solidFill>
              </a:rPr>
            </a:br>
            <a:r>
              <a:rPr lang="en-GB" sz="1600" b="1" dirty="0">
                <a:solidFill>
                  <a:schemeClr val="bg1"/>
                </a:solidFill>
              </a:rPr>
              <a:t>so be prepared to get this from your parents/carers</a:t>
            </a:r>
          </a:p>
          <a:p>
            <a:pPr fontAlgn="base">
              <a:spcBef>
                <a:spcPct val="20000"/>
              </a:spcBef>
              <a:spcAft>
                <a:spcPct val="0"/>
              </a:spcAft>
              <a:defRPr/>
            </a:pPr>
            <a:endParaRPr lang="en-GB" sz="800" dirty="0">
              <a:solidFill>
                <a:prstClr val="white"/>
              </a:solidFill>
              <a:latin typeface="Arial" charset="0"/>
            </a:endParaRPr>
          </a:p>
        </p:txBody>
      </p:sp>
    </p:spTree>
    <p:extLst>
      <p:ext uri="{BB962C8B-B14F-4D97-AF65-F5344CB8AC3E}">
        <p14:creationId xmlns:p14="http://schemas.microsoft.com/office/powerpoint/2010/main" val="1190571881"/>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97235"/>
            <a:ext cx="9144000" cy="6858763"/>
          </a:xfrm>
        </p:spPr>
      </p:pic>
      <p:sp>
        <p:nvSpPr>
          <p:cNvPr id="2" name="Title 1"/>
          <p:cNvSpPr>
            <a:spLocks noGrp="1"/>
          </p:cNvSpPr>
          <p:nvPr>
            <p:ph type="title"/>
          </p:nvPr>
        </p:nvSpPr>
        <p:spPr/>
        <p:txBody>
          <a:bodyPr/>
          <a:lstStyle/>
          <a:p>
            <a:r>
              <a:rPr lang="en-US" dirty="0">
                <a:solidFill>
                  <a:srgbClr val="E6287F"/>
                </a:solidFill>
              </a:rPr>
              <a:t>Snap Thought…</a:t>
            </a:r>
          </a:p>
        </p:txBody>
      </p:sp>
      <p:sp>
        <p:nvSpPr>
          <p:cNvPr id="8" name="Snip Single Corner Rectangle 7">
            <a:extLst>
              <a:ext uri="{FF2B5EF4-FFF2-40B4-BE49-F238E27FC236}">
                <a16:creationId xmlns:a16="http://schemas.microsoft.com/office/drawing/2014/main" id="{2E56083D-A99B-944A-B103-07F229F09B81}"/>
              </a:ext>
            </a:extLst>
          </p:cNvPr>
          <p:cNvSpPr/>
          <p:nvPr/>
        </p:nvSpPr>
        <p:spPr>
          <a:xfrm flipV="1">
            <a:off x="726018" y="1493041"/>
            <a:ext cx="7789332" cy="1305233"/>
          </a:xfrm>
          <a:prstGeom prst="snip1Rect">
            <a:avLst/>
          </a:prstGeom>
          <a:solidFill>
            <a:srgbClr val="2F2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009FE3"/>
              </a:solidFill>
            </a:endParaRPr>
          </a:p>
        </p:txBody>
      </p:sp>
      <p:sp>
        <p:nvSpPr>
          <p:cNvPr id="9" name="Content Placeholder 2">
            <a:extLst>
              <a:ext uri="{FF2B5EF4-FFF2-40B4-BE49-F238E27FC236}">
                <a16:creationId xmlns:a16="http://schemas.microsoft.com/office/drawing/2014/main" id="{46FF8FBA-D83B-AE41-AAEB-C4E0C95DBCDD}"/>
              </a:ext>
            </a:extLst>
          </p:cNvPr>
          <p:cNvSpPr txBox="1">
            <a:spLocks/>
          </p:cNvSpPr>
          <p:nvPr/>
        </p:nvSpPr>
        <p:spPr>
          <a:xfrm>
            <a:off x="861483" y="1557339"/>
            <a:ext cx="7653867" cy="911238"/>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defTabSz="342900">
              <a:lnSpc>
                <a:spcPct val="120000"/>
              </a:lnSpc>
              <a:spcBef>
                <a:spcPts val="0"/>
              </a:spcBef>
              <a:buNone/>
            </a:pPr>
            <a:r>
              <a:rPr lang="en-GB" sz="2000" dirty="0">
                <a:solidFill>
                  <a:schemeClr val="bg1"/>
                </a:solidFill>
              </a:rPr>
              <a:t>What word – </a:t>
            </a:r>
            <a:r>
              <a:rPr lang="en-GB" sz="2000" b="1" dirty="0">
                <a:solidFill>
                  <a:schemeClr val="bg1"/>
                </a:solidFill>
              </a:rPr>
              <a:t>just one word </a:t>
            </a:r>
            <a:r>
              <a:rPr lang="en-GB" sz="2000" dirty="0">
                <a:solidFill>
                  <a:schemeClr val="bg1"/>
                </a:solidFill>
              </a:rPr>
              <a:t>– comes into your head when you hear…</a:t>
            </a:r>
            <a:endParaRPr lang="en-GB" sz="3600" b="1" dirty="0">
              <a:solidFill>
                <a:schemeClr val="bg1"/>
              </a:solidFill>
            </a:endParaRPr>
          </a:p>
        </p:txBody>
      </p:sp>
      <p:sp>
        <p:nvSpPr>
          <p:cNvPr id="12" name="Content Placeholder 2">
            <a:extLst>
              <a:ext uri="{FF2B5EF4-FFF2-40B4-BE49-F238E27FC236}">
                <a16:creationId xmlns:a16="http://schemas.microsoft.com/office/drawing/2014/main" id="{37BEFAFA-C746-8C4F-BBBF-B6DC3CE81DE9}"/>
              </a:ext>
            </a:extLst>
          </p:cNvPr>
          <p:cNvSpPr txBox="1">
            <a:spLocks/>
          </p:cNvSpPr>
          <p:nvPr/>
        </p:nvSpPr>
        <p:spPr>
          <a:xfrm>
            <a:off x="2677145" y="1972507"/>
            <a:ext cx="4022542" cy="1444912"/>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342900">
              <a:lnSpc>
                <a:spcPct val="120000"/>
              </a:lnSpc>
              <a:spcBef>
                <a:spcPts val="0"/>
              </a:spcBef>
              <a:buNone/>
            </a:pPr>
            <a:r>
              <a:rPr lang="en-GB" sz="3600" b="1" dirty="0">
                <a:solidFill>
                  <a:schemeClr val="bg1"/>
                </a:solidFill>
              </a:rPr>
              <a:t>“student finance”?</a:t>
            </a:r>
            <a:endParaRPr lang="en-US" sz="3600" b="1" dirty="0">
              <a:solidFill>
                <a:schemeClr val="bg1"/>
              </a:solidFill>
            </a:endParaRPr>
          </a:p>
        </p:txBody>
      </p:sp>
      <p:sp>
        <p:nvSpPr>
          <p:cNvPr id="15" name="Rounded Rectangular Callout 14"/>
          <p:cNvSpPr/>
          <p:nvPr/>
        </p:nvSpPr>
        <p:spPr>
          <a:xfrm>
            <a:off x="1405467" y="3029624"/>
            <a:ext cx="6333066" cy="2154254"/>
          </a:xfrm>
          <a:prstGeom prst="wedgeRoundRectCallout">
            <a:avLst>
              <a:gd name="adj1" fmla="val -21100"/>
              <a:gd name="adj2" fmla="val 78221"/>
              <a:gd name="adj3" fmla="val 16667"/>
            </a:avLst>
          </a:prstGeom>
          <a:solidFill>
            <a:srgbClr val="53C0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Content Placeholder 2">
            <a:extLst>
              <a:ext uri="{FF2B5EF4-FFF2-40B4-BE49-F238E27FC236}">
                <a16:creationId xmlns:a16="http://schemas.microsoft.com/office/drawing/2014/main" id="{9EA88184-C3E4-E348-A334-EF711A37AF0B}"/>
              </a:ext>
            </a:extLst>
          </p:cNvPr>
          <p:cNvSpPr txBox="1">
            <a:spLocks/>
          </p:cNvSpPr>
          <p:nvPr/>
        </p:nvSpPr>
        <p:spPr>
          <a:xfrm>
            <a:off x="3590547" y="3602551"/>
            <a:ext cx="4147986" cy="1447528"/>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457200">
              <a:lnSpc>
                <a:spcPct val="100000"/>
              </a:lnSpc>
              <a:spcBef>
                <a:spcPts val="0"/>
              </a:spcBef>
            </a:pPr>
            <a:r>
              <a:rPr lang="en-GB" sz="2200" dirty="0">
                <a:solidFill>
                  <a:schemeClr val="bg1"/>
                </a:solidFill>
              </a:rPr>
              <a:t>Where do you get information </a:t>
            </a:r>
            <a:br>
              <a:rPr lang="en-GB" sz="2200" dirty="0">
                <a:solidFill>
                  <a:schemeClr val="bg1"/>
                </a:solidFill>
              </a:rPr>
            </a:br>
            <a:r>
              <a:rPr lang="en-GB" sz="2200" dirty="0">
                <a:solidFill>
                  <a:schemeClr val="bg1"/>
                </a:solidFill>
              </a:rPr>
              <a:t>on student finance? </a:t>
            </a:r>
          </a:p>
          <a:p>
            <a:pPr defTabSz="457200">
              <a:lnSpc>
                <a:spcPct val="120000"/>
              </a:lnSpc>
              <a:spcBef>
                <a:spcPts val="0"/>
              </a:spcBef>
            </a:pPr>
            <a:r>
              <a:rPr lang="en-GB" sz="2200" dirty="0">
                <a:solidFill>
                  <a:schemeClr val="bg1"/>
                </a:solidFill>
              </a:rPr>
              <a:t>Are these reliable sources? </a:t>
            </a:r>
          </a:p>
          <a:p>
            <a:pPr defTabSz="457200">
              <a:lnSpc>
                <a:spcPct val="120000"/>
              </a:lnSpc>
              <a:spcBef>
                <a:spcPts val="0"/>
              </a:spcBef>
            </a:pPr>
            <a:r>
              <a:rPr lang="en-GB" sz="2200" dirty="0">
                <a:solidFill>
                  <a:schemeClr val="bg1"/>
                </a:solidFill>
              </a:rPr>
              <a:t>Who could you ask for information?</a:t>
            </a:r>
            <a:endParaRPr lang="en-US" sz="2200" dirty="0">
              <a:solidFill>
                <a:schemeClr val="bg1"/>
              </a:solidFill>
            </a:endParaRPr>
          </a:p>
        </p:txBody>
      </p:sp>
      <p:sp>
        <p:nvSpPr>
          <p:cNvPr id="17" name="Content Placeholder 2">
            <a:extLst>
              <a:ext uri="{FF2B5EF4-FFF2-40B4-BE49-F238E27FC236}">
                <a16:creationId xmlns:a16="http://schemas.microsoft.com/office/drawing/2014/main" id="{0E3D67BB-50F0-474C-88AE-C3A85D1F54DA}"/>
              </a:ext>
            </a:extLst>
          </p:cNvPr>
          <p:cNvSpPr txBox="1">
            <a:spLocks/>
          </p:cNvSpPr>
          <p:nvPr/>
        </p:nvSpPr>
        <p:spPr>
          <a:xfrm>
            <a:off x="4402766" y="3208506"/>
            <a:ext cx="2136502" cy="433254"/>
          </a:xfrm>
          <a:prstGeom prst="rect">
            <a:avLst/>
          </a:prstGeom>
        </p:spPr>
        <p:txBody>
          <a:bodyPr vert="horz" lIns="91440" tIns="45720" rIns="91440" bIns="45720" rtlCol="0">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457200">
              <a:lnSpc>
                <a:spcPct val="120000"/>
              </a:lnSpc>
              <a:spcBef>
                <a:spcPts val="0"/>
              </a:spcBef>
              <a:buNone/>
            </a:pPr>
            <a:r>
              <a:rPr lang="en-GB" b="1" dirty="0">
                <a:solidFill>
                  <a:schemeClr val="bg1"/>
                </a:solidFill>
              </a:rPr>
              <a:t>Let’s talk about it</a:t>
            </a:r>
          </a:p>
        </p:txBody>
      </p:sp>
      <p:pic>
        <p:nvPicPr>
          <p:cNvPr id="18" name="Picture 17">
            <a:extLst>
              <a:ext uri="{FF2B5EF4-FFF2-40B4-BE49-F238E27FC236}">
                <a16:creationId xmlns:a16="http://schemas.microsoft.com/office/drawing/2014/main" id="{C2D4B6F9-2E52-DC4B-B382-CC15985FFF7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1287" y="2385178"/>
            <a:ext cx="3981888" cy="2822988"/>
          </a:xfrm>
          <a:prstGeom prst="rect">
            <a:avLst/>
          </a:prstGeom>
          <a:noFill/>
        </p:spPr>
      </p:pic>
    </p:spTree>
    <p:extLst>
      <p:ext uri="{BB962C8B-B14F-4D97-AF65-F5344CB8AC3E}">
        <p14:creationId xmlns:p14="http://schemas.microsoft.com/office/powerpoint/2010/main" val="266312780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p:bldP spid="1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763"/>
            <a:ext cx="9144000" cy="6858763"/>
          </a:xfrm>
        </p:spPr>
      </p:pic>
      <p:sp>
        <p:nvSpPr>
          <p:cNvPr id="2" name="Title 1"/>
          <p:cNvSpPr>
            <a:spLocks noGrp="1"/>
          </p:cNvSpPr>
          <p:nvPr>
            <p:ph type="title"/>
          </p:nvPr>
        </p:nvSpPr>
        <p:spPr>
          <a:xfrm>
            <a:off x="160677" y="173106"/>
            <a:ext cx="8592706" cy="1325563"/>
          </a:xfrm>
        </p:spPr>
        <p:txBody>
          <a:bodyPr>
            <a:normAutofit fontScale="90000"/>
          </a:bodyPr>
          <a:lstStyle/>
          <a:p>
            <a:r>
              <a:rPr lang="en-US" dirty="0">
                <a:solidFill>
                  <a:srgbClr val="E6287F"/>
                </a:solidFill>
              </a:rPr>
              <a:t>Question: What is the income threshold that you start repaying your loan?</a:t>
            </a:r>
          </a:p>
        </p:txBody>
      </p:sp>
      <p:sp>
        <p:nvSpPr>
          <p:cNvPr id="8" name="TextBox 7">
            <a:extLst>
              <a:ext uri="{FF2B5EF4-FFF2-40B4-BE49-F238E27FC236}">
                <a16:creationId xmlns:a16="http://schemas.microsoft.com/office/drawing/2014/main" id="{06BCEE5E-4402-4199-8CA0-3CBB8EF3711C}"/>
              </a:ext>
            </a:extLst>
          </p:cNvPr>
          <p:cNvSpPr txBox="1"/>
          <p:nvPr/>
        </p:nvSpPr>
        <p:spPr>
          <a:xfrm>
            <a:off x="868166" y="2035536"/>
            <a:ext cx="4674742" cy="369332"/>
          </a:xfrm>
          <a:prstGeom prst="rect">
            <a:avLst/>
          </a:prstGeom>
          <a:noFill/>
        </p:spPr>
        <p:txBody>
          <a:bodyPr wrap="square">
            <a:spAutoFit/>
          </a:bodyPr>
          <a:lstStyle/>
          <a:p>
            <a:r>
              <a:rPr lang="en-GB" b="0" i="0" dirty="0">
                <a:solidFill>
                  <a:srgbClr val="000000"/>
                </a:solidFill>
                <a:effectLst/>
                <a:latin typeface="Times New Roman" panose="02020603050405020304" pitchFamily="18" charset="0"/>
              </a:rPr>
              <a:t> </a:t>
            </a:r>
            <a:endParaRPr lang="en-GB" dirty="0"/>
          </a:p>
        </p:txBody>
      </p:sp>
      <p:sp>
        <p:nvSpPr>
          <p:cNvPr id="12" name="TextBox 11">
            <a:extLst>
              <a:ext uri="{FF2B5EF4-FFF2-40B4-BE49-F238E27FC236}">
                <a16:creationId xmlns:a16="http://schemas.microsoft.com/office/drawing/2014/main" id="{CA0EFDDF-AEBB-4080-8BB9-5CC6B0FAB488}"/>
              </a:ext>
            </a:extLst>
          </p:cNvPr>
          <p:cNvSpPr txBox="1"/>
          <p:nvPr/>
        </p:nvSpPr>
        <p:spPr>
          <a:xfrm>
            <a:off x="5034337" y="3919987"/>
            <a:ext cx="3637052" cy="1292662"/>
          </a:xfrm>
          <a:prstGeom prst="rect">
            <a:avLst/>
          </a:prstGeom>
          <a:solidFill>
            <a:srgbClr val="00B0F0"/>
          </a:solidFill>
          <a:ln>
            <a:solidFill>
              <a:srgbClr val="00B0F0"/>
            </a:solidFill>
          </a:ln>
        </p:spPr>
        <p:txBody>
          <a:bodyPr wrap="square" rtlCol="0">
            <a:spAutoFit/>
          </a:bodyPr>
          <a:lstStyle/>
          <a:p>
            <a:pPr algn="ctr"/>
            <a:r>
              <a:rPr lang="en-GB" sz="2000" dirty="0">
                <a:solidFill>
                  <a:schemeClr val="bg1"/>
                </a:solidFill>
              </a:rPr>
              <a:t>D</a:t>
            </a:r>
          </a:p>
          <a:p>
            <a:pPr algn="ctr"/>
            <a:endParaRPr lang="en-GB" sz="2000" dirty="0">
              <a:solidFill>
                <a:schemeClr val="bg1"/>
              </a:solidFill>
            </a:endParaRPr>
          </a:p>
          <a:p>
            <a:pPr algn="ctr"/>
            <a:r>
              <a:rPr lang="en-GB" sz="2000" dirty="0">
                <a:solidFill>
                  <a:schemeClr val="bg1"/>
                </a:solidFill>
              </a:rPr>
              <a:t>£20,000</a:t>
            </a:r>
          </a:p>
          <a:p>
            <a:pPr algn="ctr"/>
            <a:endParaRPr lang="en-GB" dirty="0"/>
          </a:p>
        </p:txBody>
      </p:sp>
      <p:sp>
        <p:nvSpPr>
          <p:cNvPr id="15" name="TextBox 14">
            <a:extLst>
              <a:ext uri="{FF2B5EF4-FFF2-40B4-BE49-F238E27FC236}">
                <a16:creationId xmlns:a16="http://schemas.microsoft.com/office/drawing/2014/main" id="{647DFB65-786C-43D2-B020-DEA6EF2E43BD}"/>
              </a:ext>
            </a:extLst>
          </p:cNvPr>
          <p:cNvSpPr txBox="1"/>
          <p:nvPr/>
        </p:nvSpPr>
        <p:spPr>
          <a:xfrm>
            <a:off x="466975" y="3914792"/>
            <a:ext cx="3637052" cy="1292662"/>
          </a:xfrm>
          <a:prstGeom prst="rect">
            <a:avLst/>
          </a:prstGeom>
          <a:solidFill>
            <a:srgbClr val="E6287F"/>
          </a:solidFill>
          <a:ln>
            <a:solidFill>
              <a:srgbClr val="E6287F"/>
            </a:solidFill>
          </a:ln>
        </p:spPr>
        <p:txBody>
          <a:bodyPr wrap="square" rtlCol="0">
            <a:spAutoFit/>
          </a:bodyPr>
          <a:lstStyle/>
          <a:p>
            <a:pPr algn="ctr"/>
            <a:r>
              <a:rPr lang="en-GB" sz="2000" dirty="0">
                <a:solidFill>
                  <a:schemeClr val="bg1"/>
                </a:solidFill>
              </a:rPr>
              <a:t>C</a:t>
            </a:r>
          </a:p>
          <a:p>
            <a:pPr algn="ctr"/>
            <a:endParaRPr lang="en-GB" sz="2000" dirty="0">
              <a:solidFill>
                <a:schemeClr val="bg1"/>
              </a:solidFill>
            </a:endParaRPr>
          </a:p>
          <a:p>
            <a:pPr algn="ctr"/>
            <a:r>
              <a:rPr lang="en-GB" sz="2000" dirty="0">
                <a:solidFill>
                  <a:schemeClr val="bg1"/>
                </a:solidFill>
              </a:rPr>
              <a:t>£25,000</a:t>
            </a:r>
          </a:p>
          <a:p>
            <a:endParaRPr lang="en-GB" dirty="0"/>
          </a:p>
        </p:txBody>
      </p:sp>
      <p:sp>
        <p:nvSpPr>
          <p:cNvPr id="16" name="TextBox 15">
            <a:extLst>
              <a:ext uri="{FF2B5EF4-FFF2-40B4-BE49-F238E27FC236}">
                <a16:creationId xmlns:a16="http://schemas.microsoft.com/office/drawing/2014/main" id="{8A5A157B-7650-4629-9BFE-81D3803A06AE}"/>
              </a:ext>
            </a:extLst>
          </p:cNvPr>
          <p:cNvSpPr txBox="1"/>
          <p:nvPr/>
        </p:nvSpPr>
        <p:spPr>
          <a:xfrm>
            <a:off x="466975" y="1688226"/>
            <a:ext cx="3637052" cy="1292662"/>
          </a:xfrm>
          <a:prstGeom prst="rect">
            <a:avLst/>
          </a:prstGeom>
          <a:solidFill>
            <a:srgbClr val="00B0F0"/>
          </a:solidFill>
          <a:ln>
            <a:solidFill>
              <a:srgbClr val="00B0F0"/>
            </a:solidFill>
          </a:ln>
        </p:spPr>
        <p:txBody>
          <a:bodyPr wrap="square" rtlCol="0">
            <a:spAutoFit/>
          </a:bodyPr>
          <a:lstStyle/>
          <a:p>
            <a:pPr algn="ctr"/>
            <a:r>
              <a:rPr lang="en-GB" sz="2000" dirty="0">
                <a:solidFill>
                  <a:schemeClr val="bg1"/>
                </a:solidFill>
              </a:rPr>
              <a:t>A</a:t>
            </a:r>
          </a:p>
          <a:p>
            <a:pPr algn="ctr"/>
            <a:endParaRPr lang="en-GB" sz="2000" dirty="0">
              <a:solidFill>
                <a:schemeClr val="bg1"/>
              </a:solidFill>
            </a:endParaRPr>
          </a:p>
          <a:p>
            <a:pPr algn="ctr"/>
            <a:r>
              <a:rPr lang="en-GB" sz="2000" dirty="0">
                <a:solidFill>
                  <a:schemeClr val="bg1"/>
                </a:solidFill>
              </a:rPr>
              <a:t>£27,500</a:t>
            </a:r>
          </a:p>
          <a:p>
            <a:endParaRPr lang="en-GB" dirty="0"/>
          </a:p>
        </p:txBody>
      </p:sp>
      <p:sp>
        <p:nvSpPr>
          <p:cNvPr id="17" name="TextBox 16">
            <a:extLst>
              <a:ext uri="{FF2B5EF4-FFF2-40B4-BE49-F238E27FC236}">
                <a16:creationId xmlns:a16="http://schemas.microsoft.com/office/drawing/2014/main" id="{5665ABF1-5EE6-49BB-9FE6-CABEAE046412}"/>
              </a:ext>
            </a:extLst>
          </p:cNvPr>
          <p:cNvSpPr txBox="1"/>
          <p:nvPr/>
        </p:nvSpPr>
        <p:spPr>
          <a:xfrm>
            <a:off x="5034337" y="1688225"/>
            <a:ext cx="3637052" cy="1292662"/>
          </a:xfrm>
          <a:prstGeom prst="rect">
            <a:avLst/>
          </a:prstGeom>
          <a:solidFill>
            <a:srgbClr val="E6287F"/>
          </a:solidFill>
          <a:ln>
            <a:solidFill>
              <a:srgbClr val="E6287F"/>
            </a:solidFill>
          </a:ln>
        </p:spPr>
        <p:txBody>
          <a:bodyPr wrap="square" rtlCol="0">
            <a:spAutoFit/>
          </a:bodyPr>
          <a:lstStyle/>
          <a:p>
            <a:pPr algn="ctr"/>
            <a:r>
              <a:rPr lang="en-GB" sz="2000" dirty="0">
                <a:solidFill>
                  <a:schemeClr val="bg1"/>
                </a:solidFill>
              </a:rPr>
              <a:t>B</a:t>
            </a:r>
          </a:p>
          <a:p>
            <a:pPr algn="ctr"/>
            <a:endParaRPr lang="en-GB" sz="2000" dirty="0">
              <a:solidFill>
                <a:schemeClr val="bg1"/>
              </a:solidFill>
            </a:endParaRPr>
          </a:p>
          <a:p>
            <a:pPr algn="ctr"/>
            <a:r>
              <a:rPr lang="en-GB" sz="2000" dirty="0">
                <a:solidFill>
                  <a:schemeClr val="bg1"/>
                </a:solidFill>
              </a:rPr>
              <a:t>£15,000</a:t>
            </a:r>
          </a:p>
          <a:p>
            <a:endParaRPr lang="en-GB" dirty="0"/>
          </a:p>
        </p:txBody>
      </p:sp>
    </p:spTree>
    <p:extLst>
      <p:ext uri="{BB962C8B-B14F-4D97-AF65-F5344CB8AC3E}">
        <p14:creationId xmlns:p14="http://schemas.microsoft.com/office/powerpoint/2010/main" val="1091054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763"/>
            <a:ext cx="9144000" cy="6858763"/>
          </a:xfrm>
        </p:spPr>
      </p:pic>
      <p:sp>
        <p:nvSpPr>
          <p:cNvPr id="2" name="Title 1"/>
          <p:cNvSpPr>
            <a:spLocks noGrp="1"/>
          </p:cNvSpPr>
          <p:nvPr>
            <p:ph type="title"/>
          </p:nvPr>
        </p:nvSpPr>
        <p:spPr>
          <a:xfrm>
            <a:off x="160677" y="173106"/>
            <a:ext cx="8592706" cy="1325563"/>
          </a:xfrm>
        </p:spPr>
        <p:txBody>
          <a:bodyPr>
            <a:normAutofit fontScale="90000"/>
          </a:bodyPr>
          <a:lstStyle/>
          <a:p>
            <a:r>
              <a:rPr lang="en-US" dirty="0">
                <a:solidFill>
                  <a:srgbClr val="E6287F"/>
                </a:solidFill>
              </a:rPr>
              <a:t>Question: What is the income threshold that you start repaying your loan?</a:t>
            </a:r>
          </a:p>
        </p:txBody>
      </p:sp>
      <p:sp>
        <p:nvSpPr>
          <p:cNvPr id="8" name="TextBox 7">
            <a:extLst>
              <a:ext uri="{FF2B5EF4-FFF2-40B4-BE49-F238E27FC236}">
                <a16:creationId xmlns:a16="http://schemas.microsoft.com/office/drawing/2014/main" id="{06BCEE5E-4402-4199-8CA0-3CBB8EF3711C}"/>
              </a:ext>
            </a:extLst>
          </p:cNvPr>
          <p:cNvSpPr txBox="1"/>
          <p:nvPr/>
        </p:nvSpPr>
        <p:spPr>
          <a:xfrm>
            <a:off x="868166" y="2035536"/>
            <a:ext cx="4674742" cy="369332"/>
          </a:xfrm>
          <a:prstGeom prst="rect">
            <a:avLst/>
          </a:prstGeom>
          <a:noFill/>
        </p:spPr>
        <p:txBody>
          <a:bodyPr wrap="square">
            <a:spAutoFit/>
          </a:bodyPr>
          <a:lstStyle/>
          <a:p>
            <a:r>
              <a:rPr lang="en-GB" b="0" i="0" dirty="0">
                <a:solidFill>
                  <a:srgbClr val="000000"/>
                </a:solidFill>
                <a:effectLst/>
                <a:latin typeface="Times New Roman" panose="02020603050405020304" pitchFamily="18" charset="0"/>
              </a:rPr>
              <a:t> </a:t>
            </a:r>
            <a:endParaRPr lang="en-GB" dirty="0"/>
          </a:p>
        </p:txBody>
      </p:sp>
      <p:sp>
        <p:nvSpPr>
          <p:cNvPr id="15" name="TextBox 14">
            <a:extLst>
              <a:ext uri="{FF2B5EF4-FFF2-40B4-BE49-F238E27FC236}">
                <a16:creationId xmlns:a16="http://schemas.microsoft.com/office/drawing/2014/main" id="{647DFB65-786C-43D2-B020-DEA6EF2E43BD}"/>
              </a:ext>
            </a:extLst>
          </p:cNvPr>
          <p:cNvSpPr txBox="1"/>
          <p:nvPr/>
        </p:nvSpPr>
        <p:spPr>
          <a:xfrm>
            <a:off x="466975" y="3914792"/>
            <a:ext cx="3637052" cy="1292662"/>
          </a:xfrm>
          <a:prstGeom prst="rect">
            <a:avLst/>
          </a:prstGeom>
          <a:solidFill>
            <a:srgbClr val="E6287F"/>
          </a:solidFill>
          <a:ln>
            <a:solidFill>
              <a:srgbClr val="E6287F"/>
            </a:solidFill>
          </a:ln>
        </p:spPr>
        <p:txBody>
          <a:bodyPr wrap="square" rtlCol="0">
            <a:spAutoFit/>
          </a:bodyPr>
          <a:lstStyle/>
          <a:p>
            <a:pPr algn="ctr"/>
            <a:r>
              <a:rPr lang="en-GB" sz="2000" dirty="0">
                <a:solidFill>
                  <a:schemeClr val="bg1"/>
                </a:solidFill>
              </a:rPr>
              <a:t>C</a:t>
            </a:r>
          </a:p>
          <a:p>
            <a:pPr algn="ctr"/>
            <a:endParaRPr lang="en-GB" sz="2000" dirty="0">
              <a:solidFill>
                <a:schemeClr val="bg1"/>
              </a:solidFill>
            </a:endParaRPr>
          </a:p>
          <a:p>
            <a:pPr algn="ctr"/>
            <a:r>
              <a:rPr lang="en-GB" sz="2000" dirty="0">
                <a:solidFill>
                  <a:schemeClr val="bg1"/>
                </a:solidFill>
              </a:rPr>
              <a:t>£25,000</a:t>
            </a:r>
          </a:p>
          <a:p>
            <a:endParaRPr lang="en-GB" dirty="0"/>
          </a:p>
        </p:txBody>
      </p:sp>
    </p:spTree>
    <p:extLst>
      <p:ext uri="{BB962C8B-B14F-4D97-AF65-F5344CB8AC3E}">
        <p14:creationId xmlns:p14="http://schemas.microsoft.com/office/powerpoint/2010/main" val="7914911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0"/>
            <a:ext cx="9144000" cy="6858763"/>
          </a:xfrm>
        </p:spPr>
      </p:pic>
      <p:sp>
        <p:nvSpPr>
          <p:cNvPr id="2" name="Title 1"/>
          <p:cNvSpPr>
            <a:spLocks noGrp="1"/>
          </p:cNvSpPr>
          <p:nvPr>
            <p:ph type="title"/>
          </p:nvPr>
        </p:nvSpPr>
        <p:spPr/>
        <p:txBody>
          <a:bodyPr/>
          <a:lstStyle/>
          <a:p>
            <a:r>
              <a:rPr lang="en-US" dirty="0">
                <a:solidFill>
                  <a:srgbClr val="E6287F"/>
                </a:solidFill>
              </a:rPr>
              <a:t>How and when to repay</a:t>
            </a:r>
          </a:p>
        </p:txBody>
      </p:sp>
      <p:sp>
        <p:nvSpPr>
          <p:cNvPr id="6" name="Snip Single Corner Rectangle 5">
            <a:extLst>
              <a:ext uri="{FF2B5EF4-FFF2-40B4-BE49-F238E27FC236}">
                <a16:creationId xmlns:a16="http://schemas.microsoft.com/office/drawing/2014/main" id="{28AA2D2B-873A-F14E-B8FB-627A8C0C3E62}"/>
              </a:ext>
            </a:extLst>
          </p:cNvPr>
          <p:cNvSpPr/>
          <p:nvPr/>
        </p:nvSpPr>
        <p:spPr>
          <a:xfrm flipV="1">
            <a:off x="3" y="1599143"/>
            <a:ext cx="4114797" cy="693278"/>
          </a:xfrm>
          <a:prstGeom prst="snip1Rect">
            <a:avLst/>
          </a:prstGeom>
          <a:solidFill>
            <a:srgbClr val="E628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9FE3"/>
              </a:solidFill>
            </a:endParaRPr>
          </a:p>
        </p:txBody>
      </p:sp>
      <p:sp>
        <p:nvSpPr>
          <p:cNvPr id="7" name="Content Placeholder 2">
            <a:extLst>
              <a:ext uri="{FF2B5EF4-FFF2-40B4-BE49-F238E27FC236}">
                <a16:creationId xmlns:a16="http://schemas.microsoft.com/office/drawing/2014/main" id="{C8C28957-C60E-5142-AAF3-F23FC6A98C50}"/>
              </a:ext>
            </a:extLst>
          </p:cNvPr>
          <p:cNvSpPr txBox="1">
            <a:spLocks/>
          </p:cNvSpPr>
          <p:nvPr/>
        </p:nvSpPr>
        <p:spPr>
          <a:xfrm>
            <a:off x="414527" y="1627497"/>
            <a:ext cx="3572858" cy="628649"/>
          </a:xfrm>
          <a:prstGeom prst="rect">
            <a:avLst/>
          </a:prstGeom>
        </p:spPr>
        <p:txBody>
          <a:bodyPr vert="horz" lIns="91440" tIns="45720" rIns="91440" bIns="45720" rtlCol="0">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spcBef>
                <a:spcPts val="0"/>
              </a:spcBef>
              <a:buFont typeface="Arial" panose="020B0604020202020204" pitchFamily="34" charset="0"/>
              <a:buNone/>
            </a:pPr>
            <a:r>
              <a:rPr lang="en-GB" b="1" dirty="0">
                <a:solidFill>
                  <a:schemeClr val="bg1"/>
                </a:solidFill>
                <a:cs typeface="Ubuntu"/>
              </a:rPr>
              <a:t>When y</a:t>
            </a:r>
            <a:r>
              <a:rPr lang="en-US" b="1" dirty="0">
                <a:solidFill>
                  <a:schemeClr val="bg1"/>
                </a:solidFill>
                <a:cs typeface="Ubuntu"/>
              </a:rPr>
              <a:t>ou will start repaying…</a:t>
            </a:r>
          </a:p>
        </p:txBody>
      </p:sp>
      <p:sp>
        <p:nvSpPr>
          <p:cNvPr id="8" name="Content Placeholder 2">
            <a:extLst>
              <a:ext uri="{FF2B5EF4-FFF2-40B4-BE49-F238E27FC236}">
                <a16:creationId xmlns:a16="http://schemas.microsoft.com/office/drawing/2014/main" id="{0AE329B3-DF51-D842-B388-276E7B9D5F52}"/>
              </a:ext>
            </a:extLst>
          </p:cNvPr>
          <p:cNvSpPr txBox="1">
            <a:spLocks/>
          </p:cNvSpPr>
          <p:nvPr/>
        </p:nvSpPr>
        <p:spPr>
          <a:xfrm flipH="1">
            <a:off x="512372" y="4360382"/>
            <a:ext cx="2229283" cy="156147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Font typeface="Arial" panose="020B0604020202020204" pitchFamily="34" charset="0"/>
              <a:buNone/>
            </a:pPr>
            <a:r>
              <a:rPr lang="en-US" sz="2000" b="1" dirty="0">
                <a:solidFill>
                  <a:srgbClr val="009FE3"/>
                </a:solidFill>
                <a:cs typeface="Ubuntu"/>
              </a:rPr>
              <a:t>The April after you finish </a:t>
            </a:r>
            <a:br>
              <a:rPr lang="en-US" sz="2000" b="1" dirty="0">
                <a:solidFill>
                  <a:srgbClr val="009FE3"/>
                </a:solidFill>
                <a:cs typeface="Ubuntu"/>
              </a:rPr>
            </a:br>
            <a:r>
              <a:rPr lang="en-US" sz="2000" b="1" dirty="0">
                <a:solidFill>
                  <a:srgbClr val="009FE3"/>
                </a:solidFill>
                <a:cs typeface="Ubuntu"/>
              </a:rPr>
              <a:t>your course</a:t>
            </a:r>
          </a:p>
        </p:txBody>
      </p:sp>
      <p:sp>
        <p:nvSpPr>
          <p:cNvPr id="9" name="Content Placeholder 2">
            <a:extLst>
              <a:ext uri="{FF2B5EF4-FFF2-40B4-BE49-F238E27FC236}">
                <a16:creationId xmlns:a16="http://schemas.microsoft.com/office/drawing/2014/main" id="{366625DF-A699-1E48-B3DD-2A32F5850000}"/>
              </a:ext>
            </a:extLst>
          </p:cNvPr>
          <p:cNvSpPr txBox="1">
            <a:spLocks/>
          </p:cNvSpPr>
          <p:nvPr/>
        </p:nvSpPr>
        <p:spPr>
          <a:xfrm>
            <a:off x="6104736" y="4360382"/>
            <a:ext cx="2410614" cy="171767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Font typeface="Arial" panose="020B0604020202020204" pitchFamily="34" charset="0"/>
              <a:buNone/>
            </a:pPr>
            <a:r>
              <a:rPr lang="en-GB" sz="2000" b="1" dirty="0">
                <a:solidFill>
                  <a:srgbClr val="009FE3"/>
                </a:solidFill>
                <a:cs typeface="Ubuntu"/>
              </a:rPr>
              <a:t>W</a:t>
            </a:r>
            <a:r>
              <a:rPr lang="en-US" sz="2000" b="1" dirty="0">
                <a:solidFill>
                  <a:srgbClr val="009FE3"/>
                </a:solidFill>
                <a:cs typeface="Ubuntu"/>
              </a:rPr>
              <a:t>hen you’re earning over </a:t>
            </a:r>
            <a:r>
              <a:rPr lang="en-US" sz="2400" b="1" dirty="0">
                <a:solidFill>
                  <a:srgbClr val="009FE3"/>
                </a:solidFill>
                <a:cs typeface="Ubuntu"/>
              </a:rPr>
              <a:t>£25,000 </a:t>
            </a:r>
            <a:br>
              <a:rPr lang="en-US" sz="2400" b="1" dirty="0">
                <a:solidFill>
                  <a:srgbClr val="009FE3"/>
                </a:solidFill>
                <a:cs typeface="Ubuntu"/>
              </a:rPr>
            </a:br>
            <a:r>
              <a:rPr lang="en-US" sz="2000" b="1" dirty="0">
                <a:solidFill>
                  <a:srgbClr val="009FE3"/>
                </a:solidFill>
                <a:cs typeface="Ubuntu"/>
              </a:rPr>
              <a:t>per year</a:t>
            </a:r>
          </a:p>
        </p:txBody>
      </p:sp>
      <p:sp>
        <p:nvSpPr>
          <p:cNvPr id="10" name="Content Placeholder 2">
            <a:extLst>
              <a:ext uri="{FF2B5EF4-FFF2-40B4-BE49-F238E27FC236}">
                <a16:creationId xmlns:a16="http://schemas.microsoft.com/office/drawing/2014/main" id="{05313FE8-6819-C84F-9EFA-52165DEF7330}"/>
              </a:ext>
            </a:extLst>
          </p:cNvPr>
          <p:cNvSpPr txBox="1">
            <a:spLocks/>
          </p:cNvSpPr>
          <p:nvPr/>
        </p:nvSpPr>
        <p:spPr>
          <a:xfrm>
            <a:off x="2940708" y="4437453"/>
            <a:ext cx="2964975" cy="133641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defTabSz="457200">
              <a:lnSpc>
                <a:spcPct val="120000"/>
              </a:lnSpc>
              <a:buNone/>
            </a:pPr>
            <a:r>
              <a:rPr lang="en-GB" sz="2000" b="1" dirty="0">
                <a:solidFill>
                  <a:srgbClr val="009FE3"/>
                </a:solidFill>
              </a:rPr>
              <a:t>The government will write-off any unpaid balance after 40 years</a:t>
            </a:r>
            <a:br>
              <a:rPr lang="en-GB" sz="2000" b="1" dirty="0">
                <a:solidFill>
                  <a:srgbClr val="002060"/>
                </a:solidFill>
              </a:rPr>
            </a:br>
            <a:endParaRPr lang="en-GB" sz="2000" dirty="0">
              <a:solidFill>
                <a:srgbClr val="002060"/>
              </a:solidFill>
            </a:endParaRPr>
          </a:p>
          <a:p>
            <a:pPr marL="0" indent="0" algn="ctr" defTabSz="457200">
              <a:lnSpc>
                <a:spcPct val="120000"/>
              </a:lnSpc>
              <a:buNone/>
            </a:pPr>
            <a:endParaRPr lang="en-GB" sz="2400" dirty="0">
              <a:solidFill>
                <a:srgbClr val="002060"/>
              </a:solidFill>
            </a:endParaRPr>
          </a:p>
        </p:txBody>
      </p:sp>
      <p:pic>
        <p:nvPicPr>
          <p:cNvPr id="11" name="Picture 10">
            <a:extLst>
              <a:ext uri="{FF2B5EF4-FFF2-40B4-BE49-F238E27FC236}">
                <a16:creationId xmlns:a16="http://schemas.microsoft.com/office/drawing/2014/main" id="{64B1AAE8-5DD2-BA45-9668-AC55264932A5}"/>
              </a:ext>
            </a:extLst>
          </p:cNvPr>
          <p:cNvPicPr>
            <a:picLocks noChangeAspect="1"/>
          </p:cNvPicPr>
          <p:nvPr/>
        </p:nvPicPr>
        <p:blipFill>
          <a:blip r:embed="rId4"/>
          <a:stretch>
            <a:fillRect/>
          </a:stretch>
        </p:blipFill>
        <p:spPr>
          <a:xfrm>
            <a:off x="628650" y="2710372"/>
            <a:ext cx="2113005" cy="1438017"/>
          </a:xfrm>
          <a:prstGeom prst="rect">
            <a:avLst/>
          </a:prstGeom>
        </p:spPr>
      </p:pic>
      <p:pic>
        <p:nvPicPr>
          <p:cNvPr id="12" name="Picture 11">
            <a:extLst>
              <a:ext uri="{FF2B5EF4-FFF2-40B4-BE49-F238E27FC236}">
                <a16:creationId xmlns:a16="http://schemas.microsoft.com/office/drawing/2014/main" id="{0EEEE3BA-22C8-A64A-8403-2A0EBA99044C}"/>
              </a:ext>
            </a:extLst>
          </p:cNvPr>
          <p:cNvPicPr>
            <a:picLocks noChangeAspect="1"/>
          </p:cNvPicPr>
          <p:nvPr/>
        </p:nvPicPr>
        <p:blipFill>
          <a:blip r:embed="rId5"/>
          <a:stretch>
            <a:fillRect/>
          </a:stretch>
        </p:blipFill>
        <p:spPr>
          <a:xfrm>
            <a:off x="6431858" y="2739720"/>
            <a:ext cx="1715186" cy="1506017"/>
          </a:xfrm>
          <a:prstGeom prst="rect">
            <a:avLst/>
          </a:prstGeom>
        </p:spPr>
      </p:pic>
      <p:pic>
        <p:nvPicPr>
          <p:cNvPr id="13" name="Picture 12">
            <a:extLst>
              <a:ext uri="{FF2B5EF4-FFF2-40B4-BE49-F238E27FC236}">
                <a16:creationId xmlns:a16="http://schemas.microsoft.com/office/drawing/2014/main" id="{90ED261C-FEBA-6F40-A300-F03B489315C8}"/>
              </a:ext>
            </a:extLst>
          </p:cNvPr>
          <p:cNvPicPr>
            <a:picLocks noChangeAspect="1"/>
          </p:cNvPicPr>
          <p:nvPr/>
        </p:nvPicPr>
        <p:blipFill>
          <a:blip r:embed="rId6"/>
          <a:stretch>
            <a:fillRect/>
          </a:stretch>
        </p:blipFill>
        <p:spPr>
          <a:xfrm>
            <a:off x="3830587" y="2773721"/>
            <a:ext cx="1185217" cy="1586661"/>
          </a:xfrm>
          <a:prstGeom prst="rect">
            <a:avLst/>
          </a:prstGeom>
        </p:spPr>
      </p:pic>
    </p:spTree>
    <p:extLst>
      <p:ext uri="{BB962C8B-B14F-4D97-AF65-F5344CB8AC3E}">
        <p14:creationId xmlns:p14="http://schemas.microsoft.com/office/powerpoint/2010/main" val="362737498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2" presetClass="entr" presetSubtype="8"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 calcmode="lin" valueType="num">
                                      <p:cBhvr additive="base">
                                        <p:cTn id="10" dur="500" fill="hold"/>
                                        <p:tgtEl>
                                          <p:spTgt spid="8"/>
                                        </p:tgtEl>
                                        <p:attrNameLst>
                                          <p:attrName>ppt_x</p:attrName>
                                        </p:attrNameLst>
                                      </p:cBhvr>
                                      <p:tavLst>
                                        <p:tav tm="0">
                                          <p:val>
                                            <p:strVal val="0-#ppt_w/2"/>
                                          </p:val>
                                        </p:tav>
                                        <p:tav tm="100000">
                                          <p:val>
                                            <p:strVal val="#ppt_x"/>
                                          </p:val>
                                        </p:tav>
                                      </p:tavLst>
                                    </p:anim>
                                    <p:anim calcmode="lin" valueType="num">
                                      <p:cBhvr additive="base">
                                        <p:cTn id="11"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par>
                                <p:cTn id="17" presetID="2" presetClass="entr" presetSubtype="2"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1+#ppt_w/2"/>
                                          </p:val>
                                        </p:tav>
                                        <p:tav tm="100000">
                                          <p:val>
                                            <p:strVal val="#ppt_x"/>
                                          </p:val>
                                        </p:tav>
                                      </p:tavLst>
                                    </p:anim>
                                    <p:anim calcmode="lin" valueType="num">
                                      <p:cBhvr additive="base">
                                        <p:cTn id="20"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9" presetClass="entr" presetSubtype="0" decel="100000"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p:cTn id="25" dur="2000" fill="hold"/>
                                        <p:tgtEl>
                                          <p:spTgt spid="13"/>
                                        </p:tgtEl>
                                        <p:attrNameLst>
                                          <p:attrName>ppt_w</p:attrName>
                                        </p:attrNameLst>
                                      </p:cBhvr>
                                      <p:tavLst>
                                        <p:tav tm="0">
                                          <p:val>
                                            <p:fltVal val="0"/>
                                          </p:val>
                                        </p:tav>
                                        <p:tav tm="100000">
                                          <p:val>
                                            <p:strVal val="#ppt_w"/>
                                          </p:val>
                                        </p:tav>
                                      </p:tavLst>
                                    </p:anim>
                                    <p:anim calcmode="lin" valueType="num">
                                      <p:cBhvr>
                                        <p:cTn id="26" dur="2000" fill="hold"/>
                                        <p:tgtEl>
                                          <p:spTgt spid="13"/>
                                        </p:tgtEl>
                                        <p:attrNameLst>
                                          <p:attrName>ppt_h</p:attrName>
                                        </p:attrNameLst>
                                      </p:cBhvr>
                                      <p:tavLst>
                                        <p:tav tm="0">
                                          <p:val>
                                            <p:fltVal val="0"/>
                                          </p:val>
                                        </p:tav>
                                        <p:tav tm="100000">
                                          <p:val>
                                            <p:strVal val="#ppt_h"/>
                                          </p:val>
                                        </p:tav>
                                      </p:tavLst>
                                    </p:anim>
                                    <p:anim calcmode="lin" valueType="num">
                                      <p:cBhvr>
                                        <p:cTn id="27" dur="2000" fill="hold"/>
                                        <p:tgtEl>
                                          <p:spTgt spid="13"/>
                                        </p:tgtEl>
                                        <p:attrNameLst>
                                          <p:attrName>style.rotation</p:attrName>
                                        </p:attrNameLst>
                                      </p:cBhvr>
                                      <p:tavLst>
                                        <p:tav tm="0">
                                          <p:val>
                                            <p:fltVal val="360"/>
                                          </p:val>
                                        </p:tav>
                                        <p:tav tm="100000">
                                          <p:val>
                                            <p:fltVal val="0"/>
                                          </p:val>
                                        </p:tav>
                                      </p:tavLst>
                                    </p:anim>
                                    <p:animEffect transition="in" filter="fade">
                                      <p:cBhvr>
                                        <p:cTn id="28" dur="2000"/>
                                        <p:tgtEl>
                                          <p:spTgt spid="13"/>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0"/>
            <a:ext cx="9144000" cy="6858763"/>
          </a:xfrm>
        </p:spPr>
      </p:pic>
      <p:pic>
        <p:nvPicPr>
          <p:cNvPr id="15" name="Picture 2" descr="Image preview"/>
          <p:cNvPicPr>
            <a:picLocks noChangeAspect="1" noChangeArrowheads="1"/>
          </p:cNvPicPr>
          <p:nvPr/>
        </p:nvPicPr>
        <p:blipFill rotWithShape="1">
          <a:blip r:embed="rId4">
            <a:extLst>
              <a:ext uri="{28A0092B-C50C-407E-A947-70E740481C1C}">
                <a14:useLocalDpi xmlns:a14="http://schemas.microsoft.com/office/drawing/2010/main" val="0"/>
              </a:ext>
            </a:extLst>
          </a:blip>
          <a:srcRect t="57454" r="35751" b="-1543"/>
          <a:stretch/>
        </p:blipFill>
        <p:spPr bwMode="auto">
          <a:xfrm rot="20831214">
            <a:off x="6810525" y="2668166"/>
            <a:ext cx="2096139" cy="1883391"/>
          </a:xfrm>
          <a:prstGeom prst="rect">
            <a:avLst/>
          </a:prstGeom>
          <a:noFill/>
          <a:extLst>
            <a:ext uri="{909E8E84-426E-40DD-AFC4-6F175D3DCCD1}">
              <a14:hiddenFill xmlns:a14="http://schemas.microsoft.com/office/drawing/2010/main">
                <a:solidFill>
                  <a:srgbClr val="FFFFFF"/>
                </a:solidFill>
              </a14:hiddenFill>
            </a:ext>
          </a:extLst>
        </p:spPr>
      </p:pic>
      <p:sp>
        <p:nvSpPr>
          <p:cNvPr id="6" name="Snip Single Corner Rectangle 5">
            <a:extLst>
              <a:ext uri="{FF2B5EF4-FFF2-40B4-BE49-F238E27FC236}">
                <a16:creationId xmlns:a16="http://schemas.microsoft.com/office/drawing/2014/main" id="{28AA2D2B-873A-F14E-B8FB-627A8C0C3E62}"/>
              </a:ext>
            </a:extLst>
          </p:cNvPr>
          <p:cNvSpPr/>
          <p:nvPr/>
        </p:nvSpPr>
        <p:spPr>
          <a:xfrm flipV="1">
            <a:off x="3" y="1599143"/>
            <a:ext cx="4114797" cy="693278"/>
          </a:xfrm>
          <a:prstGeom prst="snip1Rect">
            <a:avLst/>
          </a:prstGeom>
          <a:solidFill>
            <a:srgbClr val="E628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9FE3"/>
              </a:solidFill>
            </a:endParaRPr>
          </a:p>
        </p:txBody>
      </p:sp>
      <p:pic>
        <p:nvPicPr>
          <p:cNvPr id="1026" name="Picture 2" descr="Image preview"/>
          <p:cNvPicPr>
            <a:picLocks noChangeAspect="1" noChangeArrowheads="1"/>
          </p:cNvPicPr>
          <p:nvPr/>
        </p:nvPicPr>
        <p:blipFill rotWithShape="1">
          <a:blip r:embed="rId4">
            <a:extLst>
              <a:ext uri="{28A0092B-C50C-407E-A947-70E740481C1C}">
                <a14:useLocalDpi xmlns:a14="http://schemas.microsoft.com/office/drawing/2010/main" val="0"/>
              </a:ext>
            </a:extLst>
          </a:blip>
          <a:srcRect b="40256"/>
          <a:stretch/>
        </p:blipFill>
        <p:spPr bwMode="auto">
          <a:xfrm>
            <a:off x="5862130" y="0"/>
            <a:ext cx="3262524" cy="2552131"/>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2">
            <a:extLst>
              <a:ext uri="{FF2B5EF4-FFF2-40B4-BE49-F238E27FC236}">
                <a16:creationId xmlns:a16="http://schemas.microsoft.com/office/drawing/2014/main" id="{C8C28957-C60E-5142-AAF3-F23FC6A98C50}"/>
              </a:ext>
            </a:extLst>
          </p:cNvPr>
          <p:cNvSpPr txBox="1">
            <a:spLocks/>
          </p:cNvSpPr>
          <p:nvPr/>
        </p:nvSpPr>
        <p:spPr>
          <a:xfrm>
            <a:off x="414527" y="1600201"/>
            <a:ext cx="3572858" cy="628649"/>
          </a:xfrm>
          <a:prstGeom prst="rect">
            <a:avLst/>
          </a:prstGeom>
        </p:spPr>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spcBef>
                <a:spcPts val="0"/>
              </a:spcBef>
              <a:buFont typeface="Arial" panose="020B0604020202020204" pitchFamily="34" charset="0"/>
              <a:buNone/>
            </a:pPr>
            <a:r>
              <a:rPr lang="en-GB" b="1" dirty="0">
                <a:solidFill>
                  <a:schemeClr val="bg1"/>
                </a:solidFill>
                <a:cs typeface="Ubuntu"/>
              </a:rPr>
              <a:t>How y</a:t>
            </a:r>
            <a:r>
              <a:rPr lang="en-US" b="1" dirty="0">
                <a:solidFill>
                  <a:schemeClr val="bg1"/>
                </a:solidFill>
                <a:cs typeface="Ubuntu"/>
              </a:rPr>
              <a:t>ou will start repaying…</a:t>
            </a:r>
          </a:p>
        </p:txBody>
      </p:sp>
      <p:sp>
        <p:nvSpPr>
          <p:cNvPr id="3" name="Rectangle 2"/>
          <p:cNvSpPr/>
          <p:nvPr/>
        </p:nvSpPr>
        <p:spPr>
          <a:xfrm>
            <a:off x="209806" y="2443426"/>
            <a:ext cx="7787781" cy="3970318"/>
          </a:xfrm>
          <a:prstGeom prst="rect">
            <a:avLst/>
          </a:prstGeom>
        </p:spPr>
        <p:txBody>
          <a:bodyPr wrap="square">
            <a:spAutoFit/>
          </a:bodyPr>
          <a:lstStyle/>
          <a:p>
            <a:pPr marL="342900" indent="-342900">
              <a:buFont typeface="Arial" panose="020B0604020202020204" pitchFamily="34" charset="0"/>
              <a:buChar char="•"/>
            </a:pPr>
            <a:r>
              <a:rPr lang="en-GB" dirty="0"/>
              <a:t>You need to pay back </a:t>
            </a:r>
            <a:r>
              <a:rPr lang="en-GB" b="1" dirty="0">
                <a:solidFill>
                  <a:srgbClr val="E6287F"/>
                </a:solidFill>
              </a:rPr>
              <a:t>BOTH</a:t>
            </a:r>
            <a:r>
              <a:rPr lang="en-GB" dirty="0"/>
              <a:t> your </a:t>
            </a:r>
            <a:r>
              <a:rPr lang="en-GB" b="1" dirty="0">
                <a:solidFill>
                  <a:srgbClr val="E6287F"/>
                </a:solidFill>
              </a:rPr>
              <a:t>Tuition Fee Loan </a:t>
            </a:r>
            <a:r>
              <a:rPr lang="en-GB" dirty="0"/>
              <a:t>and your </a:t>
            </a:r>
            <a:r>
              <a:rPr lang="en-GB" b="1" dirty="0">
                <a:solidFill>
                  <a:srgbClr val="E6287F"/>
                </a:solidFill>
              </a:rPr>
              <a:t>Maintenance Loan</a:t>
            </a:r>
          </a:p>
          <a:p>
            <a:pPr marL="342900" indent="-342900">
              <a:buFont typeface="Arial" panose="020B0604020202020204" pitchFamily="34" charset="0"/>
              <a:buChar char="•"/>
            </a:pPr>
            <a:endParaRPr lang="en-GB" dirty="0"/>
          </a:p>
          <a:p>
            <a:pPr marL="342900" indent="-342900">
              <a:buFont typeface="Arial" panose="020B0604020202020204" pitchFamily="34" charset="0"/>
              <a:buChar char="•"/>
            </a:pPr>
            <a:r>
              <a:rPr lang="en-GB" dirty="0"/>
              <a:t>You </a:t>
            </a:r>
            <a:r>
              <a:rPr lang="en-GB" b="1" dirty="0">
                <a:solidFill>
                  <a:srgbClr val="E6287F"/>
                </a:solidFill>
              </a:rPr>
              <a:t>still have to repay </a:t>
            </a:r>
            <a:r>
              <a:rPr lang="en-GB" dirty="0"/>
              <a:t>your student loans </a:t>
            </a:r>
            <a:r>
              <a:rPr lang="en-GB" b="1" dirty="0">
                <a:solidFill>
                  <a:srgbClr val="E6287F"/>
                </a:solidFill>
              </a:rPr>
              <a:t>if you leave your course early</a:t>
            </a:r>
          </a:p>
          <a:p>
            <a:pPr marL="342900" indent="-342900">
              <a:buFont typeface="Arial" panose="020B0604020202020204" pitchFamily="34" charset="0"/>
              <a:buChar char="•"/>
            </a:pPr>
            <a:endParaRPr lang="en-GB" dirty="0"/>
          </a:p>
          <a:p>
            <a:pPr marL="342900" indent="-342900">
              <a:buFont typeface="Arial" panose="020B0604020202020204" pitchFamily="34" charset="0"/>
              <a:buChar char="•"/>
            </a:pPr>
            <a:r>
              <a:rPr lang="en-GB" dirty="0"/>
              <a:t>You only start paying your Student Loans back once you’re </a:t>
            </a:r>
            <a:r>
              <a:rPr lang="en-GB" b="1" dirty="0">
                <a:solidFill>
                  <a:srgbClr val="E6287F"/>
                </a:solidFill>
              </a:rPr>
              <a:t>earning over a certain amount per year. </a:t>
            </a:r>
            <a:r>
              <a:rPr lang="en-GB" sz="1600" dirty="0"/>
              <a:t>(Subject to change.)</a:t>
            </a:r>
            <a:endParaRPr lang="en-GB" sz="2400" dirty="0"/>
          </a:p>
          <a:p>
            <a:pPr marL="342900" indent="-342900">
              <a:buFont typeface="Arial" panose="020B0604020202020204" pitchFamily="34" charset="0"/>
              <a:buChar char="•"/>
            </a:pPr>
            <a:endParaRPr lang="en-GB" dirty="0"/>
          </a:p>
          <a:p>
            <a:pPr marL="342900" indent="-342900">
              <a:buFont typeface="Arial" panose="020B0604020202020204" pitchFamily="34" charset="0"/>
              <a:buChar char="•"/>
            </a:pPr>
            <a:r>
              <a:rPr lang="en-GB" dirty="0"/>
              <a:t>Your repayments will come off your pay slip just like tax, national insurance, or your pension so </a:t>
            </a:r>
            <a:r>
              <a:rPr lang="en-GB" b="1" dirty="0">
                <a:solidFill>
                  <a:srgbClr val="E6287F"/>
                </a:solidFill>
              </a:rPr>
              <a:t>you don’t even notice</a:t>
            </a:r>
            <a:r>
              <a:rPr lang="en-GB" dirty="0"/>
              <a:t>!</a:t>
            </a:r>
          </a:p>
          <a:p>
            <a:pPr marL="342900" indent="-342900">
              <a:buFont typeface="Arial" panose="020B0604020202020204" pitchFamily="34" charset="0"/>
              <a:buChar char="•"/>
            </a:pPr>
            <a:endParaRPr lang="en-GB" dirty="0"/>
          </a:p>
          <a:p>
            <a:pPr marL="285750" indent="-285750">
              <a:buFont typeface="Arial" panose="020B0604020202020204" pitchFamily="34" charset="0"/>
              <a:buChar char="•"/>
            </a:pPr>
            <a:r>
              <a:rPr lang="en-GB" dirty="0"/>
              <a:t>If  your income falls to </a:t>
            </a:r>
            <a:r>
              <a:rPr lang="en-GB" b="1" dirty="0">
                <a:solidFill>
                  <a:srgbClr val="E6287F"/>
                </a:solidFill>
              </a:rPr>
              <a:t>£25,000 </a:t>
            </a:r>
            <a:r>
              <a:rPr lang="en-GB" dirty="0"/>
              <a:t>or below your repayments will stop. Any </a:t>
            </a:r>
            <a:r>
              <a:rPr lang="en-GB" b="1" dirty="0">
                <a:solidFill>
                  <a:srgbClr val="E6287F"/>
                </a:solidFill>
              </a:rPr>
              <a:t>outstanding loan</a:t>
            </a:r>
            <a:r>
              <a:rPr lang="en-GB" dirty="0"/>
              <a:t> balance will be </a:t>
            </a:r>
            <a:r>
              <a:rPr lang="en-GB" b="1" dirty="0">
                <a:solidFill>
                  <a:srgbClr val="E6287F"/>
                </a:solidFill>
              </a:rPr>
              <a:t>cancelled 40 years after entering repayment</a:t>
            </a:r>
            <a:r>
              <a:rPr lang="en-GB" dirty="0"/>
              <a:t>.</a:t>
            </a:r>
          </a:p>
          <a:p>
            <a:pPr marL="342900" indent="-342900">
              <a:buFont typeface="Arial" panose="020B0604020202020204" pitchFamily="34" charset="0"/>
              <a:buChar char="•"/>
            </a:pPr>
            <a:endParaRPr lang="en-GB" dirty="0"/>
          </a:p>
        </p:txBody>
      </p:sp>
      <p:sp>
        <p:nvSpPr>
          <p:cNvPr id="2" name="Title 1"/>
          <p:cNvSpPr>
            <a:spLocks noGrp="1"/>
          </p:cNvSpPr>
          <p:nvPr>
            <p:ph type="title"/>
          </p:nvPr>
        </p:nvSpPr>
        <p:spPr/>
        <p:txBody>
          <a:bodyPr/>
          <a:lstStyle/>
          <a:p>
            <a:r>
              <a:rPr lang="en-US" dirty="0">
                <a:solidFill>
                  <a:srgbClr val="E6287F"/>
                </a:solidFill>
              </a:rPr>
              <a:t>How and when to repay</a:t>
            </a:r>
          </a:p>
        </p:txBody>
      </p:sp>
    </p:spTree>
    <p:extLst>
      <p:ext uri="{BB962C8B-B14F-4D97-AF65-F5344CB8AC3E}">
        <p14:creationId xmlns:p14="http://schemas.microsoft.com/office/powerpoint/2010/main" val="768404171"/>
      </p:ext>
    </p:extLst>
  </p:cSld>
  <p:clrMapOvr>
    <a:masterClrMapping/>
  </p:clrMapOvr>
  <p:transition spd="slow">
    <p:push dir="u"/>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0"/>
            <a:ext cx="9144000" cy="6858763"/>
          </a:xfrm>
        </p:spPr>
      </p:pic>
      <p:sp>
        <p:nvSpPr>
          <p:cNvPr id="2" name="Title 1"/>
          <p:cNvSpPr>
            <a:spLocks noGrp="1"/>
          </p:cNvSpPr>
          <p:nvPr>
            <p:ph type="title"/>
          </p:nvPr>
        </p:nvSpPr>
        <p:spPr/>
        <p:txBody>
          <a:bodyPr/>
          <a:lstStyle/>
          <a:p>
            <a:r>
              <a:rPr lang="en-US" dirty="0">
                <a:solidFill>
                  <a:srgbClr val="E6287F"/>
                </a:solidFill>
              </a:rPr>
              <a:t>How and when to repay</a:t>
            </a:r>
          </a:p>
        </p:txBody>
      </p:sp>
      <p:sp>
        <p:nvSpPr>
          <p:cNvPr id="6" name="Snip Single Corner Rectangle 5">
            <a:extLst>
              <a:ext uri="{FF2B5EF4-FFF2-40B4-BE49-F238E27FC236}">
                <a16:creationId xmlns:a16="http://schemas.microsoft.com/office/drawing/2014/main" id="{28AA2D2B-873A-F14E-B8FB-627A8C0C3E62}"/>
              </a:ext>
            </a:extLst>
          </p:cNvPr>
          <p:cNvSpPr/>
          <p:nvPr/>
        </p:nvSpPr>
        <p:spPr>
          <a:xfrm flipV="1">
            <a:off x="3" y="1599143"/>
            <a:ext cx="4114797" cy="693278"/>
          </a:xfrm>
          <a:prstGeom prst="snip1Rect">
            <a:avLst/>
          </a:prstGeom>
          <a:solidFill>
            <a:srgbClr val="E628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9FE3"/>
              </a:solidFill>
            </a:endParaRPr>
          </a:p>
        </p:txBody>
      </p:sp>
      <p:sp>
        <p:nvSpPr>
          <p:cNvPr id="7" name="Content Placeholder 2">
            <a:extLst>
              <a:ext uri="{FF2B5EF4-FFF2-40B4-BE49-F238E27FC236}">
                <a16:creationId xmlns:a16="http://schemas.microsoft.com/office/drawing/2014/main" id="{C8C28957-C60E-5142-AAF3-F23FC6A98C50}"/>
              </a:ext>
            </a:extLst>
          </p:cNvPr>
          <p:cNvSpPr txBox="1">
            <a:spLocks/>
          </p:cNvSpPr>
          <p:nvPr/>
        </p:nvSpPr>
        <p:spPr>
          <a:xfrm>
            <a:off x="414527" y="1627497"/>
            <a:ext cx="3572858" cy="628649"/>
          </a:xfrm>
          <a:prstGeom prst="rect">
            <a:avLst/>
          </a:prstGeom>
        </p:spPr>
        <p:txBody>
          <a:bodyPr vert="horz" lIns="91440" tIns="45720" rIns="91440" bIns="45720" rtlCol="0">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spcBef>
                <a:spcPts val="0"/>
              </a:spcBef>
              <a:buFont typeface="Arial" panose="020B0604020202020204" pitchFamily="34" charset="0"/>
              <a:buNone/>
            </a:pPr>
            <a:r>
              <a:rPr lang="en-GB" b="1" dirty="0">
                <a:solidFill>
                  <a:schemeClr val="bg1"/>
                </a:solidFill>
                <a:cs typeface="Ubuntu"/>
              </a:rPr>
              <a:t>When y</a:t>
            </a:r>
            <a:r>
              <a:rPr lang="en-US" b="1" dirty="0">
                <a:solidFill>
                  <a:schemeClr val="bg1"/>
                </a:solidFill>
                <a:cs typeface="Ubuntu"/>
              </a:rPr>
              <a:t>ou will start repaying…</a:t>
            </a:r>
          </a:p>
        </p:txBody>
      </p:sp>
      <p:grpSp>
        <p:nvGrpSpPr>
          <p:cNvPr id="40" name="Group 39">
            <a:extLst>
              <a:ext uri="{FF2B5EF4-FFF2-40B4-BE49-F238E27FC236}">
                <a16:creationId xmlns:a16="http://schemas.microsoft.com/office/drawing/2014/main" id="{8D6FD37B-1DB4-48A0-AE71-A3029B54AF1B}"/>
              </a:ext>
            </a:extLst>
          </p:cNvPr>
          <p:cNvGrpSpPr/>
          <p:nvPr/>
        </p:nvGrpSpPr>
        <p:grpSpPr>
          <a:xfrm>
            <a:off x="30174" y="2226018"/>
            <a:ext cx="8913281" cy="3193588"/>
            <a:chOff x="227150" y="1360590"/>
            <a:chExt cx="8913281" cy="3193588"/>
          </a:xfrm>
        </p:grpSpPr>
        <p:grpSp>
          <p:nvGrpSpPr>
            <p:cNvPr id="41" name="Group 40">
              <a:extLst>
                <a:ext uri="{FF2B5EF4-FFF2-40B4-BE49-F238E27FC236}">
                  <a16:creationId xmlns:a16="http://schemas.microsoft.com/office/drawing/2014/main" id="{4BEBE2F9-5DFF-4771-B563-606FB0D4ADB7}"/>
                </a:ext>
              </a:extLst>
            </p:cNvPr>
            <p:cNvGrpSpPr/>
            <p:nvPr/>
          </p:nvGrpSpPr>
          <p:grpSpPr>
            <a:xfrm>
              <a:off x="1848587" y="1917755"/>
              <a:ext cx="2020206" cy="2636423"/>
              <a:chOff x="3086004" y="1621880"/>
              <a:chExt cx="2020206" cy="2813054"/>
            </a:xfrm>
          </p:grpSpPr>
          <p:sp>
            <p:nvSpPr>
              <p:cNvPr id="51" name="Rectangle 50">
                <a:extLst>
                  <a:ext uri="{FF2B5EF4-FFF2-40B4-BE49-F238E27FC236}">
                    <a16:creationId xmlns:a16="http://schemas.microsoft.com/office/drawing/2014/main" id="{5612990C-5009-4220-8A22-CA80F0ACFAA6}"/>
                  </a:ext>
                </a:extLst>
              </p:cNvPr>
              <p:cNvSpPr/>
              <p:nvPr/>
            </p:nvSpPr>
            <p:spPr>
              <a:xfrm>
                <a:off x="3126409" y="1621880"/>
                <a:ext cx="1979801" cy="2813054"/>
              </a:xfrm>
              <a:prstGeom prst="rect">
                <a:avLst/>
              </a:prstGeom>
              <a:solidFill>
                <a:srgbClr val="E628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2" name="TextBox 51">
                <a:extLst>
                  <a:ext uri="{FF2B5EF4-FFF2-40B4-BE49-F238E27FC236}">
                    <a16:creationId xmlns:a16="http://schemas.microsoft.com/office/drawing/2014/main" id="{B02404F3-3CE0-43EB-86DD-7C64E9F96855}"/>
                  </a:ext>
                </a:extLst>
              </p:cNvPr>
              <p:cNvSpPr txBox="1"/>
              <p:nvPr/>
            </p:nvSpPr>
            <p:spPr>
              <a:xfrm>
                <a:off x="3086004" y="2411946"/>
                <a:ext cx="1979802" cy="1280747"/>
              </a:xfrm>
              <a:prstGeom prst="rect">
                <a:avLst/>
              </a:prstGeom>
              <a:noFill/>
            </p:spPr>
            <p:txBody>
              <a:bodyPr wrap="square" rtlCol="0">
                <a:spAutoFit/>
              </a:bodyPr>
              <a:lstStyle/>
              <a:p>
                <a:pPr algn="ctr"/>
                <a:r>
                  <a:rPr lang="en-GB" b="1" dirty="0">
                    <a:solidFill>
                      <a:schemeClr val="bg1"/>
                    </a:solidFill>
                  </a:rPr>
                  <a:t>Your Income</a:t>
                </a:r>
              </a:p>
              <a:p>
                <a:pPr algn="ctr"/>
                <a:br>
                  <a:rPr lang="en-GB" b="1" dirty="0">
                    <a:solidFill>
                      <a:schemeClr val="bg1"/>
                    </a:solidFill>
                  </a:rPr>
                </a:br>
                <a:r>
                  <a:rPr lang="en-GB" b="1" dirty="0">
                    <a:solidFill>
                      <a:schemeClr val="bg1"/>
                    </a:solidFill>
                  </a:rPr>
                  <a:t>£30,000 </a:t>
                </a:r>
                <a:br>
                  <a:rPr lang="en-GB" b="1" dirty="0">
                    <a:solidFill>
                      <a:schemeClr val="bg1"/>
                    </a:solidFill>
                  </a:rPr>
                </a:br>
                <a:r>
                  <a:rPr lang="en-GB" b="1" dirty="0">
                    <a:solidFill>
                      <a:schemeClr val="bg1"/>
                    </a:solidFill>
                  </a:rPr>
                  <a:t>per year</a:t>
                </a:r>
              </a:p>
            </p:txBody>
          </p:sp>
        </p:grpSp>
        <p:sp>
          <p:nvSpPr>
            <p:cNvPr id="42" name="Rectangle 41">
              <a:extLst>
                <a:ext uri="{FF2B5EF4-FFF2-40B4-BE49-F238E27FC236}">
                  <a16:creationId xmlns:a16="http://schemas.microsoft.com/office/drawing/2014/main" id="{55305E15-7D98-4436-8C14-60A5E4C2D9CE}"/>
                </a:ext>
              </a:extLst>
            </p:cNvPr>
            <p:cNvSpPr/>
            <p:nvPr/>
          </p:nvSpPr>
          <p:spPr>
            <a:xfrm>
              <a:off x="1888992" y="1731307"/>
              <a:ext cx="1979801" cy="324507"/>
            </a:xfrm>
            <a:prstGeom prst="rect">
              <a:avLst/>
            </a:prstGeom>
            <a:solidFill>
              <a:srgbClr val="2F2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3" name="TextBox 42">
              <a:extLst>
                <a:ext uri="{FF2B5EF4-FFF2-40B4-BE49-F238E27FC236}">
                  <a16:creationId xmlns:a16="http://schemas.microsoft.com/office/drawing/2014/main" id="{2FD42EBD-8D79-47EF-AC41-5C98F35727B6}"/>
                </a:ext>
              </a:extLst>
            </p:cNvPr>
            <p:cNvSpPr txBox="1"/>
            <p:nvPr/>
          </p:nvSpPr>
          <p:spPr>
            <a:xfrm>
              <a:off x="227150" y="1560721"/>
              <a:ext cx="1484746" cy="923330"/>
            </a:xfrm>
            <a:prstGeom prst="rect">
              <a:avLst/>
            </a:prstGeom>
            <a:noFill/>
          </p:spPr>
          <p:txBody>
            <a:bodyPr wrap="square" rtlCol="0">
              <a:spAutoFit/>
            </a:bodyPr>
            <a:lstStyle/>
            <a:p>
              <a:pPr algn="ctr"/>
              <a:r>
                <a:rPr lang="en-GB" b="1" dirty="0"/>
                <a:t>Repayment Threshold £25,000</a:t>
              </a:r>
            </a:p>
          </p:txBody>
        </p:sp>
        <p:cxnSp>
          <p:nvCxnSpPr>
            <p:cNvPr id="44" name="Straight Connector 43">
              <a:extLst>
                <a:ext uri="{FF2B5EF4-FFF2-40B4-BE49-F238E27FC236}">
                  <a16:creationId xmlns:a16="http://schemas.microsoft.com/office/drawing/2014/main" id="{889E5966-A42A-4FB4-A8D3-4B542F6F1A60}"/>
                </a:ext>
              </a:extLst>
            </p:cNvPr>
            <p:cNvCxnSpPr>
              <a:cxnSpLocks/>
            </p:cNvCxnSpPr>
            <p:nvPr/>
          </p:nvCxnSpPr>
          <p:spPr>
            <a:xfrm>
              <a:off x="1643656" y="2055815"/>
              <a:ext cx="2563055" cy="0"/>
            </a:xfrm>
            <a:prstGeom prst="line">
              <a:avLst/>
            </a:prstGeom>
            <a:ln w="38100"/>
          </p:spPr>
          <p:style>
            <a:lnRef idx="1">
              <a:schemeClr val="dk1"/>
            </a:lnRef>
            <a:fillRef idx="0">
              <a:schemeClr val="dk1"/>
            </a:fillRef>
            <a:effectRef idx="0">
              <a:schemeClr val="dk1"/>
            </a:effectRef>
            <a:fontRef idx="minor">
              <a:schemeClr val="tx1"/>
            </a:fontRef>
          </p:style>
        </p:cxnSp>
        <p:cxnSp>
          <p:nvCxnSpPr>
            <p:cNvPr id="45" name="Straight Arrow Connector 44">
              <a:extLst>
                <a:ext uri="{FF2B5EF4-FFF2-40B4-BE49-F238E27FC236}">
                  <a16:creationId xmlns:a16="http://schemas.microsoft.com/office/drawing/2014/main" id="{4CCB1A08-5C77-4F51-A730-8484B382342F}"/>
                </a:ext>
              </a:extLst>
            </p:cNvPr>
            <p:cNvCxnSpPr/>
            <p:nvPr/>
          </p:nvCxnSpPr>
          <p:spPr>
            <a:xfrm flipH="1">
              <a:off x="3941690" y="1850830"/>
              <a:ext cx="1442906" cy="0"/>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46" name="TextBox 45">
              <a:extLst>
                <a:ext uri="{FF2B5EF4-FFF2-40B4-BE49-F238E27FC236}">
                  <a16:creationId xmlns:a16="http://schemas.microsoft.com/office/drawing/2014/main" id="{AB5EB830-8C71-4C1C-81F8-C920419EFD93}"/>
                </a:ext>
              </a:extLst>
            </p:cNvPr>
            <p:cNvSpPr txBox="1"/>
            <p:nvPr/>
          </p:nvSpPr>
          <p:spPr>
            <a:xfrm>
              <a:off x="5313135" y="1360590"/>
              <a:ext cx="1484746" cy="923330"/>
            </a:xfrm>
            <a:prstGeom prst="rect">
              <a:avLst/>
            </a:prstGeom>
            <a:noFill/>
          </p:spPr>
          <p:txBody>
            <a:bodyPr wrap="square" rtlCol="0">
              <a:spAutoFit/>
            </a:bodyPr>
            <a:lstStyle/>
            <a:p>
              <a:pPr algn="ctr"/>
              <a:r>
                <a:rPr lang="en-GB" b="1" dirty="0"/>
                <a:t>£5000 over Repayment Threshold</a:t>
              </a:r>
            </a:p>
          </p:txBody>
        </p:sp>
        <p:cxnSp>
          <p:nvCxnSpPr>
            <p:cNvPr id="47" name="Straight Arrow Connector 46">
              <a:extLst>
                <a:ext uri="{FF2B5EF4-FFF2-40B4-BE49-F238E27FC236}">
                  <a16:creationId xmlns:a16="http://schemas.microsoft.com/office/drawing/2014/main" id="{38D0FC7E-B160-4087-B025-13C5940C57AA}"/>
                </a:ext>
              </a:extLst>
            </p:cNvPr>
            <p:cNvCxnSpPr>
              <a:cxnSpLocks/>
            </p:cNvCxnSpPr>
            <p:nvPr/>
          </p:nvCxnSpPr>
          <p:spPr>
            <a:xfrm>
              <a:off x="6055508" y="2283920"/>
              <a:ext cx="0" cy="361200"/>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48" name="TextBox 47">
              <a:extLst>
                <a:ext uri="{FF2B5EF4-FFF2-40B4-BE49-F238E27FC236}">
                  <a16:creationId xmlns:a16="http://schemas.microsoft.com/office/drawing/2014/main" id="{4637A237-9F8E-4287-BCF4-BBD37C5375C8}"/>
                </a:ext>
              </a:extLst>
            </p:cNvPr>
            <p:cNvSpPr txBox="1"/>
            <p:nvPr/>
          </p:nvSpPr>
          <p:spPr>
            <a:xfrm>
              <a:off x="5313135" y="2658213"/>
              <a:ext cx="1484746" cy="646331"/>
            </a:xfrm>
            <a:prstGeom prst="rect">
              <a:avLst/>
            </a:prstGeom>
            <a:noFill/>
          </p:spPr>
          <p:txBody>
            <a:bodyPr wrap="square" rtlCol="0">
              <a:spAutoFit/>
            </a:bodyPr>
            <a:lstStyle/>
            <a:p>
              <a:pPr algn="ctr"/>
              <a:r>
                <a:rPr lang="en-GB" b="1" dirty="0"/>
                <a:t>You repay 9% of £5000</a:t>
              </a:r>
            </a:p>
          </p:txBody>
        </p:sp>
        <p:sp>
          <p:nvSpPr>
            <p:cNvPr id="49" name="TextBox 48">
              <a:extLst>
                <a:ext uri="{FF2B5EF4-FFF2-40B4-BE49-F238E27FC236}">
                  <a16:creationId xmlns:a16="http://schemas.microsoft.com/office/drawing/2014/main" id="{661BEC36-7004-44E4-8C7A-4A3A682257AA}"/>
                </a:ext>
              </a:extLst>
            </p:cNvPr>
            <p:cNvSpPr txBox="1"/>
            <p:nvPr/>
          </p:nvSpPr>
          <p:spPr>
            <a:xfrm>
              <a:off x="6797881" y="2658213"/>
              <a:ext cx="878046" cy="584775"/>
            </a:xfrm>
            <a:prstGeom prst="rect">
              <a:avLst/>
            </a:prstGeom>
            <a:noFill/>
          </p:spPr>
          <p:txBody>
            <a:bodyPr wrap="square" rtlCol="0">
              <a:spAutoFit/>
            </a:bodyPr>
            <a:lstStyle/>
            <a:p>
              <a:pPr algn="ctr"/>
              <a:r>
                <a:rPr lang="en-GB" sz="3200" dirty="0"/>
                <a:t>=</a:t>
              </a:r>
            </a:p>
          </p:txBody>
        </p:sp>
        <p:sp>
          <p:nvSpPr>
            <p:cNvPr id="50" name="TextBox 49">
              <a:extLst>
                <a:ext uri="{FF2B5EF4-FFF2-40B4-BE49-F238E27FC236}">
                  <a16:creationId xmlns:a16="http://schemas.microsoft.com/office/drawing/2014/main" id="{9769DAC7-7CEF-4FA6-AD68-8CBC9E792D43}"/>
                </a:ext>
              </a:extLst>
            </p:cNvPr>
            <p:cNvSpPr txBox="1"/>
            <p:nvPr/>
          </p:nvSpPr>
          <p:spPr>
            <a:xfrm>
              <a:off x="7424823" y="2488935"/>
              <a:ext cx="1715608" cy="923330"/>
            </a:xfrm>
            <a:prstGeom prst="rect">
              <a:avLst/>
            </a:prstGeom>
            <a:noFill/>
          </p:spPr>
          <p:txBody>
            <a:bodyPr wrap="square" rtlCol="0">
              <a:spAutoFit/>
            </a:bodyPr>
            <a:lstStyle/>
            <a:p>
              <a:pPr algn="ctr"/>
              <a:r>
                <a:rPr lang="en-GB" b="1" dirty="0"/>
                <a:t>You repay </a:t>
              </a:r>
            </a:p>
            <a:p>
              <a:pPr algn="ctr"/>
              <a:r>
                <a:rPr lang="en-GB" b="1" dirty="0"/>
                <a:t>£37.50 per month</a:t>
              </a:r>
            </a:p>
          </p:txBody>
        </p:sp>
      </p:grpSp>
      <p:graphicFrame>
        <p:nvGraphicFramePr>
          <p:cNvPr id="53" name="Group 3">
            <a:extLst>
              <a:ext uri="{FF2B5EF4-FFF2-40B4-BE49-F238E27FC236}">
                <a16:creationId xmlns:a16="http://schemas.microsoft.com/office/drawing/2014/main" id="{5C22509F-330A-4ABE-8091-808DFAC15665}"/>
              </a:ext>
            </a:extLst>
          </p:cNvPr>
          <p:cNvGraphicFramePr>
            <a:graphicFrameLocks/>
          </p:cNvGraphicFramePr>
          <p:nvPr/>
        </p:nvGraphicFramePr>
        <p:xfrm>
          <a:off x="4069273" y="4316063"/>
          <a:ext cx="4762756" cy="1834980"/>
        </p:xfrm>
        <a:graphic>
          <a:graphicData uri="http://schemas.openxmlformats.org/drawingml/2006/table">
            <a:tbl>
              <a:tblPr firstRow="1">
                <a:tableStyleId>{C4B1156A-380E-4F78-BDF5-A606A8083BF9}</a:tableStyleId>
              </a:tblPr>
              <a:tblGrid>
                <a:gridCol w="1551497">
                  <a:extLst>
                    <a:ext uri="{9D8B030D-6E8A-4147-A177-3AD203B41FA5}">
                      <a16:colId xmlns:a16="http://schemas.microsoft.com/office/drawing/2014/main" val="20000"/>
                    </a:ext>
                  </a:extLst>
                </a:gridCol>
                <a:gridCol w="1529930">
                  <a:extLst>
                    <a:ext uri="{9D8B030D-6E8A-4147-A177-3AD203B41FA5}">
                      <a16:colId xmlns:a16="http://schemas.microsoft.com/office/drawing/2014/main" val="20001"/>
                    </a:ext>
                  </a:extLst>
                </a:gridCol>
                <a:gridCol w="1681329">
                  <a:extLst>
                    <a:ext uri="{9D8B030D-6E8A-4147-A177-3AD203B41FA5}">
                      <a16:colId xmlns:a16="http://schemas.microsoft.com/office/drawing/2014/main" val="20002"/>
                    </a:ext>
                  </a:extLst>
                </a:gridCol>
              </a:tblGrid>
              <a:tr h="450782">
                <a:tc>
                  <a:txBody>
                    <a:bodyPr/>
                    <a:lstStyle/>
                    <a:p>
                      <a:pPr marL="0" marR="0" lvl="0" indent="0" algn="ctr" defTabSz="914400" rtl="0" eaLnBrk="1" fontAlgn="t" latinLnBrk="0" hangingPunct="1">
                        <a:lnSpc>
                          <a:spcPct val="100000"/>
                        </a:lnSpc>
                        <a:spcBef>
                          <a:spcPct val="50000"/>
                        </a:spcBef>
                        <a:spcAft>
                          <a:spcPct val="0"/>
                        </a:spcAft>
                        <a:buClrTx/>
                        <a:buSzTx/>
                        <a:buFontTx/>
                        <a:buNone/>
                        <a:tabLst/>
                      </a:pPr>
                      <a:r>
                        <a:rPr kumimoji="0" lang="en-GB" sz="1400" b="1" u="none" strike="noStrike" cap="none" normalizeH="0" baseline="0" dirty="0">
                          <a:ln>
                            <a:noFill/>
                          </a:ln>
                          <a:solidFill>
                            <a:schemeClr val="bg1"/>
                          </a:solidFill>
                          <a:effectLst/>
                          <a:latin typeface="Arial" pitchFamily="34" charset="0"/>
                          <a:cs typeface="Arial" pitchFamily="34" charset="0"/>
                        </a:rPr>
                        <a:t>Income each year before tax</a:t>
                      </a:r>
                      <a:endParaRPr kumimoji="0" lang="en-GB" sz="1400" b="1" i="0" u="none" strike="noStrike" cap="none" normalizeH="0" baseline="0" dirty="0">
                        <a:ln>
                          <a:noFill/>
                        </a:ln>
                        <a:solidFill>
                          <a:schemeClr val="bg1"/>
                        </a:solidFill>
                        <a:effectLst/>
                        <a:latin typeface="Arial" pitchFamily="34" charset="0"/>
                        <a:cs typeface="Arial" pitchFamily="34" charset="0"/>
                      </a:endParaRPr>
                    </a:p>
                  </a:txBody>
                  <a:tcPr marL="28455" marR="28455" marT="28455" marB="2845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13976"/>
                    </a:solidFill>
                  </a:tcPr>
                </a:tc>
                <a:tc>
                  <a:txBody>
                    <a:bodyPr/>
                    <a:lstStyle/>
                    <a:p>
                      <a:pPr marL="0" marR="0" lvl="0" indent="0" algn="ctr" defTabSz="914400" rtl="0" eaLnBrk="1" fontAlgn="t" latinLnBrk="0" hangingPunct="1">
                        <a:lnSpc>
                          <a:spcPct val="100000"/>
                        </a:lnSpc>
                        <a:spcBef>
                          <a:spcPct val="50000"/>
                        </a:spcBef>
                        <a:spcAft>
                          <a:spcPct val="0"/>
                        </a:spcAft>
                        <a:buClrTx/>
                        <a:buSzTx/>
                        <a:buFontTx/>
                        <a:buNone/>
                        <a:tabLst/>
                      </a:pPr>
                      <a:r>
                        <a:rPr kumimoji="0" lang="en-GB" sz="1400" b="1" u="none" strike="noStrike" cap="none" normalizeH="0" baseline="0" dirty="0">
                          <a:ln>
                            <a:noFill/>
                          </a:ln>
                          <a:solidFill>
                            <a:schemeClr val="bg1"/>
                          </a:solidFill>
                          <a:effectLst/>
                          <a:latin typeface="Arial" pitchFamily="34" charset="0"/>
                          <a:cs typeface="Arial" pitchFamily="34" charset="0"/>
                        </a:rPr>
                        <a:t> 9 % will be deducted from</a:t>
                      </a:r>
                      <a:endParaRPr kumimoji="0" lang="en-GB" sz="1400" b="1" i="0" u="none" strike="noStrike" cap="none" normalizeH="0" baseline="0" dirty="0">
                        <a:ln>
                          <a:noFill/>
                        </a:ln>
                        <a:solidFill>
                          <a:schemeClr val="bg1"/>
                        </a:solidFill>
                        <a:effectLst/>
                        <a:latin typeface="Arial" pitchFamily="34" charset="0"/>
                        <a:cs typeface="Arial" pitchFamily="34" charset="0"/>
                      </a:endParaRPr>
                    </a:p>
                  </a:txBody>
                  <a:tcPr marL="28455" marR="28455" marT="28455" marB="2845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13976"/>
                    </a:solidFill>
                  </a:tcPr>
                </a:tc>
                <a:tc>
                  <a:txBody>
                    <a:bodyPr/>
                    <a:lstStyle/>
                    <a:p>
                      <a:pPr marL="0" marR="0" lvl="0" indent="0" algn="ctr" defTabSz="914400" rtl="0" eaLnBrk="1" fontAlgn="t" latinLnBrk="0" hangingPunct="1">
                        <a:lnSpc>
                          <a:spcPct val="100000"/>
                        </a:lnSpc>
                        <a:spcBef>
                          <a:spcPct val="50000"/>
                        </a:spcBef>
                        <a:spcAft>
                          <a:spcPct val="0"/>
                        </a:spcAft>
                        <a:buClrTx/>
                        <a:buSzTx/>
                        <a:buFontTx/>
                        <a:buNone/>
                        <a:tabLst/>
                      </a:pPr>
                      <a:r>
                        <a:rPr kumimoji="0" lang="en-GB" sz="1400" b="1" u="none" strike="noStrike" cap="none" normalizeH="0" baseline="0" dirty="0">
                          <a:ln>
                            <a:noFill/>
                          </a:ln>
                          <a:solidFill>
                            <a:schemeClr val="bg1"/>
                          </a:solidFill>
                          <a:effectLst/>
                          <a:latin typeface="Arial" pitchFamily="34" charset="0"/>
                          <a:cs typeface="Arial" pitchFamily="34" charset="0"/>
                        </a:rPr>
                        <a:t>Monthly repayment </a:t>
                      </a:r>
                      <a:r>
                        <a:rPr kumimoji="0" lang="en-GB" sz="1200" b="1" u="none" strike="noStrike" cap="none" normalizeH="0" baseline="0" dirty="0">
                          <a:ln>
                            <a:noFill/>
                          </a:ln>
                          <a:solidFill>
                            <a:schemeClr val="bg1"/>
                          </a:solidFill>
                          <a:effectLst/>
                          <a:latin typeface="Arial" pitchFamily="34" charset="0"/>
                          <a:cs typeface="Arial" pitchFamily="34" charset="0"/>
                        </a:rPr>
                        <a:t>(Approx)</a:t>
                      </a:r>
                      <a:endParaRPr kumimoji="0" lang="en-GB" sz="1200" b="1" i="0" u="none" strike="noStrike" cap="none" normalizeH="0" baseline="0" dirty="0">
                        <a:ln>
                          <a:noFill/>
                        </a:ln>
                        <a:solidFill>
                          <a:schemeClr val="bg1"/>
                        </a:solidFill>
                        <a:effectLst/>
                        <a:latin typeface="Arial" pitchFamily="34" charset="0"/>
                        <a:cs typeface="Arial" pitchFamily="34" charset="0"/>
                      </a:endParaRPr>
                    </a:p>
                  </a:txBody>
                  <a:tcPr marL="28455" marR="28455" marT="28455" marB="2845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13976"/>
                    </a:solidFill>
                  </a:tcPr>
                </a:tc>
                <a:extLst>
                  <a:ext uri="{0D108BD9-81ED-4DB2-BD59-A6C34878D82A}">
                    <a16:rowId xmlns:a16="http://schemas.microsoft.com/office/drawing/2014/main" val="10000"/>
                  </a:ext>
                </a:extLst>
              </a:tr>
              <a:tr h="259311">
                <a:tc>
                  <a:txBody>
                    <a:bodyPr/>
                    <a:lstStyle/>
                    <a:p>
                      <a:pPr marL="0" marR="0" lvl="0" indent="0" algn="ctr" defTabSz="914400" rtl="0" eaLnBrk="1" fontAlgn="t" latinLnBrk="0" hangingPunct="1">
                        <a:lnSpc>
                          <a:spcPct val="100000"/>
                        </a:lnSpc>
                        <a:spcBef>
                          <a:spcPct val="50000"/>
                        </a:spcBef>
                        <a:spcAft>
                          <a:spcPct val="0"/>
                        </a:spcAft>
                        <a:buClrTx/>
                        <a:buSzTx/>
                        <a:buFontTx/>
                        <a:buNone/>
                        <a:tabLst/>
                      </a:pPr>
                      <a:r>
                        <a:rPr kumimoji="0" lang="en-GB" sz="1400" b="0" u="none" strike="noStrike" cap="none" normalizeH="0" baseline="0" dirty="0">
                          <a:ln>
                            <a:noFill/>
                          </a:ln>
                          <a:effectLst/>
                          <a:latin typeface="Arial" pitchFamily="34" charset="0"/>
                          <a:cs typeface="Arial" pitchFamily="34" charset="0"/>
                        </a:rPr>
                        <a:t>£25,000</a:t>
                      </a:r>
                      <a:endParaRPr kumimoji="0" lang="en-GB" sz="1400" b="0" i="0" u="none" strike="noStrike" cap="none" normalizeH="0" baseline="0" dirty="0">
                        <a:ln>
                          <a:noFill/>
                        </a:ln>
                        <a:solidFill>
                          <a:srgbClr val="0066CC"/>
                        </a:solidFill>
                        <a:effectLst/>
                        <a:latin typeface="Arial" pitchFamily="34" charset="0"/>
                        <a:cs typeface="Arial" pitchFamily="34" charset="0"/>
                      </a:endParaRPr>
                    </a:p>
                  </a:txBody>
                  <a:tcPr marL="28455" marR="28455" marT="28455" marB="2845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t" latinLnBrk="0" hangingPunct="1">
                        <a:lnSpc>
                          <a:spcPct val="100000"/>
                        </a:lnSpc>
                        <a:spcBef>
                          <a:spcPct val="50000"/>
                        </a:spcBef>
                        <a:spcAft>
                          <a:spcPct val="0"/>
                        </a:spcAft>
                        <a:buClrTx/>
                        <a:buSzTx/>
                        <a:buFontTx/>
                        <a:buNone/>
                        <a:tabLst/>
                      </a:pPr>
                      <a:r>
                        <a:rPr kumimoji="0" lang="en-US" sz="1400" b="0" u="none" strike="noStrike" cap="none" normalizeH="0" baseline="0" dirty="0">
                          <a:ln>
                            <a:noFill/>
                          </a:ln>
                          <a:effectLst/>
                          <a:latin typeface="Arial" pitchFamily="34" charset="0"/>
                          <a:cs typeface="Arial" pitchFamily="34" charset="0"/>
                        </a:rPr>
                        <a:t>£0</a:t>
                      </a:r>
                      <a:endParaRPr kumimoji="0" lang="en-US" sz="1400" b="0" i="0" u="none" strike="noStrike" cap="none" normalizeH="0" baseline="0" dirty="0">
                        <a:ln>
                          <a:noFill/>
                        </a:ln>
                        <a:solidFill>
                          <a:schemeClr val="tx1"/>
                        </a:solidFill>
                        <a:effectLst/>
                        <a:latin typeface="Arial" pitchFamily="34" charset="0"/>
                        <a:cs typeface="Arial" pitchFamily="34" charset="0"/>
                      </a:endParaRPr>
                    </a:p>
                  </a:txBody>
                  <a:tcPr marL="28455" marR="28455" marT="28455" marB="2845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t" latinLnBrk="0" hangingPunct="1">
                        <a:lnSpc>
                          <a:spcPct val="100000"/>
                        </a:lnSpc>
                        <a:spcBef>
                          <a:spcPct val="50000"/>
                        </a:spcBef>
                        <a:spcAft>
                          <a:spcPct val="0"/>
                        </a:spcAft>
                        <a:buClrTx/>
                        <a:buSzTx/>
                        <a:buFontTx/>
                        <a:buNone/>
                        <a:tabLst/>
                      </a:pPr>
                      <a:r>
                        <a:rPr kumimoji="0" lang="en-GB" sz="1400" b="0" u="none" strike="noStrike" cap="none" normalizeH="0" baseline="0" dirty="0">
                          <a:ln>
                            <a:noFill/>
                          </a:ln>
                          <a:effectLst/>
                          <a:latin typeface="Arial" pitchFamily="34" charset="0"/>
                          <a:cs typeface="Arial" pitchFamily="34" charset="0"/>
                        </a:rPr>
                        <a:t>£0</a:t>
                      </a:r>
                      <a:endParaRPr kumimoji="0" lang="en-GB" sz="1400" b="0" i="0" u="none" strike="noStrike" cap="none" normalizeH="0" baseline="0" dirty="0">
                        <a:ln>
                          <a:noFill/>
                        </a:ln>
                        <a:solidFill>
                          <a:srgbClr val="009900"/>
                        </a:solidFill>
                        <a:effectLst/>
                        <a:latin typeface="Arial" pitchFamily="34" charset="0"/>
                        <a:cs typeface="Arial" pitchFamily="34" charset="0"/>
                      </a:endParaRPr>
                    </a:p>
                  </a:txBody>
                  <a:tcPr marL="28455" marR="28455" marT="28455" marB="2845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1"/>
                  </a:ext>
                </a:extLst>
              </a:tr>
              <a:tr h="259311">
                <a:tc>
                  <a:txBody>
                    <a:bodyPr/>
                    <a:lstStyle/>
                    <a:p>
                      <a:pPr marL="0" marR="0" lvl="0" indent="0" algn="ctr" defTabSz="914400" rtl="0" eaLnBrk="1" fontAlgn="t" latinLnBrk="0" hangingPunct="1">
                        <a:lnSpc>
                          <a:spcPct val="100000"/>
                        </a:lnSpc>
                        <a:spcBef>
                          <a:spcPct val="50000"/>
                        </a:spcBef>
                        <a:spcAft>
                          <a:spcPct val="0"/>
                        </a:spcAft>
                        <a:buClrTx/>
                        <a:buSzTx/>
                        <a:buFontTx/>
                        <a:buNone/>
                        <a:tabLst/>
                      </a:pPr>
                      <a:r>
                        <a:rPr kumimoji="0" lang="en-GB" sz="1400" b="0" u="none" strike="noStrike" cap="none" normalizeH="0" baseline="0" dirty="0">
                          <a:ln>
                            <a:noFill/>
                          </a:ln>
                          <a:effectLst/>
                          <a:latin typeface="Arial" pitchFamily="34" charset="0"/>
                          <a:cs typeface="Arial" pitchFamily="34" charset="0"/>
                        </a:rPr>
                        <a:t>£30,000</a:t>
                      </a:r>
                      <a:endParaRPr kumimoji="0" lang="en-GB" sz="1400" b="0" i="0" u="none" strike="noStrike" cap="none" normalizeH="0" baseline="0" dirty="0">
                        <a:ln>
                          <a:noFill/>
                        </a:ln>
                        <a:solidFill>
                          <a:schemeClr val="tx1"/>
                        </a:solidFill>
                        <a:effectLst/>
                        <a:latin typeface="Arial" pitchFamily="34" charset="0"/>
                        <a:cs typeface="Arial" pitchFamily="34" charset="0"/>
                      </a:endParaRPr>
                    </a:p>
                  </a:txBody>
                  <a:tcPr marL="28455" marR="28455" marT="28455" marB="2845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marL="0" marR="0" lvl="0" indent="0" algn="ctr" defTabSz="914400" rtl="0" eaLnBrk="1" fontAlgn="t" latinLnBrk="0" hangingPunct="1">
                        <a:lnSpc>
                          <a:spcPct val="100000"/>
                        </a:lnSpc>
                        <a:spcBef>
                          <a:spcPct val="50000"/>
                        </a:spcBef>
                        <a:spcAft>
                          <a:spcPct val="0"/>
                        </a:spcAft>
                        <a:buClrTx/>
                        <a:buSzTx/>
                        <a:buFontTx/>
                        <a:buNone/>
                        <a:tabLst/>
                      </a:pPr>
                      <a:r>
                        <a:rPr kumimoji="0" lang="en-US" sz="1400" b="0" u="none" strike="noStrike" cap="none" normalizeH="0" baseline="0" dirty="0">
                          <a:ln>
                            <a:noFill/>
                          </a:ln>
                          <a:effectLst/>
                          <a:latin typeface="Arial" pitchFamily="34" charset="0"/>
                          <a:cs typeface="Arial" pitchFamily="34" charset="0"/>
                        </a:rPr>
                        <a:t>£5,000</a:t>
                      </a:r>
                      <a:endParaRPr kumimoji="0" lang="en-US" sz="1400" b="0" i="0" u="none" strike="noStrike" cap="none" normalizeH="0" baseline="0" dirty="0">
                        <a:ln>
                          <a:noFill/>
                        </a:ln>
                        <a:solidFill>
                          <a:schemeClr val="tx1"/>
                        </a:solidFill>
                        <a:effectLst/>
                        <a:latin typeface="Arial" pitchFamily="34" charset="0"/>
                        <a:cs typeface="Arial" pitchFamily="34" charset="0"/>
                      </a:endParaRPr>
                    </a:p>
                  </a:txBody>
                  <a:tcPr marL="28455" marR="28455" marT="28455" marB="2845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marL="0" marR="0" lvl="0" indent="0" algn="ctr" defTabSz="914400" rtl="0" eaLnBrk="1" fontAlgn="t" latinLnBrk="0" hangingPunct="1">
                        <a:lnSpc>
                          <a:spcPct val="100000"/>
                        </a:lnSpc>
                        <a:spcBef>
                          <a:spcPct val="50000"/>
                        </a:spcBef>
                        <a:spcAft>
                          <a:spcPct val="0"/>
                        </a:spcAft>
                        <a:buClrTx/>
                        <a:buSzTx/>
                        <a:buFontTx/>
                        <a:buNone/>
                        <a:tabLst/>
                      </a:pPr>
                      <a:r>
                        <a:rPr kumimoji="0" lang="en-GB" sz="1400" b="0" u="none" strike="noStrike" cap="none" normalizeH="0" baseline="0" dirty="0">
                          <a:ln>
                            <a:noFill/>
                          </a:ln>
                          <a:effectLst/>
                          <a:latin typeface="Arial" pitchFamily="34" charset="0"/>
                          <a:cs typeface="Arial" pitchFamily="34" charset="0"/>
                        </a:rPr>
                        <a:t>£37.50</a:t>
                      </a:r>
                      <a:endParaRPr kumimoji="0" lang="en-GB" sz="1400" b="0" i="0" u="none" strike="noStrike" cap="none" normalizeH="0" baseline="0" dirty="0">
                        <a:ln>
                          <a:noFill/>
                        </a:ln>
                        <a:solidFill>
                          <a:srgbClr val="009900"/>
                        </a:solidFill>
                        <a:effectLst/>
                        <a:latin typeface="Arial" pitchFamily="34" charset="0"/>
                        <a:cs typeface="Arial" pitchFamily="34" charset="0"/>
                      </a:endParaRPr>
                    </a:p>
                  </a:txBody>
                  <a:tcPr marL="28455" marR="28455" marT="28455" marB="2845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10002"/>
                  </a:ext>
                </a:extLst>
              </a:tr>
              <a:tr h="259311">
                <a:tc>
                  <a:txBody>
                    <a:bodyPr/>
                    <a:lstStyle/>
                    <a:p>
                      <a:pPr marL="0" marR="0" lvl="0" indent="0" algn="ctr" defTabSz="914400" rtl="0" eaLnBrk="1" fontAlgn="t" latinLnBrk="0" hangingPunct="1">
                        <a:lnSpc>
                          <a:spcPct val="100000"/>
                        </a:lnSpc>
                        <a:spcBef>
                          <a:spcPct val="50000"/>
                        </a:spcBef>
                        <a:spcAft>
                          <a:spcPct val="0"/>
                        </a:spcAft>
                        <a:buClrTx/>
                        <a:buSzTx/>
                        <a:buFontTx/>
                        <a:buNone/>
                        <a:tabLst/>
                      </a:pPr>
                      <a:r>
                        <a:rPr kumimoji="0" lang="en-GB" sz="1400" b="0" u="none" strike="noStrike" cap="none" normalizeH="0" baseline="0" dirty="0">
                          <a:ln>
                            <a:noFill/>
                          </a:ln>
                          <a:effectLst/>
                          <a:latin typeface="Arial" pitchFamily="34" charset="0"/>
                          <a:cs typeface="Arial" pitchFamily="34" charset="0"/>
                        </a:rPr>
                        <a:t>£35,000</a:t>
                      </a:r>
                      <a:endParaRPr kumimoji="0" lang="en-GB" sz="1400" b="0" i="0" u="none" strike="noStrike" cap="none" normalizeH="0" baseline="0" dirty="0">
                        <a:ln>
                          <a:noFill/>
                        </a:ln>
                        <a:solidFill>
                          <a:schemeClr val="tx1"/>
                        </a:solidFill>
                        <a:effectLst/>
                        <a:latin typeface="Arial" pitchFamily="34" charset="0"/>
                        <a:cs typeface="Arial" pitchFamily="34" charset="0"/>
                      </a:endParaRPr>
                    </a:p>
                  </a:txBody>
                  <a:tcPr marL="28455" marR="28455" marT="28455" marB="2845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t" latinLnBrk="0" hangingPunct="1">
                        <a:lnSpc>
                          <a:spcPct val="100000"/>
                        </a:lnSpc>
                        <a:spcBef>
                          <a:spcPct val="50000"/>
                        </a:spcBef>
                        <a:spcAft>
                          <a:spcPct val="0"/>
                        </a:spcAft>
                        <a:buClrTx/>
                        <a:buSzTx/>
                        <a:buFontTx/>
                        <a:buNone/>
                        <a:tabLst/>
                      </a:pPr>
                      <a:r>
                        <a:rPr kumimoji="0" lang="en-US" sz="1400" b="0" u="none" strike="noStrike" cap="none" normalizeH="0" baseline="0" dirty="0">
                          <a:ln>
                            <a:noFill/>
                          </a:ln>
                          <a:effectLst/>
                          <a:latin typeface="Arial" pitchFamily="34" charset="0"/>
                          <a:cs typeface="Arial" pitchFamily="34" charset="0"/>
                        </a:rPr>
                        <a:t>£10,000</a:t>
                      </a:r>
                      <a:endParaRPr kumimoji="0" lang="en-US" sz="1400" b="0" i="0" u="none" strike="noStrike" cap="none" normalizeH="0" baseline="0" dirty="0">
                        <a:ln>
                          <a:noFill/>
                        </a:ln>
                        <a:solidFill>
                          <a:schemeClr val="tx1"/>
                        </a:solidFill>
                        <a:effectLst/>
                        <a:latin typeface="Arial" pitchFamily="34" charset="0"/>
                        <a:cs typeface="Arial" pitchFamily="34" charset="0"/>
                      </a:endParaRPr>
                    </a:p>
                  </a:txBody>
                  <a:tcPr marL="28455" marR="28455" marT="28455" marB="2845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t" latinLnBrk="0" hangingPunct="1">
                        <a:lnSpc>
                          <a:spcPct val="100000"/>
                        </a:lnSpc>
                        <a:spcBef>
                          <a:spcPct val="50000"/>
                        </a:spcBef>
                        <a:spcAft>
                          <a:spcPct val="0"/>
                        </a:spcAft>
                        <a:buClrTx/>
                        <a:buSzTx/>
                        <a:buFontTx/>
                        <a:buNone/>
                        <a:tabLst/>
                      </a:pPr>
                      <a:r>
                        <a:rPr kumimoji="0" lang="en-GB" sz="1400" b="0" u="none" strike="noStrike" cap="none" normalizeH="0" baseline="0" dirty="0">
                          <a:ln>
                            <a:noFill/>
                          </a:ln>
                          <a:effectLst/>
                          <a:latin typeface="Arial" pitchFamily="34" charset="0"/>
                          <a:cs typeface="Arial" pitchFamily="34" charset="0"/>
                        </a:rPr>
                        <a:t>£75</a:t>
                      </a:r>
                      <a:endParaRPr kumimoji="0" lang="en-GB" sz="1400" b="0" i="0" u="none" strike="noStrike" cap="none" normalizeH="0" baseline="0" dirty="0">
                        <a:ln>
                          <a:noFill/>
                        </a:ln>
                        <a:solidFill>
                          <a:srgbClr val="009900"/>
                        </a:solidFill>
                        <a:effectLst/>
                        <a:latin typeface="Arial" pitchFamily="34" charset="0"/>
                        <a:cs typeface="Arial" pitchFamily="34" charset="0"/>
                      </a:endParaRPr>
                    </a:p>
                  </a:txBody>
                  <a:tcPr marL="28455" marR="28455" marT="28455" marB="2845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3"/>
                  </a:ext>
                </a:extLst>
              </a:tr>
              <a:tr h="259311">
                <a:tc>
                  <a:txBody>
                    <a:bodyPr/>
                    <a:lstStyle/>
                    <a:p>
                      <a:pPr marL="0" marR="0" lvl="0" indent="0" algn="ctr" defTabSz="914400" rtl="0" eaLnBrk="1" fontAlgn="t" latinLnBrk="0" hangingPunct="1">
                        <a:lnSpc>
                          <a:spcPct val="100000"/>
                        </a:lnSpc>
                        <a:spcBef>
                          <a:spcPct val="50000"/>
                        </a:spcBef>
                        <a:spcAft>
                          <a:spcPct val="0"/>
                        </a:spcAft>
                        <a:buClrTx/>
                        <a:buSzTx/>
                        <a:buFontTx/>
                        <a:buNone/>
                        <a:tabLst/>
                      </a:pPr>
                      <a:r>
                        <a:rPr kumimoji="0" lang="en-GB" sz="1400" b="0" u="none" strike="noStrike" cap="none" normalizeH="0" baseline="0" dirty="0">
                          <a:ln>
                            <a:noFill/>
                          </a:ln>
                          <a:effectLst/>
                          <a:latin typeface="Arial" pitchFamily="34" charset="0"/>
                          <a:cs typeface="Arial" pitchFamily="34" charset="0"/>
                        </a:rPr>
                        <a:t>£40,000</a:t>
                      </a:r>
                      <a:endParaRPr kumimoji="0" lang="en-GB" sz="1400" b="0" i="0" u="none" strike="noStrike" cap="none" normalizeH="0" baseline="0" dirty="0">
                        <a:ln>
                          <a:noFill/>
                        </a:ln>
                        <a:solidFill>
                          <a:schemeClr val="tx1"/>
                        </a:solidFill>
                        <a:effectLst/>
                        <a:latin typeface="Arial" pitchFamily="34" charset="0"/>
                        <a:cs typeface="Arial" pitchFamily="34" charset="0"/>
                      </a:endParaRPr>
                    </a:p>
                  </a:txBody>
                  <a:tcPr marL="28455" marR="28455" marT="28455" marB="2845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marL="0" marR="0" lvl="0" indent="0" algn="ctr" defTabSz="914400" rtl="0" eaLnBrk="1" fontAlgn="t" latinLnBrk="0" hangingPunct="1">
                        <a:lnSpc>
                          <a:spcPct val="100000"/>
                        </a:lnSpc>
                        <a:spcBef>
                          <a:spcPct val="50000"/>
                        </a:spcBef>
                        <a:spcAft>
                          <a:spcPct val="0"/>
                        </a:spcAft>
                        <a:buClrTx/>
                        <a:buSzTx/>
                        <a:buFontTx/>
                        <a:buNone/>
                        <a:tabLst/>
                      </a:pPr>
                      <a:r>
                        <a:rPr kumimoji="0" lang="en-US" sz="1400" b="0" u="none" strike="noStrike" cap="none" normalizeH="0" baseline="0" dirty="0">
                          <a:ln>
                            <a:noFill/>
                          </a:ln>
                          <a:effectLst/>
                          <a:latin typeface="Arial" pitchFamily="34" charset="0"/>
                          <a:cs typeface="Arial" pitchFamily="34" charset="0"/>
                        </a:rPr>
                        <a:t>£15,000</a:t>
                      </a:r>
                      <a:endParaRPr kumimoji="0" lang="en-US" sz="1400" b="0" i="0" u="none" strike="noStrike" cap="none" normalizeH="0" baseline="0" dirty="0">
                        <a:ln>
                          <a:noFill/>
                        </a:ln>
                        <a:solidFill>
                          <a:schemeClr val="tx1"/>
                        </a:solidFill>
                        <a:effectLst/>
                        <a:latin typeface="Arial" pitchFamily="34" charset="0"/>
                        <a:cs typeface="Arial" pitchFamily="34" charset="0"/>
                      </a:endParaRPr>
                    </a:p>
                  </a:txBody>
                  <a:tcPr marL="28455" marR="28455" marT="28455" marB="2845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marL="0" marR="0" lvl="0" indent="0" algn="ctr" defTabSz="914400" rtl="0" eaLnBrk="1" fontAlgn="t" latinLnBrk="0" hangingPunct="1">
                        <a:lnSpc>
                          <a:spcPct val="100000"/>
                        </a:lnSpc>
                        <a:spcBef>
                          <a:spcPct val="50000"/>
                        </a:spcBef>
                        <a:spcAft>
                          <a:spcPct val="0"/>
                        </a:spcAft>
                        <a:buClrTx/>
                        <a:buSzTx/>
                        <a:buFontTx/>
                        <a:buNone/>
                        <a:tabLst/>
                      </a:pPr>
                      <a:r>
                        <a:rPr kumimoji="0" lang="en-GB" sz="1400" b="0" u="none" strike="noStrike" cap="none" normalizeH="0" baseline="0" dirty="0">
                          <a:ln>
                            <a:noFill/>
                          </a:ln>
                          <a:effectLst/>
                          <a:latin typeface="Arial" pitchFamily="34" charset="0"/>
                          <a:cs typeface="Arial" pitchFamily="34" charset="0"/>
                        </a:rPr>
                        <a:t>£112.50</a:t>
                      </a:r>
                      <a:endParaRPr kumimoji="0" lang="en-GB" sz="1400" b="0" i="0" u="none" strike="noStrike" cap="none" normalizeH="0" baseline="0" dirty="0">
                        <a:ln>
                          <a:noFill/>
                        </a:ln>
                        <a:solidFill>
                          <a:srgbClr val="009900"/>
                        </a:solidFill>
                        <a:effectLst/>
                        <a:latin typeface="Arial" pitchFamily="34" charset="0"/>
                        <a:cs typeface="Arial" pitchFamily="34" charset="0"/>
                      </a:endParaRPr>
                    </a:p>
                  </a:txBody>
                  <a:tcPr marL="28455" marR="28455" marT="28455" marB="2845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10004"/>
                  </a:ext>
                </a:extLst>
              </a:tr>
              <a:tr h="259311">
                <a:tc>
                  <a:txBody>
                    <a:bodyPr/>
                    <a:lstStyle/>
                    <a:p>
                      <a:pPr marL="0" marR="0" lvl="0" indent="0" algn="ctr" defTabSz="914400" rtl="0" eaLnBrk="1" fontAlgn="t" latinLnBrk="0" hangingPunct="1">
                        <a:lnSpc>
                          <a:spcPct val="100000"/>
                        </a:lnSpc>
                        <a:spcBef>
                          <a:spcPct val="50000"/>
                        </a:spcBef>
                        <a:spcAft>
                          <a:spcPct val="0"/>
                        </a:spcAft>
                        <a:buClrTx/>
                        <a:buSzTx/>
                        <a:buFontTx/>
                        <a:buNone/>
                        <a:tabLst/>
                      </a:pPr>
                      <a:r>
                        <a:rPr kumimoji="0" lang="en-GB" sz="1400" b="0" u="none" strike="noStrike" cap="none" normalizeH="0" baseline="0" dirty="0">
                          <a:ln>
                            <a:noFill/>
                          </a:ln>
                          <a:effectLst/>
                          <a:latin typeface="Arial" pitchFamily="34" charset="0"/>
                          <a:cs typeface="Arial" pitchFamily="34" charset="0"/>
                        </a:rPr>
                        <a:t>£50,000</a:t>
                      </a:r>
                      <a:endParaRPr kumimoji="0" lang="en-GB" sz="1400" b="0" i="0" u="none" strike="noStrike" cap="none" normalizeH="0" baseline="0" dirty="0">
                        <a:ln>
                          <a:noFill/>
                        </a:ln>
                        <a:solidFill>
                          <a:schemeClr val="tx1"/>
                        </a:solidFill>
                        <a:effectLst/>
                        <a:latin typeface="Arial" pitchFamily="34" charset="0"/>
                        <a:cs typeface="Arial" pitchFamily="34" charset="0"/>
                      </a:endParaRPr>
                    </a:p>
                  </a:txBody>
                  <a:tcPr marL="28455" marR="28455" marT="28455" marB="2845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t" latinLnBrk="0" hangingPunct="1">
                        <a:lnSpc>
                          <a:spcPct val="100000"/>
                        </a:lnSpc>
                        <a:spcBef>
                          <a:spcPct val="50000"/>
                        </a:spcBef>
                        <a:spcAft>
                          <a:spcPct val="0"/>
                        </a:spcAft>
                        <a:buClrTx/>
                        <a:buSzTx/>
                        <a:buFontTx/>
                        <a:buNone/>
                        <a:tabLst/>
                      </a:pPr>
                      <a:r>
                        <a:rPr kumimoji="0" lang="en-US" sz="1400" b="0" u="none" strike="noStrike" cap="none" normalizeH="0" baseline="0" dirty="0">
                          <a:ln>
                            <a:noFill/>
                          </a:ln>
                          <a:effectLst/>
                          <a:latin typeface="Arial" pitchFamily="34" charset="0"/>
                          <a:cs typeface="Arial" pitchFamily="34" charset="0"/>
                        </a:rPr>
                        <a:t>£25,000</a:t>
                      </a:r>
                      <a:endParaRPr kumimoji="0" lang="en-US" sz="1400" b="0" i="0" u="none" strike="noStrike" cap="none" normalizeH="0" baseline="0" dirty="0">
                        <a:ln>
                          <a:noFill/>
                        </a:ln>
                        <a:solidFill>
                          <a:schemeClr val="tx1"/>
                        </a:solidFill>
                        <a:effectLst/>
                        <a:latin typeface="Arial" pitchFamily="34" charset="0"/>
                        <a:cs typeface="Arial" pitchFamily="34" charset="0"/>
                      </a:endParaRPr>
                    </a:p>
                  </a:txBody>
                  <a:tcPr marL="28455" marR="28455" marT="28455" marB="2845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t" latinLnBrk="0" hangingPunct="1">
                        <a:lnSpc>
                          <a:spcPct val="100000"/>
                        </a:lnSpc>
                        <a:spcBef>
                          <a:spcPct val="50000"/>
                        </a:spcBef>
                        <a:spcAft>
                          <a:spcPct val="0"/>
                        </a:spcAft>
                        <a:buClrTx/>
                        <a:buSzTx/>
                        <a:buFontTx/>
                        <a:buNone/>
                        <a:tabLst/>
                      </a:pPr>
                      <a:r>
                        <a:rPr kumimoji="0" lang="en-GB" sz="1400" b="0" u="none" strike="noStrike" cap="none" normalizeH="0" baseline="0" dirty="0">
                          <a:ln>
                            <a:noFill/>
                          </a:ln>
                          <a:effectLst/>
                          <a:latin typeface="Arial" pitchFamily="34" charset="0"/>
                          <a:cs typeface="Arial" pitchFamily="34" charset="0"/>
                        </a:rPr>
                        <a:t>£187.50</a:t>
                      </a:r>
                      <a:endParaRPr kumimoji="0" lang="en-GB" sz="1400" b="0" i="0" u="none" strike="noStrike" cap="none" normalizeH="0" baseline="0" dirty="0">
                        <a:ln>
                          <a:noFill/>
                        </a:ln>
                        <a:solidFill>
                          <a:srgbClr val="009900"/>
                        </a:solidFill>
                        <a:effectLst/>
                        <a:latin typeface="Arial" pitchFamily="34" charset="0"/>
                        <a:cs typeface="Arial" pitchFamily="34" charset="0"/>
                      </a:endParaRPr>
                    </a:p>
                  </a:txBody>
                  <a:tcPr marL="28455" marR="28455" marT="28455" marB="2845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44913062"/>
      </p:ext>
    </p:extLst>
  </p:cSld>
  <p:clrMapOvr>
    <a:masterClrMapping/>
  </p:clrMapOvr>
  <p:transition spd="slow">
    <p:push dir="u"/>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6858763"/>
          </a:xfrm>
        </p:spPr>
      </p:pic>
      <p:sp>
        <p:nvSpPr>
          <p:cNvPr id="7" name="Title 1">
            <a:extLst>
              <a:ext uri="{FF2B5EF4-FFF2-40B4-BE49-F238E27FC236}">
                <a16:creationId xmlns:a16="http://schemas.microsoft.com/office/drawing/2014/main" id="{19B17081-60DF-5B48-84CB-82B2C1842E2A}"/>
              </a:ext>
            </a:extLst>
          </p:cNvPr>
          <p:cNvSpPr txBox="1">
            <a:spLocks/>
          </p:cNvSpPr>
          <p:nvPr/>
        </p:nvSpPr>
        <p:spPr>
          <a:xfrm>
            <a:off x="689075" y="3217679"/>
            <a:ext cx="7772400" cy="973320"/>
          </a:xfrm>
          <a:prstGeom prst="rect">
            <a:avLst/>
          </a:prstGeom>
          <a:noFill/>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rgbClr val="312783"/>
                </a:solidFill>
                <a:latin typeface="+mn-lt"/>
                <a:ea typeface="+mj-ea"/>
                <a:cs typeface="+mj-cs"/>
              </a:defRPr>
            </a:lvl1pPr>
          </a:lstStyle>
          <a:p>
            <a:pPr algn="ctr"/>
            <a:r>
              <a:rPr lang="en-US" sz="7000" dirty="0">
                <a:latin typeface="+mj-lt"/>
              </a:rPr>
              <a:t>GAME</a:t>
            </a:r>
          </a:p>
        </p:txBody>
      </p:sp>
      <p:sp>
        <p:nvSpPr>
          <p:cNvPr id="11" name="TextBox 10">
            <a:extLst>
              <a:ext uri="{FF2B5EF4-FFF2-40B4-BE49-F238E27FC236}">
                <a16:creationId xmlns:a16="http://schemas.microsoft.com/office/drawing/2014/main" id="{3F5A59CD-4582-DD4B-8552-3FA7D02C236B}"/>
              </a:ext>
            </a:extLst>
          </p:cNvPr>
          <p:cNvSpPr txBox="1"/>
          <p:nvPr/>
        </p:nvSpPr>
        <p:spPr>
          <a:xfrm>
            <a:off x="-1569493" y="4192363"/>
            <a:ext cx="12191999" cy="677108"/>
          </a:xfrm>
          <a:prstGeom prst="rect">
            <a:avLst/>
          </a:prstGeom>
          <a:noFill/>
        </p:spPr>
        <p:txBody>
          <a:bodyPr wrap="square" rtlCol="0">
            <a:spAutoFit/>
          </a:bodyPr>
          <a:lstStyle/>
          <a:p>
            <a:pPr algn="ctr"/>
            <a:r>
              <a:rPr lang="en-GB" sz="3800" dirty="0">
                <a:solidFill>
                  <a:srgbClr val="E6007E"/>
                </a:solidFill>
              </a:rPr>
              <a:t>Higher or lower?</a:t>
            </a:r>
            <a:endParaRPr lang="en-US" sz="3800" dirty="0">
              <a:solidFill>
                <a:srgbClr val="E6007E"/>
              </a:solidFill>
            </a:endParaRPr>
          </a:p>
        </p:txBody>
      </p:sp>
      <p:pic>
        <p:nvPicPr>
          <p:cNvPr id="12" name="Picture 11">
            <a:extLst>
              <a:ext uri="{FF2B5EF4-FFF2-40B4-BE49-F238E27FC236}">
                <a16:creationId xmlns:a16="http://schemas.microsoft.com/office/drawing/2014/main" id="{4203BE32-BFE9-BC43-B1E2-064F4DDB60D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28223" y="747459"/>
            <a:ext cx="3115523" cy="2197886"/>
          </a:xfrm>
          <a:prstGeom prst="rect">
            <a:avLst/>
          </a:prstGeom>
        </p:spPr>
      </p:pic>
    </p:spTree>
    <p:extLst>
      <p:ext uri="{BB962C8B-B14F-4D97-AF65-F5344CB8AC3E}">
        <p14:creationId xmlns:p14="http://schemas.microsoft.com/office/powerpoint/2010/main" val="396942216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iterate type="lt">
                                    <p:tmPct val="10000"/>
                                  </p:iterate>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0"/>
            <a:ext cx="9144000" cy="6858763"/>
          </a:xfrm>
        </p:spPr>
      </p:pic>
      <p:sp>
        <p:nvSpPr>
          <p:cNvPr id="57" name="Rectangle 56">
            <a:extLst>
              <a:ext uri="{FF2B5EF4-FFF2-40B4-BE49-F238E27FC236}">
                <a16:creationId xmlns:a16="http://schemas.microsoft.com/office/drawing/2014/main" id="{20C8B43F-074E-974A-9C77-F843A64F06DE}"/>
              </a:ext>
            </a:extLst>
          </p:cNvPr>
          <p:cNvSpPr/>
          <p:nvPr/>
        </p:nvSpPr>
        <p:spPr>
          <a:xfrm>
            <a:off x="7227182" y="3634047"/>
            <a:ext cx="1916818" cy="1868527"/>
          </a:xfrm>
          <a:prstGeom prst="rect">
            <a:avLst/>
          </a:prstGeom>
          <a:solidFill>
            <a:srgbClr val="8D5C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8" name="Rectangle 57">
            <a:extLst>
              <a:ext uri="{FF2B5EF4-FFF2-40B4-BE49-F238E27FC236}">
                <a16:creationId xmlns:a16="http://schemas.microsoft.com/office/drawing/2014/main" id="{DA2D2A25-B273-DA4B-B5C2-AF0BD653CF58}"/>
              </a:ext>
            </a:extLst>
          </p:cNvPr>
          <p:cNvSpPr/>
          <p:nvPr/>
        </p:nvSpPr>
        <p:spPr>
          <a:xfrm>
            <a:off x="0" y="3634047"/>
            <a:ext cx="1836000" cy="1868527"/>
          </a:xfrm>
          <a:prstGeom prst="rect">
            <a:avLst/>
          </a:prstGeom>
          <a:solidFill>
            <a:srgbClr val="8D5C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9" name="Rectangle 58">
            <a:extLst>
              <a:ext uri="{FF2B5EF4-FFF2-40B4-BE49-F238E27FC236}">
                <a16:creationId xmlns:a16="http://schemas.microsoft.com/office/drawing/2014/main" id="{18329F10-CF5D-5947-A799-5EC8FBD34B90}"/>
              </a:ext>
            </a:extLst>
          </p:cNvPr>
          <p:cNvSpPr/>
          <p:nvPr/>
        </p:nvSpPr>
        <p:spPr>
          <a:xfrm>
            <a:off x="0" y="1786138"/>
            <a:ext cx="1836000" cy="1849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60" name="Rectangle 59">
            <a:extLst>
              <a:ext uri="{FF2B5EF4-FFF2-40B4-BE49-F238E27FC236}">
                <a16:creationId xmlns:a16="http://schemas.microsoft.com/office/drawing/2014/main" id="{8F2B110E-B7D1-C14F-971B-52201714228D}"/>
              </a:ext>
            </a:extLst>
          </p:cNvPr>
          <p:cNvSpPr/>
          <p:nvPr/>
        </p:nvSpPr>
        <p:spPr>
          <a:xfrm>
            <a:off x="1785668" y="1786138"/>
            <a:ext cx="1836000" cy="1849500"/>
          </a:xfrm>
          <a:prstGeom prst="rect">
            <a:avLst/>
          </a:prstGeom>
          <a:solidFill>
            <a:srgbClr val="767E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1" name="Rectangle 60">
            <a:extLst>
              <a:ext uri="{FF2B5EF4-FFF2-40B4-BE49-F238E27FC236}">
                <a16:creationId xmlns:a16="http://schemas.microsoft.com/office/drawing/2014/main" id="{BA8FF823-2946-4D47-8714-F5565D25F155}"/>
              </a:ext>
            </a:extLst>
          </p:cNvPr>
          <p:cNvSpPr/>
          <p:nvPr/>
        </p:nvSpPr>
        <p:spPr>
          <a:xfrm>
            <a:off x="3613591" y="1786138"/>
            <a:ext cx="1836000" cy="1849500"/>
          </a:xfrm>
          <a:prstGeom prst="rect">
            <a:avLst/>
          </a:prstGeom>
          <a:solidFill>
            <a:srgbClr val="8D5C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2" name="Rectangle 61">
            <a:extLst>
              <a:ext uri="{FF2B5EF4-FFF2-40B4-BE49-F238E27FC236}">
                <a16:creationId xmlns:a16="http://schemas.microsoft.com/office/drawing/2014/main" id="{83770A45-C4E9-5549-AA4D-3457449A6EC9}"/>
              </a:ext>
            </a:extLst>
          </p:cNvPr>
          <p:cNvSpPr/>
          <p:nvPr/>
        </p:nvSpPr>
        <p:spPr>
          <a:xfrm>
            <a:off x="5426654" y="1786138"/>
            <a:ext cx="1897271" cy="1849500"/>
          </a:xfrm>
          <a:prstGeom prst="rect">
            <a:avLst/>
          </a:prstGeom>
          <a:solidFill>
            <a:srgbClr val="D34F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3" name="Rectangle 62">
            <a:extLst>
              <a:ext uri="{FF2B5EF4-FFF2-40B4-BE49-F238E27FC236}">
                <a16:creationId xmlns:a16="http://schemas.microsoft.com/office/drawing/2014/main" id="{E7BEF5DD-C99D-814D-AC47-9C071FE96DBB}"/>
              </a:ext>
            </a:extLst>
          </p:cNvPr>
          <p:cNvSpPr/>
          <p:nvPr/>
        </p:nvSpPr>
        <p:spPr>
          <a:xfrm>
            <a:off x="7288444" y="1786138"/>
            <a:ext cx="1855556" cy="1849500"/>
          </a:xfrm>
          <a:prstGeom prst="rect">
            <a:avLst/>
          </a:prstGeom>
          <a:solidFill>
            <a:srgbClr val="009F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64" name="Rectangle 63">
            <a:extLst>
              <a:ext uri="{FF2B5EF4-FFF2-40B4-BE49-F238E27FC236}">
                <a16:creationId xmlns:a16="http://schemas.microsoft.com/office/drawing/2014/main" id="{2B262D7A-0A06-F542-8B54-5FE707409FB8}"/>
              </a:ext>
            </a:extLst>
          </p:cNvPr>
          <p:cNvSpPr/>
          <p:nvPr/>
        </p:nvSpPr>
        <p:spPr>
          <a:xfrm>
            <a:off x="1785668" y="3634047"/>
            <a:ext cx="1836000" cy="1868527"/>
          </a:xfrm>
          <a:prstGeom prst="rect">
            <a:avLst/>
          </a:prstGeom>
          <a:solidFill>
            <a:srgbClr val="009F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5" name="Rectangle 64">
            <a:extLst>
              <a:ext uri="{FF2B5EF4-FFF2-40B4-BE49-F238E27FC236}">
                <a16:creationId xmlns:a16="http://schemas.microsoft.com/office/drawing/2014/main" id="{C5207C15-2E9E-924F-8659-5605E13A0D4C}"/>
              </a:ext>
            </a:extLst>
          </p:cNvPr>
          <p:cNvSpPr/>
          <p:nvPr/>
        </p:nvSpPr>
        <p:spPr>
          <a:xfrm>
            <a:off x="3613591" y="3634047"/>
            <a:ext cx="1836000" cy="1868527"/>
          </a:xfrm>
          <a:prstGeom prst="rect">
            <a:avLst/>
          </a:prstGeom>
          <a:solidFill>
            <a:srgbClr val="F894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66" name="Rectangle 65">
            <a:extLst>
              <a:ext uri="{FF2B5EF4-FFF2-40B4-BE49-F238E27FC236}">
                <a16:creationId xmlns:a16="http://schemas.microsoft.com/office/drawing/2014/main" id="{5C4D5B10-6864-774D-BC36-7E46080C55EA}"/>
              </a:ext>
            </a:extLst>
          </p:cNvPr>
          <p:cNvSpPr/>
          <p:nvPr/>
        </p:nvSpPr>
        <p:spPr>
          <a:xfrm>
            <a:off x="5426653" y="3634047"/>
            <a:ext cx="1860365" cy="1868527"/>
          </a:xfrm>
          <a:prstGeom prst="rect">
            <a:avLst/>
          </a:prstGeom>
          <a:solidFill>
            <a:srgbClr val="767E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45" name="Picture 44">
            <a:extLst>
              <a:ext uri="{FF2B5EF4-FFF2-40B4-BE49-F238E27FC236}">
                <a16:creationId xmlns:a16="http://schemas.microsoft.com/office/drawing/2014/main" id="{9926A364-193E-5248-81C2-B0F26ED4DF96}"/>
              </a:ext>
            </a:extLst>
          </p:cNvPr>
          <p:cNvPicPr>
            <a:picLocks noChangeAspect="1"/>
          </p:cNvPicPr>
          <p:nvPr/>
        </p:nvPicPr>
        <p:blipFill>
          <a:blip r:embed="rId4"/>
          <a:stretch>
            <a:fillRect/>
          </a:stretch>
        </p:blipFill>
        <p:spPr>
          <a:xfrm>
            <a:off x="5830328" y="2322730"/>
            <a:ext cx="1059611" cy="770627"/>
          </a:xfrm>
          <a:prstGeom prst="rect">
            <a:avLst/>
          </a:prstGeom>
        </p:spPr>
      </p:pic>
      <p:pic>
        <p:nvPicPr>
          <p:cNvPr id="47" name="Picture 46">
            <a:extLst>
              <a:ext uri="{FF2B5EF4-FFF2-40B4-BE49-F238E27FC236}">
                <a16:creationId xmlns:a16="http://schemas.microsoft.com/office/drawing/2014/main" id="{A4D66065-5EE9-F049-BF7D-E032E6E183ED}"/>
              </a:ext>
            </a:extLst>
          </p:cNvPr>
          <p:cNvPicPr>
            <a:picLocks noChangeAspect="1"/>
          </p:cNvPicPr>
          <p:nvPr/>
        </p:nvPicPr>
        <p:blipFill>
          <a:blip r:embed="rId5"/>
          <a:stretch>
            <a:fillRect/>
          </a:stretch>
        </p:blipFill>
        <p:spPr>
          <a:xfrm>
            <a:off x="4108951" y="4078263"/>
            <a:ext cx="808985" cy="873703"/>
          </a:xfrm>
          <a:prstGeom prst="rect">
            <a:avLst/>
          </a:prstGeom>
        </p:spPr>
      </p:pic>
      <p:pic>
        <p:nvPicPr>
          <p:cNvPr id="48" name="Picture 47">
            <a:extLst>
              <a:ext uri="{FF2B5EF4-FFF2-40B4-BE49-F238E27FC236}">
                <a16:creationId xmlns:a16="http://schemas.microsoft.com/office/drawing/2014/main" id="{3B028D46-3732-FA43-B9F0-3D5ECBCF6A92}"/>
              </a:ext>
            </a:extLst>
          </p:cNvPr>
          <p:cNvPicPr>
            <a:picLocks noChangeAspect="1"/>
          </p:cNvPicPr>
          <p:nvPr/>
        </p:nvPicPr>
        <p:blipFill>
          <a:blip r:embed="rId6"/>
          <a:stretch>
            <a:fillRect/>
          </a:stretch>
        </p:blipFill>
        <p:spPr>
          <a:xfrm>
            <a:off x="2299051" y="2307574"/>
            <a:ext cx="817445" cy="735701"/>
          </a:xfrm>
          <a:prstGeom prst="rect">
            <a:avLst/>
          </a:prstGeom>
        </p:spPr>
      </p:pic>
      <p:pic>
        <p:nvPicPr>
          <p:cNvPr id="49" name="Picture 48">
            <a:extLst>
              <a:ext uri="{FF2B5EF4-FFF2-40B4-BE49-F238E27FC236}">
                <a16:creationId xmlns:a16="http://schemas.microsoft.com/office/drawing/2014/main" id="{67941AEF-2712-FD47-991A-EC89C458B273}"/>
              </a:ext>
            </a:extLst>
          </p:cNvPr>
          <p:cNvPicPr>
            <a:picLocks noChangeAspect="1"/>
          </p:cNvPicPr>
          <p:nvPr/>
        </p:nvPicPr>
        <p:blipFill>
          <a:blip r:embed="rId7"/>
          <a:stretch>
            <a:fillRect/>
          </a:stretch>
        </p:blipFill>
        <p:spPr>
          <a:xfrm>
            <a:off x="5826344" y="4103831"/>
            <a:ext cx="892121" cy="795676"/>
          </a:xfrm>
          <a:prstGeom prst="rect">
            <a:avLst/>
          </a:prstGeom>
        </p:spPr>
      </p:pic>
      <p:pic>
        <p:nvPicPr>
          <p:cNvPr id="50" name="Picture 49">
            <a:extLst>
              <a:ext uri="{FF2B5EF4-FFF2-40B4-BE49-F238E27FC236}">
                <a16:creationId xmlns:a16="http://schemas.microsoft.com/office/drawing/2014/main" id="{ADB147FB-F534-0842-85EB-1CBFF2C486D2}"/>
              </a:ext>
            </a:extLst>
          </p:cNvPr>
          <p:cNvPicPr>
            <a:picLocks noChangeAspect="1"/>
          </p:cNvPicPr>
          <p:nvPr/>
        </p:nvPicPr>
        <p:blipFill>
          <a:blip r:embed="rId8"/>
          <a:stretch>
            <a:fillRect/>
          </a:stretch>
        </p:blipFill>
        <p:spPr>
          <a:xfrm>
            <a:off x="661774" y="4108466"/>
            <a:ext cx="467420" cy="849855"/>
          </a:xfrm>
          <a:prstGeom prst="rect">
            <a:avLst/>
          </a:prstGeom>
        </p:spPr>
      </p:pic>
      <p:pic>
        <p:nvPicPr>
          <p:cNvPr id="51" name="Picture 50">
            <a:extLst>
              <a:ext uri="{FF2B5EF4-FFF2-40B4-BE49-F238E27FC236}">
                <a16:creationId xmlns:a16="http://schemas.microsoft.com/office/drawing/2014/main" id="{353A1191-46EB-1540-8E92-648900C552EB}"/>
              </a:ext>
            </a:extLst>
          </p:cNvPr>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3862106" y="2009068"/>
            <a:ext cx="1337866" cy="1337864"/>
          </a:xfrm>
          <a:prstGeom prst="rect">
            <a:avLst/>
          </a:prstGeom>
        </p:spPr>
      </p:pic>
      <p:pic>
        <p:nvPicPr>
          <p:cNvPr id="52" name="Picture 51">
            <a:extLst>
              <a:ext uri="{FF2B5EF4-FFF2-40B4-BE49-F238E27FC236}">
                <a16:creationId xmlns:a16="http://schemas.microsoft.com/office/drawing/2014/main" id="{A0F5D927-3A46-ED40-8A87-5D3F332F90AD}"/>
              </a:ext>
            </a:extLst>
          </p:cNvPr>
          <p:cNvPicPr>
            <a:picLocks noChangeAspect="1"/>
          </p:cNvPicPr>
          <p:nvPr/>
        </p:nvPicPr>
        <p:blipFill>
          <a:blip r:embed="rId10"/>
          <a:stretch>
            <a:fillRect/>
          </a:stretch>
        </p:blipFill>
        <p:spPr>
          <a:xfrm>
            <a:off x="7965930" y="2300257"/>
            <a:ext cx="521107" cy="836929"/>
          </a:xfrm>
          <a:prstGeom prst="rect">
            <a:avLst/>
          </a:prstGeom>
        </p:spPr>
      </p:pic>
      <p:pic>
        <p:nvPicPr>
          <p:cNvPr id="53" name="Picture 52">
            <a:extLst>
              <a:ext uri="{FF2B5EF4-FFF2-40B4-BE49-F238E27FC236}">
                <a16:creationId xmlns:a16="http://schemas.microsoft.com/office/drawing/2014/main" id="{1CB4058C-80D7-BC44-B6B7-DF5182DDD0BA}"/>
              </a:ext>
            </a:extLst>
          </p:cNvPr>
          <p:cNvPicPr>
            <a:picLocks noChangeAspect="1"/>
          </p:cNvPicPr>
          <p:nvPr/>
        </p:nvPicPr>
        <p:blipFill>
          <a:blip r:embed="rId11"/>
          <a:stretch>
            <a:fillRect/>
          </a:stretch>
        </p:blipFill>
        <p:spPr>
          <a:xfrm>
            <a:off x="505946" y="2256139"/>
            <a:ext cx="722849" cy="790090"/>
          </a:xfrm>
          <a:prstGeom prst="rect">
            <a:avLst/>
          </a:prstGeom>
        </p:spPr>
      </p:pic>
      <p:pic>
        <p:nvPicPr>
          <p:cNvPr id="54" name="Picture 53">
            <a:extLst>
              <a:ext uri="{FF2B5EF4-FFF2-40B4-BE49-F238E27FC236}">
                <a16:creationId xmlns:a16="http://schemas.microsoft.com/office/drawing/2014/main" id="{7B89E998-8CE9-D34A-AD29-897E3D3FBB2D}"/>
              </a:ext>
            </a:extLst>
          </p:cNvPr>
          <p:cNvPicPr>
            <a:picLocks noChangeAspect="1"/>
          </p:cNvPicPr>
          <p:nvPr/>
        </p:nvPicPr>
        <p:blipFill>
          <a:blip r:embed="rId12"/>
          <a:stretch>
            <a:fillRect/>
          </a:stretch>
        </p:blipFill>
        <p:spPr>
          <a:xfrm>
            <a:off x="2341826" y="4126244"/>
            <a:ext cx="755474" cy="826301"/>
          </a:xfrm>
          <a:prstGeom prst="rect">
            <a:avLst/>
          </a:prstGeom>
        </p:spPr>
      </p:pic>
      <p:sp>
        <p:nvSpPr>
          <p:cNvPr id="23" name="Title 1">
            <a:extLst>
              <a:ext uri="{FF2B5EF4-FFF2-40B4-BE49-F238E27FC236}">
                <a16:creationId xmlns:a16="http://schemas.microsoft.com/office/drawing/2014/main" id="{486CAFEA-638A-4844-B292-768A704BB9E0}"/>
              </a:ext>
            </a:extLst>
          </p:cNvPr>
          <p:cNvSpPr txBox="1">
            <a:spLocks/>
          </p:cNvSpPr>
          <p:nvPr/>
        </p:nvSpPr>
        <p:spPr>
          <a:xfrm>
            <a:off x="5455221" y="4444378"/>
            <a:ext cx="1776164" cy="358126"/>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b="1" kern="1200">
                <a:solidFill>
                  <a:srgbClr val="312783"/>
                </a:solidFill>
                <a:latin typeface="+mn-lt"/>
                <a:ea typeface="+mj-ea"/>
                <a:cs typeface="+mj-cs"/>
              </a:defRPr>
            </a:lvl1pPr>
          </a:lstStyle>
          <a:p>
            <a:pPr algn="ctr"/>
            <a:r>
              <a:rPr lang="en-GB" sz="2475" dirty="0">
                <a:solidFill>
                  <a:schemeClr val="bg1"/>
                </a:solidFill>
              </a:rPr>
              <a:t>£13,022</a:t>
            </a:r>
            <a:endParaRPr lang="en-US" sz="2475" dirty="0">
              <a:solidFill>
                <a:schemeClr val="bg1"/>
              </a:solidFill>
            </a:endParaRPr>
          </a:p>
        </p:txBody>
      </p:sp>
      <p:sp>
        <p:nvSpPr>
          <p:cNvPr id="2" name="TextBox 1">
            <a:extLst>
              <a:ext uri="{FF2B5EF4-FFF2-40B4-BE49-F238E27FC236}">
                <a16:creationId xmlns:a16="http://schemas.microsoft.com/office/drawing/2014/main" id="{E371A6AC-893E-F14F-87FB-0BC911958171}"/>
              </a:ext>
            </a:extLst>
          </p:cNvPr>
          <p:cNvSpPr txBox="1"/>
          <p:nvPr/>
        </p:nvSpPr>
        <p:spPr>
          <a:xfrm>
            <a:off x="2989054" y="-284672"/>
            <a:ext cx="184731" cy="300082"/>
          </a:xfrm>
          <a:prstGeom prst="rect">
            <a:avLst/>
          </a:prstGeom>
          <a:noFill/>
        </p:spPr>
        <p:txBody>
          <a:bodyPr wrap="none" rtlCol="0">
            <a:spAutoFit/>
          </a:bodyPr>
          <a:lstStyle/>
          <a:p>
            <a:endParaRPr lang="en-US" sz="1350" dirty="0"/>
          </a:p>
        </p:txBody>
      </p:sp>
      <p:sp>
        <p:nvSpPr>
          <p:cNvPr id="25" name="Title 1">
            <a:extLst>
              <a:ext uri="{FF2B5EF4-FFF2-40B4-BE49-F238E27FC236}">
                <a16:creationId xmlns:a16="http://schemas.microsoft.com/office/drawing/2014/main" id="{CC64A60B-7EA4-8540-91AE-AC34CF98402A}"/>
              </a:ext>
            </a:extLst>
          </p:cNvPr>
          <p:cNvSpPr txBox="1">
            <a:spLocks/>
          </p:cNvSpPr>
          <p:nvPr/>
        </p:nvSpPr>
        <p:spPr>
          <a:xfrm>
            <a:off x="-33986" y="2571061"/>
            <a:ext cx="1776164" cy="358126"/>
          </a:xfrm>
          <a:prstGeom prst="rect">
            <a:avLst/>
          </a:prstGeom>
        </p:spPr>
        <p:txBody>
          <a:bodyPr vert="horz" lIns="68580" tIns="34290" rIns="68580" bIns="34290" rtlCol="0" anchor="ctr">
            <a:normAutofit fontScale="75000" lnSpcReduction="20000"/>
          </a:bodyPr>
          <a:lstStyle>
            <a:lvl1pPr algn="l" defTabSz="914400" rtl="0" eaLnBrk="1" latinLnBrk="0" hangingPunct="1">
              <a:lnSpc>
                <a:spcPct val="90000"/>
              </a:lnSpc>
              <a:spcBef>
                <a:spcPct val="0"/>
              </a:spcBef>
              <a:buNone/>
              <a:defRPr sz="4400" b="1" kern="1200">
                <a:solidFill>
                  <a:srgbClr val="312783"/>
                </a:solidFill>
                <a:latin typeface="+mn-lt"/>
                <a:ea typeface="+mj-ea"/>
                <a:cs typeface="+mj-cs"/>
              </a:defRPr>
            </a:lvl1pPr>
          </a:lstStyle>
          <a:p>
            <a:pPr algn="ctr"/>
            <a:r>
              <a:rPr lang="en-GB" sz="3300" dirty="0">
                <a:solidFill>
                  <a:schemeClr val="bg1"/>
                </a:solidFill>
              </a:rPr>
              <a:t>£40</a:t>
            </a:r>
            <a:endParaRPr lang="en-US" sz="3300" dirty="0">
              <a:solidFill>
                <a:schemeClr val="bg1"/>
              </a:solidFill>
            </a:endParaRPr>
          </a:p>
        </p:txBody>
      </p:sp>
      <p:sp>
        <p:nvSpPr>
          <p:cNvPr id="26" name="Title 1">
            <a:extLst>
              <a:ext uri="{FF2B5EF4-FFF2-40B4-BE49-F238E27FC236}">
                <a16:creationId xmlns:a16="http://schemas.microsoft.com/office/drawing/2014/main" id="{6BA23BA6-A90E-7E41-950D-1139F00651B0}"/>
              </a:ext>
            </a:extLst>
          </p:cNvPr>
          <p:cNvSpPr txBox="1">
            <a:spLocks/>
          </p:cNvSpPr>
          <p:nvPr/>
        </p:nvSpPr>
        <p:spPr>
          <a:xfrm>
            <a:off x="3613591" y="4452261"/>
            <a:ext cx="1776164" cy="358126"/>
          </a:xfrm>
          <a:prstGeom prst="rect">
            <a:avLst/>
          </a:prstGeom>
        </p:spPr>
        <p:txBody>
          <a:bodyPr vert="horz" lIns="68580" tIns="34290" rIns="68580" bIns="34290" rtlCol="0" anchor="ctr">
            <a:normAutofit fontScale="75000" lnSpcReduction="20000"/>
          </a:bodyPr>
          <a:lstStyle>
            <a:lvl1pPr algn="l" defTabSz="914400" rtl="0" eaLnBrk="1" latinLnBrk="0" hangingPunct="1">
              <a:lnSpc>
                <a:spcPct val="90000"/>
              </a:lnSpc>
              <a:spcBef>
                <a:spcPct val="0"/>
              </a:spcBef>
              <a:buNone/>
              <a:defRPr sz="4400" b="1" kern="1200">
                <a:solidFill>
                  <a:srgbClr val="312783"/>
                </a:solidFill>
                <a:latin typeface="+mn-lt"/>
                <a:ea typeface="+mj-ea"/>
                <a:cs typeface="+mj-cs"/>
              </a:defRPr>
            </a:lvl1pPr>
          </a:lstStyle>
          <a:p>
            <a:pPr algn="ctr"/>
            <a:r>
              <a:rPr lang="en-GB" sz="3300" dirty="0">
                <a:solidFill>
                  <a:schemeClr val="bg1"/>
                </a:solidFill>
              </a:rPr>
              <a:t>£</a:t>
            </a:r>
            <a:r>
              <a:rPr lang="en-GB" sz="3000" dirty="0">
                <a:solidFill>
                  <a:schemeClr val="bg1"/>
                </a:solidFill>
              </a:rPr>
              <a:t>159</a:t>
            </a:r>
            <a:endParaRPr lang="en-US" sz="3000" dirty="0">
              <a:solidFill>
                <a:schemeClr val="bg1"/>
              </a:solidFill>
            </a:endParaRPr>
          </a:p>
        </p:txBody>
      </p:sp>
      <p:sp>
        <p:nvSpPr>
          <p:cNvPr id="27" name="Title 1">
            <a:extLst>
              <a:ext uri="{FF2B5EF4-FFF2-40B4-BE49-F238E27FC236}">
                <a16:creationId xmlns:a16="http://schemas.microsoft.com/office/drawing/2014/main" id="{ACDC21DF-B1B2-D543-82D8-B07956EE2D5E}"/>
              </a:ext>
            </a:extLst>
          </p:cNvPr>
          <p:cNvSpPr txBox="1">
            <a:spLocks/>
          </p:cNvSpPr>
          <p:nvPr/>
        </p:nvSpPr>
        <p:spPr>
          <a:xfrm>
            <a:off x="7323915" y="4456327"/>
            <a:ext cx="1776164" cy="358126"/>
          </a:xfrm>
          <a:prstGeom prst="rect">
            <a:avLst/>
          </a:prstGeom>
        </p:spPr>
        <p:txBody>
          <a:bodyPr vert="horz" lIns="68580" tIns="34290" rIns="68580" bIns="34290" rtlCol="0" anchor="ctr">
            <a:normAutofit fontScale="75000" lnSpcReduction="20000"/>
          </a:bodyPr>
          <a:lstStyle>
            <a:lvl1pPr algn="l" defTabSz="914400" rtl="0" eaLnBrk="1" latinLnBrk="0" hangingPunct="1">
              <a:lnSpc>
                <a:spcPct val="90000"/>
              </a:lnSpc>
              <a:spcBef>
                <a:spcPct val="0"/>
              </a:spcBef>
              <a:buNone/>
              <a:defRPr sz="4400" b="1" kern="1200">
                <a:solidFill>
                  <a:srgbClr val="312783"/>
                </a:solidFill>
                <a:latin typeface="+mn-lt"/>
                <a:ea typeface="+mj-ea"/>
                <a:cs typeface="+mj-cs"/>
              </a:defRPr>
            </a:lvl1pPr>
          </a:lstStyle>
          <a:p>
            <a:pPr algn="ctr"/>
            <a:r>
              <a:rPr lang="en-GB" sz="3300" dirty="0">
                <a:solidFill>
                  <a:schemeClr val="bg1"/>
                </a:solidFill>
              </a:rPr>
              <a:t>£7.49</a:t>
            </a:r>
            <a:endParaRPr lang="en-US" sz="3300" dirty="0">
              <a:solidFill>
                <a:schemeClr val="bg1"/>
              </a:solidFill>
            </a:endParaRPr>
          </a:p>
        </p:txBody>
      </p:sp>
      <p:sp>
        <p:nvSpPr>
          <p:cNvPr id="28" name="Title 1">
            <a:extLst>
              <a:ext uri="{FF2B5EF4-FFF2-40B4-BE49-F238E27FC236}">
                <a16:creationId xmlns:a16="http://schemas.microsoft.com/office/drawing/2014/main" id="{707BB9AE-5981-AF4B-84FE-B829524DC5EC}"/>
              </a:ext>
            </a:extLst>
          </p:cNvPr>
          <p:cNvSpPr txBox="1">
            <a:spLocks/>
          </p:cNvSpPr>
          <p:nvPr/>
        </p:nvSpPr>
        <p:spPr>
          <a:xfrm>
            <a:off x="1785668" y="2447510"/>
            <a:ext cx="1835187" cy="554597"/>
          </a:xfrm>
          <a:prstGeom prst="rect">
            <a:avLst/>
          </a:prstGeom>
        </p:spPr>
        <p:txBody>
          <a:bodyPr vert="horz" lIns="68580" tIns="34290" rIns="68580" bIns="34290" rtlCol="0" anchor="ctr">
            <a:normAutofit fontScale="97500"/>
          </a:bodyPr>
          <a:lstStyle>
            <a:lvl1pPr algn="l" defTabSz="914400" rtl="0" eaLnBrk="1" latinLnBrk="0" hangingPunct="1">
              <a:lnSpc>
                <a:spcPct val="90000"/>
              </a:lnSpc>
              <a:spcBef>
                <a:spcPct val="0"/>
              </a:spcBef>
              <a:buNone/>
              <a:defRPr sz="4400" b="1" kern="1200">
                <a:solidFill>
                  <a:srgbClr val="312783"/>
                </a:solidFill>
                <a:latin typeface="+mn-lt"/>
                <a:ea typeface="+mj-ea"/>
                <a:cs typeface="+mj-cs"/>
              </a:defRPr>
            </a:lvl1pPr>
          </a:lstStyle>
          <a:p>
            <a:pPr algn="ctr"/>
            <a:r>
              <a:rPr lang="en-GB" sz="2475" dirty="0">
                <a:solidFill>
                  <a:schemeClr val="bg1"/>
                </a:solidFill>
              </a:rPr>
              <a:t>£4,500*</a:t>
            </a:r>
            <a:endParaRPr lang="en-US" sz="2475" dirty="0">
              <a:solidFill>
                <a:schemeClr val="bg1"/>
              </a:solidFill>
            </a:endParaRPr>
          </a:p>
        </p:txBody>
      </p:sp>
      <p:sp>
        <p:nvSpPr>
          <p:cNvPr id="29" name="Title 1">
            <a:extLst>
              <a:ext uri="{FF2B5EF4-FFF2-40B4-BE49-F238E27FC236}">
                <a16:creationId xmlns:a16="http://schemas.microsoft.com/office/drawing/2014/main" id="{6DC684AF-FF9B-CE4B-9F4C-7E1FA9541EA0}"/>
              </a:ext>
            </a:extLst>
          </p:cNvPr>
          <p:cNvSpPr txBox="1">
            <a:spLocks/>
          </p:cNvSpPr>
          <p:nvPr/>
        </p:nvSpPr>
        <p:spPr>
          <a:xfrm>
            <a:off x="15415" y="4431444"/>
            <a:ext cx="1776164" cy="358126"/>
          </a:xfrm>
          <a:prstGeom prst="rect">
            <a:avLst/>
          </a:prstGeom>
        </p:spPr>
        <p:txBody>
          <a:bodyPr vert="horz" lIns="68580" tIns="34290" rIns="68580" bIns="34290" rtlCol="0" anchor="ctr">
            <a:normAutofit fontScale="75000" lnSpcReduction="20000"/>
          </a:bodyPr>
          <a:lstStyle>
            <a:lvl1pPr algn="l" defTabSz="914400" rtl="0" eaLnBrk="1" latinLnBrk="0" hangingPunct="1">
              <a:lnSpc>
                <a:spcPct val="90000"/>
              </a:lnSpc>
              <a:spcBef>
                <a:spcPct val="0"/>
              </a:spcBef>
              <a:buNone/>
              <a:defRPr sz="4400" b="1" kern="1200">
                <a:solidFill>
                  <a:srgbClr val="312783"/>
                </a:solidFill>
                <a:latin typeface="+mn-lt"/>
                <a:ea typeface="+mj-ea"/>
                <a:cs typeface="+mj-cs"/>
              </a:defRPr>
            </a:lvl1pPr>
          </a:lstStyle>
          <a:p>
            <a:pPr algn="ctr"/>
            <a:r>
              <a:rPr lang="en-GB" sz="3300" dirty="0">
                <a:solidFill>
                  <a:schemeClr val="bg1"/>
                </a:solidFill>
              </a:rPr>
              <a:t>£4</a:t>
            </a:r>
            <a:endParaRPr lang="en-US" sz="3300" dirty="0">
              <a:solidFill>
                <a:schemeClr val="bg1"/>
              </a:solidFill>
            </a:endParaRPr>
          </a:p>
        </p:txBody>
      </p:sp>
      <p:sp>
        <p:nvSpPr>
          <p:cNvPr id="30" name="Title 1">
            <a:extLst>
              <a:ext uri="{FF2B5EF4-FFF2-40B4-BE49-F238E27FC236}">
                <a16:creationId xmlns:a16="http://schemas.microsoft.com/office/drawing/2014/main" id="{E3C97DCA-DBFB-9741-8874-591E5EB7B4B6}"/>
              </a:ext>
            </a:extLst>
          </p:cNvPr>
          <p:cNvSpPr txBox="1">
            <a:spLocks/>
          </p:cNvSpPr>
          <p:nvPr/>
        </p:nvSpPr>
        <p:spPr>
          <a:xfrm>
            <a:off x="1826962" y="4431444"/>
            <a:ext cx="1776164" cy="358126"/>
          </a:xfrm>
          <a:prstGeom prst="rect">
            <a:avLst/>
          </a:prstGeom>
        </p:spPr>
        <p:txBody>
          <a:bodyPr vert="horz" lIns="68580" tIns="34290" rIns="68580" bIns="34290" rtlCol="0" anchor="ctr">
            <a:normAutofit fontScale="75000" lnSpcReduction="20000"/>
          </a:bodyPr>
          <a:lstStyle>
            <a:lvl1pPr algn="l" defTabSz="914400" rtl="0" eaLnBrk="1" latinLnBrk="0" hangingPunct="1">
              <a:lnSpc>
                <a:spcPct val="90000"/>
              </a:lnSpc>
              <a:spcBef>
                <a:spcPct val="0"/>
              </a:spcBef>
              <a:buNone/>
              <a:defRPr sz="4400" b="1" kern="1200">
                <a:solidFill>
                  <a:srgbClr val="312783"/>
                </a:solidFill>
                <a:latin typeface="+mn-lt"/>
                <a:ea typeface="+mj-ea"/>
                <a:cs typeface="+mj-cs"/>
              </a:defRPr>
            </a:lvl1pPr>
          </a:lstStyle>
          <a:p>
            <a:pPr algn="ctr"/>
            <a:r>
              <a:rPr lang="en-GB" sz="3300" dirty="0">
                <a:solidFill>
                  <a:schemeClr val="bg1"/>
                </a:solidFill>
              </a:rPr>
              <a:t>£2.50</a:t>
            </a:r>
            <a:endParaRPr lang="en-US" sz="3300" dirty="0">
              <a:solidFill>
                <a:schemeClr val="bg1"/>
              </a:solidFill>
            </a:endParaRPr>
          </a:p>
        </p:txBody>
      </p:sp>
      <p:sp>
        <p:nvSpPr>
          <p:cNvPr id="31" name="Title 1">
            <a:extLst>
              <a:ext uri="{FF2B5EF4-FFF2-40B4-BE49-F238E27FC236}">
                <a16:creationId xmlns:a16="http://schemas.microsoft.com/office/drawing/2014/main" id="{10BA5205-5D5F-D843-9573-E90DEFAB50C7}"/>
              </a:ext>
            </a:extLst>
          </p:cNvPr>
          <p:cNvSpPr txBox="1">
            <a:spLocks/>
          </p:cNvSpPr>
          <p:nvPr/>
        </p:nvSpPr>
        <p:spPr>
          <a:xfrm>
            <a:off x="7406592" y="2580740"/>
            <a:ext cx="1639783" cy="358126"/>
          </a:xfrm>
          <a:prstGeom prst="rect">
            <a:avLst/>
          </a:prstGeom>
        </p:spPr>
        <p:txBody>
          <a:bodyPr vert="horz" lIns="68580" tIns="34290" rIns="68580" bIns="34290" rtlCol="0" anchor="ctr">
            <a:normAutofit fontScale="75000" lnSpcReduction="20000"/>
          </a:bodyPr>
          <a:lstStyle>
            <a:lvl1pPr algn="l" defTabSz="914400" rtl="0" eaLnBrk="1" latinLnBrk="0" hangingPunct="1">
              <a:lnSpc>
                <a:spcPct val="90000"/>
              </a:lnSpc>
              <a:spcBef>
                <a:spcPct val="0"/>
              </a:spcBef>
              <a:buNone/>
              <a:defRPr sz="4400" b="1" kern="1200">
                <a:solidFill>
                  <a:srgbClr val="312783"/>
                </a:solidFill>
                <a:latin typeface="+mn-lt"/>
                <a:ea typeface="+mj-ea"/>
                <a:cs typeface="+mj-cs"/>
              </a:defRPr>
            </a:lvl1pPr>
          </a:lstStyle>
          <a:p>
            <a:pPr algn="ctr"/>
            <a:r>
              <a:rPr lang="en-GB" sz="3300" dirty="0">
                <a:solidFill>
                  <a:schemeClr val="bg1"/>
                </a:solidFill>
              </a:rPr>
              <a:t>£0.60</a:t>
            </a:r>
            <a:endParaRPr lang="en-US" sz="3300" dirty="0">
              <a:solidFill>
                <a:schemeClr val="bg1"/>
              </a:solidFill>
            </a:endParaRPr>
          </a:p>
        </p:txBody>
      </p:sp>
      <p:sp>
        <p:nvSpPr>
          <p:cNvPr id="32" name="Title 1">
            <a:extLst>
              <a:ext uri="{FF2B5EF4-FFF2-40B4-BE49-F238E27FC236}">
                <a16:creationId xmlns:a16="http://schemas.microsoft.com/office/drawing/2014/main" id="{83636FF7-0E00-9F4A-B576-26594815397B}"/>
              </a:ext>
            </a:extLst>
          </p:cNvPr>
          <p:cNvSpPr txBox="1">
            <a:spLocks/>
          </p:cNvSpPr>
          <p:nvPr/>
        </p:nvSpPr>
        <p:spPr>
          <a:xfrm>
            <a:off x="3622282" y="2467388"/>
            <a:ext cx="1776164" cy="484606"/>
          </a:xfrm>
          <a:prstGeom prst="rect">
            <a:avLst/>
          </a:prstGeom>
        </p:spPr>
        <p:txBody>
          <a:bodyPr vert="horz" lIns="68580" tIns="34290" rIns="68580" bIns="34290" rtlCol="0" anchor="ctr">
            <a:normAutofit fontScale="97500"/>
          </a:bodyPr>
          <a:lstStyle>
            <a:lvl1pPr algn="l" defTabSz="914400" rtl="0" eaLnBrk="1" latinLnBrk="0" hangingPunct="1">
              <a:lnSpc>
                <a:spcPct val="90000"/>
              </a:lnSpc>
              <a:spcBef>
                <a:spcPct val="0"/>
              </a:spcBef>
              <a:buNone/>
              <a:defRPr sz="4400" b="1" kern="1200">
                <a:solidFill>
                  <a:srgbClr val="312783"/>
                </a:solidFill>
                <a:latin typeface="+mn-lt"/>
                <a:ea typeface="+mj-ea"/>
                <a:cs typeface="+mj-cs"/>
              </a:defRPr>
            </a:lvl1pPr>
          </a:lstStyle>
          <a:p>
            <a:pPr algn="ctr"/>
            <a:r>
              <a:rPr lang="en-GB" sz="2475" dirty="0">
                <a:solidFill>
                  <a:schemeClr val="bg1"/>
                </a:solidFill>
              </a:rPr>
              <a:t>£3.50</a:t>
            </a:r>
            <a:endParaRPr lang="en-US" sz="2475" dirty="0">
              <a:solidFill>
                <a:schemeClr val="bg1"/>
              </a:solidFill>
            </a:endParaRPr>
          </a:p>
        </p:txBody>
      </p:sp>
      <p:sp>
        <p:nvSpPr>
          <p:cNvPr id="33" name="Title 1">
            <a:extLst>
              <a:ext uri="{FF2B5EF4-FFF2-40B4-BE49-F238E27FC236}">
                <a16:creationId xmlns:a16="http://schemas.microsoft.com/office/drawing/2014/main" id="{D0E7CD77-2AD1-5F43-9612-1734631C2B29}"/>
              </a:ext>
            </a:extLst>
          </p:cNvPr>
          <p:cNvSpPr txBox="1">
            <a:spLocks/>
          </p:cNvSpPr>
          <p:nvPr/>
        </p:nvSpPr>
        <p:spPr>
          <a:xfrm>
            <a:off x="5451018" y="2561813"/>
            <a:ext cx="1776164" cy="358126"/>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b="1" kern="1200">
                <a:solidFill>
                  <a:srgbClr val="312783"/>
                </a:solidFill>
                <a:latin typeface="+mn-lt"/>
                <a:ea typeface="+mj-ea"/>
                <a:cs typeface="+mj-cs"/>
              </a:defRPr>
            </a:lvl1pPr>
          </a:lstStyle>
          <a:p>
            <a:pPr algn="ctr"/>
            <a:r>
              <a:rPr lang="en-GB" sz="2475" dirty="0">
                <a:solidFill>
                  <a:schemeClr val="bg1"/>
                </a:solidFill>
              </a:rPr>
              <a:t>£135</a:t>
            </a:r>
            <a:endParaRPr lang="en-US" sz="2475" dirty="0">
              <a:solidFill>
                <a:schemeClr val="bg1"/>
              </a:solidFill>
            </a:endParaRPr>
          </a:p>
        </p:txBody>
      </p:sp>
      <p:sp>
        <p:nvSpPr>
          <p:cNvPr id="56" name="Content Placeholder 2">
            <a:extLst>
              <a:ext uri="{FF2B5EF4-FFF2-40B4-BE49-F238E27FC236}">
                <a16:creationId xmlns:a16="http://schemas.microsoft.com/office/drawing/2014/main" id="{0BB4204A-A824-F240-ABC1-1C0068175E48}"/>
              </a:ext>
            </a:extLst>
          </p:cNvPr>
          <p:cNvSpPr txBox="1">
            <a:spLocks/>
          </p:cNvSpPr>
          <p:nvPr/>
        </p:nvSpPr>
        <p:spPr>
          <a:xfrm>
            <a:off x="-4215339" y="3716907"/>
            <a:ext cx="1403266" cy="480805"/>
          </a:xfrm>
          <a:prstGeom prst="rect">
            <a:avLst/>
          </a:prstGeom>
        </p:spPr>
        <p:txBody>
          <a:bodyPr vert="horz" lIns="68580" tIns="34290" rIns="68580" bIns="34290" rtlCol="0">
            <a:normAutofit fontScale="4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342900">
              <a:lnSpc>
                <a:spcPct val="120000"/>
              </a:lnSpc>
              <a:spcBef>
                <a:spcPts val="0"/>
              </a:spcBef>
              <a:buNone/>
            </a:pPr>
            <a:r>
              <a:rPr lang="en-GB" sz="2100" dirty="0">
                <a:solidFill>
                  <a:schemeClr val="bg1"/>
                </a:solidFill>
              </a:rPr>
              <a:t>What word – just one word – comes into your head when you hear </a:t>
            </a:r>
            <a:r>
              <a:rPr lang="en-GB" sz="2100" b="1" dirty="0">
                <a:solidFill>
                  <a:schemeClr val="bg1"/>
                </a:solidFill>
              </a:rPr>
              <a:t>“student finance”?</a:t>
            </a:r>
          </a:p>
        </p:txBody>
      </p:sp>
      <p:pic>
        <p:nvPicPr>
          <p:cNvPr id="36" name="Picture 35">
            <a:extLst>
              <a:ext uri="{FF2B5EF4-FFF2-40B4-BE49-F238E27FC236}">
                <a16:creationId xmlns:a16="http://schemas.microsoft.com/office/drawing/2014/main" id="{493D215F-C166-4C49-978C-0AE429473812}"/>
              </a:ext>
            </a:extLst>
          </p:cNvPr>
          <p:cNvPicPr>
            <a:picLocks noChangeAspect="1"/>
          </p:cNvPicPr>
          <p:nvPr/>
        </p:nvPicPr>
        <p:blipFill>
          <a:blip r:embed="rId13"/>
          <a:stretch>
            <a:fillRect/>
          </a:stretch>
        </p:blipFill>
        <p:spPr>
          <a:xfrm>
            <a:off x="7795735" y="4181727"/>
            <a:ext cx="863875" cy="807227"/>
          </a:xfrm>
          <a:prstGeom prst="rect">
            <a:avLst/>
          </a:prstGeom>
        </p:spPr>
      </p:pic>
      <p:sp>
        <p:nvSpPr>
          <p:cNvPr id="35" name="Title 1">
            <a:extLst>
              <a:ext uri="{FF2B5EF4-FFF2-40B4-BE49-F238E27FC236}">
                <a16:creationId xmlns:a16="http://schemas.microsoft.com/office/drawing/2014/main" id="{FF28C9FC-661E-A840-91B4-D36CDDE2FF84}"/>
              </a:ext>
            </a:extLst>
          </p:cNvPr>
          <p:cNvSpPr txBox="1">
            <a:spLocks/>
          </p:cNvSpPr>
          <p:nvPr/>
        </p:nvSpPr>
        <p:spPr>
          <a:xfrm>
            <a:off x="2208" y="3214516"/>
            <a:ext cx="1776164" cy="358126"/>
          </a:xfrm>
          <a:prstGeom prst="rect">
            <a:avLst/>
          </a:prstGeom>
        </p:spPr>
        <p:txBody>
          <a:bodyPr vert="horz" lIns="68580" tIns="34290" rIns="68580" bIns="34290" rtlCol="0" anchor="ctr">
            <a:normAutofit fontScale="75000" lnSpcReduction="20000"/>
          </a:bodyPr>
          <a:lstStyle>
            <a:lvl1pPr algn="l" defTabSz="914400" rtl="0" eaLnBrk="1" latinLnBrk="0" hangingPunct="1">
              <a:lnSpc>
                <a:spcPct val="90000"/>
              </a:lnSpc>
              <a:spcBef>
                <a:spcPct val="0"/>
              </a:spcBef>
              <a:buNone/>
              <a:defRPr sz="4400" b="1" kern="1200">
                <a:solidFill>
                  <a:srgbClr val="312783"/>
                </a:solidFill>
                <a:latin typeface="+mn-lt"/>
                <a:ea typeface="+mj-ea"/>
                <a:cs typeface="+mj-cs"/>
              </a:defRPr>
            </a:lvl1pPr>
          </a:lstStyle>
          <a:p>
            <a:pPr algn="ctr"/>
            <a:r>
              <a:rPr lang="en-GB" sz="3300" b="0" dirty="0">
                <a:solidFill>
                  <a:schemeClr val="bg1"/>
                </a:solidFill>
              </a:rPr>
              <a:t>£30</a:t>
            </a:r>
            <a:endParaRPr lang="en-US" sz="3300" b="0" dirty="0">
              <a:solidFill>
                <a:schemeClr val="bg1"/>
              </a:solidFill>
            </a:endParaRPr>
          </a:p>
        </p:txBody>
      </p:sp>
      <p:sp>
        <p:nvSpPr>
          <p:cNvPr id="37" name="Title 1">
            <a:extLst>
              <a:ext uri="{FF2B5EF4-FFF2-40B4-BE49-F238E27FC236}">
                <a16:creationId xmlns:a16="http://schemas.microsoft.com/office/drawing/2014/main" id="{63D6F93F-568B-E94D-B35D-1B6A7F791526}"/>
              </a:ext>
            </a:extLst>
          </p:cNvPr>
          <p:cNvSpPr txBox="1">
            <a:spLocks/>
          </p:cNvSpPr>
          <p:nvPr/>
        </p:nvSpPr>
        <p:spPr>
          <a:xfrm>
            <a:off x="1" y="1867953"/>
            <a:ext cx="1785054" cy="358126"/>
          </a:xfrm>
          <a:prstGeom prst="rect">
            <a:avLst/>
          </a:prstGeom>
        </p:spPr>
        <p:txBody>
          <a:bodyPr vert="horz" lIns="68580" tIns="34290" rIns="68580" bIns="34290" rtlCol="0" anchor="ctr">
            <a:normAutofit fontScale="97500"/>
          </a:bodyPr>
          <a:lstStyle>
            <a:lvl1pPr algn="l" defTabSz="914400" rtl="0" eaLnBrk="1" latinLnBrk="0" hangingPunct="1">
              <a:lnSpc>
                <a:spcPct val="90000"/>
              </a:lnSpc>
              <a:spcBef>
                <a:spcPct val="0"/>
              </a:spcBef>
              <a:buNone/>
              <a:defRPr sz="4400" b="1" kern="1200">
                <a:solidFill>
                  <a:srgbClr val="312783"/>
                </a:solidFill>
                <a:latin typeface="+mn-lt"/>
                <a:ea typeface="+mj-ea"/>
                <a:cs typeface="+mj-cs"/>
              </a:defRPr>
            </a:lvl1pPr>
          </a:lstStyle>
          <a:p>
            <a:pPr algn="ctr"/>
            <a:r>
              <a:rPr lang="en-GB" sz="1350" b="0" dirty="0">
                <a:solidFill>
                  <a:schemeClr val="bg1"/>
                </a:solidFill>
              </a:rPr>
              <a:t>Text book</a:t>
            </a:r>
            <a:endParaRPr lang="en-US" sz="1350" b="0" dirty="0">
              <a:solidFill>
                <a:schemeClr val="bg1"/>
              </a:solidFill>
            </a:endParaRPr>
          </a:p>
        </p:txBody>
      </p:sp>
      <p:sp>
        <p:nvSpPr>
          <p:cNvPr id="38" name="Title 1">
            <a:extLst>
              <a:ext uri="{FF2B5EF4-FFF2-40B4-BE49-F238E27FC236}">
                <a16:creationId xmlns:a16="http://schemas.microsoft.com/office/drawing/2014/main" id="{1C393F4B-921C-FA4A-A6CE-F4115FF910D4}"/>
              </a:ext>
            </a:extLst>
          </p:cNvPr>
          <p:cNvSpPr txBox="1">
            <a:spLocks/>
          </p:cNvSpPr>
          <p:nvPr/>
        </p:nvSpPr>
        <p:spPr>
          <a:xfrm>
            <a:off x="1667434" y="1871500"/>
            <a:ext cx="2069282" cy="358126"/>
          </a:xfrm>
          <a:prstGeom prst="rect">
            <a:avLst/>
          </a:prstGeom>
        </p:spPr>
        <p:txBody>
          <a:bodyPr vert="horz" lIns="68580" tIns="34290" rIns="68580" bIns="34290" rtlCol="0" anchor="ctr">
            <a:normAutofit fontScale="97500"/>
          </a:bodyPr>
          <a:lstStyle>
            <a:lvl1pPr algn="l" defTabSz="914400" rtl="0" eaLnBrk="1" latinLnBrk="0" hangingPunct="1">
              <a:lnSpc>
                <a:spcPct val="90000"/>
              </a:lnSpc>
              <a:spcBef>
                <a:spcPct val="0"/>
              </a:spcBef>
              <a:buNone/>
              <a:defRPr sz="4400" b="1" kern="1200">
                <a:solidFill>
                  <a:srgbClr val="312783"/>
                </a:solidFill>
                <a:latin typeface="+mn-lt"/>
                <a:ea typeface="+mj-ea"/>
                <a:cs typeface="+mj-cs"/>
              </a:defRPr>
            </a:lvl1pPr>
          </a:lstStyle>
          <a:p>
            <a:pPr algn="ctr"/>
            <a:r>
              <a:rPr lang="en-GB" sz="1350" b="0" dirty="0">
                <a:solidFill>
                  <a:schemeClr val="bg1"/>
                </a:solidFill>
              </a:rPr>
              <a:t>Student accommodation</a:t>
            </a:r>
            <a:endParaRPr lang="en-US" sz="1350" b="0" dirty="0">
              <a:solidFill>
                <a:schemeClr val="bg1"/>
              </a:solidFill>
            </a:endParaRPr>
          </a:p>
        </p:txBody>
      </p:sp>
      <p:sp>
        <p:nvSpPr>
          <p:cNvPr id="39" name="Title 1">
            <a:extLst>
              <a:ext uri="{FF2B5EF4-FFF2-40B4-BE49-F238E27FC236}">
                <a16:creationId xmlns:a16="http://schemas.microsoft.com/office/drawing/2014/main" id="{FC91605E-D065-A047-8D19-7EE1A4527E85}"/>
              </a:ext>
            </a:extLst>
          </p:cNvPr>
          <p:cNvSpPr txBox="1">
            <a:spLocks/>
          </p:cNvSpPr>
          <p:nvPr/>
        </p:nvSpPr>
        <p:spPr>
          <a:xfrm>
            <a:off x="1804257" y="3214516"/>
            <a:ext cx="1776164" cy="358126"/>
          </a:xfrm>
          <a:prstGeom prst="rect">
            <a:avLst/>
          </a:prstGeom>
        </p:spPr>
        <p:txBody>
          <a:bodyPr vert="horz" lIns="68580" tIns="34290" rIns="68580" bIns="34290" rtlCol="0" anchor="ctr">
            <a:normAutofit fontScale="75000" lnSpcReduction="20000"/>
          </a:bodyPr>
          <a:lstStyle>
            <a:lvl1pPr algn="l" defTabSz="914400" rtl="0" eaLnBrk="1" latinLnBrk="0" hangingPunct="1">
              <a:lnSpc>
                <a:spcPct val="90000"/>
              </a:lnSpc>
              <a:spcBef>
                <a:spcPct val="0"/>
              </a:spcBef>
              <a:buNone/>
              <a:defRPr sz="4400" b="1" kern="1200">
                <a:solidFill>
                  <a:srgbClr val="312783"/>
                </a:solidFill>
                <a:latin typeface="+mn-lt"/>
                <a:ea typeface="+mj-ea"/>
                <a:cs typeface="+mj-cs"/>
              </a:defRPr>
            </a:lvl1pPr>
          </a:lstStyle>
          <a:p>
            <a:pPr algn="ctr"/>
            <a:r>
              <a:rPr lang="en-GB" sz="3300" b="0" dirty="0">
                <a:solidFill>
                  <a:schemeClr val="bg1"/>
                </a:solidFill>
              </a:rPr>
              <a:t>£6,000</a:t>
            </a:r>
            <a:endParaRPr lang="en-US" sz="3300" b="0" dirty="0">
              <a:solidFill>
                <a:schemeClr val="bg1"/>
              </a:solidFill>
            </a:endParaRPr>
          </a:p>
        </p:txBody>
      </p:sp>
      <p:sp>
        <p:nvSpPr>
          <p:cNvPr id="40" name="Title 1">
            <a:extLst>
              <a:ext uri="{FF2B5EF4-FFF2-40B4-BE49-F238E27FC236}">
                <a16:creationId xmlns:a16="http://schemas.microsoft.com/office/drawing/2014/main" id="{489EE2AF-7901-AF40-82F7-1E5E786FBC6D}"/>
              </a:ext>
            </a:extLst>
          </p:cNvPr>
          <p:cNvSpPr txBox="1">
            <a:spLocks/>
          </p:cNvSpPr>
          <p:nvPr/>
        </p:nvSpPr>
        <p:spPr>
          <a:xfrm>
            <a:off x="3628193" y="3214516"/>
            <a:ext cx="1776164" cy="358126"/>
          </a:xfrm>
          <a:prstGeom prst="rect">
            <a:avLst/>
          </a:prstGeom>
        </p:spPr>
        <p:txBody>
          <a:bodyPr vert="horz" lIns="68580" tIns="34290" rIns="68580" bIns="34290" rtlCol="0" anchor="ctr">
            <a:normAutofit fontScale="75000" lnSpcReduction="20000"/>
          </a:bodyPr>
          <a:lstStyle>
            <a:lvl1pPr algn="l" defTabSz="914400" rtl="0" eaLnBrk="1" latinLnBrk="0" hangingPunct="1">
              <a:lnSpc>
                <a:spcPct val="90000"/>
              </a:lnSpc>
              <a:spcBef>
                <a:spcPct val="0"/>
              </a:spcBef>
              <a:buNone/>
              <a:defRPr sz="4400" b="1" kern="1200">
                <a:solidFill>
                  <a:srgbClr val="312783"/>
                </a:solidFill>
                <a:latin typeface="+mn-lt"/>
                <a:ea typeface="+mj-ea"/>
                <a:cs typeface="+mj-cs"/>
              </a:defRPr>
            </a:lvl1pPr>
          </a:lstStyle>
          <a:p>
            <a:pPr algn="ctr"/>
            <a:r>
              <a:rPr lang="en-GB" sz="3300" b="0" dirty="0">
                <a:solidFill>
                  <a:schemeClr val="bg1"/>
                </a:solidFill>
              </a:rPr>
              <a:t>£10</a:t>
            </a:r>
            <a:endParaRPr lang="en-US" sz="3300" b="0" dirty="0">
              <a:solidFill>
                <a:schemeClr val="bg1"/>
              </a:solidFill>
            </a:endParaRPr>
          </a:p>
        </p:txBody>
      </p:sp>
      <p:sp>
        <p:nvSpPr>
          <p:cNvPr id="41" name="Title 1">
            <a:extLst>
              <a:ext uri="{FF2B5EF4-FFF2-40B4-BE49-F238E27FC236}">
                <a16:creationId xmlns:a16="http://schemas.microsoft.com/office/drawing/2014/main" id="{193760A4-4EDD-134A-9FD2-054C382B643C}"/>
              </a:ext>
            </a:extLst>
          </p:cNvPr>
          <p:cNvSpPr txBox="1">
            <a:spLocks/>
          </p:cNvSpPr>
          <p:nvPr/>
        </p:nvSpPr>
        <p:spPr>
          <a:xfrm>
            <a:off x="5426653" y="3214516"/>
            <a:ext cx="1860365" cy="358126"/>
          </a:xfrm>
          <a:prstGeom prst="rect">
            <a:avLst/>
          </a:prstGeom>
        </p:spPr>
        <p:txBody>
          <a:bodyPr vert="horz" lIns="68580" tIns="34290" rIns="68580" bIns="34290" rtlCol="0" anchor="ctr">
            <a:normAutofit fontScale="75000" lnSpcReduction="20000"/>
          </a:bodyPr>
          <a:lstStyle>
            <a:lvl1pPr algn="l" defTabSz="914400" rtl="0" eaLnBrk="1" latinLnBrk="0" hangingPunct="1">
              <a:lnSpc>
                <a:spcPct val="90000"/>
              </a:lnSpc>
              <a:spcBef>
                <a:spcPct val="0"/>
              </a:spcBef>
              <a:buNone/>
              <a:defRPr sz="4400" b="1" kern="1200">
                <a:solidFill>
                  <a:srgbClr val="312783"/>
                </a:solidFill>
                <a:latin typeface="+mn-lt"/>
                <a:ea typeface="+mj-ea"/>
                <a:cs typeface="+mj-cs"/>
              </a:defRPr>
            </a:lvl1pPr>
          </a:lstStyle>
          <a:p>
            <a:pPr algn="ctr"/>
            <a:r>
              <a:rPr lang="en-GB" sz="3300" b="0" dirty="0">
                <a:solidFill>
                  <a:schemeClr val="bg1"/>
                </a:solidFill>
              </a:rPr>
              <a:t>£100</a:t>
            </a:r>
            <a:endParaRPr lang="en-US" sz="3300" b="0" dirty="0">
              <a:solidFill>
                <a:schemeClr val="bg1"/>
              </a:solidFill>
            </a:endParaRPr>
          </a:p>
        </p:txBody>
      </p:sp>
      <p:sp>
        <p:nvSpPr>
          <p:cNvPr id="42" name="Title 1">
            <a:extLst>
              <a:ext uri="{FF2B5EF4-FFF2-40B4-BE49-F238E27FC236}">
                <a16:creationId xmlns:a16="http://schemas.microsoft.com/office/drawing/2014/main" id="{86E78132-2F3D-1F46-BBA2-BB4992C83DE9}"/>
              </a:ext>
            </a:extLst>
          </p:cNvPr>
          <p:cNvSpPr txBox="1">
            <a:spLocks/>
          </p:cNvSpPr>
          <p:nvPr/>
        </p:nvSpPr>
        <p:spPr>
          <a:xfrm>
            <a:off x="7287017" y="3214516"/>
            <a:ext cx="1841894" cy="358126"/>
          </a:xfrm>
          <a:prstGeom prst="rect">
            <a:avLst/>
          </a:prstGeom>
        </p:spPr>
        <p:txBody>
          <a:bodyPr vert="horz" lIns="68580" tIns="34290" rIns="68580" bIns="34290" rtlCol="0" anchor="ctr">
            <a:normAutofit fontScale="75000" lnSpcReduction="20000"/>
          </a:bodyPr>
          <a:lstStyle>
            <a:lvl1pPr algn="l" defTabSz="914400" rtl="0" eaLnBrk="1" latinLnBrk="0" hangingPunct="1">
              <a:lnSpc>
                <a:spcPct val="90000"/>
              </a:lnSpc>
              <a:spcBef>
                <a:spcPct val="0"/>
              </a:spcBef>
              <a:buNone/>
              <a:defRPr sz="4400" b="1" kern="1200">
                <a:solidFill>
                  <a:srgbClr val="312783"/>
                </a:solidFill>
                <a:latin typeface="+mn-lt"/>
                <a:ea typeface="+mj-ea"/>
                <a:cs typeface="+mj-cs"/>
              </a:defRPr>
            </a:lvl1pPr>
          </a:lstStyle>
          <a:p>
            <a:pPr algn="ctr"/>
            <a:r>
              <a:rPr lang="en-GB" sz="3300" b="0" dirty="0">
                <a:solidFill>
                  <a:schemeClr val="bg1"/>
                </a:solidFill>
              </a:rPr>
              <a:t>£0.80</a:t>
            </a:r>
            <a:endParaRPr lang="en-US" sz="3300" b="0" dirty="0">
              <a:solidFill>
                <a:schemeClr val="bg1"/>
              </a:solidFill>
            </a:endParaRPr>
          </a:p>
        </p:txBody>
      </p:sp>
      <p:sp>
        <p:nvSpPr>
          <p:cNvPr id="43" name="Title 1">
            <a:extLst>
              <a:ext uri="{FF2B5EF4-FFF2-40B4-BE49-F238E27FC236}">
                <a16:creationId xmlns:a16="http://schemas.microsoft.com/office/drawing/2014/main" id="{380F20AD-B07B-2F4D-A079-ADE5225BF8B7}"/>
              </a:ext>
            </a:extLst>
          </p:cNvPr>
          <p:cNvSpPr txBox="1">
            <a:spLocks/>
          </p:cNvSpPr>
          <p:nvPr/>
        </p:nvSpPr>
        <p:spPr>
          <a:xfrm>
            <a:off x="2208" y="5111410"/>
            <a:ext cx="1776164" cy="358126"/>
          </a:xfrm>
          <a:prstGeom prst="rect">
            <a:avLst/>
          </a:prstGeom>
        </p:spPr>
        <p:txBody>
          <a:bodyPr vert="horz" lIns="68580" tIns="34290" rIns="68580" bIns="34290" rtlCol="0" anchor="ctr">
            <a:normAutofit fontScale="75000" lnSpcReduction="20000"/>
          </a:bodyPr>
          <a:lstStyle>
            <a:lvl1pPr algn="l" defTabSz="914400" rtl="0" eaLnBrk="1" latinLnBrk="0" hangingPunct="1">
              <a:lnSpc>
                <a:spcPct val="90000"/>
              </a:lnSpc>
              <a:spcBef>
                <a:spcPct val="0"/>
              </a:spcBef>
              <a:buNone/>
              <a:defRPr sz="4400" b="1" kern="1200">
                <a:solidFill>
                  <a:srgbClr val="312783"/>
                </a:solidFill>
                <a:latin typeface="+mn-lt"/>
                <a:ea typeface="+mj-ea"/>
                <a:cs typeface="+mj-cs"/>
              </a:defRPr>
            </a:lvl1pPr>
          </a:lstStyle>
          <a:p>
            <a:pPr algn="ctr"/>
            <a:r>
              <a:rPr lang="en-GB" sz="3300" b="0" dirty="0">
                <a:solidFill>
                  <a:schemeClr val="bg1"/>
                </a:solidFill>
              </a:rPr>
              <a:t>£2.90</a:t>
            </a:r>
            <a:endParaRPr lang="en-US" sz="3300" b="0" dirty="0">
              <a:solidFill>
                <a:schemeClr val="bg1"/>
              </a:solidFill>
            </a:endParaRPr>
          </a:p>
        </p:txBody>
      </p:sp>
      <p:sp>
        <p:nvSpPr>
          <p:cNvPr id="44" name="Title 1">
            <a:extLst>
              <a:ext uri="{FF2B5EF4-FFF2-40B4-BE49-F238E27FC236}">
                <a16:creationId xmlns:a16="http://schemas.microsoft.com/office/drawing/2014/main" id="{4DDE1C47-222E-574B-96ED-25E67333A5F3}"/>
              </a:ext>
            </a:extLst>
          </p:cNvPr>
          <p:cNvSpPr txBox="1">
            <a:spLocks/>
          </p:cNvSpPr>
          <p:nvPr/>
        </p:nvSpPr>
        <p:spPr>
          <a:xfrm>
            <a:off x="1804257" y="5111410"/>
            <a:ext cx="1776164" cy="358126"/>
          </a:xfrm>
          <a:prstGeom prst="rect">
            <a:avLst/>
          </a:prstGeom>
        </p:spPr>
        <p:txBody>
          <a:bodyPr vert="horz" lIns="68580" tIns="34290" rIns="68580" bIns="34290" rtlCol="0" anchor="ctr">
            <a:normAutofit fontScale="75000" lnSpcReduction="20000"/>
          </a:bodyPr>
          <a:lstStyle>
            <a:lvl1pPr algn="l" defTabSz="914400" rtl="0" eaLnBrk="1" latinLnBrk="0" hangingPunct="1">
              <a:lnSpc>
                <a:spcPct val="90000"/>
              </a:lnSpc>
              <a:spcBef>
                <a:spcPct val="0"/>
              </a:spcBef>
              <a:buNone/>
              <a:defRPr sz="4400" b="1" kern="1200">
                <a:solidFill>
                  <a:srgbClr val="312783"/>
                </a:solidFill>
                <a:latin typeface="+mn-lt"/>
                <a:ea typeface="+mj-ea"/>
                <a:cs typeface="+mj-cs"/>
              </a:defRPr>
            </a:lvl1pPr>
          </a:lstStyle>
          <a:p>
            <a:pPr algn="ctr"/>
            <a:r>
              <a:rPr lang="en-GB" sz="3300" b="0" dirty="0">
                <a:solidFill>
                  <a:schemeClr val="bg1"/>
                </a:solidFill>
              </a:rPr>
              <a:t>£3.00</a:t>
            </a:r>
            <a:endParaRPr lang="en-US" sz="3300" b="0" dirty="0">
              <a:solidFill>
                <a:schemeClr val="bg1"/>
              </a:solidFill>
            </a:endParaRPr>
          </a:p>
        </p:txBody>
      </p:sp>
      <p:sp>
        <p:nvSpPr>
          <p:cNvPr id="46" name="Title 1">
            <a:extLst>
              <a:ext uri="{FF2B5EF4-FFF2-40B4-BE49-F238E27FC236}">
                <a16:creationId xmlns:a16="http://schemas.microsoft.com/office/drawing/2014/main" id="{DBAD3894-B76A-4A46-99FC-575D9C0EAEE0}"/>
              </a:ext>
            </a:extLst>
          </p:cNvPr>
          <p:cNvSpPr txBox="1">
            <a:spLocks/>
          </p:cNvSpPr>
          <p:nvPr/>
        </p:nvSpPr>
        <p:spPr>
          <a:xfrm>
            <a:off x="3628193" y="5111410"/>
            <a:ext cx="1776164" cy="358126"/>
          </a:xfrm>
          <a:prstGeom prst="rect">
            <a:avLst/>
          </a:prstGeom>
        </p:spPr>
        <p:txBody>
          <a:bodyPr vert="horz" lIns="68580" tIns="34290" rIns="68580" bIns="34290" rtlCol="0" anchor="ctr">
            <a:normAutofit fontScale="75000" lnSpcReduction="20000"/>
          </a:bodyPr>
          <a:lstStyle>
            <a:lvl1pPr algn="l" defTabSz="914400" rtl="0" eaLnBrk="1" latinLnBrk="0" hangingPunct="1">
              <a:lnSpc>
                <a:spcPct val="90000"/>
              </a:lnSpc>
              <a:spcBef>
                <a:spcPct val="0"/>
              </a:spcBef>
              <a:buNone/>
              <a:defRPr sz="4400" b="1" kern="1200">
                <a:solidFill>
                  <a:srgbClr val="312783"/>
                </a:solidFill>
                <a:latin typeface="+mn-lt"/>
                <a:ea typeface="+mj-ea"/>
                <a:cs typeface="+mj-cs"/>
              </a:defRPr>
            </a:lvl1pPr>
          </a:lstStyle>
          <a:p>
            <a:pPr algn="ctr"/>
            <a:r>
              <a:rPr lang="en-GB" sz="3300" b="0" dirty="0">
                <a:solidFill>
                  <a:schemeClr val="bg1"/>
                </a:solidFill>
              </a:rPr>
              <a:t>£170</a:t>
            </a:r>
            <a:endParaRPr lang="en-US" sz="3300" b="0" dirty="0">
              <a:solidFill>
                <a:schemeClr val="bg1"/>
              </a:solidFill>
            </a:endParaRPr>
          </a:p>
        </p:txBody>
      </p:sp>
      <p:sp>
        <p:nvSpPr>
          <p:cNvPr id="67" name="Title 1">
            <a:extLst>
              <a:ext uri="{FF2B5EF4-FFF2-40B4-BE49-F238E27FC236}">
                <a16:creationId xmlns:a16="http://schemas.microsoft.com/office/drawing/2014/main" id="{F84F0F7A-CE8F-EC4F-8BCA-D80EA37D5288}"/>
              </a:ext>
            </a:extLst>
          </p:cNvPr>
          <p:cNvSpPr txBox="1">
            <a:spLocks/>
          </p:cNvSpPr>
          <p:nvPr/>
        </p:nvSpPr>
        <p:spPr>
          <a:xfrm>
            <a:off x="5410882" y="5078372"/>
            <a:ext cx="1860365" cy="358126"/>
          </a:xfrm>
          <a:prstGeom prst="rect">
            <a:avLst/>
          </a:prstGeom>
        </p:spPr>
        <p:txBody>
          <a:bodyPr vert="horz" lIns="68580" tIns="34290" rIns="68580" bIns="34290" rtlCol="0" anchor="ctr">
            <a:normAutofit fontScale="75000" lnSpcReduction="20000"/>
          </a:bodyPr>
          <a:lstStyle>
            <a:lvl1pPr algn="l" defTabSz="914400" rtl="0" eaLnBrk="1" latinLnBrk="0" hangingPunct="1">
              <a:lnSpc>
                <a:spcPct val="90000"/>
              </a:lnSpc>
              <a:spcBef>
                <a:spcPct val="0"/>
              </a:spcBef>
              <a:buNone/>
              <a:defRPr sz="4400" b="1" kern="1200">
                <a:solidFill>
                  <a:srgbClr val="312783"/>
                </a:solidFill>
                <a:latin typeface="+mn-lt"/>
                <a:ea typeface="+mj-ea"/>
                <a:cs typeface="+mj-cs"/>
              </a:defRPr>
            </a:lvl1pPr>
          </a:lstStyle>
          <a:p>
            <a:pPr algn="ctr"/>
            <a:r>
              <a:rPr lang="en-GB" sz="3300" b="0" dirty="0">
                <a:solidFill>
                  <a:schemeClr val="bg1"/>
                </a:solidFill>
              </a:rPr>
              <a:t>£10,350</a:t>
            </a:r>
            <a:endParaRPr lang="en-US" sz="3300" b="0" dirty="0">
              <a:solidFill>
                <a:schemeClr val="bg1"/>
              </a:solidFill>
            </a:endParaRPr>
          </a:p>
        </p:txBody>
      </p:sp>
      <p:sp>
        <p:nvSpPr>
          <p:cNvPr id="68" name="Title 1">
            <a:extLst>
              <a:ext uri="{FF2B5EF4-FFF2-40B4-BE49-F238E27FC236}">
                <a16:creationId xmlns:a16="http://schemas.microsoft.com/office/drawing/2014/main" id="{E2CADC35-6435-B340-B187-A8ABF6DD890D}"/>
              </a:ext>
            </a:extLst>
          </p:cNvPr>
          <p:cNvSpPr txBox="1">
            <a:spLocks/>
          </p:cNvSpPr>
          <p:nvPr/>
        </p:nvSpPr>
        <p:spPr>
          <a:xfrm>
            <a:off x="7287017" y="5111410"/>
            <a:ext cx="1841894" cy="358126"/>
          </a:xfrm>
          <a:prstGeom prst="rect">
            <a:avLst/>
          </a:prstGeom>
        </p:spPr>
        <p:txBody>
          <a:bodyPr vert="horz" lIns="68580" tIns="34290" rIns="68580" bIns="34290" rtlCol="0" anchor="ctr">
            <a:normAutofit fontScale="75000" lnSpcReduction="20000"/>
          </a:bodyPr>
          <a:lstStyle>
            <a:lvl1pPr algn="l" defTabSz="914400" rtl="0" eaLnBrk="1" latinLnBrk="0" hangingPunct="1">
              <a:lnSpc>
                <a:spcPct val="90000"/>
              </a:lnSpc>
              <a:spcBef>
                <a:spcPct val="0"/>
              </a:spcBef>
              <a:buNone/>
              <a:defRPr sz="4400" b="1" kern="1200">
                <a:solidFill>
                  <a:srgbClr val="312783"/>
                </a:solidFill>
                <a:latin typeface="+mn-lt"/>
                <a:ea typeface="+mj-ea"/>
                <a:cs typeface="+mj-cs"/>
              </a:defRPr>
            </a:lvl1pPr>
          </a:lstStyle>
          <a:p>
            <a:pPr algn="ctr"/>
            <a:r>
              <a:rPr lang="en-GB" sz="3300" b="0" dirty="0">
                <a:solidFill>
                  <a:schemeClr val="bg1"/>
                </a:solidFill>
              </a:rPr>
              <a:t>£8.30</a:t>
            </a:r>
            <a:endParaRPr lang="en-US" sz="3300" b="0" dirty="0">
              <a:solidFill>
                <a:schemeClr val="bg1"/>
              </a:solidFill>
            </a:endParaRPr>
          </a:p>
        </p:txBody>
      </p:sp>
      <p:sp>
        <p:nvSpPr>
          <p:cNvPr id="69" name="Title 1">
            <a:extLst>
              <a:ext uri="{FF2B5EF4-FFF2-40B4-BE49-F238E27FC236}">
                <a16:creationId xmlns:a16="http://schemas.microsoft.com/office/drawing/2014/main" id="{5F2CAF22-5F2F-AD45-AAC1-0C07BC160D4D}"/>
              </a:ext>
            </a:extLst>
          </p:cNvPr>
          <p:cNvSpPr txBox="1">
            <a:spLocks/>
          </p:cNvSpPr>
          <p:nvPr/>
        </p:nvSpPr>
        <p:spPr>
          <a:xfrm>
            <a:off x="3610653" y="1871500"/>
            <a:ext cx="1785054" cy="358126"/>
          </a:xfrm>
          <a:prstGeom prst="rect">
            <a:avLst/>
          </a:prstGeom>
        </p:spPr>
        <p:txBody>
          <a:bodyPr vert="horz" lIns="68580" tIns="34290" rIns="68580" bIns="34290" rtlCol="0" anchor="ctr">
            <a:normAutofit fontScale="97500"/>
          </a:bodyPr>
          <a:lstStyle>
            <a:lvl1pPr algn="l" defTabSz="914400" rtl="0" eaLnBrk="1" latinLnBrk="0" hangingPunct="1">
              <a:lnSpc>
                <a:spcPct val="90000"/>
              </a:lnSpc>
              <a:spcBef>
                <a:spcPct val="0"/>
              </a:spcBef>
              <a:buNone/>
              <a:defRPr sz="4400" b="1" kern="1200">
                <a:solidFill>
                  <a:srgbClr val="312783"/>
                </a:solidFill>
                <a:latin typeface="+mn-lt"/>
                <a:ea typeface="+mj-ea"/>
                <a:cs typeface="+mj-cs"/>
              </a:defRPr>
            </a:lvl1pPr>
          </a:lstStyle>
          <a:p>
            <a:pPr algn="ctr"/>
            <a:r>
              <a:rPr lang="en-GB" sz="1350" b="0" dirty="0">
                <a:solidFill>
                  <a:schemeClr val="bg1"/>
                </a:solidFill>
              </a:rPr>
              <a:t>Washing powder</a:t>
            </a:r>
            <a:endParaRPr lang="en-US" sz="1350" b="0" dirty="0">
              <a:solidFill>
                <a:schemeClr val="bg1"/>
              </a:solidFill>
            </a:endParaRPr>
          </a:p>
        </p:txBody>
      </p:sp>
      <p:sp>
        <p:nvSpPr>
          <p:cNvPr id="70" name="Title 1">
            <a:extLst>
              <a:ext uri="{FF2B5EF4-FFF2-40B4-BE49-F238E27FC236}">
                <a16:creationId xmlns:a16="http://schemas.microsoft.com/office/drawing/2014/main" id="{933152B1-4C26-614B-96A8-23A61BD6BEA4}"/>
              </a:ext>
            </a:extLst>
          </p:cNvPr>
          <p:cNvSpPr txBox="1">
            <a:spLocks/>
          </p:cNvSpPr>
          <p:nvPr/>
        </p:nvSpPr>
        <p:spPr>
          <a:xfrm>
            <a:off x="5428877" y="1871500"/>
            <a:ext cx="1858140" cy="358126"/>
          </a:xfrm>
          <a:prstGeom prst="rect">
            <a:avLst/>
          </a:prstGeom>
        </p:spPr>
        <p:txBody>
          <a:bodyPr vert="horz" lIns="68580" tIns="34290" rIns="68580" bIns="34290" rtlCol="0" anchor="ctr">
            <a:normAutofit fontScale="97500"/>
          </a:bodyPr>
          <a:lstStyle>
            <a:lvl1pPr algn="l" defTabSz="914400" rtl="0" eaLnBrk="1" latinLnBrk="0" hangingPunct="1">
              <a:lnSpc>
                <a:spcPct val="90000"/>
              </a:lnSpc>
              <a:spcBef>
                <a:spcPct val="0"/>
              </a:spcBef>
              <a:buNone/>
              <a:defRPr sz="4400" b="1" kern="1200">
                <a:solidFill>
                  <a:srgbClr val="312783"/>
                </a:solidFill>
                <a:latin typeface="+mn-lt"/>
                <a:ea typeface="+mj-ea"/>
                <a:cs typeface="+mj-cs"/>
              </a:defRPr>
            </a:lvl1pPr>
          </a:lstStyle>
          <a:p>
            <a:pPr algn="ctr"/>
            <a:r>
              <a:rPr lang="en-GB" sz="1350" b="0" dirty="0">
                <a:solidFill>
                  <a:schemeClr val="bg1"/>
                </a:solidFill>
              </a:rPr>
              <a:t>Term bus pass</a:t>
            </a:r>
            <a:endParaRPr lang="en-US" sz="1350" b="0" dirty="0">
              <a:solidFill>
                <a:schemeClr val="bg1"/>
              </a:solidFill>
            </a:endParaRPr>
          </a:p>
        </p:txBody>
      </p:sp>
      <p:sp>
        <p:nvSpPr>
          <p:cNvPr id="71" name="Title 1">
            <a:extLst>
              <a:ext uri="{FF2B5EF4-FFF2-40B4-BE49-F238E27FC236}">
                <a16:creationId xmlns:a16="http://schemas.microsoft.com/office/drawing/2014/main" id="{7BCAB154-5C00-114E-A232-1E33D2D7A18A}"/>
              </a:ext>
            </a:extLst>
          </p:cNvPr>
          <p:cNvSpPr txBox="1">
            <a:spLocks/>
          </p:cNvSpPr>
          <p:nvPr/>
        </p:nvSpPr>
        <p:spPr>
          <a:xfrm>
            <a:off x="7287018" y="1871500"/>
            <a:ext cx="1856983" cy="358126"/>
          </a:xfrm>
          <a:prstGeom prst="rect">
            <a:avLst/>
          </a:prstGeom>
        </p:spPr>
        <p:txBody>
          <a:bodyPr vert="horz" lIns="68580" tIns="34290" rIns="68580" bIns="34290" rtlCol="0" anchor="ctr">
            <a:normAutofit fontScale="97500"/>
          </a:bodyPr>
          <a:lstStyle>
            <a:lvl1pPr algn="l" defTabSz="914400" rtl="0" eaLnBrk="1" latinLnBrk="0" hangingPunct="1">
              <a:lnSpc>
                <a:spcPct val="90000"/>
              </a:lnSpc>
              <a:spcBef>
                <a:spcPct val="0"/>
              </a:spcBef>
              <a:buNone/>
              <a:defRPr sz="4400" b="1" kern="1200">
                <a:solidFill>
                  <a:srgbClr val="312783"/>
                </a:solidFill>
                <a:latin typeface="+mn-lt"/>
                <a:ea typeface="+mj-ea"/>
                <a:cs typeface="+mj-cs"/>
              </a:defRPr>
            </a:lvl1pPr>
          </a:lstStyle>
          <a:p>
            <a:pPr algn="ctr"/>
            <a:r>
              <a:rPr lang="en-GB" sz="1350" b="0" dirty="0">
                <a:solidFill>
                  <a:schemeClr val="bg1"/>
                </a:solidFill>
              </a:rPr>
              <a:t>Baked beans</a:t>
            </a:r>
            <a:endParaRPr lang="en-US" sz="1350" b="0" dirty="0">
              <a:solidFill>
                <a:schemeClr val="bg1"/>
              </a:solidFill>
            </a:endParaRPr>
          </a:p>
        </p:txBody>
      </p:sp>
      <p:sp>
        <p:nvSpPr>
          <p:cNvPr id="72" name="Title 1">
            <a:extLst>
              <a:ext uri="{FF2B5EF4-FFF2-40B4-BE49-F238E27FC236}">
                <a16:creationId xmlns:a16="http://schemas.microsoft.com/office/drawing/2014/main" id="{527ABE12-6DD9-F04B-9DD7-89B52C41C9B6}"/>
              </a:ext>
            </a:extLst>
          </p:cNvPr>
          <p:cNvSpPr txBox="1">
            <a:spLocks/>
          </p:cNvSpPr>
          <p:nvPr/>
        </p:nvSpPr>
        <p:spPr>
          <a:xfrm>
            <a:off x="1" y="3706481"/>
            <a:ext cx="1785054" cy="358126"/>
          </a:xfrm>
          <a:prstGeom prst="rect">
            <a:avLst/>
          </a:prstGeom>
        </p:spPr>
        <p:txBody>
          <a:bodyPr vert="horz" lIns="68580" tIns="34290" rIns="68580" bIns="34290" rtlCol="0" anchor="ctr">
            <a:normAutofit fontScale="97500"/>
          </a:bodyPr>
          <a:lstStyle>
            <a:lvl1pPr algn="l" defTabSz="914400" rtl="0" eaLnBrk="1" latinLnBrk="0" hangingPunct="1">
              <a:lnSpc>
                <a:spcPct val="90000"/>
              </a:lnSpc>
              <a:spcBef>
                <a:spcPct val="0"/>
              </a:spcBef>
              <a:buNone/>
              <a:defRPr sz="4400" b="1" kern="1200">
                <a:solidFill>
                  <a:srgbClr val="312783"/>
                </a:solidFill>
                <a:latin typeface="+mn-lt"/>
                <a:ea typeface="+mj-ea"/>
                <a:cs typeface="+mj-cs"/>
              </a:defRPr>
            </a:lvl1pPr>
          </a:lstStyle>
          <a:p>
            <a:pPr algn="ctr"/>
            <a:r>
              <a:rPr lang="en-GB" sz="1350" b="0" dirty="0">
                <a:solidFill>
                  <a:schemeClr val="bg1"/>
                </a:solidFill>
              </a:rPr>
              <a:t>Lightbulb</a:t>
            </a:r>
            <a:endParaRPr lang="en-US" sz="1350" b="0" dirty="0">
              <a:solidFill>
                <a:schemeClr val="bg1"/>
              </a:solidFill>
            </a:endParaRPr>
          </a:p>
        </p:txBody>
      </p:sp>
      <p:sp>
        <p:nvSpPr>
          <p:cNvPr id="73" name="Title 1">
            <a:extLst>
              <a:ext uri="{FF2B5EF4-FFF2-40B4-BE49-F238E27FC236}">
                <a16:creationId xmlns:a16="http://schemas.microsoft.com/office/drawing/2014/main" id="{505A2541-E82D-3E44-B4BF-C547D4DA8584}"/>
              </a:ext>
            </a:extLst>
          </p:cNvPr>
          <p:cNvSpPr txBox="1">
            <a:spLocks/>
          </p:cNvSpPr>
          <p:nvPr/>
        </p:nvSpPr>
        <p:spPr>
          <a:xfrm>
            <a:off x="1808605" y="3710028"/>
            <a:ext cx="1785054" cy="358126"/>
          </a:xfrm>
          <a:prstGeom prst="rect">
            <a:avLst/>
          </a:prstGeom>
        </p:spPr>
        <p:txBody>
          <a:bodyPr vert="horz" lIns="68580" tIns="34290" rIns="68580" bIns="34290" rtlCol="0" anchor="ctr">
            <a:normAutofit fontScale="97500"/>
          </a:bodyPr>
          <a:lstStyle>
            <a:lvl1pPr algn="l" defTabSz="914400" rtl="0" eaLnBrk="1" latinLnBrk="0" hangingPunct="1">
              <a:lnSpc>
                <a:spcPct val="90000"/>
              </a:lnSpc>
              <a:spcBef>
                <a:spcPct val="0"/>
              </a:spcBef>
              <a:buNone/>
              <a:defRPr sz="4400" b="1" kern="1200">
                <a:solidFill>
                  <a:srgbClr val="312783"/>
                </a:solidFill>
                <a:latin typeface="+mn-lt"/>
                <a:ea typeface="+mj-ea"/>
                <a:cs typeface="+mj-cs"/>
              </a:defRPr>
            </a:lvl1pPr>
          </a:lstStyle>
          <a:p>
            <a:pPr algn="ctr"/>
            <a:r>
              <a:rPr lang="en-GB" sz="1350" b="0" dirty="0">
                <a:solidFill>
                  <a:schemeClr val="bg1"/>
                </a:solidFill>
              </a:rPr>
              <a:t>80 tea bags</a:t>
            </a:r>
            <a:endParaRPr lang="en-US" sz="1350" b="0" dirty="0">
              <a:solidFill>
                <a:schemeClr val="bg1"/>
              </a:solidFill>
            </a:endParaRPr>
          </a:p>
        </p:txBody>
      </p:sp>
      <p:sp>
        <p:nvSpPr>
          <p:cNvPr id="74" name="Title 1">
            <a:extLst>
              <a:ext uri="{FF2B5EF4-FFF2-40B4-BE49-F238E27FC236}">
                <a16:creationId xmlns:a16="http://schemas.microsoft.com/office/drawing/2014/main" id="{B0423277-AB2D-F243-ABFB-52020263ADC3}"/>
              </a:ext>
            </a:extLst>
          </p:cNvPr>
          <p:cNvSpPr txBox="1">
            <a:spLocks/>
          </p:cNvSpPr>
          <p:nvPr/>
        </p:nvSpPr>
        <p:spPr>
          <a:xfrm>
            <a:off x="3610653" y="3710028"/>
            <a:ext cx="1785054" cy="358126"/>
          </a:xfrm>
          <a:prstGeom prst="rect">
            <a:avLst/>
          </a:prstGeom>
        </p:spPr>
        <p:txBody>
          <a:bodyPr vert="horz" lIns="68580" tIns="34290" rIns="68580" bIns="34290" rtlCol="0" anchor="ctr">
            <a:normAutofit fontScale="97500"/>
          </a:bodyPr>
          <a:lstStyle>
            <a:lvl1pPr algn="l" defTabSz="914400" rtl="0" eaLnBrk="1" latinLnBrk="0" hangingPunct="1">
              <a:lnSpc>
                <a:spcPct val="90000"/>
              </a:lnSpc>
              <a:spcBef>
                <a:spcPct val="0"/>
              </a:spcBef>
              <a:buNone/>
              <a:defRPr sz="4400" b="1" kern="1200">
                <a:solidFill>
                  <a:srgbClr val="312783"/>
                </a:solidFill>
                <a:latin typeface="+mn-lt"/>
                <a:ea typeface="+mj-ea"/>
                <a:cs typeface="+mj-cs"/>
              </a:defRPr>
            </a:lvl1pPr>
          </a:lstStyle>
          <a:p>
            <a:pPr algn="ctr"/>
            <a:r>
              <a:rPr lang="en-GB" sz="1350" b="0" dirty="0">
                <a:solidFill>
                  <a:schemeClr val="bg1"/>
                </a:solidFill>
              </a:rPr>
              <a:t>TV Licence</a:t>
            </a:r>
            <a:endParaRPr lang="en-US" sz="1350" b="0" dirty="0">
              <a:solidFill>
                <a:schemeClr val="bg1"/>
              </a:solidFill>
            </a:endParaRPr>
          </a:p>
        </p:txBody>
      </p:sp>
      <p:sp>
        <p:nvSpPr>
          <p:cNvPr id="75" name="Title 1">
            <a:extLst>
              <a:ext uri="{FF2B5EF4-FFF2-40B4-BE49-F238E27FC236}">
                <a16:creationId xmlns:a16="http://schemas.microsoft.com/office/drawing/2014/main" id="{187CAF7F-9B9C-3642-B38B-487BCFE32179}"/>
              </a:ext>
            </a:extLst>
          </p:cNvPr>
          <p:cNvSpPr txBox="1">
            <a:spLocks/>
          </p:cNvSpPr>
          <p:nvPr/>
        </p:nvSpPr>
        <p:spPr>
          <a:xfrm>
            <a:off x="5428877" y="3710028"/>
            <a:ext cx="1858140" cy="358126"/>
          </a:xfrm>
          <a:prstGeom prst="rect">
            <a:avLst/>
          </a:prstGeom>
        </p:spPr>
        <p:txBody>
          <a:bodyPr vert="horz" lIns="68580" tIns="34290" rIns="68580" bIns="34290" rtlCol="0" anchor="ctr">
            <a:normAutofit fontScale="97500"/>
          </a:bodyPr>
          <a:lstStyle>
            <a:lvl1pPr algn="l" defTabSz="914400" rtl="0" eaLnBrk="1" latinLnBrk="0" hangingPunct="1">
              <a:lnSpc>
                <a:spcPct val="90000"/>
              </a:lnSpc>
              <a:spcBef>
                <a:spcPct val="0"/>
              </a:spcBef>
              <a:buNone/>
              <a:defRPr sz="4400" b="1" kern="1200">
                <a:solidFill>
                  <a:srgbClr val="312783"/>
                </a:solidFill>
                <a:latin typeface="+mn-lt"/>
                <a:ea typeface="+mj-ea"/>
                <a:cs typeface="+mj-cs"/>
              </a:defRPr>
            </a:lvl1pPr>
          </a:lstStyle>
          <a:p>
            <a:pPr algn="ctr"/>
            <a:r>
              <a:rPr lang="en-GB" sz="1350" b="0" dirty="0">
                <a:solidFill>
                  <a:schemeClr val="bg1"/>
                </a:solidFill>
              </a:rPr>
              <a:t>Max Maintenance Loan</a:t>
            </a:r>
            <a:endParaRPr lang="en-US" sz="1350" b="0" dirty="0">
              <a:solidFill>
                <a:schemeClr val="bg1"/>
              </a:solidFill>
            </a:endParaRPr>
          </a:p>
        </p:txBody>
      </p:sp>
      <p:sp>
        <p:nvSpPr>
          <p:cNvPr id="76" name="Title 1">
            <a:extLst>
              <a:ext uri="{FF2B5EF4-FFF2-40B4-BE49-F238E27FC236}">
                <a16:creationId xmlns:a16="http://schemas.microsoft.com/office/drawing/2014/main" id="{12A77A49-E8BF-0741-88F1-A3402B3855FC}"/>
              </a:ext>
            </a:extLst>
          </p:cNvPr>
          <p:cNvSpPr txBox="1">
            <a:spLocks/>
          </p:cNvSpPr>
          <p:nvPr/>
        </p:nvSpPr>
        <p:spPr>
          <a:xfrm>
            <a:off x="7287018" y="3710028"/>
            <a:ext cx="1856983" cy="358126"/>
          </a:xfrm>
          <a:prstGeom prst="rect">
            <a:avLst/>
          </a:prstGeom>
        </p:spPr>
        <p:txBody>
          <a:bodyPr vert="horz" lIns="68580" tIns="34290" rIns="68580" bIns="34290" rtlCol="0" anchor="ctr">
            <a:normAutofit fontScale="82500" lnSpcReduction="20000"/>
          </a:bodyPr>
          <a:lstStyle>
            <a:lvl1pPr algn="l" defTabSz="914400" rtl="0" eaLnBrk="1" latinLnBrk="0" hangingPunct="1">
              <a:lnSpc>
                <a:spcPct val="90000"/>
              </a:lnSpc>
              <a:spcBef>
                <a:spcPct val="0"/>
              </a:spcBef>
              <a:buNone/>
              <a:defRPr sz="4400" b="1" kern="1200">
                <a:solidFill>
                  <a:srgbClr val="312783"/>
                </a:solidFill>
                <a:latin typeface="+mn-lt"/>
                <a:ea typeface="+mj-ea"/>
                <a:cs typeface="+mj-cs"/>
              </a:defRPr>
            </a:lvl1pPr>
          </a:lstStyle>
          <a:p>
            <a:pPr algn="ctr"/>
            <a:r>
              <a:rPr lang="en-GB" sz="1500" b="0" dirty="0">
                <a:solidFill>
                  <a:schemeClr val="bg1"/>
                </a:solidFill>
              </a:rPr>
              <a:t>Hourly minimum wage for 18 year old</a:t>
            </a:r>
            <a:endParaRPr lang="en-US" sz="1500" b="0" dirty="0">
              <a:solidFill>
                <a:schemeClr val="bg1"/>
              </a:solidFill>
            </a:endParaRPr>
          </a:p>
        </p:txBody>
      </p:sp>
      <p:sp>
        <p:nvSpPr>
          <p:cNvPr id="78" name="Title 1"/>
          <p:cNvSpPr>
            <a:spLocks noGrp="1"/>
          </p:cNvSpPr>
          <p:nvPr>
            <p:ph type="title"/>
          </p:nvPr>
        </p:nvSpPr>
        <p:spPr>
          <a:xfrm>
            <a:off x="628650" y="365126"/>
            <a:ext cx="7886700" cy="1325563"/>
          </a:xfrm>
        </p:spPr>
        <p:txBody>
          <a:bodyPr/>
          <a:lstStyle/>
          <a:p>
            <a:r>
              <a:rPr lang="en-US" dirty="0">
                <a:solidFill>
                  <a:srgbClr val="E6287F"/>
                </a:solidFill>
              </a:rPr>
              <a:t>Higher or Lower</a:t>
            </a:r>
          </a:p>
        </p:txBody>
      </p:sp>
    </p:spTree>
    <p:extLst>
      <p:ext uri="{BB962C8B-B14F-4D97-AF65-F5344CB8AC3E}">
        <p14:creationId xmlns:p14="http://schemas.microsoft.com/office/powerpoint/2010/main" val="345670013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fade">
                                      <p:cBhvr>
                                        <p:cTn id="7" dur="500"/>
                                        <p:tgtEl>
                                          <p:spTgt spid="5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fade">
                                      <p:cBhvr>
                                        <p:cTn id="10" dur="500"/>
                                        <p:tgtEl>
                                          <p:spTgt spid="3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5"/>
                                        </p:tgtEl>
                                        <p:attrNameLst>
                                          <p:attrName>style.visibility</p:attrName>
                                        </p:attrNameLst>
                                      </p:cBhvr>
                                      <p:to>
                                        <p:strVal val="visible"/>
                                      </p:to>
                                    </p:set>
                                    <p:animEffect transition="in" filter="fade">
                                      <p:cBhvr>
                                        <p:cTn id="13" dur="500"/>
                                        <p:tgtEl>
                                          <p:spTgt spid="3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xit" presetSubtype="0" fill="hold" nodeType="clickEffect">
                                  <p:stCondLst>
                                    <p:cond delay="0"/>
                                  </p:stCondLst>
                                  <p:childTnLst>
                                    <p:animEffect transition="out" filter="fade">
                                      <p:cBhvr>
                                        <p:cTn id="17" dur="500"/>
                                        <p:tgtEl>
                                          <p:spTgt spid="53"/>
                                        </p:tgtEl>
                                      </p:cBhvr>
                                    </p:animEffect>
                                    <p:set>
                                      <p:cBhvr>
                                        <p:cTn id="18" dur="1" fill="hold">
                                          <p:stCondLst>
                                            <p:cond delay="499"/>
                                          </p:stCondLst>
                                        </p:cTn>
                                        <p:tgtEl>
                                          <p:spTgt spid="53"/>
                                        </p:tgtEl>
                                        <p:attrNameLst>
                                          <p:attrName>style.visibility</p:attrName>
                                        </p:attrNameLst>
                                      </p:cBhvr>
                                      <p:to>
                                        <p:strVal val="hidden"/>
                                      </p:to>
                                    </p:set>
                                  </p:childTnLst>
                                </p:cTn>
                              </p:par>
                              <p:par>
                                <p:cTn id="19" presetID="10" presetClass="exit" presetSubtype="0" fill="hold" grpId="1" nodeType="withEffect">
                                  <p:stCondLst>
                                    <p:cond delay="0"/>
                                  </p:stCondLst>
                                  <p:childTnLst>
                                    <p:animEffect transition="out" filter="fade">
                                      <p:cBhvr>
                                        <p:cTn id="20" dur="500"/>
                                        <p:tgtEl>
                                          <p:spTgt spid="35"/>
                                        </p:tgtEl>
                                      </p:cBhvr>
                                    </p:animEffect>
                                    <p:set>
                                      <p:cBhvr>
                                        <p:cTn id="21" dur="1" fill="hold">
                                          <p:stCondLst>
                                            <p:cond delay="499"/>
                                          </p:stCondLst>
                                        </p:cTn>
                                        <p:tgtEl>
                                          <p:spTgt spid="35"/>
                                        </p:tgtEl>
                                        <p:attrNameLst>
                                          <p:attrName>style.visibility</p:attrName>
                                        </p:attrNameLst>
                                      </p:cBhvr>
                                      <p:to>
                                        <p:strVal val="hidden"/>
                                      </p:to>
                                    </p:set>
                                  </p:childTnLst>
                                </p:cTn>
                              </p:par>
                            </p:childTnLst>
                          </p:cTn>
                        </p:par>
                        <p:par>
                          <p:cTn id="22" fill="hold">
                            <p:stCondLst>
                              <p:cond delay="500"/>
                            </p:stCondLst>
                            <p:childTnLst>
                              <p:par>
                                <p:cTn id="23" presetID="38" presetClass="entr" presetSubtype="0" accel="50000" fill="hold" grpId="0" nodeType="afterEffect">
                                  <p:stCondLst>
                                    <p:cond delay="0"/>
                                  </p:stCondLst>
                                  <p:iterate type="lt">
                                    <p:tmPct val="50000"/>
                                  </p:iterate>
                                  <p:childTnLst>
                                    <p:set>
                                      <p:cBhvr>
                                        <p:cTn id="24" dur="1" fill="hold">
                                          <p:stCondLst>
                                            <p:cond delay="0"/>
                                          </p:stCondLst>
                                        </p:cTn>
                                        <p:tgtEl>
                                          <p:spTgt spid="25"/>
                                        </p:tgtEl>
                                        <p:attrNameLst>
                                          <p:attrName>style.visibility</p:attrName>
                                        </p:attrNameLst>
                                      </p:cBhvr>
                                      <p:to>
                                        <p:strVal val="visible"/>
                                      </p:to>
                                    </p:set>
                                    <p:set>
                                      <p:cBhvr>
                                        <p:cTn id="25" dur="227" fill="hold">
                                          <p:stCondLst>
                                            <p:cond delay="0"/>
                                          </p:stCondLst>
                                        </p:cTn>
                                        <p:tgtEl>
                                          <p:spTgt spid="25"/>
                                        </p:tgtEl>
                                        <p:attrNameLst>
                                          <p:attrName>style.rotation</p:attrName>
                                        </p:attrNameLst>
                                      </p:cBhvr>
                                      <p:to>
                                        <p:strVal val="-45.0"/>
                                      </p:to>
                                    </p:set>
                                    <p:anim calcmode="lin" valueType="num">
                                      <p:cBhvr>
                                        <p:cTn id="26" dur="227" fill="hold">
                                          <p:stCondLst>
                                            <p:cond delay="227"/>
                                          </p:stCondLst>
                                        </p:cTn>
                                        <p:tgtEl>
                                          <p:spTgt spid="25"/>
                                        </p:tgtEl>
                                        <p:attrNameLst>
                                          <p:attrName>style.rotation</p:attrName>
                                        </p:attrNameLst>
                                      </p:cBhvr>
                                      <p:tavLst>
                                        <p:tav tm="0">
                                          <p:val>
                                            <p:fltVal val="-45"/>
                                          </p:val>
                                        </p:tav>
                                        <p:tav tm="69900">
                                          <p:val>
                                            <p:fltVal val="45"/>
                                          </p:val>
                                        </p:tav>
                                        <p:tav tm="100000">
                                          <p:val>
                                            <p:fltVal val="0"/>
                                          </p:val>
                                        </p:tav>
                                      </p:tavLst>
                                    </p:anim>
                                    <p:anim calcmode="lin" valueType="num">
                                      <p:cBhvr>
                                        <p:cTn id="27" dur="227" fill="hold">
                                          <p:stCondLst>
                                            <p:cond delay="0"/>
                                          </p:stCondLst>
                                        </p:cTn>
                                        <p:tgtEl>
                                          <p:spTgt spid="25"/>
                                        </p:tgtEl>
                                        <p:attrNameLst>
                                          <p:attrName>ppt_y</p:attrName>
                                        </p:attrNameLst>
                                      </p:cBhvr>
                                      <p:tavLst>
                                        <p:tav tm="0">
                                          <p:val>
                                            <p:strVal val="#ppt_y-1"/>
                                          </p:val>
                                        </p:tav>
                                        <p:tav tm="100000">
                                          <p:val>
                                            <p:strVal val="#ppt_y-(0.354*#ppt_w-0.172*#ppt_h)"/>
                                          </p:val>
                                        </p:tav>
                                      </p:tavLst>
                                    </p:anim>
                                    <p:anim calcmode="lin" valueType="num">
                                      <p:cBhvr>
                                        <p:cTn id="28" dur="78" decel="50000" autoRev="1" fill="hold">
                                          <p:stCondLst>
                                            <p:cond delay="227"/>
                                          </p:stCondLst>
                                        </p:cTn>
                                        <p:tgtEl>
                                          <p:spTgt spid="25"/>
                                        </p:tgtEl>
                                        <p:attrNameLst>
                                          <p:attrName>ppt_y</p:attrName>
                                        </p:attrNameLst>
                                      </p:cBhvr>
                                      <p:tavLst>
                                        <p:tav tm="0">
                                          <p:val>
                                            <p:strVal val="#ppt_y-(0.354*#ppt_w-0.172*#ppt_h)"/>
                                          </p:val>
                                        </p:tav>
                                        <p:tav tm="100000">
                                          <p:val>
                                            <p:strVal val="#ppt_y-(0.354*#ppt_w-0.172*#ppt_h)-#ppt_h/2"/>
                                          </p:val>
                                        </p:tav>
                                      </p:tavLst>
                                    </p:anim>
                                    <p:anim calcmode="lin" valueType="num">
                                      <p:cBhvr>
                                        <p:cTn id="29" dur="68" fill="hold">
                                          <p:stCondLst>
                                            <p:cond delay="432"/>
                                          </p:stCondLst>
                                        </p:cTn>
                                        <p:tgtEl>
                                          <p:spTgt spid="25"/>
                                        </p:tgtEl>
                                        <p:attrNameLst>
                                          <p:attrName>ppt_y</p:attrName>
                                        </p:attrNameLst>
                                      </p:cBhvr>
                                      <p:tavLst>
                                        <p:tav tm="0">
                                          <p:val>
                                            <p:strVal val="#ppt_y-(0.354*#ppt_w-0.172*#ppt_h)"/>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500"/>
                                        <p:tgtEl>
                                          <p:spTgt spid="38"/>
                                        </p:tgtEl>
                                      </p:cBhvr>
                                    </p:animEffect>
                                  </p:childTnLst>
                                </p:cTn>
                              </p:par>
                              <p:par>
                                <p:cTn id="35" presetID="10" presetClass="entr" presetSubtype="0" fill="hold" nodeType="withEffect">
                                  <p:stCondLst>
                                    <p:cond delay="0"/>
                                  </p:stCondLst>
                                  <p:childTnLst>
                                    <p:set>
                                      <p:cBhvr>
                                        <p:cTn id="36" dur="1" fill="hold">
                                          <p:stCondLst>
                                            <p:cond delay="0"/>
                                          </p:stCondLst>
                                        </p:cTn>
                                        <p:tgtEl>
                                          <p:spTgt spid="48"/>
                                        </p:tgtEl>
                                        <p:attrNameLst>
                                          <p:attrName>style.visibility</p:attrName>
                                        </p:attrNameLst>
                                      </p:cBhvr>
                                      <p:to>
                                        <p:strVal val="visible"/>
                                      </p:to>
                                    </p:set>
                                    <p:animEffect transition="in" filter="fade">
                                      <p:cBhvr>
                                        <p:cTn id="37" dur="500"/>
                                        <p:tgtEl>
                                          <p:spTgt spid="48"/>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39"/>
                                        </p:tgtEl>
                                        <p:attrNameLst>
                                          <p:attrName>style.visibility</p:attrName>
                                        </p:attrNameLst>
                                      </p:cBhvr>
                                      <p:to>
                                        <p:strVal val="visible"/>
                                      </p:to>
                                    </p:set>
                                    <p:animEffect transition="in" filter="fade">
                                      <p:cBhvr>
                                        <p:cTn id="40" dur="500"/>
                                        <p:tgtEl>
                                          <p:spTgt spid="39"/>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xit" presetSubtype="0" fill="hold" nodeType="clickEffect">
                                  <p:stCondLst>
                                    <p:cond delay="0"/>
                                  </p:stCondLst>
                                  <p:childTnLst>
                                    <p:animEffect transition="out" filter="fade">
                                      <p:cBhvr>
                                        <p:cTn id="44" dur="500"/>
                                        <p:tgtEl>
                                          <p:spTgt spid="48"/>
                                        </p:tgtEl>
                                      </p:cBhvr>
                                    </p:animEffect>
                                    <p:set>
                                      <p:cBhvr>
                                        <p:cTn id="45" dur="1" fill="hold">
                                          <p:stCondLst>
                                            <p:cond delay="499"/>
                                          </p:stCondLst>
                                        </p:cTn>
                                        <p:tgtEl>
                                          <p:spTgt spid="48"/>
                                        </p:tgtEl>
                                        <p:attrNameLst>
                                          <p:attrName>style.visibility</p:attrName>
                                        </p:attrNameLst>
                                      </p:cBhvr>
                                      <p:to>
                                        <p:strVal val="hidden"/>
                                      </p:to>
                                    </p:set>
                                  </p:childTnLst>
                                </p:cTn>
                              </p:par>
                              <p:par>
                                <p:cTn id="46" presetID="10" presetClass="exit" presetSubtype="0" fill="hold" grpId="1" nodeType="withEffect">
                                  <p:stCondLst>
                                    <p:cond delay="0"/>
                                  </p:stCondLst>
                                  <p:childTnLst>
                                    <p:animEffect transition="out" filter="fade">
                                      <p:cBhvr>
                                        <p:cTn id="47" dur="500"/>
                                        <p:tgtEl>
                                          <p:spTgt spid="39"/>
                                        </p:tgtEl>
                                      </p:cBhvr>
                                    </p:animEffect>
                                    <p:set>
                                      <p:cBhvr>
                                        <p:cTn id="48" dur="1" fill="hold">
                                          <p:stCondLst>
                                            <p:cond delay="499"/>
                                          </p:stCondLst>
                                        </p:cTn>
                                        <p:tgtEl>
                                          <p:spTgt spid="39"/>
                                        </p:tgtEl>
                                        <p:attrNameLst>
                                          <p:attrName>style.visibility</p:attrName>
                                        </p:attrNameLst>
                                      </p:cBhvr>
                                      <p:to>
                                        <p:strVal val="hidden"/>
                                      </p:to>
                                    </p:set>
                                  </p:childTnLst>
                                </p:cTn>
                              </p:par>
                            </p:childTnLst>
                          </p:cTn>
                        </p:par>
                        <p:par>
                          <p:cTn id="49" fill="hold">
                            <p:stCondLst>
                              <p:cond delay="500"/>
                            </p:stCondLst>
                            <p:childTnLst>
                              <p:par>
                                <p:cTn id="50" presetID="38" presetClass="entr" presetSubtype="0" accel="50000" fill="hold" grpId="0" nodeType="afterEffect">
                                  <p:stCondLst>
                                    <p:cond delay="0"/>
                                  </p:stCondLst>
                                  <p:iterate type="lt">
                                    <p:tmPct val="50000"/>
                                  </p:iterate>
                                  <p:childTnLst>
                                    <p:set>
                                      <p:cBhvr>
                                        <p:cTn id="51" dur="1" fill="hold">
                                          <p:stCondLst>
                                            <p:cond delay="0"/>
                                          </p:stCondLst>
                                        </p:cTn>
                                        <p:tgtEl>
                                          <p:spTgt spid="28"/>
                                        </p:tgtEl>
                                        <p:attrNameLst>
                                          <p:attrName>style.visibility</p:attrName>
                                        </p:attrNameLst>
                                      </p:cBhvr>
                                      <p:to>
                                        <p:strVal val="visible"/>
                                      </p:to>
                                    </p:set>
                                    <p:set>
                                      <p:cBhvr>
                                        <p:cTn id="52" dur="227" fill="hold">
                                          <p:stCondLst>
                                            <p:cond delay="0"/>
                                          </p:stCondLst>
                                        </p:cTn>
                                        <p:tgtEl>
                                          <p:spTgt spid="28"/>
                                        </p:tgtEl>
                                        <p:attrNameLst>
                                          <p:attrName>style.rotation</p:attrName>
                                        </p:attrNameLst>
                                      </p:cBhvr>
                                      <p:to>
                                        <p:strVal val="-45.0"/>
                                      </p:to>
                                    </p:set>
                                    <p:anim calcmode="lin" valueType="num">
                                      <p:cBhvr>
                                        <p:cTn id="53" dur="227" fill="hold">
                                          <p:stCondLst>
                                            <p:cond delay="227"/>
                                          </p:stCondLst>
                                        </p:cTn>
                                        <p:tgtEl>
                                          <p:spTgt spid="28"/>
                                        </p:tgtEl>
                                        <p:attrNameLst>
                                          <p:attrName>style.rotation</p:attrName>
                                        </p:attrNameLst>
                                      </p:cBhvr>
                                      <p:tavLst>
                                        <p:tav tm="0">
                                          <p:val>
                                            <p:fltVal val="-45"/>
                                          </p:val>
                                        </p:tav>
                                        <p:tav tm="69900">
                                          <p:val>
                                            <p:fltVal val="45"/>
                                          </p:val>
                                        </p:tav>
                                        <p:tav tm="100000">
                                          <p:val>
                                            <p:fltVal val="0"/>
                                          </p:val>
                                        </p:tav>
                                      </p:tavLst>
                                    </p:anim>
                                    <p:anim calcmode="lin" valueType="num">
                                      <p:cBhvr>
                                        <p:cTn id="54" dur="227" fill="hold">
                                          <p:stCondLst>
                                            <p:cond delay="0"/>
                                          </p:stCondLst>
                                        </p:cTn>
                                        <p:tgtEl>
                                          <p:spTgt spid="28"/>
                                        </p:tgtEl>
                                        <p:attrNameLst>
                                          <p:attrName>ppt_y</p:attrName>
                                        </p:attrNameLst>
                                      </p:cBhvr>
                                      <p:tavLst>
                                        <p:tav tm="0">
                                          <p:val>
                                            <p:strVal val="#ppt_y-1"/>
                                          </p:val>
                                        </p:tav>
                                        <p:tav tm="100000">
                                          <p:val>
                                            <p:strVal val="#ppt_y-(0.354*#ppt_w-0.172*#ppt_h)"/>
                                          </p:val>
                                        </p:tav>
                                      </p:tavLst>
                                    </p:anim>
                                    <p:anim calcmode="lin" valueType="num">
                                      <p:cBhvr>
                                        <p:cTn id="55" dur="78" decel="50000" autoRev="1" fill="hold">
                                          <p:stCondLst>
                                            <p:cond delay="227"/>
                                          </p:stCondLst>
                                        </p:cTn>
                                        <p:tgtEl>
                                          <p:spTgt spid="28"/>
                                        </p:tgtEl>
                                        <p:attrNameLst>
                                          <p:attrName>ppt_y</p:attrName>
                                        </p:attrNameLst>
                                      </p:cBhvr>
                                      <p:tavLst>
                                        <p:tav tm="0">
                                          <p:val>
                                            <p:strVal val="#ppt_y-(0.354*#ppt_w-0.172*#ppt_h)"/>
                                          </p:val>
                                        </p:tav>
                                        <p:tav tm="100000">
                                          <p:val>
                                            <p:strVal val="#ppt_y-(0.354*#ppt_w-0.172*#ppt_h)-#ppt_h/2"/>
                                          </p:val>
                                        </p:tav>
                                      </p:tavLst>
                                    </p:anim>
                                    <p:anim calcmode="lin" valueType="num">
                                      <p:cBhvr>
                                        <p:cTn id="56" dur="68" fill="hold">
                                          <p:stCondLst>
                                            <p:cond delay="432"/>
                                          </p:stCondLst>
                                        </p:cTn>
                                        <p:tgtEl>
                                          <p:spTgt spid="28"/>
                                        </p:tgtEl>
                                        <p:attrNameLst>
                                          <p:attrName>ppt_y</p:attrName>
                                        </p:attrNameLst>
                                      </p:cBhvr>
                                      <p:tavLst>
                                        <p:tav tm="0">
                                          <p:val>
                                            <p:strVal val="#ppt_y-(0.354*#ppt_w-0.172*#ppt_h)"/>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fade">
                                      <p:cBhvr>
                                        <p:cTn id="61" dur="500"/>
                                        <p:tgtEl>
                                          <p:spTgt spid="69"/>
                                        </p:tgtEl>
                                      </p:cBhvr>
                                    </p:animEffect>
                                  </p:childTnLst>
                                </p:cTn>
                              </p:par>
                              <p:par>
                                <p:cTn id="62" presetID="10" presetClass="entr" presetSubtype="0" fill="hold" nodeType="withEffect">
                                  <p:stCondLst>
                                    <p:cond delay="0"/>
                                  </p:stCondLst>
                                  <p:childTnLst>
                                    <p:set>
                                      <p:cBhvr>
                                        <p:cTn id="63" dur="1" fill="hold">
                                          <p:stCondLst>
                                            <p:cond delay="0"/>
                                          </p:stCondLst>
                                        </p:cTn>
                                        <p:tgtEl>
                                          <p:spTgt spid="51"/>
                                        </p:tgtEl>
                                        <p:attrNameLst>
                                          <p:attrName>style.visibility</p:attrName>
                                        </p:attrNameLst>
                                      </p:cBhvr>
                                      <p:to>
                                        <p:strVal val="visible"/>
                                      </p:to>
                                    </p:set>
                                    <p:animEffect transition="in" filter="fade">
                                      <p:cBhvr>
                                        <p:cTn id="64" dur="500"/>
                                        <p:tgtEl>
                                          <p:spTgt spid="51"/>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fade">
                                      <p:cBhvr>
                                        <p:cTn id="67" dur="500"/>
                                        <p:tgtEl>
                                          <p:spTgt spid="40"/>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xit" presetSubtype="0" fill="hold" nodeType="clickEffect">
                                  <p:stCondLst>
                                    <p:cond delay="0"/>
                                  </p:stCondLst>
                                  <p:childTnLst>
                                    <p:animEffect transition="out" filter="fade">
                                      <p:cBhvr>
                                        <p:cTn id="71" dur="500"/>
                                        <p:tgtEl>
                                          <p:spTgt spid="51"/>
                                        </p:tgtEl>
                                      </p:cBhvr>
                                    </p:animEffect>
                                    <p:set>
                                      <p:cBhvr>
                                        <p:cTn id="72" dur="1" fill="hold">
                                          <p:stCondLst>
                                            <p:cond delay="499"/>
                                          </p:stCondLst>
                                        </p:cTn>
                                        <p:tgtEl>
                                          <p:spTgt spid="51"/>
                                        </p:tgtEl>
                                        <p:attrNameLst>
                                          <p:attrName>style.visibility</p:attrName>
                                        </p:attrNameLst>
                                      </p:cBhvr>
                                      <p:to>
                                        <p:strVal val="hidden"/>
                                      </p:to>
                                    </p:set>
                                  </p:childTnLst>
                                </p:cTn>
                              </p:par>
                              <p:par>
                                <p:cTn id="73" presetID="10" presetClass="exit" presetSubtype="0" fill="hold" grpId="1" nodeType="withEffect">
                                  <p:stCondLst>
                                    <p:cond delay="0"/>
                                  </p:stCondLst>
                                  <p:childTnLst>
                                    <p:animEffect transition="out" filter="fade">
                                      <p:cBhvr>
                                        <p:cTn id="74" dur="500"/>
                                        <p:tgtEl>
                                          <p:spTgt spid="40"/>
                                        </p:tgtEl>
                                      </p:cBhvr>
                                    </p:animEffect>
                                    <p:set>
                                      <p:cBhvr>
                                        <p:cTn id="75" dur="1" fill="hold">
                                          <p:stCondLst>
                                            <p:cond delay="499"/>
                                          </p:stCondLst>
                                        </p:cTn>
                                        <p:tgtEl>
                                          <p:spTgt spid="40"/>
                                        </p:tgtEl>
                                        <p:attrNameLst>
                                          <p:attrName>style.visibility</p:attrName>
                                        </p:attrNameLst>
                                      </p:cBhvr>
                                      <p:to>
                                        <p:strVal val="hidden"/>
                                      </p:to>
                                    </p:set>
                                  </p:childTnLst>
                                </p:cTn>
                              </p:par>
                            </p:childTnLst>
                          </p:cTn>
                        </p:par>
                        <p:par>
                          <p:cTn id="76" fill="hold">
                            <p:stCondLst>
                              <p:cond delay="500"/>
                            </p:stCondLst>
                            <p:childTnLst>
                              <p:par>
                                <p:cTn id="77" presetID="38" presetClass="entr" presetSubtype="0" accel="50000" fill="hold" grpId="0" nodeType="afterEffect">
                                  <p:stCondLst>
                                    <p:cond delay="0"/>
                                  </p:stCondLst>
                                  <p:iterate type="lt">
                                    <p:tmPct val="50000"/>
                                  </p:iterate>
                                  <p:childTnLst>
                                    <p:set>
                                      <p:cBhvr>
                                        <p:cTn id="78" dur="1" fill="hold">
                                          <p:stCondLst>
                                            <p:cond delay="0"/>
                                          </p:stCondLst>
                                        </p:cTn>
                                        <p:tgtEl>
                                          <p:spTgt spid="32"/>
                                        </p:tgtEl>
                                        <p:attrNameLst>
                                          <p:attrName>style.visibility</p:attrName>
                                        </p:attrNameLst>
                                      </p:cBhvr>
                                      <p:to>
                                        <p:strVal val="visible"/>
                                      </p:to>
                                    </p:set>
                                    <p:set>
                                      <p:cBhvr>
                                        <p:cTn id="79" dur="227" fill="hold">
                                          <p:stCondLst>
                                            <p:cond delay="0"/>
                                          </p:stCondLst>
                                        </p:cTn>
                                        <p:tgtEl>
                                          <p:spTgt spid="32"/>
                                        </p:tgtEl>
                                        <p:attrNameLst>
                                          <p:attrName>style.rotation</p:attrName>
                                        </p:attrNameLst>
                                      </p:cBhvr>
                                      <p:to>
                                        <p:strVal val="-45.0"/>
                                      </p:to>
                                    </p:set>
                                    <p:anim calcmode="lin" valueType="num">
                                      <p:cBhvr>
                                        <p:cTn id="80" dur="227" fill="hold">
                                          <p:stCondLst>
                                            <p:cond delay="227"/>
                                          </p:stCondLst>
                                        </p:cTn>
                                        <p:tgtEl>
                                          <p:spTgt spid="32"/>
                                        </p:tgtEl>
                                        <p:attrNameLst>
                                          <p:attrName>style.rotation</p:attrName>
                                        </p:attrNameLst>
                                      </p:cBhvr>
                                      <p:tavLst>
                                        <p:tav tm="0">
                                          <p:val>
                                            <p:fltVal val="-45"/>
                                          </p:val>
                                        </p:tav>
                                        <p:tav tm="69900">
                                          <p:val>
                                            <p:fltVal val="45"/>
                                          </p:val>
                                        </p:tav>
                                        <p:tav tm="100000">
                                          <p:val>
                                            <p:fltVal val="0"/>
                                          </p:val>
                                        </p:tav>
                                      </p:tavLst>
                                    </p:anim>
                                    <p:anim calcmode="lin" valueType="num">
                                      <p:cBhvr>
                                        <p:cTn id="81" dur="227" fill="hold">
                                          <p:stCondLst>
                                            <p:cond delay="0"/>
                                          </p:stCondLst>
                                        </p:cTn>
                                        <p:tgtEl>
                                          <p:spTgt spid="32"/>
                                        </p:tgtEl>
                                        <p:attrNameLst>
                                          <p:attrName>ppt_y</p:attrName>
                                        </p:attrNameLst>
                                      </p:cBhvr>
                                      <p:tavLst>
                                        <p:tav tm="0">
                                          <p:val>
                                            <p:strVal val="#ppt_y-1"/>
                                          </p:val>
                                        </p:tav>
                                        <p:tav tm="100000">
                                          <p:val>
                                            <p:strVal val="#ppt_y-(0.354*#ppt_w-0.172*#ppt_h)"/>
                                          </p:val>
                                        </p:tav>
                                      </p:tavLst>
                                    </p:anim>
                                    <p:anim calcmode="lin" valueType="num">
                                      <p:cBhvr>
                                        <p:cTn id="82" dur="78" decel="50000" autoRev="1" fill="hold">
                                          <p:stCondLst>
                                            <p:cond delay="227"/>
                                          </p:stCondLst>
                                        </p:cTn>
                                        <p:tgtEl>
                                          <p:spTgt spid="32"/>
                                        </p:tgtEl>
                                        <p:attrNameLst>
                                          <p:attrName>ppt_y</p:attrName>
                                        </p:attrNameLst>
                                      </p:cBhvr>
                                      <p:tavLst>
                                        <p:tav tm="0">
                                          <p:val>
                                            <p:strVal val="#ppt_y-(0.354*#ppt_w-0.172*#ppt_h)"/>
                                          </p:val>
                                        </p:tav>
                                        <p:tav tm="100000">
                                          <p:val>
                                            <p:strVal val="#ppt_y-(0.354*#ppt_w-0.172*#ppt_h)-#ppt_h/2"/>
                                          </p:val>
                                        </p:tav>
                                      </p:tavLst>
                                    </p:anim>
                                    <p:anim calcmode="lin" valueType="num">
                                      <p:cBhvr>
                                        <p:cTn id="83" dur="68" fill="hold">
                                          <p:stCondLst>
                                            <p:cond delay="432"/>
                                          </p:stCondLst>
                                        </p:cTn>
                                        <p:tgtEl>
                                          <p:spTgt spid="32"/>
                                        </p:tgtEl>
                                        <p:attrNameLst>
                                          <p:attrName>ppt_y</p:attrName>
                                        </p:attrNameLst>
                                      </p:cBhvr>
                                      <p:tavLst>
                                        <p:tav tm="0">
                                          <p:val>
                                            <p:strVal val="#ppt_y-(0.354*#ppt_w-0.172*#ppt_h)"/>
                                          </p:val>
                                        </p:tav>
                                        <p:tav tm="100000">
                                          <p:val>
                                            <p:strVal val="#ppt_y"/>
                                          </p:val>
                                        </p:tav>
                                      </p:tavLst>
                                    </p:anim>
                                  </p:childTnLst>
                                </p:cTn>
                              </p:par>
                            </p:childTnLst>
                          </p:cTn>
                        </p:par>
                      </p:childTnLst>
                    </p:cTn>
                  </p:par>
                  <p:par>
                    <p:cTn id="84" fill="hold">
                      <p:stCondLst>
                        <p:cond delay="indefinite"/>
                      </p:stCondLst>
                      <p:childTnLst>
                        <p:par>
                          <p:cTn id="85" fill="hold">
                            <p:stCondLst>
                              <p:cond delay="0"/>
                            </p:stCondLst>
                            <p:childTnLst>
                              <p:par>
                                <p:cTn id="86" presetID="10" presetClass="entr" presetSubtype="0" fill="hold" grpId="0" nodeType="click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fade">
                                      <p:cBhvr>
                                        <p:cTn id="88" dur="500"/>
                                        <p:tgtEl>
                                          <p:spTgt spid="70"/>
                                        </p:tgtEl>
                                      </p:cBhvr>
                                    </p:animEffect>
                                  </p:childTnLst>
                                </p:cTn>
                              </p:par>
                              <p:par>
                                <p:cTn id="89" presetID="10" presetClass="entr" presetSubtype="0" fill="hold" nodeType="withEffect">
                                  <p:stCondLst>
                                    <p:cond delay="0"/>
                                  </p:stCondLst>
                                  <p:childTnLst>
                                    <p:set>
                                      <p:cBhvr>
                                        <p:cTn id="90" dur="1" fill="hold">
                                          <p:stCondLst>
                                            <p:cond delay="0"/>
                                          </p:stCondLst>
                                        </p:cTn>
                                        <p:tgtEl>
                                          <p:spTgt spid="45"/>
                                        </p:tgtEl>
                                        <p:attrNameLst>
                                          <p:attrName>style.visibility</p:attrName>
                                        </p:attrNameLst>
                                      </p:cBhvr>
                                      <p:to>
                                        <p:strVal val="visible"/>
                                      </p:to>
                                    </p:set>
                                    <p:animEffect transition="in" filter="fade">
                                      <p:cBhvr>
                                        <p:cTn id="91" dur="500"/>
                                        <p:tgtEl>
                                          <p:spTgt spid="45"/>
                                        </p:tgtEl>
                                      </p:cBhvr>
                                    </p:animEffect>
                                  </p:childTnLst>
                                </p:cTn>
                              </p:par>
                              <p:par>
                                <p:cTn id="92" presetID="10" presetClass="entr" presetSubtype="0" fill="hold" grpId="0" nodeType="withEffect">
                                  <p:stCondLst>
                                    <p:cond delay="0"/>
                                  </p:stCondLst>
                                  <p:childTnLst>
                                    <p:set>
                                      <p:cBhvr>
                                        <p:cTn id="93" dur="1" fill="hold">
                                          <p:stCondLst>
                                            <p:cond delay="0"/>
                                          </p:stCondLst>
                                        </p:cTn>
                                        <p:tgtEl>
                                          <p:spTgt spid="41"/>
                                        </p:tgtEl>
                                        <p:attrNameLst>
                                          <p:attrName>style.visibility</p:attrName>
                                        </p:attrNameLst>
                                      </p:cBhvr>
                                      <p:to>
                                        <p:strVal val="visible"/>
                                      </p:to>
                                    </p:set>
                                    <p:animEffect transition="in" filter="fade">
                                      <p:cBhvr>
                                        <p:cTn id="94" dur="500"/>
                                        <p:tgtEl>
                                          <p:spTgt spid="41"/>
                                        </p:tgtEl>
                                      </p:cBhvr>
                                    </p:animEffect>
                                  </p:childTnLst>
                                </p:cTn>
                              </p:par>
                            </p:childTnLst>
                          </p:cTn>
                        </p:par>
                      </p:childTnLst>
                    </p:cTn>
                  </p:par>
                  <p:par>
                    <p:cTn id="95" fill="hold">
                      <p:stCondLst>
                        <p:cond delay="indefinite"/>
                      </p:stCondLst>
                      <p:childTnLst>
                        <p:par>
                          <p:cTn id="96" fill="hold">
                            <p:stCondLst>
                              <p:cond delay="0"/>
                            </p:stCondLst>
                            <p:childTnLst>
                              <p:par>
                                <p:cTn id="97" presetID="10" presetClass="exit" presetSubtype="0" fill="hold" nodeType="clickEffect">
                                  <p:stCondLst>
                                    <p:cond delay="0"/>
                                  </p:stCondLst>
                                  <p:childTnLst>
                                    <p:animEffect transition="out" filter="fade">
                                      <p:cBhvr>
                                        <p:cTn id="98" dur="500"/>
                                        <p:tgtEl>
                                          <p:spTgt spid="45"/>
                                        </p:tgtEl>
                                      </p:cBhvr>
                                    </p:animEffect>
                                    <p:set>
                                      <p:cBhvr>
                                        <p:cTn id="99" dur="1" fill="hold">
                                          <p:stCondLst>
                                            <p:cond delay="499"/>
                                          </p:stCondLst>
                                        </p:cTn>
                                        <p:tgtEl>
                                          <p:spTgt spid="45"/>
                                        </p:tgtEl>
                                        <p:attrNameLst>
                                          <p:attrName>style.visibility</p:attrName>
                                        </p:attrNameLst>
                                      </p:cBhvr>
                                      <p:to>
                                        <p:strVal val="hidden"/>
                                      </p:to>
                                    </p:set>
                                  </p:childTnLst>
                                </p:cTn>
                              </p:par>
                              <p:par>
                                <p:cTn id="100" presetID="10" presetClass="exit" presetSubtype="0" fill="hold" grpId="1" nodeType="withEffect">
                                  <p:stCondLst>
                                    <p:cond delay="0"/>
                                  </p:stCondLst>
                                  <p:childTnLst>
                                    <p:animEffect transition="out" filter="fade">
                                      <p:cBhvr>
                                        <p:cTn id="101" dur="500"/>
                                        <p:tgtEl>
                                          <p:spTgt spid="41"/>
                                        </p:tgtEl>
                                      </p:cBhvr>
                                    </p:animEffect>
                                    <p:set>
                                      <p:cBhvr>
                                        <p:cTn id="102" dur="1" fill="hold">
                                          <p:stCondLst>
                                            <p:cond delay="499"/>
                                          </p:stCondLst>
                                        </p:cTn>
                                        <p:tgtEl>
                                          <p:spTgt spid="41"/>
                                        </p:tgtEl>
                                        <p:attrNameLst>
                                          <p:attrName>style.visibility</p:attrName>
                                        </p:attrNameLst>
                                      </p:cBhvr>
                                      <p:to>
                                        <p:strVal val="hidden"/>
                                      </p:to>
                                    </p:set>
                                  </p:childTnLst>
                                </p:cTn>
                              </p:par>
                            </p:childTnLst>
                          </p:cTn>
                        </p:par>
                        <p:par>
                          <p:cTn id="103" fill="hold">
                            <p:stCondLst>
                              <p:cond delay="500"/>
                            </p:stCondLst>
                            <p:childTnLst>
                              <p:par>
                                <p:cTn id="104" presetID="38" presetClass="entr" presetSubtype="0" accel="50000" fill="hold" grpId="0" nodeType="afterEffect">
                                  <p:stCondLst>
                                    <p:cond delay="0"/>
                                  </p:stCondLst>
                                  <p:iterate type="lt">
                                    <p:tmPct val="50000"/>
                                  </p:iterate>
                                  <p:childTnLst>
                                    <p:set>
                                      <p:cBhvr>
                                        <p:cTn id="105" dur="1" fill="hold">
                                          <p:stCondLst>
                                            <p:cond delay="0"/>
                                          </p:stCondLst>
                                        </p:cTn>
                                        <p:tgtEl>
                                          <p:spTgt spid="33"/>
                                        </p:tgtEl>
                                        <p:attrNameLst>
                                          <p:attrName>style.visibility</p:attrName>
                                        </p:attrNameLst>
                                      </p:cBhvr>
                                      <p:to>
                                        <p:strVal val="visible"/>
                                      </p:to>
                                    </p:set>
                                    <p:set>
                                      <p:cBhvr>
                                        <p:cTn id="106" dur="227" fill="hold">
                                          <p:stCondLst>
                                            <p:cond delay="0"/>
                                          </p:stCondLst>
                                        </p:cTn>
                                        <p:tgtEl>
                                          <p:spTgt spid="33"/>
                                        </p:tgtEl>
                                        <p:attrNameLst>
                                          <p:attrName>style.rotation</p:attrName>
                                        </p:attrNameLst>
                                      </p:cBhvr>
                                      <p:to>
                                        <p:strVal val="-45.0"/>
                                      </p:to>
                                    </p:set>
                                    <p:anim calcmode="lin" valueType="num">
                                      <p:cBhvr>
                                        <p:cTn id="107" dur="227" fill="hold">
                                          <p:stCondLst>
                                            <p:cond delay="227"/>
                                          </p:stCondLst>
                                        </p:cTn>
                                        <p:tgtEl>
                                          <p:spTgt spid="33"/>
                                        </p:tgtEl>
                                        <p:attrNameLst>
                                          <p:attrName>style.rotation</p:attrName>
                                        </p:attrNameLst>
                                      </p:cBhvr>
                                      <p:tavLst>
                                        <p:tav tm="0">
                                          <p:val>
                                            <p:fltVal val="-45"/>
                                          </p:val>
                                        </p:tav>
                                        <p:tav tm="69900">
                                          <p:val>
                                            <p:fltVal val="45"/>
                                          </p:val>
                                        </p:tav>
                                        <p:tav tm="100000">
                                          <p:val>
                                            <p:fltVal val="0"/>
                                          </p:val>
                                        </p:tav>
                                      </p:tavLst>
                                    </p:anim>
                                    <p:anim calcmode="lin" valueType="num">
                                      <p:cBhvr>
                                        <p:cTn id="108" dur="227" fill="hold">
                                          <p:stCondLst>
                                            <p:cond delay="0"/>
                                          </p:stCondLst>
                                        </p:cTn>
                                        <p:tgtEl>
                                          <p:spTgt spid="33"/>
                                        </p:tgtEl>
                                        <p:attrNameLst>
                                          <p:attrName>ppt_y</p:attrName>
                                        </p:attrNameLst>
                                      </p:cBhvr>
                                      <p:tavLst>
                                        <p:tav tm="0">
                                          <p:val>
                                            <p:strVal val="#ppt_y-1"/>
                                          </p:val>
                                        </p:tav>
                                        <p:tav tm="100000">
                                          <p:val>
                                            <p:strVal val="#ppt_y-(0.354*#ppt_w-0.172*#ppt_h)"/>
                                          </p:val>
                                        </p:tav>
                                      </p:tavLst>
                                    </p:anim>
                                    <p:anim calcmode="lin" valueType="num">
                                      <p:cBhvr>
                                        <p:cTn id="109" dur="78" decel="50000" autoRev="1" fill="hold">
                                          <p:stCondLst>
                                            <p:cond delay="227"/>
                                          </p:stCondLst>
                                        </p:cTn>
                                        <p:tgtEl>
                                          <p:spTgt spid="33"/>
                                        </p:tgtEl>
                                        <p:attrNameLst>
                                          <p:attrName>ppt_y</p:attrName>
                                        </p:attrNameLst>
                                      </p:cBhvr>
                                      <p:tavLst>
                                        <p:tav tm="0">
                                          <p:val>
                                            <p:strVal val="#ppt_y-(0.354*#ppt_w-0.172*#ppt_h)"/>
                                          </p:val>
                                        </p:tav>
                                        <p:tav tm="100000">
                                          <p:val>
                                            <p:strVal val="#ppt_y-(0.354*#ppt_w-0.172*#ppt_h)-#ppt_h/2"/>
                                          </p:val>
                                        </p:tav>
                                      </p:tavLst>
                                    </p:anim>
                                    <p:anim calcmode="lin" valueType="num">
                                      <p:cBhvr>
                                        <p:cTn id="110" dur="68" fill="hold">
                                          <p:stCondLst>
                                            <p:cond delay="432"/>
                                          </p:stCondLst>
                                        </p:cTn>
                                        <p:tgtEl>
                                          <p:spTgt spid="33"/>
                                        </p:tgtEl>
                                        <p:attrNameLst>
                                          <p:attrName>ppt_y</p:attrName>
                                        </p:attrNameLst>
                                      </p:cBhvr>
                                      <p:tavLst>
                                        <p:tav tm="0">
                                          <p:val>
                                            <p:strVal val="#ppt_y-(0.354*#ppt_w-0.172*#ppt_h)"/>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10" presetClass="entr" presetSubtype="0" fill="hold" grpId="0" nodeType="clickEffect">
                                  <p:stCondLst>
                                    <p:cond delay="0"/>
                                  </p:stCondLst>
                                  <p:childTnLst>
                                    <p:set>
                                      <p:cBhvr>
                                        <p:cTn id="114" dur="1" fill="hold">
                                          <p:stCondLst>
                                            <p:cond delay="0"/>
                                          </p:stCondLst>
                                        </p:cTn>
                                        <p:tgtEl>
                                          <p:spTgt spid="71"/>
                                        </p:tgtEl>
                                        <p:attrNameLst>
                                          <p:attrName>style.visibility</p:attrName>
                                        </p:attrNameLst>
                                      </p:cBhvr>
                                      <p:to>
                                        <p:strVal val="visible"/>
                                      </p:to>
                                    </p:set>
                                    <p:animEffect transition="in" filter="fade">
                                      <p:cBhvr>
                                        <p:cTn id="115" dur="500"/>
                                        <p:tgtEl>
                                          <p:spTgt spid="71"/>
                                        </p:tgtEl>
                                      </p:cBhvr>
                                    </p:animEffect>
                                  </p:childTnLst>
                                </p:cTn>
                              </p:par>
                              <p:par>
                                <p:cTn id="116" presetID="10" presetClass="entr" presetSubtype="0" fill="hold" nodeType="withEffect">
                                  <p:stCondLst>
                                    <p:cond delay="0"/>
                                  </p:stCondLst>
                                  <p:childTnLst>
                                    <p:set>
                                      <p:cBhvr>
                                        <p:cTn id="117" dur="1" fill="hold">
                                          <p:stCondLst>
                                            <p:cond delay="0"/>
                                          </p:stCondLst>
                                        </p:cTn>
                                        <p:tgtEl>
                                          <p:spTgt spid="52"/>
                                        </p:tgtEl>
                                        <p:attrNameLst>
                                          <p:attrName>style.visibility</p:attrName>
                                        </p:attrNameLst>
                                      </p:cBhvr>
                                      <p:to>
                                        <p:strVal val="visible"/>
                                      </p:to>
                                    </p:set>
                                    <p:animEffect transition="in" filter="fade">
                                      <p:cBhvr>
                                        <p:cTn id="118" dur="500"/>
                                        <p:tgtEl>
                                          <p:spTgt spid="52"/>
                                        </p:tgtEl>
                                      </p:cBhvr>
                                    </p:animEffect>
                                  </p:childTnLst>
                                </p:cTn>
                              </p:par>
                              <p:par>
                                <p:cTn id="119" presetID="10" presetClass="entr" presetSubtype="0" fill="hold" grpId="0" nodeType="withEffect">
                                  <p:stCondLst>
                                    <p:cond delay="0"/>
                                  </p:stCondLst>
                                  <p:childTnLst>
                                    <p:set>
                                      <p:cBhvr>
                                        <p:cTn id="120" dur="1" fill="hold">
                                          <p:stCondLst>
                                            <p:cond delay="0"/>
                                          </p:stCondLst>
                                        </p:cTn>
                                        <p:tgtEl>
                                          <p:spTgt spid="42"/>
                                        </p:tgtEl>
                                        <p:attrNameLst>
                                          <p:attrName>style.visibility</p:attrName>
                                        </p:attrNameLst>
                                      </p:cBhvr>
                                      <p:to>
                                        <p:strVal val="visible"/>
                                      </p:to>
                                    </p:set>
                                    <p:animEffect transition="in" filter="fade">
                                      <p:cBhvr>
                                        <p:cTn id="121" dur="500"/>
                                        <p:tgtEl>
                                          <p:spTgt spid="42"/>
                                        </p:tgtEl>
                                      </p:cBhvr>
                                    </p:animEffect>
                                  </p:childTnLst>
                                </p:cTn>
                              </p:par>
                            </p:childTnLst>
                          </p:cTn>
                        </p:par>
                      </p:childTnLst>
                    </p:cTn>
                  </p:par>
                  <p:par>
                    <p:cTn id="122" fill="hold">
                      <p:stCondLst>
                        <p:cond delay="indefinite"/>
                      </p:stCondLst>
                      <p:childTnLst>
                        <p:par>
                          <p:cTn id="123" fill="hold">
                            <p:stCondLst>
                              <p:cond delay="0"/>
                            </p:stCondLst>
                            <p:childTnLst>
                              <p:par>
                                <p:cTn id="124" presetID="10" presetClass="exit" presetSubtype="0" fill="hold" nodeType="clickEffect">
                                  <p:stCondLst>
                                    <p:cond delay="0"/>
                                  </p:stCondLst>
                                  <p:childTnLst>
                                    <p:animEffect transition="out" filter="fade">
                                      <p:cBhvr>
                                        <p:cTn id="125" dur="500"/>
                                        <p:tgtEl>
                                          <p:spTgt spid="52"/>
                                        </p:tgtEl>
                                      </p:cBhvr>
                                    </p:animEffect>
                                    <p:set>
                                      <p:cBhvr>
                                        <p:cTn id="126" dur="1" fill="hold">
                                          <p:stCondLst>
                                            <p:cond delay="499"/>
                                          </p:stCondLst>
                                        </p:cTn>
                                        <p:tgtEl>
                                          <p:spTgt spid="52"/>
                                        </p:tgtEl>
                                        <p:attrNameLst>
                                          <p:attrName>style.visibility</p:attrName>
                                        </p:attrNameLst>
                                      </p:cBhvr>
                                      <p:to>
                                        <p:strVal val="hidden"/>
                                      </p:to>
                                    </p:set>
                                  </p:childTnLst>
                                </p:cTn>
                              </p:par>
                              <p:par>
                                <p:cTn id="127" presetID="10" presetClass="exit" presetSubtype="0" fill="hold" grpId="1" nodeType="withEffect">
                                  <p:stCondLst>
                                    <p:cond delay="0"/>
                                  </p:stCondLst>
                                  <p:childTnLst>
                                    <p:animEffect transition="out" filter="fade">
                                      <p:cBhvr>
                                        <p:cTn id="128" dur="500"/>
                                        <p:tgtEl>
                                          <p:spTgt spid="42"/>
                                        </p:tgtEl>
                                      </p:cBhvr>
                                    </p:animEffect>
                                    <p:set>
                                      <p:cBhvr>
                                        <p:cTn id="129" dur="1" fill="hold">
                                          <p:stCondLst>
                                            <p:cond delay="499"/>
                                          </p:stCondLst>
                                        </p:cTn>
                                        <p:tgtEl>
                                          <p:spTgt spid="42"/>
                                        </p:tgtEl>
                                        <p:attrNameLst>
                                          <p:attrName>style.visibility</p:attrName>
                                        </p:attrNameLst>
                                      </p:cBhvr>
                                      <p:to>
                                        <p:strVal val="hidden"/>
                                      </p:to>
                                    </p:set>
                                  </p:childTnLst>
                                </p:cTn>
                              </p:par>
                            </p:childTnLst>
                          </p:cTn>
                        </p:par>
                        <p:par>
                          <p:cTn id="130" fill="hold">
                            <p:stCondLst>
                              <p:cond delay="500"/>
                            </p:stCondLst>
                            <p:childTnLst>
                              <p:par>
                                <p:cTn id="131" presetID="38" presetClass="entr" presetSubtype="0" accel="50000" fill="hold" grpId="0" nodeType="afterEffect">
                                  <p:stCondLst>
                                    <p:cond delay="0"/>
                                  </p:stCondLst>
                                  <p:iterate type="lt">
                                    <p:tmPct val="50000"/>
                                  </p:iterate>
                                  <p:childTnLst>
                                    <p:set>
                                      <p:cBhvr>
                                        <p:cTn id="132" dur="1" fill="hold">
                                          <p:stCondLst>
                                            <p:cond delay="0"/>
                                          </p:stCondLst>
                                        </p:cTn>
                                        <p:tgtEl>
                                          <p:spTgt spid="31"/>
                                        </p:tgtEl>
                                        <p:attrNameLst>
                                          <p:attrName>style.visibility</p:attrName>
                                        </p:attrNameLst>
                                      </p:cBhvr>
                                      <p:to>
                                        <p:strVal val="visible"/>
                                      </p:to>
                                    </p:set>
                                    <p:set>
                                      <p:cBhvr>
                                        <p:cTn id="133" dur="227" fill="hold">
                                          <p:stCondLst>
                                            <p:cond delay="0"/>
                                          </p:stCondLst>
                                        </p:cTn>
                                        <p:tgtEl>
                                          <p:spTgt spid="31"/>
                                        </p:tgtEl>
                                        <p:attrNameLst>
                                          <p:attrName>style.rotation</p:attrName>
                                        </p:attrNameLst>
                                      </p:cBhvr>
                                      <p:to>
                                        <p:strVal val="-45.0"/>
                                      </p:to>
                                    </p:set>
                                    <p:anim calcmode="lin" valueType="num">
                                      <p:cBhvr>
                                        <p:cTn id="134" dur="227" fill="hold">
                                          <p:stCondLst>
                                            <p:cond delay="227"/>
                                          </p:stCondLst>
                                        </p:cTn>
                                        <p:tgtEl>
                                          <p:spTgt spid="31"/>
                                        </p:tgtEl>
                                        <p:attrNameLst>
                                          <p:attrName>style.rotation</p:attrName>
                                        </p:attrNameLst>
                                      </p:cBhvr>
                                      <p:tavLst>
                                        <p:tav tm="0">
                                          <p:val>
                                            <p:fltVal val="-45"/>
                                          </p:val>
                                        </p:tav>
                                        <p:tav tm="69900">
                                          <p:val>
                                            <p:fltVal val="45"/>
                                          </p:val>
                                        </p:tav>
                                        <p:tav tm="100000">
                                          <p:val>
                                            <p:fltVal val="0"/>
                                          </p:val>
                                        </p:tav>
                                      </p:tavLst>
                                    </p:anim>
                                    <p:anim calcmode="lin" valueType="num">
                                      <p:cBhvr>
                                        <p:cTn id="135" dur="227" fill="hold">
                                          <p:stCondLst>
                                            <p:cond delay="0"/>
                                          </p:stCondLst>
                                        </p:cTn>
                                        <p:tgtEl>
                                          <p:spTgt spid="31"/>
                                        </p:tgtEl>
                                        <p:attrNameLst>
                                          <p:attrName>ppt_y</p:attrName>
                                        </p:attrNameLst>
                                      </p:cBhvr>
                                      <p:tavLst>
                                        <p:tav tm="0">
                                          <p:val>
                                            <p:strVal val="#ppt_y-1"/>
                                          </p:val>
                                        </p:tav>
                                        <p:tav tm="100000">
                                          <p:val>
                                            <p:strVal val="#ppt_y-(0.354*#ppt_w-0.172*#ppt_h)"/>
                                          </p:val>
                                        </p:tav>
                                      </p:tavLst>
                                    </p:anim>
                                    <p:anim calcmode="lin" valueType="num">
                                      <p:cBhvr>
                                        <p:cTn id="136" dur="78" decel="50000" autoRev="1" fill="hold">
                                          <p:stCondLst>
                                            <p:cond delay="227"/>
                                          </p:stCondLst>
                                        </p:cTn>
                                        <p:tgtEl>
                                          <p:spTgt spid="31"/>
                                        </p:tgtEl>
                                        <p:attrNameLst>
                                          <p:attrName>ppt_y</p:attrName>
                                        </p:attrNameLst>
                                      </p:cBhvr>
                                      <p:tavLst>
                                        <p:tav tm="0">
                                          <p:val>
                                            <p:strVal val="#ppt_y-(0.354*#ppt_w-0.172*#ppt_h)"/>
                                          </p:val>
                                        </p:tav>
                                        <p:tav tm="100000">
                                          <p:val>
                                            <p:strVal val="#ppt_y-(0.354*#ppt_w-0.172*#ppt_h)-#ppt_h/2"/>
                                          </p:val>
                                        </p:tav>
                                      </p:tavLst>
                                    </p:anim>
                                    <p:anim calcmode="lin" valueType="num">
                                      <p:cBhvr>
                                        <p:cTn id="137" dur="68" fill="hold">
                                          <p:stCondLst>
                                            <p:cond delay="432"/>
                                          </p:stCondLst>
                                        </p:cTn>
                                        <p:tgtEl>
                                          <p:spTgt spid="31"/>
                                        </p:tgtEl>
                                        <p:attrNameLst>
                                          <p:attrName>ppt_y</p:attrName>
                                        </p:attrNameLst>
                                      </p:cBhvr>
                                      <p:tavLst>
                                        <p:tav tm="0">
                                          <p:val>
                                            <p:strVal val="#ppt_y-(0.354*#ppt_w-0.172*#ppt_h)"/>
                                          </p:val>
                                        </p:tav>
                                        <p:tav tm="100000">
                                          <p:val>
                                            <p:strVal val="#ppt_y"/>
                                          </p:val>
                                        </p:tav>
                                      </p:tavLst>
                                    </p:anim>
                                  </p:childTnLst>
                                </p:cTn>
                              </p:par>
                            </p:childTnLst>
                          </p:cTn>
                        </p:par>
                      </p:childTnLst>
                    </p:cTn>
                  </p:par>
                  <p:par>
                    <p:cTn id="138" fill="hold">
                      <p:stCondLst>
                        <p:cond delay="indefinite"/>
                      </p:stCondLst>
                      <p:childTnLst>
                        <p:par>
                          <p:cTn id="139" fill="hold">
                            <p:stCondLst>
                              <p:cond delay="0"/>
                            </p:stCondLst>
                            <p:childTnLst>
                              <p:par>
                                <p:cTn id="140" presetID="10" presetClass="entr" presetSubtype="0" fill="hold" grpId="0" nodeType="clickEffect">
                                  <p:stCondLst>
                                    <p:cond delay="0"/>
                                  </p:stCondLst>
                                  <p:childTnLst>
                                    <p:set>
                                      <p:cBhvr>
                                        <p:cTn id="141" dur="1" fill="hold">
                                          <p:stCondLst>
                                            <p:cond delay="0"/>
                                          </p:stCondLst>
                                        </p:cTn>
                                        <p:tgtEl>
                                          <p:spTgt spid="72"/>
                                        </p:tgtEl>
                                        <p:attrNameLst>
                                          <p:attrName>style.visibility</p:attrName>
                                        </p:attrNameLst>
                                      </p:cBhvr>
                                      <p:to>
                                        <p:strVal val="visible"/>
                                      </p:to>
                                    </p:set>
                                    <p:animEffect transition="in" filter="fade">
                                      <p:cBhvr>
                                        <p:cTn id="142" dur="500"/>
                                        <p:tgtEl>
                                          <p:spTgt spid="72"/>
                                        </p:tgtEl>
                                      </p:cBhvr>
                                    </p:animEffect>
                                  </p:childTnLst>
                                </p:cTn>
                              </p:par>
                              <p:par>
                                <p:cTn id="143" presetID="10" presetClass="entr" presetSubtype="0" fill="hold" nodeType="withEffect">
                                  <p:stCondLst>
                                    <p:cond delay="0"/>
                                  </p:stCondLst>
                                  <p:childTnLst>
                                    <p:set>
                                      <p:cBhvr>
                                        <p:cTn id="144" dur="1" fill="hold">
                                          <p:stCondLst>
                                            <p:cond delay="0"/>
                                          </p:stCondLst>
                                        </p:cTn>
                                        <p:tgtEl>
                                          <p:spTgt spid="50"/>
                                        </p:tgtEl>
                                        <p:attrNameLst>
                                          <p:attrName>style.visibility</p:attrName>
                                        </p:attrNameLst>
                                      </p:cBhvr>
                                      <p:to>
                                        <p:strVal val="visible"/>
                                      </p:to>
                                    </p:set>
                                    <p:animEffect transition="in" filter="fade">
                                      <p:cBhvr>
                                        <p:cTn id="145" dur="500"/>
                                        <p:tgtEl>
                                          <p:spTgt spid="50"/>
                                        </p:tgtEl>
                                      </p:cBhvr>
                                    </p:animEffect>
                                  </p:childTnLst>
                                </p:cTn>
                              </p:par>
                              <p:par>
                                <p:cTn id="146" presetID="10" presetClass="entr" presetSubtype="0" fill="hold" grpId="0" nodeType="with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fade">
                                      <p:cBhvr>
                                        <p:cTn id="148" dur="500"/>
                                        <p:tgtEl>
                                          <p:spTgt spid="43"/>
                                        </p:tgtEl>
                                      </p:cBhvr>
                                    </p:animEffect>
                                  </p:childTnLst>
                                </p:cTn>
                              </p:par>
                            </p:childTnLst>
                          </p:cTn>
                        </p:par>
                      </p:childTnLst>
                    </p:cTn>
                  </p:par>
                  <p:par>
                    <p:cTn id="149" fill="hold">
                      <p:stCondLst>
                        <p:cond delay="indefinite"/>
                      </p:stCondLst>
                      <p:childTnLst>
                        <p:par>
                          <p:cTn id="150" fill="hold">
                            <p:stCondLst>
                              <p:cond delay="0"/>
                            </p:stCondLst>
                            <p:childTnLst>
                              <p:par>
                                <p:cTn id="151" presetID="10" presetClass="exit" presetSubtype="0" fill="hold" nodeType="clickEffect">
                                  <p:stCondLst>
                                    <p:cond delay="0"/>
                                  </p:stCondLst>
                                  <p:childTnLst>
                                    <p:animEffect transition="out" filter="fade">
                                      <p:cBhvr>
                                        <p:cTn id="152" dur="500"/>
                                        <p:tgtEl>
                                          <p:spTgt spid="50"/>
                                        </p:tgtEl>
                                      </p:cBhvr>
                                    </p:animEffect>
                                    <p:set>
                                      <p:cBhvr>
                                        <p:cTn id="153" dur="1" fill="hold">
                                          <p:stCondLst>
                                            <p:cond delay="499"/>
                                          </p:stCondLst>
                                        </p:cTn>
                                        <p:tgtEl>
                                          <p:spTgt spid="50"/>
                                        </p:tgtEl>
                                        <p:attrNameLst>
                                          <p:attrName>style.visibility</p:attrName>
                                        </p:attrNameLst>
                                      </p:cBhvr>
                                      <p:to>
                                        <p:strVal val="hidden"/>
                                      </p:to>
                                    </p:set>
                                  </p:childTnLst>
                                </p:cTn>
                              </p:par>
                              <p:par>
                                <p:cTn id="154" presetID="10" presetClass="exit" presetSubtype="0" fill="hold" grpId="1" nodeType="withEffect">
                                  <p:stCondLst>
                                    <p:cond delay="0"/>
                                  </p:stCondLst>
                                  <p:childTnLst>
                                    <p:animEffect transition="out" filter="fade">
                                      <p:cBhvr>
                                        <p:cTn id="155" dur="500"/>
                                        <p:tgtEl>
                                          <p:spTgt spid="43"/>
                                        </p:tgtEl>
                                      </p:cBhvr>
                                    </p:animEffect>
                                    <p:set>
                                      <p:cBhvr>
                                        <p:cTn id="156" dur="1" fill="hold">
                                          <p:stCondLst>
                                            <p:cond delay="499"/>
                                          </p:stCondLst>
                                        </p:cTn>
                                        <p:tgtEl>
                                          <p:spTgt spid="43"/>
                                        </p:tgtEl>
                                        <p:attrNameLst>
                                          <p:attrName>style.visibility</p:attrName>
                                        </p:attrNameLst>
                                      </p:cBhvr>
                                      <p:to>
                                        <p:strVal val="hidden"/>
                                      </p:to>
                                    </p:set>
                                  </p:childTnLst>
                                </p:cTn>
                              </p:par>
                            </p:childTnLst>
                          </p:cTn>
                        </p:par>
                        <p:par>
                          <p:cTn id="157" fill="hold">
                            <p:stCondLst>
                              <p:cond delay="500"/>
                            </p:stCondLst>
                            <p:childTnLst>
                              <p:par>
                                <p:cTn id="158" presetID="38" presetClass="entr" presetSubtype="0" accel="50000" fill="hold" grpId="0" nodeType="afterEffect">
                                  <p:stCondLst>
                                    <p:cond delay="0"/>
                                  </p:stCondLst>
                                  <p:iterate type="lt">
                                    <p:tmPct val="50000"/>
                                  </p:iterate>
                                  <p:childTnLst>
                                    <p:set>
                                      <p:cBhvr>
                                        <p:cTn id="159" dur="1" fill="hold">
                                          <p:stCondLst>
                                            <p:cond delay="0"/>
                                          </p:stCondLst>
                                        </p:cTn>
                                        <p:tgtEl>
                                          <p:spTgt spid="29"/>
                                        </p:tgtEl>
                                        <p:attrNameLst>
                                          <p:attrName>style.visibility</p:attrName>
                                        </p:attrNameLst>
                                      </p:cBhvr>
                                      <p:to>
                                        <p:strVal val="visible"/>
                                      </p:to>
                                    </p:set>
                                    <p:set>
                                      <p:cBhvr>
                                        <p:cTn id="160" dur="227" fill="hold">
                                          <p:stCondLst>
                                            <p:cond delay="0"/>
                                          </p:stCondLst>
                                        </p:cTn>
                                        <p:tgtEl>
                                          <p:spTgt spid="29"/>
                                        </p:tgtEl>
                                        <p:attrNameLst>
                                          <p:attrName>style.rotation</p:attrName>
                                        </p:attrNameLst>
                                      </p:cBhvr>
                                      <p:to>
                                        <p:strVal val="-45.0"/>
                                      </p:to>
                                    </p:set>
                                    <p:anim calcmode="lin" valueType="num">
                                      <p:cBhvr>
                                        <p:cTn id="161" dur="227" fill="hold">
                                          <p:stCondLst>
                                            <p:cond delay="227"/>
                                          </p:stCondLst>
                                        </p:cTn>
                                        <p:tgtEl>
                                          <p:spTgt spid="29"/>
                                        </p:tgtEl>
                                        <p:attrNameLst>
                                          <p:attrName>style.rotation</p:attrName>
                                        </p:attrNameLst>
                                      </p:cBhvr>
                                      <p:tavLst>
                                        <p:tav tm="0">
                                          <p:val>
                                            <p:fltVal val="-45"/>
                                          </p:val>
                                        </p:tav>
                                        <p:tav tm="69900">
                                          <p:val>
                                            <p:fltVal val="45"/>
                                          </p:val>
                                        </p:tav>
                                        <p:tav tm="100000">
                                          <p:val>
                                            <p:fltVal val="0"/>
                                          </p:val>
                                        </p:tav>
                                      </p:tavLst>
                                    </p:anim>
                                    <p:anim calcmode="lin" valueType="num">
                                      <p:cBhvr>
                                        <p:cTn id="162" dur="227" fill="hold">
                                          <p:stCondLst>
                                            <p:cond delay="0"/>
                                          </p:stCondLst>
                                        </p:cTn>
                                        <p:tgtEl>
                                          <p:spTgt spid="29"/>
                                        </p:tgtEl>
                                        <p:attrNameLst>
                                          <p:attrName>ppt_y</p:attrName>
                                        </p:attrNameLst>
                                      </p:cBhvr>
                                      <p:tavLst>
                                        <p:tav tm="0">
                                          <p:val>
                                            <p:strVal val="#ppt_y-1"/>
                                          </p:val>
                                        </p:tav>
                                        <p:tav tm="100000">
                                          <p:val>
                                            <p:strVal val="#ppt_y-(0.354*#ppt_w-0.172*#ppt_h)"/>
                                          </p:val>
                                        </p:tav>
                                      </p:tavLst>
                                    </p:anim>
                                    <p:anim calcmode="lin" valueType="num">
                                      <p:cBhvr>
                                        <p:cTn id="163" dur="78" decel="50000" autoRev="1" fill="hold">
                                          <p:stCondLst>
                                            <p:cond delay="227"/>
                                          </p:stCondLst>
                                        </p:cTn>
                                        <p:tgtEl>
                                          <p:spTgt spid="29"/>
                                        </p:tgtEl>
                                        <p:attrNameLst>
                                          <p:attrName>ppt_y</p:attrName>
                                        </p:attrNameLst>
                                      </p:cBhvr>
                                      <p:tavLst>
                                        <p:tav tm="0">
                                          <p:val>
                                            <p:strVal val="#ppt_y-(0.354*#ppt_w-0.172*#ppt_h)"/>
                                          </p:val>
                                        </p:tav>
                                        <p:tav tm="100000">
                                          <p:val>
                                            <p:strVal val="#ppt_y-(0.354*#ppt_w-0.172*#ppt_h)-#ppt_h/2"/>
                                          </p:val>
                                        </p:tav>
                                      </p:tavLst>
                                    </p:anim>
                                    <p:anim calcmode="lin" valueType="num">
                                      <p:cBhvr>
                                        <p:cTn id="164" dur="68" fill="hold">
                                          <p:stCondLst>
                                            <p:cond delay="432"/>
                                          </p:stCondLst>
                                        </p:cTn>
                                        <p:tgtEl>
                                          <p:spTgt spid="29"/>
                                        </p:tgtEl>
                                        <p:attrNameLst>
                                          <p:attrName>ppt_y</p:attrName>
                                        </p:attrNameLst>
                                      </p:cBhvr>
                                      <p:tavLst>
                                        <p:tav tm="0">
                                          <p:val>
                                            <p:strVal val="#ppt_y-(0.354*#ppt_w-0.172*#ppt_h)"/>
                                          </p:val>
                                        </p:tav>
                                        <p:tav tm="100000">
                                          <p:val>
                                            <p:strVal val="#ppt_y"/>
                                          </p:val>
                                        </p:tav>
                                      </p:tavLst>
                                    </p:anim>
                                  </p:childTnLst>
                                </p:cTn>
                              </p:par>
                            </p:childTnLst>
                          </p:cTn>
                        </p:par>
                      </p:childTnLst>
                    </p:cTn>
                  </p:par>
                  <p:par>
                    <p:cTn id="165" fill="hold">
                      <p:stCondLst>
                        <p:cond delay="indefinite"/>
                      </p:stCondLst>
                      <p:childTnLst>
                        <p:par>
                          <p:cTn id="166" fill="hold">
                            <p:stCondLst>
                              <p:cond delay="0"/>
                            </p:stCondLst>
                            <p:childTnLst>
                              <p:par>
                                <p:cTn id="167" presetID="10" presetClass="entr" presetSubtype="0" fill="hold" grpId="0" nodeType="clickEffect">
                                  <p:stCondLst>
                                    <p:cond delay="0"/>
                                  </p:stCondLst>
                                  <p:childTnLst>
                                    <p:set>
                                      <p:cBhvr>
                                        <p:cTn id="168" dur="1" fill="hold">
                                          <p:stCondLst>
                                            <p:cond delay="0"/>
                                          </p:stCondLst>
                                        </p:cTn>
                                        <p:tgtEl>
                                          <p:spTgt spid="73"/>
                                        </p:tgtEl>
                                        <p:attrNameLst>
                                          <p:attrName>style.visibility</p:attrName>
                                        </p:attrNameLst>
                                      </p:cBhvr>
                                      <p:to>
                                        <p:strVal val="visible"/>
                                      </p:to>
                                    </p:set>
                                    <p:animEffect transition="in" filter="fade">
                                      <p:cBhvr>
                                        <p:cTn id="169" dur="500"/>
                                        <p:tgtEl>
                                          <p:spTgt spid="73"/>
                                        </p:tgtEl>
                                      </p:cBhvr>
                                    </p:animEffect>
                                  </p:childTnLst>
                                </p:cTn>
                              </p:par>
                              <p:par>
                                <p:cTn id="170" presetID="10" presetClass="entr" presetSubtype="0" fill="hold" nodeType="withEffect">
                                  <p:stCondLst>
                                    <p:cond delay="0"/>
                                  </p:stCondLst>
                                  <p:childTnLst>
                                    <p:set>
                                      <p:cBhvr>
                                        <p:cTn id="171" dur="1" fill="hold">
                                          <p:stCondLst>
                                            <p:cond delay="0"/>
                                          </p:stCondLst>
                                        </p:cTn>
                                        <p:tgtEl>
                                          <p:spTgt spid="54"/>
                                        </p:tgtEl>
                                        <p:attrNameLst>
                                          <p:attrName>style.visibility</p:attrName>
                                        </p:attrNameLst>
                                      </p:cBhvr>
                                      <p:to>
                                        <p:strVal val="visible"/>
                                      </p:to>
                                    </p:set>
                                    <p:animEffect transition="in" filter="fade">
                                      <p:cBhvr>
                                        <p:cTn id="172" dur="500"/>
                                        <p:tgtEl>
                                          <p:spTgt spid="54"/>
                                        </p:tgtEl>
                                      </p:cBhvr>
                                    </p:animEffect>
                                  </p:childTnLst>
                                </p:cTn>
                              </p:par>
                              <p:par>
                                <p:cTn id="173" presetID="10" presetClass="entr" presetSubtype="0" fill="hold" grpId="0" nodeType="withEffect">
                                  <p:stCondLst>
                                    <p:cond delay="0"/>
                                  </p:stCondLst>
                                  <p:childTnLst>
                                    <p:set>
                                      <p:cBhvr>
                                        <p:cTn id="174" dur="1" fill="hold">
                                          <p:stCondLst>
                                            <p:cond delay="0"/>
                                          </p:stCondLst>
                                        </p:cTn>
                                        <p:tgtEl>
                                          <p:spTgt spid="44"/>
                                        </p:tgtEl>
                                        <p:attrNameLst>
                                          <p:attrName>style.visibility</p:attrName>
                                        </p:attrNameLst>
                                      </p:cBhvr>
                                      <p:to>
                                        <p:strVal val="visible"/>
                                      </p:to>
                                    </p:set>
                                    <p:animEffect transition="in" filter="fade">
                                      <p:cBhvr>
                                        <p:cTn id="175" dur="500"/>
                                        <p:tgtEl>
                                          <p:spTgt spid="44"/>
                                        </p:tgtEl>
                                      </p:cBhvr>
                                    </p:animEffect>
                                  </p:childTnLst>
                                </p:cTn>
                              </p:par>
                            </p:childTnLst>
                          </p:cTn>
                        </p:par>
                      </p:childTnLst>
                    </p:cTn>
                  </p:par>
                  <p:par>
                    <p:cTn id="176" fill="hold">
                      <p:stCondLst>
                        <p:cond delay="indefinite"/>
                      </p:stCondLst>
                      <p:childTnLst>
                        <p:par>
                          <p:cTn id="177" fill="hold">
                            <p:stCondLst>
                              <p:cond delay="0"/>
                            </p:stCondLst>
                            <p:childTnLst>
                              <p:par>
                                <p:cTn id="178" presetID="10" presetClass="exit" presetSubtype="0" fill="hold" nodeType="clickEffect">
                                  <p:stCondLst>
                                    <p:cond delay="0"/>
                                  </p:stCondLst>
                                  <p:childTnLst>
                                    <p:animEffect transition="out" filter="fade">
                                      <p:cBhvr>
                                        <p:cTn id="179" dur="500"/>
                                        <p:tgtEl>
                                          <p:spTgt spid="54"/>
                                        </p:tgtEl>
                                      </p:cBhvr>
                                    </p:animEffect>
                                    <p:set>
                                      <p:cBhvr>
                                        <p:cTn id="180" dur="1" fill="hold">
                                          <p:stCondLst>
                                            <p:cond delay="499"/>
                                          </p:stCondLst>
                                        </p:cTn>
                                        <p:tgtEl>
                                          <p:spTgt spid="54"/>
                                        </p:tgtEl>
                                        <p:attrNameLst>
                                          <p:attrName>style.visibility</p:attrName>
                                        </p:attrNameLst>
                                      </p:cBhvr>
                                      <p:to>
                                        <p:strVal val="hidden"/>
                                      </p:to>
                                    </p:set>
                                  </p:childTnLst>
                                </p:cTn>
                              </p:par>
                              <p:par>
                                <p:cTn id="181" presetID="10" presetClass="exit" presetSubtype="0" fill="hold" grpId="1" nodeType="withEffect">
                                  <p:stCondLst>
                                    <p:cond delay="0"/>
                                  </p:stCondLst>
                                  <p:childTnLst>
                                    <p:animEffect transition="out" filter="fade">
                                      <p:cBhvr>
                                        <p:cTn id="182" dur="500"/>
                                        <p:tgtEl>
                                          <p:spTgt spid="44"/>
                                        </p:tgtEl>
                                      </p:cBhvr>
                                    </p:animEffect>
                                    <p:set>
                                      <p:cBhvr>
                                        <p:cTn id="183" dur="1" fill="hold">
                                          <p:stCondLst>
                                            <p:cond delay="499"/>
                                          </p:stCondLst>
                                        </p:cTn>
                                        <p:tgtEl>
                                          <p:spTgt spid="44"/>
                                        </p:tgtEl>
                                        <p:attrNameLst>
                                          <p:attrName>style.visibility</p:attrName>
                                        </p:attrNameLst>
                                      </p:cBhvr>
                                      <p:to>
                                        <p:strVal val="hidden"/>
                                      </p:to>
                                    </p:set>
                                  </p:childTnLst>
                                </p:cTn>
                              </p:par>
                            </p:childTnLst>
                          </p:cTn>
                        </p:par>
                        <p:par>
                          <p:cTn id="184" fill="hold">
                            <p:stCondLst>
                              <p:cond delay="500"/>
                            </p:stCondLst>
                            <p:childTnLst>
                              <p:par>
                                <p:cTn id="185" presetID="38" presetClass="entr" presetSubtype="0" accel="50000" fill="hold" grpId="0" nodeType="afterEffect">
                                  <p:stCondLst>
                                    <p:cond delay="0"/>
                                  </p:stCondLst>
                                  <p:iterate type="lt">
                                    <p:tmPct val="50000"/>
                                  </p:iterate>
                                  <p:childTnLst>
                                    <p:set>
                                      <p:cBhvr>
                                        <p:cTn id="186" dur="1" fill="hold">
                                          <p:stCondLst>
                                            <p:cond delay="0"/>
                                          </p:stCondLst>
                                        </p:cTn>
                                        <p:tgtEl>
                                          <p:spTgt spid="30"/>
                                        </p:tgtEl>
                                        <p:attrNameLst>
                                          <p:attrName>style.visibility</p:attrName>
                                        </p:attrNameLst>
                                      </p:cBhvr>
                                      <p:to>
                                        <p:strVal val="visible"/>
                                      </p:to>
                                    </p:set>
                                    <p:set>
                                      <p:cBhvr>
                                        <p:cTn id="187" dur="227" fill="hold">
                                          <p:stCondLst>
                                            <p:cond delay="0"/>
                                          </p:stCondLst>
                                        </p:cTn>
                                        <p:tgtEl>
                                          <p:spTgt spid="30"/>
                                        </p:tgtEl>
                                        <p:attrNameLst>
                                          <p:attrName>style.rotation</p:attrName>
                                        </p:attrNameLst>
                                      </p:cBhvr>
                                      <p:to>
                                        <p:strVal val="-45.0"/>
                                      </p:to>
                                    </p:set>
                                    <p:anim calcmode="lin" valueType="num">
                                      <p:cBhvr>
                                        <p:cTn id="188" dur="227" fill="hold">
                                          <p:stCondLst>
                                            <p:cond delay="227"/>
                                          </p:stCondLst>
                                        </p:cTn>
                                        <p:tgtEl>
                                          <p:spTgt spid="30"/>
                                        </p:tgtEl>
                                        <p:attrNameLst>
                                          <p:attrName>style.rotation</p:attrName>
                                        </p:attrNameLst>
                                      </p:cBhvr>
                                      <p:tavLst>
                                        <p:tav tm="0">
                                          <p:val>
                                            <p:fltVal val="-45"/>
                                          </p:val>
                                        </p:tav>
                                        <p:tav tm="69900">
                                          <p:val>
                                            <p:fltVal val="45"/>
                                          </p:val>
                                        </p:tav>
                                        <p:tav tm="100000">
                                          <p:val>
                                            <p:fltVal val="0"/>
                                          </p:val>
                                        </p:tav>
                                      </p:tavLst>
                                    </p:anim>
                                    <p:anim calcmode="lin" valueType="num">
                                      <p:cBhvr>
                                        <p:cTn id="189" dur="227" fill="hold">
                                          <p:stCondLst>
                                            <p:cond delay="0"/>
                                          </p:stCondLst>
                                        </p:cTn>
                                        <p:tgtEl>
                                          <p:spTgt spid="30"/>
                                        </p:tgtEl>
                                        <p:attrNameLst>
                                          <p:attrName>ppt_y</p:attrName>
                                        </p:attrNameLst>
                                      </p:cBhvr>
                                      <p:tavLst>
                                        <p:tav tm="0">
                                          <p:val>
                                            <p:strVal val="#ppt_y-1"/>
                                          </p:val>
                                        </p:tav>
                                        <p:tav tm="100000">
                                          <p:val>
                                            <p:strVal val="#ppt_y-(0.354*#ppt_w-0.172*#ppt_h)"/>
                                          </p:val>
                                        </p:tav>
                                      </p:tavLst>
                                    </p:anim>
                                    <p:anim calcmode="lin" valueType="num">
                                      <p:cBhvr>
                                        <p:cTn id="190" dur="78" decel="50000" autoRev="1" fill="hold">
                                          <p:stCondLst>
                                            <p:cond delay="227"/>
                                          </p:stCondLst>
                                        </p:cTn>
                                        <p:tgtEl>
                                          <p:spTgt spid="30"/>
                                        </p:tgtEl>
                                        <p:attrNameLst>
                                          <p:attrName>ppt_y</p:attrName>
                                        </p:attrNameLst>
                                      </p:cBhvr>
                                      <p:tavLst>
                                        <p:tav tm="0">
                                          <p:val>
                                            <p:strVal val="#ppt_y-(0.354*#ppt_w-0.172*#ppt_h)"/>
                                          </p:val>
                                        </p:tav>
                                        <p:tav tm="100000">
                                          <p:val>
                                            <p:strVal val="#ppt_y-(0.354*#ppt_w-0.172*#ppt_h)-#ppt_h/2"/>
                                          </p:val>
                                        </p:tav>
                                      </p:tavLst>
                                    </p:anim>
                                    <p:anim calcmode="lin" valueType="num">
                                      <p:cBhvr>
                                        <p:cTn id="191" dur="68" fill="hold">
                                          <p:stCondLst>
                                            <p:cond delay="432"/>
                                          </p:stCondLst>
                                        </p:cTn>
                                        <p:tgtEl>
                                          <p:spTgt spid="30"/>
                                        </p:tgtEl>
                                        <p:attrNameLst>
                                          <p:attrName>ppt_y</p:attrName>
                                        </p:attrNameLst>
                                      </p:cBhvr>
                                      <p:tavLst>
                                        <p:tav tm="0">
                                          <p:val>
                                            <p:strVal val="#ppt_y-(0.354*#ppt_w-0.172*#ppt_h)"/>
                                          </p:val>
                                        </p:tav>
                                        <p:tav tm="100000">
                                          <p:val>
                                            <p:strVal val="#ppt_y"/>
                                          </p:val>
                                        </p:tav>
                                      </p:tavLst>
                                    </p:anim>
                                  </p:childTnLst>
                                </p:cTn>
                              </p:par>
                            </p:childTnLst>
                          </p:cTn>
                        </p:par>
                      </p:childTnLst>
                    </p:cTn>
                  </p:par>
                  <p:par>
                    <p:cTn id="192" fill="hold">
                      <p:stCondLst>
                        <p:cond delay="indefinite"/>
                      </p:stCondLst>
                      <p:childTnLst>
                        <p:par>
                          <p:cTn id="193" fill="hold">
                            <p:stCondLst>
                              <p:cond delay="0"/>
                            </p:stCondLst>
                            <p:childTnLst>
                              <p:par>
                                <p:cTn id="194" presetID="10" presetClass="entr" presetSubtype="0" fill="hold" grpId="0" nodeType="clickEffect">
                                  <p:stCondLst>
                                    <p:cond delay="0"/>
                                  </p:stCondLst>
                                  <p:childTnLst>
                                    <p:set>
                                      <p:cBhvr>
                                        <p:cTn id="195" dur="1" fill="hold">
                                          <p:stCondLst>
                                            <p:cond delay="0"/>
                                          </p:stCondLst>
                                        </p:cTn>
                                        <p:tgtEl>
                                          <p:spTgt spid="74"/>
                                        </p:tgtEl>
                                        <p:attrNameLst>
                                          <p:attrName>style.visibility</p:attrName>
                                        </p:attrNameLst>
                                      </p:cBhvr>
                                      <p:to>
                                        <p:strVal val="visible"/>
                                      </p:to>
                                    </p:set>
                                    <p:animEffect transition="in" filter="fade">
                                      <p:cBhvr>
                                        <p:cTn id="196" dur="500"/>
                                        <p:tgtEl>
                                          <p:spTgt spid="74"/>
                                        </p:tgtEl>
                                      </p:cBhvr>
                                    </p:animEffect>
                                  </p:childTnLst>
                                </p:cTn>
                              </p:par>
                              <p:par>
                                <p:cTn id="197" presetID="10" presetClass="entr" presetSubtype="0" fill="hold" nodeType="withEffect">
                                  <p:stCondLst>
                                    <p:cond delay="0"/>
                                  </p:stCondLst>
                                  <p:childTnLst>
                                    <p:set>
                                      <p:cBhvr>
                                        <p:cTn id="198" dur="1" fill="hold">
                                          <p:stCondLst>
                                            <p:cond delay="0"/>
                                          </p:stCondLst>
                                        </p:cTn>
                                        <p:tgtEl>
                                          <p:spTgt spid="47"/>
                                        </p:tgtEl>
                                        <p:attrNameLst>
                                          <p:attrName>style.visibility</p:attrName>
                                        </p:attrNameLst>
                                      </p:cBhvr>
                                      <p:to>
                                        <p:strVal val="visible"/>
                                      </p:to>
                                    </p:set>
                                    <p:animEffect transition="in" filter="fade">
                                      <p:cBhvr>
                                        <p:cTn id="199" dur="500"/>
                                        <p:tgtEl>
                                          <p:spTgt spid="47"/>
                                        </p:tgtEl>
                                      </p:cBhvr>
                                    </p:animEffect>
                                  </p:childTnLst>
                                </p:cTn>
                              </p:par>
                              <p:par>
                                <p:cTn id="200" presetID="10" presetClass="entr" presetSubtype="0" fill="hold" grpId="0" nodeType="withEffect">
                                  <p:stCondLst>
                                    <p:cond delay="0"/>
                                  </p:stCondLst>
                                  <p:childTnLst>
                                    <p:set>
                                      <p:cBhvr>
                                        <p:cTn id="201" dur="1" fill="hold">
                                          <p:stCondLst>
                                            <p:cond delay="0"/>
                                          </p:stCondLst>
                                        </p:cTn>
                                        <p:tgtEl>
                                          <p:spTgt spid="46"/>
                                        </p:tgtEl>
                                        <p:attrNameLst>
                                          <p:attrName>style.visibility</p:attrName>
                                        </p:attrNameLst>
                                      </p:cBhvr>
                                      <p:to>
                                        <p:strVal val="visible"/>
                                      </p:to>
                                    </p:set>
                                    <p:animEffect transition="in" filter="fade">
                                      <p:cBhvr>
                                        <p:cTn id="202" dur="500"/>
                                        <p:tgtEl>
                                          <p:spTgt spid="46"/>
                                        </p:tgtEl>
                                      </p:cBhvr>
                                    </p:animEffect>
                                  </p:childTnLst>
                                </p:cTn>
                              </p:par>
                            </p:childTnLst>
                          </p:cTn>
                        </p:par>
                      </p:childTnLst>
                    </p:cTn>
                  </p:par>
                  <p:par>
                    <p:cTn id="203" fill="hold">
                      <p:stCondLst>
                        <p:cond delay="indefinite"/>
                      </p:stCondLst>
                      <p:childTnLst>
                        <p:par>
                          <p:cTn id="204" fill="hold">
                            <p:stCondLst>
                              <p:cond delay="0"/>
                            </p:stCondLst>
                            <p:childTnLst>
                              <p:par>
                                <p:cTn id="205" presetID="10" presetClass="exit" presetSubtype="0" fill="hold" nodeType="clickEffect">
                                  <p:stCondLst>
                                    <p:cond delay="0"/>
                                  </p:stCondLst>
                                  <p:childTnLst>
                                    <p:animEffect transition="out" filter="fade">
                                      <p:cBhvr>
                                        <p:cTn id="206" dur="500"/>
                                        <p:tgtEl>
                                          <p:spTgt spid="47"/>
                                        </p:tgtEl>
                                      </p:cBhvr>
                                    </p:animEffect>
                                    <p:set>
                                      <p:cBhvr>
                                        <p:cTn id="207" dur="1" fill="hold">
                                          <p:stCondLst>
                                            <p:cond delay="499"/>
                                          </p:stCondLst>
                                        </p:cTn>
                                        <p:tgtEl>
                                          <p:spTgt spid="47"/>
                                        </p:tgtEl>
                                        <p:attrNameLst>
                                          <p:attrName>style.visibility</p:attrName>
                                        </p:attrNameLst>
                                      </p:cBhvr>
                                      <p:to>
                                        <p:strVal val="hidden"/>
                                      </p:to>
                                    </p:set>
                                  </p:childTnLst>
                                </p:cTn>
                              </p:par>
                              <p:par>
                                <p:cTn id="208" presetID="10" presetClass="exit" presetSubtype="0" fill="hold" grpId="1" nodeType="withEffect">
                                  <p:stCondLst>
                                    <p:cond delay="0"/>
                                  </p:stCondLst>
                                  <p:childTnLst>
                                    <p:animEffect transition="out" filter="fade">
                                      <p:cBhvr>
                                        <p:cTn id="209" dur="500"/>
                                        <p:tgtEl>
                                          <p:spTgt spid="46"/>
                                        </p:tgtEl>
                                      </p:cBhvr>
                                    </p:animEffect>
                                    <p:set>
                                      <p:cBhvr>
                                        <p:cTn id="210" dur="1" fill="hold">
                                          <p:stCondLst>
                                            <p:cond delay="499"/>
                                          </p:stCondLst>
                                        </p:cTn>
                                        <p:tgtEl>
                                          <p:spTgt spid="46"/>
                                        </p:tgtEl>
                                        <p:attrNameLst>
                                          <p:attrName>style.visibility</p:attrName>
                                        </p:attrNameLst>
                                      </p:cBhvr>
                                      <p:to>
                                        <p:strVal val="hidden"/>
                                      </p:to>
                                    </p:set>
                                  </p:childTnLst>
                                </p:cTn>
                              </p:par>
                            </p:childTnLst>
                          </p:cTn>
                        </p:par>
                        <p:par>
                          <p:cTn id="211" fill="hold">
                            <p:stCondLst>
                              <p:cond delay="500"/>
                            </p:stCondLst>
                            <p:childTnLst>
                              <p:par>
                                <p:cTn id="212" presetID="38" presetClass="entr" presetSubtype="0" accel="50000" fill="hold" grpId="0" nodeType="afterEffect">
                                  <p:stCondLst>
                                    <p:cond delay="0"/>
                                  </p:stCondLst>
                                  <p:iterate type="lt">
                                    <p:tmPct val="50000"/>
                                  </p:iterate>
                                  <p:childTnLst>
                                    <p:set>
                                      <p:cBhvr>
                                        <p:cTn id="213" dur="1" fill="hold">
                                          <p:stCondLst>
                                            <p:cond delay="0"/>
                                          </p:stCondLst>
                                        </p:cTn>
                                        <p:tgtEl>
                                          <p:spTgt spid="26"/>
                                        </p:tgtEl>
                                        <p:attrNameLst>
                                          <p:attrName>style.visibility</p:attrName>
                                        </p:attrNameLst>
                                      </p:cBhvr>
                                      <p:to>
                                        <p:strVal val="visible"/>
                                      </p:to>
                                    </p:set>
                                    <p:set>
                                      <p:cBhvr>
                                        <p:cTn id="214" dur="227" fill="hold">
                                          <p:stCondLst>
                                            <p:cond delay="0"/>
                                          </p:stCondLst>
                                        </p:cTn>
                                        <p:tgtEl>
                                          <p:spTgt spid="26"/>
                                        </p:tgtEl>
                                        <p:attrNameLst>
                                          <p:attrName>style.rotation</p:attrName>
                                        </p:attrNameLst>
                                      </p:cBhvr>
                                      <p:to>
                                        <p:strVal val="-45.0"/>
                                      </p:to>
                                    </p:set>
                                    <p:anim calcmode="lin" valueType="num">
                                      <p:cBhvr>
                                        <p:cTn id="215" dur="227" fill="hold">
                                          <p:stCondLst>
                                            <p:cond delay="227"/>
                                          </p:stCondLst>
                                        </p:cTn>
                                        <p:tgtEl>
                                          <p:spTgt spid="26"/>
                                        </p:tgtEl>
                                        <p:attrNameLst>
                                          <p:attrName>style.rotation</p:attrName>
                                        </p:attrNameLst>
                                      </p:cBhvr>
                                      <p:tavLst>
                                        <p:tav tm="0">
                                          <p:val>
                                            <p:fltVal val="-45"/>
                                          </p:val>
                                        </p:tav>
                                        <p:tav tm="69900">
                                          <p:val>
                                            <p:fltVal val="45"/>
                                          </p:val>
                                        </p:tav>
                                        <p:tav tm="100000">
                                          <p:val>
                                            <p:fltVal val="0"/>
                                          </p:val>
                                        </p:tav>
                                      </p:tavLst>
                                    </p:anim>
                                    <p:anim calcmode="lin" valueType="num">
                                      <p:cBhvr>
                                        <p:cTn id="216" dur="227" fill="hold">
                                          <p:stCondLst>
                                            <p:cond delay="0"/>
                                          </p:stCondLst>
                                        </p:cTn>
                                        <p:tgtEl>
                                          <p:spTgt spid="26"/>
                                        </p:tgtEl>
                                        <p:attrNameLst>
                                          <p:attrName>ppt_y</p:attrName>
                                        </p:attrNameLst>
                                      </p:cBhvr>
                                      <p:tavLst>
                                        <p:tav tm="0">
                                          <p:val>
                                            <p:strVal val="#ppt_y-1"/>
                                          </p:val>
                                        </p:tav>
                                        <p:tav tm="100000">
                                          <p:val>
                                            <p:strVal val="#ppt_y-(0.354*#ppt_w-0.172*#ppt_h)"/>
                                          </p:val>
                                        </p:tav>
                                      </p:tavLst>
                                    </p:anim>
                                    <p:anim calcmode="lin" valueType="num">
                                      <p:cBhvr>
                                        <p:cTn id="217" dur="78" decel="50000" autoRev="1" fill="hold">
                                          <p:stCondLst>
                                            <p:cond delay="227"/>
                                          </p:stCondLst>
                                        </p:cTn>
                                        <p:tgtEl>
                                          <p:spTgt spid="26"/>
                                        </p:tgtEl>
                                        <p:attrNameLst>
                                          <p:attrName>ppt_y</p:attrName>
                                        </p:attrNameLst>
                                      </p:cBhvr>
                                      <p:tavLst>
                                        <p:tav tm="0">
                                          <p:val>
                                            <p:strVal val="#ppt_y-(0.354*#ppt_w-0.172*#ppt_h)"/>
                                          </p:val>
                                        </p:tav>
                                        <p:tav tm="100000">
                                          <p:val>
                                            <p:strVal val="#ppt_y-(0.354*#ppt_w-0.172*#ppt_h)-#ppt_h/2"/>
                                          </p:val>
                                        </p:tav>
                                      </p:tavLst>
                                    </p:anim>
                                    <p:anim calcmode="lin" valueType="num">
                                      <p:cBhvr>
                                        <p:cTn id="218" dur="68" fill="hold">
                                          <p:stCondLst>
                                            <p:cond delay="432"/>
                                          </p:stCondLst>
                                        </p:cTn>
                                        <p:tgtEl>
                                          <p:spTgt spid="26"/>
                                        </p:tgtEl>
                                        <p:attrNameLst>
                                          <p:attrName>ppt_y</p:attrName>
                                        </p:attrNameLst>
                                      </p:cBhvr>
                                      <p:tavLst>
                                        <p:tav tm="0">
                                          <p:val>
                                            <p:strVal val="#ppt_y-(0.354*#ppt_w-0.172*#ppt_h)"/>
                                          </p:val>
                                        </p:tav>
                                        <p:tav tm="100000">
                                          <p:val>
                                            <p:strVal val="#ppt_y"/>
                                          </p:val>
                                        </p:tav>
                                      </p:tavLst>
                                    </p:anim>
                                  </p:childTnLst>
                                </p:cTn>
                              </p:par>
                            </p:childTnLst>
                          </p:cTn>
                        </p:par>
                      </p:childTnLst>
                    </p:cTn>
                  </p:par>
                  <p:par>
                    <p:cTn id="219" fill="hold">
                      <p:stCondLst>
                        <p:cond delay="indefinite"/>
                      </p:stCondLst>
                      <p:childTnLst>
                        <p:par>
                          <p:cTn id="220" fill="hold">
                            <p:stCondLst>
                              <p:cond delay="0"/>
                            </p:stCondLst>
                            <p:childTnLst>
                              <p:par>
                                <p:cTn id="221" presetID="10" presetClass="entr" presetSubtype="0" fill="hold" grpId="0" nodeType="clickEffect">
                                  <p:stCondLst>
                                    <p:cond delay="0"/>
                                  </p:stCondLst>
                                  <p:childTnLst>
                                    <p:set>
                                      <p:cBhvr>
                                        <p:cTn id="222" dur="1" fill="hold">
                                          <p:stCondLst>
                                            <p:cond delay="0"/>
                                          </p:stCondLst>
                                        </p:cTn>
                                        <p:tgtEl>
                                          <p:spTgt spid="75"/>
                                        </p:tgtEl>
                                        <p:attrNameLst>
                                          <p:attrName>style.visibility</p:attrName>
                                        </p:attrNameLst>
                                      </p:cBhvr>
                                      <p:to>
                                        <p:strVal val="visible"/>
                                      </p:to>
                                    </p:set>
                                    <p:animEffect transition="in" filter="fade">
                                      <p:cBhvr>
                                        <p:cTn id="223" dur="500"/>
                                        <p:tgtEl>
                                          <p:spTgt spid="75"/>
                                        </p:tgtEl>
                                      </p:cBhvr>
                                    </p:animEffect>
                                  </p:childTnLst>
                                </p:cTn>
                              </p:par>
                              <p:par>
                                <p:cTn id="224" presetID="10" presetClass="entr" presetSubtype="0" fill="hold" nodeType="withEffect">
                                  <p:stCondLst>
                                    <p:cond delay="0"/>
                                  </p:stCondLst>
                                  <p:childTnLst>
                                    <p:set>
                                      <p:cBhvr>
                                        <p:cTn id="225" dur="1" fill="hold">
                                          <p:stCondLst>
                                            <p:cond delay="0"/>
                                          </p:stCondLst>
                                        </p:cTn>
                                        <p:tgtEl>
                                          <p:spTgt spid="49"/>
                                        </p:tgtEl>
                                        <p:attrNameLst>
                                          <p:attrName>style.visibility</p:attrName>
                                        </p:attrNameLst>
                                      </p:cBhvr>
                                      <p:to>
                                        <p:strVal val="visible"/>
                                      </p:to>
                                    </p:set>
                                    <p:animEffect transition="in" filter="fade">
                                      <p:cBhvr>
                                        <p:cTn id="226" dur="500"/>
                                        <p:tgtEl>
                                          <p:spTgt spid="49"/>
                                        </p:tgtEl>
                                      </p:cBhvr>
                                    </p:animEffect>
                                  </p:childTnLst>
                                </p:cTn>
                              </p:par>
                              <p:par>
                                <p:cTn id="227" presetID="10" presetClass="entr" presetSubtype="0" fill="hold" grpId="0" nodeType="withEffect">
                                  <p:stCondLst>
                                    <p:cond delay="0"/>
                                  </p:stCondLst>
                                  <p:childTnLst>
                                    <p:set>
                                      <p:cBhvr>
                                        <p:cTn id="228" dur="1" fill="hold">
                                          <p:stCondLst>
                                            <p:cond delay="0"/>
                                          </p:stCondLst>
                                        </p:cTn>
                                        <p:tgtEl>
                                          <p:spTgt spid="67"/>
                                        </p:tgtEl>
                                        <p:attrNameLst>
                                          <p:attrName>style.visibility</p:attrName>
                                        </p:attrNameLst>
                                      </p:cBhvr>
                                      <p:to>
                                        <p:strVal val="visible"/>
                                      </p:to>
                                    </p:set>
                                    <p:animEffect transition="in" filter="fade">
                                      <p:cBhvr>
                                        <p:cTn id="229" dur="500"/>
                                        <p:tgtEl>
                                          <p:spTgt spid="67"/>
                                        </p:tgtEl>
                                      </p:cBhvr>
                                    </p:animEffect>
                                  </p:childTnLst>
                                </p:cTn>
                              </p:par>
                            </p:childTnLst>
                          </p:cTn>
                        </p:par>
                      </p:childTnLst>
                    </p:cTn>
                  </p:par>
                  <p:par>
                    <p:cTn id="230" fill="hold">
                      <p:stCondLst>
                        <p:cond delay="indefinite"/>
                      </p:stCondLst>
                      <p:childTnLst>
                        <p:par>
                          <p:cTn id="231" fill="hold">
                            <p:stCondLst>
                              <p:cond delay="0"/>
                            </p:stCondLst>
                            <p:childTnLst>
                              <p:par>
                                <p:cTn id="232" presetID="10" presetClass="exit" presetSubtype="0" fill="hold" nodeType="clickEffect">
                                  <p:stCondLst>
                                    <p:cond delay="0"/>
                                  </p:stCondLst>
                                  <p:childTnLst>
                                    <p:animEffect transition="out" filter="fade">
                                      <p:cBhvr>
                                        <p:cTn id="233" dur="500"/>
                                        <p:tgtEl>
                                          <p:spTgt spid="49"/>
                                        </p:tgtEl>
                                      </p:cBhvr>
                                    </p:animEffect>
                                    <p:set>
                                      <p:cBhvr>
                                        <p:cTn id="234" dur="1" fill="hold">
                                          <p:stCondLst>
                                            <p:cond delay="499"/>
                                          </p:stCondLst>
                                        </p:cTn>
                                        <p:tgtEl>
                                          <p:spTgt spid="49"/>
                                        </p:tgtEl>
                                        <p:attrNameLst>
                                          <p:attrName>style.visibility</p:attrName>
                                        </p:attrNameLst>
                                      </p:cBhvr>
                                      <p:to>
                                        <p:strVal val="hidden"/>
                                      </p:to>
                                    </p:set>
                                  </p:childTnLst>
                                </p:cTn>
                              </p:par>
                              <p:par>
                                <p:cTn id="235" presetID="10" presetClass="exit" presetSubtype="0" fill="hold" grpId="1" nodeType="withEffect">
                                  <p:stCondLst>
                                    <p:cond delay="0"/>
                                  </p:stCondLst>
                                  <p:childTnLst>
                                    <p:animEffect transition="out" filter="fade">
                                      <p:cBhvr>
                                        <p:cTn id="236" dur="500"/>
                                        <p:tgtEl>
                                          <p:spTgt spid="67"/>
                                        </p:tgtEl>
                                      </p:cBhvr>
                                    </p:animEffect>
                                    <p:set>
                                      <p:cBhvr>
                                        <p:cTn id="237" dur="1" fill="hold">
                                          <p:stCondLst>
                                            <p:cond delay="499"/>
                                          </p:stCondLst>
                                        </p:cTn>
                                        <p:tgtEl>
                                          <p:spTgt spid="67"/>
                                        </p:tgtEl>
                                        <p:attrNameLst>
                                          <p:attrName>style.visibility</p:attrName>
                                        </p:attrNameLst>
                                      </p:cBhvr>
                                      <p:to>
                                        <p:strVal val="hidden"/>
                                      </p:to>
                                    </p:set>
                                  </p:childTnLst>
                                </p:cTn>
                              </p:par>
                            </p:childTnLst>
                          </p:cTn>
                        </p:par>
                        <p:par>
                          <p:cTn id="238" fill="hold">
                            <p:stCondLst>
                              <p:cond delay="500"/>
                            </p:stCondLst>
                            <p:childTnLst>
                              <p:par>
                                <p:cTn id="239" presetID="38" presetClass="entr" presetSubtype="0" accel="50000" fill="hold" grpId="0" nodeType="afterEffect">
                                  <p:stCondLst>
                                    <p:cond delay="0"/>
                                  </p:stCondLst>
                                  <p:iterate type="lt">
                                    <p:tmPct val="50000"/>
                                  </p:iterate>
                                  <p:childTnLst>
                                    <p:set>
                                      <p:cBhvr>
                                        <p:cTn id="240" dur="1" fill="hold">
                                          <p:stCondLst>
                                            <p:cond delay="0"/>
                                          </p:stCondLst>
                                        </p:cTn>
                                        <p:tgtEl>
                                          <p:spTgt spid="23"/>
                                        </p:tgtEl>
                                        <p:attrNameLst>
                                          <p:attrName>style.visibility</p:attrName>
                                        </p:attrNameLst>
                                      </p:cBhvr>
                                      <p:to>
                                        <p:strVal val="visible"/>
                                      </p:to>
                                    </p:set>
                                    <p:set>
                                      <p:cBhvr>
                                        <p:cTn id="241" dur="227" fill="hold">
                                          <p:stCondLst>
                                            <p:cond delay="0"/>
                                          </p:stCondLst>
                                        </p:cTn>
                                        <p:tgtEl>
                                          <p:spTgt spid="23"/>
                                        </p:tgtEl>
                                        <p:attrNameLst>
                                          <p:attrName>style.rotation</p:attrName>
                                        </p:attrNameLst>
                                      </p:cBhvr>
                                      <p:to>
                                        <p:strVal val="-45.0"/>
                                      </p:to>
                                    </p:set>
                                    <p:anim calcmode="lin" valueType="num">
                                      <p:cBhvr>
                                        <p:cTn id="242" dur="227" fill="hold">
                                          <p:stCondLst>
                                            <p:cond delay="227"/>
                                          </p:stCondLst>
                                        </p:cTn>
                                        <p:tgtEl>
                                          <p:spTgt spid="23"/>
                                        </p:tgtEl>
                                        <p:attrNameLst>
                                          <p:attrName>style.rotation</p:attrName>
                                        </p:attrNameLst>
                                      </p:cBhvr>
                                      <p:tavLst>
                                        <p:tav tm="0">
                                          <p:val>
                                            <p:fltVal val="-45"/>
                                          </p:val>
                                        </p:tav>
                                        <p:tav tm="69900">
                                          <p:val>
                                            <p:fltVal val="45"/>
                                          </p:val>
                                        </p:tav>
                                        <p:tav tm="100000">
                                          <p:val>
                                            <p:fltVal val="0"/>
                                          </p:val>
                                        </p:tav>
                                      </p:tavLst>
                                    </p:anim>
                                    <p:anim calcmode="lin" valueType="num">
                                      <p:cBhvr>
                                        <p:cTn id="243" dur="227" fill="hold">
                                          <p:stCondLst>
                                            <p:cond delay="0"/>
                                          </p:stCondLst>
                                        </p:cTn>
                                        <p:tgtEl>
                                          <p:spTgt spid="23"/>
                                        </p:tgtEl>
                                        <p:attrNameLst>
                                          <p:attrName>ppt_y</p:attrName>
                                        </p:attrNameLst>
                                      </p:cBhvr>
                                      <p:tavLst>
                                        <p:tav tm="0">
                                          <p:val>
                                            <p:strVal val="#ppt_y-1"/>
                                          </p:val>
                                        </p:tav>
                                        <p:tav tm="100000">
                                          <p:val>
                                            <p:strVal val="#ppt_y-(0.354*#ppt_w-0.172*#ppt_h)"/>
                                          </p:val>
                                        </p:tav>
                                      </p:tavLst>
                                    </p:anim>
                                    <p:anim calcmode="lin" valueType="num">
                                      <p:cBhvr>
                                        <p:cTn id="244" dur="78" decel="50000" autoRev="1" fill="hold">
                                          <p:stCondLst>
                                            <p:cond delay="227"/>
                                          </p:stCondLst>
                                        </p:cTn>
                                        <p:tgtEl>
                                          <p:spTgt spid="23"/>
                                        </p:tgtEl>
                                        <p:attrNameLst>
                                          <p:attrName>ppt_y</p:attrName>
                                        </p:attrNameLst>
                                      </p:cBhvr>
                                      <p:tavLst>
                                        <p:tav tm="0">
                                          <p:val>
                                            <p:strVal val="#ppt_y-(0.354*#ppt_w-0.172*#ppt_h)"/>
                                          </p:val>
                                        </p:tav>
                                        <p:tav tm="100000">
                                          <p:val>
                                            <p:strVal val="#ppt_y-(0.354*#ppt_w-0.172*#ppt_h)-#ppt_h/2"/>
                                          </p:val>
                                        </p:tav>
                                      </p:tavLst>
                                    </p:anim>
                                    <p:anim calcmode="lin" valueType="num">
                                      <p:cBhvr>
                                        <p:cTn id="245" dur="68" fill="hold">
                                          <p:stCondLst>
                                            <p:cond delay="432"/>
                                          </p:stCondLst>
                                        </p:cTn>
                                        <p:tgtEl>
                                          <p:spTgt spid="23"/>
                                        </p:tgtEl>
                                        <p:attrNameLst>
                                          <p:attrName>ppt_y</p:attrName>
                                        </p:attrNameLst>
                                      </p:cBhvr>
                                      <p:tavLst>
                                        <p:tav tm="0">
                                          <p:val>
                                            <p:strVal val="#ppt_y-(0.354*#ppt_w-0.172*#ppt_h)"/>
                                          </p:val>
                                        </p:tav>
                                        <p:tav tm="100000">
                                          <p:val>
                                            <p:strVal val="#ppt_y"/>
                                          </p:val>
                                        </p:tav>
                                      </p:tavLst>
                                    </p:anim>
                                  </p:childTnLst>
                                </p:cTn>
                              </p:par>
                            </p:childTnLst>
                          </p:cTn>
                        </p:par>
                      </p:childTnLst>
                    </p:cTn>
                  </p:par>
                  <p:par>
                    <p:cTn id="246" fill="hold">
                      <p:stCondLst>
                        <p:cond delay="indefinite"/>
                      </p:stCondLst>
                      <p:childTnLst>
                        <p:par>
                          <p:cTn id="247" fill="hold">
                            <p:stCondLst>
                              <p:cond delay="0"/>
                            </p:stCondLst>
                            <p:childTnLst>
                              <p:par>
                                <p:cTn id="248" presetID="10" presetClass="entr" presetSubtype="0" fill="hold" grpId="0" nodeType="clickEffect">
                                  <p:stCondLst>
                                    <p:cond delay="0"/>
                                  </p:stCondLst>
                                  <p:childTnLst>
                                    <p:set>
                                      <p:cBhvr>
                                        <p:cTn id="249" dur="1" fill="hold">
                                          <p:stCondLst>
                                            <p:cond delay="0"/>
                                          </p:stCondLst>
                                        </p:cTn>
                                        <p:tgtEl>
                                          <p:spTgt spid="76"/>
                                        </p:tgtEl>
                                        <p:attrNameLst>
                                          <p:attrName>style.visibility</p:attrName>
                                        </p:attrNameLst>
                                      </p:cBhvr>
                                      <p:to>
                                        <p:strVal val="visible"/>
                                      </p:to>
                                    </p:set>
                                    <p:animEffect transition="in" filter="fade">
                                      <p:cBhvr>
                                        <p:cTn id="250" dur="500"/>
                                        <p:tgtEl>
                                          <p:spTgt spid="76"/>
                                        </p:tgtEl>
                                      </p:cBhvr>
                                    </p:animEffect>
                                  </p:childTnLst>
                                </p:cTn>
                              </p:par>
                              <p:par>
                                <p:cTn id="251" presetID="10" presetClass="entr" presetSubtype="0" fill="hold" grpId="0" nodeType="withEffect">
                                  <p:stCondLst>
                                    <p:cond delay="0"/>
                                  </p:stCondLst>
                                  <p:childTnLst>
                                    <p:set>
                                      <p:cBhvr>
                                        <p:cTn id="252" dur="1" fill="hold">
                                          <p:stCondLst>
                                            <p:cond delay="0"/>
                                          </p:stCondLst>
                                        </p:cTn>
                                        <p:tgtEl>
                                          <p:spTgt spid="68"/>
                                        </p:tgtEl>
                                        <p:attrNameLst>
                                          <p:attrName>style.visibility</p:attrName>
                                        </p:attrNameLst>
                                      </p:cBhvr>
                                      <p:to>
                                        <p:strVal val="visible"/>
                                      </p:to>
                                    </p:set>
                                    <p:animEffect transition="in" filter="fade">
                                      <p:cBhvr>
                                        <p:cTn id="253" dur="500"/>
                                        <p:tgtEl>
                                          <p:spTgt spid="68"/>
                                        </p:tgtEl>
                                      </p:cBhvr>
                                    </p:animEffect>
                                  </p:childTnLst>
                                </p:cTn>
                              </p:par>
                              <p:par>
                                <p:cTn id="254" presetID="10" presetClass="entr" presetSubtype="0" fill="hold" nodeType="withEffect">
                                  <p:stCondLst>
                                    <p:cond delay="0"/>
                                  </p:stCondLst>
                                  <p:childTnLst>
                                    <p:set>
                                      <p:cBhvr>
                                        <p:cTn id="255" dur="1" fill="hold">
                                          <p:stCondLst>
                                            <p:cond delay="0"/>
                                          </p:stCondLst>
                                        </p:cTn>
                                        <p:tgtEl>
                                          <p:spTgt spid="36"/>
                                        </p:tgtEl>
                                        <p:attrNameLst>
                                          <p:attrName>style.visibility</p:attrName>
                                        </p:attrNameLst>
                                      </p:cBhvr>
                                      <p:to>
                                        <p:strVal val="visible"/>
                                      </p:to>
                                    </p:set>
                                    <p:animEffect transition="in" filter="fade">
                                      <p:cBhvr>
                                        <p:cTn id="256" dur="500"/>
                                        <p:tgtEl>
                                          <p:spTgt spid="36"/>
                                        </p:tgtEl>
                                      </p:cBhvr>
                                    </p:animEffect>
                                  </p:childTnLst>
                                </p:cTn>
                              </p:par>
                            </p:childTnLst>
                          </p:cTn>
                        </p:par>
                      </p:childTnLst>
                    </p:cTn>
                  </p:par>
                  <p:par>
                    <p:cTn id="257" fill="hold">
                      <p:stCondLst>
                        <p:cond delay="indefinite"/>
                      </p:stCondLst>
                      <p:childTnLst>
                        <p:par>
                          <p:cTn id="258" fill="hold">
                            <p:stCondLst>
                              <p:cond delay="0"/>
                            </p:stCondLst>
                            <p:childTnLst>
                              <p:par>
                                <p:cTn id="259" presetID="10" presetClass="exit" presetSubtype="0" fill="hold" nodeType="clickEffect">
                                  <p:stCondLst>
                                    <p:cond delay="0"/>
                                  </p:stCondLst>
                                  <p:childTnLst>
                                    <p:animEffect transition="out" filter="fade">
                                      <p:cBhvr>
                                        <p:cTn id="260" dur="500"/>
                                        <p:tgtEl>
                                          <p:spTgt spid="36"/>
                                        </p:tgtEl>
                                      </p:cBhvr>
                                    </p:animEffect>
                                    <p:set>
                                      <p:cBhvr>
                                        <p:cTn id="261" dur="1" fill="hold">
                                          <p:stCondLst>
                                            <p:cond delay="499"/>
                                          </p:stCondLst>
                                        </p:cTn>
                                        <p:tgtEl>
                                          <p:spTgt spid="36"/>
                                        </p:tgtEl>
                                        <p:attrNameLst>
                                          <p:attrName>style.visibility</p:attrName>
                                        </p:attrNameLst>
                                      </p:cBhvr>
                                      <p:to>
                                        <p:strVal val="hidden"/>
                                      </p:to>
                                    </p:set>
                                  </p:childTnLst>
                                </p:cTn>
                              </p:par>
                              <p:par>
                                <p:cTn id="262" presetID="10" presetClass="exit" presetSubtype="0" fill="hold" grpId="1" nodeType="withEffect">
                                  <p:stCondLst>
                                    <p:cond delay="0"/>
                                  </p:stCondLst>
                                  <p:childTnLst>
                                    <p:animEffect transition="out" filter="fade">
                                      <p:cBhvr>
                                        <p:cTn id="263" dur="500"/>
                                        <p:tgtEl>
                                          <p:spTgt spid="68"/>
                                        </p:tgtEl>
                                      </p:cBhvr>
                                    </p:animEffect>
                                    <p:set>
                                      <p:cBhvr>
                                        <p:cTn id="264" dur="1" fill="hold">
                                          <p:stCondLst>
                                            <p:cond delay="499"/>
                                          </p:stCondLst>
                                        </p:cTn>
                                        <p:tgtEl>
                                          <p:spTgt spid="68"/>
                                        </p:tgtEl>
                                        <p:attrNameLst>
                                          <p:attrName>style.visibility</p:attrName>
                                        </p:attrNameLst>
                                      </p:cBhvr>
                                      <p:to>
                                        <p:strVal val="hidden"/>
                                      </p:to>
                                    </p:set>
                                  </p:childTnLst>
                                </p:cTn>
                              </p:par>
                            </p:childTnLst>
                          </p:cTn>
                        </p:par>
                        <p:par>
                          <p:cTn id="265" fill="hold">
                            <p:stCondLst>
                              <p:cond delay="500"/>
                            </p:stCondLst>
                            <p:childTnLst>
                              <p:par>
                                <p:cTn id="266" presetID="38" presetClass="entr" presetSubtype="0" accel="50000" fill="hold" grpId="0" nodeType="afterEffect">
                                  <p:stCondLst>
                                    <p:cond delay="0"/>
                                  </p:stCondLst>
                                  <p:iterate type="lt">
                                    <p:tmPct val="50000"/>
                                  </p:iterate>
                                  <p:childTnLst>
                                    <p:set>
                                      <p:cBhvr>
                                        <p:cTn id="267" dur="1" fill="hold">
                                          <p:stCondLst>
                                            <p:cond delay="0"/>
                                          </p:stCondLst>
                                        </p:cTn>
                                        <p:tgtEl>
                                          <p:spTgt spid="27"/>
                                        </p:tgtEl>
                                        <p:attrNameLst>
                                          <p:attrName>style.visibility</p:attrName>
                                        </p:attrNameLst>
                                      </p:cBhvr>
                                      <p:to>
                                        <p:strVal val="visible"/>
                                      </p:to>
                                    </p:set>
                                    <p:set>
                                      <p:cBhvr>
                                        <p:cTn id="268" dur="227" fill="hold">
                                          <p:stCondLst>
                                            <p:cond delay="0"/>
                                          </p:stCondLst>
                                        </p:cTn>
                                        <p:tgtEl>
                                          <p:spTgt spid="27"/>
                                        </p:tgtEl>
                                        <p:attrNameLst>
                                          <p:attrName>style.rotation</p:attrName>
                                        </p:attrNameLst>
                                      </p:cBhvr>
                                      <p:to>
                                        <p:strVal val="-45.0"/>
                                      </p:to>
                                    </p:set>
                                    <p:anim calcmode="lin" valueType="num">
                                      <p:cBhvr>
                                        <p:cTn id="269" dur="227" fill="hold">
                                          <p:stCondLst>
                                            <p:cond delay="227"/>
                                          </p:stCondLst>
                                        </p:cTn>
                                        <p:tgtEl>
                                          <p:spTgt spid="27"/>
                                        </p:tgtEl>
                                        <p:attrNameLst>
                                          <p:attrName>style.rotation</p:attrName>
                                        </p:attrNameLst>
                                      </p:cBhvr>
                                      <p:tavLst>
                                        <p:tav tm="0">
                                          <p:val>
                                            <p:fltVal val="-45"/>
                                          </p:val>
                                        </p:tav>
                                        <p:tav tm="69900">
                                          <p:val>
                                            <p:fltVal val="45"/>
                                          </p:val>
                                        </p:tav>
                                        <p:tav tm="100000">
                                          <p:val>
                                            <p:fltVal val="0"/>
                                          </p:val>
                                        </p:tav>
                                      </p:tavLst>
                                    </p:anim>
                                    <p:anim calcmode="lin" valueType="num">
                                      <p:cBhvr>
                                        <p:cTn id="270" dur="227" fill="hold">
                                          <p:stCondLst>
                                            <p:cond delay="0"/>
                                          </p:stCondLst>
                                        </p:cTn>
                                        <p:tgtEl>
                                          <p:spTgt spid="27"/>
                                        </p:tgtEl>
                                        <p:attrNameLst>
                                          <p:attrName>ppt_y</p:attrName>
                                        </p:attrNameLst>
                                      </p:cBhvr>
                                      <p:tavLst>
                                        <p:tav tm="0">
                                          <p:val>
                                            <p:strVal val="#ppt_y-1"/>
                                          </p:val>
                                        </p:tav>
                                        <p:tav tm="100000">
                                          <p:val>
                                            <p:strVal val="#ppt_y-(0.354*#ppt_w-0.172*#ppt_h)"/>
                                          </p:val>
                                        </p:tav>
                                      </p:tavLst>
                                    </p:anim>
                                    <p:anim calcmode="lin" valueType="num">
                                      <p:cBhvr>
                                        <p:cTn id="271" dur="78" decel="50000" autoRev="1" fill="hold">
                                          <p:stCondLst>
                                            <p:cond delay="227"/>
                                          </p:stCondLst>
                                        </p:cTn>
                                        <p:tgtEl>
                                          <p:spTgt spid="27"/>
                                        </p:tgtEl>
                                        <p:attrNameLst>
                                          <p:attrName>ppt_y</p:attrName>
                                        </p:attrNameLst>
                                      </p:cBhvr>
                                      <p:tavLst>
                                        <p:tav tm="0">
                                          <p:val>
                                            <p:strVal val="#ppt_y-(0.354*#ppt_w-0.172*#ppt_h)"/>
                                          </p:val>
                                        </p:tav>
                                        <p:tav tm="100000">
                                          <p:val>
                                            <p:strVal val="#ppt_y-(0.354*#ppt_w-0.172*#ppt_h)-#ppt_h/2"/>
                                          </p:val>
                                        </p:tav>
                                      </p:tavLst>
                                    </p:anim>
                                    <p:anim calcmode="lin" valueType="num">
                                      <p:cBhvr>
                                        <p:cTn id="272" dur="68" fill="hold">
                                          <p:stCondLst>
                                            <p:cond delay="432"/>
                                          </p:stCondLst>
                                        </p:cTn>
                                        <p:tgtEl>
                                          <p:spTgt spid="27"/>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5" grpId="0"/>
      <p:bldP spid="26" grpId="0"/>
      <p:bldP spid="27" grpId="0"/>
      <p:bldP spid="28" grpId="0"/>
      <p:bldP spid="29" grpId="0"/>
      <p:bldP spid="30" grpId="0"/>
      <p:bldP spid="31" grpId="0"/>
      <p:bldP spid="32" grpId="0"/>
      <p:bldP spid="33" grpId="0"/>
      <p:bldP spid="35" grpId="0"/>
      <p:bldP spid="35" grpId="1"/>
      <p:bldP spid="37" grpId="0"/>
      <p:bldP spid="38" grpId="0"/>
      <p:bldP spid="39" grpId="0"/>
      <p:bldP spid="39" grpId="1"/>
      <p:bldP spid="40" grpId="0"/>
      <p:bldP spid="40" grpId="1"/>
      <p:bldP spid="41" grpId="0"/>
      <p:bldP spid="41" grpId="1"/>
      <p:bldP spid="42" grpId="0"/>
      <p:bldP spid="42" grpId="1"/>
      <p:bldP spid="43" grpId="0"/>
      <p:bldP spid="43" grpId="1"/>
      <p:bldP spid="44" grpId="0"/>
      <p:bldP spid="44" grpId="1"/>
      <p:bldP spid="46" grpId="0"/>
      <p:bldP spid="46" grpId="1"/>
      <p:bldP spid="67" grpId="0"/>
      <p:bldP spid="67" grpId="1"/>
      <p:bldP spid="68" grpId="0"/>
      <p:bldP spid="68" grpId="1"/>
      <p:bldP spid="69" grpId="0"/>
      <p:bldP spid="70" grpId="0"/>
      <p:bldP spid="71" grpId="0"/>
      <p:bldP spid="72" grpId="0"/>
      <p:bldP spid="73" grpId="0"/>
      <p:bldP spid="74" grpId="0"/>
      <p:bldP spid="75" grpId="0"/>
      <p:bldP spid="7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6858763"/>
          </a:xfrm>
        </p:spPr>
      </p:pic>
      <p:sp>
        <p:nvSpPr>
          <p:cNvPr id="7" name="Title 1">
            <a:extLst>
              <a:ext uri="{FF2B5EF4-FFF2-40B4-BE49-F238E27FC236}">
                <a16:creationId xmlns:a16="http://schemas.microsoft.com/office/drawing/2014/main" id="{19B17081-60DF-5B48-84CB-82B2C1842E2A}"/>
              </a:ext>
            </a:extLst>
          </p:cNvPr>
          <p:cNvSpPr txBox="1">
            <a:spLocks/>
          </p:cNvSpPr>
          <p:nvPr/>
        </p:nvSpPr>
        <p:spPr>
          <a:xfrm>
            <a:off x="689075" y="3217679"/>
            <a:ext cx="7772400" cy="973320"/>
          </a:xfrm>
          <a:prstGeom prst="rect">
            <a:avLst/>
          </a:prstGeom>
          <a:noFill/>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rgbClr val="312783"/>
                </a:solidFill>
                <a:latin typeface="+mn-lt"/>
                <a:ea typeface="+mj-ea"/>
                <a:cs typeface="+mj-cs"/>
              </a:defRPr>
            </a:lvl1pPr>
          </a:lstStyle>
          <a:p>
            <a:pPr algn="ctr"/>
            <a:r>
              <a:rPr lang="en-US" sz="7000" dirty="0">
                <a:latin typeface="+mj-lt"/>
              </a:rPr>
              <a:t>Budgeting</a:t>
            </a:r>
          </a:p>
        </p:txBody>
      </p:sp>
      <p:pic>
        <p:nvPicPr>
          <p:cNvPr id="12" name="Picture 11">
            <a:extLst>
              <a:ext uri="{FF2B5EF4-FFF2-40B4-BE49-F238E27FC236}">
                <a16:creationId xmlns:a16="http://schemas.microsoft.com/office/drawing/2014/main" id="{4203BE32-BFE9-BC43-B1E2-064F4DDB60D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28223" y="747459"/>
            <a:ext cx="3115523" cy="2197886"/>
          </a:xfrm>
          <a:prstGeom prst="rect">
            <a:avLst/>
          </a:prstGeom>
        </p:spPr>
      </p:pic>
    </p:spTree>
    <p:extLst>
      <p:ext uri="{BB962C8B-B14F-4D97-AF65-F5344CB8AC3E}">
        <p14:creationId xmlns:p14="http://schemas.microsoft.com/office/powerpoint/2010/main" val="4031834633"/>
      </p:ext>
    </p:extLst>
  </p:cSld>
  <p:clrMapOvr>
    <a:masterClrMapping/>
  </p:clrMapOvr>
  <p:transition spd="slow">
    <p:push dir="u"/>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0"/>
            <a:ext cx="9144000" cy="6858763"/>
          </a:xfrm>
        </p:spPr>
      </p:pic>
      <p:sp>
        <p:nvSpPr>
          <p:cNvPr id="2" name="Title 1"/>
          <p:cNvSpPr>
            <a:spLocks noGrp="1"/>
          </p:cNvSpPr>
          <p:nvPr>
            <p:ph type="title"/>
          </p:nvPr>
        </p:nvSpPr>
        <p:spPr>
          <a:xfrm>
            <a:off x="1001512" y="366268"/>
            <a:ext cx="7886700" cy="1325563"/>
          </a:xfrm>
        </p:spPr>
        <p:txBody>
          <a:bodyPr/>
          <a:lstStyle/>
          <a:p>
            <a:r>
              <a:rPr lang="en-US" dirty="0">
                <a:solidFill>
                  <a:srgbClr val="E6287F"/>
                </a:solidFill>
              </a:rPr>
              <a:t>Can you balance the budget?</a:t>
            </a:r>
          </a:p>
        </p:txBody>
      </p:sp>
      <p:sp>
        <p:nvSpPr>
          <p:cNvPr id="8" name="TextBox 7">
            <a:extLst>
              <a:ext uri="{FF2B5EF4-FFF2-40B4-BE49-F238E27FC236}">
                <a16:creationId xmlns:a16="http://schemas.microsoft.com/office/drawing/2014/main" id="{06BCEE5E-4402-4199-8CA0-3CBB8EF3711C}"/>
              </a:ext>
            </a:extLst>
          </p:cNvPr>
          <p:cNvSpPr txBox="1"/>
          <p:nvPr/>
        </p:nvSpPr>
        <p:spPr>
          <a:xfrm>
            <a:off x="868166" y="2035536"/>
            <a:ext cx="4674742" cy="369332"/>
          </a:xfrm>
          <a:prstGeom prst="rect">
            <a:avLst/>
          </a:prstGeom>
          <a:noFill/>
        </p:spPr>
        <p:txBody>
          <a:bodyPr wrap="square">
            <a:spAutoFit/>
          </a:bodyPr>
          <a:lstStyle/>
          <a:p>
            <a:r>
              <a:rPr lang="en-GB" b="0" i="0" dirty="0">
                <a:solidFill>
                  <a:srgbClr val="000000"/>
                </a:solidFill>
                <a:effectLst/>
                <a:latin typeface="Times New Roman" panose="02020603050405020304" pitchFamily="18" charset="0"/>
              </a:rPr>
              <a:t> </a:t>
            </a:r>
            <a:endParaRPr lang="en-GB" dirty="0"/>
          </a:p>
        </p:txBody>
      </p:sp>
      <p:sp>
        <p:nvSpPr>
          <p:cNvPr id="3" name="TextBox 2">
            <a:extLst>
              <a:ext uri="{FF2B5EF4-FFF2-40B4-BE49-F238E27FC236}">
                <a16:creationId xmlns:a16="http://schemas.microsoft.com/office/drawing/2014/main" id="{833C0479-6CF4-43D5-B0D8-A5CBE789C1FE}"/>
              </a:ext>
            </a:extLst>
          </p:cNvPr>
          <p:cNvSpPr txBox="1"/>
          <p:nvPr/>
        </p:nvSpPr>
        <p:spPr>
          <a:xfrm>
            <a:off x="628650" y="1690689"/>
            <a:ext cx="7734115" cy="1200329"/>
          </a:xfrm>
          <a:prstGeom prst="rect">
            <a:avLst/>
          </a:prstGeom>
          <a:noFill/>
        </p:spPr>
        <p:txBody>
          <a:bodyPr wrap="square" rtlCol="0">
            <a:spAutoFit/>
          </a:bodyPr>
          <a:lstStyle/>
          <a:p>
            <a:pPr algn="ctr"/>
            <a:r>
              <a:rPr lang="en-GB" dirty="0"/>
              <a:t>In 2022 the average first year student in Leeds spent £282 per week</a:t>
            </a:r>
          </a:p>
          <a:p>
            <a:pPr algn="ctr"/>
            <a:endParaRPr lang="en-GB" dirty="0"/>
          </a:p>
          <a:p>
            <a:pPr algn="ctr"/>
            <a:r>
              <a:rPr lang="en-GB" dirty="0"/>
              <a:t>Using the handout, with the below table on, can you decide how much you think you need to spend on each item?</a:t>
            </a:r>
          </a:p>
        </p:txBody>
      </p:sp>
      <p:graphicFrame>
        <p:nvGraphicFramePr>
          <p:cNvPr id="5" name="Table 4">
            <a:extLst>
              <a:ext uri="{FF2B5EF4-FFF2-40B4-BE49-F238E27FC236}">
                <a16:creationId xmlns:a16="http://schemas.microsoft.com/office/drawing/2014/main" id="{BDE49DE1-A6D8-4B90-845B-CFBA4E505A32}"/>
              </a:ext>
            </a:extLst>
          </p:cNvPr>
          <p:cNvGraphicFramePr>
            <a:graphicFrameLocks noGrp="1"/>
          </p:cNvGraphicFramePr>
          <p:nvPr>
            <p:extLst>
              <p:ext uri="{D42A27DB-BD31-4B8C-83A1-F6EECF244321}">
                <p14:modId xmlns:p14="http://schemas.microsoft.com/office/powerpoint/2010/main" val="1036196417"/>
              </p:ext>
            </p:extLst>
          </p:nvPr>
        </p:nvGraphicFramePr>
        <p:xfrm>
          <a:off x="2038467" y="3016252"/>
          <a:ext cx="5812790" cy="2687320"/>
        </p:xfrm>
        <a:graphic>
          <a:graphicData uri="http://schemas.openxmlformats.org/drawingml/2006/table">
            <a:tbl>
              <a:tblPr firstRow="1" firstCol="1" bandRow="1"/>
              <a:tblGrid>
                <a:gridCol w="2906395">
                  <a:extLst>
                    <a:ext uri="{9D8B030D-6E8A-4147-A177-3AD203B41FA5}">
                      <a16:colId xmlns:a16="http://schemas.microsoft.com/office/drawing/2014/main" val="1415763662"/>
                    </a:ext>
                  </a:extLst>
                </a:gridCol>
                <a:gridCol w="2906395">
                  <a:extLst>
                    <a:ext uri="{9D8B030D-6E8A-4147-A177-3AD203B41FA5}">
                      <a16:colId xmlns:a16="http://schemas.microsoft.com/office/drawing/2014/main" val="1329400162"/>
                    </a:ext>
                  </a:extLst>
                </a:gridCol>
              </a:tblGrid>
              <a:tr h="335915">
                <a:tc>
                  <a:txBody>
                    <a:bodyPr/>
                    <a:lstStyle/>
                    <a:p>
                      <a:pPr algn="l">
                        <a:lnSpc>
                          <a:spcPct val="107000"/>
                        </a:lnSpc>
                        <a:spcAft>
                          <a:spcPts val="800"/>
                        </a:spcAft>
                      </a:pPr>
                      <a:r>
                        <a:rPr lang="en-GB" sz="1600" b="1">
                          <a:effectLst/>
                          <a:latin typeface="Arial" panose="020B0604020202020204" pitchFamily="34" charset="0"/>
                          <a:ea typeface="Calibri" panose="020F0502020204030204" pitchFamily="34" charset="0"/>
                          <a:cs typeface="Times New Roman" panose="02020603050405020304" pitchFamily="18" charset="0"/>
                        </a:rPr>
                        <a:t>Spending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l">
                        <a:lnSpc>
                          <a:spcPct val="107000"/>
                        </a:lnSpc>
                        <a:spcAft>
                          <a:spcPts val="800"/>
                        </a:spcAft>
                      </a:pPr>
                      <a:r>
                        <a:rPr lang="en-GB" sz="1600" b="1">
                          <a:effectLst/>
                          <a:latin typeface="Arial" panose="020B0604020202020204" pitchFamily="34" charset="0"/>
                          <a:ea typeface="Calibri" panose="020F0502020204030204" pitchFamily="34" charset="0"/>
                          <a:cs typeface="Times New Roman" panose="02020603050405020304" pitchFamily="18" charset="0"/>
                        </a:rPr>
                        <a:t>First Year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3407049371"/>
                  </a:ext>
                </a:extLst>
              </a:tr>
              <a:tr h="335915">
                <a:tc>
                  <a:txBody>
                    <a:bodyPr/>
                    <a:lstStyle/>
                    <a:p>
                      <a:pPr algn="l">
                        <a:lnSpc>
                          <a:spcPct val="107000"/>
                        </a:lnSpc>
                        <a:spcAft>
                          <a:spcPts val="800"/>
                        </a:spcAft>
                      </a:pPr>
                      <a:r>
                        <a:rPr lang="en-GB"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Accommodation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algn="l">
                        <a:lnSpc>
                          <a:spcPct val="107000"/>
                        </a:lnSpc>
                        <a:spcAft>
                          <a:spcPts val="80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extLst>
                  <a:ext uri="{0D108BD9-81ED-4DB2-BD59-A6C34878D82A}">
                    <a16:rowId xmlns:a16="http://schemas.microsoft.com/office/drawing/2014/main" val="410779670"/>
                  </a:ext>
                </a:extLst>
              </a:tr>
              <a:tr h="335915">
                <a:tc>
                  <a:txBody>
                    <a:bodyPr/>
                    <a:lstStyle/>
                    <a:p>
                      <a:pPr algn="l">
                        <a:lnSpc>
                          <a:spcPct val="107000"/>
                        </a:lnSpc>
                        <a:spcAft>
                          <a:spcPts val="800"/>
                        </a:spcAft>
                      </a:pPr>
                      <a:r>
                        <a:rPr lang="en-GB" sz="1200">
                          <a:effectLst/>
                          <a:latin typeface="Arial" panose="020B0604020202020204" pitchFamily="34" charset="0"/>
                          <a:ea typeface="Calibri" panose="020F0502020204030204" pitchFamily="34" charset="0"/>
                          <a:cs typeface="Times New Roman" panose="02020603050405020304" pitchFamily="18" charset="0"/>
                        </a:rPr>
                        <a:t>Food and Bills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l">
                        <a:lnSpc>
                          <a:spcPct val="107000"/>
                        </a:lnSpc>
                        <a:spcAft>
                          <a:spcPts val="80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2297469116"/>
                  </a:ext>
                </a:extLst>
              </a:tr>
              <a:tr h="335915">
                <a:tc>
                  <a:txBody>
                    <a:bodyPr/>
                    <a:lstStyle/>
                    <a:p>
                      <a:pPr algn="l">
                        <a:lnSpc>
                          <a:spcPct val="107000"/>
                        </a:lnSpc>
                        <a:spcAft>
                          <a:spcPts val="800"/>
                        </a:spcAft>
                      </a:pPr>
                      <a:r>
                        <a:rPr lang="en-GB"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Travel</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algn="l">
                        <a:lnSpc>
                          <a:spcPct val="107000"/>
                        </a:lnSpc>
                        <a:spcAft>
                          <a:spcPts val="80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extLst>
                  <a:ext uri="{0D108BD9-81ED-4DB2-BD59-A6C34878D82A}">
                    <a16:rowId xmlns:a16="http://schemas.microsoft.com/office/drawing/2014/main" val="354506983"/>
                  </a:ext>
                </a:extLst>
              </a:tr>
              <a:tr h="335915">
                <a:tc>
                  <a:txBody>
                    <a:bodyPr/>
                    <a:lstStyle/>
                    <a:p>
                      <a:pPr algn="l">
                        <a:lnSpc>
                          <a:spcPct val="107000"/>
                        </a:lnSpc>
                        <a:spcAft>
                          <a:spcPts val="800"/>
                        </a:spcAft>
                      </a:pPr>
                      <a:r>
                        <a:rPr lang="en-GB" sz="1200">
                          <a:effectLst/>
                          <a:latin typeface="Arial" panose="020B0604020202020204" pitchFamily="34" charset="0"/>
                          <a:ea typeface="Calibri" panose="020F0502020204030204" pitchFamily="34" charset="0"/>
                          <a:cs typeface="Times New Roman" panose="02020603050405020304" pitchFamily="18" charset="0"/>
                        </a:rPr>
                        <a:t>Course Costs</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l">
                        <a:lnSpc>
                          <a:spcPct val="107000"/>
                        </a:lnSpc>
                        <a:spcAft>
                          <a:spcPts val="80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875883827"/>
                  </a:ext>
                </a:extLst>
              </a:tr>
              <a:tr h="335915">
                <a:tc>
                  <a:txBody>
                    <a:bodyPr/>
                    <a:lstStyle/>
                    <a:p>
                      <a:pPr algn="l">
                        <a:lnSpc>
                          <a:spcPct val="107000"/>
                        </a:lnSpc>
                        <a:spcAft>
                          <a:spcPts val="800"/>
                        </a:spcAft>
                      </a:pPr>
                      <a:r>
                        <a:rPr lang="en-GB"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Leisure</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algn="l">
                        <a:lnSpc>
                          <a:spcPct val="107000"/>
                        </a:lnSpc>
                        <a:spcAft>
                          <a:spcPts val="80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extLst>
                  <a:ext uri="{0D108BD9-81ED-4DB2-BD59-A6C34878D82A}">
                    <a16:rowId xmlns:a16="http://schemas.microsoft.com/office/drawing/2014/main" val="1998094946"/>
                  </a:ext>
                </a:extLst>
              </a:tr>
              <a:tr h="335915">
                <a:tc>
                  <a:txBody>
                    <a:bodyPr/>
                    <a:lstStyle/>
                    <a:p>
                      <a:pPr algn="l">
                        <a:lnSpc>
                          <a:spcPct val="107000"/>
                        </a:lnSpc>
                        <a:spcAft>
                          <a:spcPts val="800"/>
                        </a:spcAft>
                      </a:pPr>
                      <a:r>
                        <a:rPr lang="en-GB" sz="1200">
                          <a:effectLst/>
                          <a:latin typeface="Arial" panose="020B0604020202020204" pitchFamily="34" charset="0"/>
                          <a:ea typeface="Calibri" panose="020F0502020204030204" pitchFamily="34" charset="0"/>
                          <a:cs typeface="Times New Roman" panose="02020603050405020304" pitchFamily="18" charset="0"/>
                        </a:rPr>
                        <a:t>Toiletries, clothing, misc.</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l">
                        <a:lnSpc>
                          <a:spcPct val="107000"/>
                        </a:lnSpc>
                        <a:spcAft>
                          <a:spcPts val="80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3961784682"/>
                  </a:ext>
                </a:extLst>
              </a:tr>
              <a:tr h="335915">
                <a:tc>
                  <a:txBody>
                    <a:bodyPr/>
                    <a:lstStyle/>
                    <a:p>
                      <a:pPr algn="l">
                        <a:lnSpc>
                          <a:spcPct val="107000"/>
                        </a:lnSpc>
                        <a:spcAft>
                          <a:spcPts val="800"/>
                        </a:spcAft>
                      </a:pPr>
                      <a:r>
                        <a:rPr lang="en-GB" sz="16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Total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algn="l">
                        <a:lnSpc>
                          <a:spcPct val="107000"/>
                        </a:lnSpc>
                        <a:spcAft>
                          <a:spcPts val="800"/>
                        </a:spcAft>
                      </a:pPr>
                      <a:r>
                        <a:rPr lang="en-GB"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£282.00 per week</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extLst>
                  <a:ext uri="{0D108BD9-81ED-4DB2-BD59-A6C34878D82A}">
                    <a16:rowId xmlns:a16="http://schemas.microsoft.com/office/drawing/2014/main" val="1643029208"/>
                  </a:ext>
                </a:extLst>
              </a:tr>
            </a:tbl>
          </a:graphicData>
        </a:graphic>
      </p:graphicFrame>
    </p:spTree>
    <p:extLst>
      <p:ext uri="{BB962C8B-B14F-4D97-AF65-F5344CB8AC3E}">
        <p14:creationId xmlns:p14="http://schemas.microsoft.com/office/powerpoint/2010/main" val="8046797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6858763"/>
          </a:xfrm>
        </p:spPr>
      </p:pic>
      <p:sp>
        <p:nvSpPr>
          <p:cNvPr id="2" name="Title 1"/>
          <p:cNvSpPr>
            <a:spLocks noGrp="1"/>
          </p:cNvSpPr>
          <p:nvPr>
            <p:ph type="title"/>
          </p:nvPr>
        </p:nvSpPr>
        <p:spPr>
          <a:xfrm>
            <a:off x="1001512" y="366268"/>
            <a:ext cx="7886700" cy="1325563"/>
          </a:xfrm>
        </p:spPr>
        <p:txBody>
          <a:bodyPr/>
          <a:lstStyle/>
          <a:p>
            <a:r>
              <a:rPr lang="en-US" dirty="0">
                <a:solidFill>
                  <a:srgbClr val="E6287F"/>
                </a:solidFill>
              </a:rPr>
              <a:t>Can you balance the budget?</a:t>
            </a:r>
          </a:p>
        </p:txBody>
      </p:sp>
      <p:sp>
        <p:nvSpPr>
          <p:cNvPr id="8" name="TextBox 7">
            <a:extLst>
              <a:ext uri="{FF2B5EF4-FFF2-40B4-BE49-F238E27FC236}">
                <a16:creationId xmlns:a16="http://schemas.microsoft.com/office/drawing/2014/main" id="{06BCEE5E-4402-4199-8CA0-3CBB8EF3711C}"/>
              </a:ext>
            </a:extLst>
          </p:cNvPr>
          <p:cNvSpPr txBox="1"/>
          <p:nvPr/>
        </p:nvSpPr>
        <p:spPr>
          <a:xfrm>
            <a:off x="868166" y="2035536"/>
            <a:ext cx="4674742" cy="369332"/>
          </a:xfrm>
          <a:prstGeom prst="rect">
            <a:avLst/>
          </a:prstGeom>
          <a:noFill/>
        </p:spPr>
        <p:txBody>
          <a:bodyPr wrap="square">
            <a:spAutoFit/>
          </a:bodyPr>
          <a:lstStyle/>
          <a:p>
            <a:r>
              <a:rPr lang="en-GB" b="0" i="0" dirty="0">
                <a:solidFill>
                  <a:srgbClr val="000000"/>
                </a:solidFill>
                <a:effectLst/>
                <a:latin typeface="Times New Roman" panose="02020603050405020304" pitchFamily="18" charset="0"/>
              </a:rPr>
              <a:t> </a:t>
            </a:r>
            <a:endParaRPr lang="en-GB" dirty="0"/>
          </a:p>
        </p:txBody>
      </p:sp>
      <p:sp>
        <p:nvSpPr>
          <p:cNvPr id="3" name="TextBox 2">
            <a:extLst>
              <a:ext uri="{FF2B5EF4-FFF2-40B4-BE49-F238E27FC236}">
                <a16:creationId xmlns:a16="http://schemas.microsoft.com/office/drawing/2014/main" id="{833C0479-6CF4-43D5-B0D8-A5CBE789C1FE}"/>
              </a:ext>
            </a:extLst>
          </p:cNvPr>
          <p:cNvSpPr txBox="1"/>
          <p:nvPr/>
        </p:nvSpPr>
        <p:spPr>
          <a:xfrm>
            <a:off x="628650" y="1690689"/>
            <a:ext cx="7734115" cy="369332"/>
          </a:xfrm>
          <a:prstGeom prst="rect">
            <a:avLst/>
          </a:prstGeom>
          <a:noFill/>
        </p:spPr>
        <p:txBody>
          <a:bodyPr wrap="square" rtlCol="0">
            <a:spAutoFit/>
          </a:bodyPr>
          <a:lstStyle/>
          <a:p>
            <a:pPr algn="ctr"/>
            <a:r>
              <a:rPr lang="en-GB" dirty="0"/>
              <a:t>The below is a realistic example of a budget</a:t>
            </a:r>
          </a:p>
        </p:txBody>
      </p:sp>
      <p:graphicFrame>
        <p:nvGraphicFramePr>
          <p:cNvPr id="6" name="Table 5">
            <a:extLst>
              <a:ext uri="{FF2B5EF4-FFF2-40B4-BE49-F238E27FC236}">
                <a16:creationId xmlns:a16="http://schemas.microsoft.com/office/drawing/2014/main" id="{1ADA6E29-9023-45CC-9275-53901D9B3D0A}"/>
              </a:ext>
            </a:extLst>
          </p:cNvPr>
          <p:cNvGraphicFramePr>
            <a:graphicFrameLocks noGrp="1"/>
          </p:cNvGraphicFramePr>
          <p:nvPr/>
        </p:nvGraphicFramePr>
        <p:xfrm>
          <a:off x="1665605" y="2657634"/>
          <a:ext cx="5812790" cy="2687320"/>
        </p:xfrm>
        <a:graphic>
          <a:graphicData uri="http://schemas.openxmlformats.org/drawingml/2006/table">
            <a:tbl>
              <a:tblPr firstRow="1" firstCol="1" bandRow="1"/>
              <a:tblGrid>
                <a:gridCol w="2906395">
                  <a:extLst>
                    <a:ext uri="{9D8B030D-6E8A-4147-A177-3AD203B41FA5}">
                      <a16:colId xmlns:a16="http://schemas.microsoft.com/office/drawing/2014/main" val="4013455929"/>
                    </a:ext>
                  </a:extLst>
                </a:gridCol>
                <a:gridCol w="2906395">
                  <a:extLst>
                    <a:ext uri="{9D8B030D-6E8A-4147-A177-3AD203B41FA5}">
                      <a16:colId xmlns:a16="http://schemas.microsoft.com/office/drawing/2014/main" val="263880990"/>
                    </a:ext>
                  </a:extLst>
                </a:gridCol>
              </a:tblGrid>
              <a:tr h="335915">
                <a:tc>
                  <a:txBody>
                    <a:bodyPr/>
                    <a:lstStyle/>
                    <a:p>
                      <a:pPr algn="l">
                        <a:lnSpc>
                          <a:spcPct val="107000"/>
                        </a:lnSpc>
                        <a:spcAft>
                          <a:spcPts val="800"/>
                        </a:spcAft>
                      </a:pPr>
                      <a:r>
                        <a:rPr lang="en-GB" sz="1600" b="1">
                          <a:effectLst/>
                          <a:latin typeface="Arial" panose="020B0604020202020204" pitchFamily="34" charset="0"/>
                          <a:ea typeface="Calibri" panose="020F0502020204030204" pitchFamily="34" charset="0"/>
                          <a:cs typeface="Times New Roman" panose="02020603050405020304" pitchFamily="18" charset="0"/>
                        </a:rPr>
                        <a:t>Spending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l">
                        <a:lnSpc>
                          <a:spcPct val="107000"/>
                        </a:lnSpc>
                        <a:spcAft>
                          <a:spcPts val="800"/>
                        </a:spcAft>
                      </a:pPr>
                      <a:r>
                        <a:rPr lang="en-GB" sz="1600" b="1">
                          <a:effectLst/>
                          <a:latin typeface="Arial" panose="020B0604020202020204" pitchFamily="34" charset="0"/>
                          <a:ea typeface="Calibri" panose="020F0502020204030204" pitchFamily="34" charset="0"/>
                          <a:cs typeface="Times New Roman" panose="02020603050405020304" pitchFamily="18" charset="0"/>
                        </a:rPr>
                        <a:t>First Year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1870717807"/>
                  </a:ext>
                </a:extLst>
              </a:tr>
              <a:tr h="335915">
                <a:tc>
                  <a:txBody>
                    <a:bodyPr/>
                    <a:lstStyle/>
                    <a:p>
                      <a:pPr algn="l">
                        <a:lnSpc>
                          <a:spcPct val="107000"/>
                        </a:lnSpc>
                        <a:spcAft>
                          <a:spcPts val="800"/>
                        </a:spcAft>
                      </a:pPr>
                      <a:r>
                        <a:rPr lang="en-GB"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Accommodation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algn="l">
                        <a:lnSpc>
                          <a:spcPct val="107000"/>
                        </a:lnSpc>
                        <a:spcAft>
                          <a:spcPts val="800"/>
                        </a:spcAft>
                      </a:pPr>
                      <a:r>
                        <a:rPr lang="en-GB"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£145</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extLst>
                  <a:ext uri="{0D108BD9-81ED-4DB2-BD59-A6C34878D82A}">
                    <a16:rowId xmlns:a16="http://schemas.microsoft.com/office/drawing/2014/main" val="2122747974"/>
                  </a:ext>
                </a:extLst>
              </a:tr>
              <a:tr h="335915">
                <a:tc>
                  <a:txBody>
                    <a:bodyPr/>
                    <a:lstStyle/>
                    <a:p>
                      <a:pPr algn="l">
                        <a:lnSpc>
                          <a:spcPct val="107000"/>
                        </a:lnSpc>
                        <a:spcAft>
                          <a:spcPts val="800"/>
                        </a:spcAft>
                      </a:pPr>
                      <a:r>
                        <a:rPr lang="en-GB" sz="1200">
                          <a:effectLst/>
                          <a:latin typeface="Arial" panose="020B0604020202020204" pitchFamily="34" charset="0"/>
                          <a:ea typeface="Calibri" panose="020F0502020204030204" pitchFamily="34" charset="0"/>
                          <a:cs typeface="Times New Roman" panose="02020603050405020304" pitchFamily="18" charset="0"/>
                        </a:rPr>
                        <a:t>Food and Bills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l">
                        <a:lnSpc>
                          <a:spcPct val="107000"/>
                        </a:lnSpc>
                        <a:spcAft>
                          <a:spcPts val="800"/>
                        </a:spcAft>
                      </a:pPr>
                      <a:r>
                        <a:rPr lang="en-GB" sz="1100">
                          <a:effectLst/>
                          <a:latin typeface="Arial" panose="020B0604020202020204" pitchFamily="34" charset="0"/>
                          <a:ea typeface="Calibri" panose="020F0502020204030204" pitchFamily="34" charset="0"/>
                          <a:cs typeface="Times New Roman" panose="02020603050405020304" pitchFamily="18" charset="0"/>
                        </a:rPr>
                        <a:t>£56</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3856454577"/>
                  </a:ext>
                </a:extLst>
              </a:tr>
              <a:tr h="335915">
                <a:tc>
                  <a:txBody>
                    <a:bodyPr/>
                    <a:lstStyle/>
                    <a:p>
                      <a:pPr algn="l">
                        <a:lnSpc>
                          <a:spcPct val="107000"/>
                        </a:lnSpc>
                        <a:spcAft>
                          <a:spcPts val="800"/>
                        </a:spcAft>
                      </a:pPr>
                      <a:r>
                        <a:rPr lang="en-GB"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Travel</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algn="l">
                        <a:lnSpc>
                          <a:spcPct val="107000"/>
                        </a:lnSpc>
                        <a:spcAft>
                          <a:spcPts val="800"/>
                        </a:spcAft>
                      </a:pPr>
                      <a:r>
                        <a:rPr lang="en-GB"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£21</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extLst>
                  <a:ext uri="{0D108BD9-81ED-4DB2-BD59-A6C34878D82A}">
                    <a16:rowId xmlns:a16="http://schemas.microsoft.com/office/drawing/2014/main" val="3619904496"/>
                  </a:ext>
                </a:extLst>
              </a:tr>
              <a:tr h="335915">
                <a:tc>
                  <a:txBody>
                    <a:bodyPr/>
                    <a:lstStyle/>
                    <a:p>
                      <a:pPr algn="l">
                        <a:lnSpc>
                          <a:spcPct val="107000"/>
                        </a:lnSpc>
                        <a:spcAft>
                          <a:spcPts val="800"/>
                        </a:spcAft>
                      </a:pPr>
                      <a:r>
                        <a:rPr lang="en-GB" sz="1200">
                          <a:effectLst/>
                          <a:latin typeface="Arial" panose="020B0604020202020204" pitchFamily="34" charset="0"/>
                          <a:ea typeface="Calibri" panose="020F0502020204030204" pitchFamily="34" charset="0"/>
                          <a:cs typeface="Times New Roman" panose="02020603050405020304" pitchFamily="18" charset="0"/>
                        </a:rPr>
                        <a:t>Course Costs</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l">
                        <a:lnSpc>
                          <a:spcPct val="107000"/>
                        </a:lnSpc>
                        <a:spcAft>
                          <a:spcPts val="800"/>
                        </a:spcAft>
                      </a:pPr>
                      <a:r>
                        <a:rPr lang="en-GB" sz="1100">
                          <a:effectLst/>
                          <a:latin typeface="Arial" panose="020B0604020202020204" pitchFamily="34" charset="0"/>
                          <a:ea typeface="Calibri" panose="020F0502020204030204" pitchFamily="34" charset="0"/>
                          <a:cs typeface="Times New Roman" panose="02020603050405020304" pitchFamily="18" charset="0"/>
                        </a:rPr>
                        <a:t>£10</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3931320320"/>
                  </a:ext>
                </a:extLst>
              </a:tr>
              <a:tr h="335915">
                <a:tc>
                  <a:txBody>
                    <a:bodyPr/>
                    <a:lstStyle/>
                    <a:p>
                      <a:pPr algn="l">
                        <a:lnSpc>
                          <a:spcPct val="107000"/>
                        </a:lnSpc>
                        <a:spcAft>
                          <a:spcPts val="800"/>
                        </a:spcAft>
                      </a:pPr>
                      <a:r>
                        <a:rPr lang="en-GB"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Leisure</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algn="l">
                        <a:lnSpc>
                          <a:spcPct val="107000"/>
                        </a:lnSpc>
                        <a:spcAft>
                          <a:spcPts val="800"/>
                        </a:spcAft>
                      </a:pPr>
                      <a:r>
                        <a:rPr lang="en-GB"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£30</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extLst>
                  <a:ext uri="{0D108BD9-81ED-4DB2-BD59-A6C34878D82A}">
                    <a16:rowId xmlns:a16="http://schemas.microsoft.com/office/drawing/2014/main" val="20904191"/>
                  </a:ext>
                </a:extLst>
              </a:tr>
              <a:tr h="335915">
                <a:tc>
                  <a:txBody>
                    <a:bodyPr/>
                    <a:lstStyle/>
                    <a:p>
                      <a:pPr algn="l">
                        <a:lnSpc>
                          <a:spcPct val="107000"/>
                        </a:lnSpc>
                        <a:spcAft>
                          <a:spcPts val="800"/>
                        </a:spcAft>
                      </a:pPr>
                      <a:r>
                        <a:rPr lang="en-GB" sz="1200">
                          <a:effectLst/>
                          <a:latin typeface="Arial" panose="020B0604020202020204" pitchFamily="34" charset="0"/>
                          <a:ea typeface="Calibri" panose="020F0502020204030204" pitchFamily="34" charset="0"/>
                          <a:cs typeface="Times New Roman" panose="02020603050405020304" pitchFamily="18" charset="0"/>
                        </a:rPr>
                        <a:t>Toiletries, clothing, misc.</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l">
                        <a:lnSpc>
                          <a:spcPct val="107000"/>
                        </a:lnSpc>
                        <a:spcAft>
                          <a:spcPts val="800"/>
                        </a:spcAft>
                      </a:pPr>
                      <a:r>
                        <a:rPr lang="en-GB" sz="1100">
                          <a:effectLst/>
                          <a:latin typeface="Arial" panose="020B0604020202020204" pitchFamily="34" charset="0"/>
                          <a:ea typeface="Calibri" panose="020F0502020204030204" pitchFamily="34" charset="0"/>
                          <a:cs typeface="Times New Roman" panose="02020603050405020304" pitchFamily="18" charset="0"/>
                        </a:rPr>
                        <a:t>£20</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2382494364"/>
                  </a:ext>
                </a:extLst>
              </a:tr>
              <a:tr h="335915">
                <a:tc>
                  <a:txBody>
                    <a:bodyPr/>
                    <a:lstStyle/>
                    <a:p>
                      <a:pPr algn="l">
                        <a:lnSpc>
                          <a:spcPct val="107000"/>
                        </a:lnSpc>
                        <a:spcAft>
                          <a:spcPts val="800"/>
                        </a:spcAft>
                      </a:pPr>
                      <a:r>
                        <a:rPr lang="en-GB" sz="16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Total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algn="l">
                        <a:lnSpc>
                          <a:spcPct val="107000"/>
                        </a:lnSpc>
                        <a:spcAft>
                          <a:spcPts val="800"/>
                        </a:spcAft>
                      </a:pPr>
                      <a:r>
                        <a:rPr lang="en-GB"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£282.00 per week</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extLst>
                  <a:ext uri="{0D108BD9-81ED-4DB2-BD59-A6C34878D82A}">
                    <a16:rowId xmlns:a16="http://schemas.microsoft.com/office/drawing/2014/main" val="1429686470"/>
                  </a:ext>
                </a:extLst>
              </a:tr>
            </a:tbl>
          </a:graphicData>
        </a:graphic>
      </p:graphicFrame>
    </p:spTree>
    <p:extLst>
      <p:ext uri="{BB962C8B-B14F-4D97-AF65-F5344CB8AC3E}">
        <p14:creationId xmlns:p14="http://schemas.microsoft.com/office/powerpoint/2010/main" val="22164401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0"/>
            <a:ext cx="9144000" cy="6858763"/>
          </a:xfrm>
        </p:spPr>
      </p:pic>
      <p:sp>
        <p:nvSpPr>
          <p:cNvPr id="2" name="Title 1"/>
          <p:cNvSpPr>
            <a:spLocks noGrp="1"/>
          </p:cNvSpPr>
          <p:nvPr>
            <p:ph type="title"/>
          </p:nvPr>
        </p:nvSpPr>
        <p:spPr/>
        <p:txBody>
          <a:bodyPr/>
          <a:lstStyle/>
          <a:p>
            <a:r>
              <a:rPr lang="en-US" dirty="0">
                <a:solidFill>
                  <a:srgbClr val="E6287F"/>
                </a:solidFill>
              </a:rPr>
              <a:t>What we’ll cover</a:t>
            </a:r>
          </a:p>
        </p:txBody>
      </p:sp>
      <p:graphicFrame>
        <p:nvGraphicFramePr>
          <p:cNvPr id="7" name="Diagram 6" descr="The topics covered in the presentation are: what support is available, how to access it, when and how to repay and how to manage your money.">
            <a:extLst>
              <a:ext uri="{FF2B5EF4-FFF2-40B4-BE49-F238E27FC236}">
                <a16:creationId xmlns:a16="http://schemas.microsoft.com/office/drawing/2014/main" id="{B64BCF68-3343-47DD-A870-C8F8F4F2D7EB}"/>
              </a:ext>
            </a:extLst>
          </p:cNvPr>
          <p:cNvGraphicFramePr/>
          <p:nvPr/>
        </p:nvGraphicFramePr>
        <p:xfrm>
          <a:off x="193473" y="1833037"/>
          <a:ext cx="4886528" cy="382354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8" name="Picture 2">
            <a:extLst>
              <a:ext uri="{FF2B5EF4-FFF2-40B4-BE49-F238E27FC236}">
                <a16:creationId xmlns:a16="http://schemas.microsoft.com/office/drawing/2014/main" id="{7C1626DB-E62A-4115-B529-F29815BCD12B}"/>
              </a:ext>
              <a:ext uri="{C183D7F6-B498-43B3-948B-1728B52AA6E4}">
                <adec:decorative xmlns:adec="http://schemas.microsoft.com/office/drawing/2017/decorative" val="1"/>
              </a:ext>
            </a:extLst>
          </p:cNvPr>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5400244" y="2235200"/>
            <a:ext cx="3057370" cy="587536"/>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6" descr="Student Finance England provides financial support to students entering higher education in the UK, on behalf of the UK government. &#10;https://www.gov.uk/student-finance ">
            <a:extLst>
              <a:ext uri="{FF2B5EF4-FFF2-40B4-BE49-F238E27FC236}">
                <a16:creationId xmlns:a16="http://schemas.microsoft.com/office/drawing/2014/main" id="{D52052BF-362D-4243-9BA2-A3459E648E48}"/>
              </a:ext>
            </a:extLst>
          </p:cNvPr>
          <p:cNvSpPr txBox="1"/>
          <p:nvPr/>
        </p:nvSpPr>
        <p:spPr>
          <a:xfrm>
            <a:off x="5252397" y="2903251"/>
            <a:ext cx="3671469" cy="2559675"/>
          </a:xfrm>
          <a:prstGeom prst="rect">
            <a:avLst/>
          </a:prstGeom>
          <a:noFill/>
        </p:spPr>
        <p:txBody>
          <a:bodyPr wrap="square" rtlCol="0">
            <a:spAutoFit/>
          </a:bodyPr>
          <a:lstStyle/>
          <a:p>
            <a:pPr fontAlgn="base">
              <a:spcBef>
                <a:spcPts val="480"/>
              </a:spcBef>
              <a:spcAft>
                <a:spcPts val="0"/>
              </a:spcAft>
            </a:pPr>
            <a:r>
              <a:rPr lang="en-GB" sz="2000" kern="1200" dirty="0">
                <a:solidFill>
                  <a:srgbClr val="002060"/>
                </a:solidFill>
                <a:effectLst/>
                <a:ea typeface="Times New Roman" panose="02020603050405020304" pitchFamily="18" charset="0"/>
                <a:cs typeface="Times New Roman" panose="02020603050405020304" pitchFamily="18" charset="0"/>
              </a:rPr>
              <a:t>Student Finance England provides financial support to students entering higher education in the UK, on behalf of the UK government. </a:t>
            </a:r>
          </a:p>
          <a:p>
            <a:pPr fontAlgn="base">
              <a:spcBef>
                <a:spcPts val="480"/>
              </a:spcBef>
              <a:spcAft>
                <a:spcPts val="0"/>
              </a:spcAft>
            </a:pPr>
            <a:endParaRPr lang="en-GB" sz="1200" dirty="0">
              <a:effectLst/>
              <a:ea typeface="Times New Roman" panose="02020603050405020304" pitchFamily="18" charset="0"/>
            </a:endParaRPr>
          </a:p>
          <a:p>
            <a:pPr fontAlgn="base">
              <a:spcBef>
                <a:spcPts val="480"/>
              </a:spcBef>
              <a:spcAft>
                <a:spcPts val="0"/>
              </a:spcAft>
            </a:pPr>
            <a:r>
              <a:rPr lang="en-GB" sz="2000" u="sng" kern="1200" dirty="0">
                <a:solidFill>
                  <a:srgbClr val="000000"/>
                </a:solidFill>
                <a:effectLst/>
                <a:ea typeface="Times New Roman" panose="02020603050405020304" pitchFamily="18" charset="0"/>
                <a:cs typeface="Times New Roman" panose="02020603050405020304" pitchFamily="18" charset="0"/>
                <a:hlinkClick r:id="rId10"/>
              </a:rPr>
              <a:t>https://www.gov.uk/student-finance</a:t>
            </a:r>
            <a:r>
              <a:rPr lang="en-GB" sz="2000" kern="1200" dirty="0">
                <a:solidFill>
                  <a:srgbClr val="000000"/>
                </a:solidFill>
                <a:effectLst/>
                <a:ea typeface="Times New Roman" panose="02020603050405020304" pitchFamily="18" charset="0"/>
                <a:cs typeface="Times New Roman" panose="02020603050405020304" pitchFamily="18" charset="0"/>
              </a:rPr>
              <a:t> </a:t>
            </a:r>
            <a:endParaRPr lang="en-GB" sz="1200" dirty="0">
              <a:effectLst/>
              <a:ea typeface="Times New Roman" panose="02020603050405020304" pitchFamily="18" charset="0"/>
            </a:endParaRPr>
          </a:p>
        </p:txBody>
      </p:sp>
    </p:spTree>
    <p:extLst>
      <p:ext uri="{BB962C8B-B14F-4D97-AF65-F5344CB8AC3E}">
        <p14:creationId xmlns:p14="http://schemas.microsoft.com/office/powerpoint/2010/main" val="1589266876"/>
      </p:ext>
    </p:extLst>
  </p:cSld>
  <p:clrMapOvr>
    <a:masterClrMapping/>
  </p:clrMapOvr>
  <p:transition spd="slow">
    <p:push dir="u"/>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0"/>
            <a:ext cx="9144000" cy="6858763"/>
          </a:xfrm>
        </p:spPr>
      </p:pic>
      <p:sp>
        <p:nvSpPr>
          <p:cNvPr id="2" name="Title 1"/>
          <p:cNvSpPr>
            <a:spLocks noGrp="1"/>
          </p:cNvSpPr>
          <p:nvPr>
            <p:ph type="title"/>
          </p:nvPr>
        </p:nvSpPr>
        <p:spPr/>
        <p:txBody>
          <a:bodyPr/>
          <a:lstStyle/>
          <a:p>
            <a:r>
              <a:rPr lang="en-US" dirty="0">
                <a:solidFill>
                  <a:srgbClr val="E6287F"/>
                </a:solidFill>
              </a:rPr>
              <a:t>How to manage your money</a:t>
            </a:r>
          </a:p>
        </p:txBody>
      </p:sp>
      <p:sp>
        <p:nvSpPr>
          <p:cNvPr id="14" name="Rectangle 13">
            <a:extLst>
              <a:ext uri="{FF2B5EF4-FFF2-40B4-BE49-F238E27FC236}">
                <a16:creationId xmlns:a16="http://schemas.microsoft.com/office/drawing/2014/main" id="{78EA7251-90F1-1F47-B660-4B1892C3FFAD}"/>
              </a:ext>
            </a:extLst>
          </p:cNvPr>
          <p:cNvSpPr/>
          <p:nvPr/>
        </p:nvSpPr>
        <p:spPr>
          <a:xfrm>
            <a:off x="177381" y="2622430"/>
            <a:ext cx="5676182" cy="1742537"/>
          </a:xfrm>
          <a:prstGeom prst="rect">
            <a:avLst/>
          </a:prstGeom>
          <a:solidFill>
            <a:srgbClr val="53C0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DA2E6CC6-B0E7-DD41-B316-2AB77BE9E5B0}"/>
              </a:ext>
            </a:extLst>
          </p:cNvPr>
          <p:cNvSpPr txBox="1"/>
          <p:nvPr/>
        </p:nvSpPr>
        <p:spPr>
          <a:xfrm>
            <a:off x="591908" y="2622430"/>
            <a:ext cx="5192643" cy="1742536"/>
          </a:xfrm>
          <a:prstGeom prst="rect">
            <a:avLst/>
          </a:prstGeom>
          <a:noFill/>
        </p:spPr>
        <p:txBody>
          <a:bodyPr wrap="square" rtlCol="0" anchor="ctr" anchorCtr="0">
            <a:noAutofit/>
          </a:bodyPr>
          <a:lstStyle/>
          <a:p>
            <a:pPr defTabSz="457200">
              <a:lnSpc>
                <a:spcPct val="120000"/>
              </a:lnSpc>
            </a:pPr>
            <a:r>
              <a:rPr lang="en-GB" sz="2200" b="1" dirty="0">
                <a:solidFill>
                  <a:schemeClr val="bg1"/>
                </a:solidFill>
              </a:rPr>
              <a:t>Maximum</a:t>
            </a:r>
            <a:r>
              <a:rPr lang="en-GB" sz="2200" dirty="0">
                <a:solidFill>
                  <a:schemeClr val="bg1"/>
                </a:solidFill>
              </a:rPr>
              <a:t> Maintenance Loan </a:t>
            </a:r>
            <a:r>
              <a:rPr lang="en-GB" sz="2200" b="1" dirty="0">
                <a:solidFill>
                  <a:schemeClr val="bg1"/>
                </a:solidFill>
              </a:rPr>
              <a:t>£13,022</a:t>
            </a:r>
          </a:p>
          <a:p>
            <a:pPr defTabSz="457200">
              <a:lnSpc>
                <a:spcPct val="120000"/>
              </a:lnSpc>
            </a:pPr>
            <a:r>
              <a:rPr lang="en-GB" sz="2200" dirty="0">
                <a:solidFill>
                  <a:schemeClr val="bg1"/>
                </a:solidFill>
              </a:rPr>
              <a:t>Divided by 52 weeks = </a:t>
            </a:r>
          </a:p>
          <a:p>
            <a:pPr defTabSz="457200">
              <a:lnSpc>
                <a:spcPct val="120000"/>
              </a:lnSpc>
            </a:pPr>
            <a:r>
              <a:rPr lang="en-GB" sz="2800" b="1" dirty="0">
                <a:solidFill>
                  <a:schemeClr val="bg1"/>
                </a:solidFill>
              </a:rPr>
              <a:t>£250.42 per week.</a:t>
            </a:r>
          </a:p>
        </p:txBody>
      </p:sp>
      <p:sp>
        <p:nvSpPr>
          <p:cNvPr id="16" name="Snip Single Corner Rectangle 15">
            <a:extLst>
              <a:ext uri="{FF2B5EF4-FFF2-40B4-BE49-F238E27FC236}">
                <a16:creationId xmlns:a16="http://schemas.microsoft.com/office/drawing/2014/main" id="{EF676D3C-9A22-6947-9EF9-9EE0E16087F4}"/>
              </a:ext>
            </a:extLst>
          </p:cNvPr>
          <p:cNvSpPr/>
          <p:nvPr/>
        </p:nvSpPr>
        <p:spPr>
          <a:xfrm flipV="1">
            <a:off x="177382" y="1599143"/>
            <a:ext cx="5676181" cy="693278"/>
          </a:xfrm>
          <a:prstGeom prst="snip1Rect">
            <a:avLst/>
          </a:prstGeom>
          <a:solidFill>
            <a:srgbClr val="53C0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9FE3"/>
              </a:solidFill>
            </a:endParaRPr>
          </a:p>
        </p:txBody>
      </p:sp>
      <p:sp>
        <p:nvSpPr>
          <p:cNvPr id="17" name="Content Placeholder 2">
            <a:extLst>
              <a:ext uri="{FF2B5EF4-FFF2-40B4-BE49-F238E27FC236}">
                <a16:creationId xmlns:a16="http://schemas.microsoft.com/office/drawing/2014/main" id="{4126A319-774C-474F-9756-4C85489EE56F}"/>
              </a:ext>
            </a:extLst>
          </p:cNvPr>
          <p:cNvSpPr txBox="1">
            <a:spLocks/>
          </p:cNvSpPr>
          <p:nvPr/>
        </p:nvSpPr>
        <p:spPr>
          <a:xfrm>
            <a:off x="591908" y="1600200"/>
            <a:ext cx="5675722" cy="692221"/>
          </a:xfrm>
          <a:prstGeom prst="rect">
            <a:avLst/>
          </a:prstGeom>
        </p:spPr>
        <p:txBody>
          <a:bodyPr vert="horz" lIns="91440" tIns="45720" rIns="91440" bIns="45720" rtlCol="0" anchor="ctr"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457200">
              <a:lnSpc>
                <a:spcPct val="120000"/>
              </a:lnSpc>
              <a:spcBef>
                <a:spcPts val="0"/>
              </a:spcBef>
              <a:buFont typeface="Arial" panose="020B0604020202020204" pitchFamily="34" charset="0"/>
              <a:buNone/>
            </a:pPr>
            <a:r>
              <a:rPr lang="en-GB" sz="2600" b="1">
                <a:solidFill>
                  <a:schemeClr val="bg1"/>
                </a:solidFill>
              </a:rPr>
              <a:t>Full-time student example </a:t>
            </a:r>
            <a:r>
              <a:rPr lang="en-GB" sz="1800">
                <a:solidFill>
                  <a:schemeClr val="bg1"/>
                </a:solidFill>
              </a:rPr>
              <a:t>(age 18+)</a:t>
            </a:r>
            <a:endParaRPr lang="en-GB" sz="1800" dirty="0">
              <a:solidFill>
                <a:schemeClr val="bg1"/>
              </a:solidFill>
            </a:endParaRPr>
          </a:p>
        </p:txBody>
      </p:sp>
      <p:sp>
        <p:nvSpPr>
          <p:cNvPr id="18" name="TextBox 17">
            <a:extLst>
              <a:ext uri="{FF2B5EF4-FFF2-40B4-BE49-F238E27FC236}">
                <a16:creationId xmlns:a16="http://schemas.microsoft.com/office/drawing/2014/main" id="{D1493B8A-0AD4-414B-AB2A-99591C783BCD}"/>
              </a:ext>
            </a:extLst>
          </p:cNvPr>
          <p:cNvSpPr txBox="1"/>
          <p:nvPr/>
        </p:nvSpPr>
        <p:spPr>
          <a:xfrm>
            <a:off x="249519" y="4657635"/>
            <a:ext cx="5261655" cy="1200329"/>
          </a:xfrm>
          <a:prstGeom prst="rect">
            <a:avLst/>
          </a:prstGeom>
          <a:noFill/>
        </p:spPr>
        <p:txBody>
          <a:bodyPr wrap="square" rtlCol="0">
            <a:spAutoFit/>
          </a:bodyPr>
          <a:lstStyle/>
          <a:p>
            <a:pPr defTabSz="457200"/>
            <a:r>
              <a:rPr lang="en-GB" sz="2400" b="1" dirty="0">
                <a:solidFill>
                  <a:srgbClr val="53C0D4"/>
                </a:solidFill>
              </a:rPr>
              <a:t>Did you know? </a:t>
            </a:r>
            <a:br>
              <a:rPr lang="en-GB" sz="2400" b="1" dirty="0">
                <a:solidFill>
                  <a:srgbClr val="53C0D4"/>
                </a:solidFill>
              </a:rPr>
            </a:br>
            <a:r>
              <a:rPr lang="en-GB" sz="2400" dirty="0">
                <a:solidFill>
                  <a:srgbClr val="53C0D4"/>
                </a:solidFill>
              </a:rPr>
              <a:t>Even if you qualify you don’t have </a:t>
            </a:r>
            <a:br>
              <a:rPr lang="en-GB" sz="2400" dirty="0">
                <a:solidFill>
                  <a:srgbClr val="53C0D4"/>
                </a:solidFill>
              </a:rPr>
            </a:br>
            <a:r>
              <a:rPr lang="en-GB" sz="2400" dirty="0">
                <a:solidFill>
                  <a:srgbClr val="53C0D4"/>
                </a:solidFill>
              </a:rPr>
              <a:t>to apply for the full Maintenance Loan.</a:t>
            </a:r>
            <a:endParaRPr lang="en-US" sz="2400" dirty="0">
              <a:solidFill>
                <a:srgbClr val="53C0D4"/>
              </a:solidFill>
            </a:endParaRPr>
          </a:p>
        </p:txBody>
      </p:sp>
      <p:sp>
        <p:nvSpPr>
          <p:cNvPr id="20" name="Rectangle 19">
            <a:extLst>
              <a:ext uri="{FF2B5EF4-FFF2-40B4-BE49-F238E27FC236}">
                <a16:creationId xmlns:a16="http://schemas.microsoft.com/office/drawing/2014/main" id="{78EA7251-90F1-1F47-B660-4B1892C3FFAD}"/>
              </a:ext>
            </a:extLst>
          </p:cNvPr>
          <p:cNvSpPr/>
          <p:nvPr/>
        </p:nvSpPr>
        <p:spPr>
          <a:xfrm>
            <a:off x="6030944" y="2925763"/>
            <a:ext cx="2975035" cy="3065604"/>
          </a:xfrm>
          <a:prstGeom prst="rect">
            <a:avLst/>
          </a:prstGeom>
          <a:noFill/>
          <a:ln w="38100">
            <a:solidFill>
              <a:srgbClr val="53C0D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rgbClr val="E6287F"/>
              </a:solidFill>
            </a:endParaRPr>
          </a:p>
          <a:p>
            <a:pPr algn="ctr"/>
            <a:endParaRPr lang="en-US" sz="2000" b="1" dirty="0">
              <a:solidFill>
                <a:srgbClr val="E6287F"/>
              </a:solidFill>
            </a:endParaRPr>
          </a:p>
          <a:p>
            <a:pPr algn="ctr"/>
            <a:r>
              <a:rPr lang="en-US" sz="2000" b="1" dirty="0">
                <a:solidFill>
                  <a:srgbClr val="E6287F"/>
                </a:solidFill>
              </a:rPr>
              <a:t>Rent</a:t>
            </a:r>
          </a:p>
          <a:p>
            <a:pPr algn="ctr"/>
            <a:r>
              <a:rPr lang="en-US" sz="2000" b="1" dirty="0">
                <a:solidFill>
                  <a:srgbClr val="E6287F"/>
                </a:solidFill>
              </a:rPr>
              <a:t>Food</a:t>
            </a:r>
          </a:p>
          <a:p>
            <a:pPr algn="ctr"/>
            <a:r>
              <a:rPr lang="en-US" sz="2000" b="1" dirty="0">
                <a:solidFill>
                  <a:srgbClr val="E6287F"/>
                </a:solidFill>
              </a:rPr>
              <a:t>Bills</a:t>
            </a:r>
          </a:p>
          <a:p>
            <a:pPr algn="ctr"/>
            <a:r>
              <a:rPr lang="en-US" sz="2000" b="1" dirty="0">
                <a:solidFill>
                  <a:srgbClr val="E6287F"/>
                </a:solidFill>
              </a:rPr>
              <a:t>Entertainment</a:t>
            </a:r>
          </a:p>
          <a:p>
            <a:pPr algn="ctr"/>
            <a:r>
              <a:rPr lang="en-US" sz="2000" b="1" dirty="0">
                <a:solidFill>
                  <a:srgbClr val="E6287F"/>
                </a:solidFill>
              </a:rPr>
              <a:t>Travel </a:t>
            </a:r>
          </a:p>
          <a:p>
            <a:pPr algn="ctr"/>
            <a:r>
              <a:rPr lang="en-US" sz="2000" b="1" dirty="0">
                <a:solidFill>
                  <a:srgbClr val="E6287F"/>
                </a:solidFill>
              </a:rPr>
              <a:t>Social Life</a:t>
            </a:r>
          </a:p>
          <a:p>
            <a:pPr algn="ctr"/>
            <a:r>
              <a:rPr lang="en-US" sz="2000" b="1" dirty="0">
                <a:solidFill>
                  <a:srgbClr val="E6287F"/>
                </a:solidFill>
              </a:rPr>
              <a:t>Hobbies</a:t>
            </a:r>
          </a:p>
          <a:p>
            <a:pPr algn="ctr"/>
            <a:r>
              <a:rPr lang="en-US" sz="2000" b="1" dirty="0">
                <a:solidFill>
                  <a:srgbClr val="E6287F"/>
                </a:solidFill>
              </a:rPr>
              <a:t>Toiletries </a:t>
            </a:r>
          </a:p>
          <a:p>
            <a:pPr algn="ctr"/>
            <a:r>
              <a:rPr lang="en-US" sz="2000" b="1" dirty="0">
                <a:solidFill>
                  <a:srgbClr val="E6287F"/>
                </a:solidFill>
              </a:rPr>
              <a:t>Uni Equipment</a:t>
            </a:r>
          </a:p>
          <a:p>
            <a:pPr algn="ctr"/>
            <a:r>
              <a:rPr lang="en-US" sz="2000" b="1" dirty="0">
                <a:solidFill>
                  <a:srgbClr val="E6287F"/>
                </a:solidFill>
              </a:rPr>
              <a:t>Clothes</a:t>
            </a:r>
          </a:p>
          <a:p>
            <a:pPr algn="ctr"/>
            <a:endParaRPr lang="en-US" sz="2000" b="1" dirty="0">
              <a:solidFill>
                <a:srgbClr val="E6287F"/>
              </a:solidFill>
            </a:endParaRPr>
          </a:p>
          <a:p>
            <a:pPr algn="ctr"/>
            <a:endParaRPr lang="en-US" sz="2000" b="1" dirty="0">
              <a:solidFill>
                <a:srgbClr val="53C0D4"/>
              </a:solidFill>
            </a:endParaRPr>
          </a:p>
        </p:txBody>
      </p:sp>
      <p:sp>
        <p:nvSpPr>
          <p:cNvPr id="5" name="Oval Callout 4"/>
          <p:cNvSpPr/>
          <p:nvPr/>
        </p:nvSpPr>
        <p:spPr>
          <a:xfrm>
            <a:off x="6163192" y="1374483"/>
            <a:ext cx="2456597" cy="1148472"/>
          </a:xfrm>
          <a:prstGeom prst="wedgeEllipseCallout">
            <a:avLst>
              <a:gd name="adj1" fmla="val 62501"/>
              <a:gd name="adj2" fmla="val 64877"/>
            </a:avLst>
          </a:prstGeom>
          <a:noFill/>
          <a:ln w="57150">
            <a:solidFill>
              <a:srgbClr val="53C0D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E6287F"/>
                </a:solidFill>
              </a:rPr>
              <a:t>What would that need to cover?</a:t>
            </a:r>
          </a:p>
        </p:txBody>
      </p:sp>
    </p:spTree>
    <p:extLst>
      <p:ext uri="{BB962C8B-B14F-4D97-AF65-F5344CB8AC3E}">
        <p14:creationId xmlns:p14="http://schemas.microsoft.com/office/powerpoint/2010/main" val="205386403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0-#ppt_w/2"/>
                                          </p:val>
                                        </p:tav>
                                        <p:tav tm="100000">
                                          <p:val>
                                            <p:strVal val="#ppt_x"/>
                                          </p:val>
                                        </p:tav>
                                      </p:tavLst>
                                    </p:anim>
                                    <p:anim calcmode="lin" valueType="num">
                                      <p:cBhvr additive="base">
                                        <p:cTn id="8" dur="5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42"/>
        <p:cNvGrpSpPr/>
        <p:nvPr/>
      </p:nvGrpSpPr>
      <p:grpSpPr>
        <a:xfrm>
          <a:off x="0" y="0"/>
          <a:ext cx="0" cy="0"/>
          <a:chOff x="0" y="0"/>
          <a:chExt cx="0" cy="0"/>
        </a:xfrm>
      </p:grpSpPr>
      <p:pic>
        <p:nvPicPr>
          <p:cNvPr id="21" name="Content Placeholder 3">
            <a:extLst>
              <a:ext uri="{FF2B5EF4-FFF2-40B4-BE49-F238E27FC236}">
                <a16:creationId xmlns:a16="http://schemas.microsoft.com/office/drawing/2014/main" id="{927D6E50-E779-40AC-BFCD-CF3E552D5123}"/>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763"/>
            <a:ext cx="9144000" cy="6858763"/>
          </a:xfrm>
        </p:spPr>
      </p:pic>
      <p:sp>
        <p:nvSpPr>
          <p:cNvPr id="443" name="Google Shape;443;p30"/>
          <p:cNvSpPr/>
          <p:nvPr/>
        </p:nvSpPr>
        <p:spPr>
          <a:xfrm>
            <a:off x="0" y="3034934"/>
            <a:ext cx="1783282" cy="3236918"/>
          </a:xfrm>
          <a:prstGeom prst="rect">
            <a:avLst/>
          </a:prstGeom>
          <a:solidFill>
            <a:srgbClr val="8D5CB7">
              <a:alpha val="14509"/>
            </a:srgbClr>
          </a:solidFill>
          <a:ln>
            <a:noFill/>
          </a:ln>
        </p:spPr>
        <p:txBody>
          <a:bodyPr spcFirstLastPara="1" wrap="square" lIns="68569" tIns="34275" rIns="68569" bIns="34275" anchor="ctr" anchorCtr="0">
            <a:noAutofit/>
          </a:bodyPr>
          <a:lstStyle/>
          <a:p>
            <a:pPr algn="ctr">
              <a:buClr>
                <a:srgbClr val="000000"/>
              </a:buClr>
              <a:buSzPts val="1800"/>
            </a:pPr>
            <a:endParaRPr sz="1350">
              <a:solidFill>
                <a:schemeClr val="lt1"/>
              </a:solidFill>
              <a:latin typeface="Calibri"/>
              <a:ea typeface="Calibri"/>
              <a:cs typeface="Calibri"/>
              <a:sym typeface="Calibri"/>
            </a:endParaRPr>
          </a:p>
        </p:txBody>
      </p:sp>
      <p:sp>
        <p:nvSpPr>
          <p:cNvPr id="444" name="Google Shape;444;p30"/>
          <p:cNvSpPr/>
          <p:nvPr/>
        </p:nvSpPr>
        <p:spPr>
          <a:xfrm>
            <a:off x="3617485" y="3034934"/>
            <a:ext cx="1827923" cy="3236918"/>
          </a:xfrm>
          <a:prstGeom prst="rect">
            <a:avLst/>
          </a:prstGeom>
          <a:solidFill>
            <a:srgbClr val="009FE3">
              <a:alpha val="14509"/>
            </a:srgbClr>
          </a:solidFill>
          <a:ln>
            <a:noFill/>
          </a:ln>
        </p:spPr>
        <p:txBody>
          <a:bodyPr spcFirstLastPara="1" wrap="square" lIns="68569" tIns="34275" rIns="68569" bIns="34275" anchor="ctr" anchorCtr="0">
            <a:noAutofit/>
          </a:bodyPr>
          <a:lstStyle/>
          <a:p>
            <a:pPr algn="ctr">
              <a:buClr>
                <a:srgbClr val="000000"/>
              </a:buClr>
              <a:buSzPts val="1800"/>
            </a:pPr>
            <a:endParaRPr sz="1350">
              <a:solidFill>
                <a:schemeClr val="lt1"/>
              </a:solidFill>
              <a:latin typeface="Calibri"/>
              <a:ea typeface="Calibri"/>
              <a:cs typeface="Calibri"/>
              <a:sym typeface="Calibri"/>
            </a:endParaRPr>
          </a:p>
        </p:txBody>
      </p:sp>
      <p:sp>
        <p:nvSpPr>
          <p:cNvPr id="445" name="Google Shape;445;p30"/>
          <p:cNvSpPr/>
          <p:nvPr/>
        </p:nvSpPr>
        <p:spPr>
          <a:xfrm>
            <a:off x="7280079" y="3034934"/>
            <a:ext cx="1863921" cy="3236918"/>
          </a:xfrm>
          <a:prstGeom prst="rect">
            <a:avLst/>
          </a:prstGeom>
          <a:solidFill>
            <a:srgbClr val="767E92">
              <a:alpha val="14509"/>
            </a:srgbClr>
          </a:solidFill>
          <a:ln>
            <a:noFill/>
          </a:ln>
        </p:spPr>
        <p:txBody>
          <a:bodyPr spcFirstLastPara="1" wrap="square" lIns="68569" tIns="34275" rIns="68569" bIns="34275" anchor="ctr" anchorCtr="0">
            <a:noAutofit/>
          </a:bodyPr>
          <a:lstStyle/>
          <a:p>
            <a:pPr algn="ctr">
              <a:buClr>
                <a:srgbClr val="000000"/>
              </a:buClr>
              <a:buSzPts val="1800"/>
            </a:pPr>
            <a:endParaRPr sz="1350">
              <a:solidFill>
                <a:schemeClr val="lt1"/>
              </a:solidFill>
              <a:latin typeface="Calibri"/>
              <a:ea typeface="Calibri"/>
              <a:cs typeface="Calibri"/>
              <a:sym typeface="Calibri"/>
            </a:endParaRPr>
          </a:p>
        </p:txBody>
      </p:sp>
      <p:sp>
        <p:nvSpPr>
          <p:cNvPr id="446" name="Google Shape;446;p30"/>
          <p:cNvSpPr/>
          <p:nvPr/>
        </p:nvSpPr>
        <p:spPr>
          <a:xfrm>
            <a:off x="1781486" y="3034934"/>
            <a:ext cx="1836000" cy="3236918"/>
          </a:xfrm>
          <a:prstGeom prst="rect">
            <a:avLst/>
          </a:prstGeom>
          <a:solidFill>
            <a:srgbClr val="F8941A">
              <a:alpha val="9411"/>
            </a:srgbClr>
          </a:solidFill>
          <a:ln>
            <a:noFill/>
          </a:ln>
        </p:spPr>
        <p:txBody>
          <a:bodyPr spcFirstLastPara="1" wrap="square" lIns="68569" tIns="34275" rIns="68569" bIns="34275" anchor="ctr" anchorCtr="0">
            <a:noAutofit/>
          </a:bodyPr>
          <a:lstStyle/>
          <a:p>
            <a:pPr algn="ctr">
              <a:buClr>
                <a:srgbClr val="000000"/>
              </a:buClr>
              <a:buSzPts val="1800"/>
            </a:pPr>
            <a:endParaRPr sz="1350">
              <a:solidFill>
                <a:schemeClr val="lt1"/>
              </a:solidFill>
              <a:latin typeface="Calibri"/>
              <a:ea typeface="Calibri"/>
              <a:cs typeface="Calibri"/>
              <a:sym typeface="Calibri"/>
            </a:endParaRPr>
          </a:p>
        </p:txBody>
      </p:sp>
      <p:sp>
        <p:nvSpPr>
          <p:cNvPr id="447" name="Google Shape;447;p30"/>
          <p:cNvSpPr/>
          <p:nvPr/>
        </p:nvSpPr>
        <p:spPr>
          <a:xfrm>
            <a:off x="5445232" y="3034934"/>
            <a:ext cx="1836000" cy="3214058"/>
          </a:xfrm>
          <a:prstGeom prst="rect">
            <a:avLst/>
          </a:prstGeom>
          <a:solidFill>
            <a:srgbClr val="D34FAE">
              <a:alpha val="20000"/>
            </a:srgbClr>
          </a:solidFill>
          <a:ln>
            <a:noFill/>
          </a:ln>
        </p:spPr>
        <p:txBody>
          <a:bodyPr spcFirstLastPara="1" wrap="square" lIns="68569" tIns="34275" rIns="68569" bIns="34275" anchor="ctr" anchorCtr="0">
            <a:noAutofit/>
          </a:bodyPr>
          <a:lstStyle/>
          <a:p>
            <a:pPr algn="ctr">
              <a:buClr>
                <a:srgbClr val="000000"/>
              </a:buClr>
              <a:buSzPts val="1800"/>
            </a:pPr>
            <a:endParaRPr sz="1350">
              <a:solidFill>
                <a:schemeClr val="lt1"/>
              </a:solidFill>
              <a:latin typeface="Calibri"/>
              <a:ea typeface="Calibri"/>
              <a:cs typeface="Calibri"/>
              <a:sym typeface="Calibri"/>
            </a:endParaRPr>
          </a:p>
        </p:txBody>
      </p:sp>
      <p:sp>
        <p:nvSpPr>
          <p:cNvPr id="449" name="Google Shape;449;p30"/>
          <p:cNvSpPr txBox="1"/>
          <p:nvPr/>
        </p:nvSpPr>
        <p:spPr>
          <a:xfrm>
            <a:off x="26783" y="3180363"/>
            <a:ext cx="1756499" cy="2031295"/>
          </a:xfrm>
          <a:prstGeom prst="rect">
            <a:avLst/>
          </a:prstGeom>
          <a:noFill/>
          <a:ln>
            <a:noFill/>
          </a:ln>
        </p:spPr>
        <p:txBody>
          <a:bodyPr spcFirstLastPara="1" wrap="square" lIns="68569" tIns="34275" rIns="68569" bIns="34275" anchor="t" anchorCtr="0">
            <a:spAutoFit/>
          </a:bodyPr>
          <a:lstStyle/>
          <a:p>
            <a:pPr algn="ctr">
              <a:buClr>
                <a:srgbClr val="000000"/>
              </a:buClr>
              <a:buSzPts val="2200"/>
            </a:pPr>
            <a:r>
              <a:rPr lang="en-GB" sz="1650" b="1" dirty="0">
                <a:solidFill>
                  <a:srgbClr val="8D5CB7"/>
                </a:solidFill>
                <a:latin typeface="Calibri"/>
                <a:ea typeface="Calibri"/>
                <a:cs typeface="Calibri"/>
                <a:sym typeface="Calibri"/>
              </a:rPr>
              <a:t>If in full-time study</a:t>
            </a:r>
            <a:endParaRPr sz="1050" dirty="0">
              <a:solidFill>
                <a:srgbClr val="000000"/>
              </a:solidFill>
              <a:latin typeface="Arial"/>
              <a:ea typeface="Arial"/>
              <a:cs typeface="Arial"/>
              <a:sym typeface="Arial"/>
            </a:endParaRPr>
          </a:p>
          <a:p>
            <a:pPr algn="ctr">
              <a:buClr>
                <a:srgbClr val="000000"/>
              </a:buClr>
              <a:buSzPts val="1800"/>
            </a:pPr>
            <a:r>
              <a:rPr lang="en-GB" sz="1350" b="1" dirty="0">
                <a:solidFill>
                  <a:schemeClr val="dk1"/>
                </a:solidFill>
                <a:latin typeface="Calibri"/>
                <a:ea typeface="Calibri"/>
                <a:cs typeface="Calibri"/>
                <a:sym typeface="Calibri"/>
              </a:rPr>
              <a:t> </a:t>
            </a:r>
            <a:endParaRPr sz="1050" dirty="0">
              <a:solidFill>
                <a:srgbClr val="000000"/>
              </a:solidFill>
              <a:latin typeface="Arial"/>
              <a:ea typeface="Arial"/>
              <a:cs typeface="Arial"/>
              <a:sym typeface="Arial"/>
            </a:endParaRPr>
          </a:p>
          <a:p>
            <a:pPr algn="ctr">
              <a:buClr>
                <a:srgbClr val="000000"/>
              </a:buClr>
              <a:buSzPts val="1800"/>
            </a:pPr>
            <a:r>
              <a:rPr lang="en-GB" sz="1350" b="1" dirty="0">
                <a:solidFill>
                  <a:schemeClr val="dk1"/>
                </a:solidFill>
                <a:latin typeface="Calibri"/>
                <a:ea typeface="Calibri"/>
                <a:cs typeface="Calibri"/>
                <a:sym typeface="Calibri"/>
              </a:rPr>
              <a:t>Take some </a:t>
            </a:r>
            <a:br>
              <a:rPr lang="en-GB" sz="1350" b="1" dirty="0">
                <a:solidFill>
                  <a:schemeClr val="dk1"/>
                </a:solidFill>
                <a:latin typeface="Calibri"/>
                <a:ea typeface="Calibri"/>
                <a:cs typeface="Calibri"/>
                <a:sym typeface="Calibri"/>
              </a:rPr>
            </a:br>
            <a:r>
              <a:rPr lang="en-GB" sz="1350" b="1" dirty="0">
                <a:solidFill>
                  <a:schemeClr val="dk1"/>
                </a:solidFill>
                <a:latin typeface="Calibri"/>
                <a:ea typeface="Calibri"/>
                <a:cs typeface="Calibri"/>
                <a:sym typeface="Calibri"/>
              </a:rPr>
              <a:t>money with you.</a:t>
            </a:r>
            <a:endParaRPr sz="1050" dirty="0">
              <a:solidFill>
                <a:srgbClr val="000000"/>
              </a:solidFill>
              <a:latin typeface="Arial"/>
              <a:ea typeface="Arial"/>
              <a:cs typeface="Arial"/>
              <a:sym typeface="Arial"/>
            </a:endParaRPr>
          </a:p>
          <a:p>
            <a:pPr algn="ctr">
              <a:buClr>
                <a:schemeClr val="dk1"/>
              </a:buClr>
              <a:buSzPts val="1800"/>
            </a:pPr>
            <a:r>
              <a:rPr lang="en-GB" sz="1350" dirty="0">
                <a:solidFill>
                  <a:schemeClr val="dk1"/>
                </a:solidFill>
                <a:latin typeface="Calibri"/>
                <a:ea typeface="Calibri"/>
                <a:cs typeface="Calibri"/>
                <a:sym typeface="Calibri"/>
              </a:rPr>
              <a:t>You normally get </a:t>
            </a:r>
            <a:br>
              <a:rPr lang="en-GB" sz="1350" dirty="0">
                <a:solidFill>
                  <a:schemeClr val="dk1"/>
                </a:solidFill>
                <a:latin typeface="Calibri"/>
                <a:ea typeface="Calibri"/>
                <a:cs typeface="Calibri"/>
                <a:sym typeface="Calibri"/>
              </a:rPr>
            </a:br>
            <a:r>
              <a:rPr lang="en-GB" sz="1350" dirty="0">
                <a:solidFill>
                  <a:schemeClr val="dk1"/>
                </a:solidFill>
                <a:latin typeface="Calibri"/>
                <a:ea typeface="Calibri"/>
                <a:cs typeface="Calibri"/>
                <a:sym typeface="Calibri"/>
              </a:rPr>
              <a:t>your Maintenance </a:t>
            </a:r>
            <a:endParaRPr sz="1050" dirty="0">
              <a:solidFill>
                <a:srgbClr val="000000"/>
              </a:solidFill>
              <a:latin typeface="Arial"/>
              <a:ea typeface="Arial"/>
              <a:cs typeface="Arial"/>
              <a:sym typeface="Arial"/>
            </a:endParaRPr>
          </a:p>
          <a:p>
            <a:pPr algn="ctr">
              <a:buClr>
                <a:schemeClr val="dk1"/>
              </a:buClr>
              <a:buSzPts val="1800"/>
            </a:pPr>
            <a:r>
              <a:rPr lang="en-GB" sz="1350" dirty="0">
                <a:solidFill>
                  <a:schemeClr val="dk1"/>
                </a:solidFill>
                <a:latin typeface="Calibri"/>
                <a:ea typeface="Calibri"/>
                <a:cs typeface="Calibri"/>
                <a:sym typeface="Calibri"/>
              </a:rPr>
              <a:t>Loan </a:t>
            </a:r>
            <a:r>
              <a:rPr lang="en-GB" sz="1350" b="1" dirty="0">
                <a:solidFill>
                  <a:schemeClr val="dk1"/>
                </a:solidFill>
                <a:latin typeface="Calibri"/>
                <a:ea typeface="Calibri"/>
                <a:cs typeface="Calibri"/>
                <a:sym typeface="Calibri"/>
              </a:rPr>
              <a:t>3 – 5 days after </a:t>
            </a:r>
            <a:r>
              <a:rPr lang="en-GB" sz="1350" dirty="0">
                <a:solidFill>
                  <a:schemeClr val="dk1"/>
                </a:solidFill>
                <a:latin typeface="Calibri"/>
                <a:ea typeface="Calibri"/>
                <a:cs typeface="Calibri"/>
                <a:sym typeface="Calibri"/>
              </a:rPr>
              <a:t>you </a:t>
            </a:r>
            <a:r>
              <a:rPr lang="en-GB" sz="1350" dirty="0" err="1">
                <a:solidFill>
                  <a:schemeClr val="dk1"/>
                </a:solidFill>
                <a:latin typeface="Calibri"/>
                <a:ea typeface="Calibri"/>
                <a:cs typeface="Calibri"/>
                <a:sym typeface="Calibri"/>
              </a:rPr>
              <a:t>enroll</a:t>
            </a:r>
            <a:r>
              <a:rPr lang="en-GB" sz="1350" dirty="0">
                <a:solidFill>
                  <a:schemeClr val="dk1"/>
                </a:solidFill>
                <a:latin typeface="Calibri"/>
                <a:ea typeface="Calibri"/>
                <a:cs typeface="Calibri"/>
                <a:sym typeface="Calibri"/>
              </a:rPr>
              <a:t>.</a:t>
            </a:r>
            <a:endParaRPr sz="1050" dirty="0">
              <a:solidFill>
                <a:srgbClr val="000000"/>
              </a:solidFill>
              <a:latin typeface="Arial"/>
              <a:ea typeface="Arial"/>
              <a:cs typeface="Arial"/>
              <a:sym typeface="Arial"/>
            </a:endParaRPr>
          </a:p>
        </p:txBody>
      </p:sp>
      <p:sp>
        <p:nvSpPr>
          <p:cNvPr id="450" name="Google Shape;450;p30"/>
          <p:cNvSpPr txBox="1"/>
          <p:nvPr/>
        </p:nvSpPr>
        <p:spPr>
          <a:xfrm>
            <a:off x="1742511" y="3148866"/>
            <a:ext cx="1869654" cy="2239044"/>
          </a:xfrm>
          <a:prstGeom prst="rect">
            <a:avLst/>
          </a:prstGeom>
          <a:noFill/>
          <a:ln>
            <a:noFill/>
          </a:ln>
        </p:spPr>
        <p:txBody>
          <a:bodyPr spcFirstLastPara="1" wrap="square" lIns="68569" tIns="34275" rIns="68569" bIns="34275" anchor="t" anchorCtr="0">
            <a:spAutoFit/>
          </a:bodyPr>
          <a:lstStyle/>
          <a:p>
            <a:pPr algn="ctr">
              <a:buClr>
                <a:srgbClr val="000000"/>
              </a:buClr>
              <a:buSzPts val="2200"/>
            </a:pPr>
            <a:r>
              <a:rPr lang="en-GB" sz="1650" b="1">
                <a:solidFill>
                  <a:srgbClr val="F8941A"/>
                </a:solidFill>
                <a:latin typeface="Calibri"/>
                <a:ea typeface="Calibri"/>
                <a:cs typeface="Calibri"/>
                <a:sym typeface="Calibri"/>
              </a:rPr>
              <a:t>Open a student </a:t>
            </a:r>
            <a:br>
              <a:rPr lang="en-GB" sz="1650" b="1">
                <a:solidFill>
                  <a:srgbClr val="F8941A"/>
                </a:solidFill>
                <a:latin typeface="Calibri"/>
                <a:ea typeface="Calibri"/>
                <a:cs typeface="Calibri"/>
                <a:sym typeface="Calibri"/>
              </a:rPr>
            </a:br>
            <a:r>
              <a:rPr lang="en-GB" sz="1650" b="1">
                <a:solidFill>
                  <a:srgbClr val="F8941A"/>
                </a:solidFill>
                <a:latin typeface="Calibri"/>
                <a:ea typeface="Calibri"/>
                <a:cs typeface="Calibri"/>
                <a:sym typeface="Calibri"/>
              </a:rPr>
              <a:t>bank account</a:t>
            </a:r>
            <a:endParaRPr sz="1050">
              <a:solidFill>
                <a:srgbClr val="000000"/>
              </a:solidFill>
              <a:latin typeface="Arial"/>
              <a:ea typeface="Arial"/>
              <a:cs typeface="Arial"/>
              <a:sym typeface="Arial"/>
            </a:endParaRPr>
          </a:p>
          <a:p>
            <a:pPr algn="ctr">
              <a:buClr>
                <a:srgbClr val="000000"/>
              </a:buClr>
              <a:buSzPts val="1800"/>
            </a:pPr>
            <a:endParaRPr sz="1350" b="1">
              <a:solidFill>
                <a:schemeClr val="dk1"/>
              </a:solidFill>
              <a:latin typeface="Calibri"/>
              <a:ea typeface="Calibri"/>
              <a:cs typeface="Calibri"/>
              <a:sym typeface="Calibri"/>
            </a:endParaRPr>
          </a:p>
          <a:p>
            <a:pPr algn="ctr">
              <a:buClr>
                <a:srgbClr val="000000"/>
              </a:buClr>
              <a:buSzPts val="1800"/>
            </a:pPr>
            <a:r>
              <a:rPr lang="en-GB" sz="1350">
                <a:solidFill>
                  <a:schemeClr val="dk1"/>
                </a:solidFill>
                <a:latin typeface="Calibri"/>
                <a:ea typeface="Calibri"/>
                <a:cs typeface="Calibri"/>
                <a:sym typeface="Calibri"/>
              </a:rPr>
              <a:t>Different banks</a:t>
            </a:r>
            <a:br>
              <a:rPr lang="en-GB" sz="1350">
                <a:solidFill>
                  <a:schemeClr val="dk1"/>
                </a:solidFill>
                <a:latin typeface="Calibri"/>
                <a:ea typeface="Calibri"/>
                <a:cs typeface="Calibri"/>
                <a:sym typeface="Calibri"/>
              </a:rPr>
            </a:br>
            <a:r>
              <a:rPr lang="en-GB" sz="1350">
                <a:solidFill>
                  <a:schemeClr val="dk1"/>
                </a:solidFill>
                <a:latin typeface="Calibri"/>
                <a:ea typeface="Calibri"/>
                <a:cs typeface="Calibri"/>
                <a:sym typeface="Calibri"/>
              </a:rPr>
              <a:t> have different </a:t>
            </a:r>
            <a:r>
              <a:rPr lang="en-GB" sz="1350" b="1">
                <a:solidFill>
                  <a:schemeClr val="dk1"/>
                </a:solidFill>
                <a:latin typeface="Calibri"/>
                <a:ea typeface="Calibri"/>
                <a:cs typeface="Calibri"/>
                <a:sym typeface="Calibri"/>
              </a:rPr>
              <a:t>offers</a:t>
            </a:r>
            <a:r>
              <a:rPr lang="en-GB" sz="1350">
                <a:solidFill>
                  <a:schemeClr val="dk1"/>
                </a:solidFill>
                <a:latin typeface="Calibri"/>
                <a:ea typeface="Calibri"/>
                <a:cs typeface="Calibri"/>
                <a:sym typeface="Calibri"/>
              </a:rPr>
              <a:t>, e.g. free 16 – 25 railcard. Many also give </a:t>
            </a:r>
            <a:br>
              <a:rPr lang="en-GB" sz="1350">
                <a:solidFill>
                  <a:schemeClr val="dk1"/>
                </a:solidFill>
                <a:latin typeface="Calibri"/>
                <a:ea typeface="Calibri"/>
                <a:cs typeface="Calibri"/>
                <a:sym typeface="Calibri"/>
              </a:rPr>
            </a:br>
            <a:r>
              <a:rPr lang="en-GB" sz="1350">
                <a:solidFill>
                  <a:schemeClr val="dk1"/>
                </a:solidFill>
                <a:latin typeface="Calibri"/>
                <a:ea typeface="Calibri"/>
                <a:cs typeface="Calibri"/>
                <a:sym typeface="Calibri"/>
              </a:rPr>
              <a:t>you an interest </a:t>
            </a:r>
            <a:br>
              <a:rPr lang="en-GB" sz="1350">
                <a:solidFill>
                  <a:schemeClr val="dk1"/>
                </a:solidFill>
                <a:latin typeface="Calibri"/>
                <a:ea typeface="Calibri"/>
                <a:cs typeface="Calibri"/>
                <a:sym typeface="Calibri"/>
              </a:rPr>
            </a:br>
            <a:r>
              <a:rPr lang="en-GB" sz="1350">
                <a:solidFill>
                  <a:schemeClr val="dk1"/>
                </a:solidFill>
                <a:latin typeface="Calibri"/>
                <a:ea typeface="Calibri"/>
                <a:cs typeface="Calibri"/>
                <a:sym typeface="Calibri"/>
              </a:rPr>
              <a:t>free overdraft.</a:t>
            </a:r>
            <a:endParaRPr sz="1350">
              <a:solidFill>
                <a:schemeClr val="dk1"/>
              </a:solidFill>
              <a:latin typeface="Calibri"/>
              <a:ea typeface="Calibri"/>
              <a:cs typeface="Calibri"/>
              <a:sym typeface="Calibri"/>
            </a:endParaRPr>
          </a:p>
          <a:p>
            <a:pPr algn="ctr">
              <a:buClr>
                <a:srgbClr val="000000"/>
              </a:buClr>
              <a:buSzPts val="1800"/>
            </a:pPr>
            <a:endParaRPr sz="1350" b="1">
              <a:solidFill>
                <a:schemeClr val="dk1"/>
              </a:solidFill>
              <a:latin typeface="Calibri"/>
              <a:ea typeface="Calibri"/>
              <a:cs typeface="Calibri"/>
              <a:sym typeface="Calibri"/>
            </a:endParaRPr>
          </a:p>
        </p:txBody>
      </p:sp>
      <p:sp>
        <p:nvSpPr>
          <p:cNvPr id="451" name="Google Shape;451;p30"/>
          <p:cNvSpPr txBox="1"/>
          <p:nvPr/>
        </p:nvSpPr>
        <p:spPr>
          <a:xfrm>
            <a:off x="3612166" y="3148866"/>
            <a:ext cx="1794269" cy="2031295"/>
          </a:xfrm>
          <a:prstGeom prst="rect">
            <a:avLst/>
          </a:prstGeom>
          <a:noFill/>
          <a:ln>
            <a:noFill/>
          </a:ln>
        </p:spPr>
        <p:txBody>
          <a:bodyPr spcFirstLastPara="1" wrap="square" lIns="68569" tIns="34275" rIns="68569" bIns="34275" anchor="t" anchorCtr="0">
            <a:spAutoFit/>
          </a:bodyPr>
          <a:lstStyle/>
          <a:p>
            <a:pPr algn="ctr">
              <a:buClr>
                <a:srgbClr val="000000"/>
              </a:buClr>
              <a:buSzPts val="2200"/>
            </a:pPr>
            <a:r>
              <a:rPr lang="en-GB" sz="1650" b="1">
                <a:solidFill>
                  <a:srgbClr val="00B0F0"/>
                </a:solidFill>
                <a:latin typeface="Calibri"/>
                <a:ea typeface="Calibri"/>
                <a:cs typeface="Calibri"/>
                <a:sym typeface="Calibri"/>
              </a:rPr>
              <a:t>Part-time</a:t>
            </a:r>
            <a:br>
              <a:rPr lang="en-GB" sz="1650" b="1">
                <a:solidFill>
                  <a:srgbClr val="00B0F0"/>
                </a:solidFill>
                <a:latin typeface="Calibri"/>
                <a:ea typeface="Calibri"/>
                <a:cs typeface="Calibri"/>
                <a:sym typeface="Calibri"/>
              </a:rPr>
            </a:br>
            <a:r>
              <a:rPr lang="en-GB" sz="1650" b="1">
                <a:solidFill>
                  <a:srgbClr val="00B0F0"/>
                </a:solidFill>
                <a:latin typeface="Calibri"/>
                <a:ea typeface="Calibri"/>
                <a:cs typeface="Calibri"/>
                <a:sym typeface="Calibri"/>
              </a:rPr>
              <a:t>work</a:t>
            </a:r>
            <a:endParaRPr sz="1050">
              <a:solidFill>
                <a:srgbClr val="000000"/>
              </a:solidFill>
              <a:latin typeface="Arial"/>
              <a:ea typeface="Arial"/>
              <a:cs typeface="Arial"/>
              <a:sym typeface="Arial"/>
            </a:endParaRPr>
          </a:p>
          <a:p>
            <a:pPr algn="ctr">
              <a:buClr>
                <a:srgbClr val="000000"/>
              </a:buClr>
              <a:buSzPts val="1800"/>
            </a:pPr>
            <a:endParaRPr sz="1350" b="1">
              <a:solidFill>
                <a:schemeClr val="dk1"/>
              </a:solidFill>
              <a:latin typeface="Calibri"/>
              <a:ea typeface="Calibri"/>
              <a:cs typeface="Calibri"/>
              <a:sym typeface="Calibri"/>
            </a:endParaRPr>
          </a:p>
          <a:p>
            <a:pPr algn="ctr">
              <a:buClr>
                <a:srgbClr val="000000"/>
              </a:buClr>
              <a:buSzPts val="1800"/>
            </a:pPr>
            <a:r>
              <a:rPr lang="en-GB" sz="1350">
                <a:solidFill>
                  <a:schemeClr val="dk1"/>
                </a:solidFill>
                <a:latin typeface="Calibri"/>
                <a:ea typeface="Calibri"/>
                <a:cs typeface="Calibri"/>
                <a:sym typeface="Calibri"/>
              </a:rPr>
              <a:t>It is advised that students work </a:t>
            </a:r>
            <a:br>
              <a:rPr lang="en-GB" sz="1350">
                <a:solidFill>
                  <a:schemeClr val="dk1"/>
                </a:solidFill>
                <a:latin typeface="Calibri"/>
                <a:ea typeface="Calibri"/>
                <a:cs typeface="Calibri"/>
                <a:sym typeface="Calibri"/>
              </a:rPr>
            </a:br>
            <a:r>
              <a:rPr lang="en-GB" sz="1350">
                <a:solidFill>
                  <a:schemeClr val="dk1"/>
                </a:solidFill>
                <a:latin typeface="Calibri"/>
                <a:ea typeface="Calibri"/>
                <a:cs typeface="Calibri"/>
                <a:sym typeface="Calibri"/>
              </a:rPr>
              <a:t>a </a:t>
            </a:r>
            <a:r>
              <a:rPr lang="en-GB" sz="1350" b="1">
                <a:solidFill>
                  <a:schemeClr val="dk1"/>
                </a:solidFill>
                <a:latin typeface="Calibri"/>
                <a:ea typeface="Calibri"/>
                <a:cs typeface="Calibri"/>
                <a:sym typeface="Calibri"/>
              </a:rPr>
              <a:t>maximum of </a:t>
            </a:r>
            <a:br>
              <a:rPr lang="en-GB" sz="1350" b="1">
                <a:solidFill>
                  <a:schemeClr val="dk1"/>
                </a:solidFill>
                <a:latin typeface="Calibri"/>
                <a:ea typeface="Calibri"/>
                <a:cs typeface="Calibri"/>
                <a:sym typeface="Calibri"/>
              </a:rPr>
            </a:br>
            <a:r>
              <a:rPr lang="en-GB" sz="1350" b="1">
                <a:solidFill>
                  <a:schemeClr val="dk1"/>
                </a:solidFill>
                <a:latin typeface="Calibri"/>
                <a:ea typeface="Calibri"/>
                <a:cs typeface="Calibri"/>
                <a:sym typeface="Calibri"/>
              </a:rPr>
              <a:t>10 – 12 hours </a:t>
            </a:r>
            <a:br>
              <a:rPr lang="en-GB" sz="1350" b="1">
                <a:solidFill>
                  <a:schemeClr val="dk1"/>
                </a:solidFill>
                <a:latin typeface="Calibri"/>
                <a:ea typeface="Calibri"/>
                <a:cs typeface="Calibri"/>
                <a:sym typeface="Calibri"/>
              </a:rPr>
            </a:br>
            <a:r>
              <a:rPr lang="en-GB" sz="1350" b="1">
                <a:solidFill>
                  <a:schemeClr val="dk1"/>
                </a:solidFill>
                <a:latin typeface="Calibri"/>
                <a:ea typeface="Calibri"/>
                <a:cs typeface="Calibri"/>
                <a:sym typeface="Calibri"/>
              </a:rPr>
              <a:t>per week.</a:t>
            </a:r>
            <a:endParaRPr sz="1350" b="1">
              <a:solidFill>
                <a:schemeClr val="dk1"/>
              </a:solidFill>
              <a:latin typeface="Calibri"/>
              <a:ea typeface="Calibri"/>
              <a:cs typeface="Calibri"/>
              <a:sym typeface="Calibri"/>
            </a:endParaRPr>
          </a:p>
          <a:p>
            <a:pPr algn="ctr">
              <a:buClr>
                <a:srgbClr val="000000"/>
              </a:buClr>
              <a:buSzPts val="1800"/>
            </a:pPr>
            <a:endParaRPr sz="1350" b="1">
              <a:solidFill>
                <a:schemeClr val="dk1"/>
              </a:solidFill>
              <a:latin typeface="Calibri"/>
              <a:ea typeface="Calibri"/>
              <a:cs typeface="Calibri"/>
              <a:sym typeface="Calibri"/>
            </a:endParaRPr>
          </a:p>
        </p:txBody>
      </p:sp>
      <p:sp>
        <p:nvSpPr>
          <p:cNvPr id="452" name="Google Shape;452;p30"/>
          <p:cNvSpPr txBox="1"/>
          <p:nvPr/>
        </p:nvSpPr>
        <p:spPr>
          <a:xfrm>
            <a:off x="5431682" y="3148866"/>
            <a:ext cx="1855337" cy="2920000"/>
          </a:xfrm>
          <a:prstGeom prst="rect">
            <a:avLst/>
          </a:prstGeom>
          <a:noFill/>
          <a:ln>
            <a:noFill/>
          </a:ln>
        </p:spPr>
        <p:txBody>
          <a:bodyPr spcFirstLastPara="1" wrap="square" lIns="68569" tIns="34275" rIns="68569" bIns="34275" anchor="t" anchorCtr="0">
            <a:spAutoFit/>
          </a:bodyPr>
          <a:lstStyle/>
          <a:p>
            <a:pPr algn="ctr">
              <a:buClr>
                <a:srgbClr val="000000"/>
              </a:buClr>
              <a:buSzPts val="2200"/>
            </a:pPr>
            <a:r>
              <a:rPr lang="en-GB" sz="1650" b="1" dirty="0">
                <a:solidFill>
                  <a:srgbClr val="D34FAE"/>
                </a:solidFill>
                <a:latin typeface="Calibri"/>
                <a:ea typeface="Calibri"/>
                <a:cs typeface="Calibri"/>
                <a:sym typeface="Calibri"/>
              </a:rPr>
              <a:t>Plan and </a:t>
            </a:r>
            <a:br>
              <a:rPr lang="en-GB" sz="1650" b="1" dirty="0">
                <a:solidFill>
                  <a:srgbClr val="D34FAE"/>
                </a:solidFill>
                <a:latin typeface="Calibri"/>
                <a:ea typeface="Calibri"/>
                <a:cs typeface="Calibri"/>
                <a:sym typeface="Calibri"/>
              </a:rPr>
            </a:br>
            <a:r>
              <a:rPr lang="en-GB" sz="1650" b="1" dirty="0">
                <a:solidFill>
                  <a:srgbClr val="D34FAE"/>
                </a:solidFill>
                <a:latin typeface="Calibri"/>
                <a:ea typeface="Calibri"/>
                <a:cs typeface="Calibri"/>
                <a:sym typeface="Calibri"/>
              </a:rPr>
              <a:t>budget!</a:t>
            </a:r>
            <a:endParaRPr sz="1050" dirty="0">
              <a:solidFill>
                <a:srgbClr val="000000"/>
              </a:solidFill>
              <a:latin typeface="Arial"/>
              <a:ea typeface="Arial"/>
              <a:cs typeface="Arial"/>
              <a:sym typeface="Arial"/>
            </a:endParaRPr>
          </a:p>
          <a:p>
            <a:pPr algn="ctr">
              <a:buClr>
                <a:srgbClr val="000000"/>
              </a:buClr>
              <a:buSzPts val="1800"/>
            </a:pPr>
            <a:endParaRPr sz="1350" b="1" dirty="0">
              <a:solidFill>
                <a:schemeClr val="dk1"/>
              </a:solidFill>
              <a:latin typeface="Calibri"/>
              <a:ea typeface="Calibri"/>
              <a:cs typeface="Calibri"/>
              <a:sym typeface="Calibri"/>
            </a:endParaRPr>
          </a:p>
          <a:p>
            <a:pPr algn="ctr">
              <a:buClr>
                <a:srgbClr val="000000"/>
              </a:buClr>
              <a:buSzPts val="1800"/>
            </a:pPr>
            <a:r>
              <a:rPr lang="en-GB" sz="1350" b="1" dirty="0">
                <a:solidFill>
                  <a:schemeClr val="dk1"/>
                </a:solidFill>
                <a:latin typeface="Calibri"/>
                <a:ea typeface="Calibri"/>
                <a:cs typeface="Calibri"/>
                <a:sym typeface="Calibri"/>
              </a:rPr>
              <a:t>Maintenance Loans </a:t>
            </a:r>
            <a:br>
              <a:rPr lang="en-GB" sz="1350" b="1" dirty="0">
                <a:solidFill>
                  <a:schemeClr val="dk1"/>
                </a:solidFill>
                <a:latin typeface="Calibri"/>
                <a:ea typeface="Calibri"/>
                <a:cs typeface="Calibri"/>
                <a:sym typeface="Calibri"/>
              </a:rPr>
            </a:br>
            <a:r>
              <a:rPr lang="en-GB" sz="1350" dirty="0">
                <a:solidFill>
                  <a:schemeClr val="dk1"/>
                </a:solidFill>
                <a:latin typeface="Calibri"/>
                <a:ea typeface="Calibri"/>
                <a:cs typeface="Calibri"/>
                <a:sym typeface="Calibri"/>
              </a:rPr>
              <a:t>are paid in </a:t>
            </a:r>
            <a:r>
              <a:rPr lang="en-GB" sz="1350" b="1" dirty="0">
                <a:solidFill>
                  <a:schemeClr val="dk1"/>
                </a:solidFill>
                <a:latin typeface="Calibri"/>
                <a:ea typeface="Calibri"/>
                <a:cs typeface="Calibri"/>
                <a:sym typeface="Calibri"/>
              </a:rPr>
              <a:t>three instalments </a:t>
            </a:r>
            <a:r>
              <a:rPr lang="en-GB" sz="1350" dirty="0">
                <a:solidFill>
                  <a:schemeClr val="dk1"/>
                </a:solidFill>
                <a:latin typeface="Calibri"/>
                <a:ea typeface="Calibri"/>
                <a:cs typeface="Calibri"/>
                <a:sym typeface="Calibri"/>
              </a:rPr>
              <a:t>during </a:t>
            </a:r>
            <a:br>
              <a:rPr lang="en-GB" sz="1350" dirty="0">
                <a:solidFill>
                  <a:schemeClr val="dk1"/>
                </a:solidFill>
                <a:latin typeface="Calibri"/>
                <a:ea typeface="Calibri"/>
                <a:cs typeface="Calibri"/>
                <a:sym typeface="Calibri"/>
              </a:rPr>
            </a:br>
            <a:r>
              <a:rPr lang="en-GB" sz="1350" dirty="0">
                <a:solidFill>
                  <a:schemeClr val="dk1"/>
                </a:solidFill>
                <a:latin typeface="Calibri"/>
                <a:ea typeface="Calibri"/>
                <a:cs typeface="Calibri"/>
                <a:sym typeface="Calibri"/>
              </a:rPr>
              <a:t>the year. </a:t>
            </a:r>
            <a:endParaRPr sz="1050" dirty="0">
              <a:solidFill>
                <a:srgbClr val="000000"/>
              </a:solidFill>
              <a:latin typeface="Arial"/>
              <a:ea typeface="Arial"/>
              <a:cs typeface="Arial"/>
              <a:sym typeface="Arial"/>
            </a:endParaRPr>
          </a:p>
          <a:p>
            <a:pPr algn="ctr">
              <a:buClr>
                <a:srgbClr val="000000"/>
              </a:buClr>
              <a:buSzPts val="500"/>
            </a:pPr>
            <a:br>
              <a:rPr lang="en-GB" sz="375" dirty="0">
                <a:solidFill>
                  <a:schemeClr val="dk1"/>
                </a:solidFill>
                <a:latin typeface="Calibri"/>
                <a:ea typeface="Calibri"/>
                <a:cs typeface="Calibri"/>
                <a:sym typeface="Calibri"/>
              </a:rPr>
            </a:br>
            <a:r>
              <a:rPr lang="en-GB" sz="1350" b="1" dirty="0">
                <a:solidFill>
                  <a:schemeClr val="dk1"/>
                </a:solidFill>
                <a:latin typeface="Calibri"/>
                <a:ea typeface="Calibri"/>
                <a:cs typeface="Calibri"/>
                <a:sym typeface="Calibri"/>
              </a:rPr>
              <a:t>Apprentice salaries</a:t>
            </a:r>
            <a:r>
              <a:rPr lang="en-GB" sz="1350" dirty="0">
                <a:solidFill>
                  <a:schemeClr val="dk1"/>
                </a:solidFill>
                <a:latin typeface="Calibri"/>
                <a:ea typeface="Calibri"/>
                <a:cs typeface="Calibri"/>
                <a:sym typeface="Calibri"/>
              </a:rPr>
              <a:t> may be paid </a:t>
            </a:r>
            <a:r>
              <a:rPr lang="en-GB" sz="1350" b="1" dirty="0">
                <a:solidFill>
                  <a:schemeClr val="dk1"/>
                </a:solidFill>
                <a:latin typeface="Calibri"/>
                <a:ea typeface="Calibri"/>
                <a:cs typeface="Calibri"/>
                <a:sym typeface="Calibri"/>
              </a:rPr>
              <a:t>monthly</a:t>
            </a:r>
            <a:r>
              <a:rPr lang="en-GB" sz="1350" dirty="0">
                <a:solidFill>
                  <a:schemeClr val="dk1"/>
                </a:solidFill>
                <a:latin typeface="Calibri"/>
                <a:ea typeface="Calibri"/>
                <a:cs typeface="Calibri"/>
                <a:sym typeface="Calibri"/>
              </a:rPr>
              <a:t>. </a:t>
            </a:r>
            <a:endParaRPr sz="1050" dirty="0">
              <a:solidFill>
                <a:srgbClr val="000000"/>
              </a:solidFill>
              <a:latin typeface="Arial"/>
              <a:ea typeface="Arial"/>
              <a:cs typeface="Arial"/>
              <a:sym typeface="Arial"/>
            </a:endParaRPr>
          </a:p>
          <a:p>
            <a:pPr algn="ctr">
              <a:buClr>
                <a:srgbClr val="000000"/>
              </a:buClr>
              <a:buSzPts val="1800"/>
            </a:pPr>
            <a:r>
              <a:rPr lang="en-GB" sz="1350" dirty="0">
                <a:solidFill>
                  <a:schemeClr val="dk1"/>
                </a:solidFill>
                <a:latin typeface="Calibri"/>
                <a:ea typeface="Calibri"/>
                <a:cs typeface="Calibri"/>
                <a:sym typeface="Calibri"/>
              </a:rPr>
              <a:t>So you need to </a:t>
            </a:r>
            <a:br>
              <a:rPr lang="en-GB" sz="1350" dirty="0">
                <a:solidFill>
                  <a:schemeClr val="dk1"/>
                </a:solidFill>
                <a:latin typeface="Calibri"/>
                <a:ea typeface="Calibri"/>
                <a:cs typeface="Calibri"/>
                <a:sym typeface="Calibri"/>
              </a:rPr>
            </a:br>
            <a:r>
              <a:rPr lang="en-GB" sz="1350" dirty="0">
                <a:solidFill>
                  <a:schemeClr val="dk1"/>
                </a:solidFill>
                <a:latin typeface="Calibri"/>
                <a:ea typeface="Calibri"/>
                <a:cs typeface="Calibri"/>
                <a:sym typeface="Calibri"/>
              </a:rPr>
              <a:t>budget to make </a:t>
            </a:r>
            <a:br>
              <a:rPr lang="en-GB" sz="1350" dirty="0">
                <a:solidFill>
                  <a:schemeClr val="dk1"/>
                </a:solidFill>
                <a:latin typeface="Calibri"/>
                <a:ea typeface="Calibri"/>
                <a:cs typeface="Calibri"/>
                <a:sym typeface="Calibri"/>
              </a:rPr>
            </a:br>
            <a:r>
              <a:rPr lang="en-GB" sz="1350" dirty="0">
                <a:solidFill>
                  <a:schemeClr val="dk1"/>
                </a:solidFill>
                <a:latin typeface="Calibri"/>
                <a:ea typeface="Calibri"/>
                <a:cs typeface="Calibri"/>
                <a:sym typeface="Calibri"/>
              </a:rPr>
              <a:t>it last!</a:t>
            </a:r>
            <a:endParaRPr sz="1350" dirty="0">
              <a:solidFill>
                <a:schemeClr val="dk1"/>
              </a:solidFill>
              <a:latin typeface="Calibri"/>
              <a:ea typeface="Calibri"/>
              <a:cs typeface="Calibri"/>
              <a:sym typeface="Calibri"/>
            </a:endParaRPr>
          </a:p>
          <a:p>
            <a:pPr algn="ctr">
              <a:buClr>
                <a:srgbClr val="000000"/>
              </a:buClr>
              <a:buSzPts val="1800"/>
            </a:pPr>
            <a:endParaRPr sz="1350" b="1" dirty="0">
              <a:solidFill>
                <a:schemeClr val="dk1"/>
              </a:solidFill>
              <a:latin typeface="Calibri"/>
              <a:ea typeface="Calibri"/>
              <a:cs typeface="Calibri"/>
              <a:sym typeface="Calibri"/>
            </a:endParaRPr>
          </a:p>
        </p:txBody>
      </p:sp>
      <p:sp>
        <p:nvSpPr>
          <p:cNvPr id="453" name="Google Shape;453;p30"/>
          <p:cNvSpPr txBox="1"/>
          <p:nvPr/>
        </p:nvSpPr>
        <p:spPr>
          <a:xfrm>
            <a:off x="7313691" y="3180363"/>
            <a:ext cx="1783343" cy="2862292"/>
          </a:xfrm>
          <a:prstGeom prst="rect">
            <a:avLst/>
          </a:prstGeom>
          <a:noFill/>
          <a:ln>
            <a:noFill/>
          </a:ln>
        </p:spPr>
        <p:txBody>
          <a:bodyPr spcFirstLastPara="1" wrap="square" lIns="68569" tIns="34275" rIns="68569" bIns="34275" anchor="t" anchorCtr="0">
            <a:spAutoFit/>
          </a:bodyPr>
          <a:lstStyle/>
          <a:p>
            <a:pPr algn="ctr">
              <a:buClr>
                <a:srgbClr val="000000"/>
              </a:buClr>
              <a:buSzPts val="2200"/>
            </a:pPr>
            <a:r>
              <a:rPr lang="en-GB" sz="1650" b="1">
                <a:solidFill>
                  <a:srgbClr val="767E92"/>
                </a:solidFill>
                <a:latin typeface="Calibri"/>
                <a:ea typeface="Calibri"/>
                <a:cs typeface="Calibri"/>
                <a:sym typeface="Calibri"/>
              </a:rPr>
              <a:t>Make the most of student discounts</a:t>
            </a:r>
            <a:endParaRPr sz="1050">
              <a:solidFill>
                <a:srgbClr val="000000"/>
              </a:solidFill>
              <a:latin typeface="Arial"/>
              <a:ea typeface="Arial"/>
              <a:cs typeface="Arial"/>
              <a:sym typeface="Arial"/>
            </a:endParaRPr>
          </a:p>
          <a:p>
            <a:pPr algn="ctr">
              <a:buClr>
                <a:srgbClr val="000000"/>
              </a:buClr>
              <a:buSzPts val="1800"/>
            </a:pPr>
            <a:endParaRPr sz="1350" b="1">
              <a:solidFill>
                <a:schemeClr val="dk1"/>
              </a:solidFill>
              <a:latin typeface="Calibri"/>
              <a:ea typeface="Calibri"/>
              <a:cs typeface="Calibri"/>
              <a:sym typeface="Calibri"/>
            </a:endParaRPr>
          </a:p>
          <a:p>
            <a:pPr algn="ctr">
              <a:buClr>
                <a:srgbClr val="000000"/>
              </a:buClr>
              <a:buSzPts val="1800"/>
            </a:pPr>
            <a:r>
              <a:rPr lang="en-GB" sz="1350">
                <a:solidFill>
                  <a:schemeClr val="dk1"/>
                </a:solidFill>
                <a:latin typeface="Calibri"/>
                <a:ea typeface="Calibri"/>
                <a:cs typeface="Calibri"/>
                <a:sym typeface="Calibri"/>
              </a:rPr>
              <a:t>The National Union </a:t>
            </a:r>
            <a:br>
              <a:rPr lang="en-GB" sz="1350">
                <a:solidFill>
                  <a:schemeClr val="dk1"/>
                </a:solidFill>
                <a:latin typeface="Calibri"/>
                <a:ea typeface="Calibri"/>
                <a:cs typeface="Calibri"/>
                <a:sym typeface="Calibri"/>
              </a:rPr>
            </a:br>
            <a:r>
              <a:rPr lang="en-GB" sz="1350">
                <a:solidFill>
                  <a:schemeClr val="dk1"/>
                </a:solidFill>
                <a:latin typeface="Calibri"/>
                <a:ea typeface="Calibri"/>
                <a:cs typeface="Calibri"/>
                <a:sym typeface="Calibri"/>
              </a:rPr>
              <a:t>of Students (NUS) / TOTUM</a:t>
            </a:r>
            <a:br>
              <a:rPr lang="en-GB" sz="1350">
                <a:solidFill>
                  <a:schemeClr val="dk1"/>
                </a:solidFill>
                <a:latin typeface="Calibri"/>
                <a:ea typeface="Calibri"/>
                <a:cs typeface="Calibri"/>
                <a:sym typeface="Calibri"/>
              </a:rPr>
            </a:br>
            <a:r>
              <a:rPr lang="en-GB" sz="1350">
                <a:solidFill>
                  <a:schemeClr val="dk1"/>
                </a:solidFill>
                <a:latin typeface="Calibri"/>
                <a:ea typeface="Calibri"/>
                <a:cs typeface="Calibri"/>
                <a:sym typeface="Calibri"/>
              </a:rPr>
              <a:t>card gives you discounts in many shops, restaurants, </a:t>
            </a:r>
            <a:br>
              <a:rPr lang="en-GB" sz="1350">
                <a:solidFill>
                  <a:schemeClr val="dk1"/>
                </a:solidFill>
                <a:latin typeface="Calibri"/>
                <a:ea typeface="Calibri"/>
                <a:cs typeface="Calibri"/>
                <a:sym typeface="Calibri"/>
              </a:rPr>
            </a:br>
            <a:r>
              <a:rPr lang="en-GB" sz="1350">
                <a:solidFill>
                  <a:schemeClr val="dk1"/>
                </a:solidFill>
                <a:latin typeface="Calibri"/>
                <a:ea typeface="Calibri"/>
                <a:cs typeface="Calibri"/>
                <a:sym typeface="Calibri"/>
              </a:rPr>
              <a:t>and cinemas. </a:t>
            </a:r>
            <a:endParaRPr sz="1050">
              <a:solidFill>
                <a:srgbClr val="000000"/>
              </a:solidFill>
              <a:latin typeface="Arial"/>
              <a:ea typeface="Arial"/>
              <a:cs typeface="Arial"/>
              <a:sym typeface="Arial"/>
            </a:endParaRPr>
          </a:p>
          <a:p>
            <a:pPr algn="ctr">
              <a:buClr>
                <a:srgbClr val="000000"/>
              </a:buClr>
              <a:buSzPts val="1800"/>
            </a:pPr>
            <a:r>
              <a:rPr lang="en-GB" sz="1350">
                <a:solidFill>
                  <a:schemeClr val="dk1"/>
                </a:solidFill>
                <a:latin typeface="Calibri"/>
                <a:ea typeface="Calibri"/>
                <a:cs typeface="Calibri"/>
                <a:sym typeface="Calibri"/>
              </a:rPr>
              <a:t>There are often reductions in travel costs for young people.</a:t>
            </a:r>
            <a:endParaRPr sz="1350" b="1">
              <a:solidFill>
                <a:schemeClr val="dk1"/>
              </a:solidFill>
              <a:latin typeface="Calibri"/>
              <a:ea typeface="Calibri"/>
              <a:cs typeface="Calibri"/>
              <a:sym typeface="Calibri"/>
            </a:endParaRPr>
          </a:p>
        </p:txBody>
      </p:sp>
      <p:sp>
        <p:nvSpPr>
          <p:cNvPr id="454" name="Google Shape;454;p30"/>
          <p:cNvSpPr/>
          <p:nvPr/>
        </p:nvSpPr>
        <p:spPr>
          <a:xfrm>
            <a:off x="310896" y="3772492"/>
            <a:ext cx="1241859" cy="27000"/>
          </a:xfrm>
          <a:prstGeom prst="rect">
            <a:avLst/>
          </a:prstGeom>
          <a:solidFill>
            <a:srgbClr val="8D5CB7"/>
          </a:solidFill>
          <a:ln>
            <a:noFill/>
          </a:ln>
        </p:spPr>
        <p:txBody>
          <a:bodyPr spcFirstLastPara="1" wrap="square" lIns="68569" tIns="34275" rIns="68569" bIns="34275" anchor="ctr" anchorCtr="0">
            <a:noAutofit/>
          </a:bodyPr>
          <a:lstStyle/>
          <a:p>
            <a:pPr algn="ctr">
              <a:buClr>
                <a:srgbClr val="000000"/>
              </a:buClr>
              <a:buSzPts val="1800"/>
            </a:pPr>
            <a:endParaRPr sz="1350">
              <a:solidFill>
                <a:schemeClr val="lt1"/>
              </a:solidFill>
              <a:latin typeface="Calibri"/>
              <a:ea typeface="Calibri"/>
              <a:cs typeface="Calibri"/>
              <a:sym typeface="Calibri"/>
            </a:endParaRPr>
          </a:p>
        </p:txBody>
      </p:sp>
      <p:sp>
        <p:nvSpPr>
          <p:cNvPr id="455" name="Google Shape;455;p30"/>
          <p:cNvSpPr/>
          <p:nvPr/>
        </p:nvSpPr>
        <p:spPr>
          <a:xfrm>
            <a:off x="2070685" y="3772492"/>
            <a:ext cx="1241859" cy="27000"/>
          </a:xfrm>
          <a:prstGeom prst="rect">
            <a:avLst/>
          </a:prstGeom>
          <a:solidFill>
            <a:srgbClr val="F8941A"/>
          </a:solidFill>
          <a:ln>
            <a:noFill/>
          </a:ln>
        </p:spPr>
        <p:txBody>
          <a:bodyPr spcFirstLastPara="1" wrap="square" lIns="68569" tIns="34275" rIns="68569" bIns="34275" anchor="ctr" anchorCtr="0">
            <a:noAutofit/>
          </a:bodyPr>
          <a:lstStyle/>
          <a:p>
            <a:pPr algn="ctr">
              <a:buClr>
                <a:srgbClr val="000000"/>
              </a:buClr>
              <a:buSzPts val="1800"/>
            </a:pPr>
            <a:endParaRPr sz="1350">
              <a:solidFill>
                <a:schemeClr val="lt1"/>
              </a:solidFill>
              <a:latin typeface="Calibri"/>
              <a:ea typeface="Calibri"/>
              <a:cs typeface="Calibri"/>
              <a:sym typeface="Calibri"/>
            </a:endParaRPr>
          </a:p>
        </p:txBody>
      </p:sp>
      <p:sp>
        <p:nvSpPr>
          <p:cNvPr id="456" name="Google Shape;456;p30"/>
          <p:cNvSpPr/>
          <p:nvPr/>
        </p:nvSpPr>
        <p:spPr>
          <a:xfrm>
            <a:off x="3908111" y="3772492"/>
            <a:ext cx="1241859" cy="27000"/>
          </a:xfrm>
          <a:prstGeom prst="rect">
            <a:avLst/>
          </a:prstGeom>
          <a:solidFill>
            <a:srgbClr val="009FE3"/>
          </a:solidFill>
          <a:ln>
            <a:noFill/>
          </a:ln>
        </p:spPr>
        <p:txBody>
          <a:bodyPr spcFirstLastPara="1" wrap="square" lIns="68569" tIns="34275" rIns="68569" bIns="34275" anchor="ctr" anchorCtr="0">
            <a:noAutofit/>
          </a:bodyPr>
          <a:lstStyle/>
          <a:p>
            <a:pPr algn="ctr">
              <a:buClr>
                <a:srgbClr val="000000"/>
              </a:buClr>
              <a:buSzPts val="1800"/>
            </a:pPr>
            <a:endParaRPr sz="1350">
              <a:solidFill>
                <a:schemeClr val="lt1"/>
              </a:solidFill>
              <a:latin typeface="Calibri"/>
              <a:ea typeface="Calibri"/>
              <a:cs typeface="Calibri"/>
              <a:sym typeface="Calibri"/>
            </a:endParaRPr>
          </a:p>
        </p:txBody>
      </p:sp>
      <p:sp>
        <p:nvSpPr>
          <p:cNvPr id="457" name="Google Shape;457;p30"/>
          <p:cNvSpPr/>
          <p:nvPr/>
        </p:nvSpPr>
        <p:spPr>
          <a:xfrm>
            <a:off x="5732597" y="3772492"/>
            <a:ext cx="1241859" cy="27000"/>
          </a:xfrm>
          <a:prstGeom prst="rect">
            <a:avLst/>
          </a:prstGeom>
          <a:solidFill>
            <a:srgbClr val="D34FAE"/>
          </a:solidFill>
          <a:ln>
            <a:noFill/>
          </a:ln>
        </p:spPr>
        <p:txBody>
          <a:bodyPr spcFirstLastPara="1" wrap="square" lIns="68569" tIns="34275" rIns="68569" bIns="34275" anchor="ctr" anchorCtr="0">
            <a:noAutofit/>
          </a:bodyPr>
          <a:lstStyle/>
          <a:p>
            <a:pPr algn="ctr">
              <a:buClr>
                <a:srgbClr val="000000"/>
              </a:buClr>
              <a:buSzPts val="1800"/>
            </a:pPr>
            <a:endParaRPr sz="1350">
              <a:solidFill>
                <a:schemeClr val="lt1"/>
              </a:solidFill>
              <a:latin typeface="Calibri"/>
              <a:ea typeface="Calibri"/>
              <a:cs typeface="Calibri"/>
              <a:sym typeface="Calibri"/>
            </a:endParaRPr>
          </a:p>
        </p:txBody>
      </p:sp>
      <p:sp>
        <p:nvSpPr>
          <p:cNvPr id="458" name="Google Shape;458;p30"/>
          <p:cNvSpPr/>
          <p:nvPr/>
        </p:nvSpPr>
        <p:spPr>
          <a:xfrm>
            <a:off x="7595903" y="3772492"/>
            <a:ext cx="1241859" cy="27000"/>
          </a:xfrm>
          <a:prstGeom prst="rect">
            <a:avLst/>
          </a:prstGeom>
          <a:solidFill>
            <a:srgbClr val="767E92"/>
          </a:solidFill>
          <a:ln>
            <a:noFill/>
          </a:ln>
        </p:spPr>
        <p:txBody>
          <a:bodyPr spcFirstLastPara="1" wrap="square" lIns="68569" tIns="34275" rIns="68569" bIns="34275" anchor="ctr" anchorCtr="0">
            <a:noAutofit/>
          </a:bodyPr>
          <a:lstStyle/>
          <a:p>
            <a:pPr algn="ctr">
              <a:buClr>
                <a:srgbClr val="000000"/>
              </a:buClr>
              <a:buSzPts val="1800"/>
            </a:pPr>
            <a:endParaRPr sz="1350">
              <a:solidFill>
                <a:schemeClr val="lt1"/>
              </a:solidFill>
              <a:latin typeface="Calibri"/>
              <a:ea typeface="Calibri"/>
              <a:cs typeface="Calibri"/>
              <a:sym typeface="Calibri"/>
            </a:endParaRPr>
          </a:p>
        </p:txBody>
      </p:sp>
      <p:sp>
        <p:nvSpPr>
          <p:cNvPr id="22" name="Title 1">
            <a:extLst>
              <a:ext uri="{FF2B5EF4-FFF2-40B4-BE49-F238E27FC236}">
                <a16:creationId xmlns:a16="http://schemas.microsoft.com/office/drawing/2014/main" id="{AC6B722E-21ED-430C-ADFD-23F3703DEB15}"/>
              </a:ext>
            </a:extLst>
          </p:cNvPr>
          <p:cNvSpPr>
            <a:spLocks noGrp="1"/>
          </p:cNvSpPr>
          <p:nvPr>
            <p:ph type="title"/>
          </p:nvPr>
        </p:nvSpPr>
        <p:spPr>
          <a:xfrm>
            <a:off x="628650" y="365126"/>
            <a:ext cx="7886700" cy="1325563"/>
          </a:xfrm>
        </p:spPr>
        <p:txBody>
          <a:bodyPr/>
          <a:lstStyle/>
          <a:p>
            <a:r>
              <a:rPr lang="en-US" dirty="0">
                <a:solidFill>
                  <a:srgbClr val="E6287F"/>
                </a:solidFill>
              </a:rPr>
              <a:t>How to manage your money</a:t>
            </a:r>
          </a:p>
        </p:txBody>
      </p:sp>
      <p:sp>
        <p:nvSpPr>
          <p:cNvPr id="23" name="Rectangle 22">
            <a:extLst>
              <a:ext uri="{FF2B5EF4-FFF2-40B4-BE49-F238E27FC236}">
                <a16:creationId xmlns:a16="http://schemas.microsoft.com/office/drawing/2014/main" id="{6151D9C4-FE45-4567-9C96-1C88C750015F}"/>
              </a:ext>
            </a:extLst>
          </p:cNvPr>
          <p:cNvSpPr/>
          <p:nvPr/>
        </p:nvSpPr>
        <p:spPr>
          <a:xfrm>
            <a:off x="177872" y="1498707"/>
            <a:ext cx="4168010" cy="1631216"/>
          </a:xfrm>
          <a:prstGeom prst="rect">
            <a:avLst/>
          </a:prstGeom>
        </p:spPr>
        <p:txBody>
          <a:bodyPr wrap="square">
            <a:spAutoFit/>
          </a:bodyPr>
          <a:lstStyle/>
          <a:p>
            <a:pPr defTabSz="457200"/>
            <a:r>
              <a:rPr lang="en-GB" sz="2000" dirty="0"/>
              <a:t>Many students may need to supplement their income with money from </a:t>
            </a:r>
            <a:r>
              <a:rPr lang="en-GB" sz="2000" dirty="0">
                <a:solidFill>
                  <a:srgbClr val="E6287F"/>
                </a:solidFill>
              </a:rPr>
              <a:t>savings</a:t>
            </a:r>
            <a:r>
              <a:rPr lang="en-GB" sz="2000" dirty="0"/>
              <a:t>, a </a:t>
            </a:r>
            <a:r>
              <a:rPr lang="en-GB" sz="2000" dirty="0">
                <a:solidFill>
                  <a:srgbClr val="53C0D4"/>
                </a:solidFill>
              </a:rPr>
              <a:t>part time job</a:t>
            </a:r>
            <a:r>
              <a:rPr lang="en-GB" sz="2000" dirty="0"/>
              <a:t>, </a:t>
            </a:r>
            <a:r>
              <a:rPr lang="en-GB" sz="2000" dirty="0">
                <a:solidFill>
                  <a:srgbClr val="2F2E7E"/>
                </a:solidFill>
              </a:rPr>
              <a:t>contributions</a:t>
            </a:r>
            <a:r>
              <a:rPr lang="en-GB" sz="2000" dirty="0"/>
              <a:t> from parents or carer.</a:t>
            </a:r>
          </a:p>
          <a:p>
            <a:pPr defTabSz="457200"/>
            <a:r>
              <a:rPr lang="en-GB" sz="2000" dirty="0"/>
              <a:t> </a:t>
            </a:r>
          </a:p>
        </p:txBody>
      </p:sp>
      <p:sp>
        <p:nvSpPr>
          <p:cNvPr id="24" name="Rectangle 23">
            <a:extLst>
              <a:ext uri="{FF2B5EF4-FFF2-40B4-BE49-F238E27FC236}">
                <a16:creationId xmlns:a16="http://schemas.microsoft.com/office/drawing/2014/main" id="{6CA70126-A316-4720-AD89-F2BE1BA61BD3}"/>
              </a:ext>
            </a:extLst>
          </p:cNvPr>
          <p:cNvSpPr/>
          <p:nvPr/>
        </p:nvSpPr>
        <p:spPr>
          <a:xfrm>
            <a:off x="4606610" y="1479853"/>
            <a:ext cx="4168010" cy="400110"/>
          </a:xfrm>
          <a:prstGeom prst="rect">
            <a:avLst/>
          </a:prstGeom>
        </p:spPr>
        <p:txBody>
          <a:bodyPr wrap="square">
            <a:spAutoFit/>
          </a:bodyPr>
          <a:lstStyle/>
          <a:p>
            <a:pPr defTabSz="457200"/>
            <a:r>
              <a:rPr lang="en-GB" sz="2000" dirty="0">
                <a:solidFill>
                  <a:srgbClr val="E6287F"/>
                </a:solidFill>
              </a:rPr>
              <a:t>Student Job Examples: </a:t>
            </a:r>
          </a:p>
        </p:txBody>
      </p:sp>
      <p:graphicFrame>
        <p:nvGraphicFramePr>
          <p:cNvPr id="4" name="Table 3">
            <a:extLst>
              <a:ext uri="{FF2B5EF4-FFF2-40B4-BE49-F238E27FC236}">
                <a16:creationId xmlns:a16="http://schemas.microsoft.com/office/drawing/2014/main" id="{685713D8-C73B-42A3-B63F-BAA486CD3CDF}"/>
              </a:ext>
            </a:extLst>
          </p:cNvPr>
          <p:cNvGraphicFramePr>
            <a:graphicFrameLocks noGrp="1"/>
          </p:cNvGraphicFramePr>
          <p:nvPr/>
        </p:nvGraphicFramePr>
        <p:xfrm>
          <a:off x="4606610" y="1843183"/>
          <a:ext cx="4168010" cy="1097280"/>
        </p:xfrm>
        <a:graphic>
          <a:graphicData uri="http://schemas.openxmlformats.org/drawingml/2006/table">
            <a:tbl>
              <a:tblPr firstRow="1" bandRow="1">
                <a:tableStyleId>{5C22544A-7EE6-4342-B048-85BDC9FD1C3A}</a:tableStyleId>
              </a:tblPr>
              <a:tblGrid>
                <a:gridCol w="1987286">
                  <a:extLst>
                    <a:ext uri="{9D8B030D-6E8A-4147-A177-3AD203B41FA5}">
                      <a16:colId xmlns:a16="http://schemas.microsoft.com/office/drawing/2014/main" val="2822331471"/>
                    </a:ext>
                  </a:extLst>
                </a:gridCol>
                <a:gridCol w="2180724">
                  <a:extLst>
                    <a:ext uri="{9D8B030D-6E8A-4147-A177-3AD203B41FA5}">
                      <a16:colId xmlns:a16="http://schemas.microsoft.com/office/drawing/2014/main" val="1865990970"/>
                    </a:ext>
                  </a:extLst>
                </a:gridCol>
              </a:tblGrid>
              <a:tr h="331608">
                <a:tc>
                  <a:txBody>
                    <a:bodyPr/>
                    <a:lstStyle/>
                    <a:p>
                      <a:r>
                        <a:rPr lang="en-GB" b="0" dirty="0">
                          <a:solidFill>
                            <a:schemeClr val="tx1"/>
                          </a:solidFill>
                        </a:rPr>
                        <a:t>Part time Retail</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b="0" dirty="0">
                          <a:solidFill>
                            <a:schemeClr val="tx1"/>
                          </a:solidFill>
                        </a:rPr>
                        <a:t>Student Ambassador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26287148"/>
                  </a:ext>
                </a:extLst>
              </a:tr>
              <a:tr h="331608">
                <a:tc>
                  <a:txBody>
                    <a:bodyPr/>
                    <a:lstStyle/>
                    <a:p>
                      <a:r>
                        <a:rPr lang="en-GB" dirty="0">
                          <a:solidFill>
                            <a:schemeClr val="tx1"/>
                          </a:solidFill>
                        </a:rPr>
                        <a:t>Bar/Hospitality</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dirty="0">
                          <a:solidFill>
                            <a:schemeClr val="tx1"/>
                          </a:solidFill>
                        </a:rPr>
                        <a:t>Student Union</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63966462"/>
                  </a:ext>
                </a:extLst>
              </a:tr>
              <a:tr h="331608">
                <a:tc>
                  <a:txBody>
                    <a:bodyPr/>
                    <a:lstStyle/>
                    <a:p>
                      <a:r>
                        <a:rPr lang="en-GB" dirty="0">
                          <a:solidFill>
                            <a:schemeClr val="tx1"/>
                          </a:solidFill>
                        </a:rPr>
                        <a:t>Resident Assistant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dirty="0">
                          <a:solidFill>
                            <a:schemeClr val="tx1"/>
                          </a:solidFill>
                        </a:rPr>
                        <a:t>Restaurant/Cafe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80873197"/>
                  </a:ext>
                </a:extLst>
              </a:tr>
            </a:tbl>
          </a:graphicData>
        </a:graphic>
      </p:graphicFrame>
    </p:spTree>
  </p:cSld>
  <p:clrMapOvr>
    <a:masterClrMapping/>
  </p:clrMapOvr>
  <p:transition spd="slow">
    <p:push dir="u"/>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Pzrtner logos (Presentation (43)) (3).png"/>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1269889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0"/>
            <a:ext cx="9144000" cy="6858763"/>
          </a:xfrm>
        </p:spPr>
      </p:pic>
      <p:sp>
        <p:nvSpPr>
          <p:cNvPr id="2" name="Title 1"/>
          <p:cNvSpPr>
            <a:spLocks noGrp="1"/>
          </p:cNvSpPr>
          <p:nvPr>
            <p:ph type="title"/>
          </p:nvPr>
        </p:nvSpPr>
        <p:spPr/>
        <p:txBody>
          <a:bodyPr/>
          <a:lstStyle/>
          <a:p>
            <a:r>
              <a:rPr lang="en-US" dirty="0">
                <a:solidFill>
                  <a:srgbClr val="E6287F"/>
                </a:solidFill>
              </a:rPr>
              <a:t>Who can access Student Finance England? </a:t>
            </a:r>
          </a:p>
        </p:txBody>
      </p:sp>
      <p:sp>
        <p:nvSpPr>
          <p:cNvPr id="10" name="TextBox 9">
            <a:extLst>
              <a:ext uri="{FF2B5EF4-FFF2-40B4-BE49-F238E27FC236}">
                <a16:creationId xmlns:a16="http://schemas.microsoft.com/office/drawing/2014/main" id="{582FC8BB-68AC-4977-A8DF-3981D63DA7F9}"/>
              </a:ext>
            </a:extLst>
          </p:cNvPr>
          <p:cNvSpPr txBox="1"/>
          <p:nvPr/>
        </p:nvSpPr>
        <p:spPr>
          <a:xfrm>
            <a:off x="199449" y="1690689"/>
            <a:ext cx="5868538" cy="4401205"/>
          </a:xfrm>
          <a:prstGeom prst="rect">
            <a:avLst/>
          </a:prstGeom>
          <a:noFill/>
        </p:spPr>
        <p:txBody>
          <a:bodyPr wrap="square" rtlCol="0">
            <a:spAutoFit/>
          </a:bodyPr>
          <a:lstStyle/>
          <a:p>
            <a:pPr marL="285750" indent="-285750">
              <a:buFont typeface="Arial" panose="020B0604020202020204" pitchFamily="34" charset="0"/>
              <a:buChar char="•"/>
            </a:pPr>
            <a:r>
              <a:rPr lang="en-GB" dirty="0"/>
              <a:t>UK nationals (also known as a home students)</a:t>
            </a:r>
          </a:p>
          <a:p>
            <a:pPr marL="285750" indent="-285750">
              <a:buFont typeface="Arial" panose="020B0604020202020204" pitchFamily="34" charset="0"/>
              <a:buChar char="•"/>
            </a:pPr>
            <a:endParaRPr lang="en-GB" sz="1400" dirty="0"/>
          </a:p>
          <a:p>
            <a:pPr marL="342900" indent="-342900">
              <a:buFont typeface="Arial" panose="020B0604020202020204" pitchFamily="34" charset="0"/>
              <a:buChar char="•"/>
            </a:pPr>
            <a:r>
              <a:rPr lang="en-GB" dirty="0"/>
              <a:t>Those living in the UK, Channel Islands or Isle of Man for 3 years before the start date of their course</a:t>
            </a:r>
          </a:p>
          <a:p>
            <a:pPr marL="342900" indent="-342900">
              <a:buFont typeface="Arial" panose="020B0604020202020204" pitchFamily="34" charset="0"/>
              <a:buChar char="•"/>
            </a:pPr>
            <a:endParaRPr lang="en-GB" sz="1400" dirty="0"/>
          </a:p>
          <a:p>
            <a:pPr marL="342900" indent="-342900">
              <a:buFont typeface="Arial" panose="020B0604020202020204" pitchFamily="34" charset="0"/>
              <a:buChar char="•"/>
            </a:pPr>
            <a:r>
              <a:rPr lang="en-GB" dirty="0"/>
              <a:t>Students who have not have studied any Higher Education course in the past in any county</a:t>
            </a:r>
          </a:p>
          <a:p>
            <a:pPr marL="342900" indent="-342900">
              <a:buFont typeface="Arial" panose="020B0604020202020204" pitchFamily="34" charset="0"/>
              <a:buChar char="•"/>
            </a:pPr>
            <a:endParaRPr lang="en-GB" dirty="0"/>
          </a:p>
          <a:p>
            <a:pPr marL="285750" indent="-285750">
              <a:buFont typeface="Arial" panose="020B0604020202020204" pitchFamily="34" charset="0"/>
              <a:buChar char="•"/>
            </a:pPr>
            <a:r>
              <a:rPr lang="en-GB" dirty="0"/>
              <a:t>European Students </a:t>
            </a:r>
            <a:r>
              <a:rPr lang="en-GB" dirty="0">
                <a:ln w="0"/>
              </a:rPr>
              <a:t>starting a course on or after 1</a:t>
            </a:r>
            <a:r>
              <a:rPr lang="en-GB" baseline="30000" dirty="0">
                <a:ln w="0"/>
              </a:rPr>
              <a:t>st</a:t>
            </a:r>
            <a:r>
              <a:rPr lang="en-GB" dirty="0">
                <a:ln w="0"/>
              </a:rPr>
              <a:t> August 2021</a:t>
            </a:r>
            <a:r>
              <a:rPr lang="en-GB" dirty="0">
                <a:ln w="0"/>
                <a:effectLst>
                  <a:outerShdw blurRad="38100" dist="19050" dir="2700000" algn="tl" rotWithShape="0">
                    <a:schemeClr val="dk1">
                      <a:alpha val="40000"/>
                    </a:schemeClr>
                  </a:outerShdw>
                </a:effectLst>
              </a:rPr>
              <a:t>, </a:t>
            </a:r>
            <a:r>
              <a:rPr lang="en-GB" dirty="0">
                <a:ln w="0"/>
              </a:rPr>
              <a:t>who have settled or pre-settled status under the</a:t>
            </a:r>
            <a:r>
              <a:rPr lang="en-GB" dirty="0">
                <a:ln w="0"/>
                <a:effectLst>
                  <a:outerShdw blurRad="38100" dist="19050" dir="2700000" algn="tl" rotWithShape="0">
                    <a:schemeClr val="dk1">
                      <a:alpha val="40000"/>
                    </a:schemeClr>
                  </a:outerShdw>
                </a:effectLst>
              </a:rPr>
              <a:t> </a:t>
            </a:r>
            <a:r>
              <a:rPr lang="en-GB" dirty="0">
                <a:ln w="0"/>
              </a:rPr>
              <a:t>EU Settlement Scheme</a:t>
            </a:r>
          </a:p>
          <a:p>
            <a:pPr marL="285750" indent="-285750">
              <a:buFont typeface="Arial" panose="020B0604020202020204" pitchFamily="34" charset="0"/>
              <a:buChar char="•"/>
            </a:pPr>
            <a:endParaRPr lang="en-GB" dirty="0">
              <a:ln w="0"/>
              <a:effectLst>
                <a:outerShdw blurRad="38100" dist="19050" dir="2700000" algn="tl" rotWithShape="0">
                  <a:schemeClr val="dk1">
                    <a:alpha val="40000"/>
                  </a:schemeClr>
                </a:outerShdw>
              </a:effectLst>
            </a:endParaRPr>
          </a:p>
          <a:p>
            <a:pPr marL="285750" indent="-285750">
              <a:buFont typeface="Arial" panose="020B0604020202020204" pitchFamily="34" charset="0"/>
              <a:buChar char="•"/>
            </a:pPr>
            <a:r>
              <a:rPr lang="en-GB" dirty="0">
                <a:ln w="0"/>
              </a:rPr>
              <a:t>Students who came to the UK from the EU after 1</a:t>
            </a:r>
            <a:r>
              <a:rPr lang="en-GB" baseline="30000" dirty="0">
                <a:ln w="0"/>
              </a:rPr>
              <a:t>st</a:t>
            </a:r>
            <a:r>
              <a:rPr lang="en-GB" dirty="0">
                <a:ln w="0"/>
              </a:rPr>
              <a:t> January 2021, may need to apply for a visa to study here</a:t>
            </a:r>
            <a:r>
              <a:rPr lang="en-GB" dirty="0">
                <a:ln w="0"/>
                <a:effectLst>
                  <a:outerShdw blurRad="38100" dist="19050" dir="2700000" algn="tl" rotWithShape="0">
                    <a:schemeClr val="dk1">
                      <a:alpha val="40000"/>
                    </a:schemeClr>
                  </a:outerShdw>
                </a:effectLst>
              </a:rPr>
              <a:t>. </a:t>
            </a:r>
            <a:r>
              <a:rPr lang="en-GB" sz="1400" i="1" dirty="0">
                <a:ln w="0"/>
              </a:rPr>
              <a:t>Visit </a:t>
            </a:r>
            <a:r>
              <a:rPr lang="en-GB" sz="1400" i="1" dirty="0">
                <a:ln w="0"/>
                <a:solidFill>
                  <a:srgbClr val="0070C0"/>
                </a:solidFill>
                <a:hlinkClick r:id="rId4">
                  <a:extLst>
                    <a:ext uri="{A12FA001-AC4F-418D-AE19-62706E023703}">
                      <ahyp:hlinkClr xmlns:ahyp="http://schemas.microsoft.com/office/drawing/2018/hyperlinkcolor" val="tx"/>
                    </a:ext>
                  </a:extLst>
                </a:hlinkClick>
              </a:rPr>
              <a:t>https://www.gov.uk/student-finance/eu-students</a:t>
            </a:r>
            <a:r>
              <a:rPr lang="en-GB" sz="1400" i="1" dirty="0">
                <a:ln w="0"/>
                <a:solidFill>
                  <a:srgbClr val="0070C0"/>
                </a:solidFill>
              </a:rPr>
              <a:t> </a:t>
            </a:r>
            <a:r>
              <a:rPr lang="en-GB" sz="1400" i="1" dirty="0">
                <a:ln w="0"/>
              </a:rPr>
              <a:t>for advice on how </a:t>
            </a:r>
            <a:r>
              <a:rPr lang="en-GB" sz="1400" i="1" dirty="0" err="1">
                <a:ln w="0"/>
              </a:rPr>
              <a:t>Brexit</a:t>
            </a:r>
            <a:r>
              <a:rPr lang="en-GB" sz="1400" i="1" dirty="0">
                <a:ln w="0"/>
              </a:rPr>
              <a:t> has affected Student Finance.</a:t>
            </a:r>
            <a:endParaRPr lang="en-GB" sz="1400" i="1" dirty="0"/>
          </a:p>
        </p:txBody>
      </p:sp>
      <p:pic>
        <p:nvPicPr>
          <p:cNvPr id="11" name="Picture 10">
            <a:extLst>
              <a:ext uri="{FF2B5EF4-FFF2-40B4-BE49-F238E27FC236}">
                <a16:creationId xmlns:a16="http://schemas.microsoft.com/office/drawing/2014/main" id="{2D782827-5635-B040-A18A-9E92E05704E8}"/>
              </a:ext>
            </a:extLst>
          </p:cNvPr>
          <p:cNvPicPr>
            <a:picLocks noChangeAspect="1"/>
          </p:cNvPicPr>
          <p:nvPr/>
        </p:nvPicPr>
        <p:blipFill>
          <a:blip r:embed="rId5"/>
          <a:stretch>
            <a:fillRect/>
          </a:stretch>
        </p:blipFill>
        <p:spPr>
          <a:xfrm rot="17478539">
            <a:off x="6551861" y="1786855"/>
            <a:ext cx="1622209" cy="1472466"/>
          </a:xfrm>
          <a:prstGeom prst="rect">
            <a:avLst/>
          </a:prstGeom>
        </p:spPr>
      </p:pic>
      <p:pic>
        <p:nvPicPr>
          <p:cNvPr id="12" name="Picture 11">
            <a:extLst>
              <a:ext uri="{FF2B5EF4-FFF2-40B4-BE49-F238E27FC236}">
                <a16:creationId xmlns:a16="http://schemas.microsoft.com/office/drawing/2014/main" id="{DC6026CF-6357-8147-8ACA-CE67037E37CB}"/>
              </a:ext>
            </a:extLst>
          </p:cNvPr>
          <p:cNvPicPr>
            <a:picLocks noChangeAspect="1"/>
          </p:cNvPicPr>
          <p:nvPr/>
        </p:nvPicPr>
        <p:blipFill>
          <a:blip r:embed="rId5"/>
          <a:stretch>
            <a:fillRect/>
          </a:stretch>
        </p:blipFill>
        <p:spPr>
          <a:xfrm rot="1115231">
            <a:off x="6256743" y="3656110"/>
            <a:ext cx="2581176" cy="2342913"/>
          </a:xfrm>
          <a:prstGeom prst="rect">
            <a:avLst/>
          </a:prstGeom>
        </p:spPr>
      </p:pic>
    </p:spTree>
    <p:extLst>
      <p:ext uri="{BB962C8B-B14F-4D97-AF65-F5344CB8AC3E}">
        <p14:creationId xmlns:p14="http://schemas.microsoft.com/office/powerpoint/2010/main" val="3467485676"/>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0"/>
            <a:ext cx="9144000" cy="6858763"/>
          </a:xfrm>
        </p:spPr>
      </p:pic>
      <p:sp>
        <p:nvSpPr>
          <p:cNvPr id="2" name="Title 1"/>
          <p:cNvSpPr>
            <a:spLocks noGrp="1"/>
          </p:cNvSpPr>
          <p:nvPr>
            <p:ph type="title"/>
          </p:nvPr>
        </p:nvSpPr>
        <p:spPr/>
        <p:txBody>
          <a:bodyPr/>
          <a:lstStyle/>
          <a:p>
            <a:r>
              <a:rPr lang="en-US" dirty="0">
                <a:solidFill>
                  <a:srgbClr val="E6287F"/>
                </a:solidFill>
              </a:rPr>
              <a:t>What support is available? </a:t>
            </a:r>
          </a:p>
        </p:txBody>
      </p:sp>
      <p:sp>
        <p:nvSpPr>
          <p:cNvPr id="5" name="Rectangle 4"/>
          <p:cNvSpPr/>
          <p:nvPr/>
        </p:nvSpPr>
        <p:spPr>
          <a:xfrm>
            <a:off x="382589" y="1879981"/>
            <a:ext cx="2537882" cy="3420152"/>
          </a:xfrm>
          <a:prstGeom prst="rect">
            <a:avLst/>
          </a:prstGeom>
          <a:solidFill>
            <a:srgbClr val="E628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3303059" y="1879981"/>
            <a:ext cx="2537882" cy="3420152"/>
          </a:xfrm>
          <a:prstGeom prst="rect">
            <a:avLst/>
          </a:prstGeom>
          <a:solidFill>
            <a:srgbClr val="53C0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p:nvSpPr>
        <p:spPr>
          <a:xfrm>
            <a:off x="6223529" y="1879981"/>
            <a:ext cx="2537882" cy="3420152"/>
          </a:xfrm>
          <a:prstGeom prst="rect">
            <a:avLst/>
          </a:prstGeom>
          <a:solidFill>
            <a:srgbClr val="2F2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p:cNvSpPr txBox="1"/>
          <p:nvPr/>
        </p:nvSpPr>
        <p:spPr>
          <a:xfrm>
            <a:off x="601883" y="2028099"/>
            <a:ext cx="2099293" cy="430887"/>
          </a:xfrm>
          <a:prstGeom prst="rect">
            <a:avLst/>
          </a:prstGeom>
          <a:noFill/>
        </p:spPr>
        <p:txBody>
          <a:bodyPr wrap="none" rtlCol="0">
            <a:spAutoFit/>
          </a:bodyPr>
          <a:lstStyle/>
          <a:p>
            <a:r>
              <a:rPr lang="en-GB" sz="2200" b="1" dirty="0">
                <a:solidFill>
                  <a:schemeClr val="bg1"/>
                </a:solidFill>
              </a:rPr>
              <a:t>Tuition Fee Loan</a:t>
            </a:r>
          </a:p>
        </p:txBody>
      </p:sp>
      <p:sp>
        <p:nvSpPr>
          <p:cNvPr id="12" name="TextBox 11"/>
          <p:cNvSpPr txBox="1"/>
          <p:nvPr/>
        </p:nvSpPr>
        <p:spPr>
          <a:xfrm>
            <a:off x="3509403" y="2005016"/>
            <a:ext cx="2266390" cy="769441"/>
          </a:xfrm>
          <a:prstGeom prst="rect">
            <a:avLst/>
          </a:prstGeom>
          <a:noFill/>
        </p:spPr>
        <p:txBody>
          <a:bodyPr wrap="none" rtlCol="0">
            <a:spAutoFit/>
          </a:bodyPr>
          <a:lstStyle/>
          <a:p>
            <a:pPr algn="ctr"/>
            <a:r>
              <a:rPr lang="en-GB" sz="2200" b="1" dirty="0">
                <a:solidFill>
                  <a:schemeClr val="bg1"/>
                </a:solidFill>
              </a:rPr>
              <a:t>Maintenance Fee </a:t>
            </a:r>
          </a:p>
          <a:p>
            <a:pPr algn="ctr"/>
            <a:r>
              <a:rPr lang="en-GB" sz="2200" b="1" dirty="0">
                <a:solidFill>
                  <a:schemeClr val="bg1"/>
                </a:solidFill>
              </a:rPr>
              <a:t>Loan</a:t>
            </a:r>
          </a:p>
        </p:txBody>
      </p:sp>
      <p:sp>
        <p:nvSpPr>
          <p:cNvPr id="13" name="TextBox 12"/>
          <p:cNvSpPr txBox="1"/>
          <p:nvPr/>
        </p:nvSpPr>
        <p:spPr>
          <a:xfrm>
            <a:off x="6306200" y="2055815"/>
            <a:ext cx="2607609" cy="430887"/>
          </a:xfrm>
          <a:prstGeom prst="rect">
            <a:avLst/>
          </a:prstGeom>
          <a:noFill/>
        </p:spPr>
        <p:txBody>
          <a:bodyPr wrap="square" rtlCol="0">
            <a:spAutoFit/>
          </a:bodyPr>
          <a:lstStyle/>
          <a:p>
            <a:r>
              <a:rPr lang="en-GB" sz="2200" b="1" dirty="0">
                <a:solidFill>
                  <a:schemeClr val="bg1"/>
                </a:solidFill>
              </a:rPr>
              <a:t>Additional Funding </a:t>
            </a:r>
          </a:p>
        </p:txBody>
      </p:sp>
      <p:pic>
        <p:nvPicPr>
          <p:cNvPr id="14" name="Picture 13">
            <a:extLst>
              <a:ext uri="{FF2B5EF4-FFF2-40B4-BE49-F238E27FC236}">
                <a16:creationId xmlns:a16="http://schemas.microsoft.com/office/drawing/2014/main" id="{D82449BE-4CDF-1946-A432-B8991626B27B}"/>
              </a:ext>
            </a:extLst>
          </p:cNvPr>
          <p:cNvPicPr>
            <a:picLocks noChangeAspect="1"/>
          </p:cNvPicPr>
          <p:nvPr/>
        </p:nvPicPr>
        <p:blipFill>
          <a:blip r:embed="rId4"/>
          <a:stretch>
            <a:fillRect/>
          </a:stretch>
        </p:blipFill>
        <p:spPr>
          <a:xfrm>
            <a:off x="6370542" y="2799057"/>
            <a:ext cx="2243856" cy="1940632"/>
          </a:xfrm>
          <a:prstGeom prst="rect">
            <a:avLst/>
          </a:prstGeom>
        </p:spPr>
      </p:pic>
      <p:pic>
        <p:nvPicPr>
          <p:cNvPr id="16" name="Picture 15">
            <a:extLst>
              <a:ext uri="{FF2B5EF4-FFF2-40B4-BE49-F238E27FC236}">
                <a16:creationId xmlns:a16="http://schemas.microsoft.com/office/drawing/2014/main" id="{3B028D46-3732-FA43-B9F0-3D5ECBCF6A92}"/>
              </a:ext>
            </a:extLst>
          </p:cNvPr>
          <p:cNvPicPr>
            <a:picLocks noChangeAspect="1"/>
          </p:cNvPicPr>
          <p:nvPr/>
        </p:nvPicPr>
        <p:blipFill>
          <a:blip r:embed="rId5"/>
          <a:stretch>
            <a:fillRect/>
          </a:stretch>
        </p:blipFill>
        <p:spPr>
          <a:xfrm>
            <a:off x="3659382" y="3096977"/>
            <a:ext cx="1825236" cy="1642712"/>
          </a:xfrm>
          <a:prstGeom prst="rect">
            <a:avLst/>
          </a:prstGeom>
        </p:spPr>
      </p:pic>
      <p:pic>
        <p:nvPicPr>
          <p:cNvPr id="17" name="Picture 16">
            <a:extLst>
              <a:ext uri="{FF2B5EF4-FFF2-40B4-BE49-F238E27FC236}">
                <a16:creationId xmlns:a16="http://schemas.microsoft.com/office/drawing/2014/main" id="{64B1AAE8-5DD2-BA45-9668-AC55264932A5}"/>
              </a:ext>
            </a:extLst>
          </p:cNvPr>
          <p:cNvPicPr>
            <a:picLocks noChangeAspect="1"/>
          </p:cNvPicPr>
          <p:nvPr/>
        </p:nvPicPr>
        <p:blipFill>
          <a:blip r:embed="rId6">
            <a:biLevel thresh="25000"/>
          </a:blip>
          <a:stretch>
            <a:fillRect/>
          </a:stretch>
        </p:blipFill>
        <p:spPr>
          <a:xfrm>
            <a:off x="588171" y="3050364"/>
            <a:ext cx="2113005" cy="1438017"/>
          </a:xfrm>
          <a:prstGeom prst="rect">
            <a:avLst/>
          </a:prstGeom>
        </p:spPr>
      </p:pic>
    </p:spTree>
    <p:extLst>
      <p:ext uri="{BB962C8B-B14F-4D97-AF65-F5344CB8AC3E}">
        <p14:creationId xmlns:p14="http://schemas.microsoft.com/office/powerpoint/2010/main" val="1039437552"/>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763"/>
            <a:ext cx="9144000" cy="6858763"/>
          </a:xfrm>
        </p:spPr>
      </p:pic>
      <p:sp>
        <p:nvSpPr>
          <p:cNvPr id="2" name="Title 1"/>
          <p:cNvSpPr>
            <a:spLocks noGrp="1"/>
          </p:cNvSpPr>
          <p:nvPr>
            <p:ph type="title"/>
          </p:nvPr>
        </p:nvSpPr>
        <p:spPr/>
        <p:txBody>
          <a:bodyPr/>
          <a:lstStyle/>
          <a:p>
            <a:r>
              <a:rPr lang="en-US" dirty="0">
                <a:solidFill>
                  <a:srgbClr val="E6287F"/>
                </a:solidFill>
              </a:rPr>
              <a:t>Question: What are Tuition Fees?</a:t>
            </a:r>
          </a:p>
        </p:txBody>
      </p:sp>
      <p:sp>
        <p:nvSpPr>
          <p:cNvPr id="8" name="TextBox 7">
            <a:extLst>
              <a:ext uri="{FF2B5EF4-FFF2-40B4-BE49-F238E27FC236}">
                <a16:creationId xmlns:a16="http://schemas.microsoft.com/office/drawing/2014/main" id="{06BCEE5E-4402-4199-8CA0-3CBB8EF3711C}"/>
              </a:ext>
            </a:extLst>
          </p:cNvPr>
          <p:cNvSpPr txBox="1"/>
          <p:nvPr/>
        </p:nvSpPr>
        <p:spPr>
          <a:xfrm>
            <a:off x="868166" y="2035536"/>
            <a:ext cx="4674742" cy="369332"/>
          </a:xfrm>
          <a:prstGeom prst="rect">
            <a:avLst/>
          </a:prstGeom>
          <a:noFill/>
        </p:spPr>
        <p:txBody>
          <a:bodyPr wrap="square">
            <a:spAutoFit/>
          </a:bodyPr>
          <a:lstStyle/>
          <a:p>
            <a:r>
              <a:rPr lang="en-GB" b="0" i="0" dirty="0">
                <a:solidFill>
                  <a:srgbClr val="000000"/>
                </a:solidFill>
                <a:effectLst/>
                <a:latin typeface="Times New Roman" panose="02020603050405020304" pitchFamily="18" charset="0"/>
              </a:rPr>
              <a:t> </a:t>
            </a:r>
            <a:endParaRPr lang="en-GB" dirty="0"/>
          </a:p>
        </p:txBody>
      </p:sp>
      <p:sp>
        <p:nvSpPr>
          <p:cNvPr id="12" name="TextBox 11">
            <a:extLst>
              <a:ext uri="{FF2B5EF4-FFF2-40B4-BE49-F238E27FC236}">
                <a16:creationId xmlns:a16="http://schemas.microsoft.com/office/drawing/2014/main" id="{CA0EFDDF-AEBB-4080-8BB9-5CC6B0FAB488}"/>
              </a:ext>
            </a:extLst>
          </p:cNvPr>
          <p:cNvSpPr txBox="1"/>
          <p:nvPr/>
        </p:nvSpPr>
        <p:spPr>
          <a:xfrm>
            <a:off x="5034337" y="3919987"/>
            <a:ext cx="3637052" cy="1908215"/>
          </a:xfrm>
          <a:prstGeom prst="rect">
            <a:avLst/>
          </a:prstGeom>
          <a:solidFill>
            <a:srgbClr val="00B0F0"/>
          </a:solidFill>
          <a:ln>
            <a:solidFill>
              <a:srgbClr val="00B0F0"/>
            </a:solidFill>
          </a:ln>
        </p:spPr>
        <p:txBody>
          <a:bodyPr wrap="square" rtlCol="0">
            <a:spAutoFit/>
          </a:bodyPr>
          <a:lstStyle/>
          <a:p>
            <a:pPr algn="ctr"/>
            <a:r>
              <a:rPr lang="en-GB" sz="2000" dirty="0">
                <a:solidFill>
                  <a:schemeClr val="bg1"/>
                </a:solidFill>
              </a:rPr>
              <a:t>D</a:t>
            </a:r>
          </a:p>
          <a:p>
            <a:pPr algn="ctr"/>
            <a:endParaRPr lang="en-GB" sz="2000" dirty="0">
              <a:solidFill>
                <a:schemeClr val="bg1"/>
              </a:solidFill>
            </a:endParaRPr>
          </a:p>
          <a:p>
            <a:pPr algn="ctr"/>
            <a:r>
              <a:rPr lang="en-GB" sz="2000" dirty="0">
                <a:solidFill>
                  <a:schemeClr val="bg1"/>
                </a:solidFill>
              </a:rPr>
              <a:t>The Fees a Higher Education provider charges to study a course</a:t>
            </a:r>
          </a:p>
          <a:p>
            <a:endParaRPr lang="en-GB" dirty="0"/>
          </a:p>
        </p:txBody>
      </p:sp>
      <p:sp>
        <p:nvSpPr>
          <p:cNvPr id="15" name="TextBox 14">
            <a:extLst>
              <a:ext uri="{FF2B5EF4-FFF2-40B4-BE49-F238E27FC236}">
                <a16:creationId xmlns:a16="http://schemas.microsoft.com/office/drawing/2014/main" id="{647DFB65-786C-43D2-B020-DEA6EF2E43BD}"/>
              </a:ext>
            </a:extLst>
          </p:cNvPr>
          <p:cNvSpPr txBox="1"/>
          <p:nvPr/>
        </p:nvSpPr>
        <p:spPr>
          <a:xfrm>
            <a:off x="466975" y="3914792"/>
            <a:ext cx="3637052" cy="1908215"/>
          </a:xfrm>
          <a:prstGeom prst="rect">
            <a:avLst/>
          </a:prstGeom>
          <a:solidFill>
            <a:srgbClr val="E6287F"/>
          </a:solidFill>
          <a:ln>
            <a:solidFill>
              <a:srgbClr val="E6287F"/>
            </a:solidFill>
          </a:ln>
        </p:spPr>
        <p:txBody>
          <a:bodyPr wrap="square" rtlCol="0">
            <a:spAutoFit/>
          </a:bodyPr>
          <a:lstStyle/>
          <a:p>
            <a:pPr algn="ctr"/>
            <a:r>
              <a:rPr lang="en-GB" sz="2000" dirty="0">
                <a:solidFill>
                  <a:schemeClr val="bg1"/>
                </a:solidFill>
              </a:rPr>
              <a:t>C</a:t>
            </a:r>
          </a:p>
          <a:p>
            <a:pPr algn="ctr"/>
            <a:endParaRPr lang="en-GB" sz="2000" dirty="0">
              <a:solidFill>
                <a:schemeClr val="bg1"/>
              </a:solidFill>
            </a:endParaRPr>
          </a:p>
          <a:p>
            <a:pPr algn="ctr"/>
            <a:r>
              <a:rPr lang="en-GB" sz="2000" dirty="0">
                <a:solidFill>
                  <a:schemeClr val="bg1"/>
                </a:solidFill>
              </a:rPr>
              <a:t>The amount it costs a provider to put a student through a higher education course</a:t>
            </a:r>
          </a:p>
          <a:p>
            <a:endParaRPr lang="en-GB" dirty="0"/>
          </a:p>
        </p:txBody>
      </p:sp>
      <p:sp>
        <p:nvSpPr>
          <p:cNvPr id="16" name="TextBox 15">
            <a:extLst>
              <a:ext uri="{FF2B5EF4-FFF2-40B4-BE49-F238E27FC236}">
                <a16:creationId xmlns:a16="http://schemas.microsoft.com/office/drawing/2014/main" id="{8A5A157B-7650-4629-9BFE-81D3803A06AE}"/>
              </a:ext>
            </a:extLst>
          </p:cNvPr>
          <p:cNvSpPr txBox="1"/>
          <p:nvPr/>
        </p:nvSpPr>
        <p:spPr>
          <a:xfrm>
            <a:off x="466975" y="1688226"/>
            <a:ext cx="3637052" cy="1600438"/>
          </a:xfrm>
          <a:prstGeom prst="rect">
            <a:avLst/>
          </a:prstGeom>
          <a:solidFill>
            <a:srgbClr val="00B0F0"/>
          </a:solidFill>
          <a:ln>
            <a:solidFill>
              <a:srgbClr val="00B0F0"/>
            </a:solidFill>
          </a:ln>
        </p:spPr>
        <p:txBody>
          <a:bodyPr wrap="square" rtlCol="0">
            <a:spAutoFit/>
          </a:bodyPr>
          <a:lstStyle/>
          <a:p>
            <a:pPr algn="ctr"/>
            <a:r>
              <a:rPr lang="en-GB" sz="2000" dirty="0">
                <a:solidFill>
                  <a:schemeClr val="bg1"/>
                </a:solidFill>
              </a:rPr>
              <a:t>A</a:t>
            </a:r>
          </a:p>
          <a:p>
            <a:pPr algn="ctr"/>
            <a:endParaRPr lang="en-GB" sz="2000" dirty="0">
              <a:solidFill>
                <a:schemeClr val="bg1"/>
              </a:solidFill>
            </a:endParaRPr>
          </a:p>
          <a:p>
            <a:pPr algn="ctr"/>
            <a:r>
              <a:rPr lang="en-GB" sz="2000" dirty="0">
                <a:solidFill>
                  <a:schemeClr val="bg1"/>
                </a:solidFill>
              </a:rPr>
              <a:t>The cost of day to day living as a student</a:t>
            </a:r>
          </a:p>
          <a:p>
            <a:endParaRPr lang="en-GB" dirty="0"/>
          </a:p>
        </p:txBody>
      </p:sp>
      <p:sp>
        <p:nvSpPr>
          <p:cNvPr id="17" name="TextBox 16">
            <a:extLst>
              <a:ext uri="{FF2B5EF4-FFF2-40B4-BE49-F238E27FC236}">
                <a16:creationId xmlns:a16="http://schemas.microsoft.com/office/drawing/2014/main" id="{5665ABF1-5EE6-49BB-9FE6-CABEAE046412}"/>
              </a:ext>
            </a:extLst>
          </p:cNvPr>
          <p:cNvSpPr txBox="1"/>
          <p:nvPr/>
        </p:nvSpPr>
        <p:spPr>
          <a:xfrm>
            <a:off x="5034337" y="1688225"/>
            <a:ext cx="3637052" cy="1600438"/>
          </a:xfrm>
          <a:prstGeom prst="rect">
            <a:avLst/>
          </a:prstGeom>
          <a:solidFill>
            <a:srgbClr val="E6287F"/>
          </a:solidFill>
          <a:ln>
            <a:solidFill>
              <a:srgbClr val="E6287F"/>
            </a:solidFill>
          </a:ln>
        </p:spPr>
        <p:txBody>
          <a:bodyPr wrap="square" rtlCol="0">
            <a:spAutoFit/>
          </a:bodyPr>
          <a:lstStyle/>
          <a:p>
            <a:pPr algn="ctr"/>
            <a:r>
              <a:rPr lang="en-GB" sz="2000" dirty="0">
                <a:solidFill>
                  <a:schemeClr val="bg1"/>
                </a:solidFill>
              </a:rPr>
              <a:t>B</a:t>
            </a:r>
          </a:p>
          <a:p>
            <a:pPr algn="ctr"/>
            <a:endParaRPr lang="en-GB" sz="2000" dirty="0">
              <a:solidFill>
                <a:schemeClr val="bg1"/>
              </a:solidFill>
            </a:endParaRPr>
          </a:p>
          <a:p>
            <a:pPr algn="ctr"/>
            <a:r>
              <a:rPr lang="en-GB" sz="2000" dirty="0">
                <a:solidFill>
                  <a:schemeClr val="bg1"/>
                </a:solidFill>
              </a:rPr>
              <a:t>The fee the government charges a provider to run a course</a:t>
            </a:r>
          </a:p>
          <a:p>
            <a:endParaRPr lang="en-GB" dirty="0"/>
          </a:p>
        </p:txBody>
      </p:sp>
    </p:spTree>
    <p:extLst>
      <p:ext uri="{BB962C8B-B14F-4D97-AF65-F5344CB8AC3E}">
        <p14:creationId xmlns:p14="http://schemas.microsoft.com/office/powerpoint/2010/main" val="13799622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6858763"/>
          </a:xfrm>
        </p:spPr>
      </p:pic>
      <p:sp>
        <p:nvSpPr>
          <p:cNvPr id="2" name="Title 1"/>
          <p:cNvSpPr>
            <a:spLocks noGrp="1"/>
          </p:cNvSpPr>
          <p:nvPr>
            <p:ph type="title"/>
          </p:nvPr>
        </p:nvSpPr>
        <p:spPr/>
        <p:txBody>
          <a:bodyPr/>
          <a:lstStyle/>
          <a:p>
            <a:r>
              <a:rPr lang="en-US" dirty="0">
                <a:solidFill>
                  <a:srgbClr val="E6287F"/>
                </a:solidFill>
              </a:rPr>
              <a:t>Question: What are Tuition Fees?</a:t>
            </a:r>
          </a:p>
        </p:txBody>
      </p:sp>
      <p:sp>
        <p:nvSpPr>
          <p:cNvPr id="8" name="TextBox 7">
            <a:extLst>
              <a:ext uri="{FF2B5EF4-FFF2-40B4-BE49-F238E27FC236}">
                <a16:creationId xmlns:a16="http://schemas.microsoft.com/office/drawing/2014/main" id="{06BCEE5E-4402-4199-8CA0-3CBB8EF3711C}"/>
              </a:ext>
            </a:extLst>
          </p:cNvPr>
          <p:cNvSpPr txBox="1"/>
          <p:nvPr/>
        </p:nvSpPr>
        <p:spPr>
          <a:xfrm>
            <a:off x="868166" y="2035536"/>
            <a:ext cx="4674742" cy="369332"/>
          </a:xfrm>
          <a:prstGeom prst="rect">
            <a:avLst/>
          </a:prstGeom>
          <a:noFill/>
        </p:spPr>
        <p:txBody>
          <a:bodyPr wrap="square">
            <a:spAutoFit/>
          </a:bodyPr>
          <a:lstStyle/>
          <a:p>
            <a:r>
              <a:rPr lang="en-GB" b="0" i="0" dirty="0">
                <a:solidFill>
                  <a:srgbClr val="000000"/>
                </a:solidFill>
                <a:effectLst/>
                <a:latin typeface="Times New Roman" panose="02020603050405020304" pitchFamily="18" charset="0"/>
              </a:rPr>
              <a:t> </a:t>
            </a:r>
            <a:endParaRPr lang="en-GB" dirty="0"/>
          </a:p>
        </p:txBody>
      </p:sp>
      <p:sp>
        <p:nvSpPr>
          <p:cNvPr id="9" name="TextBox 8">
            <a:extLst>
              <a:ext uri="{FF2B5EF4-FFF2-40B4-BE49-F238E27FC236}">
                <a16:creationId xmlns:a16="http://schemas.microsoft.com/office/drawing/2014/main" id="{1F9319A3-A9BE-4CA6-9607-4101202FA2DC}"/>
              </a:ext>
            </a:extLst>
          </p:cNvPr>
          <p:cNvSpPr txBox="1"/>
          <p:nvPr/>
        </p:nvSpPr>
        <p:spPr>
          <a:xfrm>
            <a:off x="5034337" y="3919987"/>
            <a:ext cx="3637052" cy="1908215"/>
          </a:xfrm>
          <a:prstGeom prst="rect">
            <a:avLst/>
          </a:prstGeom>
          <a:solidFill>
            <a:srgbClr val="00B0F0"/>
          </a:solidFill>
          <a:ln>
            <a:solidFill>
              <a:srgbClr val="00B0F0"/>
            </a:solidFill>
          </a:ln>
        </p:spPr>
        <p:txBody>
          <a:bodyPr wrap="square" rtlCol="0">
            <a:spAutoFit/>
          </a:bodyPr>
          <a:lstStyle/>
          <a:p>
            <a:pPr algn="ctr"/>
            <a:r>
              <a:rPr lang="en-GB" sz="2000" dirty="0">
                <a:solidFill>
                  <a:schemeClr val="bg1"/>
                </a:solidFill>
              </a:rPr>
              <a:t>D</a:t>
            </a:r>
          </a:p>
          <a:p>
            <a:pPr algn="ctr"/>
            <a:endParaRPr lang="en-GB" sz="2000" dirty="0">
              <a:solidFill>
                <a:schemeClr val="bg1"/>
              </a:solidFill>
            </a:endParaRPr>
          </a:p>
          <a:p>
            <a:pPr algn="ctr"/>
            <a:r>
              <a:rPr lang="en-GB" sz="2000" dirty="0">
                <a:solidFill>
                  <a:schemeClr val="bg1"/>
                </a:solidFill>
              </a:rPr>
              <a:t>The Fees a Higher Education provider charges to study a course</a:t>
            </a:r>
          </a:p>
          <a:p>
            <a:endParaRPr lang="en-GB" dirty="0"/>
          </a:p>
        </p:txBody>
      </p:sp>
    </p:spTree>
    <p:extLst>
      <p:ext uri="{BB962C8B-B14F-4D97-AF65-F5344CB8AC3E}">
        <p14:creationId xmlns:p14="http://schemas.microsoft.com/office/powerpoint/2010/main" val="982892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763"/>
          </a:xfrm>
          <a:prstGeom prst="rect">
            <a:avLst/>
          </a:prstGeom>
        </p:spPr>
      </p:pic>
      <p:sp>
        <p:nvSpPr>
          <p:cNvPr id="7" name="Content Placeholder 2">
            <a:extLst>
              <a:ext uri="{FF2B5EF4-FFF2-40B4-BE49-F238E27FC236}">
                <a16:creationId xmlns:a16="http://schemas.microsoft.com/office/drawing/2014/main" id="{52808E14-00B2-3A46-81B1-B71092910382}"/>
              </a:ext>
            </a:extLst>
          </p:cNvPr>
          <p:cNvSpPr txBox="1">
            <a:spLocks/>
          </p:cNvSpPr>
          <p:nvPr/>
        </p:nvSpPr>
        <p:spPr>
          <a:xfrm>
            <a:off x="938528" y="3184771"/>
            <a:ext cx="1103564" cy="498990"/>
          </a:xfrm>
          <a:prstGeom prst="rect">
            <a:avLst/>
          </a:prstGeom>
          <a:solidFill>
            <a:srgbClr val="2F2E7E"/>
          </a:solidFill>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defTabSz="342900">
              <a:lnSpc>
                <a:spcPct val="120000"/>
              </a:lnSpc>
              <a:spcBef>
                <a:spcPts val="0"/>
              </a:spcBef>
              <a:buNone/>
            </a:pPr>
            <a:endParaRPr lang="en-GB" sz="2100" b="1" dirty="0">
              <a:solidFill>
                <a:schemeClr val="bg1"/>
              </a:solidFill>
            </a:endParaRPr>
          </a:p>
        </p:txBody>
      </p:sp>
      <p:sp>
        <p:nvSpPr>
          <p:cNvPr id="30" name="Snip Single Corner Rectangle 29">
            <a:extLst>
              <a:ext uri="{FF2B5EF4-FFF2-40B4-BE49-F238E27FC236}">
                <a16:creationId xmlns:a16="http://schemas.microsoft.com/office/drawing/2014/main" id="{59AEC6DD-92F0-5143-81E8-D109C5963B8F}"/>
              </a:ext>
            </a:extLst>
          </p:cNvPr>
          <p:cNvSpPr/>
          <p:nvPr/>
        </p:nvSpPr>
        <p:spPr>
          <a:xfrm flipV="1">
            <a:off x="1" y="2056607"/>
            <a:ext cx="8514271" cy="519959"/>
          </a:xfrm>
          <a:prstGeom prst="snip1Rect">
            <a:avLst/>
          </a:prstGeom>
          <a:solidFill>
            <a:srgbClr val="2F2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2F2E7E"/>
              </a:solidFill>
            </a:endParaRPr>
          </a:p>
        </p:txBody>
      </p:sp>
      <p:sp>
        <p:nvSpPr>
          <p:cNvPr id="20" name="Snip Single Corner Rectangle 19">
            <a:extLst>
              <a:ext uri="{FF2B5EF4-FFF2-40B4-BE49-F238E27FC236}">
                <a16:creationId xmlns:a16="http://schemas.microsoft.com/office/drawing/2014/main" id="{DFD29A10-0505-0341-BE26-C651FEC0B4F0}"/>
              </a:ext>
            </a:extLst>
          </p:cNvPr>
          <p:cNvSpPr/>
          <p:nvPr/>
        </p:nvSpPr>
        <p:spPr>
          <a:xfrm flipV="1">
            <a:off x="6836752" y="4142142"/>
            <a:ext cx="1275014" cy="498989"/>
          </a:xfrm>
          <a:prstGeom prst="snip1Rect">
            <a:avLst/>
          </a:prstGeom>
          <a:solidFill>
            <a:srgbClr val="2F2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009FE3"/>
              </a:solidFill>
            </a:endParaRPr>
          </a:p>
        </p:txBody>
      </p:sp>
      <p:sp>
        <p:nvSpPr>
          <p:cNvPr id="4" name="Content Placeholder 2">
            <a:extLst>
              <a:ext uri="{FF2B5EF4-FFF2-40B4-BE49-F238E27FC236}">
                <a16:creationId xmlns:a16="http://schemas.microsoft.com/office/drawing/2014/main" id="{3DA8169B-5EC3-1C41-B90E-64841D4C13DC}"/>
              </a:ext>
            </a:extLst>
          </p:cNvPr>
          <p:cNvSpPr>
            <a:spLocks noGrp="1"/>
          </p:cNvSpPr>
          <p:nvPr>
            <p:ph idx="1"/>
          </p:nvPr>
        </p:nvSpPr>
        <p:spPr>
          <a:xfrm>
            <a:off x="310896" y="2080843"/>
            <a:ext cx="8793224" cy="471487"/>
          </a:xfrm>
        </p:spPr>
        <p:txBody>
          <a:bodyPr>
            <a:normAutofit/>
          </a:bodyPr>
          <a:lstStyle/>
          <a:p>
            <a:pPr marL="0" indent="0" defTabSz="342900">
              <a:lnSpc>
                <a:spcPct val="120000"/>
              </a:lnSpc>
              <a:buNone/>
            </a:pPr>
            <a:r>
              <a:rPr lang="en-GB" sz="1950" b="1" dirty="0">
                <a:solidFill>
                  <a:schemeClr val="bg1"/>
                </a:solidFill>
              </a:rPr>
              <a:t>What is the maximum tuition fee a university or college can charge per year?</a:t>
            </a:r>
          </a:p>
        </p:txBody>
      </p:sp>
      <p:sp>
        <p:nvSpPr>
          <p:cNvPr id="5" name="Rectangle 4">
            <a:extLst>
              <a:ext uri="{FF2B5EF4-FFF2-40B4-BE49-F238E27FC236}">
                <a16:creationId xmlns:a16="http://schemas.microsoft.com/office/drawing/2014/main" id="{ADDA45CF-AE45-C44A-AA5E-D19654E58693}"/>
              </a:ext>
            </a:extLst>
          </p:cNvPr>
          <p:cNvSpPr/>
          <p:nvPr/>
        </p:nvSpPr>
        <p:spPr>
          <a:xfrm>
            <a:off x="381001" y="3886230"/>
            <a:ext cx="8384381" cy="46301"/>
          </a:xfrm>
          <a:prstGeom prst="rect">
            <a:avLst/>
          </a:prstGeom>
          <a:solidFill>
            <a:srgbClr val="767E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Snip Single Corner Rectangle 7">
            <a:extLst>
              <a:ext uri="{FF2B5EF4-FFF2-40B4-BE49-F238E27FC236}">
                <a16:creationId xmlns:a16="http://schemas.microsoft.com/office/drawing/2014/main" id="{E43C6ED3-F6B4-3E4D-969F-64C67D34C4AC}"/>
              </a:ext>
            </a:extLst>
          </p:cNvPr>
          <p:cNvSpPr/>
          <p:nvPr/>
        </p:nvSpPr>
        <p:spPr>
          <a:xfrm flipV="1">
            <a:off x="2037751" y="4156586"/>
            <a:ext cx="1098972" cy="498989"/>
          </a:xfrm>
          <a:prstGeom prst="snip1Rect">
            <a:avLst/>
          </a:prstGeom>
          <a:solidFill>
            <a:srgbClr val="2F2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09FE3"/>
              </a:solidFill>
            </a:endParaRPr>
          </a:p>
        </p:txBody>
      </p:sp>
      <p:sp>
        <p:nvSpPr>
          <p:cNvPr id="9" name="Content Placeholder 2">
            <a:extLst>
              <a:ext uri="{FF2B5EF4-FFF2-40B4-BE49-F238E27FC236}">
                <a16:creationId xmlns:a16="http://schemas.microsoft.com/office/drawing/2014/main" id="{3B248E1F-23C4-294A-99A8-3F455652EBD6}"/>
              </a:ext>
            </a:extLst>
          </p:cNvPr>
          <p:cNvSpPr txBox="1">
            <a:spLocks/>
          </p:cNvSpPr>
          <p:nvPr/>
        </p:nvSpPr>
        <p:spPr>
          <a:xfrm>
            <a:off x="2037749" y="4163468"/>
            <a:ext cx="1098974" cy="473200"/>
          </a:xfrm>
          <a:prstGeom prst="rect">
            <a:avLst/>
          </a:prstGeom>
          <a:ln>
            <a:noFill/>
          </a:ln>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defTabSz="342900">
              <a:lnSpc>
                <a:spcPct val="120000"/>
              </a:lnSpc>
              <a:spcBef>
                <a:spcPts val="0"/>
              </a:spcBef>
              <a:buNone/>
            </a:pPr>
            <a:r>
              <a:rPr lang="en-GB" sz="2100" b="1" dirty="0">
                <a:solidFill>
                  <a:schemeClr val="bg1"/>
                </a:solidFill>
              </a:rPr>
              <a:t>£7,750</a:t>
            </a:r>
          </a:p>
        </p:txBody>
      </p:sp>
      <p:sp>
        <p:nvSpPr>
          <p:cNvPr id="10" name="Snip Single Corner Rectangle 9">
            <a:extLst>
              <a:ext uri="{FF2B5EF4-FFF2-40B4-BE49-F238E27FC236}">
                <a16:creationId xmlns:a16="http://schemas.microsoft.com/office/drawing/2014/main" id="{BB8AED61-75DE-5C4B-90A2-83030EC543F3}"/>
              </a:ext>
            </a:extLst>
          </p:cNvPr>
          <p:cNvSpPr/>
          <p:nvPr/>
        </p:nvSpPr>
        <p:spPr>
          <a:xfrm flipV="1">
            <a:off x="3136723" y="3195487"/>
            <a:ext cx="1150001" cy="498989"/>
          </a:xfrm>
          <a:prstGeom prst="snip1Rect">
            <a:avLst/>
          </a:prstGeom>
          <a:solidFill>
            <a:srgbClr val="2F2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09FE3"/>
              </a:solidFill>
            </a:endParaRPr>
          </a:p>
        </p:txBody>
      </p:sp>
      <p:sp>
        <p:nvSpPr>
          <p:cNvPr id="11" name="Content Placeholder 2">
            <a:extLst>
              <a:ext uri="{FF2B5EF4-FFF2-40B4-BE49-F238E27FC236}">
                <a16:creationId xmlns:a16="http://schemas.microsoft.com/office/drawing/2014/main" id="{416B1604-FB78-AC4E-9953-AFA235219802}"/>
              </a:ext>
            </a:extLst>
          </p:cNvPr>
          <p:cNvSpPr txBox="1">
            <a:spLocks/>
          </p:cNvSpPr>
          <p:nvPr/>
        </p:nvSpPr>
        <p:spPr>
          <a:xfrm>
            <a:off x="3136723" y="3221276"/>
            <a:ext cx="1150001" cy="473200"/>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defTabSz="342900">
              <a:lnSpc>
                <a:spcPct val="120000"/>
              </a:lnSpc>
              <a:spcBef>
                <a:spcPts val="0"/>
              </a:spcBef>
              <a:buNone/>
            </a:pPr>
            <a:r>
              <a:rPr lang="en-GB" sz="2100" b="1" dirty="0">
                <a:solidFill>
                  <a:schemeClr val="bg1"/>
                </a:solidFill>
              </a:rPr>
              <a:t>£9,250</a:t>
            </a:r>
          </a:p>
        </p:txBody>
      </p:sp>
      <p:sp>
        <p:nvSpPr>
          <p:cNvPr id="12" name="Snip Single Corner Rectangle 11">
            <a:extLst>
              <a:ext uri="{FF2B5EF4-FFF2-40B4-BE49-F238E27FC236}">
                <a16:creationId xmlns:a16="http://schemas.microsoft.com/office/drawing/2014/main" id="{329E2D03-8C1D-FD4C-B93C-ADE3F11E6877}"/>
              </a:ext>
            </a:extLst>
          </p:cNvPr>
          <p:cNvSpPr/>
          <p:nvPr/>
        </p:nvSpPr>
        <p:spPr>
          <a:xfrm flipV="1">
            <a:off x="4286724" y="4143692"/>
            <a:ext cx="1275014" cy="498989"/>
          </a:xfrm>
          <a:prstGeom prst="snip1Rect">
            <a:avLst/>
          </a:prstGeom>
          <a:solidFill>
            <a:srgbClr val="2F2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009FE3"/>
              </a:solidFill>
            </a:endParaRPr>
          </a:p>
        </p:txBody>
      </p:sp>
      <p:sp>
        <p:nvSpPr>
          <p:cNvPr id="13" name="Content Placeholder 2">
            <a:extLst>
              <a:ext uri="{FF2B5EF4-FFF2-40B4-BE49-F238E27FC236}">
                <a16:creationId xmlns:a16="http://schemas.microsoft.com/office/drawing/2014/main" id="{049842A8-8134-8445-A300-5E5AE1F21426}"/>
              </a:ext>
            </a:extLst>
          </p:cNvPr>
          <p:cNvSpPr txBox="1">
            <a:spLocks/>
          </p:cNvSpPr>
          <p:nvPr/>
        </p:nvSpPr>
        <p:spPr>
          <a:xfrm>
            <a:off x="4286724" y="4169481"/>
            <a:ext cx="1275015" cy="473200"/>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defTabSz="342900">
              <a:lnSpc>
                <a:spcPct val="120000"/>
              </a:lnSpc>
              <a:spcBef>
                <a:spcPts val="0"/>
              </a:spcBef>
              <a:buNone/>
            </a:pPr>
            <a:r>
              <a:rPr lang="en-GB" sz="2100" b="1" dirty="0">
                <a:solidFill>
                  <a:schemeClr val="bg1"/>
                </a:solidFill>
              </a:rPr>
              <a:t>£12,800</a:t>
            </a:r>
          </a:p>
        </p:txBody>
      </p:sp>
      <p:sp>
        <p:nvSpPr>
          <p:cNvPr id="14" name="Snip Single Corner Rectangle 13">
            <a:extLst>
              <a:ext uri="{FF2B5EF4-FFF2-40B4-BE49-F238E27FC236}">
                <a16:creationId xmlns:a16="http://schemas.microsoft.com/office/drawing/2014/main" id="{0F148301-F437-9545-B938-79BF568D4020}"/>
              </a:ext>
            </a:extLst>
          </p:cNvPr>
          <p:cNvSpPr/>
          <p:nvPr/>
        </p:nvSpPr>
        <p:spPr>
          <a:xfrm flipV="1">
            <a:off x="5561738" y="3184771"/>
            <a:ext cx="1275014" cy="498989"/>
          </a:xfrm>
          <a:prstGeom prst="snip1Rect">
            <a:avLst/>
          </a:prstGeom>
          <a:solidFill>
            <a:srgbClr val="2F2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009FE3"/>
              </a:solidFill>
            </a:endParaRPr>
          </a:p>
        </p:txBody>
      </p:sp>
      <p:sp>
        <p:nvSpPr>
          <p:cNvPr id="15" name="Content Placeholder 2">
            <a:extLst>
              <a:ext uri="{FF2B5EF4-FFF2-40B4-BE49-F238E27FC236}">
                <a16:creationId xmlns:a16="http://schemas.microsoft.com/office/drawing/2014/main" id="{52B16580-47DF-E341-8FD6-49F5E0B5E34C}"/>
              </a:ext>
            </a:extLst>
          </p:cNvPr>
          <p:cNvSpPr txBox="1">
            <a:spLocks/>
          </p:cNvSpPr>
          <p:nvPr/>
        </p:nvSpPr>
        <p:spPr>
          <a:xfrm>
            <a:off x="6836752" y="4169481"/>
            <a:ext cx="1275014" cy="473200"/>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defTabSz="342900">
              <a:lnSpc>
                <a:spcPct val="120000"/>
              </a:lnSpc>
              <a:spcBef>
                <a:spcPts val="0"/>
              </a:spcBef>
              <a:buNone/>
            </a:pPr>
            <a:r>
              <a:rPr lang="en-GB" sz="2100" b="1" dirty="0">
                <a:solidFill>
                  <a:schemeClr val="bg1"/>
                </a:solidFill>
              </a:rPr>
              <a:t>£20,150</a:t>
            </a:r>
          </a:p>
        </p:txBody>
      </p:sp>
      <p:sp>
        <p:nvSpPr>
          <p:cNvPr id="19" name="Content Placeholder 2">
            <a:extLst>
              <a:ext uri="{FF2B5EF4-FFF2-40B4-BE49-F238E27FC236}">
                <a16:creationId xmlns:a16="http://schemas.microsoft.com/office/drawing/2014/main" id="{1D338C2A-99E6-514B-A7F4-5FFA146EFFCE}"/>
              </a:ext>
            </a:extLst>
          </p:cNvPr>
          <p:cNvSpPr txBox="1">
            <a:spLocks/>
          </p:cNvSpPr>
          <p:nvPr/>
        </p:nvSpPr>
        <p:spPr>
          <a:xfrm>
            <a:off x="5561737" y="3192400"/>
            <a:ext cx="1275015" cy="473200"/>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defTabSz="342900">
              <a:lnSpc>
                <a:spcPct val="120000"/>
              </a:lnSpc>
              <a:spcBef>
                <a:spcPts val="0"/>
              </a:spcBef>
              <a:buNone/>
            </a:pPr>
            <a:r>
              <a:rPr lang="en-GB" sz="2100" b="1" dirty="0">
                <a:solidFill>
                  <a:schemeClr val="bg1"/>
                </a:solidFill>
              </a:rPr>
              <a:t>£15,350</a:t>
            </a:r>
          </a:p>
        </p:txBody>
      </p:sp>
      <p:sp>
        <p:nvSpPr>
          <p:cNvPr id="3" name="Right Triangle 2">
            <a:extLst>
              <a:ext uri="{FF2B5EF4-FFF2-40B4-BE49-F238E27FC236}">
                <a16:creationId xmlns:a16="http://schemas.microsoft.com/office/drawing/2014/main" id="{DCBA3610-FE92-F949-A0BE-FFD0E72AE94E}"/>
              </a:ext>
            </a:extLst>
          </p:cNvPr>
          <p:cNvSpPr/>
          <p:nvPr/>
        </p:nvSpPr>
        <p:spPr>
          <a:xfrm rot="10800000">
            <a:off x="1242304" y="3665600"/>
            <a:ext cx="134597" cy="209574"/>
          </a:xfrm>
          <a:prstGeom prst="rtTriangle">
            <a:avLst/>
          </a:prstGeom>
          <a:solidFill>
            <a:srgbClr val="2F2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Right Triangle 17">
            <a:extLst>
              <a:ext uri="{FF2B5EF4-FFF2-40B4-BE49-F238E27FC236}">
                <a16:creationId xmlns:a16="http://schemas.microsoft.com/office/drawing/2014/main" id="{8104126F-F4E3-3843-A35D-6021496109A3}"/>
              </a:ext>
            </a:extLst>
          </p:cNvPr>
          <p:cNvSpPr/>
          <p:nvPr/>
        </p:nvSpPr>
        <p:spPr>
          <a:xfrm rot="10800000">
            <a:off x="3389510" y="3665600"/>
            <a:ext cx="134597" cy="209574"/>
          </a:xfrm>
          <a:prstGeom prst="rtTriangle">
            <a:avLst/>
          </a:prstGeom>
          <a:solidFill>
            <a:srgbClr val="2F2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1" name="Right Triangle 20">
            <a:extLst>
              <a:ext uri="{FF2B5EF4-FFF2-40B4-BE49-F238E27FC236}">
                <a16:creationId xmlns:a16="http://schemas.microsoft.com/office/drawing/2014/main" id="{5A085891-D3BF-E242-8C0E-329BBDA8DAEA}"/>
              </a:ext>
            </a:extLst>
          </p:cNvPr>
          <p:cNvSpPr/>
          <p:nvPr/>
        </p:nvSpPr>
        <p:spPr>
          <a:xfrm rot="10800000">
            <a:off x="5822467" y="3665600"/>
            <a:ext cx="134597" cy="209574"/>
          </a:xfrm>
          <a:prstGeom prst="rtTriangle">
            <a:avLst/>
          </a:prstGeom>
          <a:solidFill>
            <a:srgbClr val="2F2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2" name="Right Triangle 21">
            <a:extLst>
              <a:ext uri="{FF2B5EF4-FFF2-40B4-BE49-F238E27FC236}">
                <a16:creationId xmlns:a16="http://schemas.microsoft.com/office/drawing/2014/main" id="{6B6CF556-4C94-E549-9E94-B96A5D460983}"/>
              </a:ext>
            </a:extLst>
          </p:cNvPr>
          <p:cNvSpPr/>
          <p:nvPr/>
        </p:nvSpPr>
        <p:spPr>
          <a:xfrm>
            <a:off x="4557003" y="3939771"/>
            <a:ext cx="134597" cy="209574"/>
          </a:xfrm>
          <a:prstGeom prst="rtTriangle">
            <a:avLst/>
          </a:prstGeom>
          <a:solidFill>
            <a:srgbClr val="2F2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3" name="Right Triangle 22">
            <a:extLst>
              <a:ext uri="{FF2B5EF4-FFF2-40B4-BE49-F238E27FC236}">
                <a16:creationId xmlns:a16="http://schemas.microsoft.com/office/drawing/2014/main" id="{B1CDA253-AC3D-A640-A6FD-989D06B03592}"/>
              </a:ext>
            </a:extLst>
          </p:cNvPr>
          <p:cNvSpPr/>
          <p:nvPr/>
        </p:nvSpPr>
        <p:spPr>
          <a:xfrm>
            <a:off x="2303661" y="3946219"/>
            <a:ext cx="130367" cy="223262"/>
          </a:xfrm>
          <a:prstGeom prst="rtTriangle">
            <a:avLst/>
          </a:prstGeom>
          <a:solidFill>
            <a:srgbClr val="2F2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4" name="Right Triangle 23">
            <a:extLst>
              <a:ext uri="{FF2B5EF4-FFF2-40B4-BE49-F238E27FC236}">
                <a16:creationId xmlns:a16="http://schemas.microsoft.com/office/drawing/2014/main" id="{F9E92F51-E35E-8D4D-AA3F-A3491C057F13}"/>
              </a:ext>
            </a:extLst>
          </p:cNvPr>
          <p:cNvSpPr/>
          <p:nvPr/>
        </p:nvSpPr>
        <p:spPr>
          <a:xfrm>
            <a:off x="7079767" y="3939771"/>
            <a:ext cx="134597" cy="209574"/>
          </a:xfrm>
          <a:prstGeom prst="rtTriangle">
            <a:avLst/>
          </a:prstGeom>
          <a:solidFill>
            <a:srgbClr val="2F2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6" name="Oval 15">
            <a:extLst>
              <a:ext uri="{FF2B5EF4-FFF2-40B4-BE49-F238E27FC236}">
                <a16:creationId xmlns:a16="http://schemas.microsoft.com/office/drawing/2014/main" id="{71B3F6E5-0341-104E-BB6A-3CBAF773AE83}"/>
              </a:ext>
            </a:extLst>
          </p:cNvPr>
          <p:cNvSpPr/>
          <p:nvPr/>
        </p:nvSpPr>
        <p:spPr>
          <a:xfrm>
            <a:off x="1294725" y="3838551"/>
            <a:ext cx="141657" cy="141657"/>
          </a:xfrm>
          <a:prstGeom prst="ellipse">
            <a:avLst/>
          </a:prstGeom>
          <a:solidFill>
            <a:srgbClr val="767E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5" name="Oval 24">
            <a:extLst>
              <a:ext uri="{FF2B5EF4-FFF2-40B4-BE49-F238E27FC236}">
                <a16:creationId xmlns:a16="http://schemas.microsoft.com/office/drawing/2014/main" id="{15E627B2-2EB7-3242-828D-A7D6513DE68D}"/>
              </a:ext>
            </a:extLst>
          </p:cNvPr>
          <p:cNvSpPr/>
          <p:nvPr/>
        </p:nvSpPr>
        <p:spPr>
          <a:xfrm>
            <a:off x="2217290" y="3838551"/>
            <a:ext cx="141657" cy="141657"/>
          </a:xfrm>
          <a:prstGeom prst="ellipse">
            <a:avLst/>
          </a:prstGeom>
          <a:solidFill>
            <a:srgbClr val="767E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6" name="Oval 25">
            <a:extLst>
              <a:ext uri="{FF2B5EF4-FFF2-40B4-BE49-F238E27FC236}">
                <a16:creationId xmlns:a16="http://schemas.microsoft.com/office/drawing/2014/main" id="{847C4E38-4D89-6E41-8076-B881DB127D6B}"/>
              </a:ext>
            </a:extLst>
          </p:cNvPr>
          <p:cNvSpPr/>
          <p:nvPr/>
        </p:nvSpPr>
        <p:spPr>
          <a:xfrm>
            <a:off x="3441933" y="3838551"/>
            <a:ext cx="141657" cy="141657"/>
          </a:xfrm>
          <a:prstGeom prst="ellipse">
            <a:avLst/>
          </a:prstGeom>
          <a:solidFill>
            <a:srgbClr val="767E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7" name="Oval 26">
            <a:extLst>
              <a:ext uri="{FF2B5EF4-FFF2-40B4-BE49-F238E27FC236}">
                <a16:creationId xmlns:a16="http://schemas.microsoft.com/office/drawing/2014/main" id="{0A0941CD-3142-7B46-AB71-1E94E0CCE7AA}"/>
              </a:ext>
            </a:extLst>
          </p:cNvPr>
          <p:cNvSpPr/>
          <p:nvPr/>
        </p:nvSpPr>
        <p:spPr>
          <a:xfrm>
            <a:off x="4486961" y="3838551"/>
            <a:ext cx="141657" cy="141657"/>
          </a:xfrm>
          <a:prstGeom prst="ellipse">
            <a:avLst/>
          </a:prstGeom>
          <a:solidFill>
            <a:srgbClr val="767E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8" name="Oval 27">
            <a:extLst>
              <a:ext uri="{FF2B5EF4-FFF2-40B4-BE49-F238E27FC236}">
                <a16:creationId xmlns:a16="http://schemas.microsoft.com/office/drawing/2014/main" id="{E78F8149-90AD-EA40-9412-D3BD351CFBDE}"/>
              </a:ext>
            </a:extLst>
          </p:cNvPr>
          <p:cNvSpPr/>
          <p:nvPr/>
        </p:nvSpPr>
        <p:spPr>
          <a:xfrm>
            <a:off x="5883054" y="3838551"/>
            <a:ext cx="141657" cy="141657"/>
          </a:xfrm>
          <a:prstGeom prst="ellipse">
            <a:avLst/>
          </a:prstGeom>
          <a:solidFill>
            <a:srgbClr val="767E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9" name="Oval 28">
            <a:extLst>
              <a:ext uri="{FF2B5EF4-FFF2-40B4-BE49-F238E27FC236}">
                <a16:creationId xmlns:a16="http://schemas.microsoft.com/office/drawing/2014/main" id="{34203453-81E9-364D-B399-BE76030080F9}"/>
              </a:ext>
            </a:extLst>
          </p:cNvPr>
          <p:cNvSpPr/>
          <p:nvPr/>
        </p:nvSpPr>
        <p:spPr>
          <a:xfrm>
            <a:off x="7001561" y="3838551"/>
            <a:ext cx="141657" cy="141657"/>
          </a:xfrm>
          <a:prstGeom prst="ellipse">
            <a:avLst/>
          </a:prstGeom>
          <a:solidFill>
            <a:srgbClr val="767E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1" name="Title 1"/>
          <p:cNvSpPr txBox="1">
            <a:spLocks/>
          </p:cNvSpPr>
          <p:nvPr/>
        </p:nvSpPr>
        <p:spPr>
          <a:xfrm>
            <a:off x="781050" y="517526"/>
            <a:ext cx="7886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rgbClr val="E6287F"/>
                </a:solidFill>
              </a:rPr>
              <a:t>Tuition Fees</a:t>
            </a:r>
          </a:p>
        </p:txBody>
      </p:sp>
      <p:sp>
        <p:nvSpPr>
          <p:cNvPr id="35" name="Content Placeholder 2">
            <a:extLst>
              <a:ext uri="{FF2B5EF4-FFF2-40B4-BE49-F238E27FC236}">
                <a16:creationId xmlns:a16="http://schemas.microsoft.com/office/drawing/2014/main" id="{3B248E1F-23C4-294A-99A8-3F455652EBD6}"/>
              </a:ext>
            </a:extLst>
          </p:cNvPr>
          <p:cNvSpPr txBox="1">
            <a:spLocks/>
          </p:cNvSpPr>
          <p:nvPr/>
        </p:nvSpPr>
        <p:spPr>
          <a:xfrm>
            <a:off x="943118" y="3196674"/>
            <a:ext cx="1098974" cy="473200"/>
          </a:xfrm>
          <a:prstGeom prst="rect">
            <a:avLst/>
          </a:prstGeom>
          <a:ln>
            <a:noFill/>
          </a:ln>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defTabSz="342900">
              <a:lnSpc>
                <a:spcPct val="120000"/>
              </a:lnSpc>
              <a:spcBef>
                <a:spcPts val="0"/>
              </a:spcBef>
              <a:buNone/>
            </a:pPr>
            <a:r>
              <a:rPr lang="en-GB" sz="2100" b="1" dirty="0">
                <a:solidFill>
                  <a:schemeClr val="bg1"/>
                </a:solidFill>
              </a:rPr>
              <a:t>£7,750</a:t>
            </a:r>
          </a:p>
        </p:txBody>
      </p:sp>
    </p:spTree>
    <p:extLst>
      <p:ext uri="{BB962C8B-B14F-4D97-AF65-F5344CB8AC3E}">
        <p14:creationId xmlns:p14="http://schemas.microsoft.com/office/powerpoint/2010/main" val="49997342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50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iterate type="lt">
                                    <p:tmPct val="0"/>
                                  </p:iterate>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500"/>
                                        <p:tgtEl>
                                          <p:spTgt spid="1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mph" presetSubtype="2" fill="hold" grpId="1" nodeType="clickEffect">
                                  <p:stCondLst>
                                    <p:cond delay="0"/>
                                  </p:stCondLst>
                                  <p:iterate type="lt">
                                    <p:tmPct val="0"/>
                                  </p:iterate>
                                  <p:childTnLst>
                                    <p:animClr clrSpc="rgb" dir="cw">
                                      <p:cBhvr override="childStyle">
                                        <p:cTn id="36" dur="2000" fill="hold"/>
                                        <p:tgtEl>
                                          <p:spTgt spid="11"/>
                                        </p:tgtEl>
                                        <p:attrNameLst>
                                          <p:attrName>style.color</p:attrName>
                                        </p:attrNameLst>
                                      </p:cBhvr>
                                      <p:to>
                                        <a:srgbClr val="E6287F"/>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1" grpId="1"/>
      <p:bldP spid="13" grpId="0"/>
      <p:bldP spid="15" grpId="0"/>
      <p:bldP spid="19" grpId="0"/>
      <p:bldP spid="3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763"/>
          </a:xfrm>
          <a:prstGeom prst="rect">
            <a:avLst/>
          </a:prstGeom>
        </p:spPr>
      </p:pic>
      <p:sp>
        <p:nvSpPr>
          <p:cNvPr id="13" name="Content Placeholder 2">
            <a:extLst>
              <a:ext uri="{FF2B5EF4-FFF2-40B4-BE49-F238E27FC236}">
                <a16:creationId xmlns:a16="http://schemas.microsoft.com/office/drawing/2014/main" id="{ED93D44B-33EA-8949-B1AD-9158173CB86E}"/>
              </a:ext>
            </a:extLst>
          </p:cNvPr>
          <p:cNvSpPr txBox="1">
            <a:spLocks/>
          </p:cNvSpPr>
          <p:nvPr/>
        </p:nvSpPr>
        <p:spPr>
          <a:xfrm>
            <a:off x="3714601" y="4142142"/>
            <a:ext cx="1275015" cy="500539"/>
          </a:xfrm>
          <a:prstGeom prst="rect">
            <a:avLst/>
          </a:prstGeom>
          <a:solidFill>
            <a:srgbClr val="2F2E7E"/>
          </a:solidFill>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defTabSz="342900">
              <a:lnSpc>
                <a:spcPct val="120000"/>
              </a:lnSpc>
              <a:spcBef>
                <a:spcPts val="0"/>
              </a:spcBef>
              <a:buNone/>
            </a:pPr>
            <a:endParaRPr lang="en-GB" sz="2100" b="1" dirty="0">
              <a:solidFill>
                <a:schemeClr val="bg1"/>
              </a:solidFill>
            </a:endParaRPr>
          </a:p>
        </p:txBody>
      </p:sp>
      <p:sp>
        <p:nvSpPr>
          <p:cNvPr id="34" name="Snip Single Corner Rectangle 33">
            <a:extLst>
              <a:ext uri="{FF2B5EF4-FFF2-40B4-BE49-F238E27FC236}">
                <a16:creationId xmlns:a16="http://schemas.microsoft.com/office/drawing/2014/main" id="{9D533E16-AAE2-8D43-9FD4-C1D53064D085}"/>
              </a:ext>
            </a:extLst>
          </p:cNvPr>
          <p:cNvSpPr/>
          <p:nvPr/>
        </p:nvSpPr>
        <p:spPr>
          <a:xfrm flipV="1">
            <a:off x="1" y="2056607"/>
            <a:ext cx="5653667" cy="519959"/>
          </a:xfrm>
          <a:prstGeom prst="snip1Rect">
            <a:avLst/>
          </a:prstGeom>
          <a:solidFill>
            <a:srgbClr val="2F2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09FE3"/>
              </a:solidFill>
            </a:endParaRPr>
          </a:p>
        </p:txBody>
      </p:sp>
      <p:sp>
        <p:nvSpPr>
          <p:cNvPr id="4" name="Snip Single Corner Rectangle 3">
            <a:extLst>
              <a:ext uri="{FF2B5EF4-FFF2-40B4-BE49-F238E27FC236}">
                <a16:creationId xmlns:a16="http://schemas.microsoft.com/office/drawing/2014/main" id="{0ADB00D0-8DB9-3B4C-BC77-619ED5B21A83}"/>
              </a:ext>
            </a:extLst>
          </p:cNvPr>
          <p:cNvSpPr/>
          <p:nvPr/>
        </p:nvSpPr>
        <p:spPr>
          <a:xfrm flipV="1">
            <a:off x="6264629" y="4142142"/>
            <a:ext cx="1275014" cy="498989"/>
          </a:xfrm>
          <a:prstGeom prst="snip1Rect">
            <a:avLst/>
          </a:prstGeom>
          <a:solidFill>
            <a:srgbClr val="2F2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009FE3"/>
              </a:solidFill>
            </a:endParaRPr>
          </a:p>
        </p:txBody>
      </p:sp>
      <p:sp>
        <p:nvSpPr>
          <p:cNvPr id="5" name="Rectangle 4">
            <a:extLst>
              <a:ext uri="{FF2B5EF4-FFF2-40B4-BE49-F238E27FC236}">
                <a16:creationId xmlns:a16="http://schemas.microsoft.com/office/drawing/2014/main" id="{9B7BD7A4-027F-424D-81C9-133ADBD61E6D}"/>
              </a:ext>
            </a:extLst>
          </p:cNvPr>
          <p:cNvSpPr/>
          <p:nvPr/>
        </p:nvSpPr>
        <p:spPr>
          <a:xfrm>
            <a:off x="381001" y="3886230"/>
            <a:ext cx="8384381" cy="46301"/>
          </a:xfrm>
          <a:prstGeom prst="rect">
            <a:avLst/>
          </a:prstGeom>
          <a:solidFill>
            <a:srgbClr val="767E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Snip Single Corner Rectangle 5">
            <a:extLst>
              <a:ext uri="{FF2B5EF4-FFF2-40B4-BE49-F238E27FC236}">
                <a16:creationId xmlns:a16="http://schemas.microsoft.com/office/drawing/2014/main" id="{A1AE2007-6B06-4847-86DA-84F46F4A4F0C}"/>
              </a:ext>
            </a:extLst>
          </p:cNvPr>
          <p:cNvSpPr/>
          <p:nvPr/>
        </p:nvSpPr>
        <p:spPr>
          <a:xfrm flipV="1">
            <a:off x="366404" y="3184771"/>
            <a:ext cx="1103565" cy="498989"/>
          </a:xfrm>
          <a:prstGeom prst="snip1Rect">
            <a:avLst/>
          </a:prstGeom>
          <a:solidFill>
            <a:srgbClr val="2F2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09FE3"/>
              </a:solidFill>
            </a:endParaRPr>
          </a:p>
        </p:txBody>
      </p:sp>
      <p:sp>
        <p:nvSpPr>
          <p:cNvPr id="7" name="Content Placeholder 2">
            <a:extLst>
              <a:ext uri="{FF2B5EF4-FFF2-40B4-BE49-F238E27FC236}">
                <a16:creationId xmlns:a16="http://schemas.microsoft.com/office/drawing/2014/main" id="{BAF0EA6D-147D-2847-850A-4A4BADD9303B}"/>
              </a:ext>
            </a:extLst>
          </p:cNvPr>
          <p:cNvSpPr txBox="1">
            <a:spLocks/>
          </p:cNvSpPr>
          <p:nvPr/>
        </p:nvSpPr>
        <p:spPr>
          <a:xfrm>
            <a:off x="366405" y="3210561"/>
            <a:ext cx="1103564" cy="473200"/>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defTabSz="342900">
              <a:lnSpc>
                <a:spcPct val="120000"/>
              </a:lnSpc>
              <a:spcBef>
                <a:spcPts val="0"/>
              </a:spcBef>
              <a:buNone/>
            </a:pPr>
            <a:r>
              <a:rPr lang="en-GB" sz="2100" b="1" dirty="0">
                <a:solidFill>
                  <a:schemeClr val="bg1"/>
                </a:solidFill>
              </a:rPr>
              <a:t>0%</a:t>
            </a:r>
          </a:p>
        </p:txBody>
      </p:sp>
      <p:sp>
        <p:nvSpPr>
          <p:cNvPr id="8" name="Snip Single Corner Rectangle 7">
            <a:extLst>
              <a:ext uri="{FF2B5EF4-FFF2-40B4-BE49-F238E27FC236}">
                <a16:creationId xmlns:a16="http://schemas.microsoft.com/office/drawing/2014/main" id="{9576A74E-9400-7F4A-84A5-1E22591569B6}"/>
              </a:ext>
            </a:extLst>
          </p:cNvPr>
          <p:cNvSpPr/>
          <p:nvPr/>
        </p:nvSpPr>
        <p:spPr>
          <a:xfrm flipV="1">
            <a:off x="1465628" y="4156586"/>
            <a:ext cx="1098972" cy="498989"/>
          </a:xfrm>
          <a:prstGeom prst="snip1Rect">
            <a:avLst/>
          </a:prstGeom>
          <a:solidFill>
            <a:srgbClr val="2F2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09FE3"/>
              </a:solidFill>
            </a:endParaRPr>
          </a:p>
        </p:txBody>
      </p:sp>
      <p:sp>
        <p:nvSpPr>
          <p:cNvPr id="9" name="Content Placeholder 2">
            <a:extLst>
              <a:ext uri="{FF2B5EF4-FFF2-40B4-BE49-F238E27FC236}">
                <a16:creationId xmlns:a16="http://schemas.microsoft.com/office/drawing/2014/main" id="{10D1FFF1-A2EB-F345-AC2D-DBE8F1F3D3A5}"/>
              </a:ext>
            </a:extLst>
          </p:cNvPr>
          <p:cNvSpPr txBox="1">
            <a:spLocks/>
          </p:cNvSpPr>
          <p:nvPr/>
        </p:nvSpPr>
        <p:spPr>
          <a:xfrm>
            <a:off x="1465627" y="4163468"/>
            <a:ext cx="1068413" cy="473200"/>
          </a:xfrm>
          <a:prstGeom prst="rect">
            <a:avLst/>
          </a:prstGeom>
          <a:ln>
            <a:noFill/>
          </a:ln>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defTabSz="342900">
              <a:lnSpc>
                <a:spcPct val="120000"/>
              </a:lnSpc>
              <a:spcBef>
                <a:spcPts val="0"/>
              </a:spcBef>
              <a:buNone/>
            </a:pPr>
            <a:r>
              <a:rPr lang="en-GB" sz="2100" b="1" dirty="0">
                <a:solidFill>
                  <a:schemeClr val="bg1"/>
                </a:solidFill>
              </a:rPr>
              <a:t>10%</a:t>
            </a:r>
          </a:p>
        </p:txBody>
      </p:sp>
      <p:sp>
        <p:nvSpPr>
          <p:cNvPr id="10" name="Snip Single Corner Rectangle 9">
            <a:extLst>
              <a:ext uri="{FF2B5EF4-FFF2-40B4-BE49-F238E27FC236}">
                <a16:creationId xmlns:a16="http://schemas.microsoft.com/office/drawing/2014/main" id="{43693FA8-1855-4043-AB8D-267B0BDC9628}"/>
              </a:ext>
            </a:extLst>
          </p:cNvPr>
          <p:cNvSpPr/>
          <p:nvPr/>
        </p:nvSpPr>
        <p:spPr>
          <a:xfrm flipV="1">
            <a:off x="2564599" y="3195487"/>
            <a:ext cx="1150001" cy="498989"/>
          </a:xfrm>
          <a:prstGeom prst="snip1Rect">
            <a:avLst/>
          </a:prstGeom>
          <a:solidFill>
            <a:srgbClr val="2F2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09FE3"/>
              </a:solidFill>
            </a:endParaRPr>
          </a:p>
        </p:txBody>
      </p:sp>
      <p:sp>
        <p:nvSpPr>
          <p:cNvPr id="11" name="Content Placeholder 2">
            <a:extLst>
              <a:ext uri="{FF2B5EF4-FFF2-40B4-BE49-F238E27FC236}">
                <a16:creationId xmlns:a16="http://schemas.microsoft.com/office/drawing/2014/main" id="{36A656CC-8E1B-FF49-A46E-CCC3D48A224C}"/>
              </a:ext>
            </a:extLst>
          </p:cNvPr>
          <p:cNvSpPr txBox="1">
            <a:spLocks/>
          </p:cNvSpPr>
          <p:nvPr/>
        </p:nvSpPr>
        <p:spPr>
          <a:xfrm>
            <a:off x="2564600" y="3221276"/>
            <a:ext cx="1144246" cy="473200"/>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defTabSz="342900">
              <a:lnSpc>
                <a:spcPct val="120000"/>
              </a:lnSpc>
              <a:spcBef>
                <a:spcPts val="0"/>
              </a:spcBef>
              <a:buNone/>
            </a:pPr>
            <a:r>
              <a:rPr lang="en-GB" sz="2100" b="1" dirty="0">
                <a:solidFill>
                  <a:schemeClr val="bg1"/>
                </a:solidFill>
              </a:rPr>
              <a:t>15%</a:t>
            </a:r>
          </a:p>
        </p:txBody>
      </p:sp>
      <p:sp>
        <p:nvSpPr>
          <p:cNvPr id="14" name="Snip Single Corner Rectangle 13">
            <a:extLst>
              <a:ext uri="{FF2B5EF4-FFF2-40B4-BE49-F238E27FC236}">
                <a16:creationId xmlns:a16="http://schemas.microsoft.com/office/drawing/2014/main" id="{92B535A7-AC4D-F646-BB77-6566B5645691}"/>
              </a:ext>
            </a:extLst>
          </p:cNvPr>
          <p:cNvSpPr/>
          <p:nvPr/>
        </p:nvSpPr>
        <p:spPr>
          <a:xfrm flipV="1">
            <a:off x="4989615" y="3184771"/>
            <a:ext cx="1275014" cy="498989"/>
          </a:xfrm>
          <a:prstGeom prst="snip1Rect">
            <a:avLst/>
          </a:prstGeom>
          <a:solidFill>
            <a:srgbClr val="2F2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009FE3"/>
              </a:solidFill>
            </a:endParaRPr>
          </a:p>
        </p:txBody>
      </p:sp>
      <p:sp>
        <p:nvSpPr>
          <p:cNvPr id="15" name="Content Placeholder 2">
            <a:extLst>
              <a:ext uri="{FF2B5EF4-FFF2-40B4-BE49-F238E27FC236}">
                <a16:creationId xmlns:a16="http://schemas.microsoft.com/office/drawing/2014/main" id="{993F5149-1B8D-3A4A-ACC3-4B8282646253}"/>
              </a:ext>
            </a:extLst>
          </p:cNvPr>
          <p:cNvSpPr txBox="1">
            <a:spLocks/>
          </p:cNvSpPr>
          <p:nvPr/>
        </p:nvSpPr>
        <p:spPr>
          <a:xfrm>
            <a:off x="6264629" y="4169481"/>
            <a:ext cx="1275014" cy="473200"/>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defTabSz="342900">
              <a:lnSpc>
                <a:spcPct val="120000"/>
              </a:lnSpc>
              <a:spcBef>
                <a:spcPts val="0"/>
              </a:spcBef>
              <a:buNone/>
            </a:pPr>
            <a:r>
              <a:rPr lang="en-GB" sz="2100" b="1" dirty="0">
                <a:solidFill>
                  <a:schemeClr val="bg1"/>
                </a:solidFill>
              </a:rPr>
              <a:t>80%</a:t>
            </a:r>
          </a:p>
        </p:txBody>
      </p:sp>
      <p:sp>
        <p:nvSpPr>
          <p:cNvPr id="16" name="Content Placeholder 2">
            <a:extLst>
              <a:ext uri="{FF2B5EF4-FFF2-40B4-BE49-F238E27FC236}">
                <a16:creationId xmlns:a16="http://schemas.microsoft.com/office/drawing/2014/main" id="{D550FBF5-2D16-454A-B1EB-4F616FFE5C47}"/>
              </a:ext>
            </a:extLst>
          </p:cNvPr>
          <p:cNvSpPr txBox="1">
            <a:spLocks/>
          </p:cNvSpPr>
          <p:nvPr/>
        </p:nvSpPr>
        <p:spPr>
          <a:xfrm>
            <a:off x="4989614" y="3192400"/>
            <a:ext cx="1275015" cy="473200"/>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defTabSz="342900">
              <a:lnSpc>
                <a:spcPct val="120000"/>
              </a:lnSpc>
              <a:spcBef>
                <a:spcPts val="0"/>
              </a:spcBef>
              <a:buNone/>
            </a:pPr>
            <a:r>
              <a:rPr lang="en-GB" sz="2100" b="1" dirty="0">
                <a:solidFill>
                  <a:schemeClr val="bg1"/>
                </a:solidFill>
              </a:rPr>
              <a:t>50%</a:t>
            </a:r>
          </a:p>
        </p:txBody>
      </p:sp>
      <p:sp>
        <p:nvSpPr>
          <p:cNvPr id="17" name="Right Triangle 16">
            <a:extLst>
              <a:ext uri="{FF2B5EF4-FFF2-40B4-BE49-F238E27FC236}">
                <a16:creationId xmlns:a16="http://schemas.microsoft.com/office/drawing/2014/main" id="{A45CA362-6399-8945-B8E9-23AEF7B18540}"/>
              </a:ext>
            </a:extLst>
          </p:cNvPr>
          <p:cNvSpPr/>
          <p:nvPr/>
        </p:nvSpPr>
        <p:spPr>
          <a:xfrm rot="10800000">
            <a:off x="546977" y="3665600"/>
            <a:ext cx="134597" cy="209574"/>
          </a:xfrm>
          <a:prstGeom prst="rtTriangle">
            <a:avLst/>
          </a:prstGeom>
          <a:solidFill>
            <a:srgbClr val="2F2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Right Triangle 17">
            <a:extLst>
              <a:ext uri="{FF2B5EF4-FFF2-40B4-BE49-F238E27FC236}">
                <a16:creationId xmlns:a16="http://schemas.microsoft.com/office/drawing/2014/main" id="{61B42D9D-824A-EA41-97D0-9F282CFAFF99}"/>
              </a:ext>
            </a:extLst>
          </p:cNvPr>
          <p:cNvSpPr/>
          <p:nvPr/>
        </p:nvSpPr>
        <p:spPr>
          <a:xfrm rot="10800000">
            <a:off x="2749351" y="3665600"/>
            <a:ext cx="134597" cy="209574"/>
          </a:xfrm>
          <a:prstGeom prst="rtTriangle">
            <a:avLst/>
          </a:prstGeom>
          <a:solidFill>
            <a:srgbClr val="2F2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 name="Right Triangle 18">
            <a:extLst>
              <a:ext uri="{FF2B5EF4-FFF2-40B4-BE49-F238E27FC236}">
                <a16:creationId xmlns:a16="http://schemas.microsoft.com/office/drawing/2014/main" id="{CBE8ACFE-DE0D-9640-9D01-52C0F1C6D60C}"/>
              </a:ext>
            </a:extLst>
          </p:cNvPr>
          <p:cNvSpPr/>
          <p:nvPr/>
        </p:nvSpPr>
        <p:spPr>
          <a:xfrm rot="10800000">
            <a:off x="5223815" y="3665600"/>
            <a:ext cx="134597" cy="209574"/>
          </a:xfrm>
          <a:prstGeom prst="rtTriangle">
            <a:avLst/>
          </a:prstGeom>
          <a:solidFill>
            <a:srgbClr val="2F2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 name="Right Triangle 19">
            <a:extLst>
              <a:ext uri="{FF2B5EF4-FFF2-40B4-BE49-F238E27FC236}">
                <a16:creationId xmlns:a16="http://schemas.microsoft.com/office/drawing/2014/main" id="{5F4603E3-A41D-654D-8D65-90499C7503AC}"/>
              </a:ext>
            </a:extLst>
          </p:cNvPr>
          <p:cNvSpPr/>
          <p:nvPr/>
        </p:nvSpPr>
        <p:spPr>
          <a:xfrm>
            <a:off x="3984880" y="3939771"/>
            <a:ext cx="134597" cy="209574"/>
          </a:xfrm>
          <a:prstGeom prst="rtTriangle">
            <a:avLst/>
          </a:prstGeom>
          <a:solidFill>
            <a:srgbClr val="2F2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1" name="Right Triangle 20">
            <a:extLst>
              <a:ext uri="{FF2B5EF4-FFF2-40B4-BE49-F238E27FC236}">
                <a16:creationId xmlns:a16="http://schemas.microsoft.com/office/drawing/2014/main" id="{EE37E0EF-5378-DE42-924C-29B317C8B4D4}"/>
              </a:ext>
            </a:extLst>
          </p:cNvPr>
          <p:cNvSpPr/>
          <p:nvPr/>
        </p:nvSpPr>
        <p:spPr>
          <a:xfrm>
            <a:off x="1731537" y="3946219"/>
            <a:ext cx="155531" cy="254619"/>
          </a:xfrm>
          <a:prstGeom prst="rtTriangle">
            <a:avLst/>
          </a:prstGeom>
          <a:solidFill>
            <a:srgbClr val="2F2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2" name="Right Triangle 21">
            <a:extLst>
              <a:ext uri="{FF2B5EF4-FFF2-40B4-BE49-F238E27FC236}">
                <a16:creationId xmlns:a16="http://schemas.microsoft.com/office/drawing/2014/main" id="{110F6281-3AB2-AC4E-89A8-491EA4F9E3D6}"/>
              </a:ext>
            </a:extLst>
          </p:cNvPr>
          <p:cNvSpPr/>
          <p:nvPr/>
        </p:nvSpPr>
        <p:spPr>
          <a:xfrm>
            <a:off x="6507644" y="3939771"/>
            <a:ext cx="134597" cy="209574"/>
          </a:xfrm>
          <a:prstGeom prst="rtTriangle">
            <a:avLst/>
          </a:prstGeom>
          <a:solidFill>
            <a:srgbClr val="2F2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3" name="Oval 22">
            <a:extLst>
              <a:ext uri="{FF2B5EF4-FFF2-40B4-BE49-F238E27FC236}">
                <a16:creationId xmlns:a16="http://schemas.microsoft.com/office/drawing/2014/main" id="{6B10806B-C4A5-7740-A518-6D7B6965CF47}"/>
              </a:ext>
            </a:extLst>
          </p:cNvPr>
          <p:cNvSpPr/>
          <p:nvPr/>
        </p:nvSpPr>
        <p:spPr>
          <a:xfrm>
            <a:off x="610745" y="3838551"/>
            <a:ext cx="141657" cy="141657"/>
          </a:xfrm>
          <a:prstGeom prst="ellipse">
            <a:avLst/>
          </a:prstGeom>
          <a:solidFill>
            <a:srgbClr val="767E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4" name="Oval 23">
            <a:extLst>
              <a:ext uri="{FF2B5EF4-FFF2-40B4-BE49-F238E27FC236}">
                <a16:creationId xmlns:a16="http://schemas.microsoft.com/office/drawing/2014/main" id="{21F3F42E-0C1D-3947-9189-C9E43687E217}"/>
              </a:ext>
            </a:extLst>
          </p:cNvPr>
          <p:cNvSpPr/>
          <p:nvPr/>
        </p:nvSpPr>
        <p:spPr>
          <a:xfrm>
            <a:off x="1678113" y="3838551"/>
            <a:ext cx="141657" cy="141657"/>
          </a:xfrm>
          <a:prstGeom prst="ellipse">
            <a:avLst/>
          </a:prstGeom>
          <a:solidFill>
            <a:srgbClr val="767E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5" name="Oval 24">
            <a:extLst>
              <a:ext uri="{FF2B5EF4-FFF2-40B4-BE49-F238E27FC236}">
                <a16:creationId xmlns:a16="http://schemas.microsoft.com/office/drawing/2014/main" id="{15019FFC-DB3A-5545-904B-856CBB7D608A}"/>
              </a:ext>
            </a:extLst>
          </p:cNvPr>
          <p:cNvSpPr/>
          <p:nvPr/>
        </p:nvSpPr>
        <p:spPr>
          <a:xfrm>
            <a:off x="2801369" y="3838551"/>
            <a:ext cx="141657" cy="141657"/>
          </a:xfrm>
          <a:prstGeom prst="ellipse">
            <a:avLst/>
          </a:prstGeom>
          <a:solidFill>
            <a:srgbClr val="2F2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6" name="Oval 25">
            <a:extLst>
              <a:ext uri="{FF2B5EF4-FFF2-40B4-BE49-F238E27FC236}">
                <a16:creationId xmlns:a16="http://schemas.microsoft.com/office/drawing/2014/main" id="{2B47DE1D-686B-1F4F-8157-6B5F6AD2672B}"/>
              </a:ext>
            </a:extLst>
          </p:cNvPr>
          <p:cNvSpPr/>
          <p:nvPr/>
        </p:nvSpPr>
        <p:spPr>
          <a:xfrm>
            <a:off x="3931811" y="3838551"/>
            <a:ext cx="141657" cy="141657"/>
          </a:xfrm>
          <a:prstGeom prst="ellipse">
            <a:avLst/>
          </a:prstGeom>
          <a:solidFill>
            <a:srgbClr val="767E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7" name="Oval 26">
            <a:extLst>
              <a:ext uri="{FF2B5EF4-FFF2-40B4-BE49-F238E27FC236}">
                <a16:creationId xmlns:a16="http://schemas.microsoft.com/office/drawing/2014/main" id="{273C737E-6A5D-254E-B65F-0CC49B91FCFB}"/>
              </a:ext>
            </a:extLst>
          </p:cNvPr>
          <p:cNvSpPr/>
          <p:nvPr/>
        </p:nvSpPr>
        <p:spPr>
          <a:xfrm>
            <a:off x="5291113" y="3838551"/>
            <a:ext cx="141657" cy="141657"/>
          </a:xfrm>
          <a:prstGeom prst="ellipse">
            <a:avLst/>
          </a:prstGeom>
          <a:solidFill>
            <a:srgbClr val="767E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8" name="Oval 27">
            <a:extLst>
              <a:ext uri="{FF2B5EF4-FFF2-40B4-BE49-F238E27FC236}">
                <a16:creationId xmlns:a16="http://schemas.microsoft.com/office/drawing/2014/main" id="{A2444576-F927-F946-B750-E344BC4B1CEE}"/>
              </a:ext>
            </a:extLst>
          </p:cNvPr>
          <p:cNvSpPr/>
          <p:nvPr/>
        </p:nvSpPr>
        <p:spPr>
          <a:xfrm>
            <a:off x="6433286" y="3838551"/>
            <a:ext cx="141657" cy="141657"/>
          </a:xfrm>
          <a:prstGeom prst="ellipse">
            <a:avLst/>
          </a:prstGeom>
          <a:solidFill>
            <a:srgbClr val="767E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9" name="Content Placeholder 2">
            <a:extLst>
              <a:ext uri="{FF2B5EF4-FFF2-40B4-BE49-F238E27FC236}">
                <a16:creationId xmlns:a16="http://schemas.microsoft.com/office/drawing/2014/main" id="{344D8CA1-5E00-3F4F-9077-43D8DA07859D}"/>
              </a:ext>
            </a:extLst>
          </p:cNvPr>
          <p:cNvSpPr>
            <a:spLocks noGrp="1"/>
          </p:cNvSpPr>
          <p:nvPr>
            <p:ph idx="1"/>
          </p:nvPr>
        </p:nvSpPr>
        <p:spPr>
          <a:xfrm>
            <a:off x="310895" y="2057401"/>
            <a:ext cx="8636652" cy="526046"/>
          </a:xfrm>
        </p:spPr>
        <p:txBody>
          <a:bodyPr anchor="ctr" anchorCtr="0">
            <a:normAutofit/>
          </a:bodyPr>
          <a:lstStyle/>
          <a:p>
            <a:pPr marL="0" indent="0" defTabSz="342900">
              <a:lnSpc>
                <a:spcPct val="120000"/>
              </a:lnSpc>
              <a:buNone/>
            </a:pPr>
            <a:r>
              <a:rPr lang="en-GB" sz="1950" b="1" dirty="0">
                <a:solidFill>
                  <a:schemeClr val="bg1"/>
                </a:solidFill>
              </a:rPr>
              <a:t>How much tuition fee do you pay straight away?</a:t>
            </a:r>
          </a:p>
        </p:txBody>
      </p:sp>
      <p:sp>
        <p:nvSpPr>
          <p:cNvPr id="30" name="Snip Single Corner Rectangle 29">
            <a:extLst>
              <a:ext uri="{FF2B5EF4-FFF2-40B4-BE49-F238E27FC236}">
                <a16:creationId xmlns:a16="http://schemas.microsoft.com/office/drawing/2014/main" id="{21AD8263-D5D7-C648-8A21-A0D0B3ECF071}"/>
              </a:ext>
            </a:extLst>
          </p:cNvPr>
          <p:cNvSpPr/>
          <p:nvPr/>
        </p:nvSpPr>
        <p:spPr>
          <a:xfrm flipV="1">
            <a:off x="7513359" y="3184771"/>
            <a:ext cx="1275014" cy="498989"/>
          </a:xfrm>
          <a:prstGeom prst="snip1Rect">
            <a:avLst/>
          </a:prstGeom>
          <a:solidFill>
            <a:srgbClr val="2F2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009FE3"/>
              </a:solidFill>
            </a:endParaRPr>
          </a:p>
        </p:txBody>
      </p:sp>
      <p:sp>
        <p:nvSpPr>
          <p:cNvPr id="31" name="Right Triangle 30">
            <a:extLst>
              <a:ext uri="{FF2B5EF4-FFF2-40B4-BE49-F238E27FC236}">
                <a16:creationId xmlns:a16="http://schemas.microsoft.com/office/drawing/2014/main" id="{9DA10D74-E99D-1743-9B43-1A3AA17210E4}"/>
              </a:ext>
            </a:extLst>
          </p:cNvPr>
          <p:cNvSpPr/>
          <p:nvPr/>
        </p:nvSpPr>
        <p:spPr>
          <a:xfrm rot="10800000">
            <a:off x="7724419" y="3665600"/>
            <a:ext cx="134597" cy="209574"/>
          </a:xfrm>
          <a:prstGeom prst="rtTriangle">
            <a:avLst/>
          </a:prstGeom>
          <a:solidFill>
            <a:srgbClr val="2F2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2" name="Content Placeholder 2">
            <a:extLst>
              <a:ext uri="{FF2B5EF4-FFF2-40B4-BE49-F238E27FC236}">
                <a16:creationId xmlns:a16="http://schemas.microsoft.com/office/drawing/2014/main" id="{7BD81A18-6D3A-3045-B3CE-4093B6728249}"/>
              </a:ext>
            </a:extLst>
          </p:cNvPr>
          <p:cNvSpPr txBox="1">
            <a:spLocks/>
          </p:cNvSpPr>
          <p:nvPr/>
        </p:nvSpPr>
        <p:spPr>
          <a:xfrm>
            <a:off x="7513358" y="3192048"/>
            <a:ext cx="1252023" cy="473200"/>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defTabSz="342900">
              <a:lnSpc>
                <a:spcPct val="120000"/>
              </a:lnSpc>
              <a:spcBef>
                <a:spcPts val="0"/>
              </a:spcBef>
              <a:buNone/>
            </a:pPr>
            <a:r>
              <a:rPr lang="en-GB" sz="2100" b="1" dirty="0">
                <a:solidFill>
                  <a:schemeClr val="bg1"/>
                </a:solidFill>
              </a:rPr>
              <a:t>100%</a:t>
            </a:r>
          </a:p>
        </p:txBody>
      </p:sp>
      <p:sp>
        <p:nvSpPr>
          <p:cNvPr id="33" name="Oval 32">
            <a:extLst>
              <a:ext uri="{FF2B5EF4-FFF2-40B4-BE49-F238E27FC236}">
                <a16:creationId xmlns:a16="http://schemas.microsoft.com/office/drawing/2014/main" id="{EE6C457A-9E3F-F34C-98EA-E0397BF09868}"/>
              </a:ext>
            </a:extLst>
          </p:cNvPr>
          <p:cNvSpPr/>
          <p:nvPr/>
        </p:nvSpPr>
        <p:spPr>
          <a:xfrm>
            <a:off x="7768310" y="3838551"/>
            <a:ext cx="141657" cy="141657"/>
          </a:xfrm>
          <a:prstGeom prst="ellipse">
            <a:avLst/>
          </a:prstGeom>
          <a:solidFill>
            <a:srgbClr val="767E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5" name="Rectangle 34">
            <a:extLst>
              <a:ext uri="{FF2B5EF4-FFF2-40B4-BE49-F238E27FC236}">
                <a16:creationId xmlns:a16="http://schemas.microsoft.com/office/drawing/2014/main" id="{42C54A4F-3811-5B40-A1CA-61B584941258}"/>
              </a:ext>
            </a:extLst>
          </p:cNvPr>
          <p:cNvSpPr/>
          <p:nvPr/>
        </p:nvSpPr>
        <p:spPr>
          <a:xfrm>
            <a:off x="-95078" y="7392521"/>
            <a:ext cx="4719567" cy="210914"/>
          </a:xfrm>
          <a:prstGeom prst="rect">
            <a:avLst/>
          </a:prstGeom>
          <a:solidFill>
            <a:srgbClr val="009F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36" name="Rectangle 35">
            <a:extLst>
              <a:ext uri="{FF2B5EF4-FFF2-40B4-BE49-F238E27FC236}">
                <a16:creationId xmlns:a16="http://schemas.microsoft.com/office/drawing/2014/main" id="{91C8E46D-B84E-454A-B1D3-3A46860C9A13}"/>
              </a:ext>
            </a:extLst>
          </p:cNvPr>
          <p:cNvSpPr/>
          <p:nvPr/>
        </p:nvSpPr>
        <p:spPr>
          <a:xfrm>
            <a:off x="4472609" y="7392521"/>
            <a:ext cx="4719567" cy="210914"/>
          </a:xfrm>
          <a:prstGeom prst="rect">
            <a:avLst/>
          </a:prstGeom>
          <a:solidFill>
            <a:srgbClr val="D34F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37" name="Title 1"/>
          <p:cNvSpPr txBox="1">
            <a:spLocks/>
          </p:cNvSpPr>
          <p:nvPr/>
        </p:nvSpPr>
        <p:spPr>
          <a:xfrm>
            <a:off x="781050" y="517526"/>
            <a:ext cx="7886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rgbClr val="E6287F"/>
                </a:solidFill>
              </a:rPr>
              <a:t>Tuition Fees</a:t>
            </a:r>
          </a:p>
        </p:txBody>
      </p:sp>
      <p:sp>
        <p:nvSpPr>
          <p:cNvPr id="2" name="TextBox 1">
            <a:extLst>
              <a:ext uri="{FF2B5EF4-FFF2-40B4-BE49-F238E27FC236}">
                <a16:creationId xmlns:a16="http://schemas.microsoft.com/office/drawing/2014/main" id="{152E4E2D-7939-4F4D-8473-73F549E06A78}"/>
              </a:ext>
            </a:extLst>
          </p:cNvPr>
          <p:cNvSpPr txBox="1"/>
          <p:nvPr/>
        </p:nvSpPr>
        <p:spPr>
          <a:xfrm>
            <a:off x="4007529" y="4174456"/>
            <a:ext cx="652743" cy="723275"/>
          </a:xfrm>
          <a:prstGeom prst="rect">
            <a:avLst/>
          </a:prstGeom>
          <a:noFill/>
        </p:spPr>
        <p:txBody>
          <a:bodyPr wrap="none" rtlCol="0">
            <a:spAutoFit/>
          </a:bodyPr>
          <a:lstStyle/>
          <a:p>
            <a:r>
              <a:rPr lang="en-GB" sz="2100" b="1" dirty="0">
                <a:solidFill>
                  <a:schemeClr val="bg1"/>
                </a:solidFill>
              </a:rPr>
              <a:t>30%</a:t>
            </a:r>
          </a:p>
          <a:p>
            <a:endParaRPr lang="en-GB" sz="2000" dirty="0"/>
          </a:p>
        </p:txBody>
      </p:sp>
    </p:spTree>
    <p:extLst>
      <p:ext uri="{BB962C8B-B14F-4D97-AF65-F5344CB8AC3E}">
        <p14:creationId xmlns:p14="http://schemas.microsoft.com/office/powerpoint/2010/main" val="267430770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fade">
                                      <p:cBhvr>
                                        <p:cTn id="37" dur="500"/>
                                        <p:tgtEl>
                                          <p:spTgt spid="32"/>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mph" presetSubtype="2" fill="hold" grpId="1" nodeType="clickEffect">
                                  <p:stCondLst>
                                    <p:cond delay="0"/>
                                  </p:stCondLst>
                                  <p:childTnLst>
                                    <p:animClr clrSpc="rgb" dir="cw">
                                      <p:cBhvr override="childStyle">
                                        <p:cTn id="41" dur="2000" fill="hold"/>
                                        <p:tgtEl>
                                          <p:spTgt spid="7"/>
                                        </p:tgtEl>
                                        <p:attrNameLst>
                                          <p:attrName>style.color</p:attrName>
                                        </p:attrNameLst>
                                      </p:cBhvr>
                                      <p:to>
                                        <a:srgbClr val="E6287F"/>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9" grpId="0"/>
      <p:bldP spid="11" grpId="0"/>
      <p:bldP spid="15" grpId="0"/>
      <p:bldP spid="16" grpId="0"/>
      <p:bldP spid="32" grpId="0"/>
      <p:bldP spid="2"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06c46ce8-e7a3-4001-9ccb-1bd40581efd8" xsi:nil="true"/>
    <lcf76f155ced4ddcb4097134ff3c332f xmlns="38488625-844a-4f29-bf37-9a46f234d5e9">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910193BC6106349B18DF32B03DA8B13" ma:contentTypeVersion="17" ma:contentTypeDescription="Create a new document." ma:contentTypeScope="" ma:versionID="97e9cc5729eb036e72cea5918f1ee32e">
  <xsd:schema xmlns:xsd="http://www.w3.org/2001/XMLSchema" xmlns:xs="http://www.w3.org/2001/XMLSchema" xmlns:p="http://schemas.microsoft.com/office/2006/metadata/properties" xmlns:ns2="38488625-844a-4f29-bf37-9a46f234d5e9" xmlns:ns3="06c46ce8-e7a3-4001-9ccb-1bd40581efd8" targetNamespace="http://schemas.microsoft.com/office/2006/metadata/properties" ma:root="true" ma:fieldsID="48177864c781099eac0234b3fec2b0d6" ns2:_="" ns3:_="">
    <xsd:import namespace="38488625-844a-4f29-bf37-9a46f234d5e9"/>
    <xsd:import namespace="06c46ce8-e7a3-4001-9ccb-1bd40581efd8"/>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3:SharedWithUsers" minOccurs="0"/>
                <xsd:element ref="ns3:SharedWithDetails" minOccurs="0"/>
                <xsd:element ref="ns2:MediaLengthInSeconds" minOccurs="0"/>
                <xsd:element ref="ns2:MediaServiceLocation"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8488625-844a-4f29-bf37-9a46f234d5e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LengthInSeconds" ma:index="19" nillable="true" ma:displayName="MediaLengthInSeconds" ma:hidden="true"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6b76ba88-ca53-48ba-8ef0-dfa29b04b81d"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6c46ce8-e7a3-4001-9ccb-1bd40581efd8"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fd52c0fc-379f-4b22-be47-6aac67626cad}" ma:internalName="TaxCatchAll" ma:showField="CatchAllData" ma:web="06c46ce8-e7a3-4001-9ccb-1bd40581efd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D0D570F-5793-4255-B6B4-E35D1CFB0EE8}">
  <ds:schemaRefs>
    <ds:schemaRef ds:uri="http://schemas.microsoft.com/sharepoint/v3/contenttype/forms"/>
  </ds:schemaRefs>
</ds:datastoreItem>
</file>

<file path=customXml/itemProps2.xml><?xml version="1.0" encoding="utf-8"?>
<ds:datastoreItem xmlns:ds="http://schemas.openxmlformats.org/officeDocument/2006/customXml" ds:itemID="{B64C8910-1FDE-4B99-BD1A-BCBE798BD3DA}">
  <ds:schemaRefs>
    <ds:schemaRef ds:uri="http://schemas.microsoft.com/office/2006/metadata/properties"/>
    <ds:schemaRef ds:uri="http://schemas.microsoft.com/office/infopath/2007/PartnerControls"/>
    <ds:schemaRef ds:uri="06c46ce8-e7a3-4001-9ccb-1bd40581efd8"/>
    <ds:schemaRef ds:uri="38488625-844a-4f29-bf37-9a46f234d5e9"/>
  </ds:schemaRefs>
</ds:datastoreItem>
</file>

<file path=customXml/itemProps3.xml><?xml version="1.0" encoding="utf-8"?>
<ds:datastoreItem xmlns:ds="http://schemas.openxmlformats.org/officeDocument/2006/customXml" ds:itemID="{47F64A17-5696-42D0-B59F-A4A7B2DF4FA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8488625-844a-4f29-bf37-9a46f234d5e9"/>
    <ds:schemaRef ds:uri="06c46ce8-e7a3-4001-9ccb-1bd40581efd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243</TotalTime>
  <Words>2528</Words>
  <Application>Microsoft Office PowerPoint</Application>
  <PresentationFormat>On-screen Show (4:3)</PresentationFormat>
  <Paragraphs>396</Paragraphs>
  <Slides>32</Slides>
  <Notes>20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32</vt:i4>
      </vt:variant>
    </vt:vector>
  </HeadingPairs>
  <TitlesOfParts>
    <vt:vector size="39" baseType="lpstr">
      <vt:lpstr>Arial</vt:lpstr>
      <vt:lpstr>Calibri</vt:lpstr>
      <vt:lpstr>Calibri Light</vt:lpstr>
      <vt:lpstr>Symbol</vt:lpstr>
      <vt:lpstr>Times New Roman</vt:lpstr>
      <vt:lpstr>Wingdings</vt:lpstr>
      <vt:lpstr>Office Theme</vt:lpstr>
      <vt:lpstr>Student Finance</vt:lpstr>
      <vt:lpstr>Snap Thought…</vt:lpstr>
      <vt:lpstr>What we’ll cover</vt:lpstr>
      <vt:lpstr>Who can access Student Finance England? </vt:lpstr>
      <vt:lpstr>What support is available? </vt:lpstr>
      <vt:lpstr>Question: What are Tuition Fees?</vt:lpstr>
      <vt:lpstr>Question: What are Tuition Fees?</vt:lpstr>
      <vt:lpstr>PowerPoint Presentation</vt:lpstr>
      <vt:lpstr>PowerPoint Presentation</vt:lpstr>
      <vt:lpstr>Tuition Fee Loan</vt:lpstr>
      <vt:lpstr>Question: What does a maintenance loan cover?</vt:lpstr>
      <vt:lpstr>Question: What does a maintenance loan cover?</vt:lpstr>
      <vt:lpstr>Maintenance Loan</vt:lpstr>
      <vt:lpstr>Maintenance Loan  </vt:lpstr>
      <vt:lpstr>Maintenance Loan  </vt:lpstr>
      <vt:lpstr>What is additional funding?</vt:lpstr>
      <vt:lpstr>Additional Funding</vt:lpstr>
      <vt:lpstr>Additional Funding</vt:lpstr>
      <vt:lpstr>How do you access StudentFinanceEngland? </vt:lpstr>
      <vt:lpstr>Question: What is the income threshold that you start repaying your loan?</vt:lpstr>
      <vt:lpstr>Question: What is the income threshold that you start repaying your loan?</vt:lpstr>
      <vt:lpstr>How and when to repay</vt:lpstr>
      <vt:lpstr>How and when to repay</vt:lpstr>
      <vt:lpstr>How and when to repay</vt:lpstr>
      <vt:lpstr>PowerPoint Presentation</vt:lpstr>
      <vt:lpstr>Higher or Lower</vt:lpstr>
      <vt:lpstr>PowerPoint Presentation</vt:lpstr>
      <vt:lpstr>Can you balance the budget?</vt:lpstr>
      <vt:lpstr>Can you balance the budget?</vt:lpstr>
      <vt:lpstr>How to manage your money</vt:lpstr>
      <vt:lpstr>How to manage your money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Here</dc:title>
  <dc:creator>Josh Goslings</dc:creator>
  <cp:lastModifiedBy>William France</cp:lastModifiedBy>
  <cp:revision>19</cp:revision>
  <dcterms:created xsi:type="dcterms:W3CDTF">2017-06-15T09:14:20Z</dcterms:created>
  <dcterms:modified xsi:type="dcterms:W3CDTF">2023-08-30T09:47:14Z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0x010100E910193BC6106349B18DF32B03DA8B13</vt:lpwstr>
  </property>
  <property fmtid="{D5CDD505-2E9C-101B-9397-08002B2CF9AE}" pid="3" name="MediaServiceImageTags">
    <vt:lpwstr/>
  </property>
</Properties>
</file>