
<file path=[Content_Types].xml><?xml version="1.0" encoding="utf-8"?>
<Types xmlns="http://schemas.openxmlformats.org/package/2006/content-types">
  <Default Extension="1" ContentType="image/jpeg"/>
  <Default Extension="2"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56" r:id="rId2"/>
    <p:sldId id="263" r:id="rId3"/>
    <p:sldId id="321" r:id="rId4"/>
    <p:sldId id="322" r:id="rId5"/>
    <p:sldId id="323" r:id="rId6"/>
    <p:sldId id="271" r:id="rId7"/>
    <p:sldId id="272" r:id="rId8"/>
    <p:sldId id="299" r:id="rId9"/>
    <p:sldId id="302" r:id="rId10"/>
    <p:sldId id="314" r:id="rId11"/>
    <p:sldId id="306" r:id="rId12"/>
    <p:sldId id="317" r:id="rId13"/>
    <p:sldId id="308" r:id="rId14"/>
    <p:sldId id="316" r:id="rId15"/>
    <p:sldId id="309" r:id="rId16"/>
    <p:sldId id="318" r:id="rId17"/>
    <p:sldId id="324" r:id="rId18"/>
    <p:sldId id="304" r:id="rId19"/>
    <p:sldId id="301" r:id="rId20"/>
    <p:sldId id="305" r:id="rId21"/>
    <p:sldId id="315" r:id="rId22"/>
    <p:sldId id="307" r:id="rId23"/>
    <p:sldId id="325" r:id="rId24"/>
    <p:sldId id="319" r:id="rId25"/>
    <p:sldId id="320" r:id="rId26"/>
    <p:sldId id="268" r:id="rId27"/>
    <p:sldId id="313" r:id="rId28"/>
    <p:sldId id="293"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Joseph" initials="VJ" lastIdx="1" clrIdx="0">
    <p:extLst>
      <p:ext uri="{19B8F6BF-5375-455C-9EA6-DF929625EA0E}">
        <p15:presenceInfo xmlns:p15="http://schemas.microsoft.com/office/powerpoint/2012/main" userId="S-1-5-21-3324692002-379905879-1835832270-1120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D80"/>
    <a:srgbClr val="E62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91940" autoAdjust="0"/>
  </p:normalViewPr>
  <p:slideViewPr>
    <p:cSldViewPr snapToGrid="0" snapToObjects="1">
      <p:cViewPr varScale="1">
        <p:scale>
          <a:sx n="59" d="100"/>
          <a:sy n="59" d="100"/>
        </p:scale>
        <p:origin x="62" y="49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France" userId="9f67c2e4-2f68-463c-beb4-49b8f8f57846" providerId="ADAL" clId="{4ED333B7-7D69-41BE-920F-77F0B5F0D86A}"/>
    <pc:docChg chg="custSel modSld">
      <pc:chgData name="William France" userId="9f67c2e4-2f68-463c-beb4-49b8f8f57846" providerId="ADAL" clId="{4ED333B7-7D69-41BE-920F-77F0B5F0D86A}" dt="2023-08-17T11:38:01.320" v="243" actId="20577"/>
      <pc:docMkLst>
        <pc:docMk/>
      </pc:docMkLst>
      <pc:sldChg chg="modNotesTx">
        <pc:chgData name="William France" userId="9f67c2e4-2f68-463c-beb4-49b8f8f57846" providerId="ADAL" clId="{4ED333B7-7D69-41BE-920F-77F0B5F0D86A}" dt="2023-08-17T11:27:21.302" v="0" actId="20577"/>
        <pc:sldMkLst>
          <pc:docMk/>
          <pc:sldMk cId="2871629753" sldId="263"/>
        </pc:sldMkLst>
      </pc:sldChg>
      <pc:sldChg chg="modNotesTx">
        <pc:chgData name="William France" userId="9f67c2e4-2f68-463c-beb4-49b8f8f57846" providerId="ADAL" clId="{4ED333B7-7D69-41BE-920F-77F0B5F0D86A}" dt="2023-08-17T11:32:24.359" v="10" actId="20577"/>
        <pc:sldMkLst>
          <pc:docMk/>
          <pc:sldMk cId="2805101118" sldId="271"/>
        </pc:sldMkLst>
      </pc:sldChg>
      <pc:sldChg chg="modSp mod">
        <pc:chgData name="William France" userId="9f67c2e4-2f68-463c-beb4-49b8f8f57846" providerId="ADAL" clId="{4ED333B7-7D69-41BE-920F-77F0B5F0D86A}" dt="2023-08-17T11:29:19.737" v="5" actId="20577"/>
        <pc:sldMkLst>
          <pc:docMk/>
          <pc:sldMk cId="2001477028" sldId="302"/>
        </pc:sldMkLst>
        <pc:spChg chg="mod">
          <ac:chgData name="William France" userId="9f67c2e4-2f68-463c-beb4-49b8f8f57846" providerId="ADAL" clId="{4ED333B7-7D69-41BE-920F-77F0B5F0D86A}" dt="2023-08-17T11:29:19.737" v="5" actId="20577"/>
          <ac:spMkLst>
            <pc:docMk/>
            <pc:sldMk cId="2001477028" sldId="302"/>
            <ac:spMk id="5" creationId="{00000000-0000-0000-0000-000000000000}"/>
          </ac:spMkLst>
        </pc:spChg>
      </pc:sldChg>
      <pc:sldChg chg="modSp mod">
        <pc:chgData name="William France" userId="9f67c2e4-2f68-463c-beb4-49b8f8f57846" providerId="ADAL" clId="{4ED333B7-7D69-41BE-920F-77F0B5F0D86A}" dt="2023-08-17T11:35:37.855" v="65" actId="20577"/>
        <pc:sldMkLst>
          <pc:docMk/>
          <pc:sldMk cId="4286281627" sldId="305"/>
        </pc:sldMkLst>
        <pc:spChg chg="mod">
          <ac:chgData name="William France" userId="9f67c2e4-2f68-463c-beb4-49b8f8f57846" providerId="ADAL" clId="{4ED333B7-7D69-41BE-920F-77F0B5F0D86A}" dt="2023-08-17T11:35:37.855" v="65" actId="20577"/>
          <ac:spMkLst>
            <pc:docMk/>
            <pc:sldMk cId="4286281627" sldId="305"/>
            <ac:spMk id="2" creationId="{00000000-0000-0000-0000-000000000000}"/>
          </ac:spMkLst>
        </pc:spChg>
      </pc:sldChg>
      <pc:sldChg chg="modSp mod">
        <pc:chgData name="William France" userId="9f67c2e4-2f68-463c-beb4-49b8f8f57846" providerId="ADAL" clId="{4ED333B7-7D69-41BE-920F-77F0B5F0D86A}" dt="2023-08-17T11:38:01.320" v="243" actId="20577"/>
        <pc:sldMkLst>
          <pc:docMk/>
          <pc:sldMk cId="1878221146" sldId="307"/>
        </pc:sldMkLst>
        <pc:spChg chg="mod">
          <ac:chgData name="William France" userId="9f67c2e4-2f68-463c-beb4-49b8f8f57846" providerId="ADAL" clId="{4ED333B7-7D69-41BE-920F-77F0B5F0D86A}" dt="2023-08-17T11:38:01.320" v="243" actId="20577"/>
          <ac:spMkLst>
            <pc:docMk/>
            <pc:sldMk cId="1878221146" sldId="307"/>
            <ac:spMk id="5" creationId="{00000000-0000-0000-0000-000000000000}"/>
          </ac:spMkLst>
        </pc:spChg>
        <pc:picChg chg="mod">
          <ac:chgData name="William France" userId="9f67c2e4-2f68-463c-beb4-49b8f8f57846" providerId="ADAL" clId="{4ED333B7-7D69-41BE-920F-77F0B5F0D86A}" dt="2023-08-17T11:37:33.172" v="179" actId="1076"/>
          <ac:picMkLst>
            <pc:docMk/>
            <pc:sldMk cId="1878221146" sldId="307"/>
            <ac:picMk id="3" creationId="{7311322C-124A-44A7-A67D-FB01D219607F}"/>
          </ac:picMkLst>
        </pc:picChg>
      </pc:sldChg>
      <pc:sldChg chg="modSp mod">
        <pc:chgData name="William France" userId="9f67c2e4-2f68-463c-beb4-49b8f8f57846" providerId="ADAL" clId="{4ED333B7-7D69-41BE-920F-77F0B5F0D86A}" dt="2023-08-17T11:29:49.681" v="7" actId="20577"/>
        <pc:sldMkLst>
          <pc:docMk/>
          <pc:sldMk cId="3172859899" sldId="323"/>
        </pc:sldMkLst>
        <pc:spChg chg="mod">
          <ac:chgData name="William France" userId="9f67c2e4-2f68-463c-beb4-49b8f8f57846" providerId="ADAL" clId="{4ED333B7-7D69-41BE-920F-77F0B5F0D86A}" dt="2023-08-17T11:29:49.681" v="7" actId="20577"/>
          <ac:spMkLst>
            <pc:docMk/>
            <pc:sldMk cId="3172859899" sldId="323"/>
            <ac:spMk id="6" creationId="{458249AD-9806-4B39-A5F8-630E971F366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r>
              <a:rPr lang="en-GB" dirty="0">
                <a:cs typeface="Arial" panose="020B0604020202020204" pitchFamily="34" charset="0"/>
              </a:rPr>
              <a:t>13.2.1</a:t>
            </a: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dirty="0">
                <a:cs typeface="Arial" panose="020B0604020202020204" pitchFamily="34" charset="0"/>
              </a:rPr>
              <a:t>13.2.1 Student life PowerPoint</a:t>
            </a: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CADDF73-AAC2-483C-A8CD-4D928C6123A8}" type="slidenum">
              <a:rPr lang="en-GB" smtClean="0">
                <a:cs typeface="Arial" panose="020B0604020202020204" pitchFamily="34" charset="0"/>
              </a:rPr>
              <a:t>‹#›</a:t>
            </a:fld>
            <a:endParaRPr lang="en-GB">
              <a:cs typeface="Arial" panose="020B0604020202020204" pitchFamily="34" charset="0"/>
            </a:endParaRPr>
          </a:p>
        </p:txBody>
      </p:sp>
    </p:spTree>
    <p:extLst>
      <p:ext uri="{BB962C8B-B14F-4D97-AF65-F5344CB8AC3E}">
        <p14:creationId xmlns:p14="http://schemas.microsoft.com/office/powerpoint/2010/main" val="124764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FF7C5F1-9350-4701-85EA-FC041859504C}" type="datetimeFigureOut">
              <a:rPr lang="en-GB" smtClean="0"/>
              <a:t>17/08/2023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3F8DA1-EA69-4D74-862F-F07F12842BA5}" type="slidenum">
              <a:rPr lang="en-GB" smtClean="0"/>
              <a:t>‹#›</a:t>
            </a:fld>
            <a:endParaRPr lang="en-GB"/>
          </a:p>
        </p:txBody>
      </p:sp>
    </p:spTree>
    <p:extLst>
      <p:ext uri="{BB962C8B-B14F-4D97-AF65-F5344CB8AC3E}">
        <p14:creationId xmlns:p14="http://schemas.microsoft.com/office/powerpoint/2010/main" val="48213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F8DA1-EA69-4D74-862F-F07F12842BA5}" type="slidenum">
              <a:rPr lang="en-GB" smtClean="0"/>
              <a:t>2</a:t>
            </a:fld>
            <a:endParaRPr lang="en-GB"/>
          </a:p>
        </p:txBody>
      </p:sp>
    </p:spTree>
    <p:extLst>
      <p:ext uri="{BB962C8B-B14F-4D97-AF65-F5344CB8AC3E}">
        <p14:creationId xmlns:p14="http://schemas.microsoft.com/office/powerpoint/2010/main" val="360815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F8DA1-EA69-4D74-862F-F07F12842BA5}" type="slidenum">
              <a:rPr lang="en-GB" smtClean="0"/>
              <a:t>19</a:t>
            </a:fld>
            <a:endParaRPr lang="en-GB"/>
          </a:p>
        </p:txBody>
      </p:sp>
    </p:spTree>
    <p:extLst>
      <p:ext uri="{BB962C8B-B14F-4D97-AF65-F5344CB8AC3E}">
        <p14:creationId xmlns:p14="http://schemas.microsoft.com/office/powerpoint/2010/main" val="3666509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F8DA1-EA69-4D74-862F-F07F12842BA5}" type="slidenum">
              <a:rPr lang="en-GB" smtClean="0"/>
              <a:t>20</a:t>
            </a:fld>
            <a:endParaRPr lang="en-GB"/>
          </a:p>
        </p:txBody>
      </p:sp>
    </p:spTree>
    <p:extLst>
      <p:ext uri="{BB962C8B-B14F-4D97-AF65-F5344CB8AC3E}">
        <p14:creationId xmlns:p14="http://schemas.microsoft.com/office/powerpoint/2010/main" val="313057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F8DA1-EA69-4D74-862F-F07F12842BA5}" type="slidenum">
              <a:rPr lang="en-GB" smtClean="0"/>
              <a:t>22</a:t>
            </a:fld>
            <a:endParaRPr lang="en-GB"/>
          </a:p>
        </p:txBody>
      </p:sp>
    </p:spTree>
    <p:extLst>
      <p:ext uri="{BB962C8B-B14F-4D97-AF65-F5344CB8AC3E}">
        <p14:creationId xmlns:p14="http://schemas.microsoft.com/office/powerpoint/2010/main" val="3228595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the ‘What do HE students say?’ heading, then watch the ‘Social Sciences at the University of Leeds A student perspective’ video</a:t>
            </a:r>
          </a:p>
        </p:txBody>
      </p:sp>
      <p:sp>
        <p:nvSpPr>
          <p:cNvPr id="4" name="Slide Number Placeholder 3"/>
          <p:cNvSpPr>
            <a:spLocks noGrp="1"/>
          </p:cNvSpPr>
          <p:nvPr>
            <p:ph type="sldNum" sz="quarter" idx="10"/>
          </p:nvPr>
        </p:nvSpPr>
        <p:spPr/>
        <p:txBody>
          <a:bodyPr/>
          <a:lstStyle/>
          <a:p>
            <a:fld id="{F53F8DA1-EA69-4D74-862F-F07F12842BA5}" type="slidenum">
              <a:rPr lang="en-GB" smtClean="0"/>
              <a:t>23</a:t>
            </a:fld>
            <a:endParaRPr lang="en-GB"/>
          </a:p>
        </p:txBody>
      </p:sp>
    </p:spTree>
    <p:extLst>
      <p:ext uri="{BB962C8B-B14F-4D97-AF65-F5344CB8AC3E}">
        <p14:creationId xmlns:p14="http://schemas.microsoft.com/office/powerpoint/2010/main" val="3841147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3F8DA1-EA69-4D74-862F-F07F12842BA5}" type="slidenum">
              <a:rPr lang="en-GB" smtClean="0"/>
              <a:t>27</a:t>
            </a:fld>
            <a:endParaRPr lang="en-GB"/>
          </a:p>
        </p:txBody>
      </p:sp>
    </p:spTree>
    <p:extLst>
      <p:ext uri="{BB962C8B-B14F-4D97-AF65-F5344CB8AC3E}">
        <p14:creationId xmlns:p14="http://schemas.microsoft.com/office/powerpoint/2010/main" val="262984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F8DA1-EA69-4D74-862F-F07F12842BA5}" type="slidenum">
              <a:rPr lang="en-GB" smtClean="0"/>
              <a:t>6</a:t>
            </a:fld>
            <a:endParaRPr lang="en-GB"/>
          </a:p>
        </p:txBody>
      </p:sp>
    </p:spTree>
    <p:extLst>
      <p:ext uri="{BB962C8B-B14F-4D97-AF65-F5344CB8AC3E}">
        <p14:creationId xmlns:p14="http://schemas.microsoft.com/office/powerpoint/2010/main" val="294067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F8DA1-EA69-4D74-862F-F07F12842BA5}" type="slidenum">
              <a:rPr lang="en-GB" smtClean="0"/>
              <a:t>7</a:t>
            </a:fld>
            <a:endParaRPr lang="en-GB"/>
          </a:p>
        </p:txBody>
      </p:sp>
    </p:spTree>
    <p:extLst>
      <p:ext uri="{BB962C8B-B14F-4D97-AF65-F5344CB8AC3E}">
        <p14:creationId xmlns:p14="http://schemas.microsoft.com/office/powerpoint/2010/main" val="378984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F8DA1-EA69-4D74-862F-F07F12842BA5}" type="slidenum">
              <a:rPr lang="en-GB" smtClean="0"/>
              <a:t>9</a:t>
            </a:fld>
            <a:endParaRPr lang="en-GB"/>
          </a:p>
        </p:txBody>
      </p:sp>
    </p:spTree>
    <p:extLst>
      <p:ext uri="{BB962C8B-B14F-4D97-AF65-F5344CB8AC3E}">
        <p14:creationId xmlns:p14="http://schemas.microsoft.com/office/powerpoint/2010/main" val="181602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F8DA1-EA69-4D74-862F-F07F12842BA5}" type="slidenum">
              <a:rPr lang="en-GB" smtClean="0"/>
              <a:t>11</a:t>
            </a:fld>
            <a:endParaRPr lang="en-GB"/>
          </a:p>
        </p:txBody>
      </p:sp>
    </p:spTree>
    <p:extLst>
      <p:ext uri="{BB962C8B-B14F-4D97-AF65-F5344CB8AC3E}">
        <p14:creationId xmlns:p14="http://schemas.microsoft.com/office/powerpoint/2010/main" val="337997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F8DA1-EA69-4D74-862F-F07F12842BA5}" type="slidenum">
              <a:rPr lang="en-GB" smtClean="0"/>
              <a:t>13</a:t>
            </a:fld>
            <a:endParaRPr lang="en-GB"/>
          </a:p>
        </p:txBody>
      </p:sp>
    </p:spTree>
    <p:extLst>
      <p:ext uri="{BB962C8B-B14F-4D97-AF65-F5344CB8AC3E}">
        <p14:creationId xmlns:p14="http://schemas.microsoft.com/office/powerpoint/2010/main" val="132958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F8DA1-EA69-4D74-862F-F07F12842BA5}" type="slidenum">
              <a:rPr lang="en-GB" smtClean="0"/>
              <a:t>15</a:t>
            </a:fld>
            <a:endParaRPr lang="en-GB"/>
          </a:p>
        </p:txBody>
      </p:sp>
    </p:spTree>
    <p:extLst>
      <p:ext uri="{BB962C8B-B14F-4D97-AF65-F5344CB8AC3E}">
        <p14:creationId xmlns:p14="http://schemas.microsoft.com/office/powerpoint/2010/main" val="130607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is designed to introduce students to the range of courses available in HE.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Horror Literature is a module of a Literature degree (use this to explain what modules are)</a:t>
            </a:r>
          </a:p>
          <a:p>
            <a:pPr marL="0" lvl="0" indent="0" algn="l" rtl="0">
              <a:spcBef>
                <a:spcPts val="0"/>
              </a:spcBef>
              <a:spcAft>
                <a:spcPts val="0"/>
              </a:spcAft>
              <a:buNone/>
            </a:pPr>
            <a:r>
              <a:rPr lang="en-GB" dirty="0" err="1"/>
              <a:t>TikTok</a:t>
            </a:r>
            <a:r>
              <a:rPr lang="en-GB" dirty="0"/>
              <a:t> Management isn’t a degree… but Social Media Management is at the University of Sunderland</a:t>
            </a:r>
          </a:p>
          <a:p>
            <a:pPr marL="0" lvl="0" indent="0" algn="l" rtl="0">
              <a:spcBef>
                <a:spcPts val="0"/>
              </a:spcBef>
              <a:spcAft>
                <a:spcPts val="0"/>
              </a:spcAft>
              <a:buNone/>
            </a:pPr>
            <a:r>
              <a:rPr lang="en-GB" dirty="0"/>
              <a:t>Someone interested in perfumes could study Chemistry.</a:t>
            </a:r>
            <a:endParaRPr dirty="0"/>
          </a:p>
          <a:p>
            <a:pPr marL="0" lvl="0" indent="0" algn="l" rtl="0">
              <a:spcBef>
                <a:spcPts val="0"/>
              </a:spcBef>
              <a:spcAft>
                <a:spcPts val="0"/>
              </a:spcAft>
              <a:buNone/>
            </a:pPr>
            <a:endParaRPr dirty="0"/>
          </a:p>
        </p:txBody>
      </p:sp>
      <p:sp>
        <p:nvSpPr>
          <p:cNvPr id="172" name="Google Shape;17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3F8DA1-EA69-4D74-862F-F07F12842BA5}" type="slidenum">
              <a:rPr lang="en-GB" smtClean="0"/>
              <a:t>18</a:t>
            </a:fld>
            <a:endParaRPr lang="en-GB"/>
          </a:p>
        </p:txBody>
      </p:sp>
    </p:spTree>
    <p:extLst>
      <p:ext uri="{BB962C8B-B14F-4D97-AF65-F5344CB8AC3E}">
        <p14:creationId xmlns:p14="http://schemas.microsoft.com/office/powerpoint/2010/main" val="415011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83002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73095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54323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03891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BF9C02-6475-D648-9908-97E27D25D89E}"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97252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BF9C02-6475-D648-9908-97E27D25D89E}"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48001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BF9C02-6475-D648-9908-97E27D25D89E}" type="datetimeFigureOut">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23365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BF9C02-6475-D648-9908-97E27D25D89E}" type="datetimeFigureOut">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5102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F9C02-6475-D648-9908-97E27D25D89E}" type="datetimeFigureOut">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70556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88367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204070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F9C02-6475-D648-9908-97E27D25D89E}" type="datetimeFigureOut">
              <a:rPr lang="en-US" smtClean="0"/>
              <a:t>8/17/2023</a:t>
            </a:fld>
            <a:endParaRPr lang="en-US"/>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C4A0D-AE44-1740-86AB-192260554330}" type="slidenum">
              <a:rPr lang="en-US" smtClean="0"/>
              <a:t>‹#›</a:t>
            </a:fld>
            <a:endParaRPr lang="en-US"/>
          </a:p>
        </p:txBody>
      </p:sp>
    </p:spTree>
    <p:extLst>
      <p:ext uri="{BB962C8B-B14F-4D97-AF65-F5344CB8AC3E}">
        <p14:creationId xmlns:p14="http://schemas.microsoft.com/office/powerpoint/2010/main" val="1031493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1"/><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hyperlink" Target="https://www.flickr.com/photos/natures_design/1348333942/" TargetMode="External"/><Relationship Id="rId4" Type="http://schemas.openxmlformats.org/officeDocument/2006/relationships/hyperlink" Target="https://unsplash.com/photos/eCktzGjC-i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bath.ac.uk/professional-services/student-accommod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3.jpg"/><Relationship Id="rId7" Type="http://schemas.openxmlformats.org/officeDocument/2006/relationships/hyperlink" Target="https://creativecommons.org/licenses/by-nc/3.0/"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www.reinodocogumelo.com/2017/06/lider-do-ranking-semanal-mario-kart-8.html" TargetMode="External"/><Relationship Id="rId11" Type="http://schemas.openxmlformats.org/officeDocument/2006/relationships/hyperlink" Target="http://scifi.stackexchange.com/questions/137590/what-does-the-cover-art-of-cursed-child-mean" TargetMode="External"/><Relationship Id="rId5" Type="http://schemas.openxmlformats.org/officeDocument/2006/relationships/image" Target="../media/image14.png"/><Relationship Id="rId10" Type="http://schemas.openxmlformats.org/officeDocument/2006/relationships/image" Target="../media/image16.jpg"/><Relationship Id="rId4" Type="http://schemas.openxmlformats.org/officeDocument/2006/relationships/hyperlink" Target="https://seriable.com/why-is-bollywood-dance-so-specific/" TargetMode="External"/><Relationship Id="rId9" Type="http://schemas.openxmlformats.org/officeDocument/2006/relationships/hyperlink" Target="https://thevirtualassist.net/what-is-virtual-production-vp-filmmaking-benefi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s://www.flickr.com/photos/archeon/14995178688/" TargetMode="External"/><Relationship Id="rId7" Type="http://schemas.openxmlformats.org/officeDocument/2006/relationships/hyperlink" Target="https://www.liberties.eu/lt/news/cild-praso-italijos-vyriausybes-pasiaiskinti-del-prekybos/4563" TargetMode="Externa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8.2"/><Relationship Id="rId5" Type="http://schemas.openxmlformats.org/officeDocument/2006/relationships/hyperlink" Target="http://www.privateinternetaccess.com/blog/performing-ethical-hacking-through-a-vpn-service-for-a-full-attack-simulation/" TargetMode="External"/><Relationship Id="rId4" Type="http://schemas.openxmlformats.org/officeDocument/2006/relationships/image" Target="../media/image3.jpg"/><Relationship Id="rId9" Type="http://schemas.openxmlformats.org/officeDocument/2006/relationships/hyperlink" Target="https://www.pinterest.com/pin/53022855611412077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ophthalmicedge.org/patient/6-ways-make-bill-paying-easier-ey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hyperlink" Target="https://colegiomanuelrodriguez.cl/mr/exelearning/7IngU5/environmental_solutions.html" TargetMode="Externa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raoconsultants.com/apply-study-abroad/" TargetMode="Externa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nycfoodpolicy.org/nyc-restaurant-workers-repor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studyinternational.com/news/become-student-ambassador-study-uk/" TargetMode="Externa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hyperlink" Target="https://bernexpres.blogspot.com/2016/04/knowledge-and-skills-we-all-have-fair.html" TargetMode="External"/><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hyperlink" Target="https://pixabay.com/en/resume-cv-hr-job-experience-2296951/" TargetMode="External"/><Relationship Id="rId5" Type="http://schemas.openxmlformats.org/officeDocument/2006/relationships/image" Target="../media/image30.jp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lipartsx.blogspot.com/2020/01/graduation-cap-and-diploma-clipart.html" TargetMode="Externa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hyperlink" Target="https://open.spotify.com/episode/2VhdNFgop8hRRP1FdxkUrJ?si=1fee4008aa164ccd" TargetMode="External"/><Relationship Id="rId3" Type="http://schemas.openxmlformats.org/officeDocument/2006/relationships/hyperlink" Target="https://open.spotify.com/episode/1eupLIFBhrkWpQmGukpRwJ?si=874cda6ce9924080" TargetMode="External"/><Relationship Id="rId7" Type="http://schemas.openxmlformats.org/officeDocument/2006/relationships/hyperlink" Target="https://open.spotify.com/episode/2uGvgkUdweEhxFu4J9t2SX?si=277d92af0def444b"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open.spotify.com/episode/0LMeBmORnY3OuT1Qga9QGK?si=0Cy_F7XtThK6z3Q0MzqT3g" TargetMode="External"/><Relationship Id="rId5" Type="http://schemas.openxmlformats.org/officeDocument/2006/relationships/hyperlink" Target="https://open.spotify.com/episode/4mmloiIrHiAP11statutsp?si=in2HU2dvTqC2HMA7i-JTQQ" TargetMode="External"/><Relationship Id="rId4" Type="http://schemas.openxmlformats.org/officeDocument/2006/relationships/hyperlink" Target="https://open.spotify.com/episode/2uGvgkUdweEhxFu4J9t2SX?si=oqEb_kRhRci_2qu2XHIO3A"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pxhere.com/en/photo/664930"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2" name="Title 1"/>
          <p:cNvSpPr>
            <a:spLocks noGrp="1"/>
          </p:cNvSpPr>
          <p:nvPr>
            <p:ph type="ctrTitle"/>
          </p:nvPr>
        </p:nvSpPr>
        <p:spPr>
          <a:xfrm>
            <a:off x="683769" y="2862742"/>
            <a:ext cx="7772400" cy="1132523"/>
          </a:xfrm>
        </p:spPr>
        <p:txBody>
          <a:bodyPr>
            <a:normAutofit/>
          </a:bodyPr>
          <a:lstStyle/>
          <a:p>
            <a:r>
              <a:rPr lang="en-US" sz="5200" b="1" dirty="0">
                <a:solidFill>
                  <a:srgbClr val="E6287F"/>
                </a:solidFill>
              </a:rPr>
              <a:t>Student life</a:t>
            </a:r>
          </a:p>
        </p:txBody>
      </p:sp>
    </p:spTree>
    <p:extLst>
      <p:ext uri="{BB962C8B-B14F-4D97-AF65-F5344CB8AC3E}">
        <p14:creationId xmlns:p14="http://schemas.microsoft.com/office/powerpoint/2010/main" val="1254111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894F-3837-475C-9D42-F631B23BFB89}"/>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0AC91F7A-E3F5-4D67-9F06-EA4F7589DD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2983" cy="6858000"/>
          </a:xfrm>
        </p:spPr>
      </p:pic>
      <p:sp>
        <p:nvSpPr>
          <p:cNvPr id="5" name="TextBox 4">
            <a:extLst>
              <a:ext uri="{FF2B5EF4-FFF2-40B4-BE49-F238E27FC236}">
                <a16:creationId xmlns:a16="http://schemas.microsoft.com/office/drawing/2014/main" id="{650F5DE0-87B3-42AB-99EF-BE4EC21E1A3B}"/>
              </a:ext>
            </a:extLst>
          </p:cNvPr>
          <p:cNvSpPr txBox="1"/>
          <p:nvPr/>
        </p:nvSpPr>
        <p:spPr>
          <a:xfrm>
            <a:off x="517358" y="902368"/>
            <a:ext cx="8349916" cy="4672048"/>
          </a:xfrm>
          <a:prstGeom prst="rect">
            <a:avLst/>
          </a:prstGeom>
          <a:noFill/>
        </p:spPr>
        <p:txBody>
          <a:bodyPr wrap="square" rtlCol="0">
            <a:spAutoFit/>
          </a:bodyPr>
          <a:lstStyle/>
          <a:p>
            <a:pPr defTabSz="457200">
              <a:lnSpc>
                <a:spcPct val="120000"/>
              </a:lnSpc>
            </a:pPr>
            <a:r>
              <a:rPr lang="en-GB" sz="2400" dirty="0">
                <a:solidFill>
                  <a:srgbClr val="2F2D80"/>
                </a:solidFill>
              </a:rPr>
              <a:t>You could meet people who…</a:t>
            </a:r>
          </a:p>
          <a:p>
            <a:pPr defTabSz="457200">
              <a:lnSpc>
                <a:spcPct val="120000"/>
              </a:lnSpc>
            </a:pPr>
            <a:endParaRPr lang="en-GB" sz="2400" dirty="0">
              <a:solidFill>
                <a:srgbClr val="2F2D80"/>
              </a:solidFill>
            </a:endParaRPr>
          </a:p>
          <a:p>
            <a:pPr defTabSz="457200">
              <a:lnSpc>
                <a:spcPct val="120000"/>
              </a:lnSpc>
            </a:pPr>
            <a:r>
              <a:rPr lang="en-GB" sz="2400" dirty="0">
                <a:solidFill>
                  <a:srgbClr val="2F2D80"/>
                </a:solidFill>
              </a:rPr>
              <a:t>…have the same interests as you</a:t>
            </a:r>
          </a:p>
          <a:p>
            <a:pPr defTabSz="457200">
              <a:lnSpc>
                <a:spcPct val="120000"/>
              </a:lnSpc>
            </a:pPr>
            <a:r>
              <a:rPr lang="en-GB" sz="2400" dirty="0">
                <a:solidFill>
                  <a:srgbClr val="2F2D80"/>
                </a:solidFill>
              </a:rPr>
              <a:t>…have a different background to you</a:t>
            </a:r>
          </a:p>
          <a:p>
            <a:pPr defTabSz="457200">
              <a:lnSpc>
                <a:spcPct val="120000"/>
              </a:lnSpc>
            </a:pPr>
            <a:r>
              <a:rPr lang="en-GB" sz="2400" dirty="0">
                <a:solidFill>
                  <a:srgbClr val="2F2D80"/>
                </a:solidFill>
              </a:rPr>
              <a:t>…inspire you</a:t>
            </a:r>
          </a:p>
          <a:p>
            <a:pPr defTabSz="457200">
              <a:lnSpc>
                <a:spcPct val="120000"/>
              </a:lnSpc>
            </a:pPr>
            <a:r>
              <a:rPr lang="en-GB" sz="2400" dirty="0">
                <a:solidFill>
                  <a:srgbClr val="2F2D80"/>
                </a:solidFill>
              </a:rPr>
              <a:t>…change your view of things</a:t>
            </a:r>
          </a:p>
          <a:p>
            <a:pPr defTabSz="457200">
              <a:lnSpc>
                <a:spcPct val="120000"/>
              </a:lnSpc>
            </a:pPr>
            <a:r>
              <a:rPr lang="en-GB" sz="2400" dirty="0">
                <a:solidFill>
                  <a:srgbClr val="2F2D80"/>
                </a:solidFill>
              </a:rPr>
              <a:t>…make you laugh and cry</a:t>
            </a:r>
          </a:p>
          <a:p>
            <a:endParaRPr lang="en-GB" sz="2400" dirty="0">
              <a:solidFill>
                <a:srgbClr val="2F2D80"/>
              </a:solidFill>
            </a:endParaRPr>
          </a:p>
          <a:p>
            <a:endParaRPr lang="en-GB" sz="2400" dirty="0">
              <a:solidFill>
                <a:srgbClr val="2F2D80"/>
              </a:solidFill>
            </a:endParaRPr>
          </a:p>
          <a:p>
            <a:r>
              <a:rPr lang="en-GB" sz="2400" dirty="0">
                <a:solidFill>
                  <a:srgbClr val="2F2D80"/>
                </a:solidFill>
              </a:rPr>
              <a:t>The people you meet will play a big part in your educational and personal journey</a:t>
            </a:r>
          </a:p>
        </p:txBody>
      </p:sp>
      <p:pic>
        <p:nvPicPr>
          <p:cNvPr id="7" name="Picture 6">
            <a:extLst>
              <a:ext uri="{FF2B5EF4-FFF2-40B4-BE49-F238E27FC236}">
                <a16:creationId xmlns:a16="http://schemas.microsoft.com/office/drawing/2014/main" id="{77DF5933-EF4B-4C9F-9E77-A5504A6CCE6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82452" y="2330900"/>
            <a:ext cx="2586789" cy="1725388"/>
          </a:xfrm>
          <a:prstGeom prst="rect">
            <a:avLst/>
          </a:prstGeom>
        </p:spPr>
      </p:pic>
      <p:sp>
        <p:nvSpPr>
          <p:cNvPr id="10" name="TextBox 9">
            <a:extLst>
              <a:ext uri="{FF2B5EF4-FFF2-40B4-BE49-F238E27FC236}">
                <a16:creationId xmlns:a16="http://schemas.microsoft.com/office/drawing/2014/main" id="{14B3EA87-49A0-4FB5-AAA7-25F03FDC0138}"/>
              </a:ext>
            </a:extLst>
          </p:cNvPr>
          <p:cNvSpPr txBox="1"/>
          <p:nvPr/>
        </p:nvSpPr>
        <p:spPr>
          <a:xfrm>
            <a:off x="5982452" y="6013563"/>
            <a:ext cx="2644190" cy="369332"/>
          </a:xfrm>
          <a:prstGeom prst="rect">
            <a:avLst/>
          </a:prstGeom>
          <a:noFill/>
        </p:spPr>
        <p:txBody>
          <a:bodyPr wrap="square" rtlCol="0">
            <a:spAutoFit/>
          </a:bodyPr>
          <a:lstStyle/>
          <a:p>
            <a:r>
              <a:rPr lang="en-GB" sz="900">
                <a:hlinkClick r:id="rId5" tooltip="https://www.flickr.com/photos/natures_design/1348333942/"/>
              </a:rPr>
              <a:t>This Photo</a:t>
            </a:r>
            <a:r>
              <a:rPr lang="en-GB" sz="900"/>
              <a:t> by Unknown Author is licensed under </a:t>
            </a:r>
            <a:r>
              <a:rPr lang="en-GB" sz="900">
                <a:hlinkClick r:id="rId6" tooltip="https://creativecommons.org/licenses/by-nd/3.0/"/>
              </a:rPr>
              <a:t>CC BY-ND</a:t>
            </a:r>
            <a:endParaRPr lang="en-GB" sz="900"/>
          </a:p>
        </p:txBody>
      </p:sp>
    </p:spTree>
    <p:extLst>
      <p:ext uri="{BB962C8B-B14F-4D97-AF65-F5344CB8AC3E}">
        <p14:creationId xmlns:p14="http://schemas.microsoft.com/office/powerpoint/2010/main" val="314626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3"/>
            <a:ext cx="9144000" cy="6858763"/>
          </a:xfrm>
        </p:spPr>
      </p:pic>
      <p:sp>
        <p:nvSpPr>
          <p:cNvPr id="2" name="Title 1"/>
          <p:cNvSpPr>
            <a:spLocks noGrp="1"/>
          </p:cNvSpPr>
          <p:nvPr>
            <p:ph type="title"/>
          </p:nvPr>
        </p:nvSpPr>
        <p:spPr>
          <a:xfrm>
            <a:off x="192505" y="11269"/>
            <a:ext cx="7886700" cy="1325563"/>
          </a:xfrm>
        </p:spPr>
        <p:txBody>
          <a:bodyPr>
            <a:normAutofit/>
          </a:bodyPr>
          <a:lstStyle/>
          <a:p>
            <a:r>
              <a:rPr lang="en-US" sz="4000" b="1" dirty="0">
                <a:solidFill>
                  <a:srgbClr val="E6287F"/>
                </a:solidFill>
                <a:latin typeface="+mn-lt"/>
              </a:rPr>
              <a:t>Moving away from home </a:t>
            </a:r>
          </a:p>
        </p:txBody>
      </p:sp>
      <p:sp>
        <p:nvSpPr>
          <p:cNvPr id="5" name="Content Placeholder 2"/>
          <p:cNvSpPr txBox="1">
            <a:spLocks/>
          </p:cNvSpPr>
          <p:nvPr/>
        </p:nvSpPr>
        <p:spPr>
          <a:xfrm>
            <a:off x="0" y="1452255"/>
            <a:ext cx="9144000" cy="4617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20000"/>
              </a:lnSpc>
              <a:spcBef>
                <a:spcPts val="0"/>
              </a:spcBef>
              <a:buNone/>
            </a:pPr>
            <a:r>
              <a:rPr lang="en-GB" sz="2300" dirty="0">
                <a:solidFill>
                  <a:srgbClr val="2F2D80"/>
                </a:solidFill>
              </a:rPr>
              <a:t>You don’t have to move away from home to study Higher Education, staying at home can have many benefits too. Such as being close to family, additional responsibilities, different financial considerations or maybe you already have a part-time job at home.</a:t>
            </a:r>
          </a:p>
          <a:p>
            <a:pPr marL="0" indent="0" algn="ctr" defTabSz="457200">
              <a:lnSpc>
                <a:spcPct val="120000"/>
              </a:lnSpc>
              <a:spcBef>
                <a:spcPts val="0"/>
              </a:spcBef>
              <a:buNone/>
            </a:pPr>
            <a:endParaRPr lang="en-GB" sz="2300" dirty="0">
              <a:solidFill>
                <a:srgbClr val="2F2D80"/>
              </a:solidFill>
            </a:endParaRPr>
          </a:p>
          <a:p>
            <a:pPr marL="0" indent="0" algn="ctr" defTabSz="457200">
              <a:lnSpc>
                <a:spcPct val="120000"/>
              </a:lnSpc>
              <a:spcBef>
                <a:spcPts val="0"/>
              </a:spcBef>
              <a:buNone/>
            </a:pPr>
            <a:endParaRPr lang="en-GB" sz="2300" dirty="0">
              <a:solidFill>
                <a:srgbClr val="2F2D80"/>
              </a:solidFill>
            </a:endParaRPr>
          </a:p>
          <a:p>
            <a:pPr marL="0" indent="0" algn="ctr" defTabSz="457200">
              <a:lnSpc>
                <a:spcPct val="120000"/>
              </a:lnSpc>
              <a:spcBef>
                <a:spcPts val="0"/>
              </a:spcBef>
              <a:buNone/>
            </a:pPr>
            <a:endParaRPr lang="en-GB" sz="2300" dirty="0">
              <a:solidFill>
                <a:srgbClr val="2F2D80"/>
              </a:solidFill>
            </a:endParaRPr>
          </a:p>
          <a:p>
            <a:pPr marL="0" indent="0" algn="ctr" defTabSz="457200">
              <a:lnSpc>
                <a:spcPct val="120000"/>
              </a:lnSpc>
              <a:spcBef>
                <a:spcPts val="0"/>
              </a:spcBef>
              <a:buNone/>
            </a:pPr>
            <a:endParaRPr lang="en-GB" sz="2300" dirty="0">
              <a:solidFill>
                <a:srgbClr val="2F2D80"/>
              </a:solidFill>
            </a:endParaRPr>
          </a:p>
          <a:p>
            <a:pPr marL="0" indent="0" algn="ctr" defTabSz="457200">
              <a:lnSpc>
                <a:spcPct val="120000"/>
              </a:lnSpc>
              <a:spcBef>
                <a:spcPts val="0"/>
              </a:spcBef>
              <a:buNone/>
            </a:pPr>
            <a:endParaRPr lang="en-GB" sz="2300" dirty="0">
              <a:solidFill>
                <a:srgbClr val="2F2D80"/>
              </a:solidFill>
            </a:endParaRPr>
          </a:p>
          <a:p>
            <a:pPr marL="0" indent="0" algn="ctr" defTabSz="457200">
              <a:lnSpc>
                <a:spcPct val="120000"/>
              </a:lnSpc>
              <a:spcBef>
                <a:spcPts val="0"/>
              </a:spcBef>
              <a:buNone/>
            </a:pPr>
            <a:r>
              <a:rPr lang="en-GB" sz="2300" dirty="0">
                <a:solidFill>
                  <a:srgbClr val="2F2D80"/>
                </a:solidFill>
              </a:rPr>
              <a:t>However, others prefer to move away from home to embrace student life.</a:t>
            </a:r>
          </a:p>
          <a:p>
            <a:pPr defTabSz="457200">
              <a:lnSpc>
                <a:spcPct val="120000"/>
              </a:lnSpc>
              <a:spcBef>
                <a:spcPts val="0"/>
              </a:spcBef>
            </a:pPr>
            <a:endParaRPr lang="en-GB" sz="2300" dirty="0">
              <a:solidFill>
                <a:srgbClr val="2F2D80"/>
              </a:solidFill>
            </a:endParaRPr>
          </a:p>
          <a:p>
            <a:pPr marL="0" indent="0" defTabSz="457200">
              <a:lnSpc>
                <a:spcPct val="120000"/>
              </a:lnSpc>
              <a:spcBef>
                <a:spcPts val="0"/>
              </a:spcBef>
              <a:buNone/>
            </a:pPr>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1140" y="3236495"/>
            <a:ext cx="1973702" cy="1973702"/>
          </a:xfrm>
          <a:prstGeom prst="rect">
            <a:avLst/>
          </a:prstGeom>
        </p:spPr>
      </p:pic>
    </p:spTree>
    <p:extLst>
      <p:ext uri="{BB962C8B-B14F-4D97-AF65-F5344CB8AC3E}">
        <p14:creationId xmlns:p14="http://schemas.microsoft.com/office/powerpoint/2010/main" val="27734842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1638011-C3E9-4CC2-8A25-B03132A6CE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3"/>
            <a:ext cx="9144000" cy="6858763"/>
          </a:xfrm>
        </p:spPr>
      </p:pic>
      <p:sp>
        <p:nvSpPr>
          <p:cNvPr id="5" name="TextBox 4">
            <a:extLst>
              <a:ext uri="{FF2B5EF4-FFF2-40B4-BE49-F238E27FC236}">
                <a16:creationId xmlns:a16="http://schemas.microsoft.com/office/drawing/2014/main" id="{5F5E294E-E640-40A5-BB9B-9E1D26BD4C42}"/>
              </a:ext>
            </a:extLst>
          </p:cNvPr>
          <p:cNvSpPr txBox="1"/>
          <p:nvPr/>
        </p:nvSpPr>
        <p:spPr>
          <a:xfrm>
            <a:off x="312821" y="697830"/>
            <a:ext cx="8674768" cy="5388526"/>
          </a:xfrm>
          <a:prstGeom prst="rect">
            <a:avLst/>
          </a:prstGeom>
          <a:noFill/>
        </p:spPr>
        <p:txBody>
          <a:bodyPr wrap="square" rtlCol="0">
            <a:spAutoFit/>
          </a:bodyPr>
          <a:lstStyle/>
          <a:p>
            <a:pPr defTabSz="457200">
              <a:lnSpc>
                <a:spcPct val="120000"/>
              </a:lnSpc>
            </a:pPr>
            <a:r>
              <a:rPr lang="en-US" dirty="0">
                <a:solidFill>
                  <a:srgbClr val="2F2D80"/>
                </a:solidFill>
              </a:rPr>
              <a:t>University student halls are a </a:t>
            </a:r>
            <a:r>
              <a:rPr lang="en-US" b="1" dirty="0">
                <a:solidFill>
                  <a:srgbClr val="2F2D80"/>
                </a:solidFill>
              </a:rPr>
              <a:t>great way to meet new people</a:t>
            </a:r>
            <a:r>
              <a:rPr lang="en-US" dirty="0">
                <a:solidFill>
                  <a:srgbClr val="2F2D80"/>
                </a:solidFill>
              </a:rPr>
              <a:t>; or once you’ve made some friends you might decide to move into a shared house together (usually after a year or two of study).  </a:t>
            </a:r>
          </a:p>
          <a:p>
            <a:pPr defTabSz="457200">
              <a:lnSpc>
                <a:spcPct val="120000"/>
              </a:lnSpc>
              <a:spcBef>
                <a:spcPts val="0"/>
              </a:spcBef>
            </a:pPr>
            <a:endParaRPr lang="en-US" dirty="0">
              <a:solidFill>
                <a:srgbClr val="2F2D80"/>
              </a:solidFill>
            </a:endParaRPr>
          </a:p>
          <a:p>
            <a:pPr defTabSz="457200">
              <a:lnSpc>
                <a:spcPct val="120000"/>
              </a:lnSpc>
            </a:pPr>
            <a:r>
              <a:rPr lang="en-US" b="1" dirty="0">
                <a:solidFill>
                  <a:srgbClr val="2F2D80"/>
                </a:solidFill>
              </a:rPr>
              <a:t>It brings both responsibility and fun with it</a:t>
            </a:r>
          </a:p>
          <a:p>
            <a:pPr marL="285750" indent="-285750" defTabSz="457200">
              <a:lnSpc>
                <a:spcPct val="120000"/>
              </a:lnSpc>
              <a:buFont typeface="Arial" panose="020B0604020202020204" pitchFamily="34" charset="0"/>
              <a:buChar char="•"/>
            </a:pPr>
            <a:r>
              <a:rPr lang="en-US" dirty="0">
                <a:solidFill>
                  <a:srgbClr val="2F2D80"/>
                </a:solidFill>
              </a:rPr>
              <a:t>You’ll always have company</a:t>
            </a:r>
          </a:p>
          <a:p>
            <a:pPr marL="285750" indent="-285750" defTabSz="457200">
              <a:lnSpc>
                <a:spcPct val="120000"/>
              </a:lnSpc>
              <a:buFont typeface="Arial" panose="020B0604020202020204" pitchFamily="34" charset="0"/>
              <a:buChar char="•"/>
            </a:pPr>
            <a:r>
              <a:rPr lang="en-US" dirty="0">
                <a:solidFill>
                  <a:srgbClr val="2F2D80"/>
                </a:solidFill>
              </a:rPr>
              <a:t>You might be on the same course and can work together</a:t>
            </a:r>
          </a:p>
          <a:p>
            <a:pPr marL="285750" indent="-285750" defTabSz="457200">
              <a:lnSpc>
                <a:spcPct val="120000"/>
              </a:lnSpc>
              <a:buFont typeface="Arial" panose="020B0604020202020204" pitchFamily="34" charset="0"/>
              <a:buChar char="•"/>
            </a:pPr>
            <a:r>
              <a:rPr lang="en-US" dirty="0">
                <a:solidFill>
                  <a:srgbClr val="2F2D80"/>
                </a:solidFill>
              </a:rPr>
              <a:t>You can explore a new city </a:t>
            </a:r>
          </a:p>
          <a:p>
            <a:pPr marL="285750" indent="-285750" defTabSz="457200">
              <a:lnSpc>
                <a:spcPct val="120000"/>
              </a:lnSpc>
              <a:buFont typeface="Arial" panose="020B0604020202020204" pitchFamily="34" charset="0"/>
              <a:buChar char="•"/>
            </a:pPr>
            <a:r>
              <a:rPr lang="en-US" dirty="0">
                <a:solidFill>
                  <a:srgbClr val="2F2D80"/>
                </a:solidFill>
              </a:rPr>
              <a:t>Maybe even share the washing up</a:t>
            </a:r>
            <a:endParaRPr lang="en-GB" dirty="0">
              <a:solidFill>
                <a:srgbClr val="2F2D80"/>
              </a:solidFill>
            </a:endParaRPr>
          </a:p>
          <a:p>
            <a:pPr defTabSz="457200">
              <a:lnSpc>
                <a:spcPct val="120000"/>
              </a:lnSpc>
            </a:pPr>
            <a:endParaRPr lang="en-GB" dirty="0">
              <a:solidFill>
                <a:srgbClr val="2F2D80"/>
              </a:solidFill>
            </a:endParaRPr>
          </a:p>
          <a:p>
            <a:pPr defTabSz="457200">
              <a:lnSpc>
                <a:spcPct val="120000"/>
              </a:lnSpc>
            </a:pPr>
            <a:endParaRPr lang="en-GB" dirty="0">
              <a:solidFill>
                <a:srgbClr val="2F2D80"/>
              </a:solidFill>
            </a:endParaRPr>
          </a:p>
          <a:p>
            <a:pPr defTabSz="457200">
              <a:lnSpc>
                <a:spcPct val="120000"/>
              </a:lnSpc>
            </a:pPr>
            <a:endParaRPr lang="en-GB" dirty="0">
              <a:solidFill>
                <a:srgbClr val="2F2D80"/>
              </a:solidFill>
            </a:endParaRPr>
          </a:p>
          <a:p>
            <a:pPr defTabSz="457200">
              <a:lnSpc>
                <a:spcPct val="120000"/>
              </a:lnSpc>
            </a:pPr>
            <a:endParaRPr lang="en-GB" dirty="0">
              <a:solidFill>
                <a:srgbClr val="2F2D80"/>
              </a:solidFill>
            </a:endParaRPr>
          </a:p>
          <a:p>
            <a:pPr defTabSz="457200">
              <a:lnSpc>
                <a:spcPct val="120000"/>
              </a:lnSpc>
            </a:pPr>
            <a:endParaRPr lang="en-GB" dirty="0">
              <a:solidFill>
                <a:srgbClr val="2F2D80"/>
              </a:solidFill>
            </a:endParaRPr>
          </a:p>
          <a:p>
            <a:pPr defTabSz="457200">
              <a:lnSpc>
                <a:spcPct val="120000"/>
              </a:lnSpc>
            </a:pPr>
            <a:r>
              <a:rPr lang="en-GB" dirty="0">
                <a:solidFill>
                  <a:srgbClr val="2F2D80"/>
                </a:solidFill>
              </a:rPr>
              <a:t>There are plenty of choices when it comes to accommodation out there, whether you’d like a single bed, double bed or an </a:t>
            </a:r>
            <a:r>
              <a:rPr lang="en-GB" dirty="0" err="1">
                <a:solidFill>
                  <a:srgbClr val="2F2D80"/>
                </a:solidFill>
              </a:rPr>
              <a:t>en</a:t>
            </a:r>
            <a:r>
              <a:rPr lang="en-GB" dirty="0">
                <a:solidFill>
                  <a:srgbClr val="2F2D80"/>
                </a:solidFill>
              </a:rPr>
              <a:t> suite, there’s usually something to suit every budget!</a:t>
            </a:r>
            <a:endParaRPr lang="en-US" dirty="0">
              <a:solidFill>
                <a:srgbClr val="2F2D80"/>
              </a:solidFill>
            </a:endParaRPr>
          </a:p>
        </p:txBody>
      </p:sp>
      <p:pic>
        <p:nvPicPr>
          <p:cNvPr id="7" name="Picture 6">
            <a:extLst>
              <a:ext uri="{FF2B5EF4-FFF2-40B4-BE49-F238E27FC236}">
                <a16:creationId xmlns:a16="http://schemas.microsoft.com/office/drawing/2014/main" id="{C1886071-5865-4819-8F9A-0BAF4E7C4D9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00579" y="3181350"/>
            <a:ext cx="3030599" cy="2034339"/>
          </a:xfrm>
          <a:prstGeom prst="rect">
            <a:avLst/>
          </a:prstGeom>
        </p:spPr>
      </p:pic>
    </p:spTree>
    <p:extLst>
      <p:ext uri="{BB962C8B-B14F-4D97-AF65-F5344CB8AC3E}">
        <p14:creationId xmlns:p14="http://schemas.microsoft.com/office/powerpoint/2010/main" val="329459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763"/>
          </a:xfrm>
        </p:spPr>
      </p:pic>
      <p:sp>
        <p:nvSpPr>
          <p:cNvPr id="2" name="Title 1"/>
          <p:cNvSpPr>
            <a:spLocks noGrp="1"/>
          </p:cNvSpPr>
          <p:nvPr>
            <p:ph type="title"/>
          </p:nvPr>
        </p:nvSpPr>
        <p:spPr>
          <a:xfrm>
            <a:off x="284970" y="96949"/>
            <a:ext cx="7886700" cy="1325563"/>
          </a:xfrm>
        </p:spPr>
        <p:txBody>
          <a:bodyPr>
            <a:normAutofit/>
          </a:bodyPr>
          <a:lstStyle/>
          <a:p>
            <a:r>
              <a:rPr lang="en-US" sz="4000" b="1" dirty="0">
                <a:solidFill>
                  <a:srgbClr val="E6287F"/>
                </a:solidFill>
                <a:latin typeface="+mn-lt"/>
              </a:rPr>
              <a:t>Trying new things </a:t>
            </a:r>
          </a:p>
        </p:txBody>
      </p:sp>
      <p:sp>
        <p:nvSpPr>
          <p:cNvPr id="5" name="Content Placeholder 2"/>
          <p:cNvSpPr txBox="1">
            <a:spLocks/>
          </p:cNvSpPr>
          <p:nvPr/>
        </p:nvSpPr>
        <p:spPr>
          <a:xfrm>
            <a:off x="284970" y="1381229"/>
            <a:ext cx="8574060" cy="4643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None/>
            </a:pPr>
            <a:r>
              <a:rPr lang="en-GB" sz="2000" dirty="0">
                <a:solidFill>
                  <a:srgbClr val="2F2D80"/>
                </a:solidFill>
              </a:rPr>
              <a:t>Universities (and some colleges) offer a wide range of clubs and societies.</a:t>
            </a:r>
          </a:p>
          <a:p>
            <a:pPr marL="0" indent="0" defTabSz="457200">
              <a:lnSpc>
                <a:spcPct val="120000"/>
              </a:lnSpc>
              <a:spcBef>
                <a:spcPts val="0"/>
              </a:spcBef>
              <a:buNone/>
            </a:pPr>
            <a:endParaRPr lang="en-GB" sz="2000" dirty="0">
              <a:solidFill>
                <a:srgbClr val="2F2D80"/>
              </a:solidFill>
            </a:endParaRPr>
          </a:p>
          <a:p>
            <a:pPr marL="0" indent="0" defTabSz="457200">
              <a:lnSpc>
                <a:spcPct val="120000"/>
              </a:lnSpc>
              <a:spcBef>
                <a:spcPts val="0"/>
              </a:spcBef>
              <a:buNone/>
            </a:pPr>
            <a:r>
              <a:rPr lang="en-GB" sz="2000" dirty="0">
                <a:solidFill>
                  <a:srgbClr val="2F2D80"/>
                </a:solidFill>
              </a:rPr>
              <a:t> The options are vast, you can get involved in pretty much anything</a:t>
            </a:r>
          </a:p>
          <a:p>
            <a:pPr marL="0" indent="0" defTabSz="457200">
              <a:lnSpc>
                <a:spcPct val="120000"/>
              </a:lnSpc>
              <a:spcBef>
                <a:spcPts val="0"/>
              </a:spcBef>
              <a:buNone/>
            </a:pPr>
            <a:endParaRPr lang="en-GB" sz="2400" dirty="0">
              <a:solidFill>
                <a:srgbClr val="2F2D80"/>
              </a:solidFill>
            </a:endParaRPr>
          </a:p>
          <a:p>
            <a:pPr marL="0" indent="0" defTabSz="457200">
              <a:lnSpc>
                <a:spcPct val="120000"/>
              </a:lnSpc>
              <a:spcBef>
                <a:spcPts val="0"/>
              </a:spcBef>
              <a:buNone/>
            </a:pPr>
            <a:endParaRPr lang="en-GB" sz="2400" dirty="0"/>
          </a:p>
          <a:p>
            <a:pPr marL="0" indent="0" defTabSz="457200">
              <a:lnSpc>
                <a:spcPct val="120000"/>
              </a:lnSpc>
              <a:spcBef>
                <a:spcPts val="0"/>
              </a:spcBef>
              <a:buNone/>
            </a:pPr>
            <a:endParaRPr lang="en-GB" sz="2400" dirty="0"/>
          </a:p>
          <a:p>
            <a:pPr marL="0" indent="0" defTabSz="457200">
              <a:lnSpc>
                <a:spcPct val="120000"/>
              </a:lnSpc>
              <a:spcBef>
                <a:spcPts val="0"/>
              </a:spcBef>
              <a:buNone/>
            </a:pPr>
            <a:endParaRPr lang="en-GB" sz="2400" dirty="0"/>
          </a:p>
          <a:p>
            <a:pPr marL="0" indent="0" defTabSz="457200">
              <a:lnSpc>
                <a:spcPct val="120000"/>
              </a:lnSpc>
              <a:spcBef>
                <a:spcPts val="0"/>
              </a:spcBef>
              <a:buNone/>
            </a:pPr>
            <a:endParaRPr lang="en-GB" sz="2400" dirty="0"/>
          </a:p>
          <a:p>
            <a:pPr marL="0" indent="0" algn="ctr" defTabSz="457200">
              <a:lnSpc>
                <a:spcPct val="120000"/>
              </a:lnSpc>
              <a:spcBef>
                <a:spcPts val="0"/>
              </a:spcBef>
              <a:buNone/>
            </a:pPr>
            <a:endParaRPr lang="en-GB" sz="2400" b="1" dirty="0"/>
          </a:p>
          <a:p>
            <a:pPr marL="0" indent="0" algn="ctr" defTabSz="457200">
              <a:lnSpc>
                <a:spcPct val="120000"/>
              </a:lnSpc>
              <a:spcBef>
                <a:spcPts val="0"/>
              </a:spcBef>
              <a:buNone/>
            </a:pPr>
            <a:r>
              <a:rPr lang="en-GB" sz="2400" b="1" dirty="0">
                <a:solidFill>
                  <a:srgbClr val="FF0000"/>
                </a:solidFill>
              </a:rPr>
              <a:t>Question: Do you know any society names?</a:t>
            </a:r>
          </a:p>
        </p:txBody>
      </p:sp>
      <p:pic>
        <p:nvPicPr>
          <p:cNvPr id="7" name="Picture 2">
            <a:extLst>
              <a:ext uri="{FF2B5EF4-FFF2-40B4-BE49-F238E27FC236}">
                <a16:creationId xmlns:a16="http://schemas.microsoft.com/office/drawing/2014/main" id="{64E2E73F-9299-4385-B6B2-3984BBCFBE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09815">
            <a:off x="3645206" y="2619716"/>
            <a:ext cx="1564467" cy="216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1152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52E4F0-7FF4-4F01-B558-C45FE12AF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 y="0"/>
            <a:ext cx="9144000" cy="6858763"/>
          </a:xfrm>
          <a:prstGeom prst="rect">
            <a:avLst/>
          </a:prstGeom>
        </p:spPr>
      </p:pic>
      <p:sp>
        <p:nvSpPr>
          <p:cNvPr id="5" name="TextBox 4">
            <a:extLst>
              <a:ext uri="{FF2B5EF4-FFF2-40B4-BE49-F238E27FC236}">
                <a16:creationId xmlns:a16="http://schemas.microsoft.com/office/drawing/2014/main" id="{FF7A159F-8BF0-4CF3-91A1-7515880CFAD2}"/>
              </a:ext>
            </a:extLst>
          </p:cNvPr>
          <p:cNvSpPr txBox="1"/>
          <p:nvPr/>
        </p:nvSpPr>
        <p:spPr>
          <a:xfrm>
            <a:off x="402069" y="413846"/>
            <a:ext cx="7760369" cy="5484578"/>
          </a:xfrm>
          <a:prstGeom prst="rect">
            <a:avLst/>
          </a:prstGeom>
          <a:noFill/>
        </p:spPr>
        <p:txBody>
          <a:bodyPr wrap="square" rtlCol="0">
            <a:spAutoFit/>
          </a:bodyPr>
          <a:lstStyle/>
          <a:p>
            <a:r>
              <a:rPr lang="en-GB" sz="2000" dirty="0">
                <a:solidFill>
                  <a:srgbClr val="2F2D80"/>
                </a:solidFill>
              </a:rPr>
              <a:t>Here’s some you may not know about…</a:t>
            </a:r>
          </a:p>
          <a:p>
            <a:endParaRPr lang="en-GB" sz="2000" dirty="0">
              <a:solidFill>
                <a:srgbClr val="2F2D80"/>
              </a:solidFill>
            </a:endParaRPr>
          </a:p>
          <a:p>
            <a:pPr marL="342900" indent="-342900" algn="ctr" defTabSz="457200">
              <a:lnSpc>
                <a:spcPct val="120000"/>
              </a:lnSpc>
              <a:buFont typeface="Arial" panose="020B0604020202020204" pitchFamily="34" charset="0"/>
              <a:buChar char="•"/>
            </a:pPr>
            <a:r>
              <a:rPr lang="en-GB" sz="2000" dirty="0">
                <a:solidFill>
                  <a:srgbClr val="2F2D80"/>
                </a:solidFill>
              </a:rPr>
              <a:t>Bollywood dance                                                  </a:t>
            </a:r>
          </a:p>
          <a:p>
            <a:pPr marL="342900" indent="-342900" algn="ctr" defTabSz="457200">
              <a:lnSpc>
                <a:spcPct val="120000"/>
              </a:lnSpc>
              <a:buFont typeface="Arial" panose="020B0604020202020204" pitchFamily="34" charset="0"/>
              <a:buChar char="•"/>
            </a:pPr>
            <a:r>
              <a:rPr lang="en-GB" sz="2000" dirty="0">
                <a:solidFill>
                  <a:srgbClr val="2F2D80"/>
                </a:solidFill>
              </a:rPr>
              <a:t>Film making</a:t>
            </a:r>
          </a:p>
          <a:p>
            <a:pPr marL="342900" indent="-342900" algn="ctr" defTabSz="457200">
              <a:lnSpc>
                <a:spcPct val="120000"/>
              </a:lnSpc>
              <a:buFont typeface="Arial" panose="020B0604020202020204" pitchFamily="34" charset="0"/>
              <a:buChar char="•"/>
            </a:pPr>
            <a:r>
              <a:rPr lang="en-GB" sz="2000" dirty="0">
                <a:solidFill>
                  <a:srgbClr val="2F2D80"/>
                </a:solidFill>
              </a:rPr>
              <a:t>Quidditch Society</a:t>
            </a:r>
          </a:p>
          <a:p>
            <a:pPr marL="342900" indent="-342900" algn="ctr" defTabSz="457200">
              <a:lnSpc>
                <a:spcPct val="120000"/>
              </a:lnSpc>
              <a:buFont typeface="Arial" panose="020B0604020202020204" pitchFamily="34" charset="0"/>
              <a:buChar char="•"/>
            </a:pPr>
            <a:r>
              <a:rPr lang="en-GB" sz="2000" dirty="0">
                <a:solidFill>
                  <a:srgbClr val="2F2D80"/>
                </a:solidFill>
              </a:rPr>
              <a:t>Improvisational theatre</a:t>
            </a:r>
          </a:p>
          <a:p>
            <a:pPr marL="342900" indent="-342900" algn="ctr" defTabSz="457200">
              <a:lnSpc>
                <a:spcPct val="120000"/>
              </a:lnSpc>
              <a:buFont typeface="Arial" panose="020B0604020202020204" pitchFamily="34" charset="0"/>
              <a:buChar char="•"/>
            </a:pPr>
            <a:r>
              <a:rPr lang="en-GB" sz="2000" dirty="0">
                <a:solidFill>
                  <a:srgbClr val="2F2D80"/>
                </a:solidFill>
              </a:rPr>
              <a:t>Mario Kart Society </a:t>
            </a:r>
          </a:p>
          <a:p>
            <a:pPr marL="342900" indent="-342900" algn="ctr" defTabSz="457200">
              <a:lnSpc>
                <a:spcPct val="120000"/>
              </a:lnSpc>
              <a:buFont typeface="Arial" panose="020B0604020202020204" pitchFamily="34" charset="0"/>
              <a:buChar char="•"/>
            </a:pPr>
            <a:r>
              <a:rPr lang="en-GB" sz="2000" dirty="0">
                <a:solidFill>
                  <a:srgbClr val="2F2D80"/>
                </a:solidFill>
              </a:rPr>
              <a:t>Public Speaking</a:t>
            </a:r>
          </a:p>
          <a:p>
            <a:pPr marL="342900" indent="-342900" algn="ctr" defTabSz="457200">
              <a:lnSpc>
                <a:spcPct val="120000"/>
              </a:lnSpc>
              <a:buFont typeface="Arial" panose="020B0604020202020204" pitchFamily="34" charset="0"/>
              <a:buChar char="•"/>
            </a:pPr>
            <a:r>
              <a:rPr lang="en-GB" sz="2000" dirty="0" err="1">
                <a:solidFill>
                  <a:srgbClr val="2F2D80"/>
                </a:solidFill>
              </a:rPr>
              <a:t>Kpop</a:t>
            </a:r>
            <a:endParaRPr lang="en-GB" sz="2000" dirty="0">
              <a:solidFill>
                <a:srgbClr val="2F2D80"/>
              </a:solidFill>
            </a:endParaRPr>
          </a:p>
          <a:p>
            <a:pPr defTabSz="457200">
              <a:lnSpc>
                <a:spcPct val="120000"/>
              </a:lnSpc>
            </a:pPr>
            <a:endParaRPr lang="en-GB" sz="2000" dirty="0">
              <a:solidFill>
                <a:srgbClr val="2F2D80"/>
              </a:solidFill>
            </a:endParaRPr>
          </a:p>
          <a:p>
            <a:pPr defTabSz="457200">
              <a:lnSpc>
                <a:spcPct val="120000"/>
              </a:lnSpc>
            </a:pPr>
            <a:endParaRPr lang="en-GB" sz="2000" dirty="0">
              <a:solidFill>
                <a:srgbClr val="2F2D80"/>
              </a:solidFill>
            </a:endParaRPr>
          </a:p>
          <a:p>
            <a:pPr defTabSz="457200">
              <a:lnSpc>
                <a:spcPct val="120000"/>
              </a:lnSpc>
            </a:pPr>
            <a:endParaRPr lang="en-GB" sz="2000" dirty="0">
              <a:solidFill>
                <a:srgbClr val="2F2D80"/>
              </a:solidFill>
            </a:endParaRPr>
          </a:p>
          <a:p>
            <a:pPr defTabSz="457200">
              <a:lnSpc>
                <a:spcPct val="120000"/>
              </a:lnSpc>
            </a:pPr>
            <a:r>
              <a:rPr lang="en-GB" sz="2000" dirty="0">
                <a:solidFill>
                  <a:srgbClr val="2F2D80"/>
                </a:solidFill>
              </a:rPr>
              <a:t>There was once even a society for chicken nugget enthusiasts…</a:t>
            </a:r>
          </a:p>
          <a:p>
            <a:pPr defTabSz="457200">
              <a:lnSpc>
                <a:spcPct val="120000"/>
              </a:lnSpc>
            </a:pPr>
            <a:r>
              <a:rPr lang="en-GB" sz="2000" dirty="0">
                <a:solidFill>
                  <a:srgbClr val="2F2D80"/>
                </a:solidFill>
              </a:rPr>
              <a:t>Plus, if there isn’t a club or society for your interest, you can create one! All you need is a few like-minded people</a:t>
            </a:r>
            <a:endParaRPr lang="en-US" sz="2000" dirty="0">
              <a:solidFill>
                <a:srgbClr val="2F2D80"/>
              </a:solidFill>
            </a:endParaRPr>
          </a:p>
        </p:txBody>
      </p:sp>
      <p:pic>
        <p:nvPicPr>
          <p:cNvPr id="7" name="Content Placeholder 6">
            <a:extLst>
              <a:ext uri="{FF2B5EF4-FFF2-40B4-BE49-F238E27FC236}">
                <a16:creationId xmlns:a16="http://schemas.microsoft.com/office/drawing/2014/main" id="{EA6E0320-AF60-4E50-A624-2FE75A1B9916}"/>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00145" y="3124199"/>
            <a:ext cx="1671710" cy="1114473"/>
          </a:xfrm>
        </p:spPr>
      </p:pic>
      <p:pic>
        <p:nvPicPr>
          <p:cNvPr id="11" name="Picture 10">
            <a:extLst>
              <a:ext uri="{FF2B5EF4-FFF2-40B4-BE49-F238E27FC236}">
                <a16:creationId xmlns:a16="http://schemas.microsoft.com/office/drawing/2014/main" id="{6B74908B-7ABB-4676-BA3D-6CE9FE93B3E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96453" y="652417"/>
            <a:ext cx="1748329" cy="1748329"/>
          </a:xfrm>
          <a:prstGeom prst="rect">
            <a:avLst/>
          </a:prstGeom>
        </p:spPr>
      </p:pic>
      <p:sp>
        <p:nvSpPr>
          <p:cNvPr id="12" name="TextBox 11">
            <a:extLst>
              <a:ext uri="{FF2B5EF4-FFF2-40B4-BE49-F238E27FC236}">
                <a16:creationId xmlns:a16="http://schemas.microsoft.com/office/drawing/2014/main" id="{6F6FCF04-C439-4EA0-815D-0DC7F7476565}"/>
              </a:ext>
            </a:extLst>
          </p:cNvPr>
          <p:cNvSpPr txBox="1"/>
          <p:nvPr/>
        </p:nvSpPr>
        <p:spPr>
          <a:xfrm>
            <a:off x="2664995" y="9111470"/>
            <a:ext cx="1982596" cy="369332"/>
          </a:xfrm>
          <a:prstGeom prst="rect">
            <a:avLst/>
          </a:prstGeom>
          <a:noFill/>
        </p:spPr>
        <p:txBody>
          <a:bodyPr wrap="square" rtlCol="0">
            <a:spAutoFit/>
          </a:bodyPr>
          <a:lstStyle/>
          <a:p>
            <a:r>
              <a:rPr lang="en-GB" sz="900">
                <a:hlinkClick r:id="rId6" tooltip="http://www.reinodocogumelo.com/2017/06/lider-do-ranking-semanal-mario-kart-8.html"/>
              </a:rPr>
              <a:t>This Photo</a:t>
            </a:r>
            <a:r>
              <a:rPr lang="en-GB" sz="900"/>
              <a:t> by Unknown Author is licensed under </a:t>
            </a:r>
            <a:r>
              <a:rPr lang="en-GB" sz="900">
                <a:hlinkClick r:id="rId7" tooltip="https://creativecommons.org/licenses/by-nc/3.0/"/>
              </a:rPr>
              <a:t>CC BY-NC</a:t>
            </a:r>
            <a:endParaRPr lang="en-GB" sz="900"/>
          </a:p>
        </p:txBody>
      </p:sp>
      <p:pic>
        <p:nvPicPr>
          <p:cNvPr id="14" name="Picture 13">
            <a:extLst>
              <a:ext uri="{FF2B5EF4-FFF2-40B4-BE49-F238E27FC236}">
                <a16:creationId xmlns:a16="http://schemas.microsoft.com/office/drawing/2014/main" id="{B2988C2B-3559-4DEE-85B9-633823B622C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234763" y="3115006"/>
            <a:ext cx="1671710" cy="1123666"/>
          </a:xfrm>
          <a:prstGeom prst="rect">
            <a:avLst/>
          </a:prstGeom>
        </p:spPr>
      </p:pic>
      <p:pic>
        <p:nvPicPr>
          <p:cNvPr id="20" name="Picture 19">
            <a:extLst>
              <a:ext uri="{FF2B5EF4-FFF2-40B4-BE49-F238E27FC236}">
                <a16:creationId xmlns:a16="http://schemas.microsoft.com/office/drawing/2014/main" id="{BBABA99D-78A6-4DE8-9443-E2C6BA9E2E2C}"/>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rot="10800000" flipV="1">
            <a:off x="486290" y="1014670"/>
            <a:ext cx="1790552" cy="815696"/>
          </a:xfrm>
          <a:prstGeom prst="rect">
            <a:avLst/>
          </a:prstGeom>
        </p:spPr>
      </p:pic>
    </p:spTree>
    <p:extLst>
      <p:ext uri="{BB962C8B-B14F-4D97-AF65-F5344CB8AC3E}">
        <p14:creationId xmlns:p14="http://schemas.microsoft.com/office/powerpoint/2010/main" val="419861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3"/>
            <a:ext cx="9144000" cy="6858763"/>
          </a:xfrm>
        </p:spPr>
      </p:pic>
      <p:sp>
        <p:nvSpPr>
          <p:cNvPr id="2" name="Title 1"/>
          <p:cNvSpPr>
            <a:spLocks noGrp="1"/>
          </p:cNvSpPr>
          <p:nvPr>
            <p:ph type="title"/>
          </p:nvPr>
        </p:nvSpPr>
        <p:spPr>
          <a:xfrm>
            <a:off x="275289" y="0"/>
            <a:ext cx="8696661" cy="1325563"/>
          </a:xfrm>
        </p:spPr>
        <p:txBody>
          <a:bodyPr>
            <a:normAutofit/>
          </a:bodyPr>
          <a:lstStyle/>
          <a:p>
            <a:r>
              <a:rPr lang="en-US" sz="3600" b="1" dirty="0">
                <a:solidFill>
                  <a:srgbClr val="E6287F"/>
                </a:solidFill>
                <a:latin typeface="+mn-lt"/>
              </a:rPr>
              <a:t>Study a subject you feel passionate about</a:t>
            </a:r>
          </a:p>
        </p:txBody>
      </p:sp>
      <p:sp>
        <p:nvSpPr>
          <p:cNvPr id="5" name="Content Placeholder 2"/>
          <p:cNvSpPr txBox="1">
            <a:spLocks/>
          </p:cNvSpPr>
          <p:nvPr/>
        </p:nvSpPr>
        <p:spPr>
          <a:xfrm>
            <a:off x="57750" y="1612237"/>
            <a:ext cx="9144000" cy="21406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None/>
            </a:pPr>
            <a:r>
              <a:rPr lang="en-GB" sz="2000" dirty="0">
                <a:solidFill>
                  <a:srgbClr val="2F2D80"/>
                </a:solidFill>
              </a:rPr>
              <a:t>At school you have lots of compulsory subjects, some you might not particularly enjoy</a:t>
            </a:r>
            <a:r>
              <a:rPr lang="en-GB" sz="2000" b="1" dirty="0">
                <a:solidFill>
                  <a:srgbClr val="2F2D80"/>
                </a:solidFill>
              </a:rPr>
              <a:t>.</a:t>
            </a:r>
          </a:p>
          <a:p>
            <a:pPr marL="0" indent="0" defTabSz="457200">
              <a:lnSpc>
                <a:spcPct val="120000"/>
              </a:lnSpc>
              <a:spcBef>
                <a:spcPts val="0"/>
              </a:spcBef>
              <a:buNone/>
            </a:pPr>
            <a:endParaRPr lang="en-GB" sz="2000" dirty="0">
              <a:solidFill>
                <a:srgbClr val="2F2D80"/>
              </a:solidFill>
            </a:endParaRPr>
          </a:p>
          <a:p>
            <a:pPr marL="0" indent="0" defTabSz="457200">
              <a:lnSpc>
                <a:spcPct val="120000"/>
              </a:lnSpc>
              <a:spcBef>
                <a:spcPts val="0"/>
              </a:spcBef>
              <a:buNone/>
            </a:pPr>
            <a:r>
              <a:rPr lang="en-GB" sz="2000" dirty="0">
                <a:solidFill>
                  <a:srgbClr val="2F2D80"/>
                </a:solidFill>
              </a:rPr>
              <a:t>At university or college, </a:t>
            </a:r>
            <a:r>
              <a:rPr lang="en-GB" sz="2000" b="1" dirty="0">
                <a:solidFill>
                  <a:srgbClr val="2F2D80"/>
                </a:solidFill>
              </a:rPr>
              <a:t>you can make an active choice </a:t>
            </a:r>
            <a:r>
              <a:rPr lang="en-GB" sz="2000" dirty="0">
                <a:solidFill>
                  <a:srgbClr val="2F2D80"/>
                </a:solidFill>
              </a:rPr>
              <a:t>of what you want to study. </a:t>
            </a:r>
          </a:p>
          <a:p>
            <a:pPr marL="0" indent="0" defTabSz="457200">
              <a:lnSpc>
                <a:spcPct val="120000"/>
              </a:lnSpc>
              <a:spcBef>
                <a:spcPts val="0"/>
              </a:spcBef>
              <a:buNone/>
            </a:pPr>
            <a:endParaRPr lang="en-GB" sz="2000" dirty="0">
              <a:solidFill>
                <a:srgbClr val="2F2D80"/>
              </a:solidFill>
            </a:endParaRPr>
          </a:p>
          <a:p>
            <a:pPr marL="0" indent="0" defTabSz="457200">
              <a:lnSpc>
                <a:spcPct val="120000"/>
              </a:lnSpc>
              <a:spcBef>
                <a:spcPts val="0"/>
              </a:spcBef>
              <a:buNone/>
            </a:pPr>
            <a:r>
              <a:rPr lang="en-GB" sz="2000" dirty="0">
                <a:solidFill>
                  <a:srgbClr val="2F2D80"/>
                </a:solidFill>
              </a:rPr>
              <a:t>Not just by choosing the course you want, but some courses allow you to choose from a number of specific modules (which usually last a term each).</a:t>
            </a:r>
          </a:p>
          <a:p>
            <a:pPr marL="0" indent="0" defTabSz="457200">
              <a:lnSpc>
                <a:spcPct val="120000"/>
              </a:lnSpc>
              <a:spcBef>
                <a:spcPts val="0"/>
              </a:spcBef>
              <a:buNone/>
            </a:pPr>
            <a:endParaRPr lang="en-GB" sz="7200" dirty="0">
              <a:solidFill>
                <a:srgbClr val="2F2D80"/>
              </a:solidFill>
            </a:endParaRPr>
          </a:p>
          <a:p>
            <a:pPr defTabSz="457200">
              <a:lnSpc>
                <a:spcPct val="120000"/>
              </a:lnSpc>
              <a:spcBef>
                <a:spcPts val="0"/>
              </a:spcBef>
            </a:pPr>
            <a:endParaRPr lang="en-US" sz="2400" b="1" dirty="0"/>
          </a:p>
        </p:txBody>
      </p:sp>
      <p:pic>
        <p:nvPicPr>
          <p:cNvPr id="7" name="Picture 2">
            <a:extLst>
              <a:ext uri="{FF2B5EF4-FFF2-40B4-BE49-F238E27FC236}">
                <a16:creationId xmlns:a16="http://schemas.microsoft.com/office/drawing/2014/main" id="{D20B16AA-0A0F-4581-903D-A0DFA83DA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09815">
            <a:off x="3997833" y="3769991"/>
            <a:ext cx="1148335" cy="159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E8AA46C8-4ED0-465E-A4C1-BEE0FE21004F}"/>
              </a:ext>
            </a:extLst>
          </p:cNvPr>
          <p:cNvSpPr txBox="1"/>
          <p:nvPr/>
        </p:nvSpPr>
        <p:spPr>
          <a:xfrm>
            <a:off x="418582" y="5531513"/>
            <a:ext cx="8410074" cy="369332"/>
          </a:xfrm>
          <a:prstGeom prst="rect">
            <a:avLst/>
          </a:prstGeom>
          <a:noFill/>
        </p:spPr>
        <p:txBody>
          <a:bodyPr wrap="square" rtlCol="0">
            <a:spAutoFit/>
          </a:bodyPr>
          <a:lstStyle/>
          <a:p>
            <a:r>
              <a:rPr lang="en-GB" b="1" dirty="0">
                <a:solidFill>
                  <a:srgbClr val="FF0000"/>
                </a:solidFill>
              </a:rPr>
              <a:t>Did you know you have approximately 50,000 courses to choose from in HE? </a:t>
            </a:r>
          </a:p>
        </p:txBody>
      </p:sp>
    </p:spTree>
    <p:extLst>
      <p:ext uri="{BB962C8B-B14F-4D97-AF65-F5344CB8AC3E}">
        <p14:creationId xmlns:p14="http://schemas.microsoft.com/office/powerpoint/2010/main" val="1910997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439C-B84E-4C53-9AB2-FB3C6477C610}"/>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86C47E5A-FD01-4FBD-833F-B970700E7D0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195512" y="2415381"/>
            <a:ext cx="4752975" cy="3171825"/>
          </a:xfrm>
        </p:spPr>
      </p:pic>
      <p:pic>
        <p:nvPicPr>
          <p:cNvPr id="4" name="Content Placeholder 3">
            <a:extLst>
              <a:ext uri="{FF2B5EF4-FFF2-40B4-BE49-F238E27FC236}">
                <a16:creationId xmlns:a16="http://schemas.microsoft.com/office/drawing/2014/main" id="{0007472F-724F-4512-BA43-AB7259D2C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763"/>
          </a:xfrm>
          <a:prstGeom prst="rect">
            <a:avLst/>
          </a:prstGeom>
        </p:spPr>
      </p:pic>
      <p:sp>
        <p:nvSpPr>
          <p:cNvPr id="5" name="TextBox 4">
            <a:extLst>
              <a:ext uri="{FF2B5EF4-FFF2-40B4-BE49-F238E27FC236}">
                <a16:creationId xmlns:a16="http://schemas.microsoft.com/office/drawing/2014/main" id="{D9438E1E-B8EE-44BC-A768-EC0527C634D0}"/>
              </a:ext>
            </a:extLst>
          </p:cNvPr>
          <p:cNvSpPr txBox="1"/>
          <p:nvPr/>
        </p:nvSpPr>
        <p:spPr>
          <a:xfrm>
            <a:off x="628650" y="418945"/>
            <a:ext cx="7886700" cy="5056128"/>
          </a:xfrm>
          <a:prstGeom prst="rect">
            <a:avLst/>
          </a:prstGeom>
          <a:noFill/>
        </p:spPr>
        <p:txBody>
          <a:bodyPr wrap="square" rtlCol="0">
            <a:spAutoFit/>
          </a:bodyPr>
          <a:lstStyle/>
          <a:p>
            <a:pPr defTabSz="457200">
              <a:lnSpc>
                <a:spcPct val="120000"/>
              </a:lnSpc>
            </a:pPr>
            <a:r>
              <a:rPr lang="en-GB" dirty="0">
                <a:solidFill>
                  <a:srgbClr val="2F2D80"/>
                </a:solidFill>
              </a:rPr>
              <a:t>You have thousands of courses to choose from, some you may never have heard of before like a degree in Baking Technology Management, Ethical Hacking, or Circus Performance? </a:t>
            </a:r>
          </a:p>
          <a:p>
            <a:pPr defTabSz="457200">
              <a:lnSpc>
                <a:spcPct val="120000"/>
              </a:lnSpc>
            </a:pPr>
            <a:endParaRPr lang="en-GB" dirty="0">
              <a:solidFill>
                <a:srgbClr val="2F2D80"/>
              </a:solidFill>
            </a:endParaRPr>
          </a:p>
          <a:p>
            <a:pPr defTabSz="457200">
              <a:lnSpc>
                <a:spcPct val="120000"/>
              </a:lnSpc>
            </a:pPr>
            <a:endParaRPr lang="en-GB" dirty="0">
              <a:solidFill>
                <a:srgbClr val="2F2D80"/>
              </a:solidFill>
            </a:endParaRPr>
          </a:p>
          <a:p>
            <a:pPr defTabSz="457200">
              <a:lnSpc>
                <a:spcPct val="120000"/>
              </a:lnSpc>
            </a:pPr>
            <a:endParaRPr lang="en-GB" dirty="0">
              <a:solidFill>
                <a:srgbClr val="2F2D80"/>
              </a:solidFill>
            </a:endParaRPr>
          </a:p>
          <a:p>
            <a:pPr defTabSz="457200">
              <a:lnSpc>
                <a:spcPct val="120000"/>
              </a:lnSpc>
            </a:pPr>
            <a:endParaRPr lang="en-GB" dirty="0">
              <a:solidFill>
                <a:srgbClr val="2F2D80"/>
              </a:solidFill>
            </a:endParaRPr>
          </a:p>
          <a:p>
            <a:pPr defTabSz="457200">
              <a:lnSpc>
                <a:spcPct val="120000"/>
              </a:lnSpc>
            </a:pPr>
            <a:endParaRPr lang="en-GB" dirty="0">
              <a:solidFill>
                <a:srgbClr val="2F2D80"/>
              </a:solidFill>
            </a:endParaRPr>
          </a:p>
          <a:p>
            <a:pPr defTabSz="457200">
              <a:lnSpc>
                <a:spcPct val="120000"/>
              </a:lnSpc>
            </a:pPr>
            <a:endParaRPr lang="en-GB" dirty="0">
              <a:solidFill>
                <a:srgbClr val="2F2D80"/>
              </a:solidFill>
            </a:endParaRPr>
          </a:p>
          <a:p>
            <a:pPr defTabSz="457200">
              <a:lnSpc>
                <a:spcPct val="120000"/>
              </a:lnSpc>
            </a:pPr>
            <a:r>
              <a:rPr lang="en-GB" dirty="0">
                <a:solidFill>
                  <a:srgbClr val="2F2D80"/>
                </a:solidFill>
              </a:rPr>
              <a:t>Look at university websites, UCAS e.g. “science degrees”…You’ll be surprised to see what’s out there.</a:t>
            </a:r>
          </a:p>
          <a:p>
            <a:pPr defTabSz="457200">
              <a:lnSpc>
                <a:spcPct val="120000"/>
              </a:lnSpc>
            </a:pPr>
            <a:endParaRPr lang="en-GB" dirty="0">
              <a:solidFill>
                <a:srgbClr val="2F2D80"/>
              </a:solidFill>
            </a:endParaRPr>
          </a:p>
          <a:p>
            <a:pPr defTabSz="457200">
              <a:lnSpc>
                <a:spcPct val="120000"/>
              </a:lnSpc>
            </a:pPr>
            <a:endParaRPr lang="en-GB" dirty="0">
              <a:solidFill>
                <a:srgbClr val="2F2D80"/>
              </a:solidFill>
            </a:endParaRPr>
          </a:p>
          <a:p>
            <a:pPr defTabSz="457200">
              <a:lnSpc>
                <a:spcPct val="120000"/>
              </a:lnSpc>
            </a:pPr>
            <a:r>
              <a:rPr lang="en-GB" b="1" dirty="0">
                <a:solidFill>
                  <a:srgbClr val="2F2D80"/>
                </a:solidFill>
              </a:rPr>
              <a:t>On the next slide are a list of potential degree courses – you must decide if they are real or not…</a:t>
            </a:r>
          </a:p>
        </p:txBody>
      </p:sp>
      <p:sp>
        <p:nvSpPr>
          <p:cNvPr id="11" name="TextBox 10">
            <a:extLst>
              <a:ext uri="{FF2B5EF4-FFF2-40B4-BE49-F238E27FC236}">
                <a16:creationId xmlns:a16="http://schemas.microsoft.com/office/drawing/2014/main" id="{0C8F314E-6922-473B-A07C-1DFAE7774E06}"/>
              </a:ext>
            </a:extLst>
          </p:cNvPr>
          <p:cNvSpPr txBox="1"/>
          <p:nvPr/>
        </p:nvSpPr>
        <p:spPr>
          <a:xfrm>
            <a:off x="1159043" y="3439129"/>
            <a:ext cx="1741450" cy="230832"/>
          </a:xfrm>
          <a:prstGeom prst="rect">
            <a:avLst/>
          </a:prstGeom>
          <a:noFill/>
        </p:spPr>
        <p:txBody>
          <a:bodyPr wrap="square" rtlCol="0">
            <a:spAutoFit/>
          </a:bodyPr>
          <a:lstStyle/>
          <a:p>
            <a:r>
              <a:rPr lang="en-GB" sz="900" dirty="0">
                <a:hlinkClick r:id="rId5" tooltip="http://www.privateinternetaccess.com/blog/performing-ethical-hacking-through-a-vpn-service-for-a-full-attack-simulation/"/>
              </a:rPr>
              <a:t>T</a:t>
            </a:r>
            <a:endParaRPr lang="en-GB" sz="900" dirty="0"/>
          </a:p>
        </p:txBody>
      </p:sp>
      <p:pic>
        <p:nvPicPr>
          <p:cNvPr id="15" name="Picture 14">
            <a:extLst>
              <a:ext uri="{FF2B5EF4-FFF2-40B4-BE49-F238E27FC236}">
                <a16:creationId xmlns:a16="http://schemas.microsoft.com/office/drawing/2014/main" id="{B226FA3F-A2E5-4AEF-BA43-98AAE12CF59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116681" y="1814231"/>
            <a:ext cx="2815389" cy="1072529"/>
          </a:xfrm>
          <a:prstGeom prst="rect">
            <a:avLst/>
          </a:prstGeom>
        </p:spPr>
      </p:pic>
      <p:pic>
        <p:nvPicPr>
          <p:cNvPr id="18" name="Picture 17">
            <a:extLst>
              <a:ext uri="{FF2B5EF4-FFF2-40B4-BE49-F238E27FC236}">
                <a16:creationId xmlns:a16="http://schemas.microsoft.com/office/drawing/2014/main" id="{749E7759-DD5C-4DC5-A9DC-44FC45C633B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5010901" y="1852209"/>
            <a:ext cx="2900493" cy="1072529"/>
          </a:xfrm>
          <a:prstGeom prst="rect">
            <a:avLst/>
          </a:prstGeom>
        </p:spPr>
      </p:pic>
    </p:spTree>
    <p:extLst>
      <p:ext uri="{BB962C8B-B14F-4D97-AF65-F5344CB8AC3E}">
        <p14:creationId xmlns:p14="http://schemas.microsoft.com/office/powerpoint/2010/main" val="2926324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8"/>
          <p:cNvPicPr preferRelativeResize="0">
            <a:picLocks noGrp="1"/>
          </p:cNvPicPr>
          <p:nvPr>
            <p:ph type="body" idx="1"/>
          </p:nvPr>
        </p:nvPicPr>
        <p:blipFill rotWithShape="1">
          <a:blip r:embed="rId3">
            <a:alphaModFix/>
          </a:blip>
          <a:srcRect/>
          <a:stretch/>
        </p:blipFill>
        <p:spPr>
          <a:xfrm>
            <a:off x="0" y="0"/>
            <a:ext cx="9144000" cy="6910854"/>
          </a:xfrm>
          <a:prstGeom prst="rect">
            <a:avLst/>
          </a:prstGeom>
          <a:noFill/>
          <a:ln>
            <a:noFill/>
          </a:ln>
        </p:spPr>
      </p:pic>
      <p:grpSp>
        <p:nvGrpSpPr>
          <p:cNvPr id="175" name="Google Shape;175;p8"/>
          <p:cNvGrpSpPr/>
          <p:nvPr/>
        </p:nvGrpSpPr>
        <p:grpSpPr>
          <a:xfrm>
            <a:off x="6769100" y="4505325"/>
            <a:ext cx="2374900" cy="2374900"/>
            <a:chOff x="6769100" y="4505325"/>
            <a:chExt cx="2374900" cy="2374900"/>
          </a:xfrm>
        </p:grpSpPr>
        <p:pic>
          <p:nvPicPr>
            <p:cNvPr id="176" name="Google Shape;176;p8"/>
            <p:cNvPicPr preferRelativeResize="0"/>
            <p:nvPr/>
          </p:nvPicPr>
          <p:blipFill rotWithShape="1">
            <a:blip r:embed="rId4">
              <a:alphaModFix/>
            </a:blip>
            <a:srcRect/>
            <a:stretch/>
          </p:blipFill>
          <p:spPr>
            <a:xfrm>
              <a:off x="6769100" y="4505325"/>
              <a:ext cx="2374900" cy="2374900"/>
            </a:xfrm>
            <a:prstGeom prst="rect">
              <a:avLst/>
            </a:prstGeom>
            <a:noFill/>
            <a:ln>
              <a:noFill/>
            </a:ln>
          </p:spPr>
        </p:pic>
        <p:sp>
          <p:nvSpPr>
            <p:cNvPr id="177" name="Google Shape;177;p8"/>
            <p:cNvSpPr txBox="1"/>
            <p:nvPr/>
          </p:nvSpPr>
          <p:spPr>
            <a:xfrm>
              <a:off x="7558573" y="5118991"/>
              <a:ext cx="795953"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a:ln>
                    <a:noFill/>
                  </a:ln>
                  <a:solidFill>
                    <a:srgbClr val="FF0000"/>
                  </a:solidFill>
                  <a:effectLst/>
                  <a:uLnTx/>
                  <a:uFillTx/>
                  <a:latin typeface="Calibri"/>
                  <a:ea typeface="Calibri"/>
                  <a:cs typeface="Calibri"/>
                  <a:sym typeface="Calibri"/>
                </a:rPr>
                <a:t>X</a:t>
              </a: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8" name="Google Shape;178;p8"/>
          <p:cNvGrpSpPr/>
          <p:nvPr/>
        </p:nvGrpSpPr>
        <p:grpSpPr>
          <a:xfrm>
            <a:off x="4267200" y="3675063"/>
            <a:ext cx="2335213" cy="2335212"/>
            <a:chOff x="1812453" y="4509120"/>
            <a:chExt cx="2334692" cy="2334692"/>
          </a:xfrm>
        </p:grpSpPr>
        <p:pic>
          <p:nvPicPr>
            <p:cNvPr id="179" name="Google Shape;179;p8" descr="C:\Documents and Settings\jemmam\Local Settings\Temporary Internet Files\Content.IE5\1KLW5A7J\MC900441312[1].png"/>
            <p:cNvPicPr preferRelativeResize="0"/>
            <p:nvPr/>
          </p:nvPicPr>
          <p:blipFill rotWithShape="1">
            <a:blip r:embed="rId5">
              <a:alphaModFix/>
            </a:blip>
            <a:srcRect/>
            <a:stretch/>
          </p:blipFill>
          <p:spPr>
            <a:xfrm>
              <a:off x="1812453" y="4509120"/>
              <a:ext cx="2334692" cy="2334692"/>
            </a:xfrm>
            <a:prstGeom prst="rect">
              <a:avLst/>
            </a:prstGeom>
            <a:noFill/>
            <a:ln>
              <a:noFill/>
            </a:ln>
          </p:spPr>
        </p:pic>
        <p:sp>
          <p:nvSpPr>
            <p:cNvPr id="180" name="Google Shape;180;p8"/>
            <p:cNvSpPr txBox="1"/>
            <p:nvPr/>
          </p:nvSpPr>
          <p:spPr>
            <a:xfrm>
              <a:off x="2186664" y="5379194"/>
              <a:ext cx="1376583" cy="92308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Calibri"/>
                  <a:cs typeface="Calibri"/>
                  <a:sym typeface="Calibri"/>
                </a:rPr>
                <a:t>University College London</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81" name="Google Shape;181;p8"/>
          <p:cNvGrpSpPr/>
          <p:nvPr/>
        </p:nvGrpSpPr>
        <p:grpSpPr>
          <a:xfrm>
            <a:off x="1497013" y="4446588"/>
            <a:ext cx="2479675" cy="2479675"/>
            <a:chOff x="2339752" y="-131254"/>
            <a:chExt cx="2480134" cy="2480134"/>
          </a:xfrm>
        </p:grpSpPr>
        <p:pic>
          <p:nvPicPr>
            <p:cNvPr id="182" name="Google Shape;182;p8" descr="C:\Documents and Settings\jemmam\Local Settings\Temporary Internet Files\Content.IE5\1KLW5A7J\MC900441312[1].png"/>
            <p:cNvPicPr preferRelativeResize="0"/>
            <p:nvPr/>
          </p:nvPicPr>
          <p:blipFill rotWithShape="1">
            <a:blip r:embed="rId5">
              <a:alphaModFix/>
            </a:blip>
            <a:srcRect/>
            <a:stretch/>
          </p:blipFill>
          <p:spPr>
            <a:xfrm>
              <a:off x="2339752" y="-131254"/>
              <a:ext cx="2480134" cy="2480134"/>
            </a:xfrm>
            <a:prstGeom prst="rect">
              <a:avLst/>
            </a:prstGeom>
            <a:noFill/>
            <a:ln>
              <a:noFill/>
            </a:ln>
          </p:spPr>
        </p:pic>
        <p:sp>
          <p:nvSpPr>
            <p:cNvPr id="183" name="Google Shape;183;p8"/>
            <p:cNvSpPr txBox="1"/>
            <p:nvPr/>
          </p:nvSpPr>
          <p:spPr>
            <a:xfrm>
              <a:off x="2776205" y="725266"/>
              <a:ext cx="1592201" cy="64645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Calibri"/>
                  <a:cs typeface="Calibri"/>
                  <a:sym typeface="Calibri"/>
                </a:rPr>
                <a:t>Uni of Plymouth</a:t>
              </a: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184" name="Google Shape;184;p8"/>
          <p:cNvGrpSpPr/>
          <p:nvPr/>
        </p:nvGrpSpPr>
        <p:grpSpPr>
          <a:xfrm>
            <a:off x="6450013" y="2366963"/>
            <a:ext cx="2465387" cy="2465387"/>
            <a:chOff x="9468543" y="2697449"/>
            <a:chExt cx="2465887" cy="2465887"/>
          </a:xfrm>
        </p:grpSpPr>
        <p:pic>
          <p:nvPicPr>
            <p:cNvPr id="185" name="Google Shape;185;p8"/>
            <p:cNvPicPr preferRelativeResize="0"/>
            <p:nvPr/>
          </p:nvPicPr>
          <p:blipFill rotWithShape="1">
            <a:blip r:embed="rId6">
              <a:alphaModFix/>
            </a:blip>
            <a:srcRect/>
            <a:stretch/>
          </p:blipFill>
          <p:spPr>
            <a:xfrm>
              <a:off x="9468543" y="2697449"/>
              <a:ext cx="2465887" cy="2465887"/>
            </a:xfrm>
            <a:prstGeom prst="rect">
              <a:avLst/>
            </a:prstGeom>
            <a:noFill/>
            <a:ln>
              <a:noFill/>
            </a:ln>
          </p:spPr>
        </p:pic>
        <p:sp>
          <p:nvSpPr>
            <p:cNvPr id="186" name="Google Shape;186;p8"/>
            <p:cNvSpPr txBox="1"/>
            <p:nvPr/>
          </p:nvSpPr>
          <p:spPr>
            <a:xfrm>
              <a:off x="9966895" y="3617398"/>
              <a:ext cx="1440160" cy="6464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Calibri"/>
                  <a:sym typeface="Calibri"/>
                </a:rPr>
                <a:t>Birmingham City Uni</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87" name="Google Shape;187;p8"/>
          <p:cNvGrpSpPr/>
          <p:nvPr/>
        </p:nvGrpSpPr>
        <p:grpSpPr>
          <a:xfrm>
            <a:off x="6503988" y="-242888"/>
            <a:ext cx="2747962" cy="2747963"/>
            <a:chOff x="4200360" y="3645024"/>
            <a:chExt cx="2747904" cy="2747904"/>
          </a:xfrm>
        </p:grpSpPr>
        <p:pic>
          <p:nvPicPr>
            <p:cNvPr id="188" name="Google Shape;188;p8" descr="C:\Documents and Settings\jemmam\Local Settings\Temporary Internet Files\Content.IE5\1KLW5A7J\MC900441312[1].png"/>
            <p:cNvPicPr preferRelativeResize="0"/>
            <p:nvPr/>
          </p:nvPicPr>
          <p:blipFill rotWithShape="1">
            <a:blip r:embed="rId5">
              <a:alphaModFix/>
            </a:blip>
            <a:srcRect/>
            <a:stretch/>
          </p:blipFill>
          <p:spPr>
            <a:xfrm>
              <a:off x="4200360" y="3645024"/>
              <a:ext cx="2747904" cy="2747904"/>
            </a:xfrm>
            <a:prstGeom prst="rect">
              <a:avLst/>
            </a:prstGeom>
            <a:noFill/>
            <a:ln>
              <a:noFill/>
            </a:ln>
          </p:spPr>
        </p:pic>
        <p:sp>
          <p:nvSpPr>
            <p:cNvPr id="189" name="Google Shape;189;p8"/>
            <p:cNvSpPr txBox="1"/>
            <p:nvPr/>
          </p:nvSpPr>
          <p:spPr>
            <a:xfrm>
              <a:off x="4644007" y="4653136"/>
              <a:ext cx="1908925" cy="9233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Calibri"/>
                  <a:cs typeface="Calibri"/>
                  <a:sym typeface="Calibri"/>
                </a:rPr>
                <a:t>Reaseheath College</a:t>
              </a:r>
              <a:br>
                <a:rPr kumimoji="0" lang="en-GB" sz="1800" b="1" i="0" u="none" strike="noStrike" kern="1200" cap="none" spc="0" normalizeH="0" baseline="0" noProof="0">
                  <a:ln>
                    <a:noFill/>
                  </a:ln>
                  <a:solidFill>
                    <a:srgbClr val="000000"/>
                  </a:solidFill>
                  <a:effectLst/>
                  <a:uLnTx/>
                  <a:uFillTx/>
                  <a:latin typeface="Calibri"/>
                  <a:ea typeface="Calibri"/>
                  <a:cs typeface="Calibri"/>
                  <a:sym typeface="Calibri"/>
                </a:rPr>
              </a:br>
              <a:r>
                <a:rPr kumimoji="0" lang="en-GB" sz="1800" b="1" i="0" u="none" strike="noStrike" kern="1200" cap="none" spc="0" normalizeH="0" baseline="0" noProof="0">
                  <a:ln>
                    <a:noFill/>
                  </a:ln>
                  <a:solidFill>
                    <a:srgbClr val="000000"/>
                  </a:solidFill>
                  <a:effectLst/>
                  <a:uLnTx/>
                  <a:uFillTx/>
                  <a:latin typeface="Calibri"/>
                  <a:ea typeface="Calibri"/>
                  <a:cs typeface="Calibri"/>
                  <a:sym typeface="Calibri"/>
                </a:rPr>
                <a:t>(</a:t>
              </a:r>
              <a:r>
                <a:rPr kumimoji="0" lang="en-GB" sz="1200" b="1" i="0" u="none" strike="noStrike" kern="1200" cap="none" spc="0" normalizeH="0" baseline="0" noProof="0">
                  <a:ln>
                    <a:noFill/>
                  </a:ln>
                  <a:solidFill>
                    <a:srgbClr val="000000"/>
                  </a:solidFill>
                  <a:effectLst/>
                  <a:uLnTx/>
                  <a:uFillTx/>
                  <a:latin typeface="Calibri"/>
                  <a:ea typeface="Calibri"/>
                  <a:cs typeface="Calibri"/>
                  <a:sym typeface="Calibri"/>
                </a:rPr>
                <a:t>Uni of Chester</a:t>
              </a:r>
              <a:r>
                <a:rPr kumimoji="0" lang="en-GB" sz="1800" b="1" i="0" u="none" strike="noStrike" kern="1200" cap="none" spc="0" normalizeH="0" baseline="0" noProof="0">
                  <a:ln>
                    <a:noFill/>
                  </a:ln>
                  <a:solidFill>
                    <a:srgbClr val="000000"/>
                  </a:solidFill>
                  <a:effectLst/>
                  <a:uLnTx/>
                  <a:uFillTx/>
                  <a:latin typeface="Calibri"/>
                  <a:ea typeface="Calibri"/>
                  <a:cs typeface="Calibri"/>
                  <a:sym typeface="Calibri"/>
                </a:rPr>
                <a:t>)</a:t>
              </a: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0" name="Google Shape;190;p8"/>
          <p:cNvGrpSpPr/>
          <p:nvPr/>
        </p:nvGrpSpPr>
        <p:grpSpPr>
          <a:xfrm>
            <a:off x="1949450" y="-188913"/>
            <a:ext cx="2808288" cy="2808288"/>
            <a:chOff x="4287326" y="903238"/>
            <a:chExt cx="2808312" cy="2808312"/>
          </a:xfrm>
        </p:grpSpPr>
        <p:pic>
          <p:nvPicPr>
            <p:cNvPr id="191" name="Google Shape;191;p8" descr="C:\Documents and Settings\jemmam\Local Settings\Temporary Internet Files\Content.IE5\1KLW5A7J\MC900441312[1].png"/>
            <p:cNvPicPr preferRelativeResize="0"/>
            <p:nvPr/>
          </p:nvPicPr>
          <p:blipFill rotWithShape="1">
            <a:blip r:embed="rId5">
              <a:alphaModFix/>
            </a:blip>
            <a:srcRect/>
            <a:stretch/>
          </p:blipFill>
          <p:spPr>
            <a:xfrm>
              <a:off x="4287326" y="903238"/>
              <a:ext cx="2808312" cy="2808312"/>
            </a:xfrm>
            <a:prstGeom prst="rect">
              <a:avLst/>
            </a:prstGeom>
            <a:noFill/>
            <a:ln>
              <a:noFill/>
            </a:ln>
          </p:spPr>
        </p:pic>
        <p:sp>
          <p:nvSpPr>
            <p:cNvPr id="192" name="Google Shape;192;p8"/>
            <p:cNvSpPr txBox="1"/>
            <p:nvPr/>
          </p:nvSpPr>
          <p:spPr>
            <a:xfrm>
              <a:off x="4787330" y="1844824"/>
              <a:ext cx="1944910" cy="7078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a:ea typeface="Calibri"/>
                  <a:cs typeface="Calibri"/>
                  <a:sym typeface="Calibri"/>
                </a:rPr>
                <a:t>Uni </a:t>
              </a:r>
              <a:br>
                <a:rPr kumimoji="0" lang="en-GB" sz="2000" b="1" i="0" u="none" strike="noStrike" kern="1200" cap="none" spc="0" normalizeH="0" baseline="0" noProof="0" dirty="0">
                  <a:ln>
                    <a:noFill/>
                  </a:ln>
                  <a:solidFill>
                    <a:srgbClr val="000000"/>
                  </a:solidFill>
                  <a:effectLst/>
                  <a:uLnTx/>
                  <a:uFillTx/>
                  <a:latin typeface="Calibri"/>
                  <a:ea typeface="Calibri"/>
                  <a:cs typeface="Calibri"/>
                  <a:sym typeface="Calibri"/>
                </a:rPr>
              </a:br>
              <a:r>
                <a:rPr kumimoji="0" lang="en-GB" sz="2000" b="1" i="0" u="none" strike="noStrike" kern="1200" cap="none" spc="0" normalizeH="0" baseline="0" noProof="0" dirty="0">
                  <a:ln>
                    <a:noFill/>
                  </a:ln>
                  <a:solidFill>
                    <a:srgbClr val="000000"/>
                  </a:solidFill>
                  <a:effectLst/>
                  <a:uLnTx/>
                  <a:uFillTx/>
                  <a:latin typeface="Calibri"/>
                  <a:ea typeface="Calibri"/>
                  <a:cs typeface="Calibri"/>
                  <a:sym typeface="Calibri"/>
                </a:rPr>
                <a:t>of Brighton</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93" name="Google Shape;193;p8"/>
          <p:cNvGrpSpPr/>
          <p:nvPr/>
        </p:nvGrpSpPr>
        <p:grpSpPr>
          <a:xfrm>
            <a:off x="-30163" y="-120650"/>
            <a:ext cx="2308226" cy="2308225"/>
            <a:chOff x="-111657" y="-24463"/>
            <a:chExt cx="2307393" cy="2307393"/>
          </a:xfrm>
        </p:grpSpPr>
        <p:pic>
          <p:nvPicPr>
            <p:cNvPr id="194" name="Google Shape;194;p8" descr="C:\Documents and Settings\jemmam\Local Settings\Temporary Internet Files\Content.IE5\1KLW5A7J\MC900441312[1].png"/>
            <p:cNvPicPr preferRelativeResize="0"/>
            <p:nvPr/>
          </p:nvPicPr>
          <p:blipFill rotWithShape="1">
            <a:blip r:embed="rId5">
              <a:alphaModFix/>
            </a:blip>
            <a:srcRect/>
            <a:stretch/>
          </p:blipFill>
          <p:spPr>
            <a:xfrm>
              <a:off x="-111657" y="-24463"/>
              <a:ext cx="2307393" cy="2307393"/>
            </a:xfrm>
            <a:prstGeom prst="rect">
              <a:avLst/>
            </a:prstGeom>
            <a:noFill/>
            <a:ln>
              <a:noFill/>
            </a:ln>
          </p:spPr>
        </p:pic>
        <p:sp>
          <p:nvSpPr>
            <p:cNvPr id="195" name="Google Shape;195;p8"/>
            <p:cNvSpPr txBox="1"/>
            <p:nvPr/>
          </p:nvSpPr>
          <p:spPr>
            <a:xfrm>
              <a:off x="263808" y="716608"/>
              <a:ext cx="1584390" cy="64605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Calibri"/>
                  <a:cs typeface="Calibri"/>
                  <a:sym typeface="Calibri"/>
                </a:rPr>
                <a:t>Uni of Central Lancashire</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96" name="Google Shape;196;p8"/>
          <p:cNvSpPr/>
          <p:nvPr/>
        </p:nvSpPr>
        <p:spPr>
          <a:xfrm>
            <a:off x="0" y="4868863"/>
            <a:ext cx="9144000" cy="198913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nvGrpSpPr>
          <p:cNvPr id="197" name="Google Shape;197;p8"/>
          <p:cNvGrpSpPr/>
          <p:nvPr/>
        </p:nvGrpSpPr>
        <p:grpSpPr>
          <a:xfrm>
            <a:off x="-23813" y="-115680"/>
            <a:ext cx="2308226" cy="2306638"/>
            <a:chOff x="-111657" y="-24463"/>
            <a:chExt cx="2307393" cy="2307393"/>
          </a:xfrm>
        </p:grpSpPr>
        <p:pic>
          <p:nvPicPr>
            <p:cNvPr id="198" name="Google Shape;198;p8" descr="C:\Documents and Settings\jemmam\Local Settings\Temporary Internet Files\Content.IE5\1KLW5A7J\MC900441312[1].png"/>
            <p:cNvPicPr preferRelativeResize="0"/>
            <p:nvPr/>
          </p:nvPicPr>
          <p:blipFill rotWithShape="1">
            <a:blip r:embed="rId5">
              <a:alphaModFix/>
            </a:blip>
            <a:srcRect/>
            <a:stretch/>
          </p:blipFill>
          <p:spPr>
            <a:xfrm>
              <a:off x="-111657" y="-24463"/>
              <a:ext cx="2307393" cy="2307393"/>
            </a:xfrm>
            <a:prstGeom prst="rect">
              <a:avLst/>
            </a:prstGeom>
            <a:noFill/>
            <a:ln>
              <a:noFill/>
            </a:ln>
          </p:spPr>
        </p:pic>
        <p:sp>
          <p:nvSpPr>
            <p:cNvPr id="199" name="Google Shape;199;p8"/>
            <p:cNvSpPr txBox="1"/>
            <p:nvPr/>
          </p:nvSpPr>
          <p:spPr>
            <a:xfrm>
              <a:off x="553784" y="792176"/>
              <a:ext cx="122413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Calibri"/>
                  <a:cs typeface="Calibri"/>
                  <a:sym typeface="Calibri"/>
                </a:rPr>
                <a:t>FOOTBALL STUDIES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00" name="Google Shape;200;p8"/>
          <p:cNvGrpSpPr/>
          <p:nvPr/>
        </p:nvGrpSpPr>
        <p:grpSpPr>
          <a:xfrm>
            <a:off x="1497012" y="4439117"/>
            <a:ext cx="2479675" cy="2479675"/>
            <a:chOff x="2339752" y="-131254"/>
            <a:chExt cx="2480134" cy="2480134"/>
          </a:xfrm>
        </p:grpSpPr>
        <p:pic>
          <p:nvPicPr>
            <p:cNvPr id="201" name="Google Shape;201;p8" descr="C:\Documents and Settings\jemmam\Local Settings\Temporary Internet Files\Content.IE5\1KLW5A7J\MC900441312[1].png"/>
            <p:cNvPicPr preferRelativeResize="0"/>
            <p:nvPr/>
          </p:nvPicPr>
          <p:blipFill rotWithShape="1">
            <a:blip r:embed="rId5">
              <a:alphaModFix/>
            </a:blip>
            <a:srcRect/>
            <a:stretch/>
          </p:blipFill>
          <p:spPr>
            <a:xfrm>
              <a:off x="2339752" y="-131254"/>
              <a:ext cx="2480134" cy="2480134"/>
            </a:xfrm>
            <a:prstGeom prst="rect">
              <a:avLst/>
            </a:prstGeom>
            <a:noFill/>
            <a:ln>
              <a:noFill/>
            </a:ln>
          </p:spPr>
        </p:pic>
        <p:sp>
          <p:nvSpPr>
            <p:cNvPr id="202" name="Google Shape;202;p8"/>
            <p:cNvSpPr txBox="1"/>
            <p:nvPr/>
          </p:nvSpPr>
          <p:spPr>
            <a:xfrm>
              <a:off x="2843808" y="764704"/>
              <a:ext cx="1592201"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Calibri"/>
                  <a:cs typeface="Calibri"/>
                  <a:sym typeface="Calibri"/>
                </a:rPr>
                <a:t>YACHT OPERATIONS </a:t>
              </a:r>
              <a:endParaRPr kumimoji="0" sz="18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grpSp>
      <p:grpSp>
        <p:nvGrpSpPr>
          <p:cNvPr id="203" name="Google Shape;203;p8"/>
          <p:cNvGrpSpPr/>
          <p:nvPr/>
        </p:nvGrpSpPr>
        <p:grpSpPr>
          <a:xfrm>
            <a:off x="1942726" y="-190376"/>
            <a:ext cx="2808288" cy="2808288"/>
            <a:chOff x="4287326" y="903238"/>
            <a:chExt cx="2808312" cy="2808312"/>
          </a:xfrm>
        </p:grpSpPr>
        <p:pic>
          <p:nvPicPr>
            <p:cNvPr id="204" name="Google Shape;204;p8" descr="C:\Documents and Settings\jemmam\Local Settings\Temporary Internet Files\Content.IE5\1KLW5A7J\MC900441312[1].png"/>
            <p:cNvPicPr preferRelativeResize="0"/>
            <p:nvPr/>
          </p:nvPicPr>
          <p:blipFill rotWithShape="1">
            <a:blip r:embed="rId5">
              <a:alphaModFix/>
            </a:blip>
            <a:srcRect/>
            <a:stretch/>
          </p:blipFill>
          <p:spPr>
            <a:xfrm>
              <a:off x="4287326" y="903238"/>
              <a:ext cx="2808312" cy="2808312"/>
            </a:xfrm>
            <a:prstGeom prst="rect">
              <a:avLst/>
            </a:prstGeom>
            <a:noFill/>
            <a:ln>
              <a:noFill/>
            </a:ln>
          </p:spPr>
        </p:pic>
        <p:sp>
          <p:nvSpPr>
            <p:cNvPr id="205" name="Google Shape;205;p8"/>
            <p:cNvSpPr txBox="1"/>
            <p:nvPr/>
          </p:nvSpPr>
          <p:spPr>
            <a:xfrm>
              <a:off x="4787330" y="1844824"/>
              <a:ext cx="1944910" cy="83099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a:ea typeface="Calibri"/>
                  <a:cs typeface="Calibri"/>
                  <a:sym typeface="Calibri"/>
                </a:rPr>
                <a:t>STOP MOTION ANIMATION AND PUPPET-MAKING</a:t>
              </a: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6" name="Google Shape;206;p8"/>
          <p:cNvGrpSpPr/>
          <p:nvPr/>
        </p:nvGrpSpPr>
        <p:grpSpPr>
          <a:xfrm>
            <a:off x="6503988" y="-242888"/>
            <a:ext cx="2747962" cy="2747963"/>
            <a:chOff x="4200360" y="3645024"/>
            <a:chExt cx="2747904" cy="2747904"/>
          </a:xfrm>
        </p:grpSpPr>
        <p:pic>
          <p:nvPicPr>
            <p:cNvPr id="207" name="Google Shape;207;p8" descr="C:\Documents and Settings\jemmam\Local Settings\Temporary Internet Files\Content.IE5\1KLW5A7J\MC900441312[1].png"/>
            <p:cNvPicPr preferRelativeResize="0"/>
            <p:nvPr/>
          </p:nvPicPr>
          <p:blipFill rotWithShape="1">
            <a:blip r:embed="rId5">
              <a:alphaModFix/>
            </a:blip>
            <a:srcRect/>
            <a:stretch/>
          </p:blipFill>
          <p:spPr>
            <a:xfrm>
              <a:off x="4200360" y="3645024"/>
              <a:ext cx="2747904" cy="2747904"/>
            </a:xfrm>
            <a:prstGeom prst="rect">
              <a:avLst/>
            </a:prstGeom>
            <a:noFill/>
            <a:ln>
              <a:noFill/>
            </a:ln>
          </p:spPr>
        </p:pic>
        <p:sp>
          <p:nvSpPr>
            <p:cNvPr id="208" name="Google Shape;208;p8"/>
            <p:cNvSpPr txBox="1"/>
            <p:nvPr/>
          </p:nvSpPr>
          <p:spPr>
            <a:xfrm>
              <a:off x="4644008" y="4653136"/>
              <a:ext cx="183639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Calibri"/>
                  <a:cs typeface="Calibri"/>
                  <a:sym typeface="Calibri"/>
                </a:rPr>
                <a:t>DAIRY FARM MANAGEMENT</a:t>
              </a: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9" name="Google Shape;209;p8"/>
          <p:cNvGrpSpPr/>
          <p:nvPr/>
        </p:nvGrpSpPr>
        <p:grpSpPr>
          <a:xfrm>
            <a:off x="-112713" y="2176463"/>
            <a:ext cx="2470151" cy="2471737"/>
            <a:chOff x="-130989" y="2060848"/>
            <a:chExt cx="2470741" cy="2470741"/>
          </a:xfrm>
        </p:grpSpPr>
        <p:pic>
          <p:nvPicPr>
            <p:cNvPr id="210" name="Google Shape;210;p8" descr="C:\Documents and Settings\jemmam\Local Settings\Temporary Internet Files\Content.IE5\1KLW5A7J\MC900441312[1].png"/>
            <p:cNvPicPr preferRelativeResize="0"/>
            <p:nvPr/>
          </p:nvPicPr>
          <p:blipFill rotWithShape="1">
            <a:blip r:embed="rId5">
              <a:alphaModFix/>
            </a:blip>
            <a:srcRect/>
            <a:stretch/>
          </p:blipFill>
          <p:spPr>
            <a:xfrm>
              <a:off x="-130989" y="2060848"/>
              <a:ext cx="2470741" cy="2470741"/>
            </a:xfrm>
            <a:prstGeom prst="rect">
              <a:avLst/>
            </a:prstGeom>
            <a:noFill/>
            <a:ln>
              <a:noFill/>
            </a:ln>
          </p:spPr>
        </p:pic>
        <p:sp>
          <p:nvSpPr>
            <p:cNvPr id="211" name="Google Shape;211;p8"/>
            <p:cNvSpPr txBox="1"/>
            <p:nvPr/>
          </p:nvSpPr>
          <p:spPr>
            <a:xfrm>
              <a:off x="287363" y="3055547"/>
              <a:ext cx="1790390" cy="32299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Calibri"/>
                  <a:ea typeface="Calibri"/>
                  <a:cs typeface="Calibri"/>
                  <a:sym typeface="Calibri"/>
                </a:rPr>
                <a:t>Manchester College</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2" name="Google Shape;212;p8"/>
          <p:cNvGrpSpPr/>
          <p:nvPr/>
        </p:nvGrpSpPr>
        <p:grpSpPr>
          <a:xfrm>
            <a:off x="-112713" y="2169374"/>
            <a:ext cx="2470151" cy="2471737"/>
            <a:chOff x="6642029" y="1331597"/>
            <a:chExt cx="2470741" cy="2470741"/>
          </a:xfrm>
        </p:grpSpPr>
        <p:pic>
          <p:nvPicPr>
            <p:cNvPr id="213" name="Google Shape;213;p8" descr="C:\Documents and Settings\jemmam\Local Settings\Temporary Internet Files\Content.IE5\1KLW5A7J\MC900441312[1].png"/>
            <p:cNvPicPr preferRelativeResize="0"/>
            <p:nvPr/>
          </p:nvPicPr>
          <p:blipFill rotWithShape="1">
            <a:blip r:embed="rId5">
              <a:alphaModFix/>
            </a:blip>
            <a:srcRect/>
            <a:stretch/>
          </p:blipFill>
          <p:spPr>
            <a:xfrm>
              <a:off x="6642029" y="1331597"/>
              <a:ext cx="2470741" cy="2470741"/>
            </a:xfrm>
            <a:prstGeom prst="rect">
              <a:avLst/>
            </a:prstGeom>
            <a:noFill/>
            <a:ln>
              <a:noFill/>
            </a:ln>
          </p:spPr>
        </p:pic>
        <p:sp>
          <p:nvSpPr>
            <p:cNvPr id="214" name="Google Shape;214;p8"/>
            <p:cNvSpPr txBox="1"/>
            <p:nvPr/>
          </p:nvSpPr>
          <p:spPr>
            <a:xfrm>
              <a:off x="7156929" y="2103708"/>
              <a:ext cx="1790390" cy="784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00000"/>
                  </a:solidFill>
                  <a:effectLst/>
                  <a:uLnTx/>
                  <a:uFillTx/>
                  <a:latin typeface="Calibri"/>
                  <a:ea typeface="Calibri"/>
                  <a:cs typeface="Calibri"/>
                  <a:sym typeface="Calibri"/>
                </a:rPr>
                <a:t>MEDIA MAKE-UP AND SPECIAL EFFECTS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5" name="Google Shape;215;p8"/>
          <p:cNvGrpSpPr/>
          <p:nvPr/>
        </p:nvGrpSpPr>
        <p:grpSpPr>
          <a:xfrm>
            <a:off x="6430468" y="2361239"/>
            <a:ext cx="2465388" cy="2466975"/>
            <a:chOff x="6678113" y="2005220"/>
            <a:chExt cx="2465887" cy="2465887"/>
          </a:xfrm>
        </p:grpSpPr>
        <p:pic>
          <p:nvPicPr>
            <p:cNvPr id="216" name="Google Shape;216;p8"/>
            <p:cNvPicPr preferRelativeResize="0"/>
            <p:nvPr/>
          </p:nvPicPr>
          <p:blipFill rotWithShape="1">
            <a:blip r:embed="rId6">
              <a:alphaModFix/>
            </a:blip>
            <a:srcRect/>
            <a:stretch/>
          </p:blipFill>
          <p:spPr>
            <a:xfrm>
              <a:off x="6678113" y="2005220"/>
              <a:ext cx="2465887" cy="2465887"/>
            </a:xfrm>
            <a:prstGeom prst="rect">
              <a:avLst/>
            </a:prstGeom>
            <a:noFill/>
            <a:ln>
              <a:noFill/>
            </a:ln>
          </p:spPr>
        </p:pic>
        <p:sp>
          <p:nvSpPr>
            <p:cNvPr id="217" name="Google Shape;217;p8"/>
            <p:cNvSpPr txBox="1"/>
            <p:nvPr/>
          </p:nvSpPr>
          <p:spPr>
            <a:xfrm>
              <a:off x="7227500" y="2974465"/>
              <a:ext cx="1532232" cy="36912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Calibri"/>
                  <a:cs typeface="Calibri"/>
                  <a:sym typeface="Calibri"/>
                </a:rPr>
                <a:t>HOROLOGY</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8" name="Google Shape;218;p8"/>
          <p:cNvGrpSpPr/>
          <p:nvPr/>
        </p:nvGrpSpPr>
        <p:grpSpPr>
          <a:xfrm>
            <a:off x="4276973" y="3661769"/>
            <a:ext cx="2335212" cy="2333625"/>
            <a:chOff x="1812453" y="4509120"/>
            <a:chExt cx="2334692" cy="2334692"/>
          </a:xfrm>
        </p:grpSpPr>
        <p:pic>
          <p:nvPicPr>
            <p:cNvPr id="219" name="Google Shape;219;p8" descr="C:\Documents and Settings\jemmam\Local Settings\Temporary Internet Files\Content.IE5\1KLW5A7J\MC900441312[1].png"/>
            <p:cNvPicPr preferRelativeResize="0"/>
            <p:nvPr/>
          </p:nvPicPr>
          <p:blipFill rotWithShape="1">
            <a:blip r:embed="rId5">
              <a:alphaModFix/>
            </a:blip>
            <a:srcRect/>
            <a:stretch/>
          </p:blipFill>
          <p:spPr>
            <a:xfrm>
              <a:off x="1812453" y="4509120"/>
              <a:ext cx="2334692" cy="2334692"/>
            </a:xfrm>
            <a:prstGeom prst="rect">
              <a:avLst/>
            </a:prstGeom>
            <a:noFill/>
            <a:ln>
              <a:noFill/>
            </a:ln>
          </p:spPr>
        </p:pic>
        <p:sp>
          <p:nvSpPr>
            <p:cNvPr id="220" name="Google Shape;220;p8"/>
            <p:cNvSpPr txBox="1"/>
            <p:nvPr/>
          </p:nvSpPr>
          <p:spPr>
            <a:xfrm>
              <a:off x="2367731" y="5446965"/>
              <a:ext cx="122413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Calibri"/>
                  <a:cs typeface="Calibri"/>
                  <a:sym typeface="Calibri"/>
                </a:rPr>
                <a:t>VIKING STUDIES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21" name="Google Shape;221;p8"/>
          <p:cNvGrpSpPr/>
          <p:nvPr/>
        </p:nvGrpSpPr>
        <p:grpSpPr>
          <a:xfrm>
            <a:off x="4381500" y="66675"/>
            <a:ext cx="2603500" cy="2603500"/>
            <a:chOff x="4381500" y="66675"/>
            <a:chExt cx="2603500" cy="2603500"/>
          </a:xfrm>
        </p:grpSpPr>
        <p:pic>
          <p:nvPicPr>
            <p:cNvPr id="222" name="Google Shape;222;p8" descr="C:\Documents and Settings\jemmam\Local Settings\Temporary Internet Files\Content.IE5\1KLW5A7J\MC900441312[1].png"/>
            <p:cNvPicPr preferRelativeResize="0"/>
            <p:nvPr/>
          </p:nvPicPr>
          <p:blipFill rotWithShape="1">
            <a:blip r:embed="rId5">
              <a:alphaModFix/>
            </a:blip>
            <a:srcRect/>
            <a:stretch/>
          </p:blipFill>
          <p:spPr>
            <a:xfrm>
              <a:off x="4381500" y="66675"/>
              <a:ext cx="2603500" cy="2603500"/>
            </a:xfrm>
            <a:prstGeom prst="rect">
              <a:avLst/>
            </a:prstGeom>
            <a:noFill/>
            <a:ln>
              <a:noFill/>
            </a:ln>
          </p:spPr>
        </p:pic>
        <p:sp>
          <p:nvSpPr>
            <p:cNvPr id="223" name="Google Shape;223;p8"/>
            <p:cNvSpPr txBox="1"/>
            <p:nvPr/>
          </p:nvSpPr>
          <p:spPr>
            <a:xfrm>
              <a:off x="5343649" y="771596"/>
              <a:ext cx="679202"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a:ln>
                    <a:noFill/>
                  </a:ln>
                  <a:solidFill>
                    <a:srgbClr val="FF0000"/>
                  </a:solidFill>
                  <a:effectLst/>
                  <a:uLnTx/>
                  <a:uFillTx/>
                  <a:latin typeface="Calibri"/>
                  <a:ea typeface="Calibri"/>
                  <a:cs typeface="Calibri"/>
                  <a:sym typeface="Calibri"/>
                </a:rPr>
                <a:t>X</a:t>
              </a: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4" name="Google Shape;224;p8"/>
          <p:cNvGrpSpPr/>
          <p:nvPr/>
        </p:nvGrpSpPr>
        <p:grpSpPr>
          <a:xfrm>
            <a:off x="6778872" y="4503738"/>
            <a:ext cx="2374900" cy="2376487"/>
            <a:chOff x="9396536" y="243685"/>
            <a:chExt cx="2375570" cy="2375570"/>
          </a:xfrm>
        </p:grpSpPr>
        <p:pic>
          <p:nvPicPr>
            <p:cNvPr id="225" name="Google Shape;225;p8"/>
            <p:cNvPicPr preferRelativeResize="0"/>
            <p:nvPr/>
          </p:nvPicPr>
          <p:blipFill rotWithShape="1">
            <a:blip r:embed="rId4">
              <a:alphaModFix/>
            </a:blip>
            <a:srcRect/>
            <a:stretch/>
          </p:blipFill>
          <p:spPr>
            <a:xfrm>
              <a:off x="9396536" y="243685"/>
              <a:ext cx="2375570" cy="2375570"/>
            </a:xfrm>
            <a:prstGeom prst="rect">
              <a:avLst/>
            </a:prstGeom>
            <a:noFill/>
            <a:ln>
              <a:noFill/>
            </a:ln>
          </p:spPr>
        </p:pic>
        <p:sp>
          <p:nvSpPr>
            <p:cNvPr id="226" name="Google Shape;226;p8"/>
            <p:cNvSpPr txBox="1"/>
            <p:nvPr/>
          </p:nvSpPr>
          <p:spPr>
            <a:xfrm>
              <a:off x="9828584" y="1180202"/>
              <a:ext cx="1800200"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Calibri"/>
                  <a:cs typeface="Calibri"/>
                  <a:sym typeface="Calibri"/>
                </a:rPr>
                <a:t>PERFUMOLOGY</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27" name="Google Shape;227;p8"/>
          <p:cNvGrpSpPr/>
          <p:nvPr/>
        </p:nvGrpSpPr>
        <p:grpSpPr>
          <a:xfrm>
            <a:off x="4378325" y="63500"/>
            <a:ext cx="2603500" cy="2603500"/>
            <a:chOff x="9363956" y="121332"/>
            <a:chExt cx="2602940" cy="2602940"/>
          </a:xfrm>
        </p:grpSpPr>
        <p:pic>
          <p:nvPicPr>
            <p:cNvPr id="228" name="Google Shape;228;p8" descr="C:\Documents and Settings\jemmam\Local Settings\Temporary Internet Files\Content.IE5\1KLW5A7J\MC900441312[1].png"/>
            <p:cNvPicPr preferRelativeResize="0"/>
            <p:nvPr/>
          </p:nvPicPr>
          <p:blipFill rotWithShape="1">
            <a:blip r:embed="rId5">
              <a:alphaModFix/>
            </a:blip>
            <a:srcRect/>
            <a:stretch/>
          </p:blipFill>
          <p:spPr>
            <a:xfrm>
              <a:off x="9363956" y="121332"/>
              <a:ext cx="2602940" cy="2602940"/>
            </a:xfrm>
            <a:prstGeom prst="rect">
              <a:avLst/>
            </a:prstGeom>
            <a:noFill/>
            <a:ln>
              <a:noFill/>
            </a:ln>
          </p:spPr>
        </p:pic>
        <p:sp>
          <p:nvSpPr>
            <p:cNvPr id="229" name="Google Shape;229;p8"/>
            <p:cNvSpPr txBox="1"/>
            <p:nvPr/>
          </p:nvSpPr>
          <p:spPr>
            <a:xfrm>
              <a:off x="9844492" y="1122035"/>
              <a:ext cx="1731550"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Calibri"/>
                  <a:cs typeface="Calibri"/>
                  <a:sym typeface="Calibri"/>
                </a:rPr>
                <a:t>TIKTOK</a:t>
              </a:r>
              <a:br>
                <a:rPr kumimoji="0" lang="en-GB" sz="1800" b="1" i="0" u="none" strike="noStrike" kern="1200" cap="none" spc="0" normalizeH="0" baseline="0" noProof="0" dirty="0">
                  <a:ln>
                    <a:noFill/>
                  </a:ln>
                  <a:solidFill>
                    <a:srgbClr val="000000"/>
                  </a:solidFill>
                  <a:effectLst/>
                  <a:uLnTx/>
                  <a:uFillTx/>
                  <a:latin typeface="Calibri"/>
                  <a:ea typeface="Calibri"/>
                  <a:cs typeface="Calibri"/>
                  <a:sym typeface="Calibri"/>
                </a:rPr>
              </a:br>
              <a:r>
                <a:rPr kumimoji="0" lang="en-GB" sz="1800" b="1" i="0" u="none" strike="noStrike" kern="1200" cap="none" spc="0" normalizeH="0" baseline="0" noProof="0" dirty="0">
                  <a:ln>
                    <a:noFill/>
                  </a:ln>
                  <a:solidFill>
                    <a:srgbClr val="000000"/>
                  </a:solidFill>
                  <a:effectLst/>
                  <a:uLnTx/>
                  <a:uFillTx/>
                  <a:latin typeface="Calibri"/>
                  <a:ea typeface="Calibri"/>
                  <a:cs typeface="Calibri"/>
                  <a:sym typeface="Calibri"/>
                </a:rPr>
                <a:t>MANAGEMENT</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30" name="Google Shape;230;p8"/>
          <p:cNvGrpSpPr/>
          <p:nvPr/>
        </p:nvGrpSpPr>
        <p:grpSpPr>
          <a:xfrm>
            <a:off x="2338388" y="2127250"/>
            <a:ext cx="2520950" cy="2520950"/>
            <a:chOff x="-2293571" y="1971925"/>
            <a:chExt cx="2520950" cy="2520950"/>
          </a:xfrm>
        </p:grpSpPr>
        <p:pic>
          <p:nvPicPr>
            <p:cNvPr id="231" name="Google Shape;231;p8" descr="C:\Documents and Settings\jemmam\Local Settings\Temporary Internet Files\Content.IE5\1KLW5A7J\MC900441312[1].png"/>
            <p:cNvPicPr preferRelativeResize="0"/>
            <p:nvPr/>
          </p:nvPicPr>
          <p:blipFill rotWithShape="1">
            <a:blip r:embed="rId5">
              <a:alphaModFix/>
            </a:blip>
            <a:srcRect/>
            <a:stretch/>
          </p:blipFill>
          <p:spPr>
            <a:xfrm>
              <a:off x="-2293571" y="1971925"/>
              <a:ext cx="2520950" cy="2520950"/>
            </a:xfrm>
            <a:prstGeom prst="rect">
              <a:avLst/>
            </a:prstGeom>
            <a:noFill/>
            <a:ln>
              <a:noFill/>
            </a:ln>
          </p:spPr>
        </p:pic>
        <p:sp>
          <p:nvSpPr>
            <p:cNvPr id="232" name="Google Shape;232;p8"/>
            <p:cNvSpPr txBox="1"/>
            <p:nvPr/>
          </p:nvSpPr>
          <p:spPr>
            <a:xfrm>
              <a:off x="-1431073" y="2677824"/>
              <a:ext cx="795953"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a:ln>
                    <a:noFill/>
                  </a:ln>
                  <a:solidFill>
                    <a:srgbClr val="FF0000"/>
                  </a:solidFill>
                  <a:effectLst/>
                  <a:uLnTx/>
                  <a:uFillTx/>
                  <a:latin typeface="Calibri"/>
                  <a:ea typeface="Calibri"/>
                  <a:cs typeface="Calibri"/>
                  <a:sym typeface="Calibri"/>
                </a:rPr>
                <a:t>X</a:t>
              </a: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3" name="Google Shape;233;p8"/>
          <p:cNvGrpSpPr/>
          <p:nvPr/>
        </p:nvGrpSpPr>
        <p:grpSpPr>
          <a:xfrm>
            <a:off x="2343150" y="2122488"/>
            <a:ext cx="2520950" cy="2520950"/>
            <a:chOff x="6623720" y="-237350"/>
            <a:chExt cx="2520280" cy="2520280"/>
          </a:xfrm>
        </p:grpSpPr>
        <p:pic>
          <p:nvPicPr>
            <p:cNvPr id="234" name="Google Shape;234;p8" descr="C:\Documents and Settings\jemmam\Local Settings\Temporary Internet Files\Content.IE5\1KLW5A7J\MC900441312[1].png"/>
            <p:cNvPicPr preferRelativeResize="0"/>
            <p:nvPr/>
          </p:nvPicPr>
          <p:blipFill rotWithShape="1">
            <a:blip r:embed="rId5">
              <a:alphaModFix/>
            </a:blip>
            <a:srcRect/>
            <a:stretch/>
          </p:blipFill>
          <p:spPr>
            <a:xfrm>
              <a:off x="6623720" y="-237350"/>
              <a:ext cx="2520280" cy="2520280"/>
            </a:xfrm>
            <a:prstGeom prst="rect">
              <a:avLst/>
            </a:prstGeom>
            <a:noFill/>
            <a:ln>
              <a:noFill/>
            </a:ln>
          </p:spPr>
        </p:pic>
        <p:sp>
          <p:nvSpPr>
            <p:cNvPr id="235" name="Google Shape;235;p8"/>
            <p:cNvSpPr txBox="1"/>
            <p:nvPr/>
          </p:nvSpPr>
          <p:spPr>
            <a:xfrm>
              <a:off x="7164288" y="764704"/>
              <a:ext cx="15121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Calibri"/>
                  <a:cs typeface="Calibri"/>
                  <a:sym typeface="Calibri"/>
                </a:rPr>
                <a:t>HORROR LITERATURE</a:t>
              </a: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9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0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0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2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2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1"/>
                                          </p:stCondLst>
                                        </p:cTn>
                                        <p:tgtEl>
                                          <p:spTgt spid="2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20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1"/>
                                          </p:stCondLst>
                                        </p:cTn>
                                        <p:tgtEl>
                                          <p:spTgt spid="2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
                                          </p:stCondLst>
                                        </p:cTn>
                                        <p:tgtEl>
                                          <p:spTgt spid="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407"/>
            <a:ext cx="9144000" cy="6858763"/>
          </a:xfrm>
        </p:spPr>
      </p:pic>
      <p:sp>
        <p:nvSpPr>
          <p:cNvPr id="2" name="Title 1"/>
          <p:cNvSpPr>
            <a:spLocks noGrp="1"/>
          </p:cNvSpPr>
          <p:nvPr>
            <p:ph type="title"/>
          </p:nvPr>
        </p:nvSpPr>
        <p:spPr>
          <a:xfrm>
            <a:off x="309813" y="11269"/>
            <a:ext cx="7886700" cy="1325563"/>
          </a:xfrm>
        </p:spPr>
        <p:txBody>
          <a:bodyPr>
            <a:normAutofit/>
          </a:bodyPr>
          <a:lstStyle/>
          <a:p>
            <a:r>
              <a:rPr lang="en-US" sz="4000" b="1" dirty="0">
                <a:solidFill>
                  <a:srgbClr val="E6287F"/>
                </a:solidFill>
                <a:latin typeface="+mn-lt"/>
              </a:rPr>
              <a:t>Be in control</a:t>
            </a:r>
          </a:p>
        </p:txBody>
      </p:sp>
      <p:sp>
        <p:nvSpPr>
          <p:cNvPr id="5" name="Content Placeholder 2"/>
          <p:cNvSpPr txBox="1">
            <a:spLocks/>
          </p:cNvSpPr>
          <p:nvPr/>
        </p:nvSpPr>
        <p:spPr>
          <a:xfrm>
            <a:off x="-264695" y="1251595"/>
            <a:ext cx="8783053" cy="38460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defTabSz="457200">
              <a:lnSpc>
                <a:spcPct val="120000"/>
              </a:lnSpc>
              <a:spcBef>
                <a:spcPts val="0"/>
              </a:spcBef>
              <a:buNone/>
            </a:pPr>
            <a:r>
              <a:rPr lang="en-GB" sz="1600" dirty="0">
                <a:solidFill>
                  <a:srgbClr val="2F2D80"/>
                </a:solidFill>
              </a:rPr>
              <a:t>Studying Higher Education is likely to make you a lot more </a:t>
            </a:r>
            <a:r>
              <a:rPr lang="en-GB" sz="1600" b="1" dirty="0">
                <a:solidFill>
                  <a:srgbClr val="2F2D80"/>
                </a:solidFill>
              </a:rPr>
              <a:t>independent</a:t>
            </a:r>
            <a:r>
              <a:rPr lang="en-GB" sz="1600" dirty="0">
                <a:solidFill>
                  <a:srgbClr val="2F2D80"/>
                </a:solidFill>
              </a:rPr>
              <a:t> </a:t>
            </a:r>
          </a:p>
          <a:p>
            <a:pPr marL="457200" lvl="1" indent="0" defTabSz="457200">
              <a:lnSpc>
                <a:spcPct val="120000"/>
              </a:lnSpc>
              <a:spcBef>
                <a:spcPts val="0"/>
              </a:spcBef>
              <a:buNone/>
            </a:pPr>
            <a:endParaRPr lang="en-GB" sz="1600" dirty="0">
              <a:solidFill>
                <a:srgbClr val="2F2D80"/>
              </a:solidFill>
            </a:endParaRPr>
          </a:p>
          <a:p>
            <a:pPr lvl="1" defTabSz="457200">
              <a:lnSpc>
                <a:spcPct val="120000"/>
              </a:lnSpc>
              <a:spcBef>
                <a:spcPts val="0"/>
              </a:spcBef>
            </a:pPr>
            <a:r>
              <a:rPr lang="en-GB" sz="1600" dirty="0">
                <a:solidFill>
                  <a:srgbClr val="2F2D80"/>
                </a:solidFill>
              </a:rPr>
              <a:t>You might live in student halls or a shared house</a:t>
            </a:r>
          </a:p>
          <a:p>
            <a:pPr lvl="1" defTabSz="457200">
              <a:lnSpc>
                <a:spcPct val="120000"/>
              </a:lnSpc>
              <a:spcBef>
                <a:spcPts val="0"/>
              </a:spcBef>
            </a:pPr>
            <a:r>
              <a:rPr lang="en-GB" sz="1600" dirty="0">
                <a:solidFill>
                  <a:srgbClr val="2F2D80"/>
                </a:solidFill>
              </a:rPr>
              <a:t>You might need to do your own food shopping, cleaning, washing up, laundry </a:t>
            </a:r>
          </a:p>
          <a:p>
            <a:pPr lvl="1" defTabSz="457200">
              <a:lnSpc>
                <a:spcPct val="120000"/>
              </a:lnSpc>
              <a:spcBef>
                <a:spcPts val="0"/>
              </a:spcBef>
            </a:pPr>
            <a:r>
              <a:rPr lang="en-GB" sz="1600" dirty="0">
                <a:solidFill>
                  <a:srgbClr val="2F2D80"/>
                </a:solidFill>
              </a:rPr>
              <a:t>You might have to pay some bills (e.g. electricity or broadband)</a:t>
            </a:r>
          </a:p>
          <a:p>
            <a:pPr lvl="1" defTabSz="457200">
              <a:lnSpc>
                <a:spcPct val="120000"/>
              </a:lnSpc>
              <a:spcBef>
                <a:spcPts val="0"/>
              </a:spcBef>
            </a:pPr>
            <a:r>
              <a:rPr lang="en-GB" sz="1600" dirty="0">
                <a:solidFill>
                  <a:srgbClr val="2F2D80"/>
                </a:solidFill>
              </a:rPr>
              <a:t>You might have to find a part-time job (and organise your workload around it)</a:t>
            </a:r>
          </a:p>
          <a:p>
            <a:pPr lvl="1" defTabSz="457200">
              <a:lnSpc>
                <a:spcPct val="120000"/>
              </a:lnSpc>
              <a:spcBef>
                <a:spcPts val="0"/>
              </a:spcBef>
            </a:pPr>
            <a:r>
              <a:rPr lang="en-GB" sz="1600" dirty="0">
                <a:solidFill>
                  <a:srgbClr val="2F2D80"/>
                </a:solidFill>
              </a:rPr>
              <a:t>You will have to be self-motivated to make sure you get your work done on time </a:t>
            </a:r>
          </a:p>
          <a:p>
            <a:pPr lvl="1" defTabSz="457200">
              <a:lnSpc>
                <a:spcPct val="120000"/>
              </a:lnSpc>
              <a:spcBef>
                <a:spcPts val="0"/>
              </a:spcBef>
            </a:pPr>
            <a:r>
              <a:rPr lang="en-GB" sz="1600" dirty="0">
                <a:solidFill>
                  <a:srgbClr val="2F2D80"/>
                </a:solidFill>
              </a:rPr>
              <a:t>You might have to deal with some challenging situations</a:t>
            </a:r>
          </a:p>
          <a:p>
            <a:pPr marL="0" indent="0" defTabSz="457200">
              <a:lnSpc>
                <a:spcPct val="120000"/>
              </a:lnSpc>
              <a:spcBef>
                <a:spcPts val="0"/>
              </a:spcBef>
              <a:buNone/>
            </a:pPr>
            <a:endParaRPr lang="en-GB" sz="2400" dirty="0"/>
          </a:p>
          <a:p>
            <a:pPr defTabSz="457200">
              <a:lnSpc>
                <a:spcPct val="120000"/>
              </a:lnSpc>
              <a:spcBef>
                <a:spcPts val="0"/>
              </a:spcBef>
            </a:pPr>
            <a:endParaRPr lang="en-GB" sz="2400" dirty="0"/>
          </a:p>
          <a:p>
            <a:pPr marL="0" indent="0" defTabSz="457200">
              <a:lnSpc>
                <a:spcPct val="120000"/>
              </a:lnSpc>
              <a:spcBef>
                <a:spcPts val="0"/>
              </a:spcBef>
              <a:buNone/>
            </a:pPr>
            <a:endParaRPr lang="en-US" sz="2400" dirty="0"/>
          </a:p>
        </p:txBody>
      </p:sp>
      <p:sp>
        <p:nvSpPr>
          <p:cNvPr id="6" name="Content Placeholder 2"/>
          <p:cNvSpPr txBox="1">
            <a:spLocks/>
          </p:cNvSpPr>
          <p:nvPr/>
        </p:nvSpPr>
        <p:spPr>
          <a:xfrm>
            <a:off x="161232" y="3834283"/>
            <a:ext cx="7833752" cy="1335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None/>
            </a:pPr>
            <a:r>
              <a:rPr lang="en-GB" sz="1700" dirty="0">
                <a:solidFill>
                  <a:srgbClr val="2F2D80"/>
                </a:solidFill>
              </a:rPr>
              <a:t>These things are not always fun – but are an important part of becoming an adult and preparing you for your future</a:t>
            </a:r>
          </a:p>
          <a:p>
            <a:pPr marL="0" indent="0" defTabSz="457200">
              <a:lnSpc>
                <a:spcPct val="120000"/>
              </a:lnSpc>
              <a:spcBef>
                <a:spcPts val="0"/>
              </a:spcBef>
              <a:buNone/>
            </a:pPr>
            <a:endParaRPr lang="en-GB" sz="1700" dirty="0">
              <a:solidFill>
                <a:srgbClr val="2F2D80"/>
              </a:solidFill>
            </a:endParaRPr>
          </a:p>
          <a:p>
            <a:pPr marL="0" indent="0" defTabSz="457200">
              <a:lnSpc>
                <a:spcPct val="120000"/>
              </a:lnSpc>
              <a:spcBef>
                <a:spcPts val="0"/>
              </a:spcBef>
              <a:buNone/>
            </a:pPr>
            <a:r>
              <a:rPr lang="en-GB" sz="1700" dirty="0">
                <a:solidFill>
                  <a:srgbClr val="2F2D80"/>
                </a:solidFill>
              </a:rPr>
              <a:t>You’ll be your own boss and largely make your own decisions.              </a:t>
            </a:r>
          </a:p>
          <a:p>
            <a:pPr marL="0" indent="0" defTabSz="457200">
              <a:lnSpc>
                <a:spcPct val="120000"/>
              </a:lnSpc>
              <a:spcBef>
                <a:spcPts val="0"/>
              </a:spcBef>
              <a:buNone/>
            </a:pPr>
            <a:endParaRPr lang="en-US" sz="2400" dirty="0"/>
          </a:p>
        </p:txBody>
      </p:sp>
      <p:pic>
        <p:nvPicPr>
          <p:cNvPr id="7" name="Picture 6">
            <a:extLst>
              <a:ext uri="{FF2B5EF4-FFF2-40B4-BE49-F238E27FC236}">
                <a16:creationId xmlns:a16="http://schemas.microsoft.com/office/drawing/2014/main" id="{1577089D-3545-4279-B34D-3B3447FBC5C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10800000" flipV="1">
            <a:off x="7299529" y="1755273"/>
            <a:ext cx="1647144" cy="1934803"/>
          </a:xfrm>
          <a:prstGeom prst="rect">
            <a:avLst/>
          </a:prstGeom>
        </p:spPr>
      </p:pic>
      <p:pic>
        <p:nvPicPr>
          <p:cNvPr id="10" name="Picture 9">
            <a:extLst>
              <a:ext uri="{FF2B5EF4-FFF2-40B4-BE49-F238E27FC236}">
                <a16:creationId xmlns:a16="http://schemas.microsoft.com/office/drawing/2014/main" id="{BB849D6F-0D41-495E-B0B8-637BBA7FFA6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299529" y="4319577"/>
            <a:ext cx="1647144" cy="1627867"/>
          </a:xfrm>
          <a:prstGeom prst="rect">
            <a:avLst/>
          </a:prstGeom>
        </p:spPr>
      </p:pic>
    </p:spTree>
    <p:extLst>
      <p:ext uri="{BB962C8B-B14F-4D97-AF65-F5344CB8AC3E}">
        <p14:creationId xmlns:p14="http://schemas.microsoft.com/office/powerpoint/2010/main" val="13791374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1352"/>
            <a:ext cx="9144000" cy="6858763"/>
          </a:xfrm>
        </p:spPr>
      </p:pic>
      <p:sp>
        <p:nvSpPr>
          <p:cNvPr id="2" name="Title 1"/>
          <p:cNvSpPr>
            <a:spLocks noGrp="1"/>
          </p:cNvSpPr>
          <p:nvPr>
            <p:ph type="title"/>
          </p:nvPr>
        </p:nvSpPr>
        <p:spPr>
          <a:xfrm>
            <a:off x="318836" y="-150539"/>
            <a:ext cx="3615490" cy="925434"/>
          </a:xfrm>
        </p:spPr>
        <p:txBody>
          <a:bodyPr>
            <a:normAutofit/>
          </a:bodyPr>
          <a:lstStyle/>
          <a:p>
            <a:r>
              <a:rPr lang="en-US" sz="4000" b="1" dirty="0">
                <a:solidFill>
                  <a:srgbClr val="E6287F"/>
                </a:solidFill>
                <a:latin typeface="+mn-lt"/>
              </a:rPr>
              <a:t>Study abroad</a:t>
            </a:r>
          </a:p>
        </p:txBody>
      </p:sp>
      <p:sp>
        <p:nvSpPr>
          <p:cNvPr id="5" name="Content Placeholder 2"/>
          <p:cNvSpPr txBox="1">
            <a:spLocks/>
          </p:cNvSpPr>
          <p:nvPr/>
        </p:nvSpPr>
        <p:spPr>
          <a:xfrm>
            <a:off x="139667" y="713555"/>
            <a:ext cx="8973885" cy="4586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20000"/>
              </a:lnSpc>
              <a:spcBef>
                <a:spcPts val="0"/>
              </a:spcBef>
              <a:buNone/>
            </a:pPr>
            <a:r>
              <a:rPr lang="en-GB" sz="1600" dirty="0">
                <a:solidFill>
                  <a:srgbClr val="2F2D80"/>
                </a:solidFill>
              </a:rPr>
              <a:t>Many university courses offer a year abroad, this is usually between your 3</a:t>
            </a:r>
            <a:r>
              <a:rPr lang="en-GB" sz="1600" baseline="30000" dirty="0">
                <a:solidFill>
                  <a:srgbClr val="2F2D80"/>
                </a:solidFill>
              </a:rPr>
              <a:t>rd</a:t>
            </a:r>
            <a:r>
              <a:rPr lang="en-GB" sz="1600" dirty="0">
                <a:solidFill>
                  <a:srgbClr val="2F2D80"/>
                </a:solidFill>
              </a:rPr>
              <a:t> and 4</a:t>
            </a:r>
            <a:r>
              <a:rPr lang="en-GB" sz="1600" baseline="30000" dirty="0">
                <a:solidFill>
                  <a:srgbClr val="2F2D80"/>
                </a:solidFill>
              </a:rPr>
              <a:t>th</a:t>
            </a:r>
            <a:r>
              <a:rPr lang="en-GB" sz="1600" dirty="0">
                <a:solidFill>
                  <a:srgbClr val="2F2D80"/>
                </a:solidFill>
              </a:rPr>
              <a:t> year of study.</a:t>
            </a:r>
          </a:p>
          <a:p>
            <a:pPr algn="ctr" defTabSz="457200">
              <a:lnSpc>
                <a:spcPct val="120000"/>
              </a:lnSpc>
              <a:spcBef>
                <a:spcPts val="0"/>
              </a:spcBef>
            </a:pPr>
            <a:endParaRPr lang="en-GB" sz="1600" dirty="0">
              <a:solidFill>
                <a:srgbClr val="2F2D80"/>
              </a:solidFill>
            </a:endParaRPr>
          </a:p>
          <a:p>
            <a:pPr marL="0" indent="0" algn="ctr" defTabSz="457200">
              <a:lnSpc>
                <a:spcPct val="120000"/>
              </a:lnSpc>
              <a:spcBef>
                <a:spcPts val="0"/>
              </a:spcBef>
              <a:buNone/>
            </a:pPr>
            <a:r>
              <a:rPr lang="en-GB" sz="1600" dirty="0">
                <a:solidFill>
                  <a:srgbClr val="2F2D80"/>
                </a:solidFill>
              </a:rPr>
              <a:t>Study abroad is a fantastic opportunity to experience a different culture and make new friends from other countries.</a:t>
            </a:r>
          </a:p>
          <a:p>
            <a:pPr marL="0" indent="0" algn="ctr" defTabSz="457200">
              <a:lnSpc>
                <a:spcPct val="120000"/>
              </a:lnSpc>
              <a:spcBef>
                <a:spcPts val="0"/>
              </a:spcBef>
              <a:buNone/>
            </a:pPr>
            <a:endParaRPr lang="en-GB" sz="1600" dirty="0">
              <a:solidFill>
                <a:srgbClr val="2F2D80"/>
              </a:solidFill>
            </a:endParaRPr>
          </a:p>
          <a:p>
            <a:pPr marL="0" indent="0" algn="ctr" defTabSz="457200">
              <a:lnSpc>
                <a:spcPct val="120000"/>
              </a:lnSpc>
              <a:spcBef>
                <a:spcPts val="0"/>
              </a:spcBef>
              <a:buNone/>
            </a:pPr>
            <a:r>
              <a:rPr lang="en-GB" sz="1600" dirty="0">
                <a:solidFill>
                  <a:srgbClr val="2F2D80"/>
                </a:solidFill>
              </a:rPr>
              <a:t>You could choose to study in Norway, China, New Zealand, Portugal, Chile, Kazakhstan, or Canada – this will allow you a once in a lifetime experience.</a:t>
            </a:r>
          </a:p>
          <a:p>
            <a:pPr marL="0" indent="0" algn="ctr" defTabSz="457200">
              <a:lnSpc>
                <a:spcPct val="120000"/>
              </a:lnSpc>
              <a:spcBef>
                <a:spcPts val="0"/>
              </a:spcBef>
              <a:buNone/>
            </a:pPr>
            <a:endParaRPr lang="en-GB" sz="1600" dirty="0">
              <a:solidFill>
                <a:srgbClr val="2F2D80"/>
              </a:solidFill>
            </a:endParaRPr>
          </a:p>
          <a:p>
            <a:pPr marL="0" indent="0" algn="ctr" defTabSz="457200">
              <a:lnSpc>
                <a:spcPct val="120000"/>
              </a:lnSpc>
              <a:spcBef>
                <a:spcPts val="0"/>
              </a:spcBef>
              <a:buNone/>
            </a:pPr>
            <a:r>
              <a:rPr lang="en-GB" sz="1600" i="1" dirty="0">
                <a:solidFill>
                  <a:srgbClr val="2F2D80"/>
                </a:solidFill>
              </a:rPr>
              <a:t>You might even get to learn a new language!</a:t>
            </a:r>
          </a:p>
        </p:txBody>
      </p:sp>
      <p:sp>
        <p:nvSpPr>
          <p:cNvPr id="6" name="Content Placeholder 2"/>
          <p:cNvSpPr txBox="1">
            <a:spLocks/>
          </p:cNvSpPr>
          <p:nvPr/>
        </p:nvSpPr>
        <p:spPr>
          <a:xfrm>
            <a:off x="712725" y="4841451"/>
            <a:ext cx="7827771" cy="14034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None/>
            </a:pPr>
            <a:endParaRPr lang="en-US" sz="2400" dirty="0"/>
          </a:p>
          <a:p>
            <a:pPr marL="0" indent="0" defTabSz="457200">
              <a:lnSpc>
                <a:spcPct val="120000"/>
              </a:lnSpc>
              <a:spcBef>
                <a:spcPts val="0"/>
              </a:spcBef>
              <a:buNone/>
            </a:pPr>
            <a:endParaRPr lang="en-US" sz="2400" dirty="0"/>
          </a:p>
        </p:txBody>
      </p:sp>
      <p:sp>
        <p:nvSpPr>
          <p:cNvPr id="3" name="AutoShape 2" descr="Study Abroad - Manakula Vinayagar Institute of Technology, admission 2023,  best college Pondicherry">
            <a:extLst>
              <a:ext uri="{FF2B5EF4-FFF2-40B4-BE49-F238E27FC236}">
                <a16:creationId xmlns:a16="http://schemas.microsoft.com/office/drawing/2014/main" id="{87385103-F543-4C0E-B58E-AE8A9018D8D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Study Abroad - Manakula Vinayagar Institute of Technology, admission 2023,  best college Pondicherry">
            <a:extLst>
              <a:ext uri="{FF2B5EF4-FFF2-40B4-BE49-F238E27FC236}">
                <a16:creationId xmlns:a16="http://schemas.microsoft.com/office/drawing/2014/main" id="{F65D1F50-20EC-44CF-8E59-DFA2734C8FE4}"/>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C:\Users\V.Joseph\Documents\study abroad image.webp">
            <a:extLst>
              <a:ext uri="{FF2B5EF4-FFF2-40B4-BE49-F238E27FC236}">
                <a16:creationId xmlns:a16="http://schemas.microsoft.com/office/drawing/2014/main" id="{DDD1634D-9FCB-474B-9536-8AF262EA22C5}"/>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3D18F90D-E5BE-48DF-B1E7-AD5B34737BB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658927" y="3429000"/>
            <a:ext cx="5826146" cy="2657042"/>
          </a:xfrm>
          <a:prstGeom prst="rect">
            <a:avLst/>
          </a:prstGeom>
        </p:spPr>
      </p:pic>
    </p:spTree>
    <p:extLst>
      <p:ext uri="{BB962C8B-B14F-4D97-AF65-F5344CB8AC3E}">
        <p14:creationId xmlns:p14="http://schemas.microsoft.com/office/powerpoint/2010/main" val="5446826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2D8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01678" y="1277937"/>
            <a:ext cx="11845090" cy="2387600"/>
          </a:xfrm>
        </p:spPr>
        <p:txBody>
          <a:bodyPr>
            <a:normAutofit/>
          </a:bodyPr>
          <a:lstStyle/>
          <a:p>
            <a:r>
              <a:rPr lang="en-US" sz="2800" dirty="0">
                <a:solidFill>
                  <a:schemeClr val="bg2"/>
                </a:solidFill>
              </a:rPr>
              <a:t>Why studying Higher Education </a:t>
            </a:r>
            <a:r>
              <a:rPr lang="en-US" sz="2800" b="1" u="sng" dirty="0">
                <a:solidFill>
                  <a:schemeClr val="bg2"/>
                </a:solidFill>
              </a:rPr>
              <a:t>could</a:t>
            </a:r>
            <a:r>
              <a:rPr lang="en-US" sz="2800" dirty="0">
                <a:solidFill>
                  <a:schemeClr val="bg2"/>
                </a:solidFill>
              </a:rPr>
              <a:t> change your future</a:t>
            </a:r>
          </a:p>
        </p:txBody>
      </p:sp>
      <p:cxnSp>
        <p:nvCxnSpPr>
          <p:cNvPr id="7" name="Straight Connector 6"/>
          <p:cNvCxnSpPr/>
          <p:nvPr/>
        </p:nvCxnSpPr>
        <p:spPr>
          <a:xfrm>
            <a:off x="3536156" y="4386263"/>
            <a:ext cx="20716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725" y="4225240"/>
            <a:ext cx="2065119" cy="2065119"/>
          </a:xfrm>
          <a:prstGeom prst="rect">
            <a:avLst/>
          </a:prstGeom>
        </p:spPr>
      </p:pic>
    </p:spTree>
    <p:extLst>
      <p:ext uri="{BB962C8B-B14F-4D97-AF65-F5344CB8AC3E}">
        <p14:creationId xmlns:p14="http://schemas.microsoft.com/office/powerpoint/2010/main" val="28716297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3"/>
            <a:ext cx="9144000" cy="6858763"/>
          </a:xfrm>
        </p:spPr>
      </p:pic>
      <p:sp>
        <p:nvSpPr>
          <p:cNvPr id="2" name="Title 1"/>
          <p:cNvSpPr>
            <a:spLocks noGrp="1"/>
          </p:cNvSpPr>
          <p:nvPr>
            <p:ph type="title"/>
          </p:nvPr>
        </p:nvSpPr>
        <p:spPr>
          <a:xfrm>
            <a:off x="276726" y="207356"/>
            <a:ext cx="7886700" cy="1325563"/>
          </a:xfrm>
        </p:spPr>
        <p:txBody>
          <a:bodyPr>
            <a:normAutofit/>
          </a:bodyPr>
          <a:lstStyle/>
          <a:p>
            <a:r>
              <a:rPr lang="en-US" sz="4000" b="1" dirty="0">
                <a:solidFill>
                  <a:srgbClr val="E6287F"/>
                </a:solidFill>
                <a:latin typeface="+mn-lt"/>
              </a:rPr>
              <a:t>Get your first job</a:t>
            </a:r>
          </a:p>
        </p:txBody>
      </p:sp>
      <p:sp>
        <p:nvSpPr>
          <p:cNvPr id="5" name="Content Placeholder 2"/>
          <p:cNvSpPr txBox="1">
            <a:spLocks/>
          </p:cNvSpPr>
          <p:nvPr/>
        </p:nvSpPr>
        <p:spPr>
          <a:xfrm>
            <a:off x="218494" y="1474601"/>
            <a:ext cx="8263770" cy="1954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20000"/>
              </a:lnSpc>
              <a:spcBef>
                <a:spcPts val="0"/>
              </a:spcBef>
              <a:buNone/>
            </a:pPr>
            <a:r>
              <a:rPr lang="en-GB" sz="2400" dirty="0">
                <a:solidFill>
                  <a:srgbClr val="2F2D80"/>
                </a:solidFill>
              </a:rPr>
              <a:t>Many students choose to work part-time alongside their studies.</a:t>
            </a:r>
          </a:p>
          <a:p>
            <a:pPr marL="0" indent="0" algn="ctr" defTabSz="457200">
              <a:lnSpc>
                <a:spcPct val="120000"/>
              </a:lnSpc>
              <a:spcBef>
                <a:spcPts val="0"/>
              </a:spcBef>
              <a:buNone/>
            </a:pPr>
            <a:r>
              <a:rPr lang="en-GB" sz="2400" dirty="0">
                <a:solidFill>
                  <a:srgbClr val="2F2D80"/>
                </a:solidFill>
              </a:rPr>
              <a:t>This could be pulling drinks in a pub, handing out flyers, working in a call centre, doing admin work in an office, selling clothes in a shop, becoming a student ambassador… </a:t>
            </a:r>
          </a:p>
          <a:p>
            <a:pPr marL="0" indent="0" defTabSz="457200">
              <a:lnSpc>
                <a:spcPct val="120000"/>
              </a:lnSpc>
              <a:spcBef>
                <a:spcPts val="0"/>
              </a:spcBef>
              <a:buNone/>
            </a:pPr>
            <a:endParaRPr lang="en-US" sz="2400" dirty="0"/>
          </a:p>
          <a:p>
            <a:pPr marL="0" indent="0" defTabSz="457200">
              <a:lnSpc>
                <a:spcPct val="120000"/>
              </a:lnSpc>
              <a:spcBef>
                <a:spcPts val="0"/>
              </a:spcBef>
              <a:buNone/>
            </a:pPr>
            <a:endParaRPr lang="en-GB" sz="2400" dirty="0"/>
          </a:p>
          <a:p>
            <a:pPr marL="0" indent="0" defTabSz="457200">
              <a:lnSpc>
                <a:spcPct val="120000"/>
              </a:lnSpc>
              <a:spcBef>
                <a:spcPts val="0"/>
              </a:spcBef>
              <a:buNone/>
            </a:pPr>
            <a:endParaRPr lang="en-US" sz="2400" dirty="0"/>
          </a:p>
        </p:txBody>
      </p:sp>
      <p:pic>
        <p:nvPicPr>
          <p:cNvPr id="6" name="Picture 5">
            <a:extLst>
              <a:ext uri="{FF2B5EF4-FFF2-40B4-BE49-F238E27FC236}">
                <a16:creationId xmlns:a16="http://schemas.microsoft.com/office/drawing/2014/main" id="{B66A345E-F7CE-4DF0-90BA-1F8D1291DCD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59663" y="3836736"/>
            <a:ext cx="3201735" cy="2134490"/>
          </a:xfrm>
          <a:prstGeom prst="rect">
            <a:avLst/>
          </a:prstGeom>
        </p:spPr>
      </p:pic>
      <p:pic>
        <p:nvPicPr>
          <p:cNvPr id="8" name="Picture 7">
            <a:extLst>
              <a:ext uri="{FF2B5EF4-FFF2-40B4-BE49-F238E27FC236}">
                <a16:creationId xmlns:a16="http://schemas.microsoft.com/office/drawing/2014/main" id="{6177F7BC-742A-4E4A-81C7-D3D2D01078D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182603" y="3811558"/>
            <a:ext cx="3208421" cy="2184847"/>
          </a:xfrm>
          <a:prstGeom prst="rect">
            <a:avLst/>
          </a:prstGeom>
        </p:spPr>
      </p:pic>
    </p:spTree>
    <p:extLst>
      <p:ext uri="{BB962C8B-B14F-4D97-AF65-F5344CB8AC3E}">
        <p14:creationId xmlns:p14="http://schemas.microsoft.com/office/powerpoint/2010/main" val="42862816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A1678-AEB8-40D1-A7EB-01DA047E9DBF}"/>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50C3F9BD-43D3-4B1A-AF3F-B5021B59217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011168" y="3588290"/>
            <a:ext cx="1121664" cy="826008"/>
          </a:xfrm>
        </p:spPr>
      </p:pic>
      <p:pic>
        <p:nvPicPr>
          <p:cNvPr id="4" name="Content Placeholder 3">
            <a:extLst>
              <a:ext uri="{FF2B5EF4-FFF2-40B4-BE49-F238E27FC236}">
                <a16:creationId xmlns:a16="http://schemas.microsoft.com/office/drawing/2014/main" id="{8265519E-FBC9-404E-98FD-96BF1418A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763"/>
          </a:xfrm>
          <a:prstGeom prst="rect">
            <a:avLst/>
          </a:prstGeom>
        </p:spPr>
      </p:pic>
      <p:sp>
        <p:nvSpPr>
          <p:cNvPr id="5" name="TextBox 4">
            <a:extLst>
              <a:ext uri="{FF2B5EF4-FFF2-40B4-BE49-F238E27FC236}">
                <a16:creationId xmlns:a16="http://schemas.microsoft.com/office/drawing/2014/main" id="{26D30EB2-4F51-4628-9D34-B502616C5439}"/>
              </a:ext>
            </a:extLst>
          </p:cNvPr>
          <p:cNvSpPr txBox="1"/>
          <p:nvPr/>
        </p:nvSpPr>
        <p:spPr>
          <a:xfrm>
            <a:off x="479759" y="3636035"/>
            <a:ext cx="8184482" cy="2363724"/>
          </a:xfrm>
          <a:prstGeom prst="rect">
            <a:avLst/>
          </a:prstGeom>
          <a:noFill/>
        </p:spPr>
        <p:txBody>
          <a:bodyPr wrap="square" rtlCol="0">
            <a:spAutoFit/>
          </a:bodyPr>
          <a:lstStyle/>
          <a:p>
            <a:pPr defTabSz="457200">
              <a:lnSpc>
                <a:spcPct val="120000"/>
              </a:lnSpc>
            </a:pPr>
            <a:endParaRPr lang="en-GB" u="sng" dirty="0">
              <a:solidFill>
                <a:srgbClr val="2F2D80"/>
              </a:solidFill>
            </a:endParaRPr>
          </a:p>
          <a:p>
            <a:pPr defTabSz="457200">
              <a:lnSpc>
                <a:spcPct val="120000"/>
              </a:lnSpc>
            </a:pPr>
            <a:r>
              <a:rPr lang="en-GB" dirty="0">
                <a:solidFill>
                  <a:srgbClr val="2F2D80"/>
                </a:solidFill>
              </a:rPr>
              <a:t>If your timetable and workload allow it, a part-time job is a </a:t>
            </a:r>
            <a:r>
              <a:rPr lang="en-GB" b="1" dirty="0">
                <a:solidFill>
                  <a:srgbClr val="2F2D80"/>
                </a:solidFill>
              </a:rPr>
              <a:t>great way to gain relevant work experience, earn some extra cash and upgrade your CV.</a:t>
            </a:r>
          </a:p>
          <a:p>
            <a:pPr defTabSz="457200">
              <a:lnSpc>
                <a:spcPct val="120000"/>
              </a:lnSpc>
            </a:pPr>
            <a:endParaRPr lang="en-GB" b="1" dirty="0">
              <a:solidFill>
                <a:srgbClr val="2F2D80"/>
              </a:solidFill>
            </a:endParaRPr>
          </a:p>
          <a:p>
            <a:pPr defTabSz="457200">
              <a:lnSpc>
                <a:spcPct val="120000"/>
              </a:lnSpc>
            </a:pPr>
            <a:r>
              <a:rPr lang="en-GB" dirty="0">
                <a:solidFill>
                  <a:srgbClr val="2F2D80"/>
                </a:solidFill>
              </a:rPr>
              <a:t>A part-time job might also help you find out early on which type and area of work you enjoy (and which you don’t) while adding great value to your personal attributes. </a:t>
            </a:r>
          </a:p>
          <a:p>
            <a:endParaRPr lang="en-GB" dirty="0"/>
          </a:p>
        </p:txBody>
      </p:sp>
      <p:pic>
        <p:nvPicPr>
          <p:cNvPr id="9" name="Picture 8">
            <a:extLst>
              <a:ext uri="{FF2B5EF4-FFF2-40B4-BE49-F238E27FC236}">
                <a16:creationId xmlns:a16="http://schemas.microsoft.com/office/drawing/2014/main" id="{3972D133-BE84-4E6B-B207-67720DBB6E7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336757" y="416491"/>
            <a:ext cx="2173705" cy="3056773"/>
          </a:xfrm>
          <a:prstGeom prst="rect">
            <a:avLst/>
          </a:prstGeom>
        </p:spPr>
      </p:pic>
    </p:spTree>
    <p:extLst>
      <p:ext uri="{BB962C8B-B14F-4D97-AF65-F5344CB8AC3E}">
        <p14:creationId xmlns:p14="http://schemas.microsoft.com/office/powerpoint/2010/main" val="928256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0" cy="6858763"/>
          </a:xfrm>
        </p:spPr>
      </p:pic>
      <p:sp>
        <p:nvSpPr>
          <p:cNvPr id="5" name="Content Placeholder 2"/>
          <p:cNvSpPr txBox="1">
            <a:spLocks/>
          </p:cNvSpPr>
          <p:nvPr/>
        </p:nvSpPr>
        <p:spPr>
          <a:xfrm>
            <a:off x="269892" y="2455304"/>
            <a:ext cx="8604213" cy="3357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None/>
            </a:pPr>
            <a:r>
              <a:rPr lang="en-GB" sz="2400" b="1" dirty="0">
                <a:solidFill>
                  <a:srgbClr val="2F2D80"/>
                </a:solidFill>
              </a:rPr>
              <a:t>University will teach you a lot of new things about yourself</a:t>
            </a:r>
          </a:p>
          <a:p>
            <a:pPr marL="0" indent="0" defTabSz="457200">
              <a:lnSpc>
                <a:spcPct val="120000"/>
              </a:lnSpc>
              <a:spcBef>
                <a:spcPts val="0"/>
              </a:spcBef>
              <a:buNone/>
            </a:pPr>
            <a:endParaRPr lang="en-GB" sz="2400" b="1" dirty="0">
              <a:solidFill>
                <a:srgbClr val="2F2D80"/>
              </a:solidFill>
            </a:endParaRPr>
          </a:p>
          <a:p>
            <a:pPr marL="0" indent="0" defTabSz="457200">
              <a:lnSpc>
                <a:spcPct val="120000"/>
              </a:lnSpc>
              <a:spcBef>
                <a:spcPts val="0"/>
              </a:spcBef>
              <a:buNone/>
            </a:pPr>
            <a:r>
              <a:rPr lang="en-GB" sz="2400" dirty="0">
                <a:solidFill>
                  <a:srgbClr val="2F2D80"/>
                </a:solidFill>
              </a:rPr>
              <a:t>Your likes and dislikes, your strengths and weaknesses, your hopes and worries…</a:t>
            </a:r>
          </a:p>
          <a:p>
            <a:pPr marL="0" indent="0" defTabSz="457200">
              <a:lnSpc>
                <a:spcPct val="120000"/>
              </a:lnSpc>
              <a:spcBef>
                <a:spcPts val="0"/>
              </a:spcBef>
              <a:buNone/>
            </a:pPr>
            <a:endParaRPr lang="en-GB" sz="2400" dirty="0">
              <a:solidFill>
                <a:srgbClr val="2F2D80"/>
              </a:solidFill>
            </a:endParaRPr>
          </a:p>
          <a:p>
            <a:pPr marL="0" indent="0" defTabSz="457200">
              <a:lnSpc>
                <a:spcPct val="120000"/>
              </a:lnSpc>
              <a:spcBef>
                <a:spcPts val="0"/>
              </a:spcBef>
              <a:buNone/>
            </a:pPr>
            <a:r>
              <a:rPr lang="en-US" sz="2400" dirty="0">
                <a:solidFill>
                  <a:srgbClr val="2F2D80"/>
                </a:solidFill>
              </a:rPr>
              <a:t>It may sound cheesy, but it can play a big part in helping you learn more about yourself and shaping your decisions for the future.</a:t>
            </a:r>
            <a:endParaRPr lang="en-GB" sz="2400" dirty="0">
              <a:solidFill>
                <a:srgbClr val="2F2D80"/>
              </a:solidFill>
            </a:endParaRPr>
          </a:p>
        </p:txBody>
      </p:sp>
      <p:sp>
        <p:nvSpPr>
          <p:cNvPr id="6" name="Title 1"/>
          <p:cNvSpPr txBox="1">
            <a:spLocks/>
          </p:cNvSpPr>
          <p:nvPr/>
        </p:nvSpPr>
        <p:spPr>
          <a:xfrm>
            <a:off x="147387" y="-4652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E6287F"/>
                </a:solidFill>
                <a:latin typeface="+mn-lt"/>
              </a:rPr>
              <a:t>You think you know yourself…</a:t>
            </a:r>
          </a:p>
        </p:txBody>
      </p:sp>
      <p:pic>
        <p:nvPicPr>
          <p:cNvPr id="3" name="Picture 2">
            <a:extLst>
              <a:ext uri="{FF2B5EF4-FFF2-40B4-BE49-F238E27FC236}">
                <a16:creationId xmlns:a16="http://schemas.microsoft.com/office/drawing/2014/main" id="{7311322C-124A-44A7-A67D-FB01D219607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311380" y="704962"/>
            <a:ext cx="2562726" cy="1750342"/>
          </a:xfrm>
          <a:prstGeom prst="rect">
            <a:avLst/>
          </a:prstGeom>
        </p:spPr>
      </p:pic>
    </p:spTree>
    <p:extLst>
      <p:ext uri="{BB962C8B-B14F-4D97-AF65-F5344CB8AC3E}">
        <p14:creationId xmlns:p14="http://schemas.microsoft.com/office/powerpoint/2010/main" val="18782211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0" cy="6858763"/>
          </a:xfrm>
        </p:spPr>
      </p:pic>
      <p:sp>
        <p:nvSpPr>
          <p:cNvPr id="5" name="Content Placeholder 2"/>
          <p:cNvSpPr txBox="1">
            <a:spLocks/>
          </p:cNvSpPr>
          <p:nvPr/>
        </p:nvSpPr>
        <p:spPr>
          <a:xfrm>
            <a:off x="269893" y="1580133"/>
            <a:ext cx="8604213" cy="4303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20000"/>
              </a:lnSpc>
              <a:spcBef>
                <a:spcPts val="0"/>
              </a:spcBef>
              <a:buNone/>
            </a:pPr>
            <a:r>
              <a:rPr lang="en-GB" sz="2400" b="1" dirty="0">
                <a:solidFill>
                  <a:srgbClr val="2F2D80"/>
                </a:solidFill>
              </a:rPr>
              <a:t>What do the actual students have to say about their time at Higher Education?</a:t>
            </a:r>
          </a:p>
          <a:p>
            <a:pPr defTabSz="457200">
              <a:lnSpc>
                <a:spcPct val="120000"/>
              </a:lnSpc>
              <a:spcBef>
                <a:spcPts val="0"/>
              </a:spcBef>
            </a:pPr>
            <a:endParaRPr lang="en-US" sz="2400" dirty="0"/>
          </a:p>
        </p:txBody>
      </p:sp>
      <p:sp>
        <p:nvSpPr>
          <p:cNvPr id="6" name="Title 1"/>
          <p:cNvSpPr txBox="1">
            <a:spLocks/>
          </p:cNvSpPr>
          <p:nvPr/>
        </p:nvSpPr>
        <p:spPr>
          <a:xfrm>
            <a:off x="147387" y="-4652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E6287F"/>
                </a:solidFill>
                <a:latin typeface="+mn-lt"/>
              </a:rPr>
              <a:t>Student experiences</a:t>
            </a:r>
          </a:p>
        </p:txBody>
      </p:sp>
      <p:pic>
        <p:nvPicPr>
          <p:cNvPr id="2" name="Picture 1">
            <a:extLst>
              <a:ext uri="{FF2B5EF4-FFF2-40B4-BE49-F238E27FC236}">
                <a16:creationId xmlns:a16="http://schemas.microsoft.com/office/drawing/2014/main" id="{1718EDFF-F23F-8188-905B-AE86CE9E18EA}"/>
              </a:ext>
            </a:extLst>
          </p:cNvPr>
          <p:cNvPicPr>
            <a:picLocks noChangeAspect="1"/>
          </p:cNvPicPr>
          <p:nvPr/>
        </p:nvPicPr>
        <p:blipFill>
          <a:blip r:embed="rId4"/>
          <a:stretch>
            <a:fillRect/>
          </a:stretch>
        </p:blipFill>
        <p:spPr>
          <a:xfrm>
            <a:off x="3076574" y="2859169"/>
            <a:ext cx="2990850" cy="2990850"/>
          </a:xfrm>
          <a:prstGeom prst="rect">
            <a:avLst/>
          </a:prstGeom>
        </p:spPr>
      </p:pic>
    </p:spTree>
    <p:extLst>
      <p:ext uri="{BB962C8B-B14F-4D97-AF65-F5344CB8AC3E}">
        <p14:creationId xmlns:p14="http://schemas.microsoft.com/office/powerpoint/2010/main" val="4154423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5CB975D-5FD4-898C-B8E4-C63FAACC3E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763"/>
          </a:xfrm>
        </p:spPr>
      </p:pic>
      <p:sp>
        <p:nvSpPr>
          <p:cNvPr id="5" name="Title 1">
            <a:extLst>
              <a:ext uri="{FF2B5EF4-FFF2-40B4-BE49-F238E27FC236}">
                <a16:creationId xmlns:a16="http://schemas.microsoft.com/office/drawing/2014/main" id="{913A3871-2F93-62C8-6A2D-D4E9B208AF11}"/>
              </a:ext>
            </a:extLst>
          </p:cNvPr>
          <p:cNvSpPr txBox="1">
            <a:spLocks/>
          </p:cNvSpPr>
          <p:nvPr/>
        </p:nvSpPr>
        <p:spPr>
          <a:xfrm>
            <a:off x="147387" y="-4652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E6287F"/>
                </a:solidFill>
                <a:latin typeface="+mn-lt"/>
              </a:rPr>
              <a:t>Useful Links</a:t>
            </a:r>
          </a:p>
          <a:p>
            <a:endParaRPr lang="en-US" sz="4000" b="1" dirty="0">
              <a:solidFill>
                <a:srgbClr val="E6287F"/>
              </a:solidFill>
              <a:latin typeface="+mn-lt"/>
            </a:endParaRPr>
          </a:p>
        </p:txBody>
      </p:sp>
      <p:sp>
        <p:nvSpPr>
          <p:cNvPr id="7" name="TextBox 6">
            <a:extLst>
              <a:ext uri="{FF2B5EF4-FFF2-40B4-BE49-F238E27FC236}">
                <a16:creationId xmlns:a16="http://schemas.microsoft.com/office/drawing/2014/main" id="{313CE4AB-FA07-82EC-1CB9-2D0908623BF7}"/>
              </a:ext>
            </a:extLst>
          </p:cNvPr>
          <p:cNvSpPr txBox="1"/>
          <p:nvPr/>
        </p:nvSpPr>
        <p:spPr>
          <a:xfrm>
            <a:off x="121691" y="775777"/>
            <a:ext cx="8850701" cy="4524315"/>
          </a:xfrm>
          <a:prstGeom prst="rect">
            <a:avLst/>
          </a:prstGeom>
          <a:noFill/>
        </p:spPr>
        <p:txBody>
          <a:bodyPr wrap="square" rtlCol="0">
            <a:spAutoFit/>
          </a:bodyPr>
          <a:lstStyle/>
          <a:p>
            <a:pPr marL="285750" indent="-285750">
              <a:buFont typeface="Arial" panose="020B0604020202020204" pitchFamily="34" charset="0"/>
              <a:buChar char="•"/>
            </a:pPr>
            <a:r>
              <a:rPr lang="en-GB" sz="1800" dirty="0">
                <a:solidFill>
                  <a:srgbClr val="2F2D80"/>
                </a:solidFill>
              </a:rPr>
              <a:t>Student life podcast series: </a:t>
            </a:r>
            <a:r>
              <a:rPr lang="en-GB" sz="1800" dirty="0">
                <a:solidFill>
                  <a:srgbClr val="2F2D80"/>
                </a:solidFill>
                <a:hlinkClick r:id="rId3"/>
              </a:rPr>
              <a:t>https://open.spotify.com/episode/1eupLIFBhrkWpQmGukpRwJ?si=874cda6ce9924080</a:t>
            </a:r>
            <a:r>
              <a:rPr lang="en-GB" sz="1800" dirty="0">
                <a:solidFill>
                  <a:srgbClr val="2F2D80"/>
                </a:solidFill>
              </a:rPr>
              <a:t> </a:t>
            </a:r>
          </a:p>
          <a:p>
            <a:pPr marL="285750" indent="-285750">
              <a:buFont typeface="Arial" panose="020B0604020202020204" pitchFamily="34" charset="0"/>
              <a:buChar char="•"/>
            </a:pPr>
            <a:r>
              <a:rPr lang="en-GB" dirty="0">
                <a:solidFill>
                  <a:srgbClr val="2F2D80"/>
                </a:solidFill>
              </a:rPr>
              <a:t>Student life podcast series: </a:t>
            </a:r>
            <a:r>
              <a:rPr lang="en-GB" dirty="0">
                <a:solidFill>
                  <a:srgbClr val="2F2D80"/>
                </a:solidFill>
                <a:hlinkClick r:id="rId4"/>
              </a:rPr>
              <a:t>https://open.spotify.com/episode/2uGvgkUdweEhxFu4J9t2SX?si=oqEb_kRhRci_2qu2XHIO3A</a:t>
            </a:r>
            <a:r>
              <a:rPr lang="en-GB" dirty="0">
                <a:solidFill>
                  <a:srgbClr val="2F2D80"/>
                </a:solidFill>
              </a:rPr>
              <a:t> </a:t>
            </a:r>
          </a:p>
          <a:p>
            <a:pPr marL="285750" indent="-285750">
              <a:buFont typeface="Arial" panose="020B0604020202020204" pitchFamily="34" charset="0"/>
              <a:buChar char="•"/>
            </a:pPr>
            <a:r>
              <a:rPr lang="en-GB" dirty="0">
                <a:solidFill>
                  <a:srgbClr val="2F2D80"/>
                </a:solidFill>
              </a:rPr>
              <a:t>Social experience: </a:t>
            </a:r>
            <a:r>
              <a:rPr lang="en-GB" dirty="0">
                <a:solidFill>
                  <a:srgbClr val="2F2D80"/>
                </a:solidFill>
                <a:hlinkClick r:id="rId5"/>
              </a:rPr>
              <a:t>https://open.spotify.com/episode/4mmloiIrHiAP11statutsp?si=in2HU2dvTqC2HMA7i-JTQQ</a:t>
            </a:r>
            <a:r>
              <a:rPr lang="en-GB" dirty="0">
                <a:solidFill>
                  <a:srgbClr val="2F2D80"/>
                </a:solidFill>
              </a:rPr>
              <a:t> </a:t>
            </a:r>
          </a:p>
          <a:p>
            <a:pPr marL="285750" indent="-285750">
              <a:buFont typeface="Arial" panose="020B0604020202020204" pitchFamily="34" charset="0"/>
              <a:buChar char="•"/>
            </a:pPr>
            <a:r>
              <a:rPr lang="en-GB" dirty="0">
                <a:solidFill>
                  <a:srgbClr val="2F2D80"/>
                </a:solidFill>
              </a:rPr>
              <a:t>UCAS: </a:t>
            </a:r>
            <a:r>
              <a:rPr lang="en-GB" dirty="0">
                <a:solidFill>
                  <a:srgbClr val="2F2D80"/>
                </a:solidFill>
                <a:hlinkClick r:id="rId6"/>
              </a:rPr>
              <a:t>https://open.spotify.com/episode/0LMeBmORnY3OuT1Qga9QGK?si=0Cy_F7XtThK6z3Q0MzqT3g</a:t>
            </a:r>
            <a:r>
              <a:rPr lang="en-GB" dirty="0">
                <a:solidFill>
                  <a:srgbClr val="2F2D80"/>
                </a:solidFill>
              </a:rPr>
              <a:t> </a:t>
            </a:r>
          </a:p>
          <a:p>
            <a:pPr marL="285750" indent="-285750">
              <a:buFont typeface="Arial" panose="020B0604020202020204" pitchFamily="34" charset="0"/>
              <a:buChar char="•"/>
            </a:pPr>
            <a:r>
              <a:rPr lang="en-GB" dirty="0">
                <a:solidFill>
                  <a:srgbClr val="2F2D80"/>
                </a:solidFill>
              </a:rPr>
              <a:t>Preparing for university: </a:t>
            </a:r>
            <a:r>
              <a:rPr lang="en-GB" dirty="0">
                <a:solidFill>
                  <a:srgbClr val="2F2D80"/>
                </a:solidFill>
                <a:hlinkClick r:id="rId7"/>
              </a:rPr>
              <a:t>https://open.spotify.com/episode/2uGvgkUdweEhxFu4J9t2SX?si=277d92af0def444b</a:t>
            </a:r>
            <a:endParaRPr lang="en-GB" dirty="0">
              <a:solidFill>
                <a:srgbClr val="2F2D80"/>
              </a:solidFill>
            </a:endParaRPr>
          </a:p>
          <a:p>
            <a:pPr marL="285750" indent="-285750">
              <a:buFont typeface="Arial" panose="020B0604020202020204" pitchFamily="34" charset="0"/>
              <a:buChar char="•"/>
            </a:pPr>
            <a:r>
              <a:rPr lang="en-GB" dirty="0">
                <a:solidFill>
                  <a:srgbClr val="2F2D80"/>
                </a:solidFill>
              </a:rPr>
              <a:t>Student Insight: </a:t>
            </a:r>
            <a:r>
              <a:rPr lang="en-GB" dirty="0">
                <a:solidFill>
                  <a:srgbClr val="2F2D80"/>
                </a:solidFill>
                <a:hlinkClick r:id="rId8"/>
              </a:rPr>
              <a:t>https://open.spotify.com/episode/2VhdNFgop8hRRP1FdxkUrJ?si=1fee4008aa164ccd</a:t>
            </a:r>
            <a:r>
              <a:rPr lang="en-GB" dirty="0">
                <a:solidFill>
                  <a:srgbClr val="2F2D80"/>
                </a:solidFill>
              </a:rPr>
              <a:t>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11421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338BE-0A28-2A03-A609-CB8820A16E10}"/>
              </a:ext>
            </a:extLst>
          </p:cNvPr>
          <p:cNvPicPr>
            <a:picLocks noChangeAspect="1"/>
          </p:cNvPicPr>
          <p:nvPr/>
        </p:nvPicPr>
        <p:blipFill rotWithShape="1">
          <a:blip r:embed="rId2"/>
          <a:srcRect l="22223" t="16772" r="25833" b="18075"/>
          <a:stretch/>
        </p:blipFill>
        <p:spPr>
          <a:xfrm>
            <a:off x="0" y="375249"/>
            <a:ext cx="9136824" cy="6107502"/>
          </a:xfrm>
          <a:prstGeom prst="rect">
            <a:avLst/>
          </a:prstGeom>
        </p:spPr>
      </p:pic>
    </p:spTree>
    <p:extLst>
      <p:ext uri="{BB962C8B-B14F-4D97-AF65-F5344CB8AC3E}">
        <p14:creationId xmlns:p14="http://schemas.microsoft.com/office/powerpoint/2010/main" val="407905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F2D8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bg2"/>
                </a:solidFill>
              </a:rPr>
              <a:t>Any questions?</a:t>
            </a:r>
          </a:p>
        </p:txBody>
      </p:sp>
      <p:cxnSp>
        <p:nvCxnSpPr>
          <p:cNvPr id="7" name="Straight Connector 6"/>
          <p:cNvCxnSpPr/>
          <p:nvPr/>
        </p:nvCxnSpPr>
        <p:spPr>
          <a:xfrm>
            <a:off x="3536156" y="4386263"/>
            <a:ext cx="20716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725" y="4225240"/>
            <a:ext cx="2065119" cy="2065119"/>
          </a:xfrm>
          <a:prstGeom prst="rect">
            <a:avLst/>
          </a:prstGeom>
        </p:spPr>
      </p:pic>
    </p:spTree>
    <p:extLst>
      <p:ext uri="{BB962C8B-B14F-4D97-AF65-F5344CB8AC3E}">
        <p14:creationId xmlns:p14="http://schemas.microsoft.com/office/powerpoint/2010/main" val="2842021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EECD37D9-9F52-461B-A029-8550B04C1F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3"/>
            <a:ext cx="9144000" cy="6858763"/>
          </a:xfrm>
        </p:spPr>
      </p:pic>
      <p:pic>
        <p:nvPicPr>
          <p:cNvPr id="5" name="Picture 4">
            <a:extLst>
              <a:ext uri="{FF2B5EF4-FFF2-40B4-BE49-F238E27FC236}">
                <a16:creationId xmlns:a16="http://schemas.microsoft.com/office/drawing/2014/main" id="{BC310B32-CB2E-4092-96C3-CCFC53491948}"/>
              </a:ext>
            </a:extLst>
          </p:cNvPr>
          <p:cNvPicPr>
            <a:picLocks noChangeAspect="1"/>
          </p:cNvPicPr>
          <p:nvPr/>
        </p:nvPicPr>
        <p:blipFill>
          <a:blip r:embed="rId4"/>
          <a:stretch>
            <a:fillRect/>
          </a:stretch>
        </p:blipFill>
        <p:spPr>
          <a:xfrm>
            <a:off x="0" y="0"/>
            <a:ext cx="9144000" cy="6364323"/>
          </a:xfrm>
          <a:prstGeom prst="rect">
            <a:avLst/>
          </a:prstGeom>
        </p:spPr>
      </p:pic>
    </p:spTree>
    <p:extLst>
      <p:ext uri="{BB962C8B-B14F-4D97-AF65-F5344CB8AC3E}">
        <p14:creationId xmlns:p14="http://schemas.microsoft.com/office/powerpoint/2010/main" val="738750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9938" cy="6858000"/>
          </a:xfrm>
          <a:prstGeom prst="rect">
            <a:avLst/>
          </a:prstGeom>
        </p:spPr>
      </p:pic>
      <p:sp>
        <p:nvSpPr>
          <p:cNvPr id="2" name="Title 1"/>
          <p:cNvSpPr>
            <a:spLocks noGrp="1"/>
          </p:cNvSpPr>
          <p:nvPr>
            <p:ph type="ctrTitle"/>
          </p:nvPr>
        </p:nvSpPr>
        <p:spPr>
          <a:xfrm>
            <a:off x="1116906" y="3019539"/>
            <a:ext cx="6679557" cy="818921"/>
          </a:xfrm>
        </p:spPr>
        <p:txBody>
          <a:bodyPr>
            <a:normAutofit fontScale="90000"/>
          </a:bodyPr>
          <a:lstStyle/>
          <a:p>
            <a:r>
              <a:rPr lang="en-US" b="1" dirty="0">
                <a:solidFill>
                  <a:srgbClr val="E6287F"/>
                </a:solidFill>
                <a:latin typeface="+mn-lt"/>
              </a:rPr>
              <a:t>Thank you</a:t>
            </a:r>
          </a:p>
        </p:txBody>
      </p:sp>
    </p:spTree>
    <p:extLst>
      <p:ext uri="{BB962C8B-B14F-4D97-AF65-F5344CB8AC3E}">
        <p14:creationId xmlns:p14="http://schemas.microsoft.com/office/powerpoint/2010/main" val="281999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10854"/>
          </a:xfrm>
        </p:spPr>
      </p:pic>
      <p:sp>
        <p:nvSpPr>
          <p:cNvPr id="15" name="Title 1"/>
          <p:cNvSpPr txBox="1">
            <a:spLocks/>
          </p:cNvSpPr>
          <p:nvPr/>
        </p:nvSpPr>
        <p:spPr>
          <a:xfrm>
            <a:off x="1843040" y="2865877"/>
            <a:ext cx="792088" cy="601563"/>
          </a:xfrm>
          <a:prstGeom prst="rect">
            <a:avLst/>
          </a:prstGeom>
        </p:spPr>
        <p:txBody>
          <a:bodyPr vert="horz" lIns="121917" tIns="60958" rIns="121917" bIns="60958" rtlCol="0" anchor="ctr">
            <a:noAutofit/>
          </a:bodyPr>
          <a:lstStyle>
            <a:lvl1pPr algn="l" defTabSz="457200" rtl="0" eaLnBrk="1" latinLnBrk="0" hangingPunct="1">
              <a:spcBef>
                <a:spcPct val="0"/>
              </a:spcBef>
              <a:buNone/>
              <a:defRPr sz="2400" kern="1200">
                <a:solidFill>
                  <a:srgbClr val="4FAF3C"/>
                </a:solidFill>
                <a:latin typeface="Varela"/>
                <a:ea typeface="+mj-ea"/>
                <a:cs typeface="Varela"/>
              </a:defRPr>
            </a:lvl1pPr>
          </a:lstStyle>
          <a:p>
            <a:endParaRPr lang="en-US" sz="12800" dirty="0">
              <a:solidFill>
                <a:schemeClr val="bg2"/>
              </a:solidFill>
              <a:latin typeface="+mn-lt"/>
            </a:endParaRPr>
          </a:p>
        </p:txBody>
      </p:sp>
      <p:sp>
        <p:nvSpPr>
          <p:cNvPr id="17" name="Title 1"/>
          <p:cNvSpPr>
            <a:spLocks noGrp="1"/>
          </p:cNvSpPr>
          <p:nvPr>
            <p:ph type="title"/>
          </p:nvPr>
        </p:nvSpPr>
        <p:spPr>
          <a:xfrm>
            <a:off x="854893" y="1991213"/>
            <a:ext cx="8751020" cy="1325563"/>
          </a:xfrm>
        </p:spPr>
        <p:txBody>
          <a:bodyPr>
            <a:normAutofit/>
          </a:bodyPr>
          <a:lstStyle/>
          <a:p>
            <a:r>
              <a:rPr lang="en-US" sz="4000" b="1" dirty="0">
                <a:solidFill>
                  <a:srgbClr val="E6287F"/>
                </a:solidFill>
              </a:rPr>
              <a:t>Question: What does HE stand for?</a:t>
            </a:r>
          </a:p>
        </p:txBody>
      </p:sp>
      <p:pic>
        <p:nvPicPr>
          <p:cNvPr id="14" name="Picture 2">
            <a:extLst>
              <a:ext uri="{FF2B5EF4-FFF2-40B4-BE49-F238E27FC236}">
                <a16:creationId xmlns:a16="http://schemas.microsoft.com/office/drawing/2014/main" id="{063919F2-965E-4529-9090-DB7FCBEA1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09815">
            <a:off x="3855627" y="3101167"/>
            <a:ext cx="1255178" cy="173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4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910854"/>
          </a:xfrm>
        </p:spPr>
      </p:pic>
      <p:sp>
        <p:nvSpPr>
          <p:cNvPr id="11" name="Content Placeholder 2"/>
          <p:cNvSpPr txBox="1">
            <a:spLocks/>
          </p:cNvSpPr>
          <p:nvPr/>
        </p:nvSpPr>
        <p:spPr>
          <a:xfrm>
            <a:off x="1302746" y="2339660"/>
            <a:ext cx="6336878" cy="2083443"/>
          </a:xfrm>
          <a:prstGeom prst="rect">
            <a:avLst/>
          </a:prstGeom>
        </p:spPr>
        <p:txBody>
          <a:bodyPr vert="horz" lIns="121917" tIns="60958" rIns="121917" bIns="60958" rtlCol="0">
            <a:normAutofit/>
          </a:bodyPr>
          <a:lstStyle>
            <a:lvl1pPr marL="0" indent="0" algn="l" defTabSz="457200" rtl="0" eaLnBrk="1" latinLnBrk="0" hangingPunct="1">
              <a:spcBef>
                <a:spcPct val="20000"/>
              </a:spcBef>
              <a:buFont typeface="Arial"/>
              <a:buNone/>
              <a:defRPr sz="1600" kern="1200">
                <a:solidFill>
                  <a:schemeClr val="tx1">
                    <a:lumMod val="65000"/>
                    <a:lumOff val="35000"/>
                  </a:schemeClr>
                </a:solidFill>
                <a:latin typeface="Varela"/>
                <a:ea typeface="+mn-ea"/>
                <a:cs typeface="Varela"/>
              </a:defRPr>
            </a:lvl1pPr>
            <a:lvl2pPr marL="457200" indent="0" algn="l" defTabSz="457200" rtl="0" eaLnBrk="1" latinLnBrk="0" hangingPunct="1">
              <a:spcBef>
                <a:spcPct val="20000"/>
              </a:spcBef>
              <a:buFont typeface="Arial"/>
              <a:buNone/>
              <a:defRPr sz="1400" kern="1200">
                <a:solidFill>
                  <a:schemeClr val="tx1">
                    <a:lumMod val="65000"/>
                    <a:lumOff val="35000"/>
                  </a:schemeClr>
                </a:solidFill>
                <a:latin typeface="Varela"/>
                <a:ea typeface="+mn-ea"/>
                <a:cs typeface="Varela"/>
              </a:defRPr>
            </a:lvl2pPr>
            <a:lvl3pPr marL="914400" indent="0" algn="l" defTabSz="457200" rtl="0" eaLnBrk="1" latinLnBrk="0" hangingPunct="1">
              <a:spcBef>
                <a:spcPct val="20000"/>
              </a:spcBef>
              <a:buFont typeface="Arial"/>
              <a:buNone/>
              <a:defRPr sz="1200" kern="1200">
                <a:solidFill>
                  <a:schemeClr val="tx1">
                    <a:lumMod val="65000"/>
                    <a:lumOff val="35000"/>
                  </a:schemeClr>
                </a:solidFill>
                <a:latin typeface="Varela"/>
                <a:ea typeface="+mn-ea"/>
                <a:cs typeface="Varela"/>
              </a:defRPr>
            </a:lvl3pPr>
            <a:lvl4pPr marL="13716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4pPr>
            <a:lvl5pPr marL="18288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50000"/>
              </a:lnSpc>
              <a:spcBef>
                <a:spcPts val="0"/>
              </a:spcBef>
            </a:pPr>
            <a:r>
              <a:rPr lang="en-GB" sz="2800" dirty="0">
                <a:solidFill>
                  <a:srgbClr val="2F2D80"/>
                </a:solidFill>
                <a:latin typeface="+mn-lt"/>
              </a:rPr>
              <a:t>HE stands for </a:t>
            </a:r>
            <a:r>
              <a:rPr lang="en-GB" sz="2800" b="1" dirty="0">
                <a:solidFill>
                  <a:srgbClr val="2F2D80"/>
                </a:solidFill>
                <a:latin typeface="+mn-lt"/>
              </a:rPr>
              <a:t>Higher Education.</a:t>
            </a:r>
          </a:p>
          <a:p>
            <a:pPr algn="ctr">
              <a:lnSpc>
                <a:spcPct val="150000"/>
              </a:lnSpc>
              <a:spcBef>
                <a:spcPts val="0"/>
              </a:spcBef>
            </a:pPr>
            <a:r>
              <a:rPr lang="en-GB" sz="2800" b="1" dirty="0">
                <a:solidFill>
                  <a:srgbClr val="2F2D80"/>
                </a:solidFill>
                <a:latin typeface="+mn-lt"/>
              </a:rPr>
              <a:t> </a:t>
            </a:r>
            <a:r>
              <a:rPr lang="en-GB" sz="2800" dirty="0">
                <a:solidFill>
                  <a:srgbClr val="2F2D80"/>
                </a:solidFill>
                <a:latin typeface="+mn-lt"/>
              </a:rPr>
              <a:t>You can access HE at universities </a:t>
            </a:r>
            <a:r>
              <a:rPr lang="en-GB" sz="2800" u="sng" dirty="0">
                <a:solidFill>
                  <a:srgbClr val="2F2D80"/>
                </a:solidFill>
                <a:latin typeface="+mn-lt"/>
              </a:rPr>
              <a:t>and</a:t>
            </a:r>
            <a:r>
              <a:rPr lang="en-GB" sz="2800" dirty="0">
                <a:solidFill>
                  <a:srgbClr val="2F2D80"/>
                </a:solidFill>
                <a:latin typeface="+mn-lt"/>
              </a:rPr>
              <a:t> colleges up and down the country.</a:t>
            </a:r>
            <a:endParaRPr lang="en-US" sz="1500" dirty="0">
              <a:solidFill>
                <a:srgbClr val="2F2D80"/>
              </a:solidFill>
              <a:latin typeface="+mn-lt"/>
            </a:endParaRPr>
          </a:p>
          <a:p>
            <a:pPr algn="ctr">
              <a:lnSpc>
                <a:spcPct val="150000"/>
              </a:lnSpc>
              <a:spcBef>
                <a:spcPts val="0"/>
              </a:spcBef>
            </a:pPr>
            <a:endParaRPr lang="en-US" sz="1500" dirty="0">
              <a:solidFill>
                <a:schemeClr val="bg1"/>
              </a:solidFill>
              <a:latin typeface="+mn-lt"/>
            </a:endParaRPr>
          </a:p>
        </p:txBody>
      </p:sp>
      <p:sp>
        <p:nvSpPr>
          <p:cNvPr id="15" name="Title 1"/>
          <p:cNvSpPr txBox="1">
            <a:spLocks/>
          </p:cNvSpPr>
          <p:nvPr/>
        </p:nvSpPr>
        <p:spPr>
          <a:xfrm>
            <a:off x="1663457" y="2827438"/>
            <a:ext cx="792088" cy="601563"/>
          </a:xfrm>
          <a:prstGeom prst="rect">
            <a:avLst/>
          </a:prstGeom>
        </p:spPr>
        <p:txBody>
          <a:bodyPr vert="horz" lIns="121917" tIns="60958" rIns="121917" bIns="60958" rtlCol="0" anchor="ctr">
            <a:noAutofit/>
          </a:bodyPr>
          <a:lstStyle>
            <a:lvl1pPr algn="l" defTabSz="457200" rtl="0" eaLnBrk="1" latinLnBrk="0" hangingPunct="1">
              <a:spcBef>
                <a:spcPct val="0"/>
              </a:spcBef>
              <a:buNone/>
              <a:defRPr sz="2400" kern="1200">
                <a:solidFill>
                  <a:srgbClr val="4FAF3C"/>
                </a:solidFill>
                <a:latin typeface="Varela"/>
                <a:ea typeface="+mj-ea"/>
                <a:cs typeface="Varela"/>
              </a:defRPr>
            </a:lvl1pPr>
          </a:lstStyle>
          <a:p>
            <a:endParaRPr lang="en-US" sz="12800" dirty="0">
              <a:solidFill>
                <a:schemeClr val="bg2"/>
              </a:solidFill>
              <a:latin typeface="+mn-lt"/>
            </a:endParaRPr>
          </a:p>
        </p:txBody>
      </p:sp>
      <p:sp>
        <p:nvSpPr>
          <p:cNvPr id="17" name="Title 1"/>
          <p:cNvSpPr>
            <a:spLocks noGrp="1"/>
          </p:cNvSpPr>
          <p:nvPr>
            <p:ph type="title"/>
          </p:nvPr>
        </p:nvSpPr>
        <p:spPr>
          <a:xfrm>
            <a:off x="807759" y="1027910"/>
            <a:ext cx="7886700" cy="1325563"/>
          </a:xfrm>
        </p:spPr>
        <p:txBody>
          <a:bodyPr/>
          <a:lstStyle/>
          <a:p>
            <a:r>
              <a:rPr lang="en-US" b="1" dirty="0">
                <a:solidFill>
                  <a:srgbClr val="E6287F"/>
                </a:solidFill>
                <a:latin typeface="+mn-lt"/>
              </a:rPr>
              <a:t>Answer:</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856" y="3980583"/>
            <a:ext cx="2512288" cy="2512288"/>
          </a:xfrm>
          <a:prstGeom prst="rect">
            <a:avLst/>
          </a:prstGeom>
        </p:spPr>
      </p:pic>
    </p:spTree>
    <p:extLst>
      <p:ext uri="{BB962C8B-B14F-4D97-AF65-F5344CB8AC3E}">
        <p14:creationId xmlns:p14="http://schemas.microsoft.com/office/powerpoint/2010/main" val="405698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BC9DD-133C-47F7-BBA2-BC47BE3153B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54AC667-E752-4A64-868A-D0498F71F801}"/>
              </a:ext>
            </a:extLst>
          </p:cNvPr>
          <p:cNvSpPr>
            <a:spLocks noGrp="1"/>
          </p:cNvSpPr>
          <p:nvPr>
            <p:ph idx="1"/>
          </p:nvPr>
        </p:nvSpPr>
        <p:spPr/>
        <p:txBody>
          <a:bodyPr/>
          <a:lstStyle/>
          <a:p>
            <a:endParaRPr lang="en-GB"/>
          </a:p>
        </p:txBody>
      </p:sp>
      <p:pic>
        <p:nvPicPr>
          <p:cNvPr id="4" name="Content Placeholder 3">
            <a:extLst>
              <a:ext uri="{FF2B5EF4-FFF2-40B4-BE49-F238E27FC236}">
                <a16:creationId xmlns:a16="http://schemas.microsoft.com/office/drawing/2014/main" id="{BE3065CE-309F-40C5-8BC2-F45778119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1"/>
            <a:ext cx="9144000" cy="6910854"/>
          </a:xfrm>
          <a:prstGeom prst="rect">
            <a:avLst/>
          </a:prstGeom>
        </p:spPr>
      </p:pic>
      <p:sp>
        <p:nvSpPr>
          <p:cNvPr id="5" name="TextBox 4">
            <a:extLst>
              <a:ext uri="{FF2B5EF4-FFF2-40B4-BE49-F238E27FC236}">
                <a16:creationId xmlns:a16="http://schemas.microsoft.com/office/drawing/2014/main" id="{825B5DA0-43CA-428B-809C-7BB6BD9B764D}"/>
              </a:ext>
            </a:extLst>
          </p:cNvPr>
          <p:cNvSpPr txBox="1"/>
          <p:nvPr/>
        </p:nvSpPr>
        <p:spPr>
          <a:xfrm>
            <a:off x="405352" y="881583"/>
            <a:ext cx="6278251" cy="707886"/>
          </a:xfrm>
          <a:prstGeom prst="rect">
            <a:avLst/>
          </a:prstGeom>
          <a:noFill/>
        </p:spPr>
        <p:txBody>
          <a:bodyPr wrap="square" rtlCol="0">
            <a:spAutoFit/>
          </a:bodyPr>
          <a:lstStyle/>
          <a:p>
            <a:r>
              <a:rPr lang="en-GB" sz="4000" dirty="0">
                <a:solidFill>
                  <a:srgbClr val="E6287F"/>
                </a:solidFill>
              </a:rPr>
              <a:t>What is Higher Education?</a:t>
            </a:r>
          </a:p>
        </p:txBody>
      </p:sp>
      <p:sp>
        <p:nvSpPr>
          <p:cNvPr id="6" name="TextBox 5">
            <a:extLst>
              <a:ext uri="{FF2B5EF4-FFF2-40B4-BE49-F238E27FC236}">
                <a16:creationId xmlns:a16="http://schemas.microsoft.com/office/drawing/2014/main" id="{458249AD-9806-4B39-A5F8-630E971F3669}"/>
              </a:ext>
            </a:extLst>
          </p:cNvPr>
          <p:cNvSpPr txBox="1"/>
          <p:nvPr/>
        </p:nvSpPr>
        <p:spPr>
          <a:xfrm>
            <a:off x="207391" y="2048910"/>
            <a:ext cx="7886700" cy="3447098"/>
          </a:xfrm>
          <a:prstGeom prst="rect">
            <a:avLst/>
          </a:prstGeom>
          <a:noFill/>
        </p:spPr>
        <p:txBody>
          <a:bodyPr wrap="square" rtlCol="0">
            <a:spAutoFit/>
          </a:bodyPr>
          <a:lstStyle/>
          <a:p>
            <a:r>
              <a:rPr lang="en-GB" sz="2000" dirty="0">
                <a:solidFill>
                  <a:srgbClr val="2F2D80"/>
                </a:solidFill>
              </a:rPr>
              <a:t>Higher education is </a:t>
            </a:r>
            <a:r>
              <a:rPr lang="en-GB" sz="2000" b="1" dirty="0">
                <a:solidFill>
                  <a:srgbClr val="2F2D80"/>
                </a:solidFill>
              </a:rPr>
              <a:t>the name for qualifications and courses you can take after 18</a:t>
            </a:r>
            <a:r>
              <a:rPr lang="en-GB" sz="2000" dirty="0">
                <a:solidFill>
                  <a:srgbClr val="2F2D80"/>
                </a:solidFill>
              </a:rPr>
              <a:t>. It includes diplomas, foundation years, bachelor degrees and more.</a:t>
            </a:r>
          </a:p>
          <a:p>
            <a:endParaRPr lang="en-GB" sz="2000" dirty="0">
              <a:solidFill>
                <a:srgbClr val="2F2D80"/>
              </a:solidFill>
            </a:endParaRPr>
          </a:p>
          <a:p>
            <a:endParaRPr lang="en-GB" sz="2000" dirty="0">
              <a:solidFill>
                <a:srgbClr val="2F2D80"/>
              </a:solidFill>
            </a:endParaRPr>
          </a:p>
          <a:p>
            <a:endParaRPr lang="en-GB" sz="2000" dirty="0">
              <a:solidFill>
                <a:srgbClr val="2F2D80"/>
              </a:solidFill>
            </a:endParaRPr>
          </a:p>
          <a:p>
            <a:r>
              <a:rPr lang="en-GB" sz="2000" dirty="0">
                <a:solidFill>
                  <a:srgbClr val="2F2D80"/>
                </a:solidFill>
              </a:rPr>
              <a:t>Higher Education is </a:t>
            </a:r>
            <a:r>
              <a:rPr lang="en-GB" sz="2000" u="sng" dirty="0">
                <a:solidFill>
                  <a:srgbClr val="2F2D80"/>
                </a:solidFill>
              </a:rPr>
              <a:t>Level 4 </a:t>
            </a:r>
            <a:r>
              <a:rPr lang="en-GB" sz="2000" dirty="0">
                <a:solidFill>
                  <a:srgbClr val="2F2D80"/>
                </a:solidFill>
              </a:rPr>
              <a:t>education and takes place after you leave school (GCSEs are </a:t>
            </a:r>
            <a:r>
              <a:rPr lang="en-GB" sz="2000" u="sng" dirty="0">
                <a:solidFill>
                  <a:srgbClr val="2F2D80"/>
                </a:solidFill>
              </a:rPr>
              <a:t>Level 2</a:t>
            </a:r>
            <a:r>
              <a:rPr lang="en-GB" sz="2000" dirty="0">
                <a:solidFill>
                  <a:srgbClr val="2F2D80"/>
                </a:solidFill>
              </a:rPr>
              <a:t> and A Levels are </a:t>
            </a:r>
            <a:r>
              <a:rPr lang="en-GB" sz="2000" u="sng" dirty="0">
                <a:solidFill>
                  <a:srgbClr val="2F2D80"/>
                </a:solidFill>
              </a:rPr>
              <a:t>Level 3</a:t>
            </a:r>
            <a:r>
              <a:rPr lang="en-GB" sz="2000" dirty="0">
                <a:solidFill>
                  <a:srgbClr val="2F2D80"/>
                </a:solidFill>
              </a:rPr>
              <a:t>). </a:t>
            </a:r>
          </a:p>
          <a:p>
            <a:endParaRPr lang="en-GB" sz="2000" dirty="0">
              <a:solidFill>
                <a:srgbClr val="2F2D80"/>
              </a:solidFill>
            </a:endParaRPr>
          </a:p>
          <a:p>
            <a:endParaRPr lang="en-GB" sz="2000" dirty="0">
              <a:solidFill>
                <a:srgbClr val="2F2D80"/>
              </a:solidFill>
            </a:endParaRPr>
          </a:p>
          <a:p>
            <a:r>
              <a:rPr lang="en-GB" sz="2000" dirty="0">
                <a:solidFill>
                  <a:srgbClr val="2F2D80"/>
                </a:solidFill>
              </a:rPr>
              <a:t>It takes places at Universities and Further Education colleges.</a:t>
            </a:r>
          </a:p>
        </p:txBody>
      </p:sp>
    </p:spTree>
    <p:extLst>
      <p:ext uri="{BB962C8B-B14F-4D97-AF65-F5344CB8AC3E}">
        <p14:creationId xmlns:p14="http://schemas.microsoft.com/office/powerpoint/2010/main" val="317285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6910854"/>
          </a:xfrm>
        </p:spPr>
      </p:pic>
      <p:grpSp>
        <p:nvGrpSpPr>
          <p:cNvPr id="8" name="Group 7"/>
          <p:cNvGrpSpPr/>
          <p:nvPr/>
        </p:nvGrpSpPr>
        <p:grpSpPr>
          <a:xfrm>
            <a:off x="782747" y="1729116"/>
            <a:ext cx="7272808" cy="3175641"/>
            <a:chOff x="827584" y="1275607"/>
            <a:chExt cx="7272808" cy="2381731"/>
          </a:xfrm>
          <a:solidFill>
            <a:schemeClr val="accent1"/>
          </a:solidFill>
        </p:grpSpPr>
        <p:sp>
          <p:nvSpPr>
            <p:cNvPr id="9" name="Rounded Rectangle 8"/>
            <p:cNvSpPr/>
            <p:nvPr/>
          </p:nvSpPr>
          <p:spPr>
            <a:xfrm>
              <a:off x="827584" y="1275607"/>
              <a:ext cx="7272808" cy="2088233"/>
            </a:xfrm>
            <a:prstGeom prst="roundRect">
              <a:avLst>
                <a:gd name="adj" fmla="val 50000"/>
              </a:avLst>
            </a:prstGeom>
            <a:solidFill>
              <a:srgbClr val="E6287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0" name="Isosceles Triangle 9"/>
            <p:cNvSpPr/>
            <p:nvPr/>
          </p:nvSpPr>
          <p:spPr>
            <a:xfrm rot="8722178">
              <a:off x="6310068" y="3225290"/>
              <a:ext cx="288032" cy="432048"/>
            </a:xfrm>
            <a:prstGeom prst="triangle">
              <a:avLst/>
            </a:prstGeom>
            <a:solidFill>
              <a:srgbClr val="E628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grpSp>
      <p:sp>
        <p:nvSpPr>
          <p:cNvPr id="11" name="Content Placeholder 2"/>
          <p:cNvSpPr txBox="1">
            <a:spLocks/>
          </p:cNvSpPr>
          <p:nvPr/>
        </p:nvSpPr>
        <p:spPr>
          <a:xfrm>
            <a:off x="1088445" y="2602459"/>
            <a:ext cx="7699612" cy="1440160"/>
          </a:xfrm>
          <a:prstGeom prst="rect">
            <a:avLst/>
          </a:prstGeom>
        </p:spPr>
        <p:txBody>
          <a:bodyPr vert="horz" lIns="121917" tIns="60958" rIns="121917" bIns="60958" rtlCol="0">
            <a:normAutofit/>
          </a:bodyPr>
          <a:lstStyle>
            <a:lvl1pPr marL="0" indent="0" algn="l" defTabSz="457200" rtl="0" eaLnBrk="1" latinLnBrk="0" hangingPunct="1">
              <a:spcBef>
                <a:spcPct val="20000"/>
              </a:spcBef>
              <a:buFont typeface="Arial"/>
              <a:buNone/>
              <a:defRPr sz="1600" kern="1200">
                <a:solidFill>
                  <a:schemeClr val="tx1">
                    <a:lumMod val="65000"/>
                    <a:lumOff val="35000"/>
                  </a:schemeClr>
                </a:solidFill>
                <a:latin typeface="Varela"/>
                <a:ea typeface="+mn-ea"/>
                <a:cs typeface="Varela"/>
              </a:defRPr>
            </a:lvl1pPr>
            <a:lvl2pPr marL="457200" indent="0" algn="l" defTabSz="457200" rtl="0" eaLnBrk="1" latinLnBrk="0" hangingPunct="1">
              <a:spcBef>
                <a:spcPct val="20000"/>
              </a:spcBef>
              <a:buFont typeface="Arial"/>
              <a:buNone/>
              <a:defRPr sz="1400" kern="1200">
                <a:solidFill>
                  <a:schemeClr val="tx1">
                    <a:lumMod val="65000"/>
                    <a:lumOff val="35000"/>
                  </a:schemeClr>
                </a:solidFill>
                <a:latin typeface="Varela"/>
                <a:ea typeface="+mn-ea"/>
                <a:cs typeface="Varela"/>
              </a:defRPr>
            </a:lvl2pPr>
            <a:lvl3pPr marL="914400" indent="0" algn="l" defTabSz="457200" rtl="0" eaLnBrk="1" latinLnBrk="0" hangingPunct="1">
              <a:spcBef>
                <a:spcPct val="20000"/>
              </a:spcBef>
              <a:buFont typeface="Arial"/>
              <a:buNone/>
              <a:defRPr sz="1200" kern="1200">
                <a:solidFill>
                  <a:schemeClr val="tx1">
                    <a:lumMod val="65000"/>
                    <a:lumOff val="35000"/>
                  </a:schemeClr>
                </a:solidFill>
                <a:latin typeface="Varela"/>
                <a:ea typeface="+mn-ea"/>
                <a:cs typeface="Varela"/>
              </a:defRPr>
            </a:lvl3pPr>
            <a:lvl4pPr marL="13716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4pPr>
            <a:lvl5pPr marL="18288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0"/>
              </a:spcBef>
            </a:pPr>
            <a:r>
              <a:rPr lang="en-GB" sz="2800" dirty="0">
                <a:solidFill>
                  <a:schemeClr val="bg1"/>
                </a:solidFill>
                <a:latin typeface="+mn-lt"/>
              </a:rPr>
              <a:t>So why should I consider Higher Education at a University or College?</a:t>
            </a:r>
          </a:p>
          <a:p>
            <a:pPr>
              <a:lnSpc>
                <a:spcPct val="150000"/>
              </a:lnSpc>
              <a:spcBef>
                <a:spcPts val="0"/>
              </a:spcBef>
            </a:pPr>
            <a:endParaRPr lang="en-US" sz="1500" dirty="0">
              <a:solidFill>
                <a:schemeClr val="bg1"/>
              </a:solidFill>
              <a:latin typeface="+mn-lt"/>
            </a:endParaRPr>
          </a:p>
          <a:p>
            <a:pPr>
              <a:lnSpc>
                <a:spcPct val="150000"/>
              </a:lnSpc>
              <a:spcBef>
                <a:spcPts val="0"/>
              </a:spcBef>
            </a:pPr>
            <a:endParaRPr lang="en-US" sz="1500" dirty="0">
              <a:solidFill>
                <a:schemeClr val="bg1"/>
              </a:solidFill>
              <a:latin typeface="+mn-lt"/>
            </a:endParaRPr>
          </a:p>
        </p:txBody>
      </p:sp>
      <p:sp>
        <p:nvSpPr>
          <p:cNvPr id="15" name="Title 1"/>
          <p:cNvSpPr txBox="1">
            <a:spLocks/>
          </p:cNvSpPr>
          <p:nvPr/>
        </p:nvSpPr>
        <p:spPr>
          <a:xfrm>
            <a:off x="1488139" y="2314521"/>
            <a:ext cx="792088" cy="601563"/>
          </a:xfrm>
          <a:prstGeom prst="rect">
            <a:avLst/>
          </a:prstGeom>
        </p:spPr>
        <p:txBody>
          <a:bodyPr vert="horz" lIns="121917" tIns="60958" rIns="121917" bIns="60958" rtlCol="0" anchor="ctr">
            <a:noAutofit/>
          </a:bodyPr>
          <a:lstStyle>
            <a:lvl1pPr algn="l" defTabSz="457200" rtl="0" eaLnBrk="1" latinLnBrk="0" hangingPunct="1">
              <a:spcBef>
                <a:spcPct val="0"/>
              </a:spcBef>
              <a:buNone/>
              <a:defRPr sz="2400" kern="1200">
                <a:solidFill>
                  <a:srgbClr val="4FAF3C"/>
                </a:solidFill>
                <a:latin typeface="Varela"/>
                <a:ea typeface="+mj-ea"/>
                <a:cs typeface="Varela"/>
              </a:defRPr>
            </a:lvl1pPr>
          </a:lstStyle>
          <a:p>
            <a:r>
              <a:rPr lang="en-US" sz="12800" dirty="0">
                <a:solidFill>
                  <a:schemeClr val="bg2"/>
                </a:solidFill>
                <a:latin typeface="+mn-lt"/>
              </a:rPr>
              <a:t>“</a:t>
            </a:r>
          </a:p>
        </p:txBody>
      </p:sp>
    </p:spTree>
    <p:extLst>
      <p:ext uri="{BB962C8B-B14F-4D97-AF65-F5344CB8AC3E}">
        <p14:creationId xmlns:p14="http://schemas.microsoft.com/office/powerpoint/2010/main" val="280510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910854"/>
          </a:xfrm>
        </p:spPr>
      </p:pic>
      <p:sp>
        <p:nvSpPr>
          <p:cNvPr id="11" name="Content Placeholder 2"/>
          <p:cNvSpPr txBox="1">
            <a:spLocks/>
          </p:cNvSpPr>
          <p:nvPr/>
        </p:nvSpPr>
        <p:spPr>
          <a:xfrm>
            <a:off x="994746" y="703856"/>
            <a:ext cx="7565122" cy="4848726"/>
          </a:xfrm>
          <a:prstGeom prst="rect">
            <a:avLst/>
          </a:prstGeom>
        </p:spPr>
        <p:txBody>
          <a:bodyPr vert="horz" lIns="121917" tIns="60958" rIns="121917" bIns="60958" rtlCol="0">
            <a:normAutofit fontScale="40000" lnSpcReduction="20000"/>
          </a:bodyPr>
          <a:lstStyle>
            <a:lvl1pPr marL="0" indent="0" algn="l" defTabSz="457200" rtl="0" eaLnBrk="1" latinLnBrk="0" hangingPunct="1">
              <a:spcBef>
                <a:spcPct val="20000"/>
              </a:spcBef>
              <a:buFont typeface="Arial"/>
              <a:buNone/>
              <a:defRPr sz="1600" kern="1200">
                <a:solidFill>
                  <a:schemeClr val="tx1">
                    <a:lumMod val="65000"/>
                    <a:lumOff val="35000"/>
                  </a:schemeClr>
                </a:solidFill>
                <a:latin typeface="Varela"/>
                <a:ea typeface="+mn-ea"/>
                <a:cs typeface="Varela"/>
              </a:defRPr>
            </a:lvl1pPr>
            <a:lvl2pPr marL="457200" indent="0" algn="l" defTabSz="457200" rtl="0" eaLnBrk="1" latinLnBrk="0" hangingPunct="1">
              <a:spcBef>
                <a:spcPct val="20000"/>
              </a:spcBef>
              <a:buFont typeface="Arial"/>
              <a:buNone/>
              <a:defRPr sz="1400" kern="1200">
                <a:solidFill>
                  <a:schemeClr val="tx1">
                    <a:lumMod val="65000"/>
                    <a:lumOff val="35000"/>
                  </a:schemeClr>
                </a:solidFill>
                <a:latin typeface="Varela"/>
                <a:ea typeface="+mn-ea"/>
                <a:cs typeface="Varela"/>
              </a:defRPr>
            </a:lvl2pPr>
            <a:lvl3pPr marL="914400" indent="0" algn="l" defTabSz="457200" rtl="0" eaLnBrk="1" latinLnBrk="0" hangingPunct="1">
              <a:spcBef>
                <a:spcPct val="20000"/>
              </a:spcBef>
              <a:buFont typeface="Arial"/>
              <a:buNone/>
              <a:defRPr sz="1200" kern="1200">
                <a:solidFill>
                  <a:schemeClr val="tx1">
                    <a:lumMod val="65000"/>
                    <a:lumOff val="35000"/>
                  </a:schemeClr>
                </a:solidFill>
                <a:latin typeface="Varela"/>
                <a:ea typeface="+mn-ea"/>
                <a:cs typeface="Varela"/>
              </a:defRPr>
            </a:lvl3pPr>
            <a:lvl4pPr marL="13716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4pPr>
            <a:lvl5pPr marL="18288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0"/>
              </a:spcBef>
            </a:pPr>
            <a:r>
              <a:rPr lang="en-GB" sz="5900" dirty="0">
                <a:solidFill>
                  <a:srgbClr val="E6287F"/>
                </a:solidFill>
                <a:latin typeface="+mn-lt"/>
              </a:rPr>
              <a:t>                                            To get a degree</a:t>
            </a:r>
          </a:p>
          <a:p>
            <a:pPr marL="457200" indent="-457200">
              <a:lnSpc>
                <a:spcPct val="150000"/>
              </a:lnSpc>
              <a:spcBef>
                <a:spcPts val="0"/>
              </a:spcBef>
              <a:buFont typeface="Arial" panose="020B0604020202020204" pitchFamily="34" charset="0"/>
              <a:buChar char="•"/>
            </a:pPr>
            <a:endParaRPr lang="en-GB" sz="5900" dirty="0">
              <a:solidFill>
                <a:srgbClr val="E6287F"/>
              </a:solidFill>
              <a:latin typeface="+mn-lt"/>
            </a:endParaRPr>
          </a:p>
          <a:p>
            <a:pPr marL="457200" indent="-457200">
              <a:lnSpc>
                <a:spcPct val="150000"/>
              </a:lnSpc>
              <a:spcBef>
                <a:spcPts val="0"/>
              </a:spcBef>
              <a:buFont typeface="Arial" panose="020B0604020202020204" pitchFamily="34" charset="0"/>
              <a:buChar char="•"/>
            </a:pPr>
            <a:endParaRPr lang="en-GB" sz="5900" dirty="0">
              <a:solidFill>
                <a:srgbClr val="E6287F"/>
              </a:solidFill>
              <a:latin typeface="+mn-lt"/>
            </a:endParaRPr>
          </a:p>
          <a:p>
            <a:pPr marL="457200" indent="-457200">
              <a:lnSpc>
                <a:spcPct val="150000"/>
              </a:lnSpc>
              <a:spcBef>
                <a:spcPts val="0"/>
              </a:spcBef>
              <a:buFont typeface="Arial" panose="020B0604020202020204" pitchFamily="34" charset="0"/>
              <a:buChar char="•"/>
            </a:pPr>
            <a:endParaRPr lang="en-GB" sz="5900" dirty="0">
              <a:solidFill>
                <a:srgbClr val="E6287F"/>
              </a:solidFill>
              <a:latin typeface="+mn-lt"/>
            </a:endParaRPr>
          </a:p>
          <a:p>
            <a:pPr>
              <a:lnSpc>
                <a:spcPct val="150000"/>
              </a:lnSpc>
              <a:spcBef>
                <a:spcPts val="0"/>
              </a:spcBef>
            </a:pPr>
            <a:r>
              <a:rPr lang="en-GB" sz="5900" dirty="0">
                <a:solidFill>
                  <a:srgbClr val="E6287F"/>
                </a:solidFill>
                <a:latin typeface="+mn-lt"/>
              </a:rPr>
              <a:t>                                           To get a job</a:t>
            </a:r>
          </a:p>
          <a:p>
            <a:pPr marL="457200" indent="-457200">
              <a:lnSpc>
                <a:spcPct val="150000"/>
              </a:lnSpc>
              <a:spcBef>
                <a:spcPts val="0"/>
              </a:spcBef>
              <a:buFont typeface="Arial" panose="020B0604020202020204" pitchFamily="34" charset="0"/>
              <a:buChar char="•"/>
            </a:pPr>
            <a:endParaRPr lang="en-GB" sz="5900" dirty="0">
              <a:solidFill>
                <a:srgbClr val="E6287F"/>
              </a:solidFill>
              <a:latin typeface="+mn-lt"/>
            </a:endParaRPr>
          </a:p>
          <a:p>
            <a:pPr marL="457200" indent="-457200">
              <a:lnSpc>
                <a:spcPct val="150000"/>
              </a:lnSpc>
              <a:spcBef>
                <a:spcPts val="0"/>
              </a:spcBef>
              <a:buFont typeface="Arial" panose="020B0604020202020204" pitchFamily="34" charset="0"/>
              <a:buChar char="•"/>
            </a:pPr>
            <a:endParaRPr lang="en-GB" sz="5900" dirty="0">
              <a:solidFill>
                <a:srgbClr val="E6287F"/>
              </a:solidFill>
              <a:latin typeface="+mn-lt"/>
            </a:endParaRPr>
          </a:p>
          <a:p>
            <a:pPr marL="457200" indent="-457200">
              <a:lnSpc>
                <a:spcPct val="150000"/>
              </a:lnSpc>
              <a:spcBef>
                <a:spcPts val="0"/>
              </a:spcBef>
              <a:buFont typeface="Arial" panose="020B0604020202020204" pitchFamily="34" charset="0"/>
              <a:buChar char="•"/>
            </a:pPr>
            <a:endParaRPr lang="en-GB" sz="5900" dirty="0">
              <a:solidFill>
                <a:srgbClr val="E6287F"/>
              </a:solidFill>
              <a:latin typeface="+mn-lt"/>
            </a:endParaRPr>
          </a:p>
          <a:p>
            <a:pPr>
              <a:lnSpc>
                <a:spcPct val="150000"/>
              </a:lnSpc>
              <a:spcBef>
                <a:spcPts val="0"/>
              </a:spcBef>
            </a:pPr>
            <a:r>
              <a:rPr lang="en-GB" sz="5900" dirty="0">
                <a:solidFill>
                  <a:srgbClr val="E6287F"/>
                </a:solidFill>
                <a:latin typeface="+mn-lt"/>
              </a:rPr>
              <a:t>                                            To earn good money</a:t>
            </a:r>
            <a:r>
              <a:rPr lang="en-GB" sz="4000" dirty="0">
                <a:solidFill>
                  <a:schemeClr val="bg1"/>
                </a:solidFill>
                <a:latin typeface="+mn-lt"/>
              </a:rPr>
              <a:t>.</a:t>
            </a:r>
            <a:endParaRPr lang="en-US" sz="4000" dirty="0">
              <a:solidFill>
                <a:schemeClr val="bg1"/>
              </a:solidFill>
              <a:latin typeface="+mn-lt"/>
            </a:endParaRPr>
          </a:p>
          <a:p>
            <a:pPr>
              <a:lnSpc>
                <a:spcPct val="150000"/>
              </a:lnSpc>
              <a:spcBef>
                <a:spcPts val="0"/>
              </a:spcBef>
            </a:pPr>
            <a:endParaRPr lang="en-US" sz="1500" dirty="0">
              <a:solidFill>
                <a:schemeClr val="bg1"/>
              </a:solidFill>
              <a:latin typeface="+mn-lt"/>
            </a:endParaRPr>
          </a:p>
        </p:txBody>
      </p:sp>
      <p:sp>
        <p:nvSpPr>
          <p:cNvPr id="15" name="Title 1"/>
          <p:cNvSpPr txBox="1">
            <a:spLocks/>
          </p:cNvSpPr>
          <p:nvPr/>
        </p:nvSpPr>
        <p:spPr>
          <a:xfrm>
            <a:off x="1663457" y="2827438"/>
            <a:ext cx="792088" cy="601563"/>
          </a:xfrm>
          <a:prstGeom prst="rect">
            <a:avLst/>
          </a:prstGeom>
        </p:spPr>
        <p:txBody>
          <a:bodyPr vert="horz" lIns="121917" tIns="60958" rIns="121917" bIns="60958" rtlCol="0" anchor="ctr">
            <a:noAutofit/>
          </a:bodyPr>
          <a:lstStyle>
            <a:lvl1pPr algn="l" defTabSz="457200" rtl="0" eaLnBrk="1" latinLnBrk="0" hangingPunct="1">
              <a:spcBef>
                <a:spcPct val="0"/>
              </a:spcBef>
              <a:buNone/>
              <a:defRPr sz="2400" kern="1200">
                <a:solidFill>
                  <a:srgbClr val="4FAF3C"/>
                </a:solidFill>
                <a:latin typeface="Varela"/>
                <a:ea typeface="+mj-ea"/>
                <a:cs typeface="Varela"/>
              </a:defRPr>
            </a:lvl1pPr>
          </a:lstStyle>
          <a:p>
            <a:endParaRPr lang="en-US" sz="12800" dirty="0">
              <a:solidFill>
                <a:schemeClr val="bg2"/>
              </a:solidFill>
              <a:latin typeface="+mn-lt"/>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173" y="429801"/>
            <a:ext cx="1039365" cy="1039365"/>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0549" y="1960376"/>
            <a:ext cx="1734124" cy="1734124"/>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7108" y="4296063"/>
            <a:ext cx="1169220" cy="1169220"/>
          </a:xfrm>
          <a:prstGeom prst="rect">
            <a:avLst/>
          </a:prstGeom>
        </p:spPr>
      </p:pic>
    </p:spTree>
    <p:extLst>
      <p:ext uri="{BB962C8B-B14F-4D97-AF65-F5344CB8AC3E}">
        <p14:creationId xmlns:p14="http://schemas.microsoft.com/office/powerpoint/2010/main" val="117151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910854"/>
          </a:xfrm>
        </p:spPr>
      </p:pic>
      <p:grpSp>
        <p:nvGrpSpPr>
          <p:cNvPr id="8" name="Group 7"/>
          <p:cNvGrpSpPr/>
          <p:nvPr/>
        </p:nvGrpSpPr>
        <p:grpSpPr>
          <a:xfrm>
            <a:off x="282113" y="254263"/>
            <a:ext cx="7272808" cy="3595196"/>
            <a:chOff x="249023" y="186767"/>
            <a:chExt cx="7272808" cy="2696397"/>
          </a:xfrm>
          <a:solidFill>
            <a:schemeClr val="accent1"/>
          </a:solidFill>
        </p:grpSpPr>
        <p:sp>
          <p:nvSpPr>
            <p:cNvPr id="9" name="Rounded Rectangle 8"/>
            <p:cNvSpPr/>
            <p:nvPr/>
          </p:nvSpPr>
          <p:spPr>
            <a:xfrm>
              <a:off x="249023" y="186767"/>
              <a:ext cx="7272808" cy="2088233"/>
            </a:xfrm>
            <a:prstGeom prst="roundRect">
              <a:avLst>
                <a:gd name="adj" fmla="val 50000"/>
              </a:avLst>
            </a:prstGeom>
            <a:solidFill>
              <a:srgbClr val="E6287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0" name="Isosceles Triangle 9"/>
            <p:cNvSpPr/>
            <p:nvPr/>
          </p:nvSpPr>
          <p:spPr>
            <a:xfrm rot="8722178">
              <a:off x="6564588" y="2260422"/>
              <a:ext cx="528401" cy="622742"/>
            </a:xfrm>
            <a:prstGeom prst="triangle">
              <a:avLst/>
            </a:prstGeom>
            <a:solidFill>
              <a:srgbClr val="E628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grpSp>
      <p:sp>
        <p:nvSpPr>
          <p:cNvPr id="11" name="Content Placeholder 2"/>
          <p:cNvSpPr txBox="1">
            <a:spLocks/>
          </p:cNvSpPr>
          <p:nvPr/>
        </p:nvSpPr>
        <p:spPr>
          <a:xfrm>
            <a:off x="1004907" y="1294745"/>
            <a:ext cx="6777650" cy="1440160"/>
          </a:xfrm>
          <a:prstGeom prst="rect">
            <a:avLst/>
          </a:prstGeom>
        </p:spPr>
        <p:txBody>
          <a:bodyPr vert="horz" lIns="121917" tIns="60958" rIns="121917" bIns="60958" rtlCol="0">
            <a:normAutofit/>
          </a:bodyPr>
          <a:lstStyle>
            <a:lvl1pPr marL="0" indent="0" algn="l" defTabSz="457200" rtl="0" eaLnBrk="1" latinLnBrk="0" hangingPunct="1">
              <a:spcBef>
                <a:spcPct val="20000"/>
              </a:spcBef>
              <a:buFont typeface="Arial"/>
              <a:buNone/>
              <a:defRPr sz="1600" kern="1200">
                <a:solidFill>
                  <a:schemeClr val="tx1">
                    <a:lumMod val="65000"/>
                    <a:lumOff val="35000"/>
                  </a:schemeClr>
                </a:solidFill>
                <a:latin typeface="Varela"/>
                <a:ea typeface="+mn-ea"/>
                <a:cs typeface="Varela"/>
              </a:defRPr>
            </a:lvl1pPr>
            <a:lvl2pPr marL="457200" indent="0" algn="l" defTabSz="457200" rtl="0" eaLnBrk="1" latinLnBrk="0" hangingPunct="1">
              <a:spcBef>
                <a:spcPct val="20000"/>
              </a:spcBef>
              <a:buFont typeface="Arial"/>
              <a:buNone/>
              <a:defRPr sz="1400" kern="1200">
                <a:solidFill>
                  <a:schemeClr val="tx1">
                    <a:lumMod val="65000"/>
                    <a:lumOff val="35000"/>
                  </a:schemeClr>
                </a:solidFill>
                <a:latin typeface="Varela"/>
                <a:ea typeface="+mn-ea"/>
                <a:cs typeface="Varela"/>
              </a:defRPr>
            </a:lvl2pPr>
            <a:lvl3pPr marL="914400" indent="0" algn="l" defTabSz="457200" rtl="0" eaLnBrk="1" latinLnBrk="0" hangingPunct="1">
              <a:spcBef>
                <a:spcPct val="20000"/>
              </a:spcBef>
              <a:buFont typeface="Arial"/>
              <a:buNone/>
              <a:defRPr sz="1200" kern="1200">
                <a:solidFill>
                  <a:schemeClr val="tx1">
                    <a:lumMod val="65000"/>
                    <a:lumOff val="35000"/>
                  </a:schemeClr>
                </a:solidFill>
                <a:latin typeface="Varela"/>
                <a:ea typeface="+mn-ea"/>
                <a:cs typeface="Varela"/>
              </a:defRPr>
            </a:lvl3pPr>
            <a:lvl4pPr marL="13716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4pPr>
            <a:lvl5pPr marL="1828800" indent="0" algn="l" defTabSz="457200" rtl="0" eaLnBrk="1" latinLnBrk="0" hangingPunct="1">
              <a:spcBef>
                <a:spcPct val="20000"/>
              </a:spcBef>
              <a:buFont typeface="Arial"/>
              <a:buNone/>
              <a:defRPr sz="1100" kern="1200">
                <a:solidFill>
                  <a:schemeClr val="tx1">
                    <a:lumMod val="65000"/>
                    <a:lumOff val="35000"/>
                  </a:schemeClr>
                </a:solidFill>
                <a:latin typeface="Varela"/>
                <a:ea typeface="+mn-ea"/>
                <a:cs typeface="Varel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0"/>
              </a:spcBef>
            </a:pPr>
            <a:r>
              <a:rPr lang="en-GB" sz="2800" dirty="0">
                <a:solidFill>
                  <a:schemeClr val="bg1"/>
                </a:solidFill>
                <a:latin typeface="+mn-lt"/>
              </a:rPr>
              <a:t>What other opportunities might there be?</a:t>
            </a:r>
          </a:p>
          <a:p>
            <a:pPr>
              <a:lnSpc>
                <a:spcPct val="150000"/>
              </a:lnSpc>
              <a:spcBef>
                <a:spcPts val="0"/>
              </a:spcBef>
            </a:pPr>
            <a:endParaRPr lang="en-US" sz="1500" dirty="0">
              <a:solidFill>
                <a:schemeClr val="bg1"/>
              </a:solidFill>
              <a:latin typeface="+mn-lt"/>
            </a:endParaRPr>
          </a:p>
          <a:p>
            <a:pPr>
              <a:lnSpc>
                <a:spcPct val="150000"/>
              </a:lnSpc>
              <a:spcBef>
                <a:spcPts val="0"/>
              </a:spcBef>
            </a:pPr>
            <a:endParaRPr lang="en-US" sz="1500" dirty="0">
              <a:solidFill>
                <a:schemeClr val="bg1"/>
              </a:solidFill>
              <a:latin typeface="+mn-lt"/>
            </a:endParaRPr>
          </a:p>
        </p:txBody>
      </p:sp>
      <p:sp>
        <p:nvSpPr>
          <p:cNvPr id="15" name="Title 1"/>
          <p:cNvSpPr txBox="1">
            <a:spLocks/>
          </p:cNvSpPr>
          <p:nvPr/>
        </p:nvSpPr>
        <p:spPr>
          <a:xfrm>
            <a:off x="1004907" y="909829"/>
            <a:ext cx="792088" cy="601563"/>
          </a:xfrm>
          <a:prstGeom prst="rect">
            <a:avLst/>
          </a:prstGeom>
        </p:spPr>
        <p:txBody>
          <a:bodyPr vert="horz" lIns="121917" tIns="60958" rIns="121917" bIns="60958" rtlCol="0" anchor="ctr">
            <a:noAutofit/>
          </a:bodyPr>
          <a:lstStyle>
            <a:lvl1pPr algn="l" defTabSz="457200" rtl="0" eaLnBrk="1" latinLnBrk="0" hangingPunct="1">
              <a:spcBef>
                <a:spcPct val="0"/>
              </a:spcBef>
              <a:buNone/>
              <a:defRPr sz="2400" kern="1200">
                <a:solidFill>
                  <a:srgbClr val="4FAF3C"/>
                </a:solidFill>
                <a:latin typeface="Varela"/>
                <a:ea typeface="+mj-ea"/>
                <a:cs typeface="Varela"/>
              </a:defRPr>
            </a:lvl1pPr>
          </a:lstStyle>
          <a:p>
            <a:r>
              <a:rPr lang="en-US" sz="12800" dirty="0">
                <a:solidFill>
                  <a:schemeClr val="bg2"/>
                </a:solidFill>
                <a:latin typeface="+mn-lt"/>
              </a:rPr>
              <a:t>“</a:t>
            </a:r>
          </a:p>
        </p:txBody>
      </p:sp>
      <p:pic>
        <p:nvPicPr>
          <p:cNvPr id="12" name="Picture 2">
            <a:extLst>
              <a:ext uri="{FF2B5EF4-FFF2-40B4-BE49-F238E27FC236}">
                <a16:creationId xmlns:a16="http://schemas.microsoft.com/office/drawing/2014/main" id="{7836F070-0F68-434B-A278-4AF9C6CB3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09815">
            <a:off x="7218585" y="3775387"/>
            <a:ext cx="1564467" cy="216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31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3"/>
            <a:ext cx="9144000" cy="6858763"/>
          </a:xfrm>
        </p:spPr>
      </p:pic>
      <p:sp>
        <p:nvSpPr>
          <p:cNvPr id="2" name="Title 1"/>
          <p:cNvSpPr>
            <a:spLocks noGrp="1"/>
          </p:cNvSpPr>
          <p:nvPr>
            <p:ph type="title"/>
          </p:nvPr>
        </p:nvSpPr>
        <p:spPr>
          <a:xfrm>
            <a:off x="391027" y="197893"/>
            <a:ext cx="7886700" cy="1325563"/>
          </a:xfrm>
        </p:spPr>
        <p:txBody>
          <a:bodyPr>
            <a:normAutofit/>
          </a:bodyPr>
          <a:lstStyle/>
          <a:p>
            <a:r>
              <a:rPr lang="en-US" sz="4000" b="1" dirty="0">
                <a:solidFill>
                  <a:srgbClr val="E6287F"/>
                </a:solidFill>
                <a:latin typeface="+mn-lt"/>
              </a:rPr>
              <a:t>Meeting different people </a:t>
            </a:r>
          </a:p>
        </p:txBody>
      </p:sp>
      <p:sp>
        <p:nvSpPr>
          <p:cNvPr id="5" name="Content Placeholder 2"/>
          <p:cNvSpPr txBox="1">
            <a:spLocks/>
          </p:cNvSpPr>
          <p:nvPr/>
        </p:nvSpPr>
        <p:spPr>
          <a:xfrm>
            <a:off x="78206" y="1485793"/>
            <a:ext cx="8987588" cy="4303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20000"/>
              </a:lnSpc>
              <a:spcBef>
                <a:spcPts val="0"/>
              </a:spcBef>
              <a:buNone/>
            </a:pPr>
            <a:r>
              <a:rPr lang="en-GB" sz="2400" dirty="0">
                <a:solidFill>
                  <a:srgbClr val="2F2D80"/>
                </a:solidFill>
              </a:rPr>
              <a:t>If you choose to study HE in a University or College setting you’re likely to encounter people from many different walks of life</a:t>
            </a:r>
          </a:p>
          <a:p>
            <a:pPr marL="0" indent="0" algn="ctr" defTabSz="457200">
              <a:lnSpc>
                <a:spcPct val="120000"/>
              </a:lnSpc>
              <a:spcBef>
                <a:spcPts val="0"/>
              </a:spcBef>
              <a:buNone/>
            </a:pPr>
            <a:endParaRPr lang="en-GB" sz="2400" dirty="0">
              <a:solidFill>
                <a:srgbClr val="2F2D80"/>
              </a:solidFill>
            </a:endParaRPr>
          </a:p>
          <a:p>
            <a:pPr marL="0" indent="0" algn="ctr" defTabSz="457200">
              <a:lnSpc>
                <a:spcPct val="120000"/>
              </a:lnSpc>
              <a:spcBef>
                <a:spcPts val="0"/>
              </a:spcBef>
              <a:buNone/>
            </a:pPr>
            <a:r>
              <a:rPr lang="en-GB" sz="2400" dirty="0">
                <a:solidFill>
                  <a:srgbClr val="2F2D80"/>
                </a:solidFill>
              </a:rPr>
              <a:t> </a:t>
            </a:r>
          </a:p>
          <a:p>
            <a:pPr marL="0" indent="0" algn="ctr" defTabSz="457200">
              <a:lnSpc>
                <a:spcPct val="120000"/>
              </a:lnSpc>
              <a:spcBef>
                <a:spcPts val="0"/>
              </a:spcBef>
              <a:buNone/>
            </a:pPr>
            <a:r>
              <a:rPr lang="en-GB" sz="2400" dirty="0">
                <a:solidFill>
                  <a:srgbClr val="2F2D80"/>
                </a:solidFill>
              </a:rPr>
              <a:t>Most importantly, you will build a useful network and you could make friends for life. </a:t>
            </a:r>
          </a:p>
          <a:p>
            <a:pPr marL="0" indent="0" defTabSz="457200">
              <a:lnSpc>
                <a:spcPct val="120000"/>
              </a:lnSpc>
              <a:spcBef>
                <a:spcPts val="0"/>
              </a:spcBef>
              <a:buNone/>
            </a:pPr>
            <a:endParaRPr lang="en-US" sz="2400" dirty="0"/>
          </a:p>
        </p:txBody>
      </p:sp>
      <p:pic>
        <p:nvPicPr>
          <p:cNvPr id="6" name="Picture 5">
            <a:extLst>
              <a:ext uri="{FF2B5EF4-FFF2-40B4-BE49-F238E27FC236}">
                <a16:creationId xmlns:a16="http://schemas.microsoft.com/office/drawing/2014/main" id="{4C7CB239-5A92-4680-8B3E-BE35511F317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624943" y="4317877"/>
            <a:ext cx="1894114" cy="1679448"/>
          </a:xfrm>
          <a:prstGeom prst="rect">
            <a:avLst/>
          </a:prstGeom>
        </p:spPr>
      </p:pic>
    </p:spTree>
    <p:extLst>
      <p:ext uri="{BB962C8B-B14F-4D97-AF65-F5344CB8AC3E}">
        <p14:creationId xmlns:p14="http://schemas.microsoft.com/office/powerpoint/2010/main" val="20014770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8067</TotalTime>
  <Words>1381</Words>
  <Application>Microsoft Office PowerPoint</Application>
  <PresentationFormat>On-screen Show (4:3)</PresentationFormat>
  <Paragraphs>196</Paragraphs>
  <Slides>28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Student life</vt:lpstr>
      <vt:lpstr>Why studying Higher Education could change your future</vt:lpstr>
      <vt:lpstr>Question: What does HE stand for?</vt:lpstr>
      <vt:lpstr>Answer:</vt:lpstr>
      <vt:lpstr>PowerPoint Presentation</vt:lpstr>
      <vt:lpstr>PowerPoint Presentation</vt:lpstr>
      <vt:lpstr>PowerPoint Presentation</vt:lpstr>
      <vt:lpstr>PowerPoint Presentation</vt:lpstr>
      <vt:lpstr>Meeting different people </vt:lpstr>
      <vt:lpstr>PowerPoint Presentation</vt:lpstr>
      <vt:lpstr>Moving away from home </vt:lpstr>
      <vt:lpstr>PowerPoint Presentation</vt:lpstr>
      <vt:lpstr>Trying new things </vt:lpstr>
      <vt:lpstr>PowerPoint Presentation</vt:lpstr>
      <vt:lpstr>Study a subject you feel passionate about</vt:lpstr>
      <vt:lpstr>PowerPoint Presentation</vt:lpstr>
      <vt:lpstr>PowerPoint Presentation</vt:lpstr>
      <vt:lpstr>Be in control</vt:lpstr>
      <vt:lpstr>Study abroad</vt:lpstr>
      <vt:lpstr>Get your first job</vt:lpstr>
      <vt:lpstr>PowerPoint Presentation</vt:lpstr>
      <vt:lpstr>PowerPoint Presentation</vt:lpstr>
      <vt:lpstr>PowerPoint Presentation</vt:lpstr>
      <vt:lpstr>PowerPoint Presentation</vt:lpstr>
      <vt:lpstr>PowerPoint Presentation</vt:lpstr>
      <vt:lpstr>Any questions?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Josh Goslings</dc:creator>
  <cp:lastModifiedBy>William France</cp:lastModifiedBy>
  <cp:revision>145</cp:revision>
  <cp:lastPrinted>2018-05-02T14:57:59Z</cp:lastPrinted>
  <dcterms:created xsi:type="dcterms:W3CDTF">2017-06-15T09:14:20Z</dcterms:created>
  <dcterms:modified xsi:type="dcterms:W3CDTF">2023-08-17T11:38:03Z</dcterms:modified>
</cp:coreProperties>
</file>