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22"/>
  </p:notesMasterIdLst>
  <p:sldIdLst>
    <p:sldId id="301" r:id="rId6"/>
    <p:sldId id="257" r:id="rId7"/>
    <p:sldId id="276" r:id="rId8"/>
    <p:sldId id="260" r:id="rId9"/>
    <p:sldId id="292" r:id="rId10"/>
    <p:sldId id="296" r:id="rId11"/>
    <p:sldId id="297" r:id="rId12"/>
    <p:sldId id="298" r:id="rId13"/>
    <p:sldId id="299" r:id="rId14"/>
    <p:sldId id="300" r:id="rId15"/>
    <p:sldId id="306" r:id="rId16"/>
    <p:sldId id="323" r:id="rId17"/>
    <p:sldId id="319" r:id="rId18"/>
    <p:sldId id="322" r:id="rId19"/>
    <p:sldId id="321" r:id="rId20"/>
    <p:sldId id="32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6287F"/>
    <a:srgbClr val="E43A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F1807-A6FA-ABAC-6E74-6DDE0BCEA01A}" v="35" dt="2023-10-05T08:21:26.774"/>
    <p1510:client id="{399B6482-BAAF-47D4-56D5-66B447877B4D}" v="35" dt="2023-10-04T08:15:33.897"/>
    <p1510:client id="{5AA73FB1-E380-2502-074D-1EEA4655F3D1}" v="21" dt="2023-10-04T09:01:24.620"/>
    <p1510:client id="{6C6EF9CC-A9BA-C813-1E34-FB7C1B2EBC28}" v="22" dt="2023-10-04T08:07:26.378"/>
    <p1510:client id="{81C54B0D-C796-6DEA-01E1-0CF66C4EF7CE}" v="3" dt="2023-10-05T15:07:58.196"/>
    <p1510:client id="{B049CA22-E740-3CCD-E1E3-889592377F1D}" v="205" dt="2023-10-04T08:53:11.226"/>
    <p1510:client id="{C3882944-C722-3C9B-5920-1F8CC0C73C4A}" v="27" dt="2023-10-05T07:58:32.748"/>
    <p1510:client id="{EFBBB39D-C32C-A932-BE44-C2929D7793B1}" v="21" dt="2023-10-04T13:16:28.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77" y="-4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Wilson [EE]" userId="S::acdacl@leeds.ac.uk::75280ccb-3ae0-4ff4-8fdc-7674f6b71be0" providerId="AD" clId="Web-{393F1807-A6FA-ABAC-6E74-6DDE0BCEA01A}"/>
    <pc:docChg chg="modSld">
      <pc:chgData name="Amy Wilson [EE]" userId="S::acdacl@leeds.ac.uk::75280ccb-3ae0-4ff4-8fdc-7674f6b71be0" providerId="AD" clId="Web-{393F1807-A6FA-ABAC-6E74-6DDE0BCEA01A}" dt="2023-10-05T08:21:26.774" v="16" actId="20577"/>
      <pc:docMkLst>
        <pc:docMk/>
      </pc:docMkLst>
      <pc:sldChg chg="modSp">
        <pc:chgData name="Amy Wilson [EE]" userId="S::acdacl@leeds.ac.uk::75280ccb-3ae0-4ff4-8fdc-7674f6b71be0" providerId="AD" clId="Web-{393F1807-A6FA-ABAC-6E74-6DDE0BCEA01A}" dt="2023-10-05T08:21:26.774" v="16" actId="20577"/>
        <pc:sldMkLst>
          <pc:docMk/>
          <pc:sldMk cId="4101051861" sldId="298"/>
        </pc:sldMkLst>
        <pc:spChg chg="mod">
          <ac:chgData name="Amy Wilson [EE]" userId="S::acdacl@leeds.ac.uk::75280ccb-3ae0-4ff4-8fdc-7674f6b71be0" providerId="AD" clId="Web-{393F1807-A6FA-ABAC-6E74-6DDE0BCEA01A}" dt="2023-10-05T08:21:26.774" v="16" actId="20577"/>
          <ac:spMkLst>
            <pc:docMk/>
            <pc:sldMk cId="4101051861" sldId="298"/>
            <ac:spMk id="6" creationId="{00000000-0000-0000-0000-000000000000}"/>
          </ac:spMkLst>
        </pc:spChg>
      </pc:sldChg>
      <pc:sldChg chg="modSp">
        <pc:chgData name="Amy Wilson [EE]" userId="S::acdacl@leeds.ac.uk::75280ccb-3ae0-4ff4-8fdc-7674f6b71be0" providerId="AD" clId="Web-{393F1807-A6FA-ABAC-6E74-6DDE0BCEA01A}" dt="2023-10-05T08:21:09.320" v="14" actId="20577"/>
        <pc:sldMkLst>
          <pc:docMk/>
          <pc:sldMk cId="3286160580" sldId="299"/>
        </pc:sldMkLst>
        <pc:spChg chg="mod">
          <ac:chgData name="Amy Wilson [EE]" userId="S::acdacl@leeds.ac.uk::75280ccb-3ae0-4ff4-8fdc-7674f6b71be0" providerId="AD" clId="Web-{393F1807-A6FA-ABAC-6E74-6DDE0BCEA01A}" dt="2023-10-05T08:21:09.320" v="14" actId="20577"/>
          <ac:spMkLst>
            <pc:docMk/>
            <pc:sldMk cId="3286160580" sldId="299"/>
            <ac:spMk id="6" creationId="{00000000-0000-0000-0000-000000000000}"/>
          </ac:spMkLst>
        </pc:spChg>
      </pc:sldChg>
    </pc:docChg>
  </pc:docChgLst>
  <pc:docChgLst>
    <pc:chgData name="Natalie Aldridge" userId="S::sesna@leeds.ac.uk::b45122a6-5d18-4aa1-bc03-b5d9529fbac5" providerId="AD" clId="Web-{C3882944-C722-3C9B-5920-1F8CC0C73C4A}"/>
    <pc:docChg chg="modSld">
      <pc:chgData name="Natalie Aldridge" userId="S::sesna@leeds.ac.uk::b45122a6-5d18-4aa1-bc03-b5d9529fbac5" providerId="AD" clId="Web-{C3882944-C722-3C9B-5920-1F8CC0C73C4A}" dt="2023-10-05T07:58:32.451" v="15" actId="20577"/>
      <pc:docMkLst>
        <pc:docMk/>
      </pc:docMkLst>
      <pc:sldChg chg="modSp">
        <pc:chgData name="Natalie Aldridge" userId="S::sesna@leeds.ac.uk::b45122a6-5d18-4aa1-bc03-b5d9529fbac5" providerId="AD" clId="Web-{C3882944-C722-3C9B-5920-1F8CC0C73C4A}" dt="2023-10-05T07:55:05.680" v="1" actId="20577"/>
        <pc:sldMkLst>
          <pc:docMk/>
          <pc:sldMk cId="4102675911" sldId="319"/>
        </pc:sldMkLst>
        <pc:spChg chg="mod">
          <ac:chgData name="Natalie Aldridge" userId="S::sesna@leeds.ac.uk::b45122a6-5d18-4aa1-bc03-b5d9529fbac5" providerId="AD" clId="Web-{C3882944-C722-3C9B-5920-1F8CC0C73C4A}" dt="2023-10-05T07:55:05.680" v="1" actId="20577"/>
          <ac:spMkLst>
            <pc:docMk/>
            <pc:sldMk cId="4102675911" sldId="319"/>
            <ac:spMk id="6" creationId="{00000000-0000-0000-0000-000000000000}"/>
          </ac:spMkLst>
        </pc:spChg>
      </pc:sldChg>
      <pc:sldChg chg="modSp">
        <pc:chgData name="Natalie Aldridge" userId="S::sesna@leeds.ac.uk::b45122a6-5d18-4aa1-bc03-b5d9529fbac5" providerId="AD" clId="Web-{C3882944-C722-3C9B-5920-1F8CC0C73C4A}" dt="2023-10-05T07:58:32.451" v="15" actId="20577"/>
        <pc:sldMkLst>
          <pc:docMk/>
          <pc:sldMk cId="3853255502" sldId="320"/>
        </pc:sldMkLst>
        <pc:spChg chg="mod">
          <ac:chgData name="Natalie Aldridge" userId="S::sesna@leeds.ac.uk::b45122a6-5d18-4aa1-bc03-b5d9529fbac5" providerId="AD" clId="Web-{C3882944-C722-3C9B-5920-1F8CC0C73C4A}" dt="2023-10-05T07:58:32.451" v="15" actId="20577"/>
          <ac:spMkLst>
            <pc:docMk/>
            <pc:sldMk cId="3853255502" sldId="320"/>
            <ac:spMk id="6" creationId="{00000000-0000-0000-0000-000000000000}"/>
          </ac:spMkLst>
        </pc:spChg>
      </pc:sldChg>
      <pc:sldChg chg="addSp modSp">
        <pc:chgData name="Natalie Aldridge" userId="S::sesna@leeds.ac.uk::b45122a6-5d18-4aa1-bc03-b5d9529fbac5" providerId="AD" clId="Web-{C3882944-C722-3C9B-5920-1F8CC0C73C4A}" dt="2023-10-05T07:56:40.886" v="7" actId="1076"/>
        <pc:sldMkLst>
          <pc:docMk/>
          <pc:sldMk cId="3727346926" sldId="321"/>
        </pc:sldMkLst>
        <pc:spChg chg="add mod">
          <ac:chgData name="Natalie Aldridge" userId="S::sesna@leeds.ac.uk::b45122a6-5d18-4aa1-bc03-b5d9529fbac5" providerId="AD" clId="Web-{C3882944-C722-3C9B-5920-1F8CC0C73C4A}" dt="2023-10-05T07:56:40.886" v="7" actId="1076"/>
          <ac:spMkLst>
            <pc:docMk/>
            <pc:sldMk cId="3727346926" sldId="321"/>
            <ac:spMk id="3" creationId="{E60C3947-EDD4-7FDC-C2B0-3A83C7827554}"/>
          </ac:spMkLst>
        </pc:spChg>
      </pc:sldChg>
      <pc:sldChg chg="addSp modSp">
        <pc:chgData name="Natalie Aldridge" userId="S::sesna@leeds.ac.uk::b45122a6-5d18-4aa1-bc03-b5d9529fbac5" providerId="AD" clId="Web-{C3882944-C722-3C9B-5920-1F8CC0C73C4A}" dt="2023-10-05T07:56:59.417" v="9" actId="1076"/>
        <pc:sldMkLst>
          <pc:docMk/>
          <pc:sldMk cId="578396386" sldId="322"/>
        </pc:sldMkLst>
        <pc:spChg chg="add mod">
          <ac:chgData name="Natalie Aldridge" userId="S::sesna@leeds.ac.uk::b45122a6-5d18-4aa1-bc03-b5d9529fbac5" providerId="AD" clId="Web-{C3882944-C722-3C9B-5920-1F8CC0C73C4A}" dt="2023-10-05T07:56:59.417" v="9" actId="1076"/>
          <ac:spMkLst>
            <pc:docMk/>
            <pc:sldMk cId="578396386" sldId="322"/>
            <ac:spMk id="3" creationId="{484EFA30-4EC1-C419-201C-40E9C681E413}"/>
          </ac:spMkLst>
        </pc:spChg>
      </pc:sldChg>
    </pc:docChg>
  </pc:docChgLst>
  <pc:docChgLst>
    <pc:chgData name="Charlotte Keyworth" userId="S::sescgar@leeds.ac.uk::1cd67b21-088a-4d75-8eeb-4493c5332225" providerId="AD" clId="Web-{81C54B0D-C796-6DEA-01E1-0CF66C4EF7CE}"/>
    <pc:docChg chg="delSld">
      <pc:chgData name="Charlotte Keyworth" userId="S::sescgar@leeds.ac.uk::1cd67b21-088a-4d75-8eeb-4493c5332225" providerId="AD" clId="Web-{81C54B0D-C796-6DEA-01E1-0CF66C4EF7CE}" dt="2023-10-05T15:07:58.196" v="2"/>
      <pc:docMkLst>
        <pc:docMk/>
      </pc:docMkLst>
      <pc:sldChg chg="del">
        <pc:chgData name="Charlotte Keyworth" userId="S::sescgar@leeds.ac.uk::1cd67b21-088a-4d75-8eeb-4493c5332225" providerId="AD" clId="Web-{81C54B0D-C796-6DEA-01E1-0CF66C4EF7CE}" dt="2023-10-05T15:07:56.977" v="1"/>
        <pc:sldMkLst>
          <pc:docMk/>
          <pc:sldMk cId="1694215690" sldId="313"/>
        </pc:sldMkLst>
      </pc:sldChg>
      <pc:sldChg chg="del">
        <pc:chgData name="Charlotte Keyworth" userId="S::sescgar@leeds.ac.uk::1cd67b21-088a-4d75-8eeb-4493c5332225" providerId="AD" clId="Web-{81C54B0D-C796-6DEA-01E1-0CF66C4EF7CE}" dt="2023-10-05T15:07:54.336" v="0"/>
        <pc:sldMkLst>
          <pc:docMk/>
          <pc:sldMk cId="2556448714" sldId="314"/>
        </pc:sldMkLst>
      </pc:sldChg>
      <pc:sldChg chg="del">
        <pc:chgData name="Charlotte Keyworth" userId="S::sescgar@leeds.ac.uk::1cd67b21-088a-4d75-8eeb-4493c5332225" providerId="AD" clId="Web-{81C54B0D-C796-6DEA-01E1-0CF66C4EF7CE}" dt="2023-10-05T15:07:58.196" v="2"/>
        <pc:sldMkLst>
          <pc:docMk/>
          <pc:sldMk cId="170164617"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CB97B-8A2A-4175-9810-7FCCA16511D9}" type="datetimeFigureOut">
              <a:rPr lang="en-GB" smtClean="0"/>
              <a:pPr/>
              <a:t>19/10/2023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88265-7E95-4FFE-9F2A-4DFFFACC45E6}" type="slidenum">
              <a:rPr lang="en-GB" smtClean="0"/>
              <a:pPr/>
              <a:t>‹#›</a:t>
            </a:fld>
            <a:endParaRPr lang="en-GB"/>
          </a:p>
        </p:txBody>
      </p:sp>
    </p:spTree>
    <p:extLst>
      <p:ext uri="{BB962C8B-B14F-4D97-AF65-F5344CB8AC3E}">
        <p14:creationId xmlns:p14="http://schemas.microsoft.com/office/powerpoint/2010/main" xmlns="" val="383401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emphasize that although GHWY</a:t>
            </a:r>
            <a:r>
              <a:rPr lang="en-GB" baseline="0"/>
              <a:t> is hosted centrally by Uni of Leeds, they are impartial, representing all 13 HE members and HE as a whole. </a:t>
            </a:r>
            <a:endParaRPr lang="en-GB"/>
          </a:p>
        </p:txBody>
      </p:sp>
      <p:sp>
        <p:nvSpPr>
          <p:cNvPr id="4" name="Slide Number Placeholder 3"/>
          <p:cNvSpPr>
            <a:spLocks noGrp="1"/>
          </p:cNvSpPr>
          <p:nvPr>
            <p:ph type="sldNum" sz="quarter" idx="10"/>
          </p:nvPr>
        </p:nvSpPr>
        <p:spPr/>
        <p:txBody>
          <a:bodyPr/>
          <a:lstStyle/>
          <a:p>
            <a:fld id="{B8E88265-7E95-4FFE-9F2A-4DFFFACC45E6}" type="slidenum">
              <a:rPr lang="en-GB" smtClean="0"/>
              <a:pPr/>
              <a:t>2</a:t>
            </a:fld>
            <a:endParaRPr lang="en-GB"/>
          </a:p>
        </p:txBody>
      </p:sp>
    </p:spTree>
    <p:extLst>
      <p:ext uri="{BB962C8B-B14F-4D97-AF65-F5344CB8AC3E}">
        <p14:creationId xmlns:p14="http://schemas.microsoft.com/office/powerpoint/2010/main" xmlns="" val="351847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reminder</a:t>
            </a:r>
            <a:r>
              <a:rPr lang="en-GB" baseline="0"/>
              <a:t> of all the 13 Higher Education Providers, 6 universities, 6 FE Colleges with HE provision or University Centres, and 1 specialist HE Provider, Leeds Conservatoire.</a:t>
            </a:r>
            <a:endParaRPr lang="en-GB"/>
          </a:p>
        </p:txBody>
      </p:sp>
      <p:sp>
        <p:nvSpPr>
          <p:cNvPr id="4" name="Slide Number Placeholder 3"/>
          <p:cNvSpPr>
            <a:spLocks noGrp="1"/>
          </p:cNvSpPr>
          <p:nvPr>
            <p:ph type="sldNum" sz="quarter" idx="10"/>
          </p:nvPr>
        </p:nvSpPr>
        <p:spPr/>
        <p:txBody>
          <a:bodyPr/>
          <a:lstStyle/>
          <a:p>
            <a:fld id="{B8E88265-7E95-4FFE-9F2A-4DFFFACC45E6}" type="slidenum">
              <a:rPr lang="en-GB" smtClean="0"/>
              <a:pPr/>
              <a:t>3</a:t>
            </a:fld>
            <a:endParaRPr lang="en-GB"/>
          </a:p>
        </p:txBody>
      </p:sp>
    </p:spTree>
    <p:extLst>
      <p:ext uri="{BB962C8B-B14F-4D97-AF65-F5344CB8AC3E}">
        <p14:creationId xmlns:p14="http://schemas.microsoft.com/office/powerpoint/2010/main" xmlns="" val="199320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a:t>
            </a:r>
            <a:r>
              <a:rPr lang="en-GB" baseline="0"/>
              <a:t> is very wordy however it is the official wording used by OfS, and can be quickly covered. </a:t>
            </a:r>
          </a:p>
          <a:p>
            <a:r>
              <a:rPr lang="en-GB"/>
              <a:t>https://www.officeforstudents.org.uk/advice-and-guidance/promoting-equal-opportunities/uni-connect/</a:t>
            </a:r>
          </a:p>
        </p:txBody>
      </p:sp>
      <p:sp>
        <p:nvSpPr>
          <p:cNvPr id="4" name="Slide Number Placeholder 3"/>
          <p:cNvSpPr>
            <a:spLocks noGrp="1"/>
          </p:cNvSpPr>
          <p:nvPr>
            <p:ph type="sldNum" sz="quarter" idx="10"/>
          </p:nvPr>
        </p:nvSpPr>
        <p:spPr/>
        <p:txBody>
          <a:bodyPr/>
          <a:lstStyle/>
          <a:p>
            <a:fld id="{B8E88265-7E95-4FFE-9F2A-4DFFFACC45E6}" type="slidenum">
              <a:rPr lang="en-GB" smtClean="0"/>
              <a:pPr/>
              <a:t>4</a:t>
            </a:fld>
            <a:endParaRPr lang="en-GB"/>
          </a:p>
        </p:txBody>
      </p:sp>
    </p:spTree>
    <p:extLst>
      <p:ext uri="{BB962C8B-B14F-4D97-AF65-F5344CB8AC3E}">
        <p14:creationId xmlns:p14="http://schemas.microsoft.com/office/powerpoint/2010/main" xmlns="" val="373515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 about the staff and targeted schools</a:t>
            </a:r>
          </a:p>
        </p:txBody>
      </p:sp>
      <p:sp>
        <p:nvSpPr>
          <p:cNvPr id="4" name="Slide Number Placeholder 3"/>
          <p:cNvSpPr>
            <a:spLocks noGrp="1"/>
          </p:cNvSpPr>
          <p:nvPr>
            <p:ph type="sldNum" sz="quarter" idx="5"/>
          </p:nvPr>
        </p:nvSpPr>
        <p:spPr/>
        <p:txBody>
          <a:bodyPr/>
          <a:lstStyle/>
          <a:p>
            <a:fld id="{B8E88265-7E95-4FFE-9F2A-4DFFFACC45E6}" type="slidenum">
              <a:rPr lang="en-GB" smtClean="0"/>
              <a:pPr/>
              <a:t>5</a:t>
            </a:fld>
            <a:endParaRPr lang="en-GB"/>
          </a:p>
        </p:txBody>
      </p:sp>
    </p:spTree>
    <p:extLst>
      <p:ext uri="{BB962C8B-B14F-4D97-AF65-F5344CB8AC3E}">
        <p14:creationId xmlns:p14="http://schemas.microsoft.com/office/powerpoint/2010/main" xmlns="" val="257030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 </a:t>
            </a:r>
            <a:endParaRPr lang="en-GB" sz="1600" kern="1200">
              <a:solidFill>
                <a:schemeClr val="tx1"/>
              </a:solidFill>
              <a:effectLst/>
              <a:latin typeface="+mn-lt"/>
              <a:ea typeface="+mn-ea"/>
              <a:cs typeface="+mn-cs"/>
            </a:endParaRPr>
          </a:p>
          <a:p>
            <a:r>
              <a:rPr lang="en-GB" sz="1600" kern="1200">
                <a:solidFill>
                  <a:schemeClr val="tx1"/>
                </a:solidFill>
                <a:effectLst/>
                <a:latin typeface="+mn-lt"/>
                <a:ea typeface="+mn-ea"/>
                <a:cs typeface="+mn-cs"/>
              </a:rPr>
              <a:t>Support what our schools wanted and align with our HEPs priorities too – this ensured we had buy in from our schools and partners </a:t>
            </a:r>
          </a:p>
        </p:txBody>
      </p:sp>
      <p:sp>
        <p:nvSpPr>
          <p:cNvPr id="4" name="Slide Number Placeholder 3"/>
          <p:cNvSpPr>
            <a:spLocks noGrp="1"/>
          </p:cNvSpPr>
          <p:nvPr>
            <p:ph type="sldNum" sz="quarter" idx="10"/>
          </p:nvPr>
        </p:nvSpPr>
        <p:spPr/>
        <p:txBody>
          <a:bodyPr/>
          <a:lstStyle/>
          <a:p>
            <a:fld id="{B8E88265-7E95-4FFE-9F2A-4DFFFACC45E6}" type="slidenum">
              <a:rPr lang="en-GB" smtClean="0"/>
              <a:pPr/>
              <a:t>6</a:t>
            </a:fld>
            <a:endParaRPr lang="en-GB"/>
          </a:p>
        </p:txBody>
      </p:sp>
    </p:spTree>
    <p:extLst>
      <p:ext uri="{BB962C8B-B14F-4D97-AF65-F5344CB8AC3E}">
        <p14:creationId xmlns:p14="http://schemas.microsoft.com/office/powerpoint/2010/main" xmlns="" val="62262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6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E88265-7E95-4FFE-9F2A-4DFFFACC45E6}" type="slidenum">
              <a:rPr lang="en-GB" smtClean="0"/>
              <a:pPr/>
              <a:t>7</a:t>
            </a:fld>
            <a:endParaRPr lang="en-GB"/>
          </a:p>
        </p:txBody>
      </p:sp>
    </p:spTree>
    <p:extLst>
      <p:ext uri="{BB962C8B-B14F-4D97-AF65-F5344CB8AC3E}">
        <p14:creationId xmlns:p14="http://schemas.microsoft.com/office/powerpoint/2010/main" xmlns="" val="287830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 Talk about our staff and the delivery with Sas etc.  Evidence of our staffing model and learners building relationships. All staff trained in this area via TT education and Dr Gill Waters at the University of Bradford. </a:t>
            </a:r>
          </a:p>
          <a:p>
            <a:r>
              <a:rPr lang="en-GB" sz="1200" kern="1200">
                <a:solidFill>
                  <a:schemeClr val="tx1"/>
                </a:solidFill>
                <a:effectLst/>
                <a:latin typeface="+mn-lt"/>
                <a:ea typeface="+mn-ea"/>
                <a:cs typeface="+mn-cs"/>
              </a:rPr>
              <a:t>Support from our HEPs </a:t>
            </a:r>
            <a:r>
              <a:rPr lang="en-GB" sz="1200" kern="1200" err="1">
                <a:solidFill>
                  <a:schemeClr val="tx1"/>
                </a:solidFill>
                <a:effectLst/>
                <a:latin typeface="+mn-lt"/>
                <a:ea typeface="+mn-ea"/>
                <a:cs typeface="+mn-cs"/>
              </a:rPr>
              <a:t>inc</a:t>
            </a:r>
            <a:r>
              <a:rPr lang="en-GB" sz="1200" kern="1200">
                <a:solidFill>
                  <a:schemeClr val="tx1"/>
                </a:solidFill>
                <a:effectLst/>
                <a:latin typeface="+mn-lt"/>
                <a:ea typeface="+mn-ea"/>
                <a:cs typeface="+mn-cs"/>
              </a:rPr>
              <a:t> match funding- all HEPs are involved in our AR work </a:t>
            </a:r>
            <a:endParaRPr lang="en-GB" sz="1600" kern="1200">
              <a:solidFill>
                <a:schemeClr val="tx1"/>
              </a:solidFill>
              <a:effectLst/>
              <a:latin typeface="+mn-lt"/>
              <a:ea typeface="+mn-ea"/>
              <a:cs typeface="+mn-cs"/>
            </a:endParaRPr>
          </a:p>
          <a:p>
            <a:endParaRPr lang="en-GB" sz="16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E88265-7E95-4FFE-9F2A-4DFFFACC45E6}" type="slidenum">
              <a:rPr lang="en-GB" smtClean="0"/>
              <a:pPr/>
              <a:t>8</a:t>
            </a:fld>
            <a:endParaRPr lang="en-GB"/>
          </a:p>
        </p:txBody>
      </p:sp>
    </p:spTree>
    <p:extLst>
      <p:ext uri="{BB962C8B-B14F-4D97-AF65-F5344CB8AC3E}">
        <p14:creationId xmlns:p14="http://schemas.microsoft.com/office/powerpoint/2010/main" xmlns="" val="349895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 </a:t>
            </a:r>
            <a:endParaRPr lang="en-GB" sz="1600" kern="1200">
              <a:solidFill>
                <a:schemeClr val="tx1"/>
              </a:solidFill>
              <a:effectLst/>
              <a:latin typeface="+mn-lt"/>
              <a:ea typeface="+mn-ea"/>
              <a:cs typeface="+mn-cs"/>
            </a:endParaRPr>
          </a:p>
          <a:p>
            <a:endParaRPr lang="en-GB" sz="2400" b="0" i="0">
              <a:solidFill>
                <a:srgbClr val="000000"/>
              </a:solidFill>
              <a:effectLst/>
              <a:latin typeface="Verdana" panose="020B0604030504040204" pitchFamily="34" charset="0"/>
            </a:endParaRPr>
          </a:p>
          <a:p>
            <a:r>
              <a:rPr lang="en-GB" sz="3600" b="0" i="0">
                <a:solidFill>
                  <a:srgbClr val="000000"/>
                </a:solidFill>
                <a:effectLst/>
                <a:latin typeface="Verdana" panose="020B0604030504040204" pitchFamily="34" charset="0"/>
              </a:rPr>
              <a:t>The URGs have been chosen as these align with our strategic outreach strategy and are key URGs for our HEPs.</a:t>
            </a:r>
            <a:endParaRPr lang="en-GB" sz="2400" b="0" i="0">
              <a:solidFill>
                <a:srgbClr val="000000"/>
              </a:solidFill>
              <a:effectLst/>
              <a:latin typeface="Verdana" panose="020B0604030504040204" pitchFamily="34" charset="0"/>
            </a:endParaRPr>
          </a:p>
          <a:p>
            <a:r>
              <a:rPr lang="en-GB" sz="2400" b="0" i="0">
                <a:solidFill>
                  <a:srgbClr val="000000"/>
                </a:solidFill>
                <a:effectLst/>
                <a:latin typeface="Verdana" panose="020B0604030504040204" pitchFamily="34" charset="0"/>
              </a:rPr>
              <a:t>Within the Black, Asian and </a:t>
            </a:r>
            <a:r>
              <a:rPr lang="en-GB" sz="2400" b="0" i="0" err="1">
                <a:solidFill>
                  <a:srgbClr val="000000"/>
                </a:solidFill>
                <a:effectLst/>
                <a:latin typeface="Verdana" panose="020B0604030504040204" pitchFamily="34" charset="0"/>
              </a:rPr>
              <a:t>minoritised</a:t>
            </a:r>
            <a:r>
              <a:rPr lang="en-GB" sz="2400" b="0" i="0">
                <a:solidFill>
                  <a:srgbClr val="000000"/>
                </a:solidFill>
                <a:effectLst/>
                <a:latin typeface="Verdana" panose="020B0604030504040204" pitchFamily="34" charset="0"/>
              </a:rPr>
              <a:t> ethnicities URG, schools in 22-23 identified Bangladeshi and Pakistani learners as the learners most in need of attainment raising activity.</a:t>
            </a:r>
            <a:endParaRPr lang="en-GB" sz="16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E88265-7E95-4FFE-9F2A-4DFFFACC45E6}" type="slidenum">
              <a:rPr lang="en-GB" smtClean="0"/>
              <a:pPr/>
              <a:t>9</a:t>
            </a:fld>
            <a:endParaRPr lang="en-GB"/>
          </a:p>
        </p:txBody>
      </p:sp>
    </p:spTree>
    <p:extLst>
      <p:ext uri="{BB962C8B-B14F-4D97-AF65-F5344CB8AC3E}">
        <p14:creationId xmlns:p14="http://schemas.microsoft.com/office/powerpoint/2010/main" xmlns="" val="259302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 </a:t>
            </a:r>
            <a:endParaRPr lang="en-GB" sz="16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E88265-7E95-4FFE-9F2A-4DFFFACC45E6}" type="slidenum">
              <a:rPr lang="en-GB" smtClean="0"/>
              <a:pPr/>
              <a:t>10</a:t>
            </a:fld>
            <a:endParaRPr lang="en-GB"/>
          </a:p>
        </p:txBody>
      </p:sp>
    </p:spTree>
    <p:extLst>
      <p:ext uri="{BB962C8B-B14F-4D97-AF65-F5344CB8AC3E}">
        <p14:creationId xmlns:p14="http://schemas.microsoft.com/office/powerpoint/2010/main" xmlns="" val="330008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BF9C02-6475-D648-9908-97E27D25D89E}"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18300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F9C02-6475-D648-9908-97E27D25D89E}"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73095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F9C02-6475-D648-9908-97E27D25D89E}"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154323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820BD5-78E2-4D44-AEDF-8993836B94A3}"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20559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103585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20BD5-78E2-4D44-AEDF-8993836B94A3}"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125014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20BD5-78E2-4D44-AEDF-8993836B94A3}"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20240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820BD5-78E2-4D44-AEDF-8993836B94A3}" type="datetimeFigureOut">
              <a:rPr lang="en-US" smtClean="0"/>
              <a:pPr/>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25100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20BD5-78E2-4D44-AEDF-8993836B94A3}" type="datetimeFigureOut">
              <a:rPr lang="en-US" smtClean="0"/>
              <a:pPr/>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1030043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20BD5-78E2-4D44-AEDF-8993836B94A3}" type="datetimeFigureOut">
              <a:rPr lang="en-US" smtClean="0"/>
              <a:pPr/>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1080837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820BD5-78E2-4D44-AEDF-8993836B94A3}"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7819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F9C02-6475-D648-9908-97E27D25D89E}"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1038913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820BD5-78E2-4D44-AEDF-8993836B94A3}"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2141714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1819420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98872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F9C02-6475-D648-9908-97E27D25D89E}"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197252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BF9C02-6475-D648-9908-97E27D25D89E}"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148001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BF9C02-6475-D648-9908-97E27D25D89E}" type="datetimeFigureOut">
              <a:rPr lang="en-US" smtClean="0"/>
              <a:pPr/>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23365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BF9C02-6475-D648-9908-97E27D25D89E}" type="datetimeFigureOut">
              <a:rPr lang="en-US" smtClean="0"/>
              <a:pPr/>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15102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F9C02-6475-D648-9908-97E27D25D89E}" type="datetimeFigureOut">
              <a:rPr lang="en-US" smtClean="0"/>
              <a:pPr/>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170556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88367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204070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F9C02-6475-D648-9908-97E27D25D89E}" type="datetimeFigureOut">
              <a:rPr lang="en-US" smtClean="0"/>
              <a:pPr/>
              <a:t>10/19/2023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C4A0D-AE44-1740-86AB-192260554330}" type="slidenum">
              <a:rPr lang="en-US" smtClean="0"/>
              <a:pPr/>
              <a:t>‹#›</a:t>
            </a:fld>
            <a:endParaRPr lang="en-US"/>
          </a:p>
        </p:txBody>
      </p:sp>
    </p:spTree>
    <p:extLst>
      <p:ext uri="{BB962C8B-B14F-4D97-AF65-F5344CB8AC3E}">
        <p14:creationId xmlns:p14="http://schemas.microsoft.com/office/powerpoint/2010/main" xmlns="" val="1031493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820BD5-78E2-4D44-AEDF-8993836B94A3}" type="datetimeFigureOut">
              <a:rPr lang="en-US" smtClean="0"/>
              <a:pPr/>
              <a:t>10/19/2023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963613-9201-6042-8134-854CF1BD8A78}" type="slidenum">
              <a:rPr lang="en-US" smtClean="0"/>
              <a:pPr/>
              <a:t>‹#›</a:t>
            </a:fld>
            <a:endParaRPr lang="en-US"/>
          </a:p>
        </p:txBody>
      </p:sp>
    </p:spTree>
    <p:extLst>
      <p:ext uri="{BB962C8B-B14F-4D97-AF65-F5344CB8AC3E}">
        <p14:creationId xmlns:p14="http://schemas.microsoft.com/office/powerpoint/2010/main" xmlns="" val="12460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9143999" cy="6906047"/>
          </a:xfrm>
          <a:prstGeom prst="rect">
            <a:avLst/>
          </a:prstGeom>
        </p:spPr>
      </p:pic>
      <p:sp>
        <p:nvSpPr>
          <p:cNvPr id="2" name="Title 1"/>
          <p:cNvSpPr>
            <a:spLocks noGrp="1"/>
          </p:cNvSpPr>
          <p:nvPr>
            <p:ph type="ctrTitle"/>
          </p:nvPr>
        </p:nvSpPr>
        <p:spPr>
          <a:xfrm>
            <a:off x="685799" y="3995261"/>
            <a:ext cx="7772400" cy="1132523"/>
          </a:xfrm>
        </p:spPr>
        <p:txBody>
          <a:bodyPr>
            <a:normAutofit fontScale="90000"/>
          </a:bodyPr>
          <a:lstStyle/>
          <a:p>
            <a:r>
              <a:rPr lang="en-US">
                <a:solidFill>
                  <a:srgbClr val="E6287F"/>
                </a:solidFill>
              </a:rPr>
              <a:t>Go Higher West Yorkshire</a:t>
            </a:r>
            <a:br>
              <a:rPr lang="en-US">
                <a:solidFill>
                  <a:srgbClr val="E6287F"/>
                </a:solidFill>
              </a:rPr>
            </a:br>
            <a:r>
              <a:rPr lang="en-US">
                <a:solidFill>
                  <a:srgbClr val="E6287F"/>
                </a:solidFill>
              </a:rPr>
              <a:t>Attainment Raising Dissemination Event</a:t>
            </a:r>
          </a:p>
        </p:txBody>
      </p:sp>
    </p:spTree>
    <p:extLst>
      <p:ext uri="{BB962C8B-B14F-4D97-AF65-F5344CB8AC3E}">
        <p14:creationId xmlns:p14="http://schemas.microsoft.com/office/powerpoint/2010/main" xmlns="" val="4580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0"/>
            <a:ext cx="9144000" cy="6858763"/>
          </a:xfrm>
        </p:spPr>
      </p:pic>
      <p:sp>
        <p:nvSpPr>
          <p:cNvPr id="2" name="Title 1"/>
          <p:cNvSpPr>
            <a:spLocks noGrp="1"/>
          </p:cNvSpPr>
          <p:nvPr>
            <p:ph type="title"/>
          </p:nvPr>
        </p:nvSpPr>
        <p:spPr>
          <a:xfrm>
            <a:off x="233103" y="4908"/>
            <a:ext cx="8810689" cy="1325563"/>
          </a:xfrm>
        </p:spPr>
        <p:txBody>
          <a:bodyPr/>
          <a:lstStyle/>
          <a:p>
            <a:pPr algn="ctr"/>
            <a:r>
              <a:rPr lang="en-US">
                <a:solidFill>
                  <a:srgbClr val="E6287F"/>
                </a:solidFill>
              </a:rPr>
              <a:t>‘Think and Go Higher’ in 23-24 </a:t>
            </a:r>
          </a:p>
        </p:txBody>
      </p:sp>
      <p:sp>
        <p:nvSpPr>
          <p:cNvPr id="6" name="TextBox 5"/>
          <p:cNvSpPr txBox="1"/>
          <p:nvPr/>
        </p:nvSpPr>
        <p:spPr>
          <a:xfrm>
            <a:off x="233103" y="1326065"/>
            <a:ext cx="8910897" cy="4247317"/>
          </a:xfrm>
          <a:prstGeom prst="rect">
            <a:avLst/>
          </a:prstGeom>
          <a:noFill/>
        </p:spPr>
        <p:txBody>
          <a:bodyPr wrap="square" lIns="91440" tIns="45720" rIns="91440" bIns="45720" rtlCol="0" anchor="t">
            <a:spAutoFit/>
          </a:bodyPr>
          <a:lstStyle/>
          <a:p>
            <a:pPr marL="342900" indent="-342900" algn="l" rtl="0" fontAlgn="base">
              <a:buFont typeface="Arial" panose="020B0604020202020204" pitchFamily="34" charset="0"/>
              <a:buChar char="•"/>
            </a:pPr>
            <a:r>
              <a:rPr lang="en-GB" sz="2400" b="0" i="0">
                <a:solidFill>
                  <a:srgbClr val="000000"/>
                </a:solidFill>
                <a:effectLst/>
              </a:rPr>
              <a:t>8 schools</a:t>
            </a:r>
            <a:endParaRPr lang="en-GB" sz="2400" b="0" i="0">
              <a:solidFill>
                <a:srgbClr val="000000"/>
              </a:solidFill>
              <a:effectLst/>
              <a:ea typeface="Calibri"/>
              <a:cs typeface="Calibri"/>
            </a:endParaRPr>
          </a:p>
          <a:p>
            <a:pPr marL="342900" indent="-342900">
              <a:buFont typeface="Arial" panose="020B0604020202020204" pitchFamily="34" charset="0"/>
              <a:buChar char="•"/>
            </a:pPr>
            <a:endParaRPr lang="en-GB" sz="2400">
              <a:solidFill>
                <a:srgbClr val="000000"/>
              </a:solidFill>
              <a:ea typeface="Calibri"/>
              <a:cs typeface="Calibri"/>
            </a:endParaRPr>
          </a:p>
          <a:p>
            <a:pPr marL="342900" indent="-342900" algn="l" rtl="0" fontAlgn="base">
              <a:buFont typeface="Arial" panose="020B0604020202020204" pitchFamily="34" charset="0"/>
              <a:buChar char="•"/>
            </a:pPr>
            <a:r>
              <a:rPr lang="en-GB" sz="2400">
                <a:solidFill>
                  <a:srgbClr val="000000"/>
                </a:solidFill>
              </a:rPr>
              <a:t>Continued support from our HE partners</a:t>
            </a:r>
            <a:endParaRPr lang="en-GB" sz="2400">
              <a:solidFill>
                <a:srgbClr val="000000"/>
              </a:solidFill>
              <a:ea typeface="Calibri"/>
              <a:cs typeface="Calibri"/>
            </a:endParaRPr>
          </a:p>
          <a:p>
            <a:pPr marL="342900" indent="-342900">
              <a:buFont typeface="Arial" panose="020B0604020202020204" pitchFamily="34" charset="0"/>
              <a:buChar char="•"/>
            </a:pPr>
            <a:endParaRPr lang="en-GB" sz="2400">
              <a:solidFill>
                <a:srgbClr val="000000"/>
              </a:solidFill>
              <a:ea typeface="Calibri"/>
              <a:cs typeface="Calibri"/>
            </a:endParaRPr>
          </a:p>
          <a:p>
            <a:pPr marL="342900" indent="-342900" fontAlgn="base">
              <a:buFont typeface="Arial" panose="020B0604020202020204" pitchFamily="34" charset="0"/>
              <a:buChar char="•"/>
            </a:pPr>
            <a:r>
              <a:rPr lang="en-GB" sz="2400">
                <a:solidFill>
                  <a:srgbClr val="000000"/>
                </a:solidFill>
              </a:rPr>
              <a:t>Continue to use our own emerging evidence and existing evidence to inform our practice and implement these changes in both delivery and evaluation. </a:t>
            </a:r>
            <a:endParaRPr lang="en-GB" sz="2400">
              <a:solidFill>
                <a:srgbClr val="000000"/>
              </a:solidFill>
              <a:ea typeface="Calibri"/>
              <a:cs typeface="Calibri"/>
            </a:endParaRPr>
          </a:p>
          <a:p>
            <a:pPr marL="342900" indent="-342900" algn="l">
              <a:buFont typeface="Arial" panose="020B0604020202020204" pitchFamily="34" charset="0"/>
              <a:buChar char="•"/>
            </a:pPr>
            <a:endParaRPr lang="en-GB" sz="2400">
              <a:solidFill>
                <a:srgbClr val="000000"/>
              </a:solidFill>
              <a:ea typeface="Calibri"/>
              <a:cs typeface="Calibri"/>
            </a:endParaRPr>
          </a:p>
          <a:p>
            <a:pPr marL="342900" indent="-342900" algn="l" rtl="0" fontAlgn="base">
              <a:buFont typeface="Arial" panose="020B0604020202020204" pitchFamily="34" charset="0"/>
              <a:buChar char="•"/>
            </a:pPr>
            <a:r>
              <a:rPr lang="en-GB" sz="2400" b="0" i="0">
                <a:solidFill>
                  <a:srgbClr val="000000"/>
                </a:solidFill>
                <a:effectLst/>
              </a:rPr>
              <a:t>Continuing to ensure the sustainability of the programme</a:t>
            </a:r>
            <a:endParaRPr lang="en-GB" sz="2400" b="0" i="0">
              <a:solidFill>
                <a:srgbClr val="000000"/>
              </a:solidFill>
              <a:effectLst/>
              <a:ea typeface="Calibri"/>
              <a:cs typeface="Calibri"/>
            </a:endParaRPr>
          </a:p>
          <a:p>
            <a:pPr marL="285750" lvl="0" indent="-285750">
              <a:buFont typeface="Arial" panose="020B0604020202020204" pitchFamily="34" charset="0"/>
              <a:buChar char="•"/>
            </a:pPr>
            <a:endParaRPr lang="en-GB"/>
          </a:p>
          <a:p>
            <a:pPr marL="285750" lvl="0" indent="-285750">
              <a:buFont typeface="Arial" panose="020B0604020202020204" pitchFamily="34" charset="0"/>
              <a:buChar char="•"/>
            </a:pPr>
            <a:endParaRPr lang="en-GB"/>
          </a:p>
          <a:p>
            <a:pPr lvl="0"/>
            <a:endParaRPr lang="en-GB"/>
          </a:p>
        </p:txBody>
      </p:sp>
    </p:spTree>
    <p:extLst>
      <p:ext uri="{BB962C8B-B14F-4D97-AF65-F5344CB8AC3E}">
        <p14:creationId xmlns:p14="http://schemas.microsoft.com/office/powerpoint/2010/main" xmlns="" val="95141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39938" cy="6858000"/>
          </a:xfrm>
          <a:prstGeom prst="rect">
            <a:avLst/>
          </a:prstGeom>
        </p:spPr>
      </p:pic>
      <p:sp>
        <p:nvSpPr>
          <p:cNvPr id="2" name="Title 1"/>
          <p:cNvSpPr>
            <a:spLocks noGrp="1"/>
          </p:cNvSpPr>
          <p:nvPr>
            <p:ph type="ctrTitle"/>
          </p:nvPr>
        </p:nvSpPr>
        <p:spPr>
          <a:xfrm>
            <a:off x="509286" y="1749673"/>
            <a:ext cx="8305698" cy="3358653"/>
          </a:xfrm>
        </p:spPr>
        <p:txBody>
          <a:bodyPr>
            <a:normAutofit/>
          </a:bodyPr>
          <a:lstStyle/>
          <a:p>
            <a:r>
              <a:rPr lang="en-US" sz="4400">
                <a:solidFill>
                  <a:srgbClr val="E6287F"/>
                </a:solidFill>
              </a:rPr>
              <a:t>Natalie Aldridge</a:t>
            </a:r>
            <a:br>
              <a:rPr lang="en-US" sz="4400">
                <a:solidFill>
                  <a:srgbClr val="E6287F"/>
                </a:solidFill>
              </a:rPr>
            </a:br>
            <a:r>
              <a:rPr lang="en-US" sz="4400">
                <a:solidFill>
                  <a:srgbClr val="E6287F"/>
                </a:solidFill>
              </a:rPr>
              <a:t>GHWY Uni Connect</a:t>
            </a:r>
            <a:br>
              <a:rPr lang="en-US" sz="4400">
                <a:solidFill>
                  <a:srgbClr val="E6287F"/>
                </a:solidFill>
              </a:rPr>
            </a:br>
            <a:r>
              <a:rPr lang="en-US" sz="4400">
                <a:solidFill>
                  <a:srgbClr val="E6287F"/>
                </a:solidFill>
              </a:rPr>
              <a:t>Data, Evaluation &amp; Impact Manager </a:t>
            </a:r>
            <a:r>
              <a:rPr lang="en-US">
                <a:solidFill>
                  <a:srgbClr val="E6287F"/>
                </a:solidFill>
              </a:rPr>
              <a:t/>
            </a:r>
            <a:br>
              <a:rPr lang="en-US">
                <a:solidFill>
                  <a:srgbClr val="E6287F"/>
                </a:solidFill>
              </a:rPr>
            </a:br>
            <a:endParaRPr lang="en-US">
              <a:solidFill>
                <a:srgbClr val="E6287F"/>
              </a:solidFill>
            </a:endParaRPr>
          </a:p>
        </p:txBody>
      </p:sp>
    </p:spTree>
    <p:extLst>
      <p:ext uri="{BB962C8B-B14F-4D97-AF65-F5344CB8AC3E}">
        <p14:creationId xmlns:p14="http://schemas.microsoft.com/office/powerpoint/2010/main" xmlns="" val="334843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39938" cy="6858000"/>
          </a:xfrm>
          <a:prstGeom prst="rect">
            <a:avLst/>
          </a:prstGeom>
        </p:spPr>
      </p:pic>
      <p:sp>
        <p:nvSpPr>
          <p:cNvPr id="3" name="Rectangle 2"/>
          <p:cNvSpPr/>
          <p:nvPr/>
        </p:nvSpPr>
        <p:spPr>
          <a:xfrm>
            <a:off x="1789470" y="2871160"/>
            <a:ext cx="6596309" cy="1323439"/>
          </a:xfrm>
          <a:prstGeom prst="rect">
            <a:avLst/>
          </a:prstGeom>
        </p:spPr>
        <p:txBody>
          <a:bodyPr wrap="square">
            <a:spAutoFit/>
          </a:bodyPr>
          <a:lstStyle/>
          <a:p>
            <a:pPr algn="ctr"/>
            <a:r>
              <a:rPr lang="en-US" sz="4000" dirty="0">
                <a:solidFill>
                  <a:srgbClr val="E6287F"/>
                </a:solidFill>
                <a:ea typeface="Calibri Light"/>
                <a:cs typeface="Calibri Light"/>
              </a:rPr>
              <a:t>Metacognition and education: </a:t>
            </a:r>
            <a:br>
              <a:rPr lang="en-US" sz="4000" dirty="0">
                <a:solidFill>
                  <a:srgbClr val="E6287F"/>
                </a:solidFill>
                <a:ea typeface="Calibri Light"/>
                <a:cs typeface="Calibri Light"/>
              </a:rPr>
            </a:br>
            <a:r>
              <a:rPr lang="en-US" sz="4000" b="1" dirty="0">
                <a:solidFill>
                  <a:srgbClr val="E6287F"/>
                </a:solidFill>
                <a:ea typeface="Calibri Light"/>
                <a:cs typeface="Calibri Light"/>
              </a:rPr>
              <a:t>Evidence for our approach</a:t>
            </a:r>
            <a:endParaRPr lang="en-GB" sz="4000" dirty="0"/>
          </a:p>
        </p:txBody>
      </p:sp>
    </p:spTree>
    <p:extLst>
      <p:ext uri="{BB962C8B-B14F-4D97-AF65-F5344CB8AC3E}">
        <p14:creationId xmlns:p14="http://schemas.microsoft.com/office/powerpoint/2010/main" xmlns="" val="391422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763"/>
          </a:xfrm>
        </p:spPr>
      </p:pic>
      <p:sp>
        <p:nvSpPr>
          <p:cNvPr id="2" name="Title 1"/>
          <p:cNvSpPr>
            <a:spLocks noGrp="1"/>
          </p:cNvSpPr>
          <p:nvPr>
            <p:ph type="title"/>
          </p:nvPr>
        </p:nvSpPr>
        <p:spPr>
          <a:xfrm>
            <a:off x="628650" y="124105"/>
            <a:ext cx="7886700" cy="1325563"/>
          </a:xfrm>
        </p:spPr>
        <p:txBody>
          <a:bodyPr/>
          <a:lstStyle/>
          <a:p>
            <a:r>
              <a:rPr lang="en-US" dirty="0">
                <a:solidFill>
                  <a:srgbClr val="E6287F"/>
                </a:solidFill>
              </a:rPr>
              <a:t>Evidence for our approach</a:t>
            </a:r>
          </a:p>
        </p:txBody>
      </p:sp>
      <p:sp>
        <p:nvSpPr>
          <p:cNvPr id="6" name="TextBox 5"/>
          <p:cNvSpPr txBox="1"/>
          <p:nvPr/>
        </p:nvSpPr>
        <p:spPr>
          <a:xfrm>
            <a:off x="236957" y="1449668"/>
            <a:ext cx="7900416" cy="4801314"/>
          </a:xfrm>
          <a:prstGeom prst="rect">
            <a:avLst/>
          </a:prstGeom>
          <a:noFill/>
        </p:spPr>
        <p:txBody>
          <a:bodyPr wrap="square" lIns="91440" tIns="45720" rIns="91440" bIns="45720" rtlCol="0" anchor="t">
            <a:spAutoFit/>
          </a:bodyPr>
          <a:lstStyle/>
          <a:p>
            <a:r>
              <a:rPr lang="en-US" b="1" dirty="0">
                <a:ea typeface="Calibri"/>
                <a:cs typeface="Calibri"/>
              </a:rPr>
              <a:t>Developing our </a:t>
            </a:r>
            <a:r>
              <a:rPr lang="en-US" b="1" dirty="0" err="1">
                <a:ea typeface="Calibri"/>
                <a:cs typeface="Calibri"/>
              </a:rPr>
              <a:t>programme</a:t>
            </a:r>
            <a:endParaRPr lang="en-US" dirty="0">
              <a:ea typeface="Calibri"/>
              <a:cs typeface="Calibri"/>
            </a:endParaRPr>
          </a:p>
          <a:p>
            <a:endParaRPr lang="en-US" b="1" dirty="0">
              <a:ea typeface="Calibri"/>
              <a:cs typeface="Calibri"/>
            </a:endParaRPr>
          </a:p>
          <a:p>
            <a:pPr marL="257175" indent="-257175">
              <a:buAutoNum type="arabicPeriod"/>
            </a:pPr>
            <a:r>
              <a:rPr lang="en-US" dirty="0">
                <a:ea typeface="Calibri"/>
                <a:cs typeface="Calibri"/>
              </a:rPr>
              <a:t>Worked with TT Education to understand need and </a:t>
            </a:r>
            <a:r>
              <a:rPr lang="en-US" dirty="0" err="1">
                <a:ea typeface="Calibri"/>
                <a:cs typeface="Calibri"/>
              </a:rPr>
              <a:t>conceptualise</a:t>
            </a:r>
            <a:r>
              <a:rPr lang="en-US" dirty="0">
                <a:ea typeface="Calibri"/>
                <a:cs typeface="Calibri"/>
              </a:rPr>
              <a:t> the </a:t>
            </a:r>
            <a:r>
              <a:rPr lang="en-US" dirty="0" err="1">
                <a:ea typeface="Calibri"/>
                <a:cs typeface="Calibri"/>
              </a:rPr>
              <a:t>programme</a:t>
            </a:r>
            <a:endParaRPr lang="en-US" b="1" dirty="0">
              <a:ea typeface="Calibri"/>
              <a:cs typeface="Calibri"/>
            </a:endParaRPr>
          </a:p>
          <a:p>
            <a:pPr marL="257175" indent="-257175">
              <a:buAutoNum type="arabicPeriod"/>
            </a:pPr>
            <a:endParaRPr lang="en-US" dirty="0">
              <a:ea typeface="Calibri"/>
              <a:cs typeface="Calibri"/>
            </a:endParaRPr>
          </a:p>
          <a:p>
            <a:pPr marL="257175" indent="-257175">
              <a:buAutoNum type="arabicPeriod"/>
            </a:pPr>
            <a:r>
              <a:rPr lang="en-US" dirty="0">
                <a:ea typeface="Calibri"/>
                <a:cs typeface="Calibri"/>
              </a:rPr>
              <a:t>Worked with Dr Gill Waters from Uni of Bradford to deepen our understanding of children's metacognition </a:t>
            </a:r>
          </a:p>
          <a:p>
            <a:pPr marL="257175" indent="-257175">
              <a:buAutoNum type="arabicPeriod"/>
            </a:pPr>
            <a:endParaRPr lang="en-US" dirty="0">
              <a:ea typeface="Calibri"/>
              <a:cs typeface="Calibri"/>
            </a:endParaRPr>
          </a:p>
          <a:p>
            <a:pPr marL="257175" indent="-257175">
              <a:buAutoNum type="arabicPeriod"/>
            </a:pPr>
            <a:r>
              <a:rPr lang="en-US" dirty="0">
                <a:ea typeface="Calibri"/>
                <a:cs typeface="Calibri"/>
              </a:rPr>
              <a:t>Commissioned Applied Inspiration to research the local attainment raising context</a:t>
            </a:r>
          </a:p>
          <a:p>
            <a:pPr marL="257175" indent="-257175">
              <a:buAutoNum type="arabicPeriod"/>
            </a:pPr>
            <a:endParaRPr lang="en-US" dirty="0">
              <a:ea typeface="Calibri"/>
              <a:cs typeface="Calibri"/>
            </a:endParaRPr>
          </a:p>
          <a:p>
            <a:pPr marL="257175" indent="-257175">
              <a:buAutoNum type="arabicPeriod"/>
            </a:pPr>
            <a:endParaRPr lang="en-US" dirty="0">
              <a:ea typeface="Calibri"/>
              <a:cs typeface="Calibri"/>
            </a:endParaRPr>
          </a:p>
          <a:p>
            <a:pPr algn="ctr"/>
            <a:r>
              <a:rPr lang="en-US" b="1" dirty="0">
                <a:solidFill>
                  <a:srgbClr val="E6287F"/>
                </a:solidFill>
                <a:ea typeface="Calibri"/>
                <a:cs typeface="Calibri"/>
              </a:rPr>
              <a:t>KEY THEMES ARISING</a:t>
            </a:r>
          </a:p>
          <a:p>
            <a:pPr algn="ctr"/>
            <a:r>
              <a:rPr lang="en-US" dirty="0">
                <a:ea typeface="Calibri"/>
                <a:cs typeface="Calibri"/>
              </a:rPr>
              <a:t>Attainment largely linked to socio-economic status and poverty</a:t>
            </a:r>
          </a:p>
          <a:p>
            <a:pPr algn="ctr"/>
            <a:r>
              <a:rPr lang="en-US" dirty="0">
                <a:ea typeface="Calibri"/>
                <a:cs typeface="Calibri"/>
              </a:rPr>
              <a:t>'Cultural capital' a key gap identified in local students from under-represented backgrounds</a:t>
            </a:r>
          </a:p>
          <a:p>
            <a:endParaRPr lang="en-US" dirty="0"/>
          </a:p>
        </p:txBody>
      </p:sp>
    </p:spTree>
    <p:extLst>
      <p:ext uri="{BB962C8B-B14F-4D97-AF65-F5344CB8AC3E}">
        <p14:creationId xmlns:p14="http://schemas.microsoft.com/office/powerpoint/2010/main" xmlns="" val="410267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Evidence for our approach</a:t>
            </a:r>
          </a:p>
        </p:txBody>
      </p:sp>
      <p:sp>
        <p:nvSpPr>
          <p:cNvPr id="6" name="TextBox 5"/>
          <p:cNvSpPr txBox="1"/>
          <p:nvPr/>
        </p:nvSpPr>
        <p:spPr>
          <a:xfrm>
            <a:off x="614934" y="1871149"/>
            <a:ext cx="7900416" cy="3422475"/>
          </a:xfrm>
          <a:prstGeom prst="rect">
            <a:avLst/>
          </a:prstGeom>
          <a:noFill/>
        </p:spPr>
        <p:txBody>
          <a:bodyPr wrap="square" rtlCol="0">
            <a:spAutoFit/>
          </a:bodyPr>
          <a:lstStyle/>
          <a:p>
            <a:pPr>
              <a:lnSpc>
                <a:spcPct val="110000"/>
              </a:lnSpc>
              <a:spcBef>
                <a:spcPts val="750"/>
              </a:spcBef>
            </a:pPr>
            <a:r>
              <a:rPr lang="en-US" b="1" dirty="0">
                <a:ea typeface="Calibri"/>
                <a:cs typeface="Arial"/>
              </a:rPr>
              <a:t>Metacognition: thinking about one's thinking:</a:t>
            </a:r>
          </a:p>
          <a:p>
            <a:pPr>
              <a:lnSpc>
                <a:spcPct val="110000"/>
              </a:lnSpc>
              <a:spcBef>
                <a:spcPts val="750"/>
              </a:spcBef>
            </a:pPr>
            <a:endParaRPr lang="en-US" dirty="0">
              <a:ea typeface="Calibri"/>
              <a:cs typeface="Arial"/>
            </a:endParaRPr>
          </a:p>
          <a:p>
            <a:pPr marL="214313" indent="-214313">
              <a:lnSpc>
                <a:spcPct val="110000"/>
              </a:lnSpc>
              <a:spcBef>
                <a:spcPts val="750"/>
              </a:spcBef>
              <a:buFont typeface="Arial"/>
              <a:buChar char="•"/>
            </a:pPr>
            <a:r>
              <a:rPr lang="en-US" dirty="0">
                <a:ea typeface="Calibri"/>
                <a:cs typeface="Arial"/>
              </a:rPr>
              <a:t>A higher-order mental process.</a:t>
            </a:r>
          </a:p>
          <a:p>
            <a:pPr marL="214313" indent="-214313">
              <a:lnSpc>
                <a:spcPct val="110000"/>
              </a:lnSpc>
              <a:spcBef>
                <a:spcPts val="750"/>
              </a:spcBef>
              <a:buFont typeface="Arial"/>
              <a:buChar char="•"/>
            </a:pPr>
            <a:r>
              <a:rPr lang="en-US" dirty="0">
                <a:ea typeface="Calibri"/>
                <a:cs typeface="Arial"/>
              </a:rPr>
              <a:t>Refers to the cognitive processes we use to plan, monitor, and assess our own understanding.</a:t>
            </a:r>
          </a:p>
          <a:p>
            <a:pPr marL="214313" indent="-214313">
              <a:lnSpc>
                <a:spcPct val="110000"/>
              </a:lnSpc>
              <a:spcBef>
                <a:spcPts val="750"/>
              </a:spcBef>
              <a:buFont typeface="Arial"/>
              <a:buChar char="•"/>
            </a:pPr>
            <a:r>
              <a:rPr lang="en-US" dirty="0">
                <a:ea typeface="Calibri"/>
                <a:cs typeface="Arial"/>
              </a:rPr>
              <a:t>Requires a critical awareness of our own thinking and learning.</a:t>
            </a:r>
          </a:p>
          <a:p>
            <a:pPr marL="214313" indent="-214313">
              <a:lnSpc>
                <a:spcPct val="110000"/>
              </a:lnSpc>
              <a:spcBef>
                <a:spcPts val="750"/>
              </a:spcBef>
              <a:buFont typeface="Arial"/>
              <a:buChar char="•"/>
            </a:pPr>
            <a:endParaRPr lang="en-US" dirty="0">
              <a:ea typeface="Calibri"/>
              <a:cs typeface="Arial"/>
            </a:endParaRPr>
          </a:p>
          <a:p>
            <a:pPr>
              <a:lnSpc>
                <a:spcPct val="110000"/>
              </a:lnSpc>
              <a:spcBef>
                <a:spcPts val="750"/>
              </a:spcBef>
            </a:pPr>
            <a:r>
              <a:rPr lang="en-US" i="1" dirty="0">
                <a:ea typeface="Calibri"/>
                <a:cs typeface="Arial"/>
              </a:rPr>
              <a:t>(Chick, 2013)</a:t>
            </a:r>
          </a:p>
          <a:p>
            <a:endParaRPr lang="en-US" dirty="0"/>
          </a:p>
        </p:txBody>
      </p:sp>
      <p:sp>
        <p:nvSpPr>
          <p:cNvPr id="3" name="TextBox 2">
            <a:extLst>
              <a:ext uri="{FF2B5EF4-FFF2-40B4-BE49-F238E27FC236}">
                <a16:creationId xmlns:a16="http://schemas.microsoft.com/office/drawing/2014/main" xmlns="" id="{484EFA30-4EC1-C419-201C-40E9C681E413}"/>
              </a:ext>
            </a:extLst>
          </p:cNvPr>
          <p:cNvSpPr txBox="1"/>
          <p:nvPr/>
        </p:nvSpPr>
        <p:spPr>
          <a:xfrm>
            <a:off x="6148465" y="57112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[CREDIT: DR GILL WATERS]</a:t>
            </a:r>
            <a:endParaRPr lang="en-US"/>
          </a:p>
        </p:txBody>
      </p:sp>
    </p:spTree>
    <p:extLst>
      <p:ext uri="{BB962C8B-B14F-4D97-AF65-F5344CB8AC3E}">
        <p14:creationId xmlns:p14="http://schemas.microsoft.com/office/powerpoint/2010/main" xmlns="" val="57839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Evidence for our approach</a:t>
            </a:r>
          </a:p>
        </p:txBody>
      </p:sp>
      <p:sp>
        <p:nvSpPr>
          <p:cNvPr id="6" name="TextBox 5"/>
          <p:cNvSpPr txBox="1"/>
          <p:nvPr/>
        </p:nvSpPr>
        <p:spPr>
          <a:xfrm>
            <a:off x="614934" y="1690689"/>
            <a:ext cx="7900416" cy="4237057"/>
          </a:xfrm>
          <a:prstGeom prst="rect">
            <a:avLst/>
          </a:prstGeom>
          <a:noFill/>
        </p:spPr>
        <p:txBody>
          <a:bodyPr wrap="square" rtlCol="0">
            <a:spAutoFit/>
          </a:bodyPr>
          <a:lstStyle/>
          <a:p>
            <a:pPr>
              <a:lnSpc>
                <a:spcPct val="110000"/>
              </a:lnSpc>
              <a:spcBef>
                <a:spcPts val="750"/>
              </a:spcBef>
            </a:pPr>
            <a:r>
              <a:rPr lang="en-US" b="1" dirty="0">
                <a:ea typeface="Calibri"/>
                <a:cs typeface="Arial"/>
              </a:rPr>
              <a:t>Metacognitive practices</a:t>
            </a:r>
          </a:p>
          <a:p>
            <a:pPr marL="214313" indent="-214313">
              <a:lnSpc>
                <a:spcPct val="110000"/>
              </a:lnSpc>
              <a:spcBef>
                <a:spcPts val="750"/>
              </a:spcBef>
              <a:buFont typeface="Arial"/>
              <a:buChar char="•"/>
            </a:pPr>
            <a:r>
              <a:rPr lang="en-US" dirty="0">
                <a:ea typeface="Calibri"/>
                <a:cs typeface="Arial"/>
              </a:rPr>
              <a:t>Increase our ability to adapt our knowledge to new contexts and tasks.</a:t>
            </a:r>
          </a:p>
          <a:p>
            <a:pPr marL="214313" indent="-214313">
              <a:lnSpc>
                <a:spcPct val="110000"/>
              </a:lnSpc>
              <a:spcBef>
                <a:spcPts val="750"/>
              </a:spcBef>
              <a:buFont typeface="Arial"/>
              <a:buChar char="•"/>
            </a:pPr>
            <a:r>
              <a:rPr lang="en-US" dirty="0">
                <a:ea typeface="Calibri"/>
                <a:cs typeface="Calibri"/>
              </a:rPr>
              <a:t>Help us become aware of our strengths and weaknesses as learners.</a:t>
            </a:r>
          </a:p>
          <a:p>
            <a:pPr marL="214313" indent="-214313">
              <a:lnSpc>
                <a:spcPct val="110000"/>
              </a:lnSpc>
              <a:spcBef>
                <a:spcPts val="750"/>
              </a:spcBef>
              <a:buFont typeface="Arial"/>
              <a:buChar char="•"/>
            </a:pPr>
            <a:r>
              <a:rPr lang="en-US" dirty="0">
                <a:ea typeface="Calibri"/>
                <a:cs typeface="Calibri"/>
              </a:rPr>
              <a:t>Help us to </a:t>
            </a:r>
            <a:r>
              <a:rPr lang="en-US" dirty="0" err="1">
                <a:ea typeface="Calibri"/>
                <a:cs typeface="Calibri"/>
              </a:rPr>
              <a:t>recognise</a:t>
            </a:r>
            <a:r>
              <a:rPr lang="en-US" dirty="0">
                <a:ea typeface="Calibri"/>
                <a:cs typeface="Calibri"/>
              </a:rPr>
              <a:t> the limits of our knowledge or ability, and how to expand that knowledge or ability.</a:t>
            </a:r>
            <a:endParaRPr lang="en-US" dirty="0">
              <a:cs typeface="Calibri"/>
            </a:endParaRPr>
          </a:p>
          <a:p>
            <a:pPr>
              <a:lnSpc>
                <a:spcPct val="110000"/>
              </a:lnSpc>
              <a:spcBef>
                <a:spcPts val="750"/>
              </a:spcBef>
            </a:pPr>
            <a:endParaRPr lang="en-US" b="1" dirty="0">
              <a:ea typeface="Calibri"/>
              <a:cs typeface="Arial"/>
            </a:endParaRPr>
          </a:p>
          <a:p>
            <a:pPr>
              <a:lnSpc>
                <a:spcPct val="110000"/>
              </a:lnSpc>
              <a:spcBef>
                <a:spcPts val="750"/>
              </a:spcBef>
            </a:pPr>
            <a:r>
              <a:rPr lang="en-US" b="1" dirty="0">
                <a:ea typeface="Calibri"/>
                <a:cs typeface="Arial"/>
              </a:rPr>
              <a:t>Absence of metacognition</a:t>
            </a:r>
            <a:endParaRPr lang="en-US" dirty="0"/>
          </a:p>
          <a:p>
            <a:pPr marL="214313" indent="-214313">
              <a:lnSpc>
                <a:spcPct val="110000"/>
              </a:lnSpc>
              <a:spcBef>
                <a:spcPts val="750"/>
              </a:spcBef>
              <a:buFont typeface="Arial"/>
              <a:buChar char="•"/>
            </a:pPr>
            <a:r>
              <a:rPr lang="en-US" dirty="0">
                <a:ea typeface="Calibri"/>
                <a:cs typeface="Arial"/>
              </a:rPr>
              <a:t>Results in deficiencies in intellectual and social skills.</a:t>
            </a:r>
          </a:p>
          <a:p>
            <a:pPr marL="214313" indent="-214313">
              <a:lnSpc>
                <a:spcPct val="110000"/>
              </a:lnSpc>
              <a:spcBef>
                <a:spcPts val="750"/>
              </a:spcBef>
              <a:buFont typeface="Arial"/>
              <a:buChar char="•"/>
            </a:pPr>
            <a:r>
              <a:rPr lang="en-US" dirty="0">
                <a:ea typeface="Calibri"/>
                <a:cs typeface="Arial"/>
              </a:rPr>
              <a:t>Leads to people failing to </a:t>
            </a:r>
            <a:r>
              <a:rPr lang="en-US" dirty="0" err="1">
                <a:ea typeface="Calibri"/>
                <a:cs typeface="Arial"/>
              </a:rPr>
              <a:t>recognise</a:t>
            </a:r>
            <a:r>
              <a:rPr lang="en-US" dirty="0">
                <a:ea typeface="Calibri"/>
                <a:cs typeface="Arial"/>
              </a:rPr>
              <a:t> their own incompetence.</a:t>
            </a:r>
          </a:p>
          <a:p>
            <a:pPr marL="214313" indent="-214313">
              <a:lnSpc>
                <a:spcPct val="110000"/>
              </a:lnSpc>
              <a:spcBef>
                <a:spcPts val="750"/>
              </a:spcBef>
              <a:buFont typeface="Arial"/>
              <a:buChar char="•"/>
            </a:pPr>
            <a:r>
              <a:rPr lang="en-US" dirty="0">
                <a:ea typeface="Calibri"/>
                <a:cs typeface="Arial"/>
              </a:rPr>
              <a:t>Not knowing that you don't know...</a:t>
            </a:r>
          </a:p>
          <a:p>
            <a:endParaRPr lang="en-US" dirty="0"/>
          </a:p>
        </p:txBody>
      </p:sp>
      <p:sp>
        <p:nvSpPr>
          <p:cNvPr id="3" name="TextBox 2">
            <a:extLst>
              <a:ext uri="{FF2B5EF4-FFF2-40B4-BE49-F238E27FC236}">
                <a16:creationId xmlns:a16="http://schemas.microsoft.com/office/drawing/2014/main" xmlns="" id="{E60C3947-EDD4-7FDC-C2B0-3A83C7827554}"/>
              </a:ext>
            </a:extLst>
          </p:cNvPr>
          <p:cNvSpPr txBox="1"/>
          <p:nvPr/>
        </p:nvSpPr>
        <p:spPr>
          <a:xfrm>
            <a:off x="6148466" y="57112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[CREDIT: DR GILL WATERS]</a:t>
            </a:r>
            <a:endParaRPr lang="en-US"/>
          </a:p>
        </p:txBody>
      </p:sp>
    </p:spTree>
    <p:extLst>
      <p:ext uri="{BB962C8B-B14F-4D97-AF65-F5344CB8AC3E}">
        <p14:creationId xmlns:p14="http://schemas.microsoft.com/office/powerpoint/2010/main" xmlns="" val="372734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Evidence for our approach</a:t>
            </a:r>
          </a:p>
        </p:txBody>
      </p:sp>
      <p:sp>
        <p:nvSpPr>
          <p:cNvPr id="6" name="TextBox 5"/>
          <p:cNvSpPr txBox="1"/>
          <p:nvPr/>
        </p:nvSpPr>
        <p:spPr>
          <a:xfrm>
            <a:off x="364777" y="1783965"/>
            <a:ext cx="7900416" cy="3970318"/>
          </a:xfrm>
          <a:prstGeom prst="rect">
            <a:avLst/>
          </a:prstGeom>
          <a:noFill/>
        </p:spPr>
        <p:txBody>
          <a:bodyPr wrap="square" lIns="91440" tIns="45720" rIns="91440" bIns="45720" rtlCol="0" anchor="t">
            <a:spAutoFit/>
          </a:bodyPr>
          <a:lstStyle/>
          <a:p>
            <a:r>
              <a:rPr lang="en-US" b="1" dirty="0">
                <a:ea typeface="Calibri"/>
                <a:cs typeface="Calibri"/>
              </a:rPr>
              <a:t>Education Endowment Foundation (EEF)</a:t>
            </a:r>
          </a:p>
          <a:p>
            <a:endParaRPr lang="en-US" b="1" dirty="0">
              <a:ea typeface="Calibri"/>
              <a:cs typeface="Calibri"/>
            </a:endParaRPr>
          </a:p>
          <a:p>
            <a:pPr marL="213995" indent="-213995">
              <a:buFont typeface="Arial"/>
              <a:buChar char="•"/>
            </a:pPr>
            <a:r>
              <a:rPr lang="en-US" dirty="0">
                <a:ea typeface="Calibri"/>
                <a:cs typeface="Calibri"/>
              </a:rPr>
              <a:t>Some (modest) evidence linking lower metacognition and self-regulatory skills with socio-economic disadvantage</a:t>
            </a:r>
          </a:p>
          <a:p>
            <a:pPr marL="213995" indent="-213995">
              <a:buFont typeface="Arial"/>
              <a:buChar char="•"/>
            </a:pPr>
            <a:endParaRPr lang="en-US" dirty="0">
              <a:ea typeface="Calibri"/>
              <a:cs typeface="Calibri"/>
            </a:endParaRPr>
          </a:p>
          <a:p>
            <a:pPr marL="213995" indent="-213995">
              <a:buFont typeface="Arial"/>
              <a:buChar char="•"/>
            </a:pPr>
            <a:r>
              <a:rPr lang="en-US" dirty="0">
                <a:ea typeface="Calibri"/>
                <a:cs typeface="Calibri"/>
              </a:rPr>
              <a:t>Strong evidence (from 208 evaluations) that metacognitive </a:t>
            </a:r>
            <a:r>
              <a:rPr lang="en-US" dirty="0" err="1">
                <a:ea typeface="Calibri"/>
                <a:cs typeface="Calibri"/>
              </a:rPr>
              <a:t>programmes</a:t>
            </a:r>
            <a:r>
              <a:rPr lang="en-US" dirty="0">
                <a:ea typeface="Calibri"/>
                <a:cs typeface="Calibri"/>
              </a:rPr>
              <a:t> are associated with improved attainment, although causal evidence is more limited</a:t>
            </a:r>
          </a:p>
          <a:p>
            <a:pPr marL="213995" indent="-213995">
              <a:buFont typeface="Arial"/>
              <a:buChar char="•"/>
            </a:pPr>
            <a:endParaRPr lang="en-US" dirty="0">
              <a:ea typeface="Calibri"/>
              <a:cs typeface="Calibri"/>
            </a:endParaRPr>
          </a:p>
          <a:p>
            <a:pPr marL="213995" indent="-213995">
              <a:buFont typeface="Arial"/>
              <a:buChar char="•"/>
            </a:pPr>
            <a:r>
              <a:rPr lang="en-US" dirty="0" err="1">
                <a:ea typeface="Calibri"/>
                <a:cs typeface="Calibri"/>
              </a:rPr>
              <a:t>Programmes</a:t>
            </a:r>
            <a:r>
              <a:rPr lang="en-US" dirty="0">
                <a:ea typeface="Calibri"/>
                <a:cs typeface="Calibri"/>
              </a:rPr>
              <a:t> are most effective when the teaching of metacognitive strategies is explicit, including how to plan, monitor and evaluate their own work</a:t>
            </a:r>
          </a:p>
          <a:p>
            <a:pPr marL="213995" indent="-213995">
              <a:buFont typeface="Arial"/>
              <a:buChar char="•"/>
            </a:pPr>
            <a:endParaRPr lang="en-US" dirty="0">
              <a:ea typeface="Calibri"/>
              <a:cs typeface="Calibri"/>
            </a:endParaRPr>
          </a:p>
          <a:p>
            <a:pPr marL="213995" indent="-213995">
              <a:buFont typeface="Arial"/>
              <a:buChar char="•"/>
            </a:pPr>
            <a:r>
              <a:rPr lang="en-US" dirty="0">
                <a:ea typeface="Calibri"/>
                <a:cs typeface="Calibri"/>
              </a:rPr>
              <a:t>It's important for metacognitive skills to be modelled and applied through dialogue and collaboration</a:t>
            </a:r>
          </a:p>
          <a:p>
            <a:endParaRPr lang="en-US" dirty="0"/>
          </a:p>
        </p:txBody>
      </p:sp>
    </p:spTree>
    <p:extLst>
      <p:ext uri="{BB962C8B-B14F-4D97-AF65-F5344CB8AC3E}">
        <p14:creationId xmlns:p14="http://schemas.microsoft.com/office/powerpoint/2010/main" xmlns="" val="385325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1430" y="-763"/>
            <a:ext cx="9144000" cy="6858763"/>
          </a:xfrm>
        </p:spPr>
      </p:pic>
      <p:sp>
        <p:nvSpPr>
          <p:cNvPr id="2" name="Title 1"/>
          <p:cNvSpPr>
            <a:spLocks noGrp="1"/>
          </p:cNvSpPr>
          <p:nvPr>
            <p:ph type="title"/>
          </p:nvPr>
        </p:nvSpPr>
        <p:spPr>
          <a:xfrm>
            <a:off x="434686" y="-763"/>
            <a:ext cx="7886700" cy="1325563"/>
          </a:xfrm>
        </p:spPr>
        <p:txBody>
          <a:bodyPr>
            <a:normAutofit/>
          </a:bodyPr>
          <a:lstStyle/>
          <a:p>
            <a:pPr algn="ctr"/>
            <a:r>
              <a:rPr lang="en-US" sz="2400" b="1">
                <a:solidFill>
                  <a:srgbClr val="E6287F"/>
                </a:solidFill>
              </a:rPr>
              <a:t>Go Higher West Yorkshire (GHWY) - Introduction</a:t>
            </a:r>
          </a:p>
        </p:txBody>
      </p:sp>
      <p:sp>
        <p:nvSpPr>
          <p:cNvPr id="6" name="TextBox 5"/>
          <p:cNvSpPr txBox="1"/>
          <p:nvPr/>
        </p:nvSpPr>
        <p:spPr>
          <a:xfrm>
            <a:off x="188537" y="1032778"/>
            <a:ext cx="8955463" cy="5386090"/>
          </a:xfrm>
          <a:prstGeom prst="rect">
            <a:avLst/>
          </a:prstGeom>
          <a:noFill/>
        </p:spPr>
        <p:txBody>
          <a:bodyPr wrap="square" rtlCol="0">
            <a:spAutoFit/>
          </a:bodyPr>
          <a:lstStyle/>
          <a:p>
            <a:r>
              <a:rPr lang="en-GB" sz="2000" b="1"/>
              <a:t>Who are GHWY?</a:t>
            </a:r>
          </a:p>
          <a:p>
            <a:endParaRPr lang="en-GB"/>
          </a:p>
          <a:p>
            <a:pPr marL="285750" indent="-285750">
              <a:buFont typeface="Arial" panose="020B0604020202020204" pitchFamily="34" charset="0"/>
              <a:buChar char="•"/>
            </a:pPr>
            <a:r>
              <a:rPr lang="en-GB"/>
              <a:t>GHWY is a </a:t>
            </a:r>
            <a:r>
              <a:rPr lang="en-GB" b="1"/>
              <a:t>partnership of 13 Higher Education (HE) providers</a:t>
            </a:r>
            <a:r>
              <a:rPr lang="en-GB"/>
              <a:t>, working collaboratively to </a:t>
            </a:r>
            <a:r>
              <a:rPr lang="en-GB" b="1"/>
              <a:t>reduce long-standing inequalities in access to, success in and progression from HE</a:t>
            </a:r>
          </a:p>
          <a:p>
            <a:endParaRPr lang="en-GB" b="1"/>
          </a:p>
          <a:p>
            <a:pPr marL="285750" indent="-285750">
              <a:buFont typeface="Arial" panose="020B0604020202020204" pitchFamily="34" charset="0"/>
              <a:buChar char="•"/>
            </a:pPr>
            <a:r>
              <a:rPr lang="en-GB"/>
              <a:t>GHWY was formed in 2010, and is hosted by the University of Leeds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GHWY is impartial, not promoting any HE Provider or course. </a:t>
            </a:r>
            <a:r>
              <a:rPr lang="en-GB" b="1"/>
              <a:t>Higher Education </a:t>
            </a:r>
            <a:r>
              <a:rPr lang="en-GB"/>
              <a:t>= Level 4 qualification or above, studied at any Higher Education Provider (HEP</a:t>
            </a:r>
          </a:p>
          <a:p>
            <a:pPr marL="285750" indent="-285750">
              <a:buFont typeface="Arial" panose="020B0604020202020204" pitchFamily="34" charset="0"/>
              <a:buChar char="•"/>
            </a:pPr>
            <a:endParaRPr lang="en-GB"/>
          </a:p>
          <a:p>
            <a:r>
              <a:rPr lang="en-GB" b="1"/>
              <a:t>What do GHWY do?</a:t>
            </a:r>
          </a:p>
          <a:p>
            <a:endParaRPr lang="en-GB" b="1"/>
          </a:p>
          <a:p>
            <a:pPr marL="285750" indent="-285750">
              <a:buFont typeface="Arial" panose="020B0604020202020204" pitchFamily="34" charset="0"/>
              <a:buChar char="•"/>
            </a:pPr>
            <a:r>
              <a:rPr lang="en-GB"/>
              <a:t>Working with </a:t>
            </a:r>
            <a:r>
              <a:rPr lang="en-GB" b="1"/>
              <a:t>groups underrepresented in HE</a:t>
            </a:r>
            <a:r>
              <a:rPr lang="en-GB"/>
              <a:t>, influencers e.g.. teachers, we strive to </a:t>
            </a:r>
            <a:r>
              <a:rPr lang="en-GB" b="1"/>
              <a:t>overcome all barriers, misinformation and uncertainty concerning HE </a:t>
            </a:r>
            <a:r>
              <a:rPr lang="en-GB"/>
              <a:t>and to ensure people make </a:t>
            </a:r>
            <a:r>
              <a:rPr lang="en-GB" b="1"/>
              <a:t>confident and informed HE choices</a:t>
            </a:r>
            <a:r>
              <a:rPr lang="en-GB"/>
              <a:t>. </a:t>
            </a:r>
          </a:p>
          <a:p>
            <a:endParaRPr lang="en-GB"/>
          </a:p>
          <a:p>
            <a:pPr marL="285750" indent="-285750">
              <a:buFont typeface="Arial" panose="020B0604020202020204" pitchFamily="34" charset="0"/>
              <a:buChar char="•"/>
            </a:pPr>
            <a:r>
              <a:rPr lang="en-GB"/>
              <a:t>We help </a:t>
            </a:r>
            <a:r>
              <a:rPr lang="en-GB" b="1"/>
              <a:t>educators and influencers help people into higher education</a:t>
            </a:r>
            <a:r>
              <a:rPr lang="en-GB"/>
              <a:t>, and by improving young people’s employability skills, help inspire a more high-skilled workforce.</a:t>
            </a:r>
          </a:p>
          <a:p>
            <a:endParaRPr lang="en-GB"/>
          </a:p>
        </p:txBody>
      </p:sp>
    </p:spTree>
    <p:extLst>
      <p:ext uri="{BB962C8B-B14F-4D97-AF65-F5344CB8AC3E}">
        <p14:creationId xmlns:p14="http://schemas.microsoft.com/office/powerpoint/2010/main" xmlns="" val="137996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30009"/>
            <a:ext cx="9144000" cy="7037845"/>
          </a:xfrm>
          <a:prstGeom prst="rect">
            <a:avLst/>
          </a:prstGeom>
        </p:spPr>
      </p:pic>
    </p:spTree>
    <p:extLst>
      <p:ext uri="{BB962C8B-B14F-4D97-AF65-F5344CB8AC3E}">
        <p14:creationId xmlns:p14="http://schemas.microsoft.com/office/powerpoint/2010/main" xmlns="" val="404660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763"/>
            <a:ext cx="9144000" cy="6858763"/>
          </a:xfrm>
        </p:spPr>
      </p:pic>
      <p:sp>
        <p:nvSpPr>
          <p:cNvPr id="2" name="Title 1"/>
          <p:cNvSpPr>
            <a:spLocks noGrp="1"/>
          </p:cNvSpPr>
          <p:nvPr>
            <p:ph type="title"/>
          </p:nvPr>
        </p:nvSpPr>
        <p:spPr>
          <a:xfrm>
            <a:off x="628650" y="-372719"/>
            <a:ext cx="7886700" cy="1561965"/>
          </a:xfrm>
        </p:spPr>
        <p:txBody>
          <a:bodyPr>
            <a:normAutofit/>
          </a:bodyPr>
          <a:lstStyle/>
          <a:p>
            <a:pPr algn="ctr"/>
            <a:r>
              <a:rPr lang="en-US" sz="2800" b="1">
                <a:solidFill>
                  <a:srgbClr val="E6287F"/>
                </a:solidFill>
              </a:rPr>
              <a:t>Uni Connect Overview</a:t>
            </a:r>
          </a:p>
        </p:txBody>
      </p:sp>
      <p:sp>
        <p:nvSpPr>
          <p:cNvPr id="6" name="TextBox 5"/>
          <p:cNvSpPr txBox="1"/>
          <p:nvPr/>
        </p:nvSpPr>
        <p:spPr>
          <a:xfrm>
            <a:off x="0" y="755919"/>
            <a:ext cx="9144000" cy="539994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b="1"/>
              <a:t>Funded by Office for Students</a:t>
            </a:r>
          </a:p>
          <a:p>
            <a:pPr marL="285750" indent="-285750">
              <a:buFont typeface="Arial" panose="020B0604020202020204" pitchFamily="34" charset="0"/>
              <a:buChar char="•"/>
            </a:pPr>
            <a:r>
              <a:rPr lang="en-GB" sz="2000" b="1"/>
              <a:t>29 Partnerships deliver the programme across England</a:t>
            </a:r>
          </a:p>
          <a:p>
            <a:pPr marL="285750" indent="-285750">
              <a:buFont typeface="Arial" panose="020B0604020202020204" pitchFamily="34" charset="0"/>
              <a:buChar char="•"/>
            </a:pPr>
            <a:r>
              <a:rPr lang="en-GB" sz="2000" b="1"/>
              <a:t>GHWY deliver the UC programme in West Yorkshire</a:t>
            </a:r>
          </a:p>
          <a:p>
            <a:pPr marL="285750" indent="-285750">
              <a:buFont typeface="Arial" panose="020B0604020202020204" pitchFamily="34" charset="0"/>
              <a:buChar char="•"/>
            </a:pPr>
            <a:r>
              <a:rPr lang="en-GB" sz="2000" b="1"/>
              <a:t>Phase 1 started in Jan 2017 (formerly NCOP)</a:t>
            </a:r>
          </a:p>
          <a:p>
            <a:pPr marL="285750" indent="-285750">
              <a:buFont typeface="Arial" panose="020B0604020202020204" pitchFamily="34" charset="0"/>
              <a:buChar char="•"/>
            </a:pPr>
            <a:r>
              <a:rPr lang="en-GB" sz="2000" b="1"/>
              <a:t>Phase 3 started on 1st August 2021 – ends in July 2025. Aims include:</a:t>
            </a:r>
          </a:p>
          <a:p>
            <a:endParaRPr lang="en-GB" sz="2000" b="1"/>
          </a:p>
          <a:p>
            <a:pPr marL="285750" indent="-285750">
              <a:buFont typeface="Arial" panose="020B0604020202020204" pitchFamily="34" charset="0"/>
              <a:buChar char="•"/>
            </a:pPr>
            <a:r>
              <a:rPr lang="en-GB"/>
              <a:t>Contribute to </a:t>
            </a:r>
            <a:r>
              <a:rPr lang="en-GB" b="1"/>
              <a:t>reducing the gap </a:t>
            </a:r>
            <a:r>
              <a:rPr lang="en-GB"/>
              <a:t>in HE participation between the most and least represented groups </a:t>
            </a:r>
            <a:endParaRPr lang="en-GB">
              <a:ea typeface="Calibri"/>
              <a:cs typeface="Calibri"/>
            </a:endParaRPr>
          </a:p>
          <a:p>
            <a:pPr marL="285750" indent="-285750">
              <a:buFont typeface="Arial" panose="020B0604020202020204" pitchFamily="34" charset="0"/>
              <a:buChar char="•"/>
            </a:pPr>
            <a:r>
              <a:rPr lang="en-GB"/>
              <a:t>Equip young from URGs to make an </a:t>
            </a:r>
            <a:r>
              <a:rPr lang="en-GB" b="1"/>
              <a:t>informed choice </a:t>
            </a:r>
            <a:r>
              <a:rPr lang="en-GB"/>
              <a:t>about their options in relation to the full range of routes into and through higher education and to minimise the barriers they may face when choosing the option that will unlock their potential including academic barriers</a:t>
            </a:r>
          </a:p>
          <a:p>
            <a:pPr marL="285750" indent="-285750">
              <a:buFont typeface="Arial" panose="020B0604020202020204" pitchFamily="34" charset="0"/>
              <a:buChar char="•"/>
            </a:pPr>
            <a:r>
              <a:rPr lang="en-GB"/>
              <a:t>Support a strategic local infrastructure of universities, colleges and other partners that can cut through competitive barriers, </a:t>
            </a:r>
            <a:r>
              <a:rPr lang="en-GB" b="1"/>
              <a:t>offer an efficient and low-burden route for schools and colleges to engage</a:t>
            </a:r>
            <a:r>
              <a:rPr lang="en-GB"/>
              <a:t>, and </a:t>
            </a:r>
            <a:r>
              <a:rPr lang="en-GB" b="1"/>
              <a:t>address outreach ‘cold spots’ for underrepresented groups </a:t>
            </a:r>
            <a:r>
              <a:rPr lang="en-GB"/>
              <a:t>(URG)</a:t>
            </a:r>
            <a:endParaRPr lang="en-GB">
              <a:ea typeface="Calibri"/>
              <a:cs typeface="Calibri"/>
            </a:endParaRPr>
          </a:p>
          <a:p>
            <a:pPr marL="285750" indent="-285750">
              <a:buFont typeface="Arial" panose="020B0604020202020204" pitchFamily="34" charset="0"/>
              <a:buChar char="•"/>
            </a:pPr>
            <a:r>
              <a:rPr lang="en-GB"/>
              <a:t>Enable schools to </a:t>
            </a:r>
            <a:r>
              <a:rPr lang="en-GB" b="1"/>
              <a:t>engage with attainment raising activity for learners </a:t>
            </a:r>
            <a:endParaRPr lang="en-GB" b="1">
              <a:ea typeface="Calibri"/>
              <a:cs typeface="Calibri"/>
            </a:endParaRPr>
          </a:p>
          <a:p>
            <a:pPr marL="285750" indent="-285750">
              <a:buFont typeface="Arial" panose="020B0604020202020204" pitchFamily="34" charset="0"/>
              <a:buChar char="•"/>
            </a:pPr>
            <a:r>
              <a:rPr lang="en-GB" b="1"/>
              <a:t>Contribute to a stronger evidence base </a:t>
            </a:r>
            <a:r>
              <a:rPr lang="en-GB"/>
              <a:t>in respect of ‘what works’ in higher education outreach and strengthen evaluation practice across the sector</a:t>
            </a:r>
            <a:endParaRPr lang="en-US"/>
          </a:p>
          <a:p>
            <a:pPr>
              <a:lnSpc>
                <a:spcPct val="150000"/>
              </a:lnSpc>
            </a:pPr>
            <a:endParaRPr lang="en-GB" sz="2000"/>
          </a:p>
        </p:txBody>
      </p:sp>
    </p:spTree>
    <p:extLst>
      <p:ext uri="{BB962C8B-B14F-4D97-AF65-F5344CB8AC3E}">
        <p14:creationId xmlns:p14="http://schemas.microsoft.com/office/powerpoint/2010/main" xmlns="" val="112528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0"/>
            <a:ext cx="9144000" cy="6858763"/>
          </a:xfrm>
        </p:spPr>
      </p:pic>
      <p:sp>
        <p:nvSpPr>
          <p:cNvPr id="2" name="Title 1"/>
          <p:cNvSpPr>
            <a:spLocks noGrp="1"/>
          </p:cNvSpPr>
          <p:nvPr>
            <p:ph type="title"/>
          </p:nvPr>
        </p:nvSpPr>
        <p:spPr>
          <a:xfrm>
            <a:off x="956674" y="0"/>
            <a:ext cx="7886700" cy="1325563"/>
          </a:xfrm>
        </p:spPr>
        <p:txBody>
          <a:bodyPr/>
          <a:lstStyle/>
          <a:p>
            <a:r>
              <a:rPr lang="en-US">
                <a:solidFill>
                  <a:srgbClr val="E6287F"/>
                </a:solidFill>
              </a:rPr>
              <a:t>Elements of UC Phase 3: 23-24</a:t>
            </a:r>
          </a:p>
        </p:txBody>
      </p:sp>
      <p:sp>
        <p:nvSpPr>
          <p:cNvPr id="6" name="TextBox 5"/>
          <p:cNvSpPr txBox="1"/>
          <p:nvPr/>
        </p:nvSpPr>
        <p:spPr>
          <a:xfrm>
            <a:off x="137785" y="687894"/>
            <a:ext cx="8617907" cy="5632311"/>
          </a:xfrm>
          <a:prstGeom prst="rect">
            <a:avLst/>
          </a:prstGeom>
          <a:noFill/>
        </p:spPr>
        <p:txBody>
          <a:bodyPr wrap="square" lIns="91440" tIns="45720" rIns="91440" bIns="45720" rtlCol="0" anchor="t">
            <a:spAutoFit/>
          </a:bodyPr>
          <a:lstStyle/>
          <a:p>
            <a:pPr lvl="1"/>
            <a:endParaRPr lang="en-GB" b="1" u="sng"/>
          </a:p>
          <a:p>
            <a:pPr lvl="1"/>
            <a:r>
              <a:rPr lang="en-GB" b="1" u="sng"/>
              <a:t>Targeted Outreach (Year 11-13)</a:t>
            </a:r>
            <a:endParaRPr lang="en-GB" b="1" u="sng">
              <a:cs typeface="Calibri"/>
            </a:endParaRPr>
          </a:p>
          <a:p>
            <a:pPr lvl="1"/>
            <a:r>
              <a:rPr lang="en-GB"/>
              <a:t>Staff in schools/colleges/HEPs will work together with key stakeholders to deliver sustained and progressive activity tailored to the locality and needs of the learners, and which represents all HE options equally.</a:t>
            </a:r>
          </a:p>
          <a:p>
            <a:pPr lvl="1"/>
            <a:endParaRPr lang="en-GB">
              <a:cs typeface="Calibri"/>
            </a:endParaRPr>
          </a:p>
          <a:p>
            <a:pPr lvl="1"/>
            <a:r>
              <a:rPr lang="en-GB" b="1" u="sng"/>
              <a:t>Strategic Outreach (Year 7-13)</a:t>
            </a:r>
            <a:endParaRPr lang="en-GB" b="1" u="sng">
              <a:cs typeface="Calibri"/>
            </a:endParaRPr>
          </a:p>
          <a:p>
            <a:pPr lvl="1"/>
            <a:r>
              <a:rPr lang="en-US"/>
              <a:t>GHWY will </a:t>
            </a:r>
            <a:r>
              <a:rPr lang="en-GB"/>
              <a:t>provide strategic outreach to address IAG and outreach ‘cold spots’ or gaps for underrepresented groups in our local area. We promote the full range of HE, offer impartial IAG and collaborate on effective delivery for specific groups  by engaging with stakeholders. </a:t>
            </a:r>
          </a:p>
          <a:p>
            <a:pPr lvl="1"/>
            <a:endParaRPr lang="en-GB">
              <a:cs typeface="Calibri"/>
            </a:endParaRPr>
          </a:p>
          <a:p>
            <a:pPr lvl="1"/>
            <a:r>
              <a:rPr lang="en-GB" b="1" u="sng">
                <a:cs typeface="Calibri"/>
              </a:rPr>
              <a:t>Attainment Raising (AR) (Year 7-11)</a:t>
            </a:r>
            <a:endParaRPr lang="en-GB" b="1" u="sng">
              <a:ea typeface="Calibri"/>
              <a:cs typeface="Calibri"/>
            </a:endParaRPr>
          </a:p>
          <a:p>
            <a:pPr lvl="1"/>
            <a:r>
              <a:rPr lang="en-GB">
                <a:cs typeface="Calibri"/>
              </a:rPr>
              <a:t>GHWY will support learners in Y8-10 to improve their metacognitive strategies, resulting in improved academic achievement of learners. </a:t>
            </a:r>
          </a:p>
          <a:p>
            <a:pPr lvl="1"/>
            <a:endParaRPr lang="en-GB"/>
          </a:p>
          <a:p>
            <a:pPr lvl="1"/>
            <a:r>
              <a:rPr lang="en-GB" b="1" u="sng"/>
              <a:t>Signposting</a:t>
            </a:r>
            <a:endParaRPr lang="en-GB" b="1" u="sng">
              <a:cs typeface="Calibri"/>
            </a:endParaRPr>
          </a:p>
          <a:p>
            <a:pPr lvl="1"/>
            <a:r>
              <a:rPr lang="en-GB"/>
              <a:t>GHWY will provide signposting to help teachers and advisers find out about the outreach and attainment raising activity available in the area.</a:t>
            </a:r>
            <a:endParaRPr lang="en-GB" b="1" u="sng"/>
          </a:p>
          <a:p>
            <a:pPr lvl="1"/>
            <a:endParaRPr lang="en-US" b="1" u="sng">
              <a:cs typeface="Calibri"/>
            </a:endParaRPr>
          </a:p>
        </p:txBody>
      </p:sp>
    </p:spTree>
    <p:extLst>
      <p:ext uri="{BB962C8B-B14F-4D97-AF65-F5344CB8AC3E}">
        <p14:creationId xmlns:p14="http://schemas.microsoft.com/office/powerpoint/2010/main" xmlns="" val="263810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0"/>
            <a:ext cx="9144000" cy="6858763"/>
          </a:xfrm>
        </p:spPr>
      </p:pic>
      <p:sp>
        <p:nvSpPr>
          <p:cNvPr id="2" name="Title 1"/>
          <p:cNvSpPr>
            <a:spLocks noGrp="1"/>
          </p:cNvSpPr>
          <p:nvPr>
            <p:ph type="title"/>
          </p:nvPr>
        </p:nvSpPr>
        <p:spPr>
          <a:xfrm>
            <a:off x="233103" y="4908"/>
            <a:ext cx="8810689" cy="1325563"/>
          </a:xfrm>
        </p:spPr>
        <p:txBody>
          <a:bodyPr/>
          <a:lstStyle/>
          <a:p>
            <a:pPr algn="ctr"/>
            <a:r>
              <a:rPr lang="en-US">
                <a:solidFill>
                  <a:srgbClr val="E6287F"/>
                </a:solidFill>
              </a:rPr>
              <a:t>How did GHWY approach AR?</a:t>
            </a:r>
          </a:p>
        </p:txBody>
      </p:sp>
      <p:sp>
        <p:nvSpPr>
          <p:cNvPr id="6" name="TextBox 5"/>
          <p:cNvSpPr txBox="1"/>
          <p:nvPr/>
        </p:nvSpPr>
        <p:spPr>
          <a:xfrm>
            <a:off x="233103" y="1326065"/>
            <a:ext cx="8910897" cy="5663089"/>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n-GB" sz="2200"/>
              <a:t>We wanted our programme to </a:t>
            </a:r>
            <a:r>
              <a:rPr lang="en-GB" sz="2200" b="1"/>
              <a:t>add value not disrupt or duplicate existing activity</a:t>
            </a:r>
            <a:r>
              <a:rPr lang="en-GB" sz="2200"/>
              <a:t>.</a:t>
            </a:r>
            <a:endParaRPr lang="en-GB" sz="2200">
              <a:ea typeface="Calibri"/>
              <a:cs typeface="Calibri"/>
            </a:endParaRPr>
          </a:p>
          <a:p>
            <a:pPr marL="285750" indent="-285750">
              <a:buFont typeface="Arial" panose="020B0604020202020204" pitchFamily="34" charset="0"/>
              <a:buChar char="•"/>
            </a:pPr>
            <a:endParaRPr lang="en-GB" sz="2200">
              <a:ea typeface="Calibri"/>
              <a:cs typeface="Calibri"/>
            </a:endParaRPr>
          </a:p>
          <a:p>
            <a:pPr marL="285750" lvl="0" indent="-285750">
              <a:buFont typeface="Arial" panose="020B0604020202020204" pitchFamily="34" charset="0"/>
              <a:buChar char="•"/>
            </a:pPr>
            <a:r>
              <a:rPr lang="en-GB" sz="2200"/>
              <a:t>Existing </a:t>
            </a:r>
            <a:r>
              <a:rPr lang="en-GB" sz="2200" b="1"/>
              <a:t>evidence</a:t>
            </a:r>
            <a:r>
              <a:rPr lang="en-GB" sz="2200"/>
              <a:t> from the sector and GHWY.</a:t>
            </a:r>
            <a:endParaRPr lang="en-GB" sz="2200">
              <a:ea typeface="Calibri"/>
              <a:cs typeface="Calibri"/>
            </a:endParaRPr>
          </a:p>
          <a:p>
            <a:pPr marL="285750" indent="-285750">
              <a:buFont typeface="Arial" panose="020B0604020202020204" pitchFamily="34" charset="0"/>
              <a:buChar char="•"/>
            </a:pPr>
            <a:endParaRPr lang="en-GB" sz="2200">
              <a:ea typeface="Calibri"/>
              <a:cs typeface="Calibri"/>
            </a:endParaRPr>
          </a:p>
          <a:p>
            <a:pPr marL="285750" indent="-285750">
              <a:buFont typeface="Arial" panose="020B0604020202020204" pitchFamily="34" charset="0"/>
              <a:buChar char="•"/>
            </a:pPr>
            <a:r>
              <a:rPr lang="en-GB" sz="2200" b="1"/>
              <a:t>Mapping exercise with our stakeholders- </a:t>
            </a:r>
            <a:r>
              <a:rPr lang="en-GB" sz="2200"/>
              <a:t>schools, HE partners, local authorities, West Yorkshire Combined Authority.</a:t>
            </a:r>
            <a:endParaRPr lang="en-GB" sz="2200">
              <a:ea typeface="Calibri"/>
              <a:cs typeface="Calibri"/>
            </a:endParaRPr>
          </a:p>
          <a:p>
            <a:pPr marL="285750" lvl="0" indent="-285750">
              <a:buFont typeface="Arial" panose="020B0604020202020204" pitchFamily="34" charset="0"/>
              <a:buChar char="•"/>
            </a:pPr>
            <a:endParaRPr lang="en-GB" sz="2200">
              <a:ea typeface="Calibri"/>
              <a:cs typeface="Calibri"/>
            </a:endParaRPr>
          </a:p>
          <a:p>
            <a:pPr marL="285750" lvl="0" indent="-285750">
              <a:buFont typeface="Arial" panose="020B0604020202020204" pitchFamily="34" charset="0"/>
              <a:buChar char="•"/>
            </a:pPr>
            <a:r>
              <a:rPr lang="en-GB" sz="2200"/>
              <a:t>Most prominent theme from our stakeholders was the </a:t>
            </a:r>
            <a:r>
              <a:rPr lang="en-GB" sz="2200" b="1"/>
              <a:t>improvement in metacognitive strategies.</a:t>
            </a:r>
            <a:endParaRPr lang="en-GB" sz="2200" b="1">
              <a:ea typeface="Calibri"/>
              <a:cs typeface="Calibri"/>
            </a:endParaRPr>
          </a:p>
          <a:p>
            <a:pPr marL="285750" indent="-285750">
              <a:buFont typeface="Arial" panose="020B0604020202020204" pitchFamily="34" charset="0"/>
              <a:buChar char="•"/>
            </a:pPr>
            <a:endParaRPr lang="en-GB" sz="2200" b="1">
              <a:ea typeface="Calibri"/>
              <a:cs typeface="Calibri"/>
            </a:endParaRPr>
          </a:p>
          <a:p>
            <a:pPr marL="285750" indent="-285750">
              <a:buFont typeface="Arial" panose="020B0604020202020204" pitchFamily="34" charset="0"/>
              <a:buChar char="•"/>
            </a:pPr>
            <a:r>
              <a:rPr lang="en-GB" sz="2200"/>
              <a:t>We took best practice from evaluation and delivery of outreach and designed an AR programme in conjunction with education specialists TT Education. </a:t>
            </a:r>
            <a:endParaRPr lang="en-GB" sz="2200">
              <a:ea typeface="Calibri"/>
              <a:cs typeface="Calibri"/>
            </a:endParaRPr>
          </a:p>
          <a:p>
            <a:pPr marL="285750" lvl="0" indent="-285750">
              <a:buFont typeface="Arial" panose="020B0604020202020204" pitchFamily="34" charset="0"/>
              <a:buChar char="•"/>
            </a:pPr>
            <a:endParaRPr lang="en-GB"/>
          </a:p>
          <a:p>
            <a:pPr marL="285750" lvl="0" indent="-285750">
              <a:buFont typeface="Arial" panose="020B0604020202020204" pitchFamily="34" charset="0"/>
              <a:buChar char="•"/>
            </a:pPr>
            <a:endParaRPr lang="en-GB"/>
          </a:p>
          <a:p>
            <a:pPr lvl="0"/>
            <a:endParaRPr lang="en-GB"/>
          </a:p>
        </p:txBody>
      </p:sp>
    </p:spTree>
    <p:extLst>
      <p:ext uri="{BB962C8B-B14F-4D97-AF65-F5344CB8AC3E}">
        <p14:creationId xmlns:p14="http://schemas.microsoft.com/office/powerpoint/2010/main" xmlns="" val="409549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1531" y="4908"/>
            <a:ext cx="9144000" cy="6858763"/>
          </a:xfrm>
        </p:spPr>
      </p:pic>
      <p:sp>
        <p:nvSpPr>
          <p:cNvPr id="2" name="Title 1"/>
          <p:cNvSpPr>
            <a:spLocks noGrp="1"/>
          </p:cNvSpPr>
          <p:nvPr>
            <p:ph type="title"/>
          </p:nvPr>
        </p:nvSpPr>
        <p:spPr>
          <a:xfrm>
            <a:off x="233103" y="4908"/>
            <a:ext cx="8810689" cy="1325563"/>
          </a:xfrm>
        </p:spPr>
        <p:txBody>
          <a:bodyPr/>
          <a:lstStyle/>
          <a:p>
            <a:pPr algn="ctr"/>
            <a:r>
              <a:rPr lang="en-US">
                <a:solidFill>
                  <a:srgbClr val="E6287F"/>
                </a:solidFill>
              </a:rPr>
              <a:t>Our vision for ‘Think and Go Higher’</a:t>
            </a:r>
          </a:p>
        </p:txBody>
      </p:sp>
      <p:sp>
        <p:nvSpPr>
          <p:cNvPr id="6" name="TextBox 5"/>
          <p:cNvSpPr txBox="1"/>
          <p:nvPr/>
        </p:nvSpPr>
        <p:spPr>
          <a:xfrm>
            <a:off x="132895" y="1780852"/>
            <a:ext cx="8910897" cy="3970318"/>
          </a:xfrm>
          <a:prstGeom prst="rect">
            <a:avLst/>
          </a:prstGeom>
          <a:noFill/>
        </p:spPr>
        <p:txBody>
          <a:bodyPr wrap="square" rtlCol="0">
            <a:spAutoFit/>
          </a:bodyPr>
          <a:lstStyle/>
          <a:p>
            <a:pPr lvl="0" algn="ctr"/>
            <a:r>
              <a:rPr lang="en-GB" sz="2400" b="0" i="1">
                <a:solidFill>
                  <a:srgbClr val="000000"/>
                </a:solidFill>
                <a:effectLst/>
              </a:rPr>
              <a:t>Our aim is to </a:t>
            </a:r>
            <a:r>
              <a:rPr lang="en-GB" sz="2400" b="1" i="1">
                <a:solidFill>
                  <a:srgbClr val="000000"/>
                </a:solidFill>
                <a:effectLst/>
              </a:rPr>
              <a:t>increase the attainment of our target learners via development of their metacognitive skills</a:t>
            </a:r>
            <a:r>
              <a:rPr lang="en-GB" sz="2400" b="0" i="1">
                <a:solidFill>
                  <a:srgbClr val="000000"/>
                </a:solidFill>
                <a:effectLst/>
              </a:rPr>
              <a:t>. </a:t>
            </a:r>
          </a:p>
          <a:p>
            <a:pPr lvl="0" algn="ctr"/>
            <a:r>
              <a:rPr lang="en-GB" sz="2400" b="0" i="1">
                <a:solidFill>
                  <a:srgbClr val="000000"/>
                </a:solidFill>
                <a:effectLst/>
              </a:rPr>
              <a:t>We want to improve metacognitive skills which focus on processes used in </a:t>
            </a:r>
            <a:r>
              <a:rPr lang="en-GB" sz="2400" b="1" i="1">
                <a:solidFill>
                  <a:srgbClr val="000000"/>
                </a:solidFill>
                <a:effectLst/>
              </a:rPr>
              <a:t>planning, monitoring, critical thinking, communicating knowledge and applying logic</a:t>
            </a:r>
            <a:r>
              <a:rPr lang="en-GB" sz="2400" b="0" i="1">
                <a:solidFill>
                  <a:srgbClr val="000000"/>
                </a:solidFill>
                <a:effectLst/>
              </a:rPr>
              <a:t>, resulting in </a:t>
            </a:r>
            <a:r>
              <a:rPr lang="en-GB" sz="2400" b="1" i="1">
                <a:solidFill>
                  <a:srgbClr val="000000"/>
                </a:solidFill>
                <a:effectLst/>
              </a:rPr>
              <a:t>learners being more effective and efficient in their learning</a:t>
            </a:r>
            <a:r>
              <a:rPr lang="en-GB" sz="2400" b="0" i="1">
                <a:solidFill>
                  <a:srgbClr val="000000"/>
                </a:solidFill>
                <a:effectLst/>
              </a:rPr>
              <a:t>. </a:t>
            </a:r>
          </a:p>
          <a:p>
            <a:pPr lvl="0" algn="ctr"/>
            <a:r>
              <a:rPr lang="en-GB" sz="2400" b="0" i="1">
                <a:solidFill>
                  <a:srgbClr val="000000"/>
                </a:solidFill>
                <a:effectLst/>
              </a:rPr>
              <a:t>The outcome of improving these skills will result in </a:t>
            </a:r>
            <a:r>
              <a:rPr lang="en-GB" sz="2400" b="1" i="1">
                <a:solidFill>
                  <a:srgbClr val="000000"/>
                </a:solidFill>
                <a:effectLst/>
              </a:rPr>
              <a:t>improved attitudes to learning and academic self-efficacy, which will increase attainment amongst target learners. </a:t>
            </a:r>
          </a:p>
          <a:p>
            <a:pPr lvl="0" algn="ctr"/>
            <a:r>
              <a:rPr lang="en-GB" sz="1800" b="1" i="0">
                <a:solidFill>
                  <a:srgbClr val="000000"/>
                </a:solidFill>
                <a:effectLst/>
              </a:rPr>
              <a:t> </a:t>
            </a:r>
            <a:endParaRPr lang="en-GB" b="1"/>
          </a:p>
          <a:p>
            <a:endParaRPr lang="en-GB"/>
          </a:p>
        </p:txBody>
      </p:sp>
    </p:spTree>
    <p:extLst>
      <p:ext uri="{BB962C8B-B14F-4D97-AF65-F5344CB8AC3E}">
        <p14:creationId xmlns:p14="http://schemas.microsoft.com/office/powerpoint/2010/main" xmlns="" val="27462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0"/>
            <a:ext cx="9144000" cy="6858763"/>
          </a:xfrm>
        </p:spPr>
      </p:pic>
      <p:sp>
        <p:nvSpPr>
          <p:cNvPr id="2" name="Title 1"/>
          <p:cNvSpPr>
            <a:spLocks noGrp="1"/>
          </p:cNvSpPr>
          <p:nvPr>
            <p:ph type="title"/>
          </p:nvPr>
        </p:nvSpPr>
        <p:spPr>
          <a:xfrm>
            <a:off x="233103" y="4908"/>
            <a:ext cx="8810689" cy="1325563"/>
          </a:xfrm>
        </p:spPr>
        <p:txBody>
          <a:bodyPr/>
          <a:lstStyle/>
          <a:p>
            <a:pPr algn="ctr"/>
            <a:r>
              <a:rPr lang="en-US">
                <a:solidFill>
                  <a:srgbClr val="E6287F"/>
                </a:solidFill>
              </a:rPr>
              <a:t>What is ‘Think and Go Higher’? </a:t>
            </a:r>
          </a:p>
        </p:txBody>
      </p:sp>
      <p:sp>
        <p:nvSpPr>
          <p:cNvPr id="6" name="TextBox 5"/>
          <p:cNvSpPr txBox="1"/>
          <p:nvPr/>
        </p:nvSpPr>
        <p:spPr>
          <a:xfrm>
            <a:off x="233103" y="1007921"/>
            <a:ext cx="8910897" cy="4816703"/>
          </a:xfrm>
          <a:prstGeom prst="rect">
            <a:avLst/>
          </a:prstGeom>
          <a:noFill/>
        </p:spPr>
        <p:txBody>
          <a:bodyPr wrap="square" lIns="91440" tIns="45720" rIns="91440" bIns="45720" rtlCol="0" anchor="t">
            <a:spAutoFit/>
          </a:bodyPr>
          <a:lstStyle/>
          <a:p>
            <a:pPr marL="457200" indent="-457200">
              <a:buAutoNum type="arabicPeriod"/>
            </a:pPr>
            <a:r>
              <a:rPr lang="en-GB" sz="2300" dirty="0"/>
              <a:t>A </a:t>
            </a:r>
            <a:r>
              <a:rPr lang="en-GB" sz="2300" b="1" dirty="0"/>
              <a:t>structure, sustained and progressive programme</a:t>
            </a:r>
            <a:r>
              <a:rPr lang="en-GB" sz="2300" dirty="0"/>
              <a:t>:  </a:t>
            </a:r>
          </a:p>
          <a:p>
            <a:pPr marL="342900" indent="-342900">
              <a:buFont typeface="Arial"/>
              <a:buChar char="•"/>
            </a:pPr>
            <a:r>
              <a:rPr lang="en-GB" sz="2300" dirty="0"/>
              <a:t>5 in school sessions and 1 visit to a HE partner run over 6 weeks.</a:t>
            </a:r>
            <a:endParaRPr lang="en-GB" sz="2300" dirty="0">
              <a:ea typeface="Calibri"/>
              <a:cs typeface="Calibri"/>
            </a:endParaRPr>
          </a:p>
          <a:p>
            <a:pPr marL="342900" lvl="0" indent="-342900">
              <a:buFont typeface="Arial"/>
              <a:buChar char="•"/>
            </a:pPr>
            <a:r>
              <a:rPr lang="en-GB" sz="2300" dirty="0"/>
              <a:t>15 - 20 learners in each year group in years 8-10.</a:t>
            </a:r>
            <a:endParaRPr lang="en-GB" sz="2300" dirty="0">
              <a:ea typeface="Calibri"/>
              <a:cs typeface="Calibri"/>
            </a:endParaRPr>
          </a:p>
          <a:p>
            <a:pPr marL="285750" indent="-285750">
              <a:buFont typeface="Arial" panose="020B0604020202020204" pitchFamily="34" charset="0"/>
              <a:buChar char="•"/>
            </a:pPr>
            <a:r>
              <a:rPr lang="en-GB" sz="2300" dirty="0"/>
              <a:t> 5 schools participated in the pilot year:</a:t>
            </a:r>
            <a:endParaRPr lang="en-GB" sz="2300" dirty="0">
              <a:ea typeface="Calibri"/>
              <a:cs typeface="Calibri"/>
            </a:endParaRPr>
          </a:p>
          <a:p>
            <a:pPr marL="742950" lvl="1" indent="-285750">
              <a:buFont typeface="Arial" panose="020B0604020202020204" pitchFamily="34" charset="0"/>
              <a:buChar char="•"/>
            </a:pPr>
            <a:r>
              <a:rPr lang="en-GB" sz="2300" b="0" i="0" dirty="0">
                <a:solidFill>
                  <a:srgbClr val="000000"/>
                </a:solidFill>
                <a:effectLst/>
              </a:rPr>
              <a:t>In all these schools the percentage of disadvantaged pupils </a:t>
            </a:r>
            <a:r>
              <a:rPr lang="en-GB" sz="2300" b="0" i="0">
                <a:solidFill>
                  <a:srgbClr val="000000"/>
                </a:solidFill>
                <a:effectLst/>
              </a:rPr>
              <a:t>achieving a grade 5 or </a:t>
            </a:r>
            <a:r>
              <a:rPr lang="en-GB" sz="2300">
                <a:solidFill>
                  <a:srgbClr val="000000"/>
                </a:solidFill>
              </a:rPr>
              <a:t>below</a:t>
            </a:r>
            <a:r>
              <a:rPr lang="en-GB" sz="2300" b="0" i="0">
                <a:solidFill>
                  <a:srgbClr val="000000"/>
                </a:solidFill>
                <a:effectLst/>
              </a:rPr>
              <a:t> in English and Maths is lower than </a:t>
            </a:r>
            <a:r>
              <a:rPr lang="en-GB" sz="2300" b="0" i="0" dirty="0">
                <a:solidFill>
                  <a:srgbClr val="000000"/>
                </a:solidFill>
                <a:effectLst/>
              </a:rPr>
              <a:t>their local authority average.</a:t>
            </a:r>
            <a:endParaRPr lang="en-GB" sz="2300" dirty="0">
              <a:solidFill>
                <a:srgbClr val="000000"/>
              </a:solidFill>
              <a:ea typeface="Calibri"/>
              <a:cs typeface="Calibri"/>
            </a:endParaRPr>
          </a:p>
          <a:p>
            <a:pPr marL="285750" lvl="0" indent="-285750">
              <a:buFont typeface="Arial" panose="020B0604020202020204" pitchFamily="34" charset="0"/>
              <a:buChar char="•"/>
            </a:pPr>
            <a:r>
              <a:rPr lang="en-GB" sz="2300" dirty="0"/>
              <a:t>Parent/carer guide to supporting metacognition out with school</a:t>
            </a:r>
            <a:endParaRPr lang="en-GB" sz="2300" dirty="0">
              <a:ea typeface="Calibri"/>
              <a:cs typeface="Calibri"/>
            </a:endParaRPr>
          </a:p>
          <a:p>
            <a:pPr marL="285750" lvl="0" indent="-285750">
              <a:buFont typeface="Arial" panose="020B0604020202020204" pitchFamily="34" charset="0"/>
              <a:buChar char="•"/>
            </a:pPr>
            <a:endParaRPr lang="en-GB" sz="2300"/>
          </a:p>
          <a:p>
            <a:r>
              <a:rPr lang="en-GB" sz="2300" dirty="0"/>
              <a:t>2. </a:t>
            </a:r>
            <a:r>
              <a:rPr lang="en-GB" sz="2300" b="1" dirty="0"/>
              <a:t>CPD</a:t>
            </a:r>
            <a:r>
              <a:rPr lang="en-GB" sz="2300" dirty="0"/>
              <a:t> for teachers/school staff on embedding metacognition within their own lessons </a:t>
            </a:r>
            <a:endParaRPr lang="en-GB" sz="2300" dirty="0">
              <a:ea typeface="Calibri"/>
              <a:cs typeface="Calibri"/>
            </a:endParaRPr>
          </a:p>
          <a:p>
            <a:pPr marL="285750" lvl="0" indent="-285750">
              <a:buFont typeface="Arial" panose="020B0604020202020204" pitchFamily="34" charset="0"/>
              <a:buChar char="•"/>
            </a:pPr>
            <a:endParaRPr lang="en-GB"/>
          </a:p>
          <a:p>
            <a:pPr marL="285750" lvl="0" indent="-285750">
              <a:buFont typeface="Arial" panose="020B0604020202020204" pitchFamily="34" charset="0"/>
              <a:buChar char="•"/>
            </a:pPr>
            <a:endParaRPr lang="en-GB"/>
          </a:p>
          <a:p>
            <a:pPr lvl="0"/>
            <a:endParaRPr lang="en-GB"/>
          </a:p>
        </p:txBody>
      </p:sp>
    </p:spTree>
    <p:extLst>
      <p:ext uri="{BB962C8B-B14F-4D97-AF65-F5344CB8AC3E}">
        <p14:creationId xmlns:p14="http://schemas.microsoft.com/office/powerpoint/2010/main" xmlns="" val="410105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0"/>
            <a:ext cx="9144000" cy="6858763"/>
          </a:xfrm>
        </p:spPr>
      </p:pic>
      <p:sp>
        <p:nvSpPr>
          <p:cNvPr id="2" name="Title 1"/>
          <p:cNvSpPr>
            <a:spLocks noGrp="1"/>
          </p:cNvSpPr>
          <p:nvPr>
            <p:ph type="title"/>
          </p:nvPr>
        </p:nvSpPr>
        <p:spPr>
          <a:xfrm>
            <a:off x="233103" y="4908"/>
            <a:ext cx="8810689" cy="1325563"/>
          </a:xfrm>
        </p:spPr>
        <p:txBody>
          <a:bodyPr/>
          <a:lstStyle/>
          <a:p>
            <a:pPr algn="ctr"/>
            <a:r>
              <a:rPr lang="en-US">
                <a:solidFill>
                  <a:srgbClr val="E6287F"/>
                </a:solidFill>
              </a:rPr>
              <a:t>Who takes part in ‘Think and Go Higher’? </a:t>
            </a:r>
          </a:p>
        </p:txBody>
      </p:sp>
      <p:sp>
        <p:nvSpPr>
          <p:cNvPr id="6" name="TextBox 5"/>
          <p:cNvSpPr txBox="1"/>
          <p:nvPr/>
        </p:nvSpPr>
        <p:spPr>
          <a:xfrm>
            <a:off x="233103" y="1326065"/>
            <a:ext cx="8910897" cy="5724644"/>
          </a:xfrm>
          <a:prstGeom prst="rect">
            <a:avLst/>
          </a:prstGeom>
          <a:noFill/>
        </p:spPr>
        <p:txBody>
          <a:bodyPr wrap="square" lIns="91440" tIns="45720" rIns="91440" bIns="45720" rtlCol="0" anchor="t">
            <a:spAutoFit/>
          </a:bodyPr>
          <a:lstStyle/>
          <a:p>
            <a:pPr algn="l" rtl="0" fontAlgn="base"/>
            <a:r>
              <a:rPr lang="en-GB" sz="2400" b="0" i="0" dirty="0">
                <a:solidFill>
                  <a:srgbClr val="000000"/>
                </a:solidFill>
                <a:effectLst/>
              </a:rPr>
              <a:t>Learners must be from</a:t>
            </a:r>
          </a:p>
          <a:p>
            <a:pPr lvl="1" fontAlgn="base">
              <a:buFont typeface="Arial" panose="020B0604020202020204" pitchFamily="34" charset="0"/>
              <a:buChar char="•"/>
            </a:pPr>
            <a:r>
              <a:rPr lang="en-GB" sz="2400" b="0" i="0" dirty="0">
                <a:solidFill>
                  <a:srgbClr val="000000"/>
                </a:solidFill>
                <a:effectLst/>
              </a:rPr>
              <a:t>UC eligible postcodes </a:t>
            </a:r>
            <a:endParaRPr lang="en-GB" sz="2400" b="0" i="0" dirty="0">
              <a:solidFill>
                <a:srgbClr val="000000"/>
              </a:solidFill>
              <a:effectLst/>
              <a:ea typeface="Calibri"/>
              <a:cs typeface="Calibri"/>
            </a:endParaRPr>
          </a:p>
          <a:p>
            <a:pPr lvl="1" fontAlgn="base">
              <a:buFont typeface="Arial" panose="020B0604020202020204" pitchFamily="34" charset="0"/>
              <a:buChar char="•"/>
            </a:pPr>
            <a:r>
              <a:rPr lang="en-GB" sz="2400" b="0" i="0" dirty="0">
                <a:solidFill>
                  <a:srgbClr val="000000"/>
                </a:solidFill>
                <a:effectLst/>
              </a:rPr>
              <a:t>predicted GCSE Level 4/5 across the majority of their subjects </a:t>
            </a:r>
            <a:endParaRPr lang="en-GB" sz="2400" b="0" i="0" dirty="0">
              <a:solidFill>
                <a:srgbClr val="000000"/>
              </a:solidFill>
              <a:effectLst/>
              <a:ea typeface="Calibri"/>
              <a:cs typeface="Calibri"/>
            </a:endParaRPr>
          </a:p>
          <a:p>
            <a:pPr lvl="1" fontAlgn="base">
              <a:buFont typeface="Arial" panose="020B0604020202020204" pitchFamily="34" charset="0"/>
              <a:buChar char="•"/>
            </a:pPr>
            <a:r>
              <a:rPr lang="en-GB" sz="2400" b="0" i="0" dirty="0">
                <a:solidFill>
                  <a:srgbClr val="000000"/>
                </a:solidFill>
                <a:effectLst/>
              </a:rPr>
              <a:t>not taking part in any other university led </a:t>
            </a:r>
            <a:r>
              <a:rPr lang="en-GB" sz="2400" dirty="0">
                <a:solidFill>
                  <a:srgbClr val="000000"/>
                </a:solidFill>
              </a:rPr>
              <a:t>attainment raising </a:t>
            </a:r>
            <a:r>
              <a:rPr lang="en-GB" sz="2400" b="0" i="0" dirty="0">
                <a:solidFill>
                  <a:srgbClr val="000000"/>
                </a:solidFill>
                <a:effectLst/>
              </a:rPr>
              <a:t>programme </a:t>
            </a:r>
            <a:endParaRPr lang="en-GB" sz="2400" b="0" i="0" dirty="0">
              <a:solidFill>
                <a:srgbClr val="000000"/>
              </a:solidFill>
              <a:effectLst/>
              <a:ea typeface="Calibri"/>
              <a:cs typeface="Calibri"/>
            </a:endParaRPr>
          </a:p>
          <a:p>
            <a:pPr algn="l" rtl="0" fontAlgn="base">
              <a:buFont typeface="Arial" panose="020B0604020202020204" pitchFamily="34" charset="0"/>
              <a:buChar char="•"/>
            </a:pPr>
            <a:r>
              <a:rPr lang="en-GB" sz="2400" b="0" i="0" dirty="0">
                <a:solidFill>
                  <a:srgbClr val="000000"/>
                </a:solidFill>
                <a:effectLst/>
              </a:rPr>
              <a:t> Priority should then be given to: </a:t>
            </a:r>
            <a:endParaRPr lang="en-GB" sz="2400" b="0" i="0" dirty="0">
              <a:solidFill>
                <a:srgbClr val="000000"/>
              </a:solidFill>
              <a:effectLst/>
              <a:ea typeface="Calibri"/>
              <a:cs typeface="Calibri"/>
            </a:endParaRPr>
          </a:p>
          <a:p>
            <a:pPr lvl="1" fontAlgn="base">
              <a:buFont typeface="Arial" panose="020B0604020202020204" pitchFamily="34" charset="0"/>
              <a:buChar char="•"/>
            </a:pPr>
            <a:r>
              <a:rPr lang="en-GB" sz="2400" b="0" i="0" dirty="0">
                <a:solidFill>
                  <a:srgbClr val="000000"/>
                </a:solidFill>
                <a:effectLst/>
              </a:rPr>
              <a:t>Learners eligible for FSM </a:t>
            </a:r>
            <a:endParaRPr lang="en-GB" sz="2400" b="0" i="0" dirty="0">
              <a:solidFill>
                <a:srgbClr val="000000"/>
              </a:solidFill>
              <a:effectLst/>
              <a:ea typeface="Calibri"/>
              <a:cs typeface="Calibri"/>
            </a:endParaRPr>
          </a:p>
          <a:p>
            <a:pPr lvl="1" fontAlgn="base">
              <a:buFont typeface="Arial" panose="020B0604020202020204" pitchFamily="34" charset="0"/>
              <a:buChar char="•"/>
            </a:pPr>
            <a:r>
              <a:rPr lang="en-GB" sz="2400" b="0" i="0" dirty="0">
                <a:solidFill>
                  <a:srgbClr val="000000"/>
                </a:solidFill>
                <a:effectLst/>
              </a:rPr>
              <a:t>Learners who are from one of GHWY’s key URGs (in no particular order): </a:t>
            </a:r>
            <a:endParaRPr lang="en-GB" sz="2400" b="0" i="0" dirty="0">
              <a:solidFill>
                <a:srgbClr val="000000"/>
              </a:solidFill>
              <a:effectLst/>
              <a:ea typeface="Calibri"/>
              <a:cs typeface="Calibri"/>
            </a:endParaRPr>
          </a:p>
          <a:p>
            <a:pPr lvl="2" fontAlgn="base">
              <a:buFont typeface="Arial" panose="020B0604020202020204" pitchFamily="34" charset="0"/>
              <a:buChar char="•"/>
            </a:pPr>
            <a:r>
              <a:rPr lang="en-GB" sz="2400" b="0" i="0" dirty="0">
                <a:solidFill>
                  <a:srgbClr val="000000"/>
                </a:solidFill>
                <a:effectLst/>
              </a:rPr>
              <a:t>Males on free school meals </a:t>
            </a:r>
            <a:endParaRPr lang="en-GB" sz="2400" b="0" i="0" dirty="0">
              <a:solidFill>
                <a:srgbClr val="000000"/>
              </a:solidFill>
              <a:effectLst/>
              <a:ea typeface="Calibri"/>
              <a:cs typeface="Calibri"/>
            </a:endParaRPr>
          </a:p>
          <a:p>
            <a:pPr lvl="2" fontAlgn="base">
              <a:buFont typeface="Arial" panose="020B0604020202020204" pitchFamily="34" charset="0"/>
              <a:buChar char="•"/>
            </a:pPr>
            <a:r>
              <a:rPr lang="en-GB" sz="2400" b="0" i="0" dirty="0">
                <a:solidFill>
                  <a:srgbClr val="000000"/>
                </a:solidFill>
                <a:effectLst/>
              </a:rPr>
              <a:t>Care experienced  </a:t>
            </a:r>
            <a:endParaRPr lang="en-GB" sz="2400" b="0" i="0" dirty="0">
              <a:solidFill>
                <a:srgbClr val="000000"/>
              </a:solidFill>
              <a:effectLst/>
              <a:ea typeface="Calibri"/>
              <a:cs typeface="Calibri"/>
            </a:endParaRPr>
          </a:p>
          <a:p>
            <a:pPr lvl="2" fontAlgn="base">
              <a:buFont typeface="Arial" panose="020B0604020202020204" pitchFamily="34" charset="0"/>
              <a:buChar char="•"/>
            </a:pPr>
            <a:r>
              <a:rPr lang="en-GB" sz="2400" b="0" i="0" dirty="0">
                <a:solidFill>
                  <a:srgbClr val="000000"/>
                </a:solidFill>
                <a:effectLst/>
              </a:rPr>
              <a:t>Black, Asian and </a:t>
            </a:r>
            <a:r>
              <a:rPr lang="en-GB" sz="2400" b="0" i="0" dirty="0" err="1">
                <a:solidFill>
                  <a:srgbClr val="000000"/>
                </a:solidFill>
                <a:effectLst/>
              </a:rPr>
              <a:t>minoritised</a:t>
            </a:r>
            <a:r>
              <a:rPr lang="en-GB" sz="2400" b="0" i="0" dirty="0">
                <a:solidFill>
                  <a:srgbClr val="000000"/>
                </a:solidFill>
                <a:effectLst/>
              </a:rPr>
              <a:t> ethnicities  </a:t>
            </a:r>
            <a:endParaRPr lang="en-GB" sz="2400" b="0" i="0" dirty="0">
              <a:solidFill>
                <a:srgbClr val="000000"/>
              </a:solidFill>
              <a:effectLst/>
              <a:ea typeface="Calibri"/>
              <a:cs typeface="Calibri"/>
            </a:endParaRPr>
          </a:p>
          <a:p>
            <a:pPr lvl="2" fontAlgn="base">
              <a:buFont typeface="Arial" panose="020B0604020202020204" pitchFamily="34" charset="0"/>
              <a:buChar char="•"/>
            </a:pPr>
            <a:r>
              <a:rPr lang="en-GB" sz="2400" b="0" i="0" dirty="0">
                <a:solidFill>
                  <a:srgbClr val="000000"/>
                </a:solidFill>
                <a:effectLst/>
              </a:rPr>
              <a:t>SEND learners who are capable of academically achieving.</a:t>
            </a:r>
            <a:endParaRPr lang="en-GB" sz="2400" b="0" i="0" dirty="0">
              <a:solidFill>
                <a:srgbClr val="000000"/>
              </a:solidFill>
              <a:effectLst/>
              <a:ea typeface="Calibri"/>
              <a:cs typeface="Calibri"/>
            </a:endParaRPr>
          </a:p>
          <a:p>
            <a:pPr marL="285750" lvl="0" indent="-285750">
              <a:buFont typeface="Arial" panose="020B0604020202020204" pitchFamily="34" charset="0"/>
              <a:buChar char="•"/>
            </a:pPr>
            <a:endParaRPr lang="en-GB"/>
          </a:p>
          <a:p>
            <a:pPr marL="285750" lvl="0" indent="-285750">
              <a:buFont typeface="Arial" panose="020B0604020202020204" pitchFamily="34" charset="0"/>
              <a:buChar char="•"/>
            </a:pPr>
            <a:endParaRPr lang="en-GB"/>
          </a:p>
          <a:p>
            <a:pPr lvl="0"/>
            <a:endParaRPr lang="en-GB"/>
          </a:p>
        </p:txBody>
      </p:sp>
    </p:spTree>
    <p:extLst>
      <p:ext uri="{BB962C8B-B14F-4D97-AF65-F5344CB8AC3E}">
        <p14:creationId xmlns:p14="http://schemas.microsoft.com/office/powerpoint/2010/main" xmlns="" val="32861605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8015a23-7fde-4fe8-9a82-db2163ce920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9C0F5F9A84D7428972D3156FE50453" ma:contentTypeVersion="16" ma:contentTypeDescription="Create a new document." ma:contentTypeScope="" ma:versionID="5055643c9e30cdf4878f11df986a5885">
  <xsd:schema xmlns:xsd="http://www.w3.org/2001/XMLSchema" xmlns:xs="http://www.w3.org/2001/XMLSchema" xmlns:p="http://schemas.microsoft.com/office/2006/metadata/properties" xmlns:ns3="98015a23-7fde-4fe8-9a82-db2163ce9201" xmlns:ns4="a140c6c4-52a6-4dcc-b2c4-cd57c912aaed" targetNamespace="http://schemas.microsoft.com/office/2006/metadata/properties" ma:root="true" ma:fieldsID="93ab4e55a9ab43a4a2d8dbea6f86bf56" ns3:_="" ns4:_="">
    <xsd:import namespace="98015a23-7fde-4fe8-9a82-db2163ce9201"/>
    <xsd:import namespace="a140c6c4-52a6-4dcc-b2c4-cd57c912aa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15a23-7fde-4fe8-9a82-db2163ce9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40c6c4-52a6-4dcc-b2c4-cd57c912aa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EF840D-C004-4A7D-9089-B6600ECD0B5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140c6c4-52a6-4dcc-b2c4-cd57c912aaed"/>
    <ds:schemaRef ds:uri="98015a23-7fde-4fe8-9a82-db2163ce9201"/>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723B2D5B-85C5-4E72-AF95-8039FB10FAC8}">
  <ds:schemaRefs>
    <ds:schemaRef ds:uri="98015a23-7fde-4fe8-9a82-db2163ce9201"/>
    <ds:schemaRef ds:uri="a140c6c4-52a6-4dcc-b2c4-cd57c912aa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D7C67E-6497-4852-A4FD-8FE329DA7E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763</Words>
  <Application>Microsoft Office PowerPoint</Application>
  <PresentationFormat>On-screen Show (4:3)</PresentationFormat>
  <Paragraphs>156</Paragraphs>
  <Slides>16</Slides>
  <Notes>9</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Office Theme</vt:lpstr>
      <vt:lpstr>Go Higher West Yorkshire Attainment Raising Dissemination Event</vt:lpstr>
      <vt:lpstr>Go Higher West Yorkshire (GHWY) - Introduction</vt:lpstr>
      <vt:lpstr>Slide 3</vt:lpstr>
      <vt:lpstr>Uni Connect Overview</vt:lpstr>
      <vt:lpstr>Elements of UC Phase 3: 23-24</vt:lpstr>
      <vt:lpstr>How did GHWY approach AR?</vt:lpstr>
      <vt:lpstr>Our vision for ‘Think and Go Higher’</vt:lpstr>
      <vt:lpstr>What is ‘Think and Go Higher’? </vt:lpstr>
      <vt:lpstr>Who takes part in ‘Think and Go Higher’? </vt:lpstr>
      <vt:lpstr>‘Think and Go Higher’ in 23-24 </vt:lpstr>
      <vt:lpstr>Natalie Aldridge GHWY Uni Connect Data, Evaluation &amp; Impact Manager  </vt:lpstr>
      <vt:lpstr>Slide 12</vt:lpstr>
      <vt:lpstr>Evidence for our approach</vt:lpstr>
      <vt:lpstr>Evidence for our approach</vt:lpstr>
      <vt:lpstr>Evidence for our approach</vt:lpstr>
      <vt:lpstr>Evidence for our approach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Josh Goslings</dc:creator>
  <cp:lastModifiedBy>David</cp:lastModifiedBy>
  <cp:revision>37</cp:revision>
  <dcterms:created xsi:type="dcterms:W3CDTF">2017-06-15T09:14:20Z</dcterms:created>
  <dcterms:modified xsi:type="dcterms:W3CDTF">2023-10-19T15:27:39Z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0x010100909C0F5F9A84D7428972D3156FE50453</vt:lpwstr>
  </property>
</Properties>
</file>