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04" r:id="rId3"/>
    <p:sldId id="259" r:id="rId4"/>
    <p:sldId id="284" r:id="rId5"/>
    <p:sldId id="276" r:id="rId6"/>
    <p:sldId id="275" r:id="rId7"/>
    <p:sldId id="279" r:id="rId8"/>
    <p:sldId id="260" r:id="rId9"/>
    <p:sldId id="263" r:id="rId10"/>
    <p:sldId id="280" r:id="rId11"/>
    <p:sldId id="281" r:id="rId12"/>
    <p:sldId id="282" r:id="rId13"/>
    <p:sldId id="283" r:id="rId14"/>
    <p:sldId id="277" r:id="rId15"/>
    <p:sldId id="298" r:id="rId16"/>
    <p:sldId id="300" r:id="rId17"/>
    <p:sldId id="287" r:id="rId18"/>
    <p:sldId id="288" r:id="rId19"/>
    <p:sldId id="296" r:id="rId20"/>
    <p:sldId id="306" r:id="rId21"/>
    <p:sldId id="278" r:id="rId22"/>
    <p:sldId id="299" r:id="rId23"/>
    <p:sldId id="301" r:id="rId24"/>
    <p:sldId id="292" r:id="rId25"/>
    <p:sldId id="293" r:id="rId26"/>
    <p:sldId id="308" r:id="rId27"/>
    <p:sldId id="295" r:id="rId28"/>
    <p:sldId id="265" r:id="rId29"/>
    <p:sldId id="274" r:id="rId30"/>
    <p:sldId id="25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729E1-15FC-4636-B810-76E1973C57FC}" v="1" dt="2023-10-19T15:13:47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Aldridge" userId="S::sesna@leeds.ac.uk::b45122a6-5d18-4aa1-bc03-b5d9529fbac5" providerId="AD" clId="Web-{17387A3D-BCB5-4A8E-DAE3-294BA6007140}"/>
    <pc:docChg chg="modSld">
      <pc:chgData name="Natalie Aldridge" userId="S::sesna@leeds.ac.uk::b45122a6-5d18-4aa1-bc03-b5d9529fbac5" providerId="AD" clId="Web-{17387A3D-BCB5-4A8E-DAE3-294BA6007140}" dt="2023-10-05T08:07:30.954" v="25" actId="20577"/>
      <pc:docMkLst>
        <pc:docMk/>
      </pc:docMkLst>
      <pc:sldChg chg="modSp">
        <pc:chgData name="Natalie Aldridge" userId="S::sesna@leeds.ac.uk::b45122a6-5d18-4aa1-bc03-b5d9529fbac5" providerId="AD" clId="Web-{17387A3D-BCB5-4A8E-DAE3-294BA6007140}" dt="2023-10-05T08:07:30.954" v="25" actId="20577"/>
        <pc:sldMkLst>
          <pc:docMk/>
          <pc:sldMk cId="1743881079" sldId="274"/>
        </pc:sldMkLst>
        <pc:spChg chg="mod">
          <ac:chgData name="Natalie Aldridge" userId="S::sesna@leeds.ac.uk::b45122a6-5d18-4aa1-bc03-b5d9529fbac5" providerId="AD" clId="Web-{17387A3D-BCB5-4A8E-DAE3-294BA6007140}" dt="2023-10-05T08:07:30.954" v="25" actId="20577"/>
          <ac:spMkLst>
            <pc:docMk/>
            <pc:sldMk cId="1743881079" sldId="274"/>
            <ac:spMk id="3" creationId="{1E43A9FE-2312-CE5E-6F77-D3411599A8F8}"/>
          </ac:spMkLst>
        </pc:spChg>
      </pc:sldChg>
    </pc:docChg>
  </pc:docChgLst>
  <pc:docChgLst>
    <pc:chgData name="Natalie Aldridge" userId="b45122a6-5d18-4aa1-bc03-b5d9529fbac5" providerId="ADAL" clId="{419729E1-15FC-4636-B810-76E1973C57FC}"/>
    <pc:docChg chg="undo custSel modSld">
      <pc:chgData name="Natalie Aldridge" userId="b45122a6-5d18-4aa1-bc03-b5d9529fbac5" providerId="ADAL" clId="{419729E1-15FC-4636-B810-76E1973C57FC}" dt="2023-10-19T15:13:47.844" v="2" actId="14100"/>
      <pc:docMkLst>
        <pc:docMk/>
      </pc:docMkLst>
      <pc:sldChg chg="modSp mod">
        <pc:chgData name="Natalie Aldridge" userId="b45122a6-5d18-4aa1-bc03-b5d9529fbac5" providerId="ADAL" clId="{419729E1-15FC-4636-B810-76E1973C57FC}" dt="2023-10-19T13:03:10.958" v="1" actId="1076"/>
        <pc:sldMkLst>
          <pc:docMk/>
          <pc:sldMk cId="2994069402" sldId="301"/>
        </pc:sldMkLst>
        <pc:spChg chg="mod">
          <ac:chgData name="Natalie Aldridge" userId="b45122a6-5d18-4aa1-bc03-b5d9529fbac5" providerId="ADAL" clId="{419729E1-15FC-4636-B810-76E1973C57FC}" dt="2023-10-19T13:03:10.958" v="1" actId="1076"/>
          <ac:spMkLst>
            <pc:docMk/>
            <pc:sldMk cId="2994069402" sldId="301"/>
            <ac:spMk id="15" creationId="{38FF43A2-FC1C-6231-52E7-5ECF748A7E91}"/>
          </ac:spMkLst>
        </pc:spChg>
      </pc:sldChg>
      <pc:sldChg chg="modSp mod">
        <pc:chgData name="Natalie Aldridge" userId="b45122a6-5d18-4aa1-bc03-b5d9529fbac5" providerId="ADAL" clId="{419729E1-15FC-4636-B810-76E1973C57FC}" dt="2023-10-19T15:13:47.844" v="2" actId="14100"/>
        <pc:sldMkLst>
          <pc:docMk/>
          <pc:sldMk cId="2731814826" sldId="306"/>
        </pc:sldMkLst>
        <pc:spChg chg="mod">
          <ac:chgData name="Natalie Aldridge" userId="b45122a6-5d18-4aa1-bc03-b5d9529fbac5" providerId="ADAL" clId="{419729E1-15FC-4636-B810-76E1973C57FC}" dt="2023-10-19T15:13:47.844" v="2" actId="14100"/>
          <ac:spMkLst>
            <pc:docMk/>
            <pc:sldMk cId="2731814826" sldId="306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1D900-78C7-4BCF-827A-C34DD9203A6C}" type="doc">
      <dgm:prSet loTypeId="urn:microsoft.com/office/officeart/2009/3/layout/StepUpProcess" loCatId="process" qsTypeId="urn:microsoft.com/office/officeart/2005/8/quickstyle/simple1" qsCatId="simple" csTypeId="urn:microsoft.com/office/officeart/2005/8/colors/accent3_2" csCatId="accent3" phldr="1"/>
      <dgm:spPr/>
    </dgm:pt>
    <dgm:pt modelId="{E56CB6EE-6D44-48E4-AD03-4B947683715B}">
      <dgm:prSet phldrT="[Text]"/>
      <dgm:spPr/>
      <dgm:t>
        <a:bodyPr/>
        <a:lstStyle/>
        <a:p>
          <a:pPr algn="l">
            <a:buNone/>
          </a:pPr>
          <a:r>
            <a:rPr lang="en-GB">
              <a:solidFill>
                <a:srgbClr val="E6287F"/>
              </a:solidFill>
            </a:rPr>
            <a:t>Learning abilities</a:t>
          </a:r>
        </a:p>
      </dgm:t>
    </dgm:pt>
    <dgm:pt modelId="{2EAA92EA-C021-4BDF-9600-D6D16EE363D7}" type="parTrans" cxnId="{CC311D90-2E6D-4C28-B7D4-66C1206745D2}">
      <dgm:prSet/>
      <dgm:spPr/>
      <dgm:t>
        <a:bodyPr/>
        <a:lstStyle/>
        <a:p>
          <a:endParaRPr lang="en-GB"/>
        </a:p>
      </dgm:t>
    </dgm:pt>
    <dgm:pt modelId="{3F37F978-6905-4DE4-A4FE-E85D4BA0C01C}" type="sibTrans" cxnId="{CC311D90-2E6D-4C28-B7D4-66C1206745D2}">
      <dgm:prSet/>
      <dgm:spPr/>
      <dgm:t>
        <a:bodyPr/>
        <a:lstStyle/>
        <a:p>
          <a:endParaRPr lang="en-GB"/>
        </a:p>
      </dgm:t>
    </dgm:pt>
    <dgm:pt modelId="{62BF9C7C-F386-474B-9827-F118DA866330}">
      <dgm:prSet phldrT="[Text]"/>
      <dgm:spPr/>
      <dgm:t>
        <a:bodyPr/>
        <a:lstStyle/>
        <a:p>
          <a:pPr>
            <a:buNone/>
          </a:pPr>
          <a:r>
            <a:rPr lang="en-GB">
              <a:solidFill>
                <a:srgbClr val="E6287F"/>
              </a:solidFill>
            </a:rPr>
            <a:t>Approaches to learning</a:t>
          </a:r>
        </a:p>
      </dgm:t>
    </dgm:pt>
    <dgm:pt modelId="{113AB85A-33E1-4265-8423-6734505153E1}" type="parTrans" cxnId="{DAC3DF79-633C-4496-B8B4-38A17952500E}">
      <dgm:prSet/>
      <dgm:spPr/>
      <dgm:t>
        <a:bodyPr/>
        <a:lstStyle/>
        <a:p>
          <a:endParaRPr lang="en-GB"/>
        </a:p>
      </dgm:t>
    </dgm:pt>
    <dgm:pt modelId="{61EAA61A-0BB0-4C48-AF3F-AD6962561B07}" type="sibTrans" cxnId="{DAC3DF79-633C-4496-B8B4-38A17952500E}">
      <dgm:prSet/>
      <dgm:spPr/>
      <dgm:t>
        <a:bodyPr/>
        <a:lstStyle/>
        <a:p>
          <a:endParaRPr lang="en-GB"/>
        </a:p>
      </dgm:t>
    </dgm:pt>
    <dgm:pt modelId="{92991298-A349-4020-AC2C-6400C3AB8731}">
      <dgm:prSet phldrT="[Text]"/>
      <dgm:spPr/>
      <dgm:t>
        <a:bodyPr/>
        <a:lstStyle/>
        <a:p>
          <a:pPr>
            <a:buNone/>
          </a:pPr>
          <a:r>
            <a:rPr lang="en-GB">
              <a:solidFill>
                <a:srgbClr val="E6287F"/>
              </a:solidFill>
            </a:rPr>
            <a:t>Communication of ideas</a:t>
          </a:r>
        </a:p>
      </dgm:t>
    </dgm:pt>
    <dgm:pt modelId="{84FD91DC-9AD1-4EEB-AA4C-E56C564947DD}" type="parTrans" cxnId="{9E7A169F-F60E-4756-8099-B876D9B926C2}">
      <dgm:prSet/>
      <dgm:spPr/>
      <dgm:t>
        <a:bodyPr/>
        <a:lstStyle/>
        <a:p>
          <a:endParaRPr lang="en-GB"/>
        </a:p>
      </dgm:t>
    </dgm:pt>
    <dgm:pt modelId="{BC59CD7C-40F7-40A3-8B72-0A29F27825BF}" type="sibTrans" cxnId="{9E7A169F-F60E-4756-8099-B876D9B926C2}">
      <dgm:prSet/>
      <dgm:spPr/>
      <dgm:t>
        <a:bodyPr/>
        <a:lstStyle/>
        <a:p>
          <a:endParaRPr lang="en-GB"/>
        </a:p>
      </dgm:t>
    </dgm:pt>
    <dgm:pt modelId="{9ECCD5D6-3E30-4FE6-949E-B9C198EA8B44}">
      <dgm:prSet phldrT="[Text]"/>
      <dgm:spPr/>
      <dgm:t>
        <a:bodyPr/>
        <a:lstStyle/>
        <a:p>
          <a:pPr algn="l" rtl="0">
            <a:buNone/>
          </a:pPr>
          <a:r>
            <a:rPr lang="en-GB" i="1"/>
            <a:t>   Identifying, organising and connecting knowledge</a:t>
          </a:r>
        </a:p>
      </dgm:t>
    </dgm:pt>
    <dgm:pt modelId="{FD8B8A81-6488-4F45-A8B5-AF7257CB1FFB}" type="parTrans" cxnId="{0C27A28C-3F5E-42FB-80EB-47871BE92FBE}">
      <dgm:prSet/>
      <dgm:spPr/>
      <dgm:t>
        <a:bodyPr/>
        <a:lstStyle/>
        <a:p>
          <a:endParaRPr lang="en-GB"/>
        </a:p>
      </dgm:t>
    </dgm:pt>
    <dgm:pt modelId="{15ADFD96-298C-4987-994B-79973A430DD1}" type="sibTrans" cxnId="{0C27A28C-3F5E-42FB-80EB-47871BE92FBE}">
      <dgm:prSet/>
      <dgm:spPr/>
      <dgm:t>
        <a:bodyPr/>
        <a:lstStyle/>
        <a:p>
          <a:endParaRPr lang="en-GB"/>
        </a:p>
      </dgm:t>
    </dgm:pt>
    <dgm:pt modelId="{CB6BEB57-E069-4DD6-B1B5-E7D48071B9EB}">
      <dgm:prSet phldrT="[Text]"/>
      <dgm:spPr/>
      <dgm:t>
        <a:bodyPr/>
        <a:lstStyle/>
        <a:p>
          <a:pPr>
            <a:buNone/>
          </a:pPr>
          <a:r>
            <a:rPr lang="en-GB"/>
            <a:t>   </a:t>
          </a:r>
          <a:r>
            <a:rPr lang="en-GB" i="1"/>
            <a:t>Discussing, debating and analysing ideas</a:t>
          </a:r>
        </a:p>
      </dgm:t>
    </dgm:pt>
    <dgm:pt modelId="{E8A64202-344F-4EFC-8B7E-33B4492794BA}" type="parTrans" cxnId="{4242AE16-8537-4237-B6FD-4650C7A91100}">
      <dgm:prSet/>
      <dgm:spPr/>
      <dgm:t>
        <a:bodyPr/>
        <a:lstStyle/>
        <a:p>
          <a:endParaRPr lang="en-GB"/>
        </a:p>
      </dgm:t>
    </dgm:pt>
    <dgm:pt modelId="{573CB820-5A89-4AEE-8F19-3502F6AF2C6C}" type="sibTrans" cxnId="{4242AE16-8537-4237-B6FD-4650C7A91100}">
      <dgm:prSet/>
      <dgm:spPr/>
      <dgm:t>
        <a:bodyPr/>
        <a:lstStyle/>
        <a:p>
          <a:endParaRPr lang="en-GB"/>
        </a:p>
      </dgm:t>
    </dgm:pt>
    <dgm:pt modelId="{DA032B66-ED0C-4F95-B87E-B5ECB2AC1DA4}">
      <dgm:prSet phldrT="[Text]"/>
      <dgm:spPr/>
      <dgm:t>
        <a:bodyPr/>
        <a:lstStyle/>
        <a:p>
          <a:pPr>
            <a:buNone/>
          </a:pPr>
          <a:r>
            <a:rPr lang="en-GB"/>
            <a:t>   </a:t>
          </a:r>
          <a:r>
            <a:rPr lang="en-GB" i="1"/>
            <a:t>Embedding new strategies, skills and techniques</a:t>
          </a:r>
        </a:p>
      </dgm:t>
    </dgm:pt>
    <dgm:pt modelId="{393B7DDF-223E-4FCB-98B8-A0A513B45541}" type="parTrans" cxnId="{3C6F7704-2F69-4A2D-98A9-177527BE82F2}">
      <dgm:prSet/>
      <dgm:spPr/>
      <dgm:t>
        <a:bodyPr/>
        <a:lstStyle/>
        <a:p>
          <a:endParaRPr lang="en-GB"/>
        </a:p>
      </dgm:t>
    </dgm:pt>
    <dgm:pt modelId="{14F59556-FC6F-429B-B614-C18F12377B75}" type="sibTrans" cxnId="{3C6F7704-2F69-4A2D-98A9-177527BE82F2}">
      <dgm:prSet/>
      <dgm:spPr/>
      <dgm:t>
        <a:bodyPr/>
        <a:lstStyle/>
        <a:p>
          <a:endParaRPr lang="en-GB"/>
        </a:p>
      </dgm:t>
    </dgm:pt>
    <dgm:pt modelId="{74174D65-7E94-4451-BD8B-C7B5371BDBE1}" type="pres">
      <dgm:prSet presAssocID="{25D1D900-78C7-4BCF-827A-C34DD9203A6C}" presName="rootnode" presStyleCnt="0">
        <dgm:presLayoutVars>
          <dgm:chMax/>
          <dgm:chPref/>
          <dgm:dir/>
          <dgm:animLvl val="lvl"/>
        </dgm:presLayoutVars>
      </dgm:prSet>
      <dgm:spPr/>
    </dgm:pt>
    <dgm:pt modelId="{52706471-BD39-461C-9BE0-FBBA7F86F27F}" type="pres">
      <dgm:prSet presAssocID="{E56CB6EE-6D44-48E4-AD03-4B947683715B}" presName="composite" presStyleCnt="0"/>
      <dgm:spPr/>
    </dgm:pt>
    <dgm:pt modelId="{B836FC56-2BBD-40CB-A33B-A28EDED36048}" type="pres">
      <dgm:prSet presAssocID="{E56CB6EE-6D44-48E4-AD03-4B947683715B}" presName="LShape" presStyleLbl="alignNode1" presStyleIdx="0" presStyleCnt="5"/>
      <dgm:spPr/>
    </dgm:pt>
    <dgm:pt modelId="{DFB1C68C-C350-44A1-A7DD-C2C4DA4122F1}" type="pres">
      <dgm:prSet presAssocID="{E56CB6EE-6D44-48E4-AD03-4B947683715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5585D69-CBD8-4ABE-8919-87A3B291846B}" type="pres">
      <dgm:prSet presAssocID="{E56CB6EE-6D44-48E4-AD03-4B947683715B}" presName="Triangle" presStyleLbl="alignNode1" presStyleIdx="1" presStyleCnt="5"/>
      <dgm:spPr/>
    </dgm:pt>
    <dgm:pt modelId="{AEF02FF5-9B93-49AF-94E2-799132A72F35}" type="pres">
      <dgm:prSet presAssocID="{3F37F978-6905-4DE4-A4FE-E85D4BA0C01C}" presName="sibTrans" presStyleCnt="0"/>
      <dgm:spPr/>
    </dgm:pt>
    <dgm:pt modelId="{3FE6CA26-9950-43F2-9D2E-EFBF59B37987}" type="pres">
      <dgm:prSet presAssocID="{3F37F978-6905-4DE4-A4FE-E85D4BA0C01C}" presName="space" presStyleCnt="0"/>
      <dgm:spPr/>
    </dgm:pt>
    <dgm:pt modelId="{D22FEDEF-AEE4-40E2-94D4-FAB27C970EFA}" type="pres">
      <dgm:prSet presAssocID="{92991298-A349-4020-AC2C-6400C3AB8731}" presName="composite" presStyleCnt="0"/>
      <dgm:spPr/>
    </dgm:pt>
    <dgm:pt modelId="{E6FC0BA6-DDDE-4F49-B405-E144E52806D5}" type="pres">
      <dgm:prSet presAssocID="{92991298-A349-4020-AC2C-6400C3AB8731}" presName="LShape" presStyleLbl="alignNode1" presStyleIdx="2" presStyleCnt="5"/>
      <dgm:spPr/>
    </dgm:pt>
    <dgm:pt modelId="{67C1CD9B-54CA-4D4F-803F-FEF3F01C2DB1}" type="pres">
      <dgm:prSet presAssocID="{92991298-A349-4020-AC2C-6400C3AB873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1E3D1D0-6165-48CF-A2A9-4DE333B09E52}" type="pres">
      <dgm:prSet presAssocID="{92991298-A349-4020-AC2C-6400C3AB8731}" presName="Triangle" presStyleLbl="alignNode1" presStyleIdx="3" presStyleCnt="5"/>
      <dgm:spPr/>
    </dgm:pt>
    <dgm:pt modelId="{562A1539-D3D1-4200-B0A4-35559AFFD9E3}" type="pres">
      <dgm:prSet presAssocID="{BC59CD7C-40F7-40A3-8B72-0A29F27825BF}" presName="sibTrans" presStyleCnt="0"/>
      <dgm:spPr/>
    </dgm:pt>
    <dgm:pt modelId="{2EF1C1FF-0D49-4BA4-B737-1A7750B856CB}" type="pres">
      <dgm:prSet presAssocID="{BC59CD7C-40F7-40A3-8B72-0A29F27825BF}" presName="space" presStyleCnt="0"/>
      <dgm:spPr/>
    </dgm:pt>
    <dgm:pt modelId="{357299B6-2D28-4D93-BF26-E102DFB52939}" type="pres">
      <dgm:prSet presAssocID="{62BF9C7C-F386-474B-9827-F118DA866330}" presName="composite" presStyleCnt="0"/>
      <dgm:spPr/>
    </dgm:pt>
    <dgm:pt modelId="{61C7955B-0E6E-4BC8-A87A-258C8D9E84D1}" type="pres">
      <dgm:prSet presAssocID="{62BF9C7C-F386-474B-9827-F118DA866330}" presName="LShape" presStyleLbl="alignNode1" presStyleIdx="4" presStyleCnt="5"/>
      <dgm:spPr/>
    </dgm:pt>
    <dgm:pt modelId="{93061DAD-9350-40D8-A711-71F6C60B0189}" type="pres">
      <dgm:prSet presAssocID="{62BF9C7C-F386-474B-9827-F118DA86633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C6F7704-2F69-4A2D-98A9-177527BE82F2}" srcId="{62BF9C7C-F386-474B-9827-F118DA866330}" destId="{DA032B66-ED0C-4F95-B87E-B5ECB2AC1DA4}" srcOrd="0" destOrd="0" parTransId="{393B7DDF-223E-4FCB-98B8-A0A513B45541}" sibTransId="{14F59556-FC6F-429B-B614-C18F12377B75}"/>
    <dgm:cxn modelId="{4242AE16-8537-4237-B6FD-4650C7A91100}" srcId="{92991298-A349-4020-AC2C-6400C3AB8731}" destId="{CB6BEB57-E069-4DD6-B1B5-E7D48071B9EB}" srcOrd="0" destOrd="0" parTransId="{E8A64202-344F-4EFC-8B7E-33B4492794BA}" sibTransId="{573CB820-5A89-4AEE-8F19-3502F6AF2C6C}"/>
    <dgm:cxn modelId="{1274E423-A97F-424D-9F00-14C5C1D9DB7A}" type="presOf" srcId="{DA032B66-ED0C-4F95-B87E-B5ECB2AC1DA4}" destId="{93061DAD-9350-40D8-A711-71F6C60B0189}" srcOrd="0" destOrd="1" presId="urn:microsoft.com/office/officeart/2009/3/layout/StepUpProcess"/>
    <dgm:cxn modelId="{D7A60845-310E-4F7E-BEE9-723BDDC7D84E}" type="presOf" srcId="{92991298-A349-4020-AC2C-6400C3AB8731}" destId="{67C1CD9B-54CA-4D4F-803F-FEF3F01C2DB1}" srcOrd="0" destOrd="0" presId="urn:microsoft.com/office/officeart/2009/3/layout/StepUpProcess"/>
    <dgm:cxn modelId="{C021B668-F70B-430A-ACEC-A06CD1F58B43}" type="presOf" srcId="{25D1D900-78C7-4BCF-827A-C34DD9203A6C}" destId="{74174D65-7E94-4451-BD8B-C7B5371BDBE1}" srcOrd="0" destOrd="0" presId="urn:microsoft.com/office/officeart/2009/3/layout/StepUpProcess"/>
    <dgm:cxn modelId="{DAC3DF79-633C-4496-B8B4-38A17952500E}" srcId="{25D1D900-78C7-4BCF-827A-C34DD9203A6C}" destId="{62BF9C7C-F386-474B-9827-F118DA866330}" srcOrd="2" destOrd="0" parTransId="{113AB85A-33E1-4265-8423-6734505153E1}" sibTransId="{61EAA61A-0BB0-4C48-AF3F-AD6962561B07}"/>
    <dgm:cxn modelId="{7F87857E-BD51-4BAD-A3F2-45E90C89BD69}" type="presOf" srcId="{E56CB6EE-6D44-48E4-AD03-4B947683715B}" destId="{DFB1C68C-C350-44A1-A7DD-C2C4DA4122F1}" srcOrd="0" destOrd="0" presId="urn:microsoft.com/office/officeart/2009/3/layout/StepUpProcess"/>
    <dgm:cxn modelId="{0C27A28C-3F5E-42FB-80EB-47871BE92FBE}" srcId="{E56CB6EE-6D44-48E4-AD03-4B947683715B}" destId="{9ECCD5D6-3E30-4FE6-949E-B9C198EA8B44}" srcOrd="0" destOrd="0" parTransId="{FD8B8A81-6488-4F45-A8B5-AF7257CB1FFB}" sibTransId="{15ADFD96-298C-4987-994B-79973A430DD1}"/>
    <dgm:cxn modelId="{CC311D90-2E6D-4C28-B7D4-66C1206745D2}" srcId="{25D1D900-78C7-4BCF-827A-C34DD9203A6C}" destId="{E56CB6EE-6D44-48E4-AD03-4B947683715B}" srcOrd="0" destOrd="0" parTransId="{2EAA92EA-C021-4BDF-9600-D6D16EE363D7}" sibTransId="{3F37F978-6905-4DE4-A4FE-E85D4BA0C01C}"/>
    <dgm:cxn modelId="{9E7A169F-F60E-4756-8099-B876D9B926C2}" srcId="{25D1D900-78C7-4BCF-827A-C34DD9203A6C}" destId="{92991298-A349-4020-AC2C-6400C3AB8731}" srcOrd="1" destOrd="0" parTransId="{84FD91DC-9AD1-4EEB-AA4C-E56C564947DD}" sibTransId="{BC59CD7C-40F7-40A3-8B72-0A29F27825BF}"/>
    <dgm:cxn modelId="{FA2F1BDD-65C6-4537-A790-7BC05B138410}" type="presOf" srcId="{62BF9C7C-F386-474B-9827-F118DA866330}" destId="{93061DAD-9350-40D8-A711-71F6C60B0189}" srcOrd="0" destOrd="0" presId="urn:microsoft.com/office/officeart/2009/3/layout/StepUpProcess"/>
    <dgm:cxn modelId="{C5CEE1EB-C09A-4C8E-8754-E2AA4D61F112}" type="presOf" srcId="{CB6BEB57-E069-4DD6-B1B5-E7D48071B9EB}" destId="{67C1CD9B-54CA-4D4F-803F-FEF3F01C2DB1}" srcOrd="0" destOrd="1" presId="urn:microsoft.com/office/officeart/2009/3/layout/StepUpProcess"/>
    <dgm:cxn modelId="{FEDF14FB-2309-4CE7-9FC8-112813878B8F}" type="presOf" srcId="{9ECCD5D6-3E30-4FE6-949E-B9C198EA8B44}" destId="{DFB1C68C-C350-44A1-A7DD-C2C4DA4122F1}" srcOrd="0" destOrd="1" presId="urn:microsoft.com/office/officeart/2009/3/layout/StepUpProcess"/>
    <dgm:cxn modelId="{87810457-4402-4419-835B-A05D43727E34}" type="presParOf" srcId="{74174D65-7E94-4451-BD8B-C7B5371BDBE1}" destId="{52706471-BD39-461C-9BE0-FBBA7F86F27F}" srcOrd="0" destOrd="0" presId="urn:microsoft.com/office/officeart/2009/3/layout/StepUpProcess"/>
    <dgm:cxn modelId="{BF3EC167-818D-4F0A-8E50-F15040465FC1}" type="presParOf" srcId="{52706471-BD39-461C-9BE0-FBBA7F86F27F}" destId="{B836FC56-2BBD-40CB-A33B-A28EDED36048}" srcOrd="0" destOrd="0" presId="urn:microsoft.com/office/officeart/2009/3/layout/StepUpProcess"/>
    <dgm:cxn modelId="{4DA2E490-FD41-47B7-8668-6F5D350D040F}" type="presParOf" srcId="{52706471-BD39-461C-9BE0-FBBA7F86F27F}" destId="{DFB1C68C-C350-44A1-A7DD-C2C4DA4122F1}" srcOrd="1" destOrd="0" presId="urn:microsoft.com/office/officeart/2009/3/layout/StepUpProcess"/>
    <dgm:cxn modelId="{E78FA93C-131D-4ACE-B24A-079AA1A28577}" type="presParOf" srcId="{52706471-BD39-461C-9BE0-FBBA7F86F27F}" destId="{C5585D69-CBD8-4ABE-8919-87A3B291846B}" srcOrd="2" destOrd="0" presId="urn:microsoft.com/office/officeart/2009/3/layout/StepUpProcess"/>
    <dgm:cxn modelId="{5A1C0625-021C-4E68-830F-EEF93F1F6E8B}" type="presParOf" srcId="{74174D65-7E94-4451-BD8B-C7B5371BDBE1}" destId="{AEF02FF5-9B93-49AF-94E2-799132A72F35}" srcOrd="1" destOrd="0" presId="urn:microsoft.com/office/officeart/2009/3/layout/StepUpProcess"/>
    <dgm:cxn modelId="{FBC0A10E-F56C-4A41-B8E1-7227F32CF7F3}" type="presParOf" srcId="{AEF02FF5-9B93-49AF-94E2-799132A72F35}" destId="{3FE6CA26-9950-43F2-9D2E-EFBF59B37987}" srcOrd="0" destOrd="0" presId="urn:microsoft.com/office/officeart/2009/3/layout/StepUpProcess"/>
    <dgm:cxn modelId="{7E2A6813-7F11-4F7D-A79E-53442DD4B0FF}" type="presParOf" srcId="{74174D65-7E94-4451-BD8B-C7B5371BDBE1}" destId="{D22FEDEF-AEE4-40E2-94D4-FAB27C970EFA}" srcOrd="2" destOrd="0" presId="urn:microsoft.com/office/officeart/2009/3/layout/StepUpProcess"/>
    <dgm:cxn modelId="{1D805E5D-F87D-4192-97F1-25AE32A68E45}" type="presParOf" srcId="{D22FEDEF-AEE4-40E2-94D4-FAB27C970EFA}" destId="{E6FC0BA6-DDDE-4F49-B405-E144E52806D5}" srcOrd="0" destOrd="0" presId="urn:microsoft.com/office/officeart/2009/3/layout/StepUpProcess"/>
    <dgm:cxn modelId="{9DF59579-D7C9-4F2D-86DA-09592AB5CE2A}" type="presParOf" srcId="{D22FEDEF-AEE4-40E2-94D4-FAB27C970EFA}" destId="{67C1CD9B-54CA-4D4F-803F-FEF3F01C2DB1}" srcOrd="1" destOrd="0" presId="urn:microsoft.com/office/officeart/2009/3/layout/StepUpProcess"/>
    <dgm:cxn modelId="{03ADC65E-30FA-46E4-8D4D-7A61F3D941D3}" type="presParOf" srcId="{D22FEDEF-AEE4-40E2-94D4-FAB27C970EFA}" destId="{E1E3D1D0-6165-48CF-A2A9-4DE333B09E52}" srcOrd="2" destOrd="0" presId="urn:microsoft.com/office/officeart/2009/3/layout/StepUpProcess"/>
    <dgm:cxn modelId="{E6946EB9-7935-4B90-ACE1-D6FC7C398FA5}" type="presParOf" srcId="{74174D65-7E94-4451-BD8B-C7B5371BDBE1}" destId="{562A1539-D3D1-4200-B0A4-35559AFFD9E3}" srcOrd="3" destOrd="0" presId="urn:microsoft.com/office/officeart/2009/3/layout/StepUpProcess"/>
    <dgm:cxn modelId="{FF6DE64D-2CEE-4BB2-9C47-8369EEB57FB2}" type="presParOf" srcId="{562A1539-D3D1-4200-B0A4-35559AFFD9E3}" destId="{2EF1C1FF-0D49-4BA4-B737-1A7750B856CB}" srcOrd="0" destOrd="0" presId="urn:microsoft.com/office/officeart/2009/3/layout/StepUpProcess"/>
    <dgm:cxn modelId="{B3E0A371-465C-40AF-9B63-A99AD1F88945}" type="presParOf" srcId="{74174D65-7E94-4451-BD8B-C7B5371BDBE1}" destId="{357299B6-2D28-4D93-BF26-E102DFB52939}" srcOrd="4" destOrd="0" presId="urn:microsoft.com/office/officeart/2009/3/layout/StepUpProcess"/>
    <dgm:cxn modelId="{D25CDB0B-90A8-43FA-9138-61DAC53B3FAB}" type="presParOf" srcId="{357299B6-2D28-4D93-BF26-E102DFB52939}" destId="{61C7955B-0E6E-4BC8-A87A-258C8D9E84D1}" srcOrd="0" destOrd="0" presId="urn:microsoft.com/office/officeart/2009/3/layout/StepUpProcess"/>
    <dgm:cxn modelId="{3CB5A320-F17F-4210-A36D-BF1EC5403428}" type="presParOf" srcId="{357299B6-2D28-4D93-BF26-E102DFB52939}" destId="{93061DAD-9350-40D8-A711-71F6C60B018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6FC56-2BBD-40CB-A33B-A28EDED36048}">
      <dsp:nvSpPr>
        <dsp:cNvPr id="0" name=""/>
        <dsp:cNvSpPr/>
      </dsp:nvSpPr>
      <dsp:spPr>
        <a:xfrm rot="5400000">
          <a:off x="508193" y="1467833"/>
          <a:ext cx="1523602" cy="253524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1C68C-C350-44A1-A7DD-C2C4DA4122F1}">
      <dsp:nvSpPr>
        <dsp:cNvPr id="0" name=""/>
        <dsp:cNvSpPr/>
      </dsp:nvSpPr>
      <dsp:spPr>
        <a:xfrm>
          <a:off x="253866" y="2225324"/>
          <a:ext cx="2288829" cy="2006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rgbClr val="E6287F"/>
              </a:solidFill>
            </a:rPr>
            <a:t>Learning abilities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900" i="1" kern="1200"/>
            <a:t>   Identifying, organising and connecting knowledge</a:t>
          </a:r>
        </a:p>
      </dsp:txBody>
      <dsp:txXfrm>
        <a:off x="253866" y="2225324"/>
        <a:ext cx="2288829" cy="2006293"/>
      </dsp:txXfrm>
    </dsp:sp>
    <dsp:sp modelId="{C5585D69-CBD8-4ABE-8919-87A3B291846B}">
      <dsp:nvSpPr>
        <dsp:cNvPr id="0" name=""/>
        <dsp:cNvSpPr/>
      </dsp:nvSpPr>
      <dsp:spPr>
        <a:xfrm>
          <a:off x="2110841" y="1281186"/>
          <a:ext cx="431854" cy="43185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C0BA6-DDDE-4F49-B405-E144E52806D5}">
      <dsp:nvSpPr>
        <dsp:cNvPr id="0" name=""/>
        <dsp:cNvSpPr/>
      </dsp:nvSpPr>
      <dsp:spPr>
        <a:xfrm rot="5400000">
          <a:off x="3310168" y="774482"/>
          <a:ext cx="1523602" cy="253524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1CD9B-54CA-4D4F-803F-FEF3F01C2DB1}">
      <dsp:nvSpPr>
        <dsp:cNvPr id="0" name=""/>
        <dsp:cNvSpPr/>
      </dsp:nvSpPr>
      <dsp:spPr>
        <a:xfrm>
          <a:off x="3055841" y="1531973"/>
          <a:ext cx="2288829" cy="2006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rgbClr val="E6287F"/>
              </a:solidFill>
            </a:rPr>
            <a:t>Communication of ideas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900" kern="1200"/>
            <a:t>   </a:t>
          </a:r>
          <a:r>
            <a:rPr lang="en-GB" sz="1900" i="1" kern="1200"/>
            <a:t>Discussing, debating and analysing ideas</a:t>
          </a:r>
        </a:p>
      </dsp:txBody>
      <dsp:txXfrm>
        <a:off x="3055841" y="1531973"/>
        <a:ext cx="2288829" cy="2006293"/>
      </dsp:txXfrm>
    </dsp:sp>
    <dsp:sp modelId="{E1E3D1D0-6165-48CF-A2A9-4DE333B09E52}">
      <dsp:nvSpPr>
        <dsp:cNvPr id="0" name=""/>
        <dsp:cNvSpPr/>
      </dsp:nvSpPr>
      <dsp:spPr>
        <a:xfrm>
          <a:off x="4912816" y="587834"/>
          <a:ext cx="431854" cy="43185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7955B-0E6E-4BC8-A87A-258C8D9E84D1}">
      <dsp:nvSpPr>
        <dsp:cNvPr id="0" name=""/>
        <dsp:cNvSpPr/>
      </dsp:nvSpPr>
      <dsp:spPr>
        <a:xfrm rot="5400000">
          <a:off x="6112143" y="81130"/>
          <a:ext cx="1523602" cy="253524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61DAD-9350-40D8-A711-71F6C60B0189}">
      <dsp:nvSpPr>
        <dsp:cNvPr id="0" name=""/>
        <dsp:cNvSpPr/>
      </dsp:nvSpPr>
      <dsp:spPr>
        <a:xfrm>
          <a:off x="5857816" y="838621"/>
          <a:ext cx="2288829" cy="2006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rgbClr val="E6287F"/>
              </a:solidFill>
            </a:rPr>
            <a:t>Approaches to learning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900" kern="1200"/>
            <a:t>   </a:t>
          </a:r>
          <a:r>
            <a:rPr lang="en-GB" sz="1900" i="1" kern="1200"/>
            <a:t>Embedding new strategies, skills and techniques</a:t>
          </a:r>
        </a:p>
      </dsp:txBody>
      <dsp:txXfrm>
        <a:off x="5857816" y="838621"/>
        <a:ext cx="2288829" cy="2006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12619-CD0F-4FD6-B694-D99827860AAF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8CFF3-F8C8-47B9-9581-A25576556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66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183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843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4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50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522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918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98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135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155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46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Hannah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68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Hannah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96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Hannah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11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01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99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Hannah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01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Hannah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8CFF3-F8C8-47B9-9581-A25576556CE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7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2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2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5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4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4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3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0BD5-78E2-4D44-AEDF-8993836B94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1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0BD5-78E2-4D44-AEDF-8993836B94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3613-9201-6042-8134-854CF1BD8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zrtner logos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22193" y="2944506"/>
            <a:ext cx="9144000" cy="1232033"/>
          </a:xfrm>
        </p:spPr>
        <p:txBody>
          <a:bodyPr>
            <a:normAutofit fontScale="90000"/>
          </a:bodyPr>
          <a:lstStyle/>
          <a:p>
            <a:r>
              <a:rPr lang="en-US" err="1">
                <a:solidFill>
                  <a:srgbClr val="E6287F"/>
                </a:solidFill>
              </a:rPr>
              <a:t>Programme</a:t>
            </a:r>
            <a:br>
              <a:rPr lang="en-US">
                <a:solidFill>
                  <a:srgbClr val="E6287F"/>
                </a:solidFill>
              </a:rPr>
            </a:br>
            <a:r>
              <a:rPr lang="en-US">
                <a:solidFill>
                  <a:srgbClr val="E6287F"/>
                </a:solidFill>
              </a:rPr>
              <a:t>objectives + content + outcomes</a:t>
            </a:r>
          </a:p>
        </p:txBody>
      </p:sp>
    </p:spTree>
    <p:extLst>
      <p:ext uri="{BB962C8B-B14F-4D97-AF65-F5344CB8AC3E}">
        <p14:creationId xmlns:p14="http://schemas.microsoft.com/office/powerpoint/2010/main" val="6463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Key indicators: learning abilities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886552"/>
            <a:ext cx="105156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en-GB" sz="1800">
              <a:effectLst/>
              <a:latin typeface="Calibri" panose="020F0502020204030204" pitchFamily="34" charset="0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C0A81-2335-8A54-D36F-136BA2C5BA62}"/>
              </a:ext>
            </a:extLst>
          </p:cNvPr>
          <p:cNvSpPr txBox="1"/>
          <p:nvPr/>
        </p:nvSpPr>
        <p:spPr>
          <a:xfrm>
            <a:off x="1786238" y="2102021"/>
            <a:ext cx="63197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I have control over my ability to learn well.</a:t>
            </a:r>
            <a:r>
              <a:rPr lang="en-US"/>
              <a:t> 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B29CE9D8-8E1B-7A69-D0DD-8E289BF3B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368" y="1832233"/>
            <a:ext cx="914400" cy="914400"/>
          </a:xfrm>
          <a:prstGeom prst="rect">
            <a:avLst/>
          </a:prstGeom>
        </p:spPr>
      </p:pic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5B45F641-5C63-D77B-2103-1677CE0972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7945" y="2682188"/>
            <a:ext cx="914400" cy="914400"/>
          </a:xfrm>
          <a:prstGeom prst="rect">
            <a:avLst/>
          </a:prstGeom>
        </p:spPr>
      </p:pic>
      <p:pic>
        <p:nvPicPr>
          <p:cNvPr id="11" name="Graphic 10" descr="Badge 3 with solid fill">
            <a:extLst>
              <a:ext uri="{FF2B5EF4-FFF2-40B4-BE49-F238E27FC236}">
                <a16:creationId xmlns:a16="http://schemas.microsoft.com/office/drawing/2014/main" id="{ED7BC7CD-7EF0-FBA9-97E0-F1FBE7364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657" y="3504685"/>
            <a:ext cx="914400" cy="914400"/>
          </a:xfrm>
          <a:prstGeom prst="rect">
            <a:avLst/>
          </a:prstGeom>
        </p:spPr>
      </p:pic>
      <p:pic>
        <p:nvPicPr>
          <p:cNvPr id="12" name="Graphic 11" descr="Badge 4 with solid fill">
            <a:extLst>
              <a:ext uri="{FF2B5EF4-FFF2-40B4-BE49-F238E27FC236}">
                <a16:creationId xmlns:a16="http://schemas.microsoft.com/office/drawing/2014/main" id="{AE58DAA0-8CBF-E193-152D-2A6A7E8D68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5370" y="4354641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D5AF60-3D56-651B-80FC-E53AB202DB3F}"/>
              </a:ext>
            </a:extLst>
          </p:cNvPr>
          <p:cNvSpPr txBox="1"/>
          <p:nvPr/>
        </p:nvSpPr>
        <p:spPr>
          <a:xfrm>
            <a:off x="1786238" y="4628292"/>
            <a:ext cx="5537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 know when I have understood a new concept or idea.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BF1F5-7820-D6A5-03ED-2D933BDA4BFA}"/>
              </a:ext>
            </a:extLst>
          </p:cNvPr>
          <p:cNvSpPr txBox="1"/>
          <p:nvPr/>
        </p:nvSpPr>
        <p:spPr>
          <a:xfrm>
            <a:off x="1786238" y="3639751"/>
            <a:ext cx="63953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 am good at </a:t>
            </a:r>
            <a:r>
              <a:rPr lang="en-US" err="1"/>
              <a:t>organising</a:t>
            </a:r>
            <a:r>
              <a:rPr lang="en-US"/>
              <a:t> information </a:t>
            </a:r>
          </a:p>
          <a:p>
            <a:r>
              <a:rPr lang="en-US"/>
              <a:t>(for example, I can see how parts of my learning link together).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FF43A2-FC1C-6231-52E7-5ECF748A7E91}"/>
              </a:ext>
            </a:extLst>
          </p:cNvPr>
          <p:cNvSpPr txBox="1"/>
          <p:nvPr/>
        </p:nvSpPr>
        <p:spPr>
          <a:xfrm>
            <a:off x="1786238" y="2953265"/>
            <a:ext cx="39857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 am good at remembering information.</a:t>
            </a:r>
          </a:p>
        </p:txBody>
      </p:sp>
    </p:spTree>
    <p:extLst>
      <p:ext uri="{BB962C8B-B14F-4D97-AF65-F5344CB8AC3E}">
        <p14:creationId xmlns:p14="http://schemas.microsoft.com/office/powerpoint/2010/main" val="195489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Headline content: learning abilities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345422"/>
            <a:ext cx="105156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/>
              <a:t>Lotus Blossom</a:t>
            </a:r>
          </a:p>
        </p:txBody>
      </p:sp>
      <p:pic>
        <p:nvPicPr>
          <p:cNvPr id="3" name="Picture 2" descr="A white paper with writing on it&#10;&#10;Description automatically generated">
            <a:extLst>
              <a:ext uri="{FF2B5EF4-FFF2-40B4-BE49-F238E27FC236}">
                <a16:creationId xmlns:a16="http://schemas.microsoft.com/office/drawing/2014/main" id="{9E975E50-8217-EC80-7C2D-CB1056C7D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17" y="1971460"/>
            <a:ext cx="5857460" cy="3897949"/>
          </a:xfrm>
          <a:prstGeom prst="rect">
            <a:avLst/>
          </a:prstGeom>
        </p:spPr>
      </p:pic>
      <p:pic>
        <p:nvPicPr>
          <p:cNvPr id="4" name="Picture 3" descr="A black background with pink text&#10;&#10;Description automatically generated">
            <a:extLst>
              <a:ext uri="{FF2B5EF4-FFF2-40B4-BE49-F238E27FC236}">
                <a16:creationId xmlns:a16="http://schemas.microsoft.com/office/drawing/2014/main" id="{9B863164-2A5B-B902-7FD8-0490EBE5CD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6500" r="-5391"/>
          <a:stretch/>
        </p:blipFill>
        <p:spPr>
          <a:xfrm>
            <a:off x="6745938" y="2138439"/>
            <a:ext cx="5230485" cy="311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3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Supplementary content: learning abilities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779" y="1779605"/>
            <a:ext cx="468696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/>
              <a:t>Post-it note dominoes</a:t>
            </a:r>
            <a:endParaRPr lang="en-US" sz="2800">
              <a:ea typeface="Calibri"/>
              <a:cs typeface="Calibri"/>
            </a:endParaRPr>
          </a:p>
        </p:txBody>
      </p:sp>
      <p:pic>
        <p:nvPicPr>
          <p:cNvPr id="3" name="Picture 2" descr="A group of post-it notes on a white board&#10;&#10;Description automatically generated">
            <a:extLst>
              <a:ext uri="{FF2B5EF4-FFF2-40B4-BE49-F238E27FC236}">
                <a16:creationId xmlns:a16="http://schemas.microsoft.com/office/drawing/2014/main" id="{3BADAFDF-3545-1E24-DD1E-4BD1A2787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47" y="2848406"/>
            <a:ext cx="3117515" cy="2685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8D5D67-9633-99D9-5713-87A6EEEA635C}"/>
              </a:ext>
            </a:extLst>
          </p:cNvPr>
          <p:cNvSpPr txBox="1"/>
          <p:nvPr/>
        </p:nvSpPr>
        <p:spPr>
          <a:xfrm>
            <a:off x="8468894" y="1778000"/>
            <a:ext cx="2994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ea typeface="Calibri"/>
                <a:cs typeface="Calibri"/>
              </a:rPr>
              <a:t>Diamond Nine</a:t>
            </a:r>
            <a:endParaRPr lang="en-US" sz="3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DB02D-2DFF-EE68-76C7-3E4FFB067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348" y="2619115"/>
            <a:ext cx="2743200" cy="3170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8C24E1-CA4C-8050-7CC3-C1E023F5281A}"/>
              </a:ext>
            </a:extLst>
          </p:cNvPr>
          <p:cNvSpPr txBox="1"/>
          <p:nvPr/>
        </p:nvSpPr>
        <p:spPr>
          <a:xfrm>
            <a:off x="3549315" y="2860843"/>
            <a:ext cx="270710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kern="1200">
                <a:solidFill>
                  <a:srgbClr val="002060"/>
                </a:solidFill>
                <a:latin typeface="Arial"/>
                <a:ea typeface="Calibri"/>
                <a:cs typeface="Times New Roman (Body CS)"/>
              </a:rPr>
              <a:t>The aim of this activity is to make </a:t>
            </a:r>
            <a:r>
              <a:rPr lang="en-GB" sz="2400" b="1" kern="1200">
                <a:solidFill>
                  <a:srgbClr val="E6287F"/>
                </a:solidFill>
                <a:latin typeface="Arial"/>
                <a:ea typeface="Calibri"/>
                <a:cs typeface="Times New Roman (Body CS)"/>
              </a:rPr>
              <a:t>connections</a:t>
            </a:r>
            <a:r>
              <a:rPr lang="en-GB" sz="2400" kern="1200">
                <a:solidFill>
                  <a:srgbClr val="002060"/>
                </a:solidFill>
                <a:latin typeface="Arial"/>
                <a:ea typeface="Calibri"/>
                <a:cs typeface="Times New Roman (Body CS)"/>
              </a:rPr>
              <a:t> between pieces of information and </a:t>
            </a:r>
            <a:r>
              <a:rPr lang="en-GB" sz="2400" b="1" kern="1200">
                <a:solidFill>
                  <a:srgbClr val="E6287F"/>
                </a:solidFill>
                <a:latin typeface="Arial"/>
                <a:ea typeface="Calibri"/>
                <a:cs typeface="Times New Roman (Body CS)"/>
              </a:rPr>
              <a:t>justify</a:t>
            </a:r>
            <a:r>
              <a:rPr lang="en-GB" sz="2400" kern="1200">
                <a:solidFill>
                  <a:srgbClr val="002060"/>
                </a:solidFill>
                <a:latin typeface="Arial"/>
                <a:ea typeface="Calibri"/>
                <a:cs typeface="Times New Roman (Body CS)"/>
              </a:rPr>
              <a:t> how they are connected.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28AAAC-105A-C577-8A63-CA8DB2265BAC}"/>
              </a:ext>
            </a:extLst>
          </p:cNvPr>
          <p:cNvSpPr txBox="1"/>
          <p:nvPr/>
        </p:nvSpPr>
        <p:spPr>
          <a:xfrm>
            <a:off x="6998368" y="2847474"/>
            <a:ext cx="1905000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GB" sz="2000" kern="1200">
                <a:solidFill>
                  <a:srgbClr val="002060"/>
                </a:solidFill>
                <a:latin typeface="Arial"/>
                <a:ea typeface="Calibri"/>
                <a:cs typeface="Times New Roman (Body CS)"/>
              </a:rPr>
              <a:t>Organise the items/characters from </a:t>
            </a:r>
            <a:r>
              <a:rPr lang="en-GB" sz="2000" b="1" kern="1200">
                <a:solidFill>
                  <a:srgbClr val="E6287F"/>
                </a:solidFill>
                <a:latin typeface="Arial"/>
                <a:ea typeface="Calibri"/>
                <a:cs typeface="Times New Roman (Body CS)"/>
              </a:rPr>
              <a:t>most to least </a:t>
            </a:r>
            <a:r>
              <a:rPr lang="en-GB" sz="2000" kern="1200">
                <a:solidFill>
                  <a:srgbClr val="002060"/>
                </a:solidFill>
                <a:latin typeface="Arial"/>
                <a:ea typeface="Calibri"/>
                <a:cs typeface="Times New Roman (Body CS)"/>
              </a:rPr>
              <a:t>important.</a:t>
            </a:r>
          </a:p>
          <a:p>
            <a:pPr algn="l" rtl="0"/>
            <a:endParaRPr lang="en-GB"/>
          </a:p>
          <a:p>
            <a:pPr algn="l" rtl="0"/>
            <a:r>
              <a:rPr lang="en-GB" sz="2000" kern="1200">
                <a:solidFill>
                  <a:srgbClr val="002060"/>
                </a:solidFill>
                <a:latin typeface="Arial"/>
                <a:ea typeface="Calibri"/>
                <a:cs typeface="Times New Roman (Body CS)"/>
              </a:rPr>
              <a:t>Be prepared to </a:t>
            </a:r>
            <a:r>
              <a:rPr lang="en-GB" sz="2000" b="1" kern="1200">
                <a:solidFill>
                  <a:srgbClr val="E6287F"/>
                </a:solidFill>
                <a:latin typeface="Arial"/>
                <a:ea typeface="Calibri"/>
                <a:cs typeface="Times New Roman (Body CS)"/>
              </a:rPr>
              <a:t>justify</a:t>
            </a:r>
            <a:r>
              <a:rPr lang="en-GB" sz="2000" kern="1200">
                <a:solidFill>
                  <a:srgbClr val="002060"/>
                </a:solidFill>
                <a:latin typeface="Arial"/>
                <a:ea typeface="Calibri"/>
                <a:cs typeface="Times New Roman (Body CS)"/>
              </a:rPr>
              <a:t> your answers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6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Outcomes &amp; findings: learning abilities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E4F0A-1DC2-5587-EF95-85CA70AC3100}"/>
              </a:ext>
            </a:extLst>
          </p:cNvPr>
          <p:cNvSpPr txBox="1"/>
          <p:nvPr/>
        </p:nvSpPr>
        <p:spPr>
          <a:xfrm>
            <a:off x="6762136" y="1512689"/>
            <a:ext cx="5308797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latin typeface="Calibri"/>
                <a:ea typeface="Calibri"/>
                <a:cs typeface="Calibri"/>
              </a:rPr>
              <a:t>Most impact on: </a:t>
            </a:r>
            <a:r>
              <a:rPr lang="en-GB" sz="2000">
                <a:latin typeface="Calibri"/>
                <a:ea typeface="Calibri"/>
                <a:cs typeface="Calibri"/>
              </a:rPr>
              <a:t>Year 10</a:t>
            </a:r>
            <a:endParaRPr lang="en-US">
              <a:ea typeface="Calibri"/>
              <a:cs typeface="Calibri"/>
            </a:endParaRPr>
          </a:p>
          <a:p>
            <a:endParaRPr lang="en-GB" b="1">
              <a:latin typeface="Calibri"/>
              <a:ea typeface="Calibri"/>
              <a:cs typeface="Calibri"/>
            </a:endParaRPr>
          </a:p>
          <a:p>
            <a:r>
              <a:rPr lang="en-GB" b="1">
                <a:latin typeface="Calibri"/>
                <a:ea typeface="Calibri"/>
                <a:cs typeface="Calibri"/>
              </a:rPr>
              <a:t>Biggest indicator of improvement:</a:t>
            </a:r>
            <a:r>
              <a:rPr lang="en-GB">
                <a:latin typeface="Calibri"/>
                <a:ea typeface="Calibri"/>
                <a:cs typeface="Calibri"/>
              </a:rPr>
              <a:t> </a:t>
            </a:r>
            <a:r>
              <a:rPr lang="en-GB">
                <a:ea typeface="+mn-lt"/>
                <a:cs typeface="+mn-lt"/>
              </a:rPr>
              <a:t>I know when I have understood a new concept or idea. </a:t>
            </a:r>
          </a:p>
          <a:p>
            <a:endParaRPr lang="en-GB">
              <a:latin typeface="Calibri"/>
              <a:ea typeface="Calibri"/>
              <a:cs typeface="Calibri"/>
            </a:endParaRPr>
          </a:p>
          <a:p>
            <a:r>
              <a:rPr lang="en-GB" b="1">
                <a:latin typeface="Calibri"/>
                <a:ea typeface="Calibri"/>
                <a:cs typeface="Calibri"/>
              </a:rPr>
              <a:t>Headline insight: 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Learners identified skill development in organising and linking information, mostly via the lotus blossom activity.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However, their understanding of how to apply these skills to specific subjects was limited.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E82DF-47DE-19FD-3BE4-9864B7583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58" y="1528151"/>
            <a:ext cx="5656006" cy="41949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1046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3" y="3630797"/>
            <a:ext cx="9144000" cy="123203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E6287F"/>
                </a:solidFill>
              </a:rPr>
              <a:t>Objective 2:</a:t>
            </a:r>
            <a:br>
              <a:rPr lang="en-US">
                <a:solidFill>
                  <a:srgbClr val="E6287F"/>
                </a:solidFill>
              </a:rPr>
            </a:br>
            <a:r>
              <a:rPr lang="en-US" b="1">
                <a:solidFill>
                  <a:srgbClr val="E6287F"/>
                </a:solidFill>
              </a:rPr>
              <a:t>Communication </a:t>
            </a:r>
            <a:br>
              <a:rPr lang="en-US" b="1">
                <a:solidFill>
                  <a:srgbClr val="E6287F"/>
                </a:solidFill>
              </a:rPr>
            </a:br>
            <a:r>
              <a:rPr lang="en-US" b="1">
                <a:solidFill>
                  <a:srgbClr val="E6287F"/>
                </a:solidFill>
              </a:rPr>
              <a:t>of ideas</a:t>
            </a:r>
          </a:p>
        </p:txBody>
      </p:sp>
    </p:spTree>
    <p:extLst>
      <p:ext uri="{BB962C8B-B14F-4D97-AF65-F5344CB8AC3E}">
        <p14:creationId xmlns:p14="http://schemas.microsoft.com/office/powerpoint/2010/main" val="1073878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Outline of objective:  communication of ideas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660011"/>
            <a:ext cx="10515600" cy="2523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ctr"/>
            <a:r>
              <a:rPr lang="en-GB" sz="2000" b="1">
                <a:latin typeface="Calibri"/>
                <a:ea typeface="Calibri"/>
                <a:cs typeface="Calibri"/>
              </a:rPr>
              <a:t>As a result of this programme, learners should be able to:</a:t>
            </a:r>
          </a:p>
          <a:p>
            <a:pPr marL="742950" lvl="1" indent="-285750">
              <a:buFont typeface="Arial"/>
              <a:buChar char="•"/>
            </a:pPr>
            <a:endParaRPr lang="en-GB" sz="200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2000">
                <a:latin typeface="Calibri"/>
                <a:ea typeface="Calibri"/>
                <a:cs typeface="Calibri"/>
              </a:rPr>
              <a:t>Communicate effectively in the classroom</a:t>
            </a:r>
          </a:p>
          <a:p>
            <a:pPr marL="742950" lvl="1" indent="-285750">
              <a:buFont typeface="Arial"/>
              <a:buChar char="•"/>
            </a:pPr>
            <a:endParaRPr lang="en-GB" sz="200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2000">
                <a:latin typeface="Calibri"/>
                <a:ea typeface="Calibri"/>
                <a:cs typeface="Calibri"/>
              </a:rPr>
              <a:t>Construct an argument and challenge ideas</a:t>
            </a:r>
          </a:p>
          <a:p>
            <a:pPr marL="742950" lvl="1" indent="-285750">
              <a:buFont typeface="Arial"/>
              <a:buChar char="•"/>
            </a:pPr>
            <a:endParaRPr lang="en-GB" sz="200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2000">
                <a:latin typeface="Calibri"/>
                <a:ea typeface="Calibri"/>
                <a:cs typeface="Calibri"/>
              </a:rPr>
              <a:t>Think critically and apply logical reasoning</a:t>
            </a:r>
          </a:p>
          <a:p>
            <a:endParaRPr lang="en-GB"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AB60A-2C43-AE43-98E4-FEC9588D006D}"/>
              </a:ext>
            </a:extLst>
          </p:cNvPr>
          <p:cNvSpPr txBox="1"/>
          <p:nvPr/>
        </p:nvSpPr>
        <p:spPr>
          <a:xfrm>
            <a:off x="7037860" y="3934941"/>
            <a:ext cx="445255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Arial"/>
              </a:rPr>
              <a:t>Leading to:​</a:t>
            </a:r>
          </a:p>
          <a:p>
            <a:pPr marL="285750" indent="-285750">
              <a:buChar char="•"/>
            </a:pPr>
            <a:endParaRPr lang="en-GB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"/>
                <a:ea typeface="Calibri"/>
                <a:cs typeface="Arial"/>
              </a:rPr>
              <a:t>Learners engaging more in their education</a:t>
            </a:r>
          </a:p>
          <a:p>
            <a:pPr marL="285750" indent="-285750">
              <a:buFontTx/>
              <a:buChar char="•"/>
            </a:pPr>
            <a:endParaRPr lang="en-US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Increased confidence to succeed in tests </a:t>
            </a:r>
          </a:p>
          <a:p>
            <a:pPr marL="285750" indent="-285750">
              <a:buChar char="•"/>
            </a:pPr>
            <a:endParaRPr lang="en-US">
              <a:latin typeface="Calibri"/>
              <a:ea typeface="Calibri"/>
              <a:cs typeface="Arial"/>
            </a:endParaRPr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98143152-97D7-31F5-8687-5A1BA71E8A69}"/>
              </a:ext>
            </a:extLst>
          </p:cNvPr>
          <p:cNvSpPr/>
          <p:nvPr/>
        </p:nvSpPr>
        <p:spPr>
          <a:xfrm flipV="1">
            <a:off x="4105187" y="4057135"/>
            <a:ext cx="2388973" cy="1009135"/>
          </a:xfrm>
          <a:prstGeom prst="bentArrow">
            <a:avLst/>
          </a:prstGeom>
          <a:noFill/>
          <a:ln>
            <a:solidFill>
              <a:srgbClr val="E628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5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Key indicators: communication of ideas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C0A81-2335-8A54-D36F-136BA2C5BA62}"/>
              </a:ext>
            </a:extLst>
          </p:cNvPr>
          <p:cNvSpPr txBox="1"/>
          <p:nvPr/>
        </p:nvSpPr>
        <p:spPr>
          <a:xfrm>
            <a:off x="1786238" y="2102021"/>
            <a:ext cx="66699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I can express myself easily and explain my ideas in group discussions </a:t>
            </a:r>
          </a:p>
        </p:txBody>
      </p:sp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B29CE9D8-8E1B-7A69-D0DD-8E289BF3B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368" y="1832233"/>
            <a:ext cx="914400" cy="914400"/>
          </a:xfrm>
          <a:prstGeom prst="rect">
            <a:avLst/>
          </a:prstGeom>
        </p:spPr>
      </p:pic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5B45F641-5C63-D77B-2103-1677CE0972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7945" y="2682188"/>
            <a:ext cx="914400" cy="914400"/>
          </a:xfrm>
          <a:prstGeom prst="rect">
            <a:avLst/>
          </a:prstGeom>
        </p:spPr>
      </p:pic>
      <p:pic>
        <p:nvPicPr>
          <p:cNvPr id="11" name="Graphic 10" descr="Badge 3 with solid fill">
            <a:extLst>
              <a:ext uri="{FF2B5EF4-FFF2-40B4-BE49-F238E27FC236}">
                <a16:creationId xmlns:a16="http://schemas.microsoft.com/office/drawing/2014/main" id="{ED7BC7CD-7EF0-FBA9-97E0-F1FBE7364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657" y="3504685"/>
            <a:ext cx="914400" cy="914400"/>
          </a:xfrm>
          <a:prstGeom prst="rect">
            <a:avLst/>
          </a:prstGeom>
        </p:spPr>
      </p:pic>
      <p:pic>
        <p:nvPicPr>
          <p:cNvPr id="12" name="Graphic 11" descr="Badge 4 with solid fill">
            <a:extLst>
              <a:ext uri="{FF2B5EF4-FFF2-40B4-BE49-F238E27FC236}">
                <a16:creationId xmlns:a16="http://schemas.microsoft.com/office/drawing/2014/main" id="{AE58DAA0-8CBF-E193-152D-2A6A7E8D68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5370" y="4354641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D5AF60-3D56-651B-80FC-E53AB202DB3F}"/>
              </a:ext>
            </a:extLst>
          </p:cNvPr>
          <p:cNvSpPr txBox="1"/>
          <p:nvPr/>
        </p:nvSpPr>
        <p:spPr>
          <a:xfrm>
            <a:off x="1786238" y="4628292"/>
            <a:ext cx="69788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I can build on and/or challenge other people’s ideas in a thoughtful way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BF1F5-7820-D6A5-03ED-2D933BDA4BFA}"/>
              </a:ext>
            </a:extLst>
          </p:cNvPr>
          <p:cNvSpPr txBox="1"/>
          <p:nvPr/>
        </p:nvSpPr>
        <p:spPr>
          <a:xfrm>
            <a:off x="1786238" y="3639751"/>
            <a:ext cx="63953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I know how to construct and communicate an argument, using evidence to support my ideas.</a:t>
            </a:r>
            <a:r>
              <a:rPr lang="en-US"/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FF43A2-FC1C-6231-52E7-5ECF748A7E91}"/>
              </a:ext>
            </a:extLst>
          </p:cNvPr>
          <p:cNvSpPr txBox="1"/>
          <p:nvPr/>
        </p:nvSpPr>
        <p:spPr>
          <a:xfrm>
            <a:off x="1786238" y="2815968"/>
            <a:ext cx="65737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I am comfortable asking questions when I need more help to understand something, or I want to improve my knowledge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9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8" y="44283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Headline content</a:t>
            </a:r>
          </a:p>
        </p:txBody>
      </p:sp>
      <p:pic>
        <p:nvPicPr>
          <p:cNvPr id="3" name="Picture 2" descr="A screenshot of a game&#10;&#10;Description automatically generated">
            <a:extLst>
              <a:ext uri="{FF2B5EF4-FFF2-40B4-BE49-F238E27FC236}">
                <a16:creationId xmlns:a16="http://schemas.microsoft.com/office/drawing/2014/main" id="{5C95305E-40BD-98FB-1309-6460266B5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9" y="1364189"/>
            <a:ext cx="6652591" cy="4328404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351165-B37F-6A31-F148-1903ED76CB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9" r="6019" b="474"/>
          <a:stretch/>
        </p:blipFill>
        <p:spPr>
          <a:xfrm>
            <a:off x="8077707" y="208548"/>
            <a:ext cx="2680162" cy="561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35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89" y="111125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Supplementary 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1CE8B8-D0E0-43B1-0D3B-2D977D110BDC}"/>
              </a:ext>
            </a:extLst>
          </p:cNvPr>
          <p:cNvSpPr txBox="1"/>
          <p:nvPr/>
        </p:nvSpPr>
        <p:spPr>
          <a:xfrm>
            <a:off x="508000" y="1263316"/>
            <a:ext cx="4946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ea typeface="Calibri"/>
                <a:cs typeface="Calibri"/>
              </a:rPr>
              <a:t>'Yes, but' Group Activity</a:t>
            </a:r>
            <a:endParaRPr lang="en-US" sz="280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E7AA9-5DBE-60C6-94D2-95610DD257A0}"/>
              </a:ext>
            </a:extLst>
          </p:cNvPr>
          <p:cNvSpPr txBox="1"/>
          <p:nvPr/>
        </p:nvSpPr>
        <p:spPr>
          <a:xfrm>
            <a:off x="501316" y="2286000"/>
            <a:ext cx="11289630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Arial"/>
                <a:ea typeface="+mn-lt"/>
                <a:cs typeface="Arial"/>
              </a:rPr>
              <a:t>One person begins a </a:t>
            </a:r>
            <a:r>
              <a:rPr lang="en-US" sz="2000" b="1">
                <a:solidFill>
                  <a:srgbClr val="E6287F"/>
                </a:solidFill>
                <a:latin typeface="Arial"/>
                <a:ea typeface="+mn-lt"/>
                <a:cs typeface="Arial"/>
              </a:rPr>
              <a:t>discussion</a:t>
            </a:r>
            <a:r>
              <a:rPr lang="en-US" sz="2000">
                <a:solidFill>
                  <a:srgbClr val="002060"/>
                </a:solidFill>
                <a:latin typeface="Arial"/>
                <a:ea typeface="+mn-lt"/>
                <a:cs typeface="Arial"/>
              </a:rPr>
              <a:t> around a topic, e.g. where we should go on holiday. The other person </a:t>
            </a:r>
            <a:r>
              <a:rPr lang="en-US" sz="2000" b="1">
                <a:solidFill>
                  <a:srgbClr val="E6287F"/>
                </a:solidFill>
                <a:latin typeface="Arial"/>
                <a:ea typeface="+mn-lt"/>
                <a:cs typeface="Arial"/>
              </a:rPr>
              <a:t>answers</a:t>
            </a:r>
            <a:r>
              <a:rPr lang="en-US" sz="2000">
                <a:solidFill>
                  <a:srgbClr val="002060"/>
                </a:solidFill>
                <a:latin typeface="Arial"/>
                <a:ea typeface="+mn-lt"/>
                <a:cs typeface="Arial"/>
              </a:rPr>
              <a:t>, but this must begin with the words, ‘</a:t>
            </a:r>
            <a:r>
              <a:rPr lang="en-US" sz="2000" b="1">
                <a:solidFill>
                  <a:srgbClr val="E6287F"/>
                </a:solidFill>
                <a:latin typeface="Arial"/>
                <a:ea typeface="+mn-lt"/>
                <a:cs typeface="Arial"/>
              </a:rPr>
              <a:t>yes but</a:t>
            </a:r>
            <a:r>
              <a:rPr lang="en-US" sz="2000">
                <a:solidFill>
                  <a:srgbClr val="002060"/>
                </a:solidFill>
                <a:latin typeface="Arial"/>
                <a:ea typeface="+mn-lt"/>
                <a:cs typeface="Arial"/>
              </a:rPr>
              <a:t>’.</a:t>
            </a:r>
            <a:endParaRPr lang="en-US"/>
          </a:p>
          <a:p>
            <a:r>
              <a:rPr lang="en-US" sz="2000">
                <a:solidFill>
                  <a:srgbClr val="002060"/>
                </a:solidFill>
                <a:latin typeface="Arial"/>
                <a:ea typeface="+mn-lt"/>
                <a:cs typeface="Arial"/>
              </a:rPr>
              <a:t>E.g.</a:t>
            </a:r>
            <a:endParaRPr lang="en-US"/>
          </a:p>
          <a:p>
            <a:r>
              <a:rPr lang="en-US" sz="2000">
                <a:latin typeface="Symbol"/>
                <a:ea typeface="+mn-lt"/>
                <a:cs typeface="+mn-lt"/>
                <a:sym typeface="Symbol"/>
              </a:rPr>
              <a:t>·</a:t>
            </a:r>
            <a:r>
              <a:rPr lang="en-US" sz="2000">
                <a:solidFill>
                  <a:srgbClr val="002060"/>
                </a:solidFill>
                <a:latin typeface="Arial"/>
                <a:ea typeface="+mn-lt"/>
                <a:cs typeface="Arial"/>
              </a:rPr>
              <a:t>I think we should go somewhere with lots of rivers this year.</a:t>
            </a:r>
            <a:endParaRPr lang="en-US"/>
          </a:p>
          <a:p>
            <a:r>
              <a:rPr lang="en-US" sz="2000">
                <a:latin typeface="Symbol"/>
                <a:ea typeface="+mn-lt"/>
                <a:cs typeface="+mn-lt"/>
                <a:sym typeface="Symbol"/>
              </a:rPr>
              <a:t>·</a:t>
            </a:r>
            <a:r>
              <a:rPr lang="en-US" sz="2000">
                <a:solidFill>
                  <a:srgbClr val="00B0F0"/>
                </a:solidFill>
                <a:latin typeface="Arial"/>
                <a:ea typeface="+mn-lt"/>
                <a:cs typeface="Arial"/>
              </a:rPr>
              <a:t>Yes, but remember the dangers of open water.</a:t>
            </a:r>
            <a:endParaRPr lang="en-US"/>
          </a:p>
          <a:p>
            <a:r>
              <a:rPr lang="en-US" sz="2000">
                <a:latin typeface="Symbol"/>
                <a:ea typeface="+mn-lt"/>
                <a:cs typeface="+mn-lt"/>
                <a:sym typeface="Symbol"/>
              </a:rPr>
              <a:t>·</a:t>
            </a:r>
            <a:r>
              <a:rPr lang="en-US" sz="2000">
                <a:solidFill>
                  <a:srgbClr val="002060"/>
                </a:solidFill>
                <a:latin typeface="Arial"/>
                <a:ea typeface="+mn-lt"/>
                <a:cs typeface="Arial"/>
              </a:rPr>
              <a:t>Yes, but think of all the health benefits by being out in the countryside.</a:t>
            </a:r>
            <a:endParaRPr lang="en-US"/>
          </a:p>
          <a:p>
            <a:r>
              <a:rPr lang="en-US" sz="2000">
                <a:latin typeface="Symbol"/>
                <a:ea typeface="+mn-lt"/>
                <a:cs typeface="+mn-lt"/>
                <a:sym typeface="Symbol"/>
              </a:rPr>
              <a:t>·</a:t>
            </a:r>
            <a:r>
              <a:rPr lang="en-US" sz="2000">
                <a:solidFill>
                  <a:srgbClr val="00B0F0"/>
                </a:solidFill>
                <a:latin typeface="Arial"/>
                <a:ea typeface="+mn-lt"/>
                <a:cs typeface="Arial"/>
              </a:rPr>
              <a:t>Yes, but remember there are some dangerous animals.</a:t>
            </a:r>
            <a:endParaRPr lang="en-US"/>
          </a:p>
          <a:p>
            <a:r>
              <a:rPr lang="en-US" sz="2000" err="1">
                <a:solidFill>
                  <a:srgbClr val="002060"/>
                </a:solidFill>
                <a:latin typeface="Arial"/>
                <a:ea typeface="+mn-lt"/>
                <a:cs typeface="Arial"/>
              </a:rPr>
              <a:t>Etc</a:t>
            </a:r>
            <a:r>
              <a:rPr lang="en-US" sz="2000">
                <a:solidFill>
                  <a:srgbClr val="002060"/>
                </a:solidFill>
                <a:latin typeface="Arial"/>
                <a:ea typeface="+mn-lt"/>
                <a:cs typeface="Arial"/>
              </a:rPr>
              <a:t>…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364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05" y="84388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Supplementary 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5358" y="1178026"/>
            <a:ext cx="292233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ctr"/>
            <a:r>
              <a:rPr lang="en-GB" sz="3600">
                <a:latin typeface="Calibri"/>
                <a:ea typeface="Calibri"/>
                <a:cs typeface="Calibri"/>
              </a:rPr>
              <a:t>Geo Guesser</a:t>
            </a:r>
            <a:endParaRPr lang="en-GB" sz="360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1CE8B8-D0E0-43B1-0D3B-2D977D110BDC}"/>
              </a:ext>
            </a:extLst>
          </p:cNvPr>
          <p:cNvSpPr txBox="1"/>
          <p:nvPr/>
        </p:nvSpPr>
        <p:spPr>
          <a:xfrm>
            <a:off x="508000" y="1183105"/>
            <a:ext cx="35158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ea typeface="Calibri"/>
                <a:cs typeface="Calibri"/>
              </a:rPr>
              <a:t>Paired Debate</a:t>
            </a:r>
            <a:endParaRPr lang="en-US" sz="3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E7AA9-5DBE-60C6-94D2-95610DD257A0}"/>
              </a:ext>
            </a:extLst>
          </p:cNvPr>
          <p:cNvSpPr txBox="1"/>
          <p:nvPr/>
        </p:nvSpPr>
        <p:spPr>
          <a:xfrm>
            <a:off x="501316" y="1844842"/>
            <a:ext cx="5808579" cy="43704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/>
                <a:ea typeface="+mn-lt"/>
                <a:cs typeface="Arial"/>
              </a:rPr>
              <a:t>Using the skills you have developed today, you should now be able to effectively </a:t>
            </a:r>
            <a:r>
              <a:rPr lang="en-US" sz="2400" b="1">
                <a:solidFill>
                  <a:srgbClr val="E6287F"/>
                </a:solidFill>
                <a:latin typeface="Arial"/>
                <a:ea typeface="+mn-lt"/>
                <a:cs typeface="Arial"/>
              </a:rPr>
              <a:t>discuss</a:t>
            </a:r>
            <a:r>
              <a:rPr lang="en-US" sz="2400">
                <a:solidFill>
                  <a:srgbClr val="002060"/>
                </a:solidFill>
                <a:latin typeface="Arial"/>
                <a:ea typeface="+mn-lt"/>
                <a:cs typeface="Arial"/>
              </a:rPr>
              <a:t> and </a:t>
            </a:r>
            <a:r>
              <a:rPr lang="en-US" sz="2400" b="1">
                <a:solidFill>
                  <a:srgbClr val="E6287F"/>
                </a:solidFill>
                <a:latin typeface="Arial"/>
                <a:ea typeface="+mn-lt"/>
                <a:cs typeface="Arial"/>
              </a:rPr>
              <a:t>debate</a:t>
            </a:r>
            <a:r>
              <a:rPr lang="en-US" sz="2400">
                <a:solidFill>
                  <a:srgbClr val="002060"/>
                </a:solidFill>
                <a:latin typeface="Arial"/>
                <a:ea typeface="+mn-lt"/>
                <a:cs typeface="Arial"/>
              </a:rPr>
              <a:t> a topic with one another. </a:t>
            </a:r>
            <a:endParaRPr lang="en-US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endParaRPr lang="en-US" sz="240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r>
              <a:rPr lang="en-US" sz="2400">
                <a:solidFill>
                  <a:srgbClr val="002060"/>
                </a:solidFill>
                <a:latin typeface="Arial"/>
                <a:ea typeface="+mn-lt"/>
                <a:cs typeface="Arial"/>
              </a:rPr>
              <a:t>You will have </a:t>
            </a:r>
            <a:r>
              <a:rPr lang="en-US" sz="2400" b="1">
                <a:solidFill>
                  <a:srgbClr val="E6287F"/>
                </a:solidFill>
                <a:latin typeface="Arial"/>
                <a:ea typeface="+mn-lt"/>
                <a:cs typeface="Arial"/>
              </a:rPr>
              <a:t>5 minutes </a:t>
            </a:r>
            <a:r>
              <a:rPr lang="en-US" sz="2400">
                <a:solidFill>
                  <a:srgbClr val="002060"/>
                </a:solidFill>
                <a:latin typeface="Arial"/>
                <a:ea typeface="+mn-lt"/>
                <a:cs typeface="Arial"/>
              </a:rPr>
              <a:t>to discuss the given topic with your partner, then you will join another pair to debate this topic.</a:t>
            </a:r>
            <a:endParaRPr lang="en-US" sz="2400">
              <a:solidFill>
                <a:srgbClr val="002060"/>
              </a:solidFill>
            </a:endParaRPr>
          </a:p>
          <a:p>
            <a:endParaRPr lang="en-US" sz="2400">
              <a:solidFill>
                <a:srgbClr val="002060"/>
              </a:solidFill>
              <a:latin typeface="Arial"/>
              <a:ea typeface="+mn-lt"/>
              <a:cs typeface="Arial"/>
            </a:endParaRPr>
          </a:p>
          <a:p>
            <a:r>
              <a:rPr lang="en-US" sz="2400">
                <a:solidFill>
                  <a:srgbClr val="002060"/>
                </a:solidFill>
                <a:latin typeface="Arial"/>
                <a:ea typeface="+mn-lt"/>
                <a:cs typeface="Arial"/>
              </a:rPr>
              <a:t>You will either be </a:t>
            </a:r>
            <a:r>
              <a:rPr lang="en-US" sz="2400" b="1">
                <a:solidFill>
                  <a:srgbClr val="E6287F"/>
                </a:solidFill>
                <a:latin typeface="Arial"/>
                <a:ea typeface="+mn-lt"/>
                <a:cs typeface="Arial"/>
              </a:rPr>
              <a:t>for</a:t>
            </a:r>
            <a:r>
              <a:rPr lang="en-US" sz="2400">
                <a:solidFill>
                  <a:srgbClr val="002060"/>
                </a:solidFill>
                <a:latin typeface="Arial"/>
                <a:ea typeface="+mn-lt"/>
                <a:cs typeface="Arial"/>
              </a:rPr>
              <a:t> or </a:t>
            </a:r>
            <a:r>
              <a:rPr lang="en-US" sz="2400" b="1">
                <a:solidFill>
                  <a:srgbClr val="E6287F"/>
                </a:solidFill>
                <a:latin typeface="Arial"/>
                <a:ea typeface="+mn-lt"/>
                <a:cs typeface="Arial"/>
              </a:rPr>
              <a:t>against</a:t>
            </a:r>
            <a:r>
              <a:rPr lang="en-US" sz="2400">
                <a:solidFill>
                  <a:srgbClr val="002060"/>
                </a:solidFill>
                <a:latin typeface="Arial"/>
                <a:ea typeface="+mn-lt"/>
                <a:cs typeface="Arial"/>
              </a:rPr>
              <a:t> the topic.</a:t>
            </a:r>
            <a:endParaRPr lang="en-US" sz="2400">
              <a:solidFill>
                <a:srgbClr val="002060"/>
              </a:solidFill>
            </a:endParaRPr>
          </a:p>
          <a:p>
            <a:endParaRPr lang="en-US" sz="200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A82B1D44-E254-D337-4686-0450666C3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084" y="1840549"/>
            <a:ext cx="4761831" cy="32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4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What we will cover…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886552"/>
            <a:ext cx="1051560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Programme</a:t>
            </a:r>
            <a:r>
              <a:rPr lang="en-US"/>
              <a:t>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Deep dive into three core </a:t>
            </a:r>
            <a:r>
              <a:rPr lang="en-US" err="1"/>
              <a:t>programme</a:t>
            </a:r>
            <a:r>
              <a:rPr lang="en-US"/>
              <a:t> objectives: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Outline and key indicators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Content designed to achieve desired outcome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Relevant outcomes from evaluation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70309020205020404" pitchFamily="49" charset="0"/>
              <a:buChar char="•"/>
            </a:pPr>
            <a:endParaRPr lang="en-US"/>
          </a:p>
          <a:p>
            <a:pPr marL="285750" indent="-285750">
              <a:buFont typeface="Arial" panose="02070309020205020404" pitchFamily="49" charset="0"/>
              <a:buChar char="•"/>
            </a:pPr>
            <a:r>
              <a:rPr lang="en-US"/>
              <a:t>Summary of evaluation findings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70309020205020404" pitchFamily="49" charset="0"/>
              <a:buChar char="•"/>
            </a:pPr>
            <a:endParaRPr lang="en-US"/>
          </a:p>
          <a:p>
            <a:pPr marL="285750" indent="-285750">
              <a:buFont typeface="Arial" panose="02070309020205020404" pitchFamily="49" charset="0"/>
              <a:buChar char="•"/>
            </a:pPr>
            <a:r>
              <a:rPr lang="en-US"/>
              <a:t>Learning from the evaluation</a:t>
            </a:r>
            <a:endParaRPr lang="en-US">
              <a:ea typeface="Calibri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2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5239" cy="1325563"/>
          </a:xfrm>
        </p:spPr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Outcomes &amp; findings: communication of ideas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E4F0A-1DC2-5587-EF95-85CA70AC3100}"/>
              </a:ext>
            </a:extLst>
          </p:cNvPr>
          <p:cNvSpPr txBox="1"/>
          <p:nvPr/>
        </p:nvSpPr>
        <p:spPr>
          <a:xfrm>
            <a:off x="6762136" y="1512689"/>
            <a:ext cx="5308797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latin typeface="Calibri"/>
                <a:ea typeface="Calibri"/>
                <a:cs typeface="Calibri"/>
              </a:rPr>
              <a:t>Most impact on: </a:t>
            </a:r>
            <a:r>
              <a:rPr lang="en-GB" sz="2000">
                <a:latin typeface="Calibri"/>
                <a:ea typeface="Calibri"/>
                <a:cs typeface="Calibri"/>
              </a:rPr>
              <a:t>Year 8</a:t>
            </a:r>
            <a:endParaRPr lang="en-US">
              <a:ea typeface="Calibri"/>
              <a:cs typeface="Calibri"/>
            </a:endParaRPr>
          </a:p>
          <a:p>
            <a:endParaRPr lang="en-GB" b="1">
              <a:latin typeface="Calibri"/>
              <a:ea typeface="Calibri"/>
              <a:cs typeface="Calibri"/>
            </a:endParaRPr>
          </a:p>
          <a:p>
            <a:r>
              <a:rPr lang="en-GB" b="1">
                <a:latin typeface="Calibri"/>
                <a:ea typeface="Calibri"/>
                <a:cs typeface="Calibri"/>
              </a:rPr>
              <a:t>Biggest indicator of improvement:</a:t>
            </a:r>
            <a:r>
              <a:rPr lang="en-GB">
                <a:latin typeface="Calibri"/>
                <a:ea typeface="Calibri"/>
                <a:cs typeface="Calibri"/>
              </a:rPr>
              <a:t> </a:t>
            </a:r>
            <a:r>
              <a:rPr lang="en-GB">
                <a:ea typeface="+mn-lt"/>
                <a:cs typeface="+mn-lt"/>
              </a:rPr>
              <a:t> I can build on and/or challenge other people’s ideas in a thoughtful way.</a:t>
            </a:r>
          </a:p>
          <a:p>
            <a:endParaRPr lang="en-GB">
              <a:latin typeface="Calibri"/>
              <a:ea typeface="Calibri"/>
              <a:cs typeface="Calibri"/>
            </a:endParaRPr>
          </a:p>
          <a:p>
            <a:r>
              <a:rPr lang="en-GB" b="1">
                <a:latin typeface="Calibri"/>
                <a:ea typeface="Calibri"/>
                <a:cs typeface="Calibri"/>
              </a:rPr>
              <a:t>Headline insight: 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Learners identified the value of developing their debating skills for their learning in school and outside of school, incl. being more confident to ask questions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Learners made connections between oral debating skills and improved analytical thinking in their written work</a:t>
            </a:r>
          </a:p>
        </p:txBody>
      </p:sp>
      <p:pic>
        <p:nvPicPr>
          <p:cNvPr id="6" name="Picture 5" descr="A graph of a graph with blue and pink bars&#10;&#10;Description automatically generated">
            <a:extLst>
              <a:ext uri="{FF2B5EF4-FFF2-40B4-BE49-F238E27FC236}">
                <a16:creationId xmlns:a16="http://schemas.microsoft.com/office/drawing/2014/main" id="{15339ACB-85C5-B662-A5EE-98323FA8E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58" y="1523879"/>
            <a:ext cx="5656006" cy="37979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1814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3" y="3630797"/>
            <a:ext cx="9144000" cy="123203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E6287F"/>
                </a:solidFill>
              </a:rPr>
              <a:t>Objective 3:</a:t>
            </a:r>
            <a:br>
              <a:rPr lang="en-US">
                <a:solidFill>
                  <a:srgbClr val="E6287F"/>
                </a:solidFill>
              </a:rPr>
            </a:br>
            <a:r>
              <a:rPr lang="en-US" b="1">
                <a:solidFill>
                  <a:srgbClr val="E6287F"/>
                </a:solidFill>
              </a:rPr>
              <a:t>Approaches </a:t>
            </a:r>
            <a:br>
              <a:rPr lang="en-US" b="1">
                <a:solidFill>
                  <a:srgbClr val="E6287F"/>
                </a:solidFill>
              </a:rPr>
            </a:br>
            <a:r>
              <a:rPr lang="en-US" b="1">
                <a:solidFill>
                  <a:srgbClr val="E6287F"/>
                </a:solidFill>
              </a:rPr>
              <a:t>to learning</a:t>
            </a:r>
          </a:p>
        </p:txBody>
      </p:sp>
    </p:spTree>
    <p:extLst>
      <p:ext uri="{BB962C8B-B14F-4D97-AF65-F5344CB8AC3E}">
        <p14:creationId xmlns:p14="http://schemas.microsoft.com/office/powerpoint/2010/main" val="3890995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Outline of objective:  approaches to learning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660011"/>
            <a:ext cx="10515600" cy="2339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ctr"/>
            <a:r>
              <a:rPr lang="en-GB" sz="2000" b="1">
                <a:latin typeface="Calibri"/>
                <a:ea typeface="Calibri"/>
                <a:cs typeface="Calibri"/>
              </a:rPr>
              <a:t>As a result of this programme, learners should be able to:</a:t>
            </a:r>
          </a:p>
          <a:p>
            <a:pPr marL="742950" lvl="1" indent="-285750">
              <a:buFont typeface="Arial"/>
              <a:buChar char="•"/>
            </a:pPr>
            <a:endParaRPr lang="en-GB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Apply learning strategies across different subject areas</a:t>
            </a:r>
          </a:p>
          <a:p>
            <a:pPr marL="742950" lvl="1" indent="-285750">
              <a:buFont typeface="Arial"/>
              <a:buChar char="•"/>
            </a:pPr>
            <a:endParaRPr lang="en-GB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Demonstrate academic self-efficacy - improved confidence in academic ability and skills</a:t>
            </a:r>
          </a:p>
          <a:p>
            <a:pPr marL="742950" lvl="1" indent="-285750">
              <a:buFont typeface="Arial"/>
              <a:buChar char="•"/>
            </a:pPr>
            <a:endParaRPr lang="en-GB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Demonstrate the link between metacognitive strategies and their use in HE</a:t>
            </a:r>
          </a:p>
          <a:p>
            <a:endParaRPr lang="en-GB"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AB60A-2C43-AE43-98E4-FEC9588D006D}"/>
              </a:ext>
            </a:extLst>
          </p:cNvPr>
          <p:cNvSpPr txBox="1"/>
          <p:nvPr/>
        </p:nvSpPr>
        <p:spPr>
          <a:xfrm>
            <a:off x="7113373" y="3934941"/>
            <a:ext cx="476146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Arial"/>
              </a:rPr>
              <a:t>Leading to:​</a:t>
            </a:r>
          </a:p>
          <a:p>
            <a:pPr marL="285750" indent="-285750">
              <a:buChar char="•"/>
            </a:pPr>
            <a:endParaRPr lang="en-GB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"/>
                <a:ea typeface="Calibri"/>
                <a:cs typeface="Arial"/>
              </a:rPr>
              <a:t>Better access to subjects which learners find more difficult by using these strategies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>
              <a:latin typeface="Calibri"/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Improved attitude to learning</a:t>
            </a:r>
            <a:endParaRPr lang="en-GB">
              <a:ea typeface="Calibri"/>
              <a:cs typeface="Calibri"/>
            </a:endParaRPr>
          </a:p>
          <a:p>
            <a:pPr marL="285750" indent="-285750">
              <a:buChar char="•"/>
            </a:pPr>
            <a:endParaRPr lang="en-US">
              <a:latin typeface="Calibri"/>
              <a:ea typeface="Calibri"/>
              <a:cs typeface="Arial"/>
            </a:endParaRPr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98143152-97D7-31F5-8687-5A1BA71E8A69}"/>
              </a:ext>
            </a:extLst>
          </p:cNvPr>
          <p:cNvSpPr/>
          <p:nvPr/>
        </p:nvSpPr>
        <p:spPr>
          <a:xfrm flipV="1">
            <a:off x="4105187" y="4057135"/>
            <a:ext cx="2388973" cy="1009135"/>
          </a:xfrm>
          <a:prstGeom prst="bentArrow">
            <a:avLst/>
          </a:prstGeom>
          <a:noFill/>
          <a:ln>
            <a:solidFill>
              <a:srgbClr val="E628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54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Key indicators: approaches to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C0A81-2335-8A54-D36F-136BA2C5BA62}"/>
              </a:ext>
            </a:extLst>
          </p:cNvPr>
          <p:cNvSpPr txBox="1"/>
          <p:nvPr/>
        </p:nvSpPr>
        <p:spPr>
          <a:xfrm>
            <a:off x="1786238" y="2102021"/>
            <a:ext cx="73838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I know which techniques work best for me when I am learning and studying </a:t>
            </a:r>
            <a:endParaRPr lang="en-US"/>
          </a:p>
        </p:txBody>
      </p:sp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B29CE9D8-8E1B-7A69-D0DD-8E289BF3B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368" y="1832233"/>
            <a:ext cx="914400" cy="914400"/>
          </a:xfrm>
          <a:prstGeom prst="rect">
            <a:avLst/>
          </a:prstGeom>
        </p:spPr>
      </p:pic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5B45F641-5C63-D77B-2103-1677CE0972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7945" y="2682188"/>
            <a:ext cx="914400" cy="914400"/>
          </a:xfrm>
          <a:prstGeom prst="rect">
            <a:avLst/>
          </a:prstGeom>
        </p:spPr>
      </p:pic>
      <p:pic>
        <p:nvPicPr>
          <p:cNvPr id="11" name="Graphic 10" descr="Badge 3 with solid fill">
            <a:extLst>
              <a:ext uri="{FF2B5EF4-FFF2-40B4-BE49-F238E27FC236}">
                <a16:creationId xmlns:a16="http://schemas.microsoft.com/office/drawing/2014/main" id="{ED7BC7CD-7EF0-FBA9-97E0-F1FBE7364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657" y="3504685"/>
            <a:ext cx="914400" cy="914400"/>
          </a:xfrm>
          <a:prstGeom prst="rect">
            <a:avLst/>
          </a:prstGeom>
        </p:spPr>
      </p:pic>
      <p:pic>
        <p:nvPicPr>
          <p:cNvPr id="12" name="Graphic 11" descr="Badge 4 with solid fill">
            <a:extLst>
              <a:ext uri="{FF2B5EF4-FFF2-40B4-BE49-F238E27FC236}">
                <a16:creationId xmlns:a16="http://schemas.microsoft.com/office/drawing/2014/main" id="{AE58DAA0-8CBF-E193-152D-2A6A7E8D68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5370" y="4354641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D5AF60-3D56-651B-80FC-E53AB202DB3F}"/>
              </a:ext>
            </a:extLst>
          </p:cNvPr>
          <p:cNvSpPr txBox="1"/>
          <p:nvPr/>
        </p:nvSpPr>
        <p:spPr>
          <a:xfrm>
            <a:off x="1786238" y="4628292"/>
            <a:ext cx="69788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I am comfortable using feedback to improve my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BF1F5-7820-D6A5-03ED-2D933BDA4BFA}"/>
              </a:ext>
            </a:extLst>
          </p:cNvPr>
          <p:cNvSpPr txBox="1"/>
          <p:nvPr/>
        </p:nvSpPr>
        <p:spPr>
          <a:xfrm>
            <a:off x="1786238" y="3777048"/>
            <a:ext cx="63953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I feel prepared to handle new and challenging tasks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FF43A2-FC1C-6231-52E7-5ECF748A7E91}"/>
              </a:ext>
            </a:extLst>
          </p:cNvPr>
          <p:cNvSpPr txBox="1"/>
          <p:nvPr/>
        </p:nvSpPr>
        <p:spPr>
          <a:xfrm>
            <a:off x="1786238" y="2953265"/>
            <a:ext cx="72808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I reuse learning methods and study skills if I know they have worked before</a:t>
            </a:r>
          </a:p>
        </p:txBody>
      </p:sp>
    </p:spTree>
    <p:extLst>
      <p:ext uri="{BB962C8B-B14F-4D97-AF65-F5344CB8AC3E}">
        <p14:creationId xmlns:p14="http://schemas.microsoft.com/office/powerpoint/2010/main" val="2994069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Headline 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311709"/>
            <a:ext cx="105156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en-GB" sz="3600">
                <a:effectLst/>
                <a:latin typeface="Calibri"/>
                <a:ea typeface="Calibri"/>
                <a:cs typeface="Calibri"/>
              </a:rPr>
              <a:t>Enterprise challenge</a:t>
            </a:r>
          </a:p>
        </p:txBody>
      </p:sp>
      <p:pic>
        <p:nvPicPr>
          <p:cNvPr id="3" name="Picture 2" descr="A screen shot of a phone&#10;&#10;Description automatically generated">
            <a:extLst>
              <a:ext uri="{FF2B5EF4-FFF2-40B4-BE49-F238E27FC236}">
                <a16:creationId xmlns:a16="http://schemas.microsoft.com/office/drawing/2014/main" id="{E65DA480-75A9-64A4-94BB-690AFF077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89" y="1949682"/>
            <a:ext cx="2743200" cy="3921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63BD73-0572-5AB0-0EBA-97F5337AD0FD}"/>
              </a:ext>
            </a:extLst>
          </p:cNvPr>
          <p:cNvSpPr txBox="1"/>
          <p:nvPr/>
        </p:nvSpPr>
        <p:spPr>
          <a:xfrm>
            <a:off x="4191000" y="2045368"/>
            <a:ext cx="7479631" cy="30315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Calibri"/>
                <a:cs typeface="Calibri"/>
              </a:rPr>
              <a:t>Required to analysis, justify and explain how the choices they have made will meet the chosen criteria set for them</a:t>
            </a:r>
          </a:p>
          <a:p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Learners are deciding on the learning style that suits them to achieve the desired outcome. A task has been set but they need to choose how it will be achieved.</a:t>
            </a:r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Activity uses resources and concepts from in school sessions i.e., Lotus Blossoms, debating and critical thinking skills.</a:t>
            </a:r>
            <a:endParaRPr lang="en-US" sz="2000">
              <a:ea typeface="Calibri"/>
              <a:cs typeface="Calibri"/>
            </a:endParaRPr>
          </a:p>
          <a:p>
            <a:endParaRPr lang="en-US" sz="11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1517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Supplementary 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042" y="1365184"/>
            <a:ext cx="304265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en-GB" sz="3600">
                <a:effectLst/>
                <a:latin typeface="Calibri"/>
                <a:ea typeface="Calibri"/>
                <a:cs typeface="Calibri"/>
              </a:rPr>
              <a:t>Lotus blossom</a:t>
            </a:r>
            <a:endParaRPr lang="en-US" sz="3600"/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en-GB" sz="1800">
              <a:effectLst/>
              <a:latin typeface="Calibri" panose="020F0502020204030204" pitchFamily="34" charset="0"/>
              <a:ea typeface="Calibri"/>
              <a:cs typeface="Calibri"/>
            </a:endParaRPr>
          </a:p>
        </p:txBody>
      </p:sp>
      <p:pic>
        <p:nvPicPr>
          <p:cNvPr id="4" name="Picture 3" descr="A white paper with writing on it&#10;&#10;Description automatically generated">
            <a:extLst>
              <a:ext uri="{FF2B5EF4-FFF2-40B4-BE49-F238E27FC236}">
                <a16:creationId xmlns:a16="http://schemas.microsoft.com/office/drawing/2014/main" id="{4EE43FB7-4F7A-AF15-648D-1F541C72B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9" y="1944723"/>
            <a:ext cx="5202408" cy="3470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EEA0AA-78F3-106F-5372-A8A3FAAD5ADA}"/>
              </a:ext>
            </a:extLst>
          </p:cNvPr>
          <p:cNvSpPr txBox="1"/>
          <p:nvPr/>
        </p:nvSpPr>
        <p:spPr>
          <a:xfrm>
            <a:off x="6710947" y="1116262"/>
            <a:ext cx="548105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ea typeface="Calibri"/>
                <a:cs typeface="Calibri"/>
              </a:rPr>
              <a:t>Reflective Activities and resources</a:t>
            </a:r>
            <a:endParaRPr lang="en-US" sz="280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588E7-FA13-CBC2-CC94-F40AE4F7945D}"/>
              </a:ext>
            </a:extLst>
          </p:cNvPr>
          <p:cNvSpPr txBox="1"/>
          <p:nvPr/>
        </p:nvSpPr>
        <p:spPr>
          <a:xfrm>
            <a:off x="5307263" y="2573421"/>
            <a:ext cx="185152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Repeated and refined throughout the program</a:t>
            </a:r>
            <a:endParaRPr lang="en-US" sz="2400" err="1"/>
          </a:p>
        </p:txBody>
      </p:sp>
      <p:pic>
        <p:nvPicPr>
          <p:cNvPr id="9" name="Picture 8" descr="A cover of a reflective journal&#10;&#10;Description automatically generated">
            <a:extLst>
              <a:ext uri="{FF2B5EF4-FFF2-40B4-BE49-F238E27FC236}">
                <a16:creationId xmlns:a16="http://schemas.microsoft.com/office/drawing/2014/main" id="{F537A87A-C352-3B47-86D2-5274910B9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979" y="1824874"/>
            <a:ext cx="27432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46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Outcomes &amp; findings: approaches to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E4F0A-1DC2-5587-EF95-85CA70AC3100}"/>
              </a:ext>
            </a:extLst>
          </p:cNvPr>
          <p:cNvSpPr txBox="1"/>
          <p:nvPr/>
        </p:nvSpPr>
        <p:spPr>
          <a:xfrm>
            <a:off x="6762136" y="1512689"/>
            <a:ext cx="5308797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latin typeface="Calibri"/>
                <a:ea typeface="Calibri"/>
                <a:cs typeface="Calibri"/>
              </a:rPr>
              <a:t>Most impact on: </a:t>
            </a:r>
            <a:r>
              <a:rPr lang="en-GB" sz="2000">
                <a:latin typeface="Calibri"/>
                <a:ea typeface="Calibri"/>
                <a:cs typeface="Calibri"/>
              </a:rPr>
              <a:t>Year 8</a:t>
            </a:r>
            <a:endParaRPr lang="en-US">
              <a:ea typeface="Calibri"/>
              <a:cs typeface="Calibri"/>
            </a:endParaRPr>
          </a:p>
          <a:p>
            <a:endParaRPr lang="en-GB" b="1">
              <a:latin typeface="Calibri"/>
              <a:ea typeface="Calibri"/>
              <a:cs typeface="Calibri"/>
            </a:endParaRPr>
          </a:p>
          <a:p>
            <a:r>
              <a:rPr lang="en-GB" b="1">
                <a:latin typeface="Calibri"/>
                <a:ea typeface="Calibri"/>
                <a:cs typeface="Calibri"/>
              </a:rPr>
              <a:t>Biggest indicator of improvement:</a:t>
            </a:r>
            <a:r>
              <a:rPr lang="en-GB">
                <a:latin typeface="Calibri"/>
                <a:ea typeface="Calibri"/>
                <a:cs typeface="Calibri"/>
              </a:rPr>
              <a:t> </a:t>
            </a:r>
            <a:r>
              <a:rPr lang="en-GB">
                <a:ea typeface="+mn-lt"/>
                <a:cs typeface="+mn-lt"/>
              </a:rPr>
              <a:t>I feel prepared to handle new and challenging tasks. </a:t>
            </a:r>
          </a:p>
          <a:p>
            <a:endParaRPr lang="en-GB">
              <a:latin typeface="Calibri"/>
              <a:ea typeface="Calibri"/>
              <a:cs typeface="Calibri"/>
            </a:endParaRPr>
          </a:p>
          <a:p>
            <a:r>
              <a:rPr lang="en-GB" b="1">
                <a:latin typeface="Calibri"/>
                <a:ea typeface="Calibri"/>
                <a:cs typeface="Calibri"/>
              </a:rPr>
              <a:t>Headline insight(s): 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Learners self-reported an improvement in their grades and revision skills since participating in the programme.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Learners also highlighted that collaborating with other pupils outside of the typical classroom environment enhanced their communication skills.</a:t>
            </a:r>
          </a:p>
        </p:txBody>
      </p:sp>
      <p:pic>
        <p:nvPicPr>
          <p:cNvPr id="5" name="Picture 4" descr="A graph of blue and pink bars&#10;&#10;Description automatically generated">
            <a:extLst>
              <a:ext uri="{FF2B5EF4-FFF2-40B4-BE49-F238E27FC236}">
                <a16:creationId xmlns:a16="http://schemas.microsoft.com/office/drawing/2014/main" id="{8593FF5E-B614-9C7B-1916-9571B80E6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58" y="1523048"/>
            <a:ext cx="5656006" cy="37258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6498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3" y="3107382"/>
            <a:ext cx="9144000" cy="123203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E6287F"/>
                </a:solidFill>
              </a:rPr>
              <a:t>Summary </a:t>
            </a:r>
            <a:br>
              <a:rPr lang="en-US">
                <a:solidFill>
                  <a:srgbClr val="E6287F"/>
                </a:solidFill>
              </a:rPr>
            </a:br>
            <a:r>
              <a:rPr lang="en-US">
                <a:solidFill>
                  <a:srgbClr val="E6287F"/>
                </a:solidFill>
              </a:rPr>
              <a:t>and learning</a:t>
            </a:r>
            <a:endParaRPr lang="en-US" b="1">
              <a:solidFill>
                <a:srgbClr val="E62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40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Key insights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886552"/>
            <a:ext cx="1051560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>
                <a:ea typeface="Calibri"/>
                <a:cs typeface="Calibri"/>
              </a:rPr>
              <a:t>Modest gains were seen across the </a:t>
            </a:r>
            <a:r>
              <a:rPr lang="en-US" err="1">
                <a:ea typeface="Calibri"/>
                <a:cs typeface="Calibri"/>
              </a:rPr>
              <a:t>programme</a:t>
            </a:r>
            <a:r>
              <a:rPr lang="en-US">
                <a:ea typeface="Calibri"/>
                <a:cs typeface="Calibri"/>
              </a:rPr>
              <a:t> for all year groups, but most notably for the Year 8 cohorts</a:t>
            </a:r>
          </a:p>
          <a:p>
            <a:pPr marL="342900" indent="-342900">
              <a:buAutoNum type="arabicPeriod"/>
            </a:pP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ea typeface="Calibri"/>
                <a:cs typeface="Calibri"/>
              </a:rPr>
              <a:t>Most impact can be seen in outcomes related to learners' communication of ideas</a:t>
            </a:r>
            <a:endParaRPr lang="en-US"/>
          </a:p>
          <a:p>
            <a:pPr marL="342900" indent="-342900">
              <a:buAutoNum type="arabicPeriod"/>
            </a:pP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ea typeface="Calibri"/>
                <a:cs typeface="Calibri"/>
              </a:rPr>
              <a:t>Learners self-report improved grades and revision skills, however we don’t currently have attainment data to verify this</a:t>
            </a:r>
          </a:p>
          <a:p>
            <a:pPr marL="342900" indent="-342900">
              <a:buAutoNum type="arabicPeriod"/>
            </a:pP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ea typeface="Calibri"/>
                <a:cs typeface="Calibri"/>
              </a:rPr>
              <a:t>Collaborating with other peers and applying their new skills outside of the classroom setting was considered valuable by learners, alongside the added benefits of experiencing an HE campus</a:t>
            </a:r>
          </a:p>
        </p:txBody>
      </p:sp>
    </p:spTree>
    <p:extLst>
      <p:ext uri="{BB962C8B-B14F-4D97-AF65-F5344CB8AC3E}">
        <p14:creationId xmlns:p14="http://schemas.microsoft.com/office/powerpoint/2010/main" val="4074548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Learning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886552"/>
            <a:ext cx="105156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3A9FE-2312-CE5E-6F77-D3411599A8F8}"/>
              </a:ext>
            </a:extLst>
          </p:cNvPr>
          <p:cNvSpPr txBox="1"/>
          <p:nvPr/>
        </p:nvSpPr>
        <p:spPr>
          <a:xfrm>
            <a:off x="841829" y="1640114"/>
            <a:ext cx="1010920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>
                <a:cs typeface="Arial"/>
              </a:rPr>
              <a:t>Baseline self-scoring was typically fairly high, limiting 'distance travelled' and suggesting a need for greater reflection and/or refined targeting of learners​</a:t>
            </a:r>
            <a:endParaRPr lang="en-US">
              <a:ea typeface="Calibri"/>
              <a:cs typeface="Arial"/>
            </a:endParaRPr>
          </a:p>
          <a:p>
            <a:pPr marL="342900" indent="-342900">
              <a:buAutoNum type="arabicPeriod"/>
            </a:pPr>
            <a:endParaRPr lang="en-US">
              <a:cs typeface="Arial"/>
            </a:endParaRPr>
          </a:p>
          <a:p>
            <a:pPr marL="342900" indent="-342900">
              <a:buAutoNum type="arabicPeriod"/>
            </a:pPr>
            <a:r>
              <a:rPr lang="en-US">
                <a:cs typeface="Arial"/>
              </a:rPr>
              <a:t>While learners reported developing their skills and finding this helpful, adaptions are needed to help learners apply these skills to specific subjects and assessments​</a:t>
            </a:r>
          </a:p>
          <a:p>
            <a:pPr marL="342900" indent="-342900">
              <a:buAutoNum type="arabicPeriod"/>
            </a:pPr>
            <a:endParaRPr lang="en-US">
              <a:ea typeface="Calibri"/>
              <a:cs typeface="Arial"/>
            </a:endParaRPr>
          </a:p>
          <a:p>
            <a:pPr marL="342900" indent="-342900">
              <a:buAutoNum type="arabicPeriod"/>
            </a:pPr>
            <a:r>
              <a:rPr lang="en-US">
                <a:ea typeface="Calibri"/>
                <a:cs typeface="Arial"/>
              </a:rPr>
              <a:t>Important to be explicit with learners about how all activities can support and develop skills related to learning, revision and communication</a:t>
            </a:r>
          </a:p>
          <a:p>
            <a:pPr marL="342900" indent="-342900">
              <a:buAutoNum type="arabicPeriod"/>
            </a:pPr>
            <a:endParaRPr lang="en-US">
              <a:ea typeface="Calibri"/>
              <a:cs typeface="Arial"/>
            </a:endParaRPr>
          </a:p>
          <a:p>
            <a:pPr marL="342900" indent="-342900">
              <a:buAutoNum type="arabicPeriod"/>
            </a:pPr>
            <a:r>
              <a:rPr lang="en-US">
                <a:ea typeface="Calibri"/>
                <a:cs typeface="Arial"/>
              </a:rPr>
              <a:t>Potential to have the biggest impact with younger year groups and build on this as they get older.  </a:t>
            </a:r>
          </a:p>
          <a:p>
            <a:pPr algn="ctr"/>
            <a:endParaRPr lang="en-US">
              <a:ea typeface="Calibri"/>
              <a:cs typeface="Arial"/>
            </a:endParaRPr>
          </a:p>
          <a:p>
            <a:pPr algn="ctr"/>
            <a:endParaRPr lang="en-US">
              <a:ea typeface="Calibri"/>
              <a:cs typeface="Arial"/>
            </a:endParaRPr>
          </a:p>
          <a:p>
            <a:pPr algn="ctr"/>
            <a:endParaRPr lang="en-US">
              <a:ea typeface="Calibri"/>
              <a:cs typeface="Arial"/>
            </a:endParaRPr>
          </a:p>
          <a:p>
            <a:pPr algn="ctr"/>
            <a:endParaRPr lang="en-US">
              <a:ea typeface="Calibri"/>
              <a:cs typeface="Arial"/>
            </a:endParaRPr>
          </a:p>
          <a:p>
            <a:pPr algn="ctr"/>
            <a:r>
              <a:rPr lang="en-US">
                <a:ea typeface="Calibri"/>
                <a:cs typeface="Arial"/>
              </a:rPr>
              <a:t>FINALLY... WE HAVE THREE EXTRA SCHOOLS TAKING PART IN 2023/24!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88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3" y="3014781"/>
            <a:ext cx="9144000" cy="1232033"/>
          </a:xfrm>
        </p:spPr>
        <p:txBody>
          <a:bodyPr>
            <a:normAutofit fontScale="90000"/>
          </a:bodyPr>
          <a:lstStyle/>
          <a:p>
            <a:r>
              <a:rPr lang="en-US" err="1">
                <a:solidFill>
                  <a:srgbClr val="E6287F"/>
                </a:solidFill>
              </a:rPr>
              <a:t>Programme</a:t>
            </a:r>
            <a:r>
              <a:rPr lang="en-US">
                <a:solidFill>
                  <a:srgbClr val="E6287F"/>
                </a:solidFill>
              </a:rPr>
              <a:t> </a:t>
            </a:r>
            <a:br>
              <a:rPr lang="en-US">
                <a:solidFill>
                  <a:srgbClr val="E6287F"/>
                </a:solidFill>
              </a:rPr>
            </a:br>
            <a:r>
              <a:rPr lang="en-US">
                <a:solidFill>
                  <a:srgbClr val="E6287F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365921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zrtner 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1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E6287F"/>
                </a:solidFill>
              </a:rPr>
              <a:t>Programme</a:t>
            </a:r>
            <a:r>
              <a:rPr lang="en-US">
                <a:solidFill>
                  <a:srgbClr val="E6287F"/>
                </a:solidFill>
              </a:rPr>
              <a:t>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511074"/>
            <a:ext cx="1051560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Comprises of 6 sessions, 5 in school and 1 campus visit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Each session has its own focus whilst building from previous activities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Campus visit usually took place at a university for Year 9 and 10 and at a University center in a college for Year 8. Visits were full days and the 5th session that took place.</a:t>
            </a: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4" name="Picture 3" descr="A diagram of a presentation&#10;&#10;Description automatically generated">
            <a:extLst>
              <a:ext uri="{FF2B5EF4-FFF2-40B4-BE49-F238E27FC236}">
                <a16:creationId xmlns:a16="http://schemas.microsoft.com/office/drawing/2014/main" id="{7E24B3C2-2B80-21FF-D24A-C37805B67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840" y="3430160"/>
            <a:ext cx="5880710" cy="2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9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Delivery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85A26-0715-F09E-3C2F-951991C38560}"/>
              </a:ext>
            </a:extLst>
          </p:cNvPr>
          <p:cNvSpPr txBox="1"/>
          <p:nvPr/>
        </p:nvSpPr>
        <p:spPr>
          <a:xfrm>
            <a:off x="960782" y="1993347"/>
            <a:ext cx="694082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Sessions between 50 minutes and 1 hour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Delivered by an Outreach Officer supported by student ambassadors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Use limited resources- paper pens, shared printed materials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r>
              <a:rPr lang="en-US" u="sng">
                <a:ea typeface="Calibri"/>
                <a:cs typeface="Calibri"/>
              </a:rPr>
              <a:t>Session Structure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Focus of the day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60 second words (the same starter activity for each session)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1-2 main activities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117534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Learner journey</a:t>
            </a:r>
          </a:p>
        </p:txBody>
      </p:sp>
      <p:pic>
        <p:nvPicPr>
          <p:cNvPr id="4" name="Picture 3" descr="A diagram of a presentation&#10;&#10;Description automatically generated">
            <a:extLst>
              <a:ext uri="{FF2B5EF4-FFF2-40B4-BE49-F238E27FC236}">
                <a16:creationId xmlns:a16="http://schemas.microsoft.com/office/drawing/2014/main" id="{4CC3FB5D-BED4-C0E6-A2A9-7487A1E72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221" y="1228301"/>
            <a:ext cx="7525025" cy="300150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7B0D31-DB92-C32B-B4B8-380F71FAA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234541"/>
              </p:ext>
            </p:extLst>
          </p:nvPr>
        </p:nvGraphicFramePr>
        <p:xfrm>
          <a:off x="789254" y="3114650"/>
          <a:ext cx="4758512" cy="2608541"/>
        </p:xfrm>
        <a:graphic>
          <a:graphicData uri="http://schemas.openxmlformats.org/drawingml/2006/table">
            <a:tbl>
              <a:tblPr/>
              <a:tblGrid>
                <a:gridCol w="1402238">
                  <a:extLst>
                    <a:ext uri="{9D8B030D-6E8A-4147-A177-3AD203B41FA5}">
                      <a16:colId xmlns:a16="http://schemas.microsoft.com/office/drawing/2014/main" val="4146964959"/>
                    </a:ext>
                  </a:extLst>
                </a:gridCol>
                <a:gridCol w="3356274">
                  <a:extLst>
                    <a:ext uri="{9D8B030D-6E8A-4147-A177-3AD203B41FA5}">
                      <a16:colId xmlns:a16="http://schemas.microsoft.com/office/drawing/2014/main" val="2501297647"/>
                    </a:ext>
                  </a:extLst>
                </a:gridCol>
              </a:tblGrid>
              <a:tr h="43895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WordVisi_MSFontService"/>
                        </a:rPr>
                        <a:t>Session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WordVisi_MSFontService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WordVisi_MSFontService"/>
                        </a:rPr>
                        <a:t>How skills build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WordVisi_MSFontService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356501"/>
                  </a:ext>
                </a:extLst>
              </a:tr>
              <a:tr h="43895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</a:rPr>
                        <a:t>Go Think!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</a:rPr>
                        <a:t>Organising info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677137"/>
                  </a:ext>
                </a:extLst>
              </a:tr>
              <a:tr h="43895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Go Connect!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Linking info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85873"/>
                  </a:ext>
                </a:extLst>
              </a:tr>
              <a:tr h="45357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Go Debate!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Discussing ideas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04640"/>
                  </a:ext>
                </a:extLst>
              </a:tr>
              <a:tr h="43895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Go Analyse!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Analysing own and others' ideas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478597"/>
                  </a:ext>
                </a:extLst>
              </a:tr>
              <a:tr h="39914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Go Collaborate!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Applying skills developed together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616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4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Learner objectives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D290867-691C-2262-2F0B-0748C3A63F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037452"/>
              </p:ext>
            </p:extLst>
          </p:nvPr>
        </p:nvGraphicFramePr>
        <p:xfrm>
          <a:off x="1474250" y="1273854"/>
          <a:ext cx="8149021" cy="481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523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3" y="3014781"/>
            <a:ext cx="9144000" cy="123203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E6287F"/>
                </a:solidFill>
              </a:rPr>
              <a:t>Objective 1:</a:t>
            </a:r>
            <a:br>
              <a:rPr lang="en-US">
                <a:solidFill>
                  <a:srgbClr val="E6287F"/>
                </a:solidFill>
              </a:rPr>
            </a:br>
            <a:r>
              <a:rPr lang="en-US" b="1">
                <a:solidFill>
                  <a:srgbClr val="E6287F"/>
                </a:solidFill>
              </a:rPr>
              <a:t>Learning abilities</a:t>
            </a:r>
          </a:p>
        </p:txBody>
      </p:sp>
    </p:spTree>
    <p:extLst>
      <p:ext uri="{BB962C8B-B14F-4D97-AF65-F5344CB8AC3E}">
        <p14:creationId xmlns:p14="http://schemas.microsoft.com/office/powerpoint/2010/main" val="360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6287F"/>
                </a:solidFill>
              </a:rPr>
              <a:t>Outline of objective:  learning abilities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660011"/>
            <a:ext cx="1051560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ctr"/>
            <a:r>
              <a:rPr lang="en-GB" sz="2000" b="1">
                <a:latin typeface="Calibri"/>
                <a:ea typeface="Calibri"/>
                <a:cs typeface="Calibri"/>
              </a:rPr>
              <a:t>As a result of this programme, learners should be able to:</a:t>
            </a:r>
          </a:p>
          <a:p>
            <a:pPr marL="742950" lvl="1" indent="-285750">
              <a:buFont typeface="Arial"/>
              <a:buChar char="•"/>
            </a:pPr>
            <a:endParaRPr lang="en-GB" sz="200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2000">
                <a:latin typeface="Calibri"/>
                <a:ea typeface="Calibri"/>
                <a:cs typeface="Calibri"/>
              </a:rPr>
              <a:t>Organise and monitor information</a:t>
            </a:r>
            <a:endParaRPr lang="en-GB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GB" sz="200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2000">
                <a:latin typeface="Calibri"/>
                <a:ea typeface="Calibri"/>
                <a:cs typeface="Calibri"/>
              </a:rPr>
              <a:t>Use appropriate study skills</a:t>
            </a:r>
            <a:endParaRPr lang="en-GB" sz="200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GB" sz="200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2000">
                <a:latin typeface="Calibri"/>
                <a:ea typeface="Calibri"/>
                <a:cs typeface="Calibri"/>
              </a:rPr>
              <a:t>Improve their revision techniques</a:t>
            </a:r>
          </a:p>
          <a:p>
            <a:endParaRPr lang="en-GB"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AB60A-2C43-AE43-98E4-FEC9588D006D}"/>
              </a:ext>
            </a:extLst>
          </p:cNvPr>
          <p:cNvSpPr txBox="1"/>
          <p:nvPr/>
        </p:nvSpPr>
        <p:spPr>
          <a:xfrm>
            <a:off x="7037860" y="3934941"/>
            <a:ext cx="431525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Arial"/>
              </a:rPr>
              <a:t>Leading to:​</a:t>
            </a:r>
          </a:p>
          <a:p>
            <a:pPr marL="285750" indent="-285750">
              <a:buChar char="•"/>
            </a:pPr>
            <a:endParaRPr lang="en-GB">
              <a:cs typeface="Arial"/>
            </a:endParaRPr>
          </a:p>
          <a:p>
            <a:pPr marL="285750" indent="-285750">
              <a:buChar char="•"/>
            </a:pPr>
            <a:r>
              <a:rPr lang="en-GB">
                <a:cs typeface="Arial"/>
              </a:rPr>
              <a:t>More effective learning</a:t>
            </a:r>
            <a:r>
              <a:rPr lang="en-US">
                <a:cs typeface="Arial"/>
              </a:rPr>
              <a:t>​</a:t>
            </a:r>
            <a:endParaRPr lang="en-US">
              <a:ea typeface="Calibri"/>
              <a:cs typeface="Arial"/>
            </a:endParaRPr>
          </a:p>
          <a:p>
            <a:pPr marL="285750" indent="-285750">
              <a:buChar char="•"/>
            </a:pPr>
            <a:endParaRPr lang="en-GB">
              <a:ea typeface="Calibri"/>
              <a:cs typeface="Arial"/>
            </a:endParaRPr>
          </a:p>
          <a:p>
            <a:pPr marL="285750" indent="-285750">
              <a:buChar char="•"/>
            </a:pPr>
            <a:r>
              <a:rPr lang="en-GB">
                <a:cs typeface="Arial"/>
              </a:rPr>
              <a:t>Increased confidence to succeed in tests​</a:t>
            </a:r>
            <a:endParaRPr lang="en-GB">
              <a:ea typeface="Calibri"/>
              <a:cs typeface="Arial"/>
            </a:endParaRPr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98143152-97D7-31F5-8687-5A1BA71E8A69}"/>
              </a:ext>
            </a:extLst>
          </p:cNvPr>
          <p:cNvSpPr/>
          <p:nvPr/>
        </p:nvSpPr>
        <p:spPr>
          <a:xfrm flipV="1">
            <a:off x="4105187" y="4057135"/>
            <a:ext cx="2388973" cy="1009135"/>
          </a:xfrm>
          <a:prstGeom prst="bentArrow">
            <a:avLst/>
          </a:prstGeom>
          <a:noFill/>
          <a:ln>
            <a:solidFill>
              <a:srgbClr val="E628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56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Programme objectives + content + outcomes</vt:lpstr>
      <vt:lpstr>What we will cover…</vt:lpstr>
      <vt:lpstr>Programme  overview</vt:lpstr>
      <vt:lpstr>Programme structure</vt:lpstr>
      <vt:lpstr>Delivery model</vt:lpstr>
      <vt:lpstr>Learner journey</vt:lpstr>
      <vt:lpstr>Learner objectives</vt:lpstr>
      <vt:lpstr>Objective 1: Learning abilities</vt:lpstr>
      <vt:lpstr>Outline of objective:  learning abilities</vt:lpstr>
      <vt:lpstr>Key indicators: learning abilities</vt:lpstr>
      <vt:lpstr>Headline content: learning abilities</vt:lpstr>
      <vt:lpstr>Supplementary content: learning abilities</vt:lpstr>
      <vt:lpstr>Outcomes &amp; findings: learning abilities</vt:lpstr>
      <vt:lpstr>Objective 2: Communication  of ideas</vt:lpstr>
      <vt:lpstr>Outline of objective:  communication of ideas</vt:lpstr>
      <vt:lpstr>Key indicators: communication of ideas</vt:lpstr>
      <vt:lpstr>Headline content</vt:lpstr>
      <vt:lpstr>Supplementary content</vt:lpstr>
      <vt:lpstr>Supplementary content</vt:lpstr>
      <vt:lpstr>Outcomes &amp; findings: communication of ideas</vt:lpstr>
      <vt:lpstr>Objective 3: Approaches  to learning</vt:lpstr>
      <vt:lpstr>Outline of objective:  approaches to learning</vt:lpstr>
      <vt:lpstr>Key indicators: approaches to learning</vt:lpstr>
      <vt:lpstr>Headline content</vt:lpstr>
      <vt:lpstr>Supplementary content</vt:lpstr>
      <vt:lpstr>Outcomes &amp; findings: approaches to learning</vt:lpstr>
      <vt:lpstr>Summary  and learning</vt:lpstr>
      <vt:lpstr>Key insights</vt:lpstr>
      <vt:lpstr>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Josh Goslings</dc:creator>
  <cp:revision>1</cp:revision>
  <dcterms:created xsi:type="dcterms:W3CDTF">2017-06-15T09:04:38Z</dcterms:created>
  <dcterms:modified xsi:type="dcterms:W3CDTF">2023-10-19T15:13:48Z</dcterms:modified>
</cp:coreProperties>
</file>