
<file path=[Content_Types].xml><?xml version="1.0" encoding="utf-8"?>
<Types xmlns="http://schemas.openxmlformats.org/package/2006/content-types">
  <Default Extension="(null)" ContentType="image/x-emf"/>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4" r:id="rId2"/>
    <p:sldId id="288" r:id="rId3"/>
    <p:sldId id="258" r:id="rId4"/>
    <p:sldId id="276" r:id="rId5"/>
    <p:sldId id="279" r:id="rId6"/>
    <p:sldId id="262" r:id="rId7"/>
    <p:sldId id="285" r:id="rId8"/>
    <p:sldId id="289" r:id="rId9"/>
    <p:sldId id="282" r:id="rId10"/>
    <p:sldId id="263" r:id="rId11"/>
    <p:sldId id="291" r:id="rId12"/>
    <p:sldId id="292" r:id="rId13"/>
    <p:sldId id="283" r:id="rId14"/>
    <p:sldId id="284" r:id="rId15"/>
    <p:sldId id="290" r:id="rId16"/>
    <p:sldId id="286" r:id="rId17"/>
    <p:sldId id="287" r:id="rId18"/>
    <p:sldId id="267" r:id="rId19"/>
    <p:sldId id="268" r:id="rId20"/>
    <p:sldId id="269" r:id="rId21"/>
    <p:sldId id="271"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817" userDrawn="1">
          <p15:clr>
            <a:srgbClr val="A4A3A4"/>
          </p15:clr>
        </p15:guide>
        <p15:guide id="3" orient="horz" pos="322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Carson" initials="GC"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E92"/>
    <a:srgbClr val="009FE3"/>
    <a:srgbClr val="D34FAE"/>
    <a:srgbClr val="8D5CB7"/>
    <a:srgbClr val="F8941A"/>
    <a:srgbClr val="E6007E"/>
    <a:srgbClr val="3127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BE156-AFCC-442A-ADB9-12B9CF761FBB}" v="52" dt="2023-10-11T08:06:19.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3"/>
    <p:restoredTop sz="79357"/>
  </p:normalViewPr>
  <p:slideViewPr>
    <p:cSldViewPr snapToGrid="0" snapToObjects="1" showGuides="1">
      <p:cViewPr varScale="1">
        <p:scale>
          <a:sx n="83" d="100"/>
          <a:sy n="83" d="100"/>
        </p:scale>
        <p:origin x="48" y="106"/>
      </p:cViewPr>
      <p:guideLst>
        <p:guide orient="horz" pos="1638"/>
        <p:guide pos="3817"/>
        <p:guide orient="horz" pos="322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rance" userId="9f67c2e4-2f68-463c-beb4-49b8f8f57846" providerId="ADAL" clId="{6A6BE156-AFCC-442A-ADB9-12B9CF761FBB}"/>
    <pc:docChg chg="custSel modSld">
      <pc:chgData name="William France" userId="9f67c2e4-2f68-463c-beb4-49b8f8f57846" providerId="ADAL" clId="{6A6BE156-AFCC-442A-ADB9-12B9CF761FBB}" dt="2023-10-11T08:19:31.865" v="268" actId="20577"/>
      <pc:docMkLst>
        <pc:docMk/>
      </pc:docMkLst>
      <pc:sldChg chg="delSp modSp mod modNotesTx">
        <pc:chgData name="William France" userId="9f67c2e4-2f68-463c-beb4-49b8f8f57846" providerId="ADAL" clId="{6A6BE156-AFCC-442A-ADB9-12B9CF761FBB}" dt="2023-10-11T08:10:01.474" v="57" actId="20577"/>
        <pc:sldMkLst>
          <pc:docMk/>
          <pc:sldMk cId="3456700139" sldId="279"/>
        </pc:sldMkLst>
        <pc:spChg chg="mod">
          <ac:chgData name="William France" userId="9f67c2e4-2f68-463c-beb4-49b8f8f57846" providerId="ADAL" clId="{6A6BE156-AFCC-442A-ADB9-12B9CF761FBB}" dt="2023-10-11T08:06:11.500" v="43"/>
          <ac:spMkLst>
            <pc:docMk/>
            <pc:sldMk cId="3456700139" sldId="279"/>
            <ac:spMk id="23" creationId="{486CAFEA-638A-4844-B292-768A704BB9E0}"/>
          </ac:spMkLst>
        </pc:spChg>
        <pc:spChg chg="mod">
          <ac:chgData name="William France" userId="9f67c2e4-2f68-463c-beb4-49b8f8f57846" providerId="ADAL" clId="{6A6BE156-AFCC-442A-ADB9-12B9CF761FBB}" dt="2023-10-11T08:06:03.683" v="39" actId="20577"/>
          <ac:spMkLst>
            <pc:docMk/>
            <pc:sldMk cId="3456700139" sldId="279"/>
            <ac:spMk id="26" creationId="{6BA23BA6-A90E-7E41-950D-1139F00651B0}"/>
          </ac:spMkLst>
        </pc:spChg>
        <pc:spChg chg="mod">
          <ac:chgData name="William France" userId="9f67c2e4-2f68-463c-beb4-49b8f8f57846" providerId="ADAL" clId="{6A6BE156-AFCC-442A-ADB9-12B9CF761FBB}" dt="2023-10-11T08:04:22.991" v="1"/>
          <ac:spMkLst>
            <pc:docMk/>
            <pc:sldMk cId="3456700139" sldId="279"/>
            <ac:spMk id="28" creationId="{707BB9AE-5981-AF4B-84FE-B829524DC5EC}"/>
          </ac:spMkLst>
        </pc:spChg>
        <pc:spChg chg="mod">
          <ac:chgData name="William France" userId="9f67c2e4-2f68-463c-beb4-49b8f8f57846" providerId="ADAL" clId="{6A6BE156-AFCC-442A-ADB9-12B9CF761FBB}" dt="2023-10-11T08:05:56.763" v="34" actId="20577"/>
          <ac:spMkLst>
            <pc:docMk/>
            <pc:sldMk cId="3456700139" sldId="279"/>
            <ac:spMk id="30" creationId="{E3C97DCA-DBFB-9741-8874-591E5EB7B4B6}"/>
          </ac:spMkLst>
        </pc:spChg>
        <pc:spChg chg="mod">
          <ac:chgData name="William France" userId="9f67c2e4-2f68-463c-beb4-49b8f8f57846" providerId="ADAL" clId="{6A6BE156-AFCC-442A-ADB9-12B9CF761FBB}" dt="2023-10-11T08:05:43.846" v="26" actId="20577"/>
          <ac:spMkLst>
            <pc:docMk/>
            <pc:sldMk cId="3456700139" sldId="279"/>
            <ac:spMk id="31" creationId="{10BA5205-5D5F-D843-9573-E90DEFAB50C7}"/>
          </ac:spMkLst>
        </pc:spChg>
        <pc:spChg chg="mod">
          <ac:chgData name="William France" userId="9f67c2e4-2f68-463c-beb4-49b8f8f57846" providerId="ADAL" clId="{6A6BE156-AFCC-442A-ADB9-12B9CF761FBB}" dt="2023-10-11T08:04:46.034" v="10"/>
          <ac:spMkLst>
            <pc:docMk/>
            <pc:sldMk cId="3456700139" sldId="279"/>
            <ac:spMk id="32" creationId="{83636FF7-0E00-9F4A-B576-26594815397B}"/>
          </ac:spMkLst>
        </pc:spChg>
        <pc:spChg chg="mod">
          <ac:chgData name="William France" userId="9f67c2e4-2f68-463c-beb4-49b8f8f57846" providerId="ADAL" clId="{6A6BE156-AFCC-442A-ADB9-12B9CF761FBB}" dt="2023-10-11T08:05:39.429" v="22" actId="20577"/>
          <ac:spMkLst>
            <pc:docMk/>
            <pc:sldMk cId="3456700139" sldId="279"/>
            <ac:spMk id="33" creationId="{D0E7CD77-2AD1-5F43-9612-1734631C2B29}"/>
          </ac:spMkLst>
        </pc:spChg>
        <pc:spChg chg="mod">
          <ac:chgData name="William France" userId="9f67c2e4-2f68-463c-beb4-49b8f8f57846" providerId="ADAL" clId="{6A6BE156-AFCC-442A-ADB9-12B9CF761FBB}" dt="2023-10-11T08:04:32.380" v="9" actId="20577"/>
          <ac:spMkLst>
            <pc:docMk/>
            <pc:sldMk cId="3456700139" sldId="279"/>
            <ac:spMk id="39" creationId="{FC91605E-D065-A047-8D19-7EE1A4527E85}"/>
          </ac:spMkLst>
        </pc:spChg>
        <pc:spChg chg="mod">
          <ac:chgData name="William France" userId="9f67c2e4-2f68-463c-beb4-49b8f8f57846" providerId="ADAL" clId="{6A6BE156-AFCC-442A-ADB9-12B9CF761FBB}" dt="2023-10-11T08:04:50.281" v="13" actId="20577"/>
          <ac:spMkLst>
            <pc:docMk/>
            <pc:sldMk cId="3456700139" sldId="279"/>
            <ac:spMk id="40" creationId="{489EE2AF-7901-AF40-82F7-1E5E786FBC6D}"/>
          </ac:spMkLst>
        </pc:spChg>
        <pc:spChg chg="mod">
          <ac:chgData name="William France" userId="9f67c2e4-2f68-463c-beb4-49b8f8f57846" providerId="ADAL" clId="{6A6BE156-AFCC-442A-ADB9-12B9CF761FBB}" dt="2023-10-11T08:05:34.424" v="16" actId="20577"/>
          <ac:spMkLst>
            <pc:docMk/>
            <pc:sldMk cId="3456700139" sldId="279"/>
            <ac:spMk id="41" creationId="{193760A4-4EDD-134A-9FD2-054C382B643C}"/>
          </ac:spMkLst>
        </pc:spChg>
        <pc:spChg chg="mod">
          <ac:chgData name="William France" userId="9f67c2e4-2f68-463c-beb4-49b8f8f57846" providerId="ADAL" clId="{6A6BE156-AFCC-442A-ADB9-12B9CF761FBB}" dt="2023-10-11T08:05:46.841" v="30" actId="20577"/>
          <ac:spMkLst>
            <pc:docMk/>
            <pc:sldMk cId="3456700139" sldId="279"/>
            <ac:spMk id="42" creationId="{86E78132-2F3D-1F46-BBA2-BB4992C83DE9}"/>
          </ac:spMkLst>
        </pc:spChg>
        <pc:spChg chg="mod">
          <ac:chgData name="William France" userId="9f67c2e4-2f68-463c-beb4-49b8f8f57846" providerId="ADAL" clId="{6A6BE156-AFCC-442A-ADB9-12B9CF761FBB}" dt="2023-10-11T08:05:59.333" v="36" actId="20577"/>
          <ac:spMkLst>
            <pc:docMk/>
            <pc:sldMk cId="3456700139" sldId="279"/>
            <ac:spMk id="44" creationId="{4DDE1C47-222E-574B-96ED-25E67333A5F3}"/>
          </ac:spMkLst>
        </pc:spChg>
        <pc:spChg chg="mod">
          <ac:chgData name="William France" userId="9f67c2e4-2f68-463c-beb4-49b8f8f57846" providerId="ADAL" clId="{6A6BE156-AFCC-442A-ADB9-12B9CF761FBB}" dt="2023-10-11T08:06:05.825" v="42" actId="20577"/>
          <ac:spMkLst>
            <pc:docMk/>
            <pc:sldMk cId="3456700139" sldId="279"/>
            <ac:spMk id="46" creationId="{DBAD3894-B76A-4A46-99FC-575D9C0EAEE0}"/>
          </ac:spMkLst>
        </pc:spChg>
        <pc:spChg chg="del">
          <ac:chgData name="William France" userId="9f67c2e4-2f68-463c-beb4-49b8f8f57846" providerId="ADAL" clId="{6A6BE156-AFCC-442A-ADB9-12B9CF761FBB}" dt="2023-10-11T08:06:29.185" v="53" actId="478"/>
          <ac:spMkLst>
            <pc:docMk/>
            <pc:sldMk cId="3456700139" sldId="279"/>
            <ac:spMk id="56" creationId="{0BB4204A-A824-F240-ABC1-1C0068175E48}"/>
          </ac:spMkLst>
        </pc:spChg>
        <pc:spChg chg="mod">
          <ac:chgData name="William France" userId="9f67c2e4-2f68-463c-beb4-49b8f8f57846" providerId="ADAL" clId="{6A6BE156-AFCC-442A-ADB9-12B9CF761FBB}" dt="2023-10-11T08:06:19.631" v="52" actId="20577"/>
          <ac:spMkLst>
            <pc:docMk/>
            <pc:sldMk cId="3456700139" sldId="279"/>
            <ac:spMk id="67" creationId="{F84F0F7A-CE8F-EC4F-8BCA-D80EA37D5288}"/>
          </ac:spMkLst>
        </pc:spChg>
        <pc:picChg chg="mod">
          <ac:chgData name="William France" userId="9f67c2e4-2f68-463c-beb4-49b8f8f57846" providerId="ADAL" clId="{6A6BE156-AFCC-442A-ADB9-12B9CF761FBB}" dt="2023-10-11T08:03:05.921" v="0" actId="1076"/>
          <ac:picMkLst>
            <pc:docMk/>
            <pc:sldMk cId="3456700139" sldId="279"/>
            <ac:picMk id="36" creationId="{493D215F-C166-4C49-978C-0AE429473812}"/>
          </ac:picMkLst>
        </pc:picChg>
      </pc:sldChg>
      <pc:sldChg chg="delSp modSp mod modNotesTx">
        <pc:chgData name="William France" userId="9f67c2e4-2f68-463c-beb4-49b8f8f57846" providerId="ADAL" clId="{6A6BE156-AFCC-442A-ADB9-12B9CF761FBB}" dt="2023-10-11T08:19:31.865" v="268" actId="20577"/>
        <pc:sldMkLst>
          <pc:docMk/>
          <pc:sldMk cId="3385853934" sldId="284"/>
        </pc:sldMkLst>
        <pc:graphicFrameChg chg="modGraphic">
          <ac:chgData name="William France" userId="9f67c2e4-2f68-463c-beb4-49b8f8f57846" providerId="ADAL" clId="{6A6BE156-AFCC-442A-ADB9-12B9CF761FBB}" dt="2023-10-11T08:19:31.865" v="268" actId="20577"/>
          <ac:graphicFrameMkLst>
            <pc:docMk/>
            <pc:sldMk cId="3385853934" sldId="284"/>
            <ac:graphicFrameMk id="5" creationId="{F850A2B3-9131-4A4D-A3DB-AC388A777BDA}"/>
          </ac:graphicFrameMkLst>
        </pc:graphicFrameChg>
        <pc:picChg chg="del">
          <ac:chgData name="William France" userId="9f67c2e4-2f68-463c-beb4-49b8f8f57846" providerId="ADAL" clId="{6A6BE156-AFCC-442A-ADB9-12B9CF761FBB}" dt="2023-10-11T08:12:23.608" v="58" actId="478"/>
          <ac:picMkLst>
            <pc:docMk/>
            <pc:sldMk cId="3385853934" sldId="284"/>
            <ac:picMk id="8" creationId="{F37933AD-28A1-7143-96FE-59766F49AB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en-GB" dirty="0"/>
              <a:t>10.3.2</a:t>
            </a:r>
          </a:p>
        </p:txBody>
      </p:sp>
      <p:sp>
        <p:nvSpPr>
          <p:cNvPr id="3" name="Slide Number Placeholder 2"/>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4B6186C-1D2D-410D-AE8B-1FC9C7315AED}" type="slidenum">
              <a:rPr lang="en-GB" smtClean="0"/>
              <a:t>‹#›</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dirty="0"/>
              <a:t>10.3.2 Budget busters PowerPoint</a:t>
            </a:r>
          </a:p>
        </p:txBody>
      </p:sp>
    </p:spTree>
    <p:extLst>
      <p:ext uri="{BB962C8B-B14F-4D97-AF65-F5344CB8AC3E}">
        <p14:creationId xmlns:p14="http://schemas.microsoft.com/office/powerpoint/2010/main" val="23238286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5F0329-A1BD-4B14-9307-C5E053B9CCAA}" type="datetime1">
              <a:rPr lang="en-US" smtClean="0"/>
              <a:t>10/11/2023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7743D7-2180-1E46-A3BD-F69CAEED782B}" type="slidenum">
              <a:rPr lang="en-US" smtClean="0"/>
              <a:t>‹#›</a:t>
            </a:fld>
            <a:endParaRPr lang="en-US"/>
          </a:p>
        </p:txBody>
      </p:sp>
    </p:spTree>
    <p:extLst>
      <p:ext uri="{BB962C8B-B14F-4D97-AF65-F5344CB8AC3E}">
        <p14:creationId xmlns:p14="http://schemas.microsoft.com/office/powerpoint/2010/main" val="3327024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775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Repayments will be discussed later but suffice to say that no repayments will ever be made until after you finish your studies and after you start financial</a:t>
            </a:r>
            <a:r>
              <a:rPr lang="en-GB" baseline="0" dirty="0"/>
              <a:t>ly benefiting from your studies which currently means earning over £25,725 per year.</a:t>
            </a:r>
          </a:p>
          <a:p>
            <a:r>
              <a:rPr lang="en-GB" baseline="0" dirty="0"/>
              <a:t>Ensure students are aware that unlike regular loans this can be subject to change. </a:t>
            </a:r>
            <a:endParaRPr lang="en-GB" dirty="0"/>
          </a:p>
        </p:txBody>
      </p:sp>
    </p:spTree>
    <p:extLst>
      <p:ext uri="{BB962C8B-B14F-4D97-AF65-F5344CB8AC3E}">
        <p14:creationId xmlns:p14="http://schemas.microsoft.com/office/powerpoint/2010/main" val="146767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figures for 2023/24</a:t>
            </a:r>
          </a:p>
          <a:p>
            <a:endParaRPr lang="en-GB" dirty="0">
              <a:effectLst/>
            </a:endParaRPr>
          </a:p>
          <a:p>
            <a:r>
              <a:rPr lang="en-GB" dirty="0"/>
              <a:t>There may be many questions here relating to what</a:t>
            </a:r>
            <a:r>
              <a:rPr lang="en-GB" baseline="0" dirty="0"/>
              <a:t> constitutes a ‘household’ i.e. partners of parents, etc. There are other factors taken into consideration for extra financial help i.e. disabilities; dependants, etc. To avoid giving inaccurate advice it is best to direct to https://www.gov.uk/apply-for-student-finance/household-income  </a:t>
            </a:r>
            <a:endParaRPr lang="en-GB" dirty="0"/>
          </a:p>
        </p:txBody>
      </p:sp>
    </p:spTree>
    <p:extLst>
      <p:ext uri="{BB962C8B-B14F-4D97-AF65-F5344CB8AC3E}">
        <p14:creationId xmlns:p14="http://schemas.microsoft.com/office/powerpoint/2010/main" val="3057923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University/College bursaries and scholarships differ by institution. Students usually need to proactively apply as these aren’t offered automatically. </a:t>
            </a:r>
          </a:p>
          <a:p>
            <a:endParaRPr lang="en-GB" dirty="0"/>
          </a:p>
          <a:p>
            <a:endParaRPr lang="en-GB" dirty="0"/>
          </a:p>
        </p:txBody>
      </p:sp>
    </p:spTree>
    <p:extLst>
      <p:ext uri="{BB962C8B-B14F-4D97-AF65-F5344CB8AC3E}">
        <p14:creationId xmlns:p14="http://schemas.microsoft.com/office/powerpoint/2010/main" val="85674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apprenticeships this</a:t>
            </a:r>
            <a:r>
              <a:rPr lang="en-GB" baseline="0" dirty="0"/>
              <a:t> first year minimum wage applies to all ages. After the first year the standard National Minimum Wages apply.</a:t>
            </a:r>
            <a:endParaRPr lang="en-GB" dirty="0"/>
          </a:p>
        </p:txBody>
      </p:sp>
    </p:spTree>
    <p:extLst>
      <p:ext uri="{BB962C8B-B14F-4D97-AF65-F5344CB8AC3E}">
        <p14:creationId xmlns:p14="http://schemas.microsoft.com/office/powerpoint/2010/main" val="2157061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good conversation</a:t>
            </a:r>
            <a:r>
              <a:rPr lang="en-GB" baseline="0" dirty="0"/>
              <a:t> at this point could be the number of weeks you would need your Maintenance Loan if you returned home during the holidays; substantially fewer than 52 weeks.</a:t>
            </a:r>
          </a:p>
          <a:p>
            <a:r>
              <a:rPr lang="en-GB" baseline="0" dirty="0"/>
              <a:t>Another good activity is to use the online search tool for apprenticeships to see the numbers of apprenticeships in your area. Don’t forget to use the filter to see Higher Level or Degree Apprenticeships.</a:t>
            </a:r>
            <a:endParaRPr lang="en-GB" dirty="0"/>
          </a:p>
        </p:txBody>
      </p:sp>
    </p:spTree>
    <p:extLst>
      <p:ext uri="{BB962C8B-B14F-4D97-AF65-F5344CB8AC3E}">
        <p14:creationId xmlns:p14="http://schemas.microsoft.com/office/powerpoint/2010/main" val="378050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See</a:t>
            </a:r>
            <a:r>
              <a:rPr lang="en-GB" baseline="0" dirty="0"/>
              <a:t> the instructions for the game included in the Budget Boss pack.</a:t>
            </a:r>
            <a:endParaRPr lang="en-GB" dirty="0"/>
          </a:p>
        </p:txBody>
      </p:sp>
    </p:spTree>
    <p:extLst>
      <p:ext uri="{BB962C8B-B14F-4D97-AF65-F5344CB8AC3E}">
        <p14:creationId xmlns:p14="http://schemas.microsoft.com/office/powerpoint/2010/main" val="218598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playing Budget Busters we’ll discuss the costs of Higher Education and the incomes you can receive while studying.</a:t>
            </a:r>
            <a:endParaRPr lang="en-US" dirty="0"/>
          </a:p>
        </p:txBody>
      </p:sp>
    </p:spTree>
    <p:extLst>
      <p:ext uri="{BB962C8B-B14F-4D97-AF65-F5344CB8AC3E}">
        <p14:creationId xmlns:p14="http://schemas.microsoft.com/office/powerpoint/2010/main" val="193399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see how well you</a:t>
            </a:r>
            <a:r>
              <a:rPr lang="en-GB" baseline="0" dirty="0"/>
              <a:t> know the cost of some things associated with Higher Education as well as the cost of everyday things. </a:t>
            </a:r>
          </a:p>
          <a:p>
            <a:r>
              <a:rPr lang="en-GB" baseline="0" dirty="0"/>
              <a:t>This activity can be done in pairs/groups/individuals.</a:t>
            </a:r>
          </a:p>
          <a:p>
            <a:r>
              <a:rPr lang="en-GB" baseline="0" dirty="0"/>
              <a:t>The winner(s) are those who guess closest to the correct price most often.</a:t>
            </a:r>
          </a:p>
          <a:p>
            <a:r>
              <a:rPr lang="en-GB" baseline="0" dirty="0"/>
              <a:t>The winner(s) receive a the prize card of £10 from the Budget Boss pack of cards.</a:t>
            </a:r>
            <a:endParaRPr lang="en-GB" dirty="0"/>
          </a:p>
        </p:txBody>
      </p:sp>
    </p:spTree>
    <p:extLst>
      <p:ext uri="{BB962C8B-B14F-4D97-AF65-F5344CB8AC3E}">
        <p14:creationId xmlns:p14="http://schemas.microsoft.com/office/powerpoint/2010/main" val="10183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a:t>A typical textbook</a:t>
            </a:r>
          </a:p>
          <a:p>
            <a:pPr marL="228600" indent="-228600">
              <a:buAutoNum type="arabicPeriod"/>
            </a:pPr>
            <a:r>
              <a:rPr lang="en-GB" baseline="0" dirty="0"/>
              <a:t>Example of one year of student accommodation in halls – </a:t>
            </a:r>
            <a:r>
              <a:rPr lang="en-GB" sz="1200" kern="1200" dirty="0">
                <a:solidFill>
                  <a:schemeClr val="tx1"/>
                </a:solidFill>
                <a:effectLst/>
                <a:latin typeface="+mn-lt"/>
                <a:ea typeface="+mn-ea"/>
                <a:cs typeface="+mn-cs"/>
              </a:rPr>
              <a:t>Catered* around £8,000</a:t>
            </a:r>
            <a:endParaRPr lang="en-GB" baseline="0" dirty="0"/>
          </a:p>
          <a:p>
            <a:pPr marL="228600" indent="-228600">
              <a:buAutoNum type="arabicPeriod"/>
            </a:pPr>
            <a:r>
              <a:rPr lang="en-GB" baseline="0" dirty="0"/>
              <a:t>Washing powder (97 washes)</a:t>
            </a:r>
          </a:p>
          <a:p>
            <a:pPr marL="228600" indent="-228600">
              <a:buAutoNum type="arabicPeriod"/>
            </a:pPr>
            <a:r>
              <a:rPr lang="en-GB" baseline="0" dirty="0"/>
              <a:t>Yearly bus pass</a:t>
            </a:r>
          </a:p>
          <a:p>
            <a:pPr marL="228600" indent="-228600">
              <a:buAutoNum type="arabicPeriod"/>
            </a:pPr>
            <a:r>
              <a:rPr lang="en-GB" baseline="0" dirty="0"/>
              <a:t>One can of baked beans</a:t>
            </a:r>
          </a:p>
          <a:p>
            <a:pPr marL="228600" indent="-228600">
              <a:buAutoNum type="arabicPeriod"/>
            </a:pPr>
            <a:r>
              <a:rPr lang="en-GB" baseline="0" dirty="0"/>
              <a:t>Energy saving light bulb</a:t>
            </a:r>
          </a:p>
          <a:p>
            <a:pPr marL="228600" indent="-228600">
              <a:buAutoNum type="arabicPeriod"/>
            </a:pPr>
            <a:r>
              <a:rPr lang="en-GB" baseline="0" dirty="0"/>
              <a:t>80 tea bags</a:t>
            </a:r>
          </a:p>
          <a:p>
            <a:pPr marL="228600" indent="-228600">
              <a:buAutoNum type="arabicPeriod"/>
            </a:pPr>
            <a:r>
              <a:rPr lang="en-GB" baseline="0" dirty="0"/>
              <a:t>Colour TV licence (one year)</a:t>
            </a:r>
          </a:p>
          <a:p>
            <a:pPr marL="228600" indent="-228600">
              <a:buAutoNum type="arabicPeriod"/>
            </a:pPr>
            <a:r>
              <a:rPr lang="en-GB" baseline="0" dirty="0"/>
              <a:t>Maximum Maintenance Loan for one year in England (2023/4)</a:t>
            </a:r>
          </a:p>
          <a:p>
            <a:pPr marL="228600" indent="-228600">
              <a:buAutoNum type="arabicPeriod"/>
            </a:pPr>
            <a:r>
              <a:rPr lang="en-GB" baseline="0" dirty="0"/>
              <a:t>Minimum hourly wage for 18-20 year old</a:t>
            </a:r>
            <a:endParaRPr lang="en-GB" dirty="0"/>
          </a:p>
        </p:txBody>
      </p:sp>
    </p:spTree>
    <p:extLst>
      <p:ext uri="{BB962C8B-B14F-4D97-AF65-F5344CB8AC3E}">
        <p14:creationId xmlns:p14="http://schemas.microsoft.com/office/powerpoint/2010/main" val="424185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do they get their information on student finance?</a:t>
            </a:r>
          </a:p>
          <a:p>
            <a:r>
              <a:rPr lang="en-GB" dirty="0"/>
              <a:t>Are these reliable sources?</a:t>
            </a:r>
          </a:p>
          <a:p>
            <a:r>
              <a:rPr lang="en-GB" dirty="0"/>
              <a:t>Who could you ask for info? – might be useful to include a slide with the names of specific UCAS/Careers contact in your school or college.</a:t>
            </a:r>
          </a:p>
          <a:p>
            <a:endParaRPr lang="en-GB" dirty="0"/>
          </a:p>
          <a:p>
            <a:r>
              <a:rPr lang="en-GB" dirty="0"/>
              <a:t>The discussion could go in various directions.</a:t>
            </a:r>
            <a:r>
              <a:rPr lang="en-GB" baseline="0" dirty="0"/>
              <a:t> Try to ensure that overall the students get two key points:</a:t>
            </a:r>
          </a:p>
          <a:p>
            <a:r>
              <a:rPr lang="en-GB" baseline="0" dirty="0"/>
              <a:t>1. For up-to-date reliable information they should visit the government website as a start point.</a:t>
            </a:r>
          </a:p>
          <a:p>
            <a:r>
              <a:rPr lang="en-GB" baseline="0" dirty="0"/>
              <a:t>2. Debates on the value for money of Higher Education will always be based on opinion. But it should be remembered that on financial terms you will only ever repay if you have benefited from studying in Higher Education. Often it’s the non-financial benefits which people cite as the most valuable from having studied at a higher level, such as: meeting new people; travel; time to think about what you want to do; discover new interests and talents; etc.</a:t>
            </a:r>
            <a:endParaRPr lang="en-GB" dirty="0"/>
          </a:p>
        </p:txBody>
      </p:sp>
    </p:spTree>
    <p:extLst>
      <p:ext uri="{BB962C8B-B14F-4D97-AF65-F5344CB8AC3E}">
        <p14:creationId xmlns:p14="http://schemas.microsoft.com/office/powerpoint/2010/main" val="265471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You wont have to make repayments until your income is over a set threshold .  For 2023/24 this will be £25,000 a year until April 2027 and will then rise with inflation.</a:t>
            </a:r>
          </a:p>
        </p:txBody>
      </p:sp>
    </p:spTree>
    <p:extLst>
      <p:ext uri="{BB962C8B-B14F-4D97-AF65-F5344CB8AC3E}">
        <p14:creationId xmlns:p14="http://schemas.microsoft.com/office/powerpoint/2010/main" val="101445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93842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important to stress that both are provided for in the form of loans from the government meaning that finance should NOT be a barrier to studying in Higher Education. </a:t>
            </a:r>
            <a:endParaRPr lang="en-GB" dirty="0"/>
          </a:p>
        </p:txBody>
      </p:sp>
    </p:spTree>
    <p:extLst>
      <p:ext uri="{BB962C8B-B14F-4D97-AF65-F5344CB8AC3E}">
        <p14:creationId xmlns:p14="http://schemas.microsoft.com/office/powerpoint/2010/main" val="238988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the most up-to-date information see: https://www.gov.uk/student-finance </a:t>
            </a:r>
            <a:endParaRPr lang="en-GB" dirty="0"/>
          </a:p>
        </p:txBody>
      </p:sp>
    </p:spTree>
    <p:extLst>
      <p:ext uri="{BB962C8B-B14F-4D97-AF65-F5344CB8AC3E}">
        <p14:creationId xmlns:p14="http://schemas.microsoft.com/office/powerpoint/2010/main" val="154013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FB5F-8B06-F845-A0BC-0ADF8B480F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2BC8E4-A26B-F44E-BD3D-17CFBDE2D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9743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F165-9E0B-EF40-B0C5-04DCBEEB5B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56A003-E1F4-E64E-AFAD-212207925C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BA790-A701-844B-A42A-6A61C629021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B3C9F5D-80E5-6B40-A20B-34C79539E4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7C0CE0-37CA-684C-BE08-CCB7CC1C8622}"/>
              </a:ext>
            </a:extLst>
          </p:cNvPr>
          <p:cNvSpPr>
            <a:spLocks noGrp="1"/>
          </p:cNvSpPr>
          <p:nvPr>
            <p:ph type="sldNum" sz="quarter" idx="12"/>
          </p:nvPr>
        </p:nvSpPr>
        <p:spPr>
          <a:xfrm>
            <a:off x="8610600" y="6356350"/>
            <a:ext cx="2743200" cy="365125"/>
          </a:xfrm>
          <a:prstGeom prst="rect">
            <a:avLst/>
          </a:prstGeom>
        </p:spPr>
        <p:txBody>
          <a:bodyPr/>
          <a:lstStyle/>
          <a:p>
            <a:fld id="{D98EBC00-835E-F041-959D-9464415F0FC3}" type="slidenum">
              <a:rPr lang="en-US" smtClean="0"/>
              <a:t>‹#›</a:t>
            </a:fld>
            <a:endParaRPr lang="en-US"/>
          </a:p>
        </p:txBody>
      </p:sp>
    </p:spTree>
    <p:extLst>
      <p:ext uri="{BB962C8B-B14F-4D97-AF65-F5344CB8AC3E}">
        <p14:creationId xmlns:p14="http://schemas.microsoft.com/office/powerpoint/2010/main" val="1959593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E8730-3F80-414A-8954-4A932CA731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0AD7E0-8666-5A43-A379-B41B4FDE10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F7361-8BBA-5645-A6E7-BCFB123A051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0C172BA-85C6-0E49-B4E0-F139167ADD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4650B-4413-E44D-B870-7589D67D8F1C}"/>
              </a:ext>
            </a:extLst>
          </p:cNvPr>
          <p:cNvSpPr>
            <a:spLocks noGrp="1"/>
          </p:cNvSpPr>
          <p:nvPr>
            <p:ph type="sldNum" sz="quarter" idx="12"/>
          </p:nvPr>
        </p:nvSpPr>
        <p:spPr>
          <a:xfrm>
            <a:off x="8610600" y="6356350"/>
            <a:ext cx="2743200" cy="365125"/>
          </a:xfrm>
          <a:prstGeom prst="rect">
            <a:avLst/>
          </a:prstGeom>
        </p:spPr>
        <p:txBody>
          <a:bodyPr/>
          <a:lstStyle/>
          <a:p>
            <a:fld id="{D98EBC00-835E-F041-959D-9464415F0FC3}" type="slidenum">
              <a:rPr lang="en-US" smtClean="0"/>
              <a:t>‹#›</a:t>
            </a:fld>
            <a:endParaRPr lang="en-US"/>
          </a:p>
        </p:txBody>
      </p:sp>
    </p:spTree>
    <p:extLst>
      <p:ext uri="{BB962C8B-B14F-4D97-AF65-F5344CB8AC3E}">
        <p14:creationId xmlns:p14="http://schemas.microsoft.com/office/powerpoint/2010/main" val="148888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D112-CB43-B74D-85E9-8248CAC4063D}"/>
              </a:ext>
            </a:extLst>
          </p:cNvPr>
          <p:cNvSpPr>
            <a:spLocks noGrp="1"/>
          </p:cNvSpPr>
          <p:nvPr>
            <p:ph type="title" hasCustomPrompt="1"/>
          </p:nvPr>
        </p:nvSpPr>
        <p:spPr>
          <a:xfrm>
            <a:off x="414528" y="365125"/>
            <a:ext cx="8643208" cy="510529"/>
          </a:xfrm>
        </p:spPr>
        <p:txBody>
          <a:bodyPr/>
          <a:lstStyle>
            <a:lvl1pPr>
              <a:defRPr b="1">
                <a:solidFill>
                  <a:srgbClr val="312783"/>
                </a:solidFill>
                <a:latin typeface="+mn-lt"/>
              </a:defRPr>
            </a:lvl1pPr>
          </a:lstStyle>
          <a:p>
            <a:r>
              <a:rPr lang="en-US" dirty="0"/>
              <a:t>Add text</a:t>
            </a:r>
          </a:p>
        </p:txBody>
      </p:sp>
      <p:sp>
        <p:nvSpPr>
          <p:cNvPr id="3" name="Content Placeholder 2">
            <a:extLst>
              <a:ext uri="{FF2B5EF4-FFF2-40B4-BE49-F238E27FC236}">
                <a16:creationId xmlns:a16="http://schemas.microsoft.com/office/drawing/2014/main" id="{C2E2E6DF-F807-0544-B028-90680DBBEBE5}"/>
              </a:ext>
            </a:extLst>
          </p:cNvPr>
          <p:cNvSpPr>
            <a:spLocks noGrp="1"/>
          </p:cNvSpPr>
          <p:nvPr>
            <p:ph idx="1"/>
          </p:nvPr>
        </p:nvSpPr>
        <p:spPr>
          <a:xfrm>
            <a:off x="414528" y="1825625"/>
            <a:ext cx="11387328" cy="4351338"/>
          </a:xfrm>
        </p:spPr>
        <p:txBody>
          <a:bodyPr/>
          <a:lstStyle>
            <a:lvl1pPr marL="228600" indent="-2286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1089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397C-CD64-4B46-B7F8-C238E9BE6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1699C8-11CA-474D-A796-2D9E4EAFC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42244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9713-CE63-3C4F-80A3-C1ABFA91F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11ADA7-D15C-2F48-8113-ACAB2E29EA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87942-197F-284C-AD1C-6773908383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2488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A68C-5A42-8D48-AC15-383F8CA2ED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EC94-E1B8-C944-90C2-DE922DAE21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DCBF32-FE54-D642-8493-A7A2F571B1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A58BE1-958B-7346-99D7-2E01AEB0F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7B3513-68BF-7E45-9AF3-D6B37EA40E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F1AF5-7286-694F-8421-4935891AED3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343562DA-73E9-9B4B-9F60-48596AF160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63429D-B55C-3B42-A071-6520681A2B4B}"/>
              </a:ext>
            </a:extLst>
          </p:cNvPr>
          <p:cNvSpPr>
            <a:spLocks noGrp="1"/>
          </p:cNvSpPr>
          <p:nvPr>
            <p:ph type="sldNum" sz="quarter" idx="12"/>
          </p:nvPr>
        </p:nvSpPr>
        <p:spPr>
          <a:xfrm>
            <a:off x="8610600" y="6356350"/>
            <a:ext cx="2743200" cy="365125"/>
          </a:xfrm>
          <a:prstGeom prst="rect">
            <a:avLst/>
          </a:prstGeom>
        </p:spPr>
        <p:txBody>
          <a:bodyPr/>
          <a:lstStyle/>
          <a:p>
            <a:fld id="{D98EBC00-835E-F041-959D-9464415F0FC3}" type="slidenum">
              <a:rPr lang="en-US" smtClean="0"/>
              <a:t>‹#›</a:t>
            </a:fld>
            <a:endParaRPr lang="en-US"/>
          </a:p>
        </p:txBody>
      </p:sp>
    </p:spTree>
    <p:extLst>
      <p:ext uri="{BB962C8B-B14F-4D97-AF65-F5344CB8AC3E}">
        <p14:creationId xmlns:p14="http://schemas.microsoft.com/office/powerpoint/2010/main" val="1573002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BC2A-3B51-2E46-9B11-CA344259AE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29E0C8-B7B2-5242-A7C8-80046657590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00753326-7909-3046-82B4-CFF0073F38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4622E79-E092-2645-982F-04B9B6A332B4}"/>
              </a:ext>
            </a:extLst>
          </p:cNvPr>
          <p:cNvSpPr>
            <a:spLocks noGrp="1"/>
          </p:cNvSpPr>
          <p:nvPr>
            <p:ph type="sldNum" sz="quarter" idx="12"/>
          </p:nvPr>
        </p:nvSpPr>
        <p:spPr>
          <a:xfrm>
            <a:off x="8610600" y="6356350"/>
            <a:ext cx="2743200" cy="365125"/>
          </a:xfrm>
          <a:prstGeom prst="rect">
            <a:avLst/>
          </a:prstGeom>
        </p:spPr>
        <p:txBody>
          <a:bodyPr/>
          <a:lstStyle/>
          <a:p>
            <a:fld id="{D98EBC00-835E-F041-959D-9464415F0FC3}" type="slidenum">
              <a:rPr lang="en-US" smtClean="0"/>
              <a:t>‹#›</a:t>
            </a:fld>
            <a:endParaRPr lang="en-US"/>
          </a:p>
        </p:txBody>
      </p:sp>
    </p:spTree>
    <p:extLst>
      <p:ext uri="{BB962C8B-B14F-4D97-AF65-F5344CB8AC3E}">
        <p14:creationId xmlns:p14="http://schemas.microsoft.com/office/powerpoint/2010/main" val="3875361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5DF853-E418-4946-B9B2-E3455B77D7A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8CAF2CF-B457-7343-9B70-A73EA0A7B9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DF4FE7-1ADB-E842-AF9C-DBE48CFD23C6}"/>
              </a:ext>
            </a:extLst>
          </p:cNvPr>
          <p:cNvSpPr>
            <a:spLocks noGrp="1"/>
          </p:cNvSpPr>
          <p:nvPr>
            <p:ph type="sldNum" sz="quarter" idx="12"/>
          </p:nvPr>
        </p:nvSpPr>
        <p:spPr>
          <a:xfrm>
            <a:off x="8610600" y="6356350"/>
            <a:ext cx="2743200" cy="365125"/>
          </a:xfrm>
          <a:prstGeom prst="rect">
            <a:avLst/>
          </a:prstGeom>
        </p:spPr>
        <p:txBody>
          <a:bodyPr/>
          <a:lstStyle/>
          <a:p>
            <a:fld id="{D98EBC00-835E-F041-959D-9464415F0FC3}" type="slidenum">
              <a:rPr lang="en-US" smtClean="0"/>
              <a:t>‹#›</a:t>
            </a:fld>
            <a:endParaRPr lang="en-US"/>
          </a:p>
        </p:txBody>
      </p:sp>
    </p:spTree>
    <p:extLst>
      <p:ext uri="{BB962C8B-B14F-4D97-AF65-F5344CB8AC3E}">
        <p14:creationId xmlns:p14="http://schemas.microsoft.com/office/powerpoint/2010/main" val="2223569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74A2-6623-904C-9830-446AA9661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C51B5-E7A3-9749-929D-593426114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CC781-473A-F742-BC6E-55410257A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F070DA-F90C-4043-A572-736C4357C55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850B68-FF33-4B43-894F-30BD5FE539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9099AD-2362-5D4C-8E35-409EA8583024}"/>
              </a:ext>
            </a:extLst>
          </p:cNvPr>
          <p:cNvSpPr>
            <a:spLocks noGrp="1"/>
          </p:cNvSpPr>
          <p:nvPr>
            <p:ph type="sldNum" sz="quarter" idx="12"/>
          </p:nvPr>
        </p:nvSpPr>
        <p:spPr>
          <a:xfrm>
            <a:off x="8610600" y="6356350"/>
            <a:ext cx="2743200" cy="365125"/>
          </a:xfrm>
          <a:prstGeom prst="rect">
            <a:avLst/>
          </a:prstGeom>
        </p:spPr>
        <p:txBody>
          <a:bodyPr/>
          <a:lstStyle/>
          <a:p>
            <a:fld id="{D98EBC00-835E-F041-959D-9464415F0FC3}" type="slidenum">
              <a:rPr lang="en-US" smtClean="0"/>
              <a:t>‹#›</a:t>
            </a:fld>
            <a:endParaRPr lang="en-US"/>
          </a:p>
        </p:txBody>
      </p:sp>
    </p:spTree>
    <p:extLst>
      <p:ext uri="{BB962C8B-B14F-4D97-AF65-F5344CB8AC3E}">
        <p14:creationId xmlns:p14="http://schemas.microsoft.com/office/powerpoint/2010/main" val="547315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CF7A-759F-764E-9468-A8A1AD81B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F13F15-65F1-324E-BFD4-058BC85CF6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0AA36-39C8-3444-A8F9-39D7D0274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EAF74-A495-A24D-9721-2C88333E331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CA6AEBA-F5F7-8249-AECC-0A17543770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D29584-EF2A-1048-BA99-AD04E2815830}"/>
              </a:ext>
            </a:extLst>
          </p:cNvPr>
          <p:cNvSpPr>
            <a:spLocks noGrp="1"/>
          </p:cNvSpPr>
          <p:nvPr>
            <p:ph type="sldNum" sz="quarter" idx="12"/>
          </p:nvPr>
        </p:nvSpPr>
        <p:spPr>
          <a:xfrm>
            <a:off x="8610600" y="6356350"/>
            <a:ext cx="2743200" cy="365125"/>
          </a:xfrm>
          <a:prstGeom prst="rect">
            <a:avLst/>
          </a:prstGeom>
        </p:spPr>
        <p:txBody>
          <a:bodyPr/>
          <a:lstStyle/>
          <a:p>
            <a:fld id="{D98EBC00-835E-F041-959D-9464415F0FC3}" type="slidenum">
              <a:rPr lang="en-US" smtClean="0"/>
              <a:t>‹#›</a:t>
            </a:fld>
            <a:endParaRPr lang="en-US"/>
          </a:p>
        </p:txBody>
      </p:sp>
    </p:spTree>
    <p:extLst>
      <p:ext uri="{BB962C8B-B14F-4D97-AF65-F5344CB8AC3E}">
        <p14:creationId xmlns:p14="http://schemas.microsoft.com/office/powerpoint/2010/main" val="2730332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2FE90A-37C0-4F4D-A89F-169D78CE8DAC}"/>
              </a:ext>
            </a:extLst>
          </p:cNvPr>
          <p:cNvSpPr/>
          <p:nvPr userDrawn="1"/>
        </p:nvSpPr>
        <p:spPr>
          <a:xfrm>
            <a:off x="0" y="6176963"/>
            <a:ext cx="12192000" cy="681037"/>
          </a:xfrm>
          <a:prstGeom prst="rect">
            <a:avLst/>
          </a:prstGeom>
          <a:solidFill>
            <a:srgbClr val="31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B37192-C386-CC4B-BC47-EEEB9864E4C6}"/>
              </a:ext>
            </a:extLst>
          </p:cNvPr>
          <p:cNvSpPr>
            <a:spLocks noGrp="1"/>
          </p:cNvSpPr>
          <p:nvPr>
            <p:ph type="title"/>
          </p:nvPr>
        </p:nvSpPr>
        <p:spPr>
          <a:xfrm>
            <a:off x="433953" y="348921"/>
            <a:ext cx="10919847" cy="7031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78CC85-F2BB-1C42-B003-3EF5F7A78C8D}"/>
              </a:ext>
            </a:extLst>
          </p:cNvPr>
          <p:cNvSpPr>
            <a:spLocks noGrp="1"/>
          </p:cNvSpPr>
          <p:nvPr>
            <p:ph type="body" idx="1"/>
          </p:nvPr>
        </p:nvSpPr>
        <p:spPr>
          <a:xfrm>
            <a:off x="433953" y="1418095"/>
            <a:ext cx="10919847" cy="47588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097CF1E3-8164-294D-9ED9-F8A583B131FC}"/>
              </a:ext>
            </a:extLst>
          </p:cNvPr>
          <p:cNvSpPr txBox="1">
            <a:spLocks/>
          </p:cNvSpPr>
          <p:nvPr userDrawn="1"/>
        </p:nvSpPr>
        <p:spPr>
          <a:xfrm>
            <a:off x="11609798" y="6176963"/>
            <a:ext cx="344286" cy="681036"/>
          </a:xfrm>
          <a:prstGeom prst="rect">
            <a:avLst/>
          </a:prstGeom>
        </p:spPr>
        <p:txBody>
          <a:bodyPr vert="horz" lIns="91440" tIns="45720" rIns="91440" bIns="45720" rtlCol="0" anchor="ctr" anchorCtr="0"/>
          <a:lstStyle>
            <a:defPPr>
              <a:defRPr lang="en-US"/>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EC0AD1-6E61-D84C-9975-3FC494375CDF}" type="slidenum">
              <a:rPr lang="en-US" smtClean="0">
                <a:solidFill>
                  <a:schemeClr val="bg1"/>
                </a:solidFill>
              </a:rPr>
              <a:pPr/>
              <a:t>‹#›</a:t>
            </a:fld>
            <a:endParaRPr lang="en-US" dirty="0">
              <a:solidFill>
                <a:schemeClr val="bg1"/>
              </a:solidFill>
            </a:endParaRPr>
          </a:p>
        </p:txBody>
      </p:sp>
      <p:sp>
        <p:nvSpPr>
          <p:cNvPr id="8" name="Date Placeholder 3">
            <a:extLst>
              <a:ext uri="{FF2B5EF4-FFF2-40B4-BE49-F238E27FC236}">
                <a16:creationId xmlns:a16="http://schemas.microsoft.com/office/drawing/2014/main" id="{0A661A1C-8437-2C41-8289-80470F084086}"/>
              </a:ext>
            </a:extLst>
          </p:cNvPr>
          <p:cNvSpPr txBox="1">
            <a:spLocks/>
          </p:cNvSpPr>
          <p:nvPr userDrawn="1"/>
        </p:nvSpPr>
        <p:spPr>
          <a:xfrm>
            <a:off x="10524066" y="6176963"/>
            <a:ext cx="891451" cy="681036"/>
          </a:xfrm>
          <a:prstGeom prst="rect">
            <a:avLst/>
          </a:prstGeom>
        </p:spPr>
        <p:txBody>
          <a:bodyPr vert="horz" lIns="91440" tIns="45720" rIns="91440" bIns="45720" rtlCol="0" anchor="ctr" anchorCtr="0"/>
          <a:lstStyle>
            <a:defPPr>
              <a:defRPr lang="en-US"/>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A87AAA-18FA-FF4C-A3A5-545A8479C80A}" type="datetime1">
              <a:rPr lang="en-GB" smtClean="0">
                <a:solidFill>
                  <a:schemeClr val="bg1"/>
                </a:solidFill>
              </a:rPr>
              <a:pPr/>
              <a:t>11/10/2023</a:t>
            </a:fld>
            <a:endParaRPr lang="en-US" dirty="0">
              <a:solidFill>
                <a:schemeClr val="bg1"/>
              </a:solidFill>
            </a:endParaRPr>
          </a:p>
        </p:txBody>
      </p:sp>
      <p:sp>
        <p:nvSpPr>
          <p:cNvPr id="14" name="Title Placeholder 1">
            <a:extLst>
              <a:ext uri="{FF2B5EF4-FFF2-40B4-BE49-F238E27FC236}">
                <a16:creationId xmlns:a16="http://schemas.microsoft.com/office/drawing/2014/main" id="{121091CD-5CE3-8E4D-BB18-6212FBEE31E7}"/>
              </a:ext>
            </a:extLst>
          </p:cNvPr>
          <p:cNvSpPr txBox="1">
            <a:spLocks/>
          </p:cNvSpPr>
          <p:nvPr userDrawn="1"/>
        </p:nvSpPr>
        <p:spPr>
          <a:xfrm>
            <a:off x="372236" y="6176962"/>
            <a:ext cx="1981560" cy="681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err="1">
                <a:solidFill>
                  <a:schemeClr val="bg1"/>
                </a:solidFill>
                <a:latin typeface="+mn-lt"/>
              </a:rPr>
              <a:t>gohigherwestyorks.ac.uk</a:t>
            </a:r>
            <a:endParaRPr lang="en-US" sz="1400" dirty="0">
              <a:solidFill>
                <a:schemeClr val="bg1"/>
              </a:solidFill>
              <a:latin typeface="+mn-lt"/>
            </a:endParaRPr>
          </a:p>
        </p:txBody>
      </p:sp>
      <p:sp>
        <p:nvSpPr>
          <p:cNvPr id="21" name="Rectangle 20">
            <a:extLst>
              <a:ext uri="{FF2B5EF4-FFF2-40B4-BE49-F238E27FC236}">
                <a16:creationId xmlns:a16="http://schemas.microsoft.com/office/drawing/2014/main" id="{E13EED88-AD82-DB43-A69D-5F4A2652AD1B}"/>
              </a:ext>
            </a:extLst>
          </p:cNvPr>
          <p:cNvSpPr/>
          <p:nvPr userDrawn="1"/>
        </p:nvSpPr>
        <p:spPr>
          <a:xfrm flipV="1">
            <a:off x="0" y="1194831"/>
            <a:ext cx="12192000" cy="45719"/>
          </a:xfrm>
          <a:prstGeom prst="rect">
            <a:avLst/>
          </a:prstGeom>
          <a:solidFill>
            <a:srgbClr val="31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586D0952-D2AF-B246-96D2-EFBD3F33AF1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2579" t="39670" r="31913" b="43412"/>
          <a:stretch/>
        </p:blipFill>
        <p:spPr>
          <a:xfrm>
            <a:off x="9816860" y="280016"/>
            <a:ext cx="2137224" cy="726321"/>
          </a:xfrm>
          <a:prstGeom prst="rect">
            <a:avLst/>
          </a:prstGeom>
        </p:spPr>
      </p:pic>
    </p:spTree>
    <p:extLst>
      <p:ext uri="{BB962C8B-B14F-4D97-AF65-F5344CB8AC3E}">
        <p14:creationId xmlns:p14="http://schemas.microsoft.com/office/powerpoint/2010/main" val="1643737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https://www.gov.uk/student-finance-calculator"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national-minimum-wage-r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indapprenticeship.service.gov.uk/apprenticeshipsearc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theguardian.com/money/2016/jun/18/control-%20spending-finances-budgeting-app-smartphone" TargetMode="External"/><Relationship Id="rId3" Type="http://schemas.openxmlformats.org/officeDocument/2006/relationships/hyperlink" Target="http://www.gohigherwestyorks.ac.uk/" TargetMode="External"/><Relationship Id="rId7" Type="http://schemas.openxmlformats.org/officeDocument/2006/relationships/hyperlink" Target="https://www.ucas.com/ucas/undergraduate/finance-and-%20support/budget-calculator" TargetMode="External"/><Relationship Id="rId2" Type="http://schemas.openxmlformats.org/officeDocument/2006/relationships/hyperlink" Target="http://www.gov.uk/studentfinancesteps" TargetMode="External"/><Relationship Id="rId1" Type="http://schemas.openxmlformats.org/officeDocument/2006/relationships/slideLayout" Target="../slideLayouts/slideLayout2.xml"/><Relationship Id="rId6" Type="http://schemas.openxmlformats.org/officeDocument/2006/relationships/hyperlink" Target="http://www.studentloanrepayment.co.uk/portal/page?pageid=93,3866794&amp;%20dad=portal&amp;schema=PORTAL" TargetMode="External"/><Relationship Id="rId5" Type="http://schemas.openxmlformats.org/officeDocument/2006/relationships/hyperlink" Target="https://www.ucas.com/ucas/undergraduate/finance-and-support/managing-money/student-budgeting-tips" TargetMode="External"/><Relationship Id="rId10" Type="http://schemas.openxmlformats.org/officeDocument/2006/relationships/hyperlink" Target="https://studentfinance.campaign.gov.uk/" TargetMode="External"/><Relationship Id="rId4" Type="http://schemas.openxmlformats.org/officeDocument/2006/relationships/hyperlink" Target="https://www.gov.uk/student-finance" TargetMode="External"/><Relationship Id="rId9" Type="http://schemas.openxmlformats.org/officeDocument/2006/relationships/hyperlink" Target="https://www.gov.uk/apprenticeships-gu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gov.uk/student-finance"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C5988-FB09-5C45-814B-B2B978D181BD}"/>
              </a:ext>
            </a:extLst>
          </p:cNvPr>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D7D44206-2896-5543-944C-CFBE00C234EC}"/>
              </a:ext>
            </a:extLst>
          </p:cNvPr>
          <p:cNvSpPr/>
          <p:nvPr/>
        </p:nvSpPr>
        <p:spPr>
          <a:xfrm>
            <a:off x="0" y="0"/>
            <a:ext cx="12192000" cy="617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49E33AE-635E-9747-B195-29AD2A0D3A1D}"/>
              </a:ext>
            </a:extLst>
          </p:cNvPr>
          <p:cNvPicPr>
            <a:picLocks noChangeAspect="1"/>
          </p:cNvPicPr>
          <p:nvPr/>
        </p:nvPicPr>
        <p:blipFill>
          <a:blip r:embed="rId3">
            <a:alphaModFix amt="5000"/>
          </a:blip>
          <a:stretch>
            <a:fillRect/>
          </a:stretch>
        </p:blipFill>
        <p:spPr>
          <a:xfrm rot="20642420">
            <a:off x="9216157" y="3018836"/>
            <a:ext cx="3007360" cy="2494741"/>
          </a:xfrm>
          <a:prstGeom prst="rect">
            <a:avLst/>
          </a:prstGeom>
        </p:spPr>
      </p:pic>
      <p:pic>
        <p:nvPicPr>
          <p:cNvPr id="8" name="Picture 7">
            <a:extLst>
              <a:ext uri="{FF2B5EF4-FFF2-40B4-BE49-F238E27FC236}">
                <a16:creationId xmlns:a16="http://schemas.microsoft.com/office/drawing/2014/main" id="{B10E37B8-9D46-D743-8DEA-94EEA768D45A}"/>
              </a:ext>
            </a:extLst>
          </p:cNvPr>
          <p:cNvPicPr>
            <a:picLocks noChangeAspect="1"/>
          </p:cNvPicPr>
          <p:nvPr/>
        </p:nvPicPr>
        <p:blipFill>
          <a:blip r:embed="rId4">
            <a:alphaModFix amt="5000"/>
          </a:blip>
          <a:stretch>
            <a:fillRect/>
          </a:stretch>
        </p:blipFill>
        <p:spPr>
          <a:xfrm>
            <a:off x="4371755" y="4539164"/>
            <a:ext cx="1185734" cy="997751"/>
          </a:xfrm>
          <a:prstGeom prst="rect">
            <a:avLst/>
          </a:prstGeom>
        </p:spPr>
      </p:pic>
      <p:pic>
        <p:nvPicPr>
          <p:cNvPr id="9" name="Picture 8">
            <a:extLst>
              <a:ext uri="{FF2B5EF4-FFF2-40B4-BE49-F238E27FC236}">
                <a16:creationId xmlns:a16="http://schemas.microsoft.com/office/drawing/2014/main" id="{AD85583E-E2D5-974A-86D6-0354B92A750B}"/>
              </a:ext>
            </a:extLst>
          </p:cNvPr>
          <p:cNvPicPr>
            <a:picLocks noChangeAspect="1"/>
          </p:cNvPicPr>
          <p:nvPr/>
        </p:nvPicPr>
        <p:blipFill>
          <a:blip r:embed="rId5">
            <a:alphaModFix amt="5000"/>
          </a:blip>
          <a:stretch>
            <a:fillRect/>
          </a:stretch>
        </p:blipFill>
        <p:spPr>
          <a:xfrm>
            <a:off x="-724404" y="3184862"/>
            <a:ext cx="4017706" cy="2701266"/>
          </a:xfrm>
          <a:prstGeom prst="rect">
            <a:avLst/>
          </a:prstGeom>
        </p:spPr>
      </p:pic>
      <p:pic>
        <p:nvPicPr>
          <p:cNvPr id="10" name="Picture 9">
            <a:extLst>
              <a:ext uri="{FF2B5EF4-FFF2-40B4-BE49-F238E27FC236}">
                <a16:creationId xmlns:a16="http://schemas.microsoft.com/office/drawing/2014/main" id="{8B95C352-6468-3F45-8611-5E2F46664FE5}"/>
              </a:ext>
            </a:extLst>
          </p:cNvPr>
          <p:cNvPicPr>
            <a:picLocks noChangeAspect="1"/>
          </p:cNvPicPr>
          <p:nvPr/>
        </p:nvPicPr>
        <p:blipFill>
          <a:blip r:embed="rId6">
            <a:alphaModFix amt="5000"/>
          </a:blip>
          <a:stretch>
            <a:fillRect/>
          </a:stretch>
        </p:blipFill>
        <p:spPr>
          <a:xfrm rot="20427105">
            <a:off x="10829721" y="165099"/>
            <a:ext cx="1300480" cy="1820672"/>
          </a:xfrm>
          <a:prstGeom prst="rect">
            <a:avLst/>
          </a:prstGeom>
        </p:spPr>
      </p:pic>
      <p:pic>
        <p:nvPicPr>
          <p:cNvPr id="11" name="Picture 10">
            <a:extLst>
              <a:ext uri="{FF2B5EF4-FFF2-40B4-BE49-F238E27FC236}">
                <a16:creationId xmlns:a16="http://schemas.microsoft.com/office/drawing/2014/main" id="{986CC419-97AA-D242-844C-4B0CEC50B66F}"/>
              </a:ext>
            </a:extLst>
          </p:cNvPr>
          <p:cNvPicPr>
            <a:picLocks noChangeAspect="1"/>
          </p:cNvPicPr>
          <p:nvPr/>
        </p:nvPicPr>
        <p:blipFill>
          <a:blip r:embed="rId7">
            <a:alphaModFix amt="5000"/>
          </a:blip>
          <a:stretch>
            <a:fillRect/>
          </a:stretch>
        </p:blipFill>
        <p:spPr>
          <a:xfrm rot="16443045">
            <a:off x="1189378" y="-374263"/>
            <a:ext cx="1825423" cy="3077141"/>
          </a:xfrm>
          <a:prstGeom prst="rect">
            <a:avLst/>
          </a:prstGeom>
        </p:spPr>
      </p:pic>
      <p:pic>
        <p:nvPicPr>
          <p:cNvPr id="12" name="Picture 11">
            <a:extLst>
              <a:ext uri="{FF2B5EF4-FFF2-40B4-BE49-F238E27FC236}">
                <a16:creationId xmlns:a16="http://schemas.microsoft.com/office/drawing/2014/main" id="{EE1E7F85-0BC1-0241-9821-AC1138FC3954}"/>
              </a:ext>
            </a:extLst>
          </p:cNvPr>
          <p:cNvPicPr>
            <a:picLocks noChangeAspect="1"/>
          </p:cNvPicPr>
          <p:nvPr/>
        </p:nvPicPr>
        <p:blipFill>
          <a:blip r:embed="rId8">
            <a:alphaModFix amt="5000"/>
          </a:blip>
          <a:stretch>
            <a:fillRect/>
          </a:stretch>
        </p:blipFill>
        <p:spPr>
          <a:xfrm rot="10800000">
            <a:off x="6512559" y="4800690"/>
            <a:ext cx="1432718" cy="1043585"/>
          </a:xfrm>
          <a:prstGeom prst="rect">
            <a:avLst/>
          </a:prstGeom>
        </p:spPr>
      </p:pic>
      <p:pic>
        <p:nvPicPr>
          <p:cNvPr id="13" name="Picture 12">
            <a:extLst>
              <a:ext uri="{FF2B5EF4-FFF2-40B4-BE49-F238E27FC236}">
                <a16:creationId xmlns:a16="http://schemas.microsoft.com/office/drawing/2014/main" id="{38BD8742-7647-C241-9F54-2FAFF3ACC388}"/>
              </a:ext>
            </a:extLst>
          </p:cNvPr>
          <p:cNvPicPr>
            <a:picLocks noChangeAspect="1"/>
          </p:cNvPicPr>
          <p:nvPr/>
        </p:nvPicPr>
        <p:blipFill>
          <a:blip r:embed="rId9">
            <a:alphaModFix amt="5000"/>
          </a:blip>
          <a:stretch>
            <a:fillRect/>
          </a:stretch>
        </p:blipFill>
        <p:spPr>
          <a:xfrm>
            <a:off x="8399778" y="923290"/>
            <a:ext cx="1546862" cy="1565277"/>
          </a:xfrm>
          <a:prstGeom prst="rect">
            <a:avLst/>
          </a:prstGeom>
        </p:spPr>
      </p:pic>
      <p:sp>
        <p:nvSpPr>
          <p:cNvPr id="16" name="Title 1">
            <a:extLst>
              <a:ext uri="{FF2B5EF4-FFF2-40B4-BE49-F238E27FC236}">
                <a16:creationId xmlns:a16="http://schemas.microsoft.com/office/drawing/2014/main" id="{19B17081-60DF-5B48-84CB-82B2C1842E2A}"/>
              </a:ext>
            </a:extLst>
          </p:cNvPr>
          <p:cNvSpPr txBox="1">
            <a:spLocks/>
          </p:cNvSpPr>
          <p:nvPr/>
        </p:nvSpPr>
        <p:spPr>
          <a:xfrm>
            <a:off x="2258568" y="2925795"/>
            <a:ext cx="7772400" cy="113252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US" sz="7000" dirty="0">
                <a:latin typeface="+mj-lt"/>
              </a:rPr>
              <a:t>BUDGET BUSTERS</a:t>
            </a:r>
          </a:p>
        </p:txBody>
      </p:sp>
      <p:pic>
        <p:nvPicPr>
          <p:cNvPr id="68" name="Picture 67">
            <a:extLst>
              <a:ext uri="{FF2B5EF4-FFF2-40B4-BE49-F238E27FC236}">
                <a16:creationId xmlns:a16="http://schemas.microsoft.com/office/drawing/2014/main" id="{E20C90FF-4119-2544-980D-8C5704CB66F1}"/>
              </a:ext>
            </a:extLst>
          </p:cNvPr>
          <p:cNvPicPr>
            <a:picLocks noChangeAspect="1"/>
          </p:cNvPicPr>
          <p:nvPr/>
        </p:nvPicPr>
        <p:blipFill>
          <a:blip r:embed="rId3">
            <a:alphaModFix amt="5000"/>
          </a:blip>
          <a:stretch>
            <a:fillRect/>
          </a:stretch>
        </p:blipFill>
        <p:spPr>
          <a:xfrm rot="20642420">
            <a:off x="-18938166" y="4366667"/>
            <a:ext cx="3007360" cy="2494741"/>
          </a:xfrm>
          <a:prstGeom prst="rect">
            <a:avLst/>
          </a:prstGeom>
        </p:spPr>
      </p:pic>
      <p:pic>
        <p:nvPicPr>
          <p:cNvPr id="69" name="Picture 68">
            <a:extLst>
              <a:ext uri="{FF2B5EF4-FFF2-40B4-BE49-F238E27FC236}">
                <a16:creationId xmlns:a16="http://schemas.microsoft.com/office/drawing/2014/main" id="{36A24530-551E-FC4C-A227-6C85D9553027}"/>
              </a:ext>
            </a:extLst>
          </p:cNvPr>
          <p:cNvPicPr>
            <a:picLocks noChangeAspect="1"/>
          </p:cNvPicPr>
          <p:nvPr/>
        </p:nvPicPr>
        <p:blipFill>
          <a:blip r:embed="rId4">
            <a:alphaModFix amt="5000"/>
          </a:blip>
          <a:stretch>
            <a:fillRect/>
          </a:stretch>
        </p:blipFill>
        <p:spPr>
          <a:xfrm>
            <a:off x="-6140803" y="5007282"/>
            <a:ext cx="1185734" cy="997751"/>
          </a:xfrm>
          <a:prstGeom prst="rect">
            <a:avLst/>
          </a:prstGeom>
        </p:spPr>
      </p:pic>
      <p:pic>
        <p:nvPicPr>
          <p:cNvPr id="70" name="Picture 69">
            <a:extLst>
              <a:ext uri="{FF2B5EF4-FFF2-40B4-BE49-F238E27FC236}">
                <a16:creationId xmlns:a16="http://schemas.microsoft.com/office/drawing/2014/main" id="{5BED9D26-76F0-1845-89EA-488381B61CCF}"/>
              </a:ext>
            </a:extLst>
          </p:cNvPr>
          <p:cNvPicPr>
            <a:picLocks noChangeAspect="1"/>
          </p:cNvPicPr>
          <p:nvPr/>
        </p:nvPicPr>
        <p:blipFill>
          <a:blip r:embed="rId5">
            <a:alphaModFix amt="5000"/>
          </a:blip>
          <a:stretch>
            <a:fillRect/>
          </a:stretch>
        </p:blipFill>
        <p:spPr>
          <a:xfrm>
            <a:off x="-18887526" y="0"/>
            <a:ext cx="4017706" cy="2701266"/>
          </a:xfrm>
          <a:prstGeom prst="rect">
            <a:avLst/>
          </a:prstGeom>
        </p:spPr>
      </p:pic>
      <p:pic>
        <p:nvPicPr>
          <p:cNvPr id="71" name="Picture 70">
            <a:extLst>
              <a:ext uri="{FF2B5EF4-FFF2-40B4-BE49-F238E27FC236}">
                <a16:creationId xmlns:a16="http://schemas.microsoft.com/office/drawing/2014/main" id="{1E579D31-52EE-7748-8043-ECFCDE5A71D6}"/>
              </a:ext>
            </a:extLst>
          </p:cNvPr>
          <p:cNvPicPr>
            <a:picLocks noChangeAspect="1"/>
          </p:cNvPicPr>
          <p:nvPr/>
        </p:nvPicPr>
        <p:blipFill>
          <a:blip r:embed="rId6">
            <a:alphaModFix amt="5000"/>
          </a:blip>
          <a:stretch>
            <a:fillRect/>
          </a:stretch>
        </p:blipFill>
        <p:spPr>
          <a:xfrm rot="20427105">
            <a:off x="-20387177" y="1985418"/>
            <a:ext cx="1300480" cy="1820672"/>
          </a:xfrm>
          <a:prstGeom prst="rect">
            <a:avLst/>
          </a:prstGeom>
        </p:spPr>
      </p:pic>
      <p:pic>
        <p:nvPicPr>
          <p:cNvPr id="72" name="Picture 71">
            <a:extLst>
              <a:ext uri="{FF2B5EF4-FFF2-40B4-BE49-F238E27FC236}">
                <a16:creationId xmlns:a16="http://schemas.microsoft.com/office/drawing/2014/main" id="{A3BE6E72-BB18-0E46-B5F1-2AA153DEEBEB}"/>
              </a:ext>
            </a:extLst>
          </p:cNvPr>
          <p:cNvPicPr>
            <a:picLocks noChangeAspect="1"/>
          </p:cNvPicPr>
          <p:nvPr/>
        </p:nvPicPr>
        <p:blipFill>
          <a:blip r:embed="rId7">
            <a:alphaModFix amt="5000"/>
          </a:blip>
          <a:stretch>
            <a:fillRect/>
          </a:stretch>
        </p:blipFill>
        <p:spPr>
          <a:xfrm rot="16443045">
            <a:off x="-21908711" y="2963209"/>
            <a:ext cx="1825423" cy="3077141"/>
          </a:xfrm>
          <a:prstGeom prst="rect">
            <a:avLst/>
          </a:prstGeom>
        </p:spPr>
      </p:pic>
      <p:pic>
        <p:nvPicPr>
          <p:cNvPr id="73" name="Picture 72">
            <a:extLst>
              <a:ext uri="{FF2B5EF4-FFF2-40B4-BE49-F238E27FC236}">
                <a16:creationId xmlns:a16="http://schemas.microsoft.com/office/drawing/2014/main" id="{0DF75476-3FD5-624C-971B-39F38D864DBF}"/>
              </a:ext>
            </a:extLst>
          </p:cNvPr>
          <p:cNvPicPr>
            <a:picLocks noChangeAspect="1"/>
          </p:cNvPicPr>
          <p:nvPr/>
        </p:nvPicPr>
        <p:blipFill>
          <a:blip r:embed="rId8">
            <a:alphaModFix amt="5000"/>
          </a:blip>
          <a:stretch>
            <a:fillRect/>
          </a:stretch>
        </p:blipFill>
        <p:spPr>
          <a:xfrm rot="10800000">
            <a:off x="-4587378" y="5539455"/>
            <a:ext cx="1432718" cy="1043585"/>
          </a:xfrm>
          <a:prstGeom prst="rect">
            <a:avLst/>
          </a:prstGeom>
        </p:spPr>
      </p:pic>
      <p:pic>
        <p:nvPicPr>
          <p:cNvPr id="74" name="Picture 73">
            <a:extLst>
              <a:ext uri="{FF2B5EF4-FFF2-40B4-BE49-F238E27FC236}">
                <a16:creationId xmlns:a16="http://schemas.microsoft.com/office/drawing/2014/main" id="{9F3999D2-BFE0-6041-8177-4DA2C65EA2FD}"/>
              </a:ext>
            </a:extLst>
          </p:cNvPr>
          <p:cNvPicPr>
            <a:picLocks noChangeAspect="1"/>
          </p:cNvPicPr>
          <p:nvPr/>
        </p:nvPicPr>
        <p:blipFill>
          <a:blip r:embed="rId9">
            <a:alphaModFix amt="5000"/>
          </a:blip>
          <a:stretch>
            <a:fillRect/>
          </a:stretch>
        </p:blipFill>
        <p:spPr>
          <a:xfrm>
            <a:off x="-2878616" y="4611686"/>
            <a:ext cx="1546862" cy="1565277"/>
          </a:xfrm>
          <a:prstGeom prst="rect">
            <a:avLst/>
          </a:prstGeom>
        </p:spPr>
      </p:pic>
      <p:pic>
        <p:nvPicPr>
          <p:cNvPr id="75" name="Picture 74">
            <a:extLst>
              <a:ext uri="{FF2B5EF4-FFF2-40B4-BE49-F238E27FC236}">
                <a16:creationId xmlns:a16="http://schemas.microsoft.com/office/drawing/2014/main" id="{FA8369C8-F342-C948-AB2D-51B56EEAA2F9}"/>
              </a:ext>
            </a:extLst>
          </p:cNvPr>
          <p:cNvPicPr>
            <a:picLocks noChangeAspect="1"/>
          </p:cNvPicPr>
          <p:nvPr/>
        </p:nvPicPr>
        <p:blipFill>
          <a:blip r:embed="rId9">
            <a:alphaModFix amt="5000"/>
          </a:blip>
          <a:stretch>
            <a:fillRect/>
          </a:stretch>
        </p:blipFill>
        <p:spPr>
          <a:xfrm>
            <a:off x="-16356032" y="3021752"/>
            <a:ext cx="1546862" cy="1565277"/>
          </a:xfrm>
          <a:prstGeom prst="rect">
            <a:avLst/>
          </a:prstGeom>
        </p:spPr>
      </p:pic>
      <p:pic>
        <p:nvPicPr>
          <p:cNvPr id="76" name="Picture 75">
            <a:extLst>
              <a:ext uri="{FF2B5EF4-FFF2-40B4-BE49-F238E27FC236}">
                <a16:creationId xmlns:a16="http://schemas.microsoft.com/office/drawing/2014/main" id="{90001290-7B71-BB47-9FC9-110AF599712C}"/>
              </a:ext>
            </a:extLst>
          </p:cNvPr>
          <p:cNvPicPr>
            <a:picLocks noChangeAspect="1"/>
          </p:cNvPicPr>
          <p:nvPr/>
        </p:nvPicPr>
        <p:blipFill>
          <a:blip r:embed="rId7">
            <a:alphaModFix amt="5000"/>
          </a:blip>
          <a:stretch>
            <a:fillRect/>
          </a:stretch>
        </p:blipFill>
        <p:spPr>
          <a:xfrm rot="16443045">
            <a:off x="-6736878" y="1413501"/>
            <a:ext cx="1825423" cy="3077141"/>
          </a:xfrm>
          <a:prstGeom prst="rect">
            <a:avLst/>
          </a:prstGeom>
        </p:spPr>
      </p:pic>
      <p:pic>
        <p:nvPicPr>
          <p:cNvPr id="77" name="Picture 76">
            <a:extLst>
              <a:ext uri="{FF2B5EF4-FFF2-40B4-BE49-F238E27FC236}">
                <a16:creationId xmlns:a16="http://schemas.microsoft.com/office/drawing/2014/main" id="{72C118E2-C0C3-4F4D-889C-F0E27FD8B640}"/>
              </a:ext>
            </a:extLst>
          </p:cNvPr>
          <p:cNvPicPr>
            <a:picLocks noChangeAspect="1"/>
          </p:cNvPicPr>
          <p:nvPr/>
        </p:nvPicPr>
        <p:blipFill>
          <a:blip r:embed="rId7">
            <a:alphaModFix amt="5000"/>
          </a:blip>
          <a:stretch>
            <a:fillRect/>
          </a:stretch>
        </p:blipFill>
        <p:spPr>
          <a:xfrm rot="16443045">
            <a:off x="-12878534" y="812993"/>
            <a:ext cx="1825423" cy="3077141"/>
          </a:xfrm>
          <a:prstGeom prst="rect">
            <a:avLst/>
          </a:prstGeom>
        </p:spPr>
      </p:pic>
      <p:pic>
        <p:nvPicPr>
          <p:cNvPr id="78" name="Picture 77">
            <a:extLst>
              <a:ext uri="{FF2B5EF4-FFF2-40B4-BE49-F238E27FC236}">
                <a16:creationId xmlns:a16="http://schemas.microsoft.com/office/drawing/2014/main" id="{A89C501E-509F-D242-AF3B-343138E85E03}"/>
              </a:ext>
            </a:extLst>
          </p:cNvPr>
          <p:cNvPicPr>
            <a:picLocks noChangeAspect="1"/>
          </p:cNvPicPr>
          <p:nvPr/>
        </p:nvPicPr>
        <p:blipFill>
          <a:blip r:embed="rId5">
            <a:alphaModFix amt="5000"/>
          </a:blip>
          <a:stretch>
            <a:fillRect/>
          </a:stretch>
        </p:blipFill>
        <p:spPr>
          <a:xfrm>
            <a:off x="-14316853" y="4094638"/>
            <a:ext cx="4017706" cy="2701266"/>
          </a:xfrm>
          <a:prstGeom prst="rect">
            <a:avLst/>
          </a:prstGeom>
        </p:spPr>
      </p:pic>
      <p:pic>
        <p:nvPicPr>
          <p:cNvPr id="79" name="Picture 78">
            <a:extLst>
              <a:ext uri="{FF2B5EF4-FFF2-40B4-BE49-F238E27FC236}">
                <a16:creationId xmlns:a16="http://schemas.microsoft.com/office/drawing/2014/main" id="{8B28B843-40B0-5A40-93A5-695A730AADE0}"/>
              </a:ext>
            </a:extLst>
          </p:cNvPr>
          <p:cNvPicPr>
            <a:picLocks noChangeAspect="1"/>
          </p:cNvPicPr>
          <p:nvPr/>
        </p:nvPicPr>
        <p:blipFill>
          <a:blip r:embed="rId3">
            <a:alphaModFix amt="5000"/>
          </a:blip>
          <a:stretch>
            <a:fillRect/>
          </a:stretch>
        </p:blipFill>
        <p:spPr>
          <a:xfrm rot="20642420">
            <a:off x="-9934611" y="3541369"/>
            <a:ext cx="3007360" cy="2494741"/>
          </a:xfrm>
          <a:prstGeom prst="rect">
            <a:avLst/>
          </a:prstGeom>
        </p:spPr>
      </p:pic>
      <p:pic>
        <p:nvPicPr>
          <p:cNvPr id="80" name="Picture 79">
            <a:extLst>
              <a:ext uri="{FF2B5EF4-FFF2-40B4-BE49-F238E27FC236}">
                <a16:creationId xmlns:a16="http://schemas.microsoft.com/office/drawing/2014/main" id="{E1E0E558-028D-974B-90CA-56F2B132228C}"/>
              </a:ext>
            </a:extLst>
          </p:cNvPr>
          <p:cNvPicPr>
            <a:picLocks noChangeAspect="1"/>
          </p:cNvPicPr>
          <p:nvPr/>
        </p:nvPicPr>
        <p:blipFill>
          <a:blip r:embed="rId8">
            <a:alphaModFix amt="5000"/>
          </a:blip>
          <a:stretch>
            <a:fillRect/>
          </a:stretch>
        </p:blipFill>
        <p:spPr>
          <a:xfrm rot="10800000">
            <a:off x="-8927340" y="664507"/>
            <a:ext cx="1432718" cy="1043585"/>
          </a:xfrm>
          <a:prstGeom prst="rect">
            <a:avLst/>
          </a:prstGeom>
        </p:spPr>
      </p:pic>
      <p:pic>
        <p:nvPicPr>
          <p:cNvPr id="81" name="Picture 80">
            <a:extLst>
              <a:ext uri="{FF2B5EF4-FFF2-40B4-BE49-F238E27FC236}">
                <a16:creationId xmlns:a16="http://schemas.microsoft.com/office/drawing/2014/main" id="{39437EB7-2A40-8E46-9FCB-6B112672329D}"/>
              </a:ext>
            </a:extLst>
          </p:cNvPr>
          <p:cNvPicPr>
            <a:picLocks noChangeAspect="1"/>
          </p:cNvPicPr>
          <p:nvPr/>
        </p:nvPicPr>
        <p:blipFill>
          <a:blip r:embed="rId9">
            <a:alphaModFix amt="5000"/>
          </a:blip>
          <a:stretch>
            <a:fillRect/>
          </a:stretch>
        </p:blipFill>
        <p:spPr>
          <a:xfrm>
            <a:off x="-5889520" y="349137"/>
            <a:ext cx="1546862" cy="1565277"/>
          </a:xfrm>
          <a:prstGeom prst="rect">
            <a:avLst/>
          </a:prstGeom>
        </p:spPr>
      </p:pic>
      <p:pic>
        <p:nvPicPr>
          <p:cNvPr id="82" name="Picture 81">
            <a:extLst>
              <a:ext uri="{FF2B5EF4-FFF2-40B4-BE49-F238E27FC236}">
                <a16:creationId xmlns:a16="http://schemas.microsoft.com/office/drawing/2014/main" id="{33DD9A40-D5D9-1741-B9B4-0668BD88373C}"/>
              </a:ext>
            </a:extLst>
          </p:cNvPr>
          <p:cNvPicPr>
            <a:picLocks noChangeAspect="1"/>
          </p:cNvPicPr>
          <p:nvPr/>
        </p:nvPicPr>
        <p:blipFill>
          <a:blip r:embed="rId3">
            <a:alphaModFix amt="5000"/>
          </a:blip>
          <a:stretch>
            <a:fillRect/>
          </a:stretch>
        </p:blipFill>
        <p:spPr>
          <a:xfrm rot="20642420">
            <a:off x="-3366875" y="510564"/>
            <a:ext cx="3007360" cy="2494741"/>
          </a:xfrm>
          <a:prstGeom prst="rect">
            <a:avLst/>
          </a:prstGeom>
        </p:spPr>
      </p:pic>
      <p:pic>
        <p:nvPicPr>
          <p:cNvPr id="28" name="Picture 27">
            <a:extLst>
              <a:ext uri="{FF2B5EF4-FFF2-40B4-BE49-F238E27FC236}">
                <a16:creationId xmlns:a16="http://schemas.microsoft.com/office/drawing/2014/main" id="{689DDE59-3D50-024E-B1BA-677916EA75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97716" y="455576"/>
            <a:ext cx="3115523" cy="2197886"/>
          </a:xfrm>
          <a:prstGeom prst="rect">
            <a:avLst/>
          </a:prstGeom>
        </p:spPr>
      </p:pic>
    </p:spTree>
    <p:extLst>
      <p:ext uri="{BB962C8B-B14F-4D97-AF65-F5344CB8AC3E}">
        <p14:creationId xmlns:p14="http://schemas.microsoft.com/office/powerpoint/2010/main" val="342511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F0D2-F2A1-8843-A9B7-E3C20198C210}"/>
              </a:ext>
            </a:extLst>
          </p:cNvPr>
          <p:cNvSpPr>
            <a:spLocks noGrp="1"/>
          </p:cNvSpPr>
          <p:nvPr>
            <p:ph type="title"/>
          </p:nvPr>
        </p:nvSpPr>
        <p:spPr/>
        <p:txBody>
          <a:bodyPr>
            <a:normAutofit fontScale="90000"/>
          </a:bodyPr>
          <a:lstStyle/>
          <a:p>
            <a:r>
              <a:rPr lang="en-GB" dirty="0"/>
              <a:t>Two main costs</a:t>
            </a:r>
            <a:endParaRPr lang="en-US" dirty="0"/>
          </a:p>
        </p:txBody>
      </p:sp>
      <p:sp>
        <p:nvSpPr>
          <p:cNvPr id="5" name="Rectangle 4">
            <a:extLst>
              <a:ext uri="{FF2B5EF4-FFF2-40B4-BE49-F238E27FC236}">
                <a16:creationId xmlns:a16="http://schemas.microsoft.com/office/drawing/2014/main" id="{015FAC53-EF5D-5243-92AA-6039D8BA3101}"/>
              </a:ext>
            </a:extLst>
          </p:cNvPr>
          <p:cNvSpPr/>
          <p:nvPr/>
        </p:nvSpPr>
        <p:spPr>
          <a:xfrm>
            <a:off x="0" y="1237129"/>
            <a:ext cx="6090249" cy="498476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61290F-6376-A14E-94D7-8B3F825FF585}"/>
              </a:ext>
            </a:extLst>
          </p:cNvPr>
          <p:cNvSpPr/>
          <p:nvPr/>
        </p:nvSpPr>
        <p:spPr>
          <a:xfrm>
            <a:off x="6090249" y="1237129"/>
            <a:ext cx="6101751" cy="4984767"/>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3A93FDA-EAA4-AD4F-94E5-0BA3E8749060}"/>
              </a:ext>
            </a:extLst>
          </p:cNvPr>
          <p:cNvSpPr txBox="1"/>
          <p:nvPr/>
        </p:nvSpPr>
        <p:spPr>
          <a:xfrm>
            <a:off x="0" y="4347251"/>
            <a:ext cx="6090249" cy="1261884"/>
          </a:xfrm>
          <a:prstGeom prst="rect">
            <a:avLst/>
          </a:prstGeom>
          <a:noFill/>
        </p:spPr>
        <p:txBody>
          <a:bodyPr wrap="square" rtlCol="0">
            <a:spAutoFit/>
          </a:bodyPr>
          <a:lstStyle/>
          <a:p>
            <a:pPr algn="ctr"/>
            <a:r>
              <a:rPr lang="en-GB" sz="3000" b="1" dirty="0">
                <a:solidFill>
                  <a:schemeClr val="bg1"/>
                </a:solidFill>
              </a:rPr>
              <a:t>Tuition fees</a:t>
            </a:r>
          </a:p>
          <a:p>
            <a:pPr algn="ctr"/>
            <a:r>
              <a:rPr lang="en-GB" sz="2200" dirty="0">
                <a:solidFill>
                  <a:schemeClr val="bg1"/>
                </a:solidFill>
              </a:rPr>
              <a:t>For full-time study</a:t>
            </a:r>
            <a:br>
              <a:rPr lang="en-GB" sz="2200" dirty="0">
                <a:solidFill>
                  <a:schemeClr val="bg1"/>
                </a:solidFill>
              </a:rPr>
            </a:br>
            <a:r>
              <a:rPr lang="en-GB" sz="2200" dirty="0">
                <a:solidFill>
                  <a:schemeClr val="bg1"/>
                </a:solidFill>
              </a:rPr>
              <a:t>(does not apply to apprenticeships).</a:t>
            </a:r>
          </a:p>
        </p:txBody>
      </p:sp>
      <p:sp>
        <p:nvSpPr>
          <p:cNvPr id="10" name="TextBox 9">
            <a:extLst>
              <a:ext uri="{FF2B5EF4-FFF2-40B4-BE49-F238E27FC236}">
                <a16:creationId xmlns:a16="http://schemas.microsoft.com/office/drawing/2014/main" id="{4A03F68A-A86A-6B49-8F56-07889038BFAF}"/>
              </a:ext>
            </a:extLst>
          </p:cNvPr>
          <p:cNvSpPr txBox="1"/>
          <p:nvPr/>
        </p:nvSpPr>
        <p:spPr>
          <a:xfrm>
            <a:off x="6090249" y="4314249"/>
            <a:ext cx="6101751" cy="1508105"/>
          </a:xfrm>
          <a:prstGeom prst="rect">
            <a:avLst/>
          </a:prstGeom>
          <a:noFill/>
        </p:spPr>
        <p:txBody>
          <a:bodyPr wrap="square" rtlCol="0">
            <a:spAutoFit/>
          </a:bodyPr>
          <a:lstStyle/>
          <a:p>
            <a:pPr algn="ctr"/>
            <a:r>
              <a:rPr lang="en-GB" sz="3000" b="1" dirty="0">
                <a:solidFill>
                  <a:schemeClr val="bg1"/>
                </a:solidFill>
              </a:rPr>
              <a:t>Living costs</a:t>
            </a:r>
          </a:p>
          <a:p>
            <a:pPr algn="ctr"/>
            <a:r>
              <a:rPr lang="en-GB" sz="2200" dirty="0">
                <a:solidFill>
                  <a:schemeClr val="bg1"/>
                </a:solidFill>
              </a:rPr>
              <a:t>Rent, food, bills, clothes, travel costs, </a:t>
            </a:r>
            <a:br>
              <a:rPr lang="en-GB" sz="2200" dirty="0">
                <a:solidFill>
                  <a:schemeClr val="bg1"/>
                </a:solidFill>
              </a:rPr>
            </a:br>
            <a:r>
              <a:rPr lang="en-GB" sz="2200" dirty="0">
                <a:solidFill>
                  <a:schemeClr val="bg1"/>
                </a:solidFill>
              </a:rPr>
              <a:t>socialising, gym, sports, etc.</a:t>
            </a:r>
          </a:p>
          <a:p>
            <a:pPr algn="ctr"/>
            <a:endParaRPr lang="en-US" dirty="0"/>
          </a:p>
        </p:txBody>
      </p:sp>
      <p:pic>
        <p:nvPicPr>
          <p:cNvPr id="12" name="Picture 11">
            <a:extLst>
              <a:ext uri="{FF2B5EF4-FFF2-40B4-BE49-F238E27FC236}">
                <a16:creationId xmlns:a16="http://schemas.microsoft.com/office/drawing/2014/main" id="{D82449BE-4CDF-1946-A432-B8991626B27B}"/>
              </a:ext>
            </a:extLst>
          </p:cNvPr>
          <p:cNvPicPr>
            <a:picLocks noChangeAspect="1"/>
          </p:cNvPicPr>
          <p:nvPr/>
        </p:nvPicPr>
        <p:blipFill>
          <a:blip r:embed="rId3"/>
          <a:stretch>
            <a:fillRect/>
          </a:stretch>
        </p:blipFill>
        <p:spPr>
          <a:xfrm>
            <a:off x="7939412" y="1767239"/>
            <a:ext cx="2483042" cy="2147496"/>
          </a:xfrm>
          <a:prstGeom prst="rect">
            <a:avLst/>
          </a:prstGeom>
        </p:spPr>
      </p:pic>
      <p:pic>
        <p:nvPicPr>
          <p:cNvPr id="15" name="Picture 14">
            <a:extLst>
              <a:ext uri="{FF2B5EF4-FFF2-40B4-BE49-F238E27FC236}">
                <a16:creationId xmlns:a16="http://schemas.microsoft.com/office/drawing/2014/main" id="{4BA58DD5-4C06-4C4A-9255-71559D919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695" y="1713451"/>
            <a:ext cx="2246115" cy="2258878"/>
          </a:xfrm>
          <a:prstGeom prst="rect">
            <a:avLst/>
          </a:prstGeom>
        </p:spPr>
      </p:pic>
    </p:spTree>
    <p:extLst>
      <p:ext uri="{BB962C8B-B14F-4D97-AF65-F5344CB8AC3E}">
        <p14:creationId xmlns:p14="http://schemas.microsoft.com/office/powerpoint/2010/main" val="688733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nip Single Corner Rectangle 13">
            <a:extLst>
              <a:ext uri="{FF2B5EF4-FFF2-40B4-BE49-F238E27FC236}">
                <a16:creationId xmlns:a16="http://schemas.microsoft.com/office/drawing/2014/main" id="{F00E83FB-19B2-4D5C-89AF-5B7705DB2B89}"/>
              </a:ext>
            </a:extLst>
          </p:cNvPr>
          <p:cNvSpPr/>
          <p:nvPr/>
        </p:nvSpPr>
        <p:spPr>
          <a:xfrm flipV="1">
            <a:off x="1171817" y="2991446"/>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38" name="Snip Single Corner Rectangle 13">
            <a:extLst>
              <a:ext uri="{FF2B5EF4-FFF2-40B4-BE49-F238E27FC236}">
                <a16:creationId xmlns:a16="http://schemas.microsoft.com/office/drawing/2014/main" id="{B9EDBA3A-90E2-4B39-81B9-61A6B96E19E5}"/>
              </a:ext>
            </a:extLst>
          </p:cNvPr>
          <p:cNvSpPr/>
          <p:nvPr/>
        </p:nvSpPr>
        <p:spPr>
          <a:xfrm flipV="1">
            <a:off x="2513019" y="4169940"/>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37" name="Snip Single Corner Rectangle 13">
            <a:extLst>
              <a:ext uri="{FF2B5EF4-FFF2-40B4-BE49-F238E27FC236}">
                <a16:creationId xmlns:a16="http://schemas.microsoft.com/office/drawing/2014/main" id="{090DCA3D-8028-491E-AC33-8B9302F698CA}"/>
              </a:ext>
            </a:extLst>
          </p:cNvPr>
          <p:cNvSpPr/>
          <p:nvPr/>
        </p:nvSpPr>
        <p:spPr>
          <a:xfrm flipV="1">
            <a:off x="4314437" y="3019446"/>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34" name="Snip Single Corner Rectangle 13">
            <a:extLst>
              <a:ext uri="{FF2B5EF4-FFF2-40B4-BE49-F238E27FC236}">
                <a16:creationId xmlns:a16="http://schemas.microsoft.com/office/drawing/2014/main" id="{D510347F-759B-459A-B717-14A38104DB4A}"/>
              </a:ext>
            </a:extLst>
          </p:cNvPr>
          <p:cNvSpPr/>
          <p:nvPr/>
        </p:nvSpPr>
        <p:spPr>
          <a:xfrm flipV="1">
            <a:off x="6026660" y="4146700"/>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33" name="Snip Single Corner Rectangle 13">
            <a:extLst>
              <a:ext uri="{FF2B5EF4-FFF2-40B4-BE49-F238E27FC236}">
                <a16:creationId xmlns:a16="http://schemas.microsoft.com/office/drawing/2014/main" id="{9E670F2C-68B0-41EA-94B4-BE5D5A55FBB7}"/>
              </a:ext>
            </a:extLst>
          </p:cNvPr>
          <p:cNvSpPr/>
          <p:nvPr/>
        </p:nvSpPr>
        <p:spPr>
          <a:xfrm flipV="1">
            <a:off x="9667039" y="4146190"/>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30" name="Snip Single Corner Rectangle 29">
            <a:extLst>
              <a:ext uri="{FF2B5EF4-FFF2-40B4-BE49-F238E27FC236}">
                <a16:creationId xmlns:a16="http://schemas.microsoft.com/office/drawing/2014/main" id="{59AEC6DD-92F0-5143-81E8-D109C5963B8F}"/>
              </a:ext>
            </a:extLst>
          </p:cNvPr>
          <p:cNvSpPr/>
          <p:nvPr/>
        </p:nvSpPr>
        <p:spPr>
          <a:xfrm flipV="1">
            <a:off x="641903" y="1397051"/>
            <a:ext cx="9325820" cy="618591"/>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2E7E"/>
              </a:solidFill>
            </a:endParaRPr>
          </a:p>
        </p:txBody>
      </p:sp>
      <p:sp>
        <p:nvSpPr>
          <p:cNvPr id="4" name="Content Placeholder 2">
            <a:extLst>
              <a:ext uri="{FF2B5EF4-FFF2-40B4-BE49-F238E27FC236}">
                <a16:creationId xmlns:a16="http://schemas.microsoft.com/office/drawing/2014/main" id="{3DA8169B-5EC3-1C41-B90E-64841D4C13DC}"/>
              </a:ext>
            </a:extLst>
          </p:cNvPr>
          <p:cNvSpPr>
            <a:spLocks noGrp="1"/>
          </p:cNvSpPr>
          <p:nvPr>
            <p:ph idx="1"/>
          </p:nvPr>
        </p:nvSpPr>
        <p:spPr>
          <a:xfrm>
            <a:off x="712454" y="1442359"/>
            <a:ext cx="9631362" cy="560924"/>
          </a:xfrm>
        </p:spPr>
        <p:txBody>
          <a:bodyPr>
            <a:normAutofit fontScale="92500"/>
          </a:bodyPr>
          <a:lstStyle/>
          <a:p>
            <a:pPr marL="0" indent="0" defTabSz="342900">
              <a:lnSpc>
                <a:spcPct val="120000"/>
              </a:lnSpc>
              <a:buNone/>
            </a:pPr>
            <a:r>
              <a:rPr lang="en-GB" sz="2400" b="1" dirty="0">
                <a:solidFill>
                  <a:schemeClr val="bg1"/>
                </a:solidFill>
              </a:rPr>
              <a:t>What is the maximum tuition fee a university or college can charge per year?</a:t>
            </a:r>
          </a:p>
        </p:txBody>
      </p:sp>
      <p:sp>
        <p:nvSpPr>
          <p:cNvPr id="5" name="Rectangle 4">
            <a:extLst>
              <a:ext uri="{FF2B5EF4-FFF2-40B4-BE49-F238E27FC236}">
                <a16:creationId xmlns:a16="http://schemas.microsoft.com/office/drawing/2014/main" id="{ADDA45CF-AE45-C44A-AA5E-D19654E58693}"/>
              </a:ext>
            </a:extLst>
          </p:cNvPr>
          <p:cNvSpPr/>
          <p:nvPr/>
        </p:nvSpPr>
        <p:spPr>
          <a:xfrm>
            <a:off x="1258787" y="3886813"/>
            <a:ext cx="10051877" cy="45719"/>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ontent Placeholder 2">
            <a:extLst>
              <a:ext uri="{FF2B5EF4-FFF2-40B4-BE49-F238E27FC236}">
                <a16:creationId xmlns:a16="http://schemas.microsoft.com/office/drawing/2014/main" id="{3B248E1F-23C4-294A-99A8-3F455652EBD6}"/>
              </a:ext>
            </a:extLst>
          </p:cNvPr>
          <p:cNvSpPr txBox="1">
            <a:spLocks/>
          </p:cNvSpPr>
          <p:nvPr/>
        </p:nvSpPr>
        <p:spPr>
          <a:xfrm>
            <a:off x="2629863" y="4170959"/>
            <a:ext cx="1700340" cy="49898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£8,750</a:t>
            </a:r>
          </a:p>
        </p:txBody>
      </p:sp>
      <p:sp>
        <p:nvSpPr>
          <p:cNvPr id="11" name="Content Placeholder 2">
            <a:extLst>
              <a:ext uri="{FF2B5EF4-FFF2-40B4-BE49-F238E27FC236}">
                <a16:creationId xmlns:a16="http://schemas.microsoft.com/office/drawing/2014/main" id="{416B1604-FB78-AC4E-9953-AFA235219802}"/>
              </a:ext>
            </a:extLst>
          </p:cNvPr>
          <p:cNvSpPr txBox="1">
            <a:spLocks/>
          </p:cNvSpPr>
          <p:nvPr/>
        </p:nvSpPr>
        <p:spPr>
          <a:xfrm>
            <a:off x="4566307" y="3007975"/>
            <a:ext cx="1533833" cy="56896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£9,250</a:t>
            </a:r>
          </a:p>
        </p:txBody>
      </p:sp>
      <p:sp>
        <p:nvSpPr>
          <p:cNvPr id="13" name="Content Placeholder 2">
            <a:extLst>
              <a:ext uri="{FF2B5EF4-FFF2-40B4-BE49-F238E27FC236}">
                <a16:creationId xmlns:a16="http://schemas.microsoft.com/office/drawing/2014/main" id="{049842A8-8134-8445-A300-5E5AE1F21426}"/>
              </a:ext>
            </a:extLst>
          </p:cNvPr>
          <p:cNvSpPr txBox="1">
            <a:spLocks/>
          </p:cNvSpPr>
          <p:nvPr/>
        </p:nvSpPr>
        <p:spPr>
          <a:xfrm>
            <a:off x="6136599" y="4157069"/>
            <a:ext cx="1736739" cy="4663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b="1" dirty="0">
                <a:solidFill>
                  <a:schemeClr val="bg1"/>
                </a:solidFill>
              </a:rPr>
              <a:t>£</a:t>
            </a:r>
            <a:r>
              <a:rPr lang="en-GB" sz="3200" b="1" dirty="0">
                <a:solidFill>
                  <a:schemeClr val="bg1"/>
                </a:solidFill>
              </a:rPr>
              <a:t>12,800</a:t>
            </a:r>
            <a:endParaRPr lang="en-GB" b="1" dirty="0">
              <a:solidFill>
                <a:schemeClr val="bg1"/>
              </a:solidFill>
            </a:endParaRPr>
          </a:p>
        </p:txBody>
      </p:sp>
      <p:sp>
        <p:nvSpPr>
          <p:cNvPr id="14" name="Snip Single Corner Rectangle 13">
            <a:extLst>
              <a:ext uri="{FF2B5EF4-FFF2-40B4-BE49-F238E27FC236}">
                <a16:creationId xmlns:a16="http://schemas.microsoft.com/office/drawing/2014/main" id="{0F148301-F437-9545-B938-79BF568D4020}"/>
              </a:ext>
            </a:extLst>
          </p:cNvPr>
          <p:cNvSpPr/>
          <p:nvPr/>
        </p:nvSpPr>
        <p:spPr>
          <a:xfrm flipV="1">
            <a:off x="7845756" y="3008731"/>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15" name="Content Placeholder 2">
            <a:extLst>
              <a:ext uri="{FF2B5EF4-FFF2-40B4-BE49-F238E27FC236}">
                <a16:creationId xmlns:a16="http://schemas.microsoft.com/office/drawing/2014/main" id="{52B16580-47DF-E341-8FD6-49F5E0B5E34C}"/>
              </a:ext>
            </a:extLst>
          </p:cNvPr>
          <p:cNvSpPr txBox="1">
            <a:spLocks/>
          </p:cNvSpPr>
          <p:nvPr/>
        </p:nvSpPr>
        <p:spPr>
          <a:xfrm>
            <a:off x="9631482" y="4145016"/>
            <a:ext cx="1947724" cy="54796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£20,150</a:t>
            </a:r>
          </a:p>
        </p:txBody>
      </p:sp>
      <p:sp>
        <p:nvSpPr>
          <p:cNvPr id="19" name="Content Placeholder 2">
            <a:extLst>
              <a:ext uri="{FF2B5EF4-FFF2-40B4-BE49-F238E27FC236}">
                <a16:creationId xmlns:a16="http://schemas.microsoft.com/office/drawing/2014/main" id="{1D338C2A-99E6-514B-A7F4-5FFA146EFFCE}"/>
              </a:ext>
            </a:extLst>
          </p:cNvPr>
          <p:cNvSpPr txBox="1">
            <a:spLocks/>
          </p:cNvSpPr>
          <p:nvPr/>
        </p:nvSpPr>
        <p:spPr>
          <a:xfrm>
            <a:off x="7863759" y="2997488"/>
            <a:ext cx="1915758" cy="53962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£15,350</a:t>
            </a:r>
          </a:p>
        </p:txBody>
      </p:sp>
      <p:sp>
        <p:nvSpPr>
          <p:cNvPr id="3" name="Right Triangle 2">
            <a:extLst>
              <a:ext uri="{FF2B5EF4-FFF2-40B4-BE49-F238E27FC236}">
                <a16:creationId xmlns:a16="http://schemas.microsoft.com/office/drawing/2014/main" id="{DCBA3610-FE92-F949-A0BE-FFD0E72AE94E}"/>
              </a:ext>
            </a:extLst>
          </p:cNvPr>
          <p:cNvSpPr/>
          <p:nvPr/>
        </p:nvSpPr>
        <p:spPr>
          <a:xfrm rot="10800000">
            <a:off x="2150291" y="3653109"/>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Triangle 17">
            <a:extLst>
              <a:ext uri="{FF2B5EF4-FFF2-40B4-BE49-F238E27FC236}">
                <a16:creationId xmlns:a16="http://schemas.microsoft.com/office/drawing/2014/main" id="{8104126F-F4E3-3843-A35D-6021496109A3}"/>
              </a:ext>
            </a:extLst>
          </p:cNvPr>
          <p:cNvSpPr/>
          <p:nvPr/>
        </p:nvSpPr>
        <p:spPr>
          <a:xfrm rot="10800000">
            <a:off x="4913511"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Triangle 20">
            <a:extLst>
              <a:ext uri="{FF2B5EF4-FFF2-40B4-BE49-F238E27FC236}">
                <a16:creationId xmlns:a16="http://schemas.microsoft.com/office/drawing/2014/main" id="{5A085891-D3BF-E242-8C0E-329BBDA8DAEA}"/>
              </a:ext>
            </a:extLst>
          </p:cNvPr>
          <p:cNvSpPr/>
          <p:nvPr/>
        </p:nvSpPr>
        <p:spPr>
          <a:xfrm rot="10800000">
            <a:off x="8106487"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Triangle 21">
            <a:extLst>
              <a:ext uri="{FF2B5EF4-FFF2-40B4-BE49-F238E27FC236}">
                <a16:creationId xmlns:a16="http://schemas.microsoft.com/office/drawing/2014/main" id="{6B6CF556-4C94-E549-9E94-B96A5D460983}"/>
              </a:ext>
            </a:extLst>
          </p:cNvPr>
          <p:cNvSpPr/>
          <p:nvPr/>
        </p:nvSpPr>
        <p:spPr>
          <a:xfrm>
            <a:off x="6722266"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Triangle 22">
            <a:extLst>
              <a:ext uri="{FF2B5EF4-FFF2-40B4-BE49-F238E27FC236}">
                <a16:creationId xmlns:a16="http://schemas.microsoft.com/office/drawing/2014/main" id="{B1CDA253-AC3D-A640-A6FD-989D06B03592}"/>
              </a:ext>
            </a:extLst>
          </p:cNvPr>
          <p:cNvSpPr/>
          <p:nvPr/>
        </p:nvSpPr>
        <p:spPr>
          <a:xfrm>
            <a:off x="3768287" y="3946219"/>
            <a:ext cx="130367" cy="223262"/>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Triangle 23">
            <a:extLst>
              <a:ext uri="{FF2B5EF4-FFF2-40B4-BE49-F238E27FC236}">
                <a16:creationId xmlns:a16="http://schemas.microsoft.com/office/drawing/2014/main" id="{F9E92F51-E35E-8D4D-AA3F-A3491C057F13}"/>
              </a:ext>
            </a:extLst>
          </p:cNvPr>
          <p:cNvSpPr/>
          <p:nvPr/>
        </p:nvSpPr>
        <p:spPr>
          <a:xfrm>
            <a:off x="9910055"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71B3F6E5-0341-104E-BB6A-3CBAF773AE83}"/>
              </a:ext>
            </a:extLst>
          </p:cNvPr>
          <p:cNvSpPr/>
          <p:nvPr/>
        </p:nvSpPr>
        <p:spPr>
          <a:xfrm>
            <a:off x="2201209" y="3838552"/>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5E627B2-2EB7-3242-828D-A7D6513DE68D}"/>
              </a:ext>
            </a:extLst>
          </p:cNvPr>
          <p:cNvSpPr/>
          <p:nvPr/>
        </p:nvSpPr>
        <p:spPr>
          <a:xfrm>
            <a:off x="3705666" y="3838552"/>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847C4E38-4D89-6E41-8076-B881DB127D6B}"/>
              </a:ext>
            </a:extLst>
          </p:cNvPr>
          <p:cNvSpPr/>
          <p:nvPr/>
        </p:nvSpPr>
        <p:spPr>
          <a:xfrm>
            <a:off x="4965934" y="3838552"/>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0A0941CD-3142-7B46-AB71-1E94E0CCE7AA}"/>
              </a:ext>
            </a:extLst>
          </p:cNvPr>
          <p:cNvSpPr/>
          <p:nvPr/>
        </p:nvSpPr>
        <p:spPr>
          <a:xfrm>
            <a:off x="6652224" y="3838552"/>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E78F8149-90AD-EA40-9412-D3BD351CFBDE}"/>
              </a:ext>
            </a:extLst>
          </p:cNvPr>
          <p:cNvSpPr/>
          <p:nvPr/>
        </p:nvSpPr>
        <p:spPr>
          <a:xfrm>
            <a:off x="8167074" y="3838552"/>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34203453-81E9-364D-B399-BE76030080F9}"/>
              </a:ext>
            </a:extLst>
          </p:cNvPr>
          <p:cNvSpPr/>
          <p:nvPr/>
        </p:nvSpPr>
        <p:spPr>
          <a:xfrm>
            <a:off x="9831849" y="3838552"/>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Content Placeholder 2">
            <a:extLst>
              <a:ext uri="{FF2B5EF4-FFF2-40B4-BE49-F238E27FC236}">
                <a16:creationId xmlns:a16="http://schemas.microsoft.com/office/drawing/2014/main" id="{3B248E1F-23C4-294A-99A8-3F455652EBD6}"/>
              </a:ext>
            </a:extLst>
          </p:cNvPr>
          <p:cNvSpPr txBox="1">
            <a:spLocks/>
          </p:cNvSpPr>
          <p:nvPr/>
        </p:nvSpPr>
        <p:spPr>
          <a:xfrm>
            <a:off x="1413164" y="2982923"/>
            <a:ext cx="1452286" cy="41782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b="1" dirty="0">
                <a:solidFill>
                  <a:schemeClr val="bg1"/>
                </a:solidFill>
              </a:rPr>
              <a:t>£</a:t>
            </a:r>
            <a:r>
              <a:rPr lang="en-GB" sz="3200" b="1" dirty="0">
                <a:solidFill>
                  <a:schemeClr val="bg1"/>
                </a:solidFill>
              </a:rPr>
              <a:t>7,750</a:t>
            </a:r>
            <a:endParaRPr lang="en-GB" b="1" dirty="0">
              <a:solidFill>
                <a:schemeClr val="bg1"/>
              </a:solidFill>
            </a:endParaRPr>
          </a:p>
        </p:txBody>
      </p:sp>
      <p:sp>
        <p:nvSpPr>
          <p:cNvPr id="32" name="Title 1">
            <a:extLst>
              <a:ext uri="{FF2B5EF4-FFF2-40B4-BE49-F238E27FC236}">
                <a16:creationId xmlns:a16="http://schemas.microsoft.com/office/drawing/2014/main" id="{F6D658E2-D6D9-44A6-A8C3-2A4CFAE4E220}"/>
              </a:ext>
            </a:extLst>
          </p:cNvPr>
          <p:cNvSpPr>
            <a:spLocks noGrp="1"/>
          </p:cNvSpPr>
          <p:nvPr>
            <p:ph type="title"/>
          </p:nvPr>
        </p:nvSpPr>
        <p:spPr>
          <a:xfrm>
            <a:off x="414528" y="365125"/>
            <a:ext cx="9325820" cy="510529"/>
          </a:xfrm>
        </p:spPr>
        <p:txBody>
          <a:bodyPr>
            <a:noAutofit/>
          </a:bodyPr>
          <a:lstStyle/>
          <a:p>
            <a:r>
              <a:rPr lang="en-US" sz="4000" dirty="0"/>
              <a:t>Tuition Fees</a:t>
            </a:r>
          </a:p>
        </p:txBody>
      </p:sp>
    </p:spTree>
    <p:extLst>
      <p:ext uri="{BB962C8B-B14F-4D97-AF65-F5344CB8AC3E}">
        <p14:creationId xmlns:p14="http://schemas.microsoft.com/office/powerpoint/2010/main" val="499973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iterate type="lt">
                                    <p:tmPct val="0"/>
                                  </p:iterate>
                                  <p:childTnLst>
                                    <p:animClr clrSpc="rgb" dir="cw">
                                      <p:cBhvr override="childStyle">
                                        <p:cTn id="36" dur="2000" fill="hold"/>
                                        <p:tgtEl>
                                          <p:spTgt spid="11"/>
                                        </p:tgtEl>
                                        <p:attrNameLst>
                                          <p:attrName>style.color</p:attrName>
                                        </p:attrNameLst>
                                      </p:cBhvr>
                                      <p:to>
                                        <a:srgbClr val="E628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3" grpId="0"/>
      <p:bldP spid="15" grpId="0"/>
      <p:bldP spid="19"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nip Single Corner Rectangle 13">
            <a:extLst>
              <a:ext uri="{FF2B5EF4-FFF2-40B4-BE49-F238E27FC236}">
                <a16:creationId xmlns:a16="http://schemas.microsoft.com/office/drawing/2014/main" id="{8A742B55-FF82-4305-88E2-E093BFF3A6F6}"/>
              </a:ext>
            </a:extLst>
          </p:cNvPr>
          <p:cNvSpPr/>
          <p:nvPr/>
        </p:nvSpPr>
        <p:spPr>
          <a:xfrm flipV="1">
            <a:off x="9351799" y="2963544"/>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47" name="Snip Single Corner Rectangle 13">
            <a:extLst>
              <a:ext uri="{FF2B5EF4-FFF2-40B4-BE49-F238E27FC236}">
                <a16:creationId xmlns:a16="http://schemas.microsoft.com/office/drawing/2014/main" id="{C2460C59-FCF1-4A8E-ADA6-39AF1F2E7BEF}"/>
              </a:ext>
            </a:extLst>
          </p:cNvPr>
          <p:cNvSpPr/>
          <p:nvPr/>
        </p:nvSpPr>
        <p:spPr>
          <a:xfrm flipV="1">
            <a:off x="8147878" y="4144093"/>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46" name="Snip Single Corner Rectangle 13">
            <a:extLst>
              <a:ext uri="{FF2B5EF4-FFF2-40B4-BE49-F238E27FC236}">
                <a16:creationId xmlns:a16="http://schemas.microsoft.com/office/drawing/2014/main" id="{73C436C9-F559-4799-B222-DA0D5744C74D}"/>
              </a:ext>
            </a:extLst>
          </p:cNvPr>
          <p:cNvSpPr/>
          <p:nvPr/>
        </p:nvSpPr>
        <p:spPr>
          <a:xfrm flipV="1">
            <a:off x="6493822" y="2932294"/>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45" name="Snip Single Corner Rectangle 13">
            <a:extLst>
              <a:ext uri="{FF2B5EF4-FFF2-40B4-BE49-F238E27FC236}">
                <a16:creationId xmlns:a16="http://schemas.microsoft.com/office/drawing/2014/main" id="{0EE832D9-4A77-41CA-A037-2D4817F98FF8}"/>
              </a:ext>
            </a:extLst>
          </p:cNvPr>
          <p:cNvSpPr/>
          <p:nvPr/>
        </p:nvSpPr>
        <p:spPr>
          <a:xfrm flipV="1">
            <a:off x="4846718" y="4156545"/>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44" name="Snip Single Corner Rectangle 13">
            <a:extLst>
              <a:ext uri="{FF2B5EF4-FFF2-40B4-BE49-F238E27FC236}">
                <a16:creationId xmlns:a16="http://schemas.microsoft.com/office/drawing/2014/main" id="{523DE2C5-5D14-4408-A17B-AD597CE99242}"/>
              </a:ext>
            </a:extLst>
          </p:cNvPr>
          <p:cNvSpPr/>
          <p:nvPr/>
        </p:nvSpPr>
        <p:spPr>
          <a:xfrm flipV="1">
            <a:off x="3635845" y="2944511"/>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43" name="Snip Single Corner Rectangle 13">
            <a:extLst>
              <a:ext uri="{FF2B5EF4-FFF2-40B4-BE49-F238E27FC236}">
                <a16:creationId xmlns:a16="http://schemas.microsoft.com/office/drawing/2014/main" id="{58863C92-E996-4516-A4AB-2A9FEFC2AA31}"/>
              </a:ext>
            </a:extLst>
          </p:cNvPr>
          <p:cNvSpPr/>
          <p:nvPr/>
        </p:nvSpPr>
        <p:spPr>
          <a:xfrm flipV="1">
            <a:off x="1872217" y="4207720"/>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42" name="Snip Single Corner Rectangle 13">
            <a:extLst>
              <a:ext uri="{FF2B5EF4-FFF2-40B4-BE49-F238E27FC236}">
                <a16:creationId xmlns:a16="http://schemas.microsoft.com/office/drawing/2014/main" id="{DC07A452-B395-47CE-B38B-54A8DA36B63B}"/>
              </a:ext>
            </a:extLst>
          </p:cNvPr>
          <p:cNvSpPr/>
          <p:nvPr/>
        </p:nvSpPr>
        <p:spPr>
          <a:xfrm flipV="1">
            <a:off x="615393" y="2950308"/>
            <a:ext cx="2058783" cy="675030"/>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5" name="Rectangle 4">
            <a:extLst>
              <a:ext uri="{FF2B5EF4-FFF2-40B4-BE49-F238E27FC236}">
                <a16:creationId xmlns:a16="http://schemas.microsoft.com/office/drawing/2014/main" id="{9B7BD7A4-027F-424D-81C9-133ADBD61E6D}"/>
              </a:ext>
            </a:extLst>
          </p:cNvPr>
          <p:cNvSpPr/>
          <p:nvPr/>
        </p:nvSpPr>
        <p:spPr>
          <a:xfrm flipV="1">
            <a:off x="1394362" y="3852386"/>
            <a:ext cx="9804068" cy="45719"/>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2">
            <a:extLst>
              <a:ext uri="{FF2B5EF4-FFF2-40B4-BE49-F238E27FC236}">
                <a16:creationId xmlns:a16="http://schemas.microsoft.com/office/drawing/2014/main" id="{BAF0EA6D-147D-2847-850A-4A4BADD9303B}"/>
              </a:ext>
            </a:extLst>
          </p:cNvPr>
          <p:cNvSpPr txBox="1">
            <a:spLocks/>
          </p:cNvSpPr>
          <p:nvPr/>
        </p:nvSpPr>
        <p:spPr>
          <a:xfrm>
            <a:off x="1101958" y="2961364"/>
            <a:ext cx="1103564" cy="473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0%</a:t>
            </a:r>
          </a:p>
        </p:txBody>
      </p:sp>
      <p:sp>
        <p:nvSpPr>
          <p:cNvPr id="9" name="Content Placeholder 2">
            <a:extLst>
              <a:ext uri="{FF2B5EF4-FFF2-40B4-BE49-F238E27FC236}">
                <a16:creationId xmlns:a16="http://schemas.microsoft.com/office/drawing/2014/main" id="{10D1FFF1-A2EB-F345-AC2D-DBE8F1F3D3A5}"/>
              </a:ext>
            </a:extLst>
          </p:cNvPr>
          <p:cNvSpPr txBox="1">
            <a:spLocks/>
          </p:cNvSpPr>
          <p:nvPr/>
        </p:nvSpPr>
        <p:spPr>
          <a:xfrm>
            <a:off x="2367401" y="4227375"/>
            <a:ext cx="1068413" cy="473200"/>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10%</a:t>
            </a:r>
          </a:p>
        </p:txBody>
      </p:sp>
      <p:sp>
        <p:nvSpPr>
          <p:cNvPr id="11" name="Content Placeholder 2">
            <a:extLst>
              <a:ext uri="{FF2B5EF4-FFF2-40B4-BE49-F238E27FC236}">
                <a16:creationId xmlns:a16="http://schemas.microsoft.com/office/drawing/2014/main" id="{36A656CC-8E1B-FF49-A46E-CCC3D48A224C}"/>
              </a:ext>
            </a:extLst>
          </p:cNvPr>
          <p:cNvSpPr txBox="1">
            <a:spLocks/>
          </p:cNvSpPr>
          <p:nvPr/>
        </p:nvSpPr>
        <p:spPr>
          <a:xfrm>
            <a:off x="4093113" y="2961670"/>
            <a:ext cx="1144246" cy="473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15%</a:t>
            </a:r>
          </a:p>
        </p:txBody>
      </p:sp>
      <p:sp>
        <p:nvSpPr>
          <p:cNvPr id="15" name="Content Placeholder 2">
            <a:extLst>
              <a:ext uri="{FF2B5EF4-FFF2-40B4-BE49-F238E27FC236}">
                <a16:creationId xmlns:a16="http://schemas.microsoft.com/office/drawing/2014/main" id="{993F5149-1B8D-3A4A-ACC3-4B8282646253}"/>
              </a:ext>
            </a:extLst>
          </p:cNvPr>
          <p:cNvSpPr txBox="1">
            <a:spLocks/>
          </p:cNvSpPr>
          <p:nvPr/>
        </p:nvSpPr>
        <p:spPr>
          <a:xfrm>
            <a:off x="8499889" y="4132111"/>
            <a:ext cx="1275014" cy="473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80%</a:t>
            </a:r>
          </a:p>
        </p:txBody>
      </p:sp>
      <p:sp>
        <p:nvSpPr>
          <p:cNvPr id="16" name="Content Placeholder 2">
            <a:extLst>
              <a:ext uri="{FF2B5EF4-FFF2-40B4-BE49-F238E27FC236}">
                <a16:creationId xmlns:a16="http://schemas.microsoft.com/office/drawing/2014/main" id="{D550FBF5-2D16-454A-B1EB-4F616FFE5C47}"/>
              </a:ext>
            </a:extLst>
          </p:cNvPr>
          <p:cNvSpPr txBox="1">
            <a:spLocks/>
          </p:cNvSpPr>
          <p:nvPr/>
        </p:nvSpPr>
        <p:spPr>
          <a:xfrm>
            <a:off x="6852257" y="2957509"/>
            <a:ext cx="1275015" cy="473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50%</a:t>
            </a:r>
          </a:p>
        </p:txBody>
      </p:sp>
      <p:sp>
        <p:nvSpPr>
          <p:cNvPr id="17" name="Right Triangle 16">
            <a:extLst>
              <a:ext uri="{FF2B5EF4-FFF2-40B4-BE49-F238E27FC236}">
                <a16:creationId xmlns:a16="http://schemas.microsoft.com/office/drawing/2014/main" id="{A45CA362-6399-8945-B8E9-23AEF7B18540}"/>
              </a:ext>
            </a:extLst>
          </p:cNvPr>
          <p:cNvSpPr/>
          <p:nvPr/>
        </p:nvSpPr>
        <p:spPr>
          <a:xfrm rot="10800000">
            <a:off x="2070982" y="36181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Triangle 17">
            <a:extLst>
              <a:ext uri="{FF2B5EF4-FFF2-40B4-BE49-F238E27FC236}">
                <a16:creationId xmlns:a16="http://schemas.microsoft.com/office/drawing/2014/main" id="{61B42D9D-824A-EA41-97D0-9F282CFAFF99}"/>
              </a:ext>
            </a:extLst>
          </p:cNvPr>
          <p:cNvSpPr/>
          <p:nvPr/>
        </p:nvSpPr>
        <p:spPr>
          <a:xfrm rot="10800000">
            <a:off x="4392113" y="36181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ight Triangle 18">
            <a:extLst>
              <a:ext uri="{FF2B5EF4-FFF2-40B4-BE49-F238E27FC236}">
                <a16:creationId xmlns:a16="http://schemas.microsoft.com/office/drawing/2014/main" id="{CBE8ACFE-DE0D-9640-9D01-52C0F1C6D60C}"/>
              </a:ext>
            </a:extLst>
          </p:cNvPr>
          <p:cNvSpPr/>
          <p:nvPr/>
        </p:nvSpPr>
        <p:spPr>
          <a:xfrm rot="10800000">
            <a:off x="7151577" y="3606225"/>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Triangle 19">
            <a:extLst>
              <a:ext uri="{FF2B5EF4-FFF2-40B4-BE49-F238E27FC236}">
                <a16:creationId xmlns:a16="http://schemas.microsoft.com/office/drawing/2014/main" id="{5F4603E3-A41D-654D-8D65-90499C7503AC}"/>
              </a:ext>
            </a:extLst>
          </p:cNvPr>
          <p:cNvSpPr/>
          <p:nvPr/>
        </p:nvSpPr>
        <p:spPr>
          <a:xfrm>
            <a:off x="5900767" y="3951646"/>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Triangle 20">
            <a:extLst>
              <a:ext uri="{FF2B5EF4-FFF2-40B4-BE49-F238E27FC236}">
                <a16:creationId xmlns:a16="http://schemas.microsoft.com/office/drawing/2014/main" id="{EE37E0EF-5378-DE42-924C-29B317C8B4D4}"/>
              </a:ext>
            </a:extLst>
          </p:cNvPr>
          <p:cNvSpPr/>
          <p:nvPr/>
        </p:nvSpPr>
        <p:spPr>
          <a:xfrm>
            <a:off x="3231786" y="3946220"/>
            <a:ext cx="155531" cy="254619"/>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Triangle 21">
            <a:extLst>
              <a:ext uri="{FF2B5EF4-FFF2-40B4-BE49-F238E27FC236}">
                <a16:creationId xmlns:a16="http://schemas.microsoft.com/office/drawing/2014/main" id="{110F6281-3AB2-AC4E-89A8-491EA4F9E3D6}"/>
              </a:ext>
            </a:extLst>
          </p:cNvPr>
          <p:cNvSpPr/>
          <p:nvPr/>
        </p:nvSpPr>
        <p:spPr>
          <a:xfrm>
            <a:off x="8851039"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6B10806B-C4A5-7740-A518-6D7B6965CF47}"/>
              </a:ext>
            </a:extLst>
          </p:cNvPr>
          <p:cNvSpPr/>
          <p:nvPr/>
        </p:nvSpPr>
        <p:spPr>
          <a:xfrm>
            <a:off x="2122874" y="3802927"/>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21F3F42E-0C1D-3947-9189-C9E43687E217}"/>
              </a:ext>
            </a:extLst>
          </p:cNvPr>
          <p:cNvSpPr/>
          <p:nvPr/>
        </p:nvSpPr>
        <p:spPr>
          <a:xfrm>
            <a:off x="3166489" y="3802927"/>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5019FFC-DB3A-5545-904B-856CBB7D608A}"/>
              </a:ext>
            </a:extLst>
          </p:cNvPr>
          <p:cNvSpPr/>
          <p:nvPr/>
        </p:nvSpPr>
        <p:spPr>
          <a:xfrm>
            <a:off x="4444124" y="3802927"/>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2B47DE1D-686B-1F4F-8157-6B5F6AD2672B}"/>
              </a:ext>
            </a:extLst>
          </p:cNvPr>
          <p:cNvSpPr/>
          <p:nvPr/>
        </p:nvSpPr>
        <p:spPr>
          <a:xfrm>
            <a:off x="5847698" y="3802927"/>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273C737E-6A5D-254E-B65F-0CC49B91FCFB}"/>
              </a:ext>
            </a:extLst>
          </p:cNvPr>
          <p:cNvSpPr/>
          <p:nvPr/>
        </p:nvSpPr>
        <p:spPr>
          <a:xfrm>
            <a:off x="7207000" y="3802927"/>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A2444576-F927-F946-B750-E344BC4B1CEE}"/>
              </a:ext>
            </a:extLst>
          </p:cNvPr>
          <p:cNvSpPr/>
          <p:nvPr/>
        </p:nvSpPr>
        <p:spPr>
          <a:xfrm>
            <a:off x="8788558" y="3802927"/>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ight Triangle 30">
            <a:extLst>
              <a:ext uri="{FF2B5EF4-FFF2-40B4-BE49-F238E27FC236}">
                <a16:creationId xmlns:a16="http://schemas.microsoft.com/office/drawing/2014/main" id="{9DA10D74-E99D-1743-9B43-1A3AA17210E4}"/>
              </a:ext>
            </a:extLst>
          </p:cNvPr>
          <p:cNvSpPr/>
          <p:nvPr/>
        </p:nvSpPr>
        <p:spPr>
          <a:xfrm rot="10800000">
            <a:off x="10150944" y="3629975"/>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ontent Placeholder 2">
            <a:extLst>
              <a:ext uri="{FF2B5EF4-FFF2-40B4-BE49-F238E27FC236}">
                <a16:creationId xmlns:a16="http://schemas.microsoft.com/office/drawing/2014/main" id="{7BD81A18-6D3A-3045-B3CE-4093B6728249}"/>
              </a:ext>
            </a:extLst>
          </p:cNvPr>
          <p:cNvSpPr txBox="1">
            <a:spLocks/>
          </p:cNvSpPr>
          <p:nvPr/>
        </p:nvSpPr>
        <p:spPr>
          <a:xfrm>
            <a:off x="9672754" y="2998426"/>
            <a:ext cx="1252023" cy="473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3200" b="1" dirty="0">
                <a:solidFill>
                  <a:schemeClr val="bg1"/>
                </a:solidFill>
              </a:rPr>
              <a:t>100%</a:t>
            </a:r>
          </a:p>
        </p:txBody>
      </p:sp>
      <p:sp>
        <p:nvSpPr>
          <p:cNvPr id="33" name="Oval 32">
            <a:extLst>
              <a:ext uri="{FF2B5EF4-FFF2-40B4-BE49-F238E27FC236}">
                <a16:creationId xmlns:a16="http://schemas.microsoft.com/office/drawing/2014/main" id="{EE6C457A-9E3F-F34C-98EA-E0397BF09868}"/>
              </a:ext>
            </a:extLst>
          </p:cNvPr>
          <p:cNvSpPr/>
          <p:nvPr/>
        </p:nvSpPr>
        <p:spPr>
          <a:xfrm>
            <a:off x="10218581" y="3814802"/>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42C54A4F-3811-5B40-A1CA-61B584941258}"/>
              </a:ext>
            </a:extLst>
          </p:cNvPr>
          <p:cNvSpPr/>
          <p:nvPr/>
        </p:nvSpPr>
        <p:spPr>
          <a:xfrm>
            <a:off x="1428923" y="7392521"/>
            <a:ext cx="4719567" cy="21091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91C8E46D-B84E-454A-B1D3-3A46860C9A13}"/>
              </a:ext>
            </a:extLst>
          </p:cNvPr>
          <p:cNvSpPr/>
          <p:nvPr/>
        </p:nvSpPr>
        <p:spPr>
          <a:xfrm>
            <a:off x="5996610" y="7392521"/>
            <a:ext cx="4719567" cy="210914"/>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152E4E2D-7939-4F4D-8473-73F549E06A78}"/>
              </a:ext>
            </a:extLst>
          </p:cNvPr>
          <p:cNvSpPr txBox="1"/>
          <p:nvPr/>
        </p:nvSpPr>
        <p:spPr>
          <a:xfrm>
            <a:off x="5397093" y="4231722"/>
            <a:ext cx="901209" cy="1077218"/>
          </a:xfrm>
          <a:prstGeom prst="rect">
            <a:avLst/>
          </a:prstGeom>
          <a:noFill/>
        </p:spPr>
        <p:txBody>
          <a:bodyPr wrap="none" rtlCol="0">
            <a:spAutoFit/>
          </a:bodyPr>
          <a:lstStyle/>
          <a:p>
            <a:r>
              <a:rPr lang="en-GB" sz="3200" b="1" dirty="0">
                <a:solidFill>
                  <a:schemeClr val="bg1"/>
                </a:solidFill>
              </a:rPr>
              <a:t>30%</a:t>
            </a:r>
          </a:p>
          <a:p>
            <a:endParaRPr lang="en-GB" sz="3200" dirty="0"/>
          </a:p>
        </p:txBody>
      </p:sp>
      <p:sp>
        <p:nvSpPr>
          <p:cNvPr id="39" name="Title 1">
            <a:extLst>
              <a:ext uri="{FF2B5EF4-FFF2-40B4-BE49-F238E27FC236}">
                <a16:creationId xmlns:a16="http://schemas.microsoft.com/office/drawing/2014/main" id="{88D6321A-B583-4DFE-851B-EF8A0B018A1B}"/>
              </a:ext>
            </a:extLst>
          </p:cNvPr>
          <p:cNvSpPr>
            <a:spLocks noGrp="1"/>
          </p:cNvSpPr>
          <p:nvPr>
            <p:ph type="title"/>
          </p:nvPr>
        </p:nvSpPr>
        <p:spPr>
          <a:xfrm>
            <a:off x="414528" y="365125"/>
            <a:ext cx="9325820" cy="510529"/>
          </a:xfrm>
        </p:spPr>
        <p:txBody>
          <a:bodyPr>
            <a:noAutofit/>
          </a:bodyPr>
          <a:lstStyle/>
          <a:p>
            <a:r>
              <a:rPr lang="en-US" sz="4000" dirty="0"/>
              <a:t>Tuition Fees</a:t>
            </a:r>
          </a:p>
        </p:txBody>
      </p:sp>
      <p:sp>
        <p:nvSpPr>
          <p:cNvPr id="40" name="Snip Single Corner Rectangle 29">
            <a:extLst>
              <a:ext uri="{FF2B5EF4-FFF2-40B4-BE49-F238E27FC236}">
                <a16:creationId xmlns:a16="http://schemas.microsoft.com/office/drawing/2014/main" id="{A58C4106-613A-49A7-A581-00E320529DC4}"/>
              </a:ext>
            </a:extLst>
          </p:cNvPr>
          <p:cNvSpPr/>
          <p:nvPr/>
        </p:nvSpPr>
        <p:spPr>
          <a:xfrm flipV="1">
            <a:off x="641903" y="1397049"/>
            <a:ext cx="6542668" cy="618591"/>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2E7E"/>
              </a:solidFill>
            </a:endParaRPr>
          </a:p>
        </p:txBody>
      </p:sp>
      <p:sp>
        <p:nvSpPr>
          <p:cNvPr id="41" name="Content Placeholder 2">
            <a:extLst>
              <a:ext uri="{FF2B5EF4-FFF2-40B4-BE49-F238E27FC236}">
                <a16:creationId xmlns:a16="http://schemas.microsoft.com/office/drawing/2014/main" id="{C70577A2-18A1-429E-A034-208FE1525697}"/>
              </a:ext>
            </a:extLst>
          </p:cNvPr>
          <p:cNvSpPr txBox="1">
            <a:spLocks/>
          </p:cNvSpPr>
          <p:nvPr/>
        </p:nvSpPr>
        <p:spPr>
          <a:xfrm>
            <a:off x="712454" y="1442359"/>
            <a:ext cx="9631362" cy="560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342900">
              <a:lnSpc>
                <a:spcPct val="120000"/>
              </a:lnSpc>
              <a:buNone/>
            </a:pPr>
            <a:r>
              <a:rPr lang="en-GB" sz="2400" b="1" dirty="0">
                <a:solidFill>
                  <a:schemeClr val="bg1"/>
                </a:solidFill>
              </a:rPr>
              <a:t>How much tuition fee do you pay straight away?</a:t>
            </a:r>
          </a:p>
        </p:txBody>
      </p:sp>
    </p:spTree>
    <p:extLst>
      <p:ext uri="{BB962C8B-B14F-4D97-AF65-F5344CB8AC3E}">
        <p14:creationId xmlns:p14="http://schemas.microsoft.com/office/powerpoint/2010/main" val="2674307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7"/>
                                        </p:tgtEl>
                                        <p:attrNameLst>
                                          <p:attrName>style.color</p:attrName>
                                        </p:attrNameLst>
                                      </p:cBhvr>
                                      <p:to>
                                        <a:srgbClr val="E628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1" grpId="0"/>
      <p:bldP spid="15" grpId="0"/>
      <p:bldP spid="16" grpId="0"/>
      <p:bldP spid="3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4BA9-EB90-1C48-AA5D-D5FA8C28F3AC}"/>
              </a:ext>
            </a:extLst>
          </p:cNvPr>
          <p:cNvSpPr>
            <a:spLocks noGrp="1"/>
          </p:cNvSpPr>
          <p:nvPr>
            <p:ph type="title"/>
          </p:nvPr>
        </p:nvSpPr>
        <p:spPr>
          <a:xfrm>
            <a:off x="414527" y="365125"/>
            <a:ext cx="10319733" cy="510529"/>
          </a:xfrm>
        </p:spPr>
        <p:txBody>
          <a:bodyPr>
            <a:noAutofit/>
          </a:bodyPr>
          <a:lstStyle/>
          <a:p>
            <a:r>
              <a:rPr lang="en-US" sz="4000" dirty="0">
                <a:solidFill>
                  <a:srgbClr val="D34FAE"/>
                </a:solidFill>
              </a:rPr>
              <a:t>Living costs </a:t>
            </a:r>
            <a:r>
              <a:rPr lang="en-US" sz="4000" dirty="0"/>
              <a:t>– Maintenance Loan: </a:t>
            </a:r>
            <a:br>
              <a:rPr lang="en-US" sz="4000" dirty="0"/>
            </a:br>
            <a:r>
              <a:rPr lang="en-US" sz="4000" dirty="0"/>
              <a:t>maximum amount each year</a:t>
            </a:r>
          </a:p>
        </p:txBody>
      </p:sp>
      <p:sp>
        <p:nvSpPr>
          <p:cNvPr id="4" name="Snip Single Corner Rectangle 3">
            <a:extLst>
              <a:ext uri="{FF2B5EF4-FFF2-40B4-BE49-F238E27FC236}">
                <a16:creationId xmlns:a16="http://schemas.microsoft.com/office/drawing/2014/main" id="{C156D58C-0D42-DC42-A3A2-ABE35AC048CD}"/>
              </a:ext>
            </a:extLst>
          </p:cNvPr>
          <p:cNvSpPr/>
          <p:nvPr/>
        </p:nvSpPr>
        <p:spPr>
          <a:xfrm flipV="1">
            <a:off x="1" y="1599143"/>
            <a:ext cx="10487890" cy="693278"/>
          </a:xfrm>
          <a:prstGeom prst="snip1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5" name="Content Placeholder 2">
            <a:extLst>
              <a:ext uri="{FF2B5EF4-FFF2-40B4-BE49-F238E27FC236}">
                <a16:creationId xmlns:a16="http://schemas.microsoft.com/office/drawing/2014/main" id="{83993F59-8F8D-C64B-8CC8-C9572D0182DE}"/>
              </a:ext>
            </a:extLst>
          </p:cNvPr>
          <p:cNvSpPr>
            <a:spLocks noGrp="1"/>
          </p:cNvSpPr>
          <p:nvPr>
            <p:ph idx="1"/>
          </p:nvPr>
        </p:nvSpPr>
        <p:spPr>
          <a:xfrm>
            <a:off x="414527" y="1600201"/>
            <a:ext cx="9865546" cy="628649"/>
          </a:xfrm>
        </p:spPr>
        <p:txBody>
          <a:bodyPr>
            <a:normAutofit/>
          </a:bodyPr>
          <a:lstStyle/>
          <a:p>
            <a:pPr marL="0" indent="0">
              <a:lnSpc>
                <a:spcPct val="150000"/>
              </a:lnSpc>
              <a:spcBef>
                <a:spcPts val="0"/>
              </a:spcBef>
              <a:buNone/>
            </a:pPr>
            <a:r>
              <a:rPr lang="en-US" sz="2300" b="1" dirty="0">
                <a:solidFill>
                  <a:schemeClr val="bg1"/>
                </a:solidFill>
                <a:cs typeface="Ubuntu"/>
              </a:rPr>
              <a:t>This is the maximum you can receive in your bank account to cover living costs.</a:t>
            </a:r>
          </a:p>
        </p:txBody>
      </p:sp>
      <p:sp>
        <p:nvSpPr>
          <p:cNvPr id="6" name="Rectangle 5">
            <a:extLst>
              <a:ext uri="{FF2B5EF4-FFF2-40B4-BE49-F238E27FC236}">
                <a16:creationId xmlns:a16="http://schemas.microsoft.com/office/drawing/2014/main" id="{EB3D57CE-2F96-A84D-B489-E2F4C12A1CD3}"/>
              </a:ext>
            </a:extLst>
          </p:cNvPr>
          <p:cNvSpPr/>
          <p:nvPr/>
        </p:nvSpPr>
        <p:spPr>
          <a:xfrm>
            <a:off x="414527" y="2967864"/>
            <a:ext cx="3319670" cy="2504661"/>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44B4B5-D559-6840-8ECB-2AD93BE1C1F1}"/>
              </a:ext>
            </a:extLst>
          </p:cNvPr>
          <p:cNvSpPr/>
          <p:nvPr/>
        </p:nvSpPr>
        <p:spPr>
          <a:xfrm>
            <a:off x="4419996" y="2967864"/>
            <a:ext cx="3319670" cy="2504661"/>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DFEB45-C280-9949-8FC6-E90CBC30F825}"/>
              </a:ext>
            </a:extLst>
          </p:cNvPr>
          <p:cNvSpPr/>
          <p:nvPr/>
        </p:nvSpPr>
        <p:spPr>
          <a:xfrm>
            <a:off x="8425466" y="2967864"/>
            <a:ext cx="3319670" cy="2504661"/>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C4075934-BDF3-A44A-91FB-F22A7217136E}"/>
              </a:ext>
            </a:extLst>
          </p:cNvPr>
          <p:cNvSpPr txBox="1">
            <a:spLocks/>
          </p:cNvSpPr>
          <p:nvPr/>
        </p:nvSpPr>
        <p:spPr>
          <a:xfrm>
            <a:off x="414527" y="3081549"/>
            <a:ext cx="3319669" cy="12757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b="1" dirty="0">
                <a:solidFill>
                  <a:schemeClr val="bg1"/>
                </a:solidFill>
                <a:cs typeface="Ubuntu"/>
              </a:rPr>
              <a:t>Living at home </a:t>
            </a:r>
            <a:br>
              <a:rPr lang="en-US" b="1" dirty="0">
                <a:solidFill>
                  <a:schemeClr val="bg1"/>
                </a:solidFill>
                <a:cs typeface="Ubuntu"/>
              </a:rPr>
            </a:br>
            <a:r>
              <a:rPr lang="en-US" b="1" dirty="0">
                <a:solidFill>
                  <a:schemeClr val="bg1"/>
                </a:solidFill>
                <a:cs typeface="Ubuntu"/>
              </a:rPr>
              <a:t>while you </a:t>
            </a:r>
            <a:br>
              <a:rPr lang="en-US" b="1" dirty="0">
                <a:solidFill>
                  <a:schemeClr val="bg1"/>
                </a:solidFill>
                <a:cs typeface="Ubuntu"/>
              </a:rPr>
            </a:br>
            <a:r>
              <a:rPr lang="en-US" b="1" dirty="0">
                <a:solidFill>
                  <a:schemeClr val="bg1"/>
                </a:solidFill>
                <a:cs typeface="Ubuntu"/>
              </a:rPr>
              <a:t>study</a:t>
            </a:r>
          </a:p>
        </p:txBody>
      </p:sp>
      <p:sp>
        <p:nvSpPr>
          <p:cNvPr id="10" name="Content Placeholder 2">
            <a:extLst>
              <a:ext uri="{FF2B5EF4-FFF2-40B4-BE49-F238E27FC236}">
                <a16:creationId xmlns:a16="http://schemas.microsoft.com/office/drawing/2014/main" id="{B7927486-3F41-184F-BD2B-AEF0F0D681DD}"/>
              </a:ext>
            </a:extLst>
          </p:cNvPr>
          <p:cNvSpPr txBox="1">
            <a:spLocks/>
          </p:cNvSpPr>
          <p:nvPr/>
        </p:nvSpPr>
        <p:spPr>
          <a:xfrm>
            <a:off x="4419995" y="3081549"/>
            <a:ext cx="3319671" cy="12757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b="1" dirty="0">
                <a:solidFill>
                  <a:schemeClr val="bg1"/>
                </a:solidFill>
                <a:cs typeface="Ubuntu"/>
              </a:rPr>
              <a:t>Living away from home outside London</a:t>
            </a:r>
          </a:p>
        </p:txBody>
      </p:sp>
      <p:sp>
        <p:nvSpPr>
          <p:cNvPr id="11" name="Content Placeholder 2">
            <a:extLst>
              <a:ext uri="{FF2B5EF4-FFF2-40B4-BE49-F238E27FC236}">
                <a16:creationId xmlns:a16="http://schemas.microsoft.com/office/drawing/2014/main" id="{93CE1934-8782-0949-8C43-30A261B2D61F}"/>
              </a:ext>
            </a:extLst>
          </p:cNvPr>
          <p:cNvSpPr txBox="1">
            <a:spLocks/>
          </p:cNvSpPr>
          <p:nvPr/>
        </p:nvSpPr>
        <p:spPr>
          <a:xfrm>
            <a:off x="8425465" y="3081549"/>
            <a:ext cx="3319671" cy="12757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b="1" dirty="0">
                <a:solidFill>
                  <a:schemeClr val="bg1"/>
                </a:solidFill>
                <a:cs typeface="Ubuntu"/>
              </a:rPr>
              <a:t>Living away from home and in </a:t>
            </a:r>
            <a:br>
              <a:rPr lang="en-US" b="1" dirty="0">
                <a:solidFill>
                  <a:schemeClr val="bg1"/>
                </a:solidFill>
                <a:cs typeface="Ubuntu"/>
              </a:rPr>
            </a:br>
            <a:r>
              <a:rPr lang="en-US" b="1" dirty="0">
                <a:solidFill>
                  <a:schemeClr val="bg1"/>
                </a:solidFill>
                <a:cs typeface="Ubuntu"/>
              </a:rPr>
              <a:t>London</a:t>
            </a:r>
          </a:p>
        </p:txBody>
      </p:sp>
      <p:sp>
        <p:nvSpPr>
          <p:cNvPr id="12" name="Content Placeholder 2">
            <a:extLst>
              <a:ext uri="{FF2B5EF4-FFF2-40B4-BE49-F238E27FC236}">
                <a16:creationId xmlns:a16="http://schemas.microsoft.com/office/drawing/2014/main" id="{18432443-B925-DC48-8EB3-B1F35F3FE624}"/>
              </a:ext>
            </a:extLst>
          </p:cNvPr>
          <p:cNvSpPr txBox="1">
            <a:spLocks/>
          </p:cNvSpPr>
          <p:nvPr/>
        </p:nvSpPr>
        <p:spPr>
          <a:xfrm>
            <a:off x="414527" y="4370700"/>
            <a:ext cx="3319669" cy="1275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6000" b="1" dirty="0">
                <a:solidFill>
                  <a:schemeClr val="bg1"/>
                </a:solidFill>
                <a:cs typeface="Ubuntu"/>
              </a:rPr>
              <a:t>£8,400</a:t>
            </a:r>
          </a:p>
        </p:txBody>
      </p:sp>
      <p:sp>
        <p:nvSpPr>
          <p:cNvPr id="13" name="Content Placeholder 2">
            <a:extLst>
              <a:ext uri="{FF2B5EF4-FFF2-40B4-BE49-F238E27FC236}">
                <a16:creationId xmlns:a16="http://schemas.microsoft.com/office/drawing/2014/main" id="{75F87EE2-871C-B64F-94DB-8EEACD6BCA50}"/>
              </a:ext>
            </a:extLst>
          </p:cNvPr>
          <p:cNvSpPr txBox="1">
            <a:spLocks/>
          </p:cNvSpPr>
          <p:nvPr/>
        </p:nvSpPr>
        <p:spPr>
          <a:xfrm>
            <a:off x="4419995" y="4384631"/>
            <a:ext cx="3319671" cy="12757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US" b="1" dirty="0">
              <a:solidFill>
                <a:schemeClr val="bg1"/>
              </a:solidFill>
              <a:cs typeface="Ubuntu"/>
            </a:endParaRPr>
          </a:p>
        </p:txBody>
      </p:sp>
      <p:sp>
        <p:nvSpPr>
          <p:cNvPr id="15" name="Content Placeholder 2">
            <a:extLst>
              <a:ext uri="{FF2B5EF4-FFF2-40B4-BE49-F238E27FC236}">
                <a16:creationId xmlns:a16="http://schemas.microsoft.com/office/drawing/2014/main" id="{421D1B67-FADD-554D-8694-18DC51D7649A}"/>
              </a:ext>
            </a:extLst>
          </p:cNvPr>
          <p:cNvSpPr txBox="1">
            <a:spLocks/>
          </p:cNvSpPr>
          <p:nvPr/>
        </p:nvSpPr>
        <p:spPr>
          <a:xfrm>
            <a:off x="4429936" y="4370700"/>
            <a:ext cx="3319669" cy="1275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6000" b="1" dirty="0">
                <a:solidFill>
                  <a:schemeClr val="bg1"/>
                </a:solidFill>
                <a:cs typeface="Ubuntu"/>
              </a:rPr>
              <a:t>£9,978</a:t>
            </a:r>
          </a:p>
        </p:txBody>
      </p:sp>
      <p:sp>
        <p:nvSpPr>
          <p:cNvPr id="16" name="Content Placeholder 2">
            <a:extLst>
              <a:ext uri="{FF2B5EF4-FFF2-40B4-BE49-F238E27FC236}">
                <a16:creationId xmlns:a16="http://schemas.microsoft.com/office/drawing/2014/main" id="{C9C911DA-6E18-7D49-BC94-C2940E37B973}"/>
              </a:ext>
            </a:extLst>
          </p:cNvPr>
          <p:cNvSpPr txBox="1">
            <a:spLocks/>
          </p:cNvSpPr>
          <p:nvPr/>
        </p:nvSpPr>
        <p:spPr>
          <a:xfrm>
            <a:off x="8425465" y="4370700"/>
            <a:ext cx="3319669" cy="1275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6000" b="1">
                <a:solidFill>
                  <a:schemeClr val="bg1"/>
                </a:solidFill>
                <a:cs typeface="Ubuntu"/>
              </a:rPr>
              <a:t>£13,022</a:t>
            </a:r>
            <a:endParaRPr lang="en-US" sz="6000" b="1" dirty="0">
              <a:solidFill>
                <a:schemeClr val="bg1"/>
              </a:solidFill>
              <a:cs typeface="Ubuntu"/>
            </a:endParaRPr>
          </a:p>
        </p:txBody>
      </p:sp>
    </p:spTree>
    <p:extLst>
      <p:ext uri="{BB962C8B-B14F-4D97-AF65-F5344CB8AC3E}">
        <p14:creationId xmlns:p14="http://schemas.microsoft.com/office/powerpoint/2010/main" val="3779334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719-D9D6-A64F-829E-DCF70CC4181B}"/>
              </a:ext>
            </a:extLst>
          </p:cNvPr>
          <p:cNvSpPr>
            <a:spLocks noGrp="1"/>
          </p:cNvSpPr>
          <p:nvPr>
            <p:ph type="title"/>
          </p:nvPr>
        </p:nvSpPr>
        <p:spPr>
          <a:xfrm>
            <a:off x="414528" y="365125"/>
            <a:ext cx="9312568" cy="510529"/>
          </a:xfrm>
        </p:spPr>
        <p:txBody>
          <a:bodyPr>
            <a:noAutofit/>
          </a:bodyPr>
          <a:lstStyle/>
          <a:p>
            <a:r>
              <a:rPr lang="en-US" sz="4000" dirty="0">
                <a:solidFill>
                  <a:srgbClr val="D34FAE"/>
                </a:solidFill>
              </a:rPr>
              <a:t>Living costs </a:t>
            </a:r>
            <a:r>
              <a:rPr lang="en-US" sz="4000" dirty="0"/>
              <a:t>– Maximum Maintenance Loan depends on your household income</a:t>
            </a:r>
          </a:p>
        </p:txBody>
      </p:sp>
      <p:graphicFrame>
        <p:nvGraphicFramePr>
          <p:cNvPr id="5" name="Table 4">
            <a:extLst>
              <a:ext uri="{FF2B5EF4-FFF2-40B4-BE49-F238E27FC236}">
                <a16:creationId xmlns:a16="http://schemas.microsoft.com/office/drawing/2014/main" id="{F850A2B3-9131-4A4D-A3DB-AC388A777BDA}"/>
              </a:ext>
            </a:extLst>
          </p:cNvPr>
          <p:cNvGraphicFramePr>
            <a:graphicFrameLocks noGrp="1"/>
          </p:cNvGraphicFramePr>
          <p:nvPr>
            <p:extLst>
              <p:ext uri="{D42A27DB-BD31-4B8C-83A1-F6EECF244321}">
                <p14:modId xmlns:p14="http://schemas.microsoft.com/office/powerpoint/2010/main" val="3981693399"/>
              </p:ext>
            </p:extLst>
          </p:nvPr>
        </p:nvGraphicFramePr>
        <p:xfrm>
          <a:off x="414527" y="1554553"/>
          <a:ext cx="11373280" cy="4289652"/>
        </p:xfrm>
        <a:graphic>
          <a:graphicData uri="http://schemas.openxmlformats.org/drawingml/2006/table">
            <a:tbl>
              <a:tblPr firstRow="1" bandRow="1">
                <a:tableStyleId>{5C22544A-7EE6-4342-B048-85BDC9FD1C3A}</a:tableStyleId>
              </a:tblPr>
              <a:tblGrid>
                <a:gridCol w="2843320">
                  <a:extLst>
                    <a:ext uri="{9D8B030D-6E8A-4147-A177-3AD203B41FA5}">
                      <a16:colId xmlns:a16="http://schemas.microsoft.com/office/drawing/2014/main" val="2225565257"/>
                    </a:ext>
                  </a:extLst>
                </a:gridCol>
                <a:gridCol w="2843320">
                  <a:extLst>
                    <a:ext uri="{9D8B030D-6E8A-4147-A177-3AD203B41FA5}">
                      <a16:colId xmlns:a16="http://schemas.microsoft.com/office/drawing/2014/main" val="2293662821"/>
                    </a:ext>
                  </a:extLst>
                </a:gridCol>
                <a:gridCol w="2843320">
                  <a:extLst>
                    <a:ext uri="{9D8B030D-6E8A-4147-A177-3AD203B41FA5}">
                      <a16:colId xmlns:a16="http://schemas.microsoft.com/office/drawing/2014/main" val="64166077"/>
                    </a:ext>
                  </a:extLst>
                </a:gridCol>
                <a:gridCol w="2843320">
                  <a:extLst>
                    <a:ext uri="{9D8B030D-6E8A-4147-A177-3AD203B41FA5}">
                      <a16:colId xmlns:a16="http://schemas.microsoft.com/office/drawing/2014/main" val="3854276292"/>
                    </a:ext>
                  </a:extLst>
                </a:gridCol>
              </a:tblGrid>
              <a:tr h="476628">
                <a:tc>
                  <a:txBody>
                    <a:bodyPr/>
                    <a:lstStyle/>
                    <a:p>
                      <a:pPr algn="ctr"/>
                      <a:r>
                        <a:rPr lang="en-GB" dirty="0"/>
                        <a:t>Household income</a:t>
                      </a:r>
                      <a:endParaRPr lang="en-US" dirty="0"/>
                    </a:p>
                  </a:txBody>
                  <a:tcPr anchor="ctr">
                    <a:solidFill>
                      <a:srgbClr val="D34FAE"/>
                    </a:solidFill>
                  </a:tcPr>
                </a:tc>
                <a:tc>
                  <a:txBody>
                    <a:bodyPr/>
                    <a:lstStyle/>
                    <a:p>
                      <a:pPr algn="ctr"/>
                      <a:r>
                        <a:rPr lang="en-GB" dirty="0"/>
                        <a:t>Home</a:t>
                      </a:r>
                      <a:endParaRPr lang="en-US" dirty="0"/>
                    </a:p>
                  </a:txBody>
                  <a:tcPr anchor="ctr">
                    <a:solidFill>
                      <a:srgbClr val="D34FAE"/>
                    </a:solidFill>
                  </a:tcPr>
                </a:tc>
                <a:tc>
                  <a:txBody>
                    <a:bodyPr/>
                    <a:lstStyle/>
                    <a:p>
                      <a:pPr algn="ctr"/>
                      <a:r>
                        <a:rPr lang="en-GB" dirty="0"/>
                        <a:t>Elsewhere</a:t>
                      </a:r>
                      <a:endParaRPr lang="en-US" dirty="0"/>
                    </a:p>
                  </a:txBody>
                  <a:tcPr anchor="ctr">
                    <a:solidFill>
                      <a:srgbClr val="D34FAE"/>
                    </a:solidFill>
                  </a:tcPr>
                </a:tc>
                <a:tc>
                  <a:txBody>
                    <a:bodyPr/>
                    <a:lstStyle/>
                    <a:p>
                      <a:pPr algn="ctr"/>
                      <a:r>
                        <a:rPr lang="en-GB" dirty="0"/>
                        <a:t>London</a:t>
                      </a:r>
                      <a:endParaRPr lang="en-US" dirty="0"/>
                    </a:p>
                  </a:txBody>
                  <a:tcPr anchor="ctr">
                    <a:solidFill>
                      <a:srgbClr val="D34FAE"/>
                    </a:solidFill>
                  </a:tcPr>
                </a:tc>
                <a:extLst>
                  <a:ext uri="{0D108BD9-81ED-4DB2-BD59-A6C34878D82A}">
                    <a16:rowId xmlns:a16="http://schemas.microsoft.com/office/drawing/2014/main" val="3541234235"/>
                  </a:ext>
                </a:extLst>
              </a:tr>
              <a:tr h="476628">
                <a:tc>
                  <a:txBody>
                    <a:bodyPr/>
                    <a:lstStyle/>
                    <a:p>
                      <a:pPr algn="ctr"/>
                      <a:r>
                        <a:rPr lang="en-GB" dirty="0"/>
                        <a:t>£25,000 and under</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b="1" dirty="0"/>
                        <a:t>£8,400</a:t>
                      </a:r>
                      <a:endParaRPr lang="en-US" b="1"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b="1" dirty="0"/>
                        <a:t>£9,978</a:t>
                      </a:r>
                      <a:endParaRPr lang="en-US" b="1"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b="1" dirty="0"/>
                        <a:t>£13,022</a:t>
                      </a:r>
                      <a:endParaRPr lang="en-US" b="1" dirty="0"/>
                    </a:p>
                  </a:txBody>
                  <a:tcPr anchor="ctr">
                    <a:gradFill>
                      <a:gsLst>
                        <a:gs pos="0">
                          <a:srgbClr val="D34FAE">
                            <a:alpha val="5000"/>
                          </a:srgbClr>
                        </a:gs>
                        <a:gs pos="50000">
                          <a:schemeClr val="bg1"/>
                        </a:gs>
                        <a:gs pos="100000">
                          <a:srgbClr val="D34FAE">
                            <a:alpha val="5000"/>
                          </a:srgbClr>
                        </a:gs>
                      </a:gsLst>
                      <a:lin ang="5400000" scaled="0"/>
                    </a:gradFill>
                  </a:tcPr>
                </a:tc>
                <a:extLst>
                  <a:ext uri="{0D108BD9-81ED-4DB2-BD59-A6C34878D82A}">
                    <a16:rowId xmlns:a16="http://schemas.microsoft.com/office/drawing/2014/main" val="2725982214"/>
                  </a:ext>
                </a:extLst>
              </a:tr>
              <a:tr h="476628">
                <a:tc>
                  <a:txBody>
                    <a:bodyPr/>
                    <a:lstStyle/>
                    <a:p>
                      <a:pPr algn="ctr"/>
                      <a:r>
                        <a:rPr lang="en-GB" dirty="0"/>
                        <a:t>£30,000</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£7,694</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£9,265</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£12,297</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extLst>
                  <a:ext uri="{0D108BD9-81ED-4DB2-BD59-A6C34878D82A}">
                    <a16:rowId xmlns:a16="http://schemas.microsoft.com/office/drawing/2014/main" val="1254696517"/>
                  </a:ext>
                </a:extLst>
              </a:tr>
              <a:tr h="476628">
                <a:tc>
                  <a:txBody>
                    <a:bodyPr/>
                    <a:lstStyle/>
                    <a:p>
                      <a:pPr algn="ctr"/>
                      <a:r>
                        <a:rPr lang="en-GB" dirty="0"/>
                        <a:t>£35,000</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£6,988</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£8,552</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£11,571</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extLst>
                  <a:ext uri="{0D108BD9-81ED-4DB2-BD59-A6C34878D82A}">
                    <a16:rowId xmlns:a16="http://schemas.microsoft.com/office/drawing/2014/main" val="235295747"/>
                  </a:ext>
                </a:extLst>
              </a:tr>
              <a:tr h="476628">
                <a:tc>
                  <a:txBody>
                    <a:bodyPr/>
                    <a:lstStyle/>
                    <a:p>
                      <a:pPr algn="ctr"/>
                      <a:r>
                        <a:rPr lang="en-GB" dirty="0"/>
                        <a:t>£40,000</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£6,282</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£7,839</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£10,845</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extLst>
                  <a:ext uri="{0D108BD9-81ED-4DB2-BD59-A6C34878D82A}">
                    <a16:rowId xmlns:a16="http://schemas.microsoft.com/office/drawing/2014/main" val="64665608"/>
                  </a:ext>
                </a:extLst>
              </a:tr>
              <a:tr h="476628">
                <a:tc>
                  <a:txBody>
                    <a:bodyPr/>
                    <a:lstStyle/>
                    <a:p>
                      <a:pPr algn="ctr"/>
                      <a:r>
                        <a:rPr lang="en-GB" dirty="0"/>
                        <a:t>£45,000</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£5,576</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£7,125</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£10,120</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extLst>
                  <a:ext uri="{0D108BD9-81ED-4DB2-BD59-A6C34878D82A}">
                    <a16:rowId xmlns:a16="http://schemas.microsoft.com/office/drawing/2014/main" val="3407113686"/>
                  </a:ext>
                </a:extLst>
              </a:tr>
              <a:tr h="476628">
                <a:tc>
                  <a:txBody>
                    <a:bodyPr/>
                    <a:lstStyle/>
                    <a:p>
                      <a:pPr algn="ctr"/>
                      <a:r>
                        <a:rPr lang="en-GB" dirty="0"/>
                        <a:t>£50,000</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£4,869</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£6,412</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£9,394</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extLst>
                  <a:ext uri="{0D108BD9-81ED-4DB2-BD59-A6C34878D82A}">
                    <a16:rowId xmlns:a16="http://schemas.microsoft.com/office/drawing/2014/main" val="2769772983"/>
                  </a:ext>
                </a:extLst>
              </a:tr>
              <a:tr h="476628">
                <a:tc>
                  <a:txBody>
                    <a:bodyPr/>
                    <a:lstStyle/>
                    <a:p>
                      <a:pPr algn="ctr"/>
                      <a:r>
                        <a:rPr lang="en-GB" dirty="0"/>
                        <a:t>£55,000</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£4,163</a:t>
                      </a:r>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£5,699</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£8,668</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extLst>
                  <a:ext uri="{0D108BD9-81ED-4DB2-BD59-A6C34878D82A}">
                    <a16:rowId xmlns:a16="http://schemas.microsoft.com/office/drawing/2014/main" val="381486231"/>
                  </a:ext>
                </a:extLst>
              </a:tr>
              <a:tr h="476628">
                <a:tc>
                  <a:txBody>
                    <a:bodyPr/>
                    <a:lstStyle/>
                    <a:p>
                      <a:pPr algn="ctr"/>
                      <a:r>
                        <a:rPr lang="en-GB" dirty="0"/>
                        <a:t>£60,000</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£3,698</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dirty="0"/>
                        <a:t>£4,651</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tc>
                  <a:txBody>
                    <a:bodyPr/>
                    <a:lstStyle/>
                    <a:p>
                      <a:pPr algn="ctr"/>
                      <a:r>
                        <a:rPr lang="en-GB"/>
                        <a:t>£8,191</a:t>
                      </a:r>
                      <a:endParaRPr lang="en-US" dirty="0"/>
                    </a:p>
                  </a:txBody>
                  <a:tcPr anchor="ctr">
                    <a:gradFill>
                      <a:gsLst>
                        <a:gs pos="0">
                          <a:srgbClr val="D34FAE">
                            <a:alpha val="5000"/>
                          </a:srgbClr>
                        </a:gs>
                        <a:gs pos="50000">
                          <a:schemeClr val="bg1"/>
                        </a:gs>
                        <a:gs pos="100000">
                          <a:srgbClr val="D34FAE">
                            <a:alpha val="5000"/>
                          </a:srgbClr>
                        </a:gs>
                      </a:gsLst>
                      <a:lin ang="5400000" scaled="0"/>
                    </a:gradFill>
                  </a:tcPr>
                </a:tc>
                <a:extLst>
                  <a:ext uri="{0D108BD9-81ED-4DB2-BD59-A6C34878D82A}">
                    <a16:rowId xmlns:a16="http://schemas.microsoft.com/office/drawing/2014/main" val="312630494"/>
                  </a:ext>
                </a:extLst>
              </a:tr>
            </a:tbl>
          </a:graphicData>
        </a:graphic>
      </p:graphicFrame>
      <p:pic>
        <p:nvPicPr>
          <p:cNvPr id="7" name="Picture 6">
            <a:extLst>
              <a:ext uri="{FF2B5EF4-FFF2-40B4-BE49-F238E27FC236}">
                <a16:creationId xmlns:a16="http://schemas.microsoft.com/office/drawing/2014/main" id="{D484DCE7-2192-C348-9E3B-CFFEA57C2F41}"/>
              </a:ext>
            </a:extLst>
          </p:cNvPr>
          <p:cNvPicPr>
            <a:picLocks noChangeAspect="1"/>
          </p:cNvPicPr>
          <p:nvPr/>
        </p:nvPicPr>
        <p:blipFill>
          <a:blip r:embed="rId3"/>
          <a:stretch>
            <a:fillRect/>
          </a:stretch>
        </p:blipFill>
        <p:spPr>
          <a:xfrm>
            <a:off x="15899027" y="4887075"/>
            <a:ext cx="691232" cy="769351"/>
          </a:xfrm>
          <a:prstGeom prst="rect">
            <a:avLst/>
          </a:prstGeom>
          <a:scene3d>
            <a:camera prst="orthographicFront"/>
            <a:lightRig rig="threePt" dir="t"/>
          </a:scene3d>
          <a:sp3d prstMaterial="matte"/>
        </p:spPr>
      </p:pic>
    </p:spTree>
    <p:extLst>
      <p:ext uri="{BB962C8B-B14F-4D97-AF65-F5344CB8AC3E}">
        <p14:creationId xmlns:p14="http://schemas.microsoft.com/office/powerpoint/2010/main" val="3385853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719-D9D6-A64F-829E-DCF70CC4181B}"/>
              </a:ext>
            </a:extLst>
          </p:cNvPr>
          <p:cNvSpPr>
            <a:spLocks noGrp="1"/>
          </p:cNvSpPr>
          <p:nvPr>
            <p:ph type="title"/>
          </p:nvPr>
        </p:nvSpPr>
        <p:spPr>
          <a:xfrm>
            <a:off x="495551" y="365125"/>
            <a:ext cx="9312568" cy="510529"/>
          </a:xfrm>
        </p:spPr>
        <p:txBody>
          <a:bodyPr>
            <a:noAutofit/>
          </a:bodyPr>
          <a:lstStyle/>
          <a:p>
            <a:r>
              <a:rPr lang="en-US" sz="4000" dirty="0">
                <a:solidFill>
                  <a:srgbClr val="D34FAE"/>
                </a:solidFill>
              </a:rPr>
              <a:t>Additional Finance </a:t>
            </a:r>
            <a:r>
              <a:rPr lang="en-US" sz="4000" dirty="0"/>
              <a:t>– Grants, Bursaries and Allowances that </a:t>
            </a:r>
            <a:r>
              <a:rPr lang="en-US" sz="4000" i="1" dirty="0"/>
              <a:t>aren’t repayable</a:t>
            </a:r>
          </a:p>
        </p:txBody>
      </p:sp>
      <p:pic>
        <p:nvPicPr>
          <p:cNvPr id="7" name="Picture 6">
            <a:extLst>
              <a:ext uri="{FF2B5EF4-FFF2-40B4-BE49-F238E27FC236}">
                <a16:creationId xmlns:a16="http://schemas.microsoft.com/office/drawing/2014/main" id="{D484DCE7-2192-C348-9E3B-CFFEA57C2F41}"/>
              </a:ext>
            </a:extLst>
          </p:cNvPr>
          <p:cNvPicPr>
            <a:picLocks noChangeAspect="1"/>
          </p:cNvPicPr>
          <p:nvPr/>
        </p:nvPicPr>
        <p:blipFill>
          <a:blip r:embed="rId3"/>
          <a:stretch>
            <a:fillRect/>
          </a:stretch>
        </p:blipFill>
        <p:spPr>
          <a:xfrm>
            <a:off x="15899027" y="4887075"/>
            <a:ext cx="691232" cy="769351"/>
          </a:xfrm>
          <a:prstGeom prst="rect">
            <a:avLst/>
          </a:prstGeom>
          <a:scene3d>
            <a:camera prst="orthographicFront"/>
            <a:lightRig rig="threePt" dir="t"/>
          </a:scene3d>
          <a:sp3d prstMaterial="matte"/>
        </p:spPr>
      </p:pic>
      <p:pic>
        <p:nvPicPr>
          <p:cNvPr id="8" name="Picture 7">
            <a:extLst>
              <a:ext uri="{FF2B5EF4-FFF2-40B4-BE49-F238E27FC236}">
                <a16:creationId xmlns:a16="http://schemas.microsoft.com/office/drawing/2014/main" id="{F37933AD-28A1-7143-96FE-59766F49A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2683" y="3995123"/>
            <a:ext cx="1614300" cy="1455381"/>
          </a:xfrm>
          <a:prstGeom prst="rect">
            <a:avLst/>
          </a:prstGeom>
        </p:spPr>
      </p:pic>
      <p:sp>
        <p:nvSpPr>
          <p:cNvPr id="5" name="Rectangle 4">
            <a:extLst>
              <a:ext uri="{FF2B5EF4-FFF2-40B4-BE49-F238E27FC236}">
                <a16:creationId xmlns:a16="http://schemas.microsoft.com/office/drawing/2014/main" id="{9A1062A4-C8B5-49B7-9F36-BA534B918912}"/>
              </a:ext>
            </a:extLst>
          </p:cNvPr>
          <p:cNvSpPr/>
          <p:nvPr/>
        </p:nvSpPr>
        <p:spPr>
          <a:xfrm>
            <a:off x="0" y="1587627"/>
            <a:ext cx="2646947" cy="4265589"/>
          </a:xfrm>
          <a:prstGeom prst="rect">
            <a:avLst/>
          </a:prstGeom>
          <a:solidFill>
            <a:srgbClr val="8D5CB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ACE449-CA8F-40EF-AE3A-27D75DA15DED}"/>
              </a:ext>
            </a:extLst>
          </p:cNvPr>
          <p:cNvSpPr/>
          <p:nvPr/>
        </p:nvSpPr>
        <p:spPr>
          <a:xfrm>
            <a:off x="5061794" y="1587627"/>
            <a:ext cx="2313056" cy="4265589"/>
          </a:xfrm>
          <a:prstGeom prst="rect">
            <a:avLst/>
          </a:prstGeom>
          <a:solidFill>
            <a:srgbClr val="009F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14E8AA-A4B7-47E0-9E2B-1C3940ECDE12}"/>
              </a:ext>
            </a:extLst>
          </p:cNvPr>
          <p:cNvSpPr/>
          <p:nvPr/>
        </p:nvSpPr>
        <p:spPr>
          <a:xfrm>
            <a:off x="9816686" y="1587627"/>
            <a:ext cx="2375313" cy="4265589"/>
          </a:xfrm>
          <a:prstGeom prst="rect">
            <a:avLst/>
          </a:prstGeom>
          <a:solidFill>
            <a:srgbClr val="767E9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3869791-579E-4465-A0BF-CB1F8C93EC8A}"/>
              </a:ext>
            </a:extLst>
          </p:cNvPr>
          <p:cNvSpPr/>
          <p:nvPr/>
        </p:nvSpPr>
        <p:spPr>
          <a:xfrm>
            <a:off x="2673921" y="1587626"/>
            <a:ext cx="2363687" cy="4265589"/>
          </a:xfrm>
          <a:prstGeom prst="rect">
            <a:avLst/>
          </a:prstGeom>
          <a:solidFill>
            <a:srgbClr val="F894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FBD2F58-3784-4CAB-A993-966588160C15}"/>
              </a:ext>
            </a:extLst>
          </p:cNvPr>
          <p:cNvSpPr/>
          <p:nvPr/>
        </p:nvSpPr>
        <p:spPr>
          <a:xfrm>
            <a:off x="7382973" y="1587625"/>
            <a:ext cx="2424416" cy="4265589"/>
          </a:xfrm>
          <a:prstGeom prst="rect">
            <a:avLst/>
          </a:prstGeom>
          <a:solidFill>
            <a:srgbClr val="D34FA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5410580-330B-4ABF-B3CC-630AF0211958}"/>
              </a:ext>
            </a:extLst>
          </p:cNvPr>
          <p:cNvSpPr txBox="1"/>
          <p:nvPr/>
        </p:nvSpPr>
        <p:spPr>
          <a:xfrm>
            <a:off x="80402" y="1747231"/>
            <a:ext cx="2585396" cy="3816429"/>
          </a:xfrm>
          <a:prstGeom prst="rect">
            <a:avLst/>
          </a:prstGeom>
          <a:noFill/>
        </p:spPr>
        <p:txBody>
          <a:bodyPr wrap="square" rtlCol="0">
            <a:spAutoFit/>
          </a:bodyPr>
          <a:lstStyle/>
          <a:p>
            <a:pPr algn="ctr"/>
            <a:r>
              <a:rPr lang="en-US" sz="2200" b="1" dirty="0">
                <a:solidFill>
                  <a:srgbClr val="8D5CB7"/>
                </a:solidFill>
                <a:cs typeface="Ubuntu"/>
              </a:rPr>
              <a:t>From Universities and Colleges</a:t>
            </a:r>
          </a:p>
          <a:p>
            <a:pPr algn="ctr"/>
            <a:r>
              <a:rPr lang="en-US" b="1" dirty="0">
                <a:cs typeface="Ubuntu"/>
              </a:rPr>
              <a:t> </a:t>
            </a:r>
          </a:p>
          <a:p>
            <a:pPr algn="ctr"/>
            <a:r>
              <a:rPr lang="en-GB" dirty="0"/>
              <a:t>Often for exceptional school/college results or students from underprivileged backgrounds. </a:t>
            </a:r>
            <a:r>
              <a:rPr lang="en-GB" b="1" dirty="0"/>
              <a:t>Do your research! </a:t>
            </a:r>
          </a:p>
          <a:p>
            <a:pPr algn="ctr"/>
            <a:endParaRPr lang="en-GB" b="1" dirty="0"/>
          </a:p>
          <a:p>
            <a:pPr algn="ctr"/>
            <a:r>
              <a:rPr lang="en-GB" b="1" dirty="0"/>
              <a:t>A</a:t>
            </a:r>
            <a:r>
              <a:rPr lang="en" b="1" dirty="0"/>
              <a:t>nything from a few hundred pounds to tens of thousands.</a:t>
            </a:r>
          </a:p>
        </p:txBody>
      </p:sp>
      <p:sp>
        <p:nvSpPr>
          <p:cNvPr id="13" name="TextBox 12">
            <a:extLst>
              <a:ext uri="{FF2B5EF4-FFF2-40B4-BE49-F238E27FC236}">
                <a16:creationId xmlns:a16="http://schemas.microsoft.com/office/drawing/2014/main" id="{1D703661-7064-4491-B7BB-0A9B32774A8D}"/>
              </a:ext>
            </a:extLst>
          </p:cNvPr>
          <p:cNvSpPr txBox="1"/>
          <p:nvPr/>
        </p:nvSpPr>
        <p:spPr>
          <a:xfrm>
            <a:off x="2689984" y="1739537"/>
            <a:ext cx="2327039" cy="4093428"/>
          </a:xfrm>
          <a:prstGeom prst="rect">
            <a:avLst/>
          </a:prstGeom>
          <a:noFill/>
        </p:spPr>
        <p:txBody>
          <a:bodyPr wrap="square" rtlCol="0">
            <a:spAutoFit/>
          </a:bodyPr>
          <a:lstStyle/>
          <a:p>
            <a:pPr algn="ctr"/>
            <a:r>
              <a:rPr lang="en-US" sz="2200" b="1" dirty="0">
                <a:solidFill>
                  <a:srgbClr val="F8941A"/>
                </a:solidFill>
                <a:cs typeface="Ubuntu"/>
              </a:rPr>
              <a:t>From Employers or Industry Bodies</a:t>
            </a:r>
          </a:p>
          <a:p>
            <a:pPr algn="ctr"/>
            <a:endParaRPr lang="en-US" b="1" dirty="0">
              <a:cs typeface="Ubuntu"/>
            </a:endParaRPr>
          </a:p>
          <a:p>
            <a:pPr algn="ctr"/>
            <a:r>
              <a:rPr lang="en-GB" dirty="0"/>
              <a:t>Scholarships are offered via charitable trusts, </a:t>
            </a:r>
            <a:r>
              <a:rPr lang="en-GB" dirty="0" err="1"/>
              <a:t>eg</a:t>
            </a:r>
            <a:r>
              <a:rPr lang="en-GB" dirty="0"/>
              <a:t> from Institute of Mechanical Engineers and Cancer Research UK.</a:t>
            </a:r>
          </a:p>
          <a:p>
            <a:pPr algn="ctr"/>
            <a:endParaRPr lang="en-GB" dirty="0"/>
          </a:p>
          <a:p>
            <a:pPr algn="ctr"/>
            <a:r>
              <a:rPr lang="en-GB" b="1" dirty="0"/>
              <a:t>These may be to pay fees, help with living costs, or both.</a:t>
            </a:r>
            <a:endParaRPr lang="en-US" b="1" dirty="0"/>
          </a:p>
          <a:p>
            <a:pPr algn="ctr"/>
            <a:endParaRPr lang="en-US" b="1" dirty="0">
              <a:cs typeface="Ubuntu"/>
            </a:endParaRPr>
          </a:p>
        </p:txBody>
      </p:sp>
      <p:sp>
        <p:nvSpPr>
          <p:cNvPr id="14" name="TextBox 13">
            <a:extLst>
              <a:ext uri="{FF2B5EF4-FFF2-40B4-BE49-F238E27FC236}">
                <a16:creationId xmlns:a16="http://schemas.microsoft.com/office/drawing/2014/main" id="{1AF7EFCB-17EA-4876-BBBD-1ADC099A78DD}"/>
              </a:ext>
            </a:extLst>
          </p:cNvPr>
          <p:cNvSpPr txBox="1"/>
          <p:nvPr/>
        </p:nvSpPr>
        <p:spPr>
          <a:xfrm>
            <a:off x="4980063" y="1739537"/>
            <a:ext cx="2412031" cy="4093428"/>
          </a:xfrm>
          <a:prstGeom prst="rect">
            <a:avLst/>
          </a:prstGeom>
          <a:noFill/>
        </p:spPr>
        <p:txBody>
          <a:bodyPr wrap="square" rtlCol="0">
            <a:spAutoFit/>
          </a:bodyPr>
          <a:lstStyle/>
          <a:p>
            <a:pPr algn="ctr"/>
            <a:r>
              <a:rPr lang="en-US" sz="2200" b="1" dirty="0">
                <a:solidFill>
                  <a:srgbClr val="00B0F0"/>
                </a:solidFill>
                <a:cs typeface="Ubuntu"/>
              </a:rPr>
              <a:t>Disabled Students Allowance</a:t>
            </a:r>
          </a:p>
          <a:p>
            <a:pPr algn="ctr"/>
            <a:endParaRPr lang="en-US" b="1" dirty="0">
              <a:cs typeface="Ubuntu"/>
            </a:endParaRPr>
          </a:p>
          <a:p>
            <a:pPr algn="ctr"/>
            <a:r>
              <a:rPr lang="en-GB" dirty="0"/>
              <a:t>Looks at the specific needs of each individual student.</a:t>
            </a:r>
          </a:p>
          <a:p>
            <a:pPr algn="ctr"/>
            <a:endParaRPr lang="en-GB" b="1" dirty="0"/>
          </a:p>
          <a:p>
            <a:pPr algn="ctr"/>
            <a:r>
              <a:rPr lang="en-GB" dirty="0"/>
              <a:t>To fund carers, special equipment and a general allowance.</a:t>
            </a:r>
          </a:p>
          <a:p>
            <a:pPr algn="ctr"/>
            <a:endParaRPr lang="en-GB" b="1" dirty="0"/>
          </a:p>
          <a:p>
            <a:pPr algn="ctr"/>
            <a:r>
              <a:rPr lang="en-GB" b="1" dirty="0"/>
              <a:t>Max full time annual support: £31,000.</a:t>
            </a:r>
            <a:endParaRPr lang="en-US" b="1" dirty="0"/>
          </a:p>
          <a:p>
            <a:pPr algn="ctr"/>
            <a:endParaRPr lang="en-US" b="1" dirty="0">
              <a:cs typeface="Ubuntu"/>
            </a:endParaRPr>
          </a:p>
        </p:txBody>
      </p:sp>
      <p:sp>
        <p:nvSpPr>
          <p:cNvPr id="15" name="TextBox 14">
            <a:extLst>
              <a:ext uri="{FF2B5EF4-FFF2-40B4-BE49-F238E27FC236}">
                <a16:creationId xmlns:a16="http://schemas.microsoft.com/office/drawing/2014/main" id="{D615BDEF-B3B8-454B-80B8-CDDD286EEB17}"/>
              </a:ext>
            </a:extLst>
          </p:cNvPr>
          <p:cNvSpPr txBox="1"/>
          <p:nvPr/>
        </p:nvSpPr>
        <p:spPr>
          <a:xfrm>
            <a:off x="7436122" y="1669857"/>
            <a:ext cx="2333869" cy="4101123"/>
          </a:xfrm>
          <a:prstGeom prst="rect">
            <a:avLst/>
          </a:prstGeom>
          <a:noFill/>
        </p:spPr>
        <p:txBody>
          <a:bodyPr wrap="square" rtlCol="0">
            <a:spAutoFit/>
          </a:bodyPr>
          <a:lstStyle/>
          <a:p>
            <a:pPr algn="ctr"/>
            <a:r>
              <a:rPr lang="en-US" sz="2200" b="1" dirty="0">
                <a:solidFill>
                  <a:srgbClr val="D34FAE"/>
                </a:solidFill>
                <a:cs typeface="Ubuntu"/>
              </a:rPr>
              <a:t>Nursing, Midwifery, Allied Healthcare Bursary</a:t>
            </a:r>
          </a:p>
          <a:p>
            <a:pPr algn="ctr"/>
            <a:endParaRPr lang="en-US" sz="1050" b="1" dirty="0">
              <a:cs typeface="Ubuntu"/>
            </a:endParaRPr>
          </a:p>
          <a:p>
            <a:pPr algn="ctr"/>
            <a:r>
              <a:rPr lang="en-GB" dirty="0"/>
              <a:t>Students studying one of 18 courses in this area receive a </a:t>
            </a:r>
            <a:r>
              <a:rPr lang="en-GB" b="1" dirty="0"/>
              <a:t>universal yearly grant of at least £5,000.</a:t>
            </a:r>
          </a:p>
          <a:p>
            <a:pPr algn="ctr"/>
            <a:endParaRPr lang="en-GB" b="1" dirty="0"/>
          </a:p>
          <a:p>
            <a:pPr algn="ctr"/>
            <a:r>
              <a:rPr lang="en-GB" dirty="0"/>
              <a:t>This doesn’t affect other student finance entitlements.</a:t>
            </a:r>
            <a:endParaRPr lang="en-US" b="1" dirty="0">
              <a:cs typeface="Ubuntu"/>
            </a:endParaRPr>
          </a:p>
        </p:txBody>
      </p:sp>
      <p:sp>
        <p:nvSpPr>
          <p:cNvPr id="16" name="TextBox 15">
            <a:extLst>
              <a:ext uri="{FF2B5EF4-FFF2-40B4-BE49-F238E27FC236}">
                <a16:creationId xmlns:a16="http://schemas.microsoft.com/office/drawing/2014/main" id="{CDD8C9CC-04C4-43A2-A518-EA57B73DD067}"/>
              </a:ext>
            </a:extLst>
          </p:cNvPr>
          <p:cNvSpPr txBox="1"/>
          <p:nvPr/>
        </p:nvSpPr>
        <p:spPr>
          <a:xfrm>
            <a:off x="9816686" y="1778009"/>
            <a:ext cx="2328618" cy="3754874"/>
          </a:xfrm>
          <a:prstGeom prst="rect">
            <a:avLst/>
          </a:prstGeom>
          <a:noFill/>
        </p:spPr>
        <p:txBody>
          <a:bodyPr wrap="square" rtlCol="0">
            <a:spAutoFit/>
          </a:bodyPr>
          <a:lstStyle/>
          <a:p>
            <a:pPr algn="ctr"/>
            <a:r>
              <a:rPr lang="en-US" sz="2200" b="1" dirty="0">
                <a:solidFill>
                  <a:srgbClr val="767E92"/>
                </a:solidFill>
                <a:cs typeface="Ubuntu"/>
              </a:rPr>
              <a:t>Childcare Grant</a:t>
            </a:r>
          </a:p>
          <a:p>
            <a:pPr algn="ctr"/>
            <a:endParaRPr lang="en-US" b="1" dirty="0">
              <a:cs typeface="Ubuntu"/>
            </a:endParaRPr>
          </a:p>
          <a:p>
            <a:pPr algn="ctr"/>
            <a:r>
              <a:rPr lang="en-GB" dirty="0"/>
              <a:t>For full-time students with children under 16. </a:t>
            </a:r>
          </a:p>
          <a:p>
            <a:pPr algn="ctr"/>
            <a:endParaRPr lang="en-GB" b="1" dirty="0">
              <a:cs typeface="Ubuntu"/>
            </a:endParaRPr>
          </a:p>
          <a:p>
            <a:pPr algn="ctr"/>
            <a:r>
              <a:rPr lang="en-GB" b="1" dirty="0">
                <a:cs typeface="Ubuntu"/>
              </a:rPr>
              <a:t>Maximum allowance: </a:t>
            </a:r>
          </a:p>
          <a:p>
            <a:pPr algn="ctr"/>
            <a:endParaRPr lang="en-GB" b="1" dirty="0">
              <a:cs typeface="Ubuntu"/>
            </a:endParaRPr>
          </a:p>
          <a:p>
            <a:pPr algn="ctr"/>
            <a:r>
              <a:rPr lang="en-GB" b="1" dirty="0">
                <a:cs typeface="Ubuntu"/>
              </a:rPr>
              <a:t>£183 a week for one child.</a:t>
            </a:r>
          </a:p>
          <a:p>
            <a:pPr algn="ctr"/>
            <a:endParaRPr lang="en-GB" b="1" dirty="0">
              <a:cs typeface="Ubuntu"/>
            </a:endParaRPr>
          </a:p>
          <a:p>
            <a:pPr algn="ctr"/>
            <a:r>
              <a:rPr lang="en-GB" b="1" dirty="0">
                <a:cs typeface="Ubuntu"/>
              </a:rPr>
              <a:t>£315 a week for two or more children.</a:t>
            </a:r>
            <a:endParaRPr lang="en-US" b="1" dirty="0">
              <a:cs typeface="Ubuntu"/>
            </a:endParaRPr>
          </a:p>
        </p:txBody>
      </p:sp>
    </p:spTree>
    <p:extLst>
      <p:ext uri="{BB962C8B-B14F-4D97-AF65-F5344CB8AC3E}">
        <p14:creationId xmlns:p14="http://schemas.microsoft.com/office/powerpoint/2010/main" val="1348217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95E829-E5E6-B844-88DC-EA5883B4718F}"/>
              </a:ext>
            </a:extLst>
          </p:cNvPr>
          <p:cNvSpPr/>
          <p:nvPr/>
        </p:nvSpPr>
        <p:spPr>
          <a:xfrm>
            <a:off x="0" y="1237130"/>
            <a:ext cx="12192000" cy="4946314"/>
          </a:xfrm>
          <a:prstGeom prst="rect">
            <a:avLst/>
          </a:prstGeom>
          <a:solidFill>
            <a:srgbClr val="009FE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518FBB-7708-104F-B2EB-1D8836E64598}"/>
              </a:ext>
            </a:extLst>
          </p:cNvPr>
          <p:cNvSpPr>
            <a:spLocks noGrp="1"/>
          </p:cNvSpPr>
          <p:nvPr>
            <p:ph type="title"/>
          </p:nvPr>
        </p:nvSpPr>
        <p:spPr>
          <a:xfrm>
            <a:off x="414528" y="365125"/>
            <a:ext cx="5688098" cy="510529"/>
          </a:xfrm>
        </p:spPr>
        <p:txBody>
          <a:bodyPr>
            <a:normAutofit fontScale="90000"/>
          </a:bodyPr>
          <a:lstStyle/>
          <a:p>
            <a:r>
              <a:rPr lang="en-US" dirty="0"/>
              <a:t>How to find out how much you can apply for…</a:t>
            </a:r>
          </a:p>
        </p:txBody>
      </p:sp>
      <p:sp>
        <p:nvSpPr>
          <p:cNvPr id="5" name="TextBox 4">
            <a:extLst>
              <a:ext uri="{FF2B5EF4-FFF2-40B4-BE49-F238E27FC236}">
                <a16:creationId xmlns:a16="http://schemas.microsoft.com/office/drawing/2014/main" id="{C51B4C50-37C5-4E4B-9709-4C2A046C3F1B}"/>
              </a:ext>
            </a:extLst>
          </p:cNvPr>
          <p:cNvSpPr txBox="1"/>
          <p:nvPr/>
        </p:nvSpPr>
        <p:spPr>
          <a:xfrm>
            <a:off x="414528" y="2452239"/>
            <a:ext cx="5688098" cy="2739211"/>
          </a:xfrm>
          <a:prstGeom prst="rect">
            <a:avLst/>
          </a:prstGeom>
          <a:noFill/>
        </p:spPr>
        <p:txBody>
          <a:bodyPr wrap="square" rtlCol="0">
            <a:spAutoFit/>
          </a:bodyPr>
          <a:lstStyle/>
          <a:p>
            <a:pPr>
              <a:spcBef>
                <a:spcPts val="0"/>
              </a:spcBef>
            </a:pPr>
            <a:r>
              <a:rPr lang="en-GB" sz="3200" b="1" dirty="0">
                <a:solidFill>
                  <a:schemeClr val="bg1"/>
                </a:solidFill>
              </a:rPr>
              <a:t>Use the Student Finance England calculator to see the size of loan you can apply for: </a:t>
            </a:r>
            <a:br>
              <a:rPr lang="en-GB" sz="3200" b="1" dirty="0">
                <a:solidFill>
                  <a:schemeClr val="bg1"/>
                </a:solidFill>
              </a:rPr>
            </a:br>
            <a:br>
              <a:rPr lang="en-GB" sz="1200" b="1" dirty="0">
                <a:solidFill>
                  <a:schemeClr val="bg1"/>
                </a:solidFill>
              </a:rPr>
            </a:br>
            <a:r>
              <a:rPr lang="en-GB" sz="3200" b="1" dirty="0">
                <a:solidFill>
                  <a:schemeClr val="bg1"/>
                </a:solidFill>
                <a:hlinkClick r:id="rId2"/>
              </a:rPr>
              <a:t>https://</a:t>
            </a:r>
            <a:r>
              <a:rPr lang="en-GB" sz="3200" b="1" dirty="0" err="1">
                <a:solidFill>
                  <a:schemeClr val="bg1"/>
                </a:solidFill>
                <a:hlinkClick r:id="rId2"/>
              </a:rPr>
              <a:t>www.gov.uk</a:t>
            </a:r>
            <a:r>
              <a:rPr lang="en-GB" sz="3200" b="1" dirty="0">
                <a:solidFill>
                  <a:schemeClr val="bg1"/>
                </a:solidFill>
                <a:hlinkClick r:id="rId2"/>
              </a:rPr>
              <a:t>/student-finance-calculator</a:t>
            </a:r>
            <a:endParaRPr lang="en-GB" sz="3200" b="1" dirty="0">
              <a:solidFill>
                <a:schemeClr val="bg1"/>
              </a:solidFill>
            </a:endParaRPr>
          </a:p>
        </p:txBody>
      </p:sp>
      <p:pic>
        <p:nvPicPr>
          <p:cNvPr id="7" name="Picture 6">
            <a:extLst>
              <a:ext uri="{FF2B5EF4-FFF2-40B4-BE49-F238E27FC236}">
                <a16:creationId xmlns:a16="http://schemas.microsoft.com/office/drawing/2014/main" id="{ED5689CB-9E55-824A-BFAF-AB7A257C350B}"/>
              </a:ext>
            </a:extLst>
          </p:cNvPr>
          <p:cNvPicPr>
            <a:picLocks noChangeAspect="1"/>
          </p:cNvPicPr>
          <p:nvPr/>
        </p:nvPicPr>
        <p:blipFill>
          <a:blip r:embed="rId3"/>
          <a:stretch>
            <a:fillRect/>
          </a:stretch>
        </p:blipFill>
        <p:spPr>
          <a:xfrm>
            <a:off x="7939156" y="1645884"/>
            <a:ext cx="3708400" cy="4127500"/>
          </a:xfrm>
          <a:prstGeom prst="rect">
            <a:avLst/>
          </a:prstGeom>
          <a:scene3d>
            <a:camera prst="orthographicFront"/>
            <a:lightRig rig="threePt" dir="t"/>
          </a:scene3d>
          <a:sp3d prstMaterial="matte"/>
        </p:spPr>
      </p:pic>
      <p:pic>
        <p:nvPicPr>
          <p:cNvPr id="8" name="Picture 7">
            <a:extLst>
              <a:ext uri="{FF2B5EF4-FFF2-40B4-BE49-F238E27FC236}">
                <a16:creationId xmlns:a16="http://schemas.microsoft.com/office/drawing/2014/main" id="{613E8EEC-FBA5-6842-B129-0B730F986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3051" y="3803099"/>
            <a:ext cx="1614300" cy="1455381"/>
          </a:xfrm>
          <a:prstGeom prst="rect">
            <a:avLst/>
          </a:prstGeom>
        </p:spPr>
      </p:pic>
    </p:spTree>
    <p:extLst>
      <p:ext uri="{BB962C8B-B14F-4D97-AF65-F5344CB8AC3E}">
        <p14:creationId xmlns:p14="http://schemas.microsoft.com/office/powerpoint/2010/main" val="3795696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CED9-530B-2A43-8F9D-E9499755F9AE}"/>
              </a:ext>
            </a:extLst>
          </p:cNvPr>
          <p:cNvSpPr>
            <a:spLocks noGrp="1"/>
          </p:cNvSpPr>
          <p:nvPr>
            <p:ph type="title"/>
          </p:nvPr>
        </p:nvSpPr>
        <p:spPr>
          <a:xfrm>
            <a:off x="414528" y="365125"/>
            <a:ext cx="9325820" cy="510529"/>
          </a:xfrm>
        </p:spPr>
        <p:txBody>
          <a:bodyPr>
            <a:normAutofit fontScale="90000"/>
          </a:bodyPr>
          <a:lstStyle/>
          <a:p>
            <a:r>
              <a:rPr lang="en-US" dirty="0"/>
              <a:t>Higher Level and Degree Apprenticeships</a:t>
            </a:r>
          </a:p>
        </p:txBody>
      </p:sp>
      <p:sp>
        <p:nvSpPr>
          <p:cNvPr id="4" name="Rectangle 3">
            <a:extLst>
              <a:ext uri="{FF2B5EF4-FFF2-40B4-BE49-F238E27FC236}">
                <a16:creationId xmlns:a16="http://schemas.microsoft.com/office/drawing/2014/main" id="{AA39E02A-DAAB-D042-90B3-2CEE57E6A6E5}"/>
              </a:ext>
            </a:extLst>
          </p:cNvPr>
          <p:cNvSpPr/>
          <p:nvPr/>
        </p:nvSpPr>
        <p:spPr>
          <a:xfrm>
            <a:off x="-1" y="1237143"/>
            <a:ext cx="3060000" cy="4986067"/>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A58614-3B0F-2F44-8707-F5AC02998CC7}"/>
              </a:ext>
            </a:extLst>
          </p:cNvPr>
          <p:cNvSpPr/>
          <p:nvPr/>
        </p:nvSpPr>
        <p:spPr>
          <a:xfrm>
            <a:off x="3031385" y="1237143"/>
            <a:ext cx="3085375" cy="4986067"/>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49F4C3-129E-CB4E-B231-49318E84660C}"/>
              </a:ext>
            </a:extLst>
          </p:cNvPr>
          <p:cNvSpPr/>
          <p:nvPr/>
        </p:nvSpPr>
        <p:spPr>
          <a:xfrm>
            <a:off x="6096000" y="1237143"/>
            <a:ext cx="3060000" cy="498606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81AD5-B417-DF44-83A8-FBA62D8CDA0E}"/>
              </a:ext>
            </a:extLst>
          </p:cNvPr>
          <p:cNvSpPr/>
          <p:nvPr/>
        </p:nvSpPr>
        <p:spPr>
          <a:xfrm>
            <a:off x="9135238" y="1237143"/>
            <a:ext cx="3069706" cy="4986067"/>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832DFB3-B6C8-BA4D-B03F-1AA7726A0BD9}"/>
              </a:ext>
            </a:extLst>
          </p:cNvPr>
          <p:cNvSpPr>
            <a:spLocks noGrp="1"/>
          </p:cNvSpPr>
          <p:nvPr>
            <p:ph idx="1"/>
          </p:nvPr>
        </p:nvSpPr>
        <p:spPr>
          <a:xfrm>
            <a:off x="0" y="2941652"/>
            <a:ext cx="3056762" cy="1689983"/>
          </a:xfrm>
        </p:spPr>
        <p:txBody>
          <a:bodyPr>
            <a:normAutofit/>
          </a:bodyPr>
          <a:lstStyle/>
          <a:p>
            <a:pPr marL="0" indent="0" algn="ctr">
              <a:buNone/>
            </a:pPr>
            <a:r>
              <a:rPr lang="en-GB" b="1" dirty="0">
                <a:solidFill>
                  <a:schemeClr val="bg1"/>
                </a:solidFill>
              </a:rPr>
              <a:t>Your employer pays the costs of your study and training.</a:t>
            </a:r>
            <a:endParaRPr lang="en-US" sz="2600" b="1" dirty="0">
              <a:solidFill>
                <a:schemeClr val="bg1"/>
              </a:solidFill>
            </a:endParaRPr>
          </a:p>
        </p:txBody>
      </p:sp>
      <p:sp>
        <p:nvSpPr>
          <p:cNvPr id="9" name="Content Placeholder 2">
            <a:extLst>
              <a:ext uri="{FF2B5EF4-FFF2-40B4-BE49-F238E27FC236}">
                <a16:creationId xmlns:a16="http://schemas.microsoft.com/office/drawing/2014/main" id="{0BAC4058-B41E-C74C-9B34-7DD2C145DCED}"/>
              </a:ext>
            </a:extLst>
          </p:cNvPr>
          <p:cNvSpPr txBox="1">
            <a:spLocks/>
          </p:cNvSpPr>
          <p:nvPr/>
        </p:nvSpPr>
        <p:spPr>
          <a:xfrm>
            <a:off x="3064613" y="2549045"/>
            <a:ext cx="3013830" cy="244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bg1"/>
                </a:solidFill>
              </a:rPr>
              <a:t>An apprenticeship is a job. Typically you work four </a:t>
            </a:r>
            <a:br>
              <a:rPr lang="en-GB" b="1" dirty="0">
                <a:solidFill>
                  <a:schemeClr val="bg1"/>
                </a:solidFill>
              </a:rPr>
            </a:br>
            <a:r>
              <a:rPr lang="en-GB" b="1" dirty="0">
                <a:solidFill>
                  <a:schemeClr val="bg1"/>
                </a:solidFill>
              </a:rPr>
              <a:t>days and study one day in </a:t>
            </a:r>
            <a:br>
              <a:rPr lang="en-GB" b="1" dirty="0">
                <a:solidFill>
                  <a:schemeClr val="bg1"/>
                </a:solidFill>
              </a:rPr>
            </a:br>
            <a:r>
              <a:rPr lang="en-GB" b="1" dirty="0">
                <a:solidFill>
                  <a:schemeClr val="bg1"/>
                </a:solidFill>
              </a:rPr>
              <a:t>a week.</a:t>
            </a:r>
          </a:p>
        </p:txBody>
      </p:sp>
      <p:sp>
        <p:nvSpPr>
          <p:cNvPr id="10" name="Content Placeholder 2">
            <a:extLst>
              <a:ext uri="{FF2B5EF4-FFF2-40B4-BE49-F238E27FC236}">
                <a16:creationId xmlns:a16="http://schemas.microsoft.com/office/drawing/2014/main" id="{4E2F056B-9A7B-594D-ABBC-905F8CECBC35}"/>
              </a:ext>
            </a:extLst>
          </p:cNvPr>
          <p:cNvSpPr txBox="1">
            <a:spLocks/>
          </p:cNvSpPr>
          <p:nvPr/>
        </p:nvSpPr>
        <p:spPr>
          <a:xfrm>
            <a:off x="6115159" y="1694051"/>
            <a:ext cx="3021681" cy="4030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bg1"/>
                </a:solidFill>
              </a:rPr>
              <a:t>The </a:t>
            </a:r>
            <a:r>
              <a:rPr lang="en-GB" b="1" dirty="0">
                <a:solidFill>
                  <a:srgbClr val="312783"/>
                </a:solidFill>
              </a:rPr>
              <a:t>minimum income is £4.81 </a:t>
            </a:r>
            <a:r>
              <a:rPr lang="en-GB" b="1" dirty="0">
                <a:solidFill>
                  <a:schemeClr val="bg1"/>
                </a:solidFill>
              </a:rPr>
              <a:t>per hour in your first year. </a:t>
            </a:r>
            <a:r>
              <a:rPr lang="en-GB" b="1" i="1" dirty="0">
                <a:solidFill>
                  <a:srgbClr val="312783"/>
                </a:solidFill>
              </a:rPr>
              <a:t>However,</a:t>
            </a:r>
            <a:r>
              <a:rPr lang="en-GB" b="1" dirty="0">
                <a:solidFill>
                  <a:srgbClr val="312783"/>
                </a:solidFill>
              </a:rPr>
              <a:t> MOST</a:t>
            </a:r>
            <a:r>
              <a:rPr lang="en-GB" b="1" dirty="0">
                <a:solidFill>
                  <a:schemeClr val="bg1"/>
                </a:solidFill>
              </a:rPr>
              <a:t> </a:t>
            </a:r>
            <a:r>
              <a:rPr lang="en-GB" b="1" dirty="0">
                <a:solidFill>
                  <a:srgbClr val="312783"/>
                </a:solidFill>
              </a:rPr>
              <a:t>employers pay more,</a:t>
            </a:r>
            <a:r>
              <a:rPr lang="en-GB" b="1" dirty="0">
                <a:solidFill>
                  <a:schemeClr val="bg1"/>
                </a:solidFill>
              </a:rPr>
              <a:t> </a:t>
            </a:r>
            <a:r>
              <a:rPr lang="en-GB" b="1" u="sng" dirty="0">
                <a:solidFill>
                  <a:schemeClr val="bg1"/>
                </a:solidFill>
              </a:rPr>
              <a:t>especially </a:t>
            </a:r>
            <a:r>
              <a:rPr lang="en-GB" b="1" dirty="0">
                <a:solidFill>
                  <a:schemeClr val="bg1"/>
                </a:solidFill>
              </a:rPr>
              <a:t>for Higher Level </a:t>
            </a:r>
            <a:br>
              <a:rPr lang="en-GB" b="1" dirty="0">
                <a:solidFill>
                  <a:schemeClr val="bg1"/>
                </a:solidFill>
              </a:rPr>
            </a:br>
            <a:r>
              <a:rPr lang="en-GB" b="1" dirty="0">
                <a:solidFill>
                  <a:schemeClr val="bg1"/>
                </a:solidFill>
              </a:rPr>
              <a:t>or Degree Apprenticeships.</a:t>
            </a:r>
            <a:endParaRPr lang="en-US" b="1" dirty="0">
              <a:solidFill>
                <a:schemeClr val="bg1"/>
              </a:solidFill>
            </a:endParaRPr>
          </a:p>
        </p:txBody>
      </p:sp>
      <p:sp>
        <p:nvSpPr>
          <p:cNvPr id="11" name="Content Placeholder 2">
            <a:extLst>
              <a:ext uri="{FF2B5EF4-FFF2-40B4-BE49-F238E27FC236}">
                <a16:creationId xmlns:a16="http://schemas.microsoft.com/office/drawing/2014/main" id="{2C619938-DBCA-6A4D-8D05-DD57635DA3FC}"/>
              </a:ext>
            </a:extLst>
          </p:cNvPr>
          <p:cNvSpPr txBox="1">
            <a:spLocks/>
          </p:cNvSpPr>
          <p:nvPr/>
        </p:nvSpPr>
        <p:spPr>
          <a:xfrm>
            <a:off x="9130624" y="1694051"/>
            <a:ext cx="3061376" cy="4030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bg1"/>
                </a:solidFill>
              </a:rPr>
              <a:t>After the first year you must be paid at least the standard national minimum wage </a:t>
            </a:r>
            <a:br>
              <a:rPr lang="en-GB" b="1" dirty="0">
                <a:solidFill>
                  <a:schemeClr val="bg1"/>
                </a:solidFill>
              </a:rPr>
            </a:br>
            <a:r>
              <a:rPr lang="en-GB" b="1" dirty="0">
                <a:solidFill>
                  <a:schemeClr val="bg1"/>
                </a:solidFill>
              </a:rPr>
              <a:t>for your age. </a:t>
            </a:r>
            <a:r>
              <a:rPr lang="en-GB" b="1" dirty="0">
                <a:solidFill>
                  <a:schemeClr val="bg1"/>
                </a:solidFill>
                <a:hlinkClick r:id="rId3"/>
              </a:rPr>
              <a:t>https://www.gov.</a:t>
            </a:r>
            <a:br>
              <a:rPr lang="en-GB" b="1" dirty="0">
                <a:solidFill>
                  <a:schemeClr val="bg1"/>
                </a:solidFill>
                <a:hlinkClick r:id="rId3"/>
              </a:rPr>
            </a:br>
            <a:r>
              <a:rPr lang="en-GB" b="1" dirty="0">
                <a:solidFill>
                  <a:schemeClr val="bg1"/>
                </a:solidFill>
                <a:hlinkClick r:id="rId3"/>
              </a:rPr>
              <a:t>uk/national-minimum-</a:t>
            </a:r>
            <a:br>
              <a:rPr lang="en-GB" b="1" dirty="0">
                <a:solidFill>
                  <a:schemeClr val="bg1"/>
                </a:solidFill>
                <a:hlinkClick r:id="rId3"/>
              </a:rPr>
            </a:br>
            <a:r>
              <a:rPr lang="en-GB" b="1" dirty="0">
                <a:solidFill>
                  <a:schemeClr val="bg1"/>
                </a:solidFill>
                <a:hlinkClick r:id="rId3"/>
              </a:rPr>
              <a:t>wage-rates</a:t>
            </a:r>
            <a:r>
              <a:rPr lang="en-GB" b="1" dirty="0">
                <a:solidFill>
                  <a:schemeClr val="bg1"/>
                </a:solidFill>
              </a:rPr>
              <a:t> </a:t>
            </a:r>
          </a:p>
        </p:txBody>
      </p:sp>
    </p:spTree>
    <p:extLst>
      <p:ext uri="{BB962C8B-B14F-4D97-AF65-F5344CB8AC3E}">
        <p14:creationId xmlns:p14="http://schemas.microsoft.com/office/powerpoint/2010/main" val="2417998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277F-9DE3-9544-80D2-F76AED6BE228}"/>
              </a:ext>
            </a:extLst>
          </p:cNvPr>
          <p:cNvSpPr>
            <a:spLocks noGrp="1"/>
          </p:cNvSpPr>
          <p:nvPr>
            <p:ph type="title"/>
          </p:nvPr>
        </p:nvSpPr>
        <p:spPr/>
        <p:txBody>
          <a:bodyPr>
            <a:normAutofit fontScale="90000"/>
          </a:bodyPr>
          <a:lstStyle/>
          <a:p>
            <a:r>
              <a:rPr lang="en-GB" dirty="0"/>
              <a:t>So, how much could you get per week?</a:t>
            </a:r>
            <a:endParaRPr lang="en-US" dirty="0"/>
          </a:p>
        </p:txBody>
      </p:sp>
      <p:sp>
        <p:nvSpPr>
          <p:cNvPr id="4" name="Rectangle 3">
            <a:extLst>
              <a:ext uri="{FF2B5EF4-FFF2-40B4-BE49-F238E27FC236}">
                <a16:creationId xmlns:a16="http://schemas.microsoft.com/office/drawing/2014/main" id="{78EA7251-90F1-1F47-B660-4B1892C3FFAD}"/>
              </a:ext>
            </a:extLst>
          </p:cNvPr>
          <p:cNvSpPr/>
          <p:nvPr/>
        </p:nvSpPr>
        <p:spPr>
          <a:xfrm>
            <a:off x="0" y="2622430"/>
            <a:ext cx="5676182" cy="1742537"/>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A79AC72-F4F7-AD42-9330-E50804B84A63}"/>
              </a:ext>
            </a:extLst>
          </p:cNvPr>
          <p:cNvSpPr/>
          <p:nvPr/>
        </p:nvSpPr>
        <p:spPr>
          <a:xfrm>
            <a:off x="6090249" y="2622431"/>
            <a:ext cx="5676181" cy="1742536"/>
          </a:xfrm>
          <a:prstGeom prst="rect">
            <a:avLst/>
          </a:prstGeom>
          <a:solidFill>
            <a:srgbClr val="D34FAE"/>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A2E6CC6-B0E7-DD41-B316-2AB77BE9E5B0}"/>
              </a:ext>
            </a:extLst>
          </p:cNvPr>
          <p:cNvSpPr txBox="1"/>
          <p:nvPr/>
        </p:nvSpPr>
        <p:spPr>
          <a:xfrm>
            <a:off x="414527" y="2622430"/>
            <a:ext cx="5192643" cy="1742536"/>
          </a:xfrm>
          <a:prstGeom prst="rect">
            <a:avLst/>
          </a:prstGeom>
          <a:noFill/>
        </p:spPr>
        <p:txBody>
          <a:bodyPr wrap="square" rtlCol="0" anchor="ctr" anchorCtr="0">
            <a:noAutofit/>
          </a:bodyPr>
          <a:lstStyle/>
          <a:p>
            <a:pPr defTabSz="457200">
              <a:lnSpc>
                <a:spcPct val="120000"/>
              </a:lnSpc>
            </a:pPr>
            <a:r>
              <a:rPr lang="en-GB" sz="2200" b="1" dirty="0">
                <a:solidFill>
                  <a:schemeClr val="bg1"/>
                </a:solidFill>
              </a:rPr>
              <a:t>Maximum</a:t>
            </a:r>
            <a:r>
              <a:rPr lang="en-GB" sz="2200" dirty="0">
                <a:solidFill>
                  <a:schemeClr val="bg1"/>
                </a:solidFill>
              </a:rPr>
              <a:t> Maintenance Loan </a:t>
            </a:r>
            <a:r>
              <a:rPr lang="en-GB" sz="2200" b="1" dirty="0">
                <a:solidFill>
                  <a:schemeClr val="bg1"/>
                </a:solidFill>
              </a:rPr>
              <a:t>£9,978</a:t>
            </a:r>
          </a:p>
          <a:p>
            <a:pPr defTabSz="457200">
              <a:lnSpc>
                <a:spcPct val="120000"/>
              </a:lnSpc>
            </a:pPr>
            <a:r>
              <a:rPr lang="en-GB" sz="2200" dirty="0">
                <a:solidFill>
                  <a:schemeClr val="bg1"/>
                </a:solidFill>
              </a:rPr>
              <a:t>Divided by 43 weeks term = </a:t>
            </a:r>
          </a:p>
          <a:p>
            <a:pPr defTabSz="457200">
              <a:lnSpc>
                <a:spcPct val="120000"/>
              </a:lnSpc>
            </a:pPr>
            <a:r>
              <a:rPr lang="en-GB" sz="2800" b="1" dirty="0">
                <a:solidFill>
                  <a:schemeClr val="bg1"/>
                </a:solidFill>
              </a:rPr>
              <a:t>£232 per week.</a:t>
            </a:r>
          </a:p>
        </p:txBody>
      </p:sp>
      <p:sp>
        <p:nvSpPr>
          <p:cNvPr id="7" name="TextBox 6">
            <a:extLst>
              <a:ext uri="{FF2B5EF4-FFF2-40B4-BE49-F238E27FC236}">
                <a16:creationId xmlns:a16="http://schemas.microsoft.com/office/drawing/2014/main" id="{BC8FAC51-F245-DC47-B810-C48D136554DF}"/>
              </a:ext>
            </a:extLst>
          </p:cNvPr>
          <p:cNvSpPr txBox="1"/>
          <p:nvPr/>
        </p:nvSpPr>
        <p:spPr>
          <a:xfrm>
            <a:off x="6522028" y="2633931"/>
            <a:ext cx="5244401" cy="1731035"/>
          </a:xfrm>
          <a:prstGeom prst="rect">
            <a:avLst/>
          </a:prstGeom>
          <a:noFill/>
        </p:spPr>
        <p:txBody>
          <a:bodyPr wrap="square" rtlCol="0" anchor="ctr" anchorCtr="0">
            <a:noAutofit/>
          </a:bodyPr>
          <a:lstStyle/>
          <a:p>
            <a:pPr defTabSz="457200">
              <a:lnSpc>
                <a:spcPct val="120000"/>
              </a:lnSpc>
            </a:pPr>
            <a:r>
              <a:rPr lang="en-GB" sz="2200" b="1" dirty="0">
                <a:solidFill>
                  <a:schemeClr val="bg1"/>
                </a:solidFill>
              </a:rPr>
              <a:t>A typical annual salary, £16,000</a:t>
            </a:r>
            <a:endParaRPr lang="en-GB" dirty="0">
              <a:solidFill>
                <a:schemeClr val="bg1"/>
              </a:solidFill>
            </a:endParaRPr>
          </a:p>
          <a:p>
            <a:pPr defTabSz="457200">
              <a:lnSpc>
                <a:spcPct val="120000"/>
              </a:lnSpc>
            </a:pPr>
            <a:r>
              <a:rPr lang="en-GB" sz="2200" dirty="0">
                <a:solidFill>
                  <a:schemeClr val="bg1"/>
                </a:solidFill>
              </a:rPr>
              <a:t>Divided by 52 weeks (minus tax/NI) = </a:t>
            </a:r>
          </a:p>
          <a:p>
            <a:pPr defTabSz="457200">
              <a:lnSpc>
                <a:spcPct val="120000"/>
              </a:lnSpc>
            </a:pPr>
            <a:r>
              <a:rPr lang="en-GB" sz="2800" b="1" dirty="0">
                <a:solidFill>
                  <a:schemeClr val="bg1"/>
                </a:solidFill>
              </a:rPr>
              <a:t>£273 per week.</a:t>
            </a:r>
          </a:p>
        </p:txBody>
      </p:sp>
      <p:sp>
        <p:nvSpPr>
          <p:cNvPr id="8" name="Snip Single Corner Rectangle 7">
            <a:extLst>
              <a:ext uri="{FF2B5EF4-FFF2-40B4-BE49-F238E27FC236}">
                <a16:creationId xmlns:a16="http://schemas.microsoft.com/office/drawing/2014/main" id="{EF676D3C-9A22-6947-9EF9-9EE0E16087F4}"/>
              </a:ext>
            </a:extLst>
          </p:cNvPr>
          <p:cNvSpPr/>
          <p:nvPr/>
        </p:nvSpPr>
        <p:spPr>
          <a:xfrm flipV="1">
            <a:off x="1" y="1599143"/>
            <a:ext cx="5676181" cy="693278"/>
          </a:xfrm>
          <a:prstGeom prst="snip1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9" name="Content Placeholder 2">
            <a:extLst>
              <a:ext uri="{FF2B5EF4-FFF2-40B4-BE49-F238E27FC236}">
                <a16:creationId xmlns:a16="http://schemas.microsoft.com/office/drawing/2014/main" id="{4126A319-774C-474F-9756-4C85489EE56F}"/>
              </a:ext>
            </a:extLst>
          </p:cNvPr>
          <p:cNvSpPr>
            <a:spLocks noGrp="1"/>
          </p:cNvSpPr>
          <p:nvPr>
            <p:ph idx="1"/>
          </p:nvPr>
        </p:nvSpPr>
        <p:spPr>
          <a:xfrm>
            <a:off x="414527" y="1600200"/>
            <a:ext cx="5675722" cy="692221"/>
          </a:xfrm>
        </p:spPr>
        <p:txBody>
          <a:bodyPr anchor="ctr" anchorCtr="0">
            <a:normAutofit/>
          </a:bodyPr>
          <a:lstStyle/>
          <a:p>
            <a:pPr marL="0" indent="0" defTabSz="457200">
              <a:lnSpc>
                <a:spcPct val="120000"/>
              </a:lnSpc>
              <a:spcBef>
                <a:spcPts val="0"/>
              </a:spcBef>
              <a:buNone/>
            </a:pPr>
            <a:r>
              <a:rPr lang="en-GB" sz="2600" b="1" dirty="0">
                <a:solidFill>
                  <a:schemeClr val="bg1"/>
                </a:solidFill>
              </a:rPr>
              <a:t>Full-time student example </a:t>
            </a:r>
            <a:r>
              <a:rPr lang="en-GB" sz="1800" dirty="0">
                <a:solidFill>
                  <a:schemeClr val="bg1"/>
                </a:solidFill>
              </a:rPr>
              <a:t>(age 18+)</a:t>
            </a:r>
          </a:p>
        </p:txBody>
      </p:sp>
      <p:sp>
        <p:nvSpPr>
          <p:cNvPr id="10" name="Snip Single Corner Rectangle 9">
            <a:extLst>
              <a:ext uri="{FF2B5EF4-FFF2-40B4-BE49-F238E27FC236}">
                <a16:creationId xmlns:a16="http://schemas.microsoft.com/office/drawing/2014/main" id="{98E662A9-3000-5148-9040-8E2EBFEEB293}"/>
              </a:ext>
            </a:extLst>
          </p:cNvPr>
          <p:cNvSpPr/>
          <p:nvPr/>
        </p:nvSpPr>
        <p:spPr>
          <a:xfrm flipV="1">
            <a:off x="6107503" y="1599143"/>
            <a:ext cx="5658927" cy="693278"/>
          </a:xfrm>
          <a:prstGeom prst="snip1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FE3"/>
              </a:solidFill>
            </a:endParaRPr>
          </a:p>
        </p:txBody>
      </p:sp>
      <p:sp>
        <p:nvSpPr>
          <p:cNvPr id="11" name="Content Placeholder 2">
            <a:extLst>
              <a:ext uri="{FF2B5EF4-FFF2-40B4-BE49-F238E27FC236}">
                <a16:creationId xmlns:a16="http://schemas.microsoft.com/office/drawing/2014/main" id="{005B508F-2BFC-DF48-BD60-D7598CD8C4C7}"/>
              </a:ext>
            </a:extLst>
          </p:cNvPr>
          <p:cNvSpPr txBox="1">
            <a:spLocks/>
          </p:cNvSpPr>
          <p:nvPr/>
        </p:nvSpPr>
        <p:spPr>
          <a:xfrm>
            <a:off x="6204857" y="1600201"/>
            <a:ext cx="5333999" cy="692220"/>
          </a:xfrm>
          <a:prstGeom prst="rect">
            <a:avLst/>
          </a:prstGeom>
        </p:spPr>
        <p:txBody>
          <a:bodyPr vert="horz" lIns="91440" tIns="45720" rIns="91440" bIns="45720" rtlCol="0" anchor="ctr"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2600" b="1" dirty="0">
                <a:solidFill>
                  <a:schemeClr val="bg1"/>
                </a:solidFill>
              </a:rPr>
              <a:t>Higher level apprentice example </a:t>
            </a:r>
            <a:r>
              <a:rPr lang="en-GB" sz="1900" dirty="0">
                <a:solidFill>
                  <a:schemeClr val="bg1"/>
                </a:solidFill>
              </a:rPr>
              <a:t>(age 18+)</a:t>
            </a:r>
            <a:endParaRPr lang="en-GB" sz="2300" dirty="0">
              <a:solidFill>
                <a:schemeClr val="bg1"/>
              </a:solidFill>
            </a:endParaRPr>
          </a:p>
        </p:txBody>
      </p:sp>
      <p:sp>
        <p:nvSpPr>
          <p:cNvPr id="14" name="Rectangle 13">
            <a:extLst>
              <a:ext uri="{FF2B5EF4-FFF2-40B4-BE49-F238E27FC236}">
                <a16:creationId xmlns:a16="http://schemas.microsoft.com/office/drawing/2014/main" id="{6D1ABE92-18CE-014D-95A1-B29C264F4091}"/>
              </a:ext>
            </a:extLst>
          </p:cNvPr>
          <p:cNvSpPr/>
          <p:nvPr/>
        </p:nvSpPr>
        <p:spPr>
          <a:xfrm>
            <a:off x="0" y="4657943"/>
            <a:ext cx="5676182" cy="54000"/>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F8A67C-78DF-C641-8802-536278408556}"/>
              </a:ext>
            </a:extLst>
          </p:cNvPr>
          <p:cNvSpPr/>
          <p:nvPr/>
        </p:nvSpPr>
        <p:spPr>
          <a:xfrm>
            <a:off x="6090250" y="4657943"/>
            <a:ext cx="5676182" cy="54000"/>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493B8A-0AD4-414B-AB2A-99591C783BCD}"/>
              </a:ext>
            </a:extLst>
          </p:cNvPr>
          <p:cNvSpPr txBox="1"/>
          <p:nvPr/>
        </p:nvSpPr>
        <p:spPr>
          <a:xfrm>
            <a:off x="414527" y="4816833"/>
            <a:ext cx="5261655" cy="1200329"/>
          </a:xfrm>
          <a:prstGeom prst="rect">
            <a:avLst/>
          </a:prstGeom>
          <a:noFill/>
        </p:spPr>
        <p:txBody>
          <a:bodyPr wrap="square" rtlCol="0">
            <a:spAutoFit/>
          </a:bodyPr>
          <a:lstStyle/>
          <a:p>
            <a:pPr defTabSz="457200"/>
            <a:r>
              <a:rPr lang="en-GB" sz="2400" b="1" dirty="0">
                <a:solidFill>
                  <a:srgbClr val="F8941A"/>
                </a:solidFill>
              </a:rPr>
              <a:t>Did you know? </a:t>
            </a:r>
            <a:br>
              <a:rPr lang="en-GB" sz="2400" b="1" dirty="0">
                <a:solidFill>
                  <a:srgbClr val="F8941A"/>
                </a:solidFill>
              </a:rPr>
            </a:br>
            <a:r>
              <a:rPr lang="en-GB" sz="2400" dirty="0">
                <a:solidFill>
                  <a:srgbClr val="F8941A"/>
                </a:solidFill>
              </a:rPr>
              <a:t>Even if you qualify you don’t have </a:t>
            </a:r>
            <a:br>
              <a:rPr lang="en-GB" sz="2400" dirty="0">
                <a:solidFill>
                  <a:srgbClr val="F8941A"/>
                </a:solidFill>
              </a:rPr>
            </a:br>
            <a:r>
              <a:rPr lang="en-GB" sz="2400" dirty="0">
                <a:solidFill>
                  <a:srgbClr val="F8941A"/>
                </a:solidFill>
              </a:rPr>
              <a:t>to apply for the full Maintenance Loan.</a:t>
            </a:r>
            <a:endParaRPr lang="en-US" sz="2400" dirty="0">
              <a:solidFill>
                <a:srgbClr val="F8941A"/>
              </a:solidFill>
            </a:endParaRPr>
          </a:p>
        </p:txBody>
      </p:sp>
      <p:sp>
        <p:nvSpPr>
          <p:cNvPr id="17" name="TextBox 16">
            <a:extLst>
              <a:ext uri="{FF2B5EF4-FFF2-40B4-BE49-F238E27FC236}">
                <a16:creationId xmlns:a16="http://schemas.microsoft.com/office/drawing/2014/main" id="{0FA5CE76-1D30-6C47-83AC-86E7959FE41F}"/>
              </a:ext>
            </a:extLst>
          </p:cNvPr>
          <p:cNvSpPr txBox="1"/>
          <p:nvPr/>
        </p:nvSpPr>
        <p:spPr>
          <a:xfrm>
            <a:off x="6487524" y="4816833"/>
            <a:ext cx="5261655" cy="1200329"/>
          </a:xfrm>
          <a:prstGeom prst="rect">
            <a:avLst/>
          </a:prstGeom>
          <a:noFill/>
        </p:spPr>
        <p:txBody>
          <a:bodyPr wrap="square" rtlCol="0">
            <a:spAutoFit/>
          </a:bodyPr>
          <a:lstStyle/>
          <a:p>
            <a:pPr lvl="0" eaLnBrk="0" hangingPunct="0">
              <a:defRPr/>
            </a:pPr>
            <a:r>
              <a:rPr lang="en-GB" sz="2400" b="1" dirty="0">
                <a:ln w="28575">
                  <a:noFill/>
                </a:ln>
                <a:solidFill>
                  <a:srgbClr val="D34FAE"/>
                </a:solidFill>
                <a:cs typeface="Arial" pitchFamily="34" charset="0"/>
              </a:rPr>
              <a:t>For examples of salaries: </a:t>
            </a:r>
            <a:r>
              <a:rPr lang="en-GB" sz="2400" dirty="0">
                <a:ln w="28575">
                  <a:noFill/>
                </a:ln>
                <a:solidFill>
                  <a:srgbClr val="D34FAE"/>
                </a:solidFill>
                <a:cs typeface="Arial" pitchFamily="34" charset="0"/>
                <a:hlinkClick r:id="rId3"/>
              </a:rPr>
              <a:t>https://</a:t>
            </a:r>
            <a:r>
              <a:rPr lang="en-GB" sz="2400" dirty="0" err="1">
                <a:ln w="28575">
                  <a:noFill/>
                </a:ln>
                <a:solidFill>
                  <a:srgbClr val="D34FAE"/>
                </a:solidFill>
                <a:cs typeface="Arial" pitchFamily="34" charset="0"/>
                <a:hlinkClick r:id="rId3"/>
              </a:rPr>
              <a:t>www.findapprenticeship</a:t>
            </a:r>
            <a:r>
              <a:rPr lang="en-GB" sz="2400" dirty="0">
                <a:ln w="28575">
                  <a:noFill/>
                </a:ln>
                <a:solidFill>
                  <a:srgbClr val="D34FAE"/>
                </a:solidFill>
                <a:cs typeface="Arial" pitchFamily="34" charset="0"/>
                <a:hlinkClick r:id="rId3"/>
              </a:rPr>
              <a:t>.</a:t>
            </a:r>
            <a:br>
              <a:rPr lang="en-GB" sz="2400" dirty="0">
                <a:ln w="28575">
                  <a:noFill/>
                </a:ln>
                <a:solidFill>
                  <a:srgbClr val="D34FAE"/>
                </a:solidFill>
                <a:cs typeface="Arial" pitchFamily="34" charset="0"/>
                <a:hlinkClick r:id="rId3"/>
              </a:rPr>
            </a:br>
            <a:r>
              <a:rPr lang="en-GB" sz="2400" dirty="0" err="1">
                <a:ln w="28575">
                  <a:noFill/>
                </a:ln>
                <a:solidFill>
                  <a:srgbClr val="D34FAE"/>
                </a:solidFill>
                <a:cs typeface="Arial" pitchFamily="34" charset="0"/>
                <a:hlinkClick r:id="rId3"/>
              </a:rPr>
              <a:t>service.gov.uk</a:t>
            </a:r>
            <a:r>
              <a:rPr lang="en-GB" sz="2400" dirty="0">
                <a:ln w="28575">
                  <a:noFill/>
                </a:ln>
                <a:solidFill>
                  <a:srgbClr val="D34FAE"/>
                </a:solidFill>
                <a:cs typeface="Arial" pitchFamily="34" charset="0"/>
                <a:hlinkClick r:id="rId3"/>
              </a:rPr>
              <a:t>/</a:t>
            </a:r>
            <a:r>
              <a:rPr lang="en-GB" sz="2400" dirty="0" err="1">
                <a:ln w="28575">
                  <a:noFill/>
                </a:ln>
                <a:solidFill>
                  <a:srgbClr val="D34FAE"/>
                </a:solidFill>
                <a:cs typeface="Arial" pitchFamily="34" charset="0"/>
                <a:hlinkClick r:id="rId3"/>
              </a:rPr>
              <a:t>apprenticeshipsearch</a:t>
            </a:r>
            <a:endParaRPr lang="en-GB" sz="2400" dirty="0">
              <a:ln w="28575">
                <a:noFill/>
              </a:ln>
              <a:solidFill>
                <a:srgbClr val="D34FAE"/>
              </a:solidFill>
              <a:cs typeface="Arial" pitchFamily="34" charset="0"/>
            </a:endParaRPr>
          </a:p>
        </p:txBody>
      </p:sp>
    </p:spTree>
    <p:extLst>
      <p:ext uri="{BB962C8B-B14F-4D97-AF65-F5344CB8AC3E}">
        <p14:creationId xmlns:p14="http://schemas.microsoft.com/office/powerpoint/2010/main" val="345968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CE7504-7D55-504B-B78E-E84AF8F3BA99}"/>
              </a:ext>
            </a:extLst>
          </p:cNvPr>
          <p:cNvSpPr/>
          <p:nvPr/>
        </p:nvSpPr>
        <p:spPr>
          <a:xfrm>
            <a:off x="0" y="1238192"/>
            <a:ext cx="2377708" cy="4949957"/>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5547C8C-E5EB-B14F-8B1B-1DA05800D4AD}"/>
              </a:ext>
            </a:extLst>
          </p:cNvPr>
          <p:cNvSpPr/>
          <p:nvPr/>
        </p:nvSpPr>
        <p:spPr>
          <a:xfrm>
            <a:off x="2373802" y="1238192"/>
            <a:ext cx="2448000" cy="4949957"/>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49F7FF4-D831-474F-9780-51E620C89205}"/>
              </a:ext>
            </a:extLst>
          </p:cNvPr>
          <p:cNvSpPr/>
          <p:nvPr/>
        </p:nvSpPr>
        <p:spPr>
          <a:xfrm>
            <a:off x="4818121" y="1238192"/>
            <a:ext cx="2448000" cy="494995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82FD01-5FA8-5145-A877-4E55D9571F84}"/>
              </a:ext>
            </a:extLst>
          </p:cNvPr>
          <p:cNvSpPr/>
          <p:nvPr/>
        </p:nvSpPr>
        <p:spPr>
          <a:xfrm>
            <a:off x="7236658" y="1238192"/>
            <a:ext cx="2514927" cy="4949957"/>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5D8E45-A166-3B46-89C8-9641DDEA76E7}"/>
              </a:ext>
            </a:extLst>
          </p:cNvPr>
          <p:cNvSpPr/>
          <p:nvPr/>
        </p:nvSpPr>
        <p:spPr>
          <a:xfrm>
            <a:off x="9717924" y="1238192"/>
            <a:ext cx="2474075" cy="4949957"/>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3A5E7B-711C-AA42-AC2B-7716F9332F59}"/>
              </a:ext>
            </a:extLst>
          </p:cNvPr>
          <p:cNvSpPr>
            <a:spLocks noGrp="1"/>
          </p:cNvSpPr>
          <p:nvPr>
            <p:ph type="title"/>
          </p:nvPr>
        </p:nvSpPr>
        <p:spPr/>
        <p:txBody>
          <a:bodyPr>
            <a:normAutofit fontScale="90000"/>
          </a:bodyPr>
          <a:lstStyle/>
          <a:p>
            <a:r>
              <a:rPr lang="en-GB" dirty="0"/>
              <a:t>Budget Busters Game!</a:t>
            </a:r>
            <a:endParaRPr lang="en-US" dirty="0"/>
          </a:p>
        </p:txBody>
      </p:sp>
      <p:sp>
        <p:nvSpPr>
          <p:cNvPr id="5" name="TextBox 4">
            <a:extLst>
              <a:ext uri="{FF2B5EF4-FFF2-40B4-BE49-F238E27FC236}">
                <a16:creationId xmlns:a16="http://schemas.microsoft.com/office/drawing/2014/main" id="{4906125B-B5B6-8841-9EB9-0CE38C04195B}"/>
              </a:ext>
            </a:extLst>
          </p:cNvPr>
          <p:cNvSpPr txBox="1"/>
          <p:nvPr/>
        </p:nvSpPr>
        <p:spPr>
          <a:xfrm>
            <a:off x="35709" y="4209885"/>
            <a:ext cx="2341999" cy="1200329"/>
          </a:xfrm>
          <a:prstGeom prst="rect">
            <a:avLst/>
          </a:prstGeom>
          <a:noFill/>
        </p:spPr>
        <p:txBody>
          <a:bodyPr wrap="square" rtlCol="0">
            <a:spAutoFit/>
          </a:bodyPr>
          <a:lstStyle/>
          <a:p>
            <a:pPr algn="ctr"/>
            <a:r>
              <a:rPr lang="en-GB" b="1" dirty="0">
                <a:solidFill>
                  <a:schemeClr val="bg1"/>
                </a:solidFill>
              </a:rPr>
              <a:t>Decide on a route: full-time study or apprentice?</a:t>
            </a:r>
          </a:p>
          <a:p>
            <a:pPr algn="ctr"/>
            <a:endParaRPr lang="en-US" b="1" dirty="0">
              <a:solidFill>
                <a:schemeClr val="bg1"/>
              </a:solidFill>
            </a:endParaRPr>
          </a:p>
        </p:txBody>
      </p:sp>
      <p:sp>
        <p:nvSpPr>
          <p:cNvPr id="6" name="TextBox 5">
            <a:extLst>
              <a:ext uri="{FF2B5EF4-FFF2-40B4-BE49-F238E27FC236}">
                <a16:creationId xmlns:a16="http://schemas.microsoft.com/office/drawing/2014/main" id="{8C358B95-F7BF-C743-AF41-7CD50B1B27CE}"/>
              </a:ext>
            </a:extLst>
          </p:cNvPr>
          <p:cNvSpPr txBox="1"/>
          <p:nvPr/>
        </p:nvSpPr>
        <p:spPr>
          <a:xfrm>
            <a:off x="2323347" y="4167889"/>
            <a:ext cx="2492872" cy="1477328"/>
          </a:xfrm>
          <a:prstGeom prst="rect">
            <a:avLst/>
          </a:prstGeom>
          <a:noFill/>
        </p:spPr>
        <p:txBody>
          <a:bodyPr wrap="square" rtlCol="0">
            <a:spAutoFit/>
          </a:bodyPr>
          <a:lstStyle/>
          <a:p>
            <a:pPr algn="ctr" defTabSz="457200"/>
            <a:r>
              <a:rPr lang="en-GB" b="1" dirty="0">
                <a:solidFill>
                  <a:schemeClr val="bg1"/>
                </a:solidFill>
              </a:rPr>
              <a:t>Complete the income part of the budget planner. Use the previous slide to help. </a:t>
            </a:r>
          </a:p>
          <a:p>
            <a:pPr algn="ctr"/>
            <a:endParaRPr lang="en-US" b="1" dirty="0">
              <a:solidFill>
                <a:schemeClr val="bg1"/>
              </a:solidFill>
            </a:endParaRPr>
          </a:p>
        </p:txBody>
      </p:sp>
      <p:sp>
        <p:nvSpPr>
          <p:cNvPr id="7" name="TextBox 6">
            <a:extLst>
              <a:ext uri="{FF2B5EF4-FFF2-40B4-BE49-F238E27FC236}">
                <a16:creationId xmlns:a16="http://schemas.microsoft.com/office/drawing/2014/main" id="{64AC6BF1-CEB2-624B-985A-79FC89A5A25E}"/>
              </a:ext>
            </a:extLst>
          </p:cNvPr>
          <p:cNvSpPr txBox="1"/>
          <p:nvPr/>
        </p:nvSpPr>
        <p:spPr>
          <a:xfrm>
            <a:off x="4816219" y="4167889"/>
            <a:ext cx="2392359" cy="1200329"/>
          </a:xfrm>
          <a:prstGeom prst="rect">
            <a:avLst/>
          </a:prstGeom>
          <a:noFill/>
        </p:spPr>
        <p:txBody>
          <a:bodyPr wrap="square" rtlCol="0">
            <a:spAutoFit/>
          </a:bodyPr>
          <a:lstStyle/>
          <a:p>
            <a:pPr algn="ctr" defTabSz="457200"/>
            <a:r>
              <a:rPr lang="en-GB" b="1" dirty="0">
                <a:solidFill>
                  <a:schemeClr val="bg1"/>
                </a:solidFill>
              </a:rPr>
              <a:t>Use the employment cards to decide on your employment choice.</a:t>
            </a:r>
          </a:p>
          <a:p>
            <a:pPr algn="ctr"/>
            <a:endParaRPr lang="en-US" b="1" dirty="0">
              <a:solidFill>
                <a:schemeClr val="bg1"/>
              </a:solidFill>
            </a:endParaRPr>
          </a:p>
        </p:txBody>
      </p:sp>
      <p:sp>
        <p:nvSpPr>
          <p:cNvPr id="8" name="TextBox 7">
            <a:extLst>
              <a:ext uri="{FF2B5EF4-FFF2-40B4-BE49-F238E27FC236}">
                <a16:creationId xmlns:a16="http://schemas.microsoft.com/office/drawing/2014/main" id="{E175EF31-DBD3-374E-A1ED-5822FE450F35}"/>
              </a:ext>
            </a:extLst>
          </p:cNvPr>
          <p:cNvSpPr txBox="1"/>
          <p:nvPr/>
        </p:nvSpPr>
        <p:spPr>
          <a:xfrm>
            <a:off x="7242242" y="4167889"/>
            <a:ext cx="2473782" cy="1754326"/>
          </a:xfrm>
          <a:prstGeom prst="rect">
            <a:avLst/>
          </a:prstGeom>
          <a:noFill/>
        </p:spPr>
        <p:txBody>
          <a:bodyPr wrap="square" rtlCol="0">
            <a:spAutoFit/>
          </a:bodyPr>
          <a:lstStyle/>
          <a:p>
            <a:pPr algn="ctr" defTabSz="457200"/>
            <a:r>
              <a:rPr lang="en-GB" b="1" dirty="0">
                <a:solidFill>
                  <a:schemeClr val="bg1"/>
                </a:solidFill>
              </a:rPr>
              <a:t>Complete the outgoings part. Working as a group, or on your own, make decisions based on 7 key areas of outgoings. </a:t>
            </a:r>
          </a:p>
        </p:txBody>
      </p:sp>
      <p:sp>
        <p:nvSpPr>
          <p:cNvPr id="9" name="TextBox 8">
            <a:extLst>
              <a:ext uri="{FF2B5EF4-FFF2-40B4-BE49-F238E27FC236}">
                <a16:creationId xmlns:a16="http://schemas.microsoft.com/office/drawing/2014/main" id="{46FFF9C8-A0B1-5742-AFCD-5628EE99402B}"/>
              </a:ext>
            </a:extLst>
          </p:cNvPr>
          <p:cNvSpPr txBox="1"/>
          <p:nvPr/>
        </p:nvSpPr>
        <p:spPr>
          <a:xfrm>
            <a:off x="9751586" y="4176432"/>
            <a:ext cx="2440413" cy="923330"/>
          </a:xfrm>
          <a:prstGeom prst="rect">
            <a:avLst/>
          </a:prstGeom>
          <a:noFill/>
        </p:spPr>
        <p:txBody>
          <a:bodyPr wrap="square" rtlCol="0">
            <a:spAutoFit/>
          </a:bodyPr>
          <a:lstStyle/>
          <a:p>
            <a:pPr algn="ctr" defTabSz="457200"/>
            <a:r>
              <a:rPr lang="en-GB" b="1" dirty="0">
                <a:solidFill>
                  <a:schemeClr val="bg1"/>
                </a:solidFill>
              </a:rPr>
              <a:t>Don’t forget to factor </a:t>
            </a:r>
            <a:br>
              <a:rPr lang="en-GB" b="1" dirty="0">
                <a:solidFill>
                  <a:schemeClr val="bg1"/>
                </a:solidFill>
              </a:rPr>
            </a:br>
            <a:r>
              <a:rPr lang="en-GB" b="1" dirty="0">
                <a:solidFill>
                  <a:schemeClr val="bg1"/>
                </a:solidFill>
              </a:rPr>
              <a:t>in the surprise income and outgoings!</a:t>
            </a:r>
          </a:p>
        </p:txBody>
      </p:sp>
      <p:pic>
        <p:nvPicPr>
          <p:cNvPr id="15" name="Picture 14">
            <a:extLst>
              <a:ext uri="{FF2B5EF4-FFF2-40B4-BE49-F238E27FC236}">
                <a16:creationId xmlns:a16="http://schemas.microsoft.com/office/drawing/2014/main" id="{B7E4AE1E-CACB-4149-B82F-9663C1F3C756}"/>
              </a:ext>
            </a:extLst>
          </p:cNvPr>
          <p:cNvPicPr>
            <a:picLocks noChangeAspect="1"/>
          </p:cNvPicPr>
          <p:nvPr/>
        </p:nvPicPr>
        <p:blipFill>
          <a:blip r:embed="rId3"/>
          <a:stretch>
            <a:fillRect/>
          </a:stretch>
        </p:blipFill>
        <p:spPr>
          <a:xfrm>
            <a:off x="310774" y="1986677"/>
            <a:ext cx="1701800" cy="1676400"/>
          </a:xfrm>
          <a:prstGeom prst="rect">
            <a:avLst/>
          </a:prstGeom>
        </p:spPr>
      </p:pic>
      <p:pic>
        <p:nvPicPr>
          <p:cNvPr id="16" name="Picture 15">
            <a:extLst>
              <a:ext uri="{FF2B5EF4-FFF2-40B4-BE49-F238E27FC236}">
                <a16:creationId xmlns:a16="http://schemas.microsoft.com/office/drawing/2014/main" id="{5B53D5FF-AFC1-C84B-B638-7C2CEA362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1326" y="1986677"/>
            <a:ext cx="1335188" cy="1894696"/>
          </a:xfrm>
          <a:prstGeom prst="rect">
            <a:avLst/>
          </a:prstGeom>
        </p:spPr>
      </p:pic>
      <p:pic>
        <p:nvPicPr>
          <p:cNvPr id="21" name="Picture 20">
            <a:extLst>
              <a:ext uri="{FF2B5EF4-FFF2-40B4-BE49-F238E27FC236}">
                <a16:creationId xmlns:a16="http://schemas.microsoft.com/office/drawing/2014/main" id="{64AD6CF3-E696-C142-B1AF-001590917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346" y="1925324"/>
            <a:ext cx="1071808" cy="1799106"/>
          </a:xfrm>
          <a:prstGeom prst="rect">
            <a:avLst/>
          </a:prstGeom>
        </p:spPr>
      </p:pic>
      <p:pic>
        <p:nvPicPr>
          <p:cNvPr id="22" name="Picture 21">
            <a:extLst>
              <a:ext uri="{FF2B5EF4-FFF2-40B4-BE49-F238E27FC236}">
                <a16:creationId xmlns:a16="http://schemas.microsoft.com/office/drawing/2014/main" id="{ED9C053B-A0F6-1849-BC6D-A87B49C45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739" y="2405305"/>
            <a:ext cx="730407" cy="1226040"/>
          </a:xfrm>
          <a:prstGeom prst="rect">
            <a:avLst/>
          </a:prstGeom>
        </p:spPr>
      </p:pic>
      <p:pic>
        <p:nvPicPr>
          <p:cNvPr id="23" name="Picture 22">
            <a:extLst>
              <a:ext uri="{FF2B5EF4-FFF2-40B4-BE49-F238E27FC236}">
                <a16:creationId xmlns:a16="http://schemas.microsoft.com/office/drawing/2014/main" id="{679B55A7-4D31-884F-A744-06011D306A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8598" y="1970626"/>
            <a:ext cx="1893126" cy="1905831"/>
          </a:xfrm>
          <a:prstGeom prst="rect">
            <a:avLst/>
          </a:prstGeom>
        </p:spPr>
      </p:pic>
      <p:pic>
        <p:nvPicPr>
          <p:cNvPr id="24" name="Picture 23">
            <a:extLst>
              <a:ext uri="{FF2B5EF4-FFF2-40B4-BE49-F238E27FC236}">
                <a16:creationId xmlns:a16="http://schemas.microsoft.com/office/drawing/2014/main" id="{BEF050CC-D86A-EA42-8194-A4C5BDCA55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731127">
            <a:off x="7777733" y="1915511"/>
            <a:ext cx="1663049" cy="2125009"/>
          </a:xfrm>
          <a:prstGeom prst="rect">
            <a:avLst/>
          </a:prstGeom>
        </p:spPr>
      </p:pic>
      <p:sp>
        <p:nvSpPr>
          <p:cNvPr id="19" name="Title 1">
            <a:extLst>
              <a:ext uri="{FF2B5EF4-FFF2-40B4-BE49-F238E27FC236}">
                <a16:creationId xmlns:a16="http://schemas.microsoft.com/office/drawing/2014/main" id="{4ABB4E61-E78A-D84F-8633-8740C90595D6}"/>
              </a:ext>
            </a:extLst>
          </p:cNvPr>
          <p:cNvSpPr txBox="1">
            <a:spLocks/>
          </p:cNvSpPr>
          <p:nvPr/>
        </p:nvSpPr>
        <p:spPr>
          <a:xfrm>
            <a:off x="950448" y="1339094"/>
            <a:ext cx="394905" cy="5105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r>
              <a:rPr lang="en-GB" sz="3000" dirty="0">
                <a:solidFill>
                  <a:schemeClr val="bg1"/>
                </a:solidFill>
              </a:rPr>
              <a:t>1</a:t>
            </a:r>
            <a:endParaRPr lang="en-US" sz="3000" dirty="0">
              <a:solidFill>
                <a:schemeClr val="bg1"/>
              </a:solidFill>
            </a:endParaRPr>
          </a:p>
        </p:txBody>
      </p:sp>
      <p:sp>
        <p:nvSpPr>
          <p:cNvPr id="20" name="Title 1">
            <a:extLst>
              <a:ext uri="{FF2B5EF4-FFF2-40B4-BE49-F238E27FC236}">
                <a16:creationId xmlns:a16="http://schemas.microsoft.com/office/drawing/2014/main" id="{E912CC43-9EA5-684D-B536-3F8E4867E823}"/>
              </a:ext>
            </a:extLst>
          </p:cNvPr>
          <p:cNvSpPr txBox="1">
            <a:spLocks/>
          </p:cNvSpPr>
          <p:nvPr/>
        </p:nvSpPr>
        <p:spPr>
          <a:xfrm>
            <a:off x="3378855" y="1339094"/>
            <a:ext cx="394905" cy="5105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r>
              <a:rPr lang="en-GB" sz="3000" dirty="0">
                <a:solidFill>
                  <a:schemeClr val="bg1"/>
                </a:solidFill>
              </a:rPr>
              <a:t>2</a:t>
            </a:r>
            <a:endParaRPr lang="en-US" sz="3000" dirty="0">
              <a:solidFill>
                <a:schemeClr val="bg1"/>
              </a:solidFill>
            </a:endParaRPr>
          </a:p>
        </p:txBody>
      </p:sp>
      <p:sp>
        <p:nvSpPr>
          <p:cNvPr id="25" name="Title 1">
            <a:extLst>
              <a:ext uri="{FF2B5EF4-FFF2-40B4-BE49-F238E27FC236}">
                <a16:creationId xmlns:a16="http://schemas.microsoft.com/office/drawing/2014/main" id="{5536AF52-5DDD-A04C-9901-2DDC378E6D77}"/>
              </a:ext>
            </a:extLst>
          </p:cNvPr>
          <p:cNvSpPr txBox="1">
            <a:spLocks/>
          </p:cNvSpPr>
          <p:nvPr/>
        </p:nvSpPr>
        <p:spPr>
          <a:xfrm>
            <a:off x="5807262" y="1339094"/>
            <a:ext cx="394905" cy="5105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r>
              <a:rPr lang="en-GB" sz="3000" dirty="0">
                <a:solidFill>
                  <a:schemeClr val="bg1"/>
                </a:solidFill>
              </a:rPr>
              <a:t>3</a:t>
            </a:r>
            <a:endParaRPr lang="en-US" sz="3000" dirty="0">
              <a:solidFill>
                <a:schemeClr val="bg1"/>
              </a:solidFill>
            </a:endParaRPr>
          </a:p>
        </p:txBody>
      </p:sp>
      <p:sp>
        <p:nvSpPr>
          <p:cNvPr id="26" name="Title 1">
            <a:extLst>
              <a:ext uri="{FF2B5EF4-FFF2-40B4-BE49-F238E27FC236}">
                <a16:creationId xmlns:a16="http://schemas.microsoft.com/office/drawing/2014/main" id="{9FA1670F-3D38-894A-BC7C-8955DF7E5EEA}"/>
              </a:ext>
            </a:extLst>
          </p:cNvPr>
          <p:cNvSpPr txBox="1">
            <a:spLocks/>
          </p:cNvSpPr>
          <p:nvPr/>
        </p:nvSpPr>
        <p:spPr>
          <a:xfrm>
            <a:off x="8333104" y="1339094"/>
            <a:ext cx="394905" cy="5105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r>
              <a:rPr lang="en-GB" sz="3000" dirty="0">
                <a:solidFill>
                  <a:schemeClr val="bg1"/>
                </a:solidFill>
              </a:rPr>
              <a:t>4</a:t>
            </a:r>
            <a:endParaRPr lang="en-US" sz="3000" dirty="0">
              <a:solidFill>
                <a:schemeClr val="bg1"/>
              </a:solidFill>
            </a:endParaRPr>
          </a:p>
        </p:txBody>
      </p:sp>
      <p:sp>
        <p:nvSpPr>
          <p:cNvPr id="27" name="Title 1">
            <a:extLst>
              <a:ext uri="{FF2B5EF4-FFF2-40B4-BE49-F238E27FC236}">
                <a16:creationId xmlns:a16="http://schemas.microsoft.com/office/drawing/2014/main" id="{00F48169-031D-2540-9C57-9EAA2F9A3A66}"/>
              </a:ext>
            </a:extLst>
          </p:cNvPr>
          <p:cNvSpPr txBox="1">
            <a:spLocks/>
          </p:cNvSpPr>
          <p:nvPr/>
        </p:nvSpPr>
        <p:spPr>
          <a:xfrm>
            <a:off x="10679065" y="1339094"/>
            <a:ext cx="394905" cy="5105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r>
              <a:rPr lang="en-GB" sz="3000" dirty="0">
                <a:solidFill>
                  <a:schemeClr val="bg1"/>
                </a:solidFill>
              </a:rPr>
              <a:t>5</a:t>
            </a:r>
            <a:endParaRPr lang="en-US" sz="3000" dirty="0">
              <a:solidFill>
                <a:schemeClr val="bg1"/>
              </a:solidFill>
            </a:endParaRPr>
          </a:p>
        </p:txBody>
      </p:sp>
    </p:spTree>
    <p:extLst>
      <p:ext uri="{BB962C8B-B14F-4D97-AF65-F5344CB8AC3E}">
        <p14:creationId xmlns:p14="http://schemas.microsoft.com/office/powerpoint/2010/main" val="4061770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80">
                                          <p:stCondLst>
                                            <p:cond delay="0"/>
                                          </p:stCondLst>
                                        </p:cTn>
                                        <p:tgtEl>
                                          <p:spTgt spid="20"/>
                                        </p:tgtEl>
                                      </p:cBhvr>
                                    </p:animEffect>
                                    <p:anim calcmode="lin" valueType="num">
                                      <p:cBhvr>
                                        <p:cTn id="3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9" dur="26">
                                          <p:stCondLst>
                                            <p:cond delay="650"/>
                                          </p:stCondLst>
                                        </p:cTn>
                                        <p:tgtEl>
                                          <p:spTgt spid="20"/>
                                        </p:tgtEl>
                                      </p:cBhvr>
                                      <p:to x="100000" y="60000"/>
                                    </p:animScale>
                                    <p:animScale>
                                      <p:cBhvr>
                                        <p:cTn id="40" dur="166" decel="50000">
                                          <p:stCondLst>
                                            <p:cond delay="676"/>
                                          </p:stCondLst>
                                        </p:cTn>
                                        <p:tgtEl>
                                          <p:spTgt spid="20"/>
                                        </p:tgtEl>
                                      </p:cBhvr>
                                      <p:to x="100000" y="100000"/>
                                    </p:animScale>
                                    <p:animScale>
                                      <p:cBhvr>
                                        <p:cTn id="41" dur="26">
                                          <p:stCondLst>
                                            <p:cond delay="1312"/>
                                          </p:stCondLst>
                                        </p:cTn>
                                        <p:tgtEl>
                                          <p:spTgt spid="20"/>
                                        </p:tgtEl>
                                      </p:cBhvr>
                                      <p:to x="100000" y="80000"/>
                                    </p:animScale>
                                    <p:animScale>
                                      <p:cBhvr>
                                        <p:cTn id="42" dur="166" decel="50000">
                                          <p:stCondLst>
                                            <p:cond delay="1338"/>
                                          </p:stCondLst>
                                        </p:cTn>
                                        <p:tgtEl>
                                          <p:spTgt spid="20"/>
                                        </p:tgtEl>
                                      </p:cBhvr>
                                      <p:to x="100000" y="100000"/>
                                    </p:animScale>
                                    <p:animScale>
                                      <p:cBhvr>
                                        <p:cTn id="43" dur="26">
                                          <p:stCondLst>
                                            <p:cond delay="1642"/>
                                          </p:stCondLst>
                                        </p:cTn>
                                        <p:tgtEl>
                                          <p:spTgt spid="20"/>
                                        </p:tgtEl>
                                      </p:cBhvr>
                                      <p:to x="100000" y="90000"/>
                                    </p:animScale>
                                    <p:animScale>
                                      <p:cBhvr>
                                        <p:cTn id="44" dur="166" decel="50000">
                                          <p:stCondLst>
                                            <p:cond delay="1668"/>
                                          </p:stCondLst>
                                        </p:cTn>
                                        <p:tgtEl>
                                          <p:spTgt spid="20"/>
                                        </p:tgtEl>
                                      </p:cBhvr>
                                      <p:to x="100000" y="100000"/>
                                    </p:animScale>
                                    <p:animScale>
                                      <p:cBhvr>
                                        <p:cTn id="45" dur="26">
                                          <p:stCondLst>
                                            <p:cond delay="1808"/>
                                          </p:stCondLst>
                                        </p:cTn>
                                        <p:tgtEl>
                                          <p:spTgt spid="20"/>
                                        </p:tgtEl>
                                      </p:cBhvr>
                                      <p:to x="100000" y="95000"/>
                                    </p:animScale>
                                    <p:animScale>
                                      <p:cBhvr>
                                        <p:cTn id="46" dur="166" decel="50000">
                                          <p:stCondLst>
                                            <p:cond delay="1834"/>
                                          </p:stCondLst>
                                        </p:cTn>
                                        <p:tgtEl>
                                          <p:spTgt spid="20"/>
                                        </p:tgtEl>
                                      </p:cBhvr>
                                      <p:to x="100000" y="100000"/>
                                    </p:animScale>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80">
                                          <p:stCondLst>
                                            <p:cond delay="0"/>
                                          </p:stCondLst>
                                        </p:cTn>
                                        <p:tgtEl>
                                          <p:spTgt spid="25"/>
                                        </p:tgtEl>
                                      </p:cBhvr>
                                    </p:animEffect>
                                    <p:anim calcmode="lin" valueType="num">
                                      <p:cBhvr>
                                        <p:cTn id="6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8" dur="26">
                                          <p:stCondLst>
                                            <p:cond delay="650"/>
                                          </p:stCondLst>
                                        </p:cTn>
                                        <p:tgtEl>
                                          <p:spTgt spid="25"/>
                                        </p:tgtEl>
                                      </p:cBhvr>
                                      <p:to x="100000" y="60000"/>
                                    </p:animScale>
                                    <p:animScale>
                                      <p:cBhvr>
                                        <p:cTn id="69" dur="166" decel="50000">
                                          <p:stCondLst>
                                            <p:cond delay="676"/>
                                          </p:stCondLst>
                                        </p:cTn>
                                        <p:tgtEl>
                                          <p:spTgt spid="25"/>
                                        </p:tgtEl>
                                      </p:cBhvr>
                                      <p:to x="100000" y="100000"/>
                                    </p:animScale>
                                    <p:animScale>
                                      <p:cBhvr>
                                        <p:cTn id="70" dur="26">
                                          <p:stCondLst>
                                            <p:cond delay="1312"/>
                                          </p:stCondLst>
                                        </p:cTn>
                                        <p:tgtEl>
                                          <p:spTgt spid="25"/>
                                        </p:tgtEl>
                                      </p:cBhvr>
                                      <p:to x="100000" y="80000"/>
                                    </p:animScale>
                                    <p:animScale>
                                      <p:cBhvr>
                                        <p:cTn id="71" dur="166" decel="50000">
                                          <p:stCondLst>
                                            <p:cond delay="1338"/>
                                          </p:stCondLst>
                                        </p:cTn>
                                        <p:tgtEl>
                                          <p:spTgt spid="25"/>
                                        </p:tgtEl>
                                      </p:cBhvr>
                                      <p:to x="100000" y="100000"/>
                                    </p:animScale>
                                    <p:animScale>
                                      <p:cBhvr>
                                        <p:cTn id="72" dur="26">
                                          <p:stCondLst>
                                            <p:cond delay="1642"/>
                                          </p:stCondLst>
                                        </p:cTn>
                                        <p:tgtEl>
                                          <p:spTgt spid="25"/>
                                        </p:tgtEl>
                                      </p:cBhvr>
                                      <p:to x="100000" y="90000"/>
                                    </p:animScale>
                                    <p:animScale>
                                      <p:cBhvr>
                                        <p:cTn id="73" dur="166" decel="50000">
                                          <p:stCondLst>
                                            <p:cond delay="1668"/>
                                          </p:stCondLst>
                                        </p:cTn>
                                        <p:tgtEl>
                                          <p:spTgt spid="25"/>
                                        </p:tgtEl>
                                      </p:cBhvr>
                                      <p:to x="100000" y="100000"/>
                                    </p:animScale>
                                    <p:animScale>
                                      <p:cBhvr>
                                        <p:cTn id="74" dur="26">
                                          <p:stCondLst>
                                            <p:cond delay="1808"/>
                                          </p:stCondLst>
                                        </p:cTn>
                                        <p:tgtEl>
                                          <p:spTgt spid="25"/>
                                        </p:tgtEl>
                                      </p:cBhvr>
                                      <p:to x="100000" y="95000"/>
                                    </p:animScale>
                                    <p:animScale>
                                      <p:cBhvr>
                                        <p:cTn id="75" dur="166" decel="50000">
                                          <p:stCondLst>
                                            <p:cond delay="1834"/>
                                          </p:stCondLst>
                                        </p:cTn>
                                        <p:tgtEl>
                                          <p:spTgt spid="25"/>
                                        </p:tgtEl>
                                      </p:cBhvr>
                                      <p:to x="100000" y="100000"/>
                                    </p:animScale>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par>
                          <p:cTn id="80" fill="hold">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80">
                                          <p:stCondLst>
                                            <p:cond delay="0"/>
                                          </p:stCondLst>
                                        </p:cTn>
                                        <p:tgtEl>
                                          <p:spTgt spid="26"/>
                                        </p:tgtEl>
                                      </p:cBhvr>
                                    </p:animEffect>
                                    <p:anim calcmode="lin" valueType="num">
                                      <p:cBhvr>
                                        <p:cTn id="8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4" dur="26">
                                          <p:stCondLst>
                                            <p:cond delay="650"/>
                                          </p:stCondLst>
                                        </p:cTn>
                                        <p:tgtEl>
                                          <p:spTgt spid="26"/>
                                        </p:tgtEl>
                                      </p:cBhvr>
                                      <p:to x="100000" y="60000"/>
                                    </p:animScale>
                                    <p:animScale>
                                      <p:cBhvr>
                                        <p:cTn id="95" dur="166" decel="50000">
                                          <p:stCondLst>
                                            <p:cond delay="676"/>
                                          </p:stCondLst>
                                        </p:cTn>
                                        <p:tgtEl>
                                          <p:spTgt spid="26"/>
                                        </p:tgtEl>
                                      </p:cBhvr>
                                      <p:to x="100000" y="100000"/>
                                    </p:animScale>
                                    <p:animScale>
                                      <p:cBhvr>
                                        <p:cTn id="96" dur="26">
                                          <p:stCondLst>
                                            <p:cond delay="1312"/>
                                          </p:stCondLst>
                                        </p:cTn>
                                        <p:tgtEl>
                                          <p:spTgt spid="26"/>
                                        </p:tgtEl>
                                      </p:cBhvr>
                                      <p:to x="100000" y="80000"/>
                                    </p:animScale>
                                    <p:animScale>
                                      <p:cBhvr>
                                        <p:cTn id="97" dur="166" decel="50000">
                                          <p:stCondLst>
                                            <p:cond delay="1338"/>
                                          </p:stCondLst>
                                        </p:cTn>
                                        <p:tgtEl>
                                          <p:spTgt spid="26"/>
                                        </p:tgtEl>
                                      </p:cBhvr>
                                      <p:to x="100000" y="100000"/>
                                    </p:animScale>
                                    <p:animScale>
                                      <p:cBhvr>
                                        <p:cTn id="98" dur="26">
                                          <p:stCondLst>
                                            <p:cond delay="1642"/>
                                          </p:stCondLst>
                                        </p:cTn>
                                        <p:tgtEl>
                                          <p:spTgt spid="26"/>
                                        </p:tgtEl>
                                      </p:cBhvr>
                                      <p:to x="100000" y="90000"/>
                                    </p:animScale>
                                    <p:animScale>
                                      <p:cBhvr>
                                        <p:cTn id="99" dur="166" decel="50000">
                                          <p:stCondLst>
                                            <p:cond delay="1668"/>
                                          </p:stCondLst>
                                        </p:cTn>
                                        <p:tgtEl>
                                          <p:spTgt spid="26"/>
                                        </p:tgtEl>
                                      </p:cBhvr>
                                      <p:to x="100000" y="100000"/>
                                    </p:animScale>
                                    <p:animScale>
                                      <p:cBhvr>
                                        <p:cTn id="100" dur="26">
                                          <p:stCondLst>
                                            <p:cond delay="1808"/>
                                          </p:stCondLst>
                                        </p:cTn>
                                        <p:tgtEl>
                                          <p:spTgt spid="26"/>
                                        </p:tgtEl>
                                      </p:cBhvr>
                                      <p:to x="100000" y="95000"/>
                                    </p:animScale>
                                    <p:animScale>
                                      <p:cBhvr>
                                        <p:cTn id="101" dur="166" decel="50000">
                                          <p:stCondLst>
                                            <p:cond delay="1834"/>
                                          </p:stCondLst>
                                        </p:cTn>
                                        <p:tgtEl>
                                          <p:spTgt spid="26"/>
                                        </p:tgtEl>
                                      </p:cBhvr>
                                      <p:to x="100000" y="100000"/>
                                    </p:animScale>
                                  </p:childTnLst>
                                </p:cTn>
                              </p:par>
                            </p:childTnLst>
                          </p:cTn>
                        </p:par>
                        <p:par>
                          <p:cTn id="102" fill="hold">
                            <p:stCondLst>
                              <p:cond delay="2000"/>
                            </p:stCondLst>
                            <p:childTnLst>
                              <p:par>
                                <p:cTn id="103" presetID="10" presetClass="entr" presetSubtype="0" fill="hold"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par>
                          <p:cTn id="106" fill="hold">
                            <p:stCondLst>
                              <p:cond delay="2500"/>
                            </p:stCondLst>
                            <p:childTnLst>
                              <p:par>
                                <p:cTn id="107" presetID="10" presetClass="entr" presetSubtype="0" fill="hold" grpId="0"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fade">
                                      <p:cBhvr>
                                        <p:cTn id="109" dur="500"/>
                                        <p:tgtEl>
                                          <p:spTgt spid="8"/>
                                        </p:tgtEl>
                                      </p:cBhvr>
                                    </p:animEffec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wipe(down)">
                                      <p:cBhvr>
                                        <p:cTn id="114" dur="580">
                                          <p:stCondLst>
                                            <p:cond delay="0"/>
                                          </p:stCondLst>
                                        </p:cTn>
                                        <p:tgtEl>
                                          <p:spTgt spid="27"/>
                                        </p:tgtEl>
                                      </p:cBhvr>
                                    </p:animEffect>
                                    <p:anim calcmode="lin" valueType="num">
                                      <p:cBhvr>
                                        <p:cTn id="11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20" dur="26">
                                          <p:stCondLst>
                                            <p:cond delay="650"/>
                                          </p:stCondLst>
                                        </p:cTn>
                                        <p:tgtEl>
                                          <p:spTgt spid="27"/>
                                        </p:tgtEl>
                                      </p:cBhvr>
                                      <p:to x="100000" y="60000"/>
                                    </p:animScale>
                                    <p:animScale>
                                      <p:cBhvr>
                                        <p:cTn id="121" dur="166" decel="50000">
                                          <p:stCondLst>
                                            <p:cond delay="676"/>
                                          </p:stCondLst>
                                        </p:cTn>
                                        <p:tgtEl>
                                          <p:spTgt spid="27"/>
                                        </p:tgtEl>
                                      </p:cBhvr>
                                      <p:to x="100000" y="100000"/>
                                    </p:animScale>
                                    <p:animScale>
                                      <p:cBhvr>
                                        <p:cTn id="122" dur="26">
                                          <p:stCondLst>
                                            <p:cond delay="1312"/>
                                          </p:stCondLst>
                                        </p:cTn>
                                        <p:tgtEl>
                                          <p:spTgt spid="27"/>
                                        </p:tgtEl>
                                      </p:cBhvr>
                                      <p:to x="100000" y="80000"/>
                                    </p:animScale>
                                    <p:animScale>
                                      <p:cBhvr>
                                        <p:cTn id="123" dur="166" decel="50000">
                                          <p:stCondLst>
                                            <p:cond delay="1338"/>
                                          </p:stCondLst>
                                        </p:cTn>
                                        <p:tgtEl>
                                          <p:spTgt spid="27"/>
                                        </p:tgtEl>
                                      </p:cBhvr>
                                      <p:to x="100000" y="100000"/>
                                    </p:animScale>
                                    <p:animScale>
                                      <p:cBhvr>
                                        <p:cTn id="124" dur="26">
                                          <p:stCondLst>
                                            <p:cond delay="1642"/>
                                          </p:stCondLst>
                                        </p:cTn>
                                        <p:tgtEl>
                                          <p:spTgt spid="27"/>
                                        </p:tgtEl>
                                      </p:cBhvr>
                                      <p:to x="100000" y="90000"/>
                                    </p:animScale>
                                    <p:animScale>
                                      <p:cBhvr>
                                        <p:cTn id="125" dur="166" decel="50000">
                                          <p:stCondLst>
                                            <p:cond delay="1668"/>
                                          </p:stCondLst>
                                        </p:cTn>
                                        <p:tgtEl>
                                          <p:spTgt spid="27"/>
                                        </p:tgtEl>
                                      </p:cBhvr>
                                      <p:to x="100000" y="100000"/>
                                    </p:animScale>
                                    <p:animScale>
                                      <p:cBhvr>
                                        <p:cTn id="126" dur="26">
                                          <p:stCondLst>
                                            <p:cond delay="1808"/>
                                          </p:stCondLst>
                                        </p:cTn>
                                        <p:tgtEl>
                                          <p:spTgt spid="27"/>
                                        </p:tgtEl>
                                      </p:cBhvr>
                                      <p:to x="100000" y="95000"/>
                                    </p:animScale>
                                    <p:animScale>
                                      <p:cBhvr>
                                        <p:cTn id="127" dur="166" decel="50000">
                                          <p:stCondLst>
                                            <p:cond delay="1834"/>
                                          </p:stCondLst>
                                        </p:cTn>
                                        <p:tgtEl>
                                          <p:spTgt spid="27"/>
                                        </p:tgtEl>
                                      </p:cBhvr>
                                      <p:to x="100000" y="100000"/>
                                    </p:animScale>
                                  </p:childTnLst>
                                </p:cTn>
                              </p:par>
                            </p:childTnLst>
                          </p:cTn>
                        </p:par>
                        <p:par>
                          <p:cTn id="128" fill="hold">
                            <p:stCondLst>
                              <p:cond delay="2000"/>
                            </p:stCondLst>
                            <p:childTnLst>
                              <p:par>
                                <p:cTn id="129" presetID="10" presetClass="entr" presetSubtype="0" fill="hold" nodeType="after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500"/>
                                        <p:tgtEl>
                                          <p:spTgt spid="16"/>
                                        </p:tgtEl>
                                      </p:cBhvr>
                                    </p:animEffect>
                                  </p:childTnLst>
                                </p:cTn>
                              </p:par>
                            </p:childTnLst>
                          </p:cTn>
                        </p:par>
                        <p:par>
                          <p:cTn id="132" fill="hold">
                            <p:stCondLst>
                              <p:cond delay="2500"/>
                            </p:stCondLst>
                            <p:childTnLst>
                              <p:par>
                                <p:cTn id="133" presetID="10" presetClass="entr" presetSubtype="0" fill="hold" grpId="0" nodeType="afterEffect">
                                  <p:stCondLst>
                                    <p:cond delay="0"/>
                                  </p:stCondLst>
                                  <p:childTnLst>
                                    <p:set>
                                      <p:cBhvr>
                                        <p:cTn id="134" dur="1" fill="hold">
                                          <p:stCondLst>
                                            <p:cond delay="0"/>
                                          </p:stCondLst>
                                        </p:cTn>
                                        <p:tgtEl>
                                          <p:spTgt spid="9"/>
                                        </p:tgtEl>
                                        <p:attrNameLst>
                                          <p:attrName>style.visibility</p:attrName>
                                        </p:attrNameLst>
                                      </p:cBhvr>
                                      <p:to>
                                        <p:strVal val="visible"/>
                                      </p:to>
                                    </p:set>
                                    <p:animEffect transition="in" filter="fade">
                                      <p:cBhvr>
                                        <p:cTn id="1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9" grpId="0"/>
      <p:bldP spid="20"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A1F4B7-0EF6-46D9-8FE7-5CB59CC05311}"/>
              </a:ext>
            </a:extLst>
          </p:cNvPr>
          <p:cNvPicPr>
            <a:picLocks noChangeAspect="1"/>
          </p:cNvPicPr>
          <p:nvPr/>
        </p:nvPicPr>
        <p:blipFill>
          <a:blip r:embed="rId2"/>
          <a:stretch>
            <a:fillRect/>
          </a:stretch>
        </p:blipFill>
        <p:spPr>
          <a:xfrm>
            <a:off x="0" y="0"/>
            <a:ext cx="12263158" cy="6893545"/>
          </a:xfrm>
          <a:prstGeom prst="rect">
            <a:avLst/>
          </a:prstGeom>
        </p:spPr>
      </p:pic>
    </p:spTree>
    <p:extLst>
      <p:ext uri="{BB962C8B-B14F-4D97-AF65-F5344CB8AC3E}">
        <p14:creationId xmlns:p14="http://schemas.microsoft.com/office/powerpoint/2010/main" val="297712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271291-E99F-D34C-BA4D-7E45AE61FF19}"/>
              </a:ext>
            </a:extLst>
          </p:cNvPr>
          <p:cNvSpPr/>
          <p:nvPr/>
        </p:nvSpPr>
        <p:spPr>
          <a:xfrm>
            <a:off x="0" y="1759789"/>
            <a:ext cx="2377709" cy="3899139"/>
          </a:xfrm>
          <a:prstGeom prst="rect">
            <a:avLst/>
          </a:prstGeom>
          <a:solidFill>
            <a:srgbClr val="8D5CB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B8A7427-9968-AD42-811F-7E3D4522AFB1}"/>
              </a:ext>
            </a:extLst>
          </p:cNvPr>
          <p:cNvSpPr/>
          <p:nvPr/>
        </p:nvSpPr>
        <p:spPr>
          <a:xfrm>
            <a:off x="4823313" y="1759789"/>
            <a:ext cx="2437231" cy="3899139"/>
          </a:xfrm>
          <a:prstGeom prst="rect">
            <a:avLst/>
          </a:prstGeom>
          <a:solidFill>
            <a:srgbClr val="009F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AF05BC-54EF-3741-B4F9-8B1083B3D29E}"/>
              </a:ext>
            </a:extLst>
          </p:cNvPr>
          <p:cNvSpPr/>
          <p:nvPr/>
        </p:nvSpPr>
        <p:spPr>
          <a:xfrm>
            <a:off x="9706772" y="1759789"/>
            <a:ext cx="2485228" cy="3899139"/>
          </a:xfrm>
          <a:prstGeom prst="rect">
            <a:avLst/>
          </a:prstGeom>
          <a:solidFill>
            <a:srgbClr val="767E9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BB9DFE5-78B4-6546-A10E-94B88440D9F9}"/>
              </a:ext>
            </a:extLst>
          </p:cNvPr>
          <p:cNvSpPr/>
          <p:nvPr/>
        </p:nvSpPr>
        <p:spPr>
          <a:xfrm>
            <a:off x="2375314" y="1759789"/>
            <a:ext cx="2448000" cy="3899139"/>
          </a:xfrm>
          <a:prstGeom prst="rect">
            <a:avLst/>
          </a:prstGeom>
          <a:solidFill>
            <a:srgbClr val="F894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C124DC5-A8B7-074A-B470-A174B6B6DD7B}"/>
              </a:ext>
            </a:extLst>
          </p:cNvPr>
          <p:cNvSpPr/>
          <p:nvPr/>
        </p:nvSpPr>
        <p:spPr>
          <a:xfrm>
            <a:off x="7260309" y="1759789"/>
            <a:ext cx="2448000" cy="3899139"/>
          </a:xfrm>
          <a:prstGeom prst="rect">
            <a:avLst/>
          </a:prstGeom>
          <a:solidFill>
            <a:srgbClr val="D34FA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28FDC7-9A24-4B45-BDC2-E28C30D59E14}"/>
              </a:ext>
            </a:extLst>
          </p:cNvPr>
          <p:cNvSpPr>
            <a:spLocks noGrp="1"/>
          </p:cNvSpPr>
          <p:nvPr>
            <p:ph type="title"/>
          </p:nvPr>
        </p:nvSpPr>
        <p:spPr/>
        <p:txBody>
          <a:bodyPr>
            <a:normAutofit fontScale="90000"/>
          </a:bodyPr>
          <a:lstStyle/>
          <a:p>
            <a:r>
              <a:rPr lang="en-GB" dirty="0"/>
              <a:t>Top tips and info</a:t>
            </a:r>
            <a:endParaRPr lang="en-US" dirty="0"/>
          </a:p>
        </p:txBody>
      </p:sp>
      <p:sp>
        <p:nvSpPr>
          <p:cNvPr id="4" name="TextBox 3">
            <a:extLst>
              <a:ext uri="{FF2B5EF4-FFF2-40B4-BE49-F238E27FC236}">
                <a16:creationId xmlns:a16="http://schemas.microsoft.com/office/drawing/2014/main" id="{6476B141-756D-D347-836A-414087A810DF}"/>
              </a:ext>
            </a:extLst>
          </p:cNvPr>
          <p:cNvSpPr txBox="1"/>
          <p:nvPr/>
        </p:nvSpPr>
        <p:spPr>
          <a:xfrm>
            <a:off x="35710" y="1953694"/>
            <a:ext cx="2341999" cy="2708434"/>
          </a:xfrm>
          <a:prstGeom prst="rect">
            <a:avLst/>
          </a:prstGeom>
          <a:noFill/>
        </p:spPr>
        <p:txBody>
          <a:bodyPr wrap="square" rtlCol="0">
            <a:spAutoFit/>
          </a:bodyPr>
          <a:lstStyle/>
          <a:p>
            <a:pPr algn="ctr"/>
            <a:r>
              <a:rPr lang="en-US" sz="2200" b="1" dirty="0">
                <a:solidFill>
                  <a:srgbClr val="8D5CB7"/>
                </a:solidFill>
                <a:cs typeface="Ubuntu"/>
              </a:rPr>
              <a:t>If in full-time study</a:t>
            </a:r>
          </a:p>
          <a:p>
            <a:pPr algn="ctr"/>
            <a:r>
              <a:rPr lang="en-US" b="1" dirty="0">
                <a:cs typeface="Ubuntu"/>
              </a:rPr>
              <a:t> </a:t>
            </a:r>
          </a:p>
          <a:p>
            <a:pPr algn="ctr"/>
            <a:r>
              <a:rPr lang="en-US" b="1" dirty="0">
                <a:cs typeface="Ubuntu"/>
              </a:rPr>
              <a:t>Take some </a:t>
            </a:r>
            <a:br>
              <a:rPr lang="en-US" b="1" dirty="0">
                <a:cs typeface="Ubuntu"/>
              </a:rPr>
            </a:br>
            <a:r>
              <a:rPr lang="en-US" b="1" dirty="0">
                <a:cs typeface="Ubuntu"/>
              </a:rPr>
              <a:t>money with you.</a:t>
            </a:r>
          </a:p>
          <a:p>
            <a:pPr lvl="0" algn="ctr">
              <a:spcBef>
                <a:spcPts val="0"/>
              </a:spcBef>
              <a:buNone/>
            </a:pPr>
            <a:r>
              <a:rPr lang="en" dirty="0"/>
              <a:t>You normally get </a:t>
            </a:r>
            <a:br>
              <a:rPr lang="en" dirty="0"/>
            </a:br>
            <a:r>
              <a:rPr lang="en" dirty="0"/>
              <a:t>your </a:t>
            </a:r>
            <a:r>
              <a:rPr lang="en-GB" dirty="0"/>
              <a:t>M</a:t>
            </a:r>
            <a:r>
              <a:rPr lang="en" dirty="0" err="1"/>
              <a:t>aintenance</a:t>
            </a:r>
            <a:r>
              <a:rPr lang="en" dirty="0"/>
              <a:t> </a:t>
            </a:r>
          </a:p>
          <a:p>
            <a:pPr lvl="0" algn="ctr">
              <a:spcBef>
                <a:spcPts val="0"/>
              </a:spcBef>
              <a:buNone/>
            </a:pPr>
            <a:r>
              <a:rPr lang="en-GB" dirty="0"/>
              <a:t>L</a:t>
            </a:r>
            <a:r>
              <a:rPr lang="en" dirty="0" err="1"/>
              <a:t>oan</a:t>
            </a:r>
            <a:r>
              <a:rPr lang="en" dirty="0"/>
              <a:t> </a:t>
            </a:r>
            <a:r>
              <a:rPr lang="en" b="1" dirty="0"/>
              <a:t>3 – 5 days after </a:t>
            </a:r>
            <a:r>
              <a:rPr lang="en" dirty="0"/>
              <a:t>you </a:t>
            </a:r>
            <a:r>
              <a:rPr lang="en" dirty="0" err="1"/>
              <a:t>enrol</a:t>
            </a:r>
            <a:r>
              <a:rPr lang="en-GB" dirty="0"/>
              <a:t>l</a:t>
            </a:r>
            <a:r>
              <a:rPr lang="en" dirty="0"/>
              <a:t>.</a:t>
            </a:r>
          </a:p>
        </p:txBody>
      </p:sp>
      <p:sp>
        <p:nvSpPr>
          <p:cNvPr id="5" name="TextBox 4">
            <a:extLst>
              <a:ext uri="{FF2B5EF4-FFF2-40B4-BE49-F238E27FC236}">
                <a16:creationId xmlns:a16="http://schemas.microsoft.com/office/drawing/2014/main" id="{9BAD0C21-4B8A-E44D-9483-1FF6669790AC}"/>
              </a:ext>
            </a:extLst>
          </p:cNvPr>
          <p:cNvSpPr txBox="1"/>
          <p:nvPr/>
        </p:nvSpPr>
        <p:spPr>
          <a:xfrm>
            <a:off x="2323348" y="1911698"/>
            <a:ext cx="2492872" cy="2985433"/>
          </a:xfrm>
          <a:prstGeom prst="rect">
            <a:avLst/>
          </a:prstGeom>
          <a:noFill/>
        </p:spPr>
        <p:txBody>
          <a:bodyPr wrap="square" rtlCol="0">
            <a:spAutoFit/>
          </a:bodyPr>
          <a:lstStyle/>
          <a:p>
            <a:pPr algn="ctr"/>
            <a:r>
              <a:rPr lang="en-US" sz="2200" b="1" dirty="0">
                <a:solidFill>
                  <a:srgbClr val="F8941A"/>
                </a:solidFill>
                <a:cs typeface="Ubuntu"/>
              </a:rPr>
              <a:t>Open a student </a:t>
            </a:r>
            <a:br>
              <a:rPr lang="en-US" sz="2200" b="1" dirty="0">
                <a:solidFill>
                  <a:srgbClr val="F8941A"/>
                </a:solidFill>
                <a:cs typeface="Ubuntu"/>
              </a:rPr>
            </a:br>
            <a:r>
              <a:rPr lang="en-US" sz="2200" b="1" dirty="0">
                <a:solidFill>
                  <a:srgbClr val="F8941A"/>
                </a:solidFill>
                <a:cs typeface="Ubuntu"/>
              </a:rPr>
              <a:t>bank account</a:t>
            </a:r>
          </a:p>
          <a:p>
            <a:pPr algn="ctr"/>
            <a:endParaRPr lang="en-US" b="1" dirty="0">
              <a:cs typeface="Ubuntu"/>
            </a:endParaRPr>
          </a:p>
          <a:p>
            <a:pPr algn="ctr"/>
            <a:r>
              <a:rPr lang="en-GB" dirty="0"/>
              <a:t>Different banks</a:t>
            </a:r>
            <a:br>
              <a:rPr lang="en-GB" dirty="0"/>
            </a:br>
            <a:r>
              <a:rPr lang="en-GB" dirty="0"/>
              <a:t> have different </a:t>
            </a:r>
            <a:r>
              <a:rPr lang="en-GB" b="1" dirty="0"/>
              <a:t>offers</a:t>
            </a:r>
            <a:r>
              <a:rPr lang="en-GB" dirty="0"/>
              <a:t>, e.g. free 16 – 25 railcard. Many also give </a:t>
            </a:r>
            <a:br>
              <a:rPr lang="en-GB" dirty="0"/>
            </a:br>
            <a:r>
              <a:rPr lang="en-GB" dirty="0"/>
              <a:t>you an interest </a:t>
            </a:r>
            <a:br>
              <a:rPr lang="en-GB" dirty="0"/>
            </a:br>
            <a:r>
              <a:rPr lang="en-GB" dirty="0"/>
              <a:t>free overdraft.</a:t>
            </a:r>
            <a:endParaRPr lang="en-US" dirty="0"/>
          </a:p>
          <a:p>
            <a:pPr algn="ctr"/>
            <a:endParaRPr lang="en-US" b="1" dirty="0">
              <a:cs typeface="Ubuntu"/>
            </a:endParaRPr>
          </a:p>
        </p:txBody>
      </p:sp>
      <p:sp>
        <p:nvSpPr>
          <p:cNvPr id="6" name="TextBox 5">
            <a:extLst>
              <a:ext uri="{FF2B5EF4-FFF2-40B4-BE49-F238E27FC236}">
                <a16:creationId xmlns:a16="http://schemas.microsoft.com/office/drawing/2014/main" id="{F3D19040-182F-A846-8B6D-5416873A4F2C}"/>
              </a:ext>
            </a:extLst>
          </p:cNvPr>
          <p:cNvSpPr txBox="1"/>
          <p:nvPr/>
        </p:nvSpPr>
        <p:spPr>
          <a:xfrm>
            <a:off x="4816220" y="1911698"/>
            <a:ext cx="2392359" cy="2708434"/>
          </a:xfrm>
          <a:prstGeom prst="rect">
            <a:avLst/>
          </a:prstGeom>
          <a:noFill/>
        </p:spPr>
        <p:txBody>
          <a:bodyPr wrap="square" rtlCol="0">
            <a:spAutoFit/>
          </a:bodyPr>
          <a:lstStyle/>
          <a:p>
            <a:pPr algn="ctr"/>
            <a:r>
              <a:rPr lang="en-US" sz="2200" b="1" dirty="0">
                <a:solidFill>
                  <a:srgbClr val="00B0F0"/>
                </a:solidFill>
                <a:cs typeface="Ubuntu"/>
              </a:rPr>
              <a:t>Part-time</a:t>
            </a:r>
            <a:br>
              <a:rPr lang="en-US" sz="2200" b="1" dirty="0">
                <a:solidFill>
                  <a:srgbClr val="00B0F0"/>
                </a:solidFill>
                <a:cs typeface="Ubuntu"/>
              </a:rPr>
            </a:br>
            <a:r>
              <a:rPr lang="en-US" sz="2200" b="1" dirty="0">
                <a:solidFill>
                  <a:srgbClr val="00B0F0"/>
                </a:solidFill>
                <a:cs typeface="Ubuntu"/>
              </a:rPr>
              <a:t>work</a:t>
            </a:r>
          </a:p>
          <a:p>
            <a:pPr algn="ctr"/>
            <a:endParaRPr lang="en-US" b="1" dirty="0">
              <a:cs typeface="Ubuntu"/>
            </a:endParaRPr>
          </a:p>
          <a:p>
            <a:pPr algn="ctr"/>
            <a:r>
              <a:rPr lang="en-GB" dirty="0"/>
              <a:t>It is advised that students work </a:t>
            </a:r>
            <a:br>
              <a:rPr lang="en-GB" dirty="0"/>
            </a:br>
            <a:r>
              <a:rPr lang="en-GB" dirty="0"/>
              <a:t>a </a:t>
            </a:r>
            <a:r>
              <a:rPr lang="en-GB" b="1" dirty="0"/>
              <a:t>maximum of </a:t>
            </a:r>
            <a:br>
              <a:rPr lang="en-GB" b="1" dirty="0"/>
            </a:br>
            <a:r>
              <a:rPr lang="en-GB" b="1" dirty="0"/>
              <a:t>10 – 12 hours </a:t>
            </a:r>
            <a:br>
              <a:rPr lang="en-GB" b="1" dirty="0"/>
            </a:br>
            <a:r>
              <a:rPr lang="en-GB" b="1" dirty="0"/>
              <a:t>per week.</a:t>
            </a:r>
            <a:endParaRPr lang="en-US" b="1" dirty="0"/>
          </a:p>
          <a:p>
            <a:pPr algn="ctr"/>
            <a:endParaRPr lang="en-US" b="1" dirty="0">
              <a:cs typeface="Ubuntu"/>
            </a:endParaRPr>
          </a:p>
        </p:txBody>
      </p:sp>
      <p:sp>
        <p:nvSpPr>
          <p:cNvPr id="7" name="TextBox 6">
            <a:extLst>
              <a:ext uri="{FF2B5EF4-FFF2-40B4-BE49-F238E27FC236}">
                <a16:creationId xmlns:a16="http://schemas.microsoft.com/office/drawing/2014/main" id="{5B23F3D3-1771-B544-A7EE-5129E716990C}"/>
              </a:ext>
            </a:extLst>
          </p:cNvPr>
          <p:cNvSpPr txBox="1"/>
          <p:nvPr/>
        </p:nvSpPr>
        <p:spPr>
          <a:xfrm>
            <a:off x="7242243" y="1911698"/>
            <a:ext cx="2473782" cy="3893374"/>
          </a:xfrm>
          <a:prstGeom prst="rect">
            <a:avLst/>
          </a:prstGeom>
          <a:noFill/>
        </p:spPr>
        <p:txBody>
          <a:bodyPr wrap="square" rtlCol="0">
            <a:spAutoFit/>
          </a:bodyPr>
          <a:lstStyle/>
          <a:p>
            <a:pPr algn="ctr"/>
            <a:r>
              <a:rPr lang="en-US" sz="2200" b="1" dirty="0">
                <a:solidFill>
                  <a:srgbClr val="D34FAE"/>
                </a:solidFill>
                <a:cs typeface="Ubuntu"/>
              </a:rPr>
              <a:t>Plan and </a:t>
            </a:r>
            <a:br>
              <a:rPr lang="en-US" sz="2200" b="1" dirty="0">
                <a:solidFill>
                  <a:srgbClr val="D34FAE"/>
                </a:solidFill>
                <a:cs typeface="Ubuntu"/>
              </a:rPr>
            </a:br>
            <a:r>
              <a:rPr lang="en-US" sz="2200" b="1" dirty="0">
                <a:solidFill>
                  <a:srgbClr val="D34FAE"/>
                </a:solidFill>
                <a:cs typeface="Ubuntu"/>
              </a:rPr>
              <a:t>budget!</a:t>
            </a:r>
          </a:p>
          <a:p>
            <a:pPr algn="ctr"/>
            <a:endParaRPr lang="en-US" b="1" dirty="0">
              <a:cs typeface="Ubuntu"/>
            </a:endParaRPr>
          </a:p>
          <a:p>
            <a:pPr algn="ctr"/>
            <a:r>
              <a:rPr lang="en-GB" b="1" dirty="0"/>
              <a:t>Maintenance Loans </a:t>
            </a:r>
            <a:br>
              <a:rPr lang="en-GB" b="1" dirty="0"/>
            </a:br>
            <a:r>
              <a:rPr lang="en-GB" dirty="0"/>
              <a:t>are paid in </a:t>
            </a:r>
            <a:r>
              <a:rPr lang="en-GB" b="1" dirty="0"/>
              <a:t>three instalments </a:t>
            </a:r>
            <a:r>
              <a:rPr lang="en-GB" dirty="0"/>
              <a:t>during </a:t>
            </a:r>
            <a:br>
              <a:rPr lang="en-GB" dirty="0"/>
            </a:br>
            <a:r>
              <a:rPr lang="en-GB" dirty="0"/>
              <a:t>the year. </a:t>
            </a:r>
          </a:p>
          <a:p>
            <a:pPr algn="ctr"/>
            <a:br>
              <a:rPr lang="en-GB" sz="500" dirty="0"/>
            </a:br>
            <a:r>
              <a:rPr lang="en-GB" b="1" dirty="0"/>
              <a:t>Apprentice salaries</a:t>
            </a:r>
            <a:r>
              <a:rPr lang="en-GB" dirty="0"/>
              <a:t> may be paid </a:t>
            </a:r>
            <a:r>
              <a:rPr lang="en-GB" b="1" dirty="0"/>
              <a:t>monthly</a:t>
            </a:r>
            <a:r>
              <a:rPr lang="en-GB" dirty="0"/>
              <a:t>. </a:t>
            </a:r>
          </a:p>
          <a:p>
            <a:pPr algn="ctr"/>
            <a:r>
              <a:rPr lang="en-GB" dirty="0"/>
              <a:t>So you need to </a:t>
            </a:r>
            <a:br>
              <a:rPr lang="en-GB" dirty="0"/>
            </a:br>
            <a:r>
              <a:rPr lang="en-GB" dirty="0"/>
              <a:t>budget to make </a:t>
            </a:r>
            <a:br>
              <a:rPr lang="en-GB" dirty="0"/>
            </a:br>
            <a:r>
              <a:rPr lang="en-GB" dirty="0"/>
              <a:t>it last!</a:t>
            </a:r>
            <a:endParaRPr lang="en-US" dirty="0"/>
          </a:p>
          <a:p>
            <a:pPr algn="ctr"/>
            <a:endParaRPr lang="en-US" b="1" dirty="0">
              <a:cs typeface="Ubuntu"/>
            </a:endParaRPr>
          </a:p>
        </p:txBody>
      </p:sp>
      <p:sp>
        <p:nvSpPr>
          <p:cNvPr id="8" name="TextBox 7">
            <a:extLst>
              <a:ext uri="{FF2B5EF4-FFF2-40B4-BE49-F238E27FC236}">
                <a16:creationId xmlns:a16="http://schemas.microsoft.com/office/drawing/2014/main" id="{C42007FA-BF88-1145-8387-BD5B0ED3C699}"/>
              </a:ext>
            </a:extLst>
          </p:cNvPr>
          <p:cNvSpPr txBox="1"/>
          <p:nvPr/>
        </p:nvSpPr>
        <p:spPr>
          <a:xfrm>
            <a:off x="9751587" y="1953694"/>
            <a:ext cx="2377791" cy="3816429"/>
          </a:xfrm>
          <a:prstGeom prst="rect">
            <a:avLst/>
          </a:prstGeom>
          <a:noFill/>
        </p:spPr>
        <p:txBody>
          <a:bodyPr wrap="square" rtlCol="0">
            <a:spAutoFit/>
          </a:bodyPr>
          <a:lstStyle/>
          <a:p>
            <a:pPr algn="ctr"/>
            <a:r>
              <a:rPr lang="en-US" sz="2200" b="1" dirty="0">
                <a:solidFill>
                  <a:srgbClr val="767E92"/>
                </a:solidFill>
                <a:cs typeface="Ubuntu"/>
              </a:rPr>
              <a:t>Make the most of student discounts</a:t>
            </a:r>
          </a:p>
          <a:p>
            <a:pPr algn="ctr"/>
            <a:endParaRPr lang="en-US" b="1" dirty="0">
              <a:cs typeface="Ubuntu"/>
            </a:endParaRPr>
          </a:p>
          <a:p>
            <a:pPr algn="ctr"/>
            <a:r>
              <a:rPr lang="en-GB" dirty="0"/>
              <a:t>The National Union </a:t>
            </a:r>
            <a:br>
              <a:rPr lang="en-GB" dirty="0"/>
            </a:br>
            <a:r>
              <a:rPr lang="en-GB" dirty="0"/>
              <a:t>of Students (NUS) / TOTUM</a:t>
            </a:r>
            <a:br>
              <a:rPr lang="en-GB" dirty="0"/>
            </a:br>
            <a:r>
              <a:rPr lang="en-GB" dirty="0"/>
              <a:t>card gives you discounts in many shops, restaurants, </a:t>
            </a:r>
            <a:br>
              <a:rPr lang="en-GB" dirty="0"/>
            </a:br>
            <a:r>
              <a:rPr lang="en-GB" dirty="0"/>
              <a:t>and cinemas. </a:t>
            </a:r>
          </a:p>
          <a:p>
            <a:pPr algn="ctr"/>
            <a:r>
              <a:rPr lang="en-GB" dirty="0"/>
              <a:t>There are often reductions in travel costs for young people.</a:t>
            </a:r>
            <a:endParaRPr lang="en-US" b="1" dirty="0">
              <a:cs typeface="Ubuntu"/>
            </a:endParaRPr>
          </a:p>
        </p:txBody>
      </p:sp>
      <p:sp>
        <p:nvSpPr>
          <p:cNvPr id="14" name="Rectangle 13">
            <a:extLst>
              <a:ext uri="{FF2B5EF4-FFF2-40B4-BE49-F238E27FC236}">
                <a16:creationId xmlns:a16="http://schemas.microsoft.com/office/drawing/2014/main" id="{2B2EBA00-0841-F04B-A754-5901303B918B}"/>
              </a:ext>
            </a:extLst>
          </p:cNvPr>
          <p:cNvSpPr/>
          <p:nvPr/>
        </p:nvSpPr>
        <p:spPr>
          <a:xfrm>
            <a:off x="414528" y="2743200"/>
            <a:ext cx="1655812" cy="36000"/>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F00B0D-5081-404A-AB3D-A85358D011BA}"/>
              </a:ext>
            </a:extLst>
          </p:cNvPr>
          <p:cNvSpPr/>
          <p:nvPr/>
        </p:nvSpPr>
        <p:spPr>
          <a:xfrm>
            <a:off x="2760913" y="2743200"/>
            <a:ext cx="1655812" cy="36000"/>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07909A-E844-F543-B258-244EBD7BF43D}"/>
              </a:ext>
            </a:extLst>
          </p:cNvPr>
          <p:cNvSpPr/>
          <p:nvPr/>
        </p:nvSpPr>
        <p:spPr>
          <a:xfrm>
            <a:off x="5210814" y="2743200"/>
            <a:ext cx="1655812" cy="36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42FEE2-E038-E742-B32B-4E4E689660BC}"/>
              </a:ext>
            </a:extLst>
          </p:cNvPr>
          <p:cNvSpPr/>
          <p:nvPr/>
        </p:nvSpPr>
        <p:spPr>
          <a:xfrm>
            <a:off x="7643463" y="2743200"/>
            <a:ext cx="1655812" cy="36000"/>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55F926C-D971-164E-B481-58245F2ECFCE}"/>
              </a:ext>
            </a:extLst>
          </p:cNvPr>
          <p:cNvSpPr/>
          <p:nvPr/>
        </p:nvSpPr>
        <p:spPr>
          <a:xfrm>
            <a:off x="10127870" y="2743200"/>
            <a:ext cx="1655812" cy="36000"/>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564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B8B38C-7F7B-1945-857C-DEEAFF8EC781}"/>
              </a:ext>
            </a:extLst>
          </p:cNvPr>
          <p:cNvSpPr/>
          <p:nvPr/>
        </p:nvSpPr>
        <p:spPr>
          <a:xfrm>
            <a:off x="0" y="1231849"/>
            <a:ext cx="12192000" cy="1841135"/>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EB798E-9029-C644-9DC6-6E57310ACF1E}"/>
              </a:ext>
            </a:extLst>
          </p:cNvPr>
          <p:cNvSpPr>
            <a:spLocks noGrp="1"/>
          </p:cNvSpPr>
          <p:nvPr>
            <p:ph type="title"/>
          </p:nvPr>
        </p:nvSpPr>
        <p:spPr/>
        <p:txBody>
          <a:bodyPr>
            <a:normAutofit fontScale="90000"/>
          </a:bodyPr>
          <a:lstStyle/>
          <a:p>
            <a:r>
              <a:rPr lang="en-GB" dirty="0"/>
              <a:t>Information</a:t>
            </a:r>
            <a:endParaRPr lang="en-US" dirty="0"/>
          </a:p>
        </p:txBody>
      </p:sp>
      <p:sp>
        <p:nvSpPr>
          <p:cNvPr id="3" name="Content Placeholder 2">
            <a:extLst>
              <a:ext uri="{FF2B5EF4-FFF2-40B4-BE49-F238E27FC236}">
                <a16:creationId xmlns:a16="http://schemas.microsoft.com/office/drawing/2014/main" id="{87BD09AA-E238-3F49-A185-373196DC3408}"/>
              </a:ext>
            </a:extLst>
          </p:cNvPr>
          <p:cNvSpPr>
            <a:spLocks noGrp="1"/>
          </p:cNvSpPr>
          <p:nvPr>
            <p:ph idx="1"/>
          </p:nvPr>
        </p:nvSpPr>
        <p:spPr>
          <a:xfrm>
            <a:off x="414528" y="1518327"/>
            <a:ext cx="11387328" cy="1262632"/>
          </a:xfrm>
        </p:spPr>
        <p:txBody>
          <a:bodyPr/>
          <a:lstStyle/>
          <a:p>
            <a:pPr marL="0" indent="0">
              <a:buNone/>
            </a:pPr>
            <a:r>
              <a:rPr lang="en-US" sz="4000" b="1" dirty="0">
                <a:solidFill>
                  <a:schemeClr val="bg1"/>
                </a:solidFill>
              </a:rPr>
              <a:t>Inspired by:</a:t>
            </a:r>
          </a:p>
          <a:p>
            <a:pPr marL="0" indent="0">
              <a:buNone/>
            </a:pPr>
            <a:r>
              <a:rPr lang="en-US" dirty="0">
                <a:solidFill>
                  <a:schemeClr val="bg1"/>
                </a:solidFill>
              </a:rPr>
              <a:t>Cash Course by </a:t>
            </a:r>
            <a:r>
              <a:rPr lang="en-US" b="1" dirty="0">
                <a:solidFill>
                  <a:schemeClr val="bg1"/>
                </a:solidFill>
              </a:rPr>
              <a:t>Sheffield Hallam University</a:t>
            </a:r>
            <a:r>
              <a:rPr lang="en-US" dirty="0">
                <a:solidFill>
                  <a:schemeClr val="bg1"/>
                </a:solidFill>
              </a:rPr>
              <a:t>.</a:t>
            </a:r>
          </a:p>
          <a:p>
            <a:pPr marL="0" indent="0">
              <a:buNone/>
            </a:pPr>
            <a:endParaRPr lang="en-US" dirty="0">
              <a:solidFill>
                <a:schemeClr val="bg1"/>
              </a:solidFill>
            </a:endParaRPr>
          </a:p>
          <a:p>
            <a:pPr marL="0" indent="0">
              <a:buNone/>
            </a:pPr>
            <a:endParaRPr lang="en-US" dirty="0">
              <a:solidFill>
                <a:schemeClr val="bg1"/>
              </a:solidFill>
            </a:endParaRPr>
          </a:p>
        </p:txBody>
      </p:sp>
      <p:sp>
        <p:nvSpPr>
          <p:cNvPr id="4" name="Content Placeholder 2">
            <a:extLst>
              <a:ext uri="{FF2B5EF4-FFF2-40B4-BE49-F238E27FC236}">
                <a16:creationId xmlns:a16="http://schemas.microsoft.com/office/drawing/2014/main" id="{463D627C-6272-144E-9DC1-0783B1145122}"/>
              </a:ext>
            </a:extLst>
          </p:cNvPr>
          <p:cNvSpPr txBox="1">
            <a:spLocks/>
          </p:cNvSpPr>
          <p:nvPr/>
        </p:nvSpPr>
        <p:spPr>
          <a:xfrm>
            <a:off x="414528" y="3485213"/>
            <a:ext cx="11387328" cy="1776901"/>
          </a:xfrm>
          <a:prstGeom prst="rect">
            <a:avLst/>
          </a:prstGeom>
        </p:spPr>
        <p:txBody>
          <a:bodyPr vert="horz" lIns="91440" tIns="45720" rIns="91440" bIns="45720" numCol="2" spcCol="36000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00" b="1" dirty="0">
                <a:solidFill>
                  <a:srgbClr val="009FE3"/>
                </a:solidFill>
              </a:rPr>
              <a:t>Further information and help</a:t>
            </a:r>
          </a:p>
          <a:p>
            <a:pPr marL="0" indent="0">
              <a:lnSpc>
                <a:spcPct val="120000"/>
              </a:lnSpc>
              <a:buNone/>
            </a:pPr>
            <a:r>
              <a:rPr lang="en-GB" sz="5600" dirty="0">
                <a:solidFill>
                  <a:srgbClr val="009FE3"/>
                </a:solidFill>
                <a:hlinkClick r:id="rId2"/>
              </a:rPr>
              <a:t>www.gov.uk/studentfinancesteps</a:t>
            </a:r>
            <a:endParaRPr lang="en-GB" sz="5600" dirty="0">
              <a:solidFill>
                <a:srgbClr val="009FE3"/>
              </a:solidFill>
            </a:endParaRPr>
          </a:p>
          <a:p>
            <a:pPr marL="0" indent="0">
              <a:lnSpc>
                <a:spcPct val="120000"/>
              </a:lnSpc>
              <a:buNone/>
            </a:pPr>
            <a:r>
              <a:rPr lang="en-GB" sz="5600" u="sng" dirty="0">
                <a:solidFill>
                  <a:srgbClr val="009FE3"/>
                </a:solidFill>
                <a:hlinkClick r:id="rId3"/>
              </a:rPr>
              <a:t>www.gohigherwestyorks.ac.uk</a:t>
            </a:r>
            <a:r>
              <a:rPr lang="en-GB" sz="5600" dirty="0">
                <a:solidFill>
                  <a:srgbClr val="009FE3"/>
                </a:solidFill>
                <a:hlinkClick r:id="rId3"/>
              </a:rPr>
              <a:t> </a:t>
            </a:r>
            <a:endParaRPr lang="en-GB" sz="5600" dirty="0">
              <a:solidFill>
                <a:srgbClr val="009FE3"/>
              </a:solidFill>
            </a:endParaRPr>
          </a:p>
          <a:p>
            <a:pPr marL="0" indent="0">
              <a:lnSpc>
                <a:spcPct val="120000"/>
              </a:lnSpc>
              <a:buNone/>
            </a:pPr>
            <a:r>
              <a:rPr lang="en-GB" sz="5600" u="sng" dirty="0">
                <a:solidFill>
                  <a:srgbClr val="009FE3"/>
                </a:solidFill>
                <a:hlinkClick r:id="rId4"/>
              </a:rPr>
              <a:t>https://www.gov.uk/student-finance</a:t>
            </a:r>
            <a:r>
              <a:rPr lang="en-GB" sz="5600" dirty="0">
                <a:solidFill>
                  <a:srgbClr val="009FE3"/>
                </a:solidFill>
                <a:hlinkClick r:id="rId4"/>
              </a:rPr>
              <a:t> </a:t>
            </a:r>
            <a:endParaRPr lang="en-GB" sz="5600" dirty="0">
              <a:solidFill>
                <a:srgbClr val="009FE3"/>
              </a:solidFill>
            </a:endParaRPr>
          </a:p>
          <a:p>
            <a:pPr marL="0" indent="0">
              <a:lnSpc>
                <a:spcPct val="120000"/>
              </a:lnSpc>
              <a:buNone/>
            </a:pPr>
            <a:r>
              <a:rPr lang="en-GB" sz="5600" u="sng" dirty="0">
                <a:solidFill>
                  <a:srgbClr val="009FE3"/>
                </a:solidFill>
                <a:hlinkClick r:id="rId5"/>
              </a:rPr>
              <a:t>https://www.ucas.com/ucas/undergraduate/finance-and-support/managing-money/student-budgeting-tips</a:t>
            </a:r>
            <a:endParaRPr lang="en-GB" sz="5600" u="sng" dirty="0">
              <a:solidFill>
                <a:srgbClr val="009FE3"/>
              </a:solidFill>
            </a:endParaRPr>
          </a:p>
          <a:p>
            <a:pPr marL="0" indent="0">
              <a:lnSpc>
                <a:spcPct val="120000"/>
              </a:lnSpc>
              <a:buNone/>
            </a:pPr>
            <a:r>
              <a:rPr lang="en-GB" sz="6000" dirty="0">
                <a:solidFill>
                  <a:srgbClr val="002060"/>
                </a:solidFill>
                <a:hlinkClick r:id="rId6"/>
              </a:rPr>
              <a:t>http://www.studentloanrepayment.co.uk/portal/page?</a:t>
            </a:r>
            <a:br>
              <a:rPr lang="en-GB" sz="6000" dirty="0">
                <a:solidFill>
                  <a:srgbClr val="002060"/>
                </a:solidFill>
                <a:hlinkClick r:id="rId6"/>
              </a:rPr>
            </a:br>
            <a:r>
              <a:rPr lang="en-GB" sz="6000" dirty="0">
                <a:solidFill>
                  <a:srgbClr val="002060"/>
                </a:solidFill>
                <a:hlinkClick r:id="rId6"/>
              </a:rPr>
              <a:t>pageid=93,3866794&amp;dad=portal&amp;schema=PORTAL</a:t>
            </a:r>
            <a:endParaRPr lang="en-GB" sz="5600" dirty="0">
              <a:solidFill>
                <a:srgbClr val="009FE3"/>
              </a:solidFill>
            </a:endParaRPr>
          </a:p>
          <a:p>
            <a:pPr marL="0" indent="0">
              <a:lnSpc>
                <a:spcPct val="120000"/>
              </a:lnSpc>
              <a:buNone/>
            </a:pPr>
            <a:endParaRPr lang="en-GB" sz="5600" u="sng" dirty="0">
              <a:solidFill>
                <a:srgbClr val="009FE3"/>
              </a:solidFill>
            </a:endParaRPr>
          </a:p>
          <a:p>
            <a:pPr marL="0" indent="0">
              <a:lnSpc>
                <a:spcPct val="170000"/>
              </a:lnSpc>
              <a:buNone/>
            </a:pPr>
            <a:endParaRPr lang="en-GB" sz="3200" u="sng" dirty="0">
              <a:solidFill>
                <a:srgbClr val="009FE3"/>
              </a:solidFill>
            </a:endParaRPr>
          </a:p>
          <a:p>
            <a:pPr marL="0" indent="0">
              <a:lnSpc>
                <a:spcPct val="120000"/>
              </a:lnSpc>
              <a:buNone/>
            </a:pPr>
            <a:r>
              <a:rPr lang="en-GB" sz="5600" u="sng" dirty="0">
                <a:solidFill>
                  <a:srgbClr val="009FE3"/>
                </a:solidFill>
                <a:hlinkClick r:id="rId7"/>
              </a:rPr>
              <a:t>https://www.ucas.com/ucas/undergraduate/finance-and-</a:t>
            </a:r>
            <a:br>
              <a:rPr lang="en-GB" sz="5600" u="sng" dirty="0">
                <a:solidFill>
                  <a:srgbClr val="009FE3"/>
                </a:solidFill>
                <a:hlinkClick r:id="rId7"/>
              </a:rPr>
            </a:br>
            <a:r>
              <a:rPr lang="en-GB" sz="5600" u="sng" dirty="0">
                <a:solidFill>
                  <a:srgbClr val="009FE3"/>
                </a:solidFill>
                <a:hlinkClick r:id="rId7"/>
              </a:rPr>
              <a:t>support/budget-calculator</a:t>
            </a:r>
            <a:endParaRPr lang="en-GB" sz="5600" dirty="0">
              <a:solidFill>
                <a:srgbClr val="009FE3"/>
              </a:solidFill>
            </a:endParaRPr>
          </a:p>
          <a:p>
            <a:pPr marL="0" indent="0">
              <a:lnSpc>
                <a:spcPct val="120000"/>
              </a:lnSpc>
              <a:buNone/>
            </a:pPr>
            <a:r>
              <a:rPr lang="en-GB" sz="5600" u="sng" dirty="0">
                <a:solidFill>
                  <a:srgbClr val="009FE3"/>
                </a:solidFill>
                <a:hlinkClick r:id="rId8"/>
              </a:rPr>
              <a:t>https://www.theguardian.com/money/2016/jun/18/control-</a:t>
            </a:r>
            <a:br>
              <a:rPr lang="en-GB" sz="5600" u="sng" dirty="0">
                <a:solidFill>
                  <a:srgbClr val="009FE3"/>
                </a:solidFill>
                <a:hlinkClick r:id="rId8"/>
              </a:rPr>
            </a:br>
            <a:r>
              <a:rPr lang="en-GB" sz="5600" u="sng" dirty="0">
                <a:solidFill>
                  <a:srgbClr val="009FE3"/>
                </a:solidFill>
                <a:hlinkClick r:id="rId8"/>
              </a:rPr>
              <a:t>spending-finances-budgeting-app-smartphone</a:t>
            </a:r>
            <a:r>
              <a:rPr lang="en-GB" sz="5600" dirty="0">
                <a:solidFill>
                  <a:srgbClr val="009FE3"/>
                </a:solidFill>
                <a:hlinkClick r:id="rId8"/>
              </a:rPr>
              <a:t> </a:t>
            </a:r>
            <a:endParaRPr lang="en-GB" sz="5600" dirty="0">
              <a:solidFill>
                <a:srgbClr val="009FE3"/>
              </a:solidFill>
            </a:endParaRPr>
          </a:p>
          <a:p>
            <a:pPr marL="0" indent="0">
              <a:lnSpc>
                <a:spcPct val="120000"/>
              </a:lnSpc>
              <a:buNone/>
            </a:pPr>
            <a:r>
              <a:rPr lang="en-US" sz="5600" u="sng" dirty="0">
                <a:solidFill>
                  <a:srgbClr val="009FE3"/>
                </a:solidFill>
                <a:hlinkClick r:id="rId9"/>
              </a:rPr>
              <a:t>https://www.gov.uk/apprenticeships-guide</a:t>
            </a:r>
            <a:endParaRPr lang="en-US" sz="5600" u="sng" dirty="0">
              <a:solidFill>
                <a:srgbClr val="009FE3"/>
              </a:solidFill>
            </a:endParaRPr>
          </a:p>
          <a:p>
            <a:pPr marL="0" indent="0">
              <a:lnSpc>
                <a:spcPct val="120000"/>
              </a:lnSpc>
              <a:buNone/>
            </a:pPr>
            <a:r>
              <a:rPr lang="en-US" sz="5600" u="sng" dirty="0">
                <a:solidFill>
                  <a:srgbClr val="009FE3"/>
                </a:solidFill>
                <a:hlinkClick r:id="rId10"/>
              </a:rPr>
              <a:t>https://</a:t>
            </a:r>
            <a:r>
              <a:rPr lang="en-US" sz="5600" u="sng" dirty="0" err="1">
                <a:solidFill>
                  <a:srgbClr val="009FE3"/>
                </a:solidFill>
                <a:hlinkClick r:id="rId10"/>
              </a:rPr>
              <a:t>studentfinance.campaign.gov.uk</a:t>
            </a:r>
            <a:r>
              <a:rPr lang="en-US" sz="5600" u="sng" dirty="0">
                <a:solidFill>
                  <a:srgbClr val="009FE3"/>
                </a:solidFill>
                <a:hlinkClick r:id="rId10"/>
              </a:rPr>
              <a:t>/</a:t>
            </a:r>
            <a:r>
              <a:rPr lang="en-US" sz="5600" dirty="0">
                <a:solidFill>
                  <a:srgbClr val="009FE3"/>
                </a:solidFill>
                <a:hlinkClick r:id="rId10"/>
              </a:rPr>
              <a:t> </a:t>
            </a:r>
            <a:endParaRPr lang="en-GB" sz="5600" dirty="0">
              <a:solidFill>
                <a:srgbClr val="009FE3"/>
              </a:solidFill>
            </a:endParaRPr>
          </a:p>
          <a:p>
            <a:pPr marL="0" indent="0">
              <a:buNone/>
            </a:pPr>
            <a:endParaRPr lang="en-GB" sz="4000" dirty="0">
              <a:solidFill>
                <a:srgbClr val="009FE3"/>
              </a:solidFill>
            </a:endParaRPr>
          </a:p>
          <a:p>
            <a:endParaRPr lang="en-GB" sz="4000" dirty="0">
              <a:solidFill>
                <a:schemeClr val="bg1"/>
              </a:solidFill>
              <a:latin typeface="Sniglet" panose="020B0604020202020204" charset="0"/>
            </a:endParaRPr>
          </a:p>
        </p:txBody>
      </p:sp>
    </p:spTree>
    <p:extLst>
      <p:ext uri="{BB962C8B-B14F-4D97-AF65-F5344CB8AC3E}">
        <p14:creationId xmlns:p14="http://schemas.microsoft.com/office/powerpoint/2010/main" val="2169839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97C376-234A-5D4B-9ADD-331A8505BEC5}"/>
              </a:ext>
            </a:extLst>
          </p:cNvPr>
          <p:cNvSpPr/>
          <p:nvPr/>
        </p:nvSpPr>
        <p:spPr>
          <a:xfrm>
            <a:off x="-1" y="1237143"/>
            <a:ext cx="3060000" cy="4950000"/>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83C15F-A560-5142-93E9-D42A7DC78E0F}"/>
              </a:ext>
            </a:extLst>
          </p:cNvPr>
          <p:cNvSpPr/>
          <p:nvPr/>
        </p:nvSpPr>
        <p:spPr>
          <a:xfrm>
            <a:off x="3031385" y="1237143"/>
            <a:ext cx="3085375" cy="4950000"/>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5C6C22-2DB1-CA4D-8CD7-EF029A17B0E4}"/>
              </a:ext>
            </a:extLst>
          </p:cNvPr>
          <p:cNvSpPr/>
          <p:nvPr/>
        </p:nvSpPr>
        <p:spPr>
          <a:xfrm>
            <a:off x="6096000" y="1237143"/>
            <a:ext cx="3060000" cy="495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8AE8E0-F53A-A943-A5AD-2BCDF7FF49C4}"/>
              </a:ext>
            </a:extLst>
          </p:cNvPr>
          <p:cNvSpPr/>
          <p:nvPr/>
        </p:nvSpPr>
        <p:spPr>
          <a:xfrm>
            <a:off x="9135238" y="1237143"/>
            <a:ext cx="3069706" cy="4950000"/>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96B7D-165B-A040-AE9D-753C781F9790}"/>
              </a:ext>
            </a:extLst>
          </p:cNvPr>
          <p:cNvSpPr>
            <a:spLocks noGrp="1"/>
          </p:cNvSpPr>
          <p:nvPr>
            <p:ph type="title"/>
          </p:nvPr>
        </p:nvSpPr>
        <p:spPr/>
        <p:txBody>
          <a:bodyPr>
            <a:normAutofit fontScale="90000"/>
          </a:bodyPr>
          <a:lstStyle/>
          <a:p>
            <a:r>
              <a:rPr lang="en-GB" dirty="0"/>
              <a:t>Aims</a:t>
            </a:r>
            <a:endParaRPr lang="en-US" dirty="0"/>
          </a:p>
        </p:txBody>
      </p:sp>
      <p:sp>
        <p:nvSpPr>
          <p:cNvPr id="3" name="Content Placeholder 2">
            <a:extLst>
              <a:ext uri="{FF2B5EF4-FFF2-40B4-BE49-F238E27FC236}">
                <a16:creationId xmlns:a16="http://schemas.microsoft.com/office/drawing/2014/main" id="{0CF2237C-51B5-AC46-A54F-ED0B0BA692B4}"/>
              </a:ext>
            </a:extLst>
          </p:cNvPr>
          <p:cNvSpPr>
            <a:spLocks noGrp="1"/>
          </p:cNvSpPr>
          <p:nvPr>
            <p:ph idx="1"/>
          </p:nvPr>
        </p:nvSpPr>
        <p:spPr>
          <a:xfrm>
            <a:off x="0" y="4235406"/>
            <a:ext cx="3056762" cy="1603375"/>
          </a:xfrm>
        </p:spPr>
        <p:txBody>
          <a:bodyPr>
            <a:normAutofit/>
          </a:bodyPr>
          <a:lstStyle/>
          <a:p>
            <a:pPr marL="0" indent="0" algn="ctr">
              <a:buNone/>
            </a:pPr>
            <a:r>
              <a:rPr lang="en-US" sz="2600" b="1" dirty="0">
                <a:solidFill>
                  <a:schemeClr val="bg1"/>
                </a:solidFill>
              </a:rPr>
              <a:t>Higher Education and finance</a:t>
            </a:r>
          </a:p>
        </p:txBody>
      </p:sp>
      <p:sp>
        <p:nvSpPr>
          <p:cNvPr id="5" name="Content Placeholder 2">
            <a:extLst>
              <a:ext uri="{FF2B5EF4-FFF2-40B4-BE49-F238E27FC236}">
                <a16:creationId xmlns:a16="http://schemas.microsoft.com/office/drawing/2014/main" id="{565C30CD-9CE0-2C49-AA13-0BE6751F31D5}"/>
              </a:ext>
            </a:extLst>
          </p:cNvPr>
          <p:cNvSpPr txBox="1">
            <a:spLocks/>
          </p:cNvSpPr>
          <p:nvPr/>
        </p:nvSpPr>
        <p:spPr>
          <a:xfrm>
            <a:off x="3064613" y="4262833"/>
            <a:ext cx="301383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chemeClr val="bg1"/>
                </a:solidFill>
              </a:rPr>
              <a:t>Develop financial </a:t>
            </a:r>
            <a:br>
              <a:rPr lang="en-US" sz="2600" b="1" dirty="0">
                <a:solidFill>
                  <a:schemeClr val="bg1"/>
                </a:solidFill>
              </a:rPr>
            </a:br>
            <a:r>
              <a:rPr lang="en-US" sz="2600" b="1" dirty="0">
                <a:solidFill>
                  <a:schemeClr val="bg1"/>
                </a:solidFill>
              </a:rPr>
              <a:t>know-how</a:t>
            </a:r>
          </a:p>
        </p:txBody>
      </p:sp>
      <p:sp>
        <p:nvSpPr>
          <p:cNvPr id="6" name="Content Placeholder 2">
            <a:extLst>
              <a:ext uri="{FF2B5EF4-FFF2-40B4-BE49-F238E27FC236}">
                <a16:creationId xmlns:a16="http://schemas.microsoft.com/office/drawing/2014/main" id="{B530B198-6EF0-5842-A926-C7457110006B}"/>
              </a:ext>
            </a:extLst>
          </p:cNvPr>
          <p:cNvSpPr txBox="1">
            <a:spLocks/>
          </p:cNvSpPr>
          <p:nvPr/>
        </p:nvSpPr>
        <p:spPr>
          <a:xfrm>
            <a:off x="6095999" y="4287871"/>
            <a:ext cx="3021681"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chemeClr val="bg1"/>
                </a:solidFill>
              </a:rPr>
              <a:t>Decisions and budgets</a:t>
            </a:r>
          </a:p>
        </p:txBody>
      </p:sp>
      <p:sp>
        <p:nvSpPr>
          <p:cNvPr id="7" name="Content Placeholder 2">
            <a:extLst>
              <a:ext uri="{FF2B5EF4-FFF2-40B4-BE49-F238E27FC236}">
                <a16:creationId xmlns:a16="http://schemas.microsoft.com/office/drawing/2014/main" id="{0357AD03-6104-024C-BE62-257C7325C16C}"/>
              </a:ext>
            </a:extLst>
          </p:cNvPr>
          <p:cNvSpPr txBox="1">
            <a:spLocks/>
          </p:cNvSpPr>
          <p:nvPr/>
        </p:nvSpPr>
        <p:spPr>
          <a:xfrm>
            <a:off x="9130624" y="4302215"/>
            <a:ext cx="3061376" cy="1484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chemeClr val="bg1"/>
                </a:solidFill>
              </a:rPr>
              <a:t>Let’s talk about money</a:t>
            </a:r>
          </a:p>
        </p:txBody>
      </p:sp>
      <p:pic>
        <p:nvPicPr>
          <p:cNvPr id="8" name="Picture 7">
            <a:extLst>
              <a:ext uri="{FF2B5EF4-FFF2-40B4-BE49-F238E27FC236}">
                <a16:creationId xmlns:a16="http://schemas.microsoft.com/office/drawing/2014/main" id="{1F773BAE-58ED-D942-9C50-1800D36212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50" t="36960" r="19371" b="20943"/>
          <a:stretch/>
        </p:blipFill>
        <p:spPr>
          <a:xfrm>
            <a:off x="414528" y="1819469"/>
            <a:ext cx="1983439" cy="2202026"/>
          </a:xfrm>
          <a:prstGeom prst="rect">
            <a:avLst/>
          </a:prstGeom>
        </p:spPr>
      </p:pic>
      <p:pic>
        <p:nvPicPr>
          <p:cNvPr id="11" name="Picture 10">
            <a:extLst>
              <a:ext uri="{FF2B5EF4-FFF2-40B4-BE49-F238E27FC236}">
                <a16:creationId xmlns:a16="http://schemas.microsoft.com/office/drawing/2014/main" id="{3C00DB24-2886-AC46-9FB6-8FEC58F4CF5C}"/>
              </a:ext>
            </a:extLst>
          </p:cNvPr>
          <p:cNvPicPr>
            <a:picLocks noChangeAspect="1"/>
          </p:cNvPicPr>
          <p:nvPr/>
        </p:nvPicPr>
        <p:blipFill>
          <a:blip r:embed="rId4" cstate="screen">
            <a:alphaModFix/>
            <a:grayscl/>
            <a:extLst>
              <a:ext uri="{BEBA8EAE-BF5A-486C-A8C5-ECC9F3942E4B}">
                <a14:imgProps xmlns:a14="http://schemas.microsoft.com/office/drawing/2010/main">
                  <a14:imgLayer r:embed="rId5">
                    <a14:imgEffect>
                      <a14:colorTemperature colorTemp="1500"/>
                    </a14:imgEffect>
                    <a14:imgEffect>
                      <a14:saturation sat="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064612" y="1503489"/>
            <a:ext cx="2976880" cy="2976880"/>
          </a:xfrm>
          <a:prstGeom prst="rect">
            <a:avLst/>
          </a:prstGeom>
        </p:spPr>
      </p:pic>
      <p:pic>
        <p:nvPicPr>
          <p:cNvPr id="16" name="Picture 15">
            <a:extLst>
              <a:ext uri="{FF2B5EF4-FFF2-40B4-BE49-F238E27FC236}">
                <a16:creationId xmlns:a16="http://schemas.microsoft.com/office/drawing/2014/main" id="{7EE799E8-250A-3747-B286-93862450A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9386" y="1154216"/>
            <a:ext cx="3446402" cy="3457890"/>
          </a:xfrm>
          <a:prstGeom prst="rect">
            <a:avLst/>
          </a:prstGeom>
          <a:noFill/>
        </p:spPr>
      </p:pic>
      <p:pic>
        <p:nvPicPr>
          <p:cNvPr id="4" name="Picture 3">
            <a:extLst>
              <a:ext uri="{FF2B5EF4-FFF2-40B4-BE49-F238E27FC236}">
                <a16:creationId xmlns:a16="http://schemas.microsoft.com/office/drawing/2014/main" id="{A0210D79-9ABA-314B-82A3-BC8D4D5237A4}"/>
              </a:ext>
            </a:extLst>
          </p:cNvPr>
          <p:cNvPicPr>
            <a:picLocks noChangeAspect="1"/>
          </p:cNvPicPr>
          <p:nvPr/>
        </p:nvPicPr>
        <p:blipFill rotWithShape="1">
          <a:blip r:embed="rId7">
            <a:extLst>
              <a:ext uri="{28A0092B-C50C-407E-A947-70E740481C1C}">
                <a14:useLocalDpi xmlns:a14="http://schemas.microsoft.com/office/drawing/2010/main" val="0"/>
              </a:ext>
            </a:extLst>
          </a:blip>
          <a:srcRect l="22391" t="20488" b="27536"/>
          <a:stretch/>
        </p:blipFill>
        <p:spPr>
          <a:xfrm>
            <a:off x="9210508" y="1819468"/>
            <a:ext cx="4489787" cy="2121257"/>
          </a:xfrm>
          <a:prstGeom prst="rect">
            <a:avLst/>
          </a:prstGeom>
        </p:spPr>
      </p:pic>
    </p:spTree>
    <p:extLst>
      <p:ext uri="{BB962C8B-B14F-4D97-AF65-F5344CB8AC3E}">
        <p14:creationId xmlns:p14="http://schemas.microsoft.com/office/powerpoint/2010/main" val="1846086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5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5" grpId="0" animBg="1"/>
      <p:bldP spid="3" grpId="0"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C5988-FB09-5C45-814B-B2B978D181BD}"/>
              </a:ext>
            </a:extLst>
          </p:cNvPr>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D7D44206-2896-5543-944C-CFBE00C234EC}"/>
              </a:ext>
            </a:extLst>
          </p:cNvPr>
          <p:cNvSpPr/>
          <p:nvPr/>
        </p:nvSpPr>
        <p:spPr>
          <a:xfrm>
            <a:off x="0" y="-1"/>
            <a:ext cx="12192000" cy="6176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49E33AE-635E-9747-B195-29AD2A0D3A1D}"/>
              </a:ext>
            </a:extLst>
          </p:cNvPr>
          <p:cNvPicPr>
            <a:picLocks noChangeAspect="1"/>
          </p:cNvPicPr>
          <p:nvPr/>
        </p:nvPicPr>
        <p:blipFill>
          <a:blip r:embed="rId3">
            <a:alphaModFix amt="5000"/>
          </a:blip>
          <a:stretch>
            <a:fillRect/>
          </a:stretch>
        </p:blipFill>
        <p:spPr>
          <a:xfrm rot="20642420">
            <a:off x="9216157" y="3018836"/>
            <a:ext cx="3007360" cy="2494741"/>
          </a:xfrm>
          <a:prstGeom prst="rect">
            <a:avLst/>
          </a:prstGeom>
        </p:spPr>
      </p:pic>
      <p:pic>
        <p:nvPicPr>
          <p:cNvPr id="8" name="Picture 7">
            <a:extLst>
              <a:ext uri="{FF2B5EF4-FFF2-40B4-BE49-F238E27FC236}">
                <a16:creationId xmlns:a16="http://schemas.microsoft.com/office/drawing/2014/main" id="{B10E37B8-9D46-D743-8DEA-94EEA768D45A}"/>
              </a:ext>
            </a:extLst>
          </p:cNvPr>
          <p:cNvPicPr>
            <a:picLocks noChangeAspect="1"/>
          </p:cNvPicPr>
          <p:nvPr/>
        </p:nvPicPr>
        <p:blipFill>
          <a:blip r:embed="rId4">
            <a:alphaModFix amt="5000"/>
          </a:blip>
          <a:stretch>
            <a:fillRect/>
          </a:stretch>
        </p:blipFill>
        <p:spPr>
          <a:xfrm>
            <a:off x="4371755" y="4539164"/>
            <a:ext cx="1185734" cy="997751"/>
          </a:xfrm>
          <a:prstGeom prst="rect">
            <a:avLst/>
          </a:prstGeom>
        </p:spPr>
      </p:pic>
      <p:pic>
        <p:nvPicPr>
          <p:cNvPr id="9" name="Picture 8">
            <a:extLst>
              <a:ext uri="{FF2B5EF4-FFF2-40B4-BE49-F238E27FC236}">
                <a16:creationId xmlns:a16="http://schemas.microsoft.com/office/drawing/2014/main" id="{AD85583E-E2D5-974A-86D6-0354B92A750B}"/>
              </a:ext>
            </a:extLst>
          </p:cNvPr>
          <p:cNvPicPr>
            <a:picLocks noChangeAspect="1"/>
          </p:cNvPicPr>
          <p:nvPr/>
        </p:nvPicPr>
        <p:blipFill>
          <a:blip r:embed="rId5">
            <a:alphaModFix amt="5000"/>
          </a:blip>
          <a:stretch>
            <a:fillRect/>
          </a:stretch>
        </p:blipFill>
        <p:spPr>
          <a:xfrm>
            <a:off x="-724404" y="3184862"/>
            <a:ext cx="4017706" cy="2701266"/>
          </a:xfrm>
          <a:prstGeom prst="rect">
            <a:avLst/>
          </a:prstGeom>
        </p:spPr>
      </p:pic>
      <p:pic>
        <p:nvPicPr>
          <p:cNvPr id="10" name="Picture 9">
            <a:extLst>
              <a:ext uri="{FF2B5EF4-FFF2-40B4-BE49-F238E27FC236}">
                <a16:creationId xmlns:a16="http://schemas.microsoft.com/office/drawing/2014/main" id="{8B95C352-6468-3F45-8611-5E2F46664FE5}"/>
              </a:ext>
            </a:extLst>
          </p:cNvPr>
          <p:cNvPicPr>
            <a:picLocks noChangeAspect="1"/>
          </p:cNvPicPr>
          <p:nvPr/>
        </p:nvPicPr>
        <p:blipFill>
          <a:blip r:embed="rId6">
            <a:alphaModFix amt="5000"/>
          </a:blip>
          <a:stretch>
            <a:fillRect/>
          </a:stretch>
        </p:blipFill>
        <p:spPr>
          <a:xfrm rot="20427105">
            <a:off x="10829721" y="165099"/>
            <a:ext cx="1300480" cy="1820672"/>
          </a:xfrm>
          <a:prstGeom prst="rect">
            <a:avLst/>
          </a:prstGeom>
        </p:spPr>
      </p:pic>
      <p:pic>
        <p:nvPicPr>
          <p:cNvPr id="11" name="Picture 10">
            <a:extLst>
              <a:ext uri="{FF2B5EF4-FFF2-40B4-BE49-F238E27FC236}">
                <a16:creationId xmlns:a16="http://schemas.microsoft.com/office/drawing/2014/main" id="{986CC419-97AA-D242-844C-4B0CEC50B66F}"/>
              </a:ext>
            </a:extLst>
          </p:cNvPr>
          <p:cNvPicPr>
            <a:picLocks noChangeAspect="1"/>
          </p:cNvPicPr>
          <p:nvPr/>
        </p:nvPicPr>
        <p:blipFill>
          <a:blip r:embed="rId7">
            <a:alphaModFix amt="5000"/>
          </a:blip>
          <a:stretch>
            <a:fillRect/>
          </a:stretch>
        </p:blipFill>
        <p:spPr>
          <a:xfrm rot="16443045">
            <a:off x="1189378" y="-374263"/>
            <a:ext cx="1825423" cy="3077141"/>
          </a:xfrm>
          <a:prstGeom prst="rect">
            <a:avLst/>
          </a:prstGeom>
        </p:spPr>
      </p:pic>
      <p:pic>
        <p:nvPicPr>
          <p:cNvPr id="12" name="Picture 11">
            <a:extLst>
              <a:ext uri="{FF2B5EF4-FFF2-40B4-BE49-F238E27FC236}">
                <a16:creationId xmlns:a16="http://schemas.microsoft.com/office/drawing/2014/main" id="{EE1E7F85-0BC1-0241-9821-AC1138FC3954}"/>
              </a:ext>
            </a:extLst>
          </p:cNvPr>
          <p:cNvPicPr>
            <a:picLocks noChangeAspect="1"/>
          </p:cNvPicPr>
          <p:nvPr/>
        </p:nvPicPr>
        <p:blipFill>
          <a:blip r:embed="rId8">
            <a:alphaModFix amt="5000"/>
          </a:blip>
          <a:stretch>
            <a:fillRect/>
          </a:stretch>
        </p:blipFill>
        <p:spPr>
          <a:xfrm rot="10800000">
            <a:off x="6512559" y="4800690"/>
            <a:ext cx="1432718" cy="1043585"/>
          </a:xfrm>
          <a:prstGeom prst="rect">
            <a:avLst/>
          </a:prstGeom>
        </p:spPr>
      </p:pic>
      <p:pic>
        <p:nvPicPr>
          <p:cNvPr id="13" name="Picture 12">
            <a:extLst>
              <a:ext uri="{FF2B5EF4-FFF2-40B4-BE49-F238E27FC236}">
                <a16:creationId xmlns:a16="http://schemas.microsoft.com/office/drawing/2014/main" id="{38BD8742-7647-C241-9F54-2FAFF3ACC388}"/>
              </a:ext>
            </a:extLst>
          </p:cNvPr>
          <p:cNvPicPr>
            <a:picLocks noChangeAspect="1"/>
          </p:cNvPicPr>
          <p:nvPr/>
        </p:nvPicPr>
        <p:blipFill>
          <a:blip r:embed="rId9">
            <a:alphaModFix amt="5000"/>
          </a:blip>
          <a:stretch>
            <a:fillRect/>
          </a:stretch>
        </p:blipFill>
        <p:spPr>
          <a:xfrm>
            <a:off x="8399778" y="923290"/>
            <a:ext cx="1546862" cy="1565277"/>
          </a:xfrm>
          <a:prstGeom prst="rect">
            <a:avLst/>
          </a:prstGeom>
        </p:spPr>
      </p:pic>
      <p:sp>
        <p:nvSpPr>
          <p:cNvPr id="16" name="Title 1">
            <a:extLst>
              <a:ext uri="{FF2B5EF4-FFF2-40B4-BE49-F238E27FC236}">
                <a16:creationId xmlns:a16="http://schemas.microsoft.com/office/drawing/2014/main" id="{19B17081-60DF-5B48-84CB-82B2C1842E2A}"/>
              </a:ext>
            </a:extLst>
          </p:cNvPr>
          <p:cNvSpPr txBox="1">
            <a:spLocks/>
          </p:cNvSpPr>
          <p:nvPr/>
        </p:nvSpPr>
        <p:spPr>
          <a:xfrm>
            <a:off x="2258568" y="2925796"/>
            <a:ext cx="7772400" cy="9733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US" sz="7000" dirty="0">
                <a:latin typeface="+mj-lt"/>
              </a:rPr>
              <a:t>GAME</a:t>
            </a:r>
          </a:p>
        </p:txBody>
      </p:sp>
      <p:sp>
        <p:nvSpPr>
          <p:cNvPr id="2" name="TextBox 1">
            <a:extLst>
              <a:ext uri="{FF2B5EF4-FFF2-40B4-BE49-F238E27FC236}">
                <a16:creationId xmlns:a16="http://schemas.microsoft.com/office/drawing/2014/main" id="{3F5A59CD-4582-DD4B-8552-3FA7D02C236B}"/>
              </a:ext>
            </a:extLst>
          </p:cNvPr>
          <p:cNvSpPr txBox="1"/>
          <p:nvPr/>
        </p:nvSpPr>
        <p:spPr>
          <a:xfrm>
            <a:off x="0" y="3900480"/>
            <a:ext cx="12191999" cy="677108"/>
          </a:xfrm>
          <a:prstGeom prst="rect">
            <a:avLst/>
          </a:prstGeom>
          <a:noFill/>
        </p:spPr>
        <p:txBody>
          <a:bodyPr wrap="square" rtlCol="0">
            <a:spAutoFit/>
          </a:bodyPr>
          <a:lstStyle/>
          <a:p>
            <a:pPr algn="ctr"/>
            <a:r>
              <a:rPr lang="en-GB" sz="3800" dirty="0">
                <a:solidFill>
                  <a:srgbClr val="E6007E"/>
                </a:solidFill>
              </a:rPr>
              <a:t>Higher </a:t>
            </a:r>
            <a:r>
              <a:rPr lang="en-GB" sz="3800">
                <a:solidFill>
                  <a:srgbClr val="E6007E"/>
                </a:solidFill>
              </a:rPr>
              <a:t>or lower?</a:t>
            </a:r>
            <a:endParaRPr lang="en-US" sz="3800" dirty="0">
              <a:solidFill>
                <a:srgbClr val="E6007E"/>
              </a:solidFill>
            </a:endParaRPr>
          </a:p>
        </p:txBody>
      </p:sp>
      <p:pic>
        <p:nvPicPr>
          <p:cNvPr id="15" name="Picture 14">
            <a:extLst>
              <a:ext uri="{FF2B5EF4-FFF2-40B4-BE49-F238E27FC236}">
                <a16:creationId xmlns:a16="http://schemas.microsoft.com/office/drawing/2014/main" id="{1997ED72-4314-FE4E-B3C5-3F9E4D2EB0D9}"/>
              </a:ext>
            </a:extLst>
          </p:cNvPr>
          <p:cNvPicPr>
            <a:picLocks noChangeAspect="1"/>
          </p:cNvPicPr>
          <p:nvPr/>
        </p:nvPicPr>
        <p:blipFill>
          <a:blip r:embed="rId3">
            <a:alphaModFix amt="5000"/>
          </a:blip>
          <a:stretch>
            <a:fillRect/>
          </a:stretch>
        </p:blipFill>
        <p:spPr>
          <a:xfrm rot="20642420">
            <a:off x="-15561210" y="4638757"/>
            <a:ext cx="3007360" cy="2494741"/>
          </a:xfrm>
          <a:prstGeom prst="rect">
            <a:avLst/>
          </a:prstGeom>
        </p:spPr>
      </p:pic>
      <p:pic>
        <p:nvPicPr>
          <p:cNvPr id="17" name="Picture 16">
            <a:extLst>
              <a:ext uri="{FF2B5EF4-FFF2-40B4-BE49-F238E27FC236}">
                <a16:creationId xmlns:a16="http://schemas.microsoft.com/office/drawing/2014/main" id="{A3D1527F-5C23-A448-8EF1-A2541A376272}"/>
              </a:ext>
            </a:extLst>
          </p:cNvPr>
          <p:cNvPicPr>
            <a:picLocks noChangeAspect="1"/>
          </p:cNvPicPr>
          <p:nvPr/>
        </p:nvPicPr>
        <p:blipFill>
          <a:blip r:embed="rId4">
            <a:alphaModFix amt="5000"/>
          </a:blip>
          <a:stretch>
            <a:fillRect/>
          </a:stretch>
        </p:blipFill>
        <p:spPr>
          <a:xfrm>
            <a:off x="-2956778" y="5243738"/>
            <a:ext cx="1185734" cy="997751"/>
          </a:xfrm>
          <a:prstGeom prst="rect">
            <a:avLst/>
          </a:prstGeom>
        </p:spPr>
      </p:pic>
      <p:pic>
        <p:nvPicPr>
          <p:cNvPr id="18" name="Picture 17">
            <a:extLst>
              <a:ext uri="{FF2B5EF4-FFF2-40B4-BE49-F238E27FC236}">
                <a16:creationId xmlns:a16="http://schemas.microsoft.com/office/drawing/2014/main" id="{817F7E6F-F4A1-AF42-B59F-5D5CD564F632}"/>
              </a:ext>
            </a:extLst>
          </p:cNvPr>
          <p:cNvPicPr>
            <a:picLocks noChangeAspect="1"/>
          </p:cNvPicPr>
          <p:nvPr/>
        </p:nvPicPr>
        <p:blipFill>
          <a:blip r:embed="rId5">
            <a:alphaModFix amt="5000"/>
          </a:blip>
          <a:stretch>
            <a:fillRect/>
          </a:stretch>
        </p:blipFill>
        <p:spPr>
          <a:xfrm>
            <a:off x="-15966718" y="355295"/>
            <a:ext cx="4017706" cy="2701266"/>
          </a:xfrm>
          <a:prstGeom prst="rect">
            <a:avLst/>
          </a:prstGeom>
        </p:spPr>
      </p:pic>
      <p:pic>
        <p:nvPicPr>
          <p:cNvPr id="19" name="Picture 18">
            <a:extLst>
              <a:ext uri="{FF2B5EF4-FFF2-40B4-BE49-F238E27FC236}">
                <a16:creationId xmlns:a16="http://schemas.microsoft.com/office/drawing/2014/main" id="{DC920B68-459E-B346-A6EF-42CAEB56036D}"/>
              </a:ext>
            </a:extLst>
          </p:cNvPr>
          <p:cNvPicPr>
            <a:picLocks noChangeAspect="1"/>
          </p:cNvPicPr>
          <p:nvPr/>
        </p:nvPicPr>
        <p:blipFill>
          <a:blip r:embed="rId6">
            <a:alphaModFix amt="5000"/>
          </a:blip>
          <a:stretch>
            <a:fillRect/>
          </a:stretch>
        </p:blipFill>
        <p:spPr>
          <a:xfrm rot="20427105">
            <a:off x="-18462215" y="655751"/>
            <a:ext cx="1300480" cy="1820672"/>
          </a:xfrm>
          <a:prstGeom prst="rect">
            <a:avLst/>
          </a:prstGeom>
        </p:spPr>
      </p:pic>
      <p:pic>
        <p:nvPicPr>
          <p:cNvPr id="20" name="Picture 19">
            <a:extLst>
              <a:ext uri="{FF2B5EF4-FFF2-40B4-BE49-F238E27FC236}">
                <a16:creationId xmlns:a16="http://schemas.microsoft.com/office/drawing/2014/main" id="{83146CA2-FD4F-AA40-8E88-76745D05A837}"/>
              </a:ext>
            </a:extLst>
          </p:cNvPr>
          <p:cNvPicPr>
            <a:picLocks noChangeAspect="1"/>
          </p:cNvPicPr>
          <p:nvPr/>
        </p:nvPicPr>
        <p:blipFill>
          <a:blip r:embed="rId7">
            <a:alphaModFix amt="5000"/>
          </a:blip>
          <a:stretch>
            <a:fillRect/>
          </a:stretch>
        </p:blipFill>
        <p:spPr>
          <a:xfrm rot="16443045">
            <a:off x="-17409471" y="2371938"/>
            <a:ext cx="1825423" cy="3077141"/>
          </a:xfrm>
          <a:prstGeom prst="rect">
            <a:avLst/>
          </a:prstGeom>
        </p:spPr>
      </p:pic>
      <p:pic>
        <p:nvPicPr>
          <p:cNvPr id="21" name="Picture 20">
            <a:extLst>
              <a:ext uri="{FF2B5EF4-FFF2-40B4-BE49-F238E27FC236}">
                <a16:creationId xmlns:a16="http://schemas.microsoft.com/office/drawing/2014/main" id="{0FAA8CC6-A155-DE47-AFD7-6F1D979F933C}"/>
              </a:ext>
            </a:extLst>
          </p:cNvPr>
          <p:cNvPicPr>
            <a:picLocks noChangeAspect="1"/>
          </p:cNvPicPr>
          <p:nvPr/>
        </p:nvPicPr>
        <p:blipFill>
          <a:blip r:embed="rId8">
            <a:alphaModFix amt="5000"/>
          </a:blip>
          <a:stretch>
            <a:fillRect/>
          </a:stretch>
        </p:blipFill>
        <p:spPr>
          <a:xfrm rot="10800000">
            <a:off x="-20007955" y="2876067"/>
            <a:ext cx="1432718" cy="1043585"/>
          </a:xfrm>
          <a:prstGeom prst="rect">
            <a:avLst/>
          </a:prstGeom>
        </p:spPr>
      </p:pic>
      <p:pic>
        <p:nvPicPr>
          <p:cNvPr id="22" name="Picture 21">
            <a:extLst>
              <a:ext uri="{FF2B5EF4-FFF2-40B4-BE49-F238E27FC236}">
                <a16:creationId xmlns:a16="http://schemas.microsoft.com/office/drawing/2014/main" id="{B7563DF5-3119-FD4C-9CF3-20DC3779D4EE}"/>
              </a:ext>
            </a:extLst>
          </p:cNvPr>
          <p:cNvPicPr>
            <a:picLocks noChangeAspect="1"/>
          </p:cNvPicPr>
          <p:nvPr/>
        </p:nvPicPr>
        <p:blipFill>
          <a:blip r:embed="rId9">
            <a:alphaModFix amt="5000"/>
          </a:blip>
          <a:stretch>
            <a:fillRect/>
          </a:stretch>
        </p:blipFill>
        <p:spPr>
          <a:xfrm>
            <a:off x="-18910658" y="4800690"/>
            <a:ext cx="1546862" cy="1565277"/>
          </a:xfrm>
          <a:prstGeom prst="rect">
            <a:avLst/>
          </a:prstGeom>
        </p:spPr>
      </p:pic>
      <p:pic>
        <p:nvPicPr>
          <p:cNvPr id="23" name="Picture 22">
            <a:extLst>
              <a:ext uri="{FF2B5EF4-FFF2-40B4-BE49-F238E27FC236}">
                <a16:creationId xmlns:a16="http://schemas.microsoft.com/office/drawing/2014/main" id="{C77C7218-99B2-014B-94AF-049842264642}"/>
              </a:ext>
            </a:extLst>
          </p:cNvPr>
          <p:cNvPicPr>
            <a:picLocks noChangeAspect="1"/>
          </p:cNvPicPr>
          <p:nvPr/>
        </p:nvPicPr>
        <p:blipFill>
          <a:blip r:embed="rId9">
            <a:alphaModFix amt="5000"/>
          </a:blip>
          <a:stretch>
            <a:fillRect/>
          </a:stretch>
        </p:blipFill>
        <p:spPr>
          <a:xfrm>
            <a:off x="-13172007" y="3258208"/>
            <a:ext cx="1546862" cy="1565277"/>
          </a:xfrm>
          <a:prstGeom prst="rect">
            <a:avLst/>
          </a:prstGeom>
        </p:spPr>
      </p:pic>
      <p:pic>
        <p:nvPicPr>
          <p:cNvPr id="24" name="Picture 23">
            <a:extLst>
              <a:ext uri="{FF2B5EF4-FFF2-40B4-BE49-F238E27FC236}">
                <a16:creationId xmlns:a16="http://schemas.microsoft.com/office/drawing/2014/main" id="{E42EB3AF-53AA-0C44-BCE1-288EE8966BE0}"/>
              </a:ext>
            </a:extLst>
          </p:cNvPr>
          <p:cNvPicPr>
            <a:picLocks noChangeAspect="1"/>
          </p:cNvPicPr>
          <p:nvPr/>
        </p:nvPicPr>
        <p:blipFill>
          <a:blip r:embed="rId7">
            <a:alphaModFix amt="5000"/>
          </a:blip>
          <a:stretch>
            <a:fillRect/>
          </a:stretch>
        </p:blipFill>
        <p:spPr>
          <a:xfrm rot="16443045">
            <a:off x="-3552853" y="1649957"/>
            <a:ext cx="1825423" cy="3077141"/>
          </a:xfrm>
          <a:prstGeom prst="rect">
            <a:avLst/>
          </a:prstGeom>
        </p:spPr>
      </p:pic>
      <p:pic>
        <p:nvPicPr>
          <p:cNvPr id="25" name="Picture 24">
            <a:extLst>
              <a:ext uri="{FF2B5EF4-FFF2-40B4-BE49-F238E27FC236}">
                <a16:creationId xmlns:a16="http://schemas.microsoft.com/office/drawing/2014/main" id="{7058B207-CE40-7B48-8207-8D6B4384DA1D}"/>
              </a:ext>
            </a:extLst>
          </p:cNvPr>
          <p:cNvPicPr>
            <a:picLocks noChangeAspect="1"/>
          </p:cNvPicPr>
          <p:nvPr/>
        </p:nvPicPr>
        <p:blipFill>
          <a:blip r:embed="rId7">
            <a:alphaModFix amt="5000"/>
          </a:blip>
          <a:stretch>
            <a:fillRect/>
          </a:stretch>
        </p:blipFill>
        <p:spPr>
          <a:xfrm rot="16443045">
            <a:off x="-10152893" y="318379"/>
            <a:ext cx="1825423" cy="3077141"/>
          </a:xfrm>
          <a:prstGeom prst="rect">
            <a:avLst/>
          </a:prstGeom>
        </p:spPr>
      </p:pic>
      <p:pic>
        <p:nvPicPr>
          <p:cNvPr id="26" name="Picture 25">
            <a:extLst>
              <a:ext uri="{FF2B5EF4-FFF2-40B4-BE49-F238E27FC236}">
                <a16:creationId xmlns:a16="http://schemas.microsoft.com/office/drawing/2014/main" id="{4A185FB1-617A-A842-B5BF-2A74EF916779}"/>
              </a:ext>
            </a:extLst>
          </p:cNvPr>
          <p:cNvPicPr>
            <a:picLocks noChangeAspect="1"/>
          </p:cNvPicPr>
          <p:nvPr/>
        </p:nvPicPr>
        <p:blipFill>
          <a:blip r:embed="rId5">
            <a:alphaModFix amt="5000"/>
          </a:blip>
          <a:stretch>
            <a:fillRect/>
          </a:stretch>
        </p:blipFill>
        <p:spPr>
          <a:xfrm>
            <a:off x="-11052953" y="3936674"/>
            <a:ext cx="4017706" cy="2701266"/>
          </a:xfrm>
          <a:prstGeom prst="rect">
            <a:avLst/>
          </a:prstGeom>
        </p:spPr>
      </p:pic>
      <p:pic>
        <p:nvPicPr>
          <p:cNvPr id="27" name="Picture 26">
            <a:extLst>
              <a:ext uri="{FF2B5EF4-FFF2-40B4-BE49-F238E27FC236}">
                <a16:creationId xmlns:a16="http://schemas.microsoft.com/office/drawing/2014/main" id="{D43454B6-1C50-414C-B98C-6D9E3E918D1E}"/>
              </a:ext>
            </a:extLst>
          </p:cNvPr>
          <p:cNvPicPr>
            <a:picLocks noChangeAspect="1"/>
          </p:cNvPicPr>
          <p:nvPr/>
        </p:nvPicPr>
        <p:blipFill>
          <a:blip r:embed="rId3">
            <a:alphaModFix amt="5000"/>
          </a:blip>
          <a:stretch>
            <a:fillRect/>
          </a:stretch>
        </p:blipFill>
        <p:spPr>
          <a:xfrm rot="20642420">
            <a:off x="-7353067" y="720668"/>
            <a:ext cx="3007360" cy="2494741"/>
          </a:xfrm>
          <a:prstGeom prst="rect">
            <a:avLst/>
          </a:prstGeom>
        </p:spPr>
      </p:pic>
      <p:pic>
        <p:nvPicPr>
          <p:cNvPr id="28" name="Picture 27">
            <a:extLst>
              <a:ext uri="{FF2B5EF4-FFF2-40B4-BE49-F238E27FC236}">
                <a16:creationId xmlns:a16="http://schemas.microsoft.com/office/drawing/2014/main" id="{41C5A498-95C6-7946-8A9A-BEC2B466BE96}"/>
              </a:ext>
            </a:extLst>
          </p:cNvPr>
          <p:cNvPicPr>
            <a:picLocks noChangeAspect="1"/>
          </p:cNvPicPr>
          <p:nvPr/>
        </p:nvPicPr>
        <p:blipFill>
          <a:blip r:embed="rId8">
            <a:alphaModFix amt="5000"/>
          </a:blip>
          <a:stretch>
            <a:fillRect/>
          </a:stretch>
        </p:blipFill>
        <p:spPr>
          <a:xfrm rot="10800000">
            <a:off x="-5980562" y="4129099"/>
            <a:ext cx="1432718" cy="1043585"/>
          </a:xfrm>
          <a:prstGeom prst="rect">
            <a:avLst/>
          </a:prstGeom>
        </p:spPr>
      </p:pic>
      <p:pic>
        <p:nvPicPr>
          <p:cNvPr id="29" name="Picture 28">
            <a:extLst>
              <a:ext uri="{FF2B5EF4-FFF2-40B4-BE49-F238E27FC236}">
                <a16:creationId xmlns:a16="http://schemas.microsoft.com/office/drawing/2014/main" id="{69FE4C29-DE97-E340-B795-E4AFCD7A0FDF}"/>
              </a:ext>
            </a:extLst>
          </p:cNvPr>
          <p:cNvPicPr>
            <a:picLocks noChangeAspect="1"/>
          </p:cNvPicPr>
          <p:nvPr/>
        </p:nvPicPr>
        <p:blipFill>
          <a:blip r:embed="rId9">
            <a:alphaModFix amt="5000"/>
          </a:blip>
          <a:stretch>
            <a:fillRect/>
          </a:stretch>
        </p:blipFill>
        <p:spPr>
          <a:xfrm>
            <a:off x="-2705495" y="585593"/>
            <a:ext cx="1546862" cy="1565277"/>
          </a:xfrm>
          <a:prstGeom prst="rect">
            <a:avLst/>
          </a:prstGeom>
        </p:spPr>
      </p:pic>
      <p:pic>
        <p:nvPicPr>
          <p:cNvPr id="31" name="Picture 30">
            <a:extLst>
              <a:ext uri="{FF2B5EF4-FFF2-40B4-BE49-F238E27FC236}">
                <a16:creationId xmlns:a16="http://schemas.microsoft.com/office/drawing/2014/main" id="{4203BE32-BFE9-BC43-B1E2-064F4DDB60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97716" y="455576"/>
            <a:ext cx="3115523" cy="2197886"/>
          </a:xfrm>
          <a:prstGeom prst="rect">
            <a:avLst/>
          </a:prstGeom>
        </p:spPr>
      </p:pic>
    </p:spTree>
    <p:extLst>
      <p:ext uri="{BB962C8B-B14F-4D97-AF65-F5344CB8AC3E}">
        <p14:creationId xmlns:p14="http://schemas.microsoft.com/office/powerpoint/2010/main" val="3527132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0C8B43F-074E-974A-9C77-F843A64F06DE}"/>
              </a:ext>
            </a:extLst>
          </p:cNvPr>
          <p:cNvSpPr/>
          <p:nvPr/>
        </p:nvSpPr>
        <p:spPr>
          <a:xfrm>
            <a:off x="8751182" y="3634048"/>
            <a:ext cx="1916818" cy="1868527"/>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a:extLst>
              <a:ext uri="{FF2B5EF4-FFF2-40B4-BE49-F238E27FC236}">
                <a16:creationId xmlns:a16="http://schemas.microsoft.com/office/drawing/2014/main" id="{DA2D2A25-B273-DA4B-B5C2-AF0BD653CF58}"/>
              </a:ext>
            </a:extLst>
          </p:cNvPr>
          <p:cNvSpPr/>
          <p:nvPr/>
        </p:nvSpPr>
        <p:spPr>
          <a:xfrm>
            <a:off x="1524000" y="3634048"/>
            <a:ext cx="1836000" cy="1868527"/>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a:extLst>
              <a:ext uri="{FF2B5EF4-FFF2-40B4-BE49-F238E27FC236}">
                <a16:creationId xmlns:a16="http://schemas.microsoft.com/office/drawing/2014/main" id="{18329F10-CF5D-5947-A799-5EC8FBD34B90}"/>
              </a:ext>
            </a:extLst>
          </p:cNvPr>
          <p:cNvSpPr/>
          <p:nvPr/>
        </p:nvSpPr>
        <p:spPr>
          <a:xfrm>
            <a:off x="1524000" y="1786138"/>
            <a:ext cx="1836000" cy="184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Rectangle 59">
            <a:extLst>
              <a:ext uri="{FF2B5EF4-FFF2-40B4-BE49-F238E27FC236}">
                <a16:creationId xmlns:a16="http://schemas.microsoft.com/office/drawing/2014/main" id="{8F2B110E-B7D1-C14F-971B-52201714228D}"/>
              </a:ext>
            </a:extLst>
          </p:cNvPr>
          <p:cNvSpPr/>
          <p:nvPr/>
        </p:nvSpPr>
        <p:spPr>
          <a:xfrm>
            <a:off x="3309668" y="1786138"/>
            <a:ext cx="1836000" cy="1849500"/>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Rectangle 60">
            <a:extLst>
              <a:ext uri="{FF2B5EF4-FFF2-40B4-BE49-F238E27FC236}">
                <a16:creationId xmlns:a16="http://schemas.microsoft.com/office/drawing/2014/main" id="{BA8FF823-2946-4D47-8714-F5565D25F155}"/>
              </a:ext>
            </a:extLst>
          </p:cNvPr>
          <p:cNvSpPr/>
          <p:nvPr/>
        </p:nvSpPr>
        <p:spPr>
          <a:xfrm>
            <a:off x="5137591" y="1786138"/>
            <a:ext cx="1836000" cy="1849500"/>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a:extLst>
              <a:ext uri="{FF2B5EF4-FFF2-40B4-BE49-F238E27FC236}">
                <a16:creationId xmlns:a16="http://schemas.microsoft.com/office/drawing/2014/main" id="{83770A45-C4E9-5549-AA4D-3457449A6EC9}"/>
              </a:ext>
            </a:extLst>
          </p:cNvPr>
          <p:cNvSpPr/>
          <p:nvPr/>
        </p:nvSpPr>
        <p:spPr>
          <a:xfrm>
            <a:off x="6950655" y="1786138"/>
            <a:ext cx="1897271" cy="1849500"/>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62">
            <a:extLst>
              <a:ext uri="{FF2B5EF4-FFF2-40B4-BE49-F238E27FC236}">
                <a16:creationId xmlns:a16="http://schemas.microsoft.com/office/drawing/2014/main" id="{E7BEF5DD-C99D-814D-AC47-9C071FE96DBB}"/>
              </a:ext>
            </a:extLst>
          </p:cNvPr>
          <p:cNvSpPr/>
          <p:nvPr/>
        </p:nvSpPr>
        <p:spPr>
          <a:xfrm>
            <a:off x="8812444" y="1786138"/>
            <a:ext cx="1855556" cy="18495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Rectangle 63">
            <a:extLst>
              <a:ext uri="{FF2B5EF4-FFF2-40B4-BE49-F238E27FC236}">
                <a16:creationId xmlns:a16="http://schemas.microsoft.com/office/drawing/2014/main" id="{2B262D7A-0A06-F542-8B54-5FE707409FB8}"/>
              </a:ext>
            </a:extLst>
          </p:cNvPr>
          <p:cNvSpPr/>
          <p:nvPr/>
        </p:nvSpPr>
        <p:spPr>
          <a:xfrm>
            <a:off x="3309668" y="3634048"/>
            <a:ext cx="1836000" cy="186852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a:extLst>
              <a:ext uri="{FF2B5EF4-FFF2-40B4-BE49-F238E27FC236}">
                <a16:creationId xmlns:a16="http://schemas.microsoft.com/office/drawing/2014/main" id="{C5207C15-2E9E-924F-8659-5605E13A0D4C}"/>
              </a:ext>
            </a:extLst>
          </p:cNvPr>
          <p:cNvSpPr/>
          <p:nvPr/>
        </p:nvSpPr>
        <p:spPr>
          <a:xfrm>
            <a:off x="5137591" y="3634048"/>
            <a:ext cx="1836000" cy="1868527"/>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a:extLst>
              <a:ext uri="{FF2B5EF4-FFF2-40B4-BE49-F238E27FC236}">
                <a16:creationId xmlns:a16="http://schemas.microsoft.com/office/drawing/2014/main" id="{5C4D5B10-6864-774D-BC36-7E46080C55EA}"/>
              </a:ext>
            </a:extLst>
          </p:cNvPr>
          <p:cNvSpPr/>
          <p:nvPr/>
        </p:nvSpPr>
        <p:spPr>
          <a:xfrm>
            <a:off x="6950654" y="3634048"/>
            <a:ext cx="1860365" cy="1868527"/>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a:extLst>
              <a:ext uri="{FF2B5EF4-FFF2-40B4-BE49-F238E27FC236}">
                <a16:creationId xmlns:a16="http://schemas.microsoft.com/office/drawing/2014/main" id="{9926A364-193E-5248-81C2-B0F26ED4DF96}"/>
              </a:ext>
            </a:extLst>
          </p:cNvPr>
          <p:cNvPicPr>
            <a:picLocks noChangeAspect="1"/>
          </p:cNvPicPr>
          <p:nvPr/>
        </p:nvPicPr>
        <p:blipFill>
          <a:blip r:embed="rId3"/>
          <a:stretch>
            <a:fillRect/>
          </a:stretch>
        </p:blipFill>
        <p:spPr>
          <a:xfrm>
            <a:off x="7354329" y="2322731"/>
            <a:ext cx="1059611" cy="770627"/>
          </a:xfrm>
          <a:prstGeom prst="rect">
            <a:avLst/>
          </a:prstGeom>
        </p:spPr>
      </p:pic>
      <p:pic>
        <p:nvPicPr>
          <p:cNvPr id="47" name="Picture 46">
            <a:extLst>
              <a:ext uri="{FF2B5EF4-FFF2-40B4-BE49-F238E27FC236}">
                <a16:creationId xmlns:a16="http://schemas.microsoft.com/office/drawing/2014/main" id="{A4D66065-5EE9-F049-BF7D-E032E6E183ED}"/>
              </a:ext>
            </a:extLst>
          </p:cNvPr>
          <p:cNvPicPr>
            <a:picLocks noChangeAspect="1"/>
          </p:cNvPicPr>
          <p:nvPr/>
        </p:nvPicPr>
        <p:blipFill>
          <a:blip r:embed="rId4"/>
          <a:stretch>
            <a:fillRect/>
          </a:stretch>
        </p:blipFill>
        <p:spPr>
          <a:xfrm>
            <a:off x="5632952" y="4078264"/>
            <a:ext cx="808985" cy="873703"/>
          </a:xfrm>
          <a:prstGeom prst="rect">
            <a:avLst/>
          </a:prstGeom>
        </p:spPr>
      </p:pic>
      <p:pic>
        <p:nvPicPr>
          <p:cNvPr id="48" name="Picture 47">
            <a:extLst>
              <a:ext uri="{FF2B5EF4-FFF2-40B4-BE49-F238E27FC236}">
                <a16:creationId xmlns:a16="http://schemas.microsoft.com/office/drawing/2014/main" id="{3B028D46-3732-FA43-B9F0-3D5ECBCF6A92}"/>
              </a:ext>
            </a:extLst>
          </p:cNvPr>
          <p:cNvPicPr>
            <a:picLocks noChangeAspect="1"/>
          </p:cNvPicPr>
          <p:nvPr/>
        </p:nvPicPr>
        <p:blipFill>
          <a:blip r:embed="rId5"/>
          <a:stretch>
            <a:fillRect/>
          </a:stretch>
        </p:blipFill>
        <p:spPr>
          <a:xfrm>
            <a:off x="3823052" y="2307575"/>
            <a:ext cx="817445" cy="735701"/>
          </a:xfrm>
          <a:prstGeom prst="rect">
            <a:avLst/>
          </a:prstGeom>
        </p:spPr>
      </p:pic>
      <p:pic>
        <p:nvPicPr>
          <p:cNvPr id="49" name="Picture 48">
            <a:extLst>
              <a:ext uri="{FF2B5EF4-FFF2-40B4-BE49-F238E27FC236}">
                <a16:creationId xmlns:a16="http://schemas.microsoft.com/office/drawing/2014/main" id="{67941AEF-2712-FD47-991A-EC89C458B273}"/>
              </a:ext>
            </a:extLst>
          </p:cNvPr>
          <p:cNvPicPr>
            <a:picLocks noChangeAspect="1"/>
          </p:cNvPicPr>
          <p:nvPr/>
        </p:nvPicPr>
        <p:blipFill>
          <a:blip r:embed="rId6"/>
          <a:stretch>
            <a:fillRect/>
          </a:stretch>
        </p:blipFill>
        <p:spPr>
          <a:xfrm>
            <a:off x="7394553" y="4156869"/>
            <a:ext cx="892121" cy="795676"/>
          </a:xfrm>
          <a:prstGeom prst="rect">
            <a:avLst/>
          </a:prstGeom>
        </p:spPr>
      </p:pic>
      <p:pic>
        <p:nvPicPr>
          <p:cNvPr id="50" name="Picture 49">
            <a:extLst>
              <a:ext uri="{FF2B5EF4-FFF2-40B4-BE49-F238E27FC236}">
                <a16:creationId xmlns:a16="http://schemas.microsoft.com/office/drawing/2014/main" id="{ADB147FB-F534-0842-85EB-1CBFF2C486D2}"/>
              </a:ext>
            </a:extLst>
          </p:cNvPr>
          <p:cNvPicPr>
            <a:picLocks noChangeAspect="1"/>
          </p:cNvPicPr>
          <p:nvPr/>
        </p:nvPicPr>
        <p:blipFill>
          <a:blip r:embed="rId7"/>
          <a:stretch>
            <a:fillRect/>
          </a:stretch>
        </p:blipFill>
        <p:spPr>
          <a:xfrm>
            <a:off x="2185774" y="4108467"/>
            <a:ext cx="467420" cy="849855"/>
          </a:xfrm>
          <a:prstGeom prst="rect">
            <a:avLst/>
          </a:prstGeom>
        </p:spPr>
      </p:pic>
      <p:pic>
        <p:nvPicPr>
          <p:cNvPr id="51" name="Picture 50">
            <a:extLst>
              <a:ext uri="{FF2B5EF4-FFF2-40B4-BE49-F238E27FC236}">
                <a16:creationId xmlns:a16="http://schemas.microsoft.com/office/drawing/2014/main" id="{353A1191-46EB-1540-8E92-648900C552E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86106" y="2009068"/>
            <a:ext cx="1337866" cy="1337864"/>
          </a:xfrm>
          <a:prstGeom prst="rect">
            <a:avLst/>
          </a:prstGeom>
        </p:spPr>
      </p:pic>
      <p:pic>
        <p:nvPicPr>
          <p:cNvPr id="52" name="Picture 51">
            <a:extLst>
              <a:ext uri="{FF2B5EF4-FFF2-40B4-BE49-F238E27FC236}">
                <a16:creationId xmlns:a16="http://schemas.microsoft.com/office/drawing/2014/main" id="{A0F5D927-3A46-ED40-8A87-5D3F332F90AD}"/>
              </a:ext>
            </a:extLst>
          </p:cNvPr>
          <p:cNvPicPr>
            <a:picLocks noChangeAspect="1"/>
          </p:cNvPicPr>
          <p:nvPr/>
        </p:nvPicPr>
        <p:blipFill>
          <a:blip r:embed="rId9"/>
          <a:stretch>
            <a:fillRect/>
          </a:stretch>
        </p:blipFill>
        <p:spPr>
          <a:xfrm>
            <a:off x="9489931" y="2300258"/>
            <a:ext cx="521107" cy="836929"/>
          </a:xfrm>
          <a:prstGeom prst="rect">
            <a:avLst/>
          </a:prstGeom>
        </p:spPr>
      </p:pic>
      <p:pic>
        <p:nvPicPr>
          <p:cNvPr id="53" name="Picture 52">
            <a:extLst>
              <a:ext uri="{FF2B5EF4-FFF2-40B4-BE49-F238E27FC236}">
                <a16:creationId xmlns:a16="http://schemas.microsoft.com/office/drawing/2014/main" id="{1CB4058C-80D7-BC44-B6B7-DF5182DDD0BA}"/>
              </a:ext>
            </a:extLst>
          </p:cNvPr>
          <p:cNvPicPr>
            <a:picLocks noChangeAspect="1"/>
          </p:cNvPicPr>
          <p:nvPr/>
        </p:nvPicPr>
        <p:blipFill>
          <a:blip r:embed="rId10"/>
          <a:stretch>
            <a:fillRect/>
          </a:stretch>
        </p:blipFill>
        <p:spPr>
          <a:xfrm>
            <a:off x="2029947" y="2256139"/>
            <a:ext cx="722849" cy="790090"/>
          </a:xfrm>
          <a:prstGeom prst="rect">
            <a:avLst/>
          </a:prstGeom>
        </p:spPr>
      </p:pic>
      <p:pic>
        <p:nvPicPr>
          <p:cNvPr id="54" name="Picture 53">
            <a:extLst>
              <a:ext uri="{FF2B5EF4-FFF2-40B4-BE49-F238E27FC236}">
                <a16:creationId xmlns:a16="http://schemas.microsoft.com/office/drawing/2014/main" id="{7B89E998-8CE9-D34A-AD29-897E3D3FBB2D}"/>
              </a:ext>
            </a:extLst>
          </p:cNvPr>
          <p:cNvPicPr>
            <a:picLocks noChangeAspect="1"/>
          </p:cNvPicPr>
          <p:nvPr/>
        </p:nvPicPr>
        <p:blipFill>
          <a:blip r:embed="rId11"/>
          <a:stretch>
            <a:fillRect/>
          </a:stretch>
        </p:blipFill>
        <p:spPr>
          <a:xfrm>
            <a:off x="3865826" y="4126245"/>
            <a:ext cx="755474" cy="826301"/>
          </a:xfrm>
          <a:prstGeom prst="rect">
            <a:avLst/>
          </a:prstGeom>
        </p:spPr>
      </p:pic>
      <p:sp>
        <p:nvSpPr>
          <p:cNvPr id="23" name="Title 1">
            <a:extLst>
              <a:ext uri="{FF2B5EF4-FFF2-40B4-BE49-F238E27FC236}">
                <a16:creationId xmlns:a16="http://schemas.microsoft.com/office/drawing/2014/main" id="{486CAFEA-638A-4844-B292-768A704BB9E0}"/>
              </a:ext>
            </a:extLst>
          </p:cNvPr>
          <p:cNvSpPr txBox="1">
            <a:spLocks/>
          </p:cNvSpPr>
          <p:nvPr/>
        </p:nvSpPr>
        <p:spPr>
          <a:xfrm>
            <a:off x="6979221" y="4444378"/>
            <a:ext cx="1776164" cy="35812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a:t>
            </a:r>
            <a:r>
              <a:rPr lang="en-GB" sz="2800" b="0" dirty="0">
                <a:solidFill>
                  <a:schemeClr val="bg1"/>
                </a:solidFill>
              </a:rPr>
              <a:t> 9,978</a:t>
            </a:r>
            <a:endParaRPr lang="en-US" sz="2475" dirty="0">
              <a:solidFill>
                <a:schemeClr val="bg1"/>
              </a:solidFill>
            </a:endParaRPr>
          </a:p>
        </p:txBody>
      </p:sp>
      <p:sp>
        <p:nvSpPr>
          <p:cNvPr id="2" name="TextBox 1">
            <a:extLst>
              <a:ext uri="{FF2B5EF4-FFF2-40B4-BE49-F238E27FC236}">
                <a16:creationId xmlns:a16="http://schemas.microsoft.com/office/drawing/2014/main" id="{E371A6AC-893E-F14F-87FB-0BC911958171}"/>
              </a:ext>
            </a:extLst>
          </p:cNvPr>
          <p:cNvSpPr txBox="1"/>
          <p:nvPr/>
        </p:nvSpPr>
        <p:spPr>
          <a:xfrm>
            <a:off x="4513055" y="-284672"/>
            <a:ext cx="184731" cy="300082"/>
          </a:xfrm>
          <a:prstGeom prst="rect">
            <a:avLst/>
          </a:prstGeom>
          <a:noFill/>
        </p:spPr>
        <p:txBody>
          <a:bodyPr wrap="none" rtlCol="0">
            <a:spAutoFit/>
          </a:bodyPr>
          <a:lstStyle/>
          <a:p>
            <a:endParaRPr lang="en-US" sz="1350" dirty="0"/>
          </a:p>
        </p:txBody>
      </p:sp>
      <p:sp>
        <p:nvSpPr>
          <p:cNvPr id="25" name="Title 1">
            <a:extLst>
              <a:ext uri="{FF2B5EF4-FFF2-40B4-BE49-F238E27FC236}">
                <a16:creationId xmlns:a16="http://schemas.microsoft.com/office/drawing/2014/main" id="{CC64A60B-7EA4-8540-91AE-AC34CF98402A}"/>
              </a:ext>
            </a:extLst>
          </p:cNvPr>
          <p:cNvSpPr txBox="1">
            <a:spLocks/>
          </p:cNvSpPr>
          <p:nvPr/>
        </p:nvSpPr>
        <p:spPr>
          <a:xfrm>
            <a:off x="1490014" y="2571061"/>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£40</a:t>
            </a:r>
            <a:endParaRPr lang="en-US" sz="3300" dirty="0">
              <a:solidFill>
                <a:schemeClr val="bg1"/>
              </a:solidFill>
            </a:endParaRPr>
          </a:p>
        </p:txBody>
      </p:sp>
      <p:sp>
        <p:nvSpPr>
          <p:cNvPr id="26" name="Title 1">
            <a:extLst>
              <a:ext uri="{FF2B5EF4-FFF2-40B4-BE49-F238E27FC236}">
                <a16:creationId xmlns:a16="http://schemas.microsoft.com/office/drawing/2014/main" id="{6BA23BA6-A90E-7E41-950D-1139F00651B0}"/>
              </a:ext>
            </a:extLst>
          </p:cNvPr>
          <p:cNvSpPr txBox="1">
            <a:spLocks/>
          </p:cNvSpPr>
          <p:nvPr/>
        </p:nvSpPr>
        <p:spPr>
          <a:xfrm>
            <a:off x="5137591" y="4452261"/>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a:t>
            </a:r>
            <a:r>
              <a:rPr lang="en-GB" sz="3000" dirty="0">
                <a:solidFill>
                  <a:schemeClr val="bg1"/>
                </a:solidFill>
              </a:rPr>
              <a:t>159</a:t>
            </a:r>
            <a:endParaRPr lang="en-US" sz="3000" dirty="0">
              <a:solidFill>
                <a:schemeClr val="bg1"/>
              </a:solidFill>
            </a:endParaRPr>
          </a:p>
        </p:txBody>
      </p:sp>
      <p:sp>
        <p:nvSpPr>
          <p:cNvPr id="27" name="Title 1">
            <a:extLst>
              <a:ext uri="{FF2B5EF4-FFF2-40B4-BE49-F238E27FC236}">
                <a16:creationId xmlns:a16="http://schemas.microsoft.com/office/drawing/2014/main" id="{ACDC21DF-B1B2-D543-82D8-B07956EE2D5E}"/>
              </a:ext>
            </a:extLst>
          </p:cNvPr>
          <p:cNvSpPr txBox="1">
            <a:spLocks/>
          </p:cNvSpPr>
          <p:nvPr/>
        </p:nvSpPr>
        <p:spPr>
          <a:xfrm>
            <a:off x="8847915" y="4456327"/>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a:t>
            </a:r>
            <a:r>
              <a:rPr lang="en-GB" sz="3300" b="0" dirty="0">
                <a:solidFill>
                  <a:schemeClr val="bg1"/>
                </a:solidFill>
              </a:rPr>
              <a:t> 7.49</a:t>
            </a:r>
            <a:endParaRPr lang="en-US" sz="3300" dirty="0">
              <a:solidFill>
                <a:schemeClr val="bg1"/>
              </a:solidFill>
            </a:endParaRPr>
          </a:p>
        </p:txBody>
      </p:sp>
      <p:sp>
        <p:nvSpPr>
          <p:cNvPr id="28" name="Title 1">
            <a:extLst>
              <a:ext uri="{FF2B5EF4-FFF2-40B4-BE49-F238E27FC236}">
                <a16:creationId xmlns:a16="http://schemas.microsoft.com/office/drawing/2014/main" id="{707BB9AE-5981-AF4B-84FE-B829524DC5EC}"/>
              </a:ext>
            </a:extLst>
          </p:cNvPr>
          <p:cNvSpPr txBox="1">
            <a:spLocks/>
          </p:cNvSpPr>
          <p:nvPr/>
        </p:nvSpPr>
        <p:spPr>
          <a:xfrm>
            <a:off x="3309669" y="2447511"/>
            <a:ext cx="1835187" cy="554597"/>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800" b="0" dirty="0">
                <a:solidFill>
                  <a:schemeClr val="bg1"/>
                </a:solidFill>
              </a:rPr>
              <a:t>£7,374</a:t>
            </a:r>
            <a:endParaRPr lang="en-US" sz="2800" b="0" dirty="0">
              <a:solidFill>
                <a:schemeClr val="bg1"/>
              </a:solidFill>
            </a:endParaRPr>
          </a:p>
        </p:txBody>
      </p:sp>
      <p:sp>
        <p:nvSpPr>
          <p:cNvPr id="29" name="Title 1">
            <a:extLst>
              <a:ext uri="{FF2B5EF4-FFF2-40B4-BE49-F238E27FC236}">
                <a16:creationId xmlns:a16="http://schemas.microsoft.com/office/drawing/2014/main" id="{6DC684AF-FF9B-CE4B-9F4C-7E1FA9541EA0}"/>
              </a:ext>
            </a:extLst>
          </p:cNvPr>
          <p:cNvSpPr txBox="1">
            <a:spLocks/>
          </p:cNvSpPr>
          <p:nvPr/>
        </p:nvSpPr>
        <p:spPr>
          <a:xfrm>
            <a:off x="1539415" y="4431444"/>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£4</a:t>
            </a:r>
            <a:endParaRPr lang="en-US" sz="3300" dirty="0">
              <a:solidFill>
                <a:schemeClr val="bg1"/>
              </a:solidFill>
            </a:endParaRPr>
          </a:p>
        </p:txBody>
      </p:sp>
      <p:sp>
        <p:nvSpPr>
          <p:cNvPr id="30" name="Title 1">
            <a:extLst>
              <a:ext uri="{FF2B5EF4-FFF2-40B4-BE49-F238E27FC236}">
                <a16:creationId xmlns:a16="http://schemas.microsoft.com/office/drawing/2014/main" id="{E3C97DCA-DBFB-9741-8874-591E5EB7B4B6}"/>
              </a:ext>
            </a:extLst>
          </p:cNvPr>
          <p:cNvSpPr txBox="1">
            <a:spLocks/>
          </p:cNvSpPr>
          <p:nvPr/>
        </p:nvSpPr>
        <p:spPr>
          <a:xfrm>
            <a:off x="3350962" y="4431444"/>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£2.85</a:t>
            </a:r>
            <a:endParaRPr lang="en-US" sz="3300" dirty="0">
              <a:solidFill>
                <a:schemeClr val="bg1"/>
              </a:solidFill>
            </a:endParaRPr>
          </a:p>
        </p:txBody>
      </p:sp>
      <p:sp>
        <p:nvSpPr>
          <p:cNvPr id="31" name="Title 1">
            <a:extLst>
              <a:ext uri="{FF2B5EF4-FFF2-40B4-BE49-F238E27FC236}">
                <a16:creationId xmlns:a16="http://schemas.microsoft.com/office/drawing/2014/main" id="{10BA5205-5D5F-D843-9573-E90DEFAB50C7}"/>
              </a:ext>
            </a:extLst>
          </p:cNvPr>
          <p:cNvSpPr txBox="1">
            <a:spLocks/>
          </p:cNvSpPr>
          <p:nvPr/>
        </p:nvSpPr>
        <p:spPr>
          <a:xfrm>
            <a:off x="8930593" y="2580740"/>
            <a:ext cx="1639783"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£1.39</a:t>
            </a:r>
            <a:endParaRPr lang="en-US" sz="3300" dirty="0">
              <a:solidFill>
                <a:schemeClr val="bg1"/>
              </a:solidFill>
            </a:endParaRPr>
          </a:p>
        </p:txBody>
      </p:sp>
      <p:sp>
        <p:nvSpPr>
          <p:cNvPr id="32" name="Title 1">
            <a:extLst>
              <a:ext uri="{FF2B5EF4-FFF2-40B4-BE49-F238E27FC236}">
                <a16:creationId xmlns:a16="http://schemas.microsoft.com/office/drawing/2014/main" id="{83636FF7-0E00-9F4A-B576-26594815397B}"/>
              </a:ext>
            </a:extLst>
          </p:cNvPr>
          <p:cNvSpPr txBox="1">
            <a:spLocks/>
          </p:cNvSpPr>
          <p:nvPr/>
        </p:nvSpPr>
        <p:spPr>
          <a:xfrm>
            <a:off x="5146282" y="2467388"/>
            <a:ext cx="1776164" cy="48460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800" b="0" dirty="0">
                <a:solidFill>
                  <a:schemeClr val="bg1"/>
                </a:solidFill>
              </a:rPr>
              <a:t>£19.97</a:t>
            </a:r>
            <a:endParaRPr lang="en-US" sz="2800" b="0" dirty="0">
              <a:solidFill>
                <a:schemeClr val="bg1"/>
              </a:solidFill>
            </a:endParaRPr>
          </a:p>
        </p:txBody>
      </p:sp>
      <p:sp>
        <p:nvSpPr>
          <p:cNvPr id="33" name="Title 1">
            <a:extLst>
              <a:ext uri="{FF2B5EF4-FFF2-40B4-BE49-F238E27FC236}">
                <a16:creationId xmlns:a16="http://schemas.microsoft.com/office/drawing/2014/main" id="{D0E7CD77-2AD1-5F43-9612-1734631C2B29}"/>
              </a:ext>
            </a:extLst>
          </p:cNvPr>
          <p:cNvSpPr txBox="1">
            <a:spLocks/>
          </p:cNvSpPr>
          <p:nvPr/>
        </p:nvSpPr>
        <p:spPr>
          <a:xfrm>
            <a:off x="6975018" y="2561813"/>
            <a:ext cx="1776164" cy="35812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£320</a:t>
            </a:r>
            <a:endParaRPr lang="en-US" sz="2475" dirty="0">
              <a:solidFill>
                <a:schemeClr val="bg1"/>
              </a:solidFill>
            </a:endParaRPr>
          </a:p>
        </p:txBody>
      </p:sp>
      <p:pic>
        <p:nvPicPr>
          <p:cNvPr id="36" name="Picture 35">
            <a:extLst>
              <a:ext uri="{FF2B5EF4-FFF2-40B4-BE49-F238E27FC236}">
                <a16:creationId xmlns:a16="http://schemas.microsoft.com/office/drawing/2014/main" id="{493D215F-C166-4C49-978C-0AE429473812}"/>
              </a:ext>
            </a:extLst>
          </p:cNvPr>
          <p:cNvPicPr>
            <a:picLocks noChangeAspect="1"/>
          </p:cNvPicPr>
          <p:nvPr/>
        </p:nvPicPr>
        <p:blipFill>
          <a:blip r:embed="rId12"/>
          <a:stretch>
            <a:fillRect/>
          </a:stretch>
        </p:blipFill>
        <p:spPr>
          <a:xfrm>
            <a:off x="9354661" y="4180443"/>
            <a:ext cx="863875" cy="807227"/>
          </a:xfrm>
          <a:prstGeom prst="rect">
            <a:avLst/>
          </a:prstGeom>
        </p:spPr>
      </p:pic>
      <p:sp>
        <p:nvSpPr>
          <p:cNvPr id="35" name="Title 1">
            <a:extLst>
              <a:ext uri="{FF2B5EF4-FFF2-40B4-BE49-F238E27FC236}">
                <a16:creationId xmlns:a16="http://schemas.microsoft.com/office/drawing/2014/main" id="{FF28C9FC-661E-A840-91B4-D36CDDE2FF84}"/>
              </a:ext>
            </a:extLst>
          </p:cNvPr>
          <p:cNvSpPr txBox="1">
            <a:spLocks/>
          </p:cNvSpPr>
          <p:nvPr/>
        </p:nvSpPr>
        <p:spPr>
          <a:xfrm>
            <a:off x="1526208"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£30</a:t>
            </a:r>
            <a:endParaRPr lang="en-US" sz="3300" b="0" dirty="0">
              <a:solidFill>
                <a:schemeClr val="bg1"/>
              </a:solidFill>
            </a:endParaRPr>
          </a:p>
        </p:txBody>
      </p:sp>
      <p:sp>
        <p:nvSpPr>
          <p:cNvPr id="37" name="Title 1">
            <a:extLst>
              <a:ext uri="{FF2B5EF4-FFF2-40B4-BE49-F238E27FC236}">
                <a16:creationId xmlns:a16="http://schemas.microsoft.com/office/drawing/2014/main" id="{63D6F93F-568B-E94D-B35D-1B6A7F791526}"/>
              </a:ext>
            </a:extLst>
          </p:cNvPr>
          <p:cNvSpPr txBox="1">
            <a:spLocks/>
          </p:cNvSpPr>
          <p:nvPr/>
        </p:nvSpPr>
        <p:spPr>
          <a:xfrm>
            <a:off x="1524001" y="1867953"/>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Text book</a:t>
            </a:r>
            <a:endParaRPr lang="en-US" sz="1350" b="0" dirty="0">
              <a:solidFill>
                <a:schemeClr val="bg1"/>
              </a:solidFill>
            </a:endParaRPr>
          </a:p>
        </p:txBody>
      </p:sp>
      <p:sp>
        <p:nvSpPr>
          <p:cNvPr id="38" name="Title 1">
            <a:extLst>
              <a:ext uri="{FF2B5EF4-FFF2-40B4-BE49-F238E27FC236}">
                <a16:creationId xmlns:a16="http://schemas.microsoft.com/office/drawing/2014/main" id="{1C393F4B-921C-FA4A-A6CE-F4115FF910D4}"/>
              </a:ext>
            </a:extLst>
          </p:cNvPr>
          <p:cNvSpPr txBox="1">
            <a:spLocks/>
          </p:cNvSpPr>
          <p:nvPr/>
        </p:nvSpPr>
        <p:spPr>
          <a:xfrm>
            <a:off x="3191434" y="1871500"/>
            <a:ext cx="2069282"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Student accommodation</a:t>
            </a:r>
            <a:endParaRPr lang="en-US" sz="1350" b="0" dirty="0">
              <a:solidFill>
                <a:schemeClr val="bg1"/>
              </a:solidFill>
            </a:endParaRPr>
          </a:p>
        </p:txBody>
      </p:sp>
      <p:sp>
        <p:nvSpPr>
          <p:cNvPr id="39" name="Title 1">
            <a:extLst>
              <a:ext uri="{FF2B5EF4-FFF2-40B4-BE49-F238E27FC236}">
                <a16:creationId xmlns:a16="http://schemas.microsoft.com/office/drawing/2014/main" id="{FC91605E-D065-A047-8D19-7EE1A4527E85}"/>
              </a:ext>
            </a:extLst>
          </p:cNvPr>
          <p:cNvSpPr txBox="1">
            <a:spLocks/>
          </p:cNvSpPr>
          <p:nvPr/>
        </p:nvSpPr>
        <p:spPr>
          <a:xfrm>
            <a:off x="3328257"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£6,000</a:t>
            </a:r>
            <a:endParaRPr lang="en-US" sz="3300" b="0" dirty="0">
              <a:solidFill>
                <a:schemeClr val="bg1"/>
              </a:solidFill>
            </a:endParaRPr>
          </a:p>
        </p:txBody>
      </p:sp>
      <p:sp>
        <p:nvSpPr>
          <p:cNvPr id="40" name="Title 1">
            <a:extLst>
              <a:ext uri="{FF2B5EF4-FFF2-40B4-BE49-F238E27FC236}">
                <a16:creationId xmlns:a16="http://schemas.microsoft.com/office/drawing/2014/main" id="{489EE2AF-7901-AF40-82F7-1E5E786FBC6D}"/>
              </a:ext>
            </a:extLst>
          </p:cNvPr>
          <p:cNvSpPr txBox="1">
            <a:spLocks/>
          </p:cNvSpPr>
          <p:nvPr/>
        </p:nvSpPr>
        <p:spPr>
          <a:xfrm>
            <a:off x="5152193"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£10</a:t>
            </a:r>
            <a:endParaRPr lang="en-US" sz="3300" b="0" dirty="0">
              <a:solidFill>
                <a:schemeClr val="bg1"/>
              </a:solidFill>
            </a:endParaRPr>
          </a:p>
        </p:txBody>
      </p:sp>
      <p:sp>
        <p:nvSpPr>
          <p:cNvPr id="41" name="Title 1">
            <a:extLst>
              <a:ext uri="{FF2B5EF4-FFF2-40B4-BE49-F238E27FC236}">
                <a16:creationId xmlns:a16="http://schemas.microsoft.com/office/drawing/2014/main" id="{193760A4-4EDD-134A-9FD2-054C382B643C}"/>
              </a:ext>
            </a:extLst>
          </p:cNvPr>
          <p:cNvSpPr txBox="1">
            <a:spLocks/>
          </p:cNvSpPr>
          <p:nvPr/>
        </p:nvSpPr>
        <p:spPr>
          <a:xfrm>
            <a:off x="6950654" y="3214516"/>
            <a:ext cx="1860365"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£250</a:t>
            </a:r>
            <a:endParaRPr lang="en-US" sz="3300" b="0" dirty="0">
              <a:solidFill>
                <a:schemeClr val="bg1"/>
              </a:solidFill>
            </a:endParaRPr>
          </a:p>
        </p:txBody>
      </p:sp>
      <p:sp>
        <p:nvSpPr>
          <p:cNvPr id="42" name="Title 1">
            <a:extLst>
              <a:ext uri="{FF2B5EF4-FFF2-40B4-BE49-F238E27FC236}">
                <a16:creationId xmlns:a16="http://schemas.microsoft.com/office/drawing/2014/main" id="{86E78132-2F3D-1F46-BBA2-BB4992C83DE9}"/>
              </a:ext>
            </a:extLst>
          </p:cNvPr>
          <p:cNvSpPr txBox="1">
            <a:spLocks/>
          </p:cNvSpPr>
          <p:nvPr/>
        </p:nvSpPr>
        <p:spPr>
          <a:xfrm>
            <a:off x="8811017" y="3214516"/>
            <a:ext cx="184189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£1.00</a:t>
            </a:r>
            <a:endParaRPr lang="en-US" sz="3300" b="0" dirty="0">
              <a:solidFill>
                <a:schemeClr val="bg1"/>
              </a:solidFill>
            </a:endParaRPr>
          </a:p>
        </p:txBody>
      </p:sp>
      <p:sp>
        <p:nvSpPr>
          <p:cNvPr id="43" name="Title 1">
            <a:extLst>
              <a:ext uri="{FF2B5EF4-FFF2-40B4-BE49-F238E27FC236}">
                <a16:creationId xmlns:a16="http://schemas.microsoft.com/office/drawing/2014/main" id="{380F20AD-B07B-2F4D-A079-ADE5225BF8B7}"/>
              </a:ext>
            </a:extLst>
          </p:cNvPr>
          <p:cNvSpPr txBox="1">
            <a:spLocks/>
          </p:cNvSpPr>
          <p:nvPr/>
        </p:nvSpPr>
        <p:spPr>
          <a:xfrm>
            <a:off x="1526208"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£2.90</a:t>
            </a:r>
            <a:endParaRPr lang="en-US" sz="3300" b="0" dirty="0">
              <a:solidFill>
                <a:schemeClr val="bg1"/>
              </a:solidFill>
            </a:endParaRPr>
          </a:p>
        </p:txBody>
      </p:sp>
      <p:sp>
        <p:nvSpPr>
          <p:cNvPr id="44" name="Title 1">
            <a:extLst>
              <a:ext uri="{FF2B5EF4-FFF2-40B4-BE49-F238E27FC236}">
                <a16:creationId xmlns:a16="http://schemas.microsoft.com/office/drawing/2014/main" id="{4DDE1C47-222E-574B-96ED-25E67333A5F3}"/>
              </a:ext>
            </a:extLst>
          </p:cNvPr>
          <p:cNvSpPr txBox="1">
            <a:spLocks/>
          </p:cNvSpPr>
          <p:nvPr/>
        </p:nvSpPr>
        <p:spPr>
          <a:xfrm>
            <a:off x="3328257"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£2.50</a:t>
            </a:r>
            <a:endParaRPr lang="en-US" sz="3300" b="0" dirty="0">
              <a:solidFill>
                <a:schemeClr val="bg1"/>
              </a:solidFill>
            </a:endParaRPr>
          </a:p>
        </p:txBody>
      </p:sp>
      <p:sp>
        <p:nvSpPr>
          <p:cNvPr id="46" name="Title 1">
            <a:extLst>
              <a:ext uri="{FF2B5EF4-FFF2-40B4-BE49-F238E27FC236}">
                <a16:creationId xmlns:a16="http://schemas.microsoft.com/office/drawing/2014/main" id="{DBAD3894-B76A-4A46-99FC-575D9C0EAEE0}"/>
              </a:ext>
            </a:extLst>
          </p:cNvPr>
          <p:cNvSpPr txBox="1">
            <a:spLocks/>
          </p:cNvSpPr>
          <p:nvPr/>
        </p:nvSpPr>
        <p:spPr>
          <a:xfrm>
            <a:off x="5152193"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£179</a:t>
            </a:r>
            <a:endParaRPr lang="en-US" sz="3300" b="0" dirty="0">
              <a:solidFill>
                <a:schemeClr val="bg1"/>
              </a:solidFill>
            </a:endParaRPr>
          </a:p>
        </p:txBody>
      </p:sp>
      <p:sp>
        <p:nvSpPr>
          <p:cNvPr id="67" name="Title 1">
            <a:extLst>
              <a:ext uri="{FF2B5EF4-FFF2-40B4-BE49-F238E27FC236}">
                <a16:creationId xmlns:a16="http://schemas.microsoft.com/office/drawing/2014/main" id="{F84F0F7A-CE8F-EC4F-8BCA-D80EA37D5288}"/>
              </a:ext>
            </a:extLst>
          </p:cNvPr>
          <p:cNvSpPr txBox="1">
            <a:spLocks/>
          </p:cNvSpPr>
          <p:nvPr/>
        </p:nvSpPr>
        <p:spPr>
          <a:xfrm>
            <a:off x="6934883" y="5078372"/>
            <a:ext cx="1860365"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£9,500</a:t>
            </a:r>
            <a:endParaRPr lang="en-US" sz="3300" b="0" dirty="0">
              <a:solidFill>
                <a:schemeClr val="bg1"/>
              </a:solidFill>
            </a:endParaRPr>
          </a:p>
        </p:txBody>
      </p:sp>
      <p:sp>
        <p:nvSpPr>
          <p:cNvPr id="68" name="Title 1">
            <a:extLst>
              <a:ext uri="{FF2B5EF4-FFF2-40B4-BE49-F238E27FC236}">
                <a16:creationId xmlns:a16="http://schemas.microsoft.com/office/drawing/2014/main" id="{E2CADC35-6435-B340-B187-A8ABF6DD890D}"/>
              </a:ext>
            </a:extLst>
          </p:cNvPr>
          <p:cNvSpPr txBox="1">
            <a:spLocks/>
          </p:cNvSpPr>
          <p:nvPr/>
        </p:nvSpPr>
        <p:spPr>
          <a:xfrm>
            <a:off x="8811017" y="5111410"/>
            <a:ext cx="184189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£6.49</a:t>
            </a:r>
            <a:endParaRPr lang="en-US" sz="3300" b="0" dirty="0">
              <a:solidFill>
                <a:schemeClr val="bg1"/>
              </a:solidFill>
            </a:endParaRPr>
          </a:p>
        </p:txBody>
      </p:sp>
      <p:sp>
        <p:nvSpPr>
          <p:cNvPr id="69" name="Title 1">
            <a:extLst>
              <a:ext uri="{FF2B5EF4-FFF2-40B4-BE49-F238E27FC236}">
                <a16:creationId xmlns:a16="http://schemas.microsoft.com/office/drawing/2014/main" id="{5F2CAF22-5F2F-AD45-AAC1-0C07BC160D4D}"/>
              </a:ext>
            </a:extLst>
          </p:cNvPr>
          <p:cNvSpPr txBox="1">
            <a:spLocks/>
          </p:cNvSpPr>
          <p:nvPr/>
        </p:nvSpPr>
        <p:spPr>
          <a:xfrm>
            <a:off x="5134653" y="1871500"/>
            <a:ext cx="1785054" cy="358126"/>
          </a:xfrm>
          <a:prstGeom prst="rect">
            <a:avLst/>
          </a:prstGeom>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Washing powder (97 washes)</a:t>
            </a:r>
            <a:endParaRPr lang="en-US" sz="1350" b="0" dirty="0">
              <a:solidFill>
                <a:schemeClr val="bg1"/>
              </a:solidFill>
            </a:endParaRPr>
          </a:p>
        </p:txBody>
      </p:sp>
      <p:sp>
        <p:nvSpPr>
          <p:cNvPr id="70" name="Title 1">
            <a:extLst>
              <a:ext uri="{FF2B5EF4-FFF2-40B4-BE49-F238E27FC236}">
                <a16:creationId xmlns:a16="http://schemas.microsoft.com/office/drawing/2014/main" id="{933152B1-4C26-614B-96A8-23A61BD6BEA4}"/>
              </a:ext>
            </a:extLst>
          </p:cNvPr>
          <p:cNvSpPr txBox="1">
            <a:spLocks/>
          </p:cNvSpPr>
          <p:nvPr/>
        </p:nvSpPr>
        <p:spPr>
          <a:xfrm>
            <a:off x="6952877" y="1871500"/>
            <a:ext cx="1858140"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Annual bus pass</a:t>
            </a:r>
            <a:endParaRPr lang="en-US" sz="1350" b="0" dirty="0">
              <a:solidFill>
                <a:schemeClr val="bg1"/>
              </a:solidFill>
            </a:endParaRPr>
          </a:p>
        </p:txBody>
      </p:sp>
      <p:sp>
        <p:nvSpPr>
          <p:cNvPr id="71" name="Title 1">
            <a:extLst>
              <a:ext uri="{FF2B5EF4-FFF2-40B4-BE49-F238E27FC236}">
                <a16:creationId xmlns:a16="http://schemas.microsoft.com/office/drawing/2014/main" id="{7BCAB154-5C00-114E-A232-1E33D2D7A18A}"/>
              </a:ext>
            </a:extLst>
          </p:cNvPr>
          <p:cNvSpPr txBox="1">
            <a:spLocks/>
          </p:cNvSpPr>
          <p:nvPr/>
        </p:nvSpPr>
        <p:spPr>
          <a:xfrm>
            <a:off x="8811019" y="1871500"/>
            <a:ext cx="1856983"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Heinz baked beans</a:t>
            </a:r>
            <a:endParaRPr lang="en-US" sz="1350" b="0" dirty="0">
              <a:solidFill>
                <a:schemeClr val="bg1"/>
              </a:solidFill>
            </a:endParaRPr>
          </a:p>
        </p:txBody>
      </p:sp>
      <p:sp>
        <p:nvSpPr>
          <p:cNvPr id="72" name="Title 1">
            <a:extLst>
              <a:ext uri="{FF2B5EF4-FFF2-40B4-BE49-F238E27FC236}">
                <a16:creationId xmlns:a16="http://schemas.microsoft.com/office/drawing/2014/main" id="{527ABE12-6DD9-F04B-9DD7-89B52C41C9B6}"/>
              </a:ext>
            </a:extLst>
          </p:cNvPr>
          <p:cNvSpPr txBox="1">
            <a:spLocks/>
          </p:cNvSpPr>
          <p:nvPr/>
        </p:nvSpPr>
        <p:spPr>
          <a:xfrm>
            <a:off x="1524001" y="3706481"/>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Lightbulb</a:t>
            </a:r>
            <a:endParaRPr lang="en-US" sz="1350" b="0" dirty="0">
              <a:solidFill>
                <a:schemeClr val="bg1"/>
              </a:solidFill>
            </a:endParaRPr>
          </a:p>
        </p:txBody>
      </p:sp>
      <p:sp>
        <p:nvSpPr>
          <p:cNvPr id="73" name="Title 1">
            <a:extLst>
              <a:ext uri="{FF2B5EF4-FFF2-40B4-BE49-F238E27FC236}">
                <a16:creationId xmlns:a16="http://schemas.microsoft.com/office/drawing/2014/main" id="{505A2541-E82D-3E44-B4BF-C547D4DA8584}"/>
              </a:ext>
            </a:extLst>
          </p:cNvPr>
          <p:cNvSpPr txBox="1">
            <a:spLocks/>
          </p:cNvSpPr>
          <p:nvPr/>
        </p:nvSpPr>
        <p:spPr>
          <a:xfrm>
            <a:off x="3332605" y="3710028"/>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80 tea bags</a:t>
            </a:r>
            <a:endParaRPr lang="en-US" sz="1350" b="0" dirty="0">
              <a:solidFill>
                <a:schemeClr val="bg1"/>
              </a:solidFill>
            </a:endParaRPr>
          </a:p>
        </p:txBody>
      </p:sp>
      <p:sp>
        <p:nvSpPr>
          <p:cNvPr id="74" name="Title 1">
            <a:extLst>
              <a:ext uri="{FF2B5EF4-FFF2-40B4-BE49-F238E27FC236}">
                <a16:creationId xmlns:a16="http://schemas.microsoft.com/office/drawing/2014/main" id="{B0423277-AB2D-F243-ABFB-52020263ADC3}"/>
              </a:ext>
            </a:extLst>
          </p:cNvPr>
          <p:cNvSpPr txBox="1">
            <a:spLocks/>
          </p:cNvSpPr>
          <p:nvPr/>
        </p:nvSpPr>
        <p:spPr>
          <a:xfrm>
            <a:off x="5134653" y="3710028"/>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TV Licence</a:t>
            </a:r>
            <a:endParaRPr lang="en-US" sz="1350" b="0" dirty="0">
              <a:solidFill>
                <a:schemeClr val="bg1"/>
              </a:solidFill>
            </a:endParaRPr>
          </a:p>
        </p:txBody>
      </p:sp>
      <p:sp>
        <p:nvSpPr>
          <p:cNvPr id="75" name="Title 1">
            <a:extLst>
              <a:ext uri="{FF2B5EF4-FFF2-40B4-BE49-F238E27FC236}">
                <a16:creationId xmlns:a16="http://schemas.microsoft.com/office/drawing/2014/main" id="{187CAF7F-9B9C-3642-B38B-487BCFE32179}"/>
              </a:ext>
            </a:extLst>
          </p:cNvPr>
          <p:cNvSpPr txBox="1">
            <a:spLocks/>
          </p:cNvSpPr>
          <p:nvPr/>
        </p:nvSpPr>
        <p:spPr>
          <a:xfrm>
            <a:off x="6952877" y="3710028"/>
            <a:ext cx="1858140"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Max Maintenance Loan</a:t>
            </a:r>
            <a:endParaRPr lang="en-US" sz="1350" b="0" dirty="0">
              <a:solidFill>
                <a:schemeClr val="bg1"/>
              </a:solidFill>
            </a:endParaRPr>
          </a:p>
        </p:txBody>
      </p:sp>
      <p:sp>
        <p:nvSpPr>
          <p:cNvPr id="76" name="Title 1">
            <a:extLst>
              <a:ext uri="{FF2B5EF4-FFF2-40B4-BE49-F238E27FC236}">
                <a16:creationId xmlns:a16="http://schemas.microsoft.com/office/drawing/2014/main" id="{12A77A49-E8BF-0741-88F1-A3402B3855FC}"/>
              </a:ext>
            </a:extLst>
          </p:cNvPr>
          <p:cNvSpPr txBox="1">
            <a:spLocks/>
          </p:cNvSpPr>
          <p:nvPr/>
        </p:nvSpPr>
        <p:spPr>
          <a:xfrm>
            <a:off x="8811019" y="3710028"/>
            <a:ext cx="1856983" cy="358126"/>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500" b="0" dirty="0">
                <a:solidFill>
                  <a:schemeClr val="bg1"/>
                </a:solidFill>
              </a:rPr>
              <a:t>Hourly minimum wage for 18-20</a:t>
            </a:r>
            <a:endParaRPr lang="en-US" sz="1500" b="0" dirty="0">
              <a:solidFill>
                <a:schemeClr val="bg1"/>
              </a:solidFill>
            </a:endParaRPr>
          </a:p>
        </p:txBody>
      </p:sp>
      <p:sp>
        <p:nvSpPr>
          <p:cNvPr id="79" name="Title 1">
            <a:extLst>
              <a:ext uri="{FF2B5EF4-FFF2-40B4-BE49-F238E27FC236}">
                <a16:creationId xmlns:a16="http://schemas.microsoft.com/office/drawing/2014/main" id="{EA09726C-4D72-4485-AAA7-C079D9D658BA}"/>
              </a:ext>
            </a:extLst>
          </p:cNvPr>
          <p:cNvSpPr txBox="1">
            <a:spLocks/>
          </p:cNvSpPr>
          <p:nvPr/>
        </p:nvSpPr>
        <p:spPr>
          <a:xfrm>
            <a:off x="414528" y="493141"/>
            <a:ext cx="8643208" cy="510529"/>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r>
              <a:rPr lang="en-GB" dirty="0"/>
              <a:t>Snap thought!</a:t>
            </a:r>
            <a:endParaRPr lang="en-US" dirty="0"/>
          </a:p>
        </p:txBody>
      </p:sp>
    </p:spTree>
    <p:extLst>
      <p:ext uri="{BB962C8B-B14F-4D97-AF65-F5344CB8AC3E}">
        <p14:creationId xmlns:p14="http://schemas.microsoft.com/office/powerpoint/2010/main" val="3456700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3"/>
                                        </p:tgtEl>
                                      </p:cBhvr>
                                    </p:animEffect>
                                    <p:set>
                                      <p:cBhvr>
                                        <p:cTn id="18" dur="1" fill="hold">
                                          <p:stCondLst>
                                            <p:cond delay="499"/>
                                          </p:stCondLst>
                                        </p:cTn>
                                        <p:tgtEl>
                                          <p:spTgt spid="5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par>
                          <p:cTn id="22" fill="hold">
                            <p:stCondLst>
                              <p:cond delay="500"/>
                            </p:stCondLst>
                            <p:childTnLst>
                              <p:par>
                                <p:cTn id="23" presetID="38" presetClass="entr" presetSubtype="0" accel="50000" fill="hold" grpId="0" nodeType="afterEffect">
                                  <p:stCondLst>
                                    <p:cond delay="0"/>
                                  </p:stCondLst>
                                  <p:iterate type="lt">
                                    <p:tmPct val="50000"/>
                                  </p:iterate>
                                  <p:childTnLst>
                                    <p:set>
                                      <p:cBhvr>
                                        <p:cTn id="24" dur="1" fill="hold">
                                          <p:stCondLst>
                                            <p:cond delay="0"/>
                                          </p:stCondLst>
                                        </p:cTn>
                                        <p:tgtEl>
                                          <p:spTgt spid="25"/>
                                        </p:tgtEl>
                                        <p:attrNameLst>
                                          <p:attrName>style.visibility</p:attrName>
                                        </p:attrNameLst>
                                      </p:cBhvr>
                                      <p:to>
                                        <p:strVal val="visible"/>
                                      </p:to>
                                    </p:set>
                                    <p:set>
                                      <p:cBhvr>
                                        <p:cTn id="25" dur="227" fill="hold">
                                          <p:stCondLst>
                                            <p:cond delay="0"/>
                                          </p:stCondLst>
                                        </p:cTn>
                                        <p:tgtEl>
                                          <p:spTgt spid="25"/>
                                        </p:tgtEl>
                                        <p:attrNameLst>
                                          <p:attrName>style.rotation</p:attrName>
                                        </p:attrNameLst>
                                      </p:cBhvr>
                                      <p:to>
                                        <p:strVal val="-45.0"/>
                                      </p:to>
                                    </p:set>
                                    <p:anim calcmode="lin" valueType="num">
                                      <p:cBhvr>
                                        <p:cTn id="26" dur="227" fill="hold">
                                          <p:stCondLst>
                                            <p:cond delay="227"/>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27" dur="227"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7"/>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childTnLst>
                          </p:cTn>
                        </p:par>
                        <p:par>
                          <p:cTn id="49" fill="hold">
                            <p:stCondLst>
                              <p:cond delay="50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28"/>
                                        </p:tgtEl>
                                        <p:attrNameLst>
                                          <p:attrName>style.visibility</p:attrName>
                                        </p:attrNameLst>
                                      </p:cBhvr>
                                      <p:to>
                                        <p:strVal val="visible"/>
                                      </p:to>
                                    </p:set>
                                    <p:set>
                                      <p:cBhvr>
                                        <p:cTn id="52" dur="227" fill="hold">
                                          <p:stCondLst>
                                            <p:cond delay="0"/>
                                          </p:stCondLst>
                                        </p:cTn>
                                        <p:tgtEl>
                                          <p:spTgt spid="28"/>
                                        </p:tgtEl>
                                        <p:attrNameLst>
                                          <p:attrName>style.rotation</p:attrName>
                                        </p:attrNameLst>
                                      </p:cBhvr>
                                      <p:to>
                                        <p:strVal val="-45.0"/>
                                      </p:to>
                                    </p:set>
                                    <p:anim calcmode="lin" valueType="num">
                                      <p:cBhvr>
                                        <p:cTn id="53" dur="227" fill="hold">
                                          <p:stCondLst>
                                            <p:cond delay="227"/>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500"/>
                                        <p:tgtEl>
                                          <p:spTgt spid="69"/>
                                        </p:tgtEl>
                                      </p:cBhvr>
                                    </p:animEffect>
                                  </p:childTnLst>
                                </p:cTn>
                              </p:par>
                              <p:par>
                                <p:cTn id="62" presetID="10"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0"/>
                                        </p:tgtEl>
                                      </p:cBhvr>
                                    </p:animEffect>
                                    <p:set>
                                      <p:cBhvr>
                                        <p:cTn id="75" dur="1" fill="hold">
                                          <p:stCondLst>
                                            <p:cond delay="499"/>
                                          </p:stCondLst>
                                        </p:cTn>
                                        <p:tgtEl>
                                          <p:spTgt spid="40"/>
                                        </p:tgtEl>
                                        <p:attrNameLst>
                                          <p:attrName>style.visibility</p:attrName>
                                        </p:attrNameLst>
                                      </p:cBhvr>
                                      <p:to>
                                        <p:strVal val="hidden"/>
                                      </p:to>
                                    </p:set>
                                  </p:childTnLst>
                                </p:cTn>
                              </p:par>
                            </p:childTnLst>
                          </p:cTn>
                        </p:par>
                        <p:par>
                          <p:cTn id="76" fill="hold">
                            <p:stCondLst>
                              <p:cond delay="500"/>
                            </p:stCondLst>
                            <p:childTnLst>
                              <p:par>
                                <p:cTn id="77" presetID="38" presetClass="entr" presetSubtype="0" accel="50000" fill="hold" grpId="0" nodeType="afterEffect">
                                  <p:stCondLst>
                                    <p:cond delay="0"/>
                                  </p:stCondLst>
                                  <p:iterate type="lt">
                                    <p:tmPct val="50000"/>
                                  </p:iterate>
                                  <p:childTnLst>
                                    <p:set>
                                      <p:cBhvr>
                                        <p:cTn id="78" dur="1" fill="hold">
                                          <p:stCondLst>
                                            <p:cond delay="0"/>
                                          </p:stCondLst>
                                        </p:cTn>
                                        <p:tgtEl>
                                          <p:spTgt spid="32"/>
                                        </p:tgtEl>
                                        <p:attrNameLst>
                                          <p:attrName>style.visibility</p:attrName>
                                        </p:attrNameLst>
                                      </p:cBhvr>
                                      <p:to>
                                        <p:strVal val="visible"/>
                                      </p:to>
                                    </p:set>
                                    <p:set>
                                      <p:cBhvr>
                                        <p:cTn id="79" dur="227" fill="hold">
                                          <p:stCondLst>
                                            <p:cond delay="0"/>
                                          </p:stCondLst>
                                        </p:cTn>
                                        <p:tgtEl>
                                          <p:spTgt spid="32"/>
                                        </p:tgtEl>
                                        <p:attrNameLst>
                                          <p:attrName>style.rotation</p:attrName>
                                        </p:attrNameLst>
                                      </p:cBhvr>
                                      <p:to>
                                        <p:strVal val="-45.0"/>
                                      </p:to>
                                    </p:set>
                                    <p:anim calcmode="lin" valueType="num">
                                      <p:cBhvr>
                                        <p:cTn id="80" dur="227" fill="hold">
                                          <p:stCondLst>
                                            <p:cond delay="227"/>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81" dur="227"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82" dur="78" decel="50000" autoRev="1" fill="hold">
                                          <p:stCondLst>
                                            <p:cond delay="227"/>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83" dur="68" fill="hold">
                                          <p:stCondLst>
                                            <p:cond delay="432"/>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childTnLst>
                          </p:cTn>
                        </p:par>
                        <p:par>
                          <p:cTn id="103" fill="hold">
                            <p:stCondLst>
                              <p:cond delay="500"/>
                            </p:stCondLst>
                            <p:childTnLst>
                              <p:par>
                                <p:cTn id="104" presetID="38" presetClass="entr" presetSubtype="0" accel="50000" fill="hold" grpId="0" nodeType="afterEffect">
                                  <p:stCondLst>
                                    <p:cond delay="0"/>
                                  </p:stCondLst>
                                  <p:iterate type="lt">
                                    <p:tmPct val="50000"/>
                                  </p:iterate>
                                  <p:childTnLst>
                                    <p:set>
                                      <p:cBhvr>
                                        <p:cTn id="105" dur="1" fill="hold">
                                          <p:stCondLst>
                                            <p:cond delay="0"/>
                                          </p:stCondLst>
                                        </p:cTn>
                                        <p:tgtEl>
                                          <p:spTgt spid="33"/>
                                        </p:tgtEl>
                                        <p:attrNameLst>
                                          <p:attrName>style.visibility</p:attrName>
                                        </p:attrNameLst>
                                      </p:cBhvr>
                                      <p:to>
                                        <p:strVal val="visible"/>
                                      </p:to>
                                    </p:set>
                                    <p:set>
                                      <p:cBhvr>
                                        <p:cTn id="106" dur="227" fill="hold">
                                          <p:stCondLst>
                                            <p:cond delay="0"/>
                                          </p:stCondLst>
                                        </p:cTn>
                                        <p:tgtEl>
                                          <p:spTgt spid="33"/>
                                        </p:tgtEl>
                                        <p:attrNameLst>
                                          <p:attrName>style.rotation</p:attrName>
                                        </p:attrNameLst>
                                      </p:cBhvr>
                                      <p:to>
                                        <p:strVal val="-45.0"/>
                                      </p:to>
                                    </p:set>
                                    <p:anim calcmode="lin" valueType="num">
                                      <p:cBhvr>
                                        <p:cTn id="107" dur="227" fill="hold">
                                          <p:stCondLst>
                                            <p:cond delay="227"/>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108" dur="227"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109" dur="78" decel="50000" autoRev="1" fill="hold">
                                          <p:stCondLst>
                                            <p:cond delay="227"/>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110" dur="68" fill="hold">
                                          <p:stCondLst>
                                            <p:cond delay="432"/>
                                          </p:stCondLst>
                                        </p:cTn>
                                        <p:tgtEl>
                                          <p:spTgt spid="33"/>
                                        </p:tgtEl>
                                        <p:attrNameLst>
                                          <p:attrName>ppt_y</p:attrName>
                                        </p:attrNameLst>
                                      </p:cBhvr>
                                      <p:tavLst>
                                        <p:tav tm="0">
                                          <p:val>
                                            <p:strVal val="#ppt_y-(0.354*#ppt_w-0.172*#ppt_h)"/>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500"/>
                                        <p:tgtEl>
                                          <p:spTgt spid="71"/>
                                        </p:tgtEl>
                                      </p:cBhvr>
                                    </p:animEffect>
                                  </p:child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42"/>
                                        </p:tgtEl>
                                      </p:cBhvr>
                                    </p:animEffect>
                                    <p:set>
                                      <p:cBhvr>
                                        <p:cTn id="129" dur="1" fill="hold">
                                          <p:stCondLst>
                                            <p:cond delay="499"/>
                                          </p:stCondLst>
                                        </p:cTn>
                                        <p:tgtEl>
                                          <p:spTgt spid="42"/>
                                        </p:tgtEl>
                                        <p:attrNameLst>
                                          <p:attrName>style.visibility</p:attrName>
                                        </p:attrNameLst>
                                      </p:cBhvr>
                                      <p:to>
                                        <p:strVal val="hidden"/>
                                      </p:to>
                                    </p:set>
                                  </p:childTnLst>
                                </p:cTn>
                              </p:par>
                            </p:childTnLst>
                          </p:cTn>
                        </p:par>
                        <p:par>
                          <p:cTn id="130" fill="hold">
                            <p:stCondLst>
                              <p:cond delay="500"/>
                            </p:stCondLst>
                            <p:childTnLst>
                              <p:par>
                                <p:cTn id="131" presetID="38" presetClass="entr" presetSubtype="0" accel="50000" fill="hold" grpId="0" nodeType="afterEffect">
                                  <p:stCondLst>
                                    <p:cond delay="0"/>
                                  </p:stCondLst>
                                  <p:iterate type="lt">
                                    <p:tmPct val="50000"/>
                                  </p:iterate>
                                  <p:childTnLst>
                                    <p:set>
                                      <p:cBhvr>
                                        <p:cTn id="132" dur="1" fill="hold">
                                          <p:stCondLst>
                                            <p:cond delay="0"/>
                                          </p:stCondLst>
                                        </p:cTn>
                                        <p:tgtEl>
                                          <p:spTgt spid="31"/>
                                        </p:tgtEl>
                                        <p:attrNameLst>
                                          <p:attrName>style.visibility</p:attrName>
                                        </p:attrNameLst>
                                      </p:cBhvr>
                                      <p:to>
                                        <p:strVal val="visible"/>
                                      </p:to>
                                    </p:set>
                                    <p:set>
                                      <p:cBhvr>
                                        <p:cTn id="133" dur="227" fill="hold">
                                          <p:stCondLst>
                                            <p:cond delay="0"/>
                                          </p:stCondLst>
                                        </p:cTn>
                                        <p:tgtEl>
                                          <p:spTgt spid="31"/>
                                        </p:tgtEl>
                                        <p:attrNameLst>
                                          <p:attrName>style.rotation</p:attrName>
                                        </p:attrNameLst>
                                      </p:cBhvr>
                                      <p:to>
                                        <p:strVal val="-45.0"/>
                                      </p:to>
                                    </p:set>
                                    <p:anim calcmode="lin" valueType="num">
                                      <p:cBhvr>
                                        <p:cTn id="134" dur="227" fill="hold">
                                          <p:stCondLst>
                                            <p:cond delay="227"/>
                                          </p:stCondLst>
                                        </p:cTn>
                                        <p:tgtEl>
                                          <p:spTgt spid="31"/>
                                        </p:tgtEl>
                                        <p:attrNameLst>
                                          <p:attrName>style.rotation</p:attrName>
                                        </p:attrNameLst>
                                      </p:cBhvr>
                                      <p:tavLst>
                                        <p:tav tm="0">
                                          <p:val>
                                            <p:fltVal val="-45"/>
                                          </p:val>
                                        </p:tav>
                                        <p:tav tm="69900">
                                          <p:val>
                                            <p:fltVal val="45"/>
                                          </p:val>
                                        </p:tav>
                                        <p:tav tm="100000">
                                          <p:val>
                                            <p:fltVal val="0"/>
                                          </p:val>
                                        </p:tav>
                                      </p:tavLst>
                                    </p:anim>
                                    <p:anim calcmode="lin" valueType="num">
                                      <p:cBhvr>
                                        <p:cTn id="135" dur="227" fill="hold">
                                          <p:stCondLst>
                                            <p:cond delay="0"/>
                                          </p:stCondLst>
                                        </p:cTn>
                                        <p:tgtEl>
                                          <p:spTgt spid="31"/>
                                        </p:tgtEl>
                                        <p:attrNameLst>
                                          <p:attrName>ppt_y</p:attrName>
                                        </p:attrNameLst>
                                      </p:cBhvr>
                                      <p:tavLst>
                                        <p:tav tm="0">
                                          <p:val>
                                            <p:strVal val="#ppt_y-1"/>
                                          </p:val>
                                        </p:tav>
                                        <p:tav tm="100000">
                                          <p:val>
                                            <p:strVal val="#ppt_y-(0.354*#ppt_w-0.172*#ppt_h)"/>
                                          </p:val>
                                        </p:tav>
                                      </p:tavLst>
                                    </p:anim>
                                    <p:anim calcmode="lin" valueType="num">
                                      <p:cBhvr>
                                        <p:cTn id="136" dur="78" decel="50000" autoRev="1" fill="hold">
                                          <p:stCondLst>
                                            <p:cond delay="227"/>
                                          </p:stCondLst>
                                        </p:cTn>
                                        <p:tgtEl>
                                          <p:spTgt spid="31"/>
                                        </p:tgtEl>
                                        <p:attrNameLst>
                                          <p:attrName>ppt_y</p:attrName>
                                        </p:attrNameLst>
                                      </p:cBhvr>
                                      <p:tavLst>
                                        <p:tav tm="0">
                                          <p:val>
                                            <p:strVal val="#ppt_y-(0.354*#ppt_w-0.172*#ppt_h)"/>
                                          </p:val>
                                        </p:tav>
                                        <p:tav tm="100000">
                                          <p:val>
                                            <p:strVal val="#ppt_y-(0.354*#ppt_w-0.172*#ppt_h)-#ppt_h/2"/>
                                          </p:val>
                                        </p:tav>
                                      </p:tavLst>
                                    </p:anim>
                                    <p:anim calcmode="lin" valueType="num">
                                      <p:cBhvr>
                                        <p:cTn id="137" dur="68" fill="hold">
                                          <p:stCondLst>
                                            <p:cond delay="432"/>
                                          </p:stCondLst>
                                        </p:cTn>
                                        <p:tgtEl>
                                          <p:spTgt spid="31"/>
                                        </p:tgtEl>
                                        <p:attrNameLst>
                                          <p:attrName>ppt_y</p:attrName>
                                        </p:attrNameLst>
                                      </p:cBhvr>
                                      <p:tavLst>
                                        <p:tav tm="0">
                                          <p:val>
                                            <p:strVal val="#ppt_y-(0.354*#ppt_w-0.172*#ppt_h)"/>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fade">
                                      <p:cBhvr>
                                        <p:cTn id="142" dur="500"/>
                                        <p:tgtEl>
                                          <p:spTgt spid="72"/>
                                        </p:tgtEl>
                                      </p:cBhvr>
                                    </p:animEffect>
                                  </p:childTnLst>
                                </p:cTn>
                              </p:par>
                              <p:par>
                                <p:cTn id="143" presetID="10" presetClass="entr" presetSubtype="0" fill="hold"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500"/>
                                        <p:tgtEl>
                                          <p:spTgt spid="5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50"/>
                                        </p:tgtEl>
                                      </p:cBhvr>
                                    </p:animEffect>
                                    <p:set>
                                      <p:cBhvr>
                                        <p:cTn id="153" dur="1" fill="hold">
                                          <p:stCondLst>
                                            <p:cond delay="499"/>
                                          </p:stCondLst>
                                        </p:cTn>
                                        <p:tgtEl>
                                          <p:spTgt spid="5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43"/>
                                        </p:tgtEl>
                                      </p:cBhvr>
                                    </p:animEffect>
                                    <p:set>
                                      <p:cBhvr>
                                        <p:cTn id="156" dur="1" fill="hold">
                                          <p:stCondLst>
                                            <p:cond delay="499"/>
                                          </p:stCondLst>
                                        </p:cTn>
                                        <p:tgtEl>
                                          <p:spTgt spid="43"/>
                                        </p:tgtEl>
                                        <p:attrNameLst>
                                          <p:attrName>style.visibility</p:attrName>
                                        </p:attrNameLst>
                                      </p:cBhvr>
                                      <p:to>
                                        <p:strVal val="hidden"/>
                                      </p:to>
                                    </p:set>
                                  </p:childTnLst>
                                </p:cTn>
                              </p:par>
                            </p:childTnLst>
                          </p:cTn>
                        </p:par>
                        <p:par>
                          <p:cTn id="157" fill="hold">
                            <p:stCondLst>
                              <p:cond delay="500"/>
                            </p:stCondLst>
                            <p:childTnLst>
                              <p:par>
                                <p:cTn id="158" presetID="38" presetClass="entr" presetSubtype="0" accel="50000" fill="hold" grpId="0" nodeType="afterEffect">
                                  <p:stCondLst>
                                    <p:cond delay="0"/>
                                  </p:stCondLst>
                                  <p:iterate type="lt">
                                    <p:tmPct val="50000"/>
                                  </p:iterate>
                                  <p:childTnLst>
                                    <p:set>
                                      <p:cBhvr>
                                        <p:cTn id="159" dur="1" fill="hold">
                                          <p:stCondLst>
                                            <p:cond delay="0"/>
                                          </p:stCondLst>
                                        </p:cTn>
                                        <p:tgtEl>
                                          <p:spTgt spid="29"/>
                                        </p:tgtEl>
                                        <p:attrNameLst>
                                          <p:attrName>style.visibility</p:attrName>
                                        </p:attrNameLst>
                                      </p:cBhvr>
                                      <p:to>
                                        <p:strVal val="visible"/>
                                      </p:to>
                                    </p:set>
                                    <p:set>
                                      <p:cBhvr>
                                        <p:cTn id="160" dur="227" fill="hold">
                                          <p:stCondLst>
                                            <p:cond delay="0"/>
                                          </p:stCondLst>
                                        </p:cTn>
                                        <p:tgtEl>
                                          <p:spTgt spid="29"/>
                                        </p:tgtEl>
                                        <p:attrNameLst>
                                          <p:attrName>style.rotation</p:attrName>
                                        </p:attrNameLst>
                                      </p:cBhvr>
                                      <p:to>
                                        <p:strVal val="-45.0"/>
                                      </p:to>
                                    </p:set>
                                    <p:anim calcmode="lin" valueType="num">
                                      <p:cBhvr>
                                        <p:cTn id="161" dur="227" fill="hold">
                                          <p:stCondLst>
                                            <p:cond delay="227"/>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162" dur="227"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63" dur="78" decel="50000" autoRev="1" fill="hold">
                                          <p:stCondLst>
                                            <p:cond delay="227"/>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64" dur="68" fill="hold">
                                          <p:stCondLst>
                                            <p:cond delay="432"/>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73"/>
                                        </p:tgtEl>
                                        <p:attrNameLst>
                                          <p:attrName>style.visibility</p:attrName>
                                        </p:attrNameLst>
                                      </p:cBhvr>
                                      <p:to>
                                        <p:strVal val="visible"/>
                                      </p:to>
                                    </p:set>
                                    <p:animEffect transition="in" filter="fade">
                                      <p:cBhvr>
                                        <p:cTn id="169" dur="500"/>
                                        <p:tgtEl>
                                          <p:spTgt spid="73"/>
                                        </p:tgtEl>
                                      </p:cBhvr>
                                    </p:animEffect>
                                  </p:childTnLst>
                                </p:cTn>
                              </p:par>
                              <p:par>
                                <p:cTn id="170" presetID="10" presetClass="entr" presetSubtype="0" fill="hold"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500"/>
                                        <p:tgtEl>
                                          <p:spTgt spid="5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4"/>
                                        </p:tgtEl>
                                        <p:attrNameLst>
                                          <p:attrName>style.visibility</p:attrName>
                                        </p:attrNameLst>
                                      </p:cBhvr>
                                      <p:to>
                                        <p:strVal val="visible"/>
                                      </p:to>
                                    </p:set>
                                    <p:animEffect transition="in" filter="fade">
                                      <p:cBhvr>
                                        <p:cTn id="175" dur="500"/>
                                        <p:tgtEl>
                                          <p:spTgt spid="4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nodeType="clickEffect">
                                  <p:stCondLst>
                                    <p:cond delay="0"/>
                                  </p:stCondLst>
                                  <p:childTnLst>
                                    <p:animEffect transition="out" filter="fade">
                                      <p:cBhvr>
                                        <p:cTn id="179" dur="500"/>
                                        <p:tgtEl>
                                          <p:spTgt spid="54"/>
                                        </p:tgtEl>
                                      </p:cBhvr>
                                    </p:animEffect>
                                    <p:set>
                                      <p:cBhvr>
                                        <p:cTn id="180" dur="1" fill="hold">
                                          <p:stCondLst>
                                            <p:cond delay="499"/>
                                          </p:stCondLst>
                                        </p:cTn>
                                        <p:tgtEl>
                                          <p:spTgt spid="54"/>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4"/>
                                        </p:tgtEl>
                                      </p:cBhvr>
                                    </p:animEffect>
                                    <p:set>
                                      <p:cBhvr>
                                        <p:cTn id="183" dur="1" fill="hold">
                                          <p:stCondLst>
                                            <p:cond delay="499"/>
                                          </p:stCondLst>
                                        </p:cTn>
                                        <p:tgtEl>
                                          <p:spTgt spid="44"/>
                                        </p:tgtEl>
                                        <p:attrNameLst>
                                          <p:attrName>style.visibility</p:attrName>
                                        </p:attrNameLst>
                                      </p:cBhvr>
                                      <p:to>
                                        <p:strVal val="hidden"/>
                                      </p:to>
                                    </p:set>
                                  </p:childTnLst>
                                </p:cTn>
                              </p:par>
                            </p:childTnLst>
                          </p:cTn>
                        </p:par>
                        <p:par>
                          <p:cTn id="184" fill="hold">
                            <p:stCondLst>
                              <p:cond delay="500"/>
                            </p:stCondLst>
                            <p:childTnLst>
                              <p:par>
                                <p:cTn id="185" presetID="38" presetClass="entr" presetSubtype="0" accel="50000" fill="hold" grpId="0" nodeType="afterEffect">
                                  <p:stCondLst>
                                    <p:cond delay="0"/>
                                  </p:stCondLst>
                                  <p:iterate type="lt">
                                    <p:tmPct val="50000"/>
                                  </p:iterate>
                                  <p:childTnLst>
                                    <p:set>
                                      <p:cBhvr>
                                        <p:cTn id="186" dur="1" fill="hold">
                                          <p:stCondLst>
                                            <p:cond delay="0"/>
                                          </p:stCondLst>
                                        </p:cTn>
                                        <p:tgtEl>
                                          <p:spTgt spid="30"/>
                                        </p:tgtEl>
                                        <p:attrNameLst>
                                          <p:attrName>style.visibility</p:attrName>
                                        </p:attrNameLst>
                                      </p:cBhvr>
                                      <p:to>
                                        <p:strVal val="visible"/>
                                      </p:to>
                                    </p:set>
                                    <p:set>
                                      <p:cBhvr>
                                        <p:cTn id="187" dur="227" fill="hold">
                                          <p:stCondLst>
                                            <p:cond delay="0"/>
                                          </p:stCondLst>
                                        </p:cTn>
                                        <p:tgtEl>
                                          <p:spTgt spid="30"/>
                                        </p:tgtEl>
                                        <p:attrNameLst>
                                          <p:attrName>style.rotation</p:attrName>
                                        </p:attrNameLst>
                                      </p:cBhvr>
                                      <p:to>
                                        <p:strVal val="-45.0"/>
                                      </p:to>
                                    </p:set>
                                    <p:anim calcmode="lin" valueType="num">
                                      <p:cBhvr>
                                        <p:cTn id="188" dur="227" fill="hold">
                                          <p:stCondLst>
                                            <p:cond delay="227"/>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189" dur="227"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190" dur="78" decel="50000" autoRev="1" fill="hold">
                                          <p:stCondLst>
                                            <p:cond delay="227"/>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191" dur="68" fill="hold">
                                          <p:stCondLst>
                                            <p:cond delay="432"/>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74"/>
                                        </p:tgtEl>
                                        <p:attrNameLst>
                                          <p:attrName>style.visibility</p:attrName>
                                        </p:attrNameLst>
                                      </p:cBhvr>
                                      <p:to>
                                        <p:strVal val="visible"/>
                                      </p:to>
                                    </p:set>
                                    <p:animEffect transition="in" filter="fade">
                                      <p:cBhvr>
                                        <p:cTn id="196" dur="500"/>
                                        <p:tgtEl>
                                          <p:spTgt spid="74"/>
                                        </p:tgtEl>
                                      </p:cBhvr>
                                    </p:animEffect>
                                  </p:childTnLst>
                                </p:cTn>
                              </p:par>
                              <p:par>
                                <p:cTn id="197" presetID="10" presetClass="entr" presetSubtype="0" fill="hold" nodeType="withEffect">
                                  <p:stCondLst>
                                    <p:cond delay="0"/>
                                  </p:stCondLst>
                                  <p:childTnLst>
                                    <p:set>
                                      <p:cBhvr>
                                        <p:cTn id="198" dur="1" fill="hold">
                                          <p:stCondLst>
                                            <p:cond delay="0"/>
                                          </p:stCondLst>
                                        </p:cTn>
                                        <p:tgtEl>
                                          <p:spTgt spid="47"/>
                                        </p:tgtEl>
                                        <p:attrNameLst>
                                          <p:attrName>style.visibility</p:attrName>
                                        </p:attrNameLst>
                                      </p:cBhvr>
                                      <p:to>
                                        <p:strVal val="visible"/>
                                      </p:to>
                                    </p:set>
                                    <p:animEffect transition="in" filter="fade">
                                      <p:cBhvr>
                                        <p:cTn id="199" dur="500"/>
                                        <p:tgtEl>
                                          <p:spTgt spid="4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fade">
                                      <p:cBhvr>
                                        <p:cTn id="202" dur="500"/>
                                        <p:tgtEl>
                                          <p:spTgt spid="4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47"/>
                                        </p:tgtEl>
                                      </p:cBhvr>
                                    </p:animEffect>
                                    <p:set>
                                      <p:cBhvr>
                                        <p:cTn id="207" dur="1" fill="hold">
                                          <p:stCondLst>
                                            <p:cond delay="499"/>
                                          </p:stCondLst>
                                        </p:cTn>
                                        <p:tgtEl>
                                          <p:spTgt spid="47"/>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46"/>
                                        </p:tgtEl>
                                      </p:cBhvr>
                                    </p:animEffect>
                                    <p:set>
                                      <p:cBhvr>
                                        <p:cTn id="210" dur="1" fill="hold">
                                          <p:stCondLst>
                                            <p:cond delay="499"/>
                                          </p:stCondLst>
                                        </p:cTn>
                                        <p:tgtEl>
                                          <p:spTgt spid="46"/>
                                        </p:tgtEl>
                                        <p:attrNameLst>
                                          <p:attrName>style.visibility</p:attrName>
                                        </p:attrNameLst>
                                      </p:cBhvr>
                                      <p:to>
                                        <p:strVal val="hidden"/>
                                      </p:to>
                                    </p:set>
                                  </p:childTnLst>
                                </p:cTn>
                              </p:par>
                            </p:childTnLst>
                          </p:cTn>
                        </p:par>
                        <p:par>
                          <p:cTn id="211" fill="hold">
                            <p:stCondLst>
                              <p:cond delay="500"/>
                            </p:stCondLst>
                            <p:childTnLst>
                              <p:par>
                                <p:cTn id="212" presetID="38" presetClass="entr" presetSubtype="0" accel="50000" fill="hold" grpId="0" nodeType="afterEffect">
                                  <p:stCondLst>
                                    <p:cond delay="0"/>
                                  </p:stCondLst>
                                  <p:iterate type="lt">
                                    <p:tmPct val="50000"/>
                                  </p:iterate>
                                  <p:childTnLst>
                                    <p:set>
                                      <p:cBhvr>
                                        <p:cTn id="213" dur="1" fill="hold">
                                          <p:stCondLst>
                                            <p:cond delay="0"/>
                                          </p:stCondLst>
                                        </p:cTn>
                                        <p:tgtEl>
                                          <p:spTgt spid="26"/>
                                        </p:tgtEl>
                                        <p:attrNameLst>
                                          <p:attrName>style.visibility</p:attrName>
                                        </p:attrNameLst>
                                      </p:cBhvr>
                                      <p:to>
                                        <p:strVal val="visible"/>
                                      </p:to>
                                    </p:set>
                                    <p:set>
                                      <p:cBhvr>
                                        <p:cTn id="214" dur="227" fill="hold">
                                          <p:stCondLst>
                                            <p:cond delay="0"/>
                                          </p:stCondLst>
                                        </p:cTn>
                                        <p:tgtEl>
                                          <p:spTgt spid="26"/>
                                        </p:tgtEl>
                                        <p:attrNameLst>
                                          <p:attrName>style.rotation</p:attrName>
                                        </p:attrNameLst>
                                      </p:cBhvr>
                                      <p:to>
                                        <p:strVal val="-45.0"/>
                                      </p:to>
                                    </p:set>
                                    <p:anim calcmode="lin" valueType="num">
                                      <p:cBhvr>
                                        <p:cTn id="215" dur="227" fill="hold">
                                          <p:stCondLst>
                                            <p:cond delay="227"/>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216" dur="227"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217" dur="78" decel="50000" autoRev="1" fill="hold">
                                          <p:stCondLst>
                                            <p:cond delay="227"/>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218" dur="68" fill="hold">
                                          <p:stCondLst>
                                            <p:cond delay="432"/>
                                          </p:stCondLst>
                                        </p:cTn>
                                        <p:tgtEl>
                                          <p:spTgt spid="26"/>
                                        </p:tgtEl>
                                        <p:attrNameLst>
                                          <p:attrName>ppt_y</p:attrName>
                                        </p:attrNameLst>
                                      </p:cBhvr>
                                      <p:tavLst>
                                        <p:tav tm="0">
                                          <p:val>
                                            <p:strVal val="#ppt_y-(0.354*#ppt_w-0.172*#ppt_h)"/>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par>
                                <p:cTn id="224" presetID="10" presetClass="entr" presetSubtype="0" fill="hold" nodeType="withEffect">
                                  <p:stCondLst>
                                    <p:cond delay="0"/>
                                  </p:stCondLst>
                                  <p:childTnLst>
                                    <p:set>
                                      <p:cBhvr>
                                        <p:cTn id="225" dur="1" fill="hold">
                                          <p:stCondLst>
                                            <p:cond delay="0"/>
                                          </p:stCondLst>
                                        </p:cTn>
                                        <p:tgtEl>
                                          <p:spTgt spid="49"/>
                                        </p:tgtEl>
                                        <p:attrNameLst>
                                          <p:attrName>style.visibility</p:attrName>
                                        </p:attrNameLst>
                                      </p:cBhvr>
                                      <p:to>
                                        <p:strVal val="visible"/>
                                      </p:to>
                                    </p:set>
                                    <p:animEffect transition="in" filter="fade">
                                      <p:cBhvr>
                                        <p:cTn id="226" dur="500"/>
                                        <p:tgtEl>
                                          <p:spTgt spid="49"/>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67"/>
                                        </p:tgtEl>
                                        <p:attrNameLst>
                                          <p:attrName>style.visibility</p:attrName>
                                        </p:attrNameLst>
                                      </p:cBhvr>
                                      <p:to>
                                        <p:strVal val="visible"/>
                                      </p:to>
                                    </p:set>
                                    <p:animEffect transition="in" filter="fade">
                                      <p:cBhvr>
                                        <p:cTn id="229" dur="500"/>
                                        <p:tgtEl>
                                          <p:spTgt spid="67"/>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xit" presetSubtype="0" fill="hold" nodeType="clickEffect">
                                  <p:stCondLst>
                                    <p:cond delay="0"/>
                                  </p:stCondLst>
                                  <p:childTnLst>
                                    <p:animEffect transition="out" filter="fade">
                                      <p:cBhvr>
                                        <p:cTn id="233" dur="500"/>
                                        <p:tgtEl>
                                          <p:spTgt spid="49"/>
                                        </p:tgtEl>
                                      </p:cBhvr>
                                    </p:animEffect>
                                    <p:set>
                                      <p:cBhvr>
                                        <p:cTn id="234" dur="1" fill="hold">
                                          <p:stCondLst>
                                            <p:cond delay="499"/>
                                          </p:stCondLst>
                                        </p:cTn>
                                        <p:tgtEl>
                                          <p:spTgt spid="49"/>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67"/>
                                        </p:tgtEl>
                                      </p:cBhvr>
                                    </p:animEffect>
                                    <p:set>
                                      <p:cBhvr>
                                        <p:cTn id="237" dur="1" fill="hold">
                                          <p:stCondLst>
                                            <p:cond delay="499"/>
                                          </p:stCondLst>
                                        </p:cTn>
                                        <p:tgtEl>
                                          <p:spTgt spid="67"/>
                                        </p:tgtEl>
                                        <p:attrNameLst>
                                          <p:attrName>style.visibility</p:attrName>
                                        </p:attrNameLst>
                                      </p:cBhvr>
                                      <p:to>
                                        <p:strVal val="hidden"/>
                                      </p:to>
                                    </p:set>
                                  </p:childTnLst>
                                </p:cTn>
                              </p:par>
                            </p:childTnLst>
                          </p:cTn>
                        </p:par>
                        <p:par>
                          <p:cTn id="238" fill="hold">
                            <p:stCondLst>
                              <p:cond delay="500"/>
                            </p:stCondLst>
                            <p:childTnLst>
                              <p:par>
                                <p:cTn id="239" presetID="38" presetClass="entr" presetSubtype="0" accel="50000" fill="hold" grpId="0" nodeType="afterEffect">
                                  <p:stCondLst>
                                    <p:cond delay="0"/>
                                  </p:stCondLst>
                                  <p:iterate type="lt">
                                    <p:tmPct val="50000"/>
                                  </p:iterate>
                                  <p:childTnLst>
                                    <p:set>
                                      <p:cBhvr>
                                        <p:cTn id="240" dur="1" fill="hold">
                                          <p:stCondLst>
                                            <p:cond delay="0"/>
                                          </p:stCondLst>
                                        </p:cTn>
                                        <p:tgtEl>
                                          <p:spTgt spid="23"/>
                                        </p:tgtEl>
                                        <p:attrNameLst>
                                          <p:attrName>style.visibility</p:attrName>
                                        </p:attrNameLst>
                                      </p:cBhvr>
                                      <p:to>
                                        <p:strVal val="visible"/>
                                      </p:to>
                                    </p:set>
                                    <p:set>
                                      <p:cBhvr>
                                        <p:cTn id="241" dur="227" fill="hold">
                                          <p:stCondLst>
                                            <p:cond delay="0"/>
                                          </p:stCondLst>
                                        </p:cTn>
                                        <p:tgtEl>
                                          <p:spTgt spid="23"/>
                                        </p:tgtEl>
                                        <p:attrNameLst>
                                          <p:attrName>style.rotation</p:attrName>
                                        </p:attrNameLst>
                                      </p:cBhvr>
                                      <p:to>
                                        <p:strVal val="-45.0"/>
                                      </p:to>
                                    </p:set>
                                    <p:anim calcmode="lin" valueType="num">
                                      <p:cBhvr>
                                        <p:cTn id="242"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243"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244"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245"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76"/>
                                        </p:tgtEl>
                                        <p:attrNameLst>
                                          <p:attrName>style.visibility</p:attrName>
                                        </p:attrNameLst>
                                      </p:cBhvr>
                                      <p:to>
                                        <p:strVal val="visible"/>
                                      </p:to>
                                    </p:set>
                                    <p:animEffect transition="in" filter="fade">
                                      <p:cBhvr>
                                        <p:cTn id="250" dur="500"/>
                                        <p:tgtEl>
                                          <p:spTgt spid="76"/>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68"/>
                                        </p:tgtEl>
                                        <p:attrNameLst>
                                          <p:attrName>style.visibility</p:attrName>
                                        </p:attrNameLst>
                                      </p:cBhvr>
                                      <p:to>
                                        <p:strVal val="visible"/>
                                      </p:to>
                                    </p:set>
                                    <p:animEffect transition="in" filter="fade">
                                      <p:cBhvr>
                                        <p:cTn id="253" dur="500"/>
                                        <p:tgtEl>
                                          <p:spTgt spid="68"/>
                                        </p:tgtEl>
                                      </p:cBhvr>
                                    </p:animEffect>
                                  </p:childTnLst>
                                </p:cTn>
                              </p:par>
                              <p:par>
                                <p:cTn id="254" presetID="10" presetClass="entr" presetSubtype="0" fill="hold" nodeType="withEffect">
                                  <p:stCondLst>
                                    <p:cond delay="0"/>
                                  </p:stCondLst>
                                  <p:childTnLst>
                                    <p:set>
                                      <p:cBhvr>
                                        <p:cTn id="255" dur="1" fill="hold">
                                          <p:stCondLst>
                                            <p:cond delay="0"/>
                                          </p:stCondLst>
                                        </p:cTn>
                                        <p:tgtEl>
                                          <p:spTgt spid="36"/>
                                        </p:tgtEl>
                                        <p:attrNameLst>
                                          <p:attrName>style.visibility</p:attrName>
                                        </p:attrNameLst>
                                      </p:cBhvr>
                                      <p:to>
                                        <p:strVal val="visible"/>
                                      </p:to>
                                    </p:set>
                                    <p:animEffect transition="in" filter="fade">
                                      <p:cBhvr>
                                        <p:cTn id="256" dur="500"/>
                                        <p:tgtEl>
                                          <p:spTgt spid="36"/>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500"/>
                                        <p:tgtEl>
                                          <p:spTgt spid="36"/>
                                        </p:tgtEl>
                                      </p:cBhvr>
                                    </p:animEffect>
                                    <p:set>
                                      <p:cBhvr>
                                        <p:cTn id="261" dur="1" fill="hold">
                                          <p:stCondLst>
                                            <p:cond delay="499"/>
                                          </p:stCondLst>
                                        </p:cTn>
                                        <p:tgtEl>
                                          <p:spTgt spid="36"/>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68"/>
                                        </p:tgtEl>
                                      </p:cBhvr>
                                    </p:animEffect>
                                    <p:set>
                                      <p:cBhvr>
                                        <p:cTn id="264" dur="1" fill="hold">
                                          <p:stCondLst>
                                            <p:cond delay="499"/>
                                          </p:stCondLst>
                                        </p:cTn>
                                        <p:tgtEl>
                                          <p:spTgt spid="68"/>
                                        </p:tgtEl>
                                        <p:attrNameLst>
                                          <p:attrName>style.visibility</p:attrName>
                                        </p:attrNameLst>
                                      </p:cBhvr>
                                      <p:to>
                                        <p:strVal val="hidden"/>
                                      </p:to>
                                    </p:set>
                                  </p:childTnLst>
                                </p:cTn>
                              </p:par>
                            </p:childTnLst>
                          </p:cTn>
                        </p:par>
                        <p:par>
                          <p:cTn id="265" fill="hold">
                            <p:stCondLst>
                              <p:cond delay="500"/>
                            </p:stCondLst>
                            <p:childTnLst>
                              <p:par>
                                <p:cTn id="266" presetID="38" presetClass="entr" presetSubtype="0" accel="50000" fill="hold" grpId="0" nodeType="afterEffect">
                                  <p:stCondLst>
                                    <p:cond delay="0"/>
                                  </p:stCondLst>
                                  <p:iterate type="lt">
                                    <p:tmPct val="50000"/>
                                  </p:iterate>
                                  <p:childTnLst>
                                    <p:set>
                                      <p:cBhvr>
                                        <p:cTn id="267" dur="1" fill="hold">
                                          <p:stCondLst>
                                            <p:cond delay="0"/>
                                          </p:stCondLst>
                                        </p:cTn>
                                        <p:tgtEl>
                                          <p:spTgt spid="27"/>
                                        </p:tgtEl>
                                        <p:attrNameLst>
                                          <p:attrName>style.visibility</p:attrName>
                                        </p:attrNameLst>
                                      </p:cBhvr>
                                      <p:to>
                                        <p:strVal val="visible"/>
                                      </p:to>
                                    </p:set>
                                    <p:set>
                                      <p:cBhvr>
                                        <p:cTn id="268" dur="227" fill="hold">
                                          <p:stCondLst>
                                            <p:cond delay="0"/>
                                          </p:stCondLst>
                                        </p:cTn>
                                        <p:tgtEl>
                                          <p:spTgt spid="27"/>
                                        </p:tgtEl>
                                        <p:attrNameLst>
                                          <p:attrName>style.rotation</p:attrName>
                                        </p:attrNameLst>
                                      </p:cBhvr>
                                      <p:to>
                                        <p:strVal val="-45.0"/>
                                      </p:to>
                                    </p:set>
                                    <p:anim calcmode="lin" valueType="num">
                                      <p:cBhvr>
                                        <p:cTn id="269" dur="227" fill="hold">
                                          <p:stCondLst>
                                            <p:cond delay="227"/>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270" dur="227"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271" dur="78" decel="50000" autoRev="1" fill="hold">
                                          <p:stCondLst>
                                            <p:cond delay="227"/>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272" dur="68" fill="hold">
                                          <p:stCondLst>
                                            <p:cond delay="432"/>
                                          </p:stCondLst>
                                        </p:cTn>
                                        <p:tgtEl>
                                          <p:spTgt spid="2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P spid="29" grpId="0"/>
      <p:bldP spid="30" grpId="0"/>
      <p:bldP spid="31" grpId="0"/>
      <p:bldP spid="32" grpId="0"/>
      <p:bldP spid="33" grpId="0"/>
      <p:bldP spid="35" grpId="0"/>
      <p:bldP spid="35" grpId="1"/>
      <p:bldP spid="37" grpId="0"/>
      <p:bldP spid="38" grpId="0"/>
      <p:bldP spid="39" grpId="0"/>
      <p:bldP spid="39" grpId="1"/>
      <p:bldP spid="40" grpId="0"/>
      <p:bldP spid="40" grpId="1"/>
      <p:bldP spid="41" grpId="0"/>
      <p:bldP spid="41" grpId="1"/>
      <p:bldP spid="42" grpId="0"/>
      <p:bldP spid="42" grpId="1"/>
      <p:bldP spid="43" grpId="0"/>
      <p:bldP spid="43" grpId="1"/>
      <p:bldP spid="44" grpId="0"/>
      <p:bldP spid="44" grpId="1"/>
      <p:bldP spid="46" grpId="0"/>
      <p:bldP spid="46" grpId="1"/>
      <p:bldP spid="67" grpId="0"/>
      <p:bldP spid="67" grpId="1"/>
      <p:bldP spid="68" grpId="0"/>
      <p:bldP spid="68" grpId="1"/>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CD2839-4518-B64D-B8A6-AA9370907EE0}"/>
              </a:ext>
            </a:extLst>
          </p:cNvPr>
          <p:cNvPicPr>
            <a:picLocks noChangeAspect="1"/>
          </p:cNvPicPr>
          <p:nvPr/>
        </p:nvPicPr>
        <p:blipFill>
          <a:blip r:embed="rId3"/>
          <a:stretch>
            <a:fillRect/>
          </a:stretch>
        </p:blipFill>
        <p:spPr>
          <a:xfrm rot="19741319">
            <a:off x="6986994" y="1819306"/>
            <a:ext cx="3726595" cy="3382601"/>
          </a:xfrm>
          <a:prstGeom prst="rect">
            <a:avLst/>
          </a:prstGeom>
        </p:spPr>
      </p:pic>
      <p:sp>
        <p:nvSpPr>
          <p:cNvPr id="2" name="Title 1">
            <a:extLst>
              <a:ext uri="{FF2B5EF4-FFF2-40B4-BE49-F238E27FC236}">
                <a16:creationId xmlns:a16="http://schemas.microsoft.com/office/drawing/2014/main" id="{D5BF66AC-C150-FD4B-842B-6AA39D6B0C4D}"/>
              </a:ext>
            </a:extLst>
          </p:cNvPr>
          <p:cNvSpPr>
            <a:spLocks noGrp="1"/>
          </p:cNvSpPr>
          <p:nvPr>
            <p:ph type="title"/>
          </p:nvPr>
        </p:nvSpPr>
        <p:spPr/>
        <p:txBody>
          <a:bodyPr>
            <a:normAutofit fontScale="90000"/>
          </a:bodyPr>
          <a:lstStyle/>
          <a:p>
            <a:r>
              <a:rPr lang="en-GB" dirty="0"/>
              <a:t>Snap thought!</a:t>
            </a:r>
            <a:endParaRPr lang="en-US" dirty="0"/>
          </a:p>
        </p:txBody>
      </p:sp>
      <p:sp>
        <p:nvSpPr>
          <p:cNvPr id="9" name="Snip Single Corner Rectangle 8">
            <a:extLst>
              <a:ext uri="{FF2B5EF4-FFF2-40B4-BE49-F238E27FC236}">
                <a16:creationId xmlns:a16="http://schemas.microsoft.com/office/drawing/2014/main" id="{2E56083D-A99B-944A-B103-07F229F09B81}"/>
              </a:ext>
            </a:extLst>
          </p:cNvPr>
          <p:cNvSpPr/>
          <p:nvPr/>
        </p:nvSpPr>
        <p:spPr>
          <a:xfrm flipV="1">
            <a:off x="0" y="1770294"/>
            <a:ext cx="5557838" cy="1740311"/>
          </a:xfrm>
          <a:prstGeom prst="snip1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FE3"/>
              </a:solidFill>
            </a:endParaRPr>
          </a:p>
        </p:txBody>
      </p:sp>
      <p:sp>
        <p:nvSpPr>
          <p:cNvPr id="10" name="Content Placeholder 2">
            <a:extLst>
              <a:ext uri="{FF2B5EF4-FFF2-40B4-BE49-F238E27FC236}">
                <a16:creationId xmlns:a16="http://schemas.microsoft.com/office/drawing/2014/main" id="{46FF8FBA-D83B-AE41-AAEB-C4E0C95DBCDD}"/>
              </a:ext>
            </a:extLst>
          </p:cNvPr>
          <p:cNvSpPr txBox="1">
            <a:spLocks/>
          </p:cNvSpPr>
          <p:nvPr/>
        </p:nvSpPr>
        <p:spPr>
          <a:xfrm>
            <a:off x="414528" y="1856022"/>
            <a:ext cx="5061714" cy="121498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2600" dirty="0">
                <a:solidFill>
                  <a:schemeClr val="bg1"/>
                </a:solidFill>
              </a:rPr>
              <a:t>What word – </a:t>
            </a:r>
            <a:r>
              <a:rPr lang="en-GB" sz="2600" b="1" dirty="0">
                <a:solidFill>
                  <a:schemeClr val="bg1"/>
                </a:solidFill>
              </a:rPr>
              <a:t>just one word </a:t>
            </a:r>
            <a:r>
              <a:rPr lang="en-GB" sz="2600" dirty="0">
                <a:solidFill>
                  <a:schemeClr val="bg1"/>
                </a:solidFill>
              </a:rPr>
              <a:t>– </a:t>
            </a:r>
            <a:br>
              <a:rPr lang="en-GB" sz="2600" dirty="0">
                <a:solidFill>
                  <a:schemeClr val="bg1"/>
                </a:solidFill>
              </a:rPr>
            </a:br>
            <a:r>
              <a:rPr lang="en-GB" sz="2600" dirty="0">
                <a:solidFill>
                  <a:schemeClr val="bg1"/>
                </a:solidFill>
              </a:rPr>
              <a:t>comes into your head when you hear…</a:t>
            </a:r>
            <a:endParaRPr lang="en-GB" sz="4500" b="1" dirty="0">
              <a:solidFill>
                <a:schemeClr val="bg1"/>
              </a:solidFill>
            </a:endParaRPr>
          </a:p>
        </p:txBody>
      </p:sp>
      <p:pic>
        <p:nvPicPr>
          <p:cNvPr id="6" name="Picture 5">
            <a:extLst>
              <a:ext uri="{FF2B5EF4-FFF2-40B4-BE49-F238E27FC236}">
                <a16:creationId xmlns:a16="http://schemas.microsoft.com/office/drawing/2014/main" id="{2D782827-5635-B040-A18A-9E92E05704E8}"/>
              </a:ext>
            </a:extLst>
          </p:cNvPr>
          <p:cNvPicPr>
            <a:picLocks noChangeAspect="1"/>
          </p:cNvPicPr>
          <p:nvPr/>
        </p:nvPicPr>
        <p:blipFill>
          <a:blip r:embed="rId3"/>
          <a:stretch>
            <a:fillRect/>
          </a:stretch>
        </p:blipFill>
        <p:spPr>
          <a:xfrm>
            <a:off x="733711" y="3958905"/>
            <a:ext cx="1622209" cy="1472466"/>
          </a:xfrm>
          <a:prstGeom prst="rect">
            <a:avLst/>
          </a:prstGeom>
        </p:spPr>
      </p:pic>
      <p:pic>
        <p:nvPicPr>
          <p:cNvPr id="11" name="Picture 10">
            <a:extLst>
              <a:ext uri="{FF2B5EF4-FFF2-40B4-BE49-F238E27FC236}">
                <a16:creationId xmlns:a16="http://schemas.microsoft.com/office/drawing/2014/main" id="{DC6026CF-6357-8147-8ACA-CE67037E37CB}"/>
              </a:ext>
            </a:extLst>
          </p:cNvPr>
          <p:cNvPicPr>
            <a:picLocks noChangeAspect="1"/>
          </p:cNvPicPr>
          <p:nvPr/>
        </p:nvPicPr>
        <p:blipFill>
          <a:blip r:embed="rId3"/>
          <a:stretch>
            <a:fillRect/>
          </a:stretch>
        </p:blipFill>
        <p:spPr>
          <a:xfrm rot="1115231">
            <a:off x="2932225" y="3656111"/>
            <a:ext cx="2581176" cy="2342913"/>
          </a:xfrm>
          <a:prstGeom prst="rect">
            <a:avLst/>
          </a:prstGeom>
        </p:spPr>
      </p:pic>
      <p:sp>
        <p:nvSpPr>
          <p:cNvPr id="21" name="Snip Single Corner Rectangle 20">
            <a:extLst>
              <a:ext uri="{FF2B5EF4-FFF2-40B4-BE49-F238E27FC236}">
                <a16:creationId xmlns:a16="http://schemas.microsoft.com/office/drawing/2014/main" id="{2AF6FF89-EB79-E542-B0AC-72ED1E0EAEF5}"/>
              </a:ext>
            </a:extLst>
          </p:cNvPr>
          <p:cNvSpPr/>
          <p:nvPr/>
        </p:nvSpPr>
        <p:spPr>
          <a:xfrm flipV="1">
            <a:off x="6096000" y="1770295"/>
            <a:ext cx="5557838" cy="3923139"/>
          </a:xfrm>
          <a:prstGeom prst="snip1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FE3"/>
              </a:solidFill>
            </a:endParaRPr>
          </a:p>
        </p:txBody>
      </p:sp>
      <p:sp>
        <p:nvSpPr>
          <p:cNvPr id="23" name="Content Placeholder 2">
            <a:extLst>
              <a:ext uri="{FF2B5EF4-FFF2-40B4-BE49-F238E27FC236}">
                <a16:creationId xmlns:a16="http://schemas.microsoft.com/office/drawing/2014/main" id="{9EA88184-C3E4-E348-A334-EF711A37AF0B}"/>
              </a:ext>
            </a:extLst>
          </p:cNvPr>
          <p:cNvSpPr>
            <a:spLocks noGrp="1"/>
          </p:cNvSpPr>
          <p:nvPr>
            <p:ph idx="1"/>
          </p:nvPr>
        </p:nvSpPr>
        <p:spPr>
          <a:xfrm>
            <a:off x="6423802" y="3795087"/>
            <a:ext cx="5363389" cy="1926549"/>
          </a:xfrm>
        </p:spPr>
        <p:txBody>
          <a:bodyPr>
            <a:normAutofit/>
          </a:bodyPr>
          <a:lstStyle/>
          <a:p>
            <a:pPr defTabSz="457200">
              <a:lnSpc>
                <a:spcPct val="100000"/>
              </a:lnSpc>
              <a:spcBef>
                <a:spcPts val="0"/>
              </a:spcBef>
            </a:pPr>
            <a:r>
              <a:rPr lang="en-GB" sz="2200" dirty="0">
                <a:solidFill>
                  <a:schemeClr val="bg1"/>
                </a:solidFill>
              </a:rPr>
              <a:t>Where do you get information </a:t>
            </a:r>
            <a:br>
              <a:rPr lang="en-GB" sz="2200" dirty="0">
                <a:solidFill>
                  <a:schemeClr val="bg1"/>
                </a:solidFill>
              </a:rPr>
            </a:br>
            <a:r>
              <a:rPr lang="en-GB" sz="2200" dirty="0">
                <a:solidFill>
                  <a:schemeClr val="bg1"/>
                </a:solidFill>
              </a:rPr>
              <a:t>on student finance? </a:t>
            </a:r>
          </a:p>
          <a:p>
            <a:pPr defTabSz="457200">
              <a:lnSpc>
                <a:spcPct val="120000"/>
              </a:lnSpc>
              <a:spcBef>
                <a:spcPts val="0"/>
              </a:spcBef>
            </a:pPr>
            <a:r>
              <a:rPr lang="en-GB" sz="2200" dirty="0">
                <a:solidFill>
                  <a:schemeClr val="bg1"/>
                </a:solidFill>
              </a:rPr>
              <a:t>Are these reliable sources? </a:t>
            </a:r>
          </a:p>
          <a:p>
            <a:pPr defTabSz="457200">
              <a:lnSpc>
                <a:spcPct val="120000"/>
              </a:lnSpc>
              <a:spcBef>
                <a:spcPts val="0"/>
              </a:spcBef>
            </a:pPr>
            <a:r>
              <a:rPr lang="en-GB" sz="2200" dirty="0">
                <a:solidFill>
                  <a:schemeClr val="bg1"/>
                </a:solidFill>
              </a:rPr>
              <a:t>Who could you ask for information?</a:t>
            </a:r>
            <a:endParaRPr lang="en-US" sz="2200" dirty="0">
              <a:solidFill>
                <a:schemeClr val="bg1"/>
              </a:solidFill>
            </a:endParaRPr>
          </a:p>
        </p:txBody>
      </p:sp>
      <p:sp>
        <p:nvSpPr>
          <p:cNvPr id="24" name="Content Placeholder 2">
            <a:extLst>
              <a:ext uri="{FF2B5EF4-FFF2-40B4-BE49-F238E27FC236}">
                <a16:creationId xmlns:a16="http://schemas.microsoft.com/office/drawing/2014/main" id="{0E3D67BB-50F0-474C-88AE-C3A85D1F54DA}"/>
              </a:ext>
            </a:extLst>
          </p:cNvPr>
          <p:cNvSpPr txBox="1">
            <a:spLocks/>
          </p:cNvSpPr>
          <p:nvPr/>
        </p:nvSpPr>
        <p:spPr>
          <a:xfrm>
            <a:off x="8350369" y="2494377"/>
            <a:ext cx="2762519" cy="576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b="1" dirty="0">
                <a:solidFill>
                  <a:schemeClr val="bg1"/>
                </a:solidFill>
              </a:rPr>
              <a:t>Let’s talk about it</a:t>
            </a:r>
          </a:p>
        </p:txBody>
      </p:sp>
      <p:sp>
        <p:nvSpPr>
          <p:cNvPr id="17" name="Content Placeholder 2">
            <a:extLst>
              <a:ext uri="{FF2B5EF4-FFF2-40B4-BE49-F238E27FC236}">
                <a16:creationId xmlns:a16="http://schemas.microsoft.com/office/drawing/2014/main" id="{37BEFAFA-C746-8C4F-BBBF-B6DC3CE81DE9}"/>
              </a:ext>
            </a:extLst>
          </p:cNvPr>
          <p:cNvSpPr txBox="1">
            <a:spLocks/>
          </p:cNvSpPr>
          <p:nvPr/>
        </p:nvSpPr>
        <p:spPr>
          <a:xfrm>
            <a:off x="414528" y="2644723"/>
            <a:ext cx="5363389" cy="1926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4000" b="1" dirty="0">
                <a:solidFill>
                  <a:schemeClr val="bg1"/>
                </a:solidFill>
              </a:rPr>
              <a:t>“student finance”?</a:t>
            </a:r>
            <a:endParaRPr lang="en-US" sz="4000" b="1" dirty="0">
              <a:solidFill>
                <a:schemeClr val="bg1"/>
              </a:solidFill>
            </a:endParaRPr>
          </a:p>
        </p:txBody>
      </p:sp>
      <p:pic>
        <p:nvPicPr>
          <p:cNvPr id="15" name="Picture 14">
            <a:extLst>
              <a:ext uri="{FF2B5EF4-FFF2-40B4-BE49-F238E27FC236}">
                <a16:creationId xmlns:a16="http://schemas.microsoft.com/office/drawing/2014/main" id="{C2D4B6F9-2E52-DC4B-B382-CC15985FF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312" y="957615"/>
            <a:ext cx="5148622" cy="3650152"/>
          </a:xfrm>
          <a:prstGeom prst="rect">
            <a:avLst/>
          </a:prstGeom>
          <a:noFill/>
        </p:spPr>
      </p:pic>
      <p:sp>
        <p:nvSpPr>
          <p:cNvPr id="13" name="Content Placeholder 2">
            <a:extLst>
              <a:ext uri="{FF2B5EF4-FFF2-40B4-BE49-F238E27FC236}">
                <a16:creationId xmlns:a16="http://schemas.microsoft.com/office/drawing/2014/main" id="{D43BFD3E-867E-CC49-899E-E9B7338E920C}"/>
              </a:ext>
            </a:extLst>
          </p:cNvPr>
          <p:cNvSpPr txBox="1">
            <a:spLocks/>
          </p:cNvSpPr>
          <p:nvPr/>
        </p:nvSpPr>
        <p:spPr>
          <a:xfrm>
            <a:off x="362490" y="5787145"/>
            <a:ext cx="11515536" cy="33865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buNone/>
            </a:pPr>
            <a:r>
              <a:rPr lang="en-GB" sz="1400" b="1" dirty="0">
                <a:solidFill>
                  <a:srgbClr val="312783"/>
                </a:solidFill>
              </a:rPr>
              <a:t>For the most up-to-date information a good starting point is the government's student finance website: </a:t>
            </a:r>
            <a:r>
              <a:rPr lang="en-GB" sz="1400" b="1" dirty="0">
                <a:solidFill>
                  <a:srgbClr val="312783"/>
                </a:solidFill>
                <a:hlinkClick r:id="rId5"/>
              </a:rPr>
              <a:t>https://</a:t>
            </a:r>
            <a:r>
              <a:rPr lang="en-GB" sz="1400" b="1" dirty="0" err="1">
                <a:solidFill>
                  <a:srgbClr val="312783"/>
                </a:solidFill>
                <a:hlinkClick r:id="rId5"/>
              </a:rPr>
              <a:t>www.gov.uk</a:t>
            </a:r>
            <a:r>
              <a:rPr lang="en-GB" sz="1400" b="1" dirty="0">
                <a:solidFill>
                  <a:srgbClr val="312783"/>
                </a:solidFill>
                <a:hlinkClick r:id="rId5"/>
              </a:rPr>
              <a:t>/student-finance</a:t>
            </a:r>
            <a:endParaRPr lang="en-GB" sz="1400" b="1" dirty="0">
              <a:solidFill>
                <a:srgbClr val="312783"/>
              </a:solidFill>
            </a:endParaRPr>
          </a:p>
        </p:txBody>
      </p:sp>
    </p:spTree>
    <p:extLst>
      <p:ext uri="{BB962C8B-B14F-4D97-AF65-F5344CB8AC3E}">
        <p14:creationId xmlns:p14="http://schemas.microsoft.com/office/powerpoint/2010/main" val="20258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500"/>
                                        <p:tgtEl>
                                          <p:spTgt spid="23">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fade">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uiExpand="1" build="p"/>
      <p:bldP spid="24" grpId="0"/>
      <p:bldP spid="17" grpId="0" uiExpand="1"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02BD-CD2B-584A-AF4C-70D34F9541B4}"/>
              </a:ext>
            </a:extLst>
          </p:cNvPr>
          <p:cNvSpPr>
            <a:spLocks noGrp="1"/>
          </p:cNvSpPr>
          <p:nvPr>
            <p:ph type="title"/>
          </p:nvPr>
        </p:nvSpPr>
        <p:spPr>
          <a:xfrm>
            <a:off x="414528" y="365125"/>
            <a:ext cx="9325820" cy="510529"/>
          </a:xfrm>
        </p:spPr>
        <p:txBody>
          <a:bodyPr>
            <a:noAutofit/>
          </a:bodyPr>
          <a:lstStyle/>
          <a:p>
            <a:r>
              <a:rPr lang="en-US" sz="4000" dirty="0"/>
              <a:t>Repayment of tuition fees </a:t>
            </a:r>
            <a:br>
              <a:rPr lang="en-US" sz="4000" dirty="0"/>
            </a:br>
            <a:r>
              <a:rPr lang="en-US" sz="4000" dirty="0"/>
              <a:t>and Maintenance Loans</a:t>
            </a:r>
          </a:p>
        </p:txBody>
      </p:sp>
      <p:sp>
        <p:nvSpPr>
          <p:cNvPr id="4" name="Snip Single Corner Rectangle 3">
            <a:extLst>
              <a:ext uri="{FF2B5EF4-FFF2-40B4-BE49-F238E27FC236}">
                <a16:creationId xmlns:a16="http://schemas.microsoft.com/office/drawing/2014/main" id="{28AA2D2B-873A-F14E-B8FB-627A8C0C3E62}"/>
              </a:ext>
            </a:extLst>
          </p:cNvPr>
          <p:cNvSpPr/>
          <p:nvPr/>
        </p:nvSpPr>
        <p:spPr>
          <a:xfrm flipV="1">
            <a:off x="3" y="1599143"/>
            <a:ext cx="4114797" cy="693278"/>
          </a:xfrm>
          <a:prstGeom prst="snip1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5" name="Content Placeholder 2">
            <a:extLst>
              <a:ext uri="{FF2B5EF4-FFF2-40B4-BE49-F238E27FC236}">
                <a16:creationId xmlns:a16="http://schemas.microsoft.com/office/drawing/2014/main" id="{C8C28957-C60E-5142-AAF3-F23FC6A98C50}"/>
              </a:ext>
            </a:extLst>
          </p:cNvPr>
          <p:cNvSpPr>
            <a:spLocks noGrp="1"/>
          </p:cNvSpPr>
          <p:nvPr>
            <p:ph idx="1"/>
          </p:nvPr>
        </p:nvSpPr>
        <p:spPr>
          <a:xfrm>
            <a:off x="414527" y="1600201"/>
            <a:ext cx="3572858" cy="628649"/>
          </a:xfrm>
        </p:spPr>
        <p:txBody>
          <a:bodyPr>
            <a:normAutofit fontScale="92500"/>
          </a:bodyPr>
          <a:lstStyle/>
          <a:p>
            <a:pPr marL="0" indent="0">
              <a:lnSpc>
                <a:spcPct val="150000"/>
              </a:lnSpc>
              <a:spcBef>
                <a:spcPts val="0"/>
              </a:spcBef>
              <a:buNone/>
            </a:pPr>
            <a:r>
              <a:rPr lang="en-GB" b="1" dirty="0">
                <a:solidFill>
                  <a:schemeClr val="bg1"/>
                </a:solidFill>
                <a:cs typeface="Ubuntu"/>
              </a:rPr>
              <a:t>Y</a:t>
            </a:r>
            <a:r>
              <a:rPr lang="en-US" b="1" dirty="0" err="1">
                <a:solidFill>
                  <a:schemeClr val="bg1"/>
                </a:solidFill>
                <a:cs typeface="Ubuntu"/>
              </a:rPr>
              <a:t>ou</a:t>
            </a:r>
            <a:r>
              <a:rPr lang="en-US" b="1" dirty="0">
                <a:solidFill>
                  <a:schemeClr val="bg1"/>
                </a:solidFill>
                <a:cs typeface="Ubuntu"/>
              </a:rPr>
              <a:t> will start repaying…</a:t>
            </a:r>
          </a:p>
        </p:txBody>
      </p:sp>
      <p:sp>
        <p:nvSpPr>
          <p:cNvPr id="9" name="Content Placeholder 2">
            <a:extLst>
              <a:ext uri="{FF2B5EF4-FFF2-40B4-BE49-F238E27FC236}">
                <a16:creationId xmlns:a16="http://schemas.microsoft.com/office/drawing/2014/main" id="{0AE329B3-DF51-D842-B388-276E7B9D5F52}"/>
              </a:ext>
            </a:extLst>
          </p:cNvPr>
          <p:cNvSpPr txBox="1">
            <a:spLocks/>
          </p:cNvSpPr>
          <p:nvPr/>
        </p:nvSpPr>
        <p:spPr>
          <a:xfrm flipH="1">
            <a:off x="697162" y="4351568"/>
            <a:ext cx="2229283" cy="1561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200" b="1" dirty="0">
                <a:solidFill>
                  <a:srgbClr val="009FE3"/>
                </a:solidFill>
                <a:cs typeface="Ubuntu"/>
              </a:rPr>
              <a:t>The April after you finish </a:t>
            </a:r>
            <a:br>
              <a:rPr lang="en-US" sz="2200" b="1" dirty="0">
                <a:solidFill>
                  <a:srgbClr val="009FE3"/>
                </a:solidFill>
                <a:cs typeface="Ubuntu"/>
              </a:rPr>
            </a:br>
            <a:r>
              <a:rPr lang="en-US" sz="2200" b="1" dirty="0">
                <a:solidFill>
                  <a:srgbClr val="009FE3"/>
                </a:solidFill>
                <a:cs typeface="Ubuntu"/>
              </a:rPr>
              <a:t>your course</a:t>
            </a:r>
          </a:p>
        </p:txBody>
      </p:sp>
      <p:sp>
        <p:nvSpPr>
          <p:cNvPr id="13" name="Content Placeholder 2">
            <a:extLst>
              <a:ext uri="{FF2B5EF4-FFF2-40B4-BE49-F238E27FC236}">
                <a16:creationId xmlns:a16="http://schemas.microsoft.com/office/drawing/2014/main" id="{366625DF-A699-1E48-B3DD-2A32F5850000}"/>
              </a:ext>
            </a:extLst>
          </p:cNvPr>
          <p:cNvSpPr txBox="1">
            <a:spLocks/>
          </p:cNvSpPr>
          <p:nvPr/>
        </p:nvSpPr>
        <p:spPr>
          <a:xfrm>
            <a:off x="8747231" y="4351926"/>
            <a:ext cx="3004278" cy="1717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sz="2200" b="1" dirty="0">
                <a:solidFill>
                  <a:srgbClr val="009FE3"/>
                </a:solidFill>
                <a:cs typeface="Ubuntu"/>
              </a:rPr>
              <a:t>W</a:t>
            </a:r>
            <a:r>
              <a:rPr lang="en-US" sz="2200" b="1" dirty="0">
                <a:solidFill>
                  <a:srgbClr val="009FE3"/>
                </a:solidFill>
                <a:cs typeface="Ubuntu"/>
              </a:rPr>
              <a:t>hen you’re earning over </a:t>
            </a:r>
            <a:r>
              <a:rPr lang="en-US" b="1" dirty="0">
                <a:solidFill>
                  <a:srgbClr val="009FE3"/>
                </a:solidFill>
                <a:cs typeface="Ubuntu"/>
              </a:rPr>
              <a:t>£25,000</a:t>
            </a:r>
            <a:br>
              <a:rPr lang="en-US" b="1" dirty="0">
                <a:solidFill>
                  <a:srgbClr val="009FE3"/>
                </a:solidFill>
                <a:cs typeface="Ubuntu"/>
              </a:rPr>
            </a:br>
            <a:r>
              <a:rPr lang="en-US" sz="2200" b="1" dirty="0">
                <a:solidFill>
                  <a:srgbClr val="009FE3"/>
                </a:solidFill>
                <a:cs typeface="Ubuntu"/>
              </a:rPr>
              <a:t>per year (2023/2024)</a:t>
            </a:r>
          </a:p>
        </p:txBody>
      </p:sp>
      <p:sp>
        <p:nvSpPr>
          <p:cNvPr id="18" name="Content Placeholder 2">
            <a:extLst>
              <a:ext uri="{FF2B5EF4-FFF2-40B4-BE49-F238E27FC236}">
                <a16:creationId xmlns:a16="http://schemas.microsoft.com/office/drawing/2014/main" id="{05313FE8-6819-C84F-9EFA-52165DEF7330}"/>
              </a:ext>
            </a:extLst>
          </p:cNvPr>
          <p:cNvSpPr txBox="1">
            <a:spLocks/>
          </p:cNvSpPr>
          <p:nvPr/>
        </p:nvSpPr>
        <p:spPr>
          <a:xfrm>
            <a:off x="3593786" y="4542554"/>
            <a:ext cx="4943072" cy="1336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buNone/>
            </a:pPr>
            <a:r>
              <a:rPr lang="en-GB" sz="2200" b="1" dirty="0">
                <a:solidFill>
                  <a:srgbClr val="009FE3"/>
                </a:solidFill>
              </a:rPr>
              <a:t>The government will write-off any unpaid balance after 40 years</a:t>
            </a:r>
            <a:br>
              <a:rPr lang="en-GB" sz="2200" b="1" dirty="0">
                <a:solidFill>
                  <a:srgbClr val="002060"/>
                </a:solidFill>
              </a:rPr>
            </a:br>
            <a:endParaRPr lang="en-GB" sz="2200" dirty="0">
              <a:solidFill>
                <a:srgbClr val="002060"/>
              </a:solidFill>
            </a:endParaRPr>
          </a:p>
          <a:p>
            <a:pPr marL="0" indent="0" algn="ctr" defTabSz="457200">
              <a:lnSpc>
                <a:spcPct val="120000"/>
              </a:lnSpc>
              <a:buNone/>
            </a:pPr>
            <a:endParaRPr lang="en-GB" sz="2600" dirty="0">
              <a:solidFill>
                <a:srgbClr val="002060"/>
              </a:solidFill>
            </a:endParaRPr>
          </a:p>
        </p:txBody>
      </p:sp>
      <p:pic>
        <p:nvPicPr>
          <p:cNvPr id="7" name="Picture 6">
            <a:extLst>
              <a:ext uri="{FF2B5EF4-FFF2-40B4-BE49-F238E27FC236}">
                <a16:creationId xmlns:a16="http://schemas.microsoft.com/office/drawing/2014/main" id="{64B1AAE8-5DD2-BA45-9668-AC55264932A5}"/>
              </a:ext>
            </a:extLst>
          </p:cNvPr>
          <p:cNvPicPr>
            <a:picLocks noChangeAspect="1"/>
          </p:cNvPicPr>
          <p:nvPr/>
        </p:nvPicPr>
        <p:blipFill>
          <a:blip r:embed="rId3"/>
          <a:stretch>
            <a:fillRect/>
          </a:stretch>
        </p:blipFill>
        <p:spPr>
          <a:xfrm>
            <a:off x="813440" y="2773721"/>
            <a:ext cx="2113005" cy="1438017"/>
          </a:xfrm>
          <a:prstGeom prst="rect">
            <a:avLst/>
          </a:prstGeom>
        </p:spPr>
      </p:pic>
      <p:pic>
        <p:nvPicPr>
          <p:cNvPr id="8" name="Picture 7">
            <a:extLst>
              <a:ext uri="{FF2B5EF4-FFF2-40B4-BE49-F238E27FC236}">
                <a16:creationId xmlns:a16="http://schemas.microsoft.com/office/drawing/2014/main" id="{0EEEE3BA-22C8-A64A-8403-2A0EBA99044C}"/>
              </a:ext>
            </a:extLst>
          </p:cNvPr>
          <p:cNvPicPr>
            <a:picLocks noChangeAspect="1"/>
          </p:cNvPicPr>
          <p:nvPr/>
        </p:nvPicPr>
        <p:blipFill>
          <a:blip r:embed="rId4"/>
          <a:stretch>
            <a:fillRect/>
          </a:stretch>
        </p:blipFill>
        <p:spPr>
          <a:xfrm>
            <a:off x="9391777" y="2699579"/>
            <a:ext cx="1715186" cy="1506017"/>
          </a:xfrm>
          <a:prstGeom prst="rect">
            <a:avLst/>
          </a:prstGeom>
        </p:spPr>
      </p:pic>
      <p:pic>
        <p:nvPicPr>
          <p:cNvPr id="10" name="Picture 9">
            <a:extLst>
              <a:ext uri="{FF2B5EF4-FFF2-40B4-BE49-F238E27FC236}">
                <a16:creationId xmlns:a16="http://schemas.microsoft.com/office/drawing/2014/main" id="{90ED261C-FEBA-6F40-A300-F03B489315C8}"/>
              </a:ext>
            </a:extLst>
          </p:cNvPr>
          <p:cNvPicPr>
            <a:picLocks noChangeAspect="1"/>
          </p:cNvPicPr>
          <p:nvPr/>
        </p:nvPicPr>
        <p:blipFill>
          <a:blip r:embed="rId5"/>
          <a:stretch>
            <a:fillRect/>
          </a:stretch>
        </p:blipFill>
        <p:spPr>
          <a:xfrm>
            <a:off x="5477976" y="2773721"/>
            <a:ext cx="1185217" cy="1586661"/>
          </a:xfrm>
          <a:prstGeom prst="rect">
            <a:avLst/>
          </a:prstGeom>
        </p:spPr>
      </p:pic>
      <p:pic>
        <p:nvPicPr>
          <p:cNvPr id="11" name="Picture 10">
            <a:extLst>
              <a:ext uri="{FF2B5EF4-FFF2-40B4-BE49-F238E27FC236}">
                <a16:creationId xmlns:a16="http://schemas.microsoft.com/office/drawing/2014/main" id="{B5922C2D-3FB1-A440-8954-D3344CDCC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28397" y="3756336"/>
            <a:ext cx="1614300" cy="1455381"/>
          </a:xfrm>
          <a:prstGeom prst="rect">
            <a:avLst/>
          </a:prstGeom>
        </p:spPr>
      </p:pic>
    </p:spTree>
    <p:extLst>
      <p:ext uri="{BB962C8B-B14F-4D97-AF65-F5344CB8AC3E}">
        <p14:creationId xmlns:p14="http://schemas.microsoft.com/office/powerpoint/2010/main" val="2346298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000" fill="hold"/>
                                        <p:tgtEl>
                                          <p:spTgt spid="10"/>
                                        </p:tgtEl>
                                        <p:attrNameLst>
                                          <p:attrName>ppt_w</p:attrName>
                                        </p:attrNameLst>
                                      </p:cBhvr>
                                      <p:tavLst>
                                        <p:tav tm="0">
                                          <p:val>
                                            <p:fltVal val="0"/>
                                          </p:val>
                                        </p:tav>
                                        <p:tav tm="100000">
                                          <p:val>
                                            <p:strVal val="#ppt_w"/>
                                          </p:val>
                                        </p:tav>
                                      </p:tavLst>
                                    </p:anim>
                                    <p:anim calcmode="lin" valueType="num">
                                      <p:cBhvr>
                                        <p:cTn id="26" dur="2000" fill="hold"/>
                                        <p:tgtEl>
                                          <p:spTgt spid="10"/>
                                        </p:tgtEl>
                                        <p:attrNameLst>
                                          <p:attrName>ppt_h</p:attrName>
                                        </p:attrNameLst>
                                      </p:cBhvr>
                                      <p:tavLst>
                                        <p:tav tm="0">
                                          <p:val>
                                            <p:fltVal val="0"/>
                                          </p:val>
                                        </p:tav>
                                        <p:tav tm="100000">
                                          <p:val>
                                            <p:strVal val="#ppt_h"/>
                                          </p:val>
                                        </p:tav>
                                      </p:tavLst>
                                    </p:anim>
                                    <p:anim calcmode="lin" valueType="num">
                                      <p:cBhvr>
                                        <p:cTn id="27" dur="2000" fill="hold"/>
                                        <p:tgtEl>
                                          <p:spTgt spid="10"/>
                                        </p:tgtEl>
                                        <p:attrNameLst>
                                          <p:attrName>style.rotation</p:attrName>
                                        </p:attrNameLst>
                                      </p:cBhvr>
                                      <p:tavLst>
                                        <p:tav tm="0">
                                          <p:val>
                                            <p:fltVal val="360"/>
                                          </p:val>
                                        </p:tav>
                                        <p:tav tm="100000">
                                          <p:val>
                                            <p:fltVal val="0"/>
                                          </p:val>
                                        </p:tav>
                                      </p:tavLst>
                                    </p:anim>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02BD-CD2B-584A-AF4C-70D34F9541B4}"/>
              </a:ext>
            </a:extLst>
          </p:cNvPr>
          <p:cNvSpPr>
            <a:spLocks noGrp="1"/>
          </p:cNvSpPr>
          <p:nvPr>
            <p:ph type="title"/>
          </p:nvPr>
        </p:nvSpPr>
        <p:spPr>
          <a:xfrm>
            <a:off x="414528" y="365125"/>
            <a:ext cx="9325820" cy="510529"/>
          </a:xfrm>
        </p:spPr>
        <p:txBody>
          <a:bodyPr>
            <a:noAutofit/>
          </a:bodyPr>
          <a:lstStyle/>
          <a:p>
            <a:r>
              <a:rPr lang="en-US" sz="4000" dirty="0"/>
              <a:t>Repayment of tuition fees </a:t>
            </a:r>
            <a:br>
              <a:rPr lang="en-US" sz="4000" dirty="0"/>
            </a:br>
            <a:r>
              <a:rPr lang="en-US" sz="4000" dirty="0"/>
              <a:t>and Maintenance Loans</a:t>
            </a:r>
          </a:p>
        </p:txBody>
      </p:sp>
      <p:sp>
        <p:nvSpPr>
          <p:cNvPr id="4" name="Snip Single Corner Rectangle 3">
            <a:extLst>
              <a:ext uri="{FF2B5EF4-FFF2-40B4-BE49-F238E27FC236}">
                <a16:creationId xmlns:a16="http://schemas.microsoft.com/office/drawing/2014/main" id="{28AA2D2B-873A-F14E-B8FB-627A8C0C3E62}"/>
              </a:ext>
            </a:extLst>
          </p:cNvPr>
          <p:cNvSpPr/>
          <p:nvPr/>
        </p:nvSpPr>
        <p:spPr>
          <a:xfrm flipV="1">
            <a:off x="3" y="1599143"/>
            <a:ext cx="4114797" cy="693278"/>
          </a:xfrm>
          <a:prstGeom prst="snip1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5" name="Content Placeholder 2">
            <a:extLst>
              <a:ext uri="{FF2B5EF4-FFF2-40B4-BE49-F238E27FC236}">
                <a16:creationId xmlns:a16="http://schemas.microsoft.com/office/drawing/2014/main" id="{C8C28957-C60E-5142-AAF3-F23FC6A98C50}"/>
              </a:ext>
            </a:extLst>
          </p:cNvPr>
          <p:cNvSpPr>
            <a:spLocks noGrp="1"/>
          </p:cNvSpPr>
          <p:nvPr>
            <p:ph idx="1"/>
          </p:nvPr>
        </p:nvSpPr>
        <p:spPr>
          <a:xfrm>
            <a:off x="414527" y="1600201"/>
            <a:ext cx="3572858" cy="628649"/>
          </a:xfrm>
        </p:spPr>
        <p:txBody>
          <a:bodyPr>
            <a:normAutofit fontScale="92500"/>
          </a:bodyPr>
          <a:lstStyle/>
          <a:p>
            <a:pPr marL="0" indent="0">
              <a:lnSpc>
                <a:spcPct val="150000"/>
              </a:lnSpc>
              <a:spcBef>
                <a:spcPts val="0"/>
              </a:spcBef>
              <a:buNone/>
            </a:pPr>
            <a:r>
              <a:rPr lang="en-GB" b="1" dirty="0">
                <a:solidFill>
                  <a:schemeClr val="bg1"/>
                </a:solidFill>
                <a:cs typeface="Ubuntu"/>
              </a:rPr>
              <a:t>Y</a:t>
            </a:r>
            <a:r>
              <a:rPr lang="en-US" b="1" dirty="0" err="1">
                <a:solidFill>
                  <a:schemeClr val="bg1"/>
                </a:solidFill>
                <a:cs typeface="Ubuntu"/>
              </a:rPr>
              <a:t>ou</a:t>
            </a:r>
            <a:r>
              <a:rPr lang="en-US" b="1" dirty="0">
                <a:solidFill>
                  <a:schemeClr val="bg1"/>
                </a:solidFill>
                <a:cs typeface="Ubuntu"/>
              </a:rPr>
              <a:t> will repay…</a:t>
            </a:r>
          </a:p>
        </p:txBody>
      </p:sp>
      <p:sp>
        <p:nvSpPr>
          <p:cNvPr id="9" name="Content Placeholder 2">
            <a:extLst>
              <a:ext uri="{FF2B5EF4-FFF2-40B4-BE49-F238E27FC236}">
                <a16:creationId xmlns:a16="http://schemas.microsoft.com/office/drawing/2014/main" id="{0AE329B3-DF51-D842-B388-276E7B9D5F52}"/>
              </a:ext>
            </a:extLst>
          </p:cNvPr>
          <p:cNvSpPr txBox="1">
            <a:spLocks/>
          </p:cNvSpPr>
          <p:nvPr/>
        </p:nvSpPr>
        <p:spPr>
          <a:xfrm flipH="1">
            <a:off x="1899213" y="2719387"/>
            <a:ext cx="2229283" cy="1561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3200" b="1" dirty="0">
                <a:solidFill>
                  <a:srgbClr val="FF0000"/>
                </a:solidFill>
                <a:cs typeface="Ubuntu"/>
              </a:rPr>
              <a:t>£22 </a:t>
            </a:r>
            <a:r>
              <a:rPr lang="en-US" sz="3200" b="1" dirty="0">
                <a:cs typeface="Ubuntu"/>
              </a:rPr>
              <a:t>per month</a:t>
            </a:r>
          </a:p>
        </p:txBody>
      </p:sp>
      <p:sp>
        <p:nvSpPr>
          <p:cNvPr id="18" name="Content Placeholder 2">
            <a:extLst>
              <a:ext uri="{FF2B5EF4-FFF2-40B4-BE49-F238E27FC236}">
                <a16:creationId xmlns:a16="http://schemas.microsoft.com/office/drawing/2014/main" id="{05313FE8-6819-C84F-9EFA-52165DEF7330}"/>
              </a:ext>
            </a:extLst>
          </p:cNvPr>
          <p:cNvSpPr txBox="1">
            <a:spLocks/>
          </p:cNvSpPr>
          <p:nvPr/>
        </p:nvSpPr>
        <p:spPr>
          <a:xfrm>
            <a:off x="539264" y="3756336"/>
            <a:ext cx="4943072" cy="1336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buNone/>
            </a:pPr>
            <a:r>
              <a:rPr lang="en-GB" sz="3200" b="1" dirty="0"/>
              <a:t>if you earn </a:t>
            </a:r>
            <a:r>
              <a:rPr lang="en-GB" sz="3200" b="1" dirty="0">
                <a:solidFill>
                  <a:srgbClr val="FF0000"/>
                </a:solidFill>
              </a:rPr>
              <a:t>£28,000 </a:t>
            </a:r>
            <a:r>
              <a:rPr lang="en-GB" sz="3200" b="1" dirty="0"/>
              <a:t>per year</a:t>
            </a:r>
            <a:br>
              <a:rPr lang="en-GB" sz="2200" b="1" dirty="0">
                <a:solidFill>
                  <a:srgbClr val="002060"/>
                </a:solidFill>
              </a:rPr>
            </a:br>
            <a:endParaRPr lang="en-GB" sz="2200" dirty="0">
              <a:solidFill>
                <a:srgbClr val="002060"/>
              </a:solidFill>
            </a:endParaRPr>
          </a:p>
          <a:p>
            <a:pPr marL="0" indent="0" algn="ctr" defTabSz="457200">
              <a:lnSpc>
                <a:spcPct val="120000"/>
              </a:lnSpc>
              <a:buNone/>
            </a:pPr>
            <a:endParaRPr lang="en-GB" sz="2600" dirty="0">
              <a:solidFill>
                <a:srgbClr val="002060"/>
              </a:solidFill>
            </a:endParaRPr>
          </a:p>
        </p:txBody>
      </p:sp>
      <p:pic>
        <p:nvPicPr>
          <p:cNvPr id="11" name="Picture 10">
            <a:extLst>
              <a:ext uri="{FF2B5EF4-FFF2-40B4-BE49-F238E27FC236}">
                <a16:creationId xmlns:a16="http://schemas.microsoft.com/office/drawing/2014/main" id="{B5922C2D-3FB1-A440-8954-D3344CDCC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8397" y="3756336"/>
            <a:ext cx="1614300" cy="1455381"/>
          </a:xfrm>
          <a:prstGeom prst="rect">
            <a:avLst/>
          </a:prstGeom>
        </p:spPr>
      </p:pic>
      <p:sp>
        <p:nvSpPr>
          <p:cNvPr id="12" name="Content Placeholder 2">
            <a:extLst>
              <a:ext uri="{FF2B5EF4-FFF2-40B4-BE49-F238E27FC236}">
                <a16:creationId xmlns:a16="http://schemas.microsoft.com/office/drawing/2014/main" id="{6B542A48-903F-40CD-8246-DAE678C5C86F}"/>
              </a:ext>
            </a:extLst>
          </p:cNvPr>
          <p:cNvSpPr txBox="1">
            <a:spLocks/>
          </p:cNvSpPr>
          <p:nvPr/>
        </p:nvSpPr>
        <p:spPr>
          <a:xfrm flipH="1">
            <a:off x="7876227" y="2648261"/>
            <a:ext cx="2229283" cy="1561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3200" b="1" dirty="0">
                <a:solidFill>
                  <a:srgbClr val="FF0000"/>
                </a:solidFill>
                <a:cs typeface="Ubuntu"/>
              </a:rPr>
              <a:t>£45 </a:t>
            </a:r>
            <a:r>
              <a:rPr lang="en-US" sz="3200" b="1" dirty="0">
                <a:cs typeface="Ubuntu"/>
              </a:rPr>
              <a:t>per month</a:t>
            </a:r>
          </a:p>
        </p:txBody>
      </p:sp>
      <p:sp>
        <p:nvSpPr>
          <p:cNvPr id="14" name="Content Placeholder 2">
            <a:extLst>
              <a:ext uri="{FF2B5EF4-FFF2-40B4-BE49-F238E27FC236}">
                <a16:creationId xmlns:a16="http://schemas.microsoft.com/office/drawing/2014/main" id="{5E79BF94-79C4-497A-9C13-3F5D45808995}"/>
              </a:ext>
            </a:extLst>
          </p:cNvPr>
          <p:cNvSpPr txBox="1">
            <a:spLocks/>
          </p:cNvSpPr>
          <p:nvPr/>
        </p:nvSpPr>
        <p:spPr>
          <a:xfrm>
            <a:off x="6440311" y="3756336"/>
            <a:ext cx="4943072" cy="1336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buNone/>
            </a:pPr>
            <a:r>
              <a:rPr lang="en-GB" sz="3200" b="1" dirty="0"/>
              <a:t>if you earn </a:t>
            </a:r>
            <a:r>
              <a:rPr lang="en-GB" sz="3200" b="1" dirty="0">
                <a:solidFill>
                  <a:srgbClr val="FF0000"/>
                </a:solidFill>
              </a:rPr>
              <a:t>£31,000 </a:t>
            </a:r>
            <a:r>
              <a:rPr lang="en-GB" sz="3200" b="1" dirty="0"/>
              <a:t>per year</a:t>
            </a:r>
            <a:br>
              <a:rPr lang="en-GB" sz="2200" b="1" dirty="0">
                <a:solidFill>
                  <a:srgbClr val="002060"/>
                </a:solidFill>
              </a:rPr>
            </a:br>
            <a:endParaRPr lang="en-GB" sz="2200" dirty="0">
              <a:solidFill>
                <a:srgbClr val="002060"/>
              </a:solidFill>
            </a:endParaRPr>
          </a:p>
          <a:p>
            <a:pPr marL="0" indent="0" algn="ctr" defTabSz="457200">
              <a:lnSpc>
                <a:spcPct val="120000"/>
              </a:lnSpc>
              <a:buNone/>
            </a:pPr>
            <a:endParaRPr lang="en-GB" sz="2600" dirty="0">
              <a:solidFill>
                <a:srgbClr val="002060"/>
              </a:solidFill>
            </a:endParaRPr>
          </a:p>
        </p:txBody>
      </p:sp>
      <p:sp>
        <p:nvSpPr>
          <p:cNvPr id="15" name="Content Placeholder 2">
            <a:extLst>
              <a:ext uri="{FF2B5EF4-FFF2-40B4-BE49-F238E27FC236}">
                <a16:creationId xmlns:a16="http://schemas.microsoft.com/office/drawing/2014/main" id="{5C197860-7366-43BB-B51D-49B10EEA30ED}"/>
              </a:ext>
            </a:extLst>
          </p:cNvPr>
          <p:cNvSpPr txBox="1">
            <a:spLocks/>
          </p:cNvSpPr>
          <p:nvPr/>
        </p:nvSpPr>
        <p:spPr>
          <a:xfrm>
            <a:off x="1534413" y="4788178"/>
            <a:ext cx="8853821" cy="1336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buNone/>
            </a:pPr>
            <a:r>
              <a:rPr lang="en-GB" sz="2400" b="1" dirty="0">
                <a:solidFill>
                  <a:srgbClr val="009FE3"/>
                </a:solidFill>
              </a:rPr>
              <a:t>This is taken directly out of your wage by the government like other taxes. You never have to arrange payment yourself.</a:t>
            </a:r>
            <a:br>
              <a:rPr lang="en-GB" sz="2200" b="1" dirty="0">
                <a:solidFill>
                  <a:srgbClr val="002060"/>
                </a:solidFill>
              </a:rPr>
            </a:br>
            <a:endParaRPr lang="en-GB" sz="2200" dirty="0">
              <a:solidFill>
                <a:srgbClr val="002060"/>
              </a:solidFill>
            </a:endParaRPr>
          </a:p>
          <a:p>
            <a:pPr marL="0" indent="0" algn="ctr" defTabSz="457200">
              <a:lnSpc>
                <a:spcPct val="120000"/>
              </a:lnSpc>
              <a:buNone/>
            </a:pPr>
            <a:endParaRPr lang="en-GB" sz="2600" dirty="0">
              <a:solidFill>
                <a:srgbClr val="002060"/>
              </a:solidFill>
            </a:endParaRPr>
          </a:p>
        </p:txBody>
      </p:sp>
    </p:spTree>
    <p:extLst>
      <p:ext uri="{BB962C8B-B14F-4D97-AF65-F5344CB8AC3E}">
        <p14:creationId xmlns:p14="http://schemas.microsoft.com/office/powerpoint/2010/main" val="3822120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D44206-2896-5543-944C-CFBE00C234EC}"/>
              </a:ext>
            </a:extLst>
          </p:cNvPr>
          <p:cNvSpPr/>
          <p:nvPr/>
        </p:nvSpPr>
        <p:spPr>
          <a:xfrm>
            <a:off x="0" y="0"/>
            <a:ext cx="12192000" cy="617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49E33AE-635E-9747-B195-29AD2A0D3A1D}"/>
              </a:ext>
            </a:extLst>
          </p:cNvPr>
          <p:cNvPicPr>
            <a:picLocks noChangeAspect="1"/>
          </p:cNvPicPr>
          <p:nvPr/>
        </p:nvPicPr>
        <p:blipFill>
          <a:blip r:embed="rId2">
            <a:alphaModFix amt="5000"/>
          </a:blip>
          <a:stretch>
            <a:fillRect/>
          </a:stretch>
        </p:blipFill>
        <p:spPr>
          <a:xfrm rot="20642420">
            <a:off x="9216157" y="3018836"/>
            <a:ext cx="3007360" cy="2494741"/>
          </a:xfrm>
          <a:prstGeom prst="rect">
            <a:avLst/>
          </a:prstGeom>
        </p:spPr>
      </p:pic>
      <p:pic>
        <p:nvPicPr>
          <p:cNvPr id="8" name="Picture 7">
            <a:extLst>
              <a:ext uri="{FF2B5EF4-FFF2-40B4-BE49-F238E27FC236}">
                <a16:creationId xmlns:a16="http://schemas.microsoft.com/office/drawing/2014/main" id="{B10E37B8-9D46-D743-8DEA-94EEA768D45A}"/>
              </a:ext>
            </a:extLst>
          </p:cNvPr>
          <p:cNvPicPr>
            <a:picLocks noChangeAspect="1"/>
          </p:cNvPicPr>
          <p:nvPr/>
        </p:nvPicPr>
        <p:blipFill>
          <a:blip r:embed="rId3">
            <a:alphaModFix amt="5000"/>
          </a:blip>
          <a:stretch>
            <a:fillRect/>
          </a:stretch>
        </p:blipFill>
        <p:spPr>
          <a:xfrm>
            <a:off x="4371755" y="4539164"/>
            <a:ext cx="1185734" cy="997751"/>
          </a:xfrm>
          <a:prstGeom prst="rect">
            <a:avLst/>
          </a:prstGeom>
        </p:spPr>
      </p:pic>
      <p:pic>
        <p:nvPicPr>
          <p:cNvPr id="9" name="Picture 8">
            <a:extLst>
              <a:ext uri="{FF2B5EF4-FFF2-40B4-BE49-F238E27FC236}">
                <a16:creationId xmlns:a16="http://schemas.microsoft.com/office/drawing/2014/main" id="{AD85583E-E2D5-974A-86D6-0354B92A750B}"/>
              </a:ext>
            </a:extLst>
          </p:cNvPr>
          <p:cNvPicPr>
            <a:picLocks noChangeAspect="1"/>
          </p:cNvPicPr>
          <p:nvPr/>
        </p:nvPicPr>
        <p:blipFill>
          <a:blip r:embed="rId4">
            <a:alphaModFix amt="5000"/>
          </a:blip>
          <a:stretch>
            <a:fillRect/>
          </a:stretch>
        </p:blipFill>
        <p:spPr>
          <a:xfrm>
            <a:off x="-724404" y="3184862"/>
            <a:ext cx="4017706" cy="2701266"/>
          </a:xfrm>
          <a:prstGeom prst="rect">
            <a:avLst/>
          </a:prstGeom>
        </p:spPr>
      </p:pic>
      <p:pic>
        <p:nvPicPr>
          <p:cNvPr id="10" name="Picture 9">
            <a:extLst>
              <a:ext uri="{FF2B5EF4-FFF2-40B4-BE49-F238E27FC236}">
                <a16:creationId xmlns:a16="http://schemas.microsoft.com/office/drawing/2014/main" id="{8B95C352-6468-3F45-8611-5E2F46664FE5}"/>
              </a:ext>
            </a:extLst>
          </p:cNvPr>
          <p:cNvPicPr>
            <a:picLocks noChangeAspect="1"/>
          </p:cNvPicPr>
          <p:nvPr/>
        </p:nvPicPr>
        <p:blipFill>
          <a:blip r:embed="rId5">
            <a:alphaModFix amt="5000"/>
          </a:blip>
          <a:stretch>
            <a:fillRect/>
          </a:stretch>
        </p:blipFill>
        <p:spPr>
          <a:xfrm rot="20427105">
            <a:off x="10829721" y="165099"/>
            <a:ext cx="1300480" cy="1820672"/>
          </a:xfrm>
          <a:prstGeom prst="rect">
            <a:avLst/>
          </a:prstGeom>
        </p:spPr>
      </p:pic>
      <p:pic>
        <p:nvPicPr>
          <p:cNvPr id="11" name="Picture 10">
            <a:extLst>
              <a:ext uri="{FF2B5EF4-FFF2-40B4-BE49-F238E27FC236}">
                <a16:creationId xmlns:a16="http://schemas.microsoft.com/office/drawing/2014/main" id="{986CC419-97AA-D242-844C-4B0CEC50B66F}"/>
              </a:ext>
            </a:extLst>
          </p:cNvPr>
          <p:cNvPicPr>
            <a:picLocks noChangeAspect="1"/>
          </p:cNvPicPr>
          <p:nvPr/>
        </p:nvPicPr>
        <p:blipFill>
          <a:blip r:embed="rId6">
            <a:alphaModFix amt="5000"/>
          </a:blip>
          <a:stretch>
            <a:fillRect/>
          </a:stretch>
        </p:blipFill>
        <p:spPr>
          <a:xfrm rot="16443045">
            <a:off x="1189378" y="-374263"/>
            <a:ext cx="1825423" cy="3077141"/>
          </a:xfrm>
          <a:prstGeom prst="rect">
            <a:avLst/>
          </a:prstGeom>
        </p:spPr>
      </p:pic>
      <p:pic>
        <p:nvPicPr>
          <p:cNvPr id="12" name="Picture 11">
            <a:extLst>
              <a:ext uri="{FF2B5EF4-FFF2-40B4-BE49-F238E27FC236}">
                <a16:creationId xmlns:a16="http://schemas.microsoft.com/office/drawing/2014/main" id="{EE1E7F85-0BC1-0241-9821-AC1138FC3954}"/>
              </a:ext>
            </a:extLst>
          </p:cNvPr>
          <p:cNvPicPr>
            <a:picLocks noChangeAspect="1"/>
          </p:cNvPicPr>
          <p:nvPr/>
        </p:nvPicPr>
        <p:blipFill>
          <a:blip r:embed="rId7">
            <a:alphaModFix amt="5000"/>
          </a:blip>
          <a:stretch>
            <a:fillRect/>
          </a:stretch>
        </p:blipFill>
        <p:spPr>
          <a:xfrm rot="10800000">
            <a:off x="6512559" y="4800690"/>
            <a:ext cx="1432718" cy="1043585"/>
          </a:xfrm>
          <a:prstGeom prst="rect">
            <a:avLst/>
          </a:prstGeom>
        </p:spPr>
      </p:pic>
      <p:pic>
        <p:nvPicPr>
          <p:cNvPr id="13" name="Picture 12">
            <a:extLst>
              <a:ext uri="{FF2B5EF4-FFF2-40B4-BE49-F238E27FC236}">
                <a16:creationId xmlns:a16="http://schemas.microsoft.com/office/drawing/2014/main" id="{38BD8742-7647-C241-9F54-2FAFF3ACC388}"/>
              </a:ext>
            </a:extLst>
          </p:cNvPr>
          <p:cNvPicPr>
            <a:picLocks noChangeAspect="1"/>
          </p:cNvPicPr>
          <p:nvPr/>
        </p:nvPicPr>
        <p:blipFill>
          <a:blip r:embed="rId8">
            <a:alphaModFix amt="5000"/>
          </a:blip>
          <a:stretch>
            <a:fillRect/>
          </a:stretch>
        </p:blipFill>
        <p:spPr>
          <a:xfrm>
            <a:off x="8399778" y="923290"/>
            <a:ext cx="1546862" cy="1565277"/>
          </a:xfrm>
          <a:prstGeom prst="rect">
            <a:avLst/>
          </a:prstGeom>
        </p:spPr>
      </p:pic>
      <p:sp>
        <p:nvSpPr>
          <p:cNvPr id="16" name="Title 1">
            <a:extLst>
              <a:ext uri="{FF2B5EF4-FFF2-40B4-BE49-F238E27FC236}">
                <a16:creationId xmlns:a16="http://schemas.microsoft.com/office/drawing/2014/main" id="{19B17081-60DF-5B48-84CB-82B2C1842E2A}"/>
              </a:ext>
            </a:extLst>
          </p:cNvPr>
          <p:cNvSpPr txBox="1">
            <a:spLocks/>
          </p:cNvSpPr>
          <p:nvPr/>
        </p:nvSpPr>
        <p:spPr>
          <a:xfrm>
            <a:off x="2258568" y="2925796"/>
            <a:ext cx="7772400" cy="147606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7000" dirty="0">
                <a:latin typeface="+mj-lt"/>
              </a:rPr>
              <a:t>Full-time study</a:t>
            </a:r>
            <a:endParaRPr lang="en-US" sz="3500" dirty="0">
              <a:solidFill>
                <a:srgbClr val="F8941A"/>
              </a:solidFill>
              <a:latin typeface="+mj-lt"/>
            </a:endParaRPr>
          </a:p>
        </p:txBody>
      </p:sp>
      <p:pic>
        <p:nvPicPr>
          <p:cNvPr id="15" name="Picture 14">
            <a:extLst>
              <a:ext uri="{FF2B5EF4-FFF2-40B4-BE49-F238E27FC236}">
                <a16:creationId xmlns:a16="http://schemas.microsoft.com/office/drawing/2014/main" id="{F6AB86B8-7B85-0449-AA16-939E1081861D}"/>
              </a:ext>
            </a:extLst>
          </p:cNvPr>
          <p:cNvPicPr>
            <a:picLocks noChangeAspect="1"/>
          </p:cNvPicPr>
          <p:nvPr/>
        </p:nvPicPr>
        <p:blipFill>
          <a:blip r:embed="rId2">
            <a:alphaModFix amt="5000"/>
          </a:blip>
          <a:stretch>
            <a:fillRect/>
          </a:stretch>
        </p:blipFill>
        <p:spPr>
          <a:xfrm rot="20642420">
            <a:off x="-15515908" y="3561761"/>
            <a:ext cx="3007360" cy="2494741"/>
          </a:xfrm>
          <a:prstGeom prst="rect">
            <a:avLst/>
          </a:prstGeom>
        </p:spPr>
      </p:pic>
      <p:pic>
        <p:nvPicPr>
          <p:cNvPr id="17" name="Picture 16">
            <a:extLst>
              <a:ext uri="{FF2B5EF4-FFF2-40B4-BE49-F238E27FC236}">
                <a16:creationId xmlns:a16="http://schemas.microsoft.com/office/drawing/2014/main" id="{6DA5C5A1-0A36-EB4D-819E-024E3F2C9A4D}"/>
              </a:ext>
            </a:extLst>
          </p:cNvPr>
          <p:cNvPicPr>
            <a:picLocks noChangeAspect="1"/>
          </p:cNvPicPr>
          <p:nvPr/>
        </p:nvPicPr>
        <p:blipFill>
          <a:blip r:embed="rId3">
            <a:alphaModFix amt="5000"/>
          </a:blip>
          <a:stretch>
            <a:fillRect/>
          </a:stretch>
        </p:blipFill>
        <p:spPr>
          <a:xfrm>
            <a:off x="-20360310" y="5082089"/>
            <a:ext cx="1185734" cy="997751"/>
          </a:xfrm>
          <a:prstGeom prst="rect">
            <a:avLst/>
          </a:prstGeom>
        </p:spPr>
      </p:pic>
      <p:pic>
        <p:nvPicPr>
          <p:cNvPr id="18" name="Picture 17">
            <a:extLst>
              <a:ext uri="{FF2B5EF4-FFF2-40B4-BE49-F238E27FC236}">
                <a16:creationId xmlns:a16="http://schemas.microsoft.com/office/drawing/2014/main" id="{9984E6F9-B945-2048-9165-4AF0AFB60065}"/>
              </a:ext>
            </a:extLst>
          </p:cNvPr>
          <p:cNvPicPr>
            <a:picLocks noChangeAspect="1"/>
          </p:cNvPicPr>
          <p:nvPr/>
        </p:nvPicPr>
        <p:blipFill>
          <a:blip r:embed="rId4">
            <a:alphaModFix amt="5000"/>
          </a:blip>
          <a:stretch>
            <a:fillRect/>
          </a:stretch>
        </p:blipFill>
        <p:spPr>
          <a:xfrm>
            <a:off x="-25456469" y="3727787"/>
            <a:ext cx="4017706" cy="2701266"/>
          </a:xfrm>
          <a:prstGeom prst="rect">
            <a:avLst/>
          </a:prstGeom>
        </p:spPr>
      </p:pic>
      <p:pic>
        <p:nvPicPr>
          <p:cNvPr id="19" name="Picture 18">
            <a:extLst>
              <a:ext uri="{FF2B5EF4-FFF2-40B4-BE49-F238E27FC236}">
                <a16:creationId xmlns:a16="http://schemas.microsoft.com/office/drawing/2014/main" id="{B5A8A274-6C5B-CA43-A4EF-0FF5D4E9D07C}"/>
              </a:ext>
            </a:extLst>
          </p:cNvPr>
          <p:cNvPicPr>
            <a:picLocks noChangeAspect="1"/>
          </p:cNvPicPr>
          <p:nvPr/>
        </p:nvPicPr>
        <p:blipFill>
          <a:blip r:embed="rId5">
            <a:alphaModFix amt="5000"/>
          </a:blip>
          <a:stretch>
            <a:fillRect/>
          </a:stretch>
        </p:blipFill>
        <p:spPr>
          <a:xfrm rot="20427105">
            <a:off x="-13902344" y="708024"/>
            <a:ext cx="1300480" cy="1820672"/>
          </a:xfrm>
          <a:prstGeom prst="rect">
            <a:avLst/>
          </a:prstGeom>
        </p:spPr>
      </p:pic>
      <p:pic>
        <p:nvPicPr>
          <p:cNvPr id="20" name="Picture 19">
            <a:extLst>
              <a:ext uri="{FF2B5EF4-FFF2-40B4-BE49-F238E27FC236}">
                <a16:creationId xmlns:a16="http://schemas.microsoft.com/office/drawing/2014/main" id="{530BAF36-758C-2B42-8196-C9E472A5749A}"/>
              </a:ext>
            </a:extLst>
          </p:cNvPr>
          <p:cNvPicPr>
            <a:picLocks noChangeAspect="1"/>
          </p:cNvPicPr>
          <p:nvPr/>
        </p:nvPicPr>
        <p:blipFill>
          <a:blip r:embed="rId6">
            <a:alphaModFix amt="5000"/>
          </a:blip>
          <a:stretch>
            <a:fillRect/>
          </a:stretch>
        </p:blipFill>
        <p:spPr>
          <a:xfrm rot="16443045">
            <a:off x="-23542687" y="168662"/>
            <a:ext cx="1825423" cy="3077141"/>
          </a:xfrm>
          <a:prstGeom prst="rect">
            <a:avLst/>
          </a:prstGeom>
        </p:spPr>
      </p:pic>
      <p:pic>
        <p:nvPicPr>
          <p:cNvPr id="21" name="Picture 20">
            <a:extLst>
              <a:ext uri="{FF2B5EF4-FFF2-40B4-BE49-F238E27FC236}">
                <a16:creationId xmlns:a16="http://schemas.microsoft.com/office/drawing/2014/main" id="{C78C9466-73AF-AE4D-9FCE-39967F363B39}"/>
              </a:ext>
            </a:extLst>
          </p:cNvPr>
          <p:cNvPicPr>
            <a:picLocks noChangeAspect="1"/>
          </p:cNvPicPr>
          <p:nvPr/>
        </p:nvPicPr>
        <p:blipFill>
          <a:blip r:embed="rId7">
            <a:alphaModFix amt="5000"/>
          </a:blip>
          <a:stretch>
            <a:fillRect/>
          </a:stretch>
        </p:blipFill>
        <p:spPr>
          <a:xfrm rot="10800000">
            <a:off x="-18219506" y="5343615"/>
            <a:ext cx="1432718" cy="1043585"/>
          </a:xfrm>
          <a:prstGeom prst="rect">
            <a:avLst/>
          </a:prstGeom>
        </p:spPr>
      </p:pic>
      <p:pic>
        <p:nvPicPr>
          <p:cNvPr id="22" name="Picture 21">
            <a:extLst>
              <a:ext uri="{FF2B5EF4-FFF2-40B4-BE49-F238E27FC236}">
                <a16:creationId xmlns:a16="http://schemas.microsoft.com/office/drawing/2014/main" id="{2CEFA401-1388-0D4F-A1B0-4C70CDF45E11}"/>
              </a:ext>
            </a:extLst>
          </p:cNvPr>
          <p:cNvPicPr>
            <a:picLocks noChangeAspect="1"/>
          </p:cNvPicPr>
          <p:nvPr/>
        </p:nvPicPr>
        <p:blipFill>
          <a:blip r:embed="rId8">
            <a:alphaModFix amt="5000"/>
          </a:blip>
          <a:stretch>
            <a:fillRect/>
          </a:stretch>
        </p:blipFill>
        <p:spPr>
          <a:xfrm>
            <a:off x="-13045986" y="5263863"/>
            <a:ext cx="1546862" cy="1565277"/>
          </a:xfrm>
          <a:prstGeom prst="rect">
            <a:avLst/>
          </a:prstGeom>
        </p:spPr>
      </p:pic>
      <p:pic>
        <p:nvPicPr>
          <p:cNvPr id="23" name="Picture 22">
            <a:extLst>
              <a:ext uri="{FF2B5EF4-FFF2-40B4-BE49-F238E27FC236}">
                <a16:creationId xmlns:a16="http://schemas.microsoft.com/office/drawing/2014/main" id="{C4972BAD-4596-8847-866B-A6B96893B390}"/>
              </a:ext>
            </a:extLst>
          </p:cNvPr>
          <p:cNvPicPr>
            <a:picLocks noChangeAspect="1"/>
          </p:cNvPicPr>
          <p:nvPr/>
        </p:nvPicPr>
        <p:blipFill>
          <a:blip r:embed="rId2">
            <a:alphaModFix amt="5000"/>
          </a:blip>
          <a:stretch>
            <a:fillRect/>
          </a:stretch>
        </p:blipFill>
        <p:spPr>
          <a:xfrm rot="20642420">
            <a:off x="-19356931" y="365371"/>
            <a:ext cx="3007360" cy="2494741"/>
          </a:xfrm>
          <a:prstGeom prst="rect">
            <a:avLst/>
          </a:prstGeom>
        </p:spPr>
      </p:pic>
      <p:pic>
        <p:nvPicPr>
          <p:cNvPr id="24" name="Picture 23">
            <a:extLst>
              <a:ext uri="{FF2B5EF4-FFF2-40B4-BE49-F238E27FC236}">
                <a16:creationId xmlns:a16="http://schemas.microsoft.com/office/drawing/2014/main" id="{F9D2E0FE-586F-B447-8BA8-FDC43E36B418}"/>
              </a:ext>
            </a:extLst>
          </p:cNvPr>
          <p:cNvPicPr>
            <a:picLocks noChangeAspect="1"/>
          </p:cNvPicPr>
          <p:nvPr/>
        </p:nvPicPr>
        <p:blipFill>
          <a:blip r:embed="rId3">
            <a:alphaModFix amt="5000"/>
          </a:blip>
          <a:stretch>
            <a:fillRect/>
          </a:stretch>
        </p:blipFill>
        <p:spPr>
          <a:xfrm>
            <a:off x="-7406673" y="5123124"/>
            <a:ext cx="1185734" cy="997751"/>
          </a:xfrm>
          <a:prstGeom prst="rect">
            <a:avLst/>
          </a:prstGeom>
        </p:spPr>
      </p:pic>
      <p:pic>
        <p:nvPicPr>
          <p:cNvPr id="25" name="Picture 24">
            <a:extLst>
              <a:ext uri="{FF2B5EF4-FFF2-40B4-BE49-F238E27FC236}">
                <a16:creationId xmlns:a16="http://schemas.microsoft.com/office/drawing/2014/main" id="{C24861E3-9ABD-DD4E-834A-CB9CF2E8C43A}"/>
              </a:ext>
            </a:extLst>
          </p:cNvPr>
          <p:cNvPicPr>
            <a:picLocks noChangeAspect="1"/>
          </p:cNvPicPr>
          <p:nvPr/>
        </p:nvPicPr>
        <p:blipFill>
          <a:blip r:embed="rId4">
            <a:alphaModFix amt="5000"/>
          </a:blip>
          <a:stretch>
            <a:fillRect/>
          </a:stretch>
        </p:blipFill>
        <p:spPr>
          <a:xfrm>
            <a:off x="-13037078" y="1563053"/>
            <a:ext cx="4017706" cy="2701266"/>
          </a:xfrm>
          <a:prstGeom prst="rect">
            <a:avLst/>
          </a:prstGeom>
        </p:spPr>
      </p:pic>
      <p:pic>
        <p:nvPicPr>
          <p:cNvPr id="26" name="Picture 25">
            <a:extLst>
              <a:ext uri="{FF2B5EF4-FFF2-40B4-BE49-F238E27FC236}">
                <a16:creationId xmlns:a16="http://schemas.microsoft.com/office/drawing/2014/main" id="{3B199AA8-32CF-A842-83D1-C944F6F53302}"/>
              </a:ext>
            </a:extLst>
          </p:cNvPr>
          <p:cNvPicPr>
            <a:picLocks noChangeAspect="1"/>
          </p:cNvPicPr>
          <p:nvPr/>
        </p:nvPicPr>
        <p:blipFill>
          <a:blip r:embed="rId5">
            <a:alphaModFix amt="5000"/>
          </a:blip>
          <a:stretch>
            <a:fillRect/>
          </a:stretch>
        </p:blipFill>
        <p:spPr>
          <a:xfrm rot="20427105">
            <a:off x="-21230195" y="2599294"/>
            <a:ext cx="1300480" cy="1820672"/>
          </a:xfrm>
          <a:prstGeom prst="rect">
            <a:avLst/>
          </a:prstGeom>
        </p:spPr>
      </p:pic>
      <p:pic>
        <p:nvPicPr>
          <p:cNvPr id="27" name="Picture 26">
            <a:extLst>
              <a:ext uri="{FF2B5EF4-FFF2-40B4-BE49-F238E27FC236}">
                <a16:creationId xmlns:a16="http://schemas.microsoft.com/office/drawing/2014/main" id="{35A16B71-4328-E840-828A-57DAA2D38A9B}"/>
              </a:ext>
            </a:extLst>
          </p:cNvPr>
          <p:cNvPicPr>
            <a:picLocks noChangeAspect="1"/>
          </p:cNvPicPr>
          <p:nvPr/>
        </p:nvPicPr>
        <p:blipFill>
          <a:blip r:embed="rId6">
            <a:alphaModFix amt="5000"/>
          </a:blip>
          <a:stretch>
            <a:fillRect/>
          </a:stretch>
        </p:blipFill>
        <p:spPr>
          <a:xfrm rot="16443045">
            <a:off x="-11971590" y="3194468"/>
            <a:ext cx="1825423" cy="3077141"/>
          </a:xfrm>
          <a:prstGeom prst="rect">
            <a:avLst/>
          </a:prstGeom>
        </p:spPr>
      </p:pic>
      <p:pic>
        <p:nvPicPr>
          <p:cNvPr id="28" name="Picture 27">
            <a:extLst>
              <a:ext uri="{FF2B5EF4-FFF2-40B4-BE49-F238E27FC236}">
                <a16:creationId xmlns:a16="http://schemas.microsoft.com/office/drawing/2014/main" id="{76EE5D1D-E329-ED4B-9DF4-66C96F6BC909}"/>
              </a:ext>
            </a:extLst>
          </p:cNvPr>
          <p:cNvPicPr>
            <a:picLocks noChangeAspect="1"/>
          </p:cNvPicPr>
          <p:nvPr/>
        </p:nvPicPr>
        <p:blipFill>
          <a:blip r:embed="rId7">
            <a:alphaModFix amt="5000"/>
          </a:blip>
          <a:stretch>
            <a:fillRect/>
          </a:stretch>
        </p:blipFill>
        <p:spPr>
          <a:xfrm rot="10800000">
            <a:off x="-1957333" y="2982806"/>
            <a:ext cx="1432718" cy="1043585"/>
          </a:xfrm>
          <a:prstGeom prst="rect">
            <a:avLst/>
          </a:prstGeom>
        </p:spPr>
      </p:pic>
      <p:pic>
        <p:nvPicPr>
          <p:cNvPr id="29" name="Picture 28">
            <a:extLst>
              <a:ext uri="{FF2B5EF4-FFF2-40B4-BE49-F238E27FC236}">
                <a16:creationId xmlns:a16="http://schemas.microsoft.com/office/drawing/2014/main" id="{BE7B9452-EDD3-AE42-A1C8-6714EEB04743}"/>
              </a:ext>
            </a:extLst>
          </p:cNvPr>
          <p:cNvPicPr>
            <a:picLocks noChangeAspect="1"/>
          </p:cNvPicPr>
          <p:nvPr/>
        </p:nvPicPr>
        <p:blipFill>
          <a:blip r:embed="rId8">
            <a:alphaModFix amt="5000"/>
          </a:blip>
          <a:stretch>
            <a:fillRect/>
          </a:stretch>
        </p:blipFill>
        <p:spPr>
          <a:xfrm>
            <a:off x="-25370238" y="4854099"/>
            <a:ext cx="1546862" cy="1565277"/>
          </a:xfrm>
          <a:prstGeom prst="rect">
            <a:avLst/>
          </a:prstGeom>
        </p:spPr>
      </p:pic>
      <p:pic>
        <p:nvPicPr>
          <p:cNvPr id="30" name="Picture 29">
            <a:extLst>
              <a:ext uri="{FF2B5EF4-FFF2-40B4-BE49-F238E27FC236}">
                <a16:creationId xmlns:a16="http://schemas.microsoft.com/office/drawing/2014/main" id="{5E8C6CA5-6A74-7248-ADB6-8C4A564BF700}"/>
              </a:ext>
            </a:extLst>
          </p:cNvPr>
          <p:cNvPicPr>
            <a:picLocks noChangeAspect="1"/>
          </p:cNvPicPr>
          <p:nvPr/>
        </p:nvPicPr>
        <p:blipFill>
          <a:blip r:embed="rId8">
            <a:alphaModFix amt="5000"/>
          </a:blip>
          <a:stretch>
            <a:fillRect/>
          </a:stretch>
        </p:blipFill>
        <p:spPr>
          <a:xfrm>
            <a:off x="-17621902" y="3137594"/>
            <a:ext cx="1546862" cy="1565277"/>
          </a:xfrm>
          <a:prstGeom prst="rect">
            <a:avLst/>
          </a:prstGeom>
        </p:spPr>
      </p:pic>
      <p:pic>
        <p:nvPicPr>
          <p:cNvPr id="31" name="Picture 30">
            <a:extLst>
              <a:ext uri="{FF2B5EF4-FFF2-40B4-BE49-F238E27FC236}">
                <a16:creationId xmlns:a16="http://schemas.microsoft.com/office/drawing/2014/main" id="{6BC90A1E-8145-0641-B8DF-6D260FF80D7D}"/>
              </a:ext>
            </a:extLst>
          </p:cNvPr>
          <p:cNvPicPr>
            <a:picLocks noChangeAspect="1"/>
          </p:cNvPicPr>
          <p:nvPr/>
        </p:nvPicPr>
        <p:blipFill>
          <a:blip r:embed="rId6">
            <a:alphaModFix amt="5000"/>
          </a:blip>
          <a:stretch>
            <a:fillRect/>
          </a:stretch>
        </p:blipFill>
        <p:spPr>
          <a:xfrm rot="16443045">
            <a:off x="-7032869" y="2243002"/>
            <a:ext cx="1825423" cy="3077141"/>
          </a:xfrm>
          <a:prstGeom prst="rect">
            <a:avLst/>
          </a:prstGeom>
        </p:spPr>
      </p:pic>
      <p:pic>
        <p:nvPicPr>
          <p:cNvPr id="32" name="Picture 31">
            <a:extLst>
              <a:ext uri="{FF2B5EF4-FFF2-40B4-BE49-F238E27FC236}">
                <a16:creationId xmlns:a16="http://schemas.microsoft.com/office/drawing/2014/main" id="{5BEF0B8A-F881-944E-85A8-38410B871DC7}"/>
              </a:ext>
            </a:extLst>
          </p:cNvPr>
          <p:cNvPicPr>
            <a:picLocks noChangeAspect="1"/>
          </p:cNvPicPr>
          <p:nvPr/>
        </p:nvPicPr>
        <p:blipFill>
          <a:blip r:embed="rId6">
            <a:alphaModFix amt="5000"/>
          </a:blip>
          <a:stretch>
            <a:fillRect/>
          </a:stretch>
        </p:blipFill>
        <p:spPr>
          <a:xfrm rot="16443045">
            <a:off x="-16007486" y="728162"/>
            <a:ext cx="1825423" cy="3077141"/>
          </a:xfrm>
          <a:prstGeom prst="rect">
            <a:avLst/>
          </a:prstGeom>
        </p:spPr>
      </p:pic>
      <p:pic>
        <p:nvPicPr>
          <p:cNvPr id="33" name="Picture 32">
            <a:extLst>
              <a:ext uri="{FF2B5EF4-FFF2-40B4-BE49-F238E27FC236}">
                <a16:creationId xmlns:a16="http://schemas.microsoft.com/office/drawing/2014/main" id="{811DBE17-A25E-3F47-BB56-329396533EC6}"/>
              </a:ext>
            </a:extLst>
          </p:cNvPr>
          <p:cNvPicPr>
            <a:picLocks noChangeAspect="1"/>
          </p:cNvPicPr>
          <p:nvPr/>
        </p:nvPicPr>
        <p:blipFill>
          <a:blip r:embed="rId4">
            <a:alphaModFix amt="5000"/>
          </a:blip>
          <a:stretch>
            <a:fillRect/>
          </a:stretch>
        </p:blipFill>
        <p:spPr>
          <a:xfrm>
            <a:off x="-5206420" y="145191"/>
            <a:ext cx="4017706" cy="2701266"/>
          </a:xfrm>
          <a:prstGeom prst="rect">
            <a:avLst/>
          </a:prstGeom>
        </p:spPr>
      </p:pic>
      <p:pic>
        <p:nvPicPr>
          <p:cNvPr id="34" name="Picture 33">
            <a:extLst>
              <a:ext uri="{FF2B5EF4-FFF2-40B4-BE49-F238E27FC236}">
                <a16:creationId xmlns:a16="http://schemas.microsoft.com/office/drawing/2014/main" id="{8D0236EE-1481-5143-83B3-B5FB2051A1FE}"/>
              </a:ext>
            </a:extLst>
          </p:cNvPr>
          <p:cNvPicPr>
            <a:picLocks noChangeAspect="1"/>
          </p:cNvPicPr>
          <p:nvPr/>
        </p:nvPicPr>
        <p:blipFill>
          <a:blip r:embed="rId2">
            <a:alphaModFix amt="5000"/>
          </a:blip>
          <a:stretch>
            <a:fillRect/>
          </a:stretch>
        </p:blipFill>
        <p:spPr>
          <a:xfrm rot="20642420">
            <a:off x="-10117597" y="4285519"/>
            <a:ext cx="3007360" cy="2494741"/>
          </a:xfrm>
          <a:prstGeom prst="rect">
            <a:avLst/>
          </a:prstGeom>
        </p:spPr>
      </p:pic>
      <p:pic>
        <p:nvPicPr>
          <p:cNvPr id="35" name="Picture 34">
            <a:extLst>
              <a:ext uri="{FF2B5EF4-FFF2-40B4-BE49-F238E27FC236}">
                <a16:creationId xmlns:a16="http://schemas.microsoft.com/office/drawing/2014/main" id="{C2E71F05-8E52-AB49-B3E0-319161CA0987}"/>
              </a:ext>
            </a:extLst>
          </p:cNvPr>
          <p:cNvPicPr>
            <a:picLocks noChangeAspect="1"/>
          </p:cNvPicPr>
          <p:nvPr/>
        </p:nvPicPr>
        <p:blipFill>
          <a:blip r:embed="rId7">
            <a:alphaModFix amt="5000"/>
          </a:blip>
          <a:stretch>
            <a:fillRect/>
          </a:stretch>
        </p:blipFill>
        <p:spPr>
          <a:xfrm rot="10800000">
            <a:off x="-10193210" y="780349"/>
            <a:ext cx="1432718" cy="1043585"/>
          </a:xfrm>
          <a:prstGeom prst="rect">
            <a:avLst/>
          </a:prstGeom>
        </p:spPr>
      </p:pic>
      <p:pic>
        <p:nvPicPr>
          <p:cNvPr id="36" name="Picture 35">
            <a:extLst>
              <a:ext uri="{FF2B5EF4-FFF2-40B4-BE49-F238E27FC236}">
                <a16:creationId xmlns:a16="http://schemas.microsoft.com/office/drawing/2014/main" id="{CA37CA06-19BE-8D4A-BC08-C49C8FBEB964}"/>
              </a:ext>
            </a:extLst>
          </p:cNvPr>
          <p:cNvPicPr>
            <a:picLocks noChangeAspect="1"/>
          </p:cNvPicPr>
          <p:nvPr/>
        </p:nvPicPr>
        <p:blipFill>
          <a:blip r:embed="rId8">
            <a:alphaModFix amt="5000"/>
          </a:blip>
          <a:stretch>
            <a:fillRect/>
          </a:stretch>
        </p:blipFill>
        <p:spPr>
          <a:xfrm>
            <a:off x="-7155390" y="464979"/>
            <a:ext cx="1546862" cy="1565277"/>
          </a:xfrm>
          <a:prstGeom prst="rect">
            <a:avLst/>
          </a:prstGeom>
        </p:spPr>
      </p:pic>
      <p:pic>
        <p:nvPicPr>
          <p:cNvPr id="37" name="Picture 36">
            <a:extLst>
              <a:ext uri="{FF2B5EF4-FFF2-40B4-BE49-F238E27FC236}">
                <a16:creationId xmlns:a16="http://schemas.microsoft.com/office/drawing/2014/main" id="{1E28DC75-1D8F-2148-90E5-C7AA3FB839CD}"/>
              </a:ext>
            </a:extLst>
          </p:cNvPr>
          <p:cNvPicPr>
            <a:picLocks noChangeAspect="1"/>
          </p:cNvPicPr>
          <p:nvPr/>
        </p:nvPicPr>
        <p:blipFill>
          <a:blip r:embed="rId2">
            <a:alphaModFix amt="5000"/>
          </a:blip>
          <a:stretch>
            <a:fillRect/>
          </a:stretch>
        </p:blipFill>
        <p:spPr>
          <a:xfrm rot="20642420">
            <a:off x="-4839964" y="4504784"/>
            <a:ext cx="3007360" cy="2494741"/>
          </a:xfrm>
          <a:prstGeom prst="rect">
            <a:avLst/>
          </a:prstGeom>
        </p:spPr>
      </p:pic>
      <p:pic>
        <p:nvPicPr>
          <p:cNvPr id="38" name="Picture 37">
            <a:extLst>
              <a:ext uri="{FF2B5EF4-FFF2-40B4-BE49-F238E27FC236}">
                <a16:creationId xmlns:a16="http://schemas.microsoft.com/office/drawing/2014/main" id="{A8D59594-1A3D-3448-B824-A16CF0FFB4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7716" y="455576"/>
            <a:ext cx="3115523" cy="2197886"/>
          </a:xfrm>
          <a:prstGeom prst="rect">
            <a:avLst/>
          </a:prstGeom>
        </p:spPr>
      </p:pic>
    </p:spTree>
    <p:extLst>
      <p:ext uri="{BB962C8B-B14F-4D97-AF65-F5344CB8AC3E}">
        <p14:creationId xmlns:p14="http://schemas.microsoft.com/office/powerpoint/2010/main" val="22007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9905</TotalTime>
  <Words>1989</Words>
  <Application>Microsoft Office PowerPoint</Application>
  <PresentationFormat>Widescreen</PresentationFormat>
  <Paragraphs>259</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Sniglet</vt:lpstr>
      <vt:lpstr>Office Theme</vt:lpstr>
      <vt:lpstr>PowerPoint Presentation</vt:lpstr>
      <vt:lpstr>PowerPoint Presentation</vt:lpstr>
      <vt:lpstr>Aims</vt:lpstr>
      <vt:lpstr>PowerPoint Presentation</vt:lpstr>
      <vt:lpstr>PowerPoint Presentation</vt:lpstr>
      <vt:lpstr>Snap thought!</vt:lpstr>
      <vt:lpstr>Repayment of tuition fees  and Maintenance Loans</vt:lpstr>
      <vt:lpstr>Repayment of tuition fees  and Maintenance Loans</vt:lpstr>
      <vt:lpstr>PowerPoint Presentation</vt:lpstr>
      <vt:lpstr>Two main costs</vt:lpstr>
      <vt:lpstr>Tuition Fees</vt:lpstr>
      <vt:lpstr>Tuition Fees</vt:lpstr>
      <vt:lpstr>Living costs – Maintenance Loan:  maximum amount each year</vt:lpstr>
      <vt:lpstr>Living costs – Maximum Maintenance Loan depends on your household income</vt:lpstr>
      <vt:lpstr>Additional Finance – Grants, Bursaries and Allowances that aren’t repayable</vt:lpstr>
      <vt:lpstr>How to find out how much you can apply for…</vt:lpstr>
      <vt:lpstr>Higher Level and Degree Apprenticeships</vt:lpstr>
      <vt:lpstr>So, how much could you get per week?</vt:lpstr>
      <vt:lpstr>Budget Busters Game!</vt:lpstr>
      <vt:lpstr>Top tips and info</vt:lpstr>
      <vt:lpstr>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BUSTERS</dc:title>
  <dc:creator>Mark Critchley</dc:creator>
  <cp:lastModifiedBy>William France</cp:lastModifiedBy>
  <cp:revision>208</cp:revision>
  <cp:lastPrinted>2018-05-02T11:15:58Z</cp:lastPrinted>
  <dcterms:created xsi:type="dcterms:W3CDTF">2018-01-03T09:18:30Z</dcterms:created>
  <dcterms:modified xsi:type="dcterms:W3CDTF">2023-10-11T08:19:35Z</dcterms:modified>
</cp:coreProperties>
</file>