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9" r:id="rId5"/>
    <p:sldId id="260" r:id="rId6"/>
    <p:sldId id="257" r:id="rId7"/>
    <p:sldId id="271" r:id="rId8"/>
    <p:sldId id="261" r:id="rId9"/>
    <p:sldId id="263" r:id="rId10"/>
    <p:sldId id="264" r:id="rId11"/>
    <p:sldId id="267" r:id="rId12"/>
    <p:sldId id="265" r:id="rId13"/>
    <p:sldId id="268" r:id="rId14"/>
    <p:sldId id="269" r:id="rId15"/>
    <p:sldId id="266" r:id="rId16"/>
    <p:sldId id="270" r:id="rId17"/>
    <p:sldId id="274" r:id="rId18"/>
    <p:sldId id="272" r:id="rId19"/>
    <p:sldId id="275" r:id="rId20"/>
    <p:sldId id="273" r:id="rId21"/>
    <p:sldId id="276" r:id="rId22"/>
    <p:sldId id="277" r:id="rId23"/>
    <p:sldId id="279" r:id="rId24"/>
    <p:sldId id="280" r:id="rId25"/>
    <p:sldId id="282" r:id="rId26"/>
    <p:sldId id="256"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a:srgbClr val="2F2E7E"/>
    <a:srgbClr val="53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7"/>
    <p:restoredTop sz="64564" autoAdjust="0"/>
  </p:normalViewPr>
  <p:slideViewPr>
    <p:cSldViewPr snapToGrid="0" snapToObjects="1">
      <p:cViewPr varScale="1">
        <p:scale>
          <a:sx n="55" d="100"/>
          <a:sy n="55" d="100"/>
        </p:scale>
        <p:origin x="20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004D2-9B5E-4EB8-B7A4-A0A0CA88C4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F7E076A-D1B0-43D1-8751-98D8600F11DD}">
      <dgm:prSet phldrT="[Text]" custT="1"/>
      <dgm:spPr>
        <a:solidFill>
          <a:srgbClr val="2F2E7E"/>
        </a:solidFill>
      </dgm:spPr>
      <dgm:t>
        <a:bodyPr/>
        <a:lstStyle/>
        <a:p>
          <a:r>
            <a:rPr lang="en-GB" sz="2800" dirty="0">
              <a:latin typeface="+mn-lt"/>
              <a:cs typeface="Arial" panose="020B0604020202020204" pitchFamily="34" charset="0"/>
            </a:rPr>
            <a:t>1) What support is available?</a:t>
          </a:r>
        </a:p>
      </dgm:t>
    </dgm:pt>
    <dgm:pt modelId="{7B095A9C-CD93-41A1-BC2C-4DC8937C0ADC}" type="parTrans" cxnId="{1B94067B-3844-4EE9-A31C-83891187FB34}">
      <dgm:prSet/>
      <dgm:spPr/>
      <dgm:t>
        <a:bodyPr/>
        <a:lstStyle/>
        <a:p>
          <a:endParaRPr lang="en-GB"/>
        </a:p>
      </dgm:t>
    </dgm:pt>
    <dgm:pt modelId="{98B0ACA0-740B-4390-84DD-9D46BD88D977}" type="sibTrans" cxnId="{1B94067B-3844-4EE9-A31C-83891187FB34}">
      <dgm:prSet/>
      <dgm:spPr/>
      <dgm:t>
        <a:bodyPr/>
        <a:lstStyle/>
        <a:p>
          <a:endParaRPr lang="en-GB"/>
        </a:p>
      </dgm:t>
    </dgm:pt>
    <dgm:pt modelId="{9D7167DD-B1FB-4D0D-A5F6-54874E13650D}">
      <dgm:prSet phldrT="[Text]" custT="1"/>
      <dgm:spPr>
        <a:solidFill>
          <a:srgbClr val="2F2E7E"/>
        </a:solidFill>
      </dgm:spPr>
      <dgm:t>
        <a:bodyPr/>
        <a:lstStyle/>
        <a:p>
          <a:r>
            <a:rPr lang="en-GB" sz="2800" dirty="0">
              <a:latin typeface="+mn-lt"/>
              <a:cs typeface="Arial" panose="020B0604020202020204" pitchFamily="34" charset="0"/>
            </a:rPr>
            <a:t>2) How do you access it?</a:t>
          </a:r>
        </a:p>
      </dgm:t>
    </dgm:pt>
    <dgm:pt modelId="{06527693-AE77-4A67-8E20-89BC4979EB85}" type="parTrans" cxnId="{2F99EE7A-998F-494B-9FC3-2EA43382E448}">
      <dgm:prSet/>
      <dgm:spPr/>
      <dgm:t>
        <a:bodyPr/>
        <a:lstStyle/>
        <a:p>
          <a:endParaRPr lang="en-GB"/>
        </a:p>
      </dgm:t>
    </dgm:pt>
    <dgm:pt modelId="{F669FB75-072D-4790-A934-86E00FFF7300}" type="sibTrans" cxnId="{2F99EE7A-998F-494B-9FC3-2EA43382E448}">
      <dgm:prSet/>
      <dgm:spPr/>
      <dgm:t>
        <a:bodyPr/>
        <a:lstStyle/>
        <a:p>
          <a:endParaRPr lang="en-GB"/>
        </a:p>
      </dgm:t>
    </dgm:pt>
    <dgm:pt modelId="{9856EB75-9276-4D71-9843-7A9C229CBC80}">
      <dgm:prSet phldrT="[Text]" custT="1"/>
      <dgm:spPr>
        <a:solidFill>
          <a:srgbClr val="2F2E7E"/>
        </a:solidFill>
      </dgm:spPr>
      <dgm:t>
        <a:bodyPr/>
        <a:lstStyle/>
        <a:p>
          <a:r>
            <a:rPr lang="en-GB" sz="2800" dirty="0">
              <a:latin typeface="+mn-lt"/>
              <a:cs typeface="Arial" panose="020B0604020202020204" pitchFamily="34" charset="0"/>
            </a:rPr>
            <a:t>3) How and when to repay?</a:t>
          </a:r>
        </a:p>
      </dgm:t>
    </dgm:pt>
    <dgm:pt modelId="{627CC985-22F4-447D-BA41-27AF5164F0AA}" type="parTrans" cxnId="{41550F24-B4C2-4A38-A4C7-4A4A2178EC44}">
      <dgm:prSet/>
      <dgm:spPr/>
      <dgm:t>
        <a:bodyPr/>
        <a:lstStyle/>
        <a:p>
          <a:endParaRPr lang="en-GB"/>
        </a:p>
      </dgm:t>
    </dgm:pt>
    <dgm:pt modelId="{80C6EB07-A675-45EC-9643-573211B10F01}" type="sibTrans" cxnId="{41550F24-B4C2-4A38-A4C7-4A4A2178EC44}">
      <dgm:prSet/>
      <dgm:spPr/>
      <dgm:t>
        <a:bodyPr/>
        <a:lstStyle/>
        <a:p>
          <a:endParaRPr lang="en-GB"/>
        </a:p>
      </dgm:t>
    </dgm:pt>
    <dgm:pt modelId="{1F46FEDF-69B5-47A2-B3F0-EF8383B429FE}">
      <dgm:prSet phldrT="[Text]" custT="1"/>
      <dgm:spPr>
        <a:solidFill>
          <a:srgbClr val="2F2E7E"/>
        </a:solidFill>
      </dgm:spPr>
      <dgm:t>
        <a:bodyPr/>
        <a:lstStyle/>
        <a:p>
          <a:r>
            <a:rPr lang="en-GB" sz="2800" dirty="0">
              <a:latin typeface="+mn-lt"/>
              <a:cs typeface="Arial" panose="020B0604020202020204" pitchFamily="34" charset="0"/>
            </a:rPr>
            <a:t>4) How to manage your money?</a:t>
          </a:r>
        </a:p>
      </dgm:t>
    </dgm:pt>
    <dgm:pt modelId="{907DC3DE-47CE-43CC-BD1A-590DD5ACC688}" type="parTrans" cxnId="{E0329520-DF31-40B4-AD96-344D1DB62FF2}">
      <dgm:prSet/>
      <dgm:spPr/>
      <dgm:t>
        <a:bodyPr/>
        <a:lstStyle/>
        <a:p>
          <a:endParaRPr lang="en-GB"/>
        </a:p>
      </dgm:t>
    </dgm:pt>
    <dgm:pt modelId="{9738AE10-3E46-4F4D-B74D-1D13D1B12F3C}" type="sibTrans" cxnId="{E0329520-DF31-40B4-AD96-344D1DB62FF2}">
      <dgm:prSet/>
      <dgm:spPr/>
      <dgm:t>
        <a:bodyPr/>
        <a:lstStyle/>
        <a:p>
          <a:endParaRPr lang="en-GB"/>
        </a:p>
      </dgm:t>
    </dgm:pt>
    <dgm:pt modelId="{36AEA196-F44E-478D-98DC-FDDF4B6930C4}" type="pres">
      <dgm:prSet presAssocID="{107004D2-9B5E-4EB8-B7A4-A0A0CA88C42A}" presName="diagram" presStyleCnt="0">
        <dgm:presLayoutVars>
          <dgm:dir/>
          <dgm:resizeHandles val="exact"/>
        </dgm:presLayoutVars>
      </dgm:prSet>
      <dgm:spPr/>
    </dgm:pt>
    <dgm:pt modelId="{042A9172-92CC-430E-ADB2-0BA74BFF3F7A}" type="pres">
      <dgm:prSet presAssocID="{DF7E076A-D1B0-43D1-8751-98D8600F11DD}" presName="node" presStyleLbl="node1" presStyleIdx="0" presStyleCnt="4">
        <dgm:presLayoutVars>
          <dgm:bulletEnabled val="1"/>
        </dgm:presLayoutVars>
      </dgm:prSet>
      <dgm:spPr/>
    </dgm:pt>
    <dgm:pt modelId="{66A782C8-269B-4E4C-B92C-BBAE6DCC5516}" type="pres">
      <dgm:prSet presAssocID="{98B0ACA0-740B-4390-84DD-9D46BD88D977}" presName="sibTrans" presStyleCnt="0"/>
      <dgm:spPr/>
    </dgm:pt>
    <dgm:pt modelId="{A1196E64-0EC0-4173-A8ED-1DB3BAFCC8D2}" type="pres">
      <dgm:prSet presAssocID="{9D7167DD-B1FB-4D0D-A5F6-54874E13650D}" presName="node" presStyleLbl="node1" presStyleIdx="1" presStyleCnt="4">
        <dgm:presLayoutVars>
          <dgm:bulletEnabled val="1"/>
        </dgm:presLayoutVars>
      </dgm:prSet>
      <dgm:spPr/>
    </dgm:pt>
    <dgm:pt modelId="{06BA27BB-4854-4585-8811-885431E298A7}" type="pres">
      <dgm:prSet presAssocID="{F669FB75-072D-4790-A934-86E00FFF7300}" presName="sibTrans" presStyleCnt="0"/>
      <dgm:spPr/>
    </dgm:pt>
    <dgm:pt modelId="{D96FD2DB-B3E8-47EA-AD12-ACD58D0F7279}" type="pres">
      <dgm:prSet presAssocID="{9856EB75-9276-4D71-9843-7A9C229CBC80}" presName="node" presStyleLbl="node1" presStyleIdx="2" presStyleCnt="4">
        <dgm:presLayoutVars>
          <dgm:bulletEnabled val="1"/>
        </dgm:presLayoutVars>
      </dgm:prSet>
      <dgm:spPr/>
    </dgm:pt>
    <dgm:pt modelId="{A29622AC-247B-41FB-94F0-C969BF0C46D4}" type="pres">
      <dgm:prSet presAssocID="{80C6EB07-A675-45EC-9643-573211B10F01}" presName="sibTrans" presStyleCnt="0"/>
      <dgm:spPr/>
    </dgm:pt>
    <dgm:pt modelId="{5009E98A-ED88-44D6-B087-002D4E40871C}" type="pres">
      <dgm:prSet presAssocID="{1F46FEDF-69B5-47A2-B3F0-EF8383B429FE}" presName="node" presStyleLbl="node1" presStyleIdx="3" presStyleCnt="4">
        <dgm:presLayoutVars>
          <dgm:bulletEnabled val="1"/>
        </dgm:presLayoutVars>
      </dgm:prSet>
      <dgm:spPr/>
    </dgm:pt>
  </dgm:ptLst>
  <dgm:cxnLst>
    <dgm:cxn modelId="{5639D904-1921-477A-9A8B-90B1D70D9C4F}" type="presOf" srcId="{9D7167DD-B1FB-4D0D-A5F6-54874E13650D}" destId="{A1196E64-0EC0-4173-A8ED-1DB3BAFCC8D2}" srcOrd="0" destOrd="0" presId="urn:microsoft.com/office/officeart/2005/8/layout/default"/>
    <dgm:cxn modelId="{E0329520-DF31-40B4-AD96-344D1DB62FF2}" srcId="{107004D2-9B5E-4EB8-B7A4-A0A0CA88C42A}" destId="{1F46FEDF-69B5-47A2-B3F0-EF8383B429FE}" srcOrd="3" destOrd="0" parTransId="{907DC3DE-47CE-43CC-BD1A-590DD5ACC688}" sibTransId="{9738AE10-3E46-4F4D-B74D-1D13D1B12F3C}"/>
    <dgm:cxn modelId="{41550F24-B4C2-4A38-A4C7-4A4A2178EC44}" srcId="{107004D2-9B5E-4EB8-B7A4-A0A0CA88C42A}" destId="{9856EB75-9276-4D71-9843-7A9C229CBC80}" srcOrd="2" destOrd="0" parTransId="{627CC985-22F4-447D-BA41-27AF5164F0AA}" sibTransId="{80C6EB07-A675-45EC-9643-573211B10F01}"/>
    <dgm:cxn modelId="{8A3B3A4C-D866-4EBF-9295-2BB22EFA74EA}" type="presOf" srcId="{107004D2-9B5E-4EB8-B7A4-A0A0CA88C42A}" destId="{36AEA196-F44E-478D-98DC-FDDF4B6930C4}" srcOrd="0" destOrd="0" presId="urn:microsoft.com/office/officeart/2005/8/layout/default"/>
    <dgm:cxn modelId="{B7116D4C-BF4F-4B48-BB9A-C633976EFC72}" type="presOf" srcId="{1F46FEDF-69B5-47A2-B3F0-EF8383B429FE}" destId="{5009E98A-ED88-44D6-B087-002D4E40871C}" srcOrd="0" destOrd="0" presId="urn:microsoft.com/office/officeart/2005/8/layout/default"/>
    <dgm:cxn modelId="{2F99EE7A-998F-494B-9FC3-2EA43382E448}" srcId="{107004D2-9B5E-4EB8-B7A4-A0A0CA88C42A}" destId="{9D7167DD-B1FB-4D0D-A5F6-54874E13650D}" srcOrd="1" destOrd="0" parTransId="{06527693-AE77-4A67-8E20-89BC4979EB85}" sibTransId="{F669FB75-072D-4790-A934-86E00FFF7300}"/>
    <dgm:cxn modelId="{1B94067B-3844-4EE9-A31C-83891187FB34}" srcId="{107004D2-9B5E-4EB8-B7A4-A0A0CA88C42A}" destId="{DF7E076A-D1B0-43D1-8751-98D8600F11DD}" srcOrd="0" destOrd="0" parTransId="{7B095A9C-CD93-41A1-BC2C-4DC8937C0ADC}" sibTransId="{98B0ACA0-740B-4390-84DD-9D46BD88D977}"/>
    <dgm:cxn modelId="{57D599A2-B71D-4361-9AEB-336D5F1AB1E8}" type="presOf" srcId="{DF7E076A-D1B0-43D1-8751-98D8600F11DD}" destId="{042A9172-92CC-430E-ADB2-0BA74BFF3F7A}" srcOrd="0" destOrd="0" presId="urn:microsoft.com/office/officeart/2005/8/layout/default"/>
    <dgm:cxn modelId="{304906DA-DE45-4FE5-9DE3-595E936FCB00}" type="presOf" srcId="{9856EB75-9276-4D71-9843-7A9C229CBC80}" destId="{D96FD2DB-B3E8-47EA-AD12-ACD58D0F7279}" srcOrd="0" destOrd="0" presId="urn:microsoft.com/office/officeart/2005/8/layout/default"/>
    <dgm:cxn modelId="{9E9E1EC0-AE28-498F-A14B-F18E3246F51A}" type="presParOf" srcId="{36AEA196-F44E-478D-98DC-FDDF4B6930C4}" destId="{042A9172-92CC-430E-ADB2-0BA74BFF3F7A}" srcOrd="0" destOrd="0" presId="urn:microsoft.com/office/officeart/2005/8/layout/default"/>
    <dgm:cxn modelId="{AC0234F1-1438-4930-AD62-A9A84F8BC180}" type="presParOf" srcId="{36AEA196-F44E-478D-98DC-FDDF4B6930C4}" destId="{66A782C8-269B-4E4C-B92C-BBAE6DCC5516}" srcOrd="1" destOrd="0" presId="urn:microsoft.com/office/officeart/2005/8/layout/default"/>
    <dgm:cxn modelId="{F8B182A5-A0E1-4646-BA3E-7CD2CDDD27BD}" type="presParOf" srcId="{36AEA196-F44E-478D-98DC-FDDF4B6930C4}" destId="{A1196E64-0EC0-4173-A8ED-1DB3BAFCC8D2}" srcOrd="2" destOrd="0" presId="urn:microsoft.com/office/officeart/2005/8/layout/default"/>
    <dgm:cxn modelId="{A9E2550F-C943-4CDE-89CE-4DFF01884D06}" type="presParOf" srcId="{36AEA196-F44E-478D-98DC-FDDF4B6930C4}" destId="{06BA27BB-4854-4585-8811-885431E298A7}" srcOrd="3" destOrd="0" presId="urn:microsoft.com/office/officeart/2005/8/layout/default"/>
    <dgm:cxn modelId="{5B8936F3-6907-4BF6-8294-AF29D9E7A7CF}" type="presParOf" srcId="{36AEA196-F44E-478D-98DC-FDDF4B6930C4}" destId="{D96FD2DB-B3E8-47EA-AD12-ACD58D0F7279}" srcOrd="4" destOrd="0" presId="urn:microsoft.com/office/officeart/2005/8/layout/default"/>
    <dgm:cxn modelId="{4D8A04E0-67E5-4D46-8429-458A4E713528}" type="presParOf" srcId="{36AEA196-F44E-478D-98DC-FDDF4B6930C4}" destId="{A29622AC-247B-41FB-94F0-C969BF0C46D4}" srcOrd="5" destOrd="0" presId="urn:microsoft.com/office/officeart/2005/8/layout/default"/>
    <dgm:cxn modelId="{5CB6DF2A-68B7-4093-9FB7-2185F00FDBAB}" type="presParOf" srcId="{36AEA196-F44E-478D-98DC-FDDF4B6930C4}" destId="{5009E98A-ED88-44D6-B087-002D4E40871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A9172-92CC-430E-ADB2-0BA74BFF3F7A}">
      <dsp:nvSpPr>
        <dsp:cNvPr id="0" name=""/>
        <dsp:cNvSpPr/>
      </dsp:nvSpPr>
      <dsp:spPr>
        <a:xfrm>
          <a:off x="596" y="399644"/>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1) What support is available?</a:t>
          </a:r>
        </a:p>
      </dsp:txBody>
      <dsp:txXfrm>
        <a:off x="596" y="399644"/>
        <a:ext cx="2326350" cy="1395810"/>
      </dsp:txXfrm>
    </dsp:sp>
    <dsp:sp modelId="{A1196E64-0EC0-4173-A8ED-1DB3BAFCC8D2}">
      <dsp:nvSpPr>
        <dsp:cNvPr id="0" name=""/>
        <dsp:cNvSpPr/>
      </dsp:nvSpPr>
      <dsp:spPr>
        <a:xfrm>
          <a:off x="2559581" y="399644"/>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2) How do you access it?</a:t>
          </a:r>
        </a:p>
      </dsp:txBody>
      <dsp:txXfrm>
        <a:off x="2559581" y="399644"/>
        <a:ext cx="2326350" cy="1395810"/>
      </dsp:txXfrm>
    </dsp:sp>
    <dsp:sp modelId="{D96FD2DB-B3E8-47EA-AD12-ACD58D0F7279}">
      <dsp:nvSpPr>
        <dsp:cNvPr id="0" name=""/>
        <dsp:cNvSpPr/>
      </dsp:nvSpPr>
      <dsp:spPr>
        <a:xfrm>
          <a:off x="596" y="2028089"/>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3) How and when to repay?</a:t>
          </a:r>
        </a:p>
      </dsp:txBody>
      <dsp:txXfrm>
        <a:off x="596" y="2028089"/>
        <a:ext cx="2326350" cy="1395810"/>
      </dsp:txXfrm>
    </dsp:sp>
    <dsp:sp modelId="{5009E98A-ED88-44D6-B087-002D4E40871C}">
      <dsp:nvSpPr>
        <dsp:cNvPr id="0" name=""/>
        <dsp:cNvSpPr/>
      </dsp:nvSpPr>
      <dsp:spPr>
        <a:xfrm>
          <a:off x="2559581" y="2028089"/>
          <a:ext cx="2326350" cy="1395810"/>
        </a:xfrm>
        <a:prstGeom prst="rect">
          <a:avLst/>
        </a:prstGeom>
        <a:solidFill>
          <a:srgbClr val="2F2E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mn-lt"/>
              <a:cs typeface="Arial" panose="020B0604020202020204" pitchFamily="34" charset="0"/>
            </a:rPr>
            <a:t>4) How to manage your money?</a:t>
          </a:r>
        </a:p>
      </dsp:txBody>
      <dsp:txXfrm>
        <a:off x="2559581" y="2028089"/>
        <a:ext cx="2326350" cy="13958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8B707-BF7D-4687-91F8-951AC7043195}" type="datetimeFigureOut">
              <a:rPr lang="en-GB" smtClean="0"/>
              <a:t>11/10/2023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A8BDA-7AE2-4AF9-8F34-6637862D8197}" type="slidenum">
              <a:rPr lang="en-GB" smtClean="0"/>
              <a:t>‹#›</a:t>
            </a:fld>
            <a:endParaRPr lang="en-GB"/>
          </a:p>
        </p:txBody>
      </p:sp>
    </p:spTree>
    <p:extLst>
      <p:ext uri="{BB962C8B-B14F-4D97-AF65-F5344CB8AC3E}">
        <p14:creationId xmlns:p14="http://schemas.microsoft.com/office/powerpoint/2010/main" val="277542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This Presentation will cover a the basics of student finance. We recommend making it clear from the outset that you – and GHWY – cannot answer questions about an individuals personal circumstances should be sent to Student Finance directly</a:t>
            </a:r>
            <a:r>
              <a:rPr lang="en-GB"/>
              <a:t>. </a:t>
            </a:r>
            <a:endParaRPr lang="en-GB" dirty="0"/>
          </a:p>
        </p:txBody>
      </p:sp>
      <p:sp>
        <p:nvSpPr>
          <p:cNvPr id="4" name="Slide Number Placeholder 3"/>
          <p:cNvSpPr>
            <a:spLocks noGrp="1"/>
          </p:cNvSpPr>
          <p:nvPr>
            <p:ph type="sldNum" sz="quarter" idx="5"/>
          </p:nvPr>
        </p:nvSpPr>
        <p:spPr/>
        <p:txBody>
          <a:bodyPr/>
          <a:lstStyle/>
          <a:p>
            <a:fld id="{E45A8BDA-7AE2-4AF9-8F34-6637862D8197}" type="slidenum">
              <a:rPr lang="en-GB" smtClean="0"/>
              <a:t>1</a:t>
            </a:fld>
            <a:endParaRPr lang="en-GB"/>
          </a:p>
        </p:txBody>
      </p:sp>
    </p:spTree>
    <p:extLst>
      <p:ext uri="{BB962C8B-B14F-4D97-AF65-F5344CB8AC3E}">
        <p14:creationId xmlns:p14="http://schemas.microsoft.com/office/powerpoint/2010/main" val="413651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they  will need to open conversations at home about household income BUT make parents aware they will NOT have the share their  financial information with their student at any point. They receive a separate log on to student finance to add this information. </a:t>
            </a:r>
          </a:p>
        </p:txBody>
      </p:sp>
      <p:sp>
        <p:nvSpPr>
          <p:cNvPr id="4" name="Slide Number Placeholder 3"/>
          <p:cNvSpPr>
            <a:spLocks noGrp="1"/>
          </p:cNvSpPr>
          <p:nvPr>
            <p:ph type="sldNum" sz="quarter" idx="5"/>
          </p:nvPr>
        </p:nvSpPr>
        <p:spPr/>
        <p:txBody>
          <a:bodyPr/>
          <a:lstStyle/>
          <a:p>
            <a:fld id="{E45A8BDA-7AE2-4AF9-8F34-6637862D8197}" type="slidenum">
              <a:rPr lang="en-GB" smtClean="0"/>
              <a:t>10</a:t>
            </a:fld>
            <a:endParaRPr lang="en-GB"/>
          </a:p>
        </p:txBody>
      </p:sp>
    </p:spTree>
    <p:extLst>
      <p:ext uri="{BB962C8B-B14F-4D97-AF65-F5344CB8AC3E}">
        <p14:creationId xmlns:p14="http://schemas.microsoft.com/office/powerpoint/2010/main" val="220964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click the link and show students how this would work. </a:t>
            </a:r>
          </a:p>
        </p:txBody>
      </p:sp>
      <p:sp>
        <p:nvSpPr>
          <p:cNvPr id="4" name="Slide Number Placeholder 3"/>
          <p:cNvSpPr>
            <a:spLocks noGrp="1"/>
          </p:cNvSpPr>
          <p:nvPr>
            <p:ph type="sldNum" sz="quarter" idx="5"/>
          </p:nvPr>
        </p:nvSpPr>
        <p:spPr/>
        <p:txBody>
          <a:bodyPr/>
          <a:lstStyle/>
          <a:p>
            <a:fld id="{E45A8BDA-7AE2-4AF9-8F34-6637862D8197}" type="slidenum">
              <a:rPr lang="en-GB" smtClean="0"/>
              <a:t>11</a:t>
            </a:fld>
            <a:endParaRPr lang="en-GB"/>
          </a:p>
        </p:txBody>
      </p:sp>
    </p:spTree>
    <p:extLst>
      <p:ext uri="{BB962C8B-B14F-4D97-AF65-F5344CB8AC3E}">
        <p14:creationId xmlns:p14="http://schemas.microsoft.com/office/powerpoint/2010/main" val="299402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 that while additional funding can mean university support, it can also mean parental support or money from a part time job. As well as looking for grants and bursaries from their university they should also look in their local area, sometimes some areas advertise these in the newspaper or online. </a:t>
            </a:r>
          </a:p>
          <a:p>
            <a:endParaRPr lang="en-GB" dirty="0"/>
          </a:p>
          <a:p>
            <a:r>
              <a:rPr lang="en-GB" dirty="0"/>
              <a:t>Some NHS courses are fully or partially funded- if students are particularly interested in these you could search for examples. </a:t>
            </a:r>
          </a:p>
        </p:txBody>
      </p:sp>
      <p:sp>
        <p:nvSpPr>
          <p:cNvPr id="4" name="Slide Number Placeholder 3"/>
          <p:cNvSpPr>
            <a:spLocks noGrp="1"/>
          </p:cNvSpPr>
          <p:nvPr>
            <p:ph type="sldNum" sz="quarter" idx="5"/>
          </p:nvPr>
        </p:nvSpPr>
        <p:spPr/>
        <p:txBody>
          <a:bodyPr/>
          <a:lstStyle/>
          <a:p>
            <a:fld id="{E45A8BDA-7AE2-4AF9-8F34-6637862D8197}" type="slidenum">
              <a:rPr lang="en-GB" smtClean="0"/>
              <a:t>12</a:t>
            </a:fld>
            <a:endParaRPr lang="en-GB"/>
          </a:p>
        </p:txBody>
      </p:sp>
    </p:spTree>
    <p:extLst>
      <p:ext uri="{BB962C8B-B14F-4D97-AF65-F5344CB8AC3E}">
        <p14:creationId xmlns:p14="http://schemas.microsoft.com/office/powerpoint/2010/main" val="337127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with disabilities will need to register their disability with the university. This will usually mean providing evidence. A wide range of disabilities are covered, from physical disabilities that would require accessible transport to learning disabilities which mean you find it easier to read things that are printed as opposed to on a screen – you could gain a printing budget for this. </a:t>
            </a:r>
          </a:p>
          <a:p>
            <a:r>
              <a:rPr lang="en-GB" dirty="0"/>
              <a:t>DSAS money does not have to be paid back! So if you think you are eligible it is definitely worth having a look. </a:t>
            </a:r>
          </a:p>
        </p:txBody>
      </p:sp>
      <p:sp>
        <p:nvSpPr>
          <p:cNvPr id="4" name="Slide Number Placeholder 3"/>
          <p:cNvSpPr>
            <a:spLocks noGrp="1"/>
          </p:cNvSpPr>
          <p:nvPr>
            <p:ph type="sldNum" sz="quarter" idx="5"/>
          </p:nvPr>
        </p:nvSpPr>
        <p:spPr/>
        <p:txBody>
          <a:bodyPr/>
          <a:lstStyle/>
          <a:p>
            <a:fld id="{E45A8BDA-7AE2-4AF9-8F34-6637862D8197}" type="slidenum">
              <a:rPr lang="en-GB" smtClean="0"/>
              <a:t>13</a:t>
            </a:fld>
            <a:endParaRPr lang="en-GB"/>
          </a:p>
        </p:txBody>
      </p:sp>
    </p:spTree>
    <p:extLst>
      <p:ext uri="{BB962C8B-B14F-4D97-AF65-F5344CB8AC3E}">
        <p14:creationId xmlns:p14="http://schemas.microsoft.com/office/powerpoint/2010/main" val="169761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university will offer a range of grants and bursaries HOWEVER these usually have strict deadlines for applications so make sure to have a look early to see what support you can get, </a:t>
            </a:r>
          </a:p>
        </p:txBody>
      </p:sp>
      <p:sp>
        <p:nvSpPr>
          <p:cNvPr id="4" name="Slide Number Placeholder 3"/>
          <p:cNvSpPr>
            <a:spLocks noGrp="1"/>
          </p:cNvSpPr>
          <p:nvPr>
            <p:ph type="sldNum" sz="quarter" idx="5"/>
          </p:nvPr>
        </p:nvSpPr>
        <p:spPr/>
        <p:txBody>
          <a:bodyPr/>
          <a:lstStyle/>
          <a:p>
            <a:fld id="{E45A8BDA-7AE2-4AF9-8F34-6637862D8197}" type="slidenum">
              <a:rPr lang="en-GB" smtClean="0"/>
              <a:t>14</a:t>
            </a:fld>
            <a:endParaRPr lang="en-GB"/>
          </a:p>
        </p:txBody>
      </p:sp>
    </p:spTree>
    <p:extLst>
      <p:ext uri="{BB962C8B-B14F-4D97-AF65-F5344CB8AC3E}">
        <p14:creationId xmlns:p14="http://schemas.microsoft.com/office/powerpoint/2010/main" val="94437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worth noting that you still have to repay if you leave the country! There is often an incorrect rumour that this is not the case. </a:t>
            </a:r>
          </a:p>
          <a:p>
            <a:r>
              <a:rPr lang="en-GB" dirty="0"/>
              <a:t>Once again remind students than unlike a regular loan this can be subject to change. </a:t>
            </a:r>
          </a:p>
        </p:txBody>
      </p:sp>
      <p:sp>
        <p:nvSpPr>
          <p:cNvPr id="4" name="Slide Number Placeholder 3"/>
          <p:cNvSpPr>
            <a:spLocks noGrp="1"/>
          </p:cNvSpPr>
          <p:nvPr>
            <p:ph type="sldNum" sz="quarter" idx="5"/>
          </p:nvPr>
        </p:nvSpPr>
        <p:spPr/>
        <p:txBody>
          <a:bodyPr/>
          <a:lstStyle/>
          <a:p>
            <a:fld id="{E45A8BDA-7AE2-4AF9-8F34-6637862D8197}" type="slidenum">
              <a:rPr lang="en-GB" smtClean="0"/>
              <a:t>16</a:t>
            </a:fld>
            <a:endParaRPr lang="en-GB"/>
          </a:p>
        </p:txBody>
      </p:sp>
    </p:spTree>
    <p:extLst>
      <p:ext uri="{BB962C8B-B14F-4D97-AF65-F5344CB8AC3E}">
        <p14:creationId xmlns:p14="http://schemas.microsoft.com/office/powerpoint/2010/main" val="7361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questions such as: </a:t>
            </a:r>
          </a:p>
          <a:p>
            <a:r>
              <a:rPr lang="en-GB" dirty="0"/>
              <a:t>If you earn £25,000 in the April after you finish your course will you have to repay? NO</a:t>
            </a:r>
          </a:p>
          <a:p>
            <a:r>
              <a:rPr lang="en-GB" dirty="0"/>
              <a:t>If you earn £60,000 as soon as you finish your course will you have to repay? NOT TILL APRIL. </a:t>
            </a:r>
          </a:p>
          <a:p>
            <a:r>
              <a:rPr lang="en-GB" dirty="0"/>
              <a:t>If you finish your course at 21 will you still have to repay when you are 70? NO</a:t>
            </a:r>
          </a:p>
        </p:txBody>
      </p:sp>
      <p:sp>
        <p:nvSpPr>
          <p:cNvPr id="4" name="Slide Number Placeholder 3"/>
          <p:cNvSpPr>
            <a:spLocks noGrp="1"/>
          </p:cNvSpPr>
          <p:nvPr>
            <p:ph type="sldNum" sz="quarter" idx="5"/>
          </p:nvPr>
        </p:nvSpPr>
        <p:spPr/>
        <p:txBody>
          <a:bodyPr/>
          <a:lstStyle/>
          <a:p>
            <a:fld id="{E45A8BDA-7AE2-4AF9-8F34-6637862D8197}" type="slidenum">
              <a:rPr lang="en-GB" smtClean="0"/>
              <a:t>17</a:t>
            </a:fld>
            <a:endParaRPr lang="en-GB"/>
          </a:p>
        </p:txBody>
      </p:sp>
    </p:spTree>
    <p:extLst>
      <p:ext uri="{BB962C8B-B14F-4D97-AF65-F5344CB8AC3E}">
        <p14:creationId xmlns:p14="http://schemas.microsoft.com/office/powerpoint/2010/main" val="33501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A8BDA-7AE2-4AF9-8F34-6637862D8197}" type="slidenum">
              <a:rPr lang="en-GB" smtClean="0"/>
              <a:t>18</a:t>
            </a:fld>
            <a:endParaRPr lang="en-GB"/>
          </a:p>
        </p:txBody>
      </p:sp>
    </p:spTree>
    <p:extLst>
      <p:ext uri="{BB962C8B-B14F-4D97-AF65-F5344CB8AC3E}">
        <p14:creationId xmlns:p14="http://schemas.microsoft.com/office/powerpoint/2010/main" val="3690775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a:t>A typical textbook</a:t>
            </a:r>
          </a:p>
          <a:p>
            <a:pPr marL="228600" indent="-228600">
              <a:buAutoNum type="arabicPeriod"/>
            </a:pPr>
            <a:r>
              <a:rPr lang="en-GB" baseline="0" dirty="0"/>
              <a:t>Example of one year of student accommodation in halls – </a:t>
            </a:r>
            <a:r>
              <a:rPr lang="en-GB" sz="1200" kern="1200" dirty="0">
                <a:solidFill>
                  <a:schemeClr val="tx1"/>
                </a:solidFill>
                <a:effectLst/>
                <a:latin typeface="+mn-lt"/>
                <a:ea typeface="+mn-ea"/>
                <a:cs typeface="+mn-cs"/>
              </a:rPr>
              <a:t>Catered* around £6,500</a:t>
            </a:r>
            <a:endParaRPr lang="en-GB" baseline="0" dirty="0"/>
          </a:p>
          <a:p>
            <a:pPr marL="228600" indent="-228600">
              <a:buAutoNum type="arabicPeriod"/>
            </a:pPr>
            <a:r>
              <a:rPr lang="en-GB" baseline="0" dirty="0"/>
              <a:t>Washing powder (97 washes)</a:t>
            </a:r>
          </a:p>
          <a:p>
            <a:pPr marL="228600" indent="-228600">
              <a:buAutoNum type="arabicPeriod"/>
            </a:pPr>
            <a:r>
              <a:rPr lang="en-GB" baseline="0" dirty="0"/>
              <a:t>Term bus pass (3 months)</a:t>
            </a:r>
          </a:p>
          <a:p>
            <a:pPr marL="228600" indent="-228600">
              <a:buAutoNum type="arabicPeriod"/>
            </a:pPr>
            <a:r>
              <a:rPr lang="en-GB" baseline="0" dirty="0"/>
              <a:t>One can of baked beans</a:t>
            </a:r>
          </a:p>
          <a:p>
            <a:pPr marL="228600" indent="-228600">
              <a:buAutoNum type="arabicPeriod"/>
            </a:pPr>
            <a:r>
              <a:rPr lang="en-GB" baseline="0" dirty="0"/>
              <a:t>Energy saving light bulb</a:t>
            </a:r>
          </a:p>
          <a:p>
            <a:pPr marL="228600" indent="-228600">
              <a:buAutoNum type="arabicPeriod"/>
            </a:pPr>
            <a:r>
              <a:rPr lang="en-GB" baseline="0" dirty="0"/>
              <a:t>80 tea bags</a:t>
            </a:r>
          </a:p>
          <a:p>
            <a:pPr marL="228600" indent="-228600">
              <a:buAutoNum type="arabicPeriod"/>
            </a:pPr>
            <a:r>
              <a:rPr lang="en-GB" baseline="0" dirty="0"/>
              <a:t>Colour TV licence (one year)</a:t>
            </a:r>
          </a:p>
          <a:p>
            <a:pPr marL="228600" indent="-228600">
              <a:buAutoNum type="arabicPeriod"/>
            </a:pPr>
            <a:r>
              <a:rPr lang="en-GB" baseline="0" dirty="0"/>
              <a:t>Maximum Maintenance Loan for one year in England (2022)</a:t>
            </a:r>
          </a:p>
          <a:p>
            <a:pPr marL="228600" indent="-228600">
              <a:buAutoNum type="arabicPeriod"/>
            </a:pPr>
            <a:r>
              <a:rPr lang="en-GB" baseline="0" dirty="0"/>
              <a:t>Minimum hourly wage for 18-21 year old</a:t>
            </a:r>
            <a:endParaRPr lang="en-GB" dirty="0"/>
          </a:p>
        </p:txBody>
      </p:sp>
    </p:spTree>
    <p:extLst>
      <p:ext uri="{BB962C8B-B14F-4D97-AF65-F5344CB8AC3E}">
        <p14:creationId xmlns:p14="http://schemas.microsoft.com/office/powerpoint/2010/main" val="424185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pupils answer what it would need to cover and discuss that rent in London – where you could get the absolute max student loan is expensive. Again, open the discussion to how additional money could be sought. </a:t>
            </a:r>
          </a:p>
        </p:txBody>
      </p:sp>
      <p:sp>
        <p:nvSpPr>
          <p:cNvPr id="4" name="Slide Number Placeholder 3"/>
          <p:cNvSpPr>
            <a:spLocks noGrp="1"/>
          </p:cNvSpPr>
          <p:nvPr>
            <p:ph type="sldNum" sz="quarter" idx="5"/>
          </p:nvPr>
        </p:nvSpPr>
        <p:spPr/>
        <p:txBody>
          <a:bodyPr/>
          <a:lstStyle/>
          <a:p>
            <a:fld id="{E45A8BDA-7AE2-4AF9-8F34-6637862D8197}" type="slidenum">
              <a:rPr lang="en-GB" smtClean="0"/>
              <a:t>21</a:t>
            </a:fld>
            <a:endParaRPr lang="en-GB"/>
          </a:p>
        </p:txBody>
      </p:sp>
    </p:spTree>
    <p:extLst>
      <p:ext uri="{BB962C8B-B14F-4D97-AF65-F5344CB8AC3E}">
        <p14:creationId xmlns:p14="http://schemas.microsoft.com/office/powerpoint/2010/main" val="184235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students an opportunity to answer the following question. Answer any misconceptions and discuss reliable/ unreliable sources. It will be useful to ensure to have the names of specific UCAS/ Careers contacts in the school to refer student on to post the presentation. </a:t>
            </a:r>
          </a:p>
        </p:txBody>
      </p:sp>
      <p:sp>
        <p:nvSpPr>
          <p:cNvPr id="4" name="Slide Number Placeholder 3"/>
          <p:cNvSpPr>
            <a:spLocks noGrp="1"/>
          </p:cNvSpPr>
          <p:nvPr>
            <p:ph type="sldNum" sz="quarter" idx="5"/>
          </p:nvPr>
        </p:nvSpPr>
        <p:spPr/>
        <p:txBody>
          <a:bodyPr/>
          <a:lstStyle/>
          <a:p>
            <a:fld id="{E45A8BDA-7AE2-4AF9-8F34-6637862D8197}" type="slidenum">
              <a:rPr lang="en-GB" smtClean="0"/>
              <a:t>2</a:t>
            </a:fld>
            <a:endParaRPr lang="en-GB"/>
          </a:p>
        </p:txBody>
      </p:sp>
    </p:spTree>
    <p:extLst>
      <p:ext uri="{BB962C8B-B14F-4D97-AF65-F5344CB8AC3E}">
        <p14:creationId xmlns:p14="http://schemas.microsoft.com/office/powerpoint/2010/main" val="28576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that questions about their personal circumstances will not be answered today and instead they should ask SFE. </a:t>
            </a:r>
          </a:p>
        </p:txBody>
      </p:sp>
      <p:sp>
        <p:nvSpPr>
          <p:cNvPr id="4" name="Slide Number Placeholder 3"/>
          <p:cNvSpPr>
            <a:spLocks noGrp="1"/>
          </p:cNvSpPr>
          <p:nvPr>
            <p:ph type="sldNum" sz="quarter" idx="5"/>
          </p:nvPr>
        </p:nvSpPr>
        <p:spPr/>
        <p:txBody>
          <a:bodyPr/>
          <a:lstStyle/>
          <a:p>
            <a:fld id="{E45A8BDA-7AE2-4AF9-8F34-6637862D8197}" type="slidenum">
              <a:rPr lang="en-GB" smtClean="0"/>
              <a:t>3</a:t>
            </a:fld>
            <a:endParaRPr lang="en-GB"/>
          </a:p>
        </p:txBody>
      </p:sp>
    </p:spTree>
    <p:extLst>
      <p:ext uri="{BB962C8B-B14F-4D97-AF65-F5344CB8AC3E}">
        <p14:creationId xmlns:p14="http://schemas.microsoft.com/office/powerpoint/2010/main" val="239608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could be useful to send links directly to students who have altering circumstances to home students. </a:t>
            </a:r>
          </a:p>
        </p:txBody>
      </p:sp>
      <p:sp>
        <p:nvSpPr>
          <p:cNvPr id="4" name="Slide Number Placeholder 3"/>
          <p:cNvSpPr>
            <a:spLocks noGrp="1"/>
          </p:cNvSpPr>
          <p:nvPr>
            <p:ph type="sldNum" sz="quarter" idx="5"/>
          </p:nvPr>
        </p:nvSpPr>
        <p:spPr/>
        <p:txBody>
          <a:bodyPr/>
          <a:lstStyle/>
          <a:p>
            <a:fld id="{E45A8BDA-7AE2-4AF9-8F34-6637862D8197}" type="slidenum">
              <a:rPr lang="en-GB" smtClean="0"/>
              <a:t>4</a:t>
            </a:fld>
            <a:endParaRPr lang="en-GB"/>
          </a:p>
        </p:txBody>
      </p:sp>
    </p:spTree>
    <p:extLst>
      <p:ext uri="{BB962C8B-B14F-4D97-AF65-F5344CB8AC3E}">
        <p14:creationId xmlns:p14="http://schemas.microsoft.com/office/powerpoint/2010/main" val="224486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5A8BDA-7AE2-4AF9-8F34-6637862D8197}" type="slidenum">
              <a:rPr lang="en-GB" smtClean="0"/>
              <a:t>5</a:t>
            </a:fld>
            <a:endParaRPr lang="en-GB"/>
          </a:p>
        </p:txBody>
      </p:sp>
    </p:spTree>
    <p:extLst>
      <p:ext uri="{BB962C8B-B14F-4D97-AF65-F5344CB8AC3E}">
        <p14:creationId xmlns:p14="http://schemas.microsoft.com/office/powerpoint/2010/main" val="124695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the most up-to-date information see: https://www.gov.uk/student-finance </a:t>
            </a:r>
            <a:endParaRPr lang="en-GB" dirty="0"/>
          </a:p>
        </p:txBody>
      </p:sp>
    </p:spTree>
    <p:extLst>
      <p:ext uri="{BB962C8B-B14F-4D97-AF65-F5344CB8AC3E}">
        <p14:creationId xmlns:p14="http://schemas.microsoft.com/office/powerpoint/2010/main" val="154013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Repayments will be discussed later but suffice to say that no repayments will ever be made until after you finish your studies and after you start financial</a:t>
            </a:r>
            <a:r>
              <a:rPr lang="en-GB" baseline="0" dirty="0"/>
              <a:t>ly benefiting from your studies which currently means earning over £25,725 per year.</a:t>
            </a:r>
          </a:p>
          <a:p>
            <a:r>
              <a:rPr lang="en-GB" baseline="0" dirty="0"/>
              <a:t>Ensure students are aware that unlike regular loans this can be subject to change. </a:t>
            </a:r>
            <a:endParaRPr lang="en-GB" dirty="0"/>
          </a:p>
        </p:txBody>
      </p:sp>
    </p:spTree>
    <p:extLst>
      <p:ext uri="{BB962C8B-B14F-4D97-AF65-F5344CB8AC3E}">
        <p14:creationId xmlns:p14="http://schemas.microsoft.com/office/powerpoint/2010/main" val="146767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students are aware that they will not physically ‘see’ this money and they do not have to worry about ensuring it gets sent to their HE provider. However, what students MUST ensure they do is attend registration events at the University as it is only once they are registered that the correct university will be paid and they will begin receiving their maintenance loans. </a:t>
            </a:r>
          </a:p>
          <a:p>
            <a:endParaRPr lang="en-GB" dirty="0"/>
          </a:p>
          <a:p>
            <a:r>
              <a:rPr lang="en-GB" dirty="0"/>
              <a:t>Ensure students are aware that at the point they apply for student finance they will be putting the university they hope to attend, but depending on what happens between May and Results day they may change where they end up going! In which case they just log on to SFE and update their </a:t>
            </a:r>
            <a:r>
              <a:rPr lang="en-GB" dirty="0" err="1"/>
              <a:t>uni</a:t>
            </a:r>
            <a:r>
              <a:rPr lang="en-GB" dirty="0"/>
              <a:t> choice- simple!</a:t>
            </a:r>
          </a:p>
        </p:txBody>
      </p:sp>
      <p:sp>
        <p:nvSpPr>
          <p:cNvPr id="4" name="Slide Number Placeholder 3"/>
          <p:cNvSpPr>
            <a:spLocks noGrp="1"/>
          </p:cNvSpPr>
          <p:nvPr>
            <p:ph type="sldNum" sz="quarter" idx="5"/>
          </p:nvPr>
        </p:nvSpPr>
        <p:spPr/>
        <p:txBody>
          <a:bodyPr/>
          <a:lstStyle/>
          <a:p>
            <a:fld id="{E45A8BDA-7AE2-4AF9-8F34-6637862D8197}" type="slidenum">
              <a:rPr lang="en-GB" smtClean="0"/>
              <a:t>8</a:t>
            </a:fld>
            <a:endParaRPr lang="en-GB"/>
          </a:p>
        </p:txBody>
      </p:sp>
    </p:spTree>
    <p:extLst>
      <p:ext uri="{BB962C8B-B14F-4D97-AF65-F5344CB8AC3E}">
        <p14:creationId xmlns:p14="http://schemas.microsoft.com/office/powerpoint/2010/main" val="4993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types of things their maintenance loan will have to cover and how this will change depending on whether they are living at home or in rented accommodation. Ensure students are aware that not all rented accommodation is all inclusive of bills; however, many first year halls will include this. You could also mention the differences between catered and uncatered accommodation. </a:t>
            </a:r>
          </a:p>
        </p:txBody>
      </p:sp>
      <p:sp>
        <p:nvSpPr>
          <p:cNvPr id="4" name="Slide Number Placeholder 3"/>
          <p:cNvSpPr>
            <a:spLocks noGrp="1"/>
          </p:cNvSpPr>
          <p:nvPr>
            <p:ph type="sldNum" sz="quarter" idx="5"/>
          </p:nvPr>
        </p:nvSpPr>
        <p:spPr/>
        <p:txBody>
          <a:bodyPr/>
          <a:lstStyle/>
          <a:p>
            <a:fld id="{E45A8BDA-7AE2-4AF9-8F34-6637862D8197}" type="slidenum">
              <a:rPr lang="en-GB" smtClean="0"/>
              <a:t>9</a:t>
            </a:fld>
            <a:endParaRPr lang="en-GB"/>
          </a:p>
        </p:txBody>
      </p:sp>
    </p:spTree>
    <p:extLst>
      <p:ext uri="{BB962C8B-B14F-4D97-AF65-F5344CB8AC3E}">
        <p14:creationId xmlns:p14="http://schemas.microsoft.com/office/powerpoint/2010/main" val="88776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4323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0389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9725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4800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pPr/>
              <a:t>‹#›</a:t>
            </a:fld>
            <a:endParaRPr lang="en-US"/>
          </a:p>
        </p:txBody>
      </p:sp>
    </p:spTree>
    <p:extLst>
      <p:ext uri="{BB962C8B-B14F-4D97-AF65-F5344CB8AC3E}">
        <p14:creationId xmlns:p14="http://schemas.microsoft.com/office/powerpoint/2010/main"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pPr/>
              <a:t>10/11/2023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pPr/>
              <a:t>‹#›</a:t>
            </a:fld>
            <a:endParaRPr lang="en-US"/>
          </a:p>
        </p:txBody>
      </p:sp>
    </p:spTree>
    <p:extLst>
      <p:ext uri="{BB962C8B-B14F-4D97-AF65-F5344CB8AC3E}">
        <p14:creationId xmlns:p14="http://schemas.microsoft.com/office/powerpoint/2010/main" val="103149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ov.uk/student-finance-calculator"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http://www.gov.uk/disabled-students-allowances-ds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25.emf"/><Relationship Id="rId3" Type="http://schemas.openxmlformats.org/officeDocument/2006/relationships/image" Target="../media/image2.jpeg"/><Relationship Id="rId7" Type="http://schemas.openxmlformats.org/officeDocument/2006/relationships/image" Target="../media/image22.emf"/><Relationship Id="rId12"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21.emf"/><Relationship Id="rId10" Type="http://schemas.openxmlformats.org/officeDocument/2006/relationships/image" Target="../media/image9.emf"/><Relationship Id="rId4" Type="http://schemas.openxmlformats.org/officeDocument/2006/relationships/image" Target="../media/image11.emf"/><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gov.uk/student-finance" TargetMode="Externa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hyperlink" Target="https://www.gov.uk/student-finance/eu-stud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8047"/>
            <a:ext cx="9143999" cy="6906047"/>
          </a:xfrm>
          <a:prstGeom prst="rect">
            <a:avLst/>
          </a:prstGeom>
        </p:spPr>
      </p:pic>
      <p:sp>
        <p:nvSpPr>
          <p:cNvPr id="2" name="Title 1"/>
          <p:cNvSpPr>
            <a:spLocks noGrp="1"/>
          </p:cNvSpPr>
          <p:nvPr>
            <p:ph type="ctrTitle"/>
          </p:nvPr>
        </p:nvSpPr>
        <p:spPr>
          <a:xfrm>
            <a:off x="683769" y="2862738"/>
            <a:ext cx="7772400" cy="1132523"/>
          </a:xfrm>
          <a:noFill/>
        </p:spPr>
        <p:txBody>
          <a:bodyPr>
            <a:normAutofit/>
          </a:bodyPr>
          <a:lstStyle/>
          <a:p>
            <a:r>
              <a:rPr lang="en-US" dirty="0">
                <a:solidFill>
                  <a:srgbClr val="E6287F"/>
                </a:solidFill>
              </a:rPr>
              <a:t>Student Finance</a:t>
            </a:r>
          </a:p>
        </p:txBody>
      </p:sp>
    </p:spTree>
    <p:extLst>
      <p:ext uri="{BB962C8B-B14F-4D97-AF65-F5344CB8AC3E}">
        <p14:creationId xmlns:p14="http://schemas.microsoft.com/office/powerpoint/2010/main" val="30487109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 </a:t>
            </a:r>
            <a:br>
              <a:rPr lang="en-US" dirty="0">
                <a:solidFill>
                  <a:srgbClr val="E6287F"/>
                </a:solidFill>
              </a:rPr>
            </a:br>
            <a:endParaRPr lang="en-US" sz="2600" b="1" dirty="0">
              <a:solidFill>
                <a:srgbClr val="E6287F"/>
              </a:solidFill>
            </a:endParaRPr>
          </a:p>
        </p:txBody>
      </p:sp>
      <p:graphicFrame>
        <p:nvGraphicFramePr>
          <p:cNvPr id="15" name="Table 2">
            <a:extLst>
              <a:ext uri="{FF2B5EF4-FFF2-40B4-BE49-F238E27FC236}">
                <a16:creationId xmlns:a16="http://schemas.microsoft.com/office/drawing/2014/main" id="{07EBBB9E-9367-4066-AF8F-E47F503F429F}"/>
              </a:ext>
            </a:extLst>
          </p:cNvPr>
          <p:cNvGraphicFramePr>
            <a:graphicFrameLocks noGrp="1"/>
          </p:cNvGraphicFramePr>
          <p:nvPr>
            <p:extLst>
              <p:ext uri="{D42A27DB-BD31-4B8C-83A1-F6EECF244321}">
                <p14:modId xmlns:p14="http://schemas.microsoft.com/office/powerpoint/2010/main" val="416690432"/>
              </p:ext>
            </p:extLst>
          </p:nvPr>
        </p:nvGraphicFramePr>
        <p:xfrm>
          <a:off x="849730" y="1815184"/>
          <a:ext cx="7444539" cy="3456900"/>
        </p:xfrm>
        <a:graphic>
          <a:graphicData uri="http://schemas.openxmlformats.org/drawingml/2006/table">
            <a:tbl>
              <a:tblPr firstRow="1" bandRow="1">
                <a:solidFill>
                  <a:srgbClr val="2F2E7E"/>
                </a:solidFill>
                <a:tableStyleId>{793D81CF-94F2-401A-BA57-92F5A7B2D0C5}</a:tableStyleId>
              </a:tblPr>
              <a:tblGrid>
                <a:gridCol w="1988027">
                  <a:extLst>
                    <a:ext uri="{9D8B030D-6E8A-4147-A177-3AD203B41FA5}">
                      <a16:colId xmlns:a16="http://schemas.microsoft.com/office/drawing/2014/main" val="2592969141"/>
                    </a:ext>
                  </a:extLst>
                </a:gridCol>
                <a:gridCol w="1734242">
                  <a:extLst>
                    <a:ext uri="{9D8B030D-6E8A-4147-A177-3AD203B41FA5}">
                      <a16:colId xmlns:a16="http://schemas.microsoft.com/office/drawing/2014/main" val="3566182084"/>
                    </a:ext>
                  </a:extLst>
                </a:gridCol>
                <a:gridCol w="1861135">
                  <a:extLst>
                    <a:ext uri="{9D8B030D-6E8A-4147-A177-3AD203B41FA5}">
                      <a16:colId xmlns:a16="http://schemas.microsoft.com/office/drawing/2014/main" val="111157920"/>
                    </a:ext>
                  </a:extLst>
                </a:gridCol>
                <a:gridCol w="1861135">
                  <a:extLst>
                    <a:ext uri="{9D8B030D-6E8A-4147-A177-3AD203B41FA5}">
                      <a16:colId xmlns:a16="http://schemas.microsoft.com/office/drawing/2014/main" val="1782704296"/>
                    </a:ext>
                  </a:extLst>
                </a:gridCol>
              </a:tblGrid>
              <a:tr h="384100">
                <a:tc>
                  <a:txBody>
                    <a:bodyPr/>
                    <a:lstStyle/>
                    <a:p>
                      <a:pPr algn="ctr"/>
                      <a:r>
                        <a:rPr lang="en-GB" sz="1800" dirty="0"/>
                        <a:t>Household Income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at Home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Elsewhere</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t>Living in London</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333339257"/>
                  </a:ext>
                </a:extLst>
              </a:tr>
              <a:tr h="384100">
                <a:tc>
                  <a:txBody>
                    <a:bodyPr/>
                    <a:lstStyle/>
                    <a:p>
                      <a:pPr algn="ctr"/>
                      <a:r>
                        <a:rPr lang="en-GB" sz="1800" dirty="0">
                          <a:solidFill>
                            <a:schemeClr val="bg1"/>
                          </a:solidFill>
                        </a:rPr>
                        <a:t>£25,000 &amp; under</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£8,400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£9,978</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r>
                        <a:rPr lang="en-GB" sz="1800" dirty="0">
                          <a:solidFill>
                            <a:schemeClr val="bg1"/>
                          </a:solidFill>
                        </a:rPr>
                        <a:t>£13,022</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4081494986"/>
                  </a:ext>
                </a:extLst>
              </a:tr>
              <a:tr h="384100">
                <a:tc>
                  <a:txBody>
                    <a:bodyPr/>
                    <a:lstStyle/>
                    <a:p>
                      <a:pPr algn="ctr"/>
                      <a:r>
                        <a:rPr lang="en-GB" sz="1800" dirty="0">
                          <a:solidFill>
                            <a:schemeClr val="bg1"/>
                          </a:solidFill>
                        </a:rPr>
                        <a:t>£30,000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3242927365"/>
                  </a:ext>
                </a:extLst>
              </a:tr>
              <a:tr h="384100">
                <a:tc>
                  <a:txBody>
                    <a:bodyPr/>
                    <a:lstStyle/>
                    <a:p>
                      <a:pPr algn="ctr"/>
                      <a:r>
                        <a:rPr lang="en-GB" sz="1800" dirty="0">
                          <a:solidFill>
                            <a:schemeClr val="bg1"/>
                          </a:solidFill>
                        </a:rPr>
                        <a:t>£35,000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3435327186"/>
                  </a:ext>
                </a:extLst>
              </a:tr>
              <a:tr h="384100">
                <a:tc>
                  <a:txBody>
                    <a:bodyPr/>
                    <a:lstStyle/>
                    <a:p>
                      <a:pPr algn="ctr"/>
                      <a:r>
                        <a:rPr lang="en-GB" sz="1800" dirty="0">
                          <a:solidFill>
                            <a:schemeClr val="bg1"/>
                          </a:solidFill>
                        </a:rPr>
                        <a:t>£40,000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114044902"/>
                  </a:ext>
                </a:extLst>
              </a:tr>
              <a:tr h="384100">
                <a:tc>
                  <a:txBody>
                    <a:bodyPr/>
                    <a:lstStyle/>
                    <a:p>
                      <a:pPr algn="ctr"/>
                      <a:r>
                        <a:rPr lang="en-GB" sz="1800" dirty="0">
                          <a:solidFill>
                            <a:schemeClr val="bg1"/>
                          </a:solidFill>
                        </a:rPr>
                        <a:t>£45,000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3475293994"/>
                  </a:ext>
                </a:extLst>
              </a:tr>
              <a:tr h="384100">
                <a:tc>
                  <a:txBody>
                    <a:bodyPr/>
                    <a:lstStyle/>
                    <a:p>
                      <a:pPr algn="ctr"/>
                      <a:r>
                        <a:rPr lang="en-GB" sz="1800" dirty="0">
                          <a:solidFill>
                            <a:schemeClr val="bg1"/>
                          </a:solidFill>
                        </a:rPr>
                        <a:t>£50,000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1762623848"/>
                  </a:ext>
                </a:extLst>
              </a:tr>
              <a:tr h="384100">
                <a:tc>
                  <a:txBody>
                    <a:bodyPr/>
                    <a:lstStyle/>
                    <a:p>
                      <a:pPr algn="ctr"/>
                      <a:r>
                        <a:rPr lang="en-GB" sz="1800" dirty="0">
                          <a:solidFill>
                            <a:schemeClr val="bg1"/>
                          </a:solidFill>
                        </a:rPr>
                        <a:t>£55,000</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tc>
                  <a:txBody>
                    <a:bodyPr/>
                    <a:lstStyle/>
                    <a:p>
                      <a:pPr algn="ctr"/>
                      <a:endParaRPr lang="en-GB" sz="1800" dirty="0">
                        <a:solidFill>
                          <a:schemeClr val="bg1"/>
                        </a:solidFill>
                      </a:endParaRP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287F"/>
                    </a:solidFill>
                  </a:tcPr>
                </a:tc>
                <a:extLst>
                  <a:ext uri="{0D108BD9-81ED-4DB2-BD59-A6C34878D82A}">
                    <a16:rowId xmlns:a16="http://schemas.microsoft.com/office/drawing/2014/main" val="141597345"/>
                  </a:ext>
                </a:extLst>
              </a:tr>
              <a:tr h="384100">
                <a:tc>
                  <a:txBody>
                    <a:bodyPr/>
                    <a:lstStyle/>
                    <a:p>
                      <a:pPr algn="ctr"/>
                      <a:r>
                        <a:rPr lang="en-GB" sz="1800" dirty="0">
                          <a:solidFill>
                            <a:schemeClr val="bg1"/>
                          </a:solidFill>
                        </a:rPr>
                        <a:t>£65,000 +</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£3,698</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£4,651</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tc>
                  <a:txBody>
                    <a:bodyPr/>
                    <a:lstStyle/>
                    <a:p>
                      <a:pPr algn="ctr"/>
                      <a:r>
                        <a:rPr lang="en-GB" sz="1800" dirty="0">
                          <a:solidFill>
                            <a:schemeClr val="bg1"/>
                          </a:solidFill>
                        </a:rPr>
                        <a:t>£7,052</a:t>
                      </a:r>
                    </a:p>
                  </a:txBody>
                  <a:tcPr marL="89826" marR="89826" marT="44912" marB="44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3C0D4"/>
                    </a:solidFill>
                  </a:tcPr>
                </a:tc>
                <a:extLst>
                  <a:ext uri="{0D108BD9-81ED-4DB2-BD59-A6C34878D82A}">
                    <a16:rowId xmlns:a16="http://schemas.microsoft.com/office/drawing/2014/main" val="2509230519"/>
                  </a:ext>
                </a:extLst>
              </a:tr>
            </a:tbl>
          </a:graphicData>
        </a:graphic>
      </p:graphicFrame>
      <p:sp>
        <p:nvSpPr>
          <p:cNvPr id="3" name="Rounded Rectangle 2"/>
          <p:cNvSpPr/>
          <p:nvPr/>
        </p:nvSpPr>
        <p:spPr>
          <a:xfrm>
            <a:off x="998621" y="5511970"/>
            <a:ext cx="7194884" cy="553453"/>
          </a:xfrm>
          <a:prstGeom prst="roundRect">
            <a:avLst/>
          </a:prstGeom>
          <a:solidFill>
            <a:srgbClr val="E6287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Figures correct as of 202-2024. Check the Student Finance website for the latest changes.</a:t>
            </a:r>
          </a:p>
        </p:txBody>
      </p:sp>
      <p:sp>
        <p:nvSpPr>
          <p:cNvPr id="7" name="TextBox 6"/>
          <p:cNvSpPr txBox="1"/>
          <p:nvPr/>
        </p:nvSpPr>
        <p:spPr>
          <a:xfrm>
            <a:off x="3007532" y="1191855"/>
            <a:ext cx="3128933" cy="492443"/>
          </a:xfrm>
          <a:prstGeom prst="rect">
            <a:avLst/>
          </a:prstGeom>
          <a:noFill/>
        </p:spPr>
        <p:txBody>
          <a:bodyPr wrap="none" rtlCol="0">
            <a:spAutoFit/>
          </a:bodyPr>
          <a:lstStyle/>
          <a:p>
            <a:r>
              <a:rPr lang="en-US" sz="2600" b="1" dirty="0">
                <a:solidFill>
                  <a:srgbClr val="E6287F"/>
                </a:solidFill>
              </a:rPr>
              <a:t>How much can I get? </a:t>
            </a:r>
            <a:endParaRPr lang="en-GB" sz="2600" dirty="0">
              <a:solidFill>
                <a:srgbClr val="E6287F"/>
              </a:solidFill>
            </a:endParaRPr>
          </a:p>
        </p:txBody>
      </p:sp>
    </p:spTree>
    <p:extLst>
      <p:ext uri="{BB962C8B-B14F-4D97-AF65-F5344CB8AC3E}">
        <p14:creationId xmlns:p14="http://schemas.microsoft.com/office/powerpoint/2010/main" val="2356391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 </a:t>
            </a:r>
            <a:br>
              <a:rPr lang="en-US" dirty="0">
                <a:solidFill>
                  <a:srgbClr val="E6287F"/>
                </a:solidFill>
              </a:rPr>
            </a:br>
            <a:endParaRPr lang="en-US" sz="2600" b="1" dirty="0">
              <a:solidFill>
                <a:srgbClr val="E6287F"/>
              </a:solidFill>
            </a:endParaRPr>
          </a:p>
        </p:txBody>
      </p:sp>
      <p:pic>
        <p:nvPicPr>
          <p:cNvPr id="9" name="Google Shape;407;p27"/>
          <p:cNvPicPr preferRelativeResize="0"/>
          <p:nvPr/>
        </p:nvPicPr>
        <p:blipFill rotWithShape="1">
          <a:blip r:embed="rId4">
            <a:alphaModFix/>
            <a:duotone>
              <a:prstClr val="black"/>
              <a:schemeClr val="accent1">
                <a:tint val="45000"/>
                <a:satMod val="400000"/>
              </a:schemeClr>
            </a:duotone>
          </a:blip>
          <a:srcRect/>
          <a:stretch/>
        </p:blipFill>
        <p:spPr>
          <a:xfrm>
            <a:off x="4833333" y="1194595"/>
            <a:ext cx="4083612" cy="4545116"/>
          </a:xfrm>
          <a:prstGeom prst="rect">
            <a:avLst/>
          </a:prstGeom>
          <a:noFill/>
          <a:ln>
            <a:noFill/>
          </a:ln>
        </p:spPr>
      </p:pic>
      <p:sp>
        <p:nvSpPr>
          <p:cNvPr id="8" name="Google Shape;406;p27"/>
          <p:cNvSpPr txBox="1"/>
          <p:nvPr/>
        </p:nvSpPr>
        <p:spPr>
          <a:xfrm>
            <a:off x="216500" y="1427832"/>
            <a:ext cx="4389778" cy="2716088"/>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3200"/>
              <a:buFont typeface="Arial"/>
              <a:buNone/>
            </a:pPr>
            <a:r>
              <a:rPr lang="en-GB" sz="2800" b="1" i="0" u="none" strike="noStrike" cap="none" dirty="0">
                <a:solidFill>
                  <a:srgbClr val="2F2E7E"/>
                </a:solidFill>
                <a:ea typeface="Calibri"/>
                <a:cs typeface="Calibri"/>
                <a:sym typeface="Calibri"/>
              </a:rPr>
              <a:t>Use the Student Finance England calculator to see the size of loan you can apply for: </a:t>
            </a:r>
            <a:br>
              <a:rPr lang="en-GB" sz="2800" b="1" i="0" u="none" strike="noStrike" cap="none" dirty="0">
                <a:solidFill>
                  <a:schemeClr val="lt1"/>
                </a:solidFill>
                <a:ea typeface="Calibri"/>
                <a:cs typeface="Calibri"/>
                <a:sym typeface="Calibri"/>
              </a:rPr>
            </a:br>
            <a:br>
              <a:rPr lang="en-GB" sz="1050" b="1" i="0" u="none" strike="noStrike" cap="none" dirty="0">
                <a:solidFill>
                  <a:schemeClr val="lt1"/>
                </a:solidFill>
                <a:ea typeface="Calibri"/>
                <a:cs typeface="Calibri"/>
                <a:sym typeface="Calibri"/>
              </a:rPr>
            </a:br>
            <a:r>
              <a:rPr lang="en-GB" sz="2400" b="1" i="0" u="sng" strike="noStrike" cap="none" dirty="0">
                <a:solidFill>
                  <a:schemeClr val="hlink"/>
                </a:solidFill>
                <a:ea typeface="Calibri"/>
                <a:cs typeface="Calibri"/>
                <a:sym typeface="Calibri"/>
                <a:hlinkClick r:id="rId5"/>
              </a:rPr>
              <a:t>https://www.gov.uk/student-finance-calculator</a:t>
            </a:r>
            <a:endParaRPr sz="2400" b="1" i="0" u="none" strike="noStrike" cap="none" dirty="0">
              <a:solidFill>
                <a:schemeClr val="lt1"/>
              </a:solidFill>
              <a:ea typeface="Calibri"/>
              <a:cs typeface="Calibri"/>
              <a:sym typeface="Calibri"/>
            </a:endParaRPr>
          </a:p>
        </p:txBody>
      </p:sp>
      <p:pic>
        <p:nvPicPr>
          <p:cNvPr id="10" name="Google Shape;408;p27"/>
          <p:cNvPicPr preferRelativeResize="0"/>
          <p:nvPr/>
        </p:nvPicPr>
        <p:blipFill rotWithShape="1">
          <a:blip r:embed="rId6">
            <a:alphaModFix/>
          </a:blip>
          <a:srcRect/>
          <a:stretch/>
        </p:blipFill>
        <p:spPr>
          <a:xfrm rot="900940">
            <a:off x="3190752" y="4287346"/>
            <a:ext cx="1777633" cy="1602635"/>
          </a:xfrm>
          <a:prstGeom prst="rect">
            <a:avLst/>
          </a:prstGeom>
          <a:noFill/>
          <a:ln>
            <a:noFill/>
          </a:ln>
        </p:spPr>
      </p:pic>
    </p:spTree>
    <p:extLst>
      <p:ext uri="{BB962C8B-B14F-4D97-AF65-F5344CB8AC3E}">
        <p14:creationId xmlns:p14="http://schemas.microsoft.com/office/powerpoint/2010/main" val="42927188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Additional Funding</a:t>
            </a:r>
          </a:p>
        </p:txBody>
      </p:sp>
      <p:sp>
        <p:nvSpPr>
          <p:cNvPr id="5" name="Rectangle 4"/>
          <p:cNvSpPr/>
          <p:nvPr/>
        </p:nvSpPr>
        <p:spPr>
          <a:xfrm>
            <a:off x="502904" y="1438017"/>
            <a:ext cx="8183895" cy="3258252"/>
          </a:xfrm>
          <a:prstGeom prst="rect">
            <a:avLst/>
          </a:prstGeom>
          <a:noFill/>
          <a:ln w="762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2E7E"/>
              </a:solidFill>
            </a:endParaRPr>
          </a:p>
        </p:txBody>
      </p:sp>
      <p:sp>
        <p:nvSpPr>
          <p:cNvPr id="6" name="TextBox 5"/>
          <p:cNvSpPr txBox="1"/>
          <p:nvPr/>
        </p:nvSpPr>
        <p:spPr>
          <a:xfrm>
            <a:off x="640080" y="1516928"/>
            <a:ext cx="7900416" cy="3046988"/>
          </a:xfrm>
          <a:prstGeom prst="rect">
            <a:avLst/>
          </a:prstGeom>
          <a:noFill/>
        </p:spPr>
        <p:txBody>
          <a:bodyPr wrap="square" rtlCol="0">
            <a:spAutoFit/>
          </a:bodyPr>
          <a:lstStyle/>
          <a:p>
            <a:r>
              <a:rPr lang="en-GB" sz="2400" dirty="0"/>
              <a:t>The additional funding you could receive will vary depending on:</a:t>
            </a:r>
          </a:p>
          <a:p>
            <a:pPr marL="457200" indent="-457200">
              <a:lnSpc>
                <a:spcPct val="200000"/>
              </a:lnSpc>
              <a:buFont typeface="Wingdings" panose="05000000000000000000" pitchFamily="2" charset="2"/>
              <a:buChar char="Ø"/>
            </a:pPr>
            <a:r>
              <a:rPr lang="en-GB" sz="2400" dirty="0"/>
              <a:t>Where you’re applying</a:t>
            </a:r>
          </a:p>
          <a:p>
            <a:pPr marL="457200" indent="-457200">
              <a:buFont typeface="Wingdings" panose="05000000000000000000" pitchFamily="2" charset="2"/>
              <a:buChar char="Ø"/>
            </a:pPr>
            <a:r>
              <a:rPr lang="en-GB" sz="2400" dirty="0"/>
              <a:t>The course that you want to do</a:t>
            </a:r>
          </a:p>
          <a:p>
            <a:pPr marL="457200" indent="-457200">
              <a:buFont typeface="Wingdings" panose="05000000000000000000" pitchFamily="2" charset="2"/>
              <a:buChar char="Ø"/>
            </a:pPr>
            <a:r>
              <a:rPr lang="en-GB" sz="2400" dirty="0"/>
              <a:t>Your grades</a:t>
            </a:r>
          </a:p>
          <a:p>
            <a:pPr marL="457200" indent="-457200">
              <a:buFont typeface="Wingdings" panose="05000000000000000000" pitchFamily="2" charset="2"/>
              <a:buChar char="Ø"/>
            </a:pPr>
            <a:r>
              <a:rPr lang="en-GB" sz="2400" dirty="0"/>
              <a:t>Your personal circumstances</a:t>
            </a:r>
          </a:p>
          <a:p>
            <a:pPr marL="457200" indent="-457200">
              <a:buFont typeface="Wingdings" panose="05000000000000000000" pitchFamily="2" charset="2"/>
              <a:buChar char="Ø"/>
            </a:pPr>
            <a:r>
              <a:rPr lang="en-GB" sz="2400" dirty="0"/>
              <a:t>Any additional needs you may have</a:t>
            </a:r>
          </a:p>
        </p:txBody>
      </p:sp>
      <p:sp>
        <p:nvSpPr>
          <p:cNvPr id="3" name="TextBox 2"/>
          <p:cNvSpPr txBox="1"/>
          <p:nvPr/>
        </p:nvSpPr>
        <p:spPr>
          <a:xfrm>
            <a:off x="502904" y="4775180"/>
            <a:ext cx="1838196" cy="369332"/>
          </a:xfrm>
          <a:prstGeom prst="rect">
            <a:avLst/>
          </a:prstGeom>
          <a:noFill/>
        </p:spPr>
        <p:txBody>
          <a:bodyPr wrap="none" rtlCol="0">
            <a:spAutoFit/>
          </a:bodyPr>
          <a:lstStyle/>
          <a:p>
            <a:r>
              <a:rPr lang="en-GB" b="1" dirty="0">
                <a:solidFill>
                  <a:srgbClr val="2F2E7E"/>
                </a:solidFill>
              </a:rPr>
              <a:t>Some examples…</a:t>
            </a:r>
          </a:p>
        </p:txBody>
      </p:sp>
      <p:sp>
        <p:nvSpPr>
          <p:cNvPr id="11" name="Rounded Rectangle 10"/>
          <p:cNvSpPr/>
          <p:nvPr/>
        </p:nvSpPr>
        <p:spPr>
          <a:xfrm>
            <a:off x="665748" y="5294715"/>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NHS Courses</a:t>
            </a:r>
          </a:p>
        </p:txBody>
      </p:sp>
      <p:sp>
        <p:nvSpPr>
          <p:cNvPr id="12" name="Rounded Rectangle 11"/>
          <p:cNvSpPr/>
          <p:nvPr/>
        </p:nvSpPr>
        <p:spPr>
          <a:xfrm>
            <a:off x="2538664" y="5294715"/>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Bursaries and Scholarships</a:t>
            </a:r>
          </a:p>
        </p:txBody>
      </p:sp>
      <p:sp>
        <p:nvSpPr>
          <p:cNvPr id="13" name="Rounded Rectangle 12"/>
          <p:cNvSpPr/>
          <p:nvPr/>
        </p:nvSpPr>
        <p:spPr>
          <a:xfrm>
            <a:off x="4411579" y="5294715"/>
            <a:ext cx="2077453"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Care-experienced or estranged</a:t>
            </a:r>
          </a:p>
        </p:txBody>
      </p:sp>
      <p:sp>
        <p:nvSpPr>
          <p:cNvPr id="14" name="Rounded Rectangle 13"/>
          <p:cNvSpPr/>
          <p:nvPr/>
        </p:nvSpPr>
        <p:spPr>
          <a:xfrm>
            <a:off x="6641431" y="5303556"/>
            <a:ext cx="1720516" cy="517358"/>
          </a:xfrm>
          <a:prstGeom prst="roundRect">
            <a:avLst/>
          </a:prstGeom>
          <a:solidFill>
            <a:srgbClr val="2F2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Disability Support</a:t>
            </a:r>
          </a:p>
        </p:txBody>
      </p:sp>
    </p:spTree>
    <p:extLst>
      <p:ext uri="{BB962C8B-B14F-4D97-AF65-F5344CB8AC3E}">
        <p14:creationId xmlns:p14="http://schemas.microsoft.com/office/powerpoint/2010/main" val="34075824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Additional Funding</a:t>
            </a:r>
          </a:p>
        </p:txBody>
      </p:sp>
      <p:sp>
        <p:nvSpPr>
          <p:cNvPr id="5" name="Rectangle 4"/>
          <p:cNvSpPr/>
          <p:nvPr/>
        </p:nvSpPr>
        <p:spPr>
          <a:xfrm>
            <a:off x="502904" y="1438016"/>
            <a:ext cx="8183895" cy="4637931"/>
          </a:xfrm>
          <a:prstGeom prst="rect">
            <a:avLst/>
          </a:prstGeom>
          <a:noFill/>
          <a:ln w="762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2E7E"/>
              </a:solidFill>
            </a:endParaRPr>
          </a:p>
        </p:txBody>
      </p:sp>
      <p:sp>
        <p:nvSpPr>
          <p:cNvPr id="6" name="TextBox 5"/>
          <p:cNvSpPr txBox="1"/>
          <p:nvPr/>
        </p:nvSpPr>
        <p:spPr>
          <a:xfrm>
            <a:off x="640080" y="1516928"/>
            <a:ext cx="7900416" cy="5016758"/>
          </a:xfrm>
          <a:prstGeom prst="rect">
            <a:avLst/>
          </a:prstGeom>
          <a:noFill/>
        </p:spPr>
        <p:txBody>
          <a:bodyPr wrap="square" rtlCol="0">
            <a:spAutoFit/>
          </a:bodyPr>
          <a:lstStyle/>
          <a:p>
            <a:r>
              <a:rPr lang="en-GB" sz="2000" b="1" dirty="0">
                <a:solidFill>
                  <a:srgbClr val="2F2E7E"/>
                </a:solidFill>
              </a:rPr>
              <a:t>Disability Student Allowance</a:t>
            </a:r>
          </a:p>
          <a:p>
            <a:endParaRPr lang="en-GB" sz="2000" b="1" dirty="0">
              <a:solidFill>
                <a:srgbClr val="2F2E7E"/>
              </a:solidFill>
            </a:endParaRPr>
          </a:p>
          <a:p>
            <a:r>
              <a:rPr lang="en-GB" dirty="0"/>
              <a:t>This is based on your individual needs and is support to cover the </a:t>
            </a:r>
            <a:br>
              <a:rPr lang="en-GB" dirty="0"/>
            </a:br>
            <a:r>
              <a:rPr lang="en-GB" dirty="0"/>
              <a:t>study-related costs you have because of a mental health problem, long term illness, or any other disability.</a:t>
            </a:r>
          </a:p>
          <a:p>
            <a:endParaRPr lang="en-GB" dirty="0"/>
          </a:p>
          <a:p>
            <a:r>
              <a:rPr lang="en-GB" dirty="0"/>
              <a:t>	Special Equipment Allowance</a:t>
            </a:r>
          </a:p>
          <a:p>
            <a:r>
              <a:rPr lang="en-GB" dirty="0"/>
              <a:t>	Non-Medical Helper Support</a:t>
            </a:r>
          </a:p>
          <a:p>
            <a:endParaRPr lang="en-GB" dirty="0"/>
          </a:p>
          <a:p>
            <a:r>
              <a:rPr lang="en-GB" dirty="0"/>
              <a:t>General Allowance – Stationery, photocopying, or fridges for storing medication</a:t>
            </a:r>
          </a:p>
          <a:p>
            <a:endParaRPr lang="en-GB" dirty="0"/>
          </a:p>
          <a:p>
            <a:r>
              <a:rPr lang="en-GB" dirty="0"/>
              <a:t>Travel – Private taxi transport or accessible transport</a:t>
            </a:r>
          </a:p>
          <a:p>
            <a:endParaRPr lang="en-GB" sz="2000" dirty="0"/>
          </a:p>
          <a:p>
            <a:r>
              <a:rPr lang="en-GB" sz="2000" dirty="0"/>
              <a:t>For extra information go to:</a:t>
            </a:r>
          </a:p>
          <a:p>
            <a:r>
              <a:rPr lang="en-GB" sz="2000" dirty="0">
                <a:solidFill>
                  <a:prstClr val="black"/>
                </a:solidFill>
                <a:latin typeface="Arial" charset="0"/>
                <a:hlinkClick r:id="rId4"/>
              </a:rPr>
              <a:t>www.gov.uk/disabled-students-allowances-dsas</a:t>
            </a:r>
            <a:r>
              <a:rPr lang="en-GB" sz="2000" dirty="0">
                <a:solidFill>
                  <a:prstClr val="black"/>
                </a:solidFill>
                <a:latin typeface="Arial" charset="0"/>
              </a:rPr>
              <a:t> </a:t>
            </a:r>
          </a:p>
          <a:p>
            <a:endParaRPr lang="en-GB" sz="2000" dirty="0"/>
          </a:p>
          <a:p>
            <a:endParaRPr lang="en-GB" sz="2000" dirty="0"/>
          </a:p>
        </p:txBody>
      </p:sp>
      <p:sp>
        <p:nvSpPr>
          <p:cNvPr id="15" name="TextBox 14">
            <a:extLst>
              <a:ext uri="{FF2B5EF4-FFF2-40B4-BE49-F238E27FC236}">
                <a16:creationId xmlns:a16="http://schemas.microsoft.com/office/drawing/2014/main" id="{57E1F3A2-DB66-4F8B-BE6D-D3D390104355}"/>
              </a:ext>
            </a:extLst>
          </p:cNvPr>
          <p:cNvSpPr txBox="1"/>
          <p:nvPr/>
        </p:nvSpPr>
        <p:spPr>
          <a:xfrm>
            <a:off x="5087790" y="3261040"/>
            <a:ext cx="3490119" cy="646331"/>
          </a:xfrm>
          <a:prstGeom prst="rect">
            <a:avLst/>
          </a:prstGeom>
          <a:noFill/>
        </p:spPr>
        <p:txBody>
          <a:bodyPr wrap="square" rtlCol="0">
            <a:spAutoFit/>
          </a:bodyPr>
          <a:lstStyle/>
          <a:p>
            <a:pPr algn="ctr"/>
            <a:r>
              <a:rPr lang="en-GB" sz="1200" dirty="0"/>
              <a:t>Study Assistants, Notetakers, Communication Support Workers, British Sign Language Interpreters, or Assistive Technology Trainers</a:t>
            </a:r>
          </a:p>
        </p:txBody>
      </p:sp>
      <p:sp>
        <p:nvSpPr>
          <p:cNvPr id="16" name="Right Brace 15">
            <a:extLst>
              <a:ext uri="{FF2B5EF4-FFF2-40B4-BE49-F238E27FC236}">
                <a16:creationId xmlns:a16="http://schemas.microsoft.com/office/drawing/2014/main" id="{37DF6DBF-18F7-481E-8927-945B32BA5CFB}"/>
              </a:ext>
            </a:extLst>
          </p:cNvPr>
          <p:cNvSpPr/>
          <p:nvPr/>
        </p:nvSpPr>
        <p:spPr>
          <a:xfrm>
            <a:off x="4597816" y="3294600"/>
            <a:ext cx="372101" cy="495339"/>
          </a:xfrm>
          <a:prstGeom prst="rightBrace">
            <a:avLst/>
          </a:prstGeom>
          <a:ln w="28575">
            <a:solidFill>
              <a:srgbClr val="2F2E7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7" name="Picture 16">
            <a:extLst>
              <a:ext uri="{FF2B5EF4-FFF2-40B4-BE49-F238E27FC236}">
                <a16:creationId xmlns:a16="http://schemas.microsoft.com/office/drawing/2014/main" id="{7EE799E8-250A-3747-B286-93862450A19E}"/>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artisticGlowEdges/>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068745" y="3806813"/>
            <a:ext cx="2651703" cy="2660542"/>
          </a:xfrm>
          <a:prstGeom prst="rect">
            <a:avLst/>
          </a:prstGeom>
          <a:noFill/>
        </p:spPr>
      </p:pic>
    </p:spTree>
    <p:extLst>
      <p:ext uri="{BB962C8B-B14F-4D97-AF65-F5344CB8AC3E}">
        <p14:creationId xmlns:p14="http://schemas.microsoft.com/office/powerpoint/2010/main" val="2028759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Additional Funding</a:t>
            </a:r>
            <a:endParaRPr lang="en-US" sz="2600" b="1" dirty="0">
              <a:solidFill>
                <a:srgbClr val="E6287F"/>
              </a:solidFill>
            </a:endParaRPr>
          </a:p>
        </p:txBody>
      </p:sp>
      <p:sp>
        <p:nvSpPr>
          <p:cNvPr id="7" name="TextBox 6"/>
          <p:cNvSpPr txBox="1"/>
          <p:nvPr/>
        </p:nvSpPr>
        <p:spPr>
          <a:xfrm>
            <a:off x="2633039" y="1307953"/>
            <a:ext cx="3877921" cy="492443"/>
          </a:xfrm>
          <a:prstGeom prst="rect">
            <a:avLst/>
          </a:prstGeom>
          <a:noFill/>
        </p:spPr>
        <p:txBody>
          <a:bodyPr wrap="none" rtlCol="0">
            <a:spAutoFit/>
          </a:bodyPr>
          <a:lstStyle/>
          <a:p>
            <a:r>
              <a:rPr lang="en-US" sz="2600" b="1" dirty="0">
                <a:solidFill>
                  <a:srgbClr val="2F2E7E"/>
                </a:solidFill>
              </a:rPr>
              <a:t>Bursaries and Scholarships</a:t>
            </a:r>
            <a:endParaRPr lang="en-GB" sz="2600" dirty="0">
              <a:solidFill>
                <a:srgbClr val="2F2E7E"/>
              </a:solidFill>
            </a:endParaRPr>
          </a:p>
        </p:txBody>
      </p:sp>
      <p:sp>
        <p:nvSpPr>
          <p:cNvPr id="8" name="Rectangle 7"/>
          <p:cNvSpPr/>
          <p:nvPr/>
        </p:nvSpPr>
        <p:spPr>
          <a:xfrm>
            <a:off x="502904" y="1800396"/>
            <a:ext cx="8183895" cy="4275551"/>
          </a:xfrm>
          <a:prstGeom prst="rect">
            <a:avLst/>
          </a:prstGeom>
          <a:noFill/>
          <a:ln w="762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2E7E"/>
              </a:solidFill>
            </a:endParaRPr>
          </a:p>
        </p:txBody>
      </p:sp>
      <p:sp>
        <p:nvSpPr>
          <p:cNvPr id="9" name="TextBox 8">
            <a:extLst>
              <a:ext uri="{FF2B5EF4-FFF2-40B4-BE49-F238E27FC236}">
                <a16:creationId xmlns:a16="http://schemas.microsoft.com/office/drawing/2014/main" id="{C2525EE2-3020-40EF-9921-6741381E273C}"/>
              </a:ext>
            </a:extLst>
          </p:cNvPr>
          <p:cNvSpPr txBox="1"/>
          <p:nvPr/>
        </p:nvSpPr>
        <p:spPr>
          <a:xfrm>
            <a:off x="768803" y="2178646"/>
            <a:ext cx="7746548" cy="2970044"/>
          </a:xfrm>
          <a:prstGeom prst="rect">
            <a:avLst/>
          </a:prstGeom>
          <a:noFill/>
        </p:spPr>
        <p:txBody>
          <a:bodyPr wrap="square" rtlCol="0">
            <a:spAutoFit/>
          </a:bodyPr>
          <a:lstStyle/>
          <a:p>
            <a:pPr marL="342900" indent="-342900">
              <a:buFont typeface="Arial" panose="020B0604020202020204" pitchFamily="34" charset="0"/>
              <a:buChar char="•"/>
            </a:pPr>
            <a:r>
              <a:rPr lang="en-GB" sz="2000" dirty="0"/>
              <a:t>Extra sources of financial support are available that are usually called </a:t>
            </a:r>
            <a:r>
              <a:rPr lang="en-GB" sz="2000" b="1" dirty="0">
                <a:solidFill>
                  <a:srgbClr val="2F2E7E"/>
                </a:solidFill>
              </a:rPr>
              <a:t>bursary schemes, scholarships</a:t>
            </a:r>
            <a:r>
              <a:rPr lang="en-GB" sz="2000" dirty="0">
                <a:solidFill>
                  <a:srgbClr val="2F2E7E"/>
                </a:solidFill>
              </a:rPr>
              <a:t> </a:t>
            </a:r>
            <a:r>
              <a:rPr lang="en-GB" sz="2000" dirty="0"/>
              <a:t>or </a:t>
            </a:r>
            <a:r>
              <a:rPr lang="en-GB" sz="2000" b="1" dirty="0">
                <a:solidFill>
                  <a:srgbClr val="2F2E7E"/>
                </a:solidFill>
              </a:rPr>
              <a:t>grants</a:t>
            </a:r>
            <a:r>
              <a:rPr lang="en-GB" sz="2000" dirty="0"/>
              <a:t>.</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These are separate to Student Finance and you need to </a:t>
            </a:r>
            <a:r>
              <a:rPr lang="en-GB" sz="2000" b="1" dirty="0">
                <a:solidFill>
                  <a:srgbClr val="2F2E7E"/>
                </a:solidFill>
              </a:rPr>
              <a:t>apply to these directly through your chosen university or college</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Unlike Student Loans, </a:t>
            </a:r>
            <a:r>
              <a:rPr lang="en-GB" sz="2000" b="1" dirty="0">
                <a:solidFill>
                  <a:srgbClr val="2F2E7E"/>
                </a:solidFill>
              </a:rPr>
              <a:t>you don’t need to pay these back</a:t>
            </a:r>
            <a:r>
              <a:rPr lang="en-GB" sz="2000" dirty="0"/>
              <a:t>, so it’s essentially free money</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Not everyone is eligible, you need to meet certain criteria, so make sure you </a:t>
            </a:r>
            <a:r>
              <a:rPr lang="en-GB" sz="2000" b="1" dirty="0">
                <a:solidFill>
                  <a:srgbClr val="2F2E7E"/>
                </a:solidFill>
              </a:rPr>
              <a:t>do your research!</a:t>
            </a:r>
            <a:r>
              <a:rPr lang="en-GB" sz="2000" dirty="0">
                <a:solidFill>
                  <a:srgbClr val="2F2E7E"/>
                </a:solidFill>
              </a:rPr>
              <a:t> </a:t>
            </a:r>
          </a:p>
        </p:txBody>
      </p:sp>
      <p:sp>
        <p:nvSpPr>
          <p:cNvPr id="5" name="TextBox 4"/>
          <p:cNvSpPr txBox="1"/>
          <p:nvPr/>
        </p:nvSpPr>
        <p:spPr>
          <a:xfrm>
            <a:off x="768803" y="5225299"/>
            <a:ext cx="7746548" cy="923330"/>
          </a:xfrm>
          <a:prstGeom prst="rect">
            <a:avLst/>
          </a:prstGeom>
          <a:noFill/>
        </p:spPr>
        <p:txBody>
          <a:bodyPr wrap="square" rtlCol="0">
            <a:spAutoFit/>
          </a:bodyPr>
          <a:lstStyle/>
          <a:p>
            <a:pPr algn="ctr"/>
            <a:r>
              <a:rPr lang="en-GB" i="1" dirty="0"/>
              <a:t>Try going to your HE provider’s website and look for any ‘Financial Support’                                                                                                      </a:t>
            </a:r>
          </a:p>
          <a:p>
            <a:pPr algn="ctr"/>
            <a:r>
              <a:rPr lang="en-GB" i="1" dirty="0"/>
              <a:t>pages</a:t>
            </a:r>
          </a:p>
          <a:p>
            <a:pPr algn="ctr"/>
            <a:endParaRPr lang="en-GB" dirty="0"/>
          </a:p>
        </p:txBody>
      </p:sp>
    </p:spTree>
    <p:extLst>
      <p:ext uri="{BB962C8B-B14F-4D97-AF65-F5344CB8AC3E}">
        <p14:creationId xmlns:p14="http://schemas.microsoft.com/office/powerpoint/2010/main" val="37100399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628650" y="351478"/>
            <a:ext cx="8187804" cy="1325563"/>
          </a:xfrm>
        </p:spPr>
        <p:txBody>
          <a:bodyPr/>
          <a:lstStyle/>
          <a:p>
            <a:r>
              <a:rPr lang="en-US" dirty="0">
                <a:solidFill>
                  <a:srgbClr val="E6287F"/>
                </a:solidFill>
              </a:rPr>
              <a:t>How do you access S</a:t>
            </a:r>
            <a:r>
              <a:rPr lang="en-US" sz="2400" dirty="0">
                <a:solidFill>
                  <a:srgbClr val="E6287F"/>
                </a:solidFill>
              </a:rPr>
              <a:t>tudent</a:t>
            </a:r>
            <a:r>
              <a:rPr lang="en-US" dirty="0">
                <a:solidFill>
                  <a:srgbClr val="E6287F"/>
                </a:solidFill>
              </a:rPr>
              <a:t>F</a:t>
            </a:r>
            <a:r>
              <a:rPr lang="en-US" sz="2400" dirty="0">
                <a:solidFill>
                  <a:srgbClr val="E6287F"/>
                </a:solidFill>
              </a:rPr>
              <a:t>inance</a:t>
            </a:r>
            <a:r>
              <a:rPr lang="en-US" dirty="0">
                <a:solidFill>
                  <a:srgbClr val="E6287F"/>
                </a:solidFill>
              </a:rPr>
              <a:t>E</a:t>
            </a:r>
            <a:r>
              <a:rPr lang="en-US" sz="2400" dirty="0">
                <a:solidFill>
                  <a:srgbClr val="E6287F"/>
                </a:solidFill>
              </a:rPr>
              <a:t>ngland</a:t>
            </a:r>
            <a:r>
              <a:rPr lang="en-US" dirty="0">
                <a:solidFill>
                  <a:srgbClr val="E6287F"/>
                </a:solidFill>
              </a:rPr>
              <a:t>? </a:t>
            </a:r>
          </a:p>
        </p:txBody>
      </p:sp>
      <p:pic>
        <p:nvPicPr>
          <p:cNvPr id="6" name="Picture 5">
            <a:extLst>
              <a:ext uri="{FF2B5EF4-FFF2-40B4-BE49-F238E27FC236}">
                <a16:creationId xmlns:a16="http://schemas.microsoft.com/office/drawing/2014/main" id="{515CBE42-5D91-4CDD-9971-482B999420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912" y="1340893"/>
            <a:ext cx="6082714" cy="3795442"/>
          </a:xfrm>
          <a:prstGeom prst="rect">
            <a:avLst/>
          </a:prstGeom>
        </p:spPr>
      </p:pic>
      <p:sp>
        <p:nvSpPr>
          <p:cNvPr id="7" name="Rectangular Callout 3">
            <a:extLst>
              <a:ext uri="{FF2B5EF4-FFF2-40B4-BE49-F238E27FC236}">
                <a16:creationId xmlns:a16="http://schemas.microsoft.com/office/drawing/2014/main" id="{120A84C1-0444-4377-AB9F-343D868E8418}"/>
              </a:ext>
            </a:extLst>
          </p:cNvPr>
          <p:cNvSpPr/>
          <p:nvPr/>
        </p:nvSpPr>
        <p:spPr>
          <a:xfrm>
            <a:off x="4973118" y="1341421"/>
            <a:ext cx="3980387" cy="837152"/>
          </a:xfrm>
          <a:prstGeom prst="wedgeRectCallout">
            <a:avLst>
              <a:gd name="adj1" fmla="val 50308"/>
              <a:gd name="adj2" fmla="val 85202"/>
            </a:avLst>
          </a:prstGeom>
          <a:solidFill>
            <a:srgbClr val="E6287F"/>
          </a:solidFill>
        </p:spPr>
        <p:txBody>
          <a:bodyPr wrap="square" anchor="b" anchorCtr="0">
            <a:spAutoFit/>
          </a:bodyPr>
          <a:lstStyle/>
          <a:p>
            <a:pPr fontAlgn="base">
              <a:spcBef>
                <a:spcPct val="20000"/>
              </a:spcBef>
              <a:spcAft>
                <a:spcPct val="0"/>
              </a:spcAft>
              <a:defRPr/>
            </a:pPr>
            <a:endParaRPr lang="en-GB" sz="600" dirty="0">
              <a:solidFill>
                <a:prstClr val="white"/>
              </a:solidFill>
              <a:latin typeface="Arial" charset="0"/>
            </a:endParaRPr>
          </a:p>
          <a:p>
            <a:pPr fontAlgn="base">
              <a:spcBef>
                <a:spcPct val="20000"/>
              </a:spcBef>
              <a:spcAft>
                <a:spcPct val="0"/>
              </a:spcAft>
              <a:defRPr/>
            </a:pPr>
            <a:r>
              <a:rPr lang="en-GB" sz="1600" b="1" dirty="0">
                <a:solidFill>
                  <a:prstClr val="white"/>
                </a:solidFill>
                <a:latin typeface="Arial" charset="0"/>
              </a:rPr>
              <a:t>Apply online between March and May – don’t miss the deadline (end of May)!</a:t>
            </a:r>
          </a:p>
          <a:p>
            <a:pPr fontAlgn="base">
              <a:spcBef>
                <a:spcPct val="20000"/>
              </a:spcBef>
              <a:spcAft>
                <a:spcPct val="0"/>
              </a:spcAft>
              <a:defRPr/>
            </a:pPr>
            <a:endParaRPr lang="en-GB" sz="600" dirty="0">
              <a:solidFill>
                <a:prstClr val="white"/>
              </a:solidFill>
              <a:latin typeface="Arial" charset="0"/>
            </a:endParaRPr>
          </a:p>
        </p:txBody>
      </p:sp>
      <p:sp>
        <p:nvSpPr>
          <p:cNvPr id="8" name="Rectangular Callout 4">
            <a:extLst>
              <a:ext uri="{FF2B5EF4-FFF2-40B4-BE49-F238E27FC236}">
                <a16:creationId xmlns:a16="http://schemas.microsoft.com/office/drawing/2014/main" id="{E4D8D7B5-DAAC-4A29-9E8E-CAA51874E7CA}"/>
              </a:ext>
            </a:extLst>
          </p:cNvPr>
          <p:cNvSpPr/>
          <p:nvPr/>
        </p:nvSpPr>
        <p:spPr>
          <a:xfrm>
            <a:off x="300250" y="5196363"/>
            <a:ext cx="7683689" cy="889474"/>
          </a:xfrm>
          <a:prstGeom prst="wedgeRectCallout">
            <a:avLst>
              <a:gd name="adj1" fmla="val -50791"/>
              <a:gd name="adj2" fmla="val 68477"/>
            </a:avLst>
          </a:prstGeom>
          <a:solidFill>
            <a:srgbClr val="53C0D4"/>
          </a:solidFill>
        </p:spPr>
        <p:txBody>
          <a:bodyPr wrap="square" anchor="b" anchorCtr="0">
            <a:spAutoFit/>
          </a:bodyPr>
          <a:lstStyle/>
          <a:p>
            <a:pPr fontAlgn="base">
              <a:spcBef>
                <a:spcPct val="20000"/>
              </a:spcBef>
              <a:spcAft>
                <a:spcPct val="0"/>
              </a:spcAft>
              <a:defRPr/>
            </a:pPr>
            <a:endParaRPr lang="en-GB" sz="700" b="1" dirty="0">
              <a:solidFill>
                <a:prstClr val="white"/>
              </a:solidFill>
            </a:endParaRPr>
          </a:p>
          <a:p>
            <a:pPr fontAlgn="base">
              <a:spcBef>
                <a:spcPct val="20000"/>
              </a:spcBef>
              <a:spcAft>
                <a:spcPct val="0"/>
              </a:spcAft>
              <a:defRPr/>
            </a:pPr>
            <a:r>
              <a:rPr lang="en-GB" sz="1600" b="1" dirty="0">
                <a:solidFill>
                  <a:prstClr val="white"/>
                </a:solidFill>
              </a:rPr>
              <a:t>Students don’t need a confirmed place at university to apply for student finance – simply state preferred course choice. This can be changed later.</a:t>
            </a:r>
          </a:p>
          <a:p>
            <a:pPr fontAlgn="base">
              <a:spcBef>
                <a:spcPct val="20000"/>
              </a:spcBef>
              <a:spcAft>
                <a:spcPct val="0"/>
              </a:spcAft>
              <a:defRPr/>
            </a:pPr>
            <a:endParaRPr lang="en-GB" sz="800" dirty="0">
              <a:solidFill>
                <a:prstClr val="white"/>
              </a:solidFill>
            </a:endParaRPr>
          </a:p>
        </p:txBody>
      </p:sp>
      <p:sp>
        <p:nvSpPr>
          <p:cNvPr id="9" name="Rectangular Callout 4">
            <a:extLst>
              <a:ext uri="{FF2B5EF4-FFF2-40B4-BE49-F238E27FC236}">
                <a16:creationId xmlns:a16="http://schemas.microsoft.com/office/drawing/2014/main" id="{E4D8D7B5-DAAC-4A29-9E8E-CAA51874E7CA}"/>
              </a:ext>
            </a:extLst>
          </p:cNvPr>
          <p:cNvSpPr/>
          <p:nvPr/>
        </p:nvSpPr>
        <p:spPr>
          <a:xfrm>
            <a:off x="6258832" y="3390873"/>
            <a:ext cx="2811439" cy="1224951"/>
          </a:xfrm>
          <a:prstGeom prst="wedgeRectCallout">
            <a:avLst>
              <a:gd name="adj1" fmla="val 52686"/>
              <a:gd name="adj2" fmla="val 202339"/>
            </a:avLst>
          </a:prstGeom>
          <a:solidFill>
            <a:srgbClr val="2F2E7E"/>
          </a:solidFill>
        </p:spPr>
        <p:txBody>
          <a:bodyPr wrap="square" anchor="b" anchorCtr="0">
            <a:spAutoFit/>
          </a:bodyPr>
          <a:lstStyle/>
          <a:p>
            <a:pPr fontAlgn="base">
              <a:spcBef>
                <a:spcPct val="20000"/>
              </a:spcBef>
              <a:spcAft>
                <a:spcPct val="0"/>
              </a:spcAft>
              <a:defRPr/>
            </a:pPr>
            <a:r>
              <a:rPr lang="en-GB" sz="1600" b="1" dirty="0">
                <a:solidFill>
                  <a:schemeClr val="bg1"/>
                </a:solidFill>
              </a:rPr>
              <a:t>Student Finance will ask for your household income, </a:t>
            </a:r>
            <a:br>
              <a:rPr lang="en-GB" sz="1600" b="1" dirty="0">
                <a:solidFill>
                  <a:schemeClr val="bg1"/>
                </a:solidFill>
              </a:rPr>
            </a:br>
            <a:r>
              <a:rPr lang="en-GB" sz="1600" b="1" dirty="0">
                <a:solidFill>
                  <a:schemeClr val="bg1"/>
                </a:solidFill>
              </a:rPr>
              <a:t>so be prepared to get this from your parents/carers</a:t>
            </a:r>
          </a:p>
          <a:p>
            <a:pPr fontAlgn="base">
              <a:spcBef>
                <a:spcPct val="20000"/>
              </a:spcBef>
              <a:spcAft>
                <a:spcPct val="0"/>
              </a:spcAft>
              <a:defRPr/>
            </a:pPr>
            <a:endParaRPr lang="en-GB" sz="800" dirty="0">
              <a:solidFill>
                <a:prstClr val="white"/>
              </a:solidFill>
              <a:latin typeface="Arial" charset="0"/>
            </a:endParaRPr>
          </a:p>
        </p:txBody>
      </p:sp>
    </p:spTree>
    <p:extLst>
      <p:ext uri="{BB962C8B-B14F-4D97-AF65-F5344CB8AC3E}">
        <p14:creationId xmlns:p14="http://schemas.microsoft.com/office/powerpoint/2010/main" val="11905718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pic>
        <p:nvPicPr>
          <p:cNvPr id="15" name="Picture 2"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t="57454" r="35751" b="-1543"/>
          <a:stretch/>
        </p:blipFill>
        <p:spPr bwMode="auto">
          <a:xfrm rot="20831214">
            <a:off x="6810525" y="2668166"/>
            <a:ext cx="2096139" cy="1883391"/>
          </a:xfrm>
          <a:prstGeom prst="rect">
            <a:avLst/>
          </a:prstGeom>
          <a:noFill/>
          <a:extLst>
            <a:ext uri="{909E8E84-426E-40DD-AFC4-6F175D3DCCD1}">
              <a14:hiddenFill xmlns:a14="http://schemas.microsoft.com/office/drawing/2010/main">
                <a:solidFill>
                  <a:srgbClr val="FFFFFF"/>
                </a:solidFill>
              </a14:hiddenFill>
            </a:ext>
          </a:extLst>
        </p:spPr>
      </p:pic>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pic>
        <p:nvPicPr>
          <p:cNvPr id="1026" name="Picture 2"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b="40256"/>
          <a:stretch/>
        </p:blipFill>
        <p:spPr bwMode="auto">
          <a:xfrm>
            <a:off x="5862130" y="0"/>
            <a:ext cx="3262524" cy="255213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00201"/>
            <a:ext cx="3572858" cy="6286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How y</a:t>
            </a:r>
            <a:r>
              <a:rPr lang="en-US" b="1" dirty="0">
                <a:solidFill>
                  <a:schemeClr val="bg1"/>
                </a:solidFill>
                <a:cs typeface="Ubuntu"/>
              </a:rPr>
              <a:t>ou will start repaying…</a:t>
            </a:r>
          </a:p>
        </p:txBody>
      </p:sp>
      <p:sp>
        <p:nvSpPr>
          <p:cNvPr id="3" name="Rectangle 2"/>
          <p:cNvSpPr/>
          <p:nvPr/>
        </p:nvSpPr>
        <p:spPr>
          <a:xfrm>
            <a:off x="209806" y="2443426"/>
            <a:ext cx="7787781" cy="3970318"/>
          </a:xfrm>
          <a:prstGeom prst="rect">
            <a:avLst/>
          </a:prstGeom>
        </p:spPr>
        <p:txBody>
          <a:bodyPr wrap="square">
            <a:spAutoFit/>
          </a:bodyPr>
          <a:lstStyle/>
          <a:p>
            <a:pPr marL="342900" indent="-342900">
              <a:buFont typeface="Arial" panose="020B0604020202020204" pitchFamily="34" charset="0"/>
              <a:buChar char="•"/>
            </a:pPr>
            <a:r>
              <a:rPr lang="en-GB" dirty="0"/>
              <a:t>You need to pay back </a:t>
            </a:r>
            <a:r>
              <a:rPr lang="en-GB" b="1" dirty="0">
                <a:solidFill>
                  <a:srgbClr val="E6287F"/>
                </a:solidFill>
              </a:rPr>
              <a:t>BOTH</a:t>
            </a:r>
            <a:r>
              <a:rPr lang="en-GB" dirty="0"/>
              <a:t> your </a:t>
            </a:r>
            <a:r>
              <a:rPr lang="en-GB" b="1" dirty="0">
                <a:solidFill>
                  <a:srgbClr val="E6287F"/>
                </a:solidFill>
              </a:rPr>
              <a:t>Tuition Fee Loan </a:t>
            </a:r>
            <a:r>
              <a:rPr lang="en-GB" dirty="0"/>
              <a:t>and your </a:t>
            </a:r>
            <a:r>
              <a:rPr lang="en-GB" b="1" dirty="0">
                <a:solidFill>
                  <a:srgbClr val="E6287F"/>
                </a:solidFill>
              </a:rPr>
              <a:t>Maintenance Loan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a:t>
            </a:r>
            <a:r>
              <a:rPr lang="en-GB" b="1" dirty="0">
                <a:solidFill>
                  <a:srgbClr val="E6287F"/>
                </a:solidFill>
              </a:rPr>
              <a:t>still have to repay </a:t>
            </a:r>
            <a:r>
              <a:rPr lang="en-GB" dirty="0"/>
              <a:t>your student loans </a:t>
            </a:r>
            <a:r>
              <a:rPr lang="en-GB" b="1" dirty="0">
                <a:solidFill>
                  <a:srgbClr val="E6287F"/>
                </a:solidFill>
              </a:rPr>
              <a:t>if you leave your course early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only start paying your Student Loans back once you’re </a:t>
            </a:r>
            <a:r>
              <a:rPr lang="en-GB" b="1" dirty="0">
                <a:solidFill>
                  <a:srgbClr val="E6287F"/>
                </a:solidFill>
              </a:rPr>
              <a:t>earning over a certain amount per year. </a:t>
            </a:r>
            <a:r>
              <a:rPr lang="en-GB" sz="1600" dirty="0"/>
              <a:t>(Subject to change.)</a:t>
            </a:r>
            <a:endParaRPr lang="en-GB" sz="24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Your repayments will come off your pay slip just like tax, national insurance, or your pension so </a:t>
            </a:r>
            <a:r>
              <a:rPr lang="en-GB" b="1" dirty="0">
                <a:solidFill>
                  <a:srgbClr val="E6287F"/>
                </a:solidFill>
              </a:rPr>
              <a:t>you don’t even notice</a:t>
            </a:r>
            <a:r>
              <a:rPr lang="en-GB" dirty="0"/>
              <a:t>!</a:t>
            </a:r>
          </a:p>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GB" dirty="0"/>
              <a:t>If  your income falls to </a:t>
            </a:r>
            <a:r>
              <a:rPr lang="en-GB" b="1" dirty="0">
                <a:solidFill>
                  <a:srgbClr val="E6287F"/>
                </a:solidFill>
              </a:rPr>
              <a:t>£27,295 </a:t>
            </a:r>
            <a:r>
              <a:rPr lang="en-GB" dirty="0"/>
              <a:t>or below your repayments will stop. Any </a:t>
            </a:r>
            <a:r>
              <a:rPr lang="en-GB" b="1" dirty="0">
                <a:solidFill>
                  <a:srgbClr val="E6287F"/>
                </a:solidFill>
              </a:rPr>
              <a:t>outstanding loan</a:t>
            </a:r>
            <a:r>
              <a:rPr lang="en-GB" dirty="0"/>
              <a:t> balance will be </a:t>
            </a:r>
            <a:r>
              <a:rPr lang="en-GB" b="1" dirty="0">
                <a:solidFill>
                  <a:srgbClr val="E6287F"/>
                </a:solidFill>
              </a:rPr>
              <a:t>cancelled 30 years after entering repayment</a:t>
            </a:r>
            <a:r>
              <a:rPr lang="en-GB" dirty="0"/>
              <a:t>.</a:t>
            </a:r>
          </a:p>
          <a:p>
            <a:pPr marL="342900" indent="-342900">
              <a:buFont typeface="Arial" panose="020B0604020202020204" pitchFamily="34" charset="0"/>
              <a:buChar char="•"/>
            </a:pPr>
            <a:endParaRPr lang="en-GB" dirty="0"/>
          </a:p>
        </p:txBody>
      </p:sp>
      <p:sp>
        <p:nvSpPr>
          <p:cNvPr id="2" name="Title 1"/>
          <p:cNvSpPr>
            <a:spLocks noGrp="1"/>
          </p:cNvSpPr>
          <p:nvPr>
            <p:ph type="title"/>
          </p:nvPr>
        </p:nvSpPr>
        <p:spPr/>
        <p:txBody>
          <a:bodyPr/>
          <a:lstStyle/>
          <a:p>
            <a:r>
              <a:rPr lang="en-US" dirty="0">
                <a:solidFill>
                  <a:srgbClr val="E6287F"/>
                </a:solidFill>
              </a:rPr>
              <a:t>How and when to repay</a:t>
            </a:r>
          </a:p>
        </p:txBody>
      </p:sp>
    </p:spTree>
    <p:extLst>
      <p:ext uri="{BB962C8B-B14F-4D97-AF65-F5344CB8AC3E}">
        <p14:creationId xmlns:p14="http://schemas.microsoft.com/office/powerpoint/2010/main" val="76840417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and when to repay</a:t>
            </a:r>
          </a:p>
        </p:txBody>
      </p:sp>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27497"/>
            <a:ext cx="3572858" cy="6286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When y</a:t>
            </a:r>
            <a:r>
              <a:rPr lang="en-US" b="1" dirty="0">
                <a:solidFill>
                  <a:schemeClr val="bg1"/>
                </a:solidFill>
                <a:cs typeface="Ubuntu"/>
              </a:rPr>
              <a:t>ou will start repaying…</a:t>
            </a:r>
          </a:p>
        </p:txBody>
      </p:sp>
      <p:sp>
        <p:nvSpPr>
          <p:cNvPr id="8" name="Content Placeholder 2">
            <a:extLst>
              <a:ext uri="{FF2B5EF4-FFF2-40B4-BE49-F238E27FC236}">
                <a16:creationId xmlns:a16="http://schemas.microsoft.com/office/drawing/2014/main" id="{0AE329B3-DF51-D842-B388-276E7B9D5F52}"/>
              </a:ext>
            </a:extLst>
          </p:cNvPr>
          <p:cNvSpPr txBox="1">
            <a:spLocks/>
          </p:cNvSpPr>
          <p:nvPr/>
        </p:nvSpPr>
        <p:spPr>
          <a:xfrm flipH="1">
            <a:off x="512372" y="4360382"/>
            <a:ext cx="2229283" cy="1561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rgbClr val="009FE3"/>
                </a:solidFill>
                <a:cs typeface="Ubuntu"/>
              </a:rPr>
              <a:t>The April after you finish </a:t>
            </a:r>
            <a:br>
              <a:rPr lang="en-US" sz="2000" b="1" dirty="0">
                <a:solidFill>
                  <a:srgbClr val="009FE3"/>
                </a:solidFill>
                <a:cs typeface="Ubuntu"/>
              </a:rPr>
            </a:br>
            <a:r>
              <a:rPr lang="en-US" sz="2000" b="1" dirty="0">
                <a:solidFill>
                  <a:srgbClr val="009FE3"/>
                </a:solidFill>
                <a:cs typeface="Ubuntu"/>
              </a:rPr>
              <a:t>your course</a:t>
            </a:r>
          </a:p>
        </p:txBody>
      </p:sp>
      <p:sp>
        <p:nvSpPr>
          <p:cNvPr id="9" name="Content Placeholder 2">
            <a:extLst>
              <a:ext uri="{FF2B5EF4-FFF2-40B4-BE49-F238E27FC236}">
                <a16:creationId xmlns:a16="http://schemas.microsoft.com/office/drawing/2014/main" id="{366625DF-A699-1E48-B3DD-2A32F5850000}"/>
              </a:ext>
            </a:extLst>
          </p:cNvPr>
          <p:cNvSpPr txBox="1">
            <a:spLocks/>
          </p:cNvSpPr>
          <p:nvPr/>
        </p:nvSpPr>
        <p:spPr>
          <a:xfrm>
            <a:off x="6104736" y="4360382"/>
            <a:ext cx="2410614" cy="1717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2000" b="1" dirty="0">
                <a:solidFill>
                  <a:srgbClr val="009FE3"/>
                </a:solidFill>
                <a:cs typeface="Ubuntu"/>
              </a:rPr>
              <a:t>W</a:t>
            </a:r>
            <a:r>
              <a:rPr lang="en-US" sz="2000" b="1" dirty="0">
                <a:solidFill>
                  <a:srgbClr val="009FE3"/>
                </a:solidFill>
                <a:cs typeface="Ubuntu"/>
              </a:rPr>
              <a:t>hen you’re earning over </a:t>
            </a:r>
            <a:r>
              <a:rPr lang="en-US" sz="2400" b="1" dirty="0">
                <a:solidFill>
                  <a:srgbClr val="009FE3"/>
                </a:solidFill>
                <a:cs typeface="Ubuntu"/>
              </a:rPr>
              <a:t>£27,295 </a:t>
            </a:r>
            <a:br>
              <a:rPr lang="en-US" sz="2400" b="1" dirty="0">
                <a:solidFill>
                  <a:srgbClr val="009FE3"/>
                </a:solidFill>
                <a:cs typeface="Ubuntu"/>
              </a:rPr>
            </a:br>
            <a:r>
              <a:rPr lang="en-US" sz="2000" b="1" dirty="0">
                <a:solidFill>
                  <a:srgbClr val="009FE3"/>
                </a:solidFill>
                <a:cs typeface="Ubuntu"/>
              </a:rPr>
              <a:t>per year (from April 2022)</a:t>
            </a:r>
          </a:p>
        </p:txBody>
      </p:sp>
      <p:sp>
        <p:nvSpPr>
          <p:cNvPr id="10" name="Content Placeholder 2">
            <a:extLst>
              <a:ext uri="{FF2B5EF4-FFF2-40B4-BE49-F238E27FC236}">
                <a16:creationId xmlns:a16="http://schemas.microsoft.com/office/drawing/2014/main" id="{05313FE8-6819-C84F-9EFA-52165DEF7330}"/>
              </a:ext>
            </a:extLst>
          </p:cNvPr>
          <p:cNvSpPr txBox="1">
            <a:spLocks/>
          </p:cNvSpPr>
          <p:nvPr/>
        </p:nvSpPr>
        <p:spPr>
          <a:xfrm>
            <a:off x="2940708" y="4437453"/>
            <a:ext cx="2964975" cy="133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buNone/>
            </a:pPr>
            <a:r>
              <a:rPr lang="en-GB" sz="2000" b="1" dirty="0">
                <a:solidFill>
                  <a:srgbClr val="009FE3"/>
                </a:solidFill>
              </a:rPr>
              <a:t>The government will write-off any unpaid balance after 30 years</a:t>
            </a:r>
            <a:br>
              <a:rPr lang="en-GB" sz="2000" b="1" dirty="0">
                <a:solidFill>
                  <a:srgbClr val="002060"/>
                </a:solidFill>
              </a:rPr>
            </a:br>
            <a:endParaRPr lang="en-GB" sz="2000" dirty="0">
              <a:solidFill>
                <a:srgbClr val="002060"/>
              </a:solidFill>
            </a:endParaRPr>
          </a:p>
          <a:p>
            <a:pPr marL="0" indent="0" algn="ctr" defTabSz="457200">
              <a:lnSpc>
                <a:spcPct val="120000"/>
              </a:lnSpc>
              <a:buNone/>
            </a:pPr>
            <a:endParaRPr lang="en-GB" sz="2400" dirty="0">
              <a:solidFill>
                <a:srgbClr val="002060"/>
              </a:solidFill>
            </a:endParaRPr>
          </a:p>
        </p:txBody>
      </p:sp>
      <p:pic>
        <p:nvPicPr>
          <p:cNvPr id="11" name="Picture 10">
            <a:extLst>
              <a:ext uri="{FF2B5EF4-FFF2-40B4-BE49-F238E27FC236}">
                <a16:creationId xmlns:a16="http://schemas.microsoft.com/office/drawing/2014/main" id="{64B1AAE8-5DD2-BA45-9668-AC55264932A5}"/>
              </a:ext>
            </a:extLst>
          </p:cNvPr>
          <p:cNvPicPr>
            <a:picLocks noChangeAspect="1"/>
          </p:cNvPicPr>
          <p:nvPr/>
        </p:nvPicPr>
        <p:blipFill>
          <a:blip r:embed="rId4"/>
          <a:stretch>
            <a:fillRect/>
          </a:stretch>
        </p:blipFill>
        <p:spPr>
          <a:xfrm>
            <a:off x="628650" y="2710372"/>
            <a:ext cx="2113005" cy="1438017"/>
          </a:xfrm>
          <a:prstGeom prst="rect">
            <a:avLst/>
          </a:prstGeom>
        </p:spPr>
      </p:pic>
      <p:pic>
        <p:nvPicPr>
          <p:cNvPr id="12" name="Picture 11">
            <a:extLst>
              <a:ext uri="{FF2B5EF4-FFF2-40B4-BE49-F238E27FC236}">
                <a16:creationId xmlns:a16="http://schemas.microsoft.com/office/drawing/2014/main" id="{0EEEE3BA-22C8-A64A-8403-2A0EBA99044C}"/>
              </a:ext>
            </a:extLst>
          </p:cNvPr>
          <p:cNvPicPr>
            <a:picLocks noChangeAspect="1"/>
          </p:cNvPicPr>
          <p:nvPr/>
        </p:nvPicPr>
        <p:blipFill>
          <a:blip r:embed="rId5"/>
          <a:stretch>
            <a:fillRect/>
          </a:stretch>
        </p:blipFill>
        <p:spPr>
          <a:xfrm>
            <a:off x="6431858" y="2739720"/>
            <a:ext cx="1715186" cy="1506017"/>
          </a:xfrm>
          <a:prstGeom prst="rect">
            <a:avLst/>
          </a:prstGeom>
        </p:spPr>
      </p:pic>
      <p:pic>
        <p:nvPicPr>
          <p:cNvPr id="13" name="Picture 12">
            <a:extLst>
              <a:ext uri="{FF2B5EF4-FFF2-40B4-BE49-F238E27FC236}">
                <a16:creationId xmlns:a16="http://schemas.microsoft.com/office/drawing/2014/main" id="{90ED261C-FEBA-6F40-A300-F03B489315C8}"/>
              </a:ext>
            </a:extLst>
          </p:cNvPr>
          <p:cNvPicPr>
            <a:picLocks noChangeAspect="1"/>
          </p:cNvPicPr>
          <p:nvPr/>
        </p:nvPicPr>
        <p:blipFill>
          <a:blip r:embed="rId6"/>
          <a:stretch>
            <a:fillRect/>
          </a:stretch>
        </p:blipFill>
        <p:spPr>
          <a:xfrm>
            <a:off x="3830587" y="2773721"/>
            <a:ext cx="1185217" cy="1586661"/>
          </a:xfrm>
          <a:prstGeom prst="rect">
            <a:avLst/>
          </a:prstGeom>
        </p:spPr>
      </p:pic>
    </p:spTree>
    <p:extLst>
      <p:ext uri="{BB962C8B-B14F-4D97-AF65-F5344CB8AC3E}">
        <p14:creationId xmlns:p14="http://schemas.microsoft.com/office/powerpoint/2010/main" val="3627374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anim calcmode="lin" valueType="num">
                                      <p:cBhvr>
                                        <p:cTn id="27" dur="2000" fill="hold"/>
                                        <p:tgtEl>
                                          <p:spTgt spid="13"/>
                                        </p:tgtEl>
                                        <p:attrNameLst>
                                          <p:attrName>style.rotation</p:attrName>
                                        </p:attrNameLst>
                                      </p:cBhvr>
                                      <p:tavLst>
                                        <p:tav tm="0">
                                          <p:val>
                                            <p:fltVal val="360"/>
                                          </p:val>
                                        </p:tav>
                                        <p:tav tm="100000">
                                          <p:val>
                                            <p:fltVal val="0"/>
                                          </p:val>
                                        </p:tav>
                                      </p:tavLst>
                                    </p:anim>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and when to repay</a:t>
            </a:r>
          </a:p>
        </p:txBody>
      </p:sp>
      <p:sp>
        <p:nvSpPr>
          <p:cNvPr id="6" name="Snip Single Corner Rectangle 5">
            <a:extLst>
              <a:ext uri="{FF2B5EF4-FFF2-40B4-BE49-F238E27FC236}">
                <a16:creationId xmlns:a16="http://schemas.microsoft.com/office/drawing/2014/main" id="{28AA2D2B-873A-F14E-B8FB-627A8C0C3E62}"/>
              </a:ext>
            </a:extLst>
          </p:cNvPr>
          <p:cNvSpPr/>
          <p:nvPr/>
        </p:nvSpPr>
        <p:spPr>
          <a:xfrm flipV="1">
            <a:off x="3" y="1599143"/>
            <a:ext cx="4114797" cy="693278"/>
          </a:xfrm>
          <a:prstGeom prst="snip1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7" name="Content Placeholder 2">
            <a:extLst>
              <a:ext uri="{FF2B5EF4-FFF2-40B4-BE49-F238E27FC236}">
                <a16:creationId xmlns:a16="http://schemas.microsoft.com/office/drawing/2014/main" id="{C8C28957-C60E-5142-AAF3-F23FC6A98C50}"/>
              </a:ext>
            </a:extLst>
          </p:cNvPr>
          <p:cNvSpPr txBox="1">
            <a:spLocks/>
          </p:cNvSpPr>
          <p:nvPr/>
        </p:nvSpPr>
        <p:spPr>
          <a:xfrm>
            <a:off x="414527" y="1627497"/>
            <a:ext cx="3572858" cy="6286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b="1" dirty="0">
                <a:solidFill>
                  <a:schemeClr val="bg1"/>
                </a:solidFill>
                <a:cs typeface="Ubuntu"/>
              </a:rPr>
              <a:t>When y</a:t>
            </a:r>
            <a:r>
              <a:rPr lang="en-US" b="1" dirty="0">
                <a:solidFill>
                  <a:schemeClr val="bg1"/>
                </a:solidFill>
                <a:cs typeface="Ubuntu"/>
              </a:rPr>
              <a:t>ou will start repaying…</a:t>
            </a:r>
          </a:p>
        </p:txBody>
      </p:sp>
      <p:grpSp>
        <p:nvGrpSpPr>
          <p:cNvPr id="40" name="Group 39">
            <a:extLst>
              <a:ext uri="{FF2B5EF4-FFF2-40B4-BE49-F238E27FC236}">
                <a16:creationId xmlns:a16="http://schemas.microsoft.com/office/drawing/2014/main" id="{8D6FD37B-1DB4-48A0-AE71-A3029B54AF1B}"/>
              </a:ext>
            </a:extLst>
          </p:cNvPr>
          <p:cNvGrpSpPr/>
          <p:nvPr/>
        </p:nvGrpSpPr>
        <p:grpSpPr>
          <a:xfrm>
            <a:off x="30174" y="2226018"/>
            <a:ext cx="8933523" cy="3193588"/>
            <a:chOff x="227150" y="1360590"/>
            <a:chExt cx="8933523" cy="3193588"/>
          </a:xfrm>
        </p:grpSpPr>
        <p:grpSp>
          <p:nvGrpSpPr>
            <p:cNvPr id="41" name="Group 40">
              <a:extLst>
                <a:ext uri="{FF2B5EF4-FFF2-40B4-BE49-F238E27FC236}">
                  <a16:creationId xmlns:a16="http://schemas.microsoft.com/office/drawing/2014/main" id="{4BEBE2F9-5DFF-4771-B563-606FB0D4ADB7}"/>
                </a:ext>
              </a:extLst>
            </p:cNvPr>
            <p:cNvGrpSpPr/>
            <p:nvPr/>
          </p:nvGrpSpPr>
          <p:grpSpPr>
            <a:xfrm>
              <a:off x="1848587" y="1917755"/>
              <a:ext cx="2020206" cy="2636423"/>
              <a:chOff x="3086004" y="1621880"/>
              <a:chExt cx="2020206" cy="2813054"/>
            </a:xfrm>
          </p:grpSpPr>
          <p:sp>
            <p:nvSpPr>
              <p:cNvPr id="51" name="Rectangle 50">
                <a:extLst>
                  <a:ext uri="{FF2B5EF4-FFF2-40B4-BE49-F238E27FC236}">
                    <a16:creationId xmlns:a16="http://schemas.microsoft.com/office/drawing/2014/main" id="{5612990C-5009-4220-8A22-CA80F0ACFAA6}"/>
                  </a:ext>
                </a:extLst>
              </p:cNvPr>
              <p:cNvSpPr/>
              <p:nvPr/>
            </p:nvSpPr>
            <p:spPr>
              <a:xfrm>
                <a:off x="3126409" y="1621880"/>
                <a:ext cx="1979801" cy="2813054"/>
              </a:xfrm>
              <a:prstGeom prst="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B02404F3-3CE0-43EB-86DD-7C64E9F96855}"/>
                  </a:ext>
                </a:extLst>
              </p:cNvPr>
              <p:cNvSpPr txBox="1"/>
              <p:nvPr/>
            </p:nvSpPr>
            <p:spPr>
              <a:xfrm>
                <a:off x="3086004" y="2411946"/>
                <a:ext cx="1979802" cy="1280747"/>
              </a:xfrm>
              <a:prstGeom prst="rect">
                <a:avLst/>
              </a:prstGeom>
              <a:noFill/>
            </p:spPr>
            <p:txBody>
              <a:bodyPr wrap="square" rtlCol="0">
                <a:spAutoFit/>
              </a:bodyPr>
              <a:lstStyle/>
              <a:p>
                <a:pPr algn="ctr"/>
                <a:r>
                  <a:rPr lang="en-GB" b="1" dirty="0">
                    <a:solidFill>
                      <a:schemeClr val="bg1"/>
                    </a:solidFill>
                  </a:rPr>
                  <a:t>Your Income</a:t>
                </a:r>
              </a:p>
              <a:p>
                <a:pPr algn="ctr"/>
                <a:br>
                  <a:rPr lang="en-GB" b="1" dirty="0">
                    <a:solidFill>
                      <a:schemeClr val="bg1"/>
                    </a:solidFill>
                  </a:rPr>
                </a:br>
                <a:r>
                  <a:rPr lang="en-GB" b="1" dirty="0">
                    <a:solidFill>
                      <a:schemeClr val="bg1"/>
                    </a:solidFill>
                  </a:rPr>
                  <a:t>£28,000 </a:t>
                </a:r>
                <a:br>
                  <a:rPr lang="en-GB" b="1" dirty="0">
                    <a:solidFill>
                      <a:schemeClr val="bg1"/>
                    </a:solidFill>
                  </a:rPr>
                </a:br>
                <a:r>
                  <a:rPr lang="en-GB" b="1" dirty="0">
                    <a:solidFill>
                      <a:schemeClr val="bg1"/>
                    </a:solidFill>
                  </a:rPr>
                  <a:t>per year</a:t>
                </a:r>
              </a:p>
            </p:txBody>
          </p:sp>
        </p:grpSp>
        <p:sp>
          <p:nvSpPr>
            <p:cNvPr id="42" name="Rectangle 41">
              <a:extLst>
                <a:ext uri="{FF2B5EF4-FFF2-40B4-BE49-F238E27FC236}">
                  <a16:creationId xmlns:a16="http://schemas.microsoft.com/office/drawing/2014/main" id="{55305E15-7D98-4436-8C14-60A5E4C2D9CE}"/>
                </a:ext>
              </a:extLst>
            </p:cNvPr>
            <p:cNvSpPr/>
            <p:nvPr/>
          </p:nvSpPr>
          <p:spPr>
            <a:xfrm>
              <a:off x="1888992" y="1731307"/>
              <a:ext cx="1979801" cy="324507"/>
            </a:xfrm>
            <a:prstGeom prst="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2FD42EBD-8D79-47EF-AC41-5C98F35727B6}"/>
                </a:ext>
              </a:extLst>
            </p:cNvPr>
            <p:cNvSpPr txBox="1"/>
            <p:nvPr/>
          </p:nvSpPr>
          <p:spPr>
            <a:xfrm>
              <a:off x="227150" y="1560721"/>
              <a:ext cx="1484746" cy="923330"/>
            </a:xfrm>
            <a:prstGeom prst="rect">
              <a:avLst/>
            </a:prstGeom>
            <a:noFill/>
          </p:spPr>
          <p:txBody>
            <a:bodyPr wrap="square" rtlCol="0">
              <a:spAutoFit/>
            </a:bodyPr>
            <a:lstStyle/>
            <a:p>
              <a:pPr algn="ctr"/>
              <a:r>
                <a:rPr lang="en-GB" b="1" dirty="0"/>
                <a:t>Repayment Threshold £27,295</a:t>
              </a:r>
            </a:p>
          </p:txBody>
        </p:sp>
        <p:cxnSp>
          <p:nvCxnSpPr>
            <p:cNvPr id="44" name="Straight Connector 43">
              <a:extLst>
                <a:ext uri="{FF2B5EF4-FFF2-40B4-BE49-F238E27FC236}">
                  <a16:creationId xmlns:a16="http://schemas.microsoft.com/office/drawing/2014/main" id="{889E5966-A42A-4FB4-A8D3-4B542F6F1A60}"/>
                </a:ext>
              </a:extLst>
            </p:cNvPr>
            <p:cNvCxnSpPr>
              <a:cxnSpLocks/>
            </p:cNvCxnSpPr>
            <p:nvPr/>
          </p:nvCxnSpPr>
          <p:spPr>
            <a:xfrm>
              <a:off x="1643656" y="2055815"/>
              <a:ext cx="256305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CCB1A08-5C77-4F51-A730-8484B382342F}"/>
                </a:ext>
              </a:extLst>
            </p:cNvPr>
            <p:cNvCxnSpPr/>
            <p:nvPr/>
          </p:nvCxnSpPr>
          <p:spPr>
            <a:xfrm flipH="1">
              <a:off x="3941690" y="1850830"/>
              <a:ext cx="14429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AB5EB830-8C71-4C1C-81F8-C920419EFD93}"/>
                </a:ext>
              </a:extLst>
            </p:cNvPr>
            <p:cNvSpPr txBox="1"/>
            <p:nvPr/>
          </p:nvSpPr>
          <p:spPr>
            <a:xfrm>
              <a:off x="5313135" y="1360590"/>
              <a:ext cx="1484746" cy="923330"/>
            </a:xfrm>
            <a:prstGeom prst="rect">
              <a:avLst/>
            </a:prstGeom>
            <a:noFill/>
          </p:spPr>
          <p:txBody>
            <a:bodyPr wrap="square" rtlCol="0">
              <a:spAutoFit/>
            </a:bodyPr>
            <a:lstStyle/>
            <a:p>
              <a:pPr algn="ctr"/>
              <a:r>
                <a:rPr lang="en-GB" b="1" dirty="0"/>
                <a:t>£705 over Repayment Threshold</a:t>
              </a:r>
            </a:p>
          </p:txBody>
        </p:sp>
        <p:cxnSp>
          <p:nvCxnSpPr>
            <p:cNvPr id="47" name="Straight Arrow Connector 46">
              <a:extLst>
                <a:ext uri="{FF2B5EF4-FFF2-40B4-BE49-F238E27FC236}">
                  <a16:creationId xmlns:a16="http://schemas.microsoft.com/office/drawing/2014/main" id="{38D0FC7E-B160-4087-B025-13C5940C57AA}"/>
                </a:ext>
              </a:extLst>
            </p:cNvPr>
            <p:cNvCxnSpPr>
              <a:cxnSpLocks/>
            </p:cNvCxnSpPr>
            <p:nvPr/>
          </p:nvCxnSpPr>
          <p:spPr>
            <a:xfrm>
              <a:off x="6055508" y="2283920"/>
              <a:ext cx="0" cy="361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4637A237-9F8E-4287-BCF4-BBD37C5375C8}"/>
                </a:ext>
              </a:extLst>
            </p:cNvPr>
            <p:cNvSpPr txBox="1"/>
            <p:nvPr/>
          </p:nvSpPr>
          <p:spPr>
            <a:xfrm>
              <a:off x="5313135" y="2658213"/>
              <a:ext cx="1484746" cy="646331"/>
            </a:xfrm>
            <a:prstGeom prst="rect">
              <a:avLst/>
            </a:prstGeom>
            <a:noFill/>
          </p:spPr>
          <p:txBody>
            <a:bodyPr wrap="square" rtlCol="0">
              <a:spAutoFit/>
            </a:bodyPr>
            <a:lstStyle/>
            <a:p>
              <a:pPr algn="ctr"/>
              <a:r>
                <a:rPr lang="en-GB" b="1" dirty="0"/>
                <a:t>You repay 9% of £705</a:t>
              </a:r>
            </a:p>
          </p:txBody>
        </p:sp>
        <p:sp>
          <p:nvSpPr>
            <p:cNvPr id="49" name="TextBox 48">
              <a:extLst>
                <a:ext uri="{FF2B5EF4-FFF2-40B4-BE49-F238E27FC236}">
                  <a16:creationId xmlns:a16="http://schemas.microsoft.com/office/drawing/2014/main" id="{661BEC36-7004-44E4-8C7A-4A3A682257AA}"/>
                </a:ext>
              </a:extLst>
            </p:cNvPr>
            <p:cNvSpPr txBox="1"/>
            <p:nvPr/>
          </p:nvSpPr>
          <p:spPr>
            <a:xfrm>
              <a:off x="6797881" y="2658213"/>
              <a:ext cx="878046" cy="584775"/>
            </a:xfrm>
            <a:prstGeom prst="rect">
              <a:avLst/>
            </a:prstGeom>
            <a:noFill/>
          </p:spPr>
          <p:txBody>
            <a:bodyPr wrap="square" rtlCol="0">
              <a:spAutoFit/>
            </a:bodyPr>
            <a:lstStyle/>
            <a:p>
              <a:pPr algn="ctr"/>
              <a:r>
                <a:rPr lang="en-GB" sz="3200" dirty="0"/>
                <a:t>=</a:t>
              </a:r>
            </a:p>
          </p:txBody>
        </p:sp>
        <p:sp>
          <p:nvSpPr>
            <p:cNvPr id="50" name="TextBox 49">
              <a:extLst>
                <a:ext uri="{FF2B5EF4-FFF2-40B4-BE49-F238E27FC236}">
                  <a16:creationId xmlns:a16="http://schemas.microsoft.com/office/drawing/2014/main" id="{9769DAC7-7CEF-4FA6-AD68-8CBC9E792D43}"/>
                </a:ext>
              </a:extLst>
            </p:cNvPr>
            <p:cNvSpPr txBox="1"/>
            <p:nvPr/>
          </p:nvSpPr>
          <p:spPr>
            <a:xfrm>
              <a:off x="7445065" y="2627434"/>
              <a:ext cx="1715608" cy="646331"/>
            </a:xfrm>
            <a:prstGeom prst="rect">
              <a:avLst/>
            </a:prstGeom>
            <a:noFill/>
          </p:spPr>
          <p:txBody>
            <a:bodyPr wrap="square" rtlCol="0">
              <a:spAutoFit/>
            </a:bodyPr>
            <a:lstStyle/>
            <a:p>
              <a:pPr algn="ctr"/>
              <a:r>
                <a:rPr lang="en-GB" b="1" dirty="0"/>
                <a:t>You repay </a:t>
              </a:r>
            </a:p>
            <a:p>
              <a:pPr algn="ctr"/>
              <a:r>
                <a:rPr lang="en-GB" b="1" dirty="0"/>
                <a:t>£5 per month</a:t>
              </a:r>
            </a:p>
          </p:txBody>
        </p:sp>
      </p:grpSp>
      <p:graphicFrame>
        <p:nvGraphicFramePr>
          <p:cNvPr id="53" name="Group 3">
            <a:extLst>
              <a:ext uri="{FF2B5EF4-FFF2-40B4-BE49-F238E27FC236}">
                <a16:creationId xmlns:a16="http://schemas.microsoft.com/office/drawing/2014/main" id="{5C22509F-330A-4ABE-8091-808DFAC15665}"/>
              </a:ext>
            </a:extLst>
          </p:cNvPr>
          <p:cNvGraphicFramePr>
            <a:graphicFrameLocks/>
          </p:cNvGraphicFramePr>
          <p:nvPr>
            <p:extLst>
              <p:ext uri="{D42A27DB-BD31-4B8C-83A1-F6EECF244321}">
                <p14:modId xmlns:p14="http://schemas.microsoft.com/office/powerpoint/2010/main" val="3737881468"/>
              </p:ext>
            </p:extLst>
          </p:nvPr>
        </p:nvGraphicFramePr>
        <p:xfrm>
          <a:off x="4069273" y="4316063"/>
          <a:ext cx="4762756" cy="1834980"/>
        </p:xfrm>
        <a:graphic>
          <a:graphicData uri="http://schemas.openxmlformats.org/drawingml/2006/table">
            <a:tbl>
              <a:tblPr firstRow="1">
                <a:tableStyleId>{C4B1156A-380E-4F78-BDF5-A606A8083BF9}</a:tableStyleId>
              </a:tblPr>
              <a:tblGrid>
                <a:gridCol w="1551497">
                  <a:extLst>
                    <a:ext uri="{9D8B030D-6E8A-4147-A177-3AD203B41FA5}">
                      <a16:colId xmlns:a16="http://schemas.microsoft.com/office/drawing/2014/main" val="20000"/>
                    </a:ext>
                  </a:extLst>
                </a:gridCol>
                <a:gridCol w="1529930">
                  <a:extLst>
                    <a:ext uri="{9D8B030D-6E8A-4147-A177-3AD203B41FA5}">
                      <a16:colId xmlns:a16="http://schemas.microsoft.com/office/drawing/2014/main" val="20001"/>
                    </a:ext>
                  </a:extLst>
                </a:gridCol>
                <a:gridCol w="1681329">
                  <a:extLst>
                    <a:ext uri="{9D8B030D-6E8A-4147-A177-3AD203B41FA5}">
                      <a16:colId xmlns:a16="http://schemas.microsoft.com/office/drawing/2014/main" val="20002"/>
                    </a:ext>
                  </a:extLst>
                </a:gridCol>
              </a:tblGrid>
              <a:tr h="450782">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Income each year before tax</a:t>
                      </a:r>
                      <a:endParaRPr kumimoji="0" lang="en-GB" sz="14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 9 % will be deducted from</a:t>
                      </a:r>
                      <a:endParaRPr kumimoji="0" lang="en-GB" sz="14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1" u="none" strike="noStrike" cap="none" normalizeH="0" baseline="0" dirty="0">
                          <a:ln>
                            <a:noFill/>
                          </a:ln>
                          <a:solidFill>
                            <a:schemeClr val="bg1"/>
                          </a:solidFill>
                          <a:effectLst/>
                          <a:latin typeface="Arial" pitchFamily="34" charset="0"/>
                          <a:cs typeface="Arial" pitchFamily="34" charset="0"/>
                        </a:rPr>
                        <a:t>Monthly repayment </a:t>
                      </a:r>
                      <a:r>
                        <a:rPr kumimoji="0" lang="en-GB" sz="1200" b="1" u="none" strike="noStrike" cap="none" normalizeH="0" baseline="0" dirty="0">
                          <a:ln>
                            <a:noFill/>
                          </a:ln>
                          <a:solidFill>
                            <a:schemeClr val="bg1"/>
                          </a:solidFill>
                          <a:effectLst/>
                          <a:latin typeface="Arial" pitchFamily="34" charset="0"/>
                          <a:cs typeface="Arial" pitchFamily="34" charset="0"/>
                        </a:rPr>
                        <a:t>(Approx)</a:t>
                      </a:r>
                      <a:endParaRPr kumimoji="0" lang="en-GB" sz="1200" b="1" i="0" u="none" strike="noStrike" cap="none" normalizeH="0" baseline="0" dirty="0">
                        <a:ln>
                          <a:noFill/>
                        </a:ln>
                        <a:solidFill>
                          <a:schemeClr val="bg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976"/>
                    </a:solidFill>
                  </a:tcPr>
                </a:tc>
                <a:extLst>
                  <a:ext uri="{0D108BD9-81ED-4DB2-BD59-A6C34878D82A}">
                    <a16:rowId xmlns:a16="http://schemas.microsoft.com/office/drawing/2014/main" val="10000"/>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£27,295</a:t>
                      </a:r>
                      <a:endParaRPr kumimoji="0" lang="en-GB" sz="1400" b="0" i="0" u="none" strike="noStrike" cap="none" normalizeH="0" baseline="0" dirty="0">
                        <a:ln>
                          <a:noFill/>
                        </a:ln>
                        <a:solidFill>
                          <a:srgbClr val="0066CC"/>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£30,000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£2,705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£20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£35,000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£7,705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£58</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£40,000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£12,705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£95</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2593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£50,000</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400" b="0" u="none" strike="noStrike" cap="none" normalizeH="0" baseline="0" dirty="0">
                          <a:ln>
                            <a:noFill/>
                          </a:ln>
                          <a:effectLst/>
                          <a:latin typeface="Arial" pitchFamily="34" charset="0"/>
                          <a:cs typeface="Arial" pitchFamily="34" charset="0"/>
                        </a:rPr>
                        <a:t>£22,705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400" b="0" u="none" strike="noStrike" cap="none" normalizeH="0" baseline="0" dirty="0">
                          <a:ln>
                            <a:noFill/>
                          </a:ln>
                          <a:effectLst/>
                          <a:latin typeface="Arial" pitchFamily="34" charset="0"/>
                          <a:cs typeface="Arial" pitchFamily="34" charset="0"/>
                        </a:rPr>
                        <a:t>£170</a:t>
                      </a:r>
                      <a:endParaRPr kumimoji="0" lang="en-GB" sz="1400" b="0" i="0" u="none" strike="noStrike" cap="none" normalizeH="0" baseline="0" dirty="0">
                        <a:ln>
                          <a:noFill/>
                        </a:ln>
                        <a:solidFill>
                          <a:srgbClr val="009900"/>
                        </a:solidFill>
                        <a:effectLst/>
                        <a:latin typeface="Arial" pitchFamily="34" charset="0"/>
                        <a:cs typeface="Arial" pitchFamily="34" charset="0"/>
                      </a:endParaRPr>
                    </a:p>
                  </a:txBody>
                  <a:tcPr marL="28455" marR="28455" marT="28455" marB="284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9130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7" name="Title 1">
            <a:extLst>
              <a:ext uri="{FF2B5EF4-FFF2-40B4-BE49-F238E27FC236}">
                <a16:creationId xmlns:a16="http://schemas.microsoft.com/office/drawing/2014/main" id="{19B17081-60DF-5B48-84CB-82B2C1842E2A}"/>
              </a:ext>
            </a:extLst>
          </p:cNvPr>
          <p:cNvSpPr txBox="1">
            <a:spLocks/>
          </p:cNvSpPr>
          <p:nvPr/>
        </p:nvSpPr>
        <p:spPr>
          <a:xfrm>
            <a:off x="689075" y="3217679"/>
            <a:ext cx="7772400" cy="9733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US" sz="7000" dirty="0">
                <a:latin typeface="+mj-lt"/>
              </a:rPr>
              <a:t>GAME</a:t>
            </a:r>
          </a:p>
        </p:txBody>
      </p:sp>
      <p:sp>
        <p:nvSpPr>
          <p:cNvPr id="11" name="TextBox 10">
            <a:extLst>
              <a:ext uri="{FF2B5EF4-FFF2-40B4-BE49-F238E27FC236}">
                <a16:creationId xmlns:a16="http://schemas.microsoft.com/office/drawing/2014/main" id="{3F5A59CD-4582-DD4B-8552-3FA7D02C236B}"/>
              </a:ext>
            </a:extLst>
          </p:cNvPr>
          <p:cNvSpPr txBox="1"/>
          <p:nvPr/>
        </p:nvSpPr>
        <p:spPr>
          <a:xfrm>
            <a:off x="-1569493" y="4192363"/>
            <a:ext cx="12191999" cy="677108"/>
          </a:xfrm>
          <a:prstGeom prst="rect">
            <a:avLst/>
          </a:prstGeom>
          <a:noFill/>
        </p:spPr>
        <p:txBody>
          <a:bodyPr wrap="square" rtlCol="0">
            <a:spAutoFit/>
          </a:bodyPr>
          <a:lstStyle/>
          <a:p>
            <a:pPr algn="ctr"/>
            <a:r>
              <a:rPr lang="en-GB" sz="3800" dirty="0">
                <a:solidFill>
                  <a:srgbClr val="E6007E"/>
                </a:solidFill>
              </a:rPr>
              <a:t>Higher or lower?</a:t>
            </a:r>
            <a:endParaRPr lang="en-US" sz="3800" dirty="0">
              <a:solidFill>
                <a:srgbClr val="E6007E"/>
              </a:solidFill>
            </a:endParaRPr>
          </a:p>
        </p:txBody>
      </p:sp>
      <p:pic>
        <p:nvPicPr>
          <p:cNvPr id="12" name="Picture 11">
            <a:extLst>
              <a:ext uri="{FF2B5EF4-FFF2-40B4-BE49-F238E27FC236}">
                <a16:creationId xmlns:a16="http://schemas.microsoft.com/office/drawing/2014/main" id="{4203BE32-BFE9-BC43-B1E2-064F4DDB6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223" y="747459"/>
            <a:ext cx="3115523" cy="2197886"/>
          </a:xfrm>
          <a:prstGeom prst="rect">
            <a:avLst/>
          </a:prstGeom>
        </p:spPr>
      </p:pic>
    </p:spTree>
    <p:extLst>
      <p:ext uri="{BB962C8B-B14F-4D97-AF65-F5344CB8AC3E}">
        <p14:creationId xmlns:p14="http://schemas.microsoft.com/office/powerpoint/2010/main" val="3969422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7235"/>
            <a:ext cx="9144000" cy="6858763"/>
          </a:xfrm>
        </p:spPr>
      </p:pic>
      <p:sp>
        <p:nvSpPr>
          <p:cNvPr id="2" name="Title 1"/>
          <p:cNvSpPr>
            <a:spLocks noGrp="1"/>
          </p:cNvSpPr>
          <p:nvPr>
            <p:ph type="title"/>
          </p:nvPr>
        </p:nvSpPr>
        <p:spPr/>
        <p:txBody>
          <a:bodyPr/>
          <a:lstStyle/>
          <a:p>
            <a:r>
              <a:rPr lang="en-US" dirty="0">
                <a:solidFill>
                  <a:srgbClr val="E6287F"/>
                </a:solidFill>
              </a:rPr>
              <a:t>Snap Thought…</a:t>
            </a:r>
          </a:p>
        </p:txBody>
      </p:sp>
      <p:sp>
        <p:nvSpPr>
          <p:cNvPr id="8" name="Snip Single Corner Rectangle 7">
            <a:extLst>
              <a:ext uri="{FF2B5EF4-FFF2-40B4-BE49-F238E27FC236}">
                <a16:creationId xmlns:a16="http://schemas.microsoft.com/office/drawing/2014/main" id="{2E56083D-A99B-944A-B103-07F229F09B81}"/>
              </a:ext>
            </a:extLst>
          </p:cNvPr>
          <p:cNvSpPr/>
          <p:nvPr/>
        </p:nvSpPr>
        <p:spPr>
          <a:xfrm flipV="1">
            <a:off x="726018" y="1493041"/>
            <a:ext cx="7789332" cy="1305233"/>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9" name="Content Placeholder 2">
            <a:extLst>
              <a:ext uri="{FF2B5EF4-FFF2-40B4-BE49-F238E27FC236}">
                <a16:creationId xmlns:a16="http://schemas.microsoft.com/office/drawing/2014/main" id="{46FF8FBA-D83B-AE41-AAEB-C4E0C95DBCDD}"/>
              </a:ext>
            </a:extLst>
          </p:cNvPr>
          <p:cNvSpPr txBox="1">
            <a:spLocks/>
          </p:cNvSpPr>
          <p:nvPr/>
        </p:nvSpPr>
        <p:spPr>
          <a:xfrm>
            <a:off x="861483" y="1557339"/>
            <a:ext cx="7653867" cy="91123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000" dirty="0">
                <a:solidFill>
                  <a:schemeClr val="bg1"/>
                </a:solidFill>
              </a:rPr>
              <a:t>What word – </a:t>
            </a:r>
            <a:r>
              <a:rPr lang="en-GB" sz="2000" b="1" dirty="0">
                <a:solidFill>
                  <a:schemeClr val="bg1"/>
                </a:solidFill>
              </a:rPr>
              <a:t>just one word </a:t>
            </a:r>
            <a:r>
              <a:rPr lang="en-GB" sz="2000" dirty="0">
                <a:solidFill>
                  <a:schemeClr val="bg1"/>
                </a:solidFill>
              </a:rPr>
              <a:t>– comes into your head when you hear…</a:t>
            </a:r>
            <a:endParaRPr lang="en-GB" sz="3600" b="1" dirty="0">
              <a:solidFill>
                <a:schemeClr val="bg1"/>
              </a:solidFill>
            </a:endParaRPr>
          </a:p>
        </p:txBody>
      </p:sp>
      <p:sp>
        <p:nvSpPr>
          <p:cNvPr id="12" name="Content Placeholder 2">
            <a:extLst>
              <a:ext uri="{FF2B5EF4-FFF2-40B4-BE49-F238E27FC236}">
                <a16:creationId xmlns:a16="http://schemas.microsoft.com/office/drawing/2014/main" id="{37BEFAFA-C746-8C4F-BBBF-B6DC3CE81DE9}"/>
              </a:ext>
            </a:extLst>
          </p:cNvPr>
          <p:cNvSpPr txBox="1">
            <a:spLocks/>
          </p:cNvSpPr>
          <p:nvPr/>
        </p:nvSpPr>
        <p:spPr>
          <a:xfrm>
            <a:off x="2677145" y="1972507"/>
            <a:ext cx="4022542" cy="14449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20000"/>
              </a:lnSpc>
              <a:spcBef>
                <a:spcPts val="0"/>
              </a:spcBef>
              <a:buNone/>
            </a:pPr>
            <a:r>
              <a:rPr lang="en-GB" sz="3600" b="1" dirty="0">
                <a:solidFill>
                  <a:schemeClr val="bg1"/>
                </a:solidFill>
              </a:rPr>
              <a:t>“student finance”?</a:t>
            </a:r>
            <a:endParaRPr lang="en-US" sz="3600" b="1" dirty="0">
              <a:solidFill>
                <a:schemeClr val="bg1"/>
              </a:solidFill>
            </a:endParaRPr>
          </a:p>
        </p:txBody>
      </p:sp>
      <p:sp>
        <p:nvSpPr>
          <p:cNvPr id="15" name="Rounded Rectangular Callout 14"/>
          <p:cNvSpPr/>
          <p:nvPr/>
        </p:nvSpPr>
        <p:spPr>
          <a:xfrm>
            <a:off x="1405467" y="3029624"/>
            <a:ext cx="6333066" cy="2154254"/>
          </a:xfrm>
          <a:prstGeom prst="wedgeRoundRectCallout">
            <a:avLst>
              <a:gd name="adj1" fmla="val -21100"/>
              <a:gd name="adj2" fmla="val 78221"/>
              <a:gd name="adj3" fmla="val 16667"/>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9EA88184-C3E4-E348-A334-EF711A37AF0B}"/>
              </a:ext>
            </a:extLst>
          </p:cNvPr>
          <p:cNvSpPr txBox="1">
            <a:spLocks/>
          </p:cNvSpPr>
          <p:nvPr/>
        </p:nvSpPr>
        <p:spPr>
          <a:xfrm>
            <a:off x="3590547" y="3602551"/>
            <a:ext cx="4147986" cy="144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Bef>
                <a:spcPts val="0"/>
              </a:spcBef>
            </a:pPr>
            <a:r>
              <a:rPr lang="en-GB" sz="2200" dirty="0">
                <a:solidFill>
                  <a:schemeClr val="bg1"/>
                </a:solidFill>
              </a:rPr>
              <a:t>Where do you get information </a:t>
            </a:r>
            <a:br>
              <a:rPr lang="en-GB" sz="2200" dirty="0">
                <a:solidFill>
                  <a:schemeClr val="bg1"/>
                </a:solidFill>
              </a:rPr>
            </a:br>
            <a:r>
              <a:rPr lang="en-GB" sz="2200" dirty="0">
                <a:solidFill>
                  <a:schemeClr val="bg1"/>
                </a:solidFill>
              </a:rPr>
              <a:t>on student finance? </a:t>
            </a:r>
          </a:p>
          <a:p>
            <a:pPr defTabSz="457200">
              <a:lnSpc>
                <a:spcPct val="120000"/>
              </a:lnSpc>
              <a:spcBef>
                <a:spcPts val="0"/>
              </a:spcBef>
            </a:pPr>
            <a:r>
              <a:rPr lang="en-GB" sz="2200" dirty="0">
                <a:solidFill>
                  <a:schemeClr val="bg1"/>
                </a:solidFill>
              </a:rPr>
              <a:t>Are these reliable sources? </a:t>
            </a:r>
          </a:p>
          <a:p>
            <a:pPr defTabSz="457200">
              <a:lnSpc>
                <a:spcPct val="120000"/>
              </a:lnSpc>
              <a:spcBef>
                <a:spcPts val="0"/>
              </a:spcBef>
            </a:pPr>
            <a:r>
              <a:rPr lang="en-GB" sz="2200" dirty="0">
                <a:solidFill>
                  <a:schemeClr val="bg1"/>
                </a:solidFill>
              </a:rPr>
              <a:t>Who could you ask for information?</a:t>
            </a:r>
            <a:endParaRPr lang="en-US" sz="2200" dirty="0">
              <a:solidFill>
                <a:schemeClr val="bg1"/>
              </a:solidFill>
            </a:endParaRPr>
          </a:p>
        </p:txBody>
      </p:sp>
      <p:sp>
        <p:nvSpPr>
          <p:cNvPr id="17" name="Content Placeholder 2">
            <a:extLst>
              <a:ext uri="{FF2B5EF4-FFF2-40B4-BE49-F238E27FC236}">
                <a16:creationId xmlns:a16="http://schemas.microsoft.com/office/drawing/2014/main" id="{0E3D67BB-50F0-474C-88AE-C3A85D1F54DA}"/>
              </a:ext>
            </a:extLst>
          </p:cNvPr>
          <p:cNvSpPr txBox="1">
            <a:spLocks/>
          </p:cNvSpPr>
          <p:nvPr/>
        </p:nvSpPr>
        <p:spPr>
          <a:xfrm>
            <a:off x="4402766" y="3208506"/>
            <a:ext cx="2136502" cy="43325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b="1" dirty="0">
                <a:solidFill>
                  <a:schemeClr val="bg1"/>
                </a:solidFill>
              </a:rPr>
              <a:t>Let’s talk about it</a:t>
            </a:r>
          </a:p>
        </p:txBody>
      </p:sp>
      <p:pic>
        <p:nvPicPr>
          <p:cNvPr id="18" name="Picture 17">
            <a:extLst>
              <a:ext uri="{FF2B5EF4-FFF2-40B4-BE49-F238E27FC236}">
                <a16:creationId xmlns:a16="http://schemas.microsoft.com/office/drawing/2014/main" id="{C2D4B6F9-2E52-DC4B-B382-CC15985FF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7" y="2385178"/>
            <a:ext cx="3981888" cy="2822988"/>
          </a:xfrm>
          <a:prstGeom prst="rect">
            <a:avLst/>
          </a:prstGeom>
          <a:noFill/>
        </p:spPr>
      </p:pic>
    </p:spTree>
    <p:extLst>
      <p:ext uri="{BB962C8B-B14F-4D97-AF65-F5344CB8AC3E}">
        <p14:creationId xmlns:p14="http://schemas.microsoft.com/office/powerpoint/2010/main" val="2663127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57" name="Rectangle 56">
            <a:extLst>
              <a:ext uri="{FF2B5EF4-FFF2-40B4-BE49-F238E27FC236}">
                <a16:creationId xmlns:a16="http://schemas.microsoft.com/office/drawing/2014/main" id="{20C8B43F-074E-974A-9C77-F843A64F06DE}"/>
              </a:ext>
            </a:extLst>
          </p:cNvPr>
          <p:cNvSpPr/>
          <p:nvPr/>
        </p:nvSpPr>
        <p:spPr>
          <a:xfrm>
            <a:off x="7227182" y="3634047"/>
            <a:ext cx="1916818"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a:extLst>
              <a:ext uri="{FF2B5EF4-FFF2-40B4-BE49-F238E27FC236}">
                <a16:creationId xmlns:a16="http://schemas.microsoft.com/office/drawing/2014/main" id="{DA2D2A25-B273-DA4B-B5C2-AF0BD653CF58}"/>
              </a:ext>
            </a:extLst>
          </p:cNvPr>
          <p:cNvSpPr/>
          <p:nvPr/>
        </p:nvSpPr>
        <p:spPr>
          <a:xfrm>
            <a:off x="0" y="3634047"/>
            <a:ext cx="1836000" cy="1868527"/>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18329F10-CF5D-5947-A799-5EC8FBD34B90}"/>
              </a:ext>
            </a:extLst>
          </p:cNvPr>
          <p:cNvSpPr/>
          <p:nvPr/>
        </p:nvSpPr>
        <p:spPr>
          <a:xfrm>
            <a:off x="0" y="1786138"/>
            <a:ext cx="1836000" cy="18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a:extLst>
              <a:ext uri="{FF2B5EF4-FFF2-40B4-BE49-F238E27FC236}">
                <a16:creationId xmlns:a16="http://schemas.microsoft.com/office/drawing/2014/main" id="{8F2B110E-B7D1-C14F-971B-52201714228D}"/>
              </a:ext>
            </a:extLst>
          </p:cNvPr>
          <p:cNvSpPr/>
          <p:nvPr/>
        </p:nvSpPr>
        <p:spPr>
          <a:xfrm>
            <a:off x="1785668" y="1786138"/>
            <a:ext cx="1836000" cy="1849500"/>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BA8FF823-2946-4D47-8714-F5565D25F155}"/>
              </a:ext>
            </a:extLst>
          </p:cNvPr>
          <p:cNvSpPr/>
          <p:nvPr/>
        </p:nvSpPr>
        <p:spPr>
          <a:xfrm>
            <a:off x="3613591" y="1786138"/>
            <a:ext cx="1836000" cy="1849500"/>
          </a:xfrm>
          <a:prstGeom prst="rect">
            <a:avLst/>
          </a:prstGeom>
          <a:solidFill>
            <a:srgbClr val="8D5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83770A45-C4E9-5549-AA4D-3457449A6EC9}"/>
              </a:ext>
            </a:extLst>
          </p:cNvPr>
          <p:cNvSpPr/>
          <p:nvPr/>
        </p:nvSpPr>
        <p:spPr>
          <a:xfrm>
            <a:off x="5426654" y="1786138"/>
            <a:ext cx="1897271" cy="1849500"/>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a:extLst>
              <a:ext uri="{FF2B5EF4-FFF2-40B4-BE49-F238E27FC236}">
                <a16:creationId xmlns:a16="http://schemas.microsoft.com/office/drawing/2014/main" id="{E7BEF5DD-C99D-814D-AC47-9C071FE96DBB}"/>
              </a:ext>
            </a:extLst>
          </p:cNvPr>
          <p:cNvSpPr/>
          <p:nvPr/>
        </p:nvSpPr>
        <p:spPr>
          <a:xfrm>
            <a:off x="7288444" y="1786138"/>
            <a:ext cx="1855556" cy="18495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2B262D7A-0A06-F542-8B54-5FE707409FB8}"/>
              </a:ext>
            </a:extLst>
          </p:cNvPr>
          <p:cNvSpPr/>
          <p:nvPr/>
        </p:nvSpPr>
        <p:spPr>
          <a:xfrm>
            <a:off x="1785668" y="3634047"/>
            <a:ext cx="1836000" cy="1868527"/>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C5207C15-2E9E-924F-8659-5605E13A0D4C}"/>
              </a:ext>
            </a:extLst>
          </p:cNvPr>
          <p:cNvSpPr/>
          <p:nvPr/>
        </p:nvSpPr>
        <p:spPr>
          <a:xfrm>
            <a:off x="3613591" y="3634047"/>
            <a:ext cx="1836000" cy="1868527"/>
          </a:xfrm>
          <a:prstGeom prst="rect">
            <a:avLst/>
          </a:prstGeom>
          <a:solidFill>
            <a:srgbClr val="F89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5C4D5B10-6864-774D-BC36-7E46080C55EA}"/>
              </a:ext>
            </a:extLst>
          </p:cNvPr>
          <p:cNvSpPr/>
          <p:nvPr/>
        </p:nvSpPr>
        <p:spPr>
          <a:xfrm>
            <a:off x="5426653" y="3634047"/>
            <a:ext cx="1860365" cy="1868527"/>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a:extLst>
              <a:ext uri="{FF2B5EF4-FFF2-40B4-BE49-F238E27FC236}">
                <a16:creationId xmlns:a16="http://schemas.microsoft.com/office/drawing/2014/main" id="{9926A364-193E-5248-81C2-B0F26ED4DF96}"/>
              </a:ext>
            </a:extLst>
          </p:cNvPr>
          <p:cNvPicPr>
            <a:picLocks noChangeAspect="1"/>
          </p:cNvPicPr>
          <p:nvPr/>
        </p:nvPicPr>
        <p:blipFill>
          <a:blip r:embed="rId4"/>
          <a:stretch>
            <a:fillRect/>
          </a:stretch>
        </p:blipFill>
        <p:spPr>
          <a:xfrm>
            <a:off x="5830328" y="2322730"/>
            <a:ext cx="1059611" cy="770627"/>
          </a:xfrm>
          <a:prstGeom prst="rect">
            <a:avLst/>
          </a:prstGeom>
        </p:spPr>
      </p:pic>
      <p:pic>
        <p:nvPicPr>
          <p:cNvPr id="47" name="Picture 46">
            <a:extLst>
              <a:ext uri="{FF2B5EF4-FFF2-40B4-BE49-F238E27FC236}">
                <a16:creationId xmlns:a16="http://schemas.microsoft.com/office/drawing/2014/main" id="{A4D66065-5EE9-F049-BF7D-E032E6E183ED}"/>
              </a:ext>
            </a:extLst>
          </p:cNvPr>
          <p:cNvPicPr>
            <a:picLocks noChangeAspect="1"/>
          </p:cNvPicPr>
          <p:nvPr/>
        </p:nvPicPr>
        <p:blipFill>
          <a:blip r:embed="rId5"/>
          <a:stretch>
            <a:fillRect/>
          </a:stretch>
        </p:blipFill>
        <p:spPr>
          <a:xfrm>
            <a:off x="4108951" y="4078263"/>
            <a:ext cx="808985" cy="873703"/>
          </a:xfrm>
          <a:prstGeom prst="rect">
            <a:avLst/>
          </a:prstGeom>
        </p:spPr>
      </p:pic>
      <p:pic>
        <p:nvPicPr>
          <p:cNvPr id="48" name="Picture 47">
            <a:extLst>
              <a:ext uri="{FF2B5EF4-FFF2-40B4-BE49-F238E27FC236}">
                <a16:creationId xmlns:a16="http://schemas.microsoft.com/office/drawing/2014/main" id="{3B028D46-3732-FA43-B9F0-3D5ECBCF6A92}"/>
              </a:ext>
            </a:extLst>
          </p:cNvPr>
          <p:cNvPicPr>
            <a:picLocks noChangeAspect="1"/>
          </p:cNvPicPr>
          <p:nvPr/>
        </p:nvPicPr>
        <p:blipFill>
          <a:blip r:embed="rId6"/>
          <a:stretch>
            <a:fillRect/>
          </a:stretch>
        </p:blipFill>
        <p:spPr>
          <a:xfrm>
            <a:off x="2299051" y="2307574"/>
            <a:ext cx="817445" cy="735701"/>
          </a:xfrm>
          <a:prstGeom prst="rect">
            <a:avLst/>
          </a:prstGeom>
        </p:spPr>
      </p:pic>
      <p:pic>
        <p:nvPicPr>
          <p:cNvPr id="49" name="Picture 48">
            <a:extLst>
              <a:ext uri="{FF2B5EF4-FFF2-40B4-BE49-F238E27FC236}">
                <a16:creationId xmlns:a16="http://schemas.microsoft.com/office/drawing/2014/main" id="{67941AEF-2712-FD47-991A-EC89C458B273}"/>
              </a:ext>
            </a:extLst>
          </p:cNvPr>
          <p:cNvPicPr>
            <a:picLocks noChangeAspect="1"/>
          </p:cNvPicPr>
          <p:nvPr/>
        </p:nvPicPr>
        <p:blipFill>
          <a:blip r:embed="rId7"/>
          <a:stretch>
            <a:fillRect/>
          </a:stretch>
        </p:blipFill>
        <p:spPr>
          <a:xfrm>
            <a:off x="5870552" y="4156869"/>
            <a:ext cx="892121" cy="795676"/>
          </a:xfrm>
          <a:prstGeom prst="rect">
            <a:avLst/>
          </a:prstGeom>
        </p:spPr>
      </p:pic>
      <p:pic>
        <p:nvPicPr>
          <p:cNvPr id="50" name="Picture 49">
            <a:extLst>
              <a:ext uri="{FF2B5EF4-FFF2-40B4-BE49-F238E27FC236}">
                <a16:creationId xmlns:a16="http://schemas.microsoft.com/office/drawing/2014/main" id="{ADB147FB-F534-0842-85EB-1CBFF2C486D2}"/>
              </a:ext>
            </a:extLst>
          </p:cNvPr>
          <p:cNvPicPr>
            <a:picLocks noChangeAspect="1"/>
          </p:cNvPicPr>
          <p:nvPr/>
        </p:nvPicPr>
        <p:blipFill>
          <a:blip r:embed="rId8"/>
          <a:stretch>
            <a:fillRect/>
          </a:stretch>
        </p:blipFill>
        <p:spPr>
          <a:xfrm>
            <a:off x="661774" y="4108466"/>
            <a:ext cx="467420" cy="849855"/>
          </a:xfrm>
          <a:prstGeom prst="rect">
            <a:avLst/>
          </a:prstGeom>
        </p:spPr>
      </p:pic>
      <p:pic>
        <p:nvPicPr>
          <p:cNvPr id="51" name="Picture 50">
            <a:extLst>
              <a:ext uri="{FF2B5EF4-FFF2-40B4-BE49-F238E27FC236}">
                <a16:creationId xmlns:a16="http://schemas.microsoft.com/office/drawing/2014/main" id="{353A1191-46EB-1540-8E92-648900C552E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862106" y="2009068"/>
            <a:ext cx="1337866" cy="1337864"/>
          </a:xfrm>
          <a:prstGeom prst="rect">
            <a:avLst/>
          </a:prstGeom>
        </p:spPr>
      </p:pic>
      <p:pic>
        <p:nvPicPr>
          <p:cNvPr id="52" name="Picture 51">
            <a:extLst>
              <a:ext uri="{FF2B5EF4-FFF2-40B4-BE49-F238E27FC236}">
                <a16:creationId xmlns:a16="http://schemas.microsoft.com/office/drawing/2014/main" id="{A0F5D927-3A46-ED40-8A87-5D3F332F90AD}"/>
              </a:ext>
            </a:extLst>
          </p:cNvPr>
          <p:cNvPicPr>
            <a:picLocks noChangeAspect="1"/>
          </p:cNvPicPr>
          <p:nvPr/>
        </p:nvPicPr>
        <p:blipFill>
          <a:blip r:embed="rId10"/>
          <a:stretch>
            <a:fillRect/>
          </a:stretch>
        </p:blipFill>
        <p:spPr>
          <a:xfrm>
            <a:off x="7965930" y="2300257"/>
            <a:ext cx="521107" cy="836929"/>
          </a:xfrm>
          <a:prstGeom prst="rect">
            <a:avLst/>
          </a:prstGeom>
        </p:spPr>
      </p:pic>
      <p:pic>
        <p:nvPicPr>
          <p:cNvPr id="53" name="Picture 52">
            <a:extLst>
              <a:ext uri="{FF2B5EF4-FFF2-40B4-BE49-F238E27FC236}">
                <a16:creationId xmlns:a16="http://schemas.microsoft.com/office/drawing/2014/main" id="{1CB4058C-80D7-BC44-B6B7-DF5182DDD0BA}"/>
              </a:ext>
            </a:extLst>
          </p:cNvPr>
          <p:cNvPicPr>
            <a:picLocks noChangeAspect="1"/>
          </p:cNvPicPr>
          <p:nvPr/>
        </p:nvPicPr>
        <p:blipFill>
          <a:blip r:embed="rId11"/>
          <a:stretch>
            <a:fillRect/>
          </a:stretch>
        </p:blipFill>
        <p:spPr>
          <a:xfrm>
            <a:off x="505946" y="2256139"/>
            <a:ext cx="722849" cy="790090"/>
          </a:xfrm>
          <a:prstGeom prst="rect">
            <a:avLst/>
          </a:prstGeom>
        </p:spPr>
      </p:pic>
      <p:pic>
        <p:nvPicPr>
          <p:cNvPr id="54" name="Picture 53">
            <a:extLst>
              <a:ext uri="{FF2B5EF4-FFF2-40B4-BE49-F238E27FC236}">
                <a16:creationId xmlns:a16="http://schemas.microsoft.com/office/drawing/2014/main" id="{7B89E998-8CE9-D34A-AD29-897E3D3FBB2D}"/>
              </a:ext>
            </a:extLst>
          </p:cNvPr>
          <p:cNvPicPr>
            <a:picLocks noChangeAspect="1"/>
          </p:cNvPicPr>
          <p:nvPr/>
        </p:nvPicPr>
        <p:blipFill>
          <a:blip r:embed="rId12"/>
          <a:stretch>
            <a:fillRect/>
          </a:stretch>
        </p:blipFill>
        <p:spPr>
          <a:xfrm>
            <a:off x="2341826" y="4126244"/>
            <a:ext cx="755474" cy="826301"/>
          </a:xfrm>
          <a:prstGeom prst="rect">
            <a:avLst/>
          </a:prstGeom>
        </p:spPr>
      </p:pic>
      <p:sp>
        <p:nvSpPr>
          <p:cNvPr id="23" name="Title 1">
            <a:extLst>
              <a:ext uri="{FF2B5EF4-FFF2-40B4-BE49-F238E27FC236}">
                <a16:creationId xmlns:a16="http://schemas.microsoft.com/office/drawing/2014/main" id="{486CAFEA-638A-4844-B292-768A704BB9E0}"/>
              </a:ext>
            </a:extLst>
          </p:cNvPr>
          <p:cNvSpPr txBox="1">
            <a:spLocks/>
          </p:cNvSpPr>
          <p:nvPr/>
        </p:nvSpPr>
        <p:spPr>
          <a:xfrm>
            <a:off x="5455221" y="4444378"/>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£10,667</a:t>
            </a:r>
            <a:endParaRPr lang="en-US" sz="2475" dirty="0">
              <a:solidFill>
                <a:schemeClr val="bg1"/>
              </a:solidFill>
            </a:endParaRPr>
          </a:p>
        </p:txBody>
      </p:sp>
      <p:sp>
        <p:nvSpPr>
          <p:cNvPr id="2" name="TextBox 1">
            <a:extLst>
              <a:ext uri="{FF2B5EF4-FFF2-40B4-BE49-F238E27FC236}">
                <a16:creationId xmlns:a16="http://schemas.microsoft.com/office/drawing/2014/main" id="{E371A6AC-893E-F14F-87FB-0BC911958171}"/>
              </a:ext>
            </a:extLst>
          </p:cNvPr>
          <p:cNvSpPr txBox="1"/>
          <p:nvPr/>
        </p:nvSpPr>
        <p:spPr>
          <a:xfrm>
            <a:off x="2989054" y="-284672"/>
            <a:ext cx="184731" cy="300082"/>
          </a:xfrm>
          <a:prstGeom prst="rect">
            <a:avLst/>
          </a:prstGeom>
          <a:noFill/>
        </p:spPr>
        <p:txBody>
          <a:bodyPr wrap="none" rtlCol="0">
            <a:spAutoFit/>
          </a:bodyPr>
          <a:lstStyle/>
          <a:p>
            <a:endParaRPr lang="en-US" sz="1350" dirty="0"/>
          </a:p>
        </p:txBody>
      </p:sp>
      <p:sp>
        <p:nvSpPr>
          <p:cNvPr id="25" name="Title 1">
            <a:extLst>
              <a:ext uri="{FF2B5EF4-FFF2-40B4-BE49-F238E27FC236}">
                <a16:creationId xmlns:a16="http://schemas.microsoft.com/office/drawing/2014/main" id="{CC64A60B-7EA4-8540-91AE-AC34CF98402A}"/>
              </a:ext>
            </a:extLst>
          </p:cNvPr>
          <p:cNvSpPr txBox="1">
            <a:spLocks/>
          </p:cNvSpPr>
          <p:nvPr/>
        </p:nvSpPr>
        <p:spPr>
          <a:xfrm>
            <a:off x="-33986" y="25710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£40</a:t>
            </a:r>
            <a:endParaRPr lang="en-US" sz="3300" dirty="0">
              <a:solidFill>
                <a:schemeClr val="bg1"/>
              </a:solidFill>
            </a:endParaRPr>
          </a:p>
        </p:txBody>
      </p:sp>
      <p:sp>
        <p:nvSpPr>
          <p:cNvPr id="26" name="Title 1">
            <a:extLst>
              <a:ext uri="{FF2B5EF4-FFF2-40B4-BE49-F238E27FC236}">
                <a16:creationId xmlns:a16="http://schemas.microsoft.com/office/drawing/2014/main" id="{6BA23BA6-A90E-7E41-950D-1139F00651B0}"/>
              </a:ext>
            </a:extLst>
          </p:cNvPr>
          <p:cNvSpPr txBox="1">
            <a:spLocks/>
          </p:cNvSpPr>
          <p:nvPr/>
        </p:nvSpPr>
        <p:spPr>
          <a:xfrm>
            <a:off x="3613591" y="4452261"/>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a:t>
            </a:r>
            <a:r>
              <a:rPr lang="en-GB" sz="3000" dirty="0">
                <a:solidFill>
                  <a:schemeClr val="bg1"/>
                </a:solidFill>
              </a:rPr>
              <a:t>175</a:t>
            </a:r>
            <a:endParaRPr lang="en-US" sz="3000" dirty="0">
              <a:solidFill>
                <a:schemeClr val="bg1"/>
              </a:solidFill>
            </a:endParaRPr>
          </a:p>
        </p:txBody>
      </p:sp>
      <p:sp>
        <p:nvSpPr>
          <p:cNvPr id="27" name="Title 1">
            <a:extLst>
              <a:ext uri="{FF2B5EF4-FFF2-40B4-BE49-F238E27FC236}">
                <a16:creationId xmlns:a16="http://schemas.microsoft.com/office/drawing/2014/main" id="{ACDC21DF-B1B2-D543-82D8-B07956EE2D5E}"/>
              </a:ext>
            </a:extLst>
          </p:cNvPr>
          <p:cNvSpPr txBox="1">
            <a:spLocks/>
          </p:cNvSpPr>
          <p:nvPr/>
        </p:nvSpPr>
        <p:spPr>
          <a:xfrm>
            <a:off x="7323915" y="4456327"/>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£7.49</a:t>
            </a:r>
            <a:endParaRPr lang="en-US" sz="3300" dirty="0">
              <a:solidFill>
                <a:schemeClr val="bg1"/>
              </a:solidFill>
            </a:endParaRPr>
          </a:p>
        </p:txBody>
      </p:sp>
      <p:sp>
        <p:nvSpPr>
          <p:cNvPr id="28" name="Title 1">
            <a:extLst>
              <a:ext uri="{FF2B5EF4-FFF2-40B4-BE49-F238E27FC236}">
                <a16:creationId xmlns:a16="http://schemas.microsoft.com/office/drawing/2014/main" id="{707BB9AE-5981-AF4B-84FE-B829524DC5EC}"/>
              </a:ext>
            </a:extLst>
          </p:cNvPr>
          <p:cNvSpPr txBox="1">
            <a:spLocks/>
          </p:cNvSpPr>
          <p:nvPr/>
        </p:nvSpPr>
        <p:spPr>
          <a:xfrm>
            <a:off x="1785668" y="2447510"/>
            <a:ext cx="1835187" cy="55459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£4,500*</a:t>
            </a:r>
            <a:endParaRPr lang="en-US" sz="2475" dirty="0">
              <a:solidFill>
                <a:schemeClr val="bg1"/>
              </a:solidFill>
            </a:endParaRPr>
          </a:p>
        </p:txBody>
      </p:sp>
      <p:sp>
        <p:nvSpPr>
          <p:cNvPr id="29" name="Title 1">
            <a:extLst>
              <a:ext uri="{FF2B5EF4-FFF2-40B4-BE49-F238E27FC236}">
                <a16:creationId xmlns:a16="http://schemas.microsoft.com/office/drawing/2014/main" id="{6DC684AF-FF9B-CE4B-9F4C-7E1FA9541EA0}"/>
              </a:ext>
            </a:extLst>
          </p:cNvPr>
          <p:cNvSpPr txBox="1">
            <a:spLocks/>
          </p:cNvSpPr>
          <p:nvPr/>
        </p:nvSpPr>
        <p:spPr>
          <a:xfrm>
            <a:off x="15415"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£4</a:t>
            </a:r>
            <a:endParaRPr lang="en-US" sz="3300" dirty="0">
              <a:solidFill>
                <a:schemeClr val="bg1"/>
              </a:solidFill>
            </a:endParaRPr>
          </a:p>
        </p:txBody>
      </p:sp>
      <p:sp>
        <p:nvSpPr>
          <p:cNvPr id="30" name="Title 1">
            <a:extLst>
              <a:ext uri="{FF2B5EF4-FFF2-40B4-BE49-F238E27FC236}">
                <a16:creationId xmlns:a16="http://schemas.microsoft.com/office/drawing/2014/main" id="{E3C97DCA-DBFB-9741-8874-591E5EB7B4B6}"/>
              </a:ext>
            </a:extLst>
          </p:cNvPr>
          <p:cNvSpPr txBox="1">
            <a:spLocks/>
          </p:cNvSpPr>
          <p:nvPr/>
        </p:nvSpPr>
        <p:spPr>
          <a:xfrm>
            <a:off x="1826962" y="4431444"/>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£2.50</a:t>
            </a:r>
            <a:endParaRPr lang="en-US" sz="3300" dirty="0">
              <a:solidFill>
                <a:schemeClr val="bg1"/>
              </a:solidFill>
            </a:endParaRPr>
          </a:p>
        </p:txBody>
      </p:sp>
      <p:sp>
        <p:nvSpPr>
          <p:cNvPr id="31" name="Title 1">
            <a:extLst>
              <a:ext uri="{FF2B5EF4-FFF2-40B4-BE49-F238E27FC236}">
                <a16:creationId xmlns:a16="http://schemas.microsoft.com/office/drawing/2014/main" id="{10BA5205-5D5F-D843-9573-E90DEFAB50C7}"/>
              </a:ext>
            </a:extLst>
          </p:cNvPr>
          <p:cNvSpPr txBox="1">
            <a:spLocks/>
          </p:cNvSpPr>
          <p:nvPr/>
        </p:nvSpPr>
        <p:spPr>
          <a:xfrm>
            <a:off x="7406592" y="2580740"/>
            <a:ext cx="1639783"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dirty="0">
                <a:solidFill>
                  <a:schemeClr val="bg1"/>
                </a:solidFill>
              </a:rPr>
              <a:t>£0.60</a:t>
            </a:r>
            <a:endParaRPr lang="en-US" sz="3300" dirty="0">
              <a:solidFill>
                <a:schemeClr val="bg1"/>
              </a:solidFill>
            </a:endParaRPr>
          </a:p>
        </p:txBody>
      </p:sp>
      <p:sp>
        <p:nvSpPr>
          <p:cNvPr id="32" name="Title 1">
            <a:extLst>
              <a:ext uri="{FF2B5EF4-FFF2-40B4-BE49-F238E27FC236}">
                <a16:creationId xmlns:a16="http://schemas.microsoft.com/office/drawing/2014/main" id="{83636FF7-0E00-9F4A-B576-26594815397B}"/>
              </a:ext>
            </a:extLst>
          </p:cNvPr>
          <p:cNvSpPr txBox="1">
            <a:spLocks/>
          </p:cNvSpPr>
          <p:nvPr/>
        </p:nvSpPr>
        <p:spPr>
          <a:xfrm>
            <a:off x="3622282" y="2467388"/>
            <a:ext cx="1776164" cy="48460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£3.50</a:t>
            </a:r>
            <a:endParaRPr lang="en-US" sz="2475" dirty="0">
              <a:solidFill>
                <a:schemeClr val="bg1"/>
              </a:solidFill>
            </a:endParaRPr>
          </a:p>
        </p:txBody>
      </p:sp>
      <p:sp>
        <p:nvSpPr>
          <p:cNvPr id="33" name="Title 1">
            <a:extLst>
              <a:ext uri="{FF2B5EF4-FFF2-40B4-BE49-F238E27FC236}">
                <a16:creationId xmlns:a16="http://schemas.microsoft.com/office/drawing/2014/main" id="{D0E7CD77-2AD1-5F43-9612-1734631C2B29}"/>
              </a:ext>
            </a:extLst>
          </p:cNvPr>
          <p:cNvSpPr txBox="1">
            <a:spLocks/>
          </p:cNvSpPr>
          <p:nvPr/>
        </p:nvSpPr>
        <p:spPr>
          <a:xfrm>
            <a:off x="5451018" y="2561813"/>
            <a:ext cx="1776164" cy="3581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2475" dirty="0">
                <a:solidFill>
                  <a:schemeClr val="bg1"/>
                </a:solidFill>
              </a:rPr>
              <a:t>£250</a:t>
            </a:r>
            <a:endParaRPr lang="en-US" sz="2475" dirty="0">
              <a:solidFill>
                <a:schemeClr val="bg1"/>
              </a:solidFill>
            </a:endParaRPr>
          </a:p>
        </p:txBody>
      </p:sp>
      <p:sp>
        <p:nvSpPr>
          <p:cNvPr id="56" name="Content Placeholder 2">
            <a:extLst>
              <a:ext uri="{FF2B5EF4-FFF2-40B4-BE49-F238E27FC236}">
                <a16:creationId xmlns:a16="http://schemas.microsoft.com/office/drawing/2014/main" id="{0BB4204A-A824-F240-ABC1-1C0068175E48}"/>
              </a:ext>
            </a:extLst>
          </p:cNvPr>
          <p:cNvSpPr txBox="1">
            <a:spLocks/>
          </p:cNvSpPr>
          <p:nvPr/>
        </p:nvSpPr>
        <p:spPr>
          <a:xfrm>
            <a:off x="-4215339" y="3716907"/>
            <a:ext cx="1403266" cy="480805"/>
          </a:xfrm>
          <a:prstGeom prst="rect">
            <a:avLst/>
          </a:prstGeom>
        </p:spPr>
        <p:txBody>
          <a:bodyPr vert="horz" lIns="68580" tIns="34290" rIns="68580" bIns="3429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42900">
              <a:lnSpc>
                <a:spcPct val="120000"/>
              </a:lnSpc>
              <a:spcBef>
                <a:spcPts val="0"/>
              </a:spcBef>
              <a:buNone/>
            </a:pPr>
            <a:r>
              <a:rPr lang="en-GB" sz="2100" dirty="0">
                <a:solidFill>
                  <a:schemeClr val="bg1"/>
                </a:solidFill>
              </a:rPr>
              <a:t>What word – just one word – comes into your head when you hear </a:t>
            </a:r>
            <a:r>
              <a:rPr lang="en-GB" sz="2100" b="1" dirty="0">
                <a:solidFill>
                  <a:schemeClr val="bg1"/>
                </a:solidFill>
              </a:rPr>
              <a:t>“student finance”?</a:t>
            </a:r>
          </a:p>
        </p:txBody>
      </p:sp>
      <p:pic>
        <p:nvPicPr>
          <p:cNvPr id="36" name="Picture 35">
            <a:extLst>
              <a:ext uri="{FF2B5EF4-FFF2-40B4-BE49-F238E27FC236}">
                <a16:creationId xmlns:a16="http://schemas.microsoft.com/office/drawing/2014/main" id="{493D215F-C166-4C49-978C-0AE429473812}"/>
              </a:ext>
            </a:extLst>
          </p:cNvPr>
          <p:cNvPicPr>
            <a:picLocks noChangeAspect="1"/>
          </p:cNvPicPr>
          <p:nvPr/>
        </p:nvPicPr>
        <p:blipFill>
          <a:blip r:embed="rId13"/>
          <a:stretch>
            <a:fillRect/>
          </a:stretch>
        </p:blipFill>
        <p:spPr>
          <a:xfrm>
            <a:off x="7821832" y="4180442"/>
            <a:ext cx="863875" cy="807227"/>
          </a:xfrm>
          <a:prstGeom prst="rect">
            <a:avLst/>
          </a:prstGeom>
        </p:spPr>
      </p:pic>
      <p:sp>
        <p:nvSpPr>
          <p:cNvPr id="35" name="Title 1">
            <a:extLst>
              <a:ext uri="{FF2B5EF4-FFF2-40B4-BE49-F238E27FC236}">
                <a16:creationId xmlns:a16="http://schemas.microsoft.com/office/drawing/2014/main" id="{FF28C9FC-661E-A840-91B4-D36CDDE2FF84}"/>
              </a:ext>
            </a:extLst>
          </p:cNvPr>
          <p:cNvSpPr txBox="1">
            <a:spLocks/>
          </p:cNvSpPr>
          <p:nvPr/>
        </p:nvSpPr>
        <p:spPr>
          <a:xfrm>
            <a:off x="2208"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£30</a:t>
            </a:r>
            <a:endParaRPr lang="en-US" sz="3300" b="0" dirty="0">
              <a:solidFill>
                <a:schemeClr val="bg1"/>
              </a:solidFill>
            </a:endParaRPr>
          </a:p>
        </p:txBody>
      </p:sp>
      <p:sp>
        <p:nvSpPr>
          <p:cNvPr id="37" name="Title 1">
            <a:extLst>
              <a:ext uri="{FF2B5EF4-FFF2-40B4-BE49-F238E27FC236}">
                <a16:creationId xmlns:a16="http://schemas.microsoft.com/office/drawing/2014/main" id="{63D6F93F-568B-E94D-B35D-1B6A7F791526}"/>
              </a:ext>
            </a:extLst>
          </p:cNvPr>
          <p:cNvSpPr txBox="1">
            <a:spLocks/>
          </p:cNvSpPr>
          <p:nvPr/>
        </p:nvSpPr>
        <p:spPr>
          <a:xfrm>
            <a:off x="1" y="1867953"/>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Text book</a:t>
            </a:r>
            <a:endParaRPr lang="en-US" sz="1350" b="0" dirty="0">
              <a:solidFill>
                <a:schemeClr val="bg1"/>
              </a:solidFill>
            </a:endParaRPr>
          </a:p>
        </p:txBody>
      </p:sp>
      <p:sp>
        <p:nvSpPr>
          <p:cNvPr id="38" name="Title 1">
            <a:extLst>
              <a:ext uri="{FF2B5EF4-FFF2-40B4-BE49-F238E27FC236}">
                <a16:creationId xmlns:a16="http://schemas.microsoft.com/office/drawing/2014/main" id="{1C393F4B-921C-FA4A-A6CE-F4115FF910D4}"/>
              </a:ext>
            </a:extLst>
          </p:cNvPr>
          <p:cNvSpPr txBox="1">
            <a:spLocks/>
          </p:cNvSpPr>
          <p:nvPr/>
        </p:nvSpPr>
        <p:spPr>
          <a:xfrm>
            <a:off x="1667434" y="1871500"/>
            <a:ext cx="2069282"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Student accommodation</a:t>
            </a:r>
            <a:endParaRPr lang="en-US" sz="1350" b="0" dirty="0">
              <a:solidFill>
                <a:schemeClr val="bg1"/>
              </a:solidFill>
            </a:endParaRPr>
          </a:p>
        </p:txBody>
      </p:sp>
      <p:sp>
        <p:nvSpPr>
          <p:cNvPr id="39" name="Title 1">
            <a:extLst>
              <a:ext uri="{FF2B5EF4-FFF2-40B4-BE49-F238E27FC236}">
                <a16:creationId xmlns:a16="http://schemas.microsoft.com/office/drawing/2014/main" id="{FC91605E-D065-A047-8D19-7EE1A4527E85}"/>
              </a:ext>
            </a:extLst>
          </p:cNvPr>
          <p:cNvSpPr txBox="1">
            <a:spLocks/>
          </p:cNvSpPr>
          <p:nvPr/>
        </p:nvSpPr>
        <p:spPr>
          <a:xfrm>
            <a:off x="1804257"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£7,374</a:t>
            </a:r>
            <a:endParaRPr lang="en-US" sz="3300" b="0" dirty="0">
              <a:solidFill>
                <a:schemeClr val="bg1"/>
              </a:solidFill>
            </a:endParaRPr>
          </a:p>
        </p:txBody>
      </p:sp>
      <p:sp>
        <p:nvSpPr>
          <p:cNvPr id="40" name="Title 1">
            <a:extLst>
              <a:ext uri="{FF2B5EF4-FFF2-40B4-BE49-F238E27FC236}">
                <a16:creationId xmlns:a16="http://schemas.microsoft.com/office/drawing/2014/main" id="{489EE2AF-7901-AF40-82F7-1E5E786FBC6D}"/>
              </a:ext>
            </a:extLst>
          </p:cNvPr>
          <p:cNvSpPr txBox="1">
            <a:spLocks/>
          </p:cNvSpPr>
          <p:nvPr/>
        </p:nvSpPr>
        <p:spPr>
          <a:xfrm>
            <a:off x="3628193" y="3214516"/>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£19.97</a:t>
            </a:r>
            <a:endParaRPr lang="en-US" sz="3300" b="0" dirty="0">
              <a:solidFill>
                <a:schemeClr val="bg1"/>
              </a:solidFill>
            </a:endParaRPr>
          </a:p>
        </p:txBody>
      </p:sp>
      <p:sp>
        <p:nvSpPr>
          <p:cNvPr id="41" name="Title 1">
            <a:extLst>
              <a:ext uri="{FF2B5EF4-FFF2-40B4-BE49-F238E27FC236}">
                <a16:creationId xmlns:a16="http://schemas.microsoft.com/office/drawing/2014/main" id="{193760A4-4EDD-134A-9FD2-054C382B643C}"/>
              </a:ext>
            </a:extLst>
          </p:cNvPr>
          <p:cNvSpPr txBox="1">
            <a:spLocks/>
          </p:cNvSpPr>
          <p:nvPr/>
        </p:nvSpPr>
        <p:spPr>
          <a:xfrm>
            <a:off x="5426653" y="3214516"/>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£320</a:t>
            </a:r>
            <a:endParaRPr lang="en-US" sz="3300" b="0" dirty="0">
              <a:solidFill>
                <a:schemeClr val="bg1"/>
              </a:solidFill>
            </a:endParaRPr>
          </a:p>
        </p:txBody>
      </p:sp>
      <p:sp>
        <p:nvSpPr>
          <p:cNvPr id="42" name="Title 1">
            <a:extLst>
              <a:ext uri="{FF2B5EF4-FFF2-40B4-BE49-F238E27FC236}">
                <a16:creationId xmlns:a16="http://schemas.microsoft.com/office/drawing/2014/main" id="{86E78132-2F3D-1F46-BBA2-BB4992C83DE9}"/>
              </a:ext>
            </a:extLst>
          </p:cNvPr>
          <p:cNvSpPr txBox="1">
            <a:spLocks/>
          </p:cNvSpPr>
          <p:nvPr/>
        </p:nvSpPr>
        <p:spPr>
          <a:xfrm>
            <a:off x="7287017" y="3214516"/>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£1.39</a:t>
            </a:r>
            <a:endParaRPr lang="en-US" sz="3300" b="0" dirty="0">
              <a:solidFill>
                <a:schemeClr val="bg1"/>
              </a:solidFill>
            </a:endParaRPr>
          </a:p>
        </p:txBody>
      </p:sp>
      <p:sp>
        <p:nvSpPr>
          <p:cNvPr id="43" name="Title 1">
            <a:extLst>
              <a:ext uri="{FF2B5EF4-FFF2-40B4-BE49-F238E27FC236}">
                <a16:creationId xmlns:a16="http://schemas.microsoft.com/office/drawing/2014/main" id="{380F20AD-B07B-2F4D-A079-ADE5225BF8B7}"/>
              </a:ext>
            </a:extLst>
          </p:cNvPr>
          <p:cNvSpPr txBox="1">
            <a:spLocks/>
          </p:cNvSpPr>
          <p:nvPr/>
        </p:nvSpPr>
        <p:spPr>
          <a:xfrm>
            <a:off x="2208"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£2.90</a:t>
            </a:r>
            <a:endParaRPr lang="en-US" sz="3300" b="0" dirty="0">
              <a:solidFill>
                <a:schemeClr val="bg1"/>
              </a:solidFill>
            </a:endParaRPr>
          </a:p>
        </p:txBody>
      </p:sp>
      <p:sp>
        <p:nvSpPr>
          <p:cNvPr id="44" name="Title 1">
            <a:extLst>
              <a:ext uri="{FF2B5EF4-FFF2-40B4-BE49-F238E27FC236}">
                <a16:creationId xmlns:a16="http://schemas.microsoft.com/office/drawing/2014/main" id="{4DDE1C47-222E-574B-96ED-25E67333A5F3}"/>
              </a:ext>
            </a:extLst>
          </p:cNvPr>
          <p:cNvSpPr txBox="1">
            <a:spLocks/>
          </p:cNvSpPr>
          <p:nvPr/>
        </p:nvSpPr>
        <p:spPr>
          <a:xfrm>
            <a:off x="1804257"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£2.85</a:t>
            </a:r>
            <a:endParaRPr lang="en-US" sz="3300" b="0" dirty="0">
              <a:solidFill>
                <a:schemeClr val="bg1"/>
              </a:solidFill>
            </a:endParaRPr>
          </a:p>
        </p:txBody>
      </p:sp>
      <p:sp>
        <p:nvSpPr>
          <p:cNvPr id="46" name="Title 1">
            <a:extLst>
              <a:ext uri="{FF2B5EF4-FFF2-40B4-BE49-F238E27FC236}">
                <a16:creationId xmlns:a16="http://schemas.microsoft.com/office/drawing/2014/main" id="{DBAD3894-B76A-4A46-99FC-575D9C0EAEE0}"/>
              </a:ext>
            </a:extLst>
          </p:cNvPr>
          <p:cNvSpPr txBox="1">
            <a:spLocks/>
          </p:cNvSpPr>
          <p:nvPr/>
        </p:nvSpPr>
        <p:spPr>
          <a:xfrm>
            <a:off x="3628193" y="5111410"/>
            <a:ext cx="177616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£159</a:t>
            </a:r>
            <a:endParaRPr lang="en-US" sz="3300" b="0" dirty="0">
              <a:solidFill>
                <a:schemeClr val="bg1"/>
              </a:solidFill>
            </a:endParaRPr>
          </a:p>
        </p:txBody>
      </p:sp>
      <p:sp>
        <p:nvSpPr>
          <p:cNvPr id="67" name="Title 1">
            <a:extLst>
              <a:ext uri="{FF2B5EF4-FFF2-40B4-BE49-F238E27FC236}">
                <a16:creationId xmlns:a16="http://schemas.microsoft.com/office/drawing/2014/main" id="{F84F0F7A-CE8F-EC4F-8BCA-D80EA37D5288}"/>
              </a:ext>
            </a:extLst>
          </p:cNvPr>
          <p:cNvSpPr txBox="1">
            <a:spLocks/>
          </p:cNvSpPr>
          <p:nvPr/>
        </p:nvSpPr>
        <p:spPr>
          <a:xfrm>
            <a:off x="5410882" y="5078372"/>
            <a:ext cx="1860365"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£9,978</a:t>
            </a:r>
            <a:endParaRPr lang="en-US" sz="3300" b="0" dirty="0">
              <a:solidFill>
                <a:schemeClr val="bg1"/>
              </a:solidFill>
            </a:endParaRPr>
          </a:p>
        </p:txBody>
      </p:sp>
      <p:sp>
        <p:nvSpPr>
          <p:cNvPr id="68" name="Title 1">
            <a:extLst>
              <a:ext uri="{FF2B5EF4-FFF2-40B4-BE49-F238E27FC236}">
                <a16:creationId xmlns:a16="http://schemas.microsoft.com/office/drawing/2014/main" id="{E2CADC35-6435-B340-B187-A8ABF6DD890D}"/>
              </a:ext>
            </a:extLst>
          </p:cNvPr>
          <p:cNvSpPr txBox="1">
            <a:spLocks/>
          </p:cNvSpPr>
          <p:nvPr/>
        </p:nvSpPr>
        <p:spPr>
          <a:xfrm>
            <a:off x="7287017" y="5111410"/>
            <a:ext cx="1841894" cy="358126"/>
          </a:xfrm>
          <a:prstGeom prst="rect">
            <a:avLst/>
          </a:prstGeom>
        </p:spPr>
        <p:txBody>
          <a:bodyPr vert="horz" lIns="68580" tIns="34290" rIns="68580" bIns="34290" rtlCol="0" anchor="ctr">
            <a:normAutofit fontScale="750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3300" b="0" dirty="0">
                <a:solidFill>
                  <a:schemeClr val="bg1"/>
                </a:solidFill>
              </a:rPr>
              <a:t>£6.49</a:t>
            </a:r>
            <a:endParaRPr lang="en-US" sz="3300" b="0" dirty="0">
              <a:solidFill>
                <a:schemeClr val="bg1"/>
              </a:solidFill>
            </a:endParaRPr>
          </a:p>
        </p:txBody>
      </p:sp>
      <p:sp>
        <p:nvSpPr>
          <p:cNvPr id="69" name="Title 1">
            <a:extLst>
              <a:ext uri="{FF2B5EF4-FFF2-40B4-BE49-F238E27FC236}">
                <a16:creationId xmlns:a16="http://schemas.microsoft.com/office/drawing/2014/main" id="{5F2CAF22-5F2F-AD45-AAC1-0C07BC160D4D}"/>
              </a:ext>
            </a:extLst>
          </p:cNvPr>
          <p:cNvSpPr txBox="1">
            <a:spLocks/>
          </p:cNvSpPr>
          <p:nvPr/>
        </p:nvSpPr>
        <p:spPr>
          <a:xfrm>
            <a:off x="3610653" y="1871500"/>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Washing powder</a:t>
            </a:r>
            <a:endParaRPr lang="en-US" sz="1350" b="0" dirty="0">
              <a:solidFill>
                <a:schemeClr val="bg1"/>
              </a:solidFill>
            </a:endParaRPr>
          </a:p>
        </p:txBody>
      </p:sp>
      <p:sp>
        <p:nvSpPr>
          <p:cNvPr id="70" name="Title 1">
            <a:extLst>
              <a:ext uri="{FF2B5EF4-FFF2-40B4-BE49-F238E27FC236}">
                <a16:creationId xmlns:a16="http://schemas.microsoft.com/office/drawing/2014/main" id="{933152B1-4C26-614B-96A8-23A61BD6BEA4}"/>
              </a:ext>
            </a:extLst>
          </p:cNvPr>
          <p:cNvSpPr txBox="1">
            <a:spLocks/>
          </p:cNvSpPr>
          <p:nvPr/>
        </p:nvSpPr>
        <p:spPr>
          <a:xfrm>
            <a:off x="5428877" y="1871500"/>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Term bus pass</a:t>
            </a:r>
            <a:endParaRPr lang="en-US" sz="1350" b="0" dirty="0">
              <a:solidFill>
                <a:schemeClr val="bg1"/>
              </a:solidFill>
            </a:endParaRPr>
          </a:p>
        </p:txBody>
      </p:sp>
      <p:sp>
        <p:nvSpPr>
          <p:cNvPr id="71" name="Title 1">
            <a:extLst>
              <a:ext uri="{FF2B5EF4-FFF2-40B4-BE49-F238E27FC236}">
                <a16:creationId xmlns:a16="http://schemas.microsoft.com/office/drawing/2014/main" id="{7BCAB154-5C00-114E-A232-1E33D2D7A18A}"/>
              </a:ext>
            </a:extLst>
          </p:cNvPr>
          <p:cNvSpPr txBox="1">
            <a:spLocks/>
          </p:cNvSpPr>
          <p:nvPr/>
        </p:nvSpPr>
        <p:spPr>
          <a:xfrm>
            <a:off x="7287018" y="1871500"/>
            <a:ext cx="1856983"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Baked beans</a:t>
            </a:r>
            <a:endParaRPr lang="en-US" sz="1350" b="0" dirty="0">
              <a:solidFill>
                <a:schemeClr val="bg1"/>
              </a:solidFill>
            </a:endParaRPr>
          </a:p>
        </p:txBody>
      </p:sp>
      <p:sp>
        <p:nvSpPr>
          <p:cNvPr id="72" name="Title 1">
            <a:extLst>
              <a:ext uri="{FF2B5EF4-FFF2-40B4-BE49-F238E27FC236}">
                <a16:creationId xmlns:a16="http://schemas.microsoft.com/office/drawing/2014/main" id="{527ABE12-6DD9-F04B-9DD7-89B52C41C9B6}"/>
              </a:ext>
            </a:extLst>
          </p:cNvPr>
          <p:cNvSpPr txBox="1">
            <a:spLocks/>
          </p:cNvSpPr>
          <p:nvPr/>
        </p:nvSpPr>
        <p:spPr>
          <a:xfrm>
            <a:off x="1" y="3706481"/>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Lightbulb</a:t>
            </a:r>
            <a:endParaRPr lang="en-US" sz="1350" b="0" dirty="0">
              <a:solidFill>
                <a:schemeClr val="bg1"/>
              </a:solidFill>
            </a:endParaRPr>
          </a:p>
        </p:txBody>
      </p:sp>
      <p:sp>
        <p:nvSpPr>
          <p:cNvPr id="73" name="Title 1">
            <a:extLst>
              <a:ext uri="{FF2B5EF4-FFF2-40B4-BE49-F238E27FC236}">
                <a16:creationId xmlns:a16="http://schemas.microsoft.com/office/drawing/2014/main" id="{505A2541-E82D-3E44-B4BF-C547D4DA8584}"/>
              </a:ext>
            </a:extLst>
          </p:cNvPr>
          <p:cNvSpPr txBox="1">
            <a:spLocks/>
          </p:cNvSpPr>
          <p:nvPr/>
        </p:nvSpPr>
        <p:spPr>
          <a:xfrm>
            <a:off x="1808605"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80 tea bags</a:t>
            </a:r>
            <a:endParaRPr lang="en-US" sz="1350" b="0" dirty="0">
              <a:solidFill>
                <a:schemeClr val="bg1"/>
              </a:solidFill>
            </a:endParaRPr>
          </a:p>
        </p:txBody>
      </p:sp>
      <p:sp>
        <p:nvSpPr>
          <p:cNvPr id="74" name="Title 1">
            <a:extLst>
              <a:ext uri="{FF2B5EF4-FFF2-40B4-BE49-F238E27FC236}">
                <a16:creationId xmlns:a16="http://schemas.microsoft.com/office/drawing/2014/main" id="{B0423277-AB2D-F243-ABFB-52020263ADC3}"/>
              </a:ext>
            </a:extLst>
          </p:cNvPr>
          <p:cNvSpPr txBox="1">
            <a:spLocks/>
          </p:cNvSpPr>
          <p:nvPr/>
        </p:nvSpPr>
        <p:spPr>
          <a:xfrm>
            <a:off x="3610653" y="3710028"/>
            <a:ext cx="1785054"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TV Licence</a:t>
            </a:r>
            <a:endParaRPr lang="en-US" sz="1350" b="0" dirty="0">
              <a:solidFill>
                <a:schemeClr val="bg1"/>
              </a:solidFill>
            </a:endParaRPr>
          </a:p>
        </p:txBody>
      </p:sp>
      <p:sp>
        <p:nvSpPr>
          <p:cNvPr id="75" name="Title 1">
            <a:extLst>
              <a:ext uri="{FF2B5EF4-FFF2-40B4-BE49-F238E27FC236}">
                <a16:creationId xmlns:a16="http://schemas.microsoft.com/office/drawing/2014/main" id="{187CAF7F-9B9C-3642-B38B-487BCFE32179}"/>
              </a:ext>
            </a:extLst>
          </p:cNvPr>
          <p:cNvSpPr txBox="1">
            <a:spLocks/>
          </p:cNvSpPr>
          <p:nvPr/>
        </p:nvSpPr>
        <p:spPr>
          <a:xfrm>
            <a:off x="5428877" y="3710028"/>
            <a:ext cx="1858140" cy="358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350" b="0" dirty="0">
                <a:solidFill>
                  <a:schemeClr val="bg1"/>
                </a:solidFill>
              </a:rPr>
              <a:t>Max Maintenance Loan</a:t>
            </a:r>
            <a:endParaRPr lang="en-US" sz="1350" b="0" dirty="0">
              <a:solidFill>
                <a:schemeClr val="bg1"/>
              </a:solidFill>
            </a:endParaRPr>
          </a:p>
        </p:txBody>
      </p:sp>
      <p:sp>
        <p:nvSpPr>
          <p:cNvPr id="76" name="Title 1">
            <a:extLst>
              <a:ext uri="{FF2B5EF4-FFF2-40B4-BE49-F238E27FC236}">
                <a16:creationId xmlns:a16="http://schemas.microsoft.com/office/drawing/2014/main" id="{12A77A49-E8BF-0741-88F1-A3402B3855FC}"/>
              </a:ext>
            </a:extLst>
          </p:cNvPr>
          <p:cNvSpPr txBox="1">
            <a:spLocks/>
          </p:cNvSpPr>
          <p:nvPr/>
        </p:nvSpPr>
        <p:spPr>
          <a:xfrm>
            <a:off x="7287018" y="3710028"/>
            <a:ext cx="1856983" cy="358126"/>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b="1" kern="1200">
                <a:solidFill>
                  <a:srgbClr val="312783"/>
                </a:solidFill>
                <a:latin typeface="+mn-lt"/>
                <a:ea typeface="+mj-ea"/>
                <a:cs typeface="+mj-cs"/>
              </a:defRPr>
            </a:lvl1pPr>
          </a:lstStyle>
          <a:p>
            <a:pPr algn="ctr"/>
            <a:r>
              <a:rPr lang="en-GB" sz="1500" b="0" dirty="0">
                <a:solidFill>
                  <a:schemeClr val="bg1"/>
                </a:solidFill>
              </a:rPr>
              <a:t>Hourly minimum wage for 18 year old</a:t>
            </a:r>
            <a:endParaRPr lang="en-US" sz="1500" b="0" dirty="0">
              <a:solidFill>
                <a:schemeClr val="bg1"/>
              </a:solidFill>
            </a:endParaRPr>
          </a:p>
        </p:txBody>
      </p:sp>
      <p:sp>
        <p:nvSpPr>
          <p:cNvPr id="78" name="Title 1"/>
          <p:cNvSpPr>
            <a:spLocks noGrp="1"/>
          </p:cNvSpPr>
          <p:nvPr>
            <p:ph type="title"/>
          </p:nvPr>
        </p:nvSpPr>
        <p:spPr>
          <a:xfrm>
            <a:off x="628650" y="365126"/>
            <a:ext cx="7886700" cy="1325563"/>
          </a:xfrm>
        </p:spPr>
        <p:txBody>
          <a:bodyPr/>
          <a:lstStyle/>
          <a:p>
            <a:r>
              <a:rPr lang="en-US" dirty="0">
                <a:solidFill>
                  <a:srgbClr val="E6287F"/>
                </a:solidFill>
              </a:rPr>
              <a:t>Higher or Lower</a:t>
            </a:r>
          </a:p>
        </p:txBody>
      </p:sp>
    </p:spTree>
    <p:extLst>
      <p:ext uri="{BB962C8B-B14F-4D97-AF65-F5344CB8AC3E}">
        <p14:creationId xmlns:p14="http://schemas.microsoft.com/office/powerpoint/2010/main" val="3456700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3"/>
                                        </p:tgtEl>
                                      </p:cBhvr>
                                    </p:animEffect>
                                    <p:set>
                                      <p:cBhvr>
                                        <p:cTn id="18" dur="1" fill="hold">
                                          <p:stCondLst>
                                            <p:cond delay="499"/>
                                          </p:stCondLst>
                                        </p:cTn>
                                        <p:tgtEl>
                                          <p:spTgt spid="5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par>
                          <p:cTn id="22" fill="hold">
                            <p:stCondLst>
                              <p:cond delay="500"/>
                            </p:stCondLst>
                            <p:childTnLst>
                              <p:par>
                                <p:cTn id="23" presetID="38" presetClass="entr" presetSubtype="0" accel="50000" fill="hold" grpId="0" nodeType="afterEffect">
                                  <p:stCondLst>
                                    <p:cond delay="0"/>
                                  </p:stCondLst>
                                  <p:iterate type="lt">
                                    <p:tmPct val="50000"/>
                                  </p:iterate>
                                  <p:childTnLst>
                                    <p:set>
                                      <p:cBhvr>
                                        <p:cTn id="24" dur="1" fill="hold">
                                          <p:stCondLst>
                                            <p:cond delay="0"/>
                                          </p:stCondLst>
                                        </p:cTn>
                                        <p:tgtEl>
                                          <p:spTgt spid="25"/>
                                        </p:tgtEl>
                                        <p:attrNameLst>
                                          <p:attrName>style.visibility</p:attrName>
                                        </p:attrNameLst>
                                      </p:cBhvr>
                                      <p:to>
                                        <p:strVal val="visible"/>
                                      </p:to>
                                    </p:set>
                                    <p:set>
                                      <p:cBhvr>
                                        <p:cTn id="25" dur="227" fill="hold">
                                          <p:stCondLst>
                                            <p:cond delay="0"/>
                                          </p:stCondLst>
                                        </p:cTn>
                                        <p:tgtEl>
                                          <p:spTgt spid="25"/>
                                        </p:tgtEl>
                                        <p:attrNameLst>
                                          <p:attrName>style.rotation</p:attrName>
                                        </p:attrNameLst>
                                      </p:cBhvr>
                                      <p:to>
                                        <p:strVal val="-45.0"/>
                                      </p:to>
                                    </p:set>
                                    <p:anim calcmode="lin" valueType="num">
                                      <p:cBhvr>
                                        <p:cTn id="26"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27"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par>
                          <p:cTn id="49" fill="hold">
                            <p:stCondLst>
                              <p:cond delay="50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28"/>
                                        </p:tgtEl>
                                        <p:attrNameLst>
                                          <p:attrName>style.visibility</p:attrName>
                                        </p:attrNameLst>
                                      </p:cBhvr>
                                      <p:to>
                                        <p:strVal val="visible"/>
                                      </p:to>
                                    </p:set>
                                    <p:set>
                                      <p:cBhvr>
                                        <p:cTn id="52" dur="227" fill="hold">
                                          <p:stCondLst>
                                            <p:cond delay="0"/>
                                          </p:stCondLst>
                                        </p:cTn>
                                        <p:tgtEl>
                                          <p:spTgt spid="28"/>
                                        </p:tgtEl>
                                        <p:attrNameLst>
                                          <p:attrName>style.rotation</p:attrName>
                                        </p:attrNameLst>
                                      </p:cBhvr>
                                      <p:to>
                                        <p:strVal val="-45.0"/>
                                      </p:to>
                                    </p:set>
                                    <p:anim calcmode="lin" valueType="num">
                                      <p:cBhvr>
                                        <p:cTn id="53" dur="227" fill="hold">
                                          <p:stCondLst>
                                            <p:cond delay="227"/>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childTnLst>
                          </p:cTn>
                        </p:par>
                        <p:par>
                          <p:cTn id="76" fill="hold">
                            <p:stCondLst>
                              <p:cond delay="500"/>
                            </p:stCondLst>
                            <p:childTnLst>
                              <p:par>
                                <p:cTn id="77" presetID="38" presetClass="entr" presetSubtype="0" accel="50000" fill="hold" grpId="0" nodeType="afterEffect">
                                  <p:stCondLst>
                                    <p:cond delay="0"/>
                                  </p:stCondLst>
                                  <p:iterate type="lt">
                                    <p:tmPct val="50000"/>
                                  </p:iterate>
                                  <p:childTnLst>
                                    <p:set>
                                      <p:cBhvr>
                                        <p:cTn id="78" dur="1" fill="hold">
                                          <p:stCondLst>
                                            <p:cond delay="0"/>
                                          </p:stCondLst>
                                        </p:cTn>
                                        <p:tgtEl>
                                          <p:spTgt spid="32"/>
                                        </p:tgtEl>
                                        <p:attrNameLst>
                                          <p:attrName>style.visibility</p:attrName>
                                        </p:attrNameLst>
                                      </p:cBhvr>
                                      <p:to>
                                        <p:strVal val="visible"/>
                                      </p:to>
                                    </p:set>
                                    <p:set>
                                      <p:cBhvr>
                                        <p:cTn id="79" dur="227" fill="hold">
                                          <p:stCondLst>
                                            <p:cond delay="0"/>
                                          </p:stCondLst>
                                        </p:cTn>
                                        <p:tgtEl>
                                          <p:spTgt spid="32"/>
                                        </p:tgtEl>
                                        <p:attrNameLst>
                                          <p:attrName>style.rotation</p:attrName>
                                        </p:attrNameLst>
                                      </p:cBhvr>
                                      <p:to>
                                        <p:strVal val="-45.0"/>
                                      </p:to>
                                    </p:set>
                                    <p:anim calcmode="lin" valueType="num">
                                      <p:cBhvr>
                                        <p:cTn id="80" dur="227" fill="hold">
                                          <p:stCondLst>
                                            <p:cond delay="227"/>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1" dur="227"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7"/>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childTnLst>
                          </p:cTn>
                        </p:par>
                        <p:par>
                          <p:cTn id="103" fill="hold">
                            <p:stCondLst>
                              <p:cond delay="500"/>
                            </p:stCondLst>
                            <p:childTnLst>
                              <p:par>
                                <p:cTn id="104" presetID="38" presetClass="entr" presetSubtype="0" accel="50000" fill="hold" grpId="0" nodeType="afterEffect">
                                  <p:stCondLst>
                                    <p:cond delay="0"/>
                                  </p:stCondLst>
                                  <p:iterate type="lt">
                                    <p:tmPct val="50000"/>
                                  </p:iterate>
                                  <p:childTnLst>
                                    <p:set>
                                      <p:cBhvr>
                                        <p:cTn id="105" dur="1" fill="hold">
                                          <p:stCondLst>
                                            <p:cond delay="0"/>
                                          </p:stCondLst>
                                        </p:cTn>
                                        <p:tgtEl>
                                          <p:spTgt spid="33"/>
                                        </p:tgtEl>
                                        <p:attrNameLst>
                                          <p:attrName>style.visibility</p:attrName>
                                        </p:attrNameLst>
                                      </p:cBhvr>
                                      <p:to>
                                        <p:strVal val="visible"/>
                                      </p:to>
                                    </p:set>
                                    <p:set>
                                      <p:cBhvr>
                                        <p:cTn id="106" dur="227" fill="hold">
                                          <p:stCondLst>
                                            <p:cond delay="0"/>
                                          </p:stCondLst>
                                        </p:cTn>
                                        <p:tgtEl>
                                          <p:spTgt spid="33"/>
                                        </p:tgtEl>
                                        <p:attrNameLst>
                                          <p:attrName>style.rotation</p:attrName>
                                        </p:attrNameLst>
                                      </p:cBhvr>
                                      <p:to>
                                        <p:strVal val="-45.0"/>
                                      </p:to>
                                    </p:set>
                                    <p:anim calcmode="lin" valueType="num">
                                      <p:cBhvr>
                                        <p:cTn id="107" dur="227" fill="hold">
                                          <p:stCondLst>
                                            <p:cond delay="227"/>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108" dur="227"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109" dur="78" decel="50000" autoRev="1" fill="hold">
                                          <p:stCondLst>
                                            <p:cond delay="227"/>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110" dur="68" fill="hold">
                                          <p:stCondLst>
                                            <p:cond delay="432"/>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500"/>
                                        <p:tgtEl>
                                          <p:spTgt spid="71"/>
                                        </p:tgtEl>
                                      </p:cBhvr>
                                    </p:animEffect>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childTnLst>
                          </p:cTn>
                        </p:par>
                        <p:par>
                          <p:cTn id="130" fill="hold">
                            <p:stCondLst>
                              <p:cond delay="500"/>
                            </p:stCondLst>
                            <p:childTnLst>
                              <p:par>
                                <p:cTn id="131" presetID="38" presetClass="entr" presetSubtype="0" accel="50000" fill="hold" grpId="0" nodeType="afterEffect">
                                  <p:stCondLst>
                                    <p:cond delay="0"/>
                                  </p:stCondLst>
                                  <p:iterate type="lt">
                                    <p:tmPct val="50000"/>
                                  </p:iterate>
                                  <p:childTnLst>
                                    <p:set>
                                      <p:cBhvr>
                                        <p:cTn id="132" dur="1" fill="hold">
                                          <p:stCondLst>
                                            <p:cond delay="0"/>
                                          </p:stCondLst>
                                        </p:cTn>
                                        <p:tgtEl>
                                          <p:spTgt spid="31"/>
                                        </p:tgtEl>
                                        <p:attrNameLst>
                                          <p:attrName>style.visibility</p:attrName>
                                        </p:attrNameLst>
                                      </p:cBhvr>
                                      <p:to>
                                        <p:strVal val="visible"/>
                                      </p:to>
                                    </p:set>
                                    <p:set>
                                      <p:cBhvr>
                                        <p:cTn id="133" dur="227" fill="hold">
                                          <p:stCondLst>
                                            <p:cond delay="0"/>
                                          </p:stCondLst>
                                        </p:cTn>
                                        <p:tgtEl>
                                          <p:spTgt spid="31"/>
                                        </p:tgtEl>
                                        <p:attrNameLst>
                                          <p:attrName>style.rotation</p:attrName>
                                        </p:attrNameLst>
                                      </p:cBhvr>
                                      <p:to>
                                        <p:strVal val="-45.0"/>
                                      </p:to>
                                    </p:set>
                                    <p:anim calcmode="lin" valueType="num">
                                      <p:cBhvr>
                                        <p:cTn id="134" dur="227" fill="hold">
                                          <p:stCondLst>
                                            <p:cond delay="227"/>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135" dur="227"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136" dur="78" decel="50000" autoRev="1" fill="hold">
                                          <p:stCondLst>
                                            <p:cond delay="227"/>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137" dur="68" fill="hold">
                                          <p:stCondLst>
                                            <p:cond delay="432"/>
                                          </p:stCondLst>
                                        </p:cTn>
                                        <p:tgtEl>
                                          <p:spTgt spid="31"/>
                                        </p:tgtEl>
                                        <p:attrNameLst>
                                          <p:attrName>ppt_y</p:attrName>
                                        </p:attrNameLst>
                                      </p:cBhvr>
                                      <p:tavLst>
                                        <p:tav tm="0">
                                          <p:val>
                                            <p:strVal val="#ppt_y-(0.354*#ppt_w-0.172*#ppt_h)"/>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fade">
                                      <p:cBhvr>
                                        <p:cTn id="142" dur="500"/>
                                        <p:tgtEl>
                                          <p:spTgt spid="72"/>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500"/>
                                        <p:tgtEl>
                                          <p:spTgt spid="50"/>
                                        </p:tgtEl>
                                      </p:cBhvr>
                                    </p:animEffect>
                                    <p:set>
                                      <p:cBhvr>
                                        <p:cTn id="153" dur="1" fill="hold">
                                          <p:stCondLst>
                                            <p:cond delay="499"/>
                                          </p:stCondLst>
                                        </p:cTn>
                                        <p:tgtEl>
                                          <p:spTgt spid="5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43"/>
                                        </p:tgtEl>
                                      </p:cBhvr>
                                    </p:animEffect>
                                    <p:set>
                                      <p:cBhvr>
                                        <p:cTn id="156" dur="1" fill="hold">
                                          <p:stCondLst>
                                            <p:cond delay="499"/>
                                          </p:stCondLst>
                                        </p:cTn>
                                        <p:tgtEl>
                                          <p:spTgt spid="43"/>
                                        </p:tgtEl>
                                        <p:attrNameLst>
                                          <p:attrName>style.visibility</p:attrName>
                                        </p:attrNameLst>
                                      </p:cBhvr>
                                      <p:to>
                                        <p:strVal val="hidden"/>
                                      </p:to>
                                    </p:set>
                                  </p:childTnLst>
                                </p:cTn>
                              </p:par>
                            </p:childTnLst>
                          </p:cTn>
                        </p:par>
                        <p:par>
                          <p:cTn id="157" fill="hold">
                            <p:stCondLst>
                              <p:cond delay="500"/>
                            </p:stCondLst>
                            <p:childTnLst>
                              <p:par>
                                <p:cTn id="158" presetID="38" presetClass="entr" presetSubtype="0" accel="50000" fill="hold" grpId="0" nodeType="afterEffect">
                                  <p:stCondLst>
                                    <p:cond delay="0"/>
                                  </p:stCondLst>
                                  <p:iterate type="lt">
                                    <p:tmPct val="50000"/>
                                  </p:iterate>
                                  <p:childTnLst>
                                    <p:set>
                                      <p:cBhvr>
                                        <p:cTn id="159" dur="1" fill="hold">
                                          <p:stCondLst>
                                            <p:cond delay="0"/>
                                          </p:stCondLst>
                                        </p:cTn>
                                        <p:tgtEl>
                                          <p:spTgt spid="29"/>
                                        </p:tgtEl>
                                        <p:attrNameLst>
                                          <p:attrName>style.visibility</p:attrName>
                                        </p:attrNameLst>
                                      </p:cBhvr>
                                      <p:to>
                                        <p:strVal val="visible"/>
                                      </p:to>
                                    </p:set>
                                    <p:set>
                                      <p:cBhvr>
                                        <p:cTn id="160" dur="227" fill="hold">
                                          <p:stCondLst>
                                            <p:cond delay="0"/>
                                          </p:stCondLst>
                                        </p:cTn>
                                        <p:tgtEl>
                                          <p:spTgt spid="29"/>
                                        </p:tgtEl>
                                        <p:attrNameLst>
                                          <p:attrName>style.rotation</p:attrName>
                                        </p:attrNameLst>
                                      </p:cBhvr>
                                      <p:to>
                                        <p:strVal val="-45.0"/>
                                      </p:to>
                                    </p:set>
                                    <p:anim calcmode="lin" valueType="num">
                                      <p:cBhvr>
                                        <p:cTn id="161" dur="227" fill="hold">
                                          <p:stCondLst>
                                            <p:cond delay="227"/>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62" dur="227"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63" dur="78" decel="50000" autoRev="1" fill="hold">
                                          <p:stCondLst>
                                            <p:cond delay="227"/>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64" dur="68" fill="hold">
                                          <p:stCondLst>
                                            <p:cond delay="432"/>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500"/>
                                        <p:tgtEl>
                                          <p:spTgt spid="73"/>
                                        </p:tgtEl>
                                      </p:cBhvr>
                                    </p:animEffect>
                                  </p:childTnLst>
                                </p:cTn>
                              </p:par>
                              <p:par>
                                <p:cTn id="170" presetID="10" presetClass="entr" presetSubtype="0" fill="hold"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fade">
                                      <p:cBhvr>
                                        <p:cTn id="172" dur="500"/>
                                        <p:tgtEl>
                                          <p:spTgt spid="5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54"/>
                                        </p:tgtEl>
                                      </p:cBhvr>
                                    </p:animEffect>
                                    <p:set>
                                      <p:cBhvr>
                                        <p:cTn id="180" dur="1" fill="hold">
                                          <p:stCondLst>
                                            <p:cond delay="499"/>
                                          </p:stCondLst>
                                        </p:cTn>
                                        <p:tgtEl>
                                          <p:spTgt spid="54"/>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par>
                          <p:cTn id="184" fill="hold">
                            <p:stCondLst>
                              <p:cond delay="500"/>
                            </p:stCondLst>
                            <p:childTnLst>
                              <p:par>
                                <p:cTn id="185" presetID="38" presetClass="entr" presetSubtype="0" accel="50000" fill="hold" grpId="0" nodeType="afterEffect">
                                  <p:stCondLst>
                                    <p:cond delay="0"/>
                                  </p:stCondLst>
                                  <p:iterate type="lt">
                                    <p:tmPct val="50000"/>
                                  </p:iterate>
                                  <p:childTnLst>
                                    <p:set>
                                      <p:cBhvr>
                                        <p:cTn id="186" dur="1" fill="hold">
                                          <p:stCondLst>
                                            <p:cond delay="0"/>
                                          </p:stCondLst>
                                        </p:cTn>
                                        <p:tgtEl>
                                          <p:spTgt spid="30"/>
                                        </p:tgtEl>
                                        <p:attrNameLst>
                                          <p:attrName>style.visibility</p:attrName>
                                        </p:attrNameLst>
                                      </p:cBhvr>
                                      <p:to>
                                        <p:strVal val="visible"/>
                                      </p:to>
                                    </p:set>
                                    <p:set>
                                      <p:cBhvr>
                                        <p:cTn id="187" dur="227" fill="hold">
                                          <p:stCondLst>
                                            <p:cond delay="0"/>
                                          </p:stCondLst>
                                        </p:cTn>
                                        <p:tgtEl>
                                          <p:spTgt spid="30"/>
                                        </p:tgtEl>
                                        <p:attrNameLst>
                                          <p:attrName>style.rotation</p:attrName>
                                        </p:attrNameLst>
                                      </p:cBhvr>
                                      <p:to>
                                        <p:strVal val="-45.0"/>
                                      </p:to>
                                    </p:set>
                                    <p:anim calcmode="lin" valueType="num">
                                      <p:cBhvr>
                                        <p:cTn id="188" dur="227" fill="hold">
                                          <p:stCondLst>
                                            <p:cond delay="227"/>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189" dur="227"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190" dur="78" decel="50000" autoRev="1" fill="hold">
                                          <p:stCondLst>
                                            <p:cond delay="227"/>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191" dur="68" fill="hold">
                                          <p:stCondLst>
                                            <p:cond delay="432"/>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74"/>
                                        </p:tgtEl>
                                        <p:attrNameLst>
                                          <p:attrName>style.visibility</p:attrName>
                                        </p:attrNameLst>
                                      </p:cBhvr>
                                      <p:to>
                                        <p:strVal val="visible"/>
                                      </p:to>
                                    </p:set>
                                    <p:animEffect transition="in" filter="fade">
                                      <p:cBhvr>
                                        <p:cTn id="196" dur="500"/>
                                        <p:tgtEl>
                                          <p:spTgt spid="74"/>
                                        </p:tgtEl>
                                      </p:cBhvr>
                                    </p:animEffect>
                                  </p:childTnLst>
                                </p:cTn>
                              </p:par>
                              <p:par>
                                <p:cTn id="197" presetID="10" presetClass="entr" presetSubtype="0" fill="hold" nodeType="with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fade">
                                      <p:cBhvr>
                                        <p:cTn id="199" dur="500"/>
                                        <p:tgtEl>
                                          <p:spTgt spid="4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47"/>
                                        </p:tgtEl>
                                      </p:cBhvr>
                                    </p:animEffect>
                                    <p:set>
                                      <p:cBhvr>
                                        <p:cTn id="207" dur="1" fill="hold">
                                          <p:stCondLst>
                                            <p:cond delay="499"/>
                                          </p:stCondLst>
                                        </p:cTn>
                                        <p:tgtEl>
                                          <p:spTgt spid="47"/>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46"/>
                                        </p:tgtEl>
                                      </p:cBhvr>
                                    </p:animEffect>
                                    <p:set>
                                      <p:cBhvr>
                                        <p:cTn id="210" dur="1" fill="hold">
                                          <p:stCondLst>
                                            <p:cond delay="499"/>
                                          </p:stCondLst>
                                        </p:cTn>
                                        <p:tgtEl>
                                          <p:spTgt spid="46"/>
                                        </p:tgtEl>
                                        <p:attrNameLst>
                                          <p:attrName>style.visibility</p:attrName>
                                        </p:attrNameLst>
                                      </p:cBhvr>
                                      <p:to>
                                        <p:strVal val="hidden"/>
                                      </p:to>
                                    </p:set>
                                  </p:childTnLst>
                                </p:cTn>
                              </p:par>
                            </p:childTnLst>
                          </p:cTn>
                        </p:par>
                        <p:par>
                          <p:cTn id="211" fill="hold">
                            <p:stCondLst>
                              <p:cond delay="500"/>
                            </p:stCondLst>
                            <p:childTnLst>
                              <p:par>
                                <p:cTn id="212" presetID="38" presetClass="entr" presetSubtype="0" accel="50000" fill="hold" grpId="0" nodeType="afterEffect">
                                  <p:stCondLst>
                                    <p:cond delay="0"/>
                                  </p:stCondLst>
                                  <p:iterate type="lt">
                                    <p:tmPct val="50000"/>
                                  </p:iterate>
                                  <p:childTnLst>
                                    <p:set>
                                      <p:cBhvr>
                                        <p:cTn id="213" dur="1" fill="hold">
                                          <p:stCondLst>
                                            <p:cond delay="0"/>
                                          </p:stCondLst>
                                        </p:cTn>
                                        <p:tgtEl>
                                          <p:spTgt spid="26"/>
                                        </p:tgtEl>
                                        <p:attrNameLst>
                                          <p:attrName>style.visibility</p:attrName>
                                        </p:attrNameLst>
                                      </p:cBhvr>
                                      <p:to>
                                        <p:strVal val="visible"/>
                                      </p:to>
                                    </p:set>
                                    <p:set>
                                      <p:cBhvr>
                                        <p:cTn id="214" dur="227" fill="hold">
                                          <p:stCondLst>
                                            <p:cond delay="0"/>
                                          </p:stCondLst>
                                        </p:cTn>
                                        <p:tgtEl>
                                          <p:spTgt spid="26"/>
                                        </p:tgtEl>
                                        <p:attrNameLst>
                                          <p:attrName>style.rotation</p:attrName>
                                        </p:attrNameLst>
                                      </p:cBhvr>
                                      <p:to>
                                        <p:strVal val="-45.0"/>
                                      </p:to>
                                    </p:set>
                                    <p:anim calcmode="lin" valueType="num">
                                      <p:cBhvr>
                                        <p:cTn id="215" dur="227" fill="hold">
                                          <p:stCondLst>
                                            <p:cond delay="227"/>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216" dur="227"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7"/>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par>
                                <p:cTn id="224" presetID="10" presetClass="entr" presetSubtype="0" fill="hold" nodeType="withEffect">
                                  <p:stCondLst>
                                    <p:cond delay="0"/>
                                  </p:stCondLst>
                                  <p:childTnLst>
                                    <p:set>
                                      <p:cBhvr>
                                        <p:cTn id="225" dur="1" fill="hold">
                                          <p:stCondLst>
                                            <p:cond delay="0"/>
                                          </p:stCondLst>
                                        </p:cTn>
                                        <p:tgtEl>
                                          <p:spTgt spid="49"/>
                                        </p:tgtEl>
                                        <p:attrNameLst>
                                          <p:attrName>style.visibility</p:attrName>
                                        </p:attrNameLst>
                                      </p:cBhvr>
                                      <p:to>
                                        <p:strVal val="visible"/>
                                      </p:to>
                                    </p:set>
                                    <p:animEffect transition="in" filter="fade">
                                      <p:cBhvr>
                                        <p:cTn id="226" dur="500"/>
                                        <p:tgtEl>
                                          <p:spTgt spid="4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animEffect transition="in" filter="fade">
                                      <p:cBhvr>
                                        <p:cTn id="229" dur="500"/>
                                        <p:tgtEl>
                                          <p:spTgt spid="67"/>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nodeType="clickEffect">
                                  <p:stCondLst>
                                    <p:cond delay="0"/>
                                  </p:stCondLst>
                                  <p:childTnLst>
                                    <p:animEffect transition="out" filter="fade">
                                      <p:cBhvr>
                                        <p:cTn id="233" dur="500"/>
                                        <p:tgtEl>
                                          <p:spTgt spid="49"/>
                                        </p:tgtEl>
                                      </p:cBhvr>
                                    </p:animEffect>
                                    <p:set>
                                      <p:cBhvr>
                                        <p:cTn id="234" dur="1" fill="hold">
                                          <p:stCondLst>
                                            <p:cond delay="499"/>
                                          </p:stCondLst>
                                        </p:cTn>
                                        <p:tgtEl>
                                          <p:spTgt spid="49"/>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67"/>
                                        </p:tgtEl>
                                      </p:cBhvr>
                                    </p:animEffect>
                                    <p:set>
                                      <p:cBhvr>
                                        <p:cTn id="237" dur="1" fill="hold">
                                          <p:stCondLst>
                                            <p:cond delay="499"/>
                                          </p:stCondLst>
                                        </p:cTn>
                                        <p:tgtEl>
                                          <p:spTgt spid="67"/>
                                        </p:tgtEl>
                                        <p:attrNameLst>
                                          <p:attrName>style.visibility</p:attrName>
                                        </p:attrNameLst>
                                      </p:cBhvr>
                                      <p:to>
                                        <p:strVal val="hidden"/>
                                      </p:to>
                                    </p:set>
                                  </p:childTnLst>
                                </p:cTn>
                              </p:par>
                            </p:childTnLst>
                          </p:cTn>
                        </p:par>
                        <p:par>
                          <p:cTn id="238" fill="hold">
                            <p:stCondLst>
                              <p:cond delay="500"/>
                            </p:stCondLst>
                            <p:childTnLst>
                              <p:par>
                                <p:cTn id="239" presetID="38" presetClass="entr" presetSubtype="0" accel="50000" fill="hold" grpId="0" nodeType="afterEffect">
                                  <p:stCondLst>
                                    <p:cond delay="0"/>
                                  </p:stCondLst>
                                  <p:iterate type="lt">
                                    <p:tmPct val="50000"/>
                                  </p:iterate>
                                  <p:childTnLst>
                                    <p:set>
                                      <p:cBhvr>
                                        <p:cTn id="240" dur="1" fill="hold">
                                          <p:stCondLst>
                                            <p:cond delay="0"/>
                                          </p:stCondLst>
                                        </p:cTn>
                                        <p:tgtEl>
                                          <p:spTgt spid="23"/>
                                        </p:tgtEl>
                                        <p:attrNameLst>
                                          <p:attrName>style.visibility</p:attrName>
                                        </p:attrNameLst>
                                      </p:cBhvr>
                                      <p:to>
                                        <p:strVal val="visible"/>
                                      </p:to>
                                    </p:set>
                                    <p:set>
                                      <p:cBhvr>
                                        <p:cTn id="241" dur="227" fill="hold">
                                          <p:stCondLst>
                                            <p:cond delay="0"/>
                                          </p:stCondLst>
                                        </p:cTn>
                                        <p:tgtEl>
                                          <p:spTgt spid="23"/>
                                        </p:tgtEl>
                                        <p:attrNameLst>
                                          <p:attrName>style.rotation</p:attrName>
                                        </p:attrNameLst>
                                      </p:cBhvr>
                                      <p:to>
                                        <p:strVal val="-45.0"/>
                                      </p:to>
                                    </p:set>
                                    <p:anim calcmode="lin" valueType="num">
                                      <p:cBhvr>
                                        <p:cTn id="242"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243"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244"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45"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76"/>
                                        </p:tgtEl>
                                        <p:attrNameLst>
                                          <p:attrName>style.visibility</p:attrName>
                                        </p:attrNameLst>
                                      </p:cBhvr>
                                      <p:to>
                                        <p:strVal val="visible"/>
                                      </p:to>
                                    </p:set>
                                    <p:animEffect transition="in" filter="fade">
                                      <p:cBhvr>
                                        <p:cTn id="250" dur="500"/>
                                        <p:tgtEl>
                                          <p:spTgt spid="7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68"/>
                                        </p:tgtEl>
                                        <p:attrNameLst>
                                          <p:attrName>style.visibility</p:attrName>
                                        </p:attrNameLst>
                                      </p:cBhvr>
                                      <p:to>
                                        <p:strVal val="visible"/>
                                      </p:to>
                                    </p:set>
                                    <p:animEffect transition="in" filter="fade">
                                      <p:cBhvr>
                                        <p:cTn id="253" dur="500"/>
                                        <p:tgtEl>
                                          <p:spTgt spid="68"/>
                                        </p:tgtEl>
                                      </p:cBhvr>
                                    </p:animEffect>
                                  </p:childTnLst>
                                </p:cTn>
                              </p:par>
                              <p:par>
                                <p:cTn id="254" presetID="10" presetClass="entr" presetSubtype="0" fill="hold"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36"/>
                                        </p:tgtEl>
                                      </p:cBhvr>
                                    </p:animEffect>
                                    <p:set>
                                      <p:cBhvr>
                                        <p:cTn id="261" dur="1" fill="hold">
                                          <p:stCondLst>
                                            <p:cond delay="499"/>
                                          </p:stCondLst>
                                        </p:cTn>
                                        <p:tgtEl>
                                          <p:spTgt spid="36"/>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68"/>
                                        </p:tgtEl>
                                      </p:cBhvr>
                                    </p:animEffect>
                                    <p:set>
                                      <p:cBhvr>
                                        <p:cTn id="264" dur="1" fill="hold">
                                          <p:stCondLst>
                                            <p:cond delay="499"/>
                                          </p:stCondLst>
                                        </p:cTn>
                                        <p:tgtEl>
                                          <p:spTgt spid="68"/>
                                        </p:tgtEl>
                                        <p:attrNameLst>
                                          <p:attrName>style.visibility</p:attrName>
                                        </p:attrNameLst>
                                      </p:cBhvr>
                                      <p:to>
                                        <p:strVal val="hidden"/>
                                      </p:to>
                                    </p:set>
                                  </p:childTnLst>
                                </p:cTn>
                              </p:par>
                            </p:childTnLst>
                          </p:cTn>
                        </p:par>
                        <p:par>
                          <p:cTn id="265" fill="hold">
                            <p:stCondLst>
                              <p:cond delay="500"/>
                            </p:stCondLst>
                            <p:childTnLst>
                              <p:par>
                                <p:cTn id="266" presetID="38" presetClass="entr" presetSubtype="0" accel="50000" fill="hold" grpId="0" nodeType="afterEffect">
                                  <p:stCondLst>
                                    <p:cond delay="0"/>
                                  </p:stCondLst>
                                  <p:iterate type="lt">
                                    <p:tmPct val="50000"/>
                                  </p:iterate>
                                  <p:childTnLst>
                                    <p:set>
                                      <p:cBhvr>
                                        <p:cTn id="267" dur="1" fill="hold">
                                          <p:stCondLst>
                                            <p:cond delay="0"/>
                                          </p:stCondLst>
                                        </p:cTn>
                                        <p:tgtEl>
                                          <p:spTgt spid="27"/>
                                        </p:tgtEl>
                                        <p:attrNameLst>
                                          <p:attrName>style.visibility</p:attrName>
                                        </p:attrNameLst>
                                      </p:cBhvr>
                                      <p:to>
                                        <p:strVal val="visible"/>
                                      </p:to>
                                    </p:set>
                                    <p:set>
                                      <p:cBhvr>
                                        <p:cTn id="268" dur="227" fill="hold">
                                          <p:stCondLst>
                                            <p:cond delay="0"/>
                                          </p:stCondLst>
                                        </p:cTn>
                                        <p:tgtEl>
                                          <p:spTgt spid="27"/>
                                        </p:tgtEl>
                                        <p:attrNameLst>
                                          <p:attrName>style.rotation</p:attrName>
                                        </p:attrNameLst>
                                      </p:cBhvr>
                                      <p:to>
                                        <p:strVal val="-45.0"/>
                                      </p:to>
                                    </p:set>
                                    <p:anim calcmode="lin" valueType="num">
                                      <p:cBhvr>
                                        <p:cTn id="269" dur="227" fill="hold">
                                          <p:stCondLst>
                                            <p:cond delay="227"/>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270" dur="227"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271" dur="78" decel="50000" autoRev="1" fill="hold">
                                          <p:stCondLst>
                                            <p:cond delay="227"/>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272" dur="68" fill="hold">
                                          <p:stCondLst>
                                            <p:cond delay="432"/>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29" grpId="0"/>
      <p:bldP spid="30" grpId="0"/>
      <p:bldP spid="31" grpId="0"/>
      <p:bldP spid="32" grpId="0"/>
      <p:bldP spid="33" grpId="0"/>
      <p:bldP spid="35" grpId="0"/>
      <p:bldP spid="35" grpId="1"/>
      <p:bldP spid="37" grpId="0"/>
      <p:bldP spid="38" grpId="0"/>
      <p:bldP spid="39" grpId="0"/>
      <p:bldP spid="39" grpId="1"/>
      <p:bldP spid="40" grpId="0"/>
      <p:bldP spid="40" grpId="1"/>
      <p:bldP spid="41" grpId="0"/>
      <p:bldP spid="41" grpId="1"/>
      <p:bldP spid="42" grpId="0"/>
      <p:bldP spid="42" grpId="1"/>
      <p:bldP spid="43" grpId="0"/>
      <p:bldP spid="43" grpId="1"/>
      <p:bldP spid="44" grpId="0"/>
      <p:bldP spid="44" grpId="1"/>
      <p:bldP spid="46" grpId="0"/>
      <p:bldP spid="46" grpId="1"/>
      <p:bldP spid="67" grpId="0"/>
      <p:bldP spid="67" grpId="1"/>
      <p:bldP spid="68" grpId="0"/>
      <p:bldP spid="68" grpId="1"/>
      <p:bldP spid="69" grpId="0"/>
      <p:bldP spid="70" grpId="0"/>
      <p:bldP spid="71" grpId="0"/>
      <p:bldP spid="72" grpId="0"/>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How to manage your money</a:t>
            </a:r>
          </a:p>
        </p:txBody>
      </p:sp>
      <p:sp>
        <p:nvSpPr>
          <p:cNvPr id="14" name="Rectangle 13">
            <a:extLst>
              <a:ext uri="{FF2B5EF4-FFF2-40B4-BE49-F238E27FC236}">
                <a16:creationId xmlns:a16="http://schemas.microsoft.com/office/drawing/2014/main" id="{78EA7251-90F1-1F47-B660-4B1892C3FFAD}"/>
              </a:ext>
            </a:extLst>
          </p:cNvPr>
          <p:cNvSpPr/>
          <p:nvPr/>
        </p:nvSpPr>
        <p:spPr>
          <a:xfrm>
            <a:off x="177381" y="2622430"/>
            <a:ext cx="5676182" cy="1742537"/>
          </a:xfrm>
          <a:prstGeom prst="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2E6CC6-B0E7-DD41-B316-2AB77BE9E5B0}"/>
              </a:ext>
            </a:extLst>
          </p:cNvPr>
          <p:cNvSpPr txBox="1"/>
          <p:nvPr/>
        </p:nvSpPr>
        <p:spPr>
          <a:xfrm>
            <a:off x="591908" y="2622430"/>
            <a:ext cx="5192643" cy="1742536"/>
          </a:xfrm>
          <a:prstGeom prst="rect">
            <a:avLst/>
          </a:prstGeom>
          <a:noFill/>
        </p:spPr>
        <p:txBody>
          <a:bodyPr wrap="square" rtlCol="0" anchor="ctr" anchorCtr="0">
            <a:noAutofit/>
          </a:bodyPr>
          <a:lstStyle/>
          <a:p>
            <a:pPr defTabSz="457200">
              <a:lnSpc>
                <a:spcPct val="120000"/>
              </a:lnSpc>
            </a:pPr>
            <a:r>
              <a:rPr lang="en-GB" sz="2200" b="1" dirty="0">
                <a:solidFill>
                  <a:schemeClr val="bg1"/>
                </a:solidFill>
              </a:rPr>
              <a:t>Maximum</a:t>
            </a:r>
            <a:r>
              <a:rPr lang="en-GB" sz="2200" dirty="0">
                <a:solidFill>
                  <a:schemeClr val="bg1"/>
                </a:solidFill>
              </a:rPr>
              <a:t> Maintenance Loan </a:t>
            </a:r>
            <a:r>
              <a:rPr lang="en-GB" sz="2200" b="1" dirty="0">
                <a:solidFill>
                  <a:schemeClr val="bg1"/>
                </a:solidFill>
              </a:rPr>
              <a:t>£13,022</a:t>
            </a:r>
          </a:p>
          <a:p>
            <a:pPr defTabSz="457200">
              <a:lnSpc>
                <a:spcPct val="120000"/>
              </a:lnSpc>
            </a:pPr>
            <a:r>
              <a:rPr lang="en-GB" sz="2200" dirty="0">
                <a:solidFill>
                  <a:schemeClr val="bg1"/>
                </a:solidFill>
              </a:rPr>
              <a:t>Divided by 52 weeks = </a:t>
            </a:r>
          </a:p>
          <a:p>
            <a:pPr defTabSz="457200">
              <a:lnSpc>
                <a:spcPct val="120000"/>
              </a:lnSpc>
            </a:pPr>
            <a:r>
              <a:rPr lang="en-GB" sz="2800" b="1" dirty="0">
                <a:solidFill>
                  <a:schemeClr val="bg1"/>
                </a:solidFill>
              </a:rPr>
              <a:t>£250.42 per week.</a:t>
            </a:r>
          </a:p>
        </p:txBody>
      </p:sp>
      <p:sp>
        <p:nvSpPr>
          <p:cNvPr id="16" name="Snip Single Corner Rectangle 15">
            <a:extLst>
              <a:ext uri="{FF2B5EF4-FFF2-40B4-BE49-F238E27FC236}">
                <a16:creationId xmlns:a16="http://schemas.microsoft.com/office/drawing/2014/main" id="{EF676D3C-9A22-6947-9EF9-9EE0E16087F4}"/>
              </a:ext>
            </a:extLst>
          </p:cNvPr>
          <p:cNvSpPr/>
          <p:nvPr/>
        </p:nvSpPr>
        <p:spPr>
          <a:xfrm flipV="1">
            <a:off x="177382" y="1599143"/>
            <a:ext cx="5676181" cy="693278"/>
          </a:xfrm>
          <a:prstGeom prst="snip1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FE3"/>
              </a:solidFill>
            </a:endParaRPr>
          </a:p>
        </p:txBody>
      </p:sp>
      <p:sp>
        <p:nvSpPr>
          <p:cNvPr id="17" name="Content Placeholder 2">
            <a:extLst>
              <a:ext uri="{FF2B5EF4-FFF2-40B4-BE49-F238E27FC236}">
                <a16:creationId xmlns:a16="http://schemas.microsoft.com/office/drawing/2014/main" id="{4126A319-774C-474F-9756-4C85489EE56F}"/>
              </a:ext>
            </a:extLst>
          </p:cNvPr>
          <p:cNvSpPr txBox="1">
            <a:spLocks/>
          </p:cNvSpPr>
          <p:nvPr/>
        </p:nvSpPr>
        <p:spPr>
          <a:xfrm>
            <a:off x="591908" y="1600200"/>
            <a:ext cx="5675722" cy="69222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Font typeface="Arial" panose="020B0604020202020204" pitchFamily="34" charset="0"/>
              <a:buNone/>
            </a:pPr>
            <a:r>
              <a:rPr lang="en-GB" sz="2600" b="1">
                <a:solidFill>
                  <a:schemeClr val="bg1"/>
                </a:solidFill>
              </a:rPr>
              <a:t>Full-time student example </a:t>
            </a:r>
            <a:r>
              <a:rPr lang="en-GB" sz="1800">
                <a:solidFill>
                  <a:schemeClr val="bg1"/>
                </a:solidFill>
              </a:rPr>
              <a:t>(age 18+)</a:t>
            </a:r>
            <a:endParaRPr lang="en-GB" sz="1800" dirty="0">
              <a:solidFill>
                <a:schemeClr val="bg1"/>
              </a:solidFill>
            </a:endParaRPr>
          </a:p>
        </p:txBody>
      </p:sp>
      <p:sp>
        <p:nvSpPr>
          <p:cNvPr id="18" name="TextBox 17">
            <a:extLst>
              <a:ext uri="{FF2B5EF4-FFF2-40B4-BE49-F238E27FC236}">
                <a16:creationId xmlns:a16="http://schemas.microsoft.com/office/drawing/2014/main" id="{D1493B8A-0AD4-414B-AB2A-99591C783BCD}"/>
              </a:ext>
            </a:extLst>
          </p:cNvPr>
          <p:cNvSpPr txBox="1"/>
          <p:nvPr/>
        </p:nvSpPr>
        <p:spPr>
          <a:xfrm>
            <a:off x="249519" y="4657635"/>
            <a:ext cx="5261655" cy="1200329"/>
          </a:xfrm>
          <a:prstGeom prst="rect">
            <a:avLst/>
          </a:prstGeom>
          <a:noFill/>
        </p:spPr>
        <p:txBody>
          <a:bodyPr wrap="square" rtlCol="0">
            <a:spAutoFit/>
          </a:bodyPr>
          <a:lstStyle/>
          <a:p>
            <a:pPr defTabSz="457200"/>
            <a:r>
              <a:rPr lang="en-GB" sz="2400" b="1" dirty="0">
                <a:solidFill>
                  <a:srgbClr val="53C0D4"/>
                </a:solidFill>
              </a:rPr>
              <a:t>Did you know? </a:t>
            </a:r>
            <a:br>
              <a:rPr lang="en-GB" sz="2400" b="1" dirty="0">
                <a:solidFill>
                  <a:srgbClr val="53C0D4"/>
                </a:solidFill>
              </a:rPr>
            </a:br>
            <a:r>
              <a:rPr lang="en-GB" sz="2400" dirty="0">
                <a:solidFill>
                  <a:srgbClr val="53C0D4"/>
                </a:solidFill>
              </a:rPr>
              <a:t>Even if you qualify you don’t have </a:t>
            </a:r>
            <a:br>
              <a:rPr lang="en-GB" sz="2400" dirty="0">
                <a:solidFill>
                  <a:srgbClr val="53C0D4"/>
                </a:solidFill>
              </a:rPr>
            </a:br>
            <a:r>
              <a:rPr lang="en-GB" sz="2400" dirty="0">
                <a:solidFill>
                  <a:srgbClr val="53C0D4"/>
                </a:solidFill>
              </a:rPr>
              <a:t>to apply for the full Maintenance Loan.</a:t>
            </a:r>
            <a:endParaRPr lang="en-US" sz="2400" dirty="0">
              <a:solidFill>
                <a:srgbClr val="53C0D4"/>
              </a:solidFill>
            </a:endParaRPr>
          </a:p>
        </p:txBody>
      </p:sp>
      <p:sp>
        <p:nvSpPr>
          <p:cNvPr id="20" name="Rectangle 19">
            <a:extLst>
              <a:ext uri="{FF2B5EF4-FFF2-40B4-BE49-F238E27FC236}">
                <a16:creationId xmlns:a16="http://schemas.microsoft.com/office/drawing/2014/main" id="{78EA7251-90F1-1F47-B660-4B1892C3FFAD}"/>
              </a:ext>
            </a:extLst>
          </p:cNvPr>
          <p:cNvSpPr/>
          <p:nvPr/>
        </p:nvSpPr>
        <p:spPr>
          <a:xfrm>
            <a:off x="6030944" y="2925763"/>
            <a:ext cx="2975035" cy="3065604"/>
          </a:xfrm>
          <a:prstGeom prst="rect">
            <a:avLst/>
          </a:prstGeom>
          <a:noFill/>
          <a:ln w="3810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E6287F"/>
              </a:solidFill>
            </a:endParaRPr>
          </a:p>
          <a:p>
            <a:pPr algn="ctr"/>
            <a:endParaRPr lang="en-US" sz="2000" b="1" dirty="0">
              <a:solidFill>
                <a:srgbClr val="E6287F"/>
              </a:solidFill>
            </a:endParaRPr>
          </a:p>
          <a:p>
            <a:pPr algn="ctr"/>
            <a:r>
              <a:rPr lang="en-US" sz="2000" b="1" dirty="0">
                <a:solidFill>
                  <a:srgbClr val="E6287F"/>
                </a:solidFill>
              </a:rPr>
              <a:t>Rent</a:t>
            </a:r>
          </a:p>
          <a:p>
            <a:pPr algn="ctr"/>
            <a:r>
              <a:rPr lang="en-US" sz="2000" b="1" dirty="0">
                <a:solidFill>
                  <a:srgbClr val="E6287F"/>
                </a:solidFill>
              </a:rPr>
              <a:t>Food</a:t>
            </a:r>
          </a:p>
          <a:p>
            <a:pPr algn="ctr"/>
            <a:r>
              <a:rPr lang="en-US" sz="2000" b="1" dirty="0">
                <a:solidFill>
                  <a:srgbClr val="E6287F"/>
                </a:solidFill>
              </a:rPr>
              <a:t>Bills</a:t>
            </a:r>
          </a:p>
          <a:p>
            <a:pPr algn="ctr"/>
            <a:r>
              <a:rPr lang="en-US" sz="2000" b="1" dirty="0">
                <a:solidFill>
                  <a:srgbClr val="E6287F"/>
                </a:solidFill>
              </a:rPr>
              <a:t>Entertainment</a:t>
            </a:r>
          </a:p>
          <a:p>
            <a:pPr algn="ctr"/>
            <a:r>
              <a:rPr lang="en-US" sz="2000" b="1" dirty="0">
                <a:solidFill>
                  <a:srgbClr val="E6287F"/>
                </a:solidFill>
              </a:rPr>
              <a:t>Travel </a:t>
            </a:r>
          </a:p>
          <a:p>
            <a:pPr algn="ctr"/>
            <a:r>
              <a:rPr lang="en-US" sz="2000" b="1" dirty="0">
                <a:solidFill>
                  <a:srgbClr val="E6287F"/>
                </a:solidFill>
              </a:rPr>
              <a:t>Social Life</a:t>
            </a:r>
          </a:p>
          <a:p>
            <a:pPr algn="ctr"/>
            <a:r>
              <a:rPr lang="en-US" sz="2000" b="1" dirty="0">
                <a:solidFill>
                  <a:srgbClr val="E6287F"/>
                </a:solidFill>
              </a:rPr>
              <a:t>Hobbies</a:t>
            </a:r>
          </a:p>
          <a:p>
            <a:pPr algn="ctr"/>
            <a:r>
              <a:rPr lang="en-US" sz="2000" b="1" dirty="0">
                <a:solidFill>
                  <a:srgbClr val="E6287F"/>
                </a:solidFill>
              </a:rPr>
              <a:t>Toiletries </a:t>
            </a:r>
          </a:p>
          <a:p>
            <a:pPr algn="ctr"/>
            <a:r>
              <a:rPr lang="en-US" sz="2000" b="1" dirty="0">
                <a:solidFill>
                  <a:srgbClr val="E6287F"/>
                </a:solidFill>
              </a:rPr>
              <a:t>Uni Equipment</a:t>
            </a:r>
          </a:p>
          <a:p>
            <a:pPr algn="ctr"/>
            <a:r>
              <a:rPr lang="en-US" sz="2000" b="1" dirty="0">
                <a:solidFill>
                  <a:srgbClr val="E6287F"/>
                </a:solidFill>
              </a:rPr>
              <a:t>Clothes</a:t>
            </a:r>
          </a:p>
          <a:p>
            <a:pPr algn="ctr"/>
            <a:endParaRPr lang="en-US" sz="2000" b="1" dirty="0">
              <a:solidFill>
                <a:srgbClr val="E6287F"/>
              </a:solidFill>
            </a:endParaRPr>
          </a:p>
          <a:p>
            <a:pPr algn="ctr"/>
            <a:endParaRPr lang="en-US" sz="2000" b="1" dirty="0">
              <a:solidFill>
                <a:srgbClr val="53C0D4"/>
              </a:solidFill>
            </a:endParaRPr>
          </a:p>
        </p:txBody>
      </p:sp>
      <p:sp>
        <p:nvSpPr>
          <p:cNvPr id="5" name="Oval Callout 4"/>
          <p:cNvSpPr/>
          <p:nvPr/>
        </p:nvSpPr>
        <p:spPr>
          <a:xfrm>
            <a:off x="6163192" y="1374483"/>
            <a:ext cx="2456597" cy="1148472"/>
          </a:xfrm>
          <a:prstGeom prst="wedgeEllipseCallout">
            <a:avLst>
              <a:gd name="adj1" fmla="val 62501"/>
              <a:gd name="adj2" fmla="val 64877"/>
            </a:avLst>
          </a:prstGeom>
          <a:noFill/>
          <a:ln w="5715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6287F"/>
                </a:solidFill>
              </a:rPr>
              <a:t>What would that need to cover?</a:t>
            </a:r>
          </a:p>
        </p:txBody>
      </p:sp>
    </p:spTree>
    <p:extLst>
      <p:ext uri="{BB962C8B-B14F-4D97-AF65-F5344CB8AC3E}">
        <p14:creationId xmlns:p14="http://schemas.microsoft.com/office/powerpoint/2010/main" val="205386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21" name="Content Placeholder 3">
            <a:extLst>
              <a:ext uri="{FF2B5EF4-FFF2-40B4-BE49-F238E27FC236}">
                <a16:creationId xmlns:a16="http://schemas.microsoft.com/office/drawing/2014/main" id="{927D6E50-E779-40AC-BFCD-CF3E552D51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443" name="Google Shape;443;p30"/>
          <p:cNvSpPr/>
          <p:nvPr/>
        </p:nvSpPr>
        <p:spPr>
          <a:xfrm>
            <a:off x="0" y="3034934"/>
            <a:ext cx="1783282" cy="3236918"/>
          </a:xfrm>
          <a:prstGeom prst="rect">
            <a:avLst/>
          </a:prstGeom>
          <a:solidFill>
            <a:srgbClr val="8D5CB7">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4" name="Google Shape;444;p30"/>
          <p:cNvSpPr/>
          <p:nvPr/>
        </p:nvSpPr>
        <p:spPr>
          <a:xfrm>
            <a:off x="3617485" y="3034934"/>
            <a:ext cx="1827923" cy="3236918"/>
          </a:xfrm>
          <a:prstGeom prst="rect">
            <a:avLst/>
          </a:prstGeom>
          <a:solidFill>
            <a:srgbClr val="009FE3">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5" name="Google Shape;445;p30"/>
          <p:cNvSpPr/>
          <p:nvPr/>
        </p:nvSpPr>
        <p:spPr>
          <a:xfrm>
            <a:off x="7280079" y="3034934"/>
            <a:ext cx="1863921" cy="3236918"/>
          </a:xfrm>
          <a:prstGeom prst="rect">
            <a:avLst/>
          </a:prstGeom>
          <a:solidFill>
            <a:srgbClr val="767E92">
              <a:alpha val="14509"/>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6" name="Google Shape;446;p30"/>
          <p:cNvSpPr/>
          <p:nvPr/>
        </p:nvSpPr>
        <p:spPr>
          <a:xfrm>
            <a:off x="1781486" y="3034934"/>
            <a:ext cx="1836000" cy="3236918"/>
          </a:xfrm>
          <a:prstGeom prst="rect">
            <a:avLst/>
          </a:prstGeom>
          <a:solidFill>
            <a:srgbClr val="F8941A">
              <a:alpha val="9411"/>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7" name="Google Shape;447;p30"/>
          <p:cNvSpPr/>
          <p:nvPr/>
        </p:nvSpPr>
        <p:spPr>
          <a:xfrm>
            <a:off x="5445232" y="3034934"/>
            <a:ext cx="1836000" cy="3214058"/>
          </a:xfrm>
          <a:prstGeom prst="rect">
            <a:avLst/>
          </a:prstGeom>
          <a:solidFill>
            <a:srgbClr val="D34FAE">
              <a:alpha val="20000"/>
            </a:srgbClr>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49" name="Google Shape;449;p30"/>
          <p:cNvSpPr txBox="1"/>
          <p:nvPr/>
        </p:nvSpPr>
        <p:spPr>
          <a:xfrm>
            <a:off x="26783" y="3180363"/>
            <a:ext cx="1756499" cy="2031295"/>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dirty="0">
                <a:solidFill>
                  <a:srgbClr val="8D5CB7"/>
                </a:solidFill>
                <a:latin typeface="Calibri"/>
                <a:ea typeface="Calibri"/>
                <a:cs typeface="Calibri"/>
                <a:sym typeface="Calibri"/>
              </a:rPr>
              <a:t>If in full-time study</a:t>
            </a:r>
            <a:endParaRPr sz="1050" dirty="0">
              <a:solidFill>
                <a:srgbClr val="000000"/>
              </a:solidFill>
              <a:latin typeface="Arial"/>
              <a:ea typeface="Arial"/>
              <a:cs typeface="Arial"/>
              <a:sym typeface="Arial"/>
            </a:endParaRPr>
          </a:p>
          <a:p>
            <a:pPr algn="ctr">
              <a:buClr>
                <a:srgbClr val="000000"/>
              </a:buClr>
              <a:buSzPts val="1800"/>
            </a:pPr>
            <a:r>
              <a:rPr lang="en-GB" sz="1350" b="1"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a:p>
            <a:pPr algn="ctr">
              <a:buClr>
                <a:srgbClr val="000000"/>
              </a:buClr>
              <a:buSzPts val="1800"/>
            </a:pPr>
            <a:r>
              <a:rPr lang="en-GB" sz="1350" b="1" dirty="0">
                <a:solidFill>
                  <a:schemeClr val="dk1"/>
                </a:solidFill>
                <a:latin typeface="Calibri"/>
                <a:ea typeface="Calibri"/>
                <a:cs typeface="Calibri"/>
                <a:sym typeface="Calibri"/>
              </a:rPr>
              <a:t>Take some </a:t>
            </a:r>
            <a:br>
              <a:rPr lang="en-GB" sz="1350" b="1" dirty="0">
                <a:solidFill>
                  <a:schemeClr val="dk1"/>
                </a:solidFill>
                <a:latin typeface="Calibri"/>
                <a:ea typeface="Calibri"/>
                <a:cs typeface="Calibri"/>
                <a:sym typeface="Calibri"/>
              </a:rPr>
            </a:br>
            <a:r>
              <a:rPr lang="en-GB" sz="1350" b="1" dirty="0">
                <a:solidFill>
                  <a:schemeClr val="dk1"/>
                </a:solidFill>
                <a:latin typeface="Calibri"/>
                <a:ea typeface="Calibri"/>
                <a:cs typeface="Calibri"/>
                <a:sym typeface="Calibri"/>
              </a:rPr>
              <a:t>money with you.</a:t>
            </a:r>
            <a:endParaRPr sz="1050" dirty="0">
              <a:solidFill>
                <a:srgbClr val="000000"/>
              </a:solidFill>
              <a:latin typeface="Arial"/>
              <a:ea typeface="Arial"/>
              <a:cs typeface="Arial"/>
              <a:sym typeface="Arial"/>
            </a:endParaRPr>
          </a:p>
          <a:p>
            <a:pPr algn="ctr">
              <a:buClr>
                <a:schemeClr val="dk1"/>
              </a:buClr>
              <a:buSzPts val="1800"/>
            </a:pPr>
            <a:r>
              <a:rPr lang="en-GB" sz="1350" dirty="0">
                <a:solidFill>
                  <a:schemeClr val="dk1"/>
                </a:solidFill>
                <a:latin typeface="Calibri"/>
                <a:ea typeface="Calibri"/>
                <a:cs typeface="Calibri"/>
                <a:sym typeface="Calibri"/>
              </a:rPr>
              <a:t>You normally get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your Maintenance </a:t>
            </a:r>
            <a:endParaRPr sz="1050" dirty="0">
              <a:solidFill>
                <a:srgbClr val="000000"/>
              </a:solidFill>
              <a:latin typeface="Arial"/>
              <a:ea typeface="Arial"/>
              <a:cs typeface="Arial"/>
              <a:sym typeface="Arial"/>
            </a:endParaRPr>
          </a:p>
          <a:p>
            <a:pPr algn="ctr">
              <a:buClr>
                <a:schemeClr val="dk1"/>
              </a:buClr>
              <a:buSzPts val="1800"/>
            </a:pPr>
            <a:r>
              <a:rPr lang="en-GB" sz="1350" dirty="0">
                <a:solidFill>
                  <a:schemeClr val="dk1"/>
                </a:solidFill>
                <a:latin typeface="Calibri"/>
                <a:ea typeface="Calibri"/>
                <a:cs typeface="Calibri"/>
                <a:sym typeface="Calibri"/>
              </a:rPr>
              <a:t>Loan </a:t>
            </a:r>
            <a:r>
              <a:rPr lang="en-GB" sz="1350" b="1" dirty="0">
                <a:solidFill>
                  <a:schemeClr val="dk1"/>
                </a:solidFill>
                <a:latin typeface="Calibri"/>
                <a:ea typeface="Calibri"/>
                <a:cs typeface="Calibri"/>
                <a:sym typeface="Calibri"/>
              </a:rPr>
              <a:t>3 – 5 days after </a:t>
            </a:r>
            <a:r>
              <a:rPr lang="en-GB" sz="1350" dirty="0">
                <a:solidFill>
                  <a:schemeClr val="dk1"/>
                </a:solidFill>
                <a:latin typeface="Calibri"/>
                <a:ea typeface="Calibri"/>
                <a:cs typeface="Calibri"/>
                <a:sym typeface="Calibri"/>
              </a:rPr>
              <a:t>you </a:t>
            </a:r>
            <a:r>
              <a:rPr lang="en-GB" sz="1350" dirty="0" err="1">
                <a:solidFill>
                  <a:schemeClr val="dk1"/>
                </a:solidFill>
                <a:latin typeface="Calibri"/>
                <a:ea typeface="Calibri"/>
                <a:cs typeface="Calibri"/>
                <a:sym typeface="Calibri"/>
              </a:rPr>
              <a:t>enroll</a:t>
            </a:r>
            <a:r>
              <a:rPr lang="en-GB" sz="1350" dirty="0">
                <a:solidFill>
                  <a:schemeClr val="dk1"/>
                </a:solidFill>
                <a:latin typeface="Calibri"/>
                <a:ea typeface="Calibri"/>
                <a:cs typeface="Calibri"/>
                <a:sym typeface="Calibri"/>
              </a:rPr>
              <a:t>.</a:t>
            </a:r>
            <a:endParaRPr sz="1050" dirty="0">
              <a:solidFill>
                <a:srgbClr val="000000"/>
              </a:solidFill>
              <a:latin typeface="Arial"/>
              <a:ea typeface="Arial"/>
              <a:cs typeface="Arial"/>
              <a:sym typeface="Arial"/>
            </a:endParaRPr>
          </a:p>
        </p:txBody>
      </p:sp>
      <p:sp>
        <p:nvSpPr>
          <p:cNvPr id="450" name="Google Shape;450;p30"/>
          <p:cNvSpPr txBox="1"/>
          <p:nvPr/>
        </p:nvSpPr>
        <p:spPr>
          <a:xfrm>
            <a:off x="1742511" y="3148866"/>
            <a:ext cx="1869654" cy="2239044"/>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F8941A"/>
                </a:solidFill>
                <a:latin typeface="Calibri"/>
                <a:ea typeface="Calibri"/>
                <a:cs typeface="Calibri"/>
                <a:sym typeface="Calibri"/>
              </a:rPr>
              <a:t>Open a student </a:t>
            </a:r>
            <a:br>
              <a:rPr lang="en-GB" sz="1650" b="1">
                <a:solidFill>
                  <a:srgbClr val="F8941A"/>
                </a:solidFill>
                <a:latin typeface="Calibri"/>
                <a:ea typeface="Calibri"/>
                <a:cs typeface="Calibri"/>
                <a:sym typeface="Calibri"/>
              </a:rPr>
            </a:br>
            <a:r>
              <a:rPr lang="en-GB" sz="1650" b="1">
                <a:solidFill>
                  <a:srgbClr val="F8941A"/>
                </a:solidFill>
                <a:latin typeface="Calibri"/>
                <a:ea typeface="Calibri"/>
                <a:cs typeface="Calibri"/>
                <a:sym typeface="Calibri"/>
              </a:rPr>
              <a:t>bank account</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Different banks</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 have different </a:t>
            </a:r>
            <a:r>
              <a:rPr lang="en-GB" sz="1350" b="1">
                <a:solidFill>
                  <a:schemeClr val="dk1"/>
                </a:solidFill>
                <a:latin typeface="Calibri"/>
                <a:ea typeface="Calibri"/>
                <a:cs typeface="Calibri"/>
                <a:sym typeface="Calibri"/>
              </a:rPr>
              <a:t>offers</a:t>
            </a:r>
            <a:r>
              <a:rPr lang="en-GB" sz="1350">
                <a:solidFill>
                  <a:schemeClr val="dk1"/>
                </a:solidFill>
                <a:latin typeface="Calibri"/>
                <a:ea typeface="Calibri"/>
                <a:cs typeface="Calibri"/>
                <a:sym typeface="Calibri"/>
              </a:rPr>
              <a:t>, e.g. free 16 – 25 railcard. Many also give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you an interest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free overdraft.</a:t>
            </a:r>
            <a:endParaRPr sz="1350">
              <a:solidFill>
                <a:schemeClr val="dk1"/>
              </a:solidFill>
              <a:latin typeface="Calibri"/>
              <a:ea typeface="Calibri"/>
              <a:cs typeface="Calibri"/>
              <a:sym typeface="Calibri"/>
            </a:endParaRPr>
          </a:p>
          <a:p>
            <a:pPr algn="ctr">
              <a:buClr>
                <a:srgbClr val="000000"/>
              </a:buClr>
              <a:buSzPts val="1800"/>
            </a:pPr>
            <a:endParaRPr sz="1350" b="1">
              <a:solidFill>
                <a:schemeClr val="dk1"/>
              </a:solidFill>
              <a:latin typeface="Calibri"/>
              <a:ea typeface="Calibri"/>
              <a:cs typeface="Calibri"/>
              <a:sym typeface="Calibri"/>
            </a:endParaRPr>
          </a:p>
        </p:txBody>
      </p:sp>
      <p:sp>
        <p:nvSpPr>
          <p:cNvPr id="451" name="Google Shape;451;p30"/>
          <p:cNvSpPr txBox="1"/>
          <p:nvPr/>
        </p:nvSpPr>
        <p:spPr>
          <a:xfrm>
            <a:off x="3612166" y="3148866"/>
            <a:ext cx="1794269" cy="2031295"/>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00B0F0"/>
                </a:solidFill>
                <a:latin typeface="Calibri"/>
                <a:ea typeface="Calibri"/>
                <a:cs typeface="Calibri"/>
                <a:sym typeface="Calibri"/>
              </a:rPr>
              <a:t>Part-time</a:t>
            </a:r>
            <a:br>
              <a:rPr lang="en-GB" sz="1650" b="1">
                <a:solidFill>
                  <a:srgbClr val="00B0F0"/>
                </a:solidFill>
                <a:latin typeface="Calibri"/>
                <a:ea typeface="Calibri"/>
                <a:cs typeface="Calibri"/>
                <a:sym typeface="Calibri"/>
              </a:rPr>
            </a:br>
            <a:r>
              <a:rPr lang="en-GB" sz="1650" b="1">
                <a:solidFill>
                  <a:srgbClr val="00B0F0"/>
                </a:solidFill>
                <a:latin typeface="Calibri"/>
                <a:ea typeface="Calibri"/>
                <a:cs typeface="Calibri"/>
                <a:sym typeface="Calibri"/>
              </a:rPr>
              <a:t>work</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It is advised that students work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a </a:t>
            </a:r>
            <a:r>
              <a:rPr lang="en-GB" sz="1350" b="1">
                <a:solidFill>
                  <a:schemeClr val="dk1"/>
                </a:solidFill>
                <a:latin typeface="Calibri"/>
                <a:ea typeface="Calibri"/>
                <a:cs typeface="Calibri"/>
                <a:sym typeface="Calibri"/>
              </a:rPr>
              <a:t>maximum of </a:t>
            </a:r>
            <a:br>
              <a:rPr lang="en-GB" sz="1350" b="1">
                <a:solidFill>
                  <a:schemeClr val="dk1"/>
                </a:solidFill>
                <a:latin typeface="Calibri"/>
                <a:ea typeface="Calibri"/>
                <a:cs typeface="Calibri"/>
                <a:sym typeface="Calibri"/>
              </a:rPr>
            </a:br>
            <a:r>
              <a:rPr lang="en-GB" sz="1350" b="1">
                <a:solidFill>
                  <a:schemeClr val="dk1"/>
                </a:solidFill>
                <a:latin typeface="Calibri"/>
                <a:ea typeface="Calibri"/>
                <a:cs typeface="Calibri"/>
                <a:sym typeface="Calibri"/>
              </a:rPr>
              <a:t>10 – 12 hours </a:t>
            </a:r>
            <a:br>
              <a:rPr lang="en-GB" sz="1350" b="1">
                <a:solidFill>
                  <a:schemeClr val="dk1"/>
                </a:solidFill>
                <a:latin typeface="Calibri"/>
                <a:ea typeface="Calibri"/>
                <a:cs typeface="Calibri"/>
                <a:sym typeface="Calibri"/>
              </a:rPr>
            </a:br>
            <a:r>
              <a:rPr lang="en-GB" sz="1350" b="1">
                <a:solidFill>
                  <a:schemeClr val="dk1"/>
                </a:solidFill>
                <a:latin typeface="Calibri"/>
                <a:ea typeface="Calibri"/>
                <a:cs typeface="Calibri"/>
                <a:sym typeface="Calibri"/>
              </a:rPr>
              <a:t>per week.</a:t>
            </a:r>
            <a:endParaRPr sz="1350" b="1">
              <a:solidFill>
                <a:schemeClr val="dk1"/>
              </a:solidFill>
              <a:latin typeface="Calibri"/>
              <a:ea typeface="Calibri"/>
              <a:cs typeface="Calibri"/>
              <a:sym typeface="Calibri"/>
            </a:endParaRPr>
          </a:p>
          <a:p>
            <a:pPr algn="ctr">
              <a:buClr>
                <a:srgbClr val="000000"/>
              </a:buClr>
              <a:buSzPts val="1800"/>
            </a:pPr>
            <a:endParaRPr sz="1350" b="1">
              <a:solidFill>
                <a:schemeClr val="dk1"/>
              </a:solidFill>
              <a:latin typeface="Calibri"/>
              <a:ea typeface="Calibri"/>
              <a:cs typeface="Calibri"/>
              <a:sym typeface="Calibri"/>
            </a:endParaRPr>
          </a:p>
        </p:txBody>
      </p:sp>
      <p:sp>
        <p:nvSpPr>
          <p:cNvPr id="452" name="Google Shape;452;p30"/>
          <p:cNvSpPr txBox="1"/>
          <p:nvPr/>
        </p:nvSpPr>
        <p:spPr>
          <a:xfrm>
            <a:off x="5431682" y="3148866"/>
            <a:ext cx="1855337" cy="2920000"/>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dirty="0">
                <a:solidFill>
                  <a:srgbClr val="D34FAE"/>
                </a:solidFill>
                <a:latin typeface="Calibri"/>
                <a:ea typeface="Calibri"/>
                <a:cs typeface="Calibri"/>
                <a:sym typeface="Calibri"/>
              </a:rPr>
              <a:t>Plan and </a:t>
            </a:r>
            <a:br>
              <a:rPr lang="en-GB" sz="1650" b="1" dirty="0">
                <a:solidFill>
                  <a:srgbClr val="D34FAE"/>
                </a:solidFill>
                <a:latin typeface="Calibri"/>
                <a:ea typeface="Calibri"/>
                <a:cs typeface="Calibri"/>
                <a:sym typeface="Calibri"/>
              </a:rPr>
            </a:br>
            <a:r>
              <a:rPr lang="en-GB" sz="1650" b="1" dirty="0">
                <a:solidFill>
                  <a:srgbClr val="D34FAE"/>
                </a:solidFill>
                <a:latin typeface="Calibri"/>
                <a:ea typeface="Calibri"/>
                <a:cs typeface="Calibri"/>
                <a:sym typeface="Calibri"/>
              </a:rPr>
              <a:t>budget!</a:t>
            </a:r>
            <a:endParaRPr sz="1050" dirty="0">
              <a:solidFill>
                <a:srgbClr val="000000"/>
              </a:solidFill>
              <a:latin typeface="Arial"/>
              <a:ea typeface="Arial"/>
              <a:cs typeface="Arial"/>
              <a:sym typeface="Arial"/>
            </a:endParaRPr>
          </a:p>
          <a:p>
            <a:pPr algn="ctr">
              <a:buClr>
                <a:srgbClr val="000000"/>
              </a:buClr>
              <a:buSzPts val="1800"/>
            </a:pPr>
            <a:endParaRPr sz="1350" b="1" dirty="0">
              <a:solidFill>
                <a:schemeClr val="dk1"/>
              </a:solidFill>
              <a:latin typeface="Calibri"/>
              <a:ea typeface="Calibri"/>
              <a:cs typeface="Calibri"/>
              <a:sym typeface="Calibri"/>
            </a:endParaRPr>
          </a:p>
          <a:p>
            <a:pPr algn="ctr">
              <a:buClr>
                <a:srgbClr val="000000"/>
              </a:buClr>
              <a:buSzPts val="1800"/>
            </a:pPr>
            <a:r>
              <a:rPr lang="en-GB" sz="1350" b="1" dirty="0">
                <a:solidFill>
                  <a:schemeClr val="dk1"/>
                </a:solidFill>
                <a:latin typeface="Calibri"/>
                <a:ea typeface="Calibri"/>
                <a:cs typeface="Calibri"/>
                <a:sym typeface="Calibri"/>
              </a:rPr>
              <a:t>Maintenance Loans </a:t>
            </a:r>
            <a:br>
              <a:rPr lang="en-GB" sz="1350" b="1"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are paid in </a:t>
            </a:r>
            <a:r>
              <a:rPr lang="en-GB" sz="1350" b="1" dirty="0">
                <a:solidFill>
                  <a:schemeClr val="dk1"/>
                </a:solidFill>
                <a:latin typeface="Calibri"/>
                <a:ea typeface="Calibri"/>
                <a:cs typeface="Calibri"/>
                <a:sym typeface="Calibri"/>
              </a:rPr>
              <a:t>three instalments </a:t>
            </a:r>
            <a:r>
              <a:rPr lang="en-GB" sz="1350" dirty="0">
                <a:solidFill>
                  <a:schemeClr val="dk1"/>
                </a:solidFill>
                <a:latin typeface="Calibri"/>
                <a:ea typeface="Calibri"/>
                <a:cs typeface="Calibri"/>
                <a:sym typeface="Calibri"/>
              </a:rPr>
              <a:t>during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the year. </a:t>
            </a:r>
            <a:endParaRPr sz="1050" dirty="0">
              <a:solidFill>
                <a:srgbClr val="000000"/>
              </a:solidFill>
              <a:latin typeface="Arial"/>
              <a:ea typeface="Arial"/>
              <a:cs typeface="Arial"/>
              <a:sym typeface="Arial"/>
            </a:endParaRPr>
          </a:p>
          <a:p>
            <a:pPr algn="ctr">
              <a:buClr>
                <a:srgbClr val="000000"/>
              </a:buClr>
              <a:buSzPts val="500"/>
            </a:pPr>
            <a:br>
              <a:rPr lang="en-GB" sz="375" dirty="0">
                <a:solidFill>
                  <a:schemeClr val="dk1"/>
                </a:solidFill>
                <a:latin typeface="Calibri"/>
                <a:ea typeface="Calibri"/>
                <a:cs typeface="Calibri"/>
                <a:sym typeface="Calibri"/>
              </a:rPr>
            </a:br>
            <a:r>
              <a:rPr lang="en-GB" sz="1350" b="1" dirty="0">
                <a:solidFill>
                  <a:schemeClr val="dk1"/>
                </a:solidFill>
                <a:latin typeface="Calibri"/>
                <a:ea typeface="Calibri"/>
                <a:cs typeface="Calibri"/>
                <a:sym typeface="Calibri"/>
              </a:rPr>
              <a:t>Apprentice salaries</a:t>
            </a:r>
            <a:r>
              <a:rPr lang="en-GB" sz="1350" dirty="0">
                <a:solidFill>
                  <a:schemeClr val="dk1"/>
                </a:solidFill>
                <a:latin typeface="Calibri"/>
                <a:ea typeface="Calibri"/>
                <a:cs typeface="Calibri"/>
                <a:sym typeface="Calibri"/>
              </a:rPr>
              <a:t> may be paid </a:t>
            </a:r>
            <a:r>
              <a:rPr lang="en-GB" sz="1350" b="1" dirty="0">
                <a:solidFill>
                  <a:schemeClr val="dk1"/>
                </a:solidFill>
                <a:latin typeface="Calibri"/>
                <a:ea typeface="Calibri"/>
                <a:cs typeface="Calibri"/>
                <a:sym typeface="Calibri"/>
              </a:rPr>
              <a:t>monthly</a:t>
            </a:r>
            <a:r>
              <a:rPr lang="en-GB" sz="1350"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a:p>
            <a:pPr algn="ctr">
              <a:buClr>
                <a:srgbClr val="000000"/>
              </a:buClr>
              <a:buSzPts val="1800"/>
            </a:pPr>
            <a:r>
              <a:rPr lang="en-GB" sz="1350" dirty="0">
                <a:solidFill>
                  <a:schemeClr val="dk1"/>
                </a:solidFill>
                <a:latin typeface="Calibri"/>
                <a:ea typeface="Calibri"/>
                <a:cs typeface="Calibri"/>
                <a:sym typeface="Calibri"/>
              </a:rPr>
              <a:t>So you need to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budget to make </a:t>
            </a:r>
            <a:br>
              <a:rPr lang="en-GB" sz="1350" dirty="0">
                <a:solidFill>
                  <a:schemeClr val="dk1"/>
                </a:solidFill>
                <a:latin typeface="Calibri"/>
                <a:ea typeface="Calibri"/>
                <a:cs typeface="Calibri"/>
                <a:sym typeface="Calibri"/>
              </a:rPr>
            </a:br>
            <a:r>
              <a:rPr lang="en-GB" sz="1350" dirty="0">
                <a:solidFill>
                  <a:schemeClr val="dk1"/>
                </a:solidFill>
                <a:latin typeface="Calibri"/>
                <a:ea typeface="Calibri"/>
                <a:cs typeface="Calibri"/>
                <a:sym typeface="Calibri"/>
              </a:rPr>
              <a:t>it last!</a:t>
            </a:r>
            <a:endParaRPr sz="1350" dirty="0">
              <a:solidFill>
                <a:schemeClr val="dk1"/>
              </a:solidFill>
              <a:latin typeface="Calibri"/>
              <a:ea typeface="Calibri"/>
              <a:cs typeface="Calibri"/>
              <a:sym typeface="Calibri"/>
            </a:endParaRPr>
          </a:p>
          <a:p>
            <a:pPr algn="ctr">
              <a:buClr>
                <a:srgbClr val="000000"/>
              </a:buClr>
              <a:buSzPts val="1800"/>
            </a:pPr>
            <a:endParaRPr sz="1350" b="1" dirty="0">
              <a:solidFill>
                <a:schemeClr val="dk1"/>
              </a:solidFill>
              <a:latin typeface="Calibri"/>
              <a:ea typeface="Calibri"/>
              <a:cs typeface="Calibri"/>
              <a:sym typeface="Calibri"/>
            </a:endParaRPr>
          </a:p>
        </p:txBody>
      </p:sp>
      <p:sp>
        <p:nvSpPr>
          <p:cNvPr id="453" name="Google Shape;453;p30"/>
          <p:cNvSpPr txBox="1"/>
          <p:nvPr/>
        </p:nvSpPr>
        <p:spPr>
          <a:xfrm>
            <a:off x="7313691" y="3180363"/>
            <a:ext cx="1783343" cy="2862292"/>
          </a:xfrm>
          <a:prstGeom prst="rect">
            <a:avLst/>
          </a:prstGeom>
          <a:noFill/>
          <a:ln>
            <a:noFill/>
          </a:ln>
        </p:spPr>
        <p:txBody>
          <a:bodyPr spcFirstLastPara="1" wrap="square" lIns="68569" tIns="34275" rIns="68569" bIns="34275" anchor="t" anchorCtr="0">
            <a:spAutoFit/>
          </a:bodyPr>
          <a:lstStyle/>
          <a:p>
            <a:pPr algn="ctr">
              <a:buClr>
                <a:srgbClr val="000000"/>
              </a:buClr>
              <a:buSzPts val="2200"/>
            </a:pPr>
            <a:r>
              <a:rPr lang="en-GB" sz="1650" b="1">
                <a:solidFill>
                  <a:srgbClr val="767E92"/>
                </a:solidFill>
                <a:latin typeface="Calibri"/>
                <a:ea typeface="Calibri"/>
                <a:cs typeface="Calibri"/>
                <a:sym typeface="Calibri"/>
              </a:rPr>
              <a:t>Make the most of student discounts</a:t>
            </a:r>
            <a:endParaRPr sz="1050">
              <a:solidFill>
                <a:srgbClr val="000000"/>
              </a:solidFill>
              <a:latin typeface="Arial"/>
              <a:ea typeface="Arial"/>
              <a:cs typeface="Arial"/>
              <a:sym typeface="Arial"/>
            </a:endParaRPr>
          </a:p>
          <a:p>
            <a:pPr algn="ctr">
              <a:buClr>
                <a:srgbClr val="000000"/>
              </a:buClr>
              <a:buSzPts val="1800"/>
            </a:pPr>
            <a:endParaRPr sz="1350" b="1">
              <a:solidFill>
                <a:schemeClr val="dk1"/>
              </a:solidFill>
              <a:latin typeface="Calibri"/>
              <a:ea typeface="Calibri"/>
              <a:cs typeface="Calibri"/>
              <a:sym typeface="Calibri"/>
            </a:endParaRPr>
          </a:p>
          <a:p>
            <a:pPr algn="ctr">
              <a:buClr>
                <a:srgbClr val="000000"/>
              </a:buClr>
              <a:buSzPts val="1800"/>
            </a:pPr>
            <a:r>
              <a:rPr lang="en-GB" sz="1350">
                <a:solidFill>
                  <a:schemeClr val="dk1"/>
                </a:solidFill>
                <a:latin typeface="Calibri"/>
                <a:ea typeface="Calibri"/>
                <a:cs typeface="Calibri"/>
                <a:sym typeface="Calibri"/>
              </a:rPr>
              <a:t>The National Union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of Students (NUS) / TOTUM</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card gives you discounts in many shops, restaurants, </a:t>
            </a:r>
            <a:br>
              <a:rPr lang="en-GB" sz="1350">
                <a:solidFill>
                  <a:schemeClr val="dk1"/>
                </a:solidFill>
                <a:latin typeface="Calibri"/>
                <a:ea typeface="Calibri"/>
                <a:cs typeface="Calibri"/>
                <a:sym typeface="Calibri"/>
              </a:rPr>
            </a:br>
            <a:r>
              <a:rPr lang="en-GB" sz="1350">
                <a:solidFill>
                  <a:schemeClr val="dk1"/>
                </a:solidFill>
                <a:latin typeface="Calibri"/>
                <a:ea typeface="Calibri"/>
                <a:cs typeface="Calibri"/>
                <a:sym typeface="Calibri"/>
              </a:rPr>
              <a:t>and cinemas. </a:t>
            </a:r>
            <a:endParaRPr sz="1050">
              <a:solidFill>
                <a:srgbClr val="000000"/>
              </a:solidFill>
              <a:latin typeface="Arial"/>
              <a:ea typeface="Arial"/>
              <a:cs typeface="Arial"/>
              <a:sym typeface="Arial"/>
            </a:endParaRPr>
          </a:p>
          <a:p>
            <a:pPr algn="ctr">
              <a:buClr>
                <a:srgbClr val="000000"/>
              </a:buClr>
              <a:buSzPts val="1800"/>
            </a:pPr>
            <a:r>
              <a:rPr lang="en-GB" sz="1350">
                <a:solidFill>
                  <a:schemeClr val="dk1"/>
                </a:solidFill>
                <a:latin typeface="Calibri"/>
                <a:ea typeface="Calibri"/>
                <a:cs typeface="Calibri"/>
                <a:sym typeface="Calibri"/>
              </a:rPr>
              <a:t>There are often reductions in travel costs for young people.</a:t>
            </a:r>
            <a:endParaRPr sz="1350" b="1">
              <a:solidFill>
                <a:schemeClr val="dk1"/>
              </a:solidFill>
              <a:latin typeface="Calibri"/>
              <a:ea typeface="Calibri"/>
              <a:cs typeface="Calibri"/>
              <a:sym typeface="Calibri"/>
            </a:endParaRPr>
          </a:p>
        </p:txBody>
      </p:sp>
      <p:sp>
        <p:nvSpPr>
          <p:cNvPr id="454" name="Google Shape;454;p30"/>
          <p:cNvSpPr/>
          <p:nvPr/>
        </p:nvSpPr>
        <p:spPr>
          <a:xfrm>
            <a:off x="310896" y="3772492"/>
            <a:ext cx="1241859" cy="27000"/>
          </a:xfrm>
          <a:prstGeom prst="rect">
            <a:avLst/>
          </a:prstGeom>
          <a:solidFill>
            <a:srgbClr val="8D5CB7"/>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5" name="Google Shape;455;p30"/>
          <p:cNvSpPr/>
          <p:nvPr/>
        </p:nvSpPr>
        <p:spPr>
          <a:xfrm>
            <a:off x="2070685" y="3772492"/>
            <a:ext cx="1241859" cy="27000"/>
          </a:xfrm>
          <a:prstGeom prst="rect">
            <a:avLst/>
          </a:prstGeom>
          <a:solidFill>
            <a:srgbClr val="F8941A"/>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6" name="Google Shape;456;p30"/>
          <p:cNvSpPr/>
          <p:nvPr/>
        </p:nvSpPr>
        <p:spPr>
          <a:xfrm>
            <a:off x="3908111" y="3772492"/>
            <a:ext cx="1241859" cy="27000"/>
          </a:xfrm>
          <a:prstGeom prst="rect">
            <a:avLst/>
          </a:prstGeom>
          <a:solidFill>
            <a:srgbClr val="009FE3"/>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7" name="Google Shape;457;p30"/>
          <p:cNvSpPr/>
          <p:nvPr/>
        </p:nvSpPr>
        <p:spPr>
          <a:xfrm>
            <a:off x="5732597" y="3772492"/>
            <a:ext cx="1241859" cy="27000"/>
          </a:xfrm>
          <a:prstGeom prst="rect">
            <a:avLst/>
          </a:prstGeom>
          <a:solidFill>
            <a:srgbClr val="D34FAE"/>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458" name="Google Shape;458;p30"/>
          <p:cNvSpPr/>
          <p:nvPr/>
        </p:nvSpPr>
        <p:spPr>
          <a:xfrm>
            <a:off x="7595903" y="3772492"/>
            <a:ext cx="1241859" cy="27000"/>
          </a:xfrm>
          <a:prstGeom prst="rect">
            <a:avLst/>
          </a:prstGeom>
          <a:solidFill>
            <a:srgbClr val="767E92"/>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22" name="Title 1">
            <a:extLst>
              <a:ext uri="{FF2B5EF4-FFF2-40B4-BE49-F238E27FC236}">
                <a16:creationId xmlns:a16="http://schemas.microsoft.com/office/drawing/2014/main" id="{AC6B722E-21ED-430C-ADFD-23F3703DEB15}"/>
              </a:ext>
            </a:extLst>
          </p:cNvPr>
          <p:cNvSpPr>
            <a:spLocks noGrp="1"/>
          </p:cNvSpPr>
          <p:nvPr>
            <p:ph type="title"/>
          </p:nvPr>
        </p:nvSpPr>
        <p:spPr>
          <a:xfrm>
            <a:off x="628650" y="365126"/>
            <a:ext cx="7886700" cy="1325563"/>
          </a:xfrm>
        </p:spPr>
        <p:txBody>
          <a:bodyPr/>
          <a:lstStyle/>
          <a:p>
            <a:r>
              <a:rPr lang="en-US" dirty="0">
                <a:solidFill>
                  <a:srgbClr val="E6287F"/>
                </a:solidFill>
              </a:rPr>
              <a:t>How to manage your money</a:t>
            </a:r>
          </a:p>
        </p:txBody>
      </p:sp>
      <p:sp>
        <p:nvSpPr>
          <p:cNvPr id="23" name="Rectangle 22">
            <a:extLst>
              <a:ext uri="{FF2B5EF4-FFF2-40B4-BE49-F238E27FC236}">
                <a16:creationId xmlns:a16="http://schemas.microsoft.com/office/drawing/2014/main" id="{6151D9C4-FE45-4567-9C96-1C88C750015F}"/>
              </a:ext>
            </a:extLst>
          </p:cNvPr>
          <p:cNvSpPr/>
          <p:nvPr/>
        </p:nvSpPr>
        <p:spPr>
          <a:xfrm>
            <a:off x="177872" y="1498707"/>
            <a:ext cx="4168010" cy="1631216"/>
          </a:xfrm>
          <a:prstGeom prst="rect">
            <a:avLst/>
          </a:prstGeom>
        </p:spPr>
        <p:txBody>
          <a:bodyPr wrap="square">
            <a:spAutoFit/>
          </a:bodyPr>
          <a:lstStyle/>
          <a:p>
            <a:pPr defTabSz="457200"/>
            <a:r>
              <a:rPr lang="en-GB" sz="2000" dirty="0"/>
              <a:t>Many students may need to supplement their income with money from </a:t>
            </a:r>
            <a:r>
              <a:rPr lang="en-GB" sz="2000" dirty="0">
                <a:solidFill>
                  <a:srgbClr val="E6287F"/>
                </a:solidFill>
              </a:rPr>
              <a:t>savings</a:t>
            </a:r>
            <a:r>
              <a:rPr lang="en-GB" sz="2000" dirty="0"/>
              <a:t>, a </a:t>
            </a:r>
            <a:r>
              <a:rPr lang="en-GB" sz="2000" dirty="0">
                <a:solidFill>
                  <a:srgbClr val="53C0D4"/>
                </a:solidFill>
              </a:rPr>
              <a:t>part time job</a:t>
            </a:r>
            <a:r>
              <a:rPr lang="en-GB" sz="2000" dirty="0"/>
              <a:t>, </a:t>
            </a:r>
            <a:r>
              <a:rPr lang="en-GB" sz="2000" dirty="0">
                <a:solidFill>
                  <a:srgbClr val="2F2E7E"/>
                </a:solidFill>
              </a:rPr>
              <a:t>contributions</a:t>
            </a:r>
            <a:r>
              <a:rPr lang="en-GB" sz="2000" dirty="0"/>
              <a:t> from parents or carer.</a:t>
            </a:r>
          </a:p>
          <a:p>
            <a:pPr defTabSz="457200"/>
            <a:r>
              <a:rPr lang="en-GB" sz="2000" dirty="0"/>
              <a:t> </a:t>
            </a:r>
          </a:p>
        </p:txBody>
      </p:sp>
      <p:sp>
        <p:nvSpPr>
          <p:cNvPr id="24" name="Rectangle 23">
            <a:extLst>
              <a:ext uri="{FF2B5EF4-FFF2-40B4-BE49-F238E27FC236}">
                <a16:creationId xmlns:a16="http://schemas.microsoft.com/office/drawing/2014/main" id="{6CA70126-A316-4720-AD89-F2BE1BA61BD3}"/>
              </a:ext>
            </a:extLst>
          </p:cNvPr>
          <p:cNvSpPr/>
          <p:nvPr/>
        </p:nvSpPr>
        <p:spPr>
          <a:xfrm>
            <a:off x="4606610" y="1479853"/>
            <a:ext cx="4168010" cy="400110"/>
          </a:xfrm>
          <a:prstGeom prst="rect">
            <a:avLst/>
          </a:prstGeom>
        </p:spPr>
        <p:txBody>
          <a:bodyPr wrap="square">
            <a:spAutoFit/>
          </a:bodyPr>
          <a:lstStyle/>
          <a:p>
            <a:pPr defTabSz="457200"/>
            <a:r>
              <a:rPr lang="en-GB" sz="2000" dirty="0">
                <a:solidFill>
                  <a:srgbClr val="E6287F"/>
                </a:solidFill>
              </a:rPr>
              <a:t>Student Job Examples: </a:t>
            </a:r>
          </a:p>
        </p:txBody>
      </p:sp>
      <p:graphicFrame>
        <p:nvGraphicFramePr>
          <p:cNvPr id="4" name="Table 3">
            <a:extLst>
              <a:ext uri="{FF2B5EF4-FFF2-40B4-BE49-F238E27FC236}">
                <a16:creationId xmlns:a16="http://schemas.microsoft.com/office/drawing/2014/main" id="{685713D8-C73B-42A3-B63F-BAA486CD3CDF}"/>
              </a:ext>
            </a:extLst>
          </p:cNvPr>
          <p:cNvGraphicFramePr>
            <a:graphicFrameLocks noGrp="1"/>
          </p:cNvGraphicFramePr>
          <p:nvPr>
            <p:extLst>
              <p:ext uri="{D42A27DB-BD31-4B8C-83A1-F6EECF244321}">
                <p14:modId xmlns:p14="http://schemas.microsoft.com/office/powerpoint/2010/main" val="2362530637"/>
              </p:ext>
            </p:extLst>
          </p:nvPr>
        </p:nvGraphicFramePr>
        <p:xfrm>
          <a:off x="4606610" y="1843183"/>
          <a:ext cx="4168010" cy="1097280"/>
        </p:xfrm>
        <a:graphic>
          <a:graphicData uri="http://schemas.openxmlformats.org/drawingml/2006/table">
            <a:tbl>
              <a:tblPr firstRow="1" bandRow="1">
                <a:tableStyleId>{5C22544A-7EE6-4342-B048-85BDC9FD1C3A}</a:tableStyleId>
              </a:tblPr>
              <a:tblGrid>
                <a:gridCol w="1987286">
                  <a:extLst>
                    <a:ext uri="{9D8B030D-6E8A-4147-A177-3AD203B41FA5}">
                      <a16:colId xmlns:a16="http://schemas.microsoft.com/office/drawing/2014/main" val="2822331471"/>
                    </a:ext>
                  </a:extLst>
                </a:gridCol>
                <a:gridCol w="2180724">
                  <a:extLst>
                    <a:ext uri="{9D8B030D-6E8A-4147-A177-3AD203B41FA5}">
                      <a16:colId xmlns:a16="http://schemas.microsoft.com/office/drawing/2014/main" val="1865990970"/>
                    </a:ext>
                  </a:extLst>
                </a:gridCol>
              </a:tblGrid>
              <a:tr h="331608">
                <a:tc>
                  <a:txBody>
                    <a:bodyPr/>
                    <a:lstStyle/>
                    <a:p>
                      <a:r>
                        <a:rPr lang="en-GB" b="0" dirty="0">
                          <a:solidFill>
                            <a:schemeClr val="tx1"/>
                          </a:solidFill>
                        </a:rPr>
                        <a:t>Part time Retail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Student Ambassador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287148"/>
                  </a:ext>
                </a:extLst>
              </a:tr>
              <a:tr h="331608">
                <a:tc>
                  <a:txBody>
                    <a:bodyPr/>
                    <a:lstStyle/>
                    <a:p>
                      <a:r>
                        <a:rPr lang="en-GB" dirty="0">
                          <a:solidFill>
                            <a:schemeClr val="tx1"/>
                          </a:solidFill>
                        </a:rPr>
                        <a:t>Bar/Hospitality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Student Union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966462"/>
                  </a:ext>
                </a:extLst>
              </a:tr>
              <a:tr h="331608">
                <a:tc>
                  <a:txBody>
                    <a:bodyPr/>
                    <a:lstStyle/>
                    <a:p>
                      <a:r>
                        <a:rPr lang="en-GB" dirty="0">
                          <a:solidFill>
                            <a:schemeClr val="tx1"/>
                          </a:solidFill>
                        </a:rPr>
                        <a:t>Resident Assistant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Restaurant/Cafe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873197"/>
                  </a:ext>
                </a:extLst>
              </a:tr>
            </a:tbl>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683769" y="2862738"/>
            <a:ext cx="7772400" cy="1132523"/>
          </a:xfrm>
        </p:spPr>
        <p:txBody>
          <a:bodyPr/>
          <a:lstStyle/>
          <a:p>
            <a:r>
              <a:rPr lang="en-US" dirty="0">
                <a:solidFill>
                  <a:srgbClr val="E6287F"/>
                </a:solidFill>
              </a:rPr>
              <a:t>Any Questions? </a:t>
            </a:r>
          </a:p>
        </p:txBody>
      </p:sp>
    </p:spTree>
    <p:extLst>
      <p:ext uri="{BB962C8B-B14F-4D97-AF65-F5344CB8AC3E}">
        <p14:creationId xmlns:p14="http://schemas.microsoft.com/office/powerpoint/2010/main" val="125411138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713DBEC-C773-49B9-A8BC-A47A3AC0AD6F}"/>
              </a:ext>
            </a:extLst>
          </p:cNvPr>
          <p:cNvPicPr>
            <a:picLocks noChangeAspect="1"/>
          </p:cNvPicPr>
          <p:nvPr/>
        </p:nvPicPr>
        <p:blipFill rotWithShape="1">
          <a:blip r:embed="rId2"/>
          <a:srcRect l="648" r="-1" b="-1"/>
          <a:stretch/>
        </p:blipFill>
        <p:spPr>
          <a:xfrm>
            <a:off x="20" y="1282"/>
            <a:ext cx="9143980" cy="6856718"/>
          </a:xfrm>
          <a:prstGeom prst="rect">
            <a:avLst/>
          </a:prstGeom>
        </p:spPr>
      </p:pic>
    </p:spTree>
    <p:extLst>
      <p:ext uri="{BB962C8B-B14F-4D97-AF65-F5344CB8AC3E}">
        <p14:creationId xmlns:p14="http://schemas.microsoft.com/office/powerpoint/2010/main" val="1269889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What we’ll cover</a:t>
            </a:r>
          </a:p>
        </p:txBody>
      </p:sp>
      <p:graphicFrame>
        <p:nvGraphicFramePr>
          <p:cNvPr id="7" name="Diagram 6" descr="The topics covered in the presentation are: what support is available, how to access it, when and how to repay and how to manage your money.">
            <a:extLst>
              <a:ext uri="{FF2B5EF4-FFF2-40B4-BE49-F238E27FC236}">
                <a16:creationId xmlns:a16="http://schemas.microsoft.com/office/drawing/2014/main" id="{B64BCF68-3343-47DD-A870-C8F8F4F2D7EB}"/>
              </a:ext>
            </a:extLst>
          </p:cNvPr>
          <p:cNvGraphicFramePr/>
          <p:nvPr>
            <p:extLst>
              <p:ext uri="{D42A27DB-BD31-4B8C-83A1-F6EECF244321}">
                <p14:modId xmlns:p14="http://schemas.microsoft.com/office/powerpoint/2010/main" val="2052878213"/>
              </p:ext>
            </p:extLst>
          </p:nvPr>
        </p:nvGraphicFramePr>
        <p:xfrm>
          <a:off x="193473" y="1833037"/>
          <a:ext cx="4886528" cy="3823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a:extLst>
              <a:ext uri="{FF2B5EF4-FFF2-40B4-BE49-F238E27FC236}">
                <a16:creationId xmlns:a16="http://schemas.microsoft.com/office/drawing/2014/main" id="{7C1626DB-E62A-4115-B529-F29815BCD12B}"/>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00244" y="2235200"/>
            <a:ext cx="3057370" cy="587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descr="Student Finance England provides financial support to students entering higher education in the UK, on behalf of the UK government. &#10;https://www.gov.uk/student-finance ">
            <a:extLst>
              <a:ext uri="{FF2B5EF4-FFF2-40B4-BE49-F238E27FC236}">
                <a16:creationId xmlns:a16="http://schemas.microsoft.com/office/drawing/2014/main" id="{D52052BF-362D-4243-9BA2-A3459E648E48}"/>
              </a:ext>
            </a:extLst>
          </p:cNvPr>
          <p:cNvSpPr txBox="1"/>
          <p:nvPr/>
        </p:nvSpPr>
        <p:spPr>
          <a:xfrm>
            <a:off x="5252397" y="2903251"/>
            <a:ext cx="3671469" cy="2559675"/>
          </a:xfrm>
          <a:prstGeom prst="rect">
            <a:avLst/>
          </a:prstGeom>
          <a:noFill/>
        </p:spPr>
        <p:txBody>
          <a:bodyPr wrap="square" rtlCol="0">
            <a:spAutoFit/>
          </a:bodyPr>
          <a:lstStyle/>
          <a:p>
            <a:pPr fontAlgn="base">
              <a:spcBef>
                <a:spcPts val="480"/>
              </a:spcBef>
              <a:spcAft>
                <a:spcPts val="0"/>
              </a:spcAft>
            </a:pPr>
            <a:r>
              <a:rPr lang="en-GB" sz="2000" kern="1200" dirty="0">
                <a:solidFill>
                  <a:srgbClr val="002060"/>
                </a:solidFill>
                <a:effectLst/>
                <a:ea typeface="Times New Roman" panose="02020603050405020304" pitchFamily="18" charset="0"/>
                <a:cs typeface="Times New Roman" panose="02020603050405020304" pitchFamily="18" charset="0"/>
              </a:rPr>
              <a:t>Student Finance England provides financial support to students entering higher education in the UK, on behalf of the UK government. </a:t>
            </a:r>
          </a:p>
          <a:p>
            <a:pPr fontAlgn="base">
              <a:spcBef>
                <a:spcPts val="480"/>
              </a:spcBef>
              <a:spcAft>
                <a:spcPts val="0"/>
              </a:spcAft>
            </a:pPr>
            <a:endParaRPr lang="en-GB" sz="1200" dirty="0">
              <a:effectLst/>
              <a:ea typeface="Times New Roman" panose="02020603050405020304" pitchFamily="18" charset="0"/>
            </a:endParaRPr>
          </a:p>
          <a:p>
            <a:pPr fontAlgn="base">
              <a:spcBef>
                <a:spcPts val="480"/>
              </a:spcBef>
              <a:spcAft>
                <a:spcPts val="0"/>
              </a:spcAft>
            </a:pPr>
            <a:r>
              <a:rPr lang="en-GB" sz="2000" u="sng" kern="1200" dirty="0">
                <a:solidFill>
                  <a:srgbClr val="000000"/>
                </a:solidFill>
                <a:effectLst/>
                <a:ea typeface="Times New Roman" panose="02020603050405020304" pitchFamily="18" charset="0"/>
                <a:cs typeface="Times New Roman" panose="02020603050405020304" pitchFamily="18" charset="0"/>
                <a:hlinkClick r:id="rId10"/>
              </a:rPr>
              <a:t>https://www.gov.uk/student-finance</a:t>
            </a:r>
            <a:r>
              <a:rPr lang="en-GB" sz="2000" kern="1200" dirty="0">
                <a:solidFill>
                  <a:srgbClr val="000000"/>
                </a:solidFill>
                <a:effectLst/>
                <a:ea typeface="Times New Roman" panose="02020603050405020304" pitchFamily="18" charset="0"/>
                <a:cs typeface="Times New Roman" panose="02020603050405020304" pitchFamily="18" charset="0"/>
              </a:rPr>
              <a:t> </a:t>
            </a:r>
            <a:endParaRPr lang="en-GB" sz="1200" dirty="0">
              <a:effectLst/>
              <a:ea typeface="Times New Roman" panose="02020603050405020304" pitchFamily="18" charset="0"/>
            </a:endParaRPr>
          </a:p>
        </p:txBody>
      </p:sp>
    </p:spTree>
    <p:extLst>
      <p:ext uri="{BB962C8B-B14F-4D97-AF65-F5344CB8AC3E}">
        <p14:creationId xmlns:p14="http://schemas.microsoft.com/office/powerpoint/2010/main" val="13799622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Who can access Student Finance England? </a:t>
            </a:r>
          </a:p>
        </p:txBody>
      </p:sp>
      <p:sp>
        <p:nvSpPr>
          <p:cNvPr id="10" name="TextBox 9">
            <a:extLst>
              <a:ext uri="{FF2B5EF4-FFF2-40B4-BE49-F238E27FC236}">
                <a16:creationId xmlns:a16="http://schemas.microsoft.com/office/drawing/2014/main" id="{582FC8BB-68AC-4977-A8DF-3981D63DA7F9}"/>
              </a:ext>
            </a:extLst>
          </p:cNvPr>
          <p:cNvSpPr txBox="1"/>
          <p:nvPr/>
        </p:nvSpPr>
        <p:spPr>
          <a:xfrm>
            <a:off x="199449" y="1690689"/>
            <a:ext cx="5868538" cy="4401205"/>
          </a:xfrm>
          <a:prstGeom prst="rect">
            <a:avLst/>
          </a:prstGeom>
          <a:noFill/>
        </p:spPr>
        <p:txBody>
          <a:bodyPr wrap="square" rtlCol="0">
            <a:spAutoFit/>
          </a:bodyPr>
          <a:lstStyle/>
          <a:p>
            <a:pPr marL="285750" indent="-285750">
              <a:buFont typeface="Arial" panose="020B0604020202020204" pitchFamily="34" charset="0"/>
              <a:buChar char="•"/>
            </a:pPr>
            <a:r>
              <a:rPr lang="en-GB" dirty="0"/>
              <a:t>UK nationals (also known as a home students)</a:t>
            </a:r>
          </a:p>
          <a:p>
            <a:pPr marL="285750" indent="-285750">
              <a:buFont typeface="Arial" panose="020B0604020202020204" pitchFamily="34" charset="0"/>
              <a:buChar char="•"/>
            </a:pPr>
            <a:endParaRPr lang="en-GB" sz="1400" dirty="0"/>
          </a:p>
          <a:p>
            <a:pPr marL="342900" indent="-342900">
              <a:buFont typeface="Arial" panose="020B0604020202020204" pitchFamily="34" charset="0"/>
              <a:buChar char="•"/>
            </a:pPr>
            <a:r>
              <a:rPr lang="en-GB" dirty="0"/>
              <a:t>Those living in the UK, Channel Islands or Isle of Man for 3 years before the start date of their course</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dirty="0"/>
              <a:t>Students who have not have studied any Higher Education course in the past in any county</a:t>
            </a:r>
          </a:p>
          <a:p>
            <a:pPr marL="342900" indent="-342900">
              <a:buFont typeface="Arial" panose="020B0604020202020204" pitchFamily="34" charset="0"/>
              <a:buChar char="•"/>
            </a:pPr>
            <a:endParaRPr lang="en-GB" dirty="0"/>
          </a:p>
          <a:p>
            <a:pPr marL="285750" indent="-285750">
              <a:buFont typeface="Arial" panose="020B0604020202020204" pitchFamily="34" charset="0"/>
              <a:buChar char="•"/>
            </a:pPr>
            <a:r>
              <a:rPr lang="en-GB" dirty="0"/>
              <a:t>European Students </a:t>
            </a:r>
            <a:r>
              <a:rPr lang="en-GB" dirty="0">
                <a:ln w="0"/>
              </a:rPr>
              <a:t>starting a course on or after 1</a:t>
            </a:r>
            <a:r>
              <a:rPr lang="en-GB" baseline="30000" dirty="0">
                <a:ln w="0"/>
              </a:rPr>
              <a:t>st</a:t>
            </a:r>
            <a:r>
              <a:rPr lang="en-GB" dirty="0">
                <a:ln w="0"/>
              </a:rPr>
              <a:t> August 2021</a:t>
            </a:r>
            <a:r>
              <a:rPr lang="en-GB" dirty="0">
                <a:ln w="0"/>
                <a:effectLst>
                  <a:outerShdw blurRad="38100" dist="19050" dir="2700000" algn="tl" rotWithShape="0">
                    <a:schemeClr val="dk1">
                      <a:alpha val="40000"/>
                    </a:schemeClr>
                  </a:outerShdw>
                </a:effectLst>
              </a:rPr>
              <a:t>, </a:t>
            </a:r>
            <a:r>
              <a:rPr lang="en-GB" dirty="0">
                <a:ln w="0"/>
              </a:rPr>
              <a:t>who have settled or pre-settled status under the</a:t>
            </a:r>
            <a:r>
              <a:rPr lang="en-GB" dirty="0">
                <a:ln w="0"/>
                <a:effectLst>
                  <a:outerShdw blurRad="38100" dist="19050" dir="2700000" algn="tl" rotWithShape="0">
                    <a:schemeClr val="dk1">
                      <a:alpha val="40000"/>
                    </a:schemeClr>
                  </a:outerShdw>
                </a:effectLst>
              </a:rPr>
              <a:t> </a:t>
            </a:r>
            <a:r>
              <a:rPr lang="en-GB" dirty="0">
                <a:ln w="0"/>
              </a:rPr>
              <a:t>EU Settlement Scheme</a:t>
            </a:r>
          </a:p>
          <a:p>
            <a:pPr marL="285750" indent="-285750">
              <a:buFont typeface="Arial" panose="020B0604020202020204" pitchFamily="34" charset="0"/>
              <a:buChar char="•"/>
            </a:pPr>
            <a:endParaRPr lang="en-GB"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dirty="0">
                <a:ln w="0"/>
              </a:rPr>
              <a:t>Students who came to the UK from the EU after 1</a:t>
            </a:r>
            <a:r>
              <a:rPr lang="en-GB" baseline="30000" dirty="0">
                <a:ln w="0"/>
              </a:rPr>
              <a:t>st</a:t>
            </a:r>
            <a:r>
              <a:rPr lang="en-GB" dirty="0">
                <a:ln w="0"/>
              </a:rPr>
              <a:t> January 2021, may need to apply for a visa to study here</a:t>
            </a:r>
            <a:r>
              <a:rPr lang="en-GB" dirty="0">
                <a:ln w="0"/>
                <a:effectLst>
                  <a:outerShdw blurRad="38100" dist="19050" dir="2700000" algn="tl" rotWithShape="0">
                    <a:schemeClr val="dk1">
                      <a:alpha val="40000"/>
                    </a:schemeClr>
                  </a:outerShdw>
                </a:effectLst>
              </a:rPr>
              <a:t>. </a:t>
            </a:r>
            <a:r>
              <a:rPr lang="en-GB" sz="1400" i="1" dirty="0">
                <a:ln w="0"/>
              </a:rPr>
              <a:t>Visit </a:t>
            </a:r>
            <a:r>
              <a:rPr lang="en-GB" sz="1400" i="1" dirty="0">
                <a:ln w="0"/>
                <a:solidFill>
                  <a:srgbClr val="0070C0"/>
                </a:solidFill>
                <a:hlinkClick r:id="rId4">
                  <a:extLst>
                    <a:ext uri="{A12FA001-AC4F-418D-AE19-62706E023703}">
                      <ahyp:hlinkClr xmlns:ahyp="http://schemas.microsoft.com/office/drawing/2018/hyperlinkcolor" val="tx"/>
                    </a:ext>
                  </a:extLst>
                </a:hlinkClick>
              </a:rPr>
              <a:t>https://www.gov.uk/student-finance/eu-students</a:t>
            </a:r>
            <a:r>
              <a:rPr lang="en-GB" sz="1400" i="1" dirty="0">
                <a:ln w="0"/>
                <a:solidFill>
                  <a:srgbClr val="0070C0"/>
                </a:solidFill>
              </a:rPr>
              <a:t> </a:t>
            </a:r>
            <a:r>
              <a:rPr lang="en-GB" sz="1400" i="1" dirty="0">
                <a:ln w="0"/>
              </a:rPr>
              <a:t>for advice on how </a:t>
            </a:r>
            <a:r>
              <a:rPr lang="en-GB" sz="1400" i="1" dirty="0" err="1">
                <a:ln w="0"/>
              </a:rPr>
              <a:t>Brexit</a:t>
            </a:r>
            <a:r>
              <a:rPr lang="en-GB" sz="1400" i="1" dirty="0">
                <a:ln w="0"/>
              </a:rPr>
              <a:t> has affected Student Finance.</a:t>
            </a:r>
            <a:endParaRPr lang="en-GB" sz="1400" i="1" dirty="0"/>
          </a:p>
        </p:txBody>
      </p:sp>
      <p:pic>
        <p:nvPicPr>
          <p:cNvPr id="11" name="Picture 10">
            <a:extLst>
              <a:ext uri="{FF2B5EF4-FFF2-40B4-BE49-F238E27FC236}">
                <a16:creationId xmlns:a16="http://schemas.microsoft.com/office/drawing/2014/main" id="{2D782827-5635-B040-A18A-9E92E05704E8}"/>
              </a:ext>
            </a:extLst>
          </p:cNvPr>
          <p:cNvPicPr>
            <a:picLocks noChangeAspect="1"/>
          </p:cNvPicPr>
          <p:nvPr/>
        </p:nvPicPr>
        <p:blipFill>
          <a:blip r:embed="rId5"/>
          <a:stretch>
            <a:fillRect/>
          </a:stretch>
        </p:blipFill>
        <p:spPr>
          <a:xfrm rot="17478539">
            <a:off x="6551861" y="1786855"/>
            <a:ext cx="1622209" cy="1472466"/>
          </a:xfrm>
          <a:prstGeom prst="rect">
            <a:avLst/>
          </a:prstGeom>
        </p:spPr>
      </p:pic>
      <p:pic>
        <p:nvPicPr>
          <p:cNvPr id="12" name="Picture 11">
            <a:extLst>
              <a:ext uri="{FF2B5EF4-FFF2-40B4-BE49-F238E27FC236}">
                <a16:creationId xmlns:a16="http://schemas.microsoft.com/office/drawing/2014/main" id="{DC6026CF-6357-8147-8ACA-CE67037E37CB}"/>
              </a:ext>
            </a:extLst>
          </p:cNvPr>
          <p:cNvPicPr>
            <a:picLocks noChangeAspect="1"/>
          </p:cNvPicPr>
          <p:nvPr/>
        </p:nvPicPr>
        <p:blipFill>
          <a:blip r:embed="rId5"/>
          <a:stretch>
            <a:fillRect/>
          </a:stretch>
        </p:blipFill>
        <p:spPr>
          <a:xfrm rot="1115231">
            <a:off x="6256743" y="3656110"/>
            <a:ext cx="2581176" cy="2342913"/>
          </a:xfrm>
          <a:prstGeom prst="rect">
            <a:avLst/>
          </a:prstGeom>
        </p:spPr>
      </p:pic>
    </p:spTree>
    <p:extLst>
      <p:ext uri="{BB962C8B-B14F-4D97-AF65-F5344CB8AC3E}">
        <p14:creationId xmlns:p14="http://schemas.microsoft.com/office/powerpoint/2010/main" val="34674856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What support is available? </a:t>
            </a:r>
          </a:p>
        </p:txBody>
      </p:sp>
      <p:sp>
        <p:nvSpPr>
          <p:cNvPr id="5" name="Rectangle 4"/>
          <p:cNvSpPr/>
          <p:nvPr/>
        </p:nvSpPr>
        <p:spPr>
          <a:xfrm>
            <a:off x="382589" y="1879981"/>
            <a:ext cx="2537882" cy="3420152"/>
          </a:xfrm>
          <a:prstGeom prst="rect">
            <a:avLst/>
          </a:prstGeom>
          <a:solidFill>
            <a:srgbClr val="E62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303059" y="1879981"/>
            <a:ext cx="2537882" cy="3420152"/>
          </a:xfrm>
          <a:prstGeom prst="rect">
            <a:avLst/>
          </a:prstGeom>
          <a:solidFill>
            <a:srgbClr val="53C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223529" y="1879981"/>
            <a:ext cx="2537882" cy="3420152"/>
          </a:xfrm>
          <a:prstGeom prst="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1883" y="2028099"/>
            <a:ext cx="2099293" cy="430887"/>
          </a:xfrm>
          <a:prstGeom prst="rect">
            <a:avLst/>
          </a:prstGeom>
          <a:noFill/>
        </p:spPr>
        <p:txBody>
          <a:bodyPr wrap="none" rtlCol="0">
            <a:spAutoFit/>
          </a:bodyPr>
          <a:lstStyle/>
          <a:p>
            <a:r>
              <a:rPr lang="en-GB" sz="2200" b="1" dirty="0">
                <a:solidFill>
                  <a:schemeClr val="bg1"/>
                </a:solidFill>
              </a:rPr>
              <a:t>Tuition Fee Loan</a:t>
            </a:r>
          </a:p>
        </p:txBody>
      </p:sp>
      <p:sp>
        <p:nvSpPr>
          <p:cNvPr id="12" name="TextBox 11"/>
          <p:cNvSpPr txBox="1"/>
          <p:nvPr/>
        </p:nvSpPr>
        <p:spPr>
          <a:xfrm>
            <a:off x="3509403" y="2005016"/>
            <a:ext cx="2266390" cy="769441"/>
          </a:xfrm>
          <a:prstGeom prst="rect">
            <a:avLst/>
          </a:prstGeom>
          <a:noFill/>
        </p:spPr>
        <p:txBody>
          <a:bodyPr wrap="none" rtlCol="0">
            <a:spAutoFit/>
          </a:bodyPr>
          <a:lstStyle/>
          <a:p>
            <a:pPr algn="ctr"/>
            <a:r>
              <a:rPr lang="en-GB" sz="2200" b="1" dirty="0">
                <a:solidFill>
                  <a:schemeClr val="bg1"/>
                </a:solidFill>
              </a:rPr>
              <a:t>Maintenance Fee </a:t>
            </a:r>
          </a:p>
          <a:p>
            <a:pPr algn="ctr"/>
            <a:r>
              <a:rPr lang="en-GB" sz="2200" b="1" dirty="0">
                <a:solidFill>
                  <a:schemeClr val="bg1"/>
                </a:solidFill>
              </a:rPr>
              <a:t>Loan</a:t>
            </a:r>
          </a:p>
        </p:txBody>
      </p:sp>
      <p:sp>
        <p:nvSpPr>
          <p:cNvPr id="13" name="TextBox 12"/>
          <p:cNvSpPr txBox="1"/>
          <p:nvPr/>
        </p:nvSpPr>
        <p:spPr>
          <a:xfrm>
            <a:off x="6306200" y="2055815"/>
            <a:ext cx="2607609" cy="430887"/>
          </a:xfrm>
          <a:prstGeom prst="rect">
            <a:avLst/>
          </a:prstGeom>
          <a:noFill/>
        </p:spPr>
        <p:txBody>
          <a:bodyPr wrap="square" rtlCol="0">
            <a:spAutoFit/>
          </a:bodyPr>
          <a:lstStyle/>
          <a:p>
            <a:r>
              <a:rPr lang="en-GB" sz="2200" b="1" dirty="0">
                <a:solidFill>
                  <a:schemeClr val="bg1"/>
                </a:solidFill>
              </a:rPr>
              <a:t>Additional Funding </a:t>
            </a:r>
          </a:p>
        </p:txBody>
      </p:sp>
      <p:pic>
        <p:nvPicPr>
          <p:cNvPr id="14" name="Picture 13">
            <a:extLst>
              <a:ext uri="{FF2B5EF4-FFF2-40B4-BE49-F238E27FC236}">
                <a16:creationId xmlns:a16="http://schemas.microsoft.com/office/drawing/2014/main" id="{D82449BE-4CDF-1946-A432-B8991626B27B}"/>
              </a:ext>
            </a:extLst>
          </p:cNvPr>
          <p:cNvPicPr>
            <a:picLocks noChangeAspect="1"/>
          </p:cNvPicPr>
          <p:nvPr/>
        </p:nvPicPr>
        <p:blipFill>
          <a:blip r:embed="rId4"/>
          <a:stretch>
            <a:fillRect/>
          </a:stretch>
        </p:blipFill>
        <p:spPr>
          <a:xfrm>
            <a:off x="6370542" y="2799057"/>
            <a:ext cx="2243856" cy="1940632"/>
          </a:xfrm>
          <a:prstGeom prst="rect">
            <a:avLst/>
          </a:prstGeom>
        </p:spPr>
      </p:pic>
      <p:pic>
        <p:nvPicPr>
          <p:cNvPr id="16" name="Picture 15">
            <a:extLst>
              <a:ext uri="{FF2B5EF4-FFF2-40B4-BE49-F238E27FC236}">
                <a16:creationId xmlns:a16="http://schemas.microsoft.com/office/drawing/2014/main" id="{3B028D46-3732-FA43-B9F0-3D5ECBCF6A92}"/>
              </a:ext>
            </a:extLst>
          </p:cNvPr>
          <p:cNvPicPr>
            <a:picLocks noChangeAspect="1"/>
          </p:cNvPicPr>
          <p:nvPr/>
        </p:nvPicPr>
        <p:blipFill>
          <a:blip r:embed="rId5"/>
          <a:stretch>
            <a:fillRect/>
          </a:stretch>
        </p:blipFill>
        <p:spPr>
          <a:xfrm>
            <a:off x="3659382" y="3096977"/>
            <a:ext cx="1825236" cy="1642712"/>
          </a:xfrm>
          <a:prstGeom prst="rect">
            <a:avLst/>
          </a:prstGeom>
        </p:spPr>
      </p:pic>
      <p:pic>
        <p:nvPicPr>
          <p:cNvPr id="17" name="Picture 16">
            <a:extLst>
              <a:ext uri="{FF2B5EF4-FFF2-40B4-BE49-F238E27FC236}">
                <a16:creationId xmlns:a16="http://schemas.microsoft.com/office/drawing/2014/main" id="{64B1AAE8-5DD2-BA45-9668-AC55264932A5}"/>
              </a:ext>
            </a:extLst>
          </p:cNvPr>
          <p:cNvPicPr>
            <a:picLocks noChangeAspect="1"/>
          </p:cNvPicPr>
          <p:nvPr/>
        </p:nvPicPr>
        <p:blipFill>
          <a:blip r:embed="rId6">
            <a:biLevel thresh="25000"/>
          </a:blip>
          <a:stretch>
            <a:fillRect/>
          </a:stretch>
        </p:blipFill>
        <p:spPr>
          <a:xfrm>
            <a:off x="588171" y="3050364"/>
            <a:ext cx="2113005" cy="1438017"/>
          </a:xfrm>
          <a:prstGeom prst="rect">
            <a:avLst/>
          </a:prstGeom>
        </p:spPr>
      </p:pic>
    </p:spTree>
    <p:extLst>
      <p:ext uri="{BB962C8B-B14F-4D97-AF65-F5344CB8AC3E}">
        <p14:creationId xmlns:p14="http://schemas.microsoft.com/office/powerpoint/2010/main" val="10394375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7" name="Content Placeholder 2">
            <a:extLst>
              <a:ext uri="{FF2B5EF4-FFF2-40B4-BE49-F238E27FC236}">
                <a16:creationId xmlns:a16="http://schemas.microsoft.com/office/drawing/2014/main" id="{52808E14-00B2-3A46-81B1-B71092910382}"/>
              </a:ext>
            </a:extLst>
          </p:cNvPr>
          <p:cNvSpPr txBox="1">
            <a:spLocks/>
          </p:cNvSpPr>
          <p:nvPr/>
        </p:nvSpPr>
        <p:spPr>
          <a:xfrm>
            <a:off x="938528" y="3184771"/>
            <a:ext cx="1103564" cy="498990"/>
          </a:xfrm>
          <a:prstGeom prst="rect">
            <a:avLst/>
          </a:prstGeom>
          <a:solidFill>
            <a:srgbClr val="2F2E7E"/>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endParaRPr lang="en-GB" sz="2100" b="1" dirty="0">
              <a:solidFill>
                <a:schemeClr val="bg1"/>
              </a:solidFill>
            </a:endParaRPr>
          </a:p>
        </p:txBody>
      </p:sp>
      <p:sp>
        <p:nvSpPr>
          <p:cNvPr id="30" name="Snip Single Corner Rectangle 29">
            <a:extLst>
              <a:ext uri="{FF2B5EF4-FFF2-40B4-BE49-F238E27FC236}">
                <a16:creationId xmlns:a16="http://schemas.microsoft.com/office/drawing/2014/main" id="{59AEC6DD-92F0-5143-81E8-D109C5963B8F}"/>
              </a:ext>
            </a:extLst>
          </p:cNvPr>
          <p:cNvSpPr/>
          <p:nvPr/>
        </p:nvSpPr>
        <p:spPr>
          <a:xfrm flipV="1">
            <a:off x="1" y="2056607"/>
            <a:ext cx="8514271" cy="51995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F2E7E"/>
              </a:solidFill>
            </a:endParaRPr>
          </a:p>
        </p:txBody>
      </p:sp>
      <p:sp>
        <p:nvSpPr>
          <p:cNvPr id="20" name="Snip Single Corner Rectangle 19">
            <a:extLst>
              <a:ext uri="{FF2B5EF4-FFF2-40B4-BE49-F238E27FC236}">
                <a16:creationId xmlns:a16="http://schemas.microsoft.com/office/drawing/2014/main" id="{DFD29A10-0505-0341-BE26-C651FEC0B4F0}"/>
              </a:ext>
            </a:extLst>
          </p:cNvPr>
          <p:cNvSpPr/>
          <p:nvPr/>
        </p:nvSpPr>
        <p:spPr>
          <a:xfrm flipV="1">
            <a:off x="6836752" y="414214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4" name="Content Placeholder 2">
            <a:extLst>
              <a:ext uri="{FF2B5EF4-FFF2-40B4-BE49-F238E27FC236}">
                <a16:creationId xmlns:a16="http://schemas.microsoft.com/office/drawing/2014/main" id="{3DA8169B-5EC3-1C41-B90E-64841D4C13DC}"/>
              </a:ext>
            </a:extLst>
          </p:cNvPr>
          <p:cNvSpPr>
            <a:spLocks noGrp="1"/>
          </p:cNvSpPr>
          <p:nvPr>
            <p:ph idx="1"/>
          </p:nvPr>
        </p:nvSpPr>
        <p:spPr>
          <a:xfrm>
            <a:off x="310896" y="2080843"/>
            <a:ext cx="8793224" cy="471487"/>
          </a:xfrm>
        </p:spPr>
        <p:txBody>
          <a:bodyPr>
            <a:normAutofit/>
          </a:bodyPr>
          <a:lstStyle/>
          <a:p>
            <a:pPr marL="0" indent="0" defTabSz="342900">
              <a:lnSpc>
                <a:spcPct val="120000"/>
              </a:lnSpc>
              <a:buNone/>
            </a:pPr>
            <a:r>
              <a:rPr lang="en-GB" sz="1950" b="1" dirty="0">
                <a:solidFill>
                  <a:schemeClr val="bg1"/>
                </a:solidFill>
              </a:rPr>
              <a:t>What is the maximum tuition fee a university or college can charge per year?</a:t>
            </a:r>
          </a:p>
        </p:txBody>
      </p:sp>
      <p:sp>
        <p:nvSpPr>
          <p:cNvPr id="5" name="Rectangle 4">
            <a:extLst>
              <a:ext uri="{FF2B5EF4-FFF2-40B4-BE49-F238E27FC236}">
                <a16:creationId xmlns:a16="http://schemas.microsoft.com/office/drawing/2014/main" id="{ADDA45CF-AE45-C44A-AA5E-D19654E58693}"/>
              </a:ext>
            </a:extLst>
          </p:cNvPr>
          <p:cNvSpPr/>
          <p:nvPr/>
        </p:nvSpPr>
        <p:spPr>
          <a:xfrm>
            <a:off x="381001" y="3886230"/>
            <a:ext cx="8384381" cy="46301"/>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nip Single Corner Rectangle 7">
            <a:extLst>
              <a:ext uri="{FF2B5EF4-FFF2-40B4-BE49-F238E27FC236}">
                <a16:creationId xmlns:a16="http://schemas.microsoft.com/office/drawing/2014/main" id="{E43C6ED3-F6B4-3E4D-969F-64C67D34C4AC}"/>
              </a:ext>
            </a:extLst>
          </p:cNvPr>
          <p:cNvSpPr/>
          <p:nvPr/>
        </p:nvSpPr>
        <p:spPr>
          <a:xfrm flipV="1">
            <a:off x="2037751" y="4156586"/>
            <a:ext cx="1098972"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9" name="Content Placeholder 2">
            <a:extLst>
              <a:ext uri="{FF2B5EF4-FFF2-40B4-BE49-F238E27FC236}">
                <a16:creationId xmlns:a16="http://schemas.microsoft.com/office/drawing/2014/main" id="{3B248E1F-23C4-294A-99A8-3F455652EBD6}"/>
              </a:ext>
            </a:extLst>
          </p:cNvPr>
          <p:cNvSpPr txBox="1">
            <a:spLocks/>
          </p:cNvSpPr>
          <p:nvPr/>
        </p:nvSpPr>
        <p:spPr>
          <a:xfrm>
            <a:off x="2037749" y="4163468"/>
            <a:ext cx="1098974"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£7,750</a:t>
            </a:r>
          </a:p>
        </p:txBody>
      </p:sp>
      <p:sp>
        <p:nvSpPr>
          <p:cNvPr id="10" name="Snip Single Corner Rectangle 9">
            <a:extLst>
              <a:ext uri="{FF2B5EF4-FFF2-40B4-BE49-F238E27FC236}">
                <a16:creationId xmlns:a16="http://schemas.microsoft.com/office/drawing/2014/main" id="{BB8AED61-75DE-5C4B-90A2-83030EC543F3}"/>
              </a:ext>
            </a:extLst>
          </p:cNvPr>
          <p:cNvSpPr/>
          <p:nvPr/>
        </p:nvSpPr>
        <p:spPr>
          <a:xfrm flipV="1">
            <a:off x="3136723" y="3195487"/>
            <a:ext cx="1150001"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11" name="Content Placeholder 2">
            <a:extLst>
              <a:ext uri="{FF2B5EF4-FFF2-40B4-BE49-F238E27FC236}">
                <a16:creationId xmlns:a16="http://schemas.microsoft.com/office/drawing/2014/main" id="{416B1604-FB78-AC4E-9953-AFA235219802}"/>
              </a:ext>
            </a:extLst>
          </p:cNvPr>
          <p:cNvSpPr txBox="1">
            <a:spLocks/>
          </p:cNvSpPr>
          <p:nvPr/>
        </p:nvSpPr>
        <p:spPr>
          <a:xfrm>
            <a:off x="3136723" y="3221276"/>
            <a:ext cx="1150001"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£9,250</a:t>
            </a:r>
          </a:p>
        </p:txBody>
      </p:sp>
      <p:sp>
        <p:nvSpPr>
          <p:cNvPr id="12" name="Snip Single Corner Rectangle 11">
            <a:extLst>
              <a:ext uri="{FF2B5EF4-FFF2-40B4-BE49-F238E27FC236}">
                <a16:creationId xmlns:a16="http://schemas.microsoft.com/office/drawing/2014/main" id="{329E2D03-8C1D-FD4C-B93C-ADE3F11E6877}"/>
              </a:ext>
            </a:extLst>
          </p:cNvPr>
          <p:cNvSpPr/>
          <p:nvPr/>
        </p:nvSpPr>
        <p:spPr>
          <a:xfrm flipV="1">
            <a:off x="4286724" y="414369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3" name="Content Placeholder 2">
            <a:extLst>
              <a:ext uri="{FF2B5EF4-FFF2-40B4-BE49-F238E27FC236}">
                <a16:creationId xmlns:a16="http://schemas.microsoft.com/office/drawing/2014/main" id="{049842A8-8134-8445-A300-5E5AE1F21426}"/>
              </a:ext>
            </a:extLst>
          </p:cNvPr>
          <p:cNvSpPr txBox="1">
            <a:spLocks/>
          </p:cNvSpPr>
          <p:nvPr/>
        </p:nvSpPr>
        <p:spPr>
          <a:xfrm>
            <a:off x="4286724" y="4169481"/>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£12,800</a:t>
            </a:r>
          </a:p>
        </p:txBody>
      </p:sp>
      <p:sp>
        <p:nvSpPr>
          <p:cNvPr id="14" name="Snip Single Corner Rectangle 13">
            <a:extLst>
              <a:ext uri="{FF2B5EF4-FFF2-40B4-BE49-F238E27FC236}">
                <a16:creationId xmlns:a16="http://schemas.microsoft.com/office/drawing/2014/main" id="{0F148301-F437-9545-B938-79BF568D4020}"/>
              </a:ext>
            </a:extLst>
          </p:cNvPr>
          <p:cNvSpPr/>
          <p:nvPr/>
        </p:nvSpPr>
        <p:spPr>
          <a:xfrm flipV="1">
            <a:off x="5561738"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5" name="Content Placeholder 2">
            <a:extLst>
              <a:ext uri="{FF2B5EF4-FFF2-40B4-BE49-F238E27FC236}">
                <a16:creationId xmlns:a16="http://schemas.microsoft.com/office/drawing/2014/main" id="{52B16580-47DF-E341-8FD6-49F5E0B5E34C}"/>
              </a:ext>
            </a:extLst>
          </p:cNvPr>
          <p:cNvSpPr txBox="1">
            <a:spLocks/>
          </p:cNvSpPr>
          <p:nvPr/>
        </p:nvSpPr>
        <p:spPr>
          <a:xfrm>
            <a:off x="6836752" y="4169481"/>
            <a:ext cx="127501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£20,150</a:t>
            </a:r>
          </a:p>
        </p:txBody>
      </p:sp>
      <p:sp>
        <p:nvSpPr>
          <p:cNvPr id="19" name="Content Placeholder 2">
            <a:extLst>
              <a:ext uri="{FF2B5EF4-FFF2-40B4-BE49-F238E27FC236}">
                <a16:creationId xmlns:a16="http://schemas.microsoft.com/office/drawing/2014/main" id="{1D338C2A-99E6-514B-A7F4-5FFA146EFFCE}"/>
              </a:ext>
            </a:extLst>
          </p:cNvPr>
          <p:cNvSpPr txBox="1">
            <a:spLocks/>
          </p:cNvSpPr>
          <p:nvPr/>
        </p:nvSpPr>
        <p:spPr>
          <a:xfrm>
            <a:off x="5561737" y="3192400"/>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£15,350</a:t>
            </a:r>
          </a:p>
        </p:txBody>
      </p:sp>
      <p:sp>
        <p:nvSpPr>
          <p:cNvPr id="3" name="Right Triangle 2">
            <a:extLst>
              <a:ext uri="{FF2B5EF4-FFF2-40B4-BE49-F238E27FC236}">
                <a16:creationId xmlns:a16="http://schemas.microsoft.com/office/drawing/2014/main" id="{DCBA3610-FE92-F949-A0BE-FFD0E72AE94E}"/>
              </a:ext>
            </a:extLst>
          </p:cNvPr>
          <p:cNvSpPr/>
          <p:nvPr/>
        </p:nvSpPr>
        <p:spPr>
          <a:xfrm rot="10800000">
            <a:off x="1242304"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8104126F-F4E3-3843-A35D-6021496109A3}"/>
              </a:ext>
            </a:extLst>
          </p:cNvPr>
          <p:cNvSpPr/>
          <p:nvPr/>
        </p:nvSpPr>
        <p:spPr>
          <a:xfrm rot="10800000">
            <a:off x="3389510"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5A085891-D3BF-E242-8C0E-329BBDA8DAEA}"/>
              </a:ext>
            </a:extLst>
          </p:cNvPr>
          <p:cNvSpPr/>
          <p:nvPr/>
        </p:nvSpPr>
        <p:spPr>
          <a:xfrm rot="10800000">
            <a:off x="5822467"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6B6CF556-4C94-E549-9E94-B96A5D460983}"/>
              </a:ext>
            </a:extLst>
          </p:cNvPr>
          <p:cNvSpPr/>
          <p:nvPr/>
        </p:nvSpPr>
        <p:spPr>
          <a:xfrm>
            <a:off x="4557003"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a:extLst>
              <a:ext uri="{FF2B5EF4-FFF2-40B4-BE49-F238E27FC236}">
                <a16:creationId xmlns:a16="http://schemas.microsoft.com/office/drawing/2014/main" id="{B1CDA253-AC3D-A640-A6FD-989D06B03592}"/>
              </a:ext>
            </a:extLst>
          </p:cNvPr>
          <p:cNvSpPr/>
          <p:nvPr/>
        </p:nvSpPr>
        <p:spPr>
          <a:xfrm>
            <a:off x="2303661" y="3946219"/>
            <a:ext cx="130367" cy="223262"/>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Triangle 23">
            <a:extLst>
              <a:ext uri="{FF2B5EF4-FFF2-40B4-BE49-F238E27FC236}">
                <a16:creationId xmlns:a16="http://schemas.microsoft.com/office/drawing/2014/main" id="{F9E92F51-E35E-8D4D-AA3F-A3491C057F13}"/>
              </a:ext>
            </a:extLst>
          </p:cNvPr>
          <p:cNvSpPr/>
          <p:nvPr/>
        </p:nvSpPr>
        <p:spPr>
          <a:xfrm>
            <a:off x="7079767"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71B3F6E5-0341-104E-BB6A-3CBAF773AE83}"/>
              </a:ext>
            </a:extLst>
          </p:cNvPr>
          <p:cNvSpPr/>
          <p:nvPr/>
        </p:nvSpPr>
        <p:spPr>
          <a:xfrm>
            <a:off x="1294725"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E627B2-2EB7-3242-828D-A7D6513DE68D}"/>
              </a:ext>
            </a:extLst>
          </p:cNvPr>
          <p:cNvSpPr/>
          <p:nvPr/>
        </p:nvSpPr>
        <p:spPr>
          <a:xfrm>
            <a:off x="2217290"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847C4E38-4D89-6E41-8076-B881DB127D6B}"/>
              </a:ext>
            </a:extLst>
          </p:cNvPr>
          <p:cNvSpPr/>
          <p:nvPr/>
        </p:nvSpPr>
        <p:spPr>
          <a:xfrm>
            <a:off x="344193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0A0941CD-3142-7B46-AB71-1E94E0CCE7AA}"/>
              </a:ext>
            </a:extLst>
          </p:cNvPr>
          <p:cNvSpPr/>
          <p:nvPr/>
        </p:nvSpPr>
        <p:spPr>
          <a:xfrm>
            <a:off x="448696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E78F8149-90AD-EA40-9412-D3BD351CFBDE}"/>
              </a:ext>
            </a:extLst>
          </p:cNvPr>
          <p:cNvSpPr/>
          <p:nvPr/>
        </p:nvSpPr>
        <p:spPr>
          <a:xfrm>
            <a:off x="5883054"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34203453-81E9-364D-B399-BE76030080F9}"/>
              </a:ext>
            </a:extLst>
          </p:cNvPr>
          <p:cNvSpPr/>
          <p:nvPr/>
        </p:nvSpPr>
        <p:spPr>
          <a:xfrm>
            <a:off x="700156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Tuition Fees</a:t>
            </a:r>
          </a:p>
        </p:txBody>
      </p:sp>
      <p:sp>
        <p:nvSpPr>
          <p:cNvPr id="35" name="Content Placeholder 2">
            <a:extLst>
              <a:ext uri="{FF2B5EF4-FFF2-40B4-BE49-F238E27FC236}">
                <a16:creationId xmlns:a16="http://schemas.microsoft.com/office/drawing/2014/main" id="{3B248E1F-23C4-294A-99A8-3F455652EBD6}"/>
              </a:ext>
            </a:extLst>
          </p:cNvPr>
          <p:cNvSpPr txBox="1">
            <a:spLocks/>
          </p:cNvSpPr>
          <p:nvPr/>
        </p:nvSpPr>
        <p:spPr>
          <a:xfrm>
            <a:off x="943118" y="3196674"/>
            <a:ext cx="1098974"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£7,750</a:t>
            </a:r>
          </a:p>
        </p:txBody>
      </p:sp>
    </p:spTree>
    <p:extLst>
      <p:ext uri="{BB962C8B-B14F-4D97-AF65-F5344CB8AC3E}">
        <p14:creationId xmlns:p14="http://schemas.microsoft.com/office/powerpoint/2010/main" val="49997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iterate type="lt">
                                    <p:tmPct val="0"/>
                                  </p:iterate>
                                  <p:childTnLst>
                                    <p:animClr clrSpc="rgb" dir="cw">
                                      <p:cBhvr override="childStyle">
                                        <p:cTn id="36" dur="2000" fill="hold"/>
                                        <p:tgtEl>
                                          <p:spTgt spid="11"/>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P spid="15" grpId="0"/>
      <p:bldP spid="1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13" name="Content Placeholder 2">
            <a:extLst>
              <a:ext uri="{FF2B5EF4-FFF2-40B4-BE49-F238E27FC236}">
                <a16:creationId xmlns:a16="http://schemas.microsoft.com/office/drawing/2014/main" id="{ED93D44B-33EA-8949-B1AD-9158173CB86E}"/>
              </a:ext>
            </a:extLst>
          </p:cNvPr>
          <p:cNvSpPr txBox="1">
            <a:spLocks/>
          </p:cNvSpPr>
          <p:nvPr/>
        </p:nvSpPr>
        <p:spPr>
          <a:xfrm>
            <a:off x="3714601" y="4142142"/>
            <a:ext cx="1275015" cy="500539"/>
          </a:xfrm>
          <a:prstGeom prst="rect">
            <a:avLst/>
          </a:prstGeom>
          <a:solidFill>
            <a:srgbClr val="2F2E7E"/>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endParaRPr lang="en-GB" sz="2100" b="1" dirty="0">
              <a:solidFill>
                <a:schemeClr val="bg1"/>
              </a:solidFill>
            </a:endParaRPr>
          </a:p>
        </p:txBody>
      </p:sp>
      <p:sp>
        <p:nvSpPr>
          <p:cNvPr id="34" name="Snip Single Corner Rectangle 33">
            <a:extLst>
              <a:ext uri="{FF2B5EF4-FFF2-40B4-BE49-F238E27FC236}">
                <a16:creationId xmlns:a16="http://schemas.microsoft.com/office/drawing/2014/main" id="{9D533E16-AAE2-8D43-9FD4-C1D53064D085}"/>
              </a:ext>
            </a:extLst>
          </p:cNvPr>
          <p:cNvSpPr/>
          <p:nvPr/>
        </p:nvSpPr>
        <p:spPr>
          <a:xfrm flipV="1">
            <a:off x="1" y="2056607"/>
            <a:ext cx="5653667" cy="51995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4" name="Snip Single Corner Rectangle 3">
            <a:extLst>
              <a:ext uri="{FF2B5EF4-FFF2-40B4-BE49-F238E27FC236}">
                <a16:creationId xmlns:a16="http://schemas.microsoft.com/office/drawing/2014/main" id="{0ADB00D0-8DB9-3B4C-BC77-619ED5B21A83}"/>
              </a:ext>
            </a:extLst>
          </p:cNvPr>
          <p:cNvSpPr/>
          <p:nvPr/>
        </p:nvSpPr>
        <p:spPr>
          <a:xfrm flipV="1">
            <a:off x="6264629" y="4142142"/>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5" name="Rectangle 4">
            <a:extLst>
              <a:ext uri="{FF2B5EF4-FFF2-40B4-BE49-F238E27FC236}">
                <a16:creationId xmlns:a16="http://schemas.microsoft.com/office/drawing/2014/main" id="{9B7BD7A4-027F-424D-81C9-133ADBD61E6D}"/>
              </a:ext>
            </a:extLst>
          </p:cNvPr>
          <p:cNvSpPr/>
          <p:nvPr/>
        </p:nvSpPr>
        <p:spPr>
          <a:xfrm>
            <a:off x="381001" y="3886230"/>
            <a:ext cx="8384381" cy="46301"/>
          </a:xfrm>
          <a:prstGeom prst="rect">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nip Single Corner Rectangle 5">
            <a:extLst>
              <a:ext uri="{FF2B5EF4-FFF2-40B4-BE49-F238E27FC236}">
                <a16:creationId xmlns:a16="http://schemas.microsoft.com/office/drawing/2014/main" id="{A1AE2007-6B06-4847-86DA-84F46F4A4F0C}"/>
              </a:ext>
            </a:extLst>
          </p:cNvPr>
          <p:cNvSpPr/>
          <p:nvPr/>
        </p:nvSpPr>
        <p:spPr>
          <a:xfrm flipV="1">
            <a:off x="366404" y="3184771"/>
            <a:ext cx="1103565"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7" name="Content Placeholder 2">
            <a:extLst>
              <a:ext uri="{FF2B5EF4-FFF2-40B4-BE49-F238E27FC236}">
                <a16:creationId xmlns:a16="http://schemas.microsoft.com/office/drawing/2014/main" id="{BAF0EA6D-147D-2847-850A-4A4BADD9303B}"/>
              </a:ext>
            </a:extLst>
          </p:cNvPr>
          <p:cNvSpPr txBox="1">
            <a:spLocks/>
          </p:cNvSpPr>
          <p:nvPr/>
        </p:nvSpPr>
        <p:spPr>
          <a:xfrm>
            <a:off x="366405" y="3210561"/>
            <a:ext cx="110356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0%</a:t>
            </a:r>
          </a:p>
        </p:txBody>
      </p:sp>
      <p:sp>
        <p:nvSpPr>
          <p:cNvPr id="8" name="Snip Single Corner Rectangle 7">
            <a:extLst>
              <a:ext uri="{FF2B5EF4-FFF2-40B4-BE49-F238E27FC236}">
                <a16:creationId xmlns:a16="http://schemas.microsoft.com/office/drawing/2014/main" id="{9576A74E-9400-7F4A-84A5-1E22591569B6}"/>
              </a:ext>
            </a:extLst>
          </p:cNvPr>
          <p:cNvSpPr/>
          <p:nvPr/>
        </p:nvSpPr>
        <p:spPr>
          <a:xfrm flipV="1">
            <a:off x="1465628" y="4156586"/>
            <a:ext cx="1098972"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9" name="Content Placeholder 2">
            <a:extLst>
              <a:ext uri="{FF2B5EF4-FFF2-40B4-BE49-F238E27FC236}">
                <a16:creationId xmlns:a16="http://schemas.microsoft.com/office/drawing/2014/main" id="{10D1FFF1-A2EB-F345-AC2D-DBE8F1F3D3A5}"/>
              </a:ext>
            </a:extLst>
          </p:cNvPr>
          <p:cNvSpPr txBox="1">
            <a:spLocks/>
          </p:cNvSpPr>
          <p:nvPr/>
        </p:nvSpPr>
        <p:spPr>
          <a:xfrm>
            <a:off x="1465627" y="4163468"/>
            <a:ext cx="1068413" cy="473200"/>
          </a:xfrm>
          <a:prstGeom prst="rect">
            <a:avLst/>
          </a:prstGeom>
          <a:ln>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10%</a:t>
            </a:r>
          </a:p>
        </p:txBody>
      </p:sp>
      <p:sp>
        <p:nvSpPr>
          <p:cNvPr id="10" name="Snip Single Corner Rectangle 9">
            <a:extLst>
              <a:ext uri="{FF2B5EF4-FFF2-40B4-BE49-F238E27FC236}">
                <a16:creationId xmlns:a16="http://schemas.microsoft.com/office/drawing/2014/main" id="{43693FA8-1855-4043-AB8D-267B0BDC9628}"/>
              </a:ext>
            </a:extLst>
          </p:cNvPr>
          <p:cNvSpPr/>
          <p:nvPr/>
        </p:nvSpPr>
        <p:spPr>
          <a:xfrm flipV="1">
            <a:off x="2564599" y="3195487"/>
            <a:ext cx="1150001"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9FE3"/>
              </a:solidFill>
            </a:endParaRPr>
          </a:p>
        </p:txBody>
      </p:sp>
      <p:sp>
        <p:nvSpPr>
          <p:cNvPr id="11" name="Content Placeholder 2">
            <a:extLst>
              <a:ext uri="{FF2B5EF4-FFF2-40B4-BE49-F238E27FC236}">
                <a16:creationId xmlns:a16="http://schemas.microsoft.com/office/drawing/2014/main" id="{36A656CC-8E1B-FF49-A46E-CCC3D48A224C}"/>
              </a:ext>
            </a:extLst>
          </p:cNvPr>
          <p:cNvSpPr txBox="1">
            <a:spLocks/>
          </p:cNvSpPr>
          <p:nvPr/>
        </p:nvSpPr>
        <p:spPr>
          <a:xfrm>
            <a:off x="2564600" y="3221276"/>
            <a:ext cx="1144246"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15%</a:t>
            </a:r>
          </a:p>
        </p:txBody>
      </p:sp>
      <p:sp>
        <p:nvSpPr>
          <p:cNvPr id="14" name="Snip Single Corner Rectangle 13">
            <a:extLst>
              <a:ext uri="{FF2B5EF4-FFF2-40B4-BE49-F238E27FC236}">
                <a16:creationId xmlns:a16="http://schemas.microsoft.com/office/drawing/2014/main" id="{92B535A7-AC4D-F646-BB77-6566B5645691}"/>
              </a:ext>
            </a:extLst>
          </p:cNvPr>
          <p:cNvSpPr/>
          <p:nvPr/>
        </p:nvSpPr>
        <p:spPr>
          <a:xfrm flipV="1">
            <a:off x="4989615"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15" name="Content Placeholder 2">
            <a:extLst>
              <a:ext uri="{FF2B5EF4-FFF2-40B4-BE49-F238E27FC236}">
                <a16:creationId xmlns:a16="http://schemas.microsoft.com/office/drawing/2014/main" id="{993F5149-1B8D-3A4A-ACC3-4B8282646253}"/>
              </a:ext>
            </a:extLst>
          </p:cNvPr>
          <p:cNvSpPr txBox="1">
            <a:spLocks/>
          </p:cNvSpPr>
          <p:nvPr/>
        </p:nvSpPr>
        <p:spPr>
          <a:xfrm>
            <a:off x="6264629" y="4169481"/>
            <a:ext cx="1275014"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80%</a:t>
            </a:r>
          </a:p>
        </p:txBody>
      </p:sp>
      <p:sp>
        <p:nvSpPr>
          <p:cNvPr id="16" name="Content Placeholder 2">
            <a:extLst>
              <a:ext uri="{FF2B5EF4-FFF2-40B4-BE49-F238E27FC236}">
                <a16:creationId xmlns:a16="http://schemas.microsoft.com/office/drawing/2014/main" id="{D550FBF5-2D16-454A-B1EB-4F616FFE5C47}"/>
              </a:ext>
            </a:extLst>
          </p:cNvPr>
          <p:cNvSpPr txBox="1">
            <a:spLocks/>
          </p:cNvSpPr>
          <p:nvPr/>
        </p:nvSpPr>
        <p:spPr>
          <a:xfrm>
            <a:off x="4989614" y="3192400"/>
            <a:ext cx="1275015"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50%</a:t>
            </a:r>
          </a:p>
        </p:txBody>
      </p:sp>
      <p:sp>
        <p:nvSpPr>
          <p:cNvPr id="17" name="Right Triangle 16">
            <a:extLst>
              <a:ext uri="{FF2B5EF4-FFF2-40B4-BE49-F238E27FC236}">
                <a16:creationId xmlns:a16="http://schemas.microsoft.com/office/drawing/2014/main" id="{A45CA362-6399-8945-B8E9-23AEF7B18540}"/>
              </a:ext>
            </a:extLst>
          </p:cNvPr>
          <p:cNvSpPr/>
          <p:nvPr/>
        </p:nvSpPr>
        <p:spPr>
          <a:xfrm rot="10800000">
            <a:off x="546977"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Triangle 17">
            <a:extLst>
              <a:ext uri="{FF2B5EF4-FFF2-40B4-BE49-F238E27FC236}">
                <a16:creationId xmlns:a16="http://schemas.microsoft.com/office/drawing/2014/main" id="{61B42D9D-824A-EA41-97D0-9F282CFAFF99}"/>
              </a:ext>
            </a:extLst>
          </p:cNvPr>
          <p:cNvSpPr/>
          <p:nvPr/>
        </p:nvSpPr>
        <p:spPr>
          <a:xfrm rot="10800000">
            <a:off x="2749351"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Triangle 18">
            <a:extLst>
              <a:ext uri="{FF2B5EF4-FFF2-40B4-BE49-F238E27FC236}">
                <a16:creationId xmlns:a16="http://schemas.microsoft.com/office/drawing/2014/main" id="{CBE8ACFE-DE0D-9640-9D01-52C0F1C6D60C}"/>
              </a:ext>
            </a:extLst>
          </p:cNvPr>
          <p:cNvSpPr/>
          <p:nvPr/>
        </p:nvSpPr>
        <p:spPr>
          <a:xfrm rot="10800000">
            <a:off x="5223815"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Triangle 19">
            <a:extLst>
              <a:ext uri="{FF2B5EF4-FFF2-40B4-BE49-F238E27FC236}">
                <a16:creationId xmlns:a16="http://schemas.microsoft.com/office/drawing/2014/main" id="{5F4603E3-A41D-654D-8D65-90499C7503AC}"/>
              </a:ext>
            </a:extLst>
          </p:cNvPr>
          <p:cNvSpPr/>
          <p:nvPr/>
        </p:nvSpPr>
        <p:spPr>
          <a:xfrm>
            <a:off x="3984880"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Triangle 20">
            <a:extLst>
              <a:ext uri="{FF2B5EF4-FFF2-40B4-BE49-F238E27FC236}">
                <a16:creationId xmlns:a16="http://schemas.microsoft.com/office/drawing/2014/main" id="{EE37E0EF-5378-DE42-924C-29B317C8B4D4}"/>
              </a:ext>
            </a:extLst>
          </p:cNvPr>
          <p:cNvSpPr/>
          <p:nvPr/>
        </p:nvSpPr>
        <p:spPr>
          <a:xfrm>
            <a:off x="1731537" y="3946219"/>
            <a:ext cx="155531" cy="254619"/>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a:extLst>
              <a:ext uri="{FF2B5EF4-FFF2-40B4-BE49-F238E27FC236}">
                <a16:creationId xmlns:a16="http://schemas.microsoft.com/office/drawing/2014/main" id="{110F6281-3AB2-AC4E-89A8-491EA4F9E3D6}"/>
              </a:ext>
            </a:extLst>
          </p:cNvPr>
          <p:cNvSpPr/>
          <p:nvPr/>
        </p:nvSpPr>
        <p:spPr>
          <a:xfrm>
            <a:off x="6507644" y="3939771"/>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6B10806B-C4A5-7740-A518-6D7B6965CF47}"/>
              </a:ext>
            </a:extLst>
          </p:cNvPr>
          <p:cNvSpPr/>
          <p:nvPr/>
        </p:nvSpPr>
        <p:spPr>
          <a:xfrm>
            <a:off x="610745"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21F3F42E-0C1D-3947-9189-C9E43687E217}"/>
              </a:ext>
            </a:extLst>
          </p:cNvPr>
          <p:cNvSpPr/>
          <p:nvPr/>
        </p:nvSpPr>
        <p:spPr>
          <a:xfrm>
            <a:off x="167811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15019FFC-DB3A-5545-904B-856CBB7D608A}"/>
              </a:ext>
            </a:extLst>
          </p:cNvPr>
          <p:cNvSpPr/>
          <p:nvPr/>
        </p:nvSpPr>
        <p:spPr>
          <a:xfrm>
            <a:off x="2801369" y="3838551"/>
            <a:ext cx="141657" cy="141657"/>
          </a:xfrm>
          <a:prstGeom prst="ellips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2B47DE1D-686B-1F4F-8157-6B5F6AD2672B}"/>
              </a:ext>
            </a:extLst>
          </p:cNvPr>
          <p:cNvSpPr/>
          <p:nvPr/>
        </p:nvSpPr>
        <p:spPr>
          <a:xfrm>
            <a:off x="3931811"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273C737E-6A5D-254E-B65F-0CC49B91FCFB}"/>
              </a:ext>
            </a:extLst>
          </p:cNvPr>
          <p:cNvSpPr/>
          <p:nvPr/>
        </p:nvSpPr>
        <p:spPr>
          <a:xfrm>
            <a:off x="5291113"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A2444576-F927-F946-B750-E344BC4B1CEE}"/>
              </a:ext>
            </a:extLst>
          </p:cNvPr>
          <p:cNvSpPr/>
          <p:nvPr/>
        </p:nvSpPr>
        <p:spPr>
          <a:xfrm>
            <a:off x="6433286"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ontent Placeholder 2">
            <a:extLst>
              <a:ext uri="{FF2B5EF4-FFF2-40B4-BE49-F238E27FC236}">
                <a16:creationId xmlns:a16="http://schemas.microsoft.com/office/drawing/2014/main" id="{344D8CA1-5E00-3F4F-9077-43D8DA07859D}"/>
              </a:ext>
            </a:extLst>
          </p:cNvPr>
          <p:cNvSpPr>
            <a:spLocks noGrp="1"/>
          </p:cNvSpPr>
          <p:nvPr>
            <p:ph idx="1"/>
          </p:nvPr>
        </p:nvSpPr>
        <p:spPr>
          <a:xfrm>
            <a:off x="310895" y="2057401"/>
            <a:ext cx="8636652" cy="526046"/>
          </a:xfrm>
        </p:spPr>
        <p:txBody>
          <a:bodyPr anchor="ctr" anchorCtr="0">
            <a:normAutofit/>
          </a:bodyPr>
          <a:lstStyle/>
          <a:p>
            <a:pPr marL="0" indent="0" defTabSz="342900">
              <a:lnSpc>
                <a:spcPct val="120000"/>
              </a:lnSpc>
              <a:buNone/>
            </a:pPr>
            <a:r>
              <a:rPr lang="en-GB" sz="1950" b="1" dirty="0">
                <a:solidFill>
                  <a:schemeClr val="bg1"/>
                </a:solidFill>
              </a:rPr>
              <a:t>How much tuition fee do you pay straight away?</a:t>
            </a:r>
          </a:p>
        </p:txBody>
      </p:sp>
      <p:sp>
        <p:nvSpPr>
          <p:cNvPr id="30" name="Snip Single Corner Rectangle 29">
            <a:extLst>
              <a:ext uri="{FF2B5EF4-FFF2-40B4-BE49-F238E27FC236}">
                <a16:creationId xmlns:a16="http://schemas.microsoft.com/office/drawing/2014/main" id="{21AD8263-D5D7-C648-8A21-A0D0B3ECF071}"/>
              </a:ext>
            </a:extLst>
          </p:cNvPr>
          <p:cNvSpPr/>
          <p:nvPr/>
        </p:nvSpPr>
        <p:spPr>
          <a:xfrm flipV="1">
            <a:off x="7513359" y="3184771"/>
            <a:ext cx="1275014" cy="498989"/>
          </a:xfrm>
          <a:prstGeom prst="snip1Rect">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9FE3"/>
              </a:solidFill>
            </a:endParaRPr>
          </a:p>
        </p:txBody>
      </p:sp>
      <p:sp>
        <p:nvSpPr>
          <p:cNvPr id="31" name="Right Triangle 30">
            <a:extLst>
              <a:ext uri="{FF2B5EF4-FFF2-40B4-BE49-F238E27FC236}">
                <a16:creationId xmlns:a16="http://schemas.microsoft.com/office/drawing/2014/main" id="{9DA10D74-E99D-1743-9B43-1A3AA17210E4}"/>
              </a:ext>
            </a:extLst>
          </p:cNvPr>
          <p:cNvSpPr/>
          <p:nvPr/>
        </p:nvSpPr>
        <p:spPr>
          <a:xfrm rot="10800000">
            <a:off x="7724419" y="3665600"/>
            <a:ext cx="134597" cy="209574"/>
          </a:xfrm>
          <a:prstGeom prst="rtTriangle">
            <a:avLst/>
          </a:prstGeom>
          <a:solidFill>
            <a:srgbClr val="2F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ontent Placeholder 2">
            <a:extLst>
              <a:ext uri="{FF2B5EF4-FFF2-40B4-BE49-F238E27FC236}">
                <a16:creationId xmlns:a16="http://schemas.microsoft.com/office/drawing/2014/main" id="{7BD81A18-6D3A-3045-B3CE-4093B6728249}"/>
              </a:ext>
            </a:extLst>
          </p:cNvPr>
          <p:cNvSpPr txBox="1">
            <a:spLocks/>
          </p:cNvSpPr>
          <p:nvPr/>
        </p:nvSpPr>
        <p:spPr>
          <a:xfrm>
            <a:off x="7513358" y="3192048"/>
            <a:ext cx="1252023" cy="473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342900">
              <a:lnSpc>
                <a:spcPct val="120000"/>
              </a:lnSpc>
              <a:spcBef>
                <a:spcPts val="0"/>
              </a:spcBef>
              <a:buNone/>
            </a:pPr>
            <a:r>
              <a:rPr lang="en-GB" sz="2100" b="1" dirty="0">
                <a:solidFill>
                  <a:schemeClr val="bg1"/>
                </a:solidFill>
              </a:rPr>
              <a:t>100%</a:t>
            </a:r>
          </a:p>
        </p:txBody>
      </p:sp>
      <p:sp>
        <p:nvSpPr>
          <p:cNvPr id="33" name="Oval 32">
            <a:extLst>
              <a:ext uri="{FF2B5EF4-FFF2-40B4-BE49-F238E27FC236}">
                <a16:creationId xmlns:a16="http://schemas.microsoft.com/office/drawing/2014/main" id="{EE6C457A-9E3F-F34C-98EA-E0397BF09868}"/>
              </a:ext>
            </a:extLst>
          </p:cNvPr>
          <p:cNvSpPr/>
          <p:nvPr/>
        </p:nvSpPr>
        <p:spPr>
          <a:xfrm>
            <a:off x="7768310" y="3838551"/>
            <a:ext cx="141657" cy="141657"/>
          </a:xfrm>
          <a:prstGeom prst="ellipse">
            <a:avLst/>
          </a:prstGeom>
          <a:solidFill>
            <a:srgbClr val="767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42C54A4F-3811-5B40-A1CA-61B584941258}"/>
              </a:ext>
            </a:extLst>
          </p:cNvPr>
          <p:cNvSpPr/>
          <p:nvPr/>
        </p:nvSpPr>
        <p:spPr>
          <a:xfrm>
            <a:off x="-95078" y="7392521"/>
            <a:ext cx="4719567" cy="210914"/>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91C8E46D-B84E-454A-B1D3-3A46860C9A13}"/>
              </a:ext>
            </a:extLst>
          </p:cNvPr>
          <p:cNvSpPr/>
          <p:nvPr/>
        </p:nvSpPr>
        <p:spPr>
          <a:xfrm>
            <a:off x="4472609" y="7392521"/>
            <a:ext cx="4719567" cy="210914"/>
          </a:xfrm>
          <a:prstGeom prst="rect">
            <a:avLst/>
          </a:prstGeom>
          <a:solidFill>
            <a:srgbClr val="D34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6287F"/>
                </a:solidFill>
              </a:rPr>
              <a:t>Tuition Fees</a:t>
            </a:r>
          </a:p>
        </p:txBody>
      </p:sp>
      <p:sp>
        <p:nvSpPr>
          <p:cNvPr id="2" name="TextBox 1">
            <a:extLst>
              <a:ext uri="{FF2B5EF4-FFF2-40B4-BE49-F238E27FC236}">
                <a16:creationId xmlns:a16="http://schemas.microsoft.com/office/drawing/2014/main" id="{152E4E2D-7939-4F4D-8473-73F549E06A78}"/>
              </a:ext>
            </a:extLst>
          </p:cNvPr>
          <p:cNvSpPr txBox="1"/>
          <p:nvPr/>
        </p:nvSpPr>
        <p:spPr>
          <a:xfrm>
            <a:off x="4007529" y="4174456"/>
            <a:ext cx="652743" cy="723275"/>
          </a:xfrm>
          <a:prstGeom prst="rect">
            <a:avLst/>
          </a:prstGeom>
          <a:noFill/>
        </p:spPr>
        <p:txBody>
          <a:bodyPr wrap="none" rtlCol="0">
            <a:spAutoFit/>
          </a:bodyPr>
          <a:lstStyle/>
          <a:p>
            <a:r>
              <a:rPr lang="en-GB" sz="2100" b="1" dirty="0">
                <a:solidFill>
                  <a:schemeClr val="bg1"/>
                </a:solidFill>
              </a:rPr>
              <a:t>30%</a:t>
            </a:r>
          </a:p>
          <a:p>
            <a:endParaRPr lang="en-GB" sz="2000" dirty="0"/>
          </a:p>
        </p:txBody>
      </p:sp>
    </p:spTree>
    <p:extLst>
      <p:ext uri="{BB962C8B-B14F-4D97-AF65-F5344CB8AC3E}">
        <p14:creationId xmlns:p14="http://schemas.microsoft.com/office/powerpoint/2010/main" val="267430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7"/>
                                        </p:tgtEl>
                                        <p:attrNameLst>
                                          <p:attrName>style.color</p:attrName>
                                        </p:attrNameLst>
                                      </p:cBhvr>
                                      <p:to>
                                        <a:srgbClr val="E628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1" grpId="0"/>
      <p:bldP spid="15" grpId="0"/>
      <p:bldP spid="16" grpId="0"/>
      <p:bldP spid="3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Tuition Fee Loan</a:t>
            </a:r>
          </a:p>
        </p:txBody>
      </p:sp>
      <p:sp>
        <p:nvSpPr>
          <p:cNvPr id="5" name="Rectangle 4"/>
          <p:cNvSpPr/>
          <p:nvPr/>
        </p:nvSpPr>
        <p:spPr>
          <a:xfrm>
            <a:off x="502904" y="1690688"/>
            <a:ext cx="8183895" cy="4192753"/>
          </a:xfrm>
          <a:prstGeom prst="rect">
            <a:avLst/>
          </a:prstGeom>
          <a:noFill/>
          <a:ln w="76200">
            <a:solidFill>
              <a:srgbClr val="E62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0080" y="1901952"/>
            <a:ext cx="790041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Public higher education providers can charge up to </a:t>
            </a:r>
            <a:r>
              <a:rPr lang="en-GB" sz="2400" dirty="0">
                <a:solidFill>
                  <a:srgbClr val="E6287F"/>
                </a:solidFill>
              </a:rPr>
              <a:t>£9,250 per year</a:t>
            </a:r>
            <a:r>
              <a:rPr lang="en-GB" sz="2400" dirty="0"/>
              <a:t> for their course</a:t>
            </a:r>
            <a:br>
              <a:rPr lang="en-GB" sz="2400" dirty="0"/>
            </a:br>
            <a:endParaRPr lang="en-GB" sz="2400" dirty="0"/>
          </a:p>
          <a:p>
            <a:pPr marL="342900" indent="-342900">
              <a:buFont typeface="Arial" panose="020B0604020202020204" pitchFamily="34" charset="0"/>
              <a:buChar char="•"/>
            </a:pPr>
            <a:r>
              <a:rPr lang="en-GB" sz="2400" dirty="0"/>
              <a:t>You </a:t>
            </a:r>
            <a:r>
              <a:rPr lang="en-GB" sz="2400" dirty="0">
                <a:solidFill>
                  <a:srgbClr val="E6287F"/>
                </a:solidFill>
              </a:rPr>
              <a:t>DO NOT </a:t>
            </a:r>
            <a:r>
              <a:rPr lang="en-GB" sz="2400" dirty="0"/>
              <a:t>have to pay this up front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a:t>
            </a:r>
            <a:r>
              <a:rPr lang="en-GB" sz="2400" dirty="0">
                <a:solidFill>
                  <a:srgbClr val="E6287F"/>
                </a:solidFill>
              </a:rPr>
              <a:t>Tuition Fee Loan </a:t>
            </a:r>
            <a:r>
              <a:rPr lang="en-GB" sz="2400" dirty="0"/>
              <a:t>is available from Student Finance to cover the fee charged by your higher education provider</a:t>
            </a:r>
            <a:br>
              <a:rPr lang="en-GB" sz="2400" dirty="0"/>
            </a:br>
            <a:endParaRPr lang="en-GB" sz="2400" dirty="0"/>
          </a:p>
          <a:p>
            <a:pPr marL="342900" indent="-342900">
              <a:buFont typeface="Arial" panose="020B0604020202020204" pitchFamily="34" charset="0"/>
              <a:buChar char="•"/>
            </a:pPr>
            <a:r>
              <a:rPr lang="en-GB" sz="2400" dirty="0"/>
              <a:t>Your Tuition Fee Loan is </a:t>
            </a:r>
            <a:r>
              <a:rPr lang="en-GB" sz="2400" dirty="0">
                <a:solidFill>
                  <a:srgbClr val="E6287F"/>
                </a:solidFill>
              </a:rPr>
              <a:t>paid directly to your higher education provider</a:t>
            </a:r>
            <a:r>
              <a:rPr lang="en-GB" sz="2400" dirty="0"/>
              <a:t> at the start of the academic year</a:t>
            </a:r>
          </a:p>
        </p:txBody>
      </p:sp>
    </p:spTree>
    <p:extLst>
      <p:ext uri="{BB962C8B-B14F-4D97-AF65-F5344CB8AC3E}">
        <p14:creationId xmlns:p14="http://schemas.microsoft.com/office/powerpoint/2010/main" val="10645990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p:txBody>
          <a:bodyPr/>
          <a:lstStyle/>
          <a:p>
            <a:r>
              <a:rPr lang="en-US" dirty="0">
                <a:solidFill>
                  <a:srgbClr val="E6287F"/>
                </a:solidFill>
              </a:rPr>
              <a:t>Maintenance Loan</a:t>
            </a:r>
          </a:p>
        </p:txBody>
      </p:sp>
      <p:sp>
        <p:nvSpPr>
          <p:cNvPr id="5" name="Rectangle 4"/>
          <p:cNvSpPr/>
          <p:nvPr/>
        </p:nvSpPr>
        <p:spPr>
          <a:xfrm>
            <a:off x="502904" y="1690688"/>
            <a:ext cx="8183895" cy="4192753"/>
          </a:xfrm>
          <a:prstGeom prst="rect">
            <a:avLst/>
          </a:prstGeom>
          <a:noFill/>
          <a:ln w="76200">
            <a:solidFill>
              <a:srgbClr val="53C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40080" y="1901952"/>
            <a:ext cx="7900416" cy="4672048"/>
          </a:xfrm>
          <a:prstGeom prst="rect">
            <a:avLst/>
          </a:prstGeom>
          <a:noFill/>
        </p:spPr>
        <p:txBody>
          <a:bodyPr wrap="square" rtlCol="0">
            <a:spAutoFit/>
          </a:bodyPr>
          <a:lstStyle/>
          <a:p>
            <a:pPr algn="ctr" fontAlgn="base">
              <a:spcBef>
                <a:spcPct val="20000"/>
              </a:spcBef>
              <a:spcAft>
                <a:spcPct val="0"/>
              </a:spcAft>
              <a:defRPr/>
            </a:pPr>
            <a:r>
              <a:rPr lang="en-GB" sz="2400" dirty="0"/>
              <a:t>A loan </a:t>
            </a:r>
            <a:r>
              <a:rPr lang="en-GB" sz="2400" b="1" dirty="0">
                <a:solidFill>
                  <a:srgbClr val="53C0D4"/>
                </a:solidFill>
              </a:rPr>
              <a:t>paid directly to your bank account </a:t>
            </a:r>
            <a:r>
              <a:rPr lang="en-GB" sz="2400" dirty="0"/>
              <a:t>in 3 instalments across the year, to help with living costs while at university.</a:t>
            </a:r>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endParaRPr lang="en-GB" sz="2400" dirty="0"/>
          </a:p>
          <a:p>
            <a:pPr algn="ctr" fontAlgn="base">
              <a:spcBef>
                <a:spcPct val="20000"/>
              </a:spcBef>
              <a:spcAft>
                <a:spcPct val="0"/>
              </a:spcAft>
              <a:defRPr/>
            </a:pPr>
            <a:r>
              <a:rPr lang="en-GB" sz="2400" dirty="0"/>
              <a:t>The amount of Maintenance Loan you can get </a:t>
            </a:r>
            <a:r>
              <a:rPr lang="en-GB" sz="2400" b="1" dirty="0">
                <a:solidFill>
                  <a:srgbClr val="53C0D4"/>
                </a:solidFill>
              </a:rPr>
              <a:t>depends on where you live </a:t>
            </a:r>
            <a:r>
              <a:rPr lang="en-GB" sz="2400" dirty="0"/>
              <a:t>as well as your </a:t>
            </a:r>
            <a:r>
              <a:rPr lang="en-GB" sz="2400" b="1" dirty="0">
                <a:solidFill>
                  <a:srgbClr val="53C0D4"/>
                </a:solidFill>
              </a:rPr>
              <a:t>household income</a:t>
            </a:r>
          </a:p>
          <a:p>
            <a:pPr algn="ctr" fontAlgn="base">
              <a:spcBef>
                <a:spcPct val="20000"/>
              </a:spcBef>
              <a:spcAft>
                <a:spcPct val="0"/>
              </a:spcAft>
              <a:defRPr/>
            </a:pPr>
            <a:endParaRPr lang="en-GB" sz="2400" dirty="0"/>
          </a:p>
          <a:p>
            <a:endParaRPr lang="en-GB" sz="2400" dirty="0"/>
          </a:p>
        </p:txBody>
      </p:sp>
      <p:pic>
        <p:nvPicPr>
          <p:cNvPr id="8" name="Picture 7">
            <a:extLst>
              <a:ext uri="{FF2B5EF4-FFF2-40B4-BE49-F238E27FC236}">
                <a16:creationId xmlns:a16="http://schemas.microsoft.com/office/drawing/2014/main" id="{3B028D46-3732-FA43-B9F0-3D5ECBCF6A92}"/>
              </a:ext>
            </a:extLst>
          </p:cNvPr>
          <p:cNvPicPr>
            <a:picLocks noChangeAspect="1"/>
          </p:cNvPicPr>
          <p:nvPr/>
        </p:nvPicPr>
        <p:blipFill>
          <a:blip r:embed="rId4">
            <a:duotone>
              <a:prstClr val="black"/>
              <a:srgbClr val="E6287F">
                <a:tint val="45000"/>
                <a:satMod val="400000"/>
              </a:srgbClr>
            </a:duotone>
          </a:blip>
          <a:stretch>
            <a:fillRect/>
          </a:stretch>
        </p:blipFill>
        <p:spPr>
          <a:xfrm>
            <a:off x="1102393" y="3194913"/>
            <a:ext cx="1089927" cy="980934"/>
          </a:xfrm>
          <a:prstGeom prst="rect">
            <a:avLst/>
          </a:prstGeom>
          <a:noFill/>
          <a:ln>
            <a:noFill/>
          </a:ln>
        </p:spPr>
      </p:pic>
      <p:pic>
        <p:nvPicPr>
          <p:cNvPr id="10" name="Picture 9">
            <a:extLst>
              <a:ext uri="{FF2B5EF4-FFF2-40B4-BE49-F238E27FC236}">
                <a16:creationId xmlns:a16="http://schemas.microsoft.com/office/drawing/2014/main" id="{A0F5D927-3A46-ED40-8A87-5D3F332F90AD}"/>
              </a:ext>
            </a:extLst>
          </p:cNvPr>
          <p:cNvPicPr>
            <a:picLocks noChangeAspect="1"/>
          </p:cNvPicPr>
          <p:nvPr/>
        </p:nvPicPr>
        <p:blipFill>
          <a:blip r:embed="rId5">
            <a:duotone>
              <a:prstClr val="black"/>
              <a:srgbClr val="E6287F">
                <a:tint val="45000"/>
                <a:satMod val="400000"/>
              </a:srgbClr>
            </a:duotone>
          </a:blip>
          <a:stretch>
            <a:fillRect/>
          </a:stretch>
        </p:blipFill>
        <p:spPr>
          <a:xfrm>
            <a:off x="4266928" y="3288338"/>
            <a:ext cx="591284" cy="949638"/>
          </a:xfrm>
          <a:prstGeom prst="rect">
            <a:avLst/>
          </a:prstGeom>
        </p:spPr>
      </p:pic>
      <p:pic>
        <p:nvPicPr>
          <p:cNvPr id="11" name="Picture 10">
            <a:extLst>
              <a:ext uri="{FF2B5EF4-FFF2-40B4-BE49-F238E27FC236}">
                <a16:creationId xmlns:a16="http://schemas.microsoft.com/office/drawing/2014/main" id="{ADB147FB-F534-0842-85EB-1CBFF2C486D2}"/>
              </a:ext>
            </a:extLst>
          </p:cNvPr>
          <p:cNvPicPr>
            <a:picLocks noChangeAspect="1"/>
          </p:cNvPicPr>
          <p:nvPr/>
        </p:nvPicPr>
        <p:blipFill>
          <a:blip r:embed="rId6">
            <a:duotone>
              <a:prstClr val="black"/>
              <a:srgbClr val="E6287F">
                <a:tint val="45000"/>
                <a:satMod val="400000"/>
              </a:srgbClr>
            </a:duotone>
          </a:blip>
          <a:stretch>
            <a:fillRect/>
          </a:stretch>
        </p:blipFill>
        <p:spPr>
          <a:xfrm>
            <a:off x="5361116" y="3104836"/>
            <a:ext cx="623227" cy="1133140"/>
          </a:xfrm>
          <a:prstGeom prst="rect">
            <a:avLst/>
          </a:prstGeom>
        </p:spPr>
      </p:pic>
      <p:pic>
        <p:nvPicPr>
          <p:cNvPr id="12" name="Picture 11">
            <a:extLst>
              <a:ext uri="{FF2B5EF4-FFF2-40B4-BE49-F238E27FC236}">
                <a16:creationId xmlns:a16="http://schemas.microsoft.com/office/drawing/2014/main" id="{9926A364-193E-5248-81C2-B0F26ED4DF96}"/>
              </a:ext>
            </a:extLst>
          </p:cNvPr>
          <p:cNvPicPr>
            <a:picLocks noChangeAspect="1"/>
          </p:cNvPicPr>
          <p:nvPr/>
        </p:nvPicPr>
        <p:blipFill>
          <a:blip r:embed="rId7">
            <a:duotone>
              <a:prstClr val="black"/>
              <a:srgbClr val="E6287F">
                <a:tint val="45000"/>
                <a:satMod val="400000"/>
              </a:srgbClr>
            </a:duotone>
          </a:blip>
          <a:stretch>
            <a:fillRect/>
          </a:stretch>
        </p:blipFill>
        <p:spPr>
          <a:xfrm>
            <a:off x="6487247" y="3285479"/>
            <a:ext cx="1412815" cy="1027502"/>
          </a:xfrm>
          <a:prstGeom prst="rect">
            <a:avLst/>
          </a:prstGeom>
        </p:spPr>
      </p:pic>
      <p:pic>
        <p:nvPicPr>
          <p:cNvPr id="13" name="Picture 12">
            <a:extLst>
              <a:ext uri="{FF2B5EF4-FFF2-40B4-BE49-F238E27FC236}">
                <a16:creationId xmlns:a16="http://schemas.microsoft.com/office/drawing/2014/main" id="{1CB4058C-80D7-BC44-B6B7-DF5182DDD0BA}"/>
              </a:ext>
            </a:extLst>
          </p:cNvPr>
          <p:cNvPicPr>
            <a:picLocks noChangeAspect="1"/>
          </p:cNvPicPr>
          <p:nvPr/>
        </p:nvPicPr>
        <p:blipFill>
          <a:blip r:embed="rId8">
            <a:duotone>
              <a:prstClr val="black"/>
              <a:srgbClr val="E6287F">
                <a:tint val="45000"/>
                <a:satMod val="400000"/>
              </a:srgbClr>
            </a:duotone>
          </a:blip>
          <a:stretch>
            <a:fillRect/>
          </a:stretch>
        </p:blipFill>
        <p:spPr>
          <a:xfrm>
            <a:off x="2620037" y="3194913"/>
            <a:ext cx="963798" cy="1053453"/>
          </a:xfrm>
          <a:prstGeom prst="rect">
            <a:avLst/>
          </a:prstGeom>
        </p:spPr>
      </p:pic>
    </p:spTree>
    <p:extLst>
      <p:ext uri="{BB962C8B-B14F-4D97-AF65-F5344CB8AC3E}">
        <p14:creationId xmlns:p14="http://schemas.microsoft.com/office/powerpoint/2010/main" val="267651798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19" ma:contentTypeDescription="Create a new document." ma:contentTypeScope="" ma:versionID="7b070e825bcd72213336bf8f3f14b189">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b297740a904dd32fbe9dcc8db6705f49"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Read xmlns="00af06db-1fde-47ea-af64-a11c9906b03d">true</Read>
    <TaxCatchAll xmlns="955c6b25-4ad0-4caa-bbc9-9d37c34c8783" xsi:nil="true"/>
    <_Flow_SignoffStatus xmlns="00af06db-1fde-47ea-af64-a11c9906b03d" xsi:nil="true"/>
  </documentManagement>
</p:properties>
</file>

<file path=customXml/itemProps1.xml><?xml version="1.0" encoding="utf-8"?>
<ds:datastoreItem xmlns:ds="http://schemas.openxmlformats.org/officeDocument/2006/customXml" ds:itemID="{800CB4A7-C3DE-4705-A0D5-24E3F50BB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f06db-1fde-47ea-af64-a11c9906b03d"/>
    <ds:schemaRef ds:uri="955c6b25-4ad0-4caa-bbc9-9d37c34c8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326FC4-68E0-45FA-B512-CD90BF94F653}">
  <ds:schemaRefs>
    <ds:schemaRef ds:uri="http://schemas.microsoft.com/sharepoint/v3/contenttype/forms"/>
  </ds:schemaRefs>
</ds:datastoreItem>
</file>

<file path=customXml/itemProps3.xml><?xml version="1.0" encoding="utf-8"?>
<ds:datastoreItem xmlns:ds="http://schemas.openxmlformats.org/officeDocument/2006/customXml" ds:itemID="{1B274243-AC01-41F7-8AEA-91BAB71819B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00af06db-1fde-47ea-af64-a11c9906b03d"/>
    <ds:schemaRef ds:uri="http://schemas.microsoft.com/office/infopath/2007/PartnerControls"/>
    <ds:schemaRef ds:uri="http://purl.org/dc/elements/1.1/"/>
    <ds:schemaRef ds:uri="955c6b25-4ad0-4caa-bbc9-9d37c34c87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4353</TotalTime>
  <Words>2353</Words>
  <Application>Microsoft Office PowerPoint</Application>
  <PresentationFormat>On-screen Show (4:3)</PresentationFormat>
  <Paragraphs>309</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Student Finance</vt:lpstr>
      <vt:lpstr>Snap Thought…</vt:lpstr>
      <vt:lpstr>What we’ll cover</vt:lpstr>
      <vt:lpstr>Who can access Student Finance England? </vt:lpstr>
      <vt:lpstr>What support is available? </vt:lpstr>
      <vt:lpstr>PowerPoint Presentation</vt:lpstr>
      <vt:lpstr>PowerPoint Presentation</vt:lpstr>
      <vt:lpstr>Tuition Fee Loan</vt:lpstr>
      <vt:lpstr>Maintenance Loan</vt:lpstr>
      <vt:lpstr>Maintenance Loan  </vt:lpstr>
      <vt:lpstr>Maintenance Loan  </vt:lpstr>
      <vt:lpstr>Additional Funding</vt:lpstr>
      <vt:lpstr>Additional Funding</vt:lpstr>
      <vt:lpstr>Additional Funding</vt:lpstr>
      <vt:lpstr>How do you access StudentFinanceEngland? </vt:lpstr>
      <vt:lpstr>How and when to repay</vt:lpstr>
      <vt:lpstr>How and when to repay</vt:lpstr>
      <vt:lpstr>How and when to repay</vt:lpstr>
      <vt:lpstr>PowerPoint Presentation</vt:lpstr>
      <vt:lpstr>Higher or Lower</vt:lpstr>
      <vt:lpstr>How to manage your money</vt:lpstr>
      <vt:lpstr>How to manage your money</vt:lpstr>
      <vt:lpstr>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50</cp:revision>
  <dcterms:created xsi:type="dcterms:W3CDTF">2017-06-15T09:14:20Z</dcterms:created>
  <dcterms:modified xsi:type="dcterms:W3CDTF">2023-10-11T08:51:53Z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ies>
</file>