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5"/>
  </p:notesMasterIdLst>
  <p:handoutMasterIdLst>
    <p:handoutMasterId r:id="rId26"/>
  </p:handoutMasterIdLst>
  <p:sldIdLst>
    <p:sldId id="335" r:id="rId5"/>
    <p:sldId id="331" r:id="rId6"/>
    <p:sldId id="279" r:id="rId7"/>
    <p:sldId id="344" r:id="rId8"/>
    <p:sldId id="280" r:id="rId9"/>
    <p:sldId id="347" r:id="rId10"/>
    <p:sldId id="341" r:id="rId11"/>
    <p:sldId id="324" r:id="rId12"/>
    <p:sldId id="257" r:id="rId13"/>
    <p:sldId id="315" r:id="rId14"/>
    <p:sldId id="316" r:id="rId15"/>
    <p:sldId id="317" r:id="rId16"/>
    <p:sldId id="318" r:id="rId17"/>
    <p:sldId id="343" r:id="rId18"/>
    <p:sldId id="325" r:id="rId19"/>
    <p:sldId id="326" r:id="rId20"/>
    <p:sldId id="332" r:id="rId21"/>
    <p:sldId id="330" r:id="rId22"/>
    <p:sldId id="337" r:id="rId23"/>
    <p:sldId id="29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ctoria Joseph" initials="VJ" lastIdx="1" clrIdx="0">
    <p:extLst>
      <p:ext uri="{19B8F6BF-5375-455C-9EA6-DF929625EA0E}">
        <p15:presenceInfo xmlns:p15="http://schemas.microsoft.com/office/powerpoint/2012/main" userId="S-1-5-21-3324692002-379905879-1835832270-1120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287F"/>
    <a:srgbClr val="2F2D80"/>
    <a:srgbClr val="2F2E7E"/>
    <a:srgbClr val="30ADC2"/>
    <a:srgbClr val="423FB3"/>
    <a:srgbClr val="50BFD3"/>
    <a:srgbClr val="63C3C8"/>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94" autoAdjust="0"/>
    <p:restoredTop sz="73599" autoAdjust="0"/>
  </p:normalViewPr>
  <p:slideViewPr>
    <p:cSldViewPr snapToGrid="0" snapToObjects="1">
      <p:cViewPr varScale="1">
        <p:scale>
          <a:sx n="63" d="100"/>
          <a:sy n="63" d="100"/>
        </p:scale>
        <p:origin x="778" y="67"/>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dirty="0">
                <a:cs typeface="Arial" panose="020B0604020202020204" pitchFamily="34" charset="0"/>
              </a:rPr>
              <a:t>3.1.1</a:t>
            </a:r>
          </a:p>
        </p:txBody>
      </p:sp>
      <p:sp>
        <p:nvSpPr>
          <p:cNvPr id="4" name="Footer Placeholder 3"/>
          <p:cNvSpPr>
            <a:spLocks noGrp="1"/>
          </p:cNvSpPr>
          <p:nvPr>
            <p:ph type="ftr" sz="quarter" idx="2"/>
          </p:nvPr>
        </p:nvSpPr>
        <p:spPr>
          <a:xfrm>
            <a:off x="-1" y="8685213"/>
            <a:ext cx="3537857" cy="458787"/>
          </a:xfrm>
          <a:prstGeom prst="rect">
            <a:avLst/>
          </a:prstGeom>
        </p:spPr>
        <p:txBody>
          <a:bodyPr vert="horz" lIns="91440" tIns="45720" rIns="91440" bIns="45720" rtlCol="0" anchor="b"/>
          <a:lstStyle>
            <a:lvl1pPr algn="l">
              <a:defRPr sz="1200"/>
            </a:lvl1pPr>
          </a:lstStyle>
          <a:p>
            <a:r>
              <a:rPr lang="en-GB" dirty="0">
                <a:cs typeface="Arial" panose="020B0604020202020204" pitchFamily="34" charset="0"/>
              </a:rPr>
              <a:t>3.1.1 HE – What does it all mean PowerPoint</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9D8678-0EB2-487C-B3ED-D222EE9BC2A8}" type="slidenum">
              <a:rPr lang="en-GB" smtClean="0">
                <a:cs typeface="Arial" panose="020B0604020202020204" pitchFamily="34" charset="0"/>
              </a:rPr>
              <a:t>‹#›</a:t>
            </a:fld>
            <a:endParaRPr lang="en-GB" dirty="0">
              <a:cs typeface="Arial" panose="020B0604020202020204" pitchFamily="34" charset="0"/>
            </a:endParaRPr>
          </a:p>
        </p:txBody>
      </p:sp>
    </p:spTree>
    <p:extLst>
      <p:ext uri="{BB962C8B-B14F-4D97-AF65-F5344CB8AC3E}">
        <p14:creationId xmlns:p14="http://schemas.microsoft.com/office/powerpoint/2010/main" val="2956278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47569-7A93-49E8-B01B-6D5A564B63BA}" type="datetimeFigureOut">
              <a:rPr lang="en-GB" smtClean="0"/>
              <a:t>19/10/2023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9C405-58F9-4188-A729-BE64F2984EDC}" type="slidenum">
              <a:rPr lang="en-GB" smtClean="0"/>
              <a:t>‹#›</a:t>
            </a:fld>
            <a:endParaRPr lang="en-GB"/>
          </a:p>
        </p:txBody>
      </p:sp>
    </p:spTree>
    <p:extLst>
      <p:ext uri="{BB962C8B-B14F-4D97-AF65-F5344CB8AC3E}">
        <p14:creationId xmlns:p14="http://schemas.microsoft.com/office/powerpoint/2010/main" val="83213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Students should be directed to sit in groups of 3 or 4</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On the tables will be cards/sticker – ask the students to write their first names on them</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Start off by explaining what the questions are then use this opportunity to start the activity by answering the questions yourself e.g.- my name is … my favourite subject is/was.. and a fun fact about me is and where you would travel, if you could go anywhere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SA should go next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Then go around the room and have the students answer, you could stand up, line up or go around in groups.  It might be useful to  assess the group beforehand for how comfortable </a:t>
            </a:r>
            <a:r>
              <a:rPr lang="en-GB" sz="1200" b="0" i="0" kern="1200" dirty="0">
                <a:solidFill>
                  <a:srgbClr val="FF0000"/>
                </a:solidFill>
                <a:effectLst/>
                <a:latin typeface="+mn-lt"/>
                <a:ea typeface="+mn-ea"/>
                <a:cs typeface="+mn-cs"/>
              </a:rPr>
              <a:t>they will </a:t>
            </a:r>
            <a:r>
              <a:rPr lang="en-GB" sz="1200" b="0" i="0" kern="1200" dirty="0">
                <a:solidFill>
                  <a:schemeClr val="tx1"/>
                </a:solidFill>
                <a:effectLst/>
                <a:latin typeface="+mn-lt"/>
                <a:ea typeface="+mn-ea"/>
                <a:cs typeface="+mn-cs"/>
              </a:rPr>
              <a:t>be doing this and adapt if necessary.</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Feel free to change the fun fact to another question if you think it would work better.</a:t>
            </a: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2</a:t>
            </a:fld>
            <a:endParaRPr lang="en-GB"/>
          </a:p>
        </p:txBody>
      </p:sp>
    </p:spTree>
    <p:extLst>
      <p:ext uri="{BB962C8B-B14F-4D97-AF65-F5344CB8AC3E}">
        <p14:creationId xmlns:p14="http://schemas.microsoft.com/office/powerpoint/2010/main" val="2813206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11</a:t>
            </a:fld>
            <a:endParaRPr lang="en-GB"/>
          </a:p>
        </p:txBody>
      </p:sp>
    </p:spTree>
    <p:extLst>
      <p:ext uri="{BB962C8B-B14F-4D97-AF65-F5344CB8AC3E}">
        <p14:creationId xmlns:p14="http://schemas.microsoft.com/office/powerpoint/2010/main" val="19968992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12</a:t>
            </a:fld>
            <a:endParaRPr lang="en-GB"/>
          </a:p>
        </p:txBody>
      </p:sp>
    </p:spTree>
    <p:extLst>
      <p:ext uri="{BB962C8B-B14F-4D97-AF65-F5344CB8AC3E}">
        <p14:creationId xmlns:p14="http://schemas.microsoft.com/office/powerpoint/2010/main" val="3067823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this top tip with students to highlight the lotus blossom as a useful resources when revising and answering exam questions. </a:t>
            </a:r>
          </a:p>
        </p:txBody>
      </p:sp>
      <p:sp>
        <p:nvSpPr>
          <p:cNvPr id="4" name="Slide Number Placeholder 3"/>
          <p:cNvSpPr>
            <a:spLocks noGrp="1"/>
          </p:cNvSpPr>
          <p:nvPr>
            <p:ph type="sldNum" sz="quarter" idx="5"/>
          </p:nvPr>
        </p:nvSpPr>
        <p:spPr/>
        <p:txBody>
          <a:bodyPr/>
          <a:lstStyle/>
          <a:p>
            <a:fld id="{9269C405-58F9-4188-A729-BE64F2984EDC}" type="slidenum">
              <a:rPr lang="en-GB" smtClean="0"/>
              <a:t>14</a:t>
            </a:fld>
            <a:endParaRPr lang="en-GB"/>
          </a:p>
        </p:txBody>
      </p:sp>
    </p:spTree>
    <p:extLst>
      <p:ext uri="{BB962C8B-B14F-4D97-AF65-F5344CB8AC3E}">
        <p14:creationId xmlns:p14="http://schemas.microsoft.com/office/powerpoint/2010/main" val="1330241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dirty="0">
                <a:solidFill>
                  <a:srgbClr val="1F4E79"/>
                </a:solidFill>
                <a:effectLst/>
                <a:latin typeface="Arial" panose="020B0604020202020204" pitchFamily="34" charset="0"/>
                <a:ea typeface="Calibri" panose="020F0502020204030204" pitchFamily="34" charset="0"/>
                <a:cs typeface="Times New Roman (Body CS)"/>
              </a:rPr>
              <a:t>To begin the activity one group chooses a post it note and hands it to the trainer to put up on a board for all to see. If necessary, the group can be asked to explain their idea and their reason for choosing whatever they put on the post it note</a:t>
            </a:r>
            <a:endParaRPr lang="en-GB" sz="1200" dirty="0">
              <a:solidFill>
                <a:srgbClr val="00274C"/>
              </a:solidFill>
              <a:effectLst/>
              <a:latin typeface="Avenir" panose="020B0503020203020204" pitchFamily="34" charset="0"/>
              <a:ea typeface="Calibri" panose="020F0502020204030204" pitchFamily="34" charset="0"/>
              <a:cs typeface="Times New Roman (Body CS)"/>
            </a:endParaRPr>
          </a:p>
          <a:p>
            <a:pPr marL="171450" indent="-171450">
              <a:buFont typeface="Arial" panose="020B0604020202020204" pitchFamily="34" charset="0"/>
              <a:buChar char="•"/>
            </a:pPr>
            <a:r>
              <a:rPr lang="en-GB" sz="1200" dirty="0">
                <a:solidFill>
                  <a:srgbClr val="1F4E79"/>
                </a:solidFill>
                <a:effectLst/>
                <a:latin typeface="Arial" panose="020B0604020202020204" pitchFamily="34" charset="0"/>
                <a:ea typeface="Calibri" panose="020F0502020204030204" pitchFamily="34" charset="0"/>
              </a:rPr>
              <a:t>The next group in turn has to choose one of their post it notes that links in some way to the first groups posted note. in other words, the same as if you would play Domino's except we are not asking for matches just justifications for a link</a:t>
            </a:r>
            <a:endParaRPr lang="en-GB" sz="1200" dirty="0">
              <a:solidFill>
                <a:srgbClr val="1F4E79"/>
              </a:solidFill>
              <a:latin typeface="Arial" panose="020B0604020202020204" pitchFamily="34" charset="0"/>
            </a:endParaRPr>
          </a:p>
          <a:p>
            <a:pPr marL="171450" indent="-171450">
              <a:buFont typeface="Arial" panose="020B0604020202020204" pitchFamily="34" charset="0"/>
              <a:buChar char="•"/>
            </a:pPr>
            <a:r>
              <a:rPr lang="en-GB" sz="1200" dirty="0">
                <a:solidFill>
                  <a:srgbClr val="1F4E79"/>
                </a:solidFill>
                <a:latin typeface="Arial" panose="020B0604020202020204" pitchFamily="34" charset="0"/>
              </a:rPr>
              <a:t>See next slide for a demonstration.</a:t>
            </a:r>
            <a:endParaRPr lang="en-GB" dirty="0"/>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15</a:t>
            </a:fld>
            <a:endParaRPr lang="en-GB"/>
          </a:p>
        </p:txBody>
      </p:sp>
    </p:spTree>
    <p:extLst>
      <p:ext uri="{BB962C8B-B14F-4D97-AF65-F5344CB8AC3E}">
        <p14:creationId xmlns:p14="http://schemas.microsoft.com/office/powerpoint/2010/main" val="4260753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16</a:t>
            </a:fld>
            <a:endParaRPr lang="en-GB"/>
          </a:p>
        </p:txBody>
      </p:sp>
    </p:spTree>
    <p:extLst>
      <p:ext uri="{BB962C8B-B14F-4D97-AF65-F5344CB8AC3E}">
        <p14:creationId xmlns:p14="http://schemas.microsoft.com/office/powerpoint/2010/main" val="2868946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images for this activity should be laid out on each group’s tables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Year 8, 9 and 10 each have a separate pack of 8 images.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Students need to put their images in order, by creating a link between the fist image and the next.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They should write down their links and justifications so that they don’t forget them.</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Use the example on the slide to explain how this would work.</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Allow all students a few minutes to familiarise themselves with the images on their tables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Ensure it is highlighted that there is no right or wrong answer as long as they can justify the link.</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Allow the groups around 5-10 minutes to begin their discussions while the OO and SA circulate the room</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Optional extension: give each group one or two card from the ‘wild cards’ pack and ask them to include them in their card sequence. </a:t>
            </a: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17</a:t>
            </a:fld>
            <a:endParaRPr lang="en-GB"/>
          </a:p>
        </p:txBody>
      </p:sp>
    </p:spTree>
    <p:extLst>
      <p:ext uri="{BB962C8B-B14F-4D97-AF65-F5344CB8AC3E}">
        <p14:creationId xmlns:p14="http://schemas.microsoft.com/office/powerpoint/2010/main" val="7777072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Optional extension: Students switch tables with another group and try to work out what reasons/justifications the groups used to order their cards in this way. Give them around 5 minutes to do this, then ask the groups to come together and see how accurate they were. </a:t>
            </a:r>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18</a:t>
            </a:fld>
            <a:endParaRPr lang="en-GB"/>
          </a:p>
        </p:txBody>
      </p:sp>
    </p:spTree>
    <p:extLst>
      <p:ext uri="{BB962C8B-B14F-4D97-AF65-F5344CB8AC3E}">
        <p14:creationId xmlns:p14="http://schemas.microsoft.com/office/powerpoint/2010/main" val="386337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Three post-it notes should be given to each student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Ask the students to write on one coloured post-it something they enjoyed about the session, on another a piece of information or a skill they have learned and on the final post-it, a question or something they are unsure about.</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Finally ask students to stick the post-it on the board under the relevant section, or in a designated space in the room, e.g. separate table for each heading. </a:t>
            </a: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19</a:t>
            </a:fld>
            <a:endParaRPr lang="en-GB"/>
          </a:p>
        </p:txBody>
      </p:sp>
    </p:spTree>
    <p:extLst>
      <p:ext uri="{BB962C8B-B14F-4D97-AF65-F5344CB8AC3E}">
        <p14:creationId xmlns:p14="http://schemas.microsoft.com/office/powerpoint/2010/main" val="874742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Introduce yourself to students.</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3</a:t>
            </a:fld>
            <a:endParaRPr lang="en-GB"/>
          </a:p>
        </p:txBody>
      </p:sp>
    </p:spTree>
    <p:extLst>
      <p:ext uri="{BB962C8B-B14F-4D97-AF65-F5344CB8AC3E}">
        <p14:creationId xmlns:p14="http://schemas.microsoft.com/office/powerpoint/2010/main" val="4101143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 this first session, make sure that you take the time to introduce yourself as facilitator, introduce them to GHWY and the student ambassador (SA)</a:t>
            </a: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4</a:t>
            </a:fld>
            <a:endParaRPr lang="en-GB"/>
          </a:p>
        </p:txBody>
      </p:sp>
    </p:spTree>
    <p:extLst>
      <p:ext uri="{BB962C8B-B14F-4D97-AF65-F5344CB8AC3E}">
        <p14:creationId xmlns:p14="http://schemas.microsoft.com/office/powerpoint/2010/main" val="867412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A list of our partner institutions. Some students may have visited/heard of these places before. </a:t>
            </a:r>
          </a:p>
        </p:txBody>
      </p:sp>
      <p:sp>
        <p:nvSpPr>
          <p:cNvPr id="4" name="Slide Number Placeholder 3"/>
          <p:cNvSpPr>
            <a:spLocks noGrp="1"/>
          </p:cNvSpPr>
          <p:nvPr>
            <p:ph type="sldNum" sz="quarter" idx="5"/>
          </p:nvPr>
        </p:nvSpPr>
        <p:spPr/>
        <p:txBody>
          <a:bodyPr/>
          <a:lstStyle/>
          <a:p>
            <a:fld id="{9269C405-58F9-4188-A729-BE64F2984EDC}" type="slidenum">
              <a:rPr lang="en-GB" smtClean="0"/>
              <a:t>5</a:t>
            </a:fld>
            <a:endParaRPr lang="en-GB"/>
          </a:p>
        </p:txBody>
      </p:sp>
    </p:spTree>
    <p:extLst>
      <p:ext uri="{BB962C8B-B14F-4D97-AF65-F5344CB8AC3E}">
        <p14:creationId xmlns:p14="http://schemas.microsoft.com/office/powerpoint/2010/main" val="1515816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a:t>Give  a general overview of the levels and pathways</a:t>
            </a:r>
          </a:p>
          <a:p>
            <a:pPr marL="171450" indent="-171450">
              <a:buFontTx/>
              <a:buChar char="-"/>
            </a:pPr>
            <a:r>
              <a:rPr lang="en-GB" dirty="0"/>
              <a:t>They are currently studying for entry level qualifications (Y8 and some Y9) and Level 1/2 qualifications (Some Y9 and Y10)</a:t>
            </a:r>
          </a:p>
          <a:p>
            <a:pPr marL="171450" indent="-171450">
              <a:buFontTx/>
              <a:buChar char="-"/>
            </a:pPr>
            <a:r>
              <a:rPr lang="en-GB" dirty="0"/>
              <a:t>Explain that HE is level 4 and above.</a:t>
            </a:r>
          </a:p>
        </p:txBody>
      </p:sp>
      <p:sp>
        <p:nvSpPr>
          <p:cNvPr id="4" name="Slide Number Placeholder 3"/>
          <p:cNvSpPr>
            <a:spLocks noGrp="1"/>
          </p:cNvSpPr>
          <p:nvPr>
            <p:ph type="sldNum" sz="quarter" idx="5"/>
          </p:nvPr>
        </p:nvSpPr>
        <p:spPr/>
        <p:txBody>
          <a:bodyPr/>
          <a:lstStyle/>
          <a:p>
            <a:fld id="{36338B20-1013-6C4A-8E1B-BBFC12E0B1D8}" type="slidenum">
              <a:rPr lang="en-US" smtClean="0"/>
              <a:t>6</a:t>
            </a:fld>
            <a:endParaRPr lang="en-US"/>
          </a:p>
        </p:txBody>
      </p:sp>
    </p:spTree>
    <p:extLst>
      <p:ext uri="{BB962C8B-B14F-4D97-AF65-F5344CB8AC3E}">
        <p14:creationId xmlns:p14="http://schemas.microsoft.com/office/powerpoint/2010/main" val="1572021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Outline the project in weeks, the objectives of each session and the campus visit at the end.</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Take the time to speak about why the skills we cover will be useful.</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Highlight the slides that have top tips included on them.</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Highlight each session and how all the sessions will build up and lead  to the campus visit (session 6).</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Encourage the use of the SA each session.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 bullet points on the slides provide detail for each session, go through these in order.</a:t>
            </a:r>
          </a:p>
        </p:txBody>
      </p:sp>
      <p:sp>
        <p:nvSpPr>
          <p:cNvPr id="4" name="Slide Number Placeholder 3"/>
          <p:cNvSpPr>
            <a:spLocks noGrp="1"/>
          </p:cNvSpPr>
          <p:nvPr>
            <p:ph type="sldNum" sz="quarter" idx="5"/>
          </p:nvPr>
        </p:nvSpPr>
        <p:spPr/>
        <p:txBody>
          <a:bodyPr/>
          <a:lstStyle/>
          <a:p>
            <a:fld id="{9269C405-58F9-4188-A729-BE64F2984EDC}" type="slidenum">
              <a:rPr lang="en-GB" smtClean="0"/>
              <a:t>7</a:t>
            </a:fld>
            <a:endParaRPr lang="en-GB"/>
          </a:p>
        </p:txBody>
      </p:sp>
    </p:spTree>
    <p:extLst>
      <p:ext uri="{BB962C8B-B14F-4D97-AF65-F5344CB8AC3E}">
        <p14:creationId xmlns:p14="http://schemas.microsoft.com/office/powerpoint/2010/main" val="1817828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These should be ready on the tables at the start of the session with students names and HEAT IDs already printed.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Instruct the students to complete confidentially, there is no right or wrong answer but it is important for them to be honest and realistic.</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Reiterate that this is just to gauge their thoughts about their own ability in week one to compare at the end of the 6 week programme.  Explain that it does not matter if  they are scoring themselves low in this session.</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Tell the students we will complete the same survey at the end of the last session to see how much they think they have improved. </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Guide them through the questions one at a time, explaining what each question is asking them. </a:t>
            </a: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8</a:t>
            </a:fld>
            <a:endParaRPr lang="en-GB"/>
          </a:p>
        </p:txBody>
      </p:sp>
    </p:spTree>
    <p:extLst>
      <p:ext uri="{BB962C8B-B14F-4D97-AF65-F5344CB8AC3E}">
        <p14:creationId xmlns:p14="http://schemas.microsoft.com/office/powerpoint/2010/main" val="3701209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Introduce the session, the objectives (what they should gain from it) and briefly outline the activities.</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Discuss each point with the students.</a:t>
            </a: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9</a:t>
            </a:fld>
            <a:endParaRPr lang="en-GB"/>
          </a:p>
        </p:txBody>
      </p:sp>
    </p:spTree>
    <p:extLst>
      <p:ext uri="{BB962C8B-B14F-4D97-AF65-F5344CB8AC3E}">
        <p14:creationId xmlns:p14="http://schemas.microsoft.com/office/powerpoint/2010/main" val="107544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Introduce the lotus blossom by example. Use the SA to help complete the model..</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Explain how this structure is allowing them to expand their knowledge of a certain topic</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Ask students to draw their own model and complete using a word of your choice</a:t>
            </a:r>
          </a:p>
          <a:p>
            <a:pPr marL="171450" indent="-171450">
              <a:buFont typeface="Arial" panose="020B0604020202020204" pitchFamily="34" charset="0"/>
              <a:buChar char="•"/>
            </a:pPr>
            <a:r>
              <a:rPr lang="en-GB" sz="1200" b="0" i="0" kern="1200" dirty="0">
                <a:solidFill>
                  <a:schemeClr val="tx1"/>
                </a:solidFill>
                <a:effectLst/>
                <a:latin typeface="+mn-lt"/>
                <a:ea typeface="+mn-ea"/>
                <a:cs typeface="+mn-cs"/>
              </a:rPr>
              <a:t>If the concept is easily grasped within the group, move on to the extension, taking one word from the original diagram and creating a second one</a:t>
            </a:r>
          </a:p>
          <a:p>
            <a:pPr marL="171450" indent="-171450">
              <a:buFont typeface="Arial" panose="020B0604020202020204" pitchFamily="34" charset="0"/>
              <a:buChar char="•"/>
            </a:pPr>
            <a:endParaRPr lang="en-GB" sz="1200" b="0" i="0" kern="1200" dirty="0">
              <a:solidFill>
                <a:schemeClr val="tx1"/>
              </a:solidFill>
              <a:effectLst/>
              <a:latin typeface="+mn-lt"/>
              <a:ea typeface="+mn-ea"/>
              <a:cs typeface="+mn-cs"/>
            </a:endParaRPr>
          </a:p>
          <a:p>
            <a:pPr marL="0" indent="0">
              <a:buFont typeface="Arial" panose="020B0604020202020204" pitchFamily="34" charset="0"/>
              <a:buNone/>
            </a:pPr>
            <a:r>
              <a:rPr lang="en-GB" sz="1200" b="0" i="0" kern="1200" dirty="0">
                <a:solidFill>
                  <a:schemeClr val="tx1"/>
                </a:solidFill>
                <a:effectLst/>
                <a:latin typeface="+mn-lt"/>
                <a:ea typeface="+mn-ea"/>
                <a:cs typeface="+mn-cs"/>
              </a:rPr>
              <a:t>Suggested words to use for activity:</a:t>
            </a:r>
          </a:p>
          <a:p>
            <a:pPr marL="0" indent="0">
              <a:buFont typeface="Arial" panose="020B0604020202020204" pitchFamily="34" charset="0"/>
              <a:buNone/>
            </a:pPr>
            <a:r>
              <a:rPr lang="en-GB" sz="1200" b="0" i="0" kern="1200" dirty="0">
                <a:solidFill>
                  <a:schemeClr val="tx1"/>
                </a:solidFill>
                <a:effectLst/>
                <a:latin typeface="+mn-lt"/>
                <a:ea typeface="+mn-ea"/>
                <a:cs typeface="+mn-cs"/>
              </a:rPr>
              <a:t>Y8: Ice Cream, </a:t>
            </a:r>
          </a:p>
          <a:p>
            <a:pPr marL="0" indent="0">
              <a:buFont typeface="Arial" panose="020B0604020202020204" pitchFamily="34" charset="0"/>
              <a:buNone/>
            </a:pPr>
            <a:r>
              <a:rPr lang="en-GB" sz="1200" b="0" i="0" kern="1200" dirty="0">
                <a:solidFill>
                  <a:schemeClr val="tx1"/>
                </a:solidFill>
                <a:effectLst/>
                <a:latin typeface="+mn-lt"/>
                <a:ea typeface="+mn-ea"/>
                <a:cs typeface="+mn-cs"/>
              </a:rPr>
              <a:t>Y9: Earthquake,</a:t>
            </a:r>
          </a:p>
          <a:p>
            <a:pPr marL="0" indent="0">
              <a:buFont typeface="Arial" panose="020B0604020202020204" pitchFamily="34" charset="0"/>
              <a:buNone/>
            </a:pPr>
            <a:r>
              <a:rPr lang="en-GB" sz="1200" b="0" i="0" kern="1200" dirty="0">
                <a:solidFill>
                  <a:schemeClr val="tx1"/>
                </a:solidFill>
                <a:effectLst/>
                <a:latin typeface="+mn-lt"/>
                <a:ea typeface="+mn-ea"/>
                <a:cs typeface="+mn-cs"/>
              </a:rPr>
              <a:t>Y10: Technology</a:t>
            </a:r>
          </a:p>
          <a:p>
            <a:endParaRPr lang="en-GB" dirty="0"/>
          </a:p>
        </p:txBody>
      </p:sp>
      <p:sp>
        <p:nvSpPr>
          <p:cNvPr id="4" name="Slide Number Placeholder 3"/>
          <p:cNvSpPr>
            <a:spLocks noGrp="1"/>
          </p:cNvSpPr>
          <p:nvPr>
            <p:ph type="sldNum" sz="quarter" idx="5"/>
          </p:nvPr>
        </p:nvSpPr>
        <p:spPr/>
        <p:txBody>
          <a:bodyPr/>
          <a:lstStyle/>
          <a:p>
            <a:fld id="{9269C405-58F9-4188-A729-BE64F2984EDC}" type="slidenum">
              <a:rPr lang="en-GB" smtClean="0"/>
              <a:t>10</a:t>
            </a:fld>
            <a:endParaRPr lang="en-GB"/>
          </a:p>
        </p:txBody>
      </p:sp>
    </p:spTree>
    <p:extLst>
      <p:ext uri="{BB962C8B-B14F-4D97-AF65-F5344CB8AC3E}">
        <p14:creationId xmlns:p14="http://schemas.microsoft.com/office/powerpoint/2010/main" val="457244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3054982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169116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362540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BF9C02-6475-D648-9908-97E27D25D89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35165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5BF9C02-6475-D648-9908-97E27D25D89E}"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3783032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BF9C02-6475-D648-9908-97E27D25D89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3741103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BF9C02-6475-D648-9908-97E27D25D89E}"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4019896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BF9C02-6475-D648-9908-97E27D25D89E}"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92186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BF9C02-6475-D648-9908-97E27D25D89E}"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589039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389663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5BF9C02-6475-D648-9908-97E27D25D89E}"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C4A0D-AE44-1740-86AB-192260554330}" type="slidenum">
              <a:rPr lang="en-US" smtClean="0"/>
              <a:t>‹#›</a:t>
            </a:fld>
            <a:endParaRPr lang="en-US"/>
          </a:p>
        </p:txBody>
      </p:sp>
    </p:spTree>
    <p:extLst>
      <p:ext uri="{BB962C8B-B14F-4D97-AF65-F5344CB8AC3E}">
        <p14:creationId xmlns:p14="http://schemas.microsoft.com/office/powerpoint/2010/main" val="3708218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BF9C02-6475-D648-9908-97E27D25D89E}" type="datetimeFigureOut">
              <a:rPr lang="en-US" smtClean="0"/>
              <a:t>10/19/2023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C4A0D-AE44-1740-86AB-192260554330}" type="slidenum">
              <a:rPr lang="en-US" smtClean="0"/>
              <a:t>‹#›</a:t>
            </a:fld>
            <a:endParaRPr lang="en-US"/>
          </a:p>
        </p:txBody>
      </p:sp>
    </p:spTree>
    <p:extLst>
      <p:ext uri="{BB962C8B-B14F-4D97-AF65-F5344CB8AC3E}">
        <p14:creationId xmlns:p14="http://schemas.microsoft.com/office/powerpoint/2010/main" val="500401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4.jpeg"/><Relationship Id="rId9"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aliem.com/2016/team-based-learning-2016-jgme-aliem-hot-topics-in-medical-education/"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www.vecteezy.com/vector-art/2185576-ice-breaking-or-icebreaker-activity-game-and-event" TargetMode="Externa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10.jpe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12CBD9-A868-4038-94AF-26138567E2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2" name="Title 1"/>
          <p:cNvSpPr>
            <a:spLocks noGrp="1"/>
          </p:cNvSpPr>
          <p:nvPr>
            <p:ph type="ctrTitle"/>
          </p:nvPr>
        </p:nvSpPr>
        <p:spPr>
          <a:xfrm>
            <a:off x="2413716" y="2648560"/>
            <a:ext cx="7772400" cy="1132523"/>
          </a:xfrm>
        </p:spPr>
        <p:txBody>
          <a:bodyPr>
            <a:normAutofit/>
          </a:bodyPr>
          <a:lstStyle/>
          <a:p>
            <a:r>
              <a:rPr lang="en-US" sz="5400" b="1" dirty="0">
                <a:solidFill>
                  <a:srgbClr val="E6287F"/>
                </a:solidFill>
              </a:rPr>
              <a:t>Think and Go Higher</a:t>
            </a:r>
          </a:p>
        </p:txBody>
      </p:sp>
      <p:sp>
        <p:nvSpPr>
          <p:cNvPr id="5" name="Title 1"/>
          <p:cNvSpPr txBox="1">
            <a:spLocks/>
          </p:cNvSpPr>
          <p:nvPr/>
        </p:nvSpPr>
        <p:spPr>
          <a:xfrm>
            <a:off x="2413716" y="3216705"/>
            <a:ext cx="7772400" cy="113252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rgbClr val="E6287F"/>
                </a:solidFill>
              </a:rPr>
              <a:t>Session 1 – </a:t>
            </a:r>
            <a:r>
              <a:rPr lang="en-US" sz="4400">
                <a:solidFill>
                  <a:srgbClr val="E6287F"/>
                </a:solidFill>
              </a:rPr>
              <a:t>Go Connect</a:t>
            </a:r>
            <a:endParaRPr lang="en-US" sz="4400" dirty="0">
              <a:solidFill>
                <a:srgbClr val="E6287F"/>
              </a:solidFill>
            </a:endParaRPr>
          </a:p>
        </p:txBody>
      </p:sp>
    </p:spTree>
    <p:extLst>
      <p:ext uri="{BB962C8B-B14F-4D97-AF65-F5344CB8AC3E}">
        <p14:creationId xmlns:p14="http://schemas.microsoft.com/office/powerpoint/2010/main" val="190915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6" descr="2.png">
            <a:extLst>
              <a:ext uri="{FF2B5EF4-FFF2-40B4-BE49-F238E27FC236}">
                <a16:creationId xmlns:a16="http://schemas.microsoft.com/office/drawing/2014/main" id="{F08A3E42-3653-498D-A726-A69FDD4D4487}"/>
              </a:ext>
            </a:extLst>
          </p:cNvPr>
          <p:cNvPicPr>
            <a:picLocks noChangeAspect="1"/>
          </p:cNvPicPr>
          <p:nvPr/>
        </p:nvPicPr>
        <p:blipFill>
          <a:blip r:embed="rId3"/>
          <a:stretch>
            <a:fillRect/>
          </a:stretch>
        </p:blipFill>
        <p:spPr>
          <a:xfrm>
            <a:off x="0" y="1"/>
            <a:ext cx="12192000" cy="6858000"/>
          </a:xfrm>
          <a:prstGeom prst="rect">
            <a:avLst/>
          </a:prstGeom>
        </p:spPr>
      </p:pic>
      <p:sp>
        <p:nvSpPr>
          <p:cNvPr id="5" name="Content Placeholder 2"/>
          <p:cNvSpPr txBox="1">
            <a:spLocks/>
          </p:cNvSpPr>
          <p:nvPr/>
        </p:nvSpPr>
        <p:spPr>
          <a:xfrm>
            <a:off x="497193" y="1506897"/>
            <a:ext cx="10694675" cy="112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a:pPr>
            <a:r>
              <a:rPr lang="en-GB" sz="2400" dirty="0"/>
              <a:t>Draw a noughts and crosses </a:t>
            </a:r>
            <a:r>
              <a:rPr lang="en-GB" sz="2400" b="1" dirty="0">
                <a:solidFill>
                  <a:srgbClr val="E6287F"/>
                </a:solidFill>
              </a:rPr>
              <a:t>grid</a:t>
            </a:r>
            <a:r>
              <a:rPr lang="en-GB" sz="2400" dirty="0"/>
              <a:t> in the </a:t>
            </a:r>
            <a:r>
              <a:rPr lang="en-GB" sz="2400" b="1" dirty="0">
                <a:solidFill>
                  <a:srgbClr val="E6287F"/>
                </a:solidFill>
              </a:rPr>
              <a:t>middle</a:t>
            </a:r>
            <a:r>
              <a:rPr lang="en-GB" sz="2400" dirty="0"/>
              <a:t> of the sheet of paper. This is your Lotus blossom. as a guide this should be about </a:t>
            </a:r>
            <a:r>
              <a:rPr lang="en-GB" sz="2400" b="1" dirty="0">
                <a:solidFill>
                  <a:srgbClr val="E6287F"/>
                </a:solidFill>
              </a:rPr>
              <a:t>15cm by 15cm</a:t>
            </a:r>
            <a:r>
              <a:rPr lang="en-GB" sz="2400" dirty="0"/>
              <a:t>.</a:t>
            </a:r>
            <a:endParaRPr lang="en-GB" sz="2400" dirty="0">
              <a:solidFill>
                <a:srgbClr val="002060"/>
              </a:solidFill>
              <a:latin typeface="Arial" panose="020B0604020202020204" pitchFamily="34" charset="0"/>
              <a:ea typeface="Calibri" panose="020F0502020204030204" pitchFamily="34" charset="0"/>
              <a:cs typeface="Times New Roman (Body CS)"/>
            </a:endParaRPr>
          </a:p>
        </p:txBody>
      </p:sp>
      <p:cxnSp>
        <p:nvCxnSpPr>
          <p:cNvPr id="6" name="Straight Connector 5">
            <a:extLst>
              <a:ext uri="{FF2B5EF4-FFF2-40B4-BE49-F238E27FC236}">
                <a16:creationId xmlns:a16="http://schemas.microsoft.com/office/drawing/2014/main" id="{A51B9B15-011F-4A8B-BD67-F2DF806A2F87}"/>
              </a:ext>
            </a:extLst>
          </p:cNvPr>
          <p:cNvCxnSpPr>
            <a:cxnSpLocks/>
          </p:cNvCxnSpPr>
          <p:nvPr/>
        </p:nvCxnSpPr>
        <p:spPr bwMode="auto">
          <a:xfrm>
            <a:off x="3236792" y="2755860"/>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5A7F07C7-796F-49CD-8415-86002D2CDB92}"/>
              </a:ext>
            </a:extLst>
          </p:cNvPr>
          <p:cNvCxnSpPr>
            <a:cxnSpLocks/>
          </p:cNvCxnSpPr>
          <p:nvPr/>
        </p:nvCxnSpPr>
        <p:spPr bwMode="auto">
          <a:xfrm>
            <a:off x="2283091" y="3520493"/>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B840C072-D1AE-42B4-8022-DCDFFE984D17}"/>
              </a:ext>
            </a:extLst>
          </p:cNvPr>
          <p:cNvCxnSpPr>
            <a:cxnSpLocks/>
          </p:cNvCxnSpPr>
          <p:nvPr/>
        </p:nvCxnSpPr>
        <p:spPr bwMode="auto">
          <a:xfrm>
            <a:off x="4468940" y="2755860"/>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E7B2045D-1B92-4020-AAEB-73380C9AE138}"/>
              </a:ext>
            </a:extLst>
          </p:cNvPr>
          <p:cNvCxnSpPr>
            <a:cxnSpLocks/>
          </p:cNvCxnSpPr>
          <p:nvPr/>
        </p:nvCxnSpPr>
        <p:spPr bwMode="auto">
          <a:xfrm>
            <a:off x="2283091" y="4469865"/>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75783DC6-74FE-4C76-A96E-A1E648B7D0D4}"/>
              </a:ext>
            </a:extLst>
          </p:cNvPr>
          <p:cNvSpPr txBox="1"/>
          <p:nvPr/>
        </p:nvSpPr>
        <p:spPr>
          <a:xfrm>
            <a:off x="3353694" y="3739535"/>
            <a:ext cx="998347" cy="461665"/>
          </a:xfrm>
          <a:prstGeom prst="rect">
            <a:avLst/>
          </a:prstGeom>
          <a:noFill/>
        </p:spPr>
        <p:txBody>
          <a:bodyPr wrap="square" rtlCol="0">
            <a:spAutoFit/>
          </a:bodyPr>
          <a:lstStyle/>
          <a:p>
            <a:pPr algn="ctr"/>
            <a:r>
              <a:rPr lang="en-GB" sz="2400" dirty="0"/>
              <a:t>Topic</a:t>
            </a:r>
          </a:p>
        </p:txBody>
      </p:sp>
      <p:sp>
        <p:nvSpPr>
          <p:cNvPr id="34" name="Rectangle 33">
            <a:extLst>
              <a:ext uri="{FF2B5EF4-FFF2-40B4-BE49-F238E27FC236}">
                <a16:creationId xmlns:a16="http://schemas.microsoft.com/office/drawing/2014/main" id="{D4A06975-A472-404E-8A22-B7C6F7B601D5}"/>
              </a:ext>
            </a:extLst>
          </p:cNvPr>
          <p:cNvSpPr/>
          <p:nvPr/>
        </p:nvSpPr>
        <p:spPr>
          <a:xfrm>
            <a:off x="6778827" y="3429000"/>
            <a:ext cx="2869486" cy="1200329"/>
          </a:xfrm>
          <a:prstGeom prst="rect">
            <a:avLst/>
          </a:prstGeom>
        </p:spPr>
        <p:txBody>
          <a:bodyPr wrap="square">
            <a:spAutoFit/>
          </a:bodyPr>
          <a:lstStyle/>
          <a:p>
            <a:pPr marL="342900" indent="-342900" algn="ctr">
              <a:buFont typeface="+mj-lt"/>
              <a:buAutoNum type="arabicPeriod" startAt="2"/>
            </a:pPr>
            <a:r>
              <a:rPr lang="en-GB" sz="2400" dirty="0"/>
              <a:t>Now put the </a:t>
            </a:r>
            <a:r>
              <a:rPr lang="en-GB" sz="2400" b="1" dirty="0">
                <a:solidFill>
                  <a:srgbClr val="E6287F"/>
                </a:solidFill>
              </a:rPr>
              <a:t>topic</a:t>
            </a:r>
            <a:r>
              <a:rPr lang="en-GB" sz="2400" dirty="0"/>
              <a:t> you have chosen in the </a:t>
            </a:r>
            <a:r>
              <a:rPr lang="en-GB" sz="2400" b="1" dirty="0">
                <a:solidFill>
                  <a:srgbClr val="E6287F"/>
                </a:solidFill>
              </a:rPr>
              <a:t>centre</a:t>
            </a:r>
            <a:r>
              <a:rPr lang="en-GB" sz="2400" dirty="0"/>
              <a:t>. </a:t>
            </a:r>
            <a:endParaRPr lang="en-US" sz="2400" dirty="0"/>
          </a:p>
        </p:txBody>
      </p:sp>
      <p:grpSp>
        <p:nvGrpSpPr>
          <p:cNvPr id="17" name="Group 16">
            <a:extLst>
              <a:ext uri="{FF2B5EF4-FFF2-40B4-BE49-F238E27FC236}">
                <a16:creationId xmlns:a16="http://schemas.microsoft.com/office/drawing/2014/main" id="{BD859CEC-8AD8-464C-9152-785E0A38360E}"/>
              </a:ext>
            </a:extLst>
          </p:cNvPr>
          <p:cNvGrpSpPr/>
          <p:nvPr/>
        </p:nvGrpSpPr>
        <p:grpSpPr>
          <a:xfrm>
            <a:off x="10547882" y="232582"/>
            <a:ext cx="1148646" cy="1135051"/>
            <a:chOff x="2953139" y="3269092"/>
            <a:chExt cx="1402997" cy="1400656"/>
          </a:xfrm>
        </p:grpSpPr>
        <p:sp>
          <p:nvSpPr>
            <p:cNvPr id="18" name="Oval 17">
              <a:extLst>
                <a:ext uri="{FF2B5EF4-FFF2-40B4-BE49-F238E27FC236}">
                  <a16:creationId xmlns:a16="http://schemas.microsoft.com/office/drawing/2014/main" id="{EC7F39C5-830E-4EEA-ADA5-88E8E3783DF9}"/>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28C016E8-51F3-4C1B-8423-79196E78B90E}"/>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20" name="Title 1">
            <a:extLst>
              <a:ext uri="{FF2B5EF4-FFF2-40B4-BE49-F238E27FC236}">
                <a16:creationId xmlns:a16="http://schemas.microsoft.com/office/drawing/2014/main" id="{E2D4BC85-1D8C-424A-8382-97035012C64D}"/>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The Lotus Blossom Diagram</a:t>
            </a:r>
          </a:p>
        </p:txBody>
      </p:sp>
    </p:spTree>
    <p:extLst>
      <p:ext uri="{BB962C8B-B14F-4D97-AF65-F5344CB8AC3E}">
        <p14:creationId xmlns:p14="http://schemas.microsoft.com/office/powerpoint/2010/main" val="414865780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Content Placeholder 6" descr="2.png">
            <a:extLst>
              <a:ext uri="{FF2B5EF4-FFF2-40B4-BE49-F238E27FC236}">
                <a16:creationId xmlns:a16="http://schemas.microsoft.com/office/drawing/2014/main" id="{E955B9F5-730F-4274-958E-924A4CE464A6}"/>
              </a:ext>
            </a:extLst>
          </p:cNvPr>
          <p:cNvPicPr>
            <a:picLocks noChangeAspect="1"/>
          </p:cNvPicPr>
          <p:nvPr/>
        </p:nvPicPr>
        <p:blipFill>
          <a:blip r:embed="rId3"/>
          <a:stretch>
            <a:fillRect/>
          </a:stretch>
        </p:blipFill>
        <p:spPr>
          <a:xfrm>
            <a:off x="0" y="1"/>
            <a:ext cx="12192000" cy="6858000"/>
          </a:xfrm>
          <a:prstGeom prst="rect">
            <a:avLst/>
          </a:prstGeom>
        </p:spPr>
      </p:pic>
      <p:sp>
        <p:nvSpPr>
          <p:cNvPr id="5" name="Content Placeholder 2"/>
          <p:cNvSpPr txBox="1">
            <a:spLocks/>
          </p:cNvSpPr>
          <p:nvPr/>
        </p:nvSpPr>
        <p:spPr>
          <a:xfrm>
            <a:off x="521245" y="1499545"/>
            <a:ext cx="10937309" cy="112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3"/>
            </a:pPr>
            <a:r>
              <a:rPr lang="en-GB" sz="2400" dirty="0"/>
              <a:t>In the eight open boxes around the outside of the topic, write down </a:t>
            </a:r>
            <a:r>
              <a:rPr lang="en-GB" sz="2400" b="1" dirty="0">
                <a:solidFill>
                  <a:srgbClr val="E6287F"/>
                </a:solidFill>
              </a:rPr>
              <a:t>eight</a:t>
            </a:r>
            <a:r>
              <a:rPr lang="en-GB" sz="2400" dirty="0"/>
              <a:t> different things you </a:t>
            </a:r>
            <a:r>
              <a:rPr lang="en-GB" sz="2400" b="1" dirty="0">
                <a:solidFill>
                  <a:srgbClr val="E6287F"/>
                </a:solidFill>
              </a:rPr>
              <a:t>associate</a:t>
            </a:r>
            <a:r>
              <a:rPr lang="en-GB" sz="2400" dirty="0"/>
              <a:t> with that topic or anything that comes to mind. You have </a:t>
            </a:r>
            <a:r>
              <a:rPr lang="en-GB" sz="2400" b="1" dirty="0">
                <a:solidFill>
                  <a:srgbClr val="E6287F"/>
                </a:solidFill>
              </a:rPr>
              <a:t>one minute</a:t>
            </a:r>
            <a:r>
              <a:rPr lang="en-GB" sz="2400" dirty="0"/>
              <a:t>.</a:t>
            </a:r>
          </a:p>
        </p:txBody>
      </p:sp>
      <p:cxnSp>
        <p:nvCxnSpPr>
          <p:cNvPr id="6" name="Straight Connector 5">
            <a:extLst>
              <a:ext uri="{FF2B5EF4-FFF2-40B4-BE49-F238E27FC236}">
                <a16:creationId xmlns:a16="http://schemas.microsoft.com/office/drawing/2014/main" id="{A51B9B15-011F-4A8B-BD67-F2DF806A2F87}"/>
              </a:ext>
            </a:extLst>
          </p:cNvPr>
          <p:cNvCxnSpPr>
            <a:cxnSpLocks/>
          </p:cNvCxnSpPr>
          <p:nvPr/>
        </p:nvCxnSpPr>
        <p:spPr bwMode="auto">
          <a:xfrm>
            <a:off x="5454288" y="2780772"/>
            <a:ext cx="0" cy="219590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5A7F07C7-796F-49CD-8415-86002D2CDB92}"/>
              </a:ext>
            </a:extLst>
          </p:cNvPr>
          <p:cNvCxnSpPr>
            <a:cxnSpLocks/>
          </p:cNvCxnSpPr>
          <p:nvPr/>
        </p:nvCxnSpPr>
        <p:spPr bwMode="auto">
          <a:xfrm>
            <a:off x="4500587" y="3545405"/>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B840C072-D1AE-42B4-8022-DCDFFE984D17}"/>
              </a:ext>
            </a:extLst>
          </p:cNvPr>
          <p:cNvCxnSpPr>
            <a:cxnSpLocks/>
          </p:cNvCxnSpPr>
          <p:nvPr/>
        </p:nvCxnSpPr>
        <p:spPr bwMode="auto">
          <a:xfrm>
            <a:off x="6686436" y="2780772"/>
            <a:ext cx="0" cy="219590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E7B2045D-1B92-4020-AAEB-73380C9AE138}"/>
              </a:ext>
            </a:extLst>
          </p:cNvPr>
          <p:cNvCxnSpPr>
            <a:cxnSpLocks/>
          </p:cNvCxnSpPr>
          <p:nvPr/>
        </p:nvCxnSpPr>
        <p:spPr bwMode="auto">
          <a:xfrm>
            <a:off x="4500587" y="4494777"/>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75783DC6-74FE-4C76-A96E-A1E648B7D0D4}"/>
              </a:ext>
            </a:extLst>
          </p:cNvPr>
          <p:cNvSpPr txBox="1"/>
          <p:nvPr/>
        </p:nvSpPr>
        <p:spPr>
          <a:xfrm>
            <a:off x="5571190" y="3764447"/>
            <a:ext cx="998347" cy="461665"/>
          </a:xfrm>
          <a:prstGeom prst="rect">
            <a:avLst/>
          </a:prstGeom>
          <a:noFill/>
        </p:spPr>
        <p:txBody>
          <a:bodyPr wrap="square" rtlCol="0">
            <a:spAutoFit/>
          </a:bodyPr>
          <a:lstStyle/>
          <a:p>
            <a:pPr algn="ctr"/>
            <a:r>
              <a:rPr lang="en-GB" sz="2400" dirty="0"/>
              <a:t>Topic</a:t>
            </a:r>
          </a:p>
        </p:txBody>
      </p:sp>
      <p:sp>
        <p:nvSpPr>
          <p:cNvPr id="12" name="TextBox 11">
            <a:extLst>
              <a:ext uri="{FF2B5EF4-FFF2-40B4-BE49-F238E27FC236}">
                <a16:creationId xmlns:a16="http://schemas.microsoft.com/office/drawing/2014/main" id="{869AD210-8E3A-44AE-921B-28DDC4143EF8}"/>
              </a:ext>
            </a:extLst>
          </p:cNvPr>
          <p:cNvSpPr txBox="1"/>
          <p:nvPr/>
        </p:nvSpPr>
        <p:spPr>
          <a:xfrm>
            <a:off x="4483558" y="2906427"/>
            <a:ext cx="943479" cy="369332"/>
          </a:xfrm>
          <a:prstGeom prst="rect">
            <a:avLst/>
          </a:prstGeom>
          <a:noFill/>
        </p:spPr>
        <p:txBody>
          <a:bodyPr wrap="square" rtlCol="0">
            <a:spAutoFit/>
          </a:bodyPr>
          <a:lstStyle/>
          <a:p>
            <a:r>
              <a:rPr lang="en-GB" dirty="0"/>
              <a:t>Idea 1</a:t>
            </a:r>
          </a:p>
        </p:txBody>
      </p:sp>
      <p:sp>
        <p:nvSpPr>
          <p:cNvPr id="13" name="TextBox 12">
            <a:extLst>
              <a:ext uri="{FF2B5EF4-FFF2-40B4-BE49-F238E27FC236}">
                <a16:creationId xmlns:a16="http://schemas.microsoft.com/office/drawing/2014/main" id="{B0F1ABD8-CBE6-4268-B992-DD778879C204}"/>
              </a:ext>
            </a:extLst>
          </p:cNvPr>
          <p:cNvSpPr txBox="1"/>
          <p:nvPr/>
        </p:nvSpPr>
        <p:spPr>
          <a:xfrm>
            <a:off x="4510810" y="4763444"/>
            <a:ext cx="943479" cy="369332"/>
          </a:xfrm>
          <a:prstGeom prst="rect">
            <a:avLst/>
          </a:prstGeom>
          <a:noFill/>
        </p:spPr>
        <p:txBody>
          <a:bodyPr wrap="square" rtlCol="0">
            <a:spAutoFit/>
          </a:bodyPr>
          <a:lstStyle/>
          <a:p>
            <a:r>
              <a:rPr lang="en-GB" dirty="0"/>
              <a:t>Idea 3</a:t>
            </a:r>
          </a:p>
        </p:txBody>
      </p:sp>
      <p:sp>
        <p:nvSpPr>
          <p:cNvPr id="14" name="TextBox 13">
            <a:extLst>
              <a:ext uri="{FF2B5EF4-FFF2-40B4-BE49-F238E27FC236}">
                <a16:creationId xmlns:a16="http://schemas.microsoft.com/office/drawing/2014/main" id="{ADC4BCD5-25F4-4EC0-B60C-B89388727E0A}"/>
              </a:ext>
            </a:extLst>
          </p:cNvPr>
          <p:cNvSpPr txBox="1"/>
          <p:nvPr/>
        </p:nvSpPr>
        <p:spPr>
          <a:xfrm>
            <a:off x="6702341" y="2906427"/>
            <a:ext cx="943479" cy="369332"/>
          </a:xfrm>
          <a:prstGeom prst="rect">
            <a:avLst/>
          </a:prstGeom>
          <a:noFill/>
        </p:spPr>
        <p:txBody>
          <a:bodyPr wrap="square" rtlCol="0">
            <a:spAutoFit/>
          </a:bodyPr>
          <a:lstStyle/>
          <a:p>
            <a:r>
              <a:rPr lang="en-GB" dirty="0"/>
              <a:t>Idea 4</a:t>
            </a:r>
          </a:p>
        </p:txBody>
      </p:sp>
      <p:sp>
        <p:nvSpPr>
          <p:cNvPr id="15" name="TextBox 14">
            <a:extLst>
              <a:ext uri="{FF2B5EF4-FFF2-40B4-BE49-F238E27FC236}">
                <a16:creationId xmlns:a16="http://schemas.microsoft.com/office/drawing/2014/main" id="{B2E39BA5-FF62-4F97-8B8D-BF0FEFE70391}"/>
              </a:ext>
            </a:extLst>
          </p:cNvPr>
          <p:cNvSpPr txBox="1"/>
          <p:nvPr/>
        </p:nvSpPr>
        <p:spPr>
          <a:xfrm>
            <a:off x="6721617" y="3907519"/>
            <a:ext cx="943479" cy="369332"/>
          </a:xfrm>
          <a:prstGeom prst="rect">
            <a:avLst/>
          </a:prstGeom>
          <a:noFill/>
        </p:spPr>
        <p:txBody>
          <a:bodyPr wrap="square" rtlCol="0">
            <a:spAutoFit/>
          </a:bodyPr>
          <a:lstStyle/>
          <a:p>
            <a:r>
              <a:rPr lang="en-GB" dirty="0"/>
              <a:t>Idea 2</a:t>
            </a:r>
          </a:p>
        </p:txBody>
      </p:sp>
      <p:sp>
        <p:nvSpPr>
          <p:cNvPr id="16" name="TextBox 15">
            <a:extLst>
              <a:ext uri="{FF2B5EF4-FFF2-40B4-BE49-F238E27FC236}">
                <a16:creationId xmlns:a16="http://schemas.microsoft.com/office/drawing/2014/main" id="{E79A0A11-F5B4-4BB5-87BB-6784F4439E12}"/>
              </a:ext>
            </a:extLst>
          </p:cNvPr>
          <p:cNvSpPr txBox="1"/>
          <p:nvPr/>
        </p:nvSpPr>
        <p:spPr>
          <a:xfrm>
            <a:off x="5902263" y="4808759"/>
            <a:ext cx="374073" cy="369332"/>
          </a:xfrm>
          <a:prstGeom prst="rect">
            <a:avLst/>
          </a:prstGeom>
          <a:noFill/>
        </p:spPr>
        <p:txBody>
          <a:bodyPr wrap="square" rtlCol="0">
            <a:spAutoFit/>
          </a:bodyPr>
          <a:lstStyle/>
          <a:p>
            <a:r>
              <a:rPr lang="en-GB" dirty="0"/>
              <a:t>?</a:t>
            </a:r>
          </a:p>
        </p:txBody>
      </p:sp>
      <p:sp>
        <p:nvSpPr>
          <p:cNvPr id="17" name="TextBox 16">
            <a:extLst>
              <a:ext uri="{FF2B5EF4-FFF2-40B4-BE49-F238E27FC236}">
                <a16:creationId xmlns:a16="http://schemas.microsoft.com/office/drawing/2014/main" id="{23256BE6-C51B-44D1-8529-8D3A98608A42}"/>
              </a:ext>
            </a:extLst>
          </p:cNvPr>
          <p:cNvSpPr txBox="1"/>
          <p:nvPr/>
        </p:nvSpPr>
        <p:spPr>
          <a:xfrm>
            <a:off x="4770868" y="3881252"/>
            <a:ext cx="460356" cy="369332"/>
          </a:xfrm>
          <a:prstGeom prst="rect">
            <a:avLst/>
          </a:prstGeom>
          <a:noFill/>
        </p:spPr>
        <p:txBody>
          <a:bodyPr wrap="square" rtlCol="0">
            <a:spAutoFit/>
          </a:bodyPr>
          <a:lstStyle/>
          <a:p>
            <a:r>
              <a:rPr lang="en-GB" dirty="0"/>
              <a:t>?</a:t>
            </a:r>
          </a:p>
        </p:txBody>
      </p:sp>
      <p:sp>
        <p:nvSpPr>
          <p:cNvPr id="18" name="TextBox 17">
            <a:extLst>
              <a:ext uri="{FF2B5EF4-FFF2-40B4-BE49-F238E27FC236}">
                <a16:creationId xmlns:a16="http://schemas.microsoft.com/office/drawing/2014/main" id="{D93193B2-EA09-4C60-B6B8-80DB5B3AC19C}"/>
              </a:ext>
            </a:extLst>
          </p:cNvPr>
          <p:cNvSpPr txBox="1"/>
          <p:nvPr/>
        </p:nvSpPr>
        <p:spPr>
          <a:xfrm>
            <a:off x="5866235" y="2997196"/>
            <a:ext cx="374073" cy="369332"/>
          </a:xfrm>
          <a:prstGeom prst="rect">
            <a:avLst/>
          </a:prstGeom>
          <a:noFill/>
        </p:spPr>
        <p:txBody>
          <a:bodyPr wrap="square" rtlCol="0">
            <a:spAutoFit/>
          </a:bodyPr>
          <a:lstStyle/>
          <a:p>
            <a:r>
              <a:rPr lang="en-GB" dirty="0"/>
              <a:t>?</a:t>
            </a:r>
          </a:p>
        </p:txBody>
      </p:sp>
      <p:grpSp>
        <p:nvGrpSpPr>
          <p:cNvPr id="23" name="Group 22">
            <a:extLst>
              <a:ext uri="{FF2B5EF4-FFF2-40B4-BE49-F238E27FC236}">
                <a16:creationId xmlns:a16="http://schemas.microsoft.com/office/drawing/2014/main" id="{E967C421-B161-44F8-9D3D-74C787DFBCDB}"/>
              </a:ext>
            </a:extLst>
          </p:cNvPr>
          <p:cNvGrpSpPr/>
          <p:nvPr/>
        </p:nvGrpSpPr>
        <p:grpSpPr>
          <a:xfrm>
            <a:off x="10547882" y="232582"/>
            <a:ext cx="1148646" cy="1135051"/>
            <a:chOff x="2953139" y="3269092"/>
            <a:chExt cx="1402997" cy="1400656"/>
          </a:xfrm>
        </p:grpSpPr>
        <p:sp>
          <p:nvSpPr>
            <p:cNvPr id="24" name="Oval 23">
              <a:extLst>
                <a:ext uri="{FF2B5EF4-FFF2-40B4-BE49-F238E27FC236}">
                  <a16:creationId xmlns:a16="http://schemas.microsoft.com/office/drawing/2014/main" id="{4D459151-9703-4A1F-A236-421FF5F49179}"/>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BF9CC6C2-3865-4999-872E-C8B217E79DEB}"/>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28" name="Title 1">
            <a:extLst>
              <a:ext uri="{FF2B5EF4-FFF2-40B4-BE49-F238E27FC236}">
                <a16:creationId xmlns:a16="http://schemas.microsoft.com/office/drawing/2014/main" id="{4BCFB385-5381-4EC5-B461-996454DEEAC7}"/>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The Lotus Blossom Diagram</a:t>
            </a:r>
          </a:p>
        </p:txBody>
      </p:sp>
    </p:spTree>
    <p:extLst>
      <p:ext uri="{BB962C8B-B14F-4D97-AF65-F5344CB8AC3E}">
        <p14:creationId xmlns:p14="http://schemas.microsoft.com/office/powerpoint/2010/main" val="331064542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Content Placeholder 6" descr="2.png">
            <a:extLst>
              <a:ext uri="{FF2B5EF4-FFF2-40B4-BE49-F238E27FC236}">
                <a16:creationId xmlns:a16="http://schemas.microsoft.com/office/drawing/2014/main" id="{AF652F0A-B20E-47AF-83A5-39D76C1F2724}"/>
              </a:ext>
            </a:extLst>
          </p:cNvPr>
          <p:cNvPicPr>
            <a:picLocks noChangeAspect="1"/>
          </p:cNvPicPr>
          <p:nvPr/>
        </p:nvPicPr>
        <p:blipFill>
          <a:blip r:embed="rId3"/>
          <a:stretch>
            <a:fillRect/>
          </a:stretch>
        </p:blipFill>
        <p:spPr>
          <a:xfrm>
            <a:off x="0" y="1"/>
            <a:ext cx="12192000" cy="6858000"/>
          </a:xfrm>
          <a:prstGeom prst="rect">
            <a:avLst/>
          </a:prstGeom>
        </p:spPr>
      </p:pic>
      <p:sp>
        <p:nvSpPr>
          <p:cNvPr id="5" name="Content Placeholder 2"/>
          <p:cNvSpPr txBox="1">
            <a:spLocks/>
          </p:cNvSpPr>
          <p:nvPr/>
        </p:nvSpPr>
        <p:spPr>
          <a:xfrm>
            <a:off x="600077" y="1744752"/>
            <a:ext cx="10982299" cy="112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4"/>
            </a:pPr>
            <a:r>
              <a:rPr lang="en-GB" sz="2400" dirty="0"/>
              <a:t>Having completed the eight ideas, </a:t>
            </a:r>
            <a:r>
              <a:rPr lang="en-GB" sz="2400" b="1" dirty="0">
                <a:solidFill>
                  <a:srgbClr val="E6287F"/>
                </a:solidFill>
              </a:rPr>
              <a:t>choose one </a:t>
            </a:r>
            <a:r>
              <a:rPr lang="en-GB" sz="2400" dirty="0"/>
              <a:t>of those ideas to put in the centre of a </a:t>
            </a:r>
            <a:r>
              <a:rPr lang="en-GB" sz="2400" b="1" dirty="0">
                <a:solidFill>
                  <a:srgbClr val="E6287F"/>
                </a:solidFill>
              </a:rPr>
              <a:t>new lotus blossom </a:t>
            </a:r>
            <a:r>
              <a:rPr lang="en-GB" sz="2400" dirty="0"/>
              <a:t>to be drawn elsewhere on the paper.</a:t>
            </a:r>
          </a:p>
        </p:txBody>
      </p:sp>
      <p:cxnSp>
        <p:nvCxnSpPr>
          <p:cNvPr id="6" name="Straight Connector 5">
            <a:extLst>
              <a:ext uri="{FF2B5EF4-FFF2-40B4-BE49-F238E27FC236}">
                <a16:creationId xmlns:a16="http://schemas.microsoft.com/office/drawing/2014/main" id="{A51B9B15-011F-4A8B-BD67-F2DF806A2F87}"/>
              </a:ext>
            </a:extLst>
          </p:cNvPr>
          <p:cNvCxnSpPr>
            <a:cxnSpLocks/>
          </p:cNvCxnSpPr>
          <p:nvPr/>
        </p:nvCxnSpPr>
        <p:spPr bwMode="auto">
          <a:xfrm>
            <a:off x="3631233" y="29786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5A7F07C7-796F-49CD-8415-86002D2CDB92}"/>
              </a:ext>
            </a:extLst>
          </p:cNvPr>
          <p:cNvCxnSpPr>
            <a:cxnSpLocks/>
          </p:cNvCxnSpPr>
          <p:nvPr/>
        </p:nvCxnSpPr>
        <p:spPr bwMode="auto">
          <a:xfrm>
            <a:off x="2677532" y="3743287"/>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B840C072-D1AE-42B4-8022-DCDFFE984D17}"/>
              </a:ext>
            </a:extLst>
          </p:cNvPr>
          <p:cNvCxnSpPr>
            <a:cxnSpLocks/>
          </p:cNvCxnSpPr>
          <p:nvPr/>
        </p:nvCxnSpPr>
        <p:spPr bwMode="auto">
          <a:xfrm>
            <a:off x="4863381" y="29786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E7B2045D-1B92-4020-AAEB-73380C9AE138}"/>
              </a:ext>
            </a:extLst>
          </p:cNvPr>
          <p:cNvCxnSpPr>
            <a:cxnSpLocks/>
          </p:cNvCxnSpPr>
          <p:nvPr/>
        </p:nvCxnSpPr>
        <p:spPr bwMode="auto">
          <a:xfrm>
            <a:off x="2677532" y="4692659"/>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75783DC6-74FE-4C76-A96E-A1E648B7D0D4}"/>
              </a:ext>
            </a:extLst>
          </p:cNvPr>
          <p:cNvSpPr txBox="1"/>
          <p:nvPr/>
        </p:nvSpPr>
        <p:spPr>
          <a:xfrm>
            <a:off x="3748135" y="3962329"/>
            <a:ext cx="998347" cy="461665"/>
          </a:xfrm>
          <a:prstGeom prst="rect">
            <a:avLst/>
          </a:prstGeom>
          <a:noFill/>
        </p:spPr>
        <p:txBody>
          <a:bodyPr wrap="square" rtlCol="0">
            <a:spAutoFit/>
          </a:bodyPr>
          <a:lstStyle/>
          <a:p>
            <a:pPr algn="ctr"/>
            <a:r>
              <a:rPr lang="en-GB" sz="2400" dirty="0"/>
              <a:t>Topic</a:t>
            </a:r>
          </a:p>
        </p:txBody>
      </p:sp>
      <p:sp>
        <p:nvSpPr>
          <p:cNvPr id="12" name="TextBox 11">
            <a:extLst>
              <a:ext uri="{FF2B5EF4-FFF2-40B4-BE49-F238E27FC236}">
                <a16:creationId xmlns:a16="http://schemas.microsoft.com/office/drawing/2014/main" id="{869AD210-8E3A-44AE-921B-28DDC4143EF8}"/>
              </a:ext>
            </a:extLst>
          </p:cNvPr>
          <p:cNvSpPr txBox="1"/>
          <p:nvPr/>
        </p:nvSpPr>
        <p:spPr>
          <a:xfrm>
            <a:off x="2660503" y="3104309"/>
            <a:ext cx="943479" cy="369332"/>
          </a:xfrm>
          <a:prstGeom prst="rect">
            <a:avLst/>
          </a:prstGeom>
          <a:noFill/>
        </p:spPr>
        <p:txBody>
          <a:bodyPr wrap="square" rtlCol="0">
            <a:spAutoFit/>
          </a:bodyPr>
          <a:lstStyle/>
          <a:p>
            <a:r>
              <a:rPr lang="en-GB" dirty="0"/>
              <a:t>Idea 1</a:t>
            </a:r>
          </a:p>
        </p:txBody>
      </p:sp>
      <p:sp>
        <p:nvSpPr>
          <p:cNvPr id="13" name="TextBox 12">
            <a:extLst>
              <a:ext uri="{FF2B5EF4-FFF2-40B4-BE49-F238E27FC236}">
                <a16:creationId xmlns:a16="http://schemas.microsoft.com/office/drawing/2014/main" id="{B0F1ABD8-CBE6-4268-B992-DD778879C204}"/>
              </a:ext>
            </a:extLst>
          </p:cNvPr>
          <p:cNvSpPr txBox="1"/>
          <p:nvPr/>
        </p:nvSpPr>
        <p:spPr>
          <a:xfrm>
            <a:off x="2687755" y="4961326"/>
            <a:ext cx="943479" cy="369332"/>
          </a:xfrm>
          <a:prstGeom prst="rect">
            <a:avLst/>
          </a:prstGeom>
          <a:noFill/>
        </p:spPr>
        <p:txBody>
          <a:bodyPr wrap="square" rtlCol="0">
            <a:spAutoFit/>
          </a:bodyPr>
          <a:lstStyle/>
          <a:p>
            <a:r>
              <a:rPr lang="en-GB" dirty="0"/>
              <a:t>Idea 3</a:t>
            </a:r>
          </a:p>
        </p:txBody>
      </p:sp>
      <p:sp>
        <p:nvSpPr>
          <p:cNvPr id="14" name="TextBox 13">
            <a:extLst>
              <a:ext uri="{FF2B5EF4-FFF2-40B4-BE49-F238E27FC236}">
                <a16:creationId xmlns:a16="http://schemas.microsoft.com/office/drawing/2014/main" id="{ADC4BCD5-25F4-4EC0-B60C-B89388727E0A}"/>
              </a:ext>
            </a:extLst>
          </p:cNvPr>
          <p:cNvSpPr txBox="1"/>
          <p:nvPr/>
        </p:nvSpPr>
        <p:spPr>
          <a:xfrm>
            <a:off x="4879286" y="3104309"/>
            <a:ext cx="943479" cy="369332"/>
          </a:xfrm>
          <a:prstGeom prst="rect">
            <a:avLst/>
          </a:prstGeom>
          <a:noFill/>
        </p:spPr>
        <p:txBody>
          <a:bodyPr wrap="square" rtlCol="0">
            <a:spAutoFit/>
          </a:bodyPr>
          <a:lstStyle/>
          <a:p>
            <a:r>
              <a:rPr lang="en-GB" dirty="0"/>
              <a:t>Idea 4</a:t>
            </a:r>
          </a:p>
        </p:txBody>
      </p:sp>
      <p:sp>
        <p:nvSpPr>
          <p:cNvPr id="15" name="TextBox 14">
            <a:extLst>
              <a:ext uri="{FF2B5EF4-FFF2-40B4-BE49-F238E27FC236}">
                <a16:creationId xmlns:a16="http://schemas.microsoft.com/office/drawing/2014/main" id="{B2E39BA5-FF62-4F97-8B8D-BF0FEFE70391}"/>
              </a:ext>
            </a:extLst>
          </p:cNvPr>
          <p:cNvSpPr txBox="1"/>
          <p:nvPr/>
        </p:nvSpPr>
        <p:spPr>
          <a:xfrm>
            <a:off x="4898562" y="4105401"/>
            <a:ext cx="943479" cy="369332"/>
          </a:xfrm>
          <a:prstGeom prst="rect">
            <a:avLst/>
          </a:prstGeom>
          <a:noFill/>
        </p:spPr>
        <p:txBody>
          <a:bodyPr wrap="square" rtlCol="0">
            <a:spAutoFit/>
          </a:bodyPr>
          <a:lstStyle/>
          <a:p>
            <a:r>
              <a:rPr lang="en-GB" dirty="0"/>
              <a:t>Idea 2</a:t>
            </a:r>
          </a:p>
        </p:txBody>
      </p:sp>
      <p:sp>
        <p:nvSpPr>
          <p:cNvPr id="16" name="TextBox 15">
            <a:extLst>
              <a:ext uri="{FF2B5EF4-FFF2-40B4-BE49-F238E27FC236}">
                <a16:creationId xmlns:a16="http://schemas.microsoft.com/office/drawing/2014/main" id="{E79A0A11-F5B4-4BB5-87BB-6784F4439E12}"/>
              </a:ext>
            </a:extLst>
          </p:cNvPr>
          <p:cNvSpPr txBox="1"/>
          <p:nvPr/>
        </p:nvSpPr>
        <p:spPr>
          <a:xfrm>
            <a:off x="4079208" y="5006641"/>
            <a:ext cx="374073" cy="369332"/>
          </a:xfrm>
          <a:prstGeom prst="rect">
            <a:avLst/>
          </a:prstGeom>
          <a:noFill/>
        </p:spPr>
        <p:txBody>
          <a:bodyPr wrap="square" rtlCol="0">
            <a:spAutoFit/>
          </a:bodyPr>
          <a:lstStyle/>
          <a:p>
            <a:r>
              <a:rPr lang="en-GB" dirty="0"/>
              <a:t>?</a:t>
            </a:r>
          </a:p>
        </p:txBody>
      </p:sp>
      <p:sp>
        <p:nvSpPr>
          <p:cNvPr id="17" name="TextBox 16">
            <a:extLst>
              <a:ext uri="{FF2B5EF4-FFF2-40B4-BE49-F238E27FC236}">
                <a16:creationId xmlns:a16="http://schemas.microsoft.com/office/drawing/2014/main" id="{23256BE6-C51B-44D1-8529-8D3A98608A42}"/>
              </a:ext>
            </a:extLst>
          </p:cNvPr>
          <p:cNvSpPr txBox="1"/>
          <p:nvPr/>
        </p:nvSpPr>
        <p:spPr>
          <a:xfrm>
            <a:off x="2947813" y="4079134"/>
            <a:ext cx="460356" cy="369332"/>
          </a:xfrm>
          <a:prstGeom prst="rect">
            <a:avLst/>
          </a:prstGeom>
          <a:noFill/>
        </p:spPr>
        <p:txBody>
          <a:bodyPr wrap="square" rtlCol="0">
            <a:spAutoFit/>
          </a:bodyPr>
          <a:lstStyle/>
          <a:p>
            <a:r>
              <a:rPr lang="en-GB" dirty="0"/>
              <a:t>?</a:t>
            </a:r>
          </a:p>
        </p:txBody>
      </p:sp>
      <p:sp>
        <p:nvSpPr>
          <p:cNvPr id="18" name="TextBox 17">
            <a:extLst>
              <a:ext uri="{FF2B5EF4-FFF2-40B4-BE49-F238E27FC236}">
                <a16:creationId xmlns:a16="http://schemas.microsoft.com/office/drawing/2014/main" id="{D93193B2-EA09-4C60-B6B8-80DB5B3AC19C}"/>
              </a:ext>
            </a:extLst>
          </p:cNvPr>
          <p:cNvSpPr txBox="1"/>
          <p:nvPr/>
        </p:nvSpPr>
        <p:spPr>
          <a:xfrm>
            <a:off x="4043180" y="3195078"/>
            <a:ext cx="374073" cy="369332"/>
          </a:xfrm>
          <a:prstGeom prst="rect">
            <a:avLst/>
          </a:prstGeom>
          <a:noFill/>
        </p:spPr>
        <p:txBody>
          <a:bodyPr wrap="square" rtlCol="0">
            <a:spAutoFit/>
          </a:bodyPr>
          <a:lstStyle/>
          <a:p>
            <a:r>
              <a:rPr lang="en-GB" dirty="0"/>
              <a:t>?</a:t>
            </a:r>
          </a:p>
        </p:txBody>
      </p:sp>
      <p:cxnSp>
        <p:nvCxnSpPr>
          <p:cNvPr id="19" name="Straight Connector 18">
            <a:extLst>
              <a:ext uri="{FF2B5EF4-FFF2-40B4-BE49-F238E27FC236}">
                <a16:creationId xmlns:a16="http://schemas.microsoft.com/office/drawing/2014/main" id="{F12710AB-5FE0-4DB1-8130-C79C644A35AD}"/>
              </a:ext>
            </a:extLst>
          </p:cNvPr>
          <p:cNvCxnSpPr>
            <a:cxnSpLocks/>
          </p:cNvCxnSpPr>
          <p:nvPr/>
        </p:nvCxnSpPr>
        <p:spPr bwMode="auto">
          <a:xfrm>
            <a:off x="7429770" y="29786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F068DAE1-67C9-46C7-898D-7A74A07FA236}"/>
              </a:ext>
            </a:extLst>
          </p:cNvPr>
          <p:cNvCxnSpPr>
            <a:cxnSpLocks/>
          </p:cNvCxnSpPr>
          <p:nvPr/>
        </p:nvCxnSpPr>
        <p:spPr bwMode="auto">
          <a:xfrm>
            <a:off x="6476069" y="3743287"/>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5E8421F7-92AF-440B-A1D5-15CA5FBF0204}"/>
              </a:ext>
            </a:extLst>
          </p:cNvPr>
          <p:cNvCxnSpPr>
            <a:cxnSpLocks/>
          </p:cNvCxnSpPr>
          <p:nvPr/>
        </p:nvCxnSpPr>
        <p:spPr bwMode="auto">
          <a:xfrm>
            <a:off x="8661918" y="29786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id="{247EFFB0-26FC-4E52-B950-E622008A3EC8}"/>
              </a:ext>
            </a:extLst>
          </p:cNvPr>
          <p:cNvCxnSpPr>
            <a:cxnSpLocks/>
          </p:cNvCxnSpPr>
          <p:nvPr/>
        </p:nvCxnSpPr>
        <p:spPr bwMode="auto">
          <a:xfrm>
            <a:off x="6476069" y="4692659"/>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1107CF3D-BB31-4593-8A39-BAD38075188A}"/>
              </a:ext>
            </a:extLst>
          </p:cNvPr>
          <p:cNvSpPr txBox="1"/>
          <p:nvPr/>
        </p:nvSpPr>
        <p:spPr>
          <a:xfrm>
            <a:off x="7546672" y="3962329"/>
            <a:ext cx="998347" cy="461665"/>
          </a:xfrm>
          <a:prstGeom prst="rect">
            <a:avLst/>
          </a:prstGeom>
          <a:noFill/>
        </p:spPr>
        <p:txBody>
          <a:bodyPr wrap="square" rtlCol="0">
            <a:spAutoFit/>
          </a:bodyPr>
          <a:lstStyle/>
          <a:p>
            <a:pPr algn="ctr"/>
            <a:r>
              <a:rPr lang="en-GB" sz="2400" dirty="0"/>
              <a:t>Idea 4</a:t>
            </a:r>
          </a:p>
        </p:txBody>
      </p:sp>
      <p:grpSp>
        <p:nvGrpSpPr>
          <p:cNvPr id="28" name="Group 27">
            <a:extLst>
              <a:ext uri="{FF2B5EF4-FFF2-40B4-BE49-F238E27FC236}">
                <a16:creationId xmlns:a16="http://schemas.microsoft.com/office/drawing/2014/main" id="{CBE45FE5-8328-4829-AE27-B5155953963E}"/>
              </a:ext>
            </a:extLst>
          </p:cNvPr>
          <p:cNvGrpSpPr/>
          <p:nvPr/>
        </p:nvGrpSpPr>
        <p:grpSpPr>
          <a:xfrm>
            <a:off x="10547882" y="232582"/>
            <a:ext cx="1148646" cy="1135051"/>
            <a:chOff x="2953139" y="3269092"/>
            <a:chExt cx="1402997" cy="1400656"/>
          </a:xfrm>
        </p:grpSpPr>
        <p:sp>
          <p:nvSpPr>
            <p:cNvPr id="29" name="Oval 28">
              <a:extLst>
                <a:ext uri="{FF2B5EF4-FFF2-40B4-BE49-F238E27FC236}">
                  <a16:creationId xmlns:a16="http://schemas.microsoft.com/office/drawing/2014/main" id="{F8EA8ACC-4DA4-40A8-92FA-03877AC62C1F}"/>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CBBB9391-9AB4-49A4-ABF5-2F2A8D06B3CA}"/>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33" name="Title 1">
            <a:extLst>
              <a:ext uri="{FF2B5EF4-FFF2-40B4-BE49-F238E27FC236}">
                <a16:creationId xmlns:a16="http://schemas.microsoft.com/office/drawing/2014/main" id="{E30621E9-022B-46D8-8BA7-015F86CA5768}"/>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The Lotus Blossom Diagram</a:t>
            </a:r>
          </a:p>
        </p:txBody>
      </p:sp>
    </p:spTree>
    <p:extLst>
      <p:ext uri="{BB962C8B-B14F-4D97-AF65-F5344CB8AC3E}">
        <p14:creationId xmlns:p14="http://schemas.microsoft.com/office/powerpoint/2010/main" val="36077746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Content Placeholder 6" descr="2.png">
            <a:extLst>
              <a:ext uri="{FF2B5EF4-FFF2-40B4-BE49-F238E27FC236}">
                <a16:creationId xmlns:a16="http://schemas.microsoft.com/office/drawing/2014/main" id="{A01186EB-FA70-4347-8BC1-F137A530CBC7}"/>
              </a:ext>
            </a:extLst>
          </p:cNvPr>
          <p:cNvPicPr>
            <a:picLocks noChangeAspect="1"/>
          </p:cNvPicPr>
          <p:nvPr/>
        </p:nvPicPr>
        <p:blipFill>
          <a:blip r:embed="rId2"/>
          <a:stretch>
            <a:fillRect/>
          </a:stretch>
        </p:blipFill>
        <p:spPr>
          <a:xfrm>
            <a:off x="0" y="1"/>
            <a:ext cx="12192000" cy="6858000"/>
          </a:xfrm>
          <a:prstGeom prst="rect">
            <a:avLst/>
          </a:prstGeom>
        </p:spPr>
      </p:pic>
      <p:sp>
        <p:nvSpPr>
          <p:cNvPr id="5" name="Content Placeholder 2"/>
          <p:cNvSpPr txBox="1">
            <a:spLocks/>
          </p:cNvSpPr>
          <p:nvPr/>
        </p:nvSpPr>
        <p:spPr>
          <a:xfrm>
            <a:off x="521245" y="1553979"/>
            <a:ext cx="11089725" cy="112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r>
              <a:rPr lang="en-GB" sz="2400" dirty="0"/>
              <a:t>Now try and fill in as many ideas you can about your </a:t>
            </a:r>
            <a:r>
              <a:rPr lang="en-GB" sz="2400" b="1" dirty="0">
                <a:solidFill>
                  <a:srgbClr val="E6287F"/>
                </a:solidFill>
              </a:rPr>
              <a:t>new word </a:t>
            </a:r>
            <a:r>
              <a:rPr lang="en-GB" sz="2400" dirty="0"/>
              <a:t>or your new idea</a:t>
            </a:r>
            <a:r>
              <a:rPr lang="en-US" sz="2400" dirty="0"/>
              <a:t>. You</a:t>
            </a:r>
            <a:r>
              <a:rPr lang="en-GB" sz="2400" dirty="0"/>
              <a:t> are now going into </a:t>
            </a:r>
            <a:r>
              <a:rPr lang="en-GB" sz="2400" b="1" dirty="0">
                <a:solidFill>
                  <a:srgbClr val="E6287F"/>
                </a:solidFill>
              </a:rPr>
              <a:t>greater depth</a:t>
            </a:r>
            <a:r>
              <a:rPr lang="en-GB" sz="2400" dirty="0"/>
              <a:t>.</a:t>
            </a:r>
          </a:p>
        </p:txBody>
      </p:sp>
      <p:cxnSp>
        <p:nvCxnSpPr>
          <p:cNvPr id="6" name="Straight Connector 5">
            <a:extLst>
              <a:ext uri="{FF2B5EF4-FFF2-40B4-BE49-F238E27FC236}">
                <a16:creationId xmlns:a16="http://schemas.microsoft.com/office/drawing/2014/main" id="{A51B9B15-011F-4A8B-BD67-F2DF806A2F87}"/>
              </a:ext>
            </a:extLst>
          </p:cNvPr>
          <p:cNvCxnSpPr>
            <a:cxnSpLocks/>
          </p:cNvCxnSpPr>
          <p:nvPr/>
        </p:nvCxnSpPr>
        <p:spPr bwMode="auto">
          <a:xfrm>
            <a:off x="3640758" y="28643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8" name="Straight Connector 7">
            <a:extLst>
              <a:ext uri="{FF2B5EF4-FFF2-40B4-BE49-F238E27FC236}">
                <a16:creationId xmlns:a16="http://schemas.microsoft.com/office/drawing/2014/main" id="{5A7F07C7-796F-49CD-8415-86002D2CDB92}"/>
              </a:ext>
            </a:extLst>
          </p:cNvPr>
          <p:cNvCxnSpPr>
            <a:cxnSpLocks/>
          </p:cNvCxnSpPr>
          <p:nvPr/>
        </p:nvCxnSpPr>
        <p:spPr bwMode="auto">
          <a:xfrm>
            <a:off x="2687057" y="3628987"/>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9" name="Straight Connector 8">
            <a:extLst>
              <a:ext uri="{FF2B5EF4-FFF2-40B4-BE49-F238E27FC236}">
                <a16:creationId xmlns:a16="http://schemas.microsoft.com/office/drawing/2014/main" id="{B840C072-D1AE-42B4-8022-DCDFFE984D17}"/>
              </a:ext>
            </a:extLst>
          </p:cNvPr>
          <p:cNvCxnSpPr>
            <a:cxnSpLocks/>
          </p:cNvCxnSpPr>
          <p:nvPr/>
        </p:nvCxnSpPr>
        <p:spPr bwMode="auto">
          <a:xfrm>
            <a:off x="4872906" y="28643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10" name="Straight Connector 9">
            <a:extLst>
              <a:ext uri="{FF2B5EF4-FFF2-40B4-BE49-F238E27FC236}">
                <a16:creationId xmlns:a16="http://schemas.microsoft.com/office/drawing/2014/main" id="{E7B2045D-1B92-4020-AAEB-73380C9AE138}"/>
              </a:ext>
            </a:extLst>
          </p:cNvPr>
          <p:cNvCxnSpPr>
            <a:cxnSpLocks/>
          </p:cNvCxnSpPr>
          <p:nvPr/>
        </p:nvCxnSpPr>
        <p:spPr bwMode="auto">
          <a:xfrm>
            <a:off x="2687057" y="4578359"/>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75783DC6-74FE-4C76-A96E-A1E648B7D0D4}"/>
              </a:ext>
            </a:extLst>
          </p:cNvPr>
          <p:cNvSpPr txBox="1"/>
          <p:nvPr/>
        </p:nvSpPr>
        <p:spPr>
          <a:xfrm>
            <a:off x="3757660" y="3848029"/>
            <a:ext cx="998347" cy="461665"/>
          </a:xfrm>
          <a:prstGeom prst="rect">
            <a:avLst/>
          </a:prstGeom>
          <a:noFill/>
        </p:spPr>
        <p:txBody>
          <a:bodyPr wrap="square" rtlCol="0">
            <a:spAutoFit/>
          </a:bodyPr>
          <a:lstStyle/>
          <a:p>
            <a:pPr algn="ctr"/>
            <a:r>
              <a:rPr lang="en-GB" sz="2400" dirty="0"/>
              <a:t>Topic</a:t>
            </a:r>
          </a:p>
        </p:txBody>
      </p:sp>
      <p:sp>
        <p:nvSpPr>
          <p:cNvPr id="12" name="TextBox 11">
            <a:extLst>
              <a:ext uri="{FF2B5EF4-FFF2-40B4-BE49-F238E27FC236}">
                <a16:creationId xmlns:a16="http://schemas.microsoft.com/office/drawing/2014/main" id="{869AD210-8E3A-44AE-921B-28DDC4143EF8}"/>
              </a:ext>
            </a:extLst>
          </p:cNvPr>
          <p:cNvSpPr txBox="1"/>
          <p:nvPr/>
        </p:nvSpPr>
        <p:spPr>
          <a:xfrm>
            <a:off x="2670028" y="2990009"/>
            <a:ext cx="943479" cy="369332"/>
          </a:xfrm>
          <a:prstGeom prst="rect">
            <a:avLst/>
          </a:prstGeom>
          <a:noFill/>
        </p:spPr>
        <p:txBody>
          <a:bodyPr wrap="square" rtlCol="0">
            <a:spAutoFit/>
          </a:bodyPr>
          <a:lstStyle/>
          <a:p>
            <a:r>
              <a:rPr lang="en-GB" dirty="0"/>
              <a:t>Idea 1</a:t>
            </a:r>
          </a:p>
        </p:txBody>
      </p:sp>
      <p:sp>
        <p:nvSpPr>
          <p:cNvPr id="13" name="TextBox 12">
            <a:extLst>
              <a:ext uri="{FF2B5EF4-FFF2-40B4-BE49-F238E27FC236}">
                <a16:creationId xmlns:a16="http://schemas.microsoft.com/office/drawing/2014/main" id="{B0F1ABD8-CBE6-4268-B992-DD778879C204}"/>
              </a:ext>
            </a:extLst>
          </p:cNvPr>
          <p:cNvSpPr txBox="1"/>
          <p:nvPr/>
        </p:nvSpPr>
        <p:spPr>
          <a:xfrm>
            <a:off x="2697280" y="4847026"/>
            <a:ext cx="943479" cy="369332"/>
          </a:xfrm>
          <a:prstGeom prst="rect">
            <a:avLst/>
          </a:prstGeom>
          <a:noFill/>
        </p:spPr>
        <p:txBody>
          <a:bodyPr wrap="square" rtlCol="0">
            <a:spAutoFit/>
          </a:bodyPr>
          <a:lstStyle/>
          <a:p>
            <a:r>
              <a:rPr lang="en-GB" dirty="0"/>
              <a:t>Idea 3</a:t>
            </a:r>
          </a:p>
        </p:txBody>
      </p:sp>
      <p:sp>
        <p:nvSpPr>
          <p:cNvPr id="14" name="TextBox 13">
            <a:extLst>
              <a:ext uri="{FF2B5EF4-FFF2-40B4-BE49-F238E27FC236}">
                <a16:creationId xmlns:a16="http://schemas.microsoft.com/office/drawing/2014/main" id="{ADC4BCD5-25F4-4EC0-B60C-B89388727E0A}"/>
              </a:ext>
            </a:extLst>
          </p:cNvPr>
          <p:cNvSpPr txBox="1"/>
          <p:nvPr/>
        </p:nvSpPr>
        <p:spPr>
          <a:xfrm>
            <a:off x="4888811" y="2990009"/>
            <a:ext cx="943479" cy="369332"/>
          </a:xfrm>
          <a:prstGeom prst="rect">
            <a:avLst/>
          </a:prstGeom>
          <a:noFill/>
        </p:spPr>
        <p:txBody>
          <a:bodyPr wrap="square" rtlCol="0">
            <a:spAutoFit/>
          </a:bodyPr>
          <a:lstStyle/>
          <a:p>
            <a:r>
              <a:rPr lang="en-GB" dirty="0"/>
              <a:t>Idea 4</a:t>
            </a:r>
          </a:p>
        </p:txBody>
      </p:sp>
      <p:sp>
        <p:nvSpPr>
          <p:cNvPr id="15" name="TextBox 14">
            <a:extLst>
              <a:ext uri="{FF2B5EF4-FFF2-40B4-BE49-F238E27FC236}">
                <a16:creationId xmlns:a16="http://schemas.microsoft.com/office/drawing/2014/main" id="{B2E39BA5-FF62-4F97-8B8D-BF0FEFE70391}"/>
              </a:ext>
            </a:extLst>
          </p:cNvPr>
          <p:cNvSpPr txBox="1"/>
          <p:nvPr/>
        </p:nvSpPr>
        <p:spPr>
          <a:xfrm>
            <a:off x="4908087" y="3991101"/>
            <a:ext cx="943479" cy="369332"/>
          </a:xfrm>
          <a:prstGeom prst="rect">
            <a:avLst/>
          </a:prstGeom>
          <a:noFill/>
        </p:spPr>
        <p:txBody>
          <a:bodyPr wrap="square" rtlCol="0">
            <a:spAutoFit/>
          </a:bodyPr>
          <a:lstStyle/>
          <a:p>
            <a:r>
              <a:rPr lang="en-GB" dirty="0"/>
              <a:t>Idea 2</a:t>
            </a:r>
          </a:p>
        </p:txBody>
      </p:sp>
      <p:sp>
        <p:nvSpPr>
          <p:cNvPr id="16" name="TextBox 15">
            <a:extLst>
              <a:ext uri="{FF2B5EF4-FFF2-40B4-BE49-F238E27FC236}">
                <a16:creationId xmlns:a16="http://schemas.microsoft.com/office/drawing/2014/main" id="{E79A0A11-F5B4-4BB5-87BB-6784F4439E12}"/>
              </a:ext>
            </a:extLst>
          </p:cNvPr>
          <p:cNvSpPr txBox="1"/>
          <p:nvPr/>
        </p:nvSpPr>
        <p:spPr>
          <a:xfrm>
            <a:off x="4088733" y="4892341"/>
            <a:ext cx="374073" cy="369332"/>
          </a:xfrm>
          <a:prstGeom prst="rect">
            <a:avLst/>
          </a:prstGeom>
          <a:noFill/>
        </p:spPr>
        <p:txBody>
          <a:bodyPr wrap="square" rtlCol="0">
            <a:spAutoFit/>
          </a:bodyPr>
          <a:lstStyle/>
          <a:p>
            <a:r>
              <a:rPr lang="en-GB" dirty="0"/>
              <a:t>?</a:t>
            </a:r>
          </a:p>
        </p:txBody>
      </p:sp>
      <p:sp>
        <p:nvSpPr>
          <p:cNvPr id="17" name="TextBox 16">
            <a:extLst>
              <a:ext uri="{FF2B5EF4-FFF2-40B4-BE49-F238E27FC236}">
                <a16:creationId xmlns:a16="http://schemas.microsoft.com/office/drawing/2014/main" id="{23256BE6-C51B-44D1-8529-8D3A98608A42}"/>
              </a:ext>
            </a:extLst>
          </p:cNvPr>
          <p:cNvSpPr txBox="1"/>
          <p:nvPr/>
        </p:nvSpPr>
        <p:spPr>
          <a:xfrm>
            <a:off x="2957338" y="3964834"/>
            <a:ext cx="460356" cy="369332"/>
          </a:xfrm>
          <a:prstGeom prst="rect">
            <a:avLst/>
          </a:prstGeom>
          <a:noFill/>
        </p:spPr>
        <p:txBody>
          <a:bodyPr wrap="square" rtlCol="0">
            <a:spAutoFit/>
          </a:bodyPr>
          <a:lstStyle/>
          <a:p>
            <a:r>
              <a:rPr lang="en-GB" dirty="0"/>
              <a:t>?</a:t>
            </a:r>
          </a:p>
        </p:txBody>
      </p:sp>
      <p:sp>
        <p:nvSpPr>
          <p:cNvPr id="18" name="TextBox 17">
            <a:extLst>
              <a:ext uri="{FF2B5EF4-FFF2-40B4-BE49-F238E27FC236}">
                <a16:creationId xmlns:a16="http://schemas.microsoft.com/office/drawing/2014/main" id="{D93193B2-EA09-4C60-B6B8-80DB5B3AC19C}"/>
              </a:ext>
            </a:extLst>
          </p:cNvPr>
          <p:cNvSpPr txBox="1"/>
          <p:nvPr/>
        </p:nvSpPr>
        <p:spPr>
          <a:xfrm>
            <a:off x="4052705" y="3080778"/>
            <a:ext cx="374073" cy="369332"/>
          </a:xfrm>
          <a:prstGeom prst="rect">
            <a:avLst/>
          </a:prstGeom>
          <a:noFill/>
        </p:spPr>
        <p:txBody>
          <a:bodyPr wrap="square" rtlCol="0">
            <a:spAutoFit/>
          </a:bodyPr>
          <a:lstStyle/>
          <a:p>
            <a:r>
              <a:rPr lang="en-GB" dirty="0"/>
              <a:t>?</a:t>
            </a:r>
          </a:p>
        </p:txBody>
      </p:sp>
      <p:cxnSp>
        <p:nvCxnSpPr>
          <p:cNvPr id="19" name="Straight Connector 18">
            <a:extLst>
              <a:ext uri="{FF2B5EF4-FFF2-40B4-BE49-F238E27FC236}">
                <a16:creationId xmlns:a16="http://schemas.microsoft.com/office/drawing/2014/main" id="{F12710AB-5FE0-4DB1-8130-C79C644A35AD}"/>
              </a:ext>
            </a:extLst>
          </p:cNvPr>
          <p:cNvCxnSpPr>
            <a:cxnSpLocks/>
          </p:cNvCxnSpPr>
          <p:nvPr/>
        </p:nvCxnSpPr>
        <p:spPr bwMode="auto">
          <a:xfrm>
            <a:off x="7439295" y="28643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F068DAE1-67C9-46C7-898D-7A74A07FA236}"/>
              </a:ext>
            </a:extLst>
          </p:cNvPr>
          <p:cNvCxnSpPr>
            <a:cxnSpLocks/>
          </p:cNvCxnSpPr>
          <p:nvPr/>
        </p:nvCxnSpPr>
        <p:spPr bwMode="auto">
          <a:xfrm>
            <a:off x="6485594" y="3628987"/>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5E8421F7-92AF-440B-A1D5-15CA5FBF0204}"/>
              </a:ext>
            </a:extLst>
          </p:cNvPr>
          <p:cNvCxnSpPr>
            <a:cxnSpLocks/>
          </p:cNvCxnSpPr>
          <p:nvPr/>
        </p:nvCxnSpPr>
        <p:spPr bwMode="auto">
          <a:xfrm>
            <a:off x="8671443" y="2864354"/>
            <a:ext cx="0" cy="2569029"/>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id="{247EFFB0-26FC-4E52-B950-E622008A3EC8}"/>
              </a:ext>
            </a:extLst>
          </p:cNvPr>
          <p:cNvCxnSpPr>
            <a:cxnSpLocks/>
          </p:cNvCxnSpPr>
          <p:nvPr/>
        </p:nvCxnSpPr>
        <p:spPr bwMode="auto">
          <a:xfrm>
            <a:off x="6485594" y="4578359"/>
            <a:ext cx="3038426" cy="0"/>
          </a:xfrm>
          <a:prstGeom prst="line">
            <a:avLst/>
          </a:prstGeom>
          <a:ln w="28575">
            <a:solidFill>
              <a:srgbClr val="2F2E7E"/>
            </a:solidFill>
            <a:headEnd type="none" w="med" len="med"/>
            <a:tailEnd type="none" w="med" len="med"/>
          </a:ln>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1107CF3D-BB31-4593-8A39-BAD38075188A}"/>
              </a:ext>
            </a:extLst>
          </p:cNvPr>
          <p:cNvSpPr txBox="1"/>
          <p:nvPr/>
        </p:nvSpPr>
        <p:spPr>
          <a:xfrm>
            <a:off x="7556197" y="3848029"/>
            <a:ext cx="998347" cy="461665"/>
          </a:xfrm>
          <a:prstGeom prst="rect">
            <a:avLst/>
          </a:prstGeom>
          <a:noFill/>
        </p:spPr>
        <p:txBody>
          <a:bodyPr wrap="square" rtlCol="0">
            <a:spAutoFit/>
          </a:bodyPr>
          <a:lstStyle/>
          <a:p>
            <a:pPr algn="ctr"/>
            <a:r>
              <a:rPr lang="en-GB" sz="2400" dirty="0"/>
              <a:t>Idea 4</a:t>
            </a:r>
          </a:p>
        </p:txBody>
      </p:sp>
      <p:sp>
        <p:nvSpPr>
          <p:cNvPr id="24" name="TextBox 23">
            <a:extLst>
              <a:ext uri="{FF2B5EF4-FFF2-40B4-BE49-F238E27FC236}">
                <a16:creationId xmlns:a16="http://schemas.microsoft.com/office/drawing/2014/main" id="{78A44390-4682-498B-A7A6-DD05390F2020}"/>
              </a:ext>
            </a:extLst>
          </p:cNvPr>
          <p:cNvSpPr txBox="1"/>
          <p:nvPr/>
        </p:nvSpPr>
        <p:spPr>
          <a:xfrm>
            <a:off x="6511768" y="2990009"/>
            <a:ext cx="943479" cy="369332"/>
          </a:xfrm>
          <a:prstGeom prst="rect">
            <a:avLst/>
          </a:prstGeom>
          <a:noFill/>
        </p:spPr>
        <p:txBody>
          <a:bodyPr wrap="square" rtlCol="0">
            <a:spAutoFit/>
          </a:bodyPr>
          <a:lstStyle/>
          <a:p>
            <a:pPr algn="ctr"/>
            <a:r>
              <a:rPr lang="en-GB" dirty="0"/>
              <a:t>A</a:t>
            </a:r>
          </a:p>
        </p:txBody>
      </p:sp>
      <p:sp>
        <p:nvSpPr>
          <p:cNvPr id="25" name="TextBox 24">
            <a:extLst>
              <a:ext uri="{FF2B5EF4-FFF2-40B4-BE49-F238E27FC236}">
                <a16:creationId xmlns:a16="http://schemas.microsoft.com/office/drawing/2014/main" id="{661A0322-7F37-43F1-B66A-FA94FA14D7CE}"/>
              </a:ext>
            </a:extLst>
          </p:cNvPr>
          <p:cNvSpPr txBox="1"/>
          <p:nvPr/>
        </p:nvSpPr>
        <p:spPr>
          <a:xfrm>
            <a:off x="6539020" y="4847026"/>
            <a:ext cx="943479" cy="369332"/>
          </a:xfrm>
          <a:prstGeom prst="rect">
            <a:avLst/>
          </a:prstGeom>
          <a:noFill/>
        </p:spPr>
        <p:txBody>
          <a:bodyPr wrap="square" rtlCol="0">
            <a:spAutoFit/>
          </a:bodyPr>
          <a:lstStyle/>
          <a:p>
            <a:pPr algn="ctr"/>
            <a:r>
              <a:rPr lang="en-GB" dirty="0"/>
              <a:t>B</a:t>
            </a:r>
          </a:p>
        </p:txBody>
      </p:sp>
      <p:sp>
        <p:nvSpPr>
          <p:cNvPr id="26" name="TextBox 25">
            <a:extLst>
              <a:ext uri="{FF2B5EF4-FFF2-40B4-BE49-F238E27FC236}">
                <a16:creationId xmlns:a16="http://schemas.microsoft.com/office/drawing/2014/main" id="{718B6161-2978-49C9-9B0B-5393A840E779}"/>
              </a:ext>
            </a:extLst>
          </p:cNvPr>
          <p:cNvSpPr txBox="1"/>
          <p:nvPr/>
        </p:nvSpPr>
        <p:spPr>
          <a:xfrm>
            <a:off x="8730551" y="2990009"/>
            <a:ext cx="943479" cy="369332"/>
          </a:xfrm>
          <a:prstGeom prst="rect">
            <a:avLst/>
          </a:prstGeom>
          <a:noFill/>
        </p:spPr>
        <p:txBody>
          <a:bodyPr wrap="square" rtlCol="0">
            <a:spAutoFit/>
          </a:bodyPr>
          <a:lstStyle/>
          <a:p>
            <a:pPr algn="ctr"/>
            <a:r>
              <a:rPr lang="en-GB" dirty="0"/>
              <a:t>C</a:t>
            </a:r>
          </a:p>
        </p:txBody>
      </p:sp>
      <p:sp>
        <p:nvSpPr>
          <p:cNvPr id="27" name="TextBox 26">
            <a:extLst>
              <a:ext uri="{FF2B5EF4-FFF2-40B4-BE49-F238E27FC236}">
                <a16:creationId xmlns:a16="http://schemas.microsoft.com/office/drawing/2014/main" id="{DC5B6A07-9862-460B-8317-3F4CDA5057CC}"/>
              </a:ext>
            </a:extLst>
          </p:cNvPr>
          <p:cNvSpPr txBox="1"/>
          <p:nvPr/>
        </p:nvSpPr>
        <p:spPr>
          <a:xfrm>
            <a:off x="8749827" y="3991101"/>
            <a:ext cx="943479" cy="369332"/>
          </a:xfrm>
          <a:prstGeom prst="rect">
            <a:avLst/>
          </a:prstGeom>
          <a:noFill/>
        </p:spPr>
        <p:txBody>
          <a:bodyPr wrap="square" rtlCol="0">
            <a:spAutoFit/>
          </a:bodyPr>
          <a:lstStyle/>
          <a:p>
            <a:pPr algn="ctr"/>
            <a:r>
              <a:rPr lang="en-GB" dirty="0"/>
              <a:t>D</a:t>
            </a:r>
          </a:p>
        </p:txBody>
      </p:sp>
      <p:sp>
        <p:nvSpPr>
          <p:cNvPr id="28" name="TextBox 27">
            <a:extLst>
              <a:ext uri="{FF2B5EF4-FFF2-40B4-BE49-F238E27FC236}">
                <a16:creationId xmlns:a16="http://schemas.microsoft.com/office/drawing/2014/main" id="{70DB84EB-20EE-425C-858F-4963D6886246}"/>
              </a:ext>
            </a:extLst>
          </p:cNvPr>
          <p:cNvSpPr txBox="1"/>
          <p:nvPr/>
        </p:nvSpPr>
        <p:spPr>
          <a:xfrm>
            <a:off x="7930473" y="4892341"/>
            <a:ext cx="374073" cy="369332"/>
          </a:xfrm>
          <a:prstGeom prst="rect">
            <a:avLst/>
          </a:prstGeom>
          <a:noFill/>
        </p:spPr>
        <p:txBody>
          <a:bodyPr wrap="square" rtlCol="0">
            <a:spAutoFit/>
          </a:bodyPr>
          <a:lstStyle/>
          <a:p>
            <a:r>
              <a:rPr lang="en-GB" dirty="0"/>
              <a:t>?</a:t>
            </a:r>
          </a:p>
        </p:txBody>
      </p:sp>
      <p:sp>
        <p:nvSpPr>
          <p:cNvPr id="29" name="TextBox 28">
            <a:extLst>
              <a:ext uri="{FF2B5EF4-FFF2-40B4-BE49-F238E27FC236}">
                <a16:creationId xmlns:a16="http://schemas.microsoft.com/office/drawing/2014/main" id="{E65BB49C-7D2E-4997-8709-982555B3265A}"/>
              </a:ext>
            </a:extLst>
          </p:cNvPr>
          <p:cNvSpPr txBox="1"/>
          <p:nvPr/>
        </p:nvSpPr>
        <p:spPr>
          <a:xfrm>
            <a:off x="6799078" y="3964834"/>
            <a:ext cx="460356" cy="369332"/>
          </a:xfrm>
          <a:prstGeom prst="rect">
            <a:avLst/>
          </a:prstGeom>
          <a:noFill/>
        </p:spPr>
        <p:txBody>
          <a:bodyPr wrap="square" rtlCol="0">
            <a:spAutoFit/>
          </a:bodyPr>
          <a:lstStyle/>
          <a:p>
            <a:r>
              <a:rPr lang="en-GB" dirty="0"/>
              <a:t>?</a:t>
            </a:r>
          </a:p>
        </p:txBody>
      </p:sp>
      <p:sp>
        <p:nvSpPr>
          <p:cNvPr id="30" name="TextBox 29">
            <a:extLst>
              <a:ext uri="{FF2B5EF4-FFF2-40B4-BE49-F238E27FC236}">
                <a16:creationId xmlns:a16="http://schemas.microsoft.com/office/drawing/2014/main" id="{50A4EC9B-9D6B-4BDE-8BA8-B2B758F0BB6F}"/>
              </a:ext>
            </a:extLst>
          </p:cNvPr>
          <p:cNvSpPr txBox="1"/>
          <p:nvPr/>
        </p:nvSpPr>
        <p:spPr>
          <a:xfrm>
            <a:off x="7894445" y="3080778"/>
            <a:ext cx="374073" cy="369332"/>
          </a:xfrm>
          <a:prstGeom prst="rect">
            <a:avLst/>
          </a:prstGeom>
          <a:noFill/>
        </p:spPr>
        <p:txBody>
          <a:bodyPr wrap="square" rtlCol="0">
            <a:spAutoFit/>
          </a:bodyPr>
          <a:lstStyle/>
          <a:p>
            <a:r>
              <a:rPr lang="en-GB" dirty="0"/>
              <a:t>?</a:t>
            </a:r>
          </a:p>
        </p:txBody>
      </p:sp>
      <p:sp>
        <p:nvSpPr>
          <p:cNvPr id="31" name="TextBox 30">
            <a:extLst>
              <a:ext uri="{FF2B5EF4-FFF2-40B4-BE49-F238E27FC236}">
                <a16:creationId xmlns:a16="http://schemas.microsoft.com/office/drawing/2014/main" id="{099A1B87-2F3F-4BC0-9539-1208844B43FE}"/>
              </a:ext>
            </a:extLst>
          </p:cNvPr>
          <p:cNvSpPr txBox="1"/>
          <p:nvPr/>
        </p:nvSpPr>
        <p:spPr>
          <a:xfrm>
            <a:off x="9009274" y="4909492"/>
            <a:ext cx="374073" cy="369332"/>
          </a:xfrm>
          <a:prstGeom prst="rect">
            <a:avLst/>
          </a:prstGeom>
          <a:noFill/>
        </p:spPr>
        <p:txBody>
          <a:bodyPr wrap="square" rtlCol="0">
            <a:spAutoFit/>
          </a:bodyPr>
          <a:lstStyle/>
          <a:p>
            <a:r>
              <a:rPr lang="en-GB" dirty="0"/>
              <a:t>?</a:t>
            </a:r>
          </a:p>
        </p:txBody>
      </p:sp>
      <p:sp>
        <p:nvSpPr>
          <p:cNvPr id="32" name="TextBox 31">
            <a:extLst>
              <a:ext uri="{FF2B5EF4-FFF2-40B4-BE49-F238E27FC236}">
                <a16:creationId xmlns:a16="http://schemas.microsoft.com/office/drawing/2014/main" id="{351D56D3-9014-49AE-99A6-935B5116E59E}"/>
              </a:ext>
            </a:extLst>
          </p:cNvPr>
          <p:cNvSpPr txBox="1"/>
          <p:nvPr/>
        </p:nvSpPr>
        <p:spPr>
          <a:xfrm>
            <a:off x="5203297" y="4900143"/>
            <a:ext cx="374073" cy="369332"/>
          </a:xfrm>
          <a:prstGeom prst="rect">
            <a:avLst/>
          </a:prstGeom>
          <a:noFill/>
        </p:spPr>
        <p:txBody>
          <a:bodyPr wrap="square" rtlCol="0">
            <a:spAutoFit/>
          </a:bodyPr>
          <a:lstStyle/>
          <a:p>
            <a:r>
              <a:rPr lang="en-GB" dirty="0"/>
              <a:t>?</a:t>
            </a:r>
          </a:p>
        </p:txBody>
      </p:sp>
      <p:grpSp>
        <p:nvGrpSpPr>
          <p:cNvPr id="37" name="Group 36">
            <a:extLst>
              <a:ext uri="{FF2B5EF4-FFF2-40B4-BE49-F238E27FC236}">
                <a16:creationId xmlns:a16="http://schemas.microsoft.com/office/drawing/2014/main" id="{FA083B23-2172-4AD0-946D-697859040DEE}"/>
              </a:ext>
            </a:extLst>
          </p:cNvPr>
          <p:cNvGrpSpPr/>
          <p:nvPr/>
        </p:nvGrpSpPr>
        <p:grpSpPr>
          <a:xfrm>
            <a:off x="10547882" y="232582"/>
            <a:ext cx="1148646" cy="1135051"/>
            <a:chOff x="2953139" y="3269092"/>
            <a:chExt cx="1402997" cy="1400656"/>
          </a:xfrm>
        </p:grpSpPr>
        <p:sp>
          <p:nvSpPr>
            <p:cNvPr id="38" name="Oval 37">
              <a:extLst>
                <a:ext uri="{FF2B5EF4-FFF2-40B4-BE49-F238E27FC236}">
                  <a16:creationId xmlns:a16="http://schemas.microsoft.com/office/drawing/2014/main" id="{96169CBA-E6AF-4DB6-8827-7E1250E8400C}"/>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a:extLst>
                <a:ext uri="{FF2B5EF4-FFF2-40B4-BE49-F238E27FC236}">
                  <a16:creationId xmlns:a16="http://schemas.microsoft.com/office/drawing/2014/main" id="{5875C730-79C3-4912-91FD-1264B085AD73}"/>
                </a:ext>
              </a:extLst>
            </p:cNvPr>
            <p:cNvPicPr>
              <a:picLocks noChangeAspect="1"/>
            </p:cNvPicPr>
            <p:nvPr/>
          </p:nvPicPr>
          <p:blipFill rotWithShape="1">
            <a:blip r:embed="rId3">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42" name="Title 1">
            <a:extLst>
              <a:ext uri="{FF2B5EF4-FFF2-40B4-BE49-F238E27FC236}">
                <a16:creationId xmlns:a16="http://schemas.microsoft.com/office/drawing/2014/main" id="{E4108F1E-286B-4699-86B0-8F2E4B9A5315}"/>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The Lotus Blossom Diagram</a:t>
            </a:r>
          </a:p>
        </p:txBody>
      </p:sp>
    </p:spTree>
    <p:extLst>
      <p:ext uri="{BB962C8B-B14F-4D97-AF65-F5344CB8AC3E}">
        <p14:creationId xmlns:p14="http://schemas.microsoft.com/office/powerpoint/2010/main" val="1785444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Content Placeholder 6" descr="2.png">
            <a:extLst>
              <a:ext uri="{FF2B5EF4-FFF2-40B4-BE49-F238E27FC236}">
                <a16:creationId xmlns:a16="http://schemas.microsoft.com/office/drawing/2014/main" id="{A01186EB-FA70-4347-8BC1-F137A530CBC7}"/>
              </a:ext>
            </a:extLst>
          </p:cNvPr>
          <p:cNvPicPr>
            <a:picLocks noChangeAspect="1"/>
          </p:cNvPicPr>
          <p:nvPr/>
        </p:nvPicPr>
        <p:blipFill>
          <a:blip r:embed="rId3"/>
          <a:stretch>
            <a:fillRect/>
          </a:stretch>
        </p:blipFill>
        <p:spPr>
          <a:xfrm>
            <a:off x="0" y="1"/>
            <a:ext cx="12192000" cy="6858000"/>
          </a:xfrm>
          <a:prstGeom prst="rect">
            <a:avLst/>
          </a:prstGeom>
        </p:spPr>
      </p:pic>
      <p:sp>
        <p:nvSpPr>
          <p:cNvPr id="2" name="Rectangle: Rounded Corners 1">
            <a:extLst>
              <a:ext uri="{FF2B5EF4-FFF2-40B4-BE49-F238E27FC236}">
                <a16:creationId xmlns:a16="http://schemas.microsoft.com/office/drawing/2014/main" id="{17E9A110-9F91-4195-BF00-094EEEDE774B}"/>
              </a:ext>
            </a:extLst>
          </p:cNvPr>
          <p:cNvSpPr/>
          <p:nvPr/>
        </p:nvSpPr>
        <p:spPr>
          <a:xfrm>
            <a:off x="566928" y="912135"/>
            <a:ext cx="11058144" cy="4354391"/>
          </a:xfrm>
          <a:prstGeom prst="roundRect">
            <a:avLst/>
          </a:prstGeom>
          <a:solidFill>
            <a:schemeClr val="bg1"/>
          </a:solidFill>
          <a:ln w="38100">
            <a:solidFill>
              <a:srgbClr val="2F2D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p:cNvSpPr txBox="1">
            <a:spLocks/>
          </p:cNvSpPr>
          <p:nvPr/>
        </p:nvSpPr>
        <p:spPr>
          <a:xfrm>
            <a:off x="809351" y="1960119"/>
            <a:ext cx="6505849" cy="31389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This can be used to help you with revision and answering exam questions:</a:t>
            </a:r>
          </a:p>
          <a:p>
            <a:r>
              <a:rPr lang="en-GB" dirty="0"/>
              <a:t>When writing an essay or an answer to a question, use the lotus blossom to organise your knowledge.</a:t>
            </a:r>
          </a:p>
          <a:p>
            <a:r>
              <a:rPr lang="en-GB" dirty="0"/>
              <a:t>Then you can use the words you have generated as the basis for your answer.</a:t>
            </a:r>
          </a:p>
          <a:p>
            <a:pPr marL="457200" indent="-457200">
              <a:buFont typeface="+mj-lt"/>
              <a:buAutoNum type="arabicPeriod" startAt="5"/>
            </a:pPr>
            <a:endParaRPr lang="en-GB" sz="2400" dirty="0"/>
          </a:p>
        </p:txBody>
      </p:sp>
      <p:sp>
        <p:nvSpPr>
          <p:cNvPr id="42" name="Title 1">
            <a:extLst>
              <a:ext uri="{FF2B5EF4-FFF2-40B4-BE49-F238E27FC236}">
                <a16:creationId xmlns:a16="http://schemas.microsoft.com/office/drawing/2014/main" id="{E4108F1E-286B-4699-86B0-8F2E4B9A5315}"/>
              </a:ext>
            </a:extLst>
          </p:cNvPr>
          <p:cNvSpPr txBox="1">
            <a:spLocks/>
          </p:cNvSpPr>
          <p:nvPr/>
        </p:nvSpPr>
        <p:spPr>
          <a:xfrm>
            <a:off x="1324375" y="1066843"/>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E6287F"/>
                </a:solidFill>
              </a:rPr>
              <a:t>Top Tip! - The Lotus Blossom Diagram</a:t>
            </a:r>
          </a:p>
        </p:txBody>
      </p:sp>
      <p:pic>
        <p:nvPicPr>
          <p:cNvPr id="4" name="Picture 3">
            <a:extLst>
              <a:ext uri="{FF2B5EF4-FFF2-40B4-BE49-F238E27FC236}">
                <a16:creationId xmlns:a16="http://schemas.microsoft.com/office/drawing/2014/main" id="{D25E3949-9054-4A7C-AFFB-E4D19417BC98}"/>
              </a:ext>
            </a:extLst>
          </p:cNvPr>
          <p:cNvPicPr>
            <a:picLocks noChangeAspect="1"/>
          </p:cNvPicPr>
          <p:nvPr/>
        </p:nvPicPr>
        <p:blipFill>
          <a:blip r:embed="rId4">
            <a:clrChange>
              <a:clrFrom>
                <a:srgbClr val="F2F2F2"/>
              </a:clrFrom>
              <a:clrTo>
                <a:srgbClr val="F2F2F2">
                  <a:alpha val="0"/>
                </a:srgbClr>
              </a:clrTo>
            </a:clrChange>
          </a:blip>
          <a:stretch>
            <a:fillRect/>
          </a:stretch>
        </p:blipFill>
        <p:spPr>
          <a:xfrm>
            <a:off x="7120129" y="1929437"/>
            <a:ext cx="4389120" cy="3167683"/>
          </a:xfrm>
          <a:prstGeom prst="rect">
            <a:avLst/>
          </a:prstGeom>
        </p:spPr>
      </p:pic>
    </p:spTree>
    <p:extLst>
      <p:ext uri="{BB962C8B-B14F-4D97-AF65-F5344CB8AC3E}">
        <p14:creationId xmlns:p14="http://schemas.microsoft.com/office/powerpoint/2010/main" val="2287059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2.png">
            <a:extLst>
              <a:ext uri="{FF2B5EF4-FFF2-40B4-BE49-F238E27FC236}">
                <a16:creationId xmlns:a16="http://schemas.microsoft.com/office/drawing/2014/main" id="{9B78F1E9-5138-4A83-8234-1B350CC7A5EB}"/>
              </a:ext>
            </a:extLst>
          </p:cNvPr>
          <p:cNvPicPr>
            <a:picLocks noChangeAspect="1"/>
          </p:cNvPicPr>
          <p:nvPr/>
        </p:nvPicPr>
        <p:blipFill>
          <a:blip r:embed="rId3"/>
          <a:stretch>
            <a:fillRect/>
          </a:stretch>
        </p:blipFill>
        <p:spPr>
          <a:xfrm>
            <a:off x="0" y="1"/>
            <a:ext cx="12192000" cy="6858000"/>
          </a:xfrm>
          <a:prstGeom prst="rect">
            <a:avLst/>
          </a:prstGeom>
        </p:spPr>
      </p:pic>
      <p:sp>
        <p:nvSpPr>
          <p:cNvPr id="5" name="Content Placeholder 2"/>
          <p:cNvSpPr txBox="1">
            <a:spLocks/>
          </p:cNvSpPr>
          <p:nvPr/>
        </p:nvSpPr>
        <p:spPr>
          <a:xfrm>
            <a:off x="742950" y="1802674"/>
            <a:ext cx="10668000" cy="37677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Arial" panose="020B0604020202020204" pitchFamily="34" charset="0"/>
                <a:ea typeface="Calibri" panose="020F0502020204030204" pitchFamily="34" charset="0"/>
                <a:cs typeface="Times New Roman (Body CS)"/>
              </a:rPr>
              <a:t>Think of </a:t>
            </a:r>
            <a:r>
              <a:rPr lang="en-GB" sz="2400" b="1" dirty="0">
                <a:solidFill>
                  <a:srgbClr val="E6287F"/>
                </a:solidFill>
                <a:latin typeface="Arial" panose="020B0604020202020204" pitchFamily="34" charset="0"/>
                <a:ea typeface="Calibri" panose="020F0502020204030204" pitchFamily="34" charset="0"/>
                <a:cs typeface="Times New Roman (Body CS)"/>
              </a:rPr>
              <a:t>four words</a:t>
            </a:r>
            <a:r>
              <a:rPr lang="en-GB" sz="2400" dirty="0">
                <a:solidFill>
                  <a:srgbClr val="E6287F"/>
                </a:solidFill>
                <a:latin typeface="Arial" panose="020B0604020202020204" pitchFamily="34" charset="0"/>
                <a:ea typeface="Calibri" panose="020F0502020204030204" pitchFamily="34" charset="0"/>
                <a:cs typeface="Times New Roman (Body CS)"/>
              </a:rPr>
              <a:t> </a:t>
            </a:r>
            <a:r>
              <a:rPr lang="en-GB" sz="2400" dirty="0">
                <a:latin typeface="Arial" panose="020B0604020202020204" pitchFamily="34" charset="0"/>
                <a:ea typeface="Calibri" panose="020F0502020204030204" pitchFamily="34" charset="0"/>
                <a:cs typeface="Times New Roman (Body CS)"/>
              </a:rPr>
              <a:t>which are related to the topic we’ve just spoken about write each one </a:t>
            </a:r>
            <a:r>
              <a:rPr lang="en-GB" sz="2400" dirty="0">
                <a:solidFill>
                  <a:srgbClr val="002060"/>
                </a:solidFill>
                <a:latin typeface="Arial" panose="020B0604020202020204" pitchFamily="34" charset="0"/>
                <a:ea typeface="Calibri" panose="020F0502020204030204" pitchFamily="34" charset="0"/>
                <a:cs typeface="Times New Roman (Body CS)"/>
              </a:rPr>
              <a:t>on a </a:t>
            </a:r>
            <a:r>
              <a:rPr lang="en-GB" sz="2400" b="1" dirty="0">
                <a:solidFill>
                  <a:srgbClr val="E6287F"/>
                </a:solidFill>
                <a:latin typeface="Arial" panose="020B0604020202020204" pitchFamily="34" charset="0"/>
                <a:ea typeface="Calibri" panose="020F0502020204030204" pitchFamily="34" charset="0"/>
                <a:cs typeface="Times New Roman (Body CS)"/>
              </a:rPr>
              <a:t>separate</a:t>
            </a:r>
            <a:r>
              <a:rPr lang="en-GB" sz="2400" dirty="0">
                <a:solidFill>
                  <a:srgbClr val="002060"/>
                </a:solidFill>
                <a:latin typeface="Arial" panose="020B0604020202020204" pitchFamily="34" charset="0"/>
                <a:ea typeface="Calibri" panose="020F0502020204030204" pitchFamily="34" charset="0"/>
                <a:cs typeface="Times New Roman (Body CS)"/>
              </a:rPr>
              <a:t> </a:t>
            </a:r>
            <a:r>
              <a:rPr lang="en-GB" sz="2400" dirty="0">
                <a:latin typeface="Arial" panose="020B0604020202020204" pitchFamily="34" charset="0"/>
                <a:ea typeface="Calibri" panose="020F0502020204030204" pitchFamily="34" charset="0"/>
                <a:cs typeface="Times New Roman (Body CS)"/>
              </a:rPr>
              <a:t>post-it note.</a:t>
            </a:r>
          </a:p>
          <a:p>
            <a:endParaRPr lang="en-GB" sz="2400" dirty="0">
              <a:solidFill>
                <a:srgbClr val="002060"/>
              </a:solidFill>
              <a:latin typeface="Arial" panose="020B0604020202020204" pitchFamily="34" charset="0"/>
              <a:ea typeface="Calibri" panose="020F0502020204030204" pitchFamily="34" charset="0"/>
              <a:cs typeface="Times New Roman (Body CS)"/>
            </a:endParaRPr>
          </a:p>
          <a:p>
            <a:r>
              <a:rPr lang="en-GB" sz="2400" dirty="0">
                <a:latin typeface="Arial" panose="020B0604020202020204" pitchFamily="34" charset="0"/>
                <a:ea typeface="Calibri" panose="020F0502020204030204" pitchFamily="34" charset="0"/>
                <a:cs typeface="Times New Roman (Body CS)"/>
              </a:rPr>
              <a:t>Try to pick </a:t>
            </a:r>
            <a:r>
              <a:rPr lang="en-GB" sz="2400" b="1" dirty="0">
                <a:solidFill>
                  <a:srgbClr val="E6287F"/>
                </a:solidFill>
                <a:latin typeface="Arial" panose="020B0604020202020204" pitchFamily="34" charset="0"/>
                <a:ea typeface="Calibri" panose="020F0502020204030204" pitchFamily="34" charset="0"/>
                <a:cs typeface="Times New Roman (Body CS)"/>
              </a:rPr>
              <a:t>four words </a:t>
            </a:r>
            <a:r>
              <a:rPr lang="en-GB" sz="2400" dirty="0">
                <a:latin typeface="Arial" panose="020B0604020202020204" pitchFamily="34" charset="0"/>
                <a:ea typeface="Calibri" panose="020F0502020204030204" pitchFamily="34" charset="0"/>
                <a:cs typeface="Times New Roman (Body CS)"/>
              </a:rPr>
              <a:t>that you think no one else will have.</a:t>
            </a:r>
          </a:p>
          <a:p>
            <a:endParaRPr lang="en-GB" sz="2400" dirty="0">
              <a:latin typeface="Arial" panose="020B0604020202020204" pitchFamily="34" charset="0"/>
              <a:ea typeface="Calibri" panose="020F0502020204030204" pitchFamily="34" charset="0"/>
              <a:cs typeface="Times New Roman (Body CS)"/>
            </a:endParaRPr>
          </a:p>
          <a:p>
            <a:r>
              <a:rPr lang="en-GB" sz="2400" dirty="0">
                <a:latin typeface="Arial" panose="020B0604020202020204" pitchFamily="34" charset="0"/>
                <a:ea typeface="Calibri" panose="020F0502020204030204" pitchFamily="34" charset="0"/>
                <a:cs typeface="Times New Roman (Body CS)"/>
              </a:rPr>
              <a:t>The aim of this activity is to make </a:t>
            </a:r>
            <a:r>
              <a:rPr lang="en-GB" sz="2400" b="1" dirty="0">
                <a:solidFill>
                  <a:srgbClr val="E6287F"/>
                </a:solidFill>
                <a:latin typeface="Arial" panose="020B0604020202020204" pitchFamily="34" charset="0"/>
                <a:ea typeface="Calibri" panose="020F0502020204030204" pitchFamily="34" charset="0"/>
                <a:cs typeface="Times New Roman (Body CS)"/>
              </a:rPr>
              <a:t>connections</a:t>
            </a:r>
            <a:r>
              <a:rPr lang="en-GB" sz="2400" dirty="0">
                <a:solidFill>
                  <a:srgbClr val="002060"/>
                </a:solidFill>
                <a:latin typeface="Arial" panose="020B0604020202020204" pitchFamily="34" charset="0"/>
                <a:ea typeface="Calibri" panose="020F0502020204030204" pitchFamily="34" charset="0"/>
                <a:cs typeface="Times New Roman (Body CS)"/>
              </a:rPr>
              <a:t> </a:t>
            </a:r>
            <a:r>
              <a:rPr lang="en-GB" sz="2400" dirty="0">
                <a:latin typeface="Arial" panose="020B0604020202020204" pitchFamily="34" charset="0"/>
                <a:ea typeface="Calibri" panose="020F0502020204030204" pitchFamily="34" charset="0"/>
                <a:cs typeface="Times New Roman (Body CS)"/>
              </a:rPr>
              <a:t>between pieces of information and </a:t>
            </a:r>
            <a:r>
              <a:rPr lang="en-GB" sz="2400" b="1" dirty="0">
                <a:solidFill>
                  <a:srgbClr val="E6287F"/>
                </a:solidFill>
                <a:latin typeface="Arial" panose="020B0604020202020204" pitchFamily="34" charset="0"/>
                <a:ea typeface="Calibri" panose="020F0502020204030204" pitchFamily="34" charset="0"/>
                <a:cs typeface="Times New Roman (Body CS)"/>
              </a:rPr>
              <a:t>justify</a:t>
            </a:r>
            <a:r>
              <a:rPr lang="en-GB" sz="2400" dirty="0">
                <a:solidFill>
                  <a:srgbClr val="002060"/>
                </a:solidFill>
                <a:latin typeface="Arial" panose="020B0604020202020204" pitchFamily="34" charset="0"/>
                <a:ea typeface="Calibri" panose="020F0502020204030204" pitchFamily="34" charset="0"/>
                <a:cs typeface="Times New Roman (Body CS)"/>
              </a:rPr>
              <a:t> </a:t>
            </a:r>
            <a:r>
              <a:rPr lang="en-GB" sz="2400" dirty="0">
                <a:latin typeface="Arial" panose="020B0604020202020204" pitchFamily="34" charset="0"/>
                <a:ea typeface="Calibri" panose="020F0502020204030204" pitchFamily="34" charset="0"/>
                <a:cs typeface="Times New Roman (Body CS)"/>
              </a:rPr>
              <a:t>how they are connected.</a:t>
            </a:r>
          </a:p>
        </p:txBody>
      </p:sp>
      <p:grpSp>
        <p:nvGrpSpPr>
          <p:cNvPr id="11" name="Group 10">
            <a:extLst>
              <a:ext uri="{FF2B5EF4-FFF2-40B4-BE49-F238E27FC236}">
                <a16:creationId xmlns:a16="http://schemas.microsoft.com/office/drawing/2014/main" id="{B389F780-D697-4302-B630-942C82F5A78B}"/>
              </a:ext>
            </a:extLst>
          </p:cNvPr>
          <p:cNvGrpSpPr/>
          <p:nvPr/>
        </p:nvGrpSpPr>
        <p:grpSpPr>
          <a:xfrm>
            <a:off x="10547882" y="232582"/>
            <a:ext cx="1148646" cy="1135051"/>
            <a:chOff x="2953139" y="3269092"/>
            <a:chExt cx="1402997" cy="1400656"/>
          </a:xfrm>
        </p:grpSpPr>
        <p:sp>
          <p:nvSpPr>
            <p:cNvPr id="15" name="Oval 14">
              <a:extLst>
                <a:ext uri="{FF2B5EF4-FFF2-40B4-BE49-F238E27FC236}">
                  <a16:creationId xmlns:a16="http://schemas.microsoft.com/office/drawing/2014/main" id="{A499C0E8-4B88-4855-BD57-8FFFA57080E9}"/>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D065D610-252B-406A-AA88-66B3C9B041BD}"/>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17" name="Title 1">
            <a:extLst>
              <a:ext uri="{FF2B5EF4-FFF2-40B4-BE49-F238E27FC236}">
                <a16:creationId xmlns:a16="http://schemas.microsoft.com/office/drawing/2014/main" id="{8A47DEB1-CA47-489E-A976-2E3D45DA1726}"/>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Post-It Note Dominoes</a:t>
            </a:r>
          </a:p>
        </p:txBody>
      </p:sp>
    </p:spTree>
    <p:extLst>
      <p:ext uri="{BB962C8B-B14F-4D97-AF65-F5344CB8AC3E}">
        <p14:creationId xmlns:p14="http://schemas.microsoft.com/office/powerpoint/2010/main" val="371198416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6" descr="2.png">
            <a:extLst>
              <a:ext uri="{FF2B5EF4-FFF2-40B4-BE49-F238E27FC236}">
                <a16:creationId xmlns:a16="http://schemas.microsoft.com/office/drawing/2014/main" id="{A39D4407-E63C-4627-9F27-C6ED303D670B}"/>
              </a:ext>
            </a:extLst>
          </p:cNvPr>
          <p:cNvPicPr>
            <a:picLocks noChangeAspect="1"/>
          </p:cNvPicPr>
          <p:nvPr/>
        </p:nvPicPr>
        <p:blipFill>
          <a:blip r:embed="rId3"/>
          <a:stretch>
            <a:fillRect/>
          </a:stretch>
        </p:blipFill>
        <p:spPr>
          <a:xfrm>
            <a:off x="0" y="1"/>
            <a:ext cx="12192000" cy="6858000"/>
          </a:xfrm>
          <a:prstGeom prst="rect">
            <a:avLst/>
          </a:prstGeom>
        </p:spPr>
      </p:pic>
      <p:grpSp>
        <p:nvGrpSpPr>
          <p:cNvPr id="15" name="Group 14">
            <a:extLst>
              <a:ext uri="{FF2B5EF4-FFF2-40B4-BE49-F238E27FC236}">
                <a16:creationId xmlns:a16="http://schemas.microsoft.com/office/drawing/2014/main" id="{2F883E79-B65E-4FB6-A63A-F5A8726764B8}"/>
              </a:ext>
            </a:extLst>
          </p:cNvPr>
          <p:cNvGrpSpPr/>
          <p:nvPr/>
        </p:nvGrpSpPr>
        <p:grpSpPr>
          <a:xfrm>
            <a:off x="10547882" y="232582"/>
            <a:ext cx="1148646" cy="1135051"/>
            <a:chOff x="2953139" y="3269092"/>
            <a:chExt cx="1402997" cy="1400656"/>
          </a:xfrm>
        </p:grpSpPr>
        <p:sp>
          <p:nvSpPr>
            <p:cNvPr id="16" name="Oval 15">
              <a:extLst>
                <a:ext uri="{FF2B5EF4-FFF2-40B4-BE49-F238E27FC236}">
                  <a16:creationId xmlns:a16="http://schemas.microsoft.com/office/drawing/2014/main" id="{9116D86C-2752-43C8-A42C-279402391879}"/>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7F07E590-3E1E-4E18-BFCA-6CB4E43D89A9}"/>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18" name="Title 1">
            <a:extLst>
              <a:ext uri="{FF2B5EF4-FFF2-40B4-BE49-F238E27FC236}">
                <a16:creationId xmlns:a16="http://schemas.microsoft.com/office/drawing/2014/main" id="{411A5D4E-ADCF-481E-8D2D-C471D1475486}"/>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Post-It Note Dominoes</a:t>
            </a:r>
          </a:p>
        </p:txBody>
      </p:sp>
      <p:pic>
        <p:nvPicPr>
          <p:cNvPr id="19" name="Picture 2" descr="Post It Note Images - Free Download on Freepik">
            <a:extLst>
              <a:ext uri="{FF2B5EF4-FFF2-40B4-BE49-F238E27FC236}">
                <a16:creationId xmlns:a16="http://schemas.microsoft.com/office/drawing/2014/main" id="{3C5BFFE0-CBB1-4D11-BA54-F1D353B90CE4}"/>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987" t="16905" r="14048" b="16743"/>
          <a:stretch/>
        </p:blipFill>
        <p:spPr bwMode="auto">
          <a:xfrm>
            <a:off x="5167093" y="2300865"/>
            <a:ext cx="2181225" cy="198357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C9300DD5-A34F-4B2F-B68A-FA73B945ABBD}"/>
              </a:ext>
            </a:extLst>
          </p:cNvPr>
          <p:cNvSpPr/>
          <p:nvPr/>
        </p:nvSpPr>
        <p:spPr>
          <a:xfrm>
            <a:off x="5629056" y="3028890"/>
            <a:ext cx="1447581" cy="400110"/>
          </a:xfrm>
          <a:prstGeom prst="rect">
            <a:avLst/>
          </a:prstGeom>
        </p:spPr>
        <p:txBody>
          <a:bodyPr wrap="square">
            <a:spAutoFit/>
          </a:bodyPr>
          <a:lstStyle/>
          <a:p>
            <a:pPr algn="ctr"/>
            <a:r>
              <a:rPr lang="en-GB" sz="2000" dirty="0">
                <a:ea typeface="Calibri" panose="020F0502020204030204" pitchFamily="34" charset="0"/>
                <a:cs typeface="Times New Roman (Body CS)"/>
              </a:rPr>
              <a:t>School</a:t>
            </a:r>
            <a:endParaRPr lang="en-GB" sz="2000" dirty="0"/>
          </a:p>
        </p:txBody>
      </p:sp>
      <p:pic>
        <p:nvPicPr>
          <p:cNvPr id="21" name="Picture 2" descr="Post It Note Images - Free Download on Freepik">
            <a:extLst>
              <a:ext uri="{FF2B5EF4-FFF2-40B4-BE49-F238E27FC236}">
                <a16:creationId xmlns:a16="http://schemas.microsoft.com/office/drawing/2014/main" id="{C991DF7F-DC61-428B-BCFB-3FBC6D7BC20A}"/>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987" t="16905" r="14048" b="16743"/>
          <a:stretch/>
        </p:blipFill>
        <p:spPr bwMode="auto">
          <a:xfrm>
            <a:off x="7229037" y="2300865"/>
            <a:ext cx="2181225" cy="1983573"/>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E866196B-4014-4679-BC5F-B544B9D2D187}"/>
              </a:ext>
            </a:extLst>
          </p:cNvPr>
          <p:cNvSpPr/>
          <p:nvPr/>
        </p:nvSpPr>
        <p:spPr>
          <a:xfrm>
            <a:off x="7691000" y="3028890"/>
            <a:ext cx="1447581" cy="400110"/>
          </a:xfrm>
          <a:prstGeom prst="rect">
            <a:avLst/>
          </a:prstGeom>
        </p:spPr>
        <p:txBody>
          <a:bodyPr wrap="square">
            <a:spAutoFit/>
          </a:bodyPr>
          <a:lstStyle/>
          <a:p>
            <a:pPr algn="ctr"/>
            <a:r>
              <a:rPr lang="en-GB" sz="2000" dirty="0">
                <a:ea typeface="Calibri" panose="020F0502020204030204" pitchFamily="34" charset="0"/>
                <a:cs typeface="Times New Roman (Body CS)"/>
              </a:rPr>
              <a:t>Buildings</a:t>
            </a:r>
            <a:endParaRPr lang="en-GB" sz="2000" dirty="0"/>
          </a:p>
        </p:txBody>
      </p:sp>
      <p:pic>
        <p:nvPicPr>
          <p:cNvPr id="23" name="Picture 2" descr="Post It Note Images - Free Download on Freepik">
            <a:extLst>
              <a:ext uri="{FF2B5EF4-FFF2-40B4-BE49-F238E27FC236}">
                <a16:creationId xmlns:a16="http://schemas.microsoft.com/office/drawing/2014/main" id="{97878319-802D-43FC-8B6F-1BB7C8A64230}"/>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987" t="16905" r="14048" b="16743"/>
          <a:stretch/>
        </p:blipFill>
        <p:spPr bwMode="auto">
          <a:xfrm>
            <a:off x="3118781" y="2300865"/>
            <a:ext cx="2181225" cy="1983573"/>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C597FD8-01D0-433C-8C63-DF00553BEE8A}"/>
              </a:ext>
            </a:extLst>
          </p:cNvPr>
          <p:cNvSpPr/>
          <p:nvPr/>
        </p:nvSpPr>
        <p:spPr>
          <a:xfrm>
            <a:off x="3580744" y="3028890"/>
            <a:ext cx="1447581" cy="400110"/>
          </a:xfrm>
          <a:prstGeom prst="rect">
            <a:avLst/>
          </a:prstGeom>
        </p:spPr>
        <p:txBody>
          <a:bodyPr wrap="square">
            <a:spAutoFit/>
          </a:bodyPr>
          <a:lstStyle/>
          <a:p>
            <a:pPr algn="ctr"/>
            <a:r>
              <a:rPr lang="en-GB" sz="2000" dirty="0">
                <a:ea typeface="Calibri" panose="020F0502020204030204" pitchFamily="34" charset="0"/>
                <a:cs typeface="Times New Roman (Body CS)"/>
              </a:rPr>
              <a:t>Teachers</a:t>
            </a:r>
            <a:endParaRPr lang="en-GB" sz="2000" dirty="0"/>
          </a:p>
        </p:txBody>
      </p:sp>
      <p:pic>
        <p:nvPicPr>
          <p:cNvPr id="25" name="Picture 2" descr="Post It Note Images - Free Download on Freepik">
            <a:extLst>
              <a:ext uri="{FF2B5EF4-FFF2-40B4-BE49-F238E27FC236}">
                <a16:creationId xmlns:a16="http://schemas.microsoft.com/office/drawing/2014/main" id="{3D2BA152-8B45-4EBB-AF51-35C57A4DA38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2987" t="16905" r="14048" b="16743"/>
          <a:stretch/>
        </p:blipFill>
        <p:spPr bwMode="auto">
          <a:xfrm>
            <a:off x="1133036" y="2300865"/>
            <a:ext cx="2181225" cy="198357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0A16CAB1-96D2-408A-9BBD-38C543F6EDD6}"/>
              </a:ext>
            </a:extLst>
          </p:cNvPr>
          <p:cNvSpPr/>
          <p:nvPr/>
        </p:nvSpPr>
        <p:spPr>
          <a:xfrm>
            <a:off x="1594999" y="3028890"/>
            <a:ext cx="1447581" cy="400110"/>
          </a:xfrm>
          <a:prstGeom prst="rect">
            <a:avLst/>
          </a:prstGeom>
        </p:spPr>
        <p:txBody>
          <a:bodyPr wrap="square">
            <a:spAutoFit/>
          </a:bodyPr>
          <a:lstStyle/>
          <a:p>
            <a:pPr algn="ctr"/>
            <a:r>
              <a:rPr lang="en-GB" sz="2000" dirty="0"/>
              <a:t>Homework</a:t>
            </a:r>
          </a:p>
        </p:txBody>
      </p:sp>
      <p:sp>
        <p:nvSpPr>
          <p:cNvPr id="27" name="Rectangle 26">
            <a:extLst>
              <a:ext uri="{FF2B5EF4-FFF2-40B4-BE49-F238E27FC236}">
                <a16:creationId xmlns:a16="http://schemas.microsoft.com/office/drawing/2014/main" id="{DF20A661-29D0-41F7-98D0-FD87A80A3D5A}"/>
              </a:ext>
            </a:extLst>
          </p:cNvPr>
          <p:cNvSpPr/>
          <p:nvPr/>
        </p:nvSpPr>
        <p:spPr>
          <a:xfrm>
            <a:off x="9410262" y="2745167"/>
            <a:ext cx="1783993" cy="923330"/>
          </a:xfrm>
          <a:prstGeom prst="rect">
            <a:avLst/>
          </a:prstGeom>
        </p:spPr>
        <p:txBody>
          <a:bodyPr wrap="square">
            <a:spAutoFit/>
          </a:bodyPr>
          <a:lstStyle/>
          <a:p>
            <a:pPr algn="ctr"/>
            <a:r>
              <a:rPr lang="en-GB" sz="5400" b="1" dirty="0"/>
              <a:t>etc…</a:t>
            </a:r>
            <a:endParaRPr lang="en-GB" sz="2000" b="1" dirty="0"/>
          </a:p>
        </p:txBody>
      </p:sp>
    </p:spTree>
    <p:extLst>
      <p:ext uri="{BB962C8B-B14F-4D97-AF65-F5344CB8AC3E}">
        <p14:creationId xmlns:p14="http://schemas.microsoft.com/office/powerpoint/2010/main" val="23138297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6" descr="2.png">
            <a:extLst>
              <a:ext uri="{FF2B5EF4-FFF2-40B4-BE49-F238E27FC236}">
                <a16:creationId xmlns:a16="http://schemas.microsoft.com/office/drawing/2014/main" id="{18E73BCD-47B0-4392-9122-4D3B1F03ECE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0" y="1"/>
            <a:ext cx="12192000" cy="6858000"/>
          </a:xfrm>
          <a:prstGeom prst="rect">
            <a:avLst/>
          </a:prstGeom>
        </p:spPr>
      </p:pic>
      <p:sp>
        <p:nvSpPr>
          <p:cNvPr id="7" name="TextBox 6">
            <a:extLst>
              <a:ext uri="{FF2B5EF4-FFF2-40B4-BE49-F238E27FC236}">
                <a16:creationId xmlns:a16="http://schemas.microsoft.com/office/drawing/2014/main" id="{D9C9EE1D-3BDF-4666-987C-F4CF06F82163}"/>
              </a:ext>
            </a:extLst>
          </p:cNvPr>
          <p:cNvSpPr txBox="1"/>
          <p:nvPr/>
        </p:nvSpPr>
        <p:spPr>
          <a:xfrm>
            <a:off x="495471" y="1097280"/>
            <a:ext cx="10174293" cy="1600438"/>
          </a:xfrm>
          <a:prstGeom prst="rect">
            <a:avLst/>
          </a:prstGeom>
          <a:noFill/>
        </p:spPr>
        <p:txBody>
          <a:bodyPr wrap="square" rtlCol="0">
            <a:spAutoFit/>
          </a:bodyPr>
          <a:lstStyle/>
          <a:p>
            <a:r>
              <a:rPr lang="en-GB" sz="2000" dirty="0"/>
              <a:t>On your tables you have a selection of images. You need to put the images in order by making </a:t>
            </a:r>
            <a:r>
              <a:rPr lang="en-GB" sz="2000" b="1" dirty="0">
                <a:solidFill>
                  <a:srgbClr val="E6287F"/>
                </a:solidFill>
              </a:rPr>
              <a:t>connections</a:t>
            </a:r>
            <a:r>
              <a:rPr lang="en-GB" sz="2000" dirty="0"/>
              <a:t> and </a:t>
            </a:r>
            <a:r>
              <a:rPr lang="en-GB" sz="2000" b="1" dirty="0">
                <a:solidFill>
                  <a:srgbClr val="E6287F"/>
                </a:solidFill>
              </a:rPr>
              <a:t>justifying </a:t>
            </a:r>
            <a:r>
              <a:rPr lang="en-GB" sz="2000" dirty="0"/>
              <a:t>your reasons why.</a:t>
            </a:r>
          </a:p>
          <a:p>
            <a:endParaRPr lang="en-GB" sz="2000" dirty="0"/>
          </a:p>
          <a:p>
            <a:r>
              <a:rPr lang="en-GB" sz="2000" b="1" dirty="0"/>
              <a:t>For example:</a:t>
            </a:r>
          </a:p>
          <a:p>
            <a:endParaRPr lang="en-GB" dirty="0"/>
          </a:p>
        </p:txBody>
      </p:sp>
      <p:grpSp>
        <p:nvGrpSpPr>
          <p:cNvPr id="19" name="Group 18">
            <a:extLst>
              <a:ext uri="{FF2B5EF4-FFF2-40B4-BE49-F238E27FC236}">
                <a16:creationId xmlns:a16="http://schemas.microsoft.com/office/drawing/2014/main" id="{4161314F-D8E8-4D4E-9241-C1800A22ED49}"/>
              </a:ext>
            </a:extLst>
          </p:cNvPr>
          <p:cNvGrpSpPr/>
          <p:nvPr/>
        </p:nvGrpSpPr>
        <p:grpSpPr>
          <a:xfrm>
            <a:off x="10547882" y="232582"/>
            <a:ext cx="1148646" cy="1135051"/>
            <a:chOff x="2953139" y="3269092"/>
            <a:chExt cx="1402997" cy="1400656"/>
          </a:xfrm>
        </p:grpSpPr>
        <p:sp>
          <p:nvSpPr>
            <p:cNvPr id="20" name="Oval 19">
              <a:extLst>
                <a:ext uri="{FF2B5EF4-FFF2-40B4-BE49-F238E27FC236}">
                  <a16:creationId xmlns:a16="http://schemas.microsoft.com/office/drawing/2014/main" id="{479F4F00-8105-4C0E-8DF7-141754B97E7E}"/>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extLst>
                <a:ext uri="{FF2B5EF4-FFF2-40B4-BE49-F238E27FC236}">
                  <a16:creationId xmlns:a16="http://schemas.microsoft.com/office/drawing/2014/main" id="{6AD16977-E9B5-48F5-B3F3-D56FB9A6797A}"/>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23" name="Title 1">
            <a:extLst>
              <a:ext uri="{FF2B5EF4-FFF2-40B4-BE49-F238E27FC236}">
                <a16:creationId xmlns:a16="http://schemas.microsoft.com/office/drawing/2014/main" id="{A21EA57A-5455-4193-A1D8-685ED31574E2}"/>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Card Sort Activity</a:t>
            </a:r>
          </a:p>
        </p:txBody>
      </p:sp>
      <p:pic>
        <p:nvPicPr>
          <p:cNvPr id="1036" name="Picture 12" descr="Cheese Images - Free Download on Freepik">
            <a:extLst>
              <a:ext uri="{FF2B5EF4-FFF2-40B4-BE49-F238E27FC236}">
                <a16:creationId xmlns:a16="http://schemas.microsoft.com/office/drawing/2014/main" id="{8E5693DC-F776-49A3-BF70-502452B303F5}"/>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8037920" y="4706375"/>
            <a:ext cx="1396519" cy="105434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Goat Vectors &amp; Illustrations for Free Download | Freepik">
            <a:extLst>
              <a:ext uri="{FF2B5EF4-FFF2-40B4-BE49-F238E27FC236}">
                <a16:creationId xmlns:a16="http://schemas.microsoft.com/office/drawing/2014/main" id="{AE8648BB-8756-4EBD-B42A-870D04E4795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2497" y="2034141"/>
            <a:ext cx="1787211" cy="193745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Overview | Sun – NASA Solar System Exploration">
            <a:extLst>
              <a:ext uri="{FF2B5EF4-FFF2-40B4-BE49-F238E27FC236}">
                <a16:creationId xmlns:a16="http://schemas.microsoft.com/office/drawing/2014/main" id="{4F136A35-B5A7-4DD0-BC8A-4535AF8F2A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9764" y="4336205"/>
            <a:ext cx="1640274" cy="155039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in on Clipart">
            <a:extLst>
              <a:ext uri="{FF2B5EF4-FFF2-40B4-BE49-F238E27FC236}">
                <a16:creationId xmlns:a16="http://schemas.microsoft.com/office/drawing/2014/main" id="{48D174C0-A86E-4401-BAA8-EEBCBB08A9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72719" y="2253315"/>
            <a:ext cx="2097054" cy="1197208"/>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Girl Hair Images - Free Download on Freepik">
            <a:extLst>
              <a:ext uri="{FF2B5EF4-FFF2-40B4-BE49-F238E27FC236}">
                <a16:creationId xmlns:a16="http://schemas.microsoft.com/office/drawing/2014/main" id="{96726540-E926-4FFF-847D-4355CE37638D}"/>
              </a:ext>
            </a:extLst>
          </p:cNvPr>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26677" t="35671" r="46646" b="32065"/>
          <a:stretch/>
        </p:blipFill>
        <p:spPr bwMode="auto">
          <a:xfrm>
            <a:off x="9431668" y="3568544"/>
            <a:ext cx="1451161" cy="175505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E1AAF91-1B3A-42C7-A9DA-7DD3F89F550C}"/>
              </a:ext>
            </a:extLst>
          </p:cNvPr>
          <p:cNvSpPr txBox="1"/>
          <p:nvPr/>
        </p:nvSpPr>
        <p:spPr>
          <a:xfrm>
            <a:off x="418006" y="4705989"/>
            <a:ext cx="1877519" cy="369332"/>
          </a:xfrm>
          <a:prstGeom prst="rect">
            <a:avLst/>
          </a:prstGeom>
          <a:noFill/>
        </p:spPr>
        <p:txBody>
          <a:bodyPr wrap="square" rtlCol="0">
            <a:spAutoFit/>
          </a:bodyPr>
          <a:lstStyle/>
          <a:p>
            <a:r>
              <a:rPr lang="en-GB" dirty="0"/>
              <a:t>Starting with hair</a:t>
            </a:r>
          </a:p>
        </p:txBody>
      </p:sp>
      <p:sp>
        <p:nvSpPr>
          <p:cNvPr id="35" name="TextBox 34">
            <a:extLst>
              <a:ext uri="{FF2B5EF4-FFF2-40B4-BE49-F238E27FC236}">
                <a16:creationId xmlns:a16="http://schemas.microsoft.com/office/drawing/2014/main" id="{B5A60AE0-CD88-4081-8C13-447BB448D3DE}"/>
              </a:ext>
            </a:extLst>
          </p:cNvPr>
          <p:cNvSpPr txBox="1"/>
          <p:nvPr/>
        </p:nvSpPr>
        <p:spPr>
          <a:xfrm>
            <a:off x="2502307" y="4705989"/>
            <a:ext cx="1877519" cy="646331"/>
          </a:xfrm>
          <a:prstGeom prst="rect">
            <a:avLst/>
          </a:prstGeom>
          <a:noFill/>
        </p:spPr>
        <p:txBody>
          <a:bodyPr wrap="square" rtlCol="0">
            <a:spAutoFit/>
          </a:bodyPr>
          <a:lstStyle/>
          <a:p>
            <a:r>
              <a:rPr lang="en-GB" dirty="0"/>
              <a:t>Goats are covered in hair.</a:t>
            </a:r>
          </a:p>
        </p:txBody>
      </p:sp>
      <p:sp>
        <p:nvSpPr>
          <p:cNvPr id="36" name="TextBox 35">
            <a:extLst>
              <a:ext uri="{FF2B5EF4-FFF2-40B4-BE49-F238E27FC236}">
                <a16:creationId xmlns:a16="http://schemas.microsoft.com/office/drawing/2014/main" id="{90C6926C-00BC-40D3-9588-E89BFFCEED74}"/>
              </a:ext>
            </a:extLst>
          </p:cNvPr>
          <p:cNvSpPr txBox="1"/>
          <p:nvPr/>
        </p:nvSpPr>
        <p:spPr>
          <a:xfrm>
            <a:off x="5014859" y="4560391"/>
            <a:ext cx="1877519" cy="1200329"/>
          </a:xfrm>
          <a:prstGeom prst="rect">
            <a:avLst/>
          </a:prstGeom>
          <a:noFill/>
        </p:spPr>
        <p:txBody>
          <a:bodyPr wrap="square" rtlCol="0">
            <a:spAutoFit/>
          </a:bodyPr>
          <a:lstStyle/>
          <a:p>
            <a:r>
              <a:rPr lang="en-GB" dirty="0"/>
              <a:t>Cheese is made from milk, which can be produced by goats.</a:t>
            </a:r>
          </a:p>
        </p:txBody>
      </p:sp>
      <p:sp>
        <p:nvSpPr>
          <p:cNvPr id="37" name="TextBox 36">
            <a:extLst>
              <a:ext uri="{FF2B5EF4-FFF2-40B4-BE49-F238E27FC236}">
                <a16:creationId xmlns:a16="http://schemas.microsoft.com/office/drawing/2014/main" id="{05C682C6-D6F2-4C34-B698-C4418E070ED9}"/>
              </a:ext>
            </a:extLst>
          </p:cNvPr>
          <p:cNvSpPr txBox="1"/>
          <p:nvPr/>
        </p:nvSpPr>
        <p:spPr>
          <a:xfrm>
            <a:off x="7347366" y="4560391"/>
            <a:ext cx="1877519" cy="923330"/>
          </a:xfrm>
          <a:prstGeom prst="rect">
            <a:avLst/>
          </a:prstGeom>
          <a:noFill/>
        </p:spPr>
        <p:txBody>
          <a:bodyPr wrap="square" rtlCol="0">
            <a:spAutoFit/>
          </a:bodyPr>
          <a:lstStyle/>
          <a:p>
            <a:r>
              <a:rPr lang="en-GB" dirty="0"/>
              <a:t>The sun is yellow, the same colour as many cheeses.</a:t>
            </a:r>
          </a:p>
        </p:txBody>
      </p:sp>
      <p:sp>
        <p:nvSpPr>
          <p:cNvPr id="38" name="TextBox 37">
            <a:extLst>
              <a:ext uri="{FF2B5EF4-FFF2-40B4-BE49-F238E27FC236}">
                <a16:creationId xmlns:a16="http://schemas.microsoft.com/office/drawing/2014/main" id="{C2F22B50-0F31-41C1-B0B1-E71E09563872}"/>
              </a:ext>
            </a:extLst>
          </p:cNvPr>
          <p:cNvSpPr txBox="1"/>
          <p:nvPr/>
        </p:nvSpPr>
        <p:spPr>
          <a:xfrm>
            <a:off x="9521450" y="4579923"/>
            <a:ext cx="2385787" cy="1200329"/>
          </a:xfrm>
          <a:prstGeom prst="rect">
            <a:avLst/>
          </a:prstGeom>
          <a:noFill/>
        </p:spPr>
        <p:txBody>
          <a:bodyPr wrap="square" rtlCol="0">
            <a:spAutoFit/>
          </a:bodyPr>
          <a:lstStyle/>
          <a:p>
            <a:r>
              <a:rPr lang="en-GB" dirty="0"/>
              <a:t>This sandwich contains lettuce, which wouldn’t grow without light from the sun.</a:t>
            </a:r>
          </a:p>
        </p:txBody>
      </p:sp>
    </p:spTree>
    <p:extLst>
      <p:ext uri="{BB962C8B-B14F-4D97-AF65-F5344CB8AC3E}">
        <p14:creationId xmlns:p14="http://schemas.microsoft.com/office/powerpoint/2010/main" val="495064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91667E-6 1.85185E-6 L -0.7345 -0.12778 " pathEditMode="relative" rAng="0" ptsTypes="AA">
                                      <p:cBhvr>
                                        <p:cTn id="6" dur="2000" fill="hold"/>
                                        <p:tgtEl>
                                          <p:spTgt spid="1044"/>
                                        </p:tgtEl>
                                        <p:attrNameLst>
                                          <p:attrName>ppt_x</p:attrName>
                                          <p:attrName>ppt_y</p:attrName>
                                        </p:attrNameLst>
                                      </p:cBhvr>
                                      <p:rCtr x="-36732" y="-6389"/>
                                    </p:animMotion>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3.125E-6 -1.48148E-6 L -0.46211 0.07431 " pathEditMode="relative" rAng="0" ptsTypes="AA">
                                      <p:cBhvr>
                                        <p:cTn id="12" dur="2000" fill="hold"/>
                                        <p:tgtEl>
                                          <p:spTgt spid="1038"/>
                                        </p:tgtEl>
                                        <p:attrNameLst>
                                          <p:attrName>ppt_x</p:attrName>
                                          <p:attrName>ppt_y</p:attrName>
                                        </p:attrNameLst>
                                      </p:cBhvr>
                                      <p:rCtr x="-23112" y="3704"/>
                                    </p:animMotion>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3.54167E-6 -4.44444E-6 L -0.23685 -0.26319 " pathEditMode="relative" rAng="0" ptsTypes="AA">
                                      <p:cBhvr>
                                        <p:cTn id="18" dur="2000" fill="hold"/>
                                        <p:tgtEl>
                                          <p:spTgt spid="1036"/>
                                        </p:tgtEl>
                                        <p:attrNameLst>
                                          <p:attrName>ppt_x</p:attrName>
                                          <p:attrName>ppt_y</p:attrName>
                                        </p:attrNameLst>
                                      </p:cBhvr>
                                      <p:rCtr x="-11849" y="-13171"/>
                                    </p:animMotion>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nodeType="clickEffect">
                                  <p:stCondLst>
                                    <p:cond delay="0"/>
                                  </p:stCondLst>
                                  <p:childTnLst>
                                    <p:animMotion origin="layout" path="M 2.29167E-6 1.11111E-6 L -0.26576 -0.24745 " pathEditMode="relative" rAng="0" ptsTypes="AA">
                                      <p:cBhvr>
                                        <p:cTn id="24" dur="2000" fill="hold"/>
                                        <p:tgtEl>
                                          <p:spTgt spid="1040"/>
                                        </p:tgtEl>
                                        <p:attrNameLst>
                                          <p:attrName>ppt_x</p:attrName>
                                          <p:attrName>ppt_y</p:attrName>
                                        </p:attrNameLst>
                                      </p:cBhvr>
                                      <p:rCtr x="-13294" y="-12384"/>
                                    </p:animMotion>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6.25E-7 -7.40741E-7 L -0.03698 0.08958 " pathEditMode="relative" rAng="0" ptsTypes="AA">
                                      <p:cBhvr>
                                        <p:cTn id="30" dur="2000" fill="hold"/>
                                        <p:tgtEl>
                                          <p:spTgt spid="1042"/>
                                        </p:tgtEl>
                                        <p:attrNameLst>
                                          <p:attrName>ppt_x</p:attrName>
                                          <p:attrName>ppt_y</p:attrName>
                                        </p:attrNameLst>
                                      </p:cBhvr>
                                      <p:rCtr x="-1849" y="4468"/>
                                    </p:animMotion>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6" descr="2.png">
            <a:extLst>
              <a:ext uri="{FF2B5EF4-FFF2-40B4-BE49-F238E27FC236}">
                <a16:creationId xmlns:a16="http://schemas.microsoft.com/office/drawing/2014/main" id="{B6DF5994-8718-4A00-AAF9-0507224B46C3}"/>
              </a:ext>
            </a:extLst>
          </p:cNvPr>
          <p:cNvPicPr>
            <a:picLocks noChangeAspect="1"/>
          </p:cNvPicPr>
          <p:nvPr/>
        </p:nvPicPr>
        <p:blipFill>
          <a:blip r:embed="rId3"/>
          <a:stretch>
            <a:fill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50B25AD3-8219-486D-8993-11D9DB72B616}"/>
              </a:ext>
            </a:extLst>
          </p:cNvPr>
          <p:cNvSpPr txBox="1"/>
          <p:nvPr/>
        </p:nvSpPr>
        <p:spPr>
          <a:xfrm>
            <a:off x="816118" y="1768112"/>
            <a:ext cx="7562851" cy="3046988"/>
          </a:xfrm>
          <a:prstGeom prst="rect">
            <a:avLst/>
          </a:prstGeom>
          <a:noFill/>
        </p:spPr>
        <p:txBody>
          <a:bodyPr wrap="square" rtlCol="0">
            <a:spAutoFit/>
          </a:bodyPr>
          <a:lstStyle/>
          <a:p>
            <a:pPr marL="285750" indent="-285750">
              <a:buFont typeface="Arial" panose="020B0604020202020204" pitchFamily="34" charset="0"/>
              <a:buChar char="•"/>
            </a:pPr>
            <a:r>
              <a:rPr lang="en-GB" sz="2400" dirty="0"/>
              <a:t>Now you have a series of connected images, </a:t>
            </a:r>
            <a:r>
              <a:rPr lang="en-GB" sz="2400" b="1" dirty="0">
                <a:solidFill>
                  <a:srgbClr val="E6287F"/>
                </a:solidFill>
              </a:rPr>
              <a:t>switch tables</a:t>
            </a:r>
            <a:r>
              <a:rPr lang="en-GB" sz="2400" dirty="0"/>
              <a:t> with another group.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What were the </a:t>
            </a:r>
            <a:r>
              <a:rPr lang="en-GB" sz="2400" b="1" dirty="0">
                <a:solidFill>
                  <a:srgbClr val="E6287F"/>
                </a:solidFill>
              </a:rPr>
              <a:t>connections</a:t>
            </a:r>
            <a:r>
              <a:rPr lang="en-GB" sz="2400" dirty="0"/>
              <a:t> they made between each image. </a:t>
            </a:r>
            <a:r>
              <a:rPr lang="en-GB" sz="2400" b="1" dirty="0">
                <a:solidFill>
                  <a:srgbClr val="E6287F"/>
                </a:solidFill>
              </a:rPr>
              <a:t>Write down </a:t>
            </a:r>
            <a:r>
              <a:rPr lang="en-GB" sz="2400" dirty="0"/>
              <a:t>what you think they were.</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Finally, </a:t>
            </a:r>
            <a:r>
              <a:rPr lang="en-GB" sz="2400" b="1" dirty="0">
                <a:solidFill>
                  <a:srgbClr val="E6287F"/>
                </a:solidFill>
              </a:rPr>
              <a:t>speak</a:t>
            </a:r>
            <a:r>
              <a:rPr lang="en-GB" sz="2400" dirty="0"/>
              <a:t> with the group to group you switched with and see if you were right.</a:t>
            </a:r>
          </a:p>
        </p:txBody>
      </p:sp>
      <p:pic>
        <p:nvPicPr>
          <p:cNvPr id="10" name="Picture 9">
            <a:extLst>
              <a:ext uri="{FF2B5EF4-FFF2-40B4-BE49-F238E27FC236}">
                <a16:creationId xmlns:a16="http://schemas.microsoft.com/office/drawing/2014/main" id="{4185E3BC-9F85-4EB2-81C7-DF4F44A129A5}"/>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185007" y="2181450"/>
            <a:ext cx="3552497" cy="2220311"/>
          </a:xfrm>
          <a:prstGeom prst="rect">
            <a:avLst/>
          </a:prstGeom>
        </p:spPr>
      </p:pic>
      <p:grpSp>
        <p:nvGrpSpPr>
          <p:cNvPr id="11" name="Group 10">
            <a:extLst>
              <a:ext uri="{FF2B5EF4-FFF2-40B4-BE49-F238E27FC236}">
                <a16:creationId xmlns:a16="http://schemas.microsoft.com/office/drawing/2014/main" id="{CA694CB1-8D6C-48A6-A8D9-974C945405D3}"/>
              </a:ext>
            </a:extLst>
          </p:cNvPr>
          <p:cNvGrpSpPr/>
          <p:nvPr/>
        </p:nvGrpSpPr>
        <p:grpSpPr>
          <a:xfrm>
            <a:off x="10547882" y="232582"/>
            <a:ext cx="1148646" cy="1135051"/>
            <a:chOff x="2953139" y="3269092"/>
            <a:chExt cx="1402997" cy="1400656"/>
          </a:xfrm>
        </p:grpSpPr>
        <p:sp>
          <p:nvSpPr>
            <p:cNvPr id="12" name="Oval 11">
              <a:extLst>
                <a:ext uri="{FF2B5EF4-FFF2-40B4-BE49-F238E27FC236}">
                  <a16:creationId xmlns:a16="http://schemas.microsoft.com/office/drawing/2014/main" id="{F569507A-6F04-4C80-A8D5-602F32CC5AB0}"/>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E852F8BD-DCA5-4627-AB0C-F095F4D409AB}"/>
                </a:ext>
              </a:extLst>
            </p:cNvPr>
            <p:cNvPicPr>
              <a:picLocks noChangeAspect="1"/>
            </p:cNvPicPr>
            <p:nvPr/>
          </p:nvPicPr>
          <p:blipFill rotWithShape="1">
            <a:blip r:embed="rId6">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14" name="Title 1">
            <a:extLst>
              <a:ext uri="{FF2B5EF4-FFF2-40B4-BE49-F238E27FC236}">
                <a16:creationId xmlns:a16="http://schemas.microsoft.com/office/drawing/2014/main" id="{2C1DE0B6-62EF-4B96-BC55-3D54A31A64B2}"/>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Card Sort Activity</a:t>
            </a:r>
          </a:p>
        </p:txBody>
      </p:sp>
    </p:spTree>
    <p:extLst>
      <p:ext uri="{BB962C8B-B14F-4D97-AF65-F5344CB8AC3E}">
        <p14:creationId xmlns:p14="http://schemas.microsoft.com/office/powerpoint/2010/main" val="71523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B83923F-5BC9-48FC-89F7-CE20A8816570}"/>
              </a:ext>
            </a:extLst>
          </p:cNvPr>
          <p:cNvPicPr>
            <a:picLocks noChangeAspect="1"/>
          </p:cNvPicPr>
          <p:nvPr/>
        </p:nvPicPr>
        <p:blipFill>
          <a:blip r:embed="rId3"/>
          <a:stretch>
            <a:fillRect/>
          </a:stretch>
        </p:blipFill>
        <p:spPr>
          <a:xfrm>
            <a:off x="0" y="0"/>
            <a:ext cx="12192000" cy="6857999"/>
          </a:xfrm>
          <a:prstGeom prst="rect">
            <a:avLst/>
          </a:prstGeom>
        </p:spPr>
      </p:pic>
      <p:sp>
        <p:nvSpPr>
          <p:cNvPr id="2" name="Title 1"/>
          <p:cNvSpPr>
            <a:spLocks noGrp="1"/>
          </p:cNvSpPr>
          <p:nvPr>
            <p:ph type="title"/>
          </p:nvPr>
        </p:nvSpPr>
        <p:spPr>
          <a:xfrm>
            <a:off x="511604" y="170501"/>
            <a:ext cx="7886700" cy="1325563"/>
          </a:xfrm>
        </p:spPr>
        <p:txBody>
          <a:bodyPr/>
          <a:lstStyle/>
          <a:p>
            <a:r>
              <a:rPr lang="en-US" b="1" dirty="0">
                <a:solidFill>
                  <a:srgbClr val="E6287F"/>
                </a:solidFill>
              </a:rPr>
              <a:t>Post-it reflection…</a:t>
            </a:r>
          </a:p>
        </p:txBody>
      </p:sp>
      <p:sp>
        <p:nvSpPr>
          <p:cNvPr id="5" name="Content Placeholder 2"/>
          <p:cNvSpPr txBox="1">
            <a:spLocks/>
          </p:cNvSpPr>
          <p:nvPr/>
        </p:nvSpPr>
        <p:spPr>
          <a:xfrm>
            <a:off x="511604" y="1367634"/>
            <a:ext cx="11168792" cy="45666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ea typeface="Calibri" panose="020F0502020204030204" pitchFamily="34" charset="0"/>
                <a:cs typeface="Times New Roman (Body CS)"/>
              </a:rPr>
              <a:t>And finally…</a:t>
            </a:r>
          </a:p>
          <a:p>
            <a:pPr marL="0" indent="0">
              <a:buNone/>
            </a:pPr>
            <a:r>
              <a:rPr lang="en-GB" sz="2400" dirty="0">
                <a:ea typeface="Calibri" panose="020F0502020204030204" pitchFamily="34" charset="0"/>
                <a:cs typeface="Times New Roman (Body CS)"/>
              </a:rPr>
              <a:t>Each take 3 post-it notes and on them, write: </a:t>
            </a:r>
          </a:p>
          <a:p>
            <a:endParaRPr lang="en-GB" sz="2400" dirty="0">
              <a:ea typeface="Calibri" panose="020F0502020204030204" pitchFamily="34" charset="0"/>
              <a:cs typeface="Times New Roman (Body CS)"/>
            </a:endParaRPr>
          </a:p>
          <a:p>
            <a:endParaRPr lang="en-GB" sz="2400" dirty="0">
              <a:ea typeface="Calibri" panose="020F0502020204030204" pitchFamily="34" charset="0"/>
              <a:cs typeface="Times New Roman (Body CS)"/>
            </a:endParaRPr>
          </a:p>
          <a:p>
            <a:endParaRPr lang="en-GB" sz="2400" dirty="0">
              <a:ea typeface="Calibri" panose="020F0502020204030204" pitchFamily="34" charset="0"/>
              <a:cs typeface="Times New Roman (Body CS)"/>
            </a:endParaRPr>
          </a:p>
          <a:p>
            <a:endParaRPr lang="en-GB" sz="2400" dirty="0">
              <a:ea typeface="Calibri" panose="020F0502020204030204" pitchFamily="34" charset="0"/>
              <a:cs typeface="Times New Roman (Body CS)"/>
            </a:endParaRPr>
          </a:p>
          <a:p>
            <a:endParaRPr lang="en-GB" sz="2400" dirty="0">
              <a:ea typeface="Calibri" panose="020F0502020204030204" pitchFamily="34" charset="0"/>
              <a:cs typeface="Times New Roman (Body CS)"/>
            </a:endParaRPr>
          </a:p>
          <a:p>
            <a:endParaRPr lang="en-GB" sz="2400" dirty="0">
              <a:ea typeface="Calibri" panose="020F0502020204030204" pitchFamily="34" charset="0"/>
              <a:cs typeface="Times New Roman (Body CS)"/>
            </a:endParaRPr>
          </a:p>
          <a:p>
            <a:endParaRPr lang="en-GB" sz="2400" dirty="0">
              <a:ea typeface="Calibri" panose="020F0502020204030204" pitchFamily="34" charset="0"/>
              <a:cs typeface="Times New Roman (Body CS)"/>
            </a:endParaRPr>
          </a:p>
          <a:p>
            <a:pPr marL="0" indent="0">
              <a:buNone/>
            </a:pPr>
            <a:r>
              <a:rPr lang="en-GB" sz="2400" dirty="0">
                <a:ea typeface="Calibri" panose="020F0502020204030204" pitchFamily="34" charset="0"/>
                <a:cs typeface="Times New Roman (Body CS)"/>
              </a:rPr>
              <a:t>When you’ve finished, stick on the board at the front in the relevant section.</a:t>
            </a:r>
          </a:p>
        </p:txBody>
      </p:sp>
      <p:pic>
        <p:nvPicPr>
          <p:cNvPr id="21506" name="Picture 2" descr="Post It Note Images - Free Download on Freepik">
            <a:extLst>
              <a:ext uri="{FF2B5EF4-FFF2-40B4-BE49-F238E27FC236}">
                <a16:creationId xmlns:a16="http://schemas.microsoft.com/office/drawing/2014/main" id="{ED587228-9D4D-44CA-819A-E0B910C76DF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1937491"/>
            <a:ext cx="4033763" cy="403376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Post It Note Images - Free Download on Freepik">
            <a:extLst>
              <a:ext uri="{FF2B5EF4-FFF2-40B4-BE49-F238E27FC236}">
                <a16:creationId xmlns:a16="http://schemas.microsoft.com/office/drawing/2014/main" id="{0E91CF1F-ED3E-4299-BB3B-F810CC18E651}"/>
              </a:ext>
            </a:extLst>
          </p:cNvPr>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4565"/>
          <a:stretch/>
        </p:blipFill>
        <p:spPr bwMode="auto">
          <a:xfrm>
            <a:off x="4003829" y="1937492"/>
            <a:ext cx="4033763" cy="34462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Post It Note Images - Free Download on Freepik">
            <a:extLst>
              <a:ext uri="{FF2B5EF4-FFF2-40B4-BE49-F238E27FC236}">
                <a16:creationId xmlns:a16="http://schemas.microsoft.com/office/drawing/2014/main" id="{BD8677AD-DFA0-442F-9467-6DC4BAC1C4C7}"/>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7658" y="1937491"/>
            <a:ext cx="4033763" cy="403376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C0252CEE-36E6-4179-9E76-BDE4A5256DC7}"/>
              </a:ext>
            </a:extLst>
          </p:cNvPr>
          <p:cNvSpPr/>
          <p:nvPr/>
        </p:nvSpPr>
        <p:spPr>
          <a:xfrm>
            <a:off x="1052180" y="3292652"/>
            <a:ext cx="2037915" cy="1323439"/>
          </a:xfrm>
          <a:prstGeom prst="rect">
            <a:avLst/>
          </a:prstGeom>
        </p:spPr>
        <p:txBody>
          <a:bodyPr wrap="square">
            <a:spAutoFit/>
          </a:bodyPr>
          <a:lstStyle/>
          <a:p>
            <a:pPr algn="ctr"/>
            <a:r>
              <a:rPr lang="en-GB" sz="2000" dirty="0">
                <a:ea typeface="Calibri" panose="020F0502020204030204" pitchFamily="34" charset="0"/>
                <a:cs typeface="Times New Roman (Body CS)"/>
              </a:rPr>
              <a:t>One thing that you enjoyed about today’s session</a:t>
            </a:r>
            <a:endParaRPr lang="en-GB" sz="2000" dirty="0"/>
          </a:p>
        </p:txBody>
      </p:sp>
      <p:sp>
        <p:nvSpPr>
          <p:cNvPr id="16" name="Rectangle 15">
            <a:extLst>
              <a:ext uri="{FF2B5EF4-FFF2-40B4-BE49-F238E27FC236}">
                <a16:creationId xmlns:a16="http://schemas.microsoft.com/office/drawing/2014/main" id="{F974BFF9-2922-4EDD-B027-1F2909318724}"/>
              </a:ext>
            </a:extLst>
          </p:cNvPr>
          <p:cNvSpPr/>
          <p:nvPr/>
        </p:nvSpPr>
        <p:spPr>
          <a:xfrm>
            <a:off x="5077042" y="3292651"/>
            <a:ext cx="2037915" cy="1323439"/>
          </a:xfrm>
          <a:prstGeom prst="rect">
            <a:avLst/>
          </a:prstGeom>
        </p:spPr>
        <p:txBody>
          <a:bodyPr wrap="square">
            <a:spAutoFit/>
          </a:bodyPr>
          <a:lstStyle/>
          <a:p>
            <a:pPr algn="ctr"/>
            <a:r>
              <a:rPr lang="en-GB" sz="2000" dirty="0">
                <a:ea typeface="Calibri" panose="020F0502020204030204" pitchFamily="34" charset="0"/>
                <a:cs typeface="Times New Roman (Body CS)"/>
              </a:rPr>
              <a:t>One piece information </a:t>
            </a:r>
            <a:r>
              <a:rPr lang="en-GB" sz="2000" b="1" dirty="0">
                <a:ea typeface="Calibri" panose="020F0502020204030204" pitchFamily="34" charset="0"/>
                <a:cs typeface="Times New Roman (Body CS)"/>
              </a:rPr>
              <a:t>or</a:t>
            </a:r>
            <a:r>
              <a:rPr lang="en-GB" sz="2000" dirty="0">
                <a:ea typeface="Calibri" panose="020F0502020204030204" pitchFamily="34" charset="0"/>
                <a:cs typeface="Times New Roman (Body CS)"/>
              </a:rPr>
              <a:t> a skill you learnt in today’s session</a:t>
            </a:r>
            <a:endParaRPr lang="en-GB" sz="2000" dirty="0"/>
          </a:p>
        </p:txBody>
      </p:sp>
      <p:sp>
        <p:nvSpPr>
          <p:cNvPr id="17" name="Rectangle 16">
            <a:extLst>
              <a:ext uri="{FF2B5EF4-FFF2-40B4-BE49-F238E27FC236}">
                <a16:creationId xmlns:a16="http://schemas.microsoft.com/office/drawing/2014/main" id="{6554824A-9AF9-4E0A-9F3D-C6F087ED5B0C}"/>
              </a:ext>
            </a:extLst>
          </p:cNvPr>
          <p:cNvSpPr/>
          <p:nvPr/>
        </p:nvSpPr>
        <p:spPr>
          <a:xfrm>
            <a:off x="9080871" y="3287985"/>
            <a:ext cx="2037915" cy="1631216"/>
          </a:xfrm>
          <a:prstGeom prst="rect">
            <a:avLst/>
          </a:prstGeom>
        </p:spPr>
        <p:txBody>
          <a:bodyPr wrap="square">
            <a:spAutoFit/>
          </a:bodyPr>
          <a:lstStyle/>
          <a:p>
            <a:pPr algn="ctr"/>
            <a:r>
              <a:rPr lang="en-GB" sz="2000" dirty="0">
                <a:ea typeface="Calibri" panose="020F0502020204030204" pitchFamily="34" charset="0"/>
                <a:cs typeface="Times New Roman (Body CS)"/>
              </a:rPr>
              <a:t>One question you have </a:t>
            </a:r>
            <a:r>
              <a:rPr lang="en-GB" sz="2000" b="1" dirty="0">
                <a:ea typeface="Calibri" panose="020F0502020204030204" pitchFamily="34" charset="0"/>
                <a:cs typeface="Times New Roman (Body CS)"/>
              </a:rPr>
              <a:t>or </a:t>
            </a:r>
            <a:r>
              <a:rPr lang="en-GB" sz="2000" dirty="0">
                <a:ea typeface="Calibri" panose="020F0502020204030204" pitchFamily="34" charset="0"/>
                <a:cs typeface="Times New Roman (Body CS)"/>
              </a:rPr>
              <a:t>something you’re still not sure about</a:t>
            </a:r>
            <a:endParaRPr lang="en-GB" sz="2000" dirty="0"/>
          </a:p>
        </p:txBody>
      </p:sp>
      <p:grpSp>
        <p:nvGrpSpPr>
          <p:cNvPr id="15" name="Group 14">
            <a:extLst>
              <a:ext uri="{FF2B5EF4-FFF2-40B4-BE49-F238E27FC236}">
                <a16:creationId xmlns:a16="http://schemas.microsoft.com/office/drawing/2014/main" id="{5A554EF4-4A6E-4305-8236-20CE2BDF068D}"/>
              </a:ext>
            </a:extLst>
          </p:cNvPr>
          <p:cNvGrpSpPr/>
          <p:nvPr/>
        </p:nvGrpSpPr>
        <p:grpSpPr>
          <a:xfrm>
            <a:off x="10547882" y="232582"/>
            <a:ext cx="1148646" cy="1135051"/>
            <a:chOff x="2953139" y="3269092"/>
            <a:chExt cx="1402997" cy="1400656"/>
          </a:xfrm>
        </p:grpSpPr>
        <p:sp>
          <p:nvSpPr>
            <p:cNvPr id="18" name="Oval 17">
              <a:extLst>
                <a:ext uri="{FF2B5EF4-FFF2-40B4-BE49-F238E27FC236}">
                  <a16:creationId xmlns:a16="http://schemas.microsoft.com/office/drawing/2014/main" id="{B33815A3-3449-4FE3-A35D-85DFB63ADDAD}"/>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a:extLst>
                <a:ext uri="{FF2B5EF4-FFF2-40B4-BE49-F238E27FC236}">
                  <a16:creationId xmlns:a16="http://schemas.microsoft.com/office/drawing/2014/main" id="{D9994B96-CC26-4FD0-85A4-347EBAB25702}"/>
                </a:ext>
              </a:extLst>
            </p:cNvPr>
            <p:cNvPicPr>
              <a:picLocks noChangeAspect="1"/>
            </p:cNvPicPr>
            <p:nvPr/>
          </p:nvPicPr>
          <p:blipFill rotWithShape="1">
            <a:blip r:embed="rId5">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Tree>
    <p:extLst>
      <p:ext uri="{BB962C8B-B14F-4D97-AF65-F5344CB8AC3E}">
        <p14:creationId xmlns:p14="http://schemas.microsoft.com/office/powerpoint/2010/main" val="61242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2.png">
            <a:extLst>
              <a:ext uri="{FF2B5EF4-FFF2-40B4-BE49-F238E27FC236}">
                <a16:creationId xmlns:a16="http://schemas.microsoft.com/office/drawing/2014/main" id="{CE83B288-A244-4FA7-AA2C-58F10A63D1CA}"/>
              </a:ext>
            </a:extLst>
          </p:cNvPr>
          <p:cNvPicPr>
            <a:picLocks noChangeAspect="1"/>
          </p:cNvPicPr>
          <p:nvPr/>
        </p:nvPicPr>
        <p:blipFill>
          <a:blip r:embed="rId3"/>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6DDCD1D8-CA90-4B03-A1C4-62A59B60724D}"/>
              </a:ext>
            </a:extLst>
          </p:cNvPr>
          <p:cNvSpPr txBox="1"/>
          <p:nvPr/>
        </p:nvSpPr>
        <p:spPr>
          <a:xfrm>
            <a:off x="561076" y="1367633"/>
            <a:ext cx="8087624" cy="4093428"/>
          </a:xfrm>
          <a:prstGeom prst="rect">
            <a:avLst/>
          </a:prstGeom>
          <a:noFill/>
        </p:spPr>
        <p:txBody>
          <a:bodyPr wrap="square" rtlCol="0">
            <a:spAutoFit/>
          </a:bodyPr>
          <a:lstStyle/>
          <a:p>
            <a:r>
              <a:rPr lang="en-GB" sz="2000" dirty="0"/>
              <a:t>As you enter the room, you will be directed to sit on a table in groups of </a:t>
            </a:r>
            <a:r>
              <a:rPr lang="en-GB" sz="2000" b="1" dirty="0">
                <a:solidFill>
                  <a:srgbClr val="E6287F"/>
                </a:solidFill>
              </a:rPr>
              <a:t>three/four</a:t>
            </a:r>
            <a:r>
              <a:rPr lang="en-GB" sz="2000" dirty="0"/>
              <a:t>.</a:t>
            </a:r>
          </a:p>
          <a:p>
            <a:endParaRPr lang="en-GB" sz="2000" dirty="0"/>
          </a:p>
          <a:p>
            <a:r>
              <a:rPr lang="en-GB" sz="2000" dirty="0"/>
              <a:t>On the name card/sticker in front of you, please write your </a:t>
            </a:r>
            <a:r>
              <a:rPr lang="en-GB" sz="2000" b="1" dirty="0">
                <a:solidFill>
                  <a:srgbClr val="E6287F"/>
                </a:solidFill>
              </a:rPr>
              <a:t>first name</a:t>
            </a:r>
            <a:r>
              <a:rPr lang="en-GB" sz="2000" dirty="0"/>
              <a:t>.</a:t>
            </a:r>
          </a:p>
          <a:p>
            <a:endParaRPr lang="en-GB" sz="2000" dirty="0"/>
          </a:p>
          <a:p>
            <a:endParaRPr lang="en-GB" sz="2000" dirty="0"/>
          </a:p>
          <a:p>
            <a:r>
              <a:rPr lang="en-GB" sz="2000" dirty="0"/>
              <a:t>With the other people on your table, talk about the following questions:</a:t>
            </a:r>
          </a:p>
          <a:p>
            <a:endParaRPr lang="en-GB" sz="2000" dirty="0"/>
          </a:p>
          <a:p>
            <a:r>
              <a:rPr lang="en-GB" sz="2000" dirty="0"/>
              <a:t>What is your favourite </a:t>
            </a:r>
            <a:r>
              <a:rPr lang="en-GB" sz="2000" b="1" dirty="0">
                <a:solidFill>
                  <a:srgbClr val="E6287F"/>
                </a:solidFill>
              </a:rPr>
              <a:t>subject</a:t>
            </a:r>
            <a:r>
              <a:rPr lang="en-GB" sz="2000" dirty="0"/>
              <a:t>? </a:t>
            </a:r>
          </a:p>
          <a:p>
            <a:endParaRPr lang="en-GB" sz="2000" dirty="0"/>
          </a:p>
          <a:p>
            <a:r>
              <a:rPr lang="en-GB" sz="2000" dirty="0"/>
              <a:t>An </a:t>
            </a:r>
            <a:r>
              <a:rPr lang="en-GB" sz="2000" b="1" dirty="0">
                <a:solidFill>
                  <a:srgbClr val="E6287F"/>
                </a:solidFill>
              </a:rPr>
              <a:t>interesting </a:t>
            </a:r>
            <a:r>
              <a:rPr lang="en-GB" sz="2000" dirty="0"/>
              <a:t>fact about you…</a:t>
            </a:r>
          </a:p>
          <a:p>
            <a:endParaRPr lang="en-GB" sz="2000" dirty="0"/>
          </a:p>
          <a:p>
            <a:r>
              <a:rPr lang="en-GB" sz="2000" dirty="0"/>
              <a:t>If you could travel to anywhere in the world, </a:t>
            </a:r>
            <a:r>
              <a:rPr lang="en-GB" sz="2000" b="1" dirty="0">
                <a:solidFill>
                  <a:srgbClr val="E6287F"/>
                </a:solidFill>
              </a:rPr>
              <a:t>where</a:t>
            </a:r>
            <a:r>
              <a:rPr lang="en-GB" sz="2000" dirty="0"/>
              <a:t> would you go and </a:t>
            </a:r>
            <a:r>
              <a:rPr lang="en-GB" sz="2000" b="1" dirty="0">
                <a:solidFill>
                  <a:srgbClr val="E6287F"/>
                </a:solidFill>
              </a:rPr>
              <a:t>why</a:t>
            </a:r>
            <a:r>
              <a:rPr lang="en-GB" sz="2000" dirty="0"/>
              <a:t>?</a:t>
            </a:r>
          </a:p>
        </p:txBody>
      </p:sp>
      <p:pic>
        <p:nvPicPr>
          <p:cNvPr id="9" name="Content Placeholder 8">
            <a:extLst>
              <a:ext uri="{FF2B5EF4-FFF2-40B4-BE49-F238E27FC236}">
                <a16:creationId xmlns:a16="http://schemas.microsoft.com/office/drawing/2014/main" id="{78DCF821-02D4-411E-A940-9420AC2246B8}"/>
              </a:ext>
            </a:extLst>
          </p:cNvPr>
          <p:cNvPicPr>
            <a:picLocks noGrp="1" noChangeAspect="1"/>
          </p:cNvPicPr>
          <p:nvPr>
            <p:ph idx="1"/>
          </p:nvPr>
        </p:nvPicPr>
        <p:blipFill>
          <a:blip r:embed="rId4">
            <a:clrChange>
              <a:clrFrom>
                <a:srgbClr val="63ABB9"/>
              </a:clrFrom>
              <a:clrTo>
                <a:srgbClr val="63ABB9">
                  <a:alpha val="0"/>
                </a:srgbClr>
              </a:clrTo>
            </a:clrChange>
            <a:extLst>
              <a:ext uri="{837473B0-CC2E-450A-ABE3-18F120FF3D39}">
                <a1611:picAttrSrcUrl xmlns:a1611="http://schemas.microsoft.com/office/drawing/2016/11/main" r:id="rId5"/>
              </a:ext>
            </a:extLst>
          </a:blip>
          <a:stretch>
            <a:fillRect/>
          </a:stretch>
        </p:blipFill>
        <p:spPr>
          <a:xfrm>
            <a:off x="7652010" y="1476376"/>
            <a:ext cx="4947184" cy="3601686"/>
          </a:xfrm>
        </p:spPr>
      </p:pic>
      <p:sp>
        <p:nvSpPr>
          <p:cNvPr id="12" name="Title 1">
            <a:extLst>
              <a:ext uri="{FF2B5EF4-FFF2-40B4-BE49-F238E27FC236}">
                <a16:creationId xmlns:a16="http://schemas.microsoft.com/office/drawing/2014/main" id="{908968BF-5AC3-4E0C-B123-A69ABEE44E65}"/>
              </a:ext>
            </a:extLst>
          </p:cNvPr>
          <p:cNvSpPr>
            <a:spLocks noGrp="1"/>
          </p:cNvSpPr>
          <p:nvPr>
            <p:ph type="title"/>
          </p:nvPr>
        </p:nvSpPr>
        <p:spPr>
          <a:xfrm>
            <a:off x="418006" y="262672"/>
            <a:ext cx="9543250" cy="707886"/>
          </a:xfrm>
        </p:spPr>
        <p:txBody>
          <a:bodyPr>
            <a:normAutofit/>
          </a:bodyPr>
          <a:lstStyle/>
          <a:p>
            <a:r>
              <a:rPr lang="en-US" b="1" dirty="0">
                <a:solidFill>
                  <a:srgbClr val="E6287F"/>
                </a:solidFill>
              </a:rPr>
              <a:t>Ice Breaker</a:t>
            </a:r>
          </a:p>
        </p:txBody>
      </p:sp>
      <p:grpSp>
        <p:nvGrpSpPr>
          <p:cNvPr id="14" name="Group 13">
            <a:extLst>
              <a:ext uri="{FF2B5EF4-FFF2-40B4-BE49-F238E27FC236}">
                <a16:creationId xmlns:a16="http://schemas.microsoft.com/office/drawing/2014/main" id="{E9775071-1749-467F-BCB9-AEEE048D6550}"/>
              </a:ext>
            </a:extLst>
          </p:cNvPr>
          <p:cNvGrpSpPr/>
          <p:nvPr/>
        </p:nvGrpSpPr>
        <p:grpSpPr>
          <a:xfrm>
            <a:off x="10547882" y="232582"/>
            <a:ext cx="1148646" cy="1135051"/>
            <a:chOff x="2953139" y="3269092"/>
            <a:chExt cx="1402997" cy="1400656"/>
          </a:xfrm>
        </p:grpSpPr>
        <p:sp>
          <p:nvSpPr>
            <p:cNvPr id="15" name="Oval 14">
              <a:extLst>
                <a:ext uri="{FF2B5EF4-FFF2-40B4-BE49-F238E27FC236}">
                  <a16:creationId xmlns:a16="http://schemas.microsoft.com/office/drawing/2014/main" id="{655A3384-AF86-4E7F-B00E-68C7FC6188B3}"/>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0F7C83F2-9A7B-4345-88E4-5C1756025ACB}"/>
                </a:ext>
              </a:extLst>
            </p:cNvPr>
            <p:cNvPicPr>
              <a:picLocks noChangeAspect="1"/>
            </p:cNvPicPr>
            <p:nvPr/>
          </p:nvPicPr>
          <p:blipFill rotWithShape="1">
            <a:blip r:embed="rId6">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Tree>
    <p:extLst>
      <p:ext uri="{BB962C8B-B14F-4D97-AF65-F5344CB8AC3E}">
        <p14:creationId xmlns:p14="http://schemas.microsoft.com/office/powerpoint/2010/main" val="2350624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FFB01B-EEF7-417D-9726-94D39654EC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88389" cy="6858000"/>
          </a:xfrm>
          <a:prstGeom prst="rect">
            <a:avLst/>
          </a:prstGeom>
        </p:spPr>
      </p:pic>
      <p:sp>
        <p:nvSpPr>
          <p:cNvPr id="2" name="Title 1"/>
          <p:cNvSpPr>
            <a:spLocks noGrp="1"/>
          </p:cNvSpPr>
          <p:nvPr>
            <p:ph type="ctrTitle"/>
          </p:nvPr>
        </p:nvSpPr>
        <p:spPr>
          <a:xfrm>
            <a:off x="2207769" y="2862743"/>
            <a:ext cx="7772400" cy="1132523"/>
          </a:xfrm>
        </p:spPr>
        <p:txBody>
          <a:bodyPr/>
          <a:lstStyle/>
          <a:p>
            <a:r>
              <a:rPr lang="en-US" b="1" dirty="0">
                <a:solidFill>
                  <a:srgbClr val="E6287F"/>
                </a:solidFill>
              </a:rPr>
              <a:t>Thank you</a:t>
            </a:r>
          </a:p>
        </p:txBody>
      </p:sp>
    </p:spTree>
    <p:extLst>
      <p:ext uri="{BB962C8B-B14F-4D97-AF65-F5344CB8AC3E}">
        <p14:creationId xmlns:p14="http://schemas.microsoft.com/office/powerpoint/2010/main" val="2819995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2.png">
            <a:extLst>
              <a:ext uri="{FF2B5EF4-FFF2-40B4-BE49-F238E27FC236}">
                <a16:creationId xmlns:a16="http://schemas.microsoft.com/office/drawing/2014/main" id="{E365C6B9-D0F4-4892-B40E-86CEAE5CAC03}"/>
              </a:ext>
            </a:extLst>
          </p:cNvPr>
          <p:cNvPicPr>
            <a:picLocks noChangeAspect="1"/>
          </p:cNvPicPr>
          <p:nvPr/>
        </p:nvPicPr>
        <p:blipFill>
          <a:blip r:embed="rId3"/>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EFE8E2C1-D865-4291-9CDF-59BA86861A78}"/>
              </a:ext>
            </a:extLst>
          </p:cNvPr>
          <p:cNvSpPr txBox="1"/>
          <p:nvPr/>
        </p:nvSpPr>
        <p:spPr>
          <a:xfrm>
            <a:off x="2049058" y="1785667"/>
            <a:ext cx="6058622" cy="1323439"/>
          </a:xfrm>
          <a:prstGeom prst="rect">
            <a:avLst/>
          </a:prstGeom>
          <a:noFill/>
        </p:spPr>
        <p:txBody>
          <a:bodyPr wrap="square" rtlCol="0">
            <a:spAutoFit/>
          </a:bodyPr>
          <a:lstStyle/>
          <a:p>
            <a:r>
              <a:rPr lang="en-GB" sz="3200" b="1" dirty="0">
                <a:solidFill>
                  <a:srgbClr val="E6287F"/>
                </a:solidFill>
              </a:rPr>
              <a:t>Name</a:t>
            </a:r>
          </a:p>
          <a:p>
            <a:pPr marL="342900" indent="-342900">
              <a:buFont typeface="Arial" panose="020B0604020202020204" pitchFamily="34" charset="0"/>
              <a:buChar char="•"/>
            </a:pPr>
            <a:r>
              <a:rPr lang="en-GB" sz="2400" dirty="0"/>
              <a:t>Job Role</a:t>
            </a:r>
          </a:p>
          <a:p>
            <a:pPr marL="342900" indent="-342900">
              <a:buFont typeface="Arial" panose="020B0604020202020204" pitchFamily="34" charset="0"/>
              <a:buChar char="•"/>
            </a:pPr>
            <a:r>
              <a:rPr lang="en-GB" sz="2400" dirty="0"/>
              <a:t>Institution</a:t>
            </a:r>
          </a:p>
        </p:txBody>
      </p:sp>
      <p:pic>
        <p:nvPicPr>
          <p:cNvPr id="8" name="Picture 2">
            <a:extLst>
              <a:ext uri="{FF2B5EF4-FFF2-40B4-BE49-F238E27FC236}">
                <a16:creationId xmlns:a16="http://schemas.microsoft.com/office/drawing/2014/main" id="{81CF0D8C-621E-45B8-8482-1D6AAA8C70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127" y="1355149"/>
            <a:ext cx="1194307" cy="206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a:extLst>
              <a:ext uri="{FF2B5EF4-FFF2-40B4-BE49-F238E27FC236}">
                <a16:creationId xmlns:a16="http://schemas.microsoft.com/office/drawing/2014/main" id="{55B6C7DA-4814-43E5-A48C-07256E542C18}"/>
              </a:ext>
            </a:extLst>
          </p:cNvPr>
          <p:cNvSpPr>
            <a:spLocks noGrp="1"/>
          </p:cNvSpPr>
          <p:nvPr>
            <p:ph type="title"/>
          </p:nvPr>
        </p:nvSpPr>
        <p:spPr>
          <a:xfrm>
            <a:off x="418006" y="262672"/>
            <a:ext cx="9543250" cy="707886"/>
          </a:xfrm>
        </p:spPr>
        <p:txBody>
          <a:bodyPr>
            <a:normAutofit/>
          </a:bodyPr>
          <a:lstStyle/>
          <a:p>
            <a:r>
              <a:rPr lang="en-US" b="1" dirty="0">
                <a:solidFill>
                  <a:srgbClr val="E6287F"/>
                </a:solidFill>
              </a:rPr>
              <a:t>Who are we?</a:t>
            </a:r>
          </a:p>
        </p:txBody>
      </p:sp>
      <p:pic>
        <p:nvPicPr>
          <p:cNvPr id="15" name="Picture 2">
            <a:extLst>
              <a:ext uri="{FF2B5EF4-FFF2-40B4-BE49-F238E27FC236}">
                <a16:creationId xmlns:a16="http://schemas.microsoft.com/office/drawing/2014/main" id="{A3C5A441-FDF4-4388-AB23-6BBE614820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127" y="3416515"/>
            <a:ext cx="1194307" cy="206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332458E9-7AA2-48F8-A35F-ED345E327DD7}"/>
              </a:ext>
            </a:extLst>
          </p:cNvPr>
          <p:cNvGrpSpPr/>
          <p:nvPr/>
        </p:nvGrpSpPr>
        <p:grpSpPr>
          <a:xfrm>
            <a:off x="10547882" y="232582"/>
            <a:ext cx="1148646" cy="1135051"/>
            <a:chOff x="2953139" y="3269092"/>
            <a:chExt cx="1402997" cy="1400656"/>
          </a:xfrm>
        </p:grpSpPr>
        <p:sp>
          <p:nvSpPr>
            <p:cNvPr id="17" name="Oval 16">
              <a:extLst>
                <a:ext uri="{FF2B5EF4-FFF2-40B4-BE49-F238E27FC236}">
                  <a16:creationId xmlns:a16="http://schemas.microsoft.com/office/drawing/2014/main" id="{6CED9F22-04E3-43FE-9AA8-A7C644DB6A69}"/>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70D83C1-B8F2-4F21-9AC7-8937D672F7C5}"/>
                </a:ext>
              </a:extLst>
            </p:cNvPr>
            <p:cNvPicPr>
              <a:picLocks noChangeAspect="1"/>
            </p:cNvPicPr>
            <p:nvPr/>
          </p:nvPicPr>
          <p:blipFill rotWithShape="1">
            <a:blip r:embed="rId5">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11" name="TextBox 10">
            <a:extLst>
              <a:ext uri="{FF2B5EF4-FFF2-40B4-BE49-F238E27FC236}">
                <a16:creationId xmlns:a16="http://schemas.microsoft.com/office/drawing/2014/main" id="{11EDDE13-DDDF-4992-8BE4-577F06C24522}"/>
              </a:ext>
            </a:extLst>
          </p:cNvPr>
          <p:cNvSpPr txBox="1"/>
          <p:nvPr/>
        </p:nvSpPr>
        <p:spPr>
          <a:xfrm>
            <a:off x="2049058" y="3804809"/>
            <a:ext cx="6058622" cy="1323439"/>
          </a:xfrm>
          <a:prstGeom prst="rect">
            <a:avLst/>
          </a:prstGeom>
          <a:noFill/>
        </p:spPr>
        <p:txBody>
          <a:bodyPr wrap="square" rtlCol="0">
            <a:spAutoFit/>
          </a:bodyPr>
          <a:lstStyle/>
          <a:p>
            <a:r>
              <a:rPr lang="en-GB" sz="3200" b="1" dirty="0">
                <a:solidFill>
                  <a:srgbClr val="E6287F"/>
                </a:solidFill>
              </a:rPr>
              <a:t>Name</a:t>
            </a:r>
          </a:p>
          <a:p>
            <a:pPr marL="342900" indent="-342900">
              <a:buFont typeface="Arial" panose="020B0604020202020204" pitchFamily="34" charset="0"/>
              <a:buChar char="•"/>
            </a:pPr>
            <a:r>
              <a:rPr lang="en-GB" sz="2400" dirty="0"/>
              <a:t>Job Role</a:t>
            </a:r>
          </a:p>
          <a:p>
            <a:pPr marL="342900" indent="-342900">
              <a:buFont typeface="Arial" panose="020B0604020202020204" pitchFamily="34" charset="0"/>
              <a:buChar char="•"/>
            </a:pPr>
            <a:r>
              <a:rPr lang="en-GB" sz="2400" dirty="0"/>
              <a:t>Institution</a:t>
            </a:r>
          </a:p>
        </p:txBody>
      </p:sp>
      <p:pic>
        <p:nvPicPr>
          <p:cNvPr id="1030" name="Picture 6" descr="Stick Figures Hi Hello Welcome Waving Hands Greeting Stock Illustration -  Download Image Now - iStock">
            <a:extLst>
              <a:ext uri="{FF2B5EF4-FFF2-40B4-BE49-F238E27FC236}">
                <a16:creationId xmlns:a16="http://schemas.microsoft.com/office/drawing/2014/main" id="{C8833E97-54F0-499E-B8FF-37086EEE9A11}"/>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7680" y="2110281"/>
            <a:ext cx="39624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25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2.png">
            <a:extLst>
              <a:ext uri="{FF2B5EF4-FFF2-40B4-BE49-F238E27FC236}">
                <a16:creationId xmlns:a16="http://schemas.microsoft.com/office/drawing/2014/main" id="{E365C6B9-D0F4-4892-B40E-86CEAE5CAC03}"/>
              </a:ext>
            </a:extLst>
          </p:cNvPr>
          <p:cNvPicPr>
            <a:picLocks noChangeAspect="1"/>
          </p:cNvPicPr>
          <p:nvPr/>
        </p:nvPicPr>
        <p:blipFill>
          <a:blip r:embed="rId3"/>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EFE8E2C1-D865-4291-9CDF-59BA86861A78}"/>
              </a:ext>
            </a:extLst>
          </p:cNvPr>
          <p:cNvSpPr txBox="1"/>
          <p:nvPr/>
        </p:nvSpPr>
        <p:spPr>
          <a:xfrm>
            <a:off x="2000290" y="1405370"/>
            <a:ext cx="9543250" cy="1429622"/>
          </a:xfrm>
          <a:prstGeom prst="rect">
            <a:avLst/>
          </a:prstGeom>
          <a:noFill/>
        </p:spPr>
        <p:txBody>
          <a:bodyPr wrap="square" rtlCol="0">
            <a:spAutoFit/>
          </a:bodyPr>
          <a:lstStyle/>
          <a:p>
            <a:pPr>
              <a:lnSpc>
                <a:spcPct val="150000"/>
              </a:lnSpc>
            </a:pPr>
            <a:r>
              <a:rPr lang="en-GB" sz="2000" dirty="0"/>
              <a:t>As a team, we bring together the thirteen higher education providers in West Yorkshire. We have members of staff at each institution, providing a central place to find information, and providing help with accessing and preparing for higher education.</a:t>
            </a:r>
          </a:p>
        </p:txBody>
      </p:sp>
      <p:sp>
        <p:nvSpPr>
          <p:cNvPr id="7" name="TextBox 6">
            <a:extLst>
              <a:ext uri="{FF2B5EF4-FFF2-40B4-BE49-F238E27FC236}">
                <a16:creationId xmlns:a16="http://schemas.microsoft.com/office/drawing/2014/main" id="{B7D30AAE-54E7-4915-88CD-1A7D1DE44B3B}"/>
              </a:ext>
            </a:extLst>
          </p:cNvPr>
          <p:cNvSpPr txBox="1"/>
          <p:nvPr/>
        </p:nvSpPr>
        <p:spPr>
          <a:xfrm>
            <a:off x="718457" y="3746255"/>
            <a:ext cx="9836223" cy="1975926"/>
          </a:xfrm>
          <a:prstGeom prst="rect">
            <a:avLst/>
          </a:prstGeom>
          <a:noFill/>
        </p:spPr>
        <p:txBody>
          <a:bodyPr wrap="square" rtlCol="0">
            <a:spAutoFit/>
          </a:bodyPr>
          <a:lstStyle/>
          <a:p>
            <a:pPr>
              <a:lnSpc>
                <a:spcPct val="150000"/>
              </a:lnSpc>
            </a:pPr>
            <a:r>
              <a:rPr lang="en-US" sz="2000" dirty="0"/>
              <a:t>You might find us in a school or college, online or at a local community event. We can help you with any questions or concerns you might have about higher education, and point you in the right direction with all things degree-related.</a:t>
            </a:r>
          </a:p>
          <a:p>
            <a:pPr>
              <a:lnSpc>
                <a:spcPct val="120000"/>
              </a:lnSpc>
            </a:pPr>
            <a:endParaRPr lang="en-US" sz="1200" dirty="0"/>
          </a:p>
          <a:p>
            <a:endParaRPr lang="en-GB" dirty="0"/>
          </a:p>
        </p:txBody>
      </p:sp>
      <p:pic>
        <p:nvPicPr>
          <p:cNvPr id="8" name="Picture 2">
            <a:extLst>
              <a:ext uri="{FF2B5EF4-FFF2-40B4-BE49-F238E27FC236}">
                <a16:creationId xmlns:a16="http://schemas.microsoft.com/office/drawing/2014/main" id="{81CF0D8C-621E-45B8-8482-1D6AAA8C70A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359" y="1233229"/>
            <a:ext cx="1194307" cy="206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a:extLst>
              <a:ext uri="{FF2B5EF4-FFF2-40B4-BE49-F238E27FC236}">
                <a16:creationId xmlns:a16="http://schemas.microsoft.com/office/drawing/2014/main" id="{55B6C7DA-4814-43E5-A48C-07256E542C18}"/>
              </a:ext>
            </a:extLst>
          </p:cNvPr>
          <p:cNvSpPr>
            <a:spLocks noGrp="1"/>
          </p:cNvSpPr>
          <p:nvPr>
            <p:ph type="title"/>
          </p:nvPr>
        </p:nvSpPr>
        <p:spPr>
          <a:xfrm>
            <a:off x="418006" y="262672"/>
            <a:ext cx="9543250" cy="707886"/>
          </a:xfrm>
        </p:spPr>
        <p:txBody>
          <a:bodyPr>
            <a:normAutofit/>
          </a:bodyPr>
          <a:lstStyle/>
          <a:p>
            <a:r>
              <a:rPr lang="en-US" b="1" dirty="0">
                <a:solidFill>
                  <a:srgbClr val="E6287F"/>
                </a:solidFill>
              </a:rPr>
              <a:t>Who are Go Higher West Yorkshire?</a:t>
            </a:r>
          </a:p>
        </p:txBody>
      </p:sp>
      <p:pic>
        <p:nvPicPr>
          <p:cNvPr id="15" name="Picture 2">
            <a:extLst>
              <a:ext uri="{FF2B5EF4-FFF2-40B4-BE49-F238E27FC236}">
                <a16:creationId xmlns:a16="http://schemas.microsoft.com/office/drawing/2014/main" id="{A3C5A441-FDF4-4388-AB23-6BBE6148203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5049" y="3731156"/>
            <a:ext cx="1194307" cy="206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15">
            <a:extLst>
              <a:ext uri="{FF2B5EF4-FFF2-40B4-BE49-F238E27FC236}">
                <a16:creationId xmlns:a16="http://schemas.microsoft.com/office/drawing/2014/main" id="{332458E9-7AA2-48F8-A35F-ED345E327DD7}"/>
              </a:ext>
            </a:extLst>
          </p:cNvPr>
          <p:cNvGrpSpPr/>
          <p:nvPr/>
        </p:nvGrpSpPr>
        <p:grpSpPr>
          <a:xfrm>
            <a:off x="10547882" y="232582"/>
            <a:ext cx="1148646" cy="1135051"/>
            <a:chOff x="2953139" y="3269092"/>
            <a:chExt cx="1402997" cy="1400656"/>
          </a:xfrm>
        </p:grpSpPr>
        <p:sp>
          <p:nvSpPr>
            <p:cNvPr id="17" name="Oval 16">
              <a:extLst>
                <a:ext uri="{FF2B5EF4-FFF2-40B4-BE49-F238E27FC236}">
                  <a16:creationId xmlns:a16="http://schemas.microsoft.com/office/drawing/2014/main" id="{6CED9F22-04E3-43FE-9AA8-A7C644DB6A69}"/>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70D83C1-B8F2-4F21-9AC7-8937D672F7C5}"/>
                </a:ext>
              </a:extLst>
            </p:cNvPr>
            <p:cNvPicPr>
              <a:picLocks noChangeAspect="1"/>
            </p:cNvPicPr>
            <p:nvPr/>
          </p:nvPicPr>
          <p:blipFill rotWithShape="1">
            <a:blip r:embed="rId5">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Tree>
    <p:extLst>
      <p:ext uri="{BB962C8B-B14F-4D97-AF65-F5344CB8AC3E}">
        <p14:creationId xmlns:p14="http://schemas.microsoft.com/office/powerpoint/2010/main" val="1182626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zrtner logos.png">
            <a:extLst>
              <a:ext uri="{FF2B5EF4-FFF2-40B4-BE49-F238E27FC236}">
                <a16:creationId xmlns:a16="http://schemas.microsoft.com/office/drawing/2014/main" id="{DA043FC8-92C6-49C7-8C7A-78D053EA2D2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44730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a:extLst>
              <a:ext uri="{FF2B5EF4-FFF2-40B4-BE49-F238E27FC236}">
                <a16:creationId xmlns:a16="http://schemas.microsoft.com/office/drawing/2014/main" id="{A0205F83-A275-4D80-9693-F64797F2A92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4990" y="14987"/>
            <a:ext cx="12299513" cy="6858000"/>
          </a:xfrm>
        </p:spPr>
      </p:pic>
      <p:grpSp>
        <p:nvGrpSpPr>
          <p:cNvPr id="47" name="Group 46">
            <a:extLst>
              <a:ext uri="{FF2B5EF4-FFF2-40B4-BE49-F238E27FC236}">
                <a16:creationId xmlns:a16="http://schemas.microsoft.com/office/drawing/2014/main" id="{DE354003-1661-4967-AD91-D1081428399D}"/>
              </a:ext>
            </a:extLst>
          </p:cNvPr>
          <p:cNvGrpSpPr/>
          <p:nvPr/>
        </p:nvGrpSpPr>
        <p:grpSpPr>
          <a:xfrm>
            <a:off x="2083633" y="1024228"/>
            <a:ext cx="8470691" cy="4955054"/>
            <a:chOff x="491204" y="864056"/>
            <a:chExt cx="8049292" cy="5325088"/>
          </a:xfrm>
        </p:grpSpPr>
        <p:sp>
          <p:nvSpPr>
            <p:cNvPr id="48" name="Google Shape;271;p9">
              <a:extLst>
                <a:ext uri="{FF2B5EF4-FFF2-40B4-BE49-F238E27FC236}">
                  <a16:creationId xmlns:a16="http://schemas.microsoft.com/office/drawing/2014/main" id="{A0AC6D41-8B3E-44E0-AFA6-B28E532B03AC}"/>
                </a:ext>
              </a:extLst>
            </p:cNvPr>
            <p:cNvSpPr txBox="1"/>
            <p:nvPr/>
          </p:nvSpPr>
          <p:spPr>
            <a:xfrm>
              <a:off x="706744" y="1802434"/>
              <a:ext cx="7833752" cy="4303765"/>
            </a:xfrm>
            <a:prstGeom prst="rect">
              <a:avLst/>
            </a:prstGeom>
            <a:noFill/>
            <a:ln>
              <a:noFill/>
            </a:ln>
          </p:spPr>
          <p:txBody>
            <a:bodyPr spcFirstLastPara="1" wrap="square" lIns="91425" tIns="45700" rIns="91425" bIns="45700" anchor="t" anchorCtr="0">
              <a:normAutofit/>
            </a:bodyPr>
            <a:lstStyle/>
            <a:p>
              <a:pPr marL="0" marR="0" lvl="0" indent="0" algn="l" rtl="0">
                <a:lnSpc>
                  <a:spcPct val="120000"/>
                </a:lnSpc>
                <a:spcBef>
                  <a:spcPts val="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49" name="Google Shape;272;p9">
              <a:extLst>
                <a:ext uri="{FF2B5EF4-FFF2-40B4-BE49-F238E27FC236}">
                  <a16:creationId xmlns:a16="http://schemas.microsoft.com/office/drawing/2014/main" id="{4C51A5B7-106D-4579-874A-A5921B11C237}"/>
                </a:ext>
              </a:extLst>
            </p:cNvPr>
            <p:cNvSpPr txBox="1"/>
            <p:nvPr/>
          </p:nvSpPr>
          <p:spPr>
            <a:xfrm>
              <a:off x="491204" y="5290232"/>
              <a:ext cx="81624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Entry Level</a:t>
              </a:r>
              <a:endParaRPr/>
            </a:p>
          </p:txBody>
        </p:sp>
        <p:sp>
          <p:nvSpPr>
            <p:cNvPr id="50" name="Google Shape;273;p9">
              <a:extLst>
                <a:ext uri="{FF2B5EF4-FFF2-40B4-BE49-F238E27FC236}">
                  <a16:creationId xmlns:a16="http://schemas.microsoft.com/office/drawing/2014/main" id="{1A90E635-6D5A-48BD-BA74-49FC6E40487C}"/>
                </a:ext>
              </a:extLst>
            </p:cNvPr>
            <p:cNvSpPr txBox="1"/>
            <p:nvPr/>
          </p:nvSpPr>
          <p:spPr>
            <a:xfrm>
              <a:off x="576438" y="4749182"/>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Level 1</a:t>
              </a:r>
              <a:endParaRPr/>
            </a:p>
          </p:txBody>
        </p:sp>
        <p:sp>
          <p:nvSpPr>
            <p:cNvPr id="51" name="Google Shape;274;p9">
              <a:extLst>
                <a:ext uri="{FF2B5EF4-FFF2-40B4-BE49-F238E27FC236}">
                  <a16:creationId xmlns:a16="http://schemas.microsoft.com/office/drawing/2014/main" id="{CA761C2B-5D14-4E8E-882A-EDE8AE86F86A}"/>
                </a:ext>
              </a:extLst>
            </p:cNvPr>
            <p:cNvSpPr txBox="1"/>
            <p:nvPr/>
          </p:nvSpPr>
          <p:spPr>
            <a:xfrm>
              <a:off x="576438" y="4208128"/>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Level 2</a:t>
              </a:r>
              <a:endParaRPr/>
            </a:p>
          </p:txBody>
        </p:sp>
        <p:sp>
          <p:nvSpPr>
            <p:cNvPr id="52" name="Google Shape;275;p9">
              <a:extLst>
                <a:ext uri="{FF2B5EF4-FFF2-40B4-BE49-F238E27FC236}">
                  <a16:creationId xmlns:a16="http://schemas.microsoft.com/office/drawing/2014/main" id="{D22CC0A4-61C1-4369-A607-5048E0E7BD59}"/>
                </a:ext>
              </a:extLst>
            </p:cNvPr>
            <p:cNvSpPr txBox="1"/>
            <p:nvPr/>
          </p:nvSpPr>
          <p:spPr>
            <a:xfrm>
              <a:off x="576438" y="2043912"/>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Level 6</a:t>
              </a:r>
              <a:endParaRPr/>
            </a:p>
          </p:txBody>
        </p:sp>
        <p:sp>
          <p:nvSpPr>
            <p:cNvPr id="53" name="Google Shape;276;p9">
              <a:extLst>
                <a:ext uri="{FF2B5EF4-FFF2-40B4-BE49-F238E27FC236}">
                  <a16:creationId xmlns:a16="http://schemas.microsoft.com/office/drawing/2014/main" id="{0920EA0A-C124-42F0-941C-55DE92D0AAAA}"/>
                </a:ext>
              </a:extLst>
            </p:cNvPr>
            <p:cNvSpPr txBox="1"/>
            <p:nvPr/>
          </p:nvSpPr>
          <p:spPr>
            <a:xfrm>
              <a:off x="576438" y="2584966"/>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Level 5</a:t>
              </a:r>
              <a:endParaRPr/>
            </a:p>
          </p:txBody>
        </p:sp>
        <p:sp>
          <p:nvSpPr>
            <p:cNvPr id="54" name="Google Shape;277;p9">
              <a:extLst>
                <a:ext uri="{FF2B5EF4-FFF2-40B4-BE49-F238E27FC236}">
                  <a16:creationId xmlns:a16="http://schemas.microsoft.com/office/drawing/2014/main" id="{8E2BD308-A34C-47EA-B95C-65156BE557FD}"/>
                </a:ext>
              </a:extLst>
            </p:cNvPr>
            <p:cNvSpPr txBox="1"/>
            <p:nvPr/>
          </p:nvSpPr>
          <p:spPr>
            <a:xfrm>
              <a:off x="576438" y="3126020"/>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Level 4</a:t>
              </a:r>
              <a:endParaRPr/>
            </a:p>
          </p:txBody>
        </p:sp>
        <p:sp>
          <p:nvSpPr>
            <p:cNvPr id="55" name="Google Shape;278;p9">
              <a:extLst>
                <a:ext uri="{FF2B5EF4-FFF2-40B4-BE49-F238E27FC236}">
                  <a16:creationId xmlns:a16="http://schemas.microsoft.com/office/drawing/2014/main" id="{0DD56B67-2F47-4A3E-A220-CB3CDB373E36}"/>
                </a:ext>
              </a:extLst>
            </p:cNvPr>
            <p:cNvSpPr txBox="1"/>
            <p:nvPr/>
          </p:nvSpPr>
          <p:spPr>
            <a:xfrm>
              <a:off x="576438" y="961804"/>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dirty="0">
                  <a:solidFill>
                    <a:srgbClr val="2F2D80"/>
                  </a:solidFill>
                  <a:latin typeface="Calibri"/>
                  <a:ea typeface="Calibri"/>
                  <a:cs typeface="Calibri"/>
                  <a:sym typeface="Calibri"/>
                </a:rPr>
                <a:t>Level 8</a:t>
              </a:r>
              <a:endParaRPr dirty="0"/>
            </a:p>
          </p:txBody>
        </p:sp>
        <p:sp>
          <p:nvSpPr>
            <p:cNvPr id="56" name="Google Shape;279;p9">
              <a:extLst>
                <a:ext uri="{FF2B5EF4-FFF2-40B4-BE49-F238E27FC236}">
                  <a16:creationId xmlns:a16="http://schemas.microsoft.com/office/drawing/2014/main" id="{C617D031-A508-4AAB-B2C3-F022FB7F6E20}"/>
                </a:ext>
              </a:extLst>
            </p:cNvPr>
            <p:cNvSpPr txBox="1"/>
            <p:nvPr/>
          </p:nvSpPr>
          <p:spPr>
            <a:xfrm>
              <a:off x="576438" y="3667074"/>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Level 3</a:t>
              </a:r>
              <a:endParaRPr/>
            </a:p>
          </p:txBody>
        </p:sp>
        <p:sp>
          <p:nvSpPr>
            <p:cNvPr id="57" name="Google Shape;280;p9">
              <a:extLst>
                <a:ext uri="{FF2B5EF4-FFF2-40B4-BE49-F238E27FC236}">
                  <a16:creationId xmlns:a16="http://schemas.microsoft.com/office/drawing/2014/main" id="{8A924391-F325-4FF4-83DE-7F20F3233A05}"/>
                </a:ext>
              </a:extLst>
            </p:cNvPr>
            <p:cNvSpPr txBox="1"/>
            <p:nvPr/>
          </p:nvSpPr>
          <p:spPr>
            <a:xfrm>
              <a:off x="576438" y="1502858"/>
              <a:ext cx="58541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Level 7</a:t>
              </a:r>
              <a:endParaRPr/>
            </a:p>
          </p:txBody>
        </p:sp>
        <p:sp>
          <p:nvSpPr>
            <p:cNvPr id="58" name="Google Shape;281;p9">
              <a:extLst>
                <a:ext uri="{FF2B5EF4-FFF2-40B4-BE49-F238E27FC236}">
                  <a16:creationId xmlns:a16="http://schemas.microsoft.com/office/drawing/2014/main" id="{FFA3409D-E6D3-481A-B366-7F0F8137420E}"/>
                </a:ext>
              </a:extLst>
            </p:cNvPr>
            <p:cNvSpPr txBox="1"/>
            <p:nvPr/>
          </p:nvSpPr>
          <p:spPr>
            <a:xfrm>
              <a:off x="1859872" y="5886651"/>
              <a:ext cx="136608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Work based learning</a:t>
              </a:r>
              <a:endParaRPr/>
            </a:p>
          </p:txBody>
        </p:sp>
        <p:sp>
          <p:nvSpPr>
            <p:cNvPr id="59" name="Google Shape;282;p9">
              <a:extLst>
                <a:ext uri="{FF2B5EF4-FFF2-40B4-BE49-F238E27FC236}">
                  <a16:creationId xmlns:a16="http://schemas.microsoft.com/office/drawing/2014/main" id="{87DD2A07-2241-47A6-880B-C0E365713E83}"/>
                </a:ext>
              </a:extLst>
            </p:cNvPr>
            <p:cNvSpPr txBox="1"/>
            <p:nvPr/>
          </p:nvSpPr>
          <p:spPr>
            <a:xfrm>
              <a:off x="3972941" y="5904621"/>
              <a:ext cx="1755609"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Vocationally based learning</a:t>
              </a:r>
              <a:endParaRPr/>
            </a:p>
          </p:txBody>
        </p:sp>
        <p:sp>
          <p:nvSpPr>
            <p:cNvPr id="60" name="Google Shape;283;p9">
              <a:extLst>
                <a:ext uri="{FF2B5EF4-FFF2-40B4-BE49-F238E27FC236}">
                  <a16:creationId xmlns:a16="http://schemas.microsoft.com/office/drawing/2014/main" id="{52C2D4A0-9A37-4256-91B1-7C65777B8D9F}"/>
                </a:ext>
              </a:extLst>
            </p:cNvPr>
            <p:cNvSpPr txBox="1"/>
            <p:nvPr/>
          </p:nvSpPr>
          <p:spPr>
            <a:xfrm>
              <a:off x="6473178" y="5927534"/>
              <a:ext cx="126509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F2D80"/>
                </a:buClr>
                <a:buSzPts val="1100"/>
                <a:buFont typeface="Calibri"/>
                <a:buNone/>
              </a:pPr>
              <a:r>
                <a:rPr lang="en-GB" sz="1100" b="0" i="0" u="none" strike="noStrike" cap="none">
                  <a:solidFill>
                    <a:srgbClr val="2F2D80"/>
                  </a:solidFill>
                  <a:latin typeface="Calibri"/>
                  <a:ea typeface="Calibri"/>
                  <a:cs typeface="Calibri"/>
                  <a:sym typeface="Calibri"/>
                </a:rPr>
                <a:t>Academic Learning</a:t>
              </a:r>
              <a:endParaRPr/>
            </a:p>
          </p:txBody>
        </p:sp>
        <p:grpSp>
          <p:nvGrpSpPr>
            <p:cNvPr id="61" name="Google Shape;284;p9">
              <a:extLst>
                <a:ext uri="{FF2B5EF4-FFF2-40B4-BE49-F238E27FC236}">
                  <a16:creationId xmlns:a16="http://schemas.microsoft.com/office/drawing/2014/main" id="{7885F4CF-3F67-4A0D-B727-094B9E54050A}"/>
                </a:ext>
              </a:extLst>
            </p:cNvPr>
            <p:cNvGrpSpPr/>
            <p:nvPr/>
          </p:nvGrpSpPr>
          <p:grpSpPr>
            <a:xfrm>
              <a:off x="1370429" y="864056"/>
              <a:ext cx="6753774" cy="4830140"/>
              <a:chOff x="-8817678" y="-2941733"/>
              <a:chExt cx="9357001" cy="6691905"/>
            </a:xfrm>
          </p:grpSpPr>
          <p:sp>
            <p:nvSpPr>
              <p:cNvPr id="84" name="Google Shape;285;p9">
                <a:extLst>
                  <a:ext uri="{FF2B5EF4-FFF2-40B4-BE49-F238E27FC236}">
                    <a16:creationId xmlns:a16="http://schemas.microsoft.com/office/drawing/2014/main" id="{45E5971B-ADCE-4B84-BF72-A7A461F84D16}"/>
                  </a:ext>
                </a:extLst>
              </p:cNvPr>
              <p:cNvSpPr/>
              <p:nvPr/>
            </p:nvSpPr>
            <p:spPr>
              <a:xfrm rot="5400000">
                <a:off x="-1282528" y="1138030"/>
                <a:ext cx="596545" cy="3008675"/>
              </a:xfrm>
              <a:prstGeom prst="rect">
                <a:avLst/>
              </a:prstGeom>
              <a:solidFill>
                <a:srgbClr val="A5A5A5"/>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grpSp>
            <p:nvGrpSpPr>
              <p:cNvPr id="85" name="Google Shape;286;p9">
                <a:extLst>
                  <a:ext uri="{FF2B5EF4-FFF2-40B4-BE49-F238E27FC236}">
                    <a16:creationId xmlns:a16="http://schemas.microsoft.com/office/drawing/2014/main" id="{797D0A77-94C6-4EC8-A70D-8C04D7C5A0E0}"/>
                  </a:ext>
                </a:extLst>
              </p:cNvPr>
              <p:cNvGrpSpPr/>
              <p:nvPr/>
            </p:nvGrpSpPr>
            <p:grpSpPr>
              <a:xfrm>
                <a:off x="-8817678" y="-2941733"/>
                <a:ext cx="9357001" cy="6691905"/>
                <a:chOff x="-8817678" y="-2941733"/>
                <a:chExt cx="9357001" cy="6691905"/>
              </a:xfrm>
            </p:grpSpPr>
            <p:sp>
              <p:nvSpPr>
                <p:cNvPr id="86" name="Google Shape;287;p9">
                  <a:extLst>
                    <a:ext uri="{FF2B5EF4-FFF2-40B4-BE49-F238E27FC236}">
                      <a16:creationId xmlns:a16="http://schemas.microsoft.com/office/drawing/2014/main" id="{7F740440-D8ED-475E-83C1-567CCB3A074F}"/>
                    </a:ext>
                  </a:extLst>
                </p:cNvPr>
                <p:cNvSpPr/>
                <p:nvPr/>
              </p:nvSpPr>
              <p:spPr>
                <a:xfrm rot="5400000">
                  <a:off x="-4422043" y="-7271803"/>
                  <a:ext cx="631296" cy="9291436"/>
                </a:xfrm>
                <a:prstGeom prst="rect">
                  <a:avLst/>
                </a:prstGeom>
                <a:solidFill>
                  <a:srgbClr val="E6007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2F2D80"/>
                    </a:solidFill>
                    <a:latin typeface="Calibri"/>
                    <a:ea typeface="Calibri"/>
                    <a:cs typeface="Calibri"/>
                    <a:sym typeface="Calibri"/>
                  </a:endParaRPr>
                </a:p>
              </p:txBody>
            </p:sp>
            <p:sp>
              <p:nvSpPr>
                <p:cNvPr id="88" name="Google Shape;289;p9">
                  <a:extLst>
                    <a:ext uri="{FF2B5EF4-FFF2-40B4-BE49-F238E27FC236}">
                      <a16:creationId xmlns:a16="http://schemas.microsoft.com/office/drawing/2014/main" id="{04FB56E4-B708-42C7-A684-A0ABB1377E30}"/>
                    </a:ext>
                  </a:extLst>
                </p:cNvPr>
                <p:cNvSpPr/>
                <p:nvPr/>
              </p:nvSpPr>
              <p:spPr>
                <a:xfrm rot="5400000">
                  <a:off x="-7507988" y="-3342515"/>
                  <a:ext cx="596545" cy="3008675"/>
                </a:xfrm>
                <a:prstGeom prst="rect">
                  <a:avLst/>
                </a:prstGeom>
                <a:solidFill>
                  <a:srgbClr val="F8941A"/>
                </a:solidFill>
                <a:ln w="12700" cap="flat" cmpd="sng">
                  <a:solidFill>
                    <a:srgbClr val="F894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89" name="Google Shape;290;p9">
                  <a:extLst>
                    <a:ext uri="{FF2B5EF4-FFF2-40B4-BE49-F238E27FC236}">
                      <a16:creationId xmlns:a16="http://schemas.microsoft.com/office/drawing/2014/main" id="{39044C3F-AD9F-455D-AC97-74067DE5CDAA}"/>
                    </a:ext>
                  </a:extLst>
                </p:cNvPr>
                <p:cNvSpPr/>
                <p:nvPr/>
              </p:nvSpPr>
              <p:spPr>
                <a:xfrm rot="5400000">
                  <a:off x="-7507988" y="-2583509"/>
                  <a:ext cx="596545" cy="3008675"/>
                </a:xfrm>
                <a:prstGeom prst="rect">
                  <a:avLst/>
                </a:prstGeom>
                <a:solidFill>
                  <a:srgbClr val="009FE3"/>
                </a:solidFill>
                <a:ln w="12700" cap="flat" cmpd="sng">
                  <a:solidFill>
                    <a:srgbClr val="009F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291;p9">
                  <a:extLst>
                    <a:ext uri="{FF2B5EF4-FFF2-40B4-BE49-F238E27FC236}">
                      <a16:creationId xmlns:a16="http://schemas.microsoft.com/office/drawing/2014/main" id="{138180E0-6028-458A-A716-6410A37E25C2}"/>
                    </a:ext>
                  </a:extLst>
                </p:cNvPr>
                <p:cNvSpPr/>
                <p:nvPr/>
              </p:nvSpPr>
              <p:spPr>
                <a:xfrm rot="5400000">
                  <a:off x="-7894208" y="-1438284"/>
                  <a:ext cx="1368983"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292;p9">
                  <a:extLst>
                    <a:ext uri="{FF2B5EF4-FFF2-40B4-BE49-F238E27FC236}">
                      <a16:creationId xmlns:a16="http://schemas.microsoft.com/office/drawing/2014/main" id="{C5258EC1-3689-4F58-A7B1-DB845F990CE9}"/>
                    </a:ext>
                  </a:extLst>
                </p:cNvPr>
                <p:cNvSpPr/>
                <p:nvPr/>
              </p:nvSpPr>
              <p:spPr>
                <a:xfrm rot="5400000">
                  <a:off x="-1263289" y="-1813333"/>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2" name="Google Shape;293;p9">
                  <a:extLst>
                    <a:ext uri="{FF2B5EF4-FFF2-40B4-BE49-F238E27FC236}">
                      <a16:creationId xmlns:a16="http://schemas.microsoft.com/office/drawing/2014/main" id="{04B309CA-76C6-4EAF-8FBF-7D270EC21D09}"/>
                    </a:ext>
                  </a:extLst>
                </p:cNvPr>
                <p:cNvSpPr/>
                <p:nvPr/>
              </p:nvSpPr>
              <p:spPr>
                <a:xfrm rot="5400000">
                  <a:off x="-4379288" y="-1813332"/>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3" name="Google Shape;294;p9">
                  <a:extLst>
                    <a:ext uri="{FF2B5EF4-FFF2-40B4-BE49-F238E27FC236}">
                      <a16:creationId xmlns:a16="http://schemas.microsoft.com/office/drawing/2014/main" id="{DB0E7203-7C57-4729-9030-F92527C550DF}"/>
                    </a:ext>
                  </a:extLst>
                </p:cNvPr>
                <p:cNvSpPr/>
                <p:nvPr/>
              </p:nvSpPr>
              <p:spPr>
                <a:xfrm rot="5400000">
                  <a:off x="-2816696" y="-4899176"/>
                  <a:ext cx="587360" cy="6124674"/>
                </a:xfrm>
                <a:prstGeom prst="rect">
                  <a:avLst/>
                </a:prstGeom>
                <a:solidFill>
                  <a:srgbClr val="F8941A"/>
                </a:solidFill>
                <a:ln w="12700" cap="flat" cmpd="sng">
                  <a:solidFill>
                    <a:srgbClr val="F894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4" name="Google Shape;295;p9">
                  <a:extLst>
                    <a:ext uri="{FF2B5EF4-FFF2-40B4-BE49-F238E27FC236}">
                      <a16:creationId xmlns:a16="http://schemas.microsoft.com/office/drawing/2014/main" id="{3F90047A-58A1-426E-AA2F-B209BED8D563}"/>
                    </a:ext>
                  </a:extLst>
                </p:cNvPr>
                <p:cNvSpPr/>
                <p:nvPr/>
              </p:nvSpPr>
              <p:spPr>
                <a:xfrm rot="5400000">
                  <a:off x="-1263289" y="-1052066"/>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5" name="Google Shape;296;p9">
                  <a:extLst>
                    <a:ext uri="{FF2B5EF4-FFF2-40B4-BE49-F238E27FC236}">
                      <a16:creationId xmlns:a16="http://schemas.microsoft.com/office/drawing/2014/main" id="{02299F7B-DE2B-463A-BCF9-E17CF9E5FB46}"/>
                    </a:ext>
                  </a:extLst>
                </p:cNvPr>
                <p:cNvSpPr/>
                <p:nvPr/>
              </p:nvSpPr>
              <p:spPr>
                <a:xfrm rot="5400000">
                  <a:off x="-4379288" y="-1052065"/>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6" name="Google Shape;297;p9">
                  <a:extLst>
                    <a:ext uri="{FF2B5EF4-FFF2-40B4-BE49-F238E27FC236}">
                      <a16:creationId xmlns:a16="http://schemas.microsoft.com/office/drawing/2014/main" id="{8A8D286F-F749-475E-BFE2-E90ABE28BD2E}"/>
                    </a:ext>
                  </a:extLst>
                </p:cNvPr>
                <p:cNvSpPr/>
                <p:nvPr/>
              </p:nvSpPr>
              <p:spPr>
                <a:xfrm rot="5400000">
                  <a:off x="-7507988" y="-309220"/>
                  <a:ext cx="596545" cy="3008675"/>
                </a:xfrm>
                <a:prstGeom prst="rect">
                  <a:avLst/>
                </a:prstGeom>
                <a:solidFill>
                  <a:srgbClr val="33CCCC"/>
                </a:solidFill>
                <a:ln w="12700" cap="flat" cmpd="sng">
                  <a:solidFill>
                    <a:srgbClr val="33CC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7" name="Google Shape;298;p9">
                  <a:extLst>
                    <a:ext uri="{FF2B5EF4-FFF2-40B4-BE49-F238E27FC236}">
                      <a16:creationId xmlns:a16="http://schemas.microsoft.com/office/drawing/2014/main" id="{A2CADF99-812E-48D9-84B0-11397E817CBF}"/>
                    </a:ext>
                  </a:extLst>
                </p:cNvPr>
                <p:cNvSpPr/>
                <p:nvPr/>
              </p:nvSpPr>
              <p:spPr>
                <a:xfrm rot="5400000">
                  <a:off x="-1263289" y="-327078"/>
                  <a:ext cx="596545" cy="3008675"/>
                </a:xfrm>
                <a:prstGeom prst="rect">
                  <a:avLst/>
                </a:prstGeom>
                <a:solidFill>
                  <a:srgbClr val="33CCCC"/>
                </a:solidFill>
                <a:ln w="12700" cap="flat" cmpd="sng">
                  <a:solidFill>
                    <a:srgbClr val="33CC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8" name="Google Shape;299;p9">
                  <a:extLst>
                    <a:ext uri="{FF2B5EF4-FFF2-40B4-BE49-F238E27FC236}">
                      <a16:creationId xmlns:a16="http://schemas.microsoft.com/office/drawing/2014/main" id="{176303C8-9069-45C2-9A7B-2E7E8A51C382}"/>
                    </a:ext>
                  </a:extLst>
                </p:cNvPr>
                <p:cNvSpPr/>
                <p:nvPr/>
              </p:nvSpPr>
              <p:spPr>
                <a:xfrm rot="5400000">
                  <a:off x="-4413299" y="-336873"/>
                  <a:ext cx="651827" cy="3008700"/>
                </a:xfrm>
                <a:prstGeom prst="rect">
                  <a:avLst/>
                </a:prstGeom>
                <a:solidFill>
                  <a:srgbClr val="33CCCC"/>
                </a:solidFill>
                <a:ln w="12700" cap="flat" cmpd="sng">
                  <a:solidFill>
                    <a:srgbClr val="33CC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 name="Google Shape;300;p9">
                  <a:extLst>
                    <a:ext uri="{FF2B5EF4-FFF2-40B4-BE49-F238E27FC236}">
                      <a16:creationId xmlns:a16="http://schemas.microsoft.com/office/drawing/2014/main" id="{E23AB37E-B4D7-45CF-A7DB-1EAAE0847D3B}"/>
                    </a:ext>
                  </a:extLst>
                </p:cNvPr>
                <p:cNvSpPr/>
                <p:nvPr/>
              </p:nvSpPr>
              <p:spPr>
                <a:xfrm rot="5400000">
                  <a:off x="-7507988" y="432554"/>
                  <a:ext cx="596545" cy="3008675"/>
                </a:xfrm>
                <a:prstGeom prst="rect">
                  <a:avLst/>
                </a:prstGeom>
                <a:solidFill>
                  <a:srgbClr val="2F2D80"/>
                </a:solidFill>
                <a:ln w="12700" cap="flat" cmpd="sng">
                  <a:solidFill>
                    <a:srgbClr val="2F2D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0" name="Google Shape;301;p9">
                  <a:extLst>
                    <a:ext uri="{FF2B5EF4-FFF2-40B4-BE49-F238E27FC236}">
                      <a16:creationId xmlns:a16="http://schemas.microsoft.com/office/drawing/2014/main" id="{0D9DD7F7-0F6D-4048-92EB-81D43E9157E8}"/>
                    </a:ext>
                  </a:extLst>
                </p:cNvPr>
                <p:cNvSpPr/>
                <p:nvPr/>
              </p:nvSpPr>
              <p:spPr>
                <a:xfrm rot="5400000">
                  <a:off x="-1263289" y="414696"/>
                  <a:ext cx="596545" cy="3008675"/>
                </a:xfrm>
                <a:prstGeom prst="rect">
                  <a:avLst/>
                </a:prstGeom>
                <a:solidFill>
                  <a:srgbClr val="2F2D80"/>
                </a:solidFill>
                <a:ln w="12700" cap="flat" cmpd="sng">
                  <a:solidFill>
                    <a:srgbClr val="2F2D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1" name="Google Shape;302;p9">
                  <a:extLst>
                    <a:ext uri="{FF2B5EF4-FFF2-40B4-BE49-F238E27FC236}">
                      <a16:creationId xmlns:a16="http://schemas.microsoft.com/office/drawing/2014/main" id="{C57CB46B-2036-4DF3-BEBD-8F167D21F3DE}"/>
                    </a:ext>
                  </a:extLst>
                </p:cNvPr>
                <p:cNvSpPr/>
                <p:nvPr/>
              </p:nvSpPr>
              <p:spPr>
                <a:xfrm rot="5400000">
                  <a:off x="-4379288" y="414697"/>
                  <a:ext cx="596545" cy="3008675"/>
                </a:xfrm>
                <a:prstGeom prst="rect">
                  <a:avLst/>
                </a:prstGeom>
                <a:solidFill>
                  <a:srgbClr val="2F2D80"/>
                </a:solidFill>
                <a:ln w="12700" cap="flat" cmpd="sng">
                  <a:solidFill>
                    <a:srgbClr val="2F2D8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303;p9">
                  <a:extLst>
                    <a:ext uri="{FF2B5EF4-FFF2-40B4-BE49-F238E27FC236}">
                      <a16:creationId xmlns:a16="http://schemas.microsoft.com/office/drawing/2014/main" id="{2F3ADC1F-B9FE-4EB2-9127-F28628992568}"/>
                    </a:ext>
                  </a:extLst>
                </p:cNvPr>
                <p:cNvSpPr/>
                <p:nvPr/>
              </p:nvSpPr>
              <p:spPr>
                <a:xfrm rot="5400000">
                  <a:off x="-7527227" y="1126860"/>
                  <a:ext cx="596545" cy="3008675"/>
                </a:xfrm>
                <a:prstGeom prst="rect">
                  <a:avLst/>
                </a:prstGeom>
                <a:solidFill>
                  <a:srgbClr val="A5A5A5"/>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304;p9">
                  <a:extLst>
                    <a:ext uri="{FF2B5EF4-FFF2-40B4-BE49-F238E27FC236}">
                      <a16:creationId xmlns:a16="http://schemas.microsoft.com/office/drawing/2014/main" id="{20762680-298D-43F1-A27C-92B926841EFD}"/>
                    </a:ext>
                  </a:extLst>
                </p:cNvPr>
                <p:cNvSpPr/>
                <p:nvPr/>
              </p:nvSpPr>
              <p:spPr>
                <a:xfrm rot="5400000">
                  <a:off x="-4422253" y="-1196611"/>
                  <a:ext cx="631296" cy="9253375"/>
                </a:xfrm>
                <a:prstGeom prst="rect">
                  <a:avLst/>
                </a:prstGeom>
                <a:solidFill>
                  <a:srgbClr val="D34FAE"/>
                </a:solidFill>
                <a:ln w="12700" cap="flat" cmpd="sng">
                  <a:solidFill>
                    <a:srgbClr val="D34FA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4" name="Google Shape;305;p9">
                  <a:extLst>
                    <a:ext uri="{FF2B5EF4-FFF2-40B4-BE49-F238E27FC236}">
                      <a16:creationId xmlns:a16="http://schemas.microsoft.com/office/drawing/2014/main" id="{7CEFBFE3-BF6B-44A8-AB74-BDEDCC0EECB2}"/>
                    </a:ext>
                  </a:extLst>
                </p:cNvPr>
                <p:cNvSpPr txBox="1"/>
                <p:nvPr/>
              </p:nvSpPr>
              <p:spPr>
                <a:xfrm>
                  <a:off x="-4679041" y="-2806308"/>
                  <a:ext cx="1117230"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Doctorate</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5" name="Google Shape;306;p9">
                  <a:extLst>
                    <a:ext uri="{FF2B5EF4-FFF2-40B4-BE49-F238E27FC236}">
                      <a16:creationId xmlns:a16="http://schemas.microsoft.com/office/drawing/2014/main" id="{5307E66D-1C4B-45B1-AD26-689A45A1F017}"/>
                    </a:ext>
                  </a:extLst>
                </p:cNvPr>
                <p:cNvSpPr txBox="1"/>
                <p:nvPr/>
              </p:nvSpPr>
              <p:spPr>
                <a:xfrm>
                  <a:off x="-8509048" y="-2022394"/>
                  <a:ext cx="2631569" cy="9427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GB" sz="1400" b="0" i="0" u="none" strike="noStrike" cap="none">
                      <a:solidFill>
                        <a:srgbClr val="FFFFFF"/>
                      </a:solidFill>
                      <a:latin typeface="Calibri"/>
                      <a:ea typeface="Calibri"/>
                      <a:cs typeface="Calibri"/>
                      <a:sym typeface="Calibri"/>
                    </a:rPr>
                    <a:t>Degree Apprenticeship L7</a:t>
                  </a:r>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106" name="Google Shape;307;p9">
                  <a:extLst>
                    <a:ext uri="{FF2B5EF4-FFF2-40B4-BE49-F238E27FC236}">
                      <a16:creationId xmlns:a16="http://schemas.microsoft.com/office/drawing/2014/main" id="{3981BA88-EAB2-438F-B230-0C8C0119A1F0}"/>
                    </a:ext>
                  </a:extLst>
                </p:cNvPr>
                <p:cNvSpPr/>
                <p:nvPr/>
              </p:nvSpPr>
              <p:spPr>
                <a:xfrm>
                  <a:off x="-3529437" y="-2014796"/>
                  <a:ext cx="172124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Master’s Degree</a:t>
                  </a:r>
                  <a:endParaRPr/>
                </a:p>
              </p:txBody>
            </p:sp>
            <p:sp>
              <p:nvSpPr>
                <p:cNvPr id="107" name="Google Shape;308;p9">
                  <a:extLst>
                    <a:ext uri="{FF2B5EF4-FFF2-40B4-BE49-F238E27FC236}">
                      <a16:creationId xmlns:a16="http://schemas.microsoft.com/office/drawing/2014/main" id="{F59E2AEB-128F-4A6C-9A3E-EA9727F49163}"/>
                    </a:ext>
                  </a:extLst>
                </p:cNvPr>
                <p:cNvSpPr/>
                <p:nvPr/>
              </p:nvSpPr>
              <p:spPr>
                <a:xfrm>
                  <a:off x="-3552808" y="-1253343"/>
                  <a:ext cx="1767984"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Honour’s Degree</a:t>
                  </a:r>
                  <a:endParaRPr/>
                </a:p>
              </p:txBody>
            </p:sp>
            <p:sp>
              <p:nvSpPr>
                <p:cNvPr id="109" name="Google Shape;310;p9">
                  <a:extLst>
                    <a:ext uri="{FF2B5EF4-FFF2-40B4-BE49-F238E27FC236}">
                      <a16:creationId xmlns:a16="http://schemas.microsoft.com/office/drawing/2014/main" id="{47E1FF62-3799-4A20-BBA1-C9C1FEED00FC}"/>
                    </a:ext>
                  </a:extLst>
                </p:cNvPr>
                <p:cNvSpPr/>
                <p:nvPr/>
              </p:nvSpPr>
              <p:spPr>
                <a:xfrm>
                  <a:off x="-1677345" y="-488418"/>
                  <a:ext cx="144366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Dip in HE Yr2</a:t>
                  </a:r>
                  <a:endParaRPr/>
                </a:p>
              </p:txBody>
            </p:sp>
            <p:sp>
              <p:nvSpPr>
                <p:cNvPr id="110" name="Google Shape;311;p9">
                  <a:extLst>
                    <a:ext uri="{FF2B5EF4-FFF2-40B4-BE49-F238E27FC236}">
                      <a16:creationId xmlns:a16="http://schemas.microsoft.com/office/drawing/2014/main" id="{BE8D5C00-D6B3-42EF-8A67-F78C499C07B6}"/>
                    </a:ext>
                  </a:extLst>
                </p:cNvPr>
                <p:cNvSpPr/>
                <p:nvPr/>
              </p:nvSpPr>
              <p:spPr>
                <a:xfrm>
                  <a:off x="-1677345" y="254153"/>
                  <a:ext cx="144366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Dip in HE </a:t>
                  </a:r>
                  <a:endParaRPr/>
                </a:p>
              </p:txBody>
            </p:sp>
            <p:sp>
              <p:nvSpPr>
                <p:cNvPr id="111" name="Google Shape;312;p9">
                  <a:extLst>
                    <a:ext uri="{FF2B5EF4-FFF2-40B4-BE49-F238E27FC236}">
                      <a16:creationId xmlns:a16="http://schemas.microsoft.com/office/drawing/2014/main" id="{BDE85B40-7A2C-4667-9C99-05882CB5F2BF}"/>
                    </a:ext>
                  </a:extLst>
                </p:cNvPr>
                <p:cNvSpPr/>
                <p:nvPr/>
              </p:nvSpPr>
              <p:spPr>
                <a:xfrm>
                  <a:off x="-4262285" y="289410"/>
                  <a:ext cx="60144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endParaRPr/>
                </a:p>
              </p:txBody>
            </p:sp>
            <p:sp>
              <p:nvSpPr>
                <p:cNvPr id="112" name="Google Shape;313;p9">
                  <a:extLst>
                    <a:ext uri="{FF2B5EF4-FFF2-40B4-BE49-F238E27FC236}">
                      <a16:creationId xmlns:a16="http://schemas.microsoft.com/office/drawing/2014/main" id="{BA32D5CE-4EA6-468A-AE23-687E174949F6}"/>
                    </a:ext>
                  </a:extLst>
                </p:cNvPr>
                <p:cNvSpPr/>
                <p:nvPr/>
              </p:nvSpPr>
              <p:spPr>
                <a:xfrm>
                  <a:off x="-8357771" y="-126349"/>
                  <a:ext cx="227947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Higher Apprenticeship</a:t>
                  </a:r>
                  <a:endParaRPr/>
                </a:p>
              </p:txBody>
            </p:sp>
            <p:sp>
              <p:nvSpPr>
                <p:cNvPr id="114" name="Google Shape;315;p9">
                  <a:extLst>
                    <a:ext uri="{FF2B5EF4-FFF2-40B4-BE49-F238E27FC236}">
                      <a16:creationId xmlns:a16="http://schemas.microsoft.com/office/drawing/2014/main" id="{E0B1EC52-DF1B-4DA3-9121-65DCCC88B065}"/>
                    </a:ext>
                  </a:extLst>
                </p:cNvPr>
                <p:cNvSpPr/>
                <p:nvPr/>
              </p:nvSpPr>
              <p:spPr>
                <a:xfrm>
                  <a:off x="-8817678" y="1010440"/>
                  <a:ext cx="2918400" cy="39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GB" sz="1400" b="0" i="0" u="none" strike="noStrike" cap="none">
                      <a:solidFill>
                        <a:srgbClr val="FFFFFF"/>
                      </a:solidFill>
                      <a:latin typeface="Calibri"/>
                      <a:ea typeface="Calibri"/>
                      <a:cs typeface="Calibri"/>
                      <a:sym typeface="Calibri"/>
                    </a:rPr>
                    <a:t>Advanced Apprenticeship </a:t>
                  </a:r>
                  <a:endParaRPr/>
                </a:p>
              </p:txBody>
            </p:sp>
            <p:sp>
              <p:nvSpPr>
                <p:cNvPr id="115" name="Google Shape;316;p9">
                  <a:extLst>
                    <a:ext uri="{FF2B5EF4-FFF2-40B4-BE49-F238E27FC236}">
                      <a16:creationId xmlns:a16="http://schemas.microsoft.com/office/drawing/2014/main" id="{52A4A36C-432A-4CC9-AB87-6FC62CB68156}"/>
                    </a:ext>
                  </a:extLst>
                </p:cNvPr>
                <p:cNvSpPr/>
                <p:nvPr/>
              </p:nvSpPr>
              <p:spPr>
                <a:xfrm>
                  <a:off x="-8356022" y="1736057"/>
                  <a:ext cx="25518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Apprenticeship </a:t>
                  </a:r>
                  <a:endParaRPr/>
                </a:p>
              </p:txBody>
            </p:sp>
            <p:sp>
              <p:nvSpPr>
                <p:cNvPr id="116" name="Google Shape;317;p9">
                  <a:extLst>
                    <a:ext uri="{FF2B5EF4-FFF2-40B4-BE49-F238E27FC236}">
                      <a16:creationId xmlns:a16="http://schemas.microsoft.com/office/drawing/2014/main" id="{4FC613FB-6012-45CD-91CD-86ED513C2EEA}"/>
                    </a:ext>
                  </a:extLst>
                </p:cNvPr>
                <p:cNvSpPr/>
                <p:nvPr/>
              </p:nvSpPr>
              <p:spPr>
                <a:xfrm>
                  <a:off x="-8494563" y="2392794"/>
                  <a:ext cx="2432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dirty="0">
                      <a:solidFill>
                        <a:srgbClr val="FFFFFF"/>
                      </a:solidFill>
                      <a:latin typeface="Calibri"/>
                      <a:ea typeface="Calibri"/>
                      <a:cs typeface="Calibri"/>
                      <a:sym typeface="Calibri"/>
                    </a:rPr>
                    <a:t>Traineeship</a:t>
                  </a:r>
                  <a:endParaRPr dirty="0"/>
                </a:p>
              </p:txBody>
            </p:sp>
            <p:sp>
              <p:nvSpPr>
                <p:cNvPr id="117" name="Google Shape;318;p9">
                  <a:extLst>
                    <a:ext uri="{FF2B5EF4-FFF2-40B4-BE49-F238E27FC236}">
                      <a16:creationId xmlns:a16="http://schemas.microsoft.com/office/drawing/2014/main" id="{40F1F75F-29BD-48E8-AC1A-24D61A103CEA}"/>
                    </a:ext>
                  </a:extLst>
                </p:cNvPr>
                <p:cNvSpPr/>
                <p:nvPr/>
              </p:nvSpPr>
              <p:spPr>
                <a:xfrm>
                  <a:off x="-4537279" y="1630733"/>
                  <a:ext cx="899700" cy="51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BTEC</a:t>
                  </a:r>
                  <a:endParaRPr/>
                </a:p>
              </p:txBody>
            </p:sp>
            <p:sp>
              <p:nvSpPr>
                <p:cNvPr id="118" name="Google Shape;319;p9">
                  <a:extLst>
                    <a:ext uri="{FF2B5EF4-FFF2-40B4-BE49-F238E27FC236}">
                      <a16:creationId xmlns:a16="http://schemas.microsoft.com/office/drawing/2014/main" id="{1EBF65B5-DBDF-4EF7-B298-9F46CFEFC32B}"/>
                    </a:ext>
                  </a:extLst>
                </p:cNvPr>
                <p:cNvSpPr/>
                <p:nvPr/>
              </p:nvSpPr>
              <p:spPr>
                <a:xfrm>
                  <a:off x="-1748012" y="1001002"/>
                  <a:ext cx="17526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A Levels</a:t>
                  </a:r>
                  <a:endParaRPr/>
                </a:p>
              </p:txBody>
            </p:sp>
            <p:sp>
              <p:nvSpPr>
                <p:cNvPr id="119" name="Google Shape;320;p9">
                  <a:extLst>
                    <a:ext uri="{FF2B5EF4-FFF2-40B4-BE49-F238E27FC236}">
                      <a16:creationId xmlns:a16="http://schemas.microsoft.com/office/drawing/2014/main" id="{F1F961ED-A501-451E-958F-2F4D0E9A3922}"/>
                    </a:ext>
                  </a:extLst>
                </p:cNvPr>
                <p:cNvSpPr/>
                <p:nvPr/>
              </p:nvSpPr>
              <p:spPr>
                <a:xfrm>
                  <a:off x="-2109174" y="1725146"/>
                  <a:ext cx="1984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GCSE 9 - 4</a:t>
                  </a:r>
                  <a:endParaRPr/>
                </a:p>
              </p:txBody>
            </p:sp>
            <p:sp>
              <p:nvSpPr>
                <p:cNvPr id="120" name="Google Shape;321;p9">
                  <a:extLst>
                    <a:ext uri="{FF2B5EF4-FFF2-40B4-BE49-F238E27FC236}">
                      <a16:creationId xmlns:a16="http://schemas.microsoft.com/office/drawing/2014/main" id="{893A1A4D-3F3D-4F5B-BB1F-BCB5EDBB5FD5}"/>
                    </a:ext>
                  </a:extLst>
                </p:cNvPr>
                <p:cNvSpPr/>
                <p:nvPr/>
              </p:nvSpPr>
              <p:spPr>
                <a:xfrm>
                  <a:off x="-2134593" y="2430674"/>
                  <a:ext cx="21393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GCSE 3 - 2</a:t>
                  </a:r>
                  <a:endParaRPr/>
                </a:p>
              </p:txBody>
            </p:sp>
            <p:sp>
              <p:nvSpPr>
                <p:cNvPr id="121" name="Google Shape;322;p9">
                  <a:extLst>
                    <a:ext uri="{FF2B5EF4-FFF2-40B4-BE49-F238E27FC236}">
                      <a16:creationId xmlns:a16="http://schemas.microsoft.com/office/drawing/2014/main" id="{EE4AB963-3EAB-45A5-A694-52D0896B2594}"/>
                    </a:ext>
                  </a:extLst>
                </p:cNvPr>
                <p:cNvSpPr/>
                <p:nvPr/>
              </p:nvSpPr>
              <p:spPr>
                <a:xfrm>
                  <a:off x="-6002125" y="3200331"/>
                  <a:ext cx="3979538" cy="5498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dirty="0">
                      <a:solidFill>
                        <a:srgbClr val="FFFFFF"/>
                      </a:solidFill>
                      <a:latin typeface="Calibri"/>
                      <a:ea typeface="Calibri"/>
                      <a:cs typeface="Calibri"/>
                      <a:sym typeface="Calibri"/>
                    </a:rPr>
                    <a:t>Entry Level Qualifications</a:t>
                  </a:r>
                  <a:endParaRPr dirty="0"/>
                </a:p>
              </p:txBody>
            </p:sp>
          </p:grpSp>
        </p:grpSp>
        <p:grpSp>
          <p:nvGrpSpPr>
            <p:cNvPr id="62" name="Google Shape;323;p9">
              <a:extLst>
                <a:ext uri="{FF2B5EF4-FFF2-40B4-BE49-F238E27FC236}">
                  <a16:creationId xmlns:a16="http://schemas.microsoft.com/office/drawing/2014/main" id="{2771D165-FD40-43EA-B10E-7AD527791C0F}"/>
                </a:ext>
              </a:extLst>
            </p:cNvPr>
            <p:cNvGrpSpPr/>
            <p:nvPr/>
          </p:nvGrpSpPr>
          <p:grpSpPr>
            <a:xfrm>
              <a:off x="1445224" y="956533"/>
              <a:ext cx="6678978" cy="2567305"/>
              <a:chOff x="-8714054" y="-2806322"/>
              <a:chExt cx="9253375" cy="3556867"/>
            </a:xfrm>
          </p:grpSpPr>
          <p:sp>
            <p:nvSpPr>
              <p:cNvPr id="65" name="Google Shape;325;p9">
                <a:extLst>
                  <a:ext uri="{FF2B5EF4-FFF2-40B4-BE49-F238E27FC236}">
                    <a16:creationId xmlns:a16="http://schemas.microsoft.com/office/drawing/2014/main" id="{4819AA9C-83AD-4E48-8449-90921F2C517C}"/>
                  </a:ext>
                </a:extLst>
              </p:cNvPr>
              <p:cNvSpPr/>
              <p:nvPr/>
            </p:nvSpPr>
            <p:spPr>
              <a:xfrm rot="5400000">
                <a:off x="-2839900" y="-4124683"/>
                <a:ext cx="608145" cy="6111818"/>
              </a:xfrm>
              <a:prstGeom prst="rect">
                <a:avLst/>
              </a:prstGeom>
              <a:solidFill>
                <a:srgbClr val="009FE3"/>
              </a:solidFill>
              <a:ln w="12700" cap="flat" cmpd="sng">
                <a:solidFill>
                  <a:srgbClr val="009F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dirty="0">
                  <a:solidFill>
                    <a:srgbClr val="FFFFFF"/>
                  </a:solidFill>
                  <a:latin typeface="Calibri"/>
                  <a:ea typeface="Calibri"/>
                  <a:cs typeface="Calibri"/>
                  <a:sym typeface="Calibri"/>
                </a:endParaRPr>
              </a:p>
            </p:txBody>
          </p:sp>
          <p:sp>
            <p:nvSpPr>
              <p:cNvPr id="66" name="Google Shape;326;p9">
                <a:extLst>
                  <a:ext uri="{FF2B5EF4-FFF2-40B4-BE49-F238E27FC236}">
                    <a16:creationId xmlns:a16="http://schemas.microsoft.com/office/drawing/2014/main" id="{5E2CBB9F-CA60-4A25-9112-59F08D62385D}"/>
                  </a:ext>
                </a:extLst>
              </p:cNvPr>
              <p:cNvSpPr/>
              <p:nvPr/>
            </p:nvSpPr>
            <p:spPr>
              <a:xfrm rot="5400000">
                <a:off x="-7507988" y="-3342515"/>
                <a:ext cx="596545" cy="3008675"/>
              </a:xfrm>
              <a:prstGeom prst="rect">
                <a:avLst/>
              </a:prstGeom>
              <a:solidFill>
                <a:srgbClr val="F8941A"/>
              </a:solidFill>
              <a:ln w="12700" cap="flat" cmpd="sng">
                <a:solidFill>
                  <a:srgbClr val="F894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7" name="Google Shape;327;p9">
                <a:extLst>
                  <a:ext uri="{FF2B5EF4-FFF2-40B4-BE49-F238E27FC236}">
                    <a16:creationId xmlns:a16="http://schemas.microsoft.com/office/drawing/2014/main" id="{A82A5BBC-D104-4721-91A8-C66774EAE0D6}"/>
                  </a:ext>
                </a:extLst>
              </p:cNvPr>
              <p:cNvSpPr/>
              <p:nvPr/>
            </p:nvSpPr>
            <p:spPr>
              <a:xfrm rot="5400000">
                <a:off x="-7507988" y="-2583509"/>
                <a:ext cx="596545" cy="3008675"/>
              </a:xfrm>
              <a:prstGeom prst="rect">
                <a:avLst/>
              </a:prstGeom>
              <a:solidFill>
                <a:srgbClr val="009FE3"/>
              </a:solidFill>
              <a:ln w="12700" cap="flat" cmpd="sng">
                <a:solidFill>
                  <a:srgbClr val="009FE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8" name="Google Shape;328;p9">
                <a:extLst>
                  <a:ext uri="{FF2B5EF4-FFF2-40B4-BE49-F238E27FC236}">
                    <a16:creationId xmlns:a16="http://schemas.microsoft.com/office/drawing/2014/main" id="{5E1048D1-F5B0-4692-BBFC-4B02F47AF8F4}"/>
                  </a:ext>
                </a:extLst>
              </p:cNvPr>
              <p:cNvSpPr/>
              <p:nvPr/>
            </p:nvSpPr>
            <p:spPr>
              <a:xfrm rot="5400000">
                <a:off x="-7894208" y="-1438284"/>
                <a:ext cx="1368983"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 name="Google Shape;329;p9">
                <a:extLst>
                  <a:ext uri="{FF2B5EF4-FFF2-40B4-BE49-F238E27FC236}">
                    <a16:creationId xmlns:a16="http://schemas.microsoft.com/office/drawing/2014/main" id="{3FE57068-7107-42BB-AD10-C9057CAA809B}"/>
                  </a:ext>
                </a:extLst>
              </p:cNvPr>
              <p:cNvSpPr/>
              <p:nvPr/>
            </p:nvSpPr>
            <p:spPr>
              <a:xfrm rot="5400000">
                <a:off x="-1263289" y="-1813333"/>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0" name="Google Shape;330;p9">
                <a:extLst>
                  <a:ext uri="{FF2B5EF4-FFF2-40B4-BE49-F238E27FC236}">
                    <a16:creationId xmlns:a16="http://schemas.microsoft.com/office/drawing/2014/main" id="{FA4513B7-003B-460F-8DDE-461A8697520F}"/>
                  </a:ext>
                </a:extLst>
              </p:cNvPr>
              <p:cNvSpPr/>
              <p:nvPr/>
            </p:nvSpPr>
            <p:spPr>
              <a:xfrm rot="5400000">
                <a:off x="-4379288" y="-1813332"/>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1" name="Google Shape;331;p9">
                <a:extLst>
                  <a:ext uri="{FF2B5EF4-FFF2-40B4-BE49-F238E27FC236}">
                    <a16:creationId xmlns:a16="http://schemas.microsoft.com/office/drawing/2014/main" id="{DD3704E5-8FEF-45C9-9CA2-D256413C7424}"/>
                  </a:ext>
                </a:extLst>
              </p:cNvPr>
              <p:cNvSpPr/>
              <p:nvPr/>
            </p:nvSpPr>
            <p:spPr>
              <a:xfrm rot="5400000">
                <a:off x="-2816696" y="-4899176"/>
                <a:ext cx="587360" cy="6124674"/>
              </a:xfrm>
              <a:prstGeom prst="rect">
                <a:avLst/>
              </a:prstGeom>
              <a:solidFill>
                <a:srgbClr val="F8941A"/>
              </a:solidFill>
              <a:ln w="12700" cap="flat" cmpd="sng">
                <a:solidFill>
                  <a:srgbClr val="F8941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2" name="Google Shape;332;p9">
                <a:extLst>
                  <a:ext uri="{FF2B5EF4-FFF2-40B4-BE49-F238E27FC236}">
                    <a16:creationId xmlns:a16="http://schemas.microsoft.com/office/drawing/2014/main" id="{1E19C079-5D6B-4A53-B3C4-27F0FDBA1A66}"/>
                  </a:ext>
                </a:extLst>
              </p:cNvPr>
              <p:cNvSpPr/>
              <p:nvPr/>
            </p:nvSpPr>
            <p:spPr>
              <a:xfrm rot="5400000">
                <a:off x="-1263289" y="-1052066"/>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3" name="Google Shape;333;p9">
                <a:extLst>
                  <a:ext uri="{FF2B5EF4-FFF2-40B4-BE49-F238E27FC236}">
                    <a16:creationId xmlns:a16="http://schemas.microsoft.com/office/drawing/2014/main" id="{E3A4EAB3-F1B8-400F-AFFD-5D916785657A}"/>
                  </a:ext>
                </a:extLst>
              </p:cNvPr>
              <p:cNvSpPr/>
              <p:nvPr/>
            </p:nvSpPr>
            <p:spPr>
              <a:xfrm rot="5400000">
                <a:off x="-4379288" y="-1052065"/>
                <a:ext cx="596545" cy="3008675"/>
              </a:xfrm>
              <a:prstGeom prst="rect">
                <a:avLst/>
              </a:prstGeom>
              <a:solidFill>
                <a:srgbClr val="8D5CB7"/>
              </a:solidFill>
              <a:ln w="12700" cap="flat" cmpd="sng">
                <a:solidFill>
                  <a:srgbClr val="8D5CB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4" name="Google Shape;334;p9">
                <a:extLst>
                  <a:ext uri="{FF2B5EF4-FFF2-40B4-BE49-F238E27FC236}">
                    <a16:creationId xmlns:a16="http://schemas.microsoft.com/office/drawing/2014/main" id="{F1CC59E8-2AF8-4C0D-8336-711F42491B5E}"/>
                  </a:ext>
                </a:extLst>
              </p:cNvPr>
              <p:cNvSpPr txBox="1"/>
              <p:nvPr/>
            </p:nvSpPr>
            <p:spPr>
              <a:xfrm>
                <a:off x="-4679024" y="-2806322"/>
                <a:ext cx="2432400" cy="895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Doctorate</a:t>
                </a:r>
                <a:endParaRPr/>
              </a:p>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5" name="Google Shape;335;p9">
                <a:extLst>
                  <a:ext uri="{FF2B5EF4-FFF2-40B4-BE49-F238E27FC236}">
                    <a16:creationId xmlns:a16="http://schemas.microsoft.com/office/drawing/2014/main" id="{1B9D34AD-742C-49F1-82F9-17418D0708E0}"/>
                  </a:ext>
                </a:extLst>
              </p:cNvPr>
              <p:cNvSpPr txBox="1"/>
              <p:nvPr/>
            </p:nvSpPr>
            <p:spPr>
              <a:xfrm>
                <a:off x="-8508938" y="-2130511"/>
                <a:ext cx="2898900" cy="7248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1400"/>
                  <a:buFont typeface="Calibri"/>
                  <a:buNone/>
                </a:pPr>
                <a:r>
                  <a:rPr lang="en-GB" sz="1400" b="0" i="0" u="none" strike="noStrike" cap="none" dirty="0">
                    <a:solidFill>
                      <a:srgbClr val="FFFFFF"/>
                    </a:solidFill>
                    <a:latin typeface="Calibri"/>
                    <a:ea typeface="Calibri"/>
                    <a:cs typeface="Calibri"/>
                    <a:sym typeface="Calibri"/>
                  </a:rPr>
                  <a:t>Degree Apprenticeship L7</a:t>
                </a:r>
                <a:endParaRPr sz="1400" b="0" i="0" u="none" strike="noStrike" cap="none" dirty="0">
                  <a:solidFill>
                    <a:srgbClr val="FFFFF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rgbClr val="FFFFFF"/>
                  </a:solidFill>
                  <a:latin typeface="Calibri"/>
                  <a:ea typeface="Calibri"/>
                  <a:cs typeface="Calibri"/>
                  <a:sym typeface="Calibri"/>
                </a:endParaRPr>
              </a:p>
            </p:txBody>
          </p:sp>
          <p:sp>
            <p:nvSpPr>
              <p:cNvPr id="76" name="Google Shape;336;p9">
                <a:extLst>
                  <a:ext uri="{FF2B5EF4-FFF2-40B4-BE49-F238E27FC236}">
                    <a16:creationId xmlns:a16="http://schemas.microsoft.com/office/drawing/2014/main" id="{AF18B55D-76CB-4D80-8940-7F3826614373}"/>
                  </a:ext>
                </a:extLst>
              </p:cNvPr>
              <p:cNvSpPr/>
              <p:nvPr/>
            </p:nvSpPr>
            <p:spPr>
              <a:xfrm>
                <a:off x="-4381997" y="-2026293"/>
                <a:ext cx="30087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Master’s Degree</a:t>
                </a:r>
                <a:endParaRPr/>
              </a:p>
            </p:txBody>
          </p:sp>
          <p:sp>
            <p:nvSpPr>
              <p:cNvPr id="77" name="Google Shape;337;p9">
                <a:extLst>
                  <a:ext uri="{FF2B5EF4-FFF2-40B4-BE49-F238E27FC236}">
                    <a16:creationId xmlns:a16="http://schemas.microsoft.com/office/drawing/2014/main" id="{18F006ED-2563-4AF8-B5A9-EE48450EFA73}"/>
                  </a:ext>
                </a:extLst>
              </p:cNvPr>
              <p:cNvSpPr/>
              <p:nvPr/>
            </p:nvSpPr>
            <p:spPr>
              <a:xfrm>
                <a:off x="-4262298" y="-1256412"/>
                <a:ext cx="3644700" cy="36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a:solidFill>
                      <a:srgbClr val="FFFFFF"/>
                    </a:solidFill>
                    <a:latin typeface="Calibri"/>
                    <a:ea typeface="Calibri"/>
                    <a:cs typeface="Calibri"/>
                    <a:sym typeface="Calibri"/>
                  </a:rPr>
                  <a:t>Honours</a:t>
                </a:r>
                <a:r>
                  <a:rPr lang="en-GB" sz="1800" b="0" i="0" u="none" strike="noStrike" cap="none">
                    <a:solidFill>
                      <a:srgbClr val="FFFFFF"/>
                    </a:solidFill>
                    <a:latin typeface="Calibri"/>
                    <a:ea typeface="Calibri"/>
                    <a:cs typeface="Calibri"/>
                    <a:sym typeface="Calibri"/>
                  </a:rPr>
                  <a:t> Degree</a:t>
                </a:r>
                <a:endParaRPr/>
              </a:p>
            </p:txBody>
          </p:sp>
          <p:sp>
            <p:nvSpPr>
              <p:cNvPr id="78" name="Google Shape;338;p9">
                <a:extLst>
                  <a:ext uri="{FF2B5EF4-FFF2-40B4-BE49-F238E27FC236}">
                    <a16:creationId xmlns:a16="http://schemas.microsoft.com/office/drawing/2014/main" id="{8666DF7C-6BB3-4C9F-AA28-6B61AF04E82E}"/>
                  </a:ext>
                </a:extLst>
              </p:cNvPr>
              <p:cNvSpPr/>
              <p:nvPr/>
            </p:nvSpPr>
            <p:spPr>
              <a:xfrm>
                <a:off x="-5476413" y="-488402"/>
                <a:ext cx="2802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Foundation Degree</a:t>
                </a:r>
                <a:endParaRPr/>
              </a:p>
            </p:txBody>
          </p:sp>
          <p:sp>
            <p:nvSpPr>
              <p:cNvPr id="79" name="Google Shape;339;p9">
                <a:extLst>
                  <a:ext uri="{FF2B5EF4-FFF2-40B4-BE49-F238E27FC236}">
                    <a16:creationId xmlns:a16="http://schemas.microsoft.com/office/drawing/2014/main" id="{B8FCC393-A563-46CE-8195-0E304A7B36B5}"/>
                  </a:ext>
                </a:extLst>
              </p:cNvPr>
              <p:cNvSpPr/>
              <p:nvPr/>
            </p:nvSpPr>
            <p:spPr>
              <a:xfrm>
                <a:off x="-2246607" y="-500368"/>
                <a:ext cx="2432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Dip in HE Yr2</a:t>
                </a:r>
                <a:endParaRPr/>
              </a:p>
            </p:txBody>
          </p:sp>
          <p:sp>
            <p:nvSpPr>
              <p:cNvPr id="80" name="Google Shape;340;p9">
                <a:extLst>
                  <a:ext uri="{FF2B5EF4-FFF2-40B4-BE49-F238E27FC236}">
                    <a16:creationId xmlns:a16="http://schemas.microsoft.com/office/drawing/2014/main" id="{E2A6AABC-4CE1-4696-B3D2-C71D0CC032D0}"/>
                  </a:ext>
                </a:extLst>
              </p:cNvPr>
              <p:cNvSpPr/>
              <p:nvPr/>
            </p:nvSpPr>
            <p:spPr>
              <a:xfrm>
                <a:off x="-2007171" y="276041"/>
                <a:ext cx="2193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Dip in HE 	Yr2 </a:t>
                </a:r>
                <a:endParaRPr/>
              </a:p>
            </p:txBody>
          </p:sp>
          <p:sp>
            <p:nvSpPr>
              <p:cNvPr id="81" name="Google Shape;341;p9">
                <a:extLst>
                  <a:ext uri="{FF2B5EF4-FFF2-40B4-BE49-F238E27FC236}">
                    <a16:creationId xmlns:a16="http://schemas.microsoft.com/office/drawing/2014/main" id="{1DB40039-6412-456A-B93A-58E9011B5144}"/>
                  </a:ext>
                </a:extLst>
              </p:cNvPr>
              <p:cNvSpPr/>
              <p:nvPr/>
            </p:nvSpPr>
            <p:spPr>
              <a:xfrm>
                <a:off x="-5020904" y="167459"/>
                <a:ext cx="2050200" cy="362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HNC</a:t>
                </a:r>
                <a:endParaRPr/>
              </a:p>
            </p:txBody>
          </p:sp>
          <p:sp>
            <p:nvSpPr>
              <p:cNvPr id="82" name="Google Shape;342;p9">
                <a:extLst>
                  <a:ext uri="{FF2B5EF4-FFF2-40B4-BE49-F238E27FC236}">
                    <a16:creationId xmlns:a16="http://schemas.microsoft.com/office/drawing/2014/main" id="{97F57B7E-BF5E-44AD-AA9B-EA3C26E64346}"/>
                  </a:ext>
                </a:extLst>
              </p:cNvPr>
              <p:cNvSpPr/>
              <p:nvPr/>
            </p:nvSpPr>
            <p:spPr>
              <a:xfrm>
                <a:off x="-8349441" y="-380055"/>
                <a:ext cx="22794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Calibri"/>
                  <a:buNone/>
                </a:pPr>
                <a:r>
                  <a:rPr lang="en-GB" sz="1800" b="0" i="0" u="none" strike="noStrike" cap="none">
                    <a:solidFill>
                      <a:srgbClr val="FFFFFF"/>
                    </a:solidFill>
                    <a:latin typeface="Calibri"/>
                    <a:ea typeface="Calibri"/>
                    <a:cs typeface="Calibri"/>
                    <a:sym typeface="Calibri"/>
                  </a:rPr>
                  <a:t>Higher Apprenticeship</a:t>
                </a:r>
                <a:endParaRPr/>
              </a:p>
            </p:txBody>
          </p:sp>
          <p:sp>
            <p:nvSpPr>
              <p:cNvPr id="83" name="Google Shape;343;p9">
                <a:extLst>
                  <a:ext uri="{FF2B5EF4-FFF2-40B4-BE49-F238E27FC236}">
                    <a16:creationId xmlns:a16="http://schemas.microsoft.com/office/drawing/2014/main" id="{F06F742A-F3D0-4F03-A183-FB3A03945F23}"/>
                  </a:ext>
                </a:extLst>
              </p:cNvPr>
              <p:cNvSpPr/>
              <p:nvPr/>
            </p:nvSpPr>
            <p:spPr>
              <a:xfrm>
                <a:off x="-8544752" y="-1269712"/>
                <a:ext cx="2898900" cy="392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400"/>
                  <a:buFont typeface="Calibri"/>
                  <a:buNone/>
                </a:pPr>
                <a:r>
                  <a:rPr lang="en-GB" sz="1400" b="0" i="0" u="none" strike="noStrike" cap="none" dirty="0">
                    <a:solidFill>
                      <a:srgbClr val="FFFFFF"/>
                    </a:solidFill>
                    <a:latin typeface="Calibri"/>
                    <a:ea typeface="Calibri"/>
                    <a:cs typeface="Calibri"/>
                    <a:sym typeface="Calibri"/>
                  </a:rPr>
                  <a:t>Degree Apprenticeship L6</a:t>
                </a:r>
                <a:endParaRPr dirty="0"/>
              </a:p>
            </p:txBody>
          </p:sp>
        </p:grpSp>
        <p:sp>
          <p:nvSpPr>
            <p:cNvPr id="63" name="Google Shape;344;p9">
              <a:extLst>
                <a:ext uri="{FF2B5EF4-FFF2-40B4-BE49-F238E27FC236}">
                  <a16:creationId xmlns:a16="http://schemas.microsoft.com/office/drawing/2014/main" id="{1D14B170-453F-4DC9-B1FD-98442B8DCA86}"/>
                </a:ext>
              </a:extLst>
            </p:cNvPr>
            <p:cNvSpPr/>
            <p:nvPr/>
          </p:nvSpPr>
          <p:spPr>
            <a:xfrm>
              <a:off x="3744376" y="3656125"/>
              <a:ext cx="2106600" cy="283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400"/>
                <a:buFont typeface="Calibri"/>
                <a:buNone/>
              </a:pPr>
              <a:r>
                <a:rPr lang="en-GB" sz="1800">
                  <a:solidFill>
                    <a:srgbClr val="FFFFFF"/>
                  </a:solidFill>
                  <a:latin typeface="Calibri"/>
                  <a:ea typeface="Calibri"/>
                  <a:cs typeface="Calibri"/>
                  <a:sym typeface="Calibri"/>
                </a:rPr>
                <a:t>BTEC</a:t>
              </a:r>
              <a:r>
                <a:rPr lang="en-GB" sz="1800" b="0" i="0" u="none" strike="noStrike" cap="none">
                  <a:solidFill>
                    <a:srgbClr val="FFFFFF"/>
                  </a:solidFill>
                  <a:latin typeface="Calibri"/>
                  <a:ea typeface="Calibri"/>
                  <a:cs typeface="Calibri"/>
                  <a:sym typeface="Calibri"/>
                </a:rPr>
                <a:t> </a:t>
              </a:r>
              <a:endParaRPr sz="1800"/>
            </a:p>
          </p:txBody>
        </p:sp>
      </p:grpSp>
      <p:sp>
        <p:nvSpPr>
          <p:cNvPr id="122" name="TextBox 121">
            <a:extLst>
              <a:ext uri="{FF2B5EF4-FFF2-40B4-BE49-F238E27FC236}">
                <a16:creationId xmlns:a16="http://schemas.microsoft.com/office/drawing/2014/main" id="{553DD42A-A5E7-4B76-97DA-CD7ACA666B69}"/>
              </a:ext>
            </a:extLst>
          </p:cNvPr>
          <p:cNvSpPr txBox="1"/>
          <p:nvPr/>
        </p:nvSpPr>
        <p:spPr>
          <a:xfrm>
            <a:off x="304319" y="96983"/>
            <a:ext cx="6966857" cy="769441"/>
          </a:xfrm>
          <a:prstGeom prst="rect">
            <a:avLst/>
          </a:prstGeom>
          <a:noFill/>
        </p:spPr>
        <p:txBody>
          <a:bodyPr wrap="square" rtlCol="0">
            <a:spAutoFit/>
          </a:bodyPr>
          <a:lstStyle/>
          <a:p>
            <a:r>
              <a:rPr lang="en-US" sz="4400" b="1" dirty="0">
                <a:solidFill>
                  <a:srgbClr val="E6287F"/>
                </a:solidFill>
                <a:latin typeface="+mj-lt"/>
              </a:rPr>
              <a:t>What is HE?</a:t>
            </a:r>
            <a:endParaRPr lang="en-GB" sz="4400" b="1" dirty="0">
              <a:solidFill>
                <a:srgbClr val="FF0066"/>
              </a:solidFill>
              <a:latin typeface="+mj-lt"/>
            </a:endParaRPr>
          </a:p>
        </p:txBody>
      </p:sp>
      <p:sp>
        <p:nvSpPr>
          <p:cNvPr id="2" name="Rectangle 1">
            <a:extLst>
              <a:ext uri="{FF2B5EF4-FFF2-40B4-BE49-F238E27FC236}">
                <a16:creationId xmlns:a16="http://schemas.microsoft.com/office/drawing/2014/main" id="{1296093A-C985-473D-BCB6-170C145DADBA}"/>
              </a:ext>
            </a:extLst>
          </p:cNvPr>
          <p:cNvSpPr/>
          <p:nvPr/>
        </p:nvSpPr>
        <p:spPr>
          <a:xfrm>
            <a:off x="3008888" y="963963"/>
            <a:ext cx="7163626" cy="26012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20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Content Placeholder 6" descr="2.png">
            <a:extLst>
              <a:ext uri="{FF2B5EF4-FFF2-40B4-BE49-F238E27FC236}">
                <a16:creationId xmlns:a16="http://schemas.microsoft.com/office/drawing/2014/main" id="{4A3D14B2-D2B4-409A-A5F8-DE7571BE20D4}"/>
              </a:ext>
            </a:extLst>
          </p:cNvPr>
          <p:cNvPicPr>
            <a:picLocks noChangeAspect="1"/>
          </p:cNvPicPr>
          <p:nvPr/>
        </p:nvPicPr>
        <p:blipFill>
          <a:blip r:embed="rId3"/>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id="{5A205B7F-E193-4FCF-89FA-20AA2839127B}"/>
              </a:ext>
            </a:extLst>
          </p:cNvPr>
          <p:cNvPicPr>
            <a:picLocks noChangeAspect="1"/>
          </p:cNvPicPr>
          <p:nvPr/>
        </p:nvPicPr>
        <p:blipFill>
          <a:blip r:embed="rId4">
            <a:biLevel thresh="75000"/>
          </a:blip>
          <a:stretch>
            <a:fillRect/>
          </a:stretch>
        </p:blipFill>
        <p:spPr>
          <a:xfrm>
            <a:off x="2469200" y="4424021"/>
            <a:ext cx="1103561" cy="1105007"/>
          </a:xfrm>
          <a:prstGeom prst="ellipse">
            <a:avLst/>
          </a:prstGeom>
          <a:ln w="19050">
            <a:solidFill>
              <a:srgbClr val="2F2E7E"/>
            </a:solidFill>
          </a:ln>
        </p:spPr>
      </p:pic>
      <p:pic>
        <p:nvPicPr>
          <p:cNvPr id="17" name="Picture 16">
            <a:extLst>
              <a:ext uri="{FF2B5EF4-FFF2-40B4-BE49-F238E27FC236}">
                <a16:creationId xmlns:a16="http://schemas.microsoft.com/office/drawing/2014/main" id="{913ACE36-059C-4DAA-ACCD-E654C963776A}"/>
              </a:ext>
            </a:extLst>
          </p:cNvPr>
          <p:cNvPicPr>
            <a:picLocks noChangeAspect="1"/>
          </p:cNvPicPr>
          <p:nvPr/>
        </p:nvPicPr>
        <p:blipFill>
          <a:blip r:embed="rId5">
            <a:biLevel thresh="75000"/>
          </a:blip>
          <a:stretch>
            <a:fillRect/>
          </a:stretch>
        </p:blipFill>
        <p:spPr>
          <a:xfrm>
            <a:off x="4395554" y="1308616"/>
            <a:ext cx="1135050" cy="1135051"/>
          </a:xfrm>
          <a:prstGeom prst="ellipse">
            <a:avLst/>
          </a:prstGeom>
          <a:ln w="19050">
            <a:solidFill>
              <a:srgbClr val="2F2E7E"/>
            </a:solidFill>
          </a:ln>
        </p:spPr>
      </p:pic>
      <p:grpSp>
        <p:nvGrpSpPr>
          <p:cNvPr id="10" name="Group 9">
            <a:extLst>
              <a:ext uri="{FF2B5EF4-FFF2-40B4-BE49-F238E27FC236}">
                <a16:creationId xmlns:a16="http://schemas.microsoft.com/office/drawing/2014/main" id="{2B0FF4E7-4307-437D-B3FD-30F5A9F65B6C}"/>
              </a:ext>
            </a:extLst>
          </p:cNvPr>
          <p:cNvGrpSpPr/>
          <p:nvPr/>
        </p:nvGrpSpPr>
        <p:grpSpPr>
          <a:xfrm>
            <a:off x="499678" y="1308227"/>
            <a:ext cx="1146729" cy="1135051"/>
            <a:chOff x="832420" y="1380553"/>
            <a:chExt cx="1146729" cy="1135051"/>
          </a:xfrm>
        </p:grpSpPr>
        <p:sp>
          <p:nvSpPr>
            <p:cNvPr id="20" name="Oval 19">
              <a:extLst>
                <a:ext uri="{FF2B5EF4-FFF2-40B4-BE49-F238E27FC236}">
                  <a16:creationId xmlns:a16="http://schemas.microsoft.com/office/drawing/2014/main" id="{372D2B52-59B2-4D28-B91E-3DE4E2FFA426}"/>
                </a:ext>
              </a:extLst>
            </p:cNvPr>
            <p:cNvSpPr/>
            <p:nvPr/>
          </p:nvSpPr>
          <p:spPr>
            <a:xfrm>
              <a:off x="832420" y="1380553"/>
              <a:ext cx="1146729" cy="1135051"/>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C6A6F172-1532-4228-BE47-DC5A3B273710}"/>
                </a:ext>
              </a:extLst>
            </p:cNvPr>
            <p:cNvPicPr>
              <a:picLocks noChangeAspect="1"/>
            </p:cNvPicPr>
            <p:nvPr/>
          </p:nvPicPr>
          <p:blipFill rotWithShape="1">
            <a:blip r:embed="rId6">
              <a:clrChange>
                <a:clrFrom>
                  <a:srgbClr val="FDFDFD"/>
                </a:clrFrom>
                <a:clrTo>
                  <a:srgbClr val="FDFDFD">
                    <a:alpha val="0"/>
                  </a:srgbClr>
                </a:clrTo>
              </a:clrChange>
            </a:blip>
            <a:srcRect l="857" t="-9862" r="857" b="-15508"/>
            <a:stretch/>
          </p:blipFill>
          <p:spPr>
            <a:xfrm>
              <a:off x="836229" y="1380553"/>
              <a:ext cx="1141161" cy="1135051"/>
            </a:xfrm>
            <a:prstGeom prst="ellipse">
              <a:avLst/>
            </a:prstGeom>
            <a:ln w="12700">
              <a:solidFill>
                <a:srgbClr val="2F2E7E"/>
              </a:solidFill>
            </a:ln>
          </p:spPr>
        </p:pic>
      </p:grpSp>
      <p:sp>
        <p:nvSpPr>
          <p:cNvPr id="26" name="Arrow: Right 25">
            <a:extLst>
              <a:ext uri="{FF2B5EF4-FFF2-40B4-BE49-F238E27FC236}">
                <a16:creationId xmlns:a16="http://schemas.microsoft.com/office/drawing/2014/main" id="{D3A265ED-E2BE-46A0-9393-5A5566F053AA}"/>
              </a:ext>
            </a:extLst>
          </p:cNvPr>
          <p:cNvSpPr/>
          <p:nvPr/>
        </p:nvSpPr>
        <p:spPr>
          <a:xfrm rot="3571593">
            <a:off x="859151" y="3282059"/>
            <a:ext cx="2394242" cy="323128"/>
          </a:xfrm>
          <a:prstGeom prst="rightArrow">
            <a:avLst/>
          </a:prstGeom>
          <a:solidFill>
            <a:srgbClr val="30ADC2"/>
          </a:solidFill>
          <a:ln>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A3DFC464-EAA0-4FAF-84EA-62E8E919C09B}"/>
              </a:ext>
            </a:extLst>
          </p:cNvPr>
          <p:cNvSpPr txBox="1"/>
          <p:nvPr/>
        </p:nvSpPr>
        <p:spPr>
          <a:xfrm>
            <a:off x="1660430" y="1335447"/>
            <a:ext cx="2297004" cy="1231106"/>
          </a:xfrm>
          <a:prstGeom prst="rect">
            <a:avLst/>
          </a:prstGeom>
          <a:noFill/>
        </p:spPr>
        <p:txBody>
          <a:bodyPr wrap="square" rtlCol="0">
            <a:spAutoFit/>
          </a:bodyPr>
          <a:lstStyle/>
          <a:p>
            <a:r>
              <a:rPr lang="en-GB" sz="1600" dirty="0"/>
              <a:t>Session 1: </a:t>
            </a:r>
            <a:r>
              <a:rPr lang="en-GB" sz="1600" b="1" dirty="0"/>
              <a:t>Go Connect</a:t>
            </a:r>
          </a:p>
          <a:p>
            <a:pPr marL="285750" lvl="0" indent="-285750">
              <a:buFont typeface="Arial" panose="020B0604020202020204" pitchFamily="34" charset="0"/>
              <a:buChar char="•"/>
            </a:pPr>
            <a:r>
              <a:rPr lang="en-GB" sz="1400" dirty="0">
                <a:solidFill>
                  <a:prstClr val="black"/>
                </a:solidFill>
              </a:rPr>
              <a:t>Connecting knowledge</a:t>
            </a:r>
          </a:p>
          <a:p>
            <a:pPr marL="285750" lvl="0" indent="-285750">
              <a:buFont typeface="Arial" panose="020B0604020202020204" pitchFamily="34" charset="0"/>
              <a:buChar char="•"/>
            </a:pPr>
            <a:r>
              <a:rPr lang="en-GB" sz="1400" dirty="0">
                <a:solidFill>
                  <a:prstClr val="black"/>
                </a:solidFill>
              </a:rPr>
              <a:t>Making justifications</a:t>
            </a:r>
          </a:p>
          <a:p>
            <a:pPr marL="285750" lvl="0" indent="-285750">
              <a:buFont typeface="Arial" panose="020B0604020202020204" pitchFamily="34" charset="0"/>
              <a:buChar char="•"/>
            </a:pPr>
            <a:r>
              <a:rPr lang="en-GB" sz="1400" dirty="0">
                <a:solidFill>
                  <a:prstClr val="black"/>
                </a:solidFill>
              </a:rPr>
              <a:t>Explaining your decisions</a:t>
            </a:r>
          </a:p>
          <a:p>
            <a:endParaRPr lang="en-GB" sz="1600" b="1" dirty="0"/>
          </a:p>
        </p:txBody>
      </p:sp>
      <p:sp>
        <p:nvSpPr>
          <p:cNvPr id="31" name="TextBox 30">
            <a:extLst>
              <a:ext uri="{FF2B5EF4-FFF2-40B4-BE49-F238E27FC236}">
                <a16:creationId xmlns:a16="http://schemas.microsoft.com/office/drawing/2014/main" id="{34B87EFD-5A8C-452F-95BA-8E05B32123CA}"/>
              </a:ext>
            </a:extLst>
          </p:cNvPr>
          <p:cNvSpPr txBox="1"/>
          <p:nvPr/>
        </p:nvSpPr>
        <p:spPr>
          <a:xfrm>
            <a:off x="193141" y="4371214"/>
            <a:ext cx="2276059" cy="1446550"/>
          </a:xfrm>
          <a:prstGeom prst="rect">
            <a:avLst/>
          </a:prstGeom>
          <a:noFill/>
        </p:spPr>
        <p:txBody>
          <a:bodyPr wrap="square" rtlCol="0">
            <a:spAutoFit/>
          </a:bodyPr>
          <a:lstStyle/>
          <a:p>
            <a:r>
              <a:rPr lang="en-GB" sz="1600" dirty="0"/>
              <a:t>Session 2: </a:t>
            </a:r>
            <a:r>
              <a:rPr lang="en-GB" sz="1600" b="1" dirty="0"/>
              <a:t>Go Analyse</a:t>
            </a:r>
          </a:p>
          <a:p>
            <a:pPr marL="285750" lvl="0" indent="-285750">
              <a:buFont typeface="Arial" panose="020B0604020202020204" pitchFamily="34" charset="0"/>
              <a:buChar char="•"/>
            </a:pPr>
            <a:r>
              <a:rPr lang="en-GB" sz="1400" dirty="0">
                <a:solidFill>
                  <a:prstClr val="black"/>
                </a:solidFill>
              </a:rPr>
              <a:t>Critical thinking</a:t>
            </a:r>
          </a:p>
          <a:p>
            <a:pPr marL="285750" lvl="0" indent="-285750">
              <a:buFont typeface="Arial" panose="020B0604020202020204" pitchFamily="34" charset="0"/>
              <a:buChar char="•"/>
            </a:pPr>
            <a:r>
              <a:rPr lang="en-GB" sz="1400" dirty="0">
                <a:solidFill>
                  <a:prstClr val="black"/>
                </a:solidFill>
              </a:rPr>
              <a:t>Asking interrogating questions</a:t>
            </a:r>
          </a:p>
          <a:p>
            <a:pPr lvl="0"/>
            <a:endParaRPr lang="en-GB" sz="1400" dirty="0">
              <a:solidFill>
                <a:prstClr val="black"/>
              </a:solidFill>
            </a:endParaRPr>
          </a:p>
          <a:p>
            <a:endParaRPr lang="en-GB" sz="1600" b="1" dirty="0"/>
          </a:p>
        </p:txBody>
      </p:sp>
      <p:sp>
        <p:nvSpPr>
          <p:cNvPr id="32" name="TextBox 31">
            <a:extLst>
              <a:ext uri="{FF2B5EF4-FFF2-40B4-BE49-F238E27FC236}">
                <a16:creationId xmlns:a16="http://schemas.microsoft.com/office/drawing/2014/main" id="{620BC59F-84A6-4FAC-A9A6-6FB372D7992E}"/>
              </a:ext>
            </a:extLst>
          </p:cNvPr>
          <p:cNvSpPr txBox="1"/>
          <p:nvPr/>
        </p:nvSpPr>
        <p:spPr>
          <a:xfrm>
            <a:off x="3627730" y="4371214"/>
            <a:ext cx="2651559" cy="1231106"/>
          </a:xfrm>
          <a:prstGeom prst="rect">
            <a:avLst/>
          </a:prstGeom>
          <a:noFill/>
        </p:spPr>
        <p:txBody>
          <a:bodyPr wrap="square" rtlCol="0">
            <a:spAutoFit/>
          </a:bodyPr>
          <a:lstStyle/>
          <a:p>
            <a:r>
              <a:rPr lang="en-GB" sz="1600" dirty="0"/>
              <a:t>Session 3: </a:t>
            </a:r>
            <a:r>
              <a:rPr lang="en-GB" sz="1600" b="1" dirty="0"/>
              <a:t>Go Debate</a:t>
            </a:r>
          </a:p>
          <a:p>
            <a:pPr marL="285750" lvl="0" indent="-285750">
              <a:buFont typeface="Arial" panose="020B0604020202020204" pitchFamily="34" charset="0"/>
              <a:buChar char="•"/>
            </a:pPr>
            <a:r>
              <a:rPr lang="en-GB" sz="1400" dirty="0">
                <a:solidFill>
                  <a:prstClr val="black"/>
                </a:solidFill>
              </a:rPr>
              <a:t>Do’s and don’ts of debating</a:t>
            </a:r>
          </a:p>
          <a:p>
            <a:pPr marL="285750" lvl="0" indent="-285750">
              <a:buFont typeface="Arial" panose="020B0604020202020204" pitchFamily="34" charset="0"/>
              <a:buChar char="•"/>
            </a:pPr>
            <a:r>
              <a:rPr lang="en-GB" sz="1400" dirty="0">
                <a:solidFill>
                  <a:prstClr val="black"/>
                </a:solidFill>
              </a:rPr>
              <a:t>Forming an argument</a:t>
            </a:r>
          </a:p>
          <a:p>
            <a:pPr marL="285750" lvl="0" indent="-285750">
              <a:buFont typeface="Arial" panose="020B0604020202020204" pitchFamily="34" charset="0"/>
              <a:buChar char="•"/>
            </a:pPr>
            <a:r>
              <a:rPr lang="en-GB" sz="1400" dirty="0">
                <a:solidFill>
                  <a:prstClr val="black"/>
                </a:solidFill>
              </a:rPr>
              <a:t>Practicing your debating skills</a:t>
            </a:r>
            <a:endParaRPr lang="en-GB" sz="1600" dirty="0"/>
          </a:p>
          <a:p>
            <a:endParaRPr lang="en-GB" sz="1600" b="1" dirty="0"/>
          </a:p>
        </p:txBody>
      </p:sp>
      <p:sp>
        <p:nvSpPr>
          <p:cNvPr id="33" name="TextBox 32">
            <a:extLst>
              <a:ext uri="{FF2B5EF4-FFF2-40B4-BE49-F238E27FC236}">
                <a16:creationId xmlns:a16="http://schemas.microsoft.com/office/drawing/2014/main" id="{124C5370-A38C-49CE-8194-C6257EFDF6EA}"/>
              </a:ext>
            </a:extLst>
          </p:cNvPr>
          <p:cNvSpPr txBox="1"/>
          <p:nvPr/>
        </p:nvSpPr>
        <p:spPr>
          <a:xfrm>
            <a:off x="5578451" y="1335447"/>
            <a:ext cx="2651559" cy="1446550"/>
          </a:xfrm>
          <a:prstGeom prst="rect">
            <a:avLst/>
          </a:prstGeom>
          <a:noFill/>
        </p:spPr>
        <p:txBody>
          <a:bodyPr wrap="square" rtlCol="0">
            <a:spAutoFit/>
          </a:bodyPr>
          <a:lstStyle/>
          <a:p>
            <a:r>
              <a:rPr lang="en-GB" sz="1600" dirty="0"/>
              <a:t>Session 4: </a:t>
            </a:r>
            <a:r>
              <a:rPr lang="en-GB" sz="1600" b="1" dirty="0"/>
              <a:t>Go Collaborate</a:t>
            </a:r>
          </a:p>
          <a:p>
            <a:pPr marL="285750" lvl="0" indent="-285750">
              <a:buFont typeface="Arial" panose="020B0604020202020204" pitchFamily="34" charset="0"/>
              <a:buChar char="•"/>
            </a:pPr>
            <a:r>
              <a:rPr lang="en-GB" sz="1400" dirty="0">
                <a:solidFill>
                  <a:prstClr val="black"/>
                </a:solidFill>
              </a:rPr>
              <a:t>Working as a team</a:t>
            </a:r>
          </a:p>
          <a:p>
            <a:pPr marL="285750" lvl="0" indent="-285750">
              <a:buFont typeface="Arial" panose="020B0604020202020204" pitchFamily="34" charset="0"/>
              <a:buChar char="•"/>
            </a:pPr>
            <a:r>
              <a:rPr lang="en-GB" sz="1400" dirty="0">
                <a:solidFill>
                  <a:prstClr val="black"/>
                </a:solidFill>
              </a:rPr>
              <a:t>Using critical thinking and debating skills in a group setting.</a:t>
            </a:r>
          </a:p>
          <a:p>
            <a:pPr algn="ctr"/>
            <a:endParaRPr lang="en-GB" sz="1600" b="1" dirty="0"/>
          </a:p>
        </p:txBody>
      </p:sp>
      <p:sp>
        <p:nvSpPr>
          <p:cNvPr id="34" name="TextBox 33">
            <a:extLst>
              <a:ext uri="{FF2B5EF4-FFF2-40B4-BE49-F238E27FC236}">
                <a16:creationId xmlns:a16="http://schemas.microsoft.com/office/drawing/2014/main" id="{110E04AB-EB04-416F-AAC3-E01609FAA379}"/>
              </a:ext>
            </a:extLst>
          </p:cNvPr>
          <p:cNvSpPr txBox="1"/>
          <p:nvPr/>
        </p:nvSpPr>
        <p:spPr>
          <a:xfrm>
            <a:off x="9461922" y="1335447"/>
            <a:ext cx="2625272" cy="984885"/>
          </a:xfrm>
          <a:prstGeom prst="rect">
            <a:avLst/>
          </a:prstGeom>
          <a:noFill/>
        </p:spPr>
        <p:txBody>
          <a:bodyPr wrap="square" rtlCol="0">
            <a:spAutoFit/>
          </a:bodyPr>
          <a:lstStyle/>
          <a:p>
            <a:r>
              <a:rPr lang="en-GB" sz="1600" dirty="0"/>
              <a:t>Session 5: </a:t>
            </a:r>
            <a:r>
              <a:rPr lang="en-GB" sz="1600" b="1" dirty="0"/>
              <a:t>Go Present</a:t>
            </a:r>
          </a:p>
          <a:p>
            <a:pPr marL="285750" lvl="0" indent="-285750">
              <a:buFont typeface="Arial" panose="020B0604020202020204" pitchFamily="34" charset="0"/>
              <a:buChar char="•"/>
            </a:pPr>
            <a:r>
              <a:rPr lang="en-GB" sz="1400" dirty="0">
                <a:solidFill>
                  <a:prstClr val="black"/>
                </a:solidFill>
              </a:rPr>
              <a:t>Do’s and don’ts of presenting</a:t>
            </a:r>
          </a:p>
          <a:p>
            <a:pPr marL="285750" lvl="0" indent="-285750">
              <a:buFont typeface="Arial" panose="020B0604020202020204" pitchFamily="34" charset="0"/>
              <a:buChar char="•"/>
            </a:pPr>
            <a:r>
              <a:rPr lang="en-GB" sz="1400" dirty="0">
                <a:solidFill>
                  <a:prstClr val="black"/>
                </a:solidFill>
              </a:rPr>
              <a:t>Top 5 presenting tips</a:t>
            </a:r>
          </a:p>
          <a:p>
            <a:pPr marL="285750" lvl="0" indent="-285750">
              <a:buFont typeface="Arial" panose="020B0604020202020204" pitchFamily="34" charset="0"/>
              <a:buChar char="•"/>
            </a:pPr>
            <a:r>
              <a:rPr lang="en-GB" sz="1400" dirty="0">
                <a:solidFill>
                  <a:prstClr val="black"/>
                </a:solidFill>
              </a:rPr>
              <a:t>Practicing presentation skills</a:t>
            </a:r>
          </a:p>
        </p:txBody>
      </p:sp>
      <p:sp>
        <p:nvSpPr>
          <p:cNvPr id="35" name="TextBox 34">
            <a:extLst>
              <a:ext uri="{FF2B5EF4-FFF2-40B4-BE49-F238E27FC236}">
                <a16:creationId xmlns:a16="http://schemas.microsoft.com/office/drawing/2014/main" id="{23EE0D8A-5EA0-4C0E-AAA2-4FA14E3C2277}"/>
              </a:ext>
            </a:extLst>
          </p:cNvPr>
          <p:cNvSpPr txBox="1"/>
          <p:nvPr/>
        </p:nvSpPr>
        <p:spPr>
          <a:xfrm>
            <a:off x="7524376" y="4371214"/>
            <a:ext cx="2727067" cy="1661993"/>
          </a:xfrm>
          <a:prstGeom prst="rect">
            <a:avLst/>
          </a:prstGeom>
          <a:noFill/>
        </p:spPr>
        <p:txBody>
          <a:bodyPr wrap="square" rtlCol="0">
            <a:spAutoFit/>
          </a:bodyPr>
          <a:lstStyle/>
          <a:p>
            <a:r>
              <a:rPr lang="en-GB" sz="1600" dirty="0"/>
              <a:t>Session 6: </a:t>
            </a:r>
            <a:r>
              <a:rPr lang="en-GB" sz="1600" b="1" dirty="0"/>
              <a:t>Go Visit</a:t>
            </a:r>
          </a:p>
          <a:p>
            <a:pPr marL="285750" lvl="0" indent="-285750">
              <a:buFont typeface="Arial" panose="020B0604020202020204" pitchFamily="34" charset="0"/>
              <a:buChar char="•"/>
            </a:pPr>
            <a:r>
              <a:rPr lang="en-GB" sz="1400" dirty="0">
                <a:solidFill>
                  <a:prstClr val="black"/>
                </a:solidFill>
              </a:rPr>
              <a:t>Experience Higher Education</a:t>
            </a:r>
          </a:p>
          <a:p>
            <a:pPr marL="285750" lvl="0" indent="-285750">
              <a:buFont typeface="Arial" panose="020B0604020202020204" pitchFamily="34" charset="0"/>
              <a:buChar char="•"/>
            </a:pPr>
            <a:r>
              <a:rPr lang="en-GB" sz="1400" dirty="0">
                <a:solidFill>
                  <a:prstClr val="black"/>
                </a:solidFill>
              </a:rPr>
              <a:t>Take on the Technology Research Challenge</a:t>
            </a:r>
          </a:p>
          <a:p>
            <a:pPr marL="285750" lvl="0" indent="-285750">
              <a:buFont typeface="Arial" panose="020B0604020202020204" pitchFamily="34" charset="0"/>
              <a:buChar char="•"/>
            </a:pPr>
            <a:r>
              <a:rPr lang="en-GB" sz="1400" dirty="0">
                <a:solidFill>
                  <a:prstClr val="black"/>
                </a:solidFill>
              </a:rPr>
              <a:t>Use skills from the last 5 sessions</a:t>
            </a:r>
          </a:p>
          <a:p>
            <a:endParaRPr lang="en-GB" sz="1600" b="1" dirty="0"/>
          </a:p>
        </p:txBody>
      </p:sp>
      <p:pic>
        <p:nvPicPr>
          <p:cNvPr id="19" name="Picture 18">
            <a:extLst>
              <a:ext uri="{FF2B5EF4-FFF2-40B4-BE49-F238E27FC236}">
                <a16:creationId xmlns:a16="http://schemas.microsoft.com/office/drawing/2014/main" id="{F9862313-D789-40FF-A29A-D16472123C07}"/>
              </a:ext>
            </a:extLst>
          </p:cNvPr>
          <p:cNvPicPr>
            <a:picLocks noChangeAspect="1"/>
          </p:cNvPicPr>
          <p:nvPr/>
        </p:nvPicPr>
        <p:blipFill>
          <a:blip r:embed="rId7">
            <a:biLevel thresh="75000"/>
            <a:extLst>
              <a:ext uri="{BEBA8EAE-BF5A-486C-A8C5-ECC9F3942E4B}">
                <a14:imgProps xmlns:a14="http://schemas.microsoft.com/office/drawing/2010/main">
                  <a14:imgLayer r:embed="rId8">
                    <a14:imgEffect>
                      <a14:saturation sat="200000"/>
                    </a14:imgEffect>
                  </a14:imgLayer>
                </a14:imgProps>
              </a:ext>
            </a:extLst>
          </a:blip>
          <a:stretch>
            <a:fillRect/>
          </a:stretch>
        </p:blipFill>
        <p:spPr>
          <a:xfrm>
            <a:off x="10277728" y="4385331"/>
            <a:ext cx="1156864" cy="1143697"/>
          </a:xfrm>
          <a:prstGeom prst="ellipse">
            <a:avLst/>
          </a:prstGeom>
          <a:ln w="19050">
            <a:solidFill>
              <a:srgbClr val="2F2E7E"/>
            </a:solidFill>
          </a:ln>
        </p:spPr>
      </p:pic>
      <p:pic>
        <p:nvPicPr>
          <p:cNvPr id="24" name="Picture 23">
            <a:extLst>
              <a:ext uri="{FF2B5EF4-FFF2-40B4-BE49-F238E27FC236}">
                <a16:creationId xmlns:a16="http://schemas.microsoft.com/office/drawing/2014/main" id="{944CC8FC-C078-4FDD-A15F-187FF1179DC8}"/>
              </a:ext>
            </a:extLst>
          </p:cNvPr>
          <p:cNvPicPr>
            <a:picLocks noChangeAspect="1"/>
          </p:cNvPicPr>
          <p:nvPr/>
        </p:nvPicPr>
        <p:blipFill>
          <a:blip r:embed="rId9">
            <a:biLevel thresh="75000"/>
          </a:blip>
          <a:stretch>
            <a:fillRect/>
          </a:stretch>
        </p:blipFill>
        <p:spPr>
          <a:xfrm>
            <a:off x="6353397" y="4385331"/>
            <a:ext cx="1143696" cy="1143696"/>
          </a:xfrm>
          <a:prstGeom prst="ellipse">
            <a:avLst/>
          </a:prstGeom>
          <a:ln w="19050">
            <a:solidFill>
              <a:srgbClr val="2F2E7E"/>
            </a:solidFill>
          </a:ln>
        </p:spPr>
      </p:pic>
      <p:sp>
        <p:nvSpPr>
          <p:cNvPr id="37" name="Title 1">
            <a:extLst>
              <a:ext uri="{FF2B5EF4-FFF2-40B4-BE49-F238E27FC236}">
                <a16:creationId xmlns:a16="http://schemas.microsoft.com/office/drawing/2014/main" id="{EBAB6ABD-0D21-4B6E-A43F-E209BF4FE531}"/>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What is Think and Go Higher?</a:t>
            </a:r>
          </a:p>
        </p:txBody>
      </p:sp>
      <p:sp>
        <p:nvSpPr>
          <p:cNvPr id="43" name="Arrow: Right 42">
            <a:extLst>
              <a:ext uri="{FF2B5EF4-FFF2-40B4-BE49-F238E27FC236}">
                <a16:creationId xmlns:a16="http://schemas.microsoft.com/office/drawing/2014/main" id="{20153E1B-DE30-4466-B46B-EA417BB7D7AB}"/>
              </a:ext>
            </a:extLst>
          </p:cNvPr>
          <p:cNvSpPr/>
          <p:nvPr/>
        </p:nvSpPr>
        <p:spPr>
          <a:xfrm rot="18162459">
            <a:off x="2763806" y="3262973"/>
            <a:ext cx="2394242" cy="323128"/>
          </a:xfrm>
          <a:prstGeom prst="rightArrow">
            <a:avLst/>
          </a:prstGeom>
          <a:solidFill>
            <a:srgbClr val="30ADC2"/>
          </a:solidFill>
          <a:ln>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Arrow: Right 43">
            <a:extLst>
              <a:ext uri="{FF2B5EF4-FFF2-40B4-BE49-F238E27FC236}">
                <a16:creationId xmlns:a16="http://schemas.microsoft.com/office/drawing/2014/main" id="{5E6B1C0A-4677-44B8-A5D5-E76B760A209E}"/>
              </a:ext>
            </a:extLst>
          </p:cNvPr>
          <p:cNvSpPr/>
          <p:nvPr/>
        </p:nvSpPr>
        <p:spPr>
          <a:xfrm rot="3502574">
            <a:off x="4771810" y="3237671"/>
            <a:ext cx="2381078" cy="323128"/>
          </a:xfrm>
          <a:prstGeom prst="rightArrow">
            <a:avLst/>
          </a:prstGeom>
          <a:solidFill>
            <a:srgbClr val="30ADC2"/>
          </a:solidFill>
          <a:ln>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Arrow: Right 44">
            <a:extLst>
              <a:ext uri="{FF2B5EF4-FFF2-40B4-BE49-F238E27FC236}">
                <a16:creationId xmlns:a16="http://schemas.microsoft.com/office/drawing/2014/main" id="{C2799FA2-2711-42F7-BCC9-F05E8B354AAF}"/>
              </a:ext>
            </a:extLst>
          </p:cNvPr>
          <p:cNvSpPr/>
          <p:nvPr/>
        </p:nvSpPr>
        <p:spPr>
          <a:xfrm rot="18162459">
            <a:off x="6666545" y="3212913"/>
            <a:ext cx="2394242" cy="323128"/>
          </a:xfrm>
          <a:prstGeom prst="rightArrow">
            <a:avLst/>
          </a:prstGeom>
          <a:solidFill>
            <a:srgbClr val="30ADC2"/>
          </a:solidFill>
          <a:ln>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Arrow: Right 45">
            <a:extLst>
              <a:ext uri="{FF2B5EF4-FFF2-40B4-BE49-F238E27FC236}">
                <a16:creationId xmlns:a16="http://schemas.microsoft.com/office/drawing/2014/main" id="{7AB1CD30-A4A8-4A0B-B2C4-0FEC1D2EC1E3}"/>
              </a:ext>
            </a:extLst>
          </p:cNvPr>
          <p:cNvSpPr/>
          <p:nvPr/>
        </p:nvSpPr>
        <p:spPr>
          <a:xfrm rot="3571593">
            <a:off x="8723399" y="3222450"/>
            <a:ext cx="2394242" cy="323128"/>
          </a:xfrm>
          <a:prstGeom prst="rightArrow">
            <a:avLst/>
          </a:prstGeom>
          <a:solidFill>
            <a:srgbClr val="30ADC2"/>
          </a:solidFill>
          <a:ln>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A19D405F-D13B-4F85-A9F0-43858A7F2813}"/>
              </a:ext>
            </a:extLst>
          </p:cNvPr>
          <p:cNvPicPr>
            <a:picLocks noChangeAspect="1"/>
          </p:cNvPicPr>
          <p:nvPr/>
        </p:nvPicPr>
        <p:blipFill rotWithShape="1">
          <a:blip r:embed="rId10"/>
          <a:srcRect l="14728" t="69557" r="77192" b="2369"/>
          <a:stretch/>
        </p:blipFill>
        <p:spPr>
          <a:xfrm>
            <a:off x="8329846" y="1324729"/>
            <a:ext cx="1132076" cy="1116437"/>
          </a:xfrm>
          <a:prstGeom prst="ellipse">
            <a:avLst/>
          </a:prstGeom>
          <a:ln w="19050">
            <a:solidFill>
              <a:srgbClr val="2F2E7E"/>
            </a:solidFill>
          </a:ln>
        </p:spPr>
      </p:pic>
      <p:sp>
        <p:nvSpPr>
          <p:cNvPr id="27" name="Oval 26">
            <a:extLst>
              <a:ext uri="{FF2B5EF4-FFF2-40B4-BE49-F238E27FC236}">
                <a16:creationId xmlns:a16="http://schemas.microsoft.com/office/drawing/2014/main" id="{C678CEC9-0753-4AA2-91DC-F7579D2EB32D}"/>
              </a:ext>
            </a:extLst>
          </p:cNvPr>
          <p:cNvSpPr/>
          <p:nvPr/>
        </p:nvSpPr>
        <p:spPr>
          <a:xfrm>
            <a:off x="493573" y="1298206"/>
            <a:ext cx="1146729" cy="113505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3535775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2.png">
            <a:extLst>
              <a:ext uri="{FF2B5EF4-FFF2-40B4-BE49-F238E27FC236}">
                <a16:creationId xmlns:a16="http://schemas.microsoft.com/office/drawing/2014/main" id="{5D5C55BB-1DFD-428D-93D7-224782F24B87}"/>
              </a:ext>
            </a:extLst>
          </p:cNvPr>
          <p:cNvPicPr>
            <a:picLocks noChangeAspect="1"/>
          </p:cNvPicPr>
          <p:nvPr/>
        </p:nvPicPr>
        <p:blipFill>
          <a:blip r:embed="rId3"/>
          <a:stretch>
            <a:fillRect/>
          </a:stretch>
        </p:blipFill>
        <p:spPr>
          <a:xfrm>
            <a:off x="0" y="1"/>
            <a:ext cx="12192000" cy="6858000"/>
          </a:xfrm>
          <a:prstGeom prst="rect">
            <a:avLst/>
          </a:prstGeom>
        </p:spPr>
      </p:pic>
      <p:sp>
        <p:nvSpPr>
          <p:cNvPr id="5" name="Content Placeholder 2"/>
          <p:cNvSpPr txBox="1">
            <a:spLocks/>
          </p:cNvSpPr>
          <p:nvPr/>
        </p:nvSpPr>
        <p:spPr>
          <a:xfrm>
            <a:off x="521245" y="1366599"/>
            <a:ext cx="11013529" cy="432641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t>On your table, you will find some papers containing a list of questions. </a:t>
            </a:r>
          </a:p>
          <a:p>
            <a:pPr marL="0" indent="0">
              <a:buNone/>
            </a:pPr>
            <a:endParaRPr lang="en-US" sz="2400" b="1" dirty="0"/>
          </a:p>
          <a:p>
            <a:r>
              <a:rPr lang="en-US" sz="2400" dirty="0"/>
              <a:t>Please write your first and last name at the top of the paper. </a:t>
            </a:r>
          </a:p>
          <a:p>
            <a:endParaRPr lang="en-GB" sz="2400" dirty="0"/>
          </a:p>
          <a:p>
            <a:r>
              <a:rPr lang="en-GB" sz="2400" dirty="0"/>
              <a:t>We will read through the questions </a:t>
            </a:r>
            <a:r>
              <a:rPr lang="en-GB" sz="2400" b="1" dirty="0">
                <a:solidFill>
                  <a:srgbClr val="E6287F"/>
                </a:solidFill>
              </a:rPr>
              <a:t>one at a time </a:t>
            </a:r>
            <a:r>
              <a:rPr lang="en-GB" sz="2400" dirty="0"/>
              <a:t>and you will answer these </a:t>
            </a:r>
            <a:r>
              <a:rPr lang="en-GB" sz="2400" b="1" dirty="0">
                <a:solidFill>
                  <a:srgbClr val="E6287F"/>
                </a:solidFill>
              </a:rPr>
              <a:t>as we go through them</a:t>
            </a:r>
            <a:r>
              <a:rPr lang="en-GB" sz="2400" dirty="0"/>
              <a:t>.</a:t>
            </a:r>
          </a:p>
          <a:p>
            <a:endParaRPr lang="en-GB" sz="2400" dirty="0"/>
          </a:p>
          <a:p>
            <a:r>
              <a:rPr lang="en-GB" sz="2400" dirty="0"/>
              <a:t>It is important to be as </a:t>
            </a:r>
            <a:r>
              <a:rPr lang="en-GB" sz="2400" b="1" dirty="0">
                <a:solidFill>
                  <a:srgbClr val="E6287F"/>
                </a:solidFill>
              </a:rPr>
              <a:t>honest</a:t>
            </a:r>
            <a:r>
              <a:rPr lang="en-GB" sz="2400" dirty="0"/>
              <a:t> and </a:t>
            </a:r>
            <a:r>
              <a:rPr lang="en-GB" sz="2400" b="1" dirty="0">
                <a:solidFill>
                  <a:srgbClr val="E6287F"/>
                </a:solidFill>
              </a:rPr>
              <a:t>realistic</a:t>
            </a:r>
            <a:r>
              <a:rPr lang="en-GB" sz="2400" dirty="0"/>
              <a:t> as possible when answering these questions and we will be doing a similar questionnaire at the end of the programme.</a:t>
            </a:r>
          </a:p>
          <a:p>
            <a:endParaRPr lang="en-GB" sz="2400" dirty="0"/>
          </a:p>
          <a:p>
            <a:r>
              <a:rPr lang="en-GB" sz="2400" dirty="0"/>
              <a:t>This will help us see how effective the programme has been in developing your </a:t>
            </a:r>
            <a:r>
              <a:rPr lang="en-GB" sz="2400" b="1" dirty="0">
                <a:solidFill>
                  <a:srgbClr val="E6287F"/>
                </a:solidFill>
              </a:rPr>
              <a:t>critical thinking</a:t>
            </a:r>
            <a:r>
              <a:rPr lang="en-GB" sz="2400" dirty="0"/>
              <a:t>, </a:t>
            </a:r>
            <a:r>
              <a:rPr lang="en-GB" sz="2400" b="1" dirty="0">
                <a:solidFill>
                  <a:srgbClr val="E6287F"/>
                </a:solidFill>
              </a:rPr>
              <a:t>teamwork</a:t>
            </a:r>
            <a:r>
              <a:rPr lang="en-GB" sz="2400" dirty="0"/>
              <a:t>, </a:t>
            </a:r>
            <a:r>
              <a:rPr lang="en-GB" sz="2400" b="1" dirty="0">
                <a:solidFill>
                  <a:srgbClr val="E6287F"/>
                </a:solidFill>
              </a:rPr>
              <a:t>debating </a:t>
            </a:r>
            <a:r>
              <a:rPr lang="en-GB" sz="2400" dirty="0"/>
              <a:t>and </a:t>
            </a:r>
            <a:r>
              <a:rPr lang="en-GB" sz="2400" b="1" dirty="0">
                <a:solidFill>
                  <a:srgbClr val="E6287F"/>
                </a:solidFill>
              </a:rPr>
              <a:t>presenting </a:t>
            </a:r>
            <a:r>
              <a:rPr lang="en-GB" sz="2400" dirty="0"/>
              <a:t>skills.</a:t>
            </a:r>
          </a:p>
          <a:p>
            <a:endParaRPr lang="en-GB" sz="2400" dirty="0"/>
          </a:p>
          <a:p>
            <a:endParaRPr lang="en-GB" sz="2400" dirty="0">
              <a:solidFill>
                <a:srgbClr val="002060"/>
              </a:solidFill>
              <a:latin typeface="Arial" panose="020B0604020202020204" pitchFamily="34" charset="0"/>
              <a:ea typeface="Calibri" panose="020F0502020204030204" pitchFamily="34" charset="0"/>
              <a:cs typeface="Times New Roman (Body CS)"/>
            </a:endParaRPr>
          </a:p>
        </p:txBody>
      </p:sp>
      <p:sp>
        <p:nvSpPr>
          <p:cNvPr id="10" name="Title 1">
            <a:extLst>
              <a:ext uri="{FF2B5EF4-FFF2-40B4-BE49-F238E27FC236}">
                <a16:creationId xmlns:a16="http://schemas.microsoft.com/office/drawing/2014/main" id="{E9E6ED47-3D31-4AE3-A140-16244498B50B}"/>
              </a:ext>
            </a:extLst>
          </p:cNvPr>
          <p:cNvSpPr>
            <a:spLocks noGrp="1"/>
          </p:cNvSpPr>
          <p:nvPr>
            <p:ph type="title"/>
          </p:nvPr>
        </p:nvSpPr>
        <p:spPr>
          <a:xfrm>
            <a:off x="418006" y="262672"/>
            <a:ext cx="9543250" cy="707886"/>
          </a:xfrm>
        </p:spPr>
        <p:txBody>
          <a:bodyPr>
            <a:normAutofit/>
          </a:bodyPr>
          <a:lstStyle/>
          <a:p>
            <a:r>
              <a:rPr lang="en-US" b="1" dirty="0">
                <a:solidFill>
                  <a:srgbClr val="E6287F"/>
                </a:solidFill>
              </a:rPr>
              <a:t>Pre-Session Survey</a:t>
            </a:r>
          </a:p>
        </p:txBody>
      </p:sp>
      <p:grpSp>
        <p:nvGrpSpPr>
          <p:cNvPr id="15" name="Group 14">
            <a:extLst>
              <a:ext uri="{FF2B5EF4-FFF2-40B4-BE49-F238E27FC236}">
                <a16:creationId xmlns:a16="http://schemas.microsoft.com/office/drawing/2014/main" id="{E689CBD2-966A-4AB2-9A68-3031F6F3B3E5}"/>
              </a:ext>
            </a:extLst>
          </p:cNvPr>
          <p:cNvGrpSpPr/>
          <p:nvPr/>
        </p:nvGrpSpPr>
        <p:grpSpPr>
          <a:xfrm>
            <a:off x="10547882" y="232582"/>
            <a:ext cx="1148646" cy="1135051"/>
            <a:chOff x="2953139" y="3269092"/>
            <a:chExt cx="1402997" cy="1400656"/>
          </a:xfrm>
        </p:grpSpPr>
        <p:sp>
          <p:nvSpPr>
            <p:cNvPr id="16" name="Oval 15">
              <a:extLst>
                <a:ext uri="{FF2B5EF4-FFF2-40B4-BE49-F238E27FC236}">
                  <a16:creationId xmlns:a16="http://schemas.microsoft.com/office/drawing/2014/main" id="{FF5C3BAF-66A2-44E3-82A0-D2BCE5236E5B}"/>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035A997D-0C9E-49B0-9FEF-F2EB5193AA1D}"/>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Tree>
    <p:extLst>
      <p:ext uri="{BB962C8B-B14F-4D97-AF65-F5344CB8AC3E}">
        <p14:creationId xmlns:p14="http://schemas.microsoft.com/office/powerpoint/2010/main" val="34898694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6" descr="2.png">
            <a:extLst>
              <a:ext uri="{FF2B5EF4-FFF2-40B4-BE49-F238E27FC236}">
                <a16:creationId xmlns:a16="http://schemas.microsoft.com/office/drawing/2014/main" id="{176DF1DB-3C34-4C21-967A-6C5E63442F96}"/>
              </a:ext>
            </a:extLst>
          </p:cNvPr>
          <p:cNvPicPr>
            <a:picLocks noChangeAspect="1"/>
          </p:cNvPicPr>
          <p:nvPr/>
        </p:nvPicPr>
        <p:blipFill>
          <a:blip r:embed="rId3"/>
          <a:stretch>
            <a:fillRect/>
          </a:stretch>
        </p:blipFill>
        <p:spPr>
          <a:xfrm>
            <a:off x="0" y="1"/>
            <a:ext cx="12192000" cy="6858000"/>
          </a:xfrm>
          <a:prstGeom prst="rect">
            <a:avLst/>
          </a:prstGeom>
        </p:spPr>
      </p:pic>
      <p:sp>
        <p:nvSpPr>
          <p:cNvPr id="5" name="Content Placeholder 2"/>
          <p:cNvSpPr txBox="1">
            <a:spLocks/>
          </p:cNvSpPr>
          <p:nvPr/>
        </p:nvSpPr>
        <p:spPr>
          <a:xfrm>
            <a:off x="546373" y="1644729"/>
            <a:ext cx="11099254" cy="415547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ea typeface="Calibri" panose="020F0502020204030204" pitchFamily="34" charset="0"/>
                <a:cs typeface="Times New Roman (Body CS)"/>
              </a:rPr>
              <a:t>This first session will help you </a:t>
            </a:r>
            <a:r>
              <a:rPr lang="en-GB" sz="2400" b="1" dirty="0">
                <a:solidFill>
                  <a:srgbClr val="E6287F"/>
                </a:solidFill>
                <a:ea typeface="Calibri" panose="020F0502020204030204" pitchFamily="34" charset="0"/>
                <a:cs typeface="Times New Roman (Body CS)"/>
              </a:rPr>
              <a:t>make connections </a:t>
            </a:r>
            <a:r>
              <a:rPr lang="en-GB" sz="2400" dirty="0">
                <a:ea typeface="Calibri" panose="020F0502020204030204" pitchFamily="34" charset="0"/>
                <a:cs typeface="Times New Roman (Body CS)"/>
              </a:rPr>
              <a:t>between your knowledge and think creatively. Additionally, you will need to </a:t>
            </a:r>
            <a:r>
              <a:rPr lang="en-GB" sz="2400" b="1" dirty="0">
                <a:solidFill>
                  <a:srgbClr val="E6287F"/>
                </a:solidFill>
                <a:ea typeface="Calibri" panose="020F0502020204030204" pitchFamily="34" charset="0"/>
                <a:cs typeface="Times New Roman (Body CS)"/>
              </a:rPr>
              <a:t>justify</a:t>
            </a:r>
            <a:r>
              <a:rPr lang="en-GB" sz="2400" b="1" dirty="0">
                <a:ea typeface="Calibri" panose="020F0502020204030204" pitchFamily="34" charset="0"/>
                <a:cs typeface="Times New Roman (Body CS)"/>
              </a:rPr>
              <a:t> </a:t>
            </a:r>
            <a:r>
              <a:rPr lang="en-GB" sz="2400" dirty="0">
                <a:ea typeface="Calibri" panose="020F0502020204030204" pitchFamily="34" charset="0"/>
                <a:cs typeface="Times New Roman (Body CS)"/>
              </a:rPr>
              <a:t>the connections you make. </a:t>
            </a:r>
          </a:p>
          <a:p>
            <a:endParaRPr lang="en-GB" sz="2400" dirty="0">
              <a:ea typeface="Calibri" panose="020F0502020204030204" pitchFamily="34" charset="0"/>
              <a:cs typeface="Times New Roman (Body CS)"/>
            </a:endParaRPr>
          </a:p>
          <a:p>
            <a:r>
              <a:rPr lang="en-GB" sz="2400" dirty="0">
                <a:ea typeface="Calibri" panose="020F0502020204030204" pitchFamily="34" charset="0"/>
                <a:cs typeface="Times New Roman (Body CS)"/>
              </a:rPr>
              <a:t>This will help you to organise your knowledge so that you can </a:t>
            </a:r>
            <a:r>
              <a:rPr lang="en-GB" sz="2400" b="1" dirty="0">
                <a:solidFill>
                  <a:srgbClr val="E6287F"/>
                </a:solidFill>
                <a:ea typeface="Calibri" panose="020F0502020204030204" pitchFamily="34" charset="0"/>
                <a:cs typeface="Times New Roman (Body CS)"/>
              </a:rPr>
              <a:t>remember more </a:t>
            </a:r>
            <a:r>
              <a:rPr lang="en-GB" sz="2400" dirty="0">
                <a:ea typeface="Calibri" panose="020F0502020204030204" pitchFamily="34" charset="0"/>
                <a:cs typeface="Times New Roman (Body CS)"/>
              </a:rPr>
              <a:t>and </a:t>
            </a:r>
            <a:r>
              <a:rPr lang="en-GB" sz="2400" b="1" dirty="0">
                <a:solidFill>
                  <a:srgbClr val="E6287F"/>
                </a:solidFill>
                <a:ea typeface="Calibri" panose="020F0502020204030204" pitchFamily="34" charset="0"/>
                <a:cs typeface="Times New Roman (Body CS)"/>
              </a:rPr>
              <a:t>do more </a:t>
            </a:r>
            <a:r>
              <a:rPr lang="en-GB" sz="2400" dirty="0">
                <a:ea typeface="Calibri" panose="020F0502020204030204" pitchFamily="34" charset="0"/>
                <a:cs typeface="Times New Roman (Body CS)"/>
              </a:rPr>
              <a:t>with this. </a:t>
            </a:r>
          </a:p>
          <a:p>
            <a:endParaRPr lang="en-GB" sz="2400" dirty="0">
              <a:ea typeface="Calibri" panose="020F0502020204030204" pitchFamily="34" charset="0"/>
              <a:cs typeface="Times New Roman (Body CS)"/>
            </a:endParaRPr>
          </a:p>
          <a:p>
            <a:r>
              <a:rPr lang="en-GB" sz="2400" dirty="0">
                <a:ea typeface="Calibri" panose="020F0502020204030204" pitchFamily="34" charset="0"/>
                <a:cs typeface="Times New Roman (Body CS)"/>
              </a:rPr>
              <a:t>Being able to connect pieces of knowledge and justify why you have made these connections is </a:t>
            </a:r>
            <a:r>
              <a:rPr lang="en-GB" sz="2400" b="1" dirty="0">
                <a:solidFill>
                  <a:srgbClr val="E6287F"/>
                </a:solidFill>
                <a:ea typeface="Calibri" panose="020F0502020204030204" pitchFamily="34" charset="0"/>
                <a:cs typeface="Times New Roman (Body CS)"/>
              </a:rPr>
              <a:t>vital </a:t>
            </a:r>
            <a:r>
              <a:rPr lang="en-GB" sz="2400" dirty="0">
                <a:ea typeface="Calibri" panose="020F0502020204030204" pitchFamily="34" charset="0"/>
                <a:cs typeface="Times New Roman (Body CS)"/>
              </a:rPr>
              <a:t>for success in all areas of life, both in and out of school.</a:t>
            </a:r>
          </a:p>
          <a:p>
            <a:endParaRPr lang="en-GB" sz="2400" dirty="0">
              <a:ea typeface="Calibri" panose="020F0502020204030204" pitchFamily="34" charset="0"/>
              <a:cs typeface="Times New Roman (Body CS)"/>
            </a:endParaRPr>
          </a:p>
          <a:p>
            <a:r>
              <a:rPr lang="en-GB" sz="2400" dirty="0">
                <a:ea typeface="Calibri" panose="020F0502020204030204" pitchFamily="34" charset="0"/>
                <a:cs typeface="Times New Roman (Body CS)"/>
              </a:rPr>
              <a:t>In the next session, </a:t>
            </a:r>
            <a:r>
              <a:rPr lang="en-GB" sz="2400" b="1" dirty="0">
                <a:solidFill>
                  <a:srgbClr val="E6287F"/>
                </a:solidFill>
                <a:ea typeface="Calibri" panose="020F0502020204030204" pitchFamily="34" charset="0"/>
                <a:cs typeface="Times New Roman (Body CS)"/>
              </a:rPr>
              <a:t>Go Analyse</a:t>
            </a:r>
            <a:r>
              <a:rPr lang="en-GB" sz="2400" dirty="0">
                <a:ea typeface="Calibri" panose="020F0502020204030204" pitchFamily="34" charset="0"/>
                <a:cs typeface="Times New Roman (Body CS)"/>
              </a:rPr>
              <a:t>, we will use the skills you develop in this session as a basis to start </a:t>
            </a:r>
            <a:r>
              <a:rPr lang="en-GB" sz="2400" b="1" dirty="0">
                <a:solidFill>
                  <a:srgbClr val="E6287F"/>
                </a:solidFill>
                <a:ea typeface="Calibri" panose="020F0502020204030204" pitchFamily="34" charset="0"/>
                <a:cs typeface="Times New Roman (Body CS)"/>
              </a:rPr>
              <a:t>thinking critically </a:t>
            </a:r>
            <a:r>
              <a:rPr lang="en-GB" sz="2400" dirty="0">
                <a:ea typeface="Calibri" panose="020F0502020204030204" pitchFamily="34" charset="0"/>
                <a:cs typeface="Times New Roman (Body CS)"/>
              </a:rPr>
              <a:t>about information.</a:t>
            </a:r>
          </a:p>
        </p:txBody>
      </p:sp>
      <p:grpSp>
        <p:nvGrpSpPr>
          <p:cNvPr id="11" name="Group 10">
            <a:extLst>
              <a:ext uri="{FF2B5EF4-FFF2-40B4-BE49-F238E27FC236}">
                <a16:creationId xmlns:a16="http://schemas.microsoft.com/office/drawing/2014/main" id="{0F507541-0B2C-4089-B7C8-AB6F2C8F59BA}"/>
              </a:ext>
            </a:extLst>
          </p:cNvPr>
          <p:cNvGrpSpPr/>
          <p:nvPr/>
        </p:nvGrpSpPr>
        <p:grpSpPr>
          <a:xfrm>
            <a:off x="10547882" y="232582"/>
            <a:ext cx="1148646" cy="1135051"/>
            <a:chOff x="2953139" y="3269092"/>
            <a:chExt cx="1402997" cy="1400656"/>
          </a:xfrm>
        </p:grpSpPr>
        <p:sp>
          <p:nvSpPr>
            <p:cNvPr id="12" name="Oval 11">
              <a:extLst>
                <a:ext uri="{FF2B5EF4-FFF2-40B4-BE49-F238E27FC236}">
                  <a16:creationId xmlns:a16="http://schemas.microsoft.com/office/drawing/2014/main" id="{10BB21B3-163A-4AF5-BB9E-E40CB7F13A2E}"/>
                </a:ext>
              </a:extLst>
            </p:cNvPr>
            <p:cNvSpPr/>
            <p:nvPr/>
          </p:nvSpPr>
          <p:spPr>
            <a:xfrm>
              <a:off x="2953139" y="3269092"/>
              <a:ext cx="1400656" cy="1400656"/>
            </a:xfrm>
            <a:prstGeom prst="ellipse">
              <a:avLst/>
            </a:prstGeom>
            <a:solidFill>
              <a:schemeClr val="bg1"/>
            </a:solidFill>
            <a:ln w="12700">
              <a:solidFill>
                <a:srgbClr val="2F2E7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B34F758F-44A2-4150-90C5-04C118907869}"/>
                </a:ext>
              </a:extLst>
            </p:cNvPr>
            <p:cNvPicPr>
              <a:picLocks noChangeAspect="1"/>
            </p:cNvPicPr>
            <p:nvPr/>
          </p:nvPicPr>
          <p:blipFill rotWithShape="1">
            <a:blip r:embed="rId4">
              <a:clrChange>
                <a:clrFrom>
                  <a:srgbClr val="FDFDFD"/>
                </a:clrFrom>
                <a:clrTo>
                  <a:srgbClr val="FDFDFD">
                    <a:alpha val="0"/>
                  </a:srgbClr>
                </a:clrTo>
              </a:clrChange>
            </a:blip>
            <a:srcRect l="857" t="-9862" r="857" b="-15508"/>
            <a:stretch/>
          </p:blipFill>
          <p:spPr>
            <a:xfrm>
              <a:off x="2953139" y="3269092"/>
              <a:ext cx="1402997" cy="1400656"/>
            </a:xfrm>
            <a:prstGeom prst="ellipse">
              <a:avLst/>
            </a:prstGeom>
            <a:ln w="12700">
              <a:solidFill>
                <a:srgbClr val="2F2E7E"/>
              </a:solidFill>
            </a:ln>
          </p:spPr>
        </p:pic>
      </p:grpSp>
      <p:sp>
        <p:nvSpPr>
          <p:cNvPr id="16" name="Title 1">
            <a:extLst>
              <a:ext uri="{FF2B5EF4-FFF2-40B4-BE49-F238E27FC236}">
                <a16:creationId xmlns:a16="http://schemas.microsoft.com/office/drawing/2014/main" id="{224F4CCC-C4B6-462B-AAAD-C21FA786052D}"/>
              </a:ext>
            </a:extLst>
          </p:cNvPr>
          <p:cNvSpPr txBox="1">
            <a:spLocks/>
          </p:cNvSpPr>
          <p:nvPr/>
        </p:nvSpPr>
        <p:spPr>
          <a:xfrm>
            <a:off x="418006" y="262672"/>
            <a:ext cx="9543250" cy="70788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E6287F"/>
                </a:solidFill>
              </a:rPr>
              <a:t>Session 1 – Go Connect</a:t>
            </a:r>
          </a:p>
        </p:txBody>
      </p:sp>
    </p:spTree>
    <p:extLst>
      <p:ext uri="{BB962C8B-B14F-4D97-AF65-F5344CB8AC3E}">
        <p14:creationId xmlns:p14="http://schemas.microsoft.com/office/powerpoint/2010/main" val="137996226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C98C8B9A448ED408962AD8E4836D33A" ma:contentTypeVersion="18" ma:contentTypeDescription="Create a new document." ma:contentTypeScope="" ma:versionID="d592bc6d3051e5712e387cf1e6400b50">
  <xsd:schema xmlns:xsd="http://www.w3.org/2001/XMLSchema" xmlns:xs="http://www.w3.org/2001/XMLSchema" xmlns:p="http://schemas.microsoft.com/office/2006/metadata/properties" xmlns:ns2="00af06db-1fde-47ea-af64-a11c9906b03d" xmlns:ns3="955c6b25-4ad0-4caa-bbc9-9d37c34c8783" targetNamespace="http://schemas.microsoft.com/office/2006/metadata/properties" ma:root="true" ma:fieldsID="10f82c98df867df39ce6ad32ead3efcb" ns2:_="" ns3:_="">
    <xsd:import namespace="00af06db-1fde-47ea-af64-a11c9906b03d"/>
    <xsd:import namespace="955c6b25-4ad0-4caa-bbc9-9d37c34c878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Read"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f06db-1fde-47ea-af64-a11c9906b0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Read" ma:index="20" nillable="true" ma:displayName="Read?" ma:default="1" ma:format="Dropdown" ma:internalName="Rea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3a19cb6-1b10-4512-a12b-f76e45842a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5c6b25-4ad0-4caa-bbc9-9d37c34c878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5d8534f-7107-432b-bc04-b088ea7f1448}" ma:internalName="TaxCatchAll" ma:showField="CatchAllData" ma:web="955c6b25-4ad0-4caa-bbc9-9d37c34c8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0af06db-1fde-47ea-af64-a11c9906b03d">
      <Terms xmlns="http://schemas.microsoft.com/office/infopath/2007/PartnerControls"/>
    </lcf76f155ced4ddcb4097134ff3c332f>
    <Read xmlns="00af06db-1fde-47ea-af64-a11c9906b03d">true</Read>
    <TaxCatchAll xmlns="955c6b25-4ad0-4caa-bbc9-9d37c34c8783" xsi:nil="true"/>
  </documentManagement>
</p:properties>
</file>

<file path=customXml/itemProps1.xml><?xml version="1.0" encoding="utf-8"?>
<ds:datastoreItem xmlns:ds="http://schemas.openxmlformats.org/officeDocument/2006/customXml" ds:itemID="{DD58154D-14A3-4F0D-86EB-E97F1125EE44}">
  <ds:schemaRefs>
    <ds:schemaRef ds:uri="http://schemas.microsoft.com/sharepoint/v3/contenttype/forms"/>
  </ds:schemaRefs>
</ds:datastoreItem>
</file>

<file path=customXml/itemProps2.xml><?xml version="1.0" encoding="utf-8"?>
<ds:datastoreItem xmlns:ds="http://schemas.openxmlformats.org/officeDocument/2006/customXml" ds:itemID="{616CD170-E8D9-49E3-A552-2A7F8AAC93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f06db-1fde-47ea-af64-a11c9906b03d"/>
    <ds:schemaRef ds:uri="955c6b25-4ad0-4caa-bbc9-9d37c34c87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ADFFF3-D051-4E07-9E22-6CC2CAB9146A}">
  <ds:schemaRefs>
    <ds:schemaRef ds:uri="http://purl.org/dc/elements/1.1/"/>
    <ds:schemaRef ds:uri="http://purl.org/dc/terms/"/>
    <ds:schemaRef ds:uri="http://schemas.microsoft.com/office/2006/documentManagement/types"/>
    <ds:schemaRef ds:uri="http://schemas.openxmlformats.org/package/2006/metadata/core-properties"/>
    <ds:schemaRef ds:uri="http://purl.org/dc/dcmitype/"/>
    <ds:schemaRef ds:uri="00af06db-1fde-47ea-af64-a11c9906b03d"/>
    <ds:schemaRef ds:uri="http://schemas.microsoft.com/office/infopath/2007/PartnerControls"/>
    <ds:schemaRef ds:uri="955c6b25-4ad0-4caa-bbc9-9d37c34c8783"/>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6873</TotalTime>
  <Words>2184</Words>
  <Application>Microsoft Office PowerPoint</Application>
  <PresentationFormat>Widescreen</PresentationFormat>
  <Paragraphs>266</Paragraphs>
  <Slides>20</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vt:lpstr>
      <vt:lpstr>Calibri</vt:lpstr>
      <vt:lpstr>Calibri Light</vt:lpstr>
      <vt:lpstr>Times New Roman (Body CS)</vt:lpstr>
      <vt:lpstr>Office Theme</vt:lpstr>
      <vt:lpstr>Think and Go Higher</vt:lpstr>
      <vt:lpstr>Ice Breaker</vt:lpstr>
      <vt:lpstr>Who are we?</vt:lpstr>
      <vt:lpstr>Who are Go Higher West Yorkshire?</vt:lpstr>
      <vt:lpstr>PowerPoint Presentation</vt:lpstr>
      <vt:lpstr>PowerPoint Presentation</vt:lpstr>
      <vt:lpstr>PowerPoint Presentation</vt:lpstr>
      <vt:lpstr>Pre-Session Survey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Post-it reflection…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Josh Goslings</dc:creator>
  <cp:lastModifiedBy>Smith,Max</cp:lastModifiedBy>
  <cp:revision>244</cp:revision>
  <dcterms:created xsi:type="dcterms:W3CDTF">2017-06-15T09:14:20Z</dcterms:created>
  <dcterms:modified xsi:type="dcterms:W3CDTF">2023-10-19T08:29:57Z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0x0101004C98C8B9A448ED408962AD8E4836D33A</vt:lpwstr>
  </property>
</Properties>
</file>