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28"/>
  </p:notesMasterIdLst>
  <p:handoutMasterIdLst>
    <p:handoutMasterId r:id="rId29"/>
  </p:handoutMasterIdLst>
  <p:sldIdLst>
    <p:sldId id="381" r:id="rId5"/>
    <p:sldId id="383" r:id="rId6"/>
    <p:sldId id="279" r:id="rId7"/>
    <p:sldId id="389" r:id="rId8"/>
    <p:sldId id="391" r:id="rId9"/>
    <p:sldId id="445" r:id="rId10"/>
    <p:sldId id="393" r:id="rId11"/>
    <p:sldId id="395" r:id="rId12"/>
    <p:sldId id="397" r:id="rId13"/>
    <p:sldId id="343" r:id="rId14"/>
    <p:sldId id="399" r:id="rId15"/>
    <p:sldId id="400" r:id="rId16"/>
    <p:sldId id="406" r:id="rId17"/>
    <p:sldId id="407" r:id="rId18"/>
    <p:sldId id="408" r:id="rId19"/>
    <p:sldId id="409" r:id="rId20"/>
    <p:sldId id="410" r:id="rId21"/>
    <p:sldId id="411" r:id="rId22"/>
    <p:sldId id="412" r:id="rId23"/>
    <p:sldId id="413" r:id="rId24"/>
    <p:sldId id="337" r:id="rId25"/>
    <p:sldId id="444" r:id="rId26"/>
    <p:sldId id="29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ctoria Joseph" initials="VJ" lastIdx="1" clrIdx="0">
    <p:extLst>
      <p:ext uri="{19B8F6BF-5375-455C-9EA6-DF929625EA0E}">
        <p15:presenceInfo xmlns:p15="http://schemas.microsoft.com/office/powerpoint/2012/main" userId="S-1-5-21-3324692002-379905879-1835832270-1120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287F"/>
    <a:srgbClr val="2F2E7E"/>
    <a:srgbClr val="30ADC2"/>
    <a:srgbClr val="2F2D80"/>
    <a:srgbClr val="423FB3"/>
    <a:srgbClr val="50BFD3"/>
    <a:srgbClr val="63C3C8"/>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81569" autoAdjust="0"/>
  </p:normalViewPr>
  <p:slideViewPr>
    <p:cSldViewPr snapToGrid="0" snapToObjects="1">
      <p:cViewPr varScale="1">
        <p:scale>
          <a:sx n="69" d="100"/>
          <a:sy n="69" d="100"/>
        </p:scale>
        <p:origin x="1171" y="6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GB" dirty="0">
                <a:cs typeface="Arial" panose="020B0604020202020204" pitchFamily="34" charset="0"/>
              </a:rPr>
              <a:t>3.1.1</a:t>
            </a:r>
          </a:p>
        </p:txBody>
      </p:sp>
      <p:sp>
        <p:nvSpPr>
          <p:cNvPr id="4" name="Footer Placeholder 3"/>
          <p:cNvSpPr>
            <a:spLocks noGrp="1"/>
          </p:cNvSpPr>
          <p:nvPr>
            <p:ph type="ftr" sz="quarter" idx="2"/>
          </p:nvPr>
        </p:nvSpPr>
        <p:spPr>
          <a:xfrm>
            <a:off x="-1" y="8685213"/>
            <a:ext cx="3537857" cy="458787"/>
          </a:xfrm>
          <a:prstGeom prst="rect">
            <a:avLst/>
          </a:prstGeom>
        </p:spPr>
        <p:txBody>
          <a:bodyPr vert="horz" lIns="91440" tIns="45720" rIns="91440" bIns="45720" rtlCol="0" anchor="b"/>
          <a:lstStyle>
            <a:lvl1pPr algn="l">
              <a:defRPr sz="1200"/>
            </a:lvl1pPr>
          </a:lstStyle>
          <a:p>
            <a:r>
              <a:rPr lang="en-GB" dirty="0">
                <a:cs typeface="Arial" panose="020B0604020202020204" pitchFamily="34" charset="0"/>
              </a:rPr>
              <a:t>3.1.1 HE – What does it all mean PowerPoint</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9D8678-0EB2-487C-B3ED-D222EE9BC2A8}" type="slidenum">
              <a:rPr lang="en-GB" smtClean="0">
                <a:cs typeface="Arial" panose="020B0604020202020204" pitchFamily="34" charset="0"/>
              </a:rPr>
              <a:t>‹#›</a:t>
            </a:fld>
            <a:endParaRPr lang="en-GB" dirty="0">
              <a:cs typeface="Arial" panose="020B0604020202020204" pitchFamily="34" charset="0"/>
            </a:endParaRPr>
          </a:p>
        </p:txBody>
      </p:sp>
    </p:spTree>
    <p:extLst>
      <p:ext uri="{BB962C8B-B14F-4D97-AF65-F5344CB8AC3E}">
        <p14:creationId xmlns:p14="http://schemas.microsoft.com/office/powerpoint/2010/main" val="2956278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D47569-7A93-49E8-B01B-6D5A564B63BA}" type="datetimeFigureOut">
              <a:rPr lang="en-GB" smtClean="0"/>
              <a:t>16/10/2023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69C405-58F9-4188-A729-BE64F2984EDC}" type="slidenum">
              <a:rPr lang="en-GB" smtClean="0"/>
              <a:t>‹#›</a:t>
            </a:fld>
            <a:endParaRPr lang="en-GB"/>
          </a:p>
        </p:txBody>
      </p:sp>
    </p:spTree>
    <p:extLst>
      <p:ext uri="{BB962C8B-B14F-4D97-AF65-F5344CB8AC3E}">
        <p14:creationId xmlns:p14="http://schemas.microsoft.com/office/powerpoint/2010/main" val="83213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Allow students time to enter and get comfortable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Have this slide displayed</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Use the images displayed as prompts to facilitate a discussion on learner’s tables about what they did last session, the activities they took part in, why they did it etc.</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9C405-58F9-4188-A729-BE64F2984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823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Students have 5-10 minutes to discuss the image with their peers and use interrogating questions to analyse the picture. </a:t>
            </a:r>
          </a:p>
          <a:p>
            <a:r>
              <a:rPr lang="en-GB" dirty="0"/>
              <a:t>Students should write down their ideas on flip chart paper so that they don’t forget their answers.</a:t>
            </a:r>
          </a:p>
          <a:p>
            <a:r>
              <a:rPr lang="en-GB" dirty="0"/>
              <a:t>At the end of the activity, ask each group some interrogating questions about the image (examples given on slide) and listen to their answers.</a:t>
            </a:r>
          </a:p>
          <a:p>
            <a:r>
              <a:rPr lang="en-GB" dirty="0"/>
              <a:t>Explain to learners that their answers can be as funny and imaginative as possible, as long as they can justify how they came to this conclusion. </a:t>
            </a:r>
          </a:p>
          <a:p>
            <a:r>
              <a:rPr lang="en-GB" dirty="0"/>
              <a:t>It may be worth pointing out that ‘could’ is an evaluative question, which requires even deeper thinking than the previous interrogating questions.</a:t>
            </a:r>
          </a:p>
          <a:p>
            <a:endParaRPr lang="en-GB" dirty="0"/>
          </a:p>
          <a:p>
            <a:r>
              <a:rPr lang="en-GB" dirty="0"/>
              <a:t>This image is the Haiti National Palace after an magnitude 7.0 earthquake in 2010. The palace was later demolished and rebuilt with an earthquake-proof design to prevent a similar disaster from occurring in the future.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9C405-58F9-4188-A729-BE64F2984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6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Y9 – Feel free to show the students this video of the Haiti National Palace during the 2010 earthquake if you feel you have the time or that it would give the students some context of earthquakes or the event.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9C405-58F9-4188-A729-BE64F2984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01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Introduce this activity and introduce the idea of ‘interrogating information’ perhaps ask them what that statement means to them</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Students should imagine they are about to design an earthquake-proof building, and they need to gather some information about existing buildings before starting their own design.</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Encourage them to write down as many questions as they can in 1-2 minutes about potential features that could make a building more or less earthquake proof.</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Feedback questions from each group with all the students after the 1-2 minutes.</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9C405-58F9-4188-A729-BE64F2984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2453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Images and information for the 5 buildings should be on the group tables (on next slide).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Drawing on all the information they have gathered and questions they thought of, students should now familiarise themselves with the 5 buildings.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As a group, they should now discuss which buildings would be the most/least earthquake proof and create a pros/cons list for each one.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Remind students to think about their interrogating questions and connecting information (from the previous session).</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9C405-58F9-4188-A729-BE64F2984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387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Images of the 5 buildings and information about each one – To be printed and handed out in the session.</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9C405-58F9-4188-A729-BE64F2984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687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Students now need to decide on the order of building from most to least earthquake-proof in their groups. They need to be able to justify this using their pros/cons list and interrogating questions.</a:t>
            </a:r>
          </a:p>
          <a:p>
            <a:pPr marL="171450" indent="-171450">
              <a:buFont typeface="Arial" panose="020B0604020202020204" pitchFamily="34" charset="0"/>
              <a:buChar char="•"/>
            </a:pPr>
            <a:r>
              <a:rPr lang="en-GB" dirty="0"/>
              <a:t>When all groups have made a decision, ask them to feed back to the class, ensuring they can explain why and how they came to this decision.</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9C405-58F9-4188-A729-BE64F2984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974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After reading through this slide, share the additional information on the next two slides with students, before asking them to order their buildings again from most-least earthquake-proof. </a:t>
            </a:r>
          </a:p>
          <a:p>
            <a:pPr marL="171450" indent="-171450">
              <a:buFont typeface="Arial" panose="020B0604020202020204" pitchFamily="34" charset="0"/>
              <a:buChar char="•"/>
            </a:pPr>
            <a:r>
              <a:rPr lang="en-GB" dirty="0"/>
              <a:t>If they have changed their answers in light of the new information, ask them to explain why. </a:t>
            </a:r>
          </a:p>
          <a:p>
            <a:pPr marL="171450" indent="-171450">
              <a:buFont typeface="Arial" panose="020B0604020202020204" pitchFamily="34" charset="0"/>
              <a:buChar char="•"/>
            </a:pPr>
            <a:r>
              <a:rPr lang="en-GB" dirty="0"/>
              <a:t>At the end of the activity, students should present and justify their final order of buildings.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9C405-58F9-4188-A729-BE64F2984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265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Updated sheet with additional info. Doesn’t need to be printed but can be shown on the board throughout this section of the activity. </a:t>
            </a:r>
          </a:p>
          <a:p>
            <a:pPr marL="171450" indent="-171450">
              <a:buFont typeface="Arial" panose="020B0604020202020204" pitchFamily="34" charset="0"/>
              <a:buChar char="•"/>
            </a:pPr>
            <a:r>
              <a:rPr lang="en-GB" dirty="0"/>
              <a:t>Note: There is information about concrete piles and seismic base isolators on the next slide to share with students so that they understand the function of these features.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9C405-58F9-4188-A729-BE64F2984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240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Share this with students so that they understand what these features do and how they work.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9C405-58F9-4188-A729-BE64F2984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324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Finally, once all students have fed-back to the group about their final order, share the real order of the buildings from most to least earthquake-proof.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9C405-58F9-4188-A729-BE64F2984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039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Introduce yourself to students.</a:t>
            </a: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269C405-58F9-4188-A729-BE64F2984EDC}" type="slidenum">
              <a:rPr lang="en-GB" smtClean="0"/>
              <a:t>3</a:t>
            </a:fld>
            <a:endParaRPr lang="en-GB"/>
          </a:p>
        </p:txBody>
      </p:sp>
    </p:spTree>
    <p:extLst>
      <p:ext uri="{BB962C8B-B14F-4D97-AF65-F5344CB8AC3E}">
        <p14:creationId xmlns:p14="http://schemas.microsoft.com/office/powerpoint/2010/main" val="4101143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Three post-it notes should be given to each student</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Ask the students to write on one post-it something they enjoyed about the session, on another a piece of information or a skill they have learned and on the final post-it, a question or something they are unsure about.</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Finally ask students to stick the post-it on the board under the relevant section, or in a designated space in the room, e.g. separate table for each heading. </a:t>
            </a:r>
          </a:p>
          <a:p>
            <a:endParaRPr lang="en-GB" dirty="0"/>
          </a:p>
        </p:txBody>
      </p:sp>
      <p:sp>
        <p:nvSpPr>
          <p:cNvPr id="4" name="Slide Number Placeholder 3"/>
          <p:cNvSpPr>
            <a:spLocks noGrp="1"/>
          </p:cNvSpPr>
          <p:nvPr>
            <p:ph type="sldNum" sz="quarter" idx="5"/>
          </p:nvPr>
        </p:nvSpPr>
        <p:spPr/>
        <p:txBody>
          <a:bodyPr/>
          <a:lstStyle/>
          <a:p>
            <a:fld id="{9269C405-58F9-4188-A729-BE64F2984EDC}" type="slidenum">
              <a:rPr lang="en-GB" smtClean="0"/>
              <a:t>21</a:t>
            </a:fld>
            <a:endParaRPr lang="en-GB"/>
          </a:p>
        </p:txBody>
      </p:sp>
    </p:spTree>
    <p:extLst>
      <p:ext uri="{BB962C8B-B14F-4D97-AF65-F5344CB8AC3E}">
        <p14:creationId xmlns:p14="http://schemas.microsoft.com/office/powerpoint/2010/main" val="874742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Summarise the skills that students have practiced in today’s session, including how this fits into the remaining sessions.</a:t>
            </a:r>
          </a:p>
          <a:p>
            <a:r>
              <a:rPr lang="en-GB" dirty="0"/>
              <a:t>Also hand out the ‘toolkit’ sheet for students to take away with them, highlighting the different ‘interrogating questions’ and how these can be used. </a:t>
            </a:r>
          </a:p>
        </p:txBody>
      </p:sp>
      <p:sp>
        <p:nvSpPr>
          <p:cNvPr id="4" name="Slide Number Placeholder 3"/>
          <p:cNvSpPr>
            <a:spLocks noGrp="1"/>
          </p:cNvSpPr>
          <p:nvPr>
            <p:ph type="sldNum" sz="quarter" idx="5"/>
          </p:nvPr>
        </p:nvSpPr>
        <p:spPr/>
        <p:txBody>
          <a:bodyPr/>
          <a:lstStyle/>
          <a:p>
            <a:fld id="{6189A364-073E-4D30-93BB-92CEF4E32B69}" type="slidenum">
              <a:rPr lang="en-GB" smtClean="0"/>
              <a:t>22</a:t>
            </a:fld>
            <a:endParaRPr lang="en-GB"/>
          </a:p>
        </p:txBody>
      </p:sp>
    </p:spTree>
    <p:extLst>
      <p:ext uri="{BB962C8B-B14F-4D97-AF65-F5344CB8AC3E}">
        <p14:creationId xmlns:p14="http://schemas.microsoft.com/office/powerpoint/2010/main" val="1752944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Outline the project in weeks, the objectives of each session and the campus visit at the end.</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Take time to speak about why the skills we will cover will be useful and highlight various slides will have top tips included on them.</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Highlight each session and how all the sessions will build up to the campus visit (session 6).</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Encourage the use of the SA each session.</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Bullet points on the slides provide detail for each session, go through these in order.</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Mention that there is a prize at the end of session 6 for the winning group (£10 voucher per student in winning group)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9C405-58F9-4188-A729-BE64F2984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828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Introduce the session, the objectives (what they should gain from it) and briefly outline the activities.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Discuss each point with the students.</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9C405-58F9-4188-A729-BE64F2984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445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Use this website for the activity: https://virtualvacation.us/guess</a:t>
            </a:r>
          </a:p>
          <a:p>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Introduce this activity and explain how it links to analysing surroundings to justify why the students think it is a particular location.</a:t>
            </a:r>
            <a:endParaRPr lang="en-GB" dirty="0"/>
          </a:p>
          <a:p>
            <a:pPr marL="171450" indent="-171450">
              <a:buFont typeface="Arial" panose="020B0604020202020204" pitchFamily="34" charset="0"/>
              <a:buChar char="•"/>
            </a:pPr>
            <a:r>
              <a:rPr lang="en-GB" dirty="0"/>
              <a:t>Importantly, students need to justify why they have chosen this place, and what they can see in the picture that helped them come to this decision.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Questions and thoughts are on the slide to give ideas to the learners about what to look for to help make their guesses.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Play the game for several rounds, or around 5 minutes before moving on.</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Close the activity by highlighting how they have demonstrated their analytical skills by talking about what they see and using that to make an educated guess on the location.</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9C405-58F9-4188-A729-BE64F2984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753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Give students a couple of minutes to discuss in their groups and write down the answer.</a:t>
            </a:r>
          </a:p>
          <a:p>
            <a:pPr marL="171450" indent="-171450">
              <a:buFont typeface="Arial" panose="020B0604020202020204" pitchFamily="34" charset="0"/>
              <a:buChar char="•"/>
            </a:pPr>
            <a:r>
              <a:rPr lang="en-GB" dirty="0"/>
              <a:t>Essentially, critical thinking is about using </a:t>
            </a:r>
            <a:r>
              <a:rPr lang="en-GB" b="1" dirty="0"/>
              <a:t>evidence </a:t>
            </a:r>
            <a:r>
              <a:rPr lang="en-GB" b="0" dirty="0"/>
              <a:t>to </a:t>
            </a:r>
            <a:r>
              <a:rPr lang="en-GB" b="1" dirty="0"/>
              <a:t>analyse </a:t>
            </a:r>
            <a:r>
              <a:rPr lang="en-GB" b="0" dirty="0"/>
              <a:t>a situation or topic and use this to form a </a:t>
            </a:r>
            <a:r>
              <a:rPr lang="en-GB" b="1" dirty="0"/>
              <a:t>judgement</a:t>
            </a:r>
            <a:r>
              <a:rPr lang="en-GB" b="0" dirty="0"/>
              <a:t>.</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9C405-58F9-4188-A729-BE64F2984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090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Introduce this activity as a way of using critical thinking and analysis to determine the location their partner is thinking of.</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Have the learners pair up and each person choose a place in their local town/city, but they are not allowed to tell their partner where they have chosen. It is important that students choose a place that they know their partner will have been to/heard of.</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learners take it in turns to ask their partner questions about the place they are thinking of, but they can only answer yes or no to the question.</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Once the learner feels they have enough information, they are allowed to guess the place their partner was thinking of. If they are wrong this counts as their turn.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learner who guesses correctly first is the winner.</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If not all students in the room have finished the activity, instruct learners to think of a new place and run the activity again.</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Encourage note taking if students would find this helpful.</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9C405-58F9-4188-A729-BE64F2984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817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Introduce students to interrogating questions (who, what, where, when, why, how etc.) and explain that these are a great way to quickly analyse a topic/situation and start to think critically. </a:t>
            </a:r>
          </a:p>
          <a:p>
            <a:pPr marL="171450" indent="-171450">
              <a:buFont typeface="Arial" panose="020B0604020202020204" pitchFamily="34" charset="0"/>
              <a:buChar char="•"/>
            </a:pPr>
            <a:r>
              <a:rPr lang="en-GB" dirty="0"/>
              <a:t>Explain that they can use their answers to these questions to form a judgement about the topic or situation that is informed by evidence, not simply their own opinions.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9C405-58F9-4188-A729-BE64F2984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422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Share this top tip with students to highlight interrogating questions as a useful resource when thinking critically. </a:t>
            </a:r>
          </a:p>
        </p:txBody>
      </p:sp>
      <p:sp>
        <p:nvSpPr>
          <p:cNvPr id="4" name="Slide Number Placeholder 3"/>
          <p:cNvSpPr>
            <a:spLocks noGrp="1"/>
          </p:cNvSpPr>
          <p:nvPr>
            <p:ph type="sldNum" sz="quarter" idx="5"/>
          </p:nvPr>
        </p:nvSpPr>
        <p:spPr/>
        <p:txBody>
          <a:bodyPr/>
          <a:lstStyle/>
          <a:p>
            <a:fld id="{9269C405-58F9-4188-A729-BE64F2984EDC}" type="slidenum">
              <a:rPr lang="en-GB" smtClean="0"/>
              <a:t>10</a:t>
            </a:fld>
            <a:endParaRPr lang="en-GB"/>
          </a:p>
        </p:txBody>
      </p:sp>
    </p:spTree>
    <p:extLst>
      <p:ext uri="{BB962C8B-B14F-4D97-AF65-F5344CB8AC3E}">
        <p14:creationId xmlns:p14="http://schemas.microsoft.com/office/powerpoint/2010/main" val="1330241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BF9C02-6475-D648-9908-97E27D25D89E}"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3054982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BF9C02-6475-D648-9908-97E27D25D89E}"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1691163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BF9C02-6475-D648-9908-97E27D25D89E}"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3625402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BF9C02-6475-D648-9908-97E27D25D89E}"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35165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BF9C02-6475-D648-9908-97E27D25D89E}"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3783032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BF9C02-6475-D648-9908-97E27D25D89E}"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3741103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BF9C02-6475-D648-9908-97E27D25D89E}" type="datetimeFigureOut">
              <a:rPr lang="en-US" smtClean="0"/>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401989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BF9C02-6475-D648-9908-97E27D25D89E}" type="datetimeFigureOut">
              <a:rPr lang="en-US" smtClean="0"/>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921863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F9C02-6475-D648-9908-97E27D25D89E}" type="datetimeFigureOut">
              <a:rPr lang="en-US" smtClean="0"/>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589039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BF9C02-6475-D648-9908-97E27D25D89E}"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3896635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BF9C02-6475-D648-9908-97E27D25D89E}"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3708218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BF9C02-6475-D648-9908-97E27D25D89E}" type="datetimeFigureOut">
              <a:rPr lang="en-US" smtClean="0"/>
              <a:t>10/16/2023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C4A0D-AE44-1740-86AB-192260554330}" type="slidenum">
              <a:rPr lang="en-US" smtClean="0"/>
              <a:t>‹#›</a:t>
            </a:fld>
            <a:endParaRPr lang="en-US"/>
          </a:p>
        </p:txBody>
      </p:sp>
    </p:spTree>
    <p:extLst>
      <p:ext uri="{BB962C8B-B14F-4D97-AF65-F5344CB8AC3E}">
        <p14:creationId xmlns:p14="http://schemas.microsoft.com/office/powerpoint/2010/main" val="5004015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png"/><Relationship Id="rId7"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4.jpeg"/><Relationship Id="rId9" Type="http://schemas.openxmlformats.org/officeDocument/2006/relationships/image" Target="../media/image27.jpe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png"/><Relationship Id="rId7"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4.jpeg"/><Relationship Id="rId9" Type="http://schemas.openxmlformats.org/officeDocument/2006/relationships/image" Target="../media/image27.jpeg"/></Relationships>
</file>

<file path=ppt/slides/_rels/slide1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png"/><Relationship Id="rId7"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4.jpeg"/><Relationship Id="rId9" Type="http://schemas.openxmlformats.org/officeDocument/2006/relationships/image" Target="../media/image27.jpeg"/></Relationships>
</file>

<file path=ppt/slides/_rels/slide1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png"/><Relationship Id="rId7"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4.jpeg"/><Relationship Id="rId9"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6.jpeg"/><Relationship Id="rId4" Type="http://schemas.openxmlformats.org/officeDocument/2006/relationships/image" Target="../media/image4.jpeg"/><Relationship Id="rId9" Type="http://schemas.openxmlformats.org/officeDocument/2006/relationships/image" Target="../media/image15.jpeg"/></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6.jpeg"/><Relationship Id="rId4" Type="http://schemas.openxmlformats.org/officeDocument/2006/relationships/image" Target="../media/image4.jpe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12CBD9-A868-4038-94AF-26138567E2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389" cy="6858000"/>
          </a:xfrm>
          <a:prstGeom prst="rect">
            <a:avLst/>
          </a:prstGeom>
        </p:spPr>
      </p:pic>
      <p:sp>
        <p:nvSpPr>
          <p:cNvPr id="2" name="Title 1"/>
          <p:cNvSpPr>
            <a:spLocks noGrp="1"/>
          </p:cNvSpPr>
          <p:nvPr>
            <p:ph type="ctrTitle"/>
          </p:nvPr>
        </p:nvSpPr>
        <p:spPr>
          <a:xfrm>
            <a:off x="2413716" y="2648560"/>
            <a:ext cx="7772400" cy="1132523"/>
          </a:xfrm>
        </p:spPr>
        <p:txBody>
          <a:bodyPr>
            <a:normAutofit/>
          </a:bodyPr>
          <a:lstStyle/>
          <a:p>
            <a:r>
              <a:rPr lang="en-US" sz="5400" b="1" dirty="0">
                <a:solidFill>
                  <a:srgbClr val="E6287F"/>
                </a:solidFill>
              </a:rPr>
              <a:t>Think and Go Higher</a:t>
            </a:r>
          </a:p>
        </p:txBody>
      </p:sp>
      <p:sp>
        <p:nvSpPr>
          <p:cNvPr id="5" name="Title 1"/>
          <p:cNvSpPr txBox="1">
            <a:spLocks/>
          </p:cNvSpPr>
          <p:nvPr/>
        </p:nvSpPr>
        <p:spPr>
          <a:xfrm>
            <a:off x="2413716" y="3216705"/>
            <a:ext cx="7772400" cy="11325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E6287F"/>
                </a:solidFill>
                <a:effectLst/>
                <a:uLnTx/>
                <a:uFillTx/>
                <a:latin typeface="Calibri Light" panose="020F0302020204030204"/>
                <a:ea typeface="+mj-ea"/>
                <a:cs typeface="+mj-cs"/>
              </a:rPr>
              <a:t>Session 2 – Go </a:t>
            </a:r>
            <a:r>
              <a:rPr kumimoji="0" lang="en-US" sz="4400" b="0" i="0" u="none" strike="noStrike" kern="1200" cap="none" spc="0" normalizeH="0" baseline="0" noProof="0" dirty="0" err="1">
                <a:ln>
                  <a:noFill/>
                </a:ln>
                <a:solidFill>
                  <a:srgbClr val="E6287F"/>
                </a:solidFill>
                <a:effectLst/>
                <a:uLnTx/>
                <a:uFillTx/>
                <a:latin typeface="Calibri Light" panose="020F0302020204030204"/>
                <a:ea typeface="+mj-ea"/>
                <a:cs typeface="+mj-cs"/>
              </a:rPr>
              <a:t>Analyse</a:t>
            </a:r>
            <a:endParaRPr kumimoji="0" lang="en-US" sz="4400" b="0" i="0" u="none" strike="noStrike" kern="1200" cap="none" spc="0" normalizeH="0" baseline="0" noProof="0" dirty="0">
              <a:ln>
                <a:noFill/>
              </a:ln>
              <a:solidFill>
                <a:srgbClr val="E6287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215723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Content Placeholder 6" descr="2.png">
            <a:extLst>
              <a:ext uri="{FF2B5EF4-FFF2-40B4-BE49-F238E27FC236}">
                <a16:creationId xmlns:a16="http://schemas.microsoft.com/office/drawing/2014/main" id="{A01186EB-FA70-4347-8BC1-F137A530CBC7}"/>
              </a:ext>
            </a:extLst>
          </p:cNvPr>
          <p:cNvPicPr>
            <a:picLocks noChangeAspect="1"/>
          </p:cNvPicPr>
          <p:nvPr/>
        </p:nvPicPr>
        <p:blipFill>
          <a:blip r:embed="rId3"/>
          <a:stretch>
            <a:fillRect/>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17E9A110-9F91-4195-BF00-094EEEDE774B}"/>
              </a:ext>
            </a:extLst>
          </p:cNvPr>
          <p:cNvSpPr/>
          <p:nvPr/>
        </p:nvSpPr>
        <p:spPr>
          <a:xfrm>
            <a:off x="566928" y="912135"/>
            <a:ext cx="11058144" cy="4354391"/>
          </a:xfrm>
          <a:prstGeom prst="roundRect">
            <a:avLst/>
          </a:prstGeom>
          <a:solidFill>
            <a:schemeClr val="bg1"/>
          </a:solidFill>
          <a:ln w="38100">
            <a:solidFill>
              <a:srgbClr val="2F2D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p:cNvSpPr txBox="1">
            <a:spLocks/>
          </p:cNvSpPr>
          <p:nvPr/>
        </p:nvSpPr>
        <p:spPr>
          <a:xfrm>
            <a:off x="809351" y="1960119"/>
            <a:ext cx="6505849" cy="329170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These questions can be used to help you gather evidence and think critically about a topic. </a:t>
            </a:r>
          </a:p>
          <a:p>
            <a:r>
              <a:rPr lang="en-GB" dirty="0"/>
              <a:t>You can apply this to both in-school study and everyday life, e.g. buying a new phone.</a:t>
            </a:r>
          </a:p>
          <a:p>
            <a:r>
              <a:rPr lang="en-GB" dirty="0"/>
              <a:t>Additionally, you can use evaluative questions (e.g. ‘could’) to analyse the topic more deeply and even come up with a solution. This is called problem-solving.</a:t>
            </a:r>
          </a:p>
        </p:txBody>
      </p:sp>
      <p:sp>
        <p:nvSpPr>
          <p:cNvPr id="42" name="Title 1">
            <a:extLst>
              <a:ext uri="{FF2B5EF4-FFF2-40B4-BE49-F238E27FC236}">
                <a16:creationId xmlns:a16="http://schemas.microsoft.com/office/drawing/2014/main" id="{E4108F1E-286B-4699-86B0-8F2E4B9A5315}"/>
              </a:ext>
            </a:extLst>
          </p:cNvPr>
          <p:cNvSpPr txBox="1">
            <a:spLocks/>
          </p:cNvSpPr>
          <p:nvPr/>
        </p:nvSpPr>
        <p:spPr>
          <a:xfrm>
            <a:off x="1324375" y="1066843"/>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E6287F"/>
                </a:solidFill>
              </a:rPr>
              <a:t>Top Tip! – Interrogating Questions</a:t>
            </a:r>
          </a:p>
        </p:txBody>
      </p:sp>
      <p:sp>
        <p:nvSpPr>
          <p:cNvPr id="3" name="TextBox 2">
            <a:extLst>
              <a:ext uri="{FF2B5EF4-FFF2-40B4-BE49-F238E27FC236}">
                <a16:creationId xmlns:a16="http://schemas.microsoft.com/office/drawing/2014/main" id="{52389BC4-4C94-41C2-AB19-9A26C368AB9A}"/>
              </a:ext>
            </a:extLst>
          </p:cNvPr>
          <p:cNvSpPr txBox="1"/>
          <p:nvPr/>
        </p:nvSpPr>
        <p:spPr>
          <a:xfrm>
            <a:off x="7975770" y="2047246"/>
            <a:ext cx="1143000" cy="523220"/>
          </a:xfrm>
          <a:prstGeom prst="rect">
            <a:avLst/>
          </a:prstGeom>
          <a:noFill/>
        </p:spPr>
        <p:txBody>
          <a:bodyPr wrap="square" rtlCol="0">
            <a:spAutoFit/>
          </a:bodyPr>
          <a:lstStyle/>
          <a:p>
            <a:pPr algn="ctr"/>
            <a:r>
              <a:rPr lang="en-GB" sz="2800" b="1" dirty="0">
                <a:solidFill>
                  <a:srgbClr val="E6287F"/>
                </a:solidFill>
              </a:rPr>
              <a:t>Who?</a:t>
            </a:r>
          </a:p>
        </p:txBody>
      </p:sp>
      <p:sp>
        <p:nvSpPr>
          <p:cNvPr id="8" name="TextBox 7">
            <a:extLst>
              <a:ext uri="{FF2B5EF4-FFF2-40B4-BE49-F238E27FC236}">
                <a16:creationId xmlns:a16="http://schemas.microsoft.com/office/drawing/2014/main" id="{D37CEA72-17C9-428D-9E94-1F2532E8CC9D}"/>
              </a:ext>
            </a:extLst>
          </p:cNvPr>
          <p:cNvSpPr txBox="1"/>
          <p:nvPr/>
        </p:nvSpPr>
        <p:spPr>
          <a:xfrm>
            <a:off x="9626941" y="2163643"/>
            <a:ext cx="1240684" cy="523220"/>
          </a:xfrm>
          <a:prstGeom prst="rect">
            <a:avLst/>
          </a:prstGeom>
          <a:noFill/>
        </p:spPr>
        <p:txBody>
          <a:bodyPr wrap="square" rtlCol="0">
            <a:spAutoFit/>
          </a:bodyPr>
          <a:lstStyle/>
          <a:p>
            <a:pPr algn="ctr"/>
            <a:r>
              <a:rPr lang="en-GB" sz="2800" b="1" dirty="0">
                <a:solidFill>
                  <a:srgbClr val="E6287F"/>
                </a:solidFill>
              </a:rPr>
              <a:t>What?</a:t>
            </a:r>
          </a:p>
        </p:txBody>
      </p:sp>
      <p:sp>
        <p:nvSpPr>
          <p:cNvPr id="9" name="TextBox 8">
            <a:extLst>
              <a:ext uri="{FF2B5EF4-FFF2-40B4-BE49-F238E27FC236}">
                <a16:creationId xmlns:a16="http://schemas.microsoft.com/office/drawing/2014/main" id="{8FD7EB58-21B1-4BFD-9C73-9C472E0A0663}"/>
              </a:ext>
            </a:extLst>
          </p:cNvPr>
          <p:cNvSpPr txBox="1"/>
          <p:nvPr/>
        </p:nvSpPr>
        <p:spPr>
          <a:xfrm>
            <a:off x="7455909" y="2952303"/>
            <a:ext cx="1546660" cy="523220"/>
          </a:xfrm>
          <a:prstGeom prst="rect">
            <a:avLst/>
          </a:prstGeom>
          <a:noFill/>
        </p:spPr>
        <p:txBody>
          <a:bodyPr wrap="square" rtlCol="0">
            <a:spAutoFit/>
          </a:bodyPr>
          <a:lstStyle/>
          <a:p>
            <a:pPr algn="ctr"/>
            <a:r>
              <a:rPr lang="en-GB" sz="2800" b="1" dirty="0">
                <a:solidFill>
                  <a:srgbClr val="E6287F"/>
                </a:solidFill>
              </a:rPr>
              <a:t>Where?</a:t>
            </a:r>
          </a:p>
        </p:txBody>
      </p:sp>
      <p:sp>
        <p:nvSpPr>
          <p:cNvPr id="10" name="TextBox 9">
            <a:extLst>
              <a:ext uri="{FF2B5EF4-FFF2-40B4-BE49-F238E27FC236}">
                <a16:creationId xmlns:a16="http://schemas.microsoft.com/office/drawing/2014/main" id="{A15FE9F0-D315-4D68-BF5B-F8D7144EAA7E}"/>
              </a:ext>
            </a:extLst>
          </p:cNvPr>
          <p:cNvSpPr txBox="1"/>
          <p:nvPr/>
        </p:nvSpPr>
        <p:spPr>
          <a:xfrm>
            <a:off x="9835989" y="3871514"/>
            <a:ext cx="1546660" cy="523220"/>
          </a:xfrm>
          <a:prstGeom prst="rect">
            <a:avLst/>
          </a:prstGeom>
          <a:noFill/>
        </p:spPr>
        <p:txBody>
          <a:bodyPr wrap="square" rtlCol="0">
            <a:spAutoFit/>
          </a:bodyPr>
          <a:lstStyle/>
          <a:p>
            <a:pPr algn="ctr"/>
            <a:r>
              <a:rPr lang="en-GB" sz="2800" b="1" dirty="0">
                <a:solidFill>
                  <a:srgbClr val="E6287F"/>
                </a:solidFill>
              </a:rPr>
              <a:t>When?</a:t>
            </a:r>
          </a:p>
        </p:txBody>
      </p:sp>
      <p:sp>
        <p:nvSpPr>
          <p:cNvPr id="11" name="TextBox 10">
            <a:extLst>
              <a:ext uri="{FF2B5EF4-FFF2-40B4-BE49-F238E27FC236}">
                <a16:creationId xmlns:a16="http://schemas.microsoft.com/office/drawing/2014/main" id="{F3A7A930-4B90-4500-A59B-CEFE50C410D6}"/>
              </a:ext>
            </a:extLst>
          </p:cNvPr>
          <p:cNvSpPr txBox="1"/>
          <p:nvPr/>
        </p:nvSpPr>
        <p:spPr>
          <a:xfrm>
            <a:off x="7722401" y="3864437"/>
            <a:ext cx="1546660" cy="523220"/>
          </a:xfrm>
          <a:prstGeom prst="rect">
            <a:avLst/>
          </a:prstGeom>
          <a:noFill/>
        </p:spPr>
        <p:txBody>
          <a:bodyPr wrap="square" rtlCol="0">
            <a:spAutoFit/>
          </a:bodyPr>
          <a:lstStyle/>
          <a:p>
            <a:pPr algn="ctr"/>
            <a:r>
              <a:rPr lang="en-GB" sz="2800" b="1" dirty="0">
                <a:solidFill>
                  <a:srgbClr val="E6287F"/>
                </a:solidFill>
              </a:rPr>
              <a:t>Why?</a:t>
            </a:r>
          </a:p>
        </p:txBody>
      </p:sp>
      <p:sp>
        <p:nvSpPr>
          <p:cNvPr id="12" name="TextBox 11">
            <a:extLst>
              <a:ext uri="{FF2B5EF4-FFF2-40B4-BE49-F238E27FC236}">
                <a16:creationId xmlns:a16="http://schemas.microsoft.com/office/drawing/2014/main" id="{F6EEB7AE-5B3C-4CC6-99A0-DD9251B15A0B}"/>
              </a:ext>
            </a:extLst>
          </p:cNvPr>
          <p:cNvSpPr txBox="1"/>
          <p:nvPr/>
        </p:nvSpPr>
        <p:spPr>
          <a:xfrm>
            <a:off x="9143278" y="3009198"/>
            <a:ext cx="1546660" cy="523220"/>
          </a:xfrm>
          <a:prstGeom prst="rect">
            <a:avLst/>
          </a:prstGeom>
          <a:noFill/>
        </p:spPr>
        <p:txBody>
          <a:bodyPr wrap="square" rtlCol="0">
            <a:spAutoFit/>
          </a:bodyPr>
          <a:lstStyle/>
          <a:p>
            <a:pPr algn="ctr"/>
            <a:r>
              <a:rPr lang="en-GB" sz="2800" b="1" dirty="0">
                <a:solidFill>
                  <a:srgbClr val="E6287F"/>
                </a:solidFill>
              </a:rPr>
              <a:t>How?</a:t>
            </a:r>
          </a:p>
        </p:txBody>
      </p:sp>
      <p:sp>
        <p:nvSpPr>
          <p:cNvPr id="13" name="TextBox 12">
            <a:extLst>
              <a:ext uri="{FF2B5EF4-FFF2-40B4-BE49-F238E27FC236}">
                <a16:creationId xmlns:a16="http://schemas.microsoft.com/office/drawing/2014/main" id="{7CD395E0-1174-43AB-88D7-31A210ED5253}"/>
              </a:ext>
            </a:extLst>
          </p:cNvPr>
          <p:cNvSpPr txBox="1"/>
          <p:nvPr/>
        </p:nvSpPr>
        <p:spPr>
          <a:xfrm>
            <a:off x="8700623" y="4539947"/>
            <a:ext cx="1546660" cy="523220"/>
          </a:xfrm>
          <a:prstGeom prst="rect">
            <a:avLst/>
          </a:prstGeom>
          <a:noFill/>
        </p:spPr>
        <p:txBody>
          <a:bodyPr wrap="square" rtlCol="0">
            <a:spAutoFit/>
          </a:bodyPr>
          <a:lstStyle/>
          <a:p>
            <a:pPr algn="ctr"/>
            <a:r>
              <a:rPr lang="en-GB" sz="2800" b="1" dirty="0">
                <a:solidFill>
                  <a:srgbClr val="E6287F"/>
                </a:solidFill>
              </a:rPr>
              <a:t>Could?</a:t>
            </a:r>
          </a:p>
        </p:txBody>
      </p:sp>
    </p:spTree>
    <p:extLst>
      <p:ext uri="{BB962C8B-B14F-4D97-AF65-F5344CB8AC3E}">
        <p14:creationId xmlns:p14="http://schemas.microsoft.com/office/powerpoint/2010/main" val="22870593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descr="2.png">
            <a:extLst>
              <a:ext uri="{FF2B5EF4-FFF2-40B4-BE49-F238E27FC236}">
                <a16:creationId xmlns:a16="http://schemas.microsoft.com/office/drawing/2014/main" id="{9B78F1E9-5138-4A83-8234-1B350CC7A5EB}"/>
              </a:ext>
            </a:extLst>
          </p:cNvPr>
          <p:cNvPicPr>
            <a:picLocks noChangeAspect="1"/>
          </p:cNvPicPr>
          <p:nvPr/>
        </p:nvPicPr>
        <p:blipFill>
          <a:blip r:embed="rId3"/>
          <a:stretch>
            <a:fillRect/>
          </a:stretch>
        </p:blipFill>
        <p:spPr>
          <a:xfrm>
            <a:off x="0" y="1"/>
            <a:ext cx="12192000" cy="6858000"/>
          </a:xfrm>
          <a:prstGeom prst="rect">
            <a:avLst/>
          </a:prstGeom>
        </p:spPr>
      </p:pic>
      <p:sp>
        <p:nvSpPr>
          <p:cNvPr id="17" name="Title 1">
            <a:extLst>
              <a:ext uri="{FF2B5EF4-FFF2-40B4-BE49-F238E27FC236}">
                <a16:creationId xmlns:a16="http://schemas.microsoft.com/office/drawing/2014/main" id="{8A47DEB1-CA47-489E-A976-2E3D45DA1726}"/>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rPr>
              <a:t>Y9 - Critical thinking: </a:t>
            </a:r>
            <a:r>
              <a:rPr kumimoji="0" lang="en-US" sz="4400" b="1" i="0" u="none" strike="noStrike" kern="1200" cap="none" spc="0" normalizeH="0" baseline="0" noProof="0" dirty="0" err="1">
                <a:ln>
                  <a:noFill/>
                </a:ln>
                <a:solidFill>
                  <a:srgbClr val="E6287F"/>
                </a:solidFill>
                <a:effectLst/>
                <a:uLnTx/>
                <a:uFillTx/>
                <a:latin typeface="Calibri Light" panose="020F0302020204030204"/>
                <a:ea typeface="+mj-ea"/>
                <a:cs typeface="+mj-cs"/>
              </a:rPr>
              <a:t>Analyse</a:t>
            </a:r>
            <a:r>
              <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rPr>
              <a:t> the picture</a:t>
            </a:r>
          </a:p>
        </p:txBody>
      </p:sp>
      <p:pic>
        <p:nvPicPr>
          <p:cNvPr id="9" name="Picture 8">
            <a:extLst>
              <a:ext uri="{FF2B5EF4-FFF2-40B4-BE49-F238E27FC236}">
                <a16:creationId xmlns:a16="http://schemas.microsoft.com/office/drawing/2014/main" id="{84B07B58-4FAF-4DDA-9F04-7C48C49A3C3E}"/>
              </a:ext>
            </a:extLst>
          </p:cNvPr>
          <p:cNvPicPr>
            <a:picLocks noChangeAspect="1"/>
          </p:cNvPicPr>
          <p:nvPr/>
        </p:nvPicPr>
        <p:blipFill>
          <a:blip r:embed="rId4">
            <a:biLevel thresh="75000"/>
          </a:blip>
          <a:stretch>
            <a:fillRect/>
          </a:stretch>
        </p:blipFill>
        <p:spPr>
          <a:xfrm>
            <a:off x="10569465" y="262626"/>
            <a:ext cx="1103561" cy="1105007"/>
          </a:xfrm>
          <a:prstGeom prst="ellipse">
            <a:avLst/>
          </a:prstGeom>
          <a:ln w="19050">
            <a:solidFill>
              <a:srgbClr val="2F2E7E"/>
            </a:solidFill>
          </a:ln>
        </p:spPr>
      </p:pic>
      <p:pic>
        <p:nvPicPr>
          <p:cNvPr id="11" name="Picture 2" descr="undefined">
            <a:extLst>
              <a:ext uri="{FF2B5EF4-FFF2-40B4-BE49-F238E27FC236}">
                <a16:creationId xmlns:a16="http://schemas.microsoft.com/office/drawing/2014/main" id="{EB28D739-B3A2-4801-901D-7EC14B780F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006" y="1684597"/>
            <a:ext cx="6207967" cy="413756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A5F157F-7A6D-4DBF-AC95-24B5DFC95B38}"/>
              </a:ext>
            </a:extLst>
          </p:cNvPr>
          <p:cNvSpPr txBox="1"/>
          <p:nvPr/>
        </p:nvSpPr>
        <p:spPr>
          <a:xfrm>
            <a:off x="418006" y="1026231"/>
            <a:ext cx="90339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What do you think has happened to the building in this photograph?</a:t>
            </a:r>
          </a:p>
        </p:txBody>
      </p:sp>
      <p:sp>
        <p:nvSpPr>
          <p:cNvPr id="2" name="Rectangle 1">
            <a:extLst>
              <a:ext uri="{FF2B5EF4-FFF2-40B4-BE49-F238E27FC236}">
                <a16:creationId xmlns:a16="http://schemas.microsoft.com/office/drawing/2014/main" id="{896C3435-A581-44DA-AA3D-EBD732C6C086}"/>
              </a:ext>
            </a:extLst>
          </p:cNvPr>
          <p:cNvSpPr/>
          <p:nvPr/>
        </p:nvSpPr>
        <p:spPr>
          <a:xfrm>
            <a:off x="6736703" y="1735166"/>
            <a:ext cx="5187820" cy="4093428"/>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E6287F"/>
                </a:solidFill>
                <a:effectLst/>
                <a:uLnTx/>
                <a:uFillTx/>
                <a:latin typeface="Calibri" panose="020F0502020204030204"/>
                <a:ea typeface="+mn-ea"/>
                <a:cs typeface="+mn-cs"/>
              </a:rPr>
              <a:t>Where</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could this be?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E6287F"/>
                </a:solidFill>
                <a:effectLst/>
                <a:uLnTx/>
                <a:uFillTx/>
                <a:latin typeface="Calibri" panose="020F0502020204030204"/>
                <a:ea typeface="+mn-ea"/>
                <a:cs typeface="+mn-cs"/>
              </a:rPr>
              <a:t>What</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could’ve happened?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E6287F"/>
                </a:solidFill>
                <a:effectLst/>
                <a:uLnTx/>
                <a:uFillTx/>
                <a:latin typeface="Calibri" panose="020F0502020204030204"/>
                <a:ea typeface="+mn-ea"/>
                <a:cs typeface="+mn-cs"/>
              </a:rPr>
              <a:t>When</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did this happen?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E6287F"/>
                </a:solidFill>
                <a:effectLst/>
                <a:uLnTx/>
                <a:uFillTx/>
                <a:latin typeface="Calibri" panose="020F0502020204030204"/>
                <a:ea typeface="+mn-ea"/>
                <a:cs typeface="+mn-cs"/>
              </a:rPr>
              <a:t>Who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was involved and what might have happened to them?</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E6287F"/>
                </a:solidFill>
                <a:effectLst/>
                <a:uLnTx/>
                <a:uFillTx/>
                <a:latin typeface="Calibri" panose="020F0502020204030204"/>
                <a:ea typeface="+mn-ea"/>
                <a:cs typeface="+mn-cs"/>
              </a:rPr>
              <a:t>Why</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might this have happened?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E6287F"/>
                </a:solidFill>
                <a:effectLst/>
                <a:uLnTx/>
                <a:uFillTx/>
                <a:latin typeface="Calibri" panose="020F0502020204030204"/>
                <a:ea typeface="+mn-ea"/>
                <a:cs typeface="+mn-cs"/>
              </a:rPr>
              <a:t>Could</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anything have been done to prevent this from happening?</a:t>
            </a:r>
          </a:p>
        </p:txBody>
      </p:sp>
    </p:spTree>
    <p:extLst>
      <p:ext uri="{BB962C8B-B14F-4D97-AF65-F5344CB8AC3E}">
        <p14:creationId xmlns:p14="http://schemas.microsoft.com/office/powerpoint/2010/main" val="187652371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y2mate.is - Haiti earthquake Palace collapsing-BiE0gxImOTM-360p-1695287435">
            <a:hlinkClick r:id="" action="ppaction://media"/>
            <a:extLst>
              <a:ext uri="{FF2B5EF4-FFF2-40B4-BE49-F238E27FC236}">
                <a16:creationId xmlns:a16="http://schemas.microsoft.com/office/drawing/2014/main" id="{A0EB2282-9AC3-4D67-A501-AACC19471B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7975" y="0"/>
            <a:ext cx="8976049" cy="6875272"/>
          </a:xfrm>
          <a:prstGeom prst="rect">
            <a:avLst/>
          </a:prstGeom>
        </p:spPr>
      </p:pic>
    </p:spTree>
    <p:extLst>
      <p:ext uri="{BB962C8B-B14F-4D97-AF65-F5344CB8AC3E}">
        <p14:creationId xmlns:p14="http://schemas.microsoft.com/office/powerpoint/2010/main" val="7366295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descr="2.png">
            <a:extLst>
              <a:ext uri="{FF2B5EF4-FFF2-40B4-BE49-F238E27FC236}">
                <a16:creationId xmlns:a16="http://schemas.microsoft.com/office/drawing/2014/main" id="{9B78F1E9-5138-4A83-8234-1B350CC7A5EB}"/>
              </a:ext>
            </a:extLst>
          </p:cNvPr>
          <p:cNvPicPr>
            <a:picLocks noChangeAspect="1"/>
          </p:cNvPicPr>
          <p:nvPr/>
        </p:nvPicPr>
        <p:blipFill>
          <a:blip r:embed="rId3"/>
          <a:stretch>
            <a:fillRect/>
          </a:stretch>
        </p:blipFill>
        <p:spPr>
          <a:xfrm>
            <a:off x="0" y="1"/>
            <a:ext cx="12192000" cy="6858000"/>
          </a:xfrm>
          <a:prstGeom prst="rect">
            <a:avLst/>
          </a:prstGeom>
        </p:spPr>
      </p:pic>
      <p:sp>
        <p:nvSpPr>
          <p:cNvPr id="5" name="Content Placeholder 2"/>
          <p:cNvSpPr txBox="1">
            <a:spLocks/>
          </p:cNvSpPr>
          <p:nvPr/>
        </p:nvSpPr>
        <p:spPr>
          <a:xfrm>
            <a:off x="742950" y="1403567"/>
            <a:ext cx="10715042" cy="456802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Imagine you are an architect, and you have been tasked with </a:t>
            </a: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designing a building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which needs to be </a:t>
            </a: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earthquake-proof</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so that it will not be damaged in the event of a large-scale earthquake.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What kind of </a:t>
            </a: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questions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may you ask when considering whether a building is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earthquake-proof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or not?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Examples: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What shape is the building?</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What materials is it made from?</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What safety features does it have?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Think of </a:t>
            </a: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as many  interrogating questions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as possible that help you decide if a building is earthquake-proof or not. </a:t>
            </a:r>
          </a:p>
        </p:txBody>
      </p:sp>
      <p:sp>
        <p:nvSpPr>
          <p:cNvPr id="17" name="Title 1">
            <a:extLst>
              <a:ext uri="{FF2B5EF4-FFF2-40B4-BE49-F238E27FC236}">
                <a16:creationId xmlns:a16="http://schemas.microsoft.com/office/drawing/2014/main" id="{8A47DEB1-CA47-489E-A976-2E3D45DA1726}"/>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rPr>
              <a:t>Y9 Interrogating Information</a:t>
            </a:r>
          </a:p>
        </p:txBody>
      </p:sp>
      <p:pic>
        <p:nvPicPr>
          <p:cNvPr id="9" name="Picture 8">
            <a:extLst>
              <a:ext uri="{FF2B5EF4-FFF2-40B4-BE49-F238E27FC236}">
                <a16:creationId xmlns:a16="http://schemas.microsoft.com/office/drawing/2014/main" id="{84B07B58-4FAF-4DDA-9F04-7C48C49A3C3E}"/>
              </a:ext>
            </a:extLst>
          </p:cNvPr>
          <p:cNvPicPr>
            <a:picLocks noChangeAspect="1"/>
          </p:cNvPicPr>
          <p:nvPr/>
        </p:nvPicPr>
        <p:blipFill>
          <a:blip r:embed="rId4">
            <a:biLevel thresh="75000"/>
          </a:blip>
          <a:stretch>
            <a:fillRect/>
          </a:stretch>
        </p:blipFill>
        <p:spPr>
          <a:xfrm>
            <a:off x="10569465" y="262626"/>
            <a:ext cx="1103561" cy="1105007"/>
          </a:xfrm>
          <a:prstGeom prst="ellipse">
            <a:avLst/>
          </a:prstGeom>
          <a:ln w="19050">
            <a:solidFill>
              <a:srgbClr val="2F2E7E"/>
            </a:solidFill>
          </a:ln>
        </p:spPr>
      </p:pic>
      <p:pic>
        <p:nvPicPr>
          <p:cNvPr id="3074" name="Picture 2" descr="Turkey detains building contractors as death toll rises to 33,000 : NPR">
            <a:extLst>
              <a:ext uri="{FF2B5EF4-FFF2-40B4-BE49-F238E27FC236}">
                <a16:creationId xmlns:a16="http://schemas.microsoft.com/office/drawing/2014/main" id="{F9B543DE-32BE-4382-A961-45B4423BF6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8941" y="2967523"/>
            <a:ext cx="3117370" cy="2337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31974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descr="2.png">
            <a:extLst>
              <a:ext uri="{FF2B5EF4-FFF2-40B4-BE49-F238E27FC236}">
                <a16:creationId xmlns:a16="http://schemas.microsoft.com/office/drawing/2014/main" id="{9B78F1E9-5138-4A83-8234-1B350CC7A5EB}"/>
              </a:ext>
            </a:extLst>
          </p:cNvPr>
          <p:cNvPicPr>
            <a:picLocks noChangeAspect="1"/>
          </p:cNvPicPr>
          <p:nvPr/>
        </p:nvPicPr>
        <p:blipFill>
          <a:blip r:embed="rId3"/>
          <a:stretch>
            <a:fillRect/>
          </a:stretch>
        </p:blipFill>
        <p:spPr>
          <a:xfrm>
            <a:off x="0" y="1"/>
            <a:ext cx="12192000" cy="6858000"/>
          </a:xfrm>
          <a:prstGeom prst="rect">
            <a:avLst/>
          </a:prstGeom>
        </p:spPr>
      </p:pic>
      <p:sp>
        <p:nvSpPr>
          <p:cNvPr id="17" name="Title 1">
            <a:extLst>
              <a:ext uri="{FF2B5EF4-FFF2-40B4-BE49-F238E27FC236}">
                <a16:creationId xmlns:a16="http://schemas.microsoft.com/office/drawing/2014/main" id="{8A47DEB1-CA47-489E-A976-2E3D45DA1726}"/>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rPr>
              <a:t>Y9 Interrogating Information</a:t>
            </a:r>
          </a:p>
        </p:txBody>
      </p:sp>
      <p:sp>
        <p:nvSpPr>
          <p:cNvPr id="3" name="Rectangle 2">
            <a:extLst>
              <a:ext uri="{FF2B5EF4-FFF2-40B4-BE49-F238E27FC236}">
                <a16:creationId xmlns:a16="http://schemas.microsoft.com/office/drawing/2014/main" id="{BC66BC27-621F-445D-A934-8BAC79D6944D}"/>
              </a:ext>
            </a:extLst>
          </p:cNvPr>
          <p:cNvSpPr/>
          <p:nvPr/>
        </p:nvSpPr>
        <p:spPr>
          <a:xfrm>
            <a:off x="396751" y="1131106"/>
            <a:ext cx="11276275" cy="21236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Here are some examples of 5 real-life buildings.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Use your </a:t>
            </a:r>
            <a:r>
              <a:rPr kumimoji="0" lang="en-GB" sz="2200" b="1" i="0" u="none" strike="noStrike" kern="1200" cap="none" spc="0" normalizeH="0" baseline="0" noProof="0" dirty="0">
                <a:ln>
                  <a:noFill/>
                </a:ln>
                <a:solidFill>
                  <a:srgbClr val="E6287F"/>
                </a:solidFill>
                <a:effectLst/>
                <a:uLnTx/>
                <a:uFillTx/>
                <a:latin typeface="Calibri" panose="020F0502020204030204"/>
                <a:ea typeface="+mn-ea"/>
                <a:cs typeface="+mn-cs"/>
              </a:rPr>
              <a:t>interrogating questions </a:t>
            </a: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to analyse each building and create a </a:t>
            </a:r>
            <a:r>
              <a:rPr kumimoji="0" lang="en-GB" sz="2200" b="1" i="0" u="none" strike="noStrike" kern="1200" cap="none" spc="0" normalizeH="0" baseline="0" noProof="0" dirty="0">
                <a:ln>
                  <a:noFill/>
                </a:ln>
                <a:solidFill>
                  <a:srgbClr val="E6287F"/>
                </a:solidFill>
                <a:effectLst/>
                <a:uLnTx/>
                <a:uFillTx/>
                <a:latin typeface="Calibri" panose="020F0502020204030204"/>
                <a:ea typeface="+mn-ea"/>
                <a:cs typeface="+mn-cs"/>
              </a:rPr>
              <a:t>pros/cons list </a:t>
            </a: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for each one.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B07B58-4FAF-4DDA-9F04-7C48C49A3C3E}"/>
              </a:ext>
            </a:extLst>
          </p:cNvPr>
          <p:cNvPicPr>
            <a:picLocks noChangeAspect="1"/>
          </p:cNvPicPr>
          <p:nvPr/>
        </p:nvPicPr>
        <p:blipFill>
          <a:blip r:embed="rId4">
            <a:biLevel thresh="75000"/>
          </a:blip>
          <a:stretch>
            <a:fillRect/>
          </a:stretch>
        </p:blipFill>
        <p:spPr>
          <a:xfrm>
            <a:off x="10569465" y="262626"/>
            <a:ext cx="1103561" cy="1105007"/>
          </a:xfrm>
          <a:prstGeom prst="ellipse">
            <a:avLst/>
          </a:prstGeom>
          <a:ln w="19050">
            <a:solidFill>
              <a:srgbClr val="2F2E7E"/>
            </a:solidFill>
          </a:ln>
        </p:spPr>
      </p:pic>
      <p:pic>
        <p:nvPicPr>
          <p:cNvPr id="11" name="Picture 2" descr="https://upload.wikimedia.org/wikipedia/en/thumb/9/93/Burj_Khalifa.jpg/200px-Burj_Khalifa.jpg">
            <a:extLst>
              <a:ext uri="{FF2B5EF4-FFF2-40B4-BE49-F238E27FC236}">
                <a16:creationId xmlns:a16="http://schemas.microsoft.com/office/drawing/2014/main" id="{11636585-3691-4AD0-A821-8207709A9B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9472" y="2352570"/>
            <a:ext cx="1981627" cy="17074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t3.gstatic.com/licensed-image?q=tbn:ANd9GcTjBDKnlOrJjAgeB8axP9N7qDD8xKBj3VBmEG74aawelV2Yp8u7o7PaP8arma-0P2RP">
            <a:extLst>
              <a:ext uri="{FF2B5EF4-FFF2-40B4-BE49-F238E27FC236}">
                <a16:creationId xmlns:a16="http://schemas.microsoft.com/office/drawing/2014/main" id="{055869E9-6AEF-4663-B652-99AF0A989A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6836" y="2292099"/>
            <a:ext cx="2124147" cy="17241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13 Famous Landmarks in Paris | Celebrity Cruises">
            <a:extLst>
              <a:ext uri="{FF2B5EF4-FFF2-40B4-BE49-F238E27FC236}">
                <a16:creationId xmlns:a16="http://schemas.microsoft.com/office/drawing/2014/main" id="{A16FA2AB-AB61-4F84-9EAA-8AF6D6EDC2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3493" y="3145832"/>
            <a:ext cx="1983203" cy="17475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15 Famous Japanese Buildings to Visit in Japan - Discover Walks Blog">
            <a:extLst>
              <a:ext uri="{FF2B5EF4-FFF2-40B4-BE49-F238E27FC236}">
                <a16:creationId xmlns:a16="http://schemas.microsoft.com/office/drawing/2014/main" id="{5DB2E1F8-8B91-4788-83C4-FB178735AF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42511" y="4141438"/>
            <a:ext cx="2153371" cy="17241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arthquake Resistant Building Techniques - Sabiha Gökçen International Airport, Turkey - Sheet1">
            <a:extLst>
              <a:ext uri="{FF2B5EF4-FFF2-40B4-BE49-F238E27FC236}">
                <a16:creationId xmlns:a16="http://schemas.microsoft.com/office/drawing/2014/main" id="{7EFFD397-E90C-4414-846A-B302ECE117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9472" y="4168631"/>
            <a:ext cx="1965801" cy="17049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B0B0664-9D9C-4030-B5CB-F1581042EDF8}"/>
              </a:ext>
            </a:extLst>
          </p:cNvPr>
          <p:cNvSpPr/>
          <p:nvPr/>
        </p:nvSpPr>
        <p:spPr>
          <a:xfrm>
            <a:off x="396752" y="2896376"/>
            <a:ext cx="5091704"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Consider the following: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What can you see which indicates the building is earthquake-proof?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What can you see which indicates the building isn’t earthquake-proof?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Can you explain why this feature would make the building more/less earthquake-proof?</a:t>
            </a:r>
          </a:p>
        </p:txBody>
      </p:sp>
    </p:spTree>
    <p:extLst>
      <p:ext uri="{BB962C8B-B14F-4D97-AF65-F5344CB8AC3E}">
        <p14:creationId xmlns:p14="http://schemas.microsoft.com/office/powerpoint/2010/main" val="122978022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6" descr="2.png">
            <a:extLst>
              <a:ext uri="{FF2B5EF4-FFF2-40B4-BE49-F238E27FC236}">
                <a16:creationId xmlns:a16="http://schemas.microsoft.com/office/drawing/2014/main" id="{6358B0A6-6D13-4891-BF79-45E9DAE2895A}"/>
              </a:ext>
            </a:extLst>
          </p:cNvPr>
          <p:cNvPicPr>
            <a:picLocks noChangeAspect="1"/>
          </p:cNvPicPr>
          <p:nvPr/>
        </p:nvPicPr>
        <p:blipFill>
          <a:blip r:embed="rId3"/>
          <a:stretch>
            <a:fillRect/>
          </a:stretch>
        </p:blipFill>
        <p:spPr>
          <a:xfrm>
            <a:off x="1375" y="0"/>
            <a:ext cx="12192000" cy="6858000"/>
          </a:xfrm>
          <a:prstGeom prst="rect">
            <a:avLst/>
          </a:prstGeom>
        </p:spPr>
      </p:pic>
      <p:sp>
        <p:nvSpPr>
          <p:cNvPr id="19" name="TextBox 18">
            <a:extLst>
              <a:ext uri="{FF2B5EF4-FFF2-40B4-BE49-F238E27FC236}">
                <a16:creationId xmlns:a16="http://schemas.microsoft.com/office/drawing/2014/main" id="{66BD63CC-CA4B-4D79-902D-2DF0FCD1C8E7}"/>
              </a:ext>
            </a:extLst>
          </p:cNvPr>
          <p:cNvSpPr txBox="1"/>
          <p:nvPr/>
        </p:nvSpPr>
        <p:spPr>
          <a:xfrm>
            <a:off x="10335502" y="833998"/>
            <a:ext cx="1848542"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GB" sz="1400" b="1" i="0" u="none" strike="noStrike" kern="1200" cap="none" spc="0" normalizeH="0" baseline="0" noProof="0" dirty="0">
                <a:ln>
                  <a:noFill/>
                </a:ln>
                <a:solidFill>
                  <a:srgbClr val="E6287F"/>
                </a:solidFill>
                <a:effectLst/>
                <a:uLnTx/>
                <a:uFillTx/>
                <a:latin typeface="Calibri" panose="020F0502020204030204"/>
                <a:ea typeface="+mn-ea"/>
                <a:cs typeface="+mn-cs"/>
              </a:rPr>
              <a:t>Arc de Triomphe - Paris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50m tall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Made of limestone and cobblestone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6BCB1482-8483-402F-AB77-13365501866C}"/>
              </a:ext>
            </a:extLst>
          </p:cNvPr>
          <p:cNvSpPr txBox="1"/>
          <p:nvPr/>
        </p:nvSpPr>
        <p:spPr>
          <a:xfrm>
            <a:off x="9137183" y="3437663"/>
            <a:ext cx="2945960"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5: </a:t>
            </a:r>
            <a:r>
              <a:rPr kumimoji="0" lang="en-GB" sz="1400" b="1" i="0" u="none" strike="noStrike" kern="1200" cap="none" spc="0" normalizeH="0" baseline="0" noProof="0" dirty="0">
                <a:ln>
                  <a:noFill/>
                </a:ln>
                <a:solidFill>
                  <a:srgbClr val="E6287F"/>
                </a:solidFill>
                <a:effectLst/>
                <a:uLnTx/>
                <a:uFillTx/>
                <a:latin typeface="Calibri" panose="020F0502020204030204"/>
                <a:ea typeface="+mn-ea"/>
                <a:cs typeface="+mn-cs"/>
              </a:rPr>
              <a:t>Utah State Capitol - America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76m high</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Made from granite with a copper dome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FB59FD2-5CBA-4A62-BBCC-59FC71F733FC}"/>
              </a:ext>
            </a:extLst>
          </p:cNvPr>
          <p:cNvSpPr txBox="1"/>
          <p:nvPr/>
        </p:nvSpPr>
        <p:spPr>
          <a:xfrm>
            <a:off x="2102468" y="833998"/>
            <a:ext cx="1922158"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GB" sz="1400" b="1" i="0" u="none" strike="noStrike" kern="1200" cap="none" spc="0" normalizeH="0" baseline="0" noProof="0" dirty="0">
                <a:ln>
                  <a:noFill/>
                </a:ln>
                <a:solidFill>
                  <a:srgbClr val="E6287F"/>
                </a:solidFill>
                <a:effectLst/>
                <a:uLnTx/>
                <a:uFillTx/>
                <a:latin typeface="Calibri" panose="020F0502020204030204"/>
                <a:ea typeface="+mn-ea"/>
                <a:cs typeface="+mn-cs"/>
              </a:rPr>
              <a:t>Burj Khalifa - Dubai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830m tall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Made of reinforced steel, concrete and glass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BFD992B2-61AC-4D84-8186-EFE4B9AAECBA}"/>
              </a:ext>
            </a:extLst>
          </p:cNvPr>
          <p:cNvSpPr txBox="1"/>
          <p:nvPr/>
        </p:nvSpPr>
        <p:spPr>
          <a:xfrm>
            <a:off x="3061640" y="3437663"/>
            <a:ext cx="3034360"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4: </a:t>
            </a:r>
            <a:r>
              <a:rPr kumimoji="0" lang="en-GB" sz="1400" b="1" i="0" u="none" strike="noStrike" kern="1200" cap="none" spc="0" normalizeH="0" baseline="0" noProof="0" dirty="0" err="1">
                <a:ln>
                  <a:noFill/>
                </a:ln>
                <a:solidFill>
                  <a:srgbClr val="E6287F"/>
                </a:solidFill>
                <a:effectLst/>
                <a:uLnTx/>
                <a:uFillTx/>
                <a:latin typeface="Calibri" panose="020F0502020204030204"/>
                <a:ea typeface="+mn-ea"/>
                <a:cs typeface="+mn-cs"/>
              </a:rPr>
              <a:t>Sabiha</a:t>
            </a:r>
            <a:r>
              <a:rPr kumimoji="0" lang="en-GB" sz="1400" b="1" i="0" u="none" strike="noStrike" kern="1200" cap="none" spc="0" normalizeH="0" baseline="0" noProof="0" dirty="0">
                <a:ln>
                  <a:noFill/>
                </a:ln>
                <a:solidFill>
                  <a:srgbClr val="E6287F"/>
                </a:solidFill>
                <a:effectLst/>
                <a:uLnTx/>
                <a:uFillTx/>
                <a:latin typeface="Calibri" panose="020F0502020204030204"/>
                <a:ea typeface="+mn-ea"/>
                <a:cs typeface="+mn-cs"/>
              </a:rPr>
              <a:t> </a:t>
            </a:r>
            <a:r>
              <a:rPr kumimoji="0" lang="en-GB" sz="1400" b="1" i="0" u="none" strike="noStrike" kern="1200" cap="none" spc="0" normalizeH="0" baseline="0" noProof="0" dirty="0" err="1">
                <a:ln>
                  <a:noFill/>
                </a:ln>
                <a:solidFill>
                  <a:srgbClr val="E6287F"/>
                </a:solidFill>
                <a:effectLst/>
                <a:uLnTx/>
                <a:uFillTx/>
                <a:latin typeface="Calibri" panose="020F0502020204030204"/>
                <a:ea typeface="+mn-ea"/>
                <a:cs typeface="+mn-cs"/>
              </a:rPr>
              <a:t>Gökçen</a:t>
            </a:r>
            <a:r>
              <a:rPr kumimoji="0" lang="en-GB" sz="1400" b="1" i="0" u="none" strike="noStrike" kern="1200" cap="none" spc="0" normalizeH="0" baseline="0" noProof="0" dirty="0">
                <a:ln>
                  <a:noFill/>
                </a:ln>
                <a:solidFill>
                  <a:srgbClr val="E6287F"/>
                </a:solidFill>
                <a:effectLst/>
                <a:uLnTx/>
                <a:uFillTx/>
                <a:latin typeface="Calibri" panose="020F0502020204030204"/>
                <a:ea typeface="+mn-ea"/>
                <a:cs typeface="+mn-cs"/>
              </a:rPr>
              <a:t> International Airport - Turkey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95m tall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Made of low weight steel and glass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itle 1">
            <a:extLst>
              <a:ext uri="{FF2B5EF4-FFF2-40B4-BE49-F238E27FC236}">
                <a16:creationId xmlns:a16="http://schemas.microsoft.com/office/drawing/2014/main" id="{5346D3C7-38D9-4FE2-8126-333A32163F68}"/>
              </a:ext>
            </a:extLst>
          </p:cNvPr>
          <p:cNvSpPr txBox="1">
            <a:spLocks/>
          </p:cNvSpPr>
          <p:nvPr/>
        </p:nvSpPr>
        <p:spPr>
          <a:xfrm>
            <a:off x="230256" y="48551"/>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rPr>
              <a:t>Y9 Interrogating Information</a:t>
            </a:r>
          </a:p>
        </p:txBody>
      </p:sp>
      <p:pic>
        <p:nvPicPr>
          <p:cNvPr id="33" name="Picture 4" descr="http://t3.gstatic.com/licensed-image?q=tbn:ANd9GcTjBDKnlOrJjAgeB8axP9N7qDD8xKBj3VBmEG74aawelV2Yp8u7o7PaP8arma-0P2RP">
            <a:extLst>
              <a:ext uri="{FF2B5EF4-FFF2-40B4-BE49-F238E27FC236}">
                <a16:creationId xmlns:a16="http://schemas.microsoft.com/office/drawing/2014/main" id="{6FB2874D-1996-4252-8C3F-F4A18F962F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23"/>
          <a:stretch/>
        </p:blipFill>
        <p:spPr bwMode="auto">
          <a:xfrm>
            <a:off x="6352376" y="3437663"/>
            <a:ext cx="2782239" cy="242370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13 Famous Landmarks in Paris | Celebrity Cruises">
            <a:extLst>
              <a:ext uri="{FF2B5EF4-FFF2-40B4-BE49-F238E27FC236}">
                <a16:creationId xmlns:a16="http://schemas.microsoft.com/office/drawing/2014/main" id="{F15A4AE2-B912-4AB6-9FB5-9A4637416A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798" r="11420"/>
          <a:stretch/>
        </p:blipFill>
        <p:spPr bwMode="auto">
          <a:xfrm>
            <a:off x="8254892" y="833998"/>
            <a:ext cx="2080610" cy="245161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Earthquake Resistant Building Techniques - Sabiha Gökçen International Airport, Turkey - Sheet1">
            <a:extLst>
              <a:ext uri="{FF2B5EF4-FFF2-40B4-BE49-F238E27FC236}">
                <a16:creationId xmlns:a16="http://schemas.microsoft.com/office/drawing/2014/main" id="{43274880-8B03-44C7-B3C8-19F69707C3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771" y="3437663"/>
            <a:ext cx="2812869" cy="243967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urj Khalifa: The tallest building in the world | Guinness World Records">
            <a:extLst>
              <a:ext uri="{FF2B5EF4-FFF2-40B4-BE49-F238E27FC236}">
                <a16:creationId xmlns:a16="http://schemas.microsoft.com/office/drawing/2014/main" id="{D603BBD8-6CE6-4765-83DC-33E1C3EB878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6" t="1" r="12045" b="34249"/>
          <a:stretch/>
        </p:blipFill>
        <p:spPr bwMode="auto">
          <a:xfrm>
            <a:off x="230256" y="833998"/>
            <a:ext cx="1794487" cy="24135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nso-ji Temple Tokyo travel guide — Unmissable Trips">
            <a:extLst>
              <a:ext uri="{FF2B5EF4-FFF2-40B4-BE49-F238E27FC236}">
                <a16:creationId xmlns:a16="http://schemas.microsoft.com/office/drawing/2014/main" id="{D6B8AF8D-F0D8-448B-8C28-FE73BD81619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994" t="10543" r="27347" b="1403"/>
          <a:stretch/>
        </p:blipFill>
        <p:spPr bwMode="auto">
          <a:xfrm>
            <a:off x="3976074" y="833998"/>
            <a:ext cx="2532606" cy="2450903"/>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04BE177F-FB97-4DF4-A7DD-F177479E3325}"/>
              </a:ext>
            </a:extLst>
          </p:cNvPr>
          <p:cNvSpPr txBox="1"/>
          <p:nvPr/>
        </p:nvSpPr>
        <p:spPr>
          <a:xfrm>
            <a:off x="6487077" y="833998"/>
            <a:ext cx="1767815"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GB" sz="1400" b="1" i="0" u="none" strike="noStrike" kern="1200" cap="none" spc="0" normalizeH="0" baseline="0" noProof="0" dirty="0">
                <a:ln>
                  <a:noFill/>
                </a:ln>
                <a:solidFill>
                  <a:srgbClr val="E6287F"/>
                </a:solidFill>
                <a:effectLst/>
                <a:uLnTx/>
                <a:uFillTx/>
                <a:latin typeface="Calibri" panose="020F0502020204030204"/>
                <a:ea typeface="+mn-ea"/>
                <a:cs typeface="+mn-cs"/>
              </a:rPr>
              <a:t>Sensoji Temple - Japan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53m tall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Made of wood and some concrete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200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descr="2.png">
            <a:extLst>
              <a:ext uri="{FF2B5EF4-FFF2-40B4-BE49-F238E27FC236}">
                <a16:creationId xmlns:a16="http://schemas.microsoft.com/office/drawing/2014/main" id="{9B78F1E9-5138-4A83-8234-1B350CC7A5EB}"/>
              </a:ext>
            </a:extLst>
          </p:cNvPr>
          <p:cNvPicPr>
            <a:picLocks noChangeAspect="1"/>
          </p:cNvPicPr>
          <p:nvPr/>
        </p:nvPicPr>
        <p:blipFill>
          <a:blip r:embed="rId3"/>
          <a:stretch>
            <a:fillRect/>
          </a:stretch>
        </p:blipFill>
        <p:spPr>
          <a:xfrm>
            <a:off x="0" y="1"/>
            <a:ext cx="12192000" cy="6858000"/>
          </a:xfrm>
          <a:prstGeom prst="rect">
            <a:avLst/>
          </a:prstGeom>
        </p:spPr>
      </p:pic>
      <p:sp>
        <p:nvSpPr>
          <p:cNvPr id="17" name="Title 1">
            <a:extLst>
              <a:ext uri="{FF2B5EF4-FFF2-40B4-BE49-F238E27FC236}">
                <a16:creationId xmlns:a16="http://schemas.microsoft.com/office/drawing/2014/main" id="{8A47DEB1-CA47-489E-A976-2E3D45DA1726}"/>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rPr>
              <a:t>Y9 Interrogating Information</a:t>
            </a:r>
          </a:p>
        </p:txBody>
      </p:sp>
      <p:sp>
        <p:nvSpPr>
          <p:cNvPr id="3" name="Rectangle 2">
            <a:extLst>
              <a:ext uri="{FF2B5EF4-FFF2-40B4-BE49-F238E27FC236}">
                <a16:creationId xmlns:a16="http://schemas.microsoft.com/office/drawing/2014/main" id="{BC66BC27-621F-445D-A934-8BAC79D6944D}"/>
              </a:ext>
            </a:extLst>
          </p:cNvPr>
          <p:cNvSpPr/>
          <p:nvPr/>
        </p:nvSpPr>
        <p:spPr>
          <a:xfrm>
            <a:off x="396751" y="1131106"/>
            <a:ext cx="11276275" cy="193899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Use your </a:t>
            </a: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pros and cons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lists to decide on the order of buildings from </a:t>
            </a: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most to least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earthquake-proof.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Remember, you will need to </a:t>
            </a: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justify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your decision to the people on your table.</a:t>
            </a: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B07B58-4FAF-4DDA-9F04-7C48C49A3C3E}"/>
              </a:ext>
            </a:extLst>
          </p:cNvPr>
          <p:cNvPicPr>
            <a:picLocks noChangeAspect="1"/>
          </p:cNvPicPr>
          <p:nvPr/>
        </p:nvPicPr>
        <p:blipFill>
          <a:blip r:embed="rId4">
            <a:biLevel thresh="75000"/>
          </a:blip>
          <a:stretch>
            <a:fillRect/>
          </a:stretch>
        </p:blipFill>
        <p:spPr>
          <a:xfrm>
            <a:off x="10569465" y="262626"/>
            <a:ext cx="1103561" cy="1105007"/>
          </a:xfrm>
          <a:prstGeom prst="ellipse">
            <a:avLst/>
          </a:prstGeom>
          <a:ln w="19050">
            <a:solidFill>
              <a:srgbClr val="2F2E7E"/>
            </a:solidFill>
          </a:ln>
        </p:spPr>
      </p:pic>
      <p:pic>
        <p:nvPicPr>
          <p:cNvPr id="11" name="Picture 2" descr="https://upload.wikimedia.org/wikipedia/en/thumb/9/93/Burj_Khalifa.jpg/200px-Burj_Khalifa.jpg">
            <a:extLst>
              <a:ext uri="{FF2B5EF4-FFF2-40B4-BE49-F238E27FC236}">
                <a16:creationId xmlns:a16="http://schemas.microsoft.com/office/drawing/2014/main" id="{9D467E11-6F81-45AE-AAF5-E70F6723B4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327" y="3795437"/>
            <a:ext cx="1981627" cy="17074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t3.gstatic.com/licensed-image?q=tbn:ANd9GcTjBDKnlOrJjAgeB8axP9N7qDD8xKBj3VBmEG74aawelV2Yp8u7o7PaP8arma-0P2RP">
            <a:extLst>
              <a:ext uri="{FF2B5EF4-FFF2-40B4-BE49-F238E27FC236}">
                <a16:creationId xmlns:a16="http://schemas.microsoft.com/office/drawing/2014/main" id="{DE926303-53D5-4612-8FF4-E4D94545DF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2043" y="3787088"/>
            <a:ext cx="2124147" cy="17241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13 Famous Landmarks in Paris | Celebrity Cruises">
            <a:extLst>
              <a:ext uri="{FF2B5EF4-FFF2-40B4-BE49-F238E27FC236}">
                <a16:creationId xmlns:a16="http://schemas.microsoft.com/office/drawing/2014/main" id="{E4AAF6CA-33E4-42B8-8EF1-0CECDDB260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3145" y="3775405"/>
            <a:ext cx="1983203" cy="17475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15 Famous Japanese Buildings to Visit in Japan - Discover Walks Blog">
            <a:extLst>
              <a:ext uri="{FF2B5EF4-FFF2-40B4-BE49-F238E27FC236}">
                <a16:creationId xmlns:a16="http://schemas.microsoft.com/office/drawing/2014/main" id="{CE1098F6-1617-400B-B06B-96F968D454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1885" y="3787088"/>
            <a:ext cx="2153371" cy="17241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arthquake Resistant Building Techniques - Sabiha Gökçen International Airport, Turkey - Sheet1">
            <a:extLst>
              <a:ext uri="{FF2B5EF4-FFF2-40B4-BE49-F238E27FC236}">
                <a16:creationId xmlns:a16="http://schemas.microsoft.com/office/drawing/2014/main" id="{D46226EA-4265-464A-8A26-B4245FB4C4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31649" y="3796677"/>
            <a:ext cx="1965801" cy="170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95894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descr="2.png">
            <a:extLst>
              <a:ext uri="{FF2B5EF4-FFF2-40B4-BE49-F238E27FC236}">
                <a16:creationId xmlns:a16="http://schemas.microsoft.com/office/drawing/2014/main" id="{9B78F1E9-5138-4A83-8234-1B350CC7A5EB}"/>
              </a:ext>
            </a:extLst>
          </p:cNvPr>
          <p:cNvPicPr>
            <a:picLocks noChangeAspect="1"/>
          </p:cNvPicPr>
          <p:nvPr/>
        </p:nvPicPr>
        <p:blipFill>
          <a:blip r:embed="rId3"/>
          <a:stretch>
            <a:fillRect/>
          </a:stretch>
        </p:blipFill>
        <p:spPr>
          <a:xfrm>
            <a:off x="0" y="1"/>
            <a:ext cx="12192000" cy="6858000"/>
          </a:xfrm>
          <a:prstGeom prst="rect">
            <a:avLst/>
          </a:prstGeom>
        </p:spPr>
      </p:pic>
      <p:sp>
        <p:nvSpPr>
          <p:cNvPr id="17" name="Title 1">
            <a:extLst>
              <a:ext uri="{FF2B5EF4-FFF2-40B4-BE49-F238E27FC236}">
                <a16:creationId xmlns:a16="http://schemas.microsoft.com/office/drawing/2014/main" id="{8A47DEB1-CA47-489E-A976-2E3D45DA1726}"/>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rPr>
              <a:t>Y9 Interrogating Information</a:t>
            </a:r>
          </a:p>
        </p:txBody>
      </p:sp>
      <p:sp>
        <p:nvSpPr>
          <p:cNvPr id="3" name="Rectangle 2">
            <a:extLst>
              <a:ext uri="{FF2B5EF4-FFF2-40B4-BE49-F238E27FC236}">
                <a16:creationId xmlns:a16="http://schemas.microsoft.com/office/drawing/2014/main" id="{BC66BC27-621F-445D-A934-8BAC79D6944D}"/>
              </a:ext>
            </a:extLst>
          </p:cNvPr>
          <p:cNvSpPr/>
          <p:nvPr/>
        </p:nvSpPr>
        <p:spPr>
          <a:xfrm>
            <a:off x="396751" y="1367633"/>
            <a:ext cx="11276275" cy="267765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 are about to be shown some </a:t>
            </a: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more information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about the features of some of these buildings.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Does this new information affect your order of buildings from </a:t>
            </a: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most to least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earthquake-proof? </a:t>
            </a: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Why</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why not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Remember, you will need to </a:t>
            </a: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justify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your decision to the people on your table.</a:t>
            </a: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B07B58-4FAF-4DDA-9F04-7C48C49A3C3E}"/>
              </a:ext>
            </a:extLst>
          </p:cNvPr>
          <p:cNvPicPr>
            <a:picLocks noChangeAspect="1"/>
          </p:cNvPicPr>
          <p:nvPr/>
        </p:nvPicPr>
        <p:blipFill>
          <a:blip r:embed="rId4">
            <a:biLevel thresh="75000"/>
          </a:blip>
          <a:stretch>
            <a:fillRect/>
          </a:stretch>
        </p:blipFill>
        <p:spPr>
          <a:xfrm>
            <a:off x="10569465" y="262626"/>
            <a:ext cx="1103561" cy="1105007"/>
          </a:xfrm>
          <a:prstGeom prst="ellipse">
            <a:avLst/>
          </a:prstGeom>
          <a:ln w="19050">
            <a:solidFill>
              <a:srgbClr val="2F2E7E"/>
            </a:solidFill>
          </a:ln>
        </p:spPr>
      </p:pic>
      <p:pic>
        <p:nvPicPr>
          <p:cNvPr id="11" name="Picture 2" descr="https://upload.wikimedia.org/wikipedia/en/thumb/9/93/Burj_Khalifa.jpg/200px-Burj_Khalifa.jpg">
            <a:extLst>
              <a:ext uri="{FF2B5EF4-FFF2-40B4-BE49-F238E27FC236}">
                <a16:creationId xmlns:a16="http://schemas.microsoft.com/office/drawing/2014/main" id="{9D467E11-6F81-45AE-AAF5-E70F6723B4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327" y="4197806"/>
            <a:ext cx="1981627" cy="17074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t3.gstatic.com/licensed-image?q=tbn:ANd9GcTjBDKnlOrJjAgeB8axP9N7qDD8xKBj3VBmEG74aawelV2Yp8u7o7PaP8arma-0P2RP">
            <a:extLst>
              <a:ext uri="{FF2B5EF4-FFF2-40B4-BE49-F238E27FC236}">
                <a16:creationId xmlns:a16="http://schemas.microsoft.com/office/drawing/2014/main" id="{DE926303-53D5-4612-8FF4-E4D94545DF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2043" y="4189457"/>
            <a:ext cx="2124147" cy="17241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13 Famous Landmarks in Paris | Celebrity Cruises">
            <a:extLst>
              <a:ext uri="{FF2B5EF4-FFF2-40B4-BE49-F238E27FC236}">
                <a16:creationId xmlns:a16="http://schemas.microsoft.com/office/drawing/2014/main" id="{E4AAF6CA-33E4-42B8-8EF1-0CECDDB260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3145" y="4177774"/>
            <a:ext cx="1983203" cy="17475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15 Famous Japanese Buildings to Visit in Japan - Discover Walks Blog">
            <a:extLst>
              <a:ext uri="{FF2B5EF4-FFF2-40B4-BE49-F238E27FC236}">
                <a16:creationId xmlns:a16="http://schemas.microsoft.com/office/drawing/2014/main" id="{CE1098F6-1617-400B-B06B-96F968D454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1885" y="4189457"/>
            <a:ext cx="2153371" cy="17241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arthquake Resistant Building Techniques - Sabiha Gökçen International Airport, Turkey - Sheet1">
            <a:extLst>
              <a:ext uri="{FF2B5EF4-FFF2-40B4-BE49-F238E27FC236}">
                <a16:creationId xmlns:a16="http://schemas.microsoft.com/office/drawing/2014/main" id="{D46226EA-4265-464A-8A26-B4245FB4C4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31649" y="4199046"/>
            <a:ext cx="1965801" cy="170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51036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6" descr="2.png">
            <a:extLst>
              <a:ext uri="{FF2B5EF4-FFF2-40B4-BE49-F238E27FC236}">
                <a16:creationId xmlns:a16="http://schemas.microsoft.com/office/drawing/2014/main" id="{6358B0A6-6D13-4891-BF79-45E9DAE2895A}"/>
              </a:ext>
            </a:extLst>
          </p:cNvPr>
          <p:cNvPicPr>
            <a:picLocks noChangeAspect="1"/>
          </p:cNvPicPr>
          <p:nvPr/>
        </p:nvPicPr>
        <p:blipFill>
          <a:blip r:embed="rId3"/>
          <a:stretch>
            <a:fillRect/>
          </a:stretch>
        </p:blipFill>
        <p:spPr>
          <a:xfrm>
            <a:off x="0" y="1"/>
            <a:ext cx="12192000" cy="6858000"/>
          </a:xfrm>
          <a:prstGeom prst="rect">
            <a:avLst/>
          </a:prstGeom>
        </p:spPr>
      </p:pic>
      <p:sp>
        <p:nvSpPr>
          <p:cNvPr id="19" name="TextBox 18">
            <a:extLst>
              <a:ext uri="{FF2B5EF4-FFF2-40B4-BE49-F238E27FC236}">
                <a16:creationId xmlns:a16="http://schemas.microsoft.com/office/drawing/2014/main" id="{66BD63CC-CA4B-4D79-902D-2DF0FCD1C8E7}"/>
              </a:ext>
            </a:extLst>
          </p:cNvPr>
          <p:cNvSpPr txBox="1"/>
          <p:nvPr/>
        </p:nvSpPr>
        <p:spPr>
          <a:xfrm>
            <a:off x="10335502" y="833998"/>
            <a:ext cx="1848542" cy="24622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GB" sz="1400" b="1" i="0" u="none" strike="noStrike" kern="1200" cap="none" spc="0" normalizeH="0" baseline="0" noProof="0" dirty="0">
                <a:ln>
                  <a:noFill/>
                </a:ln>
                <a:solidFill>
                  <a:srgbClr val="E6287F"/>
                </a:solidFill>
                <a:effectLst/>
                <a:uLnTx/>
                <a:uFillTx/>
                <a:latin typeface="Calibri" panose="020F0502020204030204"/>
                <a:ea typeface="+mn-ea"/>
                <a:cs typeface="+mn-cs"/>
              </a:rPr>
              <a:t>Arc de Triomphe - Paris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50m tall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Made of limestone and cobblestone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Underground passage below the arch</a:t>
            </a:r>
          </a:p>
        </p:txBody>
      </p:sp>
      <p:sp>
        <p:nvSpPr>
          <p:cNvPr id="23" name="TextBox 22">
            <a:extLst>
              <a:ext uri="{FF2B5EF4-FFF2-40B4-BE49-F238E27FC236}">
                <a16:creationId xmlns:a16="http://schemas.microsoft.com/office/drawing/2014/main" id="{6BCB1482-8483-402F-AB77-13365501866C}"/>
              </a:ext>
            </a:extLst>
          </p:cNvPr>
          <p:cNvSpPr txBox="1"/>
          <p:nvPr/>
        </p:nvSpPr>
        <p:spPr>
          <a:xfrm>
            <a:off x="9137183" y="3437663"/>
            <a:ext cx="2945960" cy="24622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5: </a:t>
            </a:r>
            <a:r>
              <a:rPr kumimoji="0" lang="en-GB" sz="1400" b="1" i="0" u="none" strike="noStrike" kern="1200" cap="none" spc="0" normalizeH="0" baseline="0" noProof="0" dirty="0">
                <a:ln>
                  <a:noFill/>
                </a:ln>
                <a:solidFill>
                  <a:srgbClr val="E6287F"/>
                </a:solidFill>
                <a:effectLst/>
                <a:uLnTx/>
                <a:uFillTx/>
                <a:latin typeface="Calibri" panose="020F0502020204030204"/>
                <a:ea typeface="+mn-ea"/>
                <a:cs typeface="+mn-cs"/>
              </a:rPr>
              <a:t>Utah State Capitol - America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76m high</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Made from granite with a copper dome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265 pendulum bearings (seismic base isolation system)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FB59FD2-5CBA-4A62-BBCC-59FC71F733FC}"/>
              </a:ext>
            </a:extLst>
          </p:cNvPr>
          <p:cNvSpPr txBox="1"/>
          <p:nvPr/>
        </p:nvSpPr>
        <p:spPr>
          <a:xfrm>
            <a:off x="2102468" y="833998"/>
            <a:ext cx="1922158" cy="24622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GB" sz="1400" b="1" i="0" u="none" strike="noStrike" kern="1200" cap="none" spc="0" normalizeH="0" baseline="0" noProof="0" dirty="0">
                <a:ln>
                  <a:noFill/>
                </a:ln>
                <a:solidFill>
                  <a:srgbClr val="E6287F"/>
                </a:solidFill>
                <a:effectLst/>
                <a:uLnTx/>
                <a:uFillTx/>
                <a:latin typeface="Calibri" panose="020F0502020204030204"/>
                <a:ea typeface="+mn-ea"/>
                <a:cs typeface="+mn-cs"/>
              </a:rPr>
              <a:t>Burj Khalifa - Dubai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830m tall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Made of reinforced steel, concrete and glass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Held into ground by large concrete piles (foundations)</a:t>
            </a:r>
          </a:p>
        </p:txBody>
      </p:sp>
      <p:sp>
        <p:nvSpPr>
          <p:cNvPr id="26" name="TextBox 25">
            <a:extLst>
              <a:ext uri="{FF2B5EF4-FFF2-40B4-BE49-F238E27FC236}">
                <a16:creationId xmlns:a16="http://schemas.microsoft.com/office/drawing/2014/main" id="{BFD992B2-61AC-4D84-8186-EFE4B9AAECBA}"/>
              </a:ext>
            </a:extLst>
          </p:cNvPr>
          <p:cNvSpPr txBox="1"/>
          <p:nvPr/>
        </p:nvSpPr>
        <p:spPr>
          <a:xfrm>
            <a:off x="3061640" y="3437663"/>
            <a:ext cx="3034360"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4: </a:t>
            </a:r>
            <a:r>
              <a:rPr kumimoji="0" lang="en-GB" sz="1400" b="1" i="0" u="none" strike="noStrike" kern="1200" cap="none" spc="0" normalizeH="0" baseline="0" noProof="0" dirty="0" err="1">
                <a:ln>
                  <a:noFill/>
                </a:ln>
                <a:solidFill>
                  <a:srgbClr val="E6287F"/>
                </a:solidFill>
                <a:effectLst/>
                <a:uLnTx/>
                <a:uFillTx/>
                <a:latin typeface="Calibri" panose="020F0502020204030204"/>
                <a:ea typeface="+mn-ea"/>
                <a:cs typeface="+mn-cs"/>
              </a:rPr>
              <a:t>Sabiha</a:t>
            </a:r>
            <a:r>
              <a:rPr kumimoji="0" lang="en-GB" sz="1400" b="1" i="0" u="none" strike="noStrike" kern="1200" cap="none" spc="0" normalizeH="0" baseline="0" noProof="0" dirty="0">
                <a:ln>
                  <a:noFill/>
                </a:ln>
                <a:solidFill>
                  <a:srgbClr val="E6287F"/>
                </a:solidFill>
                <a:effectLst/>
                <a:uLnTx/>
                <a:uFillTx/>
                <a:latin typeface="Calibri" panose="020F0502020204030204"/>
                <a:ea typeface="+mn-ea"/>
                <a:cs typeface="+mn-cs"/>
              </a:rPr>
              <a:t> </a:t>
            </a:r>
            <a:r>
              <a:rPr kumimoji="0" lang="en-GB" sz="1400" b="1" i="0" u="none" strike="noStrike" kern="1200" cap="none" spc="0" normalizeH="0" baseline="0" noProof="0" dirty="0" err="1">
                <a:ln>
                  <a:noFill/>
                </a:ln>
                <a:solidFill>
                  <a:srgbClr val="E6287F"/>
                </a:solidFill>
                <a:effectLst/>
                <a:uLnTx/>
                <a:uFillTx/>
                <a:latin typeface="Calibri" panose="020F0502020204030204"/>
                <a:ea typeface="+mn-ea"/>
                <a:cs typeface="+mn-cs"/>
              </a:rPr>
              <a:t>Gökçen</a:t>
            </a:r>
            <a:r>
              <a:rPr kumimoji="0" lang="en-GB" sz="1400" b="1" i="0" u="none" strike="noStrike" kern="1200" cap="none" spc="0" normalizeH="0" baseline="0" noProof="0" dirty="0">
                <a:ln>
                  <a:noFill/>
                </a:ln>
                <a:solidFill>
                  <a:srgbClr val="E6287F"/>
                </a:solidFill>
                <a:effectLst/>
                <a:uLnTx/>
                <a:uFillTx/>
                <a:latin typeface="Calibri" panose="020F0502020204030204"/>
                <a:ea typeface="+mn-ea"/>
                <a:cs typeface="+mn-cs"/>
              </a:rPr>
              <a:t> International Airport - Turkey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95m tall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Made of low weight steel and glass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building sits on 300 pendulum bearings (seismic base isolation system)</a:t>
            </a:r>
          </a:p>
        </p:txBody>
      </p:sp>
      <p:sp>
        <p:nvSpPr>
          <p:cNvPr id="27" name="Title 1">
            <a:extLst>
              <a:ext uri="{FF2B5EF4-FFF2-40B4-BE49-F238E27FC236}">
                <a16:creationId xmlns:a16="http://schemas.microsoft.com/office/drawing/2014/main" id="{5346D3C7-38D9-4FE2-8126-333A32163F68}"/>
              </a:ext>
            </a:extLst>
          </p:cNvPr>
          <p:cNvSpPr txBox="1">
            <a:spLocks/>
          </p:cNvSpPr>
          <p:nvPr/>
        </p:nvSpPr>
        <p:spPr>
          <a:xfrm>
            <a:off x="230256" y="48551"/>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rPr>
              <a:t>Y9 Interrogating Information</a:t>
            </a:r>
          </a:p>
        </p:txBody>
      </p:sp>
      <p:pic>
        <p:nvPicPr>
          <p:cNvPr id="33" name="Picture 4" descr="http://t3.gstatic.com/licensed-image?q=tbn:ANd9GcTjBDKnlOrJjAgeB8axP9N7qDD8xKBj3VBmEG74aawelV2Yp8u7o7PaP8arma-0P2RP">
            <a:extLst>
              <a:ext uri="{FF2B5EF4-FFF2-40B4-BE49-F238E27FC236}">
                <a16:creationId xmlns:a16="http://schemas.microsoft.com/office/drawing/2014/main" id="{6FB2874D-1996-4252-8C3F-F4A18F962F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23"/>
          <a:stretch/>
        </p:blipFill>
        <p:spPr bwMode="auto">
          <a:xfrm>
            <a:off x="6352376" y="3437663"/>
            <a:ext cx="2782239" cy="242370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13 Famous Landmarks in Paris | Celebrity Cruises">
            <a:extLst>
              <a:ext uri="{FF2B5EF4-FFF2-40B4-BE49-F238E27FC236}">
                <a16:creationId xmlns:a16="http://schemas.microsoft.com/office/drawing/2014/main" id="{F15A4AE2-B912-4AB6-9FB5-9A4637416A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798" r="11420"/>
          <a:stretch/>
        </p:blipFill>
        <p:spPr bwMode="auto">
          <a:xfrm>
            <a:off x="8254892" y="833998"/>
            <a:ext cx="2080610" cy="245161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Earthquake Resistant Building Techniques - Sabiha Gökçen International Airport, Turkey - Sheet1">
            <a:extLst>
              <a:ext uri="{FF2B5EF4-FFF2-40B4-BE49-F238E27FC236}">
                <a16:creationId xmlns:a16="http://schemas.microsoft.com/office/drawing/2014/main" id="{43274880-8B03-44C7-B3C8-19F69707C3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771" y="3437663"/>
            <a:ext cx="2812869" cy="243967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urj Khalifa: The tallest building in the world | Guinness World Records">
            <a:extLst>
              <a:ext uri="{FF2B5EF4-FFF2-40B4-BE49-F238E27FC236}">
                <a16:creationId xmlns:a16="http://schemas.microsoft.com/office/drawing/2014/main" id="{D603BBD8-6CE6-4765-83DC-33E1C3EB878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6" t="1" r="12045" b="34249"/>
          <a:stretch/>
        </p:blipFill>
        <p:spPr bwMode="auto">
          <a:xfrm>
            <a:off x="230256" y="833998"/>
            <a:ext cx="1794487" cy="24135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nso-ji Temple Tokyo travel guide — Unmissable Trips">
            <a:extLst>
              <a:ext uri="{FF2B5EF4-FFF2-40B4-BE49-F238E27FC236}">
                <a16:creationId xmlns:a16="http://schemas.microsoft.com/office/drawing/2014/main" id="{D6B8AF8D-F0D8-448B-8C28-FE73BD81619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994" t="10543" r="27347" b="1403"/>
          <a:stretch/>
        </p:blipFill>
        <p:spPr bwMode="auto">
          <a:xfrm>
            <a:off x="3976074" y="833998"/>
            <a:ext cx="2532606" cy="2450903"/>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04BE177F-FB97-4DF4-A7DD-F177479E3325}"/>
              </a:ext>
            </a:extLst>
          </p:cNvPr>
          <p:cNvSpPr txBox="1"/>
          <p:nvPr/>
        </p:nvSpPr>
        <p:spPr>
          <a:xfrm>
            <a:off x="6487077" y="833998"/>
            <a:ext cx="1767815" cy="24622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GB" sz="1400" b="1" i="0" u="none" strike="noStrike" kern="1200" cap="none" spc="0" normalizeH="0" baseline="0" noProof="0" dirty="0">
                <a:ln>
                  <a:noFill/>
                </a:ln>
                <a:solidFill>
                  <a:srgbClr val="E6287F"/>
                </a:solidFill>
                <a:effectLst/>
                <a:uLnTx/>
                <a:uFillTx/>
                <a:latin typeface="Calibri" panose="020F0502020204030204"/>
                <a:ea typeface="+mn-ea"/>
                <a:cs typeface="+mn-cs"/>
              </a:rPr>
              <a:t>Sensoji Temple - Japan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53m tall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Made of wood and some concrete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Light titanium roof tiles</a:t>
            </a:r>
          </a:p>
        </p:txBody>
      </p:sp>
    </p:spTree>
    <p:extLst>
      <p:ext uri="{BB962C8B-B14F-4D97-AF65-F5344CB8AC3E}">
        <p14:creationId xmlns:p14="http://schemas.microsoft.com/office/powerpoint/2010/main" val="1694268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descr="2.png">
            <a:extLst>
              <a:ext uri="{FF2B5EF4-FFF2-40B4-BE49-F238E27FC236}">
                <a16:creationId xmlns:a16="http://schemas.microsoft.com/office/drawing/2014/main" id="{9B78F1E9-5138-4A83-8234-1B350CC7A5EB}"/>
              </a:ext>
            </a:extLst>
          </p:cNvPr>
          <p:cNvPicPr>
            <a:picLocks noChangeAspect="1"/>
          </p:cNvPicPr>
          <p:nvPr/>
        </p:nvPicPr>
        <p:blipFill>
          <a:blip r:embed="rId3"/>
          <a:stretch>
            <a:fillRect/>
          </a:stretch>
        </p:blipFill>
        <p:spPr>
          <a:xfrm>
            <a:off x="0" y="1"/>
            <a:ext cx="12192000" cy="6858000"/>
          </a:xfrm>
          <a:prstGeom prst="rect">
            <a:avLst/>
          </a:prstGeom>
        </p:spPr>
      </p:pic>
      <p:sp>
        <p:nvSpPr>
          <p:cNvPr id="17" name="Title 1">
            <a:extLst>
              <a:ext uri="{FF2B5EF4-FFF2-40B4-BE49-F238E27FC236}">
                <a16:creationId xmlns:a16="http://schemas.microsoft.com/office/drawing/2014/main" id="{8A47DEB1-CA47-489E-A976-2E3D45DA1726}"/>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rPr>
              <a:t>Y9 Interrogating Information</a:t>
            </a:r>
          </a:p>
        </p:txBody>
      </p:sp>
      <p:sp>
        <p:nvSpPr>
          <p:cNvPr id="3" name="Rectangle 2">
            <a:extLst>
              <a:ext uri="{FF2B5EF4-FFF2-40B4-BE49-F238E27FC236}">
                <a16:creationId xmlns:a16="http://schemas.microsoft.com/office/drawing/2014/main" id="{BC66BC27-621F-445D-A934-8BAC79D6944D}"/>
              </a:ext>
            </a:extLst>
          </p:cNvPr>
          <p:cNvSpPr/>
          <p:nvPr/>
        </p:nvSpPr>
        <p:spPr>
          <a:xfrm>
            <a:off x="396751" y="1230913"/>
            <a:ext cx="569924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Seismic base isolators: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Allows the building to gently rock in the event of the earthquake.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Means there is less force exerted on the building itself.</a:t>
            </a:r>
          </a:p>
        </p:txBody>
      </p:sp>
      <p:pic>
        <p:nvPicPr>
          <p:cNvPr id="9" name="Picture 8">
            <a:extLst>
              <a:ext uri="{FF2B5EF4-FFF2-40B4-BE49-F238E27FC236}">
                <a16:creationId xmlns:a16="http://schemas.microsoft.com/office/drawing/2014/main" id="{84B07B58-4FAF-4DDA-9F04-7C48C49A3C3E}"/>
              </a:ext>
            </a:extLst>
          </p:cNvPr>
          <p:cNvPicPr>
            <a:picLocks noChangeAspect="1"/>
          </p:cNvPicPr>
          <p:nvPr/>
        </p:nvPicPr>
        <p:blipFill>
          <a:blip r:embed="rId4">
            <a:biLevel thresh="75000"/>
          </a:blip>
          <a:stretch>
            <a:fillRect/>
          </a:stretch>
        </p:blipFill>
        <p:spPr>
          <a:xfrm>
            <a:off x="10569465" y="262626"/>
            <a:ext cx="1103561" cy="1105007"/>
          </a:xfrm>
          <a:prstGeom prst="ellipse">
            <a:avLst/>
          </a:prstGeom>
          <a:ln w="19050">
            <a:solidFill>
              <a:srgbClr val="2F2E7E"/>
            </a:solidFill>
          </a:ln>
        </p:spPr>
      </p:pic>
      <p:pic>
        <p:nvPicPr>
          <p:cNvPr id="4098" name="Picture 2" descr="Seismic base isolation - Wikipedia">
            <a:extLst>
              <a:ext uri="{FF2B5EF4-FFF2-40B4-BE49-F238E27FC236}">
                <a16:creationId xmlns:a16="http://schemas.microsoft.com/office/drawing/2014/main" id="{D9266527-1B5C-4EA3-B9AC-F506ECEDF4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5069" y="3609811"/>
            <a:ext cx="3282613" cy="219756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B81B671-2837-462B-8277-428D4BE72250}"/>
              </a:ext>
            </a:extLst>
          </p:cNvPr>
          <p:cNvSpPr/>
          <p:nvPr/>
        </p:nvSpPr>
        <p:spPr>
          <a:xfrm>
            <a:off x="6248399" y="1230913"/>
            <a:ext cx="569924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Concrete piles: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Large concrete pillars, driven into the ground to provide a stable foundation.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Means the building is more firmly rooted into the ground.</a:t>
            </a:r>
          </a:p>
        </p:txBody>
      </p:sp>
      <p:pic>
        <p:nvPicPr>
          <p:cNvPr id="4100" name="Picture 4" descr="Pile Foundations - CMQ Consulting Engineers">
            <a:extLst>
              <a:ext uri="{FF2B5EF4-FFF2-40B4-BE49-F238E27FC236}">
                <a16:creationId xmlns:a16="http://schemas.microsoft.com/office/drawing/2014/main" id="{D6BC21EC-BFA8-4A11-8D91-B4C2FE738D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9183" y="3609810"/>
            <a:ext cx="3977680" cy="2197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27207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6" descr="2.png">
            <a:extLst>
              <a:ext uri="{FF2B5EF4-FFF2-40B4-BE49-F238E27FC236}">
                <a16:creationId xmlns:a16="http://schemas.microsoft.com/office/drawing/2014/main" id="{DEBFD766-80A5-41EE-AE0D-E49BE4129ECB}"/>
              </a:ext>
            </a:extLst>
          </p:cNvPr>
          <p:cNvPicPr>
            <a:picLocks noChangeAspect="1"/>
          </p:cNvPicPr>
          <p:nvPr/>
        </p:nvPicPr>
        <p:blipFill>
          <a:blip r:embed="rId3"/>
          <a:stretch>
            <a:fillRect/>
          </a:stretch>
        </p:blipFill>
        <p:spPr>
          <a:xfrm>
            <a:off x="0" y="1"/>
            <a:ext cx="12192000" cy="6858000"/>
          </a:xfrm>
          <a:prstGeom prst="rect">
            <a:avLst/>
          </a:prstGeom>
        </p:spPr>
      </p:pic>
      <p:sp>
        <p:nvSpPr>
          <p:cNvPr id="2" name="Title 1"/>
          <p:cNvSpPr>
            <a:spLocks noGrp="1"/>
          </p:cNvSpPr>
          <p:nvPr>
            <p:ph type="title"/>
          </p:nvPr>
        </p:nvSpPr>
        <p:spPr>
          <a:xfrm>
            <a:off x="418006" y="262672"/>
            <a:ext cx="9543250" cy="707886"/>
          </a:xfrm>
        </p:spPr>
        <p:txBody>
          <a:bodyPr>
            <a:normAutofit/>
          </a:bodyPr>
          <a:lstStyle/>
          <a:p>
            <a:r>
              <a:rPr lang="en-US" b="1" dirty="0">
                <a:solidFill>
                  <a:srgbClr val="E6287F"/>
                </a:solidFill>
              </a:rPr>
              <a:t>Recap Y9 – What did we do last session?</a:t>
            </a:r>
          </a:p>
        </p:txBody>
      </p:sp>
      <p:sp>
        <p:nvSpPr>
          <p:cNvPr id="5" name="Content Placeholder 2"/>
          <p:cNvSpPr txBox="1">
            <a:spLocks/>
          </p:cNvSpPr>
          <p:nvPr/>
        </p:nvSpPr>
        <p:spPr>
          <a:xfrm>
            <a:off x="2230744" y="1744752"/>
            <a:ext cx="7833752" cy="11228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mj-lt"/>
              <a:buAutoNum type="arabicPeriod" startAt="4"/>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0BDED3C-B0C7-4483-996B-0E2A9A2DD0E3}"/>
              </a:ext>
            </a:extLst>
          </p:cNvPr>
          <p:cNvSpPr txBox="1"/>
          <p:nvPr/>
        </p:nvSpPr>
        <p:spPr>
          <a:xfrm>
            <a:off x="418006" y="1312663"/>
            <a:ext cx="963044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As you enter the room, </a:t>
            </a:r>
            <a:r>
              <a:rPr kumimoji="0" lang="en-GB" sz="2000" b="1" i="0" u="none" strike="noStrike" kern="1200" cap="none" spc="0" normalizeH="0" baseline="0" noProof="0" dirty="0">
                <a:ln>
                  <a:noFill/>
                </a:ln>
                <a:solidFill>
                  <a:srgbClr val="E6287F"/>
                </a:solidFill>
                <a:effectLst/>
                <a:uLnTx/>
                <a:uFillTx/>
                <a:latin typeface="Calibri" panose="020F0502020204030204"/>
                <a:ea typeface="+mn-ea"/>
                <a:cs typeface="+mn-cs"/>
              </a:rPr>
              <a:t>discuss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this with the people on your table. Use the </a:t>
            </a:r>
            <a:r>
              <a:rPr kumimoji="0" lang="en-GB" sz="2000" b="1" i="0" u="none" strike="noStrike" kern="1200" cap="none" spc="0" normalizeH="0" baseline="0" noProof="0" dirty="0">
                <a:ln>
                  <a:noFill/>
                </a:ln>
                <a:solidFill>
                  <a:srgbClr val="E6287F"/>
                </a:solidFill>
                <a:effectLst/>
                <a:uLnTx/>
                <a:uFillTx/>
                <a:latin typeface="Calibri" panose="020F0502020204030204"/>
                <a:ea typeface="+mn-ea"/>
                <a:cs typeface="+mn-cs"/>
              </a:rPr>
              <a:t>images</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below to help you. We will ask you to </a:t>
            </a:r>
            <a:r>
              <a:rPr kumimoji="0" lang="en-GB" sz="2000" b="1" i="0" u="none" strike="noStrike" kern="1200" cap="none" spc="0" normalizeH="0" baseline="0" noProof="0" dirty="0">
                <a:ln>
                  <a:noFill/>
                </a:ln>
                <a:solidFill>
                  <a:srgbClr val="E6287F"/>
                </a:solidFill>
                <a:effectLst/>
                <a:uLnTx/>
                <a:uFillTx/>
                <a:latin typeface="Calibri" panose="020F0502020204030204"/>
                <a:ea typeface="+mn-ea"/>
                <a:cs typeface="+mn-cs"/>
              </a:rPr>
              <a:t>feed back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on your discussions when everyone arrives.</a:t>
            </a:r>
          </a:p>
        </p:txBody>
      </p:sp>
      <p:pic>
        <p:nvPicPr>
          <p:cNvPr id="1034" name="Picture 10" descr="Post It Note Images - Free Download on Freepik">
            <a:extLst>
              <a:ext uri="{FF2B5EF4-FFF2-40B4-BE49-F238E27FC236}">
                <a16:creationId xmlns:a16="http://schemas.microsoft.com/office/drawing/2014/main" id="{7DEFD062-71C6-4E0C-B936-5A0073AB30D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14596" y="2195139"/>
            <a:ext cx="2642313" cy="26423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2D3F354-A829-4C58-B2E1-9E5E1477065C}"/>
              </a:ext>
            </a:extLst>
          </p:cNvPr>
          <p:cNvSpPr txBox="1"/>
          <p:nvPr/>
        </p:nvSpPr>
        <p:spPr>
          <a:xfrm>
            <a:off x="664335" y="4939253"/>
            <a:ext cx="192210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What was the session </a:t>
            </a:r>
            <a:r>
              <a:rPr kumimoji="0" lang="en-GB" sz="1800" b="1" i="0" u="none" strike="noStrike" kern="1200" cap="none" spc="0" normalizeH="0" baseline="0" noProof="0" dirty="0">
                <a:ln>
                  <a:noFill/>
                </a:ln>
                <a:solidFill>
                  <a:srgbClr val="E6287F"/>
                </a:solidFill>
                <a:effectLst/>
                <a:uLnTx/>
                <a:uFillTx/>
                <a:latin typeface="Calibri" panose="020F0502020204030204"/>
                <a:ea typeface="+mn-ea"/>
                <a:cs typeface="+mn-cs"/>
              </a:rPr>
              <a:t>called</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8" name="TextBox 17">
            <a:extLst>
              <a:ext uri="{FF2B5EF4-FFF2-40B4-BE49-F238E27FC236}">
                <a16:creationId xmlns:a16="http://schemas.microsoft.com/office/drawing/2014/main" id="{C9C6A1A8-CB61-472C-A41E-684267447423}"/>
              </a:ext>
            </a:extLst>
          </p:cNvPr>
          <p:cNvSpPr txBox="1"/>
          <p:nvPr/>
        </p:nvSpPr>
        <p:spPr>
          <a:xfrm>
            <a:off x="3581089" y="4939253"/>
            <a:ext cx="192210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What </a:t>
            </a:r>
            <a:r>
              <a:rPr kumimoji="0" lang="en-GB" sz="1800" b="1" i="0" u="none" strike="noStrike" kern="1200" cap="none" spc="0" normalizeH="0" baseline="0" noProof="0" dirty="0">
                <a:ln>
                  <a:noFill/>
                </a:ln>
                <a:solidFill>
                  <a:srgbClr val="E6287F"/>
                </a:solidFill>
                <a:effectLst/>
                <a:uLnTx/>
                <a:uFillTx/>
                <a:latin typeface="Calibri" panose="020F0502020204030204"/>
                <a:ea typeface="+mn-ea"/>
                <a:cs typeface="+mn-cs"/>
              </a:rPr>
              <a:t>activities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did we do? </a:t>
            </a:r>
          </a:p>
        </p:txBody>
      </p:sp>
      <p:sp>
        <p:nvSpPr>
          <p:cNvPr id="19" name="TextBox 18">
            <a:extLst>
              <a:ext uri="{FF2B5EF4-FFF2-40B4-BE49-F238E27FC236}">
                <a16:creationId xmlns:a16="http://schemas.microsoft.com/office/drawing/2014/main" id="{C97F5BEA-A05E-4CB1-9D8D-C6DD770DF5B0}"/>
              </a:ext>
            </a:extLst>
          </p:cNvPr>
          <p:cNvSpPr txBox="1"/>
          <p:nvPr/>
        </p:nvSpPr>
        <p:spPr>
          <a:xfrm>
            <a:off x="6497843" y="4939253"/>
            <a:ext cx="192210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What </a:t>
            </a:r>
            <a:r>
              <a:rPr kumimoji="0" lang="en-GB" sz="1800" b="1" i="0" u="none" strike="noStrike" kern="1200" cap="none" spc="0" normalizeH="0" baseline="0" noProof="0" dirty="0">
                <a:ln>
                  <a:noFill/>
                </a:ln>
                <a:solidFill>
                  <a:srgbClr val="E6287F"/>
                </a:solidFill>
                <a:effectLst/>
                <a:uLnTx/>
                <a:uFillTx/>
                <a:latin typeface="Calibri" panose="020F0502020204030204"/>
                <a:ea typeface="+mn-ea"/>
                <a:cs typeface="+mn-cs"/>
              </a:rPr>
              <a:t>skills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did we develop? </a:t>
            </a:r>
          </a:p>
        </p:txBody>
      </p:sp>
      <p:sp>
        <p:nvSpPr>
          <p:cNvPr id="20" name="TextBox 19">
            <a:extLst>
              <a:ext uri="{FF2B5EF4-FFF2-40B4-BE49-F238E27FC236}">
                <a16:creationId xmlns:a16="http://schemas.microsoft.com/office/drawing/2014/main" id="{2B8FC358-0D47-4E4E-A6BB-747E72913F62}"/>
              </a:ext>
            </a:extLst>
          </p:cNvPr>
          <p:cNvSpPr txBox="1"/>
          <p:nvPr/>
        </p:nvSpPr>
        <p:spPr>
          <a:xfrm>
            <a:off x="9414596" y="4939253"/>
            <a:ext cx="192210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6287F"/>
                </a:solidFill>
                <a:effectLst/>
                <a:uLnTx/>
                <a:uFillTx/>
                <a:latin typeface="Calibri" panose="020F0502020204030204"/>
                <a:ea typeface="+mn-ea"/>
                <a:cs typeface="+mn-cs"/>
              </a:rPr>
              <a:t>Why</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did we do this? </a:t>
            </a:r>
          </a:p>
        </p:txBody>
      </p:sp>
      <p:pic>
        <p:nvPicPr>
          <p:cNvPr id="17" name="Picture 16">
            <a:extLst>
              <a:ext uri="{FF2B5EF4-FFF2-40B4-BE49-F238E27FC236}">
                <a16:creationId xmlns:a16="http://schemas.microsoft.com/office/drawing/2014/main" id="{22277FA2-4772-4DC7-AAD6-62C4D1CB223A}"/>
              </a:ext>
            </a:extLst>
          </p:cNvPr>
          <p:cNvPicPr>
            <a:picLocks noChangeAspect="1"/>
          </p:cNvPicPr>
          <p:nvPr/>
        </p:nvPicPr>
        <p:blipFill>
          <a:blip r:embed="rId5">
            <a:biLevel thresh="75000"/>
          </a:blip>
          <a:stretch>
            <a:fillRect/>
          </a:stretch>
        </p:blipFill>
        <p:spPr>
          <a:xfrm>
            <a:off x="10569465" y="262626"/>
            <a:ext cx="1103561" cy="1105007"/>
          </a:xfrm>
          <a:prstGeom prst="ellipse">
            <a:avLst/>
          </a:prstGeom>
          <a:ln w="19050">
            <a:solidFill>
              <a:srgbClr val="2F2E7E"/>
            </a:solidFill>
          </a:ln>
        </p:spPr>
      </p:pic>
      <p:pic>
        <p:nvPicPr>
          <p:cNvPr id="1026" name="Picture 2" descr="Premium Photo | Dominoes game blocks white color with black dots isolated  against white background 3d illustration">
            <a:extLst>
              <a:ext uri="{FF2B5EF4-FFF2-40B4-BE49-F238E27FC236}">
                <a16:creationId xmlns:a16="http://schemas.microsoft.com/office/drawing/2014/main" id="{35E8E3A6-3969-4F63-B7B2-8AC04ACB4903}"/>
              </a:ext>
            </a:extLst>
          </p:cNvPr>
          <p:cNvPicPr>
            <a:picLocks noChangeAspect="1" noChangeArrowheads="1"/>
          </p:cNvPicPr>
          <p:nvPr/>
        </p:nvPicPr>
        <p:blipFill rotWithShape="1">
          <a:blip r:embed="rId6">
            <a:clrChange>
              <a:clrFrom>
                <a:srgbClr val="FBFBFB"/>
              </a:clrFrom>
              <a:clrTo>
                <a:srgbClr val="FBFBFB">
                  <a:alpha val="0"/>
                </a:srgbClr>
              </a:clrTo>
            </a:clrChange>
            <a:extLst>
              <a:ext uri="{28A0092B-C50C-407E-A947-70E740481C1C}">
                <a14:useLocalDpi xmlns:a14="http://schemas.microsoft.com/office/drawing/2010/main" val="0"/>
              </a:ext>
            </a:extLst>
          </a:blip>
          <a:srcRect l="21252" t="19781" r="29412" b="11032"/>
          <a:stretch/>
        </p:blipFill>
        <p:spPr bwMode="auto">
          <a:xfrm>
            <a:off x="3722179" y="2790713"/>
            <a:ext cx="2125133" cy="14901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Water lotus and water lily">
            <a:extLst>
              <a:ext uri="{FF2B5EF4-FFF2-40B4-BE49-F238E27FC236}">
                <a16:creationId xmlns:a16="http://schemas.microsoft.com/office/drawing/2014/main" id="{430E4EE2-4510-41F0-8E26-0DC7AE03C56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842" t="16486" r="11563" b="7323"/>
          <a:stretch/>
        </p:blipFill>
        <p:spPr bwMode="auto">
          <a:xfrm>
            <a:off x="561492" y="2683933"/>
            <a:ext cx="2305666" cy="14901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Tropical Calm: 1 Hour of Relaxing Beach Waves 💗🏝 - YouTube">
            <a:extLst>
              <a:ext uri="{FF2B5EF4-FFF2-40B4-BE49-F238E27FC236}">
                <a16:creationId xmlns:a16="http://schemas.microsoft.com/office/drawing/2014/main" id="{4770603D-571D-428F-84D6-A45F6D380ED7}"/>
              </a:ext>
            </a:extLst>
          </p:cNvPr>
          <p:cNvPicPr/>
          <p:nvPr/>
        </p:nvPicPr>
        <p:blipFill rotWithShape="1">
          <a:blip r:embed="rId8" cstate="print">
            <a:extLst>
              <a:ext uri="{28A0092B-C50C-407E-A947-70E740481C1C}">
                <a14:useLocalDpi xmlns:a14="http://schemas.microsoft.com/office/drawing/2010/main" val="0"/>
              </a:ext>
            </a:extLst>
          </a:blip>
          <a:srcRect l="49258"/>
          <a:stretch/>
        </p:blipFill>
        <p:spPr bwMode="auto">
          <a:xfrm>
            <a:off x="6915195" y="2687542"/>
            <a:ext cx="1769745" cy="1682974"/>
          </a:xfrm>
          <a:prstGeom prst="rect">
            <a:avLst/>
          </a:prstGeom>
          <a:noFill/>
          <a:ln>
            <a:noFill/>
          </a:ln>
          <a:extLst>
            <a:ext uri="{53640926-AAD7-44D8-BBD7-CCE9431645EC}">
              <a14:shadowObscured xmlns:a14="http://schemas.microsoft.com/office/drawing/2010/main"/>
            </a:ext>
          </a:extLst>
        </p:spPr>
      </p:pic>
      <p:pic>
        <p:nvPicPr>
          <p:cNvPr id="25" name="Picture 24" descr="World Map With Names - ESL Map of the World (teacher made)">
            <a:extLst>
              <a:ext uri="{FF2B5EF4-FFF2-40B4-BE49-F238E27FC236}">
                <a16:creationId xmlns:a16="http://schemas.microsoft.com/office/drawing/2014/main" id="{EFEA97AD-BC8D-47B0-AADD-438A5A152F51}"/>
              </a:ext>
            </a:extLst>
          </p:cNvPr>
          <p:cNvPicPr/>
          <p:nvPr/>
        </p:nvPicPr>
        <p:blipFill rotWithShape="1">
          <a:blip r:embed="rId9">
            <a:extLst>
              <a:ext uri="{28A0092B-C50C-407E-A947-70E740481C1C}">
                <a14:useLocalDpi xmlns:a14="http://schemas.microsoft.com/office/drawing/2010/main" val="0"/>
              </a:ext>
            </a:extLst>
          </a:blip>
          <a:srcRect l="17005" t="3807" r="17005" b="3807"/>
          <a:stretch/>
        </p:blipFill>
        <p:spPr bwMode="auto">
          <a:xfrm rot="20259201">
            <a:off x="6497621" y="2547517"/>
            <a:ext cx="1361818" cy="964266"/>
          </a:xfrm>
          <a:prstGeom prst="rect">
            <a:avLst/>
          </a:prstGeom>
          <a:noFill/>
          <a:ln>
            <a:noFill/>
          </a:ln>
          <a:extLst>
            <a:ext uri="{53640926-AAD7-44D8-BBD7-CCE9431645EC}">
              <a14:shadowObscured xmlns:a14="http://schemas.microsoft.com/office/drawing/2010/main"/>
            </a:ext>
          </a:extLst>
        </p:spPr>
      </p:pic>
      <p:pic>
        <p:nvPicPr>
          <p:cNvPr id="26" name="Picture 25" descr="Cartoon rock band Royalty Free Vector Image - VectorStock">
            <a:extLst>
              <a:ext uri="{FF2B5EF4-FFF2-40B4-BE49-F238E27FC236}">
                <a16:creationId xmlns:a16="http://schemas.microsoft.com/office/drawing/2014/main" id="{068F3318-D071-425B-A8CE-0450E07E86DE}"/>
              </a:ext>
            </a:extLst>
          </p:cNvPr>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7680" t="27619" r="56507" b="34051"/>
          <a:stretch/>
        </p:blipFill>
        <p:spPr bwMode="auto">
          <a:xfrm rot="401314">
            <a:off x="7728704" y="2839654"/>
            <a:ext cx="887955" cy="631630"/>
          </a:xfrm>
          <a:prstGeom prst="rect">
            <a:avLst/>
          </a:prstGeom>
          <a:noFill/>
          <a:ln>
            <a:noFill/>
          </a:ln>
          <a:extLst>
            <a:ext uri="{53640926-AAD7-44D8-BBD7-CCE9431645EC}">
              <a14:shadowObscured xmlns:a14="http://schemas.microsoft.com/office/drawing/2010/main"/>
            </a:ext>
          </a:extLst>
        </p:spPr>
      </p:pic>
      <p:pic>
        <p:nvPicPr>
          <p:cNvPr id="27" name="Picture 26" descr="Cartoon rock band Royalty Free Vector Image - VectorStock">
            <a:extLst>
              <a:ext uri="{FF2B5EF4-FFF2-40B4-BE49-F238E27FC236}">
                <a16:creationId xmlns:a16="http://schemas.microsoft.com/office/drawing/2014/main" id="{25D55821-9CDF-4CE3-A4A0-110E5769ABC1}"/>
              </a:ext>
            </a:extLst>
          </p:cNvPr>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3481" t="24064" r="8531" b="34097"/>
          <a:stretch/>
        </p:blipFill>
        <p:spPr bwMode="auto">
          <a:xfrm rot="21422560">
            <a:off x="6840093" y="3330213"/>
            <a:ext cx="1713865" cy="11652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4755400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descr="2.png">
            <a:extLst>
              <a:ext uri="{FF2B5EF4-FFF2-40B4-BE49-F238E27FC236}">
                <a16:creationId xmlns:a16="http://schemas.microsoft.com/office/drawing/2014/main" id="{9B78F1E9-5138-4A83-8234-1B350CC7A5EB}"/>
              </a:ext>
            </a:extLst>
          </p:cNvPr>
          <p:cNvPicPr>
            <a:picLocks noChangeAspect="1"/>
          </p:cNvPicPr>
          <p:nvPr/>
        </p:nvPicPr>
        <p:blipFill>
          <a:blip r:embed="rId3"/>
          <a:stretch>
            <a:fillRect/>
          </a:stretch>
        </p:blipFill>
        <p:spPr>
          <a:xfrm>
            <a:off x="0" y="1"/>
            <a:ext cx="12192000" cy="6858000"/>
          </a:xfrm>
          <a:prstGeom prst="rect">
            <a:avLst/>
          </a:prstGeom>
        </p:spPr>
      </p:pic>
      <p:sp>
        <p:nvSpPr>
          <p:cNvPr id="17" name="Title 1">
            <a:extLst>
              <a:ext uri="{FF2B5EF4-FFF2-40B4-BE49-F238E27FC236}">
                <a16:creationId xmlns:a16="http://schemas.microsoft.com/office/drawing/2014/main" id="{8A47DEB1-CA47-489E-A976-2E3D45DA1726}"/>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rPr>
              <a:t>Y9 Interrogating Information</a:t>
            </a:r>
          </a:p>
        </p:txBody>
      </p:sp>
      <p:sp>
        <p:nvSpPr>
          <p:cNvPr id="3" name="Rectangle 2">
            <a:extLst>
              <a:ext uri="{FF2B5EF4-FFF2-40B4-BE49-F238E27FC236}">
                <a16:creationId xmlns:a16="http://schemas.microsoft.com/office/drawing/2014/main" id="{BC66BC27-621F-445D-A934-8BAC79D6944D}"/>
              </a:ext>
            </a:extLst>
          </p:cNvPr>
          <p:cNvSpPr/>
          <p:nvPr/>
        </p:nvSpPr>
        <p:spPr>
          <a:xfrm>
            <a:off x="396751" y="1257592"/>
            <a:ext cx="11276275"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Answers:</a:t>
            </a: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B07B58-4FAF-4DDA-9F04-7C48C49A3C3E}"/>
              </a:ext>
            </a:extLst>
          </p:cNvPr>
          <p:cNvPicPr>
            <a:picLocks noChangeAspect="1"/>
          </p:cNvPicPr>
          <p:nvPr/>
        </p:nvPicPr>
        <p:blipFill>
          <a:blip r:embed="rId4">
            <a:biLevel thresh="75000"/>
          </a:blip>
          <a:stretch>
            <a:fillRect/>
          </a:stretch>
        </p:blipFill>
        <p:spPr>
          <a:xfrm>
            <a:off x="10569465" y="262626"/>
            <a:ext cx="1103561" cy="1105007"/>
          </a:xfrm>
          <a:prstGeom prst="ellipse">
            <a:avLst/>
          </a:prstGeom>
          <a:ln w="19050">
            <a:solidFill>
              <a:srgbClr val="2F2E7E"/>
            </a:solidFill>
          </a:ln>
        </p:spPr>
      </p:pic>
      <p:pic>
        <p:nvPicPr>
          <p:cNvPr id="11" name="Picture 2" descr="https://upload.wikimedia.org/wikipedia/en/thumb/9/93/Burj_Khalifa.jpg/200px-Burj_Khalifa.jpg">
            <a:extLst>
              <a:ext uri="{FF2B5EF4-FFF2-40B4-BE49-F238E27FC236}">
                <a16:creationId xmlns:a16="http://schemas.microsoft.com/office/drawing/2014/main" id="{9D467E11-6F81-45AE-AAF5-E70F6723B4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665" y="2888884"/>
            <a:ext cx="1981627" cy="17074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t3.gstatic.com/licensed-image?q=tbn:ANd9GcTjBDKnlOrJjAgeB8axP9N7qDD8xKBj3VBmEG74aawelV2Yp8u7o7PaP8arma-0P2RP">
            <a:extLst>
              <a:ext uri="{FF2B5EF4-FFF2-40B4-BE49-F238E27FC236}">
                <a16:creationId xmlns:a16="http://schemas.microsoft.com/office/drawing/2014/main" id="{DE926303-53D5-4612-8FF4-E4D94545DF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5823" y="2880535"/>
            <a:ext cx="2124147" cy="17241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13 Famous Landmarks in Paris | Celebrity Cruises">
            <a:extLst>
              <a:ext uri="{FF2B5EF4-FFF2-40B4-BE49-F238E27FC236}">
                <a16:creationId xmlns:a16="http://schemas.microsoft.com/office/drawing/2014/main" id="{E4AAF6CA-33E4-42B8-8EF1-0CECDDB260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2053" y="2868852"/>
            <a:ext cx="1983203" cy="17475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15 Famous Japanese Buildings to Visit in Japan - Discover Walks Blog">
            <a:extLst>
              <a:ext uri="{FF2B5EF4-FFF2-40B4-BE49-F238E27FC236}">
                <a16:creationId xmlns:a16="http://schemas.microsoft.com/office/drawing/2014/main" id="{CE1098F6-1617-400B-B06B-96F968D454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52987" y="2880535"/>
            <a:ext cx="2153371" cy="17241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arthquake Resistant Building Techniques - Sabiha Gökçen International Airport, Turkey - Sheet1">
            <a:extLst>
              <a:ext uri="{FF2B5EF4-FFF2-40B4-BE49-F238E27FC236}">
                <a16:creationId xmlns:a16="http://schemas.microsoft.com/office/drawing/2014/main" id="{D46226EA-4265-464A-8A26-B4245FB4C4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4327" y="2890124"/>
            <a:ext cx="1965801" cy="17049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04517DE-E58A-4ED7-B413-EE27FFF4FF8C}"/>
              </a:ext>
            </a:extLst>
          </p:cNvPr>
          <p:cNvSpPr txBox="1"/>
          <p:nvPr/>
        </p:nvSpPr>
        <p:spPr>
          <a:xfrm>
            <a:off x="418005" y="4629286"/>
            <a:ext cx="2101259"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GB" sz="1400" b="1" i="0" u="none" strike="noStrike" kern="1200" cap="none" spc="0" normalizeH="0" baseline="0" noProof="0" dirty="0" err="1">
                <a:ln>
                  <a:noFill/>
                </a:ln>
                <a:solidFill>
                  <a:srgbClr val="E6287F"/>
                </a:solidFill>
                <a:effectLst/>
                <a:uLnTx/>
                <a:uFillTx/>
                <a:latin typeface="Calibri" panose="020F0502020204030204"/>
                <a:ea typeface="+mn-ea"/>
                <a:cs typeface="+mn-cs"/>
              </a:rPr>
              <a:t>Sabiha</a:t>
            </a:r>
            <a:r>
              <a:rPr kumimoji="0" lang="en-GB" sz="1400" b="1" i="0" u="none" strike="noStrike" kern="1200" cap="none" spc="0" normalizeH="0" baseline="0" noProof="0" dirty="0">
                <a:ln>
                  <a:noFill/>
                </a:ln>
                <a:solidFill>
                  <a:srgbClr val="E6287F"/>
                </a:solidFill>
                <a:effectLst/>
                <a:uLnTx/>
                <a:uFillTx/>
                <a:latin typeface="Calibri" panose="020F0502020204030204"/>
                <a:ea typeface="+mn-ea"/>
                <a:cs typeface="+mn-cs"/>
              </a:rPr>
              <a:t> </a:t>
            </a:r>
            <a:r>
              <a:rPr kumimoji="0" lang="en-GB" sz="1400" b="1" i="0" u="none" strike="noStrike" kern="1200" cap="none" spc="0" normalizeH="0" baseline="0" noProof="0" dirty="0" err="1">
                <a:ln>
                  <a:noFill/>
                </a:ln>
                <a:solidFill>
                  <a:srgbClr val="E6287F"/>
                </a:solidFill>
                <a:effectLst/>
                <a:uLnTx/>
                <a:uFillTx/>
                <a:latin typeface="Calibri" panose="020F0502020204030204"/>
                <a:ea typeface="+mn-ea"/>
                <a:cs typeface="+mn-cs"/>
              </a:rPr>
              <a:t>Gökçen</a:t>
            </a:r>
            <a:r>
              <a:rPr kumimoji="0" lang="en-GB" sz="1400" b="1" i="0" u="none" strike="noStrike" kern="1200" cap="none" spc="0" normalizeH="0" baseline="0" noProof="0" dirty="0">
                <a:ln>
                  <a:noFill/>
                </a:ln>
                <a:solidFill>
                  <a:srgbClr val="E6287F"/>
                </a:solidFill>
                <a:effectLst/>
                <a:uLnTx/>
                <a:uFillTx/>
                <a:latin typeface="Calibri" panose="020F0502020204030204"/>
                <a:ea typeface="+mn-ea"/>
                <a:cs typeface="+mn-cs"/>
              </a:rPr>
              <a:t> - Turkey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E6287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Built to withstand a 7.5 magnitude earthquake.</a:t>
            </a:r>
          </a:p>
        </p:txBody>
      </p:sp>
      <p:sp>
        <p:nvSpPr>
          <p:cNvPr id="14" name="TextBox 13">
            <a:extLst>
              <a:ext uri="{FF2B5EF4-FFF2-40B4-BE49-F238E27FC236}">
                <a16:creationId xmlns:a16="http://schemas.microsoft.com/office/drawing/2014/main" id="{5F1ED5E1-6536-45C4-9059-9BA160E04235}"/>
              </a:ext>
            </a:extLst>
          </p:cNvPr>
          <p:cNvSpPr txBox="1"/>
          <p:nvPr/>
        </p:nvSpPr>
        <p:spPr>
          <a:xfrm>
            <a:off x="2677172" y="4630301"/>
            <a:ext cx="2101259"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GB" sz="1400" b="1" i="0" u="none" strike="noStrike" kern="1200" cap="none" spc="0" normalizeH="0" baseline="0" noProof="0" dirty="0">
                <a:ln>
                  <a:noFill/>
                </a:ln>
                <a:solidFill>
                  <a:srgbClr val="E6287F"/>
                </a:solidFill>
                <a:effectLst/>
                <a:uLnTx/>
                <a:uFillTx/>
                <a:latin typeface="Calibri" panose="020F0502020204030204"/>
                <a:ea typeface="+mn-ea"/>
                <a:cs typeface="+mn-cs"/>
              </a:rPr>
              <a:t>Utah State Capitol - America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E6287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Built to withstand a 7.3 magnitude earthquake.</a:t>
            </a:r>
          </a:p>
        </p:txBody>
      </p:sp>
      <p:sp>
        <p:nvSpPr>
          <p:cNvPr id="15" name="TextBox 14">
            <a:extLst>
              <a:ext uri="{FF2B5EF4-FFF2-40B4-BE49-F238E27FC236}">
                <a16:creationId xmlns:a16="http://schemas.microsoft.com/office/drawing/2014/main" id="{BCD27A7B-8E99-426D-A56C-DA0F4F574BBC}"/>
              </a:ext>
            </a:extLst>
          </p:cNvPr>
          <p:cNvSpPr txBox="1"/>
          <p:nvPr/>
        </p:nvSpPr>
        <p:spPr>
          <a:xfrm>
            <a:off x="5045370" y="4642758"/>
            <a:ext cx="2101259"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GB" sz="1400" b="1" i="0" u="none" strike="noStrike" kern="1200" cap="none" spc="0" normalizeH="0" baseline="0" noProof="0" dirty="0">
                <a:ln>
                  <a:noFill/>
                </a:ln>
                <a:solidFill>
                  <a:srgbClr val="E6287F"/>
                </a:solidFill>
                <a:effectLst/>
                <a:uLnTx/>
                <a:uFillTx/>
                <a:latin typeface="Calibri" panose="020F0502020204030204"/>
                <a:ea typeface="+mn-ea"/>
                <a:cs typeface="+mn-cs"/>
              </a:rPr>
              <a:t>Burj Khalifa - Dubai</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E6287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Built to withstand a 7.0 magnitude earthquake.</a:t>
            </a:r>
          </a:p>
        </p:txBody>
      </p:sp>
      <p:sp>
        <p:nvSpPr>
          <p:cNvPr id="16" name="TextBox 15">
            <a:extLst>
              <a:ext uri="{FF2B5EF4-FFF2-40B4-BE49-F238E27FC236}">
                <a16:creationId xmlns:a16="http://schemas.microsoft.com/office/drawing/2014/main" id="{02BC911C-576D-41C8-83C2-C53489DC8565}"/>
              </a:ext>
            </a:extLst>
          </p:cNvPr>
          <p:cNvSpPr txBox="1"/>
          <p:nvPr/>
        </p:nvSpPr>
        <p:spPr>
          <a:xfrm>
            <a:off x="7268243" y="4642758"/>
            <a:ext cx="2322858"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4: </a:t>
            </a:r>
            <a:r>
              <a:rPr kumimoji="0" lang="en-GB" sz="1400" b="1" i="0" u="none" strike="noStrike" kern="1200" cap="none" spc="0" normalizeH="0" baseline="0" noProof="0" dirty="0">
                <a:ln>
                  <a:noFill/>
                </a:ln>
                <a:solidFill>
                  <a:srgbClr val="E6287F"/>
                </a:solidFill>
                <a:effectLst/>
                <a:uLnTx/>
                <a:uFillTx/>
                <a:latin typeface="Calibri" panose="020F0502020204030204"/>
                <a:ea typeface="+mn-ea"/>
                <a:cs typeface="+mn-cs"/>
              </a:rPr>
              <a:t>Sensoji Temple - Japan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E6287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titanium roof tiles make the building much lighter than other clay-tiled buildings in Japan.</a:t>
            </a:r>
          </a:p>
        </p:txBody>
      </p:sp>
      <p:sp>
        <p:nvSpPr>
          <p:cNvPr id="21" name="TextBox 20">
            <a:extLst>
              <a:ext uri="{FF2B5EF4-FFF2-40B4-BE49-F238E27FC236}">
                <a16:creationId xmlns:a16="http://schemas.microsoft.com/office/drawing/2014/main" id="{66B3B292-08D6-46AC-A451-41F5E68F4D32}"/>
              </a:ext>
            </a:extLst>
          </p:cNvPr>
          <p:cNvSpPr txBox="1"/>
          <p:nvPr/>
        </p:nvSpPr>
        <p:spPr>
          <a:xfrm>
            <a:off x="9602225" y="4629286"/>
            <a:ext cx="2322858"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5: </a:t>
            </a:r>
            <a:r>
              <a:rPr kumimoji="0" lang="en-GB" sz="1400" b="1" i="0" u="none" strike="noStrike" kern="1200" cap="none" spc="0" normalizeH="0" baseline="0" noProof="0" dirty="0">
                <a:ln>
                  <a:noFill/>
                </a:ln>
                <a:solidFill>
                  <a:srgbClr val="E6287F"/>
                </a:solidFill>
                <a:effectLst/>
                <a:uLnTx/>
                <a:uFillTx/>
                <a:latin typeface="Calibri" panose="020F0502020204030204"/>
                <a:ea typeface="+mn-ea"/>
                <a:cs typeface="+mn-cs"/>
              </a:rPr>
              <a:t>Arc de Triomphe - Paris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E6287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Has no earthquake-proof features. Also has a huge hollow space directly underneath it. </a:t>
            </a:r>
          </a:p>
        </p:txBody>
      </p:sp>
      <p:sp>
        <p:nvSpPr>
          <p:cNvPr id="2" name="Arrow: Left-Right 1">
            <a:extLst>
              <a:ext uri="{FF2B5EF4-FFF2-40B4-BE49-F238E27FC236}">
                <a16:creationId xmlns:a16="http://schemas.microsoft.com/office/drawing/2014/main" id="{1A4C7132-C953-4EBE-A089-F1ECDECA39DB}"/>
              </a:ext>
            </a:extLst>
          </p:cNvPr>
          <p:cNvSpPr/>
          <p:nvPr/>
        </p:nvSpPr>
        <p:spPr>
          <a:xfrm>
            <a:off x="484327" y="2447224"/>
            <a:ext cx="11270929" cy="339273"/>
          </a:xfrm>
          <a:prstGeom prst="leftRightArrow">
            <a:avLst/>
          </a:prstGeom>
          <a:solidFill>
            <a:srgbClr val="E6287F"/>
          </a:solidFill>
          <a:ln>
            <a:solidFill>
              <a:srgbClr val="E628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04811A-EF1F-4C87-A229-7A3F2CC9C7C2}"/>
              </a:ext>
            </a:extLst>
          </p:cNvPr>
          <p:cNvSpPr txBox="1"/>
          <p:nvPr/>
        </p:nvSpPr>
        <p:spPr>
          <a:xfrm>
            <a:off x="396750" y="2143881"/>
            <a:ext cx="231907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6287F"/>
                </a:solidFill>
                <a:effectLst/>
                <a:uLnTx/>
                <a:uFillTx/>
                <a:latin typeface="Calibri" panose="020F0502020204030204"/>
                <a:ea typeface="+mn-ea"/>
                <a:cs typeface="+mn-cs"/>
              </a:rPr>
              <a:t>Most</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earthquake-proof</a:t>
            </a:r>
          </a:p>
        </p:txBody>
      </p:sp>
      <p:sp>
        <p:nvSpPr>
          <p:cNvPr id="22" name="TextBox 21">
            <a:extLst>
              <a:ext uri="{FF2B5EF4-FFF2-40B4-BE49-F238E27FC236}">
                <a16:creationId xmlns:a16="http://schemas.microsoft.com/office/drawing/2014/main" id="{BA08D873-8FDF-40E0-9983-D6B70E245566}"/>
              </a:ext>
            </a:extLst>
          </p:cNvPr>
          <p:cNvSpPr txBox="1"/>
          <p:nvPr/>
        </p:nvSpPr>
        <p:spPr>
          <a:xfrm>
            <a:off x="9693502" y="2108670"/>
            <a:ext cx="231907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6287F"/>
                </a:solidFill>
                <a:effectLst/>
                <a:uLnTx/>
                <a:uFillTx/>
                <a:latin typeface="Calibri" panose="020F0502020204030204"/>
                <a:ea typeface="+mn-ea"/>
                <a:cs typeface="+mn-cs"/>
              </a:rPr>
              <a:t>Least</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earthquake-proof</a:t>
            </a:r>
          </a:p>
        </p:txBody>
      </p:sp>
    </p:spTree>
    <p:extLst>
      <p:ext uri="{BB962C8B-B14F-4D97-AF65-F5344CB8AC3E}">
        <p14:creationId xmlns:p14="http://schemas.microsoft.com/office/powerpoint/2010/main" val="278850196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B83923F-5BC9-48FC-89F7-CE20A8816570}"/>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p:cNvSpPr>
            <a:spLocks noGrp="1"/>
          </p:cNvSpPr>
          <p:nvPr>
            <p:ph type="title"/>
          </p:nvPr>
        </p:nvSpPr>
        <p:spPr>
          <a:xfrm>
            <a:off x="511604" y="170501"/>
            <a:ext cx="7886700" cy="1325563"/>
          </a:xfrm>
        </p:spPr>
        <p:txBody>
          <a:bodyPr/>
          <a:lstStyle/>
          <a:p>
            <a:r>
              <a:rPr lang="en-US" b="1" dirty="0">
                <a:solidFill>
                  <a:srgbClr val="E6287F"/>
                </a:solidFill>
              </a:rPr>
              <a:t>Post-it reflection…</a:t>
            </a:r>
          </a:p>
        </p:txBody>
      </p:sp>
      <p:sp>
        <p:nvSpPr>
          <p:cNvPr id="5" name="Content Placeholder 2"/>
          <p:cNvSpPr txBox="1">
            <a:spLocks/>
          </p:cNvSpPr>
          <p:nvPr/>
        </p:nvSpPr>
        <p:spPr>
          <a:xfrm>
            <a:off x="511604" y="1367634"/>
            <a:ext cx="11168792" cy="45666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ea typeface="Calibri" panose="020F0502020204030204" pitchFamily="34" charset="0"/>
                <a:cs typeface="Times New Roman (Body CS)"/>
              </a:rPr>
              <a:t>And finally…</a:t>
            </a:r>
          </a:p>
          <a:p>
            <a:pPr marL="0" indent="0">
              <a:buNone/>
            </a:pPr>
            <a:r>
              <a:rPr lang="en-GB" sz="2400" dirty="0">
                <a:ea typeface="Calibri" panose="020F0502020204030204" pitchFamily="34" charset="0"/>
                <a:cs typeface="Times New Roman (Body CS)"/>
              </a:rPr>
              <a:t>Each take 3 post-it notes and on them, write: </a:t>
            </a:r>
          </a:p>
          <a:p>
            <a:endParaRPr lang="en-GB" sz="2400" dirty="0">
              <a:ea typeface="Calibri" panose="020F0502020204030204" pitchFamily="34" charset="0"/>
              <a:cs typeface="Times New Roman (Body CS)"/>
            </a:endParaRPr>
          </a:p>
          <a:p>
            <a:endParaRPr lang="en-GB" sz="2400" dirty="0">
              <a:ea typeface="Calibri" panose="020F0502020204030204" pitchFamily="34" charset="0"/>
              <a:cs typeface="Times New Roman (Body CS)"/>
            </a:endParaRPr>
          </a:p>
          <a:p>
            <a:endParaRPr lang="en-GB" sz="2400" dirty="0">
              <a:ea typeface="Calibri" panose="020F0502020204030204" pitchFamily="34" charset="0"/>
              <a:cs typeface="Times New Roman (Body CS)"/>
            </a:endParaRPr>
          </a:p>
          <a:p>
            <a:endParaRPr lang="en-GB" sz="2400" dirty="0">
              <a:ea typeface="Calibri" panose="020F0502020204030204" pitchFamily="34" charset="0"/>
              <a:cs typeface="Times New Roman (Body CS)"/>
            </a:endParaRPr>
          </a:p>
          <a:p>
            <a:endParaRPr lang="en-GB" sz="2400" dirty="0">
              <a:ea typeface="Calibri" panose="020F0502020204030204" pitchFamily="34" charset="0"/>
              <a:cs typeface="Times New Roman (Body CS)"/>
            </a:endParaRPr>
          </a:p>
          <a:p>
            <a:endParaRPr lang="en-GB" sz="2400" dirty="0">
              <a:ea typeface="Calibri" panose="020F0502020204030204" pitchFamily="34" charset="0"/>
              <a:cs typeface="Times New Roman (Body CS)"/>
            </a:endParaRPr>
          </a:p>
          <a:p>
            <a:endParaRPr lang="en-GB" sz="2400" dirty="0">
              <a:ea typeface="Calibri" panose="020F0502020204030204" pitchFamily="34" charset="0"/>
              <a:cs typeface="Times New Roman (Body CS)"/>
            </a:endParaRPr>
          </a:p>
          <a:p>
            <a:pPr marL="0" indent="0">
              <a:buNone/>
            </a:pPr>
            <a:r>
              <a:rPr lang="en-GB" sz="2400" dirty="0">
                <a:ea typeface="Calibri" panose="020F0502020204030204" pitchFamily="34" charset="0"/>
                <a:cs typeface="Times New Roman (Body CS)"/>
              </a:rPr>
              <a:t>When you’ve finished, stick on the board at the front in the relevant section.</a:t>
            </a:r>
          </a:p>
        </p:txBody>
      </p:sp>
      <p:pic>
        <p:nvPicPr>
          <p:cNvPr id="21506" name="Picture 2" descr="Post It Note Images - Free Download on Freepik">
            <a:extLst>
              <a:ext uri="{FF2B5EF4-FFF2-40B4-BE49-F238E27FC236}">
                <a16:creationId xmlns:a16="http://schemas.microsoft.com/office/drawing/2014/main" id="{ED587228-9D4D-44CA-819A-E0B910C76DF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937491"/>
            <a:ext cx="4033763" cy="40337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ost It Note Images - Free Download on Freepik">
            <a:extLst>
              <a:ext uri="{FF2B5EF4-FFF2-40B4-BE49-F238E27FC236}">
                <a16:creationId xmlns:a16="http://schemas.microsoft.com/office/drawing/2014/main" id="{0E91CF1F-ED3E-4299-BB3B-F810CC18E651}"/>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4565"/>
          <a:stretch/>
        </p:blipFill>
        <p:spPr bwMode="auto">
          <a:xfrm>
            <a:off x="4003829" y="1937492"/>
            <a:ext cx="4033763" cy="34462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Post It Note Images - Free Download on Freepik">
            <a:extLst>
              <a:ext uri="{FF2B5EF4-FFF2-40B4-BE49-F238E27FC236}">
                <a16:creationId xmlns:a16="http://schemas.microsoft.com/office/drawing/2014/main" id="{BD8677AD-DFA0-442F-9467-6DC4BAC1C4C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7658" y="1937491"/>
            <a:ext cx="4033763" cy="403376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0252CEE-36E6-4179-9E76-BDE4A5256DC7}"/>
              </a:ext>
            </a:extLst>
          </p:cNvPr>
          <p:cNvSpPr/>
          <p:nvPr/>
        </p:nvSpPr>
        <p:spPr>
          <a:xfrm>
            <a:off x="1052180" y="3292652"/>
            <a:ext cx="2037915" cy="1323439"/>
          </a:xfrm>
          <a:prstGeom prst="rect">
            <a:avLst/>
          </a:prstGeom>
        </p:spPr>
        <p:txBody>
          <a:bodyPr wrap="square">
            <a:spAutoFit/>
          </a:bodyPr>
          <a:lstStyle/>
          <a:p>
            <a:pPr algn="ctr"/>
            <a:r>
              <a:rPr lang="en-GB" sz="2000" dirty="0">
                <a:ea typeface="Calibri" panose="020F0502020204030204" pitchFamily="34" charset="0"/>
                <a:cs typeface="Times New Roman (Body CS)"/>
              </a:rPr>
              <a:t>One thing that you enjoyed about today’s session</a:t>
            </a:r>
            <a:endParaRPr lang="en-GB" sz="2000" dirty="0"/>
          </a:p>
        </p:txBody>
      </p:sp>
      <p:sp>
        <p:nvSpPr>
          <p:cNvPr id="16" name="Rectangle 15">
            <a:extLst>
              <a:ext uri="{FF2B5EF4-FFF2-40B4-BE49-F238E27FC236}">
                <a16:creationId xmlns:a16="http://schemas.microsoft.com/office/drawing/2014/main" id="{F974BFF9-2922-4EDD-B027-1F2909318724}"/>
              </a:ext>
            </a:extLst>
          </p:cNvPr>
          <p:cNvSpPr/>
          <p:nvPr/>
        </p:nvSpPr>
        <p:spPr>
          <a:xfrm>
            <a:off x="5077042" y="3292651"/>
            <a:ext cx="2037915" cy="1323439"/>
          </a:xfrm>
          <a:prstGeom prst="rect">
            <a:avLst/>
          </a:prstGeom>
        </p:spPr>
        <p:txBody>
          <a:bodyPr wrap="square">
            <a:spAutoFit/>
          </a:bodyPr>
          <a:lstStyle/>
          <a:p>
            <a:pPr algn="ctr"/>
            <a:r>
              <a:rPr lang="en-GB" sz="2000" dirty="0">
                <a:ea typeface="Calibri" panose="020F0502020204030204" pitchFamily="34" charset="0"/>
                <a:cs typeface="Times New Roman (Body CS)"/>
              </a:rPr>
              <a:t>One piece information </a:t>
            </a:r>
            <a:r>
              <a:rPr lang="en-GB" sz="2000" b="1" dirty="0">
                <a:ea typeface="Calibri" panose="020F0502020204030204" pitchFamily="34" charset="0"/>
                <a:cs typeface="Times New Roman (Body CS)"/>
              </a:rPr>
              <a:t>or</a:t>
            </a:r>
            <a:r>
              <a:rPr lang="en-GB" sz="2000" dirty="0">
                <a:ea typeface="Calibri" panose="020F0502020204030204" pitchFamily="34" charset="0"/>
                <a:cs typeface="Times New Roman (Body CS)"/>
              </a:rPr>
              <a:t> a skill you learnt in today’s session</a:t>
            </a:r>
            <a:endParaRPr lang="en-GB" sz="2000" dirty="0"/>
          </a:p>
        </p:txBody>
      </p:sp>
      <p:sp>
        <p:nvSpPr>
          <p:cNvPr id="17" name="Rectangle 16">
            <a:extLst>
              <a:ext uri="{FF2B5EF4-FFF2-40B4-BE49-F238E27FC236}">
                <a16:creationId xmlns:a16="http://schemas.microsoft.com/office/drawing/2014/main" id="{6554824A-9AF9-4E0A-9F3D-C6F087ED5B0C}"/>
              </a:ext>
            </a:extLst>
          </p:cNvPr>
          <p:cNvSpPr/>
          <p:nvPr/>
        </p:nvSpPr>
        <p:spPr>
          <a:xfrm>
            <a:off x="9080871" y="3287985"/>
            <a:ext cx="2037915" cy="1631216"/>
          </a:xfrm>
          <a:prstGeom prst="rect">
            <a:avLst/>
          </a:prstGeom>
        </p:spPr>
        <p:txBody>
          <a:bodyPr wrap="square">
            <a:spAutoFit/>
          </a:bodyPr>
          <a:lstStyle/>
          <a:p>
            <a:pPr algn="ctr"/>
            <a:r>
              <a:rPr lang="en-GB" sz="2000" dirty="0">
                <a:ea typeface="Calibri" panose="020F0502020204030204" pitchFamily="34" charset="0"/>
                <a:cs typeface="Times New Roman (Body CS)"/>
              </a:rPr>
              <a:t>One question you have </a:t>
            </a:r>
            <a:r>
              <a:rPr lang="en-GB" sz="2000" b="1" dirty="0">
                <a:ea typeface="Calibri" panose="020F0502020204030204" pitchFamily="34" charset="0"/>
                <a:cs typeface="Times New Roman (Body CS)"/>
              </a:rPr>
              <a:t>or </a:t>
            </a:r>
            <a:r>
              <a:rPr lang="en-GB" sz="2000" dirty="0">
                <a:ea typeface="Calibri" panose="020F0502020204030204" pitchFamily="34" charset="0"/>
                <a:cs typeface="Times New Roman (Body CS)"/>
              </a:rPr>
              <a:t>something you’re still not sure about</a:t>
            </a:r>
            <a:endParaRPr lang="en-GB" sz="2000" dirty="0"/>
          </a:p>
        </p:txBody>
      </p:sp>
      <p:pic>
        <p:nvPicPr>
          <p:cNvPr id="20" name="Picture 19">
            <a:extLst>
              <a:ext uri="{FF2B5EF4-FFF2-40B4-BE49-F238E27FC236}">
                <a16:creationId xmlns:a16="http://schemas.microsoft.com/office/drawing/2014/main" id="{D4955BFA-9753-4DBE-A8B1-764B31EC3936}"/>
              </a:ext>
            </a:extLst>
          </p:cNvPr>
          <p:cNvPicPr>
            <a:picLocks noChangeAspect="1"/>
          </p:cNvPicPr>
          <p:nvPr/>
        </p:nvPicPr>
        <p:blipFill>
          <a:blip r:embed="rId5">
            <a:biLevel thresh="75000"/>
          </a:blip>
          <a:stretch>
            <a:fillRect/>
          </a:stretch>
        </p:blipFill>
        <p:spPr>
          <a:xfrm>
            <a:off x="10569465" y="262626"/>
            <a:ext cx="1103561" cy="1105007"/>
          </a:xfrm>
          <a:prstGeom prst="ellipse">
            <a:avLst/>
          </a:prstGeom>
          <a:ln w="19050">
            <a:solidFill>
              <a:srgbClr val="2F2E7E"/>
            </a:solidFill>
          </a:ln>
        </p:spPr>
      </p:pic>
    </p:spTree>
    <p:extLst>
      <p:ext uri="{BB962C8B-B14F-4D97-AF65-F5344CB8AC3E}">
        <p14:creationId xmlns:p14="http://schemas.microsoft.com/office/powerpoint/2010/main" val="61242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descr="2.png">
            <a:extLst>
              <a:ext uri="{FF2B5EF4-FFF2-40B4-BE49-F238E27FC236}">
                <a16:creationId xmlns:a16="http://schemas.microsoft.com/office/drawing/2014/main" id="{CACD7F9D-5433-44A2-B9DB-93DD185536BB}"/>
              </a:ext>
            </a:extLst>
          </p:cNvPr>
          <p:cNvPicPr>
            <a:picLocks noChangeAspect="1"/>
          </p:cNvPicPr>
          <p:nvPr/>
        </p:nvPicPr>
        <p:blipFill>
          <a:blip r:embed="rId3"/>
          <a:stretch>
            <a:fillRect/>
          </a:stretch>
        </p:blipFill>
        <p:spPr>
          <a:xfrm>
            <a:off x="0" y="1"/>
            <a:ext cx="12192000" cy="6858000"/>
          </a:xfrm>
          <a:prstGeom prst="rect">
            <a:avLst/>
          </a:prstGeom>
        </p:spPr>
      </p:pic>
      <p:sp>
        <p:nvSpPr>
          <p:cNvPr id="5" name="Content Placeholder 2"/>
          <p:cNvSpPr txBox="1">
            <a:spLocks/>
          </p:cNvSpPr>
          <p:nvPr/>
        </p:nvSpPr>
        <p:spPr>
          <a:xfrm>
            <a:off x="534014" y="1680051"/>
            <a:ext cx="10774687" cy="4155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sz="2400" dirty="0">
                <a:solidFill>
                  <a:prstClr val="black"/>
                </a:solidFill>
                <a:ea typeface="Calibri" panose="020F0502020204030204" pitchFamily="34" charset="0"/>
                <a:cs typeface="Times New Roman (Body CS)"/>
              </a:rPr>
              <a:t>In this session, you have learned how to </a:t>
            </a:r>
            <a:r>
              <a:rPr lang="en-GB" sz="2400" b="1" dirty="0">
                <a:solidFill>
                  <a:srgbClr val="E6287F"/>
                </a:solidFill>
                <a:ea typeface="Calibri" panose="020F0502020204030204" pitchFamily="34" charset="0"/>
                <a:cs typeface="Times New Roman (Body CS)"/>
              </a:rPr>
              <a:t>analyse </a:t>
            </a:r>
            <a:r>
              <a:rPr lang="en-GB" sz="2400" dirty="0">
                <a:solidFill>
                  <a:prstClr val="black"/>
                </a:solidFill>
                <a:ea typeface="Calibri" panose="020F0502020204030204" pitchFamily="34" charset="0"/>
                <a:cs typeface="Times New Roman (Body CS)"/>
              </a:rPr>
              <a:t>a situation or topic and </a:t>
            </a:r>
            <a:r>
              <a:rPr lang="en-GB" sz="2400" b="1" dirty="0">
                <a:solidFill>
                  <a:srgbClr val="E6287F"/>
                </a:solidFill>
                <a:ea typeface="Calibri" panose="020F0502020204030204" pitchFamily="34" charset="0"/>
                <a:cs typeface="Times New Roman (Body CS)"/>
              </a:rPr>
              <a:t>think critically</a:t>
            </a:r>
            <a:r>
              <a:rPr lang="en-GB" sz="2400" b="1" dirty="0">
                <a:solidFill>
                  <a:prstClr val="black"/>
                </a:solidFill>
                <a:ea typeface="Calibri" panose="020F0502020204030204" pitchFamily="34" charset="0"/>
                <a:cs typeface="Times New Roman (Body CS)"/>
              </a:rPr>
              <a:t> </a:t>
            </a:r>
            <a:r>
              <a:rPr lang="en-GB" sz="2400" dirty="0">
                <a:solidFill>
                  <a:prstClr val="black"/>
                </a:solidFill>
                <a:ea typeface="Calibri" panose="020F0502020204030204" pitchFamily="34" charset="0"/>
                <a:cs typeface="Times New Roman (Body CS)"/>
              </a:rPr>
              <a:t>by using </a:t>
            </a:r>
            <a:r>
              <a:rPr lang="en-GB" sz="2400" b="1" dirty="0">
                <a:solidFill>
                  <a:srgbClr val="E6287F"/>
                </a:solidFill>
              </a:rPr>
              <a:t>interrogating</a:t>
            </a:r>
            <a:r>
              <a:rPr lang="en-GB" sz="2400" dirty="0">
                <a:solidFill>
                  <a:prstClr val="black"/>
                </a:solidFill>
              </a:rPr>
              <a:t> </a:t>
            </a:r>
            <a:r>
              <a:rPr lang="en-GB" sz="2400" b="1" dirty="0">
                <a:solidFill>
                  <a:srgbClr val="E6287F"/>
                </a:solidFill>
              </a:rPr>
              <a:t>questions</a:t>
            </a:r>
            <a:r>
              <a:rPr lang="en-GB" sz="2400" dirty="0">
                <a:solidFill>
                  <a:prstClr val="black"/>
                </a:solidFill>
              </a:rPr>
              <a:t> to help you make decisions and </a:t>
            </a:r>
            <a:r>
              <a:rPr lang="en-GB" sz="2400" b="1" dirty="0">
                <a:solidFill>
                  <a:srgbClr val="E6287F"/>
                </a:solidFill>
              </a:rPr>
              <a:t>judgements</a:t>
            </a:r>
            <a:r>
              <a:rPr lang="en-GB" sz="2400" dirty="0">
                <a:solidFill>
                  <a:prstClr val="black"/>
                </a:solidFill>
              </a:rPr>
              <a:t> about the topic. </a:t>
            </a:r>
          </a:p>
          <a:p>
            <a:r>
              <a:rPr lang="en-GB" sz="2400" dirty="0"/>
              <a:t>In the next session, </a:t>
            </a:r>
            <a:r>
              <a:rPr lang="en-GB" sz="2400" b="1" dirty="0">
                <a:solidFill>
                  <a:srgbClr val="E6287F"/>
                </a:solidFill>
              </a:rPr>
              <a:t>Go Debate</a:t>
            </a:r>
            <a:r>
              <a:rPr lang="en-GB" sz="2400" dirty="0"/>
              <a:t>,</a:t>
            </a:r>
            <a:r>
              <a:rPr lang="en-GB" sz="2400" b="1" dirty="0">
                <a:solidFill>
                  <a:srgbClr val="E6287F"/>
                </a:solidFill>
              </a:rPr>
              <a:t> </a:t>
            </a:r>
            <a:r>
              <a:rPr lang="en-GB" sz="2400" dirty="0"/>
              <a:t>you will use these critical thinking skills to plan and engage in debates with your peers.</a:t>
            </a:r>
          </a:p>
        </p:txBody>
      </p:sp>
      <p:sp>
        <p:nvSpPr>
          <p:cNvPr id="12" name="Title 1">
            <a:extLst>
              <a:ext uri="{FF2B5EF4-FFF2-40B4-BE49-F238E27FC236}">
                <a16:creationId xmlns:a16="http://schemas.microsoft.com/office/drawing/2014/main" id="{49BEB53E-CBC8-4DFA-A540-7F16C86C8909}"/>
              </a:ext>
            </a:extLst>
          </p:cNvPr>
          <p:cNvSpPr>
            <a:spLocks noGrp="1"/>
          </p:cNvSpPr>
          <p:nvPr>
            <p:ph type="title"/>
          </p:nvPr>
        </p:nvSpPr>
        <p:spPr>
          <a:xfrm>
            <a:off x="418006" y="262672"/>
            <a:ext cx="9543250" cy="707886"/>
          </a:xfrm>
        </p:spPr>
        <p:txBody>
          <a:bodyPr>
            <a:normAutofit/>
          </a:bodyPr>
          <a:lstStyle/>
          <a:p>
            <a:r>
              <a:rPr lang="en-US" b="1" dirty="0">
                <a:solidFill>
                  <a:srgbClr val="E6287F"/>
                </a:solidFill>
              </a:rPr>
              <a:t>Summary - Go </a:t>
            </a:r>
            <a:r>
              <a:rPr lang="en-US" b="1" dirty="0" err="1">
                <a:solidFill>
                  <a:srgbClr val="E6287F"/>
                </a:solidFill>
              </a:rPr>
              <a:t>Analyse</a:t>
            </a:r>
            <a:endParaRPr lang="en-US" b="1" dirty="0">
              <a:solidFill>
                <a:srgbClr val="E6287F"/>
              </a:solidFill>
            </a:endParaRPr>
          </a:p>
        </p:txBody>
      </p:sp>
      <p:pic>
        <p:nvPicPr>
          <p:cNvPr id="6" name="Picture 5">
            <a:extLst>
              <a:ext uri="{FF2B5EF4-FFF2-40B4-BE49-F238E27FC236}">
                <a16:creationId xmlns:a16="http://schemas.microsoft.com/office/drawing/2014/main" id="{614637CA-07D8-44F4-BDF5-7A66E5C11A99}"/>
              </a:ext>
            </a:extLst>
          </p:cNvPr>
          <p:cNvPicPr>
            <a:picLocks noChangeAspect="1"/>
          </p:cNvPicPr>
          <p:nvPr/>
        </p:nvPicPr>
        <p:blipFill>
          <a:blip r:embed="rId4">
            <a:biLevel thresh="75000"/>
          </a:blip>
          <a:stretch>
            <a:fillRect/>
          </a:stretch>
        </p:blipFill>
        <p:spPr>
          <a:xfrm>
            <a:off x="2587515" y="3758852"/>
            <a:ext cx="1103561" cy="1105007"/>
          </a:xfrm>
          <a:prstGeom prst="ellipse">
            <a:avLst/>
          </a:prstGeom>
          <a:ln w="19050">
            <a:solidFill>
              <a:srgbClr val="2F2E7E"/>
            </a:solidFill>
          </a:ln>
        </p:spPr>
      </p:pic>
      <p:pic>
        <p:nvPicPr>
          <p:cNvPr id="7" name="Picture 6">
            <a:extLst>
              <a:ext uri="{FF2B5EF4-FFF2-40B4-BE49-F238E27FC236}">
                <a16:creationId xmlns:a16="http://schemas.microsoft.com/office/drawing/2014/main" id="{2989231E-D53B-43CC-97FB-B903480E7D02}"/>
              </a:ext>
            </a:extLst>
          </p:cNvPr>
          <p:cNvPicPr>
            <a:picLocks noChangeAspect="1"/>
          </p:cNvPicPr>
          <p:nvPr/>
        </p:nvPicPr>
        <p:blipFill>
          <a:blip r:embed="rId5">
            <a:biLevel thresh="75000"/>
          </a:blip>
          <a:stretch>
            <a:fillRect/>
          </a:stretch>
        </p:blipFill>
        <p:spPr>
          <a:xfrm>
            <a:off x="4513869" y="3743830"/>
            <a:ext cx="1135050" cy="1135051"/>
          </a:xfrm>
          <a:prstGeom prst="ellipse">
            <a:avLst/>
          </a:prstGeom>
          <a:ln w="19050">
            <a:solidFill>
              <a:srgbClr val="2F2E7E"/>
            </a:solidFill>
          </a:ln>
        </p:spPr>
      </p:pic>
      <p:grpSp>
        <p:nvGrpSpPr>
          <p:cNvPr id="10" name="Group 9">
            <a:extLst>
              <a:ext uri="{FF2B5EF4-FFF2-40B4-BE49-F238E27FC236}">
                <a16:creationId xmlns:a16="http://schemas.microsoft.com/office/drawing/2014/main" id="{95F5CE3B-8630-41FE-ADA2-9E60C7726FB0}"/>
              </a:ext>
            </a:extLst>
          </p:cNvPr>
          <p:cNvGrpSpPr/>
          <p:nvPr/>
        </p:nvGrpSpPr>
        <p:grpSpPr>
          <a:xfrm>
            <a:off x="617993" y="3743830"/>
            <a:ext cx="1146729" cy="1135051"/>
            <a:chOff x="832420" y="1380553"/>
            <a:chExt cx="1146729" cy="1135051"/>
          </a:xfrm>
        </p:grpSpPr>
        <p:sp>
          <p:nvSpPr>
            <p:cNvPr id="11" name="Oval 10">
              <a:extLst>
                <a:ext uri="{FF2B5EF4-FFF2-40B4-BE49-F238E27FC236}">
                  <a16:creationId xmlns:a16="http://schemas.microsoft.com/office/drawing/2014/main" id="{F7CD72DE-5CC4-44A4-89AA-FC225C6BFC16}"/>
                </a:ext>
              </a:extLst>
            </p:cNvPr>
            <p:cNvSpPr/>
            <p:nvPr/>
          </p:nvSpPr>
          <p:spPr>
            <a:xfrm>
              <a:off x="832420" y="1380553"/>
              <a:ext cx="1146729" cy="1135051"/>
            </a:xfrm>
            <a:prstGeom prst="ellipse">
              <a:avLst/>
            </a:prstGeom>
            <a:solidFill>
              <a:schemeClr val="bg1"/>
            </a:solidFill>
            <a:ln w="12700">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5A972E5-0294-4742-B18D-64736865E3F0}"/>
                </a:ext>
              </a:extLst>
            </p:cNvPr>
            <p:cNvPicPr>
              <a:picLocks noChangeAspect="1"/>
            </p:cNvPicPr>
            <p:nvPr/>
          </p:nvPicPr>
          <p:blipFill rotWithShape="1">
            <a:blip r:embed="rId6">
              <a:clrChange>
                <a:clrFrom>
                  <a:srgbClr val="FDFDFD"/>
                </a:clrFrom>
                <a:clrTo>
                  <a:srgbClr val="FDFDFD">
                    <a:alpha val="0"/>
                  </a:srgbClr>
                </a:clrTo>
              </a:clrChange>
            </a:blip>
            <a:srcRect l="857" t="-9862" r="857" b="-15508"/>
            <a:stretch/>
          </p:blipFill>
          <p:spPr>
            <a:xfrm>
              <a:off x="836229" y="1380553"/>
              <a:ext cx="1141161" cy="1135051"/>
            </a:xfrm>
            <a:prstGeom prst="ellipse">
              <a:avLst/>
            </a:prstGeom>
            <a:ln w="12700">
              <a:solidFill>
                <a:srgbClr val="2F2E7E"/>
              </a:solidFill>
            </a:ln>
          </p:spPr>
        </p:pic>
      </p:grpSp>
      <p:pic>
        <p:nvPicPr>
          <p:cNvPr id="14" name="Picture 13">
            <a:extLst>
              <a:ext uri="{FF2B5EF4-FFF2-40B4-BE49-F238E27FC236}">
                <a16:creationId xmlns:a16="http://schemas.microsoft.com/office/drawing/2014/main" id="{60B8380C-F97F-40EC-A3A1-DBBB3F16CC8B}"/>
              </a:ext>
            </a:extLst>
          </p:cNvPr>
          <p:cNvPicPr>
            <a:picLocks noChangeAspect="1"/>
          </p:cNvPicPr>
          <p:nvPr/>
        </p:nvPicPr>
        <p:blipFill>
          <a:blip r:embed="rId7">
            <a:biLevel thresh="75000"/>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10396043" y="3739507"/>
            <a:ext cx="1156864" cy="1143697"/>
          </a:xfrm>
          <a:prstGeom prst="ellipse">
            <a:avLst/>
          </a:prstGeom>
          <a:ln w="19050">
            <a:solidFill>
              <a:srgbClr val="2F2E7E"/>
            </a:solidFill>
          </a:ln>
        </p:spPr>
      </p:pic>
      <p:pic>
        <p:nvPicPr>
          <p:cNvPr id="15" name="Picture 14">
            <a:extLst>
              <a:ext uri="{FF2B5EF4-FFF2-40B4-BE49-F238E27FC236}">
                <a16:creationId xmlns:a16="http://schemas.microsoft.com/office/drawing/2014/main" id="{027AAD4B-AFA0-4593-9D6C-D64B0999CD1F}"/>
              </a:ext>
            </a:extLst>
          </p:cNvPr>
          <p:cNvPicPr>
            <a:picLocks noChangeAspect="1"/>
          </p:cNvPicPr>
          <p:nvPr/>
        </p:nvPicPr>
        <p:blipFill>
          <a:blip r:embed="rId9">
            <a:biLevel thresh="75000"/>
          </a:blip>
          <a:stretch>
            <a:fillRect/>
          </a:stretch>
        </p:blipFill>
        <p:spPr>
          <a:xfrm>
            <a:off x="6471712" y="3739507"/>
            <a:ext cx="1143696" cy="1143696"/>
          </a:xfrm>
          <a:prstGeom prst="ellipse">
            <a:avLst/>
          </a:prstGeom>
          <a:ln w="19050">
            <a:solidFill>
              <a:srgbClr val="2F2E7E"/>
            </a:solidFill>
          </a:ln>
        </p:spPr>
      </p:pic>
      <p:pic>
        <p:nvPicPr>
          <p:cNvPr id="16" name="Picture 15">
            <a:extLst>
              <a:ext uri="{FF2B5EF4-FFF2-40B4-BE49-F238E27FC236}">
                <a16:creationId xmlns:a16="http://schemas.microsoft.com/office/drawing/2014/main" id="{D814E60E-411A-452A-8D4E-470607136D1C}"/>
              </a:ext>
            </a:extLst>
          </p:cNvPr>
          <p:cNvPicPr>
            <a:picLocks noChangeAspect="1"/>
          </p:cNvPicPr>
          <p:nvPr/>
        </p:nvPicPr>
        <p:blipFill rotWithShape="1">
          <a:blip r:embed="rId10"/>
          <a:srcRect l="14728" t="69557" r="77192" b="2369"/>
          <a:stretch/>
        </p:blipFill>
        <p:spPr>
          <a:xfrm>
            <a:off x="8448161" y="3753137"/>
            <a:ext cx="1132076" cy="1116437"/>
          </a:xfrm>
          <a:prstGeom prst="ellipse">
            <a:avLst/>
          </a:prstGeom>
          <a:ln w="19050">
            <a:solidFill>
              <a:srgbClr val="2F2E7E"/>
            </a:solidFill>
          </a:ln>
        </p:spPr>
      </p:pic>
      <p:sp>
        <p:nvSpPr>
          <p:cNvPr id="17" name="TextBox 16">
            <a:extLst>
              <a:ext uri="{FF2B5EF4-FFF2-40B4-BE49-F238E27FC236}">
                <a16:creationId xmlns:a16="http://schemas.microsoft.com/office/drawing/2014/main" id="{5C8EED80-9732-4CDC-AF73-188A8294C859}"/>
              </a:ext>
            </a:extLst>
          </p:cNvPr>
          <p:cNvSpPr txBox="1"/>
          <p:nvPr/>
        </p:nvSpPr>
        <p:spPr>
          <a:xfrm>
            <a:off x="473360" y="5082005"/>
            <a:ext cx="143016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Connect</a:t>
            </a:r>
          </a:p>
        </p:txBody>
      </p:sp>
      <p:sp>
        <p:nvSpPr>
          <p:cNvPr id="18" name="TextBox 17">
            <a:extLst>
              <a:ext uri="{FF2B5EF4-FFF2-40B4-BE49-F238E27FC236}">
                <a16:creationId xmlns:a16="http://schemas.microsoft.com/office/drawing/2014/main" id="{B1F468BA-4CE1-4A65-A1BE-2F42104B7FCD}"/>
              </a:ext>
            </a:extLst>
          </p:cNvPr>
          <p:cNvSpPr txBox="1"/>
          <p:nvPr/>
        </p:nvSpPr>
        <p:spPr>
          <a:xfrm>
            <a:off x="2478294" y="5082688"/>
            <a:ext cx="1318224"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2: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Analyse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C80F9F82-440F-4401-877B-11BE034909DD}"/>
              </a:ext>
            </a:extLst>
          </p:cNvPr>
          <p:cNvSpPr txBox="1"/>
          <p:nvPr/>
        </p:nvSpPr>
        <p:spPr>
          <a:xfrm>
            <a:off x="4313543" y="5082688"/>
            <a:ext cx="153570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Debate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4B7142E-8318-45FA-BA13-5AF4882BA5E9}"/>
              </a:ext>
            </a:extLst>
          </p:cNvPr>
          <p:cNvSpPr txBox="1"/>
          <p:nvPr/>
        </p:nvSpPr>
        <p:spPr>
          <a:xfrm>
            <a:off x="6275709" y="5078428"/>
            <a:ext cx="153570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4: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Collaborate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CEFA5EAA-4E59-4165-B5E9-74C78A954E5A}"/>
              </a:ext>
            </a:extLst>
          </p:cNvPr>
          <p:cNvSpPr txBox="1"/>
          <p:nvPr/>
        </p:nvSpPr>
        <p:spPr>
          <a:xfrm>
            <a:off x="8253960" y="5088424"/>
            <a:ext cx="152047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5: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Present</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3EB1263A-C4E5-4D63-836A-2F9A455F8AF4}"/>
              </a:ext>
            </a:extLst>
          </p:cNvPr>
          <p:cNvSpPr txBox="1"/>
          <p:nvPr/>
        </p:nvSpPr>
        <p:spPr>
          <a:xfrm>
            <a:off x="10184758" y="5094178"/>
            <a:ext cx="1579434"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6: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Visit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Arrow: Right 22">
            <a:extLst>
              <a:ext uri="{FF2B5EF4-FFF2-40B4-BE49-F238E27FC236}">
                <a16:creationId xmlns:a16="http://schemas.microsoft.com/office/drawing/2014/main" id="{5DDCA03D-CA52-4049-B980-0624B66EAE2D}"/>
              </a:ext>
            </a:extLst>
          </p:cNvPr>
          <p:cNvSpPr/>
          <p:nvPr/>
        </p:nvSpPr>
        <p:spPr>
          <a:xfrm>
            <a:off x="1823617" y="4137689"/>
            <a:ext cx="700958" cy="323128"/>
          </a:xfrm>
          <a:prstGeom prst="rightArrow">
            <a:avLst/>
          </a:prstGeom>
          <a:solidFill>
            <a:srgbClr val="30ADC2"/>
          </a:solidFill>
          <a:ln>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Arrow: Right 23">
            <a:extLst>
              <a:ext uri="{FF2B5EF4-FFF2-40B4-BE49-F238E27FC236}">
                <a16:creationId xmlns:a16="http://schemas.microsoft.com/office/drawing/2014/main" id="{DE44946D-41D5-4DDD-9CE4-80C9411F23B4}"/>
              </a:ext>
            </a:extLst>
          </p:cNvPr>
          <p:cNvSpPr/>
          <p:nvPr/>
        </p:nvSpPr>
        <p:spPr>
          <a:xfrm>
            <a:off x="3747014" y="4137689"/>
            <a:ext cx="700958" cy="323128"/>
          </a:xfrm>
          <a:prstGeom prst="rightArrow">
            <a:avLst/>
          </a:prstGeom>
          <a:solidFill>
            <a:srgbClr val="30ADC2"/>
          </a:solidFill>
          <a:ln>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Arrow: Right 24">
            <a:extLst>
              <a:ext uri="{FF2B5EF4-FFF2-40B4-BE49-F238E27FC236}">
                <a16:creationId xmlns:a16="http://schemas.microsoft.com/office/drawing/2014/main" id="{A48341E0-991F-4510-B3FF-AA9BD2AF61A1}"/>
              </a:ext>
            </a:extLst>
          </p:cNvPr>
          <p:cNvSpPr/>
          <p:nvPr/>
        </p:nvSpPr>
        <p:spPr>
          <a:xfrm>
            <a:off x="5718794" y="4137689"/>
            <a:ext cx="700958" cy="323128"/>
          </a:xfrm>
          <a:prstGeom prst="rightArrow">
            <a:avLst/>
          </a:prstGeom>
          <a:solidFill>
            <a:srgbClr val="30ADC2"/>
          </a:solidFill>
          <a:ln>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row: Right 25">
            <a:extLst>
              <a:ext uri="{FF2B5EF4-FFF2-40B4-BE49-F238E27FC236}">
                <a16:creationId xmlns:a16="http://schemas.microsoft.com/office/drawing/2014/main" id="{FC5F002A-A3E6-4A00-AFFC-016869782A4C}"/>
              </a:ext>
            </a:extLst>
          </p:cNvPr>
          <p:cNvSpPr/>
          <p:nvPr/>
        </p:nvSpPr>
        <p:spPr>
          <a:xfrm>
            <a:off x="7642191" y="4137689"/>
            <a:ext cx="700958" cy="323128"/>
          </a:xfrm>
          <a:prstGeom prst="rightArrow">
            <a:avLst/>
          </a:prstGeom>
          <a:solidFill>
            <a:srgbClr val="30ADC2"/>
          </a:solidFill>
          <a:ln>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row: Right 26">
            <a:extLst>
              <a:ext uri="{FF2B5EF4-FFF2-40B4-BE49-F238E27FC236}">
                <a16:creationId xmlns:a16="http://schemas.microsoft.com/office/drawing/2014/main" id="{FB8C8AFF-61F7-439D-B66C-065FDEA83A3B}"/>
              </a:ext>
            </a:extLst>
          </p:cNvPr>
          <p:cNvSpPr/>
          <p:nvPr/>
        </p:nvSpPr>
        <p:spPr>
          <a:xfrm>
            <a:off x="9639849" y="4137689"/>
            <a:ext cx="700958" cy="323128"/>
          </a:xfrm>
          <a:prstGeom prst="rightArrow">
            <a:avLst/>
          </a:prstGeom>
          <a:solidFill>
            <a:srgbClr val="30ADC2"/>
          </a:solidFill>
          <a:ln>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C35EF80D-AC6B-4193-9F51-144ED4DF6385}"/>
              </a:ext>
            </a:extLst>
          </p:cNvPr>
          <p:cNvPicPr>
            <a:picLocks noChangeAspect="1"/>
          </p:cNvPicPr>
          <p:nvPr/>
        </p:nvPicPr>
        <p:blipFill>
          <a:blip r:embed="rId4">
            <a:biLevel thresh="75000"/>
          </a:blip>
          <a:stretch>
            <a:fillRect/>
          </a:stretch>
        </p:blipFill>
        <p:spPr>
          <a:xfrm>
            <a:off x="10569465" y="262626"/>
            <a:ext cx="1103561" cy="1105007"/>
          </a:xfrm>
          <a:prstGeom prst="ellipse">
            <a:avLst/>
          </a:prstGeom>
          <a:ln w="19050">
            <a:solidFill>
              <a:srgbClr val="2F2E7E"/>
            </a:solidFill>
          </a:ln>
        </p:spPr>
      </p:pic>
    </p:spTree>
    <p:extLst>
      <p:ext uri="{BB962C8B-B14F-4D97-AF65-F5344CB8AC3E}">
        <p14:creationId xmlns:p14="http://schemas.microsoft.com/office/powerpoint/2010/main" val="27111124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FFB01B-EEF7-417D-9726-94D39654EC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389" cy="6858000"/>
          </a:xfrm>
          <a:prstGeom prst="rect">
            <a:avLst/>
          </a:prstGeom>
        </p:spPr>
      </p:pic>
      <p:sp>
        <p:nvSpPr>
          <p:cNvPr id="2" name="Title 1"/>
          <p:cNvSpPr>
            <a:spLocks noGrp="1"/>
          </p:cNvSpPr>
          <p:nvPr>
            <p:ph type="ctrTitle"/>
          </p:nvPr>
        </p:nvSpPr>
        <p:spPr>
          <a:xfrm>
            <a:off x="2207769" y="2862743"/>
            <a:ext cx="7772400" cy="1132523"/>
          </a:xfrm>
        </p:spPr>
        <p:txBody>
          <a:bodyPr/>
          <a:lstStyle/>
          <a:p>
            <a:r>
              <a:rPr lang="en-US" b="1" dirty="0">
                <a:solidFill>
                  <a:srgbClr val="E6287F"/>
                </a:solidFill>
              </a:rPr>
              <a:t>Thank you</a:t>
            </a:r>
          </a:p>
        </p:txBody>
      </p:sp>
    </p:spTree>
    <p:extLst>
      <p:ext uri="{BB962C8B-B14F-4D97-AF65-F5344CB8AC3E}">
        <p14:creationId xmlns:p14="http://schemas.microsoft.com/office/powerpoint/2010/main" val="2819995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descr="2.png">
            <a:extLst>
              <a:ext uri="{FF2B5EF4-FFF2-40B4-BE49-F238E27FC236}">
                <a16:creationId xmlns:a16="http://schemas.microsoft.com/office/drawing/2014/main" id="{E365C6B9-D0F4-4892-B40E-86CEAE5CAC03}"/>
              </a:ext>
            </a:extLst>
          </p:cNvPr>
          <p:cNvPicPr>
            <a:picLocks noChangeAspect="1"/>
          </p:cNvPicPr>
          <p:nvPr/>
        </p:nvPicPr>
        <p:blipFill>
          <a:blip r:embed="rId3"/>
          <a:stretch>
            <a:fillRect/>
          </a:stretch>
        </p:blipFill>
        <p:spPr>
          <a:xfrm>
            <a:off x="0" y="1"/>
            <a:ext cx="12192000" cy="6858000"/>
          </a:xfrm>
          <a:prstGeom prst="rect">
            <a:avLst/>
          </a:prstGeom>
        </p:spPr>
      </p:pic>
      <p:sp>
        <p:nvSpPr>
          <p:cNvPr id="6" name="TextBox 5">
            <a:extLst>
              <a:ext uri="{FF2B5EF4-FFF2-40B4-BE49-F238E27FC236}">
                <a16:creationId xmlns:a16="http://schemas.microsoft.com/office/drawing/2014/main" id="{EFE8E2C1-D865-4291-9CDF-59BA86861A78}"/>
              </a:ext>
            </a:extLst>
          </p:cNvPr>
          <p:cNvSpPr txBox="1"/>
          <p:nvPr/>
        </p:nvSpPr>
        <p:spPr>
          <a:xfrm>
            <a:off x="2049058" y="1785667"/>
            <a:ext cx="6058622" cy="1323439"/>
          </a:xfrm>
          <a:prstGeom prst="rect">
            <a:avLst/>
          </a:prstGeom>
          <a:noFill/>
        </p:spPr>
        <p:txBody>
          <a:bodyPr wrap="square" rtlCol="0">
            <a:spAutoFit/>
          </a:bodyPr>
          <a:lstStyle/>
          <a:p>
            <a:r>
              <a:rPr lang="en-GB" sz="3200" b="1" dirty="0">
                <a:solidFill>
                  <a:srgbClr val="E6287F"/>
                </a:solidFill>
              </a:rPr>
              <a:t>Name</a:t>
            </a:r>
          </a:p>
          <a:p>
            <a:pPr marL="342900" indent="-342900">
              <a:buFont typeface="Arial" panose="020B0604020202020204" pitchFamily="34" charset="0"/>
              <a:buChar char="•"/>
            </a:pPr>
            <a:r>
              <a:rPr lang="en-GB" sz="2400" dirty="0"/>
              <a:t>Job Role</a:t>
            </a:r>
          </a:p>
          <a:p>
            <a:pPr marL="342900" indent="-342900">
              <a:buFont typeface="Arial" panose="020B0604020202020204" pitchFamily="34" charset="0"/>
              <a:buChar char="•"/>
            </a:pPr>
            <a:r>
              <a:rPr lang="en-GB" sz="2400" dirty="0"/>
              <a:t>Institution</a:t>
            </a:r>
          </a:p>
        </p:txBody>
      </p:sp>
      <p:pic>
        <p:nvPicPr>
          <p:cNvPr id="8" name="Picture 2">
            <a:extLst>
              <a:ext uri="{FF2B5EF4-FFF2-40B4-BE49-F238E27FC236}">
                <a16:creationId xmlns:a16="http://schemas.microsoft.com/office/drawing/2014/main" id="{81CF0D8C-621E-45B8-8482-1D6AAA8C70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127" y="1355149"/>
            <a:ext cx="1194307" cy="2061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a:extLst>
              <a:ext uri="{FF2B5EF4-FFF2-40B4-BE49-F238E27FC236}">
                <a16:creationId xmlns:a16="http://schemas.microsoft.com/office/drawing/2014/main" id="{55B6C7DA-4814-43E5-A48C-07256E542C18}"/>
              </a:ext>
            </a:extLst>
          </p:cNvPr>
          <p:cNvSpPr>
            <a:spLocks noGrp="1"/>
          </p:cNvSpPr>
          <p:nvPr>
            <p:ph type="title"/>
          </p:nvPr>
        </p:nvSpPr>
        <p:spPr>
          <a:xfrm>
            <a:off x="418006" y="262672"/>
            <a:ext cx="9543250" cy="707886"/>
          </a:xfrm>
        </p:spPr>
        <p:txBody>
          <a:bodyPr>
            <a:normAutofit/>
          </a:bodyPr>
          <a:lstStyle/>
          <a:p>
            <a:r>
              <a:rPr lang="en-US" b="1" dirty="0">
                <a:solidFill>
                  <a:srgbClr val="E6287F"/>
                </a:solidFill>
              </a:rPr>
              <a:t>Who are we?</a:t>
            </a:r>
          </a:p>
        </p:txBody>
      </p:sp>
      <p:pic>
        <p:nvPicPr>
          <p:cNvPr id="15" name="Picture 2">
            <a:extLst>
              <a:ext uri="{FF2B5EF4-FFF2-40B4-BE49-F238E27FC236}">
                <a16:creationId xmlns:a16="http://schemas.microsoft.com/office/drawing/2014/main" id="{A3C5A441-FDF4-4388-AB23-6BBE614820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127" y="3416515"/>
            <a:ext cx="1194307" cy="2061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11EDDE13-DDDF-4992-8BE4-577F06C24522}"/>
              </a:ext>
            </a:extLst>
          </p:cNvPr>
          <p:cNvSpPr txBox="1"/>
          <p:nvPr/>
        </p:nvSpPr>
        <p:spPr>
          <a:xfrm>
            <a:off x="2049058" y="3804809"/>
            <a:ext cx="6058622" cy="1323439"/>
          </a:xfrm>
          <a:prstGeom prst="rect">
            <a:avLst/>
          </a:prstGeom>
          <a:noFill/>
        </p:spPr>
        <p:txBody>
          <a:bodyPr wrap="square" rtlCol="0">
            <a:spAutoFit/>
          </a:bodyPr>
          <a:lstStyle/>
          <a:p>
            <a:r>
              <a:rPr lang="en-GB" sz="3200" b="1" dirty="0">
                <a:solidFill>
                  <a:srgbClr val="E6287F"/>
                </a:solidFill>
              </a:rPr>
              <a:t>Name</a:t>
            </a:r>
          </a:p>
          <a:p>
            <a:pPr marL="342900" indent="-342900">
              <a:buFont typeface="Arial" panose="020B0604020202020204" pitchFamily="34" charset="0"/>
              <a:buChar char="•"/>
            </a:pPr>
            <a:r>
              <a:rPr lang="en-GB" sz="2400" dirty="0"/>
              <a:t>Job Role</a:t>
            </a:r>
          </a:p>
          <a:p>
            <a:pPr marL="342900" indent="-342900">
              <a:buFont typeface="Arial" panose="020B0604020202020204" pitchFamily="34" charset="0"/>
              <a:buChar char="•"/>
            </a:pPr>
            <a:r>
              <a:rPr lang="en-GB" sz="2400" dirty="0"/>
              <a:t>Institution</a:t>
            </a:r>
          </a:p>
        </p:txBody>
      </p:sp>
      <p:pic>
        <p:nvPicPr>
          <p:cNvPr id="1030" name="Picture 6" descr="Stick Figures Hi Hello Welcome Waving Hands Greeting Stock Illustration -  Download Image Now - iStock">
            <a:extLst>
              <a:ext uri="{FF2B5EF4-FFF2-40B4-BE49-F238E27FC236}">
                <a16:creationId xmlns:a16="http://schemas.microsoft.com/office/drawing/2014/main" id="{C8833E97-54F0-499E-B8FF-37086EEE9A1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7680" y="2110281"/>
            <a:ext cx="39624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1548CBA-62EA-4E2D-B2A1-B978992F2FB5}"/>
              </a:ext>
            </a:extLst>
          </p:cNvPr>
          <p:cNvPicPr>
            <a:picLocks noChangeAspect="1"/>
          </p:cNvPicPr>
          <p:nvPr/>
        </p:nvPicPr>
        <p:blipFill>
          <a:blip r:embed="rId6">
            <a:biLevel thresh="75000"/>
          </a:blip>
          <a:stretch>
            <a:fillRect/>
          </a:stretch>
        </p:blipFill>
        <p:spPr>
          <a:xfrm>
            <a:off x="10569465" y="262626"/>
            <a:ext cx="1103561" cy="1105007"/>
          </a:xfrm>
          <a:prstGeom prst="ellipse">
            <a:avLst/>
          </a:prstGeom>
          <a:ln w="19050">
            <a:solidFill>
              <a:srgbClr val="2F2E7E"/>
            </a:solidFill>
          </a:ln>
        </p:spPr>
      </p:pic>
    </p:spTree>
    <p:extLst>
      <p:ext uri="{BB962C8B-B14F-4D97-AF65-F5344CB8AC3E}">
        <p14:creationId xmlns:p14="http://schemas.microsoft.com/office/powerpoint/2010/main" val="1713255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Content Placeholder 6" descr="2.png">
            <a:extLst>
              <a:ext uri="{FF2B5EF4-FFF2-40B4-BE49-F238E27FC236}">
                <a16:creationId xmlns:a16="http://schemas.microsoft.com/office/drawing/2014/main" id="{4A3D14B2-D2B4-409A-A5F8-DE7571BE20D4}"/>
              </a:ext>
            </a:extLst>
          </p:cNvPr>
          <p:cNvPicPr>
            <a:picLocks noChangeAspect="1"/>
          </p:cNvPicPr>
          <p:nvPr/>
        </p:nvPicPr>
        <p:blipFill>
          <a:blip r:embed="rId3"/>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5A205B7F-E193-4FCF-89FA-20AA2839127B}"/>
              </a:ext>
            </a:extLst>
          </p:cNvPr>
          <p:cNvPicPr>
            <a:picLocks noChangeAspect="1"/>
          </p:cNvPicPr>
          <p:nvPr/>
        </p:nvPicPr>
        <p:blipFill>
          <a:blip r:embed="rId4">
            <a:biLevel thresh="75000"/>
          </a:blip>
          <a:stretch>
            <a:fillRect/>
          </a:stretch>
        </p:blipFill>
        <p:spPr>
          <a:xfrm>
            <a:off x="2469200" y="4424021"/>
            <a:ext cx="1103561" cy="1105007"/>
          </a:xfrm>
          <a:prstGeom prst="ellipse">
            <a:avLst/>
          </a:prstGeom>
          <a:ln w="19050">
            <a:solidFill>
              <a:srgbClr val="2F2E7E"/>
            </a:solidFill>
          </a:ln>
        </p:spPr>
      </p:pic>
      <p:pic>
        <p:nvPicPr>
          <p:cNvPr id="17" name="Picture 16">
            <a:extLst>
              <a:ext uri="{FF2B5EF4-FFF2-40B4-BE49-F238E27FC236}">
                <a16:creationId xmlns:a16="http://schemas.microsoft.com/office/drawing/2014/main" id="{913ACE36-059C-4DAA-ACCD-E654C963776A}"/>
              </a:ext>
            </a:extLst>
          </p:cNvPr>
          <p:cNvPicPr>
            <a:picLocks noChangeAspect="1"/>
          </p:cNvPicPr>
          <p:nvPr/>
        </p:nvPicPr>
        <p:blipFill>
          <a:blip r:embed="rId5">
            <a:biLevel thresh="75000"/>
          </a:blip>
          <a:stretch>
            <a:fillRect/>
          </a:stretch>
        </p:blipFill>
        <p:spPr>
          <a:xfrm>
            <a:off x="4395554" y="1308616"/>
            <a:ext cx="1135050" cy="1135051"/>
          </a:xfrm>
          <a:prstGeom prst="ellipse">
            <a:avLst/>
          </a:prstGeom>
          <a:ln w="19050">
            <a:solidFill>
              <a:srgbClr val="2F2E7E"/>
            </a:solidFill>
          </a:ln>
        </p:spPr>
      </p:pic>
      <p:grpSp>
        <p:nvGrpSpPr>
          <p:cNvPr id="10" name="Group 9">
            <a:extLst>
              <a:ext uri="{FF2B5EF4-FFF2-40B4-BE49-F238E27FC236}">
                <a16:creationId xmlns:a16="http://schemas.microsoft.com/office/drawing/2014/main" id="{2B0FF4E7-4307-437D-B3FD-30F5A9F65B6C}"/>
              </a:ext>
            </a:extLst>
          </p:cNvPr>
          <p:cNvGrpSpPr/>
          <p:nvPr/>
        </p:nvGrpSpPr>
        <p:grpSpPr>
          <a:xfrm>
            <a:off x="499678" y="1308227"/>
            <a:ext cx="1146729" cy="1135051"/>
            <a:chOff x="832420" y="1380553"/>
            <a:chExt cx="1146729" cy="1135051"/>
          </a:xfrm>
        </p:grpSpPr>
        <p:sp>
          <p:nvSpPr>
            <p:cNvPr id="20" name="Oval 19">
              <a:extLst>
                <a:ext uri="{FF2B5EF4-FFF2-40B4-BE49-F238E27FC236}">
                  <a16:creationId xmlns:a16="http://schemas.microsoft.com/office/drawing/2014/main" id="{372D2B52-59B2-4D28-B91E-3DE4E2FFA426}"/>
                </a:ext>
              </a:extLst>
            </p:cNvPr>
            <p:cNvSpPr/>
            <p:nvPr/>
          </p:nvSpPr>
          <p:spPr>
            <a:xfrm>
              <a:off x="832420" y="1380553"/>
              <a:ext cx="1146729" cy="1135051"/>
            </a:xfrm>
            <a:prstGeom prst="ellipse">
              <a:avLst/>
            </a:prstGeom>
            <a:solidFill>
              <a:schemeClr val="bg1"/>
            </a:solidFill>
            <a:ln w="12700">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6A6F172-1532-4228-BE47-DC5A3B273710}"/>
                </a:ext>
              </a:extLst>
            </p:cNvPr>
            <p:cNvPicPr>
              <a:picLocks noChangeAspect="1"/>
            </p:cNvPicPr>
            <p:nvPr/>
          </p:nvPicPr>
          <p:blipFill rotWithShape="1">
            <a:blip r:embed="rId6">
              <a:clrChange>
                <a:clrFrom>
                  <a:srgbClr val="FDFDFD"/>
                </a:clrFrom>
                <a:clrTo>
                  <a:srgbClr val="FDFDFD">
                    <a:alpha val="0"/>
                  </a:srgbClr>
                </a:clrTo>
              </a:clrChange>
            </a:blip>
            <a:srcRect l="857" t="-9862" r="857" b="-15508"/>
            <a:stretch/>
          </p:blipFill>
          <p:spPr>
            <a:xfrm>
              <a:off x="836229" y="1380553"/>
              <a:ext cx="1141161" cy="1135051"/>
            </a:xfrm>
            <a:prstGeom prst="ellipse">
              <a:avLst/>
            </a:prstGeom>
            <a:ln w="12700">
              <a:solidFill>
                <a:srgbClr val="2F2E7E"/>
              </a:solidFill>
            </a:ln>
          </p:spPr>
        </p:pic>
      </p:grpSp>
      <p:sp>
        <p:nvSpPr>
          <p:cNvPr id="26" name="Arrow: Right 25">
            <a:extLst>
              <a:ext uri="{FF2B5EF4-FFF2-40B4-BE49-F238E27FC236}">
                <a16:creationId xmlns:a16="http://schemas.microsoft.com/office/drawing/2014/main" id="{D3A265ED-E2BE-46A0-9393-5A5566F053AA}"/>
              </a:ext>
            </a:extLst>
          </p:cNvPr>
          <p:cNvSpPr/>
          <p:nvPr/>
        </p:nvSpPr>
        <p:spPr>
          <a:xfrm rot="3571593">
            <a:off x="859151" y="3282059"/>
            <a:ext cx="2394242" cy="323128"/>
          </a:xfrm>
          <a:prstGeom prst="rightArrow">
            <a:avLst/>
          </a:prstGeom>
          <a:solidFill>
            <a:srgbClr val="30ADC2"/>
          </a:solidFill>
          <a:ln>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A3DFC464-EAA0-4FAF-84EA-62E8E919C09B}"/>
              </a:ext>
            </a:extLst>
          </p:cNvPr>
          <p:cNvSpPr txBox="1"/>
          <p:nvPr/>
        </p:nvSpPr>
        <p:spPr>
          <a:xfrm>
            <a:off x="1660430" y="1335447"/>
            <a:ext cx="2297004"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1: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Connect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Connecting knowledge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Making justifications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Explaining your decisions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34B87EFD-5A8C-452F-95BA-8E05B32123CA}"/>
              </a:ext>
            </a:extLst>
          </p:cNvPr>
          <p:cNvSpPr txBox="1"/>
          <p:nvPr/>
        </p:nvSpPr>
        <p:spPr>
          <a:xfrm>
            <a:off x="193141" y="4371214"/>
            <a:ext cx="2276059"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2: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Analyse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Critical thinking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Asking interrogating questions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620BC59F-84A6-4FAC-A9A6-6FB372D7992E}"/>
              </a:ext>
            </a:extLst>
          </p:cNvPr>
          <p:cNvSpPr txBox="1"/>
          <p:nvPr/>
        </p:nvSpPr>
        <p:spPr>
          <a:xfrm>
            <a:off x="3627730" y="4371214"/>
            <a:ext cx="2651559"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3: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Debate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Dos and don’ts of debating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Forming an argument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Practicing your debating skills</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24C5370-A38C-49CE-8194-C6257EFDF6EA}"/>
              </a:ext>
            </a:extLst>
          </p:cNvPr>
          <p:cNvSpPr txBox="1"/>
          <p:nvPr/>
        </p:nvSpPr>
        <p:spPr>
          <a:xfrm>
            <a:off x="5578451" y="1335447"/>
            <a:ext cx="2651559"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4: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Collaborate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Working as a team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Using critical thinking and debating skills in a group setting.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110E04AB-EB04-416F-AAC3-E01609FAA379}"/>
              </a:ext>
            </a:extLst>
          </p:cNvPr>
          <p:cNvSpPr txBox="1"/>
          <p:nvPr/>
        </p:nvSpPr>
        <p:spPr>
          <a:xfrm>
            <a:off x="9461922" y="1335447"/>
            <a:ext cx="2625272"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5: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Present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Dos and don’ts of presenting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Top 5 presenting tips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Practicing presentation skills</a:t>
            </a:r>
          </a:p>
        </p:txBody>
      </p:sp>
      <p:sp>
        <p:nvSpPr>
          <p:cNvPr id="35" name="TextBox 34">
            <a:extLst>
              <a:ext uri="{FF2B5EF4-FFF2-40B4-BE49-F238E27FC236}">
                <a16:creationId xmlns:a16="http://schemas.microsoft.com/office/drawing/2014/main" id="{23EE0D8A-5EA0-4C0E-AAA2-4FA14E3C2277}"/>
              </a:ext>
            </a:extLst>
          </p:cNvPr>
          <p:cNvSpPr txBox="1"/>
          <p:nvPr/>
        </p:nvSpPr>
        <p:spPr>
          <a:xfrm>
            <a:off x="7524376" y="4371214"/>
            <a:ext cx="2727067"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6: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Visit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Experience Higher Education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Take on the Earthquake Building Challenge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Use skills from the last 5 sessions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F9862313-D789-40FF-A29A-D16472123C07}"/>
              </a:ext>
            </a:extLst>
          </p:cNvPr>
          <p:cNvPicPr>
            <a:picLocks noChangeAspect="1"/>
          </p:cNvPicPr>
          <p:nvPr/>
        </p:nvPicPr>
        <p:blipFill>
          <a:blip r:embed="rId7">
            <a:biLevel thresh="75000"/>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10277728" y="4385331"/>
            <a:ext cx="1156864" cy="1143697"/>
          </a:xfrm>
          <a:prstGeom prst="ellipse">
            <a:avLst/>
          </a:prstGeom>
          <a:ln w="19050">
            <a:solidFill>
              <a:srgbClr val="2F2E7E"/>
            </a:solidFill>
          </a:ln>
        </p:spPr>
      </p:pic>
      <p:pic>
        <p:nvPicPr>
          <p:cNvPr id="24" name="Picture 23">
            <a:extLst>
              <a:ext uri="{FF2B5EF4-FFF2-40B4-BE49-F238E27FC236}">
                <a16:creationId xmlns:a16="http://schemas.microsoft.com/office/drawing/2014/main" id="{944CC8FC-C078-4FDD-A15F-187FF1179DC8}"/>
              </a:ext>
            </a:extLst>
          </p:cNvPr>
          <p:cNvPicPr>
            <a:picLocks noChangeAspect="1"/>
          </p:cNvPicPr>
          <p:nvPr/>
        </p:nvPicPr>
        <p:blipFill>
          <a:blip r:embed="rId9">
            <a:biLevel thresh="75000"/>
          </a:blip>
          <a:stretch>
            <a:fillRect/>
          </a:stretch>
        </p:blipFill>
        <p:spPr>
          <a:xfrm>
            <a:off x="6353397" y="4385331"/>
            <a:ext cx="1143696" cy="1143696"/>
          </a:xfrm>
          <a:prstGeom prst="ellipse">
            <a:avLst/>
          </a:prstGeom>
          <a:ln w="19050">
            <a:solidFill>
              <a:srgbClr val="2F2E7E"/>
            </a:solidFill>
          </a:ln>
        </p:spPr>
      </p:pic>
      <p:sp>
        <p:nvSpPr>
          <p:cNvPr id="37" name="Title 1">
            <a:extLst>
              <a:ext uri="{FF2B5EF4-FFF2-40B4-BE49-F238E27FC236}">
                <a16:creationId xmlns:a16="http://schemas.microsoft.com/office/drawing/2014/main" id="{EBAB6ABD-0D21-4B6E-A43F-E209BF4FE531}"/>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rPr>
              <a:t>Y9 - What is Think and Go Higher?</a:t>
            </a:r>
          </a:p>
        </p:txBody>
      </p:sp>
      <p:sp>
        <p:nvSpPr>
          <p:cNvPr id="43" name="Arrow: Right 42">
            <a:extLst>
              <a:ext uri="{FF2B5EF4-FFF2-40B4-BE49-F238E27FC236}">
                <a16:creationId xmlns:a16="http://schemas.microsoft.com/office/drawing/2014/main" id="{20153E1B-DE30-4466-B46B-EA417BB7D7AB}"/>
              </a:ext>
            </a:extLst>
          </p:cNvPr>
          <p:cNvSpPr/>
          <p:nvPr/>
        </p:nvSpPr>
        <p:spPr>
          <a:xfrm rot="18162459">
            <a:off x="2763806" y="3262973"/>
            <a:ext cx="2394242" cy="323128"/>
          </a:xfrm>
          <a:prstGeom prst="rightArrow">
            <a:avLst/>
          </a:prstGeom>
          <a:solidFill>
            <a:srgbClr val="30ADC2"/>
          </a:solidFill>
          <a:ln>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Arrow: Right 43">
            <a:extLst>
              <a:ext uri="{FF2B5EF4-FFF2-40B4-BE49-F238E27FC236}">
                <a16:creationId xmlns:a16="http://schemas.microsoft.com/office/drawing/2014/main" id="{5E6B1C0A-4677-44B8-A5D5-E76B760A209E}"/>
              </a:ext>
            </a:extLst>
          </p:cNvPr>
          <p:cNvSpPr/>
          <p:nvPr/>
        </p:nvSpPr>
        <p:spPr>
          <a:xfrm rot="3502574">
            <a:off x="4771810" y="3237671"/>
            <a:ext cx="2381078" cy="323128"/>
          </a:xfrm>
          <a:prstGeom prst="rightArrow">
            <a:avLst/>
          </a:prstGeom>
          <a:solidFill>
            <a:srgbClr val="30ADC2"/>
          </a:solidFill>
          <a:ln>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Arrow: Right 44">
            <a:extLst>
              <a:ext uri="{FF2B5EF4-FFF2-40B4-BE49-F238E27FC236}">
                <a16:creationId xmlns:a16="http://schemas.microsoft.com/office/drawing/2014/main" id="{C2799FA2-2711-42F7-BCC9-F05E8B354AAF}"/>
              </a:ext>
            </a:extLst>
          </p:cNvPr>
          <p:cNvSpPr/>
          <p:nvPr/>
        </p:nvSpPr>
        <p:spPr>
          <a:xfrm rot="18162459">
            <a:off x="6666545" y="3212913"/>
            <a:ext cx="2394242" cy="323128"/>
          </a:xfrm>
          <a:prstGeom prst="rightArrow">
            <a:avLst/>
          </a:prstGeom>
          <a:solidFill>
            <a:srgbClr val="30ADC2"/>
          </a:solidFill>
          <a:ln>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Arrow: Right 45">
            <a:extLst>
              <a:ext uri="{FF2B5EF4-FFF2-40B4-BE49-F238E27FC236}">
                <a16:creationId xmlns:a16="http://schemas.microsoft.com/office/drawing/2014/main" id="{7AB1CD30-A4A8-4A0B-B2C4-0FEC1D2EC1E3}"/>
              </a:ext>
            </a:extLst>
          </p:cNvPr>
          <p:cNvSpPr/>
          <p:nvPr/>
        </p:nvSpPr>
        <p:spPr>
          <a:xfrm rot="3571593">
            <a:off x="8723399" y="3222450"/>
            <a:ext cx="2394242" cy="323128"/>
          </a:xfrm>
          <a:prstGeom prst="rightArrow">
            <a:avLst/>
          </a:prstGeom>
          <a:solidFill>
            <a:srgbClr val="30ADC2"/>
          </a:solidFill>
          <a:ln>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A19D405F-D13B-4F85-A9F0-43858A7F2813}"/>
              </a:ext>
            </a:extLst>
          </p:cNvPr>
          <p:cNvPicPr>
            <a:picLocks noChangeAspect="1"/>
          </p:cNvPicPr>
          <p:nvPr/>
        </p:nvPicPr>
        <p:blipFill rotWithShape="1">
          <a:blip r:embed="rId10"/>
          <a:srcRect l="14728" t="69557" r="77192" b="2369"/>
          <a:stretch/>
        </p:blipFill>
        <p:spPr>
          <a:xfrm>
            <a:off x="8329846" y="1324729"/>
            <a:ext cx="1132076" cy="1116437"/>
          </a:xfrm>
          <a:prstGeom prst="ellipse">
            <a:avLst/>
          </a:prstGeom>
          <a:ln w="19050">
            <a:solidFill>
              <a:srgbClr val="2F2E7E"/>
            </a:solidFill>
          </a:ln>
        </p:spPr>
      </p:pic>
      <p:sp>
        <p:nvSpPr>
          <p:cNvPr id="27" name="Oval 26">
            <a:extLst>
              <a:ext uri="{FF2B5EF4-FFF2-40B4-BE49-F238E27FC236}">
                <a16:creationId xmlns:a16="http://schemas.microsoft.com/office/drawing/2014/main" id="{8992BFC0-6035-44D4-A7D8-7C0066AC0460}"/>
              </a:ext>
            </a:extLst>
          </p:cNvPr>
          <p:cNvSpPr/>
          <p:nvPr/>
        </p:nvSpPr>
        <p:spPr>
          <a:xfrm>
            <a:off x="2469199" y="4415434"/>
            <a:ext cx="1121207" cy="11155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92867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descr="2.png">
            <a:extLst>
              <a:ext uri="{FF2B5EF4-FFF2-40B4-BE49-F238E27FC236}">
                <a16:creationId xmlns:a16="http://schemas.microsoft.com/office/drawing/2014/main" id="{176DF1DB-3C34-4C21-967A-6C5E63442F96}"/>
              </a:ext>
            </a:extLst>
          </p:cNvPr>
          <p:cNvPicPr>
            <a:picLocks noChangeAspect="1"/>
          </p:cNvPicPr>
          <p:nvPr/>
        </p:nvPicPr>
        <p:blipFill>
          <a:blip r:embed="rId3"/>
          <a:stretch>
            <a:fillRect/>
          </a:stretch>
        </p:blipFill>
        <p:spPr>
          <a:xfrm>
            <a:off x="0" y="1"/>
            <a:ext cx="12192000" cy="6858000"/>
          </a:xfrm>
          <a:prstGeom prst="rect">
            <a:avLst/>
          </a:prstGeom>
        </p:spPr>
      </p:pic>
      <p:sp>
        <p:nvSpPr>
          <p:cNvPr id="5" name="Content Placeholder 2"/>
          <p:cNvSpPr txBox="1">
            <a:spLocks/>
          </p:cNvSpPr>
          <p:nvPr/>
        </p:nvSpPr>
        <p:spPr>
          <a:xfrm>
            <a:off x="546373" y="1644729"/>
            <a:ext cx="11099254" cy="41554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Body CS)"/>
              </a:rPr>
              <a:t>This second session will help you </a:t>
            </a:r>
            <a:r>
              <a:rPr kumimoji="0" lang="en-GB" sz="2400" b="1" i="0" u="none" strike="noStrike" kern="1200" cap="none" spc="0" normalizeH="0" baseline="0" noProof="0" dirty="0">
                <a:ln>
                  <a:noFill/>
                </a:ln>
                <a:solidFill>
                  <a:srgbClr val="E6287F"/>
                </a:solidFill>
                <a:effectLst/>
                <a:uLnTx/>
                <a:uFillTx/>
                <a:latin typeface="Calibri" panose="020F0502020204030204"/>
                <a:ea typeface="Calibri" panose="020F0502020204030204" pitchFamily="34" charset="0"/>
                <a:cs typeface="Times New Roman (Body CS)"/>
              </a:rPr>
              <a:t>analyse </a:t>
            </a:r>
            <a:r>
              <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Body CS)"/>
              </a:rPr>
              <a:t>a situation or topic and </a:t>
            </a:r>
            <a:r>
              <a:rPr kumimoji="0" lang="en-GB" sz="2400" b="1" i="0" u="none" strike="noStrike" kern="1200" cap="none" spc="0" normalizeH="0" baseline="0" noProof="0" dirty="0">
                <a:ln>
                  <a:noFill/>
                </a:ln>
                <a:solidFill>
                  <a:srgbClr val="E6287F"/>
                </a:solidFill>
                <a:effectLst/>
                <a:uLnTx/>
                <a:uFillTx/>
                <a:latin typeface="Calibri" panose="020F0502020204030204"/>
                <a:ea typeface="Calibri" panose="020F0502020204030204" pitchFamily="34" charset="0"/>
                <a:cs typeface="Times New Roman (Body CS)"/>
              </a:rPr>
              <a:t>think critically</a:t>
            </a:r>
            <a:r>
              <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Body 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Body 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 will do this by asking </a:t>
            </a: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interrogating</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questions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which will help you to make decisions and </a:t>
            </a: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judgements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about the topic.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Body 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Body CS)"/>
              </a:rPr>
              <a:t>This builds on the skills we developed in the previous session, </a:t>
            </a:r>
            <a:r>
              <a:rPr kumimoji="0" lang="en-GB" sz="2400" b="1" i="0" u="none" strike="noStrike" kern="1200" cap="none" spc="0" normalizeH="0" baseline="0" noProof="0" dirty="0">
                <a:ln>
                  <a:noFill/>
                </a:ln>
                <a:solidFill>
                  <a:srgbClr val="E6287F"/>
                </a:solidFill>
                <a:effectLst/>
                <a:uLnTx/>
                <a:uFillTx/>
                <a:latin typeface="Calibri" panose="020F0502020204030204"/>
                <a:ea typeface="Calibri" panose="020F0502020204030204" pitchFamily="34" charset="0"/>
                <a:cs typeface="Times New Roman (Body CS)"/>
              </a:rPr>
              <a:t>Go Connect</a:t>
            </a:r>
            <a:r>
              <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Body CS)"/>
              </a:rPr>
              <a:t>, as you need to be able to make </a:t>
            </a:r>
            <a:r>
              <a:rPr kumimoji="0" lang="en-GB" sz="2400" b="1" i="0" u="none" strike="noStrike" kern="1200" cap="none" spc="0" normalizeH="0" baseline="0" noProof="0" dirty="0">
                <a:ln>
                  <a:noFill/>
                </a:ln>
                <a:solidFill>
                  <a:srgbClr val="E6287F"/>
                </a:solidFill>
                <a:effectLst/>
                <a:uLnTx/>
                <a:uFillTx/>
                <a:latin typeface="Calibri" panose="020F0502020204030204"/>
                <a:ea typeface="Calibri" panose="020F0502020204030204" pitchFamily="34" charset="0"/>
                <a:cs typeface="Times New Roman (Body CS)"/>
              </a:rPr>
              <a:t>links </a:t>
            </a:r>
            <a:r>
              <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Body CS)"/>
              </a:rPr>
              <a:t>between knowledge and justify these </a:t>
            </a:r>
            <a:r>
              <a:rPr kumimoji="0" lang="en-GB" sz="2400" b="1" i="0" u="none" strike="noStrike" kern="1200" cap="none" spc="0" normalizeH="0" baseline="0" noProof="0" dirty="0">
                <a:ln>
                  <a:noFill/>
                </a:ln>
                <a:solidFill>
                  <a:srgbClr val="E6287F"/>
                </a:solidFill>
                <a:effectLst/>
                <a:uLnTx/>
                <a:uFillTx/>
                <a:latin typeface="Calibri" panose="020F0502020204030204"/>
                <a:ea typeface="Calibri" panose="020F0502020204030204" pitchFamily="34" charset="0"/>
                <a:cs typeface="Times New Roman (Body CS)"/>
              </a:rPr>
              <a:t>links</a:t>
            </a:r>
            <a:r>
              <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Body CS)"/>
              </a:rPr>
              <a:t> before you can use </a:t>
            </a:r>
            <a:r>
              <a:rPr kumimoji="0" lang="en-GB" sz="2400" b="1" i="0" u="none" strike="noStrike" kern="1200" cap="none" spc="0" normalizeH="0" baseline="0" noProof="0" dirty="0">
                <a:ln>
                  <a:noFill/>
                </a:ln>
                <a:solidFill>
                  <a:srgbClr val="E6287F"/>
                </a:solidFill>
                <a:effectLst/>
                <a:uLnTx/>
                <a:uFillTx/>
                <a:latin typeface="Calibri" panose="020F0502020204030204"/>
                <a:ea typeface="Calibri" panose="020F0502020204030204" pitchFamily="34" charset="0"/>
                <a:cs typeface="Times New Roman (Body CS)"/>
              </a:rPr>
              <a:t>critical analysis</a:t>
            </a:r>
            <a:r>
              <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Body 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Body 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Body CS)"/>
              </a:rPr>
              <a:t>in the next session, </a:t>
            </a:r>
            <a:r>
              <a:rPr kumimoji="0" lang="en-GB" sz="2400" b="1" i="0" u="none" strike="noStrike" kern="1200" cap="none" spc="0" normalizeH="0" baseline="0" noProof="0" dirty="0">
                <a:ln>
                  <a:noFill/>
                </a:ln>
                <a:solidFill>
                  <a:srgbClr val="E6287F"/>
                </a:solidFill>
                <a:effectLst/>
                <a:uLnTx/>
                <a:uFillTx/>
                <a:latin typeface="Calibri" panose="020F0502020204030204"/>
                <a:ea typeface="Calibri" panose="020F0502020204030204" pitchFamily="34" charset="0"/>
                <a:cs typeface="Times New Roman (Body CS)"/>
              </a:rPr>
              <a:t>Go Debate</a:t>
            </a:r>
            <a:r>
              <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Body CS)"/>
              </a:rPr>
              <a:t>, we will use the skills you develop in this session as a basis to help you form an effective </a:t>
            </a:r>
            <a:r>
              <a:rPr kumimoji="0" lang="en-GB" sz="2400" b="1" i="0" u="none" strike="noStrike" kern="1200" cap="none" spc="0" normalizeH="0" baseline="0" noProof="0" dirty="0">
                <a:ln>
                  <a:noFill/>
                </a:ln>
                <a:solidFill>
                  <a:srgbClr val="E6287F"/>
                </a:solidFill>
                <a:effectLst/>
                <a:uLnTx/>
                <a:uFillTx/>
                <a:latin typeface="Calibri" panose="020F0502020204030204"/>
                <a:ea typeface="Calibri" panose="020F0502020204030204" pitchFamily="34" charset="0"/>
                <a:cs typeface="Times New Roman (Body CS)"/>
              </a:rPr>
              <a:t>argument</a:t>
            </a:r>
            <a:r>
              <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Body CS)"/>
              </a:rPr>
              <a:t>.</a:t>
            </a:r>
          </a:p>
        </p:txBody>
      </p:sp>
      <p:sp>
        <p:nvSpPr>
          <p:cNvPr id="16" name="Title 1">
            <a:extLst>
              <a:ext uri="{FF2B5EF4-FFF2-40B4-BE49-F238E27FC236}">
                <a16:creationId xmlns:a16="http://schemas.microsoft.com/office/drawing/2014/main" id="{224F4CCC-C4B6-462B-AAAD-C21FA786052D}"/>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rPr>
              <a:t>Session 2 – Go </a:t>
            </a:r>
            <a:r>
              <a:rPr kumimoji="0" lang="en-US" sz="4400" b="1" i="0" u="none" strike="noStrike" kern="1200" cap="none" spc="0" normalizeH="0" baseline="0" noProof="0" dirty="0" err="1">
                <a:ln>
                  <a:noFill/>
                </a:ln>
                <a:solidFill>
                  <a:srgbClr val="E6287F"/>
                </a:solidFill>
                <a:effectLst/>
                <a:uLnTx/>
                <a:uFillTx/>
                <a:latin typeface="Calibri Light" panose="020F0302020204030204"/>
                <a:ea typeface="+mj-ea"/>
                <a:cs typeface="+mj-cs"/>
              </a:rPr>
              <a:t>Analyse</a:t>
            </a:r>
            <a:endPar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endParaRPr>
          </a:p>
        </p:txBody>
      </p:sp>
      <p:pic>
        <p:nvPicPr>
          <p:cNvPr id="9" name="Picture 8">
            <a:extLst>
              <a:ext uri="{FF2B5EF4-FFF2-40B4-BE49-F238E27FC236}">
                <a16:creationId xmlns:a16="http://schemas.microsoft.com/office/drawing/2014/main" id="{BB0FE1C1-209B-4833-8B26-98985ED26568}"/>
              </a:ext>
            </a:extLst>
          </p:cNvPr>
          <p:cNvPicPr>
            <a:picLocks noChangeAspect="1"/>
          </p:cNvPicPr>
          <p:nvPr/>
        </p:nvPicPr>
        <p:blipFill>
          <a:blip r:embed="rId4">
            <a:biLevel thresh="75000"/>
          </a:blip>
          <a:stretch>
            <a:fillRect/>
          </a:stretch>
        </p:blipFill>
        <p:spPr>
          <a:xfrm>
            <a:off x="10569465" y="262626"/>
            <a:ext cx="1103561" cy="1105007"/>
          </a:xfrm>
          <a:prstGeom prst="ellipse">
            <a:avLst/>
          </a:prstGeom>
          <a:ln w="19050">
            <a:solidFill>
              <a:srgbClr val="2F2E7E"/>
            </a:solidFill>
          </a:ln>
        </p:spPr>
      </p:pic>
    </p:spTree>
    <p:extLst>
      <p:ext uri="{BB962C8B-B14F-4D97-AF65-F5344CB8AC3E}">
        <p14:creationId xmlns:p14="http://schemas.microsoft.com/office/powerpoint/2010/main" val="319205400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descr="2.png">
            <a:extLst>
              <a:ext uri="{FF2B5EF4-FFF2-40B4-BE49-F238E27FC236}">
                <a16:creationId xmlns:a16="http://schemas.microsoft.com/office/drawing/2014/main" id="{9B78F1E9-5138-4A83-8234-1B350CC7A5EB}"/>
              </a:ext>
            </a:extLst>
          </p:cNvPr>
          <p:cNvPicPr>
            <a:picLocks noChangeAspect="1"/>
          </p:cNvPicPr>
          <p:nvPr/>
        </p:nvPicPr>
        <p:blipFill>
          <a:blip r:embed="rId3"/>
          <a:stretch>
            <a:fillRect/>
          </a:stretch>
        </p:blipFill>
        <p:spPr>
          <a:xfrm>
            <a:off x="0" y="1"/>
            <a:ext cx="12192000" cy="6858000"/>
          </a:xfrm>
          <a:prstGeom prst="rect">
            <a:avLst/>
          </a:prstGeom>
        </p:spPr>
      </p:pic>
      <p:sp>
        <p:nvSpPr>
          <p:cNvPr id="5" name="Content Placeholder 2"/>
          <p:cNvSpPr txBox="1">
            <a:spLocks/>
          </p:cNvSpPr>
          <p:nvPr/>
        </p:nvSpPr>
        <p:spPr>
          <a:xfrm>
            <a:off x="742950" y="1515533"/>
            <a:ext cx="6580717" cy="420793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Guess the </a:t>
            </a: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location</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from the video on the screen.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 are only allowed to suggest an answer if you can </a:t>
            </a: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justify</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why you think this is the country/city/place: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Think…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Where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have you seen a place like this before?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Are there any </a:t>
            </a: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objects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which give you </a:t>
            </a: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clues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about where this could be?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Are there any street/road </a:t>
            </a: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signs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that give it away?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What is the </a:t>
            </a: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climate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like?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etc</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itle 1">
            <a:extLst>
              <a:ext uri="{FF2B5EF4-FFF2-40B4-BE49-F238E27FC236}">
                <a16:creationId xmlns:a16="http://schemas.microsoft.com/office/drawing/2014/main" id="{8A47DEB1-CA47-489E-A976-2E3D45DA1726}"/>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rPr>
              <a:t>Starter – Guess the location</a:t>
            </a:r>
          </a:p>
        </p:txBody>
      </p:sp>
      <p:pic>
        <p:nvPicPr>
          <p:cNvPr id="9" name="Picture 8">
            <a:extLst>
              <a:ext uri="{FF2B5EF4-FFF2-40B4-BE49-F238E27FC236}">
                <a16:creationId xmlns:a16="http://schemas.microsoft.com/office/drawing/2014/main" id="{84B07B58-4FAF-4DDA-9F04-7C48C49A3C3E}"/>
              </a:ext>
            </a:extLst>
          </p:cNvPr>
          <p:cNvPicPr>
            <a:picLocks noChangeAspect="1"/>
          </p:cNvPicPr>
          <p:nvPr/>
        </p:nvPicPr>
        <p:blipFill>
          <a:blip r:embed="rId4">
            <a:biLevel thresh="75000"/>
          </a:blip>
          <a:stretch>
            <a:fillRect/>
          </a:stretch>
        </p:blipFill>
        <p:spPr>
          <a:xfrm>
            <a:off x="10569465" y="262626"/>
            <a:ext cx="1103561" cy="1105007"/>
          </a:xfrm>
          <a:prstGeom prst="ellipse">
            <a:avLst/>
          </a:prstGeom>
          <a:ln w="19050">
            <a:solidFill>
              <a:srgbClr val="2F2E7E"/>
            </a:solidFill>
          </a:ln>
        </p:spPr>
      </p:pic>
      <p:pic>
        <p:nvPicPr>
          <p:cNvPr id="12" name="Picture 11" descr="They Ruined GeoGuessr... - The Gate">
            <a:extLst>
              <a:ext uri="{FF2B5EF4-FFF2-40B4-BE49-F238E27FC236}">
                <a16:creationId xmlns:a16="http://schemas.microsoft.com/office/drawing/2014/main" id="{68350359-4ECD-4DD1-9FEB-45DF254A21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985"/>
          <a:stretch/>
        </p:blipFill>
        <p:spPr bwMode="auto">
          <a:xfrm>
            <a:off x="7185636" y="2207088"/>
            <a:ext cx="4529725" cy="2188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84700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descr="2.png">
            <a:extLst>
              <a:ext uri="{FF2B5EF4-FFF2-40B4-BE49-F238E27FC236}">
                <a16:creationId xmlns:a16="http://schemas.microsoft.com/office/drawing/2014/main" id="{9B78F1E9-5138-4A83-8234-1B350CC7A5EB}"/>
              </a:ext>
            </a:extLst>
          </p:cNvPr>
          <p:cNvPicPr>
            <a:picLocks noChangeAspect="1"/>
          </p:cNvPicPr>
          <p:nvPr/>
        </p:nvPicPr>
        <p:blipFill>
          <a:blip r:embed="rId3"/>
          <a:stretch>
            <a:fillRect/>
          </a:stretch>
        </p:blipFill>
        <p:spPr>
          <a:xfrm>
            <a:off x="0" y="1"/>
            <a:ext cx="12192000" cy="6858000"/>
          </a:xfrm>
          <a:prstGeom prst="rect">
            <a:avLst/>
          </a:prstGeom>
        </p:spPr>
      </p:pic>
      <p:sp>
        <p:nvSpPr>
          <p:cNvPr id="17" name="Title 1">
            <a:extLst>
              <a:ext uri="{FF2B5EF4-FFF2-40B4-BE49-F238E27FC236}">
                <a16:creationId xmlns:a16="http://schemas.microsoft.com/office/drawing/2014/main" id="{8A47DEB1-CA47-489E-A976-2E3D45DA1726}"/>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rPr>
              <a:t>Critical Thinking: What does it mean?</a:t>
            </a:r>
          </a:p>
        </p:txBody>
      </p:sp>
      <p:pic>
        <p:nvPicPr>
          <p:cNvPr id="9" name="Picture 8">
            <a:extLst>
              <a:ext uri="{FF2B5EF4-FFF2-40B4-BE49-F238E27FC236}">
                <a16:creationId xmlns:a16="http://schemas.microsoft.com/office/drawing/2014/main" id="{84B07B58-4FAF-4DDA-9F04-7C48C49A3C3E}"/>
              </a:ext>
            </a:extLst>
          </p:cNvPr>
          <p:cNvPicPr>
            <a:picLocks noChangeAspect="1"/>
          </p:cNvPicPr>
          <p:nvPr/>
        </p:nvPicPr>
        <p:blipFill>
          <a:blip r:embed="rId4">
            <a:biLevel thresh="75000"/>
          </a:blip>
          <a:stretch>
            <a:fillRect/>
          </a:stretch>
        </p:blipFill>
        <p:spPr>
          <a:xfrm>
            <a:off x="10569465" y="262626"/>
            <a:ext cx="1103561" cy="1105007"/>
          </a:xfrm>
          <a:prstGeom prst="ellipse">
            <a:avLst/>
          </a:prstGeom>
          <a:ln w="19050">
            <a:solidFill>
              <a:srgbClr val="2F2E7E"/>
            </a:solidFill>
          </a:ln>
        </p:spPr>
      </p:pic>
      <p:sp>
        <p:nvSpPr>
          <p:cNvPr id="3" name="Rectangle 2">
            <a:extLst>
              <a:ext uri="{FF2B5EF4-FFF2-40B4-BE49-F238E27FC236}">
                <a16:creationId xmlns:a16="http://schemas.microsoft.com/office/drawing/2014/main" id="{05EC728D-076D-46C9-9811-12F2FE2B5066}"/>
              </a:ext>
            </a:extLst>
          </p:cNvPr>
          <p:cNvSpPr/>
          <p:nvPr/>
        </p:nvSpPr>
        <p:spPr>
          <a:xfrm>
            <a:off x="418006" y="1341805"/>
            <a:ext cx="11575055"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What is critical thinking?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Spend a few minutes discussing this on your tables and write your definition on the flip chart paper. </a:t>
            </a:r>
          </a:p>
        </p:txBody>
      </p:sp>
      <p:pic>
        <p:nvPicPr>
          <p:cNvPr id="10244" name="Picture 4" descr="The Writing Rope: Critical Thinking - Braintrust">
            <a:extLst>
              <a:ext uri="{FF2B5EF4-FFF2-40B4-BE49-F238E27FC236}">
                <a16:creationId xmlns:a16="http://schemas.microsoft.com/office/drawing/2014/main" id="{85A9F009-2C1F-4704-8482-BF6B88704F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5026" y="2709437"/>
            <a:ext cx="3048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B25D900-34B9-4D97-B137-CF701D275135}"/>
              </a:ext>
            </a:extLst>
          </p:cNvPr>
          <p:cNvSpPr/>
          <p:nvPr/>
        </p:nvSpPr>
        <p:spPr>
          <a:xfrm>
            <a:off x="418006" y="3282711"/>
            <a:ext cx="8181464" cy="193899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Calibri" panose="020F0502020204030204"/>
                <a:ea typeface="+mn-ea"/>
                <a:cs typeface="+mn-cs"/>
              </a:rPr>
              <a:t>Critical thinking is the ability to </a:t>
            </a:r>
            <a:r>
              <a:rPr kumimoji="0" lang="en-GB" sz="2400" b="1" i="1" u="none" strike="noStrike" kern="1200" cap="none" spc="0" normalizeH="0" baseline="0" noProof="0" dirty="0">
                <a:ln>
                  <a:noFill/>
                </a:ln>
                <a:solidFill>
                  <a:srgbClr val="E6287F"/>
                </a:solidFill>
                <a:effectLst/>
                <a:uLnTx/>
                <a:uFillTx/>
                <a:latin typeface="Calibri" panose="020F0502020204030204"/>
                <a:ea typeface="+mn-ea"/>
                <a:cs typeface="+mn-cs"/>
              </a:rPr>
              <a:t>analyse facts </a:t>
            </a:r>
            <a:r>
              <a:rPr kumimoji="0" lang="en-GB" sz="2400" b="0" i="1"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GB" sz="2400" b="1" i="1" u="none" strike="noStrike" kern="1200" cap="none" spc="0" normalizeH="0" baseline="0" noProof="0" dirty="0">
                <a:ln>
                  <a:noFill/>
                </a:ln>
                <a:solidFill>
                  <a:srgbClr val="E6287F"/>
                </a:solidFill>
                <a:effectLst/>
                <a:uLnTx/>
                <a:uFillTx/>
                <a:latin typeface="Calibri" panose="020F0502020204030204"/>
                <a:ea typeface="+mn-ea"/>
                <a:cs typeface="+mn-cs"/>
              </a:rPr>
              <a:t>evidence</a:t>
            </a:r>
            <a:r>
              <a:rPr kumimoji="0" lang="en-GB" sz="2400" b="0" i="1" u="none" strike="noStrike" kern="1200" cap="none" spc="0" normalizeH="0" baseline="0" noProof="0" dirty="0">
                <a:ln>
                  <a:noFill/>
                </a:ln>
                <a:solidFill>
                  <a:prstClr val="black"/>
                </a:solidFill>
                <a:effectLst/>
                <a:uLnTx/>
                <a:uFillTx/>
                <a:latin typeface="Calibri" panose="020F0502020204030204"/>
                <a:ea typeface="+mn-ea"/>
                <a:cs typeface="+mn-cs"/>
              </a:rPr>
              <a:t> to form a </a:t>
            </a:r>
            <a:r>
              <a:rPr kumimoji="0" lang="en-GB" sz="2400" b="1" i="1" u="none" strike="noStrike" kern="1200" cap="none" spc="0" normalizeH="0" baseline="0" noProof="0" dirty="0">
                <a:ln>
                  <a:noFill/>
                </a:ln>
                <a:solidFill>
                  <a:srgbClr val="E6287F"/>
                </a:solidFill>
                <a:effectLst/>
                <a:uLnTx/>
                <a:uFillTx/>
                <a:latin typeface="Calibri" panose="020F0502020204030204"/>
                <a:ea typeface="+mn-ea"/>
                <a:cs typeface="+mn-cs"/>
              </a:rPr>
              <a:t>judgment</a:t>
            </a:r>
            <a:r>
              <a:rPr kumimoji="0" lang="en-GB" sz="2400" b="0" i="1" u="none" strike="noStrike" kern="1200" cap="none" spc="0" normalizeH="0" baseline="0" noProof="0" dirty="0">
                <a:ln>
                  <a:noFill/>
                </a:ln>
                <a:solidFill>
                  <a:prstClr val="black"/>
                </a:solidFill>
                <a:effectLst/>
                <a:uLnTx/>
                <a:uFillTx/>
                <a:latin typeface="Calibri" panose="020F0502020204030204"/>
                <a:ea typeface="+mn-ea"/>
                <a:cs typeface="+mn-cs"/>
              </a:rPr>
              <a:t>. Someone with critical thinking skills can think clearly and rationally when the situation demands it. It allows them to perform </a:t>
            </a:r>
            <a:r>
              <a:rPr kumimoji="0" lang="en-GB" sz="2400" b="1" i="1" u="none" strike="noStrike" kern="1200" cap="none" spc="0" normalizeH="0" baseline="0" noProof="0" dirty="0">
                <a:ln>
                  <a:noFill/>
                </a:ln>
                <a:solidFill>
                  <a:srgbClr val="E6287F"/>
                </a:solidFill>
                <a:effectLst/>
                <a:uLnTx/>
                <a:uFillTx/>
                <a:latin typeface="Calibri" panose="020F0502020204030204"/>
                <a:ea typeface="+mn-ea"/>
                <a:cs typeface="+mn-cs"/>
              </a:rPr>
              <a:t>problem-solving</a:t>
            </a:r>
            <a:r>
              <a:rPr kumimoji="0" lang="en-GB" sz="2400" b="0" i="1"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GB" sz="2400" b="1" i="1" u="none" strike="noStrike" kern="1200" cap="none" spc="0" normalizeH="0" baseline="0" noProof="0" dirty="0">
                <a:ln>
                  <a:noFill/>
                </a:ln>
                <a:solidFill>
                  <a:srgbClr val="E6287F"/>
                </a:solidFill>
                <a:effectLst/>
                <a:uLnTx/>
                <a:uFillTx/>
                <a:latin typeface="Calibri" panose="020F0502020204030204"/>
                <a:ea typeface="+mn-ea"/>
                <a:cs typeface="+mn-cs"/>
              </a:rPr>
              <a:t>decision-making</a:t>
            </a:r>
            <a:r>
              <a:rPr kumimoji="0" lang="en-GB" sz="2400" b="0" i="1" u="none" strike="noStrike" kern="1200" cap="none" spc="0" normalizeH="0" baseline="0" noProof="0" dirty="0">
                <a:ln>
                  <a:noFill/>
                </a:ln>
                <a:solidFill>
                  <a:prstClr val="black"/>
                </a:solidFill>
                <a:effectLst/>
                <a:uLnTx/>
                <a:uFillTx/>
                <a:latin typeface="Calibri" panose="020F0502020204030204"/>
                <a:ea typeface="+mn-ea"/>
                <a:cs typeface="+mn-cs"/>
              </a:rPr>
              <a:t> more </a:t>
            </a:r>
            <a:r>
              <a:rPr kumimoji="0" lang="en-GB" sz="2400" b="1" i="1" u="none" strike="noStrike" kern="1200" cap="none" spc="0" normalizeH="0" baseline="0" noProof="0" dirty="0">
                <a:ln>
                  <a:noFill/>
                </a:ln>
                <a:solidFill>
                  <a:srgbClr val="E6287F"/>
                </a:solidFill>
                <a:effectLst/>
                <a:uLnTx/>
                <a:uFillTx/>
                <a:latin typeface="Calibri" panose="020F0502020204030204"/>
                <a:ea typeface="+mn-ea"/>
                <a:cs typeface="+mn-cs"/>
              </a:rPr>
              <a:t>effectively</a:t>
            </a:r>
            <a:r>
              <a:rPr kumimoji="0" lang="en-GB" sz="24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96080847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descr="2.png">
            <a:extLst>
              <a:ext uri="{FF2B5EF4-FFF2-40B4-BE49-F238E27FC236}">
                <a16:creationId xmlns:a16="http://schemas.microsoft.com/office/drawing/2014/main" id="{9B78F1E9-5138-4A83-8234-1B350CC7A5EB}"/>
              </a:ext>
            </a:extLst>
          </p:cNvPr>
          <p:cNvPicPr>
            <a:picLocks noChangeAspect="1"/>
          </p:cNvPicPr>
          <p:nvPr/>
        </p:nvPicPr>
        <p:blipFill>
          <a:blip r:embed="rId3"/>
          <a:stretch>
            <a:fillRect/>
          </a:stretch>
        </p:blipFill>
        <p:spPr>
          <a:xfrm>
            <a:off x="0" y="1"/>
            <a:ext cx="12192000" cy="6858000"/>
          </a:xfrm>
          <a:prstGeom prst="rect">
            <a:avLst/>
          </a:prstGeom>
        </p:spPr>
      </p:pic>
      <p:sp>
        <p:nvSpPr>
          <p:cNvPr id="17" name="Title 1">
            <a:extLst>
              <a:ext uri="{FF2B5EF4-FFF2-40B4-BE49-F238E27FC236}">
                <a16:creationId xmlns:a16="http://schemas.microsoft.com/office/drawing/2014/main" id="{8A47DEB1-CA47-489E-A976-2E3D45DA1726}"/>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rPr>
              <a:t>Y9 Critical Thinking – Where am I?</a:t>
            </a:r>
          </a:p>
        </p:txBody>
      </p:sp>
      <p:pic>
        <p:nvPicPr>
          <p:cNvPr id="9" name="Picture 8">
            <a:extLst>
              <a:ext uri="{FF2B5EF4-FFF2-40B4-BE49-F238E27FC236}">
                <a16:creationId xmlns:a16="http://schemas.microsoft.com/office/drawing/2014/main" id="{84B07B58-4FAF-4DDA-9F04-7C48C49A3C3E}"/>
              </a:ext>
            </a:extLst>
          </p:cNvPr>
          <p:cNvPicPr>
            <a:picLocks noChangeAspect="1"/>
          </p:cNvPicPr>
          <p:nvPr/>
        </p:nvPicPr>
        <p:blipFill>
          <a:blip r:embed="rId4">
            <a:biLevel thresh="75000"/>
          </a:blip>
          <a:stretch>
            <a:fillRect/>
          </a:stretch>
        </p:blipFill>
        <p:spPr>
          <a:xfrm>
            <a:off x="10569465" y="262626"/>
            <a:ext cx="1103561" cy="1105007"/>
          </a:xfrm>
          <a:prstGeom prst="ellipse">
            <a:avLst/>
          </a:prstGeom>
          <a:ln w="19050">
            <a:solidFill>
              <a:srgbClr val="2F2E7E"/>
            </a:solidFill>
          </a:ln>
        </p:spPr>
      </p:pic>
      <p:sp>
        <p:nvSpPr>
          <p:cNvPr id="13" name="TextBox 12">
            <a:extLst>
              <a:ext uri="{FF2B5EF4-FFF2-40B4-BE49-F238E27FC236}">
                <a16:creationId xmlns:a16="http://schemas.microsoft.com/office/drawing/2014/main" id="{8A5F157F-7A6D-4DBF-AC95-24B5DFC95B38}"/>
              </a:ext>
            </a:extLst>
          </p:cNvPr>
          <p:cNvSpPr txBox="1"/>
          <p:nvPr/>
        </p:nvSpPr>
        <p:spPr>
          <a:xfrm>
            <a:off x="418006" y="2459539"/>
            <a:ext cx="7125794" cy="34163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Do not tell your partner the place.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Take it in turns, asking your partner questions to try figure out where in the town/city they’ve chosen.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Your partner can only answer yes or no.</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first person to get the right answer is the winner.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Rectangle 2">
            <a:extLst>
              <a:ext uri="{FF2B5EF4-FFF2-40B4-BE49-F238E27FC236}">
                <a16:creationId xmlns:a16="http://schemas.microsoft.com/office/drawing/2014/main" id="{05EC728D-076D-46C9-9811-12F2FE2B5066}"/>
              </a:ext>
            </a:extLst>
          </p:cNvPr>
          <p:cNvSpPr/>
          <p:nvPr/>
        </p:nvSpPr>
        <p:spPr>
          <a:xfrm>
            <a:off x="418006" y="1511291"/>
            <a:ext cx="11575055"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Get into pairs. Each of you need to think of a different place in your local town/city.</a:t>
            </a:r>
          </a:p>
        </p:txBody>
      </p:sp>
      <p:pic>
        <p:nvPicPr>
          <p:cNvPr id="9218" name="Picture 2" descr="Keighley Town Council – Striving to make Keighley a better place to live  and work">
            <a:extLst>
              <a:ext uri="{FF2B5EF4-FFF2-40B4-BE49-F238E27FC236}">
                <a16:creationId xmlns:a16="http://schemas.microsoft.com/office/drawing/2014/main" id="{ABAF111B-26FC-4D8A-9A6B-A6F2ADBA25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9" r="24428"/>
          <a:stretch/>
        </p:blipFill>
        <p:spPr bwMode="auto">
          <a:xfrm>
            <a:off x="7847007" y="2334324"/>
            <a:ext cx="3826019" cy="3063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13644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descr="2.png">
            <a:extLst>
              <a:ext uri="{FF2B5EF4-FFF2-40B4-BE49-F238E27FC236}">
                <a16:creationId xmlns:a16="http://schemas.microsoft.com/office/drawing/2014/main" id="{9B78F1E9-5138-4A83-8234-1B350CC7A5EB}"/>
              </a:ext>
            </a:extLst>
          </p:cNvPr>
          <p:cNvPicPr>
            <a:picLocks noChangeAspect="1"/>
          </p:cNvPicPr>
          <p:nvPr/>
        </p:nvPicPr>
        <p:blipFill>
          <a:blip r:embed="rId3"/>
          <a:stretch>
            <a:fillRect/>
          </a:stretch>
        </p:blipFill>
        <p:spPr>
          <a:xfrm>
            <a:off x="0" y="1"/>
            <a:ext cx="12192000" cy="6858000"/>
          </a:xfrm>
          <a:prstGeom prst="rect">
            <a:avLst/>
          </a:prstGeom>
        </p:spPr>
      </p:pic>
      <p:sp>
        <p:nvSpPr>
          <p:cNvPr id="17" name="Title 1">
            <a:extLst>
              <a:ext uri="{FF2B5EF4-FFF2-40B4-BE49-F238E27FC236}">
                <a16:creationId xmlns:a16="http://schemas.microsoft.com/office/drawing/2014/main" id="{8A47DEB1-CA47-489E-A976-2E3D45DA1726}"/>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rPr>
              <a:t>Introducing Interrogating Questions</a:t>
            </a:r>
          </a:p>
        </p:txBody>
      </p:sp>
      <p:pic>
        <p:nvPicPr>
          <p:cNvPr id="9" name="Picture 8">
            <a:extLst>
              <a:ext uri="{FF2B5EF4-FFF2-40B4-BE49-F238E27FC236}">
                <a16:creationId xmlns:a16="http://schemas.microsoft.com/office/drawing/2014/main" id="{84B07B58-4FAF-4DDA-9F04-7C48C49A3C3E}"/>
              </a:ext>
            </a:extLst>
          </p:cNvPr>
          <p:cNvPicPr>
            <a:picLocks noChangeAspect="1"/>
          </p:cNvPicPr>
          <p:nvPr/>
        </p:nvPicPr>
        <p:blipFill>
          <a:blip r:embed="rId4">
            <a:biLevel thresh="75000"/>
          </a:blip>
          <a:stretch>
            <a:fillRect/>
          </a:stretch>
        </p:blipFill>
        <p:spPr>
          <a:xfrm>
            <a:off x="10569465" y="262626"/>
            <a:ext cx="1103561" cy="1105007"/>
          </a:xfrm>
          <a:prstGeom prst="ellipse">
            <a:avLst/>
          </a:prstGeom>
          <a:ln w="19050">
            <a:solidFill>
              <a:srgbClr val="2F2E7E"/>
            </a:solidFill>
          </a:ln>
        </p:spPr>
      </p:pic>
      <p:sp>
        <p:nvSpPr>
          <p:cNvPr id="3" name="Rectangle 2">
            <a:extLst>
              <a:ext uri="{FF2B5EF4-FFF2-40B4-BE49-F238E27FC236}">
                <a16:creationId xmlns:a16="http://schemas.microsoft.com/office/drawing/2014/main" id="{05EC728D-076D-46C9-9811-12F2FE2B5066}"/>
              </a:ext>
            </a:extLst>
          </p:cNvPr>
          <p:cNvSpPr/>
          <p:nvPr/>
        </p:nvSpPr>
        <p:spPr>
          <a:xfrm>
            <a:off x="418006" y="1341805"/>
            <a:ext cx="11575055" cy="409772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Below are some really useful questions you can use to interrogate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Who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e.g.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Who</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is involved in this?</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What</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e.g.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What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could have happened?</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Where</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e.g.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Where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could this be?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When</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e.g.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When</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did this occur?</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Why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e.g.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Why</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did this happen?</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6287F"/>
                </a:solidFill>
                <a:effectLst/>
                <a:uLnTx/>
                <a:uFillTx/>
                <a:latin typeface="Calibri" panose="020F0502020204030204"/>
                <a:ea typeface="+mn-ea"/>
                <a:cs typeface="+mn-cs"/>
              </a:rPr>
              <a:t>How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e.g.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How</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could this have been prevented/changed?</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44" name="Picture 4" descr="The Writing Rope: Critical Thinking - Braintrust">
            <a:extLst>
              <a:ext uri="{FF2B5EF4-FFF2-40B4-BE49-F238E27FC236}">
                <a16:creationId xmlns:a16="http://schemas.microsoft.com/office/drawing/2014/main" id="{85A9F009-2C1F-4704-8482-BF6B88704F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3245" y="2196586"/>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0417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0af06db-1fde-47ea-af64-a11c9906b03d">
      <Terms xmlns="http://schemas.microsoft.com/office/infopath/2007/PartnerControls"/>
    </lcf76f155ced4ddcb4097134ff3c332f>
    <Read xmlns="00af06db-1fde-47ea-af64-a11c9906b03d">true</Read>
    <TaxCatchAll xmlns="955c6b25-4ad0-4caa-bbc9-9d37c34c878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98C8B9A448ED408962AD8E4836D33A" ma:contentTypeVersion="18" ma:contentTypeDescription="Create a new document." ma:contentTypeScope="" ma:versionID="d592bc6d3051e5712e387cf1e6400b50">
  <xsd:schema xmlns:xsd="http://www.w3.org/2001/XMLSchema" xmlns:xs="http://www.w3.org/2001/XMLSchema" xmlns:p="http://schemas.microsoft.com/office/2006/metadata/properties" xmlns:ns2="00af06db-1fde-47ea-af64-a11c9906b03d" xmlns:ns3="955c6b25-4ad0-4caa-bbc9-9d37c34c8783" targetNamespace="http://schemas.microsoft.com/office/2006/metadata/properties" ma:root="true" ma:fieldsID="10f82c98df867df39ce6ad32ead3efcb" ns2:_="" ns3:_="">
    <xsd:import namespace="00af06db-1fde-47ea-af64-a11c9906b03d"/>
    <xsd:import namespace="955c6b25-4ad0-4caa-bbc9-9d37c34c878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Read"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af06db-1fde-47ea-af64-a11c9906b0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Read" ma:index="20" nillable="true" ma:displayName="Read?" ma:default="1" ma:format="Dropdown" ma:internalName="Read">
      <xsd:simpleType>
        <xsd:restriction base="dms:Boolea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3a19cb6-1b10-4512-a12b-f76e45842a2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55c6b25-4ad0-4caa-bbc9-9d37c34c878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5d8534f-7107-432b-bc04-b088ea7f1448}" ma:internalName="TaxCatchAll" ma:showField="CatchAllData" ma:web="955c6b25-4ad0-4caa-bbc9-9d37c34c87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58154D-14A3-4F0D-86EB-E97F1125EE44}">
  <ds:schemaRefs>
    <ds:schemaRef ds:uri="http://schemas.microsoft.com/sharepoint/v3/contenttype/forms"/>
  </ds:schemaRefs>
</ds:datastoreItem>
</file>

<file path=customXml/itemProps2.xml><?xml version="1.0" encoding="utf-8"?>
<ds:datastoreItem xmlns:ds="http://schemas.openxmlformats.org/officeDocument/2006/customXml" ds:itemID="{D5ADFFF3-D051-4E07-9E22-6CC2CAB9146A}">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00af06db-1fde-47ea-af64-a11c9906b03d"/>
    <ds:schemaRef ds:uri="http://schemas.microsoft.com/office/infopath/2007/PartnerControls"/>
    <ds:schemaRef ds:uri="955c6b25-4ad0-4caa-bbc9-9d37c34c8783"/>
    <ds:schemaRef ds:uri="http://www.w3.org/XML/1998/namespace"/>
  </ds:schemaRefs>
</ds:datastoreItem>
</file>

<file path=customXml/itemProps3.xml><?xml version="1.0" encoding="utf-8"?>
<ds:datastoreItem xmlns:ds="http://schemas.openxmlformats.org/officeDocument/2006/customXml" ds:itemID="{616CD170-E8D9-49E3-A552-2A7F8AAC93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af06db-1fde-47ea-af64-a11c9906b03d"/>
    <ds:schemaRef ds:uri="955c6b25-4ad0-4caa-bbc9-9d37c34c87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8003</TotalTime>
  <Words>2991</Words>
  <Application>Microsoft Office PowerPoint</Application>
  <PresentationFormat>Widescreen</PresentationFormat>
  <Paragraphs>339</Paragraphs>
  <Slides>23</Slides>
  <Notes>21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Think and Go Higher</vt:lpstr>
      <vt:lpstr>Recap Y9 – What did we do last session?</vt:lpstr>
      <vt:lpstr>Who are we?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Post-it reflection…</vt:lpstr>
      <vt:lpstr>Summary - Go Analyse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Josh Goslings</dc:creator>
  <cp:lastModifiedBy>Kirsty Sanderson</cp:lastModifiedBy>
  <cp:revision>351</cp:revision>
  <dcterms:created xsi:type="dcterms:W3CDTF">2017-06-15T09:14:20Z</dcterms:created>
  <dcterms:modified xsi:type="dcterms:W3CDTF">2023-10-16T17:41:38Z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0x0101004C98C8B9A448ED408962AD8E4836D33A</vt:lpwstr>
  </property>
</Properties>
</file>