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24"/>
  </p:notesMasterIdLst>
  <p:handoutMasterIdLst>
    <p:handoutMasterId r:id="rId25"/>
  </p:handoutMasterIdLst>
  <p:sldIdLst>
    <p:sldId id="381" r:id="rId5"/>
    <p:sldId id="450" r:id="rId6"/>
    <p:sldId id="471" r:id="rId7"/>
    <p:sldId id="390" r:id="rId8"/>
    <p:sldId id="451" r:id="rId9"/>
    <p:sldId id="452" r:id="rId10"/>
    <p:sldId id="453" r:id="rId11"/>
    <p:sldId id="425" r:id="rId12"/>
    <p:sldId id="468" r:id="rId13"/>
    <p:sldId id="469" r:id="rId14"/>
    <p:sldId id="470" r:id="rId15"/>
    <p:sldId id="457" r:id="rId16"/>
    <p:sldId id="463" r:id="rId17"/>
    <p:sldId id="466" r:id="rId18"/>
    <p:sldId id="465" r:id="rId19"/>
    <p:sldId id="467" r:id="rId20"/>
    <p:sldId id="337" r:id="rId21"/>
    <p:sldId id="444" r:id="rId22"/>
    <p:sldId id="29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ctoria Joseph" initials="VJ" lastIdx="1" clrIdx="0">
    <p:extLst>
      <p:ext uri="{19B8F6BF-5375-455C-9EA6-DF929625EA0E}">
        <p15:presenceInfo xmlns:p15="http://schemas.microsoft.com/office/powerpoint/2012/main" userId="S-1-5-21-3324692002-379905879-1835832270-1120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287F"/>
    <a:srgbClr val="2F2E7E"/>
    <a:srgbClr val="30ADC2"/>
    <a:srgbClr val="2F2D80"/>
    <a:srgbClr val="423FB3"/>
    <a:srgbClr val="50BFD3"/>
    <a:srgbClr val="63C3C8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81569" autoAdjust="0"/>
  </p:normalViewPr>
  <p:slideViewPr>
    <p:cSldViewPr snapToGrid="0" snapToObjects="1">
      <p:cViewPr varScale="1">
        <p:scale>
          <a:sx n="70" d="100"/>
          <a:sy n="70" d="100"/>
        </p:scale>
        <p:origin x="110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 dirty="0">
                <a:cs typeface="Arial" panose="020B0604020202020204" pitchFamily="34" charset="0"/>
              </a:rPr>
              <a:t>3.1.1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-1" y="8685213"/>
            <a:ext cx="3537857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dirty="0">
                <a:cs typeface="Arial" panose="020B0604020202020204" pitchFamily="34" charset="0"/>
              </a:rPr>
              <a:t>3.1.1 HE – What does it all mean PowerPoint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D8678-0EB2-487C-B3ED-D222EE9BC2A8}" type="slidenum">
              <a:rPr lang="en-GB" smtClean="0">
                <a:cs typeface="Arial" panose="020B0604020202020204" pitchFamily="34" charset="0"/>
              </a:rPr>
              <a:t>‹#›</a:t>
            </a:fld>
            <a:endParaRPr lang="en-GB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278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47569-7A93-49E8-B01B-6D5A564B63BA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69C405-58F9-4188-A729-BE64F2984E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13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 students time to enter and get comfortable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this slide displayed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the images displayed as prompts to facilitate a discussion on learner’s tables about what they did last session, the activities they took part in, why they did it etc.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9C405-58F9-4188-A729-BE64F2984E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684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This table is the toolkit entry for students to takeaway at the end of the session.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9C405-58F9-4188-A729-BE64F2984E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937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Give students approximately 3-5 minutes to think freely about what they would need with them in the event of a zombie apocalypse.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Explain that they have woken up in their home in a small rural town, to find that it has been taken over by hordes of zombies.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They have a few minutes to decide on 10 items to grab before running into the wild.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They should write down their items, but need to make sure they have no more than 10.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Afterwards, ask each group to feed back, making sure they can justify their decisions.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9C405-58F9-4188-A729-BE64F2984E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532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Now hand out the survival activity pack to students.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Give students five minutes to debate with each other, to decide on the 10 items they would choose from the pack.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Explain that they can choose any item, regardless of price, but they can’t choose any more than 10.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9C405-58F9-4188-A729-BE64F2984E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506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Now students need to decide which of their items they need to buy back, without exceeding the £75 limit.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Give them 5-10 minutes to do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9C405-58F9-4188-A729-BE64F2984E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478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Explain that now students need to reduce their number of items even further.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Give students five minutes to debate with each other, to decide on the 3 items they would choose from the items they have just purchased.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9C405-58F9-4188-A729-BE64F2984E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366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Finally, students must select the final item they wish to keep.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At the end of the task, ask students to feed back to the group, revealing what items they selected and why.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If you have time, ask students to mix groups, ensuring that each table has a mix of all the different groups on it.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Using the debate structure from the previous session, students must take it in turns to defend their chosen item.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You may want to ask students: ‘If you could go back to the beginning of the task and only select one item, would this have been the one you eventually chose?’ Why/why not?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9C405-58F9-4188-A729-BE64F2984E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5805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 post-it notes should be given to each student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the students to write on one post-it something they enjoyed about the session, on another one piece of information or a skill they have learned and on the final post-it, a question or something they are unsure about.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 ask students to stick the post-it on the board under the relevant section, or in a designated space in the room, e.g. separate table for each heading.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9C405-58F9-4188-A729-BE64F2984ED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742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Summarise the skills that students have practiced in today’s session, including how this fits into the remaining sessions.</a:t>
            </a:r>
          </a:p>
          <a:p>
            <a:r>
              <a:rPr lang="en-GB" dirty="0"/>
              <a:t>Also hand out the ‘toolkit’ sheet for students to take away with them, highlighting </a:t>
            </a:r>
            <a:r>
              <a:rPr lang="en-GB"/>
              <a:t>the do’s and don’ts of </a:t>
            </a:r>
            <a:r>
              <a:rPr lang="en-GB" dirty="0"/>
              <a:t>effective collaboration.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A364-073E-4D30-93BB-92CEF4E32B6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944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yourself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9C405-58F9-4188-A729-BE64F2984E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143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Outline the project in weeks, the objectives of each session and the campus visit at the end.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 time to speak about why these skills we will cover will be useful and highlight various slides will have top tips included on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Highlight each session and how all the sessions will build up to the campus visit (session 6).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Encourage the use of the SA each session.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Bullet points on the slides provide detail for each session, go through these in order.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Mention that there is a prize at the end of session 6 for the winning group (£10 voucher per student in winning group)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9C405-58F9-4188-A729-BE64F2984E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350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the session, the objectives (what they should gain from it) and briefly outline the activities.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 each point with the students.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9C405-58F9-4188-A729-BE64F2984E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362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Guide time for activity – 10-15 minutes: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Each learner selects </a:t>
            </a:r>
            <a:r>
              <a:rPr lang="en-GB" b="1" dirty="0"/>
              <a:t>one </a:t>
            </a:r>
            <a:r>
              <a:rPr lang="en-GB" b="0" dirty="0"/>
              <a:t>of four characters (on following slide) to pretend to be for this activity.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They must argue as to why their character should stay in the hot air balloon and not be thrown out.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Remind students of the debating skills they learned last session, including the suggested debate structure.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Give students a few minutes to decide on their characters as a group, then a further 10 minutes to debate with their group.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At the end of the activity, ask each group to nominate one person who will be thrown out of the balloon. Remember, they need to justify their decision!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9C405-58F9-4188-A729-BE64F2984E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494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Character profiles for Hot Air Balloon Task: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Display this slide during the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9C405-58F9-4188-A729-BE64F2984E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442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dirty="0"/>
              <a:t>Share debate structure with students, as a recap from last week’s session.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9C405-58F9-4188-A729-BE64F2984ED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114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Give students 30 seconds to discuss with their group, then ask one group/learner to feed back before revealing the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9C405-58F9-4188-A729-BE64F2984E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220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Give students another minute to discuss the </a:t>
            </a:r>
            <a:r>
              <a:rPr lang="en-GB" b="1" dirty="0"/>
              <a:t>do’s and don’ts </a:t>
            </a:r>
            <a:r>
              <a:rPr lang="en-GB" b="0" dirty="0"/>
              <a:t>of collaboration, before sharing the answers on the board.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9C405-58F9-4188-A729-BE64F2984E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705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C02-6475-D648-9908-97E27D25D8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C4A0D-AE44-1740-86AB-1922605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82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C02-6475-D648-9908-97E27D25D8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C4A0D-AE44-1740-86AB-1922605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63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C02-6475-D648-9908-97E27D25D8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C4A0D-AE44-1740-86AB-1922605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02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C02-6475-D648-9908-97E27D25D8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C4A0D-AE44-1740-86AB-1922605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C02-6475-D648-9908-97E27D25D8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C4A0D-AE44-1740-86AB-1922605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32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C02-6475-D648-9908-97E27D25D8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C4A0D-AE44-1740-86AB-1922605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0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C02-6475-D648-9908-97E27D25D8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C4A0D-AE44-1740-86AB-1922605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9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C02-6475-D648-9908-97E27D25D8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C4A0D-AE44-1740-86AB-1922605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63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C02-6475-D648-9908-97E27D25D8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C4A0D-AE44-1740-86AB-1922605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39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C02-6475-D648-9908-97E27D25D8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C4A0D-AE44-1740-86AB-1922605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35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C02-6475-D648-9908-97E27D25D8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C4A0D-AE44-1740-86AB-1922605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18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F9C02-6475-D648-9908-97E27D25D8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C4A0D-AE44-1740-86AB-1922605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0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4.jpeg"/><Relationship Id="rId4" Type="http://schemas.openxmlformats.org/officeDocument/2006/relationships/image" Target="../media/image10.jpeg"/><Relationship Id="rId9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4.jpeg"/><Relationship Id="rId4" Type="http://schemas.openxmlformats.org/officeDocument/2006/relationships/image" Target="../media/image10.jpeg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12CBD9-A868-4038-94AF-26138567E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716" y="2648560"/>
            <a:ext cx="7772400" cy="113252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E6287F"/>
                </a:solidFill>
              </a:rPr>
              <a:t>Think and Go Higher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13716" y="3216705"/>
            <a:ext cx="7772400" cy="11325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Session 4 – Go </a:t>
            </a:r>
            <a:r>
              <a:rPr lang="en-US" sz="4400" dirty="0">
                <a:solidFill>
                  <a:srgbClr val="E6287F"/>
                </a:solidFill>
                <a:latin typeface="Calibri Light" panose="020F0302020204030204"/>
              </a:rPr>
              <a:t>Collaborate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6287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15723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 descr="2.png">
            <a:extLst>
              <a:ext uri="{FF2B5EF4-FFF2-40B4-BE49-F238E27FC236}">
                <a16:creationId xmlns:a16="http://schemas.microsoft.com/office/drawing/2014/main" id="{176DF1DB-3C34-4C21-967A-6C5E63442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46373" y="1644730"/>
            <a:ext cx="10004729" cy="967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400" dirty="0">
                <a:ea typeface="Calibri" panose="020F0502020204030204" pitchFamily="34" charset="0"/>
                <a:cs typeface="Times New Roman (Body CS)"/>
              </a:rPr>
              <a:t>Collaboration</a:t>
            </a: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 is the action of </a:t>
            </a:r>
            <a:r>
              <a:rPr lang="en-GB" sz="24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working with other people </a:t>
            </a: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to </a:t>
            </a:r>
            <a:r>
              <a:rPr lang="en-GB" sz="24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produce</a:t>
            </a: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 something or </a:t>
            </a:r>
            <a:r>
              <a:rPr lang="en-GB" sz="24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achieve</a:t>
            </a: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 a common </a:t>
            </a:r>
            <a:r>
              <a:rPr lang="en-GB" sz="24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goal</a:t>
            </a: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. </a:t>
            </a:r>
          </a:p>
          <a:p>
            <a:pPr lvl="0">
              <a:defRPr/>
            </a:pPr>
            <a:endParaRPr lang="en-GB" sz="2400" dirty="0">
              <a:solidFill>
                <a:prstClr val="black"/>
              </a:solidFill>
              <a:ea typeface="Calibri" panose="020F0502020204030204" pitchFamily="34" charset="0"/>
              <a:cs typeface="Times New Roman (Body CS)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24F4CCC-C4B6-462B-AAAD-C21FA786052D}"/>
              </a:ext>
            </a:extLst>
          </p:cNvPr>
          <p:cNvSpPr txBox="1">
            <a:spLocks/>
          </p:cNvSpPr>
          <p:nvPr/>
        </p:nvSpPr>
        <p:spPr>
          <a:xfrm>
            <a:off x="418006" y="262672"/>
            <a:ext cx="954325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Collaboration – What does it mean?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7B5C7-9F42-4BE4-B8FD-4BD148BF240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0551102" y="254402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C866DE0-D72E-413F-AF6E-434B4BB6B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563095"/>
              </p:ext>
            </p:extLst>
          </p:nvPr>
        </p:nvGraphicFramePr>
        <p:xfrm>
          <a:off x="1289186" y="2731305"/>
          <a:ext cx="9613628" cy="2706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6814">
                  <a:extLst>
                    <a:ext uri="{9D8B030D-6E8A-4147-A177-3AD203B41FA5}">
                      <a16:colId xmlns:a16="http://schemas.microsoft.com/office/drawing/2014/main" val="926640653"/>
                    </a:ext>
                  </a:extLst>
                </a:gridCol>
                <a:gridCol w="4806814">
                  <a:extLst>
                    <a:ext uri="{9D8B030D-6E8A-4147-A177-3AD203B41FA5}">
                      <a16:colId xmlns:a16="http://schemas.microsoft.com/office/drawing/2014/main" val="982011317"/>
                    </a:ext>
                  </a:extLst>
                </a:gridCol>
              </a:tblGrid>
              <a:tr h="541601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Do’s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Don’ts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326903"/>
                  </a:ext>
                </a:extLst>
              </a:tr>
              <a:tr h="541601"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692246"/>
                  </a:ext>
                </a:extLst>
              </a:tr>
              <a:tr h="541601"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773028"/>
                  </a:ext>
                </a:extLst>
              </a:tr>
              <a:tr h="541601"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82571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274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649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 descr="2.png">
            <a:extLst>
              <a:ext uri="{FF2B5EF4-FFF2-40B4-BE49-F238E27FC236}">
                <a16:creationId xmlns:a16="http://schemas.microsoft.com/office/drawing/2014/main" id="{176DF1DB-3C34-4C21-967A-6C5E63442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46373" y="1644730"/>
            <a:ext cx="10004729" cy="967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400" dirty="0">
                <a:ea typeface="Calibri" panose="020F0502020204030204" pitchFamily="34" charset="0"/>
                <a:cs typeface="Times New Roman (Body CS)"/>
              </a:rPr>
              <a:t>Collaboration</a:t>
            </a: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 is the action of </a:t>
            </a:r>
            <a:r>
              <a:rPr lang="en-GB" sz="24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working with other people </a:t>
            </a: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to </a:t>
            </a:r>
            <a:r>
              <a:rPr lang="en-GB" sz="24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produce</a:t>
            </a: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 something or </a:t>
            </a:r>
            <a:r>
              <a:rPr lang="en-GB" sz="24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achieve</a:t>
            </a: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 a common </a:t>
            </a:r>
            <a:r>
              <a:rPr lang="en-GB" sz="24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goal</a:t>
            </a: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. </a:t>
            </a:r>
          </a:p>
          <a:p>
            <a:pPr lvl="0">
              <a:defRPr/>
            </a:pPr>
            <a:endParaRPr lang="en-GB" sz="2400" dirty="0">
              <a:solidFill>
                <a:prstClr val="black"/>
              </a:solidFill>
              <a:ea typeface="Calibri" panose="020F0502020204030204" pitchFamily="34" charset="0"/>
              <a:cs typeface="Times New Roman (Body CS)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24F4CCC-C4B6-462B-AAAD-C21FA786052D}"/>
              </a:ext>
            </a:extLst>
          </p:cNvPr>
          <p:cNvSpPr txBox="1">
            <a:spLocks/>
          </p:cNvSpPr>
          <p:nvPr/>
        </p:nvSpPr>
        <p:spPr>
          <a:xfrm>
            <a:off x="418006" y="262672"/>
            <a:ext cx="954325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Collaboration – What does it mean?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7B5C7-9F42-4BE4-B8FD-4BD148BF240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0551102" y="254402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C866DE0-D72E-413F-AF6E-434B4BB6B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366717"/>
              </p:ext>
            </p:extLst>
          </p:nvPr>
        </p:nvGraphicFramePr>
        <p:xfrm>
          <a:off x="1289186" y="2731305"/>
          <a:ext cx="9613628" cy="2706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6814">
                  <a:extLst>
                    <a:ext uri="{9D8B030D-6E8A-4147-A177-3AD203B41FA5}">
                      <a16:colId xmlns:a16="http://schemas.microsoft.com/office/drawing/2014/main" val="926640653"/>
                    </a:ext>
                  </a:extLst>
                </a:gridCol>
                <a:gridCol w="4806814">
                  <a:extLst>
                    <a:ext uri="{9D8B030D-6E8A-4147-A177-3AD203B41FA5}">
                      <a16:colId xmlns:a16="http://schemas.microsoft.com/office/drawing/2014/main" val="982011317"/>
                    </a:ext>
                  </a:extLst>
                </a:gridCol>
              </a:tblGrid>
              <a:tr h="541601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Do’s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Don’ts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326903"/>
                  </a:ext>
                </a:extLst>
              </a:tr>
              <a:tr h="541601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Listen to other people’s ideas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Ignore other people’s ideas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692246"/>
                  </a:ext>
                </a:extLst>
              </a:tr>
              <a:tr h="541601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Contribute your own ideas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Be afraid to put forward your own ideas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773028"/>
                  </a:ext>
                </a:extLst>
              </a:tr>
              <a:tr h="541601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Be willing to learn from others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Assume that your ideas are always right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82571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Accept when others don’t agree with you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Take it personally if others don’t agree with you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274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817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 descr="2.png">
            <a:extLst>
              <a:ext uri="{FF2B5EF4-FFF2-40B4-BE49-F238E27FC236}">
                <a16:creationId xmlns:a16="http://schemas.microsoft.com/office/drawing/2014/main" id="{176DF1DB-3C34-4C21-967A-6C5E63442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10650" y="1177497"/>
            <a:ext cx="9543250" cy="15457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/>
              <a:t>Imagine you have woken up to find that a zombies have taken over your town. You need to quickly gather some supplies and escape before the zombies find you.</a:t>
            </a:r>
          </a:p>
          <a:p>
            <a:endParaRPr lang="en-GB" sz="2400" dirty="0"/>
          </a:p>
          <a:p>
            <a:endParaRPr lang="en-GB" sz="24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24F4CCC-C4B6-462B-AAAD-C21FA786052D}"/>
              </a:ext>
            </a:extLst>
          </p:cNvPr>
          <p:cNvSpPr txBox="1">
            <a:spLocks/>
          </p:cNvSpPr>
          <p:nvPr/>
        </p:nvSpPr>
        <p:spPr>
          <a:xfrm>
            <a:off x="418006" y="262672"/>
            <a:ext cx="954325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Survival 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7B5C7-9F42-4BE4-B8FD-4BD148BF240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0551102" y="254402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09E93B-5C9D-4A86-8DFF-6D069705D16C}"/>
              </a:ext>
            </a:extLst>
          </p:cNvPr>
          <p:cNvSpPr/>
          <p:nvPr/>
        </p:nvSpPr>
        <p:spPr>
          <a:xfrm>
            <a:off x="418006" y="2607957"/>
            <a:ext cx="7030083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If you could take </a:t>
            </a:r>
            <a:r>
              <a:rPr lang="en-GB" sz="2000" b="1" dirty="0">
                <a:solidFill>
                  <a:srgbClr val="E6287F"/>
                </a:solidFill>
              </a:rPr>
              <a:t>10 items </a:t>
            </a:r>
            <a:r>
              <a:rPr lang="en-GB" sz="2000" dirty="0"/>
              <a:t>with you to survive the apocalypse, what would they be?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Discuss this with your group and come up with a </a:t>
            </a:r>
            <a:r>
              <a:rPr lang="en-GB" sz="2000" b="1" dirty="0">
                <a:solidFill>
                  <a:srgbClr val="E6287F"/>
                </a:solidFill>
              </a:rPr>
              <a:t>final list</a:t>
            </a:r>
            <a:r>
              <a:rPr lang="en-GB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Use your </a:t>
            </a:r>
            <a:r>
              <a:rPr lang="en-GB" sz="2000" b="1" dirty="0">
                <a:solidFill>
                  <a:srgbClr val="E6287F"/>
                </a:solidFill>
              </a:rPr>
              <a:t>debating skills </a:t>
            </a:r>
            <a:r>
              <a:rPr lang="en-GB" sz="2000" dirty="0"/>
              <a:t>and </a:t>
            </a:r>
            <a:r>
              <a:rPr lang="en-GB" sz="2000" b="1" dirty="0">
                <a:solidFill>
                  <a:srgbClr val="E6287F"/>
                </a:solidFill>
              </a:rPr>
              <a:t>critical thinking skills </a:t>
            </a:r>
            <a:r>
              <a:rPr lang="en-GB" sz="2000" dirty="0"/>
              <a:t>to decide.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Remember to </a:t>
            </a:r>
            <a:r>
              <a:rPr lang="en-GB" sz="2000" b="1" dirty="0">
                <a:solidFill>
                  <a:srgbClr val="E6287F"/>
                </a:solidFill>
              </a:rPr>
              <a:t>justify</a:t>
            </a:r>
            <a:r>
              <a:rPr lang="en-GB" sz="2000" b="1" dirty="0"/>
              <a:t> </a:t>
            </a:r>
            <a:r>
              <a:rPr lang="en-GB" sz="2000" dirty="0"/>
              <a:t>your decisions</a:t>
            </a:r>
            <a:r>
              <a:rPr lang="en-GB" sz="2400" dirty="0"/>
              <a:t>.</a:t>
            </a:r>
          </a:p>
        </p:txBody>
      </p:sp>
      <p:pic>
        <p:nvPicPr>
          <p:cNvPr id="2050" name="Picture 2" descr="2,600+ Zombie Apocalypse Illustrations, Royalty-Free Vector Graphics &amp; Clip  Art - iStock | Zombie attack, Zombies walking, Zombie group">
            <a:extLst>
              <a:ext uri="{FF2B5EF4-FFF2-40B4-BE49-F238E27FC236}">
                <a16:creationId xmlns:a16="http://schemas.microsoft.com/office/drawing/2014/main" id="{A50C6C57-9614-44DC-A290-F82694646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02" y="2113558"/>
            <a:ext cx="4139096" cy="331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68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 descr="2.png">
            <a:extLst>
              <a:ext uri="{FF2B5EF4-FFF2-40B4-BE49-F238E27FC236}">
                <a16:creationId xmlns:a16="http://schemas.microsoft.com/office/drawing/2014/main" id="{176DF1DB-3C34-4C21-967A-6C5E63442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24F4CCC-C4B6-462B-AAAD-C21FA786052D}"/>
              </a:ext>
            </a:extLst>
          </p:cNvPr>
          <p:cNvSpPr txBox="1">
            <a:spLocks/>
          </p:cNvSpPr>
          <p:nvPr/>
        </p:nvSpPr>
        <p:spPr>
          <a:xfrm>
            <a:off x="418006" y="262672"/>
            <a:ext cx="954325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Survival 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7B5C7-9F42-4BE4-B8FD-4BD148BF240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0551102" y="254402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09E93B-5C9D-4A86-8DFF-6D069705D16C}"/>
              </a:ext>
            </a:extLst>
          </p:cNvPr>
          <p:cNvSpPr/>
          <p:nvPr/>
        </p:nvSpPr>
        <p:spPr>
          <a:xfrm>
            <a:off x="418006" y="2101234"/>
            <a:ext cx="691896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Discuss this with your group and decide on the </a:t>
            </a:r>
            <a:r>
              <a:rPr lang="en-GB" sz="2400" b="1" dirty="0">
                <a:solidFill>
                  <a:srgbClr val="E6287F"/>
                </a:solidFill>
              </a:rPr>
              <a:t>10 items </a:t>
            </a:r>
            <a:r>
              <a:rPr lang="en-GB" sz="2400" dirty="0"/>
              <a:t>you would want to have with you.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Use your </a:t>
            </a:r>
            <a:r>
              <a:rPr lang="en-GB" sz="2400" b="1" dirty="0">
                <a:solidFill>
                  <a:srgbClr val="E6287F"/>
                </a:solidFill>
              </a:rPr>
              <a:t>debating skills </a:t>
            </a:r>
            <a:r>
              <a:rPr lang="en-GB" sz="2400" dirty="0"/>
              <a:t>and </a:t>
            </a:r>
            <a:r>
              <a:rPr lang="en-GB" sz="2400" b="1" dirty="0">
                <a:solidFill>
                  <a:srgbClr val="E6287F"/>
                </a:solidFill>
              </a:rPr>
              <a:t>critical thinking skills </a:t>
            </a:r>
            <a:r>
              <a:rPr lang="en-GB" sz="2400" dirty="0"/>
              <a:t>to decide.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Remember to </a:t>
            </a:r>
            <a:r>
              <a:rPr lang="en-GB" sz="2400" b="1" dirty="0">
                <a:solidFill>
                  <a:srgbClr val="E6287F"/>
                </a:solidFill>
              </a:rPr>
              <a:t>justify</a:t>
            </a:r>
            <a:r>
              <a:rPr lang="en-GB" sz="2400" b="1" dirty="0"/>
              <a:t> </a:t>
            </a:r>
            <a:r>
              <a:rPr lang="en-GB" sz="2400" dirty="0"/>
              <a:t>your decisions.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F93399-BA90-4B0E-82EC-AEF4F5DC41F8}"/>
              </a:ext>
            </a:extLst>
          </p:cNvPr>
          <p:cNvSpPr/>
          <p:nvPr/>
        </p:nvSpPr>
        <p:spPr>
          <a:xfrm>
            <a:off x="418005" y="1429937"/>
            <a:ext cx="108269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400" b="1" dirty="0">
                <a:solidFill>
                  <a:prstClr val="black"/>
                </a:solidFill>
              </a:rPr>
              <a:t>Now you need to choose the </a:t>
            </a:r>
            <a:r>
              <a:rPr lang="en-GB" sz="2400" b="1" dirty="0">
                <a:solidFill>
                  <a:srgbClr val="E6287F"/>
                </a:solidFill>
              </a:rPr>
              <a:t>top 10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b="1" dirty="0">
                <a:solidFill>
                  <a:prstClr val="black"/>
                </a:solidFill>
              </a:rPr>
              <a:t>items from the </a:t>
            </a:r>
            <a:r>
              <a:rPr lang="en-GB" sz="2400" b="1" dirty="0">
                <a:solidFill>
                  <a:srgbClr val="E6287F"/>
                </a:solidFill>
              </a:rPr>
              <a:t>survival pack </a:t>
            </a:r>
            <a:r>
              <a:rPr lang="en-GB" sz="2400" b="1" dirty="0">
                <a:solidFill>
                  <a:prstClr val="black"/>
                </a:solidFill>
              </a:rPr>
              <a:t>on your tables.</a:t>
            </a:r>
          </a:p>
        </p:txBody>
      </p:sp>
      <p:pic>
        <p:nvPicPr>
          <p:cNvPr id="1026" name="Picture 2" descr="100+ Emergency Preparedness Kit Illustrations, Royalty-Free ...">
            <a:extLst>
              <a:ext uri="{FF2B5EF4-FFF2-40B4-BE49-F238E27FC236}">
                <a16:creationId xmlns:a16="http://schemas.microsoft.com/office/drawing/2014/main" id="{C1F25C59-ED08-49AA-BFAB-B14084B4E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971" y="2101234"/>
            <a:ext cx="4437469" cy="356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63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 descr="2.png">
            <a:extLst>
              <a:ext uri="{FF2B5EF4-FFF2-40B4-BE49-F238E27FC236}">
                <a16:creationId xmlns:a16="http://schemas.microsoft.com/office/drawing/2014/main" id="{176DF1DB-3C34-4C21-967A-6C5E63442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24F4CCC-C4B6-462B-AAAD-C21FA786052D}"/>
              </a:ext>
            </a:extLst>
          </p:cNvPr>
          <p:cNvSpPr txBox="1">
            <a:spLocks/>
          </p:cNvSpPr>
          <p:nvPr/>
        </p:nvSpPr>
        <p:spPr>
          <a:xfrm>
            <a:off x="418006" y="262672"/>
            <a:ext cx="954325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Survival 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7B5C7-9F42-4BE4-B8FD-4BD148BF240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0551102" y="254402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09E93B-5C9D-4A86-8DFF-6D069705D16C}"/>
              </a:ext>
            </a:extLst>
          </p:cNvPr>
          <p:cNvSpPr/>
          <p:nvPr/>
        </p:nvSpPr>
        <p:spPr>
          <a:xfrm>
            <a:off x="418005" y="2911800"/>
            <a:ext cx="69189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Use the </a:t>
            </a:r>
            <a:r>
              <a:rPr lang="en-GB" sz="2400" b="1" dirty="0">
                <a:solidFill>
                  <a:srgbClr val="E6287F"/>
                </a:solidFill>
              </a:rPr>
              <a:t>prices</a:t>
            </a:r>
            <a:r>
              <a:rPr lang="en-GB" sz="2400" dirty="0"/>
              <a:t> on the item cards to decide which items you are going to </a:t>
            </a:r>
            <a:r>
              <a:rPr lang="en-GB" sz="2400" b="1" dirty="0">
                <a:solidFill>
                  <a:srgbClr val="E6287F"/>
                </a:solidFill>
              </a:rPr>
              <a:t>buy back</a:t>
            </a:r>
            <a:r>
              <a:rPr lang="en-GB" sz="24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Remember, you can’t spend more than the </a:t>
            </a:r>
            <a:r>
              <a:rPr lang="en-GB" sz="2400" b="1" dirty="0">
                <a:solidFill>
                  <a:srgbClr val="E6287F"/>
                </a:solidFill>
              </a:rPr>
              <a:t>£75 limit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F93399-BA90-4B0E-82EC-AEF4F5DC41F8}"/>
              </a:ext>
            </a:extLst>
          </p:cNvPr>
          <p:cNvSpPr/>
          <p:nvPr/>
        </p:nvSpPr>
        <p:spPr>
          <a:xfrm>
            <a:off x="418005" y="1429937"/>
            <a:ext cx="10826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400" b="1" dirty="0">
                <a:solidFill>
                  <a:prstClr val="black"/>
                </a:solidFill>
              </a:rPr>
              <a:t>Oh no! Another survivor has stolen your </a:t>
            </a:r>
            <a:r>
              <a:rPr lang="en-GB" sz="2400" b="1" dirty="0">
                <a:solidFill>
                  <a:srgbClr val="E6287F"/>
                </a:solidFill>
              </a:rPr>
              <a:t>10 items </a:t>
            </a:r>
            <a:r>
              <a:rPr lang="en-GB" sz="2400" b="1" dirty="0">
                <a:solidFill>
                  <a:prstClr val="black"/>
                </a:solidFill>
              </a:rPr>
              <a:t>and is asking you to buy them back from him, but you only have </a:t>
            </a:r>
            <a:r>
              <a:rPr lang="en-GB" sz="2400" b="1" dirty="0">
                <a:solidFill>
                  <a:srgbClr val="E6287F"/>
                </a:solidFill>
              </a:rPr>
              <a:t>£75 </a:t>
            </a:r>
            <a:r>
              <a:rPr lang="en-GB" sz="2400" b="1" dirty="0">
                <a:solidFill>
                  <a:prstClr val="black"/>
                </a:solidFill>
              </a:rPr>
              <a:t>to spend on them.</a:t>
            </a:r>
          </a:p>
        </p:txBody>
      </p:sp>
      <p:pic>
        <p:nvPicPr>
          <p:cNvPr id="4102" name="Picture 6" descr="survive clipart - Clip Art Library">
            <a:extLst>
              <a:ext uri="{FF2B5EF4-FFF2-40B4-BE49-F238E27FC236}">
                <a16:creationId xmlns:a16="http://schemas.microsoft.com/office/drawing/2014/main" id="{9FE12771-FC83-4F8D-8C95-7A33F1F5A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897" y="2041667"/>
            <a:ext cx="4346050" cy="386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 descr="2.png">
            <a:extLst>
              <a:ext uri="{FF2B5EF4-FFF2-40B4-BE49-F238E27FC236}">
                <a16:creationId xmlns:a16="http://schemas.microsoft.com/office/drawing/2014/main" id="{176DF1DB-3C34-4C21-967A-6C5E63442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24F4CCC-C4B6-462B-AAAD-C21FA786052D}"/>
              </a:ext>
            </a:extLst>
          </p:cNvPr>
          <p:cNvSpPr txBox="1">
            <a:spLocks/>
          </p:cNvSpPr>
          <p:nvPr/>
        </p:nvSpPr>
        <p:spPr>
          <a:xfrm>
            <a:off x="418006" y="262672"/>
            <a:ext cx="954325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Survival 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7B5C7-9F42-4BE4-B8FD-4BD148BF240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0551102" y="254402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F93399-BA90-4B0E-82EC-AEF4F5DC41F8}"/>
              </a:ext>
            </a:extLst>
          </p:cNvPr>
          <p:cNvSpPr/>
          <p:nvPr/>
        </p:nvSpPr>
        <p:spPr>
          <a:xfrm>
            <a:off x="418005" y="1429937"/>
            <a:ext cx="10826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400" b="1" dirty="0">
                <a:solidFill>
                  <a:prstClr val="black"/>
                </a:solidFill>
              </a:rPr>
              <a:t>Oh no! You’ve just walked straight into a zombie and dropped all of your items on the ground. You need to get away quickly and only have </a:t>
            </a:r>
            <a:r>
              <a:rPr lang="en-GB" sz="2400" b="1" dirty="0"/>
              <a:t>time to pick up </a:t>
            </a:r>
            <a:r>
              <a:rPr lang="en-GB" sz="2400" b="1" dirty="0">
                <a:solidFill>
                  <a:srgbClr val="E6287F"/>
                </a:solidFill>
              </a:rPr>
              <a:t>3 items.</a:t>
            </a:r>
            <a:endParaRPr lang="en-GB" sz="2400" b="1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2E0888-EF7F-4E07-A6C4-0E0CADC1F8BD}"/>
              </a:ext>
            </a:extLst>
          </p:cNvPr>
          <p:cNvSpPr/>
          <p:nvPr/>
        </p:nvSpPr>
        <p:spPr>
          <a:xfrm>
            <a:off x="418006" y="2712035"/>
            <a:ext cx="65597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Discuss this with your group and decide on the </a:t>
            </a:r>
            <a:r>
              <a:rPr lang="en-GB" sz="2400" b="1" dirty="0">
                <a:solidFill>
                  <a:srgbClr val="E6287F"/>
                </a:solidFill>
              </a:rPr>
              <a:t>3 items </a:t>
            </a:r>
            <a:r>
              <a:rPr lang="en-GB" sz="2400" dirty="0">
                <a:solidFill>
                  <a:prstClr val="black"/>
                </a:solidFill>
              </a:rPr>
              <a:t>you would want to have with you.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Use your </a:t>
            </a:r>
            <a:r>
              <a:rPr lang="en-GB" sz="2400" b="1" dirty="0">
                <a:solidFill>
                  <a:srgbClr val="E6287F"/>
                </a:solidFill>
              </a:rPr>
              <a:t>debating skills </a:t>
            </a:r>
            <a:r>
              <a:rPr lang="en-GB" sz="2400" dirty="0">
                <a:solidFill>
                  <a:prstClr val="black"/>
                </a:solidFill>
              </a:rPr>
              <a:t>and </a:t>
            </a:r>
            <a:r>
              <a:rPr lang="en-GB" sz="2400" b="1" dirty="0">
                <a:solidFill>
                  <a:srgbClr val="E6287F"/>
                </a:solidFill>
              </a:rPr>
              <a:t>critical thinking skills </a:t>
            </a:r>
            <a:r>
              <a:rPr lang="en-GB" sz="2400" dirty="0">
                <a:solidFill>
                  <a:prstClr val="black"/>
                </a:solidFill>
              </a:rPr>
              <a:t>to decide.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Remember to </a:t>
            </a:r>
            <a:r>
              <a:rPr lang="en-GB" sz="2400" b="1" dirty="0">
                <a:solidFill>
                  <a:srgbClr val="E6287F"/>
                </a:solidFill>
              </a:rPr>
              <a:t>justify</a:t>
            </a:r>
            <a:r>
              <a:rPr lang="en-GB" sz="2400" b="1" dirty="0">
                <a:solidFill>
                  <a:prstClr val="black"/>
                </a:solidFill>
              </a:rPr>
              <a:t> </a:t>
            </a:r>
            <a:r>
              <a:rPr lang="en-GB" sz="2400" dirty="0">
                <a:solidFill>
                  <a:prstClr val="black"/>
                </a:solidFill>
              </a:rPr>
              <a:t>your decisions.</a:t>
            </a:r>
          </a:p>
        </p:txBody>
      </p:sp>
      <p:pic>
        <p:nvPicPr>
          <p:cNvPr id="11" name="Picture 2" descr="Zombie cartoon | Download on Freepik">
            <a:extLst>
              <a:ext uri="{FF2B5EF4-FFF2-40B4-BE49-F238E27FC236}">
                <a16:creationId xmlns:a16="http://schemas.microsoft.com/office/drawing/2014/main" id="{E9F8C213-5C29-4F8A-BD0C-89B427D25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870" y="2400495"/>
            <a:ext cx="2450451" cy="326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3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 descr="2.png">
            <a:extLst>
              <a:ext uri="{FF2B5EF4-FFF2-40B4-BE49-F238E27FC236}">
                <a16:creationId xmlns:a16="http://schemas.microsoft.com/office/drawing/2014/main" id="{176DF1DB-3C34-4C21-967A-6C5E63442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24F4CCC-C4B6-462B-AAAD-C21FA786052D}"/>
              </a:ext>
            </a:extLst>
          </p:cNvPr>
          <p:cNvSpPr txBox="1">
            <a:spLocks/>
          </p:cNvSpPr>
          <p:nvPr/>
        </p:nvSpPr>
        <p:spPr>
          <a:xfrm>
            <a:off x="418006" y="262672"/>
            <a:ext cx="954325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Survival 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7B5C7-9F42-4BE4-B8FD-4BD148BF240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0551102" y="254402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F93399-BA90-4B0E-82EC-AEF4F5DC41F8}"/>
              </a:ext>
            </a:extLst>
          </p:cNvPr>
          <p:cNvSpPr/>
          <p:nvPr/>
        </p:nvSpPr>
        <p:spPr>
          <a:xfrm>
            <a:off x="418005" y="1429937"/>
            <a:ext cx="108269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400" b="1" dirty="0">
                <a:solidFill>
                  <a:prstClr val="black"/>
                </a:solidFill>
              </a:rPr>
              <a:t>Out of your remaining items, which one do you feel is the </a:t>
            </a:r>
            <a:r>
              <a:rPr lang="en-GB" sz="2400" b="1" dirty="0">
                <a:solidFill>
                  <a:srgbClr val="E6287F"/>
                </a:solidFill>
              </a:rPr>
              <a:t>most important</a:t>
            </a:r>
            <a:r>
              <a:rPr lang="en-GB" sz="24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BEB3BA-76F8-480E-BF62-73678F7ADB48}"/>
              </a:ext>
            </a:extLst>
          </p:cNvPr>
          <p:cNvSpPr/>
          <p:nvPr/>
        </p:nvSpPr>
        <p:spPr>
          <a:xfrm>
            <a:off x="418006" y="2542469"/>
            <a:ext cx="65597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Discuss this with your group and decide on the </a:t>
            </a:r>
            <a:r>
              <a:rPr lang="en-GB" sz="2400" b="1" dirty="0">
                <a:solidFill>
                  <a:srgbClr val="E6287F"/>
                </a:solidFill>
              </a:rPr>
              <a:t>1 item </a:t>
            </a:r>
            <a:r>
              <a:rPr lang="en-GB" sz="2400" dirty="0">
                <a:solidFill>
                  <a:prstClr val="black"/>
                </a:solidFill>
              </a:rPr>
              <a:t>you would want to have with you.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Use your </a:t>
            </a:r>
            <a:r>
              <a:rPr lang="en-GB" sz="2400" b="1" dirty="0">
                <a:solidFill>
                  <a:srgbClr val="E6287F"/>
                </a:solidFill>
              </a:rPr>
              <a:t>debating skills </a:t>
            </a:r>
            <a:r>
              <a:rPr lang="en-GB" sz="2400" dirty="0">
                <a:solidFill>
                  <a:prstClr val="black"/>
                </a:solidFill>
              </a:rPr>
              <a:t>and </a:t>
            </a:r>
            <a:r>
              <a:rPr lang="en-GB" sz="2400" b="1" dirty="0">
                <a:solidFill>
                  <a:srgbClr val="E6287F"/>
                </a:solidFill>
              </a:rPr>
              <a:t>critical thinking skills </a:t>
            </a:r>
            <a:r>
              <a:rPr lang="en-GB" sz="2400" dirty="0">
                <a:solidFill>
                  <a:prstClr val="black"/>
                </a:solidFill>
              </a:rPr>
              <a:t>to decide.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Remember to </a:t>
            </a:r>
            <a:r>
              <a:rPr lang="en-GB" sz="2400" b="1" dirty="0">
                <a:solidFill>
                  <a:srgbClr val="E6287F"/>
                </a:solidFill>
              </a:rPr>
              <a:t>justify</a:t>
            </a:r>
            <a:r>
              <a:rPr lang="en-GB" sz="2400" b="1" dirty="0">
                <a:solidFill>
                  <a:prstClr val="black"/>
                </a:solidFill>
              </a:rPr>
              <a:t> </a:t>
            </a:r>
            <a:r>
              <a:rPr lang="en-GB" sz="2400" dirty="0">
                <a:solidFill>
                  <a:prstClr val="black"/>
                </a:solidFill>
              </a:rPr>
              <a:t>your decision.</a:t>
            </a:r>
          </a:p>
        </p:txBody>
      </p:sp>
      <p:pic>
        <p:nvPicPr>
          <p:cNvPr id="9" name="Picture 2" descr="100+ Emergency Preparedness Kit Illustrations, Royalty-Free ...">
            <a:extLst>
              <a:ext uri="{FF2B5EF4-FFF2-40B4-BE49-F238E27FC236}">
                <a16:creationId xmlns:a16="http://schemas.microsoft.com/office/drawing/2014/main" id="{07D57555-36DB-4204-8BA5-9817F8545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971" y="2101234"/>
            <a:ext cx="4437469" cy="356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09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B83923F-5BC9-48FC-89F7-CE20A8816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604" y="170501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rgbClr val="E6287F"/>
                </a:solidFill>
              </a:rPr>
              <a:t>Post-it reflection…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11604" y="1367634"/>
            <a:ext cx="11168792" cy="4566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a typeface="Calibri" panose="020F0502020204030204" pitchFamily="34" charset="0"/>
                <a:cs typeface="Times New Roman (Body CS)"/>
              </a:rPr>
              <a:t>And finally…</a:t>
            </a:r>
          </a:p>
          <a:p>
            <a:pPr marL="0" indent="0">
              <a:buNone/>
            </a:pPr>
            <a:r>
              <a:rPr lang="en-GB" sz="2400" dirty="0">
                <a:ea typeface="Calibri" panose="020F0502020204030204" pitchFamily="34" charset="0"/>
                <a:cs typeface="Times New Roman (Body CS)"/>
              </a:rPr>
              <a:t>Each take 3 post-it notes and on them, write: </a:t>
            </a:r>
          </a:p>
          <a:p>
            <a:endParaRPr lang="en-GB" sz="2400" dirty="0">
              <a:ea typeface="Calibri" panose="020F0502020204030204" pitchFamily="34" charset="0"/>
              <a:cs typeface="Times New Roman (Body CS)"/>
            </a:endParaRPr>
          </a:p>
          <a:p>
            <a:endParaRPr lang="en-GB" sz="2400" dirty="0">
              <a:ea typeface="Calibri" panose="020F0502020204030204" pitchFamily="34" charset="0"/>
              <a:cs typeface="Times New Roman (Body CS)"/>
            </a:endParaRPr>
          </a:p>
          <a:p>
            <a:endParaRPr lang="en-GB" sz="2400" dirty="0">
              <a:ea typeface="Calibri" panose="020F0502020204030204" pitchFamily="34" charset="0"/>
              <a:cs typeface="Times New Roman (Body CS)"/>
            </a:endParaRPr>
          </a:p>
          <a:p>
            <a:endParaRPr lang="en-GB" sz="2400" dirty="0">
              <a:ea typeface="Calibri" panose="020F0502020204030204" pitchFamily="34" charset="0"/>
              <a:cs typeface="Times New Roman (Body CS)"/>
            </a:endParaRPr>
          </a:p>
          <a:p>
            <a:endParaRPr lang="en-GB" sz="2400" dirty="0">
              <a:ea typeface="Calibri" panose="020F0502020204030204" pitchFamily="34" charset="0"/>
              <a:cs typeface="Times New Roman (Body CS)"/>
            </a:endParaRPr>
          </a:p>
          <a:p>
            <a:endParaRPr lang="en-GB" sz="2400" dirty="0">
              <a:ea typeface="Calibri" panose="020F0502020204030204" pitchFamily="34" charset="0"/>
              <a:cs typeface="Times New Roman (Body CS)"/>
            </a:endParaRPr>
          </a:p>
          <a:p>
            <a:endParaRPr lang="en-GB" sz="2400" dirty="0">
              <a:ea typeface="Calibri" panose="020F0502020204030204" pitchFamily="34" charset="0"/>
              <a:cs typeface="Times New Roman (Body CS)"/>
            </a:endParaRPr>
          </a:p>
          <a:p>
            <a:pPr marL="0" indent="0">
              <a:buNone/>
            </a:pPr>
            <a:r>
              <a:rPr lang="en-GB" sz="2400" dirty="0">
                <a:ea typeface="Calibri" panose="020F0502020204030204" pitchFamily="34" charset="0"/>
                <a:cs typeface="Times New Roman (Body CS)"/>
              </a:rPr>
              <a:t>When you’ve finished, stick on the board at the front in the relevant section.</a:t>
            </a:r>
          </a:p>
        </p:txBody>
      </p:sp>
      <p:pic>
        <p:nvPicPr>
          <p:cNvPr id="21506" name="Picture 2" descr="Post It Note Images - Free Download on Freepik">
            <a:extLst>
              <a:ext uri="{FF2B5EF4-FFF2-40B4-BE49-F238E27FC236}">
                <a16:creationId xmlns:a16="http://schemas.microsoft.com/office/drawing/2014/main" id="{ED587228-9D4D-44CA-819A-E0B910C76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7491"/>
            <a:ext cx="4033763" cy="403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ost It Note Images - Free Download on Freepik">
            <a:extLst>
              <a:ext uri="{FF2B5EF4-FFF2-40B4-BE49-F238E27FC236}">
                <a16:creationId xmlns:a16="http://schemas.microsoft.com/office/drawing/2014/main" id="{0E91CF1F-ED3E-4299-BB3B-F810CC18E6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65"/>
          <a:stretch/>
        </p:blipFill>
        <p:spPr bwMode="auto">
          <a:xfrm>
            <a:off x="4003829" y="1937492"/>
            <a:ext cx="4033763" cy="344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ost It Note Images - Free Download on Freepik">
            <a:extLst>
              <a:ext uri="{FF2B5EF4-FFF2-40B4-BE49-F238E27FC236}">
                <a16:creationId xmlns:a16="http://schemas.microsoft.com/office/drawing/2014/main" id="{BD8677AD-DFA0-442F-9467-6DC4BAC1C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658" y="1937491"/>
            <a:ext cx="4033763" cy="403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0252CEE-36E6-4179-9E76-BDE4A5256DC7}"/>
              </a:ext>
            </a:extLst>
          </p:cNvPr>
          <p:cNvSpPr/>
          <p:nvPr/>
        </p:nvSpPr>
        <p:spPr>
          <a:xfrm>
            <a:off x="1052180" y="3292652"/>
            <a:ext cx="20379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ea typeface="Calibri" panose="020F0502020204030204" pitchFamily="34" charset="0"/>
                <a:cs typeface="Times New Roman (Body CS)"/>
              </a:rPr>
              <a:t>One thing that you enjoyed about today’s session</a:t>
            </a:r>
            <a:endParaRPr lang="en-GB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74BFF9-2922-4EDD-B027-1F2909318724}"/>
              </a:ext>
            </a:extLst>
          </p:cNvPr>
          <p:cNvSpPr/>
          <p:nvPr/>
        </p:nvSpPr>
        <p:spPr>
          <a:xfrm>
            <a:off x="5077042" y="3292651"/>
            <a:ext cx="20379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ea typeface="Calibri" panose="020F0502020204030204" pitchFamily="34" charset="0"/>
                <a:cs typeface="Times New Roman (Body CS)"/>
              </a:rPr>
              <a:t>One piece information </a:t>
            </a:r>
            <a:r>
              <a:rPr lang="en-GB" sz="2000" b="1" dirty="0">
                <a:ea typeface="Calibri" panose="020F0502020204030204" pitchFamily="34" charset="0"/>
                <a:cs typeface="Times New Roman (Body CS)"/>
              </a:rPr>
              <a:t>or</a:t>
            </a:r>
            <a:r>
              <a:rPr lang="en-GB" sz="2000" dirty="0">
                <a:ea typeface="Calibri" panose="020F0502020204030204" pitchFamily="34" charset="0"/>
                <a:cs typeface="Times New Roman (Body CS)"/>
              </a:rPr>
              <a:t> a skill you learnt in today’s session</a:t>
            </a:r>
            <a:endParaRPr lang="en-GB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54824A-9AF9-4E0A-9F3D-C6F087ED5B0C}"/>
              </a:ext>
            </a:extLst>
          </p:cNvPr>
          <p:cNvSpPr/>
          <p:nvPr/>
        </p:nvSpPr>
        <p:spPr>
          <a:xfrm>
            <a:off x="9080871" y="3287985"/>
            <a:ext cx="203791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ea typeface="Calibri" panose="020F0502020204030204" pitchFamily="34" charset="0"/>
                <a:cs typeface="Times New Roman (Body CS)"/>
              </a:rPr>
              <a:t>One question you have </a:t>
            </a:r>
            <a:r>
              <a:rPr lang="en-GB" sz="2000" b="1" dirty="0">
                <a:ea typeface="Calibri" panose="020F0502020204030204" pitchFamily="34" charset="0"/>
                <a:cs typeface="Times New Roman (Body CS)"/>
              </a:rPr>
              <a:t>or </a:t>
            </a:r>
            <a:r>
              <a:rPr lang="en-GB" sz="2000" dirty="0">
                <a:ea typeface="Calibri" panose="020F0502020204030204" pitchFamily="34" charset="0"/>
                <a:cs typeface="Times New Roman (Body CS)"/>
              </a:rPr>
              <a:t>something you’re still not sure about</a:t>
            </a:r>
            <a:endParaRPr lang="en-GB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E62369-75BC-4CA5-9AFC-0FA51CAE381A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10551102" y="254402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</p:spTree>
    <p:extLst>
      <p:ext uri="{BB962C8B-B14F-4D97-AF65-F5344CB8AC3E}">
        <p14:creationId xmlns:p14="http://schemas.microsoft.com/office/powerpoint/2010/main" val="6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 descr="2.png">
            <a:extLst>
              <a:ext uri="{FF2B5EF4-FFF2-40B4-BE49-F238E27FC236}">
                <a16:creationId xmlns:a16="http://schemas.microsoft.com/office/drawing/2014/main" id="{CACD7F9D-5433-44A2-B9DB-93DD18553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28948" y="1210286"/>
            <a:ext cx="10774687" cy="4437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In this session you have practiced </a:t>
            </a:r>
            <a:r>
              <a:rPr lang="en-GB" sz="24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collaborating </a:t>
            </a:r>
            <a:r>
              <a:rPr lang="en-GB" sz="2400" dirty="0">
                <a:ea typeface="Calibri" panose="020F0502020204030204" pitchFamily="34" charset="0"/>
                <a:cs typeface="Times New Roman (Body CS)"/>
              </a:rPr>
              <a:t>with your peers</a:t>
            </a:r>
            <a:r>
              <a:rPr lang="en-GB" sz="2400" dirty="0"/>
              <a:t> by using </a:t>
            </a:r>
            <a:r>
              <a:rPr lang="en-GB" sz="2400" b="1" dirty="0">
                <a:solidFill>
                  <a:srgbClr val="E6287F"/>
                </a:solidFill>
              </a:rPr>
              <a:t>critical analysis </a:t>
            </a:r>
            <a:r>
              <a:rPr lang="en-GB" sz="2400" dirty="0"/>
              <a:t>and </a:t>
            </a:r>
            <a:r>
              <a:rPr lang="en-GB" sz="2400" b="1" dirty="0">
                <a:solidFill>
                  <a:srgbClr val="E6287F"/>
                </a:solidFill>
              </a:rPr>
              <a:t>debating skills </a:t>
            </a:r>
            <a:r>
              <a:rPr lang="en-GB" sz="2400" dirty="0"/>
              <a:t>in a group setting. This has allowed you to </a:t>
            </a:r>
            <a:r>
              <a:rPr lang="en-GB" sz="2400" b="1" dirty="0">
                <a:solidFill>
                  <a:srgbClr val="E6287F"/>
                </a:solidFill>
              </a:rPr>
              <a:t>share</a:t>
            </a:r>
            <a:r>
              <a:rPr lang="en-GB" sz="2400" dirty="0"/>
              <a:t> your ideas and opinions, and reach a </a:t>
            </a:r>
            <a:r>
              <a:rPr lang="en-GB" sz="2400" b="1" dirty="0">
                <a:solidFill>
                  <a:srgbClr val="E6287F"/>
                </a:solidFill>
              </a:rPr>
              <a:t>mutual conclusion</a:t>
            </a:r>
            <a:r>
              <a:rPr lang="en-GB" sz="2400" b="1" dirty="0"/>
              <a:t>.</a:t>
            </a:r>
          </a:p>
          <a:p>
            <a:pPr lvl="0">
              <a:defRPr/>
            </a:pPr>
            <a:endParaRPr lang="en-GB" sz="2400" dirty="0"/>
          </a:p>
          <a:p>
            <a:r>
              <a:rPr lang="en-GB" sz="2400" dirty="0"/>
              <a:t>In the next session, </a:t>
            </a:r>
            <a:r>
              <a:rPr lang="en-GB" sz="24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Go Present</a:t>
            </a: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, you will use the skills you developed in this session to plan and present on a topic with your peers.</a:t>
            </a:r>
            <a:endParaRPr lang="en-GB" sz="24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9BEB53E-CBC8-4DFA-A540-7F16C86C8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06" y="262672"/>
            <a:ext cx="9543250" cy="70788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E6287F"/>
                </a:solidFill>
              </a:rPr>
              <a:t>Summary - Go Collaborate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4637CA-07D8-44F4-BDF5-7A66E5C11A99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2587515" y="3758852"/>
            <a:ext cx="1103561" cy="1105007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89231E-D53B-43CC-97FB-B903480E7D02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4513869" y="3743830"/>
            <a:ext cx="1135050" cy="1135051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5F5CE3B-8630-41FE-ADA2-9E60C7726FB0}"/>
              </a:ext>
            </a:extLst>
          </p:cNvPr>
          <p:cNvGrpSpPr/>
          <p:nvPr/>
        </p:nvGrpSpPr>
        <p:grpSpPr>
          <a:xfrm>
            <a:off x="617993" y="3743830"/>
            <a:ext cx="1146729" cy="1135051"/>
            <a:chOff x="832420" y="1380553"/>
            <a:chExt cx="1146729" cy="113505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7CD72DE-5CC4-44A4-89AA-FC225C6BFC16}"/>
                </a:ext>
              </a:extLst>
            </p:cNvPr>
            <p:cNvSpPr/>
            <p:nvPr/>
          </p:nvSpPr>
          <p:spPr>
            <a:xfrm>
              <a:off x="832420" y="1380553"/>
              <a:ext cx="1146729" cy="1135051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2F2E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A972E5-0294-4742-B18D-64736865E3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 l="857" t="-9862" r="857" b="-15508"/>
            <a:stretch/>
          </p:blipFill>
          <p:spPr>
            <a:xfrm>
              <a:off x="836229" y="1380553"/>
              <a:ext cx="1141161" cy="1135051"/>
            </a:xfrm>
            <a:prstGeom prst="ellipse">
              <a:avLst/>
            </a:prstGeom>
            <a:ln w="12700">
              <a:solidFill>
                <a:srgbClr val="2F2E7E"/>
              </a:solidFill>
            </a:ln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0B8380C-F97F-40EC-A3A1-DBBB3F16CC8B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6043" y="3739507"/>
            <a:ext cx="1156864" cy="1143697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7AAD4B-AFA0-4593-9D6C-D64B0999CD1F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6471712" y="3739507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14E60E-411A-452A-8D4E-470607136D1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728" t="69557" r="77192" b="2369"/>
          <a:stretch/>
        </p:blipFill>
        <p:spPr>
          <a:xfrm>
            <a:off x="8448161" y="3753137"/>
            <a:ext cx="1132076" cy="1116437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C8EED80-9732-4CDC-AF73-188A8294C859}"/>
              </a:ext>
            </a:extLst>
          </p:cNvPr>
          <p:cNvSpPr txBox="1"/>
          <p:nvPr/>
        </p:nvSpPr>
        <p:spPr>
          <a:xfrm>
            <a:off x="473360" y="5082005"/>
            <a:ext cx="1430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Session 1: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Connect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F468BA-4CE1-4A65-A1BE-2F42104B7FCD}"/>
              </a:ext>
            </a:extLst>
          </p:cNvPr>
          <p:cNvSpPr txBox="1"/>
          <p:nvPr/>
        </p:nvSpPr>
        <p:spPr>
          <a:xfrm>
            <a:off x="2478294" y="5082688"/>
            <a:ext cx="1318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Session 2: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Analyse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0F9F82-440F-4401-877B-11BE034909DD}"/>
              </a:ext>
            </a:extLst>
          </p:cNvPr>
          <p:cNvSpPr txBox="1"/>
          <p:nvPr/>
        </p:nvSpPr>
        <p:spPr>
          <a:xfrm>
            <a:off x="4313543" y="5082688"/>
            <a:ext cx="1535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Session 3: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Debate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B7142E-8318-45FA-BA13-5AF4882BA5E9}"/>
              </a:ext>
            </a:extLst>
          </p:cNvPr>
          <p:cNvSpPr txBox="1"/>
          <p:nvPr/>
        </p:nvSpPr>
        <p:spPr>
          <a:xfrm>
            <a:off x="6275709" y="5078428"/>
            <a:ext cx="1535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Session 4: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Collaborate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FA5EAA-4E59-4165-B5E9-74C78A954E5A}"/>
              </a:ext>
            </a:extLst>
          </p:cNvPr>
          <p:cNvSpPr txBox="1"/>
          <p:nvPr/>
        </p:nvSpPr>
        <p:spPr>
          <a:xfrm>
            <a:off x="8253960" y="5088424"/>
            <a:ext cx="1520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Session 5: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Present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B1263A-C4E5-4D63-836A-2F9A455F8AF4}"/>
              </a:ext>
            </a:extLst>
          </p:cNvPr>
          <p:cNvSpPr txBox="1"/>
          <p:nvPr/>
        </p:nvSpPr>
        <p:spPr>
          <a:xfrm>
            <a:off x="10184758" y="5094178"/>
            <a:ext cx="1579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Session 6: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Visit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5DDCA03D-CA52-4049-B980-0624B66EAE2D}"/>
              </a:ext>
            </a:extLst>
          </p:cNvPr>
          <p:cNvSpPr/>
          <p:nvPr/>
        </p:nvSpPr>
        <p:spPr>
          <a:xfrm>
            <a:off x="1823617" y="4137689"/>
            <a:ext cx="700958" cy="323128"/>
          </a:xfrm>
          <a:prstGeom prst="rightArrow">
            <a:avLst/>
          </a:prstGeom>
          <a:solidFill>
            <a:srgbClr val="30ADC2"/>
          </a:solidFill>
          <a:ln>
            <a:solidFill>
              <a:srgbClr val="2F2E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DE44946D-41D5-4DDD-9CE4-80C9411F23B4}"/>
              </a:ext>
            </a:extLst>
          </p:cNvPr>
          <p:cNvSpPr/>
          <p:nvPr/>
        </p:nvSpPr>
        <p:spPr>
          <a:xfrm>
            <a:off x="3747014" y="4137689"/>
            <a:ext cx="700958" cy="323128"/>
          </a:xfrm>
          <a:prstGeom prst="rightArrow">
            <a:avLst/>
          </a:prstGeom>
          <a:solidFill>
            <a:srgbClr val="30ADC2"/>
          </a:solidFill>
          <a:ln>
            <a:solidFill>
              <a:srgbClr val="2F2E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A48341E0-991F-4510-B3FF-AA9BD2AF61A1}"/>
              </a:ext>
            </a:extLst>
          </p:cNvPr>
          <p:cNvSpPr/>
          <p:nvPr/>
        </p:nvSpPr>
        <p:spPr>
          <a:xfrm>
            <a:off x="5718794" y="4137689"/>
            <a:ext cx="700958" cy="323128"/>
          </a:xfrm>
          <a:prstGeom prst="rightArrow">
            <a:avLst/>
          </a:prstGeom>
          <a:solidFill>
            <a:srgbClr val="30ADC2"/>
          </a:solidFill>
          <a:ln>
            <a:solidFill>
              <a:srgbClr val="2F2E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FC5F002A-A3E6-4A00-AFFC-016869782A4C}"/>
              </a:ext>
            </a:extLst>
          </p:cNvPr>
          <p:cNvSpPr/>
          <p:nvPr/>
        </p:nvSpPr>
        <p:spPr>
          <a:xfrm>
            <a:off x="7685734" y="4137689"/>
            <a:ext cx="700958" cy="323128"/>
          </a:xfrm>
          <a:prstGeom prst="rightArrow">
            <a:avLst/>
          </a:prstGeom>
          <a:solidFill>
            <a:srgbClr val="30ADC2"/>
          </a:solidFill>
          <a:ln>
            <a:solidFill>
              <a:srgbClr val="2F2E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FB8C8AFF-61F7-439D-B66C-065FDEA83A3B}"/>
              </a:ext>
            </a:extLst>
          </p:cNvPr>
          <p:cNvSpPr/>
          <p:nvPr/>
        </p:nvSpPr>
        <p:spPr>
          <a:xfrm>
            <a:off x="9639849" y="4137689"/>
            <a:ext cx="700958" cy="323128"/>
          </a:xfrm>
          <a:prstGeom prst="rightArrow">
            <a:avLst/>
          </a:prstGeom>
          <a:solidFill>
            <a:srgbClr val="30ADC2"/>
          </a:solidFill>
          <a:ln>
            <a:solidFill>
              <a:srgbClr val="2F2E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59BC143-74E5-4A90-98E0-1692C00446E8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10551102" y="254402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</p:spTree>
    <p:extLst>
      <p:ext uri="{BB962C8B-B14F-4D97-AF65-F5344CB8AC3E}">
        <p14:creationId xmlns:p14="http://schemas.microsoft.com/office/powerpoint/2010/main" val="271111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FFB01B-EEF7-417D-9726-94D39654E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7769" y="2862743"/>
            <a:ext cx="7772400" cy="1132523"/>
          </a:xfrm>
        </p:spPr>
        <p:txBody>
          <a:bodyPr/>
          <a:lstStyle/>
          <a:p>
            <a:r>
              <a:rPr lang="en-US" b="1" dirty="0">
                <a:solidFill>
                  <a:srgbClr val="E6287F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19995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6" descr="2.png">
            <a:extLst>
              <a:ext uri="{FF2B5EF4-FFF2-40B4-BE49-F238E27FC236}">
                <a16:creationId xmlns:a16="http://schemas.microsoft.com/office/drawing/2014/main" id="{DEBFD766-80A5-41EE-AE0D-E49BE4129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006" y="262672"/>
            <a:ext cx="9543250" cy="70788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E6287F"/>
                </a:solidFill>
              </a:rPr>
              <a:t>What did we do last session?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30744" y="1744752"/>
            <a:ext cx="7833752" cy="1122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BDED3C-B0C7-4483-996B-0E2A9A2DD0E3}"/>
              </a:ext>
            </a:extLst>
          </p:cNvPr>
          <p:cNvSpPr txBox="1"/>
          <p:nvPr/>
        </p:nvSpPr>
        <p:spPr>
          <a:xfrm>
            <a:off x="418006" y="1312663"/>
            <a:ext cx="9630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you enter the room,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with the people on your table. Use 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below to help you. We will ask you to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 back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your discussions when everyone arrives.</a:t>
            </a:r>
          </a:p>
        </p:txBody>
      </p:sp>
      <p:pic>
        <p:nvPicPr>
          <p:cNvPr id="1034" name="Picture 10" descr="Post It Note Images - Free Download on Freepik">
            <a:extLst>
              <a:ext uri="{FF2B5EF4-FFF2-40B4-BE49-F238E27FC236}">
                <a16:creationId xmlns:a16="http://schemas.microsoft.com/office/drawing/2014/main" id="{7DEFD062-71C6-4E0C-B936-5A0073AB3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596" y="2195139"/>
            <a:ext cx="2642313" cy="264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D3F354-A829-4C58-B2E1-9E5E1477065C}"/>
              </a:ext>
            </a:extLst>
          </p:cNvPr>
          <p:cNvSpPr txBox="1"/>
          <p:nvPr/>
        </p:nvSpPr>
        <p:spPr>
          <a:xfrm>
            <a:off x="664335" y="4939253"/>
            <a:ext cx="1922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was the session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called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C6A1A8-CB61-472C-A41E-684267447423}"/>
              </a:ext>
            </a:extLst>
          </p:cNvPr>
          <p:cNvSpPr txBox="1"/>
          <p:nvPr/>
        </p:nvSpPr>
        <p:spPr>
          <a:xfrm>
            <a:off x="3581089" y="4939253"/>
            <a:ext cx="1922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activities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did we do?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7F5BEA-A05E-4CB1-9D8D-C6DD770DF5B0}"/>
              </a:ext>
            </a:extLst>
          </p:cNvPr>
          <p:cNvSpPr txBox="1"/>
          <p:nvPr/>
        </p:nvSpPr>
        <p:spPr>
          <a:xfrm>
            <a:off x="6497843" y="4939253"/>
            <a:ext cx="1922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did we develop?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8FC358-0D47-4E4E-A6BB-747E72913F62}"/>
              </a:ext>
            </a:extLst>
          </p:cNvPr>
          <p:cNvSpPr txBox="1"/>
          <p:nvPr/>
        </p:nvSpPr>
        <p:spPr>
          <a:xfrm>
            <a:off x="9414596" y="4939253"/>
            <a:ext cx="1922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did we do this? </a:t>
            </a:r>
          </a:p>
        </p:txBody>
      </p:sp>
      <p:pic>
        <p:nvPicPr>
          <p:cNvPr id="2050" name="Picture 2" descr="Dickerson's debate history: Reagan zings Mondale in 1984 - YouTube">
            <a:extLst>
              <a:ext uri="{FF2B5EF4-FFF2-40B4-BE49-F238E27FC236}">
                <a16:creationId xmlns:a16="http://schemas.microsoft.com/office/drawing/2014/main" id="{7114E61D-29BF-494E-BE26-F1121530C8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4" t="15175" r="14467" b="14331"/>
          <a:stretch/>
        </p:blipFill>
        <p:spPr bwMode="auto">
          <a:xfrm>
            <a:off x="664335" y="2551689"/>
            <a:ext cx="2626465" cy="192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571C513-E0E6-4A1E-8895-A1AFF706E8B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1045" y="2253187"/>
            <a:ext cx="2351625" cy="23516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86B1611-CB21-46A4-9037-ABCBC5B025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CDFD6"/>
              </a:clrFrom>
              <a:clrTo>
                <a:srgbClr val="ECDFD6">
                  <a:alpha val="0"/>
                </a:srgbClr>
              </a:clrTo>
            </a:clrChange>
          </a:blip>
          <a:srcRect t="19682"/>
          <a:stretch/>
        </p:blipFill>
        <p:spPr>
          <a:xfrm>
            <a:off x="5363939" y="2389874"/>
            <a:ext cx="4739123" cy="24469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6B367CB-0B05-4DD6-B814-38A5BC6CD56E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10551102" y="254402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</p:spTree>
    <p:extLst>
      <p:ext uri="{BB962C8B-B14F-4D97-AF65-F5344CB8AC3E}">
        <p14:creationId xmlns:p14="http://schemas.microsoft.com/office/powerpoint/2010/main" val="141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 descr="2.png">
            <a:extLst>
              <a:ext uri="{FF2B5EF4-FFF2-40B4-BE49-F238E27FC236}">
                <a16:creationId xmlns:a16="http://schemas.microsoft.com/office/drawing/2014/main" id="{E365C6B9-D0F4-4892-B40E-86CEAE5CA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E8E2C1-D865-4291-9CDF-59BA86861A78}"/>
              </a:ext>
            </a:extLst>
          </p:cNvPr>
          <p:cNvSpPr txBox="1"/>
          <p:nvPr/>
        </p:nvSpPr>
        <p:spPr>
          <a:xfrm>
            <a:off x="2049058" y="1785667"/>
            <a:ext cx="60586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Job Role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Institution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1CF0D8C-621E-45B8-8482-1D6AAA8C7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27" y="1355149"/>
            <a:ext cx="1194307" cy="206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5B6C7DA-4814-43E5-A48C-07256E542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06" y="262672"/>
            <a:ext cx="9543250" cy="70788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E6287F"/>
                </a:solidFill>
              </a:rPr>
              <a:t>Who are we?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3C5A441-FDF4-4388-AB23-6BBE61482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27" y="3416515"/>
            <a:ext cx="1194307" cy="206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EDDE13-DDDF-4992-8BE4-577F06C24522}"/>
              </a:ext>
            </a:extLst>
          </p:cNvPr>
          <p:cNvSpPr txBox="1"/>
          <p:nvPr/>
        </p:nvSpPr>
        <p:spPr>
          <a:xfrm>
            <a:off x="2049058" y="3804809"/>
            <a:ext cx="60586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Job Role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Institution</a:t>
            </a:r>
          </a:p>
        </p:txBody>
      </p:sp>
      <p:pic>
        <p:nvPicPr>
          <p:cNvPr id="1030" name="Picture 6" descr="Stick Figures Hi Hello Welcome Waving Hands Greeting Stock Illustration -  Download Image Now - iStock">
            <a:extLst>
              <a:ext uri="{FF2B5EF4-FFF2-40B4-BE49-F238E27FC236}">
                <a16:creationId xmlns:a16="http://schemas.microsoft.com/office/drawing/2014/main" id="{C8833E97-54F0-499E-B8FF-37086EEE9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80" y="2110281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198221-2F90-42F9-90EA-7250C51440BA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10551102" y="254402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</p:spTree>
    <p:extLst>
      <p:ext uri="{BB962C8B-B14F-4D97-AF65-F5344CB8AC3E}">
        <p14:creationId xmlns:p14="http://schemas.microsoft.com/office/powerpoint/2010/main" val="3490407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ontent Placeholder 6" descr="2.png">
            <a:extLst>
              <a:ext uri="{FF2B5EF4-FFF2-40B4-BE49-F238E27FC236}">
                <a16:creationId xmlns:a16="http://schemas.microsoft.com/office/drawing/2014/main" id="{4A3D14B2-D2B4-409A-A5F8-DE7571BE2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205B7F-E193-4FCF-89FA-20AA2839127B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2469200" y="4424021"/>
            <a:ext cx="1103561" cy="1105007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3ACE36-059C-4DAA-ACCD-E654C963776A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4395554" y="1308616"/>
            <a:ext cx="1135050" cy="1135051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B0FF4E7-4307-437D-B3FD-30F5A9F65B6C}"/>
              </a:ext>
            </a:extLst>
          </p:cNvPr>
          <p:cNvGrpSpPr/>
          <p:nvPr/>
        </p:nvGrpSpPr>
        <p:grpSpPr>
          <a:xfrm>
            <a:off x="499678" y="1308227"/>
            <a:ext cx="1146729" cy="1135051"/>
            <a:chOff x="832420" y="1380553"/>
            <a:chExt cx="1146729" cy="1135051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72D2B52-59B2-4D28-B91E-3DE4E2FFA426}"/>
                </a:ext>
              </a:extLst>
            </p:cNvPr>
            <p:cNvSpPr/>
            <p:nvPr/>
          </p:nvSpPr>
          <p:spPr>
            <a:xfrm>
              <a:off x="832420" y="1380553"/>
              <a:ext cx="1146729" cy="1135051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2F2E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6A6F172-1532-4228-BE47-DC5A3B2737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 l="857" t="-9862" r="857" b="-15508"/>
            <a:stretch/>
          </p:blipFill>
          <p:spPr>
            <a:xfrm>
              <a:off x="836229" y="1380553"/>
              <a:ext cx="1141161" cy="1135051"/>
            </a:xfrm>
            <a:prstGeom prst="ellipse">
              <a:avLst/>
            </a:prstGeom>
            <a:ln w="12700">
              <a:solidFill>
                <a:srgbClr val="2F2E7E"/>
              </a:solidFill>
            </a:ln>
          </p:spPr>
        </p:pic>
      </p:grp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D3A265ED-E2BE-46A0-9393-5A5566F053AA}"/>
              </a:ext>
            </a:extLst>
          </p:cNvPr>
          <p:cNvSpPr/>
          <p:nvPr/>
        </p:nvSpPr>
        <p:spPr>
          <a:xfrm rot="3571593">
            <a:off x="859151" y="3282059"/>
            <a:ext cx="2394242" cy="323128"/>
          </a:xfrm>
          <a:prstGeom prst="rightArrow">
            <a:avLst/>
          </a:prstGeom>
          <a:solidFill>
            <a:srgbClr val="30ADC2"/>
          </a:solidFill>
          <a:ln>
            <a:solidFill>
              <a:srgbClr val="2F2E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DFC464-EAA0-4FAF-84EA-62E8E919C09B}"/>
              </a:ext>
            </a:extLst>
          </p:cNvPr>
          <p:cNvSpPr txBox="1"/>
          <p:nvPr/>
        </p:nvSpPr>
        <p:spPr>
          <a:xfrm>
            <a:off x="1660430" y="1335447"/>
            <a:ext cx="229700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Session 1: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Connect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Connecting knowledge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Making justifications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Explaining your decisions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B87EFD-5A8C-452F-95BA-8E05B32123CA}"/>
              </a:ext>
            </a:extLst>
          </p:cNvPr>
          <p:cNvSpPr txBox="1"/>
          <p:nvPr/>
        </p:nvSpPr>
        <p:spPr>
          <a:xfrm>
            <a:off x="193141" y="4371214"/>
            <a:ext cx="22760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Session 2: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Analyse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Critical thinking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Asking interrogating questions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0BC59F-84A6-4FAC-A9A6-6FB372D7992E}"/>
              </a:ext>
            </a:extLst>
          </p:cNvPr>
          <p:cNvSpPr txBox="1"/>
          <p:nvPr/>
        </p:nvSpPr>
        <p:spPr>
          <a:xfrm>
            <a:off x="3627730" y="4371214"/>
            <a:ext cx="265155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Session 3: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Debate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Do’s and don’ts of debating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Forming an argument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Practicing your debating skills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4C5370-A38C-49CE-8194-C6257EFDF6EA}"/>
              </a:ext>
            </a:extLst>
          </p:cNvPr>
          <p:cNvSpPr txBox="1"/>
          <p:nvPr/>
        </p:nvSpPr>
        <p:spPr>
          <a:xfrm>
            <a:off x="5578451" y="1335447"/>
            <a:ext cx="26515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Session 4: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Collaborate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Working as a team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critical thinking and debating skills in a group setting.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10E04AB-EB04-416F-AAC3-E01609FAA379}"/>
              </a:ext>
            </a:extLst>
          </p:cNvPr>
          <p:cNvSpPr txBox="1"/>
          <p:nvPr/>
        </p:nvSpPr>
        <p:spPr>
          <a:xfrm>
            <a:off x="9461922" y="1335447"/>
            <a:ext cx="26252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Session 5: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Present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Do’s and don’ts of presenting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 5 presenting tips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Practicing presentation skills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EE0D8A-5EA0-4C0E-AAA2-4FA14E3C2277}"/>
              </a:ext>
            </a:extLst>
          </p:cNvPr>
          <p:cNvSpPr txBox="1"/>
          <p:nvPr/>
        </p:nvSpPr>
        <p:spPr>
          <a:xfrm>
            <a:off x="7524376" y="4371214"/>
            <a:ext cx="272706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Session 6: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Visit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Experience Higher Education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 on the Technology Research Challenge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skills from the last 5 sessions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9862313-D789-40FF-A29A-D16472123C07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7728" y="4385331"/>
            <a:ext cx="1156864" cy="1143697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4CC8FC-C078-4FDD-A15F-187FF1179DC8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6353397" y="4385331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EBAB6ABD-0D21-4B6E-A43F-E209BF4FE531}"/>
              </a:ext>
            </a:extLst>
          </p:cNvPr>
          <p:cNvSpPr txBox="1">
            <a:spLocks/>
          </p:cNvSpPr>
          <p:nvPr/>
        </p:nvSpPr>
        <p:spPr>
          <a:xfrm>
            <a:off x="418006" y="262672"/>
            <a:ext cx="954325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What is Think and Go Higher?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20153E1B-DE30-4466-B46B-EA417BB7D7AB}"/>
              </a:ext>
            </a:extLst>
          </p:cNvPr>
          <p:cNvSpPr/>
          <p:nvPr/>
        </p:nvSpPr>
        <p:spPr>
          <a:xfrm rot="18162459">
            <a:off x="2763806" y="3262973"/>
            <a:ext cx="2394242" cy="323128"/>
          </a:xfrm>
          <a:prstGeom prst="rightArrow">
            <a:avLst/>
          </a:prstGeom>
          <a:solidFill>
            <a:srgbClr val="30ADC2"/>
          </a:solidFill>
          <a:ln>
            <a:solidFill>
              <a:srgbClr val="2F2E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5E6B1C0A-4677-44B8-A5D5-E76B760A209E}"/>
              </a:ext>
            </a:extLst>
          </p:cNvPr>
          <p:cNvSpPr/>
          <p:nvPr/>
        </p:nvSpPr>
        <p:spPr>
          <a:xfrm rot="3502574">
            <a:off x="4771810" y="3237671"/>
            <a:ext cx="2381078" cy="323128"/>
          </a:xfrm>
          <a:prstGeom prst="rightArrow">
            <a:avLst/>
          </a:prstGeom>
          <a:solidFill>
            <a:srgbClr val="30ADC2"/>
          </a:solidFill>
          <a:ln>
            <a:solidFill>
              <a:srgbClr val="2F2E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C2799FA2-2711-42F7-BCC9-F05E8B354AAF}"/>
              </a:ext>
            </a:extLst>
          </p:cNvPr>
          <p:cNvSpPr/>
          <p:nvPr/>
        </p:nvSpPr>
        <p:spPr>
          <a:xfrm rot="18162459">
            <a:off x="6666545" y="3212913"/>
            <a:ext cx="2394242" cy="323128"/>
          </a:xfrm>
          <a:prstGeom prst="rightArrow">
            <a:avLst/>
          </a:prstGeom>
          <a:solidFill>
            <a:srgbClr val="30ADC2"/>
          </a:solidFill>
          <a:ln>
            <a:solidFill>
              <a:srgbClr val="2F2E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7AB1CD30-A4A8-4A0B-B2C4-0FEC1D2EC1E3}"/>
              </a:ext>
            </a:extLst>
          </p:cNvPr>
          <p:cNvSpPr/>
          <p:nvPr/>
        </p:nvSpPr>
        <p:spPr>
          <a:xfrm rot="3571593">
            <a:off x="8723399" y="3222450"/>
            <a:ext cx="2394242" cy="323128"/>
          </a:xfrm>
          <a:prstGeom prst="rightArrow">
            <a:avLst/>
          </a:prstGeom>
          <a:solidFill>
            <a:srgbClr val="30ADC2"/>
          </a:solidFill>
          <a:ln>
            <a:solidFill>
              <a:srgbClr val="2F2E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8D32819-F245-4C0A-95C4-3E3E09EAFA0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728" t="69557" r="77192" b="2369"/>
          <a:stretch/>
        </p:blipFill>
        <p:spPr>
          <a:xfrm>
            <a:off x="8329846" y="1324729"/>
            <a:ext cx="1132076" cy="1116437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14611048-4439-4414-81DD-37272CF5B620}"/>
              </a:ext>
            </a:extLst>
          </p:cNvPr>
          <p:cNvSpPr/>
          <p:nvPr/>
        </p:nvSpPr>
        <p:spPr>
          <a:xfrm>
            <a:off x="6336426" y="4371214"/>
            <a:ext cx="1172710" cy="11530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ED49F43-854A-46FB-9868-5ED35A625E36}"/>
              </a:ext>
            </a:extLst>
          </p:cNvPr>
          <p:cNvSpPr/>
          <p:nvPr/>
        </p:nvSpPr>
        <p:spPr>
          <a:xfrm>
            <a:off x="5616384" y="1385116"/>
            <a:ext cx="2239861" cy="11164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33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 descr="2.png">
            <a:extLst>
              <a:ext uri="{FF2B5EF4-FFF2-40B4-BE49-F238E27FC236}">
                <a16:creationId xmlns:a16="http://schemas.microsoft.com/office/drawing/2014/main" id="{176DF1DB-3C34-4C21-967A-6C5E63442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46373" y="1644729"/>
            <a:ext cx="11099254" cy="415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 (Body CS)"/>
              </a:rPr>
              <a:t>This fourth session will help you to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 (Body CS)"/>
              </a:rPr>
              <a:t>collaborate</a:t>
            </a:r>
            <a:r>
              <a:rPr lang="en-GB" sz="2400" dirty="0"/>
              <a:t> effectively with your peers, </a:t>
            </a:r>
            <a:r>
              <a:rPr lang="en-GB" sz="2400" b="1" dirty="0">
                <a:solidFill>
                  <a:srgbClr val="E6287F"/>
                </a:solidFill>
              </a:rPr>
              <a:t>share</a:t>
            </a:r>
            <a:r>
              <a:rPr lang="en-GB" sz="2400" dirty="0"/>
              <a:t> your ideas and opinions, and </a:t>
            </a:r>
            <a:r>
              <a:rPr lang="en-GB" sz="2400" b="1" dirty="0">
                <a:solidFill>
                  <a:srgbClr val="E6287F"/>
                </a:solidFill>
              </a:rPr>
              <a:t>reciprocate</a:t>
            </a:r>
            <a:r>
              <a:rPr lang="en-GB" sz="2400" dirty="0"/>
              <a:t> to reach a </a:t>
            </a:r>
            <a:r>
              <a:rPr lang="en-GB" sz="2400" b="1" dirty="0">
                <a:solidFill>
                  <a:srgbClr val="E6287F"/>
                </a:solidFill>
              </a:rPr>
              <a:t>mutual conclusion</a:t>
            </a:r>
            <a:r>
              <a:rPr lang="en-GB" sz="240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 (Body CS)"/>
            </a:endParaRPr>
          </a:p>
          <a:p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 (Body CS)"/>
              </a:rPr>
              <a:t>This builds on the skills we developed in the previous session,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 (Body CS)"/>
              </a:rPr>
              <a:t>Go Debate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 (Body CS)"/>
              </a:rPr>
              <a:t>, as you will need to </a:t>
            </a:r>
            <a:r>
              <a:rPr lang="en-GB" sz="2400" b="1" dirty="0">
                <a:solidFill>
                  <a:srgbClr val="E6287F"/>
                </a:solidFill>
                <a:latin typeface="Calibri" panose="020F0502020204030204"/>
                <a:ea typeface="Calibri" panose="020F0502020204030204" pitchFamily="34" charset="0"/>
                <a:cs typeface="Times New Roman (Body CS)"/>
              </a:rPr>
              <a:t>analyse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 (Body CS)"/>
              </a:rPr>
              <a:t> </a:t>
            </a:r>
            <a:r>
              <a:rPr lang="en-GB" sz="2400" dirty="0"/>
              <a:t>other’s views and articulate a </a:t>
            </a:r>
            <a:r>
              <a:rPr lang="en-GB" sz="2400" b="1" dirty="0">
                <a:solidFill>
                  <a:srgbClr val="E6287F"/>
                </a:solidFill>
              </a:rPr>
              <a:t>debate</a:t>
            </a:r>
            <a:r>
              <a:rPr lang="en-GB" sz="2400" dirty="0"/>
              <a:t> to reach a </a:t>
            </a:r>
            <a:r>
              <a:rPr lang="en-GB" sz="2400" b="1" dirty="0">
                <a:solidFill>
                  <a:srgbClr val="E6287F"/>
                </a:solidFill>
              </a:rPr>
              <a:t>consensus</a:t>
            </a:r>
            <a:r>
              <a:rPr lang="en-GB" sz="2400" dirty="0"/>
              <a:t> as a group.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 (Body CS)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 (Body CS)"/>
              </a:rPr>
              <a:t>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 (Body CS)"/>
              </a:rPr>
              <a:t>n the next session,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 (Body CS)"/>
              </a:rPr>
              <a:t>Go </a:t>
            </a:r>
            <a:r>
              <a:rPr lang="en-GB" sz="2400" b="1" dirty="0">
                <a:solidFill>
                  <a:srgbClr val="E6287F"/>
                </a:solidFill>
                <a:latin typeface="Calibri" panose="020F0502020204030204"/>
                <a:ea typeface="Calibri" panose="020F0502020204030204" pitchFamily="34" charset="0"/>
                <a:cs typeface="Times New Roman (Body CS)"/>
              </a:rPr>
              <a:t>Present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 (Body CS)"/>
              </a:rPr>
              <a:t>, you will use the skills you develop in this session to plan and present on a topic with your peers.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24F4CCC-C4B6-462B-AAAD-C21FA786052D}"/>
              </a:ext>
            </a:extLst>
          </p:cNvPr>
          <p:cNvSpPr txBox="1">
            <a:spLocks/>
          </p:cNvSpPr>
          <p:nvPr/>
        </p:nvSpPr>
        <p:spPr>
          <a:xfrm>
            <a:off x="418006" y="262672"/>
            <a:ext cx="954325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Session 4 – Go Collaborate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7B5C7-9F42-4BE4-B8FD-4BD148BF240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0551102" y="254402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</p:spTree>
    <p:extLst>
      <p:ext uri="{BB962C8B-B14F-4D97-AF65-F5344CB8AC3E}">
        <p14:creationId xmlns:p14="http://schemas.microsoft.com/office/powerpoint/2010/main" val="185295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 descr="2.png">
            <a:extLst>
              <a:ext uri="{FF2B5EF4-FFF2-40B4-BE49-F238E27FC236}">
                <a16:creationId xmlns:a16="http://schemas.microsoft.com/office/drawing/2014/main" id="{176DF1DB-3C34-4C21-967A-6C5E63442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46373" y="1162074"/>
            <a:ext cx="10274027" cy="951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GB" sz="2400" b="1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Imagine you are on a hot air balloon which is slowly descending. It is too heavy and is about to crash into a mountain…</a:t>
            </a:r>
          </a:p>
          <a:p>
            <a:pPr lvl="0">
              <a:defRPr/>
            </a:pPr>
            <a:endParaRPr lang="en-GB" sz="2400" dirty="0">
              <a:solidFill>
                <a:prstClr val="black"/>
              </a:solidFill>
              <a:ea typeface="Calibri" panose="020F0502020204030204" pitchFamily="34" charset="0"/>
              <a:cs typeface="Times New Roman (Body CS)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24F4CCC-C4B6-462B-AAAD-C21FA786052D}"/>
              </a:ext>
            </a:extLst>
          </p:cNvPr>
          <p:cNvSpPr txBox="1">
            <a:spLocks/>
          </p:cNvSpPr>
          <p:nvPr/>
        </p:nvSpPr>
        <p:spPr>
          <a:xfrm>
            <a:off x="418006" y="262672"/>
            <a:ext cx="954325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Starter – Hot Air Balloon Challenge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7B5C7-9F42-4BE4-B8FD-4BD148BF240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0551102" y="254402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pic>
        <p:nvPicPr>
          <p:cNvPr id="3074" name="Picture 2" descr="Hot air balloon clipart. Free download transparent .PNG | Creazilla">
            <a:extLst>
              <a:ext uri="{FF2B5EF4-FFF2-40B4-BE49-F238E27FC236}">
                <a16:creationId xmlns:a16="http://schemas.microsoft.com/office/drawing/2014/main" id="{5CD4F60A-4498-4C10-BFB5-B80C54B89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505" y="2699195"/>
            <a:ext cx="2069193" cy="285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366154-0957-44F2-A463-A6494AD98B79}"/>
              </a:ext>
            </a:extLst>
          </p:cNvPr>
          <p:cNvSpPr/>
          <p:nvPr/>
        </p:nvSpPr>
        <p:spPr>
          <a:xfrm>
            <a:off x="546373" y="2046116"/>
            <a:ext cx="8837113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3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Each of you will be assigned a </a:t>
            </a:r>
            <a:r>
              <a:rPr lang="en-GB" sz="23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character</a:t>
            </a:r>
            <a:r>
              <a:rPr lang="en-GB" sz="23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, and it will be your job to </a:t>
            </a:r>
            <a:r>
              <a:rPr lang="en-GB" sz="23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justify</a:t>
            </a:r>
            <a:r>
              <a:rPr lang="en-GB" sz="23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 why you think your character should stay in the balloon and not get thrown out! </a:t>
            </a:r>
          </a:p>
          <a:p>
            <a:pPr lvl="0">
              <a:defRPr/>
            </a:pPr>
            <a:endParaRPr lang="en-GB" sz="2300" dirty="0">
              <a:solidFill>
                <a:prstClr val="black"/>
              </a:solidFill>
              <a:ea typeface="Calibri" panose="020F0502020204030204" pitchFamily="34" charset="0"/>
              <a:cs typeface="Times New Roman (Body CS)"/>
            </a:endParaRPr>
          </a:p>
          <a:p>
            <a:pPr lvl="0">
              <a:defRPr/>
            </a:pPr>
            <a:r>
              <a:rPr lang="en-GB" sz="23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This will involve using the </a:t>
            </a:r>
            <a:r>
              <a:rPr lang="en-GB" sz="23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debating</a:t>
            </a:r>
            <a:r>
              <a:rPr lang="en-GB" sz="2300" b="1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 </a:t>
            </a:r>
            <a:r>
              <a:rPr lang="en-GB" sz="23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skills we developed in the previous session. </a:t>
            </a:r>
          </a:p>
          <a:p>
            <a:pPr lvl="0">
              <a:defRPr/>
            </a:pPr>
            <a:endParaRPr lang="en-GB" sz="2300" dirty="0">
              <a:solidFill>
                <a:prstClr val="black"/>
              </a:solidFill>
              <a:ea typeface="Calibri" panose="020F0502020204030204" pitchFamily="34" charset="0"/>
              <a:cs typeface="Times New Roman (Body CS)"/>
            </a:endParaRPr>
          </a:p>
          <a:p>
            <a:pPr lvl="0">
              <a:defRPr/>
            </a:pPr>
            <a:r>
              <a:rPr lang="en-GB" sz="2300" b="1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In order to convince the rest of your group, think about:</a:t>
            </a:r>
          </a:p>
          <a:p>
            <a:pPr lvl="0">
              <a:defRPr/>
            </a:pPr>
            <a:r>
              <a:rPr lang="en-GB" sz="23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What</a:t>
            </a:r>
            <a:r>
              <a:rPr lang="en-GB" sz="23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 does your character do?</a:t>
            </a:r>
          </a:p>
          <a:p>
            <a:pPr lvl="0">
              <a:defRPr/>
            </a:pPr>
            <a:r>
              <a:rPr lang="en-GB" sz="23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Who</a:t>
            </a:r>
            <a:r>
              <a:rPr lang="en-GB" sz="23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 might be affected (family members etc.)?</a:t>
            </a:r>
          </a:p>
          <a:p>
            <a:pPr lvl="0">
              <a:defRPr/>
            </a:pPr>
            <a:r>
              <a:rPr lang="en-GB" sz="23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How</a:t>
            </a:r>
            <a:r>
              <a:rPr lang="en-GB" sz="2300" b="1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 </a:t>
            </a:r>
            <a:r>
              <a:rPr lang="en-GB" sz="23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could the group benefit by keeping them on board?</a:t>
            </a:r>
            <a:endParaRPr lang="en-GB" sz="2300" b="1" dirty="0">
              <a:solidFill>
                <a:prstClr val="black"/>
              </a:solidFill>
              <a:ea typeface="Calibri" panose="020F0502020204030204" pitchFamily="34" charset="0"/>
              <a:cs typeface="Times New Roman (Body CS)"/>
            </a:endParaRPr>
          </a:p>
        </p:txBody>
      </p:sp>
    </p:spTree>
    <p:extLst>
      <p:ext uri="{BB962C8B-B14F-4D97-AF65-F5344CB8AC3E}">
        <p14:creationId xmlns:p14="http://schemas.microsoft.com/office/powerpoint/2010/main" val="406242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 descr="2.png">
            <a:extLst>
              <a:ext uri="{FF2B5EF4-FFF2-40B4-BE49-F238E27FC236}">
                <a16:creationId xmlns:a16="http://schemas.microsoft.com/office/drawing/2014/main" id="{176DF1DB-3C34-4C21-967A-6C5E63442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24F4CCC-C4B6-462B-AAAD-C21FA786052D}"/>
              </a:ext>
            </a:extLst>
          </p:cNvPr>
          <p:cNvSpPr txBox="1">
            <a:spLocks/>
          </p:cNvSpPr>
          <p:nvPr/>
        </p:nvSpPr>
        <p:spPr>
          <a:xfrm>
            <a:off x="418006" y="262672"/>
            <a:ext cx="954325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Starter – Hot Air Balloon Challenge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7B5C7-9F42-4BE4-B8FD-4BD148BF240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0551102" y="254402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5DD4AA-8B9C-46AB-B3A5-73916CEDC628}"/>
              </a:ext>
            </a:extLst>
          </p:cNvPr>
          <p:cNvSpPr txBox="1"/>
          <p:nvPr/>
        </p:nvSpPr>
        <p:spPr>
          <a:xfrm>
            <a:off x="8918945" y="892512"/>
            <a:ext cx="31459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E6287F"/>
                </a:solidFill>
              </a:rPr>
              <a:t>The Doctor: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</a:rPr>
              <a:t>58 years 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</a:rPr>
              <a:t>Qualified doctor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</a:rPr>
              <a:t>Treats 20 patients every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</a:rPr>
              <a:t>Has no immediate family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</a:rPr>
              <a:t>Planning to retire in 2 years to go on a 6 month cruise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A6C82-F473-441D-833C-EFEF995B09C6}"/>
              </a:ext>
            </a:extLst>
          </p:cNvPr>
          <p:cNvSpPr txBox="1"/>
          <p:nvPr/>
        </p:nvSpPr>
        <p:spPr>
          <a:xfrm>
            <a:off x="421000" y="1123203"/>
            <a:ext cx="31459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E6287F"/>
                </a:solidFill>
              </a:rPr>
              <a:t>The Celebrity: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</a:rPr>
              <a:t>21 years 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latin typeface="Aptos Display" panose="020B0004020202020204" pitchFamily="34" charset="0"/>
              </a:rPr>
              <a:t>TikTok</a:t>
            </a:r>
            <a:r>
              <a:rPr lang="en-GB" dirty="0">
                <a:latin typeface="Aptos Display" panose="020B0004020202020204" pitchFamily="34" charset="0"/>
              </a:rPr>
              <a:t> sensation (over 100 million followers)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</a:rPr>
              <a:t>Advocate for social causes e.g. Black Lives Matter and ending police brutality</a:t>
            </a:r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274ADD-8139-4602-8231-A4A9ECA1CCB1}"/>
              </a:ext>
            </a:extLst>
          </p:cNvPr>
          <p:cNvSpPr txBox="1"/>
          <p:nvPr/>
        </p:nvSpPr>
        <p:spPr>
          <a:xfrm>
            <a:off x="1416775" y="3431527"/>
            <a:ext cx="28991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E6287F"/>
                </a:solidFill>
              </a:rPr>
              <a:t>The Parent: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</a:rPr>
              <a:t>28 years 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</a:rPr>
              <a:t>No partner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</a:rPr>
              <a:t>Has a 3-year-old son and a 6-month-old daughter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</a:rPr>
              <a:t>Currently has no job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</a:rPr>
              <a:t>Worked in a shop before having children</a:t>
            </a:r>
          </a:p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80DE6E-D2C3-4C0F-9116-AA9B21D93602}"/>
              </a:ext>
            </a:extLst>
          </p:cNvPr>
          <p:cNvSpPr txBox="1"/>
          <p:nvPr/>
        </p:nvSpPr>
        <p:spPr>
          <a:xfrm>
            <a:off x="6246629" y="2967675"/>
            <a:ext cx="31459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E6287F"/>
                </a:solidFill>
              </a:rPr>
              <a:t>The Student: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</a:rPr>
              <a:t>16 years 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</a:rPr>
              <a:t>Lives at home with parents and three siblings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</a:rPr>
              <a:t>Just left school after failing GCSEs and is looking for a college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</a:rPr>
              <a:t>Attends Scouts on a weekly basis and enjoys camping/survival activities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81B6B9-B9A6-4A46-A1A7-870611D7D8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882" t="12820" r="49221" b="13083"/>
          <a:stretch/>
        </p:blipFill>
        <p:spPr>
          <a:xfrm>
            <a:off x="7685315" y="854939"/>
            <a:ext cx="1328608" cy="25533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6A6D1B-3D5C-4CE2-80E1-824C60D6C3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0936"/>
          <a:stretch/>
        </p:blipFill>
        <p:spPr>
          <a:xfrm>
            <a:off x="9603768" y="3070884"/>
            <a:ext cx="1188532" cy="2709106"/>
          </a:xfrm>
          <a:prstGeom prst="rect">
            <a:avLst/>
          </a:prstGeom>
        </p:spPr>
      </p:pic>
      <p:pic>
        <p:nvPicPr>
          <p:cNvPr id="4108" name="Picture 12" descr="9,500+ Social Media Influencer Illustrations, Royalty-Free Vector Graphics  &amp; Clip Art - iStock | Social media, Influencer, Influence marketing">
            <a:extLst>
              <a:ext uri="{FF2B5EF4-FFF2-40B4-BE49-F238E27FC236}">
                <a16:creationId xmlns:a16="http://schemas.microsoft.com/office/drawing/2014/main" id="{D8690237-CB73-4076-94B0-EB99B2C61D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35"/>
          <a:stretch/>
        </p:blipFill>
        <p:spPr bwMode="auto">
          <a:xfrm>
            <a:off x="3160273" y="612491"/>
            <a:ext cx="3547488" cy="287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Family Clipart-african amercian mother holding her child clipart">
            <a:extLst>
              <a:ext uri="{FF2B5EF4-FFF2-40B4-BE49-F238E27FC236}">
                <a16:creationId xmlns:a16="http://schemas.microsoft.com/office/drawing/2014/main" id="{3798AC89-1DCE-44D0-A7FA-558500C755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7"/>
          <a:stretch/>
        </p:blipFill>
        <p:spPr bwMode="auto">
          <a:xfrm>
            <a:off x="4315918" y="3672732"/>
            <a:ext cx="1521614" cy="216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8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 descr="2.png">
            <a:extLst>
              <a:ext uri="{FF2B5EF4-FFF2-40B4-BE49-F238E27FC236}">
                <a16:creationId xmlns:a16="http://schemas.microsoft.com/office/drawing/2014/main" id="{C0389CEF-78E0-4999-A62C-4659CEBE2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230744" y="1744752"/>
            <a:ext cx="7833752" cy="1122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4"/>
            </a:pPr>
            <a:endParaRPr lang="en-GB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3EFEF5-FD04-492D-934A-92B1B0363613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0554680" y="232583"/>
            <a:ext cx="1135050" cy="1135051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3FC768A-E3A3-4BAF-92F4-8BA5E7E823D9}"/>
              </a:ext>
            </a:extLst>
          </p:cNvPr>
          <p:cNvSpPr txBox="1">
            <a:spLocks/>
          </p:cNvSpPr>
          <p:nvPr/>
        </p:nvSpPr>
        <p:spPr>
          <a:xfrm>
            <a:off x="418006" y="262672"/>
            <a:ext cx="954325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E6287F"/>
                </a:solidFill>
              </a:rPr>
              <a:t>Debate Structure: PEEL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76210C7-534B-4868-ACC9-0865E37CA2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6991"/>
              </p:ext>
            </p:extLst>
          </p:nvPr>
        </p:nvGraphicFramePr>
        <p:xfrm>
          <a:off x="1074691" y="1606963"/>
          <a:ext cx="10042617" cy="3861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8978">
                  <a:extLst>
                    <a:ext uri="{9D8B030D-6E8A-4147-A177-3AD203B41FA5}">
                      <a16:colId xmlns:a16="http://schemas.microsoft.com/office/drawing/2014/main" val="35446343"/>
                    </a:ext>
                  </a:extLst>
                </a:gridCol>
                <a:gridCol w="6723639">
                  <a:extLst>
                    <a:ext uri="{9D8B030D-6E8A-4147-A177-3AD203B41FA5}">
                      <a16:colId xmlns:a16="http://schemas.microsoft.com/office/drawing/2014/main" val="608437249"/>
                    </a:ext>
                  </a:extLst>
                </a:gridCol>
              </a:tblGrid>
              <a:tr h="64351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ysClr val="windowText" lastClr="000000"/>
                          </a:solidFill>
                        </a:rPr>
                        <a:t>Structure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ysClr val="windowText" lastClr="000000"/>
                          </a:solidFill>
                        </a:rPr>
                        <a:t>Explanation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522450"/>
                  </a:ext>
                </a:extLst>
              </a:tr>
              <a:tr h="64351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E6287F"/>
                          </a:solidFill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E6287F"/>
                          </a:solidFill>
                        </a:rPr>
                        <a:t>Acknowledge</a:t>
                      </a:r>
                      <a:r>
                        <a:rPr lang="en-US" sz="1800" dirty="0"/>
                        <a:t> your opponent’s point and the argument they have made for or against the statement.</a:t>
                      </a:r>
                      <a:endParaRPr 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126203"/>
                  </a:ext>
                </a:extLst>
              </a:tr>
              <a:tr h="64351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E6287F"/>
                          </a:solidFill>
                        </a:rPr>
                        <a:t>Point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ysClr val="windowText" lastClr="000000"/>
                          </a:solidFill>
                        </a:rPr>
                        <a:t>State your own </a:t>
                      </a:r>
                      <a:r>
                        <a:rPr lang="en-GB" b="1" dirty="0">
                          <a:solidFill>
                            <a:srgbClr val="E6287F"/>
                          </a:solidFill>
                        </a:rPr>
                        <a:t>point</a:t>
                      </a:r>
                      <a:r>
                        <a:rPr lang="en-GB" b="0" dirty="0">
                          <a:solidFill>
                            <a:sysClr val="windowText" lastClr="000000"/>
                          </a:solidFill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8317578"/>
                  </a:ext>
                </a:extLst>
              </a:tr>
              <a:tr h="64351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E6287F"/>
                          </a:solidFill>
                        </a:rPr>
                        <a:t>Evidence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ysClr val="windowText" lastClr="000000"/>
                          </a:solidFill>
                        </a:rPr>
                        <a:t>Give </a:t>
                      </a:r>
                      <a:r>
                        <a:rPr lang="en-GB" b="1" dirty="0">
                          <a:solidFill>
                            <a:srgbClr val="E6287F"/>
                          </a:solidFill>
                        </a:rPr>
                        <a:t>evidence</a:t>
                      </a:r>
                      <a:r>
                        <a:rPr lang="en-GB" b="0" dirty="0">
                          <a:solidFill>
                            <a:sysClr val="windowText" lastClr="000000"/>
                          </a:solidFill>
                        </a:rPr>
                        <a:t> to support your point.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590685"/>
                  </a:ext>
                </a:extLst>
              </a:tr>
              <a:tr h="64351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E6287F"/>
                          </a:solidFill>
                        </a:rPr>
                        <a:t>Explain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E6287F"/>
                          </a:solidFill>
                        </a:rPr>
                        <a:t>Explain</a:t>
                      </a:r>
                      <a:r>
                        <a:rPr lang="en-GB" b="0" dirty="0">
                          <a:solidFill>
                            <a:sysClr val="windowText" lastClr="000000"/>
                          </a:solidFill>
                        </a:rPr>
                        <a:t> how this evidence supports your point.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631054"/>
                  </a:ext>
                </a:extLst>
              </a:tr>
              <a:tr h="64351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E6287F"/>
                          </a:solidFill>
                        </a:rPr>
                        <a:t>Link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E6287F"/>
                          </a:solidFill>
                        </a:rPr>
                        <a:t>Link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b="0" dirty="0">
                          <a:solidFill>
                            <a:sysClr val="windowText" lastClr="000000"/>
                          </a:solidFill>
                        </a:rPr>
                        <a:t>this back to your initial point (or to the next point).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4104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6843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 descr="2.png">
            <a:extLst>
              <a:ext uri="{FF2B5EF4-FFF2-40B4-BE49-F238E27FC236}">
                <a16:creationId xmlns:a16="http://schemas.microsoft.com/office/drawing/2014/main" id="{176DF1DB-3C34-4C21-967A-6C5E63442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46373" y="1644730"/>
            <a:ext cx="10004729" cy="967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400" dirty="0">
                <a:ea typeface="Calibri" panose="020F0502020204030204" pitchFamily="34" charset="0"/>
                <a:cs typeface="Times New Roman (Body CS)"/>
              </a:rPr>
              <a:t>Collaboration</a:t>
            </a: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 is the action of </a:t>
            </a:r>
            <a:r>
              <a:rPr lang="en-GB" sz="24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working with other people </a:t>
            </a: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to </a:t>
            </a:r>
            <a:r>
              <a:rPr lang="en-GB" sz="24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produce</a:t>
            </a: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 something or </a:t>
            </a:r>
            <a:r>
              <a:rPr lang="en-GB" sz="24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achieve</a:t>
            </a: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 a common </a:t>
            </a:r>
            <a:r>
              <a:rPr lang="en-GB" sz="24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goal</a:t>
            </a: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. </a:t>
            </a:r>
          </a:p>
          <a:p>
            <a:pPr lvl="0">
              <a:defRPr/>
            </a:pPr>
            <a:endParaRPr lang="en-GB" sz="2400" dirty="0">
              <a:solidFill>
                <a:prstClr val="black"/>
              </a:solidFill>
              <a:ea typeface="Calibri" panose="020F0502020204030204" pitchFamily="34" charset="0"/>
              <a:cs typeface="Times New Roman (Body CS)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24F4CCC-C4B6-462B-AAAD-C21FA786052D}"/>
              </a:ext>
            </a:extLst>
          </p:cNvPr>
          <p:cNvSpPr txBox="1">
            <a:spLocks/>
          </p:cNvSpPr>
          <p:nvPr/>
        </p:nvSpPr>
        <p:spPr>
          <a:xfrm>
            <a:off x="418006" y="262672"/>
            <a:ext cx="954325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Collaboration – What does it mean?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7B5C7-9F42-4BE4-B8FD-4BD148BF240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0551102" y="254402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</p:spTree>
    <p:extLst>
      <p:ext uri="{BB962C8B-B14F-4D97-AF65-F5344CB8AC3E}">
        <p14:creationId xmlns:p14="http://schemas.microsoft.com/office/powerpoint/2010/main" val="236287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0af06db-1fde-47ea-af64-a11c9906b03d">
      <Terms xmlns="http://schemas.microsoft.com/office/infopath/2007/PartnerControls"/>
    </lcf76f155ced4ddcb4097134ff3c332f>
    <Read xmlns="00af06db-1fde-47ea-af64-a11c9906b03d">true</Read>
    <TaxCatchAll xmlns="955c6b25-4ad0-4caa-bbc9-9d37c34c878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98C8B9A448ED408962AD8E4836D33A" ma:contentTypeVersion="18" ma:contentTypeDescription="Create a new document." ma:contentTypeScope="" ma:versionID="d592bc6d3051e5712e387cf1e6400b50">
  <xsd:schema xmlns:xsd="http://www.w3.org/2001/XMLSchema" xmlns:xs="http://www.w3.org/2001/XMLSchema" xmlns:p="http://schemas.microsoft.com/office/2006/metadata/properties" xmlns:ns2="00af06db-1fde-47ea-af64-a11c9906b03d" xmlns:ns3="955c6b25-4ad0-4caa-bbc9-9d37c34c8783" targetNamespace="http://schemas.microsoft.com/office/2006/metadata/properties" ma:root="true" ma:fieldsID="10f82c98df867df39ce6ad32ead3efcb" ns2:_="" ns3:_="">
    <xsd:import namespace="00af06db-1fde-47ea-af64-a11c9906b03d"/>
    <xsd:import namespace="955c6b25-4ad0-4caa-bbc9-9d37c34c87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Read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af06db-1fde-47ea-af64-a11c9906b0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Read" ma:index="20" nillable="true" ma:displayName="Read?" ma:default="1" ma:format="Dropdown" ma:internalName="Read">
      <xsd:simpleType>
        <xsd:restriction base="dms:Boolean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b3a19cb6-1b10-4512-a12b-f76e45842a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5c6b25-4ad0-4caa-bbc9-9d37c34c878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5d8534f-7107-432b-bc04-b088ea7f1448}" ma:internalName="TaxCatchAll" ma:showField="CatchAllData" ma:web="955c6b25-4ad0-4caa-bbc9-9d37c34c87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58154D-14A3-4F0D-86EB-E97F1125EE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ADFFF3-D051-4E07-9E22-6CC2CAB9146A}">
  <ds:schemaRefs>
    <ds:schemaRef ds:uri="00af06db-1fde-47ea-af64-a11c9906b03d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955c6b25-4ad0-4caa-bbc9-9d37c34c878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16CD170-E8D9-49E3-A552-2A7F8AAC93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af06db-1fde-47ea-af64-a11c9906b03d"/>
    <ds:schemaRef ds:uri="955c6b25-4ad0-4caa-bbc9-9d37c34c87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9907</TotalTime>
  <Words>2125</Words>
  <Application>Microsoft Office PowerPoint</Application>
  <PresentationFormat>Widescreen</PresentationFormat>
  <Paragraphs>237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Aptos Display</vt:lpstr>
      <vt:lpstr>Arial</vt:lpstr>
      <vt:lpstr>Calibri</vt:lpstr>
      <vt:lpstr>Calibri Light</vt:lpstr>
      <vt:lpstr>Times New Roman (Body CS)</vt:lpstr>
      <vt:lpstr>Office Theme</vt:lpstr>
      <vt:lpstr>Think and Go Higher</vt:lpstr>
      <vt:lpstr>What did we do last session?</vt:lpstr>
      <vt:lpstr>Who are we?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Post-it reflection…</vt:lpstr>
      <vt:lpstr>Summary - Go Collaborate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Josh Goslings</dc:creator>
  <cp:lastModifiedBy>Smith,Max</cp:lastModifiedBy>
  <cp:revision>427</cp:revision>
  <dcterms:created xsi:type="dcterms:W3CDTF">2017-06-15T09:14:20Z</dcterms:created>
  <dcterms:modified xsi:type="dcterms:W3CDTF">2023-10-16T15:23:52Z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0x0101004C98C8B9A448ED408962AD8E4836D33A</vt:lpwstr>
  </property>
</Properties>
</file>