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sldIdLst>
    <p:sldId id="279" r:id="rId5"/>
    <p:sldId id="260" r:id="rId6"/>
    <p:sldId id="301" r:id="rId7"/>
    <p:sldId id="322" r:id="rId8"/>
    <p:sldId id="326" r:id="rId9"/>
    <p:sldId id="345" r:id="rId10"/>
    <p:sldId id="346" r:id="rId11"/>
    <p:sldId id="333" r:id="rId12"/>
    <p:sldId id="347" r:id="rId13"/>
    <p:sldId id="348" r:id="rId14"/>
    <p:sldId id="352" r:id="rId15"/>
    <p:sldId id="290" r:id="rId16"/>
    <p:sldId id="325" r:id="rId17"/>
    <p:sldId id="291" r:id="rId18"/>
    <p:sldId id="353" r:id="rId19"/>
    <p:sldId id="306" r:id="rId20"/>
    <p:sldId id="336" r:id="rId21"/>
    <p:sldId id="338" r:id="rId22"/>
    <p:sldId id="340" r:id="rId23"/>
    <p:sldId id="354" r:id="rId24"/>
    <p:sldId id="355" r:id="rId25"/>
    <p:sldId id="356" r:id="rId26"/>
    <p:sldId id="28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A98"/>
    <a:srgbClr val="FFFFFF"/>
    <a:srgbClr val="F4F1EF"/>
    <a:srgbClr val="921812"/>
    <a:srgbClr val="F6F2F0"/>
    <a:srgbClr val="F7EEED"/>
    <a:srgbClr val="BF842C"/>
    <a:srgbClr val="254E83"/>
    <a:srgbClr val="00515C"/>
    <a:srgbClr val="3C6D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6357" autoAdjust="0"/>
  </p:normalViewPr>
  <p:slideViewPr>
    <p:cSldViewPr snapToGrid="0">
      <p:cViewPr varScale="1">
        <p:scale>
          <a:sx n="106" d="100"/>
          <a:sy n="106" d="100"/>
        </p:scale>
        <p:origin x="16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5FCD1-11C4-5945-8276-2F040535F83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EAB26-89D9-704A-A530-09DF6B706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5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Ones in blue we are going to go through in a bit more detail, key thing is there are hundreds to research and find out more about, we just don’t have time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0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Red ones we do at Leeds</a:t>
            </a:r>
          </a:p>
          <a:p>
            <a:endParaRPr lang="en-GB" dirty="0"/>
          </a:p>
          <a:p>
            <a:r>
              <a:rPr lang="en-GB" dirty="0"/>
              <a:t>On this one, try and explain the differences between Diagnostic Radiography and Therapeutic Radiography – two professions that sound very similar that are quite different: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Diagnostic – medical imaging, focusing on x-ray but can specialise in CT, MRI, ultrasound etc. Needed all year round 24/7, so often work shifts. Treat the full age range of patients with a variety of different diagnoses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Therapeutic – treating cancer patients using radiotherapy, so spend all time treating cancer patients. Often during working hours, very emotional role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3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Patient facing and non patient facing healthcare sciences roles</a:t>
            </a:r>
          </a:p>
          <a:p>
            <a:endParaRPr lang="en-GB" dirty="0"/>
          </a:p>
          <a:p>
            <a:r>
              <a:rPr lang="en-GB" dirty="0"/>
              <a:t>Two at Leeds – Audiology and Cardiac Physiology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Audiology – hearing and balance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Cardiac Physiology – invasive and non invasive testing on cardiac patients e.g. stress testing, or assisting in procedures on heart attack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8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Start big – choose the right profession for you</a:t>
            </a:r>
          </a:p>
          <a:p>
            <a:endParaRPr lang="en-GB" dirty="0"/>
          </a:p>
          <a:p>
            <a:r>
              <a:rPr lang="en-GB" dirty="0"/>
              <a:t>Narrow down to where you may want to study, and then narrow down based on courses in those locations</a:t>
            </a:r>
          </a:p>
          <a:p>
            <a:endParaRPr lang="en-GB" dirty="0"/>
          </a:p>
          <a:p>
            <a:r>
              <a:rPr lang="en-GB" dirty="0"/>
              <a:t>NMC = Nursing and Midwifery</a:t>
            </a:r>
            <a:r>
              <a:rPr lang="en-GB" baseline="0" dirty="0"/>
              <a:t> Council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Ratios of applicants to places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46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Ratios of applicants to places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EAB26-89D9-704A-A530-09DF6B7064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904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Ratios of applicants to places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3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7A46FFDE-A08B-7B4C-B068-01A2203A0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56101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tabLst>
                <a:tab pos="35925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3D152-E46F-174F-8AE4-122AB88097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7634" y="345594"/>
            <a:ext cx="3329844" cy="4850852"/>
          </a:xfrm>
          <a:prstGeom prst="rect">
            <a:avLst/>
          </a:prstGeom>
          <a:noFill/>
          <a:ln w="73025">
            <a:solidFill>
              <a:schemeClr val="bg2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Header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5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2 columns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551B0DA-6AFF-4947-BE9F-67F5B11B8D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D105ABF-A190-293E-BB48-712E3A8C3F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091" y="5239523"/>
            <a:ext cx="4249738" cy="3225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600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2C090C-47FE-062D-5EC4-5D51DC1E53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090" y="1629833"/>
            <a:ext cx="8509891" cy="3324788"/>
          </a:xfrm>
          <a:prstGeom prst="rect">
            <a:avLst/>
          </a:prstGeom>
        </p:spPr>
        <p:txBody>
          <a:bodyPr numCol="2" spcCol="216000"/>
          <a:lstStyle>
            <a:lvl1pPr marL="0" indent="0">
              <a:buNone/>
              <a:defRPr sz="1600" b="0" i="0" baseline="0">
                <a:latin typeface="+mj-lt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4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CCFAAFE-1872-AE43-A486-F0C9DED37A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7496" y="1629833"/>
            <a:ext cx="4282384" cy="40636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CAC0E8EA-FFB2-854F-99A7-200153C226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29478" y="1629833"/>
            <a:ext cx="1980000" cy="198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BB6539D6-163A-9342-882C-DBEF4406BD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29478" y="3713471"/>
            <a:ext cx="1980000" cy="198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53EB27-5B2A-3841-8C72-F2519D9D10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29679" y="1629833"/>
            <a:ext cx="1980000" cy="198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A689BE0-DE74-5D4E-9633-08ACC1702F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9679" y="3713471"/>
            <a:ext cx="1980000" cy="198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39E2A5-805B-3B45-9EBC-AE3B4851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263" y="6316377"/>
            <a:ext cx="4086225" cy="3225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600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0154A9-1B22-D4E7-339D-F5A838CDFA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98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ds to Success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B7A19A78-B173-5740-A892-945581C11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56101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tabLst>
                <a:tab pos="35925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0460233-22F8-A9ED-DC09-1D1DFC1EAC3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7634" y="345594"/>
            <a:ext cx="3329844" cy="4850852"/>
          </a:xfrm>
          <a:prstGeom prst="rect">
            <a:avLst/>
          </a:prstGeom>
          <a:noFill/>
          <a:ln w="73025">
            <a:solidFill>
              <a:schemeClr val="tx1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200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Divider </a:t>
            </a:r>
            <a:br>
              <a:rPr lang="en-GB"/>
            </a:br>
            <a:r>
              <a:rPr lang="en-GB"/>
              <a:t>Leeds to Success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36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into Leeds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B7A19A78-B173-5740-A892-945581C11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561013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tabLst>
                <a:tab pos="35925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99570AF-F25E-C8F0-8DAC-4905384880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7634" y="345594"/>
            <a:ext cx="3329844" cy="4850852"/>
          </a:xfrm>
          <a:prstGeom prst="rect">
            <a:avLst/>
          </a:prstGeom>
          <a:noFill/>
          <a:ln w="73025">
            <a:solidFill>
              <a:schemeClr val="bg1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Divider </a:t>
            </a:r>
            <a:br>
              <a:rPr lang="en-GB"/>
            </a:br>
            <a:r>
              <a:rPr lang="en-GB"/>
              <a:t>Step into Leeds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79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ds Futures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B7A19A78-B173-5740-A892-945581C11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5610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tabLst>
                <a:tab pos="35925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BAE0215-2214-A9C3-349B-400BB3D837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7634" y="345594"/>
            <a:ext cx="3329844" cy="4850852"/>
          </a:xfrm>
          <a:prstGeom prst="rect">
            <a:avLst/>
          </a:prstGeom>
          <a:noFill/>
          <a:ln w="73025">
            <a:solidFill>
              <a:schemeClr val="bg1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Divider </a:t>
            </a:r>
            <a:br>
              <a:rPr lang="en-GB"/>
            </a:br>
            <a:r>
              <a:rPr lang="en-GB"/>
              <a:t>Leeds Futures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51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isty of Leed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Description automatically generated with low confidence">
            <a:extLst>
              <a:ext uri="{FF2B5EF4-FFF2-40B4-BE49-F238E27FC236}">
                <a16:creationId xmlns:a16="http://schemas.microsoft.com/office/drawing/2014/main" id="{F165BBA9-FFAA-B340-B93A-EE9B5C1C2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8" t="20047" r="2483" b="17635"/>
          <a:stretch/>
        </p:blipFill>
        <p:spPr>
          <a:xfrm>
            <a:off x="224852" y="1374843"/>
            <a:ext cx="8692169" cy="4273686"/>
          </a:xfrm>
          <a:prstGeom prst="rect">
            <a:avLst/>
          </a:prstGeom>
        </p:spPr>
      </p:pic>
      <p:sp>
        <p:nvSpPr>
          <p:cNvPr id="8" name="Snip Single Corner of Rectangle 7">
            <a:extLst>
              <a:ext uri="{FF2B5EF4-FFF2-40B4-BE49-F238E27FC236}">
                <a16:creationId xmlns:a16="http://schemas.microsoft.com/office/drawing/2014/main" id="{A68EC9C4-7D32-0944-AF85-82CBBA1E151F}"/>
              </a:ext>
            </a:extLst>
          </p:cNvPr>
          <p:cNvSpPr/>
          <p:nvPr userDrawn="1"/>
        </p:nvSpPr>
        <p:spPr>
          <a:xfrm rot="10800000" flipH="1">
            <a:off x="4816641" y="2043678"/>
            <a:ext cx="1035912" cy="501889"/>
          </a:xfrm>
          <a:prstGeom prst="snip1Rect">
            <a:avLst/>
          </a:prstGeom>
          <a:solidFill>
            <a:srgbClr val="EA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nip Single Corner of Rectangle 51">
            <a:extLst>
              <a:ext uri="{FF2B5EF4-FFF2-40B4-BE49-F238E27FC236}">
                <a16:creationId xmlns:a16="http://schemas.microsoft.com/office/drawing/2014/main" id="{D3DA270E-80CC-F342-8363-7D7E73C2DBA0}"/>
              </a:ext>
            </a:extLst>
          </p:cNvPr>
          <p:cNvSpPr/>
          <p:nvPr userDrawn="1"/>
        </p:nvSpPr>
        <p:spPr>
          <a:xfrm rot="10800000" flipH="1">
            <a:off x="6557974" y="1778470"/>
            <a:ext cx="1035912" cy="501889"/>
          </a:xfrm>
          <a:prstGeom prst="snip1Rect">
            <a:avLst/>
          </a:prstGeom>
          <a:solidFill>
            <a:srgbClr val="EA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5E5131-2B77-094A-A644-94B8019FF27E}"/>
              </a:ext>
            </a:extLst>
          </p:cNvPr>
          <p:cNvGrpSpPr/>
          <p:nvPr userDrawn="1"/>
        </p:nvGrpSpPr>
        <p:grpSpPr>
          <a:xfrm>
            <a:off x="1527727" y="3084141"/>
            <a:ext cx="1014040" cy="233345"/>
            <a:chOff x="1484412" y="2399143"/>
            <a:chExt cx="1014040" cy="233345"/>
          </a:xfrm>
        </p:grpSpPr>
        <p:sp>
          <p:nvSpPr>
            <p:cNvPr id="33" name="Triangle 32">
              <a:extLst>
                <a:ext uri="{FF2B5EF4-FFF2-40B4-BE49-F238E27FC236}">
                  <a16:creationId xmlns:a16="http://schemas.microsoft.com/office/drawing/2014/main" id="{AA1A7F9B-2BC3-5A48-8868-22DB5D106BBB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200244-C3DF-A846-A197-F09A0604C1F6}"/>
                </a:ext>
              </a:extLst>
            </p:cNvPr>
            <p:cNvSpPr/>
            <p:nvPr userDrawn="1"/>
          </p:nvSpPr>
          <p:spPr>
            <a:xfrm>
              <a:off x="1484412" y="2399143"/>
              <a:ext cx="1014040" cy="166076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EEF5D-9469-6745-9BBD-E79EDC2CC3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1896" y="3074862"/>
            <a:ext cx="1114825" cy="166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6814272-5049-AF4F-90AF-4A373D437677}"/>
              </a:ext>
            </a:extLst>
          </p:cNvPr>
          <p:cNvGrpSpPr/>
          <p:nvPr userDrawn="1"/>
        </p:nvGrpSpPr>
        <p:grpSpPr>
          <a:xfrm>
            <a:off x="2356435" y="3293937"/>
            <a:ext cx="926411" cy="233870"/>
            <a:chOff x="1484412" y="2398618"/>
            <a:chExt cx="926411" cy="233870"/>
          </a:xfrm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1757F23B-2D6D-E543-A87F-8476201131C1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A14C50D-7849-B349-8193-D186998E1C7D}"/>
                </a:ext>
              </a:extLst>
            </p:cNvPr>
            <p:cNvSpPr/>
            <p:nvPr userDrawn="1"/>
          </p:nvSpPr>
          <p:spPr>
            <a:xfrm>
              <a:off x="1484412" y="2398618"/>
              <a:ext cx="926411" cy="166601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FC717717-AE4B-C74D-A89C-54192E2AFE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6435" y="3269470"/>
            <a:ext cx="926411" cy="1910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2DA5919-1F02-8C41-BA01-040803CCA732}"/>
              </a:ext>
            </a:extLst>
          </p:cNvPr>
          <p:cNvGrpSpPr/>
          <p:nvPr userDrawn="1"/>
        </p:nvGrpSpPr>
        <p:grpSpPr>
          <a:xfrm>
            <a:off x="717577" y="4839990"/>
            <a:ext cx="1014040" cy="233345"/>
            <a:chOff x="1484412" y="2399143"/>
            <a:chExt cx="1014040" cy="233345"/>
          </a:xfrm>
        </p:grpSpPr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D1EF0B13-275A-3849-9D9A-452ABB92F4F9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62F99C7-169E-CB4C-B9DB-772FEC9DBC93}"/>
                </a:ext>
              </a:extLst>
            </p:cNvPr>
            <p:cNvSpPr/>
            <p:nvPr userDrawn="1"/>
          </p:nvSpPr>
          <p:spPr>
            <a:xfrm>
              <a:off x="1484412" y="2399143"/>
              <a:ext cx="1014040" cy="166076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0A45194A-6573-B545-B382-E6AF46F135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747" y="4820737"/>
            <a:ext cx="1073222" cy="175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9336319-74D3-E542-AD5D-AAF24D8B01F2}"/>
              </a:ext>
            </a:extLst>
          </p:cNvPr>
          <p:cNvGrpSpPr/>
          <p:nvPr userDrawn="1"/>
        </p:nvGrpSpPr>
        <p:grpSpPr>
          <a:xfrm>
            <a:off x="2842860" y="4404033"/>
            <a:ext cx="926411" cy="233870"/>
            <a:chOff x="1484412" y="2398618"/>
            <a:chExt cx="926411" cy="233870"/>
          </a:xfrm>
        </p:grpSpPr>
        <p:sp>
          <p:nvSpPr>
            <p:cNvPr id="80" name="Triangle 79">
              <a:extLst>
                <a:ext uri="{FF2B5EF4-FFF2-40B4-BE49-F238E27FC236}">
                  <a16:creationId xmlns:a16="http://schemas.microsoft.com/office/drawing/2014/main" id="{66FD9327-AFD6-4A42-8FE2-B47BF278011C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276CACB-1816-A741-B5F4-175DB7E1D8CA}"/>
                </a:ext>
              </a:extLst>
            </p:cNvPr>
            <p:cNvSpPr/>
            <p:nvPr userDrawn="1"/>
          </p:nvSpPr>
          <p:spPr>
            <a:xfrm>
              <a:off x="1484412" y="2398618"/>
              <a:ext cx="926411" cy="166601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FA601C42-4698-444B-AB98-049440306E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7030" y="4385304"/>
            <a:ext cx="1009870" cy="18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B15275F-4621-5B44-B8CE-13642BE4A50B}"/>
              </a:ext>
            </a:extLst>
          </p:cNvPr>
          <p:cNvGrpSpPr/>
          <p:nvPr userDrawn="1"/>
        </p:nvGrpSpPr>
        <p:grpSpPr>
          <a:xfrm>
            <a:off x="4704800" y="3080953"/>
            <a:ext cx="629149" cy="234183"/>
            <a:chOff x="1484411" y="2398305"/>
            <a:chExt cx="629149" cy="234183"/>
          </a:xfrm>
        </p:grpSpPr>
        <p:sp>
          <p:nvSpPr>
            <p:cNvPr id="84" name="Triangle 83">
              <a:extLst>
                <a:ext uri="{FF2B5EF4-FFF2-40B4-BE49-F238E27FC236}">
                  <a16:creationId xmlns:a16="http://schemas.microsoft.com/office/drawing/2014/main" id="{8CC1F752-76DA-0F42-9380-312F13EB3D6C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0D50A6C-C508-CA46-A41D-E66D1168798D}"/>
                </a:ext>
              </a:extLst>
            </p:cNvPr>
            <p:cNvSpPr/>
            <p:nvPr userDrawn="1"/>
          </p:nvSpPr>
          <p:spPr>
            <a:xfrm>
              <a:off x="1484411" y="2398305"/>
              <a:ext cx="629149" cy="166914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24673161-1190-AA49-8B4F-5DFA536EB9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08971" y="3062538"/>
            <a:ext cx="629148" cy="17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FBC48E9-E0C2-2542-8C9C-21220514713C}"/>
              </a:ext>
            </a:extLst>
          </p:cNvPr>
          <p:cNvGrpSpPr/>
          <p:nvPr userDrawn="1"/>
        </p:nvGrpSpPr>
        <p:grpSpPr>
          <a:xfrm>
            <a:off x="4393039" y="3471373"/>
            <a:ext cx="1151025" cy="234183"/>
            <a:chOff x="1484411" y="2398305"/>
            <a:chExt cx="1151025" cy="234183"/>
          </a:xfrm>
        </p:grpSpPr>
        <p:sp>
          <p:nvSpPr>
            <p:cNvPr id="88" name="Triangle 87">
              <a:extLst>
                <a:ext uri="{FF2B5EF4-FFF2-40B4-BE49-F238E27FC236}">
                  <a16:creationId xmlns:a16="http://schemas.microsoft.com/office/drawing/2014/main" id="{05E0B2AC-0115-7B4E-BE18-37EDD25CD473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25300B7-D523-CD46-A29C-AAA244845F6D}"/>
                </a:ext>
              </a:extLst>
            </p:cNvPr>
            <p:cNvSpPr/>
            <p:nvPr userDrawn="1"/>
          </p:nvSpPr>
          <p:spPr>
            <a:xfrm>
              <a:off x="1484411" y="2398305"/>
              <a:ext cx="1151025" cy="166914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B68D30AC-498A-4645-AD7F-907EB1E560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7209" y="3460538"/>
            <a:ext cx="1242071" cy="191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FFBEBAC-0BDF-EC4D-B8D4-29CB79BFD009}"/>
              </a:ext>
            </a:extLst>
          </p:cNvPr>
          <p:cNvGrpSpPr/>
          <p:nvPr userDrawn="1"/>
        </p:nvGrpSpPr>
        <p:grpSpPr>
          <a:xfrm>
            <a:off x="4765930" y="3940523"/>
            <a:ext cx="1151024" cy="234183"/>
            <a:chOff x="1484412" y="2398305"/>
            <a:chExt cx="1151024" cy="234183"/>
          </a:xfrm>
        </p:grpSpPr>
        <p:sp>
          <p:nvSpPr>
            <p:cNvPr id="92" name="Triangle 91">
              <a:extLst>
                <a:ext uri="{FF2B5EF4-FFF2-40B4-BE49-F238E27FC236}">
                  <a16:creationId xmlns:a16="http://schemas.microsoft.com/office/drawing/2014/main" id="{F58EBBCD-8BF9-6344-8889-D80E1C42B4D3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79E9738-6DD9-E24F-8938-45D7C82853E1}"/>
                </a:ext>
              </a:extLst>
            </p:cNvPr>
            <p:cNvSpPr/>
            <p:nvPr userDrawn="1"/>
          </p:nvSpPr>
          <p:spPr>
            <a:xfrm>
              <a:off x="1484412" y="2398305"/>
              <a:ext cx="1151024" cy="166914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Text Placeholder 5">
            <a:extLst>
              <a:ext uri="{FF2B5EF4-FFF2-40B4-BE49-F238E27FC236}">
                <a16:creationId xmlns:a16="http://schemas.microsoft.com/office/drawing/2014/main" id="{C421A913-FF95-884F-98DA-F894F40DC3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7147" y="3914886"/>
            <a:ext cx="1242071" cy="18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5FD171F-D03C-DC40-88F7-CBD87B0AA2A9}"/>
              </a:ext>
            </a:extLst>
          </p:cNvPr>
          <p:cNvGrpSpPr/>
          <p:nvPr userDrawn="1"/>
        </p:nvGrpSpPr>
        <p:grpSpPr>
          <a:xfrm>
            <a:off x="7344861" y="4637903"/>
            <a:ext cx="913520" cy="239641"/>
            <a:chOff x="1484412" y="2392847"/>
            <a:chExt cx="913520" cy="239641"/>
          </a:xfrm>
        </p:grpSpPr>
        <p:sp>
          <p:nvSpPr>
            <p:cNvPr id="96" name="Triangle 95">
              <a:extLst>
                <a:ext uri="{FF2B5EF4-FFF2-40B4-BE49-F238E27FC236}">
                  <a16:creationId xmlns:a16="http://schemas.microsoft.com/office/drawing/2014/main" id="{89E89936-0EF4-4446-9FC0-5DB85360AF04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5082EFA-D605-2B4F-81E8-D942839B3DB8}"/>
                </a:ext>
              </a:extLst>
            </p:cNvPr>
            <p:cNvSpPr/>
            <p:nvPr userDrawn="1"/>
          </p:nvSpPr>
          <p:spPr>
            <a:xfrm>
              <a:off x="1484412" y="2392847"/>
              <a:ext cx="913520" cy="172372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Text Placeholder 5">
            <a:extLst>
              <a:ext uri="{FF2B5EF4-FFF2-40B4-BE49-F238E27FC236}">
                <a16:creationId xmlns:a16="http://schemas.microsoft.com/office/drawing/2014/main" id="{440C7EA7-AEB7-3C43-B291-4E577FB718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49031" y="4637903"/>
            <a:ext cx="913520" cy="129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DA65F05-6517-E04F-8242-75BBDE03A306}"/>
              </a:ext>
            </a:extLst>
          </p:cNvPr>
          <p:cNvGrpSpPr/>
          <p:nvPr userDrawn="1"/>
        </p:nvGrpSpPr>
        <p:grpSpPr>
          <a:xfrm>
            <a:off x="5975047" y="2961531"/>
            <a:ext cx="1242071" cy="252598"/>
            <a:chOff x="1484411" y="2379890"/>
            <a:chExt cx="1242071" cy="252598"/>
          </a:xfrm>
        </p:grpSpPr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DF9E2158-ED3B-404B-8E41-F8B2C59E686A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EA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73C2187-64C3-BF48-BA4D-303496765C10}"/>
                </a:ext>
              </a:extLst>
            </p:cNvPr>
            <p:cNvSpPr/>
            <p:nvPr userDrawn="1"/>
          </p:nvSpPr>
          <p:spPr>
            <a:xfrm>
              <a:off x="1484411" y="2379890"/>
              <a:ext cx="1242071" cy="185329"/>
            </a:xfrm>
            <a:prstGeom prst="rect">
              <a:avLst/>
            </a:prstGeom>
            <a:solidFill>
              <a:srgbClr val="EA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Text Placeholder 5">
            <a:extLst>
              <a:ext uri="{FF2B5EF4-FFF2-40B4-BE49-F238E27FC236}">
                <a16:creationId xmlns:a16="http://schemas.microsoft.com/office/drawing/2014/main" id="{A368DE6A-257A-954E-B9C7-9D9442018A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2742" y="2958006"/>
            <a:ext cx="1274054" cy="1783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3" name="Text Placeholder 5">
            <a:extLst>
              <a:ext uri="{FF2B5EF4-FFF2-40B4-BE49-F238E27FC236}">
                <a16:creationId xmlns:a16="http://schemas.microsoft.com/office/drawing/2014/main" id="{12C31F82-4672-0542-B0F9-095DC9336D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6641" y="2054714"/>
            <a:ext cx="1009870" cy="165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7E2F8F63-19F7-884A-A2E1-97BDC10034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6641" y="2232053"/>
            <a:ext cx="1009870" cy="32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8" name="Text Placeholder 5">
            <a:extLst>
              <a:ext uri="{FF2B5EF4-FFF2-40B4-BE49-F238E27FC236}">
                <a16:creationId xmlns:a16="http://schemas.microsoft.com/office/drawing/2014/main" id="{A2E4ADEE-1903-1B40-BD08-A938D89606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7974" y="1789936"/>
            <a:ext cx="1009870" cy="165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EEA16A53-E31F-6F42-B412-EA053D5F1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57974" y="1967275"/>
            <a:ext cx="1009870" cy="32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7461969-CDE7-5563-A67A-77F48F5E1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F324EF-14A2-F646-BA57-E3851FE73F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263" y="6316377"/>
            <a:ext cx="4086225" cy="3225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600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71D1C-8E81-2E81-03DE-A0DF17CF3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74D4B3C-2730-E8A3-CD76-44A5C6BBA9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523" y="1625601"/>
            <a:ext cx="8485628" cy="4063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inset picture</a:t>
            </a:r>
          </a:p>
        </p:txBody>
      </p:sp>
    </p:spTree>
    <p:extLst>
      <p:ext uri="{BB962C8B-B14F-4D97-AF65-F5344CB8AC3E}">
        <p14:creationId xmlns:p14="http://schemas.microsoft.com/office/powerpoint/2010/main" val="3685898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12D828-DE38-9FB0-8366-3396FED96E83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34523" y="1624535"/>
            <a:ext cx="8493125" cy="4063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6D071B5-61A4-E5EA-9545-BBD5C4006E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04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18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6A899A03-C4A0-A040-B0B3-CEEBC4A6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1625600"/>
            <a:ext cx="4248150" cy="40636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>
                <a:tab pos="35925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1C6FB6D-0CEF-1A46-AF8F-6F763DF65B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9202" y="4932751"/>
            <a:ext cx="3113660" cy="297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en-US"/>
              <a:t>Social media links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ADB8C104-FF56-E448-8D9B-EFDA28107B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059" y="4932751"/>
            <a:ext cx="298583" cy="297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AA0AC5C-50E7-594F-B8EE-1009C7E79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6059" y="5391987"/>
            <a:ext cx="395460" cy="297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4AE8355-288D-944B-9887-91C67DC598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8339" y="4932751"/>
            <a:ext cx="298583" cy="297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8E26EC-E5A1-E941-A5E7-12A4DCE200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0619" y="4932751"/>
            <a:ext cx="298583" cy="297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039EC7C-479E-1C42-8730-DC55D5EF52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339" y="5391986"/>
            <a:ext cx="3741735" cy="297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en-US"/>
              <a:t>Social media links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97D54EC-0764-AB42-910E-075447CFD3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4448219"/>
            <a:ext cx="4086225" cy="3225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600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8E624745-4A54-FD49-9117-D9A1A1BA82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849" y="4006971"/>
            <a:ext cx="4086225" cy="3225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600" b="1" i="0" u="none" baseline="0">
                <a:solidFill>
                  <a:schemeClr val="tx1"/>
                </a:solidFill>
                <a:uFill>
                  <a:solidFill>
                    <a:srgbClr val="92181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Email – Arial bold, size 16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9778630-67AF-C628-8F0B-F135054A63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32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BC7F9A5-081C-3B4C-9D5A-B0397E8B3B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56101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tabLst>
                <a:tab pos="35925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40ED625-D03E-FC4B-8BA3-A18680C1137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4324" y="315776"/>
            <a:ext cx="3740728" cy="2530475"/>
          </a:xfrm>
          <a:prstGeom prst="rect">
            <a:avLst/>
          </a:prstGeom>
          <a:noFill/>
          <a:ln w="73025">
            <a:solidFill>
              <a:schemeClr val="bg2"/>
            </a:solidFill>
            <a:miter lim="800000"/>
          </a:ln>
        </p:spPr>
        <p:txBody>
          <a:bodyPr lIns="180000" tIns="144000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Header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267BE045-D7A0-084C-B8CF-2507B3CCE3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56101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tabLst>
                <a:tab pos="35925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89B0A-3B4E-DC15-02CB-F6B811E101E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4323" y="315776"/>
            <a:ext cx="7232187" cy="4892328"/>
          </a:xfrm>
          <a:prstGeom prst="rect">
            <a:avLst/>
          </a:prstGeom>
          <a:noFill/>
          <a:ln w="73025">
            <a:solidFill>
              <a:schemeClr val="bg2"/>
            </a:solidFill>
            <a:miter lim="800000"/>
          </a:ln>
        </p:spPr>
        <p:txBody>
          <a:bodyPr lIns="180000" tIns="144000"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Header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48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+ one imag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44EAC6-30D9-5B47-8C8F-C80D7FBD90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2262" y="1629833"/>
            <a:ext cx="4086000" cy="3932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18F9CE3-E0E5-C544-9824-B5FAA55E0B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66677-E9D0-1345-A987-7379DCAEF3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1629833"/>
            <a:ext cx="4249738" cy="3324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3611D2-42A8-3A4C-8628-BBFBB0CBF2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5239523"/>
            <a:ext cx="4249738" cy="3225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600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0ED99E-B8F5-A358-1362-AB9CA3104BDF}"/>
              </a:ext>
            </a:extLst>
          </p:cNvPr>
          <p:cNvCxnSpPr>
            <a:cxnSpLocks/>
          </p:cNvCxnSpPr>
          <p:nvPr userDrawn="1"/>
        </p:nvCxnSpPr>
        <p:spPr>
          <a:xfrm>
            <a:off x="322262" y="1004801"/>
            <a:ext cx="303213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18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+ one imag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44EAC6-30D9-5B47-8C8F-C80D7FBD90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33131" y="1629833"/>
            <a:ext cx="4084637" cy="3932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1A91F8A-9BB7-868A-5D3F-382985E331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27ED1C-CA69-DE03-AE7D-CAA9C374E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091" y="1629833"/>
            <a:ext cx="4249738" cy="3324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FA54D90-D734-46E7-585F-69938AC23A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7091" y="5239523"/>
            <a:ext cx="4249738" cy="3225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600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3498786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image and Fast Fact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17C4912-9E76-C547-8B45-488CA435DA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2262" y="1629833"/>
            <a:ext cx="4086000" cy="3932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C905B43-E240-F55F-5BE1-93BAAE01C5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1629833"/>
            <a:ext cx="4249738" cy="3324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5118755-9530-1627-A659-03CC54B7B7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5239523"/>
            <a:ext cx="4249738" cy="3225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600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417FF8FF-4714-3E4B-A6C0-C23CF81564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5252" y="1795952"/>
            <a:ext cx="1800000" cy="18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to insert</a:t>
            </a:r>
            <a:br>
              <a:rPr lang="en-US"/>
            </a:br>
            <a:r>
              <a:rPr lang="en-US"/>
              <a:t> fast fact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E4DDEAC-A54F-B22B-FAFD-2ECA7DA07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image and Fast Fact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7235FC3F-5713-74C9-4026-B2A8499260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33131" y="1629833"/>
            <a:ext cx="4084637" cy="3932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2A36E834-50D8-464A-A74A-D1BBA65626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38602" y="1795952"/>
            <a:ext cx="1800000" cy="18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fast fact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66C8A45-66E6-D3E7-2ACA-882B26B008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532415-4AAA-7E28-2255-70B3426A05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091" y="1629833"/>
            <a:ext cx="4249738" cy="3324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627B34F-DE6D-0846-C4DC-4EF69F7864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091" y="5239523"/>
            <a:ext cx="4249738" cy="3225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600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76503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+ 2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9628BF0-3699-CB47-8695-F4D85C038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33130" y="1629833"/>
            <a:ext cx="4076281" cy="18759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EA39C37-3355-6924-EC58-33D43C4E2B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0D07AEF-FC15-9F09-6EA8-56B16FA436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774" y="3686075"/>
            <a:ext cx="4084637" cy="18759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C21061D-A551-57F6-826F-7D5B1F48B0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091" y="1629833"/>
            <a:ext cx="4249738" cy="3324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6BDFE43-8F25-E82C-12E2-723FBD637E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7091" y="5239523"/>
            <a:ext cx="4249738" cy="3225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600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3333848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551B0DA-6AFF-4947-BE9F-67F5B11B8D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852" y="219076"/>
            <a:ext cx="8317263" cy="436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47BDAAB-E753-2277-F4E2-C4FBADC681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090" y="1629833"/>
            <a:ext cx="8509891" cy="3324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E8CC983-8BD3-DBA6-E589-927C1209C5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091" y="5239523"/>
            <a:ext cx="4249738" cy="3225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600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69820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E08691-EB91-FC3A-3CD5-04A81069EA4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6726352" y="5935041"/>
            <a:ext cx="2111468" cy="6049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FF8D1-10E2-0F6D-57DF-99DB5BE25307}"/>
              </a:ext>
            </a:extLst>
          </p:cNvPr>
          <p:cNvCxnSpPr>
            <a:cxnSpLocks/>
          </p:cNvCxnSpPr>
          <p:nvPr userDrawn="1"/>
        </p:nvCxnSpPr>
        <p:spPr>
          <a:xfrm>
            <a:off x="322262" y="1004801"/>
            <a:ext cx="303213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0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4" r:id="rId4"/>
    <p:sldLayoutId id="2147483679" r:id="rId5"/>
    <p:sldLayoutId id="2147483672" r:id="rId6"/>
    <p:sldLayoutId id="2147483682" r:id="rId7"/>
    <p:sldLayoutId id="2147483683" r:id="rId8"/>
    <p:sldLayoutId id="2147483661" r:id="rId9"/>
    <p:sldLayoutId id="2147483694" r:id="rId10"/>
    <p:sldLayoutId id="2147483663" r:id="rId11"/>
    <p:sldLayoutId id="2147483685" r:id="rId12"/>
    <p:sldLayoutId id="2147483684" r:id="rId13"/>
    <p:sldLayoutId id="2147483662" r:id="rId14"/>
    <p:sldLayoutId id="2147483687" r:id="rId15"/>
    <p:sldLayoutId id="2147483691" r:id="rId16"/>
    <p:sldLayoutId id="2147483690" r:id="rId17"/>
    <p:sldLayoutId id="21474836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ealthsciences.leeds.ac.uk/teachers/post-16-activitie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ealthsciences.leeds.ac.uk/teachers/post-16-activitie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M.S.Patterson@leeds.ac.uk" TargetMode="External"/><Relationship Id="rId5" Type="http://schemas.openxmlformats.org/officeDocument/2006/relationships/hyperlink" Target="mailto:Medicineandhealth@leeds.ac.uk" TargetMode="External"/><Relationship Id="rId4" Type="http://schemas.openxmlformats.org/officeDocument/2006/relationships/hyperlink" Target="http://www.healthsciences.leeds.ac.u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21CBF89-06D1-89CF-DF2F-3C18934A46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507" b="9507"/>
          <a:stretch/>
        </p:blipFill>
        <p:spPr>
          <a:xfrm>
            <a:off x="0" y="0"/>
            <a:ext cx="9144000" cy="5561013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FD5690-AA72-FF50-1CC7-1279821FB4C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lIns="180000" tIns="144000" rIns="91440" bIns="45720" anchor="t"/>
          <a:lstStyle/>
          <a:p>
            <a:r>
              <a:rPr lang="en-US" sz="4400" dirty="0">
                <a:latin typeface="Arial"/>
                <a:cs typeface="Times New Roman"/>
              </a:rPr>
              <a:t>Health and Social Care at the University of Leeds</a:t>
            </a:r>
            <a:endParaRPr lang="en-US" dirty="0"/>
          </a:p>
          <a:p>
            <a:endParaRPr lang="en-US" dirty="0">
              <a:latin typeface="Arial"/>
              <a:cs typeface="Times New Roman"/>
            </a:endParaRPr>
          </a:p>
          <a:p>
            <a:endParaRPr lang="en-US" sz="2000" dirty="0">
              <a:latin typeface="Arial"/>
              <a:cs typeface="Times New Roman"/>
            </a:endParaRPr>
          </a:p>
          <a:p>
            <a:endParaRPr lang="en-US" sz="2000" dirty="0">
              <a:latin typeface="Arial"/>
              <a:cs typeface="Times New Roman"/>
            </a:endParaRPr>
          </a:p>
          <a:p>
            <a:r>
              <a:rPr lang="en-US" sz="2000" b="0" dirty="0">
                <a:latin typeface="Arial"/>
                <a:cs typeface="Times New Roman"/>
              </a:rPr>
              <a:t>Mark Patterson</a:t>
            </a:r>
          </a:p>
          <a:p>
            <a:r>
              <a:rPr lang="en-US" sz="2000" b="0" dirty="0">
                <a:latin typeface="Arial"/>
                <a:cs typeface="Times New Roman"/>
              </a:rPr>
              <a:t>Educational Engagement Lead Officer (Health Sciences)</a:t>
            </a:r>
          </a:p>
          <a:p>
            <a:r>
              <a:rPr lang="en-US" sz="2000" dirty="0">
                <a:latin typeface="Arial"/>
                <a:cs typeface="Times New Roman"/>
              </a:rPr>
              <a:t>Health Sciences Outreach Team</a:t>
            </a:r>
            <a:endParaRPr lang="en-US" sz="2000" dirty="0">
              <a:latin typeface="Arial"/>
            </a:endParaRPr>
          </a:p>
          <a:p>
            <a:r>
              <a:rPr lang="en-US" sz="2000" dirty="0">
                <a:latin typeface="Arial"/>
                <a:cs typeface="Times New Roman"/>
              </a:rPr>
              <a:t>University of Leeds</a:t>
            </a:r>
            <a:endParaRPr lang="en-US" sz="20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187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person, indoor, wall, room&#10;&#10;Description automatically generated">
            <a:extLst>
              <a:ext uri="{FF2B5EF4-FFF2-40B4-BE49-F238E27FC236}">
                <a16:creationId xmlns:a16="http://schemas.microsoft.com/office/drawing/2014/main" id="{2EE0A82C-9393-754F-335F-E459A0E2BA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375" r="15375"/>
          <a:stretch/>
        </p:blipFill>
        <p:spPr>
          <a:xfrm>
            <a:off x="4733131" y="1629833"/>
            <a:ext cx="4084637" cy="393223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9389B-6940-356F-405B-21ECB652E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852" y="219076"/>
            <a:ext cx="8743657" cy="43690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Times New Roman"/>
              </a:rPr>
              <a:t>Cardiac Physiology BSc</a:t>
            </a:r>
            <a:endParaRPr lang="en-US" dirty="0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512EA-A8A1-4B83-A384-1F49FD680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Diagnosis, assessment and treatment of heart disease, undertaking diagnostic tests and providing technical reports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ECGs, </a:t>
            </a:r>
            <a:r>
              <a:rPr lang="en-US" dirty="0" err="1">
                <a:latin typeface="Arial"/>
                <a:cs typeface="Arial"/>
              </a:rPr>
              <a:t>spirometery</a:t>
            </a:r>
            <a:r>
              <a:rPr lang="en-US" dirty="0">
                <a:latin typeface="Arial"/>
                <a:cs typeface="Arial"/>
              </a:rPr>
              <a:t>, blood pressure monitoring, support pacemaker implantation and follow up, exercise stress testing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ABB including a science subject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DDD in BTEC Applied Science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T Level not accepted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Multiple Mini Interview – face to face at Easter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760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person, indoor, scene, room&#10;&#10;Description automatically generated">
            <a:extLst>
              <a:ext uri="{FF2B5EF4-FFF2-40B4-BE49-F238E27FC236}">
                <a16:creationId xmlns:a16="http://schemas.microsoft.com/office/drawing/2014/main" id="{09FC9942-DE61-036B-C760-614E90E053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363" r="15363"/>
          <a:stretch/>
        </p:blipFill>
        <p:spPr>
          <a:xfrm>
            <a:off x="322262" y="1629833"/>
            <a:ext cx="4086000" cy="393223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A55D-62AF-D564-95CA-2C9A7D93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Times New Roman"/>
              </a:rPr>
              <a:t>Social Work BA</a:t>
            </a:r>
            <a:endParaRPr lang="en-US" dirty="0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40D2A-45C7-6B0F-A0C8-238461D7D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1999" y="1629833"/>
            <a:ext cx="4433455" cy="3324788"/>
          </a:xfrm>
        </p:spPr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Help people find solutions to their problems and live their lives successfully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Advocate for service users, their families and carers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170 days of direct placement - in Adult and Children and Families sectors; voluntary and statutory</a:t>
            </a:r>
            <a:endParaRPr lang="en-US" dirty="0"/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ABB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DDD in BTEC / CTEC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A in CACHE Extended Diploma H&amp;SC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Distinction in T Level Health or Health Science, with a B in the core component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Access to HE – 45 credits, 30 at D, 15 at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har char="•"/>
            </a:pPr>
            <a:endParaRPr lang="en-US" dirty="0"/>
          </a:p>
          <a:p>
            <a:pPr marL="285750" indent="-28575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16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29A6BEE7-988C-B29A-A7A8-73F22BD14D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9460" b="9460"/>
          <a:stretch/>
        </p:blipFill>
        <p:spPr>
          <a:xfrm>
            <a:off x="0" y="25400"/>
            <a:ext cx="9144000" cy="556101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86B7B-ACA0-B77A-2512-3A77E96FC0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180000" tIns="144000" rIns="108000" bIns="45720" anchor="t"/>
          <a:lstStyle/>
          <a:p>
            <a:r>
              <a:rPr lang="en-US" dirty="0">
                <a:latin typeface="Arial"/>
                <a:cs typeface="Times New Roman"/>
              </a:rPr>
              <a:t>Applying to Leeds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260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EE0A82C-9393-754F-335F-E459A0E2BA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866" b="1866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9389B-6940-356F-405B-21ECB652E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Times New Roman"/>
              </a:rPr>
              <a:t>The Shortlisting Process</a:t>
            </a:r>
            <a:endParaRPr lang="en-US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512EA-A8A1-4B83-A384-1F49FD680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Each course may look at applications in a different way when deciding who to invite to interview or make offers to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Focus on predicted grades and achieved GCSEs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Focus on personal statement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Focus on additional admissions tests 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Focus on additional literacy and numeracy tests</a:t>
            </a:r>
          </a:p>
        </p:txBody>
      </p:sp>
    </p:spTree>
    <p:extLst>
      <p:ext uri="{BB962C8B-B14F-4D97-AF65-F5344CB8AC3E}">
        <p14:creationId xmlns:p14="http://schemas.microsoft.com/office/powerpoint/2010/main" val="2244334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C1EB1-081A-A038-D141-E6EBB16F68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Times New Roman"/>
              </a:rPr>
              <a:t>Interviews and Selection Events</a:t>
            </a:r>
            <a:endParaRPr lang="en-US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7C5EB-2C64-ABE2-73A5-44113EF81E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Designed to find out more about the applicant and: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Their motivation and insight into their chosen profession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The skills they have that are required by their chosen profession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That they share the same core values as the NHS – values-based recruitment</a:t>
            </a:r>
          </a:p>
          <a:p>
            <a:pPr marL="285750" indent="-285750">
              <a:buChar char="•"/>
            </a:pPr>
            <a:endParaRPr lang="en-US" dirty="0"/>
          </a:p>
          <a:p>
            <a:r>
              <a:rPr lang="en-US" dirty="0">
                <a:latin typeface="Arial"/>
                <a:cs typeface="Arial"/>
              </a:rPr>
              <a:t>Also allows the applicant to find out more about that course at that University and allow them to decide who to make offers to.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75046D3-C67E-E296-D798-38B7E98D6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9" r="14489"/>
          <a:stretch/>
        </p:blipFill>
        <p:spPr>
          <a:xfrm>
            <a:off x="439764" y="1629833"/>
            <a:ext cx="3742163" cy="35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18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C1EB1-081A-A038-D141-E6EBB16F68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Times New Roman"/>
              </a:rPr>
              <a:t>Interviews and Selection Events</a:t>
            </a:r>
            <a:endParaRPr lang="en-US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7C5EB-2C64-ABE2-73A5-44113EF81E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Audiology, Cardiac Physiology, Diagnostic Radiography and Medical Ultrasound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In person MMI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Adult, Child and Mental Health Nursing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Online, group interview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Midwifery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Online, panel interview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Social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Online, panel and group interview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75046D3-C67E-E296-D798-38B7E98D6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9" r="14489"/>
          <a:stretch/>
        </p:blipFill>
        <p:spPr>
          <a:xfrm>
            <a:off x="439764" y="1629833"/>
            <a:ext cx="3742163" cy="35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8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DBFE0CC-5B3C-3BF0-819E-7771CB4401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9460" b="9460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3B7FC-FE1E-3B61-D6C1-AA361AE2C2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180000" tIns="144000" rIns="108000" bIns="45720" anchor="t"/>
          <a:lstStyle/>
          <a:p>
            <a:r>
              <a:rPr lang="en-US" dirty="0">
                <a:latin typeface="Arial"/>
                <a:cs typeface="Times New Roman"/>
              </a:rPr>
              <a:t>Advice for Young People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120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wall, person, indoor, standing&#10;&#10;Description automatically generated">
            <a:extLst>
              <a:ext uri="{FF2B5EF4-FFF2-40B4-BE49-F238E27FC236}">
                <a16:creationId xmlns:a16="http://schemas.microsoft.com/office/drawing/2014/main" id="{2EE0A82C-9393-754F-335F-E459A0E2BA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409" r="15409"/>
          <a:stretch/>
        </p:blipFill>
        <p:spPr>
          <a:xfrm>
            <a:off x="4733131" y="1629833"/>
            <a:ext cx="4084637" cy="393223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9389B-6940-356F-405B-21ECB652E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Times New Roman"/>
              </a:rPr>
              <a:t>What to consider?</a:t>
            </a:r>
            <a:endParaRPr lang="en-US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512EA-A8A1-4B83-A384-1F49FD680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It's important young people take the time to decide on the right career choice for them: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Who you they be treating?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How will they be treating them?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Where will they be working?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When will they be working?</a:t>
            </a:r>
          </a:p>
          <a:p>
            <a:pPr marL="285750" indent="-285750">
              <a:buChar char="•"/>
            </a:pPr>
            <a:endParaRPr lang="en-US" dirty="0"/>
          </a:p>
          <a:p>
            <a:r>
              <a:rPr lang="en-US" dirty="0">
                <a:latin typeface="Arial"/>
                <a:cs typeface="Arial"/>
              </a:rPr>
              <a:t>It's important to not just think about now, but what they can imagine themselves doing and enjoying in 10 / 20 / 30 years'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41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outdoor, apartment building&#10;&#10;Description automatically generated">
            <a:extLst>
              <a:ext uri="{FF2B5EF4-FFF2-40B4-BE49-F238E27FC236}">
                <a16:creationId xmlns:a16="http://schemas.microsoft.com/office/drawing/2014/main" id="{09FC9942-DE61-036B-C760-614E90E053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5398" r="15398"/>
          <a:stretch/>
        </p:blipFill>
        <p:spPr>
          <a:xfrm>
            <a:off x="322262" y="1629833"/>
            <a:ext cx="4086000" cy="393223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A55D-62AF-D564-95CA-2C9A7D93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Times New Roman"/>
              </a:rPr>
              <a:t>Things they can do to help</a:t>
            </a:r>
            <a:endParaRPr lang="en-US" dirty="0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40D2A-45C7-6B0F-A0C8-238461D7D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Online research can really help: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NHS Health Careers website</a:t>
            </a:r>
            <a:endParaRPr lang="en-US" dirty="0"/>
          </a:p>
          <a:p>
            <a:pPr lvl="1"/>
            <a:r>
              <a:rPr lang="en-US" dirty="0">
                <a:solidFill>
                  <a:srgbClr val="002060"/>
                </a:solidFill>
                <a:latin typeface="Arial"/>
                <a:cs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https://www.healthcareers.nhs.uk/</a:t>
            </a:r>
            <a:r>
              <a:rPr lang="en-US" dirty="0">
                <a:latin typeface="Arial"/>
                <a:cs typeface="Arial"/>
              </a:rPr>
              <a:t> 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Professional bodies (e.g. NMC)</a:t>
            </a:r>
            <a:endParaRPr lang="en-US" dirty="0"/>
          </a:p>
          <a:p>
            <a:pPr algn="ctr"/>
            <a:r>
              <a:rPr lang="en-US" u="sng" dirty="0">
                <a:solidFill>
                  <a:srgbClr val="002060"/>
                </a:solidFill>
                <a:latin typeface="Arial"/>
                <a:cs typeface="Arial"/>
              </a:rPr>
              <a:t>https://www.nmc.org.uk/</a:t>
            </a:r>
          </a:p>
          <a:p>
            <a:r>
              <a:rPr lang="en-US" dirty="0">
                <a:latin typeface="Arial"/>
                <a:cs typeface="Arial"/>
              </a:rPr>
              <a:t>Online and in person events can give them a wonderful insight into a profession: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University taster days and open days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Online courses and work experience</a:t>
            </a:r>
            <a:endParaRPr lang="en-US" dirty="0"/>
          </a:p>
          <a:p>
            <a:pPr marL="285750" indent="-285750">
              <a:buChar char="•"/>
            </a:pPr>
            <a:endParaRPr lang="en-US" dirty="0"/>
          </a:p>
          <a:p>
            <a:pPr marL="285750" indent="-285750">
              <a:buChar char="•"/>
            </a:pPr>
            <a:endParaRPr lang="en-US" dirty="0"/>
          </a:p>
          <a:p>
            <a:pPr marL="285750" indent="-28575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74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29A6BEE7-988C-B29A-A7A8-73F22BD14D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9460" b="9460"/>
          <a:stretch/>
        </p:blipFill>
        <p:spPr>
          <a:xfrm>
            <a:off x="0" y="25400"/>
            <a:ext cx="9144000" cy="556101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86B7B-ACA0-B77A-2512-3A77E96FC0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180000" tIns="144000" rIns="108000" bIns="45720" anchor="t"/>
          <a:lstStyle/>
          <a:p>
            <a:r>
              <a:rPr lang="en-US" dirty="0">
                <a:latin typeface="Arial"/>
                <a:cs typeface="Times New Roman"/>
              </a:rPr>
              <a:t>What support can Leeds offer?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7337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F485448E-EEC2-EE97-C8BF-5096751ED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409" r="1540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549D1-042A-184F-A082-2E3A3E1392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Arial"/>
                <a:cs typeface="Times New Roman"/>
              </a:rPr>
              <a:t>Session Overview</a:t>
            </a:r>
            <a:endParaRPr lang="en-US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1A475-5E39-EB4E-91FC-23C16F4E4B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Arial" charset="0"/>
                <a:cs typeface="Arial"/>
              </a:rPr>
              <a:t>In today's session we will look at:</a:t>
            </a:r>
            <a:endParaRPr lang="en-US" dirty="0">
              <a:latin typeface="Arial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/>
                <a:ea typeface="Arial" charset="0"/>
                <a:cs typeface="Arial"/>
              </a:rPr>
              <a:t>Different professions within the NHS and at Leeds</a:t>
            </a:r>
            <a:endParaRPr lang="en-US" dirty="0">
              <a:latin typeface="Arial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/>
                <a:ea typeface="Arial" charset="0"/>
                <a:cs typeface="Arial"/>
              </a:rPr>
              <a:t>What are Leeds looking for?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/>
                <a:ea typeface="Arial" charset="0"/>
                <a:cs typeface="Arial"/>
              </a:rPr>
              <a:t>What support can Leeds offer?</a:t>
            </a:r>
          </a:p>
        </p:txBody>
      </p:sp>
    </p:spTree>
    <p:extLst>
      <p:ext uri="{BB962C8B-B14F-4D97-AF65-F5344CB8AC3E}">
        <p14:creationId xmlns:p14="http://schemas.microsoft.com/office/powerpoint/2010/main" val="2940700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09FC9942-DE61-036B-C760-614E90E053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463" r="14463"/>
          <a:stretch/>
        </p:blipFill>
        <p:spPr>
          <a:xfrm>
            <a:off x="322262" y="1629833"/>
            <a:ext cx="4086000" cy="393223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A55D-62AF-D564-95CA-2C9A7D93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Times New Roman"/>
              </a:rPr>
              <a:t>Post-16 Outreach Activities</a:t>
            </a:r>
            <a:endParaRPr lang="en-US" dirty="0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40D2A-45C7-6B0F-A0C8-238461D7D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We offer a wide range of opportunities for Post-16 students to develop their insight into the healthcare </a:t>
            </a:r>
            <a:r>
              <a:rPr lang="en-US" dirty="0" err="1">
                <a:latin typeface="Arial"/>
                <a:cs typeface="Arial"/>
              </a:rPr>
              <a:t>programmes</a:t>
            </a:r>
            <a:r>
              <a:rPr lang="en-US" dirty="0">
                <a:latin typeface="Arial"/>
                <a:cs typeface="Arial"/>
              </a:rPr>
              <a:t> at Leeds: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Leeds Futures – Nursing, Midwifery and Social Work</a:t>
            </a:r>
          </a:p>
          <a:p>
            <a:pPr marL="285750" indent="-285750">
              <a:buChar char="•"/>
            </a:pPr>
            <a:r>
              <a:rPr lang="en-US" dirty="0"/>
              <a:t>Nursing, Midwifery and Social Work Taster Days – March / April 2024</a:t>
            </a:r>
          </a:p>
          <a:p>
            <a:pPr marL="285750" indent="-285750">
              <a:buChar char="•"/>
            </a:pPr>
            <a:r>
              <a:rPr lang="en-US" dirty="0"/>
              <a:t>Health and Social Care Visit Day</a:t>
            </a:r>
          </a:p>
          <a:p>
            <a:pPr marL="285750" indent="-285750">
              <a:buChar char="•"/>
            </a:pPr>
            <a:endParaRPr lang="en-US" dirty="0"/>
          </a:p>
          <a:p>
            <a:r>
              <a:rPr lang="en-US" dirty="0">
                <a:latin typeface="Arial"/>
                <a:cs typeface="Arial"/>
              </a:rPr>
              <a:t>We also offer in school taster talks and workshops delivered by academic staff and student ambassadors </a:t>
            </a:r>
            <a:endParaRPr lang="en-US" dirty="0"/>
          </a:p>
          <a:p>
            <a:pPr marL="285750" indent="-285750"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0FBE8-89EA-313D-2743-5744EFD8E8BD}"/>
              </a:ext>
            </a:extLst>
          </p:cNvPr>
          <p:cNvSpPr txBox="1"/>
          <p:nvPr/>
        </p:nvSpPr>
        <p:spPr>
          <a:xfrm>
            <a:off x="249631" y="5670228"/>
            <a:ext cx="8317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https://www.healthsciences.leeds.ac.uk/teachers/post-16-activities/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8510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09FC9942-DE61-036B-C760-614E90E053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463" r="14463"/>
          <a:stretch/>
        </p:blipFill>
        <p:spPr>
          <a:xfrm>
            <a:off x="322262" y="1629833"/>
            <a:ext cx="4086000" cy="393223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A55D-62AF-D564-95CA-2C9A7D93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Times New Roman"/>
              </a:rPr>
              <a:t>Guaranteed Interviews</a:t>
            </a:r>
            <a:endParaRPr lang="en-US" dirty="0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40D2A-45C7-6B0F-A0C8-238461D7D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For participants in the below </a:t>
            </a:r>
            <a:r>
              <a:rPr lang="en-US" dirty="0" err="1">
                <a:latin typeface="Arial"/>
                <a:cs typeface="Arial"/>
              </a:rPr>
              <a:t>programmes</a:t>
            </a:r>
            <a:r>
              <a:rPr lang="en-US" dirty="0">
                <a:latin typeface="Arial"/>
                <a:cs typeface="Arial"/>
              </a:rPr>
              <a:t> who meet our minimum entry requirements, we will guarantee them an interview in the year that they apply: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Leeds Futures – Nursing, Midwifery and Social Work</a:t>
            </a:r>
          </a:p>
          <a:p>
            <a:pPr marL="285750" indent="-285750">
              <a:buChar char="•"/>
            </a:pPr>
            <a:r>
              <a:rPr lang="en-US" dirty="0"/>
              <a:t>Nursing, Midwifery and Social Work Taster Days – March / April 2024</a:t>
            </a:r>
          </a:p>
          <a:p>
            <a:pPr marL="285750" indent="-285750">
              <a:buChar char="•"/>
            </a:pPr>
            <a:r>
              <a:rPr lang="en-US" dirty="0"/>
              <a:t>Health and Social Care Visit Day</a:t>
            </a:r>
          </a:p>
          <a:p>
            <a:pPr marL="285750" indent="-285750">
              <a:buChar char="•"/>
            </a:pPr>
            <a:endParaRPr lang="en-US" dirty="0"/>
          </a:p>
          <a:p>
            <a:r>
              <a:rPr lang="en-US" dirty="0"/>
              <a:t>Students may also be eligible for a reduced offer through the Access to Leeds scheme</a:t>
            </a:r>
          </a:p>
          <a:p>
            <a:pPr marL="285750" indent="-285750">
              <a:buChar char="•"/>
            </a:pPr>
            <a:endParaRPr lang="en-US" dirty="0"/>
          </a:p>
          <a:p>
            <a:pPr marL="285750" indent="-28575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31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09FC9942-DE61-036B-C760-614E90E053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463" r="14463"/>
          <a:stretch/>
        </p:blipFill>
        <p:spPr>
          <a:xfrm>
            <a:off x="322262" y="1629833"/>
            <a:ext cx="4086000" cy="393223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A55D-62AF-D564-95CA-2C9A7D93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Times New Roman"/>
              </a:rPr>
              <a:t>Pre-16 Outreach Activities</a:t>
            </a:r>
            <a:endParaRPr lang="en-US" dirty="0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40D2A-45C7-6B0F-A0C8-238461D7D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We offer targeted 11-16 activities to help specific groups aspire to a career in Healthcare: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Boys into Healthcare – targeted intervention for Year 10 boys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Meet the Professionals – targeted at Year 9 and 10 students interested in healthcare</a:t>
            </a:r>
            <a:endParaRPr lang="en-US" dirty="0"/>
          </a:p>
          <a:p>
            <a:pPr marL="285750" indent="-285750">
              <a:buChar char="•"/>
            </a:pPr>
            <a:endParaRPr lang="en-US" dirty="0"/>
          </a:p>
          <a:p>
            <a:r>
              <a:rPr lang="en-US" dirty="0">
                <a:latin typeface="Arial"/>
                <a:cs typeface="Arial"/>
              </a:rPr>
              <a:t>We also offer in school taster talks and workshops delivered by academic staff and student ambassadors </a:t>
            </a:r>
            <a:endParaRPr lang="en-US" dirty="0"/>
          </a:p>
          <a:p>
            <a:pPr marL="285750" indent="-285750"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0FBE8-89EA-313D-2743-5744EFD8E8BD}"/>
              </a:ext>
            </a:extLst>
          </p:cNvPr>
          <p:cNvSpPr txBox="1"/>
          <p:nvPr/>
        </p:nvSpPr>
        <p:spPr>
          <a:xfrm>
            <a:off x="249631" y="5670228"/>
            <a:ext cx="8317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https://www.healthsciences.leeds.ac.uk/teachers/pre-16-activities/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7783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outdoor, old, day&#10;&#10;Description automatically generated">
            <a:extLst>
              <a:ext uri="{FF2B5EF4-FFF2-40B4-BE49-F238E27FC236}">
                <a16:creationId xmlns:a16="http://schemas.microsoft.com/office/drawing/2014/main" id="{ED9A6CD4-11AF-BED5-1DC0-075E260E2C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167" b="2167"/>
          <a:stretch/>
        </p:blipFill>
        <p:spPr/>
      </p:pic>
      <p:pic>
        <p:nvPicPr>
          <p:cNvPr id="27" name="Picture Placeholder 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A05BBF-7625-F149-B455-034ECEA9193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-20803" t="-20921" r="-11643" b="-1"/>
          <a:stretch/>
        </p:blipFill>
        <p:spPr>
          <a:xfrm>
            <a:off x="336059" y="5391987"/>
            <a:ext cx="395460" cy="297251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4009B6A-FB90-1F48-8819-78119E668C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dirty="0" err="1">
                <a:latin typeface="Arial"/>
                <a:cs typeface="Arial"/>
              </a:rPr>
              <a:t>MHOutreachLeeds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5F06F7-ED40-6C40-8313-7C4582AB34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  <a:hlinkClick r:id="rId4"/>
              </a:rPr>
              <a:t>www.healthsciences.leeds.ac.uk</a:t>
            </a:r>
            <a:endParaRPr lang="en-US">
              <a:uFill>
                <a:solidFill>
                  <a:srgbClr val="FF4E36"/>
                </a:solidFill>
              </a:u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9136B-391D-BC86-3292-DEB4EF3E3E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  <a:hlinkClick r:id="rId5"/>
              </a:rPr>
              <a:t>Medicineandhealth@leeds.ac.uk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4DA55D-0292-8F4A-AC03-799611F89A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Times New Roman"/>
              </a:rPr>
              <a:t>Any Questions?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207A03A-8563-2100-5582-D5CE2F19CCE6}"/>
              </a:ext>
            </a:extLst>
          </p:cNvPr>
          <p:cNvSpPr txBox="1">
            <a:spLocks/>
          </p:cNvSpPr>
          <p:nvPr/>
        </p:nvSpPr>
        <p:spPr>
          <a:xfrm>
            <a:off x="321266" y="1621524"/>
            <a:ext cx="4086225" cy="32254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u="none" kern="1200" baseline="0">
                <a:solidFill>
                  <a:schemeClr val="tx1"/>
                </a:solidFill>
                <a:uFill>
                  <a:solidFill>
                    <a:srgbClr val="921812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Arial"/>
                <a:cs typeface="Arial"/>
              </a:rPr>
              <a:t>Mark Patterson</a:t>
            </a:r>
            <a:br>
              <a:rPr lang="en-US" b="0" dirty="0">
                <a:latin typeface="Arial"/>
                <a:cs typeface="Arial"/>
              </a:rPr>
            </a:br>
            <a:r>
              <a:rPr lang="en-US" b="0" dirty="0">
                <a:latin typeface="Arial"/>
                <a:cs typeface="Arial"/>
              </a:rPr>
              <a:t>Educational Engagement Lead Officer </a:t>
            </a:r>
          </a:p>
          <a:p>
            <a:r>
              <a:rPr lang="en-US" b="0" dirty="0">
                <a:latin typeface="Arial"/>
                <a:cs typeface="Arial"/>
                <a:hlinkClick r:id="rId6"/>
              </a:rPr>
              <a:t>M.S.Patterson@leeds.ac.uk</a:t>
            </a:r>
            <a:r>
              <a:rPr lang="en-US" b="0" dirty="0">
                <a:latin typeface="Arial"/>
                <a:cs typeface="Arial"/>
              </a:rPr>
              <a:t> </a:t>
            </a:r>
          </a:p>
          <a:p>
            <a:endParaRPr lang="en-US" b="0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Health Sciences Outreach Team</a:t>
            </a:r>
          </a:p>
          <a:p>
            <a:r>
              <a:rPr lang="en-US" b="0" dirty="0">
                <a:latin typeface="Arial"/>
                <a:cs typeface="Arial"/>
              </a:rPr>
              <a:t>University of Leeds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1585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394BBD5-D4FD-8480-2CED-DC86D4D246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9460" b="9460"/>
          <a:stretch/>
        </p:blipFill>
        <p:spPr>
          <a:xfrm>
            <a:off x="0" y="58738"/>
            <a:ext cx="9144000" cy="556101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42803-2889-7AA0-5D71-05297F5C5BB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180000" tIns="144000" rIns="108000" bIns="45720" anchor="t"/>
          <a:lstStyle/>
          <a:p>
            <a:r>
              <a:rPr lang="en-US" dirty="0">
                <a:latin typeface="Arial"/>
                <a:cs typeface="Times New Roman"/>
              </a:rPr>
              <a:t>Health and Social Care </a:t>
            </a:r>
            <a:r>
              <a:rPr lang="en-US" dirty="0" err="1">
                <a:latin typeface="Arial"/>
                <a:cs typeface="Times New Roman"/>
              </a:rPr>
              <a:t>Programmes</a:t>
            </a:r>
            <a:r>
              <a:rPr lang="en-US" dirty="0">
                <a:latin typeface="Arial"/>
                <a:cs typeface="Times New Roman"/>
              </a:rPr>
              <a:t> at Leeds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996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9389B-6940-356F-405B-21ECB652E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Times New Roman"/>
              </a:rPr>
              <a:t>Different professions, one team</a:t>
            </a:r>
            <a:endParaRPr lang="en-US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512EA-A8A1-4B83-A384-1F49FD680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Many different professional groups make up the NHS: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Allied Health Professions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Dental Team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Doctors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Healthcare Sciences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Nursing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Midwifery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Pharmacy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Psychological Professions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… plus many more!</a:t>
            </a:r>
          </a:p>
        </p:txBody>
      </p:sp>
      <p:pic>
        <p:nvPicPr>
          <p:cNvPr id="5" name="Picture 5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057A239F-2230-BFFD-D60D-0860102EF9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4872" r="14872"/>
          <a:stretch/>
        </p:blipFill>
        <p:spPr>
          <a:xfrm>
            <a:off x="327496" y="1629833"/>
            <a:ext cx="4064166" cy="385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02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2EE0A82C-9393-754F-335F-E459A0E2BA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5409" r="15409"/>
          <a:stretch/>
        </p:blipFill>
        <p:spPr>
          <a:xfrm>
            <a:off x="4733131" y="1629833"/>
            <a:ext cx="4084637" cy="393223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9389B-6940-356F-405B-21ECB652E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Times New Roman"/>
              </a:rPr>
              <a:t>Allied Health Professions (AHPs)</a:t>
            </a:r>
            <a:endParaRPr lang="en-US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512EA-A8A1-4B83-A384-1F49FD680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Third largest workforce in the NHS</a:t>
            </a:r>
          </a:p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Provide system-wide care to assess, treat, diagnose and discharge patients</a:t>
            </a:r>
          </a:p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14 different professions including:</a:t>
            </a:r>
          </a:p>
          <a:p>
            <a:pPr marL="285750" indent="-285750">
              <a:buChar char="•"/>
            </a:pPr>
            <a:endParaRPr lang="en-US">
              <a:latin typeface="Arial"/>
              <a:cs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1C0408-40DB-CAB5-3D31-7615500BF184}"/>
              </a:ext>
            </a:extLst>
          </p:cNvPr>
          <p:cNvSpPr/>
          <p:nvPr/>
        </p:nvSpPr>
        <p:spPr>
          <a:xfrm>
            <a:off x="498583" y="3149162"/>
            <a:ext cx="1478017" cy="916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Arial"/>
                <a:cs typeface="Calibri"/>
              </a:rPr>
              <a:t>Diagnostic Radiography</a:t>
            </a:r>
            <a:endParaRPr lang="en-GB" sz="1600">
              <a:latin typeface="Arial"/>
              <a:cs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9BD1D1-2FE5-ECCF-37A4-BAD36169DD62}"/>
              </a:ext>
            </a:extLst>
          </p:cNvPr>
          <p:cNvSpPr/>
          <p:nvPr/>
        </p:nvSpPr>
        <p:spPr>
          <a:xfrm>
            <a:off x="2222938" y="3149162"/>
            <a:ext cx="1478017" cy="916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latin typeface="Arial"/>
                <a:cs typeface="Calibri"/>
              </a:rPr>
              <a:t>Operating Department Practice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63CA84-B6B1-8A04-94FB-8DFAFCAC7728}"/>
              </a:ext>
            </a:extLst>
          </p:cNvPr>
          <p:cNvSpPr/>
          <p:nvPr/>
        </p:nvSpPr>
        <p:spPr>
          <a:xfrm>
            <a:off x="1030670" y="4262601"/>
            <a:ext cx="1478017" cy="916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latin typeface="Arial"/>
                <a:cs typeface="Calibri"/>
              </a:rPr>
              <a:t>Occupational Therapy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5098F2-D76B-6A16-4172-C9E435F5FA8C}"/>
              </a:ext>
            </a:extLst>
          </p:cNvPr>
          <p:cNvSpPr/>
          <p:nvPr/>
        </p:nvSpPr>
        <p:spPr>
          <a:xfrm>
            <a:off x="2784583" y="4262601"/>
            <a:ext cx="1478017" cy="916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dirty="0">
                <a:latin typeface="Arial"/>
                <a:cs typeface="Calibri"/>
              </a:rPr>
              <a:t>Paramedic Science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DF06CA-3E16-7AF0-86A4-501B8274604F}"/>
              </a:ext>
            </a:extLst>
          </p:cNvPr>
          <p:cNvSpPr/>
          <p:nvPr/>
        </p:nvSpPr>
        <p:spPr>
          <a:xfrm>
            <a:off x="498583" y="5376040"/>
            <a:ext cx="1478017" cy="916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latin typeface="Arial"/>
                <a:cs typeface="Calibri"/>
              </a:rPr>
              <a:t>Therapeutic Radiography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523955-54E8-73C2-5CC6-3C968EA25312}"/>
              </a:ext>
            </a:extLst>
          </p:cNvPr>
          <p:cNvSpPr/>
          <p:nvPr/>
        </p:nvSpPr>
        <p:spPr>
          <a:xfrm>
            <a:off x="2222936" y="5376040"/>
            <a:ext cx="1478017" cy="916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dirty="0">
                <a:latin typeface="Arial"/>
                <a:cs typeface="Calibri"/>
              </a:rPr>
              <a:t>Speech and Language Therapy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3EED59-24D5-79BE-9817-E78150CF93E1}"/>
              </a:ext>
            </a:extLst>
          </p:cNvPr>
          <p:cNvSpPr/>
          <p:nvPr/>
        </p:nvSpPr>
        <p:spPr>
          <a:xfrm>
            <a:off x="3905910" y="5376040"/>
            <a:ext cx="1478017" cy="916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Arial"/>
                <a:cs typeface="Calibri"/>
              </a:rPr>
              <a:t>Medical Ultrasound</a:t>
            </a:r>
            <a:endParaRPr lang="en-GB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1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person, indoor, wall, room&#10;&#10;Description automatically generated">
            <a:extLst>
              <a:ext uri="{FF2B5EF4-FFF2-40B4-BE49-F238E27FC236}">
                <a16:creationId xmlns:a16="http://schemas.microsoft.com/office/drawing/2014/main" id="{2EE0A82C-9393-754F-335F-E459A0E2BA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375" r="15375"/>
          <a:stretch/>
        </p:blipFill>
        <p:spPr>
          <a:xfrm>
            <a:off x="4733131" y="1629833"/>
            <a:ext cx="4084637" cy="393223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9389B-6940-356F-405B-21ECB652E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Times New Roman"/>
              </a:rPr>
              <a:t>Diagnostic Radiography BSc</a:t>
            </a:r>
            <a:endParaRPr lang="en-US" dirty="0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512EA-A8A1-4B83-A384-1F49FD680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Combines science, technology and patient care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Use a variety of techniques to produce high quality medical images for doctors to diagnose and treat patients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X-Ray, CT, MRI, Ultrasound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ABB including a science subject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DDD in BTEC Applied Science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T Level not accepted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Shortlisting questionnaire – structured personal statement style questions looking for core values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Multiple Mini Interview – face to face at Easter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103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person, indoor, wall, room&#10;&#10;Description automatically generated">
            <a:extLst>
              <a:ext uri="{FF2B5EF4-FFF2-40B4-BE49-F238E27FC236}">
                <a16:creationId xmlns:a16="http://schemas.microsoft.com/office/drawing/2014/main" id="{2EE0A82C-9393-754F-335F-E459A0E2BA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375" r="15375"/>
          <a:stretch/>
        </p:blipFill>
        <p:spPr>
          <a:xfrm>
            <a:off x="4733131" y="1629833"/>
            <a:ext cx="4084637" cy="393223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9389B-6940-356F-405B-21ECB652E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852" y="219076"/>
            <a:ext cx="8743657" cy="43690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Times New Roman"/>
              </a:rPr>
              <a:t>Medical Ultrasound (Sonography) BSc</a:t>
            </a:r>
            <a:endParaRPr lang="en-US" dirty="0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512EA-A8A1-4B83-A384-1F49FD680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Combines science, technology and patient care</a:t>
            </a:r>
          </a:p>
          <a:p>
            <a:pPr marL="285750" indent="-285750">
              <a:buChar char="•"/>
            </a:pPr>
            <a:r>
              <a:rPr lang="en-US" dirty="0" err="1">
                <a:latin typeface="Arial"/>
                <a:cs typeface="Arial"/>
              </a:rPr>
              <a:t>Specialise</a:t>
            </a:r>
            <a:r>
              <a:rPr lang="en-US" dirty="0">
                <a:latin typeface="Arial"/>
                <a:cs typeface="Arial"/>
              </a:rPr>
              <a:t> in ultrasound from the outset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BBB including a science subject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DDD in BTEC Applied Science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T Level not accepted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Multiple Mini Interview – face to face at Easter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338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09FC9942-DE61-036B-C760-614E90E053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0801" r="20801"/>
          <a:stretch/>
        </p:blipFill>
        <p:spPr>
          <a:xfrm>
            <a:off x="322262" y="1629833"/>
            <a:ext cx="4086000" cy="393223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A55D-62AF-D564-95CA-2C9A7D93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Times New Roman"/>
              </a:rPr>
              <a:t>Healthcare Sciences</a:t>
            </a:r>
            <a:endParaRPr lang="en-US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40D2A-45C7-6B0F-A0C8-238461D7D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Help prevent, diagnose and treat a wide range of medical conditions</a:t>
            </a:r>
          </a:p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Work directly with patients or in a supporting role</a:t>
            </a:r>
          </a:p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Five specialty themes within the Healthcare Sciences, covering 16 different professions including: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2CAEC2-866F-ECCE-8635-3E036EA642C6}"/>
              </a:ext>
            </a:extLst>
          </p:cNvPr>
          <p:cNvSpPr/>
          <p:nvPr/>
        </p:nvSpPr>
        <p:spPr>
          <a:xfrm>
            <a:off x="5160153" y="3607597"/>
            <a:ext cx="1478017" cy="916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latin typeface="Arial"/>
                <a:cs typeface="Calibri"/>
              </a:rPr>
              <a:t>Audiology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A7222BF-4AFD-7F73-57EC-B7F7EAC71E35}"/>
              </a:ext>
            </a:extLst>
          </p:cNvPr>
          <p:cNvSpPr/>
          <p:nvPr/>
        </p:nvSpPr>
        <p:spPr>
          <a:xfrm>
            <a:off x="6884505" y="3607597"/>
            <a:ext cx="1478017" cy="916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latin typeface="Arial"/>
                <a:cs typeface="Calibri"/>
              </a:rPr>
              <a:t>Cardiac Physiology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B2642A-89CB-7A43-68AE-63EB805D0A45}"/>
              </a:ext>
            </a:extLst>
          </p:cNvPr>
          <p:cNvSpPr/>
          <p:nvPr/>
        </p:nvSpPr>
        <p:spPr>
          <a:xfrm>
            <a:off x="5997695" y="4632356"/>
            <a:ext cx="1478017" cy="916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latin typeface="Arial"/>
                <a:cs typeface="Calibri"/>
              </a:rPr>
              <a:t>Respiratory Physiology</a:t>
            </a:r>
          </a:p>
        </p:txBody>
      </p:sp>
    </p:spTree>
    <p:extLst>
      <p:ext uri="{BB962C8B-B14F-4D97-AF65-F5344CB8AC3E}">
        <p14:creationId xmlns:p14="http://schemas.microsoft.com/office/powerpoint/2010/main" val="60259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person, indoor, wall, room&#10;&#10;Description automatically generated">
            <a:extLst>
              <a:ext uri="{FF2B5EF4-FFF2-40B4-BE49-F238E27FC236}">
                <a16:creationId xmlns:a16="http://schemas.microsoft.com/office/drawing/2014/main" id="{2EE0A82C-9393-754F-335F-E459A0E2BA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375" r="15375"/>
          <a:stretch/>
        </p:blipFill>
        <p:spPr>
          <a:xfrm>
            <a:off x="4733131" y="1629833"/>
            <a:ext cx="4084637" cy="393223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9389B-6940-356F-405B-21ECB652E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Times New Roman"/>
              </a:rPr>
              <a:t>Audiology BSc</a:t>
            </a:r>
            <a:endParaRPr lang="en-US" dirty="0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512EA-A8A1-4B83-A384-1F49FD680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Develop relationships with patients and support throughout entire patient journey – from diagnosis to rehabilitation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Foundation anatomy and physiology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Hearing tests, hearing aid maintenance, assessing and diagnosing audio-vestibular neurological diseases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ABB including a science subject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DDD in BTEC Applied Science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T Level not accepted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Multiple Mini Interview – face to face at Easter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440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alth Sciences">
      <a:dk1>
        <a:srgbClr val="000000"/>
      </a:dk1>
      <a:lt1>
        <a:srgbClr val="FFFFFF"/>
      </a:lt1>
      <a:dk2>
        <a:srgbClr val="202020"/>
      </a:dk2>
      <a:lt2>
        <a:srgbClr val="EFEAE6"/>
      </a:lt2>
      <a:accent1>
        <a:srgbClr val="106B6B"/>
      </a:accent1>
      <a:accent2>
        <a:srgbClr val="189D9C"/>
      </a:accent2>
      <a:accent3>
        <a:srgbClr val="60C3C3"/>
      </a:accent3>
      <a:accent4>
        <a:srgbClr val="9CD3D8"/>
      </a:accent4>
      <a:accent5>
        <a:srgbClr val="910000"/>
      </a:accent5>
      <a:accent6>
        <a:srgbClr val="FF4E36"/>
      </a:accent6>
      <a:hlink>
        <a:srgbClr val="000000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EB082D756DD24ABF4667EE35FBE26D" ma:contentTypeVersion="17" ma:contentTypeDescription="Create a new document." ma:contentTypeScope="" ma:versionID="6e77deaff23ecb18ea906936fee379a5">
  <xsd:schema xmlns:xsd="http://www.w3.org/2001/XMLSchema" xmlns:xs="http://www.w3.org/2001/XMLSchema" xmlns:p="http://schemas.microsoft.com/office/2006/metadata/properties" xmlns:ns3="25598405-5c78-4c7c-8737-5d8bcace1014" xmlns:ns4="473ed7c6-b98a-471a-8ab5-5affa6e79a8f" targetNamespace="http://schemas.microsoft.com/office/2006/metadata/properties" ma:root="true" ma:fieldsID="f4ed30f8e6f9b80988173d7e76611370" ns3:_="" ns4:_="">
    <xsd:import namespace="25598405-5c78-4c7c-8737-5d8bcace1014"/>
    <xsd:import namespace="473ed7c6-b98a-471a-8ab5-5affa6e79a8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598405-5c78-4c7c-8737-5d8bcace10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ed7c6-b98a-471a-8ab5-5affa6e79a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73ed7c6-b98a-471a-8ab5-5affa6e79a8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87FAA0-F8B4-4B90-B9A8-4FF1A1FB0D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598405-5c78-4c7c-8737-5d8bcace1014"/>
    <ds:schemaRef ds:uri="473ed7c6-b98a-471a-8ab5-5affa6e79a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FD75D2-C575-4827-B007-A454F49B7FE6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473ed7c6-b98a-471a-8ab5-5affa6e79a8f"/>
    <ds:schemaRef ds:uri="25598405-5c78-4c7c-8737-5d8bcace1014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35F7AB8-E04F-4A00-908B-686C028804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</TotalTime>
  <Words>1328</Words>
  <Application>Microsoft Office PowerPoint</Application>
  <PresentationFormat>On-screen Show (4:3)</PresentationFormat>
  <Paragraphs>199</Paragraphs>
  <Slides>23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Nancy Smith</dc:creator>
  <cp:keywords/>
  <dc:description/>
  <cp:lastModifiedBy>Mark Patterson</cp:lastModifiedBy>
  <cp:revision>27</cp:revision>
  <dcterms:created xsi:type="dcterms:W3CDTF">2016-04-21T11:06:06Z</dcterms:created>
  <dcterms:modified xsi:type="dcterms:W3CDTF">2023-11-28T10:37:06Z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0x0101008AEB082D756DD24ABF4667EE35FBE26D</vt:lpwstr>
  </property>
  <property fmtid="{D5CDD505-2E9C-101B-9397-08002B2CF9AE}" pid="3" name="MediaServiceImageTags">
    <vt:lpwstr/>
  </property>
</Properties>
</file>