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86" r:id="rId5"/>
    <p:sldMasterId id="2147483674" r:id="rId6"/>
    <p:sldMasterId id="2147483753" r:id="rId7"/>
    <p:sldMasterId id="2147483776" r:id="rId8"/>
  </p:sldMasterIdLst>
  <p:notesMasterIdLst>
    <p:notesMasterId r:id="rId31"/>
  </p:notesMasterIdLst>
  <p:handoutMasterIdLst>
    <p:handoutMasterId r:id="rId32"/>
  </p:handoutMasterIdLst>
  <p:sldIdLst>
    <p:sldId id="280" r:id="rId9"/>
    <p:sldId id="273" r:id="rId10"/>
    <p:sldId id="360" r:id="rId11"/>
    <p:sldId id="274" r:id="rId12"/>
    <p:sldId id="261" r:id="rId13"/>
    <p:sldId id="357" r:id="rId14"/>
    <p:sldId id="367" r:id="rId15"/>
    <p:sldId id="589" r:id="rId16"/>
    <p:sldId id="590" r:id="rId17"/>
    <p:sldId id="271" r:id="rId18"/>
    <p:sldId id="368" r:id="rId19"/>
    <p:sldId id="587" r:id="rId20"/>
    <p:sldId id="588" r:id="rId21"/>
    <p:sldId id="278" r:id="rId22"/>
    <p:sldId id="262" r:id="rId23"/>
    <p:sldId id="316" r:id="rId24"/>
    <p:sldId id="319" r:id="rId25"/>
    <p:sldId id="366" r:id="rId26"/>
    <p:sldId id="331" r:id="rId27"/>
    <p:sldId id="332" r:id="rId28"/>
    <p:sldId id="591" r:id="rId29"/>
    <p:sldId id="270" r:id="rId30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Lucida Sans" panose="020B0602030504020204" pitchFamily="34" charset="0"/>
      <p:regular r:id="rId38"/>
      <p:bold r:id="rId39"/>
      <p:italic r:id="rId40"/>
      <p:boldItalic r:id="rId41"/>
    </p:embeddedFont>
    <p:embeddedFont>
      <p:font typeface="Lucida Sans Unicode" panose="020B0602030504020204" pitchFamily="34" charset="0"/>
      <p:regular r:id="rId42"/>
    </p:embeddedFont>
    <p:embeddedFont>
      <p:font typeface="ＭＳ Ｐゴシック" panose="020B0600070205080204" pitchFamily="34" charset="-128"/>
      <p:regular r:id="rId33"/>
    </p:embeddedFont>
    <p:embeddedFont>
      <p:font typeface="Wingdings 2" panose="05020102010507070707" pitchFamily="18" charset="2"/>
      <p:regular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ircular Std Book" panose="020B0604020101020102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ircular Std Book" panose="020B0604020101020102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ircular Std Book" panose="020B0604020101020102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ircular Std Book" panose="020B0604020101020102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ircular Std Book" panose="020B0604020101020102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ircular Std Book" panose="020B0604020101020102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ircular Std Book" panose="020B0604020101020102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ircular Std Book" panose="020B0604020101020102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ircular Std Book" panose="020B0604020101020102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11"/>
    <p:restoredTop sz="94729"/>
  </p:normalViewPr>
  <p:slideViewPr>
    <p:cSldViewPr snapToGrid="0">
      <p:cViewPr varScale="1">
        <p:scale>
          <a:sx n="66" d="100"/>
          <a:sy n="66" d="100"/>
        </p:scale>
        <p:origin x="44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p Garner" userId="a6b544c0-fb03-46d6-8bee-bff3a824b2f0" providerId="ADAL" clId="{446F8539-5743-6348-AD26-4DE5BF4BCB98}"/>
    <pc:docChg chg="undo custSel addSld delSld modSld sldOrd">
      <pc:chgData name="Pip Garner" userId="a6b544c0-fb03-46d6-8bee-bff3a824b2f0" providerId="ADAL" clId="{446F8539-5743-6348-AD26-4DE5BF4BCB98}" dt="2023-11-16T15:36:49.963" v="950" actId="14100"/>
      <pc:docMkLst>
        <pc:docMk/>
      </pc:docMkLst>
      <pc:sldChg chg="modSp mod ord modShow">
        <pc:chgData name="Pip Garner" userId="a6b544c0-fb03-46d6-8bee-bff3a824b2f0" providerId="ADAL" clId="{446F8539-5743-6348-AD26-4DE5BF4BCB98}" dt="2023-11-16T15:36:49.963" v="950" actId="14100"/>
        <pc:sldMkLst>
          <pc:docMk/>
          <pc:sldMk cId="0" sldId="261"/>
        </pc:sldMkLst>
        <pc:spChg chg="mod">
          <ac:chgData name="Pip Garner" userId="a6b544c0-fb03-46d6-8bee-bff3a824b2f0" providerId="ADAL" clId="{446F8539-5743-6348-AD26-4DE5BF4BCB98}" dt="2023-11-16T15:36:49.963" v="950" actId="14100"/>
          <ac:spMkLst>
            <pc:docMk/>
            <pc:sldMk cId="0" sldId="261"/>
            <ac:spMk id="6" creationId="{4FA985EA-C040-834D-ADA7-68C0AE10097A}"/>
          </ac:spMkLst>
        </pc:spChg>
        <pc:picChg chg="mod">
          <ac:chgData name="Pip Garner" userId="a6b544c0-fb03-46d6-8bee-bff3a824b2f0" providerId="ADAL" clId="{446F8539-5743-6348-AD26-4DE5BF4BCB98}" dt="2023-11-16T15:36:47.423" v="949" actId="1038"/>
          <ac:picMkLst>
            <pc:docMk/>
            <pc:sldMk cId="0" sldId="261"/>
            <ac:picMk id="55299" creationId="{A038D34B-66C6-1CEE-2FB9-BD8E48C3B321}"/>
          </ac:picMkLst>
        </pc:picChg>
      </pc:sldChg>
      <pc:sldChg chg="addSp modSp mod">
        <pc:chgData name="Pip Garner" userId="a6b544c0-fb03-46d6-8bee-bff3a824b2f0" providerId="ADAL" clId="{446F8539-5743-6348-AD26-4DE5BF4BCB98}" dt="2023-11-16T15:23:58.993" v="687" actId="1076"/>
        <pc:sldMkLst>
          <pc:docMk/>
          <pc:sldMk cId="0" sldId="262"/>
        </pc:sldMkLst>
        <pc:spChg chg="add mod">
          <ac:chgData name="Pip Garner" userId="a6b544c0-fb03-46d6-8bee-bff3a824b2f0" providerId="ADAL" clId="{446F8539-5743-6348-AD26-4DE5BF4BCB98}" dt="2023-11-16T15:23:58.993" v="687" actId="1076"/>
          <ac:spMkLst>
            <pc:docMk/>
            <pc:sldMk cId="0" sldId="262"/>
            <ac:spMk id="2" creationId="{ABEFAC7F-5338-AB97-AE97-60B7136AD1BA}"/>
          </ac:spMkLst>
        </pc:spChg>
      </pc:sldChg>
      <pc:sldChg chg="modSp mod">
        <pc:chgData name="Pip Garner" userId="a6b544c0-fb03-46d6-8bee-bff3a824b2f0" providerId="ADAL" clId="{446F8539-5743-6348-AD26-4DE5BF4BCB98}" dt="2023-11-16T14:59:48.829" v="106" actId="20577"/>
        <pc:sldMkLst>
          <pc:docMk/>
          <pc:sldMk cId="0" sldId="273"/>
        </pc:sldMkLst>
        <pc:spChg chg="mod">
          <ac:chgData name="Pip Garner" userId="a6b544c0-fb03-46d6-8bee-bff3a824b2f0" providerId="ADAL" clId="{446F8539-5743-6348-AD26-4DE5BF4BCB98}" dt="2023-11-16T14:59:48.829" v="106" actId="20577"/>
          <ac:spMkLst>
            <pc:docMk/>
            <pc:sldMk cId="0" sldId="273"/>
            <ac:spMk id="2" creationId="{0F0FC597-BFEB-B995-BA80-27CFAC95A442}"/>
          </ac:spMkLst>
        </pc:spChg>
      </pc:sldChg>
      <pc:sldChg chg="addSp delSp modSp mod">
        <pc:chgData name="Pip Garner" userId="a6b544c0-fb03-46d6-8bee-bff3a824b2f0" providerId="ADAL" clId="{446F8539-5743-6348-AD26-4DE5BF4BCB98}" dt="2023-11-16T15:25:37.579" v="719" actId="20577"/>
        <pc:sldMkLst>
          <pc:docMk/>
          <pc:sldMk cId="0" sldId="274"/>
        </pc:sldMkLst>
        <pc:spChg chg="add del mod">
          <ac:chgData name="Pip Garner" userId="a6b544c0-fb03-46d6-8bee-bff3a824b2f0" providerId="ADAL" clId="{446F8539-5743-6348-AD26-4DE5BF4BCB98}" dt="2023-11-16T14:44:27.597" v="19" actId="478"/>
          <ac:spMkLst>
            <pc:docMk/>
            <pc:sldMk cId="0" sldId="274"/>
            <ac:spMk id="2" creationId="{AEDAFFD6-0FB2-F3A1-1F70-2314F2A76506}"/>
          </ac:spMkLst>
        </pc:spChg>
        <pc:spChg chg="add del mod">
          <ac:chgData name="Pip Garner" userId="a6b544c0-fb03-46d6-8bee-bff3a824b2f0" providerId="ADAL" clId="{446F8539-5743-6348-AD26-4DE5BF4BCB98}" dt="2023-11-16T14:44:05.675" v="15"/>
          <ac:spMkLst>
            <pc:docMk/>
            <pc:sldMk cId="0" sldId="274"/>
            <ac:spMk id="3" creationId="{69B327A3-91FF-6DFC-1F11-26CD88EC4F59}"/>
          </ac:spMkLst>
        </pc:spChg>
        <pc:spChg chg="add del mod">
          <ac:chgData name="Pip Garner" userId="a6b544c0-fb03-46d6-8bee-bff3a824b2f0" providerId="ADAL" clId="{446F8539-5743-6348-AD26-4DE5BF4BCB98}" dt="2023-11-16T14:44:07.945" v="17"/>
          <ac:spMkLst>
            <pc:docMk/>
            <pc:sldMk cId="0" sldId="274"/>
            <ac:spMk id="4" creationId="{AE235B84-359A-3793-95CA-81762E0CECEB}"/>
          </ac:spMkLst>
        </pc:spChg>
        <pc:spChg chg="add mod">
          <ac:chgData name="Pip Garner" userId="a6b544c0-fb03-46d6-8bee-bff3a824b2f0" providerId="ADAL" clId="{446F8539-5743-6348-AD26-4DE5BF4BCB98}" dt="2023-11-16T14:59:13.376" v="99" actId="404"/>
          <ac:spMkLst>
            <pc:docMk/>
            <pc:sldMk cId="0" sldId="274"/>
            <ac:spMk id="5" creationId="{303338BC-A8A1-3FE6-7CF5-49F6A338327D}"/>
          </ac:spMkLst>
        </pc:spChg>
        <pc:spChg chg="add mod">
          <ac:chgData name="Pip Garner" userId="a6b544c0-fb03-46d6-8bee-bff3a824b2f0" providerId="ADAL" clId="{446F8539-5743-6348-AD26-4DE5BF4BCB98}" dt="2023-11-16T14:58:44.375" v="57" actId="207"/>
          <ac:spMkLst>
            <pc:docMk/>
            <pc:sldMk cId="0" sldId="274"/>
            <ac:spMk id="6" creationId="{378E9920-9338-545A-9E22-9D8C796F7E29}"/>
          </ac:spMkLst>
        </pc:spChg>
        <pc:spChg chg="mod">
          <ac:chgData name="Pip Garner" userId="a6b544c0-fb03-46d6-8bee-bff3a824b2f0" providerId="ADAL" clId="{446F8539-5743-6348-AD26-4DE5BF4BCB98}" dt="2023-11-16T15:25:37.579" v="719" actId="20577"/>
          <ac:spMkLst>
            <pc:docMk/>
            <pc:sldMk cId="0" sldId="274"/>
            <ac:spMk id="16" creationId="{3448EAE7-2BBA-BE84-6D1D-3B145450849A}"/>
          </ac:spMkLst>
        </pc:spChg>
        <pc:spChg chg="mod">
          <ac:chgData name="Pip Garner" userId="a6b544c0-fb03-46d6-8bee-bff3a824b2f0" providerId="ADAL" clId="{446F8539-5743-6348-AD26-4DE5BF4BCB98}" dt="2023-11-16T14:59:23.548" v="100" actId="207"/>
          <ac:spMkLst>
            <pc:docMk/>
            <pc:sldMk cId="0" sldId="274"/>
            <ac:spMk id="53249" creationId="{A2616125-03A7-79BF-0D8D-A59D041B3B5F}"/>
          </ac:spMkLst>
        </pc:spChg>
        <pc:spChg chg="del">
          <ac:chgData name="Pip Garner" userId="a6b544c0-fb03-46d6-8bee-bff3a824b2f0" providerId="ADAL" clId="{446F8539-5743-6348-AD26-4DE5BF4BCB98}" dt="2023-11-16T14:43:25.672" v="8" actId="478"/>
          <ac:spMkLst>
            <pc:docMk/>
            <pc:sldMk cId="0" sldId="274"/>
            <ac:spMk id="53250" creationId="{FB064D74-90F4-39F5-D9FC-75E1C1B9B602}"/>
          </ac:spMkLst>
        </pc:spChg>
        <pc:spChg chg="mod">
          <ac:chgData name="Pip Garner" userId="a6b544c0-fb03-46d6-8bee-bff3a824b2f0" providerId="ADAL" clId="{446F8539-5743-6348-AD26-4DE5BF4BCB98}" dt="2023-11-16T14:44:32.343" v="20" actId="207"/>
          <ac:spMkLst>
            <pc:docMk/>
            <pc:sldMk cId="0" sldId="274"/>
            <ac:spMk id="53251" creationId="{F4B840C7-D581-FD90-84C9-A70D60708E83}"/>
          </ac:spMkLst>
        </pc:spChg>
        <pc:spChg chg="mod">
          <ac:chgData name="Pip Garner" userId="a6b544c0-fb03-46d6-8bee-bff3a824b2f0" providerId="ADAL" clId="{446F8539-5743-6348-AD26-4DE5BF4BCB98}" dt="2023-11-16T14:58:10.585" v="46" actId="1076"/>
          <ac:spMkLst>
            <pc:docMk/>
            <pc:sldMk cId="0" sldId="274"/>
            <ac:spMk id="53252" creationId="{7CBC2AB8-0433-11FA-BDFC-AA929ACC718C}"/>
          </ac:spMkLst>
        </pc:spChg>
        <pc:spChg chg="mod">
          <ac:chgData name="Pip Garner" userId="a6b544c0-fb03-46d6-8bee-bff3a824b2f0" providerId="ADAL" clId="{446F8539-5743-6348-AD26-4DE5BF4BCB98}" dt="2023-11-16T14:58:01.213" v="44" actId="1076"/>
          <ac:spMkLst>
            <pc:docMk/>
            <pc:sldMk cId="0" sldId="274"/>
            <ac:spMk id="53253" creationId="{3E2FD34C-97D2-6D89-6566-EB99DF9CD904}"/>
          </ac:spMkLst>
        </pc:spChg>
        <pc:spChg chg="del">
          <ac:chgData name="Pip Garner" userId="a6b544c0-fb03-46d6-8bee-bff3a824b2f0" providerId="ADAL" clId="{446F8539-5743-6348-AD26-4DE5BF4BCB98}" dt="2023-11-16T14:43:29.166" v="9" actId="478"/>
          <ac:spMkLst>
            <pc:docMk/>
            <pc:sldMk cId="0" sldId="274"/>
            <ac:spMk id="53256" creationId="{B46AF43D-2A6B-00A4-C62F-0D1373D4E9B4}"/>
          </ac:spMkLst>
        </pc:spChg>
      </pc:sldChg>
      <pc:sldChg chg="modSp mod">
        <pc:chgData name="Pip Garner" userId="a6b544c0-fb03-46d6-8bee-bff3a824b2f0" providerId="ADAL" clId="{446F8539-5743-6348-AD26-4DE5BF4BCB98}" dt="2023-11-16T14:49:24.354" v="36" actId="20577"/>
        <pc:sldMkLst>
          <pc:docMk/>
          <pc:sldMk cId="0" sldId="280"/>
        </pc:sldMkLst>
        <pc:spChg chg="mod">
          <ac:chgData name="Pip Garner" userId="a6b544c0-fb03-46d6-8bee-bff3a824b2f0" providerId="ADAL" clId="{446F8539-5743-6348-AD26-4DE5BF4BCB98}" dt="2023-11-16T14:49:24.354" v="36" actId="20577"/>
          <ac:spMkLst>
            <pc:docMk/>
            <pc:sldMk cId="0" sldId="280"/>
            <ac:spMk id="49153" creationId="{91232437-5589-2722-2BF5-988FF444E1FB}"/>
          </ac:spMkLst>
        </pc:spChg>
      </pc:sldChg>
      <pc:sldChg chg="modSp mod">
        <pc:chgData name="Pip Garner" userId="a6b544c0-fb03-46d6-8bee-bff3a824b2f0" providerId="ADAL" clId="{446F8539-5743-6348-AD26-4DE5BF4BCB98}" dt="2023-11-16T15:23:04.391" v="674" actId="20577"/>
        <pc:sldMkLst>
          <pc:docMk/>
          <pc:sldMk cId="0" sldId="316"/>
        </pc:sldMkLst>
        <pc:spChg chg="mod">
          <ac:chgData name="Pip Garner" userId="a6b544c0-fb03-46d6-8bee-bff3a824b2f0" providerId="ADAL" clId="{446F8539-5743-6348-AD26-4DE5BF4BCB98}" dt="2023-11-16T15:23:04.391" v="674" actId="20577"/>
          <ac:spMkLst>
            <pc:docMk/>
            <pc:sldMk cId="0" sldId="316"/>
            <ac:spMk id="28" creationId="{72B8E10D-06E1-8162-17F4-E7791B805B31}"/>
          </ac:spMkLst>
        </pc:spChg>
      </pc:sldChg>
      <pc:sldChg chg="delSp modSp modTransition modAnim">
        <pc:chgData name="Pip Garner" userId="a6b544c0-fb03-46d6-8bee-bff3a824b2f0" providerId="ADAL" clId="{446F8539-5743-6348-AD26-4DE5BF4BCB98}" dt="2023-11-16T15:32:28.264" v="898"/>
        <pc:sldMkLst>
          <pc:docMk/>
          <pc:sldMk cId="0" sldId="357"/>
        </pc:sldMkLst>
        <pc:spChg chg="mod">
          <ac:chgData name="Pip Garner" userId="a6b544c0-fb03-46d6-8bee-bff3a824b2f0" providerId="ADAL" clId="{446F8539-5743-6348-AD26-4DE5BF4BCB98}" dt="2023-11-16T15:32:28.264" v="898"/>
          <ac:spMkLst>
            <pc:docMk/>
            <pc:sldMk cId="0" sldId="357"/>
            <ac:spMk id="3" creationId="{D482F63B-39AE-1772-4CBA-0305F7304B22}"/>
          </ac:spMkLst>
        </pc:spChg>
        <pc:spChg chg="mod">
          <ac:chgData name="Pip Garner" userId="a6b544c0-fb03-46d6-8bee-bff3a824b2f0" providerId="ADAL" clId="{446F8539-5743-6348-AD26-4DE5BF4BCB98}" dt="2023-11-16T15:31:38.027" v="897" actId="20577"/>
          <ac:spMkLst>
            <pc:docMk/>
            <pc:sldMk cId="0" sldId="357"/>
            <ac:spMk id="57348" creationId="{DA067907-092B-EBAC-ED69-CFF777BD8673}"/>
          </ac:spMkLst>
        </pc:spChg>
        <pc:picChg chg="del">
          <ac:chgData name="Pip Garner" userId="a6b544c0-fb03-46d6-8bee-bff3a824b2f0" providerId="ADAL" clId="{446F8539-5743-6348-AD26-4DE5BF4BCB98}" dt="2023-11-16T14:41:53.485" v="3" actId="478"/>
          <ac:picMkLst>
            <pc:docMk/>
            <pc:sldMk cId="0" sldId="357"/>
            <ac:picMk id="57345" creationId="{467887FA-E962-382B-9175-B31A91CFC262}"/>
          </ac:picMkLst>
        </pc:picChg>
      </pc:sldChg>
      <pc:sldChg chg="mod modShow">
        <pc:chgData name="Pip Garner" userId="a6b544c0-fb03-46d6-8bee-bff3a824b2f0" providerId="ADAL" clId="{446F8539-5743-6348-AD26-4DE5BF4BCB98}" dt="2023-11-16T15:00:15.549" v="107" actId="729"/>
        <pc:sldMkLst>
          <pc:docMk/>
          <pc:sldMk cId="0" sldId="366"/>
        </pc:sldMkLst>
      </pc:sldChg>
      <pc:sldChg chg="mod modShow">
        <pc:chgData name="Pip Garner" userId="a6b544c0-fb03-46d6-8bee-bff3a824b2f0" providerId="ADAL" clId="{446F8539-5743-6348-AD26-4DE5BF4BCB98}" dt="2023-11-16T15:14:34.992" v="514" actId="729"/>
        <pc:sldMkLst>
          <pc:docMk/>
          <pc:sldMk cId="0" sldId="367"/>
        </pc:sldMkLst>
      </pc:sldChg>
      <pc:sldChg chg="modSp mod">
        <pc:chgData name="Pip Garner" userId="a6b544c0-fb03-46d6-8bee-bff3a824b2f0" providerId="ADAL" clId="{446F8539-5743-6348-AD26-4DE5BF4BCB98}" dt="2023-11-16T15:21:03.449" v="646" actId="20577"/>
        <pc:sldMkLst>
          <pc:docMk/>
          <pc:sldMk cId="0" sldId="368"/>
        </pc:sldMkLst>
        <pc:spChg chg="mod">
          <ac:chgData name="Pip Garner" userId="a6b544c0-fb03-46d6-8bee-bff3a824b2f0" providerId="ADAL" clId="{446F8539-5743-6348-AD26-4DE5BF4BCB98}" dt="2023-11-16T15:21:03.449" v="646" actId="20577"/>
          <ac:spMkLst>
            <pc:docMk/>
            <pc:sldMk cId="0" sldId="368"/>
            <ac:spMk id="66563" creationId="{4BB6A6C7-77F9-40B9-C3E7-D8815E741026}"/>
          </ac:spMkLst>
        </pc:spChg>
      </pc:sldChg>
      <pc:sldChg chg="modSp mod modShow">
        <pc:chgData name="Pip Garner" userId="a6b544c0-fb03-46d6-8bee-bff3a824b2f0" providerId="ADAL" clId="{446F8539-5743-6348-AD26-4DE5BF4BCB98}" dt="2023-11-16T15:22:21.576" v="659" actId="14100"/>
        <pc:sldMkLst>
          <pc:docMk/>
          <pc:sldMk cId="0" sldId="587"/>
        </pc:sldMkLst>
        <pc:spChg chg="mod">
          <ac:chgData name="Pip Garner" userId="a6b544c0-fb03-46d6-8bee-bff3a824b2f0" providerId="ADAL" clId="{446F8539-5743-6348-AD26-4DE5BF4BCB98}" dt="2023-11-16T15:22:21.576" v="659" actId="14100"/>
          <ac:spMkLst>
            <pc:docMk/>
            <pc:sldMk cId="0" sldId="587"/>
            <ac:spMk id="3" creationId="{80653846-F521-FA5B-F862-B62043CAC01D}"/>
          </ac:spMkLst>
        </pc:spChg>
      </pc:sldChg>
      <pc:sldChg chg="mod modShow">
        <pc:chgData name="Pip Garner" userId="a6b544c0-fb03-46d6-8bee-bff3a824b2f0" providerId="ADAL" clId="{446F8539-5743-6348-AD26-4DE5BF4BCB98}" dt="2023-11-16T14:57:23.075" v="43" actId="729"/>
        <pc:sldMkLst>
          <pc:docMk/>
          <pc:sldMk cId="0" sldId="588"/>
        </pc:sldMkLst>
      </pc:sldChg>
      <pc:sldChg chg="new del">
        <pc:chgData name="Pip Garner" userId="a6b544c0-fb03-46d6-8bee-bff3a824b2f0" providerId="ADAL" clId="{446F8539-5743-6348-AD26-4DE5BF4BCB98}" dt="2023-11-16T14:43:15.401" v="7" actId="680"/>
        <pc:sldMkLst>
          <pc:docMk/>
          <pc:sldMk cId="1206325792" sldId="591"/>
        </pc:sldMkLst>
      </pc:sldChg>
      <pc:sldChg chg="modSp new mod">
        <pc:chgData name="Pip Garner" userId="a6b544c0-fb03-46d6-8bee-bff3a824b2f0" providerId="ADAL" clId="{446F8539-5743-6348-AD26-4DE5BF4BCB98}" dt="2023-11-16T15:31:06.092" v="867" actId="12"/>
        <pc:sldMkLst>
          <pc:docMk/>
          <pc:sldMk cId="3861724449" sldId="591"/>
        </pc:sldMkLst>
        <pc:spChg chg="mod">
          <ac:chgData name="Pip Garner" userId="a6b544c0-fb03-46d6-8bee-bff3a824b2f0" providerId="ADAL" clId="{446F8539-5743-6348-AD26-4DE5BF4BCB98}" dt="2023-11-16T15:31:06.092" v="867" actId="12"/>
          <ac:spMkLst>
            <pc:docMk/>
            <pc:sldMk cId="3861724449" sldId="591"/>
            <ac:spMk id="2" creationId="{F1CA9B62-1026-8CE2-19EC-212F4263D60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494239137659653E-2"/>
          <c:y val="3.1264737535823546E-2"/>
          <c:w val="0.92425742364223396"/>
          <c:h val="0.502662329548431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Helping people</c:v>
                </c:pt>
                <c:pt idx="1">
                  <c:v>Interested in the human body</c:v>
                </c:pt>
                <c:pt idx="2">
                  <c:v>Applying knowledge</c:v>
                </c:pt>
                <c:pt idx="3">
                  <c:v>Career</c:v>
                </c:pt>
                <c:pt idx="4">
                  <c:v>Problem solving</c:v>
                </c:pt>
                <c:pt idx="5">
                  <c:v>Personal satisfaction</c:v>
                </c:pt>
                <c:pt idx="6">
                  <c:v>Talking to people</c:v>
                </c:pt>
                <c:pt idx="7">
                  <c:v>Money</c:v>
                </c:pt>
                <c:pt idx="8">
                  <c:v>Job excitement</c:v>
                </c:pt>
                <c:pt idx="9">
                  <c:v>Real life applications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12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4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7F-D449-A75E-609E75CA52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882240"/>
        <c:axId val="115884032"/>
      </c:barChart>
      <c:catAx>
        <c:axId val="11588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884032"/>
        <c:crosses val="autoZero"/>
        <c:auto val="1"/>
        <c:lblAlgn val="ctr"/>
        <c:lblOffset val="100"/>
        <c:noMultiLvlLbl val="0"/>
      </c:catAx>
      <c:valAx>
        <c:axId val="115884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5882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3AA8B3-4CE1-0E2A-BD19-F9484A7584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F023B6-AAD1-9578-3C4D-322F3AA518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B163E9A-0CC3-9045-B58D-A5569EA54939}" type="datetimeFigureOut">
              <a:rPr lang="en-GB"/>
              <a:pPr>
                <a:defRPr/>
              </a:pPr>
              <a:t>21/11/2023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9A223-CAB1-F5F3-3740-1304E06D79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87118D-2B5D-DDA2-77D1-6473B4A78F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73F6452-0A64-4A42-921D-E726DBA5148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B73315-104E-BE27-B7D5-651E3A6DC7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1854EB-AB4A-C4CD-9A2B-464977286B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AA46335-D49C-9C4D-8BAD-D6BACE9C1F12}" type="datetimeFigureOut">
              <a:rPr lang="en-GB"/>
              <a:pPr>
                <a:defRPr/>
              </a:pPr>
              <a:t>21/11/2023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CD22CD1-DCD1-482C-3CD4-4464A9C2DD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6BA4F15-547A-9962-8F64-038C217604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426D4-4BAC-69C6-84D5-1CCBF4950C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FCB23-7AB6-AAF3-AA39-7CC30C26C4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236278-C26E-F04B-A4B8-E0D95A2778A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EE05B8BF-428E-28D6-90D1-ECC1FE9AD6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72890D1D-80F8-0E71-2B0C-BE2802684D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Calibri" panose="020F0502020204030204" pitchFamily="34" charset="0"/>
                <a:cs typeface="Calibri" panose="020F0502020204030204" pitchFamily="34" charset="0"/>
              </a:rPr>
              <a:t>Get the students to post in the comment section the aspects of medicine they want in terms of the career / as we can explore this with the alternate career choice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FEF8B9-872E-3CD0-4582-F85C5701D4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1204" name="Slide Number Placeholder 4">
            <a:extLst>
              <a:ext uri="{FF2B5EF4-FFF2-40B4-BE49-F238E27FC236}">
                <a16:creationId xmlns:a16="http://schemas.microsoft.com/office/drawing/2014/main" id="{B25CAED3-4178-E559-47FF-8F673CC2B9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fld id="{B2C02BF3-BBA6-F545-A8F3-8EE308E93CD7}" type="slidenum">
              <a:rPr lang="en-GB" altLang="en-US" smtClean="0">
                <a:latin typeface="Calibri" panose="020F0502020204030204" pitchFamily="34" charset="0"/>
              </a:rPr>
              <a:pPr/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>
            <a:extLst>
              <a:ext uri="{FF2B5EF4-FFF2-40B4-BE49-F238E27FC236}">
                <a16:creationId xmlns:a16="http://schemas.microsoft.com/office/drawing/2014/main" id="{539DAC50-30D4-0CC7-D80F-FA17DF3FCE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36F028-A626-7797-8899-3036C5575D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“</a:t>
            </a:r>
            <a:r>
              <a:rPr lang="en-GB" altLang="en-US" dirty="0">
                <a:solidFill>
                  <a:schemeClr val="accent6"/>
                </a:solidFill>
                <a:cs typeface="Times New Roman" pitchFamily="18" charset="0"/>
              </a:rPr>
              <a:t>Points must come from top 3 qualifications”. If asked about this point, i.e. you cannot get in with CCDD or CCC+ an EPQ, it would have to be a BCC equivalent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E8350-269B-2433-05F9-A5D402B30D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4756" name="Slide Number Placeholder 4">
            <a:extLst>
              <a:ext uri="{FF2B5EF4-FFF2-40B4-BE49-F238E27FC236}">
                <a16:creationId xmlns:a16="http://schemas.microsoft.com/office/drawing/2014/main" id="{950B7177-BDB8-02BD-41C9-A2BB3B106F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fld id="{56332951-EF67-F247-8516-602366D82880}" type="slidenum">
              <a:rPr lang="en-GB" altLang="en-US" smtClean="0">
                <a:latin typeface="Calibri" panose="020F0502020204030204" pitchFamily="34" charset="0"/>
              </a:rPr>
              <a:pPr/>
              <a:t>16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>
            <a:extLst>
              <a:ext uri="{FF2B5EF4-FFF2-40B4-BE49-F238E27FC236}">
                <a16:creationId xmlns:a16="http://schemas.microsoft.com/office/drawing/2014/main" id="{05B397A3-C79B-E573-4AFA-5710F572B4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Notes Placeholder 2">
            <a:extLst>
              <a:ext uri="{FF2B5EF4-FFF2-40B4-BE49-F238E27FC236}">
                <a16:creationId xmlns:a16="http://schemas.microsoft.com/office/drawing/2014/main" id="{C546ACA2-A392-811C-F611-A993161708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9269D-C7C5-17B9-324F-4C77A3FEEEB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6804" name="Slide Number Placeholder 4">
            <a:extLst>
              <a:ext uri="{FF2B5EF4-FFF2-40B4-BE49-F238E27FC236}">
                <a16:creationId xmlns:a16="http://schemas.microsoft.com/office/drawing/2014/main" id="{E99A7201-246B-DD77-717E-AE0B74FA17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fld id="{A1BB927C-8A0E-CC4F-B0BA-820365C119EC}" type="slidenum">
              <a:rPr lang="en-GB" altLang="en-US" smtClean="0">
                <a:latin typeface="Calibri" panose="020F0502020204030204" pitchFamily="34" charset="0"/>
              </a:rPr>
              <a:pPr/>
              <a:t>17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>
            <a:extLst>
              <a:ext uri="{FF2B5EF4-FFF2-40B4-BE49-F238E27FC236}">
                <a16:creationId xmlns:a16="http://schemas.microsoft.com/office/drawing/2014/main" id="{932358F3-EFD9-3C8F-2396-BF5FA545E3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Notes Placeholder 2">
            <a:extLst>
              <a:ext uri="{FF2B5EF4-FFF2-40B4-BE49-F238E27FC236}">
                <a16:creationId xmlns:a16="http://schemas.microsoft.com/office/drawing/2014/main" id="{BB5D2354-B576-2610-4FC1-6FE0132B3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Trick question, technically its all of them!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E9272-D1A6-0B27-30E2-57C78EA051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8852" name="Slide Number Placeholder 4">
            <a:extLst>
              <a:ext uri="{FF2B5EF4-FFF2-40B4-BE49-F238E27FC236}">
                <a16:creationId xmlns:a16="http://schemas.microsoft.com/office/drawing/2014/main" id="{60BD1F0E-5231-A4D5-3279-523A7ADF36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fld id="{5355E38C-7CAF-284C-BD23-6B75E3654CE4}" type="slidenum">
              <a:rPr lang="en-GB" altLang="en-US" smtClean="0">
                <a:latin typeface="Calibri" panose="020F0502020204030204" pitchFamily="34" charset="0"/>
              </a:rPr>
              <a:pPr/>
              <a:t>18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>
            <a:extLst>
              <a:ext uri="{FF2B5EF4-FFF2-40B4-BE49-F238E27FC236}">
                <a16:creationId xmlns:a16="http://schemas.microsoft.com/office/drawing/2014/main" id="{4B7A99DC-3EAB-64FE-CEF5-6BF04A4ED0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Notes Placeholder 2">
            <a:extLst>
              <a:ext uri="{FF2B5EF4-FFF2-40B4-BE49-F238E27FC236}">
                <a16:creationId xmlns:a16="http://schemas.microsoft.com/office/drawing/2014/main" id="{7467CD4B-D874-7F77-7A07-D07C046F2F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The ones I’ve put in red over the next 2 slides are all the things that just my S3 PAT group (of 7 students) are applying to ready for next year, in fact my medical writer has already secured their job!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DDCE2-224D-188C-1E93-AD5AC27E88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0900" name="Slide Number Placeholder 4">
            <a:extLst>
              <a:ext uri="{FF2B5EF4-FFF2-40B4-BE49-F238E27FC236}">
                <a16:creationId xmlns:a16="http://schemas.microsoft.com/office/drawing/2014/main" id="{5DEDF3C0-8FBC-A808-673B-775D230B2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fld id="{60325AEA-FA8F-1840-831F-03A291889DF1}" type="slidenum">
              <a:rPr lang="en-GB" altLang="en-US" smtClean="0">
                <a:latin typeface="Calibri" panose="020F0502020204030204" pitchFamily="34" charset="0"/>
              </a:rPr>
              <a:pPr/>
              <a:t>19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>
            <a:extLst>
              <a:ext uri="{FF2B5EF4-FFF2-40B4-BE49-F238E27FC236}">
                <a16:creationId xmlns:a16="http://schemas.microsoft.com/office/drawing/2014/main" id="{F9C1324C-B9EE-3A98-2381-6C2017844D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6" name="Notes Placeholder 2">
            <a:extLst>
              <a:ext uri="{FF2B5EF4-FFF2-40B4-BE49-F238E27FC236}">
                <a16:creationId xmlns:a16="http://schemas.microsoft.com/office/drawing/2014/main" id="{6FB832F6-C3B4-5A40-F501-1023B2CEB8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79DD97-50F3-65CF-D68F-E2C8CE804C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2948" name="Slide Number Placeholder 4">
            <a:extLst>
              <a:ext uri="{FF2B5EF4-FFF2-40B4-BE49-F238E27FC236}">
                <a16:creationId xmlns:a16="http://schemas.microsoft.com/office/drawing/2014/main" id="{D73F2D57-1F9E-613A-081F-BC663E55B6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fld id="{22A09CE2-76F3-C647-881A-9724661BB095}" type="slidenum">
              <a:rPr lang="en-GB" altLang="en-US" smtClean="0">
                <a:latin typeface="Calibri" panose="020F0502020204030204" pitchFamily="34" charset="0"/>
              </a:rPr>
              <a:pPr/>
              <a:t>20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>
            <a:extLst>
              <a:ext uri="{FF2B5EF4-FFF2-40B4-BE49-F238E27FC236}">
                <a16:creationId xmlns:a16="http://schemas.microsoft.com/office/drawing/2014/main" id="{7A2F35C8-F435-C5E1-F90A-9754EA814B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Notes Placeholder 2">
            <a:extLst>
              <a:ext uri="{FF2B5EF4-FFF2-40B4-BE49-F238E27FC236}">
                <a16:creationId xmlns:a16="http://schemas.microsoft.com/office/drawing/2014/main" id="{8B157189-DA61-0FA0-DDEB-8690E2A720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*Academics been in research always or come from Industry, Teaching staff on nursing at Bradfrod have been nurses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  <a:p>
            <a:pPr eaLnBrk="1" hangingPunct="1">
              <a:spcBef>
                <a:spcPct val="0"/>
              </a:spcBef>
            </a:pPr>
            <a:r>
              <a:rPr lang="en-GB" altLang="en-US"/>
              <a:t>What did students put in their personal statements so they were successful on their course?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  <a:p>
            <a:pPr eaLnBrk="1" hangingPunct="1">
              <a:spcBef>
                <a:spcPct val="0"/>
              </a:spcBef>
            </a:pPr>
            <a:r>
              <a:rPr lang="en-GB" altLang="en-US"/>
              <a:t>What skills are helping the students to succeed on their course?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84995" name="Footer Placeholder 3">
            <a:extLst>
              <a:ext uri="{FF2B5EF4-FFF2-40B4-BE49-F238E27FC236}">
                <a16:creationId xmlns:a16="http://schemas.microsoft.com/office/drawing/2014/main" id="{63FD87D1-B36C-5FF2-FE08-F61A981AB1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84996" name="Slide Number Placeholder 4">
            <a:extLst>
              <a:ext uri="{FF2B5EF4-FFF2-40B4-BE49-F238E27FC236}">
                <a16:creationId xmlns:a16="http://schemas.microsoft.com/office/drawing/2014/main" id="{34DD2B34-C0D7-F041-F4F4-8E82DA848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fld id="{725F1863-C7E9-744B-AD7F-332EDA83F24B}" type="slidenum">
              <a:rPr lang="en-GB" altLang="en-US" smtClean="0">
                <a:latin typeface="Calibri" panose="020F0502020204030204" pitchFamily="34" charset="0"/>
              </a:rPr>
              <a:pPr/>
              <a:t>22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9A431DFA-ABEA-FFB3-F98F-FE85A7B15F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8DBA7D8E-F15D-B170-94D2-B8ADE10AF7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*9 programmes to be discussed today – Midwifery, Nursing and Paramedic Science are other options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  <a:p>
            <a:pPr eaLnBrk="1" hangingPunct="1">
              <a:spcBef>
                <a:spcPct val="0"/>
              </a:spcBef>
            </a:pPr>
            <a:r>
              <a:rPr lang="en-GB" altLang="en-US"/>
              <a:t>**1.5 millions people employed by NHS, not all doctors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  <a:p>
            <a:pPr eaLnBrk="1" hangingPunct="1">
              <a:spcBef>
                <a:spcPct val="0"/>
              </a:spcBef>
            </a:pPr>
            <a:r>
              <a:rPr lang="en-GB" altLang="en-US"/>
              <a:t>***will focus on Biomedical Science, Clinical Science FY + Programme, Clinical Technology, Forensic and Medical Science, Optometry, Pharmacy  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4275" name="Footer Placeholder 3">
            <a:extLst>
              <a:ext uri="{FF2B5EF4-FFF2-40B4-BE49-F238E27FC236}">
                <a16:creationId xmlns:a16="http://schemas.microsoft.com/office/drawing/2014/main" id="{26A2B84A-A771-41AE-FFF9-51C6B028C4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54276" name="Slide Number Placeholder 4">
            <a:extLst>
              <a:ext uri="{FF2B5EF4-FFF2-40B4-BE49-F238E27FC236}">
                <a16:creationId xmlns:a16="http://schemas.microsoft.com/office/drawing/2014/main" id="{7BA708B7-783B-18B7-933B-0EBE3A295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fld id="{5A21E5BF-BCF7-EA4E-A9A8-0382DCDDEF2C}" type="slidenum">
              <a:rPr lang="en-GB" altLang="en-US" smtClean="0">
                <a:latin typeface="Calibri" panose="020F0502020204030204" pitchFamily="34" charset="0"/>
              </a:rPr>
              <a:pPr/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6C3D7C28-AF1E-78DC-BA85-F7B286886B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504EF04A-167B-8DCF-22AF-ACD0DB3858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Human biology – with a focus on Genetics and biochemistry (chemistry in the body i.e. hormone levels)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/>
              <a:t>Professional skills, biochemistry, cell and tissue, genetics, microbiology, immunology, haematology 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  <a:p>
            <a:pPr eaLnBrk="1" hangingPunct="1">
              <a:spcBef>
                <a:spcPct val="0"/>
              </a:spcBef>
            </a:pPr>
            <a:r>
              <a:rPr lang="en-GB" altLang="en-US"/>
              <a:t>Need Biology or  Chemistry B or Applied Science BTEC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  <a:p>
            <a:pPr eaLnBrk="1" hangingPunct="1">
              <a:spcBef>
                <a:spcPct val="0"/>
              </a:spcBef>
            </a:pPr>
            <a:r>
              <a:rPr lang="en-GB" altLang="en-US"/>
              <a:t>Tori Lacy - BSc Biomedical Science in 1995 - Weather forecaster on Radio 5 Live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6323" name="Footer Placeholder 3">
            <a:extLst>
              <a:ext uri="{FF2B5EF4-FFF2-40B4-BE49-F238E27FC236}">
                <a16:creationId xmlns:a16="http://schemas.microsoft.com/office/drawing/2014/main" id="{0967EDBC-460F-2667-D120-CF21318E3F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56324" name="Slide Number Placeholder 4">
            <a:extLst>
              <a:ext uri="{FF2B5EF4-FFF2-40B4-BE49-F238E27FC236}">
                <a16:creationId xmlns:a16="http://schemas.microsoft.com/office/drawing/2014/main" id="{2CA70C58-2F2C-58B8-F63E-1405078A2F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fld id="{20FF3859-4715-D040-825F-7CB814FCF1C5}" type="slidenum">
              <a:rPr lang="en-GB" altLang="en-US" smtClean="0">
                <a:latin typeface="Calibri" panose="020F0502020204030204" pitchFamily="34" charset="0"/>
              </a:rPr>
              <a:pPr/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586DA2B0-338F-C76C-670B-75F8A8BE8B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EBB3E586-FD18-2C6B-887F-B4E77C7B2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C is the correct answer.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6CB81-DF5E-F230-086F-238118ED82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9396" name="Slide Number Placeholder 4">
            <a:extLst>
              <a:ext uri="{FF2B5EF4-FFF2-40B4-BE49-F238E27FC236}">
                <a16:creationId xmlns:a16="http://schemas.microsoft.com/office/drawing/2014/main" id="{FB581404-A67B-C3D4-3265-4B33622F82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fld id="{AB6E2ABF-1ED3-D74D-A963-FCB1B36A09FA}" type="slidenum">
              <a:rPr lang="en-GB" altLang="en-US" smtClean="0">
                <a:latin typeface="Calibri" panose="020F0502020204030204" pitchFamily="34" charset="0"/>
              </a:rPr>
              <a:pPr/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EC3CE2E1-44EA-CA78-907F-A1AC22D9FE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2" name="Notes Placeholder 2">
            <a:extLst>
              <a:ext uri="{FF2B5EF4-FFF2-40B4-BE49-F238E27FC236}">
                <a16:creationId xmlns:a16="http://schemas.microsoft.com/office/drawing/2014/main" id="{FA41724F-00E9-2D62-A1AB-F3234EF2E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Also prison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Go through each one</a:t>
            </a:r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0CBD3D22-92FB-F4CB-5C47-60D2CD35FB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fld id="{E343250A-2004-AE46-9013-DFACA3C45A72}" type="slidenum">
              <a:rPr lang="en-GB" altLang="en-US" smtClean="0">
                <a:latin typeface="Calibri" panose="020F0502020204030204" pitchFamily="34" charset="0"/>
              </a:rPr>
              <a:pPr/>
              <a:t>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7326BEA9-DAAF-03B2-8F8B-123C7C53E1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D2DD3437-FB47-EC4B-A589-FB57731AD6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Ask what they think the pictures represent (you have already given them a clue from a couple of charts ago)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Go through each one</a:t>
            </a: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27CA7670-BB5A-3F2E-C214-CD6484C708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fld id="{7B3927F8-18A6-7845-9740-2A4BE6BC8E67}" type="slidenum">
              <a:rPr lang="en-GB" altLang="en-US" smtClean="0">
                <a:latin typeface="Calibri" panose="020F0502020204030204" pitchFamily="34" charset="0"/>
              </a:rPr>
              <a:pPr/>
              <a:t>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DA638CEB-C389-1595-632C-56F2947E3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6222DA85-8542-FC32-E03A-097483F92D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Mostly active learning, problem solving, fun way to learn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Combination of different learning methods</a:t>
            </a:r>
          </a:p>
          <a:p>
            <a:pPr eaLnBrk="1" hangingPunct="1"/>
            <a:endParaRPr lang="en-GB" altLang="en-US"/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B73FDD3E-BE76-C1A0-2E62-7A01412A96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fld id="{24867411-B9AE-E947-B322-0C298F5A5F81}" type="slidenum">
              <a:rPr lang="en-GB" altLang="en-US" smtClean="0">
                <a:latin typeface="Calibri" panose="020F0502020204030204" pitchFamily="34" charset="0"/>
              </a:rPr>
              <a:pPr/>
              <a:t>10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>
            <a:extLst>
              <a:ext uri="{FF2B5EF4-FFF2-40B4-BE49-F238E27FC236}">
                <a16:creationId xmlns:a16="http://schemas.microsoft.com/office/drawing/2014/main" id="{D81A687A-B3A9-13A3-33E3-26FBAC5343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Notes Placeholder 2">
            <a:extLst>
              <a:ext uri="{FF2B5EF4-FFF2-40B4-BE49-F238E27FC236}">
                <a16:creationId xmlns:a16="http://schemas.microsoft.com/office/drawing/2014/main" id="{F8D298DB-8DF1-C0D6-13E6-8CCF10A78A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70659" name="Footer Placeholder 3">
            <a:extLst>
              <a:ext uri="{FF2B5EF4-FFF2-40B4-BE49-F238E27FC236}">
                <a16:creationId xmlns:a16="http://schemas.microsoft.com/office/drawing/2014/main" id="{F366AF78-80D8-482E-7B6D-903535CE31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70660" name="Slide Number Placeholder 4">
            <a:extLst>
              <a:ext uri="{FF2B5EF4-FFF2-40B4-BE49-F238E27FC236}">
                <a16:creationId xmlns:a16="http://schemas.microsoft.com/office/drawing/2014/main" id="{055F1B36-C89C-9A11-45EF-1B47EB5BC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fld id="{AD6268E3-CCE9-894A-B1A0-F43EDF873396}" type="slidenum">
              <a:rPr lang="en-GB" altLang="en-US" smtClean="0">
                <a:latin typeface="Calibri" panose="020F0502020204030204" pitchFamily="34" charset="0"/>
              </a:rPr>
              <a:pPr/>
              <a:t>14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>
            <a:extLst>
              <a:ext uri="{FF2B5EF4-FFF2-40B4-BE49-F238E27FC236}">
                <a16:creationId xmlns:a16="http://schemas.microsoft.com/office/drawing/2014/main" id="{50D078EE-B17B-373F-EFA0-C763068B4F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>
            <a:extLst>
              <a:ext uri="{FF2B5EF4-FFF2-40B4-BE49-F238E27FC236}">
                <a16:creationId xmlns:a16="http://schemas.microsoft.com/office/drawing/2014/main" id="{2CB1761B-4225-37E0-CE23-5279F9B1D3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72707" name="Footer Placeholder 3">
            <a:extLst>
              <a:ext uri="{FF2B5EF4-FFF2-40B4-BE49-F238E27FC236}">
                <a16:creationId xmlns:a16="http://schemas.microsoft.com/office/drawing/2014/main" id="{6D631A9E-2757-CE49-7C8B-1A86308FBCB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72708" name="Slide Number Placeholder 4">
            <a:extLst>
              <a:ext uri="{FF2B5EF4-FFF2-40B4-BE49-F238E27FC236}">
                <a16:creationId xmlns:a16="http://schemas.microsoft.com/office/drawing/2014/main" id="{1E065390-0B1D-7A24-19D5-A0B4CB9F2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fld id="{49A68886-B042-644D-925D-81F96B8235AE}" type="slidenum">
              <a:rPr lang="en-GB" altLang="en-US" smtClean="0">
                <a:latin typeface="Calibri" panose="020F0502020204030204" pitchFamily="34" charset="0"/>
              </a:rPr>
              <a:pPr/>
              <a:t>15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3275" y="2810580"/>
            <a:ext cx="5873750" cy="1200329"/>
          </a:xfrm>
          <a:solidFill>
            <a:schemeClr val="bg1"/>
          </a:solidFill>
        </p:spPr>
        <p:txBody>
          <a:bodyPr anchor="b"/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3275" y="4182466"/>
            <a:ext cx="7350125" cy="590931"/>
          </a:xfrm>
          <a:solidFill>
            <a:schemeClr val="tx1"/>
          </a:solidFill>
        </p:spPr>
        <p:txBody>
          <a:bodyPr>
            <a:sp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F548C451-46F6-2DB3-29CD-D248E456E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BB900645-11D6-A96F-6051-716D7373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F68D3914-9A40-BADB-ED8F-98FB25E0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533E4-28D6-5D4B-AE64-14AECC0D902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6910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9 KSP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6E35AE-4747-782A-D6D1-2B103C322844}"/>
              </a:ext>
            </a:extLst>
          </p:cNvPr>
          <p:cNvSpPr/>
          <p:nvPr userDrawn="1"/>
        </p:nvSpPr>
        <p:spPr>
          <a:xfrm>
            <a:off x="803275" y="2185988"/>
            <a:ext cx="180022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C1A124-A2AC-5796-8D8C-9A154EF9624F}"/>
              </a:ext>
            </a:extLst>
          </p:cNvPr>
          <p:cNvSpPr/>
          <p:nvPr userDrawn="1"/>
        </p:nvSpPr>
        <p:spPr>
          <a:xfrm>
            <a:off x="790575" y="312738"/>
            <a:ext cx="180657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FA53AB-C255-A7C9-FB9A-806F3EDBCAF1}"/>
              </a:ext>
            </a:extLst>
          </p:cNvPr>
          <p:cNvSpPr/>
          <p:nvPr userDrawn="1"/>
        </p:nvSpPr>
        <p:spPr>
          <a:xfrm>
            <a:off x="4532313" y="2185988"/>
            <a:ext cx="180022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BD1A93-55FB-0FAA-49F0-0FFB9659EABA}"/>
              </a:ext>
            </a:extLst>
          </p:cNvPr>
          <p:cNvSpPr/>
          <p:nvPr userDrawn="1"/>
        </p:nvSpPr>
        <p:spPr>
          <a:xfrm>
            <a:off x="803275" y="4059238"/>
            <a:ext cx="180022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829E9A-970F-A4C7-CC7C-5DC78AC58AB3}"/>
              </a:ext>
            </a:extLst>
          </p:cNvPr>
          <p:cNvSpPr/>
          <p:nvPr userDrawn="1"/>
        </p:nvSpPr>
        <p:spPr>
          <a:xfrm>
            <a:off x="2668588" y="2185988"/>
            <a:ext cx="1798637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D8148-61CF-76AF-65D7-E4C180652315}"/>
              </a:ext>
            </a:extLst>
          </p:cNvPr>
          <p:cNvSpPr/>
          <p:nvPr userDrawn="1"/>
        </p:nvSpPr>
        <p:spPr>
          <a:xfrm>
            <a:off x="4532313" y="314325"/>
            <a:ext cx="180022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F46091-0161-D291-324D-A7F0CC438F22}"/>
              </a:ext>
            </a:extLst>
          </p:cNvPr>
          <p:cNvSpPr/>
          <p:nvPr userDrawn="1"/>
        </p:nvSpPr>
        <p:spPr>
          <a:xfrm>
            <a:off x="2668588" y="312738"/>
            <a:ext cx="1798637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751D6B-1A8C-CAB6-610E-8AC03D01BF98}"/>
              </a:ext>
            </a:extLst>
          </p:cNvPr>
          <p:cNvSpPr/>
          <p:nvPr userDrawn="1"/>
        </p:nvSpPr>
        <p:spPr>
          <a:xfrm>
            <a:off x="4532313" y="4059238"/>
            <a:ext cx="180022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0BCC56-4384-2531-EEFE-07453B17F2AA}"/>
              </a:ext>
            </a:extLst>
          </p:cNvPr>
          <p:cNvSpPr/>
          <p:nvPr userDrawn="1"/>
        </p:nvSpPr>
        <p:spPr>
          <a:xfrm>
            <a:off x="2668588" y="4059238"/>
            <a:ext cx="1798637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7338" y="452846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04548" y="1304925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79268" y="472955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666478" y="1325034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538706" y="472955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525916" y="1325034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823687" y="2272270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810897" y="3124349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2679267" y="2279198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2666477" y="3131277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4538705" y="2265261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4525915" y="3117340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820783" y="4146209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3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807993" y="4998288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2707368" y="4146390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2675438" y="4954743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8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4551496" y="4146390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9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4538706" y="4998469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185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KSP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19416C-AC69-EB7A-837F-FA19E29B525F}"/>
              </a:ext>
            </a:extLst>
          </p:cNvPr>
          <p:cNvSpPr/>
          <p:nvPr userDrawn="1"/>
        </p:nvSpPr>
        <p:spPr>
          <a:xfrm>
            <a:off x="803275" y="2185988"/>
            <a:ext cx="180022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DBC7C1-1132-952B-6AF8-944B0D566FF1}"/>
              </a:ext>
            </a:extLst>
          </p:cNvPr>
          <p:cNvSpPr/>
          <p:nvPr userDrawn="1"/>
        </p:nvSpPr>
        <p:spPr>
          <a:xfrm>
            <a:off x="790575" y="312738"/>
            <a:ext cx="180657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15E64B-E215-F512-61B6-A53F19CC728C}"/>
              </a:ext>
            </a:extLst>
          </p:cNvPr>
          <p:cNvSpPr/>
          <p:nvPr userDrawn="1"/>
        </p:nvSpPr>
        <p:spPr>
          <a:xfrm>
            <a:off x="4532313" y="2185988"/>
            <a:ext cx="180022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CEE166-EF0A-F468-59D3-A1A4680049CC}"/>
              </a:ext>
            </a:extLst>
          </p:cNvPr>
          <p:cNvSpPr/>
          <p:nvPr userDrawn="1"/>
        </p:nvSpPr>
        <p:spPr>
          <a:xfrm>
            <a:off x="803275" y="4059238"/>
            <a:ext cx="180022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7E67F5-AA5C-763A-0556-9B4038EC9BED}"/>
              </a:ext>
            </a:extLst>
          </p:cNvPr>
          <p:cNvSpPr/>
          <p:nvPr userDrawn="1"/>
        </p:nvSpPr>
        <p:spPr>
          <a:xfrm>
            <a:off x="2668588" y="2185988"/>
            <a:ext cx="1798637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5E30B0-EE73-9F20-F162-B9857C4DA970}"/>
              </a:ext>
            </a:extLst>
          </p:cNvPr>
          <p:cNvSpPr/>
          <p:nvPr userDrawn="1"/>
        </p:nvSpPr>
        <p:spPr>
          <a:xfrm>
            <a:off x="4532313" y="314325"/>
            <a:ext cx="180022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011D45-59CE-6118-02C3-97EC9F793E9F}"/>
              </a:ext>
            </a:extLst>
          </p:cNvPr>
          <p:cNvSpPr/>
          <p:nvPr userDrawn="1"/>
        </p:nvSpPr>
        <p:spPr>
          <a:xfrm>
            <a:off x="2668588" y="312738"/>
            <a:ext cx="1798637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0720D5-3F35-CB21-6D97-5119A3CD6132}"/>
              </a:ext>
            </a:extLst>
          </p:cNvPr>
          <p:cNvSpPr/>
          <p:nvPr userDrawn="1"/>
        </p:nvSpPr>
        <p:spPr>
          <a:xfrm>
            <a:off x="4532313" y="4059238"/>
            <a:ext cx="180022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E43F57-5CD1-ADE4-D027-D99A9A588424}"/>
              </a:ext>
            </a:extLst>
          </p:cNvPr>
          <p:cNvSpPr/>
          <p:nvPr userDrawn="1"/>
        </p:nvSpPr>
        <p:spPr>
          <a:xfrm>
            <a:off x="2668588" y="4059238"/>
            <a:ext cx="1798637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7338" y="452846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04548" y="1304925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79268" y="472955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666478" y="1325034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538706" y="472955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525916" y="1325034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823687" y="2272270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810897" y="3124349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2679267" y="2279198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2666477" y="3131277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4538705" y="2265261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4525915" y="3117340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820783" y="4146209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3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807993" y="4998288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2707368" y="4146390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2675438" y="4954743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8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4551496" y="4146390"/>
            <a:ext cx="1779587" cy="831970"/>
          </a:xfrm>
        </p:spPr>
        <p:txBody>
          <a:bodyPr anchor="b"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9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4538706" y="4998469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463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SP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2CE0A4-B693-5D2E-AA07-F410ADD868EF}"/>
              </a:ext>
            </a:extLst>
          </p:cNvPr>
          <p:cNvSpPr/>
          <p:nvPr userDrawn="1"/>
        </p:nvSpPr>
        <p:spPr>
          <a:xfrm>
            <a:off x="803275" y="2185988"/>
            <a:ext cx="180022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566FB9-6857-AF85-8E83-0E0082E22349}"/>
              </a:ext>
            </a:extLst>
          </p:cNvPr>
          <p:cNvSpPr/>
          <p:nvPr userDrawn="1"/>
        </p:nvSpPr>
        <p:spPr>
          <a:xfrm>
            <a:off x="790575" y="312738"/>
            <a:ext cx="180657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A979E6-C001-9259-7ED6-A70F65C50366}"/>
              </a:ext>
            </a:extLst>
          </p:cNvPr>
          <p:cNvSpPr/>
          <p:nvPr userDrawn="1"/>
        </p:nvSpPr>
        <p:spPr>
          <a:xfrm>
            <a:off x="796925" y="4059238"/>
            <a:ext cx="180022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71B5B5-63CD-1F28-10DA-37516805B90A}"/>
              </a:ext>
            </a:extLst>
          </p:cNvPr>
          <p:cNvSpPr/>
          <p:nvPr userDrawn="1"/>
        </p:nvSpPr>
        <p:spPr>
          <a:xfrm>
            <a:off x="2668588" y="2185988"/>
            <a:ext cx="1798637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D70D66-EA4B-3103-2246-5527342B10B7}"/>
              </a:ext>
            </a:extLst>
          </p:cNvPr>
          <p:cNvSpPr/>
          <p:nvPr userDrawn="1"/>
        </p:nvSpPr>
        <p:spPr>
          <a:xfrm>
            <a:off x="4532313" y="314325"/>
            <a:ext cx="180022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9F7F6B-EB45-B9A9-134E-110FA53AE153}"/>
              </a:ext>
            </a:extLst>
          </p:cNvPr>
          <p:cNvSpPr/>
          <p:nvPr userDrawn="1"/>
        </p:nvSpPr>
        <p:spPr>
          <a:xfrm>
            <a:off x="2668588" y="312738"/>
            <a:ext cx="1798637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7338" y="452846"/>
            <a:ext cx="1779587" cy="831970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04548" y="1304925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79268" y="472955"/>
            <a:ext cx="1779587" cy="831970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666478" y="1325034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538706" y="472955"/>
            <a:ext cx="1779587" cy="831970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525916" y="1325034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823687" y="2272270"/>
            <a:ext cx="1779587" cy="831970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810897" y="3124349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2679267" y="2279198"/>
            <a:ext cx="1779587" cy="831970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2666477" y="3131277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820783" y="4146209"/>
            <a:ext cx="1779587" cy="831970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3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807993" y="4998288"/>
            <a:ext cx="1792378" cy="684213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777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KSP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B5AE58-A049-05F7-2D2B-FCEF64DB283F}"/>
              </a:ext>
            </a:extLst>
          </p:cNvPr>
          <p:cNvSpPr/>
          <p:nvPr userDrawn="1"/>
        </p:nvSpPr>
        <p:spPr>
          <a:xfrm>
            <a:off x="803275" y="2185988"/>
            <a:ext cx="180022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3E188-6644-DB13-52D7-D75D96547827}"/>
              </a:ext>
            </a:extLst>
          </p:cNvPr>
          <p:cNvSpPr/>
          <p:nvPr userDrawn="1"/>
        </p:nvSpPr>
        <p:spPr>
          <a:xfrm>
            <a:off x="790575" y="312738"/>
            <a:ext cx="180657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9B0F7-24E9-6517-6615-8F7FA63FE374}"/>
              </a:ext>
            </a:extLst>
          </p:cNvPr>
          <p:cNvSpPr/>
          <p:nvPr userDrawn="1"/>
        </p:nvSpPr>
        <p:spPr>
          <a:xfrm>
            <a:off x="796925" y="4059238"/>
            <a:ext cx="180022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EE3A6D-5DA9-BD1F-4614-2BF8577CE817}"/>
              </a:ext>
            </a:extLst>
          </p:cNvPr>
          <p:cNvSpPr/>
          <p:nvPr userDrawn="1"/>
        </p:nvSpPr>
        <p:spPr>
          <a:xfrm>
            <a:off x="2668588" y="2185988"/>
            <a:ext cx="1798637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9070EA-6669-A80C-965C-CF02836494C0}"/>
              </a:ext>
            </a:extLst>
          </p:cNvPr>
          <p:cNvSpPr/>
          <p:nvPr userDrawn="1"/>
        </p:nvSpPr>
        <p:spPr>
          <a:xfrm>
            <a:off x="4532313" y="314325"/>
            <a:ext cx="180022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38EC95-489A-2EC5-88A3-FCC9CB821F7A}"/>
              </a:ext>
            </a:extLst>
          </p:cNvPr>
          <p:cNvSpPr/>
          <p:nvPr userDrawn="1"/>
        </p:nvSpPr>
        <p:spPr>
          <a:xfrm>
            <a:off x="2668588" y="312738"/>
            <a:ext cx="1798637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8000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7338" y="452846"/>
            <a:ext cx="1779587" cy="831970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04548" y="1304925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79268" y="472955"/>
            <a:ext cx="1779587" cy="831970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666478" y="1325034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538706" y="472955"/>
            <a:ext cx="1779587" cy="831970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525916" y="1325034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823687" y="2272270"/>
            <a:ext cx="1779587" cy="831970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810897" y="3124349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2679267" y="2279198"/>
            <a:ext cx="1779587" cy="831970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2666477" y="3131277"/>
            <a:ext cx="1792378" cy="68421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820783" y="4146209"/>
            <a:ext cx="1779587" cy="831970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3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807993" y="4998288"/>
            <a:ext cx="1792378" cy="684213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8713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A7B787-8AB9-30FE-2768-B54BA46C13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38D53D38-0BCD-2C58-BBEE-93FD064DB7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2BA60444-E871-1DCB-7FE2-F3A9ABC62F1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8E8B1-3EEE-FC4C-AACF-6D62842080F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9419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63576"/>
            <a:ext cx="5292725" cy="1325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2216755"/>
            <a:ext cx="5305425" cy="32348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43576" y="663576"/>
            <a:ext cx="4788000" cy="4788000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335788" y="2904813"/>
            <a:ext cx="3203575" cy="313932"/>
          </a:xfrm>
          <a:solidFill>
            <a:schemeClr val="bg1"/>
          </a:solidFill>
        </p:spPr>
        <p:txBody>
          <a:bodyPr>
            <a:spAutoFit/>
          </a:bodyPr>
          <a:lstStyle>
            <a:lvl5pPr marL="0" indent="0" algn="ctr">
              <a:buNone/>
              <a:defRPr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E0B8E-353A-5FBC-1CD6-6E840F5D6A6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57AD8E-DC4A-8E68-27B3-8CF9044873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C53C5-BBA3-8A4B-B911-5EC593C0F2E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F4AA99-7F1C-26CF-209D-6F7ADAE216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735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9 Image Grid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63576"/>
            <a:ext cx="5102225" cy="1325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2216755"/>
            <a:ext cx="5114925" cy="32348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9680379" y="670531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9680379" y="2283432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9680379" y="3896332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7934153" y="2283432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7940577" y="657225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6187927" y="657225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6187927" y="2283432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6200775" y="3905353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7940577" y="3905353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16D78-CB5F-B42F-DCD7-8FF22CB64262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8F174E7-2002-5F67-04FC-AA5AB1BD0A1E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DF0E3-DB6B-9E47-8025-1F213858DA9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A7A138D-5D2F-9EC1-4EC7-EE492487D780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517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4" y="663575"/>
            <a:ext cx="7819615" cy="1451769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737" y="2210303"/>
            <a:ext cx="10550526" cy="32348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27E07-AE1D-3FB8-4F5C-C3835B06F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B8FA21-AEF9-3D8D-2D9A-3F36119295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845F9-42D5-6649-B0E2-5407DFF9CE7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D28678-F535-5D48-C19F-CCD56F2D30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815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5" y="657224"/>
            <a:ext cx="10515600" cy="2314575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0575" y="3103563"/>
            <a:ext cx="10515600" cy="369332"/>
          </a:xfrm>
        </p:spPr>
        <p:txBody>
          <a:bodyPr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8B91E-D338-A8BA-0D17-D755C9F4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D039C2-5039-0739-D595-3FA4170BC3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405A3-F1C7-1847-9449-C931697B90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7B2780-E610-0BFB-5356-1193DECD4C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236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lus side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1691FFD2-4D54-317B-E731-CD631E0D04B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951913" y="0"/>
            <a:ext cx="3240087" cy="497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540000" tIns="360000" rIns="540000" bIns="360000" anchor="b"/>
          <a:lstStyle>
            <a:lvl1pPr>
              <a:defRPr>
                <a:solidFill>
                  <a:schemeClr val="tx1"/>
                </a:solidFill>
                <a:latin typeface="Circular Std Book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9pPr>
          </a:lstStyle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63575"/>
            <a:ext cx="74549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3275" y="2118519"/>
            <a:ext cx="7454900" cy="3326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391650" y="3266786"/>
            <a:ext cx="2608263" cy="1448089"/>
          </a:xfrm>
        </p:spPr>
        <p:txBody>
          <a:bodyPr anchor="b">
            <a:spAutoFit/>
          </a:bodyPr>
          <a:lstStyle>
            <a:lvl1pPr marL="0" indent="0" algn="l">
              <a:buNone/>
              <a:defRPr sz="3600">
                <a:solidFill>
                  <a:schemeClr val="tx1"/>
                </a:solidFill>
                <a:latin typeface="+mj-lt"/>
              </a:defRPr>
            </a:lvl1pPr>
            <a:lvl2pPr marL="0" algn="l">
              <a:defRPr sz="1200">
                <a:solidFill>
                  <a:schemeClr val="tx1"/>
                </a:solidFill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B6D29-505F-497C-1B16-F0F5F54D9D3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C8BB8-2F7C-18A4-69FF-FA21459840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124575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C0A56-7677-F3A8-AEB1-B1C03A7547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2AC5E-FAA0-BA4E-AA35-42B5F00C544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055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3275" y="2810580"/>
            <a:ext cx="5873750" cy="1200329"/>
          </a:xfrm>
          <a:solidFill>
            <a:schemeClr val="bg1"/>
          </a:solidFill>
        </p:spPr>
        <p:txBody>
          <a:bodyPr anchor="b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3275" y="4182466"/>
            <a:ext cx="7350125" cy="590931"/>
          </a:xfrm>
          <a:solidFill>
            <a:schemeClr val="tx1"/>
          </a:solidFill>
        </p:spPr>
        <p:txBody>
          <a:bodyPr>
            <a:sp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5FDFE-BB85-DCD5-6A4D-B82E7CD7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3275" y="4924425"/>
            <a:ext cx="968375" cy="5207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F4C40-E249-861E-CF35-F6F96EAF3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42DC1-7009-9777-9176-1A5ABB17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D59F0-CA3E-A048-BFB8-23D588301C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715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5" y="660596"/>
            <a:ext cx="8620125" cy="807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28775"/>
            <a:ext cx="5157787" cy="4560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628775"/>
            <a:ext cx="5183188" cy="4560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DAADC58-7A63-926F-9562-BCAB731E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DA0F5D-6F4F-A47C-F893-2C873D7CDD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A4DC4-6881-CC42-A46C-FAE707DF10F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C65977-A83A-08BA-4932-91888FBDE3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170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>
            <a:noAutofit/>
          </a:bodyPr>
          <a:lstStyle/>
          <a:p>
            <a:pPr lvl="0"/>
            <a:endParaRPr lang="en-GB" noProof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6139849-2CB9-03A4-E866-DCF573DC886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3738327-FF28-6421-B863-B2E8FAD5B9D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9321D-52EB-FE42-B9C4-5FA86DA16C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1C74B18-6FDF-6BCD-41F8-174659D8973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908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vider Le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5F7893EE-D256-0CC6-C602-9D67249187B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34350" y="0"/>
            <a:ext cx="4057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20000" tIns="3600000" rIns="720000" bIns="828000" anchor="b"/>
          <a:lstStyle>
            <a:lvl1pPr>
              <a:defRPr>
                <a:solidFill>
                  <a:schemeClr val="tx1"/>
                </a:solidFill>
                <a:latin typeface="Circular Std Book" panose="020B0604020101020102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 pitchFamily="34" charset="0"/>
              </a:defRPr>
            </a:lvl9pPr>
          </a:lstStyle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CADDCC3-10DE-C58A-ECEC-BD03CF14D18D}"/>
              </a:ext>
            </a:extLst>
          </p:cNvPr>
          <p:cNvCxnSpPr/>
          <p:nvPr userDrawn="1"/>
        </p:nvCxnSpPr>
        <p:spPr>
          <a:xfrm flipV="1">
            <a:off x="885825" y="6057900"/>
            <a:ext cx="10467975" cy="9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3">
            <a:extLst>
              <a:ext uri="{FF2B5EF4-FFF2-40B4-BE49-F238E27FC236}">
                <a16:creationId xmlns:a16="http://schemas.microsoft.com/office/drawing/2014/main" id="{F2108602-9191-47A7-0666-D594DFE692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5572125"/>
            <a:ext cx="15017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80450" y="1576388"/>
            <a:ext cx="2673350" cy="3868737"/>
          </a:xfrm>
        </p:spPr>
        <p:txBody>
          <a:bodyPr anchor="b"/>
          <a:lstStyle>
            <a:lvl1pPr marL="0">
              <a:spcBef>
                <a:spcPts val="1200"/>
              </a:spcBef>
              <a:defRPr lang="en-US" sz="36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>
              <a:spcBef>
                <a:spcPts val="120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05811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B43C6-236E-F4F0-B950-72316C22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EE6582-8816-4242-9BBA-C5B647DD1E25}" type="datetime3">
              <a:rPr lang="en-GB"/>
              <a:pPr>
                <a:defRPr/>
              </a:pPr>
              <a:t>21 November, 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86A0C-2077-DF4B-ED34-8BAEF9CF7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www.ttpoll.eu               Session - mpharm </a:t>
            </a:r>
          </a:p>
          <a:p>
            <a:pPr>
              <a:defRPr/>
            </a:pPr>
            <a:r>
              <a:rPr lang="en-GB"/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325A-FC61-36E9-011B-AD967F026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B64DD3-6F77-1D40-A638-5B1A85D8BCC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78148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3275" y="2810580"/>
            <a:ext cx="5902325" cy="1200329"/>
          </a:xfrm>
          <a:solidFill>
            <a:schemeClr val="tx1"/>
          </a:solidFill>
        </p:spPr>
        <p:txBody>
          <a:bodyPr anchor="b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3275" y="4182466"/>
            <a:ext cx="7350125" cy="590931"/>
          </a:xfrm>
          <a:solidFill>
            <a:schemeClr val="tx1"/>
          </a:solidFill>
        </p:spPr>
        <p:txBody>
          <a:bodyPr>
            <a:sp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E49F3-450F-43E8-BD8C-329D83FE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CDA67FC-8B14-B48C-0CEF-FCB63C0990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74354-8D7F-0F48-89F6-66B13EC8C54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F22957E-5FCC-E3D3-76E0-D278F1B8BE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309449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63576"/>
            <a:ext cx="5292725" cy="1325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2216755"/>
            <a:ext cx="5305425" cy="32348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43576" y="663576"/>
            <a:ext cx="4788000" cy="4788000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335788" y="2904813"/>
            <a:ext cx="3203575" cy="305526"/>
          </a:xfrm>
        </p:spPr>
        <p:txBody>
          <a:bodyPr/>
          <a:lstStyle>
            <a:lvl5pPr marL="0" indent="0" algn="ctr">
              <a:buNone/>
              <a:defRPr baseline="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5457F-646D-C823-1A59-A2A2DE9B802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10143-2BCD-8490-09DE-5551A5FDD38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124575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54492-E187-E2E7-B2BD-642F080A42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312400" y="6124575"/>
            <a:ext cx="1028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5AA54-7130-864F-93DB-746056B2B8A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4218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9 Image Grid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63576"/>
            <a:ext cx="5102225" cy="6413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1628775"/>
            <a:ext cx="5114925" cy="38228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9680379" y="670531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9680379" y="2283432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9680379" y="3896332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7927730" y="2283432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7940577" y="657225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6187927" y="657225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6187927" y="2283432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6200775" y="3905353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7940577" y="3905353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0E2C5-C81A-8133-8155-C88BCEDEDFEF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4C7871-FFAA-2BA7-5EA4-FFC340382AFC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DAAC9-465A-1E41-AD82-FAAA062E777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4C0479-6AC5-0DD8-C94A-C94675F268E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847596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63575"/>
            <a:ext cx="7207250" cy="1430695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737" y="2210303"/>
            <a:ext cx="10550526" cy="32348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DC227-5A41-33DC-4BF5-122D58F8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52F93-3280-BF1C-5EB6-31F3B1576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24575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7FDF4-A414-8816-3532-D5CC4B5E8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12400" y="6124575"/>
            <a:ext cx="1028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21890-506F-9A44-8E96-C87F5171025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716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5" y="618945"/>
            <a:ext cx="5953125" cy="120032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0575" y="1989139"/>
            <a:ext cx="10515600" cy="369332"/>
          </a:xfrm>
        </p:spPr>
        <p:txBody>
          <a:bodyPr>
            <a:sp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72F6E-AF0D-02BC-CD0D-FDC81FA4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251D0-0D71-4156-AA9C-3C39A3EC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24575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B34C1-FDB9-9BC8-7ED9-DA8B5729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138F9-0A61-7448-81D7-AE6327A6E23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6724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lus side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4C633849-AF77-F14B-B342-B4167A2020F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951913" y="0"/>
            <a:ext cx="3240087" cy="4972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540000" tIns="360000" rIns="540000" bIns="360000" anchor="b"/>
          <a:lstStyle>
            <a:lvl1pPr>
              <a:defRPr>
                <a:solidFill>
                  <a:schemeClr val="tx1"/>
                </a:solidFill>
                <a:latin typeface="Circular Std Book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9pPr>
          </a:lstStyle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63575"/>
            <a:ext cx="7454900" cy="1454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3275" y="2241755"/>
            <a:ext cx="7454900" cy="3203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391650" y="3459147"/>
            <a:ext cx="2608263" cy="1255728"/>
          </a:xfrm>
        </p:spPr>
        <p:txBody>
          <a:bodyPr anchor="b">
            <a:sp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FE802-5A76-5614-8523-F3AC2A2282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A1593-E617-BAAF-2C4B-46ABEA0E0D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124575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B250B-9F4F-CDA4-6593-FFB2D2E7EF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615D2-A9A4-7C4B-8D5D-605B66C497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2837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e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B391409D-23B2-8B79-C088-A8A64D6648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4057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20000" tIns="3600000" rIns="720000" bIns="828000" anchor="b"/>
          <a:lstStyle>
            <a:lvl1pPr>
              <a:defRPr>
                <a:solidFill>
                  <a:schemeClr val="tx1"/>
                </a:solidFill>
                <a:latin typeface="Circular Std Book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9pPr>
          </a:lstStyle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AAB0CAA-910B-8054-542B-001FDF44BF7D}"/>
              </a:ext>
            </a:extLst>
          </p:cNvPr>
          <p:cNvCxnSpPr/>
          <p:nvPr userDrawn="1"/>
        </p:nvCxnSpPr>
        <p:spPr>
          <a:xfrm flipV="1">
            <a:off x="885825" y="6057900"/>
            <a:ext cx="10467975" cy="9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03275" y="3069042"/>
            <a:ext cx="2673350" cy="2374496"/>
          </a:xfrm>
        </p:spPr>
        <p:txBody>
          <a:bodyPr anchor="b">
            <a:spAutoFit/>
          </a:bodyPr>
          <a:lstStyle>
            <a:lvl1pPr marL="0">
              <a:spcBef>
                <a:spcPts val="1200"/>
              </a:spcBef>
              <a:defRPr lang="en-US" sz="36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>
              <a:spcBef>
                <a:spcPts val="120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0955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8717167" cy="775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28775"/>
            <a:ext cx="5157787" cy="4560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628775"/>
            <a:ext cx="5183188" cy="4560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84799B7D-1BE8-3CB4-1D8E-6EF896855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AD3209E7-C9DA-3CF5-E5A4-F0E0BB01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6DB822AC-3AAC-6C16-6881-93CFAE4D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2AAA-2BD8-0D4A-882A-BBE467A1559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6740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70371761-9DE2-7C96-1916-538347D6AB0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07289DE-E622-56EF-0BAC-90660962DC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124575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5F19D72-1709-481E-0B61-EF4BEA56C8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1FE5-BE20-F54A-A555-ABCC2852250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9960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63576"/>
            <a:ext cx="5292725" cy="132556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2216755"/>
            <a:ext cx="5305425" cy="32348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43576" y="663576"/>
            <a:ext cx="4788000" cy="4788000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335788" y="3272034"/>
            <a:ext cx="3203575" cy="369332"/>
          </a:xfrm>
          <a:solidFill>
            <a:schemeClr val="bg1"/>
          </a:solidFill>
        </p:spPr>
        <p:txBody>
          <a:bodyPr>
            <a:spAutoFit/>
          </a:bodyPr>
          <a:lstStyle>
            <a:lvl5pPr marL="0" indent="0" algn="ctr">
              <a:buNone/>
              <a:defRPr sz="2000" baseline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17ED6850-4422-B582-FD00-3517D7A2ACA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</a:t>
            </a:r>
            <a:endParaRPr lang="en-GB" dirty="0"/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A996026D-C662-7236-84F1-1C357BB5F2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CB7BF7D5-F912-D6A7-EF22-61CC4A092D8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A9771-4B6F-8C4A-B692-1FEBD2C77F6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66306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9 Image Grid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63576"/>
            <a:ext cx="5102225" cy="132556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2216755"/>
            <a:ext cx="5114925" cy="32348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9680379" y="670531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9680379" y="2283432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9680379" y="3896332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7934153" y="2283432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7940577" y="657225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6187927" y="657225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6187927" y="2283432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6200775" y="3905353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7940577" y="3905353"/>
            <a:ext cx="1660721" cy="1549184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13C84A17-9FF2-2157-DA66-E78CD7F57709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</a:t>
            </a:r>
            <a:endParaRPr lang="en-GB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ACFC92DA-F502-A2A2-240B-C52C299B647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336DDE1-6C4C-D643-31AB-C8C240A290E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43D75-9B41-AD45-81A9-519BF803D14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1629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4" y="663575"/>
            <a:ext cx="7819615" cy="1451769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737" y="2210303"/>
            <a:ext cx="10550526" cy="32348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F9CA1714-58DE-A3C1-4022-1DE8639DC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</a:t>
            </a:r>
            <a:endParaRPr lang="en-GB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EC7C7A76-4224-0F9F-486C-9B45B1855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582A68A6-5FDE-1E65-749B-FB01B5D1C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7FA24-2BA8-8740-80E8-B82EA573FE7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2269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57225"/>
            <a:ext cx="10515600" cy="75713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1628775"/>
            <a:ext cx="10515600" cy="369332"/>
          </a:xfrm>
        </p:spPr>
        <p:txBody>
          <a:bodyPr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F2FE0BEB-7242-1CD5-A721-D17D6C54D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</a:t>
            </a:r>
            <a:endParaRPr lang="en-GB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5E2CE221-F54D-989C-3626-A7846389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9DB0CBC5-B837-8C34-79E2-8A0F2E255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F0BD0-8906-6043-8C1E-F8A8C8D2A30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5379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lus side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F725038D-ABFE-7767-60FB-00E4330857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51913" y="0"/>
            <a:ext cx="3240087" cy="4972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0" tIns="360000" rIns="540000" bIns="360000" anchor="b"/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endParaRPr lang="en-GB" altLang="en-US" sz="1200">
              <a:solidFill>
                <a:schemeClr val="bg1"/>
              </a:solidFill>
            </a:endParaRPr>
          </a:p>
          <a:p>
            <a:endParaRPr lang="en-GB" altLang="en-US" sz="1200">
              <a:solidFill>
                <a:schemeClr val="bg1"/>
              </a:solidFill>
            </a:endParaRPr>
          </a:p>
          <a:p>
            <a:endParaRPr lang="en-GB" altLang="en-US" sz="1200">
              <a:solidFill>
                <a:schemeClr val="bg1"/>
              </a:solidFill>
            </a:endParaRPr>
          </a:p>
          <a:p>
            <a:endParaRPr lang="en-GB" altLang="en-US" sz="1200">
              <a:solidFill>
                <a:schemeClr val="bg1"/>
              </a:solidFill>
            </a:endParaRPr>
          </a:p>
          <a:p>
            <a:endParaRPr lang="en-GB" altLang="en-US" sz="1200">
              <a:solidFill>
                <a:schemeClr val="bg1"/>
              </a:solidFill>
            </a:endParaRPr>
          </a:p>
          <a:p>
            <a:endParaRPr lang="en-GB" altLang="en-US" sz="1200">
              <a:solidFill>
                <a:schemeClr val="bg1"/>
              </a:solidFill>
            </a:endParaRPr>
          </a:p>
          <a:p>
            <a:endParaRPr lang="en-GB" altLang="en-US" sz="1200">
              <a:solidFill>
                <a:schemeClr val="bg1"/>
              </a:solidFill>
            </a:endParaRPr>
          </a:p>
          <a:p>
            <a:endParaRPr lang="en-GB" altLang="en-US" sz="1200">
              <a:solidFill>
                <a:schemeClr val="bg1"/>
              </a:solidFill>
            </a:endParaRPr>
          </a:p>
          <a:p>
            <a:endParaRPr lang="en-GB" altLang="en-US" sz="1200">
              <a:solidFill>
                <a:schemeClr val="bg1"/>
              </a:solidFill>
            </a:endParaRPr>
          </a:p>
          <a:p>
            <a:endParaRPr lang="en-GB" altLang="en-US" sz="1200">
              <a:solidFill>
                <a:schemeClr val="bg1"/>
              </a:solidFill>
            </a:endParaRPr>
          </a:p>
          <a:p>
            <a:endParaRPr lang="en-GB" altLang="en-US" sz="1200">
              <a:solidFill>
                <a:schemeClr val="bg1"/>
              </a:solidFill>
            </a:endParaRPr>
          </a:p>
          <a:p>
            <a:endParaRPr lang="en-GB" altLang="en-US" sz="1200">
              <a:solidFill>
                <a:schemeClr val="bg1"/>
              </a:solidFill>
            </a:endParaRPr>
          </a:p>
          <a:p>
            <a:endParaRPr lang="en-GB" altLang="en-US" sz="120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617B1-20D7-8E4B-8336-436277C8C14E}"/>
              </a:ext>
            </a:extLst>
          </p:cNvPr>
          <p:cNvSpPr txBox="1">
            <a:spLocks/>
          </p:cNvSpPr>
          <p:nvPr userDrawn="1"/>
        </p:nvSpPr>
        <p:spPr>
          <a:xfrm>
            <a:off x="2638425" y="6124575"/>
            <a:ext cx="69151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/>
              <a:t>Presentation title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63575"/>
            <a:ext cx="74549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3275" y="2118519"/>
            <a:ext cx="7454900" cy="332660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391650" y="3266786"/>
            <a:ext cx="2608263" cy="1448089"/>
          </a:xfrm>
        </p:spPr>
        <p:txBody>
          <a:bodyPr anchor="b">
            <a:spAutoFit/>
          </a:bodyPr>
          <a:lstStyle>
            <a:lvl1pPr marL="0" indent="0" algn="l">
              <a:buNone/>
              <a:defRPr sz="3600">
                <a:solidFill>
                  <a:schemeClr val="tx1"/>
                </a:solidFill>
                <a:latin typeface="+mj-lt"/>
              </a:defRPr>
            </a:lvl1pPr>
            <a:lvl2pPr marL="0" algn="l">
              <a:defRPr sz="1200">
                <a:solidFill>
                  <a:schemeClr val="tx1"/>
                </a:solidFill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BF5D9B0-15B9-89BF-4B11-AE27B9B49C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C694C-DDB2-17A1-3DA6-541E489A6F9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07D12-9E18-EF49-A103-D888F38B28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017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5" y="660596"/>
            <a:ext cx="8620125" cy="807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28775"/>
            <a:ext cx="5157787" cy="4560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628775"/>
            <a:ext cx="5183188" cy="4560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47992B-C909-555A-C2C3-7E01265C1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9B715-DFB0-A6BE-9058-39506A46A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FD7119E6-9645-C69A-F3D4-3F5216F8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6E322-0E06-1A4E-8602-7DD8EF7451D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6344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>
            <a:noAutofit/>
          </a:bodyPr>
          <a:lstStyle/>
          <a:p>
            <a:pPr lvl="0"/>
            <a:endParaRPr lang="en-GB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2B2C7-D27F-5712-D097-627B26A15C2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2019</a:t>
            </a:r>
            <a:endParaRPr lang="en-GB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1BDFBACE-0F6F-7C1C-2770-8995C31812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208EC19B-02A6-F7FE-F756-0F3C6D0593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81356-6571-8748-88BE-CC8FD964CC1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8245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3275" y="2713038"/>
            <a:ext cx="8959850" cy="1230312"/>
          </a:xfrm>
          <a:solidFill>
            <a:schemeClr val="bg1"/>
          </a:solidFill>
        </p:spPr>
        <p:txBody>
          <a:bodyPr anchor="b">
            <a:noAutofit/>
          </a:bodyPr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3275" y="4182466"/>
            <a:ext cx="7350125" cy="570108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C3102-471D-2953-0F8F-9FA42BFBB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3275" y="4924425"/>
            <a:ext cx="968375" cy="520700"/>
          </a:xfrm>
        </p:spPr>
        <p:txBody>
          <a:bodyPr/>
          <a:lstStyle>
            <a:lvl1pPr>
              <a:defRPr sz="28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11 February 2019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0207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Le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8E96F0B8-4B75-EAEC-D3AF-B6222CA04B6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4057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20000" tIns="3600000" rIns="720000" bIns="828000" anchor="b"/>
          <a:lstStyle>
            <a:lvl1pPr>
              <a:defRPr>
                <a:solidFill>
                  <a:schemeClr val="tx1"/>
                </a:solidFill>
                <a:latin typeface="Circular Std Book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9pPr>
          </a:lstStyle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E4486C1-4DEA-9FA2-B6FB-7FD54951CF58}"/>
              </a:ext>
            </a:extLst>
          </p:cNvPr>
          <p:cNvCxnSpPr/>
          <p:nvPr userDrawn="1"/>
        </p:nvCxnSpPr>
        <p:spPr>
          <a:xfrm flipV="1">
            <a:off x="885825" y="6057900"/>
            <a:ext cx="10467975" cy="9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03275" y="3069042"/>
            <a:ext cx="2673350" cy="2374496"/>
          </a:xfrm>
        </p:spPr>
        <p:txBody>
          <a:bodyPr anchor="b">
            <a:spAutoFit/>
          </a:bodyPr>
          <a:lstStyle>
            <a:lvl1pPr marL="0">
              <a:spcBef>
                <a:spcPts val="1200"/>
              </a:spcBef>
              <a:defRPr lang="en-US" sz="36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>
              <a:spcBef>
                <a:spcPts val="120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472021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63576"/>
            <a:ext cx="5292725" cy="1325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2216755"/>
            <a:ext cx="5305425" cy="32348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43576" y="663576"/>
            <a:ext cx="4788000" cy="4788000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335788" y="2904813"/>
            <a:ext cx="3203575" cy="305526"/>
          </a:xfrm>
        </p:spPr>
        <p:txBody>
          <a:bodyPr/>
          <a:lstStyle>
            <a:lvl5pPr marL="0" indent="0" algn="ctr">
              <a:buNone/>
              <a:defRPr baseline="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79156-D1D0-E1EA-FB4B-FC0DE768238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 February 2019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F34F7-626E-2AFA-1416-5D0DC41BE4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124575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Get Results Day Ready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4D46-DB4F-AA42-460E-07F5E7C898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312400" y="6124575"/>
            <a:ext cx="1028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A08C2-974D-F641-B989-E3126727CB0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4224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9 Image Grid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63576"/>
            <a:ext cx="5102225" cy="1325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2216755"/>
            <a:ext cx="5114925" cy="32348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9680379" y="670531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9680379" y="2283432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9680379" y="3896332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7934153" y="2283432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7940577" y="657225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6187927" y="657225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6187927" y="2283432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6200775" y="3905353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7940577" y="3905353"/>
            <a:ext cx="1660721" cy="1549184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ACF18-FEAC-C2DB-9C28-8CE5A97DD077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 February 2019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36BA5-2F8F-6481-A821-31F5EF851C21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4038600" y="6124575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Get Results Day Ready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C50CF-FF61-04F6-D71D-992ED2F9B40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0312400" y="6124575"/>
            <a:ext cx="1028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02D0E-AF9F-094B-898A-76F132FC7C4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9365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63576"/>
            <a:ext cx="7207250" cy="1325562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737" y="2210303"/>
            <a:ext cx="10550526" cy="32348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741CE-9A4E-B82B-56FD-90BBD2BE9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 February 2019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2BD9F-C183-FB5D-8142-68D9095B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24575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Get Results Day Ready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E40-9B40-3D3E-422F-DA281587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12400" y="6124575"/>
            <a:ext cx="1028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4D44B-87A0-E949-9813-38D257B5D17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438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5" y="657224"/>
            <a:ext cx="10515600" cy="2314575"/>
          </a:xfrm>
        </p:spPr>
        <p:txBody>
          <a:bodyPr anchor="b"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0575" y="31035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1B026-9CF5-E2E4-0393-9E5287456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 February 2019</a:t>
            </a: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FB7C6-8A1A-197A-E48F-C560F56A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24575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Get Results Day Ready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ED962-B88B-6FEC-8996-E2D7B351E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2DB7F-897F-AD4F-AF8A-06478BF6B38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7496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lus side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D4C94D-353A-2253-FA82-8DCBB1DB929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951913" y="0"/>
            <a:ext cx="3240087" cy="497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540000" tIns="360000" rIns="540000" bIns="360000" anchor="b"/>
          <a:lstStyle>
            <a:lvl1pPr>
              <a:defRPr>
                <a:solidFill>
                  <a:schemeClr val="tx1"/>
                </a:solidFill>
                <a:latin typeface="Circular Std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itchFamily="34" charset="0"/>
              </a:defRPr>
            </a:lvl9pPr>
          </a:lstStyle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alt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663575"/>
            <a:ext cx="74549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3275" y="2118519"/>
            <a:ext cx="7454900" cy="332660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391650" y="188914"/>
            <a:ext cx="2608263" cy="4525961"/>
          </a:xfrm>
        </p:spPr>
        <p:txBody>
          <a:bodyPr anchor="b"/>
          <a:lstStyle>
            <a:lvl1pPr marL="0" indent="0" algn="l">
              <a:buNone/>
              <a:defRPr sz="3600">
                <a:solidFill>
                  <a:schemeClr val="tx1"/>
                </a:solidFill>
                <a:latin typeface="+mj-lt"/>
              </a:defRPr>
            </a:lvl1pPr>
            <a:lvl2pPr marL="0" algn="l">
              <a:defRPr sz="1200">
                <a:solidFill>
                  <a:schemeClr val="tx1"/>
                </a:solidFill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A6D0E-C8EE-CD17-060E-CD6EB3AEE2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 February 2019</a:t>
            </a:r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A4A28-86D3-E734-0CA9-A0757B5003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124575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Get Results Day Ready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B9E2C-6892-4E4A-2609-511F80677B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29E03-02F8-6B48-AFDE-B91807BB49A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84687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5" y="660596"/>
            <a:ext cx="8620125" cy="6443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28775"/>
            <a:ext cx="5157787" cy="4560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628775"/>
            <a:ext cx="5183188" cy="4560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9BBB3064-55BD-573A-3900-81715470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 February 2019</a:t>
            </a:r>
            <a:endParaRPr lang="en-GB" alt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60546FAB-B8F3-34C1-18CE-0AFC61704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Get Results Day Ready</a:t>
            </a: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D04CB5BE-6D2A-B86B-644C-2005D973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56413-2323-524D-9892-2418C81020A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74029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0EFA00C7-1B54-4E40-1127-3C2BE5801C5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11 February 2019</a:t>
            </a:r>
            <a:endParaRPr lang="en-GB" alt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697CB65-DE73-CDB9-7B42-AC881AA7F5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124575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Get Results Day Ready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8B4AC3BE-9F8C-76A0-D85C-F6038F797D7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363EA-FD38-2F4B-889A-B52315DCDF6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808666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5" y="1547413"/>
            <a:ext cx="3378302" cy="1421928"/>
          </a:xfrm>
        </p:spPr>
        <p:txBody>
          <a:bodyPr anchor="b">
            <a:spAutoFit/>
          </a:bodyPr>
          <a:lstStyle>
            <a:lvl1pPr>
              <a:defRPr sz="4800"/>
            </a:lvl1pPr>
          </a:lstStyle>
          <a:p>
            <a:r>
              <a:rPr lang="en-AU"/>
              <a:t>Click to edit Master title style</a:t>
            </a:r>
            <a:endParaRPr lang="en-GB" dirty="0"/>
          </a:p>
        </p:txBody>
      </p:sp>
      <p:sp>
        <p:nvSpPr>
          <p:cNvPr id="3" name="Date Placeholder 7">
            <a:extLst>
              <a:ext uri="{FF2B5EF4-FFF2-40B4-BE49-F238E27FC236}">
                <a16:creationId xmlns:a16="http://schemas.microsoft.com/office/drawing/2014/main" id="{494CF898-AA4D-418C-3D13-6C3FDF2CA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0EDD90FD-E419-C518-3F25-1915D3596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5375"/>
            <a:ext cx="4114800" cy="277813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GB"/>
              <a:t>Get Results Day Ready</a:t>
            </a:r>
            <a:endParaRPr lang="en-GB" dirty="0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85F55F25-E228-904C-E4CD-604B09B4A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307DA-020D-E544-B028-F8060734CF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99618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vider Le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DE251E-EC2A-6E48-D0B9-95E5360E24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34350" y="0"/>
            <a:ext cx="4057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20000" tIns="3600000" rIns="720000" bIns="828000" anchor="b"/>
          <a:lstStyle>
            <a:lvl1pPr>
              <a:defRPr sz="2400">
                <a:solidFill>
                  <a:schemeClr val="tx1"/>
                </a:solidFill>
                <a:latin typeface="Circular Std Boo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ircular Std Boo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ircular Std Boo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ircular Std Boo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ircular Std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ircular Std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ircular Std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ircular Std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ircular Std Book" charset="0"/>
                <a:ea typeface="ＭＳ Ｐゴシック" charset="0"/>
              </a:defRPr>
            </a:lvl9pPr>
          </a:lstStyle>
          <a:p>
            <a:pPr>
              <a:defRPr/>
            </a:pPr>
            <a:endParaRPr lang="en-GB" sz="1100"/>
          </a:p>
          <a:p>
            <a:pPr>
              <a:defRPr/>
            </a:pPr>
            <a:endParaRPr lang="en-GB" sz="1100"/>
          </a:p>
          <a:p>
            <a:pPr>
              <a:defRPr/>
            </a:pPr>
            <a:endParaRPr lang="en-GB" sz="1100"/>
          </a:p>
          <a:p>
            <a:pPr>
              <a:defRPr/>
            </a:pPr>
            <a:endParaRPr lang="en-GB" sz="1100"/>
          </a:p>
          <a:p>
            <a:pPr>
              <a:defRPr/>
            </a:pPr>
            <a:endParaRPr lang="en-GB" sz="1100"/>
          </a:p>
          <a:p>
            <a:pPr>
              <a:defRPr/>
            </a:pPr>
            <a:endParaRPr lang="en-GB" sz="1100"/>
          </a:p>
          <a:p>
            <a:pPr>
              <a:defRPr/>
            </a:pPr>
            <a:endParaRPr lang="en-GB" sz="1100"/>
          </a:p>
          <a:p>
            <a:pPr>
              <a:defRPr/>
            </a:pPr>
            <a:endParaRPr lang="en-GB" sz="1100"/>
          </a:p>
          <a:p>
            <a:pPr>
              <a:defRPr/>
            </a:pPr>
            <a:endParaRPr lang="en-GB" sz="1100"/>
          </a:p>
          <a:p>
            <a:pPr>
              <a:defRPr/>
            </a:pPr>
            <a:endParaRPr lang="en-GB" sz="1100"/>
          </a:p>
          <a:p>
            <a:pPr>
              <a:defRPr/>
            </a:pPr>
            <a:endParaRPr lang="en-GB" sz="1100"/>
          </a:p>
          <a:p>
            <a:pPr>
              <a:defRPr/>
            </a:pPr>
            <a:endParaRPr lang="en-GB" sz="1100"/>
          </a:p>
          <a:p>
            <a:pPr>
              <a:defRPr/>
            </a:pPr>
            <a:endParaRPr lang="en-GB" sz="1100"/>
          </a:p>
          <a:p>
            <a:pPr>
              <a:defRPr/>
            </a:pPr>
            <a:endParaRPr lang="en-GB" sz="1100"/>
          </a:p>
          <a:p>
            <a:pPr>
              <a:defRPr/>
            </a:pPr>
            <a:endParaRPr lang="en-GB" sz="11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F40040-2C81-F0E6-5C16-8D7B0C358396}"/>
              </a:ext>
            </a:extLst>
          </p:cNvPr>
          <p:cNvCxnSpPr/>
          <p:nvPr userDrawn="1"/>
        </p:nvCxnSpPr>
        <p:spPr>
          <a:xfrm flipV="1">
            <a:off x="885825" y="6057900"/>
            <a:ext cx="10467975" cy="9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4">
            <a:extLst>
              <a:ext uri="{FF2B5EF4-FFF2-40B4-BE49-F238E27FC236}">
                <a16:creationId xmlns:a16="http://schemas.microsoft.com/office/drawing/2014/main" id="{DC8327B0-5647-991C-42ED-D87AEBFEA2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5572125"/>
            <a:ext cx="15017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80450" y="3070629"/>
            <a:ext cx="2673350" cy="2374496"/>
          </a:xfrm>
        </p:spPr>
        <p:txBody>
          <a:bodyPr anchor="b">
            <a:spAutoFit/>
          </a:bodyPr>
          <a:lstStyle>
            <a:lvl1pPr marL="0">
              <a:spcBef>
                <a:spcPts val="1200"/>
              </a:spcBef>
              <a:defRPr lang="en-US" sz="36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>
              <a:spcBef>
                <a:spcPts val="120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</p:txBody>
      </p:sp>
      <p:sp>
        <p:nvSpPr>
          <p:cNvPr id="5" name="Date Placeholder 14">
            <a:extLst>
              <a:ext uri="{FF2B5EF4-FFF2-40B4-BE49-F238E27FC236}">
                <a16:creationId xmlns:a16="http://schemas.microsoft.com/office/drawing/2014/main" id="{511E69D6-C337-8865-45C7-C00572792D0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 dirty="0"/>
          </a:p>
        </p:txBody>
      </p:sp>
      <p:sp>
        <p:nvSpPr>
          <p:cNvPr id="6" name="Footer Placeholder 15">
            <a:extLst>
              <a:ext uri="{FF2B5EF4-FFF2-40B4-BE49-F238E27FC236}">
                <a16:creationId xmlns:a16="http://schemas.microsoft.com/office/drawing/2014/main" id="{9A15C536-C93A-9059-6C50-F6080567BBF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Get Results Day Ready</a:t>
            </a:r>
            <a:endParaRPr lang="en-GB" dirty="0"/>
          </a:p>
        </p:txBody>
      </p:sp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AC9ED8D8-3101-72EC-18B1-F8E1FB480A2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679B5-DB78-FF4B-AF37-6A642C971A6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84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E3CEA37B-C805-F553-409D-FFAEA90643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34350" y="0"/>
            <a:ext cx="4057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20000" tIns="3600000" rIns="720000" bIns="828000" anchor="b"/>
          <a:lstStyle>
            <a:lvl1pPr>
              <a:defRPr>
                <a:solidFill>
                  <a:schemeClr val="tx1"/>
                </a:solidFill>
                <a:latin typeface="Circular Std Book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9pPr>
          </a:lstStyle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F5244B-3AA2-99C1-1D7E-893E26D3ECA0}"/>
              </a:ext>
            </a:extLst>
          </p:cNvPr>
          <p:cNvCxnSpPr/>
          <p:nvPr userDrawn="1"/>
        </p:nvCxnSpPr>
        <p:spPr>
          <a:xfrm flipV="1">
            <a:off x="885825" y="6057900"/>
            <a:ext cx="10467975" cy="9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2">
            <a:extLst>
              <a:ext uri="{FF2B5EF4-FFF2-40B4-BE49-F238E27FC236}">
                <a16:creationId xmlns:a16="http://schemas.microsoft.com/office/drawing/2014/main" id="{6A76AEC7-62FF-025D-C6E8-7078618B74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5572125"/>
            <a:ext cx="15017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80450" y="3070629"/>
            <a:ext cx="2673350" cy="2374496"/>
          </a:xfrm>
        </p:spPr>
        <p:txBody>
          <a:bodyPr anchor="b">
            <a:spAutoFit/>
          </a:bodyPr>
          <a:lstStyle>
            <a:lvl1pPr marL="0">
              <a:spcBef>
                <a:spcPts val="1200"/>
              </a:spcBef>
              <a:defRPr lang="en-US" sz="36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>
              <a:spcBef>
                <a:spcPts val="120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14">
            <a:extLst>
              <a:ext uri="{FF2B5EF4-FFF2-40B4-BE49-F238E27FC236}">
                <a16:creationId xmlns:a16="http://schemas.microsoft.com/office/drawing/2014/main" id="{57D66347-175B-4DBE-B590-6878A2B8337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6" name="Footer Placeholder 15">
            <a:extLst>
              <a:ext uri="{FF2B5EF4-FFF2-40B4-BE49-F238E27FC236}">
                <a16:creationId xmlns:a16="http://schemas.microsoft.com/office/drawing/2014/main" id="{9AAE66CE-680B-50C8-91D8-06DC97F37F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C84CEC0D-2C1E-CE63-3B8E-C78F51DAC3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0303F-701A-9F4B-9AEA-C3989F8069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722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Le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D150DF5A-5EF4-0B28-7DB0-8701597631E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34350" y="0"/>
            <a:ext cx="4057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20000" tIns="3600000" rIns="720000" bIns="828000" anchor="b"/>
          <a:lstStyle>
            <a:lvl1pPr>
              <a:defRPr>
                <a:solidFill>
                  <a:schemeClr val="tx1"/>
                </a:solidFill>
                <a:latin typeface="Circular Std Book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9pPr>
          </a:lstStyle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8559CE-8105-9A17-4EB1-694986E5DD6C}"/>
              </a:ext>
            </a:extLst>
          </p:cNvPr>
          <p:cNvCxnSpPr/>
          <p:nvPr userDrawn="1"/>
        </p:nvCxnSpPr>
        <p:spPr>
          <a:xfrm flipV="1">
            <a:off x="885825" y="6057900"/>
            <a:ext cx="10467975" cy="9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2">
            <a:extLst>
              <a:ext uri="{FF2B5EF4-FFF2-40B4-BE49-F238E27FC236}">
                <a16:creationId xmlns:a16="http://schemas.microsoft.com/office/drawing/2014/main" id="{941DF95A-2065-AEC7-ECF7-4877EDFDB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5572125"/>
            <a:ext cx="15017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80450" y="3070629"/>
            <a:ext cx="2673350" cy="2374496"/>
          </a:xfrm>
        </p:spPr>
        <p:txBody>
          <a:bodyPr anchor="b">
            <a:spAutoFit/>
          </a:bodyPr>
          <a:lstStyle>
            <a:lvl1pPr marL="0">
              <a:spcBef>
                <a:spcPts val="1200"/>
              </a:spcBef>
              <a:defRPr lang="en-US" sz="36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>
              <a:spcBef>
                <a:spcPts val="120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14">
            <a:extLst>
              <a:ext uri="{FF2B5EF4-FFF2-40B4-BE49-F238E27FC236}">
                <a16:creationId xmlns:a16="http://schemas.microsoft.com/office/drawing/2014/main" id="{347BC190-0171-16F9-1D74-1E5B6237F1E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6" name="Footer Placeholder 15">
            <a:extLst>
              <a:ext uri="{FF2B5EF4-FFF2-40B4-BE49-F238E27FC236}">
                <a16:creationId xmlns:a16="http://schemas.microsoft.com/office/drawing/2014/main" id="{45F2786A-5023-0700-1555-7DD771BD5D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E0948600-EC39-80D7-79D3-9CAD887DDA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7329C-A715-F446-95C9-C859DB9E554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028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Le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9DF63E4E-839B-5714-498F-90A7E2D4FD5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34350" y="0"/>
            <a:ext cx="4057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20000" tIns="3600000" rIns="720000" bIns="828000" anchor="b"/>
          <a:lstStyle>
            <a:lvl1pPr>
              <a:defRPr>
                <a:solidFill>
                  <a:schemeClr val="tx1"/>
                </a:solidFill>
                <a:latin typeface="Circular Std Book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/>
              </a:defRPr>
            </a:lvl9pPr>
          </a:lstStyle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  <a:p>
            <a:pPr eaLnBrk="1" hangingPunct="1">
              <a:defRPr/>
            </a:pPr>
            <a:endParaRPr lang="en-GB" altLang="en-US" sz="11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9493BFB-5C8E-6009-ECA0-58FEB1175803}"/>
              </a:ext>
            </a:extLst>
          </p:cNvPr>
          <p:cNvCxnSpPr/>
          <p:nvPr userDrawn="1"/>
        </p:nvCxnSpPr>
        <p:spPr>
          <a:xfrm flipV="1">
            <a:off x="885825" y="6057900"/>
            <a:ext cx="10467975" cy="9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2">
            <a:extLst>
              <a:ext uri="{FF2B5EF4-FFF2-40B4-BE49-F238E27FC236}">
                <a16:creationId xmlns:a16="http://schemas.microsoft.com/office/drawing/2014/main" id="{E1EDA561-7EB1-71A1-114B-3D147E98D5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5572125"/>
            <a:ext cx="15017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80450" y="3070629"/>
            <a:ext cx="2673350" cy="2374496"/>
          </a:xfrm>
        </p:spPr>
        <p:txBody>
          <a:bodyPr anchor="b">
            <a:spAutoFit/>
          </a:bodyPr>
          <a:lstStyle>
            <a:lvl1pPr marL="0">
              <a:spcBef>
                <a:spcPts val="1200"/>
              </a:spcBef>
              <a:defRPr lang="en-US" sz="36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>
              <a:spcBef>
                <a:spcPts val="120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14">
            <a:extLst>
              <a:ext uri="{FF2B5EF4-FFF2-40B4-BE49-F238E27FC236}">
                <a16:creationId xmlns:a16="http://schemas.microsoft.com/office/drawing/2014/main" id="{62C9D2B7-D6F9-6DDC-8FF2-CE0F84D934C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6" name="Footer Placeholder 15">
            <a:extLst>
              <a:ext uri="{FF2B5EF4-FFF2-40B4-BE49-F238E27FC236}">
                <a16:creationId xmlns:a16="http://schemas.microsoft.com/office/drawing/2014/main" id="{85E824BF-2767-15B4-713E-72E5BA94991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E0A8DBAF-EEA0-8C8B-2961-C59CE57A98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5A5AE-ADC0-D546-9281-ABD89B57F8D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2049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5" y="657224"/>
            <a:ext cx="3378302" cy="231211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0575" y="3151779"/>
            <a:ext cx="10515600" cy="369332"/>
          </a:xfrm>
        </p:spPr>
        <p:txBody>
          <a:bodyPr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7">
            <a:extLst>
              <a:ext uri="{FF2B5EF4-FFF2-40B4-BE49-F238E27FC236}">
                <a16:creationId xmlns:a16="http://schemas.microsoft.com/office/drawing/2014/main" id="{02F2B0AE-5A04-9530-B2BD-CF479F6B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3066AE93-7C8C-8C08-65B8-B98176A17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1B137E0E-784F-4B3F-CA86-C049FEFF3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4DF3D-1D33-134A-BAA6-8D3FBEEAC9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2342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5" y="657224"/>
            <a:ext cx="3378302" cy="231211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0575" y="3151779"/>
            <a:ext cx="10515600" cy="369332"/>
          </a:xfrm>
        </p:spPr>
        <p:txBody>
          <a:bodyPr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7">
            <a:extLst>
              <a:ext uri="{FF2B5EF4-FFF2-40B4-BE49-F238E27FC236}">
                <a16:creationId xmlns:a16="http://schemas.microsoft.com/office/drawing/2014/main" id="{D7312377-5A41-E048-B97F-C7A99B6C6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14DAA495-6FBA-CB83-520C-CF6EB3670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A82BA52C-43F8-07D9-7047-D738293D9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79FCE-50A0-014F-8746-37EF65BDDBA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08921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2492011-6FC7-553C-90B4-394333DEA9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03275" y="615950"/>
            <a:ext cx="6216650" cy="1420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</a:t>
            </a:r>
            <a:br>
              <a:rPr lang="en-US" altLang="en-US"/>
            </a:br>
            <a:r>
              <a:rPr lang="en-US" altLang="en-US"/>
              <a:t>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C055711-2815-FC15-807B-5686F1C48B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90575" y="2124075"/>
            <a:ext cx="105156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BCE02-A51B-E4DA-48E5-BBB6A4683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575" y="6175375"/>
            <a:ext cx="1295400" cy="26193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8013A-F128-CF4E-A2C8-644180A8E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7475" y="6137275"/>
            <a:ext cx="1028700" cy="3397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600" b="1">
                <a:latin typeface="Circular Std Black"/>
              </a:defRPr>
            </a:lvl1pPr>
          </a:lstStyle>
          <a:p>
            <a:pPr>
              <a:defRPr/>
            </a:pPr>
            <a:fld id="{2DA214EA-EF5A-924D-BC75-D38143FD8F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55BDAF-416A-6813-1EE9-3DF322755E91}"/>
              </a:ext>
            </a:extLst>
          </p:cNvPr>
          <p:cNvCxnSpPr/>
          <p:nvPr userDrawn="1"/>
        </p:nvCxnSpPr>
        <p:spPr>
          <a:xfrm flipV="1">
            <a:off x="885825" y="6057900"/>
            <a:ext cx="10467975" cy="9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10">
            <a:extLst>
              <a:ext uri="{FF2B5EF4-FFF2-40B4-BE49-F238E27FC236}">
                <a16:creationId xmlns:a16="http://schemas.microsoft.com/office/drawing/2014/main" id="{4D096FBA-26E0-0558-910B-F67B4578101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5572125"/>
            <a:ext cx="15017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8">
            <a:extLst>
              <a:ext uri="{FF2B5EF4-FFF2-40B4-BE49-F238E27FC236}">
                <a16:creationId xmlns:a16="http://schemas.microsoft.com/office/drawing/2014/main" id="{ADDD2745-B67D-C0A9-7FCF-E597103E3A1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657225"/>
            <a:ext cx="4786312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61D8E-53B0-DF65-2B31-70C11EB51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275" y="5621338"/>
            <a:ext cx="4114800" cy="27622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Wingdings 2" pitchFamily="2" charset="2"/>
        <a:buChar char="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3">
            <a:extLst>
              <a:ext uri="{FF2B5EF4-FFF2-40B4-BE49-F238E27FC236}">
                <a16:creationId xmlns:a16="http://schemas.microsoft.com/office/drawing/2014/main" id="{B9C388F5-26BF-B2C5-BE81-424B76904F5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5578475"/>
            <a:ext cx="15017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56DF49C9-2254-B78E-3F44-0BDA560766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03275" y="615950"/>
            <a:ext cx="5921375" cy="1420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</a:t>
            </a:r>
            <a:br>
              <a:rPr lang="en-US" altLang="en-US"/>
            </a:br>
            <a:r>
              <a:rPr lang="en-US" altLang="en-US"/>
              <a:t>title style</a:t>
            </a:r>
            <a:endParaRPr lang="en-GB" altLang="en-US"/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B5FFFF1B-5547-5062-DF36-D90FBA4918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03275" y="2174875"/>
            <a:ext cx="10504488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BF7A6-953D-8A33-5D9D-1D8DFF21D8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575" y="6124575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969C8-1AC1-4B04-47E4-4F4B273B4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7475" y="6124575"/>
            <a:ext cx="10287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b="1">
                <a:solidFill>
                  <a:schemeClr val="bg1"/>
                </a:solidFill>
                <a:latin typeface="Circular Std Black"/>
              </a:defRPr>
            </a:lvl1pPr>
          </a:lstStyle>
          <a:p>
            <a:pPr>
              <a:defRPr/>
            </a:pPr>
            <a:fld id="{A47F9776-B02C-4A4F-BE90-52477D0EBA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A3D15B-3AAF-5DCD-01AA-181770845671}"/>
              </a:ext>
            </a:extLst>
          </p:cNvPr>
          <p:cNvCxnSpPr/>
          <p:nvPr userDrawn="1"/>
        </p:nvCxnSpPr>
        <p:spPr>
          <a:xfrm flipV="1">
            <a:off x="885825" y="6057900"/>
            <a:ext cx="10467975" cy="9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F78D667-6D69-C175-4C65-38D20A95F6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275" y="5664200"/>
            <a:ext cx="6915150" cy="365125"/>
          </a:xfrm>
          <a:prstGeom prst="rect">
            <a:avLst/>
          </a:prstGeom>
        </p:spPr>
        <p:txBody>
          <a:bodyPr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/>
              <a:t>Presentation title</a:t>
            </a:r>
          </a:p>
          <a:p>
            <a:pPr>
              <a:defRPr/>
            </a:pPr>
            <a:endParaRPr lang="en-GB"/>
          </a:p>
        </p:txBody>
      </p:sp>
      <p:pic>
        <p:nvPicPr>
          <p:cNvPr id="2057" name="Picture 18">
            <a:extLst>
              <a:ext uri="{FF2B5EF4-FFF2-40B4-BE49-F238E27FC236}">
                <a16:creationId xmlns:a16="http://schemas.microsoft.com/office/drawing/2014/main" id="{1614B554-740A-F170-1BEB-AACA3B30732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657225"/>
            <a:ext cx="4786312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32C254-78FF-E0DE-65C9-EAF936593A14}"/>
              </a:ext>
            </a:extLst>
          </p:cNvPr>
          <p:cNvCxnSpPr/>
          <p:nvPr userDrawn="1"/>
        </p:nvCxnSpPr>
        <p:spPr>
          <a:xfrm flipV="1">
            <a:off x="885825" y="6057900"/>
            <a:ext cx="10467975" cy="95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53" r:id="rId5"/>
    <p:sldLayoutId id="2147483835" r:id="rId6"/>
    <p:sldLayoutId id="2147483836" r:id="rId7"/>
    <p:sldLayoutId id="2147483854" r:id="rId8"/>
    <p:sldLayoutId id="2147483855" r:id="rId9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Wingdings 2" pitchFamily="2" charset="2"/>
        <a:buChar char="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CFC9AAE0-02E8-C378-5D97-2E1DD56329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03275" y="663575"/>
            <a:ext cx="5921375" cy="14144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</a:t>
            </a:r>
            <a:br>
              <a:rPr lang="en-US" altLang="en-US"/>
            </a:br>
            <a:r>
              <a:rPr lang="en-US" altLang="en-US"/>
              <a:t>title style</a:t>
            </a:r>
            <a:endParaRPr lang="en-GB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852BADCE-9E75-B93E-5C3D-53B6F5E4E0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03275" y="2174875"/>
            <a:ext cx="10504488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DE51B-6853-F7A9-FFDE-6701728ACA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575" y="6175375"/>
            <a:ext cx="1295400" cy="26193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11 February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A5383-EC83-7839-1C8C-A77019ECB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7475" y="6137275"/>
            <a:ext cx="1028700" cy="3397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600" b="1">
                <a:latin typeface="Circular Std Black"/>
              </a:defRPr>
            </a:lvl1pPr>
          </a:lstStyle>
          <a:p>
            <a:pPr>
              <a:defRPr/>
            </a:pPr>
            <a:fld id="{762D9CC6-662C-9A42-8E1D-C24694191E4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398067-921E-C9B1-84FE-539EDFBE922E}"/>
              </a:ext>
            </a:extLst>
          </p:cNvPr>
          <p:cNvCxnSpPr/>
          <p:nvPr userDrawn="1"/>
        </p:nvCxnSpPr>
        <p:spPr>
          <a:xfrm flipV="1">
            <a:off x="885825" y="6057900"/>
            <a:ext cx="10467975" cy="9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10">
            <a:extLst>
              <a:ext uri="{FF2B5EF4-FFF2-40B4-BE49-F238E27FC236}">
                <a16:creationId xmlns:a16="http://schemas.microsoft.com/office/drawing/2014/main" id="{B1498BE9-AD95-0AF9-9F61-1F8B04D8D6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5572125"/>
            <a:ext cx="15017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5B741BB-3152-A3F7-40FF-012624942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275" y="5646738"/>
            <a:ext cx="6915150" cy="261937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/>
              <a:t>Presentation title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56" r:id="rId2"/>
    <p:sldLayoutId id="2147483838" r:id="rId3"/>
    <p:sldLayoutId id="2147483857" r:id="rId4"/>
    <p:sldLayoutId id="2147483858" r:id="rId5"/>
    <p:sldLayoutId id="2147483859" r:id="rId6"/>
    <p:sldLayoutId id="2147483860" r:id="rId7"/>
    <p:sldLayoutId id="2147483861" r:id="rId8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ircular Std Black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ircular Std Black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ircular Std Black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ircular Std Black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ircular Std Black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ircular Std Black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ircular Std Black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Circular Std Black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Wingdings 2" pitchFamily="2" charset="2"/>
        <a:buChar char="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>
            <a:extLst>
              <a:ext uri="{FF2B5EF4-FFF2-40B4-BE49-F238E27FC236}">
                <a16:creationId xmlns:a16="http://schemas.microsoft.com/office/drawing/2014/main" id="{31F691C1-9777-5F77-BC74-EB04B10341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5578475"/>
            <a:ext cx="15017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Placeholder 1">
            <a:extLst>
              <a:ext uri="{FF2B5EF4-FFF2-40B4-BE49-F238E27FC236}">
                <a16:creationId xmlns:a16="http://schemas.microsoft.com/office/drawing/2014/main" id="{C8F27689-9D0B-D5C2-0266-F485B57AF7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03275" y="615950"/>
            <a:ext cx="10550525" cy="1420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</a:t>
            </a:r>
            <a:br>
              <a:rPr lang="en-US" altLang="en-US"/>
            </a:br>
            <a:r>
              <a:rPr lang="en-US" altLang="en-US"/>
              <a:t>title style</a:t>
            </a:r>
            <a:endParaRPr lang="en-GB" altLang="en-US"/>
          </a:p>
        </p:txBody>
      </p:sp>
      <p:sp>
        <p:nvSpPr>
          <p:cNvPr id="4100" name="Text Placeholder 2">
            <a:extLst>
              <a:ext uri="{FF2B5EF4-FFF2-40B4-BE49-F238E27FC236}">
                <a16:creationId xmlns:a16="http://schemas.microsoft.com/office/drawing/2014/main" id="{320DFFD0-BD1E-85F9-5C95-10C2D99C5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03275" y="2174875"/>
            <a:ext cx="10504488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E9FCB-910F-1433-2E2E-1D546135D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575" y="6124575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2019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45C71-61B6-5231-6BDD-6090C4A0C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7475" y="61245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 smtClean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3B39059F-A9E8-FD41-82D0-40D192E79A9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05631E-BEF1-3E65-1A34-8AE8C5656363}"/>
              </a:ext>
            </a:extLst>
          </p:cNvPr>
          <p:cNvCxnSpPr/>
          <p:nvPr userDrawn="1"/>
        </p:nvCxnSpPr>
        <p:spPr>
          <a:xfrm flipV="1">
            <a:off x="885825" y="6057900"/>
            <a:ext cx="10467975" cy="9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5F156E2-EE61-7605-DB0C-AFE176AD7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38425" y="6124575"/>
            <a:ext cx="691515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/>
              <a:t>Presentation title</a:t>
            </a:r>
            <a:endParaRPr lang="en-GB" dirty="0"/>
          </a:p>
        </p:txBody>
      </p:sp>
      <p:pic>
        <p:nvPicPr>
          <p:cNvPr id="4105" name="Picture 18">
            <a:extLst>
              <a:ext uri="{FF2B5EF4-FFF2-40B4-BE49-F238E27FC236}">
                <a16:creationId xmlns:a16="http://schemas.microsoft.com/office/drawing/2014/main" id="{8BEBED9B-97C7-00A2-5826-32A06BA6EC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657225"/>
            <a:ext cx="4786312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5D515E-B48F-0A6B-DD47-48C352B4B87A}"/>
              </a:ext>
            </a:extLst>
          </p:cNvPr>
          <p:cNvCxnSpPr/>
          <p:nvPr userDrawn="1"/>
        </p:nvCxnSpPr>
        <p:spPr>
          <a:xfrm flipV="1">
            <a:off x="885825" y="6057900"/>
            <a:ext cx="10467975" cy="95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</p:sldLayoutIdLst>
  <p:hf sldNum="0"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Wingdings 2" pitchFamily="2" charset="2"/>
        <a:buChar char="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3">
            <a:extLst>
              <a:ext uri="{FF2B5EF4-FFF2-40B4-BE49-F238E27FC236}">
                <a16:creationId xmlns:a16="http://schemas.microsoft.com/office/drawing/2014/main" id="{A7362A94-AF1F-FCB0-43F5-AA237663398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5578475"/>
            <a:ext cx="15017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Placeholder 1">
            <a:extLst>
              <a:ext uri="{FF2B5EF4-FFF2-40B4-BE49-F238E27FC236}">
                <a16:creationId xmlns:a16="http://schemas.microsoft.com/office/drawing/2014/main" id="{B5607DA2-E7BE-0A76-A4E3-7FAD274CE28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03275" y="663575"/>
            <a:ext cx="5921375" cy="1325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</a:t>
            </a:r>
            <a:br>
              <a:rPr lang="en-US" altLang="en-US"/>
            </a:br>
            <a:r>
              <a:rPr lang="en-US" altLang="en-US"/>
              <a:t>title style</a:t>
            </a:r>
            <a:endParaRPr lang="en-GB" altLang="en-US"/>
          </a:p>
        </p:txBody>
      </p:sp>
      <p:sp>
        <p:nvSpPr>
          <p:cNvPr id="5124" name="Text Placeholder 2">
            <a:extLst>
              <a:ext uri="{FF2B5EF4-FFF2-40B4-BE49-F238E27FC236}">
                <a16:creationId xmlns:a16="http://schemas.microsoft.com/office/drawing/2014/main" id="{1D03A10A-EDE3-9557-9EB9-2D74CAB7C2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03275" y="2174875"/>
            <a:ext cx="10504488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E36AD-56AF-F883-7C01-F5FEE9017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575" y="6124575"/>
            <a:ext cx="129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Circular Std Black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11 February 2019</a:t>
            </a: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1683E-ABFF-D886-1690-530A28482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7475" y="6124575"/>
            <a:ext cx="10287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b="1">
                <a:latin typeface="Circular Std Black"/>
              </a:defRPr>
            </a:lvl1pPr>
          </a:lstStyle>
          <a:p>
            <a:pPr>
              <a:defRPr/>
            </a:pPr>
            <a:fld id="{1E59D703-D2C0-9642-BBA2-7AB506E446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29AACA-F866-FA40-A4D9-D96BFC63D990}"/>
              </a:ext>
            </a:extLst>
          </p:cNvPr>
          <p:cNvCxnSpPr/>
          <p:nvPr userDrawn="1"/>
        </p:nvCxnSpPr>
        <p:spPr>
          <a:xfrm flipV="1">
            <a:off x="885825" y="6057900"/>
            <a:ext cx="10467975" cy="9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" name="Subtitle 2">
            <a:extLst>
              <a:ext uri="{FF2B5EF4-FFF2-40B4-BE49-F238E27FC236}">
                <a16:creationId xmlns:a16="http://schemas.microsoft.com/office/drawing/2014/main" id="{090F43BC-AACE-516E-35B4-C2E8EF1AF64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09625" y="5592763"/>
            <a:ext cx="1293813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ircular Std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/>
            </a:pPr>
            <a:r>
              <a:rPr lang="en-GB" altLang="en-US" sz="1100">
                <a:solidFill>
                  <a:schemeClr val="bg1"/>
                </a:solidFill>
                <a:latin typeface="Circular Std Black" pitchFamily="34" charset="0"/>
                <a:cs typeface="Circular Std Black" pitchFamily="34" charset="0"/>
              </a:rPr>
              <a:t>this is bradford</a:t>
            </a:r>
            <a:endParaRPr lang="en-GB" altLang="en-US" sz="1100">
              <a:solidFill>
                <a:schemeClr val="bg1"/>
              </a:solidFill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B8838E2-ACBD-5B94-34CD-970B4D602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124575"/>
            <a:ext cx="69151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100">
                <a:latin typeface="Circular Std Book" panose="020B0604020101020102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en-US"/>
              <a:t>Get Results Day Ready</a:t>
            </a:r>
          </a:p>
        </p:txBody>
      </p:sp>
      <p:pic>
        <p:nvPicPr>
          <p:cNvPr id="5130" name="Picture 18">
            <a:extLst>
              <a:ext uri="{FF2B5EF4-FFF2-40B4-BE49-F238E27FC236}">
                <a16:creationId xmlns:a16="http://schemas.microsoft.com/office/drawing/2014/main" id="{D41D62DC-C15A-F24B-0608-45B0287B571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657225"/>
            <a:ext cx="4786312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1682BD-874F-3B13-573C-0938D773318E}"/>
              </a:ext>
            </a:extLst>
          </p:cNvPr>
          <p:cNvCxnSpPr/>
          <p:nvPr userDrawn="1"/>
        </p:nvCxnSpPr>
        <p:spPr>
          <a:xfrm flipV="1">
            <a:off x="885825" y="6057900"/>
            <a:ext cx="10467975" cy="95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 panose="020B0A04020101010102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 panose="020B0A04020101010102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 panose="020B0A04020101010102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 panose="020B0A04020101010102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 panose="020B0A04020101010102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 panose="020B0A04020101010102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 panose="020B0A04020101010102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ircular Std Black" panose="020B0A04020101010102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Wingdings 2" pitchFamily="2" charset="2"/>
        <a:buChar char="¢"/>
        <a:defRPr sz="2000" b="1" kern="1200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sz="16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2" charset="2"/>
        <a:buChar char="¢"/>
        <a:defRPr sz="16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adford.ac.uk/virtual-experience/content/index.html?group=29&amp;iframeCleared=true" TargetMode="Externa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bradford.ac.uk/courses/ug/clinical-sciences-bsc/?att=ft#nav-course-entry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adford.ac.uk/undergraduate/schools-and-colleges/future-programmes/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google.co.uk/url?sa=i&amp;rct=j&amp;q=&amp;esrc=s&amp;source=images&amp;cd=&amp;cad=rja&amp;uact=8&amp;ved=0ahUKEwjspPKdqb3KAhXGDg8KHQKjBIQQjRwIBw&amp;url=https://pixabay.com/en/eye-iris-vision-human-blue-part-29246/&amp;psig=AFQjCNGT53oR0UIK3D8mOg9oejh48_0dSg&amp;ust=1453548612916839" TargetMode="Externa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91232437-5589-2722-2BF5-988FF444E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263" y="1069975"/>
            <a:ext cx="6964362" cy="3416300"/>
          </a:xfrm>
        </p:spPr>
        <p:txBody>
          <a:bodyPr/>
          <a:lstStyle/>
          <a:p>
            <a:pPr eaLnBrk="1" hangingPunct="1"/>
            <a:r>
              <a:rPr lang="en-GB" altLang="en-US" sz="6000" dirty="0"/>
              <a:t>Exploring alternate  pathways to medicine and other opportunities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F23D48-E596-00BB-8F7C-6E78D59C99D4}"/>
              </a:ext>
            </a:extLst>
          </p:cNvPr>
          <p:cNvSpPr/>
          <p:nvPr/>
        </p:nvSpPr>
        <p:spPr>
          <a:xfrm>
            <a:off x="217488" y="4654550"/>
            <a:ext cx="6942137" cy="1317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 Pip Garner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Assistant Professor in Anatomy and Physiology &amp; Admissions Tutor</a:t>
            </a:r>
          </a:p>
          <a:p>
            <a:pPr algn="ctr"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Clinical Sciences</a:t>
            </a:r>
          </a:p>
          <a:p>
            <a:pPr algn="ctr">
              <a:defRPr/>
            </a:pP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P.E.Garner@Bradford.ac.uk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FC883626-F076-8F77-0F64-B72CFDC2F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685800"/>
            <a:ext cx="5832475" cy="757238"/>
          </a:xfrm>
        </p:spPr>
        <p:txBody>
          <a:bodyPr/>
          <a:lstStyle/>
          <a:p>
            <a:pPr eaLnBrk="1" hangingPunct="1"/>
            <a:r>
              <a:rPr lang="en-GB" altLang="en-US"/>
              <a:t>how would I study?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51FAA-A647-C424-C335-66DB5BE665F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F5D021C-7234-41F4-8018-8FF1D944E1E1}" type="datetime1">
              <a:rPr lang="en-US" smtClean="0"/>
              <a:pPr>
                <a:defRPr/>
              </a:pPr>
              <a:t>11/21/2023</a:t>
            </a:fld>
            <a:endParaRPr lang="en-GB"/>
          </a:p>
        </p:txBody>
      </p:sp>
      <p:sp>
        <p:nvSpPr>
          <p:cNvPr id="64515" name="Footer Placeholder 4">
            <a:extLst>
              <a:ext uri="{FF2B5EF4-FFF2-40B4-BE49-F238E27FC236}">
                <a16:creationId xmlns:a16="http://schemas.microsoft.com/office/drawing/2014/main" id="{4BC593F6-82F2-23C4-F711-9E5508B5F81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2638425" y="6124575"/>
            <a:ext cx="69151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>
                <a:solidFill>
                  <a:schemeClr val="bg1"/>
                </a:solidFill>
                <a:latin typeface="Circular Std Black"/>
              </a:rPr>
              <a:t>Bradford School of Pharmacy and Medical Sciences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FB8CC-1765-6155-21E9-073EB337B9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3275" y="1628775"/>
            <a:ext cx="10291763" cy="403542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/>
              <a:t>Team-Based Learning </a:t>
            </a:r>
          </a:p>
          <a:p>
            <a:pPr marL="457200" lvl="1" indent="0" eaLnBrk="1" hangingPunct="1">
              <a:buFont typeface="Wingdings 2" panose="05020102010507070707" pitchFamily="18" charset="2"/>
              <a:buNone/>
              <a:defRPr/>
            </a:pPr>
            <a:r>
              <a:rPr lang="en-GB"/>
              <a:t>Active learning to develop problem solving skills </a:t>
            </a:r>
          </a:p>
          <a:p>
            <a:pPr marL="457200" lvl="1" indent="0" eaLnBrk="1" hangingPunct="1">
              <a:buFont typeface="Wingdings 2" panose="05020102010507070707" pitchFamily="18" charset="2"/>
              <a:buNone/>
              <a:defRPr/>
            </a:pPr>
            <a:r>
              <a:rPr lang="en-GB"/>
              <a:t>Collaborative learning to develop team-working skills</a:t>
            </a:r>
          </a:p>
          <a:p>
            <a:pPr marL="457200" lvl="1" indent="0" eaLnBrk="1" hangingPunct="1">
              <a:buFont typeface="Wingdings 2" panose="05020102010507070707" pitchFamily="18" charset="2"/>
              <a:buNone/>
              <a:defRPr/>
            </a:pPr>
            <a:r>
              <a:rPr lang="en-GB"/>
              <a:t>Higher-level learning to promote deep learning </a:t>
            </a:r>
          </a:p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/>
              <a:t>Lab classes</a:t>
            </a:r>
          </a:p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/>
              <a:t>Prescription processing classes</a:t>
            </a:r>
          </a:p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/>
              <a:t>Developing Professional Practice</a:t>
            </a:r>
          </a:p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/>
              <a:t>Student Support Seminars</a:t>
            </a:r>
          </a:p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/>
              <a:t>Some Lectures</a:t>
            </a:r>
          </a:p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/>
              <a:t>Work-based learning placements (Inter-professional Learning, Patient Public Involvement, GP visit with medical students).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Content Placeholder 12">
            <a:extLst>
              <a:ext uri="{FF2B5EF4-FFF2-40B4-BE49-F238E27FC236}">
                <a16:creationId xmlns:a16="http://schemas.microsoft.com/office/drawing/2014/main" id="{D20B1A69-ABCE-5682-8A06-82E30E1824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6938" y="1528763"/>
            <a:ext cx="7858125" cy="3235325"/>
          </a:xfrm>
        </p:spPr>
      </p:pic>
      <p:sp>
        <p:nvSpPr>
          <p:cNvPr id="66562" name="Title 1">
            <a:extLst>
              <a:ext uri="{FF2B5EF4-FFF2-40B4-BE49-F238E27FC236}">
                <a16:creationId xmlns:a16="http://schemas.microsoft.com/office/drawing/2014/main" id="{6F45EEBD-B7D8-A6DE-97F0-5FF811E4E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657225"/>
            <a:ext cx="3151188" cy="757238"/>
          </a:xfrm>
        </p:spPr>
        <p:txBody>
          <a:bodyPr/>
          <a:lstStyle/>
          <a:p>
            <a:pPr eaLnBrk="1" hangingPunct="1"/>
            <a:r>
              <a:rPr lang="en-GB" altLang="en-US"/>
              <a:t>pharmacy</a:t>
            </a:r>
          </a:p>
        </p:txBody>
      </p:sp>
      <p:sp>
        <p:nvSpPr>
          <p:cNvPr id="66563" name="TextBox 17">
            <a:extLst>
              <a:ext uri="{FF2B5EF4-FFF2-40B4-BE49-F238E27FC236}">
                <a16:creationId xmlns:a16="http://schemas.microsoft.com/office/drawing/2014/main" id="{4BB6A6C7-77F9-40B9-C3E7-D8815E741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5159375"/>
            <a:ext cx="9132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r>
              <a:rPr lang="en-US" altLang="en-US" b="1" dirty="0">
                <a:solidFill>
                  <a:schemeClr val="bg1"/>
                </a:solidFill>
                <a:latin typeface="Lucida Sans Unicode" panose="020B0602030504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Typical Offer: ABB/128</a:t>
            </a:r>
            <a:r>
              <a:rPr lang="en-GB" altLang="en-US" b="1" dirty="0">
                <a:solidFill>
                  <a:schemeClr val="bg1"/>
                </a:solidFill>
                <a:latin typeface="Lucida Sans Unicode" panose="020B0602030504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with and A level in Chem or Bio plus another science subject. DDD BTEC in Applied Sci (4 units Bio and/or Chem at D). T levels are not accepted.</a:t>
            </a:r>
            <a:endParaRPr lang="en-US" altLang="en-US" b="1" dirty="0">
              <a:solidFill>
                <a:schemeClr val="bg1"/>
              </a:solidFill>
              <a:latin typeface="Lucida Sans Unicode" panose="020B0602030504020204" pitchFamily="34" charset="0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0C79C4-A794-7B17-B66F-4C94E6D26A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1188" y="269507"/>
            <a:ext cx="7535862" cy="1155032"/>
          </a:xfrm>
          <a:solidFill>
            <a:schemeClr val="tx1"/>
          </a:solidFill>
        </p:spPr>
        <p:txBody>
          <a:bodyPr/>
          <a:lstStyle/>
          <a:p>
            <a:pPr indent="0" eaLnBrk="1" hangingPunct="1">
              <a:buFont typeface="Wingdings 2" panose="05020102010507070707" pitchFamily="18" charset="2"/>
              <a:buNone/>
              <a:defRPr/>
            </a:pPr>
            <a:endParaRPr dirty="0" smtClean="0">
              <a:solidFill>
                <a:schemeClr val="bg1"/>
              </a:solidFill>
            </a:endParaRPr>
          </a:p>
          <a:p>
            <a:pPr indent="0" eaLnBrk="1" hangingPunct="1">
              <a:buFont typeface="Wingdings 2" panose="05020102010507070707" pitchFamily="18" charset="2"/>
              <a:buNone/>
              <a:defRPr/>
            </a:pPr>
            <a:endParaRPr lang="en-US" dirty="0">
              <a:solidFill>
                <a:schemeClr val="bg1"/>
              </a:solidFill>
            </a:endParaRPr>
          </a:p>
          <a:p>
            <a:pPr indent="0" eaLnBrk="1" hangingPunct="1">
              <a:buFont typeface="Wingdings 2" panose="05020102010507070707" pitchFamily="18" charset="2"/>
              <a:buNone/>
              <a:defRPr/>
            </a:pPr>
            <a:r>
              <a:rPr dirty="0" smtClean="0">
                <a:solidFill>
                  <a:schemeClr val="bg1"/>
                </a:solidFill>
              </a:rPr>
              <a:t>pharmaceutical </a:t>
            </a:r>
            <a:r>
              <a:rPr dirty="0">
                <a:solidFill>
                  <a:schemeClr val="bg1"/>
                </a:solidFill>
              </a:rPr>
              <a:t>and cosmetic sciences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653846-F521-FA5B-F862-B62043CAC01D}"/>
              </a:ext>
            </a:extLst>
          </p:cNvPr>
          <p:cNvSpPr txBox="1"/>
          <p:nvPr/>
        </p:nvSpPr>
        <p:spPr>
          <a:xfrm>
            <a:off x="8153400" y="117475"/>
            <a:ext cx="40386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>
                <a:latin typeface="interstate"/>
              </a:rPr>
              <a:t>Build a strong understanding of formulation science, product and process development, manufacturing and quality assurance.</a:t>
            </a:r>
          </a:p>
          <a:p>
            <a:pPr>
              <a:defRPr/>
            </a:pPr>
            <a:endParaRPr lang="en-GB" sz="2000" dirty="0">
              <a:latin typeface="interstate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GB" sz="2000" dirty="0">
                <a:latin typeface="interstate"/>
              </a:rPr>
              <a:t>Safety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GB" sz="2000" dirty="0">
                <a:latin typeface="interstate"/>
              </a:rPr>
              <a:t>Efficacy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GB" sz="2000" dirty="0">
                <a:latin typeface="interstate"/>
              </a:rPr>
              <a:t>Regulations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GB" sz="2000" dirty="0">
                <a:latin typeface="interstate"/>
              </a:rPr>
              <a:t>Quality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GB" sz="2000" dirty="0">
                <a:latin typeface="interstate"/>
              </a:rPr>
              <a:t>Sustainable manufacturing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endParaRPr lang="en-GB" sz="2000" dirty="0">
              <a:latin typeface="interstate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GB" sz="2000" dirty="0">
                <a:latin typeface="interstate"/>
              </a:rPr>
              <a:t>70% Pharmacy 30% Chemistry</a:t>
            </a:r>
            <a:endParaRPr lang="en-GB" sz="2000" dirty="0">
              <a:latin typeface="interstate"/>
              <a:hlinkClick r:id="rId2"/>
            </a:endParaRPr>
          </a:p>
          <a:p>
            <a:pPr>
              <a:defRPr/>
            </a:pPr>
            <a:endParaRPr lang="en-GB" sz="2000" b="1" dirty="0">
              <a:latin typeface="interstate"/>
            </a:endParaRPr>
          </a:p>
          <a:p>
            <a:pPr>
              <a:defRPr/>
            </a:pPr>
            <a:r>
              <a:rPr lang="en-GB" sz="2000" b="1" dirty="0">
                <a:latin typeface="interstate"/>
              </a:rPr>
              <a:t>Typical Offer: 112 UCAS points</a:t>
            </a:r>
          </a:p>
          <a:p>
            <a:pPr>
              <a:defRPr/>
            </a:pPr>
            <a:r>
              <a:rPr lang="en-GB" sz="2000" b="1" dirty="0">
                <a:latin typeface="interstate"/>
              </a:rPr>
              <a:t>BBC inc. Bio or Chem (B) + 1 other science.</a:t>
            </a:r>
            <a:r>
              <a:rPr lang="en-GB" altLang="en-US" sz="2000" b="1" dirty="0">
                <a:solidFill>
                  <a:schemeClr val="bg1"/>
                </a:solidFill>
                <a:latin typeface="Lucida Sans Unicode" panose="020B0602030504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GB" altLang="en-US" sz="2000" b="1" dirty="0">
                <a:latin typeface="Lucida Sans Unicode" panose="020B0602030504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DMM BTEC in Applied Sci (4 units Bio and/or Chem at M). T levels are not accepted.</a:t>
            </a:r>
            <a:endParaRPr lang="en-GB" sz="2000" b="1" dirty="0">
              <a:latin typeface="interstate"/>
            </a:endParaRPr>
          </a:p>
          <a:p>
            <a:pPr marL="285750" indent="-285750">
              <a:buFont typeface="Wingdings" pitchFamily="2" charset="2"/>
              <a:buChar char="§"/>
              <a:defRPr/>
            </a:pPr>
            <a:endParaRPr lang="en-US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C21E24C5-A254-B15B-91A9-981F60D1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685800"/>
            <a:ext cx="8620125" cy="757238"/>
          </a:xfrm>
        </p:spPr>
        <p:txBody>
          <a:bodyPr/>
          <a:lstStyle/>
          <a:p>
            <a:pPr eaLnBrk="1" hangingPunct="1"/>
            <a:r>
              <a:rPr lang="en-US" altLang="en-US"/>
              <a:t>careers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9F456-61F0-15C5-624F-576F04DC25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dirty="0">
                <a:solidFill>
                  <a:srgbClr val="000000"/>
                </a:solidFill>
                <a:latin typeface="interstate"/>
              </a:rPr>
              <a:t>The course is linked to the following industries and specialisms: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interstate"/>
              </a:rPr>
              <a:t>pharmaceutical industry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interstate"/>
              </a:rPr>
              <a:t>cosmetics industry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interstate"/>
              </a:rPr>
              <a:t>food and nutrition industry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interstate"/>
              </a:rPr>
              <a:t>quality control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interstate"/>
              </a:rPr>
              <a:t>product development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interstate"/>
              </a:rPr>
              <a:t>manufacturing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76B09D-5676-999C-A381-D431BF6E45F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dirty="0">
                <a:solidFill>
                  <a:srgbClr val="000000"/>
                </a:solidFill>
                <a:latin typeface="interstate"/>
              </a:rPr>
              <a:t>Possible job roles for graduates include: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interstate"/>
              </a:rPr>
              <a:t>formulation scientist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interstate"/>
              </a:rPr>
              <a:t>manufacturing chemist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interstate"/>
              </a:rPr>
              <a:t>quality control chemist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interstate"/>
              </a:rPr>
              <a:t>technical business development officer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interstate"/>
              </a:rPr>
              <a:t>pharmaceutical analyst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en-GB" dirty="0">
              <a:solidFill>
                <a:srgbClr val="000000"/>
              </a:solidFill>
              <a:latin typeface="interstate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dirty="0">
                <a:solidFill>
                  <a:srgbClr val="000000"/>
                </a:solidFill>
                <a:latin typeface="interstate"/>
              </a:rPr>
              <a:t>After graduating, you may continue to study our </a:t>
            </a:r>
            <a:r>
              <a:rPr lang="en-GB" u="sng" dirty="0">
                <a:solidFill>
                  <a:srgbClr val="000000"/>
                </a:solidFill>
                <a:latin typeface="interstate"/>
              </a:rPr>
              <a:t>Pharmaceutical Technology and Medicines Control MSc</a:t>
            </a:r>
            <a:r>
              <a:rPr lang="en-GB" dirty="0">
                <a:solidFill>
                  <a:srgbClr val="000000"/>
                </a:solidFill>
                <a:latin typeface="interstate"/>
              </a:rPr>
              <a:t>.</a:t>
            </a:r>
          </a:p>
          <a:p>
            <a:pPr eaLnBrk="1" hangingPunct="1">
              <a:buFont typeface="Wingdings 2" panose="05020102010507070707" pitchFamily="18" charset="2"/>
              <a:buChar char="¢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8EE005A9-D1F7-64F6-A81D-666E2370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177874"/>
            <a:ext cx="11004550" cy="1311128"/>
          </a:xfrm>
        </p:spPr>
        <p:txBody>
          <a:bodyPr/>
          <a:lstStyle/>
          <a:p>
            <a:pPr eaLnBrk="1" hangingPunct="1"/>
            <a:r>
              <a:rPr lang="en-GB" altLang="en-US" sz="4400" dirty="0"/>
              <a:t>physician’s associate (PA) – an alternative 						route into medicine</a:t>
            </a: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3B3C9A68-FC1A-60E4-2D6F-DE011F4F6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701800"/>
            <a:ext cx="5767388" cy="4102100"/>
          </a:xfrm>
        </p:spPr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altLang="en-US" sz="2800" dirty="0"/>
              <a:t>“</a:t>
            </a:r>
            <a:r>
              <a:rPr lang="en-GB" sz="2800" dirty="0"/>
              <a:t>Physician associates support doctors in the diagnosis and management of patients</a:t>
            </a:r>
            <a:r>
              <a:rPr lang="en-GB" sz="2800" dirty="0" smtClean="0"/>
              <a:t>.”</a:t>
            </a:r>
            <a:endParaRPr lang="en-GB" altLang="en-US" sz="1800" dirty="0"/>
          </a:p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 altLang="en-US" sz="1800" dirty="0"/>
              <a:t>2 Year Professional-Masters Degree – need a BSc first</a:t>
            </a:r>
          </a:p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 sz="1800" dirty="0"/>
              <a:t>See patients with acute and chronic problems</a:t>
            </a:r>
          </a:p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 sz="1800" dirty="0"/>
              <a:t>Perform medical examinations and procedures</a:t>
            </a:r>
          </a:p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 sz="1800" dirty="0"/>
              <a:t>Interpret various investigations</a:t>
            </a:r>
          </a:p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 sz="1800" dirty="0"/>
              <a:t>Provide education and support</a:t>
            </a:r>
          </a:p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 sz="1800" dirty="0"/>
              <a:t>Refer patients to other organisations to admit to hospital</a:t>
            </a:r>
          </a:p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 sz="1800" dirty="0"/>
              <a:t>Independent prescribers</a:t>
            </a:r>
          </a:p>
        </p:txBody>
      </p:sp>
      <p:sp>
        <p:nvSpPr>
          <p:cNvPr id="69635" name="Footer Placeholder 3">
            <a:extLst>
              <a:ext uri="{FF2B5EF4-FFF2-40B4-BE49-F238E27FC236}">
                <a16:creationId xmlns:a16="http://schemas.microsoft.com/office/drawing/2014/main" id="{09CA1118-F356-391E-2853-8825E40543D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auto">
          <a:xfrm>
            <a:off x="4038600" y="6153150"/>
            <a:ext cx="4114800" cy="30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>
                <a:solidFill>
                  <a:schemeClr val="bg1"/>
                </a:solidFill>
                <a:latin typeface="Circular Std Book" panose="020B060402010102010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/>
              <a:t>Alternatives to Medicine</a:t>
            </a:r>
          </a:p>
        </p:txBody>
      </p:sp>
      <p:pic>
        <p:nvPicPr>
          <p:cNvPr id="69636" name="Picture 2">
            <a:extLst>
              <a:ext uri="{FF2B5EF4-FFF2-40B4-BE49-F238E27FC236}">
                <a16:creationId xmlns:a16="http://schemas.microsoft.com/office/drawing/2014/main" id="{B9FF8B02-D08B-73A8-6CFB-9F3DDF12A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7" t="32230" r="26622" b="15150"/>
          <a:stretch>
            <a:fillRect/>
          </a:stretch>
        </p:blipFill>
        <p:spPr bwMode="auto">
          <a:xfrm>
            <a:off x="6718300" y="2125663"/>
            <a:ext cx="528002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3AEDAA33-1F01-C29C-626A-1B9EA8388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396875"/>
            <a:ext cx="5997575" cy="757238"/>
          </a:xfrm>
        </p:spPr>
        <p:txBody>
          <a:bodyPr/>
          <a:lstStyle/>
          <a:p>
            <a:pPr eaLnBrk="1" hangingPunct="1"/>
            <a:r>
              <a:rPr lang="en-GB" altLang="en-US"/>
              <a:t>clinical science 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FCE21161-2FA7-1B10-9FCF-1D18A5A1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50" y="1276350"/>
            <a:ext cx="5997575" cy="50673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 altLang="en-US" sz="2400" dirty="0"/>
              <a:t>Accepted and popular route into UK Medical Schools</a:t>
            </a:r>
          </a:p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 altLang="en-US" sz="2400" dirty="0"/>
              <a:t>Clinical focus – emphasis on anatomy, physiology, health and employability</a:t>
            </a:r>
          </a:p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 altLang="en-US" sz="2400" dirty="0"/>
              <a:t>Informed by research, clinical expertise and multi-professional teaching</a:t>
            </a:r>
          </a:p>
          <a:p>
            <a:pPr eaLnBrk="1" hangingPunct="1">
              <a:buFont typeface="Wingdings 2" panose="05020102010507070707" pitchFamily="18" charset="2"/>
              <a:buChar char="¢"/>
              <a:defRPr/>
            </a:pPr>
            <a:r>
              <a:rPr lang="en-GB" altLang="en-US" sz="2400" dirty="0"/>
              <a:t>Widening Participation to enter the MBChB at Sheffield Medical school </a:t>
            </a:r>
          </a:p>
          <a:p>
            <a:pPr lvl="1" eaLnBrk="1" hangingPunct="1">
              <a:buFont typeface="Wingdings 2" panose="05020102010507070707" pitchFamily="18" charset="2"/>
              <a:buChar char="¢"/>
              <a:defRPr/>
            </a:pPr>
            <a:r>
              <a:rPr lang="en-GB" altLang="en-US" sz="2400" dirty="0"/>
              <a:t>Entry via foundation year and year 1</a:t>
            </a:r>
          </a:p>
          <a:p>
            <a:pPr lvl="1" eaLnBrk="1" hangingPunct="1">
              <a:buFont typeface="Wingdings 2" panose="05020102010507070707" pitchFamily="18" charset="2"/>
              <a:buChar char="¢"/>
              <a:defRPr/>
            </a:pPr>
            <a:r>
              <a:rPr lang="en-GB" altLang="en-US" sz="2400" dirty="0"/>
              <a:t>Students at HYMS, Brighton &amp; Sussex, Leeds, Lancaster</a:t>
            </a:r>
          </a:p>
          <a:p>
            <a:pPr lvl="1" eaLnBrk="1" hangingPunct="1">
              <a:buFont typeface="Wingdings 2" panose="05020102010507070707" pitchFamily="18" charset="2"/>
              <a:buChar char="¢"/>
              <a:defRPr/>
            </a:pPr>
            <a:endParaRPr lang="en-GB" altLang="en-US" sz="2400" dirty="0"/>
          </a:p>
          <a:p>
            <a:pPr marL="457200" lvl="1" indent="0" eaLnBrk="1" hangingPunct="1">
              <a:buFont typeface="Wingdings 2" panose="05020102010507070707" pitchFamily="18" charset="2"/>
              <a:buNone/>
              <a:defRPr/>
            </a:pPr>
            <a:endParaRPr lang="en-GB" altLang="en-US" sz="2400" dirty="0"/>
          </a:p>
        </p:txBody>
      </p:sp>
      <p:pic>
        <p:nvPicPr>
          <p:cNvPr id="71683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61887926-DCB2-CF2E-710D-2A81C0F92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/>
          <a:stretch>
            <a:fillRect/>
          </a:stretch>
        </p:blipFill>
        <p:spPr bwMode="auto">
          <a:xfrm>
            <a:off x="6561138" y="681038"/>
            <a:ext cx="4791075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Footer Placeholder 3">
            <a:extLst>
              <a:ext uri="{FF2B5EF4-FFF2-40B4-BE49-F238E27FC236}">
                <a16:creationId xmlns:a16="http://schemas.microsoft.com/office/drawing/2014/main" id="{89C3768A-AAA8-DB2B-49E3-9CA8109702D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auto">
          <a:xfrm>
            <a:off x="7237413" y="6153150"/>
            <a:ext cx="4114800" cy="30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>
                <a:solidFill>
                  <a:schemeClr val="bg1"/>
                </a:solidFill>
                <a:latin typeface="Circular Std Book" panose="020B060402010102010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/>
              <a:t>Alternatives to Medicine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EFAC7F-5338-AB97-AE97-60B7136AD1BA}"/>
              </a:ext>
            </a:extLst>
          </p:cNvPr>
          <p:cNvSpPr txBox="1"/>
          <p:nvPr/>
        </p:nvSpPr>
        <p:spPr>
          <a:xfrm>
            <a:off x="7237413" y="5476875"/>
            <a:ext cx="98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/>
              </a:rPr>
              <a:t>Facilities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Footer Placeholder 2">
            <a:extLst>
              <a:ext uri="{FF2B5EF4-FFF2-40B4-BE49-F238E27FC236}">
                <a16:creationId xmlns:a16="http://schemas.microsoft.com/office/drawing/2014/main" id="{9C942F16-CF64-1F90-6475-8E673B4B212E}"/>
              </a:ext>
            </a:extLst>
          </p:cNvPr>
          <p:cNvSpPr>
            <a:spLocks noGrp="1" noChangeArrowheads="1"/>
          </p:cNvSpPr>
          <p:nvPr>
            <p:ph type="ftr" sz="quarter" idx="16"/>
          </p:nvPr>
        </p:nvSpPr>
        <p:spPr bwMode="auto">
          <a:xfrm>
            <a:off x="10277475" y="6124575"/>
            <a:ext cx="10287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GB" altLang="en-US" sz="1600" b="1">
              <a:solidFill>
                <a:schemeClr val="bg1"/>
              </a:solidFill>
              <a:latin typeface="Circular Std Black"/>
            </a:endParaRPr>
          </a:p>
        </p:txBody>
      </p:sp>
      <p:grpSp>
        <p:nvGrpSpPr>
          <p:cNvPr id="73730" name="Group 10">
            <a:extLst>
              <a:ext uri="{FF2B5EF4-FFF2-40B4-BE49-F238E27FC236}">
                <a16:creationId xmlns:a16="http://schemas.microsoft.com/office/drawing/2014/main" id="{7D10D800-9FE3-5B2E-CCB0-0FD637DAF648}"/>
              </a:ext>
            </a:extLst>
          </p:cNvPr>
          <p:cNvGrpSpPr>
            <a:grpSpLocks/>
          </p:cNvGrpSpPr>
          <p:nvPr/>
        </p:nvGrpSpPr>
        <p:grpSpPr bwMode="auto">
          <a:xfrm>
            <a:off x="2197100" y="171450"/>
            <a:ext cx="9175750" cy="5400675"/>
            <a:chOff x="2196569" y="199407"/>
            <a:chExt cx="9175957" cy="5401540"/>
          </a:xfrm>
        </p:grpSpPr>
        <p:sp>
          <p:nvSpPr>
            <p:cNvPr id="4" name="AutoShape 19">
              <a:extLst>
                <a:ext uri="{FF2B5EF4-FFF2-40B4-BE49-F238E27FC236}">
                  <a16:creationId xmlns:a16="http://schemas.microsoft.com/office/drawing/2014/main" id="{586F8805-BC04-3DA9-13B7-0E5ED5699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1552" y="3498760"/>
              <a:ext cx="165104" cy="231812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chemeClr val="bg1"/>
                </a:solidFill>
                <a:latin typeface="+mn-lt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8CED9FE-2DB9-BBE5-8F77-143DFC279498}"/>
                </a:ext>
              </a:extLst>
            </p:cNvPr>
            <p:cNvGrpSpPr/>
            <p:nvPr/>
          </p:nvGrpSpPr>
          <p:grpSpPr>
            <a:xfrm>
              <a:off x="4358667" y="1437017"/>
              <a:ext cx="1114425" cy="1972992"/>
              <a:chOff x="3046431" y="2271536"/>
              <a:chExt cx="1114425" cy="1972992"/>
            </a:xfrm>
            <a:solidFill>
              <a:schemeClr val="accent3"/>
            </a:solidFill>
            <a:effectLst>
              <a:outerShdw sx="1000" sy="1000" algn="ctr" rotWithShape="0">
                <a:srgbClr val="000000"/>
              </a:outerShdw>
            </a:effectLst>
          </p:grpSpPr>
          <p:sp>
            <p:nvSpPr>
              <p:cNvPr id="6" name="Text Box 18">
                <a:extLst>
                  <a:ext uri="{FF2B5EF4-FFF2-40B4-BE49-F238E27FC236}">
                    <a16:creationId xmlns:a16="http://schemas.microsoft.com/office/drawing/2014/main" id="{233FFDAB-B5A2-15DC-ACC1-D1E8C108DB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6431" y="3836636"/>
                <a:ext cx="1073150" cy="40789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GB" sz="2000" dirty="0">
                    <a:solidFill>
                      <a:schemeClr val="bg1"/>
                    </a:solidFill>
                    <a:latin typeface="+mn-lt"/>
                  </a:rPr>
                  <a:t>Year 1</a:t>
                </a:r>
              </a:p>
            </p:txBody>
          </p:sp>
          <p:sp>
            <p:nvSpPr>
              <p:cNvPr id="7" name="Text Box 25">
                <a:extLst>
                  <a:ext uri="{FF2B5EF4-FFF2-40B4-BE49-F238E27FC236}">
                    <a16:creationId xmlns:a16="http://schemas.microsoft.com/office/drawing/2014/main" id="{2AA36F88-9C14-81AF-92D2-88AA50CB63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7706" y="3042727"/>
                <a:ext cx="1073150" cy="40648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prstShdw prst="shdw17">
                  <a:srgbClr val="854A7C"/>
                </a:prstShdw>
              </a:effec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en-GB" altLang="en-US" sz="2000" dirty="0">
                    <a:solidFill>
                      <a:schemeClr val="bg1"/>
                    </a:solidFill>
                    <a:latin typeface="+mn-lt"/>
                  </a:rPr>
                  <a:t>Year 2</a:t>
                </a:r>
              </a:p>
            </p:txBody>
          </p:sp>
          <p:sp>
            <p:nvSpPr>
              <p:cNvPr id="8" name="Text Box 26">
                <a:extLst>
                  <a:ext uri="{FF2B5EF4-FFF2-40B4-BE49-F238E27FC236}">
                    <a16:creationId xmlns:a16="http://schemas.microsoft.com/office/drawing/2014/main" id="{20215BFA-6E0C-5A68-0E64-CA84C7D7D2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7706" y="2271536"/>
                <a:ext cx="1073150" cy="40648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prstShdw prst="shdw17">
                  <a:srgbClr val="854A7C"/>
                </a:prstShdw>
              </a:effec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en-GB" altLang="en-US" sz="2000" dirty="0">
                    <a:solidFill>
                      <a:schemeClr val="bg1"/>
                    </a:solidFill>
                    <a:latin typeface="+mn-lt"/>
                  </a:rPr>
                  <a:t>Year 3</a:t>
                </a:r>
              </a:p>
            </p:txBody>
          </p:sp>
          <p:sp>
            <p:nvSpPr>
              <p:cNvPr id="9" name="AutoShape 27">
                <a:extLst>
                  <a:ext uri="{FF2B5EF4-FFF2-40B4-BE49-F238E27FC236}">
                    <a16:creationId xmlns:a16="http://schemas.microsoft.com/office/drawing/2014/main" id="{301324F9-7413-BB92-F632-6A4C1937C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0456" y="3505441"/>
                <a:ext cx="165100" cy="231357"/>
              </a:xfrm>
              <a:prstGeom prst="upArrow">
                <a:avLst>
                  <a:gd name="adj1" fmla="val 50000"/>
                  <a:gd name="adj2" fmla="val 37500"/>
                </a:avLst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0" name="AutoShape 28">
                <a:extLst>
                  <a:ext uri="{FF2B5EF4-FFF2-40B4-BE49-F238E27FC236}">
                    <a16:creationId xmlns:a16="http://schemas.microsoft.com/office/drawing/2014/main" id="{A8849C5A-40F7-88C0-3C71-885DAC0D5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0456" y="2734250"/>
                <a:ext cx="165100" cy="231357"/>
              </a:xfrm>
              <a:prstGeom prst="upArrow">
                <a:avLst>
                  <a:gd name="adj1" fmla="val 50000"/>
                  <a:gd name="adj2" fmla="val 37500"/>
                </a:avLst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16" name="Text Box 35">
              <a:extLst>
                <a:ext uri="{FF2B5EF4-FFF2-40B4-BE49-F238E27FC236}">
                  <a16:creationId xmlns:a16="http://schemas.microsoft.com/office/drawing/2014/main" id="{41DF0186-EEED-45BD-38B6-6BD7FDDE26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3497" y="199407"/>
              <a:ext cx="2119360" cy="92407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1800" b="1" dirty="0">
                  <a:solidFill>
                    <a:schemeClr val="bg1"/>
                  </a:solidFill>
                  <a:latin typeface="+mn-lt"/>
                </a:rPr>
                <a:t>BSc (</a:t>
              </a:r>
              <a:r>
                <a:rPr lang="en-GB" altLang="en-US" sz="1800" b="1" dirty="0" err="1">
                  <a:solidFill>
                    <a:schemeClr val="bg1"/>
                  </a:solidFill>
                  <a:latin typeface="+mn-lt"/>
                </a:rPr>
                <a:t>Hons</a:t>
              </a:r>
              <a:r>
                <a:rPr lang="en-GB" altLang="en-US" sz="1800" b="1" dirty="0">
                  <a:solidFill>
                    <a:schemeClr val="bg1"/>
                  </a:solidFill>
                  <a:latin typeface="+mn-lt"/>
                </a:rPr>
                <a:t>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1800" b="1" dirty="0">
                  <a:solidFill>
                    <a:schemeClr val="bg1"/>
                  </a:solidFill>
                  <a:latin typeface="+mn-lt"/>
                </a:rPr>
                <a:t>Clinical Sciences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1800" b="1" dirty="0">
                  <a:solidFill>
                    <a:schemeClr val="bg1"/>
                  </a:solidFill>
                  <a:latin typeface="+mn-lt"/>
                </a:rPr>
                <a:t>Bradford</a:t>
              </a:r>
            </a:p>
          </p:txBody>
        </p:sp>
        <p:sp>
          <p:nvSpPr>
            <p:cNvPr id="25" name="Text Box 40">
              <a:extLst>
                <a:ext uri="{FF2B5EF4-FFF2-40B4-BE49-F238E27FC236}">
                  <a16:creationId xmlns:a16="http://schemas.microsoft.com/office/drawing/2014/main" id="{F1414685-D5AF-EEDE-1321-04ED5D8CEC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8154" y="270856"/>
              <a:ext cx="2341615" cy="107808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1600" b="1" dirty="0">
                  <a:solidFill>
                    <a:schemeClr val="bg1"/>
                  </a:solidFill>
                  <a:latin typeface="+mn-lt"/>
                </a:rPr>
                <a:t>Medicine (30-50 %);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1600" b="1" dirty="0">
                  <a:solidFill>
                    <a:schemeClr val="bg1"/>
                  </a:solidFill>
                  <a:latin typeface="+mn-lt"/>
                </a:rPr>
                <a:t>Physician Associate;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1600" b="1" dirty="0">
                  <a:solidFill>
                    <a:schemeClr val="bg1"/>
                  </a:solidFill>
                  <a:latin typeface="+mn-lt"/>
                </a:rPr>
                <a:t>Postgraduate courses;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1600" b="1" dirty="0">
                  <a:solidFill>
                    <a:schemeClr val="bg1"/>
                  </a:solidFill>
                  <a:latin typeface="+mn-lt"/>
                </a:rPr>
                <a:t>Graduate careers  </a:t>
              </a:r>
              <a:r>
                <a:rPr lang="en-GB" altLang="en-US" sz="1600" dirty="0">
                  <a:solidFill>
                    <a:schemeClr val="bg1"/>
                  </a:solidFill>
                  <a:latin typeface="+mn-lt"/>
                </a:rPr>
                <a:t>      </a:t>
              </a:r>
            </a:p>
          </p:txBody>
        </p:sp>
        <p:sp>
          <p:nvSpPr>
            <p:cNvPr id="26" name="Line 46">
              <a:extLst>
                <a:ext uri="{FF2B5EF4-FFF2-40B4-BE49-F238E27FC236}">
                  <a16:creationId xmlns:a16="http://schemas.microsoft.com/office/drawing/2014/main" id="{5921EC47-891B-1CB0-8940-69A409D4D6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20899" y="1256851"/>
              <a:ext cx="693754" cy="27944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7" name="Text Box 22">
              <a:extLst>
                <a:ext uri="{FF2B5EF4-FFF2-40B4-BE49-F238E27FC236}">
                  <a16:creationId xmlns:a16="http://schemas.microsoft.com/office/drawing/2014/main" id="{7652E4C7-E3EF-6137-4C20-40AD377682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1776" y="3749626"/>
              <a:ext cx="1568485" cy="40646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>
              <a:prstShdw prst="shdw17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GB" sz="2000" dirty="0">
                  <a:solidFill>
                    <a:schemeClr val="bg1"/>
                  </a:solidFill>
                  <a:latin typeface="+mn-lt"/>
                </a:rPr>
                <a:t>Foundation</a:t>
              </a:r>
            </a:p>
          </p:txBody>
        </p:sp>
        <p:sp>
          <p:nvSpPr>
            <p:cNvPr id="30" name="Line 46">
              <a:extLst>
                <a:ext uri="{FF2B5EF4-FFF2-40B4-BE49-F238E27FC236}">
                  <a16:creationId xmlns:a16="http://schemas.microsoft.com/office/drawing/2014/main" id="{6BCD17F5-5A3E-1BC4-1304-A88E4BF422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03466" y="3881410"/>
              <a:ext cx="2916303" cy="209584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  <a:latin typeface="+mn-lt"/>
              </a:endParaRPr>
            </a:p>
          </p:txBody>
        </p:sp>
        <p:grpSp>
          <p:nvGrpSpPr>
            <p:cNvPr id="73742" name="Group 31">
              <a:extLst>
                <a:ext uri="{FF2B5EF4-FFF2-40B4-BE49-F238E27FC236}">
                  <a16:creationId xmlns:a16="http://schemas.microsoft.com/office/drawing/2014/main" id="{8E85F079-C300-CC33-A3E8-FDF977F0C6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6569" y="2842672"/>
              <a:ext cx="1724855" cy="430532"/>
              <a:chOff x="844164" y="3714173"/>
              <a:chExt cx="1724855" cy="430532"/>
            </a:xfrm>
          </p:grpSpPr>
          <p:sp>
            <p:nvSpPr>
              <p:cNvPr id="33" name="AutoShape 49">
                <a:extLst>
                  <a:ext uri="{FF2B5EF4-FFF2-40B4-BE49-F238E27FC236}">
                    <a16:creationId xmlns:a16="http://schemas.microsoft.com/office/drawing/2014/main" id="{BFF6257A-B87A-97F5-A1BF-0A9136937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164" y="4000315"/>
                <a:ext cx="1724064" cy="144485"/>
              </a:xfrm>
              <a:prstGeom prst="rightArrow">
                <a:avLst>
                  <a:gd name="adj1" fmla="val 50000"/>
                  <a:gd name="adj2" fmla="val 162088"/>
                </a:avLst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33AABF1-B4A9-650C-D160-9EFEA9A6D986}"/>
                  </a:ext>
                </a:extLst>
              </p:cNvPr>
              <p:cNvSpPr txBox="1"/>
              <p:nvPr/>
            </p:nvSpPr>
            <p:spPr>
              <a:xfrm>
                <a:off x="844164" y="3714519"/>
                <a:ext cx="1724064" cy="36835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b="1" dirty="0">
                    <a:solidFill>
                      <a:schemeClr val="bg1"/>
                    </a:solidFill>
                    <a:latin typeface="+mn-lt"/>
                  </a:rPr>
                  <a:t>BSc Access</a:t>
                </a:r>
              </a:p>
            </p:txBody>
          </p:sp>
        </p:grpSp>
        <p:grpSp>
          <p:nvGrpSpPr>
            <p:cNvPr id="73743" name="Group 34">
              <a:extLst>
                <a:ext uri="{FF2B5EF4-FFF2-40B4-BE49-F238E27FC236}">
                  <a16:creationId xmlns:a16="http://schemas.microsoft.com/office/drawing/2014/main" id="{AF478C69-AF6B-8058-899D-1D12A68A70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6569" y="3583824"/>
              <a:ext cx="1724855" cy="441563"/>
              <a:chOff x="801731" y="4467217"/>
              <a:chExt cx="1724855" cy="441563"/>
            </a:xfrm>
          </p:grpSpPr>
          <p:sp>
            <p:nvSpPr>
              <p:cNvPr id="36" name="AutoShape 49">
                <a:extLst>
                  <a:ext uri="{FF2B5EF4-FFF2-40B4-BE49-F238E27FC236}">
                    <a16:creationId xmlns:a16="http://schemas.microsoft.com/office/drawing/2014/main" id="{EA741252-01E1-541E-7FA4-31E473143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731" y="4764803"/>
                <a:ext cx="1724064" cy="144485"/>
              </a:xfrm>
              <a:prstGeom prst="rightArrow">
                <a:avLst>
                  <a:gd name="adj1" fmla="val 50000"/>
                  <a:gd name="adj2" fmla="val 162088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FDA14E3-AC6E-67A7-1002-6FF424A700E1}"/>
                  </a:ext>
                </a:extLst>
              </p:cNvPr>
              <p:cNvSpPr txBox="1"/>
              <p:nvPr/>
            </p:nvSpPr>
            <p:spPr>
              <a:xfrm>
                <a:off x="801731" y="4467892"/>
                <a:ext cx="1127150" cy="36994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b="1" dirty="0">
                    <a:solidFill>
                      <a:schemeClr val="bg1"/>
                    </a:solidFill>
                    <a:latin typeface="+mn-lt"/>
                  </a:rPr>
                  <a:t>FY Access</a:t>
                </a:r>
              </a:p>
            </p:txBody>
          </p:sp>
        </p:grpSp>
        <p:sp>
          <p:nvSpPr>
            <p:cNvPr id="41" name="Text Box 41">
              <a:extLst>
                <a:ext uri="{FF2B5EF4-FFF2-40B4-BE49-F238E27FC236}">
                  <a16:creationId xmlns:a16="http://schemas.microsoft.com/office/drawing/2014/main" id="{5A820A9A-104E-D976-6265-DCC4603EDC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22959" y="3416197"/>
              <a:ext cx="2449567" cy="21847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GB" altLang="en-US" sz="1600" dirty="0">
                  <a:solidFill>
                    <a:schemeClr val="bg1"/>
                  </a:solidFill>
                  <a:latin typeface="+mn-lt"/>
                </a:rPr>
                <a:t>Transfer to other Bradford courses e.g.</a:t>
              </a:r>
            </a:p>
            <a:p>
              <a:pPr marL="285750" indent="-285750" algn="ctr">
                <a:spcBef>
                  <a:spcPct val="500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GB" altLang="en-US" sz="1600" dirty="0">
                  <a:solidFill>
                    <a:schemeClr val="bg1"/>
                  </a:solidFill>
                  <a:latin typeface="+mn-lt"/>
                </a:rPr>
                <a:t>Pharmacy</a:t>
              </a:r>
            </a:p>
            <a:p>
              <a:pPr marL="285750" indent="-285750" algn="ctr">
                <a:spcBef>
                  <a:spcPct val="500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GB" altLang="en-US" sz="1600" dirty="0">
                  <a:solidFill>
                    <a:schemeClr val="bg1"/>
                  </a:solidFill>
                  <a:latin typeface="+mn-lt"/>
                </a:rPr>
                <a:t>Biomedical Science</a:t>
              </a:r>
            </a:p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GB" altLang="en-US" sz="1600" dirty="0">
                  <a:solidFill>
                    <a:schemeClr val="bg1"/>
                  </a:solidFill>
                  <a:latin typeface="+mn-lt"/>
                </a:rPr>
                <a:t>Progress to external courses - including Medicine</a:t>
              </a:r>
            </a:p>
          </p:txBody>
        </p:sp>
        <p:sp>
          <p:nvSpPr>
            <p:cNvPr id="23" name="AutoShape 27">
              <a:extLst>
                <a:ext uri="{FF2B5EF4-FFF2-40B4-BE49-F238E27FC236}">
                  <a16:creationId xmlns:a16="http://schemas.microsoft.com/office/drawing/2014/main" id="{5765FFEA-8777-6CBE-3C5F-F05915C3A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1552" y="3498760"/>
              <a:ext cx="165104" cy="231812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chemeClr val="bg2">
                <a:lumMod val="25000"/>
                <a:lumOff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chemeClr val="bg2">
                    <a:lumMod val="25000"/>
                    <a:lumOff val="75000"/>
                  </a:schemeClr>
                </a:solidFill>
                <a:latin typeface="+mn-lt"/>
              </a:endParaRPr>
            </a:p>
          </p:txBody>
        </p:sp>
        <p:sp>
          <p:nvSpPr>
            <p:cNvPr id="24" name="Line 46">
              <a:extLst>
                <a:ext uri="{FF2B5EF4-FFF2-40B4-BE49-F238E27FC236}">
                  <a16:creationId xmlns:a16="http://schemas.microsoft.com/office/drawing/2014/main" id="{ECD0D956-17B3-1E01-E66E-4514918F04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00261" y="2949397"/>
              <a:ext cx="3059181" cy="23181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73747" name="TextBox 1">
              <a:extLst>
                <a:ext uri="{FF2B5EF4-FFF2-40B4-BE49-F238E27FC236}">
                  <a16:creationId xmlns:a16="http://schemas.microsoft.com/office/drawing/2014/main" id="{C99199B4-2692-CC54-5C51-58CCDC66C3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69296" y="2706131"/>
              <a:ext cx="21415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ircular Std Book" panose="020B060402010102010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ircular Std Book" panose="020B060402010102010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ircular Std Book" panose="020B060402010102010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ircular Std Book" panose="020B060402010102010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ircular Std Book" panose="020B060402010102010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ircular Std Book" panose="020B060402010102010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ircular Std Book" panose="020B060402010102010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ircular Std Book" panose="020B060402010102010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ircular Std Book" panose="020B0604020101020102"/>
                </a:defRPr>
              </a:lvl9pPr>
            </a:lstStyle>
            <a:p>
              <a:r>
                <a:rPr lang="en-US" altLang="en-US">
                  <a:solidFill>
                    <a:schemeClr val="bg1"/>
                  </a:solidFill>
                </a:rPr>
                <a:t>Sheffield Partnership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72B8E10D-06E1-8162-17F4-E7791B805B31}"/>
              </a:ext>
            </a:extLst>
          </p:cNvPr>
          <p:cNvSpPr/>
          <p:nvPr/>
        </p:nvSpPr>
        <p:spPr>
          <a:xfrm>
            <a:off x="377824" y="4329113"/>
            <a:ext cx="7356475" cy="1754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/>
              </a:buClr>
              <a:buSzPct val="89000"/>
              <a:defRPr/>
            </a:pPr>
            <a:r>
              <a:rPr lang="en-GB" altLang="en-US" b="1" dirty="0">
                <a:solidFill>
                  <a:srgbClr val="FF0000"/>
                </a:solidFill>
                <a:cs typeface="Times New Roman" pitchFamily="18" charset="0"/>
              </a:rPr>
              <a:t>Integrated Foundation Year, </a:t>
            </a:r>
            <a:r>
              <a:rPr lang="en-GB" altLang="en-US" b="1" dirty="0">
                <a:solidFill>
                  <a:schemeClr val="bg1"/>
                </a:solidFill>
                <a:cs typeface="Times New Roman" pitchFamily="18" charset="0"/>
              </a:rPr>
              <a:t>standard offer is BCC/104 points with at least grade C in 2 A levels (or equivalents). Points must come from top 3 qualifications. Any subjects. </a:t>
            </a:r>
          </a:p>
          <a:p>
            <a:pPr>
              <a:buClr>
                <a:schemeClr val="accent3"/>
              </a:buClr>
              <a:buSzPct val="89000"/>
              <a:defRPr/>
            </a:pPr>
            <a:endParaRPr lang="en-GB" altLang="en-US" b="1" dirty="0">
              <a:solidFill>
                <a:schemeClr val="bg1"/>
              </a:solidFill>
            </a:endParaRPr>
          </a:p>
          <a:p>
            <a:pPr>
              <a:buClr>
                <a:schemeClr val="accent3"/>
              </a:buClr>
              <a:buSzPct val="89000"/>
              <a:defRPr/>
            </a:pPr>
            <a:r>
              <a:rPr lang="en-GB" altLang="en-US" b="1" dirty="0">
                <a:solidFill>
                  <a:srgbClr val="FF0000"/>
                </a:solidFill>
                <a:cs typeface="Times New Roman" pitchFamily="18" charset="0"/>
              </a:rPr>
              <a:t>BSc in Clinical Sciences, </a:t>
            </a:r>
            <a:r>
              <a:rPr lang="en-GB" altLang="en-US" b="1" dirty="0">
                <a:solidFill>
                  <a:schemeClr val="bg1"/>
                </a:solidFill>
                <a:cs typeface="Times New Roman" pitchFamily="18" charset="0"/>
              </a:rPr>
              <a:t>standard offer is BBC/112 points with both A level </a:t>
            </a:r>
            <a:r>
              <a:rPr lang="en-GB" altLang="en-US" b="1" dirty="0">
                <a:solidFill>
                  <a:schemeClr val="bg1"/>
                </a:solidFill>
              </a:rPr>
              <a:t>Chem and Bio at Grade BC. </a:t>
            </a:r>
            <a:endParaRPr lang="en-GB" altLang="en-US" b="1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A7D92B-3A24-6400-06A1-D378B9EF7EBD}"/>
              </a:ext>
            </a:extLst>
          </p:cNvPr>
          <p:cNvCxnSpPr/>
          <p:nvPr/>
        </p:nvCxnSpPr>
        <p:spPr>
          <a:xfrm>
            <a:off x="5564188" y="2016125"/>
            <a:ext cx="3194050" cy="0"/>
          </a:xfrm>
          <a:prstGeom prst="straightConnector1">
            <a:avLst/>
          </a:prstGeom>
          <a:ln w="698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190AFE7-DF08-FA09-DE7E-85A4143BA12C}"/>
              </a:ext>
            </a:extLst>
          </p:cNvPr>
          <p:cNvSpPr/>
          <p:nvPr/>
        </p:nvSpPr>
        <p:spPr>
          <a:xfrm>
            <a:off x="9078913" y="1349375"/>
            <a:ext cx="2913062" cy="1062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*NEW*</a:t>
            </a:r>
          </a:p>
          <a:p>
            <a:pPr algn="ctr">
              <a:defRPr/>
            </a:pPr>
            <a:r>
              <a:rPr lang="en-US" dirty="0"/>
              <a:t>Industrial placement year or a year studying abroad</a:t>
            </a:r>
          </a:p>
        </p:txBody>
      </p:sp>
      <p:sp>
        <p:nvSpPr>
          <p:cNvPr id="29" name="Line 46">
            <a:extLst>
              <a:ext uri="{FF2B5EF4-FFF2-40B4-BE49-F238E27FC236}">
                <a16:creationId xmlns:a16="http://schemas.microsoft.com/office/drawing/2014/main" id="{DA14B664-5FEC-6BDC-CE58-15BAA803B8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2325" y="3048000"/>
            <a:ext cx="2855913" cy="788988"/>
          </a:xfrm>
          <a:prstGeom prst="line">
            <a:avLst/>
          </a:prstGeom>
          <a:noFill/>
          <a:ln w="38100">
            <a:solidFill>
              <a:srgbClr val="80008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GB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295EA709-A319-DCEE-99CF-9AE964846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319088"/>
            <a:ext cx="3910013" cy="1422400"/>
          </a:xfrm>
        </p:spPr>
        <p:txBody>
          <a:bodyPr/>
          <a:lstStyle/>
          <a:p>
            <a:pPr eaLnBrk="1" hangingPunct="1"/>
            <a:r>
              <a:rPr lang="en-GB" altLang="en-US"/>
              <a:t>sheffield partnership</a:t>
            </a:r>
          </a:p>
        </p:txBody>
      </p:sp>
      <p:sp>
        <p:nvSpPr>
          <p:cNvPr id="75778" name="Footer Placeholder 3">
            <a:extLst>
              <a:ext uri="{FF2B5EF4-FFF2-40B4-BE49-F238E27FC236}">
                <a16:creationId xmlns:a16="http://schemas.microsoft.com/office/drawing/2014/main" id="{63BCC33A-62A6-649A-AFC7-47AB8680E21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auto">
          <a:xfrm>
            <a:off x="10277475" y="6124575"/>
            <a:ext cx="10287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>
                <a:solidFill>
                  <a:schemeClr val="bg1"/>
                </a:solidFill>
                <a:latin typeface="Circular Std Book" panose="020B060402010102010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9pPr>
          </a:lstStyle>
          <a:p>
            <a:pPr algn="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100">
              <a:solidFill>
                <a:schemeClr val="tx1"/>
              </a:solidFill>
            </a:endParaRPr>
          </a:p>
        </p:txBody>
      </p:sp>
      <p:sp>
        <p:nvSpPr>
          <p:cNvPr id="59397" name="Subtitle 3">
            <a:extLst>
              <a:ext uri="{FF2B5EF4-FFF2-40B4-BE49-F238E27FC236}">
                <a16:creationId xmlns:a16="http://schemas.microsoft.com/office/drawing/2014/main" id="{B20857DA-82C9-597D-56A5-4B47F6AEF9A8}"/>
              </a:ext>
            </a:extLst>
          </p:cNvPr>
          <p:cNvSpPr txBox="1">
            <a:spLocks/>
          </p:cNvSpPr>
          <p:nvPr/>
        </p:nvSpPr>
        <p:spPr bwMode="auto">
          <a:xfrm>
            <a:off x="793750" y="1843088"/>
            <a:ext cx="5078413" cy="39036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Wingdings 2" pitchFamily="2" charset="2"/>
              <a:buChar char="¢"/>
              <a:defRPr sz="2000" b="1">
                <a:solidFill>
                  <a:schemeClr val="bg1"/>
                </a:solidFill>
                <a:latin typeface="Circular Std Book" panose="020B0604020101020102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>
                <a:solidFill>
                  <a:schemeClr val="bg1"/>
                </a:solidFill>
                <a:latin typeface="Circular Std Book" panose="020B0604020101020102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 pitchFamily="34" charset="0"/>
              </a:defRPr>
            </a:lvl9pPr>
          </a:lstStyle>
          <a:p>
            <a:pPr>
              <a:buFont typeface="Wingdings 2" pitchFamily="2" charset="2"/>
              <a:buNone/>
              <a:defRPr/>
            </a:pPr>
            <a:r>
              <a:rPr lang="en-GB" b="0" dirty="0"/>
              <a:t>Separate application process through UCAS at the end of the academic year</a:t>
            </a:r>
          </a:p>
          <a:p>
            <a:pPr>
              <a:buFont typeface="Wingdings 2" pitchFamily="2" charset="2"/>
              <a:buNone/>
              <a:defRPr/>
            </a:pPr>
            <a:r>
              <a:rPr lang="en-GB" b="0" dirty="0"/>
              <a:t>Meet academic criteria</a:t>
            </a:r>
          </a:p>
          <a:p>
            <a:pPr>
              <a:buFont typeface="Wingdings 2" pitchFamily="2" charset="2"/>
              <a:buNone/>
              <a:defRPr/>
            </a:pPr>
            <a:r>
              <a:rPr lang="en-GB" b="0" dirty="0"/>
              <a:t>Meet UCAT threshold</a:t>
            </a:r>
          </a:p>
          <a:p>
            <a:pPr>
              <a:buFont typeface="Wingdings 2" pitchFamily="2" charset="2"/>
              <a:buNone/>
              <a:defRPr/>
            </a:pPr>
            <a:r>
              <a:rPr lang="en-GB" b="0" dirty="0"/>
              <a:t>Must meet at least 2 of the Sheffield Widening Participation criteria</a:t>
            </a:r>
          </a:p>
          <a:p>
            <a:pPr>
              <a:buFont typeface="Wingdings 2" pitchFamily="2" charset="2"/>
              <a:buNone/>
              <a:defRPr/>
            </a:pPr>
            <a:r>
              <a:rPr lang="en-GB" dirty="0"/>
              <a:t>Foundation year: </a:t>
            </a:r>
            <a:r>
              <a:rPr lang="en-GB" b="0" dirty="0"/>
              <a:t>	Average &gt; 70 %</a:t>
            </a:r>
          </a:p>
          <a:p>
            <a:pPr>
              <a:buFont typeface="Wingdings 2" pitchFamily="2" charset="2"/>
              <a:buNone/>
              <a:defRPr/>
            </a:pPr>
            <a:r>
              <a:rPr lang="en-GB" b="0" dirty="0"/>
              <a:t>70% or above in Chemistry module</a:t>
            </a:r>
          </a:p>
          <a:p>
            <a:pPr>
              <a:buFont typeface="Wingdings 2" pitchFamily="2" charset="2"/>
              <a:buNone/>
              <a:defRPr/>
            </a:pPr>
            <a:r>
              <a:rPr lang="en-GB" dirty="0"/>
              <a:t>Stage 1 :</a:t>
            </a:r>
            <a:r>
              <a:rPr lang="en-GB" b="0" dirty="0"/>
              <a:t>	Average &gt; 70 %</a:t>
            </a:r>
          </a:p>
          <a:p>
            <a:pPr>
              <a:buFont typeface="Wingdings 2" pitchFamily="2" charset="2"/>
              <a:buNone/>
              <a:defRPr/>
            </a:pPr>
            <a:r>
              <a:rPr lang="en-GB" b="0" dirty="0"/>
              <a:t>Pass every element at 1</a:t>
            </a:r>
            <a:r>
              <a:rPr lang="en-GB" b="0" baseline="30000" dirty="0"/>
              <a:t>st</a:t>
            </a:r>
            <a:r>
              <a:rPr lang="en-GB" b="0" dirty="0"/>
              <a:t> attempt</a:t>
            </a:r>
          </a:p>
          <a:p>
            <a:pPr>
              <a:buFont typeface="Wingdings 2" pitchFamily="2" charset="2"/>
              <a:buNone/>
              <a:defRPr/>
            </a:pPr>
            <a:endParaRPr lang="en-GB" b="0" dirty="0"/>
          </a:p>
          <a:p>
            <a:pPr>
              <a:buClr>
                <a:schemeClr val="accent3"/>
              </a:buClr>
              <a:buFont typeface="Wingdings 2" pitchFamily="2" charset="2"/>
              <a:buNone/>
              <a:defRPr/>
            </a:pPr>
            <a:endParaRPr lang="en-GB" altLang="en-US" b="0" dirty="0"/>
          </a:p>
        </p:txBody>
      </p:sp>
      <p:pic>
        <p:nvPicPr>
          <p:cNvPr id="75780" name="Content Placeholder 3">
            <a:extLst>
              <a:ext uri="{FF2B5EF4-FFF2-40B4-BE49-F238E27FC236}">
                <a16:creationId xmlns:a16="http://schemas.microsoft.com/office/drawing/2014/main" id="{B2317F61-0F8A-251E-09C5-F48D0050802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4" t="4620" r="21304" b="16267"/>
          <a:stretch>
            <a:fillRect/>
          </a:stretch>
        </p:blipFill>
        <p:spPr bwMode="auto">
          <a:xfrm>
            <a:off x="6545263" y="319088"/>
            <a:ext cx="47879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Placeholder 4">
            <a:extLst>
              <a:ext uri="{FF2B5EF4-FFF2-40B4-BE49-F238E27FC236}">
                <a16:creationId xmlns:a16="http://schemas.microsoft.com/office/drawing/2014/main" id="{B2B73E02-71F5-C3A2-892E-2608944CFB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563" y="452438"/>
            <a:ext cx="1779587" cy="831850"/>
          </a:xfrm>
        </p:spPr>
        <p:txBody>
          <a:bodyPr/>
          <a:lstStyle/>
          <a:p>
            <a:pPr eaLnBrk="1" hangingPunct="1"/>
            <a:r>
              <a:rPr lang="en-US" altLang="en-US" sz="2000"/>
              <a:t>A. Doctor</a:t>
            </a:r>
          </a:p>
        </p:txBody>
      </p:sp>
      <p:sp>
        <p:nvSpPr>
          <p:cNvPr id="77826" name="Text Placeholder 6">
            <a:extLst>
              <a:ext uri="{FF2B5EF4-FFF2-40B4-BE49-F238E27FC236}">
                <a16:creationId xmlns:a16="http://schemas.microsoft.com/office/drawing/2014/main" id="{442A78E9-07E8-110C-2B6B-AFC4F10078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79700" y="473075"/>
            <a:ext cx="1779588" cy="831850"/>
          </a:xfrm>
        </p:spPr>
        <p:txBody>
          <a:bodyPr/>
          <a:lstStyle/>
          <a:p>
            <a:pPr eaLnBrk="1" hangingPunct="1"/>
            <a:r>
              <a:rPr lang="en-US" altLang="en-US" sz="2000"/>
              <a:t>B. Pharmacist</a:t>
            </a:r>
          </a:p>
        </p:txBody>
      </p:sp>
      <p:sp>
        <p:nvSpPr>
          <p:cNvPr id="77827" name="Text Placeholder 8">
            <a:extLst>
              <a:ext uri="{FF2B5EF4-FFF2-40B4-BE49-F238E27FC236}">
                <a16:creationId xmlns:a16="http://schemas.microsoft.com/office/drawing/2014/main" id="{FE5FD13D-4B2D-295D-CCAC-655B72A787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38663" y="473075"/>
            <a:ext cx="1779587" cy="831850"/>
          </a:xfrm>
        </p:spPr>
        <p:txBody>
          <a:bodyPr/>
          <a:lstStyle/>
          <a:p>
            <a:pPr eaLnBrk="1" hangingPunct="1"/>
            <a:r>
              <a:rPr lang="en-US" altLang="en-US" sz="2000"/>
              <a:t>C. Accountant</a:t>
            </a:r>
          </a:p>
        </p:txBody>
      </p:sp>
      <p:sp>
        <p:nvSpPr>
          <p:cNvPr id="77828" name="Text Placeholder 10">
            <a:extLst>
              <a:ext uri="{FF2B5EF4-FFF2-40B4-BE49-F238E27FC236}">
                <a16:creationId xmlns:a16="http://schemas.microsoft.com/office/drawing/2014/main" id="{60F93418-5C2D-B363-C437-FF5EB9A5CD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3913" y="2271713"/>
            <a:ext cx="1779587" cy="831850"/>
          </a:xfrm>
        </p:spPr>
        <p:txBody>
          <a:bodyPr/>
          <a:lstStyle/>
          <a:p>
            <a:pPr eaLnBrk="1" hangingPunct="1"/>
            <a:r>
              <a:rPr lang="en-US" altLang="en-US" sz="2000"/>
              <a:t>D. NHS Analyst</a:t>
            </a:r>
          </a:p>
        </p:txBody>
      </p:sp>
      <p:sp>
        <p:nvSpPr>
          <p:cNvPr id="77829" name="Text Placeholder 12">
            <a:extLst>
              <a:ext uri="{FF2B5EF4-FFF2-40B4-BE49-F238E27FC236}">
                <a16:creationId xmlns:a16="http://schemas.microsoft.com/office/drawing/2014/main" id="{E3DBDD65-16E6-5018-CFF4-F1B05C4D2B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679700" y="2279650"/>
            <a:ext cx="1779588" cy="831850"/>
          </a:xfrm>
        </p:spPr>
        <p:txBody>
          <a:bodyPr/>
          <a:lstStyle/>
          <a:p>
            <a:pPr eaLnBrk="1" hangingPunct="1"/>
            <a:r>
              <a:rPr lang="en-US" altLang="en-US" sz="2000"/>
              <a:t>E. Clinical Trial Administrator</a:t>
            </a:r>
          </a:p>
        </p:txBody>
      </p:sp>
      <p:sp>
        <p:nvSpPr>
          <p:cNvPr id="77830" name="Text Placeholder 14">
            <a:extLst>
              <a:ext uri="{FF2B5EF4-FFF2-40B4-BE49-F238E27FC236}">
                <a16:creationId xmlns:a16="http://schemas.microsoft.com/office/drawing/2014/main" id="{D286D122-BCB2-8203-1830-80843B406A0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38663" y="2265363"/>
            <a:ext cx="1779587" cy="831850"/>
          </a:xfrm>
        </p:spPr>
        <p:txBody>
          <a:bodyPr/>
          <a:lstStyle/>
          <a:p>
            <a:pPr eaLnBrk="1" hangingPunct="1"/>
            <a:r>
              <a:rPr lang="en-US" altLang="en-US" sz="2000"/>
              <a:t>F. Clinical Scientist</a:t>
            </a:r>
          </a:p>
        </p:txBody>
      </p:sp>
      <p:sp>
        <p:nvSpPr>
          <p:cNvPr id="77831" name="Text Placeholder 16">
            <a:extLst>
              <a:ext uri="{FF2B5EF4-FFF2-40B4-BE49-F238E27FC236}">
                <a16:creationId xmlns:a16="http://schemas.microsoft.com/office/drawing/2014/main" id="{97657A22-11D1-BF1B-AF68-FC130AEB0BD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0738" y="4146550"/>
            <a:ext cx="1779587" cy="831850"/>
          </a:xfrm>
        </p:spPr>
        <p:txBody>
          <a:bodyPr/>
          <a:lstStyle/>
          <a:p>
            <a:pPr eaLnBrk="1" hangingPunct="1"/>
            <a:r>
              <a:rPr lang="en-US" altLang="en-US" sz="2000"/>
              <a:t>G. Civil Servant</a:t>
            </a:r>
          </a:p>
        </p:txBody>
      </p:sp>
      <p:sp>
        <p:nvSpPr>
          <p:cNvPr id="77832" name="Text Placeholder 18">
            <a:extLst>
              <a:ext uri="{FF2B5EF4-FFF2-40B4-BE49-F238E27FC236}">
                <a16:creationId xmlns:a16="http://schemas.microsoft.com/office/drawing/2014/main" id="{B3748AE1-2AEA-616C-1D73-146FA432A1C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06688" y="4146550"/>
            <a:ext cx="1779587" cy="831850"/>
          </a:xfrm>
        </p:spPr>
        <p:txBody>
          <a:bodyPr/>
          <a:lstStyle/>
          <a:p>
            <a:pPr eaLnBrk="1" hangingPunct="1"/>
            <a:r>
              <a:rPr lang="en-US" altLang="en-US" sz="2000"/>
              <a:t>H. Physician’s Associate</a:t>
            </a:r>
          </a:p>
        </p:txBody>
      </p:sp>
      <p:sp>
        <p:nvSpPr>
          <p:cNvPr id="77833" name="Text Placeholder 20">
            <a:extLst>
              <a:ext uri="{FF2B5EF4-FFF2-40B4-BE49-F238E27FC236}">
                <a16:creationId xmlns:a16="http://schemas.microsoft.com/office/drawing/2014/main" id="{735FF1A5-C717-B36C-C938-5F38827E8A6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51363" y="4146550"/>
            <a:ext cx="1779587" cy="831850"/>
          </a:xfrm>
        </p:spPr>
        <p:txBody>
          <a:bodyPr/>
          <a:lstStyle/>
          <a:p>
            <a:pPr eaLnBrk="1" hangingPunct="1"/>
            <a:r>
              <a:rPr lang="en-US" altLang="en-US" sz="2000"/>
              <a:t>I. Teacher</a:t>
            </a:r>
          </a:p>
        </p:txBody>
      </p:sp>
      <p:sp>
        <p:nvSpPr>
          <p:cNvPr id="77834" name="Title 1">
            <a:extLst>
              <a:ext uri="{FF2B5EF4-FFF2-40B4-BE49-F238E27FC236}">
                <a16:creationId xmlns:a16="http://schemas.microsoft.com/office/drawing/2014/main" id="{A1116343-91EA-953E-77D5-D252000A7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392113"/>
            <a:ext cx="57975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>
                <a:solidFill>
                  <a:schemeClr val="bg1"/>
                </a:solidFill>
                <a:latin typeface="Circular Std Book" panose="020B060402010102010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>
                <a:solidFill>
                  <a:schemeClr val="tx1"/>
                </a:solidFill>
                <a:latin typeface="Circular Std Black"/>
              </a:rPr>
              <a:t>What can you do with a Clinical Sciences Degree?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045EF83B-C57D-5B89-333A-EC80AC85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636588"/>
            <a:ext cx="4332287" cy="1422400"/>
          </a:xfrm>
        </p:spPr>
        <p:txBody>
          <a:bodyPr/>
          <a:lstStyle/>
          <a:p>
            <a:pPr eaLnBrk="1" hangingPunct="1"/>
            <a:r>
              <a:rPr lang="en-GB" altLang="en-US"/>
              <a:t>career opportunities</a:t>
            </a:r>
          </a:p>
        </p:txBody>
      </p:sp>
      <p:sp>
        <p:nvSpPr>
          <p:cNvPr id="79874" name="Footer Placeholder 3">
            <a:extLst>
              <a:ext uri="{FF2B5EF4-FFF2-40B4-BE49-F238E27FC236}">
                <a16:creationId xmlns:a16="http://schemas.microsoft.com/office/drawing/2014/main" id="{F43D5B37-311A-2F79-033C-AD8EB80D33F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auto">
          <a:xfrm>
            <a:off x="10277475" y="6124575"/>
            <a:ext cx="10287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>
                <a:solidFill>
                  <a:schemeClr val="bg1"/>
                </a:solidFill>
                <a:latin typeface="Circular Std Book" panose="020B060402010102010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9pPr>
          </a:lstStyle>
          <a:p>
            <a:pPr algn="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100">
              <a:solidFill>
                <a:schemeClr val="tx1"/>
              </a:solidFill>
            </a:endParaRPr>
          </a:p>
        </p:txBody>
      </p:sp>
      <p:sp>
        <p:nvSpPr>
          <p:cNvPr id="59397" name="Subtitle 3">
            <a:extLst>
              <a:ext uri="{FF2B5EF4-FFF2-40B4-BE49-F238E27FC236}">
                <a16:creationId xmlns:a16="http://schemas.microsoft.com/office/drawing/2014/main" id="{CC8F919A-F626-4AAE-69F7-15177FEE19CE}"/>
              </a:ext>
            </a:extLst>
          </p:cNvPr>
          <p:cNvSpPr txBox="1">
            <a:spLocks/>
          </p:cNvSpPr>
          <p:nvPr/>
        </p:nvSpPr>
        <p:spPr bwMode="auto">
          <a:xfrm>
            <a:off x="792163" y="2413000"/>
            <a:ext cx="5751512" cy="29940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Wingdings 2" pitchFamily="2" charset="2"/>
              <a:buChar char="¢"/>
              <a:defRPr sz="2000" b="1">
                <a:solidFill>
                  <a:schemeClr val="bg1"/>
                </a:solidFill>
                <a:latin typeface="Circular Std Book" panose="020B0604020101020102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>
                <a:solidFill>
                  <a:schemeClr val="bg1"/>
                </a:solidFill>
                <a:latin typeface="Circular Std Book" panose="020B0604020101020102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itchFamily="2" charset="2"/>
              <a:buNone/>
              <a:defRPr/>
            </a:pPr>
            <a:r>
              <a:rPr lang="en-GB" altLang="en-US" b="0" dirty="0">
                <a:cs typeface="Times New Roman" pitchFamily="18" charset="0"/>
              </a:rPr>
              <a:t>Further study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defRPr/>
            </a:pPr>
            <a:r>
              <a:rPr lang="en-GB" altLang="en-US" dirty="0">
                <a:solidFill>
                  <a:srgbClr val="FF0000"/>
                </a:solidFill>
                <a:cs typeface="Times New Roman" pitchFamily="18" charset="0"/>
              </a:rPr>
              <a:t>Medicine (30-50%)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defRPr/>
            </a:pPr>
            <a:r>
              <a:rPr lang="en-GB" altLang="en-US" b="0" dirty="0">
                <a:cs typeface="Times New Roman" pitchFamily="18" charset="0"/>
              </a:rPr>
              <a:t>Other Health related career: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defRPr/>
            </a:pPr>
            <a:r>
              <a:rPr lang="en-GB" altLang="en-US" b="0" dirty="0">
                <a:cs typeface="Times New Roman" pitchFamily="18" charset="0"/>
              </a:rPr>
              <a:t>Dentistry; Pharmacy; Optometry; Nursing; Physiotherapy; </a:t>
            </a:r>
            <a:r>
              <a:rPr lang="en-GB" altLang="en-US" dirty="0">
                <a:solidFill>
                  <a:srgbClr val="FF0000"/>
                </a:solidFill>
                <a:cs typeface="Times New Roman" pitchFamily="18" charset="0"/>
              </a:rPr>
              <a:t>Physician Associate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defRPr/>
            </a:pPr>
            <a:r>
              <a:rPr lang="en-GB" altLang="en-US" b="0" dirty="0">
                <a:cs typeface="Times New Roman" pitchFamily="18" charset="0"/>
              </a:rPr>
              <a:t>Postgraduate Study (</a:t>
            </a:r>
            <a:r>
              <a:rPr lang="en-US" altLang="en-US" b="0" dirty="0"/>
              <a:t>Teaching, </a:t>
            </a:r>
            <a:r>
              <a:rPr lang="en-US" altLang="en-US" dirty="0">
                <a:solidFill>
                  <a:srgbClr val="FF0000"/>
                </a:solidFill>
              </a:rPr>
              <a:t>MSc, PhD</a:t>
            </a:r>
            <a:r>
              <a:rPr lang="en-US" altLang="en-US" b="0" dirty="0"/>
              <a:t>)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Wingdings 2" pitchFamily="2" charset="2"/>
              <a:buNone/>
              <a:defRPr/>
            </a:pPr>
            <a:endParaRPr lang="en-GB" altLang="en-US" sz="2400" b="0" dirty="0"/>
          </a:p>
        </p:txBody>
      </p:sp>
      <p:pic>
        <p:nvPicPr>
          <p:cNvPr id="79876" name="Picture 4" descr="A person on a microscope&#10;&#10;Description automatically generated">
            <a:extLst>
              <a:ext uri="{FF2B5EF4-FFF2-40B4-BE49-F238E27FC236}">
                <a16:creationId xmlns:a16="http://schemas.microsoft.com/office/drawing/2014/main" id="{C6ECD58E-5E5C-7528-1F51-A9753E6FCA7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33636"/>
          <a:stretch>
            <a:fillRect/>
          </a:stretch>
        </p:blipFill>
        <p:spPr bwMode="auto">
          <a:xfrm>
            <a:off x="6545263" y="636588"/>
            <a:ext cx="4791075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0FC597-BFEB-B995-BA80-27CFAC95A4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138" y="3178989"/>
            <a:ext cx="3621087" cy="2739211"/>
          </a:xfrm>
        </p:spPr>
        <p:txBody>
          <a:bodyPr rtlCol="0"/>
          <a:lstStyle/>
          <a:p>
            <a:pPr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GB" dirty="0"/>
              <a:t>What attracts people to a career in medicine and/or</a:t>
            </a:r>
          </a:p>
          <a:p>
            <a:pPr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GB" dirty="0"/>
              <a:t>healthcare?</a:t>
            </a:r>
          </a:p>
        </p:txBody>
      </p:sp>
      <p:sp>
        <p:nvSpPr>
          <p:cNvPr id="50178" name="Footer Placeholder 3">
            <a:extLst>
              <a:ext uri="{FF2B5EF4-FFF2-40B4-BE49-F238E27FC236}">
                <a16:creationId xmlns:a16="http://schemas.microsoft.com/office/drawing/2014/main" id="{478FB5ED-9C53-E363-7C09-C25FCB5B14CE}"/>
              </a:ext>
            </a:extLst>
          </p:cNvPr>
          <p:cNvSpPr txBox="1">
            <a:spLocks/>
          </p:cNvSpPr>
          <p:nvPr/>
        </p:nvSpPr>
        <p:spPr bwMode="auto">
          <a:xfrm>
            <a:off x="4038600" y="6142038"/>
            <a:ext cx="41148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>
                <a:solidFill>
                  <a:schemeClr val="bg1"/>
                </a:solidFill>
                <a:latin typeface="Circular Std Book" panose="020B060402010102010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FFFFFF"/>
                </a:solidFill>
                <a:latin typeface="Circular Std Black"/>
              </a:rPr>
              <a:t>Alternatives to Medicine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58FB5-67E4-593E-F44D-BAC937F57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84325"/>
            <a:ext cx="5157787" cy="4216400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r>
              <a:rPr lang="en-GB" sz="2200" dirty="0">
                <a:cs typeface="Times New Roman" panose="02020603050405020304" pitchFamily="18" charset="0"/>
              </a:rPr>
              <a:t>Graduate careers within the NHS (Managerial and Professional)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anose="05020102010507070707" pitchFamily="18" charset="2"/>
              <a:buChar char="¢"/>
              <a:defRPr/>
            </a:pPr>
            <a:r>
              <a:rPr lang="en-GB" dirty="0">
                <a:cs typeface="Times New Roman" panose="02020603050405020304" pitchFamily="18" charset="0"/>
              </a:rPr>
              <a:t>Health Service Management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anose="05020102010507070707" pitchFamily="18" charset="2"/>
              <a:buChar char="¢"/>
              <a:defRPr/>
            </a:pPr>
            <a:r>
              <a:rPr lang="en-GB" dirty="0">
                <a:cs typeface="Times New Roman" panose="02020603050405020304" pitchFamily="18" charset="0"/>
              </a:rPr>
              <a:t>Primary Care Groups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anose="05020102010507070707" pitchFamily="18" charset="2"/>
              <a:buChar char="¢"/>
              <a:defRPr/>
            </a:pPr>
            <a:r>
              <a:rPr lang="en-GB" dirty="0">
                <a:cs typeface="Times New Roman" panose="02020603050405020304" pitchFamily="18" charset="0"/>
              </a:rPr>
              <a:t>Private Care Homes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anose="05020102010507070707" pitchFamily="18" charset="2"/>
              <a:buChar char="¢"/>
              <a:defRPr/>
            </a:pPr>
            <a:r>
              <a:rPr lang="en-GB" dirty="0">
                <a:cs typeface="Times New Roman" panose="02020603050405020304" pitchFamily="18" charset="0"/>
              </a:rPr>
              <a:t>NHS Hospitals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anose="05020102010507070707" pitchFamily="18" charset="2"/>
              <a:buChar char="¢"/>
              <a:defRPr/>
            </a:pPr>
            <a:r>
              <a:rPr lang="en-GB" dirty="0">
                <a:cs typeface="Times New Roman" panose="02020603050405020304" pitchFamily="18" charset="0"/>
              </a:rPr>
              <a:t>Health Commission Associate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anose="05020102010507070707" pitchFamily="18" charset="2"/>
              <a:buChar char="¢"/>
              <a:defRPr/>
            </a:pPr>
            <a:r>
              <a:rPr lang="en-GB" dirty="0">
                <a:cs typeface="Times New Roman" panose="02020603050405020304" pitchFamily="18" charset="0"/>
              </a:rPr>
              <a:t>NHS Analysts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anose="05020102010507070707" pitchFamily="18" charset="2"/>
              <a:buChar char="¢"/>
              <a:defRPr/>
            </a:pPr>
            <a:r>
              <a:rPr lang="en-GB" dirty="0">
                <a:cs typeface="Times New Roman" panose="02020603050405020304" pitchFamily="18" charset="0"/>
              </a:rPr>
              <a:t>Clinical Audit Co-Ordinator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anose="05020102010507070707" pitchFamily="18" charset="2"/>
              <a:buChar char="¢"/>
              <a:defRPr/>
            </a:pPr>
            <a:r>
              <a:rPr lang="en-GB" dirty="0">
                <a:cs typeface="Times New Roman" panose="02020603050405020304" pitchFamily="18" charset="0"/>
              </a:rPr>
              <a:t>Clinical Scientist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anose="05020102010507070707" pitchFamily="18" charset="2"/>
              <a:buChar char="¢"/>
              <a:defRPr/>
            </a:pPr>
            <a:r>
              <a:rPr lang="en-GB" b="1" dirty="0">
                <a:solidFill>
                  <a:srgbClr val="FF0000"/>
                </a:solidFill>
                <a:cs typeface="Times New Roman" panose="02020603050405020304" pitchFamily="18" charset="0"/>
              </a:rPr>
              <a:t>Scientist Training Programme</a:t>
            </a:r>
            <a:endParaRPr lang="en-GB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anose="05020102010507070707" pitchFamily="18" charset="2"/>
              <a:buChar char="¢"/>
              <a:defRPr/>
            </a:pPr>
            <a:r>
              <a:rPr lang="en-GB" dirty="0"/>
              <a:t>Cardiac Safety Specialist</a:t>
            </a:r>
            <a:endParaRPr lang="en-GB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anose="05020102010507070707" pitchFamily="18" charset="2"/>
              <a:buChar char="¢"/>
              <a:defRPr/>
            </a:pPr>
            <a:r>
              <a:rPr lang="en-GB" dirty="0">
                <a:cs typeface="Times New Roman" panose="02020603050405020304" pitchFamily="18" charset="0"/>
              </a:rPr>
              <a:t>Healthcare Scientists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anose="05020102010507070707" pitchFamily="18" charset="2"/>
              <a:buChar char="¢"/>
              <a:defRPr/>
            </a:pPr>
            <a:r>
              <a:rPr lang="en-GB" dirty="0"/>
              <a:t>Research Coordinator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C9CB5C-5183-74C4-95FA-06F3FDA53F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584325"/>
            <a:ext cx="5183188" cy="4560888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Wingdings 2" panose="05020102010507070707" pitchFamily="18" charset="2"/>
              <a:buNone/>
              <a:defRPr/>
            </a:pPr>
            <a:r>
              <a:rPr lang="en-GB" sz="2200" dirty="0">
                <a:cs typeface="Times New Roman" panose="02020603050405020304" pitchFamily="18" charset="0"/>
              </a:rPr>
              <a:t>Pharmaceutical Industry / NHS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anose="05020102010507070707" pitchFamily="18" charset="2"/>
              <a:buChar char="¢"/>
              <a:defRPr/>
            </a:pPr>
            <a:r>
              <a:rPr lang="en-GB" dirty="0">
                <a:cs typeface="Times New Roman" panose="02020603050405020304" pitchFamily="18" charset="0"/>
              </a:rPr>
              <a:t>Clinical Trial Administrator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anose="05020102010507070707" pitchFamily="18" charset="2"/>
              <a:buChar char="¢"/>
              <a:defRPr/>
            </a:pPr>
            <a:r>
              <a:rPr lang="en-GB" dirty="0">
                <a:cs typeface="Times New Roman" panose="02020603050405020304" pitchFamily="18" charset="0"/>
              </a:rPr>
              <a:t>Medical Sales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anose="05020102010507070707" pitchFamily="18" charset="2"/>
              <a:buChar char="¢"/>
              <a:defRPr/>
            </a:pPr>
            <a:r>
              <a:rPr lang="en-GB" b="1" dirty="0">
                <a:solidFill>
                  <a:srgbClr val="FF0000"/>
                </a:solidFill>
                <a:cs typeface="Times New Roman" panose="02020603050405020304" pitchFamily="18" charset="0"/>
              </a:rPr>
              <a:t>Medical Writing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anose="05020102010507070707" pitchFamily="18" charset="2"/>
              <a:buChar char="¢"/>
              <a:defRPr/>
            </a:pPr>
            <a:r>
              <a:rPr lang="en-GB" dirty="0">
                <a:cs typeface="Times New Roman" panose="02020603050405020304" pitchFamily="18" charset="0"/>
              </a:rPr>
              <a:t>Marketing &amp; Registration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50000"/>
              <a:buFont typeface="Wingdings 2" panose="05020102010507070707" pitchFamily="18" charset="2"/>
              <a:buChar char="¢"/>
              <a:defRPr/>
            </a:pPr>
            <a:r>
              <a:rPr lang="en-GB" dirty="0">
                <a:cs typeface="Times New Roman" panose="02020603050405020304" pitchFamily="18" charset="0"/>
              </a:rPr>
              <a:t>Regulatory Affairs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en-US" dirty="0"/>
          </a:p>
        </p:txBody>
      </p:sp>
      <p:sp>
        <p:nvSpPr>
          <p:cNvPr id="81923" name="Footer Placeholder 4">
            <a:extLst>
              <a:ext uri="{FF2B5EF4-FFF2-40B4-BE49-F238E27FC236}">
                <a16:creationId xmlns:a16="http://schemas.microsoft.com/office/drawing/2014/main" id="{4A6ED54E-35F1-4A46-20F5-DCD28F76DFD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10277475" y="6124575"/>
            <a:ext cx="10287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GB" altLang="en-US" sz="1600" b="1">
              <a:solidFill>
                <a:schemeClr val="bg1"/>
              </a:solidFill>
              <a:latin typeface="Circular Std Black"/>
            </a:endParaRPr>
          </a:p>
        </p:txBody>
      </p:sp>
      <p:sp>
        <p:nvSpPr>
          <p:cNvPr id="81924" name="Title 1">
            <a:extLst>
              <a:ext uri="{FF2B5EF4-FFF2-40B4-BE49-F238E27FC236}">
                <a16:creationId xmlns:a16="http://schemas.microsoft.com/office/drawing/2014/main" id="{9F3BF450-BD16-1B58-2F96-6A93902BA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652463"/>
            <a:ext cx="6153150" cy="755650"/>
          </a:xfrm>
        </p:spPr>
        <p:txBody>
          <a:bodyPr/>
          <a:lstStyle/>
          <a:p>
            <a:pPr eaLnBrk="1" hangingPunct="1"/>
            <a:r>
              <a:rPr lang="en-GB" altLang="en-US"/>
              <a:t>career opportunities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69C9F9-DD1D-4102-F4C2-00579B4C159C}"/>
              </a:ext>
            </a:extLst>
          </p:cNvPr>
          <p:cNvSpPr/>
          <p:nvPr/>
        </p:nvSpPr>
        <p:spPr>
          <a:xfrm>
            <a:off x="5997575" y="4529138"/>
            <a:ext cx="6096000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buClr>
                <a:schemeClr val="accent6"/>
              </a:buClr>
              <a:buSzPct val="50000"/>
              <a:defRPr/>
            </a:pPr>
            <a:r>
              <a:rPr lang="en-GB" sz="2400" dirty="0">
                <a:solidFill>
                  <a:schemeClr val="bg1"/>
                </a:solidFill>
                <a:cs typeface="Times New Roman" panose="02020603050405020304" pitchFamily="18" charset="0"/>
              </a:rPr>
              <a:t>Non-Healthcare Careers</a:t>
            </a:r>
          </a:p>
          <a:p>
            <a:pPr marL="457200" indent="-457200">
              <a:spcBef>
                <a:spcPts val="0"/>
              </a:spcBef>
              <a:buClr>
                <a:schemeClr val="accent6"/>
              </a:buClr>
              <a:buSzPct val="50000"/>
              <a:buFont typeface="Wingdings" pitchFamily="2" charset="2"/>
              <a:buChar char="§"/>
              <a:defRPr/>
            </a:pPr>
            <a:r>
              <a:rPr lang="en-GB" sz="2000" dirty="0">
                <a:solidFill>
                  <a:schemeClr val="bg1"/>
                </a:solidFill>
                <a:cs typeface="Times New Roman" panose="02020603050405020304" pitchFamily="18" charset="0"/>
              </a:rPr>
              <a:t>Civil Service</a:t>
            </a:r>
          </a:p>
          <a:p>
            <a:pPr marL="457200" indent="-457200">
              <a:spcBef>
                <a:spcPts val="0"/>
              </a:spcBef>
              <a:buClr>
                <a:schemeClr val="accent6"/>
              </a:buClr>
              <a:buSzPct val="50000"/>
              <a:buFont typeface="Wingdings" pitchFamily="2" charset="2"/>
              <a:buChar char="§"/>
              <a:defRPr/>
            </a:pPr>
            <a:r>
              <a:rPr lang="en-GB" sz="2000" dirty="0">
                <a:solidFill>
                  <a:schemeClr val="bg1"/>
                </a:solidFill>
                <a:cs typeface="Times New Roman" panose="02020603050405020304" pitchFamily="18" charset="0"/>
              </a:rPr>
              <a:t>Accountancy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CA9B62-1026-8CE2-19EC-212F4263D6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75249" y="928323"/>
            <a:ext cx="3492500" cy="5846216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/>
              <a:t>Future </a:t>
            </a:r>
            <a:r>
              <a:rPr lang="en-US" dirty="0" err="1"/>
              <a:t>Programmes</a:t>
            </a:r>
            <a:endParaRPr lang="en-US" dirty="0"/>
          </a:p>
          <a:p>
            <a:pPr marL="171450" lvl="1" indent="-171450"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Series of webinar streams, x 4 webinars in each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8 UCAS points for qualifying courses </a:t>
            </a:r>
          </a:p>
          <a:p>
            <a:pPr indent="0">
              <a:buNone/>
            </a:pPr>
            <a:r>
              <a:rPr lang="en-US" dirty="0">
                <a:hlinkClick r:id="rId2"/>
              </a:rPr>
              <a:t>Link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609D0C-8B3C-0B18-2A56-1F404C84F8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61724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65DC2C-CF22-FFFA-CDD2-11A38F4A59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10600" y="2422525"/>
            <a:ext cx="3338513" cy="2616200"/>
          </a:xfrm>
        </p:spPr>
        <p:txBody>
          <a:bodyPr rtlCol="0"/>
          <a:lstStyle/>
          <a:p>
            <a:pPr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GB" sz="4000"/>
              <a:t>Thank you</a:t>
            </a:r>
          </a:p>
          <a:p>
            <a:pPr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GB" sz="4000">
                <a:latin typeface="+mn-lt"/>
              </a:rPr>
              <a:t>Any Questions?</a:t>
            </a:r>
          </a:p>
          <a:p>
            <a:pPr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GB" sz="400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C6EEC6-3205-C27A-23CF-77AA5AE0223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153150"/>
            <a:ext cx="4114800" cy="307975"/>
          </a:xfrm>
        </p:spPr>
        <p:txBody>
          <a:bodyPr/>
          <a:lstStyle/>
          <a:p>
            <a:pPr>
              <a:defRPr/>
            </a:pPr>
            <a:r>
              <a:rPr lang="en-GB" sz="1400">
                <a:latin typeface="+mn-lt"/>
              </a:rPr>
              <a:t>Alternatives to Medicine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97B37C-3F22-7987-4FAE-5E7529C89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6963"/>
            <a:ext cx="4114800" cy="260350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STEM@Leeds</a:t>
            </a:r>
            <a:r>
              <a:rPr lang="en-GB" dirty="0"/>
              <a:t> 2016</a:t>
            </a: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C3A77348-EDD9-0EB7-86F1-B3F7B0AEE2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0075" y="628650"/>
          <a:ext cx="11201399" cy="5343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Placeholder 1">
            <a:extLst>
              <a:ext uri="{FF2B5EF4-FFF2-40B4-BE49-F238E27FC236}">
                <a16:creationId xmlns:a16="http://schemas.microsoft.com/office/drawing/2014/main" id="{A2616125-03A7-79BF-0D8D-A59D041B3B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59075" y="2576513"/>
            <a:ext cx="1779587" cy="831850"/>
          </a:xfrm>
        </p:spPr>
        <p:txBody>
          <a:bodyPr/>
          <a:lstStyle/>
          <a:p>
            <a:pPr eaLnBrk="1" hangingPunct="1"/>
            <a:r>
              <a:rPr lang="en-GB" altLang="en-US" sz="2500" dirty="0">
                <a:solidFill>
                  <a:srgbClr val="FF0000"/>
                </a:solidFill>
              </a:rPr>
              <a:t>Clinical </a:t>
            </a:r>
            <a:r>
              <a:rPr lang="en-GB" altLang="en-US" sz="2500" dirty="0">
                <a:solidFill>
                  <a:schemeClr val="accent2"/>
                </a:solidFill>
              </a:rPr>
              <a:t>Sciences</a:t>
            </a:r>
          </a:p>
          <a:p>
            <a:pPr eaLnBrk="1" hangingPunct="1"/>
            <a:endParaRPr lang="en-GB" altLang="en-US" sz="2500" dirty="0"/>
          </a:p>
        </p:txBody>
      </p:sp>
      <p:sp>
        <p:nvSpPr>
          <p:cNvPr id="53251" name="Text Placeholder 9">
            <a:extLst>
              <a:ext uri="{FF2B5EF4-FFF2-40B4-BE49-F238E27FC236}">
                <a16:creationId xmlns:a16="http://schemas.microsoft.com/office/drawing/2014/main" id="{F4B840C7-D581-FD90-84C9-A70D60708E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59075" y="719138"/>
            <a:ext cx="1779588" cy="831850"/>
          </a:xfrm>
        </p:spPr>
        <p:txBody>
          <a:bodyPr/>
          <a:lstStyle/>
          <a:p>
            <a:pPr eaLnBrk="1" hangingPunct="1"/>
            <a:r>
              <a:rPr lang="en-GB" altLang="en-US" sz="2500" dirty="0">
                <a:solidFill>
                  <a:srgbClr val="FF0000"/>
                </a:solidFill>
              </a:rPr>
              <a:t>Optometry</a:t>
            </a:r>
          </a:p>
          <a:p>
            <a:pPr eaLnBrk="1" hangingPunct="1"/>
            <a:endParaRPr lang="en-GB" altLang="en-US" sz="2500" dirty="0"/>
          </a:p>
        </p:txBody>
      </p:sp>
      <p:sp>
        <p:nvSpPr>
          <p:cNvPr id="53252" name="Text Placeholder 11">
            <a:extLst>
              <a:ext uri="{FF2B5EF4-FFF2-40B4-BE49-F238E27FC236}">
                <a16:creationId xmlns:a16="http://schemas.microsoft.com/office/drawing/2014/main" id="{7CBC2AB8-0433-11FA-BDFC-AA929ACC71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9873" y="2627313"/>
            <a:ext cx="1779587" cy="835025"/>
          </a:xfrm>
        </p:spPr>
        <p:txBody>
          <a:bodyPr/>
          <a:lstStyle/>
          <a:p>
            <a:pPr eaLnBrk="1" hangingPunct="1"/>
            <a:r>
              <a:rPr lang="en-GB" altLang="en-US" sz="2500" dirty="0">
                <a:solidFill>
                  <a:srgbClr val="FF0000"/>
                </a:solidFill>
              </a:rPr>
              <a:t>Pharmacy</a:t>
            </a:r>
          </a:p>
          <a:p>
            <a:pPr eaLnBrk="1" hangingPunct="1"/>
            <a:endParaRPr lang="en-GB" altLang="en-US" sz="2500" dirty="0"/>
          </a:p>
        </p:txBody>
      </p:sp>
      <p:sp>
        <p:nvSpPr>
          <p:cNvPr id="53253" name="Text Placeholder 13">
            <a:extLst>
              <a:ext uri="{FF2B5EF4-FFF2-40B4-BE49-F238E27FC236}">
                <a16:creationId xmlns:a16="http://schemas.microsoft.com/office/drawing/2014/main" id="{3E2FD34C-97D2-6D89-6566-EB99DF9CD90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9873" y="4475162"/>
            <a:ext cx="1779587" cy="831850"/>
          </a:xfrm>
        </p:spPr>
        <p:txBody>
          <a:bodyPr/>
          <a:lstStyle/>
          <a:p>
            <a:pPr eaLnBrk="1" hangingPunct="1"/>
            <a:r>
              <a:rPr lang="en-GB" altLang="en-US" sz="2500" dirty="0">
                <a:solidFill>
                  <a:srgbClr val="0070C0"/>
                </a:solidFill>
              </a:rPr>
              <a:t>Physician’s Associate </a:t>
            </a:r>
          </a:p>
          <a:p>
            <a:pPr eaLnBrk="1" hangingPunct="1"/>
            <a:endParaRPr lang="en-GB" altLang="en-US" sz="2500" dirty="0">
              <a:solidFill>
                <a:srgbClr val="0070C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48EAE7-2BBA-BE84-6D1D-3B145450849A}"/>
              </a:ext>
            </a:extLst>
          </p:cNvPr>
          <p:cNvSpPr/>
          <p:nvPr/>
        </p:nvSpPr>
        <p:spPr>
          <a:xfrm>
            <a:off x="5295900" y="3130550"/>
            <a:ext cx="63246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dirty="0">
                <a:latin typeface="+mj-lt"/>
              </a:rPr>
              <a:t>Alternatives to medicine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dirty="0">
                <a:latin typeface="+mj-lt"/>
              </a:rPr>
              <a:t>In Faculty of Life Sciences</a:t>
            </a:r>
          </a:p>
        </p:txBody>
      </p:sp>
      <p:sp>
        <p:nvSpPr>
          <p:cNvPr id="53255" name="Footer Placeholder 3">
            <a:extLst>
              <a:ext uri="{FF2B5EF4-FFF2-40B4-BE49-F238E27FC236}">
                <a16:creationId xmlns:a16="http://schemas.microsoft.com/office/drawing/2014/main" id="{9CFBDD2A-A8E2-096E-2C04-6E1EE91385AF}"/>
              </a:ext>
            </a:extLst>
          </p:cNvPr>
          <p:cNvSpPr txBox="1">
            <a:spLocks/>
          </p:cNvSpPr>
          <p:nvPr/>
        </p:nvSpPr>
        <p:spPr bwMode="auto">
          <a:xfrm>
            <a:off x="4038600" y="6142038"/>
            <a:ext cx="41148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>
                <a:solidFill>
                  <a:schemeClr val="bg1"/>
                </a:solidFill>
                <a:latin typeface="Circular Std Book" panose="020B060402010102010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FFFFFF"/>
                </a:solidFill>
                <a:latin typeface="Circular Std Black"/>
              </a:rPr>
              <a:t>Alternatives to Medicine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03338BC-A8A1-3FE6-7CF5-49F6A338327D}"/>
              </a:ext>
            </a:extLst>
          </p:cNvPr>
          <p:cNvSpPr txBox="1">
            <a:spLocks/>
          </p:cNvSpPr>
          <p:nvPr/>
        </p:nvSpPr>
        <p:spPr bwMode="auto">
          <a:xfrm>
            <a:off x="4617316" y="714376"/>
            <a:ext cx="1779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 2" pitchFamily="2" charset="2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chemeClr val="accent2"/>
                </a:solidFill>
              </a:rPr>
              <a:t>Pharmaceutical and Cosmetic Sciences</a:t>
            </a:r>
          </a:p>
          <a:p>
            <a:pPr eaLnBrk="1" hangingPunct="1"/>
            <a:endParaRPr lang="en-GB" altLang="en-US" sz="1800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78E9920-9338-545A-9E22-9D8C796F7E29}"/>
              </a:ext>
            </a:extLst>
          </p:cNvPr>
          <p:cNvSpPr txBox="1">
            <a:spLocks/>
          </p:cNvSpPr>
          <p:nvPr/>
        </p:nvSpPr>
        <p:spPr bwMode="auto">
          <a:xfrm>
            <a:off x="900834" y="771526"/>
            <a:ext cx="1779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 2" pitchFamily="2" charset="2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en-US" sz="2500" dirty="0">
                <a:solidFill>
                  <a:schemeClr val="accent2"/>
                </a:solidFill>
              </a:rPr>
              <a:t>Biomed</a:t>
            </a:r>
          </a:p>
          <a:p>
            <a:pPr eaLnBrk="1" hangingPunct="1"/>
            <a:endParaRPr lang="en-GB" altLang="en-US" sz="25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4">
            <a:extLst>
              <a:ext uri="{FF2B5EF4-FFF2-40B4-BE49-F238E27FC236}">
                <a16:creationId xmlns:a16="http://schemas.microsoft.com/office/drawing/2014/main" id="{FEB524C3-0E47-11F0-5D3E-2C7B401AB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466725"/>
            <a:ext cx="5724525" cy="863600"/>
          </a:xfrm>
        </p:spPr>
        <p:txBody>
          <a:bodyPr/>
          <a:lstStyle/>
          <a:p>
            <a:pPr eaLnBrk="1" hangingPunct="1"/>
            <a:r>
              <a:rPr lang="en-GB" altLang="en-US"/>
              <a:t>biomedical science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A985EA-C040-834D-ADA7-68C0AE100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8" y="1516063"/>
            <a:ext cx="6570662" cy="47879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Char char="¢"/>
              <a:defRPr/>
            </a:pPr>
            <a:r>
              <a:rPr lang="en-GB" sz="1600" b="0" i="0" dirty="0">
                <a:solidFill>
                  <a:srgbClr val="333333"/>
                </a:solidFill>
                <a:effectLst/>
              </a:rPr>
              <a:t>The Biomedical Science (Honours) degree requires an interest in science and technology. </a:t>
            </a: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Char char="¢"/>
              <a:defRPr/>
            </a:pPr>
            <a:r>
              <a:rPr lang="en-GB" sz="1600" dirty="0">
                <a:solidFill>
                  <a:srgbClr val="333333"/>
                </a:solidFill>
              </a:rPr>
              <a:t>I</a:t>
            </a:r>
            <a:r>
              <a:rPr lang="en-GB" sz="1600" b="0" i="0" dirty="0">
                <a:solidFill>
                  <a:srgbClr val="333333"/>
                </a:solidFill>
                <a:effectLst/>
              </a:rPr>
              <a:t>n-depth study into human health and explore causes of disease that have a major global impact at systems, cellular and molecular level. </a:t>
            </a: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Char char="¢"/>
              <a:defRPr/>
            </a:pPr>
            <a:r>
              <a:rPr lang="en-GB" sz="1600" b="0" i="0" dirty="0">
                <a:solidFill>
                  <a:srgbClr val="333333"/>
                </a:solidFill>
                <a:effectLst/>
              </a:rPr>
              <a:t>You will learn how biomedical research is helping researchers and clinicians develop novel therapeutic strategies and inform government health policy. </a:t>
            </a: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Char char="¢"/>
              <a:defRPr/>
            </a:pPr>
            <a:r>
              <a:rPr lang="en-GB" sz="1600" b="0" i="0" dirty="0">
                <a:solidFill>
                  <a:srgbClr val="333333"/>
                </a:solidFill>
                <a:effectLst/>
              </a:rPr>
              <a:t>As part of our frontline medical team, biomedical scientists in healthcare laboratories are involved in over 70% of UK diagnoses and play vital roles in monitoring chronic diseases. </a:t>
            </a: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Char char="¢"/>
              <a:defRPr/>
            </a:pPr>
            <a:r>
              <a:rPr lang="en-GB" sz="1600" b="0" i="0" dirty="0">
                <a:solidFill>
                  <a:srgbClr val="333333"/>
                </a:solidFill>
                <a:effectLst/>
              </a:rPr>
              <a:t>Studying biomedical science will also prepare you for a broad range of scientific careers beyond NHS and public laboratories, including research and development, pharmaceutical and biotech companies, the food and water industry, clinical trials, medical sales and teaching.</a:t>
            </a: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Char char="¢"/>
              <a:defRPr/>
            </a:pPr>
            <a:r>
              <a:rPr lang="en-GB" sz="1800" dirty="0"/>
              <a:t>Typical offer = BBC with Bio or Chem at B or above, DDM BTEC Applied Science (may depend on units), T level merit with subject specific science requirement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GB" sz="1800" dirty="0"/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Char char="¢"/>
              <a:defRPr/>
            </a:pPr>
            <a:endParaRPr lang="en-GB" dirty="0"/>
          </a:p>
        </p:txBody>
      </p:sp>
      <p:pic>
        <p:nvPicPr>
          <p:cNvPr id="55299" name="Picture 1">
            <a:extLst>
              <a:ext uri="{FF2B5EF4-FFF2-40B4-BE49-F238E27FC236}">
                <a16:creationId xmlns:a16="http://schemas.microsoft.com/office/drawing/2014/main" id="{A038D34B-66C6-1CEE-2FB9-BD8E48C3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0" r="20682"/>
          <a:stretch>
            <a:fillRect/>
          </a:stretch>
        </p:blipFill>
        <p:spPr bwMode="auto">
          <a:xfrm>
            <a:off x="7023100" y="657225"/>
            <a:ext cx="4802188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Footer Placeholder 3">
            <a:extLst>
              <a:ext uri="{FF2B5EF4-FFF2-40B4-BE49-F238E27FC236}">
                <a16:creationId xmlns:a16="http://schemas.microsoft.com/office/drawing/2014/main" id="{2F78028E-45ED-5F4F-6675-A7D22042333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auto">
          <a:xfrm>
            <a:off x="4038600" y="6153150"/>
            <a:ext cx="4114800" cy="30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>
                <a:solidFill>
                  <a:schemeClr val="bg1"/>
                </a:solidFill>
                <a:latin typeface="Circular Std Book" panose="020B060402010102010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/>
              <a:t>Alternatives to Medicine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2F63B-39AE-1772-4CBA-0305F7304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" y="2257425"/>
            <a:ext cx="7585075" cy="3606800"/>
          </a:xfrm>
        </p:spPr>
        <p:txBody>
          <a:bodyPr/>
          <a:lstStyle/>
          <a:p>
            <a:r>
              <a:rPr lang="en-GB" dirty="0"/>
              <a:t>Our integrated 4-year Master of Optometry (</a:t>
            </a:r>
            <a:r>
              <a:rPr lang="en-GB" dirty="0" err="1"/>
              <a:t>MOptom</a:t>
            </a:r>
            <a:r>
              <a:rPr lang="en-GB" dirty="0"/>
              <a:t>) programme has been completely redesigned for 2024, modernising our course content and structure to enable you to proceed directly to registration as a fully-qualified optometrist with the General Optical Council (GOC) upon completion.</a:t>
            </a:r>
          </a:p>
          <a:p>
            <a:r>
              <a:rPr lang="en-GB" dirty="0"/>
              <a:t>The course is clinically-focussed from the start. You will learn all the practical techniques, theoretical underpinnings, professionalism and communication skills required to qualify as an optometrist.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b="1" dirty="0"/>
              <a:t>Typical offer = AAB (136 UCAS points) </a:t>
            </a:r>
            <a:r>
              <a:rPr lang="en-GB" altLang="en-US" b="1" dirty="0" err="1"/>
              <a:t>inc</a:t>
            </a:r>
            <a:r>
              <a:rPr lang="en-GB" altLang="en-US" b="1" dirty="0"/>
              <a:t> x2 science subjects (B, C, P, M), DDD in BTEC Applied Science but only in combination with a pure science A level. T levels are not accepted.</a:t>
            </a:r>
          </a:p>
          <a:p>
            <a:pPr eaLnBrk="1" hangingPunct="1"/>
            <a:endParaRPr lang="en-GB" altLang="en-US" dirty="0"/>
          </a:p>
        </p:txBody>
      </p:sp>
      <p:pic>
        <p:nvPicPr>
          <p:cNvPr id="6" name="Picture 2" descr="https://pixabay.com/static/uploads/photo/2012/04/11/18/18/eye-29246_960_720.png">
            <a:hlinkClick r:id="rId2"/>
            <a:extLst>
              <a:ext uri="{FF2B5EF4-FFF2-40B4-BE49-F238E27FC236}">
                <a16:creationId xmlns:a16="http://schemas.microsoft.com/office/drawing/2014/main" id="{2D5A084E-CA4C-C78F-FE2F-529DF4B11182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" b="2283"/>
          <a:stretch>
            <a:fillRect/>
          </a:stretch>
        </p:blipFill>
        <p:spPr>
          <a:xfrm>
            <a:off x="7921625" y="1082675"/>
            <a:ext cx="3605213" cy="3605213"/>
          </a:xfrm>
        </p:spPr>
      </p:pic>
      <p:sp>
        <p:nvSpPr>
          <p:cNvPr id="57348" name="Title 1">
            <a:extLst>
              <a:ext uri="{FF2B5EF4-FFF2-40B4-BE49-F238E27FC236}">
                <a16:creationId xmlns:a16="http://schemas.microsoft.com/office/drawing/2014/main" id="{DA067907-092B-EBAC-ED69-CFF777BD8673}"/>
              </a:ext>
            </a:extLst>
          </p:cNvPr>
          <p:cNvSpPr txBox="1">
            <a:spLocks/>
          </p:cNvSpPr>
          <p:nvPr/>
        </p:nvSpPr>
        <p:spPr bwMode="auto">
          <a:xfrm>
            <a:off x="493713" y="453467"/>
            <a:ext cx="5965825" cy="14219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2000">
                <a:solidFill>
                  <a:schemeClr val="bg1"/>
                </a:solidFill>
                <a:latin typeface="Circular Std Book" panose="020B060402010102010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>
                <a:solidFill>
                  <a:schemeClr val="bg1"/>
                </a:solidFill>
                <a:latin typeface="Circular Std Book" panose="020B060402010102010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itchFamily="2" charset="2"/>
              <a:buChar char="¢"/>
              <a:defRPr sz="1600">
                <a:solidFill>
                  <a:schemeClr val="bg1"/>
                </a:solidFill>
                <a:latin typeface="Circular Std Book" panose="020B060402010102010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dirty="0">
                <a:solidFill>
                  <a:schemeClr val="tx1"/>
                </a:solidFill>
                <a:latin typeface="Circular Std Black"/>
              </a:rPr>
              <a:t>Optometry and vision sciences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PQuestion">
            <a:extLst>
              <a:ext uri="{FF2B5EF4-FFF2-40B4-BE49-F238E27FC236}">
                <a16:creationId xmlns:a16="http://schemas.microsoft.com/office/drawing/2014/main" id="{ED7D6B9F-E36C-F2F9-C4DF-E88397D7C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348758"/>
            <a:ext cx="7367588" cy="2086725"/>
          </a:xfrm>
        </p:spPr>
        <p:txBody>
          <a:bodyPr/>
          <a:lstStyle/>
          <a:p>
            <a:pPr eaLnBrk="1" hangingPunct="1"/>
            <a:r>
              <a:rPr lang="en-GB" altLang="en-US" dirty="0"/>
              <a:t>W</a:t>
            </a:r>
            <a:r>
              <a:rPr lang="en-GB" altLang="en-US" dirty="0" smtClean="0"/>
              <a:t>hat </a:t>
            </a:r>
            <a:r>
              <a:rPr lang="en-GB" altLang="en-US" dirty="0"/>
              <a:t>do Pharmacists spend most of their time doing?</a:t>
            </a:r>
          </a:p>
        </p:txBody>
      </p:sp>
      <p:sp>
        <p:nvSpPr>
          <p:cNvPr id="58370" name="TPAnswers">
            <a:extLst>
              <a:ext uri="{FF2B5EF4-FFF2-40B4-BE49-F238E27FC236}">
                <a16:creationId xmlns:a16="http://schemas.microsoft.com/office/drawing/2014/main" id="{EFE6B807-E776-74EB-C2D6-8F14FAE6F8E2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143000" y="2771541"/>
            <a:ext cx="5168900" cy="4464050"/>
          </a:xfrm>
        </p:spPr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AutoNum type="alphaUcPeriod"/>
            </a:pPr>
            <a:r>
              <a:rPr lang="en-GB" altLang="en-US" sz="2800" dirty="0"/>
              <a:t>Making Medicines</a:t>
            </a:r>
          </a:p>
          <a:p>
            <a:pPr marL="457200" indent="-457200" eaLnBrk="1" hangingPunct="1">
              <a:buFont typeface="Arial" panose="020B0604020202020204" pitchFamily="34" charset="0"/>
              <a:buAutoNum type="alphaUcPeriod"/>
            </a:pPr>
            <a:r>
              <a:rPr lang="en-GB" altLang="en-US" sz="2800" dirty="0"/>
              <a:t>Dispensing Medications</a:t>
            </a:r>
          </a:p>
          <a:p>
            <a:pPr marL="457200" indent="-457200" eaLnBrk="1" hangingPunct="1">
              <a:buFont typeface="Arial" panose="020B0604020202020204" pitchFamily="34" charset="0"/>
              <a:buAutoNum type="alphaUcPeriod"/>
            </a:pPr>
            <a:r>
              <a:rPr lang="en-GB" altLang="en-US" sz="2800" dirty="0"/>
              <a:t>Checking Prescriptions</a:t>
            </a:r>
          </a:p>
          <a:p>
            <a:pPr marL="457200" indent="-457200" eaLnBrk="1" hangingPunct="1">
              <a:buFont typeface="Arial" panose="020B0604020202020204" pitchFamily="34" charset="0"/>
              <a:buAutoNum type="alphaUcPeriod"/>
            </a:pPr>
            <a:r>
              <a:rPr lang="en-GB" altLang="en-US" sz="2800" dirty="0"/>
              <a:t>Talking to people</a:t>
            </a:r>
          </a:p>
          <a:p>
            <a:pPr marL="457200" indent="-457200" eaLnBrk="1" hangingPunct="1">
              <a:buFont typeface="Arial" panose="020B0604020202020204" pitchFamily="34" charset="0"/>
              <a:buAutoNum type="alphaUcPeriod"/>
            </a:pPr>
            <a:r>
              <a:rPr lang="en-GB" altLang="en-US" sz="2800" dirty="0"/>
              <a:t>Problem Solving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7FF88-3E5A-0A3F-450F-1D567B9995D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1BFF9D4-67F9-A044-BBB3-4B41AA0FAD59}" type="datetime3">
              <a:rPr lang="en-GB"/>
              <a:pPr>
                <a:defRPr/>
              </a:pPr>
              <a:t>21 November, 2023</a:t>
            </a:fld>
            <a:endParaRPr lang="en-GB" dirty="0"/>
          </a:p>
        </p:txBody>
      </p:sp>
      <p:sp>
        <p:nvSpPr>
          <p:cNvPr id="58372" name="Slide Number Placeholder 5">
            <a:extLst>
              <a:ext uri="{FF2B5EF4-FFF2-40B4-BE49-F238E27FC236}">
                <a16:creationId xmlns:a16="http://schemas.microsoft.com/office/drawing/2014/main" id="{C5EEEA3C-F47F-7AB9-AA52-1088C4B93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fld id="{DBE15FEB-70FC-EF4A-B775-E6BA1BF22096}" type="slidenum">
              <a:rPr lang="en-GB" altLang="en-US">
                <a:solidFill>
                  <a:schemeClr val="bg1"/>
                </a:solidFill>
                <a:latin typeface="Circular Std Black"/>
              </a:rPr>
              <a:pPr/>
              <a:t>7</a:t>
            </a:fld>
            <a:endParaRPr lang="en-GB" altLang="en-US">
              <a:solidFill>
                <a:schemeClr val="bg1"/>
              </a:solidFill>
              <a:latin typeface="Circular Std Black"/>
            </a:endParaRPr>
          </a:p>
        </p:txBody>
      </p:sp>
      <p:sp>
        <p:nvSpPr>
          <p:cNvPr id="7" name="TPPolling">
            <a:extLst>
              <a:ext uri="{FF2B5EF4-FFF2-40B4-BE49-F238E27FC236}">
                <a16:creationId xmlns:a16="http://schemas.microsoft.com/office/drawing/2014/main" id="{D0D2F9C6-62E4-74CA-C423-3001D0899EC0}"/>
              </a:ext>
            </a:extLst>
          </p:cNvPr>
          <p:cNvSpPr/>
          <p:nvPr/>
        </p:nvSpPr>
        <p:spPr>
          <a:xfrm>
            <a:off x="1143000" y="0"/>
            <a:ext cx="12700" cy="12700"/>
          </a:xfrm>
          <a:prstGeom prst="rect">
            <a:avLst/>
          </a:prstGeom>
          <a:pattFill prst="pct5">
            <a:fgClr>
              <a:srgbClr val="7F7F7F">
                <a:alpha val="10000"/>
              </a:srgbClr>
            </a:fgClr>
            <a:bgClr>
              <a:srgbClr val="7F7F7F">
                <a:alpha val="10000"/>
              </a:srgbClr>
            </a:bgClr>
          </a:patt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Lucida Sans"/>
              <a:cs typeface="Lucida Sans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7">
            <a:extLst>
              <a:ext uri="{FF2B5EF4-FFF2-40B4-BE49-F238E27FC236}">
                <a16:creationId xmlns:a16="http://schemas.microsoft.com/office/drawing/2014/main" id="{2033A198-C2C4-D0B1-37C2-B61372581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349250"/>
            <a:ext cx="6951663" cy="900113"/>
          </a:xfrm>
        </p:spPr>
        <p:txBody>
          <a:bodyPr/>
          <a:lstStyle/>
          <a:p>
            <a:pPr eaLnBrk="1" hangingPunct="1"/>
            <a:r>
              <a:rPr lang="en-GB" altLang="en-US"/>
              <a:t> different pharmacy roles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57BE9-CA0E-3476-F716-55329EEC877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2022-23</a:t>
            </a:r>
            <a:endParaRPr lang="en-GB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974E37C3-D066-9B47-5E20-3E61E4ACC496}"/>
              </a:ext>
            </a:extLst>
          </p:cNvPr>
          <p:cNvSpPr/>
          <p:nvPr/>
        </p:nvSpPr>
        <p:spPr>
          <a:xfrm>
            <a:off x="7845425" y="173038"/>
            <a:ext cx="3989388" cy="3811587"/>
          </a:xfrm>
          <a:prstGeom prst="fra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3C0D8C1F-0A83-23A0-D28A-BA32F195B877}"/>
              </a:ext>
            </a:extLst>
          </p:cNvPr>
          <p:cNvSpPr/>
          <p:nvPr/>
        </p:nvSpPr>
        <p:spPr>
          <a:xfrm>
            <a:off x="3954463" y="1487488"/>
            <a:ext cx="1871662" cy="1724025"/>
          </a:xfrm>
          <a:prstGeom prst="fra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B8997E1-1CA0-A780-41E5-7970561A18D7}"/>
              </a:ext>
            </a:extLst>
          </p:cNvPr>
          <p:cNvSpPr/>
          <p:nvPr/>
        </p:nvSpPr>
        <p:spPr>
          <a:xfrm>
            <a:off x="790575" y="1455738"/>
            <a:ext cx="2855913" cy="2711450"/>
          </a:xfrm>
          <a:prstGeom prst="fra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9A6685-BBE8-5E66-E889-1813A6E45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3849" y="1347046"/>
            <a:ext cx="313253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pPr algn="ctr"/>
            <a:r>
              <a:rPr lang="en-US" altLang="en-US" sz="4000" b="1" dirty="0">
                <a:solidFill>
                  <a:schemeClr val="bg1"/>
                </a:solidFill>
              </a:rPr>
              <a:t>Community Pharmacy</a:t>
            </a:r>
          </a:p>
          <a:p>
            <a:endParaRPr lang="en-GB" alt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3B807A-8BE6-52C4-8221-E4AD2CBE1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2" y="1972529"/>
            <a:ext cx="2282826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pPr algn="ctr"/>
            <a:r>
              <a:rPr lang="en-US" altLang="en-US" sz="3200" b="1" dirty="0">
                <a:solidFill>
                  <a:schemeClr val="bg1"/>
                </a:solidFill>
              </a:rPr>
              <a:t>Hospital Pharmacy</a:t>
            </a:r>
          </a:p>
          <a:p>
            <a:endParaRPr lang="en-GB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A3912-42BB-C5C5-E4AC-27ACD1C31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963" y="1704975"/>
            <a:ext cx="2058987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GP </a:t>
            </a:r>
          </a:p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Practice</a:t>
            </a:r>
          </a:p>
          <a:p>
            <a:endParaRPr lang="en-GB" alt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1806D02D-0B33-D848-CEC0-451F0D14909D}"/>
              </a:ext>
            </a:extLst>
          </p:cNvPr>
          <p:cNvSpPr/>
          <p:nvPr/>
        </p:nvSpPr>
        <p:spPr>
          <a:xfrm>
            <a:off x="790575" y="4335463"/>
            <a:ext cx="1820863" cy="701675"/>
          </a:xfrm>
          <a:prstGeom prst="fra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5F2AD-9BA3-9493-59DB-0FBF54C16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215" y="4335463"/>
            <a:ext cx="1719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pPr algn="ctr"/>
            <a:r>
              <a:rPr lang="en-US" altLang="en-US" sz="2000" b="1">
                <a:solidFill>
                  <a:schemeClr val="bg1"/>
                </a:solidFill>
              </a:rPr>
              <a:t>Armed Forces</a:t>
            </a:r>
            <a:endParaRPr lang="en-GB" altLang="en-US" sz="1200"/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85B23A22-9151-EFD5-F914-FAD62F1292D0}"/>
              </a:ext>
            </a:extLst>
          </p:cNvPr>
          <p:cNvSpPr/>
          <p:nvPr/>
        </p:nvSpPr>
        <p:spPr>
          <a:xfrm>
            <a:off x="3954463" y="3429000"/>
            <a:ext cx="3584575" cy="738188"/>
          </a:xfrm>
          <a:prstGeom prst="fra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5FD2F6-C3E0-3526-B890-36957D942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688" y="3582988"/>
            <a:ext cx="3284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pPr algn="ctr"/>
            <a:r>
              <a:rPr lang="en-US" altLang="en-US" sz="2000" b="1">
                <a:solidFill>
                  <a:schemeClr val="bg1"/>
                </a:solidFill>
              </a:rPr>
              <a:t>Pharmaceutical Industry</a:t>
            </a:r>
            <a:endParaRPr lang="en-GB" altLang="en-US" sz="1200"/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EB0A40E9-A7E9-8DE5-B85A-A73910EB3510}"/>
              </a:ext>
            </a:extLst>
          </p:cNvPr>
          <p:cNvSpPr/>
          <p:nvPr/>
        </p:nvSpPr>
        <p:spPr>
          <a:xfrm>
            <a:off x="2849563" y="4598988"/>
            <a:ext cx="1820862" cy="901700"/>
          </a:xfrm>
          <a:prstGeom prst="fra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D9E7F45A-3F65-AE4B-2ABB-67623A3D36EA}"/>
              </a:ext>
            </a:extLst>
          </p:cNvPr>
          <p:cNvSpPr/>
          <p:nvPr/>
        </p:nvSpPr>
        <p:spPr>
          <a:xfrm>
            <a:off x="6083300" y="1989138"/>
            <a:ext cx="1435100" cy="700087"/>
          </a:xfrm>
          <a:prstGeom prst="fra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D65228-47B0-40D4-9E9E-4A1242A78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700" y="2151102"/>
            <a:ext cx="1384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Veterinary</a:t>
            </a:r>
            <a:endParaRPr lang="en-GB" altLang="en-US" sz="11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390C62-8D54-9373-A5B9-D1732F75E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0" y="4746625"/>
            <a:ext cx="20589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pPr algn="ctr"/>
            <a:r>
              <a:rPr lang="en-US" altLang="en-US" sz="2800" b="1">
                <a:solidFill>
                  <a:schemeClr val="bg1"/>
                </a:solidFill>
              </a:rPr>
              <a:t>Academia</a:t>
            </a:r>
          </a:p>
          <a:p>
            <a:endParaRPr lang="en-GB" altLang="en-US"/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2C39A16B-2676-7929-1BB0-A66B66143B6D}"/>
              </a:ext>
            </a:extLst>
          </p:cNvPr>
          <p:cNvSpPr/>
          <p:nvPr/>
        </p:nvSpPr>
        <p:spPr>
          <a:xfrm>
            <a:off x="4860925" y="4406900"/>
            <a:ext cx="2851150" cy="739775"/>
          </a:xfrm>
          <a:prstGeom prst="fra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1176BA-E11C-BE3B-D6E4-79E44E17B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4562475"/>
            <a:ext cx="328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ircular Std Book" panose="020B0604020101020102"/>
              </a:defRPr>
            </a:lvl1pPr>
            <a:lvl2pPr marL="742950" indent="-285750">
              <a:defRPr>
                <a:solidFill>
                  <a:schemeClr val="tx1"/>
                </a:solidFill>
                <a:latin typeface="Circular Std Book" panose="020B0604020101020102"/>
              </a:defRPr>
            </a:lvl2pPr>
            <a:lvl3pPr marL="11430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3pPr>
            <a:lvl4pPr marL="16002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4pPr>
            <a:lvl5pPr marL="2057400" indent="-228600">
              <a:defRPr>
                <a:solidFill>
                  <a:schemeClr val="tx1"/>
                </a:solidFill>
                <a:latin typeface="Circular Std Book" panose="020B060402010102010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ircular Std Book" panose="020B0604020101020102"/>
              </a:defRPr>
            </a:lvl9pPr>
          </a:lstStyle>
          <a:p>
            <a:pPr algn="ctr"/>
            <a:r>
              <a:rPr lang="en-US" altLang="en-US" sz="2000" b="1">
                <a:solidFill>
                  <a:schemeClr val="bg1"/>
                </a:solidFill>
              </a:rPr>
              <a:t>Care Home Pharmacist</a:t>
            </a:r>
            <a:endParaRPr lang="en-GB" altLang="en-US" sz="1200"/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5EF45864-4451-9DB5-553E-4C26373BC6D8}"/>
              </a:ext>
            </a:extLst>
          </p:cNvPr>
          <p:cNvSpPr/>
          <p:nvPr/>
        </p:nvSpPr>
        <p:spPr>
          <a:xfrm>
            <a:off x="8050213" y="4352925"/>
            <a:ext cx="1479550" cy="376238"/>
          </a:xfrm>
          <a:prstGeom prst="fra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7469C2-A06A-0032-59D1-E9555216ED26}"/>
              </a:ext>
            </a:extLst>
          </p:cNvPr>
          <p:cNvSpPr txBox="1"/>
          <p:nvPr/>
        </p:nvSpPr>
        <p:spPr>
          <a:xfrm>
            <a:off x="7496175" y="4357688"/>
            <a:ext cx="2589213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</a:rPr>
              <a:t>Management</a:t>
            </a:r>
            <a:endParaRPr lang="en-GB" sz="1050" dirty="0"/>
          </a:p>
        </p:txBody>
      </p:sp>
      <p:sp>
        <p:nvSpPr>
          <p:cNvPr id="29" name="Frame 28">
            <a:extLst>
              <a:ext uri="{FF2B5EF4-FFF2-40B4-BE49-F238E27FC236}">
                <a16:creationId xmlns:a16="http://schemas.microsoft.com/office/drawing/2014/main" id="{859B1E59-DE8A-083F-68E0-530EDEC35432}"/>
              </a:ext>
            </a:extLst>
          </p:cNvPr>
          <p:cNvSpPr/>
          <p:nvPr/>
        </p:nvSpPr>
        <p:spPr>
          <a:xfrm>
            <a:off x="9345613" y="4873625"/>
            <a:ext cx="1479550" cy="376238"/>
          </a:xfrm>
          <a:prstGeom prst="fra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CBEFD6-63C1-B716-3172-C2D6C21401C2}"/>
              </a:ext>
            </a:extLst>
          </p:cNvPr>
          <p:cNvSpPr txBox="1"/>
          <p:nvPr/>
        </p:nvSpPr>
        <p:spPr>
          <a:xfrm>
            <a:off x="8761413" y="4879975"/>
            <a:ext cx="25892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</a:rPr>
              <a:t>Publishing</a:t>
            </a:r>
            <a:endParaRPr lang="en-GB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16" grpId="0"/>
      <p:bldP spid="19" grpId="0"/>
      <p:bldP spid="23" grpId="0"/>
      <p:bldP spid="24" grpId="0"/>
      <p:bldP spid="26" grpId="0"/>
      <p:bldP spid="2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7">
            <a:extLst>
              <a:ext uri="{FF2B5EF4-FFF2-40B4-BE49-F238E27FC236}">
                <a16:creationId xmlns:a16="http://schemas.microsoft.com/office/drawing/2014/main" id="{EE290789-3512-6CE1-56F4-A380D5EC6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657225"/>
            <a:ext cx="4721225" cy="1338263"/>
          </a:xfrm>
        </p:spPr>
        <p:txBody>
          <a:bodyPr/>
          <a:lstStyle/>
          <a:p>
            <a:pPr eaLnBrk="1" hangingPunct="1"/>
            <a:r>
              <a:rPr lang="en-GB" altLang="en-US"/>
              <a:t>different pharmacy roles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85D2C-6E6C-18F1-1754-1BA52B4FB65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3BF0A5E-EAB9-42F4-BB72-BE0D70E58B95}" type="datetime1">
              <a:rPr lang="en-US" smtClean="0"/>
              <a:pPr>
                <a:defRPr/>
              </a:pPr>
              <a:t>11/21/2023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7C6BFE-67A5-B047-BD17-7886AC03EEE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03275" y="2181225"/>
            <a:ext cx="2947988" cy="3057525"/>
          </a:xfrm>
        </p:spPr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/>
              <a:t>Community</a:t>
            </a:r>
            <a:endParaRPr lang="en-GB" sz="2200"/>
          </a:p>
          <a:p>
            <a:pPr eaLnBrk="1" hangingPunct="1">
              <a:spcBef>
                <a:spcPts val="600"/>
              </a:spcBef>
              <a:buFont typeface="Wingdings 2" panose="05020102010507070707" pitchFamily="18" charset="2"/>
              <a:buChar char="¢"/>
              <a:defRPr/>
            </a:pPr>
            <a:r>
              <a:rPr lang="en-GB" sz="1600"/>
              <a:t>Safe supply of medicines</a:t>
            </a:r>
          </a:p>
          <a:p>
            <a:pPr eaLnBrk="1" hangingPunct="1">
              <a:spcBef>
                <a:spcPts val="600"/>
              </a:spcBef>
              <a:buFont typeface="Wingdings 2" panose="05020102010507070707" pitchFamily="18" charset="2"/>
              <a:buChar char="¢"/>
              <a:defRPr/>
            </a:pPr>
            <a:r>
              <a:rPr lang="en-GB" sz="1600"/>
              <a:t>Managing conditions from minor to major</a:t>
            </a:r>
          </a:p>
          <a:p>
            <a:pPr eaLnBrk="1" hangingPunct="1">
              <a:spcBef>
                <a:spcPts val="600"/>
              </a:spcBef>
              <a:buFont typeface="Wingdings 2" panose="05020102010507070707" pitchFamily="18" charset="2"/>
              <a:buChar char="¢"/>
              <a:defRPr/>
            </a:pPr>
            <a:r>
              <a:rPr lang="en-GB" sz="1600"/>
              <a:t>Consultations on medicines use</a:t>
            </a:r>
          </a:p>
          <a:p>
            <a:pPr eaLnBrk="1" hangingPunct="1">
              <a:spcBef>
                <a:spcPts val="600"/>
              </a:spcBef>
              <a:buFont typeface="Wingdings 2" panose="05020102010507070707" pitchFamily="18" charset="2"/>
              <a:buChar char="¢"/>
              <a:defRPr/>
            </a:pPr>
            <a:r>
              <a:rPr lang="en-GB" sz="1600"/>
              <a:t>Preventative e.g. flu vaccines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93A8C4F8-5987-01EB-FADA-2DDBFB9C9DC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68850" y="2179638"/>
            <a:ext cx="3367088" cy="3057525"/>
          </a:xfrm>
        </p:spPr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/>
              <a:t>Hospital</a:t>
            </a:r>
            <a:endParaRPr lang="en-GB" sz="2200"/>
          </a:p>
          <a:p>
            <a:pPr eaLnBrk="1" hangingPunct="1">
              <a:spcBef>
                <a:spcPts val="600"/>
              </a:spcBef>
              <a:buFont typeface="Wingdings 2" panose="05020102010507070707" pitchFamily="18" charset="2"/>
              <a:buChar char="¢"/>
              <a:defRPr/>
            </a:pPr>
            <a:r>
              <a:rPr lang="en-GB" sz="1600"/>
              <a:t>Safe supply</a:t>
            </a:r>
          </a:p>
          <a:p>
            <a:pPr eaLnBrk="1" hangingPunct="1">
              <a:spcBef>
                <a:spcPts val="600"/>
              </a:spcBef>
              <a:buFont typeface="Wingdings 2" panose="05020102010507070707" pitchFamily="18" charset="2"/>
              <a:buChar char="¢"/>
              <a:defRPr/>
            </a:pPr>
            <a:r>
              <a:rPr lang="en-GB" sz="1600"/>
              <a:t>Wards</a:t>
            </a:r>
          </a:p>
          <a:p>
            <a:pPr eaLnBrk="1" hangingPunct="1">
              <a:spcBef>
                <a:spcPts val="600"/>
              </a:spcBef>
              <a:buFont typeface="Wingdings 2" panose="05020102010507070707" pitchFamily="18" charset="2"/>
              <a:buChar char="¢"/>
              <a:defRPr/>
            </a:pPr>
            <a:r>
              <a:rPr lang="en-GB" sz="1600"/>
              <a:t>Wide range of activities </a:t>
            </a:r>
            <a:r>
              <a:rPr lang="en-GB" sz="1600" err="1"/>
              <a:t>eg</a:t>
            </a:r>
            <a:r>
              <a:rPr lang="en-GB" sz="1600"/>
              <a:t>:</a:t>
            </a:r>
          </a:p>
          <a:p>
            <a:pPr marL="457200" lvl="1" indent="0" eaLnBrk="1" hangingPunct="1">
              <a:spcBef>
                <a:spcPts val="600"/>
              </a:spcBef>
              <a:buFont typeface="Wingdings 2" panose="05020102010507070707" pitchFamily="18" charset="2"/>
              <a:buNone/>
              <a:defRPr/>
            </a:pPr>
            <a:r>
              <a:rPr lang="en-GB" sz="1600"/>
              <a:t>Dispensing</a:t>
            </a:r>
          </a:p>
          <a:p>
            <a:pPr marL="457200" lvl="1" indent="0" eaLnBrk="1" hangingPunct="1">
              <a:spcBef>
                <a:spcPts val="600"/>
              </a:spcBef>
              <a:buFont typeface="Wingdings 2" panose="05020102010507070707" pitchFamily="18" charset="2"/>
              <a:buNone/>
              <a:defRPr/>
            </a:pPr>
            <a:r>
              <a:rPr lang="en-GB" sz="1600"/>
              <a:t>Manufacture</a:t>
            </a:r>
          </a:p>
          <a:p>
            <a:pPr marL="457200" lvl="1" indent="0" eaLnBrk="1" hangingPunct="1">
              <a:spcBef>
                <a:spcPts val="600"/>
              </a:spcBef>
              <a:buFont typeface="Wingdings 2" panose="05020102010507070707" pitchFamily="18" charset="2"/>
              <a:buNone/>
              <a:defRPr/>
            </a:pPr>
            <a:r>
              <a:rPr lang="en-GB" sz="1600"/>
              <a:t>Clinical Services </a:t>
            </a:r>
          </a:p>
          <a:p>
            <a:pPr eaLnBrk="1" hangingPunct="1">
              <a:spcBef>
                <a:spcPts val="600"/>
              </a:spcBef>
              <a:buFont typeface="Wingdings 2" panose="05020102010507070707" pitchFamily="18" charset="2"/>
              <a:buChar char="¢"/>
              <a:defRPr/>
            </a:pPr>
            <a:r>
              <a:rPr lang="en-GB" sz="1600"/>
              <a:t>Specialist roles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80BAF6DC-A3FD-0D45-94C7-26027689341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578850" y="2179638"/>
            <a:ext cx="3500438" cy="3057525"/>
          </a:xfrm>
        </p:spPr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/>
              <a:t>Industrial</a:t>
            </a:r>
            <a:endParaRPr lang="en-GB" sz="2200"/>
          </a:p>
          <a:p>
            <a:pPr eaLnBrk="1" hangingPunct="1">
              <a:spcBef>
                <a:spcPts val="600"/>
              </a:spcBef>
              <a:buFont typeface="Wingdings 2" panose="05020102010507070707" pitchFamily="18" charset="2"/>
              <a:buChar char="¢"/>
              <a:defRPr/>
            </a:pPr>
            <a:r>
              <a:rPr lang="en-GB" sz="1600"/>
              <a:t>Part of a R&amp;D team </a:t>
            </a:r>
          </a:p>
          <a:p>
            <a:pPr eaLnBrk="1" hangingPunct="1">
              <a:spcBef>
                <a:spcPts val="600"/>
              </a:spcBef>
              <a:buFont typeface="Wingdings 2" panose="05020102010507070707" pitchFamily="18" charset="2"/>
              <a:buChar char="¢"/>
              <a:defRPr/>
            </a:pPr>
            <a:r>
              <a:rPr lang="en-GB" sz="1600"/>
              <a:t>Basic research</a:t>
            </a:r>
          </a:p>
          <a:p>
            <a:pPr eaLnBrk="1" hangingPunct="1">
              <a:spcBef>
                <a:spcPts val="600"/>
              </a:spcBef>
              <a:buFont typeface="Wingdings 2" panose="05020102010507070707" pitchFamily="18" charset="2"/>
              <a:buChar char="¢"/>
              <a:defRPr/>
            </a:pPr>
            <a:r>
              <a:rPr lang="en-GB" sz="1600"/>
              <a:t>Drug development</a:t>
            </a:r>
          </a:p>
          <a:p>
            <a:pPr eaLnBrk="1" hangingPunct="1">
              <a:spcBef>
                <a:spcPts val="600"/>
              </a:spcBef>
              <a:buFont typeface="Wingdings 2" panose="05020102010507070707" pitchFamily="18" charset="2"/>
              <a:buChar char="¢"/>
              <a:defRPr/>
            </a:pPr>
            <a:r>
              <a:rPr lang="en-GB" sz="1600"/>
              <a:t>Formulation</a:t>
            </a:r>
          </a:p>
          <a:p>
            <a:pPr eaLnBrk="1" hangingPunct="1">
              <a:spcBef>
                <a:spcPts val="600"/>
              </a:spcBef>
              <a:buFont typeface="Wingdings 2" panose="05020102010507070707" pitchFamily="18" charset="2"/>
              <a:buChar char="¢"/>
              <a:defRPr/>
            </a:pPr>
            <a:r>
              <a:rPr lang="en-GB" sz="1600"/>
              <a:t>Manufacturing</a:t>
            </a:r>
          </a:p>
          <a:p>
            <a:pPr eaLnBrk="1" hangingPunct="1">
              <a:spcBef>
                <a:spcPts val="600"/>
              </a:spcBef>
              <a:buFont typeface="Wingdings 2" panose="05020102010507070707" pitchFamily="18" charset="2"/>
              <a:buChar char="¢"/>
              <a:defRPr/>
            </a:pPr>
            <a:r>
              <a:rPr lang="en-GB" sz="1600"/>
              <a:t>Licensing</a:t>
            </a:r>
          </a:p>
          <a:p>
            <a:pPr eaLnBrk="1" hangingPunct="1">
              <a:spcBef>
                <a:spcPts val="600"/>
              </a:spcBef>
              <a:buFont typeface="Wingdings 2" panose="05020102010507070707" pitchFamily="18" charset="2"/>
              <a:buChar char="¢"/>
              <a:defRPr/>
            </a:pPr>
            <a:r>
              <a:rPr lang="en-GB" sz="1600"/>
              <a:t>Clinical trials</a:t>
            </a:r>
          </a:p>
          <a:p>
            <a:pPr eaLnBrk="1" hangingPunct="1">
              <a:spcBef>
                <a:spcPts val="600"/>
              </a:spcBef>
              <a:buFont typeface="Wingdings 2" panose="05020102010507070707" pitchFamily="18" charset="2"/>
              <a:buChar char="¢"/>
              <a:defRPr/>
            </a:pPr>
            <a:r>
              <a:rPr lang="en-GB" sz="1600"/>
              <a:t>Marketing/Sales</a:t>
            </a:r>
          </a:p>
        </p:txBody>
      </p:sp>
      <p:pic>
        <p:nvPicPr>
          <p:cNvPr id="62470" name="Picture 2">
            <a:extLst>
              <a:ext uri="{FF2B5EF4-FFF2-40B4-BE49-F238E27FC236}">
                <a16:creationId xmlns:a16="http://schemas.microsoft.com/office/drawing/2014/main" id="{96B11E13-3E62-99F8-274C-8B0FC6027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712788"/>
            <a:ext cx="165735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4" descr="C:\Users\anewhall\Downloads\6285.jpg">
            <a:extLst>
              <a:ext uri="{FF2B5EF4-FFF2-40B4-BE49-F238E27FC236}">
                <a16:creationId xmlns:a16="http://schemas.microsoft.com/office/drawing/2014/main" id="{86CA0843-2615-67B3-71AF-7A47F14F8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712788"/>
            <a:ext cx="165576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5" descr="C:\Users\anewhall\Downloads\4330.jpg">
            <a:extLst>
              <a:ext uri="{FF2B5EF4-FFF2-40B4-BE49-F238E27FC236}">
                <a16:creationId xmlns:a16="http://schemas.microsoft.com/office/drawing/2014/main" id="{8B32990C-16A2-DAD3-3B4A-856EA0FE3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712788"/>
            <a:ext cx="165735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FORMATCHART" val="True"/>
  <p:tag name="SLIDEGUID" val="E56E9640E65C47418BEAAC4FE06AFDE5"/>
  <p:tag name="TPQUESTIONXML" val="&lt;?xml version=&quot;1.0&quot; encoding=&quot;UTF-8&quot; standalone=&quot;yes&quot;?&gt;&lt;questionlist&gt;&lt;properties&gt;&lt;guid&gt;C75BF2C266EA4BC2B82310D1B4E63E32&lt;/guid&gt;&lt;date&gt;6/9/2020 09:14:19 A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E56E9640E65C47418BEAAC4FE06AFDE5&lt;/guid&gt;&lt;repollguid&gt;8B78B94112E84E129E1E0394220F2FA4&lt;/repollguid&gt;&lt;sourceid&gt;F17CD1609FE64AABB03E3E8191784D45&lt;/sourceid&gt;&lt;questiontext&gt;Where do most pharmacists work?&lt;/questiontext&gt;&lt;showresults&gt;True&lt;/showresults&gt;&lt;responsegrid&gt;0&lt;/responsegrid&gt;&lt;countdowntime&gt;30&lt;/countdowntime&gt;&lt;standards&gt;&lt;standard&gt;&lt;source&gt;AUTOFORMATCHART&lt;/source&gt;&lt;guid&gt;NA&lt;/guid&gt;&lt;text&gt;True&lt;/text&gt;&lt;/standard&gt;&lt;standard&gt;&lt;source&gt;AUTOOPENPOLL&lt;/source&gt;&lt;guid&gt;NA&lt;/guid&gt;&lt;text&gt;True&lt;/text&gt;&lt;/standard&gt;&lt;standard&gt;&lt;source&gt;LIVECHARTING&lt;/source&gt;&lt;guid&gt;NA&lt;/guid&gt;&lt;text&gt;False&lt;/text&gt;&lt;/standard&gt;&lt;/standards&gt;&lt;correctvalue&gt;1&lt;/correctvalue&gt;&lt;incorrectvalue&gt;0&lt;/incorrectvalue&gt;&lt;responselimit&gt;1&lt;/responselimit&gt;&lt;bulletstyle&gt;2&lt;/bulletstyle&gt;&lt;answers&gt;&lt;answer&gt;&lt;guid&gt;E10B20A1862C4A7887D6BF64DB3D3F00&lt;/guid&gt;&lt;answertext&gt;Pharmaceutical Industry&lt;/answertext&gt;&lt;valuetype&gt;0&lt;/valuetype&gt;&lt;/answer&gt;&lt;answer&gt;&lt;guid&gt;AB3D062DF3E04D7F97E5EFAFD0680468&lt;/guid&gt;&lt;answertext&gt;Community Pharmacy&lt;/answertext&gt;&lt;valuetype&gt;0&lt;/valuetype&gt;&lt;/answer&gt;&lt;answer&gt;&lt;guid&gt;BA9AAF18B47943629565F3D58772BF46&lt;/guid&gt;&lt;answertext&gt;Hospital Pharmacy&lt;/answertext&gt;&lt;valuetype&gt;0&lt;/valuetype&gt;&lt;/answer&gt;&lt;answer&gt;&lt;guid&gt;94017054DD2542A989492E4F27C5E50C&lt;/guid&gt;&lt;answertext&gt;GP Surgery&lt;/answertext&gt;&lt;valuetype&gt;0&lt;/valuetype&gt;&lt;/answer&gt;&lt;answer&gt;&lt;guid&gt;1D1AF07A3E844E5FA929E94777BD34F5&lt;/guid&gt;&lt;answertext&gt;Care Homes&lt;/answertext&gt;&lt;valuetype&gt;0&lt;/valuetype&gt;&lt;/answer&gt;&lt;answer&gt;&lt;guid&gt;744C0ADAFFDC486FAAB48D3060AA58B1&lt;/guid&gt;&lt;answertext&gt;Accident and Emergency&lt;/answertext&gt;&lt;valuetype&gt;0&lt;/valuetype&gt;&lt;/answer&gt;&lt;answer&gt;&lt;guid&gt;20712BB5B30340DEA0D66013A7D9F12B&lt;/guid&gt;&lt;answertext&gt;Universities&lt;/answertext&gt;&lt;valuetype&gt;0&lt;/valuetype&gt;&lt;/answer&gt;&lt;/answers&gt;&lt;/multichoice&gt;&lt;/questions&gt;&lt;/questionlist&gt;"/>
  <p:tag name="LIVECHARTING" val="False"/>
  <p:tag name="AUTOOPENPOLL" val="True"/>
  <p:tag name="HASRESULTS" val="False"/>
  <p:tag name="RESULTS" val=""/>
  <p:tag name="CHARTTYPE" val="0"/>
  <p:tag name="CHARTDEFINEDCOLORS" val="3,6,10,45,32,50,13,4,9,55,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heme/theme1.xml><?xml version="1.0" encoding="utf-8"?>
<a:theme xmlns:a="http://schemas.openxmlformats.org/drawingml/2006/main" name="tib image background">
  <a:themeElements>
    <a:clrScheme name="this is bradford campaign">
      <a:dk1>
        <a:srgbClr val="000000"/>
      </a:dk1>
      <a:lt1>
        <a:srgbClr val="FFFFFF"/>
      </a:lt1>
      <a:dk2>
        <a:srgbClr val="001423"/>
      </a:dk2>
      <a:lt2>
        <a:srgbClr val="E6E7E8"/>
      </a:lt2>
      <a:accent1>
        <a:srgbClr val="C4161C"/>
      </a:accent1>
      <a:accent2>
        <a:srgbClr val="FCAF16"/>
      </a:accent2>
      <a:accent3>
        <a:srgbClr val="87A529"/>
      </a:accent3>
      <a:accent4>
        <a:srgbClr val="009EB2"/>
      </a:accent4>
      <a:accent5>
        <a:srgbClr val="009FDF"/>
      </a:accent5>
      <a:accent6>
        <a:srgbClr val="8A568D"/>
      </a:accent6>
      <a:hlink>
        <a:srgbClr val="E6E7E8"/>
      </a:hlink>
      <a:folHlink>
        <a:srgbClr val="000000"/>
      </a:folHlink>
    </a:clrScheme>
    <a:fontScheme name="this is bradford">
      <a:majorFont>
        <a:latin typeface="Circular Std Black"/>
        <a:ea typeface=""/>
        <a:cs typeface=""/>
      </a:majorFont>
      <a:minorFont>
        <a:latin typeface="Circular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sisbradfordPresentationStyle.pptx" id="{6D05EF74-30E3-4BE5-8DFD-BE878480D792}" vid="{B3D870D2-B0A6-4920-961D-17A31A7CF733}"/>
    </a:ext>
  </a:extLst>
</a:theme>
</file>

<file path=ppt/theme/theme2.xml><?xml version="1.0" encoding="utf-8"?>
<a:theme xmlns:a="http://schemas.openxmlformats.org/drawingml/2006/main" name="tib white background">
  <a:themeElements>
    <a:clrScheme name="this is bradford campaign">
      <a:dk1>
        <a:srgbClr val="000000"/>
      </a:dk1>
      <a:lt1>
        <a:srgbClr val="FFFFFF"/>
      </a:lt1>
      <a:dk2>
        <a:srgbClr val="001423"/>
      </a:dk2>
      <a:lt2>
        <a:srgbClr val="E6E7E8"/>
      </a:lt2>
      <a:accent1>
        <a:srgbClr val="C4161C"/>
      </a:accent1>
      <a:accent2>
        <a:srgbClr val="FCAF16"/>
      </a:accent2>
      <a:accent3>
        <a:srgbClr val="87A529"/>
      </a:accent3>
      <a:accent4>
        <a:srgbClr val="009EB2"/>
      </a:accent4>
      <a:accent5>
        <a:srgbClr val="009FDF"/>
      </a:accent5>
      <a:accent6>
        <a:srgbClr val="8A568D"/>
      </a:accent6>
      <a:hlink>
        <a:srgbClr val="E6E7E8"/>
      </a:hlink>
      <a:folHlink>
        <a:srgbClr val="000000"/>
      </a:folHlink>
    </a:clrScheme>
    <a:fontScheme name="this is bradford">
      <a:majorFont>
        <a:latin typeface="Circular Std Black"/>
        <a:ea typeface=""/>
        <a:cs typeface=""/>
      </a:majorFont>
      <a:minorFont>
        <a:latin typeface="Circular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sisbradfordPresentationStyle.pptx" id="{6D05EF74-30E3-4BE5-8DFD-BE878480D792}" vid="{B119FC43-901A-41A7-980F-B62D8008CFCE}"/>
    </a:ext>
  </a:extLst>
</a:theme>
</file>

<file path=ppt/theme/theme3.xml><?xml version="1.0" encoding="utf-8"?>
<a:theme xmlns:a="http://schemas.openxmlformats.org/drawingml/2006/main" name="tib black background">
  <a:themeElements>
    <a:clrScheme name="this is bradford campaign">
      <a:dk1>
        <a:srgbClr val="000000"/>
      </a:dk1>
      <a:lt1>
        <a:srgbClr val="FFFFFF"/>
      </a:lt1>
      <a:dk2>
        <a:srgbClr val="001423"/>
      </a:dk2>
      <a:lt2>
        <a:srgbClr val="E6E7E8"/>
      </a:lt2>
      <a:accent1>
        <a:srgbClr val="C4161C"/>
      </a:accent1>
      <a:accent2>
        <a:srgbClr val="FCAF16"/>
      </a:accent2>
      <a:accent3>
        <a:srgbClr val="87A529"/>
      </a:accent3>
      <a:accent4>
        <a:srgbClr val="009EB2"/>
      </a:accent4>
      <a:accent5>
        <a:srgbClr val="009FDF"/>
      </a:accent5>
      <a:accent6>
        <a:srgbClr val="8A568D"/>
      </a:accent6>
      <a:hlink>
        <a:srgbClr val="E6E7E8"/>
      </a:hlink>
      <a:folHlink>
        <a:srgbClr val="000000"/>
      </a:folHlink>
    </a:clrScheme>
    <a:fontScheme name="this is bradford">
      <a:majorFont>
        <a:latin typeface="Circular Std Black"/>
        <a:ea typeface=""/>
        <a:cs typeface=""/>
      </a:majorFont>
      <a:minorFont>
        <a:latin typeface="Circular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sisbradfordPresentationStyle.pptx" id="{6D05EF74-30E3-4BE5-8DFD-BE878480D792}" vid="{6967A735-37ED-4D7B-A7F5-701E35EEC034}"/>
    </a:ext>
  </a:extLst>
</a:theme>
</file>

<file path=ppt/theme/theme4.xml><?xml version="1.0" encoding="utf-8"?>
<a:theme xmlns:a="http://schemas.openxmlformats.org/drawingml/2006/main" name="1_tib white background">
  <a:themeElements>
    <a:clrScheme name="this is bradford campaign">
      <a:dk1>
        <a:srgbClr val="000000"/>
      </a:dk1>
      <a:lt1>
        <a:srgbClr val="FFFFFF"/>
      </a:lt1>
      <a:dk2>
        <a:srgbClr val="001423"/>
      </a:dk2>
      <a:lt2>
        <a:srgbClr val="E6E7E8"/>
      </a:lt2>
      <a:accent1>
        <a:srgbClr val="C4161C"/>
      </a:accent1>
      <a:accent2>
        <a:srgbClr val="FCAF16"/>
      </a:accent2>
      <a:accent3>
        <a:srgbClr val="87A529"/>
      </a:accent3>
      <a:accent4>
        <a:srgbClr val="009EB2"/>
      </a:accent4>
      <a:accent5>
        <a:srgbClr val="009FDF"/>
      </a:accent5>
      <a:accent6>
        <a:srgbClr val="8A568D"/>
      </a:accent6>
      <a:hlink>
        <a:srgbClr val="E6E7E8"/>
      </a:hlink>
      <a:folHlink>
        <a:srgbClr val="000000"/>
      </a:folHlink>
    </a:clrScheme>
    <a:fontScheme name="this is bradford">
      <a:majorFont>
        <a:latin typeface="Circular Std Black"/>
        <a:ea typeface=""/>
        <a:cs typeface=""/>
      </a:majorFont>
      <a:minorFont>
        <a:latin typeface="Circular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C944CC4-B1B8-4B91-A8F5-2B3720EDEEBF}" vid="{8351B48A-D1A6-4AA7-804B-53FC54B89F27}"/>
    </a:ext>
  </a:extLst>
</a:theme>
</file>

<file path=ppt/theme/theme5.xml><?xml version="1.0" encoding="utf-8"?>
<a:theme xmlns:a="http://schemas.openxmlformats.org/drawingml/2006/main" name="2_tib white background">
  <a:themeElements>
    <a:clrScheme name="this is bradford campaign">
      <a:dk1>
        <a:srgbClr val="000000"/>
      </a:dk1>
      <a:lt1>
        <a:srgbClr val="FFFFFF"/>
      </a:lt1>
      <a:dk2>
        <a:srgbClr val="001423"/>
      </a:dk2>
      <a:lt2>
        <a:srgbClr val="E6E7E8"/>
      </a:lt2>
      <a:accent1>
        <a:srgbClr val="C4161C"/>
      </a:accent1>
      <a:accent2>
        <a:srgbClr val="FCAF16"/>
      </a:accent2>
      <a:accent3>
        <a:srgbClr val="87A529"/>
      </a:accent3>
      <a:accent4>
        <a:srgbClr val="009EB2"/>
      </a:accent4>
      <a:accent5>
        <a:srgbClr val="009FDF"/>
      </a:accent5>
      <a:accent6>
        <a:srgbClr val="8A568D"/>
      </a:accent6>
      <a:hlink>
        <a:srgbClr val="E6E7E8"/>
      </a:hlink>
      <a:folHlink>
        <a:srgbClr val="000000"/>
      </a:folHlink>
    </a:clrScheme>
    <a:fontScheme name="this is bradford">
      <a:majorFont>
        <a:latin typeface="Circular Std Black"/>
        <a:ea typeface=""/>
        <a:cs typeface=""/>
      </a:majorFont>
      <a:minorFont>
        <a:latin typeface="Circular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sisbradfordPresentationStyle.pptx" id="{6D05EF74-30E3-4BE5-8DFD-BE878480D792}" vid="{B119FC43-901A-41A7-980F-B62D8008CFC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45FD00F610824E9E52EDC70007F3E2" ma:contentTypeVersion="7" ma:contentTypeDescription="Create a new document." ma:contentTypeScope="" ma:versionID="9276e88fd7ad5cee25bb22576867501c">
  <xsd:schema xmlns:xsd="http://www.w3.org/2001/XMLSchema" xmlns:xs="http://www.w3.org/2001/XMLSchema" xmlns:p="http://schemas.microsoft.com/office/2006/metadata/properties" xmlns:ns2="5e9fa8dc-f9f5-4fed-8ece-9e3160ae0038" xmlns:ns3="ce0bbeac-1034-4a36-b662-b290bcd183f5" targetNamespace="http://schemas.microsoft.com/office/2006/metadata/properties" ma:root="true" ma:fieldsID="6bff2f9e2658ecfb1f08874078f809a0" ns2:_="" ns3:_="">
    <xsd:import namespace="5e9fa8dc-f9f5-4fed-8ece-9e3160ae0038"/>
    <xsd:import namespace="ce0bbeac-1034-4a36-b662-b290bcd183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9fa8dc-f9f5-4fed-8ece-9e3160ae00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0bbeac-1034-4a36-b662-b290bcd183f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e0bbeac-1034-4a36-b662-b290bcd183f5">
      <UserInfo>
        <DisplayName>Usman Ahmed</DisplayName>
        <AccountId>15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5672733-0ECD-4FB3-9EDB-8F9C71B641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7545C2-87D6-48D1-BAAA-2481B28958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9fa8dc-f9f5-4fed-8ece-9e3160ae0038"/>
    <ds:schemaRef ds:uri="ce0bbeac-1034-4a36-b662-b290bcd183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1FA78C-A1C1-452D-A4BF-26FFA126C47C}">
  <ds:schemaRefs>
    <ds:schemaRef ds:uri="ce0bbeac-1034-4a36-b662-b290bcd183f5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5e9fa8dc-f9f5-4fed-8ece-9e3160ae0038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thisisbradford-PresentationStyleTemplate</Template>
  <TotalTime>4074</TotalTime>
  <Words>1525</Words>
  <Application>Microsoft Office PowerPoint</Application>
  <PresentationFormat>Widescreen</PresentationFormat>
  <Paragraphs>266</Paragraphs>
  <Slides>22</Slides>
  <Notes>15</Notes>
  <HiddenSlides>2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ＭＳ Ｐゴシック</vt:lpstr>
      <vt:lpstr>Circular Std Black</vt:lpstr>
      <vt:lpstr>Calibri</vt:lpstr>
      <vt:lpstr>Lucida Sans</vt:lpstr>
      <vt:lpstr>Lucida Sans Unicode</vt:lpstr>
      <vt:lpstr>ＭＳ Ｐゴシック</vt:lpstr>
      <vt:lpstr>Wingdings 2</vt:lpstr>
      <vt:lpstr>Wingdings</vt:lpstr>
      <vt:lpstr>interstate</vt:lpstr>
      <vt:lpstr>Circular Std Book</vt:lpstr>
      <vt:lpstr>Times New Roman</vt:lpstr>
      <vt:lpstr>Arial</vt:lpstr>
      <vt:lpstr>Comic Sans MS</vt:lpstr>
      <vt:lpstr>tib image background</vt:lpstr>
      <vt:lpstr>tib white background</vt:lpstr>
      <vt:lpstr>tib black background</vt:lpstr>
      <vt:lpstr>1_tib white background</vt:lpstr>
      <vt:lpstr>2_tib white background</vt:lpstr>
      <vt:lpstr>Exploring alternate  pathways to medicine and other opportunities</vt:lpstr>
      <vt:lpstr>PowerPoint Presentation</vt:lpstr>
      <vt:lpstr>PowerPoint Presentation</vt:lpstr>
      <vt:lpstr>PowerPoint Presentation</vt:lpstr>
      <vt:lpstr>biomedical science</vt:lpstr>
      <vt:lpstr>PowerPoint Presentation</vt:lpstr>
      <vt:lpstr>What do Pharmacists spend most of their time doing?</vt:lpstr>
      <vt:lpstr> different pharmacy roles</vt:lpstr>
      <vt:lpstr>different pharmacy roles</vt:lpstr>
      <vt:lpstr>how would I study?</vt:lpstr>
      <vt:lpstr>pharmacy</vt:lpstr>
      <vt:lpstr>PowerPoint Presentation</vt:lpstr>
      <vt:lpstr>careers</vt:lpstr>
      <vt:lpstr>physician’s associate (PA) – an alternative       route into medicine</vt:lpstr>
      <vt:lpstr>clinical science </vt:lpstr>
      <vt:lpstr>PowerPoint Presentation</vt:lpstr>
      <vt:lpstr>sheffield partnership</vt:lpstr>
      <vt:lpstr>PowerPoint Presentation</vt:lpstr>
      <vt:lpstr>career opportunities</vt:lpstr>
      <vt:lpstr>career opportunities</vt:lpstr>
      <vt:lpstr>PowerPoint Presentation</vt:lpstr>
      <vt:lpstr>PowerPoint Presentation</vt:lpstr>
    </vt:vector>
  </TitlesOfParts>
  <Company>University of Bradford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Price</dc:creator>
  <cp:lastModifiedBy>Charlotte Keyworth</cp:lastModifiedBy>
  <cp:revision>134</cp:revision>
  <dcterms:created xsi:type="dcterms:W3CDTF">2019-02-11T11:24:39Z</dcterms:created>
  <dcterms:modified xsi:type="dcterms:W3CDTF">2023-11-21T14:26:36Z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0x0101008745FD00F610824E9E52EDC70007F3E2</vt:lpwstr>
  </property>
</Properties>
</file>