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75" r:id="rId6"/>
    <p:sldId id="266" r:id="rId7"/>
    <p:sldId id="281" r:id="rId8"/>
    <p:sldId id="282" r:id="rId9"/>
    <p:sldId id="283"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itle slides" id="{C0D1DEF1-E4B0-0644-A578-98462303E34C}">
          <p14:sldIdLst>
            <p14:sldId id="256"/>
            <p14:sldId id="275"/>
            <p14:sldId id="266"/>
            <p14:sldId id="281"/>
            <p14:sldId id="282"/>
            <p14:sldId id="283"/>
          </p14:sldIdLst>
        </p14:section>
        <p14:section name="Divider slides" id="{5D10C90B-D0E1-2649-BA76-CFDE586AE965}">
          <p14:sldIdLst>
            <p14:sldId id="259"/>
          </p14:sldIdLst>
        </p14:section>
        <p14:section name="Content slides" id="{07EDE7F5-D19F-C647-902A-0B6F7D3F350B}">
          <p14:sldIdLst/>
        </p14:section>
        <p14:section name="End slide" id="{3CBBF9F1-0142-3C4D-B5F6-A2496E39015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08" autoAdjust="0"/>
    <p:restoredTop sz="86420" autoAdjust="0"/>
  </p:normalViewPr>
  <p:slideViewPr>
    <p:cSldViewPr snapToGrid="0">
      <p:cViewPr>
        <p:scale>
          <a:sx n="53" d="100"/>
          <a:sy n="53" d="100"/>
        </p:scale>
        <p:origin x="-900" y="-5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12A62-27B9-CE4D-81D3-7313678C3264}" type="datetimeFigureOut">
              <a:rPr lang="en-GB" smtClean="0"/>
              <a:pPr/>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EC10-78EF-0747-A902-BAA4F4C434D5}" type="slidenum">
              <a:rPr lang="en-GB" smtClean="0"/>
              <a:pPr/>
              <a:t>‹#›</a:t>
            </a:fld>
            <a:endParaRPr lang="en-GB"/>
          </a:p>
        </p:txBody>
      </p:sp>
    </p:spTree>
    <p:extLst>
      <p:ext uri="{BB962C8B-B14F-4D97-AF65-F5344CB8AC3E}">
        <p14:creationId xmlns:p14="http://schemas.microsoft.com/office/powerpoint/2010/main" xmlns="" val="24010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Autofit/>
          </a:bodyPr>
          <a:lstStyle>
            <a:lvl1pPr algn="l">
              <a:defRPr sz="3500" b="1">
                <a:solidFill>
                  <a:schemeClr val="bg1"/>
                </a:solidFill>
              </a:defRPr>
            </a:lvl1pPr>
          </a:lstStyle>
          <a:p>
            <a:r>
              <a:rPr lang="en-GB" dirty="0"/>
              <a:t>Title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7" y="6086453"/>
            <a:ext cx="4114800" cy="365125"/>
          </a:xfrm>
        </p:spPr>
        <p:txBody>
          <a:bodyPr lIns="0" tIns="0" rIns="0" bIns="0"/>
          <a:lstStyle>
            <a:lvl1pPr algn="l">
              <a:defRPr sz="1500">
                <a:solidFill>
                  <a:schemeClr val="bg1"/>
                </a:solidFill>
              </a:defRPr>
            </a:lvl1pPr>
          </a:lstStyle>
          <a:p>
            <a:r>
              <a:rPr lang="en-GB" dirty="0"/>
              <a:t>Date</a:t>
            </a:r>
          </a:p>
        </p:txBody>
      </p:sp>
      <p:pic>
        <p:nvPicPr>
          <p:cNvPr id="10" name="Graphic 9">
            <a:extLst>
              <a:ext uri="{FF2B5EF4-FFF2-40B4-BE49-F238E27FC236}">
                <a16:creationId xmlns:a16="http://schemas.microsoft.com/office/drawing/2014/main" xmlns="" id="{F90EFCE6-B9AA-89B9-1999-AB4E47865A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9177" y="388777"/>
            <a:ext cx="2863069" cy="705020"/>
          </a:xfrm>
          <a:prstGeom prst="rect">
            <a:avLst/>
          </a:prstGeom>
        </p:spPr>
      </p:pic>
      <p:pic>
        <p:nvPicPr>
          <p:cNvPr id="12" name="Graphic 11">
            <a:extLst>
              <a:ext uri="{FF2B5EF4-FFF2-40B4-BE49-F238E27FC236}">
                <a16:creationId xmlns:a16="http://schemas.microsoft.com/office/drawing/2014/main" xmlns=""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4514" b="14293"/>
          <a:stretch/>
        </p:blipFill>
        <p:spPr>
          <a:xfrm>
            <a:off x="7081285" y="388777"/>
            <a:ext cx="5110716" cy="6469224"/>
          </a:xfrm>
          <a:prstGeom prst="rect">
            <a:avLst/>
          </a:prstGeom>
        </p:spPr>
      </p:pic>
    </p:spTree>
    <p:extLst>
      <p:ext uri="{BB962C8B-B14F-4D97-AF65-F5344CB8AC3E}">
        <p14:creationId xmlns:p14="http://schemas.microsoft.com/office/powerpoint/2010/main" xmlns="" val="274905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A7195BD-AFC1-504A-6EC6-8378CFB486BA}"/>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4" name="Content Placeholder 2">
            <a:extLst>
              <a:ext uri="{FF2B5EF4-FFF2-40B4-BE49-F238E27FC236}">
                <a16:creationId xmlns:a16="http://schemas.microsoft.com/office/drawing/2014/main" xmlns=""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dirty="0">
                <a:solidFill>
                  <a:schemeClr val="bg1"/>
                </a:solidFill>
                <a:effectLst/>
                <a:latin typeface="Arial" panose="020B0604020202020204" pitchFamily="34" charset="0"/>
              </a:rPr>
              <a:t>Replace your text here</a:t>
            </a:r>
            <a:endParaRPr lang="en-GB" dirty="0">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xmlns=""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dirty="0"/>
              <a:t>Presentation title</a:t>
            </a:r>
          </a:p>
        </p:txBody>
      </p:sp>
    </p:spTree>
    <p:extLst>
      <p:ext uri="{BB962C8B-B14F-4D97-AF65-F5344CB8AC3E}">
        <p14:creationId xmlns:p14="http://schemas.microsoft.com/office/powerpoint/2010/main" xmlns="" val="39112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dirty="0"/>
              <a:t>Text slide</a:t>
            </a:r>
          </a:p>
        </p:txBody>
      </p:sp>
      <p:sp>
        <p:nvSpPr>
          <p:cNvPr id="3" name="Content Placeholder 2">
            <a:extLst>
              <a:ext uri="{FF2B5EF4-FFF2-40B4-BE49-F238E27FC236}">
                <a16:creationId xmlns:a16="http://schemas.microsoft.com/office/drawing/2014/main" xmlns=""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dirty="0">
                <a:solidFill>
                  <a:schemeClr val="bg1"/>
                </a:solidFill>
                <a:effectLst/>
                <a:latin typeface="Arial" panose="020B0604020202020204" pitchFamily="34" charset="0"/>
              </a:rPr>
              <a:t>Replace your text here.</a:t>
            </a:r>
            <a:endParaRPr lang="en-GB" dirty="0">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4" name="Footer Placeholder 4">
            <a:extLst>
              <a:ext uri="{FF2B5EF4-FFF2-40B4-BE49-F238E27FC236}">
                <a16:creationId xmlns:a16="http://schemas.microsoft.com/office/drawing/2014/main" xmlns=""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dirty="0"/>
              <a:t>Presentation title</a:t>
            </a:r>
          </a:p>
        </p:txBody>
      </p:sp>
    </p:spTree>
    <p:extLst>
      <p:ext uri="{BB962C8B-B14F-4D97-AF65-F5344CB8AC3E}">
        <p14:creationId xmlns:p14="http://schemas.microsoft.com/office/powerpoint/2010/main" xmlns="" val="359742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6" name="Picture Placeholder 3">
            <a:extLst>
              <a:ext uri="{FF2B5EF4-FFF2-40B4-BE49-F238E27FC236}">
                <a16:creationId xmlns:a16="http://schemas.microsoft.com/office/drawing/2014/main" xmlns=""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xmlns=""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dirty="0">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xmlns=""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368560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6" name="Picture Placeholder 3">
            <a:extLst>
              <a:ext uri="{FF2B5EF4-FFF2-40B4-BE49-F238E27FC236}">
                <a16:creationId xmlns:a16="http://schemas.microsoft.com/office/drawing/2014/main" xmlns=""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7" name="Picture Placeholder 3">
            <a:extLst>
              <a:ext uri="{FF2B5EF4-FFF2-40B4-BE49-F238E27FC236}">
                <a16:creationId xmlns:a16="http://schemas.microsoft.com/office/drawing/2014/main" xmlns=""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12" name="Content Placeholder 2">
            <a:extLst>
              <a:ext uri="{FF2B5EF4-FFF2-40B4-BE49-F238E27FC236}">
                <a16:creationId xmlns:a16="http://schemas.microsoft.com/office/drawing/2014/main" xmlns=""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dirty="0">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xmlns=""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31697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A7195BD-AFC1-504A-6EC6-8378CFB486BA}"/>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4" name="Content Placeholder 2">
            <a:extLst>
              <a:ext uri="{FF2B5EF4-FFF2-40B4-BE49-F238E27FC236}">
                <a16:creationId xmlns:a16="http://schemas.microsoft.com/office/drawing/2014/main" xmlns=""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dirty="0">
                <a:solidFill>
                  <a:schemeClr val="bg1"/>
                </a:solidFill>
                <a:effectLst/>
                <a:latin typeface="Arial" panose="020B0604020202020204" pitchFamily="34" charset="0"/>
              </a:rPr>
              <a:t>Replace your text here</a:t>
            </a:r>
            <a:endParaRPr lang="en-GB" dirty="0">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xmlns=""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dirty="0"/>
              <a:t>Presentation title</a:t>
            </a:r>
          </a:p>
        </p:txBody>
      </p:sp>
    </p:spTree>
    <p:extLst>
      <p:ext uri="{BB962C8B-B14F-4D97-AF65-F5344CB8AC3E}">
        <p14:creationId xmlns:p14="http://schemas.microsoft.com/office/powerpoint/2010/main" xmlns="" val="57658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E - text and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xmlns="" id="{BED741AB-E600-23C9-FD3A-8DB2AB5FCF9D}"/>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dirty="0"/>
              <a:t>Text slide</a:t>
            </a:r>
          </a:p>
        </p:txBody>
      </p:sp>
      <p:sp>
        <p:nvSpPr>
          <p:cNvPr id="6" name="Content Placeholder 2">
            <a:extLst>
              <a:ext uri="{FF2B5EF4-FFF2-40B4-BE49-F238E27FC236}">
                <a16:creationId xmlns:a16="http://schemas.microsoft.com/office/drawing/2014/main" xmlns="" id="{F577702B-BED9-8318-D428-ACB2D2281877}"/>
              </a:ext>
            </a:extLst>
          </p:cNvPr>
          <p:cNvSpPr>
            <a:spLocks noGrp="1"/>
          </p:cNvSpPr>
          <p:nvPr>
            <p:ph idx="1" hasCustomPrompt="1"/>
          </p:nvPr>
        </p:nvSpPr>
        <p:spPr>
          <a:xfrm>
            <a:off x="408709" y="2514963"/>
            <a:ext cx="4962922" cy="3463322"/>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dirty="0">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xmlns="" id="{FD7C8691-CE5E-378F-350E-353A5B1D6C29}"/>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15565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4"/>
            <a:ext cx="2819400" cy="1816965"/>
          </a:xfrm>
        </p:spPr>
        <p:txBody>
          <a:bodyPr lIns="0" tIns="0" rIns="0" bIns="0" anchor="t">
            <a:noAutofit/>
          </a:bodyPr>
          <a:lstStyle>
            <a:lvl1pPr>
              <a:defRPr sz="3000" b="1"/>
            </a:lvl1pPr>
          </a:lstStyle>
          <a:p>
            <a:r>
              <a:rPr lang="en-GB" dirty="0"/>
              <a:t>Table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8" name="Table Placeholder 7">
            <a:extLst>
              <a:ext uri="{FF2B5EF4-FFF2-40B4-BE49-F238E27FC236}">
                <a16:creationId xmlns:a16="http://schemas.microsoft.com/office/drawing/2014/main" xmlns="" id="{A8FB517A-BC03-BBA1-E288-BC48F7A4115E}"/>
              </a:ext>
            </a:extLst>
          </p:cNvPr>
          <p:cNvSpPr>
            <a:spLocks noGrp="1"/>
          </p:cNvSpPr>
          <p:nvPr>
            <p:ph type="tbl" sz="quarter" idx="12" hasCustomPrompt="1"/>
          </p:nvPr>
        </p:nvSpPr>
        <p:spPr>
          <a:xfrm>
            <a:off x="3643313" y="1995488"/>
            <a:ext cx="7924800" cy="4044950"/>
          </a:xfrm>
          <a:solidFill>
            <a:schemeClr val="bg1"/>
          </a:solidFill>
        </p:spPr>
        <p:txBody>
          <a:bodyPr anchor="ctr">
            <a:normAutofit/>
          </a:bodyPr>
          <a:lstStyle>
            <a:lvl1pPr marL="0" indent="0" algn="ctr">
              <a:buNone/>
              <a:defRPr sz="1600"/>
            </a:lvl1pPr>
          </a:lstStyle>
          <a:p>
            <a:r>
              <a:rPr lang="en-GB" dirty="0"/>
              <a:t>Add table here</a:t>
            </a:r>
          </a:p>
          <a:p>
            <a:endParaRPr lang="en-GB" dirty="0"/>
          </a:p>
          <a:p>
            <a:endParaRPr lang="en-GB" dirty="0"/>
          </a:p>
          <a:p>
            <a:endParaRPr lang="en-GB" dirty="0"/>
          </a:p>
        </p:txBody>
      </p:sp>
      <p:sp>
        <p:nvSpPr>
          <p:cNvPr id="3" name="Footer Placeholder 4">
            <a:extLst>
              <a:ext uri="{FF2B5EF4-FFF2-40B4-BE49-F238E27FC236}">
                <a16:creationId xmlns:a16="http://schemas.microsoft.com/office/drawing/2014/main" xmlns="" id="{14844CFC-9B82-DAF3-E5F3-142DB651752E}"/>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204037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A - 1 full slide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80D5AF59-429B-0EA6-DEB8-7D677C1FEBD2}"/>
              </a:ext>
            </a:extLst>
          </p:cNvPr>
          <p:cNvSpPr>
            <a:spLocks noGrp="1"/>
          </p:cNvSpPr>
          <p:nvPr>
            <p:ph type="pic" sz="quarter" idx="12" hasCustomPrompt="1"/>
          </p:nvPr>
        </p:nvSpPr>
        <p:spPr>
          <a:xfrm>
            <a:off x="0" y="0"/>
            <a:ext cx="12192000" cy="6858000"/>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2" name="Footer Placeholder 4">
            <a:extLst>
              <a:ext uri="{FF2B5EF4-FFF2-40B4-BE49-F238E27FC236}">
                <a16:creationId xmlns:a16="http://schemas.microsoft.com/office/drawing/2014/main" xmlns="" id="{AD302760-CD6C-01AF-1357-EC8C7169A63D}"/>
              </a:ext>
            </a:extLst>
          </p:cNvPr>
          <p:cNvSpPr>
            <a:spLocks noGrp="1"/>
          </p:cNvSpPr>
          <p:nvPr>
            <p:ph type="ftr" sz="quarter" idx="11"/>
          </p:nvPr>
        </p:nvSpPr>
        <p:spPr>
          <a:xfrm>
            <a:off x="409177" y="6086453"/>
            <a:ext cx="4962922" cy="365125"/>
          </a:xfrm>
        </p:spPr>
        <p:txBody>
          <a:bodyPr lIns="0" tIns="0" rIns="0" bIns="0">
            <a:normAutofit/>
          </a:bodyPr>
          <a:lstStyle>
            <a:lvl1pPr algn="l">
              <a:defRPr sz="1500" b="1" i="0" baseline="0">
                <a:solidFill>
                  <a:schemeClr val="bg1"/>
                </a:solidFill>
              </a:defRPr>
            </a:lvl1pPr>
          </a:lstStyle>
          <a:p>
            <a:r>
              <a:rPr lang="en-GB" dirty="0"/>
              <a:t>Presentation title</a:t>
            </a:r>
          </a:p>
        </p:txBody>
      </p:sp>
    </p:spTree>
    <p:extLst>
      <p:ext uri="{BB962C8B-B14F-4D97-AF65-F5344CB8AC3E}">
        <p14:creationId xmlns:p14="http://schemas.microsoft.com/office/powerpoint/2010/main" xmlns="" val="312103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B- 4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26DC7EC-D2D7-2907-43AA-41B166E02EB1}"/>
              </a:ext>
            </a:extLst>
          </p:cNvPr>
          <p:cNvSpPr/>
          <p:nvPr userDrawn="1"/>
        </p:nvSpPr>
        <p:spPr>
          <a:xfrm>
            <a:off x="7612545" y="0"/>
            <a:ext cx="4572000" cy="685800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3">
            <a:extLst>
              <a:ext uri="{FF2B5EF4-FFF2-40B4-BE49-F238E27FC236}">
                <a16:creationId xmlns:a16="http://schemas.microsoft.com/office/drawing/2014/main" xmlns="" id="{80D5AF59-429B-0EA6-DEB8-7D677C1FEBD2}"/>
              </a:ext>
            </a:extLst>
          </p:cNvPr>
          <p:cNvSpPr>
            <a:spLocks noGrp="1"/>
          </p:cNvSpPr>
          <p:nvPr>
            <p:ph type="pic" sz="quarter" idx="12" hasCustomPrompt="1"/>
          </p:nvPr>
        </p:nvSpPr>
        <p:spPr>
          <a:xfrm>
            <a:off x="409177" y="537468"/>
            <a:ext cx="4675441" cy="5479306"/>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5" name="Picture Placeholder 3">
            <a:extLst>
              <a:ext uri="{FF2B5EF4-FFF2-40B4-BE49-F238E27FC236}">
                <a16:creationId xmlns:a16="http://schemas.microsoft.com/office/drawing/2014/main" xmlns="" id="{BB9EE53D-5396-C0DC-B14F-4CE4652A15F7}"/>
              </a:ext>
            </a:extLst>
          </p:cNvPr>
          <p:cNvSpPr>
            <a:spLocks noGrp="1"/>
          </p:cNvSpPr>
          <p:nvPr>
            <p:ph type="pic" sz="quarter" idx="13" hasCustomPrompt="1"/>
          </p:nvPr>
        </p:nvSpPr>
        <p:spPr>
          <a:xfrm>
            <a:off x="5195455" y="537468"/>
            <a:ext cx="3754581" cy="2784764"/>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7" name="Picture Placeholder 3">
            <a:extLst>
              <a:ext uri="{FF2B5EF4-FFF2-40B4-BE49-F238E27FC236}">
                <a16:creationId xmlns:a16="http://schemas.microsoft.com/office/drawing/2014/main" xmlns="" id="{22CF9AD9-108F-2A2C-8CB0-92947C31D29D}"/>
              </a:ext>
            </a:extLst>
          </p:cNvPr>
          <p:cNvSpPr>
            <a:spLocks noGrp="1"/>
          </p:cNvSpPr>
          <p:nvPr>
            <p:ph type="pic" sz="quarter" idx="15" hasCustomPrompt="1"/>
          </p:nvPr>
        </p:nvSpPr>
        <p:spPr>
          <a:xfrm>
            <a:off x="5195455" y="3435353"/>
            <a:ext cx="3754581" cy="2581421"/>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8" name="Picture Placeholder 3">
            <a:extLst>
              <a:ext uri="{FF2B5EF4-FFF2-40B4-BE49-F238E27FC236}">
                <a16:creationId xmlns:a16="http://schemas.microsoft.com/office/drawing/2014/main" xmlns="" id="{09E23D47-379F-3C9F-CF09-306BDF1C7F43}"/>
              </a:ext>
            </a:extLst>
          </p:cNvPr>
          <p:cNvSpPr>
            <a:spLocks noGrp="1"/>
          </p:cNvSpPr>
          <p:nvPr>
            <p:ph type="pic" sz="quarter" idx="14" hasCustomPrompt="1"/>
          </p:nvPr>
        </p:nvSpPr>
        <p:spPr>
          <a:xfrm>
            <a:off x="9060874" y="537468"/>
            <a:ext cx="2721950" cy="5479306"/>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2" name="Footer Placeholder 4">
            <a:extLst>
              <a:ext uri="{FF2B5EF4-FFF2-40B4-BE49-F238E27FC236}">
                <a16:creationId xmlns:a16="http://schemas.microsoft.com/office/drawing/2014/main" xmlns="" id="{19295BB4-9924-20AB-274C-FAB32ACFC7E4}"/>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216338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dirty="0"/>
              <a:t>Thank you</a:t>
            </a:r>
          </a:p>
        </p:txBody>
      </p:sp>
      <p:pic>
        <p:nvPicPr>
          <p:cNvPr id="10" name="Graphic 9">
            <a:extLst>
              <a:ext uri="{FF2B5EF4-FFF2-40B4-BE49-F238E27FC236}">
                <a16:creationId xmlns:a16="http://schemas.microsoft.com/office/drawing/2014/main" xmlns="" id="{F90EFCE6-B9AA-89B9-1999-AB4E47865A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9177" y="388777"/>
            <a:ext cx="2863069" cy="705020"/>
          </a:xfrm>
          <a:prstGeom prst="rect">
            <a:avLst/>
          </a:prstGeom>
        </p:spPr>
      </p:pic>
      <p:pic>
        <p:nvPicPr>
          <p:cNvPr id="3" name="Graphic 2">
            <a:extLst>
              <a:ext uri="{FF2B5EF4-FFF2-40B4-BE49-F238E27FC236}">
                <a16:creationId xmlns:a16="http://schemas.microsoft.com/office/drawing/2014/main" xmlns=""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xmlns="" id="{CA73AB02-F4B3-F90A-9051-C566A1601500}"/>
              </a:ext>
            </a:extLst>
          </p:cNvPr>
          <p:cNvSpPr txBox="1"/>
          <p:nvPr userDrawn="1"/>
        </p:nvSpPr>
        <p:spPr>
          <a:xfrm>
            <a:off x="409176" y="6189066"/>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err="1">
                <a:solidFill>
                  <a:schemeClr val="bg1"/>
                </a:solidFill>
                <a:effectLst/>
                <a:latin typeface="Arial" panose="020B0604020202020204" pitchFamily="34" charset="0"/>
              </a:rPr>
              <a:t>westyorks-ca.gov.uk</a:t>
            </a:r>
            <a:endParaRPr lang="en-GB" sz="150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xmlns="" val="281301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Autofit/>
          </a:bodyPr>
          <a:lstStyle>
            <a:lvl1pPr algn="l">
              <a:defRPr sz="3500" b="1">
                <a:solidFill>
                  <a:schemeClr val="bg1"/>
                </a:solidFill>
              </a:defRPr>
            </a:lvl1pPr>
          </a:lstStyle>
          <a:p>
            <a:r>
              <a:rPr lang="en-GB" dirty="0"/>
              <a:t>Title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7" y="6086453"/>
            <a:ext cx="4114800" cy="365125"/>
          </a:xfrm>
        </p:spPr>
        <p:txBody>
          <a:bodyPr lIns="0" tIns="0" rIns="0" bIns="0"/>
          <a:lstStyle>
            <a:lvl1pPr algn="l">
              <a:defRPr sz="1500">
                <a:solidFill>
                  <a:schemeClr val="bg1"/>
                </a:solidFill>
              </a:defRPr>
            </a:lvl1pPr>
          </a:lstStyle>
          <a:p>
            <a:r>
              <a:rPr lang="en-GB" dirty="0"/>
              <a:t>Date</a:t>
            </a:r>
          </a:p>
        </p:txBody>
      </p:sp>
      <p:pic>
        <p:nvPicPr>
          <p:cNvPr id="10" name="Graphic 9">
            <a:extLst>
              <a:ext uri="{FF2B5EF4-FFF2-40B4-BE49-F238E27FC236}">
                <a16:creationId xmlns:a16="http://schemas.microsoft.com/office/drawing/2014/main" xmlns="" id="{F90EFCE6-B9AA-89B9-1999-AB4E47865A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9177" y="388777"/>
            <a:ext cx="2863069" cy="705020"/>
          </a:xfrm>
          <a:prstGeom prst="rect">
            <a:avLst/>
          </a:prstGeom>
        </p:spPr>
      </p:pic>
      <p:pic>
        <p:nvPicPr>
          <p:cNvPr id="12" name="Graphic 11">
            <a:extLst>
              <a:ext uri="{FF2B5EF4-FFF2-40B4-BE49-F238E27FC236}">
                <a16:creationId xmlns:a16="http://schemas.microsoft.com/office/drawing/2014/main" xmlns=""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4514" b="14293"/>
          <a:stretch/>
        </p:blipFill>
        <p:spPr>
          <a:xfrm>
            <a:off x="7081285" y="388777"/>
            <a:ext cx="5110716" cy="6469224"/>
          </a:xfrm>
          <a:prstGeom prst="rect">
            <a:avLst/>
          </a:prstGeom>
        </p:spPr>
      </p:pic>
    </p:spTree>
    <p:extLst>
      <p:ext uri="{BB962C8B-B14F-4D97-AF65-F5344CB8AC3E}">
        <p14:creationId xmlns:p14="http://schemas.microsoft.com/office/powerpoint/2010/main" xmlns="" val="215653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dirty="0"/>
              <a:t>Thank you</a:t>
            </a:r>
          </a:p>
        </p:txBody>
      </p:sp>
      <p:pic>
        <p:nvPicPr>
          <p:cNvPr id="10" name="Graphic 9">
            <a:extLst>
              <a:ext uri="{FF2B5EF4-FFF2-40B4-BE49-F238E27FC236}">
                <a16:creationId xmlns:a16="http://schemas.microsoft.com/office/drawing/2014/main" xmlns="" id="{F90EFCE6-B9AA-89B9-1999-AB4E47865AE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9177" y="388777"/>
            <a:ext cx="2863069" cy="705020"/>
          </a:xfrm>
          <a:prstGeom prst="rect">
            <a:avLst/>
          </a:prstGeom>
        </p:spPr>
      </p:pic>
      <p:pic>
        <p:nvPicPr>
          <p:cNvPr id="3" name="Graphic 2">
            <a:extLst>
              <a:ext uri="{FF2B5EF4-FFF2-40B4-BE49-F238E27FC236}">
                <a16:creationId xmlns:a16="http://schemas.microsoft.com/office/drawing/2014/main" xmlns=""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xmlns="" id="{CA73AB02-F4B3-F90A-9051-C566A1601500}"/>
              </a:ext>
            </a:extLst>
          </p:cNvPr>
          <p:cNvSpPr txBox="1"/>
          <p:nvPr userDrawn="1"/>
        </p:nvSpPr>
        <p:spPr>
          <a:xfrm>
            <a:off x="409176" y="6189066"/>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err="1">
                <a:solidFill>
                  <a:schemeClr val="bg1"/>
                </a:solidFill>
                <a:effectLst/>
                <a:latin typeface="Arial" panose="020B0604020202020204" pitchFamily="34" charset="0"/>
              </a:rPr>
              <a:t>westyorks-ca.gov.uk</a:t>
            </a:r>
            <a:endParaRPr lang="en-GB" sz="150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xmlns="" val="271947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 No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dirty="0"/>
              <a:t>Divider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7" y="6086453"/>
            <a:ext cx="5686822" cy="365125"/>
          </a:xfrm>
        </p:spPr>
        <p:txBody>
          <a:bodyPr lIns="0" tIns="0" rIns="0" bIns="0">
            <a:normAutofit/>
          </a:bodyPr>
          <a:lstStyle>
            <a:lvl1pPr algn="l">
              <a:defRPr sz="1500">
                <a:solidFill>
                  <a:schemeClr val="bg1"/>
                </a:solidFill>
              </a:defRPr>
            </a:lvl1pPr>
          </a:lstStyle>
          <a:p>
            <a:r>
              <a:rPr lang="en-GB" dirty="0"/>
              <a:t>Presentation title</a:t>
            </a:r>
          </a:p>
        </p:txBody>
      </p:sp>
      <p:pic>
        <p:nvPicPr>
          <p:cNvPr id="12" name="Graphic 11">
            <a:extLst>
              <a:ext uri="{FF2B5EF4-FFF2-40B4-BE49-F238E27FC236}">
                <a16:creationId xmlns:a16="http://schemas.microsoft.com/office/drawing/2014/main" xmlns=""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 t="40428" r="1059" b="-499"/>
          <a:stretch/>
        </p:blipFill>
        <p:spPr>
          <a:xfrm>
            <a:off x="6352333" y="0"/>
            <a:ext cx="5839667" cy="3429000"/>
          </a:xfrm>
          <a:prstGeom prst="rect">
            <a:avLst/>
          </a:prstGeom>
        </p:spPr>
      </p:pic>
      <p:sp>
        <p:nvSpPr>
          <p:cNvPr id="6" name="Slide Number Placeholder 5">
            <a:extLst>
              <a:ext uri="{FF2B5EF4-FFF2-40B4-BE49-F238E27FC236}">
                <a16:creationId xmlns:a16="http://schemas.microsoft.com/office/drawing/2014/main" xmlns="" id="{D129D508-EF93-3FD7-85E9-7202557564E4}"/>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dirty="0"/>
          </a:p>
        </p:txBody>
      </p:sp>
    </p:spTree>
    <p:extLst>
      <p:ext uri="{BB962C8B-B14F-4D97-AF65-F5344CB8AC3E}">
        <p14:creationId xmlns:p14="http://schemas.microsoft.com/office/powerpoint/2010/main" xmlns="" val="14785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A - No imag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tx1"/>
                </a:solidFill>
              </a:defRPr>
            </a:lvl1pPr>
          </a:lstStyle>
          <a:p>
            <a:r>
              <a:rPr lang="en-GB" dirty="0"/>
              <a:t>Divider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6" y="6086453"/>
            <a:ext cx="5686823" cy="365125"/>
          </a:xfrm>
        </p:spPr>
        <p:txBody>
          <a:bodyPr lIns="0" tIns="0" rIns="0" bIns="0">
            <a:normAutofit/>
          </a:bodyPr>
          <a:lstStyle>
            <a:lvl1pPr algn="l">
              <a:defRPr sz="1500">
                <a:solidFill>
                  <a:schemeClr val="tx1"/>
                </a:solidFill>
              </a:defRPr>
            </a:lvl1pPr>
          </a:lstStyle>
          <a:p>
            <a:r>
              <a:rPr lang="en-GB" dirty="0"/>
              <a:t>Presentation title</a:t>
            </a:r>
          </a:p>
        </p:txBody>
      </p:sp>
      <p:pic>
        <p:nvPicPr>
          <p:cNvPr id="12" name="Graphic 11">
            <a:extLst>
              <a:ext uri="{FF2B5EF4-FFF2-40B4-BE49-F238E27FC236}">
                <a16:creationId xmlns:a16="http://schemas.microsoft.com/office/drawing/2014/main" xmlns=""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 t="40428" r="1059" b="-499"/>
          <a:stretch/>
        </p:blipFill>
        <p:spPr>
          <a:xfrm>
            <a:off x="6352333" y="0"/>
            <a:ext cx="5839667" cy="3429000"/>
          </a:xfrm>
          <a:prstGeom prst="rect">
            <a:avLst/>
          </a:prstGeom>
        </p:spPr>
      </p:pic>
      <p:sp>
        <p:nvSpPr>
          <p:cNvPr id="4" name="Slide Number Placeholder 5">
            <a:extLst>
              <a:ext uri="{FF2B5EF4-FFF2-40B4-BE49-F238E27FC236}">
                <a16:creationId xmlns:a16="http://schemas.microsoft.com/office/drawing/2014/main" xmlns="" id="{A20F91CB-8754-3FA7-8FC3-D6ED490C723F}"/>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tx1"/>
                </a:solidFill>
              </a:defRPr>
            </a:lvl1pPr>
          </a:lstStyle>
          <a:p>
            <a:fld id="{E514FAAA-335B-684E-B15F-73083B824718}" type="slidenum">
              <a:rPr lang="en-GB" smtClean="0"/>
              <a:pPr/>
              <a:t>‹#›</a:t>
            </a:fld>
            <a:endParaRPr lang="en-GB" dirty="0"/>
          </a:p>
        </p:txBody>
      </p:sp>
    </p:spTree>
    <p:extLst>
      <p:ext uri="{BB962C8B-B14F-4D97-AF65-F5344CB8AC3E}">
        <p14:creationId xmlns:p14="http://schemas.microsoft.com/office/powerpoint/2010/main" xmlns="" val="111978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 - Image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dirty="0"/>
              <a:t>Divider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
        <p:nvSpPr>
          <p:cNvPr id="4" name="Picture Placeholder 3">
            <a:extLst>
              <a:ext uri="{FF2B5EF4-FFF2-40B4-BE49-F238E27FC236}">
                <a16:creationId xmlns:a16="http://schemas.microsoft.com/office/drawing/2014/main" xmlns="" id="{2DBB38A2-A704-C70D-33C2-1F4D3DD7A57E}"/>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Tree>
    <p:extLst>
      <p:ext uri="{BB962C8B-B14F-4D97-AF65-F5344CB8AC3E}">
        <p14:creationId xmlns:p14="http://schemas.microsoft.com/office/powerpoint/2010/main" xmlns="" val="98188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C - Image - Pentag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dirty="0"/>
              <a:t>Divider slide</a:t>
            </a:r>
          </a:p>
        </p:txBody>
      </p:sp>
      <p:sp>
        <p:nvSpPr>
          <p:cNvPr id="5" name="Footer Placeholder 4">
            <a:extLst>
              <a:ext uri="{FF2B5EF4-FFF2-40B4-BE49-F238E27FC236}">
                <a16:creationId xmlns:a16="http://schemas.microsoft.com/office/drawing/2014/main" xmlns=""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
        <p:nvSpPr>
          <p:cNvPr id="6" name="Slide Number Placeholder 5">
            <a:extLst>
              <a:ext uri="{FF2B5EF4-FFF2-40B4-BE49-F238E27FC236}">
                <a16:creationId xmlns:a16="http://schemas.microsoft.com/office/drawing/2014/main" xmlns="" id="{3D6C4E1C-A65A-7BEC-9018-94DB2FCF3D34}"/>
              </a:ext>
            </a:extLst>
          </p:cNvPr>
          <p:cNvSpPr>
            <a:spLocks noGrp="1"/>
          </p:cNvSpPr>
          <p:nvPr>
            <p:ph type="sldNum" sz="quarter" idx="4"/>
          </p:nvPr>
        </p:nvSpPr>
        <p:spPr>
          <a:xfrm>
            <a:off x="11129963" y="6086452"/>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dirty="0"/>
          </a:p>
        </p:txBody>
      </p:sp>
      <p:sp>
        <p:nvSpPr>
          <p:cNvPr id="30" name="Picture Placeholder 29">
            <a:extLst>
              <a:ext uri="{FF2B5EF4-FFF2-40B4-BE49-F238E27FC236}">
                <a16:creationId xmlns:a16="http://schemas.microsoft.com/office/drawing/2014/main" xmlns="" id="{0C1BB842-466D-E281-CAF2-867922DEDD17}"/>
              </a:ext>
            </a:extLst>
          </p:cNvPr>
          <p:cNvSpPr>
            <a:spLocks noGrp="1"/>
          </p:cNvSpPr>
          <p:nvPr>
            <p:ph type="pic" sz="quarter" idx="12" hasCustomPrompt="1"/>
          </p:nvPr>
        </p:nvSpPr>
        <p:spPr>
          <a:xfrm>
            <a:off x="4524300" y="0"/>
            <a:ext cx="7667700" cy="6858000"/>
          </a:xfrm>
          <a:custGeom>
            <a:avLst/>
            <a:gdLst>
              <a:gd name="connsiteX0" fmla="*/ 564175 w 7667700"/>
              <a:gd name="connsiteY0" fmla="*/ 0 h 6858000"/>
              <a:gd name="connsiteX1" fmla="*/ 7667700 w 7667700"/>
              <a:gd name="connsiteY1" fmla="*/ 0 h 6858000"/>
              <a:gd name="connsiteX2" fmla="*/ 7667700 w 7667700"/>
              <a:gd name="connsiteY2" fmla="*/ 6858000 h 6858000"/>
              <a:gd name="connsiteX3" fmla="*/ 0 w 7667700"/>
              <a:gd name="connsiteY3" fmla="*/ 6858000 h 6858000"/>
              <a:gd name="connsiteX4" fmla="*/ 768507 w 7667700"/>
              <a:gd name="connsiteY4" fmla="*/ 6352954 h 6858000"/>
              <a:gd name="connsiteX5" fmla="*/ 1696736 w 7667700"/>
              <a:gd name="connsiteY5" fmla="*/ 3894383 h 6858000"/>
              <a:gd name="connsiteX6" fmla="*/ 763026 w 7667700"/>
              <a:gd name="connsiteY6" fmla="*/ 489132 h 6858000"/>
              <a:gd name="connsiteX7" fmla="*/ 641003 w 7667700"/>
              <a:gd name="connsiteY7" fmla="*/ 1522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700" h="6858000">
                <a:moveTo>
                  <a:pt x="564175" y="0"/>
                </a:moveTo>
                <a:lnTo>
                  <a:pt x="7667700" y="0"/>
                </a:lnTo>
                <a:lnTo>
                  <a:pt x="7667700" y="6858000"/>
                </a:lnTo>
                <a:lnTo>
                  <a:pt x="0" y="6858000"/>
                </a:lnTo>
                <a:lnTo>
                  <a:pt x="768507" y="6352954"/>
                </a:lnTo>
                <a:cubicBezTo>
                  <a:pt x="1578080" y="5820867"/>
                  <a:pt x="1952829" y="4828443"/>
                  <a:pt x="1696736" y="3894383"/>
                </a:cubicBezTo>
                <a:lnTo>
                  <a:pt x="763026" y="489132"/>
                </a:lnTo>
                <a:cubicBezTo>
                  <a:pt x="731015" y="372375"/>
                  <a:pt x="690058" y="259853"/>
                  <a:pt x="641003" y="152245"/>
                </a:cubicBezTo>
                <a:close/>
              </a:path>
            </a:pathLst>
          </a:custGeom>
          <a:solidFill>
            <a:schemeClr val="bg1">
              <a:lumMod val="85000"/>
            </a:schemeClr>
          </a:solidFill>
        </p:spPr>
        <p:txBody>
          <a:bodyPr wrap="square" anchor="ctr">
            <a:noAutofit/>
          </a:bodyPr>
          <a:lstStyle>
            <a:lvl1pPr marL="0" indent="0" algn="ctr">
              <a:buNone/>
              <a:defRPr sz="1600"/>
            </a:lvl1pPr>
          </a:lstStyle>
          <a:p>
            <a:r>
              <a:rPr lang="en-GB" dirty="0"/>
              <a:t>Add image here</a:t>
            </a:r>
          </a:p>
          <a:p>
            <a:endParaRPr lang="en-GB" dirty="0"/>
          </a:p>
          <a:p>
            <a:endParaRPr lang="en-GB" dirty="0"/>
          </a:p>
          <a:p>
            <a:endParaRPr lang="en-GB" dirty="0"/>
          </a:p>
        </p:txBody>
      </p:sp>
    </p:spTree>
    <p:extLst>
      <p:ext uri="{BB962C8B-B14F-4D97-AF65-F5344CB8AC3E}">
        <p14:creationId xmlns:p14="http://schemas.microsoft.com/office/powerpoint/2010/main" xmlns="" val="338064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dirty="0"/>
              <a:t>Text slide</a:t>
            </a:r>
          </a:p>
        </p:txBody>
      </p:sp>
      <p:sp>
        <p:nvSpPr>
          <p:cNvPr id="3" name="Content Placeholder 2">
            <a:extLst>
              <a:ext uri="{FF2B5EF4-FFF2-40B4-BE49-F238E27FC236}">
                <a16:creationId xmlns:a16="http://schemas.microsoft.com/office/drawing/2014/main" xmlns=""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dirty="0">
                <a:solidFill>
                  <a:schemeClr val="bg1"/>
                </a:solidFill>
                <a:effectLst/>
                <a:latin typeface="Arial" panose="020B0604020202020204" pitchFamily="34" charset="0"/>
              </a:rPr>
              <a:t>Replace your text here.</a:t>
            </a:r>
            <a:endParaRPr lang="en-GB" dirty="0">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4" name="Footer Placeholder 4">
            <a:extLst>
              <a:ext uri="{FF2B5EF4-FFF2-40B4-BE49-F238E27FC236}">
                <a16:creationId xmlns:a16="http://schemas.microsoft.com/office/drawing/2014/main" xmlns=""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dirty="0"/>
              <a:t>Presentation title</a:t>
            </a:r>
          </a:p>
        </p:txBody>
      </p:sp>
    </p:spTree>
    <p:extLst>
      <p:ext uri="{BB962C8B-B14F-4D97-AF65-F5344CB8AC3E}">
        <p14:creationId xmlns:p14="http://schemas.microsoft.com/office/powerpoint/2010/main" xmlns="" val="322885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6" name="Picture Placeholder 3">
            <a:extLst>
              <a:ext uri="{FF2B5EF4-FFF2-40B4-BE49-F238E27FC236}">
                <a16:creationId xmlns:a16="http://schemas.microsoft.com/office/drawing/2014/main" xmlns=""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xmlns=""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dirty="0">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xmlns=""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326274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dirty="0"/>
              <a:t>Text slide</a:t>
            </a:r>
          </a:p>
        </p:txBody>
      </p:sp>
      <p:sp>
        <p:nvSpPr>
          <p:cNvPr id="10" name="Slide Number Placeholder 5">
            <a:extLst>
              <a:ext uri="{FF2B5EF4-FFF2-40B4-BE49-F238E27FC236}">
                <a16:creationId xmlns:a16="http://schemas.microsoft.com/office/drawing/2014/main" xmlns=""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dirty="0">
              <a:solidFill>
                <a:schemeClr val="tx1"/>
              </a:solidFill>
            </a:endParaRPr>
          </a:p>
        </p:txBody>
      </p:sp>
      <p:sp>
        <p:nvSpPr>
          <p:cNvPr id="6" name="Picture Placeholder 3">
            <a:extLst>
              <a:ext uri="{FF2B5EF4-FFF2-40B4-BE49-F238E27FC236}">
                <a16:creationId xmlns:a16="http://schemas.microsoft.com/office/drawing/2014/main" xmlns=""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7" name="Picture Placeholder 3">
            <a:extLst>
              <a:ext uri="{FF2B5EF4-FFF2-40B4-BE49-F238E27FC236}">
                <a16:creationId xmlns:a16="http://schemas.microsoft.com/office/drawing/2014/main" xmlns=""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dirty="0"/>
              <a:t>Add image here</a:t>
            </a:r>
          </a:p>
          <a:p>
            <a:endParaRPr lang="en-GB" dirty="0"/>
          </a:p>
          <a:p>
            <a:endParaRPr lang="en-GB" dirty="0"/>
          </a:p>
          <a:p>
            <a:endParaRPr lang="en-GB" dirty="0"/>
          </a:p>
        </p:txBody>
      </p:sp>
      <p:sp>
        <p:nvSpPr>
          <p:cNvPr id="12" name="Content Placeholder 2">
            <a:extLst>
              <a:ext uri="{FF2B5EF4-FFF2-40B4-BE49-F238E27FC236}">
                <a16:creationId xmlns:a16="http://schemas.microsoft.com/office/drawing/2014/main" xmlns=""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dirty="0">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xmlns=""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dirty="0"/>
              <a:t>Presentation title</a:t>
            </a:r>
          </a:p>
        </p:txBody>
      </p:sp>
    </p:spTree>
    <p:extLst>
      <p:ext uri="{BB962C8B-B14F-4D97-AF65-F5344CB8AC3E}">
        <p14:creationId xmlns:p14="http://schemas.microsoft.com/office/powerpoint/2010/main" xmlns="" val="21946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B481368-58DE-45DE-C63B-E9682BB0DB3B}"/>
              </a:ext>
            </a:extLst>
          </p:cNvPr>
          <p:cNvSpPr>
            <a:spLocks noGrp="1"/>
          </p:cNvSpPr>
          <p:nvPr>
            <p:ph type="title"/>
          </p:nvPr>
        </p:nvSpPr>
        <p:spPr>
          <a:xfrm>
            <a:off x="409177" y="365125"/>
            <a:ext cx="10944623"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BE2BB7F5-AB11-B9AF-3486-27C2521F2AF6}"/>
              </a:ext>
            </a:extLst>
          </p:cNvPr>
          <p:cNvSpPr>
            <a:spLocks noGrp="1"/>
          </p:cNvSpPr>
          <p:nvPr>
            <p:ph type="body" idx="1"/>
          </p:nvPr>
        </p:nvSpPr>
        <p:spPr>
          <a:xfrm>
            <a:off x="409177" y="1825625"/>
            <a:ext cx="10944623"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xmlns="" id="{108CD724-0A8F-5E72-02F2-6D86BCFEDCB5}"/>
              </a:ext>
            </a:extLst>
          </p:cNvPr>
          <p:cNvSpPr>
            <a:spLocks noGrp="1"/>
          </p:cNvSpPr>
          <p:nvPr>
            <p:ph type="dt" sz="half" idx="2"/>
          </p:nvPr>
        </p:nvSpPr>
        <p:spPr>
          <a:xfrm>
            <a:off x="409177" y="6356350"/>
            <a:ext cx="3172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xmlns="" id="{D6672C41-001B-467F-23A6-9F37FE64A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Presentation title</a:t>
            </a:r>
          </a:p>
        </p:txBody>
      </p:sp>
      <p:sp>
        <p:nvSpPr>
          <p:cNvPr id="6" name="Slide Number Placeholder 5">
            <a:extLst>
              <a:ext uri="{FF2B5EF4-FFF2-40B4-BE49-F238E27FC236}">
                <a16:creationId xmlns:a16="http://schemas.microsoft.com/office/drawing/2014/main" xmlns="" id="{12E11BD3-D23F-A840-A05F-D8A4CCB40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E514FAAA-335B-684E-B15F-73083B824718}" type="slidenum">
              <a:rPr lang="en-GB" smtClean="0"/>
              <a:pPr/>
              <a:t>‹#›</a:t>
            </a:fld>
            <a:endParaRPr lang="en-GB" dirty="0"/>
          </a:p>
        </p:txBody>
      </p:sp>
    </p:spTree>
    <p:extLst>
      <p:ext uri="{BB962C8B-B14F-4D97-AF65-F5344CB8AC3E}">
        <p14:creationId xmlns:p14="http://schemas.microsoft.com/office/powerpoint/2010/main" xmlns="" val="257861817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1" r:id="rId3"/>
    <p:sldLayoutId id="2147483662" r:id="rId4"/>
    <p:sldLayoutId id="2147483663" r:id="rId5"/>
    <p:sldLayoutId id="2147483664" r:id="rId6"/>
    <p:sldLayoutId id="2147483650" r:id="rId7"/>
    <p:sldLayoutId id="2147483665" r:id="rId8"/>
    <p:sldLayoutId id="2147483666" r:id="rId9"/>
    <p:sldLayoutId id="2147483667" r:id="rId10"/>
    <p:sldLayoutId id="2147483674" r:id="rId11"/>
    <p:sldLayoutId id="2147483675" r:id="rId12"/>
    <p:sldLayoutId id="2147483676" r:id="rId13"/>
    <p:sldLayoutId id="2147483677" r:id="rId14"/>
    <p:sldLayoutId id="2147483669" r:id="rId15"/>
    <p:sldLayoutId id="2147483668" r:id="rId16"/>
    <p:sldLayoutId id="2147483670" r:id="rId17"/>
    <p:sldLayoutId id="2147483671" r:id="rId18"/>
    <p:sldLayoutId id="2147483673" r:id="rId19"/>
    <p:sldLayoutId id="2147483660"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entreforcities.org/event/realising-regional-growth-what-next-for-west-yorkshire/"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butchixanh.edu.vn/majoring-in-digital-media-heres-what-your-career-path-looks-like-cyrpeego/" TargetMode="External"/><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training-businessman-suit-manager-2874597/"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hndfilmcoventry.blogspot.com/2018/10/hnd-creative-media-industries-session-2.html"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hrbartender.com/2019/recruiting/top-soft-skills-employers/" TargetMode="External"/><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westyorks-ca.gov.uk/media/9492/digital-skills-plan.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1668AF-D21A-16CD-C9F6-B6CA51C8747D}"/>
              </a:ext>
            </a:extLst>
          </p:cNvPr>
          <p:cNvSpPr>
            <a:spLocks noGrp="1"/>
          </p:cNvSpPr>
          <p:nvPr>
            <p:ph type="ctrTitle"/>
          </p:nvPr>
        </p:nvSpPr>
        <p:spPr/>
        <p:txBody>
          <a:bodyPr/>
          <a:lstStyle/>
          <a:p>
            <a:r>
              <a:rPr lang="en-GB" dirty="0"/>
              <a:t>Labour Market Information Tech and Digital Sector </a:t>
            </a:r>
            <a:br>
              <a:rPr lang="en-GB" dirty="0"/>
            </a:br>
            <a:r>
              <a:rPr lang="en-GB" dirty="0"/>
              <a:t>West Yorkshire</a:t>
            </a:r>
            <a:br>
              <a:rPr lang="en-GB" dirty="0"/>
            </a:br>
            <a:r>
              <a:rPr lang="en-GB" dirty="0"/>
              <a:t/>
            </a:r>
            <a:br>
              <a:rPr lang="en-GB" dirty="0"/>
            </a:br>
            <a:r>
              <a:rPr lang="en-GB" dirty="0"/>
              <a:t>Louise Graham</a:t>
            </a:r>
            <a:br>
              <a:rPr lang="en-GB" dirty="0"/>
            </a:br>
            <a:endParaRPr lang="en-GB" dirty="0"/>
          </a:p>
        </p:txBody>
      </p:sp>
      <p:sp>
        <p:nvSpPr>
          <p:cNvPr id="5" name="Footer Placeholder 4">
            <a:extLst>
              <a:ext uri="{FF2B5EF4-FFF2-40B4-BE49-F238E27FC236}">
                <a16:creationId xmlns:a16="http://schemas.microsoft.com/office/drawing/2014/main" xmlns="" id="{2458EB98-CD2C-D6F0-4710-5330E47462B3}"/>
              </a:ext>
            </a:extLst>
          </p:cNvPr>
          <p:cNvSpPr>
            <a:spLocks noGrp="1"/>
          </p:cNvSpPr>
          <p:nvPr>
            <p:ph type="ftr" sz="quarter" idx="11"/>
          </p:nvPr>
        </p:nvSpPr>
        <p:spPr/>
        <p:txBody>
          <a:bodyPr/>
          <a:lstStyle/>
          <a:p>
            <a:r>
              <a:rPr lang="en-GB" dirty="0"/>
              <a:t>February 2024</a:t>
            </a:r>
          </a:p>
        </p:txBody>
      </p:sp>
    </p:spTree>
    <p:extLst>
      <p:ext uri="{BB962C8B-B14F-4D97-AF65-F5344CB8AC3E}">
        <p14:creationId xmlns:p14="http://schemas.microsoft.com/office/powerpoint/2010/main" xmlns="" val="124280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B96B907-8C0F-B652-E5C3-B143F0E15EAE}"/>
              </a:ext>
            </a:extLst>
          </p:cNvPr>
          <p:cNvSpPr>
            <a:spLocks noGrp="1"/>
          </p:cNvSpPr>
          <p:nvPr>
            <p:ph type="title"/>
          </p:nvPr>
        </p:nvSpPr>
        <p:spPr/>
        <p:txBody>
          <a:bodyPr/>
          <a:lstStyle/>
          <a:p>
            <a:r>
              <a:rPr lang="en-GB" b="1" i="0" dirty="0">
                <a:solidFill>
                  <a:srgbClr val="1F1F1F"/>
                </a:solidFill>
                <a:effectLst/>
                <a:latin typeface="Google Sans"/>
              </a:rPr>
              <a:t>National Recognition: A Top Player on the Tech Scene</a:t>
            </a:r>
            <a:r>
              <a:rPr lang="en-GB" b="0" i="0" dirty="0">
                <a:solidFill>
                  <a:srgbClr val="1F1F1F"/>
                </a:solidFill>
                <a:effectLst/>
                <a:latin typeface="Google Sans"/>
              </a:rPr>
              <a:t/>
            </a:r>
            <a:br>
              <a:rPr lang="en-GB" b="0" i="0" dirty="0">
                <a:solidFill>
                  <a:srgbClr val="1F1F1F"/>
                </a:solidFill>
                <a:effectLst/>
                <a:latin typeface="Google Sans"/>
              </a:rPr>
            </a:br>
            <a:endParaRPr lang="en-GB" dirty="0"/>
          </a:p>
        </p:txBody>
      </p:sp>
      <p:pic>
        <p:nvPicPr>
          <p:cNvPr id="3" name="Picture Placeholder 2" descr="A city with many buildings&#10;&#10;Description automatically generated with medium confidence">
            <a:extLst>
              <a:ext uri="{FF2B5EF4-FFF2-40B4-BE49-F238E27FC236}">
                <a16:creationId xmlns:a16="http://schemas.microsoft.com/office/drawing/2014/main" xmlns="" id="{861B959A-9430-499F-9983-2A04D1201547}"/>
              </a:ext>
            </a:extLst>
          </p:cNvPr>
          <p:cNvPicPr>
            <a:picLocks noGrp="1" noChangeAspect="1"/>
          </p:cNvPicPr>
          <p:nvPr>
            <p:ph type="pic" sz="quarter" idx="12"/>
          </p:nvPr>
        </p:nvPicPr>
        <p:blipFill>
          <a:blip r:embed="rId2">
            <a:extLst>
              <a:ext uri="{837473B0-CC2E-450A-ABE3-18F120FF3D39}">
                <a1611:picAttrSrcUrl xmlns:a1611="http://schemas.microsoft.com/office/drawing/2016/11/main" xmlns="" r:id="rId3"/>
              </a:ext>
            </a:extLst>
          </a:blip>
          <a:srcRect l="14212" r="14212"/>
          <a:stretch>
            <a:fillRect/>
          </a:stretch>
        </p:blipFill>
        <p:spPr/>
      </p:pic>
      <p:sp>
        <p:nvSpPr>
          <p:cNvPr id="6" name="Content Placeholder 5">
            <a:extLst>
              <a:ext uri="{FF2B5EF4-FFF2-40B4-BE49-F238E27FC236}">
                <a16:creationId xmlns:a16="http://schemas.microsoft.com/office/drawing/2014/main" xmlns="" id="{E9A647A5-AE8B-C6DB-6277-788028E872DF}"/>
              </a:ext>
            </a:extLst>
          </p:cNvPr>
          <p:cNvSpPr>
            <a:spLocks noGrp="1"/>
          </p:cNvSpPr>
          <p:nvPr>
            <p:ph idx="1"/>
          </p:nvPr>
        </p:nvSpPr>
        <p:spPr/>
        <p:txBody>
          <a:bodyPr/>
          <a:lstStyle/>
          <a:p>
            <a:pPr algn="l">
              <a:buFont typeface="Arial" panose="020B0604020202020204" pitchFamily="34" charset="0"/>
              <a:buChar char="•"/>
            </a:pPr>
            <a:r>
              <a:rPr lang="en-GB" b="0" i="0" dirty="0">
                <a:solidFill>
                  <a:srgbClr val="1F1F1F"/>
                </a:solidFill>
                <a:effectLst/>
                <a:latin typeface="Google Sans"/>
              </a:rPr>
              <a:t>West Yorkshire is recognized as the UK's number one location for tech scale-ups outside London and the South East. (Invest in West Yorkshire, 2024)</a:t>
            </a:r>
          </a:p>
          <a:p>
            <a:pPr algn="l">
              <a:buFont typeface="Arial" panose="020B0604020202020204" pitchFamily="34" charset="0"/>
              <a:buChar char="•"/>
            </a:pPr>
            <a:r>
              <a:rPr lang="en-GB" b="0" i="0" dirty="0">
                <a:solidFill>
                  <a:srgbClr val="1F1F1F"/>
                </a:solidFill>
                <a:effectLst/>
                <a:latin typeface="Google Sans"/>
              </a:rPr>
              <a:t>Leeds, the region's largest city, was crowned the top-ranked city in the UK Tech Town Index in 2020. (UK Tech Town Index, 2020)</a:t>
            </a:r>
          </a:p>
          <a:p>
            <a:pPr algn="l">
              <a:buFont typeface="Arial" panose="020B0604020202020204" pitchFamily="34" charset="0"/>
              <a:buChar char="•"/>
            </a:pPr>
            <a:r>
              <a:rPr lang="en-GB" b="0" i="0" dirty="0">
                <a:solidFill>
                  <a:srgbClr val="1F1F1F"/>
                </a:solidFill>
                <a:effectLst/>
                <a:latin typeface="Google Sans"/>
              </a:rPr>
              <a:t>These accolades showcase the region's competitiveness and growing influence within the national tech landscape.</a:t>
            </a:r>
          </a:p>
          <a:p>
            <a:endParaRPr lang="en-GB" dirty="0"/>
          </a:p>
        </p:txBody>
      </p:sp>
      <p:sp>
        <p:nvSpPr>
          <p:cNvPr id="4" name="Footer Placeholder 3">
            <a:extLst>
              <a:ext uri="{FF2B5EF4-FFF2-40B4-BE49-F238E27FC236}">
                <a16:creationId xmlns:a16="http://schemas.microsoft.com/office/drawing/2014/main" xmlns="" id="{62E535CA-7F9D-D1E5-693B-02A1B21A8D3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216347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using a tablet and a computer&#10;&#10;Description automatically generated">
            <a:extLst>
              <a:ext uri="{FF2B5EF4-FFF2-40B4-BE49-F238E27FC236}">
                <a16:creationId xmlns:a16="http://schemas.microsoft.com/office/drawing/2014/main" xmlns="" id="{F52D0F7B-FBB9-B153-8BA4-EB8B99B0FFFA}"/>
              </a:ext>
            </a:extLst>
          </p:cNvPr>
          <p:cNvPicPr>
            <a:picLocks noGrp="1" noChangeAspect="1"/>
          </p:cNvPicPr>
          <p:nvPr>
            <p:ph type="pic" sz="quarter" idx="12"/>
          </p:nvPr>
        </p:nvPicPr>
        <p:blipFill>
          <a:blip r:embed="rId2">
            <a:extLst>
              <a:ext uri="{837473B0-CC2E-450A-ABE3-18F120FF3D39}">
                <a1611:picAttrSrcUrl xmlns:a1611="http://schemas.microsoft.com/office/drawing/2016/11/main" xmlns="" r:id="rId3"/>
              </a:ext>
            </a:extLst>
          </a:blip>
          <a:srcRect l="20333" r="20333"/>
          <a:stretch>
            <a:fillRect/>
          </a:stretch>
        </p:blipFill>
        <p:spPr/>
      </p:pic>
      <p:sp>
        <p:nvSpPr>
          <p:cNvPr id="3" name="Title 2">
            <a:extLst>
              <a:ext uri="{FF2B5EF4-FFF2-40B4-BE49-F238E27FC236}">
                <a16:creationId xmlns:a16="http://schemas.microsoft.com/office/drawing/2014/main" xmlns="" id="{A9717398-9663-3FFD-7837-2DD343782B12}"/>
              </a:ext>
            </a:extLst>
          </p:cNvPr>
          <p:cNvSpPr>
            <a:spLocks noGrp="1"/>
          </p:cNvSpPr>
          <p:nvPr>
            <p:ph type="title"/>
          </p:nvPr>
        </p:nvSpPr>
        <p:spPr/>
        <p:txBody>
          <a:bodyPr/>
          <a:lstStyle/>
          <a:p>
            <a:pPr algn="l"/>
            <a:r>
              <a:rPr lang="en-GB" b="1" i="0" dirty="0">
                <a:solidFill>
                  <a:srgbClr val="1F1F1F"/>
                </a:solidFill>
                <a:effectLst/>
                <a:latin typeface="Google Sans"/>
              </a:rPr>
              <a:t>Thriving Ecosystem: A Hub for Innovation</a:t>
            </a:r>
            <a:endParaRPr lang="en-GB" b="0" i="0" dirty="0">
              <a:solidFill>
                <a:srgbClr val="1F1F1F"/>
              </a:solidFill>
              <a:effectLst/>
              <a:latin typeface="Google Sans"/>
            </a:endParaRPr>
          </a:p>
        </p:txBody>
      </p:sp>
      <p:sp>
        <p:nvSpPr>
          <p:cNvPr id="9" name="Content Placeholder 8">
            <a:extLst>
              <a:ext uri="{FF2B5EF4-FFF2-40B4-BE49-F238E27FC236}">
                <a16:creationId xmlns:a16="http://schemas.microsoft.com/office/drawing/2014/main" xmlns="" id="{0FC5D111-3F98-647B-7FA2-29184E8E84CD}"/>
              </a:ext>
            </a:extLst>
          </p:cNvPr>
          <p:cNvSpPr>
            <a:spLocks noGrp="1"/>
          </p:cNvSpPr>
          <p:nvPr>
            <p:ph idx="1"/>
          </p:nvPr>
        </p:nvSpPr>
        <p:spPr/>
        <p:txBody>
          <a:bodyPr/>
          <a:lstStyle/>
          <a:p>
            <a:pPr algn="l">
              <a:buFont typeface="Arial" panose="020B0604020202020204" pitchFamily="34" charset="0"/>
              <a:buChar char="•"/>
            </a:pPr>
            <a:r>
              <a:rPr lang="en-GB" b="0" i="0" dirty="0">
                <a:solidFill>
                  <a:srgbClr val="1F1F1F"/>
                </a:solidFill>
                <a:effectLst/>
                <a:latin typeface="Google Sans"/>
              </a:rPr>
              <a:t>Over 8,695 digital and tech businesses operate in West Yorkshire, employing over 50,000 individuals. (Invest in West Yorkshire, 2024)</a:t>
            </a:r>
          </a:p>
          <a:p>
            <a:pPr algn="l">
              <a:buFont typeface="Arial" panose="020B0604020202020204" pitchFamily="34" charset="0"/>
              <a:buChar char="•"/>
            </a:pPr>
            <a:r>
              <a:rPr lang="en-GB" b="0" i="0" dirty="0">
                <a:solidFill>
                  <a:srgbClr val="1F1F1F"/>
                </a:solidFill>
                <a:effectLst/>
                <a:latin typeface="Google Sans"/>
              </a:rPr>
              <a:t>Key areas of expertise include platform and data analysis development for highly regulated sectors like healthcare, banking, and gaming. (Invest in West Yorkshire, 2024)</a:t>
            </a:r>
          </a:p>
          <a:p>
            <a:pPr algn="l">
              <a:buFont typeface="Arial" panose="020B0604020202020204" pitchFamily="34" charset="0"/>
              <a:buChar char="•"/>
            </a:pPr>
            <a:r>
              <a:rPr lang="en-GB" b="0" i="0" dirty="0">
                <a:solidFill>
                  <a:srgbClr val="1F1F1F"/>
                </a:solidFill>
                <a:effectLst/>
                <a:latin typeface="Google Sans"/>
              </a:rPr>
              <a:t>The region boasts a vibrant community of startups and established tech companies, fostering collaboration and innovation. (Invest in West Yorkshire, 2024)</a:t>
            </a:r>
          </a:p>
        </p:txBody>
      </p:sp>
      <p:sp>
        <p:nvSpPr>
          <p:cNvPr id="2" name="Footer Placeholder 5">
            <a:extLst>
              <a:ext uri="{FF2B5EF4-FFF2-40B4-BE49-F238E27FC236}">
                <a16:creationId xmlns:a16="http://schemas.microsoft.com/office/drawing/2014/main" xmlns="" id="{C252C480-B647-6974-0710-5F565B00635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23194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1BD05A-49AB-7663-DDC3-CF3F513993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90F75915-149F-8B1D-E948-19970FDF6FCC}"/>
              </a:ext>
            </a:extLst>
          </p:cNvPr>
          <p:cNvSpPr>
            <a:spLocks noGrp="1"/>
          </p:cNvSpPr>
          <p:nvPr>
            <p:ph type="title"/>
          </p:nvPr>
        </p:nvSpPr>
        <p:spPr>
          <a:xfrm>
            <a:off x="408709" y="1612035"/>
            <a:ext cx="4962922" cy="729384"/>
          </a:xfrm>
        </p:spPr>
        <p:txBody>
          <a:bodyPr anchor="t">
            <a:normAutofit/>
          </a:bodyPr>
          <a:lstStyle/>
          <a:p>
            <a:r>
              <a:rPr lang="en-US" b="1" i="0" kern="1200">
                <a:effectLst/>
              </a:rPr>
              <a:t>Tech Skills in Short Supply</a:t>
            </a:r>
            <a:endParaRPr lang="en-GB" dirty="0"/>
          </a:p>
        </p:txBody>
      </p:sp>
      <p:pic>
        <p:nvPicPr>
          <p:cNvPr id="3" name="Picture Placeholder 2">
            <a:extLst>
              <a:ext uri="{FF2B5EF4-FFF2-40B4-BE49-F238E27FC236}">
                <a16:creationId xmlns:a16="http://schemas.microsoft.com/office/drawing/2014/main" xmlns="" id="{675DE7BF-A20E-0FA2-A0A6-4AF0F0258A59}"/>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xmlns="" r:id="rId3"/>
              </a:ext>
            </a:extLst>
          </a:blip>
          <a:srcRect l="25807" r="27077" b="-2"/>
          <a:stretch/>
        </p:blipFill>
        <p:spPr>
          <a:xfrm>
            <a:off x="6820370" y="1612035"/>
            <a:ext cx="4720465" cy="3957492"/>
          </a:xfrm>
          <a:noFill/>
        </p:spPr>
      </p:pic>
      <p:sp>
        <p:nvSpPr>
          <p:cNvPr id="6" name="Content Placeholder 5">
            <a:extLst>
              <a:ext uri="{FF2B5EF4-FFF2-40B4-BE49-F238E27FC236}">
                <a16:creationId xmlns:a16="http://schemas.microsoft.com/office/drawing/2014/main" xmlns="" id="{D0ABE1F2-E449-1FCF-DB48-77FF95520E78}"/>
              </a:ext>
            </a:extLst>
          </p:cNvPr>
          <p:cNvSpPr>
            <a:spLocks noGrp="1"/>
          </p:cNvSpPr>
          <p:nvPr>
            <p:ph idx="1"/>
          </p:nvPr>
        </p:nvSpPr>
        <p:spPr>
          <a:xfrm>
            <a:off x="408709" y="2514962"/>
            <a:ext cx="4962922" cy="3356117"/>
          </a:xfrm>
        </p:spPr>
        <p:txBody>
          <a:bodyPr>
            <a:normAutofit/>
          </a:bodyPr>
          <a:lstStyle/>
          <a:p>
            <a:pPr indent="-228600">
              <a:lnSpc>
                <a:spcPct val="90000"/>
              </a:lnSpc>
              <a:buFont typeface="Arial" panose="020B0604020202020204" pitchFamily="34" charset="0"/>
              <a:buChar char="•"/>
            </a:pPr>
            <a:r>
              <a:rPr lang="en-US" sz="1400" b="1" i="0">
                <a:solidFill>
                  <a:srgbClr val="17243D"/>
                </a:solidFill>
                <a:effectLst/>
              </a:rPr>
              <a:t>Cybersecurity Specialists:</a:t>
            </a:r>
            <a:r>
              <a:rPr lang="en-US" sz="1400" b="0" i="0">
                <a:solidFill>
                  <a:srgbClr val="17243D"/>
                </a:solidFill>
                <a:effectLst/>
              </a:rPr>
              <a:t> The increasing reliance on digital infrastructure necessitates robust protection against cyber threats. West Yorkshire seeks individuals with expertise in network security, penetration testing, and incident response.</a:t>
            </a:r>
          </a:p>
          <a:p>
            <a:pPr indent="-228600">
              <a:lnSpc>
                <a:spcPct val="90000"/>
              </a:lnSpc>
              <a:buFont typeface="Arial" panose="020B0604020202020204" pitchFamily="34" charset="0"/>
              <a:buChar char="•"/>
            </a:pPr>
            <a:r>
              <a:rPr lang="en-US" sz="1400" b="1" i="0">
                <a:solidFill>
                  <a:srgbClr val="17243D"/>
                </a:solidFill>
                <a:effectLst/>
              </a:rPr>
              <a:t>Data Analysts:</a:t>
            </a:r>
            <a:r>
              <a:rPr lang="en-US" sz="1400" b="0" i="0">
                <a:solidFill>
                  <a:srgbClr val="17243D"/>
                </a:solidFill>
                <a:effectLst/>
              </a:rPr>
              <a:t> With the ever-growing volume of data, skilled data analysts are needed to extract valuable insights for informed decision-making. Individuals proficient in data analysis tools and visualization techniques are highly sought after.</a:t>
            </a:r>
          </a:p>
          <a:p>
            <a:pPr indent="-228600">
              <a:lnSpc>
                <a:spcPct val="90000"/>
              </a:lnSpc>
              <a:buFont typeface="Arial" panose="020B0604020202020204" pitchFamily="34" charset="0"/>
              <a:buChar char="•"/>
            </a:pPr>
            <a:r>
              <a:rPr lang="en-US" sz="1400" b="1" i="0">
                <a:solidFill>
                  <a:srgbClr val="17243D"/>
                </a:solidFill>
                <a:effectLst/>
              </a:rPr>
              <a:t>Software Developers:</a:t>
            </a:r>
            <a:r>
              <a:rPr lang="en-US" sz="1400" b="0" i="0">
                <a:solidFill>
                  <a:srgbClr val="17243D"/>
                </a:solidFill>
                <a:effectLst/>
              </a:rPr>
              <a:t> The constant demand for innovative applications necessitates a skilled workforce in software development. Individuals with expertise in programming languages like Java, Python, and C++, along with web development frameworks, are in high demand.</a:t>
            </a:r>
          </a:p>
        </p:txBody>
      </p:sp>
      <p:sp>
        <p:nvSpPr>
          <p:cNvPr id="11" name="Footer Placeholder 4">
            <a:extLst>
              <a:ext uri="{FF2B5EF4-FFF2-40B4-BE49-F238E27FC236}">
                <a16:creationId xmlns:a16="http://schemas.microsoft.com/office/drawing/2014/main" xmlns="" id="{8326CDED-2695-FF3D-1AD9-5C7CEB8517E2}"/>
              </a:ext>
            </a:extLst>
          </p:cNvPr>
          <p:cNvSpPr>
            <a:spLocks noGrp="1"/>
          </p:cNvSpPr>
          <p:nvPr>
            <p:ph type="ftr" sz="quarter" idx="11"/>
          </p:nvPr>
        </p:nvSpPr>
        <p:spPr>
          <a:xfrm>
            <a:off x="409177" y="6086453"/>
            <a:ext cx="4962922" cy="365125"/>
          </a:xfrm>
        </p:spPr>
        <p:txBody>
          <a:bodyPr/>
          <a:lstStyle/>
          <a:p>
            <a:pPr>
              <a:spcAft>
                <a:spcPts val="600"/>
              </a:spcAft>
            </a:pPr>
            <a:endParaRPr lang="en-GB" dirty="0"/>
          </a:p>
        </p:txBody>
      </p:sp>
    </p:spTree>
    <p:extLst>
      <p:ext uri="{BB962C8B-B14F-4D97-AF65-F5344CB8AC3E}">
        <p14:creationId xmlns:p14="http://schemas.microsoft.com/office/powerpoint/2010/main" xmlns="" val="414061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42CF2F-1826-4B64-FA66-65879C2189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4B8994F1-A11A-1444-0DC9-579900A3B74A}"/>
              </a:ext>
            </a:extLst>
          </p:cNvPr>
          <p:cNvSpPr>
            <a:spLocks noGrp="1"/>
          </p:cNvSpPr>
          <p:nvPr>
            <p:ph type="title"/>
          </p:nvPr>
        </p:nvSpPr>
        <p:spPr/>
        <p:txBody>
          <a:bodyPr/>
          <a:lstStyle/>
          <a:p>
            <a:r>
              <a:rPr lang="en-GB" b="1" i="0" dirty="0">
                <a:solidFill>
                  <a:srgbClr val="1F1F1F"/>
                </a:solidFill>
                <a:effectLst/>
                <a:latin typeface="Google Sans"/>
              </a:rPr>
              <a:t>Creative Media Skills in High Demand</a:t>
            </a:r>
            <a:endParaRPr lang="en-GB" dirty="0"/>
          </a:p>
        </p:txBody>
      </p:sp>
      <p:pic>
        <p:nvPicPr>
          <p:cNvPr id="3" name="Picture Placeholder 2">
            <a:extLst>
              <a:ext uri="{FF2B5EF4-FFF2-40B4-BE49-F238E27FC236}">
                <a16:creationId xmlns:a16="http://schemas.microsoft.com/office/drawing/2014/main" xmlns="" id="{20585BD3-4F6E-36A8-D9D7-9D8BD4E1F0F6}"/>
              </a:ext>
            </a:extLst>
          </p:cNvPr>
          <p:cNvPicPr>
            <a:picLocks noGrp="1" noChangeAspect="1"/>
          </p:cNvPicPr>
          <p:nvPr>
            <p:ph type="pic" sz="quarter" idx="12"/>
          </p:nvPr>
        </p:nvPicPr>
        <p:blipFill>
          <a:blip r:embed="rId2">
            <a:extLst>
              <a:ext uri="{837473B0-CC2E-450A-ABE3-18F120FF3D39}">
                <a1611:picAttrSrcUrl xmlns:a1611="http://schemas.microsoft.com/office/drawing/2016/11/main" xmlns="" r:id="rId3"/>
              </a:ext>
            </a:extLst>
          </a:blip>
          <a:srcRect l="2319" r="2319"/>
          <a:stretch/>
        </p:blipFill>
        <p:spPr/>
      </p:pic>
      <p:sp>
        <p:nvSpPr>
          <p:cNvPr id="6" name="Content Placeholder 5">
            <a:extLst>
              <a:ext uri="{FF2B5EF4-FFF2-40B4-BE49-F238E27FC236}">
                <a16:creationId xmlns:a16="http://schemas.microsoft.com/office/drawing/2014/main" xmlns="" id="{00206901-89B2-4909-3A48-A3CFBF88EB66}"/>
              </a:ext>
            </a:extLst>
          </p:cNvPr>
          <p:cNvSpPr>
            <a:spLocks noGrp="1"/>
          </p:cNvSpPr>
          <p:nvPr>
            <p:ph idx="1"/>
          </p:nvPr>
        </p:nvSpPr>
        <p:spPr/>
        <p:txBody>
          <a:bodyPr/>
          <a:lstStyle/>
          <a:p>
            <a:pPr algn="l">
              <a:buFont typeface="Arial" panose="020B0604020202020204" pitchFamily="34" charset="0"/>
              <a:buChar char="•"/>
            </a:pPr>
            <a:r>
              <a:rPr lang="en-GB" b="1" i="0" dirty="0">
                <a:solidFill>
                  <a:srgbClr val="1F1F1F"/>
                </a:solidFill>
                <a:effectLst/>
                <a:latin typeface="Google Sans"/>
              </a:rPr>
              <a:t>Digital Content Creators:</a:t>
            </a:r>
            <a:r>
              <a:rPr lang="en-GB" b="0" i="0" dirty="0">
                <a:solidFill>
                  <a:srgbClr val="1F1F1F"/>
                </a:solidFill>
                <a:effectLst/>
                <a:latin typeface="Google Sans"/>
              </a:rPr>
              <a:t> Businesses require skilled individuals who can create engaging and informative content for various online platforms, including social media, websites, and video marketing. Expertise in content creation tools and storytelling techniques is crucial.</a:t>
            </a:r>
          </a:p>
          <a:p>
            <a:pPr algn="l">
              <a:buFont typeface="Arial" panose="020B0604020202020204" pitchFamily="34" charset="0"/>
              <a:buChar char="•"/>
            </a:pPr>
            <a:r>
              <a:rPr lang="en-GB" b="1" i="0" dirty="0">
                <a:solidFill>
                  <a:srgbClr val="1F1F1F"/>
                </a:solidFill>
                <a:effectLst/>
                <a:latin typeface="Google Sans"/>
              </a:rPr>
              <a:t>User Experience (UX) Designers:</a:t>
            </a:r>
            <a:r>
              <a:rPr lang="en-GB" b="0" i="0" dirty="0">
                <a:solidFill>
                  <a:srgbClr val="1F1F1F"/>
                </a:solidFill>
                <a:effectLst/>
                <a:latin typeface="Google Sans"/>
              </a:rPr>
              <a:t> As user experience becomes paramount, individuals who can design intuitive and user-friendly interfaces for websites, applications, and software are highly sought after. Understanding user needs and translating them into effective design solutions is key.</a:t>
            </a:r>
          </a:p>
          <a:p>
            <a:pPr algn="l">
              <a:buFont typeface="Arial" panose="020B0604020202020204" pitchFamily="34" charset="0"/>
              <a:buChar char="•"/>
            </a:pPr>
            <a:r>
              <a:rPr lang="en-GB" b="1" i="0" dirty="0">
                <a:solidFill>
                  <a:srgbClr val="1F1F1F"/>
                </a:solidFill>
                <a:effectLst/>
                <a:latin typeface="Google Sans"/>
              </a:rPr>
              <a:t>Digital Marketing Specialists:</a:t>
            </a:r>
            <a:r>
              <a:rPr lang="en-GB" b="0" i="0" dirty="0">
                <a:solidFill>
                  <a:srgbClr val="1F1F1F"/>
                </a:solidFill>
                <a:effectLst/>
                <a:latin typeface="Google Sans"/>
              </a:rPr>
              <a:t> Businesses require individuals who can leverage digital marketing strategies to reach target audiences and achieve marketing objectives. Expertise in search engine optimization (SEO), social media marketing, and pay-per-click (PPC) advertising is highly valued.</a:t>
            </a:r>
          </a:p>
        </p:txBody>
      </p:sp>
    </p:spTree>
    <p:extLst>
      <p:ext uri="{BB962C8B-B14F-4D97-AF65-F5344CB8AC3E}">
        <p14:creationId xmlns:p14="http://schemas.microsoft.com/office/powerpoint/2010/main" xmlns="" val="313300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C8D321-003E-FFF4-4AF2-A79BC4693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096F4C2D-0BBB-3C13-93EB-2F244F40D6C8}"/>
              </a:ext>
            </a:extLst>
          </p:cNvPr>
          <p:cNvSpPr>
            <a:spLocks noGrp="1"/>
          </p:cNvSpPr>
          <p:nvPr>
            <p:ph type="title"/>
          </p:nvPr>
        </p:nvSpPr>
        <p:spPr/>
        <p:txBody>
          <a:bodyPr/>
          <a:lstStyle/>
          <a:p>
            <a:r>
              <a:rPr lang="en-GB" b="1" i="0" dirty="0">
                <a:solidFill>
                  <a:srgbClr val="1F1F1F"/>
                </a:solidFill>
                <a:effectLst/>
                <a:latin typeface="Google Sans"/>
              </a:rPr>
              <a:t>Basic Digital Skills in High Demand</a:t>
            </a:r>
            <a:endParaRPr lang="en-GB" dirty="0"/>
          </a:p>
        </p:txBody>
      </p:sp>
      <p:pic>
        <p:nvPicPr>
          <p:cNvPr id="3" name="Picture Placeholder 2">
            <a:extLst>
              <a:ext uri="{FF2B5EF4-FFF2-40B4-BE49-F238E27FC236}">
                <a16:creationId xmlns:a16="http://schemas.microsoft.com/office/drawing/2014/main" xmlns="" id="{07C298E4-30F2-E644-5B64-8335C046FB1F}"/>
              </a:ext>
            </a:extLst>
          </p:cNvPr>
          <p:cNvPicPr>
            <a:picLocks noGrp="1" noChangeAspect="1"/>
          </p:cNvPicPr>
          <p:nvPr>
            <p:ph type="pic" sz="quarter" idx="12"/>
          </p:nvPr>
        </p:nvPicPr>
        <p:blipFill>
          <a:blip r:embed="rId2">
            <a:extLst>
              <a:ext uri="{837473B0-CC2E-450A-ABE3-18F120FF3D39}">
                <a1611:picAttrSrcUrl xmlns:a1611="http://schemas.microsoft.com/office/drawing/2016/11/main" xmlns="" r:id="rId3"/>
              </a:ext>
            </a:extLst>
          </a:blip>
          <a:srcRect l="16453" r="16453"/>
          <a:stretch/>
        </p:blipFill>
        <p:spPr/>
      </p:pic>
      <p:sp>
        <p:nvSpPr>
          <p:cNvPr id="6" name="Content Placeholder 5">
            <a:extLst>
              <a:ext uri="{FF2B5EF4-FFF2-40B4-BE49-F238E27FC236}">
                <a16:creationId xmlns:a16="http://schemas.microsoft.com/office/drawing/2014/main" xmlns="" id="{3E8E4C8F-5965-B181-6252-0DA546566059}"/>
              </a:ext>
            </a:extLst>
          </p:cNvPr>
          <p:cNvSpPr>
            <a:spLocks noGrp="1"/>
          </p:cNvSpPr>
          <p:nvPr>
            <p:ph idx="1"/>
          </p:nvPr>
        </p:nvSpPr>
        <p:spPr/>
        <p:txBody>
          <a:bodyPr/>
          <a:lstStyle/>
          <a:p>
            <a:pPr algn="l">
              <a:buFont typeface="Arial" panose="020B0604020202020204" pitchFamily="34" charset="0"/>
              <a:buChar char="•"/>
            </a:pPr>
            <a:r>
              <a:rPr lang="en-GB" b="0" i="0" dirty="0">
                <a:solidFill>
                  <a:srgbClr val="1F1F1F"/>
                </a:solidFill>
                <a:effectLst/>
                <a:latin typeface="Google Sans"/>
              </a:rPr>
              <a:t>We face a significant gap in basic digital skills for both life and work. </a:t>
            </a:r>
          </a:p>
          <a:p>
            <a:pPr algn="l">
              <a:buFont typeface="Arial" panose="020B0604020202020204" pitchFamily="34" charset="0"/>
              <a:buChar char="•"/>
            </a:pPr>
            <a:r>
              <a:rPr lang="en-GB" b="0" i="0" dirty="0">
                <a:solidFill>
                  <a:srgbClr val="1F1F1F"/>
                </a:solidFill>
                <a:effectLst/>
                <a:latin typeface="Google Sans"/>
              </a:rPr>
              <a:t>As of 2021, 25% of adults in Yorkshire and Humber lack essential digital life skills, and only 59% of employed individuals possess essential work skills (</a:t>
            </a:r>
            <a:r>
              <a:rPr lang="en-GB" b="0" i="0" dirty="0">
                <a:solidFill>
                  <a:srgbClr val="1F1F1F"/>
                </a:solidFill>
                <a:effectLst/>
                <a:latin typeface="Google Sans"/>
                <a:hlinkClick r:id="rId4"/>
              </a:rPr>
              <a:t>https://www.westyorks-ca.gov.uk/media/9492/digital-skills-plan.pdf</a:t>
            </a:r>
            <a:r>
              <a:rPr lang="en-GB" b="0" i="0" dirty="0">
                <a:solidFill>
                  <a:srgbClr val="1F1F1F"/>
                </a:solidFill>
                <a:effectLst/>
                <a:latin typeface="Google Sans"/>
              </a:rPr>
              <a:t>). </a:t>
            </a:r>
          </a:p>
          <a:p>
            <a:pPr algn="l">
              <a:buFont typeface="Arial" panose="020B0604020202020204" pitchFamily="34" charset="0"/>
              <a:buChar char="•"/>
            </a:pPr>
            <a:r>
              <a:rPr lang="en-GB" dirty="0">
                <a:solidFill>
                  <a:srgbClr val="1F1F1F"/>
                </a:solidFill>
                <a:latin typeface="Google Sans"/>
              </a:rPr>
              <a:t>Al young people need</a:t>
            </a:r>
            <a:r>
              <a:rPr lang="en-GB" b="0" i="0" dirty="0">
                <a:solidFill>
                  <a:srgbClr val="1F1F1F"/>
                </a:solidFill>
                <a:effectLst/>
                <a:latin typeface="Google Sans"/>
              </a:rPr>
              <a:t> proficiency in tasks like using email functionalities, video conferencing tools, and handling document formats such as PDFs.</a:t>
            </a:r>
          </a:p>
        </p:txBody>
      </p:sp>
      <p:sp>
        <p:nvSpPr>
          <p:cNvPr id="2" name="TextBox 1">
            <a:extLst>
              <a:ext uri="{FF2B5EF4-FFF2-40B4-BE49-F238E27FC236}">
                <a16:creationId xmlns:a16="http://schemas.microsoft.com/office/drawing/2014/main" xmlns="" id="{2C5F886C-8B52-1A94-E2D7-9422AE0D64A2}"/>
              </a:ext>
            </a:extLst>
          </p:cNvPr>
          <p:cNvSpPr txBox="1"/>
          <p:nvPr/>
        </p:nvSpPr>
        <p:spPr>
          <a:xfrm>
            <a:off x="6820370" y="5569527"/>
            <a:ext cx="4720465" cy="230832"/>
          </a:xfrm>
          <a:prstGeom prst="rect">
            <a:avLst/>
          </a:prstGeom>
          <a:noFill/>
        </p:spPr>
        <p:txBody>
          <a:bodyPr wrap="square" rtlCol="0">
            <a:spAutoFit/>
          </a:bodyPr>
          <a:lstStyle/>
          <a:p>
            <a:r>
              <a:rPr lang="fr-FR" sz="900">
                <a:hlinkClick r:id="rId3" tooltip="https://www.hrbartender.com/2019/recruiting/top-soft-skills-employers/"/>
              </a:rPr>
              <a:t>This Photo</a:t>
            </a:r>
            <a:r>
              <a:rPr lang="fr-FR" sz="900"/>
              <a:t> by Unknown Author is licensed under </a:t>
            </a:r>
            <a:r>
              <a:rPr lang="fr-FR" sz="900">
                <a:hlinkClick r:id="rId5" tooltip="https://creativecommons.org/licenses/by-nc-nd/3.0/"/>
              </a:rPr>
              <a:t>CC BY-NC-ND</a:t>
            </a:r>
            <a:endParaRPr lang="fr-FR" sz="900"/>
          </a:p>
        </p:txBody>
      </p:sp>
    </p:spTree>
    <p:extLst>
      <p:ext uri="{BB962C8B-B14F-4D97-AF65-F5344CB8AC3E}">
        <p14:creationId xmlns:p14="http://schemas.microsoft.com/office/powerpoint/2010/main" xmlns="" val="210230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C4239-0DD5-4BB8-1972-7E6B736FE54F}"/>
              </a:ext>
            </a:extLst>
          </p:cNvPr>
          <p:cNvSpPr>
            <a:spLocks noGrp="1"/>
          </p:cNvSpPr>
          <p:nvPr>
            <p:ph type="ctrTitle"/>
          </p:nvPr>
        </p:nvSpPr>
        <p:spPr/>
        <p:txBody>
          <a:bodyPr/>
          <a:lstStyle/>
          <a:p>
            <a:endParaRPr lang="en-GB" dirty="0"/>
          </a:p>
        </p:txBody>
      </p:sp>
      <p:sp>
        <p:nvSpPr>
          <p:cNvPr id="5" name="Footer Placeholder 4">
            <a:extLst>
              <a:ext uri="{FF2B5EF4-FFF2-40B4-BE49-F238E27FC236}">
                <a16:creationId xmlns:a16="http://schemas.microsoft.com/office/drawing/2014/main" xmlns="" id="{F6657417-53FE-A812-0C07-9C7A81E0DF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C35C5B7-48A9-6932-1700-78B15523FAAF}"/>
              </a:ext>
            </a:extLst>
          </p:cNvPr>
          <p:cNvSpPr>
            <a:spLocks noGrp="1"/>
          </p:cNvSpPr>
          <p:nvPr>
            <p:ph type="sldNum" sz="quarter" idx="4"/>
          </p:nvPr>
        </p:nvSpPr>
        <p:spPr/>
        <p:txBody>
          <a:bodyPr/>
          <a:lstStyle/>
          <a:p>
            <a:fld id="{E514FAAA-335B-684E-B15F-73083B824718}" type="slidenum">
              <a:rPr lang="en-GB" smtClean="0"/>
              <a:pPr/>
              <a:t>7</a:t>
            </a:fld>
            <a:endParaRPr lang="en-GB" dirty="0"/>
          </a:p>
        </p:txBody>
      </p:sp>
    </p:spTree>
    <p:extLst>
      <p:ext uri="{BB962C8B-B14F-4D97-AF65-F5344CB8AC3E}">
        <p14:creationId xmlns:p14="http://schemas.microsoft.com/office/powerpoint/2010/main" xmlns="" val="3286818554"/>
      </p:ext>
    </p:extLst>
  </p:cSld>
  <p:clrMapOvr>
    <a:masterClrMapping/>
  </p:clrMapOvr>
</p:sld>
</file>

<file path=ppt/theme/theme1.xml><?xml version="1.0" encoding="utf-8"?>
<a:theme xmlns:a="http://schemas.openxmlformats.org/drawingml/2006/main" name="Overview of the sector">
  <a:themeElements>
    <a:clrScheme name="WYCA 2023 colours">
      <a:dk1>
        <a:srgbClr val="000000"/>
      </a:dk1>
      <a:lt1>
        <a:srgbClr val="FFFFFF"/>
      </a:lt1>
      <a:dk2>
        <a:srgbClr val="17243D"/>
      </a:dk2>
      <a:lt2>
        <a:srgbClr val="F9F6ED"/>
      </a:lt2>
      <a:accent1>
        <a:srgbClr val="00847E"/>
      </a:accent1>
      <a:accent2>
        <a:srgbClr val="A2C617"/>
      </a:accent2>
      <a:accent3>
        <a:srgbClr val="D8288A"/>
      </a:accent3>
      <a:accent4>
        <a:srgbClr val="0BBBEF"/>
      </a:accent4>
      <a:accent5>
        <a:srgbClr val="3E47CC"/>
      </a:accent5>
      <a:accent6>
        <a:srgbClr val="F26243"/>
      </a:accent6>
      <a:hlink>
        <a:srgbClr val="00847E"/>
      </a:hlink>
      <a:folHlink>
        <a:srgbClr val="0BBBE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MI Tech Digital" id="{94B443E3-8AA8-4B1E-BCA5-A47099D99B6A}" vid="{1920AC73-2903-4EBC-8C65-FBE4A4A07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34AC74A7D5646919B076770D09950" ma:contentTypeVersion="22" ma:contentTypeDescription="Create a new document." ma:contentTypeScope="" ma:versionID="8d194ae5a42ce8e15ea36977a600b1c7">
  <xsd:schema xmlns:xsd="http://www.w3.org/2001/XMLSchema" xmlns:xs="http://www.w3.org/2001/XMLSchema" xmlns:p="http://schemas.microsoft.com/office/2006/metadata/properties" xmlns:ns2="aee8cb11-4769-4f32-a285-2be46ac61cc8" xmlns:ns3="609d8ea2-166c-4bc4-b8e6-471679cf7152" xmlns:ns4="cf3a1e81-e3de-429b-ad8a-06c832898a34" targetNamespace="http://schemas.microsoft.com/office/2006/metadata/properties" ma:root="true" ma:fieldsID="81922e5ea70e67b3c4a1ebfdfbe5945a" ns2:_="" ns3:_="" ns4:_="">
    <xsd:import namespace="aee8cb11-4769-4f32-a285-2be46ac61cc8"/>
    <xsd:import namespace="609d8ea2-166c-4bc4-b8e6-471679cf7152"/>
    <xsd:import namespace="cf3a1e81-e3de-429b-ad8a-06c832898a34"/>
    <xsd:element name="properties">
      <xsd:complexType>
        <xsd:sequence>
          <xsd:element name="documentManagement">
            <xsd:complexType>
              <xsd:all>
                <xsd:element ref="ns2:fa3f07ce8f8247858e70b92661a290a3" minOccurs="0"/>
                <xsd:element ref="ns3:TaxCatchAll" minOccurs="0"/>
                <xsd:element ref="ns2:md6d434e73d349b99cc4c581c8b94334" minOccurs="0"/>
                <xsd:element ref="ns2:MediaServiceMetadata" minOccurs="0"/>
                <xsd:element ref="ns2:MediaServiceFastMetadata" minOccurs="0"/>
                <xsd:element ref="ns4:SharedWithUsers" minOccurs="0"/>
                <xsd:element ref="ns4: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8cb11-4769-4f32-a285-2be46ac61cc8" elementFormDefault="qualified">
    <xsd:import namespace="http://schemas.microsoft.com/office/2006/documentManagement/types"/>
    <xsd:import namespace="http://schemas.microsoft.com/office/infopath/2007/PartnerControls"/>
    <xsd:element name="fa3f07ce8f8247858e70b92661a290a3" ma:index="9" ma:taxonomy="true" ma:internalName="fa3f07ce8f8247858e70b92661a290a3" ma:taxonomyFieldName="Directorate" ma:displayName="Directorate" ma:default="" ma:fieldId="{fa3f07ce-8f82-4785-8e70-b92661a290a3}" ma:sspId="818be74b-408a-4821-a541-c1cb6a280853" ma:termSetId="7c6ad5e8-71b6-46ba-9838-f9cfc8a33f13" ma:anchorId="00000000-0000-0000-0000-000000000000" ma:open="false" ma:isKeyword="false">
      <xsd:complexType>
        <xsd:sequence>
          <xsd:element ref="pc:Terms" minOccurs="0" maxOccurs="1"/>
        </xsd:sequence>
      </xsd:complexType>
    </xsd:element>
    <xsd:element name="md6d434e73d349b99cc4c581c8b94334" ma:index="12" nillable="true" ma:taxonomy="true" ma:internalName="md6d434e73d349b99cc4c581c8b94334" ma:taxonomyFieldName="Service_x0020_Area" ma:displayName="Service Area" ma:readOnly="false" ma:default="" ma:fieldId="{6d6d434e-73d3-49b9-9cc4-c581c8b94334}" ma:sspId="818be74b-408a-4821-a541-c1cb6a280853" ma:termSetId="55ba6d43-91b7-43cd-9757-d4bce306d21a"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18be74b-408a-4821-a541-c1cb6a2808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d8ea2-166c-4bc4-b8e6-471679cf715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9c00e0b-515d-4e99-ac9a-d83024216af9}" ma:internalName="TaxCatchAll" ma:showField="CatchAllData" ma:web="cf3a1e81-e3de-429b-ad8a-06c832898a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a1e81-e3de-429b-ad8a-06c832898a3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9d8ea2-166c-4bc4-b8e6-471679cf7152">
      <Value>17</Value>
      <Value>18</Value>
    </TaxCatchAll>
    <md6d434e73d349b99cc4c581c8b94334 xmlns="aee8cb11-4769-4f32-a285-2be46ac61cc8">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0c49be34-b533-4a18-91fb-6b5d9abcb553</TermId>
        </TermInfo>
      </Terms>
    </md6d434e73d349b99cc4c581c8b94334>
    <lcf76f155ced4ddcb4097134ff3c332f xmlns="aee8cb11-4769-4f32-a285-2be46ac61cc8">
      <Terms xmlns="http://schemas.microsoft.com/office/infopath/2007/PartnerControls"/>
    </lcf76f155ced4ddcb4097134ff3c332f>
    <fa3f07ce8f8247858e70b92661a290a3 xmlns="aee8cb11-4769-4f32-a285-2be46ac61cc8">
      <Terms xmlns="http://schemas.microsoft.com/office/infopath/2007/PartnerControls">
        <TermInfo xmlns="http://schemas.microsoft.com/office/infopath/2007/PartnerControls">
          <TermName xmlns="http://schemas.microsoft.com/office/infopath/2007/PartnerControls">Policy, strategy and communications</TermName>
          <TermId xmlns="http://schemas.microsoft.com/office/infopath/2007/PartnerControls">d7c80275-d601-4cf9-8cff-5f3cd52312ea</TermId>
        </TermInfo>
      </Terms>
    </fa3f07ce8f8247858e70b92661a290a3>
    <SharedWithUsers xmlns="cf3a1e81-e3de-429b-ad8a-06c832898a34">
      <UserInfo>
        <DisplayName>Andrew Wood</DisplayName>
        <AccountId>592</AccountId>
        <AccountType/>
      </UserInfo>
      <UserInfo>
        <DisplayName>Jo Barham</DisplayName>
        <AccountId>646</AccountId>
        <AccountType/>
      </UserInfo>
      <UserInfo>
        <DisplayName>Sarah Bowes</DisplayName>
        <AccountId>519</AccountId>
        <AccountType/>
      </UserInfo>
      <UserInfo>
        <DisplayName>Chris Carr</DisplayName>
        <AccountId>2653</AccountId>
        <AccountType/>
      </UserInfo>
    </SharedWithUsers>
    <MediaLengthInSeconds xmlns="aee8cb11-4769-4f32-a285-2be46ac61cc8" xsi:nil="true"/>
  </documentManagement>
</p:properties>
</file>

<file path=customXml/itemProps1.xml><?xml version="1.0" encoding="utf-8"?>
<ds:datastoreItem xmlns:ds="http://schemas.openxmlformats.org/officeDocument/2006/customXml" ds:itemID="{3916381F-2168-44D2-B86B-4092ECE34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8cb11-4769-4f32-a285-2be46ac61cc8"/>
    <ds:schemaRef ds:uri="609d8ea2-166c-4bc4-b8e6-471679cf7152"/>
    <ds:schemaRef ds:uri="cf3a1e81-e3de-429b-ad8a-06c832898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74DCD1-5FC3-4E8A-8CEB-F2D906C46122}">
  <ds:schemaRefs>
    <ds:schemaRef ds:uri="http://schemas.microsoft.com/sharepoint/v3/contenttype/forms"/>
  </ds:schemaRefs>
</ds:datastoreItem>
</file>

<file path=customXml/itemProps3.xml><?xml version="1.0" encoding="utf-8"?>
<ds:datastoreItem xmlns:ds="http://schemas.openxmlformats.org/officeDocument/2006/customXml" ds:itemID="{9A0A25DF-9577-4F5C-A119-6F59E3680C16}">
  <ds:schemaRefs>
    <ds:schemaRef ds:uri="http://www.w3.org/XML/1998/namespace"/>
    <ds:schemaRef ds:uri="609d8ea2-166c-4bc4-b8e6-471679cf7152"/>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f3a1e81-e3de-429b-ad8a-06c832898a34"/>
    <ds:schemaRef ds:uri="aee8cb11-4769-4f32-a285-2be46ac61cc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Overview of the sector</Template>
  <TotalTime>0</TotalTime>
  <Words>286</Words>
  <Application>Microsoft Office PowerPoint</Application>
  <PresentationFormat>Custom</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Overview of the sector</vt:lpstr>
      <vt:lpstr>Labour Market Information Tech and Digital Sector  West Yorkshire  Louise Graham </vt:lpstr>
      <vt:lpstr>National Recognition: A Top Player on the Tech Scene </vt:lpstr>
      <vt:lpstr>Thriving Ecosystem: A Hub for Innovation</vt:lpstr>
      <vt:lpstr>Tech Skills in Short Supply</vt:lpstr>
      <vt:lpstr>Creative Media Skills in High Demand</vt:lpstr>
      <vt:lpstr>Basic Digital Skills in High Demand</vt:lpstr>
      <vt:lpstr>Slide 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Information Tech and Digital Sector  West Yorkshire  Louise Graham </dc:title>
  <dc:creator>David</dc:creator>
  <cp:lastModifiedBy>David</cp:lastModifiedBy>
  <cp:revision>1</cp:revision>
  <dcterms:created xsi:type="dcterms:W3CDTF">2024-03-05T16:02:48Z</dcterms:created>
  <dcterms:modified xsi:type="dcterms:W3CDTF">2024-03-05T16:02:59Z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0x01010056434AC74A7D5646919B076770D09950</vt:lpwstr>
  </property>
  <property fmtid="{D5CDD505-2E9C-101B-9397-08002B2CF9AE}" pid="3" name="Order">
    <vt:r8>122423500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Service Area">
    <vt:lpwstr>18;#Communications and marketing|0c49be34-b533-4a18-91fb-6b5d9abcb553</vt:lpwstr>
  </property>
  <property fmtid="{D5CDD505-2E9C-101B-9397-08002B2CF9AE}" pid="12" name="Directorate">
    <vt:lpwstr>17;#Policy, strategy and communications|d7c80275-d601-4cf9-8cff-5f3cd52312ea</vt:lpwstr>
  </property>
</Properties>
</file>