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8" r:id="rId2"/>
    <p:sldMasterId id="2147483673" r:id="rId3"/>
    <p:sldMasterId id="2147483676" r:id="rId4"/>
    <p:sldMasterId id="2147483679" r:id="rId5"/>
    <p:sldMasterId id="2147483683" r:id="rId6"/>
    <p:sldMasterId id="2147483687" r:id="rId7"/>
    <p:sldMasterId id="2147483684" r:id="rId8"/>
    <p:sldMasterId id="2147483697" r:id="rId9"/>
    <p:sldMasterId id="2147483699" r:id="rId10"/>
    <p:sldMasterId id="2147483694" r:id="rId11"/>
    <p:sldMasterId id="2147483707" r:id="rId12"/>
  </p:sldMasterIdLst>
  <p:notesMasterIdLst>
    <p:notesMasterId r:id="rId36"/>
  </p:notesMasterIdLst>
  <p:sldIdLst>
    <p:sldId id="2924" r:id="rId13"/>
    <p:sldId id="3953" r:id="rId14"/>
    <p:sldId id="4834" r:id="rId15"/>
    <p:sldId id="306" r:id="rId16"/>
    <p:sldId id="417" r:id="rId17"/>
    <p:sldId id="4835" r:id="rId18"/>
    <p:sldId id="4844" r:id="rId19"/>
    <p:sldId id="3958" r:id="rId20"/>
    <p:sldId id="4162" r:id="rId21"/>
    <p:sldId id="4163" r:id="rId22"/>
    <p:sldId id="423" r:id="rId23"/>
    <p:sldId id="428" r:id="rId24"/>
    <p:sldId id="400" r:id="rId25"/>
    <p:sldId id="4166" r:id="rId26"/>
    <p:sldId id="4842" r:id="rId27"/>
    <p:sldId id="4843" r:id="rId28"/>
    <p:sldId id="4836" r:id="rId29"/>
    <p:sldId id="4164" r:id="rId30"/>
    <p:sldId id="2982" r:id="rId31"/>
    <p:sldId id="4175" r:id="rId32"/>
    <p:sldId id="4176" r:id="rId33"/>
    <p:sldId id="4168" r:id="rId34"/>
    <p:sldId id="12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792" autoAdjust="0"/>
  </p:normalViewPr>
  <p:slideViewPr>
    <p:cSldViewPr snapToGrid="0">
      <p:cViewPr varScale="1">
        <p:scale>
          <a:sx n="60" d="100"/>
          <a:sy n="60" d="100"/>
        </p:scale>
        <p:origin x="712"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4CD93-7810-4125-A966-5EA70135F915}" type="datetimeFigureOut">
              <a:rPr lang="en-GB" smtClean="0"/>
              <a:t>06/03/2024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399F9-0B00-4207-A5D9-579CAE126AC1}" type="slidenum">
              <a:rPr lang="en-GB" smtClean="0"/>
              <a:t>‹#›</a:t>
            </a:fld>
            <a:endParaRPr lang="en-GB" dirty="0"/>
          </a:p>
        </p:txBody>
      </p:sp>
    </p:spTree>
    <p:extLst>
      <p:ext uri="{BB962C8B-B14F-4D97-AF65-F5344CB8AC3E}">
        <p14:creationId xmlns:p14="http://schemas.microsoft.com/office/powerpoint/2010/main" val="408589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rodweb.slc.co.uk/1516/disabled%20students%20allowanc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normAutofit fontScale="47500" lnSpcReduction="20000"/>
          </a:bodyPr>
          <a:lstStyle/>
          <a:p>
            <a:r>
              <a:rPr lang="en-GB" sz="1200" kern="1200" dirty="0">
                <a:solidFill>
                  <a:schemeClr val="tx1"/>
                </a:solidFill>
                <a:latin typeface="+mn-lt"/>
                <a:ea typeface="+mn-ea"/>
                <a:cs typeface="+mn-cs"/>
              </a:rPr>
              <a:t>October 2016 </a:t>
            </a:r>
          </a:p>
          <a:p>
            <a:r>
              <a:rPr lang="en-GB" sz="1200" kern="1200" dirty="0">
                <a:solidFill>
                  <a:schemeClr val="tx1"/>
                </a:solidFill>
                <a:latin typeface="+mn-lt"/>
                <a:ea typeface="+mn-ea"/>
                <a:cs typeface="+mn-cs"/>
              </a:rPr>
              <a:t>The following statement applies to EU nationals who are currently in receipt of student loans from the Student Finance England (SFE), and to EU nationals who intend to begin studying from this autumn, and to EU nationals applying to study from autumn 2017.</a:t>
            </a:r>
          </a:p>
          <a:p>
            <a:endParaRPr lang="en-GB" sz="1200" kern="1200" dirty="0">
              <a:solidFill>
                <a:schemeClr val="tx1"/>
              </a:solidFill>
              <a:latin typeface="+mn-lt"/>
              <a:ea typeface="+mn-ea"/>
              <a:cs typeface="+mn-cs"/>
            </a:endParaRPr>
          </a:p>
          <a:p>
            <a:r>
              <a:rPr lang="en-GB" sz="1200" u="sng" kern="1200" dirty="0">
                <a:solidFill>
                  <a:schemeClr val="tx1"/>
                </a:solidFill>
                <a:latin typeface="+mn-lt"/>
                <a:ea typeface="+mn-ea"/>
                <a:cs typeface="+mn-cs"/>
              </a:rPr>
              <a:t>Existing students</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EU nationals or their family members, currently in higher or further education, and who are eligible to receive loans and/or grants from SFE will continue to receive these loans and grants until they finish their course. This applies to all student finance provided to eligible EU students by SFE. This includes loans to cover tuition fees (for those resident in the EEA for at least three years), loans and grants for maintenance (for those resident in the UK for at least three years or who are EEA migrant workers), and some other grants and allowances. These students are also entitled to home fee status.</a:t>
            </a:r>
          </a:p>
          <a:p>
            <a:endParaRPr lang="en-GB" sz="1200" kern="1200" dirty="0">
              <a:solidFill>
                <a:schemeClr val="tx1"/>
              </a:solidFill>
              <a:latin typeface="+mn-lt"/>
              <a:ea typeface="+mn-ea"/>
              <a:cs typeface="+mn-cs"/>
            </a:endParaRPr>
          </a:p>
          <a:p>
            <a:r>
              <a:rPr lang="en-GB" sz="1200" u="sng" kern="1200" dirty="0">
                <a:solidFill>
                  <a:schemeClr val="tx1"/>
                </a:solidFill>
                <a:latin typeface="+mn-lt"/>
                <a:ea typeface="+mn-ea"/>
                <a:cs typeface="+mn-cs"/>
              </a:rPr>
              <a:t>Students beginning study in the 2016/17 Academic Year</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rules applying to EU nationals, or their family members, who have applied to study a course which started or starts in the 2016/17 Academic Year and which attracts student support, are unchanged. The SFE will assess these applications against existing eligibility criteria, and will provide loans and/or grants in the normal way. EU nationals, or their family members,  who are assessed as eligible to receive grants and/or loans from the SFE in the 2016/17 Academic Year will be eligible for this support and for home fee status for the duration of their study. The eligibility criteria set out that for students beginning study from August 2016, EU nationals must have been resident in the UK for at least five years or be EEA migrant workers in order to apply for a maintenance loan.</a:t>
            </a:r>
          </a:p>
          <a:p>
            <a:endParaRPr lang="en-GB" sz="1200" kern="1200" dirty="0">
              <a:solidFill>
                <a:schemeClr val="tx1"/>
              </a:solidFill>
              <a:latin typeface="+mn-lt"/>
              <a:ea typeface="+mn-ea"/>
              <a:cs typeface="+mn-cs"/>
            </a:endParaRPr>
          </a:p>
          <a:p>
            <a:r>
              <a:rPr lang="en-GB" sz="1200" u="sng" kern="1200" dirty="0">
                <a:solidFill>
                  <a:schemeClr val="tx1"/>
                </a:solidFill>
                <a:latin typeface="+mn-lt"/>
                <a:ea typeface="+mn-ea"/>
                <a:cs typeface="+mn-cs"/>
              </a:rPr>
              <a:t>Students beginning study in the 2017/18 Academic Year</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rules applying to EU nationals, or their family members, who are applying to study a course which starts in the 2017/18 Academic Year and which attracts student support, are also unchanged.  The SFE will assess these applications against existing eligibility criteria, and will provide loans and/or grants in the normal way. EU nationals, or their family members, who are assessed as eligible to receive grants and/or loans by the SFE in the 2017/18 Academic Year will be eligible for this support and for home fee status for the duration of their study.  These eligibility criteria set out that for students beginning study from August 2017, EU nationals must have been resident in the UK for at least five years or be EEA migrant workers in order to apply for a maintenance loan.</a:t>
            </a:r>
          </a:p>
          <a:p>
            <a:pPr>
              <a:defRPr/>
            </a:pPr>
            <a:endParaRPr lang="en-GB" dirty="0"/>
          </a:p>
          <a:p>
            <a:pPr>
              <a:defRPr/>
            </a:pPr>
            <a:r>
              <a:rPr lang="en-GB" dirty="0"/>
              <a:t>Exceptions</a:t>
            </a:r>
          </a:p>
          <a:p>
            <a:pPr>
              <a:defRPr/>
            </a:pPr>
            <a:endParaRPr lang="en-GB" dirty="0"/>
          </a:p>
          <a:p>
            <a:pPr marL="412750" indent="-341313">
              <a:spcBef>
                <a:spcPts val="600"/>
              </a:spcBef>
              <a:buFontTx/>
              <a:buChar char="•"/>
              <a:defRPr/>
            </a:pPr>
            <a:r>
              <a:rPr lang="en-US" dirty="0"/>
              <a:t>If the student, their spouse, civil partner, parent/stepparent are recognised by the Government as a refugee and lived in this country since this status was awarded.</a:t>
            </a:r>
          </a:p>
          <a:p>
            <a:pPr marL="412750" indent="-341313">
              <a:spcBef>
                <a:spcPts val="600"/>
              </a:spcBef>
              <a:defRPr/>
            </a:pPr>
            <a:endParaRPr lang="en-US" dirty="0"/>
          </a:p>
          <a:p>
            <a:pPr marL="412750" indent="-341313">
              <a:spcBef>
                <a:spcPts val="600"/>
              </a:spcBef>
              <a:buFontTx/>
              <a:buChar char="•"/>
              <a:defRPr/>
            </a:pPr>
            <a:r>
              <a:rPr lang="en-US" dirty="0"/>
              <a:t> If the student, their spouse, civil partner, parent/stepparent, have been granted Humanitarian Protection to stay in the   UK  by the Home Office, resulting from a failed asylum application. </a:t>
            </a:r>
          </a:p>
          <a:p>
            <a:pPr marL="412750" indent="-341313">
              <a:spcBef>
                <a:spcPts val="600"/>
              </a:spcBef>
              <a:buFontTx/>
              <a:buChar char="•"/>
              <a:defRPr/>
            </a:pPr>
            <a:endParaRPr lang="en-US" dirty="0"/>
          </a:p>
          <a:p>
            <a:pPr marL="412750" indent="-341313">
              <a:spcBef>
                <a:spcPts val="600"/>
              </a:spcBef>
              <a:buFontTx/>
              <a:buChar char="•"/>
              <a:defRPr/>
            </a:pPr>
            <a:r>
              <a:rPr lang="en-US" dirty="0"/>
              <a:t> If student is the child of a Swiss national or Turkish worker,    and been ordinarily resident in the EEA and Switzerland/Turkey for the three year period immediately before the first day of the first academic year of their course</a:t>
            </a:r>
          </a:p>
        </p:txBody>
      </p:sp>
      <p:sp>
        <p:nvSpPr>
          <p:cNvPr id="1054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736F6-ECB2-440F-AD25-CBBB857FA0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dirty="0">
                <a:ea typeface="ＭＳ Ｐゴシック" pitchFamily="34" charset="-128"/>
              </a:rPr>
              <a:t>https://educationhub.blog.gov.uk/2022/02/24/get-the-facts-about-student-loan-reform/</a:t>
            </a:r>
          </a:p>
          <a:p>
            <a:endParaRPr lang="en-GB" dirty="0">
              <a:ea typeface="ＭＳ Ｐゴシック" pitchFamily="34" charset="-128"/>
            </a:endParaRPr>
          </a:p>
          <a:p>
            <a:r>
              <a:rPr lang="en-GB" dirty="0">
                <a:ea typeface="ＭＳ Ｐゴシック" pitchFamily="34" charset="-128"/>
              </a:rPr>
              <a:t>New borrowers commencing study from academic year 2023-24 onwards</a:t>
            </a:r>
          </a:p>
          <a:p>
            <a:endParaRPr lang="en-GB" dirty="0">
              <a:ea typeface="ＭＳ Ｐゴシック" pitchFamily="34" charset="-128"/>
            </a:endParaRPr>
          </a:p>
          <a:p>
            <a:r>
              <a:rPr lang="en-GB" dirty="0">
                <a:ea typeface="ＭＳ Ｐゴシック" pitchFamily="34" charset="-128"/>
              </a:rPr>
              <a:t>There will be a new loan plan type for students who start courses from academic year 2023/24. The new loans will have:</a:t>
            </a:r>
          </a:p>
          <a:p>
            <a:r>
              <a:rPr lang="en-GB" dirty="0">
                <a:ea typeface="ＭＳ Ｐゴシック" pitchFamily="34" charset="-128"/>
              </a:rPr>
              <a:t>o	In-and-post-study interest rates of RPI+0%. </a:t>
            </a:r>
          </a:p>
          <a:p>
            <a:r>
              <a:rPr lang="en-GB" dirty="0">
                <a:ea typeface="ＭＳ Ｐゴシック" pitchFamily="34" charset="-128"/>
              </a:rPr>
              <a:t>o	A repayment threshold of £25,000, maintained at this level up to and including financial year 2026-27, and uprated by inflation (RPI) from April 2027 onwards.</a:t>
            </a:r>
          </a:p>
          <a:p>
            <a:r>
              <a:rPr lang="en-GB" dirty="0">
                <a:ea typeface="ＭＳ Ｐゴシック" pitchFamily="34" charset="-128"/>
              </a:rPr>
              <a:t>o	A repayment term length of 40 years. </a:t>
            </a:r>
          </a:p>
          <a:p>
            <a:endParaRPr lang="en-GB" dirty="0">
              <a:ea typeface="ＭＳ Ｐゴシック" pitchFamily="34" charset="-128"/>
            </a:endParaRPr>
          </a:p>
          <a:p>
            <a:r>
              <a:rPr lang="en-GB" dirty="0">
                <a:ea typeface="ＭＳ Ｐゴシック" pitchFamily="34" charset="-128"/>
              </a:rPr>
              <a:t>Key messages</a:t>
            </a:r>
          </a:p>
          <a:p>
            <a:endParaRPr lang="en-GB" dirty="0">
              <a:ea typeface="ＭＳ Ｐゴシック" pitchFamily="34" charset="-128"/>
            </a:endParaRPr>
          </a:p>
          <a:p>
            <a:r>
              <a:rPr lang="en-GB" dirty="0">
                <a:ea typeface="ＭＳ Ｐゴシック" pitchFamily="34" charset="-128"/>
              </a:rPr>
              <a:t>The new loan plan does ask graduates to repay for longer and from an income threshold of £25,000, but it also increases certainty for borrowers by reducing interest rates to match inflation only. </a:t>
            </a:r>
          </a:p>
          <a:p>
            <a:endParaRPr lang="en-GB" dirty="0">
              <a:ea typeface="ＭＳ Ｐゴシック" pitchFamily="34" charset="-128"/>
            </a:endParaRPr>
          </a:p>
          <a:p>
            <a:r>
              <a:rPr lang="en-GB" dirty="0">
                <a:ea typeface="ＭＳ Ｐゴシック" pitchFamily="34" charset="-128"/>
              </a:rPr>
              <a:t>This ensures that, under these new terms, borrowers will not have to repay more than they have borrowed in real terms. </a:t>
            </a:r>
          </a:p>
          <a:p>
            <a:endParaRPr lang="en-GB" dirty="0">
              <a:ea typeface="ＭＳ Ｐゴシック" pitchFamily="34" charset="-128"/>
            </a:endParaRPr>
          </a:p>
          <a:p>
            <a:r>
              <a:rPr lang="en-GB" dirty="0">
                <a:ea typeface="ＭＳ Ｐゴシック" pitchFamily="34" charset="-128"/>
              </a:rPr>
              <a:t>A student who completes their degree in summer 2026 with a loan on the new terms, and who commences a job with a salary of £28,000 a year, would expect to repay around £17 per month towards the cost of their higher education over financial year 2027-28.  </a:t>
            </a:r>
          </a:p>
          <a:p>
            <a:endParaRPr lang="en-GB" dirty="0">
              <a:ea typeface="ＭＳ Ｐゴシック" pitchFamily="34" charset="-128"/>
            </a:endParaRPr>
          </a:p>
          <a:p>
            <a:r>
              <a:rPr lang="en-GB" dirty="0">
                <a:ea typeface="ＭＳ Ｐゴシック" pitchFamily="34" charset="-128"/>
              </a:rPr>
              <a:t>Compared with borrowers on Plan 2 loan terms, borrowers with a loan on the new terms will repay – at most – up to £30 per month more in financial year 2027-28.</a:t>
            </a:r>
          </a:p>
          <a:p>
            <a:endParaRPr lang="en-GB" dirty="0">
              <a:ea typeface="ＭＳ Ｐゴシック" pitchFamily="34" charset="-128"/>
            </a:endParaRPr>
          </a:p>
          <a:p>
            <a:r>
              <a:rPr lang="en-GB" dirty="0">
                <a:ea typeface="ＭＳ Ｐゴシック" pitchFamily="34" charset="-128"/>
              </a:rPr>
              <a:t>The Government will be keeping these new loan terms under review. </a:t>
            </a:r>
          </a:p>
          <a:p>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B7179-50D4-4FB8-B5BE-DF0F8EF0816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465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ea typeface="ＭＳ Ｐゴシック" pitchFamily="34" charset="-128"/>
              </a:rPr>
              <a:t>Plan 2</a:t>
            </a:r>
          </a:p>
          <a:p>
            <a:r>
              <a:rPr lang="en-GB" dirty="0">
                <a:ea typeface="ＭＳ Ｐゴシック" pitchFamily="34" charset="-128"/>
              </a:rPr>
              <a:t>The thresholds are £524 a week or £2,274 a month (before tax and other deductions). They change on 6 April every year.</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You’re paid weekly and your income changes each week. This week your income was £600, which is over the Plan 2 weekly threshold of £524.</a:t>
            </a:r>
          </a:p>
          <a:p>
            <a:endParaRPr lang="en-GB" dirty="0">
              <a:ea typeface="ＭＳ Ｐゴシック" pitchFamily="34" charset="-128"/>
            </a:endParaRPr>
          </a:p>
          <a:p>
            <a:r>
              <a:rPr lang="en-GB" dirty="0">
                <a:ea typeface="ＭＳ Ｐゴシック" pitchFamily="34" charset="-128"/>
              </a:rPr>
              <a:t>Your income was £76 over the threshold (£600 minus £524). You will pay back £6 (9% of £76) this week.</a:t>
            </a:r>
          </a:p>
          <a:p>
            <a:endParaRPr lang="en-GB" dirty="0">
              <a:ea typeface="ＭＳ Ｐゴシック" pitchFamily="34" charset="-128"/>
            </a:endParaRPr>
          </a:p>
          <a:p>
            <a:r>
              <a:rPr lang="en-GB" dirty="0">
                <a:ea typeface="ＭＳ Ｐゴシック" pitchFamily="34" charset="-128"/>
              </a:rPr>
              <a:t>Example</a:t>
            </a:r>
          </a:p>
          <a:p>
            <a:endParaRPr lang="en-GB" dirty="0">
              <a:ea typeface="ＭＳ Ｐゴシック" pitchFamily="34" charset="-128"/>
            </a:endParaRPr>
          </a:p>
          <a:p>
            <a:r>
              <a:rPr lang="en-GB" dirty="0">
                <a:ea typeface="ＭＳ Ｐゴシック" pitchFamily="34" charset="-128"/>
              </a:rPr>
              <a:t>Your annual income is £28,800 and you are paid a regular monthly wage. This means that each month your income is £2,400 (£28,800 divided by 12). This is over the Plan 2 monthly threshold of £2,274.</a:t>
            </a:r>
          </a:p>
          <a:p>
            <a:endParaRPr lang="en-GB" dirty="0">
              <a:ea typeface="ＭＳ Ｐゴシック" pitchFamily="34" charset="-128"/>
            </a:endParaRPr>
          </a:p>
          <a:p>
            <a:r>
              <a:rPr lang="en-GB" dirty="0">
                <a:ea typeface="ＭＳ Ｐゴシック" pitchFamily="34" charset="-128"/>
              </a:rPr>
              <a:t>Your income is £126 over the threshold (£2,400 minus £2,274). You will pay back £11 (9% of £126) each month.</a:t>
            </a:r>
            <a:endParaRPr lang="en-US" dirty="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6CB7179-50D4-4FB8-B5BE-DF0F8EF0816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A number of other changes will be made to eligibility rules for student support and home-fee status that will benefit certain vulnerable groups of students.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Students who have been granted indefinite leave to enter (ILE) as a victim of domestic abuse and their children who are granted ILE will also qualify for student support and home fee status.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I am also confirming today that home fee status and tuition fee support is being extended to British citizens born in the Chagos Islands, and their direct descendants who are also British citizens.</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In addition, students gaining settled status part-way through their course will qualify for student support and home-fee status for the remainder of their course.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11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The student is a lone parent who is responsible for a child</a:t>
            </a:r>
            <a:br>
              <a:rPr lang="en-GB" dirty="0"/>
            </a:br>
            <a:r>
              <a:rPr lang="en-GB" b="1" dirty="0"/>
              <a:t>or</a:t>
            </a:r>
            <a:r>
              <a:rPr lang="en-GB" dirty="0"/>
              <a:t> a young person aged under 20 who is a member of the student's household, and who is in full-time education</a:t>
            </a:r>
          </a:p>
          <a:p>
            <a:endParaRPr lang="en-GB" dirty="0"/>
          </a:p>
          <a:p>
            <a:r>
              <a:rPr lang="en-GB" dirty="0"/>
              <a:t>The student is a lone foster parent of a child or young person aged under 20</a:t>
            </a:r>
          </a:p>
          <a:p>
            <a:endParaRPr lang="en-GB" dirty="0"/>
          </a:p>
          <a:p>
            <a:r>
              <a:rPr lang="en-GB" dirty="0"/>
              <a:t>The student has a partner who is also a full-time student and one or both of them are responsible for a child or young person aged under 20 who is in full-time non-advanced education</a:t>
            </a:r>
          </a:p>
          <a:p>
            <a:endParaRPr lang="en-GB" dirty="0"/>
          </a:p>
          <a:p>
            <a:r>
              <a:rPr lang="en-GB" dirty="0"/>
              <a:t>The student has been treated as incapable of work for a continuous period of at least 28 weeks (two or more periods of incapacity separated by a break of no more than 8 weeks count as one continuous period)</a:t>
            </a:r>
          </a:p>
          <a:p>
            <a:endParaRPr lang="en-GB" dirty="0"/>
          </a:p>
          <a:p>
            <a:r>
              <a:rPr lang="en-GB" dirty="0"/>
              <a:t>The student is deaf and qualifies for </a:t>
            </a:r>
            <a:r>
              <a:rPr lang="en-GB" dirty="0">
                <a:hlinkClick r:id="rId3" action="ppaction://hlinkfile"/>
              </a:rPr>
              <a:t>Disabled Students' Allowances</a:t>
            </a:r>
            <a:endParaRPr lang="en-GB" dirty="0"/>
          </a:p>
          <a:p>
            <a:endParaRPr lang="en-GB" dirty="0"/>
          </a:p>
          <a:p>
            <a:r>
              <a:rPr lang="en-GB" dirty="0"/>
              <a:t>The student is waiting to go back to a course having taken approved time out because of an illness or caring responsibility, that has now come to an end, for a period not exceeding one year</a:t>
            </a:r>
          </a:p>
          <a:p>
            <a:endParaRPr lang="en-GB" dirty="0"/>
          </a:p>
          <a:p>
            <a:r>
              <a:rPr lang="en-GB" dirty="0"/>
              <a:t>The student is entitled to Personal Independence Payment, Armed Forces Independence Payment or Disability Living Allowance</a:t>
            </a:r>
          </a:p>
          <a:p>
            <a:endParaRPr lang="en-GB" dirty="0"/>
          </a:p>
          <a:p>
            <a:r>
              <a:rPr lang="en-GB" dirty="0"/>
              <a:t>The student has a disability and qualifies for income related Employment Support Allowance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79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hangingPunct="1"/>
            <a:r>
              <a:rPr lang="en-GB" sz="1200" i="1" kern="1200" dirty="0">
                <a:solidFill>
                  <a:schemeClr val="tx1"/>
                </a:solidFill>
                <a:latin typeface="+mn-lt"/>
                <a:ea typeface="+mn-ea"/>
                <a:cs typeface="+mn-cs"/>
              </a:rPr>
              <a:t>Maintenance and Special Support Element of the Loan for Living Costs.</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For 2016 cohort students entitled to benefits, the loan for living costs has a maintenance element and a special support element, the latter being a contribution towards the costs of books, travel, equipment and childcare.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special support element is disregarded by the Department for Work and Pensions as student income when calculating benefits. Students whose entitlement to loan for living costs exceeds the maximum maintenance element will receive additional loan as a special support element.</a:t>
            </a:r>
            <a:r>
              <a:rPr lang="en-GB" sz="1200" i="1" kern="1200" dirty="0">
                <a:solidFill>
                  <a:schemeClr val="tx1"/>
                </a:solidFill>
                <a:latin typeface="+mn-lt"/>
                <a:ea typeface="+mn-ea"/>
                <a:cs typeface="+mn-cs"/>
              </a:rPr>
              <a: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85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hangingPunct="0"/>
            <a:r>
              <a:rPr lang="en-GB" dirty="0"/>
              <a:t>Students on household incomes of £25,000 or less qualify for the maximum loan for living costs at the respective Home, Elsewhere or London rate of loan. </a:t>
            </a:r>
          </a:p>
          <a:p>
            <a:pPr hangingPunct="0"/>
            <a:endParaRPr lang="en-GB" dirty="0"/>
          </a:p>
          <a:p>
            <a:pPr hangingPunct="0"/>
            <a:r>
              <a:rPr lang="en-GB" dirty="0"/>
              <a:t>The income assessment for full year and final year rates of loans for living costs is calculated as follows:			</a:t>
            </a:r>
          </a:p>
          <a:p>
            <a:pPr hangingPunct="0"/>
            <a:r>
              <a:rPr lang="en-GB" dirty="0"/>
              <a:t>			</a:t>
            </a:r>
          </a:p>
          <a:p>
            <a:pPr hangingPunct="0"/>
            <a:r>
              <a:rPr lang="en-GB" dirty="0"/>
              <a:t>Parental Home Rate: £1 reduction in loan for every complete £7.08 increase in income above £25,000.			</a:t>
            </a:r>
          </a:p>
          <a:p>
            <a:pPr hangingPunct="0"/>
            <a:endParaRPr lang="en-GB" dirty="0"/>
          </a:p>
          <a:p>
            <a:pPr hangingPunct="0"/>
            <a:r>
              <a:rPr lang="en-GB" dirty="0"/>
              <a:t>London Rate: £1 reduction in loan for every complete £6.89 increase in income above £25,000.			</a:t>
            </a:r>
          </a:p>
          <a:p>
            <a:pPr hangingPunct="0"/>
            <a:endParaRPr lang="en-GB" dirty="0"/>
          </a:p>
          <a:p>
            <a:pPr hangingPunct="0"/>
            <a:r>
              <a:rPr lang="en-GB" dirty="0"/>
              <a:t>Elsewhere Rate: £1 reduction in loan for every complete £7.01 increase in income above £25,000.			</a:t>
            </a:r>
          </a:p>
          <a:p>
            <a:pPr hangingPunct="0"/>
            <a:endParaRPr lang="en-GB" dirty="0"/>
          </a:p>
          <a:p>
            <a:pPr hangingPunct="0"/>
            <a:r>
              <a:rPr lang="en-GB" dirty="0"/>
              <a:t>Overseas Rate: £1 reduction in loan for every complete £6.94 increase in income above £25,000.			</a:t>
            </a:r>
          </a:p>
          <a:p>
            <a:pPr hangingPunct="0"/>
            <a:endParaRPr lang="en-GB" dirty="0"/>
          </a:p>
          <a:p>
            <a:pPr hangingPunct="0"/>
            <a:r>
              <a:rPr lang="en-GB" dirty="0"/>
              <a:t>The income threshold for the minimum non-income assessed full rate of overseas loan is: £65,967.			</a:t>
            </a:r>
          </a:p>
          <a:p>
            <a:pPr hangingPunct="0"/>
            <a:endParaRPr lang="en-GB" dirty="0"/>
          </a:p>
          <a:p>
            <a:pPr hangingPunct="0"/>
            <a:r>
              <a:rPr lang="en-GB" dirty="0"/>
              <a:t>The income thresholds for the minimum non-income assessed final year rates of loans are: £56,910 (Home), £67,422 (London), £60,836 (Elsewhere), and £62,678 (Overseas).			</a:t>
            </a:r>
          </a:p>
          <a:p>
            <a:pPr hangingPunct="0"/>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endParaRPr lang="en-GB" sz="1200" b="0" i="0" kern="1200" dirty="0">
              <a:solidFill>
                <a:schemeClr val="tx1"/>
              </a:solidFill>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GB" dirty="0"/>
              <a:t>Loans for students undertaking postgraduate master’s degree courses.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Maximum loans for new students starting postgraduate master’s degree courses in 2023/24 will be increased by 2.8% to £12,167.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Loans for students undertaking postgraduate doctoral degree courses.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Maximum loans for new students starting postgraduate doctoral degree courses in 2023/24 will be increased by 1.8% to £28,673.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Disabled Students’ Allowance.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The maximum Disabled Students’ Allowance for postgraduate students will be increased by 2.8% to £26,291 in 2022/23, in line with the changes to the undergraduate Disabled Students’ Allowance.</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D647F42-F17D-483E-A283-E9B9C65CEE40}" type="slidenum">
              <a:rPr lang="en-GB" smtClean="0">
                <a:solidFill>
                  <a:prstClr val="black"/>
                </a:solidFill>
              </a:rPr>
              <a:pPr/>
              <a:t>14</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dirty="0"/>
              <a:t>DISABLED STUDENTS ALLOWANCE FOR FULL-TIME UNDERGRADUATE STUDENTS (Not means-tested).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				</a:t>
            </a:r>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The undergraduate DSA allowance was simplified into one allowance for 2021/22.  The same maximum allowance - £26,291 - will apply to both full-time and part-time undergraduate and postgraduate DSA recipients in 2023/24.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r>
              <a:rPr lang="en-GB" dirty="0"/>
              <a:t>This will apply for both new and continuing students. An exception for travel costs will be made to this maximum cap, which means that travel costs will in effect be uncapped.				</a:t>
            </a:r>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a:p>
            <a:pPr marL="0" marR="0" indent="0" algn="l" defTabSz="914400" rtl="0" eaLnBrk="1" fontAlgn="auto" latinLnBrk="0" hangingPunct="0">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47F42-F17D-483E-A283-E9B9C65CEE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80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07000"/>
              </a:lnSpc>
              <a:spcAft>
                <a:spcPts val="800"/>
              </a:spcAft>
            </a:pPr>
            <a:r>
              <a:rPr lang="en-GB" dirty="0">
                <a:ea typeface="ＭＳ Ｐゴシック" pitchFamily="34" charset="-128"/>
              </a:rPr>
              <a:t>Where dependants’ incomes are from £18,640 to £18,739.98 students qualify for a minimum £50 PLA.				</a:t>
            </a:r>
          </a:p>
          <a:p>
            <a:pPr>
              <a:lnSpc>
                <a:spcPct val="107000"/>
              </a:lnSpc>
              <a:spcAft>
                <a:spcPts val="800"/>
              </a:spcAft>
            </a:pPr>
            <a:endParaRPr lang="en-GB" dirty="0">
              <a:ea typeface="ＭＳ Ｐゴシック" pitchFamily="34" charset="-128"/>
            </a:endParaRPr>
          </a:p>
          <a:p>
            <a:pPr>
              <a:lnSpc>
                <a:spcPct val="107000"/>
              </a:lnSpc>
              <a:spcAft>
                <a:spcPts val="800"/>
              </a:spcAft>
            </a:pPr>
            <a:r>
              <a:rPr lang="en-GB" dirty="0">
                <a:ea typeface="ＭＳ Ｐゴシック" pitchFamily="34" charset="-128"/>
              </a:rPr>
              <a:t>Weekly maximum CCG for one child is £188.90.				</a:t>
            </a:r>
          </a:p>
          <a:p>
            <a:pPr>
              <a:lnSpc>
                <a:spcPct val="107000"/>
              </a:lnSpc>
              <a:spcAft>
                <a:spcPts val="800"/>
              </a:spcAft>
            </a:pPr>
            <a:r>
              <a:rPr lang="en-GB" dirty="0">
                <a:ea typeface="ＭＳ Ｐゴシック" pitchFamily="34" charset="-128"/>
              </a:rPr>
              <a:t>Weekly maximum CCG for two or more children is £323.85.				</a:t>
            </a:r>
          </a:p>
          <a:p>
            <a:pPr>
              <a:lnSpc>
                <a:spcPct val="107000"/>
              </a:lnSpc>
              <a:spcAft>
                <a:spcPts val="800"/>
              </a:spcAft>
            </a:pPr>
            <a:endParaRPr lang="en-US" dirty="0">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F9BE8-B868-48A5-B709-CE09652560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22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2281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DB5-C1CC-48C1-96CD-368C42FDA067}"/>
              </a:ext>
            </a:extLst>
          </p:cNvPr>
          <p:cNvSpPr>
            <a:spLocks noGrp="1"/>
          </p:cNvSpPr>
          <p:nvPr>
            <p:ph type="title" hasCustomPrompt="1"/>
          </p:nvPr>
        </p:nvSpPr>
        <p:spPr>
          <a:xfrm>
            <a:off x="839788" y="979712"/>
            <a:ext cx="3932237" cy="685800"/>
          </a:xfrm>
        </p:spPr>
        <p:txBody>
          <a:bodyPr anchor="b">
            <a:normAutofit/>
          </a:bodyPr>
          <a:lstStyle>
            <a:lvl1pPr>
              <a:defRPr sz="3200"/>
            </a:lvl1pPr>
          </a:lstStyle>
          <a:p>
            <a:r>
              <a:rPr lang="en-US" dirty="0"/>
              <a:t>Insert slide header</a:t>
            </a:r>
            <a:endParaRPr lang="en-GB" dirty="0"/>
          </a:p>
        </p:txBody>
      </p:sp>
      <p:sp>
        <p:nvSpPr>
          <p:cNvPr id="3" name="Content Placeholder 2">
            <a:extLst>
              <a:ext uri="{FF2B5EF4-FFF2-40B4-BE49-F238E27FC236}">
                <a16:creationId xmlns:a16="http://schemas.microsoft.com/office/drawing/2014/main" id="{ADA1DE7F-6F60-4C82-A3C8-C82DBF1933FE}"/>
              </a:ext>
            </a:extLst>
          </p:cNvPr>
          <p:cNvSpPr>
            <a:spLocks noGrp="1"/>
          </p:cNvSpPr>
          <p:nvPr>
            <p:ph idx="1"/>
          </p:nvPr>
        </p:nvSpPr>
        <p:spPr>
          <a:xfrm>
            <a:off x="5150531" y="1727657"/>
            <a:ext cx="6172200" cy="3869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1BAF0231-185C-4E8A-88B7-3B4D83F4960D}"/>
              </a:ext>
            </a:extLst>
          </p:cNvPr>
          <p:cNvSpPr>
            <a:spLocks noGrp="1"/>
          </p:cNvSpPr>
          <p:nvPr>
            <p:ph type="body" sz="half" idx="2"/>
          </p:nvPr>
        </p:nvSpPr>
        <p:spPr>
          <a:xfrm>
            <a:off x="839788" y="1785258"/>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Tree>
    <p:extLst>
      <p:ext uri="{BB962C8B-B14F-4D97-AF65-F5344CB8AC3E}">
        <p14:creationId xmlns:p14="http://schemas.microsoft.com/office/powerpoint/2010/main" val="193935808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E99B-A7FD-456A-8718-C2E9EC6B4E6B}"/>
              </a:ext>
            </a:extLst>
          </p:cNvPr>
          <p:cNvSpPr>
            <a:spLocks noGrp="1"/>
          </p:cNvSpPr>
          <p:nvPr>
            <p:ph type="title" hasCustomPrompt="1"/>
          </p:nvPr>
        </p:nvSpPr>
        <p:spPr>
          <a:xfrm>
            <a:off x="424541" y="435429"/>
            <a:ext cx="10515600" cy="653142"/>
          </a:xfrm>
        </p:spPr>
        <p:txBody>
          <a:bodyPr/>
          <a:lstStyle/>
          <a:p>
            <a:r>
              <a:rPr lang="en-US" dirty="0"/>
              <a:t>Insert slide header</a:t>
            </a:r>
            <a:endParaRPr lang="en-GB" dirty="0"/>
          </a:p>
        </p:txBody>
      </p:sp>
      <p:sp>
        <p:nvSpPr>
          <p:cNvPr id="3" name="Content Placeholder 2">
            <a:extLst>
              <a:ext uri="{FF2B5EF4-FFF2-40B4-BE49-F238E27FC236}">
                <a16:creationId xmlns:a16="http://schemas.microsoft.com/office/drawing/2014/main" id="{9065BDA4-4B37-4C71-BFF7-D847FDE61C97}"/>
              </a:ext>
            </a:extLst>
          </p:cNvPr>
          <p:cNvSpPr>
            <a:spLocks noGrp="1"/>
          </p:cNvSpPr>
          <p:nvPr>
            <p:ph sz="half" idx="1"/>
          </p:nvPr>
        </p:nvSpPr>
        <p:spPr>
          <a:xfrm>
            <a:off x="424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E225208-545C-4597-A1F6-935761DAD5BA}"/>
              </a:ext>
            </a:extLst>
          </p:cNvPr>
          <p:cNvSpPr>
            <a:spLocks noGrp="1"/>
          </p:cNvSpPr>
          <p:nvPr>
            <p:ph sz="half" idx="2"/>
          </p:nvPr>
        </p:nvSpPr>
        <p:spPr>
          <a:xfrm>
            <a:off x="5758543" y="12922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80109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33937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166530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192419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258178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108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54CD1C7-30F6-475D-BFD5-8BC52DFED1D6}" type="datetimeFigureOut">
              <a:rPr lang="en-GB" smtClean="0">
                <a:solidFill>
                  <a:prstClr val="black"/>
                </a:solidFill>
              </a:rPr>
              <a:pPr/>
              <a:t>06/03/2024</a:t>
            </a:fld>
            <a:endParaRPr lang="en-GB"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9FE824A3-3F6F-49BC-837F-07D722F71A5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036409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037828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402342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B77EAD-52DC-4084-A7C8-B2CF5D8ADDCF}" type="datetimeFigureOut">
              <a:rPr lang="en-GB" smtClean="0"/>
              <a:pPr/>
              <a:t>06/03/2024</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A3ABECB-AD61-4D55-977D-7762883CF5E0}" type="slidenum">
              <a:rPr lang="en-GB" smtClean="0"/>
              <a:pPr/>
              <a:t>‹#›</a:t>
            </a:fld>
            <a:endParaRPr lang="en-GB" dirty="0"/>
          </a:p>
        </p:txBody>
      </p:sp>
    </p:spTree>
    <p:extLst>
      <p:ext uri="{BB962C8B-B14F-4D97-AF65-F5344CB8AC3E}">
        <p14:creationId xmlns:p14="http://schemas.microsoft.com/office/powerpoint/2010/main" val="25679642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67435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332782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8228014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B77EAD-52DC-4084-A7C8-B2CF5D8ADDCF}" type="datetimeFigureOut">
              <a:rPr lang="en-GB" smtClean="0"/>
              <a:pPr/>
              <a:t>06/03/2024</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A3ABECB-AD61-4D55-977D-7762883CF5E0}" type="slidenum">
              <a:rPr lang="en-GB" smtClean="0"/>
              <a:pPr/>
              <a:t>‹#›</a:t>
            </a:fld>
            <a:endParaRPr lang="en-GB" dirty="0"/>
          </a:p>
        </p:txBody>
      </p:sp>
    </p:spTree>
    <p:extLst>
      <p:ext uri="{BB962C8B-B14F-4D97-AF65-F5344CB8AC3E}">
        <p14:creationId xmlns:p14="http://schemas.microsoft.com/office/powerpoint/2010/main" val="407362724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1516">
    <p:spTree>
      <p:nvGrpSpPr>
        <p:cNvPr id="1" name=""/>
        <p:cNvGrpSpPr/>
        <p:nvPr/>
      </p:nvGrpSpPr>
      <p:grpSpPr>
        <a:xfrm>
          <a:off x="0" y="0"/>
          <a:ext cx="0" cy="0"/>
          <a:chOff x="0" y="0"/>
          <a:chExt cx="0" cy="0"/>
        </a:xfrm>
      </p:grpSpPr>
      <p:pic>
        <p:nvPicPr>
          <p:cNvPr id="3" name="Picture 2" descr="SFW_1718_Triangles Phase 2.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855196393"/>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descr="SFW_1718_Triangles Phase 28.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79888160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SFW_1718_Triangles Phase 212.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53607610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81335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14842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76394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984990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261484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02715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2" descr="SFW_1718_Triangles Phase 28.jpg"/>
          <p:cNvPicPr>
            <a:picLocks noChangeAspect="1"/>
          </p:cNvPicPr>
          <p:nvPr userDrawn="1"/>
        </p:nvPicPr>
        <p:blipFill>
          <a:blip r:embed="rId2" cstate="print"/>
          <a:stretch>
            <a:fillRect/>
          </a:stretch>
        </p:blipFill>
        <p:spPr>
          <a:xfrm>
            <a:off x="0" y="2928"/>
            <a:ext cx="12192000" cy="6852144"/>
          </a:xfrm>
          <a:prstGeom prst="rect">
            <a:avLst/>
          </a:prstGeom>
        </p:spPr>
      </p:pic>
    </p:spTree>
    <p:extLst>
      <p:ext uri="{BB962C8B-B14F-4D97-AF65-F5344CB8AC3E}">
        <p14:creationId xmlns:p14="http://schemas.microsoft.com/office/powerpoint/2010/main" val="176627830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868378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81335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22.xml"/><Relationship Id="rId7"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DF960BD-BC78-403A-B161-C8779D9E497D}"/>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F0A9137-4EFB-4A2C-AC14-D3486C43EA57}"/>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
        <p:nvSpPr>
          <p:cNvPr id="4" name="TextBox 3">
            <a:extLst>
              <a:ext uri="{FF2B5EF4-FFF2-40B4-BE49-F238E27FC236}">
                <a16:creationId xmlns:a16="http://schemas.microsoft.com/office/drawing/2014/main" id="{5A146E18-2F35-1177-FD19-4D736B83CE97}"/>
              </a:ext>
            </a:extLst>
          </p:cNvPr>
          <p:cNvSpPr txBox="1"/>
          <p:nvPr userDrawn="1"/>
        </p:nvSpPr>
        <p:spPr>
          <a:xfrm rot="20042693">
            <a:off x="1466850" y="2215545"/>
            <a:ext cx="8972550" cy="1569660"/>
          </a:xfrm>
          <a:prstGeom prst="rect">
            <a:avLst/>
          </a:prstGeom>
          <a:noFill/>
        </p:spPr>
        <p:txBody>
          <a:bodyPr wrap="square" rtlCol="0">
            <a:spAutoFit/>
          </a:bodyPr>
          <a:lstStyle/>
          <a:p>
            <a:pPr algn="ctr"/>
            <a:r>
              <a:rPr lang="en-GB" sz="9600" dirty="0">
                <a:solidFill>
                  <a:schemeClr val="bg1"/>
                </a:solidFill>
              </a:rPr>
              <a:t>DRAFT</a:t>
            </a:r>
          </a:p>
        </p:txBody>
      </p:sp>
    </p:spTree>
    <p:extLst>
      <p:ext uri="{BB962C8B-B14F-4D97-AF65-F5344CB8AC3E}">
        <p14:creationId xmlns:p14="http://schemas.microsoft.com/office/powerpoint/2010/main" val="3536899097"/>
      </p:ext>
    </p:extLst>
  </p:cSld>
  <p:clrMap bg1="lt1" tx1="dk1" bg2="lt2" tx2="dk2" accent1="accent1" accent2="accent2" accent3="accent3" accent4="accent4" accent5="accent5" accent6="accent6" hlink="hlink" folHlink="folHlink"/>
  <p:sldLayoutIdLst>
    <p:sldLayoutId id="2147483688" r:id="rId1"/>
    <p:sldLayoutId id="2147483666" r:id="rId2"/>
    <p:sldLayoutId id="2147483667"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3"/>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CB01A94-14A9-424F-B847-3B228F51037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2C419B1-B00D-4060-AA19-BDE55A808F8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92690965"/>
      </p:ext>
    </p:extLst>
  </p:cSld>
  <p:clrMap bg1="lt1" tx1="dk1" bg2="lt2" tx2="dk2" accent1="accent1" accent2="accent2" accent3="accent3" accent4="accent4" accent5="accent5" accent6="accent6" hlink="hlink" folHlink="folHlink"/>
  <p:sldLayoutIdLst>
    <p:sldLayoutId id="2147483700"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A9D0F437-11E6-4FAB-8B31-4AAC88C2269C}"/>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9F001B12-CB5B-5290-896F-3CAAD84EBEEF}"/>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5"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FE_1920_PRESENTATION_ARTWORK_smaller 3-4 ratio.jpg"/>
          <p:cNvPicPr>
            <a:picLocks noChangeAspect="1"/>
          </p:cNvPicPr>
          <p:nvPr userDrawn="1"/>
        </p:nvPicPr>
        <p:blipFill>
          <a:blip r:embed="rId3" cstate="prin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6"/>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CB01A94-14A9-424F-B847-3B228F510373}"/>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12C419B1-B00D-4060-AA19-BDE55A808F8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6926909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6"/>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824C111-870A-4327-8AF8-2CE4AE447F5A}"/>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45C439C-484D-4A59-8171-30C8ADB0911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13359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02" r:id="rId3"/>
    <p:sldLayoutId id="2147483706"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5BC2576-AD8C-482A-B88B-671213CD60F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CCE13A37-A62A-4B17-A00D-9683BA47410C}"/>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799773904"/>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5"/>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50D6A882-8FC0-421F-A4E2-E231930DB29F}"/>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4A555E6A-4926-443B-9C52-352E001A51C2}"/>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4419553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5"/>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7B22027A-B6AC-49DB-B817-981C169C63F4}"/>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7F645B59-7625-4F02-90B3-6F3FD380B2C1}"/>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577182426"/>
      </p:ext>
    </p:extLst>
  </p:cSld>
  <p:clrMap bg1="lt1" tx1="dk1" bg2="lt2" tx2="dk2" accent1="accent1" accent2="accent2" accent3="accent3" accent4="accent4" accent5="accent5" accent6="accent6" hlink="hlink" folHlink="folHlink"/>
  <p:sldLayoutIdLst>
    <p:sldLayoutId id="2147483704" r:id="rId1"/>
    <p:sldLayoutId id="2147483685" r:id="rId2"/>
    <p:sldLayoutId id="2147483696" r:id="rId3"/>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8"/>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BEA50B52-0124-4042-916D-0A9D056D405F}"/>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5147118F-ECD4-4688-BC55-97974549ACDB}"/>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5016456"/>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690" r:id="rId3"/>
    <p:sldLayoutId id="2147483691" r:id="rId4"/>
    <p:sldLayoutId id="2147483692" r:id="rId5"/>
    <p:sldLayoutId id="2147483693" r:id="rId6"/>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3"/>
          <a:stretch>
            <a:fillRect/>
          </a:stretch>
        </p:blipFill>
        <p:spPr>
          <a:xfrm>
            <a:off x="0" y="0"/>
            <a:ext cx="12192000" cy="6858000"/>
          </a:xfrm>
          <a:prstGeom prst="rect">
            <a:avLst/>
          </a:prstGeom>
        </p:spPr>
      </p:pic>
      <p:sp>
        <p:nvSpPr>
          <p:cNvPr id="2"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D7AE621B-AE56-482F-B261-0A0C473B6CDB}"/>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87EE3449-3941-4352-AADF-C963EACD05C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6"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3"/>
          <a:stretch>
            <a:fillRect/>
          </a:stretch>
        </p:blipFill>
        <p:spPr>
          <a:xfrm>
            <a:off x="0" y="0"/>
            <a:ext cx="12192000" cy="6858000"/>
          </a:xfrm>
          <a:prstGeom prst="rect">
            <a:avLst/>
          </a:prstGeom>
        </p:spPr>
      </p:pic>
      <p:sp>
        <p:nvSpPr>
          <p:cNvPr id="3" name="MSIPCMContentMarking" descr="{&quot;HashCode&quot;:1862243199,&quot;Placement&quot;:&quot;Footer&quot;,&quot;Top&quot;:520.68866,&quot;Left&quot;:453.6349,&quot;SlideWidth&quot;:960,&quot;SlideHeight&quot;:540}">
            <a:extLst>
              <a:ext uri="{FF2B5EF4-FFF2-40B4-BE49-F238E27FC236}">
                <a16:creationId xmlns:a16="http://schemas.microsoft.com/office/drawing/2014/main" id="{0824C111-870A-4327-8AF8-2CE4AE447F5A}"/>
              </a:ext>
            </a:extLst>
          </p:cNvPr>
          <p:cNvSpPr txBox="1"/>
          <p:nvPr userDrawn="1"/>
        </p:nvSpPr>
        <p:spPr>
          <a:xfrm>
            <a:off x="5761163" y="6612746"/>
            <a:ext cx="669674" cy="245254"/>
          </a:xfrm>
          <a:prstGeom prst="rect">
            <a:avLst/>
          </a:prstGeom>
          <a:noFill/>
        </p:spPr>
        <p:txBody>
          <a:bodyPr vert="horz" wrap="square" lIns="0" tIns="0" rIns="0" bIns="0" rtlCol="0" anchor="ctr" anchorCtr="1">
            <a:spAutoFit/>
          </a:bodyPr>
          <a:lstStyle/>
          <a:p>
            <a:pPr algn="ctr">
              <a:spcBef>
                <a:spcPts val="0"/>
              </a:spcBef>
              <a:spcAft>
                <a:spcPts val="0"/>
              </a:spcAft>
            </a:pPr>
            <a:r>
              <a:rPr lang="en-GB" sz="900" dirty="0">
                <a:solidFill>
                  <a:srgbClr val="000000"/>
                </a:solidFill>
                <a:latin typeface="Calibri" panose="020F0502020204030204" pitchFamily="34" charset="0"/>
              </a:rPr>
              <a:t>OFFICIAL</a:t>
            </a:r>
          </a:p>
        </p:txBody>
      </p:sp>
      <p:sp>
        <p:nvSpPr>
          <p:cNvPr id="4" name="MSIPCMContentMarking" descr="{&quot;HashCode&quot;:1838272672,&quot;Placement&quot;:&quot;Header&quot;,&quot;Top&quot;:0.0,&quot;Left&quot;:448.576,&quot;SlideWidth&quot;:960,&quot;SlideHeight&quot;:540}">
            <a:extLst>
              <a:ext uri="{FF2B5EF4-FFF2-40B4-BE49-F238E27FC236}">
                <a16:creationId xmlns:a16="http://schemas.microsoft.com/office/drawing/2014/main" id="{D45C439C-484D-4A59-8171-30C8ADB0911E}"/>
              </a:ext>
            </a:extLst>
          </p:cNvPr>
          <p:cNvSpPr txBox="1"/>
          <p:nvPr userDrawn="1"/>
        </p:nvSpPr>
        <p:spPr>
          <a:xfrm>
            <a:off x="5696915" y="0"/>
            <a:ext cx="798171" cy="279435"/>
          </a:xfrm>
          <a:prstGeom prst="rect">
            <a:avLst/>
          </a:prstGeom>
          <a:noFill/>
        </p:spPr>
        <p:txBody>
          <a:bodyPr vert="horz" wrap="square" lIns="0" tIns="0" rIns="0" bIns="0" rtlCol="0" anchor="ctr" anchorCtr="1">
            <a:spAutoFit/>
          </a:bodyPr>
          <a:lstStyle/>
          <a:p>
            <a:pPr algn="ctr">
              <a:spcBef>
                <a:spcPts val="0"/>
              </a:spcBef>
              <a:spcAft>
                <a:spcPts val="0"/>
              </a:spcAft>
            </a:pPr>
            <a:r>
              <a:rPr lang="en-GB" sz="11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401335972"/>
      </p:ext>
    </p:extLst>
  </p:cSld>
  <p:clrMap bg1="lt1" tx1="dk1" bg2="lt2" tx2="dk2" accent1="accent1" accent2="accent2" accent3="accent3" accent4="accent4" accent5="accent5" accent6="accent6" hlink="hlink" folHlink="folHlink"/>
  <p:sldLayoutIdLst>
    <p:sldLayoutId id="2147483698" r:id="rId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hyperlink" Target="https://www.nhsbsa.nhs.uk/sites/default/files/2021-09/NHS%20LSF%20guidance%20booklet%20%28V4%29%2009.2021_0.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hyperlink" Target="https://educationhub.blog.gov.uk/2022/02/24/get-the-facts-about-student-loan-refor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student-finance/who-qualifie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www.gov.uk/student-finance/who-qualifie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CA412-3211-0EAF-1724-EC0AB413431A}"/>
              </a:ext>
            </a:extLst>
          </p:cNvPr>
          <p:cNvSpPr txBox="1"/>
          <p:nvPr/>
        </p:nvSpPr>
        <p:spPr>
          <a:xfrm>
            <a:off x="336549" y="1305341"/>
            <a:ext cx="10852008" cy="3139321"/>
          </a:xfrm>
          <a:prstGeom prst="rect">
            <a:avLst/>
          </a:prstGeom>
          <a:noFill/>
        </p:spPr>
        <p:txBody>
          <a:bodyPr wrap="square">
            <a:spAutoFit/>
          </a:bodyPr>
          <a:lstStyle/>
          <a:p>
            <a:endParaRPr lang="en-GB" sz="3600" dirty="0">
              <a:solidFill>
                <a:prstClr val="white"/>
              </a:solidFill>
              <a:latin typeface="Arial" pitchFamily="34" charset="0"/>
              <a:cs typeface="Arial" pitchFamily="34" charset="0"/>
            </a:endParaRPr>
          </a:p>
          <a:p>
            <a:r>
              <a:rPr lang="en-GB" sz="3600" dirty="0">
                <a:solidFill>
                  <a:prstClr val="white"/>
                </a:solidFill>
                <a:latin typeface="Arial" pitchFamily="34" charset="0"/>
                <a:cs typeface="Arial" pitchFamily="34" charset="0"/>
              </a:rPr>
              <a:t>Student Finance Update for Academic Year 2024/25</a:t>
            </a:r>
          </a:p>
          <a:p>
            <a:endParaRPr lang="en-GB" sz="3600" dirty="0">
              <a:solidFill>
                <a:prstClr val="white"/>
              </a:solidFill>
              <a:latin typeface="Arial" pitchFamily="34" charset="0"/>
              <a:cs typeface="Arial" pitchFamily="34" charset="0"/>
            </a:endParaRPr>
          </a:p>
          <a:p>
            <a:endParaRPr lang="en-GB" dirty="0">
              <a:solidFill>
                <a:prstClr val="white"/>
              </a:solidFill>
              <a:latin typeface="Arial" pitchFamily="34" charset="0"/>
              <a:cs typeface="Arial" pitchFamily="34" charset="0"/>
            </a:endParaRPr>
          </a:p>
          <a:p>
            <a:r>
              <a:rPr lang="en-GB" dirty="0">
                <a:solidFill>
                  <a:prstClr val="white"/>
                </a:solidFill>
                <a:latin typeface="Arial" pitchFamily="34" charset="0"/>
                <a:cs typeface="Arial" pitchFamily="34" charset="0"/>
              </a:rPr>
              <a:t>By Stephen Jones</a:t>
            </a:r>
          </a:p>
          <a:p>
            <a:r>
              <a:rPr lang="en-GB" dirty="0">
                <a:solidFill>
                  <a:prstClr val="white"/>
                </a:solidFill>
                <a:latin typeface="Arial" pitchFamily="34" charset="0"/>
                <a:cs typeface="Arial" pitchFamily="34" charset="0"/>
              </a:rPr>
              <a:t>Funding Information Services Team</a:t>
            </a:r>
          </a:p>
          <a:p>
            <a:r>
              <a:rPr lang="en-GB" dirty="0">
                <a:solidFill>
                  <a:prstClr val="white"/>
                </a:solidFill>
                <a:latin typeface="Arial" pitchFamily="34" charset="0"/>
                <a:cs typeface="Arial" pitchFamily="34" charset="0"/>
              </a:rPr>
              <a:t>Student Loans Company</a:t>
            </a:r>
          </a:p>
          <a:p>
            <a:endParaRPr lang="en-GB" dirty="0">
              <a:solidFill>
                <a:prstClr val="white"/>
              </a:solidFill>
              <a:latin typeface="Arial" pitchFamily="34" charset="0"/>
              <a:cs typeface="Arial" pitchFamily="34" charset="0"/>
            </a:endParaRPr>
          </a:p>
        </p:txBody>
      </p:sp>
      <p:pic>
        <p:nvPicPr>
          <p:cNvPr id="5" name="Picture 4" descr="Logo&#10;&#10;Description automatically generated">
            <a:extLst>
              <a:ext uri="{FF2B5EF4-FFF2-40B4-BE49-F238E27FC236}">
                <a16:creationId xmlns:a16="http://schemas.microsoft.com/office/drawing/2014/main" id="{CC7FD27D-BDE9-4B74-E4AE-BEFDEF578F9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46978" y="6045184"/>
            <a:ext cx="3511672" cy="468848"/>
          </a:xfrm>
          <a:prstGeom prst="rect">
            <a:avLst/>
          </a:prstGeom>
        </p:spPr>
      </p:pic>
    </p:spTree>
    <p:extLst>
      <p:ext uri="{BB962C8B-B14F-4D97-AF65-F5344CB8AC3E}">
        <p14:creationId xmlns:p14="http://schemas.microsoft.com/office/powerpoint/2010/main" val="17441840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0" y="1098550"/>
            <a:ext cx="11441113" cy="1331913"/>
          </a:xfrm>
          <a:prstGeom prst="rect">
            <a:avLst/>
          </a:prstGeom>
        </p:spPr>
        <p:txBody>
          <a:bodyPr>
            <a:noAutofit/>
          </a:bodyPr>
          <a:lstStyle/>
          <a:p>
            <a:pPr marL="360000" indent="-360000" fontAlgn="base">
              <a:spcBef>
                <a:spcPts val="0"/>
              </a:spcBef>
              <a:buNone/>
            </a:pPr>
            <a:r>
              <a:rPr lang="en-GB" sz="2000" dirty="0">
                <a:latin typeface="Arial" pitchFamily="34" charset="0"/>
                <a:cs typeface="Arial" pitchFamily="34" charset="0"/>
              </a:rPr>
              <a:t>Maximum (Maintenance) loan for living costs for new </a:t>
            </a:r>
            <a:r>
              <a:rPr lang="en-GB" sz="2000" b="1" dirty="0">
                <a:latin typeface="Arial" pitchFamily="34" charset="0"/>
                <a:cs typeface="Arial" pitchFamily="34" charset="0"/>
              </a:rPr>
              <a:t>full-time</a:t>
            </a:r>
            <a:r>
              <a:rPr lang="en-GB" sz="2000" dirty="0">
                <a:latin typeface="Arial" pitchFamily="34" charset="0"/>
                <a:cs typeface="Arial" pitchFamily="34" charset="0"/>
              </a:rPr>
              <a:t> students and eligible continuing </a:t>
            </a:r>
            <a:r>
              <a:rPr lang="en-GB" sz="2000" b="1" dirty="0">
                <a:latin typeface="Arial" pitchFamily="34" charset="0"/>
                <a:cs typeface="Arial" pitchFamily="34" charset="0"/>
              </a:rPr>
              <a:t>full</a:t>
            </a:r>
          </a:p>
          <a:p>
            <a:pPr marL="360000" indent="-360000" fontAlgn="base">
              <a:spcBef>
                <a:spcPts val="0"/>
              </a:spcBef>
              <a:buNone/>
            </a:pPr>
            <a:r>
              <a:rPr lang="en-GB" sz="2000" b="1" dirty="0">
                <a:latin typeface="Arial" pitchFamily="34" charset="0"/>
                <a:cs typeface="Arial" pitchFamily="34" charset="0"/>
              </a:rPr>
              <a:t>time</a:t>
            </a:r>
            <a:r>
              <a:rPr lang="en-GB" sz="2000" dirty="0">
                <a:latin typeface="Arial" pitchFamily="34" charset="0"/>
                <a:cs typeface="Arial" pitchFamily="34" charset="0"/>
              </a:rPr>
              <a:t> 2016 cohort students:</a:t>
            </a:r>
          </a:p>
        </p:txBody>
      </p:sp>
      <p:graphicFrame>
        <p:nvGraphicFramePr>
          <p:cNvPr id="13" name="Table 12"/>
          <p:cNvGraphicFramePr>
            <a:graphicFrameLocks noGrp="1"/>
          </p:cNvGraphicFramePr>
          <p:nvPr>
            <p:extLst>
              <p:ext uri="{D42A27DB-BD31-4B8C-83A1-F6EECF244321}">
                <p14:modId xmlns:p14="http://schemas.microsoft.com/office/powerpoint/2010/main" val="1780559126"/>
              </p:ext>
            </p:extLst>
          </p:nvPr>
        </p:nvGraphicFramePr>
        <p:xfrm>
          <a:off x="1342311" y="2205355"/>
          <a:ext cx="9425004" cy="3554295"/>
        </p:xfrm>
        <a:graphic>
          <a:graphicData uri="http://schemas.openxmlformats.org/drawingml/2006/table">
            <a:tbl>
              <a:tblPr firstRow="1" bandRow="1">
                <a:tableStyleId>{5C22544A-7EE6-4342-B048-85BDC9FD1C3A}</a:tableStyleId>
              </a:tblPr>
              <a:tblGrid>
                <a:gridCol w="2196002">
                  <a:extLst>
                    <a:ext uri="{9D8B030D-6E8A-4147-A177-3AD203B41FA5}">
                      <a16:colId xmlns:a16="http://schemas.microsoft.com/office/drawing/2014/main" val="20000"/>
                    </a:ext>
                  </a:extLst>
                </a:gridCol>
                <a:gridCol w="2516500">
                  <a:extLst>
                    <a:ext uri="{9D8B030D-6E8A-4147-A177-3AD203B41FA5}">
                      <a16:colId xmlns:a16="http://schemas.microsoft.com/office/drawing/2014/main" val="20001"/>
                    </a:ext>
                  </a:extLst>
                </a:gridCol>
                <a:gridCol w="2356251">
                  <a:extLst>
                    <a:ext uri="{9D8B030D-6E8A-4147-A177-3AD203B41FA5}">
                      <a16:colId xmlns:a16="http://schemas.microsoft.com/office/drawing/2014/main" val="20002"/>
                    </a:ext>
                  </a:extLst>
                </a:gridCol>
                <a:gridCol w="2356251">
                  <a:extLst>
                    <a:ext uri="{9D8B030D-6E8A-4147-A177-3AD203B41FA5}">
                      <a16:colId xmlns:a16="http://schemas.microsoft.com/office/drawing/2014/main" val="20003"/>
                    </a:ext>
                  </a:extLst>
                </a:gridCol>
              </a:tblGrid>
              <a:tr h="710859">
                <a:tc>
                  <a:txBody>
                    <a:bodyPr/>
                    <a:lstStyle/>
                    <a:p>
                      <a:pPr algn="ctr"/>
                      <a:r>
                        <a:rPr lang="en-GB" sz="1800" b="0" dirty="0">
                          <a:solidFill>
                            <a:schemeClr val="bg1"/>
                          </a:solidFill>
                          <a:latin typeface="Arial" pitchFamily="34" charset="0"/>
                          <a:cs typeface="Arial" pitchFamily="34" charset="0"/>
                        </a:rPr>
                        <a:t>Loan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a:solidFill>
                            <a:schemeClr val="bg1"/>
                          </a:solidFill>
                          <a:latin typeface="Arial" pitchFamily="34" charset="0"/>
                          <a:cs typeface="Arial" pitchFamily="34" charset="0"/>
                        </a:rPr>
                        <a:t>2016 Cohort </a:t>
                      </a:r>
                    </a:p>
                    <a:p>
                      <a:pPr algn="ctr"/>
                      <a:r>
                        <a:rPr lang="en-GB" sz="1800" b="0" dirty="0">
                          <a:solidFill>
                            <a:schemeClr val="bg1"/>
                          </a:solidFill>
                          <a:latin typeface="Arial" pitchFamily="34" charset="0"/>
                          <a:cs typeface="Arial" pitchFamily="34" charset="0"/>
                        </a:rPr>
                        <a:t>Full-Time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Entitled to Benefits</a:t>
                      </a:r>
                      <a:endParaRPr lang="en-GB" sz="1800" b="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a:solidFill>
                            <a:schemeClr val="bg1"/>
                          </a:solidFill>
                          <a:latin typeface="Arial" pitchFamily="34" charset="0"/>
                          <a:cs typeface="Arial" pitchFamily="34" charset="0"/>
                        </a:rPr>
                        <a:t>Aged Over 60</a:t>
                      </a:r>
                    </a:p>
                    <a:p>
                      <a:pPr algn="ctr"/>
                      <a:r>
                        <a:rPr lang="en-GB" sz="1600" b="0" baseline="0" dirty="0">
                          <a:solidFill>
                            <a:schemeClr val="bg1"/>
                          </a:solidFill>
                          <a:latin typeface="Arial" pitchFamily="34" charset="0"/>
                          <a:cs typeface="Arial" pitchFamily="34" charset="0"/>
                        </a:rPr>
                        <a:t>First Day of First AY</a:t>
                      </a:r>
                      <a:endParaRPr lang="en-GB" sz="1600" b="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10859">
                <a:tc>
                  <a:txBody>
                    <a:bodyPr/>
                    <a:lstStyle/>
                    <a:p>
                      <a:r>
                        <a:rPr lang="en-GB" sz="2000" b="0" dirty="0">
                          <a:latin typeface="Arial" pitchFamily="34" charset="0"/>
                          <a:cs typeface="Arial" pitchFamily="34" charset="0"/>
                        </a:rPr>
                        <a:t>Parental</a:t>
                      </a:r>
                      <a:r>
                        <a:rPr lang="en-GB" sz="2000" b="0" baseline="0" dirty="0">
                          <a:latin typeface="Arial" pitchFamily="34" charset="0"/>
                          <a:cs typeface="Arial" pitchFamily="34" charset="0"/>
                        </a:rPr>
                        <a:t> Home</a:t>
                      </a:r>
                      <a:endParaRPr lang="en-GB" sz="2000"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£8,610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£10,158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4">
                  <a:txBody>
                    <a:bodyPr/>
                    <a:lstStyle/>
                    <a:p>
                      <a:pPr algn="ctr"/>
                      <a:r>
                        <a:rPr lang="en-GB" sz="2000" b="0" dirty="0">
                          <a:latin typeface="Arial" pitchFamily="34" charset="0"/>
                          <a:cs typeface="Arial" pitchFamily="34" charset="0"/>
                        </a:rPr>
                        <a:t>£4,327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10859">
                <a:tc>
                  <a:txBody>
                    <a:bodyPr/>
                    <a:lstStyle/>
                    <a:p>
                      <a:r>
                        <a:rPr lang="en-GB" sz="2000" b="0" dirty="0">
                          <a:latin typeface="Arial" pitchFamily="34" charset="0"/>
                          <a:cs typeface="Arial" pitchFamily="34" charset="0"/>
                        </a:rPr>
                        <a:t>Elsewhere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£10,227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£11,658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0859">
                <a:tc>
                  <a:txBody>
                    <a:bodyPr/>
                    <a:lstStyle/>
                    <a:p>
                      <a:r>
                        <a:rPr lang="en-GB" sz="2000" b="0" dirty="0">
                          <a:latin typeface="Arial" pitchFamily="34" charset="0"/>
                          <a:cs typeface="Arial" pitchFamily="34" charset="0"/>
                        </a:rPr>
                        <a:t>London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£13,348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2000" b="0" dirty="0">
                          <a:latin typeface="Arial" pitchFamily="34" charset="0"/>
                          <a:cs typeface="Arial" pitchFamily="34" charset="0"/>
                        </a:rPr>
                        <a:t>£14,557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0859">
                <a:tc>
                  <a:txBody>
                    <a:bodyPr/>
                    <a:lstStyle/>
                    <a:p>
                      <a:r>
                        <a:rPr lang="en-GB" sz="2000" b="0" dirty="0">
                          <a:latin typeface="Arial" pitchFamily="34" charset="0"/>
                          <a:cs typeface="Arial" pitchFamily="34" charset="0"/>
                        </a:rPr>
                        <a:t>Overseas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£11,713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Arial" pitchFamily="34" charset="0"/>
                          <a:cs typeface="Arial" pitchFamily="34" charset="0"/>
                        </a:rPr>
                        <a:t>£13,038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b="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883F70E-0093-9C1F-39F1-51CCB9A9B461}"/>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Which Tier?</a:t>
            </a:r>
          </a:p>
        </p:txBody>
      </p:sp>
    </p:spTree>
    <p:extLst>
      <p:ext uri="{BB962C8B-B14F-4D97-AF65-F5344CB8AC3E}">
        <p14:creationId xmlns:p14="http://schemas.microsoft.com/office/powerpoint/2010/main" val="34114088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202019" y="1325894"/>
            <a:ext cx="11407775" cy="4776788"/>
          </a:xfrm>
          <a:prstGeom prst="rect">
            <a:avLst/>
          </a:prstGeom>
        </p:spPr>
        <p:txBody>
          <a:bodyPr>
            <a:noAutofit/>
          </a:bodyPr>
          <a:lstStyle/>
          <a:p>
            <a:pPr marL="0" indent="0">
              <a:spcBef>
                <a:spcPts val="0"/>
              </a:spcBef>
              <a:buNone/>
            </a:pPr>
            <a:r>
              <a:rPr lang="en-GB" sz="2000" dirty="0">
                <a:latin typeface="Arial" pitchFamily="34" charset="0"/>
                <a:cs typeface="Arial" pitchFamily="34" charset="0"/>
              </a:rPr>
              <a:t>The ‘</a:t>
            </a:r>
            <a:r>
              <a:rPr lang="en-GB" sz="2000" b="1" dirty="0">
                <a:latin typeface="Arial" pitchFamily="34" charset="0"/>
                <a:cs typeface="Arial" pitchFamily="34" charset="0"/>
              </a:rPr>
              <a:t>eligible for benefits</a:t>
            </a:r>
            <a:r>
              <a:rPr lang="en-GB" sz="2000" dirty="0">
                <a:latin typeface="Arial" pitchFamily="34" charset="0"/>
                <a:cs typeface="Arial" pitchFamily="34" charset="0"/>
              </a:rPr>
              <a:t>’ Maintenance Loan rate is available to students who fall into a specified category (full list on an application form) including if they:</a:t>
            </a:r>
          </a:p>
          <a:p>
            <a:pPr marL="270000" indent="-270000">
              <a:spcBef>
                <a:spcPts val="0"/>
              </a:spcBef>
              <a:buNone/>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Are a lone parent responsible for a child or a lone foster parent of a child or young person aged under 20</a:t>
            </a:r>
          </a:p>
          <a:p>
            <a:pPr marL="270000" indent="-270000">
              <a:spcBef>
                <a:spcPts val="0"/>
              </a:spcBef>
              <a:buNone/>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Have a partner who is also a full-time student and are responsible for a child or young person aged under 20 who is in full-time non-advanced education </a:t>
            </a:r>
          </a:p>
          <a:p>
            <a:pPr marL="270000" indent="-270000">
              <a:spcBef>
                <a:spcPts val="0"/>
              </a:spcBef>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Are deaf and qualify for Disabled Students' Allowance</a:t>
            </a:r>
          </a:p>
          <a:p>
            <a:pPr marL="270000" indent="-270000">
              <a:spcBef>
                <a:spcPts val="0"/>
              </a:spcBef>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Have a disability and qualify to receive income related Employment Support Allowance or are eligible to receive Disability/Severe Disability Premium</a:t>
            </a:r>
          </a:p>
          <a:p>
            <a:pPr marL="270000" indent="-270000">
              <a:spcBef>
                <a:spcPts val="0"/>
              </a:spcBef>
            </a:pPr>
            <a:endParaRPr lang="en-GB" sz="2000" dirty="0">
              <a:latin typeface="Arial" pitchFamily="34" charset="0"/>
              <a:cs typeface="Arial" pitchFamily="34" charset="0"/>
            </a:endParaRPr>
          </a:p>
          <a:p>
            <a:pPr marL="0" indent="0">
              <a:spcBef>
                <a:spcPts val="0"/>
              </a:spcBef>
              <a:buNone/>
            </a:pPr>
            <a:r>
              <a:rPr lang="en-GB" sz="2000" dirty="0">
                <a:latin typeface="Arial" pitchFamily="34" charset="0"/>
                <a:cs typeface="Arial" pitchFamily="34" charset="0"/>
              </a:rPr>
              <a:t>If unsure, students should </a:t>
            </a:r>
            <a:r>
              <a:rPr lang="en-GB" sz="2000" b="1" dirty="0">
                <a:latin typeface="Arial" pitchFamily="34" charset="0"/>
                <a:cs typeface="Arial" pitchFamily="34" charset="0"/>
              </a:rPr>
              <a:t>always ask </a:t>
            </a:r>
            <a:r>
              <a:rPr lang="en-GB" sz="2000" dirty="0">
                <a:latin typeface="Arial" pitchFamily="34" charset="0"/>
                <a:cs typeface="Arial" pitchFamily="34" charset="0"/>
              </a:rPr>
              <a:t>Jobcentre Plus/Department for Work and Pensions (DWP) for clarification on their on-going benefit entitlement</a:t>
            </a:r>
          </a:p>
        </p:txBody>
      </p:sp>
      <p:sp>
        <p:nvSpPr>
          <p:cNvPr id="6" name="TextBox 14">
            <a:extLst>
              <a:ext uri="{FF2B5EF4-FFF2-40B4-BE49-F238E27FC236}">
                <a16:creationId xmlns:a16="http://schemas.microsoft.com/office/drawing/2014/main" id="{95A06C41-ED10-4F26-96E3-6B25D3216DB1}"/>
              </a:ext>
            </a:extLst>
          </p:cNvPr>
          <p:cNvSpPr txBox="1">
            <a:spLocks noGrp="1" noChangeArrowheads="1"/>
          </p:cNvSpPr>
          <p:nvPr>
            <p:ph type="title" idx="4294967295"/>
          </p:nvPr>
        </p:nvSpPr>
        <p:spPr bwMode="auto">
          <a:xfrm>
            <a:off x="202019" y="312737"/>
            <a:ext cx="5808663" cy="7232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GB" sz="3200" dirty="0">
                <a:solidFill>
                  <a:schemeClr val="bg1"/>
                </a:solidFill>
                <a:latin typeface="Arial" panose="020B0604020202020204" pitchFamily="34" charset="0"/>
                <a:cs typeface="Arial" panose="020B0604020202020204" pitchFamily="34" charset="0"/>
              </a:rPr>
              <a:t>Maintenance Loans</a:t>
            </a:r>
            <a:br>
              <a:rPr lang="en-US" sz="3200" dirty="0">
                <a:solidFill>
                  <a:srgbClr val="DD4814"/>
                </a:solidFill>
                <a:latin typeface="Arial" pitchFamily="34" charset="0"/>
                <a:ea typeface="+mn-ea"/>
                <a:cs typeface="Arial" pitchFamily="34" charset="0"/>
              </a:rPr>
            </a:br>
            <a:endParaRPr lang="en-US" sz="1500" dirty="0">
              <a:latin typeface="Arial" pitchFamily="34" charset="0"/>
              <a:ea typeface="+mn-ea"/>
              <a:cs typeface="Arial" pitchFamily="34" charset="0"/>
            </a:endParaRPr>
          </a:p>
        </p:txBody>
      </p:sp>
    </p:spTree>
    <p:extLst>
      <p:ext uri="{BB962C8B-B14F-4D97-AF65-F5344CB8AC3E}">
        <p14:creationId xmlns:p14="http://schemas.microsoft.com/office/powerpoint/2010/main" val="267033913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5DE7F5F9-06BC-34AE-25C4-76C8ED1DEFCD}"/>
              </a:ext>
            </a:extLst>
          </p:cNvPr>
          <p:cNvSpPr txBox="1">
            <a:spLocks noGrp="1" noChangeArrowheads="1"/>
          </p:cNvSpPr>
          <p:nvPr>
            <p:ph type="title" idx="4294967295"/>
          </p:nvPr>
        </p:nvSpPr>
        <p:spPr bwMode="auto">
          <a:xfrm>
            <a:off x="182562" y="341165"/>
            <a:ext cx="5808663" cy="723275"/>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spcAft>
                <a:spcPts val="600"/>
              </a:spcAft>
              <a:defRPr/>
            </a:pPr>
            <a:r>
              <a:rPr lang="en-GB" sz="3200" dirty="0">
                <a:solidFill>
                  <a:schemeClr val="bg1"/>
                </a:solidFill>
                <a:latin typeface="Arial" panose="020B0604020202020204" pitchFamily="34" charset="0"/>
                <a:cs typeface="Arial" panose="020B0604020202020204" pitchFamily="34" charset="0"/>
              </a:rPr>
              <a:t>Maintenance Loans</a:t>
            </a:r>
            <a:br>
              <a:rPr lang="en-US" sz="2800" dirty="0">
                <a:solidFill>
                  <a:srgbClr val="DD4814"/>
                </a:solidFill>
                <a:latin typeface="Arial" pitchFamily="34" charset="0"/>
                <a:ea typeface="+mn-ea"/>
                <a:cs typeface="Arial" pitchFamily="34" charset="0"/>
              </a:rPr>
            </a:br>
            <a:endParaRPr lang="en-US" sz="1500" dirty="0">
              <a:solidFill>
                <a:prstClr val="black"/>
              </a:solidFill>
              <a:latin typeface="Arial" pitchFamily="34" charset="0"/>
              <a:ea typeface="+mn-ea"/>
              <a:cs typeface="Arial" pitchFamily="34" charset="0"/>
            </a:endParaRPr>
          </a:p>
        </p:txBody>
      </p:sp>
      <p:sp>
        <p:nvSpPr>
          <p:cNvPr id="4" name="Content Placeholder 2"/>
          <p:cNvSpPr>
            <a:spLocks noGrp="1"/>
          </p:cNvSpPr>
          <p:nvPr>
            <p:ph idx="4294967295"/>
          </p:nvPr>
        </p:nvSpPr>
        <p:spPr>
          <a:xfrm>
            <a:off x="340242" y="1210968"/>
            <a:ext cx="11483163" cy="4966548"/>
          </a:xfrm>
          <a:prstGeom prst="rect">
            <a:avLst/>
          </a:prstGeom>
        </p:spPr>
        <p:txBody>
          <a:bodyPr>
            <a:normAutofit/>
          </a:bodyPr>
          <a:lstStyle/>
          <a:p>
            <a:pPr marL="270000" indent="-270000">
              <a:spcBef>
                <a:spcPts val="0"/>
              </a:spcBef>
              <a:buNone/>
            </a:pPr>
            <a:r>
              <a:rPr lang="en-GB" sz="2000" dirty="0">
                <a:latin typeface="Arial" pitchFamily="34" charset="0"/>
                <a:cs typeface="Arial" pitchFamily="34" charset="0"/>
              </a:rPr>
              <a:t>The ‘eligible for benefits’ Maintenance Loan rate is made up of two main elements of support:</a:t>
            </a:r>
          </a:p>
          <a:p>
            <a:pPr marL="270000" indent="-270000">
              <a:spcBef>
                <a:spcPts val="0"/>
              </a:spcBef>
              <a:buNone/>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A </a:t>
            </a:r>
            <a:r>
              <a:rPr lang="en-GB" sz="2000" b="1" dirty="0">
                <a:latin typeface="Arial" pitchFamily="34" charset="0"/>
                <a:cs typeface="Arial" pitchFamily="34" charset="0"/>
              </a:rPr>
              <a:t>Maintenance </a:t>
            </a:r>
            <a:r>
              <a:rPr lang="en-GB" sz="2000" dirty="0">
                <a:latin typeface="Arial" pitchFamily="34" charset="0"/>
                <a:cs typeface="Arial" pitchFamily="34" charset="0"/>
              </a:rPr>
              <a:t>Element and </a:t>
            </a:r>
          </a:p>
          <a:p>
            <a:pPr marL="270000" indent="-270000">
              <a:spcBef>
                <a:spcPts val="0"/>
              </a:spcBef>
            </a:pPr>
            <a:endParaRPr lang="en-GB" sz="2000" b="1"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A</a:t>
            </a:r>
            <a:r>
              <a:rPr lang="en-GB" sz="2000" b="1" dirty="0">
                <a:latin typeface="Arial" pitchFamily="34" charset="0"/>
                <a:cs typeface="Arial" pitchFamily="34" charset="0"/>
              </a:rPr>
              <a:t> Special Support </a:t>
            </a:r>
            <a:r>
              <a:rPr lang="en-GB" sz="2000" dirty="0">
                <a:latin typeface="Arial" pitchFamily="34" charset="0"/>
                <a:cs typeface="Arial" pitchFamily="34" charset="0"/>
              </a:rPr>
              <a:t>Element</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a:latin typeface="Arial" pitchFamily="34" charset="0"/>
                <a:cs typeface="Arial" pitchFamily="34" charset="0"/>
              </a:rPr>
              <a:t>The Special Support Element of the loan is designed to be </a:t>
            </a:r>
            <a:r>
              <a:rPr lang="en-GB" sz="2000" b="1" dirty="0">
                <a:latin typeface="Arial" pitchFamily="34" charset="0"/>
                <a:cs typeface="Arial" pitchFamily="34" charset="0"/>
              </a:rPr>
              <a:t>a contribution </a:t>
            </a:r>
            <a:r>
              <a:rPr lang="en-GB" sz="2000" dirty="0">
                <a:latin typeface="Arial" pitchFamily="34" charset="0"/>
                <a:cs typeface="Arial" pitchFamily="34" charset="0"/>
              </a:rPr>
              <a:t>towards</a:t>
            </a:r>
            <a:r>
              <a:rPr lang="en-GB" sz="2000" b="1" dirty="0">
                <a:latin typeface="Arial" pitchFamily="34" charset="0"/>
                <a:cs typeface="Arial" pitchFamily="34" charset="0"/>
              </a:rPr>
              <a:t> </a:t>
            </a:r>
            <a:r>
              <a:rPr lang="en-GB" sz="2000" dirty="0">
                <a:latin typeface="Arial" pitchFamily="34" charset="0"/>
                <a:cs typeface="Arial" pitchFamily="34" charset="0"/>
              </a:rPr>
              <a:t>the cost of books, travel, equipment and childcare: </a:t>
            </a:r>
          </a:p>
          <a:p>
            <a:pPr marL="270000" indent="-270000">
              <a:spcBef>
                <a:spcPts val="0"/>
              </a:spcBef>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The Special Support Element will be </a:t>
            </a:r>
            <a:r>
              <a:rPr lang="en-GB" sz="2000" b="1" dirty="0">
                <a:latin typeface="Arial" pitchFamily="34" charset="0"/>
                <a:cs typeface="Arial" pitchFamily="34" charset="0"/>
              </a:rPr>
              <a:t>disregarded</a:t>
            </a:r>
            <a:r>
              <a:rPr lang="en-GB" sz="2000" dirty="0">
                <a:latin typeface="Arial" pitchFamily="34" charset="0"/>
                <a:cs typeface="Arial" pitchFamily="34" charset="0"/>
              </a:rPr>
              <a:t> by the Department for Work and Pensions as student income when calculating benefits</a:t>
            </a:r>
          </a:p>
          <a:p>
            <a:pPr marL="270000" indent="-270000">
              <a:spcBef>
                <a:spcPts val="0"/>
              </a:spcBef>
              <a:buNone/>
            </a:pPr>
            <a:endParaRPr lang="en-GB" sz="2000" dirty="0">
              <a:latin typeface="Arial" pitchFamily="34" charset="0"/>
              <a:cs typeface="Arial" pitchFamily="34" charset="0"/>
            </a:endParaRPr>
          </a:p>
          <a:p>
            <a:pPr marL="270000" indent="-270000">
              <a:spcBef>
                <a:spcPts val="0"/>
              </a:spcBef>
            </a:pPr>
            <a:r>
              <a:rPr lang="en-GB" sz="2000" dirty="0">
                <a:latin typeface="Arial" pitchFamily="34" charset="0"/>
                <a:cs typeface="Arial" pitchFamily="34" charset="0"/>
              </a:rPr>
              <a:t>Any Special Support Element funding that students are eligible to receive will be clearly marked on their Notification of Entitlement letters </a:t>
            </a:r>
            <a:br>
              <a:rPr lang="en-GB" sz="1350" dirty="0">
                <a:latin typeface="Arial" pitchFamily="34" charset="0"/>
                <a:cs typeface="Arial" pitchFamily="34" charset="0"/>
              </a:rPr>
            </a:br>
            <a:endParaRPr lang="en-GB" sz="1350" dirty="0">
              <a:latin typeface="Arial" pitchFamily="34" charset="0"/>
              <a:cs typeface="Arial" pitchFamily="34" charset="0"/>
            </a:endParaRPr>
          </a:p>
        </p:txBody>
      </p:sp>
    </p:spTree>
    <p:extLst>
      <p:ext uri="{BB962C8B-B14F-4D97-AF65-F5344CB8AC3E}">
        <p14:creationId xmlns:p14="http://schemas.microsoft.com/office/powerpoint/2010/main" val="283122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1298078"/>
              </p:ext>
            </p:extLst>
          </p:nvPr>
        </p:nvGraphicFramePr>
        <p:xfrm>
          <a:off x="705532" y="1443489"/>
          <a:ext cx="10780936" cy="4226065"/>
        </p:xfrm>
        <a:graphic>
          <a:graphicData uri="http://schemas.openxmlformats.org/drawingml/2006/table">
            <a:tbl>
              <a:tblPr firstRow="1" bandRow="1">
                <a:tableStyleId>{5C22544A-7EE6-4342-B048-85BDC9FD1C3A}</a:tableStyleId>
              </a:tblPr>
              <a:tblGrid>
                <a:gridCol w="2695234">
                  <a:extLst>
                    <a:ext uri="{9D8B030D-6E8A-4147-A177-3AD203B41FA5}">
                      <a16:colId xmlns:a16="http://schemas.microsoft.com/office/drawing/2014/main" val="20000"/>
                    </a:ext>
                  </a:extLst>
                </a:gridCol>
                <a:gridCol w="2695234">
                  <a:extLst>
                    <a:ext uri="{9D8B030D-6E8A-4147-A177-3AD203B41FA5}">
                      <a16:colId xmlns:a16="http://schemas.microsoft.com/office/drawing/2014/main" val="20001"/>
                    </a:ext>
                  </a:extLst>
                </a:gridCol>
                <a:gridCol w="2695234">
                  <a:extLst>
                    <a:ext uri="{9D8B030D-6E8A-4147-A177-3AD203B41FA5}">
                      <a16:colId xmlns:a16="http://schemas.microsoft.com/office/drawing/2014/main" val="20002"/>
                    </a:ext>
                  </a:extLst>
                </a:gridCol>
                <a:gridCol w="2695234">
                  <a:extLst>
                    <a:ext uri="{9D8B030D-6E8A-4147-A177-3AD203B41FA5}">
                      <a16:colId xmlns:a16="http://schemas.microsoft.com/office/drawing/2014/main" val="20003"/>
                    </a:ext>
                  </a:extLst>
                </a:gridCol>
              </a:tblGrid>
              <a:tr h="568365">
                <a:tc>
                  <a:txBody>
                    <a:bodyPr/>
                    <a:lstStyle/>
                    <a:p>
                      <a:pPr algn="ctr"/>
                      <a:r>
                        <a:rPr lang="en-GB" sz="1800" b="0" dirty="0">
                          <a:solidFill>
                            <a:schemeClr val="bg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baseline="0" dirty="0">
                          <a:solidFill>
                            <a:schemeClr val="bg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GB" sz="1800" b="0" dirty="0">
                          <a:solidFill>
                            <a:schemeClr val="bg1"/>
                          </a:solidFill>
                          <a:latin typeface="Arial" pitchFamily="34" charset="0"/>
                          <a:cs typeface="Arial" pitchFamily="34" charset="0"/>
                        </a:rPr>
                        <a:t>London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21282">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£8,610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£10,227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£13,348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21282">
                <a:tc>
                  <a:txBody>
                    <a:bodyPr/>
                    <a:lstStyle/>
                    <a:p>
                      <a:r>
                        <a:rPr lang="en-GB" sz="1800" b="0" dirty="0">
                          <a:solidFill>
                            <a:schemeClr val="tx1"/>
                          </a:solidFill>
                          <a:latin typeface="Arial" pitchFamily="34" charset="0"/>
                          <a:cs typeface="Arial" pitchFamily="34" charset="0"/>
                        </a:rPr>
                        <a:t>£30,000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£7,887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£9,497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£12,606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1282">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£7,163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£8,766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£11,863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21282">
                <a:tc>
                  <a:txBody>
                    <a:bodyPr/>
                    <a:lstStyle/>
                    <a:p>
                      <a:r>
                        <a:rPr lang="en-GB" sz="1800" b="0" dirty="0">
                          <a:solidFill>
                            <a:schemeClr val="tx1"/>
                          </a:solidFill>
                          <a:latin typeface="Arial" pitchFamily="34" charset="0"/>
                          <a:cs typeface="Arial" pitchFamily="34" charset="0"/>
                        </a:rPr>
                        <a:t>£40,000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£6,440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£8,035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£11,120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1282">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£5,716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£7,304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£10,377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1282">
                <a:tc>
                  <a:txBody>
                    <a:bodyPr/>
                    <a:lstStyle/>
                    <a:p>
                      <a:r>
                        <a:rPr lang="en-GB" sz="1800" b="0" dirty="0">
                          <a:solidFill>
                            <a:schemeClr val="tx1"/>
                          </a:solidFill>
                          <a:latin typeface="Arial" pitchFamily="34" charset="0"/>
                          <a:cs typeface="Arial" pitchFamily="34" charset="0"/>
                        </a:rPr>
                        <a:t>£50,000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£4,993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£6,573</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£9,634</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21282">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£4,269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£5,842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£8,891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21282">
                <a:tc>
                  <a:txBody>
                    <a:bodyPr/>
                    <a:lstStyle/>
                    <a:p>
                      <a:r>
                        <a:rPr lang="en-GB" sz="1800" b="0" dirty="0">
                          <a:solidFill>
                            <a:schemeClr val="tx1"/>
                          </a:solidFill>
                          <a:latin typeface="Arial" pitchFamily="34" charset="0"/>
                          <a:cs typeface="Arial" pitchFamily="34" charset="0"/>
                        </a:rPr>
                        <a:t>£60,000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itchFamily="34" charset="0"/>
                          <a:cs typeface="Arial" pitchFamily="34" charset="0"/>
                        </a:rPr>
                        <a:t>£3,790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£5,111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£8,148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1282">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£3,790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a:solidFill>
                            <a:schemeClr val="tx1"/>
                          </a:solidFill>
                          <a:latin typeface="Arial" pitchFamily="34" charset="0"/>
                          <a:cs typeface="Arial" pitchFamily="34" charset="0"/>
                        </a:rPr>
                        <a:t>£4,767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0" dirty="0">
                          <a:solidFill>
                            <a:schemeClr val="tx1"/>
                          </a:solidFill>
                          <a:latin typeface="Arial" pitchFamily="34" charset="0"/>
                          <a:cs typeface="Arial" pitchFamily="34" charset="0"/>
                        </a:rPr>
                        <a:t>£7,405</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1282">
                <a:tc>
                  <a:txBody>
                    <a:bodyPr/>
                    <a:lstStyle/>
                    <a:p>
                      <a:r>
                        <a:rPr lang="en-GB" sz="1800" b="0" dirty="0">
                          <a:solidFill>
                            <a:schemeClr val="tx1"/>
                          </a:solidFill>
                          <a:latin typeface="Arial" pitchFamily="34" charset="0"/>
                          <a:cs typeface="Arial" pitchFamily="34" charset="0"/>
                        </a:rPr>
                        <a:t>£70,040 &amp; over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£3,790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£4,767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Arial" pitchFamily="34" charset="0"/>
                          <a:cs typeface="Arial" pitchFamily="34" charset="0"/>
                        </a:rPr>
                        <a:t>£6,647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3588499"/>
                  </a:ext>
                </a:extLst>
              </a:tr>
            </a:tbl>
          </a:graphicData>
        </a:graphic>
      </p:graphicFrame>
      <p:sp>
        <p:nvSpPr>
          <p:cNvPr id="7" name="TextBox 6"/>
          <p:cNvSpPr txBox="1"/>
          <p:nvPr/>
        </p:nvSpPr>
        <p:spPr>
          <a:xfrm>
            <a:off x="436729" y="942190"/>
            <a:ext cx="7738209" cy="400110"/>
          </a:xfrm>
          <a:prstGeom prst="rect">
            <a:avLst/>
          </a:prstGeom>
          <a:noFill/>
        </p:spPr>
        <p:txBody>
          <a:bodyPr wrap="none" rtlCol="0">
            <a:spAutoFit/>
          </a:bodyPr>
          <a:lstStyle/>
          <a:p>
            <a:pPr>
              <a:defRPr/>
            </a:pPr>
            <a:r>
              <a:rPr lang="en-GB" sz="2000" dirty="0">
                <a:solidFill>
                  <a:prstClr val="black"/>
                </a:solidFill>
                <a:latin typeface="Arial" pitchFamily="34" charset="0"/>
                <a:cs typeface="Arial" pitchFamily="34" charset="0"/>
              </a:rPr>
              <a:t>2016 cohort FT students, not eligible for benefits or aged over 60 </a:t>
            </a:r>
          </a:p>
        </p:txBody>
      </p:sp>
      <p:sp>
        <p:nvSpPr>
          <p:cNvPr id="2" name="TextBox 1">
            <a:extLst>
              <a:ext uri="{FF2B5EF4-FFF2-40B4-BE49-F238E27FC236}">
                <a16:creationId xmlns:a16="http://schemas.microsoft.com/office/drawing/2014/main" id="{5FC778A7-F8B7-F4CF-42EE-3C50C60069CD}"/>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Maintenance Loans – Household Contribution</a:t>
            </a:r>
          </a:p>
        </p:txBody>
      </p:sp>
      <p:grpSp>
        <p:nvGrpSpPr>
          <p:cNvPr id="3" name="Group 9" descr="You can get an estimate of your loan entitlement using our calculator on:&#10;www.gov.uk/student-finance-calculator&#10;">
            <a:extLst>
              <a:ext uri="{FF2B5EF4-FFF2-40B4-BE49-F238E27FC236}">
                <a16:creationId xmlns:a16="http://schemas.microsoft.com/office/drawing/2014/main" id="{A3C66059-DAE0-5FCA-34CC-8ED4D5B7AE05}"/>
              </a:ext>
            </a:extLst>
          </p:cNvPr>
          <p:cNvGrpSpPr/>
          <p:nvPr/>
        </p:nvGrpSpPr>
        <p:grpSpPr>
          <a:xfrm>
            <a:off x="1786972" y="5770743"/>
            <a:ext cx="8618056" cy="923330"/>
            <a:chOff x="-1583146" y="3432097"/>
            <a:chExt cx="8618056" cy="923330"/>
          </a:xfrm>
        </p:grpSpPr>
        <p:sp>
          <p:nvSpPr>
            <p:cNvPr id="5" name="Rounded Rectangle 6">
              <a:extLst>
                <a:ext uri="{FF2B5EF4-FFF2-40B4-BE49-F238E27FC236}">
                  <a16:creationId xmlns:a16="http://schemas.microsoft.com/office/drawing/2014/main" id="{C255229D-7A49-B10B-492C-939AEED6DB20}"/>
                </a:ext>
              </a:extLst>
            </p:cNvPr>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D4B87B6-480A-92C4-45B2-8ABFC229046F}"/>
                </a:ext>
              </a:extLst>
            </p:cNvPr>
            <p:cNvSpPr>
              <a:spLocks noChangeArrowheads="1"/>
            </p:cNvSpPr>
            <p:nvPr/>
          </p:nvSpPr>
          <p:spPr bwMode="auto">
            <a:xfrm>
              <a:off x="-811938" y="3568274"/>
              <a:ext cx="7825803" cy="646331"/>
            </a:xfrm>
            <a:prstGeom prst="rect">
              <a:avLst/>
            </a:prstGeom>
            <a:noFill/>
            <a:ln w="9525">
              <a:noFill/>
              <a:miter lim="800000"/>
              <a:headEnd/>
              <a:tailEnd/>
            </a:ln>
          </p:spPr>
          <p:txBody>
            <a:bodyPr wrap="square">
              <a:spAutoFit/>
            </a:bodyPr>
            <a:lstStyle/>
            <a:p>
              <a:pPr marL="432000" marR="0" lvl="0" indent="-36000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You can get an estimate of your loan entitlement using the calculator on:</a:t>
              </a:r>
            </a:p>
            <a:p>
              <a:pPr marL="432000" marR="0" lvl="0" indent="-36000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www.gov.uk/student-finance-calculator</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Oval 7">
              <a:extLst>
                <a:ext uri="{FF2B5EF4-FFF2-40B4-BE49-F238E27FC236}">
                  <a16:creationId xmlns:a16="http://schemas.microsoft.com/office/drawing/2014/main" id="{237DD3E3-C2F0-A58C-AC0C-32BC3977C500}"/>
                </a:ext>
              </a:extLst>
            </p:cNvPr>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9DFA9883-34DB-EA92-E6E1-E4CE43036B97}"/>
                </a:ext>
              </a:extLst>
            </p:cNvPr>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587375" y="996950"/>
            <a:ext cx="11604625" cy="4864100"/>
          </a:xfrm>
          <a:prstGeom prst="rect">
            <a:avLst/>
          </a:prstGeom>
        </p:spPr>
        <p:txBody>
          <a:bodyPr>
            <a:noAutofit/>
          </a:bodyPr>
          <a:lstStyle/>
          <a:p>
            <a:pPr marL="360000" indent="-360000" fontAlgn="base">
              <a:spcBef>
                <a:spcPts val="0"/>
              </a:spcBef>
              <a:buNone/>
            </a:pPr>
            <a:r>
              <a:rPr lang="en-GB" sz="2000" dirty="0">
                <a:latin typeface="Arial" pitchFamily="34" charset="0"/>
                <a:cs typeface="Arial" pitchFamily="34" charset="0"/>
              </a:rPr>
              <a:t>Maximum loans for new students starting postgraduate master’s or doctoral degree courses in AY</a:t>
            </a:r>
          </a:p>
          <a:p>
            <a:pPr marL="360000" indent="-360000" fontAlgn="base">
              <a:spcBef>
                <a:spcPts val="0"/>
              </a:spcBef>
              <a:buNone/>
            </a:pPr>
            <a:r>
              <a:rPr lang="en-GB" sz="2000" dirty="0">
                <a:latin typeface="Arial" pitchFamily="34" charset="0"/>
                <a:cs typeface="Arial" pitchFamily="34" charset="0"/>
              </a:rPr>
              <a:t>2024/25 will be to:</a:t>
            </a:r>
          </a:p>
          <a:p>
            <a:pPr marL="360000" indent="-360000" fontAlgn="base">
              <a:spcBef>
                <a:spcPts val="0"/>
              </a:spcBef>
            </a:pPr>
            <a:endParaRPr lang="en-GB" sz="2000" dirty="0">
              <a:latin typeface="Arial" pitchFamily="34" charset="0"/>
              <a:cs typeface="Arial" pitchFamily="34" charset="0"/>
            </a:endParaRPr>
          </a:p>
          <a:p>
            <a:pPr marL="360000" indent="-360000">
              <a:spcBef>
                <a:spcPts val="0"/>
              </a:spcBef>
            </a:pPr>
            <a:endParaRPr lang="en-GB" sz="2000" dirty="0">
              <a:latin typeface="Arial" pitchFamily="34" charset="0"/>
              <a:cs typeface="Arial" pitchFamily="34" charset="0"/>
            </a:endParaRPr>
          </a:p>
        </p:txBody>
      </p:sp>
      <p:grpSp>
        <p:nvGrpSpPr>
          <p:cNvPr id="2" name="Group 1" descr="Graphic showing maximum £11,836 masters loan, £27,892 doctoral loan and £25,575 postgraduate Disabled Students Allowances">
            <a:extLst>
              <a:ext uri="{FF2B5EF4-FFF2-40B4-BE49-F238E27FC236}">
                <a16:creationId xmlns:a16="http://schemas.microsoft.com/office/drawing/2014/main" id="{A11A3BFA-E1C4-4C6F-BC37-DB7429A46B3A}"/>
              </a:ext>
            </a:extLst>
          </p:cNvPr>
          <p:cNvGrpSpPr/>
          <p:nvPr/>
        </p:nvGrpSpPr>
        <p:grpSpPr>
          <a:xfrm>
            <a:off x="1886783" y="2197267"/>
            <a:ext cx="8418433" cy="4182865"/>
            <a:chOff x="347893" y="2580293"/>
            <a:chExt cx="5088416" cy="3574571"/>
          </a:xfrm>
          <a:solidFill>
            <a:srgbClr val="FFC000"/>
          </a:solidFill>
        </p:grpSpPr>
        <p:graphicFrame>
          <p:nvGraphicFramePr>
            <p:cNvPr id="16" name="Group 4"/>
            <p:cNvGraphicFramePr>
              <a:graphicFrameLocks/>
            </p:cNvGraphicFramePr>
            <p:nvPr>
              <p:extLst>
                <p:ext uri="{D42A27DB-BD31-4B8C-83A1-F6EECF244321}">
                  <p14:modId xmlns:p14="http://schemas.microsoft.com/office/powerpoint/2010/main" val="1821334639"/>
                </p:ext>
              </p:extLst>
            </p:nvPr>
          </p:nvGraphicFramePr>
          <p:xfrm>
            <a:off x="352820" y="3951891"/>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Doctoral Loan</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£29,390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0" name="Group 4"/>
            <p:cNvGraphicFramePr>
              <a:graphicFrameLocks/>
            </p:cNvGraphicFramePr>
            <p:nvPr>
              <p:extLst>
                <p:ext uri="{D42A27DB-BD31-4B8C-83A1-F6EECF244321}">
                  <p14:modId xmlns:p14="http://schemas.microsoft.com/office/powerpoint/2010/main" val="983226320"/>
                </p:ext>
              </p:extLst>
            </p:nvPr>
          </p:nvGraphicFramePr>
          <p:xfrm>
            <a:off x="347893" y="5328745"/>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Disabled Students’ Allowance</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£26,948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7" name="Group 4"/>
            <p:cNvGraphicFramePr>
              <a:graphicFrameLocks/>
            </p:cNvGraphicFramePr>
            <p:nvPr>
              <p:extLst>
                <p:ext uri="{D42A27DB-BD31-4B8C-83A1-F6EECF244321}">
                  <p14:modId xmlns:p14="http://schemas.microsoft.com/office/powerpoint/2010/main" val="678188455"/>
                </p:ext>
              </p:extLst>
            </p:nvPr>
          </p:nvGraphicFramePr>
          <p:xfrm>
            <a:off x="354790" y="2580293"/>
            <a:ext cx="5081519" cy="826119"/>
          </p:xfrm>
          <a:graphic>
            <a:graphicData uri="http://schemas.openxmlformats.org/drawingml/2006/table">
              <a:tbl>
                <a:tblPr firstRow="1">
                  <a:tableStyleId>{69CF1AB2-1976-4502-BF36-3FF5EA218861}</a:tableStyleId>
                </a:tblPr>
                <a:tblGrid>
                  <a:gridCol w="8407022">
                    <a:extLst>
                      <a:ext uri="{9D8B030D-6E8A-4147-A177-3AD203B41FA5}">
                        <a16:colId xmlns:a16="http://schemas.microsoft.com/office/drawing/2014/main" val="20000"/>
                      </a:ext>
                    </a:extLst>
                  </a:gridCol>
                </a:tblGrid>
                <a:tr h="502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1800" b="0" dirty="0">
                            <a:solidFill>
                              <a:schemeClr val="bg1"/>
                            </a:solidFill>
                            <a:latin typeface="Arial" pitchFamily="34" charset="0"/>
                            <a:cs typeface="Arial" pitchFamily="34" charset="0"/>
                          </a:rPr>
                          <a:t>Maximum Postgraduate</a:t>
                        </a:r>
                        <a:r>
                          <a:rPr lang="en-GB" sz="1800" b="0" baseline="0" dirty="0">
                            <a:solidFill>
                              <a:schemeClr val="bg1"/>
                            </a:solidFill>
                            <a:latin typeface="Arial" pitchFamily="34" charset="0"/>
                            <a:cs typeface="Arial" pitchFamily="34" charset="0"/>
                          </a:rPr>
                          <a:t> Master’s Loan</a:t>
                        </a:r>
                        <a:endParaRPr lang="en-GB" sz="1800" b="0" dirty="0">
                          <a:solidFill>
                            <a:schemeClr val="bg1"/>
                          </a:solidFill>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642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cs typeface="Arial" pitchFamily="34" charset="0"/>
                          </a:rPr>
                          <a:t>£12,471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grpSp>
      <p:sp>
        <p:nvSpPr>
          <p:cNvPr id="5" name="TextBox 4">
            <a:extLst>
              <a:ext uri="{FF2B5EF4-FFF2-40B4-BE49-F238E27FC236}">
                <a16:creationId xmlns:a16="http://schemas.microsoft.com/office/drawing/2014/main" id="{CCC7D970-3708-E7C3-718C-43B36F2FE813}"/>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Postgraduate Loans</a:t>
            </a:r>
          </a:p>
        </p:txBody>
      </p:sp>
    </p:spTree>
    <p:extLst>
      <p:ext uri="{BB962C8B-B14F-4D97-AF65-F5344CB8AC3E}">
        <p14:creationId xmlns:p14="http://schemas.microsoft.com/office/powerpoint/2010/main" val="40561587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B56E-D4FD-509A-EF2E-55DC3A09B9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F9905F-D370-60B2-D346-D89A9ACC3890}"/>
              </a:ext>
            </a:extLst>
          </p:cNvPr>
          <p:cNvSpPr txBox="1"/>
          <p:nvPr/>
        </p:nvSpPr>
        <p:spPr>
          <a:xfrm>
            <a:off x="274319" y="1485900"/>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Additional Support</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3811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793A7-03CB-B8BE-81F5-CD9F8E73AAA4}"/>
              </a:ext>
            </a:extLst>
          </p:cNvPr>
          <p:cNvPicPr>
            <a:picLocks noChangeAspect="1"/>
          </p:cNvPicPr>
          <p:nvPr/>
        </p:nvPicPr>
        <p:blipFill>
          <a:blip r:embed="rId2"/>
          <a:stretch>
            <a:fillRect/>
          </a:stretch>
        </p:blipFill>
        <p:spPr>
          <a:xfrm>
            <a:off x="1364512" y="2282150"/>
            <a:ext cx="8697431" cy="4591661"/>
          </a:xfrm>
          <a:prstGeom prst="rect">
            <a:avLst/>
          </a:prstGeom>
        </p:spPr>
      </p:pic>
      <p:sp>
        <p:nvSpPr>
          <p:cNvPr id="5" name="TextBox 4">
            <a:extLst>
              <a:ext uri="{FF2B5EF4-FFF2-40B4-BE49-F238E27FC236}">
                <a16:creationId xmlns:a16="http://schemas.microsoft.com/office/drawing/2014/main" id="{F44A4ED1-8CE0-A3B7-A9A2-D224DDA43ED5}"/>
              </a:ext>
            </a:extLst>
          </p:cNvPr>
          <p:cNvSpPr txBox="1"/>
          <p:nvPr/>
        </p:nvSpPr>
        <p:spPr>
          <a:xfrm>
            <a:off x="252524" y="191412"/>
            <a:ext cx="6097772"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Disabled Students Allowance</a:t>
            </a:r>
          </a:p>
        </p:txBody>
      </p:sp>
      <p:sp>
        <p:nvSpPr>
          <p:cNvPr id="7" name="TextBox 6">
            <a:extLst>
              <a:ext uri="{FF2B5EF4-FFF2-40B4-BE49-F238E27FC236}">
                <a16:creationId xmlns:a16="http://schemas.microsoft.com/office/drawing/2014/main" id="{DC6118CF-4A93-8921-FC73-6B86E8CA7FE0}"/>
              </a:ext>
            </a:extLst>
          </p:cNvPr>
          <p:cNvSpPr txBox="1"/>
          <p:nvPr/>
        </p:nvSpPr>
        <p:spPr>
          <a:xfrm>
            <a:off x="252524" y="1218191"/>
            <a:ext cx="11758723" cy="1061829"/>
          </a:xfrm>
          <a:prstGeom prst="rect">
            <a:avLst/>
          </a:prstGeom>
          <a:noFill/>
        </p:spPr>
        <p:txBody>
          <a:bodyPr wrap="square">
            <a:spAutoFit/>
          </a:bodyPr>
          <a:lstStyle/>
          <a:p>
            <a:pPr>
              <a:lnSpc>
                <a:spcPct val="150000"/>
              </a:lnSpc>
            </a:pPr>
            <a:r>
              <a:rPr lang="en-GB" dirty="0">
                <a:latin typeface="Arial" panose="020B0604020202020204" pitchFamily="34" charset="0"/>
                <a:ea typeface="Calibri" panose="020F0502020204030204" pitchFamily="34" charset="0"/>
                <a:cs typeface="Arial" panose="020B0604020202020204" pitchFamily="34" charset="0"/>
              </a:rPr>
              <a:t>What they will supply:</a:t>
            </a:r>
            <a:r>
              <a:rPr lang="en-GB" dirty="0">
                <a:effectLst/>
                <a:latin typeface="Arial" panose="020B0604020202020204" pitchFamily="34" charset="0"/>
                <a:ea typeface="Calibri" panose="020F0502020204030204" pitchFamily="34" charset="0"/>
                <a:cs typeface="Arial" panose="020B0604020202020204" pitchFamily="34" charset="0"/>
              </a:rPr>
              <a:t> </a:t>
            </a:r>
          </a:p>
          <a:p>
            <a:r>
              <a:rPr lang="en-GB" dirty="0">
                <a:effectLst/>
                <a:latin typeface="Arial" panose="020B0604020202020204" pitchFamily="34" charset="0"/>
                <a:ea typeface="Calibri" panose="020F0502020204030204" pitchFamily="34" charset="0"/>
                <a:cs typeface="Arial" panose="020B0604020202020204" pitchFamily="34" charset="0"/>
              </a:rPr>
              <a:t>Needs assessments, assistive technology and assistive technology training for students in receipt of DSA. </a:t>
            </a:r>
            <a:r>
              <a:rPr lang="en-GB" sz="1800" dirty="0">
                <a:latin typeface="Arial" panose="020B0604020202020204" pitchFamily="34" charset="0"/>
                <a:ea typeface="Calibri" panose="020F0502020204030204" pitchFamily="34" charset="0"/>
                <a:cs typeface="Arial" panose="020B0604020202020204" pitchFamily="34" charset="0"/>
              </a:rPr>
              <a:t>S</a:t>
            </a:r>
            <a:r>
              <a:rPr lang="en-GB" sz="1800" dirty="0">
                <a:effectLst/>
                <a:latin typeface="Arial" panose="020B0604020202020204" pitchFamily="34" charset="0"/>
                <a:ea typeface="Calibri" panose="020F0502020204030204" pitchFamily="34" charset="0"/>
                <a:cs typeface="Arial" panose="020B0604020202020204" pitchFamily="34" charset="0"/>
              </a:rPr>
              <a:t>tudents will have one supplier who has ownership of their end-to-end support for the services above.</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9354D7C2-CACC-766E-2345-6F737A7C02FA}"/>
              </a:ext>
            </a:extLst>
          </p:cNvPr>
          <p:cNvSpPr txBox="1"/>
          <p:nvPr/>
        </p:nvSpPr>
        <p:spPr>
          <a:xfrm>
            <a:off x="252524" y="946821"/>
            <a:ext cx="6097772" cy="369332"/>
          </a:xfrm>
          <a:prstGeom prst="rect">
            <a:avLst/>
          </a:prstGeom>
          <a:noFill/>
        </p:spPr>
        <p:txBody>
          <a:bodyPr wrap="square">
            <a:spAutoFit/>
          </a:bodyPr>
          <a:lstStyle/>
          <a:p>
            <a:r>
              <a:rPr lang="en-GB" dirty="0">
                <a:latin typeface="Arial" panose="020B0604020202020204" pitchFamily="34" charset="0"/>
                <a:ea typeface="Calibri" panose="020F0502020204030204" pitchFamily="34" charset="0"/>
                <a:cs typeface="Arial" panose="020B0604020202020204" pitchFamily="34" charset="0"/>
              </a:rPr>
              <a:t>New Suppliers: </a:t>
            </a:r>
            <a:r>
              <a:rPr lang="en-GB" sz="1800" dirty="0">
                <a:effectLst/>
                <a:latin typeface="Arial" panose="020B0604020202020204" pitchFamily="34" charset="0"/>
                <a:ea typeface="Calibri" panose="020F0502020204030204" pitchFamily="34" charset="0"/>
                <a:cs typeface="Arial" panose="020B0604020202020204" pitchFamily="34" charset="0"/>
              </a:rPr>
              <a:t>Study Tech and Capita </a:t>
            </a:r>
            <a:endParaRPr lang="en-GB"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305573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03118" y="1017944"/>
            <a:ext cx="11756090" cy="5202238"/>
          </a:xfrm>
          <a:prstGeom prst="rect">
            <a:avLst/>
          </a:prstGeom>
        </p:spPr>
        <p:txBody>
          <a:bodyPr>
            <a:noAutofit/>
          </a:bodyPr>
          <a:lstStyle/>
          <a:p>
            <a:pPr marL="0" indent="0" fontAlgn="base">
              <a:spcBef>
                <a:spcPts val="0"/>
              </a:spcBef>
              <a:buNone/>
            </a:pPr>
            <a:r>
              <a:rPr lang="en-GB" sz="2000" dirty="0">
                <a:latin typeface="Arial" pitchFamily="34" charset="0"/>
                <a:cs typeface="Arial" pitchFamily="34" charset="0"/>
              </a:rPr>
              <a:t>The maximum allowance </a:t>
            </a:r>
            <a:r>
              <a:rPr lang="en-GB" sz="2000" b="1" dirty="0">
                <a:solidFill>
                  <a:srgbClr val="0070C0"/>
                </a:solidFill>
                <a:latin typeface="Arial" pitchFamily="34" charset="0"/>
                <a:cs typeface="Arial" pitchFamily="34" charset="0"/>
              </a:rPr>
              <a:t>£26,947 </a:t>
            </a:r>
            <a:r>
              <a:rPr lang="en-GB" sz="2000" dirty="0">
                <a:latin typeface="Arial" pitchFamily="34" charset="0"/>
                <a:cs typeface="Arial" pitchFamily="34" charset="0"/>
              </a:rPr>
              <a:t>applies</a:t>
            </a:r>
            <a:r>
              <a:rPr lang="en-GB" sz="2000" dirty="0">
                <a:solidFill>
                  <a:srgbClr val="0070C0"/>
                </a:solidFill>
                <a:latin typeface="Arial" pitchFamily="34" charset="0"/>
                <a:cs typeface="Arial" pitchFamily="34" charset="0"/>
              </a:rPr>
              <a:t> </a:t>
            </a:r>
            <a:r>
              <a:rPr lang="en-GB" sz="2000" dirty="0">
                <a:latin typeface="Arial" pitchFamily="34" charset="0"/>
                <a:cs typeface="Arial" pitchFamily="34" charset="0"/>
              </a:rPr>
              <a:t>to both full-time and part-time undergraduate and postgraduate DSA recipients in 2024/25.  </a:t>
            </a:r>
          </a:p>
          <a:p>
            <a:pPr marL="0" indent="0" fontAlgn="base">
              <a:spcBef>
                <a:spcPts val="0"/>
              </a:spcBef>
              <a:buNone/>
            </a:pPr>
            <a:endParaRPr lang="en-GB" sz="2000" dirty="0">
              <a:latin typeface="Arial" pitchFamily="34" charset="0"/>
              <a:cs typeface="Arial" pitchFamily="34" charset="0"/>
            </a:endParaRPr>
          </a:p>
          <a:p>
            <a:pPr marL="0" indent="0">
              <a:spcBef>
                <a:spcPts val="0"/>
              </a:spcBef>
              <a:buNone/>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Disabled Students’ Allowances provide help towards the additional costs a student may face as result of their disability, long-term health condition, mental-health condition or specific learning difficulty:</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pPr>
            <a:endParaRPr lang="en-GB" sz="2000" dirty="0">
              <a:latin typeface="Arial" pitchFamily="34" charset="0"/>
              <a:cs typeface="Arial" pitchFamily="34" charset="0"/>
            </a:endParaRPr>
          </a:p>
          <a:p>
            <a:pPr marL="360000" indent="-360000" fontAlgn="base">
              <a:spcBef>
                <a:spcPts val="0"/>
              </a:spcBef>
              <a:buNone/>
            </a:pPr>
            <a:endParaRPr lang="en-GB" sz="2000" dirty="0">
              <a:latin typeface="Arial" pitchFamily="34" charset="0"/>
              <a:cs typeface="Arial" pitchFamily="34" charset="0"/>
            </a:endParaRPr>
          </a:p>
          <a:p>
            <a:pPr marL="0" indent="0" fontAlgn="base">
              <a:spcBef>
                <a:spcPts val="0"/>
              </a:spcBef>
              <a:buNone/>
            </a:pPr>
            <a:endParaRPr lang="en-GB" sz="2000" dirty="0">
              <a:latin typeface="Arial" pitchFamily="34" charset="0"/>
              <a:cs typeface="Arial" pitchFamily="34" charset="0"/>
            </a:endParaRPr>
          </a:p>
          <a:p>
            <a:pPr marL="360000" indent="-360000">
              <a:spcBef>
                <a:spcPts val="0"/>
              </a:spcBef>
            </a:pPr>
            <a:endParaRPr lang="en-GB" sz="2000" dirty="0">
              <a:latin typeface="Arial" pitchFamily="34" charset="0"/>
              <a:cs typeface="Arial" pitchFamily="34" charset="0"/>
            </a:endParaRPr>
          </a:p>
        </p:txBody>
      </p:sp>
      <p:sp>
        <p:nvSpPr>
          <p:cNvPr id="2" name="TextBox 1">
            <a:extLst>
              <a:ext uri="{FF2B5EF4-FFF2-40B4-BE49-F238E27FC236}">
                <a16:creationId xmlns:a16="http://schemas.microsoft.com/office/drawing/2014/main" id="{172CBD03-745F-9B9A-57D9-FFB6329EC7B6}"/>
              </a:ext>
            </a:extLst>
          </p:cNvPr>
          <p:cNvSpPr txBox="1"/>
          <p:nvPr/>
        </p:nvSpPr>
        <p:spPr>
          <a:xfrm>
            <a:off x="103118" y="128209"/>
            <a:ext cx="115173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Disabled Students Allowance</a:t>
            </a:r>
          </a:p>
        </p:txBody>
      </p:sp>
      <p:sp>
        <p:nvSpPr>
          <p:cNvPr id="6" name="Rectangle: Rounded Corners 5">
            <a:extLst>
              <a:ext uri="{FF2B5EF4-FFF2-40B4-BE49-F238E27FC236}">
                <a16:creationId xmlns:a16="http://schemas.microsoft.com/office/drawing/2014/main" id="{E571D3FA-1E36-A830-3BF9-D21B7041EF81}"/>
              </a:ext>
            </a:extLst>
          </p:cNvPr>
          <p:cNvSpPr/>
          <p:nvPr/>
        </p:nvSpPr>
        <p:spPr>
          <a:xfrm>
            <a:off x="1848689" y="3092417"/>
            <a:ext cx="8264947" cy="327766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60000" marR="0" lvl="0" indent="-360000" algn="l" defTabSz="914400" rtl="0" eaLnBrk="1" fontAlgn="auto" latinLnBrk="0" hangingPunct="1">
              <a:lnSpc>
                <a:spcPct val="100000"/>
              </a:lnSpc>
              <a:spcBef>
                <a:spcPts val="0"/>
              </a:spcBef>
              <a:spcAft>
                <a:spcPts val="180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rPr>
              <a:t>DSA Support:</a:t>
            </a:r>
          </a:p>
          <a:p>
            <a:pPr marL="540000" marR="0" lvl="0" indent="-360000" algn="l" defTabSz="914400" rtl="0" eaLnBrk="1" fontAlgn="auto" latinLnBrk="0" hangingPunct="1">
              <a:lnSpc>
                <a:spcPct val="100000"/>
              </a:lnSpc>
              <a:spcBef>
                <a:spcPts val="0"/>
              </a:spcBef>
              <a:spcAft>
                <a:spcPts val="1800"/>
              </a:spcAft>
              <a:buClrTx/>
              <a:buSzTx/>
              <a:buFontTx/>
              <a:buChar char="•"/>
              <a:tabLst/>
              <a:defRPr/>
            </a:pPr>
            <a:r>
              <a:rPr kumimoji="0" lang="en-GB" sz="2000" b="0"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rPr>
              <a:t>Is available in addition to the standard student finance package,</a:t>
            </a:r>
          </a:p>
          <a:p>
            <a:pPr marL="540000" marR="0" lvl="0" indent="-360000" algn="l" defTabSz="914400" rtl="0" eaLnBrk="1" fontAlgn="auto" latinLnBrk="0" hangingPunct="1">
              <a:lnSpc>
                <a:spcPct val="100000"/>
              </a:lnSpc>
              <a:spcBef>
                <a:spcPts val="0"/>
              </a:spcBef>
              <a:spcAft>
                <a:spcPts val="1800"/>
              </a:spcAft>
              <a:buClrTx/>
              <a:buSzTx/>
              <a:buFontTx/>
              <a:buChar char="•"/>
              <a:tabLst/>
              <a:defRPr/>
            </a:pPr>
            <a:r>
              <a:rPr kumimoji="0" lang="en-GB" sz="2000" b="0"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rPr>
              <a:t>Does not have to be repaid,</a:t>
            </a:r>
          </a:p>
          <a:p>
            <a:pPr marL="540000" marR="0" lvl="0" indent="-360000" algn="l" defTabSz="914400" rtl="0" eaLnBrk="1" fontAlgn="auto" latinLnBrk="0" hangingPunct="1">
              <a:lnSpc>
                <a:spcPct val="100000"/>
              </a:lnSpc>
              <a:spcBef>
                <a:spcPts val="0"/>
              </a:spcBef>
              <a:spcAft>
                <a:spcPts val="1800"/>
              </a:spcAft>
              <a:buClrTx/>
              <a:buSzTx/>
              <a:buFontTx/>
              <a:buChar char="•"/>
              <a:tabLst/>
              <a:defRPr/>
            </a:pPr>
            <a:r>
              <a:rPr kumimoji="0" lang="en-GB" sz="2000" b="0"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rPr>
              <a:t>Is not affected by household income,</a:t>
            </a:r>
          </a:p>
          <a:p>
            <a:pPr marL="540000" marR="0" lvl="0" indent="-3600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rPr>
              <a:t>Looks at the specific needs of the individual student</a:t>
            </a:r>
          </a:p>
        </p:txBody>
      </p:sp>
    </p:spTree>
    <p:extLst>
      <p:ext uri="{BB962C8B-B14F-4D97-AF65-F5344CB8AC3E}">
        <p14:creationId xmlns:p14="http://schemas.microsoft.com/office/powerpoint/2010/main" val="9511748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79362244"/>
              </p:ext>
            </p:extLst>
          </p:nvPr>
        </p:nvGraphicFramePr>
        <p:xfrm>
          <a:off x="534255" y="1296820"/>
          <a:ext cx="10880332" cy="3857932"/>
        </p:xfrm>
        <a:graphic>
          <a:graphicData uri="http://schemas.openxmlformats.org/drawingml/2006/table">
            <a:tbl>
              <a:tblPr firstRow="1"/>
              <a:tblGrid>
                <a:gridCol w="3502775">
                  <a:extLst>
                    <a:ext uri="{9D8B030D-6E8A-4147-A177-3AD203B41FA5}">
                      <a16:colId xmlns:a16="http://schemas.microsoft.com/office/drawing/2014/main" val="20000"/>
                    </a:ext>
                  </a:extLst>
                </a:gridCol>
                <a:gridCol w="1859458">
                  <a:extLst>
                    <a:ext uri="{9D8B030D-6E8A-4147-A177-3AD203B41FA5}">
                      <a16:colId xmlns:a16="http://schemas.microsoft.com/office/drawing/2014/main" val="20001"/>
                    </a:ext>
                  </a:extLst>
                </a:gridCol>
                <a:gridCol w="1784327">
                  <a:extLst>
                    <a:ext uri="{9D8B030D-6E8A-4147-A177-3AD203B41FA5}">
                      <a16:colId xmlns:a16="http://schemas.microsoft.com/office/drawing/2014/main" val="20002"/>
                    </a:ext>
                  </a:extLst>
                </a:gridCol>
                <a:gridCol w="1821893">
                  <a:extLst>
                    <a:ext uri="{9D8B030D-6E8A-4147-A177-3AD203B41FA5}">
                      <a16:colId xmlns:a16="http://schemas.microsoft.com/office/drawing/2014/main" val="20003"/>
                    </a:ext>
                  </a:extLst>
                </a:gridCol>
                <a:gridCol w="1911879">
                  <a:extLst>
                    <a:ext uri="{9D8B030D-6E8A-4147-A177-3AD203B41FA5}">
                      <a16:colId xmlns:a16="http://schemas.microsoft.com/office/drawing/2014/main" val="20004"/>
                    </a:ext>
                  </a:extLst>
                </a:gridCol>
              </a:tblGrid>
              <a:tr h="382094">
                <a:tc rowSpan="2">
                  <a:txBody>
                    <a:bodyPr/>
                    <a:lstStyle/>
                    <a:p>
                      <a:pPr algn="ctr"/>
                      <a:r>
                        <a:rPr lang="en-GB" sz="2000" b="0" dirty="0">
                          <a:solidFill>
                            <a:schemeClr val="bg1"/>
                          </a:solidFill>
                          <a:latin typeface="Arial" pitchFamily="34" charset="0"/>
                          <a:cs typeface="Arial" pitchFamily="34" charset="0"/>
                        </a:rPr>
                        <a:t>GFD AY 24/25</a:t>
                      </a:r>
                    </a:p>
                    <a:p>
                      <a:pPr algn="ctr"/>
                      <a:r>
                        <a:rPr lang="en-GB" sz="2000" b="0" dirty="0">
                          <a:solidFill>
                            <a:schemeClr val="bg1"/>
                          </a:solidFill>
                          <a:latin typeface="Arial" pitchFamily="34" charset="0"/>
                          <a:cs typeface="Arial" pitchFamily="34" charset="0"/>
                        </a:rPr>
                        <a:t>Income Assessments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PLA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rowSpan="2">
                  <a:txBody>
                    <a:bodyPr/>
                    <a:lstStyle/>
                    <a:p>
                      <a:pPr algn="ctr">
                        <a:spcAft>
                          <a:spcPts val="0"/>
                        </a:spcAft>
                      </a:pPr>
                      <a:r>
                        <a:rPr lang="en-GB" sz="1800" b="0" dirty="0">
                          <a:solidFill>
                            <a:schemeClr val="bg1"/>
                          </a:solidFill>
                          <a:latin typeface="Arial" pitchFamily="34" charset="0"/>
                          <a:ea typeface="Times New Roman"/>
                          <a:cs typeface="Arial" pitchFamily="34" charset="0"/>
                        </a:rPr>
                        <a:t>ADG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gridSpan="2">
                  <a:txBody>
                    <a:bodyPr/>
                    <a:lstStyle/>
                    <a:p>
                      <a:pPr algn="ctr">
                        <a:spcAft>
                          <a:spcPts val="0"/>
                        </a:spcAft>
                      </a:pPr>
                      <a:r>
                        <a:rPr lang="en-GB" sz="1800" b="0" dirty="0">
                          <a:solidFill>
                            <a:schemeClr val="bg1"/>
                          </a:solidFill>
                          <a:latin typeface="Arial" pitchFamily="34" charset="0"/>
                          <a:ea typeface="Times New Roman"/>
                          <a:cs typeface="Arial" pitchFamily="34" charset="0"/>
                        </a:rPr>
                        <a:t>CCG  </a:t>
                      </a:r>
                      <a:r>
                        <a:rPr lang="en-GB" sz="1600" b="0" dirty="0">
                          <a:solidFill>
                            <a:schemeClr val="bg1"/>
                          </a:solidFill>
                          <a:latin typeface="Arial" pitchFamily="34" charset="0"/>
                          <a:ea typeface="Times New Roman"/>
                          <a:cs typeface="Arial" pitchFamily="34" charset="0"/>
                        </a:rPr>
                        <a:t>(*52 Week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hMerge="1">
                  <a:txBody>
                    <a:bodyPr/>
                    <a:lstStyle/>
                    <a:p>
                      <a:endParaRPr lang="en-GB"/>
                    </a:p>
                  </a:txBody>
                  <a:tcPr/>
                </a:tc>
                <a:extLst>
                  <a:ext uri="{0D108BD9-81ED-4DB2-BD59-A6C34878D82A}">
                    <a16:rowId xmlns:a16="http://schemas.microsoft.com/office/drawing/2014/main" val="10000"/>
                  </a:ext>
                </a:extLst>
              </a:tr>
              <a:tr h="76419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1 </a:t>
                      </a:r>
                    </a:p>
                    <a:p>
                      <a:pPr algn="ctr">
                        <a:spcAft>
                          <a:spcPts val="0"/>
                        </a:spcAft>
                      </a:pPr>
                      <a:r>
                        <a:rPr lang="en-GB" sz="1800" b="0" dirty="0">
                          <a:solidFill>
                            <a:schemeClr val="bg1"/>
                          </a:solidFill>
                          <a:latin typeface="Arial" pitchFamily="34" charset="0"/>
                          <a:ea typeface="Times New Roman"/>
                          <a:cs typeface="Arial" pitchFamily="34" charset="0"/>
                        </a:rPr>
                        <a:t>Child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spcAft>
                          <a:spcPts val="0"/>
                        </a:spcAft>
                      </a:pPr>
                      <a:r>
                        <a:rPr lang="en-GB" sz="1800" b="0" dirty="0">
                          <a:solidFill>
                            <a:schemeClr val="bg1"/>
                          </a:solidFill>
                          <a:latin typeface="Arial" pitchFamily="34" charset="0"/>
                          <a:ea typeface="Times New Roman"/>
                          <a:cs typeface="Arial" pitchFamily="34" charset="0"/>
                        </a:rPr>
                        <a:t>2+ </a:t>
                      </a:r>
                    </a:p>
                    <a:p>
                      <a:pPr algn="ctr">
                        <a:spcAft>
                          <a:spcPts val="0"/>
                        </a:spcAft>
                      </a:pPr>
                      <a:r>
                        <a:rPr lang="en-GB" sz="1800" b="0" dirty="0">
                          <a:solidFill>
                            <a:schemeClr val="bg1"/>
                          </a:solidFill>
                          <a:latin typeface="Arial" pitchFamily="34" charset="0"/>
                          <a:ea typeface="Times New Roman"/>
                          <a:cs typeface="Arial" pitchFamily="34" charset="0"/>
                        </a:rPr>
                        <a:t>Children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val="10001"/>
                  </a:ext>
                </a:extLst>
              </a:tr>
              <a:tr h="681565">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Maximum entitlement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£3,438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£10,068.24*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latin typeface="Arial" pitchFamily="34" charset="0"/>
                          <a:ea typeface="Times New Roman"/>
                          <a:cs typeface="Arial" pitchFamily="34" charset="0"/>
                        </a:rPr>
                        <a:t>£17,261.40*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564813">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Minimum payable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3362">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Lower income threshold</a:t>
                      </a:r>
                      <a:r>
                        <a:rPr lang="en-GB" sz="1800" b="0" baseline="0" dirty="0">
                          <a:solidFill>
                            <a:schemeClr val="bg1">
                              <a:lumMod val="95000"/>
                            </a:schemeClr>
                          </a:solidFill>
                          <a:latin typeface="Arial" pitchFamily="34" charset="0"/>
                          <a:ea typeface="Times New Roman"/>
                          <a:cs typeface="Arial" pitchFamily="34" charset="0"/>
                        </a:rPr>
                        <a:t> </a:t>
                      </a:r>
                    </a:p>
                    <a:p>
                      <a:pPr algn="ctr">
                        <a:spcAft>
                          <a:spcPts val="0"/>
                        </a:spcAft>
                      </a:pPr>
                      <a:r>
                        <a:rPr lang="en-GB" sz="1800" b="0" baseline="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maximum</a:t>
                      </a:r>
                      <a:r>
                        <a:rPr lang="en-GB" sz="1800" b="0" baseline="0"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grant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£14,910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£8,746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£9,727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£11,118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741908">
                <a:tc>
                  <a:txBody>
                    <a:bodyPr/>
                    <a:lstStyle/>
                    <a:p>
                      <a:pPr algn="ctr">
                        <a:spcAft>
                          <a:spcPts val="0"/>
                        </a:spcAft>
                      </a:pPr>
                      <a:r>
                        <a:rPr lang="en-GB" sz="1800" b="0" dirty="0">
                          <a:solidFill>
                            <a:schemeClr val="bg1">
                              <a:lumMod val="95000"/>
                            </a:schemeClr>
                          </a:solidFill>
                          <a:latin typeface="Arial" pitchFamily="34" charset="0"/>
                          <a:ea typeface="Times New Roman"/>
                          <a:cs typeface="Arial" pitchFamily="34" charset="0"/>
                        </a:rPr>
                        <a:t>Upper</a:t>
                      </a:r>
                      <a:r>
                        <a:rPr lang="en-GB" sz="1800" b="1" dirty="0">
                          <a:solidFill>
                            <a:schemeClr val="bg1">
                              <a:lumMod val="95000"/>
                            </a:schemeClr>
                          </a:solidFill>
                          <a:latin typeface="Arial" pitchFamily="34" charset="0"/>
                          <a:ea typeface="Times New Roman"/>
                          <a:cs typeface="Arial" pitchFamily="34" charset="0"/>
                        </a:rPr>
                        <a:t> </a:t>
                      </a:r>
                      <a:r>
                        <a:rPr lang="en-GB" sz="1800" b="0" dirty="0">
                          <a:solidFill>
                            <a:schemeClr val="bg1">
                              <a:lumMod val="95000"/>
                            </a:schemeClr>
                          </a:solidFill>
                          <a:latin typeface="Arial" pitchFamily="34" charset="0"/>
                          <a:ea typeface="Times New Roman"/>
                          <a:cs typeface="Arial" pitchFamily="34" charset="0"/>
                        </a:rPr>
                        <a:t>income threshold </a:t>
                      </a:r>
                    </a:p>
                    <a:p>
                      <a:pPr algn="ctr">
                        <a:spcAft>
                          <a:spcPts val="0"/>
                        </a:spcAft>
                      </a:pPr>
                      <a:r>
                        <a:rPr lang="en-GB" sz="1800" b="0" dirty="0">
                          <a:solidFill>
                            <a:schemeClr val="bg1">
                              <a:lumMod val="95000"/>
                            </a:schemeClr>
                          </a:solidFill>
                          <a:latin typeface="Arial" pitchFamily="34" charset="0"/>
                          <a:ea typeface="Times New Roman"/>
                          <a:cs typeface="Arial" pitchFamily="34" charset="0"/>
                        </a:rPr>
                        <a:t>for </a:t>
                      </a:r>
                      <a:r>
                        <a:rPr lang="en-GB" sz="1800" b="1" dirty="0">
                          <a:solidFill>
                            <a:schemeClr val="bg1">
                              <a:lumMod val="95000"/>
                            </a:schemeClr>
                          </a:solidFill>
                          <a:latin typeface="Arial" pitchFamily="34" charset="0"/>
                          <a:ea typeface="Times New Roman"/>
                          <a:cs typeface="Arial" pitchFamily="34" charset="0"/>
                        </a:rPr>
                        <a:t>minimum</a:t>
                      </a:r>
                      <a:r>
                        <a:rPr lang="en-GB" sz="1800" b="0" dirty="0">
                          <a:solidFill>
                            <a:schemeClr val="bg1">
                              <a:lumMod val="95000"/>
                            </a:schemeClr>
                          </a:solidFill>
                          <a:latin typeface="Arial" pitchFamily="34" charset="0"/>
                          <a:ea typeface="Times New Roman"/>
                          <a:cs typeface="Arial" pitchFamily="34" charset="0"/>
                        </a:rPr>
                        <a:t> grant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£18,835.98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£15,621.98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£19,795.23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b="0" dirty="0">
                          <a:solidFill>
                            <a:srgbClr val="000000"/>
                          </a:solidFill>
                          <a:latin typeface="Arial" pitchFamily="34" charset="0"/>
                          <a:ea typeface="Times New Roman"/>
                          <a:cs typeface="Arial" pitchFamily="34" charset="0"/>
                        </a:rPr>
                        <a:t>£28,379.39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2" name="Group 9" descr="Banner saying Weekly maximum CCG amount for one child: £183.75 and Weekly maximum CCG amount for two or more children: £315.03&#10;"/>
          <p:cNvGrpSpPr/>
          <p:nvPr/>
        </p:nvGrpSpPr>
        <p:grpSpPr>
          <a:xfrm>
            <a:off x="1764597" y="5502396"/>
            <a:ext cx="8662806" cy="923330"/>
            <a:chOff x="-1583146" y="3432097"/>
            <a:chExt cx="8662806" cy="923330"/>
          </a:xfrm>
        </p:grpSpPr>
        <p:sp>
          <p:nvSpPr>
            <p:cNvPr id="6" name="Rounded Rectangle 5"/>
            <p:cNvSpPr/>
            <p:nvPr/>
          </p:nvSpPr>
          <p:spPr>
            <a:xfrm>
              <a:off x="-1379504" y="3523398"/>
              <a:ext cx="8414414" cy="742097"/>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a:spLocks noChangeArrowheads="1"/>
            </p:cNvSpPr>
            <p:nvPr/>
          </p:nvSpPr>
          <p:spPr bwMode="auto">
            <a:xfrm>
              <a:off x="-746143" y="3528695"/>
              <a:ext cx="7825803" cy="70788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one child: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£193.62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*Weekly maximum CCG amount for two or more children: </a:t>
              </a: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£331.95</a:t>
              </a:r>
            </a:p>
          </p:txBody>
        </p:sp>
        <p:sp>
          <p:nvSpPr>
            <p:cNvPr id="8" name="Oval 7"/>
            <p:cNvSpPr/>
            <p:nvPr/>
          </p:nvSpPr>
          <p:spPr>
            <a:xfrm>
              <a:off x="-1583146" y="3493825"/>
              <a:ext cx="818871" cy="818871"/>
            </a:xfrm>
            <a:prstGeom prst="ellipse">
              <a:avLst/>
            </a:prstGeom>
            <a:solidFill>
              <a:srgbClr val="002060"/>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1351128" y="3432097"/>
              <a:ext cx="42390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i</a:t>
              </a:r>
            </a:p>
          </p:txBody>
        </p:sp>
      </p:grpSp>
      <p:sp>
        <p:nvSpPr>
          <p:cNvPr id="3" name="TextBox 2">
            <a:extLst>
              <a:ext uri="{FF2B5EF4-FFF2-40B4-BE49-F238E27FC236}">
                <a16:creationId xmlns:a16="http://schemas.microsoft.com/office/drawing/2014/main" id="{78C9DD4A-1E17-7FFE-4EDC-0F343C947760}"/>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Dependants Grants</a:t>
            </a:r>
          </a:p>
        </p:txBody>
      </p:sp>
    </p:spTree>
    <p:extLst>
      <p:ext uri="{BB962C8B-B14F-4D97-AF65-F5344CB8AC3E}">
        <p14:creationId xmlns:p14="http://schemas.microsoft.com/office/powerpoint/2010/main" val="40843667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2FCB506E-76BB-438D-B959-83683351C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0860"/>
            <a:ext cx="6660221" cy="522222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74C82315-9CEE-4E4A-A598-7D037C2DC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21" y="964388"/>
            <a:ext cx="5476946" cy="2659822"/>
          </a:xfrm>
          <a:prstGeom prst="rect">
            <a:avLst/>
          </a:prstGeom>
        </p:spPr>
      </p:pic>
      <p:sp>
        <p:nvSpPr>
          <p:cNvPr id="4" name="TextBox 3">
            <a:extLst>
              <a:ext uri="{FF2B5EF4-FFF2-40B4-BE49-F238E27FC236}">
                <a16:creationId xmlns:a16="http://schemas.microsoft.com/office/drawing/2014/main" id="{A57B5775-387A-30C5-2CD7-BDBE37E7C6B8}"/>
              </a:ext>
            </a:extLst>
          </p:cNvPr>
          <p:cNvSpPr txBox="1"/>
          <p:nvPr/>
        </p:nvSpPr>
        <p:spPr>
          <a:xfrm>
            <a:off x="273643" y="190886"/>
            <a:ext cx="725670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Additional NHS Support in England</a:t>
            </a:r>
          </a:p>
        </p:txBody>
      </p:sp>
      <p:sp>
        <p:nvSpPr>
          <p:cNvPr id="2" name="Rectangle: Rounded Corners 1">
            <a:extLst>
              <a:ext uri="{FF2B5EF4-FFF2-40B4-BE49-F238E27FC236}">
                <a16:creationId xmlns:a16="http://schemas.microsoft.com/office/drawing/2014/main" id="{EB35BF4F-0E92-71DE-484B-386DCD942FEE}"/>
              </a:ext>
            </a:extLst>
          </p:cNvPr>
          <p:cNvSpPr/>
          <p:nvPr/>
        </p:nvSpPr>
        <p:spPr>
          <a:xfrm>
            <a:off x="6660221" y="3801970"/>
            <a:ext cx="5476946" cy="28324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60000" marR="0" lvl="0" indent="-36000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Arial" panose="020B0604020202020204" pitchFamily="34" charset="0"/>
                <a:cs typeface="Arial" panose="020B0604020202020204" pitchFamily="34" charset="0"/>
              </a:rPr>
              <a:t>Other Key Points</a:t>
            </a:r>
          </a:p>
          <a:p>
            <a:pPr marL="360000" marR="0" lvl="0" indent="-36000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Previous Study Exemption for 2</a:t>
            </a:r>
            <a:r>
              <a:rPr lang="en-GB" sz="1400" baseline="30000" dirty="0">
                <a:solidFill>
                  <a:schemeClr val="bg1"/>
                </a:solidFill>
                <a:latin typeface="Arial" panose="020B0604020202020204" pitchFamily="34" charset="0"/>
                <a:cs typeface="Arial" panose="020B0604020202020204" pitchFamily="34" charset="0"/>
              </a:rPr>
              <a:t>nd</a:t>
            </a:r>
            <a:r>
              <a:rPr lang="en-GB" sz="1400" dirty="0">
                <a:solidFill>
                  <a:schemeClr val="bg1"/>
                </a:solidFill>
                <a:latin typeface="Arial" panose="020B0604020202020204" pitchFamily="34" charset="0"/>
                <a:cs typeface="Arial" panose="020B0604020202020204" pitchFamily="34" charset="0"/>
              </a:rPr>
              <a:t> degree (if NHS)</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Maximum NHS and SFE funding available</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Applications SFE usually Jan/Feb</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Applications NHS usually April</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Students eligible for the long course loan</a:t>
            </a:r>
          </a:p>
          <a:p>
            <a:pPr marL="360000" marR="0" lvl="0" indent="-3600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bg1"/>
                </a:solidFill>
                <a:latin typeface="Arial" panose="020B0604020202020204" pitchFamily="34" charset="0"/>
                <a:cs typeface="Arial" panose="020B0604020202020204" pitchFamily="34" charset="0"/>
              </a:rPr>
              <a:t>Students must be eligible for tuition fees and maintenance support in each AY to be able to access NHS LSF</a:t>
            </a:r>
          </a:p>
          <a:p>
            <a:pPr marL="360000" marR="0" lvl="0" indent="-36000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128"/>
              <a:cs typeface="Arial" panose="020B0604020202020204" pitchFamily="34" charset="0"/>
            </a:endParaRPr>
          </a:p>
          <a:p>
            <a:pPr marL="360000" indent="-360000" algn="ct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Visit NHS BSA / Student Services for more information</a:t>
            </a:r>
            <a:endParaRPr lang="en-GB" sz="1400" dirty="0">
              <a:solidFill>
                <a:schemeClr val="bg1"/>
              </a:solidFill>
              <a:latin typeface="Arial" panose="020B0604020202020204" pitchFamily="34" charset="0"/>
              <a:cs typeface="Arial" panose="020B0604020202020204" pitchFamily="34" charset="0"/>
            </a:endParaRPr>
          </a:p>
          <a:p>
            <a:pPr marL="360000" marR="0" lvl="0" indent="-36000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8519987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14999-39FD-BA90-1126-7ED94CA832B1}"/>
              </a:ext>
            </a:extLst>
          </p:cNvPr>
          <p:cNvSpPr txBox="1"/>
          <p:nvPr/>
        </p:nvSpPr>
        <p:spPr>
          <a:xfrm>
            <a:off x="78740" y="118110"/>
            <a:ext cx="7813039"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Contents</a:t>
            </a:r>
            <a:endParaRPr lang="en-GB"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5176EB-99F3-4E75-B006-BEA9671E49AB}"/>
              </a:ext>
            </a:extLst>
          </p:cNvPr>
          <p:cNvSpPr txBox="1"/>
          <p:nvPr/>
        </p:nvSpPr>
        <p:spPr>
          <a:xfrm>
            <a:off x="743163" y="1282639"/>
            <a:ext cx="8946318" cy="3693319"/>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Eligibility Update</a:t>
            </a:r>
          </a:p>
          <a:p>
            <a:endParaRPr lang="en-GB" b="1" dirty="0">
              <a:latin typeface="Arial" panose="020B0604020202020204" pitchFamily="34" charset="0"/>
              <a:cs typeface="Arial" panose="020B0604020202020204" pitchFamily="34" charset="0"/>
            </a:endParaRPr>
          </a:p>
          <a:p>
            <a:r>
              <a:rPr lang="en-GB" b="1" i="0" dirty="0">
                <a:effectLst/>
                <a:latin typeface="Arial" panose="020B0604020202020204" pitchFamily="34" charset="0"/>
                <a:cs typeface="Arial" panose="020B0604020202020204" pitchFamily="34" charset="0"/>
              </a:rPr>
              <a:t>New Figures for 2024/25 (What You Can Get and What You Repay)</a:t>
            </a:r>
          </a:p>
          <a:p>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Tuition Fee Loans</a:t>
            </a:r>
          </a:p>
          <a:p>
            <a:r>
              <a:rPr lang="en-GB" i="0" dirty="0">
                <a:effectLst/>
                <a:latin typeface="Arial" panose="020B0604020202020204" pitchFamily="34" charset="0"/>
                <a:cs typeface="Arial" panose="020B0604020202020204" pitchFamily="34" charset="0"/>
              </a:rPr>
              <a:t>	Maintenance Loans</a:t>
            </a:r>
          </a:p>
          <a:p>
            <a:r>
              <a:rPr lang="en-GB" dirty="0">
                <a:latin typeface="Arial" panose="020B0604020202020204" pitchFamily="34" charset="0"/>
                <a:cs typeface="Arial" panose="020B0604020202020204" pitchFamily="34" charset="0"/>
              </a:rPr>
              <a:t>	Disabled Students Allowance	</a:t>
            </a:r>
          </a:p>
          <a:p>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DSA Reforms</a:t>
            </a:r>
          </a:p>
          <a:p>
            <a:r>
              <a:rPr lang="en-GB" i="0" dirty="0">
                <a:effectLst/>
                <a:latin typeface="Arial" panose="020B0604020202020204" pitchFamily="34" charset="0"/>
                <a:cs typeface="Arial" panose="020B0604020202020204" pitchFamily="34" charset="0"/>
              </a:rPr>
              <a:t>	Grants for Dependants</a:t>
            </a:r>
          </a:p>
          <a:p>
            <a:r>
              <a:rPr lang="en-GB" dirty="0">
                <a:latin typeface="Arial" panose="020B0604020202020204" pitchFamily="34" charset="0"/>
                <a:cs typeface="Arial" panose="020B0604020202020204" pitchFamily="34" charset="0"/>
              </a:rPr>
              <a:t>	Postgraduate Loans</a:t>
            </a:r>
            <a:endParaRPr lang="en-GB" i="0" dirty="0">
              <a:effectLst/>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i="0" dirty="0">
                <a:effectLst/>
                <a:latin typeface="Arial" panose="020B0604020202020204" pitchFamily="34" charset="0"/>
                <a:cs typeface="Arial" panose="020B0604020202020204" pitchFamily="34" charset="0"/>
              </a:rPr>
              <a:t>Repayment Plan 5</a:t>
            </a:r>
          </a:p>
          <a:p>
            <a:endParaRPr lang="en-GB"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25E63D5-24F6-F63E-698D-5403D04920CB}"/>
              </a:ext>
            </a:extLst>
          </p:cNvPr>
          <p:cNvPicPr>
            <a:picLocks noChangeAspect="1"/>
          </p:cNvPicPr>
          <p:nvPr/>
        </p:nvPicPr>
        <p:blipFill>
          <a:blip r:embed="rId2"/>
          <a:stretch>
            <a:fillRect/>
          </a:stretch>
        </p:blipFill>
        <p:spPr>
          <a:xfrm>
            <a:off x="5156792" y="2975963"/>
            <a:ext cx="6134984" cy="3333213"/>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50178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274319" y="1485900"/>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Repayments</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07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52746" y="1016614"/>
            <a:ext cx="11486508" cy="5078313"/>
          </a:xfrm>
          <a:prstGeom prst="rect">
            <a:avLst/>
          </a:prstGeom>
          <a:noFill/>
          <a:ln w="9525">
            <a:noFill/>
            <a:miter lim="800000"/>
            <a:headEnd/>
            <a:tailEnd/>
          </a:ln>
        </p:spPr>
        <p:txBody>
          <a:bodyPr wrap="square">
            <a:spAutoFit/>
          </a:bodyPr>
          <a:lstStyle/>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academic</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year 2023/24, loan repayment policies for undergraduate students </a:t>
            </a:r>
            <a:r>
              <a:rPr lang="en-GB" sz="1800" dirty="0" err="1">
                <a:solidFill>
                  <a:prstClr val="black"/>
                </a:solidFill>
                <a:latin typeface="Arial" pitchFamily="34" charset="0"/>
                <a:cs typeface="Arial" pitchFamily="34" charset="0"/>
              </a:rPr>
              <a:t>i</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n</a:t>
            </a:r>
            <a:r>
              <a:rPr lang="en-GB" sz="1800" dirty="0">
                <a:solidFill>
                  <a:prstClr val="black"/>
                </a:solidFill>
                <a:latin typeface="Arial" pitchFamily="34" charset="0"/>
                <a:cs typeface="Arial" pitchFamily="34" charset="0"/>
              </a:rPr>
              <a:t> </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England </a:t>
            </a:r>
            <a:r>
              <a:rPr lang="en-GB" dirty="0">
                <a:solidFill>
                  <a:prstClr val="black"/>
                </a:solidFill>
                <a:latin typeface="Arial" pitchFamily="34" charset="0"/>
                <a:cs typeface="Arial" pitchFamily="34" charset="0"/>
              </a:rPr>
              <a:t>undertook a </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change. </a:t>
            </a:r>
          </a:p>
          <a:p>
            <a:pPr marL="360000" marR="0" lvl="0" indent="-36000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Arial" pitchFamily="34" charset="0"/>
                <a:cs typeface="Arial" pitchFamily="34" charset="0"/>
              </a:rPr>
              <a:t>K</a:t>
            </a:r>
            <a:r>
              <a:rPr kumimoji="0" lang="en-GB"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ey</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facts about how repayments now work, include;</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solidFill>
                  <a:prstClr val="black"/>
                </a:solidFill>
                <a:latin typeface="Arial" pitchFamily="34" charset="0"/>
                <a:cs typeface="Arial" pitchFamily="34" charset="0"/>
              </a:rPr>
              <a:t>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won’t have to make repayments until </a:t>
            </a:r>
            <a:r>
              <a:rPr lang="en-GB" dirty="0" err="1">
                <a:solidFill>
                  <a:prstClr val="black"/>
                </a:solidFill>
                <a:latin typeface="Arial" pitchFamily="34" charset="0"/>
                <a:cs typeface="Arial" pitchFamily="34" charset="0"/>
              </a:rPr>
              <a:t>thei</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 income is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over a set threshold</a:t>
            </a:r>
            <a:r>
              <a:rPr lang="en-GB" sz="1800" dirty="0">
                <a:solidFill>
                  <a:prstClr val="black"/>
                </a:solidFill>
                <a:latin typeface="Arial" pitchFamily="34" charset="0"/>
                <a:cs typeface="Arial" pitchFamily="34" charset="0"/>
              </a:rPr>
              <a:t>, which will be </a:t>
            </a:r>
            <a:r>
              <a:rPr lang="en-GB" sz="1800" b="1" dirty="0">
                <a:solidFill>
                  <a:prstClr val="black"/>
                </a:solidFill>
                <a:latin typeface="Arial" pitchFamily="34" charset="0"/>
                <a:cs typeface="Arial" pitchFamily="34" charset="0"/>
              </a:rPr>
              <a:t>£25,000 a year </a:t>
            </a:r>
            <a:r>
              <a:rPr lang="en-GB" sz="1800" dirty="0">
                <a:solidFill>
                  <a:prstClr val="black"/>
                </a:solidFill>
                <a:latin typeface="Arial" pitchFamily="34" charset="0"/>
                <a:cs typeface="Arial" pitchFamily="34" charset="0"/>
              </a:rPr>
              <a:t>until </a:t>
            </a:r>
            <a:r>
              <a:rPr lang="en-GB" sz="1800" b="1" dirty="0">
                <a:solidFill>
                  <a:prstClr val="black"/>
                </a:solidFill>
                <a:latin typeface="Arial" pitchFamily="34" charset="0"/>
                <a:cs typeface="Arial" pitchFamily="34" charset="0"/>
              </a:rPr>
              <a:t>April 2027</a:t>
            </a:r>
            <a:r>
              <a:rPr kumimoji="0" lang="en-GB" sz="1800" b="1" i="0" u="none" strike="noStrike" kern="1200" cap="none" spc="0" normalizeH="0" baseline="0" noProof="0" dirty="0">
                <a:ln>
                  <a:noFill/>
                </a:ln>
                <a:solidFill>
                  <a:prstClr val="black"/>
                </a:solidFill>
                <a:effectLst/>
                <a:uLnTx/>
                <a:uFillTx/>
                <a:latin typeface="Arial" pitchFamily="34" charset="0"/>
                <a:cs typeface="Arial" pitchFamily="34" charset="0"/>
              </a:rPr>
              <a:t> </a:t>
            </a: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800" b="1" dirty="0">
              <a:solidFill>
                <a:prstClr val="black"/>
              </a:solidFill>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rPr>
              <a:t>From April 2027 the threshold</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 is set to </a:t>
            </a:r>
            <a:r>
              <a:rPr kumimoji="0" lang="en-GB" sz="1800" b="1" i="0" u="none" strike="noStrike" kern="1200" cap="none" spc="0" normalizeH="0" noProof="0" dirty="0">
                <a:ln>
                  <a:noFill/>
                </a:ln>
                <a:solidFill>
                  <a:prstClr val="black"/>
                </a:solidFill>
                <a:effectLst/>
                <a:uLnTx/>
                <a:uFillTx/>
                <a:latin typeface="Arial" pitchFamily="34" charset="0"/>
                <a:cs typeface="Arial" pitchFamily="34" charset="0"/>
              </a:rPr>
              <a:t>rise annually </a:t>
            </a:r>
            <a:r>
              <a:rPr kumimoji="0" lang="en-GB" sz="1800" i="0" u="none" strike="noStrike" kern="1200" cap="none" spc="0" normalizeH="0" noProof="0" dirty="0">
                <a:ln>
                  <a:noFill/>
                </a:ln>
                <a:solidFill>
                  <a:prstClr val="black"/>
                </a:solidFill>
                <a:effectLst/>
                <a:uLnTx/>
                <a:uFillTx/>
                <a:latin typeface="Arial" pitchFamily="34" charset="0"/>
                <a:cs typeface="Arial" pitchFamily="34" charset="0"/>
              </a:rPr>
              <a:t>with inflation (RPI)</a:t>
            </a:r>
            <a:endParaRPr kumimoji="0" lang="en-GB" sz="1800" i="0" u="none" strike="noStrike" kern="1200" cap="none" spc="0" normalizeH="0" baseline="0" noProof="0" dirty="0">
              <a:ln>
                <a:noFill/>
              </a:ln>
              <a:solidFill>
                <a:prstClr val="black"/>
              </a:solidFill>
              <a:effectLst/>
              <a:uLnTx/>
              <a:uFillTx/>
              <a:latin typeface="Arial" pitchFamily="34" charset="0"/>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a:t>
            </a:r>
            <a:r>
              <a:rPr lang="en-GB" dirty="0">
                <a:solidFill>
                  <a:prstClr val="black"/>
                </a:solidFill>
                <a:latin typeface="Arial" pitchFamily="34" charset="0"/>
                <a:cs typeface="Arial" pitchFamily="34" charset="0"/>
              </a:rPr>
              <a:t>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study a full-time course, they will be due to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start repaying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from the April</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after completing </a:t>
            </a:r>
            <a:r>
              <a:rPr lang="en-GB" dirty="0">
                <a:solidFill>
                  <a:prstClr val="black"/>
                </a:solidFill>
                <a:latin typeface="Arial" pitchFamily="34" charset="0"/>
                <a:cs typeface="Arial" pitchFamily="34" charset="0"/>
              </a:rPr>
              <a:t>their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course or leaving/withdrawing from higher education</a:t>
            </a: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800" dirty="0">
                <a:solidFill>
                  <a:prstClr val="black"/>
                </a:solidFill>
                <a:latin typeface="Arial" pitchFamily="34" charset="0"/>
                <a:cs typeface="Arial" pitchFamily="34" charset="0"/>
              </a:rPr>
              <a:t>A 2026 graduate who starts a job with a </a:t>
            </a:r>
            <a:r>
              <a:rPr lang="en-GB" sz="1800" b="1" dirty="0">
                <a:solidFill>
                  <a:prstClr val="black"/>
                </a:solidFill>
                <a:latin typeface="Arial" pitchFamily="34" charset="0"/>
                <a:cs typeface="Arial" pitchFamily="34" charset="0"/>
              </a:rPr>
              <a:t>salary of £28,000 </a:t>
            </a:r>
            <a:r>
              <a:rPr lang="en-GB" sz="1800" dirty="0">
                <a:solidFill>
                  <a:prstClr val="black"/>
                </a:solidFill>
                <a:latin typeface="Arial" pitchFamily="34" charset="0"/>
                <a:cs typeface="Arial" pitchFamily="34" charset="0"/>
              </a:rPr>
              <a:t>a year, would expect to repay around </a:t>
            </a:r>
            <a:r>
              <a:rPr lang="en-GB" sz="1800" b="1" dirty="0">
                <a:solidFill>
                  <a:prstClr val="black"/>
                </a:solidFill>
                <a:latin typeface="Arial" pitchFamily="34" charset="0"/>
                <a:cs typeface="Arial" pitchFamily="34" charset="0"/>
              </a:rPr>
              <a:t>£17 per month </a:t>
            </a:r>
            <a:r>
              <a:rPr lang="en-GB" sz="1800" dirty="0">
                <a:solidFill>
                  <a:prstClr val="black"/>
                </a:solidFill>
                <a:latin typeface="Arial" pitchFamily="34" charset="0"/>
                <a:cs typeface="Arial" pitchFamily="34" charset="0"/>
              </a:rPr>
              <a:t>over financial year 2027-28</a:t>
            </a: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6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a:t>
            </a:r>
            <a:r>
              <a:rPr lang="en-GB" dirty="0">
                <a:solidFill>
                  <a:prstClr val="black"/>
                </a:solidFill>
                <a:latin typeface="Arial" pitchFamily="34" charset="0"/>
                <a:cs typeface="Arial" pitchFamily="34" charset="0"/>
              </a:rPr>
              <a:t>a student’s</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income </a:t>
            </a:r>
            <a:r>
              <a:rPr lang="en-GB" sz="1800" b="1" noProof="0" dirty="0">
                <a:solidFill>
                  <a:prstClr val="black"/>
                </a:solidFill>
                <a:latin typeface="Arial" pitchFamily="34" charset="0"/>
                <a:cs typeface="Arial" pitchFamily="34" charset="0"/>
              </a:rPr>
              <a:t>drops</a:t>
            </a:r>
            <a:r>
              <a:rPr kumimoji="0" lang="en-GB"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below the threshold,</a:t>
            </a:r>
            <a:r>
              <a:rPr kumimoji="0" lang="en-GB" sz="1800" b="1" i="0" u="none" strike="noStrike" kern="1200" cap="none" spc="0" normalizeH="0" noProof="0" dirty="0">
                <a:ln>
                  <a:noFill/>
                </a:ln>
                <a:solidFill>
                  <a:prstClr val="black"/>
                </a:solidFill>
                <a:effectLst/>
                <a:uLnTx/>
                <a:uFillTx/>
                <a:latin typeface="Arial" pitchFamily="34" charset="0"/>
                <a:ea typeface="+mn-ea"/>
                <a:cs typeface="Arial" pitchFamily="34" charset="0"/>
              </a:rPr>
              <a:t> </a:t>
            </a:r>
            <a:r>
              <a:rPr lang="en-GB" dirty="0">
                <a:solidFill>
                  <a:prstClr val="black"/>
                </a:solidFill>
                <a:latin typeface="Arial" pitchFamily="34" charset="0"/>
                <a:cs typeface="Arial" pitchFamily="34" charset="0"/>
              </a:rPr>
              <a:t>their</a:t>
            </a:r>
            <a:r>
              <a:rPr kumimoji="0" lang="en-GB"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repayments will stop,</a:t>
            </a:r>
            <a:r>
              <a:rPr kumimoji="0" lang="en-GB" sz="1800" b="0" i="0" u="none" strike="noStrike" kern="1200" cap="none" spc="0" normalizeH="0" noProof="0" dirty="0">
                <a:ln>
                  <a:noFill/>
                </a:ln>
                <a:solidFill>
                  <a:prstClr val="black"/>
                </a:solidFill>
                <a:effectLst/>
                <a:uLnTx/>
                <a:uFillTx/>
                <a:latin typeface="Arial" pitchFamily="34" charset="0"/>
                <a:ea typeface="+mn-ea"/>
                <a:cs typeface="Arial" pitchFamily="34" charset="0"/>
              </a:rPr>
              <a:t> and </a:t>
            </a:r>
            <a:r>
              <a:rPr lang="en-GB" sz="1800" noProof="0" dirty="0">
                <a:solidFill>
                  <a:srgbClr val="000000"/>
                </a:solidFill>
                <a:latin typeface="Arial" pitchFamily="34" charset="0"/>
                <a:cs typeface="Arial" pitchFamily="34" charset="0"/>
              </a:rPr>
              <a:t>a</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ny outstanding balance will be written-off </a:t>
            </a:r>
            <a:r>
              <a:rPr lang="en-GB" sz="1800" b="1" dirty="0">
                <a:solidFill>
                  <a:srgbClr val="000000"/>
                </a:solidFill>
                <a:latin typeface="Arial" pitchFamily="34" charset="0"/>
                <a:cs typeface="Arial" pitchFamily="34" charset="0"/>
              </a:rPr>
              <a:t>40</a:t>
            </a:r>
            <a:r>
              <a:rPr kumimoji="0" lang="en-GB" sz="1800" b="1" i="0" u="none" strike="noStrike" kern="1200" cap="none" spc="0" normalizeH="0" baseline="0" noProof="0" dirty="0">
                <a:ln>
                  <a:noFill/>
                </a:ln>
                <a:solidFill>
                  <a:srgbClr val="000000"/>
                </a:solidFill>
                <a:effectLst/>
                <a:uLnTx/>
                <a:uFillTx/>
                <a:latin typeface="Arial" pitchFamily="34" charset="0"/>
                <a:cs typeface="Arial" pitchFamily="34" charset="0"/>
              </a:rPr>
              <a:t> years </a:t>
            </a: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after entering repayment</a:t>
            </a:r>
          </a:p>
        </p:txBody>
      </p:sp>
      <p:sp>
        <p:nvSpPr>
          <p:cNvPr id="4" name="TextBox 4">
            <a:extLst>
              <a:ext uri="{FF2B5EF4-FFF2-40B4-BE49-F238E27FC236}">
                <a16:creationId xmlns:a16="http://schemas.microsoft.com/office/drawing/2014/main" id="{E80DC9CB-AA75-47E3-9DA9-0AEF59E0A67A}"/>
              </a:ext>
            </a:extLst>
          </p:cNvPr>
          <p:cNvSpPr txBox="1">
            <a:spLocks noChangeArrowheads="1"/>
          </p:cNvSpPr>
          <p:nvPr/>
        </p:nvSpPr>
        <p:spPr bwMode="auto">
          <a:xfrm>
            <a:off x="2020453" y="6206175"/>
            <a:ext cx="8530696" cy="3492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Information: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4"/>
              </a:rPr>
              <a:t>educationhub.blog.gov.uk/2022/02/24/get-the-facts-about-student-loan-reform </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id="{04D36845-DB85-77DB-19D2-25694927D879}"/>
              </a:ext>
            </a:extLst>
          </p:cNvPr>
          <p:cNvSpPr txBox="1"/>
          <p:nvPr/>
        </p:nvSpPr>
        <p:spPr>
          <a:xfrm>
            <a:off x="174662" y="153290"/>
            <a:ext cx="9215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Student Loan Repayment </a:t>
            </a:r>
            <a:r>
              <a:rPr kumimoji="0" lang="en-US" sz="3200" b="0" i="0" u="none" strike="noStrike" kern="1200" cap="none" spc="0" normalizeH="0" baseline="0" noProof="0" dirty="0">
                <a:ln>
                  <a:noFill/>
                </a:ln>
                <a:solidFill>
                  <a:prstClr val="white"/>
                </a:solidFill>
                <a:effectLst/>
                <a:uLnTx/>
                <a:uFillTx/>
                <a:ea typeface="+mn-ea"/>
                <a:cs typeface="Arial" pitchFamily="34" charset="0"/>
              </a:rPr>
              <a:t>SFE</a:t>
            </a:r>
          </a:p>
        </p:txBody>
      </p:sp>
    </p:spTree>
    <p:custDataLst>
      <p:tags r:id="rId1"/>
    </p:custDataLst>
    <p:extLst>
      <p:ext uri="{BB962C8B-B14F-4D97-AF65-F5344CB8AC3E}">
        <p14:creationId xmlns:p14="http://schemas.microsoft.com/office/powerpoint/2010/main" val="233757046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8B262C-00F5-4154-AE39-0F2DD0A73CDD}"/>
              </a:ext>
            </a:extLst>
          </p:cNvPr>
          <p:cNvSpPr txBox="1"/>
          <p:nvPr/>
        </p:nvSpPr>
        <p:spPr>
          <a:xfrm>
            <a:off x="196462" y="221342"/>
            <a:ext cx="7468057" cy="584775"/>
          </a:xfrm>
          <a:prstGeom prst="rect">
            <a:avLst/>
          </a:prstGeom>
          <a:noFill/>
        </p:spPr>
        <p:txBody>
          <a:bodyPr wrap="square">
            <a:spAutoFit/>
          </a:bodyPr>
          <a:lstStyle/>
          <a:p>
            <a:pPr>
              <a:spcAft>
                <a:spcPts val="600"/>
              </a:spcAft>
              <a:defRPr/>
            </a:pPr>
            <a:r>
              <a:rPr lang="en-GB" sz="3200" dirty="0">
                <a:solidFill>
                  <a:schemeClr val="bg1"/>
                </a:solidFill>
                <a:latin typeface="Arial" pitchFamily="34" charset="0"/>
                <a:cs typeface="Arial" pitchFamily="34" charset="0"/>
              </a:rPr>
              <a:t>Repayment as of AY 2024/25 - SFE</a:t>
            </a:r>
          </a:p>
        </p:txBody>
      </p:sp>
      <p:graphicFrame>
        <p:nvGraphicFramePr>
          <p:cNvPr id="3" name="Group 3">
            <a:extLst>
              <a:ext uri="{FF2B5EF4-FFF2-40B4-BE49-F238E27FC236}">
                <a16:creationId xmlns:a16="http://schemas.microsoft.com/office/drawing/2014/main" id="{58312128-BEED-1071-C60C-D533F570FB14}"/>
              </a:ext>
            </a:extLst>
          </p:cNvPr>
          <p:cNvGraphicFramePr>
            <a:graphicFrameLocks/>
          </p:cNvGraphicFramePr>
          <p:nvPr/>
        </p:nvGraphicFramePr>
        <p:xfrm>
          <a:off x="965772" y="2451866"/>
          <a:ext cx="10212511" cy="3803073"/>
        </p:xfrm>
        <a:graphic>
          <a:graphicData uri="http://schemas.openxmlformats.org/drawingml/2006/table">
            <a:tbl>
              <a:tblPr firstRow="1">
                <a:tableStyleId>{C4B1156A-380E-4F78-BDF5-A606A8083BF9}</a:tableStyleId>
              </a:tblPr>
              <a:tblGrid>
                <a:gridCol w="2650724">
                  <a:extLst>
                    <a:ext uri="{9D8B030D-6E8A-4147-A177-3AD203B41FA5}">
                      <a16:colId xmlns:a16="http://schemas.microsoft.com/office/drawing/2014/main" val="20000"/>
                    </a:ext>
                  </a:extLst>
                </a:gridCol>
                <a:gridCol w="3893913">
                  <a:extLst>
                    <a:ext uri="{9D8B030D-6E8A-4147-A177-3AD203B41FA5}">
                      <a16:colId xmlns:a16="http://schemas.microsoft.com/office/drawing/2014/main" val="20001"/>
                    </a:ext>
                  </a:extLst>
                </a:gridCol>
                <a:gridCol w="3667874">
                  <a:extLst>
                    <a:ext uri="{9D8B030D-6E8A-4147-A177-3AD203B41FA5}">
                      <a16:colId xmlns:a16="http://schemas.microsoft.com/office/drawing/2014/main" val="20002"/>
                    </a:ext>
                  </a:extLst>
                </a:gridCol>
              </a:tblGrid>
              <a:tr h="70032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Gross Annual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Income</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Approx Monthly (2023/24) </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£25,000</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Approx Monthly (2027/28)</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0" u="none" strike="noStrike" cap="none" normalizeH="0" baseline="0" dirty="0">
                          <a:ln>
                            <a:noFill/>
                          </a:ln>
                          <a:solidFill>
                            <a:schemeClr val="bg1"/>
                          </a:solidFill>
                          <a:effectLst/>
                          <a:latin typeface="Arial" pitchFamily="34" charset="0"/>
                          <a:cs typeface="Arial" pitchFamily="34" charset="0"/>
                        </a:rPr>
                        <a:t>@ £25,710</a:t>
                      </a:r>
                      <a:endParaRPr kumimoji="0" lang="en-GB" sz="1800" b="0" i="0" u="none" strike="noStrike" cap="none" normalizeH="0" baseline="0" dirty="0">
                        <a:ln>
                          <a:noFill/>
                        </a:ln>
                        <a:solidFill>
                          <a:schemeClr val="bg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£28,000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£22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£75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£69</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£112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£107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£150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u="none" strike="noStrike" cap="none" normalizeH="0" baseline="0" dirty="0">
                          <a:ln>
                            <a:noFill/>
                          </a:ln>
                          <a:effectLst/>
                          <a:latin typeface="Arial" pitchFamily="34" charset="0"/>
                          <a:cs typeface="Arial" pitchFamily="34" charset="0"/>
                        </a:rPr>
                        <a:t>£144</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4325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£50,000</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£187</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cs typeface="Arial" pitchFamily="34" charset="0"/>
                        </a:rPr>
                        <a:t>£182</a:t>
                      </a:r>
                    </a:p>
                  </a:txBody>
                  <a:tcPr marL="54483" marR="54483" marT="54000" marB="54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0284675"/>
                  </a:ext>
                </a:extLst>
              </a:tr>
            </a:tbl>
          </a:graphicData>
        </a:graphic>
      </p:graphicFrame>
      <p:sp>
        <p:nvSpPr>
          <p:cNvPr id="5" name="TextBox 4">
            <a:extLst>
              <a:ext uri="{FF2B5EF4-FFF2-40B4-BE49-F238E27FC236}">
                <a16:creationId xmlns:a16="http://schemas.microsoft.com/office/drawing/2014/main" id="{4A2AA8D4-BDF3-E381-676F-DE10F073D9CD}"/>
              </a:ext>
            </a:extLst>
          </p:cNvPr>
          <p:cNvSpPr txBox="1"/>
          <p:nvPr/>
        </p:nvSpPr>
        <p:spPr>
          <a:xfrm>
            <a:off x="336479" y="1049241"/>
            <a:ext cx="11602092" cy="1015663"/>
          </a:xfrm>
          <a:prstGeom prst="rect">
            <a:avLst/>
          </a:prstGeom>
          <a:noFill/>
        </p:spPr>
        <p:txBody>
          <a:bodyPr wrap="square">
            <a:spAutoFit/>
          </a:bodyPr>
          <a:lstStyle/>
          <a:p>
            <a:pPr marL="360000" marR="0" lvl="0" indent="-358775"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Government Rationale for £25,000 Threshold:</a:t>
            </a:r>
          </a:p>
          <a:p>
            <a:pPr marL="360000" marR="0" lvl="0" indent="-358775"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60000" marR="0" lvl="0" indent="-358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How much per month? (projected figures)</a:t>
            </a:r>
          </a:p>
        </p:txBody>
      </p:sp>
    </p:spTree>
    <p:extLst>
      <p:ext uri="{BB962C8B-B14F-4D97-AF65-F5344CB8AC3E}">
        <p14:creationId xmlns:p14="http://schemas.microsoft.com/office/powerpoint/2010/main" val="3173382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7133E2-4F76-4B08-BE03-FDB65C7525F6}"/>
              </a:ext>
            </a:extLst>
          </p:cNvPr>
          <p:cNvSpPr txBox="1"/>
          <p:nvPr/>
        </p:nvSpPr>
        <p:spPr>
          <a:xfrm>
            <a:off x="161925" y="1608061"/>
            <a:ext cx="1186815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Many thanks for attending.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want to discuss any Student Finance issues, ask questions or arrange a visit, please don’t hesitate to contact me using the details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Stephen Jones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Account Manager – Northwest England &amp; North Wales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stephen_jones@slc.co.uk</a:t>
            </a:r>
          </a:p>
        </p:txBody>
      </p:sp>
    </p:spTree>
    <p:extLst>
      <p:ext uri="{BB962C8B-B14F-4D97-AF65-F5344CB8AC3E}">
        <p14:creationId xmlns:p14="http://schemas.microsoft.com/office/powerpoint/2010/main" val="17411286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33BFDA-9488-FB15-E166-013C00AA63BB}"/>
              </a:ext>
            </a:extLst>
          </p:cNvPr>
          <p:cNvSpPr txBox="1"/>
          <p:nvPr/>
        </p:nvSpPr>
        <p:spPr>
          <a:xfrm>
            <a:off x="114300" y="1681347"/>
            <a:ext cx="6097772" cy="707886"/>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General Eligibility Update</a:t>
            </a:r>
          </a:p>
        </p:txBody>
      </p:sp>
    </p:spTree>
    <p:extLst>
      <p:ext uri="{BB962C8B-B14F-4D97-AF65-F5344CB8AC3E}">
        <p14:creationId xmlns:p14="http://schemas.microsoft.com/office/powerpoint/2010/main" val="37063555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a:spLocks noChangeArrowheads="1"/>
          </p:cNvSpPr>
          <p:nvPr/>
        </p:nvSpPr>
        <p:spPr bwMode="auto">
          <a:xfrm>
            <a:off x="85974" y="358550"/>
            <a:ext cx="6383361" cy="877163"/>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Student Finance Eligibility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General Eligibility - Residency</a:t>
            </a:r>
          </a:p>
        </p:txBody>
      </p:sp>
      <p:sp>
        <p:nvSpPr>
          <p:cNvPr id="21507" name="Rectangle 3"/>
          <p:cNvSpPr>
            <a:spLocks noChangeArrowheads="1"/>
          </p:cNvSpPr>
          <p:nvPr/>
        </p:nvSpPr>
        <p:spPr bwMode="auto">
          <a:xfrm>
            <a:off x="228849" y="1292100"/>
            <a:ext cx="11222635" cy="5052716"/>
          </a:xfrm>
          <a:prstGeom prst="rect">
            <a:avLst/>
          </a:prstGeom>
          <a:noFill/>
          <a:ln w="9525">
            <a:noFill/>
            <a:miter lim="800000"/>
            <a:headEnd/>
            <a:tailEnd/>
          </a:ln>
        </p:spPr>
        <p:txBody>
          <a:bodyPr/>
          <a:lstStyle/>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Students need to meet certain residency criteria in order to be eligible for financial support from</a:t>
            </a:r>
          </a:p>
          <a:p>
            <a:pPr marL="360000" marR="0" lvl="0" indent="-360000" algn="l" defTabSz="914400" rtl="0" eaLnBrk="0" fontAlgn="auto" latinLnBrk="0" hangingPunct="0">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SLC:</a:t>
            </a: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70C0"/>
                </a:solidFill>
                <a:effectLst/>
                <a:uLnTx/>
                <a:uFillTx/>
                <a:latin typeface="Arial" pitchFamily="34" charset="0"/>
                <a:ea typeface="ＭＳ Ｐゴシック" charset="-128"/>
                <a:cs typeface="Arial" pitchFamily="34" charset="0"/>
              </a:rPr>
              <a:t>Settled status </a:t>
            </a: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 can live in the UK without any Home Office restriction</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2000" b="1" i="0" u="none" strike="noStrike" kern="1200" cap="none" spc="0" normalizeH="0" baseline="0" noProof="0" dirty="0">
                <a:ln>
                  <a:noFill/>
                </a:ln>
                <a:solidFill>
                  <a:srgbClr val="0070C0"/>
                </a:solidFill>
                <a:effectLst/>
                <a:uLnTx/>
                <a:uFillTx/>
                <a:latin typeface="Arial" pitchFamily="34" charset="0"/>
                <a:ea typeface="ＭＳ Ｐゴシック" charset="-128"/>
                <a:cs typeface="Arial" pitchFamily="34" charset="0"/>
              </a:rPr>
              <a:t>Ordinarily resident</a:t>
            </a:r>
            <a:r>
              <a:rPr kumimoji="0" lang="en-GB" sz="2000" b="0" i="0" u="none" strike="noStrike" kern="1200" cap="none" spc="0" normalizeH="0" baseline="0" noProof="0" dirty="0">
                <a:ln>
                  <a:noFill/>
                </a:ln>
                <a:solidFill>
                  <a:srgbClr val="0070C0"/>
                </a:solidFill>
                <a:effectLst/>
                <a:uLnTx/>
                <a:uFillTx/>
                <a:latin typeface="Arial" pitchFamily="34" charset="0"/>
                <a:ea typeface="ＭＳ Ｐゴシック" charset="-128"/>
                <a:cs typeface="Arial" pitchFamily="34" charset="0"/>
              </a:rPr>
              <a:t> </a:t>
            </a: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in UK on the first day of the first academic year of their course</a:t>
            </a:r>
          </a:p>
          <a:p>
            <a:pPr marL="360000" marR="0" lvl="0" indent="-36000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Been </a:t>
            </a:r>
            <a:r>
              <a:rPr kumimoji="0" lang="en-GB" sz="2000" b="1" i="0" u="none" strike="noStrike" kern="1200" cap="none" spc="0" normalizeH="0" baseline="0" noProof="0" dirty="0">
                <a:ln>
                  <a:noFill/>
                </a:ln>
                <a:solidFill>
                  <a:srgbClr val="0070C0"/>
                </a:solidFill>
                <a:effectLst/>
                <a:uLnTx/>
                <a:uFillTx/>
                <a:latin typeface="Arial" pitchFamily="34" charset="0"/>
                <a:ea typeface="ＭＳ Ｐゴシック" charset="-128"/>
                <a:cs typeface="Arial" pitchFamily="34" charset="0"/>
              </a:rPr>
              <a:t>living in the UK for the three years immediately prior </a:t>
            </a: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to this date (UK ‘Home’ and RoW students)</a:t>
            </a:r>
          </a:p>
          <a:p>
            <a:pPr marL="285750" marR="0" lvl="0" indent="-285750" algn="l" defTabSz="914400" rtl="0" eaLnBrk="0" fontAlgn="auto" latinLnBrk="0" hangingPunct="0">
              <a:lnSpc>
                <a:spcPct val="100000"/>
              </a:lnSpc>
              <a:spcBef>
                <a:spcPts val="0"/>
              </a:spcBef>
              <a:spcAft>
                <a:spcPts val="2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285750" marR="0" lvl="0" indent="-285750" algn="l" defTabSz="914400" rtl="0" eaLnBrk="0" fontAlgn="auto" latinLnBrk="0" hangingPunct="0">
              <a:lnSpc>
                <a:spcPct val="100000"/>
              </a:lnSpc>
              <a:spcBef>
                <a:spcPts val="0"/>
              </a:spcBef>
              <a:spcAft>
                <a:spcPts val="2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EU, EEA and Swiss nationals with EUSS Settled or Pre-Settled status may be entitled to support depending on the status awarded and their residency</a:t>
            </a:r>
          </a:p>
          <a:p>
            <a:pPr marL="285750" marR="0" lvl="0" indent="-285750" algn="l" defTabSz="914400" rtl="0" eaLnBrk="0" fontAlgn="auto" latinLnBrk="0" hangingPunct="0">
              <a:lnSpc>
                <a:spcPct val="100000"/>
              </a:lnSpc>
              <a:spcBef>
                <a:spcPts val="0"/>
              </a:spcBef>
              <a:spcAft>
                <a:spcPts val="2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rPr>
              <a:t>Students may also be eligible for support if they hold a status such as Refugee, Humanitarian Protection, Stateless, or Ukraine Scheme Leave </a:t>
            </a:r>
          </a:p>
          <a:p>
            <a:pPr marL="285750" indent="-285750" eaLnBrk="0" hangingPunct="0">
              <a:spcAft>
                <a:spcPts val="2000"/>
              </a:spcAft>
              <a:buFont typeface="Arial" panose="020B0604020202020204" pitchFamily="34" charset="0"/>
              <a:buChar char="•"/>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Go to </a:t>
            </a:r>
            <a:r>
              <a:rPr kumimoji="0" lang="en-GB" sz="2000" b="0" i="0" u="none" strike="noStrike" kern="1200" cap="none" spc="0" normalizeH="0" baseline="0" noProof="0">
                <a:ln>
                  <a:noFill/>
                </a:ln>
                <a:solidFill>
                  <a:prstClr val="black"/>
                </a:solidFill>
                <a:effectLst/>
                <a:uLnTx/>
                <a:uFillTx/>
                <a:latin typeface="Arial" pitchFamily="34" charset="0"/>
                <a:ea typeface="+mn-ea"/>
                <a:cs typeface="Arial" pitchFamily="34" charset="0"/>
                <a:hlinkClick r:id="rId3"/>
              </a:rPr>
              <a:t>www.gov.uk/student-finance/who-qualifies</a:t>
            </a:r>
            <a:r>
              <a:rPr kumimoji="0" lang="en-GB"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 for more information</a:t>
            </a:r>
          </a:p>
          <a:p>
            <a:pPr marL="285750" marR="0" lvl="0" indent="-285750" algn="l" defTabSz="914400" rtl="0" eaLnBrk="0" fontAlgn="auto" latinLnBrk="0" hangingPunct="0">
              <a:lnSpc>
                <a:spcPct val="100000"/>
              </a:lnSpc>
              <a:spcBef>
                <a:spcPts val="0"/>
              </a:spcBef>
              <a:spcAft>
                <a:spcPts val="2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0" indent="-360000" algn="l" defTabSz="914400" rtl="0" eaLnBrk="0" fontAlgn="auto" latinLnBrk="0" hangingPunct="0">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a:p>
            <a:pPr marL="360000" marR="0" lvl="3" indent="-360000" algn="l" defTabSz="914400" rtl="0" eaLnBrk="1" fontAlgn="auto" latinLnBrk="0" hangingPunct="1">
              <a:lnSpc>
                <a:spcPct val="150000"/>
              </a:lnSpc>
              <a:spcBef>
                <a:spcPts val="0"/>
              </a:spcBef>
              <a:spcAft>
                <a:spcPts val="0"/>
              </a:spcAft>
              <a:buClr>
                <a:prstClr val="black"/>
              </a:buClr>
              <a:buSzPct val="125000"/>
              <a:buFontTx/>
              <a:buChar char="-"/>
              <a:tabLst/>
              <a:defRPr/>
            </a:pPr>
            <a:endParaRPr kumimoji="0" lang="en-GB" sz="2000" b="1" i="0" u="none" strike="noStrike" kern="1200" cap="none" spc="0" normalizeH="0" baseline="0" noProof="0" dirty="0">
              <a:ln>
                <a:noFill/>
              </a:ln>
              <a:solidFill>
                <a:prstClr val="black"/>
              </a:solidFill>
              <a:effectLst/>
              <a:uLnTx/>
              <a:uFillTx/>
              <a:latin typeface="Arial" pitchFamily="34" charset="0"/>
              <a:ea typeface="ＭＳ Ｐゴシック" charset="-128"/>
              <a:cs typeface="Arial" pitchFamily="34"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0121" y="1042323"/>
            <a:ext cx="11050180" cy="4348051"/>
          </a:xfrm>
          <a:prstGeom prst="rect">
            <a:avLst/>
          </a:prstGeom>
          <a:noFill/>
          <a:ln>
            <a:noFill/>
          </a:ln>
        </p:spPr>
        <p:txBody>
          <a:bodyPr lIns="91425" tIns="91425" rIns="91425" bIns="91425" numCol="1" anchor="t" anchorCtr="0"/>
          <a:lstStyle>
            <a:defPPr marR="0" lvl="0" algn="l" rtl="0">
              <a:lnSpc>
                <a:spcPct val="100000"/>
              </a:lnSpc>
              <a:spcBef>
                <a:spcPts val="0"/>
              </a:spcBef>
              <a:spcAft>
                <a:spcPts val="0"/>
              </a:spcAft>
            </a:defPPr>
            <a:lvl1pPr marL="0" marR="0" lvl="0" indent="0" algn="l" rtl="0">
              <a:lnSpc>
                <a:spcPct val="95000"/>
              </a:lnSpc>
              <a:spcBef>
                <a:spcPts val="533"/>
              </a:spcBef>
              <a:spcAft>
                <a:spcPts val="0"/>
              </a:spcAft>
              <a:buClr>
                <a:schemeClr val="lt2"/>
              </a:buClr>
              <a:buFont typeface="Calibri"/>
              <a:buNone/>
              <a:defRPr sz="2667" b="0" i="0" u="none" strike="noStrike" cap="none">
                <a:solidFill>
                  <a:schemeClr val="lt2"/>
                </a:solidFill>
                <a:latin typeface="Calibri"/>
                <a:ea typeface="Calibri"/>
                <a:cs typeface="Calibri"/>
                <a:sym typeface="Calibri"/>
              </a:defRPr>
            </a:lvl1pPr>
            <a:lvl2pPr marL="230710" marR="0" lvl="1" indent="-146046" algn="l" rtl="0">
              <a:lnSpc>
                <a:spcPct val="100000"/>
              </a:lnSpc>
              <a:spcBef>
                <a:spcPts val="267"/>
              </a:spcBef>
              <a:spcAft>
                <a:spcPts val="0"/>
              </a:spcAft>
              <a:buClr>
                <a:schemeClr val="lt2"/>
              </a:buClr>
              <a:buSzPct val="100000"/>
              <a:buFont typeface="Cambria"/>
              <a:buChar char="▪"/>
              <a:defRPr sz="1333" b="0" i="0" u="none" strike="noStrike" cap="none">
                <a:solidFill>
                  <a:schemeClr val="lt2"/>
                </a:solidFill>
                <a:latin typeface="Cambria"/>
                <a:ea typeface="Cambria"/>
                <a:cs typeface="Cambria"/>
                <a:sym typeface="Cambria"/>
              </a:defRPr>
            </a:lvl2pPr>
            <a:lvl3pPr marL="452955" marR="0" lvl="2" indent="-156629" algn="l" rtl="0">
              <a:lnSpc>
                <a:spcPct val="100000"/>
              </a:lnSpc>
              <a:spcBef>
                <a:spcPts val="240"/>
              </a:spcBef>
              <a:spcAft>
                <a:spcPts val="0"/>
              </a:spcAft>
              <a:buClr>
                <a:schemeClr val="lt2"/>
              </a:buClr>
              <a:buSzPct val="100000"/>
              <a:buFont typeface="Cambria"/>
              <a:buChar char="–"/>
              <a:defRPr sz="1200" b="0" i="0" u="none" strike="noStrike" cap="none">
                <a:solidFill>
                  <a:schemeClr val="lt2"/>
                </a:solidFill>
                <a:latin typeface="Cambria"/>
                <a:ea typeface="Cambria"/>
                <a:cs typeface="Cambria"/>
                <a:sym typeface="Cambria"/>
              </a:defRPr>
            </a:lvl3pPr>
            <a:lvl4pPr marL="685783" marR="0" lvl="3" indent="-177796" algn="l" rtl="0">
              <a:lnSpc>
                <a:spcPct val="100000"/>
              </a:lnSpc>
              <a:spcBef>
                <a:spcPts val="213"/>
              </a:spcBef>
              <a:spcAft>
                <a:spcPts val="0"/>
              </a:spcAft>
              <a:buClr>
                <a:schemeClr val="lt2"/>
              </a:buClr>
              <a:buSzPct val="100000"/>
              <a:buFont typeface="Cambria"/>
              <a:buChar char="•"/>
              <a:defRPr sz="1067" b="0" i="0" u="none" strike="noStrike" cap="none">
                <a:solidFill>
                  <a:schemeClr val="lt2"/>
                </a:solidFill>
                <a:latin typeface="Cambria"/>
                <a:ea typeface="Cambria"/>
                <a:cs typeface="Cambria"/>
                <a:sym typeface="Cambria"/>
              </a:defRPr>
            </a:lvl4pPr>
            <a:lvl5pPr marL="916493" marR="0" lvl="4" indent="-179912" algn="l" rtl="0">
              <a:lnSpc>
                <a:spcPct val="100000"/>
              </a:lnSpc>
              <a:spcBef>
                <a:spcPts val="187"/>
              </a:spcBef>
              <a:spcAft>
                <a:spcPts val="0"/>
              </a:spcAft>
              <a:buClr>
                <a:schemeClr val="lt2"/>
              </a:buClr>
              <a:buSzPct val="100000"/>
              <a:buFont typeface="Cambria"/>
              <a:buChar char="–"/>
              <a:defRPr sz="933" b="0" i="0" u="none" strike="noStrike" cap="none">
                <a:solidFill>
                  <a:schemeClr val="lt2"/>
                </a:solidFill>
                <a:latin typeface="Cambria"/>
                <a:ea typeface="Cambria"/>
                <a:cs typeface="Cambria"/>
                <a:sym typeface="Cambria"/>
              </a:defRPr>
            </a:lvl5pPr>
            <a:lvl6pPr marL="3352716" marR="0" lvl="5" indent="-135463" algn="l" rtl="0">
              <a:lnSpc>
                <a:spcPct val="100000"/>
              </a:lnSpc>
              <a:spcBef>
                <a:spcPts val="533"/>
              </a:spcBef>
              <a:spcAft>
                <a:spcPts val="0"/>
              </a:spcAft>
              <a:buClr>
                <a:schemeClr val="dk1"/>
              </a:buClr>
              <a:buSzPct val="100000"/>
              <a:buFont typeface="Cambria"/>
              <a:buChar char="•"/>
              <a:defRPr sz="2667" b="0" i="0" u="none" strike="noStrike" cap="none">
                <a:solidFill>
                  <a:schemeClr val="dk1"/>
                </a:solidFill>
                <a:latin typeface="Cambria"/>
                <a:ea typeface="Cambria"/>
                <a:cs typeface="Cambria"/>
                <a:sym typeface="Cambria"/>
              </a:defRPr>
            </a:lvl6pPr>
            <a:lvl7pPr marL="3962301" marR="0" lvl="6" indent="-135463" algn="l" rtl="0">
              <a:lnSpc>
                <a:spcPct val="100000"/>
              </a:lnSpc>
              <a:spcBef>
                <a:spcPts val="533"/>
              </a:spcBef>
              <a:spcAft>
                <a:spcPts val="0"/>
              </a:spcAft>
              <a:buClr>
                <a:schemeClr val="dk1"/>
              </a:buClr>
              <a:buSzPct val="100000"/>
              <a:buFont typeface="Cambria"/>
              <a:buChar char="•"/>
              <a:defRPr sz="2667" b="0" i="0" u="none" strike="noStrike" cap="none">
                <a:solidFill>
                  <a:schemeClr val="dk1"/>
                </a:solidFill>
                <a:latin typeface="Cambria"/>
                <a:ea typeface="Cambria"/>
                <a:cs typeface="Cambria"/>
                <a:sym typeface="Cambria"/>
              </a:defRPr>
            </a:lvl7pPr>
            <a:lvl8pPr marL="4571886" marR="0" lvl="7" indent="-135463" algn="l" rtl="0">
              <a:lnSpc>
                <a:spcPct val="100000"/>
              </a:lnSpc>
              <a:spcBef>
                <a:spcPts val="533"/>
              </a:spcBef>
              <a:spcAft>
                <a:spcPts val="0"/>
              </a:spcAft>
              <a:buClr>
                <a:schemeClr val="dk1"/>
              </a:buClr>
              <a:buSzPct val="100000"/>
              <a:buFont typeface="Cambria"/>
              <a:buChar char="•"/>
              <a:defRPr sz="2667" b="0" i="0" u="none" strike="noStrike" cap="none">
                <a:solidFill>
                  <a:schemeClr val="dk1"/>
                </a:solidFill>
                <a:latin typeface="Cambria"/>
                <a:ea typeface="Cambria"/>
                <a:cs typeface="Cambria"/>
                <a:sym typeface="Cambria"/>
              </a:defRPr>
            </a:lvl8pPr>
            <a:lvl9pPr marL="5181470" marR="0" lvl="8" indent="-135463" algn="l" rtl="0">
              <a:lnSpc>
                <a:spcPct val="100000"/>
              </a:lnSpc>
              <a:spcBef>
                <a:spcPts val="533"/>
              </a:spcBef>
              <a:spcAft>
                <a:spcPts val="0"/>
              </a:spcAft>
              <a:buClr>
                <a:schemeClr val="dk1"/>
              </a:buClr>
              <a:buSzPct val="100000"/>
              <a:buFont typeface="Cambria"/>
              <a:buChar char="•"/>
              <a:defRPr sz="2667" b="0" i="0" u="none" strike="noStrike" cap="none">
                <a:solidFill>
                  <a:schemeClr val="dk1"/>
                </a:solidFill>
                <a:latin typeface="Cambria"/>
                <a:ea typeface="Cambria"/>
                <a:cs typeface="Cambria"/>
                <a:sym typeface="Cambria"/>
              </a:defRPr>
            </a:lvl9pPr>
          </a:lstStyle>
          <a:p>
            <a:pPr marL="360000" marR="0" lvl="0" indent="-360000" algn="l" defTabSz="914400" rtl="0" eaLnBrk="1" fontAlgn="auto" latinLnBrk="0" hangingPunct="1">
              <a:lnSpc>
                <a:spcPct val="95000"/>
              </a:lnSpc>
              <a:spcBef>
                <a:spcPts val="0"/>
              </a:spcBef>
              <a:spcAft>
                <a:spcPts val="0"/>
              </a:spcAft>
              <a:buClr>
                <a:srgbClr val="EEECE1"/>
              </a:buClr>
              <a:buSzTx/>
              <a:buFont typeface="Calibri"/>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360000" marR="0" lvl="0" indent="-360000" algn="l" defTabSz="914400" rtl="0" eaLnBrk="1" fontAlgn="auto" latinLnBrk="0" hangingPunct="1">
              <a:lnSpc>
                <a:spcPct val="95000"/>
              </a:lnSpc>
              <a:spcBef>
                <a:spcPts val="0"/>
              </a:spcBef>
              <a:spcAft>
                <a:spcPts val="0"/>
              </a:spcAft>
              <a:buClr>
                <a:srgbClr val="EEECE1"/>
              </a:buClr>
              <a:buSzTx/>
              <a:buFont typeface="Calibri"/>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Individuals in protection-based categories who start or continue HE courses:</a:t>
            </a:r>
          </a:p>
          <a:p>
            <a:pPr marL="360000" marR="0" lvl="0" indent="-360000" algn="l" defTabSz="914400" rtl="0" eaLnBrk="1" fontAlgn="auto" latinLnBrk="0" hangingPunct="1">
              <a:lnSpc>
                <a:spcPct val="95000"/>
              </a:lnSpc>
              <a:spcBef>
                <a:spcPts val="0"/>
              </a:spcBef>
              <a:spcAft>
                <a:spcPts val="0"/>
              </a:spcAft>
              <a:buClr>
                <a:srgbClr val="EEECE1"/>
              </a:buClr>
              <a:buSzTx/>
              <a:buFont typeface="Calibri"/>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Refugee</a:t>
            </a: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Humanitarian Protection</a:t>
            </a:r>
            <a:endParaRPr lang="en-GB"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Calais Leave, Section 67</a:t>
            </a: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Stateless Leave</a:t>
            </a: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Indefinite Leave to Remain as a Bereaved Partner</a:t>
            </a:r>
          </a:p>
          <a:p>
            <a:pPr marL="342900" marR="0" lvl="0" indent="-3429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Indefinite Leave to Remain as a victim of domestic violence, </a:t>
            </a:r>
          </a:p>
          <a:p>
            <a:pPr marL="360000" indent="-360000">
              <a:spcBef>
                <a:spcPts val="0"/>
              </a:spcBef>
              <a:buClr>
                <a:schemeClr val="tx1"/>
              </a:buClr>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Afghan Relocation and Assistance Policy (ARAP) and Afghan Citizen’s Resettlement Scheme (ACRS), Operation Pitting</a:t>
            </a:r>
          </a:p>
          <a:p>
            <a:pPr marL="360000" marR="0" lvl="0" indent="-360000" algn="l" defTabSz="914400" rtl="0" eaLnBrk="1" fontAlgn="auto" latinLnBrk="0" hangingPunct="1">
              <a:lnSpc>
                <a:spcPct val="95000"/>
              </a:lnSpc>
              <a:spcBef>
                <a:spcPts val="0"/>
              </a:spcBef>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Applicants holding a status under the Home Office Ukraine schemes.</a:t>
            </a:r>
          </a:p>
          <a:p>
            <a:pPr marL="360000" marR="0" lvl="0" indent="-360000" algn="l" defTabSz="914400" rtl="0" eaLnBrk="1" fontAlgn="auto" latinLnBrk="0" hangingPunct="1">
              <a:lnSpc>
                <a:spcPct val="95000"/>
              </a:lnSpc>
              <a:spcBef>
                <a:spcPts val="0"/>
              </a:spcBef>
              <a:spcAft>
                <a:spcPts val="0"/>
              </a:spcAft>
              <a:buClr>
                <a:srgbClr val="EEECE1"/>
              </a:buClr>
              <a:buSzTx/>
              <a:buFont typeface="Calibri"/>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95000"/>
              </a:lnSpc>
              <a:spcBef>
                <a:spcPts val="0"/>
              </a:spcBef>
              <a:spcAft>
                <a:spcPts val="0"/>
              </a:spcAft>
              <a:buClr>
                <a:srgbClr val="EEECE1"/>
              </a:buClr>
              <a:buSzTx/>
              <a:buFont typeface="Calibri"/>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Individuals in these categories </a:t>
            </a:r>
            <a:r>
              <a:rPr lang="en-GB" sz="2000" dirty="0">
                <a:solidFill>
                  <a:prstClr val="black"/>
                </a:solidFill>
                <a:latin typeface="Arial" panose="020B0604020202020204" pitchFamily="34" charset="0"/>
                <a:cs typeface="Arial" panose="020B0604020202020204" pitchFamily="34" charset="0"/>
              </a:rPr>
              <a:t>are not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rPr>
              <a:t> required to demonstrate three years’ ordinary UK residence before the start of a course to qualify for student support and home fee status</a:t>
            </a:r>
          </a:p>
          <a:p>
            <a:pPr marL="0" marR="0" lvl="0" indent="0" algn="l" defTabSz="914400" rtl="0" eaLnBrk="1" fontAlgn="auto" latinLnBrk="0" hangingPunct="1">
              <a:lnSpc>
                <a:spcPct val="95000"/>
              </a:lnSpc>
              <a:spcBef>
                <a:spcPts val="0"/>
              </a:spcBef>
              <a:spcAft>
                <a:spcPts val="0"/>
              </a:spcAft>
              <a:buClr>
                <a:srgbClr val="EEECE1"/>
              </a:buClr>
              <a:buSzTx/>
              <a:buFont typeface="Calibri"/>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95000"/>
              </a:lnSpc>
              <a:spcBef>
                <a:spcPts val="0"/>
              </a:spcBef>
              <a:spcAft>
                <a:spcPts val="0"/>
              </a:spcAft>
              <a:buClr>
                <a:srgbClr val="EEECE1"/>
              </a:buClr>
              <a:buSzTx/>
              <a:buFont typeface="Calibri"/>
              <a:buNone/>
              <a:tabLst/>
              <a:defRPr/>
            </a:pPr>
            <a:endParaRPr lang="en-GB" sz="2000" dirty="0">
              <a:solidFill>
                <a:prstClr val="black"/>
              </a:solidFill>
              <a:latin typeface="Arial" panose="020B0604020202020204" pitchFamily="34" charset="0"/>
              <a:cs typeface="Arial" panose="020B0604020202020204" pitchFamily="34" charset="0"/>
            </a:endParaRPr>
          </a:p>
          <a:p>
            <a:pPr>
              <a:spcBef>
                <a:spcPts val="0"/>
              </a:spcBef>
              <a:buClr>
                <a:srgbClr val="EEECE1"/>
              </a:buClr>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 to </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www.gov.uk/student-finance/who-qualifies</a:t>
            </a: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more information</a:t>
            </a:r>
          </a:p>
          <a:p>
            <a:pPr marL="0" marR="0" lvl="0" indent="0" algn="l" defTabSz="914400" rtl="0" eaLnBrk="1" fontAlgn="auto" latinLnBrk="0" hangingPunct="1">
              <a:lnSpc>
                <a:spcPct val="95000"/>
              </a:lnSpc>
              <a:spcBef>
                <a:spcPts val="0"/>
              </a:spcBef>
              <a:spcAft>
                <a:spcPts val="0"/>
              </a:spcAft>
              <a:buClr>
                <a:srgbClr val="EEECE1"/>
              </a:buClr>
              <a:buSzTx/>
              <a:buFont typeface="Calibri"/>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Rectangle 2">
            <a:extLst>
              <a:ext uri="{FF2B5EF4-FFF2-40B4-BE49-F238E27FC236}">
                <a16:creationId xmlns:a16="http://schemas.microsoft.com/office/drawing/2014/main" id="{B25F0B95-6779-4FD7-9C88-A521B66505E6}"/>
              </a:ext>
            </a:extLst>
          </p:cNvPr>
          <p:cNvSpPr/>
          <p:nvPr/>
        </p:nvSpPr>
        <p:spPr>
          <a:xfrm>
            <a:off x="0" y="315307"/>
            <a:ext cx="4878259" cy="103105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3200" dirty="0">
                <a:solidFill>
                  <a:prstClr val="white"/>
                </a:solidFill>
                <a:latin typeface="Arial" panose="020B0604020202020204" pitchFamily="34" charset="0"/>
                <a:cs typeface="Arial" panose="020B0604020202020204" pitchFamily="34" charset="0"/>
              </a:rPr>
              <a:t>Student Finance Eligibility</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solidFill>
                  <a:prstClr val="black"/>
                </a:solidFill>
                <a:latin typeface="Arial" pitchFamily="34" charset="0"/>
                <a:ea typeface="+mn-ea"/>
                <a:cs typeface="Arial" pitchFamily="34" charset="0"/>
              </a:rPr>
              <a:t>General Eligibility</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945998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id="{967FB8F9-CAFF-4B82-91D4-D38E5BDE513F}"/>
              </a:ext>
            </a:extLst>
          </p:cNvPr>
          <p:cNvSpPr txBox="1">
            <a:spLocks noGrp="1" noChangeArrowheads="1"/>
          </p:cNvSpPr>
          <p:nvPr>
            <p:ph type="title" idx="4294967295"/>
          </p:nvPr>
        </p:nvSpPr>
        <p:spPr bwMode="auto">
          <a:xfrm>
            <a:off x="162719" y="304971"/>
            <a:ext cx="7600950" cy="492443"/>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spcBef>
                <a:spcPts val="0"/>
              </a:spcBef>
              <a:spcAft>
                <a:spcPts val="600"/>
              </a:spcAft>
              <a:defRPr/>
            </a:pPr>
            <a:r>
              <a:rPr lang="en-GB" sz="3200" dirty="0">
                <a:solidFill>
                  <a:schemeClr val="bg1"/>
                </a:solidFill>
                <a:latin typeface="Arial" panose="020B0604020202020204" pitchFamily="34" charset="0"/>
                <a:cs typeface="Arial" panose="020B0604020202020204" pitchFamily="34" charset="0"/>
              </a:rPr>
              <a:t>SFE – ROW Policy Enhancements</a:t>
            </a:r>
            <a:endParaRPr lang="en-US" sz="4800" dirty="0">
              <a:solidFill>
                <a:schemeClr val="bg1"/>
              </a:solidFill>
              <a:latin typeface="Arial" panose="020B0604020202020204" pitchFamily="34" charset="0"/>
              <a:ea typeface="+mn-ea"/>
              <a:cs typeface="Arial" panose="020B0604020202020204" pitchFamily="34" charset="0"/>
            </a:endParaRPr>
          </a:p>
        </p:txBody>
      </p:sp>
      <p:sp>
        <p:nvSpPr>
          <p:cNvPr id="4" name="Content Placeholder 2"/>
          <p:cNvSpPr>
            <a:spLocks noGrp="1"/>
          </p:cNvSpPr>
          <p:nvPr>
            <p:ph idx="4294967295"/>
          </p:nvPr>
        </p:nvSpPr>
        <p:spPr>
          <a:xfrm>
            <a:off x="162719" y="992076"/>
            <a:ext cx="11866561" cy="492443"/>
          </a:xfrm>
          <a:prstGeom prst="rect">
            <a:avLst/>
          </a:prstGeom>
        </p:spPr>
        <p:txBody>
          <a:bodyPr>
            <a:noAutofit/>
          </a:bodyPr>
          <a:lstStyle/>
          <a:p>
            <a:pPr marL="360000" indent="-360000">
              <a:spcBef>
                <a:spcPts val="0"/>
              </a:spcBef>
              <a:buNone/>
            </a:pPr>
            <a:r>
              <a:rPr lang="en-GB" sz="2000" dirty="0">
                <a:latin typeface="Arial" panose="020B0604020202020204" pitchFamily="34" charset="0"/>
                <a:cs typeface="Arial" panose="020B0604020202020204" pitchFamily="34" charset="0"/>
              </a:rPr>
              <a:t>High level SFE support summary based on first day of first AY residency:</a:t>
            </a:r>
          </a:p>
          <a:p>
            <a:pPr marL="360000" indent="-360000">
              <a:spcBef>
                <a:spcPts val="0"/>
              </a:spcBef>
            </a:pPr>
            <a:endParaRPr lang="en-GB" sz="1800" dirty="0">
              <a:latin typeface="Arial" pitchFamily="34" charset="0"/>
              <a:cs typeface="Arial" pitchFamily="34" charset="0"/>
            </a:endParaRPr>
          </a:p>
          <a:p>
            <a:pPr marL="360000" indent="-360000">
              <a:spcBef>
                <a:spcPts val="0"/>
              </a:spcBef>
              <a:buNone/>
            </a:pPr>
            <a:endParaRPr lang="en-GB" sz="1800" dirty="0">
              <a:latin typeface="Arial" pitchFamily="34" charset="0"/>
              <a:cs typeface="Arial" pitchFamily="34" charset="0"/>
            </a:endParaRPr>
          </a:p>
        </p:txBody>
      </p:sp>
      <p:pic>
        <p:nvPicPr>
          <p:cNvPr id="3" name="Picture 2">
            <a:extLst>
              <a:ext uri="{FF2B5EF4-FFF2-40B4-BE49-F238E27FC236}">
                <a16:creationId xmlns:a16="http://schemas.microsoft.com/office/drawing/2014/main" id="{555A16FE-891E-801F-9AEC-EDF99D3016FC}"/>
              </a:ext>
            </a:extLst>
          </p:cNvPr>
          <p:cNvPicPr>
            <a:picLocks noChangeAspect="1"/>
          </p:cNvPicPr>
          <p:nvPr/>
        </p:nvPicPr>
        <p:blipFill>
          <a:blip r:embed="rId3"/>
          <a:stretch>
            <a:fillRect/>
          </a:stretch>
        </p:blipFill>
        <p:spPr>
          <a:xfrm>
            <a:off x="162719" y="1484519"/>
            <a:ext cx="11671058" cy="4802367"/>
          </a:xfrm>
          <a:prstGeom prst="rect">
            <a:avLst/>
          </a:prstGeom>
        </p:spPr>
      </p:pic>
    </p:spTree>
    <p:extLst>
      <p:ext uri="{BB962C8B-B14F-4D97-AF65-F5344CB8AC3E}">
        <p14:creationId xmlns:p14="http://schemas.microsoft.com/office/powerpoint/2010/main" val="365432095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49CFC-D3C3-0B48-7B30-CBA98F7BB42A}"/>
              </a:ext>
            </a:extLst>
          </p:cNvPr>
          <p:cNvSpPr txBox="1"/>
          <p:nvPr/>
        </p:nvSpPr>
        <p:spPr>
          <a:xfrm>
            <a:off x="199359" y="245952"/>
            <a:ext cx="7636835" cy="584775"/>
          </a:xfrm>
          <a:prstGeom prst="rect">
            <a:avLst/>
          </a:prstGeom>
          <a:noFill/>
        </p:spPr>
        <p:txBody>
          <a:bodyPr wrap="square">
            <a:spAutoFit/>
          </a:bodyPr>
          <a:lstStyle/>
          <a:p>
            <a:r>
              <a:rPr lang="en-GB" sz="3200" dirty="0">
                <a:solidFill>
                  <a:schemeClr val="bg1"/>
                </a:solidFill>
                <a:latin typeface="Arial" panose="020B0604020202020204" pitchFamily="34" charset="0"/>
                <a:cs typeface="Arial" panose="020B0604020202020204" pitchFamily="34" charset="0"/>
              </a:rPr>
              <a:t>SFE Policy Enhancements - AY 2024/25</a:t>
            </a:r>
          </a:p>
        </p:txBody>
      </p:sp>
      <p:sp>
        <p:nvSpPr>
          <p:cNvPr id="5" name="TextBox 4">
            <a:extLst>
              <a:ext uri="{FF2B5EF4-FFF2-40B4-BE49-F238E27FC236}">
                <a16:creationId xmlns:a16="http://schemas.microsoft.com/office/drawing/2014/main" id="{3623DF87-127C-F9A8-22F6-6B8280C0AB00}"/>
              </a:ext>
            </a:extLst>
          </p:cNvPr>
          <p:cNvSpPr txBox="1"/>
          <p:nvPr/>
        </p:nvSpPr>
        <p:spPr>
          <a:xfrm>
            <a:off x="199359" y="1295538"/>
            <a:ext cx="11826064" cy="5016758"/>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From AY 24/25, students who are granted settled status for any reason during the course, not just under the EUSS, can become eligible for funding as an event </a:t>
            </a:r>
            <a:r>
              <a:rPr lang="en-GB" dirty="0">
                <a:latin typeface="Arial" panose="020B0604020202020204" pitchFamily="34" charset="0"/>
                <a:cs typeface="Arial" panose="020B0604020202020204" pitchFamily="34" charset="0"/>
              </a:rPr>
              <a:t>(subject to satisfying other eligibility requirements)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Students who acquire a settled status after the first day of the first academic year of their course (or course start date where applicable) will qualify for support:</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as applicable to the category they are eligible under, and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provided they apply within the relevant regulatory deadlines for applying for support when eligible as an event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Examples of settled status: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British citizen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Irish citizen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Exempt from immigration control under the Immigration Act 1971</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Indefinite leave to enter (ILE)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Indefinite leave to remain (ILR) </a:t>
            </a:r>
          </a:p>
        </p:txBody>
      </p:sp>
      <p:sp>
        <p:nvSpPr>
          <p:cNvPr id="7" name="TextBox 6">
            <a:extLst>
              <a:ext uri="{FF2B5EF4-FFF2-40B4-BE49-F238E27FC236}">
                <a16:creationId xmlns:a16="http://schemas.microsoft.com/office/drawing/2014/main" id="{F79F6ACB-7D5A-604C-BDE9-5B4E00D3883E}"/>
              </a:ext>
            </a:extLst>
          </p:cNvPr>
          <p:cNvSpPr txBox="1"/>
          <p:nvPr/>
        </p:nvSpPr>
        <p:spPr>
          <a:xfrm>
            <a:off x="199359" y="905600"/>
            <a:ext cx="6097772" cy="400110"/>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SETTLED AS AN EVENT</a:t>
            </a:r>
          </a:p>
        </p:txBody>
      </p:sp>
    </p:spTree>
    <p:extLst>
      <p:ext uri="{BB962C8B-B14F-4D97-AF65-F5344CB8AC3E}">
        <p14:creationId xmlns:p14="http://schemas.microsoft.com/office/powerpoint/2010/main" val="3708985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FABE40-9CB0-CE1D-E77C-D84D0E4F13AF}"/>
              </a:ext>
            </a:extLst>
          </p:cNvPr>
          <p:cNvSpPr txBox="1"/>
          <p:nvPr/>
        </p:nvSpPr>
        <p:spPr>
          <a:xfrm>
            <a:off x="274319" y="1485900"/>
            <a:ext cx="9564161" cy="1877437"/>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What is available?</a:t>
            </a:r>
          </a:p>
          <a:p>
            <a:endParaRPr lang="en-GB" sz="4000" dirty="0">
              <a:solidFill>
                <a:schemeClr val="bg1"/>
              </a:solidFill>
              <a:latin typeface="Arial" panose="020B0604020202020204" pitchFamily="34" charset="0"/>
              <a:cs typeface="Arial" panose="020B0604020202020204" pitchFamily="34" charset="0"/>
            </a:endParaRPr>
          </a:p>
          <a:p>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18369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CBE50-458B-4331-ADF2-4A9674C5F367}"/>
              </a:ext>
            </a:extLst>
          </p:cNvPr>
          <p:cNvSpPr txBox="1"/>
          <p:nvPr/>
        </p:nvSpPr>
        <p:spPr>
          <a:xfrm>
            <a:off x="103118" y="128209"/>
            <a:ext cx="11517382" cy="584775"/>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Tuition Fee Loans</a:t>
            </a:r>
          </a:p>
        </p:txBody>
      </p:sp>
      <p:sp>
        <p:nvSpPr>
          <p:cNvPr id="4" name="Rectangle 3">
            <a:extLst>
              <a:ext uri="{FF2B5EF4-FFF2-40B4-BE49-F238E27FC236}">
                <a16:creationId xmlns:a16="http://schemas.microsoft.com/office/drawing/2014/main" id="{014777C0-5156-A744-0037-CFEE4A58F39C}"/>
              </a:ext>
            </a:extLst>
          </p:cNvPr>
          <p:cNvSpPr/>
          <p:nvPr/>
        </p:nvSpPr>
        <p:spPr>
          <a:xfrm>
            <a:off x="103118" y="2188396"/>
            <a:ext cx="11985764" cy="934948"/>
          </a:xfrm>
          <a:prstGeom prst="rect">
            <a:avLst/>
          </a:prstGeom>
          <a:solidFill>
            <a:schemeClr val="accent3">
              <a:lumMod val="40000"/>
              <a:lumOff val="60000"/>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39A31E54-062A-ADBB-DBBC-FEC97327D588}"/>
              </a:ext>
            </a:extLst>
          </p:cNvPr>
          <p:cNvSpPr txBox="1">
            <a:spLocks/>
          </p:cNvSpPr>
          <p:nvPr/>
        </p:nvSpPr>
        <p:spPr>
          <a:xfrm>
            <a:off x="103118" y="997306"/>
            <a:ext cx="11794356" cy="538294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360000" indent="-360000"/>
            <a:r>
              <a:rPr lang="en-GB" sz="2000" kern="0" dirty="0">
                <a:latin typeface="Arial" pitchFamily="34" charset="0"/>
                <a:cs typeface="Arial" pitchFamily="34" charset="0"/>
              </a:rPr>
              <a:t>Maximum tuition fees for </a:t>
            </a:r>
            <a:r>
              <a:rPr lang="en-GB" sz="2000" kern="0" dirty="0">
                <a:solidFill>
                  <a:schemeClr val="tx1"/>
                </a:solidFill>
                <a:latin typeface="Arial" pitchFamily="34" charset="0"/>
                <a:cs typeface="Arial" pitchFamily="34" charset="0"/>
              </a:rPr>
              <a:t>2024/25 in England will be maintained </a:t>
            </a:r>
            <a:r>
              <a:rPr lang="en-GB" sz="2000" kern="0" dirty="0">
                <a:latin typeface="Arial" pitchFamily="34" charset="0"/>
                <a:cs typeface="Arial" pitchFamily="34" charset="0"/>
              </a:rPr>
              <a:t>at the levels that applied in 2023/24</a:t>
            </a:r>
          </a:p>
          <a:p>
            <a:pPr marL="360000" indent="-360000"/>
            <a:r>
              <a:rPr lang="en-GB" sz="2000" kern="0" dirty="0">
                <a:latin typeface="Arial" pitchFamily="34" charset="0"/>
                <a:cs typeface="Arial" pitchFamily="34" charset="0"/>
              </a:rPr>
              <a:t>academic year. The seventh year in succession that fees have been frozen.</a:t>
            </a:r>
          </a:p>
          <a:p>
            <a:pPr marL="360000" indent="-360000"/>
            <a:endParaRPr lang="en-GB" sz="2000" dirty="0">
              <a:latin typeface="Arial" pitchFamily="34" charset="0"/>
              <a:cs typeface="Arial" pitchFamily="34" charset="0"/>
            </a:endParaRPr>
          </a:p>
          <a:p>
            <a:pPr marL="360000" indent="-360000" fontAlgn="base"/>
            <a:endParaRPr lang="en-GB" sz="2000" kern="0" dirty="0">
              <a:latin typeface="Arial" pitchFamily="34" charset="0"/>
              <a:cs typeface="Arial" pitchFamily="34" charset="0"/>
            </a:endParaRPr>
          </a:p>
          <a:p>
            <a:pPr marL="360000" indent="-360000" algn="ctr" fontAlgn="base"/>
            <a:r>
              <a:rPr lang="en-GB" sz="2400" kern="0" dirty="0">
                <a:solidFill>
                  <a:schemeClr val="tx1"/>
                </a:solidFill>
                <a:latin typeface="Arial" pitchFamily="34" charset="0"/>
                <a:cs typeface="Arial" pitchFamily="34" charset="0"/>
              </a:rPr>
              <a:t>Maximum tuition fee for standard </a:t>
            </a:r>
            <a:r>
              <a:rPr lang="en-GB" sz="2400" b="1" kern="0" dirty="0">
                <a:solidFill>
                  <a:srgbClr val="0070C0"/>
                </a:solidFill>
                <a:latin typeface="Arial" pitchFamily="34" charset="0"/>
                <a:cs typeface="Arial" pitchFamily="34" charset="0"/>
              </a:rPr>
              <a:t>full-time courses </a:t>
            </a:r>
            <a:r>
              <a:rPr lang="en-GB" sz="2400" kern="0" dirty="0">
                <a:solidFill>
                  <a:schemeClr val="tx1"/>
                </a:solidFill>
                <a:latin typeface="Arial" pitchFamily="34" charset="0"/>
                <a:cs typeface="Arial" pitchFamily="34" charset="0"/>
              </a:rPr>
              <a:t>offered will remain at </a:t>
            </a:r>
            <a:r>
              <a:rPr lang="en-GB" sz="2400" b="1" kern="0" dirty="0">
                <a:solidFill>
                  <a:srgbClr val="0070C0"/>
                </a:solidFill>
                <a:latin typeface="Arial" pitchFamily="34" charset="0"/>
                <a:cs typeface="Arial" pitchFamily="34" charset="0"/>
              </a:rPr>
              <a:t>£9,250</a:t>
            </a:r>
          </a:p>
          <a:p>
            <a:pPr marL="360000" indent="-360000" algn="ctr" fontAlgn="base"/>
            <a:r>
              <a:rPr lang="en-GB" sz="2400" kern="0" dirty="0">
                <a:solidFill>
                  <a:schemeClr val="tx1"/>
                </a:solidFill>
                <a:latin typeface="Arial" pitchFamily="34" charset="0"/>
                <a:cs typeface="Arial" pitchFamily="34" charset="0"/>
              </a:rPr>
              <a:t>Maximum tuition fee for standard </a:t>
            </a:r>
            <a:r>
              <a:rPr lang="en-GB" sz="2400" b="1" kern="0" dirty="0">
                <a:solidFill>
                  <a:srgbClr val="FFC000"/>
                </a:solidFill>
                <a:latin typeface="Arial" pitchFamily="34" charset="0"/>
                <a:cs typeface="Arial" pitchFamily="34" charset="0"/>
              </a:rPr>
              <a:t>part-time courses </a:t>
            </a:r>
            <a:r>
              <a:rPr lang="en-GB" sz="2400" kern="0" dirty="0">
                <a:solidFill>
                  <a:schemeClr val="tx1"/>
                </a:solidFill>
                <a:latin typeface="Arial" pitchFamily="34" charset="0"/>
                <a:cs typeface="Arial" pitchFamily="34" charset="0"/>
              </a:rPr>
              <a:t>offered will remain at </a:t>
            </a:r>
            <a:r>
              <a:rPr lang="en-GB" sz="2400" b="1" kern="0" dirty="0">
                <a:solidFill>
                  <a:srgbClr val="FFC000"/>
                </a:solidFill>
                <a:latin typeface="Arial" pitchFamily="34" charset="0"/>
                <a:cs typeface="Arial" pitchFamily="34" charset="0"/>
              </a:rPr>
              <a:t>£6,935</a:t>
            </a:r>
          </a:p>
          <a:p>
            <a:pPr marL="360000" indent="-360000" fontAlgn="base"/>
            <a:endParaRPr lang="en-GB" sz="2000" b="1" kern="0" dirty="0">
              <a:solidFill>
                <a:srgbClr val="0070C0"/>
              </a:solidFill>
              <a:latin typeface="Arial" pitchFamily="34" charset="0"/>
              <a:cs typeface="Arial" pitchFamily="34" charset="0"/>
            </a:endParaRPr>
          </a:p>
          <a:p>
            <a:pPr marL="360000" indent="-360000" fontAlgn="base"/>
            <a:endParaRPr lang="en-GB" sz="2000" b="1" kern="0" dirty="0">
              <a:latin typeface="Arial" pitchFamily="34" charset="0"/>
              <a:cs typeface="Arial" pitchFamily="34" charset="0"/>
            </a:endParaRPr>
          </a:p>
          <a:p>
            <a:pPr marL="360000" indent="-360000" fontAlgn="base"/>
            <a:r>
              <a:rPr lang="en-GB" sz="2000" b="1" kern="0" dirty="0">
                <a:latin typeface="Arial" pitchFamily="34" charset="0"/>
                <a:cs typeface="Arial" pitchFamily="34" charset="0"/>
              </a:rPr>
              <a:t>Key Points to Note :</a:t>
            </a:r>
          </a:p>
          <a:p>
            <a:pPr marL="360000" indent="-360000" fontAlgn="base">
              <a:lnSpc>
                <a:spcPct val="150000"/>
              </a:lnSpc>
              <a:buFontTx/>
              <a:buChar char="-"/>
            </a:pPr>
            <a:r>
              <a:rPr lang="en-GB" sz="2000" kern="0" dirty="0">
                <a:latin typeface="Arial" pitchFamily="34" charset="0"/>
                <a:cs typeface="Arial" pitchFamily="34" charset="0"/>
              </a:rPr>
              <a:t>Tuition Fee Loans are non means tested (we don’t need parent’s income for this bit!)</a:t>
            </a:r>
          </a:p>
          <a:p>
            <a:pPr marL="360000" indent="-360000" fontAlgn="base">
              <a:lnSpc>
                <a:spcPct val="150000"/>
              </a:lnSpc>
              <a:buFontTx/>
              <a:buChar char="-"/>
            </a:pPr>
            <a:r>
              <a:rPr lang="en-GB" sz="2000" kern="0" dirty="0">
                <a:latin typeface="Arial" pitchFamily="34" charset="0"/>
                <a:cs typeface="Arial" pitchFamily="34" charset="0"/>
              </a:rPr>
              <a:t>Loans are paid directly to the university on behalf of the student</a:t>
            </a:r>
          </a:p>
          <a:p>
            <a:pPr marL="360000" indent="-360000" fontAlgn="base">
              <a:lnSpc>
                <a:spcPct val="150000"/>
              </a:lnSpc>
              <a:buFontTx/>
              <a:buChar char="-"/>
            </a:pPr>
            <a:r>
              <a:rPr lang="en-GB" sz="2000" kern="0" dirty="0">
                <a:latin typeface="Arial" pitchFamily="34" charset="0"/>
                <a:cs typeface="Arial" pitchFamily="34" charset="0"/>
              </a:rPr>
              <a:t>Most of the 1.6m students every year apply for the maximum loan available</a:t>
            </a:r>
          </a:p>
          <a:p>
            <a:pPr marL="360000" indent="-360000" fontAlgn="base">
              <a:lnSpc>
                <a:spcPct val="150000"/>
              </a:lnSpc>
              <a:buFontTx/>
              <a:buChar char="-"/>
            </a:pPr>
            <a:r>
              <a:rPr lang="en-GB" sz="2000" kern="0" dirty="0">
                <a:latin typeface="Arial" pitchFamily="34" charset="0"/>
                <a:cs typeface="Arial" pitchFamily="34" charset="0"/>
              </a:rPr>
              <a:t>It is the easy part of the application – just tell us which university you are going to and how much you want to borrow (usually students tick ‘max’)</a:t>
            </a:r>
          </a:p>
        </p:txBody>
      </p:sp>
    </p:spTree>
    <p:extLst>
      <p:ext uri="{BB962C8B-B14F-4D97-AF65-F5344CB8AC3E}">
        <p14:creationId xmlns:p14="http://schemas.microsoft.com/office/powerpoint/2010/main" val="110525305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IMING" val="|2.4|7.3|4|5.6|4.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6514</TotalTime>
  <Words>3616</Words>
  <Application>Microsoft Office PowerPoint</Application>
  <PresentationFormat>Widescreen</PresentationFormat>
  <Paragraphs>444</Paragraphs>
  <Slides>23</Slides>
  <Notes>11</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23</vt:i4>
      </vt:variant>
    </vt:vector>
  </HeadingPairs>
  <TitlesOfParts>
    <vt:vector size="38" baseType="lpstr">
      <vt:lpstr>ＭＳ Ｐゴシック</vt:lpstr>
      <vt:lpstr>Arial</vt:lpstr>
      <vt:lpstr>Calibri</vt:lpstr>
      <vt:lpstr>Custom Design</vt:lpstr>
      <vt:lpstr>1_Custom Design</vt:lpstr>
      <vt:lpstr>2_Custom Design</vt:lpstr>
      <vt:lpstr>3_Custom Design</vt:lpstr>
      <vt:lpstr>5_Custom Design</vt:lpstr>
      <vt:lpstr>4_Custom Design</vt:lpstr>
      <vt:lpstr>6_Custom Design</vt:lpstr>
      <vt:lpstr>Custom Design</vt:lpstr>
      <vt:lpstr>2_Custom Design</vt:lpstr>
      <vt:lpstr>1_Custom Design</vt:lpstr>
      <vt:lpstr>23_Office Theme</vt:lpstr>
      <vt:lpstr>23_Office Theme</vt:lpstr>
      <vt:lpstr>PowerPoint Presentation</vt:lpstr>
      <vt:lpstr>PowerPoint Presentation</vt:lpstr>
      <vt:lpstr>PowerPoint Presentation</vt:lpstr>
      <vt:lpstr>PowerPoint Presentation</vt:lpstr>
      <vt:lpstr>PowerPoint Presentation</vt:lpstr>
      <vt:lpstr>SFE – ROW Policy Enhancements</vt:lpstr>
      <vt:lpstr>PowerPoint Presentation</vt:lpstr>
      <vt:lpstr>PowerPoint Presentation</vt:lpstr>
      <vt:lpstr>PowerPoint Presentation</vt:lpstr>
      <vt:lpstr>PowerPoint Presentation</vt:lpstr>
      <vt:lpstr>Maintenance Loans </vt:lpstr>
      <vt:lpstr>Maintenance Loans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September 2020</dc:title>
  <dc:creator>Stephen Jones</dc:creator>
  <cp:lastModifiedBy>Stephen Jones</cp:lastModifiedBy>
  <cp:revision>240</cp:revision>
  <dcterms:created xsi:type="dcterms:W3CDTF">2020-09-22T07:55:40Z</dcterms:created>
  <dcterms:modified xsi:type="dcterms:W3CDTF">2024-03-06T12:00:08Z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2021-07-16T05:19:45Z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cfd935cf-c7ce-4ef7-8c21-00007aa4e00c</vt:lpwstr>
  </property>
  <property fmtid="{D5CDD505-2E9C-101B-9397-08002B2CF9AE}" pid="8" name="MSIP_Label_7bbd37d9-d9ac-4b79-83be-bb7da6ab464c_ContentBits">
    <vt:lpwstr>3</vt:lpwstr>
  </property>
</Properties>
</file>