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4" r:id="rId6"/>
    <p:sldMasterId id="2147483686" r:id="rId7"/>
    <p:sldMasterId id="2147483704" r:id="rId8"/>
  </p:sldMasterIdLst>
  <p:notesMasterIdLst>
    <p:notesMasterId r:id="rId20"/>
  </p:notesMasterIdLst>
  <p:handoutMasterIdLst>
    <p:handoutMasterId r:id="rId21"/>
  </p:handoutMasterIdLst>
  <p:sldIdLst>
    <p:sldId id="256" r:id="rId9"/>
    <p:sldId id="277" r:id="rId10"/>
    <p:sldId id="332" r:id="rId11"/>
    <p:sldId id="345" r:id="rId12"/>
    <p:sldId id="338" r:id="rId13"/>
    <p:sldId id="336" r:id="rId14"/>
    <p:sldId id="340" r:id="rId15"/>
    <p:sldId id="342" r:id="rId16"/>
    <p:sldId id="343" r:id="rId17"/>
    <p:sldId id="346" r:id="rId18"/>
    <p:sldId id="318" r:id="rId19"/>
  </p:sldIdLst>
  <p:sldSz cx="9906000" cy="6858000" type="A4"/>
  <p:notesSz cx="6799263" cy="9929813"/>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55" userDrawn="1">
          <p15:clr>
            <a:srgbClr val="A4A3A4"/>
          </p15:clr>
        </p15:guide>
        <p15:guide id="2" pos="3687" userDrawn="1">
          <p15:clr>
            <a:srgbClr val="A4A3A4"/>
          </p15:clr>
        </p15:guide>
        <p15:guide id="3" pos="5275" userDrawn="1">
          <p15:clr>
            <a:srgbClr val="A4A3A4"/>
          </p15:clr>
        </p15:guide>
        <p15:guide id="4" pos="6227" userDrawn="1">
          <p15:clr>
            <a:srgbClr val="A4A3A4"/>
          </p15:clr>
        </p15:guide>
        <p15:guide id="5" pos="13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187"/>
    <a:srgbClr val="F79646"/>
    <a:srgbClr val="DC0451"/>
    <a:srgbClr val="E75113"/>
    <a:srgbClr val="F6A800"/>
    <a:srgbClr val="11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EC978-155D-4335-ABB7-D3DAE79830A5}" v="383" dt="2024-03-11T10:44:23.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48" y="96"/>
      </p:cViewPr>
      <p:guideLst>
        <p:guide orient="horz" pos="2455"/>
        <p:guide pos="3687"/>
        <p:guide pos="5275"/>
        <p:guide pos="6227"/>
        <p:guide pos="1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tocks" userId="ab9be3d8-0529-4bfa-9947-2bd4b7809ad0" providerId="ADAL" clId="{EFD74006-D4C4-4828-8E14-C8C9382A20AE}"/>
    <pc:docChg chg="modSld">
      <pc:chgData name="Megan Stocks" userId="ab9be3d8-0529-4bfa-9947-2bd4b7809ad0" providerId="ADAL" clId="{EFD74006-D4C4-4828-8E14-C8C9382A20AE}" dt="2024-03-11T10:48:40.005" v="10" actId="20577"/>
      <pc:docMkLst>
        <pc:docMk/>
      </pc:docMkLst>
      <pc:sldChg chg="modNotesTx">
        <pc:chgData name="Megan Stocks" userId="ab9be3d8-0529-4bfa-9947-2bd4b7809ad0" providerId="ADAL" clId="{EFD74006-D4C4-4828-8E14-C8C9382A20AE}" dt="2024-03-11T10:48:16.752" v="4" actId="20577"/>
        <pc:sldMkLst>
          <pc:docMk/>
          <pc:sldMk cId="0" sldId="256"/>
        </pc:sldMkLst>
      </pc:sldChg>
      <pc:sldChg chg="modNotesTx">
        <pc:chgData name="Megan Stocks" userId="ab9be3d8-0529-4bfa-9947-2bd4b7809ad0" providerId="ADAL" clId="{EFD74006-D4C4-4828-8E14-C8C9382A20AE}" dt="2024-03-11T10:48:22.492" v="6" actId="20577"/>
        <pc:sldMkLst>
          <pc:docMk/>
          <pc:sldMk cId="0" sldId="277"/>
        </pc:sldMkLst>
      </pc:sldChg>
      <pc:sldChg chg="modNotesTx">
        <pc:chgData name="Megan Stocks" userId="ab9be3d8-0529-4bfa-9947-2bd4b7809ad0" providerId="ADAL" clId="{EFD74006-D4C4-4828-8E14-C8C9382A20AE}" dt="2024-03-11T10:48:28.301" v="8" actId="20577"/>
        <pc:sldMkLst>
          <pc:docMk/>
          <pc:sldMk cId="3001210738" sldId="332"/>
        </pc:sldMkLst>
      </pc:sldChg>
      <pc:sldChg chg="modNotesTx">
        <pc:chgData name="Megan Stocks" userId="ab9be3d8-0529-4bfa-9947-2bd4b7809ad0" providerId="ADAL" clId="{EFD74006-D4C4-4828-8E14-C8C9382A20AE}" dt="2024-03-11T10:48:12.035" v="3" actId="20577"/>
        <pc:sldMkLst>
          <pc:docMk/>
          <pc:sldMk cId="417968446" sldId="336"/>
        </pc:sldMkLst>
      </pc:sldChg>
      <pc:sldChg chg="modNotesTx">
        <pc:chgData name="Megan Stocks" userId="ab9be3d8-0529-4bfa-9947-2bd4b7809ad0" providerId="ADAL" clId="{EFD74006-D4C4-4828-8E14-C8C9382A20AE}" dt="2024-03-11T10:48:40.005" v="10" actId="20577"/>
        <pc:sldMkLst>
          <pc:docMk/>
          <pc:sldMk cId="619808155" sldId="338"/>
        </pc:sldMkLst>
      </pc:sldChg>
      <pc:sldChg chg="modNotesTx">
        <pc:chgData name="Megan Stocks" userId="ab9be3d8-0529-4bfa-9947-2bd4b7809ad0" providerId="ADAL" clId="{EFD74006-D4C4-4828-8E14-C8C9382A20AE}" dt="2024-03-11T10:48:34.567" v="9" actId="20577"/>
        <pc:sldMkLst>
          <pc:docMk/>
          <pc:sldMk cId="1650115506"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9F885-BCF7-4885-9159-47B67406D12F}"/>
              </a:ext>
            </a:extLst>
          </p:cNvPr>
          <p:cNvSpPr>
            <a:spLocks noGrp="1"/>
          </p:cNvSpPr>
          <p:nvPr>
            <p:ph type="hdr" sz="quarter"/>
          </p:nvPr>
        </p:nvSpPr>
        <p:spPr>
          <a:xfrm>
            <a:off x="346075" y="227013"/>
            <a:ext cx="2946400" cy="498475"/>
          </a:xfrm>
          <a:prstGeom prst="rect">
            <a:avLst/>
          </a:prstGeom>
        </p:spPr>
        <p:txBody>
          <a:bodyPr vert="horz" lIns="91440" tIns="45720" rIns="91440" bIns="45720" rtlCol="0"/>
          <a:lstStyle>
            <a:lvl1pPr algn="l">
              <a:defRPr sz="1200"/>
            </a:lvl1pPr>
          </a:lstStyle>
          <a:p>
            <a:pPr>
              <a:defRPr/>
            </a:pPr>
            <a:r>
              <a:rPr lang="en-GB"/>
              <a:t>Gordons Apprenticeship </a:t>
            </a:r>
          </a:p>
        </p:txBody>
      </p:sp>
      <p:sp>
        <p:nvSpPr>
          <p:cNvPr id="3" name="Date Placeholder 2">
            <a:extLst>
              <a:ext uri="{FF2B5EF4-FFF2-40B4-BE49-F238E27FC236}">
                <a16:creationId xmlns:a16="http://schemas.microsoft.com/office/drawing/2014/main" id="{B61AF2A5-0CF3-4CB4-9140-CDFB12099360}"/>
              </a:ext>
            </a:extLst>
          </p:cNvPr>
          <p:cNvSpPr>
            <a:spLocks noGrp="1"/>
          </p:cNvSpPr>
          <p:nvPr>
            <p:ph type="dt" sz="quarter" idx="1"/>
          </p:nvPr>
        </p:nvSpPr>
        <p:spPr>
          <a:xfrm>
            <a:off x="3581400" y="227013"/>
            <a:ext cx="2946400" cy="498475"/>
          </a:xfrm>
          <a:prstGeom prst="rect">
            <a:avLst/>
          </a:prstGeom>
        </p:spPr>
        <p:txBody>
          <a:bodyPr vert="horz" lIns="91440" tIns="45720" rIns="91440" bIns="45720" rtlCol="0"/>
          <a:lstStyle>
            <a:lvl1pPr algn="r">
              <a:defRPr sz="1200"/>
            </a:lvl1pPr>
          </a:lstStyle>
          <a:p>
            <a:pPr>
              <a:defRPr/>
            </a:pPr>
            <a:fld id="{427AFECD-2F1B-499F-9C14-1BC131A45999}" type="datetimeFigureOut">
              <a:rPr lang="en-GB"/>
              <a:pPr>
                <a:defRPr/>
              </a:pPr>
              <a:t>11/03/2024</a:t>
            </a:fld>
            <a:endParaRPr lang="en-GB"/>
          </a:p>
        </p:txBody>
      </p:sp>
      <p:sp>
        <p:nvSpPr>
          <p:cNvPr id="4" name="Footer Placeholder 3">
            <a:extLst>
              <a:ext uri="{FF2B5EF4-FFF2-40B4-BE49-F238E27FC236}">
                <a16:creationId xmlns:a16="http://schemas.microsoft.com/office/drawing/2014/main" id="{FF7E9AFA-27AB-4859-92FF-E9C96785E312}"/>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pPr>
              <a:defRPr/>
            </a:pPr>
            <a:endParaRPr lang="en-GB"/>
          </a:p>
        </p:txBody>
      </p:sp>
      <p:sp>
        <p:nvSpPr>
          <p:cNvPr id="6" name="Slide Number Placeholder 5">
            <a:extLst>
              <a:ext uri="{FF2B5EF4-FFF2-40B4-BE49-F238E27FC236}">
                <a16:creationId xmlns:a16="http://schemas.microsoft.com/office/drawing/2014/main" id="{42C6AEFA-3733-4405-92E4-42B3586FC7F8}"/>
              </a:ext>
            </a:extLst>
          </p:cNvPr>
          <p:cNvSpPr>
            <a:spLocks noGrp="1"/>
          </p:cNvSpPr>
          <p:nvPr>
            <p:ph type="sldNum" sz="quarter" idx="3"/>
          </p:nvPr>
        </p:nvSpPr>
        <p:spPr>
          <a:xfrm>
            <a:off x="3851275" y="9431338"/>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E0ADDA-7346-4558-96C7-AFEB96FC4EF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68618-AF8C-4B97-BA04-269D8A27C2F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r>
              <a:rPr lang="en-GB"/>
              <a:t>Gordons Apprenticeship </a:t>
            </a:r>
            <a:endParaRPr lang="en-US"/>
          </a:p>
        </p:txBody>
      </p:sp>
      <p:sp>
        <p:nvSpPr>
          <p:cNvPr id="3" name="Date Placeholder 2">
            <a:extLst>
              <a:ext uri="{FF2B5EF4-FFF2-40B4-BE49-F238E27FC236}">
                <a16:creationId xmlns:a16="http://schemas.microsoft.com/office/drawing/2014/main" id="{3B77CB24-466D-45DA-B166-BE2C930944DC}"/>
              </a:ext>
            </a:extLst>
          </p:cNvPr>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1EE965E9-5B0C-4D1B-BEDC-13111C515A3C}" type="datetime1">
              <a:rPr lang="en-US" altLang="en-US"/>
              <a:pPr>
                <a:defRPr/>
              </a:pPr>
              <a:t>3/11/2024</a:t>
            </a:fld>
            <a:endParaRPr lang="en-US" altLang="en-US"/>
          </a:p>
        </p:txBody>
      </p:sp>
      <p:sp>
        <p:nvSpPr>
          <p:cNvPr id="4" name="Slide Image Placeholder 3">
            <a:extLst>
              <a:ext uri="{FF2B5EF4-FFF2-40B4-BE49-F238E27FC236}">
                <a16:creationId xmlns:a16="http://schemas.microsoft.com/office/drawing/2014/main" id="{FCAFDC83-8CCB-4CBF-9E32-CA431E7D31D5}"/>
              </a:ext>
            </a:extLst>
          </p:cNvPr>
          <p:cNvSpPr>
            <a:spLocks noGrp="1" noRot="1" noChangeAspect="1"/>
          </p:cNvSpPr>
          <p:nvPr>
            <p:ph type="sldImg" idx="2"/>
          </p:nvPr>
        </p:nvSpPr>
        <p:spPr>
          <a:xfrm>
            <a:off x="711200" y="744538"/>
            <a:ext cx="5376863"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9EC0CF-2FB1-4064-9CE6-B99D002693F7}"/>
              </a:ext>
            </a:extLst>
          </p:cNvPr>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B54E2FAA-7032-47D3-B42A-5EBE90524A12}"/>
              </a:ext>
            </a:extLst>
          </p:cNvPr>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7B8644C3-0D5D-4649-A613-985A218676F9}"/>
              </a:ext>
            </a:extLst>
          </p:cNvPr>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1B01E70-49E5-4837-9B84-42A17D0651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Header Placeholder 3"/>
          <p:cNvSpPr>
            <a:spLocks noGrp="1"/>
          </p:cNvSpPr>
          <p:nvPr>
            <p:ph type="hdr" sz="quarter"/>
          </p:nvPr>
        </p:nvSpPr>
        <p:spPr/>
        <p:txBody>
          <a:bodyPr/>
          <a:lstStyle/>
          <a:p>
            <a:pPr>
              <a:defRPr/>
            </a:pPr>
            <a:r>
              <a:rPr lang="en-GB"/>
              <a:t>Gordons Apprenticeship </a:t>
            </a: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1B01E70-49E5-4837-9B84-42A17D0651E6}" type="slidenum">
              <a:rPr lang="en-US" altLang="en-US" smtClean="0"/>
              <a:pPr>
                <a:defRPr/>
              </a:pPr>
              <a:t>1</a:t>
            </a:fld>
            <a:endParaRPr lang="en-US" altLang="en-US"/>
          </a:p>
        </p:txBody>
      </p:sp>
    </p:spTree>
    <p:extLst>
      <p:ext uri="{BB962C8B-B14F-4D97-AF65-F5344CB8AC3E}">
        <p14:creationId xmlns:p14="http://schemas.microsoft.com/office/powerpoint/2010/main" val="157910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GB"/>
              <a:t>Gordons Apprenticeship </a:t>
            </a: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1B01E70-49E5-4837-9B84-42A17D0651E6}" type="slidenum">
              <a:rPr lang="en-US" altLang="en-US" smtClean="0"/>
              <a:pPr>
                <a:defRPr/>
              </a:pPr>
              <a:t>2</a:t>
            </a:fld>
            <a:endParaRPr lang="en-US" altLang="en-US"/>
          </a:p>
        </p:txBody>
      </p:sp>
    </p:spTree>
    <p:extLst>
      <p:ext uri="{BB962C8B-B14F-4D97-AF65-F5344CB8AC3E}">
        <p14:creationId xmlns:p14="http://schemas.microsoft.com/office/powerpoint/2010/main" val="12184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Header Placeholder 3"/>
          <p:cNvSpPr>
            <a:spLocks noGrp="1"/>
          </p:cNvSpPr>
          <p:nvPr>
            <p:ph type="hdr" sz="quarter"/>
          </p:nvPr>
        </p:nvSpPr>
        <p:spPr/>
        <p:txBody>
          <a:bodyPr/>
          <a:lstStyle/>
          <a:p>
            <a:pPr>
              <a:defRPr/>
            </a:pPr>
            <a:r>
              <a:rPr lang="en-GB"/>
              <a:t>Gordons Apprenticeship </a:t>
            </a: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1B01E70-49E5-4837-9B84-42A17D0651E6}" type="slidenum">
              <a:rPr lang="en-US" altLang="en-US" smtClean="0"/>
              <a:pPr>
                <a:defRPr/>
              </a:pPr>
              <a:t>3</a:t>
            </a:fld>
            <a:endParaRPr lang="en-US" altLang="en-US"/>
          </a:p>
        </p:txBody>
      </p:sp>
    </p:spTree>
    <p:extLst>
      <p:ext uri="{BB962C8B-B14F-4D97-AF65-F5344CB8AC3E}">
        <p14:creationId xmlns:p14="http://schemas.microsoft.com/office/powerpoint/2010/main" val="8733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F399-4885-5E26-A2D3-ABE4621A7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878F5-3E35-BA63-DF11-324A01DD3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635BC-00BE-B38E-7C2E-F2D670CCA708}"/>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Header Placeholder 3">
            <a:extLst>
              <a:ext uri="{FF2B5EF4-FFF2-40B4-BE49-F238E27FC236}">
                <a16:creationId xmlns:a16="http://schemas.microsoft.com/office/drawing/2014/main" id="{193F81B5-903B-025E-5191-DBD807FA58EB}"/>
              </a:ext>
            </a:extLst>
          </p:cNvPr>
          <p:cNvSpPr>
            <a:spLocks noGrp="1"/>
          </p:cNvSpPr>
          <p:nvPr>
            <p:ph type="hdr" sz="quarter"/>
          </p:nvPr>
        </p:nvSpPr>
        <p:spPr/>
        <p:txBody>
          <a:bodyPr/>
          <a:lstStyle/>
          <a:p>
            <a:pPr>
              <a:defRPr/>
            </a:pPr>
            <a:r>
              <a:rPr lang="en-GB"/>
              <a:t>Gordons Apprenticeship </a:t>
            </a:r>
            <a:endParaRPr lang="en-US"/>
          </a:p>
        </p:txBody>
      </p:sp>
      <p:sp>
        <p:nvSpPr>
          <p:cNvPr id="5" name="Footer Placeholder 4">
            <a:extLst>
              <a:ext uri="{FF2B5EF4-FFF2-40B4-BE49-F238E27FC236}">
                <a16:creationId xmlns:a16="http://schemas.microsoft.com/office/drawing/2014/main" id="{22889031-70E0-6ECA-6867-3C818B5F56C1}"/>
              </a:ext>
            </a:extLst>
          </p:cNvPr>
          <p:cNvSpPr>
            <a:spLocks noGrp="1"/>
          </p:cNvSpPr>
          <p:nvPr>
            <p:ph type="ftr" sz="quarter" idx="4"/>
          </p:nvPr>
        </p:nvSpPr>
        <p:spPr/>
        <p:txBody>
          <a:bodyPr/>
          <a:lstStyle/>
          <a:p>
            <a:pPr>
              <a:defRPr/>
            </a:pPr>
            <a:endParaRPr lang="en-US"/>
          </a:p>
        </p:txBody>
      </p:sp>
      <p:sp>
        <p:nvSpPr>
          <p:cNvPr id="6" name="Slide Number Placeholder 5">
            <a:extLst>
              <a:ext uri="{FF2B5EF4-FFF2-40B4-BE49-F238E27FC236}">
                <a16:creationId xmlns:a16="http://schemas.microsoft.com/office/drawing/2014/main" id="{46E7BACD-B439-297E-F7ED-9B5701152B80}"/>
              </a:ext>
            </a:extLst>
          </p:cNvPr>
          <p:cNvSpPr>
            <a:spLocks noGrp="1"/>
          </p:cNvSpPr>
          <p:nvPr>
            <p:ph type="sldNum" sz="quarter" idx="5"/>
          </p:nvPr>
        </p:nvSpPr>
        <p:spPr/>
        <p:txBody>
          <a:bodyPr/>
          <a:lstStyle/>
          <a:p>
            <a:pPr>
              <a:defRPr/>
            </a:pPr>
            <a:fld id="{01B01E70-49E5-4837-9B84-42A17D0651E6}" type="slidenum">
              <a:rPr lang="en-US" altLang="en-US" smtClean="0"/>
              <a:pPr>
                <a:defRPr/>
              </a:pPr>
              <a:t>4</a:t>
            </a:fld>
            <a:endParaRPr lang="en-US" altLang="en-US"/>
          </a:p>
        </p:txBody>
      </p:sp>
    </p:spTree>
    <p:extLst>
      <p:ext uri="{BB962C8B-B14F-4D97-AF65-F5344CB8AC3E}">
        <p14:creationId xmlns:p14="http://schemas.microsoft.com/office/powerpoint/2010/main" val="159022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GB"/>
              <a:t>Gordons Apprenticeship </a:t>
            </a: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1B01E70-49E5-4837-9B84-42A17D0651E6}" type="slidenum">
              <a:rPr lang="en-US" altLang="en-US" smtClean="0"/>
              <a:pPr>
                <a:defRPr/>
              </a:pPr>
              <a:t>5</a:t>
            </a:fld>
            <a:endParaRPr lang="en-US" altLang="en-US"/>
          </a:p>
        </p:txBody>
      </p:sp>
    </p:spTree>
    <p:extLst>
      <p:ext uri="{BB962C8B-B14F-4D97-AF65-F5344CB8AC3E}">
        <p14:creationId xmlns:p14="http://schemas.microsoft.com/office/powerpoint/2010/main" val="229077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sz="1200" dirty="0">
              <a:solidFill>
                <a:schemeClr val="bg1"/>
              </a:solidFill>
              <a:latin typeface="DINOT" panose="020B0504020101020102" pitchFamily="34" charset="0"/>
            </a:endParaRPr>
          </a:p>
          <a:p>
            <a:endParaRPr lang="en-GB" dirty="0"/>
          </a:p>
          <a:p>
            <a:endParaRPr lang="en-GB" dirty="0"/>
          </a:p>
        </p:txBody>
      </p:sp>
      <p:sp>
        <p:nvSpPr>
          <p:cNvPr id="4" name="Header Placeholder 3"/>
          <p:cNvSpPr>
            <a:spLocks noGrp="1"/>
          </p:cNvSpPr>
          <p:nvPr>
            <p:ph type="hdr" sz="quarter"/>
          </p:nvPr>
        </p:nvSpPr>
        <p:spPr/>
        <p:txBody>
          <a:bodyPr/>
          <a:lstStyle/>
          <a:p>
            <a:pPr>
              <a:defRPr/>
            </a:pPr>
            <a:r>
              <a:rPr lang="en-GB"/>
              <a:t>Gordons Apprenticeship </a:t>
            </a: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1B01E70-49E5-4837-9B84-42A17D0651E6}" type="slidenum">
              <a:rPr lang="en-US" altLang="en-US" smtClean="0"/>
              <a:pPr>
                <a:defRPr/>
              </a:pPr>
              <a:t>6</a:t>
            </a:fld>
            <a:endParaRPr lang="en-US" altLang="en-US"/>
          </a:p>
        </p:txBody>
      </p:sp>
    </p:spTree>
    <p:extLst>
      <p:ext uri="{BB962C8B-B14F-4D97-AF65-F5344CB8AC3E}">
        <p14:creationId xmlns:p14="http://schemas.microsoft.com/office/powerpoint/2010/main" val="39893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5B24F45-D86B-4EEE-B910-3A1702414F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8AA4838-B9B4-4ACC-9E49-7DE76D4C40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Header Placeholder 3">
            <a:extLst>
              <a:ext uri="{FF2B5EF4-FFF2-40B4-BE49-F238E27FC236}">
                <a16:creationId xmlns:a16="http://schemas.microsoft.com/office/drawing/2014/main" id="{D9AC76FC-F291-473E-A323-D8497BD7A75D}"/>
              </a:ext>
            </a:extLst>
          </p:cNvPr>
          <p:cNvSpPr>
            <a:spLocks noGrp="1"/>
          </p:cNvSpPr>
          <p:nvPr>
            <p:ph type="hdr" sz="quarter"/>
          </p:nvPr>
        </p:nvSpPr>
        <p:spPr/>
        <p:txBody>
          <a:bodyPr/>
          <a:lstStyle/>
          <a:p>
            <a:pPr>
              <a:defRPr/>
            </a:pPr>
            <a:r>
              <a:rPr lang="en-GB"/>
              <a:t>Gordons Apprenticeship </a:t>
            </a:r>
            <a:endParaRPr lang="en-US"/>
          </a:p>
        </p:txBody>
      </p:sp>
      <p:sp>
        <p:nvSpPr>
          <p:cNvPr id="5" name="Footer Placeholder 4">
            <a:extLst>
              <a:ext uri="{FF2B5EF4-FFF2-40B4-BE49-F238E27FC236}">
                <a16:creationId xmlns:a16="http://schemas.microsoft.com/office/drawing/2014/main" id="{EA90F7CA-B8AD-417F-8535-AE64BEEFB02C}"/>
              </a:ext>
            </a:extLst>
          </p:cNvPr>
          <p:cNvSpPr>
            <a:spLocks noGrp="1"/>
          </p:cNvSpPr>
          <p:nvPr>
            <p:ph type="ftr" sz="quarter" idx="4"/>
          </p:nvPr>
        </p:nvSpPr>
        <p:spPr/>
        <p:txBody>
          <a:bodyPr/>
          <a:lstStyle/>
          <a:p>
            <a:pPr>
              <a:defRPr/>
            </a:pPr>
            <a:endParaRPr lang="en-US"/>
          </a:p>
        </p:txBody>
      </p:sp>
      <p:sp>
        <p:nvSpPr>
          <p:cNvPr id="19462" name="Slide Number Placeholder 5">
            <a:extLst>
              <a:ext uri="{FF2B5EF4-FFF2-40B4-BE49-F238E27FC236}">
                <a16:creationId xmlns:a16="http://schemas.microsoft.com/office/drawing/2014/main" id="{46C66C9E-595E-4FED-98D4-432AE397D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FBA910-5E44-4379-A3A2-CFCE6871172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89727-00F5-23A9-A5FC-F86E3F93ED88}"/>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D0D9CC7-44C9-1E6A-ED22-138E7DE85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235FEA7-2F27-B75F-D199-BCE8C0C34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Header Placeholder 3">
            <a:extLst>
              <a:ext uri="{FF2B5EF4-FFF2-40B4-BE49-F238E27FC236}">
                <a16:creationId xmlns:a16="http://schemas.microsoft.com/office/drawing/2014/main" id="{D7BD6921-7E04-EA05-3D50-664BEE644F6E}"/>
              </a:ext>
            </a:extLst>
          </p:cNvPr>
          <p:cNvSpPr>
            <a:spLocks noGrp="1"/>
          </p:cNvSpPr>
          <p:nvPr>
            <p:ph type="hdr" sz="quarter"/>
          </p:nvPr>
        </p:nvSpPr>
        <p:spPr/>
        <p:txBody>
          <a:bodyPr/>
          <a:lstStyle/>
          <a:p>
            <a:pPr>
              <a:defRPr/>
            </a:pPr>
            <a:r>
              <a:rPr lang="en-GB"/>
              <a:t>Gordons Apprenticeship </a:t>
            </a:r>
            <a:endParaRPr lang="en-US"/>
          </a:p>
        </p:txBody>
      </p:sp>
      <p:sp>
        <p:nvSpPr>
          <p:cNvPr id="5" name="Footer Placeholder 4">
            <a:extLst>
              <a:ext uri="{FF2B5EF4-FFF2-40B4-BE49-F238E27FC236}">
                <a16:creationId xmlns:a16="http://schemas.microsoft.com/office/drawing/2014/main" id="{4AEF7135-6009-7B69-CA62-5BA71F1080F7}"/>
              </a:ext>
            </a:extLst>
          </p:cNvPr>
          <p:cNvSpPr>
            <a:spLocks noGrp="1"/>
          </p:cNvSpPr>
          <p:nvPr>
            <p:ph type="ftr" sz="quarter" idx="4"/>
          </p:nvPr>
        </p:nvSpPr>
        <p:spPr/>
        <p:txBody>
          <a:bodyPr/>
          <a:lstStyle/>
          <a:p>
            <a:pPr>
              <a:defRPr/>
            </a:pPr>
            <a:endParaRPr lang="en-US"/>
          </a:p>
        </p:txBody>
      </p:sp>
      <p:sp>
        <p:nvSpPr>
          <p:cNvPr id="19462" name="Slide Number Placeholder 5">
            <a:extLst>
              <a:ext uri="{FF2B5EF4-FFF2-40B4-BE49-F238E27FC236}">
                <a16:creationId xmlns:a16="http://schemas.microsoft.com/office/drawing/2014/main" id="{A12EE42A-E6C3-F065-9DFD-59502E529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FBA910-5E44-4379-A3A2-CFCE6871172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9207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A487BE-42BA-4B2B-AA3D-3C4418F6CA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E5B8A9E-A794-4F7A-B4B8-5023BC1F57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5604" name="Slide Number Placeholder 3">
            <a:extLst>
              <a:ext uri="{FF2B5EF4-FFF2-40B4-BE49-F238E27FC236}">
                <a16:creationId xmlns:a16="http://schemas.microsoft.com/office/drawing/2014/main" id="{02E554F0-4353-4B4F-A1B0-D6668D490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09022AE-AA5B-4230-97DF-C5412FBB0D7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body">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latin typeface="Verdana"/>
                <a:cs typeface="Verdana"/>
              </a:defRPr>
            </a:lvl1pPr>
          </a:lstStyle>
          <a:p>
            <a:r>
              <a:rPr lang="en-GB"/>
              <a:t>Click to edit Master title style</a:t>
            </a:r>
            <a:endParaRPr lang="en-US"/>
          </a:p>
        </p:txBody>
      </p:sp>
      <p:sp>
        <p:nvSpPr>
          <p:cNvPr id="3" name="Subtitle 2"/>
          <p:cNvSpPr>
            <a:spLocks noGrp="1"/>
          </p:cNvSpPr>
          <p:nvPr>
            <p:ph type="subTitle" idx="1"/>
          </p:nvPr>
        </p:nvSpPr>
        <p:spPr>
          <a:xfrm>
            <a:off x="2146300" y="2265363"/>
            <a:ext cx="6934200" cy="1752600"/>
          </a:xfrm>
          <a:prstGeom prst="rect">
            <a:avLst/>
          </a:prstGeom>
        </p:spPr>
        <p:txBody>
          <a:bodyPr lIns="0" tIns="0" rIns="0" bIns="0"/>
          <a:lstStyle>
            <a:lvl1pPr marL="0" marR="0" indent="0" algn="l" defTabSz="457200" rtl="0" eaLnBrk="1" fontAlgn="auto" latinLnBrk="0" hangingPunct="1">
              <a:lnSpc>
                <a:spcPts val="3500"/>
              </a:lnSpc>
              <a:spcBef>
                <a:spcPts val="10"/>
              </a:spcBef>
              <a:spcAft>
                <a:spcPts val="0"/>
              </a:spcAft>
              <a:buClrTx/>
              <a:buSzTx/>
              <a:buFont typeface="Arial"/>
              <a:buNone/>
              <a:tabLst/>
              <a:defRPr sz="2000" baseline="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36561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urple">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9226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88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3811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06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930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42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237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7079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593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101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latin typeface="Verdana"/>
                <a:cs typeface="Verdana"/>
              </a:defRPr>
            </a:lvl1pPr>
          </a:lstStyle>
          <a:p>
            <a:r>
              <a:rPr lang="en-GB"/>
              <a:t>Click to edit Master title style</a:t>
            </a:r>
            <a:endParaRPr lang="en-US"/>
          </a:p>
        </p:txBody>
      </p:sp>
      <p:sp>
        <p:nvSpPr>
          <p:cNvPr id="3" name="Subtitle 2"/>
          <p:cNvSpPr>
            <a:spLocks noGrp="1"/>
          </p:cNvSpPr>
          <p:nvPr>
            <p:ph type="subTitle" idx="1"/>
          </p:nvPr>
        </p:nvSpPr>
        <p:spPr>
          <a:xfrm>
            <a:off x="2146300" y="2265363"/>
            <a:ext cx="6934200" cy="1752600"/>
          </a:xfrm>
          <a:prstGeom prst="rect">
            <a:avLst/>
          </a:prstGeom>
        </p:spPr>
        <p:txBody>
          <a:bodyPr lIns="0" tIns="0" rIns="0" bIns="0"/>
          <a:lstStyle>
            <a:lvl1pPr marL="0" marR="0" indent="0" algn="l" defTabSz="457200" rtl="0" eaLnBrk="1" fontAlgn="auto" latinLnBrk="0" hangingPunct="1">
              <a:lnSpc>
                <a:spcPts val="3500"/>
              </a:lnSpc>
              <a:spcBef>
                <a:spcPts val="10"/>
              </a:spcBef>
              <a:spcAft>
                <a:spcPts val="0"/>
              </a:spcAft>
              <a:buClrTx/>
              <a:buSzTx/>
              <a:buFont typeface="Arial"/>
              <a:buNone/>
              <a:tabLst/>
              <a:defRPr sz="2000" baseline="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55583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6773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771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605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magenta">
    <p:bg>
      <p:bgPr>
        <a:solidFill>
          <a:srgbClr val="DC045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2FD9F9-EA2E-4ADC-8F3F-93AA31D8B71C}"/>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a:extLst>
              <a:ext uri="{FF2B5EF4-FFF2-40B4-BE49-F238E27FC236}">
                <a16:creationId xmlns:a16="http://schemas.microsoft.com/office/drawing/2014/main" id="{5A407916-626A-4FEB-8C13-5FA05B58B0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330200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range">
    <p:bg>
      <p:bgPr>
        <a:solidFill>
          <a:srgbClr val="E7511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35F4A6-DE06-423C-8A9F-06CFC65C22E9}"/>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a:extLst>
              <a:ext uri="{FF2B5EF4-FFF2-40B4-BE49-F238E27FC236}">
                <a16:creationId xmlns:a16="http://schemas.microsoft.com/office/drawing/2014/main" id="{923FB074-D6A7-4A18-A9D3-108B4BE141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412703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yellow">
    <p:bg>
      <p:bgPr>
        <a:solidFill>
          <a:srgbClr val="F6A8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D6C1AD-CC4E-4476-B30B-90B067C07E6B}"/>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a:extLst>
              <a:ext uri="{FF2B5EF4-FFF2-40B4-BE49-F238E27FC236}">
                <a16:creationId xmlns:a16="http://schemas.microsoft.com/office/drawing/2014/main" id="{19B8A594-3779-47E5-8988-D0646D734E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171613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2C439-6BD1-4650-BE24-C18F692B45B1}"/>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a:extLst>
              <a:ext uri="{FF2B5EF4-FFF2-40B4-BE49-F238E27FC236}">
                <a16:creationId xmlns:a16="http://schemas.microsoft.com/office/drawing/2014/main" id="{64BCEDB4-A6EC-48AF-9348-F5AE457B4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245660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2175" y="641350"/>
            <a:ext cx="6535738" cy="1143000"/>
          </a:xfrm>
        </p:spPr>
        <p:txBody>
          <a:bodyPr/>
          <a:lstStyle/>
          <a:p>
            <a:r>
              <a:rPr lang="en-US"/>
              <a:t>Click to edit Master title style</a:t>
            </a:r>
            <a:endParaRPr lang="en-GB"/>
          </a:p>
        </p:txBody>
      </p:sp>
      <p:sp>
        <p:nvSpPr>
          <p:cNvPr id="3" name="Content Placeholder 2"/>
          <p:cNvSpPr>
            <a:spLocks noGrp="1"/>
          </p:cNvSpPr>
          <p:nvPr>
            <p:ph idx="1"/>
          </p:nvPr>
        </p:nvSpPr>
        <p:spPr>
          <a:xfrm>
            <a:off x="2162175" y="1952625"/>
            <a:ext cx="653573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335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yellow">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67338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7531100" cy="4579937"/>
          </a:xfrm>
          <a:prstGeom prst="rect">
            <a:avLst/>
          </a:prstGeom>
        </p:spPr>
        <p:txBody>
          <a:bodyPr/>
          <a:lstStyle>
            <a:lvl1pPr indent="0" algn="l">
              <a:lnSpc>
                <a:spcPts val="3200"/>
              </a:lnSpc>
              <a:defRPr sz="3200" b="1" i="0" cap="all" baseline="0">
                <a:solidFill>
                  <a:schemeClr val="bg1"/>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309079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7759700" cy="1549400"/>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GB"/>
              <a:t>Click to edit Master title style</a:t>
            </a:r>
            <a:endParaRPr lang="en-US"/>
          </a:p>
        </p:txBody>
      </p:sp>
    </p:spTree>
    <p:extLst>
      <p:ext uri="{BB962C8B-B14F-4D97-AF65-F5344CB8AC3E}">
        <p14:creationId xmlns:p14="http://schemas.microsoft.com/office/powerpoint/2010/main" val="7164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2175" y="641350"/>
            <a:ext cx="6535738" cy="1143000"/>
          </a:xfrm>
        </p:spPr>
        <p:txBody>
          <a:bodyPr/>
          <a:lstStyle/>
          <a:p>
            <a:r>
              <a:rPr lang="en-US"/>
              <a:t>Click to edit Master title style</a:t>
            </a:r>
            <a:endParaRPr lang="en-GB"/>
          </a:p>
        </p:txBody>
      </p:sp>
      <p:sp>
        <p:nvSpPr>
          <p:cNvPr id="3" name="Content Placeholder 2"/>
          <p:cNvSpPr>
            <a:spLocks noGrp="1"/>
          </p:cNvSpPr>
          <p:nvPr>
            <p:ph idx="1"/>
          </p:nvPr>
        </p:nvSpPr>
        <p:spPr>
          <a:xfrm>
            <a:off x="2162175" y="1952625"/>
            <a:ext cx="653573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26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yellow">
    <p:spTree>
      <p:nvGrpSpPr>
        <p:cNvPr id="1" name=""/>
        <p:cNvGrpSpPr/>
        <p:nvPr/>
      </p:nvGrpSpPr>
      <p:grpSpPr>
        <a:xfrm>
          <a:off x="0" y="0"/>
          <a:ext cx="0" cy="0"/>
          <a:chOff x="0" y="0"/>
          <a:chExt cx="0" cy="0"/>
        </a:xfrm>
      </p:grpSpPr>
      <p:sp>
        <p:nvSpPr>
          <p:cNvPr id="2" name="Title 1"/>
          <p:cNvSpPr>
            <a:spLocks noGrp="1"/>
          </p:cNvSpPr>
          <p:nvPr>
            <p:ph type="ctrTitle"/>
          </p:nvPr>
        </p:nvSpPr>
        <p:spPr>
          <a:xfrm>
            <a:off x="2146300" y="715963"/>
            <a:ext cx="8420100" cy="1470025"/>
          </a:xfrm>
          <a:prstGeom prst="rect">
            <a:avLst/>
          </a:prstGeom>
        </p:spPr>
        <p:txBody>
          <a:bodyPr/>
          <a:lstStyle>
            <a:lvl1pPr indent="0" algn="l">
              <a:lnSpc>
                <a:spcPts val="3200"/>
              </a:lnSpc>
              <a:defRPr sz="3200" b="1" i="0" cap="all" baseline="0">
                <a:solidFill>
                  <a:srgbClr val="FFFFFF"/>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4236968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89C4E2-C573-45A1-B579-A9F8596E4296}"/>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7" name="Picture 7">
            <a:extLst>
              <a:ext uri="{FF2B5EF4-FFF2-40B4-BE49-F238E27FC236}">
                <a16:creationId xmlns:a16="http://schemas.microsoft.com/office/drawing/2014/main" id="{8A3780D4-DAF9-4CBA-A049-A3D820843A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6">
            <a:extLst>
              <a:ext uri="{FF2B5EF4-FFF2-40B4-BE49-F238E27FC236}">
                <a16:creationId xmlns:a16="http://schemas.microsoft.com/office/drawing/2014/main" id="{D37855D8-5EDC-4035-AFE0-6CA11C2BD26C}"/>
              </a:ext>
            </a:extLst>
          </p:cNvPr>
          <p:cNvSpPr>
            <a:spLocks noGrp="1" noChangeArrowheads="1"/>
          </p:cNvSpPr>
          <p:nvPr>
            <p:ph type="title"/>
          </p:nvPr>
        </p:nvSpPr>
        <p:spPr bwMode="auto">
          <a:xfrm>
            <a:off x="2162175" y="641350"/>
            <a:ext cx="65357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9" name="Rectangle 7">
            <a:extLst>
              <a:ext uri="{FF2B5EF4-FFF2-40B4-BE49-F238E27FC236}">
                <a16:creationId xmlns:a16="http://schemas.microsoft.com/office/drawing/2014/main" id="{40F33B41-73C2-4254-BEE5-0DA4373A7336}"/>
              </a:ext>
            </a:extLst>
          </p:cNvPr>
          <p:cNvSpPr>
            <a:spLocks noGrp="1" noChangeArrowheads="1"/>
          </p:cNvSpPr>
          <p:nvPr>
            <p:ph type="body" idx="1"/>
          </p:nvPr>
        </p:nvSpPr>
        <p:spPr bwMode="auto">
          <a:xfrm>
            <a:off x="2162175" y="1952625"/>
            <a:ext cx="65357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a:t>
            </a:r>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Lst>
  <p:txStyles>
    <p:titleStyle>
      <a:lvl1pPr algn="l" defTabSz="457200" rtl="0" eaLnBrk="0" fontAlgn="base" hangingPunct="0">
        <a:spcBef>
          <a:spcPct val="0"/>
        </a:spcBef>
        <a:spcAft>
          <a:spcPct val="0"/>
        </a:spcAft>
        <a:defRPr sz="3200" b="1" kern="1200">
          <a:solidFill>
            <a:schemeClr val="tx1"/>
          </a:solidFill>
          <a:latin typeface="Verdana" pitchFamily="34" charset="0"/>
          <a:ea typeface="ＭＳ Ｐゴシック" pitchFamily="34" charset="-128"/>
          <a:cs typeface="+mj-cs"/>
        </a:defRPr>
      </a:lvl1pPr>
      <a:lvl2pPr algn="l" defTabSz="457200" rtl="0" eaLnBrk="0" fontAlgn="base" hangingPunct="0">
        <a:spcBef>
          <a:spcPct val="0"/>
        </a:spcBef>
        <a:spcAft>
          <a:spcPct val="0"/>
        </a:spcAft>
        <a:defRPr sz="3200" b="1">
          <a:solidFill>
            <a:schemeClr val="tx1"/>
          </a:solidFill>
          <a:latin typeface="Verdana" pitchFamily="34" charset="0"/>
          <a:ea typeface="ＭＳ Ｐゴシック" pitchFamily="34" charset="-128"/>
        </a:defRPr>
      </a:lvl2pPr>
      <a:lvl3pPr algn="l" defTabSz="457200" rtl="0" eaLnBrk="0" fontAlgn="base" hangingPunct="0">
        <a:spcBef>
          <a:spcPct val="0"/>
        </a:spcBef>
        <a:spcAft>
          <a:spcPct val="0"/>
        </a:spcAft>
        <a:defRPr sz="3200" b="1">
          <a:solidFill>
            <a:schemeClr val="tx1"/>
          </a:solidFill>
          <a:latin typeface="Verdana" pitchFamily="34" charset="0"/>
          <a:ea typeface="ＭＳ Ｐゴシック" pitchFamily="34" charset="-128"/>
        </a:defRPr>
      </a:lvl3pPr>
      <a:lvl4pPr algn="l" defTabSz="457200" rtl="0" eaLnBrk="0" fontAlgn="base" hangingPunct="0">
        <a:spcBef>
          <a:spcPct val="0"/>
        </a:spcBef>
        <a:spcAft>
          <a:spcPct val="0"/>
        </a:spcAft>
        <a:defRPr sz="3200" b="1">
          <a:solidFill>
            <a:schemeClr val="tx1"/>
          </a:solidFill>
          <a:latin typeface="Verdana" pitchFamily="34" charset="0"/>
          <a:ea typeface="ＭＳ Ｐゴシック" pitchFamily="34" charset="-128"/>
        </a:defRPr>
      </a:lvl4pPr>
      <a:lvl5pPr algn="l" defTabSz="457200" rtl="0" eaLnBrk="0" fontAlgn="base" hangingPunct="0">
        <a:spcBef>
          <a:spcPct val="0"/>
        </a:spcBef>
        <a:spcAft>
          <a:spcPct val="0"/>
        </a:spcAft>
        <a:defRPr sz="3200" b="1">
          <a:solidFill>
            <a:schemeClr val="tx1"/>
          </a:solidFill>
          <a:latin typeface="Verdana" pitchFamily="34" charset="0"/>
          <a:ea typeface="ＭＳ Ｐゴシック" pitchFamily="34" charset="-128"/>
        </a:defRPr>
      </a:lvl5pPr>
      <a:lvl6pPr marL="457200" algn="l" defTabSz="457200" rtl="0" fontAlgn="base">
        <a:spcBef>
          <a:spcPct val="0"/>
        </a:spcBef>
        <a:spcAft>
          <a:spcPct val="0"/>
        </a:spcAft>
        <a:defRPr sz="3200" b="1">
          <a:solidFill>
            <a:schemeClr val="tx1"/>
          </a:solidFill>
          <a:latin typeface="Verdana" pitchFamily="34" charset="0"/>
          <a:ea typeface="ＭＳ Ｐゴシック" pitchFamily="34" charset="-128"/>
        </a:defRPr>
      </a:lvl6pPr>
      <a:lvl7pPr marL="914400" algn="l" defTabSz="457200" rtl="0" fontAlgn="base">
        <a:spcBef>
          <a:spcPct val="0"/>
        </a:spcBef>
        <a:spcAft>
          <a:spcPct val="0"/>
        </a:spcAft>
        <a:defRPr sz="3200" b="1">
          <a:solidFill>
            <a:schemeClr val="tx1"/>
          </a:solidFill>
          <a:latin typeface="Verdana" pitchFamily="34" charset="0"/>
          <a:ea typeface="ＭＳ Ｐゴシック" pitchFamily="34" charset="-128"/>
        </a:defRPr>
      </a:lvl7pPr>
      <a:lvl8pPr marL="1371600" algn="l" defTabSz="457200" rtl="0" fontAlgn="base">
        <a:spcBef>
          <a:spcPct val="0"/>
        </a:spcBef>
        <a:spcAft>
          <a:spcPct val="0"/>
        </a:spcAft>
        <a:defRPr sz="3200" b="1">
          <a:solidFill>
            <a:schemeClr val="tx1"/>
          </a:solidFill>
          <a:latin typeface="Verdana" pitchFamily="34" charset="0"/>
          <a:ea typeface="ＭＳ Ｐゴシック" pitchFamily="34" charset="-128"/>
        </a:defRPr>
      </a:lvl8pPr>
      <a:lvl9pPr marL="1828800" algn="l" defTabSz="457200" rtl="0" fontAlgn="base">
        <a:spcBef>
          <a:spcPct val="0"/>
        </a:spcBef>
        <a:spcAft>
          <a:spcPct val="0"/>
        </a:spcAft>
        <a:defRPr sz="3200" b="1">
          <a:solidFill>
            <a:schemeClr val="tx1"/>
          </a:solidFill>
          <a:latin typeface="Verdana"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6688D2-8919-4DEA-B91E-F4E4708426DF}"/>
              </a:ext>
            </a:extLst>
          </p:cNvPr>
          <p:cNvSpPr/>
          <p:nvPr userDrawn="1"/>
        </p:nvSpPr>
        <p:spPr>
          <a:xfrm>
            <a:off x="0" y="0"/>
            <a:ext cx="1828800" cy="6858000"/>
          </a:xfrm>
          <a:prstGeom prst="rect">
            <a:avLst/>
          </a:prstGeom>
          <a:solidFill>
            <a:srgbClr val="11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1" name="Picture 7">
            <a:extLst>
              <a:ext uri="{FF2B5EF4-FFF2-40B4-BE49-F238E27FC236}">
                <a16:creationId xmlns:a16="http://schemas.microsoft.com/office/drawing/2014/main" id="{5A83755B-6CEF-4D12-89C4-D948DD5CE2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a:extLst>
              <a:ext uri="{FF2B5EF4-FFF2-40B4-BE49-F238E27FC236}">
                <a16:creationId xmlns:a16="http://schemas.microsoft.com/office/drawing/2014/main" id="{630C1715-668D-4BDE-A8BB-CF4CE5B70FF6}"/>
              </a:ext>
            </a:extLst>
          </p:cNvPr>
          <p:cNvSpPr>
            <a:spLocks noGrp="1" noChangeArrowheads="1"/>
          </p:cNvSpPr>
          <p:nvPr>
            <p:ph type="title"/>
          </p:nvPr>
        </p:nvSpPr>
        <p:spPr bwMode="auto">
          <a:xfrm>
            <a:off x="2162175" y="641350"/>
            <a:ext cx="65357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3" name="Rectangle 9">
            <a:extLst>
              <a:ext uri="{FF2B5EF4-FFF2-40B4-BE49-F238E27FC236}">
                <a16:creationId xmlns:a16="http://schemas.microsoft.com/office/drawing/2014/main" id="{EFE0F389-B594-40FB-A3C4-A1CEFBA15BA9}"/>
              </a:ext>
            </a:extLst>
          </p:cNvPr>
          <p:cNvSpPr>
            <a:spLocks noGrp="1" noChangeArrowheads="1"/>
          </p:cNvSpPr>
          <p:nvPr>
            <p:ph type="body" idx="1"/>
          </p:nvPr>
        </p:nvSpPr>
        <p:spPr bwMode="auto">
          <a:xfrm>
            <a:off x="2162175" y="1952625"/>
            <a:ext cx="65357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a:t>
            </a:r>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Lst>
  <p:txStyles>
    <p:titleStyle>
      <a:lvl1pPr algn="l" defTabSz="457200" rtl="0" eaLnBrk="0" fontAlgn="base" hangingPunct="0">
        <a:spcBef>
          <a:spcPct val="0"/>
        </a:spcBef>
        <a:spcAft>
          <a:spcPct val="0"/>
        </a:spcAft>
        <a:defRPr sz="3200" b="1" kern="1200">
          <a:solidFill>
            <a:schemeClr val="bg1"/>
          </a:solidFill>
          <a:latin typeface="Verdana" pitchFamily="34" charset="0"/>
          <a:ea typeface="ＭＳ Ｐゴシック" pitchFamily="34" charset="-128"/>
          <a:cs typeface="+mj-cs"/>
        </a:defRPr>
      </a:lvl1pPr>
      <a:lvl2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2pPr>
      <a:lvl3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3pPr>
      <a:lvl4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4pPr>
      <a:lvl5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5pPr>
      <a:lvl6pPr marL="457200" algn="l" defTabSz="457200" rtl="0" fontAlgn="base">
        <a:spcBef>
          <a:spcPct val="0"/>
        </a:spcBef>
        <a:spcAft>
          <a:spcPct val="0"/>
        </a:spcAft>
        <a:defRPr sz="3200" b="1">
          <a:solidFill>
            <a:schemeClr val="bg1"/>
          </a:solidFill>
          <a:latin typeface="Verdana" pitchFamily="34" charset="0"/>
          <a:ea typeface="ＭＳ Ｐゴシック" pitchFamily="34" charset="-128"/>
        </a:defRPr>
      </a:lvl6pPr>
      <a:lvl7pPr marL="914400" algn="l" defTabSz="457200" rtl="0" fontAlgn="base">
        <a:spcBef>
          <a:spcPct val="0"/>
        </a:spcBef>
        <a:spcAft>
          <a:spcPct val="0"/>
        </a:spcAft>
        <a:defRPr sz="3200" b="1">
          <a:solidFill>
            <a:schemeClr val="bg1"/>
          </a:solidFill>
          <a:latin typeface="Verdana" pitchFamily="34" charset="0"/>
          <a:ea typeface="ＭＳ Ｐゴシック" pitchFamily="34" charset="-128"/>
        </a:defRPr>
      </a:lvl7pPr>
      <a:lvl8pPr marL="1371600" algn="l" defTabSz="457200" rtl="0" fontAlgn="base">
        <a:spcBef>
          <a:spcPct val="0"/>
        </a:spcBef>
        <a:spcAft>
          <a:spcPct val="0"/>
        </a:spcAft>
        <a:defRPr sz="3200" b="1">
          <a:solidFill>
            <a:schemeClr val="bg1"/>
          </a:solidFill>
          <a:latin typeface="Verdana" pitchFamily="34" charset="0"/>
          <a:ea typeface="ＭＳ Ｐゴシック" pitchFamily="34" charset="-128"/>
        </a:defRPr>
      </a:lvl8pPr>
      <a:lvl9pPr marL="1828800" algn="l" defTabSz="457200" rtl="0" fontAlgn="base">
        <a:spcBef>
          <a:spcPct val="0"/>
        </a:spcBef>
        <a:spcAft>
          <a:spcPct val="0"/>
        </a:spcAft>
        <a:defRPr sz="3200" b="1">
          <a:solidFill>
            <a:schemeClr val="bg1"/>
          </a:solidFill>
          <a:latin typeface="Verdana"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Verdana" pitchFamily="34" charset="0"/>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11C2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Lst>
  <p:txStyles>
    <p:titleStyle>
      <a:lvl1pPr algn="l" defTabSz="457200" rtl="0" eaLnBrk="0" fontAlgn="base" hangingPunct="0">
        <a:spcBef>
          <a:spcPct val="0"/>
        </a:spcBef>
        <a:spcAft>
          <a:spcPct val="0"/>
        </a:spcAft>
        <a:defRPr sz="3200" b="1">
          <a:solidFill>
            <a:schemeClr val="bg1"/>
          </a:solidFill>
          <a:latin typeface="+mj-lt"/>
          <a:ea typeface="+mj-ea"/>
          <a:cs typeface="+mj-cs"/>
        </a:defRPr>
      </a:lvl1pPr>
      <a:lvl2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2pPr>
      <a:lvl3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3pPr>
      <a:lvl4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4pPr>
      <a:lvl5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5pPr>
      <a:lvl6pPr marL="457200" algn="l" defTabSz="457200" rtl="0" fontAlgn="base">
        <a:spcBef>
          <a:spcPct val="0"/>
        </a:spcBef>
        <a:spcAft>
          <a:spcPct val="0"/>
        </a:spcAft>
        <a:defRPr sz="3200" b="1">
          <a:solidFill>
            <a:schemeClr val="bg1"/>
          </a:solidFill>
          <a:latin typeface="Verdana" pitchFamily="34" charset="0"/>
          <a:ea typeface="ＭＳ Ｐゴシック" pitchFamily="34" charset="-128"/>
        </a:defRPr>
      </a:lvl6pPr>
      <a:lvl7pPr marL="914400" algn="l" defTabSz="457200" rtl="0" fontAlgn="base">
        <a:spcBef>
          <a:spcPct val="0"/>
        </a:spcBef>
        <a:spcAft>
          <a:spcPct val="0"/>
        </a:spcAft>
        <a:defRPr sz="3200" b="1">
          <a:solidFill>
            <a:schemeClr val="bg1"/>
          </a:solidFill>
          <a:latin typeface="Verdana" pitchFamily="34" charset="0"/>
          <a:ea typeface="ＭＳ Ｐゴシック" pitchFamily="34" charset="-128"/>
        </a:defRPr>
      </a:lvl7pPr>
      <a:lvl8pPr marL="1371600" algn="l" defTabSz="457200" rtl="0" fontAlgn="base">
        <a:spcBef>
          <a:spcPct val="0"/>
        </a:spcBef>
        <a:spcAft>
          <a:spcPct val="0"/>
        </a:spcAft>
        <a:defRPr sz="3200" b="1">
          <a:solidFill>
            <a:schemeClr val="bg1"/>
          </a:solidFill>
          <a:latin typeface="Verdana" pitchFamily="34" charset="0"/>
          <a:ea typeface="ＭＳ Ｐゴシック" pitchFamily="34" charset="-128"/>
        </a:defRPr>
      </a:lvl8pPr>
      <a:lvl9pPr marL="1828800" algn="l" defTabSz="457200" rtl="0" fontAlgn="base">
        <a:spcBef>
          <a:spcPct val="0"/>
        </a:spcBef>
        <a:spcAft>
          <a:spcPct val="0"/>
        </a:spcAft>
        <a:defRPr sz="3200" b="1">
          <a:solidFill>
            <a:schemeClr val="bg1"/>
          </a:solidFill>
          <a:latin typeface="Verdana"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mn-e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mn-ea"/>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mn-ea"/>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mn-ea"/>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43187"/>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13156633-85D9-483B-A348-FE19AC2ED0C9}"/>
              </a:ext>
            </a:extLst>
          </p:cNvPr>
          <p:cNvSpPr>
            <a:spLocks noGrp="1" noChangeArrowheads="1"/>
          </p:cNvSpPr>
          <p:nvPr>
            <p:ph type="title"/>
          </p:nvPr>
        </p:nvSpPr>
        <p:spPr bwMode="auto">
          <a:xfrm>
            <a:off x="2162175" y="641350"/>
            <a:ext cx="65357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9">
            <a:extLst>
              <a:ext uri="{FF2B5EF4-FFF2-40B4-BE49-F238E27FC236}">
                <a16:creationId xmlns:a16="http://schemas.microsoft.com/office/drawing/2014/main" id="{860C2263-3E6A-4910-97A9-83A07A13EE67}"/>
              </a:ext>
            </a:extLst>
          </p:cNvPr>
          <p:cNvSpPr>
            <a:spLocks noGrp="1" noChangeArrowheads="1"/>
          </p:cNvSpPr>
          <p:nvPr>
            <p:ph type="body" idx="1"/>
          </p:nvPr>
        </p:nvSpPr>
        <p:spPr bwMode="auto">
          <a:xfrm>
            <a:off x="2162175" y="1952625"/>
            <a:ext cx="65357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a:t>
            </a:r>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Lst>
  <p:txStyles>
    <p:titleStyle>
      <a:lvl1pPr algn="l" defTabSz="457200" rtl="0" eaLnBrk="0" fontAlgn="base" hangingPunct="0">
        <a:spcBef>
          <a:spcPct val="0"/>
        </a:spcBef>
        <a:spcAft>
          <a:spcPct val="0"/>
        </a:spcAft>
        <a:defRPr sz="3200" b="1" kern="1200">
          <a:solidFill>
            <a:schemeClr val="bg1"/>
          </a:solidFill>
          <a:latin typeface="+mj-lt"/>
          <a:ea typeface="+mj-ea"/>
          <a:cs typeface="+mj-cs"/>
        </a:defRPr>
      </a:lvl1pPr>
      <a:lvl2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2pPr>
      <a:lvl3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3pPr>
      <a:lvl4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4pPr>
      <a:lvl5pPr algn="l" defTabSz="457200" rtl="0" eaLnBrk="0" fontAlgn="base" hangingPunct="0">
        <a:spcBef>
          <a:spcPct val="0"/>
        </a:spcBef>
        <a:spcAft>
          <a:spcPct val="0"/>
        </a:spcAft>
        <a:defRPr sz="3200" b="1">
          <a:solidFill>
            <a:schemeClr val="bg1"/>
          </a:solidFill>
          <a:latin typeface="Verdana" pitchFamily="34" charset="0"/>
          <a:ea typeface="ＭＳ Ｐゴシック" pitchFamily="34" charset="-128"/>
        </a:defRPr>
      </a:lvl5pPr>
      <a:lvl6pPr marL="457200" algn="l" defTabSz="457200" rtl="0" fontAlgn="base">
        <a:spcBef>
          <a:spcPct val="0"/>
        </a:spcBef>
        <a:spcAft>
          <a:spcPct val="0"/>
        </a:spcAft>
        <a:defRPr sz="3200" b="1">
          <a:solidFill>
            <a:schemeClr val="bg1"/>
          </a:solidFill>
          <a:latin typeface="Verdana" pitchFamily="34" charset="0"/>
          <a:ea typeface="ＭＳ Ｐゴシック" pitchFamily="34" charset="-128"/>
        </a:defRPr>
      </a:lvl6pPr>
      <a:lvl7pPr marL="914400" algn="l" defTabSz="457200" rtl="0" fontAlgn="base">
        <a:spcBef>
          <a:spcPct val="0"/>
        </a:spcBef>
        <a:spcAft>
          <a:spcPct val="0"/>
        </a:spcAft>
        <a:defRPr sz="3200" b="1">
          <a:solidFill>
            <a:schemeClr val="bg1"/>
          </a:solidFill>
          <a:latin typeface="Verdana" pitchFamily="34" charset="0"/>
          <a:ea typeface="ＭＳ Ｐゴシック" pitchFamily="34" charset="-128"/>
        </a:defRPr>
      </a:lvl7pPr>
      <a:lvl8pPr marL="1371600" algn="l" defTabSz="457200" rtl="0" fontAlgn="base">
        <a:spcBef>
          <a:spcPct val="0"/>
        </a:spcBef>
        <a:spcAft>
          <a:spcPct val="0"/>
        </a:spcAft>
        <a:defRPr sz="3200" b="1">
          <a:solidFill>
            <a:schemeClr val="bg1"/>
          </a:solidFill>
          <a:latin typeface="Verdana" pitchFamily="34" charset="0"/>
          <a:ea typeface="ＭＳ Ｐゴシック" pitchFamily="34" charset="-128"/>
        </a:defRPr>
      </a:lvl8pPr>
      <a:lvl9pPr marL="1828800" algn="l" defTabSz="457200" rtl="0" fontAlgn="base">
        <a:spcBef>
          <a:spcPct val="0"/>
        </a:spcBef>
        <a:spcAft>
          <a:spcPct val="0"/>
        </a:spcAft>
        <a:defRPr sz="3200" b="1">
          <a:solidFill>
            <a:schemeClr val="bg1"/>
          </a:solidFill>
          <a:latin typeface="Verdana"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apprenticeships@gordonsllp.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C24"/>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71E223D-1CAE-4007-AA46-F8857C2C0B6B}"/>
              </a:ext>
            </a:extLst>
          </p:cNvPr>
          <p:cNvPicPr>
            <a:picLocks/>
          </p:cNvPicPr>
          <p:nvPr/>
        </p:nvPicPr>
        <p:blipFill>
          <a:blip r:embed="rId3">
            <a:extLst>
              <a:ext uri="{28A0092B-C50C-407E-A947-70E740481C1C}">
                <a14:useLocalDpi xmlns:a14="http://schemas.microsoft.com/office/drawing/2010/main" val="0"/>
              </a:ext>
            </a:extLst>
          </a:blip>
          <a:srcRect l="23228" t="15942" r="22957" b="16843"/>
          <a:stretch>
            <a:fillRect/>
          </a:stretch>
        </p:blipFill>
        <p:spPr bwMode="auto">
          <a:xfrm>
            <a:off x="0" y="0"/>
            <a:ext cx="5662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C6CE0CD0-C0CA-4007-A193-3ED828A8B4B3}"/>
              </a:ext>
            </a:extLst>
          </p:cNvPr>
          <p:cNvPicPr>
            <a:picLocks noChangeAspect="1"/>
          </p:cNvPicPr>
          <p:nvPr/>
        </p:nvPicPr>
        <p:blipFill>
          <a:blip r:embed="rId3">
            <a:extLst>
              <a:ext uri="{28A0092B-C50C-407E-A947-70E740481C1C}">
                <a14:useLocalDpi xmlns:a14="http://schemas.microsoft.com/office/drawing/2010/main" val="0"/>
              </a:ext>
            </a:extLst>
          </a:blip>
          <a:srcRect l="77400" t="42778" r="12103" b="13333"/>
          <a:stretch>
            <a:fillRect/>
          </a:stretch>
        </p:blipFill>
        <p:spPr bwMode="auto">
          <a:xfrm>
            <a:off x="5600700" y="2768600"/>
            <a:ext cx="712788"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a:extLst>
              <a:ext uri="{FF2B5EF4-FFF2-40B4-BE49-F238E27FC236}">
                <a16:creationId xmlns:a16="http://schemas.microsoft.com/office/drawing/2014/main" id="{871C94BA-A4AE-448E-A8C4-AB6675D413AE}"/>
              </a:ext>
            </a:extLst>
          </p:cNvPr>
          <p:cNvSpPr txBox="1">
            <a:spLocks/>
          </p:cNvSpPr>
          <p:nvPr/>
        </p:nvSpPr>
        <p:spPr bwMode="auto">
          <a:xfrm>
            <a:off x="6414188" y="2731902"/>
            <a:ext cx="3326578" cy="54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600" b="1" dirty="0">
                <a:solidFill>
                  <a:srgbClr val="E75113"/>
                </a:solidFill>
                <a:latin typeface="DINOT" pitchFamily="34" charset="0"/>
              </a:rPr>
              <a:t>Law </a:t>
            </a:r>
          </a:p>
          <a:p>
            <a:pPr eaLnBrk="1" hangingPunct="1"/>
            <a:r>
              <a:rPr lang="en-GB" altLang="en-US" sz="3600" b="1" dirty="0">
                <a:solidFill>
                  <a:srgbClr val="E75113"/>
                </a:solidFill>
                <a:latin typeface="DINOT" pitchFamily="34" charset="0"/>
              </a:rPr>
              <a:t>Apprenticeship</a:t>
            </a:r>
          </a:p>
        </p:txBody>
      </p:sp>
    </p:spTree>
  </p:cSld>
  <p:clrMapOvr>
    <a:masterClrMapping/>
  </p:clrMapOvr>
  <mc:AlternateContent xmlns:mc="http://schemas.openxmlformats.org/markup-compatibility/2006" xmlns:p14="http://schemas.microsoft.com/office/powerpoint/2010/main">
    <mc:Choice Requires="p14">
      <p:transition spd="slow" p14:dur="2000" advTm="11585"/>
    </mc:Choice>
    <mc:Fallback xmlns="">
      <p:transition spd="slow" advTm="115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AD82-6CC5-E49D-BB19-151747C03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B3E02-09A7-D678-8EB8-EFB5843EA5E1}"/>
              </a:ext>
            </a:extLst>
          </p:cNvPr>
          <p:cNvSpPr>
            <a:spLocks noGrp="1"/>
          </p:cNvSpPr>
          <p:nvPr>
            <p:ph type="ctrTitle"/>
          </p:nvPr>
        </p:nvSpPr>
        <p:spPr>
          <a:xfrm>
            <a:off x="2054225" y="292894"/>
            <a:ext cx="7389812" cy="758825"/>
          </a:xfrm>
        </p:spPr>
        <p:txBody>
          <a:bodyPr/>
          <a:lstStyle/>
          <a:p>
            <a:pPr>
              <a:defRPr/>
            </a:pPr>
            <a:r>
              <a:rPr lang="en-GB" dirty="0">
                <a:solidFill>
                  <a:srgbClr val="743187"/>
                </a:solidFill>
                <a:latin typeface="DINOT-Bold" panose="020B0804020101020102" pitchFamily="34" charset="0"/>
                <a:ea typeface="+mj-ea"/>
              </a:rPr>
              <a:t>Our experience </a:t>
            </a:r>
            <a:endParaRPr lang="en-GB" dirty="0">
              <a:solidFill>
                <a:srgbClr val="743187"/>
              </a:solidFill>
              <a:latin typeface="DINOT-Bold" panose="020B0804020101020102" pitchFamily="34" charset="0"/>
            </a:endParaRPr>
          </a:p>
        </p:txBody>
      </p:sp>
      <p:sp>
        <p:nvSpPr>
          <p:cNvPr id="3" name="Thought Bubble: Cloud 2">
            <a:extLst>
              <a:ext uri="{FF2B5EF4-FFF2-40B4-BE49-F238E27FC236}">
                <a16:creationId xmlns:a16="http://schemas.microsoft.com/office/drawing/2014/main" id="{7028D3EC-1CE5-DB5D-0598-9BEC80ED2686}"/>
              </a:ext>
            </a:extLst>
          </p:cNvPr>
          <p:cNvSpPr/>
          <p:nvPr/>
        </p:nvSpPr>
        <p:spPr>
          <a:xfrm>
            <a:off x="7562088" y="219329"/>
            <a:ext cx="2057400" cy="2048256"/>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Why did you choose an apprenticeship scheme over university? </a:t>
            </a:r>
          </a:p>
        </p:txBody>
      </p:sp>
      <p:sp>
        <p:nvSpPr>
          <p:cNvPr id="4" name="Thought Bubble: Cloud 3">
            <a:extLst>
              <a:ext uri="{FF2B5EF4-FFF2-40B4-BE49-F238E27FC236}">
                <a16:creationId xmlns:a16="http://schemas.microsoft.com/office/drawing/2014/main" id="{C405F630-E7E1-5DC0-C779-357F01978DE2}"/>
              </a:ext>
            </a:extLst>
          </p:cNvPr>
          <p:cNvSpPr/>
          <p:nvPr/>
        </p:nvSpPr>
        <p:spPr>
          <a:xfrm>
            <a:off x="2181325" y="3722182"/>
            <a:ext cx="2726998" cy="2220591"/>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How did you hear about the scheme, and what support did you receive from college/sixth form? </a:t>
            </a:r>
          </a:p>
        </p:txBody>
      </p:sp>
      <p:sp>
        <p:nvSpPr>
          <p:cNvPr id="5" name="Thought Bubble: Cloud 4">
            <a:extLst>
              <a:ext uri="{FF2B5EF4-FFF2-40B4-BE49-F238E27FC236}">
                <a16:creationId xmlns:a16="http://schemas.microsoft.com/office/drawing/2014/main" id="{0209AF9A-C3C7-BA4A-D4AD-78C7BF4F4C68}"/>
              </a:ext>
            </a:extLst>
          </p:cNvPr>
          <p:cNvSpPr/>
          <p:nvPr/>
        </p:nvSpPr>
        <p:spPr>
          <a:xfrm>
            <a:off x="2165042" y="1051592"/>
            <a:ext cx="2233222" cy="2048256"/>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What has been the hardest part of the transition from school/college to the workplace? </a:t>
            </a:r>
          </a:p>
        </p:txBody>
      </p:sp>
      <p:sp>
        <p:nvSpPr>
          <p:cNvPr id="6" name="Thought Bubble: Cloud 5">
            <a:extLst>
              <a:ext uri="{FF2B5EF4-FFF2-40B4-BE49-F238E27FC236}">
                <a16:creationId xmlns:a16="http://schemas.microsoft.com/office/drawing/2014/main" id="{F6DCBD6F-C33B-23C0-89EF-2DAB0A3C8372}"/>
              </a:ext>
            </a:extLst>
          </p:cNvPr>
          <p:cNvSpPr/>
          <p:nvPr/>
        </p:nvSpPr>
        <p:spPr>
          <a:xfrm>
            <a:off x="4789451" y="1458749"/>
            <a:ext cx="2435352" cy="1900590"/>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What tasks do you undertake as an apprentice and how was your level of responsible changed as you’ve progressed? </a:t>
            </a:r>
          </a:p>
        </p:txBody>
      </p:sp>
      <p:sp>
        <p:nvSpPr>
          <p:cNvPr id="7" name="Thought Bubble: Cloud 6">
            <a:extLst>
              <a:ext uri="{FF2B5EF4-FFF2-40B4-BE49-F238E27FC236}">
                <a16:creationId xmlns:a16="http://schemas.microsoft.com/office/drawing/2014/main" id="{5D8FA0FE-B3AE-4016-14A6-602C12E95515}"/>
              </a:ext>
            </a:extLst>
          </p:cNvPr>
          <p:cNvSpPr/>
          <p:nvPr/>
        </p:nvSpPr>
        <p:spPr>
          <a:xfrm>
            <a:off x="7224803" y="3028435"/>
            <a:ext cx="2554224" cy="1387494"/>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Do you feel like you have missed out on the social side of university? </a:t>
            </a:r>
          </a:p>
        </p:txBody>
      </p:sp>
      <p:sp>
        <p:nvSpPr>
          <p:cNvPr id="9" name="Thought Bubble: Cloud 8">
            <a:extLst>
              <a:ext uri="{FF2B5EF4-FFF2-40B4-BE49-F238E27FC236}">
                <a16:creationId xmlns:a16="http://schemas.microsoft.com/office/drawing/2014/main" id="{F413CFA7-D192-EBDB-36CC-CB49E73003CF}"/>
              </a:ext>
            </a:extLst>
          </p:cNvPr>
          <p:cNvSpPr/>
          <p:nvPr/>
        </p:nvSpPr>
        <p:spPr>
          <a:xfrm>
            <a:off x="5903976" y="4556102"/>
            <a:ext cx="3084576" cy="1836543"/>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Tell me how you found the application/interview process. </a:t>
            </a:r>
          </a:p>
        </p:txBody>
      </p:sp>
    </p:spTree>
    <p:extLst>
      <p:ext uri="{BB962C8B-B14F-4D97-AF65-F5344CB8AC3E}">
        <p14:creationId xmlns:p14="http://schemas.microsoft.com/office/powerpoint/2010/main" val="3034268639"/>
      </p:ext>
    </p:extLst>
  </p:cSld>
  <p:clrMapOvr>
    <a:masterClrMapping/>
  </p:clrMapOvr>
  <mc:AlternateContent xmlns:mc="http://schemas.openxmlformats.org/markup-compatibility/2006" xmlns:p14="http://schemas.microsoft.com/office/powerpoint/2010/main">
    <mc:Choice Requires="p14">
      <p:transition spd="slow" p14:dur="2000" advTm="70783"/>
    </mc:Choice>
    <mc:Fallback xmlns="">
      <p:transition spd="slow" advTm="707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39DB2923-FB1B-4A8C-8EC5-E193AFB6EE63}"/>
              </a:ext>
            </a:extLst>
          </p:cNvPr>
          <p:cNvSpPr>
            <a:spLocks noGrp="1"/>
          </p:cNvSpPr>
          <p:nvPr>
            <p:ph type="ctrTitle"/>
          </p:nvPr>
        </p:nvSpPr>
        <p:spPr>
          <a:xfrm>
            <a:off x="3893344" y="3478894"/>
            <a:ext cx="3992562" cy="428962"/>
          </a:xfrm>
        </p:spPr>
        <p:txBody>
          <a:bodyPr/>
          <a:lstStyle/>
          <a:p>
            <a:pPr algn="ctr" eaLnBrk="1" hangingPunct="1">
              <a:defRPr/>
            </a:pPr>
            <a:r>
              <a:rPr lang="en-GB" altLang="en-US">
                <a:latin typeface="Verdana" pitchFamily="34" charset="0"/>
              </a:rPr>
              <a:t>QUESTIONS?</a:t>
            </a:r>
          </a:p>
        </p:txBody>
      </p:sp>
      <p:sp>
        <p:nvSpPr>
          <p:cNvPr id="24579" name="TextBox 1">
            <a:extLst>
              <a:ext uri="{FF2B5EF4-FFF2-40B4-BE49-F238E27FC236}">
                <a16:creationId xmlns:a16="http://schemas.microsoft.com/office/drawing/2014/main" id="{CF44E61F-1A6D-49C7-A31F-985F7950CD3B}"/>
              </a:ext>
            </a:extLst>
          </p:cNvPr>
          <p:cNvSpPr txBox="1">
            <a:spLocks noChangeArrowheads="1"/>
          </p:cNvSpPr>
          <p:nvPr/>
        </p:nvSpPr>
        <p:spPr bwMode="auto">
          <a:xfrm>
            <a:off x="1828801" y="4142988"/>
            <a:ext cx="80565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bg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b="0" i="0" u="none" strike="noStrike" kern="1200" cap="none" spc="0" normalizeH="0" baseline="0" noProof="0" dirty="0">
                <a:ln>
                  <a:noFill/>
                </a:ln>
                <a:solidFill>
                  <a:prstClr val="white"/>
                </a:solidFill>
                <a:effectLst/>
                <a:uLnTx/>
                <a:uFillTx/>
                <a:latin typeface="DINOT" pitchFamily="34" charset="0"/>
                <a:ea typeface="ＭＳ Ｐゴシック" panose="020B0600070205080204" pitchFamily="34" charset="-128"/>
                <a:cs typeface="+mn-cs"/>
              </a:rPr>
              <a:t>If you have any questions please do not hesitate to contact us. </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GB" altLang="en-US" b="1" dirty="0">
              <a:solidFill>
                <a:prstClr val="white"/>
              </a:solidFill>
              <a:latin typeface="DINOT" pitchFamily="34" charset="0"/>
              <a:hlinkClick r:id="rId3">
                <a:extLst>
                  <a:ext uri="{A12FA001-AC4F-418D-AE19-62706E023703}">
                    <ahyp:hlinkClr xmlns:ahyp="http://schemas.microsoft.com/office/drawing/2018/hyperlinkcolor" val="tx"/>
                  </a:ext>
                </a:extLst>
              </a:hlinkClick>
            </a:endParaRPr>
          </a:p>
          <a:p>
            <a:pPr marL="0" marR="0" lvl="0" indent="0" algn="ctr" defTabSz="457200" rtl="0" eaLnBrk="0" fontAlgn="base" latinLnBrk="0" hangingPunct="0">
              <a:lnSpc>
                <a:spcPct val="100000"/>
              </a:lnSpc>
              <a:spcBef>
                <a:spcPct val="0"/>
              </a:spcBef>
              <a:spcAft>
                <a:spcPct val="0"/>
              </a:spcAft>
              <a:buClrTx/>
              <a:buSzTx/>
              <a:buFontTx/>
              <a:buNone/>
              <a:tabLst/>
              <a:defRPr/>
            </a:pPr>
            <a:r>
              <a:rPr lang="en-GB" altLang="en-US" b="1" dirty="0">
                <a:solidFill>
                  <a:prstClr val="white"/>
                </a:solidFill>
                <a:latin typeface="DINOT" pitchFamily="34" charset="0"/>
                <a:hlinkClick r:id="rId3">
                  <a:extLst>
                    <a:ext uri="{A12FA001-AC4F-418D-AE19-62706E023703}">
                      <ahyp:hlinkClr xmlns:ahyp="http://schemas.microsoft.com/office/drawing/2018/hyperlinkcolor" val="tx"/>
                    </a:ext>
                  </a:extLst>
                </a:hlinkClick>
              </a:rPr>
              <a:t>apprenticeships</a:t>
            </a:r>
            <a:r>
              <a:rPr kumimoji="0" lang="en-GB" altLang="en-US" b="1" i="0" u="none" strike="noStrike" kern="1200" cap="none" spc="0" normalizeH="0" baseline="0" noProof="0" dirty="0">
                <a:ln>
                  <a:noFill/>
                </a:ln>
                <a:solidFill>
                  <a:prstClr val="white"/>
                </a:solidFill>
                <a:effectLst/>
                <a:uLnTx/>
                <a:uFillTx/>
                <a:latin typeface="DINOT" pitchFamily="34" charset="0"/>
                <a:hlinkClick r:id="rId3">
                  <a:extLst>
                    <a:ext uri="{A12FA001-AC4F-418D-AE19-62706E023703}">
                      <ahyp:hlinkClr xmlns:ahyp="http://schemas.microsoft.com/office/drawing/2018/hyperlinkcolor" val="tx"/>
                    </a:ext>
                  </a:extLst>
                </a:hlinkClick>
              </a:rPr>
              <a:t>@gordonsllp.com</a:t>
            </a:r>
            <a:endParaRPr kumimoji="0" lang="en-GB" altLang="en-US" b="1" i="0" u="none" strike="noStrike" kern="1200" cap="none" spc="0" normalizeH="0" baseline="0" noProof="0" dirty="0">
              <a:ln>
                <a:noFill/>
              </a:ln>
              <a:solidFill>
                <a:prstClr val="white"/>
              </a:solidFill>
              <a:effectLst/>
              <a:uLnTx/>
              <a:uFillTx/>
              <a:latin typeface="DINOT" pitchFamily="34" charset="0"/>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4580" name="Picture 4" descr="Text, whiteboard&#10;&#10;Description automatically generated">
            <a:extLst>
              <a:ext uri="{FF2B5EF4-FFF2-40B4-BE49-F238E27FC236}">
                <a16:creationId xmlns:a16="http://schemas.microsoft.com/office/drawing/2014/main" id="{CE6C4169-5B34-4E32-BF4A-E04FFAFD3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986"/>
          <a:stretch>
            <a:fillRect/>
          </a:stretch>
        </p:blipFill>
        <p:spPr bwMode="auto">
          <a:xfrm>
            <a:off x="2948288" y="756498"/>
            <a:ext cx="58610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9668"/>
    </mc:Choice>
    <mc:Fallback xmlns="">
      <p:transition spd="slow" advTm="96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242-BFA2-433E-8D17-4A14F3EB1525}"/>
              </a:ext>
            </a:extLst>
          </p:cNvPr>
          <p:cNvSpPr>
            <a:spLocks noGrp="1"/>
          </p:cNvSpPr>
          <p:nvPr>
            <p:ph type="ctrTitle"/>
          </p:nvPr>
        </p:nvSpPr>
        <p:spPr>
          <a:xfrm>
            <a:off x="2113214" y="714150"/>
            <a:ext cx="3614737" cy="534227"/>
          </a:xfrm>
        </p:spPr>
        <p:txBody>
          <a:bodyPr/>
          <a:lstStyle/>
          <a:p>
            <a:pPr>
              <a:defRPr/>
            </a:pPr>
            <a:r>
              <a:rPr lang="en-GB">
                <a:solidFill>
                  <a:srgbClr val="743187"/>
                </a:solidFill>
                <a:latin typeface="DINOT-Bold" panose="020B0804020101020102" pitchFamily="34" charset="0"/>
                <a:ea typeface="+mj-ea"/>
              </a:rPr>
              <a:t>A bit about us…</a:t>
            </a:r>
            <a:endParaRPr lang="en-GB">
              <a:solidFill>
                <a:srgbClr val="743187"/>
              </a:solidFill>
              <a:latin typeface="DINOT-Bold" panose="020B0804020101020102" pitchFamily="34" charset="0"/>
            </a:endParaRPr>
          </a:p>
        </p:txBody>
      </p:sp>
      <p:grpSp>
        <p:nvGrpSpPr>
          <p:cNvPr id="12" name="Group 11">
            <a:extLst>
              <a:ext uri="{FF2B5EF4-FFF2-40B4-BE49-F238E27FC236}">
                <a16:creationId xmlns:a16="http://schemas.microsoft.com/office/drawing/2014/main" id="{17115D4C-E641-4AAE-9F0F-8E6415645016}"/>
              </a:ext>
            </a:extLst>
          </p:cNvPr>
          <p:cNvGrpSpPr/>
          <p:nvPr/>
        </p:nvGrpSpPr>
        <p:grpSpPr>
          <a:xfrm>
            <a:off x="3395196" y="3861162"/>
            <a:ext cx="6510804" cy="2931209"/>
            <a:chOff x="3308647" y="4115505"/>
            <a:chExt cx="6510804" cy="2931209"/>
          </a:xfrm>
        </p:grpSpPr>
        <p:pic>
          <p:nvPicPr>
            <p:cNvPr id="9" name="Picture 8">
              <a:extLst>
                <a:ext uri="{FF2B5EF4-FFF2-40B4-BE49-F238E27FC236}">
                  <a16:creationId xmlns:a16="http://schemas.microsoft.com/office/drawing/2014/main" id="{A687767C-6926-47EB-9B80-46E3DF53DCF7}"/>
                </a:ext>
              </a:extLst>
            </p:cNvPr>
            <p:cNvPicPr>
              <a:picLocks noChangeAspect="1"/>
            </p:cNvPicPr>
            <p:nvPr/>
          </p:nvPicPr>
          <p:blipFill rotWithShape="1">
            <a:blip r:embed="rId3"/>
            <a:srcRect l="14390" t="15187" r="33729" b="14254"/>
            <a:stretch/>
          </p:blipFill>
          <p:spPr>
            <a:xfrm>
              <a:off x="3856094" y="4591969"/>
              <a:ext cx="1699893" cy="1685894"/>
            </a:xfrm>
            <a:prstGeom prst="rect">
              <a:avLst/>
            </a:prstGeom>
          </p:spPr>
        </p:pic>
        <p:grpSp>
          <p:nvGrpSpPr>
            <p:cNvPr id="6" name="Group 5">
              <a:extLst>
                <a:ext uri="{FF2B5EF4-FFF2-40B4-BE49-F238E27FC236}">
                  <a16:creationId xmlns:a16="http://schemas.microsoft.com/office/drawing/2014/main" id="{182124F7-50A6-46F1-A91C-607F461CFEC8}"/>
                </a:ext>
              </a:extLst>
            </p:cNvPr>
            <p:cNvGrpSpPr/>
            <p:nvPr/>
          </p:nvGrpSpPr>
          <p:grpSpPr>
            <a:xfrm>
              <a:off x="3308647" y="4115505"/>
              <a:ext cx="6510804" cy="2931209"/>
              <a:chOff x="1361327" y="1230724"/>
              <a:chExt cx="6510804" cy="2931209"/>
            </a:xfrm>
          </p:grpSpPr>
          <p:sp>
            <p:nvSpPr>
              <p:cNvPr id="11267" name="TextBox 4">
                <a:extLst>
                  <a:ext uri="{FF2B5EF4-FFF2-40B4-BE49-F238E27FC236}">
                    <a16:creationId xmlns:a16="http://schemas.microsoft.com/office/drawing/2014/main" id="{E67F2FF5-F5CB-46B5-8F98-AB6D66E5A9B1}"/>
                  </a:ext>
                </a:extLst>
              </p:cNvPr>
              <p:cNvSpPr txBox="1">
                <a:spLocks noChangeArrowheads="1"/>
              </p:cNvSpPr>
              <p:nvPr/>
            </p:nvSpPr>
            <p:spPr bwMode="auto">
              <a:xfrm>
                <a:off x="1361327" y="3577158"/>
                <a:ext cx="3430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600">
                    <a:latin typeface="DINOT" pitchFamily="34" charset="0"/>
                  </a:rPr>
                  <a:t>Megan Stocks</a:t>
                </a:r>
              </a:p>
              <a:p>
                <a:pPr algn="ctr">
                  <a:spcBef>
                    <a:spcPct val="0"/>
                  </a:spcBef>
                  <a:buFontTx/>
                  <a:buNone/>
                </a:pPr>
                <a:r>
                  <a:rPr lang="en-GB" altLang="en-US" sz="1600">
                    <a:latin typeface="DINOT" pitchFamily="34" charset="0"/>
                  </a:rPr>
                  <a:t>Chartered Legal Executive Lawyer </a:t>
                </a:r>
              </a:p>
            </p:txBody>
          </p:sp>
          <p:sp>
            <p:nvSpPr>
              <p:cNvPr id="3" name="Thought Bubble: Cloud 2">
                <a:extLst>
                  <a:ext uri="{FF2B5EF4-FFF2-40B4-BE49-F238E27FC236}">
                    <a16:creationId xmlns:a16="http://schemas.microsoft.com/office/drawing/2014/main" id="{BD76F139-BD76-485E-B392-0C2EB82534EC}"/>
                  </a:ext>
                </a:extLst>
              </p:cNvPr>
              <p:cNvSpPr/>
              <p:nvPr/>
            </p:nvSpPr>
            <p:spPr>
              <a:xfrm>
                <a:off x="4154533" y="1230724"/>
                <a:ext cx="3717598" cy="2638821"/>
              </a:xfrm>
              <a:prstGeom prst="cloudCallout">
                <a:avLst>
                  <a:gd name="adj1" fmla="val -61801"/>
                  <a:gd name="adj2" fmla="val -16243"/>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I joined Gordons 12 years ago and was one of the first apprentices.  I completed the scheme in 2017 when I became a fully qualified Chartered Legal Executive Lawyer. I advise my clients on Wills, Probate and Succession Planning </a:t>
                </a:r>
              </a:p>
            </p:txBody>
          </p:sp>
        </p:grpSp>
      </p:grpSp>
      <p:grpSp>
        <p:nvGrpSpPr>
          <p:cNvPr id="7" name="Group 6">
            <a:extLst>
              <a:ext uri="{FF2B5EF4-FFF2-40B4-BE49-F238E27FC236}">
                <a16:creationId xmlns:a16="http://schemas.microsoft.com/office/drawing/2014/main" id="{7F871BB6-116F-403B-A67C-F54E34D8E64E}"/>
              </a:ext>
            </a:extLst>
          </p:cNvPr>
          <p:cNvGrpSpPr/>
          <p:nvPr/>
        </p:nvGrpSpPr>
        <p:grpSpPr>
          <a:xfrm>
            <a:off x="2663683" y="1531233"/>
            <a:ext cx="5575913" cy="2335713"/>
            <a:chOff x="3120986" y="4141059"/>
            <a:chExt cx="5575913" cy="2335713"/>
          </a:xfrm>
        </p:grpSpPr>
        <p:sp>
          <p:nvSpPr>
            <p:cNvPr id="11269" name="TextBox 6">
              <a:extLst>
                <a:ext uri="{FF2B5EF4-FFF2-40B4-BE49-F238E27FC236}">
                  <a16:creationId xmlns:a16="http://schemas.microsoft.com/office/drawing/2014/main" id="{2271940B-AA6B-41F5-95F1-FA9A71FE7D75}"/>
                </a:ext>
              </a:extLst>
            </p:cNvPr>
            <p:cNvSpPr txBox="1">
              <a:spLocks noChangeArrowheads="1"/>
            </p:cNvSpPr>
            <p:nvPr/>
          </p:nvSpPr>
          <p:spPr bwMode="auto">
            <a:xfrm>
              <a:off x="3120986" y="5766379"/>
              <a:ext cx="28156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600" dirty="0">
                  <a:latin typeface="DINOT" pitchFamily="34" charset="0"/>
                </a:rPr>
                <a:t>Sophie Wilton</a:t>
              </a:r>
            </a:p>
            <a:p>
              <a:pPr algn="ctr">
                <a:spcBef>
                  <a:spcPct val="0"/>
                </a:spcBef>
                <a:buFontTx/>
                <a:buNone/>
              </a:pPr>
              <a:r>
                <a:rPr lang="en-GB" altLang="en-US" sz="1600" dirty="0">
                  <a:latin typeface="DINOT" pitchFamily="34" charset="0"/>
                </a:rPr>
                <a:t>Apprentice Lawyer</a:t>
              </a:r>
            </a:p>
          </p:txBody>
        </p:sp>
        <p:sp>
          <p:nvSpPr>
            <p:cNvPr id="11" name="Thought Bubble: Cloud 10">
              <a:extLst>
                <a:ext uri="{FF2B5EF4-FFF2-40B4-BE49-F238E27FC236}">
                  <a16:creationId xmlns:a16="http://schemas.microsoft.com/office/drawing/2014/main" id="{8EE9C3AE-AA51-4194-ADE9-93C522E6825C}"/>
                </a:ext>
              </a:extLst>
            </p:cNvPr>
            <p:cNvSpPr/>
            <p:nvPr/>
          </p:nvSpPr>
          <p:spPr>
            <a:xfrm>
              <a:off x="5658999" y="4141059"/>
              <a:ext cx="3037900" cy="2335713"/>
            </a:xfrm>
            <a:prstGeom prst="cloudCallout">
              <a:avLst>
                <a:gd name="adj1" fmla="val -59158"/>
                <a:gd name="adj2" fmla="val -22195"/>
              </a:avLst>
            </a:prstGeom>
            <a:gradFill flip="none" rotWithShape="1">
              <a:gsLst>
                <a:gs pos="43000">
                  <a:srgbClr val="743187"/>
                </a:gs>
                <a:gs pos="85000">
                  <a:srgbClr val="743187">
                    <a:tint val="44500"/>
                    <a:satMod val="160000"/>
                  </a:srgbClr>
                </a:gs>
                <a:gs pos="100000">
                  <a:srgbClr val="743187">
                    <a:tint val="23500"/>
                    <a:satMod val="160000"/>
                  </a:srgbClr>
                </a:gs>
              </a:gsLst>
              <a:path path="circle">
                <a:fillToRect l="50000" t="50000" r="50000" b="50000"/>
              </a:path>
              <a:tileRect/>
            </a:gradFill>
            <a:ln>
              <a:solidFill>
                <a:srgbClr val="743187"/>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400" dirty="0">
                  <a:latin typeface="DINOT" panose="020B0504020101020102"/>
                </a:rPr>
                <a:t>I am a legal apprentice, having started at Gordons in 2021. I am currently studying with our law provider BPP.  I work closely with Megan in the Private Client department. </a:t>
              </a:r>
            </a:p>
          </p:txBody>
        </p:sp>
      </p:grpSp>
      <p:pic>
        <p:nvPicPr>
          <p:cNvPr id="1026" name="Picture 2">
            <a:extLst>
              <a:ext uri="{FF2B5EF4-FFF2-40B4-BE49-F238E27FC236}">
                <a16:creationId xmlns:a16="http://schemas.microsoft.com/office/drawing/2014/main" id="{0DAA7904-484E-E0F3-233F-7B40DA7A7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448" y="1343233"/>
            <a:ext cx="1688483" cy="1687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41673"/>
    </mc:Choice>
    <mc:Fallback xmlns="">
      <p:transition spd="slow" advTm="416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EBA8CB-EF3C-4DB2-9E3C-0D11863F2275}"/>
              </a:ext>
            </a:extLst>
          </p:cNvPr>
          <p:cNvSpPr/>
          <p:nvPr/>
        </p:nvSpPr>
        <p:spPr>
          <a:xfrm>
            <a:off x="1828800" y="0"/>
            <a:ext cx="8077200" cy="6858000"/>
          </a:xfrm>
          <a:prstGeom prst="rect">
            <a:avLst/>
          </a:prstGeom>
          <a:solidFill>
            <a:srgbClr val="DC0451"/>
          </a:solidFill>
          <a:ln>
            <a:solidFill>
              <a:srgbClr val="DC04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B86A3F-AF30-41C3-ABA4-30EA8223150E}"/>
              </a:ext>
            </a:extLst>
          </p:cNvPr>
          <p:cNvSpPr>
            <a:spLocks noGrp="1"/>
          </p:cNvSpPr>
          <p:nvPr>
            <p:ph type="ctrTitle"/>
          </p:nvPr>
        </p:nvSpPr>
        <p:spPr>
          <a:xfrm>
            <a:off x="2128838" y="712488"/>
            <a:ext cx="4425966" cy="534987"/>
          </a:xfrm>
        </p:spPr>
        <p:txBody>
          <a:bodyPr/>
          <a:lstStyle/>
          <a:p>
            <a:pPr>
              <a:defRPr/>
            </a:pPr>
            <a:r>
              <a:rPr lang="en-GB" dirty="0">
                <a:solidFill>
                  <a:schemeClr val="bg1"/>
                </a:solidFill>
                <a:latin typeface="DINOT-Bold" panose="020B0804020101020102" pitchFamily="34" charset="0"/>
                <a:ea typeface="+mj-ea"/>
              </a:rPr>
              <a:t>Who is Gordons </a:t>
            </a:r>
            <a:r>
              <a:rPr lang="en-GB" dirty="0" err="1">
                <a:solidFill>
                  <a:schemeClr val="bg1"/>
                </a:solidFill>
                <a:latin typeface="DINOT-Bold" panose="020B0804020101020102" pitchFamily="34" charset="0"/>
                <a:ea typeface="+mj-ea"/>
              </a:rPr>
              <a:t>llp</a:t>
            </a:r>
            <a:r>
              <a:rPr lang="en-GB" dirty="0">
                <a:solidFill>
                  <a:schemeClr val="bg1"/>
                </a:solidFill>
                <a:latin typeface="DINOT-Bold" panose="020B0804020101020102" pitchFamily="34" charset="0"/>
                <a:ea typeface="+mj-ea"/>
              </a:rPr>
              <a:t>?</a:t>
            </a:r>
            <a:endParaRPr lang="en-GB" dirty="0">
              <a:solidFill>
                <a:schemeClr val="bg1"/>
              </a:solidFill>
              <a:latin typeface="DINOT-Bold" panose="020B0804020101020102" pitchFamily="34" charset="0"/>
            </a:endParaRPr>
          </a:p>
        </p:txBody>
      </p:sp>
      <p:sp>
        <p:nvSpPr>
          <p:cNvPr id="12291" name="Content Placeholder 2">
            <a:extLst>
              <a:ext uri="{FF2B5EF4-FFF2-40B4-BE49-F238E27FC236}">
                <a16:creationId xmlns:a16="http://schemas.microsoft.com/office/drawing/2014/main" id="{739985D2-7377-42B6-AFD9-A0FD621C17AD}"/>
              </a:ext>
            </a:extLst>
          </p:cNvPr>
          <p:cNvSpPr txBox="1">
            <a:spLocks/>
          </p:cNvSpPr>
          <p:nvPr/>
        </p:nvSpPr>
        <p:spPr bwMode="auto">
          <a:xfrm>
            <a:off x="1828800" y="1524195"/>
            <a:ext cx="7503661" cy="4355777"/>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2400"/>
              </a:spcAft>
              <a:buClr>
                <a:schemeClr val="bg1"/>
              </a:buClr>
              <a:defRPr/>
            </a:pPr>
            <a:r>
              <a:rPr lang="en-GB" altLang="en-US" sz="1800" dirty="0">
                <a:solidFill>
                  <a:schemeClr val="bg1"/>
                </a:solidFill>
                <a:latin typeface="DINOT" panose="020B0504020101020102" pitchFamily="34" charset="0"/>
              </a:rPr>
              <a:t>Gordons is one of Yorkshire’s leading independent law firms with offices in Leeds &amp; Bradford. We have around 180 colleagues. </a:t>
            </a:r>
          </a:p>
          <a:p>
            <a:pPr>
              <a:spcBef>
                <a:spcPct val="0"/>
              </a:spcBef>
              <a:spcAft>
                <a:spcPts val="2400"/>
              </a:spcAft>
              <a:buClr>
                <a:schemeClr val="bg1"/>
              </a:buClr>
              <a:defRPr/>
            </a:pPr>
            <a:r>
              <a:rPr lang="en-GB" altLang="en-US" sz="1800" dirty="0">
                <a:solidFill>
                  <a:schemeClr val="bg1"/>
                </a:solidFill>
                <a:latin typeface="DINOT" panose="020B0504020101020102" pitchFamily="34" charset="0"/>
              </a:rPr>
              <a:t>We provide legal advice to both individuals and businesses that range from small family businesses to national and international companies such as Morrisons, B&amp;M and </a:t>
            </a:r>
            <a:r>
              <a:rPr lang="en-GB" altLang="en-US" sz="1800" dirty="0" err="1">
                <a:solidFill>
                  <a:schemeClr val="bg1"/>
                </a:solidFill>
                <a:latin typeface="DINOT" panose="020B0504020101020102" pitchFamily="34" charset="0"/>
              </a:rPr>
              <a:t>Evri</a:t>
            </a:r>
            <a:r>
              <a:rPr lang="en-GB" altLang="en-US" sz="1800" dirty="0">
                <a:solidFill>
                  <a:schemeClr val="bg1"/>
                </a:solidFill>
                <a:latin typeface="DINOT" panose="020B0504020101020102" pitchFamily="34" charset="0"/>
              </a:rPr>
              <a:t>. </a:t>
            </a:r>
          </a:p>
          <a:p>
            <a:pPr>
              <a:spcBef>
                <a:spcPct val="0"/>
              </a:spcBef>
              <a:spcAft>
                <a:spcPts val="2400"/>
              </a:spcAft>
              <a:buClr>
                <a:schemeClr val="bg1"/>
              </a:buClr>
              <a:defRPr/>
            </a:pPr>
            <a:r>
              <a:rPr lang="en-GB" altLang="en-US" sz="1800" dirty="0">
                <a:solidFill>
                  <a:schemeClr val="bg1"/>
                </a:solidFill>
                <a:latin typeface="DINOT" panose="020B0504020101020102" pitchFamily="34" charset="0"/>
              </a:rPr>
              <a:t>Traditionally there has only been one route to qualification; go to university, complete the Legal Practice Course, obtain a training contract at a firm and qualify from there. </a:t>
            </a:r>
          </a:p>
          <a:p>
            <a:pPr>
              <a:spcBef>
                <a:spcPct val="0"/>
              </a:spcBef>
              <a:spcAft>
                <a:spcPts val="2400"/>
              </a:spcAft>
              <a:buClr>
                <a:schemeClr val="bg1"/>
              </a:buClr>
              <a:defRPr/>
            </a:pPr>
            <a:r>
              <a:rPr lang="en-GB" altLang="en-US" sz="1800" dirty="0">
                <a:solidFill>
                  <a:schemeClr val="bg1"/>
                </a:solidFill>
                <a:latin typeface="DINOT" panose="020B0504020101020102" pitchFamily="34" charset="0"/>
              </a:rPr>
              <a:t>We started our apprentice scheme as our former Managing Partner, having come from humble beginnings himself, is passionate that all bright, ambitious individuals should be able to access and succeed in a career in law – not just those who can afford to go to university.  </a:t>
            </a:r>
          </a:p>
          <a:p>
            <a:pPr>
              <a:spcBef>
                <a:spcPct val="0"/>
              </a:spcBef>
              <a:spcAft>
                <a:spcPts val="2400"/>
              </a:spcAft>
              <a:buClr>
                <a:schemeClr val="bg1"/>
              </a:buClr>
              <a:defRPr/>
            </a:pPr>
            <a:endParaRPr lang="en-GB" altLang="en-US" sz="1800" dirty="0">
              <a:solidFill>
                <a:schemeClr val="bg1"/>
              </a:solidFill>
              <a:latin typeface="DINOT" panose="020B0504020101020102" pitchFamily="34" charset="0"/>
            </a:endParaRPr>
          </a:p>
          <a:p>
            <a:pPr marL="0" indent="0">
              <a:spcBef>
                <a:spcPct val="0"/>
              </a:spcBef>
              <a:spcAft>
                <a:spcPts val="2400"/>
              </a:spcAft>
              <a:buClr>
                <a:schemeClr val="bg1"/>
              </a:buClr>
              <a:buNone/>
              <a:defRPr/>
            </a:pPr>
            <a:endParaRPr lang="en-GB" altLang="en-US" sz="1800" dirty="0">
              <a:solidFill>
                <a:schemeClr val="bg1"/>
              </a:solidFill>
              <a:latin typeface="DINOT" panose="020B0504020101020102" pitchFamily="34" charset="0"/>
            </a:endParaRPr>
          </a:p>
        </p:txBody>
      </p:sp>
      <p:pic>
        <p:nvPicPr>
          <p:cNvPr id="12297" name="Picture 8" descr="A picture containing diagram&#10;&#10;Description automatically generated">
            <a:extLst>
              <a:ext uri="{FF2B5EF4-FFF2-40B4-BE49-F238E27FC236}">
                <a16:creationId xmlns:a16="http://schemas.microsoft.com/office/drawing/2014/main" id="{6A01A044-0E60-404A-8757-D81C154FA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760" y="71705"/>
            <a:ext cx="2367280" cy="167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210738"/>
      </p:ext>
    </p:extLst>
  </p:cSld>
  <p:clrMapOvr>
    <a:masterClrMapping/>
  </p:clrMapOvr>
  <mc:AlternateContent xmlns:mc="http://schemas.openxmlformats.org/markup-compatibility/2006" xmlns:p14="http://schemas.microsoft.com/office/powerpoint/2010/main">
    <mc:Choice Requires="p14">
      <p:transition spd="slow" p14:dur="2000" advTm="37931"/>
    </mc:Choice>
    <mc:Fallback xmlns="">
      <p:transition spd="slow" advTm="379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1449-2F98-2031-F852-95F6A5237BE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99E364-9B05-2D4F-6527-E8098C1FCAB0}"/>
              </a:ext>
            </a:extLst>
          </p:cNvPr>
          <p:cNvSpPr/>
          <p:nvPr/>
        </p:nvSpPr>
        <p:spPr>
          <a:xfrm>
            <a:off x="1828800" y="0"/>
            <a:ext cx="8077200" cy="6858000"/>
          </a:xfrm>
          <a:prstGeom prst="rect">
            <a:avLst/>
          </a:prstGeom>
          <a:solidFill>
            <a:srgbClr val="DC0451"/>
          </a:solidFill>
          <a:ln>
            <a:solidFill>
              <a:srgbClr val="DC04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91" name="Content Placeholder 2">
            <a:extLst>
              <a:ext uri="{FF2B5EF4-FFF2-40B4-BE49-F238E27FC236}">
                <a16:creationId xmlns:a16="http://schemas.microsoft.com/office/drawing/2014/main" id="{D45EC562-71DA-C868-2651-41E18B1E1363}"/>
              </a:ext>
            </a:extLst>
          </p:cNvPr>
          <p:cNvSpPr txBox="1">
            <a:spLocks/>
          </p:cNvSpPr>
          <p:nvPr/>
        </p:nvSpPr>
        <p:spPr bwMode="auto">
          <a:xfrm>
            <a:off x="1982534" y="1161289"/>
            <a:ext cx="7503661" cy="3685032"/>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2400"/>
              </a:spcAft>
              <a:buClr>
                <a:schemeClr val="bg1"/>
              </a:buClr>
              <a:defRPr/>
            </a:pPr>
            <a:r>
              <a:rPr lang="en-GB" altLang="en-US" sz="1800" dirty="0">
                <a:solidFill>
                  <a:schemeClr val="bg1"/>
                </a:solidFill>
                <a:latin typeface="DINOT" panose="020B0504020101020102" pitchFamily="34" charset="0"/>
              </a:rPr>
              <a:t>Various professions have embraced the apprenticeship route in the last 10/15 years and apprenticeships, particularly in law, are now a respected and alternative option for students entering the profession</a:t>
            </a:r>
          </a:p>
          <a:p>
            <a:pPr>
              <a:spcBef>
                <a:spcPct val="0"/>
              </a:spcBef>
              <a:spcAft>
                <a:spcPts val="2400"/>
              </a:spcAft>
              <a:buClr>
                <a:schemeClr val="bg1"/>
              </a:buClr>
              <a:defRPr/>
            </a:pPr>
            <a:r>
              <a:rPr lang="en-GB" altLang="en-US" sz="1800" dirty="0">
                <a:solidFill>
                  <a:schemeClr val="bg1"/>
                </a:solidFill>
                <a:latin typeface="DINOT" panose="020B0504020101020102" pitchFamily="34" charset="0"/>
              </a:rPr>
              <a:t>At Gordons we still offer the traditional training contract route for those students who have been to university, but our apprenticeship route is becoming more and more popular each year. </a:t>
            </a:r>
          </a:p>
          <a:p>
            <a:pPr>
              <a:spcBef>
                <a:spcPct val="0"/>
              </a:spcBef>
              <a:spcAft>
                <a:spcPts val="2400"/>
              </a:spcAft>
              <a:buClr>
                <a:schemeClr val="bg1"/>
              </a:buClr>
              <a:defRPr/>
            </a:pPr>
            <a:r>
              <a:rPr lang="en-GB" altLang="en-US" sz="1800" dirty="0">
                <a:solidFill>
                  <a:schemeClr val="bg1"/>
                </a:solidFill>
                <a:latin typeface="DINOT" panose="020B0504020101020102" pitchFamily="34" charset="0"/>
              </a:rPr>
              <a:t>The levels of applications between our two training routes have begun to equalise, and last year we received over 130 applicants for our apprenticeship scheme.  We are expecting numbers to be higher this year. </a:t>
            </a:r>
          </a:p>
          <a:p>
            <a:pPr>
              <a:spcBef>
                <a:spcPct val="0"/>
              </a:spcBef>
              <a:spcAft>
                <a:spcPts val="2400"/>
              </a:spcAft>
              <a:buClr>
                <a:schemeClr val="bg1"/>
              </a:buClr>
              <a:defRPr/>
            </a:pPr>
            <a:endParaRPr lang="en-GB" altLang="en-US" sz="1800" dirty="0">
              <a:solidFill>
                <a:schemeClr val="bg1"/>
              </a:solidFill>
              <a:latin typeface="DINOT" panose="020B0504020101020102" pitchFamily="34" charset="0"/>
            </a:endParaRPr>
          </a:p>
          <a:p>
            <a:pPr>
              <a:spcBef>
                <a:spcPct val="0"/>
              </a:spcBef>
              <a:spcAft>
                <a:spcPts val="2400"/>
              </a:spcAft>
              <a:buClr>
                <a:schemeClr val="bg1"/>
              </a:buClr>
              <a:defRPr/>
            </a:pPr>
            <a:endParaRPr lang="en-GB" altLang="en-US" sz="1800" dirty="0">
              <a:solidFill>
                <a:schemeClr val="bg1"/>
              </a:solidFill>
              <a:latin typeface="DINOT" panose="020B0504020101020102" pitchFamily="34" charset="0"/>
            </a:endParaRPr>
          </a:p>
          <a:p>
            <a:pPr marL="0" indent="0">
              <a:spcBef>
                <a:spcPct val="0"/>
              </a:spcBef>
              <a:spcAft>
                <a:spcPts val="2400"/>
              </a:spcAft>
              <a:buClr>
                <a:schemeClr val="bg1"/>
              </a:buClr>
              <a:buNone/>
              <a:defRPr/>
            </a:pPr>
            <a:endParaRPr lang="en-GB" altLang="en-US" sz="1800" dirty="0">
              <a:solidFill>
                <a:schemeClr val="bg1"/>
              </a:solidFill>
              <a:latin typeface="DINOT" panose="020B0504020101020102" pitchFamily="34" charset="0"/>
            </a:endParaRPr>
          </a:p>
          <a:p>
            <a:pPr>
              <a:spcBef>
                <a:spcPct val="0"/>
              </a:spcBef>
              <a:spcAft>
                <a:spcPts val="2400"/>
              </a:spcAft>
              <a:buClr>
                <a:schemeClr val="bg1"/>
              </a:buClr>
              <a:defRPr/>
            </a:pPr>
            <a:endParaRPr lang="en-GB" altLang="en-US" sz="1800" dirty="0">
              <a:solidFill>
                <a:schemeClr val="bg1"/>
              </a:solidFill>
              <a:latin typeface="DINOT" panose="020B0504020101020102" pitchFamily="34" charset="0"/>
            </a:endParaRPr>
          </a:p>
          <a:p>
            <a:pPr>
              <a:spcBef>
                <a:spcPct val="0"/>
              </a:spcBef>
              <a:spcAft>
                <a:spcPts val="2400"/>
              </a:spcAft>
              <a:buClr>
                <a:schemeClr val="bg1"/>
              </a:buClr>
              <a:defRPr/>
            </a:pPr>
            <a:endParaRPr lang="en-GB" altLang="en-US" sz="1800" dirty="0">
              <a:solidFill>
                <a:schemeClr val="bg1"/>
              </a:solidFill>
              <a:latin typeface="DINOT" panose="020B0504020101020102" pitchFamily="34" charset="0"/>
            </a:endParaRPr>
          </a:p>
          <a:p>
            <a:pPr marL="0" indent="0">
              <a:spcBef>
                <a:spcPct val="0"/>
              </a:spcBef>
              <a:spcAft>
                <a:spcPts val="2400"/>
              </a:spcAft>
              <a:buClr>
                <a:schemeClr val="bg1"/>
              </a:buClr>
              <a:buNone/>
              <a:defRPr/>
            </a:pPr>
            <a:endParaRPr lang="en-GB" altLang="en-US" sz="1800" dirty="0">
              <a:solidFill>
                <a:schemeClr val="bg1"/>
              </a:solidFill>
              <a:latin typeface="DINOT" panose="020B0504020101020102" pitchFamily="34" charset="0"/>
            </a:endParaRPr>
          </a:p>
        </p:txBody>
      </p:sp>
    </p:spTree>
    <p:extLst>
      <p:ext uri="{BB962C8B-B14F-4D97-AF65-F5344CB8AC3E}">
        <p14:creationId xmlns:p14="http://schemas.microsoft.com/office/powerpoint/2010/main" val="1650115506"/>
      </p:ext>
    </p:extLst>
  </p:cSld>
  <p:clrMapOvr>
    <a:masterClrMapping/>
  </p:clrMapOvr>
  <mc:AlternateContent xmlns:mc="http://schemas.openxmlformats.org/markup-compatibility/2006" xmlns:p14="http://schemas.microsoft.com/office/powerpoint/2010/main">
    <mc:Choice Requires="p14">
      <p:transition spd="slow" p14:dur="2000" advTm="37931"/>
    </mc:Choice>
    <mc:Fallback xmlns="">
      <p:transition spd="slow" advTm="379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109661-9C2D-405E-9FA1-1501A99FF275}"/>
              </a:ext>
            </a:extLst>
          </p:cNvPr>
          <p:cNvSpPr>
            <a:spLocks noGrp="1"/>
          </p:cNvSpPr>
          <p:nvPr>
            <p:ph type="ctrTitle"/>
          </p:nvPr>
        </p:nvSpPr>
        <p:spPr>
          <a:xfrm>
            <a:off x="2146300" y="715963"/>
            <a:ext cx="2581817" cy="399159"/>
          </a:xfrm>
        </p:spPr>
        <p:txBody>
          <a:bodyPr/>
          <a:lstStyle/>
          <a:p>
            <a:pPr>
              <a:defRPr/>
            </a:pPr>
            <a:r>
              <a:rPr lang="en-GB">
                <a:solidFill>
                  <a:srgbClr val="743187"/>
                </a:solidFill>
                <a:latin typeface="DINOT-Bold" panose="020B0804020101020102" pitchFamily="34" charset="0"/>
                <a:ea typeface="+mj-ea"/>
              </a:rPr>
              <a:t>What we do</a:t>
            </a:r>
            <a:endParaRPr lang="en-GB">
              <a:solidFill>
                <a:srgbClr val="743187"/>
              </a:solidFill>
              <a:latin typeface="DINOT-Bold" panose="020B0804020101020102" pitchFamily="34" charset="0"/>
            </a:endParaRPr>
          </a:p>
        </p:txBody>
      </p:sp>
      <p:sp>
        <p:nvSpPr>
          <p:cNvPr id="14" name="TextBox 11">
            <a:extLst>
              <a:ext uri="{FF2B5EF4-FFF2-40B4-BE49-F238E27FC236}">
                <a16:creationId xmlns:a16="http://schemas.microsoft.com/office/drawing/2014/main" id="{ADEAD4FA-150C-4BE0-9A58-D2E374455B28}"/>
              </a:ext>
            </a:extLst>
          </p:cNvPr>
          <p:cNvSpPr txBox="1">
            <a:spLocks noChangeArrowheads="1"/>
          </p:cNvSpPr>
          <p:nvPr/>
        </p:nvSpPr>
        <p:spPr bwMode="auto">
          <a:xfrm>
            <a:off x="6369113" y="2930021"/>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rgbClr val="DC0451"/>
                </a:solidFill>
                <a:latin typeface="DINOT" pitchFamily="34" charset="0"/>
              </a:rPr>
              <a:t>Residential Conveyancing</a:t>
            </a:r>
          </a:p>
        </p:txBody>
      </p:sp>
      <p:sp>
        <p:nvSpPr>
          <p:cNvPr id="16" name="TextBox 11">
            <a:extLst>
              <a:ext uri="{FF2B5EF4-FFF2-40B4-BE49-F238E27FC236}">
                <a16:creationId xmlns:a16="http://schemas.microsoft.com/office/drawing/2014/main" id="{54E871CE-EF8B-4452-95CB-54DFAF5BAF2A}"/>
              </a:ext>
            </a:extLst>
          </p:cNvPr>
          <p:cNvSpPr txBox="1">
            <a:spLocks noChangeArrowheads="1"/>
          </p:cNvSpPr>
          <p:nvPr/>
        </p:nvSpPr>
        <p:spPr bwMode="auto">
          <a:xfrm>
            <a:off x="7897697" y="3579449"/>
            <a:ext cx="1814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rgbClr val="743187"/>
                </a:solidFill>
                <a:latin typeface="DINOT" pitchFamily="34" charset="0"/>
              </a:rPr>
              <a:t>Wills &amp; Trusts &amp; Inheritance Tax Planning</a:t>
            </a:r>
          </a:p>
        </p:txBody>
      </p:sp>
      <p:sp>
        <p:nvSpPr>
          <p:cNvPr id="17" name="TextBox 11">
            <a:extLst>
              <a:ext uri="{FF2B5EF4-FFF2-40B4-BE49-F238E27FC236}">
                <a16:creationId xmlns:a16="http://schemas.microsoft.com/office/drawing/2014/main" id="{60296CE2-3E64-4E2E-B121-E8C816C98012}"/>
              </a:ext>
            </a:extLst>
          </p:cNvPr>
          <p:cNvSpPr txBox="1">
            <a:spLocks noChangeArrowheads="1"/>
          </p:cNvSpPr>
          <p:nvPr/>
        </p:nvSpPr>
        <p:spPr bwMode="auto">
          <a:xfrm>
            <a:off x="6328100" y="4390223"/>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rgbClr val="F79646"/>
                </a:solidFill>
                <a:latin typeface="DINOT" pitchFamily="34" charset="0"/>
              </a:rPr>
              <a:t>Power of Attorney</a:t>
            </a:r>
          </a:p>
        </p:txBody>
      </p:sp>
      <p:pic>
        <p:nvPicPr>
          <p:cNvPr id="19" name="Picture 18" descr="A picture containing engineering drawing&#10;&#10;Description automatically generated">
            <a:extLst>
              <a:ext uri="{FF2B5EF4-FFF2-40B4-BE49-F238E27FC236}">
                <a16:creationId xmlns:a16="http://schemas.microsoft.com/office/drawing/2014/main" id="{2FDDEEE5-9235-46B4-A5C6-0654EA00B414}"/>
              </a:ext>
            </a:extLst>
          </p:cNvPr>
          <p:cNvPicPr>
            <a:picLocks noChangeAspect="1"/>
          </p:cNvPicPr>
          <p:nvPr/>
        </p:nvPicPr>
        <p:blipFill rotWithShape="1">
          <a:blip r:embed="rId3"/>
          <a:srcRect t="14969" b="8165"/>
          <a:stretch/>
        </p:blipFill>
        <p:spPr>
          <a:xfrm>
            <a:off x="2146300" y="1248937"/>
            <a:ext cx="2861886" cy="1466556"/>
          </a:xfrm>
          <a:prstGeom prst="rect">
            <a:avLst/>
          </a:prstGeom>
        </p:spPr>
      </p:pic>
      <p:pic>
        <p:nvPicPr>
          <p:cNvPr id="21" name="Picture 20" descr="A picture containing footwear&#10;&#10;Description automatically generated">
            <a:extLst>
              <a:ext uri="{FF2B5EF4-FFF2-40B4-BE49-F238E27FC236}">
                <a16:creationId xmlns:a16="http://schemas.microsoft.com/office/drawing/2014/main" id="{3493E5A1-5EAD-4BEF-B864-DE2EF2379D8B}"/>
              </a:ext>
            </a:extLst>
          </p:cNvPr>
          <p:cNvPicPr>
            <a:picLocks noChangeAspect="1"/>
          </p:cNvPicPr>
          <p:nvPr/>
        </p:nvPicPr>
        <p:blipFill>
          <a:blip r:embed="rId4"/>
          <a:stretch>
            <a:fillRect/>
          </a:stretch>
        </p:blipFill>
        <p:spPr>
          <a:xfrm>
            <a:off x="6369113" y="835000"/>
            <a:ext cx="3343096" cy="1880492"/>
          </a:xfrm>
          <a:prstGeom prst="rect">
            <a:avLst/>
          </a:prstGeom>
        </p:spPr>
      </p:pic>
      <p:sp>
        <p:nvSpPr>
          <p:cNvPr id="22" name="TextBox 11">
            <a:extLst>
              <a:ext uri="{FF2B5EF4-FFF2-40B4-BE49-F238E27FC236}">
                <a16:creationId xmlns:a16="http://schemas.microsoft.com/office/drawing/2014/main" id="{6B09414E-F638-4BA7-8DC6-F692743807D5}"/>
              </a:ext>
            </a:extLst>
          </p:cNvPr>
          <p:cNvSpPr txBox="1">
            <a:spLocks noChangeArrowheads="1"/>
          </p:cNvSpPr>
          <p:nvPr/>
        </p:nvSpPr>
        <p:spPr bwMode="auto">
          <a:xfrm>
            <a:off x="7653453" y="5137609"/>
            <a:ext cx="2058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chemeClr val="bg1">
                    <a:lumMod val="50000"/>
                  </a:schemeClr>
                </a:solidFill>
                <a:latin typeface="DINOT" pitchFamily="34" charset="0"/>
              </a:rPr>
              <a:t>Probate &amp; Estate Administration </a:t>
            </a:r>
          </a:p>
        </p:txBody>
      </p:sp>
      <p:sp>
        <p:nvSpPr>
          <p:cNvPr id="23" name="TextBox 11">
            <a:extLst>
              <a:ext uri="{FF2B5EF4-FFF2-40B4-BE49-F238E27FC236}">
                <a16:creationId xmlns:a16="http://schemas.microsoft.com/office/drawing/2014/main" id="{5E3B452E-CBCF-4AE5-96C9-37E3B1B771AE}"/>
              </a:ext>
            </a:extLst>
          </p:cNvPr>
          <p:cNvSpPr txBox="1">
            <a:spLocks noChangeArrowheads="1"/>
          </p:cNvSpPr>
          <p:nvPr/>
        </p:nvSpPr>
        <p:spPr bwMode="auto">
          <a:xfrm>
            <a:off x="2041994" y="2842083"/>
            <a:ext cx="1814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DC0451"/>
                </a:solidFill>
                <a:latin typeface="DINOT" pitchFamily="34" charset="0"/>
              </a:rPr>
              <a:t>Corporate / M&amp;A</a:t>
            </a:r>
          </a:p>
        </p:txBody>
      </p:sp>
      <p:sp>
        <p:nvSpPr>
          <p:cNvPr id="24" name="TextBox 11">
            <a:extLst>
              <a:ext uri="{FF2B5EF4-FFF2-40B4-BE49-F238E27FC236}">
                <a16:creationId xmlns:a16="http://schemas.microsoft.com/office/drawing/2014/main" id="{A29E30DE-890B-4008-AFFF-B4B4767AB3C1}"/>
              </a:ext>
            </a:extLst>
          </p:cNvPr>
          <p:cNvSpPr txBox="1">
            <a:spLocks noChangeArrowheads="1"/>
          </p:cNvSpPr>
          <p:nvPr/>
        </p:nvSpPr>
        <p:spPr bwMode="auto">
          <a:xfrm>
            <a:off x="3590168" y="3096510"/>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743187"/>
                </a:solidFill>
                <a:latin typeface="DINOT" pitchFamily="34" charset="0"/>
              </a:rPr>
              <a:t>Commercial Property</a:t>
            </a:r>
          </a:p>
        </p:txBody>
      </p:sp>
      <p:sp>
        <p:nvSpPr>
          <p:cNvPr id="25" name="TextBox 11">
            <a:extLst>
              <a:ext uri="{FF2B5EF4-FFF2-40B4-BE49-F238E27FC236}">
                <a16:creationId xmlns:a16="http://schemas.microsoft.com/office/drawing/2014/main" id="{52C729C8-EA5D-4E8D-9281-3FE6993CF0C9}"/>
              </a:ext>
            </a:extLst>
          </p:cNvPr>
          <p:cNvSpPr txBox="1">
            <a:spLocks noChangeArrowheads="1"/>
          </p:cNvSpPr>
          <p:nvPr/>
        </p:nvSpPr>
        <p:spPr bwMode="auto">
          <a:xfrm>
            <a:off x="1775656" y="3501567"/>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F79646"/>
                </a:solidFill>
                <a:latin typeface="DINOT" pitchFamily="34" charset="0"/>
              </a:rPr>
              <a:t>Commercial Contracts</a:t>
            </a:r>
          </a:p>
        </p:txBody>
      </p:sp>
      <p:sp>
        <p:nvSpPr>
          <p:cNvPr id="26" name="TextBox 11">
            <a:extLst>
              <a:ext uri="{FF2B5EF4-FFF2-40B4-BE49-F238E27FC236}">
                <a16:creationId xmlns:a16="http://schemas.microsoft.com/office/drawing/2014/main" id="{8BDCEE6B-2BA6-41E2-AEEB-348984BD772A}"/>
              </a:ext>
            </a:extLst>
          </p:cNvPr>
          <p:cNvSpPr txBox="1">
            <a:spLocks noChangeArrowheads="1"/>
          </p:cNvSpPr>
          <p:nvPr/>
        </p:nvSpPr>
        <p:spPr bwMode="auto">
          <a:xfrm>
            <a:off x="3741399" y="4009207"/>
            <a:ext cx="1512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chemeClr val="bg1">
                    <a:lumMod val="50000"/>
                  </a:schemeClr>
                </a:solidFill>
                <a:latin typeface="DINOT" pitchFamily="34" charset="0"/>
              </a:rPr>
              <a:t>Employment &amp; HR</a:t>
            </a:r>
          </a:p>
        </p:txBody>
      </p:sp>
      <p:sp>
        <p:nvSpPr>
          <p:cNvPr id="27" name="TextBox 11">
            <a:extLst>
              <a:ext uri="{FF2B5EF4-FFF2-40B4-BE49-F238E27FC236}">
                <a16:creationId xmlns:a16="http://schemas.microsoft.com/office/drawing/2014/main" id="{9691D4E1-D293-473E-A3B9-F0FAD12871E0}"/>
              </a:ext>
            </a:extLst>
          </p:cNvPr>
          <p:cNvSpPr txBox="1">
            <a:spLocks noChangeArrowheads="1"/>
          </p:cNvSpPr>
          <p:nvPr/>
        </p:nvSpPr>
        <p:spPr bwMode="auto">
          <a:xfrm>
            <a:off x="1965210" y="4390224"/>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DC0451"/>
                </a:solidFill>
                <a:latin typeface="DINOT" pitchFamily="34" charset="0"/>
              </a:rPr>
              <a:t>Dispute Resolution</a:t>
            </a:r>
          </a:p>
        </p:txBody>
      </p:sp>
      <p:sp>
        <p:nvSpPr>
          <p:cNvPr id="28" name="TextBox 11">
            <a:extLst>
              <a:ext uri="{FF2B5EF4-FFF2-40B4-BE49-F238E27FC236}">
                <a16:creationId xmlns:a16="http://schemas.microsoft.com/office/drawing/2014/main" id="{D371F57C-2374-4142-8231-C7B50A460C7A}"/>
              </a:ext>
            </a:extLst>
          </p:cNvPr>
          <p:cNvSpPr txBox="1">
            <a:spLocks noChangeArrowheads="1"/>
          </p:cNvSpPr>
          <p:nvPr/>
        </p:nvSpPr>
        <p:spPr bwMode="auto">
          <a:xfrm>
            <a:off x="3634613" y="4851889"/>
            <a:ext cx="1814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dirty="0">
                <a:solidFill>
                  <a:srgbClr val="F79646"/>
                </a:solidFill>
                <a:latin typeface="DINOT" pitchFamily="34" charset="0"/>
              </a:rPr>
              <a:t>Construction</a:t>
            </a:r>
          </a:p>
        </p:txBody>
      </p:sp>
      <p:sp>
        <p:nvSpPr>
          <p:cNvPr id="29" name="TextBox 11">
            <a:extLst>
              <a:ext uri="{FF2B5EF4-FFF2-40B4-BE49-F238E27FC236}">
                <a16:creationId xmlns:a16="http://schemas.microsoft.com/office/drawing/2014/main" id="{852A0A26-64FA-4160-9E38-E59A10C732AF}"/>
              </a:ext>
            </a:extLst>
          </p:cNvPr>
          <p:cNvSpPr txBox="1">
            <a:spLocks noChangeArrowheads="1"/>
          </p:cNvSpPr>
          <p:nvPr/>
        </p:nvSpPr>
        <p:spPr bwMode="auto">
          <a:xfrm>
            <a:off x="1926887" y="5150911"/>
            <a:ext cx="1814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743187"/>
                </a:solidFill>
                <a:latin typeface="DINOT" pitchFamily="34" charset="0"/>
              </a:rPr>
              <a:t>Property Disputes</a:t>
            </a:r>
          </a:p>
        </p:txBody>
      </p:sp>
      <p:sp>
        <p:nvSpPr>
          <p:cNvPr id="30" name="TextBox 11">
            <a:extLst>
              <a:ext uri="{FF2B5EF4-FFF2-40B4-BE49-F238E27FC236}">
                <a16:creationId xmlns:a16="http://schemas.microsoft.com/office/drawing/2014/main" id="{11832BCF-5008-4F26-9B0D-D5F8FD1CE59A}"/>
              </a:ext>
            </a:extLst>
          </p:cNvPr>
          <p:cNvSpPr txBox="1">
            <a:spLocks noChangeArrowheads="1"/>
          </p:cNvSpPr>
          <p:nvPr/>
        </p:nvSpPr>
        <p:spPr bwMode="auto">
          <a:xfrm>
            <a:off x="3577243" y="5543613"/>
            <a:ext cx="2058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chemeClr val="bg1">
                    <a:lumMod val="50000"/>
                  </a:schemeClr>
                </a:solidFill>
                <a:latin typeface="DINOT" pitchFamily="34" charset="0"/>
              </a:rPr>
              <a:t>Regulatory</a:t>
            </a:r>
          </a:p>
        </p:txBody>
      </p:sp>
      <p:sp>
        <p:nvSpPr>
          <p:cNvPr id="31" name="TextBox 11">
            <a:extLst>
              <a:ext uri="{FF2B5EF4-FFF2-40B4-BE49-F238E27FC236}">
                <a16:creationId xmlns:a16="http://schemas.microsoft.com/office/drawing/2014/main" id="{E7080122-C96D-4FDE-9417-AF7949DF68BE}"/>
              </a:ext>
            </a:extLst>
          </p:cNvPr>
          <p:cNvSpPr txBox="1">
            <a:spLocks noChangeArrowheads="1"/>
          </p:cNvSpPr>
          <p:nvPr/>
        </p:nvSpPr>
        <p:spPr bwMode="auto">
          <a:xfrm>
            <a:off x="2156333" y="6167319"/>
            <a:ext cx="3332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solidFill>
                  <a:srgbClr val="F79646"/>
                </a:solidFill>
                <a:latin typeface="DINOT" pitchFamily="34" charset="0"/>
              </a:rPr>
              <a:t>Defendant Personal Injury</a:t>
            </a:r>
          </a:p>
        </p:txBody>
      </p:sp>
    </p:spTree>
    <p:extLst>
      <p:ext uri="{BB962C8B-B14F-4D97-AF65-F5344CB8AC3E}">
        <p14:creationId xmlns:p14="http://schemas.microsoft.com/office/powerpoint/2010/main" val="619808155"/>
      </p:ext>
    </p:extLst>
  </p:cSld>
  <p:clrMapOvr>
    <a:masterClrMapping/>
  </p:clrMapOvr>
  <mc:AlternateContent xmlns:mc="http://schemas.openxmlformats.org/markup-compatibility/2006" xmlns:p14="http://schemas.microsoft.com/office/powerpoint/2010/main">
    <mc:Choice Requires="p14">
      <p:transition spd="slow" p14:dur="2000" advTm="56072"/>
    </mc:Choice>
    <mc:Fallback xmlns="">
      <p:transition spd="slow" advTm="560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C4D2CE-3C76-410D-B48C-20E8580A76EB}"/>
              </a:ext>
            </a:extLst>
          </p:cNvPr>
          <p:cNvSpPr/>
          <p:nvPr/>
        </p:nvSpPr>
        <p:spPr>
          <a:xfrm>
            <a:off x="1828800" y="0"/>
            <a:ext cx="8077200" cy="6858000"/>
          </a:xfrm>
          <a:prstGeom prst="rect">
            <a:avLst/>
          </a:prstGeom>
          <a:solidFill>
            <a:srgbClr val="F79646"/>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9D115D-F3CA-42AB-A1C1-E16F1E0E5400}"/>
              </a:ext>
            </a:extLst>
          </p:cNvPr>
          <p:cNvSpPr>
            <a:spLocks noGrp="1"/>
          </p:cNvSpPr>
          <p:nvPr>
            <p:ph type="ctrTitle"/>
          </p:nvPr>
        </p:nvSpPr>
        <p:spPr>
          <a:xfrm>
            <a:off x="2146300" y="765175"/>
            <a:ext cx="6901447" cy="670075"/>
          </a:xfrm>
        </p:spPr>
        <p:txBody>
          <a:bodyPr/>
          <a:lstStyle/>
          <a:p>
            <a:r>
              <a:rPr lang="en-GB" dirty="0">
                <a:solidFill>
                  <a:schemeClr val="bg1"/>
                </a:solidFill>
                <a:latin typeface="DINOT" panose="020B0504020101020102"/>
              </a:rPr>
              <a:t>Gordons Apprenticeship</a:t>
            </a:r>
          </a:p>
        </p:txBody>
      </p:sp>
      <p:sp>
        <p:nvSpPr>
          <p:cNvPr id="3" name="Content Placeholder 2">
            <a:extLst>
              <a:ext uri="{FF2B5EF4-FFF2-40B4-BE49-F238E27FC236}">
                <a16:creationId xmlns:a16="http://schemas.microsoft.com/office/drawing/2014/main" id="{0DE4FCC2-56D0-4995-B250-860FE34FA09A}"/>
              </a:ext>
            </a:extLst>
          </p:cNvPr>
          <p:cNvSpPr txBox="1">
            <a:spLocks/>
          </p:cNvSpPr>
          <p:nvPr/>
        </p:nvSpPr>
        <p:spPr bwMode="auto">
          <a:xfrm>
            <a:off x="2036224" y="3162300"/>
            <a:ext cx="7555832" cy="1994758"/>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2200"/>
              </a:spcAft>
              <a:buClr>
                <a:schemeClr val="bg1"/>
              </a:buClr>
              <a:defRPr/>
            </a:pPr>
            <a:r>
              <a:rPr lang="en-US" altLang="en-US" sz="1800" dirty="0">
                <a:solidFill>
                  <a:schemeClr val="bg1"/>
                </a:solidFill>
                <a:latin typeface="DINOT" panose="020B0504020101020102" pitchFamily="34" charset="0"/>
              </a:rPr>
              <a:t>We welcome applications from candidates from a wide range of backgrounds and in particular students who have shown determination to overcome challenges</a:t>
            </a:r>
          </a:p>
          <a:p>
            <a:pPr>
              <a:spcBef>
                <a:spcPct val="0"/>
              </a:spcBef>
              <a:spcAft>
                <a:spcPts val="2200"/>
              </a:spcAft>
              <a:buClr>
                <a:schemeClr val="bg1"/>
              </a:buClr>
              <a:defRPr/>
            </a:pPr>
            <a:r>
              <a:rPr lang="en-US" altLang="en-US" sz="1800" dirty="0">
                <a:solidFill>
                  <a:schemeClr val="bg1"/>
                </a:solidFill>
                <a:latin typeface="DINOT" panose="020B0504020101020102" pitchFamily="34" charset="0"/>
              </a:rPr>
              <a:t>There is no expectation of prior legal knowledge or experience, candidates do not need to have studied A-Level law or have gained any legal work experience. </a:t>
            </a:r>
          </a:p>
          <a:p>
            <a:pPr>
              <a:spcBef>
                <a:spcPct val="0"/>
              </a:spcBef>
              <a:spcAft>
                <a:spcPts val="2200"/>
              </a:spcAft>
              <a:buClr>
                <a:schemeClr val="bg1"/>
              </a:buClr>
              <a:defRPr/>
            </a:pPr>
            <a:r>
              <a:rPr lang="en-US" altLang="en-US" sz="1800" dirty="0">
                <a:solidFill>
                  <a:schemeClr val="bg1"/>
                </a:solidFill>
                <a:latin typeface="DINOT" panose="020B0504020101020102" pitchFamily="34" charset="0"/>
              </a:rPr>
              <a:t>We look for candidates who have a “can do” attitude and are ready to enter </a:t>
            </a:r>
            <a:r>
              <a:rPr lang="en-GB" altLang="en-US" sz="1800" dirty="0">
                <a:solidFill>
                  <a:schemeClr val="bg1"/>
                </a:solidFill>
                <a:latin typeface="DINOT" panose="020B0504020101020102" pitchFamily="34" charset="0"/>
              </a:rPr>
              <a:t>the workplace and gain a practical experience. </a:t>
            </a:r>
          </a:p>
          <a:p>
            <a:pPr>
              <a:spcBef>
                <a:spcPct val="0"/>
              </a:spcBef>
              <a:spcAft>
                <a:spcPts val="2200"/>
              </a:spcAft>
              <a:buClr>
                <a:schemeClr val="bg1"/>
              </a:buClr>
              <a:defRPr/>
            </a:pPr>
            <a:endParaRPr lang="en-GB" altLang="en-US" sz="1800" dirty="0">
              <a:solidFill>
                <a:schemeClr val="bg1"/>
              </a:solidFill>
              <a:latin typeface="DINOT" panose="020B0504020101020102" pitchFamily="34" charset="0"/>
            </a:endParaRPr>
          </a:p>
        </p:txBody>
      </p:sp>
      <p:pic>
        <p:nvPicPr>
          <p:cNvPr id="1028" name="Picture 4">
            <a:extLst>
              <a:ext uri="{FF2B5EF4-FFF2-40B4-BE49-F238E27FC236}">
                <a16:creationId xmlns:a16="http://schemas.microsoft.com/office/drawing/2014/main" id="{A97042A2-C347-47F2-AE3F-AEBCCA5EF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6" r="13971"/>
          <a:stretch/>
        </p:blipFill>
        <p:spPr bwMode="auto">
          <a:xfrm>
            <a:off x="8289674" y="495330"/>
            <a:ext cx="1187200" cy="16807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376FBA5-895B-44D4-A20C-A8A252F0590B}"/>
              </a:ext>
            </a:extLst>
          </p:cNvPr>
          <p:cNvSpPr txBox="1">
            <a:spLocks/>
          </p:cNvSpPr>
          <p:nvPr/>
        </p:nvSpPr>
        <p:spPr bwMode="auto">
          <a:xfrm>
            <a:off x="2036224" y="1335722"/>
            <a:ext cx="5616900" cy="1729405"/>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2200"/>
              </a:spcAft>
              <a:buClr>
                <a:schemeClr val="bg1"/>
              </a:buClr>
              <a:defRPr/>
            </a:pPr>
            <a:r>
              <a:rPr lang="en-GB" altLang="en-US" sz="1800" dirty="0">
                <a:solidFill>
                  <a:schemeClr val="bg1"/>
                </a:solidFill>
                <a:latin typeface="DINOT" panose="020B0504020101020102" pitchFamily="34" charset="0"/>
              </a:rPr>
              <a:t>Launched in 2011 our apprenticeship was the first of its kind in the legal sector and has won many awards</a:t>
            </a:r>
          </a:p>
          <a:p>
            <a:pPr>
              <a:spcBef>
                <a:spcPct val="0"/>
              </a:spcBef>
              <a:spcAft>
                <a:spcPts val="2200"/>
              </a:spcAft>
              <a:buClr>
                <a:schemeClr val="bg1"/>
              </a:buClr>
              <a:defRPr/>
            </a:pPr>
            <a:r>
              <a:rPr lang="en-US" altLang="en-US" sz="1800" dirty="0">
                <a:solidFill>
                  <a:schemeClr val="bg1"/>
                </a:solidFill>
                <a:latin typeface="DINOT" panose="020B0504020101020102" pitchFamily="34" charset="0"/>
              </a:rPr>
              <a:t>The apprenticeship is open to bright and determined school leavers who have a passion to work in the legal profession   </a:t>
            </a:r>
          </a:p>
        </p:txBody>
      </p:sp>
    </p:spTree>
    <p:extLst>
      <p:ext uri="{BB962C8B-B14F-4D97-AF65-F5344CB8AC3E}">
        <p14:creationId xmlns:p14="http://schemas.microsoft.com/office/powerpoint/2010/main" val="417968446"/>
      </p:ext>
    </p:extLst>
  </p:cSld>
  <p:clrMapOvr>
    <a:masterClrMapping/>
  </p:clrMapOvr>
  <mc:AlternateContent xmlns:mc="http://schemas.openxmlformats.org/markup-compatibility/2006" xmlns:p14="http://schemas.microsoft.com/office/powerpoint/2010/main">
    <mc:Choice Requires="p14">
      <p:transition spd="slow" p14:dur="2000" advTm="42723"/>
    </mc:Choice>
    <mc:Fallback xmlns="">
      <p:transition spd="slow" advTm="427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3F7-FD52-4E0D-B8E4-41FC2608541F}"/>
              </a:ext>
            </a:extLst>
          </p:cNvPr>
          <p:cNvSpPr>
            <a:spLocks noGrp="1"/>
          </p:cNvSpPr>
          <p:nvPr>
            <p:ph type="ctrTitle"/>
          </p:nvPr>
        </p:nvSpPr>
        <p:spPr>
          <a:xfrm>
            <a:off x="2128838" y="335143"/>
            <a:ext cx="7389812" cy="758825"/>
          </a:xfrm>
        </p:spPr>
        <p:txBody>
          <a:bodyPr/>
          <a:lstStyle/>
          <a:p>
            <a:pPr>
              <a:defRPr/>
            </a:pPr>
            <a:r>
              <a:rPr lang="en-GB" dirty="0">
                <a:solidFill>
                  <a:srgbClr val="743187"/>
                </a:solidFill>
                <a:latin typeface="DINOT-Bold" panose="020B0804020101020102" pitchFamily="34" charset="0"/>
                <a:ea typeface="+mj-ea"/>
              </a:rPr>
              <a:t>BPP apprenticeship</a:t>
            </a:r>
            <a:endParaRPr lang="en-GB" dirty="0">
              <a:solidFill>
                <a:srgbClr val="743187"/>
              </a:solidFill>
              <a:latin typeface="DINOT-Bold" panose="020B0804020101020102" pitchFamily="34" charset="0"/>
            </a:endParaRPr>
          </a:p>
        </p:txBody>
      </p:sp>
      <p:sp>
        <p:nvSpPr>
          <p:cNvPr id="3" name="TextBox 2">
            <a:extLst>
              <a:ext uri="{FF2B5EF4-FFF2-40B4-BE49-F238E27FC236}">
                <a16:creationId xmlns:a16="http://schemas.microsoft.com/office/drawing/2014/main" id="{0A56D54B-F7CA-90C7-F02E-40662C8523E1}"/>
              </a:ext>
            </a:extLst>
          </p:cNvPr>
          <p:cNvSpPr txBox="1"/>
          <p:nvPr/>
        </p:nvSpPr>
        <p:spPr>
          <a:xfrm>
            <a:off x="1929384" y="3559944"/>
            <a:ext cx="7845552" cy="954107"/>
          </a:xfrm>
          <a:prstGeom prst="rect">
            <a:avLst/>
          </a:prstGeom>
          <a:noFill/>
        </p:spPr>
        <p:txBody>
          <a:bodyPr wrap="square" rtlCol="0">
            <a:spAutoFit/>
          </a:bodyPr>
          <a:lstStyle/>
          <a:p>
            <a:r>
              <a:rPr lang="en-GB" sz="1400" dirty="0"/>
              <a:t>Our apprentices are employed by the firm full-time whilst studying one day a week with BPP University. Our apprentices receive a starting salary of £17,000 which is reviewed each year, 25 days annual leave plus bank holidays, paid study leave, all training fees are paid by the firm and support is provided throughout the apprenticeship by qualified lawyers and staff. </a:t>
            </a:r>
          </a:p>
        </p:txBody>
      </p:sp>
      <p:sp>
        <p:nvSpPr>
          <p:cNvPr id="5" name="TextBox 4">
            <a:extLst>
              <a:ext uri="{FF2B5EF4-FFF2-40B4-BE49-F238E27FC236}">
                <a16:creationId xmlns:a16="http://schemas.microsoft.com/office/drawing/2014/main" id="{9CA7B7AD-7978-A948-15EE-4A25D5746759}"/>
              </a:ext>
            </a:extLst>
          </p:cNvPr>
          <p:cNvSpPr txBox="1"/>
          <p:nvPr/>
        </p:nvSpPr>
        <p:spPr>
          <a:xfrm>
            <a:off x="1929384" y="999600"/>
            <a:ext cx="7600378" cy="2523768"/>
          </a:xfrm>
          <a:prstGeom prst="rect">
            <a:avLst/>
          </a:prstGeom>
          <a:noFill/>
        </p:spPr>
        <p:txBody>
          <a:bodyPr wrap="square" rtlCol="0">
            <a:spAutoFit/>
          </a:bodyPr>
          <a:lstStyle/>
          <a:p>
            <a:r>
              <a:rPr lang="en-GB" sz="1400" dirty="0"/>
              <a:t>Our legal apprenticeship is a level 7 degree apprenticeship. </a:t>
            </a:r>
          </a:p>
          <a:p>
            <a:endParaRPr lang="en-GB" sz="1400" dirty="0"/>
          </a:p>
          <a:p>
            <a:r>
              <a:rPr lang="en-GB" sz="1400" dirty="0"/>
              <a:t>The apprenticeship is split into two parts: </a:t>
            </a:r>
          </a:p>
          <a:p>
            <a:endParaRPr lang="en-GB" sz="1400" dirty="0"/>
          </a:p>
          <a:p>
            <a:r>
              <a:rPr lang="en-GB" sz="1400" dirty="0"/>
              <a:t>- </a:t>
            </a:r>
            <a:r>
              <a:rPr lang="en-GB" sz="1400" b="1" dirty="0"/>
              <a:t>Years 1-2 Paralegal Apprenticeship </a:t>
            </a:r>
            <a:r>
              <a:rPr lang="en-GB" sz="1400" dirty="0"/>
              <a:t>(includes BPP Level 4 Certificate in Higher Education)</a:t>
            </a:r>
          </a:p>
          <a:p>
            <a:r>
              <a:rPr lang="en-GB" sz="1400" dirty="0"/>
              <a:t>- </a:t>
            </a:r>
            <a:r>
              <a:rPr lang="en-GB" sz="1400" b="1" dirty="0"/>
              <a:t>Years 3-6 Solicitor Apprenticeship </a:t>
            </a:r>
            <a:r>
              <a:rPr lang="en-GB" sz="1400" dirty="0"/>
              <a:t>(includes LLB law degree and Solicitors Qualifying Exams) </a:t>
            </a:r>
          </a:p>
          <a:p>
            <a:endParaRPr lang="en-GB" sz="1400" dirty="0"/>
          </a:p>
          <a:p>
            <a:r>
              <a:rPr lang="en-GB" sz="1400" dirty="0"/>
              <a:t>On completion of all stages and passing all examinations and end point assessments you will qualify as Solicitor at the firm, gain a degree and hold a Level 7 qualification.</a:t>
            </a:r>
          </a:p>
          <a:p>
            <a:endParaRPr lang="en-GB" dirty="0"/>
          </a:p>
        </p:txBody>
      </p:sp>
      <p:sp>
        <p:nvSpPr>
          <p:cNvPr id="7" name="TextBox 6">
            <a:extLst>
              <a:ext uri="{FF2B5EF4-FFF2-40B4-BE49-F238E27FC236}">
                <a16:creationId xmlns:a16="http://schemas.microsoft.com/office/drawing/2014/main" id="{B87F39AF-80B3-2D99-EF35-95B93603830E}"/>
              </a:ext>
            </a:extLst>
          </p:cNvPr>
          <p:cNvSpPr txBox="1"/>
          <p:nvPr/>
        </p:nvSpPr>
        <p:spPr>
          <a:xfrm>
            <a:off x="1883664" y="4852126"/>
            <a:ext cx="7936992" cy="1600438"/>
          </a:xfrm>
          <a:prstGeom prst="rect">
            <a:avLst/>
          </a:prstGeom>
          <a:noFill/>
        </p:spPr>
        <p:txBody>
          <a:bodyPr wrap="square" rtlCol="0">
            <a:spAutoFit/>
          </a:bodyPr>
          <a:lstStyle/>
          <a:p>
            <a:r>
              <a:rPr lang="en-GB" sz="1400" dirty="0"/>
              <a:t>Candidates apply in their final year of sixth form. Applications open in the January and are accessed via our website, applications close in the April and the first part of the interview process begins in May. Candidates who are successful at the interview stage are invited back to a work experience week at the firm in the summer. During this week we provide case studies and various tasks relating to different areas of law. The candidates are assessed on these tasks. We make offers at the end of this experience week, conditional on the candidates achieving the required grades.  </a:t>
            </a:r>
          </a:p>
        </p:txBody>
      </p:sp>
    </p:spTree>
  </p:cSld>
  <p:clrMapOvr>
    <a:masterClrMapping/>
  </p:clrMapOvr>
  <mc:AlternateContent xmlns:mc="http://schemas.openxmlformats.org/markup-compatibility/2006" xmlns:p14="http://schemas.microsoft.com/office/powerpoint/2010/main">
    <mc:Choice Requires="p14">
      <p:transition spd="slow" p14:dur="2000" advTm="49702"/>
    </mc:Choice>
    <mc:Fallback xmlns="">
      <p:transition spd="slow" advTm="49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C1BC-F30A-443D-A947-A5F176B8E1F6}"/>
              </a:ext>
            </a:extLst>
          </p:cNvPr>
          <p:cNvSpPr>
            <a:spLocks noGrp="1"/>
          </p:cNvSpPr>
          <p:nvPr>
            <p:ph type="ctrTitle"/>
          </p:nvPr>
        </p:nvSpPr>
        <p:spPr>
          <a:xfrm>
            <a:off x="2128838" y="750888"/>
            <a:ext cx="7389812" cy="758825"/>
          </a:xfrm>
        </p:spPr>
        <p:txBody>
          <a:bodyPr/>
          <a:lstStyle/>
          <a:p>
            <a:pPr>
              <a:defRPr/>
            </a:pPr>
            <a:r>
              <a:rPr lang="en-GB">
                <a:solidFill>
                  <a:srgbClr val="743187"/>
                </a:solidFill>
                <a:latin typeface="DINOT-Bold" panose="020B0804020101020102" pitchFamily="34" charset="0"/>
                <a:ea typeface="+mj-ea"/>
              </a:rPr>
              <a:t>Gordons Law apprenticeship </a:t>
            </a:r>
            <a:endParaRPr lang="en-GB">
              <a:solidFill>
                <a:srgbClr val="743187"/>
              </a:solidFill>
              <a:latin typeface="DINOT-Bold" panose="020B0804020101020102" pitchFamily="34" charset="0"/>
            </a:endParaRPr>
          </a:p>
        </p:txBody>
      </p:sp>
      <p:sp>
        <p:nvSpPr>
          <p:cNvPr id="12291" name="Content Placeholder 2">
            <a:extLst>
              <a:ext uri="{FF2B5EF4-FFF2-40B4-BE49-F238E27FC236}">
                <a16:creationId xmlns:a16="http://schemas.microsoft.com/office/drawing/2014/main" id="{56CB17E7-CC97-40F1-9147-CCA55F0668D8}"/>
              </a:ext>
            </a:extLst>
          </p:cNvPr>
          <p:cNvSpPr txBox="1">
            <a:spLocks/>
          </p:cNvSpPr>
          <p:nvPr/>
        </p:nvSpPr>
        <p:spPr bwMode="auto">
          <a:xfrm>
            <a:off x="2054225" y="1775398"/>
            <a:ext cx="6535738" cy="4525963"/>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ct val="0"/>
              </a:spcBef>
              <a:spcAft>
                <a:spcPts val="1000"/>
              </a:spcAft>
              <a:buClr>
                <a:srgbClr val="E75113"/>
              </a:buClr>
              <a:buFont typeface="Arial" panose="020B0604020202020204" pitchFamily="34" charset="0"/>
              <a:buNone/>
              <a:defRPr/>
            </a:pPr>
            <a:r>
              <a:rPr lang="en-GB" altLang="en-US" sz="1800">
                <a:solidFill>
                  <a:srgbClr val="DC0451"/>
                </a:solidFill>
                <a:latin typeface="DINOT" panose="020B0504020101020102" pitchFamily="34" charset="0"/>
              </a:rPr>
              <a:t>Requirements:</a:t>
            </a:r>
          </a:p>
          <a:p>
            <a:pPr>
              <a:spcBef>
                <a:spcPct val="0"/>
              </a:spcBef>
              <a:spcAft>
                <a:spcPts val="1000"/>
              </a:spcAft>
              <a:buClr>
                <a:srgbClr val="E75113"/>
              </a:buClr>
              <a:defRPr/>
            </a:pPr>
            <a:r>
              <a:rPr lang="en-GB" altLang="en-US" sz="1800">
                <a:latin typeface="DINOT" panose="020B0504020101020102" pitchFamily="34" charset="0"/>
              </a:rPr>
              <a:t>Three or more A Levels (or equivalent) grade B or above</a:t>
            </a:r>
          </a:p>
          <a:p>
            <a:pPr>
              <a:spcBef>
                <a:spcPct val="0"/>
              </a:spcBef>
              <a:spcAft>
                <a:spcPts val="1000"/>
              </a:spcAft>
              <a:buClr>
                <a:srgbClr val="E75113"/>
              </a:buClr>
              <a:defRPr/>
            </a:pPr>
            <a:r>
              <a:rPr lang="en-GB" altLang="en-US" sz="1800">
                <a:latin typeface="DINOT" panose="020B0504020101020102" pitchFamily="34" charset="0"/>
              </a:rPr>
              <a:t>Five GCSEs including Maths and English</a:t>
            </a:r>
          </a:p>
          <a:p>
            <a:pPr>
              <a:spcBef>
                <a:spcPct val="0"/>
              </a:spcBef>
              <a:spcAft>
                <a:spcPts val="1000"/>
              </a:spcAft>
              <a:buClr>
                <a:srgbClr val="E75113"/>
              </a:buClr>
              <a:defRPr/>
            </a:pPr>
            <a:r>
              <a:rPr lang="en-GB" altLang="en-US" sz="1800">
                <a:latin typeface="DINOT" panose="020B0504020101020102" pitchFamily="34" charset="0"/>
              </a:rPr>
              <a:t>Be available to attend the work experience placement week</a:t>
            </a:r>
          </a:p>
          <a:p>
            <a:pPr>
              <a:spcBef>
                <a:spcPct val="0"/>
              </a:spcBef>
              <a:spcAft>
                <a:spcPts val="1000"/>
              </a:spcAft>
              <a:buClr>
                <a:srgbClr val="E75113"/>
              </a:buClr>
              <a:defRPr/>
            </a:pPr>
            <a:r>
              <a:rPr lang="en-GB" altLang="en-US" sz="1800">
                <a:latin typeface="DINOT" panose="020B0504020101020102" pitchFamily="34" charset="0"/>
              </a:rPr>
              <a:t>Be hardworking and determined </a:t>
            </a:r>
          </a:p>
        </p:txBody>
      </p:sp>
      <p:pic>
        <p:nvPicPr>
          <p:cNvPr id="17412" name="Picture 5" descr="A close up of a device&#10;&#10;Description automatically generated">
            <a:extLst>
              <a:ext uri="{FF2B5EF4-FFF2-40B4-BE49-F238E27FC236}">
                <a16:creationId xmlns:a16="http://schemas.microsoft.com/office/drawing/2014/main" id="{1627EEF8-93A6-412D-91FA-A6C6C35F4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4135438"/>
            <a:ext cx="35385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1800"/>
    </mc:Choice>
    <mc:Fallback xmlns="">
      <p:transition spd="slow" advTm="418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BFDF-736B-4752-A2B9-99345CBBB57C}"/>
              </a:ext>
            </a:extLst>
          </p:cNvPr>
          <p:cNvSpPr>
            <a:spLocks noGrp="1"/>
          </p:cNvSpPr>
          <p:nvPr>
            <p:ph type="ctrTitle"/>
          </p:nvPr>
        </p:nvSpPr>
        <p:spPr>
          <a:xfrm>
            <a:off x="2128838" y="750888"/>
            <a:ext cx="7389812" cy="758825"/>
          </a:xfrm>
        </p:spPr>
        <p:txBody>
          <a:bodyPr/>
          <a:lstStyle/>
          <a:p>
            <a:pPr>
              <a:defRPr/>
            </a:pPr>
            <a:r>
              <a:rPr lang="en-GB">
                <a:solidFill>
                  <a:srgbClr val="743187"/>
                </a:solidFill>
                <a:latin typeface="DINOT-Bold" panose="020B0804020101020102" pitchFamily="34" charset="0"/>
                <a:ea typeface="+mj-ea"/>
              </a:rPr>
              <a:t>Apprentice applications</a:t>
            </a:r>
            <a:endParaRPr lang="en-GB">
              <a:solidFill>
                <a:srgbClr val="743187"/>
              </a:solidFill>
              <a:latin typeface="DINOT-Bold" panose="020B0804020101020102" pitchFamily="34" charset="0"/>
            </a:endParaRPr>
          </a:p>
        </p:txBody>
      </p:sp>
      <p:sp>
        <p:nvSpPr>
          <p:cNvPr id="12291" name="Content Placeholder 2">
            <a:extLst>
              <a:ext uri="{FF2B5EF4-FFF2-40B4-BE49-F238E27FC236}">
                <a16:creationId xmlns:a16="http://schemas.microsoft.com/office/drawing/2014/main" id="{70C343C6-BA3C-4CC8-86F9-E80DECA99855}"/>
              </a:ext>
            </a:extLst>
          </p:cNvPr>
          <p:cNvSpPr txBox="1">
            <a:spLocks/>
          </p:cNvSpPr>
          <p:nvPr/>
        </p:nvSpPr>
        <p:spPr bwMode="auto">
          <a:xfrm>
            <a:off x="2054225" y="1500188"/>
            <a:ext cx="7464425" cy="4525962"/>
          </a:xfrm>
          <a:prstGeom prst="rect">
            <a:avLst/>
          </a:prstGeom>
          <a:noFill/>
          <a:ln>
            <a:noFill/>
          </a:ln>
        </p:spPr>
        <p:txBody>
          <a:bodyPr/>
          <a:lstStyle>
            <a:lvl1pPr marL="342900" indent="-3429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ct val="0"/>
              </a:spcBef>
              <a:spcAft>
                <a:spcPts val="1200"/>
              </a:spcAft>
              <a:buClr>
                <a:srgbClr val="E75113"/>
              </a:buClr>
              <a:buFont typeface="Arial" panose="020B0604020202020204" pitchFamily="34" charset="0"/>
              <a:buNone/>
              <a:defRPr/>
            </a:pPr>
            <a:r>
              <a:rPr lang="en-GB" altLang="en-US" dirty="0">
                <a:latin typeface="DINOT" panose="020B0504020101020102" pitchFamily="34" charset="0"/>
              </a:rPr>
              <a:t>Applications to be made in Year 13</a:t>
            </a:r>
          </a:p>
          <a:p>
            <a:pPr marL="0" indent="0">
              <a:spcBef>
                <a:spcPct val="0"/>
              </a:spcBef>
              <a:spcAft>
                <a:spcPts val="1200"/>
              </a:spcAft>
              <a:buClr>
                <a:srgbClr val="E75113"/>
              </a:buClr>
              <a:buFont typeface="Arial" panose="020B0604020202020204" pitchFamily="34" charset="0"/>
              <a:buNone/>
              <a:defRPr/>
            </a:pPr>
            <a:r>
              <a:rPr lang="en-GB" altLang="en-US" dirty="0">
                <a:solidFill>
                  <a:srgbClr val="DC0451"/>
                </a:solidFill>
                <a:latin typeface="DINOT" panose="020B0504020101020102" pitchFamily="34" charset="0"/>
              </a:rPr>
              <a:t>Key Dates</a:t>
            </a:r>
          </a:p>
          <a:p>
            <a:pPr>
              <a:spcBef>
                <a:spcPct val="0"/>
              </a:spcBef>
              <a:spcAft>
                <a:spcPts val="1200"/>
              </a:spcAft>
              <a:buClr>
                <a:srgbClr val="E75113"/>
              </a:buClr>
              <a:defRPr/>
            </a:pPr>
            <a:r>
              <a:rPr lang="en-GB" altLang="en-US" sz="1800" dirty="0">
                <a:latin typeface="DINOT" panose="020B0504020101020102" pitchFamily="34" charset="0"/>
              </a:rPr>
              <a:t>January – online application opens</a:t>
            </a:r>
          </a:p>
          <a:p>
            <a:pPr>
              <a:spcBef>
                <a:spcPct val="0"/>
              </a:spcBef>
              <a:spcAft>
                <a:spcPts val="1200"/>
              </a:spcAft>
              <a:buClr>
                <a:srgbClr val="E75113"/>
              </a:buClr>
              <a:defRPr/>
            </a:pPr>
            <a:r>
              <a:rPr lang="en-GB" altLang="en-US" sz="1800" dirty="0">
                <a:latin typeface="DINOT" panose="020B0504020101020102" pitchFamily="34" charset="0"/>
              </a:rPr>
              <a:t>End of April – application closing date</a:t>
            </a:r>
          </a:p>
          <a:p>
            <a:pPr>
              <a:spcBef>
                <a:spcPct val="0"/>
              </a:spcBef>
              <a:spcAft>
                <a:spcPts val="1200"/>
              </a:spcAft>
              <a:buClr>
                <a:srgbClr val="E75113"/>
              </a:buClr>
              <a:defRPr/>
            </a:pPr>
            <a:r>
              <a:rPr lang="en-GB" altLang="en-US" sz="1800" dirty="0">
                <a:latin typeface="DINOT" panose="020B0504020101020102" pitchFamily="34" charset="0"/>
              </a:rPr>
              <a:t>May Half-Term – interviews, part 1 selection process</a:t>
            </a:r>
          </a:p>
          <a:p>
            <a:pPr>
              <a:spcBef>
                <a:spcPct val="0"/>
              </a:spcBef>
              <a:spcAft>
                <a:spcPts val="1200"/>
              </a:spcAft>
              <a:buClr>
                <a:srgbClr val="E75113"/>
              </a:buClr>
              <a:defRPr/>
            </a:pPr>
            <a:r>
              <a:rPr lang="en-GB" altLang="en-US" sz="1800" dirty="0">
                <a:latin typeface="DINOT" panose="020B0504020101020102" pitchFamily="34" charset="0"/>
              </a:rPr>
              <a:t>End of July – one week work experience placement, part 2 selection process</a:t>
            </a:r>
          </a:p>
          <a:p>
            <a:pPr>
              <a:spcBef>
                <a:spcPct val="0"/>
              </a:spcBef>
              <a:spcAft>
                <a:spcPts val="1200"/>
              </a:spcAft>
              <a:buClr>
                <a:srgbClr val="E75113"/>
              </a:buClr>
              <a:defRPr/>
            </a:pPr>
            <a:r>
              <a:rPr lang="en-GB" altLang="en-US" sz="1800" dirty="0">
                <a:latin typeface="DINOT" panose="020B0504020101020102" pitchFamily="34" charset="0"/>
              </a:rPr>
              <a:t>August – apprenticeship offered (conditional on grades)</a:t>
            </a:r>
          </a:p>
          <a:p>
            <a:pPr>
              <a:spcBef>
                <a:spcPct val="0"/>
              </a:spcBef>
              <a:spcAft>
                <a:spcPts val="1200"/>
              </a:spcAft>
              <a:buClr>
                <a:srgbClr val="E75113"/>
              </a:buClr>
              <a:defRPr/>
            </a:pPr>
            <a:r>
              <a:rPr lang="en-GB" altLang="en-US" sz="1800" dirty="0">
                <a:latin typeface="DINOT" panose="020B0504020101020102" pitchFamily="34" charset="0"/>
              </a:rPr>
              <a:t>September – apprenticeship programme starts </a:t>
            </a:r>
          </a:p>
        </p:txBody>
      </p:sp>
      <p:pic>
        <p:nvPicPr>
          <p:cNvPr id="18437" name="Picture 5" descr="Diagram&#10;&#10;Description automatically generated">
            <a:extLst>
              <a:ext uri="{FF2B5EF4-FFF2-40B4-BE49-F238E27FC236}">
                <a16:creationId xmlns:a16="http://schemas.microsoft.com/office/drawing/2014/main" id="{E9C7BA04-7459-4893-8F69-5DA4D78B9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1638301"/>
            <a:ext cx="26019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0783"/>
    </mc:Choice>
    <mc:Fallback xmlns="">
      <p:transition spd="slow" advTm="70783"/>
    </mc:Fallback>
  </mc:AlternateContent>
</p:sld>
</file>

<file path=ppt/theme/theme1.xml><?xml version="1.0" encoding="utf-8"?>
<a:theme xmlns:a="http://schemas.openxmlformats.org/drawingml/2006/main" name="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dien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Title slides – brand colour">
  <a:themeElements>
    <a:clrScheme name="5_Title slides – brand colour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itle slides – brand colou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Title slides – brand colour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Title slides – brand colo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Title slides – brand colou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B7D89D21C862345B2545A956294FFE8" ma:contentTypeVersion="6" ma:contentTypeDescription="Create a new document." ma:contentTypeScope="" ma:versionID="f2e1df31a166facb7964df41a96e17b1">
  <xsd:schema xmlns:xsd="http://www.w3.org/2001/XMLSchema" xmlns:xs="http://www.w3.org/2001/XMLSchema" xmlns:p="http://schemas.microsoft.com/office/2006/metadata/properties" xmlns:ns2="49efed79-a5e5-43cf-91cd-d2ffe610bee0" targetNamespace="http://schemas.microsoft.com/office/2006/metadata/properties" ma:root="true" ma:fieldsID="566d55cee0c6d44e248d0cb3b69203cb" ns2:_="">
    <xsd:import namespace="49efed79-a5e5-43cf-91cd-d2ffe610be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fed79-a5e5-43cf-91cd-d2ffe610b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4C3FE-28E1-4A6C-8ED4-585AD90CF5FB}">
  <ds:schemaRefs>
    <ds:schemaRef ds:uri="http://schemas.microsoft.com/sharepoint/v3/contenttype/forms"/>
  </ds:schemaRefs>
</ds:datastoreItem>
</file>

<file path=customXml/itemProps2.xml><?xml version="1.0" encoding="utf-8"?>
<ds:datastoreItem xmlns:ds="http://schemas.openxmlformats.org/officeDocument/2006/customXml" ds:itemID="{1D3327D6-E6AB-4D70-B2C0-967174807A11}">
  <ds:schemaRefs>
    <ds:schemaRef ds:uri="http://schemas.microsoft.com/office/2006/metadata/longProperties"/>
  </ds:schemaRefs>
</ds:datastoreItem>
</file>

<file path=customXml/itemProps3.xml><?xml version="1.0" encoding="utf-8"?>
<ds:datastoreItem xmlns:ds="http://schemas.openxmlformats.org/officeDocument/2006/customXml" ds:itemID="{6224F08E-9668-42A6-A193-314AC048CBE1}">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49efed79-a5e5-43cf-91cd-d2ffe610bee0"/>
    <ds:schemaRef ds:uri="http://purl.org/dc/term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19CF2E98-8BFB-42FB-818F-ACF186CC586F}">
  <ds:schemaRefs>
    <ds:schemaRef ds:uri="49efed79-a5e5-43cf-91cd-d2ffe610be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78</TotalTime>
  <Words>981</Words>
  <Application>Microsoft Office PowerPoint</Application>
  <PresentationFormat>A4 Paper (210x297 mm)</PresentationFormat>
  <Paragraphs>96</Paragraphs>
  <Slides>11</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DINOT</vt:lpstr>
      <vt:lpstr>DINOT-Bold</vt:lpstr>
      <vt:lpstr>Verdana</vt:lpstr>
      <vt:lpstr>White background</vt:lpstr>
      <vt:lpstr>Gradient background</vt:lpstr>
      <vt:lpstr>5_Title slides – brand colour</vt:lpstr>
      <vt:lpstr>6_Title slides – brand colour</vt:lpstr>
      <vt:lpstr>PowerPoint Presentation</vt:lpstr>
      <vt:lpstr>A bit about us…</vt:lpstr>
      <vt:lpstr>Who is Gordons llp?</vt:lpstr>
      <vt:lpstr>PowerPoint Presentation</vt:lpstr>
      <vt:lpstr>What we do</vt:lpstr>
      <vt:lpstr>Gordons Apprenticeship</vt:lpstr>
      <vt:lpstr>BPP apprenticeship</vt:lpstr>
      <vt:lpstr>Gordons Law apprenticeship </vt:lpstr>
      <vt:lpstr>Apprentice applications</vt:lpstr>
      <vt:lpstr>Our experience </vt:lpstr>
      <vt:lpstr>QUESTIONS?</vt:lpstr>
    </vt:vector>
  </TitlesOfParts>
  <Company>Fuse8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Fuse8</dc:creator>
  <cp:lastModifiedBy>Megan Stocks</cp:lastModifiedBy>
  <cp:revision>15</cp:revision>
  <cp:lastPrinted>2020-12-08T14:38:45Z</cp:lastPrinted>
  <dcterms:created xsi:type="dcterms:W3CDTF">2012-05-10T09:35:40Z</dcterms:created>
  <dcterms:modified xsi:type="dcterms:W3CDTF">2024-03-11T10:48:45Z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TaxHTField">
    <vt:lpwstr/>
  </property>
  <property fmtid="{D5CDD505-2E9C-101B-9397-08002B2CF9AE}" pid="3" name="AlscientGordonsSubTeam">
    <vt:lpwstr/>
  </property>
  <property fmtid="{D5CDD505-2E9C-101B-9397-08002B2CF9AE}" pid="4" name="AlscientGordonsIndustrySector">
    <vt:lpwstr/>
  </property>
  <property fmtid="{D5CDD505-2E9C-101B-9397-08002B2CF9AE}" pid="5" name="TaxKeyword">
    <vt:lpwstr/>
  </property>
  <property fmtid="{D5CDD505-2E9C-101B-9397-08002B2CF9AE}" pid="6" name="AlscientGordonsDepartment">
    <vt:lpwstr/>
  </property>
  <property fmtid="{D5CDD505-2E9C-101B-9397-08002B2CF9AE}" pid="7" name="ContentTypeId">
    <vt:lpwstr>0x0101001B7D89D21C862345B2545A956294FFE8</vt:lpwstr>
  </property>
</Properties>
</file>