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75" r:id="rId6"/>
    <p:sldId id="266" r:id="rId7"/>
    <p:sldId id="286" r:id="rId8"/>
    <p:sldId id="281" r:id="rId9"/>
    <p:sldId id="282" r:id="rId10"/>
    <p:sldId id="283" r:id="rId11"/>
    <p:sldId id="284" r:id="rId12"/>
    <p:sldId id="285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C0D1DEF1-E4B0-0644-A578-98462303E34C}">
          <p14:sldIdLst>
            <p14:sldId id="256"/>
            <p14:sldId id="275"/>
            <p14:sldId id="266"/>
            <p14:sldId id="286"/>
            <p14:sldId id="281"/>
            <p14:sldId id="282"/>
            <p14:sldId id="283"/>
            <p14:sldId id="284"/>
          </p14:sldIdLst>
        </p14:section>
        <p14:section name="Divider slides" id="{5D10C90B-D0E1-2649-BA76-CFDE586AE965}">
          <p14:sldIdLst>
            <p14:sldId id="285"/>
            <p14:sldId id="259"/>
          </p14:sldIdLst>
        </p14:section>
        <p14:section name="Content slides" id="{07EDE7F5-D19F-C647-902A-0B6F7D3F350B}">
          <p14:sldIdLst/>
        </p14:section>
        <p14:section name="End slide" id="{3CBBF9F1-0142-3C4D-B5F6-A2496E39015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420" autoAdjust="0"/>
  </p:normalViewPr>
  <p:slideViewPr>
    <p:cSldViewPr snapToGrid="0">
      <p:cViewPr>
        <p:scale>
          <a:sx n="63" d="100"/>
          <a:sy n="63" d="100"/>
        </p:scale>
        <p:origin x="52" y="-1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2A62-27B9-CE4D-81D3-7313678C3264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EC10-78EF-0747-A902-BAA4F4C43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114800" cy="365125"/>
          </a:xfrm>
        </p:spPr>
        <p:txBody>
          <a:bodyPr lIns="0" tIns="0" rIns="0" bIns="0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EFCE6-B9AA-89B9-1999-AB4E47865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77" y="388777"/>
            <a:ext cx="2863069" cy="7050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47DE418-FC2A-2C56-42FF-E7C774B06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514" b="14293"/>
          <a:stretch/>
        </p:blipFill>
        <p:spPr>
          <a:xfrm>
            <a:off x="7081285" y="388777"/>
            <a:ext cx="5110716" cy="64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D - text onl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7195BD-AFC1-504A-6EC6-8378CFB486BA}"/>
              </a:ext>
            </a:extLst>
          </p:cNvPr>
          <p:cNvSpPr/>
          <p:nvPr userDrawn="1"/>
        </p:nvSpPr>
        <p:spPr>
          <a:xfrm>
            <a:off x="0" y="0"/>
            <a:ext cx="68031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52DC7-5CCD-0580-AC3E-1FA33335D5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299361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baseline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Replace your text here</a:t>
            </a:r>
            <a:endParaRPr lang="en-GB" dirty="0">
              <a:solidFill>
                <a:srgbClr val="1724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72EC16-8F21-DF60-59D1-C147710E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112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slide A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0" y="0"/>
            <a:ext cx="68031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E2A0-B137-248D-CC21-9CC0F75B83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4065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baseline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Replace your text here.</a:t>
            </a:r>
            <a:endParaRPr lang="en-GB" dirty="0">
              <a:solidFill>
                <a:srgbClr val="1724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DF427C-1FD6-5F23-F866-7FACDF15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742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 - 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8977746" y="0"/>
            <a:ext cx="32142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28597B-1631-6083-D0AB-3F620DC253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0370" y="1612035"/>
            <a:ext cx="4720465" cy="395749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679F58-C517-0653-D188-E990E55291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35611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dirty="0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A4BEA4-FF4B-660A-8E93-E86819FD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8560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C -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8977746" y="0"/>
            <a:ext cx="32142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28597B-1631-6083-D0AB-3F620DC253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0370" y="547420"/>
            <a:ext cx="3586609" cy="288174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EE1B182-412E-0908-5A1A-5C11CC401B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20370" y="3519056"/>
            <a:ext cx="3586609" cy="288174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474211-511F-7EA9-DA1E-CDDA200A5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46962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dirty="0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D6D0FD-1627-E5EE-C856-1A06C651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697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D - text onl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7195BD-AFC1-504A-6EC6-8378CFB486BA}"/>
              </a:ext>
            </a:extLst>
          </p:cNvPr>
          <p:cNvSpPr/>
          <p:nvPr userDrawn="1"/>
        </p:nvSpPr>
        <p:spPr>
          <a:xfrm>
            <a:off x="0" y="0"/>
            <a:ext cx="68031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552DC7-5CCD-0580-AC3E-1FA33335D5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299361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baseline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Replace your text here</a:t>
            </a:r>
            <a:endParaRPr lang="en-GB" dirty="0">
              <a:solidFill>
                <a:srgbClr val="1724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72EC16-8F21-DF60-59D1-C147710E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7658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E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ED741AB-E600-23C9-FD3A-8DB2AB5FCF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7702B-BED9-8318-D428-ACB2D2281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3"/>
            <a:ext cx="4962922" cy="346332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dirty="0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7C8691-CE5E-378F-350E-353A5B1D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565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4"/>
            <a:ext cx="2819400" cy="1816965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 dirty="0"/>
              <a:t>Table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8FB517A-BC03-BBA1-E288-BC48F7A4115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643313" y="1995488"/>
            <a:ext cx="7924800" cy="404495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table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844CFC-9B82-DAF3-E5F3-142DB651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40378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 A - 1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0D5AF59-429B-0EA6-DEB8-7D677C1FEB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D302760-CD6C-01AF-1357-EC8C7169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2103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B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6DC7EC-D2D7-2907-43AA-41B166E02EB1}"/>
              </a:ext>
            </a:extLst>
          </p:cNvPr>
          <p:cNvSpPr/>
          <p:nvPr userDrawn="1"/>
        </p:nvSpPr>
        <p:spPr>
          <a:xfrm>
            <a:off x="7612545" y="0"/>
            <a:ext cx="457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0D5AF59-429B-0EA6-DEB8-7D677C1FEB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177" y="537468"/>
            <a:ext cx="4675441" cy="547930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B9EE53D-5396-C0DC-B14F-4CE4652A15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5455" y="537468"/>
            <a:ext cx="3754581" cy="2784764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2CF9AD9-108F-2A2C-8CB0-92947C31D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455" y="3435353"/>
            <a:ext cx="3754581" cy="2581421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9E23D47-379F-3C9F-CF09-306BDF1C7F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874" y="537468"/>
            <a:ext cx="2721950" cy="547930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9295BB4-9924-20AB-274C-FAB32ACF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6338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EFCE6-B9AA-89B9-1999-AB4E47865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77" y="388777"/>
            <a:ext cx="2863069" cy="7050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6106C31-68C8-2357-3FCA-444CCDD9F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514" b="14293"/>
          <a:stretch/>
        </p:blipFill>
        <p:spPr>
          <a:xfrm>
            <a:off x="7081285" y="388777"/>
            <a:ext cx="5110716" cy="6469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3AB02-F4B3-F90A-9051-C566A1601500}"/>
              </a:ext>
            </a:extLst>
          </p:cNvPr>
          <p:cNvSpPr txBox="1"/>
          <p:nvPr userDrawn="1"/>
        </p:nvSpPr>
        <p:spPr>
          <a:xfrm>
            <a:off x="409176" y="6189066"/>
            <a:ext cx="5686823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westyorks-ca.gov.uk</a:t>
            </a:r>
            <a:endParaRPr lang="en-GB" sz="15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114800" cy="365125"/>
          </a:xfrm>
        </p:spPr>
        <p:txBody>
          <a:bodyPr lIns="0" tIns="0" rIns="0" bIns="0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EFCE6-B9AA-89B9-1999-AB4E47865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77" y="388777"/>
            <a:ext cx="2863069" cy="7050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47DE418-FC2A-2C56-42FF-E7C774B06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514" b="14293"/>
          <a:stretch/>
        </p:blipFill>
        <p:spPr>
          <a:xfrm>
            <a:off x="7081285" y="388777"/>
            <a:ext cx="5110716" cy="64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30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0EFCE6-B9AA-89B9-1999-AB4E47865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77" y="388777"/>
            <a:ext cx="2863069" cy="7050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6106C31-68C8-2357-3FCA-444CCDD9F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514" b="14293"/>
          <a:stretch/>
        </p:blipFill>
        <p:spPr>
          <a:xfrm>
            <a:off x="7081285" y="388777"/>
            <a:ext cx="5110716" cy="6469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3AB02-F4B3-F90A-9051-C566A1601500}"/>
              </a:ext>
            </a:extLst>
          </p:cNvPr>
          <p:cNvSpPr txBox="1"/>
          <p:nvPr userDrawn="1"/>
        </p:nvSpPr>
        <p:spPr>
          <a:xfrm>
            <a:off x="409176" y="6189066"/>
            <a:ext cx="5686823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westyorks-ca.gov.uk</a:t>
            </a:r>
            <a:endParaRPr lang="en-GB" sz="15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7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 - No imag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56868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47DE418-FC2A-2C56-42FF-E7C774B06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" t="40428" r="1059" b="-499"/>
          <a:stretch/>
        </p:blipFill>
        <p:spPr>
          <a:xfrm>
            <a:off x="6352333" y="0"/>
            <a:ext cx="5839667" cy="3429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D508-EF93-3FD7-85E9-72025575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14FAAA-335B-684E-B15F-73083B8247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5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 - No imag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56868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6" y="6086453"/>
            <a:ext cx="5686823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47DE418-FC2A-2C56-42FF-E7C774B06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" t="40428" r="1059" b="-499"/>
          <a:stretch/>
        </p:blipFill>
        <p:spPr>
          <a:xfrm>
            <a:off x="6352333" y="0"/>
            <a:ext cx="5839667" cy="3429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0F91CB-8754-3FA7-8FC3-D6ED490C7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514FAAA-335B-684E-B15F-73083B8247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78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 - Ima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49629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BB38A2-A704-C70D-33C2-1F4D3DD7A5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88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 - Image - Pentag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8FF8-B9DF-CE3B-89CB-AFD20BF17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177" y="3429000"/>
            <a:ext cx="4962923" cy="2157413"/>
          </a:xfrm>
        </p:spPr>
        <p:txBody>
          <a:bodyPr lIns="0" tIns="0" rIns="0" bIns="0" anchor="b">
            <a:normAutofit/>
          </a:bodyPr>
          <a:lstStyle>
            <a:lvl1pPr algn="l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1C26-9B02-CF4D-A9C5-0C6B7C8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4E1C-A65A-7BEC-9018-94DB2FCF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9963" y="6086452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14FAAA-335B-684E-B15F-73083B82471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C1BB842-466D-E281-CAF2-867922DED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24300" y="0"/>
            <a:ext cx="7667700" cy="6858000"/>
          </a:xfrm>
          <a:custGeom>
            <a:avLst/>
            <a:gdLst>
              <a:gd name="connsiteX0" fmla="*/ 564175 w 7667700"/>
              <a:gd name="connsiteY0" fmla="*/ 0 h 6858000"/>
              <a:gd name="connsiteX1" fmla="*/ 7667700 w 7667700"/>
              <a:gd name="connsiteY1" fmla="*/ 0 h 6858000"/>
              <a:gd name="connsiteX2" fmla="*/ 7667700 w 7667700"/>
              <a:gd name="connsiteY2" fmla="*/ 6858000 h 6858000"/>
              <a:gd name="connsiteX3" fmla="*/ 0 w 7667700"/>
              <a:gd name="connsiteY3" fmla="*/ 6858000 h 6858000"/>
              <a:gd name="connsiteX4" fmla="*/ 768507 w 7667700"/>
              <a:gd name="connsiteY4" fmla="*/ 6352954 h 6858000"/>
              <a:gd name="connsiteX5" fmla="*/ 1696736 w 7667700"/>
              <a:gd name="connsiteY5" fmla="*/ 3894383 h 6858000"/>
              <a:gd name="connsiteX6" fmla="*/ 763026 w 7667700"/>
              <a:gd name="connsiteY6" fmla="*/ 489132 h 6858000"/>
              <a:gd name="connsiteX7" fmla="*/ 641003 w 7667700"/>
              <a:gd name="connsiteY7" fmla="*/ 1522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7700" h="6858000">
                <a:moveTo>
                  <a:pt x="564175" y="0"/>
                </a:moveTo>
                <a:lnTo>
                  <a:pt x="7667700" y="0"/>
                </a:lnTo>
                <a:lnTo>
                  <a:pt x="7667700" y="6858000"/>
                </a:lnTo>
                <a:lnTo>
                  <a:pt x="0" y="6858000"/>
                </a:lnTo>
                <a:lnTo>
                  <a:pt x="768507" y="6352954"/>
                </a:lnTo>
                <a:cubicBezTo>
                  <a:pt x="1578080" y="5820867"/>
                  <a:pt x="1952829" y="4828443"/>
                  <a:pt x="1696736" y="3894383"/>
                </a:cubicBezTo>
                <a:lnTo>
                  <a:pt x="763026" y="489132"/>
                </a:lnTo>
                <a:cubicBezTo>
                  <a:pt x="731015" y="372375"/>
                  <a:pt x="690058" y="259853"/>
                  <a:pt x="641003" y="1522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6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A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0" y="0"/>
            <a:ext cx="68031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E2A0-B137-248D-CC21-9CC0F75B83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4065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baseline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Replace your text here.</a:t>
            </a:r>
            <a:endParaRPr lang="en-GB" dirty="0">
              <a:solidFill>
                <a:srgbClr val="17243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DF427C-1FD6-5F23-F866-7FACDF15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885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 - 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8977746" y="0"/>
            <a:ext cx="32142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28597B-1631-6083-D0AB-3F620DC253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0370" y="1612035"/>
            <a:ext cx="4720465" cy="395749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679F58-C517-0653-D188-E990E55291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35611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dirty="0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A4BEA4-FF4B-660A-8E93-E86819FD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274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C -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B81B28-8080-D13F-8D70-9CE456E87926}"/>
              </a:ext>
            </a:extLst>
          </p:cNvPr>
          <p:cNvSpPr/>
          <p:nvPr userDrawn="1"/>
        </p:nvSpPr>
        <p:spPr>
          <a:xfrm>
            <a:off x="8977746" y="0"/>
            <a:ext cx="321425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F474-644B-FDDA-57EC-67C871E4A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09" y="1612035"/>
            <a:ext cx="4962922" cy="729384"/>
          </a:xfrm>
        </p:spPr>
        <p:txBody>
          <a:bodyPr lIns="0" tIns="0" rIns="0" bIns="0" anchor="t">
            <a:noAutofit/>
          </a:bodyPr>
          <a:lstStyle>
            <a:lvl1pPr>
              <a:defRPr sz="3000" b="1"/>
            </a:lvl1pPr>
          </a:lstStyle>
          <a:p>
            <a:r>
              <a:rPr lang="en-GB" dirty="0"/>
              <a:t>Text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BB0EB0-0818-AB70-6FDC-A9055B126F07}"/>
              </a:ext>
            </a:extLst>
          </p:cNvPr>
          <p:cNvSpPr txBox="1">
            <a:spLocks/>
          </p:cNvSpPr>
          <p:nvPr userDrawn="1"/>
        </p:nvSpPr>
        <p:spPr>
          <a:xfrm>
            <a:off x="11129963" y="6269015"/>
            <a:ext cx="6528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4FAAA-335B-684E-B15F-73083B824718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28597B-1631-6083-D0AB-3F620DC253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0370" y="547420"/>
            <a:ext cx="3586609" cy="288174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EE1B182-412E-0908-5A1A-5C11CC401B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20370" y="3519056"/>
            <a:ext cx="3586609" cy="288174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Add image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474211-511F-7EA9-DA1E-CDDA200A5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8709" y="2514962"/>
            <a:ext cx="4962922" cy="346962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en-GB" dirty="0">
                <a:solidFill>
                  <a:srgbClr val="17243D"/>
                </a:solidFill>
                <a:effectLst/>
                <a:latin typeface="Arial" panose="020B0604020202020204" pitchFamily="34" charset="0"/>
              </a:rPr>
              <a:t>Replace your text here.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D6D0FD-1627-E5EE-C856-1A06C651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 lIns="0" tIns="0" rIns="0" bIns="0">
            <a:normAutofit/>
          </a:bodyPr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46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81368-58DE-45DE-C63B-E9682BB0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77" y="365125"/>
            <a:ext cx="10944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BB7F5-AB11-B9AF-3486-27C2521F2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177" y="1825625"/>
            <a:ext cx="109446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CD724-0A8F-5E72-02F2-6D86BCFED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177" y="6356350"/>
            <a:ext cx="3172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72C41-001B-467F-23A6-9F37FE64A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1BD3-D23F-A840-A05F-D8A4CCB40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514FAAA-335B-684E-B15F-73083B8247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6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6" r:id="rId9"/>
    <p:sldLayoutId id="2147483667" r:id="rId10"/>
    <p:sldLayoutId id="2147483674" r:id="rId11"/>
    <p:sldLayoutId id="2147483675" r:id="rId12"/>
    <p:sldLayoutId id="2147483676" r:id="rId13"/>
    <p:sldLayoutId id="2147483677" r:id="rId14"/>
    <p:sldLayoutId id="2147483669" r:id="rId15"/>
    <p:sldLayoutId id="2147483668" r:id="rId16"/>
    <p:sldLayoutId id="2147483670" r:id="rId17"/>
    <p:sldLayoutId id="2147483671" r:id="rId18"/>
    <p:sldLayoutId id="2147483673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eforcities.org/event/realising-regional-growth-what-next-for-west-yorkshir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na.com/leeds-west-yorkshire-k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financialservicesskills.org/news/action-needed-to-expand-the-financial-and-professional-services-talent-pipeline-in-yorkshire-and-the-humb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lentsolutions.manpowergroup.co.uk/early-careers-what-can-organisations-do-to-develop-and-retain-graduates-and-apprentice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bartender.com/2019/recruiting/top-soft-skills-employer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sonline.org.uk/essential-digital-skills-language-and-leadership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westyorks-ca.gov.uk/media/9492/digital-skills-pla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world.com/a/early-career-failure-can-lead-to-future-success-according-to-us-study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ssets.publishing.service.gov.uk/government/uploads/system/uploads/attachment_data/file/798404/SMC_State_of_the_Nation_Report_2018-1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healthsystem.org/hometown-health/speaking-of-health/support-increases-weight-loss-succe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668AF-D21A-16CD-C9F6-B6CA51C87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Professional Services Sector in West Yorkshire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Louise Graham</a:t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EB98-CD2C-D6F0-4710-5330E474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124280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4239-0DD5-4BB8-1972-7E6B736FE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57417-53FE-A812-0C07-9C7A81E0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C5B7-48A9-6932-1700-78B15523F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14FAAA-335B-684E-B15F-73083B82471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81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96B907-8C0F-B652-E5C3-B143F0E1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  <a:t>What are Professional Services?</a:t>
            </a:r>
            <a:b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n-GB" dirty="0"/>
          </a:p>
        </p:txBody>
      </p:sp>
      <p:pic>
        <p:nvPicPr>
          <p:cNvPr id="3" name="Picture Placeholder 2" descr="A city with many buildings&#10;&#10;Description automatically generated with medium confidence">
            <a:extLst>
              <a:ext uri="{FF2B5EF4-FFF2-40B4-BE49-F238E27FC236}">
                <a16:creationId xmlns:a16="http://schemas.microsoft.com/office/drawing/2014/main" id="{861B959A-9430-499F-9983-2A04D12015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12" r="14212"/>
          <a:stretch>
            <a:fillRect/>
          </a:stretch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647A5-AE8B-C6DB-6277-788028E87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Occupations that provide support to businesses in the form of advice or performing tertiary roles such as: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1F1F1F"/>
              </a:solidFill>
              <a:latin typeface="Google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Banking and 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finance: managing money, providing loans and investments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Law: advising clients on legal matters, representing them in court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Consultancy: providing expert advice and support on business issues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535CA-7F9D-D1E5-693B-02A1B21A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47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52D0F7B-FBB9-B153-8BA4-EB8B99B0FF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00" r="25000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717398-9663-3FFD-7837-2DD34378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  <a:t>Economic Powerhouse</a:t>
            </a: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C5D111-3F98-647B-7FA2-29184E8E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Employs over 149,000 people in Yorkshire and Humber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  <a:hlinkClick r:id="rId4"/>
              </a:rPr>
              <a:t>Contributes over £11.8 billion to the regional economy</a:t>
            </a: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A significant driver of high quality job creation and economic growth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Leeds is the UK's second largest financial services centre outside of London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Home to major banks, building societies, consultancies, and legal firms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A 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growth area. Reports suggest continued expansion and opportunity in areas like financial exports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C252C480-B647-6974-0710-5F565B00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4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E2E4-151D-E0B9-78CF-698B00AFB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854DD02-DDB8-7262-4075-5A8F708A34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425" r="2042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7CB810-8007-61B1-CDF0-83EF54BA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  <a:t>Opportunities</a:t>
            </a: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88F812-FCC0-34B2-ADA0-12A9E095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  <a:t>Training &amp; Progression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: Many professional services firms invest heavily in training their staff.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  <a:t>Global Exposure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en-GB" dirty="0">
                <a:solidFill>
                  <a:srgbClr val="1F1F1F"/>
                </a:solidFill>
                <a:latin typeface="Google Sans"/>
              </a:rPr>
              <a:t>M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ajor international business centre. There are opportunities to work with clients from around the world, gaining a broader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  <a:t>Impactful Roles:</a:t>
            </a: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 Depending on the field, there are opportunities to contribute to important projects that shape the region's economic landscape.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4D4D1B2-652C-B6B6-3648-4A937156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07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BD05A-49AB-7663-DDC3-CF3F51399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F75915-149F-8B1D-E948-19970FDF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1612035"/>
            <a:ext cx="4962922" cy="729384"/>
          </a:xfrm>
        </p:spPr>
        <p:txBody>
          <a:bodyPr anchor="t">
            <a:normAutofit fontScale="90000"/>
          </a:bodyPr>
          <a:lstStyle/>
          <a:p>
            <a:r>
              <a:rPr lang="en-US" b="1" i="0" kern="1200" dirty="0">
                <a:effectLst/>
              </a:rPr>
              <a:t>Early Career Opportunities</a:t>
            </a:r>
            <a:br>
              <a:rPr lang="en-US" b="1" i="0" kern="1200" dirty="0">
                <a:effectLst/>
              </a:rPr>
            </a:br>
            <a:endParaRPr lang="en-US" b="1" i="0" kern="1200" dirty="0">
              <a:effectLst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75DE7BF-A20E-0FA2-A0A6-4AF0F0258A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363" r="31363"/>
          <a:stretch/>
        </p:blipFill>
        <p:spPr>
          <a:xfrm>
            <a:off x="6820370" y="1612035"/>
            <a:ext cx="4720465" cy="3957492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BE1F2-E449-1FCF-DB48-77FF9552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" y="2514962"/>
            <a:ext cx="4962922" cy="3356117"/>
          </a:xfrm>
        </p:spPr>
        <p:txBody>
          <a:bodyPr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rgbClr val="17243D"/>
                </a:solidFill>
                <a:effectLst/>
              </a:rPr>
              <a:t>Graduate schemes</a:t>
            </a:r>
            <a:r>
              <a:rPr lang="en-GB" sz="1400" i="0" dirty="0">
                <a:solidFill>
                  <a:srgbClr val="17243D"/>
                </a:solidFill>
                <a:effectLst/>
              </a:rPr>
              <a:t>: tailored training programs for recent graduates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rgbClr val="17243D"/>
                </a:solidFill>
                <a:effectLst/>
              </a:rPr>
              <a:t>Apprenticeships</a:t>
            </a:r>
            <a:r>
              <a:rPr lang="en-GB" sz="1400" i="0" dirty="0">
                <a:solidFill>
                  <a:srgbClr val="17243D"/>
                </a:solidFill>
                <a:effectLst/>
              </a:rPr>
              <a:t>: earn while you learn, combining on-the-job experience with academic qualifications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17243D"/>
                </a:solidFill>
              </a:rPr>
              <a:t>Education Outreach</a:t>
            </a:r>
            <a:r>
              <a:rPr lang="en-GB" sz="1400" i="0" dirty="0">
                <a:solidFill>
                  <a:srgbClr val="17243D"/>
                </a:solidFill>
                <a:effectLst/>
              </a:rPr>
              <a:t>: gain valuable work experience and build knowledge of the sector</a:t>
            </a:r>
            <a:r>
              <a:rPr lang="en-US" sz="1400" i="0" dirty="0">
                <a:solidFill>
                  <a:srgbClr val="17243D"/>
                </a:solidFill>
                <a:effectLst/>
              </a:rPr>
              <a:t>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26CDED-2695-FF3D-1AD9-5C7CEB85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61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2CF2F-1826-4B64-FA66-65879C21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8994F1-A11A-1444-0DC9-579900A3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  <a:t>Skills in High Demand</a:t>
            </a:r>
            <a:endParaRPr lang="en-GB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0585BD3-4F6E-36A8-D9D7-9D8BD4E1F0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53" r="16453"/>
          <a:stretch/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6901-89B2-4909-3A48-A3CFBF88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1F1F1F"/>
                </a:solidFill>
                <a:effectLst/>
                <a:latin typeface="Google Sans"/>
              </a:rPr>
              <a:t>Strong analytical and problem-solving skills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1F1F1F"/>
                </a:solidFill>
                <a:effectLst/>
                <a:latin typeface="Google Sans"/>
              </a:rPr>
              <a:t>Excellent communication and interpersonal skills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1F1F1F"/>
                </a:solidFill>
                <a:effectLst/>
                <a:latin typeface="Google Sans"/>
              </a:rPr>
              <a:t>Digital literacy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1F1F1F"/>
                </a:solidFill>
                <a:effectLst/>
                <a:latin typeface="Google Sans"/>
              </a:rPr>
              <a:t>Ability to work independently and as part of a team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F1F1F"/>
                </a:solidFill>
                <a:latin typeface="Google Sans"/>
              </a:rPr>
              <a:t>Curiosity and keen to learn and develop</a:t>
            </a:r>
            <a:endParaRPr lang="en-GB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C30B7-DE1B-1D0B-B10E-2EDDB8F560FC}"/>
              </a:ext>
            </a:extLst>
          </p:cNvPr>
          <p:cNvSpPr txBox="1"/>
          <p:nvPr/>
        </p:nvSpPr>
        <p:spPr>
          <a:xfrm>
            <a:off x="6820370" y="5569527"/>
            <a:ext cx="4720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www.hrbartender.com/2019/recruiting/top-soft-skills-employers/"/>
              </a:rPr>
              <a:t>This Photo</a:t>
            </a:r>
            <a:r>
              <a:rPr lang="fr-FR" sz="900"/>
              <a:t> by Unknown Author is licensed under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13300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8D321-003E-FFF4-4AF2-A79BC4693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7C298E4-30F2-E644-5B64-8335C046FB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56" r="22555" b="-1"/>
          <a:stretch/>
        </p:blipFill>
        <p:spPr>
          <a:xfrm>
            <a:off x="6096000" y="10"/>
            <a:ext cx="6096000" cy="685799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96F4C2D-0BBB-3C13-93EB-2F244F40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1612035"/>
            <a:ext cx="4962922" cy="729384"/>
          </a:xfrm>
        </p:spPr>
        <p:txBody>
          <a:bodyPr anchor="t">
            <a:normAutofit/>
          </a:bodyPr>
          <a:lstStyle/>
          <a:p>
            <a:r>
              <a:rPr lang="en-GB" sz="2600" b="1" i="0">
                <a:effectLst/>
              </a:rPr>
              <a:t>Basic Digital Skills in High Demand</a:t>
            </a:r>
            <a:endParaRPr lang="en-GB" sz="26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E4C8F-5965-B181-6252-0DA54656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" y="2514963"/>
            <a:ext cx="4962922" cy="34633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43D"/>
                </a:solidFill>
                <a:effectLst/>
              </a:rPr>
              <a:t>We face a significant gap in basic digital skills for both life and work.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43D"/>
                </a:solidFill>
                <a:effectLst/>
              </a:rPr>
              <a:t>As of 2021, 25% of adults in Yorkshire and Humber lack essential digital life skills, and only 59% of employed individuals possess essential work skills (</a:t>
            </a:r>
            <a:r>
              <a:rPr lang="en-GB" b="0" i="0" dirty="0">
                <a:solidFill>
                  <a:srgbClr val="17243D"/>
                </a:solidFill>
                <a:effectLst/>
                <a:hlinkClick r:id="rId4"/>
              </a:rPr>
              <a:t>https://www.westyorks-ca.gov.uk/media/9492/digital-skills-plan.pdf</a:t>
            </a:r>
            <a:r>
              <a:rPr lang="en-GB" b="0" i="0" dirty="0">
                <a:solidFill>
                  <a:srgbClr val="17243D"/>
                </a:solidFill>
                <a:effectLst/>
              </a:rPr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243D"/>
                </a:solidFill>
              </a:rPr>
              <a:t>All young people need</a:t>
            </a:r>
            <a:r>
              <a:rPr lang="en-GB" b="0" i="0" dirty="0">
                <a:solidFill>
                  <a:srgbClr val="17243D"/>
                </a:solidFill>
                <a:effectLst/>
              </a:rPr>
              <a:t> proficiency in tasks like using email functionalities, video conferencing tools, and handling document formats such as PDFs.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233BA40-ABB9-AC19-0473-6636742C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230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26E7-AA24-8685-502F-F9FC1422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C33CC09-BD99-752D-7D9C-81E1F4C2A9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815" r="10815"/>
          <a:stretch/>
        </p:blipFill>
        <p:spPr>
          <a:xfrm>
            <a:off x="6096000" y="10"/>
            <a:ext cx="6096000" cy="685799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3E9828-CE12-684D-BD34-84E85E0A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9" y="515023"/>
            <a:ext cx="4962922" cy="729384"/>
          </a:xfrm>
        </p:spPr>
        <p:txBody>
          <a:bodyPr anchor="t">
            <a:normAutofit/>
          </a:bodyPr>
          <a:lstStyle/>
          <a:p>
            <a:r>
              <a:rPr lang="en-GB" sz="2600" b="1" i="0" dirty="0">
                <a:effectLst/>
              </a:rPr>
              <a:t>Barriers to Entry for Disadvantaged Young People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9B94F-447B-6B96-23C0-A511323C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" y="1835924"/>
            <a:ext cx="4962922" cy="346332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17243D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243D"/>
                </a:solidFill>
              </a:rPr>
              <a:t>Those from better off backgrounds were almost </a:t>
            </a:r>
            <a:r>
              <a:rPr lang="en-GB" dirty="0">
                <a:solidFill>
                  <a:srgbClr val="17243D"/>
                </a:solidFill>
                <a:hlinkClick r:id="rId4" tooltip="State of the Nation 2018-19: Social Mobility in Great Brita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 per cent more likely to be in a professional job</a:t>
            </a:r>
            <a:r>
              <a:rPr lang="en-GB" dirty="0">
                <a:solidFill>
                  <a:srgbClr val="17243D"/>
                </a:solidFill>
              </a:rPr>
              <a:t> than their working-class peers.</a:t>
            </a:r>
            <a:endParaRPr lang="en-GB" b="1" dirty="0">
              <a:solidFill>
                <a:srgbClr val="17243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7243D"/>
                </a:solidFill>
                <a:effectLst/>
              </a:rPr>
              <a:t>Limited social capital </a:t>
            </a:r>
            <a:r>
              <a:rPr lang="en-GB" b="0" i="0" dirty="0">
                <a:solidFill>
                  <a:srgbClr val="17243D"/>
                </a:solidFill>
                <a:effectLst/>
              </a:rPr>
              <a:t>restricting access to work experience, networking opportunities and career insights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7243D"/>
                </a:solidFill>
              </a:rPr>
              <a:t>Financial </a:t>
            </a:r>
            <a:r>
              <a:rPr lang="fr-FR" b="1" dirty="0" err="1">
                <a:solidFill>
                  <a:srgbClr val="17243D"/>
                </a:solidFill>
              </a:rPr>
              <a:t>barriers</a:t>
            </a:r>
            <a:r>
              <a:rPr lang="fr-FR" b="1" dirty="0">
                <a:solidFill>
                  <a:srgbClr val="17243D"/>
                </a:solidFill>
              </a:rPr>
              <a:t>: </a:t>
            </a:r>
            <a:r>
              <a:rPr lang="fr-FR" dirty="0">
                <a:solidFill>
                  <a:srgbClr val="17243D"/>
                </a:solidFill>
              </a:rPr>
              <a:t>t</a:t>
            </a:r>
            <a:r>
              <a:rPr lang="en-GB" dirty="0" err="1">
                <a:solidFill>
                  <a:srgbClr val="17243D"/>
                </a:solidFill>
              </a:rPr>
              <a:t>uition</a:t>
            </a:r>
            <a:r>
              <a:rPr lang="en-GB" dirty="0">
                <a:solidFill>
                  <a:srgbClr val="17243D"/>
                </a:solidFill>
              </a:rPr>
              <a:t> fees, unpaid internships.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7243D"/>
                </a:solidFill>
                <a:effectLst/>
              </a:rPr>
              <a:t>Lower self-belief and career awareness</a:t>
            </a:r>
            <a:r>
              <a:rPr lang="en-GB" b="0" i="0" dirty="0">
                <a:solidFill>
                  <a:srgbClr val="17243D"/>
                </a:solidFill>
                <a:effectLst/>
              </a:rPr>
              <a:t>: self-confidence, self-awareness in terms of skills, and lack of market </a:t>
            </a:r>
            <a:r>
              <a:rPr lang="en-GB" dirty="0">
                <a:solidFill>
                  <a:srgbClr val="17243D"/>
                </a:solidFill>
              </a:rPr>
              <a:t>knowledge.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17243D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3780D30-9391-BC5B-25E6-D93B13AC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177" y="6086453"/>
            <a:ext cx="49629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Presentation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026731-943C-F355-4B60-1ABBC78A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Limited social capital: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1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F8490-2088-7489-6794-CDDBCAC7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482488-CB1A-F711-0039-42BD42B7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1F1F1F"/>
                </a:solidFill>
                <a:effectLst/>
                <a:latin typeface="Google Sans"/>
              </a:rPr>
              <a:t>What we can do:</a:t>
            </a:r>
            <a:endParaRPr lang="en-GB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FC52506-7F64-F943-7655-6395D3A2A3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49" r="2549"/>
          <a:stretch/>
        </p:blipFill>
        <p:spPr/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1850F-40C7-4146-7E86-C0E14F493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Parental engagement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Mentoring and </a:t>
            </a: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role</a:t>
            </a: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models</a:t>
            </a:r>
            <a:endParaRPr lang="fr-FR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Experiences</a:t>
            </a: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 of the </a:t>
            </a: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workplace</a:t>
            </a:r>
            <a:endParaRPr lang="fr-FR" dirty="0">
              <a:solidFill>
                <a:srgbClr val="1F1F1F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Career</a:t>
            </a: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talks</a:t>
            </a: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 &amp; </a:t>
            </a: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presentations</a:t>
            </a:r>
            <a:endParaRPr lang="fr-FR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Teacher CPD</a:t>
            </a:r>
            <a:endParaRPr lang="fr-FR" dirty="0">
              <a:solidFill>
                <a:srgbClr val="1F1F1F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Self-</a:t>
            </a: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efficacy</a:t>
            </a: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boosting</a:t>
            </a: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activities</a:t>
            </a:r>
            <a:endParaRPr lang="fr-FR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i="0" dirty="0" err="1">
                <a:solidFill>
                  <a:srgbClr val="1F1F1F"/>
                </a:solidFill>
                <a:effectLst/>
                <a:latin typeface="Google Sans"/>
              </a:rPr>
              <a:t>Early</a:t>
            </a:r>
            <a:r>
              <a:rPr lang="fr-FR" i="0" dirty="0">
                <a:solidFill>
                  <a:srgbClr val="1F1F1F"/>
                </a:solidFill>
                <a:effectLst/>
                <a:latin typeface="Google Sans"/>
              </a:rPr>
              <a:t> intervention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F1F1F"/>
                </a:solidFill>
                <a:latin typeface="Google Sans"/>
              </a:rPr>
              <a:t>Transition support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i="0" dirty="0">
              <a:solidFill>
                <a:srgbClr val="1F1F1F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27615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YCA 2023 colours">
      <a:dk1>
        <a:srgbClr val="000000"/>
      </a:dk1>
      <a:lt1>
        <a:srgbClr val="FFFFFF"/>
      </a:lt1>
      <a:dk2>
        <a:srgbClr val="17243D"/>
      </a:dk2>
      <a:lt2>
        <a:srgbClr val="F9F6ED"/>
      </a:lt2>
      <a:accent1>
        <a:srgbClr val="00847E"/>
      </a:accent1>
      <a:accent2>
        <a:srgbClr val="A2C617"/>
      </a:accent2>
      <a:accent3>
        <a:srgbClr val="D8288A"/>
      </a:accent3>
      <a:accent4>
        <a:srgbClr val="0BBBEF"/>
      </a:accent4>
      <a:accent5>
        <a:srgbClr val="3E47CC"/>
      </a:accent5>
      <a:accent6>
        <a:srgbClr val="F26243"/>
      </a:accent6>
      <a:hlink>
        <a:srgbClr val="00847E"/>
      </a:hlink>
      <a:folHlink>
        <a:srgbClr val="0BBB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I Tech Digital" id="{94B443E3-8AA8-4B1E-BCA5-A47099D99B6A}" vid="{1920AC73-2903-4EBC-8C65-FBE4A4A079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34AC74A7D5646919B076770D09950" ma:contentTypeVersion="22" ma:contentTypeDescription="Create a new document." ma:contentTypeScope="" ma:versionID="8d194ae5a42ce8e15ea36977a600b1c7">
  <xsd:schema xmlns:xsd="http://www.w3.org/2001/XMLSchema" xmlns:xs="http://www.w3.org/2001/XMLSchema" xmlns:p="http://schemas.microsoft.com/office/2006/metadata/properties" xmlns:ns2="aee8cb11-4769-4f32-a285-2be46ac61cc8" xmlns:ns3="609d8ea2-166c-4bc4-b8e6-471679cf7152" xmlns:ns4="cf3a1e81-e3de-429b-ad8a-06c832898a34" targetNamespace="http://schemas.microsoft.com/office/2006/metadata/properties" ma:root="true" ma:fieldsID="81922e5ea70e67b3c4a1ebfdfbe5945a" ns2:_="" ns3:_="" ns4:_="">
    <xsd:import namespace="aee8cb11-4769-4f32-a285-2be46ac61cc8"/>
    <xsd:import namespace="609d8ea2-166c-4bc4-b8e6-471679cf7152"/>
    <xsd:import namespace="cf3a1e81-e3de-429b-ad8a-06c832898a34"/>
    <xsd:element name="properties">
      <xsd:complexType>
        <xsd:sequence>
          <xsd:element name="documentManagement">
            <xsd:complexType>
              <xsd:all>
                <xsd:element ref="ns2:fa3f07ce8f8247858e70b92661a290a3" minOccurs="0"/>
                <xsd:element ref="ns3:TaxCatchAll" minOccurs="0"/>
                <xsd:element ref="ns2:md6d434e73d349b99cc4c581c8b94334" minOccurs="0"/>
                <xsd:element ref="ns2:MediaServiceMetadata" minOccurs="0"/>
                <xsd:element ref="ns2:MediaServiceFastMetadata" minOccurs="0"/>
                <xsd:element ref="ns4:SharedWithUsers" minOccurs="0"/>
                <xsd:element ref="ns4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8cb11-4769-4f32-a285-2be46ac61cc8" elementFormDefault="qualified">
    <xsd:import namespace="http://schemas.microsoft.com/office/2006/documentManagement/types"/>
    <xsd:import namespace="http://schemas.microsoft.com/office/infopath/2007/PartnerControls"/>
    <xsd:element name="fa3f07ce8f8247858e70b92661a290a3" ma:index="9" ma:taxonomy="true" ma:internalName="fa3f07ce8f8247858e70b92661a290a3" ma:taxonomyFieldName="Directorate" ma:displayName="Directorate" ma:default="" ma:fieldId="{fa3f07ce-8f82-4785-8e70-b92661a290a3}" ma:sspId="818be74b-408a-4821-a541-c1cb6a280853" ma:termSetId="7c6ad5e8-71b6-46ba-9838-f9cfc8a33f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6d434e73d349b99cc4c581c8b94334" ma:index="12" nillable="true" ma:taxonomy="true" ma:internalName="md6d434e73d349b99cc4c581c8b94334" ma:taxonomyFieldName="Service_x0020_Area" ma:displayName="Service Area" ma:readOnly="false" ma:default="" ma:fieldId="{6d6d434e-73d3-49b9-9cc4-c581c8b94334}" ma:sspId="818be74b-408a-4821-a541-c1cb6a280853" ma:termSetId="55ba6d43-91b7-43cd-9757-d4bce306d2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18be74b-408a-4821-a541-c1cb6a2808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d8ea2-166c-4bc4-b8e6-471679cf715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c00e0b-515d-4e99-ac9a-d83024216af9}" ma:internalName="TaxCatchAll" ma:showField="CatchAllData" ma:web="cf3a1e81-e3de-429b-ad8a-06c832898a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a1e81-e3de-429b-ad8a-06c832898a3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9d8ea2-166c-4bc4-b8e6-471679cf7152">
      <Value>17</Value>
      <Value>18</Value>
    </TaxCatchAll>
    <md6d434e73d349b99cc4c581c8b94334 xmlns="aee8cb11-4769-4f32-a285-2be46ac61cc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and marketing</TermName>
          <TermId xmlns="http://schemas.microsoft.com/office/infopath/2007/PartnerControls">0c49be34-b533-4a18-91fb-6b5d9abcb553</TermId>
        </TermInfo>
      </Terms>
    </md6d434e73d349b99cc4c581c8b94334>
    <lcf76f155ced4ddcb4097134ff3c332f xmlns="aee8cb11-4769-4f32-a285-2be46ac61cc8">
      <Terms xmlns="http://schemas.microsoft.com/office/infopath/2007/PartnerControls"/>
    </lcf76f155ced4ddcb4097134ff3c332f>
    <fa3f07ce8f8247858e70b92661a290a3 xmlns="aee8cb11-4769-4f32-a285-2be46ac61cc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Policy, strategy and communications</TermName>
          <TermId xmlns="http://schemas.microsoft.com/office/infopath/2007/PartnerControls">d7c80275-d601-4cf9-8cff-5f3cd52312ea</TermId>
        </TermInfo>
      </Terms>
    </fa3f07ce8f8247858e70b92661a290a3>
    <SharedWithUsers xmlns="cf3a1e81-e3de-429b-ad8a-06c832898a34">
      <UserInfo>
        <DisplayName>Andrew Wood</DisplayName>
        <AccountId>592</AccountId>
        <AccountType/>
      </UserInfo>
      <UserInfo>
        <DisplayName>Jo Barham</DisplayName>
        <AccountId>646</AccountId>
        <AccountType/>
      </UserInfo>
      <UserInfo>
        <DisplayName>Sarah Bowes</DisplayName>
        <AccountId>519</AccountId>
        <AccountType/>
      </UserInfo>
      <UserInfo>
        <DisplayName>Chris Carr</DisplayName>
        <AccountId>2653</AccountId>
        <AccountType/>
      </UserInfo>
    </SharedWithUsers>
    <MediaLengthInSeconds xmlns="aee8cb11-4769-4f32-a285-2be46ac61cc8" xsi:nil="true"/>
  </documentManagement>
</p:properties>
</file>

<file path=customXml/itemProps1.xml><?xml version="1.0" encoding="utf-8"?>
<ds:datastoreItem xmlns:ds="http://schemas.openxmlformats.org/officeDocument/2006/customXml" ds:itemID="{3916381F-2168-44D2-B86B-4092ECE34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8cb11-4769-4f32-a285-2be46ac61cc8"/>
    <ds:schemaRef ds:uri="609d8ea2-166c-4bc4-b8e6-471679cf7152"/>
    <ds:schemaRef ds:uri="cf3a1e81-e3de-429b-ad8a-06c832898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74DCD1-5FC3-4E8A-8CEB-F2D906C461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0A25DF-9577-4F5C-A119-6F59E3680C16}">
  <ds:schemaRefs>
    <ds:schemaRef ds:uri="http://www.w3.org/XML/1998/namespace"/>
    <ds:schemaRef ds:uri="609d8ea2-166c-4bc4-b8e6-471679cf7152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f3a1e81-e3de-429b-ad8a-06c832898a34"/>
    <ds:schemaRef ds:uri="aee8cb11-4769-4f32-a285-2be46ac61cc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LMI Tech Digital (1)</Template>
  <TotalTime>465</TotalTime>
  <Words>494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Google Sans</vt:lpstr>
      <vt:lpstr>Office Theme</vt:lpstr>
      <vt:lpstr>The Professional Services Sector in West Yorkshire  Louise Graham </vt:lpstr>
      <vt:lpstr>What are Professional Services?  </vt:lpstr>
      <vt:lpstr>Economic Powerhouse</vt:lpstr>
      <vt:lpstr>Opportunities</vt:lpstr>
      <vt:lpstr>Early Career Opportunities </vt:lpstr>
      <vt:lpstr>Skills in High Demand</vt:lpstr>
      <vt:lpstr>Basic Digital Skills in High Demand</vt:lpstr>
      <vt:lpstr>Barriers to Entry for Disadvantaged Young People</vt:lpstr>
      <vt:lpstr>What we can do: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Powering Progress: The Professional Services Sector in West Yorkshire  Louise Graham</dc:title>
  <dc:creator>Louise Graham</dc:creator>
  <cp:lastModifiedBy>Louise Graham</cp:lastModifiedBy>
  <cp:revision>2</cp:revision>
  <dcterms:created xsi:type="dcterms:W3CDTF">2024-03-08T07:39:02Z</dcterms:created>
  <dcterms:modified xsi:type="dcterms:W3CDTF">2024-03-08T15:24:20Z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0x01010056434AC74A7D5646919B076770D09950</vt:lpwstr>
  </property>
  <property fmtid="{D5CDD505-2E9C-101B-9397-08002B2CF9AE}" pid="3" name="Order">
    <vt:r8>122423500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Service Area">
    <vt:lpwstr>18;#Communications and marketing|0c49be34-b533-4a18-91fb-6b5d9abcb553</vt:lpwstr>
  </property>
  <property fmtid="{D5CDD505-2E9C-101B-9397-08002B2CF9AE}" pid="12" name="Directorate">
    <vt:lpwstr>17;#Policy, strategy and communications|d7c80275-d601-4cf9-8cff-5f3cd52312ea</vt:lpwstr>
  </property>
</Properties>
</file>