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4"/>
  </p:notesMasterIdLst>
  <p:sldIdLst>
    <p:sldId id="508" r:id="rId2"/>
    <p:sldId id="504" r:id="rId3"/>
    <p:sldId id="292" r:id="rId4"/>
    <p:sldId id="501" r:id="rId5"/>
    <p:sldId id="334" r:id="rId6"/>
    <p:sldId id="502" r:id="rId7"/>
    <p:sldId id="428" r:id="rId8"/>
    <p:sldId id="505" r:id="rId9"/>
    <p:sldId id="369" r:id="rId10"/>
    <p:sldId id="503" r:id="rId11"/>
    <p:sldId id="506" r:id="rId12"/>
    <p:sldId id="507" r:id="rId13"/>
  </p:sldIdLst>
  <p:sldSz cx="9906000" cy="6858000" type="A4"/>
  <p:notesSz cx="6858000" cy="9144000"/>
  <p:embeddedFontLst>
    <p:embeddedFont>
      <p:font typeface="72" panose="020B0503030000000003"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KPMG Bold" panose="020B0803030202040204" pitchFamily="34" charset="0"/>
      <p:bold r:id="rId23"/>
      <p:boldItalic r:id="rId24"/>
    </p:embeddedFont>
    <p:embeddedFont>
      <p:font typeface="Univers" panose="020B0503020202020204" pitchFamily="34" charset="0"/>
      <p:regular r:id="rId25"/>
      <p:bold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DAE31B-448D-4559-955E-7760397CC7DC}">
          <p14:sldIdLst>
            <p14:sldId id="508"/>
            <p14:sldId id="504"/>
            <p14:sldId id="292"/>
            <p14:sldId id="501"/>
            <p14:sldId id="334"/>
            <p14:sldId id="502"/>
            <p14:sldId id="428"/>
            <p14:sldId id="505"/>
            <p14:sldId id="369"/>
            <p14:sldId id="503"/>
            <p14:sldId id="506"/>
            <p14:sldId id="5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D6134-09DF-4E34-8E84-4A93B9DB80A2}" v="5" dt="2024-03-10T19:36:37.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30" autoAdjust="0"/>
  </p:normalViewPr>
  <p:slideViewPr>
    <p:cSldViewPr snapToGrid="0" showGuides="1">
      <p:cViewPr>
        <p:scale>
          <a:sx n="105" d="100"/>
          <a:sy n="105" d="100"/>
        </p:scale>
        <p:origin x="368" y="64"/>
      </p:cViewPr>
      <p:guideLst/>
    </p:cSldViewPr>
  </p:slideViewPr>
  <p:outlineViewPr>
    <p:cViewPr>
      <p:scale>
        <a:sx n="33" d="100"/>
        <a:sy n="33" d="100"/>
      </p:scale>
      <p:origin x="0" y="-8390"/>
    </p:cViewPr>
  </p:outlineViewPr>
  <p:notesTextViewPr>
    <p:cViewPr>
      <p:scale>
        <a:sx n="3" d="2"/>
        <a:sy n="3" d="2"/>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wsing, Amy" userId="fd4678d3-4180-4cdc-9094-ea3949cb4318" providerId="ADAL" clId="{A69D6134-09DF-4E34-8E84-4A93B9DB80A2}"/>
    <pc:docChg chg="undo custSel modSld">
      <pc:chgData name="Dowsing, Amy" userId="fd4678d3-4180-4cdc-9094-ea3949cb4318" providerId="ADAL" clId="{A69D6134-09DF-4E34-8E84-4A93B9DB80A2}" dt="2024-03-10T19:37:47.922" v="321" actId="113"/>
      <pc:docMkLst>
        <pc:docMk/>
      </pc:docMkLst>
      <pc:sldChg chg="modSp mod">
        <pc:chgData name="Dowsing, Amy" userId="fd4678d3-4180-4cdc-9094-ea3949cb4318" providerId="ADAL" clId="{A69D6134-09DF-4E34-8E84-4A93B9DB80A2}" dt="2024-03-10T19:36:53.935" v="307" actId="404"/>
        <pc:sldMkLst>
          <pc:docMk/>
          <pc:sldMk cId="1448745513" sldId="292"/>
        </pc:sldMkLst>
        <pc:spChg chg="mod">
          <ac:chgData name="Dowsing, Amy" userId="fd4678d3-4180-4cdc-9094-ea3949cb4318" providerId="ADAL" clId="{A69D6134-09DF-4E34-8E84-4A93B9DB80A2}" dt="2024-03-10T19:36:53.935" v="307" actId="404"/>
          <ac:spMkLst>
            <pc:docMk/>
            <pc:sldMk cId="1448745513" sldId="292"/>
            <ac:spMk id="4" creationId="{00000000-0000-0000-0000-000000000000}"/>
          </ac:spMkLst>
        </pc:spChg>
      </pc:sldChg>
      <pc:sldChg chg="addSp delSp modSp mod">
        <pc:chgData name="Dowsing, Amy" userId="fd4678d3-4180-4cdc-9094-ea3949cb4318" providerId="ADAL" clId="{A69D6134-09DF-4E34-8E84-4A93B9DB80A2}" dt="2024-03-10T19:36:16.084" v="294" actId="113"/>
        <pc:sldMkLst>
          <pc:docMk/>
          <pc:sldMk cId="704850047" sldId="334"/>
        </pc:sldMkLst>
        <pc:spChg chg="mod">
          <ac:chgData name="Dowsing, Amy" userId="fd4678d3-4180-4cdc-9094-ea3949cb4318" providerId="ADAL" clId="{A69D6134-09DF-4E34-8E84-4A93B9DB80A2}" dt="2024-03-10T19:36:16.084" v="294" actId="113"/>
          <ac:spMkLst>
            <pc:docMk/>
            <pc:sldMk cId="704850047" sldId="334"/>
            <ac:spMk id="2" creationId="{9EDEE2C2-1A90-404C-A305-0E38481636EC}"/>
          </ac:spMkLst>
        </pc:spChg>
        <pc:spChg chg="mod">
          <ac:chgData name="Dowsing, Amy" userId="fd4678d3-4180-4cdc-9094-ea3949cb4318" providerId="ADAL" clId="{A69D6134-09DF-4E34-8E84-4A93B9DB80A2}" dt="2024-03-10T19:33:37.478" v="165" actId="2711"/>
          <ac:spMkLst>
            <pc:docMk/>
            <pc:sldMk cId="704850047" sldId="334"/>
            <ac:spMk id="6" creationId="{0078A445-61EC-4438-B025-CD078099AD9C}"/>
          </ac:spMkLst>
        </pc:spChg>
        <pc:spChg chg="mod">
          <ac:chgData name="Dowsing, Amy" userId="fd4678d3-4180-4cdc-9094-ea3949cb4318" providerId="ADAL" clId="{A69D6134-09DF-4E34-8E84-4A93B9DB80A2}" dt="2024-03-10T19:22:26.718" v="28" actId="2711"/>
          <ac:spMkLst>
            <pc:docMk/>
            <pc:sldMk cId="704850047" sldId="334"/>
            <ac:spMk id="8" creationId="{3B0CE98E-71F2-42BC-89C8-CEEEF4672E64}"/>
          </ac:spMkLst>
        </pc:spChg>
        <pc:spChg chg="mod">
          <ac:chgData name="Dowsing, Amy" userId="fd4678d3-4180-4cdc-9094-ea3949cb4318" providerId="ADAL" clId="{A69D6134-09DF-4E34-8E84-4A93B9DB80A2}" dt="2024-03-10T19:34:20.890" v="190" actId="2711"/>
          <ac:spMkLst>
            <pc:docMk/>
            <pc:sldMk cId="704850047" sldId="334"/>
            <ac:spMk id="11" creationId="{DD5D19E3-E6B2-460B-9C75-66D1D9554957}"/>
          </ac:spMkLst>
        </pc:spChg>
        <pc:spChg chg="mod">
          <ac:chgData name="Dowsing, Amy" userId="fd4678d3-4180-4cdc-9094-ea3949cb4318" providerId="ADAL" clId="{A69D6134-09DF-4E34-8E84-4A93B9DB80A2}" dt="2024-03-10T19:29:45.387" v="114" actId="2711"/>
          <ac:spMkLst>
            <pc:docMk/>
            <pc:sldMk cId="704850047" sldId="334"/>
            <ac:spMk id="15" creationId="{29DFBECC-84A8-478A-952C-9254BF191D18}"/>
          </ac:spMkLst>
        </pc:spChg>
        <pc:spChg chg="mod">
          <ac:chgData name="Dowsing, Amy" userId="fd4678d3-4180-4cdc-9094-ea3949cb4318" providerId="ADAL" clId="{A69D6134-09DF-4E34-8E84-4A93B9DB80A2}" dt="2024-03-10T19:35:50.411" v="291" actId="2711"/>
          <ac:spMkLst>
            <pc:docMk/>
            <pc:sldMk cId="704850047" sldId="334"/>
            <ac:spMk id="23" creationId="{5E21D979-0AEE-44E1-9A39-65A57D42A947}"/>
          </ac:spMkLst>
        </pc:spChg>
        <pc:spChg chg="del mod">
          <ac:chgData name="Dowsing, Amy" userId="fd4678d3-4180-4cdc-9094-ea3949cb4318" providerId="ADAL" clId="{A69D6134-09DF-4E34-8E84-4A93B9DB80A2}" dt="2024-03-10T19:29:01.696" v="90"/>
          <ac:spMkLst>
            <pc:docMk/>
            <pc:sldMk cId="704850047" sldId="334"/>
            <ac:spMk id="24" creationId="{5F0550CC-B9C6-4CEC-8386-093178CCD25F}"/>
          </ac:spMkLst>
        </pc:spChg>
        <pc:spChg chg="add mod">
          <ac:chgData name="Dowsing, Amy" userId="fd4678d3-4180-4cdc-9094-ea3949cb4318" providerId="ADAL" clId="{A69D6134-09DF-4E34-8E84-4A93B9DB80A2}" dt="2024-03-10T19:29:21.693" v="94" actId="14100"/>
          <ac:spMkLst>
            <pc:docMk/>
            <pc:sldMk cId="704850047" sldId="334"/>
            <ac:spMk id="25" creationId="{9A9E2599-0544-17B4-4350-C8B80FC1E728}"/>
          </ac:spMkLst>
        </pc:spChg>
        <pc:spChg chg="mod">
          <ac:chgData name="Dowsing, Amy" userId="fd4678d3-4180-4cdc-9094-ea3949cb4318" providerId="ADAL" clId="{A69D6134-09DF-4E34-8E84-4A93B9DB80A2}" dt="2024-03-10T19:31:40.802" v="144"/>
          <ac:spMkLst>
            <pc:docMk/>
            <pc:sldMk cId="704850047" sldId="334"/>
            <ac:spMk id="27" creationId="{9748D8E1-FC80-4C30-96F3-CE984C8EFEB3}"/>
          </ac:spMkLst>
        </pc:spChg>
        <pc:spChg chg="mod">
          <ac:chgData name="Dowsing, Amy" userId="fd4678d3-4180-4cdc-9094-ea3949cb4318" providerId="ADAL" clId="{A69D6134-09DF-4E34-8E84-4A93B9DB80A2}" dt="2024-03-10T19:34:04.222" v="180"/>
          <ac:spMkLst>
            <pc:docMk/>
            <pc:sldMk cId="704850047" sldId="334"/>
            <ac:spMk id="28" creationId="{D2DC5609-6AFF-4BCC-9D67-B5BE8AAE2D76}"/>
          </ac:spMkLst>
        </pc:spChg>
        <pc:spChg chg="mod">
          <ac:chgData name="Dowsing, Amy" userId="fd4678d3-4180-4cdc-9094-ea3949cb4318" providerId="ADAL" clId="{A69D6134-09DF-4E34-8E84-4A93B9DB80A2}" dt="2024-03-10T19:28:18.804" v="72" actId="404"/>
          <ac:spMkLst>
            <pc:docMk/>
            <pc:sldMk cId="704850047" sldId="334"/>
            <ac:spMk id="30" creationId="{5D3FDB98-3F4A-4C4A-BC68-11FB74702F28}"/>
          </ac:spMkLst>
        </pc:spChg>
        <pc:spChg chg="mod">
          <ac:chgData name="Dowsing, Amy" userId="fd4678d3-4180-4cdc-9094-ea3949cb4318" providerId="ADAL" clId="{A69D6134-09DF-4E34-8E84-4A93B9DB80A2}" dt="2024-03-10T19:28:11.386" v="70" actId="404"/>
          <ac:spMkLst>
            <pc:docMk/>
            <pc:sldMk cId="704850047" sldId="334"/>
            <ac:spMk id="31" creationId="{0554E9C8-3F4D-46E0-9C2C-0AAF745F7F43}"/>
          </ac:spMkLst>
        </pc:spChg>
        <pc:spChg chg="mod">
          <ac:chgData name="Dowsing, Amy" userId="fd4678d3-4180-4cdc-9094-ea3949cb4318" providerId="ADAL" clId="{A69D6134-09DF-4E34-8E84-4A93B9DB80A2}" dt="2024-03-10T19:35:34.374" v="290" actId="1076"/>
          <ac:spMkLst>
            <pc:docMk/>
            <pc:sldMk cId="704850047" sldId="334"/>
            <ac:spMk id="33" creationId="{93349150-C68A-442E-A9D3-66C535F50229}"/>
          </ac:spMkLst>
        </pc:spChg>
        <pc:spChg chg="add mod">
          <ac:chgData name="Dowsing, Amy" userId="fd4678d3-4180-4cdc-9094-ea3949cb4318" providerId="ADAL" clId="{A69D6134-09DF-4E34-8E84-4A93B9DB80A2}" dt="2024-03-10T19:35:29.219" v="289" actId="1076"/>
          <ac:spMkLst>
            <pc:docMk/>
            <pc:sldMk cId="704850047" sldId="334"/>
            <ac:spMk id="35" creationId="{7C1C25E0-94EB-5331-7FB0-E4F511FE146E}"/>
          </ac:spMkLst>
        </pc:spChg>
        <pc:picChg chg="del mod">
          <ac:chgData name="Dowsing, Amy" userId="fd4678d3-4180-4cdc-9094-ea3949cb4318" providerId="ADAL" clId="{A69D6134-09DF-4E34-8E84-4A93B9DB80A2}" dt="2024-03-10T19:35:18.785" v="288" actId="478"/>
          <ac:picMkLst>
            <pc:docMk/>
            <pc:sldMk cId="704850047" sldId="334"/>
            <ac:picMk id="29" creationId="{D9F4C2BD-0F2C-4799-A7B6-FB6EAF549C76}"/>
          </ac:picMkLst>
        </pc:picChg>
      </pc:sldChg>
      <pc:sldChg chg="modSp mod">
        <pc:chgData name="Dowsing, Amy" userId="fd4678d3-4180-4cdc-9094-ea3949cb4318" providerId="ADAL" clId="{A69D6134-09DF-4E34-8E84-4A93B9DB80A2}" dt="2024-03-10T19:37:47.922" v="321" actId="113"/>
        <pc:sldMkLst>
          <pc:docMk/>
          <pc:sldMk cId="283076860" sldId="369"/>
        </pc:sldMkLst>
        <pc:spChg chg="mod">
          <ac:chgData name="Dowsing, Amy" userId="fd4678d3-4180-4cdc-9094-ea3949cb4318" providerId="ADAL" clId="{A69D6134-09DF-4E34-8E84-4A93B9DB80A2}" dt="2024-03-10T19:37:47.922" v="321" actId="113"/>
          <ac:spMkLst>
            <pc:docMk/>
            <pc:sldMk cId="283076860" sldId="369"/>
            <ac:spMk id="2" creationId="{00000000-0000-0000-0000-000000000000}"/>
          </ac:spMkLst>
        </pc:spChg>
        <pc:spChg chg="mod">
          <ac:chgData name="Dowsing, Amy" userId="fd4678d3-4180-4cdc-9094-ea3949cb4318" providerId="ADAL" clId="{A69D6134-09DF-4E34-8E84-4A93B9DB80A2}" dt="2024-03-10T19:25:03.603" v="50" actId="1076"/>
          <ac:spMkLst>
            <pc:docMk/>
            <pc:sldMk cId="283076860" sldId="369"/>
            <ac:spMk id="139" creationId="{52FBDBE5-E307-469C-991B-00155E8AED45}"/>
          </ac:spMkLst>
        </pc:spChg>
        <pc:spChg chg="mod">
          <ac:chgData name="Dowsing, Amy" userId="fd4678d3-4180-4cdc-9094-ea3949cb4318" providerId="ADAL" clId="{A69D6134-09DF-4E34-8E84-4A93B9DB80A2}" dt="2024-03-10T19:25:08.915" v="51" actId="2711"/>
          <ac:spMkLst>
            <pc:docMk/>
            <pc:sldMk cId="283076860" sldId="369"/>
            <ac:spMk id="291" creationId="{2F92897B-78F7-48F4-9D91-103CCC9D6AAB}"/>
          </ac:spMkLst>
        </pc:spChg>
        <pc:spChg chg="mod">
          <ac:chgData name="Dowsing, Amy" userId="fd4678d3-4180-4cdc-9094-ea3949cb4318" providerId="ADAL" clId="{A69D6134-09DF-4E34-8E84-4A93B9DB80A2}" dt="2024-03-10T19:25:15.181" v="52" actId="2711"/>
          <ac:spMkLst>
            <pc:docMk/>
            <pc:sldMk cId="283076860" sldId="369"/>
            <ac:spMk id="292" creationId="{ED6A0D04-D49B-419F-82AE-C605E098D606}"/>
          </ac:spMkLst>
        </pc:spChg>
        <pc:spChg chg="mod">
          <ac:chgData name="Dowsing, Amy" userId="fd4678d3-4180-4cdc-9094-ea3949cb4318" providerId="ADAL" clId="{A69D6134-09DF-4E34-8E84-4A93B9DB80A2}" dt="2024-03-10T19:25:33.335" v="53" actId="2711"/>
          <ac:spMkLst>
            <pc:docMk/>
            <pc:sldMk cId="283076860" sldId="369"/>
            <ac:spMk id="293" creationId="{FA3B159B-570A-4606-8A89-5917EC823159}"/>
          </ac:spMkLst>
        </pc:spChg>
        <pc:spChg chg="mod">
          <ac:chgData name="Dowsing, Amy" userId="fd4678d3-4180-4cdc-9094-ea3949cb4318" providerId="ADAL" clId="{A69D6134-09DF-4E34-8E84-4A93B9DB80A2}" dt="2024-03-10T19:25:39.984" v="54" actId="2711"/>
          <ac:spMkLst>
            <pc:docMk/>
            <pc:sldMk cId="283076860" sldId="369"/>
            <ac:spMk id="294" creationId="{346CED4E-3C18-48B4-9976-53ED0211D9C9}"/>
          </ac:spMkLst>
        </pc:spChg>
        <pc:spChg chg="mod">
          <ac:chgData name="Dowsing, Amy" userId="fd4678d3-4180-4cdc-9094-ea3949cb4318" providerId="ADAL" clId="{A69D6134-09DF-4E34-8E84-4A93B9DB80A2}" dt="2024-03-10T19:25:45.540" v="55" actId="2711"/>
          <ac:spMkLst>
            <pc:docMk/>
            <pc:sldMk cId="283076860" sldId="369"/>
            <ac:spMk id="295" creationId="{AA07EDAB-C317-4F8C-A5D7-908ACC6D1C08}"/>
          </ac:spMkLst>
        </pc:spChg>
        <pc:spChg chg="mod">
          <ac:chgData name="Dowsing, Amy" userId="fd4678d3-4180-4cdc-9094-ea3949cb4318" providerId="ADAL" clId="{A69D6134-09DF-4E34-8E84-4A93B9DB80A2}" dt="2024-03-10T19:25:51.165" v="56" actId="2711"/>
          <ac:spMkLst>
            <pc:docMk/>
            <pc:sldMk cId="283076860" sldId="369"/>
            <ac:spMk id="296" creationId="{4CFFE8AD-2AA1-4B77-9BCB-ECA1E60AF79B}"/>
          </ac:spMkLst>
        </pc:spChg>
        <pc:spChg chg="mod">
          <ac:chgData name="Dowsing, Amy" userId="fd4678d3-4180-4cdc-9094-ea3949cb4318" providerId="ADAL" clId="{A69D6134-09DF-4E34-8E84-4A93B9DB80A2}" dt="2024-03-10T19:26:02.356" v="57" actId="2711"/>
          <ac:spMkLst>
            <pc:docMk/>
            <pc:sldMk cId="283076860" sldId="369"/>
            <ac:spMk id="297" creationId="{972A06B0-6E89-44AA-96AB-46E135532C89}"/>
          </ac:spMkLst>
        </pc:spChg>
        <pc:spChg chg="mod">
          <ac:chgData name="Dowsing, Amy" userId="fd4678d3-4180-4cdc-9094-ea3949cb4318" providerId="ADAL" clId="{A69D6134-09DF-4E34-8E84-4A93B9DB80A2}" dt="2024-03-10T19:26:08.350" v="58" actId="2711"/>
          <ac:spMkLst>
            <pc:docMk/>
            <pc:sldMk cId="283076860" sldId="369"/>
            <ac:spMk id="298" creationId="{28812666-C84D-428E-A091-0AA629D52F43}"/>
          </ac:spMkLst>
        </pc:spChg>
        <pc:spChg chg="mod">
          <ac:chgData name="Dowsing, Amy" userId="fd4678d3-4180-4cdc-9094-ea3949cb4318" providerId="ADAL" clId="{A69D6134-09DF-4E34-8E84-4A93B9DB80A2}" dt="2024-03-10T19:26:15.037" v="59" actId="2711"/>
          <ac:spMkLst>
            <pc:docMk/>
            <pc:sldMk cId="283076860" sldId="369"/>
            <ac:spMk id="299" creationId="{42666677-F0C4-43CC-83D0-49FC6D9E51F6}"/>
          </ac:spMkLst>
        </pc:spChg>
        <pc:spChg chg="mod">
          <ac:chgData name="Dowsing, Amy" userId="fd4678d3-4180-4cdc-9094-ea3949cb4318" providerId="ADAL" clId="{A69D6134-09DF-4E34-8E84-4A93B9DB80A2}" dt="2024-03-10T19:26:21.372" v="60" actId="2711"/>
          <ac:spMkLst>
            <pc:docMk/>
            <pc:sldMk cId="283076860" sldId="369"/>
            <ac:spMk id="300" creationId="{7224F2C9-47B3-458D-8293-293CC0DE6C29}"/>
          </ac:spMkLst>
        </pc:spChg>
        <pc:spChg chg="mod">
          <ac:chgData name="Dowsing, Amy" userId="fd4678d3-4180-4cdc-9094-ea3949cb4318" providerId="ADAL" clId="{A69D6134-09DF-4E34-8E84-4A93B9DB80A2}" dt="2024-03-10T19:26:35.658" v="61" actId="2711"/>
          <ac:spMkLst>
            <pc:docMk/>
            <pc:sldMk cId="283076860" sldId="369"/>
            <ac:spMk id="301" creationId="{A0C018BD-B041-471E-B6DD-587E00603242}"/>
          </ac:spMkLst>
        </pc:spChg>
      </pc:sldChg>
      <pc:sldChg chg="modSp mod">
        <pc:chgData name="Dowsing, Amy" userId="fd4678d3-4180-4cdc-9094-ea3949cb4318" providerId="ADAL" clId="{A69D6134-09DF-4E34-8E84-4A93B9DB80A2}" dt="2024-03-10T19:26:58.279" v="63" actId="2711"/>
        <pc:sldMkLst>
          <pc:docMk/>
          <pc:sldMk cId="636181575" sldId="428"/>
        </pc:sldMkLst>
        <pc:spChg chg="mod">
          <ac:chgData name="Dowsing, Amy" userId="fd4678d3-4180-4cdc-9094-ea3949cb4318" providerId="ADAL" clId="{A69D6134-09DF-4E34-8E84-4A93B9DB80A2}" dt="2024-03-10T19:26:58.279" v="63" actId="2711"/>
          <ac:spMkLst>
            <pc:docMk/>
            <pc:sldMk cId="636181575" sldId="428"/>
            <ac:spMk id="4" creationId="{00000000-0000-0000-0000-000000000000}"/>
          </ac:spMkLst>
        </pc:spChg>
      </pc:sldChg>
      <pc:sldChg chg="modSp mod">
        <pc:chgData name="Dowsing, Amy" userId="fd4678d3-4180-4cdc-9094-ea3949cb4318" providerId="ADAL" clId="{A69D6134-09DF-4E34-8E84-4A93B9DB80A2}" dt="2024-03-10T19:36:37.599" v="303" actId="404"/>
        <pc:sldMkLst>
          <pc:docMk/>
          <pc:sldMk cId="4098080938" sldId="501"/>
        </pc:sldMkLst>
        <pc:spChg chg="mod">
          <ac:chgData name="Dowsing, Amy" userId="fd4678d3-4180-4cdc-9094-ea3949cb4318" providerId="ADAL" clId="{A69D6134-09DF-4E34-8E84-4A93B9DB80A2}" dt="2024-03-10T19:36:26.490" v="300" actId="404"/>
          <ac:spMkLst>
            <pc:docMk/>
            <pc:sldMk cId="4098080938" sldId="501"/>
            <ac:spMk id="4" creationId="{9801B293-C827-4D35-8EDE-185EB6406970}"/>
          </ac:spMkLst>
        </pc:spChg>
        <pc:spChg chg="mod">
          <ac:chgData name="Dowsing, Amy" userId="fd4678d3-4180-4cdc-9094-ea3949cb4318" providerId="ADAL" clId="{A69D6134-09DF-4E34-8E84-4A93B9DB80A2}" dt="2024-03-10T19:36:37.599" v="303" actId="404"/>
          <ac:spMkLst>
            <pc:docMk/>
            <pc:sldMk cId="4098080938" sldId="501"/>
            <ac:spMk id="99" creationId="{7B1B8365-3870-4385-8224-9205B54284D6}"/>
          </ac:spMkLst>
        </pc:spChg>
      </pc:sldChg>
      <pc:sldChg chg="modSp mod">
        <pc:chgData name="Dowsing, Amy" userId="fd4678d3-4180-4cdc-9094-ea3949cb4318" providerId="ADAL" clId="{A69D6134-09DF-4E34-8E84-4A93B9DB80A2}" dt="2024-03-10T19:36:03.945" v="292" actId="5793"/>
        <pc:sldMkLst>
          <pc:docMk/>
          <pc:sldMk cId="76585761" sldId="502"/>
        </pc:sldMkLst>
        <pc:spChg chg="mod">
          <ac:chgData name="Dowsing, Amy" userId="fd4678d3-4180-4cdc-9094-ea3949cb4318" providerId="ADAL" clId="{A69D6134-09DF-4E34-8E84-4A93B9DB80A2}" dt="2024-03-10T19:36:03.945" v="292" actId="5793"/>
          <ac:spMkLst>
            <pc:docMk/>
            <pc:sldMk cId="76585761" sldId="502"/>
            <ac:spMk id="4" creationId="{00000000-0000-0000-0000-000000000000}"/>
          </ac:spMkLst>
        </pc:spChg>
      </pc:sldChg>
      <pc:sldChg chg="modSp mod">
        <pc:chgData name="Dowsing, Amy" userId="fd4678d3-4180-4cdc-9094-ea3949cb4318" providerId="ADAL" clId="{A69D6134-09DF-4E34-8E84-4A93B9DB80A2}" dt="2024-03-10T19:24:19.572" v="46" actId="404"/>
        <pc:sldMkLst>
          <pc:docMk/>
          <pc:sldMk cId="3107037107" sldId="503"/>
        </pc:sldMkLst>
        <pc:spChg chg="mod">
          <ac:chgData name="Dowsing, Amy" userId="fd4678d3-4180-4cdc-9094-ea3949cb4318" providerId="ADAL" clId="{A69D6134-09DF-4E34-8E84-4A93B9DB80A2}" dt="2024-03-10T19:24:19.572" v="46" actId="404"/>
          <ac:spMkLst>
            <pc:docMk/>
            <pc:sldMk cId="3107037107" sldId="503"/>
            <ac:spMk id="4" creationId="{00000000-0000-0000-0000-000000000000}"/>
          </ac:spMkLst>
        </pc:spChg>
      </pc:sldChg>
      <pc:sldChg chg="modSp mod">
        <pc:chgData name="Dowsing, Amy" userId="fd4678d3-4180-4cdc-9094-ea3949cb4318" providerId="ADAL" clId="{A69D6134-09DF-4E34-8E84-4A93B9DB80A2}" dt="2024-03-10T19:37:09.048" v="312" actId="113"/>
        <pc:sldMkLst>
          <pc:docMk/>
          <pc:sldMk cId="1054484105" sldId="504"/>
        </pc:sldMkLst>
        <pc:spChg chg="mod">
          <ac:chgData name="Dowsing, Amy" userId="fd4678d3-4180-4cdc-9094-ea3949cb4318" providerId="ADAL" clId="{A69D6134-09DF-4E34-8E84-4A93B9DB80A2}" dt="2024-03-10T19:37:09.048" v="312" actId="113"/>
          <ac:spMkLst>
            <pc:docMk/>
            <pc:sldMk cId="1054484105" sldId="504"/>
            <ac:spMk id="4" creationId="{00000000-0000-0000-0000-000000000000}"/>
          </ac:spMkLst>
        </pc:spChg>
      </pc:sldChg>
      <pc:sldChg chg="modSp mod">
        <pc:chgData name="Dowsing, Amy" userId="fd4678d3-4180-4cdc-9094-ea3949cb4318" providerId="ADAL" clId="{A69D6134-09DF-4E34-8E84-4A93B9DB80A2}" dt="2024-03-10T19:26:44.724" v="62" actId="2711"/>
        <pc:sldMkLst>
          <pc:docMk/>
          <pc:sldMk cId="2671230630" sldId="505"/>
        </pc:sldMkLst>
        <pc:spChg chg="mod">
          <ac:chgData name="Dowsing, Amy" userId="fd4678d3-4180-4cdc-9094-ea3949cb4318" providerId="ADAL" clId="{A69D6134-09DF-4E34-8E84-4A93B9DB80A2}" dt="2024-03-10T19:26:44.724" v="62" actId="2711"/>
          <ac:spMkLst>
            <pc:docMk/>
            <pc:sldMk cId="2671230630" sldId="505"/>
            <ac:spMk id="4" creationId="{00000000-0000-0000-0000-000000000000}"/>
          </ac:spMkLst>
        </pc:spChg>
      </pc:sldChg>
      <pc:sldChg chg="modSp mod">
        <pc:chgData name="Dowsing, Amy" userId="fd4678d3-4180-4cdc-9094-ea3949cb4318" providerId="ADAL" clId="{A69D6134-09DF-4E34-8E84-4A93B9DB80A2}" dt="2024-03-10T19:23:54.028" v="37" actId="404"/>
        <pc:sldMkLst>
          <pc:docMk/>
          <pc:sldMk cId="3134131952" sldId="506"/>
        </pc:sldMkLst>
        <pc:spChg chg="mod">
          <ac:chgData name="Dowsing, Amy" userId="fd4678d3-4180-4cdc-9094-ea3949cb4318" providerId="ADAL" clId="{A69D6134-09DF-4E34-8E84-4A93B9DB80A2}" dt="2024-03-10T19:23:54.028" v="37" actId="404"/>
          <ac:spMkLst>
            <pc:docMk/>
            <pc:sldMk cId="3134131952" sldId="506"/>
            <ac:spMk id="4" creationId="{00000000-0000-0000-0000-000000000000}"/>
          </ac:spMkLst>
        </pc:spChg>
      </pc:sldChg>
      <pc:sldChg chg="modSp mod">
        <pc:chgData name="Dowsing, Amy" userId="fd4678d3-4180-4cdc-9094-ea3949cb4318" providerId="ADAL" clId="{A69D6134-09DF-4E34-8E84-4A93B9DB80A2}" dt="2024-03-10T19:23:41.913" v="35" actId="404"/>
        <pc:sldMkLst>
          <pc:docMk/>
          <pc:sldMk cId="185000923" sldId="507"/>
        </pc:sldMkLst>
        <pc:spChg chg="mod">
          <ac:chgData name="Dowsing, Amy" userId="fd4678d3-4180-4cdc-9094-ea3949cb4318" providerId="ADAL" clId="{A69D6134-09DF-4E34-8E84-4A93B9DB80A2}" dt="2024-03-10T19:23:41.913" v="35" actId="404"/>
          <ac:spMkLst>
            <pc:docMk/>
            <pc:sldMk cId="185000923" sldId="507"/>
            <ac:spMk id="4" creationId="{00000000-0000-0000-0000-000000000000}"/>
          </ac:spMkLst>
        </pc:spChg>
      </pc:sldChg>
      <pc:sldChg chg="modSp mod">
        <pc:chgData name="Dowsing, Amy" userId="fd4678d3-4180-4cdc-9094-ea3949cb4318" providerId="ADAL" clId="{A69D6134-09DF-4E34-8E84-4A93B9DB80A2}" dt="2024-03-10T19:37:26.648" v="319" actId="20577"/>
        <pc:sldMkLst>
          <pc:docMk/>
          <pc:sldMk cId="781948784" sldId="508"/>
        </pc:sldMkLst>
        <pc:spChg chg="mod">
          <ac:chgData name="Dowsing, Amy" userId="fd4678d3-4180-4cdc-9094-ea3949cb4318" providerId="ADAL" clId="{A69D6134-09DF-4E34-8E84-4A93B9DB80A2}" dt="2024-03-10T19:37:26.648" v="319" actId="20577"/>
          <ac:spMkLst>
            <pc:docMk/>
            <pc:sldMk cId="781948784" sldId="50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7153C-4935-43B5-A4B1-4BFA62D50CEA}" type="datetimeFigureOut">
              <a:rPr lang="en-GB" smtClean="0"/>
              <a:t>10/03/2024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D2CC3-9BA6-4A21-857F-4DA434B20D48}" type="slidenum">
              <a:rPr lang="en-GB" smtClean="0"/>
              <a:t>‹#›</a:t>
            </a:fld>
            <a:endParaRPr lang="en-GB"/>
          </a:p>
        </p:txBody>
      </p:sp>
    </p:spTree>
    <p:extLst>
      <p:ext uri="{BB962C8B-B14F-4D97-AF65-F5344CB8AC3E}">
        <p14:creationId xmlns:p14="http://schemas.microsoft.com/office/powerpoint/2010/main" val="91447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pmgcareers.co.uk/graduate/applying-to-kpmg/is-kpmg-right-for-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pmgcareers.co.uk/graduate/applying-to-kpmg/is-kpmg-right-for-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Arial" panose="020B0604020202020204" pitchFamily="34" charset="0"/>
              </a:rPr>
              <a:t>Our Apprenticeship programmes offer the chance to gain practical work experience and build core skills within our global network of firms. You’ll be supported to achieve professional qualifications and accreditation's, such as diplomas and degrees, and earn a salary - all at the same time.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overview of the different Apprenticeship</a:t>
            </a:r>
            <a:r>
              <a:rPr lang="en-GB" baseline="0" dirty="0"/>
              <a:t> programmes we offer at KPMG. Please note, each programme differs in duration/locations available and each of the qualifications offered aligned to the relevant business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r>
              <a:rPr kumimoji="0" lang="en-US" sz="1200" b="1" i="0" u="none" strike="noStrike" kern="1200" cap="none" spc="0" normalizeH="0" baseline="0" noProof="0" dirty="0">
                <a:ln>
                  <a:noFill/>
                </a:ln>
                <a:solidFill>
                  <a:srgbClr val="483698"/>
                </a:solidFill>
                <a:effectLst/>
                <a:uLnTx/>
                <a:uFillTx/>
                <a:latin typeface="Arial"/>
                <a:ea typeface="+mn-ea"/>
                <a:cs typeface="+mn-cs"/>
              </a:rPr>
              <a:t>Audit – Apprenticeship</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endParaRPr kumimoji="0" lang="en-US" sz="1200" b="1" i="0" u="none" strike="noStrike" kern="1200" cap="none" spc="0" normalizeH="0" baseline="0" noProof="0" dirty="0">
              <a:ln>
                <a:noFill/>
              </a:ln>
              <a:solidFill>
                <a:srgbClr val="483698"/>
              </a:solidFill>
              <a:effectLst/>
              <a:uLnTx/>
              <a:uFillTx/>
              <a:latin typeface="Arial"/>
              <a:ea typeface="+mn-ea"/>
              <a:cs typeface="+mn-cs"/>
            </a:endParaRPr>
          </a:p>
          <a:p>
            <a:pPr algn="l"/>
            <a:r>
              <a:rPr lang="en-GB" b="0" i="0" dirty="0">
                <a:solidFill>
                  <a:srgbClr val="212529"/>
                </a:solidFill>
                <a:effectLst/>
                <a:latin typeface="Arial" panose="020B0604020202020204" pitchFamily="34" charset="0"/>
              </a:rPr>
              <a:t>The largest of our UK practices, Audit is about examining organisations and ensuring their published annual accounts are a 'true and fair' reflection of their financial performance.</a:t>
            </a:r>
          </a:p>
          <a:p>
            <a:pPr algn="l"/>
            <a:r>
              <a:rPr lang="en-GB" b="0" i="0" dirty="0">
                <a:solidFill>
                  <a:srgbClr val="212529"/>
                </a:solidFill>
                <a:effectLst/>
                <a:latin typeface="Arial" panose="020B0604020202020204" pitchFamily="34" charset="0"/>
              </a:rPr>
              <a:t>The work we do in Audit affects investment decisions, inspires confidence in public sector expenditure and supports economic growth. Some of the world’s biggest companies rely on us to provide independent insight, challenge and audit expertise.</a:t>
            </a:r>
          </a:p>
          <a:p>
            <a:pPr algn="l"/>
            <a:r>
              <a:rPr lang="en-GB" b="0" i="0" dirty="0">
                <a:solidFill>
                  <a:srgbClr val="212529"/>
                </a:solidFill>
                <a:effectLst/>
                <a:latin typeface="Arial" panose="020B0604020202020204" pitchFamily="34" charset="0"/>
              </a:rPr>
              <a:t>In today’s disruptive times, audit is needed more than ever by society to build trust and support economic growth now, and in the future.</a:t>
            </a:r>
          </a:p>
          <a:p>
            <a:pPr algn="l"/>
            <a:r>
              <a:rPr lang="en-GB" b="0" i="0" dirty="0">
                <a:solidFill>
                  <a:srgbClr val="212529"/>
                </a:solidFill>
                <a:effectLst/>
                <a:latin typeface="Arial" panose="020B0604020202020204" pitchFamily="34" charset="0"/>
              </a:rPr>
              <a:t>As an apprentice in Audit, you'll be an important part of our mission to support the UK in a connected world, getting under the skin of a variety of organisations and contributing to our shared goal of delivering high quality work.</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br>
              <a:rPr kumimoji="0" lang="en-US" sz="1200" b="1" i="0" u="none" strike="noStrike" kern="1200" cap="none" spc="0" normalizeH="0" baseline="0" noProof="0" dirty="0">
                <a:ln>
                  <a:noFill/>
                </a:ln>
                <a:solidFill>
                  <a:srgbClr val="483698"/>
                </a:solidFill>
                <a:effectLst/>
                <a:uLnTx/>
                <a:uFillTx/>
                <a:latin typeface="Arial"/>
                <a:ea typeface="+mn-ea"/>
                <a:cs typeface="+mn-cs"/>
              </a:rPr>
            </a:br>
            <a:r>
              <a:rPr lang="en-GB" b="0" i="0" dirty="0">
                <a:solidFill>
                  <a:srgbClr val="212529"/>
                </a:solidFill>
                <a:effectLst/>
                <a:latin typeface="Arial" panose="020B0604020202020204" pitchFamily="34" charset="0"/>
              </a:rPr>
              <a:t>Wherever you’re based, you'll have everything you need to handle each audit engagement with confidence. From the start, you'll be working on rewarding projects alongside some of the brightest minds in business, gaining invaluable support both from your team of experts and your fellow new joiners; building your network and benefiting from learning every day. You can also look forward to ongoing training – depending on which programme you join, you'll study towards professional qualifications and accreditations such as a degree, ACA or CA which will underpin your long-term career with us.</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endParaRPr lang="en-US" sz="1200" dirty="0">
              <a:solidFill>
                <a:schemeClr val="bg1"/>
              </a:solidFill>
            </a:endParaRP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r>
              <a:rPr lang="en-US" sz="1200" dirty="0">
                <a:solidFill>
                  <a:schemeClr val="bg1"/>
                </a:solidFill>
              </a:rPr>
              <a:t>Within audit we have our 2 apprenticeship </a:t>
            </a:r>
            <a:r>
              <a:rPr lang="en-US" sz="1200" dirty="0" err="1">
                <a:solidFill>
                  <a:schemeClr val="bg1"/>
                </a:solidFill>
              </a:rPr>
              <a:t>programmes</a:t>
            </a:r>
            <a:r>
              <a:rPr lang="en-US" sz="1200" dirty="0">
                <a:solidFill>
                  <a:schemeClr val="bg1"/>
                </a:solidFill>
              </a:rPr>
              <a:t>, Audit and Audit Data &amp; analytics. </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endParaRPr lang="en-US" sz="1200" dirty="0">
              <a:solidFill>
                <a:schemeClr val="bg1"/>
              </a:solidFill>
            </a:endParaRP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r>
              <a:rPr lang="en-US" sz="1200" dirty="0">
                <a:solidFill>
                  <a:schemeClr val="bg1"/>
                </a:solidFill>
              </a:rPr>
              <a:t>On the audit </a:t>
            </a:r>
            <a:r>
              <a:rPr lang="en-US" sz="1200" dirty="0" err="1">
                <a:solidFill>
                  <a:schemeClr val="bg1"/>
                </a:solidFill>
              </a:rPr>
              <a:t>programme</a:t>
            </a:r>
            <a:r>
              <a:rPr lang="en-US" sz="1200" dirty="0">
                <a:solidFill>
                  <a:schemeClr val="bg1"/>
                </a:solidFill>
              </a:rPr>
              <a:t> you will have rotations in the Audit function. This is a  5-year </a:t>
            </a:r>
            <a:r>
              <a:rPr lang="en-US" sz="1200" dirty="0" err="1">
                <a:solidFill>
                  <a:schemeClr val="bg1"/>
                </a:solidFill>
              </a:rPr>
              <a:t>programme</a:t>
            </a:r>
            <a:r>
              <a:rPr lang="en-US" sz="1200" dirty="0">
                <a:solidFill>
                  <a:schemeClr val="bg1"/>
                </a:solidFill>
              </a:rPr>
              <a:t>. As </a:t>
            </a:r>
            <a:r>
              <a:rPr lang="en-GB" b="0" i="0" dirty="0">
                <a:solidFill>
                  <a:srgbClr val="212529"/>
                </a:solidFill>
                <a:effectLst/>
                <a:latin typeface="Arial" panose="020B0604020202020204" pitchFamily="34" charset="0"/>
              </a:rPr>
              <a:t>part of your KPMG Audit Apprenticeship you will complete the AAT Level 3 and 4 plus the Level 7 ACA/CA Professional Qualification.</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endParaRPr kumimoji="0" lang="en-GB" sz="1200" b="0" i="0" u="none" strike="noStrike" kern="1200" cap="none" spc="0" normalizeH="0" baseline="0" noProof="0" dirty="0">
              <a:ln>
                <a:noFill/>
              </a:ln>
              <a:solidFill>
                <a:srgbClr val="212529"/>
              </a:solidFill>
              <a:effectLst/>
              <a:uLnTx/>
              <a:uFillTx/>
              <a:latin typeface="Arial" panose="020B0604020202020204" pitchFamily="34" charset="0"/>
              <a:ea typeface="+mn-ea"/>
              <a:cs typeface="+mn-cs"/>
            </a:endParaRP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r>
              <a:rPr kumimoji="0" lang="en-GB" sz="1200" b="0" i="0" u="none" strike="noStrike" kern="1200" cap="none" spc="0" normalizeH="0" baseline="0" noProof="0" dirty="0">
                <a:ln>
                  <a:noFill/>
                </a:ln>
                <a:solidFill>
                  <a:srgbClr val="212529"/>
                </a:solidFill>
                <a:effectLst/>
                <a:uLnTx/>
                <a:uFillTx/>
                <a:latin typeface="Arial" panose="020B0604020202020204" pitchFamily="34" charset="0"/>
                <a:ea typeface="+mn-ea"/>
                <a:cs typeface="+mn-cs"/>
              </a:rPr>
              <a:t>On our 4 year Audit Data &amp; Analytics Programme you’ll learn how to become and effective audit </a:t>
            </a:r>
            <a:r>
              <a:rPr kumimoji="0" lang="en-GB" sz="1200" b="0" i="0" u="none" strike="noStrike" kern="1200" cap="none" spc="0" normalizeH="0" baseline="0" noProof="0" dirty="0" err="1">
                <a:ln>
                  <a:noFill/>
                </a:ln>
                <a:solidFill>
                  <a:srgbClr val="212529"/>
                </a:solidFill>
                <a:effectLst/>
                <a:uLnTx/>
                <a:uFillTx/>
                <a:latin typeface="Arial" panose="020B0604020202020204" pitchFamily="34" charset="0"/>
                <a:ea typeface="+mn-ea"/>
                <a:cs typeface="+mn-cs"/>
              </a:rPr>
              <a:t>analysy</a:t>
            </a:r>
            <a:r>
              <a:rPr kumimoji="0" lang="en-GB" sz="1200" b="0" i="0" u="none" strike="noStrike" kern="1200" cap="none" spc="0" normalizeH="0" baseline="0" noProof="0" dirty="0">
                <a:ln>
                  <a:noFill/>
                </a:ln>
                <a:solidFill>
                  <a:srgbClr val="212529"/>
                </a:solidFill>
                <a:effectLst/>
                <a:uLnTx/>
                <a:uFillTx/>
                <a:latin typeface="Arial" panose="020B0604020202020204" pitchFamily="34" charset="0"/>
                <a:ea typeface="+mn-ea"/>
                <a:cs typeface="+mn-cs"/>
              </a:rPr>
              <a:t>. On this programme you’ll work towards a BSc (Hons) Digital and Technology Solutions qualification, which is level 6. </a:t>
            </a:r>
            <a:r>
              <a:rPr lang="en-US" sz="1200" dirty="0">
                <a:solidFill>
                  <a:schemeClr val="bg1"/>
                </a:solidFill>
              </a:rPr>
              <a:t>Learn how to become an effective Audit analyst. </a:t>
            </a:r>
            <a:br>
              <a:rPr kumimoji="0" lang="en-GB" sz="1200" b="0" i="0" u="none" strike="noStrike" kern="1200" cap="none" spc="0" normalizeH="0" baseline="0" noProof="0" dirty="0">
                <a:ln>
                  <a:noFill/>
                </a:ln>
                <a:solidFill>
                  <a:srgbClr val="483698"/>
                </a:solidFill>
                <a:effectLst/>
                <a:uLnTx/>
                <a:uFillTx/>
                <a:latin typeface="Arial"/>
                <a:ea typeface="+mn-ea"/>
                <a:cs typeface="+mn-cs"/>
              </a:rPr>
            </a:br>
            <a:r>
              <a:rPr kumimoji="0" lang="en-GB" sz="1200" b="0" i="0" u="none" strike="noStrike" kern="1200" cap="none" spc="0" normalizeH="0" baseline="0" noProof="0" dirty="0">
                <a:ln>
                  <a:noFill/>
                </a:ln>
                <a:solidFill>
                  <a:srgbClr val="483698"/>
                </a:solidFill>
                <a:effectLst/>
                <a:uLnTx/>
                <a:uFillTx/>
                <a:latin typeface="Arial"/>
                <a:ea typeface="+mn-ea"/>
                <a:cs typeface="+mn-cs"/>
              </a:rPr>
              <a:t> </a:t>
            </a:r>
            <a:endParaRPr kumimoji="0" lang="en-GB" sz="1200" b="1" i="0" u="none" strike="noStrike" kern="1200" cap="none" spc="0" normalizeH="0" baseline="0" noProof="0" dirty="0">
              <a:ln>
                <a:noFill/>
              </a:ln>
              <a:solidFill>
                <a:srgbClr val="483698"/>
              </a:solidFill>
              <a:effectLst/>
              <a:uLnTx/>
              <a:uFillTx/>
              <a:latin typeface="Arial"/>
              <a:ea typeface="+mn-ea"/>
              <a:cs typeface="+mn-cs"/>
            </a:endParaRP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r>
              <a:rPr kumimoji="0" lang="en-GB" sz="1200" b="1" i="0" u="none" strike="noStrike" kern="1200" cap="none" spc="0" normalizeH="0" baseline="0" noProof="0" dirty="0">
                <a:ln>
                  <a:noFill/>
                </a:ln>
                <a:solidFill>
                  <a:srgbClr val="483698"/>
                </a:solidFill>
                <a:effectLst/>
                <a:uLnTx/>
                <a:uFillTx/>
                <a:latin typeface="Arial"/>
                <a:ea typeface="+mn-ea"/>
                <a:cs typeface="+mn-cs"/>
              </a:rPr>
              <a:t>KPMG Business Services Apprenticeship </a:t>
            </a:r>
          </a:p>
          <a:p>
            <a:pPr marL="0" marR="0" lvl="4" indent="0" algn="l" defTabSz="487678" rtl="0" eaLnBrk="1" fontAlgn="auto" latinLnBrk="0" hangingPunct="1">
              <a:lnSpc>
                <a:spcPct val="100000"/>
              </a:lnSpc>
              <a:spcBef>
                <a:spcPts val="200"/>
              </a:spcBef>
              <a:spcAft>
                <a:spcPts val="600"/>
              </a:spcAft>
              <a:buClr>
                <a:srgbClr val="00338D"/>
              </a:buClr>
              <a:buSzTx/>
              <a:buFontTx/>
              <a:buNone/>
              <a:tabLst/>
              <a:defRPr/>
            </a:pPr>
            <a:endParaRPr kumimoji="0" lang="en-GB" sz="1200" b="1" i="0" u="none" strike="noStrike" kern="1200" cap="none" spc="0" normalizeH="0" baseline="0" noProof="0" dirty="0">
              <a:ln>
                <a:noFill/>
              </a:ln>
              <a:solidFill>
                <a:srgbClr val="483698"/>
              </a:solidFill>
              <a:effectLst/>
              <a:uLnTx/>
              <a:uFillTx/>
              <a:latin typeface="Arial"/>
              <a:ea typeface="+mn-ea"/>
              <a:cs typeface="+mn-cs"/>
            </a:endParaRPr>
          </a:p>
          <a:p>
            <a:pPr algn="l"/>
            <a:r>
              <a:rPr lang="en-GB" b="0" i="0" dirty="0">
                <a:solidFill>
                  <a:srgbClr val="212529"/>
                </a:solidFill>
                <a:effectLst/>
                <a:latin typeface="Arial" panose="020B0604020202020204" pitchFamily="34" charset="0"/>
              </a:rPr>
              <a:t>The KPMG Business Services Apprenticeship is a two-year programme where you’ll be fully supported with guidance from KPMG teams, as well as our external training provider, in everything there is to learn about Business Services.</a:t>
            </a:r>
          </a:p>
          <a:p>
            <a:pPr algn="l"/>
            <a:r>
              <a:rPr lang="en-GB" b="0" i="0" dirty="0">
                <a:solidFill>
                  <a:srgbClr val="212529"/>
                </a:solidFill>
                <a:effectLst/>
                <a:latin typeface="Arial" panose="020B0604020202020204" pitchFamily="34" charset="0"/>
              </a:rPr>
              <a:t>KPMG’s Business Services (KBS) function is the single provider of internal business services, advice and expertise to KPMG. KBS is structured around three groups:</a:t>
            </a:r>
          </a:p>
          <a:p>
            <a:pPr algn="l">
              <a:buFont typeface="Arial" panose="020B0604020202020204" pitchFamily="34" charset="0"/>
              <a:buChar char="•"/>
            </a:pPr>
            <a:r>
              <a:rPr lang="en-GB" b="0" i="0" dirty="0">
                <a:solidFill>
                  <a:srgbClr val="212529"/>
                </a:solidFill>
                <a:effectLst/>
                <a:latin typeface="Arial" panose="020B0604020202020204" pitchFamily="34" charset="0"/>
              </a:rPr>
              <a:t>Business Partnering – providing strategic support and insight to business leaders</a:t>
            </a:r>
          </a:p>
          <a:p>
            <a:pPr algn="l">
              <a:buFont typeface="Arial" panose="020B0604020202020204" pitchFamily="34" charset="0"/>
              <a:buChar char="•"/>
            </a:pPr>
            <a:r>
              <a:rPr lang="en-GB" b="0" i="0" dirty="0">
                <a:solidFill>
                  <a:srgbClr val="212529"/>
                </a:solidFill>
                <a:effectLst/>
                <a:latin typeface="Arial" panose="020B0604020202020204" pitchFamily="34" charset="0"/>
              </a:rPr>
              <a:t>Centres of Expertise – deep specialist expertise and delivery of transformation initiatives</a:t>
            </a:r>
          </a:p>
          <a:p>
            <a:pPr algn="l">
              <a:buFont typeface="Arial" panose="020B0604020202020204" pitchFamily="34" charset="0"/>
              <a:buChar char="•"/>
            </a:pPr>
            <a:r>
              <a:rPr lang="en-GB" b="0" i="0" dirty="0">
                <a:solidFill>
                  <a:srgbClr val="212529"/>
                </a:solidFill>
                <a:effectLst/>
                <a:latin typeface="Arial" panose="020B0604020202020204" pitchFamily="34" charset="0"/>
              </a:rPr>
              <a:t>Operational Excellence Hubs – delivering services and support that keeps our business running efficiently</a:t>
            </a:r>
          </a:p>
          <a:p>
            <a:pPr algn="l">
              <a:buFont typeface="Arial" panose="020B0604020202020204" pitchFamily="34" charset="0"/>
              <a:buChar char="•"/>
            </a:pPr>
            <a:endParaRPr lang="en-GB" b="0" i="0" dirty="0">
              <a:solidFill>
                <a:srgbClr val="212529"/>
              </a:solidFill>
              <a:effectLst/>
              <a:latin typeface="Arial" panose="020B0604020202020204" pitchFamily="34" charset="0"/>
            </a:endParaRPr>
          </a:p>
          <a:p>
            <a:pPr algn="l">
              <a:buFont typeface="Arial" panose="020B0604020202020204" pitchFamily="34" charset="0"/>
              <a:buNone/>
            </a:pPr>
            <a:r>
              <a:rPr lang="en-GB" b="0" i="0" dirty="0">
                <a:solidFill>
                  <a:srgbClr val="212529"/>
                </a:solidFill>
                <a:effectLst/>
                <a:latin typeface="Arial" panose="020B0604020202020204" pitchFamily="34" charset="0"/>
              </a:rPr>
              <a:t>Throughout the apprenticeship, you’ll develop a host of core skills to help you succeed in the workplace. From delivering and working on projects, developing a customer focused mindset and learning how to work as part of a professional team. We’ll make sure you have the support you need to take on new challenges and thrive within a professional workplace environment.</a:t>
            </a:r>
          </a:p>
          <a:p>
            <a:pPr algn="l">
              <a:buFont typeface="Arial" panose="020B0604020202020204" pitchFamily="34" charset="0"/>
              <a:buNone/>
            </a:pPr>
            <a:endParaRPr lang="en-GB" b="0" i="0" dirty="0">
              <a:solidFill>
                <a:srgbClr val="212529"/>
              </a:solidFill>
              <a:effectLst/>
              <a:latin typeface="Arial" panose="020B0604020202020204" pitchFamily="34" charset="0"/>
            </a:endParaRPr>
          </a:p>
          <a:p>
            <a:pPr algn="l">
              <a:buFont typeface="Arial" panose="020B0604020202020204" pitchFamily="34" charset="0"/>
              <a:buNone/>
            </a:pPr>
            <a:r>
              <a:rPr lang="en-GB" b="1" i="0">
                <a:solidFill>
                  <a:srgbClr val="212529"/>
                </a:solidFill>
                <a:effectLst/>
                <a:latin typeface="Arial" panose="020B0604020202020204" pitchFamily="34" charset="0"/>
              </a:rPr>
              <a:t>Technology Apprenticeship </a:t>
            </a:r>
            <a:endParaRPr lang="en-GB" b="1" i="0" dirty="0">
              <a:solidFill>
                <a:srgbClr val="212529"/>
              </a:solidFill>
              <a:effectLst/>
              <a:latin typeface="Arial" panose="020B0604020202020204" pitchFamily="34" charset="0"/>
            </a:endParaRPr>
          </a:p>
          <a:p>
            <a:pPr algn="l"/>
            <a:r>
              <a:rPr lang="en-GB" b="0" i="0" dirty="0">
                <a:solidFill>
                  <a:srgbClr val="333333"/>
                </a:solidFill>
                <a:effectLst/>
                <a:latin typeface="KPMG-Secondary"/>
              </a:rPr>
              <a:t>Technology is at the heart of what we do and is changing the world like never before, which makes it a really exciting time to join us. Working shoulder-to-shoulder with our clients, we are pioneering some of the most advanced tech-enabled solutions to help them solve some of their biggest business challenges.</a:t>
            </a:r>
          </a:p>
          <a:p>
            <a:pPr algn="l"/>
            <a:r>
              <a:rPr lang="en-GB" b="0" i="0" dirty="0">
                <a:solidFill>
                  <a:srgbClr val="333333"/>
                </a:solidFill>
                <a:effectLst/>
                <a:latin typeface="KPMG-Secondary"/>
              </a:rPr>
              <a:t>Our work is both technical and diverse and our Technology Apprenticeship is designed to support you on your journey to a successful career in technology. You’ll explore the interaction between technical systems and the workplace and how to use them effectively for maximum business impact. You’ll study towards a BSc (Hons) in Digital and Technology Solutions over the course of 3 years.</a:t>
            </a:r>
          </a:p>
          <a:p>
            <a:pPr algn="l"/>
            <a:r>
              <a:rPr lang="en-GB" b="0" i="0" dirty="0">
                <a:solidFill>
                  <a:srgbClr val="333333"/>
                </a:solidFill>
                <a:effectLst/>
                <a:latin typeface="KPMG-Secondary"/>
              </a:rPr>
              <a:t>To ensure that you are set up for success, prior to embarking on your course, you will attend a 12-week Bootcamp to kick start your apprenticeship which will give you the technical fundamentals to support your development.</a:t>
            </a:r>
          </a:p>
          <a:p>
            <a:pPr algn="l"/>
            <a:endParaRPr lang="en-GB" b="0" i="0" dirty="0">
              <a:solidFill>
                <a:srgbClr val="212529"/>
              </a:solidFill>
              <a:effectLst/>
              <a:latin typeface="Arial" panose="020B0604020202020204" pitchFamily="34" charset="0"/>
            </a:endParaRPr>
          </a:p>
          <a:p>
            <a:pPr algn="l"/>
            <a:r>
              <a:rPr lang="en-GB" b="1" i="0" dirty="0">
                <a:solidFill>
                  <a:srgbClr val="212529"/>
                </a:solidFill>
                <a:effectLst/>
                <a:latin typeface="Arial" panose="020B0604020202020204" pitchFamily="34" charset="0"/>
              </a:rPr>
              <a:t>Consulting Apprenticeship</a:t>
            </a:r>
          </a:p>
          <a:p>
            <a:pPr algn="l"/>
            <a:r>
              <a:rPr lang="en-GB" b="0" i="0" dirty="0">
                <a:solidFill>
                  <a:srgbClr val="212529"/>
                </a:solidFill>
                <a:effectLst/>
                <a:latin typeface="Arial" panose="020B0604020202020204" pitchFamily="34" charset="0"/>
              </a:rPr>
              <a:t>In an ever-changing, increasingly complex world, we work shoulder-to-shoulder with our clients to help them overcome the challenges they're facing, now and in the future.</a:t>
            </a:r>
          </a:p>
          <a:p>
            <a:pPr algn="l"/>
            <a:r>
              <a:rPr lang="en-GB" b="0" i="0" dirty="0">
                <a:solidFill>
                  <a:srgbClr val="212529"/>
                </a:solidFill>
                <a:effectLst/>
                <a:latin typeface="Arial" panose="020B0604020202020204" pitchFamily="34" charset="0"/>
              </a:rPr>
              <a:t>We work with businesses of all shapes and sizes, offering advice on how companies can grow sustainably and deal with the unexpected. We do that by immersing ourselves in our clients' organisations, applying innovative ideas and tech-enabled solutions to deliver the best possible outcomes.</a:t>
            </a:r>
          </a:p>
          <a:p>
            <a:pPr algn="l"/>
            <a:endParaRPr lang="en-GB" b="0" i="0" dirty="0">
              <a:solidFill>
                <a:srgbClr val="212529"/>
              </a:solidFill>
              <a:effectLst/>
              <a:latin typeface="Arial" panose="020B0604020202020204" pitchFamily="34" charset="0"/>
            </a:endParaRPr>
          </a:p>
          <a:p>
            <a:pPr algn="l"/>
            <a:r>
              <a:rPr lang="en-GB" b="0" i="0" dirty="0">
                <a:solidFill>
                  <a:srgbClr val="212529"/>
                </a:solidFill>
                <a:effectLst/>
                <a:latin typeface="Arial" panose="020B0604020202020204" pitchFamily="34" charset="0"/>
              </a:rPr>
              <a:t>We offer two Consulting Apprenticeships - our rotational Consulting KPMG360° Apprenticeship and our Consulting Managed Services Apprenticeship. Both offer the opportunity to gain valuable work experience alongside studying for industry recognised qualifications, and the chance to build a truly rewarding career.</a:t>
            </a:r>
          </a:p>
          <a:p>
            <a:pPr algn="l"/>
            <a:r>
              <a:rPr lang="en-GB" b="0" i="0" dirty="0">
                <a:solidFill>
                  <a:srgbClr val="212529"/>
                </a:solidFill>
                <a:effectLst/>
                <a:latin typeface="Arial" panose="020B0604020202020204" pitchFamily="34" charset="0"/>
              </a:rPr>
              <a:t>Join us as a Consulting Apprentice and be challenged to go beyond your expectations; to earn, learn and make a difference for our clients, our people, our communities and the planet.</a:t>
            </a:r>
          </a:p>
          <a:p>
            <a:pPr algn="l"/>
            <a:endParaRPr lang="en-GB" b="0" i="0" dirty="0">
              <a:solidFill>
                <a:srgbClr val="212529"/>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8D"/>
                </a:solidFill>
              </a:rPr>
              <a:t>A two-year </a:t>
            </a:r>
            <a:r>
              <a:rPr lang="en-US" sz="1200" dirty="0" err="1">
                <a:solidFill>
                  <a:srgbClr val="00338D"/>
                </a:solidFill>
              </a:rPr>
              <a:t>programme</a:t>
            </a:r>
            <a:r>
              <a:rPr lang="en-US" sz="1200" dirty="0">
                <a:solidFill>
                  <a:srgbClr val="00338D"/>
                </a:solidFill>
              </a:rPr>
              <a:t> working with clients who are looking</a:t>
            </a:r>
            <a:br>
              <a:rPr lang="en-US" sz="1200" dirty="0">
                <a:solidFill>
                  <a:srgbClr val="00338D"/>
                </a:solidFill>
              </a:rPr>
            </a:br>
            <a:r>
              <a:rPr lang="en-US" sz="1200" dirty="0">
                <a:solidFill>
                  <a:srgbClr val="00338D"/>
                </a:solidFill>
              </a:rPr>
              <a:t>to temporarily outsource parts of their business, working towards</a:t>
            </a:r>
            <a:br>
              <a:rPr lang="en-US" sz="1200" dirty="0">
                <a:solidFill>
                  <a:srgbClr val="00338D"/>
                </a:solidFill>
              </a:rPr>
            </a:br>
            <a:r>
              <a:rPr lang="en-US" sz="1200" dirty="0">
                <a:solidFill>
                  <a:srgbClr val="00338D"/>
                </a:solidFill>
              </a:rPr>
              <a:t>a Level 3 Business Administration Apprenticeship</a:t>
            </a:r>
          </a:p>
          <a:p>
            <a:pPr algn="l"/>
            <a:endParaRPr lang="en-GB" b="0" i="0" dirty="0">
              <a:solidFill>
                <a:srgbClr val="212529"/>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KPMG’s Business Services function is the engine room of KPMG</a:t>
            </a:r>
            <a:br>
              <a:rPr lang="en-US" sz="1200" dirty="0">
                <a:solidFill>
                  <a:schemeClr val="bg1"/>
                </a:solidFill>
              </a:rPr>
            </a:br>
            <a:r>
              <a:rPr lang="en-US" sz="1200" dirty="0">
                <a:solidFill>
                  <a:schemeClr val="bg1"/>
                </a:solidFill>
              </a:rPr>
              <a:t>and is structured around three groups – Business Partnering,</a:t>
            </a:r>
            <a:br>
              <a:rPr lang="en-US" sz="1200" dirty="0">
                <a:solidFill>
                  <a:schemeClr val="bg1"/>
                </a:solidFill>
              </a:rPr>
            </a:br>
            <a:r>
              <a:rPr lang="en-US" sz="1200" dirty="0" err="1">
                <a:solidFill>
                  <a:schemeClr val="bg1"/>
                </a:solidFill>
              </a:rPr>
              <a:t>Centres</a:t>
            </a:r>
            <a:r>
              <a:rPr lang="en-US" sz="1200" dirty="0">
                <a:solidFill>
                  <a:schemeClr val="bg1"/>
                </a:solidFill>
              </a:rPr>
              <a:t> of Expertise and Operational Excellence Hubs KPMG Discovery,</a:t>
            </a:r>
            <a:br>
              <a:rPr lang="en-US" sz="1200" dirty="0">
                <a:solidFill>
                  <a:schemeClr val="bg1"/>
                </a:solidFill>
              </a:rPr>
            </a:br>
            <a:r>
              <a:rPr lang="en-US" sz="1200" dirty="0">
                <a:solidFill>
                  <a:schemeClr val="bg1"/>
                </a:solidFill>
              </a:rPr>
              <a:t>2-year </a:t>
            </a:r>
            <a:r>
              <a:rPr lang="en-US" sz="1200" dirty="0" err="1">
                <a:solidFill>
                  <a:schemeClr val="bg1"/>
                </a:solidFill>
              </a:rPr>
              <a:t>programme</a:t>
            </a:r>
            <a:r>
              <a:rPr lang="en-US" sz="1200" dirty="0">
                <a:solidFill>
                  <a:schemeClr val="bg1"/>
                </a:solidFill>
              </a:rPr>
              <a:t>, working towards a Level 3 Business Administration Apprenticeship</a:t>
            </a:r>
          </a:p>
          <a:p>
            <a:pPr algn="l"/>
            <a:endParaRPr lang="en-GB" b="0" i="0" dirty="0">
              <a:solidFill>
                <a:srgbClr val="212529"/>
              </a:solidFill>
              <a:effectLst/>
              <a:latin typeface="Arial" panose="020B0604020202020204" pitchFamily="34" charset="0"/>
            </a:endParaRPr>
          </a:p>
          <a:p>
            <a:pPr algn="l"/>
            <a:r>
              <a:rPr lang="en-GB" b="1" i="0" dirty="0">
                <a:solidFill>
                  <a:srgbClr val="212529"/>
                </a:solidFill>
                <a:effectLst/>
                <a:latin typeface="Arial" panose="020B0604020202020204" pitchFamily="34" charset="0"/>
              </a:rPr>
              <a:t>KPMG Law Apprenticeship </a:t>
            </a:r>
          </a:p>
          <a:p>
            <a:pPr algn="l"/>
            <a:r>
              <a:rPr lang="en-GB" b="0" i="0" dirty="0">
                <a:solidFill>
                  <a:srgbClr val="212529"/>
                </a:solidFill>
                <a:effectLst/>
                <a:latin typeface="Arial" panose="020B0604020202020204" pitchFamily="34" charset="0"/>
              </a:rPr>
              <a:t>In times of disruption, we support our clients to adapt to rapidly changing business landscapes. Side-by-side, we work with them to navigate uncertainty, because wherever there are challenges, we see possibilities.</a:t>
            </a:r>
          </a:p>
          <a:p>
            <a:pPr algn="l"/>
            <a:r>
              <a:rPr lang="en-GB" b="0" i="0" dirty="0">
                <a:solidFill>
                  <a:srgbClr val="212529"/>
                </a:solidFill>
                <a:effectLst/>
                <a:latin typeface="Arial" panose="020B0604020202020204" pitchFamily="34" charset="0"/>
              </a:rPr>
              <a:t>By understanding the issues they face and drawing upon our legal expertise, along with the wider KPMG capabilities, at KPMG Law we’re transforming both the delivery of legal solutions to our clients and also the in-house legal teams that support our clients’ businesses. We’re always looking for new opportunities to achieve better business outcomes, including digitally-driven solutions that will help our clients evolve and thrive in a new world.</a:t>
            </a:r>
          </a:p>
          <a:p>
            <a:pPr algn="l"/>
            <a:endParaRPr lang="en-GB" b="1" i="0" dirty="0">
              <a:solidFill>
                <a:srgbClr val="212529"/>
              </a:solidFill>
              <a:effectLst/>
              <a:latin typeface="Arial" panose="020B0604020202020204" pitchFamily="34" charset="0"/>
            </a:endParaRPr>
          </a:p>
          <a:p>
            <a:pPr algn="l"/>
            <a:r>
              <a:rPr lang="en-GB" b="0" i="0" dirty="0">
                <a:solidFill>
                  <a:srgbClr val="212529"/>
                </a:solidFill>
                <a:effectLst/>
                <a:latin typeface="Arial" panose="020B0604020202020204" pitchFamily="34" charset="0"/>
              </a:rPr>
              <a:t>Working with some of the world's biggest companies, join us as an apprentice and you could find yourself on projects ranging from Deals, UK and International Business Reorganisations, Financial Services, Disputes; right through to Workforce compliance and transformation and Commercial Technology and Data, or even, Family Office and Private Client matters for our high net worth clients. Underpinning all our work is our innovative use of technology. Our KPMG Law apprentices will have access to advanced digital solutions and we actively encourage a strong technology focus, where you’ll get the chance to work alongside dedicated legal technologists, solution architects, developers, and legal project managers.</a:t>
            </a:r>
            <a:endParaRPr lang="en-GB" b="1" i="0" dirty="0">
              <a:solidFill>
                <a:srgbClr val="212529"/>
              </a:solidFill>
              <a:effectLst/>
              <a:latin typeface="Arial" panose="020B0604020202020204" pitchFamily="34" charset="0"/>
            </a:endParaRPr>
          </a:p>
          <a:p>
            <a:pPr algn="l"/>
            <a:endParaRPr lang="en-GB" b="0" i="0" dirty="0">
              <a:solidFill>
                <a:srgbClr val="212529"/>
              </a:solidFill>
              <a:effectLst/>
              <a:latin typeface="Arial" panose="020B0604020202020204" pitchFamily="34" charset="0"/>
            </a:endParaRPr>
          </a:p>
          <a:p>
            <a:pPr algn="l"/>
            <a:endParaRPr lang="en-GB" b="1" i="0" dirty="0">
              <a:solidFill>
                <a:srgbClr val="212529"/>
              </a:solidFill>
              <a:effectLst/>
              <a:latin typeface="Arial" panose="020B0604020202020204" pitchFamily="34" charset="0"/>
            </a:endParaRPr>
          </a:p>
          <a:p>
            <a:pPr algn="l">
              <a:buFont typeface="Arial" panose="020B0604020202020204" pitchFamily="34" charset="0"/>
              <a:buNone/>
            </a:pPr>
            <a:r>
              <a:rPr lang="en-GB" b="1" i="0" dirty="0">
                <a:solidFill>
                  <a:srgbClr val="212529"/>
                </a:solidFill>
                <a:effectLst/>
                <a:latin typeface="Arial" panose="020B0604020202020204" pitchFamily="34" charset="0"/>
              </a:rPr>
              <a:t>Tax Apprenticeship</a:t>
            </a:r>
          </a:p>
          <a:p>
            <a:pPr algn="l"/>
            <a:r>
              <a:rPr lang="en-GB" b="0" i="0" dirty="0">
                <a:solidFill>
                  <a:srgbClr val="212529"/>
                </a:solidFill>
                <a:effectLst/>
                <a:latin typeface="Arial" panose="020B0604020202020204" pitchFamily="34" charset="0"/>
              </a:rPr>
              <a:t>Our Tax teams work with a wide range of organisations and individuals, helping them to implement the tax approaches that best suit their commercial needs within domestic and international legal and regulatory requirements.</a:t>
            </a:r>
          </a:p>
          <a:p>
            <a:pPr algn="l"/>
            <a:r>
              <a:rPr lang="en-GB" b="0" i="0" dirty="0">
                <a:solidFill>
                  <a:srgbClr val="212529"/>
                </a:solidFill>
                <a:effectLst/>
                <a:latin typeface="Arial" panose="020B0604020202020204" pitchFamily="34" charset="0"/>
              </a:rPr>
              <a:t>Our advice can prove invaluable to our clients. Everyday, in ways big and small, we make a meaningful and positive difference to them. This is partly because complex issues can be open to interpretation, and partly due to the ever-changing legislation that can have major taxation implications for our clients. Our job is to keep up with those developments, advising clients of new risks and opportunities that come up. This is even more important as the need for companies to ‘do the right thing by society’ has shone a light on their tax affairs, whilst governments globally seek to drive greater tax transparency, and use tax as an incentive to help achieve wider environmental and social ambitions.</a:t>
            </a:r>
          </a:p>
          <a:p>
            <a:pPr algn="l">
              <a:buFont typeface="Arial" panose="020B0604020202020204" pitchFamily="34" charset="0"/>
              <a:buNone/>
            </a:pPr>
            <a:endParaRPr kumimoji="0" lang="en-US" sz="1200" b="0" i="0" u="none" strike="noStrike" kern="1200" cap="none" spc="0" normalizeH="0" baseline="0" noProof="0" dirty="0">
              <a:ln>
                <a:noFill/>
              </a:ln>
              <a:solidFill>
                <a:srgbClr val="48369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27A0D-AB5A-4BFD-A291-D3BC0C69C85D}"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259163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the timings between Apprenticeship and Graduate Programme- on Average Apprentices qualify quicker than Graduates- both Apprentices and Grads work towards the same qualifications internally- just a slightly different route</a:t>
            </a:r>
          </a:p>
        </p:txBody>
      </p:sp>
      <p:sp>
        <p:nvSpPr>
          <p:cNvPr id="4" name="Slide Number Placeholder 3"/>
          <p:cNvSpPr>
            <a:spLocks noGrp="1"/>
          </p:cNvSpPr>
          <p:nvPr>
            <p:ph type="sldNum" sz="quarter" idx="5"/>
          </p:nvPr>
        </p:nvSpPr>
        <p:spPr/>
        <p:txBody>
          <a:bodyPr/>
          <a:lstStyle/>
          <a:p>
            <a:fld id="{351CFDC6-3782-4F03-BABA-3E07AF7CBC69}" type="slidenum">
              <a:rPr lang="en-GB" smtClean="0"/>
              <a:pPr/>
              <a:t>5</a:t>
            </a:fld>
            <a:endParaRPr lang="en-GB" dirty="0"/>
          </a:p>
        </p:txBody>
      </p:sp>
    </p:spTree>
    <p:extLst>
      <p:ext uri="{BB962C8B-B14F-4D97-AF65-F5344CB8AC3E}">
        <p14:creationId xmlns:p14="http://schemas.microsoft.com/office/powerpoint/2010/main" val="132755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ea typeface="+mn-ea"/>
                <a:cs typeface="+mn-cs"/>
              </a:rPr>
              <a:t>If you are applying to one of our apprenticeship programmes, you will need to go through our KPMG assessment process. We have designed our application process to give you the chance to show your potential as well as gaining a greater insight into working life at KPMG.</a:t>
            </a:r>
          </a:p>
          <a:p>
            <a:endParaRPr lang="en-GB" dirty="0"/>
          </a:p>
          <a:p>
            <a:r>
              <a:rPr lang="en-GB" sz="1200" b="1" i="0" kern="1200" dirty="0">
                <a:solidFill>
                  <a:schemeClr val="tx1"/>
                </a:solidFill>
                <a:effectLst/>
                <a:ea typeface="+mn-ea"/>
                <a:cs typeface="+mn-cs"/>
              </a:rPr>
              <a:t>Stage 1: Your application </a:t>
            </a:r>
          </a:p>
          <a:p>
            <a:r>
              <a:rPr lang="en-GB" sz="1200" b="0" i="0" kern="1200" dirty="0">
                <a:solidFill>
                  <a:schemeClr val="tx1"/>
                </a:solidFill>
                <a:effectLst/>
                <a:ea typeface="+mn-ea"/>
                <a:cs typeface="+mn-cs"/>
              </a:rPr>
              <a:t>This is your chance to tell us about your academic background and any work experience you may have undertaken. This should take about 30 minutes to complete and you won't need to upload a CV.</a:t>
            </a:r>
          </a:p>
          <a:p>
            <a:r>
              <a:rPr lang="en-GB" b="0" i="0" dirty="0">
                <a:solidFill>
                  <a:srgbClr val="212529"/>
                </a:solidFill>
                <a:effectLst/>
                <a:latin typeface="Arial" panose="020B0604020202020204" pitchFamily="34" charset="0"/>
              </a:rPr>
              <a:t>At KPMG, everyone brings a unique perspective, and we want to ensure that you have the best opportunity to demonstrate your potential. We’ve designed our application process to assess everyone’s potential in the context of their educational and personal circumstances to ensure that you have the skills to succeed at KPMG.</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You’ll generally be expected to demonstrate the entry requirements listed for each programme, however, if you do not meet all the below, and are a few grades or points short, then we would still encourage you to apply, as you will be given the option to provide additional information that enables us to assess your application and potential in the context of your socio-economic background and/or any extenuating circumstances. </a:t>
            </a:r>
          </a:p>
          <a:p>
            <a:endParaRPr lang="en-GB" sz="1200" b="0" i="0" kern="1200" dirty="0">
              <a:solidFill>
                <a:schemeClr val="tx1"/>
              </a:solidFill>
              <a:effectLst/>
              <a:ea typeface="+mn-ea"/>
              <a:cs typeface="+mn-cs"/>
            </a:endParaRP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Additional info on contextual recruitment:</a:t>
            </a:r>
          </a:p>
          <a:p>
            <a:r>
              <a:rPr lang="en-GB" sz="1200" b="0" i="1" kern="1200" dirty="0">
                <a:solidFill>
                  <a:schemeClr val="tx1"/>
                </a:solidFill>
                <a:effectLst/>
                <a:ea typeface="+mn-ea"/>
                <a:cs typeface="+mn-cs"/>
              </a:rPr>
              <a:t>As part of this commitment, we use the </a:t>
            </a:r>
            <a:r>
              <a:rPr lang="en-GB" sz="1200" b="0" i="1" kern="1200" dirty="0" err="1">
                <a:solidFill>
                  <a:schemeClr val="tx1"/>
                </a:solidFill>
                <a:effectLst/>
                <a:ea typeface="+mn-ea"/>
                <a:cs typeface="+mn-cs"/>
              </a:rPr>
              <a:t>upReach</a:t>
            </a:r>
            <a:r>
              <a:rPr lang="en-GB" sz="1200" b="0" i="1" kern="1200" dirty="0">
                <a:solidFill>
                  <a:schemeClr val="tx1"/>
                </a:solidFill>
                <a:effectLst/>
                <a:ea typeface="+mn-ea"/>
                <a:cs typeface="+mn-cs"/>
              </a:rPr>
              <a:t> contextual recruitment system for programmes with A Level and GCSE (or equivalent) qualification requirements. We use this as we believe that it is important to consider academic results in the context in which they were achieved, such as your socio-economic background and/or any extenuating circumstances. Supplying us with this information, where available, will not negatively impact your application, but it may provide a positive uplift on your academic achievements. You also have the option to opt out of sharing it.</a:t>
            </a:r>
          </a:p>
          <a:p>
            <a:endParaRPr lang="en-GB" sz="1200" b="0" i="0" kern="1200" dirty="0">
              <a:solidFill>
                <a:schemeClr val="tx1"/>
              </a:solidFill>
              <a:effectLst/>
              <a:ea typeface="+mn-ea"/>
              <a:cs typeface="+mn-cs"/>
            </a:endParaRP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Stage 2: Transforming Small Businesses </a:t>
            </a:r>
          </a:p>
          <a:p>
            <a:r>
              <a:rPr lang="en-GB" sz="1200" b="0" i="0" kern="1200" dirty="0">
                <a:solidFill>
                  <a:schemeClr val="tx1"/>
                </a:solidFill>
                <a:effectLst/>
                <a:ea typeface="+mn-ea"/>
                <a:cs typeface="+mn-cs"/>
              </a:rPr>
              <a:t>After submitting your application, you will be automatically invited to our first online assessment, Transforming Small Businesses. This assessment will require you to consider a range of material relating to three fictional small businesses, each with their own business challenges.</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Throughout the assessment, you will be asked how you might respond to certain scenarios by ranking what you'd likely do, say or feel. You will also be asked to analyse some information and provide responses. You will need a pen, paper and calculator (your phone calculator will be sufficient).</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Although the assessment is untimed, we suggest that you allow 90 minutes for completion, and we recommend that you complete it within one sitting. You will need to complete the assessment within five calendar days from the date of your invitation.</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You can access the assessment using the majority of browsers, however we recommend using Chrome for optimal functionality. Please ensure you have a good and stable internet connection before starting the assessment. You should also complete the assessment on a desktop or laptop.</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Please let us know before you start the assessment if you need any adjustments.</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Once you have completed the assessment, you will receive a personalised feedback report based on the </a:t>
            </a:r>
            <a:r>
              <a:rPr lang="en-GB" sz="1200" b="0" i="0" u="sng" kern="1200" dirty="0">
                <a:solidFill>
                  <a:schemeClr val="tx1"/>
                </a:solidFill>
                <a:effectLst/>
                <a:ea typeface="+mn-ea"/>
                <a:cs typeface="+mn-cs"/>
                <a:hlinkClick r:id="rId3" tooltip="What we look for at KPMG"/>
              </a:rPr>
              <a:t>KPMG strengths</a:t>
            </a:r>
            <a:r>
              <a:rPr lang="en-GB" sz="1200" b="0" i="0" kern="1200" dirty="0">
                <a:solidFill>
                  <a:schemeClr val="tx1"/>
                </a:solidFill>
                <a:effectLst/>
                <a:ea typeface="+mn-ea"/>
                <a:cs typeface="+mn-cs"/>
              </a:rPr>
              <a:t> assessed.</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Stage 3: Delivering Outcomes</a:t>
            </a:r>
          </a:p>
          <a:p>
            <a:r>
              <a:rPr lang="en-GB" sz="1200" b="0" i="0" kern="1200" dirty="0">
                <a:solidFill>
                  <a:schemeClr val="tx1"/>
                </a:solidFill>
                <a:effectLst/>
                <a:ea typeface="+mn-ea"/>
                <a:cs typeface="+mn-cs"/>
              </a:rPr>
              <a:t>If you are successful at Stage 2, you may be invited to our next online assessment.</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This stage provides you with an insight into your chosen business area as you are taken through a fictional project, linked to one of the small businesses introduced in the previous Transforming Small Businesses assessment.</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Throughout the assessment, you will be asked; how you might respond to certain scenarios by ranking what you'd likely do, to record video responses via your webcam, and provide written responses to information provided.</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Again, this assessment is untimed, but we suggest that you allow 60 minutes to complete it and that you do so in one sitting. You will have 5 calendar days to complete the assessment from the date of your invitation.</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Make sure you let us know before you start the assessment if you need any adjustments.</a:t>
            </a:r>
          </a:p>
          <a:p>
            <a:endParaRPr lang="en-GB" sz="1200" b="0" i="0" kern="1200" dirty="0">
              <a:solidFill>
                <a:schemeClr val="tx1"/>
              </a:solidFill>
              <a:effectLst/>
              <a:ea typeface="+mn-ea"/>
              <a:cs typeface="+mn-cs"/>
            </a:endParaRP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Stage 4: Virtual Launch Pad </a:t>
            </a:r>
          </a:p>
          <a:p>
            <a:r>
              <a:rPr lang="en-GB" sz="1200" b="0" i="0" kern="1200" dirty="0">
                <a:solidFill>
                  <a:schemeClr val="tx1"/>
                </a:solidFill>
                <a:effectLst/>
                <a:ea typeface="+mn-ea"/>
                <a:cs typeface="+mn-cs"/>
              </a:rPr>
              <a:t>If you are successful at Stage 4, you may be invited to attend a Virtual Launch Pad. This is the final stage of the recruitment process.​</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Virtual Launch Pad will combine assessment with the opportunity for you to learn more about the fantastic career opportunities available at KPMG. We will be looking for you to demonstrate the strengths that will give us the confidence that you will be successful at KPMG.​</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The assessed activities will be conducted virtually. You will also have the opportunity to meet lots of our people virtually, including those within the area you have applied to, from Partners to current apprentices. </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If successful you will have your job offer within 2 working days!​</a:t>
            </a:r>
          </a:p>
          <a:p>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If you are unsuccessful you will be offered the option to request feedback.</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General tips you want to cover: </a:t>
            </a:r>
          </a:p>
          <a:p>
            <a:pPr marL="171450" indent="-171450">
              <a:buFontTx/>
              <a:buChar char="-"/>
            </a:pPr>
            <a:r>
              <a:rPr lang="en-US" sz="1200" b="0" dirty="0"/>
              <a:t>Let us know in advance if you require any reasonable adjustments – </a:t>
            </a:r>
            <a:r>
              <a:rPr lang="en-GB" sz="1200" dirty="0"/>
              <a:t>we want everyone to be able to perform at their best during the application process. If there are any adjustments you feel would benefit you, whether because of a disability, in relation to your faith or because of another requirement, please contact us via email graduate@kpmg.co.uk or call us on 0800 328 5764. This should be done as soon as possible. </a:t>
            </a:r>
          </a:p>
          <a:p>
            <a:pPr marL="171450" indent="-171450">
              <a:buFontTx/>
              <a:buChar char="-"/>
            </a:pPr>
            <a:r>
              <a:rPr lang="en-GB" sz="1200" dirty="0"/>
              <a:t>Please ensure that the telephone number(s) and email address you provided in your application are still correct in case we need to call you. You can do this by logging into your Account Area and clicking on the printer icon at the top of the page.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A21F0-DB01-45FE-B4EE-452628FD46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9036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ea typeface="+mn-ea"/>
                <a:cs typeface="+mn-cs"/>
              </a:rPr>
              <a:t>(This can be a lengthy slide – please adjust as needed to fit agenda timings – if short on time pick 3 strengths to highlight and  show the audience where this information can be found on our careers site (paste onto the chat function): </a:t>
            </a:r>
          </a:p>
          <a:p>
            <a:endParaRPr lang="en-GB" sz="1200" b="0" i="0" kern="1200" dirty="0">
              <a:solidFill>
                <a:schemeClr val="tx1"/>
              </a:solidFill>
              <a:effectLst/>
              <a:ea typeface="+mn-ea"/>
              <a:cs typeface="+mn-cs"/>
            </a:endParaRPr>
          </a:p>
          <a:p>
            <a:r>
              <a:rPr lang="en-GB" dirty="0">
                <a:hlinkClick r:id="rId3"/>
              </a:rPr>
              <a:t>https://www.kpmgcareers.co.uk/graduate/applying-to-kpmg/is-kpmg-right-for-me/</a:t>
            </a:r>
            <a:endParaRPr lang="en-GB" sz="1200" b="0" i="0" kern="1200" dirty="0">
              <a:solidFill>
                <a:schemeClr val="tx1"/>
              </a:solidFill>
              <a:effectLst/>
              <a:ea typeface="+mn-ea"/>
              <a:cs typeface="+mn-cs"/>
            </a:endParaRPr>
          </a:p>
          <a:p>
            <a:endParaRPr lang="en-GB" sz="1200" b="1" i="0" kern="1200" dirty="0">
              <a:solidFill>
                <a:schemeClr val="tx1"/>
              </a:solidFill>
              <a:effectLst/>
              <a:ea typeface="+mn-ea"/>
              <a:cs typeface="+mn-cs"/>
            </a:endParaRPr>
          </a:p>
          <a:p>
            <a:endParaRPr lang="en-GB" sz="1200" b="1" i="0" kern="1200" dirty="0">
              <a:solidFill>
                <a:schemeClr val="tx1"/>
              </a:solidFill>
              <a:effectLst/>
              <a:ea typeface="+mn-ea"/>
              <a:cs typeface="+mn-cs"/>
            </a:endParaRPr>
          </a:p>
          <a:p>
            <a:r>
              <a:rPr lang="en-GB" sz="1200" b="1" i="0" kern="1200" dirty="0">
                <a:solidFill>
                  <a:schemeClr val="tx1"/>
                </a:solidFill>
                <a:effectLst/>
                <a:ea typeface="+mn-ea"/>
                <a:cs typeface="+mn-cs"/>
              </a:rPr>
              <a:t>1. Career Motivation</a:t>
            </a:r>
          </a:p>
          <a:p>
            <a:r>
              <a:rPr lang="en-GB" sz="1200" b="0" i="0" kern="1200" dirty="0">
                <a:solidFill>
                  <a:schemeClr val="tx1"/>
                </a:solidFill>
                <a:effectLst/>
                <a:ea typeface="+mn-ea"/>
                <a:cs typeface="+mn-cs"/>
              </a:rPr>
              <a:t>We want to see that you've thought about why you want to work for us in particular, and have thought carefully about your chosen programme and location so are you passionate about working for KPMG and clear on why you have applied for the role, and how your strengths align to the role?</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2. Drive Quality</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Determined to accomplish results and achieve high quality results?</a:t>
            </a:r>
          </a:p>
          <a:p>
            <a:r>
              <a:rPr lang="en-GB" sz="1200" b="0" i="0" kern="1200" dirty="0">
                <a:solidFill>
                  <a:schemeClr val="tx1"/>
                </a:solidFill>
                <a:effectLst/>
                <a:ea typeface="+mn-ea"/>
                <a:cs typeface="+mn-cs"/>
              </a:rPr>
              <a:t>Proactive in taking ownership of tasks, pre-empting issues and being accountable for delivering excellent results?</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3. Demonstrate Integrity</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Driven to ensure your work practices are transparent, and happy to challenge conduct or practice you believe to be unethical?</a:t>
            </a:r>
          </a:p>
          <a:p>
            <a:r>
              <a:rPr lang="en-GB" sz="1200" b="0" i="0" kern="1200" dirty="0">
                <a:solidFill>
                  <a:schemeClr val="tx1"/>
                </a:solidFill>
                <a:effectLst/>
                <a:ea typeface="+mn-ea"/>
                <a:cs typeface="+mn-cs"/>
              </a:rPr>
              <a:t>Happy to uphold ethical standards; championing and adhering to rules and guidelines?</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4. Critical Thinker</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Comfortable analysing and interpreting complex information?</a:t>
            </a:r>
          </a:p>
          <a:p>
            <a:r>
              <a:rPr lang="en-GB" sz="1200" b="0" i="0" kern="1200" dirty="0">
                <a:solidFill>
                  <a:schemeClr val="tx1"/>
                </a:solidFill>
                <a:effectLst/>
                <a:ea typeface="+mn-ea"/>
                <a:cs typeface="+mn-cs"/>
              </a:rPr>
              <a:t>Able to see problems from a variety of lenses, and identify solutions?</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5. Resilient Performer</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Able to maintain a positive attitude when faced with challenges which enables you to keep going and maintain the quality of your work?</a:t>
            </a:r>
          </a:p>
          <a:p>
            <a:r>
              <a:rPr lang="en-GB" sz="1200" b="0" i="0" kern="1200" dirty="0">
                <a:solidFill>
                  <a:schemeClr val="tx1"/>
                </a:solidFill>
                <a:effectLst/>
                <a:ea typeface="+mn-ea"/>
                <a:cs typeface="+mn-cs"/>
              </a:rPr>
              <a:t>Aware of your own emotions and able to frame difficulties in a constructive manner?</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6. Leverage Technology</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Curious about the changes and opportunities that new technology brings, and eager to implement these in your work?</a:t>
            </a:r>
          </a:p>
          <a:p>
            <a:r>
              <a:rPr lang="en-GB" sz="1200" b="0" i="0" kern="1200" dirty="0">
                <a:solidFill>
                  <a:schemeClr val="tx1"/>
                </a:solidFill>
                <a:effectLst/>
                <a:ea typeface="+mn-ea"/>
                <a:cs typeface="+mn-cs"/>
              </a:rPr>
              <a:t>Able to share these learnings with those around you?</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7. Communicate Effectively</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Able to use clear verbal and written communication styles to accurately deliver your message?</a:t>
            </a:r>
          </a:p>
          <a:p>
            <a:r>
              <a:rPr lang="en-GB" sz="1200" b="0" i="0" kern="1200" dirty="0">
                <a:solidFill>
                  <a:schemeClr val="tx1"/>
                </a:solidFill>
                <a:effectLst/>
                <a:ea typeface="+mn-ea"/>
                <a:cs typeface="+mn-cs"/>
              </a:rPr>
              <a:t>Someone who leaves an impact by communicating knowledgably, ensuring your message is clearly understood?</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8. Foster Innovation</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Able to adapt to uncertain, complex and ambiguous situations, and flourish through working in new ways?</a:t>
            </a:r>
          </a:p>
          <a:p>
            <a:r>
              <a:rPr lang="en-GB" sz="1200" b="0" i="0" kern="1200" dirty="0">
                <a:solidFill>
                  <a:schemeClr val="tx1"/>
                </a:solidFill>
                <a:effectLst/>
                <a:ea typeface="+mn-ea"/>
                <a:cs typeface="+mn-cs"/>
              </a:rPr>
              <a:t>Able to quickly adapt to new circumstances, read new situations and propose new ideas and solutions appropriately?</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9. Credible Connector</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Someone who enjoys taking the time to truly understand others, taking an interest in their opinions, goals and individual needs?</a:t>
            </a:r>
          </a:p>
          <a:p>
            <a:r>
              <a:rPr lang="en-GB" sz="1200" b="0" i="0" kern="1200" dirty="0">
                <a:solidFill>
                  <a:schemeClr val="tx1"/>
                </a:solidFill>
                <a:effectLst/>
                <a:ea typeface="+mn-ea"/>
                <a:cs typeface="+mn-cs"/>
              </a:rPr>
              <a:t>Able to build lasting relationships; enjoying getting to know new people and maintaining relationships with them?</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10. Show Curiosity</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Inquisitive, constantly seeking out new information and feedback, always striving to improve and develop?</a:t>
            </a:r>
          </a:p>
          <a:p>
            <a:r>
              <a:rPr lang="en-GB" sz="1200" b="0" i="0" kern="1200" dirty="0">
                <a:solidFill>
                  <a:schemeClr val="tx1"/>
                </a:solidFill>
                <a:effectLst/>
                <a:ea typeface="+mn-ea"/>
                <a:cs typeface="+mn-cs"/>
              </a:rPr>
              <a:t>Able to learn from your mistakes, grasping new things quickly and applying learning with immediate effect?</a:t>
            </a:r>
          </a:p>
          <a:p>
            <a:endParaRPr lang="en-GB" sz="1200" b="0" i="0" kern="1200" dirty="0">
              <a:solidFill>
                <a:schemeClr val="tx1"/>
              </a:solidFill>
              <a:effectLst/>
              <a:ea typeface="+mn-ea"/>
              <a:cs typeface="+mn-cs"/>
            </a:endParaRPr>
          </a:p>
          <a:p>
            <a:r>
              <a:rPr lang="en-GB" sz="1200" b="1" i="0" kern="1200" dirty="0">
                <a:solidFill>
                  <a:schemeClr val="tx1"/>
                </a:solidFill>
                <a:effectLst/>
                <a:ea typeface="+mn-ea"/>
                <a:cs typeface="+mn-cs"/>
              </a:rPr>
              <a:t>11. Purposeful Collaborator</a:t>
            </a:r>
            <a:endParaRPr lang="en-GB" sz="1200" b="0" i="0" kern="1200" dirty="0">
              <a:solidFill>
                <a:schemeClr val="tx1"/>
              </a:solidFill>
              <a:effectLst/>
              <a:ea typeface="+mn-ea"/>
              <a:cs typeface="+mn-cs"/>
            </a:endParaRPr>
          </a:p>
          <a:p>
            <a:r>
              <a:rPr lang="en-GB" sz="1200" b="0" i="0" kern="1200" dirty="0">
                <a:solidFill>
                  <a:schemeClr val="tx1"/>
                </a:solidFill>
                <a:effectLst/>
                <a:ea typeface="+mn-ea"/>
                <a:cs typeface="+mn-cs"/>
              </a:rPr>
              <a:t>Are you:</a:t>
            </a:r>
          </a:p>
          <a:p>
            <a:r>
              <a:rPr lang="en-GB" sz="1200" b="0" i="0" kern="1200" dirty="0">
                <a:solidFill>
                  <a:schemeClr val="tx1"/>
                </a:solidFill>
                <a:effectLst/>
                <a:ea typeface="+mn-ea"/>
                <a:cs typeface="+mn-cs"/>
              </a:rPr>
              <a:t>Proactive in reaching out to others to ensure that you have the right people involved to maximise outcomes?</a:t>
            </a:r>
          </a:p>
          <a:p>
            <a:r>
              <a:rPr lang="en-GB" sz="1200" b="0" i="0" kern="1200" dirty="0">
                <a:solidFill>
                  <a:schemeClr val="tx1"/>
                </a:solidFill>
                <a:effectLst/>
                <a:ea typeface="+mn-ea"/>
                <a:cs typeface="+mn-cs"/>
              </a:rPr>
              <a:t>Someone who contributes to a positive and supportive environment by constructively resolving team challenges, taking an inclusive approach and embracing different perspectives?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6D2A-C54E-4613-81F0-22E66FAEA816}"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90285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instagram.com/kpmgintheuk/" TargetMode="External"/><Relationship Id="rId12"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hyperlink" Target="https://www.youtube.com/@KPMGUK" TargetMode="External"/><Relationship Id="rId5" Type="http://schemas.openxmlformats.org/officeDocument/2006/relationships/hyperlink" Target="https://www.linkedin.com/company/kpmg-uk" TargetMode="External"/><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hyperlink" Target="https://twitter.com/kpmguk"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www.instagram.com/kpmgintheuk/" TargetMode="External"/><Relationship Id="rId12"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png"/><Relationship Id="rId11" Type="http://schemas.openxmlformats.org/officeDocument/2006/relationships/hyperlink" Target="https://www.youtube.com/@KPMGUK" TargetMode="External"/><Relationship Id="rId5" Type="http://schemas.openxmlformats.org/officeDocument/2006/relationships/hyperlink" Target="https://www.linkedin.com/company/kpmg-uk" TargetMode="External"/><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hyperlink" Target="https://twitter.com/kpmguk"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5" name="Rectangle 4">
            <a:extLst>
              <a:ext uri="{FF2B5EF4-FFF2-40B4-BE49-F238E27FC236}">
                <a16:creationId xmlns:a16="http://schemas.microsoft.com/office/drawing/2014/main" id="{41D98743-3EF8-413A-9CBB-30850973E8BB}"/>
              </a:ext>
              <a:ext uri="{C183D7F6-B498-43B3-948B-1728B52AA6E4}">
                <adec:decorative xmlns:adec="http://schemas.microsoft.com/office/drawing/2017/decorative" val="1"/>
              </a:ext>
            </a:extLst>
          </p:cNvPr>
          <p:cNvSpPr>
            <a:spLocks noChangeAspect="1"/>
          </p:cNvSpPr>
          <p:nvPr userDrawn="1"/>
        </p:nvSpPr>
        <p:spPr>
          <a:xfrm>
            <a:off x="814388" y="12638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itle 1">
            <a:extLst>
              <a:ext uri="{FF2B5EF4-FFF2-40B4-BE49-F238E27FC236}">
                <a16:creationId xmlns:a16="http://schemas.microsoft.com/office/drawing/2014/main" id="{0DB1EF8C-856B-44C9-8EC4-D91C07220FCD}"/>
              </a:ext>
            </a:extLst>
          </p:cNvPr>
          <p:cNvSpPr>
            <a:spLocks noGrp="1"/>
          </p:cNvSpPr>
          <p:nvPr>
            <p:ph type="ctrTitle" hasCustomPrompt="1"/>
          </p:nvPr>
        </p:nvSpPr>
        <p:spPr>
          <a:xfrm>
            <a:off x="1061200" y="1514264"/>
            <a:ext cx="6356889"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0F1FDD6A-6C02-4DA3-A99C-D3A904F5190B}"/>
              </a:ext>
            </a:extLst>
          </p:cNvPr>
          <p:cNvSpPr>
            <a:spLocks noGrp="1"/>
          </p:cNvSpPr>
          <p:nvPr>
            <p:ph type="body" sz="quarter" idx="11"/>
          </p:nvPr>
        </p:nvSpPr>
        <p:spPr>
          <a:xfrm>
            <a:off x="1061200" y="49688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425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6" name="Text Placeholder 24"/>
          <p:cNvSpPr>
            <a:spLocks noGrp="1"/>
          </p:cNvSpPr>
          <p:nvPr>
            <p:ph type="body" sz="quarter" idx="15"/>
          </p:nvPr>
        </p:nvSpPr>
        <p:spPr>
          <a:xfrm>
            <a:off x="488950" y="1422400"/>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5" name="Text Placeholder 24"/>
          <p:cNvSpPr>
            <a:spLocks noGrp="1"/>
          </p:cNvSpPr>
          <p:nvPr>
            <p:ph type="body" sz="quarter" idx="14"/>
          </p:nvPr>
        </p:nvSpPr>
        <p:spPr>
          <a:xfrm>
            <a:off x="5046663" y="1422400"/>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2485748"/>
            <a:ext cx="4370388" cy="3535639"/>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2485748"/>
            <a:ext cx="4355985" cy="3535639"/>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3" name="Shape 8">
            <a:extLst>
              <a:ext uri="{FF2B5EF4-FFF2-40B4-BE49-F238E27FC236}">
                <a16:creationId xmlns:a16="http://schemas.microsoft.com/office/drawing/2014/main" id="{BDCC226A-B575-492B-8A20-EB7979A1D9F9}"/>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6845F1DA-7CC1-4454-8753-164082DB989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13571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51100" y="1422400"/>
            <a:ext cx="696595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 2 Column">
    <p:spTree>
      <p:nvGrpSpPr>
        <p:cNvPr id="1" name=""/>
        <p:cNvGrpSpPr/>
        <p:nvPr/>
      </p:nvGrpSpPr>
      <p:grpSpPr>
        <a:xfrm>
          <a:off x="0" y="0"/>
          <a:ext cx="0" cy="0"/>
          <a:chOff x="0" y="0"/>
          <a:chExt cx="0" cy="0"/>
        </a:xfrm>
      </p:grpSpPr>
      <p:sp>
        <p:nvSpPr>
          <p:cNvPr id="7" name="Text Placeholder 4"/>
          <p:cNvSpPr>
            <a:spLocks noGrp="1"/>
          </p:cNvSpPr>
          <p:nvPr>
            <p:ph type="body" sz="quarter" idx="13"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p:txBody>
          <a:bodyPr/>
          <a:lstStyle/>
          <a:p>
            <a:r>
              <a:rPr lang="en-US"/>
              <a:t>Click to edit Master title style</a:t>
            </a:r>
            <a:endParaRPr lang="en-GB" dirty="0"/>
          </a:p>
        </p:txBody>
      </p:sp>
      <p:sp>
        <p:nvSpPr>
          <p:cNvPr id="5" name="Text Placeholder 8"/>
          <p:cNvSpPr>
            <a:spLocks noGrp="1"/>
          </p:cNvSpPr>
          <p:nvPr>
            <p:ph type="body" sz="quarter" idx="11"/>
          </p:nvPr>
        </p:nvSpPr>
        <p:spPr>
          <a:xfrm>
            <a:off x="2451100" y="1422400"/>
            <a:ext cx="34020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a:extLst>
              <a:ext uri="{FF2B5EF4-FFF2-40B4-BE49-F238E27FC236}">
                <a16:creationId xmlns:a16="http://schemas.microsoft.com/office/drawing/2014/main" id="{65F2CD05-51CB-46FA-A27E-B4A4D72CDE37}"/>
              </a:ext>
            </a:extLst>
          </p:cNvPr>
          <p:cNvSpPr>
            <a:spLocks noGrp="1"/>
          </p:cNvSpPr>
          <p:nvPr>
            <p:ph type="body" sz="quarter" idx="10"/>
          </p:nvPr>
        </p:nvSpPr>
        <p:spPr>
          <a:xfrm>
            <a:off x="488948" y="1422400"/>
            <a:ext cx="1746000" cy="4604400"/>
          </a:xfrm>
          <a:solidFill>
            <a:schemeClr val="tx2"/>
          </a:solidFill>
          <a:ln>
            <a:no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529516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670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42948CC6-20AF-44F7-B957-4A304BA5875E}"/>
              </a:ext>
              <a:ext uri="{C183D7F6-B498-43B3-948B-1728B52AA6E4}">
                <adec:decorative xmlns:adec="http://schemas.microsoft.com/office/drawing/2017/decorative" val="0"/>
              </a:ext>
            </a:extLst>
          </p:cNvPr>
          <p:cNvSpPr txBox="1"/>
          <p:nvPr userDrawn="1"/>
        </p:nvSpPr>
        <p:spPr>
          <a:xfrm>
            <a:off x="1278148" y="6367453"/>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0"/>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D0F7998E-6CE7-4E52-A139-933AD2B32F96}"/>
              </a:ext>
              <a:ext uri="{C183D7F6-B498-43B3-948B-1728B52AA6E4}">
                <adec:decorative xmlns:adec="http://schemas.microsoft.com/office/drawing/2017/decorative" val="1"/>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594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488950" y="1422400"/>
            <a:ext cx="89281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0"/>
          </p:nvPr>
        </p:nvSpPr>
        <p:spPr>
          <a:xfrm>
            <a:off x="488950" y="1422400"/>
            <a:ext cx="892810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3BFA3AC8-CF01-47C7-AE76-16D4A16180E8}"/>
              </a:ext>
              <a:ext uri="{C183D7F6-B498-43B3-948B-1728B52AA6E4}">
                <adec:decorative xmlns:adec="http://schemas.microsoft.com/office/drawing/2017/decorative" val="0"/>
              </a:ext>
            </a:extLst>
          </p:cNvPr>
          <p:cNvSpPr txBox="1"/>
          <p:nvPr userDrawn="1"/>
        </p:nvSpPr>
        <p:spPr>
          <a:xfrm>
            <a:off x="1278148" y="6367453"/>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14" name="TextBox 13">
            <a:extLst>
              <a:ext uri="{FF2B5EF4-FFF2-40B4-BE49-F238E27FC236}">
                <a16:creationId xmlns:a16="http://schemas.microsoft.com/office/drawing/2014/main" id="{CAA6EAD6-B279-4EDB-B5C0-950B7DB9CA7A}"/>
              </a:ext>
              <a:ext uri="{C183D7F6-B498-43B3-948B-1728B52AA6E4}">
                <adec:decorative xmlns:adec="http://schemas.microsoft.com/office/drawing/2017/decorative" val="0"/>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13" name="Shape 8">
            <a:extLst>
              <a:ext uri="{FF2B5EF4-FFF2-40B4-BE49-F238E27FC236}">
                <a16:creationId xmlns:a16="http://schemas.microsoft.com/office/drawing/2014/main" id="{0B80A629-B77C-4AEA-B058-6685189C7332}"/>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16" name="Straight Connector 15">
            <a:extLst>
              <a:ext uri="{FF2B5EF4-FFF2-40B4-BE49-F238E27FC236}">
                <a16:creationId xmlns:a16="http://schemas.microsoft.com/office/drawing/2014/main" id="{F019B8B1-933F-483A-ADD1-9798FFDFEDD4}"/>
              </a:ext>
              <a:ext uri="{C183D7F6-B498-43B3-948B-1728B52AA6E4}">
                <adec:decorative xmlns:adec="http://schemas.microsoft.com/office/drawing/2017/decorative" val="1"/>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72EB70-12E4-41FB-A7D2-5DE835B9392B}"/>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135843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lvl1pPr>
          </a:lstStyle>
          <a:p>
            <a:pPr lvl="0"/>
            <a:r>
              <a:rPr lang="en-US" dirty="0"/>
              <a:t>Super title here</a:t>
            </a:r>
          </a:p>
        </p:txBody>
      </p:sp>
      <p:sp>
        <p:nvSpPr>
          <p:cNvPr id="2" name="Title 1">
            <a:extLst>
              <a:ext uri="{FF2B5EF4-FFF2-40B4-BE49-F238E27FC236}">
                <a16:creationId xmlns:a16="http://schemas.microsoft.com/office/drawing/2014/main" id="{AE97DB58-860A-432D-A684-9D2580280AAE}"/>
              </a:ext>
            </a:extLst>
          </p:cNvPr>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8950" y="203863"/>
            <a:ext cx="8918244" cy="169200"/>
          </a:xfrm>
        </p:spPr>
        <p:txBody>
          <a:bodyPr anchor="b"/>
          <a:lstStyle>
            <a:lvl1pPr>
              <a:spcAft>
                <a:spcPts val="0"/>
              </a:spcAft>
              <a:defRPr sz="1200">
                <a:solidFill>
                  <a:schemeClr val="bg1"/>
                </a:solidFill>
              </a:defRPr>
            </a:lvl1pPr>
          </a:lstStyle>
          <a:p>
            <a:pPr lvl="0"/>
            <a:r>
              <a:rPr lang="en-US" dirty="0"/>
              <a:t>Super title here</a:t>
            </a:r>
          </a:p>
        </p:txBody>
      </p:sp>
      <p:sp>
        <p:nvSpPr>
          <p:cNvPr id="2" name="Title 1">
            <a:extLst>
              <a:ext uri="{FF2B5EF4-FFF2-40B4-BE49-F238E27FC236}">
                <a16:creationId xmlns:a16="http://schemas.microsoft.com/office/drawing/2014/main" id="{0D27959C-6D5A-44BB-8E09-2E7A772D91F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8895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373150" cy="460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Box 11">
            <a:extLst>
              <a:ext uri="{FF2B5EF4-FFF2-40B4-BE49-F238E27FC236}">
                <a16:creationId xmlns:a16="http://schemas.microsoft.com/office/drawing/2014/main" id="{1BF0BB57-1788-4198-B328-D7D3EA887CF9}"/>
              </a:ext>
              <a:ext uri="{C183D7F6-B498-43B3-948B-1728B52AA6E4}">
                <adec:decorative xmlns:adec="http://schemas.microsoft.com/office/drawing/2017/decorative" val="0"/>
              </a:ext>
            </a:extLst>
          </p:cNvPr>
          <p:cNvSpPr txBox="1"/>
          <p:nvPr userDrawn="1"/>
        </p:nvSpPr>
        <p:spPr>
          <a:xfrm>
            <a:off x="1278148" y="6367453"/>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7" name="TextBox 6">
            <a:extLst>
              <a:ext uri="{FF2B5EF4-FFF2-40B4-BE49-F238E27FC236}">
                <a16:creationId xmlns:a16="http://schemas.microsoft.com/office/drawing/2014/main" id="{2561C467-2D2A-459B-82B0-E1358D52ED5B}"/>
              </a:ext>
              <a:ext uri="{C183D7F6-B498-43B3-948B-1728B52AA6E4}">
                <adec:decorative xmlns:adec="http://schemas.microsoft.com/office/drawing/2017/decorative" val="0"/>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6" name="Shape 8">
            <a:extLst>
              <a:ext uri="{FF2B5EF4-FFF2-40B4-BE49-F238E27FC236}">
                <a16:creationId xmlns:a16="http://schemas.microsoft.com/office/drawing/2014/main" id="{8E33D3E0-2609-4E0F-B846-EEC5966395A5}"/>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10" name="Straight Connector 9">
            <a:extLst>
              <a:ext uri="{FF2B5EF4-FFF2-40B4-BE49-F238E27FC236}">
                <a16:creationId xmlns:a16="http://schemas.microsoft.com/office/drawing/2014/main" id="{1DB213AE-E70B-4D73-A612-A3B691E9D7CF}"/>
              </a:ext>
              <a:ext uri="{C183D7F6-B498-43B3-948B-1728B52AA6E4}">
                <adec:decorative xmlns:adec="http://schemas.microsoft.com/office/drawing/2017/decorative" val="1"/>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2F581D8-1471-49D8-8F6B-FC01B42B44D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246462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571952-42C4-4996-A914-4EB77901A3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9" name="Rectangle 8">
            <a:extLst>
              <a:ext uri="{FF2B5EF4-FFF2-40B4-BE49-F238E27FC236}">
                <a16:creationId xmlns:a16="http://schemas.microsoft.com/office/drawing/2014/main" id="{6664616F-BE17-4D4B-B6D4-C4B7E26631AF}"/>
              </a:ext>
              <a:ext uri="{C183D7F6-B498-43B3-948B-1728B52AA6E4}">
                <adec:decorative xmlns:adec="http://schemas.microsoft.com/office/drawing/2017/decorative" val="1"/>
              </a:ext>
            </a:extLst>
          </p:cNvPr>
          <p:cNvSpPr>
            <a:spLocks/>
          </p:cNvSpPr>
          <p:nvPr userDrawn="1"/>
        </p:nvSpPr>
        <p:spPr>
          <a:xfrm>
            <a:off x="814388" y="1263838"/>
            <a:ext cx="329141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54631362-CDDD-4333-A24A-5A4F69330CB6}"/>
              </a:ext>
            </a:extLst>
          </p:cNvPr>
          <p:cNvSpPr>
            <a:spLocks noGrp="1"/>
          </p:cNvSpPr>
          <p:nvPr>
            <p:ph type="ctrTitle" hasCustomPrompt="1"/>
          </p:nvPr>
        </p:nvSpPr>
        <p:spPr>
          <a:xfrm>
            <a:off x="1061201" y="1514264"/>
            <a:ext cx="2801710"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7D37525-FE24-4786-ABF7-2D443788DBC1}"/>
              </a:ext>
            </a:extLst>
          </p:cNvPr>
          <p:cNvSpPr>
            <a:spLocks noGrp="1"/>
          </p:cNvSpPr>
          <p:nvPr>
            <p:ph type="body" sz="quarter" idx="11"/>
          </p:nvPr>
        </p:nvSpPr>
        <p:spPr>
          <a:xfrm>
            <a:off x="1061201" y="4968802"/>
            <a:ext cx="280171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6967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6" name="Text Placeholder 4"/>
          <p:cNvSpPr>
            <a:spLocks noGrp="1"/>
          </p:cNvSpPr>
          <p:nvPr>
            <p:ph type="body" sz="quarter" idx="12"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488950" y="14224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3830800"/>
            <a:ext cx="8928100" cy="21960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Chart Placeholder 5">
            <a:extLst>
              <a:ext uri="{FF2B5EF4-FFF2-40B4-BE49-F238E27FC236}">
                <a16:creationId xmlns:a16="http://schemas.microsoft.com/office/drawing/2014/main" id="{9E394B45-74BD-4697-911E-EF9DF27840B7}"/>
              </a:ext>
            </a:extLst>
          </p:cNvPr>
          <p:cNvSpPr>
            <a:spLocks noGrp="1"/>
          </p:cNvSpPr>
          <p:nvPr>
            <p:ph type="chart" sz="quarter" idx="14"/>
          </p:nvPr>
        </p:nvSpPr>
        <p:spPr>
          <a:xfrm>
            <a:off x="488950" y="1422400"/>
            <a:ext cx="4373150" cy="4604400"/>
          </a:xfrm>
        </p:spPr>
        <p:txBody>
          <a:bodyPr anchor="ctr"/>
          <a:lstStyle>
            <a:lvl1pPr algn="ctr">
              <a:defRPr/>
            </a:lvl1pPr>
          </a:lstStyle>
          <a:p>
            <a:r>
              <a:rPr lang="en-US"/>
              <a:t>Click icon to add chart</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17572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11" name="Text Placeholder 4"/>
          <p:cNvSpPr>
            <a:spLocks noGrp="1"/>
          </p:cNvSpPr>
          <p:nvPr>
            <p:ph type="body" sz="quarter" idx="16"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Text Placeholder 8"/>
          <p:cNvSpPr>
            <a:spLocks noGrp="1"/>
          </p:cNvSpPr>
          <p:nvPr>
            <p:ph type="body" sz="quarter" idx="10"/>
          </p:nvPr>
        </p:nvSpPr>
        <p:spPr>
          <a:xfrm>
            <a:off x="4889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4"/>
          <p:cNvSpPr>
            <a:spLocks noGrp="1"/>
          </p:cNvSpPr>
          <p:nvPr>
            <p:ph type="chart" sz="quarter" idx="12"/>
          </p:nvPr>
        </p:nvSpPr>
        <p:spPr>
          <a:xfrm>
            <a:off x="488949" y="38308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100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3531000" y="3830800"/>
            <a:ext cx="2844000" cy="2196000"/>
          </a:xfrm>
        </p:spPr>
        <p:txBody>
          <a:bodyPr anchor="ctr"/>
          <a:lstStyle>
            <a:lvl1pPr algn="ctr">
              <a:defRPr/>
            </a:lvl1pPr>
          </a:lstStyle>
          <a:p>
            <a:r>
              <a:rPr lang="en-US"/>
              <a:t>Click icon to add chart</a:t>
            </a:r>
            <a:endParaRPr lang="en-GB" dirty="0"/>
          </a:p>
        </p:txBody>
      </p:sp>
      <p:sp>
        <p:nvSpPr>
          <p:cNvPr id="10" name="Text Placeholder 8"/>
          <p:cNvSpPr>
            <a:spLocks noGrp="1"/>
          </p:cNvSpPr>
          <p:nvPr>
            <p:ph type="body" sz="quarter" idx="15"/>
          </p:nvPr>
        </p:nvSpPr>
        <p:spPr>
          <a:xfrm>
            <a:off x="6573050" y="14224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3830800"/>
            <a:ext cx="2844000" cy="21960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tx2"/>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488950"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488950"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2291022"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2291022"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4093094"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4093094"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5895166"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5895166"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2"/>
          <p:cNvSpPr>
            <a:spLocks noGrp="1"/>
          </p:cNvSpPr>
          <p:nvPr>
            <p:ph type="body" sz="quarter" idx="18" hasCustomPrompt="1"/>
          </p:nvPr>
        </p:nvSpPr>
        <p:spPr>
          <a:xfrm>
            <a:off x="7697238" y="1426659"/>
            <a:ext cx="1719812" cy="604800"/>
          </a:xfrm>
          <a:prstGeom prst="homePlate">
            <a:avLst>
              <a:gd name="adj" fmla="val 34200"/>
            </a:avLst>
          </a:prstGeom>
          <a:solidFill>
            <a:schemeClr val="accent1"/>
          </a:solidFill>
        </p:spPr>
        <p:txBody>
          <a:bodyPr lIns="54610" tIns="54610" rIns="54610" bIns="5461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697238" y="2031459"/>
            <a:ext cx="1517403" cy="399534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69788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 uri="{C183D7F6-B498-43B3-948B-1728B52AA6E4}">
                <adec:decorative xmlns:adec="http://schemas.microsoft.com/office/drawing/2017/decorative" val="1"/>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0"/>
          </p:nvPr>
        </p:nvSpPr>
        <p:spPr>
          <a:xfrm>
            <a:off x="488950"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29102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093094"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95166"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7766102" y="2031459"/>
            <a:ext cx="1650948" cy="3995341"/>
          </a:xfrm>
          <a:solidFill>
            <a:schemeClr val="bg1"/>
          </a:solidFill>
          <a:ln>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85708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F217D-8F0F-47D0-B179-676AB7DF497C}"/>
              </a:ext>
              <a:ext uri="{C183D7F6-B498-43B3-948B-1728B52AA6E4}">
                <adec:decorative xmlns:adec="http://schemas.microsoft.com/office/drawing/2017/decorative" val="1"/>
              </a:ext>
            </a:extLst>
          </p:cNvPr>
          <p:cNvSpPr/>
          <p:nvPr userDrawn="1"/>
        </p:nvSpPr>
        <p:spPr>
          <a:xfrm>
            <a:off x="0" y="-1"/>
            <a:ext cx="9906000" cy="2769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000" dirty="0" err="1">
              <a:solidFill>
                <a:schemeClr val="bg1"/>
              </a:solidFill>
            </a:endParaRPr>
          </a:p>
        </p:txBody>
      </p:sp>
      <p:sp>
        <p:nvSpPr>
          <p:cNvPr id="14" name="Text Placeholder 4"/>
          <p:cNvSpPr>
            <a:spLocks noGrp="1"/>
          </p:cNvSpPr>
          <p:nvPr>
            <p:ph type="body" sz="quarter" idx="20"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CCED889F-7643-47C2-9390-7F7B3B13F798}"/>
              </a:ext>
            </a:extLst>
          </p:cNvPr>
          <p:cNvSpPr>
            <a:spLocks noGrp="1"/>
          </p:cNvSpPr>
          <p:nvPr>
            <p:ph type="body" sz="quarter" idx="21"/>
          </p:nvPr>
        </p:nvSpPr>
        <p:spPr>
          <a:xfrm>
            <a:off x="488950" y="1422400"/>
            <a:ext cx="8928100" cy="495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0"/>
          </p:nvPr>
        </p:nvSpPr>
        <p:spPr>
          <a:xfrm>
            <a:off x="488950"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66019"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43088"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20156" y="2031459"/>
            <a:ext cx="2096894" cy="3995341"/>
          </a:xfrm>
          <a:solidFill>
            <a:schemeClr val="bg1"/>
          </a:solidFill>
          <a:ln w="6350">
            <a:solidFill>
              <a:schemeClr val="accent1"/>
            </a:solidFill>
          </a:ln>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26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a:xfrm>
            <a:off x="488950" y="203863"/>
            <a:ext cx="8928100" cy="169200"/>
          </a:xfrm>
        </p:spPr>
        <p:txBody>
          <a:bodyPr anchor="b"/>
          <a:lstStyle>
            <a:lvl1pPr>
              <a:spcAft>
                <a:spcPts val="0"/>
              </a:spcAft>
              <a:defRPr sz="1200">
                <a:solidFill>
                  <a:schemeClr val="accent1"/>
                </a:solidFill>
              </a:defRPr>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lvl1pPr>
              <a:defRPr>
                <a:solidFill>
                  <a:schemeClr val="accent1"/>
                </a:solidFill>
              </a:defRPr>
            </a:lvl1pPr>
          </a:lstStyle>
          <a:p>
            <a:r>
              <a:rPr lang="en-US"/>
              <a:t>Click to edit Master title style</a:t>
            </a:r>
            <a:endParaRPr lang="en-GB" dirty="0"/>
          </a:p>
        </p:txBody>
      </p:sp>
      <p:sp>
        <p:nvSpPr>
          <p:cNvPr id="13" name="Text Placeholder 12"/>
          <p:cNvSpPr>
            <a:spLocks noGrp="1"/>
          </p:cNvSpPr>
          <p:nvPr>
            <p:ph type="body" sz="quarter" idx="14" hasCustomPrompt="1"/>
          </p:nvPr>
        </p:nvSpPr>
        <p:spPr>
          <a:xfrm>
            <a:off x="48895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9" name="Text Placeholder 8"/>
          <p:cNvSpPr>
            <a:spLocks noGrp="1"/>
          </p:cNvSpPr>
          <p:nvPr>
            <p:ph type="body" sz="quarter" idx="10"/>
          </p:nvPr>
        </p:nvSpPr>
        <p:spPr>
          <a:xfrm>
            <a:off x="48895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p:cNvSpPr>
            <a:spLocks noGrp="1"/>
          </p:cNvSpPr>
          <p:nvPr>
            <p:ph type="body" sz="quarter" idx="15" hasCustomPrompt="1"/>
          </p:nvPr>
        </p:nvSpPr>
        <p:spPr>
          <a:xfrm>
            <a:off x="2732753"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4" name="Text Placeholder 8"/>
          <p:cNvSpPr>
            <a:spLocks noGrp="1"/>
          </p:cNvSpPr>
          <p:nvPr>
            <p:ph type="body" sz="quarter" idx="11"/>
          </p:nvPr>
        </p:nvSpPr>
        <p:spPr>
          <a:xfrm>
            <a:off x="2732753"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p:cNvSpPr>
            <a:spLocks noGrp="1"/>
          </p:cNvSpPr>
          <p:nvPr>
            <p:ph type="body" sz="quarter" idx="16" hasCustomPrompt="1"/>
          </p:nvPr>
        </p:nvSpPr>
        <p:spPr>
          <a:xfrm>
            <a:off x="4976556"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5" name="Text Placeholder 8"/>
          <p:cNvSpPr>
            <a:spLocks noGrp="1"/>
          </p:cNvSpPr>
          <p:nvPr>
            <p:ph type="body" sz="quarter" idx="12"/>
          </p:nvPr>
        </p:nvSpPr>
        <p:spPr>
          <a:xfrm>
            <a:off x="4976556"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p:cNvSpPr>
            <a:spLocks noGrp="1"/>
          </p:cNvSpPr>
          <p:nvPr>
            <p:ph type="body" sz="quarter" idx="17" hasCustomPrompt="1"/>
          </p:nvPr>
        </p:nvSpPr>
        <p:spPr>
          <a:xfrm>
            <a:off x="7220360" y="1426659"/>
            <a:ext cx="2196690" cy="604800"/>
          </a:xfrm>
          <a:prstGeom prst="homePlate">
            <a:avLst>
              <a:gd name="adj" fmla="val 34200"/>
            </a:avLst>
          </a:prstGeom>
          <a:solidFill>
            <a:schemeClr val="accent1"/>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6" name="Text Placeholder 8"/>
          <p:cNvSpPr>
            <a:spLocks noGrp="1"/>
          </p:cNvSpPr>
          <p:nvPr>
            <p:ph type="body" sz="quarter" idx="13"/>
          </p:nvPr>
        </p:nvSpPr>
        <p:spPr>
          <a:xfrm>
            <a:off x="7220360" y="2031458"/>
            <a:ext cx="1987920" cy="3987601"/>
          </a:xfrm>
          <a:solidFill>
            <a:schemeClr val="accent1">
              <a:lumMod val="20000"/>
              <a:lumOff val="80000"/>
            </a:schemeClr>
          </a:solidFill>
        </p:spPr>
        <p:txBody>
          <a:bodyPr lIns="54610" tIns="54610" rIns="54610" bIns="5461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5928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6" name="Text Placeholder 4"/>
          <p:cNvSpPr>
            <a:spLocks noGrp="1"/>
          </p:cNvSpPr>
          <p:nvPr>
            <p:ph type="body" sz="quarter" idx="11" hasCustomPrompt="1"/>
          </p:nvPr>
        </p:nvSpPr>
        <p:spPr>
          <a:xfrm>
            <a:off x="488950" y="203863"/>
            <a:ext cx="8918244" cy="169200"/>
          </a:xfrm>
        </p:spPr>
        <p:txBody>
          <a:bodyPr anchor="b"/>
          <a:lstStyle>
            <a:lvl1pPr>
              <a:spcAft>
                <a:spcPts val="0"/>
              </a:spcAft>
              <a:defRPr sz="1200">
                <a:solidFill>
                  <a:schemeClr val="tx2"/>
                </a:solidFill>
              </a:defRPr>
            </a:lvl1pPr>
          </a:lstStyle>
          <a:p>
            <a:pPr lvl="0"/>
            <a:r>
              <a:rPr lang="en-US" dirty="0"/>
              <a:t>Super title here</a:t>
            </a:r>
          </a:p>
        </p:txBody>
      </p:sp>
      <p:sp>
        <p:nvSpPr>
          <p:cNvPr id="4" name="Title 3"/>
          <p:cNvSpPr>
            <a:spLocks noGrp="1"/>
          </p:cNvSpPr>
          <p:nvPr>
            <p:ph type="title"/>
          </p:nvPr>
        </p:nvSpPr>
        <p:spPr>
          <a:xfrm>
            <a:off x="488950" y="451575"/>
            <a:ext cx="8918244" cy="723600"/>
          </a:xfrm>
        </p:spPr>
        <p:txBody>
          <a:bodyPr/>
          <a:lstStyle>
            <a:lvl1pPr>
              <a:defRPr>
                <a:solidFill>
                  <a:schemeClr val="tx2"/>
                </a:solidFill>
              </a:defRPr>
            </a:lvl1pPr>
          </a:lstStyle>
          <a:p>
            <a:r>
              <a:rPr lang="en-US"/>
              <a:t>Click to edit Master title style</a:t>
            </a:r>
            <a:endParaRPr lang="en-GB" dirty="0"/>
          </a:p>
        </p:txBody>
      </p:sp>
      <p:sp>
        <p:nvSpPr>
          <p:cNvPr id="34" name="Text Placeholder 33">
            <a:extLst>
              <a:ext uri="{FF2B5EF4-FFF2-40B4-BE49-F238E27FC236}">
                <a16:creationId xmlns:a16="http://schemas.microsoft.com/office/drawing/2014/main" id="{CCA34735-C9C7-4277-8644-A007865AD91E}"/>
              </a:ext>
            </a:extLst>
          </p:cNvPr>
          <p:cNvSpPr>
            <a:spLocks noGrp="1"/>
          </p:cNvSpPr>
          <p:nvPr>
            <p:ph type="body" sz="quarter" idx="23"/>
          </p:nvPr>
        </p:nvSpPr>
        <p:spPr>
          <a:xfrm>
            <a:off x="488949" y="1422399"/>
            <a:ext cx="4370388" cy="2226449"/>
          </a:xfrm>
          <a:custGeom>
            <a:avLst/>
            <a:gdLst>
              <a:gd name="connsiteX0" fmla="*/ 0 w 4370388"/>
              <a:gd name="connsiteY0" fmla="*/ 0 h 2226449"/>
              <a:gd name="connsiteX1" fmla="*/ 328259 w 4370388"/>
              <a:gd name="connsiteY1" fmla="*/ 0 h 2226449"/>
              <a:gd name="connsiteX2" fmla="*/ 4068763 w 4370388"/>
              <a:gd name="connsiteY2" fmla="*/ 0 h 2226449"/>
              <a:gd name="connsiteX3" fmla="*/ 4370388 w 4370388"/>
              <a:gd name="connsiteY3" fmla="*/ 0 h 2226449"/>
              <a:gd name="connsiteX4" fmla="*/ 4370388 w 4370388"/>
              <a:gd name="connsiteY4" fmla="*/ 1374351 h 2226449"/>
              <a:gd name="connsiteX5" fmla="*/ 4068763 w 4370388"/>
              <a:gd name="connsiteY5" fmla="*/ 1374351 h 2226449"/>
              <a:gd name="connsiteX6" fmla="*/ 3189606 w 4370388"/>
              <a:gd name="connsiteY6" fmla="*/ 1374351 h 2226449"/>
              <a:gd name="connsiteX7" fmla="*/ 3189606 w 4370388"/>
              <a:gd name="connsiteY7" fmla="*/ 2226449 h 2226449"/>
              <a:gd name="connsiteX8" fmla="*/ 2880201 w 4370388"/>
              <a:gd name="connsiteY8" fmla="*/ 2226449 h 2226449"/>
              <a:gd name="connsiteX9" fmla="*/ 328259 w 4370388"/>
              <a:gd name="connsiteY9" fmla="*/ 2226449 h 2226449"/>
              <a:gd name="connsiteX10" fmla="*/ 0 w 4370388"/>
              <a:gd name="connsiteY10" fmla="*/ 2226449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26449">
                <a:moveTo>
                  <a:pt x="0" y="0"/>
                </a:moveTo>
                <a:lnTo>
                  <a:pt x="328259" y="0"/>
                </a:lnTo>
                <a:lnTo>
                  <a:pt x="4068763" y="0"/>
                </a:lnTo>
                <a:lnTo>
                  <a:pt x="4370388" y="0"/>
                </a:lnTo>
                <a:lnTo>
                  <a:pt x="4370388" y="1374351"/>
                </a:lnTo>
                <a:lnTo>
                  <a:pt x="4068763" y="1374351"/>
                </a:lnTo>
                <a:lnTo>
                  <a:pt x="3189606" y="1374351"/>
                </a:lnTo>
                <a:lnTo>
                  <a:pt x="3189606" y="2226449"/>
                </a:lnTo>
                <a:lnTo>
                  <a:pt x="2880201" y="2226449"/>
                </a:lnTo>
                <a:lnTo>
                  <a:pt x="328259" y="2226449"/>
                </a:lnTo>
                <a:lnTo>
                  <a:pt x="0" y="2226449"/>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2">
            <a:extLst>
              <a:ext uri="{FF2B5EF4-FFF2-40B4-BE49-F238E27FC236}">
                <a16:creationId xmlns:a16="http://schemas.microsoft.com/office/drawing/2014/main" id="{BD4F8449-24BE-4134-8014-7028BD8DE9B6}"/>
              </a:ext>
            </a:extLst>
          </p:cNvPr>
          <p:cNvSpPr>
            <a:spLocks noGrp="1"/>
          </p:cNvSpPr>
          <p:nvPr>
            <p:ph type="body" sz="quarter" idx="20"/>
          </p:nvPr>
        </p:nvSpPr>
        <p:spPr>
          <a:xfrm>
            <a:off x="5028849" y="1422399"/>
            <a:ext cx="4378344" cy="2226449"/>
          </a:xfrm>
          <a:custGeom>
            <a:avLst/>
            <a:gdLst>
              <a:gd name="connsiteX0" fmla="*/ 0 w 4378344"/>
              <a:gd name="connsiteY0" fmla="*/ 0 h 2226449"/>
              <a:gd name="connsiteX1" fmla="*/ 309581 w 4378344"/>
              <a:gd name="connsiteY1" fmla="*/ 0 h 2226449"/>
              <a:gd name="connsiteX2" fmla="*/ 4068763 w 4378344"/>
              <a:gd name="connsiteY2" fmla="*/ 0 h 2226449"/>
              <a:gd name="connsiteX3" fmla="*/ 4378344 w 4378344"/>
              <a:gd name="connsiteY3" fmla="*/ 0 h 2226449"/>
              <a:gd name="connsiteX4" fmla="*/ 4378344 w 4378344"/>
              <a:gd name="connsiteY4" fmla="*/ 2226449 h 2226449"/>
              <a:gd name="connsiteX5" fmla="*/ 4068763 w 4378344"/>
              <a:gd name="connsiteY5" fmla="*/ 2226449 h 2226449"/>
              <a:gd name="connsiteX6" fmla="*/ 1498141 w 4378344"/>
              <a:gd name="connsiteY6" fmla="*/ 2226449 h 2226449"/>
              <a:gd name="connsiteX7" fmla="*/ 1188560 w 4378344"/>
              <a:gd name="connsiteY7" fmla="*/ 2226449 h 2226449"/>
              <a:gd name="connsiteX8" fmla="*/ 1188560 w 4378344"/>
              <a:gd name="connsiteY8" fmla="*/ 1374351 h 2226449"/>
              <a:gd name="connsiteX9" fmla="*/ 309581 w 4378344"/>
              <a:gd name="connsiteY9" fmla="*/ 1374351 h 2226449"/>
              <a:gd name="connsiteX10" fmla="*/ 0 w 4378344"/>
              <a:gd name="connsiteY10" fmla="*/ 1374351 h 22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8344" h="2226449">
                <a:moveTo>
                  <a:pt x="0" y="0"/>
                </a:moveTo>
                <a:lnTo>
                  <a:pt x="309581" y="0"/>
                </a:lnTo>
                <a:lnTo>
                  <a:pt x="4068763" y="0"/>
                </a:lnTo>
                <a:lnTo>
                  <a:pt x="4378344" y="0"/>
                </a:lnTo>
                <a:lnTo>
                  <a:pt x="4378344" y="2226449"/>
                </a:lnTo>
                <a:lnTo>
                  <a:pt x="4068763" y="2226449"/>
                </a:lnTo>
                <a:lnTo>
                  <a:pt x="1498141" y="2226449"/>
                </a:lnTo>
                <a:lnTo>
                  <a:pt x="1188560" y="2226449"/>
                </a:lnTo>
                <a:lnTo>
                  <a:pt x="1188560" y="1374351"/>
                </a:lnTo>
                <a:lnTo>
                  <a:pt x="309581" y="1374351"/>
                </a:lnTo>
                <a:lnTo>
                  <a:pt x="0" y="1374351"/>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12">
            <a:extLst>
              <a:ext uri="{FF2B5EF4-FFF2-40B4-BE49-F238E27FC236}">
                <a16:creationId xmlns:a16="http://schemas.microsoft.com/office/drawing/2014/main" id="{64C91CD3-7352-4823-ACCA-495944A858D9}"/>
              </a:ext>
            </a:extLst>
          </p:cNvPr>
          <p:cNvSpPr>
            <a:spLocks noGrp="1"/>
          </p:cNvSpPr>
          <p:nvPr>
            <p:ph type="body" sz="quarter" idx="14" hasCustomPrompt="1"/>
          </p:nvPr>
        </p:nvSpPr>
        <p:spPr>
          <a:xfrm>
            <a:off x="3841410" y="2940750"/>
            <a:ext cx="2232000" cy="1548000"/>
          </a:xfrm>
          <a:prstGeom prst="rect">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34">
            <a:extLst>
              <a:ext uri="{FF2B5EF4-FFF2-40B4-BE49-F238E27FC236}">
                <a16:creationId xmlns:a16="http://schemas.microsoft.com/office/drawing/2014/main" id="{61B17469-3735-4930-AB1E-88048E6D3E03}"/>
              </a:ext>
            </a:extLst>
          </p:cNvPr>
          <p:cNvSpPr>
            <a:spLocks noGrp="1"/>
          </p:cNvSpPr>
          <p:nvPr>
            <p:ph type="body" sz="quarter" idx="22"/>
          </p:nvPr>
        </p:nvSpPr>
        <p:spPr>
          <a:xfrm>
            <a:off x="488949" y="3789314"/>
            <a:ext cx="4370388" cy="2217786"/>
          </a:xfrm>
          <a:custGeom>
            <a:avLst/>
            <a:gdLst>
              <a:gd name="connsiteX0" fmla="*/ 0 w 4370388"/>
              <a:gd name="connsiteY0" fmla="*/ 0 h 2217786"/>
              <a:gd name="connsiteX1" fmla="*/ 328259 w 4370388"/>
              <a:gd name="connsiteY1" fmla="*/ 0 h 2217786"/>
              <a:gd name="connsiteX2" fmla="*/ 2880201 w 4370388"/>
              <a:gd name="connsiteY2" fmla="*/ 0 h 2217786"/>
              <a:gd name="connsiteX3" fmla="*/ 3189606 w 4370388"/>
              <a:gd name="connsiteY3" fmla="*/ 0 h 2217786"/>
              <a:gd name="connsiteX4" fmla="*/ 3189606 w 4370388"/>
              <a:gd name="connsiteY4" fmla="*/ 843436 h 2217786"/>
              <a:gd name="connsiteX5" fmla="*/ 4068763 w 4370388"/>
              <a:gd name="connsiteY5" fmla="*/ 843436 h 2217786"/>
              <a:gd name="connsiteX6" fmla="*/ 4370388 w 4370388"/>
              <a:gd name="connsiteY6" fmla="*/ 843436 h 2217786"/>
              <a:gd name="connsiteX7" fmla="*/ 4370388 w 4370388"/>
              <a:gd name="connsiteY7" fmla="*/ 2217786 h 2217786"/>
              <a:gd name="connsiteX8" fmla="*/ 4068763 w 4370388"/>
              <a:gd name="connsiteY8" fmla="*/ 2217786 h 2217786"/>
              <a:gd name="connsiteX9" fmla="*/ 328259 w 4370388"/>
              <a:gd name="connsiteY9" fmla="*/ 2217786 h 2217786"/>
              <a:gd name="connsiteX10" fmla="*/ 0 w 4370388"/>
              <a:gd name="connsiteY10" fmla="*/ 221778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0388" h="2217786">
                <a:moveTo>
                  <a:pt x="0" y="0"/>
                </a:moveTo>
                <a:lnTo>
                  <a:pt x="328259" y="0"/>
                </a:lnTo>
                <a:lnTo>
                  <a:pt x="2880201" y="0"/>
                </a:lnTo>
                <a:lnTo>
                  <a:pt x="3189606" y="0"/>
                </a:lnTo>
                <a:lnTo>
                  <a:pt x="3189606" y="843436"/>
                </a:lnTo>
                <a:lnTo>
                  <a:pt x="4068763" y="843436"/>
                </a:lnTo>
                <a:lnTo>
                  <a:pt x="4370388" y="843436"/>
                </a:lnTo>
                <a:lnTo>
                  <a:pt x="4370388" y="2217786"/>
                </a:lnTo>
                <a:lnTo>
                  <a:pt x="4068763" y="2217786"/>
                </a:lnTo>
                <a:lnTo>
                  <a:pt x="328259" y="2217786"/>
                </a:lnTo>
                <a:lnTo>
                  <a:pt x="0" y="2217786"/>
                </a:lnTo>
                <a:close/>
              </a:path>
            </a:pathLst>
          </a:custGeom>
          <a:solidFill>
            <a:schemeClr val="accent1">
              <a:lumMod val="20000"/>
              <a:lumOff val="80000"/>
            </a:schemeClr>
          </a:solidFill>
          <a:ln w="12700">
            <a:noFill/>
          </a:ln>
        </p:spPr>
        <p:txBody>
          <a:bodyPr wrap="square" lIns="54000" tIns="54000" rIns="1260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1">
            <a:extLst>
              <a:ext uri="{FF2B5EF4-FFF2-40B4-BE49-F238E27FC236}">
                <a16:creationId xmlns:a16="http://schemas.microsoft.com/office/drawing/2014/main" id="{24EA5681-54AA-4B86-902A-84C4AE3E9798}"/>
              </a:ext>
            </a:extLst>
          </p:cNvPr>
          <p:cNvSpPr>
            <a:spLocks noGrp="1"/>
          </p:cNvSpPr>
          <p:nvPr>
            <p:ph type="body" sz="quarter" idx="21"/>
          </p:nvPr>
        </p:nvSpPr>
        <p:spPr>
          <a:xfrm>
            <a:off x="5046663" y="3789314"/>
            <a:ext cx="4360531" cy="2217786"/>
          </a:xfrm>
          <a:custGeom>
            <a:avLst/>
            <a:gdLst>
              <a:gd name="connsiteX0" fmla="*/ 1183357 w 4360531"/>
              <a:gd name="connsiteY0" fmla="*/ 0 h 2217786"/>
              <a:gd name="connsiteX1" fmla="*/ 1480328 w 4360531"/>
              <a:gd name="connsiteY1" fmla="*/ 0 h 2217786"/>
              <a:gd name="connsiteX2" fmla="*/ 4050950 w 4360531"/>
              <a:gd name="connsiteY2" fmla="*/ 0 h 2217786"/>
              <a:gd name="connsiteX3" fmla="*/ 4360531 w 4360531"/>
              <a:gd name="connsiteY3" fmla="*/ 0 h 2217786"/>
              <a:gd name="connsiteX4" fmla="*/ 4360531 w 4360531"/>
              <a:gd name="connsiteY4" fmla="*/ 2217786 h 2217786"/>
              <a:gd name="connsiteX5" fmla="*/ 4050950 w 4360531"/>
              <a:gd name="connsiteY5" fmla="*/ 2217786 h 2217786"/>
              <a:gd name="connsiteX6" fmla="*/ 291768 w 4360531"/>
              <a:gd name="connsiteY6" fmla="*/ 2217786 h 2217786"/>
              <a:gd name="connsiteX7" fmla="*/ 0 w 4360531"/>
              <a:gd name="connsiteY7" fmla="*/ 2217786 h 2217786"/>
              <a:gd name="connsiteX8" fmla="*/ 0 w 4360531"/>
              <a:gd name="connsiteY8" fmla="*/ 843436 h 2217786"/>
              <a:gd name="connsiteX9" fmla="*/ 291768 w 4360531"/>
              <a:gd name="connsiteY9" fmla="*/ 843436 h 2217786"/>
              <a:gd name="connsiteX10" fmla="*/ 1183357 w 4360531"/>
              <a:gd name="connsiteY10" fmla="*/ 843436 h 221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0531" h="2217786">
                <a:moveTo>
                  <a:pt x="1183357" y="0"/>
                </a:moveTo>
                <a:lnTo>
                  <a:pt x="1480328" y="0"/>
                </a:lnTo>
                <a:lnTo>
                  <a:pt x="4050950" y="0"/>
                </a:lnTo>
                <a:lnTo>
                  <a:pt x="4360531" y="0"/>
                </a:lnTo>
                <a:lnTo>
                  <a:pt x="4360531" y="2217786"/>
                </a:lnTo>
                <a:lnTo>
                  <a:pt x="4050950" y="2217786"/>
                </a:lnTo>
                <a:lnTo>
                  <a:pt x="291768" y="2217786"/>
                </a:lnTo>
                <a:lnTo>
                  <a:pt x="0" y="2217786"/>
                </a:lnTo>
                <a:lnTo>
                  <a:pt x="0" y="843436"/>
                </a:lnTo>
                <a:lnTo>
                  <a:pt x="291768" y="843436"/>
                </a:lnTo>
                <a:lnTo>
                  <a:pt x="1183357" y="843436"/>
                </a:lnTo>
                <a:close/>
              </a:path>
            </a:pathLst>
          </a:custGeom>
          <a:solidFill>
            <a:schemeClr val="accent1">
              <a:lumMod val="20000"/>
              <a:lumOff val="80000"/>
            </a:schemeClr>
          </a:solidFill>
          <a:ln w="12700">
            <a:noFill/>
          </a:ln>
        </p:spPr>
        <p:txBody>
          <a:bodyPr wrap="square" lIns="1260000" tIns="54000" rIns="54000" bIns="5400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571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6" name="Rectangle 5">
            <a:extLst>
              <a:ext uri="{FF2B5EF4-FFF2-40B4-BE49-F238E27FC236}">
                <a16:creationId xmlns:a16="http://schemas.microsoft.com/office/drawing/2014/main" id="{6649D36D-CB23-431A-8EA8-1AD1089F04EA}"/>
              </a:ext>
              <a:ext uri="{C183D7F6-B498-43B3-948B-1728B52AA6E4}">
                <adec:decorative xmlns:adec="http://schemas.microsoft.com/office/drawing/2017/decorative" val="1"/>
              </a:ext>
            </a:extLst>
          </p:cNvPr>
          <p:cNvSpPr>
            <a:spLocks noChangeAspect="1"/>
          </p:cNvSpPr>
          <p:nvPr userDrawn="1"/>
        </p:nvSpPr>
        <p:spPr>
          <a:xfrm>
            <a:off x="2242635" y="313438"/>
            <a:ext cx="6848978" cy="47575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0B7176F5-D114-4595-B2BD-7E4468724E33}"/>
              </a:ext>
            </a:extLst>
          </p:cNvPr>
          <p:cNvSpPr>
            <a:spLocks noGrp="1"/>
          </p:cNvSpPr>
          <p:nvPr>
            <p:ph type="ctrTitle" hasCustomPrompt="1"/>
          </p:nvPr>
        </p:nvSpPr>
        <p:spPr>
          <a:xfrm>
            <a:off x="2489447" y="563864"/>
            <a:ext cx="6356889"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46C70BE1-2B31-413E-806B-9137352E26BF}"/>
              </a:ext>
            </a:extLst>
          </p:cNvPr>
          <p:cNvSpPr>
            <a:spLocks noGrp="1"/>
          </p:cNvSpPr>
          <p:nvPr>
            <p:ph type="body" sz="quarter" idx="11"/>
          </p:nvPr>
        </p:nvSpPr>
        <p:spPr>
          <a:xfrm>
            <a:off x="2489447" y="4018402"/>
            <a:ext cx="635688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9477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982F54-08F1-42D7-AF82-1EBE07E6B639}"/>
              </a:ext>
            </a:extLst>
          </p:cNvPr>
          <p:cNvSpPr>
            <a:spLocks noGrp="1"/>
          </p:cNvSpPr>
          <p:nvPr>
            <p:ph type="body" sz="quarter" idx="19"/>
          </p:nvPr>
        </p:nvSpPr>
        <p:spPr>
          <a:xfrm>
            <a:off x="488950" y="1788430"/>
            <a:ext cx="4361750" cy="423295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62C0BE3E-AEF5-4C6C-BAD9-0E2CAC714689}"/>
              </a:ext>
            </a:extLst>
          </p:cNvPr>
          <p:cNvSpPr>
            <a:spLocks noGrp="1"/>
          </p:cNvSpPr>
          <p:nvPr>
            <p:ph type="body" sz="quarter" idx="13"/>
          </p:nvPr>
        </p:nvSpPr>
        <p:spPr>
          <a:xfrm>
            <a:off x="5054324" y="1788430"/>
            <a:ext cx="4362725" cy="4232958"/>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8" name="Text Placeholder 8">
            <a:extLst>
              <a:ext uri="{FF2B5EF4-FFF2-40B4-BE49-F238E27FC236}">
                <a16:creationId xmlns:a16="http://schemas.microsoft.com/office/drawing/2014/main" id="{C72436A2-422C-4F9B-91F4-6AA17BEF6733}"/>
              </a:ext>
            </a:extLst>
          </p:cNvPr>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
            <a:extLst>
              <a:ext uri="{FF2B5EF4-FFF2-40B4-BE49-F238E27FC236}">
                <a16:creationId xmlns:a16="http://schemas.microsoft.com/office/drawing/2014/main" id="{740000B5-C034-4192-8FE3-025D5631F5C8}"/>
              </a:ext>
            </a:extLst>
          </p:cNvPr>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lvl1pPr>
          </a:lstStyle>
          <a:p>
            <a:pPr lvl="0"/>
            <a:r>
              <a:rPr lang="en-US" dirty="0"/>
              <a:t>Super title here</a:t>
            </a:r>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6"/>
          </p:nvPr>
        </p:nvSpPr>
        <p:spPr>
          <a:xfrm>
            <a:off x="5054324" y="3890142"/>
            <a:ext cx="4362725"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9962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1" hasCustomPrompt="1"/>
          </p:nvPr>
        </p:nvSpPr>
        <p:spPr>
          <a:xfrm>
            <a:off x="488950" y="203863"/>
            <a:ext cx="8928100" cy="169200"/>
          </a:xfrm>
        </p:spPr>
        <p:txBody>
          <a:bodyPr anchor="b"/>
          <a:lstStyle>
            <a:lvl1pPr>
              <a:spcAft>
                <a:spcPts val="0"/>
              </a:spcAft>
              <a:defRPr sz="1200">
                <a:solidFill>
                  <a:schemeClr val="bg1"/>
                </a:solidFill>
              </a:defRPr>
            </a:lvl1pPr>
          </a:lstStyle>
          <a:p>
            <a:pPr lvl="0"/>
            <a:r>
              <a:rPr lang="en-US" dirty="0"/>
              <a:t>Super title here</a:t>
            </a:r>
          </a:p>
        </p:txBody>
      </p:sp>
      <p:sp>
        <p:nvSpPr>
          <p:cNvPr id="4" name="Title 3"/>
          <p:cNvSpPr>
            <a:spLocks noGrp="1"/>
          </p:cNvSpPr>
          <p:nvPr>
            <p:ph type="title"/>
          </p:nvPr>
        </p:nvSpPr>
        <p:spPr>
          <a:xfrm>
            <a:off x="488950" y="451575"/>
            <a:ext cx="8928100" cy="723600"/>
          </a:xfrm>
        </p:spPr>
        <p:txBody>
          <a:bodyPr/>
          <a:lstStyle>
            <a:lvl1pPr>
              <a:defRPr>
                <a:solidFill>
                  <a:schemeClr val="bg1"/>
                </a:solidFill>
              </a:defRPr>
            </a:lvl1pPr>
          </a:lstStyle>
          <a:p>
            <a:r>
              <a:rPr lang="en-US"/>
              <a:t>Click to edit Master title style</a:t>
            </a:r>
            <a:endParaRPr lang="en-GB" dirty="0"/>
          </a:p>
        </p:txBody>
      </p:sp>
      <p:sp>
        <p:nvSpPr>
          <p:cNvPr id="20" name="Text Placeholder 8"/>
          <p:cNvSpPr>
            <a:spLocks noGrp="1"/>
          </p:cNvSpPr>
          <p:nvPr>
            <p:ph type="body" sz="quarter" idx="20"/>
          </p:nvPr>
        </p:nvSpPr>
        <p:spPr>
          <a:xfrm>
            <a:off x="488950" y="1428430"/>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88430"/>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6" name="Text Placeholder 8"/>
          <p:cNvSpPr>
            <a:spLocks noGrp="1"/>
          </p:cNvSpPr>
          <p:nvPr>
            <p:ph type="body" sz="quarter" idx="13"/>
          </p:nvPr>
        </p:nvSpPr>
        <p:spPr>
          <a:xfrm>
            <a:off x="5054324" y="1788430"/>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50142"/>
            <a:ext cx="4361750"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6"/>
          </p:nvPr>
        </p:nvSpPr>
        <p:spPr>
          <a:xfrm>
            <a:off x="5054324" y="3890142"/>
            <a:ext cx="4362725" cy="360000"/>
          </a:xfrm>
          <a:solidFill>
            <a:schemeClr val="accent1"/>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5" name="Text Placeholder 8"/>
          <p:cNvSpPr>
            <a:spLocks noGrp="1"/>
          </p:cNvSpPr>
          <p:nvPr>
            <p:ph type="body" sz="quarter" idx="12"/>
          </p:nvPr>
        </p:nvSpPr>
        <p:spPr>
          <a:xfrm>
            <a:off x="5054324" y="4250142"/>
            <a:ext cx="4362725" cy="1771246"/>
          </a:xfrm>
          <a:solidFill>
            <a:schemeClr val="accent1">
              <a:lumMod val="20000"/>
              <a:lumOff val="80000"/>
            </a:schemeClr>
          </a:solidFill>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a:extLst>
              <a:ext uri="{FF2B5EF4-FFF2-40B4-BE49-F238E27FC236}">
                <a16:creationId xmlns:a16="http://schemas.microsoft.com/office/drawing/2014/main" id="{436BFEBF-8CCC-44F5-8C05-A0A356131466}"/>
              </a:ext>
              <a:ext uri="{C183D7F6-B498-43B3-948B-1728B52AA6E4}">
                <adec:decorative xmlns:adec="http://schemas.microsoft.com/office/drawing/2017/decorative" val="0"/>
              </a:ext>
            </a:extLst>
          </p:cNvPr>
          <p:cNvSpPr txBox="1"/>
          <p:nvPr userDrawn="1"/>
        </p:nvSpPr>
        <p:spPr>
          <a:xfrm>
            <a:off x="1278148" y="6367453"/>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
        <p:nvSpPr>
          <p:cNvPr id="24" name="TextBox 23">
            <a:extLst>
              <a:ext uri="{FF2B5EF4-FFF2-40B4-BE49-F238E27FC236}">
                <a16:creationId xmlns:a16="http://schemas.microsoft.com/office/drawing/2014/main" id="{78D34CCF-E43D-4B91-AC31-EEDC636239E0}"/>
              </a:ext>
              <a:ext uri="{C183D7F6-B498-43B3-948B-1728B52AA6E4}">
                <adec:decorative xmlns:adec="http://schemas.microsoft.com/office/drawing/2017/decorative" val="0"/>
              </a:ext>
            </a:extLst>
          </p:cNvPr>
          <p:cNvSpPr txBox="1"/>
          <p:nvPr userDrawn="1">
            <p:custDataLst>
              <p:tags r:id="rId1"/>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23" name="Shape 8">
            <a:extLst>
              <a:ext uri="{FF2B5EF4-FFF2-40B4-BE49-F238E27FC236}">
                <a16:creationId xmlns:a16="http://schemas.microsoft.com/office/drawing/2014/main" id="{0C1698D7-6F3C-4BA0-A6D6-053899BB29B3}"/>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cxnSp>
        <p:nvCxnSpPr>
          <p:cNvPr id="26" name="Straight Connector 25">
            <a:extLst>
              <a:ext uri="{FF2B5EF4-FFF2-40B4-BE49-F238E27FC236}">
                <a16:creationId xmlns:a16="http://schemas.microsoft.com/office/drawing/2014/main" id="{6C2F5949-AA7F-4CA6-9943-3D37287D0120}"/>
              </a:ext>
              <a:ext uri="{C183D7F6-B498-43B3-948B-1728B52AA6E4}">
                <adec:decorative xmlns:adec="http://schemas.microsoft.com/office/drawing/2017/decorative" val="1"/>
              </a:ext>
            </a:extLst>
          </p:cNvPr>
          <p:cNvCxnSpPr/>
          <p:nvPr userDrawn="1"/>
        </p:nvCxnSpPr>
        <p:spPr>
          <a:xfrm>
            <a:off x="915650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BB58402A-8637-4C69-8029-FC174B3240CD}"/>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538402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 uri="{C183D7F6-B498-43B3-948B-1728B52AA6E4}">
                <adec:decorative xmlns:adec="http://schemas.microsoft.com/office/drawing/2017/decorative" val="1"/>
              </a:ext>
            </a:extLst>
          </p:cNvPr>
          <p:cNvSpPr>
            <a:spLocks/>
          </p:cNvSpPr>
          <p:nvPr userDrawn="1"/>
        </p:nvSpPr>
        <p:spPr>
          <a:xfrm>
            <a:off x="814388"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bg1"/>
                </a:solidFill>
              </a:defRPr>
            </a:lvl1pPr>
          </a:lstStyle>
          <a:p>
            <a:r>
              <a:rPr lang="en-US"/>
              <a:t>Click to edit Master title style</a:t>
            </a:r>
            <a:endParaRPr lang="en-US" dirty="0"/>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6961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 uri="{C183D7F6-B498-43B3-948B-1728B52AA6E4}">
                <adec:decorative xmlns:adec="http://schemas.microsoft.com/office/drawing/2017/decorative" val="1"/>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90304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34193-B107-4FAD-9EC0-E0099122CA2C}"/>
              </a:ext>
              <a:ext uri="{C183D7F6-B498-43B3-948B-1728B52AA6E4}">
                <adec:decorative xmlns:adec="http://schemas.microsoft.com/office/drawing/2017/decorative" val="1"/>
              </a:ext>
            </a:extLst>
          </p:cNvPr>
          <p:cNvSpPr>
            <a:spLocks/>
          </p:cNvSpPr>
          <p:nvPr userDrawn="1"/>
        </p:nvSpPr>
        <p:spPr>
          <a:xfrm>
            <a:off x="814388"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8" name="Text Placeholder 11">
            <a:extLst>
              <a:ext uri="{FF2B5EF4-FFF2-40B4-BE49-F238E27FC236}">
                <a16:creationId xmlns:a16="http://schemas.microsoft.com/office/drawing/2014/main" id="{E815A46F-898E-4769-AAC0-5EDA85F52457}"/>
              </a:ext>
            </a:extLst>
          </p:cNvPr>
          <p:cNvSpPr>
            <a:spLocks noGrp="1"/>
          </p:cNvSpPr>
          <p:nvPr>
            <p:ph type="body" sz="quarter" idx="10" hasCustomPrompt="1"/>
          </p:nvPr>
        </p:nvSpPr>
        <p:spPr>
          <a:xfrm>
            <a:off x="1050977"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7" name="Title 1">
            <a:extLst>
              <a:ext uri="{FF2B5EF4-FFF2-40B4-BE49-F238E27FC236}">
                <a16:creationId xmlns:a16="http://schemas.microsoft.com/office/drawing/2014/main" id="{52EAAA2D-0929-4E90-A676-0E7CBDA93BB5}"/>
              </a:ext>
            </a:extLst>
          </p:cNvPr>
          <p:cNvSpPr>
            <a:spLocks noGrp="1"/>
          </p:cNvSpPr>
          <p:nvPr>
            <p:ph type="ctrTitle"/>
          </p:nvPr>
        </p:nvSpPr>
        <p:spPr>
          <a:xfrm>
            <a:off x="1050977"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9" name="Text Placeholder 13">
            <a:extLst>
              <a:ext uri="{FF2B5EF4-FFF2-40B4-BE49-F238E27FC236}">
                <a16:creationId xmlns:a16="http://schemas.microsoft.com/office/drawing/2014/main" id="{EA366F44-77CE-46B7-B3AD-8C862125681D}"/>
              </a:ext>
            </a:extLst>
          </p:cNvPr>
          <p:cNvSpPr>
            <a:spLocks noGrp="1"/>
          </p:cNvSpPr>
          <p:nvPr>
            <p:ph type="body" sz="quarter" idx="11"/>
          </p:nvPr>
        </p:nvSpPr>
        <p:spPr>
          <a:xfrm>
            <a:off x="1050977"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25314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8E07F9EA-D124-49E0-A010-508425031BE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14" name="Text Placeholder 2">
            <a:extLst>
              <a:ext uri="{FF2B5EF4-FFF2-40B4-BE49-F238E27FC236}">
                <a16:creationId xmlns:a16="http://schemas.microsoft.com/office/drawing/2014/main" id="{355C9463-5BED-4BE5-AA07-A41D76019E33}"/>
              </a:ext>
            </a:extLst>
          </p:cNvPr>
          <p:cNvSpPr>
            <a:spLocks noGrp="1"/>
          </p:cNvSpPr>
          <p:nvPr>
            <p:ph type="body" sz="quarter" idx="14"/>
          </p:nvPr>
        </p:nvSpPr>
        <p:spPr>
          <a:xfrm>
            <a:off x="814387" y="2756034"/>
            <a:ext cx="1188000" cy="169277"/>
          </a:xfrm>
        </p:spPr>
        <p:txBody>
          <a:bodyPr wrap="square">
            <a:spAutoFit/>
          </a:bodyPr>
          <a:lstStyle>
            <a:lvl1pPr>
              <a:buFontTx/>
              <a:buNone/>
              <a:defRPr sz="11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3" name="Text Placeholder 2">
            <a:extLst>
              <a:ext uri="{FF2B5EF4-FFF2-40B4-BE49-F238E27FC236}">
                <a16:creationId xmlns:a16="http://schemas.microsoft.com/office/drawing/2014/main" id="{DAC8411B-E3F1-4BA8-8D3B-88DFB5D2C2AD}"/>
              </a:ext>
            </a:extLst>
          </p:cNvPr>
          <p:cNvSpPr>
            <a:spLocks noGrp="1"/>
          </p:cNvSpPr>
          <p:nvPr>
            <p:ph type="body" sz="quarter" idx="10"/>
          </p:nvPr>
        </p:nvSpPr>
        <p:spPr>
          <a:xfrm>
            <a:off x="814388" y="3023317"/>
            <a:ext cx="8602662" cy="1800000"/>
          </a:xfrm>
        </p:spPr>
        <p:txBody>
          <a:bodyPr anchor="b"/>
          <a:lstStyle>
            <a:lvl1pPr>
              <a:spcAft>
                <a:spcPts val="1000"/>
              </a:spcAft>
              <a:defRPr sz="1000" b="0">
                <a:solidFill>
                  <a:schemeClr val="bg1"/>
                </a:solidFill>
              </a:defRPr>
            </a:lvl1pPr>
            <a:lvl2pPr>
              <a:spcAft>
                <a:spcPts val="1000"/>
              </a:spcAft>
              <a:defRPr sz="1000" b="0">
                <a:solidFill>
                  <a:schemeClr val="bg1"/>
                </a:solidFill>
              </a:defRPr>
            </a:lvl2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F720F18-D533-4823-8B86-1E501112B62A}"/>
              </a:ext>
            </a:extLst>
          </p:cNvPr>
          <p:cNvSpPr>
            <a:spLocks noGrp="1"/>
          </p:cNvSpPr>
          <p:nvPr>
            <p:ph type="body" sz="quarter" idx="15"/>
          </p:nvPr>
        </p:nvSpPr>
        <p:spPr>
          <a:xfrm>
            <a:off x="814388" y="5540375"/>
            <a:ext cx="8602662" cy="166688"/>
          </a:xfrm>
        </p:spPr>
        <p:txBody>
          <a:bodyPr/>
          <a:lstStyle>
            <a:lvl1pPr>
              <a:defRPr sz="1000" b="0">
                <a:solidFill>
                  <a:schemeClr val="bg1"/>
                </a:solidFill>
              </a:defRPr>
            </a:lvl1pPr>
            <a:lvl2pPr>
              <a:defRPr sz="1000" b="0">
                <a:solidFill>
                  <a:schemeClr val="bg1"/>
                </a:solidFill>
              </a:defRPr>
            </a:lvl2pPr>
            <a:lvl3pPr>
              <a:defRPr sz="1000" b="0">
                <a:solidFill>
                  <a:schemeClr val="bg1"/>
                </a:solidFill>
              </a:defRPr>
            </a:lvl3pPr>
            <a:lvl4pPr>
              <a:defRPr sz="1000" b="0">
                <a:solidFill>
                  <a:schemeClr val="bg1"/>
                </a:solidFill>
              </a:defRPr>
            </a:lvl4pPr>
            <a:lvl5pPr>
              <a:defRPr sz="1000" b="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DE9C7DE1-05A8-412E-BD97-53D6628C0877}"/>
              </a:ext>
            </a:extLst>
          </p:cNvPr>
          <p:cNvSpPr txBox="1"/>
          <p:nvPr userDrawn="1">
            <p:custDataLst>
              <p:tags r:id="rId1"/>
            </p:custDataLst>
          </p:nvPr>
        </p:nvSpPr>
        <p:spPr>
          <a:xfrm>
            <a:off x="814388" y="5859678"/>
            <a:ext cx="273151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bg1"/>
                </a:solidFill>
                <a:latin typeface="+mn-lt"/>
                <a:ea typeface="+mn-ea"/>
                <a:cs typeface="+mn-cs"/>
              </a:rPr>
              <a:t>Document Classification: KPMG Confidential</a:t>
            </a:r>
          </a:p>
        </p:txBody>
      </p:sp>
      <p:grpSp>
        <p:nvGrpSpPr>
          <p:cNvPr id="2" name="Group 1">
            <a:extLst>
              <a:ext uri="{FF2B5EF4-FFF2-40B4-BE49-F238E27FC236}">
                <a16:creationId xmlns:a16="http://schemas.microsoft.com/office/drawing/2014/main" id="{56F4E190-6349-E3E2-C17F-9250F44970F6}"/>
              </a:ext>
            </a:extLst>
          </p:cNvPr>
          <p:cNvGrpSpPr/>
          <p:nvPr userDrawn="1"/>
        </p:nvGrpSpPr>
        <p:grpSpPr>
          <a:xfrm>
            <a:off x="744783" y="2191729"/>
            <a:ext cx="1739543" cy="477524"/>
            <a:chOff x="751610" y="2139619"/>
            <a:chExt cx="1739543" cy="477524"/>
          </a:xfrm>
        </p:grpSpPr>
        <p:pic>
          <p:nvPicPr>
            <p:cNvPr id="4" name="Picture 3">
              <a:hlinkClick r:id="rId5"/>
              <a:extLst>
                <a:ext uri="{FF2B5EF4-FFF2-40B4-BE49-F238E27FC236}">
                  <a16:creationId xmlns:a16="http://schemas.microsoft.com/office/drawing/2014/main" id="{F0FFB1DF-B817-01C0-2F72-107F51222062}"/>
                </a:ext>
              </a:extLst>
            </p:cNvPr>
            <p:cNvPicPr>
              <a:picLocks/>
            </p:cNvPicPr>
            <p:nvPr userDrawn="1"/>
          </p:nvPicPr>
          <p:blipFill>
            <a:blip r:embed="rId6"/>
            <a:stretch>
              <a:fillRect/>
            </a:stretch>
          </p:blipFill>
          <p:spPr>
            <a:xfrm>
              <a:off x="751610" y="2149143"/>
              <a:ext cx="468000" cy="468000"/>
            </a:xfrm>
            <a:prstGeom prst="rect">
              <a:avLst/>
            </a:prstGeom>
          </p:spPr>
        </p:pic>
        <p:pic>
          <p:nvPicPr>
            <p:cNvPr id="5" name="Picture 4">
              <a:hlinkClick r:id="rId7"/>
              <a:extLst>
                <a:ext uri="{FF2B5EF4-FFF2-40B4-BE49-F238E27FC236}">
                  <a16:creationId xmlns:a16="http://schemas.microsoft.com/office/drawing/2014/main" id="{A9AF7489-AC97-D509-CCB2-7F8C6B71A84D}"/>
                </a:ext>
              </a:extLst>
            </p:cNvPr>
            <p:cNvPicPr>
              <a:picLocks/>
            </p:cNvPicPr>
            <p:nvPr userDrawn="1"/>
          </p:nvPicPr>
          <p:blipFill>
            <a:blip r:embed="rId8"/>
            <a:stretch>
              <a:fillRect/>
            </a:stretch>
          </p:blipFill>
          <p:spPr>
            <a:xfrm>
              <a:off x="1183459" y="2139619"/>
              <a:ext cx="468000" cy="468000"/>
            </a:xfrm>
            <a:prstGeom prst="rect">
              <a:avLst/>
            </a:prstGeom>
          </p:spPr>
        </p:pic>
        <p:pic>
          <p:nvPicPr>
            <p:cNvPr id="6" name="Picture 5">
              <a:hlinkClick r:id="rId9"/>
              <a:extLst>
                <a:ext uri="{FF2B5EF4-FFF2-40B4-BE49-F238E27FC236}">
                  <a16:creationId xmlns:a16="http://schemas.microsoft.com/office/drawing/2014/main" id="{0A67866B-18C9-BC31-B360-58FAF8D41B05}"/>
                </a:ext>
              </a:extLst>
            </p:cNvPr>
            <p:cNvPicPr>
              <a:picLocks/>
            </p:cNvPicPr>
            <p:nvPr userDrawn="1"/>
          </p:nvPicPr>
          <p:blipFill>
            <a:blip r:embed="rId10"/>
            <a:stretch>
              <a:fillRect/>
            </a:stretch>
          </p:blipFill>
          <p:spPr>
            <a:xfrm>
              <a:off x="1593685" y="2149143"/>
              <a:ext cx="468000" cy="468000"/>
            </a:xfrm>
            <a:prstGeom prst="rect">
              <a:avLst/>
            </a:prstGeom>
          </p:spPr>
        </p:pic>
        <p:pic>
          <p:nvPicPr>
            <p:cNvPr id="7" name="Picture 6">
              <a:hlinkClick r:id="rId11"/>
              <a:extLst>
                <a:ext uri="{FF2B5EF4-FFF2-40B4-BE49-F238E27FC236}">
                  <a16:creationId xmlns:a16="http://schemas.microsoft.com/office/drawing/2014/main" id="{27E92EC9-3973-DE2F-D37A-7AE208BD69E5}"/>
                </a:ext>
              </a:extLst>
            </p:cNvPr>
            <p:cNvPicPr>
              <a:picLocks/>
            </p:cNvPicPr>
            <p:nvPr userDrawn="1"/>
          </p:nvPicPr>
          <p:blipFill>
            <a:blip r:embed="rId12"/>
            <a:stretch>
              <a:fillRect/>
            </a:stretch>
          </p:blipFill>
          <p:spPr>
            <a:xfrm>
              <a:off x="2023153" y="2149143"/>
              <a:ext cx="468000" cy="468000"/>
            </a:xfrm>
            <a:prstGeom prst="rect">
              <a:avLst/>
            </a:prstGeom>
          </p:spPr>
        </p:pic>
      </p:grpSp>
    </p:spTree>
    <p:extLst>
      <p:ext uri="{BB962C8B-B14F-4D97-AF65-F5344CB8AC3E}">
        <p14:creationId xmlns:p14="http://schemas.microsoft.com/office/powerpoint/2010/main" val="3267273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8E07F9EA-D124-49E0-A010-508425031BE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4388" y="313438"/>
            <a:ext cx="786440" cy="316800"/>
          </a:xfrm>
          <a:prstGeom prst="rect">
            <a:avLst/>
          </a:prstGeom>
        </p:spPr>
      </p:pic>
      <p:sp>
        <p:nvSpPr>
          <p:cNvPr id="17" name="Text Placeholder 2">
            <a:extLst>
              <a:ext uri="{FF2B5EF4-FFF2-40B4-BE49-F238E27FC236}">
                <a16:creationId xmlns:a16="http://schemas.microsoft.com/office/drawing/2014/main" id="{44908E05-EAB3-4DF1-9D0B-720F599903C2}"/>
              </a:ext>
            </a:extLst>
          </p:cNvPr>
          <p:cNvSpPr>
            <a:spLocks noGrp="1"/>
          </p:cNvSpPr>
          <p:nvPr>
            <p:ph type="body" sz="quarter" idx="10"/>
          </p:nvPr>
        </p:nvSpPr>
        <p:spPr>
          <a:xfrm>
            <a:off x="814388" y="3023317"/>
            <a:ext cx="8602662" cy="1800000"/>
          </a:xfrm>
        </p:spPr>
        <p:txBody>
          <a:bodyPr anchor="b"/>
          <a:lstStyle>
            <a:lvl1pPr>
              <a:spcAft>
                <a:spcPts val="1000"/>
              </a:spcAft>
              <a:defRPr sz="1000" b="0">
                <a:solidFill>
                  <a:schemeClr val="tx2"/>
                </a:solidFill>
              </a:defRPr>
            </a:lvl1pPr>
            <a:lvl2pPr>
              <a:spcAft>
                <a:spcPts val="1000"/>
              </a:spcAft>
              <a:defRPr sz="1000" b="0">
                <a:solidFill>
                  <a:schemeClr val="tx2"/>
                </a:solidFill>
              </a:defRPr>
            </a:lvl2pPr>
          </a:lstStyle>
          <a:p>
            <a:pPr lvl="0"/>
            <a:r>
              <a:rPr lang="en-US"/>
              <a:t>Click to edit Master text styles</a:t>
            </a:r>
          </a:p>
          <a:p>
            <a:pPr lvl="1"/>
            <a:r>
              <a:rPr lang="en-US"/>
              <a:t>Second level</a:t>
            </a:r>
          </a:p>
        </p:txBody>
      </p:sp>
      <p:sp>
        <p:nvSpPr>
          <p:cNvPr id="41" name="Text Placeholder 2">
            <a:extLst>
              <a:ext uri="{FF2B5EF4-FFF2-40B4-BE49-F238E27FC236}">
                <a16:creationId xmlns:a16="http://schemas.microsoft.com/office/drawing/2014/main" id="{7F2B68D3-322A-4FC3-9F1D-5CC86B54463B}"/>
              </a:ext>
            </a:extLst>
          </p:cNvPr>
          <p:cNvSpPr>
            <a:spLocks noGrp="1"/>
          </p:cNvSpPr>
          <p:nvPr>
            <p:ph type="body" sz="quarter" idx="15"/>
          </p:nvPr>
        </p:nvSpPr>
        <p:spPr>
          <a:xfrm>
            <a:off x="814388" y="5540375"/>
            <a:ext cx="8602662" cy="166688"/>
          </a:xfrm>
        </p:spPr>
        <p:txBody>
          <a:bodyPr/>
          <a:lstStyle>
            <a:lvl1pPr>
              <a:defRPr sz="1000" b="0">
                <a:solidFill>
                  <a:schemeClr val="tx2"/>
                </a:solidFill>
              </a:defRPr>
            </a:lvl1pPr>
            <a:lvl2pPr>
              <a:defRPr sz="1000" b="0">
                <a:solidFill>
                  <a:schemeClr val="bg1"/>
                </a:solidFill>
              </a:defRPr>
            </a:lvl2pPr>
            <a:lvl3pPr>
              <a:defRPr sz="1000" b="0">
                <a:solidFill>
                  <a:schemeClr val="bg1"/>
                </a:solidFill>
              </a:defRPr>
            </a:lvl3pPr>
            <a:lvl4pPr>
              <a:defRPr sz="1000" b="0">
                <a:solidFill>
                  <a:schemeClr val="bg1"/>
                </a:solidFill>
              </a:defRPr>
            </a:lvl4pPr>
            <a:lvl5pPr>
              <a:defRPr sz="1000" b="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F3127303-F000-4A25-B0C7-CBC35F8430D4}"/>
              </a:ext>
            </a:extLst>
          </p:cNvPr>
          <p:cNvSpPr txBox="1"/>
          <p:nvPr userDrawn="1">
            <p:custDataLst>
              <p:tags r:id="rId1"/>
            </p:custDataLst>
          </p:nvPr>
        </p:nvSpPr>
        <p:spPr>
          <a:xfrm>
            <a:off x="814388" y="5859678"/>
            <a:ext cx="273151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2"/>
                </a:solidFill>
                <a:latin typeface="+mn-lt"/>
                <a:ea typeface="+mn-ea"/>
                <a:cs typeface="+mn-cs"/>
              </a:rPr>
              <a:t>Document Classification: KPMG Confidential</a:t>
            </a:r>
          </a:p>
        </p:txBody>
      </p:sp>
      <p:sp>
        <p:nvSpPr>
          <p:cNvPr id="22" name="Text Placeholder 2">
            <a:extLst>
              <a:ext uri="{FF2B5EF4-FFF2-40B4-BE49-F238E27FC236}">
                <a16:creationId xmlns:a16="http://schemas.microsoft.com/office/drawing/2014/main" id="{B4BF2721-9632-4EAC-8C88-4503F6A0B78E}"/>
              </a:ext>
            </a:extLst>
          </p:cNvPr>
          <p:cNvSpPr>
            <a:spLocks noGrp="1"/>
          </p:cNvSpPr>
          <p:nvPr>
            <p:ph type="body" sz="quarter" idx="14"/>
          </p:nvPr>
        </p:nvSpPr>
        <p:spPr>
          <a:xfrm>
            <a:off x="814387" y="2756034"/>
            <a:ext cx="1188000" cy="169277"/>
          </a:xfrm>
        </p:spPr>
        <p:txBody>
          <a:bodyPr wrap="square">
            <a:spAutoFit/>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2" name="Group 1">
            <a:extLst>
              <a:ext uri="{FF2B5EF4-FFF2-40B4-BE49-F238E27FC236}">
                <a16:creationId xmlns:a16="http://schemas.microsoft.com/office/drawing/2014/main" id="{6CD9B563-386C-8158-B1A8-9678FCB52F3B}"/>
              </a:ext>
            </a:extLst>
          </p:cNvPr>
          <p:cNvGrpSpPr/>
          <p:nvPr userDrawn="1"/>
        </p:nvGrpSpPr>
        <p:grpSpPr>
          <a:xfrm>
            <a:off x="744783" y="2191729"/>
            <a:ext cx="1739543" cy="477524"/>
            <a:chOff x="751610" y="2139619"/>
            <a:chExt cx="1739543" cy="477524"/>
          </a:xfrm>
        </p:grpSpPr>
        <p:pic>
          <p:nvPicPr>
            <p:cNvPr id="3" name="Picture 2">
              <a:hlinkClick r:id="rId5"/>
              <a:extLst>
                <a:ext uri="{FF2B5EF4-FFF2-40B4-BE49-F238E27FC236}">
                  <a16:creationId xmlns:a16="http://schemas.microsoft.com/office/drawing/2014/main" id="{D7F62D95-DBBA-3F84-C285-2C8D14162915}"/>
                </a:ext>
              </a:extLst>
            </p:cNvPr>
            <p:cNvPicPr>
              <a:picLocks/>
            </p:cNvPicPr>
            <p:nvPr userDrawn="1"/>
          </p:nvPicPr>
          <p:blipFill>
            <a:blip r:embed="rId6"/>
            <a:stretch>
              <a:fillRect/>
            </a:stretch>
          </p:blipFill>
          <p:spPr>
            <a:xfrm>
              <a:off x="751610" y="2149143"/>
              <a:ext cx="468000" cy="468000"/>
            </a:xfrm>
            <a:prstGeom prst="rect">
              <a:avLst/>
            </a:prstGeom>
          </p:spPr>
        </p:pic>
        <p:pic>
          <p:nvPicPr>
            <p:cNvPr id="4" name="Picture 3">
              <a:hlinkClick r:id="rId7"/>
              <a:extLst>
                <a:ext uri="{FF2B5EF4-FFF2-40B4-BE49-F238E27FC236}">
                  <a16:creationId xmlns:a16="http://schemas.microsoft.com/office/drawing/2014/main" id="{1568C4F3-9FFE-E097-123B-896A174CF386}"/>
                </a:ext>
              </a:extLst>
            </p:cNvPr>
            <p:cNvPicPr>
              <a:picLocks/>
            </p:cNvPicPr>
            <p:nvPr userDrawn="1"/>
          </p:nvPicPr>
          <p:blipFill>
            <a:blip r:embed="rId8"/>
            <a:stretch>
              <a:fillRect/>
            </a:stretch>
          </p:blipFill>
          <p:spPr>
            <a:xfrm>
              <a:off x="1183459" y="2139619"/>
              <a:ext cx="468000" cy="468000"/>
            </a:xfrm>
            <a:prstGeom prst="rect">
              <a:avLst/>
            </a:prstGeom>
          </p:spPr>
        </p:pic>
        <p:pic>
          <p:nvPicPr>
            <p:cNvPr id="5" name="Picture 4">
              <a:hlinkClick r:id="rId9"/>
              <a:extLst>
                <a:ext uri="{FF2B5EF4-FFF2-40B4-BE49-F238E27FC236}">
                  <a16:creationId xmlns:a16="http://schemas.microsoft.com/office/drawing/2014/main" id="{AF26D2A3-7F79-22B2-0C18-9348FE5911B7}"/>
                </a:ext>
              </a:extLst>
            </p:cNvPr>
            <p:cNvPicPr>
              <a:picLocks/>
            </p:cNvPicPr>
            <p:nvPr userDrawn="1"/>
          </p:nvPicPr>
          <p:blipFill>
            <a:blip r:embed="rId10"/>
            <a:stretch>
              <a:fillRect/>
            </a:stretch>
          </p:blipFill>
          <p:spPr>
            <a:xfrm>
              <a:off x="1593685" y="2149143"/>
              <a:ext cx="468000" cy="468000"/>
            </a:xfrm>
            <a:prstGeom prst="rect">
              <a:avLst/>
            </a:prstGeom>
          </p:spPr>
        </p:pic>
        <p:pic>
          <p:nvPicPr>
            <p:cNvPr id="6" name="Picture 5">
              <a:hlinkClick r:id="rId11"/>
              <a:extLst>
                <a:ext uri="{FF2B5EF4-FFF2-40B4-BE49-F238E27FC236}">
                  <a16:creationId xmlns:a16="http://schemas.microsoft.com/office/drawing/2014/main" id="{480C3824-572A-1031-1F0B-983098FDE37B}"/>
                </a:ext>
              </a:extLst>
            </p:cNvPr>
            <p:cNvPicPr>
              <a:picLocks/>
            </p:cNvPicPr>
            <p:nvPr userDrawn="1"/>
          </p:nvPicPr>
          <p:blipFill>
            <a:blip r:embed="rId12"/>
            <a:stretch>
              <a:fillRect/>
            </a:stretch>
          </p:blipFill>
          <p:spPr>
            <a:xfrm>
              <a:off x="2023153" y="2149143"/>
              <a:ext cx="468000" cy="468000"/>
            </a:xfrm>
            <a:prstGeom prst="rect">
              <a:avLst/>
            </a:prstGeom>
          </p:spPr>
        </p:pic>
      </p:grpSp>
    </p:spTree>
    <p:extLst>
      <p:ext uri="{BB962C8B-B14F-4D97-AF65-F5344CB8AC3E}">
        <p14:creationId xmlns:p14="http://schemas.microsoft.com/office/powerpoint/2010/main" val="153920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BEDF-35C5-4CA5-9B3E-991280392BF0}"/>
              </a:ext>
            </a:extLst>
          </p:cNvPr>
          <p:cNvSpPr>
            <a:spLocks noGrp="1"/>
          </p:cNvSpPr>
          <p:nvPr>
            <p:ph type="title"/>
          </p:nvPr>
        </p:nvSpPr>
        <p:spPr/>
        <p:txBody>
          <a:bodyPr/>
          <a:lstStyle/>
          <a:p>
            <a:r>
              <a:rPr lang="en-US"/>
              <a:t>Click to edit Master title style</a:t>
            </a:r>
          </a:p>
        </p:txBody>
      </p:sp>
      <p:sp>
        <p:nvSpPr>
          <p:cNvPr id="102" name="TextBox 101">
            <a:extLst>
              <a:ext uri="{FF2B5EF4-FFF2-40B4-BE49-F238E27FC236}">
                <a16:creationId xmlns:a16="http://schemas.microsoft.com/office/drawing/2014/main" id="{6AF524FE-6BC6-4AB9-8A9E-84CA4BBDE8AD}"/>
              </a:ext>
            </a:extLst>
          </p:cNvPr>
          <p:cNvSpPr txBox="1"/>
          <p:nvPr userDrawn="1"/>
        </p:nvSpPr>
        <p:spPr>
          <a:xfrm>
            <a:off x="494357" y="1435485"/>
            <a:ext cx="1364046"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Primary Colours</a:t>
            </a:r>
          </a:p>
        </p:txBody>
      </p:sp>
      <p:sp>
        <p:nvSpPr>
          <p:cNvPr id="103" name="Rectangle 102">
            <a:extLst>
              <a:ext uri="{FF2B5EF4-FFF2-40B4-BE49-F238E27FC236}">
                <a16:creationId xmlns:a16="http://schemas.microsoft.com/office/drawing/2014/main" id="{F53760FA-391D-4071-B12B-D3B929AC3BA3}"/>
              </a:ext>
            </a:extLst>
          </p:cNvPr>
          <p:cNvSpPr>
            <a:spLocks/>
          </p:cNvSpPr>
          <p:nvPr userDrawn="1"/>
        </p:nvSpPr>
        <p:spPr>
          <a:xfrm>
            <a:off x="488950" y="2323989"/>
            <a:ext cx="498229"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4" name="Rectangle 103">
            <a:extLst>
              <a:ext uri="{FF2B5EF4-FFF2-40B4-BE49-F238E27FC236}">
                <a16:creationId xmlns:a16="http://schemas.microsoft.com/office/drawing/2014/main" id="{BAAA4049-3B22-45F0-B43F-AF964793962D}"/>
              </a:ext>
            </a:extLst>
          </p:cNvPr>
          <p:cNvSpPr>
            <a:spLocks/>
          </p:cNvSpPr>
          <p:nvPr userDrawn="1"/>
        </p:nvSpPr>
        <p:spPr>
          <a:xfrm>
            <a:off x="488950" y="1809427"/>
            <a:ext cx="498229"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05" name="Rectangle 104">
            <a:extLst>
              <a:ext uri="{FF2B5EF4-FFF2-40B4-BE49-F238E27FC236}">
                <a16:creationId xmlns:a16="http://schemas.microsoft.com/office/drawing/2014/main" id="{2F404803-D45E-449F-B14F-9127BF966030}"/>
              </a:ext>
            </a:extLst>
          </p:cNvPr>
          <p:cNvSpPr>
            <a:spLocks/>
          </p:cNvSpPr>
          <p:nvPr userDrawn="1"/>
        </p:nvSpPr>
        <p:spPr>
          <a:xfrm>
            <a:off x="488950" y="3864167"/>
            <a:ext cx="498229"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106" name="Rectangle 105">
            <a:extLst>
              <a:ext uri="{FF2B5EF4-FFF2-40B4-BE49-F238E27FC236}">
                <a16:creationId xmlns:a16="http://schemas.microsoft.com/office/drawing/2014/main" id="{3935DBC7-6B6E-4B1A-94AC-9AED7A043B6D}"/>
              </a:ext>
            </a:extLst>
          </p:cNvPr>
          <p:cNvSpPr>
            <a:spLocks/>
          </p:cNvSpPr>
          <p:nvPr userDrawn="1"/>
        </p:nvSpPr>
        <p:spPr>
          <a:xfrm>
            <a:off x="488950" y="2838550"/>
            <a:ext cx="498229"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107" name="Rectangle 106">
            <a:extLst>
              <a:ext uri="{FF2B5EF4-FFF2-40B4-BE49-F238E27FC236}">
                <a16:creationId xmlns:a16="http://schemas.microsoft.com/office/drawing/2014/main" id="{78EE3DF4-FE61-4414-B0A4-AB0DB1FDE243}"/>
              </a:ext>
            </a:extLst>
          </p:cNvPr>
          <p:cNvSpPr>
            <a:spLocks/>
          </p:cNvSpPr>
          <p:nvPr userDrawn="1"/>
        </p:nvSpPr>
        <p:spPr>
          <a:xfrm>
            <a:off x="488950" y="3353112"/>
            <a:ext cx="498229"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0</a:t>
            </a:r>
          </a:p>
          <a:p>
            <a:pPr algn="ctr"/>
            <a:r>
              <a:rPr lang="en-GB" sz="800" dirty="0">
                <a:solidFill>
                  <a:schemeClr val="tx1"/>
                </a:solidFill>
              </a:rPr>
              <a:t>184</a:t>
            </a:r>
          </a:p>
          <a:p>
            <a:pPr algn="ctr"/>
            <a:r>
              <a:rPr lang="en-GB" sz="800" dirty="0">
                <a:solidFill>
                  <a:schemeClr val="tx1"/>
                </a:solidFill>
              </a:rPr>
              <a:t>245</a:t>
            </a:r>
          </a:p>
        </p:txBody>
      </p:sp>
      <p:sp>
        <p:nvSpPr>
          <p:cNvPr id="108" name="Rectangle 107">
            <a:extLst>
              <a:ext uri="{FF2B5EF4-FFF2-40B4-BE49-F238E27FC236}">
                <a16:creationId xmlns:a16="http://schemas.microsoft.com/office/drawing/2014/main" id="{BD1B0B48-C7EB-461A-BAB1-E3920A86A36E}"/>
              </a:ext>
            </a:extLst>
          </p:cNvPr>
          <p:cNvSpPr>
            <a:spLocks/>
          </p:cNvSpPr>
          <p:nvPr userDrawn="1"/>
        </p:nvSpPr>
        <p:spPr>
          <a:xfrm>
            <a:off x="488950" y="4378727"/>
            <a:ext cx="498229"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09" name="Rectangle 108">
            <a:extLst>
              <a:ext uri="{FF2B5EF4-FFF2-40B4-BE49-F238E27FC236}">
                <a16:creationId xmlns:a16="http://schemas.microsoft.com/office/drawing/2014/main" id="{6345D118-0249-481F-9C84-2C7CDBEB81ED}"/>
              </a:ext>
            </a:extLst>
          </p:cNvPr>
          <p:cNvSpPr>
            <a:spLocks/>
          </p:cNvSpPr>
          <p:nvPr userDrawn="1"/>
        </p:nvSpPr>
        <p:spPr>
          <a:xfrm>
            <a:off x="488950" y="4886895"/>
            <a:ext cx="498229"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0" name="TextBox 109">
            <a:extLst>
              <a:ext uri="{FF2B5EF4-FFF2-40B4-BE49-F238E27FC236}">
                <a16:creationId xmlns:a16="http://schemas.microsoft.com/office/drawing/2014/main" id="{21CCFA49-D336-4867-A571-F55E12F3C656}"/>
              </a:ext>
            </a:extLst>
          </p:cNvPr>
          <p:cNvSpPr txBox="1"/>
          <p:nvPr userDrawn="1"/>
        </p:nvSpPr>
        <p:spPr>
          <a:xfrm>
            <a:off x="1085240" y="3993446"/>
            <a:ext cx="561051" cy="153888"/>
          </a:xfrm>
          <a:prstGeom prst="rect">
            <a:avLst/>
          </a:prstGeom>
          <a:noFill/>
        </p:spPr>
        <p:txBody>
          <a:bodyPr wrap="none" lIns="0" tIns="0" rIns="0" bIns="0" rtlCol="0" anchor="ctr">
            <a:spAutoFit/>
          </a:bodyPr>
          <a:lstStyle/>
          <a:p>
            <a:pPr algn="l">
              <a:spcAft>
                <a:spcPts val="600"/>
              </a:spcAft>
            </a:pPr>
            <a:r>
              <a:rPr lang="en-GB" sz="1000" dirty="0"/>
              <a:t>Dark Blue</a:t>
            </a:r>
          </a:p>
        </p:txBody>
      </p:sp>
      <p:sp>
        <p:nvSpPr>
          <p:cNvPr id="111" name="TextBox 110">
            <a:extLst>
              <a:ext uri="{FF2B5EF4-FFF2-40B4-BE49-F238E27FC236}">
                <a16:creationId xmlns:a16="http://schemas.microsoft.com/office/drawing/2014/main" id="{C0FCE2B7-A754-42D3-9F48-80351B2A3649}"/>
              </a:ext>
            </a:extLst>
          </p:cNvPr>
          <p:cNvSpPr txBox="1"/>
          <p:nvPr userDrawn="1"/>
        </p:nvSpPr>
        <p:spPr>
          <a:xfrm>
            <a:off x="1085240" y="1949834"/>
            <a:ext cx="652423" cy="153888"/>
          </a:xfrm>
          <a:prstGeom prst="rect">
            <a:avLst/>
          </a:prstGeom>
          <a:noFill/>
        </p:spPr>
        <p:txBody>
          <a:bodyPr wrap="none" lIns="0" tIns="0" rIns="0" bIns="0" rtlCol="0" anchor="ctr">
            <a:spAutoFit/>
          </a:bodyPr>
          <a:lstStyle/>
          <a:p>
            <a:pPr algn="l">
              <a:spcAft>
                <a:spcPts val="600"/>
              </a:spcAft>
            </a:pPr>
            <a:r>
              <a:rPr lang="en-GB" sz="1000" dirty="0"/>
              <a:t>KPMG blue</a:t>
            </a:r>
          </a:p>
        </p:txBody>
      </p:sp>
      <p:sp>
        <p:nvSpPr>
          <p:cNvPr id="112" name="TextBox 111">
            <a:extLst>
              <a:ext uri="{FF2B5EF4-FFF2-40B4-BE49-F238E27FC236}">
                <a16:creationId xmlns:a16="http://schemas.microsoft.com/office/drawing/2014/main" id="{734EFB7C-CBDB-491F-B633-C303897B304B}"/>
              </a:ext>
            </a:extLst>
          </p:cNvPr>
          <p:cNvSpPr txBox="1"/>
          <p:nvPr userDrawn="1"/>
        </p:nvSpPr>
        <p:spPr>
          <a:xfrm>
            <a:off x="1085240" y="2971948"/>
            <a:ext cx="565861" cy="153888"/>
          </a:xfrm>
          <a:prstGeom prst="rect">
            <a:avLst/>
          </a:prstGeom>
          <a:noFill/>
        </p:spPr>
        <p:txBody>
          <a:bodyPr wrap="none" lIns="0" tIns="0" rIns="0" bIns="0" rtlCol="0" anchor="ctr">
            <a:spAutoFit/>
          </a:bodyPr>
          <a:lstStyle/>
          <a:p>
            <a:pPr algn="l">
              <a:spcAft>
                <a:spcPts val="600"/>
              </a:spcAft>
            </a:pPr>
            <a:r>
              <a:rPr lang="en-GB" sz="1000" dirty="0"/>
              <a:t>Light Blue</a:t>
            </a:r>
          </a:p>
        </p:txBody>
      </p:sp>
      <p:sp>
        <p:nvSpPr>
          <p:cNvPr id="113" name="TextBox 112">
            <a:extLst>
              <a:ext uri="{FF2B5EF4-FFF2-40B4-BE49-F238E27FC236}">
                <a16:creationId xmlns:a16="http://schemas.microsoft.com/office/drawing/2014/main" id="{2CFDD493-FC33-4BB3-BA8A-309FCCCCB630}"/>
              </a:ext>
            </a:extLst>
          </p:cNvPr>
          <p:cNvSpPr txBox="1"/>
          <p:nvPr userDrawn="1"/>
        </p:nvSpPr>
        <p:spPr>
          <a:xfrm>
            <a:off x="1085240" y="2460891"/>
            <a:ext cx="658835" cy="153888"/>
          </a:xfrm>
          <a:prstGeom prst="rect">
            <a:avLst/>
          </a:prstGeom>
          <a:noFill/>
        </p:spPr>
        <p:txBody>
          <a:bodyPr wrap="none" lIns="0" tIns="0" rIns="0" bIns="0" rtlCol="0" anchor="ctr">
            <a:spAutoFit/>
          </a:bodyPr>
          <a:lstStyle/>
          <a:p>
            <a:pPr algn="l">
              <a:spcAft>
                <a:spcPts val="600"/>
              </a:spcAft>
            </a:pPr>
            <a:r>
              <a:rPr lang="en-GB" sz="1000" dirty="0"/>
              <a:t>Cobalt Blue</a:t>
            </a:r>
          </a:p>
        </p:txBody>
      </p:sp>
      <p:sp>
        <p:nvSpPr>
          <p:cNvPr id="114" name="TextBox 113">
            <a:extLst>
              <a:ext uri="{FF2B5EF4-FFF2-40B4-BE49-F238E27FC236}">
                <a16:creationId xmlns:a16="http://schemas.microsoft.com/office/drawing/2014/main" id="{0B6209C6-3EBA-486E-A5FE-213F88FE3074}"/>
              </a:ext>
            </a:extLst>
          </p:cNvPr>
          <p:cNvSpPr txBox="1"/>
          <p:nvPr userDrawn="1"/>
        </p:nvSpPr>
        <p:spPr>
          <a:xfrm>
            <a:off x="1085240" y="3483005"/>
            <a:ext cx="666849" cy="153888"/>
          </a:xfrm>
          <a:prstGeom prst="rect">
            <a:avLst/>
          </a:prstGeom>
          <a:noFill/>
        </p:spPr>
        <p:txBody>
          <a:bodyPr wrap="none" lIns="0" tIns="0" rIns="0" bIns="0" rtlCol="0" anchor="ctr">
            <a:spAutoFit/>
          </a:bodyPr>
          <a:lstStyle/>
          <a:p>
            <a:pPr algn="l">
              <a:spcAft>
                <a:spcPts val="600"/>
              </a:spcAft>
            </a:pPr>
            <a:r>
              <a:rPr lang="en-GB" sz="1000" dirty="0"/>
              <a:t>Pacific Blue</a:t>
            </a:r>
          </a:p>
        </p:txBody>
      </p:sp>
      <p:sp>
        <p:nvSpPr>
          <p:cNvPr id="115" name="TextBox 114">
            <a:extLst>
              <a:ext uri="{FF2B5EF4-FFF2-40B4-BE49-F238E27FC236}">
                <a16:creationId xmlns:a16="http://schemas.microsoft.com/office/drawing/2014/main" id="{D5E2BFFE-68D1-424B-B0DA-30E6F9C8C0F3}"/>
              </a:ext>
            </a:extLst>
          </p:cNvPr>
          <p:cNvSpPr txBox="1"/>
          <p:nvPr userDrawn="1"/>
        </p:nvSpPr>
        <p:spPr>
          <a:xfrm>
            <a:off x="1085240" y="4504503"/>
            <a:ext cx="368691" cy="153888"/>
          </a:xfrm>
          <a:prstGeom prst="rect">
            <a:avLst/>
          </a:prstGeom>
          <a:noFill/>
        </p:spPr>
        <p:txBody>
          <a:bodyPr wrap="none" lIns="0" tIns="0" rIns="0" bIns="0" rtlCol="0" anchor="ctr">
            <a:spAutoFit/>
          </a:bodyPr>
          <a:lstStyle/>
          <a:p>
            <a:pPr algn="l">
              <a:spcAft>
                <a:spcPts val="600"/>
              </a:spcAft>
            </a:pPr>
            <a:r>
              <a:rPr lang="en-GB" sz="1000" dirty="0"/>
              <a:t>Purple</a:t>
            </a:r>
          </a:p>
        </p:txBody>
      </p:sp>
      <p:sp>
        <p:nvSpPr>
          <p:cNvPr id="116" name="TextBox 115">
            <a:extLst>
              <a:ext uri="{FF2B5EF4-FFF2-40B4-BE49-F238E27FC236}">
                <a16:creationId xmlns:a16="http://schemas.microsoft.com/office/drawing/2014/main" id="{F11A73EF-BFB5-480C-A17D-16278EA5CC83}"/>
              </a:ext>
            </a:extLst>
          </p:cNvPr>
          <p:cNvSpPr txBox="1"/>
          <p:nvPr userDrawn="1"/>
        </p:nvSpPr>
        <p:spPr>
          <a:xfrm>
            <a:off x="1085240" y="5015563"/>
            <a:ext cx="248466" cy="153888"/>
          </a:xfrm>
          <a:prstGeom prst="rect">
            <a:avLst/>
          </a:prstGeom>
          <a:noFill/>
        </p:spPr>
        <p:txBody>
          <a:bodyPr wrap="none" lIns="0" tIns="0" rIns="0" bIns="0" rtlCol="0" anchor="ctr">
            <a:spAutoFit/>
          </a:bodyPr>
          <a:lstStyle/>
          <a:p>
            <a:pPr algn="l">
              <a:spcAft>
                <a:spcPts val="600"/>
              </a:spcAft>
            </a:pPr>
            <a:r>
              <a:rPr lang="en-GB" sz="1000" dirty="0"/>
              <a:t>Pink</a:t>
            </a:r>
          </a:p>
        </p:txBody>
      </p:sp>
      <p:grpSp>
        <p:nvGrpSpPr>
          <p:cNvPr id="117" name="Group 116">
            <a:extLst>
              <a:ext uri="{FF2B5EF4-FFF2-40B4-BE49-F238E27FC236}">
                <a16:creationId xmlns:a16="http://schemas.microsoft.com/office/drawing/2014/main" id="{D727F919-66D6-42D5-8B68-CA80FE7C510F}"/>
              </a:ext>
            </a:extLst>
          </p:cNvPr>
          <p:cNvGrpSpPr/>
          <p:nvPr userDrawn="1"/>
        </p:nvGrpSpPr>
        <p:grpSpPr>
          <a:xfrm>
            <a:off x="2237283" y="1435485"/>
            <a:ext cx="1648146" cy="4377197"/>
            <a:chOff x="2007613" y="1435485"/>
            <a:chExt cx="1648146" cy="4377197"/>
          </a:xfrm>
        </p:grpSpPr>
        <p:sp>
          <p:nvSpPr>
            <p:cNvPr id="118" name="TextBox 117">
              <a:extLst>
                <a:ext uri="{FF2B5EF4-FFF2-40B4-BE49-F238E27FC236}">
                  <a16:creationId xmlns:a16="http://schemas.microsoft.com/office/drawing/2014/main" id="{112A44E3-6553-4DE8-BF89-CB4EF5FD4EC6}"/>
                </a:ext>
              </a:extLst>
            </p:cNvPr>
            <p:cNvSpPr txBox="1"/>
            <p:nvPr userDrawn="1"/>
          </p:nvSpPr>
          <p:spPr>
            <a:xfrm>
              <a:off x="2007613" y="1435485"/>
              <a:ext cx="1648146"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Accent Colours for Infographics and charts only</a:t>
              </a:r>
            </a:p>
          </p:txBody>
        </p:sp>
        <p:sp>
          <p:nvSpPr>
            <p:cNvPr id="119" name="Rectangle 118">
              <a:extLst>
                <a:ext uri="{FF2B5EF4-FFF2-40B4-BE49-F238E27FC236}">
                  <a16:creationId xmlns:a16="http://schemas.microsoft.com/office/drawing/2014/main" id="{152CAA28-3C14-46F3-BA41-9240CB7DFBFA}"/>
                </a:ext>
              </a:extLst>
            </p:cNvPr>
            <p:cNvSpPr>
              <a:spLocks/>
            </p:cNvSpPr>
            <p:nvPr userDrawn="1"/>
          </p:nvSpPr>
          <p:spPr>
            <a:xfrm>
              <a:off x="2007613" y="1809934"/>
              <a:ext cx="498229"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20" name="TextBox 119">
              <a:extLst>
                <a:ext uri="{FF2B5EF4-FFF2-40B4-BE49-F238E27FC236}">
                  <a16:creationId xmlns:a16="http://schemas.microsoft.com/office/drawing/2014/main" id="{B71E27B9-0A22-4A0D-AB96-BB8C651AD9C8}"/>
                </a:ext>
              </a:extLst>
            </p:cNvPr>
            <p:cNvSpPr txBox="1"/>
            <p:nvPr userDrawn="1"/>
          </p:nvSpPr>
          <p:spPr>
            <a:xfrm>
              <a:off x="2657529" y="1936324"/>
              <a:ext cx="254878" cy="153888"/>
            </a:xfrm>
            <a:prstGeom prst="rect">
              <a:avLst/>
            </a:prstGeom>
            <a:noFill/>
          </p:spPr>
          <p:txBody>
            <a:bodyPr wrap="none" lIns="0" tIns="0" rIns="0" bIns="0" rtlCol="0" anchor="ctr">
              <a:spAutoFit/>
            </a:bodyPr>
            <a:lstStyle/>
            <a:p>
              <a:pPr algn="l">
                <a:spcAft>
                  <a:spcPts val="600"/>
                </a:spcAft>
              </a:pPr>
              <a:r>
                <a:rPr lang="en-GB" sz="1000" dirty="0"/>
                <a:t>Blue</a:t>
              </a:r>
            </a:p>
          </p:txBody>
        </p:sp>
        <p:sp>
          <p:nvSpPr>
            <p:cNvPr id="121" name="Rectangle 120">
              <a:extLst>
                <a:ext uri="{FF2B5EF4-FFF2-40B4-BE49-F238E27FC236}">
                  <a16:creationId xmlns:a16="http://schemas.microsoft.com/office/drawing/2014/main" id="{86C48CF0-77C3-4CB5-899E-32FE810FE485}"/>
                </a:ext>
              </a:extLst>
            </p:cNvPr>
            <p:cNvSpPr>
              <a:spLocks/>
            </p:cNvSpPr>
            <p:nvPr userDrawn="1"/>
          </p:nvSpPr>
          <p:spPr>
            <a:xfrm>
              <a:off x="2007613" y="2320484"/>
              <a:ext cx="498229"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22" name="Rectangle 121">
              <a:extLst>
                <a:ext uri="{FF2B5EF4-FFF2-40B4-BE49-F238E27FC236}">
                  <a16:creationId xmlns:a16="http://schemas.microsoft.com/office/drawing/2014/main" id="{07BE6DC2-A932-49E7-8D47-47026F01AB6D}"/>
                </a:ext>
              </a:extLst>
            </p:cNvPr>
            <p:cNvSpPr>
              <a:spLocks/>
            </p:cNvSpPr>
            <p:nvPr userDrawn="1"/>
          </p:nvSpPr>
          <p:spPr>
            <a:xfrm>
              <a:off x="2007613" y="2835046"/>
              <a:ext cx="498229"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180</a:t>
              </a:r>
            </a:p>
            <a:p>
              <a:pPr algn="ctr"/>
              <a:r>
                <a:rPr lang="en-GB" sz="800" dirty="0">
                  <a:solidFill>
                    <a:schemeClr val="tx1"/>
                  </a:solidFill>
                </a:rPr>
                <a:t>151</a:t>
              </a:r>
            </a:p>
            <a:p>
              <a:pPr algn="ctr"/>
              <a:r>
                <a:rPr lang="en-GB" sz="800" dirty="0">
                  <a:solidFill>
                    <a:schemeClr val="tx1"/>
                  </a:solidFill>
                </a:rPr>
                <a:t>255</a:t>
              </a:r>
            </a:p>
          </p:txBody>
        </p:sp>
        <p:sp>
          <p:nvSpPr>
            <p:cNvPr id="123" name="Rectangle 122">
              <a:extLst>
                <a:ext uri="{FF2B5EF4-FFF2-40B4-BE49-F238E27FC236}">
                  <a16:creationId xmlns:a16="http://schemas.microsoft.com/office/drawing/2014/main" id="{EFDF0A61-8717-4777-8A8F-9E78CEDF19C3}"/>
                </a:ext>
              </a:extLst>
            </p:cNvPr>
            <p:cNvSpPr>
              <a:spLocks/>
            </p:cNvSpPr>
            <p:nvPr userDrawn="1"/>
          </p:nvSpPr>
          <p:spPr>
            <a:xfrm>
              <a:off x="2007613" y="3349607"/>
              <a:ext cx="498229"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124" name="Rectangle 123">
              <a:extLst>
                <a:ext uri="{FF2B5EF4-FFF2-40B4-BE49-F238E27FC236}">
                  <a16:creationId xmlns:a16="http://schemas.microsoft.com/office/drawing/2014/main" id="{5B801532-BBD0-42C1-B77F-E910BF6345CA}"/>
                </a:ext>
              </a:extLst>
            </p:cNvPr>
            <p:cNvSpPr>
              <a:spLocks/>
            </p:cNvSpPr>
            <p:nvPr userDrawn="1"/>
          </p:nvSpPr>
          <p:spPr>
            <a:xfrm>
              <a:off x="2007613" y="3864169"/>
              <a:ext cx="498229"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125" name="Rectangle 124">
              <a:extLst>
                <a:ext uri="{FF2B5EF4-FFF2-40B4-BE49-F238E27FC236}">
                  <a16:creationId xmlns:a16="http://schemas.microsoft.com/office/drawing/2014/main" id="{4F3E567E-0BF6-4414-A5C8-DA169AAD2B94}"/>
                </a:ext>
              </a:extLst>
            </p:cNvPr>
            <p:cNvSpPr>
              <a:spLocks/>
            </p:cNvSpPr>
            <p:nvPr userDrawn="1"/>
          </p:nvSpPr>
          <p:spPr>
            <a:xfrm>
              <a:off x="2007613" y="4378729"/>
              <a:ext cx="498229"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6" name="Rectangle 125">
              <a:extLst>
                <a:ext uri="{FF2B5EF4-FFF2-40B4-BE49-F238E27FC236}">
                  <a16:creationId xmlns:a16="http://schemas.microsoft.com/office/drawing/2014/main" id="{B2434DAF-A676-4A0D-98D0-A2309BF42D9E}"/>
                </a:ext>
              </a:extLst>
            </p:cNvPr>
            <p:cNvSpPr>
              <a:spLocks/>
            </p:cNvSpPr>
            <p:nvPr userDrawn="1"/>
          </p:nvSpPr>
          <p:spPr>
            <a:xfrm>
              <a:off x="2007613" y="4886897"/>
              <a:ext cx="498229"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27" name="Rectangle 126">
              <a:extLst>
                <a:ext uri="{FF2B5EF4-FFF2-40B4-BE49-F238E27FC236}">
                  <a16:creationId xmlns:a16="http://schemas.microsoft.com/office/drawing/2014/main" id="{889877D3-F8D6-489A-BFAE-DD52F50437B6}"/>
                </a:ext>
              </a:extLst>
            </p:cNvPr>
            <p:cNvSpPr>
              <a:spLocks/>
            </p:cNvSpPr>
            <p:nvPr userDrawn="1"/>
          </p:nvSpPr>
          <p:spPr>
            <a:xfrm>
              <a:off x="2007613" y="5401457"/>
              <a:ext cx="498229"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128" name="TextBox 127">
              <a:extLst>
                <a:ext uri="{FF2B5EF4-FFF2-40B4-BE49-F238E27FC236}">
                  <a16:creationId xmlns:a16="http://schemas.microsoft.com/office/drawing/2014/main" id="{56651DBD-5EC8-4058-8932-CBC9E376283A}"/>
                </a:ext>
              </a:extLst>
            </p:cNvPr>
            <p:cNvSpPr txBox="1"/>
            <p:nvPr userDrawn="1"/>
          </p:nvSpPr>
          <p:spPr>
            <a:xfrm>
              <a:off x="2657529" y="3483005"/>
              <a:ext cx="554639" cy="153888"/>
            </a:xfrm>
            <a:prstGeom prst="rect">
              <a:avLst/>
            </a:prstGeom>
            <a:noFill/>
          </p:spPr>
          <p:txBody>
            <a:bodyPr wrap="none" lIns="0" tIns="0" rIns="0" bIns="0" rtlCol="0" anchor="ctr">
              <a:spAutoFit/>
            </a:bodyPr>
            <a:lstStyle/>
            <a:p>
              <a:pPr algn="l">
                <a:spcAft>
                  <a:spcPts val="600"/>
                </a:spcAft>
              </a:pPr>
              <a:r>
                <a:rPr lang="en-GB" sz="1000" dirty="0"/>
                <a:t>Dark Pink</a:t>
              </a:r>
            </a:p>
          </p:txBody>
        </p:sp>
        <p:sp>
          <p:nvSpPr>
            <p:cNvPr id="129" name="TextBox 128">
              <a:extLst>
                <a:ext uri="{FF2B5EF4-FFF2-40B4-BE49-F238E27FC236}">
                  <a16:creationId xmlns:a16="http://schemas.microsoft.com/office/drawing/2014/main" id="{5662F891-6F00-4CC7-B3A9-8DF491E39ED6}"/>
                </a:ext>
              </a:extLst>
            </p:cNvPr>
            <p:cNvSpPr txBox="1"/>
            <p:nvPr userDrawn="1"/>
          </p:nvSpPr>
          <p:spPr>
            <a:xfrm>
              <a:off x="2657529" y="2460891"/>
              <a:ext cx="674865" cy="153888"/>
            </a:xfrm>
            <a:prstGeom prst="rect">
              <a:avLst/>
            </a:prstGeom>
            <a:noFill/>
          </p:spPr>
          <p:txBody>
            <a:bodyPr wrap="none" lIns="0" tIns="0" rIns="0" bIns="0" rtlCol="0" anchor="ctr">
              <a:spAutoFit/>
            </a:bodyPr>
            <a:lstStyle/>
            <a:p>
              <a:pPr algn="l">
                <a:spcAft>
                  <a:spcPts val="600"/>
                </a:spcAft>
              </a:pPr>
              <a:r>
                <a:rPr lang="en-GB" sz="1000" dirty="0"/>
                <a:t>Dark Purple</a:t>
              </a:r>
            </a:p>
          </p:txBody>
        </p:sp>
        <p:sp>
          <p:nvSpPr>
            <p:cNvPr id="130" name="TextBox 129">
              <a:extLst>
                <a:ext uri="{FF2B5EF4-FFF2-40B4-BE49-F238E27FC236}">
                  <a16:creationId xmlns:a16="http://schemas.microsoft.com/office/drawing/2014/main" id="{BE6D0BBB-E282-4699-B7CC-C1AA4FB0EDD1}"/>
                </a:ext>
              </a:extLst>
            </p:cNvPr>
            <p:cNvSpPr txBox="1"/>
            <p:nvPr userDrawn="1"/>
          </p:nvSpPr>
          <p:spPr>
            <a:xfrm>
              <a:off x="2657529" y="3994062"/>
              <a:ext cx="559449" cy="153888"/>
            </a:xfrm>
            <a:prstGeom prst="rect">
              <a:avLst/>
            </a:prstGeom>
            <a:noFill/>
          </p:spPr>
          <p:txBody>
            <a:bodyPr wrap="none" lIns="0" tIns="0" rIns="0" bIns="0" rtlCol="0" anchor="ctr">
              <a:spAutoFit/>
            </a:bodyPr>
            <a:lstStyle/>
            <a:p>
              <a:pPr algn="l">
                <a:spcAft>
                  <a:spcPts val="600"/>
                </a:spcAft>
              </a:pPr>
              <a:r>
                <a:rPr lang="en-GB" sz="1000" dirty="0"/>
                <a:t>Light Pink</a:t>
              </a:r>
            </a:p>
          </p:txBody>
        </p:sp>
        <p:sp>
          <p:nvSpPr>
            <p:cNvPr id="131" name="TextBox 130">
              <a:extLst>
                <a:ext uri="{FF2B5EF4-FFF2-40B4-BE49-F238E27FC236}">
                  <a16:creationId xmlns:a16="http://schemas.microsoft.com/office/drawing/2014/main" id="{07753D6C-B54F-4292-95C2-77F50E4965D7}"/>
                </a:ext>
              </a:extLst>
            </p:cNvPr>
            <p:cNvSpPr txBox="1"/>
            <p:nvPr userDrawn="1"/>
          </p:nvSpPr>
          <p:spPr>
            <a:xfrm>
              <a:off x="2657529" y="4505119"/>
              <a:ext cx="660437" cy="153888"/>
            </a:xfrm>
            <a:prstGeom prst="rect">
              <a:avLst/>
            </a:prstGeom>
            <a:noFill/>
          </p:spPr>
          <p:txBody>
            <a:bodyPr wrap="none" lIns="0" tIns="0" rIns="0" bIns="0" rtlCol="0" anchor="ctr">
              <a:spAutoFit/>
            </a:bodyPr>
            <a:lstStyle/>
            <a:p>
              <a:pPr algn="l">
                <a:spcAft>
                  <a:spcPts val="600"/>
                </a:spcAft>
              </a:pPr>
              <a:r>
                <a:rPr lang="en-GB" sz="1000" dirty="0"/>
                <a:t>Dark Green</a:t>
              </a:r>
            </a:p>
          </p:txBody>
        </p:sp>
        <p:sp>
          <p:nvSpPr>
            <p:cNvPr id="132" name="TextBox 131">
              <a:extLst>
                <a:ext uri="{FF2B5EF4-FFF2-40B4-BE49-F238E27FC236}">
                  <a16:creationId xmlns:a16="http://schemas.microsoft.com/office/drawing/2014/main" id="{33CF5A01-93C1-4BBB-B650-466631E59BFB}"/>
                </a:ext>
              </a:extLst>
            </p:cNvPr>
            <p:cNvSpPr txBox="1"/>
            <p:nvPr userDrawn="1"/>
          </p:nvSpPr>
          <p:spPr>
            <a:xfrm>
              <a:off x="2657529" y="2971948"/>
              <a:ext cx="679673" cy="153888"/>
            </a:xfrm>
            <a:prstGeom prst="rect">
              <a:avLst/>
            </a:prstGeom>
            <a:noFill/>
          </p:spPr>
          <p:txBody>
            <a:bodyPr wrap="none" lIns="0" tIns="0" rIns="0" bIns="0" rtlCol="0" anchor="ctr">
              <a:spAutoFit/>
            </a:bodyPr>
            <a:lstStyle/>
            <a:p>
              <a:pPr algn="l">
                <a:spcAft>
                  <a:spcPts val="600"/>
                </a:spcAft>
              </a:pPr>
              <a:r>
                <a:rPr lang="en-GB" sz="1000" dirty="0"/>
                <a:t>Light Purple</a:t>
              </a:r>
            </a:p>
          </p:txBody>
        </p:sp>
        <p:sp>
          <p:nvSpPr>
            <p:cNvPr id="133" name="TextBox 132">
              <a:extLst>
                <a:ext uri="{FF2B5EF4-FFF2-40B4-BE49-F238E27FC236}">
                  <a16:creationId xmlns:a16="http://schemas.microsoft.com/office/drawing/2014/main" id="{56C1F1D8-F16D-4D6B-9B51-224AFACC1E80}"/>
                </a:ext>
              </a:extLst>
            </p:cNvPr>
            <p:cNvSpPr txBox="1"/>
            <p:nvPr userDrawn="1"/>
          </p:nvSpPr>
          <p:spPr>
            <a:xfrm>
              <a:off x="2657529" y="5016176"/>
              <a:ext cx="354264" cy="153888"/>
            </a:xfrm>
            <a:prstGeom prst="rect">
              <a:avLst/>
            </a:prstGeom>
            <a:noFill/>
          </p:spPr>
          <p:txBody>
            <a:bodyPr wrap="none" lIns="0" tIns="0" rIns="0" bIns="0" rtlCol="0" anchor="ctr">
              <a:spAutoFit/>
            </a:bodyPr>
            <a:lstStyle/>
            <a:p>
              <a:pPr algn="l">
                <a:spcAft>
                  <a:spcPts val="600"/>
                </a:spcAft>
              </a:pPr>
              <a:r>
                <a:rPr lang="en-GB" sz="1000" dirty="0"/>
                <a:t>Green</a:t>
              </a:r>
            </a:p>
          </p:txBody>
        </p:sp>
        <p:sp>
          <p:nvSpPr>
            <p:cNvPr id="134" name="TextBox 133">
              <a:extLst>
                <a:ext uri="{FF2B5EF4-FFF2-40B4-BE49-F238E27FC236}">
                  <a16:creationId xmlns:a16="http://schemas.microsoft.com/office/drawing/2014/main" id="{05917FE9-EAE3-4789-8913-8907953DC93D}"/>
                </a:ext>
              </a:extLst>
            </p:cNvPr>
            <p:cNvSpPr txBox="1"/>
            <p:nvPr userDrawn="1"/>
          </p:nvSpPr>
          <p:spPr>
            <a:xfrm>
              <a:off x="2657529" y="5527233"/>
              <a:ext cx="665247" cy="153888"/>
            </a:xfrm>
            <a:prstGeom prst="rect">
              <a:avLst/>
            </a:prstGeom>
            <a:noFill/>
          </p:spPr>
          <p:txBody>
            <a:bodyPr wrap="none" lIns="0" tIns="0" rIns="0" bIns="0" rtlCol="0" anchor="ctr">
              <a:spAutoFit/>
            </a:bodyPr>
            <a:lstStyle/>
            <a:p>
              <a:pPr algn="l">
                <a:spcAft>
                  <a:spcPts val="600"/>
                </a:spcAft>
              </a:pPr>
              <a:r>
                <a:rPr lang="en-GB" sz="1000" dirty="0"/>
                <a:t>Light Green</a:t>
              </a:r>
            </a:p>
          </p:txBody>
        </p:sp>
      </p:grpSp>
      <p:grpSp>
        <p:nvGrpSpPr>
          <p:cNvPr id="135" name="Group 134">
            <a:extLst>
              <a:ext uri="{FF2B5EF4-FFF2-40B4-BE49-F238E27FC236}">
                <a16:creationId xmlns:a16="http://schemas.microsoft.com/office/drawing/2014/main" id="{FFCA51CF-1736-4BBE-96BA-DE69939195EB}"/>
              </a:ext>
            </a:extLst>
          </p:cNvPr>
          <p:cNvGrpSpPr/>
          <p:nvPr userDrawn="1"/>
        </p:nvGrpSpPr>
        <p:grpSpPr>
          <a:xfrm>
            <a:off x="4264308" y="1435485"/>
            <a:ext cx="1500577" cy="3357790"/>
            <a:chOff x="3842071" y="1435485"/>
            <a:chExt cx="1500577" cy="3357790"/>
          </a:xfrm>
        </p:grpSpPr>
        <p:sp>
          <p:nvSpPr>
            <p:cNvPr id="136" name="TextBox 135">
              <a:extLst>
                <a:ext uri="{FF2B5EF4-FFF2-40B4-BE49-F238E27FC236}">
                  <a16:creationId xmlns:a16="http://schemas.microsoft.com/office/drawing/2014/main" id="{92A7AE73-0093-4E38-8451-E3AE33CBC245}"/>
                </a:ext>
              </a:extLst>
            </p:cNvPr>
            <p:cNvSpPr txBox="1"/>
            <p:nvPr userDrawn="1"/>
          </p:nvSpPr>
          <p:spPr>
            <a:xfrm>
              <a:off x="3842071" y="1435485"/>
              <a:ext cx="1500577"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Neutrals for Infographics and charts only </a:t>
              </a:r>
            </a:p>
          </p:txBody>
        </p:sp>
        <p:sp>
          <p:nvSpPr>
            <p:cNvPr id="137" name="Rectangle 136">
              <a:extLst>
                <a:ext uri="{FF2B5EF4-FFF2-40B4-BE49-F238E27FC236}">
                  <a16:creationId xmlns:a16="http://schemas.microsoft.com/office/drawing/2014/main" id="{A9A003E6-1DB4-4C6A-A764-DBF271497CB7}"/>
                </a:ext>
              </a:extLst>
            </p:cNvPr>
            <p:cNvSpPr>
              <a:spLocks/>
            </p:cNvSpPr>
            <p:nvPr userDrawn="1"/>
          </p:nvSpPr>
          <p:spPr>
            <a:xfrm>
              <a:off x="3842071"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38" name="Rectangle 137">
              <a:extLst>
                <a:ext uri="{FF2B5EF4-FFF2-40B4-BE49-F238E27FC236}">
                  <a16:creationId xmlns:a16="http://schemas.microsoft.com/office/drawing/2014/main" id="{39A8E6AA-E079-4B6C-B41A-47C5EBD7CD4B}"/>
                </a:ext>
              </a:extLst>
            </p:cNvPr>
            <p:cNvSpPr>
              <a:spLocks/>
            </p:cNvSpPr>
            <p:nvPr userDrawn="1"/>
          </p:nvSpPr>
          <p:spPr>
            <a:xfrm>
              <a:off x="3842071"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39" name="Rectangle 138">
              <a:extLst>
                <a:ext uri="{FF2B5EF4-FFF2-40B4-BE49-F238E27FC236}">
                  <a16:creationId xmlns:a16="http://schemas.microsoft.com/office/drawing/2014/main" id="{531F9244-969E-45EE-A6D3-3D8D9465CFC6}"/>
                </a:ext>
              </a:extLst>
            </p:cNvPr>
            <p:cNvSpPr>
              <a:spLocks/>
            </p:cNvSpPr>
            <p:nvPr userDrawn="1"/>
          </p:nvSpPr>
          <p:spPr>
            <a:xfrm>
              <a:off x="3842071"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40" name="Rectangle 139">
              <a:extLst>
                <a:ext uri="{FF2B5EF4-FFF2-40B4-BE49-F238E27FC236}">
                  <a16:creationId xmlns:a16="http://schemas.microsoft.com/office/drawing/2014/main" id="{AFDCA12D-9A22-4C3A-8FA9-AABF86D20B79}"/>
                </a:ext>
              </a:extLst>
            </p:cNvPr>
            <p:cNvSpPr>
              <a:spLocks/>
            </p:cNvSpPr>
            <p:nvPr userDrawn="1"/>
          </p:nvSpPr>
          <p:spPr>
            <a:xfrm>
              <a:off x="3842071"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41" name="Rectangle 140">
              <a:extLst>
                <a:ext uri="{FF2B5EF4-FFF2-40B4-BE49-F238E27FC236}">
                  <a16:creationId xmlns:a16="http://schemas.microsoft.com/office/drawing/2014/main" id="{030146E2-9F25-43FC-8098-FFBED6E0DAF5}"/>
                </a:ext>
              </a:extLst>
            </p:cNvPr>
            <p:cNvSpPr>
              <a:spLocks/>
            </p:cNvSpPr>
            <p:nvPr userDrawn="1"/>
          </p:nvSpPr>
          <p:spPr>
            <a:xfrm>
              <a:off x="3842071"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42" name="TextBox 141">
              <a:extLst>
                <a:ext uri="{FF2B5EF4-FFF2-40B4-BE49-F238E27FC236}">
                  <a16:creationId xmlns:a16="http://schemas.microsoft.com/office/drawing/2014/main" id="{E19135FA-03CB-437E-B589-48756BAF1458}"/>
                </a:ext>
              </a:extLst>
            </p:cNvPr>
            <p:cNvSpPr txBox="1"/>
            <p:nvPr userDrawn="1"/>
          </p:nvSpPr>
          <p:spPr>
            <a:xfrm>
              <a:off x="4455842" y="2971948"/>
              <a:ext cx="383118" cy="153888"/>
            </a:xfrm>
            <a:prstGeom prst="rect">
              <a:avLst/>
            </a:prstGeom>
            <a:noFill/>
          </p:spPr>
          <p:txBody>
            <a:bodyPr wrap="none" lIns="0" tIns="0" rIns="0" bIns="0" rtlCol="0" anchor="ctr">
              <a:spAutoFit/>
            </a:bodyPr>
            <a:lstStyle/>
            <a:p>
              <a:pPr algn="l">
                <a:spcAft>
                  <a:spcPts val="600"/>
                </a:spcAft>
              </a:pPr>
              <a:r>
                <a:rPr lang="en-GB" sz="1000" dirty="0"/>
                <a:t>Grey 3</a:t>
              </a:r>
            </a:p>
          </p:txBody>
        </p:sp>
        <p:sp>
          <p:nvSpPr>
            <p:cNvPr id="143" name="TextBox 142">
              <a:extLst>
                <a:ext uri="{FF2B5EF4-FFF2-40B4-BE49-F238E27FC236}">
                  <a16:creationId xmlns:a16="http://schemas.microsoft.com/office/drawing/2014/main" id="{FF75C359-5F9B-4C03-A063-C38800611E6B}"/>
                </a:ext>
              </a:extLst>
            </p:cNvPr>
            <p:cNvSpPr txBox="1"/>
            <p:nvPr userDrawn="1"/>
          </p:nvSpPr>
          <p:spPr>
            <a:xfrm>
              <a:off x="4455842" y="1949834"/>
              <a:ext cx="383118" cy="153888"/>
            </a:xfrm>
            <a:prstGeom prst="rect">
              <a:avLst/>
            </a:prstGeom>
            <a:noFill/>
          </p:spPr>
          <p:txBody>
            <a:bodyPr wrap="none" lIns="0" tIns="0" rIns="0" bIns="0" rtlCol="0" anchor="ctr">
              <a:spAutoFit/>
            </a:bodyPr>
            <a:lstStyle/>
            <a:p>
              <a:pPr algn="l">
                <a:spcAft>
                  <a:spcPts val="600"/>
                </a:spcAft>
              </a:pPr>
              <a:r>
                <a:rPr lang="en-GB" sz="1000" dirty="0"/>
                <a:t>Grey 1</a:t>
              </a:r>
            </a:p>
          </p:txBody>
        </p:sp>
        <p:sp>
          <p:nvSpPr>
            <p:cNvPr id="144" name="TextBox 143">
              <a:extLst>
                <a:ext uri="{FF2B5EF4-FFF2-40B4-BE49-F238E27FC236}">
                  <a16:creationId xmlns:a16="http://schemas.microsoft.com/office/drawing/2014/main" id="{FCD76EA7-5EC8-4543-AD96-782B7BFFB3C8}"/>
                </a:ext>
              </a:extLst>
            </p:cNvPr>
            <p:cNvSpPr txBox="1"/>
            <p:nvPr userDrawn="1"/>
          </p:nvSpPr>
          <p:spPr>
            <a:xfrm>
              <a:off x="4455842" y="3483005"/>
              <a:ext cx="383118" cy="153888"/>
            </a:xfrm>
            <a:prstGeom prst="rect">
              <a:avLst/>
            </a:prstGeom>
            <a:noFill/>
          </p:spPr>
          <p:txBody>
            <a:bodyPr wrap="none" lIns="0" tIns="0" rIns="0" bIns="0" rtlCol="0" anchor="ctr">
              <a:spAutoFit/>
            </a:bodyPr>
            <a:lstStyle/>
            <a:p>
              <a:pPr algn="l">
                <a:spcAft>
                  <a:spcPts val="600"/>
                </a:spcAft>
              </a:pPr>
              <a:r>
                <a:rPr lang="en-GB" sz="1000" dirty="0"/>
                <a:t>Grey 4</a:t>
              </a:r>
            </a:p>
          </p:txBody>
        </p:sp>
        <p:sp>
          <p:nvSpPr>
            <p:cNvPr id="145" name="TextBox 144">
              <a:extLst>
                <a:ext uri="{FF2B5EF4-FFF2-40B4-BE49-F238E27FC236}">
                  <a16:creationId xmlns:a16="http://schemas.microsoft.com/office/drawing/2014/main" id="{6FF593BD-EF33-4BFD-8890-4D9C3E76E5B7}"/>
                </a:ext>
              </a:extLst>
            </p:cNvPr>
            <p:cNvSpPr txBox="1"/>
            <p:nvPr userDrawn="1"/>
          </p:nvSpPr>
          <p:spPr>
            <a:xfrm>
              <a:off x="4455842" y="3994062"/>
              <a:ext cx="383118" cy="153888"/>
            </a:xfrm>
            <a:prstGeom prst="rect">
              <a:avLst/>
            </a:prstGeom>
            <a:noFill/>
          </p:spPr>
          <p:txBody>
            <a:bodyPr wrap="none" lIns="0" tIns="0" rIns="0" bIns="0" rtlCol="0" anchor="ctr">
              <a:spAutoFit/>
            </a:bodyPr>
            <a:lstStyle/>
            <a:p>
              <a:pPr algn="l">
                <a:spcAft>
                  <a:spcPts val="600"/>
                </a:spcAft>
              </a:pPr>
              <a:r>
                <a:rPr lang="en-GB" sz="1000" dirty="0"/>
                <a:t>Grey 5</a:t>
              </a:r>
            </a:p>
          </p:txBody>
        </p:sp>
        <p:sp>
          <p:nvSpPr>
            <p:cNvPr id="146" name="TextBox 145">
              <a:extLst>
                <a:ext uri="{FF2B5EF4-FFF2-40B4-BE49-F238E27FC236}">
                  <a16:creationId xmlns:a16="http://schemas.microsoft.com/office/drawing/2014/main" id="{5EE70538-5F39-4687-994D-42516E94D033}"/>
                </a:ext>
              </a:extLst>
            </p:cNvPr>
            <p:cNvSpPr txBox="1"/>
            <p:nvPr userDrawn="1"/>
          </p:nvSpPr>
          <p:spPr>
            <a:xfrm>
              <a:off x="4455842" y="2460891"/>
              <a:ext cx="383118" cy="153888"/>
            </a:xfrm>
            <a:prstGeom prst="rect">
              <a:avLst/>
            </a:prstGeom>
            <a:noFill/>
          </p:spPr>
          <p:txBody>
            <a:bodyPr wrap="none" lIns="0" tIns="0" rIns="0" bIns="0" rtlCol="0" anchor="ctr">
              <a:spAutoFit/>
            </a:bodyPr>
            <a:lstStyle/>
            <a:p>
              <a:pPr algn="l">
                <a:spcAft>
                  <a:spcPts val="600"/>
                </a:spcAft>
              </a:pPr>
              <a:r>
                <a:rPr lang="en-GB" sz="1000" dirty="0"/>
                <a:t>Grey 2</a:t>
              </a:r>
            </a:p>
          </p:txBody>
        </p:sp>
        <p:sp>
          <p:nvSpPr>
            <p:cNvPr id="147" name="Rectangle 146">
              <a:extLst>
                <a:ext uri="{FF2B5EF4-FFF2-40B4-BE49-F238E27FC236}">
                  <a16:creationId xmlns:a16="http://schemas.microsoft.com/office/drawing/2014/main" id="{88381ED5-2B2E-402B-B25B-46BDAC39707A}"/>
                </a:ext>
              </a:extLst>
            </p:cNvPr>
            <p:cNvSpPr>
              <a:spLocks/>
            </p:cNvSpPr>
            <p:nvPr userDrawn="1"/>
          </p:nvSpPr>
          <p:spPr>
            <a:xfrm>
              <a:off x="3842071"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148" name="TextBox 147">
              <a:extLst>
                <a:ext uri="{FF2B5EF4-FFF2-40B4-BE49-F238E27FC236}">
                  <a16:creationId xmlns:a16="http://schemas.microsoft.com/office/drawing/2014/main" id="{F6726387-C7C7-470B-8E33-4FBC73147CB3}"/>
                </a:ext>
              </a:extLst>
            </p:cNvPr>
            <p:cNvSpPr txBox="1"/>
            <p:nvPr userDrawn="1"/>
          </p:nvSpPr>
          <p:spPr>
            <a:xfrm>
              <a:off x="4455842" y="4508440"/>
              <a:ext cx="327013" cy="153888"/>
            </a:xfrm>
            <a:prstGeom prst="rect">
              <a:avLst/>
            </a:prstGeom>
            <a:noFill/>
          </p:spPr>
          <p:txBody>
            <a:bodyPr wrap="none" lIns="0" tIns="0" rIns="0" bIns="0" rtlCol="0" anchor="ctr">
              <a:spAutoFit/>
            </a:bodyPr>
            <a:lstStyle/>
            <a:p>
              <a:pPr algn="l">
                <a:spcAft>
                  <a:spcPts val="600"/>
                </a:spcAft>
              </a:pPr>
              <a:r>
                <a:rPr lang="en-GB" sz="1000" dirty="0"/>
                <a:t>White</a:t>
              </a:r>
            </a:p>
          </p:txBody>
        </p:sp>
      </p:grpSp>
      <p:sp>
        <p:nvSpPr>
          <p:cNvPr id="149" name="Rectangle 148">
            <a:extLst>
              <a:ext uri="{FF2B5EF4-FFF2-40B4-BE49-F238E27FC236}">
                <a16:creationId xmlns:a16="http://schemas.microsoft.com/office/drawing/2014/main" id="{1FD3B82D-1B1C-4E56-B4B6-3AA5817D7577}"/>
              </a:ext>
            </a:extLst>
          </p:cNvPr>
          <p:cNvSpPr/>
          <p:nvPr userDrawn="1"/>
        </p:nvSpPr>
        <p:spPr>
          <a:xfrm>
            <a:off x="6088251" y="2801733"/>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150" name="Rectangle 149">
            <a:extLst>
              <a:ext uri="{FF2B5EF4-FFF2-40B4-BE49-F238E27FC236}">
                <a16:creationId xmlns:a16="http://schemas.microsoft.com/office/drawing/2014/main" id="{38AB997D-A3E9-4D19-BAFD-881C153714F6}"/>
              </a:ext>
            </a:extLst>
          </p:cNvPr>
          <p:cNvSpPr/>
          <p:nvPr userDrawn="1"/>
        </p:nvSpPr>
        <p:spPr>
          <a:xfrm>
            <a:off x="7686023" y="2801733"/>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151" name="TextBox 150">
            <a:extLst>
              <a:ext uri="{FF2B5EF4-FFF2-40B4-BE49-F238E27FC236}">
                <a16:creationId xmlns:a16="http://schemas.microsoft.com/office/drawing/2014/main" id="{B2CFE137-3816-49F7-BEC7-9067FE8BF336}"/>
              </a:ext>
            </a:extLst>
          </p:cNvPr>
          <p:cNvSpPr txBox="1"/>
          <p:nvPr userDrawn="1"/>
        </p:nvSpPr>
        <p:spPr>
          <a:xfrm>
            <a:off x="6088251" y="3257608"/>
            <a:ext cx="1147750" cy="138499"/>
          </a:xfrm>
          <a:prstGeom prst="rect">
            <a:avLst/>
          </a:prstGeom>
          <a:noFill/>
        </p:spPr>
        <p:txBody>
          <a:bodyPr wrap="square" lIns="0" tIns="0" rIns="0" bIns="0" rtlCol="0" anchor="t">
            <a:noAutofit/>
          </a:bodyPr>
          <a:lstStyle/>
          <a:p>
            <a:pPr algn="l">
              <a:spcAft>
                <a:spcPts val="600"/>
              </a:spcAft>
            </a:pPr>
            <a:r>
              <a:rPr lang="en-GB" sz="900" dirty="0"/>
              <a:t>Purple/Cobalt gradient</a:t>
            </a:r>
          </a:p>
        </p:txBody>
      </p:sp>
      <p:sp>
        <p:nvSpPr>
          <p:cNvPr id="152" name="TextBox 151">
            <a:extLst>
              <a:ext uri="{FF2B5EF4-FFF2-40B4-BE49-F238E27FC236}">
                <a16:creationId xmlns:a16="http://schemas.microsoft.com/office/drawing/2014/main" id="{93FCC8EE-39DD-410F-B542-15B8CD6CA654}"/>
              </a:ext>
            </a:extLst>
          </p:cNvPr>
          <p:cNvSpPr txBox="1"/>
          <p:nvPr userDrawn="1"/>
        </p:nvSpPr>
        <p:spPr>
          <a:xfrm>
            <a:off x="7671088" y="3257608"/>
            <a:ext cx="1333698" cy="138499"/>
          </a:xfrm>
          <a:prstGeom prst="rect">
            <a:avLst/>
          </a:prstGeom>
          <a:noFill/>
        </p:spPr>
        <p:txBody>
          <a:bodyPr wrap="square" lIns="0" tIns="0" rIns="0" bIns="0" rtlCol="0" anchor="t">
            <a:noAutofit/>
          </a:bodyPr>
          <a:lstStyle/>
          <a:p>
            <a:pPr algn="l">
              <a:spcAft>
                <a:spcPts val="600"/>
              </a:spcAft>
            </a:pPr>
            <a:r>
              <a:rPr lang="en-GB" sz="900" dirty="0"/>
              <a:t>Pacific/Light Blue gradient</a:t>
            </a:r>
          </a:p>
        </p:txBody>
      </p:sp>
      <p:sp>
        <p:nvSpPr>
          <p:cNvPr id="153" name="TextBox 152">
            <a:extLst>
              <a:ext uri="{FF2B5EF4-FFF2-40B4-BE49-F238E27FC236}">
                <a16:creationId xmlns:a16="http://schemas.microsoft.com/office/drawing/2014/main" id="{9EC8D58C-8A61-48E6-80B4-6F2A8AD556C5}"/>
              </a:ext>
            </a:extLst>
          </p:cNvPr>
          <p:cNvSpPr txBox="1"/>
          <p:nvPr userDrawn="1"/>
        </p:nvSpPr>
        <p:spPr>
          <a:xfrm>
            <a:off x="6088251" y="1404112"/>
            <a:ext cx="3030264" cy="1300356"/>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Gradients</a:t>
            </a:r>
          </a:p>
          <a:p>
            <a:pPr marL="171450" indent="-171450" algn="l">
              <a:spcAft>
                <a:spcPts val="300"/>
              </a:spcAft>
              <a:buFont typeface="Arial" panose="020B0604020202020204" pitchFamily="34" charset="0"/>
              <a:buChar char="•"/>
            </a:pPr>
            <a:r>
              <a:rPr lang="en-GB" sz="900" b="0" dirty="0">
                <a:solidFill>
                  <a:sysClr val="windowText" lastClr="000000"/>
                </a:solidFill>
              </a:rPr>
              <a:t>The colours are applied at both ends of the gradient, at 0% and 100% locations</a:t>
            </a:r>
          </a:p>
          <a:p>
            <a:pPr marL="171450" indent="-171450" algn="l">
              <a:spcAft>
                <a:spcPts val="300"/>
              </a:spcAft>
              <a:buFont typeface="Arial" panose="020B0604020202020204" pitchFamily="34" charset="0"/>
              <a:buChar char="•"/>
            </a:pPr>
            <a:r>
              <a:rPr lang="en-GB" sz="9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9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9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900" b="0" dirty="0">
                <a:solidFill>
                  <a:sysClr val="windowText" lastClr="000000"/>
                </a:solidFill>
              </a:rPr>
              <a:t>Do not create new gradients; use only the gradients shown here</a:t>
            </a:r>
            <a:endParaRPr lang="en-US" sz="900" b="0" dirty="0">
              <a:solidFill>
                <a:sysClr val="windowText" lastClr="000000"/>
              </a:solidFill>
            </a:endParaRPr>
          </a:p>
        </p:txBody>
      </p:sp>
      <p:sp>
        <p:nvSpPr>
          <p:cNvPr id="154" name="TextBox 153">
            <a:extLst>
              <a:ext uri="{FF2B5EF4-FFF2-40B4-BE49-F238E27FC236}">
                <a16:creationId xmlns:a16="http://schemas.microsoft.com/office/drawing/2014/main" id="{A1EA32CD-D08E-49A3-A668-560A107EE012}"/>
              </a:ext>
            </a:extLst>
          </p:cNvPr>
          <p:cNvSpPr txBox="1"/>
          <p:nvPr userDrawn="1"/>
        </p:nvSpPr>
        <p:spPr>
          <a:xfrm>
            <a:off x="6088252" y="3614651"/>
            <a:ext cx="1077218"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155" name="Rectangle 154">
            <a:extLst>
              <a:ext uri="{FF2B5EF4-FFF2-40B4-BE49-F238E27FC236}">
                <a16:creationId xmlns:a16="http://schemas.microsoft.com/office/drawing/2014/main" id="{6F46B9F6-3E55-4DF0-BFD4-CB1023F89715}"/>
              </a:ext>
            </a:extLst>
          </p:cNvPr>
          <p:cNvSpPr>
            <a:spLocks/>
          </p:cNvSpPr>
          <p:nvPr userDrawn="1"/>
        </p:nvSpPr>
        <p:spPr>
          <a:xfrm>
            <a:off x="7781625" y="3867251"/>
            <a:ext cx="65121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56" name="Rectangle 155">
            <a:extLst>
              <a:ext uri="{FF2B5EF4-FFF2-40B4-BE49-F238E27FC236}">
                <a16:creationId xmlns:a16="http://schemas.microsoft.com/office/drawing/2014/main" id="{83E9A393-F585-4C00-9BBF-381A097B9898}"/>
              </a:ext>
            </a:extLst>
          </p:cNvPr>
          <p:cNvSpPr>
            <a:spLocks/>
          </p:cNvSpPr>
          <p:nvPr userDrawn="1"/>
        </p:nvSpPr>
        <p:spPr>
          <a:xfrm>
            <a:off x="6934938" y="3867251"/>
            <a:ext cx="65121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57" name="Rectangle 156">
            <a:extLst>
              <a:ext uri="{FF2B5EF4-FFF2-40B4-BE49-F238E27FC236}">
                <a16:creationId xmlns:a16="http://schemas.microsoft.com/office/drawing/2014/main" id="{09D1A020-FFB1-455A-BA1A-503A03C0BB5E}"/>
              </a:ext>
            </a:extLst>
          </p:cNvPr>
          <p:cNvSpPr>
            <a:spLocks/>
          </p:cNvSpPr>
          <p:nvPr userDrawn="1"/>
        </p:nvSpPr>
        <p:spPr>
          <a:xfrm>
            <a:off x="6088252" y="3867251"/>
            <a:ext cx="65121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58" name="TextBox 157">
            <a:extLst>
              <a:ext uri="{FF2B5EF4-FFF2-40B4-BE49-F238E27FC236}">
                <a16:creationId xmlns:a16="http://schemas.microsoft.com/office/drawing/2014/main" id="{A7A45614-D218-4EBD-82F2-7694D564C6D5}"/>
              </a:ext>
            </a:extLst>
          </p:cNvPr>
          <p:cNvSpPr txBox="1"/>
          <p:nvPr userDrawn="1"/>
        </p:nvSpPr>
        <p:spPr>
          <a:xfrm>
            <a:off x="6088251" y="4442242"/>
            <a:ext cx="3318941" cy="492443"/>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Potential chart colour order</a:t>
            </a:r>
          </a:p>
          <a:p>
            <a:pPr marL="171450" indent="-171450" algn="l">
              <a:spcAft>
                <a:spcPts val="300"/>
              </a:spcAft>
              <a:buFont typeface="Arial" panose="020B0604020202020204" pitchFamily="34" charset="0"/>
              <a:buChar char="•"/>
            </a:pPr>
            <a:r>
              <a:rPr lang="en-US" sz="9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900" b="0" dirty="0">
                <a:solidFill>
                  <a:sysClr val="windowText" lastClr="000000"/>
                </a:solidFill>
              </a:rPr>
              <a:t>Mix light, mid and dark tones within data sets</a:t>
            </a:r>
          </a:p>
        </p:txBody>
      </p:sp>
      <p:grpSp>
        <p:nvGrpSpPr>
          <p:cNvPr id="159" name="Group 158">
            <a:extLst>
              <a:ext uri="{FF2B5EF4-FFF2-40B4-BE49-F238E27FC236}">
                <a16:creationId xmlns:a16="http://schemas.microsoft.com/office/drawing/2014/main" id="{13BDC47F-64FC-423A-9CCF-05B50C9C3504}"/>
              </a:ext>
            </a:extLst>
          </p:cNvPr>
          <p:cNvGrpSpPr/>
          <p:nvPr userDrawn="1"/>
        </p:nvGrpSpPr>
        <p:grpSpPr>
          <a:xfrm>
            <a:off x="6088251" y="5138765"/>
            <a:ext cx="3318941" cy="870151"/>
            <a:chOff x="6088252" y="5261186"/>
            <a:chExt cx="2681306" cy="747472"/>
          </a:xfrm>
        </p:grpSpPr>
        <p:sp>
          <p:nvSpPr>
            <p:cNvPr id="160" name="Rectangle 159">
              <a:extLst>
                <a:ext uri="{FF2B5EF4-FFF2-40B4-BE49-F238E27FC236}">
                  <a16:creationId xmlns:a16="http://schemas.microsoft.com/office/drawing/2014/main" id="{DFA91079-A675-4744-B21B-D082020435AF}"/>
                </a:ext>
              </a:extLst>
            </p:cNvPr>
            <p:cNvSpPr/>
            <p:nvPr userDrawn="1"/>
          </p:nvSpPr>
          <p:spPr>
            <a:xfrm>
              <a:off x="6875898" y="5261186"/>
              <a:ext cx="31836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30</a:t>
              </a:r>
            </a:p>
            <a:p>
              <a:pPr algn="ctr">
                <a:lnSpc>
                  <a:spcPct val="90000"/>
                </a:lnSpc>
              </a:pPr>
              <a:r>
                <a:rPr lang="en-GB" sz="700" dirty="0">
                  <a:solidFill>
                    <a:schemeClr val="bg1"/>
                  </a:solidFill>
                </a:rPr>
                <a:t>73</a:t>
              </a:r>
            </a:p>
            <a:p>
              <a:pPr algn="ctr">
                <a:lnSpc>
                  <a:spcPct val="90000"/>
                </a:lnSpc>
              </a:pPr>
              <a:r>
                <a:rPr lang="en-GB" sz="700" dirty="0">
                  <a:solidFill>
                    <a:schemeClr val="bg1"/>
                  </a:solidFill>
                </a:rPr>
                <a:t>226</a:t>
              </a:r>
            </a:p>
          </p:txBody>
        </p:sp>
        <p:sp>
          <p:nvSpPr>
            <p:cNvPr id="161" name="Rectangle 160">
              <a:extLst>
                <a:ext uri="{FF2B5EF4-FFF2-40B4-BE49-F238E27FC236}">
                  <a16:creationId xmlns:a16="http://schemas.microsoft.com/office/drawing/2014/main" id="{2B38678F-911E-4408-9420-14BA2EDD64A4}"/>
                </a:ext>
              </a:extLst>
            </p:cNvPr>
            <p:cNvSpPr/>
            <p:nvPr userDrawn="1"/>
          </p:nvSpPr>
          <p:spPr>
            <a:xfrm>
              <a:off x="6088252" y="5261186"/>
              <a:ext cx="31836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0</a:t>
              </a:r>
            </a:p>
            <a:p>
              <a:pPr algn="ctr">
                <a:lnSpc>
                  <a:spcPct val="90000"/>
                </a:lnSpc>
              </a:pPr>
              <a:r>
                <a:rPr lang="en-GB" sz="700" dirty="0">
                  <a:solidFill>
                    <a:schemeClr val="bg1"/>
                  </a:solidFill>
                </a:rPr>
                <a:t>51</a:t>
              </a:r>
            </a:p>
            <a:p>
              <a:pPr algn="ctr">
                <a:lnSpc>
                  <a:spcPct val="90000"/>
                </a:lnSpc>
              </a:pPr>
              <a:r>
                <a:rPr lang="en-GB" sz="700" dirty="0">
                  <a:solidFill>
                    <a:schemeClr val="bg1"/>
                  </a:solidFill>
                </a:rPr>
                <a:t>141</a:t>
              </a:r>
            </a:p>
          </p:txBody>
        </p:sp>
        <p:sp>
          <p:nvSpPr>
            <p:cNvPr id="162" name="Rectangle 161">
              <a:extLst>
                <a:ext uri="{FF2B5EF4-FFF2-40B4-BE49-F238E27FC236}">
                  <a16:creationId xmlns:a16="http://schemas.microsoft.com/office/drawing/2014/main" id="{8C9DDCD0-E241-4A0E-8AF8-8E3550AB83B3}"/>
                </a:ext>
              </a:extLst>
            </p:cNvPr>
            <p:cNvSpPr/>
            <p:nvPr userDrawn="1"/>
          </p:nvSpPr>
          <p:spPr>
            <a:xfrm>
              <a:off x="7269722" y="5261186"/>
              <a:ext cx="31836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ysClr val="windowText" lastClr="000000"/>
                  </a:solidFill>
                </a:rPr>
                <a:t>118</a:t>
              </a:r>
            </a:p>
            <a:p>
              <a:pPr algn="ctr">
                <a:lnSpc>
                  <a:spcPct val="90000"/>
                </a:lnSpc>
              </a:pPr>
              <a:r>
                <a:rPr lang="en-GB" sz="700" dirty="0">
                  <a:solidFill>
                    <a:sysClr val="windowText" lastClr="000000"/>
                  </a:solidFill>
                </a:rPr>
                <a:t>210</a:t>
              </a:r>
            </a:p>
            <a:p>
              <a:pPr algn="ctr">
                <a:lnSpc>
                  <a:spcPct val="90000"/>
                </a:lnSpc>
              </a:pPr>
              <a:r>
                <a:rPr lang="en-GB" sz="700" dirty="0">
                  <a:solidFill>
                    <a:sysClr val="windowText" lastClr="000000"/>
                  </a:solidFill>
                </a:rPr>
                <a:t>255</a:t>
              </a:r>
            </a:p>
          </p:txBody>
        </p:sp>
        <p:sp>
          <p:nvSpPr>
            <p:cNvPr id="163" name="Rectangle 162">
              <a:extLst>
                <a:ext uri="{FF2B5EF4-FFF2-40B4-BE49-F238E27FC236}">
                  <a16:creationId xmlns:a16="http://schemas.microsoft.com/office/drawing/2014/main" id="{82B923ED-3A91-44E1-945B-4733054959AD}"/>
                </a:ext>
              </a:extLst>
            </p:cNvPr>
            <p:cNvSpPr/>
            <p:nvPr userDrawn="1"/>
          </p:nvSpPr>
          <p:spPr>
            <a:xfrm>
              <a:off x="8057367" y="5261186"/>
              <a:ext cx="31836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tx1"/>
                  </a:solidFill>
                </a:rPr>
                <a:t>180</a:t>
              </a:r>
            </a:p>
            <a:p>
              <a:pPr algn="ctr">
                <a:lnSpc>
                  <a:spcPct val="90000"/>
                </a:lnSpc>
              </a:pPr>
              <a:r>
                <a:rPr lang="en-GB" sz="700" dirty="0">
                  <a:solidFill>
                    <a:schemeClr val="tx1"/>
                  </a:solidFill>
                </a:rPr>
                <a:t>151</a:t>
              </a:r>
            </a:p>
            <a:p>
              <a:pPr algn="ctr">
                <a:lnSpc>
                  <a:spcPct val="90000"/>
                </a:lnSpc>
              </a:pPr>
              <a:r>
                <a:rPr lang="en-GB" sz="700" dirty="0">
                  <a:solidFill>
                    <a:schemeClr val="tx1"/>
                  </a:solidFill>
                </a:rPr>
                <a:t>255</a:t>
              </a:r>
            </a:p>
          </p:txBody>
        </p:sp>
        <p:sp>
          <p:nvSpPr>
            <p:cNvPr id="164" name="Rectangle 163">
              <a:extLst>
                <a:ext uri="{FF2B5EF4-FFF2-40B4-BE49-F238E27FC236}">
                  <a16:creationId xmlns:a16="http://schemas.microsoft.com/office/drawing/2014/main" id="{0AD9E463-708B-4CB6-A6A3-FC635DD5C9F9}"/>
                </a:ext>
              </a:extLst>
            </p:cNvPr>
            <p:cNvSpPr/>
            <p:nvPr userDrawn="1"/>
          </p:nvSpPr>
          <p:spPr>
            <a:xfrm>
              <a:off x="6875898" y="5686997"/>
              <a:ext cx="31836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253</a:t>
              </a:r>
            </a:p>
            <a:p>
              <a:pPr algn="ctr">
                <a:lnSpc>
                  <a:spcPct val="90000"/>
                </a:lnSpc>
              </a:pPr>
              <a:r>
                <a:rPr lang="en-GB" sz="700" dirty="0">
                  <a:solidFill>
                    <a:schemeClr val="bg1"/>
                  </a:solidFill>
                </a:rPr>
                <a:t>52</a:t>
              </a:r>
            </a:p>
            <a:p>
              <a:pPr algn="ctr">
                <a:lnSpc>
                  <a:spcPct val="90000"/>
                </a:lnSpc>
              </a:pPr>
              <a:r>
                <a:rPr lang="en-GB" sz="700" dirty="0">
                  <a:solidFill>
                    <a:schemeClr val="bg1"/>
                  </a:solidFill>
                </a:rPr>
                <a:t>156</a:t>
              </a:r>
            </a:p>
          </p:txBody>
        </p:sp>
        <p:sp>
          <p:nvSpPr>
            <p:cNvPr id="165" name="Rectangle 164">
              <a:extLst>
                <a:ext uri="{FF2B5EF4-FFF2-40B4-BE49-F238E27FC236}">
                  <a16:creationId xmlns:a16="http://schemas.microsoft.com/office/drawing/2014/main" id="{2EA44470-3489-4A60-9C64-79F2A214D21B}"/>
                </a:ext>
              </a:extLst>
            </p:cNvPr>
            <p:cNvSpPr/>
            <p:nvPr userDrawn="1"/>
          </p:nvSpPr>
          <p:spPr>
            <a:xfrm>
              <a:off x="7663544" y="5261186"/>
              <a:ext cx="31836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114</a:t>
              </a:r>
            </a:p>
            <a:p>
              <a:pPr algn="ctr">
                <a:lnSpc>
                  <a:spcPct val="90000"/>
                </a:lnSpc>
              </a:pPr>
              <a:r>
                <a:rPr lang="en-GB" sz="700" dirty="0">
                  <a:solidFill>
                    <a:schemeClr val="bg1"/>
                  </a:solidFill>
                </a:rPr>
                <a:t>19</a:t>
              </a:r>
            </a:p>
            <a:p>
              <a:pPr algn="ctr">
                <a:lnSpc>
                  <a:spcPct val="90000"/>
                </a:lnSpc>
              </a:pPr>
              <a:r>
                <a:rPr lang="en-GB" sz="700" dirty="0">
                  <a:solidFill>
                    <a:schemeClr val="bg1"/>
                  </a:solidFill>
                </a:rPr>
                <a:t>234</a:t>
              </a:r>
            </a:p>
          </p:txBody>
        </p:sp>
        <p:sp>
          <p:nvSpPr>
            <p:cNvPr id="166" name="Rectangle 165">
              <a:extLst>
                <a:ext uri="{FF2B5EF4-FFF2-40B4-BE49-F238E27FC236}">
                  <a16:creationId xmlns:a16="http://schemas.microsoft.com/office/drawing/2014/main" id="{BC8EA1B9-5B8A-4877-B4D8-58561F795BBE}"/>
                </a:ext>
              </a:extLst>
            </p:cNvPr>
            <p:cNvSpPr/>
            <p:nvPr userDrawn="1"/>
          </p:nvSpPr>
          <p:spPr>
            <a:xfrm>
              <a:off x="7269722" y="5686997"/>
              <a:ext cx="316312" cy="32166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tx1"/>
                  </a:solidFill>
                </a:rPr>
                <a:t>255</a:t>
              </a:r>
            </a:p>
            <a:p>
              <a:pPr algn="ctr">
                <a:lnSpc>
                  <a:spcPct val="90000"/>
                </a:lnSpc>
              </a:pPr>
              <a:r>
                <a:rPr lang="en-GB" sz="700" dirty="0">
                  <a:solidFill>
                    <a:schemeClr val="tx1"/>
                  </a:solidFill>
                </a:rPr>
                <a:t>163</a:t>
              </a:r>
            </a:p>
            <a:p>
              <a:pPr algn="ctr">
                <a:lnSpc>
                  <a:spcPct val="90000"/>
                </a:lnSpc>
              </a:pPr>
              <a:r>
                <a:rPr lang="en-GB" sz="700" dirty="0">
                  <a:solidFill>
                    <a:schemeClr val="tx1"/>
                  </a:solidFill>
                </a:rPr>
                <a:t>218</a:t>
              </a:r>
            </a:p>
          </p:txBody>
        </p:sp>
        <p:sp>
          <p:nvSpPr>
            <p:cNvPr id="167" name="Rectangle 166">
              <a:extLst>
                <a:ext uri="{FF2B5EF4-FFF2-40B4-BE49-F238E27FC236}">
                  <a16:creationId xmlns:a16="http://schemas.microsoft.com/office/drawing/2014/main" id="{023F2C04-64EF-4AF2-9CE7-5F6347264A8E}"/>
                </a:ext>
              </a:extLst>
            </p:cNvPr>
            <p:cNvSpPr/>
            <p:nvPr userDrawn="1"/>
          </p:nvSpPr>
          <p:spPr>
            <a:xfrm>
              <a:off x="6088252" y="5686997"/>
              <a:ext cx="31836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0</a:t>
              </a:r>
            </a:p>
            <a:p>
              <a:pPr algn="ctr">
                <a:lnSpc>
                  <a:spcPct val="90000"/>
                </a:lnSpc>
              </a:pPr>
              <a:r>
                <a:rPr lang="en-GB" sz="700" dirty="0">
                  <a:solidFill>
                    <a:schemeClr val="bg1"/>
                  </a:solidFill>
                </a:rPr>
                <a:t>192</a:t>
              </a:r>
            </a:p>
            <a:p>
              <a:pPr algn="ctr">
                <a:lnSpc>
                  <a:spcPct val="90000"/>
                </a:lnSpc>
              </a:pPr>
              <a:r>
                <a:rPr lang="en-GB" sz="700" dirty="0">
                  <a:solidFill>
                    <a:schemeClr val="bg1"/>
                  </a:solidFill>
                </a:rPr>
                <a:t>174</a:t>
              </a:r>
            </a:p>
          </p:txBody>
        </p:sp>
        <p:sp>
          <p:nvSpPr>
            <p:cNvPr id="168" name="Rectangle 167">
              <a:extLst>
                <a:ext uri="{FF2B5EF4-FFF2-40B4-BE49-F238E27FC236}">
                  <a16:creationId xmlns:a16="http://schemas.microsoft.com/office/drawing/2014/main" id="{F137C941-05DE-4AA0-A83F-BAC4E702D881}"/>
                </a:ext>
              </a:extLst>
            </p:cNvPr>
            <p:cNvSpPr/>
            <p:nvPr userDrawn="1"/>
          </p:nvSpPr>
          <p:spPr>
            <a:xfrm>
              <a:off x="8451190" y="5686997"/>
              <a:ext cx="31836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ysClr val="windowText" lastClr="000000"/>
                  </a:solidFill>
                </a:rPr>
                <a:t>99</a:t>
              </a:r>
            </a:p>
            <a:p>
              <a:pPr algn="ctr">
                <a:lnSpc>
                  <a:spcPct val="90000"/>
                </a:lnSpc>
              </a:pPr>
              <a:r>
                <a:rPr lang="en-GB" sz="700" dirty="0">
                  <a:solidFill>
                    <a:sysClr val="windowText" lastClr="000000"/>
                  </a:solidFill>
                </a:rPr>
                <a:t>235</a:t>
              </a:r>
            </a:p>
            <a:p>
              <a:pPr algn="ctr">
                <a:lnSpc>
                  <a:spcPct val="90000"/>
                </a:lnSpc>
              </a:pPr>
              <a:r>
                <a:rPr lang="en-GB" sz="700" dirty="0">
                  <a:solidFill>
                    <a:sysClr val="windowText" lastClr="000000"/>
                  </a:solidFill>
                </a:rPr>
                <a:t>218</a:t>
              </a:r>
            </a:p>
          </p:txBody>
        </p:sp>
        <p:sp>
          <p:nvSpPr>
            <p:cNvPr id="169" name="Rectangle 168">
              <a:extLst>
                <a:ext uri="{FF2B5EF4-FFF2-40B4-BE49-F238E27FC236}">
                  <a16:creationId xmlns:a16="http://schemas.microsoft.com/office/drawing/2014/main" id="{22AF3E16-F002-4F51-AED1-40F9F9A30585}"/>
                </a:ext>
              </a:extLst>
            </p:cNvPr>
            <p:cNvSpPr/>
            <p:nvPr userDrawn="1"/>
          </p:nvSpPr>
          <p:spPr>
            <a:xfrm>
              <a:off x="6482075" y="5261186"/>
              <a:ext cx="31836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tx1"/>
                  </a:solidFill>
                </a:rPr>
                <a:t>0</a:t>
              </a:r>
            </a:p>
            <a:p>
              <a:pPr algn="ctr">
                <a:lnSpc>
                  <a:spcPct val="90000"/>
                </a:lnSpc>
              </a:pPr>
              <a:r>
                <a:rPr lang="en-GB" sz="700" dirty="0">
                  <a:solidFill>
                    <a:schemeClr val="tx1"/>
                  </a:solidFill>
                </a:rPr>
                <a:t>184</a:t>
              </a:r>
            </a:p>
            <a:p>
              <a:pPr algn="ctr">
                <a:lnSpc>
                  <a:spcPct val="90000"/>
                </a:lnSpc>
              </a:pPr>
              <a:r>
                <a:rPr lang="en-GB" sz="700" dirty="0">
                  <a:solidFill>
                    <a:schemeClr val="tx1"/>
                  </a:solidFill>
                </a:rPr>
                <a:t>245</a:t>
              </a:r>
            </a:p>
          </p:txBody>
        </p:sp>
        <p:sp>
          <p:nvSpPr>
            <p:cNvPr id="170" name="Rectangle 169">
              <a:extLst>
                <a:ext uri="{FF2B5EF4-FFF2-40B4-BE49-F238E27FC236}">
                  <a16:creationId xmlns:a16="http://schemas.microsoft.com/office/drawing/2014/main" id="{F1C7DA51-24EE-48F4-86C9-F0B5D4597F97}"/>
                </a:ext>
              </a:extLst>
            </p:cNvPr>
            <p:cNvSpPr/>
            <p:nvPr userDrawn="1"/>
          </p:nvSpPr>
          <p:spPr>
            <a:xfrm>
              <a:off x="8057367" y="5686997"/>
              <a:ext cx="31836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81</a:t>
              </a:r>
            </a:p>
            <a:p>
              <a:pPr algn="ctr">
                <a:lnSpc>
                  <a:spcPct val="90000"/>
                </a:lnSpc>
              </a:pPr>
              <a:r>
                <a:rPr lang="en-GB" sz="700" dirty="0">
                  <a:solidFill>
                    <a:schemeClr val="bg1"/>
                  </a:solidFill>
                </a:rPr>
                <a:t>13</a:t>
              </a:r>
            </a:p>
            <a:p>
              <a:pPr algn="ctr">
                <a:lnSpc>
                  <a:spcPct val="90000"/>
                </a:lnSpc>
              </a:pPr>
              <a:r>
                <a:rPr lang="en-GB" sz="700" dirty="0">
                  <a:solidFill>
                    <a:schemeClr val="bg1"/>
                  </a:solidFill>
                </a:rPr>
                <a:t>188</a:t>
              </a:r>
            </a:p>
          </p:txBody>
        </p:sp>
        <p:sp>
          <p:nvSpPr>
            <p:cNvPr id="171" name="Rectangle 170">
              <a:extLst>
                <a:ext uri="{FF2B5EF4-FFF2-40B4-BE49-F238E27FC236}">
                  <a16:creationId xmlns:a16="http://schemas.microsoft.com/office/drawing/2014/main" id="{53E039B0-C521-4606-A3D5-D20D43BD92C7}"/>
                </a:ext>
              </a:extLst>
            </p:cNvPr>
            <p:cNvSpPr/>
            <p:nvPr userDrawn="1"/>
          </p:nvSpPr>
          <p:spPr>
            <a:xfrm>
              <a:off x="8451190" y="5261186"/>
              <a:ext cx="31836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9</a:t>
              </a:r>
            </a:p>
            <a:p>
              <a:pPr algn="ctr">
                <a:lnSpc>
                  <a:spcPct val="90000"/>
                </a:lnSpc>
              </a:pPr>
              <a:r>
                <a:rPr lang="en-GB" sz="700" dirty="0">
                  <a:solidFill>
                    <a:schemeClr val="bg1"/>
                  </a:solidFill>
                </a:rPr>
                <a:t>142</a:t>
              </a:r>
            </a:p>
            <a:p>
              <a:pPr algn="ctr">
                <a:lnSpc>
                  <a:spcPct val="90000"/>
                </a:lnSpc>
              </a:pPr>
              <a:r>
                <a:rPr lang="en-GB" sz="700" dirty="0">
                  <a:solidFill>
                    <a:schemeClr val="bg1"/>
                  </a:solidFill>
                </a:rPr>
                <a:t>126</a:t>
              </a:r>
            </a:p>
          </p:txBody>
        </p:sp>
        <p:sp>
          <p:nvSpPr>
            <p:cNvPr id="172" name="Rectangle 171">
              <a:extLst>
                <a:ext uri="{FF2B5EF4-FFF2-40B4-BE49-F238E27FC236}">
                  <a16:creationId xmlns:a16="http://schemas.microsoft.com/office/drawing/2014/main" id="{0C78B056-C5CC-4F80-B95B-3D0C73D731FB}"/>
                </a:ext>
              </a:extLst>
            </p:cNvPr>
            <p:cNvSpPr/>
            <p:nvPr userDrawn="1"/>
          </p:nvSpPr>
          <p:spPr>
            <a:xfrm>
              <a:off x="7663544" y="5686997"/>
              <a:ext cx="31836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102</a:t>
              </a:r>
            </a:p>
            <a:p>
              <a:pPr algn="ctr">
                <a:lnSpc>
                  <a:spcPct val="90000"/>
                </a:lnSpc>
              </a:pPr>
              <a:r>
                <a:rPr lang="en-GB" sz="700" dirty="0">
                  <a:solidFill>
                    <a:schemeClr val="bg1"/>
                  </a:solidFill>
                </a:rPr>
                <a:t>102</a:t>
              </a:r>
            </a:p>
            <a:p>
              <a:pPr algn="ctr">
                <a:lnSpc>
                  <a:spcPct val="90000"/>
                </a:lnSpc>
              </a:pPr>
              <a:r>
                <a:rPr lang="en-GB" sz="700" dirty="0">
                  <a:solidFill>
                    <a:schemeClr val="bg1"/>
                  </a:solidFill>
                </a:rPr>
                <a:t>102</a:t>
              </a:r>
            </a:p>
          </p:txBody>
        </p:sp>
        <p:sp>
          <p:nvSpPr>
            <p:cNvPr id="173" name="Rectangle 172">
              <a:extLst>
                <a:ext uri="{FF2B5EF4-FFF2-40B4-BE49-F238E27FC236}">
                  <a16:creationId xmlns:a16="http://schemas.microsoft.com/office/drawing/2014/main" id="{0890E1A9-9B14-407D-A95C-CFF3FAC71341}"/>
                </a:ext>
              </a:extLst>
            </p:cNvPr>
            <p:cNvSpPr/>
            <p:nvPr userDrawn="1"/>
          </p:nvSpPr>
          <p:spPr>
            <a:xfrm>
              <a:off x="6482075" y="5686997"/>
              <a:ext cx="31836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dirty="0">
                  <a:solidFill>
                    <a:schemeClr val="bg1"/>
                  </a:solidFill>
                </a:rPr>
                <a:t>171</a:t>
              </a:r>
            </a:p>
            <a:p>
              <a:pPr algn="ctr">
                <a:lnSpc>
                  <a:spcPct val="90000"/>
                </a:lnSpc>
              </a:pPr>
              <a:r>
                <a:rPr lang="en-GB" sz="700" dirty="0">
                  <a:solidFill>
                    <a:schemeClr val="bg1"/>
                  </a:solidFill>
                </a:rPr>
                <a:t>13</a:t>
              </a:r>
            </a:p>
            <a:p>
              <a:pPr algn="ctr">
                <a:lnSpc>
                  <a:spcPct val="90000"/>
                </a:lnSpc>
              </a:pPr>
              <a:r>
                <a:rPr lang="en-GB" sz="700" dirty="0">
                  <a:solidFill>
                    <a:schemeClr val="bg1"/>
                  </a:solidFill>
                </a:rPr>
                <a:t>130</a:t>
              </a:r>
            </a:p>
          </p:txBody>
        </p:sp>
      </p:grpSp>
      <p:grpSp>
        <p:nvGrpSpPr>
          <p:cNvPr id="174" name="Group 173">
            <a:extLst>
              <a:ext uri="{FF2B5EF4-FFF2-40B4-BE49-F238E27FC236}">
                <a16:creationId xmlns:a16="http://schemas.microsoft.com/office/drawing/2014/main" id="{E2C06C8E-54A9-4E6C-B1D6-314A31870F70}"/>
              </a:ext>
            </a:extLst>
          </p:cNvPr>
          <p:cNvGrpSpPr/>
          <p:nvPr userDrawn="1"/>
        </p:nvGrpSpPr>
        <p:grpSpPr>
          <a:xfrm>
            <a:off x="6088251" y="3518776"/>
            <a:ext cx="3030263" cy="852557"/>
            <a:chOff x="5676530" y="3651946"/>
            <a:chExt cx="2681922" cy="852557"/>
          </a:xfrm>
        </p:grpSpPr>
        <p:cxnSp>
          <p:nvCxnSpPr>
            <p:cNvPr id="175" name="Straight Connector 174">
              <a:extLst>
                <a:ext uri="{FF2B5EF4-FFF2-40B4-BE49-F238E27FC236}">
                  <a16:creationId xmlns:a16="http://schemas.microsoft.com/office/drawing/2014/main" id="{C7B245B4-A284-47C0-BB5D-4CD83A2DF71D}"/>
                </a:ext>
              </a:extLst>
            </p:cNvPr>
            <p:cNvCxnSpPr>
              <a:cxnSpLocks/>
            </p:cNvCxnSpPr>
            <p:nvPr userDrawn="1"/>
          </p:nvCxnSpPr>
          <p:spPr>
            <a:xfrm>
              <a:off x="5676530"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E999E86-7311-42FE-806D-A5FD9E134F17}"/>
                </a:ext>
              </a:extLst>
            </p:cNvPr>
            <p:cNvCxnSpPr>
              <a:cxnSpLocks/>
            </p:cNvCxnSpPr>
            <p:nvPr userDrawn="1"/>
          </p:nvCxnSpPr>
          <p:spPr>
            <a:xfrm>
              <a:off x="5676530"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92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47A3C-2D2C-4332-8052-1DCDAD6BAFEE}"/>
              </a:ext>
            </a:extLst>
          </p:cNvPr>
          <p:cNvSpPr/>
          <p:nvPr userDrawn="1"/>
        </p:nvSpPr>
        <p:spPr>
          <a:xfrm>
            <a:off x="-1" y="0"/>
            <a:ext cx="3171518" cy="6858000"/>
          </a:xfrm>
          <a:prstGeom prst="rect">
            <a:avLst/>
          </a:prstGeom>
          <a:solidFill>
            <a:srgbClr val="003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US" sz="1219" dirty="0" err="1">
              <a:solidFill>
                <a:schemeClr val="bg1"/>
              </a:solidFill>
            </a:endParaRPr>
          </a:p>
        </p:txBody>
      </p:sp>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a:xfrm>
            <a:off x="808733" y="431800"/>
            <a:ext cx="2234965" cy="533400"/>
          </a:xfrm>
        </p:spPr>
        <p:txBody>
          <a:bodyPr/>
          <a:lstStyle>
            <a:lvl1pPr>
              <a:defRPr>
                <a:solidFill>
                  <a:schemeClr val="bg1"/>
                </a:solidFill>
              </a:defRPr>
            </a:lvl1pPr>
          </a:lstStyle>
          <a:p>
            <a:r>
              <a:rPr lang="en-US" dirty="0"/>
              <a:t>Click to edit Master title style</a:t>
            </a:r>
            <a:endParaRPr lang="en-GB" dirty="0"/>
          </a:p>
        </p:txBody>
      </p:sp>
      <p:sp>
        <p:nvSpPr>
          <p:cNvPr id="4" name="Shape 8">
            <a:extLst>
              <a:ext uri="{FF2B5EF4-FFF2-40B4-BE49-F238E27FC236}">
                <a16:creationId xmlns:a16="http://schemas.microsoft.com/office/drawing/2014/main" id="{69EC2F8A-3276-4101-94A2-297B1038F78C}"/>
              </a:ext>
            </a:extLst>
          </p:cNvPr>
          <p:cNvSpPr txBox="1">
            <a:spLocks/>
          </p:cNvSpPr>
          <p:nvPr userDrawn="1"/>
        </p:nvSpPr>
        <p:spPr>
          <a:xfrm>
            <a:off x="8894118" y="6266997"/>
            <a:ext cx="19702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13" smtClean="0">
                <a:solidFill>
                  <a:schemeClr val="accent2"/>
                </a:solidFill>
                <a:latin typeface="+mn-lt"/>
                <a:ea typeface="Arial"/>
                <a:cs typeface="Arial" panose="020B0604020202020204" pitchFamily="34" charset="0"/>
              </a:rPr>
              <a:pPr algn="r"/>
              <a:t>‹#›</a:t>
            </a:fld>
            <a:endParaRPr lang="en-GB" sz="813" dirty="0">
              <a:solidFill>
                <a:schemeClr val="accent2"/>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9D49EB44-B9A0-49F3-81AF-3301D16960EA}"/>
              </a:ext>
              <a:ext uri="{C183D7F6-B498-43B3-948B-1728B52AA6E4}">
                <adec:decorative xmlns:adec="http://schemas.microsoft.com/office/drawing/2017/decorative" val="1"/>
              </a:ext>
            </a:extLst>
          </p:cNvPr>
          <p:cNvSpPr txBox="1"/>
          <p:nvPr userDrawn="1">
            <p:custDataLst>
              <p:tags r:id="rId1"/>
            </p:custDataLst>
          </p:nvPr>
        </p:nvSpPr>
        <p:spPr>
          <a:xfrm>
            <a:off x="7286332" y="6295537"/>
            <a:ext cx="1516288" cy="75085"/>
          </a:xfrm>
          <a:prstGeom prst="rect">
            <a:avLst/>
          </a:prstGeom>
          <a:noFill/>
        </p:spPr>
        <p:txBody>
          <a:bodyPr wrap="square" lIns="0" tIns="0" rIns="0" bIns="0"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n-GB" sz="488" b="0" kern="1200" noProof="0" dirty="0">
                <a:solidFill>
                  <a:schemeClr val="bg1">
                    <a:lumMod val="65000"/>
                  </a:schemeClr>
                </a:solidFill>
                <a:latin typeface="+mn-lt"/>
                <a:ea typeface="+mn-ea"/>
                <a:cs typeface="+mn-cs"/>
              </a:rPr>
              <a:t>Document Classification: KPMG Confidential</a:t>
            </a:r>
          </a:p>
        </p:txBody>
      </p:sp>
      <p:cxnSp>
        <p:nvCxnSpPr>
          <p:cNvPr id="6" name="Straight Connector 5">
            <a:extLst>
              <a:ext uri="{FF2B5EF4-FFF2-40B4-BE49-F238E27FC236}">
                <a16:creationId xmlns:a16="http://schemas.microsoft.com/office/drawing/2014/main" id="{AF009A34-679D-4624-A4D0-1E192236AE65}"/>
              </a:ext>
              <a:ext uri="{C183D7F6-B498-43B3-948B-1728B52AA6E4}">
                <adec:decorative xmlns:adec="http://schemas.microsoft.com/office/drawing/2017/decorative" val="1"/>
              </a:ext>
            </a:extLst>
          </p:cNvPr>
          <p:cNvCxnSpPr/>
          <p:nvPr userDrawn="1"/>
        </p:nvCxnSpPr>
        <p:spPr>
          <a:xfrm>
            <a:off x="8879445"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Graphic 8">
            <a:extLst>
              <a:ext uri="{FF2B5EF4-FFF2-40B4-BE49-F238E27FC236}">
                <a16:creationId xmlns:a16="http://schemas.microsoft.com/office/drawing/2014/main" id="{81F7F999-72B8-4F21-BD93-0868CCAEBC3A}"/>
              </a:ext>
              <a:ext uri="{C183D7F6-B498-43B3-948B-1728B52AA6E4}">
                <adec:decorative xmlns:adec="http://schemas.microsoft.com/office/drawing/2017/decorative" val="1"/>
              </a:ext>
            </a:extLst>
          </p:cNvPr>
          <p:cNvSpPr/>
          <p:nvPr userDrawn="1"/>
        </p:nvSpPr>
        <p:spPr>
          <a:xfrm>
            <a:off x="815100" y="6266996"/>
            <a:ext cx="393926"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463" dirty="0"/>
          </a:p>
        </p:txBody>
      </p:sp>
      <p:sp>
        <p:nvSpPr>
          <p:cNvPr id="8" name="TextBox 7">
            <a:extLst>
              <a:ext uri="{FF2B5EF4-FFF2-40B4-BE49-F238E27FC236}">
                <a16:creationId xmlns:a16="http://schemas.microsoft.com/office/drawing/2014/main" id="{22E260D4-3C30-4A0E-B4F6-BB114EDD12CA}"/>
              </a:ext>
              <a:ext uri="{C183D7F6-B498-43B3-948B-1728B52AA6E4}">
                <adec:decorative xmlns:adec="http://schemas.microsoft.com/office/drawing/2017/decorative" val="1"/>
              </a:ext>
            </a:extLst>
          </p:cNvPr>
          <p:cNvSpPr txBox="1"/>
          <p:nvPr userDrawn="1">
            <p:custDataLst>
              <p:tags r:id="rId2"/>
            </p:custDataLst>
          </p:nvPr>
        </p:nvSpPr>
        <p:spPr>
          <a:xfrm>
            <a:off x="3385500" y="6266998"/>
            <a:ext cx="3756241" cy="150169"/>
          </a:xfrm>
          <a:prstGeom prst="rect">
            <a:avLst/>
          </a:prstGeom>
          <a:noFill/>
        </p:spPr>
        <p:txBody>
          <a:bodyPr wrap="square" lIns="0" tIns="0" rIns="0" bIns="0"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488" kern="1200" noProof="0" dirty="0">
                <a:solidFill>
                  <a:schemeClr val="bg1">
                    <a:lumMod val="65000"/>
                  </a:schemeClr>
                </a:solidFill>
                <a:latin typeface="+mn-lt"/>
                <a:ea typeface="+mn-ea"/>
                <a:cs typeface="+mn-cs"/>
              </a:rPr>
              <a:t>© 2022 KPMG LLP, a UK limited liability partnership and a member firm of the KPMG global organisation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44554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3438ED-7D83-4E19-BA74-594DA1B857E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6" name="Rectangle 5">
            <a:extLst>
              <a:ext uri="{FF2B5EF4-FFF2-40B4-BE49-F238E27FC236}">
                <a16:creationId xmlns:a16="http://schemas.microsoft.com/office/drawing/2014/main" id="{A42AFA63-3B1F-46D2-8AF8-1986E206B433}"/>
              </a:ext>
              <a:ext uri="{C183D7F6-B498-43B3-948B-1728B52AA6E4}">
                <adec:decorative xmlns:adec="http://schemas.microsoft.com/office/drawing/2017/decorative" val="1"/>
              </a:ext>
            </a:extLst>
          </p:cNvPr>
          <p:cNvSpPr>
            <a:spLocks noChangeAspect="1"/>
          </p:cNvSpPr>
          <p:nvPr userDrawn="1"/>
        </p:nvSpPr>
        <p:spPr>
          <a:xfrm>
            <a:off x="5134367"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3BFD6878-4871-40D8-99F0-49AEF9A5CA55}"/>
              </a:ext>
            </a:extLst>
          </p:cNvPr>
          <p:cNvSpPr>
            <a:spLocks noGrp="1"/>
          </p:cNvSpPr>
          <p:nvPr>
            <p:ph type="ctrTitle" hasCustomPrompt="1"/>
          </p:nvPr>
        </p:nvSpPr>
        <p:spPr>
          <a:xfrm>
            <a:off x="5377280" y="556419"/>
            <a:ext cx="3471421" cy="41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1834411A-4DC6-453A-BAE1-5412CB9870C6}"/>
              </a:ext>
            </a:extLst>
          </p:cNvPr>
          <p:cNvSpPr>
            <a:spLocks noGrp="1"/>
          </p:cNvSpPr>
          <p:nvPr>
            <p:ph type="body" sz="quarter" idx="11"/>
          </p:nvPr>
        </p:nvSpPr>
        <p:spPr>
          <a:xfrm>
            <a:off x="5377280"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065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3 COLUMN CHART TEXT">
    <p:bg>
      <p:bgPr>
        <a:solidFill>
          <a:srgbClr val="00338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100" y="432000"/>
            <a:ext cx="8275800" cy="518400"/>
          </a:xfrm>
        </p:spPr>
        <p:txBody>
          <a:bodyPr/>
          <a:lstStyle>
            <a:lvl1pPr>
              <a:defRPr>
                <a:solidFill>
                  <a:schemeClr val="bg1"/>
                </a:solidFill>
              </a:defRPr>
            </a:lvl1pPr>
          </a:lstStyle>
          <a:p>
            <a:r>
              <a:rPr lang="en-US" dirty="0"/>
              <a:t>Click to edit Master title style</a:t>
            </a:r>
          </a:p>
        </p:txBody>
      </p:sp>
      <p:sp>
        <p:nvSpPr>
          <p:cNvPr id="5" name="Shape 8">
            <a:extLst>
              <a:ext uri="{FF2B5EF4-FFF2-40B4-BE49-F238E27FC236}">
                <a16:creationId xmlns:a16="http://schemas.microsoft.com/office/drawing/2014/main" id="{0C6C1EC6-E117-4B69-89BE-088A74E79D72}"/>
              </a:ext>
            </a:extLst>
          </p:cNvPr>
          <p:cNvSpPr txBox="1">
            <a:spLocks/>
          </p:cNvSpPr>
          <p:nvPr userDrawn="1"/>
        </p:nvSpPr>
        <p:spPr>
          <a:xfrm>
            <a:off x="8894118" y="6266997"/>
            <a:ext cx="19702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13" smtClean="0">
                <a:solidFill>
                  <a:schemeClr val="bg1"/>
                </a:solidFill>
                <a:latin typeface="+mn-lt"/>
                <a:ea typeface="Arial"/>
                <a:cs typeface="Arial" panose="020B0604020202020204" pitchFamily="34" charset="0"/>
              </a:rPr>
              <a:pPr algn="r"/>
              <a:t>‹#›</a:t>
            </a:fld>
            <a:endParaRPr lang="en-GB" sz="813"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7C17B002-334A-40EC-B121-E986C0119D4B}"/>
              </a:ext>
              <a:ext uri="{C183D7F6-B498-43B3-948B-1728B52AA6E4}">
                <adec:decorative xmlns:adec="http://schemas.microsoft.com/office/drawing/2017/decorative" val="1"/>
              </a:ext>
            </a:extLst>
          </p:cNvPr>
          <p:cNvSpPr txBox="1"/>
          <p:nvPr userDrawn="1">
            <p:custDataLst>
              <p:tags r:id="rId1"/>
            </p:custDataLst>
          </p:nvPr>
        </p:nvSpPr>
        <p:spPr>
          <a:xfrm>
            <a:off x="7286332" y="6295537"/>
            <a:ext cx="1516288" cy="75085"/>
          </a:xfrm>
          <a:prstGeom prst="rect">
            <a:avLst/>
          </a:prstGeom>
          <a:noFill/>
        </p:spPr>
        <p:txBody>
          <a:bodyPr wrap="square" lIns="0" tIns="0" rIns="0" bIns="0"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n-GB" sz="488" b="0" kern="1200" noProof="0">
                <a:solidFill>
                  <a:schemeClr val="bg1">
                    <a:lumMod val="65000"/>
                  </a:schemeClr>
                </a:solidFill>
                <a:latin typeface="+mn-lt"/>
                <a:ea typeface="+mn-ea"/>
                <a:cs typeface="+mn-cs"/>
              </a:rPr>
              <a:t>Document Classification: KPMG Public</a:t>
            </a:r>
            <a:endParaRPr lang="en-GB" sz="488" b="0" kern="1200" noProof="0" dirty="0">
              <a:solidFill>
                <a:schemeClr val="bg1">
                  <a:lumMod val="65000"/>
                </a:schemeClr>
              </a:solidFill>
              <a:latin typeface="+mn-lt"/>
              <a:ea typeface="+mn-ea"/>
              <a:cs typeface="+mn-cs"/>
            </a:endParaRPr>
          </a:p>
        </p:txBody>
      </p:sp>
      <p:sp>
        <p:nvSpPr>
          <p:cNvPr id="15" name="TextBox 14">
            <a:extLst>
              <a:ext uri="{FF2B5EF4-FFF2-40B4-BE49-F238E27FC236}">
                <a16:creationId xmlns:a16="http://schemas.microsoft.com/office/drawing/2014/main" id="{80637FD2-012C-4200-949F-8DC01675878E}"/>
              </a:ext>
              <a:ext uri="{C183D7F6-B498-43B3-948B-1728B52AA6E4}">
                <adec:decorative xmlns:adec="http://schemas.microsoft.com/office/drawing/2017/decorative" val="1"/>
              </a:ext>
            </a:extLst>
          </p:cNvPr>
          <p:cNvSpPr txBox="1"/>
          <p:nvPr userDrawn="1"/>
        </p:nvSpPr>
        <p:spPr>
          <a:xfrm>
            <a:off x="1532119" y="6266998"/>
            <a:ext cx="3756241" cy="150169"/>
          </a:xfrm>
          <a:prstGeom prst="rect">
            <a:avLst/>
          </a:prstGeom>
          <a:noFill/>
        </p:spPr>
        <p:txBody>
          <a:bodyPr wrap="square" lIns="0" tIns="0" rIns="0" bIns="0"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488"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sp>
        <p:nvSpPr>
          <p:cNvPr id="7" name="Graphic 8">
            <a:extLst>
              <a:ext uri="{FF2B5EF4-FFF2-40B4-BE49-F238E27FC236}">
                <a16:creationId xmlns:a16="http://schemas.microsoft.com/office/drawing/2014/main" id="{C7DA5C05-0E58-4053-BE8B-AFC82BE8C7B2}"/>
              </a:ext>
            </a:extLst>
          </p:cNvPr>
          <p:cNvSpPr/>
          <p:nvPr userDrawn="1"/>
        </p:nvSpPr>
        <p:spPr>
          <a:xfrm>
            <a:off x="815100" y="6266996"/>
            <a:ext cx="393926"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463"/>
          </a:p>
        </p:txBody>
      </p:sp>
    </p:spTree>
    <p:extLst>
      <p:ext uri="{BB962C8B-B14F-4D97-AF65-F5344CB8AC3E}">
        <p14:creationId xmlns:p14="http://schemas.microsoft.com/office/powerpoint/2010/main" val="1447008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6724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65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B8876DD-8352-4216-B6B9-2B8FE93A5D6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02562" y="313438"/>
            <a:ext cx="786440" cy="316800"/>
          </a:xfrm>
          <a:prstGeom prst="rect">
            <a:avLst/>
          </a:prstGeom>
        </p:spPr>
      </p:pic>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2" y="1263838"/>
            <a:ext cx="3614487"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2" y="4881887"/>
            <a:ext cx="3614487"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205153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5E4D31B-44FE-4043-8DB5-350B5A0A652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4525599" y="1263838"/>
            <a:ext cx="4566013"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4525599" y="4881887"/>
            <a:ext cx="4566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814388" y="1263838"/>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141831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2053A9A-022B-4522-BBE7-DBE0DBDCC5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9" name="Title 1">
            <a:extLst>
              <a:ext uri="{FF2B5EF4-FFF2-40B4-BE49-F238E27FC236}">
                <a16:creationId xmlns:a16="http://schemas.microsoft.com/office/drawing/2014/main" id="{8B0275A1-4E3E-48B4-BAB9-5760028C2A89}"/>
              </a:ext>
            </a:extLst>
          </p:cNvPr>
          <p:cNvSpPr>
            <a:spLocks noGrp="1"/>
          </p:cNvSpPr>
          <p:nvPr>
            <p:ph type="ctrTitle" hasCustomPrompt="1"/>
          </p:nvPr>
        </p:nvSpPr>
        <p:spPr>
          <a:xfrm>
            <a:off x="5802563" y="1263838"/>
            <a:ext cx="328904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AC1C3988-08A6-4286-B6AA-05D89ED8A651}"/>
              </a:ext>
            </a:extLst>
          </p:cNvPr>
          <p:cNvSpPr>
            <a:spLocks noGrp="1"/>
          </p:cNvSpPr>
          <p:nvPr>
            <p:ph type="body" sz="quarter" idx="11"/>
          </p:nvPr>
        </p:nvSpPr>
        <p:spPr>
          <a:xfrm>
            <a:off x="5802563" y="4881887"/>
            <a:ext cx="328904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1" name="Picture Placeholder 2">
            <a:extLst>
              <a:ext uri="{FF2B5EF4-FFF2-40B4-BE49-F238E27FC236}">
                <a16:creationId xmlns:a16="http://schemas.microsoft.com/office/drawing/2014/main" id="{8F0376D9-6560-49E3-9347-981424F2A841}"/>
              </a:ext>
            </a:extLst>
          </p:cNvPr>
          <p:cNvSpPr>
            <a:spLocks noGrp="1"/>
          </p:cNvSpPr>
          <p:nvPr>
            <p:ph type="pic" sz="quarter" idx="12"/>
          </p:nvPr>
        </p:nvSpPr>
        <p:spPr>
          <a:xfrm>
            <a:off x="814388" y="1263838"/>
            <a:ext cx="4354574" cy="302253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spTree>
    <p:extLst>
      <p:ext uri="{BB962C8B-B14F-4D97-AF65-F5344CB8AC3E}">
        <p14:creationId xmlns:p14="http://schemas.microsoft.com/office/powerpoint/2010/main" val="148813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6F1F091-7277-4EE0-950D-027166DFF9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8" y="313438"/>
            <a:ext cx="786440" cy="316800"/>
          </a:xfrm>
          <a:prstGeom prst="rect">
            <a:avLst/>
          </a:prstGeom>
        </p:spPr>
      </p:pic>
      <p:sp>
        <p:nvSpPr>
          <p:cNvPr id="6" name="Title 1">
            <a:extLst>
              <a:ext uri="{FF2B5EF4-FFF2-40B4-BE49-F238E27FC236}">
                <a16:creationId xmlns:a16="http://schemas.microsoft.com/office/drawing/2014/main" id="{E5682207-1C67-48E7-903C-2443D4C29A9D}"/>
              </a:ext>
            </a:extLst>
          </p:cNvPr>
          <p:cNvSpPr>
            <a:spLocks noGrp="1"/>
          </p:cNvSpPr>
          <p:nvPr>
            <p:ph type="ctrTitle" hasCustomPrompt="1"/>
          </p:nvPr>
        </p:nvSpPr>
        <p:spPr>
          <a:xfrm>
            <a:off x="814388" y="1263838"/>
            <a:ext cx="464537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7" name="Text Placeholder 3">
            <a:extLst>
              <a:ext uri="{FF2B5EF4-FFF2-40B4-BE49-F238E27FC236}">
                <a16:creationId xmlns:a16="http://schemas.microsoft.com/office/drawing/2014/main" id="{16693FA2-0CA2-4E11-B8BD-FECD97D4C7D9}"/>
              </a:ext>
            </a:extLst>
          </p:cNvPr>
          <p:cNvSpPr>
            <a:spLocks noGrp="1"/>
          </p:cNvSpPr>
          <p:nvPr>
            <p:ph type="body" sz="quarter" idx="11"/>
          </p:nvPr>
        </p:nvSpPr>
        <p:spPr>
          <a:xfrm>
            <a:off x="814388" y="4881887"/>
            <a:ext cx="464537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246D80B7-7732-4A1A-A021-569FBF49B80E}"/>
              </a:ext>
            </a:extLst>
          </p:cNvPr>
          <p:cNvSpPr>
            <a:spLocks noGrp="1"/>
          </p:cNvSpPr>
          <p:nvPr>
            <p:ph type="pic" sz="quarter" idx="12"/>
          </p:nvPr>
        </p:nvSpPr>
        <p:spPr>
          <a:xfrm>
            <a:off x="6082266" y="1263839"/>
            <a:ext cx="3077611" cy="4428048"/>
          </a:xfrm>
          <a:solidFill>
            <a:schemeClr val="tx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endParaRPr lang="en-US" dirty="0"/>
          </a:p>
        </p:txBody>
      </p:sp>
    </p:spTree>
    <p:extLst>
      <p:ext uri="{BB962C8B-B14F-4D97-AF65-F5344CB8AC3E}">
        <p14:creationId xmlns:p14="http://schemas.microsoft.com/office/powerpoint/2010/main" val="425616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5" name="Text Placeholder 24"/>
          <p:cNvSpPr>
            <a:spLocks noGrp="1"/>
          </p:cNvSpPr>
          <p:nvPr>
            <p:ph type="body" sz="quarter" idx="14"/>
          </p:nvPr>
        </p:nvSpPr>
        <p:spPr>
          <a:xfrm>
            <a:off x="5046663" y="445724"/>
            <a:ext cx="4378758" cy="365356"/>
          </a:xfrm>
        </p:spPr>
        <p:txBody>
          <a:bodyPr lIns="0" tIns="0" rIns="0" bIns="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422400"/>
            <a:ext cx="4370388" cy="4598987"/>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422400"/>
            <a:ext cx="4355985" cy="4598987"/>
          </a:xfrm>
          <a:ln w="6350">
            <a:noFill/>
          </a:ln>
        </p:spPr>
        <p:txBody>
          <a:bodyPr lIns="0" tIns="0" rIns="0" b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 15"/>
          <p:cNvSpPr txBox="1"/>
          <p:nvPr userDrawn="1"/>
        </p:nvSpPr>
        <p:spPr>
          <a:xfrm>
            <a:off x="1875900" y="6320118"/>
            <a:ext cx="133903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7" name="TextBox 16"/>
          <p:cNvSpPr txBox="1"/>
          <p:nvPr userDrawn="1"/>
        </p:nvSpPr>
        <p:spPr>
          <a:xfrm>
            <a:off x="3392507" y="6320118"/>
            <a:ext cx="1655370"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a:t>
            </a:r>
            <a:r>
              <a:rPr lang="en-US" sz="600" kern="1200" noProof="0" dirty="0">
                <a:solidFill>
                  <a:schemeClr val="bg1">
                    <a:lumMod val="65000"/>
                  </a:schemeClr>
                </a:solidFill>
                <a:latin typeface="+mn-lt"/>
                <a:ea typeface="+mn-ea"/>
                <a:cs typeface="+mn-cs"/>
              </a:rPr>
              <a:t>KPMG International Limited, a private English company limited by guarantee.</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5225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6794591" y="6320118"/>
            <a:ext cx="1546299"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3" name="Shape 8">
            <a:extLst>
              <a:ext uri="{FF2B5EF4-FFF2-40B4-BE49-F238E27FC236}">
                <a16:creationId xmlns:a16="http://schemas.microsoft.com/office/drawing/2014/main" id="{F4B609A8-FE9C-4957-8657-699EDEAE5688}"/>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pic>
        <p:nvPicPr>
          <p:cNvPr id="14" name="Graphic 13">
            <a:extLst>
              <a:ext uri="{FF2B5EF4-FFF2-40B4-BE49-F238E27FC236}">
                <a16:creationId xmlns:a16="http://schemas.microsoft.com/office/drawing/2014/main" id="{E4C35C85-F836-41CD-9F06-4BDFAF6BD1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950" y="6373386"/>
            <a:ext cx="428967" cy="172800"/>
          </a:xfrm>
          <a:prstGeom prst="rect">
            <a:avLst/>
          </a:prstGeom>
        </p:spPr>
      </p:pic>
    </p:spTree>
    <p:extLst>
      <p:ext uri="{BB962C8B-B14F-4D97-AF65-F5344CB8AC3E}">
        <p14:creationId xmlns:p14="http://schemas.microsoft.com/office/powerpoint/2010/main" val="7486639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a:extLst>
              <a:ext uri="{FF2B5EF4-FFF2-40B4-BE49-F238E27FC236}">
                <a16:creationId xmlns:a16="http://schemas.microsoft.com/office/drawing/2014/main" id="{895FEAE4-E8C4-4A61-BBED-D667D6DB44FE}"/>
              </a:ext>
              <a:ext uri="{C183D7F6-B498-43B3-948B-1728B52AA6E4}">
                <adec:decorative xmlns:adec="http://schemas.microsoft.com/office/drawing/2017/decorative" val="0"/>
              </a:ext>
            </a:extLst>
          </p:cNvPr>
          <p:cNvSpPr txBox="1"/>
          <p:nvPr userDrawn="1">
            <p:custDataLst>
              <p:tags r:id="rId44"/>
            </p:custDataLst>
          </p:nvPr>
        </p:nvSpPr>
        <p:spPr>
          <a:xfrm>
            <a:off x="7731459" y="6413620"/>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sp>
        <p:nvSpPr>
          <p:cNvPr id="13" name="Shape 8">
            <a:extLst>
              <a:ext uri="{FF2B5EF4-FFF2-40B4-BE49-F238E27FC236}">
                <a16:creationId xmlns:a16="http://schemas.microsoft.com/office/drawing/2014/main" id="{E7D6E0F2-0A37-4212-916F-A6C7F75DCD76}"/>
              </a:ext>
            </a:extLst>
          </p:cNvPr>
          <p:cNvSpPr txBox="1">
            <a:spLocks/>
          </p:cNvSpPr>
          <p:nvPr userDrawn="1"/>
        </p:nvSpPr>
        <p:spPr>
          <a:xfrm>
            <a:off x="9174564" y="63850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cxnSp>
        <p:nvCxnSpPr>
          <p:cNvPr id="16" name="Straight Connector 15">
            <a:extLst>
              <a:ext uri="{FF2B5EF4-FFF2-40B4-BE49-F238E27FC236}">
                <a16:creationId xmlns:a16="http://schemas.microsoft.com/office/drawing/2014/main" id="{2B4AC6CA-1CB5-4B3C-936C-11C979141293}"/>
              </a:ext>
              <a:ext uri="{C183D7F6-B498-43B3-948B-1728B52AA6E4}">
                <adec:decorative xmlns:adec="http://schemas.microsoft.com/office/drawing/2017/decorative" val="1"/>
              </a:ext>
            </a:extLst>
          </p:cNvPr>
          <p:cNvCxnSpPr/>
          <p:nvPr userDrawn="1"/>
        </p:nvCxnSpPr>
        <p:spPr>
          <a:xfrm>
            <a:off x="9156505" y="6385080"/>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CC065B1-CFE5-4C50-9752-667B9FE90EEA}"/>
              </a:ext>
              <a:ext uri="{C183D7F6-B498-43B3-948B-1728B52AA6E4}">
                <adec:decorative xmlns:adec="http://schemas.microsoft.com/office/drawing/2017/decorative" val="1"/>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488950" y="6373386"/>
            <a:ext cx="428967" cy="172800"/>
          </a:xfrm>
          <a:prstGeom prst="rect">
            <a:avLst/>
          </a:prstGeom>
        </p:spPr>
      </p:pic>
      <p:sp>
        <p:nvSpPr>
          <p:cNvPr id="15" name="TextBox 14">
            <a:extLst>
              <a:ext uri="{FF2B5EF4-FFF2-40B4-BE49-F238E27FC236}">
                <a16:creationId xmlns:a16="http://schemas.microsoft.com/office/drawing/2014/main" id="{BCFA3F29-8002-4550-8BE8-A1B4DF4BDC66}"/>
              </a:ext>
              <a:ext uri="{C183D7F6-B498-43B3-948B-1728B52AA6E4}">
                <adec:decorative xmlns:adec="http://schemas.microsoft.com/office/drawing/2017/decorative" val="0"/>
              </a:ext>
            </a:extLst>
          </p:cNvPr>
          <p:cNvSpPr txBox="1"/>
          <p:nvPr userDrawn="1">
            <p:custDataLst>
              <p:tags r:id="rId45"/>
            </p:custDataLst>
          </p:nvPr>
        </p:nvSpPr>
        <p:spPr>
          <a:xfrm>
            <a:off x="1278148" y="6367453"/>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2024 KPMG LLP, a UK limited liability partnership and a member firm of the KPMG global organisation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07" r:id="rId9"/>
    <p:sldLayoutId id="2147483729" r:id="rId10"/>
    <p:sldLayoutId id="2147483723" r:id="rId11"/>
    <p:sldLayoutId id="2147483726" r:id="rId12"/>
    <p:sldLayoutId id="2147483666" r:id="rId13"/>
    <p:sldLayoutId id="2147483739" r:id="rId14"/>
    <p:sldLayoutId id="2147483705" r:id="rId15"/>
    <p:sldLayoutId id="2147483740" r:id="rId16"/>
    <p:sldLayoutId id="2147483689" r:id="rId17"/>
    <p:sldLayoutId id="2147483741" r:id="rId18"/>
    <p:sldLayoutId id="2147483690" r:id="rId19"/>
    <p:sldLayoutId id="2147483692" r:id="rId20"/>
    <p:sldLayoutId id="2147483742" r:id="rId21"/>
    <p:sldLayoutId id="2147483693" r:id="rId22"/>
    <p:sldLayoutId id="2147483701" r:id="rId23"/>
    <p:sldLayoutId id="2147483744" r:id="rId24"/>
    <p:sldLayoutId id="2147483743" r:id="rId25"/>
    <p:sldLayoutId id="2147483745" r:id="rId26"/>
    <p:sldLayoutId id="2147483697" r:id="rId27"/>
    <p:sldLayoutId id="2147483746" r:id="rId28"/>
    <p:sldLayoutId id="2147483698" r:id="rId29"/>
    <p:sldLayoutId id="2147483699" r:id="rId30"/>
    <p:sldLayoutId id="2147483711" r:id="rId31"/>
    <p:sldLayoutId id="2147483747" r:id="rId32"/>
    <p:sldLayoutId id="2147483682" r:id="rId33"/>
    <p:sldLayoutId id="2147483748" r:id="rId34"/>
    <p:sldLayoutId id="2147483749" r:id="rId35"/>
    <p:sldLayoutId id="2147483667" r:id="rId36"/>
    <p:sldLayoutId id="2147483750" r:id="rId37"/>
    <p:sldLayoutId id="2147483751" r:id="rId38"/>
    <p:sldLayoutId id="2147483752" r:id="rId39"/>
    <p:sldLayoutId id="2147483753" r:id="rId40"/>
    <p:sldLayoutId id="2147483754" r:id="rId41"/>
    <p:sldLayoutId id="2147483755" r:id="rId42"/>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7"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42.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2014" y="1293546"/>
            <a:ext cx="6356889" cy="4728882"/>
          </a:xfrm>
        </p:spPr>
        <p:txBody>
          <a:bodyPr/>
          <a:lstStyle/>
          <a:p>
            <a:r>
              <a:rPr lang="en-GB" sz="4400" b="1" dirty="0">
                <a:latin typeface="+mn-lt"/>
              </a:rPr>
              <a:t>Who Are KPMG?</a:t>
            </a:r>
            <a:br>
              <a:rPr lang="en-GB" sz="4400" b="1" dirty="0">
                <a:latin typeface="+mn-lt"/>
              </a:rPr>
            </a:br>
            <a:br>
              <a:rPr lang="en-GB" sz="4400" b="1" dirty="0">
                <a:latin typeface="+mn-lt"/>
              </a:rPr>
            </a:br>
            <a:r>
              <a:rPr lang="en-GB" sz="3200" b="1" dirty="0">
                <a:latin typeface="+mn-lt"/>
              </a:rPr>
              <a:t>KPMG are a professional services firm who offer services such as Audit, Tax and Advisory</a:t>
            </a:r>
            <a:br>
              <a:rPr lang="en-GB" sz="3200" b="1" dirty="0">
                <a:latin typeface="+mn-lt"/>
              </a:rPr>
            </a:br>
            <a:br>
              <a:rPr lang="en-GB" sz="3200" b="1" dirty="0">
                <a:latin typeface="+mn-lt"/>
              </a:rPr>
            </a:br>
            <a:r>
              <a:rPr lang="en-GB" sz="3200" b="1" dirty="0">
                <a:latin typeface="+mn-lt"/>
              </a:rPr>
              <a:t>KPMG firms operate in 143 countries and territories across the globe</a:t>
            </a:r>
            <a:br>
              <a:rPr lang="en-GB" sz="3200" b="1" dirty="0">
                <a:latin typeface="+mn-lt"/>
              </a:rPr>
            </a:br>
            <a:br>
              <a:rPr lang="en-GB" sz="3200" b="1" dirty="0">
                <a:latin typeface="+mn-lt"/>
              </a:rPr>
            </a:br>
            <a:r>
              <a:rPr lang="en-GB" sz="3200" b="1" dirty="0">
                <a:latin typeface="+mn-lt"/>
              </a:rPr>
              <a:t>We inspire confidence and empower change in all we do</a:t>
            </a:r>
            <a:br>
              <a:rPr lang="en-GB" sz="4400" dirty="0"/>
            </a:br>
            <a:endParaRPr lang="en-GB" noProof="0" dirty="0"/>
          </a:p>
        </p:txBody>
      </p:sp>
    </p:spTree>
    <p:extLst>
      <p:ext uri="{BB962C8B-B14F-4D97-AF65-F5344CB8AC3E}">
        <p14:creationId xmlns:p14="http://schemas.microsoft.com/office/powerpoint/2010/main" val="78194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4451408"/>
          </a:xfrm>
        </p:spPr>
        <p:txBody>
          <a:bodyPr/>
          <a:lstStyle/>
          <a:p>
            <a:r>
              <a:rPr lang="en-GB" sz="4000" noProof="0" dirty="0">
                <a:latin typeface="+mn-lt"/>
              </a:rPr>
              <a:t>Why an Apprenticeship?</a:t>
            </a:r>
            <a:br>
              <a:rPr lang="en-GB" sz="4000" noProof="0" dirty="0">
                <a:latin typeface="+mn-lt"/>
              </a:rPr>
            </a:br>
            <a:br>
              <a:rPr lang="en-GB" sz="4000" noProof="0" dirty="0">
                <a:latin typeface="+mn-lt"/>
              </a:rPr>
            </a:br>
            <a:r>
              <a:rPr lang="en-GB" sz="2400" noProof="0" dirty="0">
                <a:latin typeface="+mn-lt"/>
              </a:rPr>
              <a:t>. Earn whilst you learn</a:t>
            </a:r>
            <a:br>
              <a:rPr lang="en-GB" sz="2400" noProof="0" dirty="0">
                <a:latin typeface="+mn-lt"/>
              </a:rPr>
            </a:br>
            <a:br>
              <a:rPr lang="en-GB" sz="2400" noProof="0" dirty="0">
                <a:latin typeface="+mn-lt"/>
              </a:rPr>
            </a:br>
            <a:r>
              <a:rPr lang="en-GB" sz="2400" noProof="0" dirty="0">
                <a:latin typeface="+mn-lt"/>
              </a:rPr>
              <a:t>. Invaluable experience in a big 4 firm</a:t>
            </a:r>
            <a:br>
              <a:rPr lang="en-GB" sz="2400" noProof="0" dirty="0">
                <a:latin typeface="+mn-lt"/>
              </a:rPr>
            </a:br>
            <a:br>
              <a:rPr lang="en-GB" sz="2400" noProof="0" dirty="0">
                <a:latin typeface="+mn-lt"/>
              </a:rPr>
            </a:br>
            <a:r>
              <a:rPr lang="en-GB" sz="2400" noProof="0" dirty="0">
                <a:latin typeface="+mn-lt"/>
              </a:rPr>
              <a:t>. Exposure to a multitude of different opportunities </a:t>
            </a:r>
            <a:br>
              <a:rPr lang="en-GB" sz="2400" noProof="0" dirty="0">
                <a:latin typeface="+mn-lt"/>
              </a:rPr>
            </a:br>
            <a:br>
              <a:rPr lang="en-GB" sz="2400" noProof="0" dirty="0">
                <a:latin typeface="+mn-lt"/>
              </a:rPr>
            </a:br>
            <a:r>
              <a:rPr lang="en-GB" sz="2400" noProof="0" dirty="0">
                <a:latin typeface="+mn-lt"/>
              </a:rPr>
              <a:t>. No student debt </a:t>
            </a:r>
            <a:br>
              <a:rPr lang="en-GB" sz="2400" noProof="0" dirty="0">
                <a:latin typeface="+mn-lt"/>
              </a:rPr>
            </a:br>
            <a:br>
              <a:rPr lang="en-GB" sz="2400" noProof="0" dirty="0">
                <a:latin typeface="+mn-lt"/>
              </a:rPr>
            </a:br>
            <a:r>
              <a:rPr lang="en-GB" sz="2400" noProof="0" dirty="0">
                <a:latin typeface="+mn-lt"/>
              </a:rPr>
              <a:t>. Everyday is different</a:t>
            </a:r>
            <a:br>
              <a:rPr lang="en-GB" noProof="0" dirty="0"/>
            </a:br>
            <a:endParaRPr lang="en-GB" noProof="0" dirty="0"/>
          </a:p>
        </p:txBody>
      </p:sp>
    </p:spTree>
    <p:extLst>
      <p:ext uri="{BB962C8B-B14F-4D97-AF65-F5344CB8AC3E}">
        <p14:creationId xmlns:p14="http://schemas.microsoft.com/office/powerpoint/2010/main" val="310703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4773024"/>
          </a:xfrm>
        </p:spPr>
        <p:txBody>
          <a:bodyPr/>
          <a:lstStyle/>
          <a:p>
            <a:r>
              <a:rPr lang="en-GB" sz="5400" noProof="0" dirty="0">
                <a:latin typeface="+mn-lt"/>
              </a:rPr>
              <a:t>My Day in the Life:</a:t>
            </a:r>
            <a:br>
              <a:rPr lang="en-GB" sz="5400" noProof="0" dirty="0">
                <a:latin typeface="+mn-lt"/>
              </a:rPr>
            </a:br>
            <a:br>
              <a:rPr lang="en-GB" sz="4400" noProof="0" dirty="0">
                <a:latin typeface="+mn-lt"/>
              </a:rPr>
            </a:br>
            <a:r>
              <a:rPr lang="en-GB" sz="2000" noProof="0" dirty="0">
                <a:latin typeface="+mn-lt"/>
              </a:rPr>
              <a:t>. Flexibility to work from home, the office or client site</a:t>
            </a:r>
            <a:br>
              <a:rPr lang="en-GB" sz="2000" noProof="0" dirty="0">
                <a:latin typeface="+mn-lt"/>
              </a:rPr>
            </a:br>
            <a:r>
              <a:rPr lang="en-GB" sz="2000" noProof="0" dirty="0">
                <a:latin typeface="+mn-lt"/>
              </a:rPr>
              <a:t>. After office social events i.e. Boxercise, First Friday drinks and Summer BBQ’s</a:t>
            </a:r>
            <a:br>
              <a:rPr lang="en-GB" sz="2000" noProof="0" dirty="0">
                <a:latin typeface="+mn-lt"/>
              </a:rPr>
            </a:br>
            <a:r>
              <a:rPr lang="en-GB" sz="2000" noProof="0" dirty="0">
                <a:latin typeface="+mn-lt"/>
              </a:rPr>
              <a:t>. Organise my time and prioritise my own tasks, any coaching tasks I may have, along with daily team </a:t>
            </a:r>
            <a:r>
              <a:rPr lang="en-GB" sz="2000" noProof="0" dirty="0" err="1">
                <a:latin typeface="+mn-lt"/>
              </a:rPr>
              <a:t>catc</a:t>
            </a:r>
            <a:r>
              <a:rPr lang="en-GB" sz="2000" dirty="0">
                <a:latin typeface="+mn-lt"/>
              </a:rPr>
              <a:t>h ups</a:t>
            </a:r>
            <a:br>
              <a:rPr lang="en-GB" sz="2000" dirty="0">
                <a:latin typeface="+mn-lt"/>
              </a:rPr>
            </a:br>
            <a:br>
              <a:rPr lang="en-GB" sz="2000" noProof="0" dirty="0">
                <a:latin typeface="+mn-lt"/>
              </a:rPr>
            </a:br>
            <a:r>
              <a:rPr lang="en-GB" sz="2000" noProof="0" dirty="0">
                <a:latin typeface="+mn-lt"/>
              </a:rPr>
              <a:t>Day to Day Tasks include:</a:t>
            </a:r>
            <a:br>
              <a:rPr lang="en-GB" sz="2000" noProof="0" dirty="0">
                <a:latin typeface="+mn-lt"/>
              </a:rPr>
            </a:br>
            <a:r>
              <a:rPr lang="en-GB" sz="2000" noProof="0" dirty="0">
                <a:latin typeface="+mn-lt"/>
              </a:rPr>
              <a:t>. Testing of COS and Admin Expenses</a:t>
            </a:r>
            <a:br>
              <a:rPr lang="en-GB" sz="2000" noProof="0" dirty="0">
                <a:latin typeface="+mn-lt"/>
              </a:rPr>
            </a:br>
            <a:r>
              <a:rPr lang="en-GB" sz="2000" noProof="0" dirty="0">
                <a:latin typeface="+mn-lt"/>
              </a:rPr>
              <a:t>. Journals Screening</a:t>
            </a:r>
            <a:br>
              <a:rPr lang="en-GB" sz="2000" noProof="0" dirty="0">
                <a:latin typeface="+mn-lt"/>
              </a:rPr>
            </a:br>
            <a:r>
              <a:rPr lang="en-GB" sz="2000" noProof="0" dirty="0">
                <a:latin typeface="+mn-lt"/>
              </a:rPr>
              <a:t>. Board minute review</a:t>
            </a:r>
            <a:br>
              <a:rPr lang="en-GB" sz="2000" noProof="0" dirty="0">
                <a:latin typeface="+mn-lt"/>
              </a:rPr>
            </a:br>
            <a:r>
              <a:rPr lang="en-GB" sz="2000" noProof="0" dirty="0">
                <a:latin typeface="+mn-lt"/>
              </a:rPr>
              <a:t>. Sales Cut Off Trend Analysis</a:t>
            </a:r>
            <a:endParaRPr lang="en-GB" sz="5400" noProof="0" dirty="0">
              <a:latin typeface="+mn-lt"/>
            </a:endParaRPr>
          </a:p>
        </p:txBody>
      </p:sp>
    </p:spTree>
    <p:extLst>
      <p:ext uri="{BB962C8B-B14F-4D97-AF65-F5344CB8AC3E}">
        <p14:creationId xmlns:p14="http://schemas.microsoft.com/office/powerpoint/2010/main" val="313413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4773024"/>
          </a:xfrm>
        </p:spPr>
        <p:txBody>
          <a:bodyPr/>
          <a:lstStyle/>
          <a:p>
            <a:r>
              <a:rPr lang="en-GB" sz="4800" dirty="0">
                <a:latin typeface="72" panose="020B0503030000000003" pitchFamily="34" charset="0"/>
                <a:cs typeface="72" panose="020B0503030000000003" pitchFamily="34" charset="0"/>
              </a:rPr>
              <a:t>Wrap Up</a:t>
            </a:r>
            <a:r>
              <a:rPr lang="en-GB" sz="4800" noProof="0" dirty="0">
                <a:latin typeface="72" panose="020B0503030000000003" pitchFamily="34" charset="0"/>
                <a:cs typeface="72" panose="020B0503030000000003" pitchFamily="34" charset="0"/>
              </a:rPr>
              <a:t>:</a:t>
            </a:r>
            <a:br>
              <a:rPr lang="en-GB" sz="4800" noProof="0" dirty="0">
                <a:latin typeface="72" panose="020B0503030000000003" pitchFamily="34" charset="0"/>
                <a:cs typeface="72" panose="020B0503030000000003" pitchFamily="34" charset="0"/>
              </a:rPr>
            </a:br>
            <a:br>
              <a:rPr lang="en-GB" sz="4000" noProof="0" dirty="0">
                <a:latin typeface="72" panose="020B0503030000000003" pitchFamily="34" charset="0"/>
                <a:cs typeface="72" panose="020B0503030000000003" pitchFamily="34" charset="0"/>
              </a:rPr>
            </a:br>
            <a:r>
              <a:rPr lang="en-GB" sz="2400" noProof="0" dirty="0">
                <a:latin typeface="72" panose="020B0503030000000003" pitchFamily="34" charset="0"/>
                <a:cs typeface="72" panose="020B0503030000000003" pitchFamily="34" charset="0"/>
              </a:rPr>
              <a:t>. Remember to do a lot of research about the company before applying and try to understand why you would be a good fit for KPMG along with KPMG being a good fit for you</a:t>
            </a:r>
            <a:br>
              <a:rPr lang="en-GB" sz="2400" noProof="0" dirty="0">
                <a:latin typeface="72" panose="020B0503030000000003" pitchFamily="34" charset="0"/>
                <a:cs typeface="72" panose="020B0503030000000003" pitchFamily="34" charset="0"/>
              </a:rPr>
            </a:br>
            <a:br>
              <a:rPr lang="en-GB" sz="2400" noProof="0" dirty="0">
                <a:latin typeface="72" panose="020B0503030000000003" pitchFamily="34" charset="0"/>
                <a:cs typeface="72" panose="020B0503030000000003" pitchFamily="34" charset="0"/>
              </a:rPr>
            </a:br>
            <a:r>
              <a:rPr lang="en-GB" sz="2400" noProof="0" dirty="0">
                <a:latin typeface="72" panose="020B0503030000000003" pitchFamily="34" charset="0"/>
                <a:cs typeface="72" panose="020B0503030000000003" pitchFamily="34" charset="0"/>
              </a:rPr>
              <a:t>. Take your time with your applications!</a:t>
            </a:r>
            <a:br>
              <a:rPr lang="en-GB" sz="2400" noProof="0" dirty="0">
                <a:latin typeface="72" panose="020B0503030000000003" pitchFamily="34" charset="0"/>
                <a:cs typeface="72" panose="020B0503030000000003" pitchFamily="34" charset="0"/>
              </a:rPr>
            </a:br>
            <a:br>
              <a:rPr lang="en-GB" sz="2400" noProof="0" dirty="0">
                <a:latin typeface="72" panose="020B0503030000000003" pitchFamily="34" charset="0"/>
                <a:cs typeface="72" panose="020B0503030000000003" pitchFamily="34" charset="0"/>
              </a:rPr>
            </a:br>
            <a:r>
              <a:rPr lang="en-GB" sz="2400" noProof="0" dirty="0">
                <a:latin typeface="72" panose="020B0503030000000003" pitchFamily="34" charset="0"/>
                <a:cs typeface="72" panose="020B0503030000000003" pitchFamily="34" charset="0"/>
              </a:rPr>
              <a:t>. Be yourself in the interview stages of the assessment centre</a:t>
            </a:r>
            <a:br>
              <a:rPr lang="en-GB" sz="2400" noProof="0" dirty="0">
                <a:latin typeface="72" panose="020B0503030000000003" pitchFamily="34" charset="0"/>
                <a:cs typeface="72" panose="020B0503030000000003" pitchFamily="34" charset="0"/>
              </a:rPr>
            </a:br>
            <a:br>
              <a:rPr lang="en-GB" sz="2400" noProof="0" dirty="0">
                <a:latin typeface="72" panose="020B0503030000000003" pitchFamily="34" charset="0"/>
                <a:cs typeface="72" panose="020B0503030000000003" pitchFamily="34" charset="0"/>
              </a:rPr>
            </a:br>
            <a:r>
              <a:rPr lang="en-GB" sz="2400" noProof="0" dirty="0">
                <a:latin typeface="72" panose="020B0503030000000003" pitchFamily="34" charset="0"/>
                <a:cs typeface="72" panose="020B0503030000000003" pitchFamily="34" charset="0"/>
              </a:rPr>
              <a:t>Thank you for listening</a:t>
            </a:r>
            <a:br>
              <a:rPr lang="en-GB" sz="2400" noProof="0" dirty="0">
                <a:latin typeface="72" panose="020B0503030000000003" pitchFamily="34" charset="0"/>
                <a:cs typeface="72" panose="020B0503030000000003" pitchFamily="34" charset="0"/>
              </a:rPr>
            </a:br>
            <a:r>
              <a:rPr lang="en-GB" sz="1800" noProof="0" dirty="0">
                <a:latin typeface="72" panose="020B0503030000000003" pitchFamily="34" charset="0"/>
                <a:cs typeface="72" panose="020B0503030000000003" pitchFamily="34" charset="0"/>
              </a:rPr>
              <a:t>LinkedIn: </a:t>
            </a:r>
            <a:r>
              <a:rPr lang="en-GB" sz="1800" noProof="0" dirty="0" err="1">
                <a:latin typeface="72" panose="020B0503030000000003" pitchFamily="34" charset="0"/>
                <a:cs typeface="72" panose="020B0503030000000003" pitchFamily="34" charset="0"/>
              </a:rPr>
              <a:t>AmyDowsing</a:t>
            </a:r>
            <a:endParaRPr lang="en-GB" sz="4800" noProof="0" dirty="0">
              <a:latin typeface="72" panose="020B0503030000000003" pitchFamily="34" charset="0"/>
              <a:cs typeface="72" panose="020B0503030000000003" pitchFamily="34" charset="0"/>
            </a:endParaRPr>
          </a:p>
        </p:txBody>
      </p:sp>
    </p:spTree>
    <p:extLst>
      <p:ext uri="{BB962C8B-B14F-4D97-AF65-F5344CB8AC3E}">
        <p14:creationId xmlns:p14="http://schemas.microsoft.com/office/powerpoint/2010/main" val="18500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0922" y="1514264"/>
            <a:ext cx="6356889" cy="3240000"/>
          </a:xfrm>
        </p:spPr>
        <p:txBody>
          <a:bodyPr/>
          <a:lstStyle/>
          <a:p>
            <a:r>
              <a:rPr lang="en-GB" sz="4800" b="1" dirty="0">
                <a:latin typeface="+mn-lt"/>
              </a:rPr>
              <a:t>About me</a:t>
            </a:r>
            <a:br>
              <a:rPr lang="en-GB" sz="4800" b="1" dirty="0">
                <a:latin typeface="+mn-lt"/>
              </a:rPr>
            </a:br>
            <a:br>
              <a:rPr lang="en-GB" sz="4800" b="1" dirty="0">
                <a:latin typeface="+mn-lt"/>
              </a:rPr>
            </a:br>
            <a:r>
              <a:rPr lang="en-GB" sz="3200" b="1" dirty="0">
                <a:latin typeface="+mn-lt"/>
              </a:rPr>
              <a:t>. 2</a:t>
            </a:r>
            <a:r>
              <a:rPr lang="en-GB" sz="3200" b="1" baseline="30000" dirty="0">
                <a:latin typeface="+mn-lt"/>
              </a:rPr>
              <a:t>nd</a:t>
            </a:r>
            <a:r>
              <a:rPr lang="en-GB" sz="3200" b="1" dirty="0">
                <a:latin typeface="+mn-lt"/>
              </a:rPr>
              <a:t> year audit apprentice</a:t>
            </a:r>
            <a:br>
              <a:rPr lang="en-GB" sz="3200" b="1" dirty="0">
                <a:latin typeface="+mn-lt"/>
              </a:rPr>
            </a:br>
            <a:r>
              <a:rPr lang="en-GB" sz="3200" b="1" dirty="0">
                <a:latin typeface="+mn-lt"/>
              </a:rPr>
              <a:t>. KPE Department </a:t>
            </a:r>
            <a:br>
              <a:rPr lang="en-GB" sz="3200" b="1" dirty="0">
                <a:latin typeface="+mn-lt"/>
              </a:rPr>
            </a:br>
            <a:r>
              <a:rPr lang="en-GB" sz="3200" b="1" dirty="0">
                <a:latin typeface="+mn-lt"/>
              </a:rPr>
              <a:t>. School Leaver</a:t>
            </a:r>
            <a:br>
              <a:rPr lang="en-GB" sz="3200" b="1" dirty="0">
                <a:latin typeface="+mn-lt"/>
              </a:rPr>
            </a:br>
            <a:r>
              <a:rPr lang="en-GB" sz="3200" b="1" dirty="0">
                <a:latin typeface="+mn-lt"/>
              </a:rPr>
              <a:t>. Leeds Office</a:t>
            </a:r>
            <a:br>
              <a:rPr lang="en-GB" sz="3200" b="1" dirty="0">
                <a:latin typeface="+mn-lt"/>
              </a:rPr>
            </a:br>
            <a:r>
              <a:rPr lang="en-GB" sz="3200" b="1" dirty="0">
                <a:latin typeface="+mn-lt"/>
              </a:rPr>
              <a:t>. Back to school Champion</a:t>
            </a:r>
            <a:endParaRPr lang="en-GB" sz="4800" b="1" noProof="0" dirty="0">
              <a:latin typeface="+mn-lt"/>
            </a:endParaRPr>
          </a:p>
        </p:txBody>
      </p:sp>
    </p:spTree>
    <p:extLst>
      <p:ext uri="{BB962C8B-B14F-4D97-AF65-F5344CB8AC3E}">
        <p14:creationId xmlns:p14="http://schemas.microsoft.com/office/powerpoint/2010/main" val="10544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3240000"/>
          </a:xfrm>
        </p:spPr>
        <p:txBody>
          <a:bodyPr/>
          <a:lstStyle/>
          <a:p>
            <a:r>
              <a:rPr lang="en-GB" sz="4800" b="1" dirty="0">
                <a:latin typeface="+mn-lt"/>
              </a:rPr>
              <a:t>Apprenticeships on Offer</a:t>
            </a:r>
            <a:endParaRPr lang="en-GB" sz="4800" b="1" noProof="0" dirty="0">
              <a:latin typeface="+mn-lt"/>
            </a:endParaRPr>
          </a:p>
        </p:txBody>
      </p:sp>
    </p:spTree>
    <p:extLst>
      <p:ext uri="{BB962C8B-B14F-4D97-AF65-F5344CB8AC3E}">
        <p14:creationId xmlns:p14="http://schemas.microsoft.com/office/powerpoint/2010/main" val="144874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D3238D4-DD6D-448D-A71F-75B7303C1E3D}"/>
              </a:ext>
            </a:extLst>
          </p:cNvPr>
          <p:cNvSpPr>
            <a:spLocks/>
          </p:cNvSpPr>
          <p:nvPr/>
        </p:nvSpPr>
        <p:spPr>
          <a:xfrm>
            <a:off x="3564535" y="2814268"/>
            <a:ext cx="5530151" cy="3656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Consulting</a:t>
            </a:r>
          </a:p>
        </p:txBody>
      </p:sp>
      <p:sp>
        <p:nvSpPr>
          <p:cNvPr id="80" name="Rectangle 79">
            <a:extLst>
              <a:ext uri="{FF2B5EF4-FFF2-40B4-BE49-F238E27FC236}">
                <a16:creationId xmlns:a16="http://schemas.microsoft.com/office/drawing/2014/main" id="{1664B556-D020-4AFF-B8D8-FB0066489511}"/>
              </a:ext>
            </a:extLst>
          </p:cNvPr>
          <p:cNvSpPr>
            <a:spLocks/>
          </p:cNvSpPr>
          <p:nvPr/>
        </p:nvSpPr>
        <p:spPr>
          <a:xfrm>
            <a:off x="3564535" y="2104432"/>
            <a:ext cx="5530151" cy="3656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rgbClr val="00338D"/>
                </a:solidFill>
              </a:rPr>
              <a:t>Tax</a:t>
            </a:r>
          </a:p>
        </p:txBody>
      </p:sp>
      <p:sp>
        <p:nvSpPr>
          <p:cNvPr id="76" name="Rectangle 75">
            <a:extLst>
              <a:ext uri="{FF2B5EF4-FFF2-40B4-BE49-F238E27FC236}">
                <a16:creationId xmlns:a16="http://schemas.microsoft.com/office/drawing/2014/main" id="{E6619294-168D-4C9B-BA67-1F9D321D22F3}"/>
              </a:ext>
            </a:extLst>
          </p:cNvPr>
          <p:cNvSpPr>
            <a:spLocks/>
          </p:cNvSpPr>
          <p:nvPr/>
        </p:nvSpPr>
        <p:spPr>
          <a:xfrm>
            <a:off x="3564535" y="1364723"/>
            <a:ext cx="5530151" cy="3656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Audit Data &amp; Analytics</a:t>
            </a:r>
          </a:p>
        </p:txBody>
      </p:sp>
      <p:sp>
        <p:nvSpPr>
          <p:cNvPr id="4" name="Title 3">
            <a:extLst>
              <a:ext uri="{FF2B5EF4-FFF2-40B4-BE49-F238E27FC236}">
                <a16:creationId xmlns:a16="http://schemas.microsoft.com/office/drawing/2014/main" id="{9801B293-C827-4D35-8EDE-185EB6406970}"/>
              </a:ext>
            </a:extLst>
          </p:cNvPr>
          <p:cNvSpPr>
            <a:spLocks noGrp="1"/>
          </p:cNvSpPr>
          <p:nvPr>
            <p:ph type="title"/>
          </p:nvPr>
        </p:nvSpPr>
        <p:spPr/>
        <p:txBody>
          <a:bodyPr/>
          <a:lstStyle/>
          <a:p>
            <a:r>
              <a:rPr lang="en-US" sz="2400" b="1" dirty="0">
                <a:latin typeface="+mn-lt"/>
              </a:rPr>
              <a:t>Apprenticeship </a:t>
            </a:r>
            <a:r>
              <a:rPr lang="en-US" sz="2400" b="1" dirty="0" err="1">
                <a:latin typeface="+mn-lt"/>
              </a:rPr>
              <a:t>Programmes</a:t>
            </a:r>
            <a:r>
              <a:rPr lang="en-US" sz="2400" b="1" dirty="0">
                <a:latin typeface="+mn-lt"/>
              </a:rPr>
              <a:t> </a:t>
            </a:r>
          </a:p>
        </p:txBody>
      </p:sp>
      <p:grpSp>
        <p:nvGrpSpPr>
          <p:cNvPr id="46" name="Group 45">
            <a:extLst>
              <a:ext uri="{FF2B5EF4-FFF2-40B4-BE49-F238E27FC236}">
                <a16:creationId xmlns:a16="http://schemas.microsoft.com/office/drawing/2014/main" id="{F92A171E-CD2D-4FD3-A2D7-7DAC71F2B549}"/>
              </a:ext>
            </a:extLst>
          </p:cNvPr>
          <p:cNvGrpSpPr/>
          <p:nvPr/>
        </p:nvGrpSpPr>
        <p:grpSpPr>
          <a:xfrm>
            <a:off x="479823" y="3429001"/>
            <a:ext cx="1914486" cy="1998684"/>
            <a:chOff x="590550" y="2696926"/>
            <a:chExt cx="3057525" cy="3191994"/>
          </a:xfrm>
        </p:grpSpPr>
        <p:grpSp>
          <p:nvGrpSpPr>
            <p:cNvPr id="11" name="Group 10">
              <a:extLst>
                <a:ext uri="{FF2B5EF4-FFF2-40B4-BE49-F238E27FC236}">
                  <a16:creationId xmlns:a16="http://schemas.microsoft.com/office/drawing/2014/main" id="{E95CCBEA-D434-436F-9823-3B92409BC3EC}"/>
                </a:ext>
              </a:extLst>
            </p:cNvPr>
            <p:cNvGrpSpPr/>
            <p:nvPr/>
          </p:nvGrpSpPr>
          <p:grpSpPr>
            <a:xfrm>
              <a:off x="590550" y="2696926"/>
              <a:ext cx="3057525" cy="3191994"/>
              <a:chOff x="-2590800" y="13148900"/>
              <a:chExt cx="15955962" cy="17278714"/>
            </a:xfrm>
          </p:grpSpPr>
          <p:sp>
            <p:nvSpPr>
              <p:cNvPr id="18" name="Freeform 27">
                <a:extLst>
                  <a:ext uri="{FF2B5EF4-FFF2-40B4-BE49-F238E27FC236}">
                    <a16:creationId xmlns:a16="http://schemas.microsoft.com/office/drawing/2014/main" id="{64087405-BE74-4B8D-B681-CC2E90A91ACD}"/>
                  </a:ext>
                </a:extLst>
              </p:cNvPr>
              <p:cNvSpPr>
                <a:spLocks/>
              </p:cNvSpPr>
              <p:nvPr/>
            </p:nvSpPr>
            <p:spPr bwMode="auto">
              <a:xfrm>
                <a:off x="670474" y="13148900"/>
                <a:ext cx="5755728" cy="7467096"/>
              </a:xfrm>
              <a:custGeom>
                <a:avLst/>
                <a:gdLst>
                  <a:gd name="T0" fmla="*/ 259 w 735"/>
                  <a:gd name="T1" fmla="*/ 817 h 910"/>
                  <a:gd name="T2" fmla="*/ 154 w 735"/>
                  <a:gd name="T3" fmla="*/ 842 h 910"/>
                  <a:gd name="T4" fmla="*/ 145 w 735"/>
                  <a:gd name="T5" fmla="*/ 862 h 910"/>
                  <a:gd name="T6" fmla="*/ 159 w 735"/>
                  <a:gd name="T7" fmla="*/ 908 h 910"/>
                  <a:gd name="T8" fmla="*/ 108 w 735"/>
                  <a:gd name="T9" fmla="*/ 886 h 910"/>
                  <a:gd name="T10" fmla="*/ 31 w 735"/>
                  <a:gd name="T11" fmla="*/ 839 h 910"/>
                  <a:gd name="T12" fmla="*/ 21 w 735"/>
                  <a:gd name="T13" fmla="*/ 823 h 910"/>
                  <a:gd name="T14" fmla="*/ 13 w 735"/>
                  <a:gd name="T15" fmla="*/ 400 h 910"/>
                  <a:gd name="T16" fmla="*/ 70 w 735"/>
                  <a:gd name="T17" fmla="*/ 166 h 910"/>
                  <a:gd name="T18" fmla="*/ 167 w 735"/>
                  <a:gd name="T19" fmla="*/ 58 h 910"/>
                  <a:gd name="T20" fmla="*/ 170 w 735"/>
                  <a:gd name="T21" fmla="*/ 57 h 910"/>
                  <a:gd name="T22" fmla="*/ 295 w 735"/>
                  <a:gd name="T23" fmla="*/ 18 h 910"/>
                  <a:gd name="T24" fmla="*/ 570 w 735"/>
                  <a:gd name="T25" fmla="*/ 89 h 910"/>
                  <a:gd name="T26" fmla="*/ 703 w 735"/>
                  <a:gd name="T27" fmla="*/ 300 h 910"/>
                  <a:gd name="T28" fmla="*/ 735 w 735"/>
                  <a:gd name="T29" fmla="*/ 614 h 910"/>
                  <a:gd name="T30" fmla="*/ 726 w 735"/>
                  <a:gd name="T31" fmla="*/ 821 h 910"/>
                  <a:gd name="T32" fmla="*/ 716 w 735"/>
                  <a:gd name="T33" fmla="*/ 838 h 910"/>
                  <a:gd name="T34" fmla="*/ 573 w 735"/>
                  <a:gd name="T35" fmla="*/ 905 h 910"/>
                  <a:gd name="T36" fmla="*/ 561 w 735"/>
                  <a:gd name="T37" fmla="*/ 894 h 910"/>
                  <a:gd name="T38" fmla="*/ 571 w 735"/>
                  <a:gd name="T39" fmla="*/ 854 h 910"/>
                  <a:gd name="T40" fmla="*/ 560 w 735"/>
                  <a:gd name="T41" fmla="*/ 835 h 910"/>
                  <a:gd name="T42" fmla="*/ 468 w 735"/>
                  <a:gd name="T43" fmla="*/ 815 h 910"/>
                  <a:gd name="T44" fmla="*/ 478 w 735"/>
                  <a:gd name="T45" fmla="*/ 805 h 910"/>
                  <a:gd name="T46" fmla="*/ 594 w 735"/>
                  <a:gd name="T47" fmla="*/ 659 h 910"/>
                  <a:gd name="T48" fmla="*/ 599 w 735"/>
                  <a:gd name="T49" fmla="*/ 643 h 910"/>
                  <a:gd name="T50" fmla="*/ 583 w 735"/>
                  <a:gd name="T51" fmla="*/ 431 h 910"/>
                  <a:gd name="T52" fmla="*/ 568 w 735"/>
                  <a:gd name="T53" fmla="*/ 411 h 910"/>
                  <a:gd name="T54" fmla="*/ 226 w 735"/>
                  <a:gd name="T55" fmla="*/ 232 h 910"/>
                  <a:gd name="T56" fmla="*/ 208 w 735"/>
                  <a:gd name="T57" fmla="*/ 237 h 910"/>
                  <a:gd name="T58" fmla="*/ 92 w 735"/>
                  <a:gd name="T59" fmla="*/ 437 h 910"/>
                  <a:gd name="T60" fmla="*/ 77 w 735"/>
                  <a:gd name="T61" fmla="*/ 452 h 910"/>
                  <a:gd name="T62" fmla="*/ 43 w 735"/>
                  <a:gd name="T63" fmla="*/ 485 h 910"/>
                  <a:gd name="T64" fmla="*/ 43 w 735"/>
                  <a:gd name="T65" fmla="*/ 539 h 910"/>
                  <a:gd name="T66" fmla="*/ 101 w 735"/>
                  <a:gd name="T67" fmla="*/ 615 h 910"/>
                  <a:gd name="T68" fmla="*/ 120 w 735"/>
                  <a:gd name="T69" fmla="*/ 634 h 910"/>
                  <a:gd name="T70" fmla="*/ 232 w 735"/>
                  <a:gd name="T71" fmla="*/ 793 h 910"/>
                  <a:gd name="T72" fmla="*/ 259 w 735"/>
                  <a:gd name="T73" fmla="*/ 817 h 910"/>
                  <a:gd name="connsiteX0" fmla="*/ 3471 w 9917"/>
                  <a:gd name="connsiteY0" fmla="*/ 8816 h 9840"/>
                  <a:gd name="connsiteX1" fmla="*/ 2012 w 9917"/>
                  <a:gd name="connsiteY1" fmla="*/ 9115 h 9840"/>
                  <a:gd name="connsiteX2" fmla="*/ 1890 w 9917"/>
                  <a:gd name="connsiteY2" fmla="*/ 9335 h 9840"/>
                  <a:gd name="connsiteX3" fmla="*/ 2080 w 9917"/>
                  <a:gd name="connsiteY3" fmla="*/ 9840 h 9840"/>
                  <a:gd name="connsiteX4" fmla="*/ 1386 w 9917"/>
                  <a:gd name="connsiteY4" fmla="*/ 9598 h 9840"/>
                  <a:gd name="connsiteX5" fmla="*/ 339 w 9917"/>
                  <a:gd name="connsiteY5" fmla="*/ 9082 h 9840"/>
                  <a:gd name="connsiteX6" fmla="*/ 203 w 9917"/>
                  <a:gd name="connsiteY6" fmla="*/ 8906 h 9840"/>
                  <a:gd name="connsiteX7" fmla="*/ 94 w 9917"/>
                  <a:gd name="connsiteY7" fmla="*/ 4258 h 9840"/>
                  <a:gd name="connsiteX8" fmla="*/ 869 w 9917"/>
                  <a:gd name="connsiteY8" fmla="*/ 1686 h 9840"/>
                  <a:gd name="connsiteX9" fmla="*/ 2189 w 9917"/>
                  <a:gd name="connsiteY9" fmla="*/ 499 h 9840"/>
                  <a:gd name="connsiteX10" fmla="*/ 2230 w 9917"/>
                  <a:gd name="connsiteY10" fmla="*/ 488 h 9840"/>
                  <a:gd name="connsiteX11" fmla="*/ 3931 w 9917"/>
                  <a:gd name="connsiteY11" fmla="*/ 60 h 9840"/>
                  <a:gd name="connsiteX12" fmla="*/ 7672 w 9917"/>
                  <a:gd name="connsiteY12" fmla="*/ 840 h 9840"/>
                  <a:gd name="connsiteX13" fmla="*/ 9482 w 9917"/>
                  <a:gd name="connsiteY13" fmla="*/ 3159 h 9840"/>
                  <a:gd name="connsiteX14" fmla="*/ 9917 w 9917"/>
                  <a:gd name="connsiteY14" fmla="*/ 6609 h 9840"/>
                  <a:gd name="connsiteX15" fmla="*/ 9795 w 9917"/>
                  <a:gd name="connsiteY15" fmla="*/ 8884 h 9840"/>
                  <a:gd name="connsiteX16" fmla="*/ 9658 w 9917"/>
                  <a:gd name="connsiteY16" fmla="*/ 9071 h 9840"/>
                  <a:gd name="connsiteX17" fmla="*/ 7713 w 9917"/>
                  <a:gd name="connsiteY17" fmla="*/ 9807 h 9840"/>
                  <a:gd name="connsiteX18" fmla="*/ 7550 w 9917"/>
                  <a:gd name="connsiteY18" fmla="*/ 9686 h 9840"/>
                  <a:gd name="connsiteX19" fmla="*/ 7686 w 9917"/>
                  <a:gd name="connsiteY19" fmla="*/ 9247 h 9840"/>
                  <a:gd name="connsiteX20" fmla="*/ 7536 w 9917"/>
                  <a:gd name="connsiteY20" fmla="*/ 9038 h 9840"/>
                  <a:gd name="connsiteX21" fmla="*/ 6284 w 9917"/>
                  <a:gd name="connsiteY21" fmla="*/ 8818 h 9840"/>
                  <a:gd name="connsiteX22" fmla="*/ 6420 w 9917"/>
                  <a:gd name="connsiteY22" fmla="*/ 8708 h 9840"/>
                  <a:gd name="connsiteX23" fmla="*/ 7999 w 9917"/>
                  <a:gd name="connsiteY23" fmla="*/ 7104 h 9840"/>
                  <a:gd name="connsiteX24" fmla="*/ 8067 w 9917"/>
                  <a:gd name="connsiteY24" fmla="*/ 6928 h 9840"/>
                  <a:gd name="connsiteX25" fmla="*/ 7849 w 9917"/>
                  <a:gd name="connsiteY25" fmla="*/ 4598 h 9840"/>
                  <a:gd name="connsiteX26" fmla="*/ 7645 w 9917"/>
                  <a:gd name="connsiteY26" fmla="*/ 4378 h 9840"/>
                  <a:gd name="connsiteX27" fmla="*/ 2992 w 9917"/>
                  <a:gd name="connsiteY27" fmla="*/ 2411 h 9840"/>
                  <a:gd name="connsiteX28" fmla="*/ 2747 w 9917"/>
                  <a:gd name="connsiteY28" fmla="*/ 2466 h 9840"/>
                  <a:gd name="connsiteX29" fmla="*/ 1169 w 9917"/>
                  <a:gd name="connsiteY29" fmla="*/ 4664 h 9840"/>
                  <a:gd name="connsiteX30" fmla="*/ 965 w 9917"/>
                  <a:gd name="connsiteY30" fmla="*/ 4829 h 9840"/>
                  <a:gd name="connsiteX31" fmla="*/ 502 w 9917"/>
                  <a:gd name="connsiteY31" fmla="*/ 5192 h 9840"/>
                  <a:gd name="connsiteX32" fmla="*/ 502 w 9917"/>
                  <a:gd name="connsiteY32" fmla="*/ 5785 h 9840"/>
                  <a:gd name="connsiteX33" fmla="*/ 1291 w 9917"/>
                  <a:gd name="connsiteY33" fmla="*/ 6620 h 9840"/>
                  <a:gd name="connsiteX34" fmla="*/ 1550 w 9917"/>
                  <a:gd name="connsiteY34" fmla="*/ 6829 h 9840"/>
                  <a:gd name="connsiteX35" fmla="*/ 3073 w 9917"/>
                  <a:gd name="connsiteY35" fmla="*/ 8576 h 9840"/>
                  <a:gd name="connsiteX36" fmla="*/ 3471 w 9917"/>
                  <a:gd name="connsiteY36" fmla="*/ 8816 h 9840"/>
                  <a:gd name="connsiteX0" fmla="*/ 3500 w 10000"/>
                  <a:gd name="connsiteY0" fmla="*/ 8959 h 10000"/>
                  <a:gd name="connsiteX1" fmla="*/ 2029 w 10000"/>
                  <a:gd name="connsiteY1" fmla="*/ 9263 h 10000"/>
                  <a:gd name="connsiteX2" fmla="*/ 1906 w 10000"/>
                  <a:gd name="connsiteY2" fmla="*/ 9487 h 10000"/>
                  <a:gd name="connsiteX3" fmla="*/ 2097 w 10000"/>
                  <a:gd name="connsiteY3" fmla="*/ 10000 h 10000"/>
                  <a:gd name="connsiteX4" fmla="*/ 1398 w 10000"/>
                  <a:gd name="connsiteY4" fmla="*/ 9754 h 10000"/>
                  <a:gd name="connsiteX5" fmla="*/ 342 w 10000"/>
                  <a:gd name="connsiteY5" fmla="*/ 9230 h 10000"/>
                  <a:gd name="connsiteX6" fmla="*/ 205 w 10000"/>
                  <a:gd name="connsiteY6" fmla="*/ 9051 h 10000"/>
                  <a:gd name="connsiteX7" fmla="*/ 95 w 10000"/>
                  <a:gd name="connsiteY7" fmla="*/ 4327 h 10000"/>
                  <a:gd name="connsiteX8" fmla="*/ 876 w 10000"/>
                  <a:gd name="connsiteY8" fmla="*/ 1713 h 10000"/>
                  <a:gd name="connsiteX9" fmla="*/ 2207 w 10000"/>
                  <a:gd name="connsiteY9" fmla="*/ 507 h 10000"/>
                  <a:gd name="connsiteX10" fmla="*/ 2249 w 10000"/>
                  <a:gd name="connsiteY10" fmla="*/ 496 h 10000"/>
                  <a:gd name="connsiteX11" fmla="*/ 3964 w 10000"/>
                  <a:gd name="connsiteY11" fmla="*/ 61 h 10000"/>
                  <a:gd name="connsiteX12" fmla="*/ 7736 w 10000"/>
                  <a:gd name="connsiteY12" fmla="*/ 854 h 10000"/>
                  <a:gd name="connsiteX13" fmla="*/ 9561 w 10000"/>
                  <a:gd name="connsiteY13" fmla="*/ 3210 h 10000"/>
                  <a:gd name="connsiteX14" fmla="*/ 10000 w 10000"/>
                  <a:gd name="connsiteY14" fmla="*/ 6716 h 10000"/>
                  <a:gd name="connsiteX15" fmla="*/ 9877 w 10000"/>
                  <a:gd name="connsiteY15" fmla="*/ 9028 h 10000"/>
                  <a:gd name="connsiteX16" fmla="*/ 9739 w 10000"/>
                  <a:gd name="connsiteY16" fmla="*/ 9218 h 10000"/>
                  <a:gd name="connsiteX17" fmla="*/ 7778 w 10000"/>
                  <a:gd name="connsiteY17" fmla="*/ 9966 h 10000"/>
                  <a:gd name="connsiteX18" fmla="*/ 7613 w 10000"/>
                  <a:gd name="connsiteY18" fmla="*/ 9843 h 10000"/>
                  <a:gd name="connsiteX19" fmla="*/ 7750 w 10000"/>
                  <a:gd name="connsiteY19" fmla="*/ 9397 h 10000"/>
                  <a:gd name="connsiteX20" fmla="*/ 7599 w 10000"/>
                  <a:gd name="connsiteY20" fmla="*/ 9185 h 10000"/>
                  <a:gd name="connsiteX21" fmla="*/ 6337 w 10000"/>
                  <a:gd name="connsiteY21" fmla="*/ 8961 h 10000"/>
                  <a:gd name="connsiteX22" fmla="*/ 6474 w 10000"/>
                  <a:gd name="connsiteY22" fmla="*/ 8850 h 10000"/>
                  <a:gd name="connsiteX23" fmla="*/ 8066 w 10000"/>
                  <a:gd name="connsiteY23" fmla="*/ 7220 h 10000"/>
                  <a:gd name="connsiteX24" fmla="*/ 8135 w 10000"/>
                  <a:gd name="connsiteY24" fmla="*/ 7041 h 10000"/>
                  <a:gd name="connsiteX25" fmla="*/ 7915 w 10000"/>
                  <a:gd name="connsiteY25" fmla="*/ 4673 h 10000"/>
                  <a:gd name="connsiteX26" fmla="*/ 7709 w 10000"/>
                  <a:gd name="connsiteY26" fmla="*/ 4449 h 10000"/>
                  <a:gd name="connsiteX27" fmla="*/ 3017 w 10000"/>
                  <a:gd name="connsiteY27" fmla="*/ 2450 h 10000"/>
                  <a:gd name="connsiteX28" fmla="*/ 2770 w 10000"/>
                  <a:gd name="connsiteY28" fmla="*/ 2506 h 10000"/>
                  <a:gd name="connsiteX29" fmla="*/ 1179 w 10000"/>
                  <a:gd name="connsiteY29" fmla="*/ 4740 h 10000"/>
                  <a:gd name="connsiteX30" fmla="*/ 973 w 10000"/>
                  <a:gd name="connsiteY30" fmla="*/ 4908 h 10000"/>
                  <a:gd name="connsiteX31" fmla="*/ 506 w 10000"/>
                  <a:gd name="connsiteY31" fmla="*/ 5276 h 10000"/>
                  <a:gd name="connsiteX32" fmla="*/ 506 w 10000"/>
                  <a:gd name="connsiteY32" fmla="*/ 5879 h 10000"/>
                  <a:gd name="connsiteX33" fmla="*/ 1302 w 10000"/>
                  <a:gd name="connsiteY33" fmla="*/ 6728 h 10000"/>
                  <a:gd name="connsiteX34" fmla="*/ 1563 w 10000"/>
                  <a:gd name="connsiteY34" fmla="*/ 6940 h 10000"/>
                  <a:gd name="connsiteX35" fmla="*/ 3114 w 10000"/>
                  <a:gd name="connsiteY35" fmla="*/ 8691 h 10000"/>
                  <a:gd name="connsiteX36" fmla="*/ 3500 w 10000"/>
                  <a:gd name="connsiteY36" fmla="*/ 8959 h 10000"/>
                  <a:gd name="connsiteX0" fmla="*/ 3500 w 10000"/>
                  <a:gd name="connsiteY0" fmla="*/ 8959 h 10000"/>
                  <a:gd name="connsiteX1" fmla="*/ 2029 w 10000"/>
                  <a:gd name="connsiteY1" fmla="*/ 9263 h 10000"/>
                  <a:gd name="connsiteX2" fmla="*/ 1906 w 10000"/>
                  <a:gd name="connsiteY2" fmla="*/ 9487 h 10000"/>
                  <a:gd name="connsiteX3" fmla="*/ 2097 w 10000"/>
                  <a:gd name="connsiteY3" fmla="*/ 10000 h 10000"/>
                  <a:gd name="connsiteX4" fmla="*/ 1398 w 10000"/>
                  <a:gd name="connsiteY4" fmla="*/ 9754 h 10000"/>
                  <a:gd name="connsiteX5" fmla="*/ 342 w 10000"/>
                  <a:gd name="connsiteY5" fmla="*/ 9230 h 10000"/>
                  <a:gd name="connsiteX6" fmla="*/ 205 w 10000"/>
                  <a:gd name="connsiteY6" fmla="*/ 9051 h 10000"/>
                  <a:gd name="connsiteX7" fmla="*/ 95 w 10000"/>
                  <a:gd name="connsiteY7" fmla="*/ 4327 h 10000"/>
                  <a:gd name="connsiteX8" fmla="*/ 876 w 10000"/>
                  <a:gd name="connsiteY8" fmla="*/ 1713 h 10000"/>
                  <a:gd name="connsiteX9" fmla="*/ 2207 w 10000"/>
                  <a:gd name="connsiteY9" fmla="*/ 507 h 10000"/>
                  <a:gd name="connsiteX10" fmla="*/ 2249 w 10000"/>
                  <a:gd name="connsiteY10" fmla="*/ 496 h 10000"/>
                  <a:gd name="connsiteX11" fmla="*/ 3964 w 10000"/>
                  <a:gd name="connsiteY11" fmla="*/ 61 h 10000"/>
                  <a:gd name="connsiteX12" fmla="*/ 7736 w 10000"/>
                  <a:gd name="connsiteY12" fmla="*/ 854 h 10000"/>
                  <a:gd name="connsiteX13" fmla="*/ 9561 w 10000"/>
                  <a:gd name="connsiteY13" fmla="*/ 3210 h 10000"/>
                  <a:gd name="connsiteX14" fmla="*/ 10000 w 10000"/>
                  <a:gd name="connsiteY14" fmla="*/ 6716 h 10000"/>
                  <a:gd name="connsiteX15" fmla="*/ 9877 w 10000"/>
                  <a:gd name="connsiteY15" fmla="*/ 9028 h 10000"/>
                  <a:gd name="connsiteX16" fmla="*/ 9739 w 10000"/>
                  <a:gd name="connsiteY16" fmla="*/ 9218 h 10000"/>
                  <a:gd name="connsiteX17" fmla="*/ 7778 w 10000"/>
                  <a:gd name="connsiteY17" fmla="*/ 9966 h 10000"/>
                  <a:gd name="connsiteX18" fmla="*/ 7613 w 10000"/>
                  <a:gd name="connsiteY18" fmla="*/ 9843 h 10000"/>
                  <a:gd name="connsiteX19" fmla="*/ 7750 w 10000"/>
                  <a:gd name="connsiteY19" fmla="*/ 9397 h 10000"/>
                  <a:gd name="connsiteX20" fmla="*/ 7599 w 10000"/>
                  <a:gd name="connsiteY20" fmla="*/ 9185 h 10000"/>
                  <a:gd name="connsiteX21" fmla="*/ 6337 w 10000"/>
                  <a:gd name="connsiteY21" fmla="*/ 8961 h 10000"/>
                  <a:gd name="connsiteX22" fmla="*/ 6474 w 10000"/>
                  <a:gd name="connsiteY22" fmla="*/ 8813 h 10000"/>
                  <a:gd name="connsiteX23" fmla="*/ 8066 w 10000"/>
                  <a:gd name="connsiteY23" fmla="*/ 7220 h 10000"/>
                  <a:gd name="connsiteX24" fmla="*/ 8135 w 10000"/>
                  <a:gd name="connsiteY24" fmla="*/ 7041 h 10000"/>
                  <a:gd name="connsiteX25" fmla="*/ 7915 w 10000"/>
                  <a:gd name="connsiteY25" fmla="*/ 4673 h 10000"/>
                  <a:gd name="connsiteX26" fmla="*/ 7709 w 10000"/>
                  <a:gd name="connsiteY26" fmla="*/ 4449 h 10000"/>
                  <a:gd name="connsiteX27" fmla="*/ 3017 w 10000"/>
                  <a:gd name="connsiteY27" fmla="*/ 2450 h 10000"/>
                  <a:gd name="connsiteX28" fmla="*/ 2770 w 10000"/>
                  <a:gd name="connsiteY28" fmla="*/ 2506 h 10000"/>
                  <a:gd name="connsiteX29" fmla="*/ 1179 w 10000"/>
                  <a:gd name="connsiteY29" fmla="*/ 4740 h 10000"/>
                  <a:gd name="connsiteX30" fmla="*/ 973 w 10000"/>
                  <a:gd name="connsiteY30" fmla="*/ 4908 h 10000"/>
                  <a:gd name="connsiteX31" fmla="*/ 506 w 10000"/>
                  <a:gd name="connsiteY31" fmla="*/ 5276 h 10000"/>
                  <a:gd name="connsiteX32" fmla="*/ 506 w 10000"/>
                  <a:gd name="connsiteY32" fmla="*/ 5879 h 10000"/>
                  <a:gd name="connsiteX33" fmla="*/ 1302 w 10000"/>
                  <a:gd name="connsiteY33" fmla="*/ 6728 h 10000"/>
                  <a:gd name="connsiteX34" fmla="*/ 1563 w 10000"/>
                  <a:gd name="connsiteY34" fmla="*/ 6940 h 10000"/>
                  <a:gd name="connsiteX35" fmla="*/ 3114 w 10000"/>
                  <a:gd name="connsiteY35" fmla="*/ 8691 h 10000"/>
                  <a:gd name="connsiteX36" fmla="*/ 3500 w 10000"/>
                  <a:gd name="connsiteY36" fmla="*/ 89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3500" y="8959"/>
                    </a:moveTo>
                    <a:cubicBezTo>
                      <a:pt x="3006" y="9004"/>
                      <a:pt x="2509" y="9140"/>
                      <a:pt x="2029" y="9263"/>
                    </a:cubicBezTo>
                    <a:cubicBezTo>
                      <a:pt x="1879" y="9308"/>
                      <a:pt x="1850" y="9375"/>
                      <a:pt x="1906" y="9487"/>
                    </a:cubicBezTo>
                    <a:cubicBezTo>
                      <a:pt x="1974" y="9653"/>
                      <a:pt x="2029" y="9810"/>
                      <a:pt x="2097" y="10000"/>
                    </a:cubicBezTo>
                    <a:cubicBezTo>
                      <a:pt x="1837" y="9933"/>
                      <a:pt x="1617" y="9843"/>
                      <a:pt x="1398" y="9754"/>
                    </a:cubicBezTo>
                    <a:cubicBezTo>
                      <a:pt x="1028" y="9598"/>
                      <a:pt x="671" y="9431"/>
                      <a:pt x="342" y="9230"/>
                    </a:cubicBezTo>
                    <a:cubicBezTo>
                      <a:pt x="259" y="9185"/>
                      <a:pt x="218" y="9129"/>
                      <a:pt x="205" y="9051"/>
                    </a:cubicBezTo>
                    <a:cubicBezTo>
                      <a:pt x="12" y="7477"/>
                      <a:pt x="-84" y="5901"/>
                      <a:pt x="95" y="4327"/>
                    </a:cubicBezTo>
                    <a:cubicBezTo>
                      <a:pt x="205" y="3422"/>
                      <a:pt x="396" y="2540"/>
                      <a:pt x="876" y="1713"/>
                    </a:cubicBezTo>
                    <a:cubicBezTo>
                      <a:pt x="1165" y="1200"/>
                      <a:pt x="1549" y="753"/>
                      <a:pt x="2207" y="507"/>
                    </a:cubicBezTo>
                    <a:cubicBezTo>
                      <a:pt x="2221" y="496"/>
                      <a:pt x="2235" y="496"/>
                      <a:pt x="2249" y="496"/>
                    </a:cubicBezTo>
                    <a:cubicBezTo>
                      <a:pt x="2839" y="407"/>
                      <a:pt x="3374" y="150"/>
                      <a:pt x="3964" y="61"/>
                    </a:cubicBezTo>
                    <a:cubicBezTo>
                      <a:pt x="5377" y="-140"/>
                      <a:pt x="6611" y="173"/>
                      <a:pt x="7736" y="854"/>
                    </a:cubicBezTo>
                    <a:cubicBezTo>
                      <a:pt x="8710" y="1456"/>
                      <a:pt x="9259" y="2261"/>
                      <a:pt x="9561" y="3210"/>
                    </a:cubicBezTo>
                    <a:cubicBezTo>
                      <a:pt x="9917" y="4361"/>
                      <a:pt x="10000" y="5533"/>
                      <a:pt x="10000" y="6716"/>
                    </a:cubicBezTo>
                    <a:cubicBezTo>
                      <a:pt x="10000" y="7487"/>
                      <a:pt x="9946" y="8258"/>
                      <a:pt x="9877" y="9028"/>
                    </a:cubicBezTo>
                    <a:cubicBezTo>
                      <a:pt x="9877" y="9118"/>
                      <a:pt x="9836" y="9174"/>
                      <a:pt x="9739" y="9218"/>
                    </a:cubicBezTo>
                    <a:cubicBezTo>
                      <a:pt x="9136" y="9553"/>
                      <a:pt x="8477" y="9799"/>
                      <a:pt x="7778" y="9966"/>
                    </a:cubicBezTo>
                    <a:cubicBezTo>
                      <a:pt x="7572" y="10022"/>
                      <a:pt x="7558" y="10011"/>
                      <a:pt x="7613" y="9843"/>
                    </a:cubicBezTo>
                    <a:cubicBezTo>
                      <a:pt x="7668" y="9687"/>
                      <a:pt x="7695" y="9542"/>
                      <a:pt x="7750" y="9397"/>
                    </a:cubicBezTo>
                    <a:cubicBezTo>
                      <a:pt x="7792" y="9274"/>
                      <a:pt x="7763" y="9218"/>
                      <a:pt x="7599" y="9185"/>
                    </a:cubicBezTo>
                    <a:cubicBezTo>
                      <a:pt x="7188" y="9096"/>
                      <a:pt x="6762" y="9017"/>
                      <a:pt x="6337" y="8961"/>
                    </a:cubicBezTo>
                    <a:cubicBezTo>
                      <a:pt x="6337" y="8894"/>
                      <a:pt x="6419" y="8846"/>
                      <a:pt x="6474" y="8813"/>
                    </a:cubicBezTo>
                    <a:cubicBezTo>
                      <a:pt x="7160" y="8366"/>
                      <a:pt x="7668" y="7845"/>
                      <a:pt x="8066" y="7220"/>
                    </a:cubicBezTo>
                    <a:cubicBezTo>
                      <a:pt x="8093" y="7164"/>
                      <a:pt x="8135" y="7108"/>
                      <a:pt x="8135" y="7041"/>
                    </a:cubicBezTo>
                    <a:cubicBezTo>
                      <a:pt x="8148" y="6248"/>
                      <a:pt x="8120" y="5454"/>
                      <a:pt x="7915" y="4673"/>
                    </a:cubicBezTo>
                    <a:cubicBezTo>
                      <a:pt x="7887" y="4561"/>
                      <a:pt x="7832" y="4494"/>
                      <a:pt x="7709" y="4449"/>
                    </a:cubicBezTo>
                    <a:lnTo>
                      <a:pt x="3017" y="2450"/>
                    </a:lnTo>
                    <a:cubicBezTo>
                      <a:pt x="2893" y="2395"/>
                      <a:pt x="2839" y="2395"/>
                      <a:pt x="2770" y="2506"/>
                    </a:cubicBezTo>
                    <a:cubicBezTo>
                      <a:pt x="2235" y="3255"/>
                      <a:pt x="1700" y="3992"/>
                      <a:pt x="1179" y="4740"/>
                    </a:cubicBezTo>
                    <a:cubicBezTo>
                      <a:pt x="1123" y="4807"/>
                      <a:pt x="1082" y="4896"/>
                      <a:pt x="973" y="4908"/>
                    </a:cubicBezTo>
                    <a:cubicBezTo>
                      <a:pt x="685" y="4930"/>
                      <a:pt x="575" y="5086"/>
                      <a:pt x="506" y="5276"/>
                    </a:cubicBezTo>
                    <a:cubicBezTo>
                      <a:pt x="424" y="5477"/>
                      <a:pt x="438" y="5678"/>
                      <a:pt x="506" y="5879"/>
                    </a:cubicBezTo>
                    <a:cubicBezTo>
                      <a:pt x="616" y="6259"/>
                      <a:pt x="863" y="6560"/>
                      <a:pt x="1302" y="6728"/>
                    </a:cubicBezTo>
                    <a:cubicBezTo>
                      <a:pt x="1439" y="6772"/>
                      <a:pt x="1508" y="6828"/>
                      <a:pt x="1563" y="6940"/>
                    </a:cubicBezTo>
                    <a:cubicBezTo>
                      <a:pt x="1919" y="7610"/>
                      <a:pt x="2442" y="8189"/>
                      <a:pt x="3114" y="8691"/>
                    </a:cubicBezTo>
                    <a:cubicBezTo>
                      <a:pt x="3238" y="8781"/>
                      <a:pt x="3417" y="8836"/>
                      <a:pt x="3500" y="8959"/>
                    </a:cubicBezTo>
                    <a:close/>
                  </a:path>
                </a:pathLst>
              </a:custGeom>
              <a:solidFill>
                <a:srgbClr val="40282D"/>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19" name="Freeform 24">
                <a:extLst>
                  <a:ext uri="{FF2B5EF4-FFF2-40B4-BE49-F238E27FC236}">
                    <a16:creationId xmlns:a16="http://schemas.microsoft.com/office/drawing/2014/main" id="{83141986-D1F8-4886-8C9B-78C3374944D6}"/>
                  </a:ext>
                </a:extLst>
              </p:cNvPr>
              <p:cNvSpPr>
                <a:spLocks/>
              </p:cNvSpPr>
              <p:nvPr/>
            </p:nvSpPr>
            <p:spPr bwMode="auto">
              <a:xfrm>
                <a:off x="1289808" y="21792290"/>
                <a:ext cx="3901756" cy="8635324"/>
              </a:xfrm>
              <a:custGeom>
                <a:avLst/>
                <a:gdLst>
                  <a:gd name="T0" fmla="*/ 0 w 1107"/>
                  <a:gd name="T1" fmla="*/ 0 h 2450"/>
                  <a:gd name="T2" fmla="*/ 1107 w 1107"/>
                  <a:gd name="T3" fmla="*/ 0 h 2450"/>
                  <a:gd name="T4" fmla="*/ 880 w 1107"/>
                  <a:gd name="T5" fmla="*/ 2424 h 2450"/>
                  <a:gd name="T6" fmla="*/ 61 w 1107"/>
                  <a:gd name="T7" fmla="*/ 2450 h 2450"/>
                  <a:gd name="T8" fmla="*/ 0 w 1107"/>
                  <a:gd name="T9" fmla="*/ 0 h 2450"/>
                </a:gdLst>
                <a:ahLst/>
                <a:cxnLst>
                  <a:cxn ang="0">
                    <a:pos x="T0" y="T1"/>
                  </a:cxn>
                  <a:cxn ang="0">
                    <a:pos x="T2" y="T3"/>
                  </a:cxn>
                  <a:cxn ang="0">
                    <a:pos x="T4" y="T5"/>
                  </a:cxn>
                  <a:cxn ang="0">
                    <a:pos x="T6" y="T7"/>
                  </a:cxn>
                  <a:cxn ang="0">
                    <a:pos x="T8" y="T9"/>
                  </a:cxn>
                </a:cxnLst>
                <a:rect l="0" t="0" r="r" b="b"/>
                <a:pathLst>
                  <a:path w="1107" h="2450">
                    <a:moveTo>
                      <a:pt x="0" y="0"/>
                    </a:moveTo>
                    <a:lnTo>
                      <a:pt x="1107" y="0"/>
                    </a:lnTo>
                    <a:lnTo>
                      <a:pt x="880" y="2424"/>
                    </a:lnTo>
                    <a:lnTo>
                      <a:pt x="61" y="2450"/>
                    </a:lnTo>
                    <a:lnTo>
                      <a:pt x="0" y="0"/>
                    </a:lnTo>
                    <a:close/>
                  </a:path>
                </a:pathLst>
              </a:cu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0" name="Freeform 26">
                <a:extLst>
                  <a:ext uri="{FF2B5EF4-FFF2-40B4-BE49-F238E27FC236}">
                    <a16:creationId xmlns:a16="http://schemas.microsoft.com/office/drawing/2014/main" id="{68629D6F-6DE9-4531-A74A-2DE1C4BD2E98}"/>
                  </a:ext>
                </a:extLst>
              </p:cNvPr>
              <p:cNvSpPr>
                <a:spLocks noEditPoints="1"/>
              </p:cNvSpPr>
              <p:nvPr/>
            </p:nvSpPr>
            <p:spPr bwMode="auto">
              <a:xfrm>
                <a:off x="8219214" y="22257541"/>
                <a:ext cx="5145948" cy="4395203"/>
              </a:xfrm>
              <a:custGeom>
                <a:avLst/>
                <a:gdLst>
                  <a:gd name="T0" fmla="*/ 617 w 617"/>
                  <a:gd name="T1" fmla="*/ 79 h 527"/>
                  <a:gd name="T2" fmla="*/ 544 w 617"/>
                  <a:gd name="T3" fmla="*/ 120 h 527"/>
                  <a:gd name="T4" fmla="*/ 425 w 617"/>
                  <a:gd name="T5" fmla="*/ 196 h 527"/>
                  <a:gd name="T6" fmla="*/ 384 w 617"/>
                  <a:gd name="T7" fmla="*/ 210 h 527"/>
                  <a:gd name="T8" fmla="*/ 289 w 617"/>
                  <a:gd name="T9" fmla="*/ 212 h 527"/>
                  <a:gd name="T10" fmla="*/ 233 w 617"/>
                  <a:gd name="T11" fmla="*/ 253 h 527"/>
                  <a:gd name="T12" fmla="*/ 122 w 617"/>
                  <a:gd name="T13" fmla="*/ 512 h 527"/>
                  <a:gd name="T14" fmla="*/ 103 w 617"/>
                  <a:gd name="T15" fmla="*/ 519 h 527"/>
                  <a:gd name="T16" fmla="*/ 13 w 617"/>
                  <a:gd name="T17" fmla="*/ 466 h 527"/>
                  <a:gd name="T18" fmla="*/ 8 w 617"/>
                  <a:gd name="T19" fmla="*/ 444 h 527"/>
                  <a:gd name="T20" fmla="*/ 181 w 617"/>
                  <a:gd name="T21" fmla="*/ 190 h 527"/>
                  <a:gd name="T22" fmla="*/ 267 w 617"/>
                  <a:gd name="T23" fmla="*/ 122 h 527"/>
                  <a:gd name="T24" fmla="*/ 403 w 617"/>
                  <a:gd name="T25" fmla="*/ 79 h 527"/>
                  <a:gd name="T26" fmla="*/ 412 w 617"/>
                  <a:gd name="T27" fmla="*/ 68 h 527"/>
                  <a:gd name="T28" fmla="*/ 422 w 617"/>
                  <a:gd name="T29" fmla="*/ 34 h 527"/>
                  <a:gd name="T30" fmla="*/ 432 w 617"/>
                  <a:gd name="T31" fmla="*/ 26 h 527"/>
                  <a:gd name="T32" fmla="*/ 437 w 617"/>
                  <a:gd name="T33" fmla="*/ 35 h 527"/>
                  <a:gd name="T34" fmla="*/ 439 w 617"/>
                  <a:gd name="T35" fmla="*/ 62 h 527"/>
                  <a:gd name="T36" fmla="*/ 444 w 617"/>
                  <a:gd name="T37" fmla="*/ 75 h 527"/>
                  <a:gd name="T38" fmla="*/ 460 w 617"/>
                  <a:gd name="T39" fmla="*/ 63 h 527"/>
                  <a:gd name="T40" fmla="*/ 469 w 617"/>
                  <a:gd name="T41" fmla="*/ 24 h 527"/>
                  <a:gd name="T42" fmla="*/ 486 w 617"/>
                  <a:gd name="T43" fmla="*/ 1 h 527"/>
                  <a:gd name="T44" fmla="*/ 492 w 617"/>
                  <a:gd name="T45" fmla="*/ 28 h 527"/>
                  <a:gd name="T46" fmla="*/ 492 w 617"/>
                  <a:gd name="T47" fmla="*/ 101 h 527"/>
                  <a:gd name="T48" fmla="*/ 510 w 617"/>
                  <a:gd name="T49" fmla="*/ 63 h 527"/>
                  <a:gd name="T50" fmla="*/ 536 w 617"/>
                  <a:gd name="T51" fmla="*/ 22 h 527"/>
                  <a:gd name="T52" fmla="*/ 546 w 617"/>
                  <a:gd name="T53" fmla="*/ 11 h 527"/>
                  <a:gd name="T54" fmla="*/ 560 w 617"/>
                  <a:gd name="T55" fmla="*/ 6 h 527"/>
                  <a:gd name="T56" fmla="*/ 563 w 617"/>
                  <a:gd name="T57" fmla="*/ 22 h 527"/>
                  <a:gd name="T58" fmla="*/ 542 w 617"/>
                  <a:gd name="T59" fmla="*/ 79 h 527"/>
                  <a:gd name="T60" fmla="*/ 536 w 617"/>
                  <a:gd name="T61" fmla="*/ 92 h 527"/>
                  <a:gd name="T62" fmla="*/ 617 w 617"/>
                  <a:gd name="T63" fmla="*/ 70 h 527"/>
                  <a:gd name="T64" fmla="*/ 617 w 617"/>
                  <a:gd name="T65" fmla="*/ 79 h 527"/>
                  <a:gd name="T66" fmla="*/ 439 w 617"/>
                  <a:gd name="T67" fmla="*/ 126 h 527"/>
                  <a:gd name="T68" fmla="*/ 449 w 617"/>
                  <a:gd name="T69" fmla="*/ 105 h 527"/>
                  <a:gd name="T70" fmla="*/ 443 w 617"/>
                  <a:gd name="T71" fmla="*/ 103 h 527"/>
                  <a:gd name="T72" fmla="*/ 439 w 617"/>
                  <a:gd name="T73" fmla="*/ 12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7" h="527">
                    <a:moveTo>
                      <a:pt x="617" y="79"/>
                    </a:moveTo>
                    <a:cubicBezTo>
                      <a:pt x="595" y="98"/>
                      <a:pt x="570" y="109"/>
                      <a:pt x="544" y="120"/>
                    </a:cubicBezTo>
                    <a:cubicBezTo>
                      <a:pt x="500" y="139"/>
                      <a:pt x="463" y="167"/>
                      <a:pt x="425" y="196"/>
                    </a:cubicBezTo>
                    <a:cubicBezTo>
                      <a:pt x="413" y="205"/>
                      <a:pt x="400" y="210"/>
                      <a:pt x="384" y="210"/>
                    </a:cubicBezTo>
                    <a:cubicBezTo>
                      <a:pt x="353" y="211"/>
                      <a:pt x="321" y="208"/>
                      <a:pt x="289" y="212"/>
                    </a:cubicBezTo>
                    <a:cubicBezTo>
                      <a:pt x="262" y="215"/>
                      <a:pt x="244" y="230"/>
                      <a:pt x="233" y="253"/>
                    </a:cubicBezTo>
                    <a:cubicBezTo>
                      <a:pt x="193" y="338"/>
                      <a:pt x="159" y="425"/>
                      <a:pt x="122" y="512"/>
                    </a:cubicBezTo>
                    <a:cubicBezTo>
                      <a:pt x="118" y="523"/>
                      <a:pt x="115" y="527"/>
                      <a:pt x="103" y="519"/>
                    </a:cubicBezTo>
                    <a:cubicBezTo>
                      <a:pt x="74" y="500"/>
                      <a:pt x="44" y="483"/>
                      <a:pt x="13" y="466"/>
                    </a:cubicBezTo>
                    <a:cubicBezTo>
                      <a:pt x="3" y="460"/>
                      <a:pt x="0" y="455"/>
                      <a:pt x="8" y="444"/>
                    </a:cubicBezTo>
                    <a:cubicBezTo>
                      <a:pt x="66" y="359"/>
                      <a:pt x="124" y="275"/>
                      <a:pt x="181" y="190"/>
                    </a:cubicBezTo>
                    <a:cubicBezTo>
                      <a:pt x="203" y="157"/>
                      <a:pt x="232" y="136"/>
                      <a:pt x="267" y="122"/>
                    </a:cubicBezTo>
                    <a:cubicBezTo>
                      <a:pt x="311" y="104"/>
                      <a:pt x="355" y="84"/>
                      <a:pt x="403" y="79"/>
                    </a:cubicBezTo>
                    <a:cubicBezTo>
                      <a:pt x="410" y="78"/>
                      <a:pt x="411" y="74"/>
                      <a:pt x="412" y="68"/>
                    </a:cubicBezTo>
                    <a:cubicBezTo>
                      <a:pt x="413" y="56"/>
                      <a:pt x="418" y="45"/>
                      <a:pt x="422" y="34"/>
                    </a:cubicBezTo>
                    <a:cubicBezTo>
                      <a:pt x="423" y="29"/>
                      <a:pt x="426" y="25"/>
                      <a:pt x="432" y="26"/>
                    </a:cubicBezTo>
                    <a:cubicBezTo>
                      <a:pt x="437" y="26"/>
                      <a:pt x="435" y="32"/>
                      <a:pt x="437" y="35"/>
                    </a:cubicBezTo>
                    <a:cubicBezTo>
                      <a:pt x="440" y="44"/>
                      <a:pt x="438" y="53"/>
                      <a:pt x="439" y="62"/>
                    </a:cubicBezTo>
                    <a:cubicBezTo>
                      <a:pt x="439" y="67"/>
                      <a:pt x="435" y="74"/>
                      <a:pt x="444" y="75"/>
                    </a:cubicBezTo>
                    <a:cubicBezTo>
                      <a:pt x="451" y="76"/>
                      <a:pt x="458" y="73"/>
                      <a:pt x="460" y="63"/>
                    </a:cubicBezTo>
                    <a:cubicBezTo>
                      <a:pt x="462" y="50"/>
                      <a:pt x="465" y="37"/>
                      <a:pt x="469" y="24"/>
                    </a:cubicBezTo>
                    <a:cubicBezTo>
                      <a:pt x="473" y="15"/>
                      <a:pt x="476" y="0"/>
                      <a:pt x="486" y="1"/>
                    </a:cubicBezTo>
                    <a:cubicBezTo>
                      <a:pt x="497" y="3"/>
                      <a:pt x="492" y="18"/>
                      <a:pt x="492" y="28"/>
                    </a:cubicBezTo>
                    <a:cubicBezTo>
                      <a:pt x="492" y="52"/>
                      <a:pt x="490" y="76"/>
                      <a:pt x="492" y="101"/>
                    </a:cubicBezTo>
                    <a:cubicBezTo>
                      <a:pt x="498" y="88"/>
                      <a:pt x="504" y="76"/>
                      <a:pt x="510" y="63"/>
                    </a:cubicBezTo>
                    <a:cubicBezTo>
                      <a:pt x="518" y="49"/>
                      <a:pt x="526" y="34"/>
                      <a:pt x="536" y="22"/>
                    </a:cubicBezTo>
                    <a:cubicBezTo>
                      <a:pt x="539" y="18"/>
                      <a:pt x="542" y="14"/>
                      <a:pt x="546" y="11"/>
                    </a:cubicBezTo>
                    <a:cubicBezTo>
                      <a:pt x="550" y="8"/>
                      <a:pt x="555" y="2"/>
                      <a:pt x="560" y="6"/>
                    </a:cubicBezTo>
                    <a:cubicBezTo>
                      <a:pt x="567" y="9"/>
                      <a:pt x="564" y="17"/>
                      <a:pt x="563" y="22"/>
                    </a:cubicBezTo>
                    <a:cubicBezTo>
                      <a:pt x="558" y="42"/>
                      <a:pt x="550" y="60"/>
                      <a:pt x="542" y="79"/>
                    </a:cubicBezTo>
                    <a:cubicBezTo>
                      <a:pt x="540" y="82"/>
                      <a:pt x="539" y="86"/>
                      <a:pt x="536" y="92"/>
                    </a:cubicBezTo>
                    <a:cubicBezTo>
                      <a:pt x="564" y="82"/>
                      <a:pt x="588" y="66"/>
                      <a:pt x="617" y="70"/>
                    </a:cubicBezTo>
                    <a:cubicBezTo>
                      <a:pt x="617" y="73"/>
                      <a:pt x="617" y="76"/>
                      <a:pt x="617" y="79"/>
                    </a:cubicBezTo>
                    <a:close/>
                    <a:moveTo>
                      <a:pt x="439" y="126"/>
                    </a:moveTo>
                    <a:cubicBezTo>
                      <a:pt x="448" y="118"/>
                      <a:pt x="449" y="111"/>
                      <a:pt x="449" y="105"/>
                    </a:cubicBezTo>
                    <a:cubicBezTo>
                      <a:pt x="449" y="103"/>
                      <a:pt x="445" y="102"/>
                      <a:pt x="443" y="103"/>
                    </a:cubicBezTo>
                    <a:cubicBezTo>
                      <a:pt x="435" y="109"/>
                      <a:pt x="440" y="116"/>
                      <a:pt x="439" y="126"/>
                    </a:cubicBezTo>
                    <a:close/>
                  </a:path>
                </a:pathLst>
              </a:custGeom>
              <a:solidFill>
                <a:srgbClr val="FBC69C"/>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1" name="Freeform 28">
                <a:extLst>
                  <a:ext uri="{FF2B5EF4-FFF2-40B4-BE49-F238E27FC236}">
                    <a16:creationId xmlns:a16="http://schemas.microsoft.com/office/drawing/2014/main" id="{83EA9D94-BB52-4126-B4D6-7919250A8E48}"/>
                  </a:ext>
                </a:extLst>
              </p:cNvPr>
              <p:cNvSpPr>
                <a:spLocks/>
              </p:cNvSpPr>
              <p:nvPr/>
            </p:nvSpPr>
            <p:spPr bwMode="auto">
              <a:xfrm>
                <a:off x="794231" y="14891006"/>
                <a:ext cx="4672261" cy="7323728"/>
              </a:xfrm>
              <a:custGeom>
                <a:avLst/>
                <a:gdLst>
                  <a:gd name="T0" fmla="*/ 222 w 563"/>
                  <a:gd name="T1" fmla="*/ 590 h 885"/>
                  <a:gd name="T2" fmla="*/ 195 w 563"/>
                  <a:gd name="T3" fmla="*/ 566 h 885"/>
                  <a:gd name="T4" fmla="*/ 83 w 563"/>
                  <a:gd name="T5" fmla="*/ 407 h 885"/>
                  <a:gd name="T6" fmla="*/ 64 w 563"/>
                  <a:gd name="T7" fmla="*/ 388 h 885"/>
                  <a:gd name="T8" fmla="*/ 6 w 563"/>
                  <a:gd name="T9" fmla="*/ 312 h 885"/>
                  <a:gd name="T10" fmla="*/ 6 w 563"/>
                  <a:gd name="T11" fmla="*/ 258 h 885"/>
                  <a:gd name="T12" fmla="*/ 40 w 563"/>
                  <a:gd name="T13" fmla="*/ 225 h 885"/>
                  <a:gd name="T14" fmla="*/ 55 w 563"/>
                  <a:gd name="T15" fmla="*/ 210 h 885"/>
                  <a:gd name="T16" fmla="*/ 171 w 563"/>
                  <a:gd name="T17" fmla="*/ 10 h 885"/>
                  <a:gd name="T18" fmla="*/ 189 w 563"/>
                  <a:gd name="T19" fmla="*/ 5 h 885"/>
                  <a:gd name="T20" fmla="*/ 531 w 563"/>
                  <a:gd name="T21" fmla="*/ 184 h 885"/>
                  <a:gd name="T22" fmla="*/ 546 w 563"/>
                  <a:gd name="T23" fmla="*/ 204 h 885"/>
                  <a:gd name="T24" fmla="*/ 562 w 563"/>
                  <a:gd name="T25" fmla="*/ 416 h 885"/>
                  <a:gd name="T26" fmla="*/ 557 w 563"/>
                  <a:gd name="T27" fmla="*/ 432 h 885"/>
                  <a:gd name="T28" fmla="*/ 441 w 563"/>
                  <a:gd name="T29" fmla="*/ 578 h 885"/>
                  <a:gd name="T30" fmla="*/ 431 w 563"/>
                  <a:gd name="T31" fmla="*/ 588 h 885"/>
                  <a:gd name="T32" fmla="*/ 402 w 563"/>
                  <a:gd name="T33" fmla="*/ 603 h 885"/>
                  <a:gd name="T34" fmla="*/ 398 w 563"/>
                  <a:gd name="T35" fmla="*/ 612 h 885"/>
                  <a:gd name="T36" fmla="*/ 415 w 563"/>
                  <a:gd name="T37" fmla="*/ 698 h 885"/>
                  <a:gd name="T38" fmla="*/ 484 w 563"/>
                  <a:gd name="T39" fmla="*/ 750 h 885"/>
                  <a:gd name="T40" fmla="*/ 457 w 563"/>
                  <a:gd name="T41" fmla="*/ 850 h 885"/>
                  <a:gd name="T42" fmla="*/ 342 w 563"/>
                  <a:gd name="T43" fmla="*/ 877 h 885"/>
                  <a:gd name="T44" fmla="*/ 163 w 563"/>
                  <a:gd name="T45" fmla="*/ 843 h 885"/>
                  <a:gd name="T46" fmla="*/ 157 w 563"/>
                  <a:gd name="T47" fmla="*/ 841 h 885"/>
                  <a:gd name="T48" fmla="*/ 132 w 563"/>
                  <a:gd name="T49" fmla="*/ 752 h 885"/>
                  <a:gd name="T50" fmla="*/ 222 w 563"/>
                  <a:gd name="T51" fmla="*/ 636 h 885"/>
                  <a:gd name="T52" fmla="*/ 222 w 563"/>
                  <a:gd name="T53" fmla="*/ 590 h 885"/>
                  <a:gd name="connsiteX0" fmla="*/ 3910 w 9952"/>
                  <a:gd name="connsiteY0" fmla="*/ 6648 h 9923"/>
                  <a:gd name="connsiteX1" fmla="*/ 3431 w 9952"/>
                  <a:gd name="connsiteY1" fmla="*/ 6376 h 9923"/>
                  <a:gd name="connsiteX2" fmla="*/ 1441 w 9952"/>
                  <a:gd name="connsiteY2" fmla="*/ 4580 h 9923"/>
                  <a:gd name="connsiteX3" fmla="*/ 1104 w 9952"/>
                  <a:gd name="connsiteY3" fmla="*/ 4365 h 9923"/>
                  <a:gd name="connsiteX4" fmla="*/ 74 w 9952"/>
                  <a:gd name="connsiteY4" fmla="*/ 3506 h 9923"/>
                  <a:gd name="connsiteX5" fmla="*/ 74 w 9952"/>
                  <a:gd name="connsiteY5" fmla="*/ 2896 h 9923"/>
                  <a:gd name="connsiteX6" fmla="*/ 677 w 9952"/>
                  <a:gd name="connsiteY6" fmla="*/ 2523 h 9923"/>
                  <a:gd name="connsiteX7" fmla="*/ 944 w 9952"/>
                  <a:gd name="connsiteY7" fmla="*/ 2354 h 9923"/>
                  <a:gd name="connsiteX8" fmla="*/ 3004 w 9952"/>
                  <a:gd name="connsiteY8" fmla="*/ 94 h 9923"/>
                  <a:gd name="connsiteX9" fmla="*/ 3324 w 9952"/>
                  <a:gd name="connsiteY9" fmla="*/ 37 h 9923"/>
                  <a:gd name="connsiteX10" fmla="*/ 9399 w 9952"/>
                  <a:gd name="connsiteY10" fmla="*/ 2060 h 9923"/>
                  <a:gd name="connsiteX11" fmla="*/ 9665 w 9952"/>
                  <a:gd name="connsiteY11" fmla="*/ 2286 h 9923"/>
                  <a:gd name="connsiteX12" fmla="*/ 9949 w 9952"/>
                  <a:gd name="connsiteY12" fmla="*/ 4682 h 9923"/>
                  <a:gd name="connsiteX13" fmla="*/ 9860 w 9952"/>
                  <a:gd name="connsiteY13" fmla="*/ 4862 h 9923"/>
                  <a:gd name="connsiteX14" fmla="*/ 7800 w 9952"/>
                  <a:gd name="connsiteY14" fmla="*/ 6512 h 9923"/>
                  <a:gd name="connsiteX15" fmla="*/ 7622 w 9952"/>
                  <a:gd name="connsiteY15" fmla="*/ 6625 h 9923"/>
                  <a:gd name="connsiteX16" fmla="*/ 7107 w 9952"/>
                  <a:gd name="connsiteY16" fmla="*/ 6795 h 9923"/>
                  <a:gd name="connsiteX17" fmla="*/ 7036 w 9952"/>
                  <a:gd name="connsiteY17" fmla="*/ 6896 h 9923"/>
                  <a:gd name="connsiteX18" fmla="*/ 7338 w 9952"/>
                  <a:gd name="connsiteY18" fmla="*/ 7868 h 9923"/>
                  <a:gd name="connsiteX19" fmla="*/ 8564 w 9952"/>
                  <a:gd name="connsiteY19" fmla="*/ 8456 h 9923"/>
                  <a:gd name="connsiteX20" fmla="*/ 8084 w 9952"/>
                  <a:gd name="connsiteY20" fmla="*/ 9586 h 9923"/>
                  <a:gd name="connsiteX21" fmla="*/ 6042 w 9952"/>
                  <a:gd name="connsiteY21" fmla="*/ 9891 h 9923"/>
                  <a:gd name="connsiteX22" fmla="*/ 2862 w 9952"/>
                  <a:gd name="connsiteY22" fmla="*/ 9506 h 9923"/>
                  <a:gd name="connsiteX23" fmla="*/ 2573 w 9952"/>
                  <a:gd name="connsiteY23" fmla="*/ 9407 h 9923"/>
                  <a:gd name="connsiteX24" fmla="*/ 2312 w 9952"/>
                  <a:gd name="connsiteY24" fmla="*/ 8478 h 9923"/>
                  <a:gd name="connsiteX25" fmla="*/ 3910 w 9952"/>
                  <a:gd name="connsiteY25" fmla="*/ 7167 h 9923"/>
                  <a:gd name="connsiteX26" fmla="*/ 3910 w 9952"/>
                  <a:gd name="connsiteY26" fmla="*/ 6648 h 9923"/>
                  <a:gd name="connsiteX0" fmla="*/ 3929 w 10000"/>
                  <a:gd name="connsiteY0" fmla="*/ 6700 h 10000"/>
                  <a:gd name="connsiteX1" fmla="*/ 3448 w 10000"/>
                  <a:gd name="connsiteY1" fmla="*/ 6425 h 10000"/>
                  <a:gd name="connsiteX2" fmla="*/ 1448 w 10000"/>
                  <a:gd name="connsiteY2" fmla="*/ 4616 h 10000"/>
                  <a:gd name="connsiteX3" fmla="*/ 1109 w 10000"/>
                  <a:gd name="connsiteY3" fmla="*/ 4399 h 10000"/>
                  <a:gd name="connsiteX4" fmla="*/ 74 w 10000"/>
                  <a:gd name="connsiteY4" fmla="*/ 3533 h 10000"/>
                  <a:gd name="connsiteX5" fmla="*/ 74 w 10000"/>
                  <a:gd name="connsiteY5" fmla="*/ 2918 h 10000"/>
                  <a:gd name="connsiteX6" fmla="*/ 680 w 10000"/>
                  <a:gd name="connsiteY6" fmla="*/ 2543 h 10000"/>
                  <a:gd name="connsiteX7" fmla="*/ 949 w 10000"/>
                  <a:gd name="connsiteY7" fmla="*/ 2372 h 10000"/>
                  <a:gd name="connsiteX8" fmla="*/ 3018 w 10000"/>
                  <a:gd name="connsiteY8" fmla="*/ 95 h 10000"/>
                  <a:gd name="connsiteX9" fmla="*/ 3340 w 10000"/>
                  <a:gd name="connsiteY9" fmla="*/ 37 h 10000"/>
                  <a:gd name="connsiteX10" fmla="*/ 9444 w 10000"/>
                  <a:gd name="connsiteY10" fmla="*/ 2076 h 10000"/>
                  <a:gd name="connsiteX11" fmla="*/ 9712 w 10000"/>
                  <a:gd name="connsiteY11" fmla="*/ 2304 h 10000"/>
                  <a:gd name="connsiteX12" fmla="*/ 9997 w 10000"/>
                  <a:gd name="connsiteY12" fmla="*/ 4718 h 10000"/>
                  <a:gd name="connsiteX13" fmla="*/ 9908 w 10000"/>
                  <a:gd name="connsiteY13" fmla="*/ 4900 h 10000"/>
                  <a:gd name="connsiteX14" fmla="*/ 7838 w 10000"/>
                  <a:gd name="connsiteY14" fmla="*/ 6563 h 10000"/>
                  <a:gd name="connsiteX15" fmla="*/ 7659 w 10000"/>
                  <a:gd name="connsiteY15" fmla="*/ 6676 h 10000"/>
                  <a:gd name="connsiteX16" fmla="*/ 7141 w 10000"/>
                  <a:gd name="connsiteY16" fmla="*/ 6848 h 10000"/>
                  <a:gd name="connsiteX17" fmla="*/ 7070 w 10000"/>
                  <a:gd name="connsiteY17" fmla="*/ 6950 h 10000"/>
                  <a:gd name="connsiteX18" fmla="*/ 7373 w 10000"/>
                  <a:gd name="connsiteY18" fmla="*/ 7929 h 10000"/>
                  <a:gd name="connsiteX19" fmla="*/ 8605 w 10000"/>
                  <a:gd name="connsiteY19" fmla="*/ 8522 h 10000"/>
                  <a:gd name="connsiteX20" fmla="*/ 8123 w 10000"/>
                  <a:gd name="connsiteY20" fmla="*/ 9660 h 10000"/>
                  <a:gd name="connsiteX21" fmla="*/ 6071 w 10000"/>
                  <a:gd name="connsiteY21" fmla="*/ 9968 h 10000"/>
                  <a:gd name="connsiteX22" fmla="*/ 2876 w 10000"/>
                  <a:gd name="connsiteY22" fmla="*/ 9580 h 10000"/>
                  <a:gd name="connsiteX23" fmla="*/ 2585 w 10000"/>
                  <a:gd name="connsiteY23" fmla="*/ 9480 h 10000"/>
                  <a:gd name="connsiteX24" fmla="*/ 2099 w 10000"/>
                  <a:gd name="connsiteY24" fmla="*/ 8570 h 10000"/>
                  <a:gd name="connsiteX25" fmla="*/ 3929 w 10000"/>
                  <a:gd name="connsiteY25" fmla="*/ 7223 h 10000"/>
                  <a:gd name="connsiteX26" fmla="*/ 3929 w 10000"/>
                  <a:gd name="connsiteY26" fmla="*/ 67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3929" y="6700"/>
                    </a:moveTo>
                    <a:cubicBezTo>
                      <a:pt x="3822" y="6574"/>
                      <a:pt x="3607" y="6517"/>
                      <a:pt x="3448" y="6425"/>
                    </a:cubicBezTo>
                    <a:cubicBezTo>
                      <a:pt x="2572" y="5914"/>
                      <a:pt x="1912" y="5299"/>
                      <a:pt x="1448" y="4616"/>
                    </a:cubicBezTo>
                    <a:cubicBezTo>
                      <a:pt x="1377" y="4502"/>
                      <a:pt x="1287" y="4444"/>
                      <a:pt x="1109" y="4399"/>
                    </a:cubicBezTo>
                    <a:cubicBezTo>
                      <a:pt x="538" y="4229"/>
                      <a:pt x="217" y="3921"/>
                      <a:pt x="74" y="3533"/>
                    </a:cubicBezTo>
                    <a:cubicBezTo>
                      <a:pt x="-15" y="3329"/>
                      <a:pt x="-33" y="3124"/>
                      <a:pt x="74" y="2918"/>
                    </a:cubicBezTo>
                    <a:cubicBezTo>
                      <a:pt x="163" y="2725"/>
                      <a:pt x="305" y="2566"/>
                      <a:pt x="680" y="2543"/>
                    </a:cubicBezTo>
                    <a:cubicBezTo>
                      <a:pt x="824" y="2531"/>
                      <a:pt x="877" y="2441"/>
                      <a:pt x="949" y="2372"/>
                    </a:cubicBezTo>
                    <a:cubicBezTo>
                      <a:pt x="1627" y="1609"/>
                      <a:pt x="2323" y="858"/>
                      <a:pt x="3018" y="95"/>
                    </a:cubicBezTo>
                    <a:cubicBezTo>
                      <a:pt x="3108" y="-19"/>
                      <a:pt x="3179" y="-19"/>
                      <a:pt x="3340" y="37"/>
                    </a:cubicBezTo>
                    <a:lnTo>
                      <a:pt x="9444" y="2076"/>
                    </a:lnTo>
                    <a:cubicBezTo>
                      <a:pt x="9604" y="2121"/>
                      <a:pt x="9676" y="2190"/>
                      <a:pt x="9712" y="2304"/>
                    </a:cubicBezTo>
                    <a:cubicBezTo>
                      <a:pt x="9979" y="3101"/>
                      <a:pt x="10015" y="3909"/>
                      <a:pt x="9997" y="4718"/>
                    </a:cubicBezTo>
                    <a:cubicBezTo>
                      <a:pt x="9997" y="4786"/>
                      <a:pt x="9944" y="4843"/>
                      <a:pt x="9908" y="4900"/>
                    </a:cubicBezTo>
                    <a:cubicBezTo>
                      <a:pt x="9390" y="5538"/>
                      <a:pt x="8730" y="6107"/>
                      <a:pt x="7838" y="6563"/>
                    </a:cubicBezTo>
                    <a:cubicBezTo>
                      <a:pt x="7766" y="6597"/>
                      <a:pt x="7659" y="6608"/>
                      <a:pt x="7659" y="6676"/>
                    </a:cubicBezTo>
                    <a:cubicBezTo>
                      <a:pt x="7463" y="6700"/>
                      <a:pt x="7320" y="6801"/>
                      <a:pt x="7141" y="6848"/>
                    </a:cubicBezTo>
                    <a:cubicBezTo>
                      <a:pt x="7070" y="6870"/>
                      <a:pt x="7070" y="6904"/>
                      <a:pt x="7070" y="6950"/>
                    </a:cubicBezTo>
                    <a:cubicBezTo>
                      <a:pt x="7070" y="7291"/>
                      <a:pt x="7159" y="7622"/>
                      <a:pt x="7373" y="7929"/>
                    </a:cubicBezTo>
                    <a:cubicBezTo>
                      <a:pt x="7606" y="8271"/>
                      <a:pt x="8052" y="8453"/>
                      <a:pt x="8605" y="8522"/>
                    </a:cubicBezTo>
                    <a:cubicBezTo>
                      <a:pt x="8445" y="8897"/>
                      <a:pt x="8284" y="9272"/>
                      <a:pt x="8123" y="9660"/>
                    </a:cubicBezTo>
                    <a:cubicBezTo>
                      <a:pt x="7445" y="9785"/>
                      <a:pt x="6785" y="9921"/>
                      <a:pt x="6071" y="9968"/>
                    </a:cubicBezTo>
                    <a:cubicBezTo>
                      <a:pt x="4947" y="10058"/>
                      <a:pt x="3858" y="9968"/>
                      <a:pt x="2876" y="9580"/>
                    </a:cubicBezTo>
                    <a:cubicBezTo>
                      <a:pt x="2841" y="9569"/>
                      <a:pt x="2621" y="9480"/>
                      <a:pt x="2585" y="9480"/>
                    </a:cubicBezTo>
                    <a:cubicBezTo>
                      <a:pt x="2443" y="9138"/>
                      <a:pt x="2259" y="8911"/>
                      <a:pt x="2099" y="8570"/>
                    </a:cubicBezTo>
                    <a:cubicBezTo>
                      <a:pt x="3205" y="8411"/>
                      <a:pt x="3751" y="8009"/>
                      <a:pt x="3929" y="7223"/>
                    </a:cubicBezTo>
                    <a:cubicBezTo>
                      <a:pt x="3965" y="7052"/>
                      <a:pt x="3929" y="6870"/>
                      <a:pt x="3929" y="6700"/>
                    </a:cubicBezTo>
                    <a:close/>
                  </a:path>
                </a:pathLst>
              </a:custGeom>
              <a:solidFill>
                <a:srgbClr val="FBC69C"/>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2" name="Freeform 29">
                <a:extLst>
                  <a:ext uri="{FF2B5EF4-FFF2-40B4-BE49-F238E27FC236}">
                    <a16:creationId xmlns:a16="http://schemas.microsoft.com/office/drawing/2014/main" id="{AB2F8C0B-5CC8-4D3F-84C6-9A8754E5BB10}"/>
                  </a:ext>
                </a:extLst>
              </p:cNvPr>
              <p:cNvSpPr>
                <a:spLocks/>
              </p:cNvSpPr>
              <p:nvPr/>
            </p:nvSpPr>
            <p:spPr bwMode="auto">
              <a:xfrm>
                <a:off x="4039013" y="21372860"/>
                <a:ext cx="4955618" cy="9054754"/>
              </a:xfrm>
              <a:custGeom>
                <a:avLst/>
                <a:gdLst>
                  <a:gd name="T0" fmla="*/ 211 w 594"/>
                  <a:gd name="T1" fmla="*/ 0 h 1086"/>
                  <a:gd name="T2" fmla="*/ 302 w 594"/>
                  <a:gd name="T3" fmla="*/ 85 h 1086"/>
                  <a:gd name="T4" fmla="*/ 368 w 594"/>
                  <a:gd name="T5" fmla="*/ 255 h 1086"/>
                  <a:gd name="T6" fmla="*/ 470 w 594"/>
                  <a:gd name="T7" fmla="*/ 585 h 1086"/>
                  <a:gd name="T8" fmla="*/ 480 w 594"/>
                  <a:gd name="T9" fmla="*/ 594 h 1086"/>
                  <a:gd name="T10" fmla="*/ 486 w 594"/>
                  <a:gd name="T11" fmla="*/ 597 h 1086"/>
                  <a:gd name="T12" fmla="*/ 588 w 594"/>
                  <a:gd name="T13" fmla="*/ 675 h 1086"/>
                  <a:gd name="T14" fmla="*/ 591 w 594"/>
                  <a:gd name="T15" fmla="*/ 688 h 1086"/>
                  <a:gd name="T16" fmla="*/ 523 w 594"/>
                  <a:gd name="T17" fmla="*/ 793 h 1086"/>
                  <a:gd name="T18" fmla="*/ 433 w 594"/>
                  <a:gd name="T19" fmla="*/ 825 h 1086"/>
                  <a:gd name="T20" fmla="*/ 399 w 594"/>
                  <a:gd name="T21" fmla="*/ 797 h 1086"/>
                  <a:gd name="T22" fmla="*/ 266 w 594"/>
                  <a:gd name="T23" fmla="*/ 478 h 1086"/>
                  <a:gd name="T24" fmla="*/ 260 w 594"/>
                  <a:gd name="T25" fmla="*/ 466 h 1086"/>
                  <a:gd name="T26" fmla="*/ 226 w 594"/>
                  <a:gd name="T27" fmla="*/ 535 h 1086"/>
                  <a:gd name="T28" fmla="*/ 204 w 594"/>
                  <a:gd name="T29" fmla="*/ 585 h 1086"/>
                  <a:gd name="T30" fmla="*/ 181 w 594"/>
                  <a:gd name="T31" fmla="*/ 811 h 1086"/>
                  <a:gd name="T32" fmla="*/ 206 w 594"/>
                  <a:gd name="T33" fmla="*/ 955 h 1086"/>
                  <a:gd name="T34" fmla="*/ 248 w 594"/>
                  <a:gd name="T35" fmla="*/ 1074 h 1086"/>
                  <a:gd name="T36" fmla="*/ 239 w 594"/>
                  <a:gd name="T37" fmla="*/ 1086 h 1086"/>
                  <a:gd name="T38" fmla="*/ 13 w 594"/>
                  <a:gd name="T39" fmla="*/ 1086 h 1086"/>
                  <a:gd name="T40" fmla="*/ 1 w 594"/>
                  <a:gd name="T41" fmla="*/ 1074 h 1086"/>
                  <a:gd name="T42" fmla="*/ 6 w 594"/>
                  <a:gd name="T43" fmla="*/ 938 h 1086"/>
                  <a:gd name="T44" fmla="*/ 9 w 594"/>
                  <a:gd name="T45" fmla="*/ 934 h 1086"/>
                  <a:gd name="T46" fmla="*/ 57 w 594"/>
                  <a:gd name="T47" fmla="*/ 719 h 1086"/>
                  <a:gd name="T48" fmla="*/ 112 w 594"/>
                  <a:gd name="T49" fmla="*/ 485 h 1086"/>
                  <a:gd name="T50" fmla="*/ 169 w 594"/>
                  <a:gd name="T51" fmla="*/ 243 h 1086"/>
                  <a:gd name="T52" fmla="*/ 142 w 594"/>
                  <a:gd name="T53" fmla="*/ 209 h 1086"/>
                  <a:gd name="T54" fmla="*/ 130 w 594"/>
                  <a:gd name="T55" fmla="*/ 190 h 1086"/>
                  <a:gd name="T56" fmla="*/ 202 w 594"/>
                  <a:gd name="T57" fmla="*/ 10 h 1086"/>
                  <a:gd name="T58" fmla="*/ 211 w 594"/>
                  <a:gd name="T59"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4" h="1086">
                    <a:moveTo>
                      <a:pt x="211" y="0"/>
                    </a:moveTo>
                    <a:cubicBezTo>
                      <a:pt x="255" y="14"/>
                      <a:pt x="282" y="47"/>
                      <a:pt x="302" y="85"/>
                    </a:cubicBezTo>
                    <a:cubicBezTo>
                      <a:pt x="330" y="140"/>
                      <a:pt x="349" y="197"/>
                      <a:pt x="368" y="255"/>
                    </a:cubicBezTo>
                    <a:cubicBezTo>
                      <a:pt x="406" y="364"/>
                      <a:pt x="440" y="474"/>
                      <a:pt x="470" y="585"/>
                    </a:cubicBezTo>
                    <a:cubicBezTo>
                      <a:pt x="472" y="589"/>
                      <a:pt x="471" y="596"/>
                      <a:pt x="480" y="594"/>
                    </a:cubicBezTo>
                    <a:cubicBezTo>
                      <a:pt x="482" y="593"/>
                      <a:pt x="484" y="596"/>
                      <a:pt x="486" y="597"/>
                    </a:cubicBezTo>
                    <a:cubicBezTo>
                      <a:pt x="520" y="623"/>
                      <a:pt x="554" y="649"/>
                      <a:pt x="588" y="675"/>
                    </a:cubicBezTo>
                    <a:cubicBezTo>
                      <a:pt x="593" y="679"/>
                      <a:pt x="594" y="682"/>
                      <a:pt x="591" y="688"/>
                    </a:cubicBezTo>
                    <a:cubicBezTo>
                      <a:pt x="572" y="726"/>
                      <a:pt x="553" y="763"/>
                      <a:pt x="523" y="793"/>
                    </a:cubicBezTo>
                    <a:cubicBezTo>
                      <a:pt x="498" y="817"/>
                      <a:pt x="470" y="833"/>
                      <a:pt x="433" y="825"/>
                    </a:cubicBezTo>
                    <a:cubicBezTo>
                      <a:pt x="417" y="821"/>
                      <a:pt x="406" y="812"/>
                      <a:pt x="399" y="797"/>
                    </a:cubicBezTo>
                    <a:cubicBezTo>
                      <a:pt x="352" y="691"/>
                      <a:pt x="310" y="584"/>
                      <a:pt x="266" y="478"/>
                    </a:cubicBezTo>
                    <a:cubicBezTo>
                      <a:pt x="264" y="475"/>
                      <a:pt x="263" y="472"/>
                      <a:pt x="260" y="466"/>
                    </a:cubicBezTo>
                    <a:cubicBezTo>
                      <a:pt x="253" y="493"/>
                      <a:pt x="244" y="518"/>
                      <a:pt x="226" y="535"/>
                    </a:cubicBezTo>
                    <a:cubicBezTo>
                      <a:pt x="211" y="550"/>
                      <a:pt x="206" y="567"/>
                      <a:pt x="204" y="585"/>
                    </a:cubicBezTo>
                    <a:cubicBezTo>
                      <a:pt x="193" y="660"/>
                      <a:pt x="181" y="735"/>
                      <a:pt x="181" y="811"/>
                    </a:cubicBezTo>
                    <a:cubicBezTo>
                      <a:pt x="181" y="861"/>
                      <a:pt x="190" y="908"/>
                      <a:pt x="206" y="955"/>
                    </a:cubicBezTo>
                    <a:cubicBezTo>
                      <a:pt x="220" y="995"/>
                      <a:pt x="234" y="1035"/>
                      <a:pt x="248" y="1074"/>
                    </a:cubicBezTo>
                    <a:cubicBezTo>
                      <a:pt x="252" y="1085"/>
                      <a:pt x="249" y="1086"/>
                      <a:pt x="239" y="1086"/>
                    </a:cubicBezTo>
                    <a:cubicBezTo>
                      <a:pt x="164" y="1086"/>
                      <a:pt x="88" y="1086"/>
                      <a:pt x="13" y="1086"/>
                    </a:cubicBezTo>
                    <a:cubicBezTo>
                      <a:pt x="4" y="1086"/>
                      <a:pt x="0" y="1085"/>
                      <a:pt x="1" y="1074"/>
                    </a:cubicBezTo>
                    <a:cubicBezTo>
                      <a:pt x="3" y="1029"/>
                      <a:pt x="5" y="983"/>
                      <a:pt x="6" y="938"/>
                    </a:cubicBezTo>
                    <a:cubicBezTo>
                      <a:pt x="7" y="936"/>
                      <a:pt x="8" y="935"/>
                      <a:pt x="9" y="934"/>
                    </a:cubicBezTo>
                    <a:cubicBezTo>
                      <a:pt x="25" y="862"/>
                      <a:pt x="41" y="791"/>
                      <a:pt x="57" y="719"/>
                    </a:cubicBezTo>
                    <a:cubicBezTo>
                      <a:pt x="75" y="641"/>
                      <a:pt x="94" y="563"/>
                      <a:pt x="112" y="485"/>
                    </a:cubicBezTo>
                    <a:cubicBezTo>
                      <a:pt x="131" y="404"/>
                      <a:pt x="150" y="323"/>
                      <a:pt x="169" y="243"/>
                    </a:cubicBezTo>
                    <a:cubicBezTo>
                      <a:pt x="176" y="209"/>
                      <a:pt x="176" y="209"/>
                      <a:pt x="142" y="209"/>
                    </a:cubicBezTo>
                    <a:cubicBezTo>
                      <a:pt x="122" y="209"/>
                      <a:pt x="122" y="209"/>
                      <a:pt x="130" y="190"/>
                    </a:cubicBezTo>
                    <a:cubicBezTo>
                      <a:pt x="154" y="130"/>
                      <a:pt x="178" y="70"/>
                      <a:pt x="202" y="10"/>
                    </a:cubicBezTo>
                    <a:cubicBezTo>
                      <a:pt x="204" y="5"/>
                      <a:pt x="205" y="1"/>
                      <a:pt x="211" y="0"/>
                    </a:cubicBezTo>
                    <a:close/>
                  </a:path>
                </a:pathLst>
              </a:custGeom>
              <a:solidFill>
                <a:srgbClr val="1E49E2"/>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3" name="Freeform 30">
                <a:extLst>
                  <a:ext uri="{FF2B5EF4-FFF2-40B4-BE49-F238E27FC236}">
                    <a16:creationId xmlns:a16="http://schemas.microsoft.com/office/drawing/2014/main" id="{098461E3-F8FC-4990-B82F-8DFE159B125F}"/>
                  </a:ext>
                </a:extLst>
              </p:cNvPr>
              <p:cNvSpPr>
                <a:spLocks/>
              </p:cNvSpPr>
              <p:nvPr/>
            </p:nvSpPr>
            <p:spPr bwMode="auto">
              <a:xfrm>
                <a:off x="-878757" y="24523872"/>
                <a:ext cx="4300962" cy="5720462"/>
              </a:xfrm>
              <a:prstGeom prst="roundRect">
                <a:avLst>
                  <a:gd name="adj" fmla="val 2368"/>
                </a:avLst>
              </a:prstGeom>
              <a:solidFill>
                <a:srgbClr val="00C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4" name="Freeform 31">
                <a:extLst>
                  <a:ext uri="{FF2B5EF4-FFF2-40B4-BE49-F238E27FC236}">
                    <a16:creationId xmlns:a16="http://schemas.microsoft.com/office/drawing/2014/main" id="{F55A4646-774B-47B0-9E72-C75C8A637C0A}"/>
                  </a:ext>
                </a:extLst>
              </p:cNvPr>
              <p:cNvSpPr>
                <a:spLocks/>
              </p:cNvSpPr>
              <p:nvPr/>
            </p:nvSpPr>
            <p:spPr bwMode="auto">
              <a:xfrm>
                <a:off x="-2590800" y="21383434"/>
                <a:ext cx="4113233" cy="6753175"/>
              </a:xfrm>
              <a:custGeom>
                <a:avLst/>
                <a:gdLst>
                  <a:gd name="T0" fmla="*/ 477 w 493"/>
                  <a:gd name="T1" fmla="*/ 377 h 810"/>
                  <a:gd name="T2" fmla="*/ 226 w 493"/>
                  <a:gd name="T3" fmla="*/ 377 h 810"/>
                  <a:gd name="T4" fmla="*/ 209 w 493"/>
                  <a:gd name="T5" fmla="*/ 395 h 810"/>
                  <a:gd name="T6" fmla="*/ 210 w 493"/>
                  <a:gd name="T7" fmla="*/ 607 h 810"/>
                  <a:gd name="T8" fmla="*/ 209 w 493"/>
                  <a:gd name="T9" fmla="*/ 626 h 810"/>
                  <a:gd name="T10" fmla="*/ 189 w 493"/>
                  <a:gd name="T11" fmla="*/ 664 h 810"/>
                  <a:gd name="T12" fmla="*/ 203 w 493"/>
                  <a:gd name="T13" fmla="*/ 691 h 810"/>
                  <a:gd name="T14" fmla="*/ 173 w 493"/>
                  <a:gd name="T15" fmla="*/ 797 h 810"/>
                  <a:gd name="T16" fmla="*/ 157 w 493"/>
                  <a:gd name="T17" fmla="*/ 809 h 810"/>
                  <a:gd name="T18" fmla="*/ 38 w 493"/>
                  <a:gd name="T19" fmla="*/ 793 h 810"/>
                  <a:gd name="T20" fmla="*/ 1 w 493"/>
                  <a:gd name="T21" fmla="*/ 744 h 810"/>
                  <a:gd name="T22" fmla="*/ 22 w 493"/>
                  <a:gd name="T23" fmla="*/ 652 h 810"/>
                  <a:gd name="T24" fmla="*/ 174 w 493"/>
                  <a:gd name="T25" fmla="*/ 263 h 810"/>
                  <a:gd name="T26" fmla="*/ 247 w 493"/>
                  <a:gd name="T27" fmla="*/ 107 h 810"/>
                  <a:gd name="T28" fmla="*/ 381 w 493"/>
                  <a:gd name="T29" fmla="*/ 6 h 810"/>
                  <a:gd name="T30" fmla="*/ 408 w 493"/>
                  <a:gd name="T31" fmla="*/ 0 h 810"/>
                  <a:gd name="T32" fmla="*/ 435 w 493"/>
                  <a:gd name="T33" fmla="*/ 65 h 810"/>
                  <a:gd name="T34" fmla="*/ 489 w 493"/>
                  <a:gd name="T35" fmla="*/ 200 h 810"/>
                  <a:gd name="T36" fmla="*/ 482 w 493"/>
                  <a:gd name="T37" fmla="*/ 211 h 810"/>
                  <a:gd name="T38" fmla="*/ 452 w 493"/>
                  <a:gd name="T39" fmla="*/ 211 h 810"/>
                  <a:gd name="T40" fmla="*/ 442 w 493"/>
                  <a:gd name="T41" fmla="*/ 224 h 810"/>
                  <a:gd name="T42" fmla="*/ 452 w 493"/>
                  <a:gd name="T43" fmla="*/ 266 h 810"/>
                  <a:gd name="T44" fmla="*/ 477 w 493"/>
                  <a:gd name="T45" fmla="*/ 37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3" h="810">
                    <a:moveTo>
                      <a:pt x="477" y="377"/>
                    </a:moveTo>
                    <a:cubicBezTo>
                      <a:pt x="394" y="377"/>
                      <a:pt x="310" y="378"/>
                      <a:pt x="226" y="377"/>
                    </a:cubicBezTo>
                    <a:cubicBezTo>
                      <a:pt x="213" y="377"/>
                      <a:pt x="209" y="381"/>
                      <a:pt x="209" y="395"/>
                    </a:cubicBezTo>
                    <a:cubicBezTo>
                      <a:pt x="210" y="465"/>
                      <a:pt x="210" y="536"/>
                      <a:pt x="210" y="607"/>
                    </a:cubicBezTo>
                    <a:cubicBezTo>
                      <a:pt x="210" y="613"/>
                      <a:pt x="209" y="620"/>
                      <a:pt x="209" y="626"/>
                    </a:cubicBezTo>
                    <a:cubicBezTo>
                      <a:pt x="202" y="639"/>
                      <a:pt x="195" y="651"/>
                      <a:pt x="189" y="664"/>
                    </a:cubicBezTo>
                    <a:cubicBezTo>
                      <a:pt x="209" y="671"/>
                      <a:pt x="209" y="671"/>
                      <a:pt x="203" y="691"/>
                    </a:cubicBezTo>
                    <a:cubicBezTo>
                      <a:pt x="193" y="726"/>
                      <a:pt x="183" y="762"/>
                      <a:pt x="173" y="797"/>
                    </a:cubicBezTo>
                    <a:cubicBezTo>
                      <a:pt x="171" y="807"/>
                      <a:pt x="167" y="810"/>
                      <a:pt x="157" y="809"/>
                    </a:cubicBezTo>
                    <a:cubicBezTo>
                      <a:pt x="117" y="807"/>
                      <a:pt x="77" y="803"/>
                      <a:pt x="38" y="793"/>
                    </a:cubicBezTo>
                    <a:cubicBezTo>
                      <a:pt x="7" y="785"/>
                      <a:pt x="0" y="776"/>
                      <a:pt x="1" y="744"/>
                    </a:cubicBezTo>
                    <a:cubicBezTo>
                      <a:pt x="2" y="712"/>
                      <a:pt x="12" y="682"/>
                      <a:pt x="22" y="652"/>
                    </a:cubicBezTo>
                    <a:cubicBezTo>
                      <a:pt x="68" y="520"/>
                      <a:pt x="119" y="391"/>
                      <a:pt x="174" y="263"/>
                    </a:cubicBezTo>
                    <a:cubicBezTo>
                      <a:pt x="197" y="210"/>
                      <a:pt x="222" y="158"/>
                      <a:pt x="247" y="107"/>
                    </a:cubicBezTo>
                    <a:cubicBezTo>
                      <a:pt x="275" y="49"/>
                      <a:pt x="322" y="21"/>
                      <a:pt x="381" y="6"/>
                    </a:cubicBezTo>
                    <a:cubicBezTo>
                      <a:pt x="390" y="4"/>
                      <a:pt x="399" y="2"/>
                      <a:pt x="408" y="0"/>
                    </a:cubicBezTo>
                    <a:cubicBezTo>
                      <a:pt x="417" y="22"/>
                      <a:pt x="426" y="43"/>
                      <a:pt x="435" y="65"/>
                    </a:cubicBezTo>
                    <a:cubicBezTo>
                      <a:pt x="453" y="110"/>
                      <a:pt x="471" y="155"/>
                      <a:pt x="489" y="200"/>
                    </a:cubicBezTo>
                    <a:cubicBezTo>
                      <a:pt x="493" y="209"/>
                      <a:pt x="490" y="211"/>
                      <a:pt x="482" y="211"/>
                    </a:cubicBezTo>
                    <a:cubicBezTo>
                      <a:pt x="472" y="211"/>
                      <a:pt x="462" y="211"/>
                      <a:pt x="452" y="211"/>
                    </a:cubicBezTo>
                    <a:cubicBezTo>
                      <a:pt x="441" y="210"/>
                      <a:pt x="440" y="215"/>
                      <a:pt x="442" y="224"/>
                    </a:cubicBezTo>
                    <a:cubicBezTo>
                      <a:pt x="446" y="238"/>
                      <a:pt x="449" y="252"/>
                      <a:pt x="452" y="266"/>
                    </a:cubicBezTo>
                    <a:cubicBezTo>
                      <a:pt x="461" y="303"/>
                      <a:pt x="471" y="340"/>
                      <a:pt x="477" y="377"/>
                    </a:cubicBezTo>
                    <a:close/>
                  </a:path>
                </a:pathLst>
              </a:custGeom>
              <a:solidFill>
                <a:srgbClr val="1E49E2"/>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5" name="Freeform 32">
                <a:extLst>
                  <a:ext uri="{FF2B5EF4-FFF2-40B4-BE49-F238E27FC236}">
                    <a16:creationId xmlns:a16="http://schemas.microsoft.com/office/drawing/2014/main" id="{6027CE1E-1993-4C30-9836-D377E4652989}"/>
                  </a:ext>
                </a:extLst>
              </p:cNvPr>
              <p:cNvSpPr>
                <a:spLocks/>
              </p:cNvSpPr>
              <p:nvPr/>
            </p:nvSpPr>
            <p:spPr bwMode="auto">
              <a:xfrm>
                <a:off x="-870785" y="28062776"/>
                <a:ext cx="4292989" cy="2199181"/>
              </a:xfrm>
              <a:custGeom>
                <a:avLst/>
                <a:gdLst>
                  <a:gd name="T0" fmla="*/ 515 w 515"/>
                  <a:gd name="T1" fmla="*/ 42 h 257"/>
                  <a:gd name="T2" fmla="*/ 515 w 515"/>
                  <a:gd name="T3" fmla="*/ 241 h 257"/>
                  <a:gd name="T4" fmla="*/ 500 w 515"/>
                  <a:gd name="T5" fmla="*/ 256 h 257"/>
                  <a:gd name="T6" fmla="*/ 391 w 515"/>
                  <a:gd name="T7" fmla="*/ 256 h 257"/>
                  <a:gd name="T8" fmla="*/ 170 w 515"/>
                  <a:gd name="T9" fmla="*/ 257 h 257"/>
                  <a:gd name="T10" fmla="*/ 19 w 515"/>
                  <a:gd name="T11" fmla="*/ 256 h 257"/>
                  <a:gd name="T12" fmla="*/ 3 w 515"/>
                  <a:gd name="T13" fmla="*/ 240 h 257"/>
                  <a:gd name="T14" fmla="*/ 4 w 515"/>
                  <a:gd name="T15" fmla="*/ 31 h 257"/>
                  <a:gd name="T16" fmla="*/ 15 w 515"/>
                  <a:gd name="T17" fmla="*/ 7 h 257"/>
                  <a:gd name="T18" fmla="*/ 18 w 515"/>
                  <a:gd name="T19" fmla="*/ 0 h 257"/>
                  <a:gd name="T20" fmla="*/ 300 w 515"/>
                  <a:gd name="T21" fmla="*/ 0 h 257"/>
                  <a:gd name="T22" fmla="*/ 362 w 515"/>
                  <a:gd name="T23" fmla="*/ 15 h 257"/>
                  <a:gd name="T24" fmla="*/ 407 w 515"/>
                  <a:gd name="T25" fmla="*/ 34 h 257"/>
                  <a:gd name="T26" fmla="*/ 515 w 515"/>
                  <a:gd name="T27" fmla="*/ 4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 h="257">
                    <a:moveTo>
                      <a:pt x="515" y="42"/>
                    </a:moveTo>
                    <a:cubicBezTo>
                      <a:pt x="515" y="108"/>
                      <a:pt x="514" y="175"/>
                      <a:pt x="515" y="241"/>
                    </a:cubicBezTo>
                    <a:cubicBezTo>
                      <a:pt x="515" y="252"/>
                      <a:pt x="513" y="256"/>
                      <a:pt x="500" y="256"/>
                    </a:cubicBezTo>
                    <a:cubicBezTo>
                      <a:pt x="464" y="255"/>
                      <a:pt x="427" y="256"/>
                      <a:pt x="391" y="256"/>
                    </a:cubicBezTo>
                    <a:cubicBezTo>
                      <a:pt x="317" y="255"/>
                      <a:pt x="244" y="255"/>
                      <a:pt x="170" y="257"/>
                    </a:cubicBezTo>
                    <a:cubicBezTo>
                      <a:pt x="120" y="256"/>
                      <a:pt x="70" y="256"/>
                      <a:pt x="19" y="256"/>
                    </a:cubicBezTo>
                    <a:cubicBezTo>
                      <a:pt x="6" y="256"/>
                      <a:pt x="3" y="252"/>
                      <a:pt x="3" y="240"/>
                    </a:cubicBezTo>
                    <a:cubicBezTo>
                      <a:pt x="4" y="170"/>
                      <a:pt x="4" y="100"/>
                      <a:pt x="4" y="31"/>
                    </a:cubicBezTo>
                    <a:cubicBezTo>
                      <a:pt x="4" y="21"/>
                      <a:pt x="0" y="10"/>
                      <a:pt x="15" y="7"/>
                    </a:cubicBezTo>
                    <a:cubicBezTo>
                      <a:pt x="16" y="6"/>
                      <a:pt x="17" y="2"/>
                      <a:pt x="18" y="0"/>
                    </a:cubicBezTo>
                    <a:cubicBezTo>
                      <a:pt x="112" y="0"/>
                      <a:pt x="206" y="1"/>
                      <a:pt x="300" y="0"/>
                    </a:cubicBezTo>
                    <a:cubicBezTo>
                      <a:pt x="322" y="0"/>
                      <a:pt x="343" y="4"/>
                      <a:pt x="362" y="15"/>
                    </a:cubicBezTo>
                    <a:cubicBezTo>
                      <a:pt x="376" y="24"/>
                      <a:pt x="391" y="29"/>
                      <a:pt x="407" y="34"/>
                    </a:cubicBezTo>
                    <a:cubicBezTo>
                      <a:pt x="443" y="44"/>
                      <a:pt x="479" y="42"/>
                      <a:pt x="515" y="42"/>
                    </a:cubicBezTo>
                    <a:close/>
                  </a:path>
                </a:pathLst>
              </a:custGeom>
              <a:solidFill>
                <a:srgbClr val="00C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6" name="Freeform 33">
                <a:extLst>
                  <a:ext uri="{FF2B5EF4-FFF2-40B4-BE49-F238E27FC236}">
                    <a16:creationId xmlns:a16="http://schemas.microsoft.com/office/drawing/2014/main" id="{9DA96F33-E2B6-4F84-B3CD-2018BDEB3789}"/>
                  </a:ext>
                </a:extLst>
              </p:cNvPr>
              <p:cNvSpPr>
                <a:spLocks/>
              </p:cNvSpPr>
              <p:nvPr/>
            </p:nvSpPr>
            <p:spPr bwMode="auto">
              <a:xfrm>
                <a:off x="4049587" y="21122612"/>
                <a:ext cx="1776409" cy="8071384"/>
              </a:xfrm>
              <a:custGeom>
                <a:avLst/>
                <a:gdLst>
                  <a:gd name="T0" fmla="*/ 210 w 213"/>
                  <a:gd name="T1" fmla="*/ 30 h 968"/>
                  <a:gd name="T2" fmla="*/ 201 w 213"/>
                  <a:gd name="T3" fmla="*/ 40 h 968"/>
                  <a:gd name="T4" fmla="*/ 129 w 213"/>
                  <a:gd name="T5" fmla="*/ 220 h 968"/>
                  <a:gd name="T6" fmla="*/ 141 w 213"/>
                  <a:gd name="T7" fmla="*/ 239 h 968"/>
                  <a:gd name="T8" fmla="*/ 168 w 213"/>
                  <a:gd name="T9" fmla="*/ 273 h 968"/>
                  <a:gd name="T10" fmla="*/ 111 w 213"/>
                  <a:gd name="T11" fmla="*/ 515 h 968"/>
                  <a:gd name="T12" fmla="*/ 56 w 213"/>
                  <a:gd name="T13" fmla="*/ 749 h 968"/>
                  <a:gd name="T14" fmla="*/ 8 w 213"/>
                  <a:gd name="T15" fmla="*/ 964 h 968"/>
                  <a:gd name="T16" fmla="*/ 5 w 213"/>
                  <a:gd name="T17" fmla="*/ 968 h 968"/>
                  <a:gd name="T18" fmla="*/ 5 w 213"/>
                  <a:gd name="T19" fmla="*/ 573 h 968"/>
                  <a:gd name="T20" fmla="*/ 24 w 213"/>
                  <a:gd name="T21" fmla="*/ 320 h 968"/>
                  <a:gd name="T22" fmla="*/ 58 w 213"/>
                  <a:gd name="T23" fmla="*/ 108 h 968"/>
                  <a:gd name="T24" fmla="*/ 85 w 213"/>
                  <a:gd name="T25" fmla="*/ 8 h 968"/>
                  <a:gd name="T26" fmla="*/ 99 w 213"/>
                  <a:gd name="T27" fmla="*/ 1 h 968"/>
                  <a:gd name="T28" fmla="*/ 198 w 213"/>
                  <a:gd name="T29" fmla="*/ 13 h 968"/>
                  <a:gd name="T30" fmla="*/ 210 w 213"/>
                  <a:gd name="T31" fmla="*/ 3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968">
                    <a:moveTo>
                      <a:pt x="210" y="30"/>
                    </a:moveTo>
                    <a:cubicBezTo>
                      <a:pt x="204" y="31"/>
                      <a:pt x="203" y="35"/>
                      <a:pt x="201" y="40"/>
                    </a:cubicBezTo>
                    <a:cubicBezTo>
                      <a:pt x="177" y="100"/>
                      <a:pt x="153" y="160"/>
                      <a:pt x="129" y="220"/>
                    </a:cubicBezTo>
                    <a:cubicBezTo>
                      <a:pt x="121" y="239"/>
                      <a:pt x="121" y="239"/>
                      <a:pt x="141" y="239"/>
                    </a:cubicBezTo>
                    <a:cubicBezTo>
                      <a:pt x="175" y="239"/>
                      <a:pt x="175" y="239"/>
                      <a:pt x="168" y="273"/>
                    </a:cubicBezTo>
                    <a:cubicBezTo>
                      <a:pt x="149" y="353"/>
                      <a:pt x="130" y="434"/>
                      <a:pt x="111" y="515"/>
                    </a:cubicBezTo>
                    <a:cubicBezTo>
                      <a:pt x="93" y="593"/>
                      <a:pt x="74" y="671"/>
                      <a:pt x="56" y="749"/>
                    </a:cubicBezTo>
                    <a:cubicBezTo>
                      <a:pt x="40" y="821"/>
                      <a:pt x="24" y="892"/>
                      <a:pt x="8" y="964"/>
                    </a:cubicBezTo>
                    <a:cubicBezTo>
                      <a:pt x="7" y="965"/>
                      <a:pt x="6" y="966"/>
                      <a:pt x="5" y="968"/>
                    </a:cubicBezTo>
                    <a:cubicBezTo>
                      <a:pt x="0" y="836"/>
                      <a:pt x="0" y="704"/>
                      <a:pt x="5" y="573"/>
                    </a:cubicBezTo>
                    <a:cubicBezTo>
                      <a:pt x="9" y="488"/>
                      <a:pt x="14" y="404"/>
                      <a:pt x="24" y="320"/>
                    </a:cubicBezTo>
                    <a:cubicBezTo>
                      <a:pt x="31" y="248"/>
                      <a:pt x="43" y="178"/>
                      <a:pt x="58" y="108"/>
                    </a:cubicBezTo>
                    <a:cubicBezTo>
                      <a:pt x="67" y="74"/>
                      <a:pt x="76" y="41"/>
                      <a:pt x="85" y="8"/>
                    </a:cubicBezTo>
                    <a:cubicBezTo>
                      <a:pt x="88" y="2"/>
                      <a:pt x="93" y="0"/>
                      <a:pt x="99" y="1"/>
                    </a:cubicBezTo>
                    <a:cubicBezTo>
                      <a:pt x="132" y="6"/>
                      <a:pt x="165" y="11"/>
                      <a:pt x="198" y="13"/>
                    </a:cubicBezTo>
                    <a:cubicBezTo>
                      <a:pt x="213" y="14"/>
                      <a:pt x="205" y="25"/>
                      <a:pt x="210" y="30"/>
                    </a:cubicBezTo>
                    <a:close/>
                  </a:path>
                </a:pathLst>
              </a:custGeom>
              <a:solidFill>
                <a:srgbClr val="0C233C"/>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7" name="Freeform 34">
                <a:extLst>
                  <a:ext uri="{FF2B5EF4-FFF2-40B4-BE49-F238E27FC236}">
                    <a16:creationId xmlns:a16="http://schemas.microsoft.com/office/drawing/2014/main" id="{F2A19AC6-31B7-4934-9F33-CF004DDF803F}"/>
                  </a:ext>
                </a:extLst>
              </p:cNvPr>
              <p:cNvSpPr>
                <a:spLocks noEditPoints="1"/>
              </p:cNvSpPr>
              <p:nvPr/>
            </p:nvSpPr>
            <p:spPr bwMode="auto">
              <a:xfrm>
                <a:off x="-722751" y="26744384"/>
                <a:ext cx="4613730" cy="1741163"/>
              </a:xfrm>
              <a:custGeom>
                <a:avLst/>
                <a:gdLst>
                  <a:gd name="T0" fmla="*/ 497 w 553"/>
                  <a:gd name="T1" fmla="*/ 207 h 209"/>
                  <a:gd name="T2" fmla="*/ 389 w 553"/>
                  <a:gd name="T3" fmla="*/ 199 h 209"/>
                  <a:gd name="T4" fmla="*/ 344 w 553"/>
                  <a:gd name="T5" fmla="*/ 180 h 209"/>
                  <a:gd name="T6" fmla="*/ 282 w 553"/>
                  <a:gd name="T7" fmla="*/ 165 h 209"/>
                  <a:gd name="T8" fmla="*/ 0 w 553"/>
                  <a:gd name="T9" fmla="*/ 165 h 209"/>
                  <a:gd name="T10" fmla="*/ 21 w 553"/>
                  <a:gd name="T11" fmla="*/ 32 h 209"/>
                  <a:gd name="T12" fmla="*/ 164 w 553"/>
                  <a:gd name="T13" fmla="*/ 53 h 209"/>
                  <a:gd name="T14" fmla="*/ 276 w 553"/>
                  <a:gd name="T15" fmla="*/ 66 h 209"/>
                  <a:gd name="T16" fmla="*/ 342 w 553"/>
                  <a:gd name="T17" fmla="*/ 54 h 209"/>
                  <a:gd name="T18" fmla="*/ 490 w 553"/>
                  <a:gd name="T19" fmla="*/ 5 h 209"/>
                  <a:gd name="T20" fmla="*/ 497 w 553"/>
                  <a:gd name="T21" fmla="*/ 2 h 209"/>
                  <a:gd name="T22" fmla="*/ 517 w 553"/>
                  <a:gd name="T23" fmla="*/ 21 h 209"/>
                  <a:gd name="T24" fmla="*/ 525 w 553"/>
                  <a:gd name="T25" fmla="*/ 32 h 209"/>
                  <a:gd name="T26" fmla="*/ 553 w 553"/>
                  <a:gd name="T27" fmla="*/ 86 h 209"/>
                  <a:gd name="T28" fmla="*/ 534 w 553"/>
                  <a:gd name="T29" fmla="*/ 176 h 209"/>
                  <a:gd name="T30" fmla="*/ 497 w 553"/>
                  <a:gd name="T31" fmla="*/ 207 h 209"/>
                  <a:gd name="T32" fmla="*/ 448 w 553"/>
                  <a:gd name="T33" fmla="*/ 65 h 209"/>
                  <a:gd name="T34" fmla="*/ 491 w 553"/>
                  <a:gd name="T35" fmla="*/ 63 h 209"/>
                  <a:gd name="T36" fmla="*/ 496 w 553"/>
                  <a:gd name="T37" fmla="*/ 53 h 209"/>
                  <a:gd name="T38" fmla="*/ 490 w 553"/>
                  <a:gd name="T39" fmla="*/ 51 h 209"/>
                  <a:gd name="T40" fmla="*/ 448 w 553"/>
                  <a:gd name="T41" fmla="*/ 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3" h="209">
                    <a:moveTo>
                      <a:pt x="497" y="207"/>
                    </a:moveTo>
                    <a:cubicBezTo>
                      <a:pt x="461" y="207"/>
                      <a:pt x="425" y="209"/>
                      <a:pt x="389" y="199"/>
                    </a:cubicBezTo>
                    <a:cubicBezTo>
                      <a:pt x="373" y="194"/>
                      <a:pt x="358" y="189"/>
                      <a:pt x="344" y="180"/>
                    </a:cubicBezTo>
                    <a:cubicBezTo>
                      <a:pt x="325" y="169"/>
                      <a:pt x="304" y="165"/>
                      <a:pt x="282" y="165"/>
                    </a:cubicBezTo>
                    <a:cubicBezTo>
                      <a:pt x="188" y="166"/>
                      <a:pt x="94" y="165"/>
                      <a:pt x="0" y="165"/>
                    </a:cubicBezTo>
                    <a:cubicBezTo>
                      <a:pt x="7" y="121"/>
                      <a:pt x="14" y="76"/>
                      <a:pt x="21" y="32"/>
                    </a:cubicBezTo>
                    <a:cubicBezTo>
                      <a:pt x="68" y="39"/>
                      <a:pt x="116" y="46"/>
                      <a:pt x="164" y="53"/>
                    </a:cubicBezTo>
                    <a:cubicBezTo>
                      <a:pt x="201" y="58"/>
                      <a:pt x="239" y="61"/>
                      <a:pt x="276" y="66"/>
                    </a:cubicBezTo>
                    <a:cubicBezTo>
                      <a:pt x="300" y="69"/>
                      <a:pt x="322" y="68"/>
                      <a:pt x="342" y="54"/>
                    </a:cubicBezTo>
                    <a:cubicBezTo>
                      <a:pt x="387" y="23"/>
                      <a:pt x="440" y="19"/>
                      <a:pt x="490" y="5"/>
                    </a:cubicBezTo>
                    <a:cubicBezTo>
                      <a:pt x="493" y="4"/>
                      <a:pt x="495" y="3"/>
                      <a:pt x="497" y="2"/>
                    </a:cubicBezTo>
                    <a:cubicBezTo>
                      <a:pt x="512" y="0"/>
                      <a:pt x="522" y="3"/>
                      <a:pt x="517" y="21"/>
                    </a:cubicBezTo>
                    <a:cubicBezTo>
                      <a:pt x="516" y="28"/>
                      <a:pt x="521" y="30"/>
                      <a:pt x="525" y="32"/>
                    </a:cubicBezTo>
                    <a:cubicBezTo>
                      <a:pt x="546" y="44"/>
                      <a:pt x="553" y="63"/>
                      <a:pt x="553" y="86"/>
                    </a:cubicBezTo>
                    <a:cubicBezTo>
                      <a:pt x="553" y="117"/>
                      <a:pt x="546" y="147"/>
                      <a:pt x="534" y="176"/>
                    </a:cubicBezTo>
                    <a:cubicBezTo>
                      <a:pt x="527" y="193"/>
                      <a:pt x="517" y="206"/>
                      <a:pt x="497" y="207"/>
                    </a:cubicBezTo>
                    <a:close/>
                    <a:moveTo>
                      <a:pt x="448" y="65"/>
                    </a:moveTo>
                    <a:cubicBezTo>
                      <a:pt x="462" y="69"/>
                      <a:pt x="477" y="64"/>
                      <a:pt x="491" y="63"/>
                    </a:cubicBezTo>
                    <a:cubicBezTo>
                      <a:pt x="497" y="63"/>
                      <a:pt x="497" y="58"/>
                      <a:pt x="496" y="53"/>
                    </a:cubicBezTo>
                    <a:cubicBezTo>
                      <a:pt x="496" y="49"/>
                      <a:pt x="492" y="50"/>
                      <a:pt x="490" y="51"/>
                    </a:cubicBezTo>
                    <a:cubicBezTo>
                      <a:pt x="476" y="58"/>
                      <a:pt x="461" y="59"/>
                      <a:pt x="448" y="65"/>
                    </a:cubicBezTo>
                    <a:close/>
                  </a:path>
                </a:pathLst>
              </a:custGeom>
              <a:solidFill>
                <a:srgbClr val="FCC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8" name="Freeform 35">
                <a:extLst>
                  <a:ext uri="{FF2B5EF4-FFF2-40B4-BE49-F238E27FC236}">
                    <a16:creationId xmlns:a16="http://schemas.microsoft.com/office/drawing/2014/main" id="{21432B35-C457-4995-85D4-2484564E4B38}"/>
                  </a:ext>
                </a:extLst>
              </p:cNvPr>
              <p:cNvSpPr>
                <a:spLocks/>
              </p:cNvSpPr>
              <p:nvPr/>
            </p:nvSpPr>
            <p:spPr bwMode="auto">
              <a:xfrm>
                <a:off x="778738" y="21150809"/>
                <a:ext cx="1628375" cy="3373063"/>
              </a:xfrm>
              <a:custGeom>
                <a:avLst/>
                <a:gdLst>
                  <a:gd name="T0" fmla="*/ 73 w 195"/>
                  <a:gd name="T1" fmla="*/ 405 h 405"/>
                  <a:gd name="T2" fmla="*/ 48 w 195"/>
                  <a:gd name="T3" fmla="*/ 294 h 405"/>
                  <a:gd name="T4" fmla="*/ 38 w 195"/>
                  <a:gd name="T5" fmla="*/ 252 h 405"/>
                  <a:gd name="T6" fmla="*/ 48 w 195"/>
                  <a:gd name="T7" fmla="*/ 239 h 405"/>
                  <a:gd name="T8" fmla="*/ 78 w 195"/>
                  <a:gd name="T9" fmla="*/ 239 h 405"/>
                  <a:gd name="T10" fmla="*/ 85 w 195"/>
                  <a:gd name="T11" fmla="*/ 228 h 405"/>
                  <a:gd name="T12" fmla="*/ 31 w 195"/>
                  <a:gd name="T13" fmla="*/ 93 h 405"/>
                  <a:gd name="T14" fmla="*/ 4 w 195"/>
                  <a:gd name="T15" fmla="*/ 28 h 405"/>
                  <a:gd name="T16" fmla="*/ 14 w 195"/>
                  <a:gd name="T17" fmla="*/ 13 h 405"/>
                  <a:gd name="T18" fmla="*/ 110 w 195"/>
                  <a:gd name="T19" fmla="*/ 2 h 405"/>
                  <a:gd name="T20" fmla="*/ 125 w 195"/>
                  <a:gd name="T21" fmla="*/ 7 h 405"/>
                  <a:gd name="T22" fmla="*/ 150 w 195"/>
                  <a:gd name="T23" fmla="*/ 96 h 405"/>
                  <a:gd name="T24" fmla="*/ 182 w 195"/>
                  <a:gd name="T25" fmla="*/ 276 h 405"/>
                  <a:gd name="T26" fmla="*/ 195 w 195"/>
                  <a:gd name="T27" fmla="*/ 405 h 405"/>
                  <a:gd name="T28" fmla="*/ 73 w 195"/>
                  <a:gd name="T29"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405">
                    <a:moveTo>
                      <a:pt x="73" y="405"/>
                    </a:moveTo>
                    <a:cubicBezTo>
                      <a:pt x="67" y="368"/>
                      <a:pt x="57" y="331"/>
                      <a:pt x="48" y="294"/>
                    </a:cubicBezTo>
                    <a:cubicBezTo>
                      <a:pt x="45" y="280"/>
                      <a:pt x="42" y="266"/>
                      <a:pt x="38" y="252"/>
                    </a:cubicBezTo>
                    <a:cubicBezTo>
                      <a:pt x="36" y="243"/>
                      <a:pt x="37" y="238"/>
                      <a:pt x="48" y="239"/>
                    </a:cubicBezTo>
                    <a:cubicBezTo>
                      <a:pt x="58" y="239"/>
                      <a:pt x="68" y="239"/>
                      <a:pt x="78" y="239"/>
                    </a:cubicBezTo>
                    <a:cubicBezTo>
                      <a:pt x="86" y="239"/>
                      <a:pt x="89" y="237"/>
                      <a:pt x="85" y="228"/>
                    </a:cubicBezTo>
                    <a:cubicBezTo>
                      <a:pt x="67" y="183"/>
                      <a:pt x="49" y="138"/>
                      <a:pt x="31" y="93"/>
                    </a:cubicBezTo>
                    <a:cubicBezTo>
                      <a:pt x="22" y="71"/>
                      <a:pt x="13" y="50"/>
                      <a:pt x="4" y="28"/>
                    </a:cubicBezTo>
                    <a:cubicBezTo>
                      <a:pt x="0" y="18"/>
                      <a:pt x="4" y="14"/>
                      <a:pt x="14" y="13"/>
                    </a:cubicBezTo>
                    <a:cubicBezTo>
                      <a:pt x="46" y="10"/>
                      <a:pt x="78" y="6"/>
                      <a:pt x="110" y="2"/>
                    </a:cubicBezTo>
                    <a:cubicBezTo>
                      <a:pt x="116" y="1"/>
                      <a:pt x="122" y="0"/>
                      <a:pt x="125" y="7"/>
                    </a:cubicBezTo>
                    <a:cubicBezTo>
                      <a:pt x="134" y="37"/>
                      <a:pt x="142" y="66"/>
                      <a:pt x="150" y="96"/>
                    </a:cubicBezTo>
                    <a:cubicBezTo>
                      <a:pt x="163" y="155"/>
                      <a:pt x="174" y="215"/>
                      <a:pt x="182" y="276"/>
                    </a:cubicBezTo>
                    <a:cubicBezTo>
                      <a:pt x="187" y="319"/>
                      <a:pt x="192" y="362"/>
                      <a:pt x="195" y="405"/>
                    </a:cubicBezTo>
                    <a:cubicBezTo>
                      <a:pt x="154" y="405"/>
                      <a:pt x="114" y="405"/>
                      <a:pt x="73" y="405"/>
                    </a:cubicBezTo>
                    <a:close/>
                  </a:path>
                </a:pathLst>
              </a:custGeom>
              <a:solidFill>
                <a:srgbClr val="0C233C"/>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29" name="Freeform 36">
                <a:extLst>
                  <a:ext uri="{FF2B5EF4-FFF2-40B4-BE49-F238E27FC236}">
                    <a16:creationId xmlns:a16="http://schemas.microsoft.com/office/drawing/2014/main" id="{8EC24F71-BAE0-4EB8-998B-500B8152F1AB}"/>
                  </a:ext>
                </a:extLst>
              </p:cNvPr>
              <p:cNvSpPr>
                <a:spLocks/>
              </p:cNvSpPr>
              <p:nvPr/>
            </p:nvSpPr>
            <p:spPr bwMode="auto">
              <a:xfrm>
                <a:off x="472096" y="30244334"/>
                <a:ext cx="1924443" cy="183280"/>
              </a:xfrm>
              <a:custGeom>
                <a:avLst/>
                <a:gdLst>
                  <a:gd name="T0" fmla="*/ 9 w 231"/>
                  <a:gd name="T1" fmla="*/ 2 h 22"/>
                  <a:gd name="T2" fmla="*/ 230 w 231"/>
                  <a:gd name="T3" fmla="*/ 1 h 22"/>
                  <a:gd name="T4" fmla="*/ 209 w 231"/>
                  <a:gd name="T5" fmla="*/ 22 h 22"/>
                  <a:gd name="T6" fmla="*/ 18 w 231"/>
                  <a:gd name="T7" fmla="*/ 22 h 22"/>
                  <a:gd name="T8" fmla="*/ 8 w 231"/>
                  <a:gd name="T9" fmla="*/ 6 h 22"/>
                  <a:gd name="T10" fmla="*/ 9 w 231"/>
                  <a:gd name="T11" fmla="*/ 2 h 22"/>
                </a:gdLst>
                <a:ahLst/>
                <a:cxnLst>
                  <a:cxn ang="0">
                    <a:pos x="T0" y="T1"/>
                  </a:cxn>
                  <a:cxn ang="0">
                    <a:pos x="T2" y="T3"/>
                  </a:cxn>
                  <a:cxn ang="0">
                    <a:pos x="T4" y="T5"/>
                  </a:cxn>
                  <a:cxn ang="0">
                    <a:pos x="T6" y="T7"/>
                  </a:cxn>
                  <a:cxn ang="0">
                    <a:pos x="T8" y="T9"/>
                  </a:cxn>
                  <a:cxn ang="0">
                    <a:pos x="T10" y="T11"/>
                  </a:cxn>
                </a:cxnLst>
                <a:rect l="0" t="0" r="r" b="b"/>
                <a:pathLst>
                  <a:path w="231" h="22">
                    <a:moveTo>
                      <a:pt x="9" y="2"/>
                    </a:moveTo>
                    <a:cubicBezTo>
                      <a:pt x="83" y="0"/>
                      <a:pt x="156" y="0"/>
                      <a:pt x="230" y="1"/>
                    </a:cubicBezTo>
                    <a:cubicBezTo>
                      <a:pt x="231" y="22"/>
                      <a:pt x="231" y="22"/>
                      <a:pt x="209" y="22"/>
                    </a:cubicBezTo>
                    <a:cubicBezTo>
                      <a:pt x="146" y="22"/>
                      <a:pt x="82" y="22"/>
                      <a:pt x="18" y="22"/>
                    </a:cubicBezTo>
                    <a:cubicBezTo>
                      <a:pt x="0" y="22"/>
                      <a:pt x="0" y="22"/>
                      <a:pt x="8" y="6"/>
                    </a:cubicBezTo>
                    <a:cubicBezTo>
                      <a:pt x="9" y="5"/>
                      <a:pt x="9" y="3"/>
                      <a:pt x="9" y="2"/>
                    </a:cubicBezTo>
                    <a:close/>
                  </a:path>
                </a:pathLst>
              </a:custGeom>
              <a:solidFill>
                <a:srgbClr val="007A79"/>
              </a:solidFill>
              <a:ln>
                <a:noFill/>
              </a:ln>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30" name="Freeform 38">
                <a:extLst>
                  <a:ext uri="{FF2B5EF4-FFF2-40B4-BE49-F238E27FC236}">
                    <a16:creationId xmlns:a16="http://schemas.microsoft.com/office/drawing/2014/main" id="{4BF888C0-24A9-434F-9D27-500F1FCDE16F}"/>
                  </a:ext>
                </a:extLst>
              </p:cNvPr>
              <p:cNvSpPr>
                <a:spLocks/>
              </p:cNvSpPr>
              <p:nvPr/>
            </p:nvSpPr>
            <p:spPr bwMode="auto">
              <a:xfrm>
                <a:off x="3013348" y="27149716"/>
                <a:ext cx="408856" cy="169182"/>
              </a:xfrm>
              <a:custGeom>
                <a:avLst/>
                <a:gdLst>
                  <a:gd name="T0" fmla="*/ 0 w 49"/>
                  <a:gd name="T1" fmla="*/ 16 h 20"/>
                  <a:gd name="T2" fmla="*/ 42 w 49"/>
                  <a:gd name="T3" fmla="*/ 2 h 20"/>
                  <a:gd name="T4" fmla="*/ 48 w 49"/>
                  <a:gd name="T5" fmla="*/ 4 h 20"/>
                  <a:gd name="T6" fmla="*/ 43 w 49"/>
                  <a:gd name="T7" fmla="*/ 14 h 20"/>
                  <a:gd name="T8" fmla="*/ 0 w 49"/>
                  <a:gd name="T9" fmla="*/ 16 h 20"/>
                </a:gdLst>
                <a:ahLst/>
                <a:cxnLst>
                  <a:cxn ang="0">
                    <a:pos x="T0" y="T1"/>
                  </a:cxn>
                  <a:cxn ang="0">
                    <a:pos x="T2" y="T3"/>
                  </a:cxn>
                  <a:cxn ang="0">
                    <a:pos x="T4" y="T5"/>
                  </a:cxn>
                  <a:cxn ang="0">
                    <a:pos x="T6" y="T7"/>
                  </a:cxn>
                  <a:cxn ang="0">
                    <a:pos x="T8" y="T9"/>
                  </a:cxn>
                </a:cxnLst>
                <a:rect l="0" t="0" r="r" b="b"/>
                <a:pathLst>
                  <a:path w="49" h="20">
                    <a:moveTo>
                      <a:pt x="0" y="16"/>
                    </a:moveTo>
                    <a:cubicBezTo>
                      <a:pt x="13" y="10"/>
                      <a:pt x="28" y="9"/>
                      <a:pt x="42" y="2"/>
                    </a:cubicBezTo>
                    <a:cubicBezTo>
                      <a:pt x="44" y="1"/>
                      <a:pt x="48" y="0"/>
                      <a:pt x="48" y="4"/>
                    </a:cubicBezTo>
                    <a:cubicBezTo>
                      <a:pt x="49" y="9"/>
                      <a:pt x="49" y="14"/>
                      <a:pt x="43" y="14"/>
                    </a:cubicBezTo>
                    <a:cubicBezTo>
                      <a:pt x="29" y="15"/>
                      <a:pt x="14" y="20"/>
                      <a:pt x="0" y="16"/>
                    </a:cubicBezTo>
                    <a:close/>
                  </a:path>
                </a:pathLst>
              </a:custGeom>
              <a:solidFill>
                <a:srgbClr val="D73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31" name="Freeform 39">
                <a:extLst>
                  <a:ext uri="{FF2B5EF4-FFF2-40B4-BE49-F238E27FC236}">
                    <a16:creationId xmlns:a16="http://schemas.microsoft.com/office/drawing/2014/main" id="{F6D40786-D50E-482A-ADB6-7C5291E07562}"/>
                  </a:ext>
                </a:extLst>
              </p:cNvPr>
              <p:cNvSpPr>
                <a:spLocks/>
              </p:cNvSpPr>
              <p:nvPr/>
            </p:nvSpPr>
            <p:spPr bwMode="auto">
              <a:xfrm>
                <a:off x="7986589" y="26007738"/>
                <a:ext cx="1307635" cy="1159601"/>
              </a:xfrm>
              <a:custGeom>
                <a:avLst/>
                <a:gdLst>
                  <a:gd name="T0" fmla="*/ 54 w 371"/>
                  <a:gd name="T1" fmla="*/ 0 h 329"/>
                  <a:gd name="T2" fmla="*/ 371 w 371"/>
                  <a:gd name="T3" fmla="*/ 190 h 329"/>
                  <a:gd name="T4" fmla="*/ 303 w 371"/>
                  <a:gd name="T5" fmla="*/ 329 h 329"/>
                  <a:gd name="T6" fmla="*/ 0 w 371"/>
                  <a:gd name="T7" fmla="*/ 88 h 329"/>
                  <a:gd name="T8" fmla="*/ 54 w 371"/>
                  <a:gd name="T9" fmla="*/ 0 h 329"/>
                </a:gdLst>
                <a:ahLst/>
                <a:cxnLst>
                  <a:cxn ang="0">
                    <a:pos x="T0" y="T1"/>
                  </a:cxn>
                  <a:cxn ang="0">
                    <a:pos x="T2" y="T3"/>
                  </a:cxn>
                  <a:cxn ang="0">
                    <a:pos x="T4" y="T5"/>
                  </a:cxn>
                  <a:cxn ang="0">
                    <a:pos x="T6" y="T7"/>
                  </a:cxn>
                  <a:cxn ang="0">
                    <a:pos x="T8" y="T9"/>
                  </a:cxn>
                </a:cxnLst>
                <a:rect l="0" t="0" r="r" b="b"/>
                <a:pathLst>
                  <a:path w="371" h="329">
                    <a:moveTo>
                      <a:pt x="54" y="0"/>
                    </a:moveTo>
                    <a:lnTo>
                      <a:pt x="371" y="190"/>
                    </a:lnTo>
                    <a:lnTo>
                      <a:pt x="303" y="329"/>
                    </a:lnTo>
                    <a:lnTo>
                      <a:pt x="0" y="88"/>
                    </a:lnTo>
                    <a:lnTo>
                      <a:pt x="54" y="0"/>
                    </a:lnTo>
                    <a:close/>
                  </a:path>
                </a:pathLst>
              </a:cu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sp>
            <p:nvSpPr>
              <p:cNvPr id="32" name="Freeform 40">
                <a:extLst>
                  <a:ext uri="{FF2B5EF4-FFF2-40B4-BE49-F238E27FC236}">
                    <a16:creationId xmlns:a16="http://schemas.microsoft.com/office/drawing/2014/main" id="{2148A582-027B-4A45-8A76-1ABB6FAACBF1}"/>
                  </a:ext>
                </a:extLst>
              </p:cNvPr>
              <p:cNvSpPr>
                <a:spLocks/>
              </p:cNvSpPr>
              <p:nvPr/>
            </p:nvSpPr>
            <p:spPr bwMode="auto">
              <a:xfrm>
                <a:off x="-1328985" y="26927664"/>
                <a:ext cx="789515" cy="1339356"/>
              </a:xfrm>
              <a:custGeom>
                <a:avLst/>
                <a:gdLst>
                  <a:gd name="T0" fmla="*/ 224 w 224"/>
                  <a:gd name="T1" fmla="*/ 14 h 380"/>
                  <a:gd name="T2" fmla="*/ 179 w 224"/>
                  <a:gd name="T3" fmla="*/ 380 h 380"/>
                  <a:gd name="T4" fmla="*/ 0 w 224"/>
                  <a:gd name="T5" fmla="*/ 376 h 380"/>
                  <a:gd name="T6" fmla="*/ 97 w 224"/>
                  <a:gd name="T7" fmla="*/ 0 h 380"/>
                  <a:gd name="T8" fmla="*/ 224 w 224"/>
                  <a:gd name="T9" fmla="*/ 14 h 380"/>
                </a:gdLst>
                <a:ahLst/>
                <a:cxnLst>
                  <a:cxn ang="0">
                    <a:pos x="T0" y="T1"/>
                  </a:cxn>
                  <a:cxn ang="0">
                    <a:pos x="T2" y="T3"/>
                  </a:cxn>
                  <a:cxn ang="0">
                    <a:pos x="T4" y="T5"/>
                  </a:cxn>
                  <a:cxn ang="0">
                    <a:pos x="T6" y="T7"/>
                  </a:cxn>
                  <a:cxn ang="0">
                    <a:pos x="T8" y="T9"/>
                  </a:cxn>
                </a:cxnLst>
                <a:rect l="0" t="0" r="r" b="b"/>
                <a:pathLst>
                  <a:path w="224" h="380">
                    <a:moveTo>
                      <a:pt x="224" y="14"/>
                    </a:moveTo>
                    <a:lnTo>
                      <a:pt x="179" y="380"/>
                    </a:lnTo>
                    <a:lnTo>
                      <a:pt x="0" y="376"/>
                    </a:lnTo>
                    <a:lnTo>
                      <a:pt x="97" y="0"/>
                    </a:lnTo>
                    <a:lnTo>
                      <a:pt x="224" y="14"/>
                    </a:lnTo>
                    <a:close/>
                  </a:path>
                </a:pathLst>
              </a:cu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defTabSz="2288162">
                  <a:defRPr/>
                </a:pPr>
                <a:endParaRPr lang="en-US" sz="4503" kern="0" dirty="0">
                  <a:solidFill>
                    <a:srgbClr val="000000"/>
                  </a:solidFill>
                  <a:latin typeface="Arial" panose="020B0604020202020204" pitchFamily="34" charset="0"/>
                </a:endParaRPr>
              </a:p>
            </p:txBody>
          </p:sp>
        </p:grpSp>
        <p:pic>
          <p:nvPicPr>
            <p:cNvPr id="3" name="Graphic 2">
              <a:extLst>
                <a:ext uri="{FF2B5EF4-FFF2-40B4-BE49-F238E27FC236}">
                  <a16:creationId xmlns:a16="http://schemas.microsoft.com/office/drawing/2014/main" id="{92A8CDF9-8B49-4F56-8792-EF71839423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359" y="3723509"/>
              <a:ext cx="285561" cy="126916"/>
            </a:xfrm>
            <a:prstGeom prst="rect">
              <a:avLst/>
            </a:prstGeom>
          </p:spPr>
        </p:pic>
        <p:grpSp>
          <p:nvGrpSpPr>
            <p:cNvPr id="35" name="Graphic 33">
              <a:extLst>
                <a:ext uri="{FF2B5EF4-FFF2-40B4-BE49-F238E27FC236}">
                  <a16:creationId xmlns:a16="http://schemas.microsoft.com/office/drawing/2014/main" id="{8DECAC32-C6D5-4B19-84A3-ACB18B95CB9C}"/>
                </a:ext>
              </a:extLst>
            </p:cNvPr>
            <p:cNvGrpSpPr/>
            <p:nvPr/>
          </p:nvGrpSpPr>
          <p:grpSpPr>
            <a:xfrm>
              <a:off x="1408999" y="3300071"/>
              <a:ext cx="713647" cy="145669"/>
              <a:chOff x="1408999" y="3300071"/>
              <a:chExt cx="713647" cy="145669"/>
            </a:xfrm>
            <a:solidFill>
              <a:srgbClr val="37333D"/>
            </a:solidFill>
          </p:grpSpPr>
          <p:sp>
            <p:nvSpPr>
              <p:cNvPr id="36" name="Freeform: Shape 35">
                <a:extLst>
                  <a:ext uri="{FF2B5EF4-FFF2-40B4-BE49-F238E27FC236}">
                    <a16:creationId xmlns:a16="http://schemas.microsoft.com/office/drawing/2014/main" id="{705B6226-74C5-4BC6-B94B-C7586F9A8811}"/>
                  </a:ext>
                </a:extLst>
              </p:cNvPr>
              <p:cNvSpPr/>
              <p:nvPr/>
            </p:nvSpPr>
            <p:spPr>
              <a:xfrm>
                <a:off x="1408999" y="3300071"/>
                <a:ext cx="268972" cy="63851"/>
              </a:xfrm>
              <a:custGeom>
                <a:avLst/>
                <a:gdLst>
                  <a:gd name="connsiteX0" fmla="*/ 249746 w 268972"/>
                  <a:gd name="connsiteY0" fmla="*/ 26420 h 63851"/>
                  <a:gd name="connsiteX1" fmla="*/ 100839 w 268972"/>
                  <a:gd name="connsiteY1" fmla="*/ 239 h 63851"/>
                  <a:gd name="connsiteX2" fmla="*/ 0 w 268972"/>
                  <a:gd name="connsiteY2" fmla="*/ 50966 h 63851"/>
                  <a:gd name="connsiteX3" fmla="*/ 122112 w 268972"/>
                  <a:gd name="connsiteY3" fmla="*/ 32966 h 63851"/>
                  <a:gd name="connsiteX4" fmla="*/ 268973 w 268972"/>
                  <a:gd name="connsiteY4" fmla="*/ 63852 h 63851"/>
                  <a:gd name="connsiteX5" fmla="*/ 249541 w 268972"/>
                  <a:gd name="connsiteY5" fmla="*/ 26216 h 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72" h="63851">
                    <a:moveTo>
                      <a:pt x="249746" y="26420"/>
                    </a:moveTo>
                    <a:cubicBezTo>
                      <a:pt x="205565" y="17830"/>
                      <a:pt x="125793" y="-2420"/>
                      <a:pt x="100839" y="239"/>
                    </a:cubicBezTo>
                    <a:cubicBezTo>
                      <a:pt x="53999" y="5148"/>
                      <a:pt x="24545" y="30102"/>
                      <a:pt x="0" y="50966"/>
                    </a:cubicBezTo>
                    <a:cubicBezTo>
                      <a:pt x="55226" y="35829"/>
                      <a:pt x="67294" y="27443"/>
                      <a:pt x="122112" y="32966"/>
                    </a:cubicBezTo>
                    <a:cubicBezTo>
                      <a:pt x="168134" y="37670"/>
                      <a:pt x="222951" y="49738"/>
                      <a:pt x="268973" y="63852"/>
                    </a:cubicBezTo>
                    <a:cubicBezTo>
                      <a:pt x="261405" y="46875"/>
                      <a:pt x="257723" y="42579"/>
                      <a:pt x="249541" y="26216"/>
                    </a:cubicBezTo>
                  </a:path>
                </a:pathLst>
              </a:custGeom>
              <a:solidFill>
                <a:srgbClr val="482F17"/>
              </a:solidFill>
              <a:ln w="20411" cap="flat">
                <a:noFill/>
                <a:prstDash val="solid"/>
                <a:miter/>
              </a:ln>
            </p:spPr>
            <p:txBody>
              <a:bodyPr rtlCol="0" anchor="ctr"/>
              <a:lstStyle/>
              <a:p>
                <a:endParaRPr lang="en-US" sz="1463"/>
              </a:p>
            </p:txBody>
          </p:sp>
          <p:sp>
            <p:nvSpPr>
              <p:cNvPr id="37" name="Freeform: Shape 36">
                <a:extLst>
                  <a:ext uri="{FF2B5EF4-FFF2-40B4-BE49-F238E27FC236}">
                    <a16:creationId xmlns:a16="http://schemas.microsoft.com/office/drawing/2014/main" id="{858985DB-A6E1-401A-9869-C6B4DC575FB5}"/>
                  </a:ext>
                </a:extLst>
              </p:cNvPr>
              <p:cNvSpPr/>
              <p:nvPr/>
            </p:nvSpPr>
            <p:spPr>
              <a:xfrm>
                <a:off x="1446021" y="3370878"/>
                <a:ext cx="227655" cy="69545"/>
              </a:xfrm>
              <a:custGeom>
                <a:avLst/>
                <a:gdLst>
                  <a:gd name="connsiteX0" fmla="*/ 227655 w 227655"/>
                  <a:gd name="connsiteY0" fmla="*/ 69341 h 69545"/>
                  <a:gd name="connsiteX1" fmla="*/ 227451 w 227655"/>
                  <a:gd name="connsiteY1" fmla="*/ 68931 h 69545"/>
                  <a:gd name="connsiteX2" fmla="*/ 66885 w 227655"/>
                  <a:gd name="connsiteY2" fmla="*/ 10636 h 69545"/>
                  <a:gd name="connsiteX3" fmla="*/ 14932 w 227655"/>
                  <a:gd name="connsiteY3" fmla="*/ 0 h 69545"/>
                  <a:gd name="connsiteX4" fmla="*/ 33136 w 227655"/>
                  <a:gd name="connsiteY4" fmla="*/ 32523 h 69545"/>
                  <a:gd name="connsiteX5" fmla="*/ 0 w 227655"/>
                  <a:gd name="connsiteY5" fmla="*/ 16364 h 69545"/>
                  <a:gd name="connsiteX6" fmla="*/ 50726 w 227655"/>
                  <a:gd name="connsiteY6" fmla="*/ 67295 h 69545"/>
                  <a:gd name="connsiteX7" fmla="*/ 226837 w 227655"/>
                  <a:gd name="connsiteY7" fmla="*/ 68931 h 69545"/>
                  <a:gd name="connsiteX8" fmla="*/ 227655 w 227655"/>
                  <a:gd name="connsiteY8" fmla="*/ 69545 h 69545"/>
                  <a:gd name="connsiteX9" fmla="*/ 227655 w 227655"/>
                  <a:gd name="connsiteY9" fmla="*/ 69545 h 69545"/>
                  <a:gd name="connsiteX10" fmla="*/ 227655 w 227655"/>
                  <a:gd name="connsiteY10" fmla="*/ 69545 h 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655" h="69545">
                    <a:moveTo>
                      <a:pt x="227655" y="69341"/>
                    </a:moveTo>
                    <a:cubicBezTo>
                      <a:pt x="227655" y="69341"/>
                      <a:pt x="227451" y="69136"/>
                      <a:pt x="227451" y="68931"/>
                    </a:cubicBezTo>
                    <a:cubicBezTo>
                      <a:pt x="188383" y="-3273"/>
                      <a:pt x="112089" y="-7364"/>
                      <a:pt x="66885" y="10636"/>
                    </a:cubicBezTo>
                    <a:cubicBezTo>
                      <a:pt x="38045" y="22091"/>
                      <a:pt x="14932" y="0"/>
                      <a:pt x="14932" y="0"/>
                    </a:cubicBezTo>
                    <a:cubicBezTo>
                      <a:pt x="14932" y="0"/>
                      <a:pt x="17182" y="22909"/>
                      <a:pt x="33136" y="32523"/>
                    </a:cubicBezTo>
                    <a:cubicBezTo>
                      <a:pt x="9000" y="30068"/>
                      <a:pt x="0" y="13909"/>
                      <a:pt x="0" y="16364"/>
                    </a:cubicBezTo>
                    <a:cubicBezTo>
                      <a:pt x="1636" y="60954"/>
                      <a:pt x="50726" y="67295"/>
                      <a:pt x="50726" y="67295"/>
                    </a:cubicBezTo>
                    <a:cubicBezTo>
                      <a:pt x="99203" y="-1841"/>
                      <a:pt x="216405" y="63000"/>
                      <a:pt x="226837" y="68931"/>
                    </a:cubicBezTo>
                    <a:cubicBezTo>
                      <a:pt x="227246" y="69341"/>
                      <a:pt x="227655" y="69545"/>
                      <a:pt x="227655" y="69545"/>
                    </a:cubicBezTo>
                    <a:cubicBezTo>
                      <a:pt x="227655" y="69545"/>
                      <a:pt x="227655" y="69545"/>
                      <a:pt x="227655" y="69545"/>
                    </a:cubicBezTo>
                    <a:cubicBezTo>
                      <a:pt x="227655" y="69545"/>
                      <a:pt x="227655" y="69545"/>
                      <a:pt x="227655" y="69545"/>
                    </a:cubicBezTo>
                  </a:path>
                </a:pathLst>
              </a:custGeom>
              <a:solidFill>
                <a:srgbClr val="482F17"/>
              </a:solidFill>
              <a:ln w="20411" cap="flat">
                <a:noFill/>
                <a:prstDash val="solid"/>
                <a:miter/>
              </a:ln>
            </p:spPr>
            <p:txBody>
              <a:bodyPr rtlCol="0" anchor="ctr"/>
              <a:lstStyle/>
              <a:p>
                <a:endParaRPr lang="en-US" sz="1463"/>
              </a:p>
            </p:txBody>
          </p:sp>
          <p:sp>
            <p:nvSpPr>
              <p:cNvPr id="38" name="Freeform: Shape 37">
                <a:extLst>
                  <a:ext uri="{FF2B5EF4-FFF2-40B4-BE49-F238E27FC236}">
                    <a16:creationId xmlns:a16="http://schemas.microsoft.com/office/drawing/2014/main" id="{4A7B7396-E3A9-4501-A6F3-B223D6756572}"/>
                  </a:ext>
                </a:extLst>
              </p:cNvPr>
              <p:cNvSpPr/>
              <p:nvPr/>
            </p:nvSpPr>
            <p:spPr>
              <a:xfrm>
                <a:off x="1529276" y="3376006"/>
                <a:ext cx="85083" cy="69734"/>
              </a:xfrm>
              <a:custGeom>
                <a:avLst/>
                <a:gdLst>
                  <a:gd name="connsiteX0" fmla="*/ 7357 w 85083"/>
                  <a:gd name="connsiteY0" fmla="*/ 69735 h 69734"/>
                  <a:gd name="connsiteX1" fmla="*/ 77719 w 85083"/>
                  <a:gd name="connsiteY1" fmla="*/ 69735 h 69734"/>
                  <a:gd name="connsiteX2" fmla="*/ 84878 w 85083"/>
                  <a:gd name="connsiteY2" fmla="*/ 40485 h 69734"/>
                  <a:gd name="connsiteX3" fmla="*/ 38447 w 85083"/>
                  <a:gd name="connsiteY3" fmla="*/ 190 h 69734"/>
                  <a:gd name="connsiteX4" fmla="*/ 198 w 85083"/>
                  <a:gd name="connsiteY4" fmla="*/ 49076 h 69734"/>
                  <a:gd name="connsiteX5" fmla="*/ 7357 w 85083"/>
                  <a:gd name="connsiteY5" fmla="*/ 69735 h 6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83" h="69734">
                    <a:moveTo>
                      <a:pt x="7357" y="69735"/>
                    </a:moveTo>
                    <a:lnTo>
                      <a:pt x="77719" y="69735"/>
                    </a:lnTo>
                    <a:cubicBezTo>
                      <a:pt x="83038" y="61349"/>
                      <a:pt x="85901" y="51121"/>
                      <a:pt x="84878" y="40485"/>
                    </a:cubicBezTo>
                    <a:cubicBezTo>
                      <a:pt x="82628" y="15940"/>
                      <a:pt x="61970" y="-2060"/>
                      <a:pt x="38447" y="190"/>
                    </a:cubicBezTo>
                    <a:cubicBezTo>
                      <a:pt x="15130" y="2644"/>
                      <a:pt x="-2052" y="24326"/>
                      <a:pt x="198" y="49076"/>
                    </a:cubicBezTo>
                    <a:cubicBezTo>
                      <a:pt x="812" y="56849"/>
                      <a:pt x="3471" y="63803"/>
                      <a:pt x="7357" y="69735"/>
                    </a:cubicBezTo>
                  </a:path>
                </a:pathLst>
              </a:custGeom>
              <a:solidFill>
                <a:srgbClr val="2F1F0F"/>
              </a:solidFill>
              <a:ln w="20411" cap="flat">
                <a:noFill/>
                <a:prstDash val="solid"/>
                <a:miter/>
              </a:ln>
            </p:spPr>
            <p:txBody>
              <a:bodyPr rtlCol="0" anchor="ctr"/>
              <a:lstStyle/>
              <a:p>
                <a:endParaRPr lang="en-US" sz="1463"/>
              </a:p>
            </p:txBody>
          </p:sp>
          <p:sp>
            <p:nvSpPr>
              <p:cNvPr id="39" name="Freeform: Shape 38">
                <a:extLst>
                  <a:ext uri="{FF2B5EF4-FFF2-40B4-BE49-F238E27FC236}">
                    <a16:creationId xmlns:a16="http://schemas.microsoft.com/office/drawing/2014/main" id="{4BE59D3C-0BEB-458F-A84B-9618091BB046}"/>
                  </a:ext>
                </a:extLst>
              </p:cNvPr>
              <p:cNvSpPr/>
              <p:nvPr/>
            </p:nvSpPr>
            <p:spPr>
              <a:xfrm>
                <a:off x="1853673" y="3300071"/>
                <a:ext cx="268972" cy="63851"/>
              </a:xfrm>
              <a:custGeom>
                <a:avLst/>
                <a:gdLst>
                  <a:gd name="connsiteX0" fmla="*/ 168134 w 268972"/>
                  <a:gd name="connsiteY0" fmla="*/ 239 h 63851"/>
                  <a:gd name="connsiteX1" fmla="*/ 19432 w 268972"/>
                  <a:gd name="connsiteY1" fmla="*/ 26420 h 63851"/>
                  <a:gd name="connsiteX2" fmla="*/ 0 w 268972"/>
                  <a:gd name="connsiteY2" fmla="*/ 63852 h 63851"/>
                  <a:gd name="connsiteX3" fmla="*/ 146861 w 268972"/>
                  <a:gd name="connsiteY3" fmla="*/ 32966 h 63851"/>
                  <a:gd name="connsiteX4" fmla="*/ 268973 w 268972"/>
                  <a:gd name="connsiteY4" fmla="*/ 50966 h 63851"/>
                  <a:gd name="connsiteX5" fmla="*/ 168134 w 268972"/>
                  <a:gd name="connsiteY5" fmla="*/ 239 h 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72" h="63851">
                    <a:moveTo>
                      <a:pt x="168134" y="239"/>
                    </a:moveTo>
                    <a:cubicBezTo>
                      <a:pt x="143384" y="-2420"/>
                      <a:pt x="63613" y="17830"/>
                      <a:pt x="19432" y="26420"/>
                    </a:cubicBezTo>
                    <a:cubicBezTo>
                      <a:pt x="11250" y="42579"/>
                      <a:pt x="7568" y="46875"/>
                      <a:pt x="0" y="63852"/>
                    </a:cubicBezTo>
                    <a:cubicBezTo>
                      <a:pt x="46226" y="49738"/>
                      <a:pt x="100839" y="37466"/>
                      <a:pt x="146861" y="32966"/>
                    </a:cubicBezTo>
                    <a:cubicBezTo>
                      <a:pt x="201678" y="27443"/>
                      <a:pt x="213746" y="35625"/>
                      <a:pt x="268973" y="50966"/>
                    </a:cubicBezTo>
                    <a:cubicBezTo>
                      <a:pt x="244632" y="30102"/>
                      <a:pt x="215178" y="5148"/>
                      <a:pt x="168134" y="239"/>
                    </a:cubicBezTo>
                  </a:path>
                </a:pathLst>
              </a:custGeom>
              <a:solidFill>
                <a:srgbClr val="482F17"/>
              </a:solidFill>
              <a:ln w="20411" cap="flat">
                <a:noFill/>
                <a:prstDash val="solid"/>
                <a:miter/>
              </a:ln>
            </p:spPr>
            <p:txBody>
              <a:bodyPr rtlCol="0" anchor="ctr"/>
              <a:lstStyle/>
              <a:p>
                <a:endParaRPr lang="en-US" sz="1463"/>
              </a:p>
            </p:txBody>
          </p:sp>
          <p:sp>
            <p:nvSpPr>
              <p:cNvPr id="40" name="Freeform: Shape 39">
                <a:extLst>
                  <a:ext uri="{FF2B5EF4-FFF2-40B4-BE49-F238E27FC236}">
                    <a16:creationId xmlns:a16="http://schemas.microsoft.com/office/drawing/2014/main" id="{70FC713A-A553-4557-92A0-F1F7F38F5B34}"/>
                  </a:ext>
                </a:extLst>
              </p:cNvPr>
              <p:cNvSpPr/>
              <p:nvPr/>
            </p:nvSpPr>
            <p:spPr>
              <a:xfrm>
                <a:off x="1859400" y="3370878"/>
                <a:ext cx="227655" cy="69340"/>
              </a:xfrm>
              <a:custGeom>
                <a:avLst/>
                <a:gdLst>
                  <a:gd name="connsiteX0" fmla="*/ 194519 w 227655"/>
                  <a:gd name="connsiteY0" fmla="*/ 32523 h 69340"/>
                  <a:gd name="connsiteX1" fmla="*/ 212724 w 227655"/>
                  <a:gd name="connsiteY1" fmla="*/ 0 h 69340"/>
                  <a:gd name="connsiteX2" fmla="*/ 160770 w 227655"/>
                  <a:gd name="connsiteY2" fmla="*/ 10636 h 69340"/>
                  <a:gd name="connsiteX3" fmla="*/ 205 w 227655"/>
                  <a:gd name="connsiteY3" fmla="*/ 68931 h 69340"/>
                  <a:gd name="connsiteX4" fmla="*/ 0 w 227655"/>
                  <a:gd name="connsiteY4" fmla="*/ 69341 h 69340"/>
                  <a:gd name="connsiteX5" fmla="*/ 0 w 227655"/>
                  <a:gd name="connsiteY5" fmla="*/ 69341 h 69340"/>
                  <a:gd name="connsiteX6" fmla="*/ 0 w 227655"/>
                  <a:gd name="connsiteY6" fmla="*/ 69341 h 69340"/>
                  <a:gd name="connsiteX7" fmla="*/ 818 w 227655"/>
                  <a:gd name="connsiteY7" fmla="*/ 68727 h 69340"/>
                  <a:gd name="connsiteX8" fmla="*/ 176929 w 227655"/>
                  <a:gd name="connsiteY8" fmla="*/ 67091 h 69340"/>
                  <a:gd name="connsiteX9" fmla="*/ 227655 w 227655"/>
                  <a:gd name="connsiteY9" fmla="*/ 16159 h 69340"/>
                  <a:gd name="connsiteX10" fmla="*/ 194519 w 227655"/>
                  <a:gd name="connsiteY10" fmla="*/ 32318 h 6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655" h="69340">
                    <a:moveTo>
                      <a:pt x="194519" y="32523"/>
                    </a:moveTo>
                    <a:cubicBezTo>
                      <a:pt x="210474" y="22909"/>
                      <a:pt x="212724" y="0"/>
                      <a:pt x="212724" y="0"/>
                    </a:cubicBezTo>
                    <a:cubicBezTo>
                      <a:pt x="212724" y="0"/>
                      <a:pt x="189610" y="22091"/>
                      <a:pt x="160770" y="10636"/>
                    </a:cubicBezTo>
                    <a:cubicBezTo>
                      <a:pt x="115566" y="-7364"/>
                      <a:pt x="39272" y="-3068"/>
                      <a:pt x="205" y="68931"/>
                    </a:cubicBezTo>
                    <a:cubicBezTo>
                      <a:pt x="205" y="68931"/>
                      <a:pt x="0" y="69136"/>
                      <a:pt x="0" y="69341"/>
                    </a:cubicBezTo>
                    <a:cubicBezTo>
                      <a:pt x="0" y="69341"/>
                      <a:pt x="0" y="69341"/>
                      <a:pt x="0" y="69341"/>
                    </a:cubicBezTo>
                    <a:cubicBezTo>
                      <a:pt x="0" y="69341"/>
                      <a:pt x="0" y="69341"/>
                      <a:pt x="0" y="69341"/>
                    </a:cubicBezTo>
                    <a:cubicBezTo>
                      <a:pt x="0" y="69341"/>
                      <a:pt x="205" y="69341"/>
                      <a:pt x="818" y="68727"/>
                    </a:cubicBezTo>
                    <a:cubicBezTo>
                      <a:pt x="11250" y="62795"/>
                      <a:pt x="128452" y="-1841"/>
                      <a:pt x="176929" y="67091"/>
                    </a:cubicBezTo>
                    <a:cubicBezTo>
                      <a:pt x="176929" y="67091"/>
                      <a:pt x="226223" y="60750"/>
                      <a:pt x="227655" y="16159"/>
                    </a:cubicBezTo>
                    <a:cubicBezTo>
                      <a:pt x="227655" y="13909"/>
                      <a:pt x="218655" y="29863"/>
                      <a:pt x="194519" y="32318"/>
                    </a:cubicBezTo>
                  </a:path>
                </a:pathLst>
              </a:custGeom>
              <a:solidFill>
                <a:srgbClr val="482F17"/>
              </a:solidFill>
              <a:ln w="20411" cap="flat">
                <a:noFill/>
                <a:prstDash val="solid"/>
                <a:miter/>
              </a:ln>
            </p:spPr>
            <p:txBody>
              <a:bodyPr rtlCol="0" anchor="ctr"/>
              <a:lstStyle/>
              <a:p>
                <a:endParaRPr lang="en-US" sz="1463"/>
              </a:p>
            </p:txBody>
          </p:sp>
          <p:sp>
            <p:nvSpPr>
              <p:cNvPr id="41" name="Freeform: Shape 40">
                <a:extLst>
                  <a:ext uri="{FF2B5EF4-FFF2-40B4-BE49-F238E27FC236}">
                    <a16:creationId xmlns:a16="http://schemas.microsoft.com/office/drawing/2014/main" id="{D33B0659-88AB-4301-AC88-07140E82DA16}"/>
                  </a:ext>
                </a:extLst>
              </p:cNvPr>
              <p:cNvSpPr/>
              <p:nvPr/>
            </p:nvSpPr>
            <p:spPr>
              <a:xfrm>
                <a:off x="1918921" y="3375974"/>
                <a:ext cx="85083" cy="69766"/>
              </a:xfrm>
              <a:custGeom>
                <a:avLst/>
                <a:gdLst>
                  <a:gd name="connsiteX0" fmla="*/ 77727 w 85083"/>
                  <a:gd name="connsiteY0" fmla="*/ 69767 h 69766"/>
                  <a:gd name="connsiteX1" fmla="*/ 84886 w 85083"/>
                  <a:gd name="connsiteY1" fmla="*/ 49108 h 69766"/>
                  <a:gd name="connsiteX2" fmla="*/ 46636 w 85083"/>
                  <a:gd name="connsiteY2" fmla="*/ 222 h 69766"/>
                  <a:gd name="connsiteX3" fmla="*/ 205 w 85083"/>
                  <a:gd name="connsiteY3" fmla="*/ 40517 h 69766"/>
                  <a:gd name="connsiteX4" fmla="*/ 7364 w 85083"/>
                  <a:gd name="connsiteY4" fmla="*/ 69767 h 69766"/>
                  <a:gd name="connsiteX5" fmla="*/ 77727 w 85083"/>
                  <a:gd name="connsiteY5" fmla="*/ 69767 h 6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83" h="69766">
                    <a:moveTo>
                      <a:pt x="77727" y="69767"/>
                    </a:moveTo>
                    <a:cubicBezTo>
                      <a:pt x="81613" y="63835"/>
                      <a:pt x="84067" y="56676"/>
                      <a:pt x="84886" y="49108"/>
                    </a:cubicBezTo>
                    <a:cubicBezTo>
                      <a:pt x="87136" y="24563"/>
                      <a:pt x="69954" y="2676"/>
                      <a:pt x="46636" y="222"/>
                    </a:cubicBezTo>
                    <a:cubicBezTo>
                      <a:pt x="23318" y="-2233"/>
                      <a:pt x="2455" y="15972"/>
                      <a:pt x="205" y="40517"/>
                    </a:cubicBezTo>
                    <a:cubicBezTo>
                      <a:pt x="-817" y="51358"/>
                      <a:pt x="2046" y="61585"/>
                      <a:pt x="7364" y="69767"/>
                    </a:cubicBezTo>
                    <a:lnTo>
                      <a:pt x="77727" y="69767"/>
                    </a:lnTo>
                    <a:close/>
                  </a:path>
                </a:pathLst>
              </a:custGeom>
              <a:solidFill>
                <a:srgbClr val="2F1F0F"/>
              </a:solidFill>
              <a:ln w="20411" cap="flat">
                <a:noFill/>
                <a:prstDash val="solid"/>
                <a:miter/>
              </a:ln>
            </p:spPr>
            <p:txBody>
              <a:bodyPr rtlCol="0" anchor="ctr"/>
              <a:lstStyle/>
              <a:p>
                <a:endParaRPr lang="en-US" sz="1463"/>
              </a:p>
            </p:txBody>
          </p:sp>
        </p:grpSp>
        <p:grpSp>
          <p:nvGrpSpPr>
            <p:cNvPr id="42" name="Graphic 6">
              <a:extLst>
                <a:ext uri="{FF2B5EF4-FFF2-40B4-BE49-F238E27FC236}">
                  <a16:creationId xmlns:a16="http://schemas.microsoft.com/office/drawing/2014/main" id="{DE4108A9-E5E4-4218-B6E1-F1810DD77524}"/>
                </a:ext>
              </a:extLst>
            </p:cNvPr>
            <p:cNvGrpSpPr>
              <a:grpSpLocks noChangeAspect="1"/>
            </p:cNvGrpSpPr>
            <p:nvPr/>
          </p:nvGrpSpPr>
          <p:grpSpPr>
            <a:xfrm>
              <a:off x="1677674" y="3626041"/>
              <a:ext cx="163137" cy="46869"/>
              <a:chOff x="1714494" y="3624701"/>
              <a:chExt cx="103182" cy="29644"/>
            </a:xfrm>
            <a:solidFill>
              <a:srgbClr val="37333D"/>
            </a:solidFill>
          </p:grpSpPr>
          <p:sp>
            <p:nvSpPr>
              <p:cNvPr id="43" name="Freeform: Shape 42">
                <a:extLst>
                  <a:ext uri="{FF2B5EF4-FFF2-40B4-BE49-F238E27FC236}">
                    <a16:creationId xmlns:a16="http://schemas.microsoft.com/office/drawing/2014/main" id="{D41E4AA0-96EF-4C8F-A822-C65700FD3A4E}"/>
                  </a:ext>
                </a:extLst>
              </p:cNvPr>
              <p:cNvSpPr/>
              <p:nvPr/>
            </p:nvSpPr>
            <p:spPr>
              <a:xfrm>
                <a:off x="1714494" y="3624701"/>
                <a:ext cx="103182" cy="29644"/>
              </a:xfrm>
              <a:custGeom>
                <a:avLst/>
                <a:gdLst>
                  <a:gd name="connsiteX0" fmla="*/ 95696 w 103182"/>
                  <a:gd name="connsiteY0" fmla="*/ 3628 h 29644"/>
                  <a:gd name="connsiteX1" fmla="*/ 84361 w 103182"/>
                  <a:gd name="connsiteY1" fmla="*/ 9 h 29644"/>
                  <a:gd name="connsiteX2" fmla="*/ 63121 w 103182"/>
                  <a:gd name="connsiteY2" fmla="*/ 7057 h 29644"/>
                  <a:gd name="connsiteX3" fmla="*/ 51024 w 103182"/>
                  <a:gd name="connsiteY3" fmla="*/ 9534 h 29644"/>
                  <a:gd name="connsiteX4" fmla="*/ 38927 w 103182"/>
                  <a:gd name="connsiteY4" fmla="*/ 7057 h 29644"/>
                  <a:gd name="connsiteX5" fmla="*/ 17591 w 103182"/>
                  <a:gd name="connsiteY5" fmla="*/ 9 h 29644"/>
                  <a:gd name="connsiteX6" fmla="*/ 6161 w 103182"/>
                  <a:gd name="connsiteY6" fmla="*/ 3628 h 29644"/>
                  <a:gd name="connsiteX7" fmla="*/ 6161 w 103182"/>
                  <a:gd name="connsiteY7" fmla="*/ 17725 h 29644"/>
                  <a:gd name="connsiteX8" fmla="*/ 32355 w 103182"/>
                  <a:gd name="connsiteY8" fmla="*/ 24678 h 29644"/>
                  <a:gd name="connsiteX9" fmla="*/ 43594 w 103182"/>
                  <a:gd name="connsiteY9" fmla="*/ 29250 h 29644"/>
                  <a:gd name="connsiteX10" fmla="*/ 57406 w 103182"/>
                  <a:gd name="connsiteY10" fmla="*/ 29250 h 29644"/>
                  <a:gd name="connsiteX11" fmla="*/ 69217 w 103182"/>
                  <a:gd name="connsiteY11" fmla="*/ 24678 h 29644"/>
                  <a:gd name="connsiteX12" fmla="*/ 97982 w 103182"/>
                  <a:gd name="connsiteY12" fmla="*/ 17725 h 29644"/>
                  <a:gd name="connsiteX13" fmla="*/ 95506 w 103182"/>
                  <a:gd name="connsiteY13" fmla="*/ 3628 h 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182" h="29644">
                    <a:moveTo>
                      <a:pt x="95696" y="3628"/>
                    </a:moveTo>
                    <a:cubicBezTo>
                      <a:pt x="92839" y="2485"/>
                      <a:pt x="87028" y="9"/>
                      <a:pt x="84361" y="9"/>
                    </a:cubicBezTo>
                    <a:cubicBezTo>
                      <a:pt x="77408" y="-182"/>
                      <a:pt x="69883" y="2771"/>
                      <a:pt x="63121" y="7057"/>
                    </a:cubicBezTo>
                    <a:cubicBezTo>
                      <a:pt x="60454" y="8772"/>
                      <a:pt x="54072" y="9534"/>
                      <a:pt x="51024" y="9534"/>
                    </a:cubicBezTo>
                    <a:cubicBezTo>
                      <a:pt x="47976" y="9534"/>
                      <a:pt x="41594" y="8772"/>
                      <a:pt x="38927" y="7057"/>
                    </a:cubicBezTo>
                    <a:cubicBezTo>
                      <a:pt x="32069" y="2866"/>
                      <a:pt x="24544" y="-182"/>
                      <a:pt x="17591" y="9"/>
                    </a:cubicBezTo>
                    <a:cubicBezTo>
                      <a:pt x="14924" y="9"/>
                      <a:pt x="9019" y="2485"/>
                      <a:pt x="6161" y="3628"/>
                    </a:cubicBezTo>
                    <a:cubicBezTo>
                      <a:pt x="-5555" y="8295"/>
                      <a:pt x="2351" y="14772"/>
                      <a:pt x="6161" y="17725"/>
                    </a:cubicBezTo>
                    <a:cubicBezTo>
                      <a:pt x="15877" y="25059"/>
                      <a:pt x="25497" y="21440"/>
                      <a:pt x="32355" y="24678"/>
                    </a:cubicBezTo>
                    <a:cubicBezTo>
                      <a:pt x="36641" y="26679"/>
                      <a:pt x="40832" y="28774"/>
                      <a:pt x="43594" y="29250"/>
                    </a:cubicBezTo>
                    <a:cubicBezTo>
                      <a:pt x="47023" y="29822"/>
                      <a:pt x="53977" y="29727"/>
                      <a:pt x="57406" y="29250"/>
                    </a:cubicBezTo>
                    <a:cubicBezTo>
                      <a:pt x="60263" y="28869"/>
                      <a:pt x="64930" y="26679"/>
                      <a:pt x="69217" y="24678"/>
                    </a:cubicBezTo>
                    <a:cubicBezTo>
                      <a:pt x="76170" y="21440"/>
                      <a:pt x="90934" y="24202"/>
                      <a:pt x="97982" y="17725"/>
                    </a:cubicBezTo>
                    <a:cubicBezTo>
                      <a:pt x="103411" y="12772"/>
                      <a:pt x="107221" y="8295"/>
                      <a:pt x="95506" y="3628"/>
                    </a:cubicBezTo>
                  </a:path>
                </a:pathLst>
              </a:custGeom>
              <a:solidFill>
                <a:srgbClr val="C49971"/>
              </a:solidFill>
              <a:ln w="9525" cap="flat">
                <a:noFill/>
                <a:prstDash val="solid"/>
                <a:miter/>
              </a:ln>
            </p:spPr>
            <p:txBody>
              <a:bodyPr rtlCol="0" anchor="ctr"/>
              <a:lstStyle/>
              <a:p>
                <a:endParaRPr lang="en-US" sz="1463"/>
              </a:p>
            </p:txBody>
          </p:sp>
          <p:sp>
            <p:nvSpPr>
              <p:cNvPr id="44" name="Freeform: Shape 43">
                <a:extLst>
                  <a:ext uri="{FF2B5EF4-FFF2-40B4-BE49-F238E27FC236}">
                    <a16:creationId xmlns:a16="http://schemas.microsoft.com/office/drawing/2014/main" id="{C7C8146B-BC58-4583-B732-41D9C8659656}"/>
                  </a:ext>
                </a:extLst>
              </p:cNvPr>
              <p:cNvSpPr/>
              <p:nvPr/>
            </p:nvSpPr>
            <p:spPr>
              <a:xfrm>
                <a:off x="1731044" y="3634222"/>
                <a:ext cx="23364" cy="11256"/>
              </a:xfrm>
              <a:custGeom>
                <a:avLst/>
                <a:gdLst>
                  <a:gd name="connsiteX0" fmla="*/ 23330 w 23364"/>
                  <a:gd name="connsiteY0" fmla="*/ 9443 h 11256"/>
                  <a:gd name="connsiteX1" fmla="*/ 7900 w 23364"/>
                  <a:gd name="connsiteY1" fmla="*/ 9062 h 11256"/>
                  <a:gd name="connsiteX2" fmla="*/ 184 w 23364"/>
                  <a:gd name="connsiteY2" fmla="*/ 2775 h 11256"/>
                  <a:gd name="connsiteX3" fmla="*/ 12281 w 23364"/>
                  <a:gd name="connsiteY3" fmla="*/ 1727 h 11256"/>
                  <a:gd name="connsiteX4" fmla="*/ 23235 w 23364"/>
                  <a:gd name="connsiteY4" fmla="*/ 9347 h 1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4" h="11256">
                    <a:moveTo>
                      <a:pt x="23330" y="9443"/>
                    </a:moveTo>
                    <a:cubicBezTo>
                      <a:pt x="22378" y="12681"/>
                      <a:pt x="13900" y="10967"/>
                      <a:pt x="7900" y="9062"/>
                    </a:cubicBezTo>
                    <a:cubicBezTo>
                      <a:pt x="1994" y="7157"/>
                      <a:pt x="-768" y="6014"/>
                      <a:pt x="184" y="2775"/>
                    </a:cubicBezTo>
                    <a:cubicBezTo>
                      <a:pt x="1137" y="-463"/>
                      <a:pt x="6661" y="-940"/>
                      <a:pt x="12281" y="1727"/>
                    </a:cubicBezTo>
                    <a:cubicBezTo>
                      <a:pt x="18853" y="4871"/>
                      <a:pt x="24283" y="6109"/>
                      <a:pt x="23235" y="9347"/>
                    </a:cubicBezTo>
                  </a:path>
                </a:pathLst>
              </a:custGeom>
              <a:solidFill>
                <a:srgbClr val="37333D"/>
              </a:solidFill>
              <a:ln w="9525" cap="flat">
                <a:noFill/>
                <a:prstDash val="solid"/>
                <a:miter/>
              </a:ln>
            </p:spPr>
            <p:txBody>
              <a:bodyPr rtlCol="0" anchor="ctr"/>
              <a:lstStyle/>
              <a:p>
                <a:endParaRPr lang="en-US" sz="1463"/>
              </a:p>
            </p:txBody>
          </p:sp>
          <p:sp>
            <p:nvSpPr>
              <p:cNvPr id="45" name="Freeform: Shape 44">
                <a:extLst>
                  <a:ext uri="{FF2B5EF4-FFF2-40B4-BE49-F238E27FC236}">
                    <a16:creationId xmlns:a16="http://schemas.microsoft.com/office/drawing/2014/main" id="{0D6BF358-6704-4E3F-A093-EBE6C4DE7030}"/>
                  </a:ext>
                </a:extLst>
              </p:cNvPr>
              <p:cNvSpPr/>
              <p:nvPr/>
            </p:nvSpPr>
            <p:spPr>
              <a:xfrm>
                <a:off x="1778628" y="3634222"/>
                <a:ext cx="23364" cy="11256"/>
              </a:xfrm>
              <a:custGeom>
                <a:avLst/>
                <a:gdLst>
                  <a:gd name="connsiteX0" fmla="*/ 130 w 23364"/>
                  <a:gd name="connsiteY0" fmla="*/ 9443 h 11256"/>
                  <a:gd name="connsiteX1" fmla="*/ 15465 w 23364"/>
                  <a:gd name="connsiteY1" fmla="*/ 9062 h 11256"/>
                  <a:gd name="connsiteX2" fmla="*/ 23181 w 23364"/>
                  <a:gd name="connsiteY2" fmla="*/ 2775 h 11256"/>
                  <a:gd name="connsiteX3" fmla="*/ 11084 w 23364"/>
                  <a:gd name="connsiteY3" fmla="*/ 1727 h 11256"/>
                  <a:gd name="connsiteX4" fmla="*/ 130 w 23364"/>
                  <a:gd name="connsiteY4" fmla="*/ 9347 h 1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4" h="11256">
                    <a:moveTo>
                      <a:pt x="130" y="9443"/>
                    </a:moveTo>
                    <a:cubicBezTo>
                      <a:pt x="1083" y="12681"/>
                      <a:pt x="9560" y="10967"/>
                      <a:pt x="15465" y="9062"/>
                    </a:cubicBezTo>
                    <a:cubicBezTo>
                      <a:pt x="21371" y="7157"/>
                      <a:pt x="24133" y="6014"/>
                      <a:pt x="23181" y="2775"/>
                    </a:cubicBezTo>
                    <a:cubicBezTo>
                      <a:pt x="22228" y="-463"/>
                      <a:pt x="16704" y="-940"/>
                      <a:pt x="11084" y="1727"/>
                    </a:cubicBezTo>
                    <a:cubicBezTo>
                      <a:pt x="4512" y="4871"/>
                      <a:pt x="-918" y="6109"/>
                      <a:pt x="130" y="9347"/>
                    </a:cubicBezTo>
                  </a:path>
                </a:pathLst>
              </a:custGeom>
              <a:solidFill>
                <a:srgbClr val="37333D"/>
              </a:solidFill>
              <a:ln w="9525" cap="flat">
                <a:noFill/>
                <a:prstDash val="solid"/>
                <a:miter/>
              </a:ln>
            </p:spPr>
            <p:txBody>
              <a:bodyPr rtlCol="0" anchor="ctr"/>
              <a:lstStyle/>
              <a:p>
                <a:endParaRPr lang="en-US" sz="1463"/>
              </a:p>
            </p:txBody>
          </p:sp>
        </p:grpSp>
      </p:grpSp>
      <p:sp>
        <p:nvSpPr>
          <p:cNvPr id="2" name="TextBox 1">
            <a:extLst>
              <a:ext uri="{FF2B5EF4-FFF2-40B4-BE49-F238E27FC236}">
                <a16:creationId xmlns:a16="http://schemas.microsoft.com/office/drawing/2014/main" id="{0CB8DFAA-CF48-423D-A294-106C2558F639}"/>
              </a:ext>
            </a:extLst>
          </p:cNvPr>
          <p:cNvSpPr txBox="1"/>
          <p:nvPr/>
        </p:nvSpPr>
        <p:spPr>
          <a:xfrm>
            <a:off x="808732" y="1970325"/>
            <a:ext cx="2234965" cy="1304752"/>
          </a:xfrm>
          <a:prstGeom prst="rect">
            <a:avLst/>
          </a:prstGeom>
        </p:spPr>
        <p:txBody>
          <a:bodyPr vert="horz" wrap="square" lIns="0" tIns="0" rIns="0" bIns="0" rtlCol="0" anchor="t" anchorCtr="0">
            <a:noAutofit/>
          </a:bodyPr>
          <a:lstStyle/>
          <a:p>
            <a:pPr>
              <a:spcAft>
                <a:spcPts val="488"/>
              </a:spcAft>
            </a:pPr>
            <a:r>
              <a:rPr lang="en-US" sz="975" b="1" dirty="0">
                <a:solidFill>
                  <a:schemeClr val="bg1"/>
                </a:solidFill>
              </a:rPr>
              <a:t>Our range of apprenticeship </a:t>
            </a:r>
            <a:r>
              <a:rPr lang="en-US" sz="975" b="1" dirty="0" err="1">
                <a:solidFill>
                  <a:schemeClr val="bg1"/>
                </a:solidFill>
              </a:rPr>
              <a:t>programmes</a:t>
            </a:r>
            <a:r>
              <a:rPr lang="en-US" sz="975" b="1" dirty="0">
                <a:solidFill>
                  <a:schemeClr val="bg1"/>
                </a:solidFill>
              </a:rPr>
              <a:t> offer candidates</a:t>
            </a:r>
            <a:br>
              <a:rPr lang="en-US" sz="975" b="1" dirty="0">
                <a:solidFill>
                  <a:schemeClr val="bg1"/>
                </a:solidFill>
              </a:rPr>
            </a:br>
            <a:r>
              <a:rPr lang="en-US" sz="975" b="1" dirty="0">
                <a:solidFill>
                  <a:schemeClr val="bg1"/>
                </a:solidFill>
              </a:rPr>
              <a:t>with the opportunity to work</a:t>
            </a:r>
            <a:br>
              <a:rPr lang="en-US" sz="975" b="1" dirty="0">
                <a:solidFill>
                  <a:schemeClr val="bg1"/>
                </a:solidFill>
              </a:rPr>
            </a:br>
            <a:r>
              <a:rPr lang="en-US" sz="975" b="1" dirty="0">
                <a:solidFill>
                  <a:schemeClr val="bg1"/>
                </a:solidFill>
              </a:rPr>
              <a:t>with a variety of clients across</a:t>
            </a:r>
            <a:br>
              <a:rPr lang="en-US" sz="975" b="1" dirty="0">
                <a:solidFill>
                  <a:schemeClr val="bg1"/>
                </a:solidFill>
              </a:rPr>
            </a:br>
            <a:r>
              <a:rPr lang="en-US" sz="975" b="1" dirty="0">
                <a:solidFill>
                  <a:schemeClr val="bg1"/>
                </a:solidFill>
              </a:rPr>
              <a:t>different industries, using innovative approaches and new technologies</a:t>
            </a:r>
            <a:br>
              <a:rPr lang="en-US" sz="975" b="1" dirty="0">
                <a:solidFill>
                  <a:schemeClr val="bg1"/>
                </a:solidFill>
              </a:rPr>
            </a:br>
            <a:r>
              <a:rPr lang="en-US" sz="975" b="1" dirty="0">
                <a:solidFill>
                  <a:schemeClr val="bg1"/>
                </a:solidFill>
              </a:rPr>
              <a:t>to help businesses to improve</a:t>
            </a:r>
            <a:br>
              <a:rPr lang="en-US" sz="975" b="1" dirty="0">
                <a:solidFill>
                  <a:schemeClr val="bg1"/>
                </a:solidFill>
              </a:rPr>
            </a:br>
            <a:r>
              <a:rPr lang="en-US" sz="975" b="1" dirty="0">
                <a:solidFill>
                  <a:schemeClr val="bg1"/>
                </a:solidFill>
              </a:rPr>
              <a:t>the way, they work.</a:t>
            </a:r>
          </a:p>
        </p:txBody>
      </p:sp>
      <p:grpSp>
        <p:nvGrpSpPr>
          <p:cNvPr id="102" name="Group 101">
            <a:extLst>
              <a:ext uri="{FF2B5EF4-FFF2-40B4-BE49-F238E27FC236}">
                <a16:creationId xmlns:a16="http://schemas.microsoft.com/office/drawing/2014/main" id="{F84B94FF-B5A0-4E94-97AE-5EDDEB4B20B1}"/>
              </a:ext>
            </a:extLst>
          </p:cNvPr>
          <p:cNvGrpSpPr/>
          <p:nvPr/>
        </p:nvGrpSpPr>
        <p:grpSpPr>
          <a:xfrm>
            <a:off x="3573121" y="4463458"/>
            <a:ext cx="1252235" cy="654969"/>
            <a:chOff x="4397687" y="4570861"/>
            <a:chExt cx="1541212" cy="806116"/>
          </a:xfrm>
        </p:grpSpPr>
        <p:sp>
          <p:nvSpPr>
            <p:cNvPr id="52" name="object 51">
              <a:extLst>
                <a:ext uri="{FF2B5EF4-FFF2-40B4-BE49-F238E27FC236}">
                  <a16:creationId xmlns:a16="http://schemas.microsoft.com/office/drawing/2014/main" id="{EBB06886-6E5F-412D-9B76-B4F5E0DAFFBE}"/>
                </a:ext>
              </a:extLst>
            </p:cNvPr>
            <p:cNvSpPr txBox="1"/>
            <p:nvPr/>
          </p:nvSpPr>
          <p:spPr>
            <a:xfrm>
              <a:off x="4397687" y="4949532"/>
              <a:ext cx="1541212" cy="427445"/>
            </a:xfrm>
            <a:prstGeom prst="rect">
              <a:avLst/>
            </a:prstGeom>
          </p:spPr>
          <p:txBody>
            <a:bodyPr vert="horz" wrap="square" lIns="0" tIns="9803" rIns="0" bIns="0" rtlCol="0">
              <a:spAutoFit/>
            </a:bodyPr>
            <a:lstStyle/>
            <a:p>
              <a:pPr marL="10319">
                <a:spcBef>
                  <a:spcPts val="77"/>
                </a:spcBef>
              </a:pPr>
              <a:r>
                <a:rPr lang="en-US" sz="731" spc="-8" dirty="0">
                  <a:solidFill>
                    <a:srgbClr val="00338D"/>
                  </a:solidFill>
                  <a:cs typeface="Arial" panose="020B0604020202020204" pitchFamily="34" charset="0"/>
                </a:rPr>
                <a:t>Opportunity to gain a recognized professional qualification.</a:t>
              </a:r>
            </a:p>
          </p:txBody>
        </p:sp>
        <p:sp>
          <p:nvSpPr>
            <p:cNvPr id="53" name="Oval 52">
              <a:extLst>
                <a:ext uri="{FF2B5EF4-FFF2-40B4-BE49-F238E27FC236}">
                  <a16:creationId xmlns:a16="http://schemas.microsoft.com/office/drawing/2014/main" id="{6EADA60F-BE23-46D9-A225-A5CFE98A0AA9}"/>
                </a:ext>
              </a:extLst>
            </p:cNvPr>
            <p:cNvSpPr>
              <a:spLocks noChangeAspect="1"/>
            </p:cNvSpPr>
            <p:nvPr/>
          </p:nvSpPr>
          <p:spPr>
            <a:xfrm flipH="1">
              <a:off x="4397687" y="4570861"/>
              <a:ext cx="360000" cy="360000"/>
            </a:xfrm>
            <a:prstGeom prst="ellipse">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38" b="1" dirty="0">
                  <a:solidFill>
                    <a:schemeClr val="bg1"/>
                  </a:solidFill>
                </a:rPr>
                <a:t>1</a:t>
              </a:r>
            </a:p>
          </p:txBody>
        </p:sp>
      </p:grpSp>
      <p:grpSp>
        <p:nvGrpSpPr>
          <p:cNvPr id="103" name="Group 102">
            <a:extLst>
              <a:ext uri="{FF2B5EF4-FFF2-40B4-BE49-F238E27FC236}">
                <a16:creationId xmlns:a16="http://schemas.microsoft.com/office/drawing/2014/main" id="{A66D298F-C55D-40FC-B45F-EAE222E1A1F4}"/>
              </a:ext>
            </a:extLst>
          </p:cNvPr>
          <p:cNvGrpSpPr/>
          <p:nvPr/>
        </p:nvGrpSpPr>
        <p:grpSpPr>
          <a:xfrm>
            <a:off x="5002104" y="4448992"/>
            <a:ext cx="1252235" cy="992369"/>
            <a:chOff x="6151325" y="4570861"/>
            <a:chExt cx="1541212" cy="1221378"/>
          </a:xfrm>
        </p:grpSpPr>
        <p:sp>
          <p:nvSpPr>
            <p:cNvPr id="63" name="object 51">
              <a:extLst>
                <a:ext uri="{FF2B5EF4-FFF2-40B4-BE49-F238E27FC236}">
                  <a16:creationId xmlns:a16="http://schemas.microsoft.com/office/drawing/2014/main" id="{7645C949-110C-4C99-8CA4-3E7C25EB8FB7}"/>
                </a:ext>
              </a:extLst>
            </p:cNvPr>
            <p:cNvSpPr txBox="1"/>
            <p:nvPr/>
          </p:nvSpPr>
          <p:spPr>
            <a:xfrm>
              <a:off x="6151325" y="4949532"/>
              <a:ext cx="1541212" cy="842707"/>
            </a:xfrm>
            <a:prstGeom prst="rect">
              <a:avLst/>
            </a:prstGeom>
          </p:spPr>
          <p:txBody>
            <a:bodyPr vert="horz" wrap="square" lIns="0" tIns="9803" rIns="0" bIns="0" rtlCol="0">
              <a:spAutoFit/>
            </a:bodyPr>
            <a:lstStyle/>
            <a:p>
              <a:pPr marL="10319">
                <a:spcBef>
                  <a:spcPts val="77"/>
                </a:spcBef>
              </a:pPr>
              <a:r>
                <a:rPr lang="en-US" sz="731" spc="-8" dirty="0">
                  <a:solidFill>
                    <a:srgbClr val="00338D"/>
                  </a:solidFill>
                  <a:cs typeface="Arial" panose="020B0604020202020204" pitchFamily="34" charset="0"/>
                </a:rPr>
                <a:t>On Consulting and Business Services, rotations around</a:t>
              </a:r>
              <a:br>
                <a:rPr lang="en-US" sz="731" spc="-8" dirty="0">
                  <a:solidFill>
                    <a:srgbClr val="00338D"/>
                  </a:solidFill>
                  <a:cs typeface="Arial" panose="020B0604020202020204" pitchFamily="34" charset="0"/>
                </a:rPr>
              </a:br>
              <a:r>
                <a:rPr lang="en-US" sz="731" spc="-8" dirty="0">
                  <a:solidFill>
                    <a:srgbClr val="00338D"/>
                  </a:solidFill>
                  <a:cs typeface="Arial" panose="020B0604020202020204" pitchFamily="34" charset="0"/>
                </a:rPr>
                <a:t>the business area offer an opportunity to gain key experiences and insights into different teams.</a:t>
              </a:r>
            </a:p>
          </p:txBody>
        </p:sp>
        <p:sp>
          <p:nvSpPr>
            <p:cNvPr id="77" name="Oval 76">
              <a:extLst>
                <a:ext uri="{FF2B5EF4-FFF2-40B4-BE49-F238E27FC236}">
                  <a16:creationId xmlns:a16="http://schemas.microsoft.com/office/drawing/2014/main" id="{938F6B59-3B79-4C59-8E80-C65D1CBCF59C}"/>
                </a:ext>
              </a:extLst>
            </p:cNvPr>
            <p:cNvSpPr>
              <a:spLocks noChangeAspect="1"/>
            </p:cNvSpPr>
            <p:nvPr/>
          </p:nvSpPr>
          <p:spPr>
            <a:xfrm flipH="1">
              <a:off x="6151325" y="4570861"/>
              <a:ext cx="360000" cy="360000"/>
            </a:xfrm>
            <a:prstGeom prst="ellipse">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38" b="1" dirty="0">
                  <a:solidFill>
                    <a:schemeClr val="bg1"/>
                  </a:solidFill>
                </a:rPr>
                <a:t>2</a:t>
              </a:r>
            </a:p>
          </p:txBody>
        </p:sp>
      </p:grpSp>
      <p:grpSp>
        <p:nvGrpSpPr>
          <p:cNvPr id="105" name="Group 104">
            <a:extLst>
              <a:ext uri="{FF2B5EF4-FFF2-40B4-BE49-F238E27FC236}">
                <a16:creationId xmlns:a16="http://schemas.microsoft.com/office/drawing/2014/main" id="{2968D919-1366-4695-AC30-03E9AA132A1E}"/>
              </a:ext>
            </a:extLst>
          </p:cNvPr>
          <p:cNvGrpSpPr/>
          <p:nvPr/>
        </p:nvGrpSpPr>
        <p:grpSpPr>
          <a:xfrm>
            <a:off x="7902401" y="4448992"/>
            <a:ext cx="1252235" cy="879902"/>
            <a:chOff x="9658601" y="4570861"/>
            <a:chExt cx="1541212" cy="1082956"/>
          </a:xfrm>
        </p:grpSpPr>
        <p:sp>
          <p:nvSpPr>
            <p:cNvPr id="74" name="object 51">
              <a:extLst>
                <a:ext uri="{FF2B5EF4-FFF2-40B4-BE49-F238E27FC236}">
                  <a16:creationId xmlns:a16="http://schemas.microsoft.com/office/drawing/2014/main" id="{2BE21A91-9B7A-46FA-96FE-32BAEF7AF700}"/>
                </a:ext>
              </a:extLst>
            </p:cNvPr>
            <p:cNvSpPr txBox="1"/>
            <p:nvPr/>
          </p:nvSpPr>
          <p:spPr>
            <a:xfrm>
              <a:off x="9658601" y="4949532"/>
              <a:ext cx="1541212" cy="704285"/>
            </a:xfrm>
            <a:prstGeom prst="rect">
              <a:avLst/>
            </a:prstGeom>
          </p:spPr>
          <p:txBody>
            <a:bodyPr vert="horz" wrap="square" lIns="0" tIns="9803" rIns="0" bIns="0" rtlCol="0">
              <a:spAutoFit/>
            </a:bodyPr>
            <a:lstStyle/>
            <a:p>
              <a:pPr marL="10319" marR="4128">
                <a:spcBef>
                  <a:spcPts val="77"/>
                </a:spcBef>
              </a:pPr>
              <a:r>
                <a:rPr lang="en-US" sz="731" dirty="0">
                  <a:solidFill>
                    <a:srgbClr val="00338D"/>
                  </a:solidFill>
                  <a:cs typeface="Arial" panose="020B0604020202020204" pitchFamily="34" charset="0"/>
                </a:rPr>
                <a:t>Earning</a:t>
              </a:r>
              <a:r>
                <a:rPr lang="en-US" sz="731" spc="-37" dirty="0">
                  <a:solidFill>
                    <a:srgbClr val="00338D"/>
                  </a:solidFill>
                  <a:cs typeface="Arial" panose="020B0604020202020204" pitchFamily="34" charset="0"/>
                </a:rPr>
                <a:t> </a:t>
              </a:r>
              <a:r>
                <a:rPr lang="en-US" sz="731" dirty="0">
                  <a:solidFill>
                    <a:srgbClr val="00338D"/>
                  </a:solidFill>
                  <a:cs typeface="Arial" panose="020B0604020202020204" pitchFamily="34" charset="0"/>
                </a:rPr>
                <a:t>a</a:t>
              </a:r>
              <a:r>
                <a:rPr lang="en-US" sz="731" spc="-28" dirty="0">
                  <a:solidFill>
                    <a:srgbClr val="00338D"/>
                  </a:solidFill>
                  <a:cs typeface="Arial" panose="020B0604020202020204" pitchFamily="34" charset="0"/>
                </a:rPr>
                <a:t> </a:t>
              </a:r>
              <a:r>
                <a:rPr lang="en-US" sz="731" dirty="0">
                  <a:solidFill>
                    <a:srgbClr val="00338D"/>
                  </a:solidFill>
                  <a:cs typeface="Arial" panose="020B0604020202020204" pitchFamily="34" charset="0"/>
                </a:rPr>
                <a:t>salary</a:t>
              </a:r>
              <a:r>
                <a:rPr lang="en-US" sz="731" spc="-8" dirty="0">
                  <a:solidFill>
                    <a:srgbClr val="00338D"/>
                  </a:solidFill>
                  <a:cs typeface="Arial" panose="020B0604020202020204" pitchFamily="34" charset="0"/>
                </a:rPr>
                <a:t> </a:t>
              </a:r>
              <a:r>
                <a:rPr lang="en-US" sz="731" dirty="0">
                  <a:solidFill>
                    <a:srgbClr val="00338D"/>
                  </a:solidFill>
                  <a:cs typeface="Arial" panose="020B0604020202020204" pitchFamily="34" charset="0"/>
                </a:rPr>
                <a:t>whilst gaining</a:t>
              </a:r>
              <a:r>
                <a:rPr lang="en-US" sz="731" spc="-28" dirty="0">
                  <a:solidFill>
                    <a:srgbClr val="00338D"/>
                  </a:solidFill>
                  <a:cs typeface="Arial" panose="020B0604020202020204" pitchFamily="34" charset="0"/>
                </a:rPr>
                <a:t> </a:t>
              </a:r>
              <a:r>
                <a:rPr lang="en-US" sz="731" dirty="0">
                  <a:solidFill>
                    <a:srgbClr val="00338D"/>
                  </a:solidFill>
                  <a:cs typeface="Arial" panose="020B0604020202020204" pitchFamily="34" charset="0"/>
                </a:rPr>
                <a:t>a</a:t>
              </a:r>
              <a:r>
                <a:rPr lang="en-US" sz="731" spc="-24" dirty="0">
                  <a:solidFill>
                    <a:srgbClr val="00338D"/>
                  </a:solidFill>
                  <a:cs typeface="Arial" panose="020B0604020202020204" pitchFamily="34" charset="0"/>
                </a:rPr>
                <a:t> </a:t>
              </a:r>
              <a:r>
                <a:rPr lang="en-US" sz="731" spc="-8" dirty="0">
                  <a:solidFill>
                    <a:srgbClr val="00338D"/>
                  </a:solidFill>
                  <a:cs typeface="Arial" panose="020B0604020202020204" pitchFamily="34" charset="0"/>
                </a:rPr>
                <a:t>broad</a:t>
              </a:r>
              <a:r>
                <a:rPr lang="en-US" sz="731" spc="-138" dirty="0">
                  <a:solidFill>
                    <a:srgbClr val="00338D"/>
                  </a:solidFill>
                  <a:cs typeface="Arial" panose="020B0604020202020204" pitchFamily="34" charset="0"/>
                </a:rPr>
                <a:t> </a:t>
              </a:r>
              <a:r>
                <a:rPr lang="en-US" sz="731" spc="-8" dirty="0">
                  <a:solidFill>
                    <a:srgbClr val="00338D"/>
                  </a:solidFill>
                  <a:cs typeface="Arial" panose="020B0604020202020204" pitchFamily="34" charset="0"/>
                </a:rPr>
                <a:t>range </a:t>
              </a:r>
              <a:r>
                <a:rPr lang="en-US" sz="731" dirty="0">
                  <a:solidFill>
                    <a:srgbClr val="00338D"/>
                  </a:solidFill>
                  <a:cs typeface="Arial" panose="020B0604020202020204" pitchFamily="34" charset="0"/>
                </a:rPr>
                <a:t>of</a:t>
              </a:r>
              <a:r>
                <a:rPr lang="en-US" sz="731" spc="-28" dirty="0">
                  <a:solidFill>
                    <a:srgbClr val="00338D"/>
                  </a:solidFill>
                  <a:cs typeface="Arial" panose="020B0604020202020204" pitchFamily="34" charset="0"/>
                </a:rPr>
                <a:t> </a:t>
              </a:r>
              <a:r>
                <a:rPr lang="en-US" sz="731" dirty="0">
                  <a:solidFill>
                    <a:srgbClr val="00338D"/>
                  </a:solidFill>
                  <a:cs typeface="Arial" panose="020B0604020202020204" pitchFamily="34" charset="0"/>
                </a:rPr>
                <a:t>work</a:t>
              </a:r>
              <a:r>
                <a:rPr lang="en-US" sz="731" spc="-16" dirty="0">
                  <a:solidFill>
                    <a:srgbClr val="00338D"/>
                  </a:solidFill>
                  <a:cs typeface="Arial" panose="020B0604020202020204" pitchFamily="34" charset="0"/>
                </a:rPr>
                <a:t> </a:t>
              </a:r>
              <a:r>
                <a:rPr lang="en-US" sz="731" spc="-8" dirty="0">
                  <a:solidFill>
                    <a:srgbClr val="00338D"/>
                  </a:solidFill>
                  <a:cs typeface="Arial" panose="020B0604020202020204" pitchFamily="34" charset="0"/>
                </a:rPr>
                <a:t>experience</a:t>
              </a:r>
              <a:r>
                <a:rPr lang="en-US" sz="731" spc="-49" dirty="0">
                  <a:solidFill>
                    <a:srgbClr val="00338D"/>
                  </a:solidFill>
                  <a:cs typeface="Arial" panose="020B0604020202020204" pitchFamily="34" charset="0"/>
                </a:rPr>
                <a:t> </a:t>
              </a:r>
              <a:r>
                <a:rPr lang="en-US" sz="731" dirty="0">
                  <a:solidFill>
                    <a:srgbClr val="00338D"/>
                  </a:solidFill>
                  <a:cs typeface="Arial" panose="020B0604020202020204" pitchFamily="34" charset="0"/>
                </a:rPr>
                <a:t>and</a:t>
              </a:r>
              <a:r>
                <a:rPr lang="en-US" sz="731" spc="-28" dirty="0">
                  <a:solidFill>
                    <a:srgbClr val="00338D"/>
                  </a:solidFill>
                  <a:cs typeface="Arial" panose="020B0604020202020204" pitchFamily="34" charset="0"/>
                </a:rPr>
                <a:t> </a:t>
              </a:r>
              <a:r>
                <a:rPr lang="en-US" sz="731" dirty="0">
                  <a:solidFill>
                    <a:srgbClr val="00338D"/>
                  </a:solidFill>
                  <a:cs typeface="Arial" panose="020B0604020202020204" pitchFamily="34" charset="0"/>
                </a:rPr>
                <a:t>working</a:t>
              </a:r>
              <a:r>
                <a:rPr lang="en-US" sz="731" spc="-8" dirty="0">
                  <a:solidFill>
                    <a:srgbClr val="00338D"/>
                  </a:solidFill>
                  <a:cs typeface="Arial" panose="020B0604020202020204" pitchFamily="34" charset="0"/>
                </a:rPr>
                <a:t> </a:t>
              </a:r>
              <a:r>
                <a:rPr lang="en-US" sz="731" dirty="0">
                  <a:solidFill>
                    <a:srgbClr val="00338D"/>
                  </a:solidFill>
                  <a:cs typeface="Arial" panose="020B0604020202020204" pitchFamily="34" charset="0"/>
                </a:rPr>
                <a:t>towards</a:t>
              </a:r>
              <a:r>
                <a:rPr lang="en-US" sz="731" spc="-12" dirty="0">
                  <a:solidFill>
                    <a:srgbClr val="00338D"/>
                  </a:solidFill>
                  <a:cs typeface="Arial" panose="020B0604020202020204" pitchFamily="34" charset="0"/>
                </a:rPr>
                <a:t> </a:t>
              </a:r>
              <a:r>
                <a:rPr lang="en-US" sz="731" spc="-41" dirty="0">
                  <a:solidFill>
                    <a:srgbClr val="00338D"/>
                  </a:solidFill>
                  <a:cs typeface="Arial" panose="020B0604020202020204" pitchFamily="34" charset="0"/>
                </a:rPr>
                <a:t>a </a:t>
              </a:r>
              <a:r>
                <a:rPr lang="en-US" sz="731" spc="-8" dirty="0">
                  <a:solidFill>
                    <a:srgbClr val="00338D"/>
                  </a:solidFill>
                  <a:cs typeface="Arial" panose="020B0604020202020204" pitchFamily="34" charset="0"/>
                </a:rPr>
                <a:t>professional</a:t>
              </a:r>
              <a:r>
                <a:rPr lang="en-US" sz="731" spc="-24" dirty="0">
                  <a:solidFill>
                    <a:srgbClr val="00338D"/>
                  </a:solidFill>
                  <a:cs typeface="Arial" panose="020B0604020202020204" pitchFamily="34" charset="0"/>
                </a:rPr>
                <a:t> </a:t>
              </a:r>
              <a:r>
                <a:rPr lang="en-US" sz="731" spc="-8" dirty="0">
                  <a:solidFill>
                    <a:srgbClr val="00338D"/>
                  </a:solidFill>
                  <a:cs typeface="Arial" panose="020B0604020202020204" pitchFamily="34" charset="0"/>
                </a:rPr>
                <a:t>qualification</a:t>
              </a:r>
              <a:endParaRPr lang="en-US" sz="731" dirty="0">
                <a:solidFill>
                  <a:srgbClr val="00338D"/>
                </a:solidFill>
                <a:cs typeface="Arial" panose="020B0604020202020204" pitchFamily="34" charset="0"/>
              </a:endParaRPr>
            </a:p>
          </p:txBody>
        </p:sp>
        <p:sp>
          <p:nvSpPr>
            <p:cNvPr id="75" name="Oval 74">
              <a:extLst>
                <a:ext uri="{FF2B5EF4-FFF2-40B4-BE49-F238E27FC236}">
                  <a16:creationId xmlns:a16="http://schemas.microsoft.com/office/drawing/2014/main" id="{15239F8C-F87A-40C1-B6C5-A2C5D1D6DDD5}"/>
                </a:ext>
              </a:extLst>
            </p:cNvPr>
            <p:cNvSpPr>
              <a:spLocks noChangeAspect="1"/>
            </p:cNvSpPr>
            <p:nvPr/>
          </p:nvSpPr>
          <p:spPr>
            <a:xfrm flipH="1">
              <a:off x="9658601" y="4570861"/>
              <a:ext cx="360000" cy="360000"/>
            </a:xfrm>
            <a:prstGeom prst="ellipse">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38" b="1" dirty="0">
                  <a:solidFill>
                    <a:schemeClr val="bg1"/>
                  </a:solidFill>
                </a:rPr>
                <a:t>4</a:t>
              </a:r>
            </a:p>
          </p:txBody>
        </p:sp>
      </p:grpSp>
      <p:sp>
        <p:nvSpPr>
          <p:cNvPr id="5" name="Rectangle 4">
            <a:extLst>
              <a:ext uri="{FF2B5EF4-FFF2-40B4-BE49-F238E27FC236}">
                <a16:creationId xmlns:a16="http://schemas.microsoft.com/office/drawing/2014/main" id="{0F5573A6-59F3-41F7-9639-E8D41757F6E3}"/>
              </a:ext>
            </a:extLst>
          </p:cNvPr>
          <p:cNvSpPr>
            <a:spLocks/>
          </p:cNvSpPr>
          <p:nvPr/>
        </p:nvSpPr>
        <p:spPr>
          <a:xfrm>
            <a:off x="3564535" y="999098"/>
            <a:ext cx="5530151" cy="365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Audit</a:t>
            </a:r>
          </a:p>
        </p:txBody>
      </p:sp>
      <p:sp>
        <p:nvSpPr>
          <p:cNvPr id="12" name="Rectangle 11">
            <a:extLst>
              <a:ext uri="{FF2B5EF4-FFF2-40B4-BE49-F238E27FC236}">
                <a16:creationId xmlns:a16="http://schemas.microsoft.com/office/drawing/2014/main" id="{A933B3BC-E5CC-4B53-8FE7-3C4520F76A26}"/>
              </a:ext>
            </a:extLst>
          </p:cNvPr>
          <p:cNvSpPr>
            <a:spLocks/>
          </p:cNvSpPr>
          <p:nvPr/>
        </p:nvSpPr>
        <p:spPr>
          <a:xfrm>
            <a:off x="3564535" y="1740743"/>
            <a:ext cx="5530151" cy="3656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rgbClr val="00338D"/>
                </a:solidFill>
              </a:rPr>
              <a:t>KPMG Business Services  </a:t>
            </a:r>
          </a:p>
        </p:txBody>
      </p:sp>
      <p:sp>
        <p:nvSpPr>
          <p:cNvPr id="82" name="Rectangle 81">
            <a:extLst>
              <a:ext uri="{FF2B5EF4-FFF2-40B4-BE49-F238E27FC236}">
                <a16:creationId xmlns:a16="http://schemas.microsoft.com/office/drawing/2014/main" id="{898A1198-54F1-4D38-8264-E7CFCD372DD7}"/>
              </a:ext>
            </a:extLst>
          </p:cNvPr>
          <p:cNvSpPr>
            <a:spLocks/>
          </p:cNvSpPr>
          <p:nvPr/>
        </p:nvSpPr>
        <p:spPr>
          <a:xfrm>
            <a:off x="3563511" y="3547068"/>
            <a:ext cx="5531175" cy="380250"/>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Technology</a:t>
            </a:r>
          </a:p>
        </p:txBody>
      </p:sp>
      <p:sp>
        <p:nvSpPr>
          <p:cNvPr id="94" name="Rectangle 93">
            <a:extLst>
              <a:ext uri="{FF2B5EF4-FFF2-40B4-BE49-F238E27FC236}">
                <a16:creationId xmlns:a16="http://schemas.microsoft.com/office/drawing/2014/main" id="{C7D98B10-FF5C-4430-B47D-33FA621AE485}"/>
              </a:ext>
            </a:extLst>
          </p:cNvPr>
          <p:cNvSpPr>
            <a:spLocks/>
          </p:cNvSpPr>
          <p:nvPr/>
        </p:nvSpPr>
        <p:spPr>
          <a:xfrm>
            <a:off x="3564535" y="3178351"/>
            <a:ext cx="5530151" cy="3656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KPMG Law</a:t>
            </a:r>
          </a:p>
        </p:txBody>
      </p:sp>
      <p:sp>
        <p:nvSpPr>
          <p:cNvPr id="97" name="Rectangle 96">
            <a:extLst>
              <a:ext uri="{FF2B5EF4-FFF2-40B4-BE49-F238E27FC236}">
                <a16:creationId xmlns:a16="http://schemas.microsoft.com/office/drawing/2014/main" id="{B4C969E8-07CD-4E7B-8418-84D02813ACA2}"/>
              </a:ext>
            </a:extLst>
          </p:cNvPr>
          <p:cNvSpPr>
            <a:spLocks/>
          </p:cNvSpPr>
          <p:nvPr/>
        </p:nvSpPr>
        <p:spPr>
          <a:xfrm>
            <a:off x="3564535" y="2453201"/>
            <a:ext cx="5530151" cy="3656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5" tIns="58500" rIns="117015" bIns="58500" rtlCol="0" anchor="ctr"/>
          <a:lstStyle/>
          <a:p>
            <a:pPr>
              <a:lnSpc>
                <a:spcPct val="90000"/>
              </a:lnSpc>
            </a:pPr>
            <a:r>
              <a:rPr lang="en-GB" sz="975" b="1" dirty="0">
                <a:solidFill>
                  <a:schemeClr val="bg1"/>
                </a:solidFill>
              </a:rPr>
              <a:t>Consulting Managed Services</a:t>
            </a:r>
          </a:p>
        </p:txBody>
      </p:sp>
      <p:sp>
        <p:nvSpPr>
          <p:cNvPr id="99" name="TextBox 98">
            <a:extLst>
              <a:ext uri="{FF2B5EF4-FFF2-40B4-BE49-F238E27FC236}">
                <a16:creationId xmlns:a16="http://schemas.microsoft.com/office/drawing/2014/main" id="{7B1B8365-3870-4385-8224-9205B54284D6}"/>
              </a:ext>
            </a:extLst>
          </p:cNvPr>
          <p:cNvSpPr txBox="1"/>
          <p:nvPr/>
        </p:nvSpPr>
        <p:spPr>
          <a:xfrm>
            <a:off x="3569697" y="4010770"/>
            <a:ext cx="3037691" cy="252361"/>
          </a:xfrm>
          <a:prstGeom prst="rect">
            <a:avLst/>
          </a:prstGeom>
        </p:spPr>
        <p:txBody>
          <a:bodyPr vert="horz" wrap="square" lIns="0" tIns="0" rIns="0" bIns="0" rtlCol="0" anchor="t" anchorCtr="0">
            <a:noAutofit/>
          </a:bodyPr>
          <a:lstStyle/>
          <a:p>
            <a:pPr>
              <a:lnSpc>
                <a:spcPct val="70000"/>
              </a:lnSpc>
              <a:spcAft>
                <a:spcPts val="488"/>
              </a:spcAft>
            </a:pPr>
            <a:r>
              <a:rPr lang="en-US" sz="1600" b="1" dirty="0">
                <a:solidFill>
                  <a:schemeClr val="tx2"/>
                </a:solidFill>
              </a:rPr>
              <a:t>Benefits of apprenticeship </a:t>
            </a:r>
            <a:r>
              <a:rPr lang="en-US" sz="1600" b="1" dirty="0" err="1">
                <a:solidFill>
                  <a:schemeClr val="tx2"/>
                </a:solidFill>
              </a:rPr>
              <a:t>programmes</a:t>
            </a:r>
            <a:r>
              <a:rPr lang="en-US" sz="1600" b="1" dirty="0">
                <a:solidFill>
                  <a:schemeClr val="tx2"/>
                </a:solidFill>
              </a:rPr>
              <a:t>: </a:t>
            </a:r>
          </a:p>
        </p:txBody>
      </p:sp>
      <p:grpSp>
        <p:nvGrpSpPr>
          <p:cNvPr id="104" name="Group 103">
            <a:extLst>
              <a:ext uri="{FF2B5EF4-FFF2-40B4-BE49-F238E27FC236}">
                <a16:creationId xmlns:a16="http://schemas.microsoft.com/office/drawing/2014/main" id="{11625866-6188-476A-905F-083EAA1DDAB5}"/>
              </a:ext>
            </a:extLst>
          </p:cNvPr>
          <p:cNvGrpSpPr/>
          <p:nvPr/>
        </p:nvGrpSpPr>
        <p:grpSpPr>
          <a:xfrm>
            <a:off x="6431089" y="4477674"/>
            <a:ext cx="1252235" cy="767435"/>
            <a:chOff x="7904963" y="4570861"/>
            <a:chExt cx="1541212" cy="944536"/>
          </a:xfrm>
        </p:grpSpPr>
        <p:sp>
          <p:nvSpPr>
            <p:cNvPr id="66" name="object 51">
              <a:extLst>
                <a:ext uri="{FF2B5EF4-FFF2-40B4-BE49-F238E27FC236}">
                  <a16:creationId xmlns:a16="http://schemas.microsoft.com/office/drawing/2014/main" id="{3986F6B0-D57F-447D-963B-D285FECC3DFC}"/>
                </a:ext>
              </a:extLst>
            </p:cNvPr>
            <p:cNvSpPr txBox="1"/>
            <p:nvPr/>
          </p:nvSpPr>
          <p:spPr>
            <a:xfrm>
              <a:off x="7904963" y="4949532"/>
              <a:ext cx="1541212" cy="565865"/>
            </a:xfrm>
            <a:prstGeom prst="rect">
              <a:avLst/>
            </a:prstGeom>
          </p:spPr>
          <p:txBody>
            <a:bodyPr vert="horz" wrap="square" lIns="0" tIns="9803" rIns="0" bIns="0" rtlCol="0">
              <a:spAutoFit/>
            </a:bodyPr>
            <a:lstStyle/>
            <a:p>
              <a:pPr marL="10319">
                <a:spcBef>
                  <a:spcPts val="77"/>
                </a:spcBef>
              </a:pPr>
              <a:r>
                <a:rPr lang="en-US" sz="731" spc="-8" dirty="0">
                  <a:solidFill>
                    <a:srgbClr val="00338D"/>
                  </a:solidFill>
                  <a:cs typeface="Arial" panose="020B0604020202020204" pitchFamily="34" charset="0"/>
                </a:rPr>
                <a:t>They build a network across the whole Firm from junior staff members all the way up to Partner level</a:t>
              </a:r>
            </a:p>
          </p:txBody>
        </p:sp>
        <p:sp>
          <p:nvSpPr>
            <p:cNvPr id="101" name="Oval 100">
              <a:extLst>
                <a:ext uri="{FF2B5EF4-FFF2-40B4-BE49-F238E27FC236}">
                  <a16:creationId xmlns:a16="http://schemas.microsoft.com/office/drawing/2014/main" id="{5AB3C56F-A481-42B1-ABF3-D2AC9A6E7AFA}"/>
                </a:ext>
              </a:extLst>
            </p:cNvPr>
            <p:cNvSpPr>
              <a:spLocks noChangeAspect="1"/>
            </p:cNvSpPr>
            <p:nvPr/>
          </p:nvSpPr>
          <p:spPr>
            <a:xfrm flipH="1">
              <a:off x="7904963" y="4570861"/>
              <a:ext cx="360000" cy="360000"/>
            </a:xfrm>
            <a:prstGeom prst="ellipse">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38" b="1" dirty="0">
                  <a:solidFill>
                    <a:schemeClr val="bg1"/>
                  </a:solidFill>
                </a:rPr>
                <a:t>3</a:t>
              </a:r>
            </a:p>
          </p:txBody>
        </p:sp>
      </p:grpSp>
      <p:sp>
        <p:nvSpPr>
          <p:cNvPr id="64" name="TextBox 63">
            <a:extLst>
              <a:ext uri="{FF2B5EF4-FFF2-40B4-BE49-F238E27FC236}">
                <a16:creationId xmlns:a16="http://schemas.microsoft.com/office/drawing/2014/main" id="{94BBF7C5-DE38-4EFD-8E68-E05322A93EAD}"/>
              </a:ext>
            </a:extLst>
          </p:cNvPr>
          <p:cNvSpPr txBox="1"/>
          <p:nvPr/>
        </p:nvSpPr>
        <p:spPr>
          <a:xfrm>
            <a:off x="6196224" y="1098775"/>
            <a:ext cx="2770374" cy="215656"/>
          </a:xfrm>
          <a:prstGeom prst="rect">
            <a:avLst/>
          </a:prstGeom>
        </p:spPr>
        <p:txBody>
          <a:bodyPr vert="horz" wrap="square" lIns="0" tIns="0" rIns="0" bIns="0" rtlCol="0" anchor="t" anchorCtr="0">
            <a:noAutofit/>
          </a:bodyPr>
          <a:lstStyle/>
          <a:p>
            <a:pPr>
              <a:spcAft>
                <a:spcPts val="397"/>
              </a:spcAft>
            </a:pPr>
            <a:r>
              <a:rPr lang="en-US" sz="661" dirty="0">
                <a:solidFill>
                  <a:schemeClr val="bg1"/>
                </a:solidFill>
              </a:rPr>
              <a:t>5-year </a:t>
            </a:r>
            <a:r>
              <a:rPr lang="en-US" sz="661" dirty="0" err="1">
                <a:solidFill>
                  <a:schemeClr val="bg1"/>
                </a:solidFill>
              </a:rPr>
              <a:t>programme</a:t>
            </a:r>
            <a:r>
              <a:rPr lang="en-US" sz="661" dirty="0">
                <a:solidFill>
                  <a:schemeClr val="bg1"/>
                </a:solidFill>
              </a:rPr>
              <a:t> working towards a Level 7 ACA/CA qualification</a:t>
            </a:r>
          </a:p>
        </p:txBody>
      </p:sp>
      <p:sp>
        <p:nvSpPr>
          <p:cNvPr id="65" name="TextBox 64">
            <a:extLst>
              <a:ext uri="{FF2B5EF4-FFF2-40B4-BE49-F238E27FC236}">
                <a16:creationId xmlns:a16="http://schemas.microsoft.com/office/drawing/2014/main" id="{6E26890B-8149-46AE-BC98-043D0BAFD556}"/>
              </a:ext>
            </a:extLst>
          </p:cNvPr>
          <p:cNvSpPr txBox="1"/>
          <p:nvPr/>
        </p:nvSpPr>
        <p:spPr>
          <a:xfrm>
            <a:off x="6196225" y="1430959"/>
            <a:ext cx="2770374" cy="365625"/>
          </a:xfrm>
          <a:prstGeom prst="rect">
            <a:avLst/>
          </a:prstGeom>
        </p:spPr>
        <p:txBody>
          <a:bodyPr vert="horz" wrap="square" lIns="0" tIns="0" rIns="0" bIns="0" rtlCol="0" anchor="t" anchorCtr="0">
            <a:noAutofit/>
          </a:bodyPr>
          <a:lstStyle/>
          <a:p>
            <a:pPr>
              <a:spcAft>
                <a:spcPts val="397"/>
              </a:spcAft>
            </a:pPr>
            <a:r>
              <a:rPr lang="en-US" sz="661" dirty="0">
                <a:solidFill>
                  <a:schemeClr val="bg1"/>
                </a:solidFill>
              </a:rPr>
              <a:t>4-year </a:t>
            </a:r>
            <a:r>
              <a:rPr lang="en-US" sz="661" dirty="0" err="1">
                <a:solidFill>
                  <a:schemeClr val="bg1"/>
                </a:solidFill>
              </a:rPr>
              <a:t>programme</a:t>
            </a:r>
            <a:r>
              <a:rPr lang="en-US" sz="661" dirty="0">
                <a:solidFill>
                  <a:schemeClr val="bg1"/>
                </a:solidFill>
              </a:rPr>
              <a:t> where you will complete a Level 6 BSc (Hons) Digital and Technology Solutions qualification.  </a:t>
            </a:r>
          </a:p>
        </p:txBody>
      </p:sp>
      <p:sp>
        <p:nvSpPr>
          <p:cNvPr id="67" name="TextBox 66">
            <a:extLst>
              <a:ext uri="{FF2B5EF4-FFF2-40B4-BE49-F238E27FC236}">
                <a16:creationId xmlns:a16="http://schemas.microsoft.com/office/drawing/2014/main" id="{2EB868E3-6693-4BAA-BC32-C9CE6696DBA8}"/>
              </a:ext>
            </a:extLst>
          </p:cNvPr>
          <p:cNvSpPr txBox="1"/>
          <p:nvPr/>
        </p:nvSpPr>
        <p:spPr>
          <a:xfrm>
            <a:off x="6196226" y="1842016"/>
            <a:ext cx="2874998" cy="215656"/>
          </a:xfrm>
          <a:prstGeom prst="rect">
            <a:avLst/>
          </a:prstGeom>
        </p:spPr>
        <p:txBody>
          <a:bodyPr vert="horz" wrap="square" lIns="0" tIns="0" rIns="0" bIns="0" rtlCol="0" anchor="t" anchorCtr="0">
            <a:noAutofit/>
          </a:bodyPr>
          <a:lstStyle/>
          <a:p>
            <a:pPr>
              <a:spcAft>
                <a:spcPts val="397"/>
              </a:spcAft>
            </a:pPr>
            <a:r>
              <a:rPr lang="en-US" sz="661" dirty="0">
                <a:solidFill>
                  <a:srgbClr val="00338D"/>
                </a:solidFill>
              </a:rPr>
              <a:t>2-year </a:t>
            </a:r>
            <a:r>
              <a:rPr lang="en-US" sz="661" dirty="0" err="1">
                <a:solidFill>
                  <a:srgbClr val="00338D"/>
                </a:solidFill>
              </a:rPr>
              <a:t>programme</a:t>
            </a:r>
            <a:r>
              <a:rPr lang="en-US" sz="661" dirty="0">
                <a:solidFill>
                  <a:srgbClr val="00338D"/>
                </a:solidFill>
              </a:rPr>
              <a:t> where you will complete </a:t>
            </a:r>
            <a:r>
              <a:rPr lang="en-GB" sz="661" dirty="0">
                <a:solidFill>
                  <a:srgbClr val="00338D"/>
                </a:solidFill>
              </a:rPr>
              <a:t>Business Administration Level 3.</a:t>
            </a:r>
            <a:endParaRPr lang="en-US" sz="661" dirty="0">
              <a:solidFill>
                <a:srgbClr val="00338D"/>
              </a:solidFill>
            </a:endParaRPr>
          </a:p>
        </p:txBody>
      </p:sp>
      <p:sp>
        <p:nvSpPr>
          <p:cNvPr id="69" name="TextBox 68">
            <a:extLst>
              <a:ext uri="{FF2B5EF4-FFF2-40B4-BE49-F238E27FC236}">
                <a16:creationId xmlns:a16="http://schemas.microsoft.com/office/drawing/2014/main" id="{A62298CA-AFD4-4F60-97CA-BD0B0818FD4A}"/>
              </a:ext>
            </a:extLst>
          </p:cNvPr>
          <p:cNvSpPr txBox="1"/>
          <p:nvPr/>
        </p:nvSpPr>
        <p:spPr>
          <a:xfrm>
            <a:off x="6197333" y="2856502"/>
            <a:ext cx="2875000" cy="215656"/>
          </a:xfrm>
          <a:prstGeom prst="rect">
            <a:avLst/>
          </a:prstGeom>
        </p:spPr>
        <p:txBody>
          <a:bodyPr vert="horz" wrap="square" lIns="0" tIns="0" rIns="0" bIns="0" rtlCol="0" anchor="t" anchorCtr="0">
            <a:noAutofit/>
          </a:bodyPr>
          <a:lstStyle/>
          <a:p>
            <a:pPr>
              <a:spcAft>
                <a:spcPts val="397"/>
              </a:spcAft>
            </a:pPr>
            <a:r>
              <a:rPr lang="en-GB" sz="661" dirty="0">
                <a:solidFill>
                  <a:schemeClr val="bg1"/>
                </a:solidFill>
              </a:rPr>
              <a:t>5-year programme  where you will study the Level 4 Junior Management Consultant Apprenticeship and Level 7 of either ACA, </a:t>
            </a:r>
            <a:r>
              <a:rPr lang="en-GB" sz="661" dirty="0" err="1">
                <a:solidFill>
                  <a:schemeClr val="bg1"/>
                </a:solidFill>
              </a:rPr>
              <a:t>ChMC</a:t>
            </a:r>
            <a:r>
              <a:rPr lang="en-GB" sz="661" dirty="0">
                <a:solidFill>
                  <a:schemeClr val="bg1"/>
                </a:solidFill>
              </a:rPr>
              <a:t>, CIPD or another relevant professional qualification.</a:t>
            </a:r>
            <a:endParaRPr lang="en-US" sz="661" dirty="0">
              <a:solidFill>
                <a:schemeClr val="bg1"/>
              </a:solidFill>
            </a:endParaRPr>
          </a:p>
        </p:txBody>
      </p:sp>
      <p:sp>
        <p:nvSpPr>
          <p:cNvPr id="70" name="TextBox 69">
            <a:extLst>
              <a:ext uri="{FF2B5EF4-FFF2-40B4-BE49-F238E27FC236}">
                <a16:creationId xmlns:a16="http://schemas.microsoft.com/office/drawing/2014/main" id="{AC3F256E-9352-4DC0-8839-7C32ABC656BD}"/>
              </a:ext>
            </a:extLst>
          </p:cNvPr>
          <p:cNvSpPr txBox="1"/>
          <p:nvPr/>
        </p:nvSpPr>
        <p:spPr>
          <a:xfrm>
            <a:off x="6197334" y="2560921"/>
            <a:ext cx="2770374" cy="215656"/>
          </a:xfrm>
          <a:prstGeom prst="rect">
            <a:avLst/>
          </a:prstGeom>
        </p:spPr>
        <p:txBody>
          <a:bodyPr vert="horz" wrap="square" lIns="0" tIns="0" rIns="0" bIns="0" rtlCol="0" anchor="t" anchorCtr="0">
            <a:noAutofit/>
          </a:bodyPr>
          <a:lstStyle/>
          <a:p>
            <a:pPr>
              <a:spcAft>
                <a:spcPts val="397"/>
              </a:spcAft>
            </a:pPr>
            <a:r>
              <a:rPr lang="en-GB" sz="661" dirty="0">
                <a:solidFill>
                  <a:schemeClr val="bg1"/>
                </a:solidFill>
              </a:rPr>
              <a:t>2-year programme where you will complete the Business Administration level 3.</a:t>
            </a:r>
            <a:endParaRPr lang="en-US" sz="661" dirty="0">
              <a:solidFill>
                <a:schemeClr val="bg1"/>
              </a:solidFill>
            </a:endParaRPr>
          </a:p>
        </p:txBody>
      </p:sp>
      <p:sp>
        <p:nvSpPr>
          <p:cNvPr id="71" name="TextBox 70">
            <a:extLst>
              <a:ext uri="{FF2B5EF4-FFF2-40B4-BE49-F238E27FC236}">
                <a16:creationId xmlns:a16="http://schemas.microsoft.com/office/drawing/2014/main" id="{8322130B-6339-4358-BBC8-6FD108B91571}"/>
              </a:ext>
            </a:extLst>
          </p:cNvPr>
          <p:cNvSpPr txBox="1"/>
          <p:nvPr/>
        </p:nvSpPr>
        <p:spPr>
          <a:xfrm>
            <a:off x="6197334" y="3259663"/>
            <a:ext cx="2770374" cy="215656"/>
          </a:xfrm>
          <a:prstGeom prst="rect">
            <a:avLst/>
          </a:prstGeom>
        </p:spPr>
        <p:txBody>
          <a:bodyPr vert="horz" wrap="square" lIns="0" tIns="0" rIns="0" bIns="0" rtlCol="0" anchor="t" anchorCtr="0">
            <a:noAutofit/>
          </a:bodyPr>
          <a:lstStyle/>
          <a:p>
            <a:pPr>
              <a:spcAft>
                <a:spcPts val="397"/>
              </a:spcAft>
            </a:pPr>
            <a:r>
              <a:rPr lang="en-US" sz="661" dirty="0">
                <a:solidFill>
                  <a:schemeClr val="bg1"/>
                </a:solidFill>
              </a:rPr>
              <a:t>6-year </a:t>
            </a:r>
            <a:r>
              <a:rPr lang="en-US" sz="661" dirty="0" err="1">
                <a:solidFill>
                  <a:schemeClr val="bg1"/>
                </a:solidFill>
              </a:rPr>
              <a:t>programme</a:t>
            </a:r>
            <a:r>
              <a:rPr lang="en-US" sz="661" dirty="0">
                <a:solidFill>
                  <a:schemeClr val="bg1"/>
                </a:solidFill>
              </a:rPr>
              <a:t> where you will co</a:t>
            </a:r>
            <a:r>
              <a:rPr lang="en-GB" sz="661" dirty="0" err="1">
                <a:solidFill>
                  <a:schemeClr val="bg1"/>
                </a:solidFill>
              </a:rPr>
              <a:t>omplete</a:t>
            </a:r>
            <a:r>
              <a:rPr lang="en-GB" sz="661" dirty="0">
                <a:solidFill>
                  <a:schemeClr val="bg1"/>
                </a:solidFill>
              </a:rPr>
              <a:t> the Level 3 Paralegal and Level 7 Solicitor qualification.</a:t>
            </a:r>
            <a:endParaRPr lang="en-US" sz="661" dirty="0">
              <a:solidFill>
                <a:schemeClr val="bg1"/>
              </a:solidFill>
            </a:endParaRPr>
          </a:p>
        </p:txBody>
      </p:sp>
      <p:sp>
        <p:nvSpPr>
          <p:cNvPr id="72" name="TextBox 71">
            <a:extLst>
              <a:ext uri="{FF2B5EF4-FFF2-40B4-BE49-F238E27FC236}">
                <a16:creationId xmlns:a16="http://schemas.microsoft.com/office/drawing/2014/main" id="{C9AC92D7-F094-4C19-961E-37F71E7DEECB}"/>
              </a:ext>
            </a:extLst>
          </p:cNvPr>
          <p:cNvSpPr txBox="1"/>
          <p:nvPr/>
        </p:nvSpPr>
        <p:spPr>
          <a:xfrm>
            <a:off x="6196224" y="2173592"/>
            <a:ext cx="2875000" cy="215656"/>
          </a:xfrm>
          <a:prstGeom prst="rect">
            <a:avLst/>
          </a:prstGeom>
        </p:spPr>
        <p:txBody>
          <a:bodyPr vert="horz" wrap="square" lIns="0" tIns="0" rIns="0" bIns="0" rtlCol="0" anchor="t" anchorCtr="0">
            <a:noAutofit/>
          </a:bodyPr>
          <a:lstStyle/>
          <a:p>
            <a:pPr>
              <a:spcAft>
                <a:spcPts val="397"/>
              </a:spcAft>
            </a:pPr>
            <a:r>
              <a:rPr lang="en-US" sz="661" dirty="0">
                <a:solidFill>
                  <a:srgbClr val="00338D"/>
                </a:solidFill>
              </a:rPr>
              <a:t>5-year </a:t>
            </a:r>
            <a:r>
              <a:rPr lang="en-US" sz="661" dirty="0" err="1">
                <a:solidFill>
                  <a:srgbClr val="00338D"/>
                </a:solidFill>
              </a:rPr>
              <a:t>programme</a:t>
            </a:r>
            <a:r>
              <a:rPr lang="en-US" sz="661" dirty="0">
                <a:solidFill>
                  <a:srgbClr val="00338D"/>
                </a:solidFill>
              </a:rPr>
              <a:t> where you will study for a AAT Level 3 and 4 and Level 7 ATT CTA Qualification.</a:t>
            </a:r>
          </a:p>
        </p:txBody>
      </p:sp>
      <p:sp>
        <p:nvSpPr>
          <p:cNvPr id="73" name="TextBox 72">
            <a:extLst>
              <a:ext uri="{FF2B5EF4-FFF2-40B4-BE49-F238E27FC236}">
                <a16:creationId xmlns:a16="http://schemas.microsoft.com/office/drawing/2014/main" id="{5D3CF49D-CA4B-47D1-9BB4-081A8D4774D8}"/>
              </a:ext>
            </a:extLst>
          </p:cNvPr>
          <p:cNvSpPr txBox="1"/>
          <p:nvPr/>
        </p:nvSpPr>
        <p:spPr>
          <a:xfrm>
            <a:off x="6196224" y="3665296"/>
            <a:ext cx="2875000" cy="215656"/>
          </a:xfrm>
          <a:prstGeom prst="rect">
            <a:avLst/>
          </a:prstGeom>
        </p:spPr>
        <p:txBody>
          <a:bodyPr vert="horz" wrap="square" lIns="0" tIns="0" rIns="0" bIns="0" rtlCol="0" anchor="t" anchorCtr="0">
            <a:noAutofit/>
          </a:bodyPr>
          <a:lstStyle/>
          <a:p>
            <a:pPr>
              <a:spcAft>
                <a:spcPts val="397"/>
              </a:spcAft>
            </a:pPr>
            <a:r>
              <a:rPr lang="en-US" sz="661" dirty="0">
                <a:solidFill>
                  <a:schemeClr val="bg1"/>
                </a:solidFill>
              </a:rPr>
              <a:t>4-year </a:t>
            </a:r>
            <a:r>
              <a:rPr lang="en-US" sz="661" dirty="0" err="1">
                <a:solidFill>
                  <a:schemeClr val="bg1"/>
                </a:solidFill>
              </a:rPr>
              <a:t>programme</a:t>
            </a:r>
            <a:r>
              <a:rPr lang="en-US" sz="661" dirty="0">
                <a:solidFill>
                  <a:schemeClr val="bg1"/>
                </a:solidFill>
              </a:rPr>
              <a:t> where you will complete a Level 6 BSc (Hons) Digital and Technology Solutions qualification.  </a:t>
            </a:r>
          </a:p>
          <a:p>
            <a:pPr>
              <a:spcAft>
                <a:spcPts val="397"/>
              </a:spcAft>
            </a:pPr>
            <a:endParaRPr lang="en-US" sz="661" dirty="0">
              <a:solidFill>
                <a:schemeClr val="bg1"/>
              </a:solidFill>
            </a:endParaRPr>
          </a:p>
        </p:txBody>
      </p:sp>
    </p:spTree>
    <p:extLst>
      <p:ext uri="{BB962C8B-B14F-4D97-AF65-F5344CB8AC3E}">
        <p14:creationId xmlns:p14="http://schemas.microsoft.com/office/powerpoint/2010/main" val="4098080938"/>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up)">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14:presetBounceEnd="33000">
                                      <p:stCondLst>
                                        <p:cond delay="0"/>
                                      </p:stCondLst>
                                      <p:childTnLst>
                                        <p:set>
                                          <p:cBhvr>
                                            <p:cTn id="15" dur="1" fill="hold">
                                              <p:stCondLst>
                                                <p:cond delay="0"/>
                                              </p:stCondLst>
                                            </p:cTn>
                                            <p:tgtEl>
                                              <p:spTgt spid="99"/>
                                            </p:tgtEl>
                                            <p:attrNameLst>
                                              <p:attrName>style.visibility</p:attrName>
                                            </p:attrNameLst>
                                          </p:cBhvr>
                                          <p:to>
                                            <p:strVal val="visible"/>
                                          </p:to>
                                        </p:set>
                                        <p:anim calcmode="lin" valueType="num" p14:bounceEnd="33000">
                                          <p:cBhvr additive="base">
                                            <p:cTn id="16" dur="1000" fill="hold"/>
                                            <p:tgtEl>
                                              <p:spTgt spid="99"/>
                                            </p:tgtEl>
                                            <p:attrNameLst>
                                              <p:attrName>ppt_x</p:attrName>
                                            </p:attrNameLst>
                                          </p:cBhvr>
                                          <p:tavLst>
                                            <p:tav tm="0">
                                              <p:val>
                                                <p:strVal val="#ppt_x"/>
                                              </p:val>
                                            </p:tav>
                                            <p:tav tm="100000">
                                              <p:val>
                                                <p:strVal val="#ppt_x"/>
                                              </p:val>
                                            </p:tav>
                                          </p:tavLst>
                                        </p:anim>
                                        <p:anim calcmode="lin" valueType="num" p14:bounceEnd="33000">
                                          <p:cBhvr additive="base">
                                            <p:cTn id="17"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500"/>
                                            <p:tgtEl>
                                              <p:spTgt spid="1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animBg="1"/>
          <p:bldP spid="9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up)">
                                          <p:cBhvr>
                                            <p:cTn id="11" dur="500"/>
                                            <p:tgtEl>
                                              <p:spTgt spid="82"/>
                                            </p:tgtEl>
                                          </p:cBhvr>
                                        </p:animEffect>
                                      </p:childTnLst>
                                    </p:cTn>
                                  </p:par>
                                  <p:par>
                                    <p:cTn id="12" presetID="10" presetClass="entr" presetSubtype="0" fill="hold" nodeType="withEffect">
                                      <p:stCondLst>
                                        <p:cond delay="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1000" fill="hold"/>
                                            <p:tgtEl>
                                              <p:spTgt spid="99"/>
                                            </p:tgtEl>
                                            <p:attrNameLst>
                                              <p:attrName>ppt_x</p:attrName>
                                            </p:attrNameLst>
                                          </p:cBhvr>
                                          <p:tavLst>
                                            <p:tav tm="0">
                                              <p:val>
                                                <p:strVal val="#ppt_x"/>
                                              </p:val>
                                            </p:tav>
                                            <p:tav tm="100000">
                                              <p:val>
                                                <p:strVal val="#ppt_x"/>
                                              </p:val>
                                            </p:tav>
                                          </p:tavLst>
                                        </p:anim>
                                        <p:anim calcmode="lin" valueType="num">
                                          <p:cBhvr additive="base">
                                            <p:cTn id="20"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nodeType="withEffect">
                                      <p:stCondLst>
                                        <p:cond delay="30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animBg="1"/>
          <p:bldP spid="9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E2C2-1A90-404C-A305-0E38481636EC}"/>
              </a:ext>
            </a:extLst>
          </p:cNvPr>
          <p:cNvSpPr>
            <a:spLocks noGrp="1"/>
          </p:cNvSpPr>
          <p:nvPr>
            <p:ph type="title"/>
          </p:nvPr>
        </p:nvSpPr>
        <p:spPr/>
        <p:txBody>
          <a:bodyPr/>
          <a:lstStyle/>
          <a:p>
            <a:r>
              <a:rPr lang="en-GB" b="1" dirty="0">
                <a:latin typeface="+mn-lt"/>
              </a:rPr>
              <a:t>Programme Timeline- Audit</a:t>
            </a:r>
          </a:p>
        </p:txBody>
      </p:sp>
      <p:cxnSp>
        <p:nvCxnSpPr>
          <p:cNvPr id="3" name="Straight Connector 2">
            <a:extLst>
              <a:ext uri="{FF2B5EF4-FFF2-40B4-BE49-F238E27FC236}">
                <a16:creationId xmlns:a16="http://schemas.microsoft.com/office/drawing/2014/main" id="{4C058BF6-637B-4611-A49A-177EB854D6BE}"/>
              </a:ext>
            </a:extLst>
          </p:cNvPr>
          <p:cNvCxnSpPr>
            <a:cxnSpLocks/>
          </p:cNvCxnSpPr>
          <p:nvPr/>
        </p:nvCxnSpPr>
        <p:spPr>
          <a:xfrm>
            <a:off x="1113523" y="3414331"/>
            <a:ext cx="6998234" cy="73125"/>
          </a:xfrm>
          <a:prstGeom prst="line">
            <a:avLst/>
          </a:prstGeom>
          <a:ln w="38100" cap="sq">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2AD0C53-1C40-4BBE-9D53-271B6F51360D}"/>
              </a:ext>
            </a:extLst>
          </p:cNvPr>
          <p:cNvSpPr/>
          <p:nvPr/>
        </p:nvSpPr>
        <p:spPr>
          <a:xfrm>
            <a:off x="1528496"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sp>
        <p:nvSpPr>
          <p:cNvPr id="5" name="Oval 4">
            <a:extLst>
              <a:ext uri="{FF2B5EF4-FFF2-40B4-BE49-F238E27FC236}">
                <a16:creationId xmlns:a16="http://schemas.microsoft.com/office/drawing/2014/main" id="{0BE45262-D08F-407E-819A-E1CF156FF12E}"/>
              </a:ext>
            </a:extLst>
          </p:cNvPr>
          <p:cNvSpPr/>
          <p:nvPr/>
        </p:nvSpPr>
        <p:spPr>
          <a:xfrm>
            <a:off x="2359178"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sp>
        <p:nvSpPr>
          <p:cNvPr id="6" name="TextBox 5">
            <a:extLst>
              <a:ext uri="{FF2B5EF4-FFF2-40B4-BE49-F238E27FC236}">
                <a16:creationId xmlns:a16="http://schemas.microsoft.com/office/drawing/2014/main" id="{0078A445-61EC-4438-B025-CD078099AD9C}"/>
              </a:ext>
            </a:extLst>
          </p:cNvPr>
          <p:cNvSpPr txBox="1"/>
          <p:nvPr/>
        </p:nvSpPr>
        <p:spPr>
          <a:xfrm>
            <a:off x="2466961" y="3903448"/>
            <a:ext cx="1305263" cy="359009"/>
          </a:xfrm>
          <a:prstGeom prst="rect">
            <a:avLst/>
          </a:prstGeom>
          <a:noFill/>
        </p:spPr>
        <p:txBody>
          <a:bodyPr wrap="square" lIns="0" tIns="0" rIns="0" bIns="0" rtlCol="0">
            <a:spAutoFit/>
          </a:bodyPr>
          <a:lstStyle/>
          <a:p>
            <a:pPr defTabSz="742950">
              <a:lnSpc>
                <a:spcPct val="110000"/>
              </a:lnSpc>
              <a:spcAft>
                <a:spcPts val="244"/>
              </a:spcAft>
              <a:defRPr/>
            </a:pPr>
            <a:r>
              <a:rPr lang="en-GB" sz="1219" b="1" dirty="0">
                <a:solidFill>
                  <a:prstClr val="white"/>
                </a:solidFill>
              </a:rPr>
              <a:t>Years 1-3</a:t>
            </a:r>
          </a:p>
          <a:p>
            <a:pPr defTabSz="742950">
              <a:lnSpc>
                <a:spcPct val="110000"/>
              </a:lnSpc>
              <a:spcAft>
                <a:spcPts val="488"/>
              </a:spcAft>
              <a:defRPr/>
            </a:pPr>
            <a:r>
              <a:rPr lang="en-GB" sz="813" dirty="0">
                <a:solidFill>
                  <a:prstClr val="white"/>
                </a:solidFill>
                <a:latin typeface="Arial"/>
              </a:rPr>
              <a:t>.</a:t>
            </a:r>
          </a:p>
        </p:txBody>
      </p:sp>
      <p:cxnSp>
        <p:nvCxnSpPr>
          <p:cNvPr id="7" name="Straight Connector 6">
            <a:extLst>
              <a:ext uri="{FF2B5EF4-FFF2-40B4-BE49-F238E27FC236}">
                <a16:creationId xmlns:a16="http://schemas.microsoft.com/office/drawing/2014/main" id="{99AE5D39-7FAE-4BC5-9549-3110F38604D5}"/>
              </a:ext>
            </a:extLst>
          </p:cNvPr>
          <p:cNvCxnSpPr>
            <a:cxnSpLocks/>
          </p:cNvCxnSpPr>
          <p:nvPr/>
        </p:nvCxnSpPr>
        <p:spPr>
          <a:xfrm>
            <a:off x="2222599" y="2082718"/>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B0CE98E-71F2-42BC-89C8-CEEEF4672E64}"/>
              </a:ext>
            </a:extLst>
          </p:cNvPr>
          <p:cNvSpPr txBox="1"/>
          <p:nvPr/>
        </p:nvSpPr>
        <p:spPr>
          <a:xfrm>
            <a:off x="2552545" y="2002456"/>
            <a:ext cx="1305263" cy="192745"/>
          </a:xfrm>
          <a:prstGeom prst="rect">
            <a:avLst/>
          </a:prstGeom>
          <a:noFill/>
        </p:spPr>
        <p:txBody>
          <a:bodyPr wrap="square" lIns="0" tIns="0" rIns="0" bIns="0" rtlCol="0">
            <a:spAutoFit/>
          </a:bodyPr>
          <a:lstStyle/>
          <a:p>
            <a:pPr defTabSz="742950">
              <a:lnSpc>
                <a:spcPct val="110000"/>
              </a:lnSpc>
              <a:spcAft>
                <a:spcPts val="244"/>
              </a:spcAft>
              <a:defRPr/>
            </a:pPr>
            <a:r>
              <a:rPr lang="en-GB" sz="1219" b="1" dirty="0">
                <a:solidFill>
                  <a:prstClr val="white"/>
                </a:solidFill>
              </a:rPr>
              <a:t>Years 1 and 2</a:t>
            </a:r>
          </a:p>
        </p:txBody>
      </p:sp>
      <p:cxnSp>
        <p:nvCxnSpPr>
          <p:cNvPr id="9" name="Straight Connector 8">
            <a:extLst>
              <a:ext uri="{FF2B5EF4-FFF2-40B4-BE49-F238E27FC236}">
                <a16:creationId xmlns:a16="http://schemas.microsoft.com/office/drawing/2014/main" id="{BD2378FF-98D2-42DF-85E4-AD545D4B1C40}"/>
              </a:ext>
            </a:extLst>
          </p:cNvPr>
          <p:cNvCxnSpPr>
            <a:cxnSpLocks/>
          </p:cNvCxnSpPr>
          <p:nvPr/>
        </p:nvCxnSpPr>
        <p:spPr>
          <a:xfrm>
            <a:off x="2222599" y="3655825"/>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2ABED9-25B9-4110-8B13-04AECB90DD37}"/>
              </a:ext>
            </a:extLst>
          </p:cNvPr>
          <p:cNvSpPr/>
          <p:nvPr/>
        </p:nvSpPr>
        <p:spPr>
          <a:xfrm>
            <a:off x="3784509"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sp>
        <p:nvSpPr>
          <p:cNvPr id="11" name="TextBox 10">
            <a:extLst>
              <a:ext uri="{FF2B5EF4-FFF2-40B4-BE49-F238E27FC236}">
                <a16:creationId xmlns:a16="http://schemas.microsoft.com/office/drawing/2014/main" id="{DD5D19E3-E6B2-460B-9C75-66D1D9554957}"/>
              </a:ext>
            </a:extLst>
          </p:cNvPr>
          <p:cNvSpPr txBox="1"/>
          <p:nvPr/>
        </p:nvSpPr>
        <p:spPr>
          <a:xfrm>
            <a:off x="4586715" y="3866097"/>
            <a:ext cx="1305263" cy="359009"/>
          </a:xfrm>
          <a:prstGeom prst="rect">
            <a:avLst/>
          </a:prstGeom>
          <a:noFill/>
        </p:spPr>
        <p:txBody>
          <a:bodyPr wrap="square" lIns="0" tIns="0" rIns="0" bIns="0" rtlCol="0">
            <a:spAutoFit/>
          </a:bodyPr>
          <a:lstStyle/>
          <a:p>
            <a:pPr defTabSz="742950">
              <a:lnSpc>
                <a:spcPct val="110000"/>
              </a:lnSpc>
              <a:spcAft>
                <a:spcPts val="244"/>
              </a:spcAft>
              <a:defRPr/>
            </a:pPr>
            <a:r>
              <a:rPr lang="en-GB" sz="1219" b="1" dirty="0">
                <a:solidFill>
                  <a:prstClr val="white"/>
                </a:solidFill>
              </a:rPr>
              <a:t>Years 4-6</a:t>
            </a:r>
          </a:p>
          <a:p>
            <a:pPr defTabSz="742950">
              <a:lnSpc>
                <a:spcPct val="110000"/>
              </a:lnSpc>
              <a:spcAft>
                <a:spcPts val="488"/>
              </a:spcAft>
              <a:defRPr/>
            </a:pPr>
            <a:r>
              <a:rPr lang="en-GB" sz="813" dirty="0">
                <a:solidFill>
                  <a:prstClr val="white"/>
                </a:solidFill>
                <a:latin typeface="Arial"/>
              </a:rPr>
              <a:t>.</a:t>
            </a:r>
          </a:p>
        </p:txBody>
      </p:sp>
      <p:cxnSp>
        <p:nvCxnSpPr>
          <p:cNvPr id="12" name="Straight Connector 11">
            <a:extLst>
              <a:ext uri="{FF2B5EF4-FFF2-40B4-BE49-F238E27FC236}">
                <a16:creationId xmlns:a16="http://schemas.microsoft.com/office/drawing/2014/main" id="{6AB52029-DB3A-4393-AFC0-D55868DE9627}"/>
              </a:ext>
            </a:extLst>
          </p:cNvPr>
          <p:cNvCxnSpPr>
            <a:cxnSpLocks/>
          </p:cNvCxnSpPr>
          <p:nvPr/>
        </p:nvCxnSpPr>
        <p:spPr>
          <a:xfrm>
            <a:off x="3930759" y="3708016"/>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5CCEFEB-C76D-402E-986F-389F7D30578C}"/>
              </a:ext>
            </a:extLst>
          </p:cNvPr>
          <p:cNvSpPr/>
          <p:nvPr/>
        </p:nvSpPr>
        <p:spPr>
          <a:xfrm>
            <a:off x="4762500"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cxnSp>
        <p:nvCxnSpPr>
          <p:cNvPr id="14" name="Straight Connector 13">
            <a:extLst>
              <a:ext uri="{FF2B5EF4-FFF2-40B4-BE49-F238E27FC236}">
                <a16:creationId xmlns:a16="http://schemas.microsoft.com/office/drawing/2014/main" id="{261BB73B-1DB6-4E3A-ABEB-1DF511A73C6A}"/>
              </a:ext>
            </a:extLst>
          </p:cNvPr>
          <p:cNvCxnSpPr>
            <a:cxnSpLocks/>
          </p:cNvCxnSpPr>
          <p:nvPr/>
        </p:nvCxnSpPr>
        <p:spPr>
          <a:xfrm>
            <a:off x="5307499" y="2053067"/>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DFBECC-84A8-478A-952C-9254BF191D18}"/>
              </a:ext>
            </a:extLst>
          </p:cNvPr>
          <p:cNvSpPr txBox="1"/>
          <p:nvPr/>
        </p:nvSpPr>
        <p:spPr>
          <a:xfrm>
            <a:off x="5564026" y="1901573"/>
            <a:ext cx="1305263" cy="359009"/>
          </a:xfrm>
          <a:prstGeom prst="rect">
            <a:avLst/>
          </a:prstGeom>
          <a:noFill/>
        </p:spPr>
        <p:txBody>
          <a:bodyPr wrap="square" lIns="0" tIns="0" rIns="0" bIns="0" rtlCol="0">
            <a:spAutoFit/>
          </a:bodyPr>
          <a:lstStyle/>
          <a:p>
            <a:pPr defTabSz="742950">
              <a:lnSpc>
                <a:spcPct val="110000"/>
              </a:lnSpc>
              <a:spcAft>
                <a:spcPts val="244"/>
              </a:spcAft>
              <a:defRPr/>
            </a:pPr>
            <a:r>
              <a:rPr lang="en-GB" sz="1219" b="1" dirty="0">
                <a:solidFill>
                  <a:prstClr val="white"/>
                </a:solidFill>
              </a:rPr>
              <a:t>Years 3-5</a:t>
            </a:r>
          </a:p>
          <a:p>
            <a:pPr defTabSz="742950">
              <a:lnSpc>
                <a:spcPct val="110000"/>
              </a:lnSpc>
              <a:spcAft>
                <a:spcPts val="488"/>
              </a:spcAft>
              <a:defRPr/>
            </a:pPr>
            <a:r>
              <a:rPr lang="en-GB" sz="813" dirty="0">
                <a:solidFill>
                  <a:prstClr val="white"/>
                </a:solidFill>
                <a:latin typeface="Arial"/>
              </a:rPr>
              <a:t>.</a:t>
            </a:r>
          </a:p>
        </p:txBody>
      </p:sp>
      <p:sp>
        <p:nvSpPr>
          <p:cNvPr id="16" name="Oval 15">
            <a:extLst>
              <a:ext uri="{FF2B5EF4-FFF2-40B4-BE49-F238E27FC236}">
                <a16:creationId xmlns:a16="http://schemas.microsoft.com/office/drawing/2014/main" id="{74436CC9-287B-4088-AD23-2F8A735FCC22}"/>
              </a:ext>
            </a:extLst>
          </p:cNvPr>
          <p:cNvSpPr/>
          <p:nvPr/>
        </p:nvSpPr>
        <p:spPr>
          <a:xfrm>
            <a:off x="6898481"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cxnSp>
        <p:nvCxnSpPr>
          <p:cNvPr id="17" name="Straight Connector 16">
            <a:extLst>
              <a:ext uri="{FF2B5EF4-FFF2-40B4-BE49-F238E27FC236}">
                <a16:creationId xmlns:a16="http://schemas.microsoft.com/office/drawing/2014/main" id="{8DE3139E-B353-4B36-A00A-160A0714262C}"/>
              </a:ext>
            </a:extLst>
          </p:cNvPr>
          <p:cNvCxnSpPr>
            <a:cxnSpLocks/>
          </p:cNvCxnSpPr>
          <p:nvPr/>
        </p:nvCxnSpPr>
        <p:spPr>
          <a:xfrm>
            <a:off x="7750505" y="2053066"/>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1D5AE28-8258-4DD9-B105-4923290F5262}"/>
              </a:ext>
            </a:extLst>
          </p:cNvPr>
          <p:cNvSpPr/>
          <p:nvPr/>
        </p:nvSpPr>
        <p:spPr>
          <a:xfrm>
            <a:off x="6109492" y="3424653"/>
            <a:ext cx="146250" cy="14625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a:defRPr/>
            </a:pPr>
            <a:endParaRPr lang="en-GB" sz="1219" dirty="0" err="1">
              <a:solidFill>
                <a:prstClr val="white"/>
              </a:solidFill>
              <a:latin typeface="Arial"/>
            </a:endParaRPr>
          </a:p>
        </p:txBody>
      </p:sp>
      <p:sp>
        <p:nvSpPr>
          <p:cNvPr id="20" name="TextBox 19">
            <a:extLst>
              <a:ext uri="{FF2B5EF4-FFF2-40B4-BE49-F238E27FC236}">
                <a16:creationId xmlns:a16="http://schemas.microsoft.com/office/drawing/2014/main" id="{253A53DB-3EDC-4143-9012-E524A6175E9A}"/>
              </a:ext>
            </a:extLst>
          </p:cNvPr>
          <p:cNvSpPr txBox="1"/>
          <p:nvPr/>
        </p:nvSpPr>
        <p:spPr>
          <a:xfrm>
            <a:off x="7986076" y="2898598"/>
            <a:ext cx="1305263" cy="126958"/>
          </a:xfrm>
          <a:prstGeom prst="rect">
            <a:avLst/>
          </a:prstGeom>
          <a:noFill/>
        </p:spPr>
        <p:txBody>
          <a:bodyPr wrap="square" lIns="0" tIns="0" rIns="0" bIns="0" rtlCol="0">
            <a:spAutoFit/>
          </a:bodyPr>
          <a:lstStyle/>
          <a:p>
            <a:pPr defTabSz="742950">
              <a:lnSpc>
                <a:spcPct val="110000"/>
              </a:lnSpc>
              <a:spcAft>
                <a:spcPts val="244"/>
              </a:spcAft>
              <a:defRPr/>
            </a:pPr>
            <a:r>
              <a:rPr lang="en-GB" sz="813" dirty="0">
                <a:solidFill>
                  <a:prstClr val="white"/>
                </a:solidFill>
                <a:latin typeface="Arial"/>
              </a:rPr>
              <a:t>.</a:t>
            </a:r>
          </a:p>
        </p:txBody>
      </p:sp>
      <p:cxnSp>
        <p:nvCxnSpPr>
          <p:cNvPr id="21" name="Straight Connector 20">
            <a:extLst>
              <a:ext uri="{FF2B5EF4-FFF2-40B4-BE49-F238E27FC236}">
                <a16:creationId xmlns:a16="http://schemas.microsoft.com/office/drawing/2014/main" id="{A9E37A5D-34B3-4AB6-80CB-DD13654E2C83}"/>
              </a:ext>
            </a:extLst>
          </p:cNvPr>
          <p:cNvCxnSpPr>
            <a:cxnSpLocks/>
          </p:cNvCxnSpPr>
          <p:nvPr/>
        </p:nvCxnSpPr>
        <p:spPr>
          <a:xfrm>
            <a:off x="6578700" y="3702578"/>
            <a:ext cx="0" cy="130390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21D979-0AEE-44E1-9A39-65A57D42A947}"/>
              </a:ext>
            </a:extLst>
          </p:cNvPr>
          <p:cNvSpPr/>
          <p:nvPr/>
        </p:nvSpPr>
        <p:spPr>
          <a:xfrm>
            <a:off x="8072789" y="2897894"/>
            <a:ext cx="1117340" cy="1869652"/>
          </a:xfrm>
          <a:prstGeom prst="rect">
            <a:avLst/>
          </a:prstGeom>
          <a:noFill/>
          <a:ln w="12700" cap="flat" cmpd="sng" algn="ctr">
            <a:noFill/>
            <a:prstDash val="solid"/>
            <a:miter lim="800000"/>
          </a:ln>
          <a:effectLst/>
        </p:spPr>
        <p:txBody>
          <a:bodyPr wrap="square" lIns="32906" tIns="109688" rIns="32906" bIns="32906" rtlCol="0" anchor="t">
            <a:spAutoFit/>
          </a:bodyPr>
          <a:lstStyle/>
          <a:p>
            <a:pPr defTabSz="742950">
              <a:defRPr/>
            </a:pPr>
            <a:r>
              <a:rPr lang="en-GB" sz="1138" b="1" kern="0" dirty="0">
                <a:solidFill>
                  <a:prstClr val="white"/>
                </a:solidFill>
                <a:cs typeface="Arial" panose="020B0604020202020204" pitchFamily="34" charset="0"/>
              </a:rPr>
              <a:t>Qualified Professional</a:t>
            </a:r>
          </a:p>
          <a:p>
            <a:pPr defTabSz="742950">
              <a:defRPr/>
            </a:pPr>
            <a:endParaRPr lang="en-GB" sz="1138" b="1" kern="0" dirty="0">
              <a:solidFill>
                <a:prstClr val="white"/>
              </a:solidFill>
              <a:cs typeface="Arial" panose="020B0604020202020204" pitchFamily="34" charset="0"/>
            </a:endParaRPr>
          </a:p>
          <a:p>
            <a:pPr defTabSz="742950">
              <a:defRPr/>
            </a:pPr>
            <a:r>
              <a:rPr lang="en-GB" sz="975" kern="0" dirty="0">
                <a:solidFill>
                  <a:prstClr val="white"/>
                </a:solidFill>
                <a:cs typeface="Arial" panose="020B0604020202020204" pitchFamily="34" charset="0"/>
              </a:rPr>
              <a:t>Which ever route you take, you can now start working as a fully-qualified professional at Assistant Manager level (dependent on performance)</a:t>
            </a:r>
          </a:p>
        </p:txBody>
      </p:sp>
      <p:sp>
        <p:nvSpPr>
          <p:cNvPr id="27" name="TextBox 26">
            <a:extLst>
              <a:ext uri="{FF2B5EF4-FFF2-40B4-BE49-F238E27FC236}">
                <a16:creationId xmlns:a16="http://schemas.microsoft.com/office/drawing/2014/main" id="{9748D8E1-FC80-4C30-96F3-CE984C8EFEB3}"/>
              </a:ext>
            </a:extLst>
          </p:cNvPr>
          <p:cNvSpPr txBox="1"/>
          <p:nvPr/>
        </p:nvSpPr>
        <p:spPr>
          <a:xfrm>
            <a:off x="5289002" y="2219932"/>
            <a:ext cx="2310962" cy="1337930"/>
          </a:xfrm>
          <a:prstGeom prst="rect">
            <a:avLst/>
          </a:prstGeom>
          <a:noFill/>
        </p:spPr>
        <p:txBody>
          <a:bodyPr wrap="square">
            <a:spAutoFit/>
          </a:bodyPr>
          <a:lstStyle/>
          <a:p>
            <a:pPr marL="139303" indent="-139303" defTabSz="742950">
              <a:buFontTx/>
              <a:buChar char="-"/>
              <a:defRPr/>
            </a:pPr>
            <a:r>
              <a:rPr lang="en-GB" sz="900" dirty="0">
                <a:solidFill>
                  <a:prstClr val="white"/>
                </a:solidFill>
                <a:latin typeface="+mn-lt"/>
              </a:rPr>
              <a:t>Continue to develop through a range of learning opportunities and build your technical skills through Audit Engagements.</a:t>
            </a:r>
            <a:br>
              <a:rPr lang="en-GB" sz="900" dirty="0">
                <a:solidFill>
                  <a:prstClr val="white"/>
                </a:solidFill>
                <a:latin typeface="Univers" panose="020B0503020202020204" pitchFamily="34" charset="0"/>
              </a:rPr>
            </a:br>
            <a:br>
              <a:rPr lang="en-GB" sz="900" dirty="0">
                <a:solidFill>
                  <a:prstClr val="white"/>
                </a:solidFill>
                <a:latin typeface="Univers" panose="020B0503020202020204" pitchFamily="34" charset="0"/>
              </a:rPr>
            </a:br>
            <a:r>
              <a:rPr lang="en-GB" sz="900" dirty="0">
                <a:solidFill>
                  <a:prstClr val="white"/>
                </a:solidFill>
                <a:latin typeface="Univers" panose="020B0503020202020204" pitchFamily="34" charset="0"/>
              </a:rPr>
              <a:t> </a:t>
            </a:r>
            <a:r>
              <a:rPr lang="en-GB" sz="900" dirty="0">
                <a:solidFill>
                  <a:prstClr val="white"/>
                </a:solidFill>
                <a:latin typeface="+mn-lt"/>
              </a:rPr>
              <a:t>Work towards your Level 7 ACA or CA qualification and apprenticeship</a:t>
            </a:r>
            <a:br>
              <a:rPr lang="en-GB" sz="900" dirty="0">
                <a:solidFill>
                  <a:prstClr val="black"/>
                </a:solidFill>
                <a:latin typeface="Univers" panose="020B0503020202020204" pitchFamily="34" charset="0"/>
              </a:rPr>
            </a:br>
            <a:br>
              <a:rPr lang="en-GB" sz="900" dirty="0">
                <a:solidFill>
                  <a:prstClr val="white"/>
                </a:solidFill>
                <a:latin typeface="Arial"/>
              </a:rPr>
            </a:br>
            <a:endParaRPr lang="en-GB" sz="894" dirty="0">
              <a:solidFill>
                <a:prstClr val="black"/>
              </a:solidFill>
              <a:latin typeface="Univers" panose="020B0503020202020204" pitchFamily="34" charset="0"/>
            </a:endParaRPr>
          </a:p>
        </p:txBody>
      </p:sp>
      <p:sp>
        <p:nvSpPr>
          <p:cNvPr id="28" name="Rectangle 27">
            <a:extLst>
              <a:ext uri="{FF2B5EF4-FFF2-40B4-BE49-F238E27FC236}">
                <a16:creationId xmlns:a16="http://schemas.microsoft.com/office/drawing/2014/main" id="{D2DC5609-6AFF-4BCC-9D67-B5BE8AAE2D76}"/>
              </a:ext>
            </a:extLst>
          </p:cNvPr>
          <p:cNvSpPr/>
          <p:nvPr/>
        </p:nvSpPr>
        <p:spPr bwMode="gray">
          <a:xfrm>
            <a:off x="2266031" y="4354528"/>
            <a:ext cx="1626944" cy="307777"/>
          </a:xfrm>
          <a:prstGeom prst="rect">
            <a:avLst/>
          </a:prstGeom>
          <a:noFill/>
          <a:ln w="12700" cap="flat" cmpd="sng" algn="ctr">
            <a:noFill/>
            <a:prstDash val="solid"/>
            <a:miter lim="800000"/>
          </a:ln>
          <a:effectLst/>
        </p:spPr>
        <p:txBody>
          <a:bodyPr wrap="square" lIns="0" tIns="0" rIns="0" bIns="0" rtlCol="0" anchor="t">
            <a:spAutoFit/>
          </a:bodyPr>
          <a:lstStyle/>
          <a:p>
            <a:pPr marL="231075" lvl="2" indent="-231075" defTabSz="742950">
              <a:spcAft>
                <a:spcPts val="488"/>
              </a:spcAft>
              <a:buClr>
                <a:prstClr val="white"/>
              </a:buClr>
              <a:buFont typeface="Arial" panose="020B0604020202020204" pitchFamily="34" charset="0"/>
              <a:buChar char="—"/>
              <a:defRPr/>
            </a:pPr>
            <a:r>
              <a:rPr lang="en-GB" sz="1000" dirty="0">
                <a:solidFill>
                  <a:prstClr val="white"/>
                </a:solidFill>
                <a:latin typeface="+mn-lt"/>
              </a:rPr>
              <a:t>University study in any degree discipline</a:t>
            </a:r>
            <a:endParaRPr lang="en-GB" sz="975" dirty="0">
              <a:solidFill>
                <a:prstClr val="white"/>
              </a:solidFill>
              <a:latin typeface="Univers" panose="020B0503020202020204" pitchFamily="34" charset="0"/>
            </a:endParaRPr>
          </a:p>
        </p:txBody>
      </p:sp>
      <p:sp>
        <p:nvSpPr>
          <p:cNvPr id="30" name="Title 1">
            <a:extLst>
              <a:ext uri="{FF2B5EF4-FFF2-40B4-BE49-F238E27FC236}">
                <a16:creationId xmlns:a16="http://schemas.microsoft.com/office/drawing/2014/main" id="{5D3FDB98-3F4A-4C4A-BC68-11FB74702F28}"/>
              </a:ext>
            </a:extLst>
          </p:cNvPr>
          <p:cNvSpPr txBox="1">
            <a:spLocks/>
          </p:cNvSpPr>
          <p:nvPr/>
        </p:nvSpPr>
        <p:spPr>
          <a:xfrm>
            <a:off x="147414" y="2082717"/>
            <a:ext cx="1729020" cy="326044"/>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pPr defTabSz="742950">
              <a:defRPr/>
            </a:pPr>
            <a:r>
              <a:rPr lang="en-GB" sz="1800" b="1" dirty="0">
                <a:solidFill>
                  <a:sysClr val="window" lastClr="FFFFFF"/>
                </a:solidFill>
                <a:latin typeface="+mn-lt"/>
              </a:rPr>
              <a:t>Apprenticeship programme</a:t>
            </a:r>
          </a:p>
        </p:txBody>
      </p:sp>
      <p:sp>
        <p:nvSpPr>
          <p:cNvPr id="31" name="Title 1">
            <a:extLst>
              <a:ext uri="{FF2B5EF4-FFF2-40B4-BE49-F238E27FC236}">
                <a16:creationId xmlns:a16="http://schemas.microsoft.com/office/drawing/2014/main" id="{0554E9C8-3F4D-46E0-9C2C-0AAF745F7F43}"/>
              </a:ext>
            </a:extLst>
          </p:cNvPr>
          <p:cNvSpPr txBox="1">
            <a:spLocks/>
          </p:cNvSpPr>
          <p:nvPr/>
        </p:nvSpPr>
        <p:spPr>
          <a:xfrm>
            <a:off x="213029" y="4015202"/>
            <a:ext cx="1613487" cy="639407"/>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bg1"/>
                </a:solidFill>
                <a:latin typeface="+mj-lt"/>
                <a:ea typeface="+mj-ea"/>
                <a:cs typeface="+mj-cs"/>
              </a:defRPr>
            </a:lvl1pPr>
          </a:lstStyle>
          <a:p>
            <a:pPr defTabSz="742950">
              <a:defRPr/>
            </a:pPr>
            <a:r>
              <a:rPr lang="en-GB" sz="2000" b="1" dirty="0">
                <a:solidFill>
                  <a:prstClr val="white"/>
                </a:solidFill>
                <a:latin typeface="+mn-lt"/>
              </a:rPr>
              <a:t>Graduate programme</a:t>
            </a:r>
          </a:p>
        </p:txBody>
      </p:sp>
      <p:pic>
        <p:nvPicPr>
          <p:cNvPr id="22" name="Picture 21">
            <a:extLst>
              <a:ext uri="{FF2B5EF4-FFF2-40B4-BE49-F238E27FC236}">
                <a16:creationId xmlns:a16="http://schemas.microsoft.com/office/drawing/2014/main" id="{496EB386-31A0-4CDE-8F79-C59FE6D8A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737" y="4741267"/>
            <a:ext cx="659987" cy="659987"/>
          </a:xfrm>
          <a:prstGeom prst="rect">
            <a:avLst/>
          </a:prstGeom>
        </p:spPr>
      </p:pic>
      <p:pic>
        <p:nvPicPr>
          <p:cNvPr id="32" name="Picture 31">
            <a:extLst>
              <a:ext uri="{FF2B5EF4-FFF2-40B4-BE49-F238E27FC236}">
                <a16:creationId xmlns:a16="http://schemas.microsoft.com/office/drawing/2014/main" id="{489BA14F-4A17-47D6-BCC4-76E14D837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756" y="2251440"/>
            <a:ext cx="659987" cy="659987"/>
          </a:xfrm>
          <a:prstGeom prst="rect">
            <a:avLst/>
          </a:prstGeom>
        </p:spPr>
      </p:pic>
      <p:sp>
        <p:nvSpPr>
          <p:cNvPr id="33" name="object 46">
            <a:extLst>
              <a:ext uri="{FF2B5EF4-FFF2-40B4-BE49-F238E27FC236}">
                <a16:creationId xmlns:a16="http://schemas.microsoft.com/office/drawing/2014/main" id="{93349150-C68A-442E-A9D3-66C535F50229}"/>
              </a:ext>
            </a:extLst>
          </p:cNvPr>
          <p:cNvSpPr/>
          <p:nvPr/>
        </p:nvSpPr>
        <p:spPr>
          <a:xfrm>
            <a:off x="5515027" y="4841502"/>
            <a:ext cx="445458" cy="622323"/>
          </a:xfrm>
          <a:custGeom>
            <a:avLst/>
            <a:gdLst/>
            <a:ahLst/>
            <a:cxnLst/>
            <a:rect l="l" t="t" r="r" b="b"/>
            <a:pathLst>
              <a:path w="403860" h="438784">
                <a:moveTo>
                  <a:pt x="270801" y="415975"/>
                </a:moveTo>
                <a:lnTo>
                  <a:pt x="250666" y="415975"/>
                </a:lnTo>
                <a:lnTo>
                  <a:pt x="264782" y="438412"/>
                </a:lnTo>
                <a:lnTo>
                  <a:pt x="269406" y="428420"/>
                </a:lnTo>
                <a:lnTo>
                  <a:pt x="270987" y="418372"/>
                </a:lnTo>
                <a:lnTo>
                  <a:pt x="270801" y="415975"/>
                </a:lnTo>
                <a:close/>
              </a:path>
              <a:path w="403860" h="438784">
                <a:moveTo>
                  <a:pt x="229949" y="333202"/>
                </a:moveTo>
                <a:lnTo>
                  <a:pt x="221260" y="337675"/>
                </a:lnTo>
                <a:lnTo>
                  <a:pt x="220896" y="347933"/>
                </a:lnTo>
                <a:lnTo>
                  <a:pt x="222336" y="357430"/>
                </a:lnTo>
                <a:lnTo>
                  <a:pt x="224945" y="366407"/>
                </a:lnTo>
                <a:lnTo>
                  <a:pt x="228086" y="375103"/>
                </a:lnTo>
                <a:lnTo>
                  <a:pt x="231123" y="383758"/>
                </a:lnTo>
                <a:lnTo>
                  <a:pt x="233419" y="392612"/>
                </a:lnTo>
                <a:lnTo>
                  <a:pt x="234339" y="401905"/>
                </a:lnTo>
                <a:lnTo>
                  <a:pt x="233245" y="411876"/>
                </a:lnTo>
                <a:lnTo>
                  <a:pt x="229501" y="422765"/>
                </a:lnTo>
                <a:lnTo>
                  <a:pt x="222471" y="434813"/>
                </a:lnTo>
                <a:lnTo>
                  <a:pt x="250666" y="415975"/>
                </a:lnTo>
                <a:lnTo>
                  <a:pt x="270801" y="415975"/>
                </a:lnTo>
                <a:lnTo>
                  <a:pt x="270201" y="408252"/>
                </a:lnTo>
                <a:lnTo>
                  <a:pt x="267722" y="398042"/>
                </a:lnTo>
                <a:lnTo>
                  <a:pt x="264227" y="387726"/>
                </a:lnTo>
                <a:lnTo>
                  <a:pt x="260391" y="377286"/>
                </a:lnTo>
                <a:lnTo>
                  <a:pt x="256889" y="366705"/>
                </a:lnTo>
                <a:lnTo>
                  <a:pt x="254396" y="355966"/>
                </a:lnTo>
                <a:lnTo>
                  <a:pt x="253589" y="345052"/>
                </a:lnTo>
                <a:lnTo>
                  <a:pt x="255016" y="334852"/>
                </a:lnTo>
                <a:lnTo>
                  <a:pt x="237630" y="334852"/>
                </a:lnTo>
                <a:lnTo>
                  <a:pt x="229949" y="333202"/>
                </a:lnTo>
                <a:close/>
              </a:path>
              <a:path w="403860" h="438784">
                <a:moveTo>
                  <a:pt x="364002" y="0"/>
                </a:moveTo>
                <a:lnTo>
                  <a:pt x="39221" y="0"/>
                </a:lnTo>
                <a:lnTo>
                  <a:pt x="56715" y="18980"/>
                </a:lnTo>
                <a:lnTo>
                  <a:pt x="68685" y="37960"/>
                </a:lnTo>
                <a:lnTo>
                  <a:pt x="75744" y="56940"/>
                </a:lnTo>
                <a:lnTo>
                  <a:pt x="78506" y="75921"/>
                </a:lnTo>
                <a:lnTo>
                  <a:pt x="77586" y="94901"/>
                </a:lnTo>
                <a:lnTo>
                  <a:pt x="67150" y="132863"/>
                </a:lnTo>
                <a:lnTo>
                  <a:pt x="49349" y="170825"/>
                </a:lnTo>
                <a:lnTo>
                  <a:pt x="29093" y="208787"/>
                </a:lnTo>
                <a:lnTo>
                  <a:pt x="19579" y="227768"/>
                </a:lnTo>
                <a:lnTo>
                  <a:pt x="4847" y="265730"/>
                </a:lnTo>
                <a:lnTo>
                  <a:pt x="0" y="304125"/>
                </a:lnTo>
                <a:lnTo>
                  <a:pt x="2699" y="322672"/>
                </a:lnTo>
                <a:lnTo>
                  <a:pt x="9758" y="341652"/>
                </a:lnTo>
                <a:lnTo>
                  <a:pt x="21727" y="360632"/>
                </a:lnTo>
                <a:lnTo>
                  <a:pt x="39221" y="379612"/>
                </a:lnTo>
                <a:lnTo>
                  <a:pt x="215317" y="379612"/>
                </a:lnTo>
                <a:lnTo>
                  <a:pt x="211700" y="369527"/>
                </a:lnTo>
                <a:lnTo>
                  <a:pt x="208911" y="358360"/>
                </a:lnTo>
                <a:lnTo>
                  <a:pt x="207959" y="347933"/>
                </a:lnTo>
                <a:lnTo>
                  <a:pt x="207877" y="345052"/>
                </a:lnTo>
                <a:lnTo>
                  <a:pt x="208162" y="342195"/>
                </a:lnTo>
                <a:lnTo>
                  <a:pt x="52163" y="342195"/>
                </a:lnTo>
                <a:lnTo>
                  <a:pt x="48273" y="337272"/>
                </a:lnTo>
                <a:lnTo>
                  <a:pt x="45176" y="332332"/>
                </a:lnTo>
                <a:lnTo>
                  <a:pt x="42791" y="327482"/>
                </a:lnTo>
                <a:lnTo>
                  <a:pt x="210399" y="327482"/>
                </a:lnTo>
                <a:lnTo>
                  <a:pt x="211423" y="323520"/>
                </a:lnTo>
                <a:lnTo>
                  <a:pt x="193688" y="300504"/>
                </a:lnTo>
                <a:lnTo>
                  <a:pt x="36206" y="300504"/>
                </a:lnTo>
                <a:lnTo>
                  <a:pt x="36153" y="295339"/>
                </a:lnTo>
                <a:lnTo>
                  <a:pt x="36513" y="290751"/>
                </a:lnTo>
                <a:lnTo>
                  <a:pt x="37369" y="285791"/>
                </a:lnTo>
                <a:lnTo>
                  <a:pt x="189974" y="285791"/>
                </a:lnTo>
                <a:lnTo>
                  <a:pt x="189495" y="282744"/>
                </a:lnTo>
                <a:lnTo>
                  <a:pt x="190995" y="269398"/>
                </a:lnTo>
                <a:lnTo>
                  <a:pt x="194933" y="258813"/>
                </a:lnTo>
                <a:lnTo>
                  <a:pt x="45442" y="258813"/>
                </a:lnTo>
                <a:lnTo>
                  <a:pt x="47362" y="254053"/>
                </a:lnTo>
                <a:lnTo>
                  <a:pt x="49539" y="249158"/>
                </a:lnTo>
                <a:lnTo>
                  <a:pt x="51933" y="244100"/>
                </a:lnTo>
                <a:lnTo>
                  <a:pt x="205999" y="244100"/>
                </a:lnTo>
                <a:lnTo>
                  <a:pt x="213442" y="237792"/>
                </a:lnTo>
                <a:lnTo>
                  <a:pt x="224928" y="231616"/>
                </a:lnTo>
                <a:lnTo>
                  <a:pt x="236945" y="228299"/>
                </a:lnTo>
                <a:lnTo>
                  <a:pt x="344128" y="228299"/>
                </a:lnTo>
                <a:lnTo>
                  <a:pt x="344360" y="227768"/>
                </a:lnTo>
                <a:lnTo>
                  <a:pt x="349703" y="217109"/>
                </a:lnTo>
                <a:lnTo>
                  <a:pt x="65794" y="217109"/>
                </a:lnTo>
                <a:lnTo>
                  <a:pt x="69959" y="209468"/>
                </a:lnTo>
                <a:lnTo>
                  <a:pt x="73854" y="202396"/>
                </a:lnTo>
                <a:lnTo>
                  <a:pt x="357284" y="202396"/>
                </a:lnTo>
                <a:lnTo>
                  <a:pt x="371680" y="175418"/>
                </a:lnTo>
                <a:lnTo>
                  <a:pt x="88242" y="175418"/>
                </a:lnTo>
                <a:lnTo>
                  <a:pt x="90676" y="170590"/>
                </a:lnTo>
                <a:lnTo>
                  <a:pt x="93175" y="165451"/>
                </a:lnTo>
                <a:lnTo>
                  <a:pt x="95342" y="160705"/>
                </a:lnTo>
                <a:lnTo>
                  <a:pt x="379203" y="160705"/>
                </a:lnTo>
                <a:lnTo>
                  <a:pt x="383645" y="151844"/>
                </a:lnTo>
                <a:lnTo>
                  <a:pt x="391560" y="133713"/>
                </a:lnTo>
                <a:lnTo>
                  <a:pt x="106092" y="133713"/>
                </a:lnTo>
                <a:lnTo>
                  <a:pt x="107762" y="128656"/>
                </a:lnTo>
                <a:lnTo>
                  <a:pt x="109212" y="123760"/>
                </a:lnTo>
                <a:lnTo>
                  <a:pt x="110379" y="119014"/>
                </a:lnTo>
                <a:lnTo>
                  <a:pt x="396634" y="119014"/>
                </a:lnTo>
                <a:lnTo>
                  <a:pt x="398377" y="113882"/>
                </a:lnTo>
                <a:lnTo>
                  <a:pt x="402366" y="94901"/>
                </a:lnTo>
                <a:lnTo>
                  <a:pt x="402506" y="92022"/>
                </a:lnTo>
                <a:lnTo>
                  <a:pt x="114625" y="92022"/>
                </a:lnTo>
                <a:lnTo>
                  <a:pt x="114923" y="87141"/>
                </a:lnTo>
                <a:lnTo>
                  <a:pt x="114929" y="82124"/>
                </a:lnTo>
                <a:lnTo>
                  <a:pt x="114652" y="77310"/>
                </a:lnTo>
                <a:lnTo>
                  <a:pt x="403220" y="77310"/>
                </a:lnTo>
                <a:lnTo>
                  <a:pt x="403287" y="75921"/>
                </a:lnTo>
                <a:lnTo>
                  <a:pt x="400525" y="56940"/>
                </a:lnTo>
                <a:lnTo>
                  <a:pt x="398067" y="50331"/>
                </a:lnTo>
                <a:lnTo>
                  <a:pt x="109892" y="50331"/>
                </a:lnTo>
                <a:lnTo>
                  <a:pt x="108405" y="45436"/>
                </a:lnTo>
                <a:lnTo>
                  <a:pt x="106552" y="40527"/>
                </a:lnTo>
                <a:lnTo>
                  <a:pt x="104307" y="35619"/>
                </a:lnTo>
                <a:lnTo>
                  <a:pt x="391990" y="35619"/>
                </a:lnTo>
                <a:lnTo>
                  <a:pt x="381496" y="18980"/>
                </a:lnTo>
                <a:lnTo>
                  <a:pt x="364002" y="0"/>
                </a:lnTo>
                <a:close/>
              </a:path>
              <a:path w="403860" h="438784">
                <a:moveTo>
                  <a:pt x="344128" y="228299"/>
                </a:moveTo>
                <a:lnTo>
                  <a:pt x="236945" y="228299"/>
                </a:lnTo>
                <a:lnTo>
                  <a:pt x="253582" y="229668"/>
                </a:lnTo>
                <a:lnTo>
                  <a:pt x="267890" y="234124"/>
                </a:lnTo>
                <a:lnTo>
                  <a:pt x="279683" y="241273"/>
                </a:lnTo>
                <a:lnTo>
                  <a:pt x="288774" y="250722"/>
                </a:lnTo>
                <a:lnTo>
                  <a:pt x="294976" y="262077"/>
                </a:lnTo>
                <a:lnTo>
                  <a:pt x="298103" y="274945"/>
                </a:lnTo>
                <a:lnTo>
                  <a:pt x="296820" y="290808"/>
                </a:lnTo>
                <a:lnTo>
                  <a:pt x="292856" y="304125"/>
                </a:lnTo>
                <a:lnTo>
                  <a:pt x="286490" y="315093"/>
                </a:lnTo>
                <a:lnTo>
                  <a:pt x="278069" y="323681"/>
                </a:lnTo>
                <a:lnTo>
                  <a:pt x="267568" y="337272"/>
                </a:lnTo>
                <a:lnTo>
                  <a:pt x="267490" y="337675"/>
                </a:lnTo>
                <a:lnTo>
                  <a:pt x="266597" y="349037"/>
                </a:lnTo>
                <a:lnTo>
                  <a:pt x="269069" y="360891"/>
                </a:lnTo>
                <a:lnTo>
                  <a:pt x="273536" y="373014"/>
                </a:lnTo>
                <a:lnTo>
                  <a:pt x="276238" y="379612"/>
                </a:lnTo>
                <a:lnTo>
                  <a:pt x="364002" y="379612"/>
                </a:lnTo>
                <a:lnTo>
                  <a:pt x="346508" y="360632"/>
                </a:lnTo>
                <a:lnTo>
                  <a:pt x="334539" y="341652"/>
                </a:lnTo>
                <a:lnTo>
                  <a:pt x="327480" y="322672"/>
                </a:lnTo>
                <a:lnTo>
                  <a:pt x="324717" y="303691"/>
                </a:lnTo>
                <a:lnTo>
                  <a:pt x="325638" y="284710"/>
                </a:lnTo>
                <a:lnTo>
                  <a:pt x="329628" y="265730"/>
                </a:lnTo>
                <a:lnTo>
                  <a:pt x="336073" y="246749"/>
                </a:lnTo>
                <a:lnTo>
                  <a:pt x="344128" y="228299"/>
                </a:lnTo>
                <a:close/>
              </a:path>
              <a:path w="403860" h="438784">
                <a:moveTo>
                  <a:pt x="210399" y="327482"/>
                </a:moveTo>
                <a:lnTo>
                  <a:pt x="160008" y="327482"/>
                </a:lnTo>
                <a:lnTo>
                  <a:pt x="162909" y="332404"/>
                </a:lnTo>
                <a:lnTo>
                  <a:pt x="166546" y="337340"/>
                </a:lnTo>
                <a:lnTo>
                  <a:pt x="170881" y="342195"/>
                </a:lnTo>
                <a:lnTo>
                  <a:pt x="208162" y="342195"/>
                </a:lnTo>
                <a:lnTo>
                  <a:pt x="209147" y="332332"/>
                </a:lnTo>
                <a:lnTo>
                  <a:pt x="210399" y="327482"/>
                </a:lnTo>
                <a:close/>
              </a:path>
              <a:path w="403860" h="438784">
                <a:moveTo>
                  <a:pt x="255142" y="333946"/>
                </a:moveTo>
                <a:lnTo>
                  <a:pt x="252005" y="334514"/>
                </a:lnTo>
                <a:lnTo>
                  <a:pt x="248760" y="334852"/>
                </a:lnTo>
                <a:lnTo>
                  <a:pt x="255016" y="334852"/>
                </a:lnTo>
                <a:lnTo>
                  <a:pt x="255142" y="333946"/>
                </a:lnTo>
                <a:close/>
              </a:path>
              <a:path w="403860" h="438784">
                <a:moveTo>
                  <a:pt x="235221" y="244862"/>
                </a:moveTo>
                <a:lnTo>
                  <a:pt x="223422" y="250247"/>
                </a:lnTo>
                <a:lnTo>
                  <a:pt x="213961" y="259485"/>
                </a:lnTo>
                <a:lnTo>
                  <a:pt x="207779" y="272249"/>
                </a:lnTo>
                <a:lnTo>
                  <a:pt x="205819" y="288214"/>
                </a:lnTo>
                <a:lnTo>
                  <a:pt x="210964" y="300398"/>
                </a:lnTo>
                <a:lnTo>
                  <a:pt x="220333" y="310130"/>
                </a:lnTo>
                <a:lnTo>
                  <a:pt x="233038" y="316564"/>
                </a:lnTo>
                <a:lnTo>
                  <a:pt x="248189" y="318855"/>
                </a:lnTo>
                <a:lnTo>
                  <a:pt x="262064" y="315200"/>
                </a:lnTo>
                <a:lnTo>
                  <a:pt x="273023" y="307009"/>
                </a:lnTo>
                <a:lnTo>
                  <a:pt x="280224" y="295339"/>
                </a:lnTo>
                <a:lnTo>
                  <a:pt x="282824" y="281247"/>
                </a:lnTo>
                <a:lnTo>
                  <a:pt x="281358" y="270768"/>
                </a:lnTo>
                <a:lnTo>
                  <a:pt x="275889" y="259946"/>
                </a:lnTo>
                <a:lnTo>
                  <a:pt x="266374" y="251522"/>
                </a:lnTo>
                <a:lnTo>
                  <a:pt x="252817" y="246245"/>
                </a:lnTo>
                <a:lnTo>
                  <a:pt x="235221" y="244862"/>
                </a:lnTo>
                <a:close/>
              </a:path>
              <a:path w="403860" h="438784">
                <a:moveTo>
                  <a:pt x="189974" y="285791"/>
                </a:moveTo>
                <a:lnTo>
                  <a:pt x="151232" y="285791"/>
                </a:lnTo>
                <a:lnTo>
                  <a:pt x="150671" y="290751"/>
                </a:lnTo>
                <a:lnTo>
                  <a:pt x="150598" y="295703"/>
                </a:lnTo>
                <a:lnTo>
                  <a:pt x="151056" y="300504"/>
                </a:lnTo>
                <a:lnTo>
                  <a:pt x="193688" y="300504"/>
                </a:lnTo>
                <a:lnTo>
                  <a:pt x="191605" y="295703"/>
                </a:lnTo>
                <a:lnTo>
                  <a:pt x="191475" y="295339"/>
                </a:lnTo>
                <a:lnTo>
                  <a:pt x="189974" y="285791"/>
                </a:lnTo>
                <a:close/>
              </a:path>
              <a:path w="403860" h="438784">
                <a:moveTo>
                  <a:pt x="205999" y="244100"/>
                </a:moveTo>
                <a:lnTo>
                  <a:pt x="164228" y="244100"/>
                </a:lnTo>
                <a:lnTo>
                  <a:pt x="161929" y="249158"/>
                </a:lnTo>
                <a:lnTo>
                  <a:pt x="159873" y="254053"/>
                </a:lnTo>
                <a:lnTo>
                  <a:pt x="158115" y="258813"/>
                </a:lnTo>
                <a:lnTo>
                  <a:pt x="194933" y="258813"/>
                </a:lnTo>
                <a:lnTo>
                  <a:pt x="195460" y="257395"/>
                </a:lnTo>
                <a:lnTo>
                  <a:pt x="202705" y="246892"/>
                </a:lnTo>
                <a:lnTo>
                  <a:pt x="205999" y="244100"/>
                </a:lnTo>
                <a:close/>
              </a:path>
              <a:path w="403860" h="438784">
                <a:moveTo>
                  <a:pt x="357284" y="202396"/>
                </a:moveTo>
                <a:lnTo>
                  <a:pt x="185716" y="202396"/>
                </a:lnTo>
                <a:lnTo>
                  <a:pt x="180266" y="212362"/>
                </a:lnTo>
                <a:lnTo>
                  <a:pt x="177737" y="217109"/>
                </a:lnTo>
                <a:lnTo>
                  <a:pt x="349703" y="217109"/>
                </a:lnTo>
                <a:lnTo>
                  <a:pt x="353874" y="208787"/>
                </a:lnTo>
                <a:lnTo>
                  <a:pt x="357284" y="202396"/>
                </a:lnTo>
                <a:close/>
              </a:path>
              <a:path w="403860" h="438784">
                <a:moveTo>
                  <a:pt x="379203" y="160705"/>
                </a:moveTo>
                <a:lnTo>
                  <a:pt x="340864" y="160705"/>
                </a:lnTo>
                <a:lnTo>
                  <a:pt x="338224" y="165681"/>
                </a:lnTo>
                <a:lnTo>
                  <a:pt x="332913" y="175418"/>
                </a:lnTo>
                <a:lnTo>
                  <a:pt x="371680" y="175418"/>
                </a:lnTo>
                <a:lnTo>
                  <a:pt x="374248" y="170590"/>
                </a:lnTo>
                <a:lnTo>
                  <a:pt x="379203" y="160705"/>
                </a:lnTo>
                <a:close/>
              </a:path>
              <a:path w="403860" h="438784">
                <a:moveTo>
                  <a:pt x="396634" y="119014"/>
                </a:moveTo>
                <a:lnTo>
                  <a:pt x="360229" y="119014"/>
                </a:lnTo>
                <a:lnTo>
                  <a:pt x="358429" y="123963"/>
                </a:lnTo>
                <a:lnTo>
                  <a:pt x="356419" y="128859"/>
                </a:lnTo>
                <a:lnTo>
                  <a:pt x="354239" y="133713"/>
                </a:lnTo>
                <a:lnTo>
                  <a:pt x="391560" y="133713"/>
                </a:lnTo>
                <a:lnTo>
                  <a:pt x="391931" y="132863"/>
                </a:lnTo>
                <a:lnTo>
                  <a:pt x="396634" y="119014"/>
                </a:lnTo>
                <a:close/>
              </a:path>
              <a:path w="403860" h="438784">
                <a:moveTo>
                  <a:pt x="403220" y="77310"/>
                </a:moveTo>
                <a:lnTo>
                  <a:pt x="366585" y="77310"/>
                </a:lnTo>
                <a:lnTo>
                  <a:pt x="367167" y="82124"/>
                </a:lnTo>
                <a:lnTo>
                  <a:pt x="367155" y="87141"/>
                </a:lnTo>
                <a:lnTo>
                  <a:pt x="366693" y="92022"/>
                </a:lnTo>
                <a:lnTo>
                  <a:pt x="402506" y="92022"/>
                </a:lnTo>
                <a:lnTo>
                  <a:pt x="403220" y="77310"/>
                </a:lnTo>
                <a:close/>
              </a:path>
              <a:path w="403860" h="438784">
                <a:moveTo>
                  <a:pt x="391990" y="35619"/>
                </a:moveTo>
                <a:lnTo>
                  <a:pt x="345503" y="35619"/>
                </a:lnTo>
                <a:lnTo>
                  <a:pt x="350060" y="40554"/>
                </a:lnTo>
                <a:lnTo>
                  <a:pt x="353833" y="45436"/>
                </a:lnTo>
                <a:lnTo>
                  <a:pt x="356862" y="50331"/>
                </a:lnTo>
                <a:lnTo>
                  <a:pt x="398067" y="50331"/>
                </a:lnTo>
                <a:lnTo>
                  <a:pt x="393466" y="37960"/>
                </a:lnTo>
                <a:lnTo>
                  <a:pt x="391990" y="35619"/>
                </a:lnTo>
                <a:close/>
              </a:path>
            </a:pathLst>
          </a:custGeom>
          <a:solidFill>
            <a:sysClr val="window" lastClr="FFFFFF"/>
          </a:solidFill>
        </p:spPr>
        <p:txBody>
          <a:bodyPr wrap="square" lIns="0" tIns="0" rIns="0" bIns="0" rtlCol="0"/>
          <a:lstStyle/>
          <a:p>
            <a:pPr defTabSz="742950">
              <a:defRPr/>
            </a:pPr>
            <a:endParaRPr sz="894" kern="0" dirty="0">
              <a:solidFill>
                <a:srgbClr val="000000"/>
              </a:solidFill>
              <a:latin typeface="Univers for KPMG" panose="020B0603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BFDDB000-AA5F-48C9-8CCF-4A96EB48F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822" y="1689837"/>
            <a:ext cx="576736" cy="576736"/>
          </a:xfrm>
          <a:prstGeom prst="rect">
            <a:avLst/>
          </a:prstGeom>
        </p:spPr>
      </p:pic>
      <p:sp>
        <p:nvSpPr>
          <p:cNvPr id="34" name="object 46">
            <a:extLst>
              <a:ext uri="{FF2B5EF4-FFF2-40B4-BE49-F238E27FC236}">
                <a16:creationId xmlns:a16="http://schemas.microsoft.com/office/drawing/2014/main" id="{51E7F4F5-0C7C-412E-A942-3A7585EDE6CC}"/>
              </a:ext>
            </a:extLst>
          </p:cNvPr>
          <p:cNvSpPr/>
          <p:nvPr/>
        </p:nvSpPr>
        <p:spPr>
          <a:xfrm>
            <a:off x="7104859" y="1667043"/>
            <a:ext cx="445458" cy="622323"/>
          </a:xfrm>
          <a:custGeom>
            <a:avLst/>
            <a:gdLst/>
            <a:ahLst/>
            <a:cxnLst/>
            <a:rect l="l" t="t" r="r" b="b"/>
            <a:pathLst>
              <a:path w="403860" h="438784">
                <a:moveTo>
                  <a:pt x="270801" y="415975"/>
                </a:moveTo>
                <a:lnTo>
                  <a:pt x="250666" y="415975"/>
                </a:lnTo>
                <a:lnTo>
                  <a:pt x="264782" y="438412"/>
                </a:lnTo>
                <a:lnTo>
                  <a:pt x="269406" y="428420"/>
                </a:lnTo>
                <a:lnTo>
                  <a:pt x="270987" y="418372"/>
                </a:lnTo>
                <a:lnTo>
                  <a:pt x="270801" y="415975"/>
                </a:lnTo>
                <a:close/>
              </a:path>
              <a:path w="403860" h="438784">
                <a:moveTo>
                  <a:pt x="229949" y="333202"/>
                </a:moveTo>
                <a:lnTo>
                  <a:pt x="221260" y="337675"/>
                </a:lnTo>
                <a:lnTo>
                  <a:pt x="220896" y="347933"/>
                </a:lnTo>
                <a:lnTo>
                  <a:pt x="222336" y="357430"/>
                </a:lnTo>
                <a:lnTo>
                  <a:pt x="224945" y="366407"/>
                </a:lnTo>
                <a:lnTo>
                  <a:pt x="228086" y="375103"/>
                </a:lnTo>
                <a:lnTo>
                  <a:pt x="231123" y="383758"/>
                </a:lnTo>
                <a:lnTo>
                  <a:pt x="233419" y="392612"/>
                </a:lnTo>
                <a:lnTo>
                  <a:pt x="234339" y="401905"/>
                </a:lnTo>
                <a:lnTo>
                  <a:pt x="233245" y="411876"/>
                </a:lnTo>
                <a:lnTo>
                  <a:pt x="229501" y="422765"/>
                </a:lnTo>
                <a:lnTo>
                  <a:pt x="222471" y="434813"/>
                </a:lnTo>
                <a:lnTo>
                  <a:pt x="250666" y="415975"/>
                </a:lnTo>
                <a:lnTo>
                  <a:pt x="270801" y="415975"/>
                </a:lnTo>
                <a:lnTo>
                  <a:pt x="270201" y="408252"/>
                </a:lnTo>
                <a:lnTo>
                  <a:pt x="267722" y="398042"/>
                </a:lnTo>
                <a:lnTo>
                  <a:pt x="264227" y="387726"/>
                </a:lnTo>
                <a:lnTo>
                  <a:pt x="260391" y="377286"/>
                </a:lnTo>
                <a:lnTo>
                  <a:pt x="256889" y="366705"/>
                </a:lnTo>
                <a:lnTo>
                  <a:pt x="254396" y="355966"/>
                </a:lnTo>
                <a:lnTo>
                  <a:pt x="253589" y="345052"/>
                </a:lnTo>
                <a:lnTo>
                  <a:pt x="255016" y="334852"/>
                </a:lnTo>
                <a:lnTo>
                  <a:pt x="237630" y="334852"/>
                </a:lnTo>
                <a:lnTo>
                  <a:pt x="229949" y="333202"/>
                </a:lnTo>
                <a:close/>
              </a:path>
              <a:path w="403860" h="438784">
                <a:moveTo>
                  <a:pt x="364002" y="0"/>
                </a:moveTo>
                <a:lnTo>
                  <a:pt x="39221" y="0"/>
                </a:lnTo>
                <a:lnTo>
                  <a:pt x="56715" y="18980"/>
                </a:lnTo>
                <a:lnTo>
                  <a:pt x="68685" y="37960"/>
                </a:lnTo>
                <a:lnTo>
                  <a:pt x="75744" y="56940"/>
                </a:lnTo>
                <a:lnTo>
                  <a:pt x="78506" y="75921"/>
                </a:lnTo>
                <a:lnTo>
                  <a:pt x="77586" y="94901"/>
                </a:lnTo>
                <a:lnTo>
                  <a:pt x="67150" y="132863"/>
                </a:lnTo>
                <a:lnTo>
                  <a:pt x="49349" y="170825"/>
                </a:lnTo>
                <a:lnTo>
                  <a:pt x="29093" y="208787"/>
                </a:lnTo>
                <a:lnTo>
                  <a:pt x="19579" y="227768"/>
                </a:lnTo>
                <a:lnTo>
                  <a:pt x="4847" y="265730"/>
                </a:lnTo>
                <a:lnTo>
                  <a:pt x="0" y="304125"/>
                </a:lnTo>
                <a:lnTo>
                  <a:pt x="2699" y="322672"/>
                </a:lnTo>
                <a:lnTo>
                  <a:pt x="9758" y="341652"/>
                </a:lnTo>
                <a:lnTo>
                  <a:pt x="21727" y="360632"/>
                </a:lnTo>
                <a:lnTo>
                  <a:pt x="39221" y="379612"/>
                </a:lnTo>
                <a:lnTo>
                  <a:pt x="215317" y="379612"/>
                </a:lnTo>
                <a:lnTo>
                  <a:pt x="211700" y="369527"/>
                </a:lnTo>
                <a:lnTo>
                  <a:pt x="208911" y="358360"/>
                </a:lnTo>
                <a:lnTo>
                  <a:pt x="207959" y="347933"/>
                </a:lnTo>
                <a:lnTo>
                  <a:pt x="207877" y="345052"/>
                </a:lnTo>
                <a:lnTo>
                  <a:pt x="208162" y="342195"/>
                </a:lnTo>
                <a:lnTo>
                  <a:pt x="52163" y="342195"/>
                </a:lnTo>
                <a:lnTo>
                  <a:pt x="48273" y="337272"/>
                </a:lnTo>
                <a:lnTo>
                  <a:pt x="45176" y="332332"/>
                </a:lnTo>
                <a:lnTo>
                  <a:pt x="42791" y="327482"/>
                </a:lnTo>
                <a:lnTo>
                  <a:pt x="210399" y="327482"/>
                </a:lnTo>
                <a:lnTo>
                  <a:pt x="211423" y="323520"/>
                </a:lnTo>
                <a:lnTo>
                  <a:pt x="193688" y="300504"/>
                </a:lnTo>
                <a:lnTo>
                  <a:pt x="36206" y="300504"/>
                </a:lnTo>
                <a:lnTo>
                  <a:pt x="36153" y="295339"/>
                </a:lnTo>
                <a:lnTo>
                  <a:pt x="36513" y="290751"/>
                </a:lnTo>
                <a:lnTo>
                  <a:pt x="37369" y="285791"/>
                </a:lnTo>
                <a:lnTo>
                  <a:pt x="189974" y="285791"/>
                </a:lnTo>
                <a:lnTo>
                  <a:pt x="189495" y="282744"/>
                </a:lnTo>
                <a:lnTo>
                  <a:pt x="190995" y="269398"/>
                </a:lnTo>
                <a:lnTo>
                  <a:pt x="194933" y="258813"/>
                </a:lnTo>
                <a:lnTo>
                  <a:pt x="45442" y="258813"/>
                </a:lnTo>
                <a:lnTo>
                  <a:pt x="47362" y="254053"/>
                </a:lnTo>
                <a:lnTo>
                  <a:pt x="49539" y="249158"/>
                </a:lnTo>
                <a:lnTo>
                  <a:pt x="51933" y="244100"/>
                </a:lnTo>
                <a:lnTo>
                  <a:pt x="205999" y="244100"/>
                </a:lnTo>
                <a:lnTo>
                  <a:pt x="213442" y="237792"/>
                </a:lnTo>
                <a:lnTo>
                  <a:pt x="224928" y="231616"/>
                </a:lnTo>
                <a:lnTo>
                  <a:pt x="236945" y="228299"/>
                </a:lnTo>
                <a:lnTo>
                  <a:pt x="344128" y="228299"/>
                </a:lnTo>
                <a:lnTo>
                  <a:pt x="344360" y="227768"/>
                </a:lnTo>
                <a:lnTo>
                  <a:pt x="349703" y="217109"/>
                </a:lnTo>
                <a:lnTo>
                  <a:pt x="65794" y="217109"/>
                </a:lnTo>
                <a:lnTo>
                  <a:pt x="69959" y="209468"/>
                </a:lnTo>
                <a:lnTo>
                  <a:pt x="73854" y="202396"/>
                </a:lnTo>
                <a:lnTo>
                  <a:pt x="357284" y="202396"/>
                </a:lnTo>
                <a:lnTo>
                  <a:pt x="371680" y="175418"/>
                </a:lnTo>
                <a:lnTo>
                  <a:pt x="88242" y="175418"/>
                </a:lnTo>
                <a:lnTo>
                  <a:pt x="90676" y="170590"/>
                </a:lnTo>
                <a:lnTo>
                  <a:pt x="93175" y="165451"/>
                </a:lnTo>
                <a:lnTo>
                  <a:pt x="95342" y="160705"/>
                </a:lnTo>
                <a:lnTo>
                  <a:pt x="379203" y="160705"/>
                </a:lnTo>
                <a:lnTo>
                  <a:pt x="383645" y="151844"/>
                </a:lnTo>
                <a:lnTo>
                  <a:pt x="391560" y="133713"/>
                </a:lnTo>
                <a:lnTo>
                  <a:pt x="106092" y="133713"/>
                </a:lnTo>
                <a:lnTo>
                  <a:pt x="107762" y="128656"/>
                </a:lnTo>
                <a:lnTo>
                  <a:pt x="109212" y="123760"/>
                </a:lnTo>
                <a:lnTo>
                  <a:pt x="110379" y="119014"/>
                </a:lnTo>
                <a:lnTo>
                  <a:pt x="396634" y="119014"/>
                </a:lnTo>
                <a:lnTo>
                  <a:pt x="398377" y="113882"/>
                </a:lnTo>
                <a:lnTo>
                  <a:pt x="402366" y="94901"/>
                </a:lnTo>
                <a:lnTo>
                  <a:pt x="402506" y="92022"/>
                </a:lnTo>
                <a:lnTo>
                  <a:pt x="114625" y="92022"/>
                </a:lnTo>
                <a:lnTo>
                  <a:pt x="114923" y="87141"/>
                </a:lnTo>
                <a:lnTo>
                  <a:pt x="114929" y="82124"/>
                </a:lnTo>
                <a:lnTo>
                  <a:pt x="114652" y="77310"/>
                </a:lnTo>
                <a:lnTo>
                  <a:pt x="403220" y="77310"/>
                </a:lnTo>
                <a:lnTo>
                  <a:pt x="403287" y="75921"/>
                </a:lnTo>
                <a:lnTo>
                  <a:pt x="400525" y="56940"/>
                </a:lnTo>
                <a:lnTo>
                  <a:pt x="398067" y="50331"/>
                </a:lnTo>
                <a:lnTo>
                  <a:pt x="109892" y="50331"/>
                </a:lnTo>
                <a:lnTo>
                  <a:pt x="108405" y="45436"/>
                </a:lnTo>
                <a:lnTo>
                  <a:pt x="106552" y="40527"/>
                </a:lnTo>
                <a:lnTo>
                  <a:pt x="104307" y="35619"/>
                </a:lnTo>
                <a:lnTo>
                  <a:pt x="391990" y="35619"/>
                </a:lnTo>
                <a:lnTo>
                  <a:pt x="381496" y="18980"/>
                </a:lnTo>
                <a:lnTo>
                  <a:pt x="364002" y="0"/>
                </a:lnTo>
                <a:close/>
              </a:path>
              <a:path w="403860" h="438784">
                <a:moveTo>
                  <a:pt x="344128" y="228299"/>
                </a:moveTo>
                <a:lnTo>
                  <a:pt x="236945" y="228299"/>
                </a:lnTo>
                <a:lnTo>
                  <a:pt x="253582" y="229668"/>
                </a:lnTo>
                <a:lnTo>
                  <a:pt x="267890" y="234124"/>
                </a:lnTo>
                <a:lnTo>
                  <a:pt x="279683" y="241273"/>
                </a:lnTo>
                <a:lnTo>
                  <a:pt x="288774" y="250722"/>
                </a:lnTo>
                <a:lnTo>
                  <a:pt x="294976" y="262077"/>
                </a:lnTo>
                <a:lnTo>
                  <a:pt x="298103" y="274945"/>
                </a:lnTo>
                <a:lnTo>
                  <a:pt x="296820" y="290808"/>
                </a:lnTo>
                <a:lnTo>
                  <a:pt x="292856" y="304125"/>
                </a:lnTo>
                <a:lnTo>
                  <a:pt x="286490" y="315093"/>
                </a:lnTo>
                <a:lnTo>
                  <a:pt x="278069" y="323681"/>
                </a:lnTo>
                <a:lnTo>
                  <a:pt x="267568" y="337272"/>
                </a:lnTo>
                <a:lnTo>
                  <a:pt x="267490" y="337675"/>
                </a:lnTo>
                <a:lnTo>
                  <a:pt x="266597" y="349037"/>
                </a:lnTo>
                <a:lnTo>
                  <a:pt x="269069" y="360891"/>
                </a:lnTo>
                <a:lnTo>
                  <a:pt x="273536" y="373014"/>
                </a:lnTo>
                <a:lnTo>
                  <a:pt x="276238" y="379612"/>
                </a:lnTo>
                <a:lnTo>
                  <a:pt x="364002" y="379612"/>
                </a:lnTo>
                <a:lnTo>
                  <a:pt x="346508" y="360632"/>
                </a:lnTo>
                <a:lnTo>
                  <a:pt x="334539" y="341652"/>
                </a:lnTo>
                <a:lnTo>
                  <a:pt x="327480" y="322672"/>
                </a:lnTo>
                <a:lnTo>
                  <a:pt x="324717" y="303691"/>
                </a:lnTo>
                <a:lnTo>
                  <a:pt x="325638" y="284710"/>
                </a:lnTo>
                <a:lnTo>
                  <a:pt x="329628" y="265730"/>
                </a:lnTo>
                <a:lnTo>
                  <a:pt x="336073" y="246749"/>
                </a:lnTo>
                <a:lnTo>
                  <a:pt x="344128" y="228299"/>
                </a:lnTo>
                <a:close/>
              </a:path>
              <a:path w="403860" h="438784">
                <a:moveTo>
                  <a:pt x="210399" y="327482"/>
                </a:moveTo>
                <a:lnTo>
                  <a:pt x="160008" y="327482"/>
                </a:lnTo>
                <a:lnTo>
                  <a:pt x="162909" y="332404"/>
                </a:lnTo>
                <a:lnTo>
                  <a:pt x="166546" y="337340"/>
                </a:lnTo>
                <a:lnTo>
                  <a:pt x="170881" y="342195"/>
                </a:lnTo>
                <a:lnTo>
                  <a:pt x="208162" y="342195"/>
                </a:lnTo>
                <a:lnTo>
                  <a:pt x="209147" y="332332"/>
                </a:lnTo>
                <a:lnTo>
                  <a:pt x="210399" y="327482"/>
                </a:lnTo>
                <a:close/>
              </a:path>
              <a:path w="403860" h="438784">
                <a:moveTo>
                  <a:pt x="255142" y="333946"/>
                </a:moveTo>
                <a:lnTo>
                  <a:pt x="252005" y="334514"/>
                </a:lnTo>
                <a:lnTo>
                  <a:pt x="248760" y="334852"/>
                </a:lnTo>
                <a:lnTo>
                  <a:pt x="255016" y="334852"/>
                </a:lnTo>
                <a:lnTo>
                  <a:pt x="255142" y="333946"/>
                </a:lnTo>
                <a:close/>
              </a:path>
              <a:path w="403860" h="438784">
                <a:moveTo>
                  <a:pt x="235221" y="244862"/>
                </a:moveTo>
                <a:lnTo>
                  <a:pt x="223422" y="250247"/>
                </a:lnTo>
                <a:lnTo>
                  <a:pt x="213961" y="259485"/>
                </a:lnTo>
                <a:lnTo>
                  <a:pt x="207779" y="272249"/>
                </a:lnTo>
                <a:lnTo>
                  <a:pt x="205819" y="288214"/>
                </a:lnTo>
                <a:lnTo>
                  <a:pt x="210964" y="300398"/>
                </a:lnTo>
                <a:lnTo>
                  <a:pt x="220333" y="310130"/>
                </a:lnTo>
                <a:lnTo>
                  <a:pt x="233038" y="316564"/>
                </a:lnTo>
                <a:lnTo>
                  <a:pt x="248189" y="318855"/>
                </a:lnTo>
                <a:lnTo>
                  <a:pt x="262064" y="315200"/>
                </a:lnTo>
                <a:lnTo>
                  <a:pt x="273023" y="307009"/>
                </a:lnTo>
                <a:lnTo>
                  <a:pt x="280224" y="295339"/>
                </a:lnTo>
                <a:lnTo>
                  <a:pt x="282824" y="281247"/>
                </a:lnTo>
                <a:lnTo>
                  <a:pt x="281358" y="270768"/>
                </a:lnTo>
                <a:lnTo>
                  <a:pt x="275889" y="259946"/>
                </a:lnTo>
                <a:lnTo>
                  <a:pt x="266374" y="251522"/>
                </a:lnTo>
                <a:lnTo>
                  <a:pt x="252817" y="246245"/>
                </a:lnTo>
                <a:lnTo>
                  <a:pt x="235221" y="244862"/>
                </a:lnTo>
                <a:close/>
              </a:path>
              <a:path w="403860" h="438784">
                <a:moveTo>
                  <a:pt x="189974" y="285791"/>
                </a:moveTo>
                <a:lnTo>
                  <a:pt x="151232" y="285791"/>
                </a:lnTo>
                <a:lnTo>
                  <a:pt x="150671" y="290751"/>
                </a:lnTo>
                <a:lnTo>
                  <a:pt x="150598" y="295703"/>
                </a:lnTo>
                <a:lnTo>
                  <a:pt x="151056" y="300504"/>
                </a:lnTo>
                <a:lnTo>
                  <a:pt x="193688" y="300504"/>
                </a:lnTo>
                <a:lnTo>
                  <a:pt x="191605" y="295703"/>
                </a:lnTo>
                <a:lnTo>
                  <a:pt x="191475" y="295339"/>
                </a:lnTo>
                <a:lnTo>
                  <a:pt x="189974" y="285791"/>
                </a:lnTo>
                <a:close/>
              </a:path>
              <a:path w="403860" h="438784">
                <a:moveTo>
                  <a:pt x="205999" y="244100"/>
                </a:moveTo>
                <a:lnTo>
                  <a:pt x="164228" y="244100"/>
                </a:lnTo>
                <a:lnTo>
                  <a:pt x="161929" y="249158"/>
                </a:lnTo>
                <a:lnTo>
                  <a:pt x="159873" y="254053"/>
                </a:lnTo>
                <a:lnTo>
                  <a:pt x="158115" y="258813"/>
                </a:lnTo>
                <a:lnTo>
                  <a:pt x="194933" y="258813"/>
                </a:lnTo>
                <a:lnTo>
                  <a:pt x="195460" y="257395"/>
                </a:lnTo>
                <a:lnTo>
                  <a:pt x="202705" y="246892"/>
                </a:lnTo>
                <a:lnTo>
                  <a:pt x="205999" y="244100"/>
                </a:lnTo>
                <a:close/>
              </a:path>
              <a:path w="403860" h="438784">
                <a:moveTo>
                  <a:pt x="357284" y="202396"/>
                </a:moveTo>
                <a:lnTo>
                  <a:pt x="185716" y="202396"/>
                </a:lnTo>
                <a:lnTo>
                  <a:pt x="180266" y="212362"/>
                </a:lnTo>
                <a:lnTo>
                  <a:pt x="177737" y="217109"/>
                </a:lnTo>
                <a:lnTo>
                  <a:pt x="349703" y="217109"/>
                </a:lnTo>
                <a:lnTo>
                  <a:pt x="353874" y="208787"/>
                </a:lnTo>
                <a:lnTo>
                  <a:pt x="357284" y="202396"/>
                </a:lnTo>
                <a:close/>
              </a:path>
              <a:path w="403860" h="438784">
                <a:moveTo>
                  <a:pt x="379203" y="160705"/>
                </a:moveTo>
                <a:lnTo>
                  <a:pt x="340864" y="160705"/>
                </a:lnTo>
                <a:lnTo>
                  <a:pt x="338224" y="165681"/>
                </a:lnTo>
                <a:lnTo>
                  <a:pt x="332913" y="175418"/>
                </a:lnTo>
                <a:lnTo>
                  <a:pt x="371680" y="175418"/>
                </a:lnTo>
                <a:lnTo>
                  <a:pt x="374248" y="170590"/>
                </a:lnTo>
                <a:lnTo>
                  <a:pt x="379203" y="160705"/>
                </a:lnTo>
                <a:close/>
              </a:path>
              <a:path w="403860" h="438784">
                <a:moveTo>
                  <a:pt x="396634" y="119014"/>
                </a:moveTo>
                <a:lnTo>
                  <a:pt x="360229" y="119014"/>
                </a:lnTo>
                <a:lnTo>
                  <a:pt x="358429" y="123963"/>
                </a:lnTo>
                <a:lnTo>
                  <a:pt x="356419" y="128859"/>
                </a:lnTo>
                <a:lnTo>
                  <a:pt x="354239" y="133713"/>
                </a:lnTo>
                <a:lnTo>
                  <a:pt x="391560" y="133713"/>
                </a:lnTo>
                <a:lnTo>
                  <a:pt x="391931" y="132863"/>
                </a:lnTo>
                <a:lnTo>
                  <a:pt x="396634" y="119014"/>
                </a:lnTo>
                <a:close/>
              </a:path>
              <a:path w="403860" h="438784">
                <a:moveTo>
                  <a:pt x="403220" y="77310"/>
                </a:moveTo>
                <a:lnTo>
                  <a:pt x="366585" y="77310"/>
                </a:lnTo>
                <a:lnTo>
                  <a:pt x="367167" y="82124"/>
                </a:lnTo>
                <a:lnTo>
                  <a:pt x="367155" y="87141"/>
                </a:lnTo>
                <a:lnTo>
                  <a:pt x="366693" y="92022"/>
                </a:lnTo>
                <a:lnTo>
                  <a:pt x="402506" y="92022"/>
                </a:lnTo>
                <a:lnTo>
                  <a:pt x="403220" y="77310"/>
                </a:lnTo>
                <a:close/>
              </a:path>
              <a:path w="403860" h="438784">
                <a:moveTo>
                  <a:pt x="391990" y="35619"/>
                </a:moveTo>
                <a:lnTo>
                  <a:pt x="345503" y="35619"/>
                </a:lnTo>
                <a:lnTo>
                  <a:pt x="350060" y="40554"/>
                </a:lnTo>
                <a:lnTo>
                  <a:pt x="353833" y="45436"/>
                </a:lnTo>
                <a:lnTo>
                  <a:pt x="356862" y="50331"/>
                </a:lnTo>
                <a:lnTo>
                  <a:pt x="398067" y="50331"/>
                </a:lnTo>
                <a:lnTo>
                  <a:pt x="393466" y="37960"/>
                </a:lnTo>
                <a:lnTo>
                  <a:pt x="391990" y="35619"/>
                </a:lnTo>
                <a:close/>
              </a:path>
            </a:pathLst>
          </a:custGeom>
          <a:solidFill>
            <a:sysClr val="window" lastClr="FFFFFF"/>
          </a:solidFill>
        </p:spPr>
        <p:txBody>
          <a:bodyPr wrap="square" lIns="0" tIns="0" rIns="0" bIns="0" rtlCol="0"/>
          <a:lstStyle/>
          <a:p>
            <a:pPr defTabSz="742950">
              <a:defRPr/>
            </a:pPr>
            <a:endParaRPr sz="894" kern="0" dirty="0">
              <a:solidFill>
                <a:srgbClr val="000000"/>
              </a:solidFill>
              <a:latin typeface="Univers for KPMG" panose="020B0603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B2F3BC9-D6E7-4E7E-B255-A57848167F59}"/>
              </a:ext>
            </a:extLst>
          </p:cNvPr>
          <p:cNvSpPr/>
          <p:nvPr/>
        </p:nvSpPr>
        <p:spPr>
          <a:xfrm>
            <a:off x="1398708" y="5614860"/>
            <a:ext cx="8210689" cy="5291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defTabSz="742950" fontAlgn="base">
              <a:defRPr/>
            </a:pPr>
            <a:r>
              <a:rPr lang="en-GB" sz="650" b="1" dirty="0">
                <a:solidFill>
                  <a:srgbClr val="4B4B4B"/>
                </a:solidFill>
                <a:latin typeface="adobe-clean"/>
              </a:rPr>
              <a:t> </a:t>
            </a:r>
            <a:r>
              <a:rPr lang="en-GB" sz="650" b="1" dirty="0">
                <a:solidFill>
                  <a:prstClr val="white"/>
                </a:solidFill>
                <a:latin typeface="adobe-clean"/>
              </a:rPr>
              <a:t>©2023 KPMG LLP, a UK limited liability partnership and a member firm of the KPMG global organisation of independent member firms affiliated with KPMG International Limited, a private English company limited by guarantee. All rights reserved.</a:t>
            </a:r>
            <a:r>
              <a:rPr lang="en-GB" sz="650" dirty="0">
                <a:solidFill>
                  <a:prstClr val="white"/>
                </a:solidFill>
                <a:latin typeface="adobe-clean"/>
              </a:rPr>
              <a:t> </a:t>
            </a:r>
            <a:r>
              <a:rPr lang="en-GB" sz="650" b="1" dirty="0">
                <a:solidFill>
                  <a:prstClr val="white"/>
                </a:solidFill>
                <a:latin typeface="adobe-clean"/>
              </a:rPr>
              <a:t>The KPMG name and logo are trademarks used under license by the independent member firms of the KPMG global organisation.</a:t>
            </a:r>
            <a:endParaRPr lang="en-GB" sz="650" dirty="0">
              <a:solidFill>
                <a:prstClr val="white"/>
              </a:solidFill>
              <a:latin typeface="adobe-clean"/>
            </a:endParaRPr>
          </a:p>
          <a:p>
            <a:pPr defTabSz="742950">
              <a:defRPr/>
            </a:pPr>
            <a:endParaRPr lang="en-GB" sz="1219" dirty="0">
              <a:solidFill>
                <a:prstClr val="white"/>
              </a:solidFill>
              <a:latin typeface="Arial"/>
            </a:endParaRPr>
          </a:p>
        </p:txBody>
      </p:sp>
      <p:sp>
        <p:nvSpPr>
          <p:cNvPr id="25" name="TextBox 24">
            <a:extLst>
              <a:ext uri="{FF2B5EF4-FFF2-40B4-BE49-F238E27FC236}">
                <a16:creationId xmlns:a16="http://schemas.microsoft.com/office/drawing/2014/main" id="{9A9E2599-0544-17B4-4350-C8B80FC1E728}"/>
              </a:ext>
            </a:extLst>
          </p:cNvPr>
          <p:cNvSpPr txBox="1"/>
          <p:nvPr/>
        </p:nvSpPr>
        <p:spPr>
          <a:xfrm>
            <a:off x="2371466" y="2294772"/>
            <a:ext cx="2650312" cy="905953"/>
          </a:xfrm>
          <a:prstGeom prst="rect">
            <a:avLst/>
          </a:prstGeom>
          <a:noFill/>
        </p:spPr>
        <p:txBody>
          <a:bodyPr wrap="square" lIns="54610" tIns="54610" rIns="54610" bIns="54610" rtlCol="0">
            <a:noAutofit/>
          </a:bodyPr>
          <a:lstStyle/>
          <a:p>
            <a:pPr>
              <a:spcAft>
                <a:spcPts val="600"/>
              </a:spcAft>
            </a:pPr>
            <a:r>
              <a:rPr lang="en-GB" sz="900" dirty="0">
                <a:solidFill>
                  <a:prstClr val="white"/>
                </a:solidFill>
                <a:latin typeface="Univers" panose="020B0503020202020204" pitchFamily="34" charset="0"/>
              </a:rPr>
              <a:t>Transition into life at KPMG and develop your professional skills and knowledge. </a:t>
            </a:r>
            <a:br>
              <a:rPr lang="en-GB" sz="900" dirty="0">
                <a:solidFill>
                  <a:prstClr val="white"/>
                </a:solidFill>
                <a:latin typeface="Univers" panose="020B0503020202020204" pitchFamily="34" charset="0"/>
              </a:rPr>
            </a:br>
            <a:r>
              <a:rPr lang="en-GB" sz="900" dirty="0">
                <a:solidFill>
                  <a:prstClr val="white"/>
                </a:solidFill>
                <a:latin typeface="Univers" panose="020B0503020202020204" pitchFamily="34" charset="0"/>
              </a:rPr>
              <a:t>Complete the AAT Level 3 Advanced Certificate in </a:t>
            </a:r>
            <a:r>
              <a:rPr lang="en-GB" sz="900" dirty="0">
                <a:solidFill>
                  <a:prstClr val="white"/>
                </a:solidFill>
              </a:rPr>
              <a:t>Bookkeeping</a:t>
            </a:r>
            <a:r>
              <a:rPr lang="en-GB" sz="900" dirty="0">
                <a:solidFill>
                  <a:prstClr val="white"/>
                </a:solidFill>
                <a:latin typeface="Univers" panose="020B0503020202020204" pitchFamily="34" charset="0"/>
              </a:rPr>
              <a:t> and the AAT Level 4 Professional Diploma in Accounting</a:t>
            </a:r>
            <a:r>
              <a:rPr lang="en-GB" sz="900" dirty="0">
                <a:solidFill>
                  <a:prstClr val="white"/>
                </a:solidFill>
                <a:latin typeface="Arial"/>
              </a:rPr>
              <a:t>.</a:t>
            </a:r>
            <a:endParaRPr lang="en-GB" sz="900" dirty="0">
              <a:solidFill>
                <a:schemeClr val="tx2"/>
              </a:solidFill>
            </a:endParaRPr>
          </a:p>
        </p:txBody>
      </p:sp>
      <p:sp>
        <p:nvSpPr>
          <p:cNvPr id="35" name="Rectangle 34">
            <a:extLst>
              <a:ext uri="{FF2B5EF4-FFF2-40B4-BE49-F238E27FC236}">
                <a16:creationId xmlns:a16="http://schemas.microsoft.com/office/drawing/2014/main" id="{7C1C25E0-94EB-5331-7FB0-E4F511FE146E}"/>
              </a:ext>
            </a:extLst>
          </p:cNvPr>
          <p:cNvSpPr/>
          <p:nvPr/>
        </p:nvSpPr>
        <p:spPr bwMode="gray">
          <a:xfrm>
            <a:off x="4228221" y="4228803"/>
            <a:ext cx="1626944" cy="461665"/>
          </a:xfrm>
          <a:prstGeom prst="rect">
            <a:avLst/>
          </a:prstGeom>
          <a:noFill/>
          <a:ln w="12700" cap="flat" cmpd="sng" algn="ctr">
            <a:noFill/>
            <a:prstDash val="solid"/>
            <a:miter lim="800000"/>
          </a:ln>
          <a:effectLst/>
        </p:spPr>
        <p:txBody>
          <a:bodyPr wrap="square" lIns="0" tIns="0" rIns="0" bIns="0" rtlCol="0" anchor="t">
            <a:spAutoFit/>
          </a:bodyPr>
          <a:lstStyle/>
          <a:p>
            <a:pPr marL="231075" lvl="2" indent="-231075" defTabSz="742950">
              <a:spcAft>
                <a:spcPts val="488"/>
              </a:spcAft>
              <a:buClr>
                <a:prstClr val="white"/>
              </a:buClr>
              <a:buFont typeface="Arial" panose="020B0604020202020204" pitchFamily="34" charset="0"/>
              <a:buChar char="—"/>
              <a:defRPr/>
            </a:pPr>
            <a:r>
              <a:rPr lang="en-GB" sz="1000" dirty="0">
                <a:solidFill>
                  <a:prstClr val="white"/>
                </a:solidFill>
                <a:latin typeface="+mn-lt"/>
              </a:rPr>
              <a:t>Choose specific area of th</a:t>
            </a:r>
            <a:r>
              <a:rPr lang="en-GB" sz="1000" dirty="0">
                <a:solidFill>
                  <a:prstClr val="white"/>
                </a:solidFill>
              </a:rPr>
              <a:t>e business + study for professional qualification</a:t>
            </a:r>
            <a:endParaRPr lang="en-GB" sz="975" dirty="0">
              <a:solidFill>
                <a:prstClr val="white"/>
              </a:solidFill>
              <a:latin typeface="Univers" panose="020B0503020202020204" pitchFamily="34" charset="0"/>
            </a:endParaRPr>
          </a:p>
        </p:txBody>
      </p:sp>
    </p:spTree>
    <p:extLst>
      <p:ext uri="{BB962C8B-B14F-4D97-AF65-F5344CB8AC3E}">
        <p14:creationId xmlns:p14="http://schemas.microsoft.com/office/powerpoint/2010/main" val="70485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3240000"/>
          </a:xfrm>
        </p:spPr>
        <p:txBody>
          <a:bodyPr/>
          <a:lstStyle/>
          <a:p>
            <a:pPr defTabSz="742950">
              <a:defRPr/>
            </a:pPr>
            <a:r>
              <a:rPr lang="en-GB" dirty="0">
                <a:latin typeface="+mn-lt"/>
              </a:rPr>
              <a:t>Application Process</a:t>
            </a:r>
            <a:br>
              <a:rPr lang="en-GB" dirty="0">
                <a:latin typeface="+mn-lt"/>
              </a:rPr>
            </a:br>
            <a:br>
              <a:rPr lang="en-GB" sz="6000" dirty="0">
                <a:solidFill>
                  <a:prstClr val="white"/>
                </a:solidFill>
                <a:latin typeface="Univers" panose="020B0503020202020204" pitchFamily="34" charset="0"/>
              </a:rPr>
            </a:br>
            <a:br>
              <a:rPr lang="en-GB" dirty="0">
                <a:latin typeface="+mn-lt"/>
              </a:rPr>
            </a:br>
            <a:br>
              <a:rPr lang="en-GB" sz="1400" dirty="0">
                <a:solidFill>
                  <a:prstClr val="black"/>
                </a:solidFill>
                <a:latin typeface="Univers" panose="020B0503020202020204" pitchFamily="34" charset="0"/>
              </a:rPr>
            </a:br>
            <a:br>
              <a:rPr lang="en-GB" sz="1400" dirty="0">
                <a:solidFill>
                  <a:prstClr val="white"/>
                </a:solidFill>
                <a:latin typeface="Arial"/>
              </a:rPr>
            </a:br>
            <a:br>
              <a:rPr lang="en-GB" sz="1400" dirty="0">
                <a:solidFill>
                  <a:prstClr val="white"/>
                </a:solidFill>
                <a:latin typeface="Arial"/>
              </a:rPr>
            </a:br>
            <a:endParaRPr lang="en-GB" noProof="0" dirty="0">
              <a:latin typeface="+mn-lt"/>
            </a:endParaRPr>
          </a:p>
        </p:txBody>
      </p:sp>
    </p:spTree>
    <p:extLst>
      <p:ext uri="{BB962C8B-B14F-4D97-AF65-F5344CB8AC3E}">
        <p14:creationId xmlns:p14="http://schemas.microsoft.com/office/powerpoint/2010/main" val="7658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n-lt"/>
              </a:rPr>
              <a:t>Apprenticeship application process</a:t>
            </a:r>
          </a:p>
        </p:txBody>
      </p:sp>
      <p:sp>
        <p:nvSpPr>
          <p:cNvPr id="6" name="Rectangle 5">
            <a:extLst>
              <a:ext uri="{FF2B5EF4-FFF2-40B4-BE49-F238E27FC236}">
                <a16:creationId xmlns:a16="http://schemas.microsoft.com/office/drawing/2014/main" id="{A6E0B0D5-F5FD-40C8-9547-60BE27B43012}"/>
              </a:ext>
            </a:extLst>
          </p:cNvPr>
          <p:cNvSpPr/>
          <p:nvPr/>
        </p:nvSpPr>
        <p:spPr>
          <a:xfrm>
            <a:off x="0" y="1898948"/>
            <a:ext cx="9906000" cy="2925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l"/>
            <a:endParaRPr lang="en-US" sz="1219" dirty="0" err="1">
              <a:solidFill>
                <a:schemeClr val="bg1"/>
              </a:solidFill>
            </a:endParaRPr>
          </a:p>
        </p:txBody>
      </p:sp>
      <p:sp>
        <p:nvSpPr>
          <p:cNvPr id="46" name="Rectangle: Rounded Corners 45">
            <a:extLst>
              <a:ext uri="{FF2B5EF4-FFF2-40B4-BE49-F238E27FC236}">
                <a16:creationId xmlns:a16="http://schemas.microsoft.com/office/drawing/2014/main" id="{A88E2D34-D53B-49FE-980F-CB169DA09657}"/>
              </a:ext>
            </a:extLst>
          </p:cNvPr>
          <p:cNvSpPr>
            <a:spLocks/>
          </p:cNvSpPr>
          <p:nvPr/>
        </p:nvSpPr>
        <p:spPr>
          <a:xfrm>
            <a:off x="808733" y="2051363"/>
            <a:ext cx="1987315" cy="3366576"/>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1287000" rIns="44371" bIns="44371" rtlCol="0" anchor="t" anchorCtr="0"/>
          <a:lstStyle/>
          <a:p>
            <a:pPr>
              <a:spcAft>
                <a:spcPts val="650"/>
              </a:spcAft>
            </a:pPr>
            <a:r>
              <a:rPr lang="en-US" sz="1138" b="1" dirty="0">
                <a:solidFill>
                  <a:schemeClr val="bg1"/>
                </a:solidFill>
              </a:rPr>
              <a:t>Your application</a:t>
            </a:r>
            <a:br>
              <a:rPr lang="en-US" sz="1138" b="1" dirty="0">
                <a:solidFill>
                  <a:schemeClr val="bg1"/>
                </a:solidFill>
              </a:rPr>
            </a:br>
            <a:endParaRPr lang="en-US" sz="1138" b="1" dirty="0">
              <a:solidFill>
                <a:schemeClr val="bg1"/>
              </a:solidFill>
            </a:endParaRPr>
          </a:p>
          <a:p>
            <a:pPr>
              <a:spcAft>
                <a:spcPts val="650"/>
              </a:spcAft>
            </a:pPr>
            <a:r>
              <a:rPr lang="en-US" sz="1138" dirty="0">
                <a:solidFill>
                  <a:schemeClr val="bg1"/>
                </a:solidFill>
              </a:rPr>
              <a:t>Tell us about your academic background and work experience </a:t>
            </a:r>
          </a:p>
        </p:txBody>
      </p:sp>
      <p:sp>
        <p:nvSpPr>
          <p:cNvPr id="47" name="Rectangle: Rounded Corners 46">
            <a:extLst>
              <a:ext uri="{FF2B5EF4-FFF2-40B4-BE49-F238E27FC236}">
                <a16:creationId xmlns:a16="http://schemas.microsoft.com/office/drawing/2014/main" id="{1C27BF5A-971B-446E-BFBD-C8B428453BAB}"/>
              </a:ext>
            </a:extLst>
          </p:cNvPr>
          <p:cNvSpPr>
            <a:spLocks/>
          </p:cNvSpPr>
          <p:nvPr/>
        </p:nvSpPr>
        <p:spPr>
          <a:xfrm>
            <a:off x="2910000" y="2051363"/>
            <a:ext cx="1987315" cy="3366576"/>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1287000" rIns="44371" bIns="44371" rtlCol="0" anchor="t" anchorCtr="0"/>
          <a:lstStyle/>
          <a:p>
            <a:pPr>
              <a:spcAft>
                <a:spcPts val="650"/>
              </a:spcAft>
            </a:pPr>
            <a:r>
              <a:rPr lang="en-US" sz="1138" b="1" dirty="0">
                <a:solidFill>
                  <a:schemeClr val="bg1"/>
                </a:solidFill>
              </a:rPr>
              <a:t>Transforming</a:t>
            </a:r>
            <a:br>
              <a:rPr lang="en-US" sz="1138" b="1" dirty="0">
                <a:solidFill>
                  <a:schemeClr val="bg1"/>
                </a:solidFill>
              </a:rPr>
            </a:br>
            <a:r>
              <a:rPr lang="en-US" sz="1138" b="1" dirty="0">
                <a:solidFill>
                  <a:schemeClr val="bg1"/>
                </a:solidFill>
              </a:rPr>
              <a:t>Small Businesses</a:t>
            </a:r>
          </a:p>
          <a:p>
            <a:pPr>
              <a:spcAft>
                <a:spcPts val="650"/>
              </a:spcAft>
            </a:pPr>
            <a:r>
              <a:rPr lang="en-US" sz="1138" dirty="0">
                <a:solidFill>
                  <a:schemeClr val="bg1"/>
                </a:solidFill>
              </a:rPr>
              <a:t>We will ask you to respond to hypothetical scenarios in this immersive assessment. You will need a calculator  </a:t>
            </a:r>
          </a:p>
        </p:txBody>
      </p:sp>
      <p:sp>
        <p:nvSpPr>
          <p:cNvPr id="48" name="Rectangle: Rounded Corners 47">
            <a:extLst>
              <a:ext uri="{FF2B5EF4-FFF2-40B4-BE49-F238E27FC236}">
                <a16:creationId xmlns:a16="http://schemas.microsoft.com/office/drawing/2014/main" id="{E09B122F-3AB0-47E8-8ABF-53CBA9173072}"/>
              </a:ext>
            </a:extLst>
          </p:cNvPr>
          <p:cNvSpPr>
            <a:spLocks/>
          </p:cNvSpPr>
          <p:nvPr/>
        </p:nvSpPr>
        <p:spPr>
          <a:xfrm>
            <a:off x="5011266" y="2051363"/>
            <a:ext cx="1987315" cy="3366576"/>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1287000" rIns="44371" bIns="44371" rtlCol="0" anchor="t" anchorCtr="0"/>
          <a:lstStyle/>
          <a:p>
            <a:pPr>
              <a:spcAft>
                <a:spcPts val="650"/>
              </a:spcAft>
            </a:pPr>
            <a:r>
              <a:rPr lang="en-US" sz="1138" b="1" dirty="0">
                <a:solidFill>
                  <a:schemeClr val="bg1"/>
                </a:solidFill>
              </a:rPr>
              <a:t>Delivering</a:t>
            </a:r>
            <a:br>
              <a:rPr lang="en-US" sz="1138" b="1" dirty="0">
                <a:solidFill>
                  <a:schemeClr val="bg1"/>
                </a:solidFill>
              </a:rPr>
            </a:br>
            <a:r>
              <a:rPr lang="en-US" sz="1138" b="1" dirty="0">
                <a:solidFill>
                  <a:schemeClr val="bg1"/>
                </a:solidFill>
              </a:rPr>
              <a:t>Outcomes</a:t>
            </a:r>
          </a:p>
          <a:p>
            <a:pPr>
              <a:spcAft>
                <a:spcPts val="650"/>
              </a:spcAft>
            </a:pPr>
            <a:r>
              <a:rPr lang="en-US" sz="1138" dirty="0">
                <a:solidFill>
                  <a:schemeClr val="bg1"/>
                </a:solidFill>
              </a:rPr>
              <a:t>Written and video assessment specific to the business area you have applied to</a:t>
            </a:r>
          </a:p>
        </p:txBody>
      </p:sp>
      <p:sp>
        <p:nvSpPr>
          <p:cNvPr id="54" name="Rectangle: Rounded Corners 53">
            <a:extLst>
              <a:ext uri="{FF2B5EF4-FFF2-40B4-BE49-F238E27FC236}">
                <a16:creationId xmlns:a16="http://schemas.microsoft.com/office/drawing/2014/main" id="{C691CFE1-692C-472E-937C-3A4455DED6F3}"/>
              </a:ext>
            </a:extLst>
          </p:cNvPr>
          <p:cNvSpPr>
            <a:spLocks/>
          </p:cNvSpPr>
          <p:nvPr/>
        </p:nvSpPr>
        <p:spPr>
          <a:xfrm>
            <a:off x="7112533" y="2051363"/>
            <a:ext cx="1987315" cy="3366576"/>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1287000" rIns="44371" bIns="44371" rtlCol="0" anchor="t" anchorCtr="0"/>
          <a:lstStyle/>
          <a:p>
            <a:pPr>
              <a:spcAft>
                <a:spcPts val="650"/>
              </a:spcAft>
            </a:pPr>
            <a:r>
              <a:rPr lang="en-US" sz="1138" b="1" dirty="0">
                <a:solidFill>
                  <a:schemeClr val="bg1"/>
                </a:solidFill>
              </a:rPr>
              <a:t>Virtual Launch Pad</a:t>
            </a:r>
            <a:br>
              <a:rPr lang="en-US" sz="1138" b="1" dirty="0">
                <a:solidFill>
                  <a:schemeClr val="bg1"/>
                </a:solidFill>
              </a:rPr>
            </a:br>
            <a:r>
              <a:rPr lang="en-US" sz="1138" b="1" dirty="0">
                <a:solidFill>
                  <a:schemeClr val="bg1"/>
                </a:solidFill>
              </a:rPr>
              <a:t>(KPMG Experience)</a:t>
            </a:r>
          </a:p>
          <a:p>
            <a:pPr>
              <a:spcAft>
                <a:spcPts val="650"/>
              </a:spcAft>
            </a:pPr>
            <a:r>
              <a:rPr lang="en-US" sz="1138" dirty="0">
                <a:solidFill>
                  <a:schemeClr val="bg1"/>
                </a:solidFill>
              </a:rPr>
              <a:t>Learn more about us, meet our people and take part in virtual assessment activities </a:t>
            </a:r>
          </a:p>
        </p:txBody>
      </p:sp>
      <p:sp>
        <p:nvSpPr>
          <p:cNvPr id="38" name="Oval 37">
            <a:extLst>
              <a:ext uri="{FF2B5EF4-FFF2-40B4-BE49-F238E27FC236}">
                <a16:creationId xmlns:a16="http://schemas.microsoft.com/office/drawing/2014/main" id="{5E4038EB-E452-4240-AB3C-18488A8089DA}"/>
              </a:ext>
            </a:extLst>
          </p:cNvPr>
          <p:cNvSpPr>
            <a:spLocks/>
          </p:cNvSpPr>
          <p:nvPr/>
        </p:nvSpPr>
        <p:spPr>
          <a:xfrm>
            <a:off x="1612024" y="1723827"/>
            <a:ext cx="380734" cy="37949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lnSpc>
                <a:spcPct val="80000"/>
              </a:lnSpc>
            </a:pPr>
            <a:r>
              <a:rPr lang="en-GB" sz="1950" b="1" dirty="0">
                <a:solidFill>
                  <a:schemeClr val="bg1"/>
                </a:solidFill>
                <a:latin typeface="+mj-lt"/>
              </a:rPr>
              <a:t>1</a:t>
            </a:r>
          </a:p>
        </p:txBody>
      </p:sp>
      <p:sp>
        <p:nvSpPr>
          <p:cNvPr id="40" name="Oval 39">
            <a:extLst>
              <a:ext uri="{FF2B5EF4-FFF2-40B4-BE49-F238E27FC236}">
                <a16:creationId xmlns:a16="http://schemas.microsoft.com/office/drawing/2014/main" id="{48F87D30-0B07-4ED2-A333-2C5F70AE764A}"/>
              </a:ext>
            </a:extLst>
          </p:cNvPr>
          <p:cNvSpPr>
            <a:spLocks/>
          </p:cNvSpPr>
          <p:nvPr/>
        </p:nvSpPr>
        <p:spPr>
          <a:xfrm>
            <a:off x="3713291" y="1723827"/>
            <a:ext cx="380734" cy="37949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lnSpc>
                <a:spcPct val="80000"/>
              </a:lnSpc>
            </a:pPr>
            <a:r>
              <a:rPr lang="en-GB" sz="1950" b="1" dirty="0">
                <a:solidFill>
                  <a:schemeClr val="bg1"/>
                </a:solidFill>
                <a:latin typeface="+mj-lt"/>
              </a:rPr>
              <a:t>2</a:t>
            </a:r>
          </a:p>
        </p:txBody>
      </p:sp>
      <p:sp>
        <p:nvSpPr>
          <p:cNvPr id="42" name="Oval 41">
            <a:extLst>
              <a:ext uri="{FF2B5EF4-FFF2-40B4-BE49-F238E27FC236}">
                <a16:creationId xmlns:a16="http://schemas.microsoft.com/office/drawing/2014/main" id="{8100BF6E-71FB-477C-B744-ADAB0E265016}"/>
              </a:ext>
            </a:extLst>
          </p:cNvPr>
          <p:cNvSpPr>
            <a:spLocks/>
          </p:cNvSpPr>
          <p:nvPr/>
        </p:nvSpPr>
        <p:spPr>
          <a:xfrm>
            <a:off x="5814558" y="1723827"/>
            <a:ext cx="380734" cy="37949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lnSpc>
                <a:spcPct val="80000"/>
              </a:lnSpc>
            </a:pPr>
            <a:r>
              <a:rPr lang="en-GB" sz="1950" b="1" dirty="0">
                <a:solidFill>
                  <a:schemeClr val="bg1"/>
                </a:solidFill>
                <a:latin typeface="+mj-lt"/>
              </a:rPr>
              <a:t>3</a:t>
            </a:r>
          </a:p>
        </p:txBody>
      </p:sp>
      <p:sp>
        <p:nvSpPr>
          <p:cNvPr id="44" name="Oval 43">
            <a:extLst>
              <a:ext uri="{FF2B5EF4-FFF2-40B4-BE49-F238E27FC236}">
                <a16:creationId xmlns:a16="http://schemas.microsoft.com/office/drawing/2014/main" id="{1045767E-EEDB-4A64-90A6-D3E2AD29546A}"/>
              </a:ext>
            </a:extLst>
          </p:cNvPr>
          <p:cNvSpPr>
            <a:spLocks/>
          </p:cNvSpPr>
          <p:nvPr/>
        </p:nvSpPr>
        <p:spPr>
          <a:xfrm>
            <a:off x="7915824" y="1723827"/>
            <a:ext cx="380734" cy="37949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lnSpc>
                <a:spcPct val="80000"/>
              </a:lnSpc>
            </a:pPr>
            <a:r>
              <a:rPr lang="en-GB" sz="1950" b="1" dirty="0">
                <a:solidFill>
                  <a:schemeClr val="bg1"/>
                </a:solidFill>
                <a:latin typeface="+mj-lt"/>
              </a:rPr>
              <a:t>4</a:t>
            </a:r>
          </a:p>
        </p:txBody>
      </p:sp>
      <p:pic>
        <p:nvPicPr>
          <p:cNvPr id="59" name="Picture 58">
            <a:extLst>
              <a:ext uri="{FF2B5EF4-FFF2-40B4-BE49-F238E27FC236}">
                <a16:creationId xmlns:a16="http://schemas.microsoft.com/office/drawing/2014/main" id="{4CAF8D92-7E76-4E12-A6D7-8DC49A8B4E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7530" y="2214580"/>
            <a:ext cx="1332255" cy="1066949"/>
          </a:xfrm>
          <a:prstGeom prst="rect">
            <a:avLst/>
          </a:prstGeom>
        </p:spPr>
      </p:pic>
      <p:pic>
        <p:nvPicPr>
          <p:cNvPr id="62" name="Picture 61">
            <a:extLst>
              <a:ext uri="{FF2B5EF4-FFF2-40B4-BE49-F238E27FC236}">
                <a16:creationId xmlns:a16="http://schemas.microsoft.com/office/drawing/2014/main" id="{E9B939A8-043C-44BE-A4C7-2ED58282646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277790" y="2214580"/>
            <a:ext cx="1454266" cy="1066949"/>
          </a:xfrm>
          <a:prstGeom prst="rect">
            <a:avLst/>
          </a:prstGeom>
        </p:spPr>
      </p:pic>
      <p:sp>
        <p:nvSpPr>
          <p:cNvPr id="63" name="TextBox 62">
            <a:extLst>
              <a:ext uri="{FF2B5EF4-FFF2-40B4-BE49-F238E27FC236}">
                <a16:creationId xmlns:a16="http://schemas.microsoft.com/office/drawing/2014/main" id="{8C48C0F5-6A74-44FC-BC73-DE8378EBBA3C}"/>
              </a:ext>
            </a:extLst>
          </p:cNvPr>
          <p:cNvSpPr txBox="1">
            <a:spLocks/>
          </p:cNvSpPr>
          <p:nvPr/>
        </p:nvSpPr>
        <p:spPr>
          <a:xfrm>
            <a:off x="808733" y="4914705"/>
            <a:ext cx="1987315" cy="353696"/>
          </a:xfrm>
          <a:prstGeom prst="rect">
            <a:avLst/>
          </a:prstGeom>
          <a:solidFill>
            <a:schemeClr val="bg1">
              <a:lumMod val="95000"/>
            </a:schemeClr>
          </a:solidFill>
          <a:ln>
            <a:noFill/>
          </a:ln>
        </p:spPr>
        <p:txBody>
          <a:bodyPr wrap="square" lIns="117000" tIns="44371" rIns="44371" bIns="44371" anchor="ctr">
            <a:noAutofit/>
          </a:bodyPr>
          <a:lstStyle/>
          <a:p>
            <a:r>
              <a:rPr lang="en-GB" sz="975" b="1" dirty="0">
                <a:solidFill>
                  <a:srgbClr val="00338D"/>
                </a:solidFill>
              </a:rPr>
              <a:t>30 minutes to complete</a:t>
            </a:r>
          </a:p>
        </p:txBody>
      </p:sp>
      <p:pic>
        <p:nvPicPr>
          <p:cNvPr id="64" name="Graphic 63" descr="Stopwatch 66% with solid fill">
            <a:extLst>
              <a:ext uri="{FF2B5EF4-FFF2-40B4-BE49-F238E27FC236}">
                <a16:creationId xmlns:a16="http://schemas.microsoft.com/office/drawing/2014/main" id="{E2C5ED84-4A75-4F2F-B001-D6F9AD3AE09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80366" y="4963469"/>
            <a:ext cx="256167" cy="256167"/>
          </a:xfrm>
          <a:prstGeom prst="rect">
            <a:avLst/>
          </a:prstGeom>
        </p:spPr>
      </p:pic>
      <p:sp>
        <p:nvSpPr>
          <p:cNvPr id="66" name="TextBox 65">
            <a:extLst>
              <a:ext uri="{FF2B5EF4-FFF2-40B4-BE49-F238E27FC236}">
                <a16:creationId xmlns:a16="http://schemas.microsoft.com/office/drawing/2014/main" id="{4787A915-2B48-4896-89BE-0DF6EB5B9FE3}"/>
              </a:ext>
            </a:extLst>
          </p:cNvPr>
          <p:cNvSpPr txBox="1">
            <a:spLocks/>
          </p:cNvSpPr>
          <p:nvPr/>
        </p:nvSpPr>
        <p:spPr>
          <a:xfrm>
            <a:off x="2910000" y="4914705"/>
            <a:ext cx="1987315" cy="353696"/>
          </a:xfrm>
          <a:prstGeom prst="rect">
            <a:avLst/>
          </a:prstGeom>
          <a:solidFill>
            <a:schemeClr val="bg1">
              <a:lumMod val="95000"/>
            </a:schemeClr>
          </a:solidFill>
          <a:ln>
            <a:noFill/>
          </a:ln>
        </p:spPr>
        <p:txBody>
          <a:bodyPr wrap="square" lIns="117000" tIns="44371" rIns="44371" bIns="44371" anchor="ctr">
            <a:noAutofit/>
          </a:bodyPr>
          <a:lstStyle/>
          <a:p>
            <a:r>
              <a:rPr lang="en-GB" sz="975" b="1" dirty="0">
                <a:solidFill>
                  <a:srgbClr val="00338D"/>
                </a:solidFill>
              </a:rPr>
              <a:t>90 minutes to complete</a:t>
            </a:r>
          </a:p>
        </p:txBody>
      </p:sp>
      <p:pic>
        <p:nvPicPr>
          <p:cNvPr id="67" name="Graphic 66" descr="Stopwatch 66% with solid fill">
            <a:extLst>
              <a:ext uri="{FF2B5EF4-FFF2-40B4-BE49-F238E27FC236}">
                <a16:creationId xmlns:a16="http://schemas.microsoft.com/office/drawing/2014/main" id="{8D4A3F89-370A-4149-ADA0-A46539C1F2A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81632" y="4963469"/>
            <a:ext cx="256167" cy="256167"/>
          </a:xfrm>
          <a:prstGeom prst="rect">
            <a:avLst/>
          </a:prstGeom>
        </p:spPr>
      </p:pic>
      <p:sp>
        <p:nvSpPr>
          <p:cNvPr id="69" name="TextBox 68">
            <a:extLst>
              <a:ext uri="{FF2B5EF4-FFF2-40B4-BE49-F238E27FC236}">
                <a16:creationId xmlns:a16="http://schemas.microsoft.com/office/drawing/2014/main" id="{AD09E962-3712-4F3A-8ED9-8173E85E289C}"/>
              </a:ext>
            </a:extLst>
          </p:cNvPr>
          <p:cNvSpPr txBox="1">
            <a:spLocks/>
          </p:cNvSpPr>
          <p:nvPr/>
        </p:nvSpPr>
        <p:spPr>
          <a:xfrm>
            <a:off x="5011266" y="4914705"/>
            <a:ext cx="1987315" cy="353696"/>
          </a:xfrm>
          <a:prstGeom prst="rect">
            <a:avLst/>
          </a:prstGeom>
          <a:solidFill>
            <a:schemeClr val="bg1">
              <a:lumMod val="95000"/>
            </a:schemeClr>
          </a:solidFill>
          <a:ln>
            <a:noFill/>
          </a:ln>
        </p:spPr>
        <p:txBody>
          <a:bodyPr wrap="square" lIns="117000" tIns="44371" rIns="44371" bIns="44371" anchor="ctr">
            <a:noAutofit/>
          </a:bodyPr>
          <a:lstStyle/>
          <a:p>
            <a:r>
              <a:rPr lang="en-GB" sz="975" b="1" dirty="0">
                <a:solidFill>
                  <a:srgbClr val="00338D"/>
                </a:solidFill>
              </a:rPr>
              <a:t>60 minutes to complete</a:t>
            </a:r>
          </a:p>
        </p:txBody>
      </p:sp>
      <p:pic>
        <p:nvPicPr>
          <p:cNvPr id="70" name="Graphic 69" descr="Stopwatch 66% with solid fill">
            <a:extLst>
              <a:ext uri="{FF2B5EF4-FFF2-40B4-BE49-F238E27FC236}">
                <a16:creationId xmlns:a16="http://schemas.microsoft.com/office/drawing/2014/main" id="{7DBCCC38-9DC6-4AB9-99FA-54742237B00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2898" y="4963469"/>
            <a:ext cx="256167" cy="256167"/>
          </a:xfrm>
          <a:prstGeom prst="rect">
            <a:avLst/>
          </a:prstGeom>
        </p:spPr>
      </p:pic>
      <p:sp>
        <p:nvSpPr>
          <p:cNvPr id="72" name="TextBox 71">
            <a:extLst>
              <a:ext uri="{FF2B5EF4-FFF2-40B4-BE49-F238E27FC236}">
                <a16:creationId xmlns:a16="http://schemas.microsoft.com/office/drawing/2014/main" id="{58C6F796-E4CD-4735-9B64-382877221BBE}"/>
              </a:ext>
            </a:extLst>
          </p:cNvPr>
          <p:cNvSpPr txBox="1">
            <a:spLocks/>
          </p:cNvSpPr>
          <p:nvPr/>
        </p:nvSpPr>
        <p:spPr>
          <a:xfrm>
            <a:off x="7112533" y="4914705"/>
            <a:ext cx="1987315" cy="353696"/>
          </a:xfrm>
          <a:prstGeom prst="rect">
            <a:avLst/>
          </a:prstGeom>
          <a:solidFill>
            <a:schemeClr val="bg1">
              <a:lumMod val="95000"/>
            </a:schemeClr>
          </a:solidFill>
          <a:ln>
            <a:noFill/>
          </a:ln>
        </p:spPr>
        <p:txBody>
          <a:bodyPr wrap="square" lIns="117000" tIns="44371" rIns="44371" bIns="44371" anchor="ctr">
            <a:noAutofit/>
          </a:bodyPr>
          <a:lstStyle/>
          <a:p>
            <a:r>
              <a:rPr lang="en-GB" sz="975" b="1" dirty="0">
                <a:solidFill>
                  <a:srgbClr val="00338D"/>
                </a:solidFill>
              </a:rPr>
              <a:t>3 hours to complete</a:t>
            </a:r>
          </a:p>
        </p:txBody>
      </p:sp>
      <p:pic>
        <p:nvPicPr>
          <p:cNvPr id="73" name="Graphic 72" descr="Stopwatch 66% with solid fill">
            <a:extLst>
              <a:ext uri="{FF2B5EF4-FFF2-40B4-BE49-F238E27FC236}">
                <a16:creationId xmlns:a16="http://schemas.microsoft.com/office/drawing/2014/main" id="{A58006BC-FCDD-4E90-8771-C0EDBE5FC6E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84166" y="4963469"/>
            <a:ext cx="256167" cy="256167"/>
          </a:xfrm>
          <a:prstGeom prst="rect">
            <a:avLst/>
          </a:prstGeom>
        </p:spPr>
      </p:pic>
      <p:grpSp>
        <p:nvGrpSpPr>
          <p:cNvPr id="24" name="Group 23">
            <a:extLst>
              <a:ext uri="{FF2B5EF4-FFF2-40B4-BE49-F238E27FC236}">
                <a16:creationId xmlns:a16="http://schemas.microsoft.com/office/drawing/2014/main" id="{18777BC9-6EAC-4A40-A8FA-B7D83DCE77E2}"/>
              </a:ext>
            </a:extLst>
          </p:cNvPr>
          <p:cNvGrpSpPr/>
          <p:nvPr/>
        </p:nvGrpSpPr>
        <p:grpSpPr>
          <a:xfrm>
            <a:off x="7342579" y="2329120"/>
            <a:ext cx="1349792" cy="860344"/>
            <a:chOff x="-341631" y="431800"/>
            <a:chExt cx="9485631" cy="6046044"/>
          </a:xfrm>
        </p:grpSpPr>
        <p:grpSp>
          <p:nvGrpSpPr>
            <p:cNvPr id="25" name="Group 24">
              <a:extLst>
                <a:ext uri="{FF2B5EF4-FFF2-40B4-BE49-F238E27FC236}">
                  <a16:creationId xmlns:a16="http://schemas.microsoft.com/office/drawing/2014/main" id="{12E5880C-17AA-43EA-954F-D7E1FD930198}"/>
                </a:ext>
              </a:extLst>
            </p:cNvPr>
            <p:cNvGrpSpPr/>
            <p:nvPr/>
          </p:nvGrpSpPr>
          <p:grpSpPr>
            <a:xfrm>
              <a:off x="-341631" y="431800"/>
              <a:ext cx="9485631" cy="6046044"/>
              <a:chOff x="1879539" y="907206"/>
              <a:chExt cx="9317630" cy="5938962"/>
            </a:xfrm>
          </p:grpSpPr>
          <p:grpSp>
            <p:nvGrpSpPr>
              <p:cNvPr id="92" name="Group 91">
                <a:extLst>
                  <a:ext uri="{FF2B5EF4-FFF2-40B4-BE49-F238E27FC236}">
                    <a16:creationId xmlns:a16="http://schemas.microsoft.com/office/drawing/2014/main" id="{D2809DD7-6DB1-494A-BB35-0C9F7948669C}"/>
                  </a:ext>
                </a:extLst>
              </p:cNvPr>
              <p:cNvGrpSpPr/>
              <p:nvPr/>
            </p:nvGrpSpPr>
            <p:grpSpPr>
              <a:xfrm>
                <a:off x="1879539" y="5395226"/>
                <a:ext cx="9317630" cy="1450942"/>
                <a:chOff x="3521428" y="4574726"/>
                <a:chExt cx="7403649" cy="989302"/>
              </a:xfrm>
            </p:grpSpPr>
            <p:sp>
              <p:nvSpPr>
                <p:cNvPr id="174" name="Rectangle 81">
                  <a:extLst>
                    <a:ext uri="{FF2B5EF4-FFF2-40B4-BE49-F238E27FC236}">
                      <a16:creationId xmlns:a16="http://schemas.microsoft.com/office/drawing/2014/main" id="{E94D41F8-D9D7-4B61-ACBF-6A09BDAFF117}"/>
                    </a:ext>
                  </a:extLst>
                </p:cNvPr>
                <p:cNvSpPr>
                  <a:spLocks noChangeArrowheads="1"/>
                </p:cNvSpPr>
                <p:nvPr/>
              </p:nvSpPr>
              <p:spPr bwMode="auto">
                <a:xfrm>
                  <a:off x="3521428" y="4574726"/>
                  <a:ext cx="7403648" cy="148767"/>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5" name="Rectangle 82">
                  <a:extLst>
                    <a:ext uri="{FF2B5EF4-FFF2-40B4-BE49-F238E27FC236}">
                      <a16:creationId xmlns:a16="http://schemas.microsoft.com/office/drawing/2014/main" id="{D98733B4-56B4-4DB7-8E69-634BC51706C0}"/>
                    </a:ext>
                  </a:extLst>
                </p:cNvPr>
                <p:cNvSpPr>
                  <a:spLocks noChangeArrowheads="1"/>
                </p:cNvSpPr>
                <p:nvPr/>
              </p:nvSpPr>
              <p:spPr bwMode="auto">
                <a:xfrm>
                  <a:off x="3595811" y="5032184"/>
                  <a:ext cx="7254881" cy="148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6" name="Rectangle 83">
                  <a:extLst>
                    <a:ext uri="{FF2B5EF4-FFF2-40B4-BE49-F238E27FC236}">
                      <a16:creationId xmlns:a16="http://schemas.microsoft.com/office/drawing/2014/main" id="{E0FBCBD1-489B-4CA9-89C7-9B6229F24543}"/>
                    </a:ext>
                  </a:extLst>
                </p:cNvPr>
                <p:cNvSpPr>
                  <a:spLocks noChangeArrowheads="1"/>
                </p:cNvSpPr>
                <p:nvPr/>
              </p:nvSpPr>
              <p:spPr bwMode="auto">
                <a:xfrm>
                  <a:off x="3521428" y="4649109"/>
                  <a:ext cx="148767" cy="91491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7" name="Rectangle 84">
                  <a:extLst>
                    <a:ext uri="{FF2B5EF4-FFF2-40B4-BE49-F238E27FC236}">
                      <a16:creationId xmlns:a16="http://schemas.microsoft.com/office/drawing/2014/main" id="{CB943A3C-1D87-431B-8218-5F7C0330BBE2}"/>
                    </a:ext>
                  </a:extLst>
                </p:cNvPr>
                <p:cNvSpPr>
                  <a:spLocks noChangeArrowheads="1"/>
                </p:cNvSpPr>
                <p:nvPr/>
              </p:nvSpPr>
              <p:spPr bwMode="auto">
                <a:xfrm>
                  <a:off x="10777550" y="4649109"/>
                  <a:ext cx="147527" cy="91491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8" name="Rectangle 85">
                  <a:extLst>
                    <a:ext uri="{FF2B5EF4-FFF2-40B4-BE49-F238E27FC236}">
                      <a16:creationId xmlns:a16="http://schemas.microsoft.com/office/drawing/2014/main" id="{C4BAE807-18E2-4BD4-ACC7-7BBFC2A38842}"/>
                    </a:ext>
                  </a:extLst>
                </p:cNvPr>
                <p:cNvSpPr>
                  <a:spLocks noChangeArrowheads="1"/>
                </p:cNvSpPr>
                <p:nvPr/>
              </p:nvSpPr>
              <p:spPr bwMode="auto">
                <a:xfrm>
                  <a:off x="3665236" y="4723493"/>
                  <a:ext cx="3560495" cy="30869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9" name="Freeform 86">
                  <a:extLst>
                    <a:ext uri="{FF2B5EF4-FFF2-40B4-BE49-F238E27FC236}">
                      <a16:creationId xmlns:a16="http://schemas.microsoft.com/office/drawing/2014/main" id="{B760350D-622B-48B4-A0B9-67E25B7E2B40}"/>
                    </a:ext>
                  </a:extLst>
                </p:cNvPr>
                <p:cNvSpPr>
                  <a:spLocks/>
                </p:cNvSpPr>
                <p:nvPr/>
              </p:nvSpPr>
              <p:spPr bwMode="auto">
                <a:xfrm>
                  <a:off x="3691270" y="4749528"/>
                  <a:ext cx="3494790" cy="256623"/>
                </a:xfrm>
                <a:custGeom>
                  <a:avLst/>
                  <a:gdLst>
                    <a:gd name="T0" fmla="*/ 490 w 803"/>
                    <a:gd name="T1" fmla="*/ 0 h 59"/>
                    <a:gd name="T2" fmla="*/ 490 w 803"/>
                    <a:gd name="T3" fmla="*/ 0 h 59"/>
                    <a:gd name="T4" fmla="*/ 476 w 803"/>
                    <a:gd name="T5" fmla="*/ 12 h 59"/>
                    <a:gd name="T6" fmla="*/ 327 w 803"/>
                    <a:gd name="T7" fmla="*/ 12 h 59"/>
                    <a:gd name="T8" fmla="*/ 313 w 803"/>
                    <a:gd name="T9" fmla="*/ 0 h 59"/>
                    <a:gd name="T10" fmla="*/ 313 w 803"/>
                    <a:gd name="T11" fmla="*/ 0 h 59"/>
                    <a:gd name="T12" fmla="*/ 0 w 803"/>
                    <a:gd name="T13" fmla="*/ 0 h 59"/>
                    <a:gd name="T14" fmla="*/ 0 w 803"/>
                    <a:gd name="T15" fmla="*/ 59 h 59"/>
                    <a:gd name="T16" fmla="*/ 803 w 803"/>
                    <a:gd name="T17" fmla="*/ 59 h 59"/>
                    <a:gd name="T18" fmla="*/ 803 w 803"/>
                    <a:gd name="T19" fmla="*/ 0 h 59"/>
                    <a:gd name="T20" fmla="*/ 490 w 803"/>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59">
                      <a:moveTo>
                        <a:pt x="490" y="0"/>
                      </a:moveTo>
                      <a:cubicBezTo>
                        <a:pt x="490" y="0"/>
                        <a:pt x="490" y="0"/>
                        <a:pt x="490" y="0"/>
                      </a:cubicBezTo>
                      <a:cubicBezTo>
                        <a:pt x="489" y="7"/>
                        <a:pt x="483" y="12"/>
                        <a:pt x="476" y="12"/>
                      </a:cubicBezTo>
                      <a:cubicBezTo>
                        <a:pt x="327" y="12"/>
                        <a:pt x="327" y="12"/>
                        <a:pt x="327" y="12"/>
                      </a:cubicBezTo>
                      <a:cubicBezTo>
                        <a:pt x="320" y="12"/>
                        <a:pt x="314" y="7"/>
                        <a:pt x="313" y="0"/>
                      </a:cubicBezTo>
                      <a:cubicBezTo>
                        <a:pt x="313" y="0"/>
                        <a:pt x="313" y="0"/>
                        <a:pt x="313" y="0"/>
                      </a:cubicBezTo>
                      <a:cubicBezTo>
                        <a:pt x="0" y="0"/>
                        <a:pt x="0" y="0"/>
                        <a:pt x="0" y="0"/>
                      </a:cubicBezTo>
                      <a:cubicBezTo>
                        <a:pt x="0" y="59"/>
                        <a:pt x="0" y="59"/>
                        <a:pt x="0" y="59"/>
                      </a:cubicBezTo>
                      <a:cubicBezTo>
                        <a:pt x="803" y="59"/>
                        <a:pt x="803" y="59"/>
                        <a:pt x="803" y="59"/>
                      </a:cubicBezTo>
                      <a:cubicBezTo>
                        <a:pt x="803" y="0"/>
                        <a:pt x="803" y="0"/>
                        <a:pt x="803" y="0"/>
                      </a:cubicBezTo>
                      <a:lnTo>
                        <a:pt x="49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80" name="Rectangle 87">
                  <a:extLst>
                    <a:ext uri="{FF2B5EF4-FFF2-40B4-BE49-F238E27FC236}">
                      <a16:creationId xmlns:a16="http://schemas.microsoft.com/office/drawing/2014/main" id="{9918C7F7-729A-4A7F-BC6B-80620A2A6C2E}"/>
                    </a:ext>
                  </a:extLst>
                </p:cNvPr>
                <p:cNvSpPr>
                  <a:spLocks noChangeArrowheads="1"/>
                </p:cNvSpPr>
                <p:nvPr/>
              </p:nvSpPr>
              <p:spPr bwMode="auto">
                <a:xfrm>
                  <a:off x="7225732" y="4723491"/>
                  <a:ext cx="3555537" cy="30869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81" name="Freeform 88">
                  <a:extLst>
                    <a:ext uri="{FF2B5EF4-FFF2-40B4-BE49-F238E27FC236}">
                      <a16:creationId xmlns:a16="http://schemas.microsoft.com/office/drawing/2014/main" id="{E0C51539-8028-4767-86EC-F4154711AFED}"/>
                    </a:ext>
                  </a:extLst>
                </p:cNvPr>
                <p:cNvSpPr>
                  <a:spLocks/>
                </p:cNvSpPr>
                <p:nvPr/>
              </p:nvSpPr>
              <p:spPr bwMode="auto">
                <a:xfrm>
                  <a:off x="7260445" y="4749526"/>
                  <a:ext cx="3499750" cy="256623"/>
                </a:xfrm>
                <a:custGeom>
                  <a:avLst/>
                  <a:gdLst>
                    <a:gd name="T0" fmla="*/ 314 w 804"/>
                    <a:gd name="T1" fmla="*/ 0 h 59"/>
                    <a:gd name="T2" fmla="*/ 314 w 804"/>
                    <a:gd name="T3" fmla="*/ 0 h 59"/>
                    <a:gd name="T4" fmla="*/ 327 w 804"/>
                    <a:gd name="T5" fmla="*/ 12 h 59"/>
                    <a:gd name="T6" fmla="*/ 477 w 804"/>
                    <a:gd name="T7" fmla="*/ 12 h 59"/>
                    <a:gd name="T8" fmla="*/ 490 w 804"/>
                    <a:gd name="T9" fmla="*/ 0 h 59"/>
                    <a:gd name="T10" fmla="*/ 490 w 804"/>
                    <a:gd name="T11" fmla="*/ 0 h 59"/>
                    <a:gd name="T12" fmla="*/ 804 w 804"/>
                    <a:gd name="T13" fmla="*/ 0 h 59"/>
                    <a:gd name="T14" fmla="*/ 804 w 804"/>
                    <a:gd name="T15" fmla="*/ 59 h 59"/>
                    <a:gd name="T16" fmla="*/ 0 w 804"/>
                    <a:gd name="T17" fmla="*/ 59 h 59"/>
                    <a:gd name="T18" fmla="*/ 0 w 804"/>
                    <a:gd name="T19" fmla="*/ 0 h 59"/>
                    <a:gd name="T20" fmla="*/ 314 w 804"/>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 h="59">
                      <a:moveTo>
                        <a:pt x="314" y="0"/>
                      </a:moveTo>
                      <a:cubicBezTo>
                        <a:pt x="314" y="0"/>
                        <a:pt x="314" y="0"/>
                        <a:pt x="314" y="0"/>
                      </a:cubicBezTo>
                      <a:cubicBezTo>
                        <a:pt x="315" y="7"/>
                        <a:pt x="321" y="12"/>
                        <a:pt x="327" y="12"/>
                      </a:cubicBezTo>
                      <a:cubicBezTo>
                        <a:pt x="477" y="12"/>
                        <a:pt x="477" y="12"/>
                        <a:pt x="477" y="12"/>
                      </a:cubicBezTo>
                      <a:cubicBezTo>
                        <a:pt x="483" y="12"/>
                        <a:pt x="489" y="7"/>
                        <a:pt x="490" y="0"/>
                      </a:cubicBezTo>
                      <a:cubicBezTo>
                        <a:pt x="490" y="0"/>
                        <a:pt x="490" y="0"/>
                        <a:pt x="490" y="0"/>
                      </a:cubicBezTo>
                      <a:cubicBezTo>
                        <a:pt x="804" y="0"/>
                        <a:pt x="804" y="0"/>
                        <a:pt x="804" y="0"/>
                      </a:cubicBezTo>
                      <a:cubicBezTo>
                        <a:pt x="804" y="59"/>
                        <a:pt x="804" y="59"/>
                        <a:pt x="804" y="59"/>
                      </a:cubicBezTo>
                      <a:cubicBezTo>
                        <a:pt x="0" y="59"/>
                        <a:pt x="0" y="59"/>
                        <a:pt x="0" y="59"/>
                      </a:cubicBezTo>
                      <a:cubicBezTo>
                        <a:pt x="0" y="0"/>
                        <a:pt x="0" y="0"/>
                        <a:pt x="0" y="0"/>
                      </a:cubicBezTo>
                      <a:lnTo>
                        <a:pt x="31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grpSp>
          <p:grpSp>
            <p:nvGrpSpPr>
              <p:cNvPr id="93" name="Group 92">
                <a:extLst>
                  <a:ext uri="{FF2B5EF4-FFF2-40B4-BE49-F238E27FC236}">
                    <a16:creationId xmlns:a16="http://schemas.microsoft.com/office/drawing/2014/main" id="{F07FCEDD-6F98-414B-9913-D370BB219479}"/>
                  </a:ext>
                </a:extLst>
              </p:cNvPr>
              <p:cNvGrpSpPr/>
              <p:nvPr/>
            </p:nvGrpSpPr>
            <p:grpSpPr>
              <a:xfrm>
                <a:off x="4054267" y="907206"/>
                <a:ext cx="6022398" cy="4879242"/>
                <a:chOff x="2019101" y="1453354"/>
                <a:chExt cx="4149188" cy="3361601"/>
              </a:xfrm>
            </p:grpSpPr>
            <p:sp>
              <p:nvSpPr>
                <p:cNvPr id="137" name="Freeform 115">
                  <a:extLst>
                    <a:ext uri="{FF2B5EF4-FFF2-40B4-BE49-F238E27FC236}">
                      <a16:creationId xmlns:a16="http://schemas.microsoft.com/office/drawing/2014/main" id="{10E50470-04E6-4612-A244-BA1FCDF9DDB5}"/>
                    </a:ext>
                  </a:extLst>
                </p:cNvPr>
                <p:cNvSpPr>
                  <a:spLocks/>
                </p:cNvSpPr>
                <p:nvPr/>
              </p:nvSpPr>
              <p:spPr bwMode="auto">
                <a:xfrm>
                  <a:off x="3417317" y="4220395"/>
                  <a:ext cx="880021" cy="594558"/>
                </a:xfrm>
                <a:custGeom>
                  <a:avLst/>
                  <a:gdLst>
                    <a:gd name="T0" fmla="*/ 484 w 484"/>
                    <a:gd name="T1" fmla="*/ 327 h 327"/>
                    <a:gd name="T2" fmla="*/ 0 w 484"/>
                    <a:gd name="T3" fmla="*/ 327 h 327"/>
                    <a:gd name="T4" fmla="*/ 35 w 484"/>
                    <a:gd name="T5" fmla="*/ 0 h 327"/>
                    <a:gd name="T6" fmla="*/ 449 w 484"/>
                    <a:gd name="T7" fmla="*/ 0 h 327"/>
                    <a:gd name="T8" fmla="*/ 484 w 484"/>
                    <a:gd name="T9" fmla="*/ 327 h 327"/>
                  </a:gdLst>
                  <a:ahLst/>
                  <a:cxnLst>
                    <a:cxn ang="0">
                      <a:pos x="T0" y="T1"/>
                    </a:cxn>
                    <a:cxn ang="0">
                      <a:pos x="T2" y="T3"/>
                    </a:cxn>
                    <a:cxn ang="0">
                      <a:pos x="T4" y="T5"/>
                    </a:cxn>
                    <a:cxn ang="0">
                      <a:pos x="T6" y="T7"/>
                    </a:cxn>
                    <a:cxn ang="0">
                      <a:pos x="T8" y="T9"/>
                    </a:cxn>
                  </a:cxnLst>
                  <a:rect l="0" t="0" r="r" b="b"/>
                  <a:pathLst>
                    <a:path w="484" h="327">
                      <a:moveTo>
                        <a:pt x="484" y="327"/>
                      </a:moveTo>
                      <a:lnTo>
                        <a:pt x="0" y="327"/>
                      </a:lnTo>
                      <a:lnTo>
                        <a:pt x="35" y="0"/>
                      </a:lnTo>
                      <a:lnTo>
                        <a:pt x="449" y="0"/>
                      </a:lnTo>
                      <a:lnTo>
                        <a:pt x="484"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8" name="Freeform 116">
                  <a:extLst>
                    <a:ext uri="{FF2B5EF4-FFF2-40B4-BE49-F238E27FC236}">
                      <a16:creationId xmlns:a16="http://schemas.microsoft.com/office/drawing/2014/main" id="{04BB69E7-4C83-44E6-86F3-CA4156E08FD4}"/>
                    </a:ext>
                  </a:extLst>
                </p:cNvPr>
                <p:cNvSpPr>
                  <a:spLocks/>
                </p:cNvSpPr>
                <p:nvPr/>
              </p:nvSpPr>
              <p:spPr bwMode="auto">
                <a:xfrm>
                  <a:off x="3417317" y="4291307"/>
                  <a:ext cx="816381" cy="523648"/>
                </a:xfrm>
                <a:custGeom>
                  <a:avLst/>
                  <a:gdLst>
                    <a:gd name="T0" fmla="*/ 449 w 449"/>
                    <a:gd name="T1" fmla="*/ 0 h 288"/>
                    <a:gd name="T2" fmla="*/ 31 w 449"/>
                    <a:gd name="T3" fmla="*/ 0 h 288"/>
                    <a:gd name="T4" fmla="*/ 0 w 449"/>
                    <a:gd name="T5" fmla="*/ 288 h 288"/>
                    <a:gd name="T6" fmla="*/ 161 w 449"/>
                    <a:gd name="T7" fmla="*/ 288 h 288"/>
                    <a:gd name="T8" fmla="*/ 449 w 449"/>
                    <a:gd name="T9" fmla="*/ 0 h 288"/>
                  </a:gdLst>
                  <a:ahLst/>
                  <a:cxnLst>
                    <a:cxn ang="0">
                      <a:pos x="T0" y="T1"/>
                    </a:cxn>
                    <a:cxn ang="0">
                      <a:pos x="T2" y="T3"/>
                    </a:cxn>
                    <a:cxn ang="0">
                      <a:pos x="T4" y="T5"/>
                    </a:cxn>
                    <a:cxn ang="0">
                      <a:pos x="T6" y="T7"/>
                    </a:cxn>
                    <a:cxn ang="0">
                      <a:pos x="T8" y="T9"/>
                    </a:cxn>
                  </a:cxnLst>
                  <a:rect l="0" t="0" r="r" b="b"/>
                  <a:pathLst>
                    <a:path w="449" h="288">
                      <a:moveTo>
                        <a:pt x="449" y="0"/>
                      </a:moveTo>
                      <a:lnTo>
                        <a:pt x="31" y="0"/>
                      </a:lnTo>
                      <a:lnTo>
                        <a:pt x="0" y="288"/>
                      </a:lnTo>
                      <a:lnTo>
                        <a:pt x="161" y="288"/>
                      </a:lnTo>
                      <a:lnTo>
                        <a:pt x="4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9" name="Freeform 117">
                  <a:extLst>
                    <a:ext uri="{FF2B5EF4-FFF2-40B4-BE49-F238E27FC236}">
                      <a16:creationId xmlns:a16="http://schemas.microsoft.com/office/drawing/2014/main" id="{B47188C1-F67A-4E83-B317-90BA422E5BEA}"/>
                    </a:ext>
                  </a:extLst>
                </p:cNvPr>
                <p:cNvSpPr>
                  <a:spLocks/>
                </p:cNvSpPr>
                <p:nvPr/>
              </p:nvSpPr>
              <p:spPr bwMode="auto">
                <a:xfrm>
                  <a:off x="3597107" y="4137398"/>
                  <a:ext cx="993179" cy="405054"/>
                </a:xfrm>
                <a:custGeom>
                  <a:avLst/>
                  <a:gdLst>
                    <a:gd name="T0" fmla="*/ 484 w 484"/>
                    <a:gd name="T1" fmla="*/ 327 h 327"/>
                    <a:gd name="T2" fmla="*/ 0 w 484"/>
                    <a:gd name="T3" fmla="*/ 327 h 327"/>
                    <a:gd name="T4" fmla="*/ 35 w 484"/>
                    <a:gd name="T5" fmla="*/ 0 h 327"/>
                    <a:gd name="T6" fmla="*/ 449 w 484"/>
                    <a:gd name="T7" fmla="*/ 0 h 327"/>
                    <a:gd name="T8" fmla="*/ 484 w 484"/>
                    <a:gd name="T9" fmla="*/ 327 h 327"/>
                  </a:gdLst>
                  <a:ahLst/>
                  <a:cxnLst>
                    <a:cxn ang="0">
                      <a:pos x="T0" y="T1"/>
                    </a:cxn>
                    <a:cxn ang="0">
                      <a:pos x="T2" y="T3"/>
                    </a:cxn>
                    <a:cxn ang="0">
                      <a:pos x="T4" y="T5"/>
                    </a:cxn>
                    <a:cxn ang="0">
                      <a:pos x="T6" y="T7"/>
                    </a:cxn>
                    <a:cxn ang="0">
                      <a:pos x="T8" y="T9"/>
                    </a:cxn>
                  </a:cxnLst>
                  <a:rect l="0" t="0" r="r" b="b"/>
                  <a:pathLst>
                    <a:path w="484" h="327">
                      <a:moveTo>
                        <a:pt x="484" y="327"/>
                      </a:moveTo>
                      <a:lnTo>
                        <a:pt x="0" y="327"/>
                      </a:lnTo>
                      <a:lnTo>
                        <a:pt x="35" y="0"/>
                      </a:lnTo>
                      <a:lnTo>
                        <a:pt x="449" y="0"/>
                      </a:lnTo>
                      <a:lnTo>
                        <a:pt x="484" y="32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0" name="Freeform 118">
                  <a:extLst>
                    <a:ext uri="{FF2B5EF4-FFF2-40B4-BE49-F238E27FC236}">
                      <a16:creationId xmlns:a16="http://schemas.microsoft.com/office/drawing/2014/main" id="{06A7F731-A703-45F9-8D75-340C5EDEE190}"/>
                    </a:ext>
                  </a:extLst>
                </p:cNvPr>
                <p:cNvSpPr>
                  <a:spLocks/>
                </p:cNvSpPr>
                <p:nvPr/>
              </p:nvSpPr>
              <p:spPr bwMode="auto">
                <a:xfrm>
                  <a:off x="3597107" y="4217428"/>
                  <a:ext cx="921357" cy="325024"/>
                </a:xfrm>
                <a:custGeom>
                  <a:avLst/>
                  <a:gdLst>
                    <a:gd name="T0" fmla="*/ 449 w 449"/>
                    <a:gd name="T1" fmla="*/ 0 h 288"/>
                    <a:gd name="T2" fmla="*/ 31 w 449"/>
                    <a:gd name="T3" fmla="*/ 0 h 288"/>
                    <a:gd name="T4" fmla="*/ 0 w 449"/>
                    <a:gd name="T5" fmla="*/ 288 h 288"/>
                    <a:gd name="T6" fmla="*/ 161 w 449"/>
                    <a:gd name="T7" fmla="*/ 288 h 288"/>
                    <a:gd name="T8" fmla="*/ 449 w 449"/>
                    <a:gd name="T9" fmla="*/ 0 h 288"/>
                  </a:gdLst>
                  <a:ahLst/>
                  <a:cxnLst>
                    <a:cxn ang="0">
                      <a:pos x="T0" y="T1"/>
                    </a:cxn>
                    <a:cxn ang="0">
                      <a:pos x="T2" y="T3"/>
                    </a:cxn>
                    <a:cxn ang="0">
                      <a:pos x="T4" y="T5"/>
                    </a:cxn>
                    <a:cxn ang="0">
                      <a:pos x="T6" y="T7"/>
                    </a:cxn>
                    <a:cxn ang="0">
                      <a:pos x="T8" y="T9"/>
                    </a:cxn>
                  </a:cxnLst>
                  <a:rect l="0" t="0" r="r" b="b"/>
                  <a:pathLst>
                    <a:path w="449" h="288">
                      <a:moveTo>
                        <a:pt x="449" y="0"/>
                      </a:moveTo>
                      <a:lnTo>
                        <a:pt x="31" y="0"/>
                      </a:lnTo>
                      <a:lnTo>
                        <a:pt x="0" y="288"/>
                      </a:lnTo>
                      <a:lnTo>
                        <a:pt x="161" y="288"/>
                      </a:lnTo>
                      <a:lnTo>
                        <a:pt x="449"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1" name="Freeform 119">
                  <a:extLst>
                    <a:ext uri="{FF2B5EF4-FFF2-40B4-BE49-F238E27FC236}">
                      <a16:creationId xmlns:a16="http://schemas.microsoft.com/office/drawing/2014/main" id="{95627804-5896-42BB-B9CA-1063D5361B5F}"/>
                    </a:ext>
                  </a:extLst>
                </p:cNvPr>
                <p:cNvSpPr>
                  <a:spLocks/>
                </p:cNvSpPr>
                <p:nvPr/>
              </p:nvSpPr>
              <p:spPr bwMode="auto">
                <a:xfrm>
                  <a:off x="2019102" y="3913730"/>
                  <a:ext cx="4149187" cy="303698"/>
                </a:xfrm>
                <a:custGeom>
                  <a:avLst/>
                  <a:gdLst>
                    <a:gd name="T0" fmla="*/ 0 w 576"/>
                    <a:gd name="T1" fmla="*/ 21 h 42"/>
                    <a:gd name="T2" fmla="*/ 20 w 576"/>
                    <a:gd name="T3" fmla="*/ 42 h 42"/>
                    <a:gd name="T4" fmla="*/ 556 w 576"/>
                    <a:gd name="T5" fmla="*/ 42 h 42"/>
                    <a:gd name="T6" fmla="*/ 576 w 576"/>
                    <a:gd name="T7" fmla="*/ 21 h 42"/>
                    <a:gd name="T8" fmla="*/ 576 w 576"/>
                    <a:gd name="T9" fmla="*/ 0 h 42"/>
                    <a:gd name="T10" fmla="*/ 0 w 576"/>
                    <a:gd name="T11" fmla="*/ 0 h 42"/>
                    <a:gd name="T12" fmla="*/ 0 w 576"/>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576" h="42">
                      <a:moveTo>
                        <a:pt x="0" y="21"/>
                      </a:moveTo>
                      <a:cubicBezTo>
                        <a:pt x="0" y="33"/>
                        <a:pt x="9" y="42"/>
                        <a:pt x="20" y="42"/>
                      </a:cubicBezTo>
                      <a:cubicBezTo>
                        <a:pt x="556" y="42"/>
                        <a:pt x="556" y="42"/>
                        <a:pt x="556" y="42"/>
                      </a:cubicBezTo>
                      <a:cubicBezTo>
                        <a:pt x="567" y="42"/>
                        <a:pt x="576" y="33"/>
                        <a:pt x="576" y="21"/>
                      </a:cubicBezTo>
                      <a:cubicBezTo>
                        <a:pt x="576" y="0"/>
                        <a:pt x="576" y="0"/>
                        <a:pt x="576" y="0"/>
                      </a:cubicBezTo>
                      <a:cubicBezTo>
                        <a:pt x="0" y="0"/>
                        <a:pt x="0" y="0"/>
                        <a:pt x="0" y="0"/>
                      </a:cubicBezTo>
                      <a:cubicBezTo>
                        <a:pt x="0" y="21"/>
                        <a:pt x="0" y="21"/>
                        <a:pt x="0" y="21"/>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2" name="Freeform 120">
                  <a:extLst>
                    <a:ext uri="{FF2B5EF4-FFF2-40B4-BE49-F238E27FC236}">
                      <a16:creationId xmlns:a16="http://schemas.microsoft.com/office/drawing/2014/main" id="{00E14A80-49F3-4E07-AF40-5C79AE2CDB4C}"/>
                    </a:ext>
                  </a:extLst>
                </p:cNvPr>
                <p:cNvSpPr>
                  <a:spLocks/>
                </p:cNvSpPr>
                <p:nvPr/>
              </p:nvSpPr>
              <p:spPr bwMode="auto">
                <a:xfrm>
                  <a:off x="3878235" y="4008122"/>
                  <a:ext cx="424767" cy="86185"/>
                </a:xfrm>
                <a:custGeom>
                  <a:avLst/>
                  <a:gdLst>
                    <a:gd name="T0" fmla="*/ 53 w 59"/>
                    <a:gd name="T1" fmla="*/ 12 h 12"/>
                    <a:gd name="T2" fmla="*/ 6 w 59"/>
                    <a:gd name="T3" fmla="*/ 12 h 12"/>
                    <a:gd name="T4" fmla="*/ 0 w 59"/>
                    <a:gd name="T5" fmla="*/ 6 h 12"/>
                    <a:gd name="T6" fmla="*/ 6 w 59"/>
                    <a:gd name="T7" fmla="*/ 0 h 12"/>
                    <a:gd name="T8" fmla="*/ 53 w 59"/>
                    <a:gd name="T9" fmla="*/ 0 h 12"/>
                    <a:gd name="T10" fmla="*/ 59 w 59"/>
                    <a:gd name="T11" fmla="*/ 6 h 12"/>
                    <a:gd name="T12" fmla="*/ 53 w 5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3" y="12"/>
                      </a:moveTo>
                      <a:cubicBezTo>
                        <a:pt x="6" y="12"/>
                        <a:pt x="6" y="12"/>
                        <a:pt x="6" y="12"/>
                      </a:cubicBezTo>
                      <a:cubicBezTo>
                        <a:pt x="3" y="12"/>
                        <a:pt x="0" y="10"/>
                        <a:pt x="0" y="6"/>
                      </a:cubicBezTo>
                      <a:cubicBezTo>
                        <a:pt x="0" y="3"/>
                        <a:pt x="3" y="0"/>
                        <a:pt x="6" y="0"/>
                      </a:cubicBezTo>
                      <a:cubicBezTo>
                        <a:pt x="53" y="0"/>
                        <a:pt x="53" y="0"/>
                        <a:pt x="53" y="0"/>
                      </a:cubicBezTo>
                      <a:cubicBezTo>
                        <a:pt x="57" y="0"/>
                        <a:pt x="59" y="3"/>
                        <a:pt x="59" y="6"/>
                      </a:cubicBezTo>
                      <a:cubicBezTo>
                        <a:pt x="59" y="10"/>
                        <a:pt x="57" y="12"/>
                        <a:pt x="53" y="12"/>
                      </a:cubicBezTo>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3" name="Freeform 121">
                  <a:extLst>
                    <a:ext uri="{FF2B5EF4-FFF2-40B4-BE49-F238E27FC236}">
                      <a16:creationId xmlns:a16="http://schemas.microsoft.com/office/drawing/2014/main" id="{32E0691A-9EA3-401D-87E2-5A73968BAC81}"/>
                    </a:ext>
                  </a:extLst>
                </p:cNvPr>
                <p:cNvSpPr>
                  <a:spLocks/>
                </p:cNvSpPr>
                <p:nvPr/>
              </p:nvSpPr>
              <p:spPr bwMode="auto">
                <a:xfrm>
                  <a:off x="3447224" y="4460718"/>
                  <a:ext cx="1239423" cy="86185"/>
                </a:xfrm>
                <a:custGeom>
                  <a:avLst/>
                  <a:gdLst>
                    <a:gd name="T0" fmla="*/ 168 w 172"/>
                    <a:gd name="T1" fmla="*/ 12 h 12"/>
                    <a:gd name="T2" fmla="*/ 4 w 172"/>
                    <a:gd name="T3" fmla="*/ 12 h 12"/>
                    <a:gd name="T4" fmla="*/ 0 w 172"/>
                    <a:gd name="T5" fmla="*/ 6 h 12"/>
                    <a:gd name="T6" fmla="*/ 4 w 172"/>
                    <a:gd name="T7" fmla="*/ 0 h 12"/>
                    <a:gd name="T8" fmla="*/ 168 w 172"/>
                    <a:gd name="T9" fmla="*/ 0 h 12"/>
                    <a:gd name="T10" fmla="*/ 172 w 172"/>
                    <a:gd name="T11" fmla="*/ 6 h 12"/>
                    <a:gd name="T12" fmla="*/ 168 w 1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2" h="12">
                      <a:moveTo>
                        <a:pt x="168" y="12"/>
                      </a:moveTo>
                      <a:cubicBezTo>
                        <a:pt x="4" y="12"/>
                        <a:pt x="4" y="12"/>
                        <a:pt x="4" y="12"/>
                      </a:cubicBezTo>
                      <a:cubicBezTo>
                        <a:pt x="2" y="12"/>
                        <a:pt x="0" y="10"/>
                        <a:pt x="0" y="6"/>
                      </a:cubicBezTo>
                      <a:cubicBezTo>
                        <a:pt x="0" y="3"/>
                        <a:pt x="2" y="0"/>
                        <a:pt x="4" y="0"/>
                      </a:cubicBezTo>
                      <a:cubicBezTo>
                        <a:pt x="168" y="0"/>
                        <a:pt x="168" y="0"/>
                        <a:pt x="168" y="0"/>
                      </a:cubicBezTo>
                      <a:cubicBezTo>
                        <a:pt x="170" y="0"/>
                        <a:pt x="172" y="3"/>
                        <a:pt x="172" y="6"/>
                      </a:cubicBezTo>
                      <a:cubicBezTo>
                        <a:pt x="172" y="10"/>
                        <a:pt x="170" y="12"/>
                        <a:pt x="168" y="12"/>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4" name="Freeform 69">
                  <a:extLst>
                    <a:ext uri="{FF2B5EF4-FFF2-40B4-BE49-F238E27FC236}">
                      <a16:creationId xmlns:a16="http://schemas.microsoft.com/office/drawing/2014/main" id="{B4D7B34F-7CC0-4120-9F1D-643DFB9445FF}"/>
                    </a:ext>
                  </a:extLst>
                </p:cNvPr>
                <p:cNvSpPr>
                  <a:spLocks noEditPoints="1"/>
                </p:cNvSpPr>
                <p:nvPr/>
              </p:nvSpPr>
              <p:spPr bwMode="auto">
                <a:xfrm>
                  <a:off x="3408322" y="3913730"/>
                  <a:ext cx="2759967" cy="303698"/>
                </a:xfrm>
                <a:custGeom>
                  <a:avLst/>
                  <a:gdLst>
                    <a:gd name="T0" fmla="*/ 71 w 383"/>
                    <a:gd name="T1" fmla="*/ 25 h 42"/>
                    <a:gd name="T2" fmla="*/ 65 w 383"/>
                    <a:gd name="T3" fmla="*/ 19 h 42"/>
                    <a:gd name="T4" fmla="*/ 71 w 383"/>
                    <a:gd name="T5" fmla="*/ 13 h 42"/>
                    <a:gd name="T6" fmla="*/ 118 w 383"/>
                    <a:gd name="T7" fmla="*/ 13 h 42"/>
                    <a:gd name="T8" fmla="*/ 124 w 383"/>
                    <a:gd name="T9" fmla="*/ 19 h 42"/>
                    <a:gd name="T10" fmla="*/ 118 w 383"/>
                    <a:gd name="T11" fmla="*/ 25 h 42"/>
                    <a:gd name="T12" fmla="*/ 71 w 383"/>
                    <a:gd name="T13" fmla="*/ 25 h 42"/>
                    <a:gd name="T14" fmla="*/ 383 w 383"/>
                    <a:gd name="T15" fmla="*/ 0 h 42"/>
                    <a:gd name="T16" fmla="*/ 383 w 383"/>
                    <a:gd name="T17" fmla="*/ 0 h 42"/>
                    <a:gd name="T18" fmla="*/ 43 w 383"/>
                    <a:gd name="T19" fmla="*/ 0 h 42"/>
                    <a:gd name="T20" fmla="*/ 0 w 383"/>
                    <a:gd name="T21" fmla="*/ 42 h 42"/>
                    <a:gd name="T22" fmla="*/ 363 w 383"/>
                    <a:gd name="T23" fmla="*/ 42 h 42"/>
                    <a:gd name="T24" fmla="*/ 383 w 383"/>
                    <a:gd name="T25" fmla="*/ 21 h 42"/>
                    <a:gd name="T26" fmla="*/ 383 w 38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42">
                      <a:moveTo>
                        <a:pt x="71" y="25"/>
                      </a:moveTo>
                      <a:cubicBezTo>
                        <a:pt x="68" y="25"/>
                        <a:pt x="65" y="23"/>
                        <a:pt x="65" y="19"/>
                      </a:cubicBezTo>
                      <a:cubicBezTo>
                        <a:pt x="65" y="16"/>
                        <a:pt x="68" y="13"/>
                        <a:pt x="71" y="13"/>
                      </a:cubicBezTo>
                      <a:cubicBezTo>
                        <a:pt x="118" y="13"/>
                        <a:pt x="118" y="13"/>
                        <a:pt x="118" y="13"/>
                      </a:cubicBezTo>
                      <a:cubicBezTo>
                        <a:pt x="122" y="13"/>
                        <a:pt x="124" y="16"/>
                        <a:pt x="124" y="19"/>
                      </a:cubicBezTo>
                      <a:cubicBezTo>
                        <a:pt x="124" y="23"/>
                        <a:pt x="122" y="25"/>
                        <a:pt x="118" y="25"/>
                      </a:cubicBezTo>
                      <a:cubicBezTo>
                        <a:pt x="71" y="25"/>
                        <a:pt x="71" y="25"/>
                        <a:pt x="71" y="25"/>
                      </a:cubicBezTo>
                      <a:moveTo>
                        <a:pt x="383" y="0"/>
                      </a:moveTo>
                      <a:cubicBezTo>
                        <a:pt x="383" y="0"/>
                        <a:pt x="383" y="0"/>
                        <a:pt x="383" y="0"/>
                      </a:cubicBezTo>
                      <a:cubicBezTo>
                        <a:pt x="43" y="0"/>
                        <a:pt x="43" y="0"/>
                        <a:pt x="43" y="0"/>
                      </a:cubicBezTo>
                      <a:cubicBezTo>
                        <a:pt x="0" y="42"/>
                        <a:pt x="0" y="42"/>
                        <a:pt x="0" y="42"/>
                      </a:cubicBezTo>
                      <a:cubicBezTo>
                        <a:pt x="363" y="42"/>
                        <a:pt x="363" y="42"/>
                        <a:pt x="363" y="42"/>
                      </a:cubicBezTo>
                      <a:cubicBezTo>
                        <a:pt x="374" y="42"/>
                        <a:pt x="383" y="33"/>
                        <a:pt x="383" y="21"/>
                      </a:cubicBezTo>
                      <a:cubicBezTo>
                        <a:pt x="383" y="0"/>
                        <a:pt x="383" y="0"/>
                        <a:pt x="383"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5" name="Freeform 70">
                  <a:extLst>
                    <a:ext uri="{FF2B5EF4-FFF2-40B4-BE49-F238E27FC236}">
                      <a16:creationId xmlns:a16="http://schemas.microsoft.com/office/drawing/2014/main" id="{673E365D-407A-4509-AA96-563E7A4A6D5A}"/>
                    </a:ext>
                  </a:extLst>
                </p:cNvPr>
                <p:cNvSpPr>
                  <a:spLocks/>
                </p:cNvSpPr>
                <p:nvPr/>
              </p:nvSpPr>
              <p:spPr bwMode="auto">
                <a:xfrm>
                  <a:off x="3878235" y="4008122"/>
                  <a:ext cx="424767" cy="86185"/>
                </a:xfrm>
                <a:custGeom>
                  <a:avLst/>
                  <a:gdLst>
                    <a:gd name="T0" fmla="*/ 53 w 59"/>
                    <a:gd name="T1" fmla="*/ 0 h 12"/>
                    <a:gd name="T2" fmla="*/ 6 w 59"/>
                    <a:gd name="T3" fmla="*/ 0 h 12"/>
                    <a:gd name="T4" fmla="*/ 0 w 59"/>
                    <a:gd name="T5" fmla="*/ 6 h 12"/>
                    <a:gd name="T6" fmla="*/ 6 w 59"/>
                    <a:gd name="T7" fmla="*/ 12 h 12"/>
                    <a:gd name="T8" fmla="*/ 53 w 59"/>
                    <a:gd name="T9" fmla="*/ 12 h 12"/>
                    <a:gd name="T10" fmla="*/ 59 w 59"/>
                    <a:gd name="T11" fmla="*/ 6 h 12"/>
                    <a:gd name="T12" fmla="*/ 53 w 5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3" y="0"/>
                      </a:moveTo>
                      <a:cubicBezTo>
                        <a:pt x="6" y="0"/>
                        <a:pt x="6" y="0"/>
                        <a:pt x="6" y="0"/>
                      </a:cubicBezTo>
                      <a:cubicBezTo>
                        <a:pt x="3" y="0"/>
                        <a:pt x="0" y="3"/>
                        <a:pt x="0" y="6"/>
                      </a:cubicBezTo>
                      <a:cubicBezTo>
                        <a:pt x="0" y="10"/>
                        <a:pt x="3" y="12"/>
                        <a:pt x="6" y="12"/>
                      </a:cubicBezTo>
                      <a:cubicBezTo>
                        <a:pt x="53" y="12"/>
                        <a:pt x="53" y="12"/>
                        <a:pt x="53" y="12"/>
                      </a:cubicBezTo>
                      <a:cubicBezTo>
                        <a:pt x="57" y="12"/>
                        <a:pt x="59" y="10"/>
                        <a:pt x="59" y="6"/>
                      </a:cubicBezTo>
                      <a:cubicBezTo>
                        <a:pt x="59" y="3"/>
                        <a:pt x="57" y="0"/>
                        <a:pt x="53"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6" name="Freeform 77">
                  <a:extLst>
                    <a:ext uri="{FF2B5EF4-FFF2-40B4-BE49-F238E27FC236}">
                      <a16:creationId xmlns:a16="http://schemas.microsoft.com/office/drawing/2014/main" id="{61A6870A-030C-42E6-9F89-6A2E62BAF795}"/>
                    </a:ext>
                  </a:extLst>
                </p:cNvPr>
                <p:cNvSpPr>
                  <a:spLocks noEditPoints="1"/>
                </p:cNvSpPr>
                <p:nvPr/>
              </p:nvSpPr>
              <p:spPr bwMode="auto">
                <a:xfrm>
                  <a:off x="4085487" y="2772803"/>
                  <a:ext cx="765403" cy="765403"/>
                </a:xfrm>
                <a:custGeom>
                  <a:avLst/>
                  <a:gdLst>
                    <a:gd name="T0" fmla="*/ 39 w 106"/>
                    <a:gd name="T1" fmla="*/ 67 h 106"/>
                    <a:gd name="T2" fmla="*/ 34 w 106"/>
                    <a:gd name="T3" fmla="*/ 72 h 106"/>
                    <a:gd name="T4" fmla="*/ 35 w 106"/>
                    <a:gd name="T5" fmla="*/ 75 h 106"/>
                    <a:gd name="T6" fmla="*/ 39 w 106"/>
                    <a:gd name="T7" fmla="*/ 67 h 106"/>
                    <a:gd name="T8" fmla="*/ 106 w 106"/>
                    <a:gd name="T9" fmla="*/ 0 h 106"/>
                    <a:gd name="T10" fmla="*/ 44 w 106"/>
                    <a:gd name="T11" fmla="*/ 63 h 106"/>
                    <a:gd name="T12" fmla="*/ 37 w 106"/>
                    <a:gd name="T13" fmla="*/ 79 h 106"/>
                    <a:gd name="T14" fmla="*/ 35 w 106"/>
                    <a:gd name="T15" fmla="*/ 81 h 106"/>
                    <a:gd name="T16" fmla="*/ 32 w 106"/>
                    <a:gd name="T17" fmla="*/ 74 h 106"/>
                    <a:gd name="T18" fmla="*/ 0 w 106"/>
                    <a:gd name="T19" fmla="*/ 106 h 106"/>
                    <a:gd name="T20" fmla="*/ 106 w 106"/>
                    <a:gd name="T21" fmla="*/ 106 h 106"/>
                    <a:gd name="T22" fmla="*/ 106 w 106"/>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6">
                      <a:moveTo>
                        <a:pt x="39" y="67"/>
                      </a:moveTo>
                      <a:cubicBezTo>
                        <a:pt x="34" y="72"/>
                        <a:pt x="34" y="72"/>
                        <a:pt x="34" y="72"/>
                      </a:cubicBezTo>
                      <a:cubicBezTo>
                        <a:pt x="35" y="75"/>
                        <a:pt x="35" y="75"/>
                        <a:pt x="35" y="75"/>
                      </a:cubicBezTo>
                      <a:cubicBezTo>
                        <a:pt x="37" y="72"/>
                        <a:pt x="38" y="70"/>
                        <a:pt x="39" y="67"/>
                      </a:cubicBezTo>
                      <a:moveTo>
                        <a:pt x="106" y="0"/>
                      </a:moveTo>
                      <a:cubicBezTo>
                        <a:pt x="44" y="63"/>
                        <a:pt x="44" y="63"/>
                        <a:pt x="44" y="63"/>
                      </a:cubicBezTo>
                      <a:cubicBezTo>
                        <a:pt x="42" y="68"/>
                        <a:pt x="40" y="73"/>
                        <a:pt x="37" y="79"/>
                      </a:cubicBezTo>
                      <a:cubicBezTo>
                        <a:pt x="35" y="81"/>
                        <a:pt x="35" y="81"/>
                        <a:pt x="35" y="81"/>
                      </a:cubicBezTo>
                      <a:cubicBezTo>
                        <a:pt x="32" y="74"/>
                        <a:pt x="32" y="74"/>
                        <a:pt x="32" y="74"/>
                      </a:cubicBezTo>
                      <a:cubicBezTo>
                        <a:pt x="0" y="106"/>
                        <a:pt x="0" y="106"/>
                        <a:pt x="0" y="106"/>
                      </a:cubicBezTo>
                      <a:cubicBezTo>
                        <a:pt x="106" y="106"/>
                        <a:pt x="106" y="106"/>
                        <a:pt x="106" y="106"/>
                      </a:cubicBezTo>
                      <a:cubicBezTo>
                        <a:pt x="106" y="0"/>
                        <a:pt x="106" y="0"/>
                        <a:pt x="106" y="0"/>
                      </a:cubicBezTo>
                    </a:path>
                  </a:pathLst>
                </a:custGeom>
                <a:solidFill>
                  <a:srgbClr val="BDB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8" name="Freeform 126">
                  <a:extLst>
                    <a:ext uri="{FF2B5EF4-FFF2-40B4-BE49-F238E27FC236}">
                      <a16:creationId xmlns:a16="http://schemas.microsoft.com/office/drawing/2014/main" id="{4279F943-32C5-4E90-9F2A-B527990E46F0}"/>
                    </a:ext>
                  </a:extLst>
                </p:cNvPr>
                <p:cNvSpPr>
                  <a:spLocks/>
                </p:cNvSpPr>
                <p:nvPr/>
              </p:nvSpPr>
              <p:spPr bwMode="auto">
                <a:xfrm>
                  <a:off x="2019101" y="1453354"/>
                  <a:ext cx="4149188" cy="2460373"/>
                </a:xfrm>
                <a:custGeom>
                  <a:avLst/>
                  <a:gdLst>
                    <a:gd name="T0" fmla="*/ 556 w 576"/>
                    <a:gd name="T1" fmla="*/ 0 h 341"/>
                    <a:gd name="T2" fmla="*/ 20 w 576"/>
                    <a:gd name="T3" fmla="*/ 0 h 341"/>
                    <a:gd name="T4" fmla="*/ 0 w 576"/>
                    <a:gd name="T5" fmla="*/ 21 h 341"/>
                    <a:gd name="T6" fmla="*/ 0 w 576"/>
                    <a:gd name="T7" fmla="*/ 341 h 341"/>
                    <a:gd name="T8" fmla="*/ 576 w 576"/>
                    <a:gd name="T9" fmla="*/ 341 h 341"/>
                    <a:gd name="T10" fmla="*/ 576 w 576"/>
                    <a:gd name="T11" fmla="*/ 21 h 341"/>
                    <a:gd name="T12" fmla="*/ 556 w 576"/>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576" h="341">
                      <a:moveTo>
                        <a:pt x="556" y="0"/>
                      </a:moveTo>
                      <a:cubicBezTo>
                        <a:pt x="20" y="0"/>
                        <a:pt x="20" y="0"/>
                        <a:pt x="20" y="0"/>
                      </a:cubicBezTo>
                      <a:cubicBezTo>
                        <a:pt x="9" y="0"/>
                        <a:pt x="0" y="9"/>
                        <a:pt x="0" y="21"/>
                      </a:cubicBezTo>
                      <a:cubicBezTo>
                        <a:pt x="0" y="341"/>
                        <a:pt x="0" y="341"/>
                        <a:pt x="0" y="341"/>
                      </a:cubicBezTo>
                      <a:cubicBezTo>
                        <a:pt x="576" y="341"/>
                        <a:pt x="576" y="341"/>
                        <a:pt x="576" y="341"/>
                      </a:cubicBezTo>
                      <a:cubicBezTo>
                        <a:pt x="576" y="21"/>
                        <a:pt x="576" y="21"/>
                        <a:pt x="576" y="21"/>
                      </a:cubicBezTo>
                      <a:cubicBezTo>
                        <a:pt x="576" y="9"/>
                        <a:pt x="567" y="0"/>
                        <a:pt x="556"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49" name="Freeform 127">
                  <a:extLst>
                    <a:ext uri="{FF2B5EF4-FFF2-40B4-BE49-F238E27FC236}">
                      <a16:creationId xmlns:a16="http://schemas.microsoft.com/office/drawing/2014/main" id="{EB61D641-A61F-4E6B-982A-C5D3BDCCF36D}"/>
                    </a:ext>
                  </a:extLst>
                </p:cNvPr>
                <p:cNvSpPr>
                  <a:spLocks/>
                </p:cNvSpPr>
                <p:nvPr/>
              </p:nvSpPr>
              <p:spPr bwMode="auto">
                <a:xfrm>
                  <a:off x="2162745" y="1605202"/>
                  <a:ext cx="3861905" cy="2156674"/>
                </a:xfrm>
                <a:custGeom>
                  <a:avLst/>
                  <a:gdLst>
                    <a:gd name="T0" fmla="*/ 0 w 1882"/>
                    <a:gd name="T1" fmla="*/ 1051 h 1051"/>
                    <a:gd name="T2" fmla="*/ 0 w 1882"/>
                    <a:gd name="T3" fmla="*/ 471 h 1051"/>
                    <a:gd name="T4" fmla="*/ 0 w 1882"/>
                    <a:gd name="T5" fmla="*/ 0 h 1051"/>
                    <a:gd name="T6" fmla="*/ 941 w 1882"/>
                    <a:gd name="T7" fmla="*/ 0 h 1051"/>
                    <a:gd name="T8" fmla="*/ 1882 w 1882"/>
                    <a:gd name="T9" fmla="*/ 0 h 1051"/>
                    <a:gd name="T10" fmla="*/ 1882 w 1882"/>
                    <a:gd name="T11" fmla="*/ 471 h 1051"/>
                    <a:gd name="T12" fmla="*/ 1882 w 1882"/>
                    <a:gd name="T13" fmla="*/ 1051 h 1051"/>
                    <a:gd name="T14" fmla="*/ 941 w 1882"/>
                    <a:gd name="T15" fmla="*/ 1051 h 1051"/>
                    <a:gd name="T16" fmla="*/ 0 w 1882"/>
                    <a:gd name="T17"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1051">
                      <a:moveTo>
                        <a:pt x="0" y="1051"/>
                      </a:moveTo>
                      <a:lnTo>
                        <a:pt x="0" y="471"/>
                      </a:lnTo>
                      <a:lnTo>
                        <a:pt x="0" y="0"/>
                      </a:lnTo>
                      <a:lnTo>
                        <a:pt x="941" y="0"/>
                      </a:lnTo>
                      <a:lnTo>
                        <a:pt x="1882" y="0"/>
                      </a:lnTo>
                      <a:lnTo>
                        <a:pt x="1882" y="471"/>
                      </a:lnTo>
                      <a:lnTo>
                        <a:pt x="1882" y="1051"/>
                      </a:lnTo>
                      <a:lnTo>
                        <a:pt x="941" y="1051"/>
                      </a:lnTo>
                      <a:lnTo>
                        <a:pt x="0" y="105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0" name="Freeform 128">
                  <a:extLst>
                    <a:ext uri="{FF2B5EF4-FFF2-40B4-BE49-F238E27FC236}">
                      <a16:creationId xmlns:a16="http://schemas.microsoft.com/office/drawing/2014/main" id="{4A2E2032-891C-407B-A93A-60C5F0120C03}"/>
                    </a:ext>
                  </a:extLst>
                </p:cNvPr>
                <p:cNvSpPr>
                  <a:spLocks/>
                </p:cNvSpPr>
                <p:nvPr/>
              </p:nvSpPr>
              <p:spPr bwMode="auto">
                <a:xfrm>
                  <a:off x="2162745" y="1605202"/>
                  <a:ext cx="3861905" cy="2156674"/>
                </a:xfrm>
                <a:custGeom>
                  <a:avLst/>
                  <a:gdLst>
                    <a:gd name="T0" fmla="*/ 0 w 1882"/>
                    <a:gd name="T1" fmla="*/ 1051 h 1051"/>
                    <a:gd name="T2" fmla="*/ 0 w 1882"/>
                    <a:gd name="T3" fmla="*/ 471 h 1051"/>
                    <a:gd name="T4" fmla="*/ 0 w 1882"/>
                    <a:gd name="T5" fmla="*/ 0 h 1051"/>
                    <a:gd name="T6" fmla="*/ 941 w 1882"/>
                    <a:gd name="T7" fmla="*/ 0 h 1051"/>
                    <a:gd name="T8" fmla="*/ 1882 w 1882"/>
                    <a:gd name="T9" fmla="*/ 0 h 1051"/>
                    <a:gd name="T10" fmla="*/ 1882 w 1882"/>
                    <a:gd name="T11" fmla="*/ 471 h 1051"/>
                    <a:gd name="T12" fmla="*/ 1882 w 1882"/>
                    <a:gd name="T13" fmla="*/ 1051 h 1051"/>
                    <a:gd name="T14" fmla="*/ 941 w 1882"/>
                    <a:gd name="T15" fmla="*/ 1051 h 1051"/>
                    <a:gd name="T16" fmla="*/ 0 w 1882"/>
                    <a:gd name="T17"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1051">
                      <a:moveTo>
                        <a:pt x="0" y="1051"/>
                      </a:moveTo>
                      <a:lnTo>
                        <a:pt x="0" y="471"/>
                      </a:lnTo>
                      <a:lnTo>
                        <a:pt x="0" y="0"/>
                      </a:lnTo>
                      <a:lnTo>
                        <a:pt x="941" y="0"/>
                      </a:lnTo>
                      <a:lnTo>
                        <a:pt x="1882" y="0"/>
                      </a:lnTo>
                      <a:lnTo>
                        <a:pt x="1882" y="471"/>
                      </a:lnTo>
                      <a:lnTo>
                        <a:pt x="1882" y="1051"/>
                      </a:lnTo>
                      <a:lnTo>
                        <a:pt x="941" y="1051"/>
                      </a:lnTo>
                      <a:lnTo>
                        <a:pt x="0" y="10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7A846822-EE16-458F-AFE9-5A4E7C18A4E4}"/>
                    </a:ext>
                  </a:extLst>
                </p:cNvPr>
                <p:cNvSpPr>
                  <a:spLocks noChangeArrowheads="1"/>
                </p:cNvSpPr>
                <p:nvPr/>
              </p:nvSpPr>
              <p:spPr bwMode="auto">
                <a:xfrm>
                  <a:off x="2162745" y="1605202"/>
                  <a:ext cx="3853696" cy="186733"/>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DE292CBC-B85A-4A6A-BCFC-D35D5B51FF0D}"/>
                    </a:ext>
                  </a:extLst>
                </p:cNvPr>
                <p:cNvSpPr>
                  <a:spLocks noChangeArrowheads="1"/>
                </p:cNvSpPr>
                <p:nvPr/>
              </p:nvSpPr>
              <p:spPr bwMode="auto">
                <a:xfrm>
                  <a:off x="2162745" y="1605202"/>
                  <a:ext cx="3853696" cy="18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3" name="Oval 152">
                  <a:extLst>
                    <a:ext uri="{FF2B5EF4-FFF2-40B4-BE49-F238E27FC236}">
                      <a16:creationId xmlns:a16="http://schemas.microsoft.com/office/drawing/2014/main" id="{8AF784BE-E615-4414-A46F-BE6A0FB2120D}"/>
                    </a:ext>
                  </a:extLst>
                </p:cNvPr>
                <p:cNvSpPr>
                  <a:spLocks noChangeArrowheads="1"/>
                </p:cNvSpPr>
                <p:nvPr/>
              </p:nvSpPr>
              <p:spPr bwMode="auto">
                <a:xfrm>
                  <a:off x="2248929" y="1634721"/>
                  <a:ext cx="71819" cy="718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4" name="Oval 153">
                  <a:extLst>
                    <a:ext uri="{FF2B5EF4-FFF2-40B4-BE49-F238E27FC236}">
                      <a16:creationId xmlns:a16="http://schemas.microsoft.com/office/drawing/2014/main" id="{B370507D-22AC-4330-A726-4844B5F87789}"/>
                    </a:ext>
                  </a:extLst>
                </p:cNvPr>
                <p:cNvSpPr>
                  <a:spLocks noChangeArrowheads="1"/>
                </p:cNvSpPr>
                <p:nvPr/>
              </p:nvSpPr>
              <p:spPr bwMode="auto">
                <a:xfrm>
                  <a:off x="2349476" y="1634721"/>
                  <a:ext cx="73874" cy="718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5" name="Oval 154">
                  <a:extLst>
                    <a:ext uri="{FF2B5EF4-FFF2-40B4-BE49-F238E27FC236}">
                      <a16:creationId xmlns:a16="http://schemas.microsoft.com/office/drawing/2014/main" id="{A33D27E2-FB3C-4B64-A7F0-600177ACA85B}"/>
                    </a:ext>
                  </a:extLst>
                </p:cNvPr>
                <p:cNvSpPr>
                  <a:spLocks noChangeArrowheads="1"/>
                </p:cNvSpPr>
                <p:nvPr/>
              </p:nvSpPr>
              <p:spPr bwMode="auto">
                <a:xfrm>
                  <a:off x="2458235" y="1634721"/>
                  <a:ext cx="71819" cy="718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D25BBD3B-AD7A-4BE1-9C4F-1BF122524B2D}"/>
                    </a:ext>
                  </a:extLst>
                </p:cNvPr>
                <p:cNvSpPr>
                  <a:spLocks noChangeArrowheads="1"/>
                </p:cNvSpPr>
                <p:nvPr/>
              </p:nvSpPr>
              <p:spPr bwMode="auto">
                <a:xfrm>
                  <a:off x="5513695" y="1791939"/>
                  <a:ext cx="502744" cy="1969940"/>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7D6C4436-629F-427C-A707-C3BE15BB8362}"/>
                    </a:ext>
                  </a:extLst>
                </p:cNvPr>
                <p:cNvSpPr>
                  <a:spLocks noChangeArrowheads="1"/>
                </p:cNvSpPr>
                <p:nvPr/>
              </p:nvSpPr>
              <p:spPr bwMode="auto">
                <a:xfrm>
                  <a:off x="5513695" y="1791939"/>
                  <a:ext cx="502744" cy="196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2C0A1825-D9B2-4A24-ADCC-97A0E1900127}"/>
                    </a:ext>
                  </a:extLst>
                </p:cNvPr>
                <p:cNvSpPr>
                  <a:spLocks noChangeArrowheads="1"/>
                </p:cNvSpPr>
                <p:nvPr/>
              </p:nvSpPr>
              <p:spPr bwMode="auto">
                <a:xfrm>
                  <a:off x="2162745" y="1791939"/>
                  <a:ext cx="158006" cy="196994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6E618A46-9C42-43A7-B828-C82FDECE0D6B}"/>
                    </a:ext>
                  </a:extLst>
                </p:cNvPr>
                <p:cNvSpPr>
                  <a:spLocks noChangeArrowheads="1"/>
                </p:cNvSpPr>
                <p:nvPr/>
              </p:nvSpPr>
              <p:spPr bwMode="auto">
                <a:xfrm>
                  <a:off x="2452079" y="2175667"/>
                  <a:ext cx="158006" cy="699739"/>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12637826-70C1-4BAE-883A-FC65DDA85070}"/>
                    </a:ext>
                  </a:extLst>
                </p:cNvPr>
                <p:cNvSpPr>
                  <a:spLocks noChangeArrowheads="1"/>
                </p:cNvSpPr>
                <p:nvPr/>
              </p:nvSpPr>
              <p:spPr bwMode="auto">
                <a:xfrm>
                  <a:off x="3330344" y="2015609"/>
                  <a:ext cx="1520548" cy="1522600"/>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1" name="Rectangle 160">
                  <a:extLst>
                    <a:ext uri="{FF2B5EF4-FFF2-40B4-BE49-F238E27FC236}">
                      <a16:creationId xmlns:a16="http://schemas.microsoft.com/office/drawing/2014/main" id="{D5683C50-E196-4D82-8EDA-B46F102F41BD}"/>
                    </a:ext>
                  </a:extLst>
                </p:cNvPr>
                <p:cNvSpPr>
                  <a:spLocks noChangeArrowheads="1"/>
                </p:cNvSpPr>
                <p:nvPr/>
              </p:nvSpPr>
              <p:spPr bwMode="auto">
                <a:xfrm>
                  <a:off x="3330344" y="2015609"/>
                  <a:ext cx="1520548" cy="15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A35E0368-DB51-46D4-9B03-35A78F02BC54}"/>
                    </a:ext>
                  </a:extLst>
                </p:cNvPr>
                <p:cNvSpPr>
                  <a:spLocks noChangeArrowheads="1"/>
                </p:cNvSpPr>
                <p:nvPr/>
              </p:nvSpPr>
              <p:spPr bwMode="auto">
                <a:xfrm>
                  <a:off x="2162745" y="1791939"/>
                  <a:ext cx="3861905" cy="4309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C55CF8C6-8BFF-45E7-A929-D2F6A76421CB}"/>
                    </a:ext>
                  </a:extLst>
                </p:cNvPr>
                <p:cNvSpPr>
                  <a:spLocks noChangeArrowheads="1"/>
                </p:cNvSpPr>
                <p:nvPr/>
              </p:nvSpPr>
              <p:spPr bwMode="auto">
                <a:xfrm>
                  <a:off x="2162744" y="1791939"/>
                  <a:ext cx="3861904" cy="4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4" name="Freeform 68">
                  <a:extLst>
                    <a:ext uri="{FF2B5EF4-FFF2-40B4-BE49-F238E27FC236}">
                      <a16:creationId xmlns:a16="http://schemas.microsoft.com/office/drawing/2014/main" id="{13EE38BB-A368-4796-87C6-55E72B3641FB}"/>
                    </a:ext>
                  </a:extLst>
                </p:cNvPr>
                <p:cNvSpPr>
                  <a:spLocks/>
                </p:cNvSpPr>
                <p:nvPr/>
              </p:nvSpPr>
              <p:spPr bwMode="auto">
                <a:xfrm>
                  <a:off x="3718176" y="1496446"/>
                  <a:ext cx="2450112" cy="2417279"/>
                </a:xfrm>
                <a:custGeom>
                  <a:avLst/>
                  <a:gdLst>
                    <a:gd name="T0" fmla="*/ 334 w 340"/>
                    <a:gd name="T1" fmla="*/ 0 h 335"/>
                    <a:gd name="T2" fmla="*/ 320 w 340"/>
                    <a:gd name="T3" fmla="*/ 15 h 335"/>
                    <a:gd name="T4" fmla="*/ 320 w 340"/>
                    <a:gd name="T5" fmla="*/ 41 h 335"/>
                    <a:gd name="T6" fmla="*/ 320 w 340"/>
                    <a:gd name="T7" fmla="*/ 47 h 335"/>
                    <a:gd name="T8" fmla="*/ 320 w 340"/>
                    <a:gd name="T9" fmla="*/ 149 h 335"/>
                    <a:gd name="T10" fmla="*/ 320 w 340"/>
                    <a:gd name="T11" fmla="*/ 314 h 335"/>
                    <a:gd name="T12" fmla="*/ 52 w 340"/>
                    <a:gd name="T13" fmla="*/ 314 h 335"/>
                    <a:gd name="T14" fmla="*/ 20 w 340"/>
                    <a:gd name="T15" fmla="*/ 314 h 335"/>
                    <a:gd name="T16" fmla="*/ 0 w 340"/>
                    <a:gd name="T17" fmla="*/ 335 h 335"/>
                    <a:gd name="T18" fmla="*/ 340 w 340"/>
                    <a:gd name="T19" fmla="*/ 335 h 335"/>
                    <a:gd name="T20" fmla="*/ 340 w 340"/>
                    <a:gd name="T21" fmla="*/ 15 h 335"/>
                    <a:gd name="T22" fmla="*/ 340 w 340"/>
                    <a:gd name="T23" fmla="*/ 15 h 335"/>
                    <a:gd name="T24" fmla="*/ 340 w 340"/>
                    <a:gd name="T25" fmla="*/ 14 h 335"/>
                    <a:gd name="T26" fmla="*/ 337 w 340"/>
                    <a:gd name="T27" fmla="*/ 4 h 335"/>
                    <a:gd name="T28" fmla="*/ 334 w 340"/>
                    <a:gd name="T2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335">
                      <a:moveTo>
                        <a:pt x="334" y="0"/>
                      </a:moveTo>
                      <a:cubicBezTo>
                        <a:pt x="320" y="15"/>
                        <a:pt x="320" y="15"/>
                        <a:pt x="320" y="15"/>
                      </a:cubicBezTo>
                      <a:cubicBezTo>
                        <a:pt x="320" y="41"/>
                        <a:pt x="320" y="41"/>
                        <a:pt x="320" y="41"/>
                      </a:cubicBezTo>
                      <a:cubicBezTo>
                        <a:pt x="320" y="47"/>
                        <a:pt x="320" y="47"/>
                        <a:pt x="320" y="47"/>
                      </a:cubicBezTo>
                      <a:cubicBezTo>
                        <a:pt x="320" y="149"/>
                        <a:pt x="320" y="149"/>
                        <a:pt x="320" y="149"/>
                      </a:cubicBezTo>
                      <a:cubicBezTo>
                        <a:pt x="320" y="314"/>
                        <a:pt x="320" y="314"/>
                        <a:pt x="320" y="314"/>
                      </a:cubicBezTo>
                      <a:cubicBezTo>
                        <a:pt x="52" y="314"/>
                        <a:pt x="52" y="314"/>
                        <a:pt x="52" y="314"/>
                      </a:cubicBezTo>
                      <a:cubicBezTo>
                        <a:pt x="20" y="314"/>
                        <a:pt x="20" y="314"/>
                        <a:pt x="20" y="314"/>
                      </a:cubicBezTo>
                      <a:cubicBezTo>
                        <a:pt x="0" y="335"/>
                        <a:pt x="0" y="335"/>
                        <a:pt x="0" y="335"/>
                      </a:cubicBezTo>
                      <a:cubicBezTo>
                        <a:pt x="340" y="335"/>
                        <a:pt x="340" y="335"/>
                        <a:pt x="340" y="335"/>
                      </a:cubicBezTo>
                      <a:cubicBezTo>
                        <a:pt x="340" y="15"/>
                        <a:pt x="340" y="15"/>
                        <a:pt x="340" y="15"/>
                      </a:cubicBezTo>
                      <a:cubicBezTo>
                        <a:pt x="340" y="15"/>
                        <a:pt x="340" y="15"/>
                        <a:pt x="340" y="15"/>
                      </a:cubicBezTo>
                      <a:cubicBezTo>
                        <a:pt x="340" y="14"/>
                        <a:pt x="340" y="14"/>
                        <a:pt x="340" y="14"/>
                      </a:cubicBezTo>
                      <a:cubicBezTo>
                        <a:pt x="340" y="10"/>
                        <a:pt x="339" y="7"/>
                        <a:pt x="337" y="4"/>
                      </a:cubicBezTo>
                      <a:cubicBezTo>
                        <a:pt x="336" y="2"/>
                        <a:pt x="335" y="1"/>
                        <a:pt x="334" y="0"/>
                      </a:cubicBezTo>
                    </a:path>
                  </a:pathLst>
                </a:custGeom>
                <a:solidFill>
                  <a:srgbClr val="0C2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5" name="Freeform 71">
                  <a:extLst>
                    <a:ext uri="{FF2B5EF4-FFF2-40B4-BE49-F238E27FC236}">
                      <a16:creationId xmlns:a16="http://schemas.microsoft.com/office/drawing/2014/main" id="{FB01B330-220E-4243-ADF4-FA0E3E353E89}"/>
                    </a:ext>
                  </a:extLst>
                </p:cNvPr>
                <p:cNvSpPr>
                  <a:spLocks noEditPoints="1"/>
                </p:cNvSpPr>
                <p:nvPr/>
              </p:nvSpPr>
              <p:spPr bwMode="auto">
                <a:xfrm>
                  <a:off x="3863868" y="1605202"/>
                  <a:ext cx="2160778" cy="2156674"/>
                </a:xfrm>
                <a:custGeom>
                  <a:avLst/>
                  <a:gdLst>
                    <a:gd name="T0" fmla="*/ 1053 w 1053"/>
                    <a:gd name="T1" fmla="*/ 112 h 1051"/>
                    <a:gd name="T2" fmla="*/ 1049 w 1053"/>
                    <a:gd name="T3" fmla="*/ 112 h 1051"/>
                    <a:gd name="T4" fmla="*/ 1049 w 1053"/>
                    <a:gd name="T5" fmla="*/ 1051 h 1051"/>
                    <a:gd name="T6" fmla="*/ 804 w 1053"/>
                    <a:gd name="T7" fmla="*/ 1051 h 1051"/>
                    <a:gd name="T8" fmla="*/ 804 w 1053"/>
                    <a:gd name="T9" fmla="*/ 246 h 1051"/>
                    <a:gd name="T10" fmla="*/ 481 w 1053"/>
                    <a:gd name="T11" fmla="*/ 569 h 1051"/>
                    <a:gd name="T12" fmla="*/ 481 w 1053"/>
                    <a:gd name="T13" fmla="*/ 942 h 1051"/>
                    <a:gd name="T14" fmla="*/ 108 w 1053"/>
                    <a:gd name="T15" fmla="*/ 942 h 1051"/>
                    <a:gd name="T16" fmla="*/ 0 w 1053"/>
                    <a:gd name="T17" fmla="*/ 1051 h 1051"/>
                    <a:gd name="T18" fmla="*/ 112 w 1053"/>
                    <a:gd name="T19" fmla="*/ 1051 h 1051"/>
                    <a:gd name="T20" fmla="*/ 1053 w 1053"/>
                    <a:gd name="T21" fmla="*/ 1051 h 1051"/>
                    <a:gd name="T22" fmla="*/ 1053 w 1053"/>
                    <a:gd name="T23" fmla="*/ 471 h 1051"/>
                    <a:gd name="T24" fmla="*/ 1053 w 1053"/>
                    <a:gd name="T25" fmla="*/ 112 h 1051"/>
                    <a:gd name="T26" fmla="*/ 1053 w 1053"/>
                    <a:gd name="T27" fmla="*/ 0 h 1051"/>
                    <a:gd name="T28" fmla="*/ 1049 w 1053"/>
                    <a:gd name="T29" fmla="*/ 0 h 1051"/>
                    <a:gd name="T30" fmla="*/ 1049 w 1053"/>
                    <a:gd name="T31" fmla="*/ 91 h 1051"/>
                    <a:gd name="T32" fmla="*/ 1053 w 1053"/>
                    <a:gd name="T33" fmla="*/ 91 h 1051"/>
                    <a:gd name="T34" fmla="*/ 1053 w 1053"/>
                    <a:gd name="T35"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3" h="1051">
                      <a:moveTo>
                        <a:pt x="1053" y="112"/>
                      </a:moveTo>
                      <a:lnTo>
                        <a:pt x="1049" y="112"/>
                      </a:lnTo>
                      <a:lnTo>
                        <a:pt x="1049" y="1051"/>
                      </a:lnTo>
                      <a:lnTo>
                        <a:pt x="804" y="1051"/>
                      </a:lnTo>
                      <a:lnTo>
                        <a:pt x="804" y="246"/>
                      </a:lnTo>
                      <a:lnTo>
                        <a:pt x="481" y="569"/>
                      </a:lnTo>
                      <a:lnTo>
                        <a:pt x="481" y="942"/>
                      </a:lnTo>
                      <a:lnTo>
                        <a:pt x="108" y="942"/>
                      </a:lnTo>
                      <a:lnTo>
                        <a:pt x="0" y="1051"/>
                      </a:lnTo>
                      <a:lnTo>
                        <a:pt x="112" y="1051"/>
                      </a:lnTo>
                      <a:lnTo>
                        <a:pt x="1053" y="1051"/>
                      </a:lnTo>
                      <a:lnTo>
                        <a:pt x="1053" y="471"/>
                      </a:lnTo>
                      <a:lnTo>
                        <a:pt x="1053" y="112"/>
                      </a:lnTo>
                      <a:close/>
                      <a:moveTo>
                        <a:pt x="1053" y="0"/>
                      </a:moveTo>
                      <a:lnTo>
                        <a:pt x="1049" y="0"/>
                      </a:lnTo>
                      <a:lnTo>
                        <a:pt x="1049" y="91"/>
                      </a:lnTo>
                      <a:lnTo>
                        <a:pt x="1053" y="91"/>
                      </a:lnTo>
                      <a:lnTo>
                        <a:pt x="1053" y="0"/>
                      </a:lnTo>
                      <a:close/>
                    </a:path>
                  </a:pathLst>
                </a:custGeom>
                <a:solidFill>
                  <a:srgbClr val="9A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6" name="Freeform 72">
                  <a:extLst>
                    <a:ext uri="{FF2B5EF4-FFF2-40B4-BE49-F238E27FC236}">
                      <a16:creationId xmlns:a16="http://schemas.microsoft.com/office/drawing/2014/main" id="{9948F7EF-F7A5-4EE5-AF5D-DB52A9F403CB}"/>
                    </a:ext>
                  </a:extLst>
                </p:cNvPr>
                <p:cNvSpPr>
                  <a:spLocks noEditPoints="1"/>
                </p:cNvSpPr>
                <p:nvPr/>
              </p:nvSpPr>
              <p:spPr bwMode="auto">
                <a:xfrm>
                  <a:off x="3863868" y="1605202"/>
                  <a:ext cx="2160778" cy="2156674"/>
                </a:xfrm>
                <a:custGeom>
                  <a:avLst/>
                  <a:gdLst>
                    <a:gd name="T0" fmla="*/ 1053 w 1053"/>
                    <a:gd name="T1" fmla="*/ 112 h 1051"/>
                    <a:gd name="T2" fmla="*/ 1049 w 1053"/>
                    <a:gd name="T3" fmla="*/ 112 h 1051"/>
                    <a:gd name="T4" fmla="*/ 1049 w 1053"/>
                    <a:gd name="T5" fmla="*/ 1051 h 1051"/>
                    <a:gd name="T6" fmla="*/ 804 w 1053"/>
                    <a:gd name="T7" fmla="*/ 1051 h 1051"/>
                    <a:gd name="T8" fmla="*/ 804 w 1053"/>
                    <a:gd name="T9" fmla="*/ 246 h 1051"/>
                    <a:gd name="T10" fmla="*/ 481 w 1053"/>
                    <a:gd name="T11" fmla="*/ 569 h 1051"/>
                    <a:gd name="T12" fmla="*/ 481 w 1053"/>
                    <a:gd name="T13" fmla="*/ 942 h 1051"/>
                    <a:gd name="T14" fmla="*/ 108 w 1053"/>
                    <a:gd name="T15" fmla="*/ 942 h 1051"/>
                    <a:gd name="T16" fmla="*/ 0 w 1053"/>
                    <a:gd name="T17" fmla="*/ 1051 h 1051"/>
                    <a:gd name="T18" fmla="*/ 112 w 1053"/>
                    <a:gd name="T19" fmla="*/ 1051 h 1051"/>
                    <a:gd name="T20" fmla="*/ 1053 w 1053"/>
                    <a:gd name="T21" fmla="*/ 1051 h 1051"/>
                    <a:gd name="T22" fmla="*/ 1053 w 1053"/>
                    <a:gd name="T23" fmla="*/ 471 h 1051"/>
                    <a:gd name="T24" fmla="*/ 1053 w 1053"/>
                    <a:gd name="T25" fmla="*/ 112 h 1051"/>
                    <a:gd name="T26" fmla="*/ 1053 w 1053"/>
                    <a:gd name="T27" fmla="*/ 0 h 1051"/>
                    <a:gd name="T28" fmla="*/ 1049 w 1053"/>
                    <a:gd name="T29" fmla="*/ 0 h 1051"/>
                    <a:gd name="T30" fmla="*/ 1049 w 1053"/>
                    <a:gd name="T31" fmla="*/ 91 h 1051"/>
                    <a:gd name="T32" fmla="*/ 1053 w 1053"/>
                    <a:gd name="T33" fmla="*/ 91 h 1051"/>
                    <a:gd name="T34" fmla="*/ 1053 w 1053"/>
                    <a:gd name="T35"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3" h="1051">
                      <a:moveTo>
                        <a:pt x="1053" y="112"/>
                      </a:moveTo>
                      <a:lnTo>
                        <a:pt x="1049" y="112"/>
                      </a:lnTo>
                      <a:lnTo>
                        <a:pt x="1049" y="1051"/>
                      </a:lnTo>
                      <a:lnTo>
                        <a:pt x="804" y="1051"/>
                      </a:lnTo>
                      <a:lnTo>
                        <a:pt x="804" y="246"/>
                      </a:lnTo>
                      <a:lnTo>
                        <a:pt x="481" y="569"/>
                      </a:lnTo>
                      <a:lnTo>
                        <a:pt x="481" y="942"/>
                      </a:lnTo>
                      <a:lnTo>
                        <a:pt x="108" y="942"/>
                      </a:lnTo>
                      <a:lnTo>
                        <a:pt x="0" y="1051"/>
                      </a:lnTo>
                      <a:lnTo>
                        <a:pt x="112" y="1051"/>
                      </a:lnTo>
                      <a:lnTo>
                        <a:pt x="1053" y="1051"/>
                      </a:lnTo>
                      <a:lnTo>
                        <a:pt x="1053" y="471"/>
                      </a:lnTo>
                      <a:lnTo>
                        <a:pt x="1053" y="112"/>
                      </a:lnTo>
                      <a:moveTo>
                        <a:pt x="1053" y="0"/>
                      </a:moveTo>
                      <a:lnTo>
                        <a:pt x="1049" y="0"/>
                      </a:lnTo>
                      <a:lnTo>
                        <a:pt x="1049" y="91"/>
                      </a:lnTo>
                      <a:lnTo>
                        <a:pt x="1053" y="91"/>
                      </a:lnTo>
                      <a:lnTo>
                        <a:pt x="10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7" name="Freeform 73">
                  <a:extLst>
                    <a:ext uri="{FF2B5EF4-FFF2-40B4-BE49-F238E27FC236}">
                      <a16:creationId xmlns:a16="http://schemas.microsoft.com/office/drawing/2014/main" id="{49C6C376-CC3E-41B7-8D96-B796AA38D865}"/>
                    </a:ext>
                  </a:extLst>
                </p:cNvPr>
                <p:cNvSpPr>
                  <a:spLocks/>
                </p:cNvSpPr>
                <p:nvPr/>
              </p:nvSpPr>
              <p:spPr bwMode="auto">
                <a:xfrm>
                  <a:off x="5837913" y="1605202"/>
                  <a:ext cx="178527" cy="186733"/>
                </a:xfrm>
                <a:custGeom>
                  <a:avLst/>
                  <a:gdLst>
                    <a:gd name="T0" fmla="*/ 87 w 87"/>
                    <a:gd name="T1" fmla="*/ 0 h 91"/>
                    <a:gd name="T2" fmla="*/ 0 w 87"/>
                    <a:gd name="T3" fmla="*/ 91 h 91"/>
                    <a:gd name="T4" fmla="*/ 87 w 87"/>
                    <a:gd name="T5" fmla="*/ 91 h 91"/>
                    <a:gd name="T6" fmla="*/ 87 w 87"/>
                    <a:gd name="T7" fmla="*/ 0 h 91"/>
                  </a:gdLst>
                  <a:ahLst/>
                  <a:cxnLst>
                    <a:cxn ang="0">
                      <a:pos x="T0" y="T1"/>
                    </a:cxn>
                    <a:cxn ang="0">
                      <a:pos x="T2" y="T3"/>
                    </a:cxn>
                    <a:cxn ang="0">
                      <a:pos x="T4" y="T5"/>
                    </a:cxn>
                    <a:cxn ang="0">
                      <a:pos x="T6" y="T7"/>
                    </a:cxn>
                  </a:cxnLst>
                  <a:rect l="0" t="0" r="r" b="b"/>
                  <a:pathLst>
                    <a:path w="87" h="91">
                      <a:moveTo>
                        <a:pt x="87" y="0"/>
                      </a:moveTo>
                      <a:lnTo>
                        <a:pt x="0" y="91"/>
                      </a:lnTo>
                      <a:lnTo>
                        <a:pt x="87" y="91"/>
                      </a:lnTo>
                      <a:lnTo>
                        <a:pt x="87" y="0"/>
                      </a:lnTo>
                      <a:close/>
                    </a:path>
                  </a:pathLst>
                </a:custGeom>
                <a:solidFill>
                  <a:srgbClr val="ABA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8" name="Freeform 74">
                  <a:extLst>
                    <a:ext uri="{FF2B5EF4-FFF2-40B4-BE49-F238E27FC236}">
                      <a16:creationId xmlns:a16="http://schemas.microsoft.com/office/drawing/2014/main" id="{5CAC5119-A58C-453F-8DB4-99A2CF0BC72F}"/>
                    </a:ext>
                  </a:extLst>
                </p:cNvPr>
                <p:cNvSpPr>
                  <a:spLocks/>
                </p:cNvSpPr>
                <p:nvPr/>
              </p:nvSpPr>
              <p:spPr bwMode="auto">
                <a:xfrm>
                  <a:off x="5837913" y="1605202"/>
                  <a:ext cx="178527" cy="186733"/>
                </a:xfrm>
                <a:custGeom>
                  <a:avLst/>
                  <a:gdLst>
                    <a:gd name="T0" fmla="*/ 87 w 87"/>
                    <a:gd name="T1" fmla="*/ 0 h 91"/>
                    <a:gd name="T2" fmla="*/ 0 w 87"/>
                    <a:gd name="T3" fmla="*/ 91 h 91"/>
                    <a:gd name="T4" fmla="*/ 87 w 87"/>
                    <a:gd name="T5" fmla="*/ 91 h 91"/>
                    <a:gd name="T6" fmla="*/ 87 w 87"/>
                    <a:gd name="T7" fmla="*/ 0 h 91"/>
                  </a:gdLst>
                  <a:ahLst/>
                  <a:cxnLst>
                    <a:cxn ang="0">
                      <a:pos x="T0" y="T1"/>
                    </a:cxn>
                    <a:cxn ang="0">
                      <a:pos x="T2" y="T3"/>
                    </a:cxn>
                    <a:cxn ang="0">
                      <a:pos x="T4" y="T5"/>
                    </a:cxn>
                    <a:cxn ang="0">
                      <a:pos x="T6" y="T7"/>
                    </a:cxn>
                  </a:cxnLst>
                  <a:rect l="0" t="0" r="r" b="b"/>
                  <a:pathLst>
                    <a:path w="87" h="91">
                      <a:moveTo>
                        <a:pt x="87" y="0"/>
                      </a:moveTo>
                      <a:lnTo>
                        <a:pt x="0" y="91"/>
                      </a:lnTo>
                      <a:lnTo>
                        <a:pt x="87" y="91"/>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69" name="Freeform 75">
                  <a:extLst>
                    <a:ext uri="{FF2B5EF4-FFF2-40B4-BE49-F238E27FC236}">
                      <a16:creationId xmlns:a16="http://schemas.microsoft.com/office/drawing/2014/main" id="{830A2BCF-1811-4F85-A81C-3DD97350A503}"/>
                    </a:ext>
                  </a:extLst>
                </p:cNvPr>
                <p:cNvSpPr>
                  <a:spLocks/>
                </p:cNvSpPr>
                <p:nvPr/>
              </p:nvSpPr>
              <p:spPr bwMode="auto">
                <a:xfrm>
                  <a:off x="5513694" y="1835032"/>
                  <a:ext cx="502744" cy="1926847"/>
                </a:xfrm>
                <a:custGeom>
                  <a:avLst/>
                  <a:gdLst>
                    <a:gd name="T0" fmla="*/ 245 w 245"/>
                    <a:gd name="T1" fmla="*/ 0 h 939"/>
                    <a:gd name="T2" fmla="*/ 133 w 245"/>
                    <a:gd name="T3" fmla="*/ 0 h 939"/>
                    <a:gd name="T4" fmla="*/ 0 w 245"/>
                    <a:gd name="T5" fmla="*/ 134 h 939"/>
                    <a:gd name="T6" fmla="*/ 0 w 245"/>
                    <a:gd name="T7" fmla="*/ 939 h 939"/>
                    <a:gd name="T8" fmla="*/ 245 w 245"/>
                    <a:gd name="T9" fmla="*/ 939 h 939"/>
                    <a:gd name="T10" fmla="*/ 245 w 245"/>
                    <a:gd name="T11" fmla="*/ 0 h 939"/>
                  </a:gdLst>
                  <a:ahLst/>
                  <a:cxnLst>
                    <a:cxn ang="0">
                      <a:pos x="T0" y="T1"/>
                    </a:cxn>
                    <a:cxn ang="0">
                      <a:pos x="T2" y="T3"/>
                    </a:cxn>
                    <a:cxn ang="0">
                      <a:pos x="T4" y="T5"/>
                    </a:cxn>
                    <a:cxn ang="0">
                      <a:pos x="T6" y="T7"/>
                    </a:cxn>
                    <a:cxn ang="0">
                      <a:pos x="T8" y="T9"/>
                    </a:cxn>
                    <a:cxn ang="0">
                      <a:pos x="T10" y="T11"/>
                    </a:cxn>
                  </a:cxnLst>
                  <a:rect l="0" t="0" r="r" b="b"/>
                  <a:pathLst>
                    <a:path w="245" h="939">
                      <a:moveTo>
                        <a:pt x="245" y="0"/>
                      </a:moveTo>
                      <a:lnTo>
                        <a:pt x="133" y="0"/>
                      </a:lnTo>
                      <a:lnTo>
                        <a:pt x="0" y="134"/>
                      </a:lnTo>
                      <a:lnTo>
                        <a:pt x="0" y="939"/>
                      </a:lnTo>
                      <a:lnTo>
                        <a:pt x="245" y="939"/>
                      </a:lnTo>
                      <a:lnTo>
                        <a:pt x="245"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0" name="Freeform 76">
                  <a:extLst>
                    <a:ext uri="{FF2B5EF4-FFF2-40B4-BE49-F238E27FC236}">
                      <a16:creationId xmlns:a16="http://schemas.microsoft.com/office/drawing/2014/main" id="{05B5C017-3A81-4783-B473-A867E408158B}"/>
                    </a:ext>
                  </a:extLst>
                </p:cNvPr>
                <p:cNvSpPr>
                  <a:spLocks/>
                </p:cNvSpPr>
                <p:nvPr/>
              </p:nvSpPr>
              <p:spPr bwMode="auto">
                <a:xfrm>
                  <a:off x="5513694" y="1835032"/>
                  <a:ext cx="502744" cy="1926847"/>
                </a:xfrm>
                <a:custGeom>
                  <a:avLst/>
                  <a:gdLst>
                    <a:gd name="T0" fmla="*/ 245 w 245"/>
                    <a:gd name="T1" fmla="*/ 0 h 939"/>
                    <a:gd name="T2" fmla="*/ 133 w 245"/>
                    <a:gd name="T3" fmla="*/ 0 h 939"/>
                    <a:gd name="T4" fmla="*/ 0 w 245"/>
                    <a:gd name="T5" fmla="*/ 134 h 939"/>
                    <a:gd name="T6" fmla="*/ 0 w 245"/>
                    <a:gd name="T7" fmla="*/ 939 h 939"/>
                    <a:gd name="T8" fmla="*/ 245 w 245"/>
                    <a:gd name="T9" fmla="*/ 939 h 939"/>
                    <a:gd name="T10" fmla="*/ 245 w 245"/>
                    <a:gd name="T11" fmla="*/ 0 h 939"/>
                  </a:gdLst>
                  <a:ahLst/>
                  <a:cxnLst>
                    <a:cxn ang="0">
                      <a:pos x="T0" y="T1"/>
                    </a:cxn>
                    <a:cxn ang="0">
                      <a:pos x="T2" y="T3"/>
                    </a:cxn>
                    <a:cxn ang="0">
                      <a:pos x="T4" y="T5"/>
                    </a:cxn>
                    <a:cxn ang="0">
                      <a:pos x="T6" y="T7"/>
                    </a:cxn>
                    <a:cxn ang="0">
                      <a:pos x="T8" y="T9"/>
                    </a:cxn>
                    <a:cxn ang="0">
                      <a:pos x="T10" y="T11"/>
                    </a:cxn>
                  </a:cxnLst>
                  <a:rect l="0" t="0" r="r" b="b"/>
                  <a:pathLst>
                    <a:path w="245" h="939">
                      <a:moveTo>
                        <a:pt x="245" y="0"/>
                      </a:moveTo>
                      <a:lnTo>
                        <a:pt x="133" y="0"/>
                      </a:lnTo>
                      <a:lnTo>
                        <a:pt x="0" y="134"/>
                      </a:lnTo>
                      <a:lnTo>
                        <a:pt x="0" y="939"/>
                      </a:lnTo>
                      <a:lnTo>
                        <a:pt x="245" y="939"/>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1" name="Freeform 78">
                  <a:extLst>
                    <a:ext uri="{FF2B5EF4-FFF2-40B4-BE49-F238E27FC236}">
                      <a16:creationId xmlns:a16="http://schemas.microsoft.com/office/drawing/2014/main" id="{4DB08A13-9353-4B3B-84D0-34109DE4C4BB}"/>
                    </a:ext>
                  </a:extLst>
                </p:cNvPr>
                <p:cNvSpPr>
                  <a:spLocks/>
                </p:cNvSpPr>
                <p:nvPr/>
              </p:nvSpPr>
              <p:spPr bwMode="auto">
                <a:xfrm>
                  <a:off x="5786611" y="1791939"/>
                  <a:ext cx="238036" cy="43093"/>
                </a:xfrm>
                <a:custGeom>
                  <a:avLst/>
                  <a:gdLst>
                    <a:gd name="T0" fmla="*/ 116 w 116"/>
                    <a:gd name="T1" fmla="*/ 0 h 21"/>
                    <a:gd name="T2" fmla="*/ 116 w 116"/>
                    <a:gd name="T3" fmla="*/ 0 h 21"/>
                    <a:gd name="T4" fmla="*/ 112 w 116"/>
                    <a:gd name="T5" fmla="*/ 0 h 21"/>
                    <a:gd name="T6" fmla="*/ 25 w 116"/>
                    <a:gd name="T7" fmla="*/ 0 h 21"/>
                    <a:gd name="T8" fmla="*/ 0 w 116"/>
                    <a:gd name="T9" fmla="*/ 21 h 21"/>
                    <a:gd name="T10" fmla="*/ 112 w 116"/>
                    <a:gd name="T11" fmla="*/ 21 h 21"/>
                    <a:gd name="T12" fmla="*/ 116 w 116"/>
                    <a:gd name="T13" fmla="*/ 21 h 21"/>
                    <a:gd name="T14" fmla="*/ 116 w 11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1">
                      <a:moveTo>
                        <a:pt x="116" y="0"/>
                      </a:moveTo>
                      <a:lnTo>
                        <a:pt x="116" y="0"/>
                      </a:lnTo>
                      <a:lnTo>
                        <a:pt x="112" y="0"/>
                      </a:lnTo>
                      <a:lnTo>
                        <a:pt x="25" y="0"/>
                      </a:lnTo>
                      <a:lnTo>
                        <a:pt x="0" y="21"/>
                      </a:lnTo>
                      <a:lnTo>
                        <a:pt x="112" y="21"/>
                      </a:lnTo>
                      <a:lnTo>
                        <a:pt x="116" y="21"/>
                      </a:lnTo>
                      <a:lnTo>
                        <a:pt x="116" y="0"/>
                      </a:lnTo>
                      <a:close/>
                    </a:path>
                  </a:pathLst>
                </a:custGeom>
                <a:solidFill>
                  <a:srgbClr val="898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2" name="Freeform 79">
                  <a:extLst>
                    <a:ext uri="{FF2B5EF4-FFF2-40B4-BE49-F238E27FC236}">
                      <a16:creationId xmlns:a16="http://schemas.microsoft.com/office/drawing/2014/main" id="{FD2A5491-C7F9-4B94-8472-8572F759F9E0}"/>
                    </a:ext>
                  </a:extLst>
                </p:cNvPr>
                <p:cNvSpPr>
                  <a:spLocks/>
                </p:cNvSpPr>
                <p:nvPr/>
              </p:nvSpPr>
              <p:spPr bwMode="auto">
                <a:xfrm>
                  <a:off x="5786610" y="1791938"/>
                  <a:ext cx="238036" cy="43093"/>
                </a:xfrm>
                <a:custGeom>
                  <a:avLst/>
                  <a:gdLst>
                    <a:gd name="T0" fmla="*/ 116 w 116"/>
                    <a:gd name="T1" fmla="*/ 0 h 21"/>
                    <a:gd name="T2" fmla="*/ 116 w 116"/>
                    <a:gd name="T3" fmla="*/ 0 h 21"/>
                    <a:gd name="T4" fmla="*/ 112 w 116"/>
                    <a:gd name="T5" fmla="*/ 0 h 21"/>
                    <a:gd name="T6" fmla="*/ 25 w 116"/>
                    <a:gd name="T7" fmla="*/ 0 h 21"/>
                    <a:gd name="T8" fmla="*/ 0 w 116"/>
                    <a:gd name="T9" fmla="*/ 21 h 21"/>
                    <a:gd name="T10" fmla="*/ 112 w 116"/>
                    <a:gd name="T11" fmla="*/ 21 h 21"/>
                    <a:gd name="T12" fmla="*/ 116 w 116"/>
                    <a:gd name="T13" fmla="*/ 21 h 21"/>
                    <a:gd name="T14" fmla="*/ 116 w 11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1">
                      <a:moveTo>
                        <a:pt x="116" y="0"/>
                      </a:moveTo>
                      <a:lnTo>
                        <a:pt x="116" y="0"/>
                      </a:lnTo>
                      <a:lnTo>
                        <a:pt x="112" y="0"/>
                      </a:lnTo>
                      <a:lnTo>
                        <a:pt x="25" y="0"/>
                      </a:lnTo>
                      <a:lnTo>
                        <a:pt x="0" y="21"/>
                      </a:lnTo>
                      <a:lnTo>
                        <a:pt x="112" y="21"/>
                      </a:lnTo>
                      <a:lnTo>
                        <a:pt x="116" y="21"/>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EA00E393-86D2-438C-AC7C-68E4548E5988}"/>
                    </a:ext>
                  </a:extLst>
                </p:cNvPr>
                <p:cNvSpPr/>
                <p:nvPr/>
              </p:nvSpPr>
              <p:spPr>
                <a:xfrm>
                  <a:off x="2773305" y="2041338"/>
                  <a:ext cx="2523231" cy="1557121"/>
                </a:xfrm>
                <a:prstGeom prst="rect">
                  <a:avLst/>
                </a:prstGeom>
                <a:solidFill>
                  <a:srgbClr val="DC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63" dirty="0">
                    <a:latin typeface="Arial" panose="020B0604020202020204" pitchFamily="34" charset="0"/>
                  </a:endParaRPr>
                </a:p>
              </p:txBody>
            </p:sp>
          </p:grpSp>
          <p:sp>
            <p:nvSpPr>
              <p:cNvPr id="94" name="Rectangle 93">
                <a:extLst>
                  <a:ext uri="{FF2B5EF4-FFF2-40B4-BE49-F238E27FC236}">
                    <a16:creationId xmlns:a16="http://schemas.microsoft.com/office/drawing/2014/main" id="{490AD6B8-D64C-4155-94CA-30F094E6ADB6}"/>
                  </a:ext>
                </a:extLst>
              </p:cNvPr>
              <p:cNvSpPr/>
              <p:nvPr/>
            </p:nvSpPr>
            <p:spPr>
              <a:xfrm>
                <a:off x="4439975" y="1461198"/>
                <a:ext cx="5237916" cy="2732534"/>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63" dirty="0">
                  <a:latin typeface="Arial" panose="020B0604020202020204" pitchFamily="34" charset="0"/>
                </a:endParaRPr>
              </a:p>
            </p:txBody>
          </p:sp>
          <p:grpSp>
            <p:nvGrpSpPr>
              <p:cNvPr id="95" name="Group 94">
                <a:extLst>
                  <a:ext uri="{FF2B5EF4-FFF2-40B4-BE49-F238E27FC236}">
                    <a16:creationId xmlns:a16="http://schemas.microsoft.com/office/drawing/2014/main" id="{8A198004-B23B-431A-972C-F902ABE065D8}"/>
                  </a:ext>
                </a:extLst>
              </p:cNvPr>
              <p:cNvGrpSpPr/>
              <p:nvPr/>
            </p:nvGrpSpPr>
            <p:grpSpPr>
              <a:xfrm>
                <a:off x="2565783" y="3981525"/>
                <a:ext cx="1309124" cy="1392758"/>
                <a:chOff x="3310131" y="3625094"/>
                <a:chExt cx="892606" cy="949631"/>
              </a:xfrm>
            </p:grpSpPr>
            <p:sp>
              <p:nvSpPr>
                <p:cNvPr id="96" name="Freeform 116">
                  <a:extLst>
                    <a:ext uri="{FF2B5EF4-FFF2-40B4-BE49-F238E27FC236}">
                      <a16:creationId xmlns:a16="http://schemas.microsoft.com/office/drawing/2014/main" id="{5A6C5086-8998-4965-A4D4-727A0DC2861E}"/>
                    </a:ext>
                  </a:extLst>
                </p:cNvPr>
                <p:cNvSpPr>
                  <a:spLocks/>
                </p:cNvSpPr>
                <p:nvPr/>
              </p:nvSpPr>
              <p:spPr bwMode="auto">
                <a:xfrm>
                  <a:off x="4050252" y="3763944"/>
                  <a:ext cx="100418" cy="396712"/>
                </a:xfrm>
                <a:custGeom>
                  <a:avLst/>
                  <a:gdLst>
                    <a:gd name="T0" fmla="*/ 0 w 81"/>
                    <a:gd name="T1" fmla="*/ 320 h 320"/>
                    <a:gd name="T2" fmla="*/ 0 w 81"/>
                    <a:gd name="T3" fmla="*/ 162 h 320"/>
                    <a:gd name="T4" fmla="*/ 0 w 81"/>
                    <a:gd name="T5" fmla="*/ 0 h 320"/>
                    <a:gd name="T6" fmla="*/ 42 w 81"/>
                    <a:gd name="T7" fmla="*/ 0 h 320"/>
                    <a:gd name="T8" fmla="*/ 81 w 81"/>
                    <a:gd name="T9" fmla="*/ 0 h 320"/>
                    <a:gd name="T10" fmla="*/ 81 w 81"/>
                    <a:gd name="T11" fmla="*/ 162 h 320"/>
                    <a:gd name="T12" fmla="*/ 81 w 81"/>
                    <a:gd name="T13" fmla="*/ 320 h 320"/>
                    <a:gd name="T14" fmla="*/ 42 w 81"/>
                    <a:gd name="T15" fmla="*/ 320 h 320"/>
                    <a:gd name="T16" fmla="*/ 0 w 81"/>
                    <a:gd name="T17"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20">
                      <a:moveTo>
                        <a:pt x="0" y="320"/>
                      </a:moveTo>
                      <a:lnTo>
                        <a:pt x="0" y="162"/>
                      </a:lnTo>
                      <a:lnTo>
                        <a:pt x="0" y="0"/>
                      </a:lnTo>
                      <a:lnTo>
                        <a:pt x="42" y="0"/>
                      </a:lnTo>
                      <a:lnTo>
                        <a:pt x="81" y="0"/>
                      </a:lnTo>
                      <a:lnTo>
                        <a:pt x="81" y="162"/>
                      </a:lnTo>
                      <a:lnTo>
                        <a:pt x="81" y="320"/>
                      </a:lnTo>
                      <a:lnTo>
                        <a:pt x="42" y="320"/>
                      </a:lnTo>
                      <a:lnTo>
                        <a:pt x="0" y="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97" name="Freeform 123">
                  <a:extLst>
                    <a:ext uri="{FF2B5EF4-FFF2-40B4-BE49-F238E27FC236}">
                      <a16:creationId xmlns:a16="http://schemas.microsoft.com/office/drawing/2014/main" id="{59D81012-7CD9-4302-B1C0-8632D049F1B4}"/>
                    </a:ext>
                  </a:extLst>
                </p:cNvPr>
                <p:cNvSpPr>
                  <a:spLocks/>
                </p:cNvSpPr>
                <p:nvPr/>
              </p:nvSpPr>
              <p:spPr bwMode="auto">
                <a:xfrm>
                  <a:off x="4102320" y="3763945"/>
                  <a:ext cx="48349" cy="0"/>
                </a:xfrm>
                <a:custGeom>
                  <a:avLst/>
                  <a:gdLst>
                    <a:gd name="T0" fmla="*/ 39 w 39"/>
                    <a:gd name="T1" fmla="*/ 0 w 39"/>
                    <a:gd name="T2" fmla="*/ 0 w 39"/>
                    <a:gd name="T3" fmla="*/ 39 w 39"/>
                  </a:gdLst>
                  <a:ahLst/>
                  <a:cxnLst>
                    <a:cxn ang="0">
                      <a:pos x="T0" y="0"/>
                    </a:cxn>
                    <a:cxn ang="0">
                      <a:pos x="T1" y="0"/>
                    </a:cxn>
                    <a:cxn ang="0">
                      <a:pos x="T2" y="0"/>
                    </a:cxn>
                    <a:cxn ang="0">
                      <a:pos x="T3" y="0"/>
                    </a:cxn>
                  </a:cxnLst>
                  <a:rect l="0" t="0" r="r" b="b"/>
                  <a:pathLst>
                    <a:path w="39">
                      <a:moveTo>
                        <a:pt x="39" y="0"/>
                      </a:moveTo>
                      <a:lnTo>
                        <a:pt x="0" y="0"/>
                      </a:lnTo>
                      <a:lnTo>
                        <a:pt x="0"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98" name="Freeform 125">
                  <a:extLst>
                    <a:ext uri="{FF2B5EF4-FFF2-40B4-BE49-F238E27FC236}">
                      <a16:creationId xmlns:a16="http://schemas.microsoft.com/office/drawing/2014/main" id="{5810E498-CF72-447E-AF6E-029F3B50BCAE}"/>
                    </a:ext>
                  </a:extLst>
                </p:cNvPr>
                <p:cNvSpPr>
                  <a:spLocks/>
                </p:cNvSpPr>
                <p:nvPr/>
              </p:nvSpPr>
              <p:spPr bwMode="auto">
                <a:xfrm>
                  <a:off x="3797348" y="3737909"/>
                  <a:ext cx="230589" cy="409110"/>
                </a:xfrm>
                <a:custGeom>
                  <a:avLst/>
                  <a:gdLst>
                    <a:gd name="T0" fmla="*/ 77 w 186"/>
                    <a:gd name="T1" fmla="*/ 0 h 330"/>
                    <a:gd name="T2" fmla="*/ 134 w 186"/>
                    <a:gd name="T3" fmla="*/ 151 h 330"/>
                    <a:gd name="T4" fmla="*/ 186 w 186"/>
                    <a:gd name="T5" fmla="*/ 302 h 330"/>
                    <a:gd name="T6" fmla="*/ 151 w 186"/>
                    <a:gd name="T7" fmla="*/ 316 h 330"/>
                    <a:gd name="T8" fmla="*/ 112 w 186"/>
                    <a:gd name="T9" fmla="*/ 330 h 330"/>
                    <a:gd name="T10" fmla="*/ 56 w 186"/>
                    <a:gd name="T11" fmla="*/ 179 h 330"/>
                    <a:gd name="T12" fmla="*/ 0 w 186"/>
                    <a:gd name="T13" fmla="*/ 28 h 330"/>
                    <a:gd name="T14" fmla="*/ 39 w 186"/>
                    <a:gd name="T15" fmla="*/ 14 h 330"/>
                    <a:gd name="T16" fmla="*/ 77 w 186"/>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330">
                      <a:moveTo>
                        <a:pt x="77" y="0"/>
                      </a:moveTo>
                      <a:lnTo>
                        <a:pt x="134" y="151"/>
                      </a:lnTo>
                      <a:lnTo>
                        <a:pt x="186" y="302"/>
                      </a:lnTo>
                      <a:lnTo>
                        <a:pt x="151" y="316"/>
                      </a:lnTo>
                      <a:lnTo>
                        <a:pt x="112" y="330"/>
                      </a:lnTo>
                      <a:lnTo>
                        <a:pt x="56" y="179"/>
                      </a:lnTo>
                      <a:lnTo>
                        <a:pt x="0" y="28"/>
                      </a:lnTo>
                      <a:lnTo>
                        <a:pt x="39" y="14"/>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99" name="Freeform 127">
                  <a:extLst>
                    <a:ext uri="{FF2B5EF4-FFF2-40B4-BE49-F238E27FC236}">
                      <a16:creationId xmlns:a16="http://schemas.microsoft.com/office/drawing/2014/main" id="{09AACDC8-EFAA-4E68-8B34-EA9DFCC8DDAD}"/>
                    </a:ext>
                  </a:extLst>
                </p:cNvPr>
                <p:cNvSpPr>
                  <a:spLocks/>
                </p:cNvSpPr>
                <p:nvPr/>
              </p:nvSpPr>
              <p:spPr bwMode="auto">
                <a:xfrm>
                  <a:off x="3936197" y="4112308"/>
                  <a:ext cx="91740" cy="109096"/>
                </a:xfrm>
                <a:custGeom>
                  <a:avLst/>
                  <a:gdLst>
                    <a:gd name="T0" fmla="*/ 39 w 74"/>
                    <a:gd name="T1" fmla="*/ 14 h 88"/>
                    <a:gd name="T2" fmla="*/ 74 w 74"/>
                    <a:gd name="T3" fmla="*/ 0 h 88"/>
                    <a:gd name="T4" fmla="*/ 74 w 74"/>
                    <a:gd name="T5" fmla="*/ 78 h 88"/>
                    <a:gd name="T6" fmla="*/ 50 w 74"/>
                    <a:gd name="T7" fmla="*/ 88 h 88"/>
                    <a:gd name="T8" fmla="*/ 0 w 74"/>
                    <a:gd name="T9" fmla="*/ 28 h 88"/>
                    <a:gd name="T10" fmla="*/ 39 w 74"/>
                    <a:gd name="T11" fmla="*/ 14 h 88"/>
                  </a:gdLst>
                  <a:ahLst/>
                  <a:cxnLst>
                    <a:cxn ang="0">
                      <a:pos x="T0" y="T1"/>
                    </a:cxn>
                    <a:cxn ang="0">
                      <a:pos x="T2" y="T3"/>
                    </a:cxn>
                    <a:cxn ang="0">
                      <a:pos x="T4" y="T5"/>
                    </a:cxn>
                    <a:cxn ang="0">
                      <a:pos x="T6" y="T7"/>
                    </a:cxn>
                    <a:cxn ang="0">
                      <a:pos x="T8" y="T9"/>
                    </a:cxn>
                    <a:cxn ang="0">
                      <a:pos x="T10" y="T11"/>
                    </a:cxn>
                  </a:cxnLst>
                  <a:rect l="0" t="0" r="r" b="b"/>
                  <a:pathLst>
                    <a:path w="74" h="88">
                      <a:moveTo>
                        <a:pt x="39" y="14"/>
                      </a:moveTo>
                      <a:lnTo>
                        <a:pt x="74" y="0"/>
                      </a:lnTo>
                      <a:lnTo>
                        <a:pt x="74" y="78"/>
                      </a:lnTo>
                      <a:lnTo>
                        <a:pt x="50" y="88"/>
                      </a:lnTo>
                      <a:lnTo>
                        <a:pt x="0" y="28"/>
                      </a:lnTo>
                      <a:lnTo>
                        <a:pt x="3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0" name="Freeform 133">
                  <a:extLst>
                    <a:ext uri="{FF2B5EF4-FFF2-40B4-BE49-F238E27FC236}">
                      <a16:creationId xmlns:a16="http://schemas.microsoft.com/office/drawing/2014/main" id="{D2CB0C4C-AA70-4653-BC0F-F8FB584C32C4}"/>
                    </a:ext>
                  </a:extLst>
                </p:cNvPr>
                <p:cNvSpPr>
                  <a:spLocks/>
                </p:cNvSpPr>
                <p:nvPr/>
              </p:nvSpPr>
              <p:spPr bwMode="auto">
                <a:xfrm>
                  <a:off x="3797347" y="3772624"/>
                  <a:ext cx="4958" cy="4958"/>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close/>
                    </a:path>
                  </a:pathLst>
                </a:custGeom>
                <a:solidFill>
                  <a:srgbClr val="D1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1" name="Freeform 134">
                  <a:extLst>
                    <a:ext uri="{FF2B5EF4-FFF2-40B4-BE49-F238E27FC236}">
                      <a16:creationId xmlns:a16="http://schemas.microsoft.com/office/drawing/2014/main" id="{A4ED198B-ABF9-4075-9A12-ABD51491DBC9}"/>
                    </a:ext>
                  </a:extLst>
                </p:cNvPr>
                <p:cNvSpPr>
                  <a:spLocks/>
                </p:cNvSpPr>
                <p:nvPr/>
              </p:nvSpPr>
              <p:spPr bwMode="auto">
                <a:xfrm>
                  <a:off x="3797347" y="3772624"/>
                  <a:ext cx="4958" cy="4958"/>
                </a:xfrm>
                <a:custGeom>
                  <a:avLst/>
                  <a:gdLst>
                    <a:gd name="T0" fmla="*/ 0 w 4"/>
                    <a:gd name="T1" fmla="*/ 0 h 4"/>
                    <a:gd name="T2" fmla="*/ 0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0"/>
                      </a:lnTo>
                      <a:lnTo>
                        <a:pt x="4"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2" name="Freeform 137">
                  <a:extLst>
                    <a:ext uri="{FF2B5EF4-FFF2-40B4-BE49-F238E27FC236}">
                      <a16:creationId xmlns:a16="http://schemas.microsoft.com/office/drawing/2014/main" id="{D026CB50-118E-45CC-A0B5-79C119FBB1E8}"/>
                    </a:ext>
                  </a:extLst>
                </p:cNvPr>
                <p:cNvSpPr>
                  <a:spLocks/>
                </p:cNvSpPr>
                <p:nvPr/>
              </p:nvSpPr>
              <p:spPr bwMode="auto">
                <a:xfrm>
                  <a:off x="3793627" y="4008169"/>
                  <a:ext cx="409110" cy="566556"/>
                </a:xfrm>
                <a:custGeom>
                  <a:avLst/>
                  <a:gdLst>
                    <a:gd name="T0" fmla="*/ 330 w 330"/>
                    <a:gd name="T1" fmla="*/ 0 h 457"/>
                    <a:gd name="T2" fmla="*/ 0 w 330"/>
                    <a:gd name="T3" fmla="*/ 0 h 457"/>
                    <a:gd name="T4" fmla="*/ 31 w 330"/>
                    <a:gd name="T5" fmla="*/ 457 h 457"/>
                    <a:gd name="T6" fmla="*/ 298 w 330"/>
                    <a:gd name="T7" fmla="*/ 457 h 457"/>
                    <a:gd name="T8" fmla="*/ 330 w 330"/>
                    <a:gd name="T9" fmla="*/ 0 h 457"/>
                  </a:gdLst>
                  <a:ahLst/>
                  <a:cxnLst>
                    <a:cxn ang="0">
                      <a:pos x="T0" y="T1"/>
                    </a:cxn>
                    <a:cxn ang="0">
                      <a:pos x="T2" y="T3"/>
                    </a:cxn>
                    <a:cxn ang="0">
                      <a:pos x="T4" y="T5"/>
                    </a:cxn>
                    <a:cxn ang="0">
                      <a:pos x="T6" y="T7"/>
                    </a:cxn>
                    <a:cxn ang="0">
                      <a:pos x="T8" y="T9"/>
                    </a:cxn>
                  </a:cxnLst>
                  <a:rect l="0" t="0" r="r" b="b"/>
                  <a:pathLst>
                    <a:path w="330" h="457">
                      <a:moveTo>
                        <a:pt x="330" y="0"/>
                      </a:moveTo>
                      <a:lnTo>
                        <a:pt x="0" y="0"/>
                      </a:lnTo>
                      <a:lnTo>
                        <a:pt x="31" y="457"/>
                      </a:lnTo>
                      <a:lnTo>
                        <a:pt x="298" y="457"/>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3" name="Freeform 140">
                  <a:extLst>
                    <a:ext uri="{FF2B5EF4-FFF2-40B4-BE49-F238E27FC236}">
                      <a16:creationId xmlns:a16="http://schemas.microsoft.com/office/drawing/2014/main" id="{6840D83B-88ED-4748-8E13-974D2D6FA3E8}"/>
                    </a:ext>
                  </a:extLst>
                </p:cNvPr>
                <p:cNvSpPr>
                  <a:spLocks/>
                </p:cNvSpPr>
                <p:nvPr/>
              </p:nvSpPr>
              <p:spPr bwMode="auto">
                <a:xfrm>
                  <a:off x="3313854" y="3746587"/>
                  <a:ext cx="178521" cy="409110"/>
                </a:xfrm>
                <a:custGeom>
                  <a:avLst/>
                  <a:gdLst>
                    <a:gd name="T0" fmla="*/ 64 w 144"/>
                    <a:gd name="T1" fmla="*/ 330 h 330"/>
                    <a:gd name="T2" fmla="*/ 32 w 144"/>
                    <a:gd name="T3" fmla="*/ 172 h 330"/>
                    <a:gd name="T4" fmla="*/ 0 w 144"/>
                    <a:gd name="T5" fmla="*/ 14 h 330"/>
                    <a:gd name="T6" fmla="*/ 39 w 144"/>
                    <a:gd name="T7" fmla="*/ 7 h 330"/>
                    <a:gd name="T8" fmla="*/ 78 w 144"/>
                    <a:gd name="T9" fmla="*/ 0 h 330"/>
                    <a:gd name="T10" fmla="*/ 113 w 144"/>
                    <a:gd name="T11" fmla="*/ 158 h 330"/>
                    <a:gd name="T12" fmla="*/ 144 w 144"/>
                    <a:gd name="T13" fmla="*/ 316 h 330"/>
                    <a:gd name="T14" fmla="*/ 106 w 144"/>
                    <a:gd name="T15" fmla="*/ 323 h 330"/>
                    <a:gd name="T16" fmla="*/ 64 w 144"/>
                    <a:gd name="T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30">
                      <a:moveTo>
                        <a:pt x="64" y="330"/>
                      </a:moveTo>
                      <a:lnTo>
                        <a:pt x="32" y="172"/>
                      </a:lnTo>
                      <a:lnTo>
                        <a:pt x="0" y="14"/>
                      </a:lnTo>
                      <a:lnTo>
                        <a:pt x="39" y="7"/>
                      </a:lnTo>
                      <a:lnTo>
                        <a:pt x="78" y="0"/>
                      </a:lnTo>
                      <a:lnTo>
                        <a:pt x="113" y="158"/>
                      </a:lnTo>
                      <a:lnTo>
                        <a:pt x="144" y="316"/>
                      </a:lnTo>
                      <a:lnTo>
                        <a:pt x="106" y="323"/>
                      </a:lnTo>
                      <a:lnTo>
                        <a:pt x="64" y="330"/>
                      </a:lnTo>
                      <a:close/>
                    </a:path>
                  </a:pathLst>
                </a:custGeom>
                <a:solidFill>
                  <a:srgbClr val="FF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4" name="Freeform 141">
                  <a:extLst>
                    <a:ext uri="{FF2B5EF4-FFF2-40B4-BE49-F238E27FC236}">
                      <a16:creationId xmlns:a16="http://schemas.microsoft.com/office/drawing/2014/main" id="{A24B11D3-BC8F-4CB9-A949-85D532DAC02B}"/>
                    </a:ext>
                  </a:extLst>
                </p:cNvPr>
                <p:cNvSpPr>
                  <a:spLocks/>
                </p:cNvSpPr>
                <p:nvPr/>
              </p:nvSpPr>
              <p:spPr bwMode="auto">
                <a:xfrm>
                  <a:off x="3313854" y="3746587"/>
                  <a:ext cx="178521" cy="409110"/>
                </a:xfrm>
                <a:custGeom>
                  <a:avLst/>
                  <a:gdLst>
                    <a:gd name="T0" fmla="*/ 64 w 144"/>
                    <a:gd name="T1" fmla="*/ 330 h 330"/>
                    <a:gd name="T2" fmla="*/ 32 w 144"/>
                    <a:gd name="T3" fmla="*/ 172 h 330"/>
                    <a:gd name="T4" fmla="*/ 0 w 144"/>
                    <a:gd name="T5" fmla="*/ 14 h 330"/>
                    <a:gd name="T6" fmla="*/ 39 w 144"/>
                    <a:gd name="T7" fmla="*/ 7 h 330"/>
                    <a:gd name="T8" fmla="*/ 78 w 144"/>
                    <a:gd name="T9" fmla="*/ 0 h 330"/>
                    <a:gd name="T10" fmla="*/ 113 w 144"/>
                    <a:gd name="T11" fmla="*/ 158 h 330"/>
                    <a:gd name="T12" fmla="*/ 144 w 144"/>
                    <a:gd name="T13" fmla="*/ 316 h 330"/>
                    <a:gd name="T14" fmla="*/ 106 w 144"/>
                    <a:gd name="T15" fmla="*/ 323 h 330"/>
                    <a:gd name="T16" fmla="*/ 64 w 144"/>
                    <a:gd name="T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30">
                      <a:moveTo>
                        <a:pt x="64" y="330"/>
                      </a:moveTo>
                      <a:lnTo>
                        <a:pt x="32" y="172"/>
                      </a:lnTo>
                      <a:lnTo>
                        <a:pt x="0" y="14"/>
                      </a:lnTo>
                      <a:lnTo>
                        <a:pt x="39" y="7"/>
                      </a:lnTo>
                      <a:lnTo>
                        <a:pt x="78" y="0"/>
                      </a:lnTo>
                      <a:lnTo>
                        <a:pt x="113" y="158"/>
                      </a:lnTo>
                      <a:lnTo>
                        <a:pt x="144" y="316"/>
                      </a:lnTo>
                      <a:lnTo>
                        <a:pt x="106" y="323"/>
                      </a:lnTo>
                      <a:lnTo>
                        <a:pt x="64" y="330"/>
                      </a:ln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5" name="Freeform 142">
                  <a:extLst>
                    <a:ext uri="{FF2B5EF4-FFF2-40B4-BE49-F238E27FC236}">
                      <a16:creationId xmlns:a16="http://schemas.microsoft.com/office/drawing/2014/main" id="{BD08B285-C35A-49BC-96FF-DEBB3315AD89}"/>
                    </a:ext>
                  </a:extLst>
                </p:cNvPr>
                <p:cNvSpPr>
                  <a:spLocks/>
                </p:cNvSpPr>
                <p:nvPr/>
              </p:nvSpPr>
              <p:spPr bwMode="auto">
                <a:xfrm>
                  <a:off x="3313854" y="3663526"/>
                  <a:ext cx="96699" cy="100418"/>
                </a:xfrm>
                <a:custGeom>
                  <a:avLst/>
                  <a:gdLst>
                    <a:gd name="T0" fmla="*/ 39 w 78"/>
                    <a:gd name="T1" fmla="*/ 74 h 81"/>
                    <a:gd name="T2" fmla="*/ 0 w 78"/>
                    <a:gd name="T3" fmla="*/ 81 h 81"/>
                    <a:gd name="T4" fmla="*/ 11 w 78"/>
                    <a:gd name="T5" fmla="*/ 7 h 81"/>
                    <a:gd name="T6" fmla="*/ 39 w 78"/>
                    <a:gd name="T7" fmla="*/ 0 h 81"/>
                    <a:gd name="T8" fmla="*/ 78 w 78"/>
                    <a:gd name="T9" fmla="*/ 67 h 81"/>
                    <a:gd name="T10" fmla="*/ 39 w 78"/>
                    <a:gd name="T11" fmla="*/ 74 h 81"/>
                  </a:gdLst>
                  <a:ahLst/>
                  <a:cxnLst>
                    <a:cxn ang="0">
                      <a:pos x="T0" y="T1"/>
                    </a:cxn>
                    <a:cxn ang="0">
                      <a:pos x="T2" y="T3"/>
                    </a:cxn>
                    <a:cxn ang="0">
                      <a:pos x="T4" y="T5"/>
                    </a:cxn>
                    <a:cxn ang="0">
                      <a:pos x="T6" y="T7"/>
                    </a:cxn>
                    <a:cxn ang="0">
                      <a:pos x="T8" y="T9"/>
                    </a:cxn>
                    <a:cxn ang="0">
                      <a:pos x="T10" y="T11"/>
                    </a:cxn>
                  </a:cxnLst>
                  <a:rect l="0" t="0" r="r" b="b"/>
                  <a:pathLst>
                    <a:path w="78" h="81">
                      <a:moveTo>
                        <a:pt x="39" y="74"/>
                      </a:moveTo>
                      <a:lnTo>
                        <a:pt x="0" y="81"/>
                      </a:lnTo>
                      <a:lnTo>
                        <a:pt x="11" y="7"/>
                      </a:lnTo>
                      <a:lnTo>
                        <a:pt x="39" y="0"/>
                      </a:lnTo>
                      <a:lnTo>
                        <a:pt x="78" y="67"/>
                      </a:lnTo>
                      <a:lnTo>
                        <a:pt x="39" y="74"/>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6" name="Freeform 143">
                  <a:extLst>
                    <a:ext uri="{FF2B5EF4-FFF2-40B4-BE49-F238E27FC236}">
                      <a16:creationId xmlns:a16="http://schemas.microsoft.com/office/drawing/2014/main" id="{F344370B-ED54-41B6-9289-0D0DE39B7263}"/>
                    </a:ext>
                  </a:extLst>
                </p:cNvPr>
                <p:cNvSpPr>
                  <a:spLocks/>
                </p:cNvSpPr>
                <p:nvPr/>
              </p:nvSpPr>
              <p:spPr bwMode="auto">
                <a:xfrm>
                  <a:off x="3313854" y="3663526"/>
                  <a:ext cx="96699" cy="100418"/>
                </a:xfrm>
                <a:custGeom>
                  <a:avLst/>
                  <a:gdLst>
                    <a:gd name="T0" fmla="*/ 39 w 78"/>
                    <a:gd name="T1" fmla="*/ 74 h 81"/>
                    <a:gd name="T2" fmla="*/ 0 w 78"/>
                    <a:gd name="T3" fmla="*/ 81 h 81"/>
                    <a:gd name="T4" fmla="*/ 11 w 78"/>
                    <a:gd name="T5" fmla="*/ 7 h 81"/>
                    <a:gd name="T6" fmla="*/ 39 w 78"/>
                    <a:gd name="T7" fmla="*/ 0 h 81"/>
                    <a:gd name="T8" fmla="*/ 78 w 78"/>
                    <a:gd name="T9" fmla="*/ 67 h 81"/>
                    <a:gd name="T10" fmla="*/ 39 w 78"/>
                    <a:gd name="T11" fmla="*/ 74 h 81"/>
                  </a:gdLst>
                  <a:ahLst/>
                  <a:cxnLst>
                    <a:cxn ang="0">
                      <a:pos x="T0" y="T1"/>
                    </a:cxn>
                    <a:cxn ang="0">
                      <a:pos x="T2" y="T3"/>
                    </a:cxn>
                    <a:cxn ang="0">
                      <a:pos x="T4" y="T5"/>
                    </a:cxn>
                    <a:cxn ang="0">
                      <a:pos x="T6" y="T7"/>
                    </a:cxn>
                    <a:cxn ang="0">
                      <a:pos x="T8" y="T9"/>
                    </a:cxn>
                    <a:cxn ang="0">
                      <a:pos x="T10" y="T11"/>
                    </a:cxn>
                  </a:cxnLst>
                  <a:rect l="0" t="0" r="r" b="b"/>
                  <a:pathLst>
                    <a:path w="78" h="81">
                      <a:moveTo>
                        <a:pt x="39" y="74"/>
                      </a:moveTo>
                      <a:lnTo>
                        <a:pt x="0" y="81"/>
                      </a:lnTo>
                      <a:lnTo>
                        <a:pt x="11" y="7"/>
                      </a:lnTo>
                      <a:lnTo>
                        <a:pt x="39" y="0"/>
                      </a:lnTo>
                      <a:lnTo>
                        <a:pt x="78" y="67"/>
                      </a:lnTo>
                      <a:lnTo>
                        <a:pt x="39"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7" name="Freeform 144">
                  <a:extLst>
                    <a:ext uri="{FF2B5EF4-FFF2-40B4-BE49-F238E27FC236}">
                      <a16:creationId xmlns:a16="http://schemas.microsoft.com/office/drawing/2014/main" id="{A5767E2F-E2DE-4821-B76F-767041B6FCA4}"/>
                    </a:ext>
                  </a:extLst>
                </p:cNvPr>
                <p:cNvSpPr>
                  <a:spLocks/>
                </p:cNvSpPr>
                <p:nvPr/>
              </p:nvSpPr>
              <p:spPr bwMode="auto">
                <a:xfrm>
                  <a:off x="3327491" y="3625094"/>
                  <a:ext cx="34712" cy="47109"/>
                </a:xfrm>
                <a:custGeom>
                  <a:avLst/>
                  <a:gdLst>
                    <a:gd name="T0" fmla="*/ 7 w 28"/>
                    <a:gd name="T1" fmla="*/ 0 h 38"/>
                    <a:gd name="T2" fmla="*/ 28 w 28"/>
                    <a:gd name="T3" fmla="*/ 31 h 38"/>
                    <a:gd name="T4" fmla="*/ 0 w 28"/>
                    <a:gd name="T5" fmla="*/ 38 h 38"/>
                    <a:gd name="T6" fmla="*/ 7 w 28"/>
                    <a:gd name="T7" fmla="*/ 0 h 38"/>
                  </a:gdLst>
                  <a:ahLst/>
                  <a:cxnLst>
                    <a:cxn ang="0">
                      <a:pos x="T0" y="T1"/>
                    </a:cxn>
                    <a:cxn ang="0">
                      <a:pos x="T2" y="T3"/>
                    </a:cxn>
                    <a:cxn ang="0">
                      <a:pos x="T4" y="T5"/>
                    </a:cxn>
                    <a:cxn ang="0">
                      <a:pos x="T6" y="T7"/>
                    </a:cxn>
                  </a:cxnLst>
                  <a:rect l="0" t="0" r="r" b="b"/>
                  <a:pathLst>
                    <a:path w="28" h="38">
                      <a:moveTo>
                        <a:pt x="7" y="0"/>
                      </a:moveTo>
                      <a:lnTo>
                        <a:pt x="28" y="31"/>
                      </a:lnTo>
                      <a:lnTo>
                        <a:pt x="0" y="38"/>
                      </a:lnTo>
                      <a:lnTo>
                        <a:pt x="7" y="0"/>
                      </a:lnTo>
                      <a:close/>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8" name="Freeform 145">
                  <a:extLst>
                    <a:ext uri="{FF2B5EF4-FFF2-40B4-BE49-F238E27FC236}">
                      <a16:creationId xmlns:a16="http://schemas.microsoft.com/office/drawing/2014/main" id="{DFD9995C-5370-4B96-8575-2BE7679E825F}"/>
                    </a:ext>
                  </a:extLst>
                </p:cNvPr>
                <p:cNvSpPr>
                  <a:spLocks/>
                </p:cNvSpPr>
                <p:nvPr/>
              </p:nvSpPr>
              <p:spPr bwMode="auto">
                <a:xfrm>
                  <a:off x="3393195" y="4125945"/>
                  <a:ext cx="112815" cy="112815"/>
                </a:xfrm>
                <a:custGeom>
                  <a:avLst/>
                  <a:gdLst>
                    <a:gd name="T0" fmla="*/ 2 w 26"/>
                    <a:gd name="T1" fmla="*/ 17 h 26"/>
                    <a:gd name="T2" fmla="*/ 2 w 26"/>
                    <a:gd name="T3" fmla="*/ 17 h 26"/>
                    <a:gd name="T4" fmla="*/ 0 w 26"/>
                    <a:gd name="T5" fmla="*/ 9 h 26"/>
                    <a:gd name="T6" fmla="*/ 0 w 26"/>
                    <a:gd name="T7" fmla="*/ 4 h 26"/>
                    <a:gd name="T8" fmla="*/ 11 w 26"/>
                    <a:gd name="T9" fmla="*/ 2 h 26"/>
                    <a:gd name="T10" fmla="*/ 22 w 26"/>
                    <a:gd name="T11" fmla="*/ 0 h 26"/>
                    <a:gd name="T12" fmla="*/ 23 w 26"/>
                    <a:gd name="T13" fmla="*/ 4 h 26"/>
                    <a:gd name="T14" fmla="*/ 25 w 26"/>
                    <a:gd name="T15" fmla="*/ 12 h 26"/>
                    <a:gd name="T16" fmla="*/ 25 w 26"/>
                    <a:gd name="T17" fmla="*/ 12 h 26"/>
                    <a:gd name="T18" fmla="*/ 16 w 26"/>
                    <a:gd name="T19" fmla="*/ 25 h 26"/>
                    <a:gd name="T20" fmla="*/ 2 w 26"/>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2" y="17"/>
                      </a:moveTo>
                      <a:cubicBezTo>
                        <a:pt x="2" y="17"/>
                        <a:pt x="2" y="17"/>
                        <a:pt x="2" y="17"/>
                      </a:cubicBezTo>
                      <a:cubicBezTo>
                        <a:pt x="0" y="9"/>
                        <a:pt x="0" y="9"/>
                        <a:pt x="0" y="9"/>
                      </a:cubicBezTo>
                      <a:cubicBezTo>
                        <a:pt x="0" y="4"/>
                        <a:pt x="0" y="4"/>
                        <a:pt x="0" y="4"/>
                      </a:cubicBezTo>
                      <a:cubicBezTo>
                        <a:pt x="11" y="2"/>
                        <a:pt x="11" y="2"/>
                        <a:pt x="11" y="2"/>
                      </a:cubicBezTo>
                      <a:cubicBezTo>
                        <a:pt x="22" y="0"/>
                        <a:pt x="22" y="0"/>
                        <a:pt x="22" y="0"/>
                      </a:cubicBezTo>
                      <a:cubicBezTo>
                        <a:pt x="23" y="4"/>
                        <a:pt x="23" y="4"/>
                        <a:pt x="23" y="4"/>
                      </a:cubicBezTo>
                      <a:cubicBezTo>
                        <a:pt x="25" y="12"/>
                        <a:pt x="25" y="12"/>
                        <a:pt x="25" y="12"/>
                      </a:cubicBezTo>
                      <a:cubicBezTo>
                        <a:pt x="25" y="12"/>
                        <a:pt x="25" y="12"/>
                        <a:pt x="25" y="12"/>
                      </a:cubicBezTo>
                      <a:cubicBezTo>
                        <a:pt x="26" y="18"/>
                        <a:pt x="22" y="24"/>
                        <a:pt x="16" y="25"/>
                      </a:cubicBezTo>
                      <a:cubicBezTo>
                        <a:pt x="9" y="26"/>
                        <a:pt x="3" y="23"/>
                        <a:pt x="2" y="17"/>
                      </a:cubicBezTo>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09" name="Freeform 146">
                  <a:extLst>
                    <a:ext uri="{FF2B5EF4-FFF2-40B4-BE49-F238E27FC236}">
                      <a16:creationId xmlns:a16="http://schemas.microsoft.com/office/drawing/2014/main" id="{FB70A460-2DF9-4C87-8C3F-A1F3E3BC26B1}"/>
                    </a:ext>
                  </a:extLst>
                </p:cNvPr>
                <p:cNvSpPr>
                  <a:spLocks/>
                </p:cNvSpPr>
                <p:nvPr/>
              </p:nvSpPr>
              <p:spPr bwMode="auto">
                <a:xfrm>
                  <a:off x="3362203" y="3746588"/>
                  <a:ext cx="91740" cy="261583"/>
                </a:xfrm>
                <a:custGeom>
                  <a:avLst/>
                  <a:gdLst>
                    <a:gd name="T0" fmla="*/ 39 w 74"/>
                    <a:gd name="T1" fmla="*/ 0 h 211"/>
                    <a:gd name="T2" fmla="*/ 39 w 74"/>
                    <a:gd name="T3" fmla="*/ 0 h 211"/>
                    <a:gd name="T4" fmla="*/ 0 w 74"/>
                    <a:gd name="T5" fmla="*/ 7 h 211"/>
                    <a:gd name="T6" fmla="*/ 42 w 74"/>
                    <a:gd name="T7" fmla="*/ 211 h 211"/>
                    <a:gd name="T8" fmla="*/ 74 w 74"/>
                    <a:gd name="T9" fmla="*/ 211 h 211"/>
                    <a:gd name="T10" fmla="*/ 70 w 74"/>
                    <a:gd name="T11" fmla="*/ 151 h 211"/>
                    <a:gd name="T12" fmla="*/ 39 w 7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74" h="211">
                      <a:moveTo>
                        <a:pt x="39" y="0"/>
                      </a:moveTo>
                      <a:lnTo>
                        <a:pt x="39" y="0"/>
                      </a:lnTo>
                      <a:lnTo>
                        <a:pt x="0" y="7"/>
                      </a:lnTo>
                      <a:lnTo>
                        <a:pt x="42" y="211"/>
                      </a:lnTo>
                      <a:lnTo>
                        <a:pt x="74" y="211"/>
                      </a:lnTo>
                      <a:lnTo>
                        <a:pt x="70" y="151"/>
                      </a:lnTo>
                      <a:lnTo>
                        <a:pt x="39" y="0"/>
                      </a:lnTo>
                      <a:close/>
                    </a:path>
                  </a:pathLst>
                </a:custGeom>
                <a:solidFill>
                  <a:srgbClr val="D1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0" name="Freeform 147">
                  <a:extLst>
                    <a:ext uri="{FF2B5EF4-FFF2-40B4-BE49-F238E27FC236}">
                      <a16:creationId xmlns:a16="http://schemas.microsoft.com/office/drawing/2014/main" id="{FCB98AC8-A910-460F-BFFD-831F476EFDFC}"/>
                    </a:ext>
                  </a:extLst>
                </p:cNvPr>
                <p:cNvSpPr>
                  <a:spLocks/>
                </p:cNvSpPr>
                <p:nvPr/>
              </p:nvSpPr>
              <p:spPr bwMode="auto">
                <a:xfrm>
                  <a:off x="3362203" y="3746588"/>
                  <a:ext cx="91740" cy="261583"/>
                </a:xfrm>
                <a:custGeom>
                  <a:avLst/>
                  <a:gdLst>
                    <a:gd name="T0" fmla="*/ 39 w 74"/>
                    <a:gd name="T1" fmla="*/ 0 h 211"/>
                    <a:gd name="T2" fmla="*/ 39 w 74"/>
                    <a:gd name="T3" fmla="*/ 0 h 211"/>
                    <a:gd name="T4" fmla="*/ 0 w 74"/>
                    <a:gd name="T5" fmla="*/ 7 h 211"/>
                    <a:gd name="T6" fmla="*/ 42 w 74"/>
                    <a:gd name="T7" fmla="*/ 211 h 211"/>
                    <a:gd name="T8" fmla="*/ 74 w 74"/>
                    <a:gd name="T9" fmla="*/ 211 h 211"/>
                    <a:gd name="T10" fmla="*/ 70 w 74"/>
                    <a:gd name="T11" fmla="*/ 151 h 211"/>
                    <a:gd name="T12" fmla="*/ 39 w 7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74" h="211">
                      <a:moveTo>
                        <a:pt x="39" y="0"/>
                      </a:moveTo>
                      <a:lnTo>
                        <a:pt x="39" y="0"/>
                      </a:lnTo>
                      <a:lnTo>
                        <a:pt x="0" y="7"/>
                      </a:lnTo>
                      <a:lnTo>
                        <a:pt x="42" y="211"/>
                      </a:lnTo>
                      <a:lnTo>
                        <a:pt x="74" y="211"/>
                      </a:lnTo>
                      <a:lnTo>
                        <a:pt x="70" y="151"/>
                      </a:lnTo>
                      <a:lnTo>
                        <a:pt x="39" y="0"/>
                      </a:ln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1" name="Freeform 148">
                  <a:extLst>
                    <a:ext uri="{FF2B5EF4-FFF2-40B4-BE49-F238E27FC236}">
                      <a16:creationId xmlns:a16="http://schemas.microsoft.com/office/drawing/2014/main" id="{AA668CED-9758-4CD0-B249-D2AACCE7F42E}"/>
                    </a:ext>
                  </a:extLst>
                </p:cNvPr>
                <p:cNvSpPr>
                  <a:spLocks/>
                </p:cNvSpPr>
                <p:nvPr/>
              </p:nvSpPr>
              <p:spPr bwMode="auto">
                <a:xfrm>
                  <a:off x="3362203" y="3746588"/>
                  <a:ext cx="48349" cy="8678"/>
                </a:xfrm>
                <a:custGeom>
                  <a:avLst/>
                  <a:gdLst>
                    <a:gd name="T0" fmla="*/ 39 w 39"/>
                    <a:gd name="T1" fmla="*/ 0 h 7"/>
                    <a:gd name="T2" fmla="*/ 0 w 39"/>
                    <a:gd name="T3" fmla="*/ 7 h 7"/>
                    <a:gd name="T4" fmla="*/ 0 w 39"/>
                    <a:gd name="T5" fmla="*/ 7 h 7"/>
                    <a:gd name="T6" fmla="*/ 39 w 39"/>
                    <a:gd name="T7" fmla="*/ 0 h 7"/>
                  </a:gdLst>
                  <a:ahLst/>
                  <a:cxnLst>
                    <a:cxn ang="0">
                      <a:pos x="T0" y="T1"/>
                    </a:cxn>
                    <a:cxn ang="0">
                      <a:pos x="T2" y="T3"/>
                    </a:cxn>
                    <a:cxn ang="0">
                      <a:pos x="T4" y="T5"/>
                    </a:cxn>
                    <a:cxn ang="0">
                      <a:pos x="T6" y="T7"/>
                    </a:cxn>
                  </a:cxnLst>
                  <a:rect l="0" t="0" r="r" b="b"/>
                  <a:pathLst>
                    <a:path w="39" h="7">
                      <a:moveTo>
                        <a:pt x="39" y="0"/>
                      </a:moveTo>
                      <a:lnTo>
                        <a:pt x="0" y="7"/>
                      </a:lnTo>
                      <a:lnTo>
                        <a:pt x="0" y="7"/>
                      </a:lnTo>
                      <a:lnTo>
                        <a:pt x="39"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2" name="Freeform 149">
                  <a:extLst>
                    <a:ext uri="{FF2B5EF4-FFF2-40B4-BE49-F238E27FC236}">
                      <a16:creationId xmlns:a16="http://schemas.microsoft.com/office/drawing/2014/main" id="{959FAEA1-8216-4B53-88AB-861D2BDF275B}"/>
                    </a:ext>
                  </a:extLst>
                </p:cNvPr>
                <p:cNvSpPr>
                  <a:spLocks/>
                </p:cNvSpPr>
                <p:nvPr/>
              </p:nvSpPr>
              <p:spPr bwMode="auto">
                <a:xfrm>
                  <a:off x="3362203" y="3746588"/>
                  <a:ext cx="48349" cy="8678"/>
                </a:xfrm>
                <a:custGeom>
                  <a:avLst/>
                  <a:gdLst>
                    <a:gd name="T0" fmla="*/ 39 w 39"/>
                    <a:gd name="T1" fmla="*/ 0 h 7"/>
                    <a:gd name="T2" fmla="*/ 0 w 39"/>
                    <a:gd name="T3" fmla="*/ 7 h 7"/>
                    <a:gd name="T4" fmla="*/ 0 w 39"/>
                    <a:gd name="T5" fmla="*/ 7 h 7"/>
                    <a:gd name="T6" fmla="*/ 39 w 39"/>
                    <a:gd name="T7" fmla="*/ 0 h 7"/>
                  </a:gdLst>
                  <a:ahLst/>
                  <a:cxnLst>
                    <a:cxn ang="0">
                      <a:pos x="T0" y="T1"/>
                    </a:cxn>
                    <a:cxn ang="0">
                      <a:pos x="T2" y="T3"/>
                    </a:cxn>
                    <a:cxn ang="0">
                      <a:pos x="T4" y="T5"/>
                    </a:cxn>
                    <a:cxn ang="0">
                      <a:pos x="T6" y="T7"/>
                    </a:cxn>
                  </a:cxnLst>
                  <a:rect l="0" t="0" r="r" b="b"/>
                  <a:pathLst>
                    <a:path w="39" h="7">
                      <a:moveTo>
                        <a:pt x="39" y="0"/>
                      </a:moveTo>
                      <a:lnTo>
                        <a:pt x="0" y="7"/>
                      </a:lnTo>
                      <a:lnTo>
                        <a:pt x="0" y="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3" name="Freeform 150">
                  <a:extLst>
                    <a:ext uri="{FF2B5EF4-FFF2-40B4-BE49-F238E27FC236}">
                      <a16:creationId xmlns:a16="http://schemas.microsoft.com/office/drawing/2014/main" id="{93F81734-A4AD-42AF-8588-1FAD2C2D2337}"/>
                    </a:ext>
                  </a:extLst>
                </p:cNvPr>
                <p:cNvSpPr>
                  <a:spLocks/>
                </p:cNvSpPr>
                <p:nvPr/>
              </p:nvSpPr>
              <p:spPr bwMode="auto">
                <a:xfrm>
                  <a:off x="3523368" y="3755266"/>
                  <a:ext cx="178521" cy="414068"/>
                </a:xfrm>
                <a:custGeom>
                  <a:avLst/>
                  <a:gdLst>
                    <a:gd name="T0" fmla="*/ 0 w 144"/>
                    <a:gd name="T1" fmla="*/ 316 h 334"/>
                    <a:gd name="T2" fmla="*/ 32 w 144"/>
                    <a:gd name="T3" fmla="*/ 158 h 334"/>
                    <a:gd name="T4" fmla="*/ 63 w 144"/>
                    <a:gd name="T5" fmla="*/ 0 h 334"/>
                    <a:gd name="T6" fmla="*/ 105 w 144"/>
                    <a:gd name="T7" fmla="*/ 11 h 334"/>
                    <a:gd name="T8" fmla="*/ 144 w 144"/>
                    <a:gd name="T9" fmla="*/ 18 h 334"/>
                    <a:gd name="T10" fmla="*/ 112 w 144"/>
                    <a:gd name="T11" fmla="*/ 176 h 334"/>
                    <a:gd name="T12" fmla="*/ 81 w 144"/>
                    <a:gd name="T13" fmla="*/ 334 h 334"/>
                    <a:gd name="T14" fmla="*/ 39 w 144"/>
                    <a:gd name="T15" fmla="*/ 323 h 334"/>
                    <a:gd name="T16" fmla="*/ 0 w 144"/>
                    <a:gd name="T17" fmla="*/ 31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34">
                      <a:moveTo>
                        <a:pt x="0" y="316"/>
                      </a:moveTo>
                      <a:lnTo>
                        <a:pt x="32" y="158"/>
                      </a:lnTo>
                      <a:lnTo>
                        <a:pt x="63" y="0"/>
                      </a:lnTo>
                      <a:lnTo>
                        <a:pt x="105" y="11"/>
                      </a:lnTo>
                      <a:lnTo>
                        <a:pt x="144" y="18"/>
                      </a:lnTo>
                      <a:lnTo>
                        <a:pt x="112" y="176"/>
                      </a:lnTo>
                      <a:lnTo>
                        <a:pt x="81" y="334"/>
                      </a:lnTo>
                      <a:lnTo>
                        <a:pt x="39" y="323"/>
                      </a:lnTo>
                      <a:lnTo>
                        <a:pt x="0" y="316"/>
                      </a:lnTo>
                      <a:close/>
                    </a:path>
                  </a:pathLst>
                </a:custGeom>
                <a:solidFill>
                  <a:srgbClr val="58A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4" name="Freeform 151">
                  <a:extLst>
                    <a:ext uri="{FF2B5EF4-FFF2-40B4-BE49-F238E27FC236}">
                      <a16:creationId xmlns:a16="http://schemas.microsoft.com/office/drawing/2014/main" id="{5A37A515-E6F3-41DD-A5D6-1D4DBBFA6292}"/>
                    </a:ext>
                  </a:extLst>
                </p:cNvPr>
                <p:cNvSpPr>
                  <a:spLocks/>
                </p:cNvSpPr>
                <p:nvPr/>
              </p:nvSpPr>
              <p:spPr bwMode="auto">
                <a:xfrm>
                  <a:off x="3523368" y="3755266"/>
                  <a:ext cx="178521" cy="414068"/>
                </a:xfrm>
                <a:custGeom>
                  <a:avLst/>
                  <a:gdLst>
                    <a:gd name="T0" fmla="*/ 0 w 144"/>
                    <a:gd name="T1" fmla="*/ 316 h 334"/>
                    <a:gd name="T2" fmla="*/ 32 w 144"/>
                    <a:gd name="T3" fmla="*/ 158 h 334"/>
                    <a:gd name="T4" fmla="*/ 63 w 144"/>
                    <a:gd name="T5" fmla="*/ 0 h 334"/>
                    <a:gd name="T6" fmla="*/ 105 w 144"/>
                    <a:gd name="T7" fmla="*/ 11 h 334"/>
                    <a:gd name="T8" fmla="*/ 144 w 144"/>
                    <a:gd name="T9" fmla="*/ 18 h 334"/>
                    <a:gd name="T10" fmla="*/ 112 w 144"/>
                    <a:gd name="T11" fmla="*/ 176 h 334"/>
                    <a:gd name="T12" fmla="*/ 81 w 144"/>
                    <a:gd name="T13" fmla="*/ 334 h 334"/>
                    <a:gd name="T14" fmla="*/ 39 w 144"/>
                    <a:gd name="T15" fmla="*/ 323 h 334"/>
                    <a:gd name="T16" fmla="*/ 0 w 144"/>
                    <a:gd name="T17" fmla="*/ 31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34">
                      <a:moveTo>
                        <a:pt x="0" y="316"/>
                      </a:moveTo>
                      <a:lnTo>
                        <a:pt x="32" y="158"/>
                      </a:lnTo>
                      <a:lnTo>
                        <a:pt x="63" y="0"/>
                      </a:lnTo>
                      <a:lnTo>
                        <a:pt x="105" y="11"/>
                      </a:lnTo>
                      <a:lnTo>
                        <a:pt x="144" y="18"/>
                      </a:lnTo>
                      <a:lnTo>
                        <a:pt x="112" y="176"/>
                      </a:lnTo>
                      <a:lnTo>
                        <a:pt x="81" y="334"/>
                      </a:lnTo>
                      <a:lnTo>
                        <a:pt x="39" y="323"/>
                      </a:lnTo>
                      <a:lnTo>
                        <a:pt x="0" y="316"/>
                      </a:ln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5" name="Freeform 152">
                  <a:extLst>
                    <a:ext uri="{FF2B5EF4-FFF2-40B4-BE49-F238E27FC236}">
                      <a16:creationId xmlns:a16="http://schemas.microsoft.com/office/drawing/2014/main" id="{D2D1B798-13E8-4769-B3F6-8A01A601366D}"/>
                    </a:ext>
                  </a:extLst>
                </p:cNvPr>
                <p:cNvSpPr>
                  <a:spLocks/>
                </p:cNvSpPr>
                <p:nvPr/>
              </p:nvSpPr>
              <p:spPr bwMode="auto">
                <a:xfrm>
                  <a:off x="3601470" y="3677163"/>
                  <a:ext cx="100418" cy="100418"/>
                </a:xfrm>
                <a:custGeom>
                  <a:avLst/>
                  <a:gdLst>
                    <a:gd name="T0" fmla="*/ 42 w 81"/>
                    <a:gd name="T1" fmla="*/ 74 h 81"/>
                    <a:gd name="T2" fmla="*/ 0 w 81"/>
                    <a:gd name="T3" fmla="*/ 63 h 81"/>
                    <a:gd name="T4" fmla="*/ 42 w 81"/>
                    <a:gd name="T5" fmla="*/ 0 h 81"/>
                    <a:gd name="T6" fmla="*/ 70 w 81"/>
                    <a:gd name="T7" fmla="*/ 3 h 81"/>
                    <a:gd name="T8" fmla="*/ 81 w 81"/>
                    <a:gd name="T9" fmla="*/ 81 h 81"/>
                    <a:gd name="T10" fmla="*/ 42 w 81"/>
                    <a:gd name="T11" fmla="*/ 74 h 81"/>
                  </a:gdLst>
                  <a:ahLst/>
                  <a:cxnLst>
                    <a:cxn ang="0">
                      <a:pos x="T0" y="T1"/>
                    </a:cxn>
                    <a:cxn ang="0">
                      <a:pos x="T2" y="T3"/>
                    </a:cxn>
                    <a:cxn ang="0">
                      <a:pos x="T4" y="T5"/>
                    </a:cxn>
                    <a:cxn ang="0">
                      <a:pos x="T6" y="T7"/>
                    </a:cxn>
                    <a:cxn ang="0">
                      <a:pos x="T8" y="T9"/>
                    </a:cxn>
                    <a:cxn ang="0">
                      <a:pos x="T10" y="T11"/>
                    </a:cxn>
                  </a:cxnLst>
                  <a:rect l="0" t="0" r="r" b="b"/>
                  <a:pathLst>
                    <a:path w="81" h="81">
                      <a:moveTo>
                        <a:pt x="42" y="74"/>
                      </a:moveTo>
                      <a:lnTo>
                        <a:pt x="0" y="63"/>
                      </a:lnTo>
                      <a:lnTo>
                        <a:pt x="42" y="0"/>
                      </a:lnTo>
                      <a:lnTo>
                        <a:pt x="70" y="3"/>
                      </a:lnTo>
                      <a:lnTo>
                        <a:pt x="81" y="81"/>
                      </a:lnTo>
                      <a:lnTo>
                        <a:pt x="42" y="74"/>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6" name="Freeform 153">
                  <a:extLst>
                    <a:ext uri="{FF2B5EF4-FFF2-40B4-BE49-F238E27FC236}">
                      <a16:creationId xmlns:a16="http://schemas.microsoft.com/office/drawing/2014/main" id="{755469F6-92F1-4CDB-9F27-214E18950ED2}"/>
                    </a:ext>
                  </a:extLst>
                </p:cNvPr>
                <p:cNvSpPr>
                  <a:spLocks/>
                </p:cNvSpPr>
                <p:nvPr/>
              </p:nvSpPr>
              <p:spPr bwMode="auto">
                <a:xfrm>
                  <a:off x="3601470" y="3677163"/>
                  <a:ext cx="100418" cy="100418"/>
                </a:xfrm>
                <a:custGeom>
                  <a:avLst/>
                  <a:gdLst>
                    <a:gd name="T0" fmla="*/ 42 w 81"/>
                    <a:gd name="T1" fmla="*/ 74 h 81"/>
                    <a:gd name="T2" fmla="*/ 0 w 81"/>
                    <a:gd name="T3" fmla="*/ 63 h 81"/>
                    <a:gd name="T4" fmla="*/ 42 w 81"/>
                    <a:gd name="T5" fmla="*/ 0 h 81"/>
                    <a:gd name="T6" fmla="*/ 70 w 81"/>
                    <a:gd name="T7" fmla="*/ 3 h 81"/>
                    <a:gd name="T8" fmla="*/ 81 w 81"/>
                    <a:gd name="T9" fmla="*/ 81 h 81"/>
                    <a:gd name="T10" fmla="*/ 42 w 81"/>
                    <a:gd name="T11" fmla="*/ 74 h 81"/>
                  </a:gdLst>
                  <a:ahLst/>
                  <a:cxnLst>
                    <a:cxn ang="0">
                      <a:pos x="T0" y="T1"/>
                    </a:cxn>
                    <a:cxn ang="0">
                      <a:pos x="T2" y="T3"/>
                    </a:cxn>
                    <a:cxn ang="0">
                      <a:pos x="T4" y="T5"/>
                    </a:cxn>
                    <a:cxn ang="0">
                      <a:pos x="T6" y="T7"/>
                    </a:cxn>
                    <a:cxn ang="0">
                      <a:pos x="T8" y="T9"/>
                    </a:cxn>
                    <a:cxn ang="0">
                      <a:pos x="T10" y="T11"/>
                    </a:cxn>
                  </a:cxnLst>
                  <a:rect l="0" t="0" r="r" b="b"/>
                  <a:pathLst>
                    <a:path w="81" h="81">
                      <a:moveTo>
                        <a:pt x="42" y="74"/>
                      </a:moveTo>
                      <a:lnTo>
                        <a:pt x="0" y="63"/>
                      </a:lnTo>
                      <a:lnTo>
                        <a:pt x="42" y="0"/>
                      </a:lnTo>
                      <a:lnTo>
                        <a:pt x="70" y="3"/>
                      </a:lnTo>
                      <a:lnTo>
                        <a:pt x="81" y="81"/>
                      </a:lnTo>
                      <a:lnTo>
                        <a:pt x="4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7" name="Freeform 154">
                  <a:extLst>
                    <a:ext uri="{FF2B5EF4-FFF2-40B4-BE49-F238E27FC236}">
                      <a16:creationId xmlns:a16="http://schemas.microsoft.com/office/drawing/2014/main" id="{27373AD8-093D-4723-8ABF-5ABB1B6AE715}"/>
                    </a:ext>
                  </a:extLst>
                </p:cNvPr>
                <p:cNvSpPr>
                  <a:spLocks/>
                </p:cNvSpPr>
                <p:nvPr/>
              </p:nvSpPr>
              <p:spPr bwMode="auto">
                <a:xfrm>
                  <a:off x="3653539" y="3633773"/>
                  <a:ext cx="34712" cy="47109"/>
                </a:xfrm>
                <a:custGeom>
                  <a:avLst/>
                  <a:gdLst>
                    <a:gd name="T0" fmla="*/ 21 w 28"/>
                    <a:gd name="T1" fmla="*/ 0 h 38"/>
                    <a:gd name="T2" fmla="*/ 28 w 28"/>
                    <a:gd name="T3" fmla="*/ 38 h 38"/>
                    <a:gd name="T4" fmla="*/ 0 w 28"/>
                    <a:gd name="T5" fmla="*/ 35 h 38"/>
                    <a:gd name="T6" fmla="*/ 21 w 28"/>
                    <a:gd name="T7" fmla="*/ 0 h 38"/>
                  </a:gdLst>
                  <a:ahLst/>
                  <a:cxnLst>
                    <a:cxn ang="0">
                      <a:pos x="T0" y="T1"/>
                    </a:cxn>
                    <a:cxn ang="0">
                      <a:pos x="T2" y="T3"/>
                    </a:cxn>
                    <a:cxn ang="0">
                      <a:pos x="T4" y="T5"/>
                    </a:cxn>
                    <a:cxn ang="0">
                      <a:pos x="T6" y="T7"/>
                    </a:cxn>
                  </a:cxnLst>
                  <a:rect l="0" t="0" r="r" b="b"/>
                  <a:pathLst>
                    <a:path w="28" h="38">
                      <a:moveTo>
                        <a:pt x="21" y="0"/>
                      </a:moveTo>
                      <a:lnTo>
                        <a:pt x="28" y="38"/>
                      </a:lnTo>
                      <a:lnTo>
                        <a:pt x="0" y="35"/>
                      </a:lnTo>
                      <a:lnTo>
                        <a:pt x="21" y="0"/>
                      </a:lnTo>
                      <a:close/>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8" name="Freeform 155">
                  <a:extLst>
                    <a:ext uri="{FF2B5EF4-FFF2-40B4-BE49-F238E27FC236}">
                      <a16:creationId xmlns:a16="http://schemas.microsoft.com/office/drawing/2014/main" id="{B8EF6F66-7DD4-4CB8-819F-3C0806A66493}"/>
                    </a:ext>
                  </a:extLst>
                </p:cNvPr>
                <p:cNvSpPr>
                  <a:spLocks/>
                </p:cNvSpPr>
                <p:nvPr/>
              </p:nvSpPr>
              <p:spPr bwMode="auto">
                <a:xfrm>
                  <a:off x="3509730" y="4134623"/>
                  <a:ext cx="114055" cy="117774"/>
                </a:xfrm>
                <a:custGeom>
                  <a:avLst/>
                  <a:gdLst>
                    <a:gd name="T0" fmla="*/ 1 w 26"/>
                    <a:gd name="T1" fmla="*/ 13 h 27"/>
                    <a:gd name="T2" fmla="*/ 1 w 26"/>
                    <a:gd name="T3" fmla="*/ 13 h 27"/>
                    <a:gd name="T4" fmla="*/ 3 w 26"/>
                    <a:gd name="T5" fmla="*/ 4 h 27"/>
                    <a:gd name="T6" fmla="*/ 4 w 26"/>
                    <a:gd name="T7" fmla="*/ 0 h 27"/>
                    <a:gd name="T8" fmla="*/ 15 w 26"/>
                    <a:gd name="T9" fmla="*/ 2 h 27"/>
                    <a:gd name="T10" fmla="*/ 26 w 26"/>
                    <a:gd name="T11" fmla="*/ 5 h 27"/>
                    <a:gd name="T12" fmla="*/ 25 w 26"/>
                    <a:gd name="T13" fmla="*/ 9 h 27"/>
                    <a:gd name="T14" fmla="*/ 24 w 26"/>
                    <a:gd name="T15" fmla="*/ 17 h 27"/>
                    <a:gd name="T16" fmla="*/ 24 w 26"/>
                    <a:gd name="T17" fmla="*/ 17 h 27"/>
                    <a:gd name="T18" fmla="*/ 10 w 26"/>
                    <a:gd name="T19" fmla="*/ 25 h 27"/>
                    <a:gd name="T20" fmla="*/ 1 w 26"/>
                    <a:gd name="T2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1" y="13"/>
                      </a:moveTo>
                      <a:cubicBezTo>
                        <a:pt x="1" y="13"/>
                        <a:pt x="1" y="13"/>
                        <a:pt x="1" y="13"/>
                      </a:cubicBezTo>
                      <a:cubicBezTo>
                        <a:pt x="3" y="4"/>
                        <a:pt x="3" y="4"/>
                        <a:pt x="3" y="4"/>
                      </a:cubicBezTo>
                      <a:cubicBezTo>
                        <a:pt x="4" y="0"/>
                        <a:pt x="4" y="0"/>
                        <a:pt x="4" y="0"/>
                      </a:cubicBezTo>
                      <a:cubicBezTo>
                        <a:pt x="15" y="2"/>
                        <a:pt x="15" y="2"/>
                        <a:pt x="15" y="2"/>
                      </a:cubicBezTo>
                      <a:cubicBezTo>
                        <a:pt x="26" y="5"/>
                        <a:pt x="26" y="5"/>
                        <a:pt x="26" y="5"/>
                      </a:cubicBezTo>
                      <a:cubicBezTo>
                        <a:pt x="25" y="9"/>
                        <a:pt x="25" y="9"/>
                        <a:pt x="25" y="9"/>
                      </a:cubicBezTo>
                      <a:cubicBezTo>
                        <a:pt x="24" y="17"/>
                        <a:pt x="24" y="17"/>
                        <a:pt x="24" y="17"/>
                      </a:cubicBezTo>
                      <a:cubicBezTo>
                        <a:pt x="24" y="17"/>
                        <a:pt x="24" y="17"/>
                        <a:pt x="24" y="17"/>
                      </a:cubicBezTo>
                      <a:cubicBezTo>
                        <a:pt x="23" y="23"/>
                        <a:pt x="17" y="27"/>
                        <a:pt x="10" y="25"/>
                      </a:cubicBezTo>
                      <a:cubicBezTo>
                        <a:pt x="4" y="24"/>
                        <a:pt x="0" y="18"/>
                        <a:pt x="1" y="13"/>
                      </a:cubicBezTo>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19" name="Freeform 156">
                  <a:extLst>
                    <a:ext uri="{FF2B5EF4-FFF2-40B4-BE49-F238E27FC236}">
                      <a16:creationId xmlns:a16="http://schemas.microsoft.com/office/drawing/2014/main" id="{53C22C3A-D05A-4F7E-B176-6AB2B61162EA}"/>
                    </a:ext>
                  </a:extLst>
                </p:cNvPr>
                <p:cNvSpPr>
                  <a:spLocks/>
                </p:cNvSpPr>
                <p:nvPr/>
              </p:nvSpPr>
              <p:spPr bwMode="auto">
                <a:xfrm>
                  <a:off x="3601470" y="3768904"/>
                  <a:ext cx="100418" cy="239267"/>
                </a:xfrm>
                <a:custGeom>
                  <a:avLst/>
                  <a:gdLst>
                    <a:gd name="T0" fmla="*/ 42 w 81"/>
                    <a:gd name="T1" fmla="*/ 0 h 193"/>
                    <a:gd name="T2" fmla="*/ 0 w 81"/>
                    <a:gd name="T3" fmla="*/ 193 h 193"/>
                    <a:gd name="T4" fmla="*/ 42 w 81"/>
                    <a:gd name="T5" fmla="*/ 193 h 193"/>
                    <a:gd name="T6" fmla="*/ 49 w 81"/>
                    <a:gd name="T7" fmla="*/ 165 h 193"/>
                    <a:gd name="T8" fmla="*/ 81 w 81"/>
                    <a:gd name="T9" fmla="*/ 7 h 193"/>
                    <a:gd name="T10" fmla="*/ 42 w 81"/>
                    <a:gd name="T11" fmla="*/ 0 h 193"/>
                  </a:gdLst>
                  <a:ahLst/>
                  <a:cxnLst>
                    <a:cxn ang="0">
                      <a:pos x="T0" y="T1"/>
                    </a:cxn>
                    <a:cxn ang="0">
                      <a:pos x="T2" y="T3"/>
                    </a:cxn>
                    <a:cxn ang="0">
                      <a:pos x="T4" y="T5"/>
                    </a:cxn>
                    <a:cxn ang="0">
                      <a:pos x="T6" y="T7"/>
                    </a:cxn>
                    <a:cxn ang="0">
                      <a:pos x="T8" y="T9"/>
                    </a:cxn>
                    <a:cxn ang="0">
                      <a:pos x="T10" y="T11"/>
                    </a:cxn>
                  </a:cxnLst>
                  <a:rect l="0" t="0" r="r" b="b"/>
                  <a:pathLst>
                    <a:path w="81" h="193">
                      <a:moveTo>
                        <a:pt x="42" y="0"/>
                      </a:moveTo>
                      <a:lnTo>
                        <a:pt x="0" y="193"/>
                      </a:lnTo>
                      <a:lnTo>
                        <a:pt x="42" y="193"/>
                      </a:lnTo>
                      <a:lnTo>
                        <a:pt x="49" y="165"/>
                      </a:lnTo>
                      <a:lnTo>
                        <a:pt x="81" y="7"/>
                      </a:lnTo>
                      <a:lnTo>
                        <a:pt x="42" y="0"/>
                      </a:lnTo>
                      <a:close/>
                    </a:path>
                  </a:pathLst>
                </a:custGeom>
                <a:solidFill>
                  <a:srgbClr val="488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0" name="Freeform 157">
                  <a:extLst>
                    <a:ext uri="{FF2B5EF4-FFF2-40B4-BE49-F238E27FC236}">
                      <a16:creationId xmlns:a16="http://schemas.microsoft.com/office/drawing/2014/main" id="{F1EECB9B-56E0-4114-A8AC-4EEB5A36DA1B}"/>
                    </a:ext>
                  </a:extLst>
                </p:cNvPr>
                <p:cNvSpPr>
                  <a:spLocks/>
                </p:cNvSpPr>
                <p:nvPr/>
              </p:nvSpPr>
              <p:spPr bwMode="auto">
                <a:xfrm>
                  <a:off x="3601470" y="3768904"/>
                  <a:ext cx="100418" cy="239267"/>
                </a:xfrm>
                <a:custGeom>
                  <a:avLst/>
                  <a:gdLst>
                    <a:gd name="T0" fmla="*/ 42 w 81"/>
                    <a:gd name="T1" fmla="*/ 0 h 193"/>
                    <a:gd name="T2" fmla="*/ 0 w 81"/>
                    <a:gd name="T3" fmla="*/ 193 h 193"/>
                    <a:gd name="T4" fmla="*/ 42 w 81"/>
                    <a:gd name="T5" fmla="*/ 193 h 193"/>
                    <a:gd name="T6" fmla="*/ 49 w 81"/>
                    <a:gd name="T7" fmla="*/ 165 h 193"/>
                    <a:gd name="T8" fmla="*/ 81 w 81"/>
                    <a:gd name="T9" fmla="*/ 7 h 193"/>
                    <a:gd name="T10" fmla="*/ 42 w 81"/>
                    <a:gd name="T11" fmla="*/ 0 h 193"/>
                  </a:gdLst>
                  <a:ahLst/>
                  <a:cxnLst>
                    <a:cxn ang="0">
                      <a:pos x="T0" y="T1"/>
                    </a:cxn>
                    <a:cxn ang="0">
                      <a:pos x="T2" y="T3"/>
                    </a:cxn>
                    <a:cxn ang="0">
                      <a:pos x="T4" y="T5"/>
                    </a:cxn>
                    <a:cxn ang="0">
                      <a:pos x="T6" y="T7"/>
                    </a:cxn>
                    <a:cxn ang="0">
                      <a:pos x="T8" y="T9"/>
                    </a:cxn>
                    <a:cxn ang="0">
                      <a:pos x="T10" y="T11"/>
                    </a:cxn>
                  </a:cxnLst>
                  <a:rect l="0" t="0" r="r" b="b"/>
                  <a:pathLst>
                    <a:path w="81" h="193">
                      <a:moveTo>
                        <a:pt x="42" y="0"/>
                      </a:moveTo>
                      <a:lnTo>
                        <a:pt x="0" y="193"/>
                      </a:lnTo>
                      <a:lnTo>
                        <a:pt x="42" y="193"/>
                      </a:lnTo>
                      <a:lnTo>
                        <a:pt x="49" y="165"/>
                      </a:lnTo>
                      <a:lnTo>
                        <a:pt x="81" y="7"/>
                      </a:lnTo>
                      <a:lnTo>
                        <a:pt x="42" y="0"/>
                      </a:ln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1" name="Freeform 158">
                  <a:extLst>
                    <a:ext uri="{FF2B5EF4-FFF2-40B4-BE49-F238E27FC236}">
                      <a16:creationId xmlns:a16="http://schemas.microsoft.com/office/drawing/2014/main" id="{00E97F5F-B1A3-408B-A111-FEEA78B1C591}"/>
                    </a:ext>
                  </a:extLst>
                </p:cNvPr>
                <p:cNvSpPr>
                  <a:spLocks/>
                </p:cNvSpPr>
                <p:nvPr/>
              </p:nvSpPr>
              <p:spPr bwMode="auto">
                <a:xfrm>
                  <a:off x="3653539" y="3768904"/>
                  <a:ext cx="48349" cy="8678"/>
                </a:xfrm>
                <a:custGeom>
                  <a:avLst/>
                  <a:gdLst>
                    <a:gd name="T0" fmla="*/ 0 w 39"/>
                    <a:gd name="T1" fmla="*/ 0 h 7"/>
                    <a:gd name="T2" fmla="*/ 0 w 39"/>
                    <a:gd name="T3" fmla="*/ 0 h 7"/>
                    <a:gd name="T4" fmla="*/ 39 w 39"/>
                    <a:gd name="T5" fmla="*/ 7 h 7"/>
                    <a:gd name="T6" fmla="*/ 0 w 39"/>
                    <a:gd name="T7" fmla="*/ 0 h 7"/>
                  </a:gdLst>
                  <a:ahLst/>
                  <a:cxnLst>
                    <a:cxn ang="0">
                      <a:pos x="T0" y="T1"/>
                    </a:cxn>
                    <a:cxn ang="0">
                      <a:pos x="T2" y="T3"/>
                    </a:cxn>
                    <a:cxn ang="0">
                      <a:pos x="T4" y="T5"/>
                    </a:cxn>
                    <a:cxn ang="0">
                      <a:pos x="T6" y="T7"/>
                    </a:cxn>
                  </a:cxnLst>
                  <a:rect l="0" t="0" r="r" b="b"/>
                  <a:pathLst>
                    <a:path w="39" h="7">
                      <a:moveTo>
                        <a:pt x="0" y="0"/>
                      </a:moveTo>
                      <a:lnTo>
                        <a:pt x="0" y="0"/>
                      </a:lnTo>
                      <a:lnTo>
                        <a:pt x="39" y="7"/>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2" name="Freeform 159">
                  <a:extLst>
                    <a:ext uri="{FF2B5EF4-FFF2-40B4-BE49-F238E27FC236}">
                      <a16:creationId xmlns:a16="http://schemas.microsoft.com/office/drawing/2014/main" id="{208BDF50-02BE-4075-8704-7B7F2C31CB7C}"/>
                    </a:ext>
                  </a:extLst>
                </p:cNvPr>
                <p:cNvSpPr>
                  <a:spLocks/>
                </p:cNvSpPr>
                <p:nvPr/>
              </p:nvSpPr>
              <p:spPr bwMode="auto">
                <a:xfrm>
                  <a:off x="3653539" y="3768904"/>
                  <a:ext cx="48349" cy="8678"/>
                </a:xfrm>
                <a:custGeom>
                  <a:avLst/>
                  <a:gdLst>
                    <a:gd name="T0" fmla="*/ 0 w 39"/>
                    <a:gd name="T1" fmla="*/ 0 h 7"/>
                    <a:gd name="T2" fmla="*/ 0 w 39"/>
                    <a:gd name="T3" fmla="*/ 0 h 7"/>
                    <a:gd name="T4" fmla="*/ 39 w 39"/>
                    <a:gd name="T5" fmla="*/ 7 h 7"/>
                    <a:gd name="T6" fmla="*/ 0 w 39"/>
                    <a:gd name="T7" fmla="*/ 0 h 7"/>
                  </a:gdLst>
                  <a:ahLst/>
                  <a:cxnLst>
                    <a:cxn ang="0">
                      <a:pos x="T0" y="T1"/>
                    </a:cxn>
                    <a:cxn ang="0">
                      <a:pos x="T2" y="T3"/>
                    </a:cxn>
                    <a:cxn ang="0">
                      <a:pos x="T4" y="T5"/>
                    </a:cxn>
                    <a:cxn ang="0">
                      <a:pos x="T6" y="T7"/>
                    </a:cxn>
                  </a:cxnLst>
                  <a:rect l="0" t="0" r="r" b="b"/>
                  <a:pathLst>
                    <a:path w="39" h="7">
                      <a:moveTo>
                        <a:pt x="0" y="0"/>
                      </a:moveTo>
                      <a:lnTo>
                        <a:pt x="0" y="0"/>
                      </a:lnTo>
                      <a:lnTo>
                        <a:pt x="39"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3" name="Freeform 160">
                  <a:extLst>
                    <a:ext uri="{FF2B5EF4-FFF2-40B4-BE49-F238E27FC236}">
                      <a16:creationId xmlns:a16="http://schemas.microsoft.com/office/drawing/2014/main" id="{C9081CA9-E78D-4758-A00F-4163B7998914}"/>
                    </a:ext>
                  </a:extLst>
                </p:cNvPr>
                <p:cNvSpPr>
                  <a:spLocks/>
                </p:cNvSpPr>
                <p:nvPr/>
              </p:nvSpPr>
              <p:spPr bwMode="auto">
                <a:xfrm>
                  <a:off x="3445264" y="3855686"/>
                  <a:ext cx="126452" cy="405390"/>
                </a:xfrm>
                <a:custGeom>
                  <a:avLst/>
                  <a:gdLst>
                    <a:gd name="T0" fmla="*/ 21 w 102"/>
                    <a:gd name="T1" fmla="*/ 327 h 327"/>
                    <a:gd name="T2" fmla="*/ 10 w 102"/>
                    <a:gd name="T3" fmla="*/ 165 h 327"/>
                    <a:gd name="T4" fmla="*/ 0 w 102"/>
                    <a:gd name="T5" fmla="*/ 7 h 327"/>
                    <a:gd name="T6" fmla="*/ 42 w 102"/>
                    <a:gd name="T7" fmla="*/ 3 h 327"/>
                    <a:gd name="T8" fmla="*/ 81 w 102"/>
                    <a:gd name="T9" fmla="*/ 0 h 327"/>
                    <a:gd name="T10" fmla="*/ 91 w 102"/>
                    <a:gd name="T11" fmla="*/ 162 h 327"/>
                    <a:gd name="T12" fmla="*/ 102 w 102"/>
                    <a:gd name="T13" fmla="*/ 323 h 327"/>
                    <a:gd name="T14" fmla="*/ 59 w 102"/>
                    <a:gd name="T15" fmla="*/ 327 h 327"/>
                    <a:gd name="T16" fmla="*/ 21 w 102"/>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27">
                      <a:moveTo>
                        <a:pt x="21" y="327"/>
                      </a:moveTo>
                      <a:lnTo>
                        <a:pt x="10" y="165"/>
                      </a:lnTo>
                      <a:lnTo>
                        <a:pt x="0" y="7"/>
                      </a:lnTo>
                      <a:lnTo>
                        <a:pt x="42" y="3"/>
                      </a:lnTo>
                      <a:lnTo>
                        <a:pt x="81" y="0"/>
                      </a:lnTo>
                      <a:lnTo>
                        <a:pt x="91" y="162"/>
                      </a:lnTo>
                      <a:lnTo>
                        <a:pt x="102" y="323"/>
                      </a:lnTo>
                      <a:lnTo>
                        <a:pt x="59" y="327"/>
                      </a:lnTo>
                      <a:lnTo>
                        <a:pt x="21" y="327"/>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4" name="Freeform 161">
                  <a:extLst>
                    <a:ext uri="{FF2B5EF4-FFF2-40B4-BE49-F238E27FC236}">
                      <a16:creationId xmlns:a16="http://schemas.microsoft.com/office/drawing/2014/main" id="{DB53A79C-36C7-4988-9AEB-5E28D5E5EF13}"/>
                    </a:ext>
                  </a:extLst>
                </p:cNvPr>
                <p:cNvSpPr>
                  <a:spLocks/>
                </p:cNvSpPr>
                <p:nvPr/>
              </p:nvSpPr>
              <p:spPr bwMode="auto">
                <a:xfrm>
                  <a:off x="3445264" y="3855686"/>
                  <a:ext cx="126452" cy="405390"/>
                </a:xfrm>
                <a:custGeom>
                  <a:avLst/>
                  <a:gdLst>
                    <a:gd name="T0" fmla="*/ 21 w 102"/>
                    <a:gd name="T1" fmla="*/ 327 h 327"/>
                    <a:gd name="T2" fmla="*/ 10 w 102"/>
                    <a:gd name="T3" fmla="*/ 165 h 327"/>
                    <a:gd name="T4" fmla="*/ 0 w 102"/>
                    <a:gd name="T5" fmla="*/ 7 h 327"/>
                    <a:gd name="T6" fmla="*/ 42 w 102"/>
                    <a:gd name="T7" fmla="*/ 3 h 327"/>
                    <a:gd name="T8" fmla="*/ 81 w 102"/>
                    <a:gd name="T9" fmla="*/ 0 h 327"/>
                    <a:gd name="T10" fmla="*/ 91 w 102"/>
                    <a:gd name="T11" fmla="*/ 162 h 327"/>
                    <a:gd name="T12" fmla="*/ 102 w 102"/>
                    <a:gd name="T13" fmla="*/ 323 h 327"/>
                    <a:gd name="T14" fmla="*/ 59 w 102"/>
                    <a:gd name="T15" fmla="*/ 327 h 327"/>
                    <a:gd name="T16" fmla="*/ 21 w 102"/>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27">
                      <a:moveTo>
                        <a:pt x="21" y="327"/>
                      </a:moveTo>
                      <a:lnTo>
                        <a:pt x="10" y="165"/>
                      </a:lnTo>
                      <a:lnTo>
                        <a:pt x="0" y="7"/>
                      </a:lnTo>
                      <a:lnTo>
                        <a:pt x="42" y="3"/>
                      </a:lnTo>
                      <a:lnTo>
                        <a:pt x="81" y="0"/>
                      </a:lnTo>
                      <a:lnTo>
                        <a:pt x="91" y="162"/>
                      </a:lnTo>
                      <a:lnTo>
                        <a:pt x="102" y="323"/>
                      </a:lnTo>
                      <a:lnTo>
                        <a:pt x="59" y="327"/>
                      </a:lnTo>
                      <a:lnTo>
                        <a:pt x="21"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5" name="Freeform 162">
                  <a:extLst>
                    <a:ext uri="{FF2B5EF4-FFF2-40B4-BE49-F238E27FC236}">
                      <a16:creationId xmlns:a16="http://schemas.microsoft.com/office/drawing/2014/main" id="{24A4210F-23C4-40F1-B9BC-3CAEBC0E376B}"/>
                    </a:ext>
                  </a:extLst>
                </p:cNvPr>
                <p:cNvSpPr>
                  <a:spLocks/>
                </p:cNvSpPr>
                <p:nvPr/>
              </p:nvSpPr>
              <p:spPr bwMode="auto">
                <a:xfrm>
                  <a:off x="3445264" y="3768904"/>
                  <a:ext cx="100418" cy="95459"/>
                </a:xfrm>
                <a:custGeom>
                  <a:avLst/>
                  <a:gdLst>
                    <a:gd name="T0" fmla="*/ 42 w 81"/>
                    <a:gd name="T1" fmla="*/ 73 h 77"/>
                    <a:gd name="T2" fmla="*/ 0 w 81"/>
                    <a:gd name="T3" fmla="*/ 77 h 77"/>
                    <a:gd name="T4" fmla="*/ 24 w 81"/>
                    <a:gd name="T5" fmla="*/ 3 h 77"/>
                    <a:gd name="T6" fmla="*/ 49 w 81"/>
                    <a:gd name="T7" fmla="*/ 0 h 77"/>
                    <a:gd name="T8" fmla="*/ 81 w 81"/>
                    <a:gd name="T9" fmla="*/ 70 h 77"/>
                    <a:gd name="T10" fmla="*/ 42 w 81"/>
                    <a:gd name="T11" fmla="*/ 73 h 77"/>
                  </a:gdLst>
                  <a:ahLst/>
                  <a:cxnLst>
                    <a:cxn ang="0">
                      <a:pos x="T0" y="T1"/>
                    </a:cxn>
                    <a:cxn ang="0">
                      <a:pos x="T2" y="T3"/>
                    </a:cxn>
                    <a:cxn ang="0">
                      <a:pos x="T4" y="T5"/>
                    </a:cxn>
                    <a:cxn ang="0">
                      <a:pos x="T6" y="T7"/>
                    </a:cxn>
                    <a:cxn ang="0">
                      <a:pos x="T8" y="T9"/>
                    </a:cxn>
                    <a:cxn ang="0">
                      <a:pos x="T10" y="T11"/>
                    </a:cxn>
                  </a:cxnLst>
                  <a:rect l="0" t="0" r="r" b="b"/>
                  <a:pathLst>
                    <a:path w="81" h="77">
                      <a:moveTo>
                        <a:pt x="42" y="73"/>
                      </a:moveTo>
                      <a:lnTo>
                        <a:pt x="0" y="77"/>
                      </a:lnTo>
                      <a:lnTo>
                        <a:pt x="24" y="3"/>
                      </a:lnTo>
                      <a:lnTo>
                        <a:pt x="49" y="0"/>
                      </a:lnTo>
                      <a:lnTo>
                        <a:pt x="81" y="70"/>
                      </a:lnTo>
                      <a:lnTo>
                        <a:pt x="42" y="73"/>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6" name="Freeform 163">
                  <a:extLst>
                    <a:ext uri="{FF2B5EF4-FFF2-40B4-BE49-F238E27FC236}">
                      <a16:creationId xmlns:a16="http://schemas.microsoft.com/office/drawing/2014/main" id="{B9CD4041-5987-436F-B91C-8B6552BE37A2}"/>
                    </a:ext>
                  </a:extLst>
                </p:cNvPr>
                <p:cNvSpPr>
                  <a:spLocks/>
                </p:cNvSpPr>
                <p:nvPr/>
              </p:nvSpPr>
              <p:spPr bwMode="auto">
                <a:xfrm>
                  <a:off x="3445264" y="3768904"/>
                  <a:ext cx="100418" cy="95459"/>
                </a:xfrm>
                <a:custGeom>
                  <a:avLst/>
                  <a:gdLst>
                    <a:gd name="T0" fmla="*/ 42 w 81"/>
                    <a:gd name="T1" fmla="*/ 73 h 77"/>
                    <a:gd name="T2" fmla="*/ 0 w 81"/>
                    <a:gd name="T3" fmla="*/ 77 h 77"/>
                    <a:gd name="T4" fmla="*/ 24 w 81"/>
                    <a:gd name="T5" fmla="*/ 3 h 77"/>
                    <a:gd name="T6" fmla="*/ 49 w 81"/>
                    <a:gd name="T7" fmla="*/ 0 h 77"/>
                    <a:gd name="T8" fmla="*/ 81 w 81"/>
                    <a:gd name="T9" fmla="*/ 70 h 77"/>
                    <a:gd name="T10" fmla="*/ 42 w 81"/>
                    <a:gd name="T11" fmla="*/ 73 h 77"/>
                  </a:gdLst>
                  <a:ahLst/>
                  <a:cxnLst>
                    <a:cxn ang="0">
                      <a:pos x="T0" y="T1"/>
                    </a:cxn>
                    <a:cxn ang="0">
                      <a:pos x="T2" y="T3"/>
                    </a:cxn>
                    <a:cxn ang="0">
                      <a:pos x="T4" y="T5"/>
                    </a:cxn>
                    <a:cxn ang="0">
                      <a:pos x="T6" y="T7"/>
                    </a:cxn>
                    <a:cxn ang="0">
                      <a:pos x="T8" y="T9"/>
                    </a:cxn>
                    <a:cxn ang="0">
                      <a:pos x="T10" y="T11"/>
                    </a:cxn>
                  </a:cxnLst>
                  <a:rect l="0" t="0" r="r" b="b"/>
                  <a:pathLst>
                    <a:path w="81" h="77">
                      <a:moveTo>
                        <a:pt x="42" y="73"/>
                      </a:moveTo>
                      <a:lnTo>
                        <a:pt x="0" y="77"/>
                      </a:lnTo>
                      <a:lnTo>
                        <a:pt x="24" y="3"/>
                      </a:lnTo>
                      <a:lnTo>
                        <a:pt x="49" y="0"/>
                      </a:lnTo>
                      <a:lnTo>
                        <a:pt x="81" y="70"/>
                      </a:lnTo>
                      <a:lnTo>
                        <a:pt x="42"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7" name="Freeform 164">
                  <a:extLst>
                    <a:ext uri="{FF2B5EF4-FFF2-40B4-BE49-F238E27FC236}">
                      <a16:creationId xmlns:a16="http://schemas.microsoft.com/office/drawing/2014/main" id="{464682F5-7454-4410-9A1D-C0E46BD73698}"/>
                    </a:ext>
                  </a:extLst>
                </p:cNvPr>
                <p:cNvSpPr>
                  <a:spLocks/>
                </p:cNvSpPr>
                <p:nvPr/>
              </p:nvSpPr>
              <p:spPr bwMode="auto">
                <a:xfrm>
                  <a:off x="3475019" y="3724274"/>
                  <a:ext cx="30993" cy="48349"/>
                </a:xfrm>
                <a:custGeom>
                  <a:avLst/>
                  <a:gdLst>
                    <a:gd name="T0" fmla="*/ 11 w 25"/>
                    <a:gd name="T1" fmla="*/ 0 h 39"/>
                    <a:gd name="T2" fmla="*/ 25 w 25"/>
                    <a:gd name="T3" fmla="*/ 36 h 39"/>
                    <a:gd name="T4" fmla="*/ 0 w 25"/>
                    <a:gd name="T5" fmla="*/ 39 h 39"/>
                    <a:gd name="T6" fmla="*/ 11 w 25"/>
                    <a:gd name="T7" fmla="*/ 0 h 39"/>
                  </a:gdLst>
                  <a:ahLst/>
                  <a:cxnLst>
                    <a:cxn ang="0">
                      <a:pos x="T0" y="T1"/>
                    </a:cxn>
                    <a:cxn ang="0">
                      <a:pos x="T2" y="T3"/>
                    </a:cxn>
                    <a:cxn ang="0">
                      <a:pos x="T4" y="T5"/>
                    </a:cxn>
                    <a:cxn ang="0">
                      <a:pos x="T6" y="T7"/>
                    </a:cxn>
                  </a:cxnLst>
                  <a:rect l="0" t="0" r="r" b="b"/>
                  <a:pathLst>
                    <a:path w="25" h="39">
                      <a:moveTo>
                        <a:pt x="11" y="0"/>
                      </a:moveTo>
                      <a:lnTo>
                        <a:pt x="25" y="36"/>
                      </a:lnTo>
                      <a:lnTo>
                        <a:pt x="0" y="39"/>
                      </a:lnTo>
                      <a:lnTo>
                        <a:pt x="11" y="0"/>
                      </a:lnTo>
                      <a:close/>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8" name="Freeform 165">
                  <a:extLst>
                    <a:ext uri="{FF2B5EF4-FFF2-40B4-BE49-F238E27FC236}">
                      <a16:creationId xmlns:a16="http://schemas.microsoft.com/office/drawing/2014/main" id="{7BD604DF-F350-4DF9-AA37-181978EB039F}"/>
                    </a:ext>
                  </a:extLst>
                </p:cNvPr>
                <p:cNvSpPr>
                  <a:spLocks/>
                </p:cNvSpPr>
                <p:nvPr/>
              </p:nvSpPr>
              <p:spPr bwMode="auto">
                <a:xfrm>
                  <a:off x="3466340" y="4243721"/>
                  <a:ext cx="105377" cy="104137"/>
                </a:xfrm>
                <a:custGeom>
                  <a:avLst/>
                  <a:gdLst>
                    <a:gd name="T0" fmla="*/ 1 w 24"/>
                    <a:gd name="T1" fmla="*/ 14 h 24"/>
                    <a:gd name="T2" fmla="*/ 1 w 24"/>
                    <a:gd name="T3" fmla="*/ 14 h 24"/>
                    <a:gd name="T4" fmla="*/ 1 w 24"/>
                    <a:gd name="T5" fmla="*/ 5 h 24"/>
                    <a:gd name="T6" fmla="*/ 0 w 24"/>
                    <a:gd name="T7" fmla="*/ 1 h 24"/>
                    <a:gd name="T8" fmla="*/ 12 w 24"/>
                    <a:gd name="T9" fmla="*/ 1 h 24"/>
                    <a:gd name="T10" fmla="*/ 23 w 24"/>
                    <a:gd name="T11" fmla="*/ 0 h 24"/>
                    <a:gd name="T12" fmla="*/ 24 w 24"/>
                    <a:gd name="T13" fmla="*/ 4 h 24"/>
                    <a:gd name="T14" fmla="*/ 24 w 24"/>
                    <a:gd name="T15" fmla="*/ 13 h 24"/>
                    <a:gd name="T16" fmla="*/ 24 w 24"/>
                    <a:gd name="T17" fmla="*/ 13 h 24"/>
                    <a:gd name="T18" fmla="*/ 13 w 24"/>
                    <a:gd name="T19" fmla="*/ 24 h 24"/>
                    <a:gd name="T20" fmla="*/ 1 w 24"/>
                    <a:gd name="T2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 y="14"/>
                      </a:moveTo>
                      <a:cubicBezTo>
                        <a:pt x="1" y="14"/>
                        <a:pt x="1" y="14"/>
                        <a:pt x="1" y="14"/>
                      </a:cubicBezTo>
                      <a:cubicBezTo>
                        <a:pt x="1" y="5"/>
                        <a:pt x="1" y="5"/>
                        <a:pt x="1" y="5"/>
                      </a:cubicBezTo>
                      <a:cubicBezTo>
                        <a:pt x="0" y="1"/>
                        <a:pt x="0" y="1"/>
                        <a:pt x="0" y="1"/>
                      </a:cubicBezTo>
                      <a:cubicBezTo>
                        <a:pt x="12" y="1"/>
                        <a:pt x="12" y="1"/>
                        <a:pt x="12" y="1"/>
                      </a:cubicBezTo>
                      <a:cubicBezTo>
                        <a:pt x="23" y="0"/>
                        <a:pt x="23" y="0"/>
                        <a:pt x="23" y="0"/>
                      </a:cubicBezTo>
                      <a:cubicBezTo>
                        <a:pt x="24" y="4"/>
                        <a:pt x="24" y="4"/>
                        <a:pt x="24" y="4"/>
                      </a:cubicBezTo>
                      <a:cubicBezTo>
                        <a:pt x="24" y="13"/>
                        <a:pt x="24" y="13"/>
                        <a:pt x="24" y="13"/>
                      </a:cubicBezTo>
                      <a:cubicBezTo>
                        <a:pt x="24" y="13"/>
                        <a:pt x="24" y="13"/>
                        <a:pt x="24" y="13"/>
                      </a:cubicBezTo>
                      <a:cubicBezTo>
                        <a:pt x="24" y="18"/>
                        <a:pt x="20" y="24"/>
                        <a:pt x="13" y="24"/>
                      </a:cubicBezTo>
                      <a:cubicBezTo>
                        <a:pt x="7" y="24"/>
                        <a:pt x="1" y="20"/>
                        <a:pt x="1" y="14"/>
                      </a:cubicBezTo>
                    </a:path>
                  </a:pathLst>
                </a:custGeom>
                <a:solidFill>
                  <a:srgbClr val="1E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29" name="Freeform 166">
                  <a:extLst>
                    <a:ext uri="{FF2B5EF4-FFF2-40B4-BE49-F238E27FC236}">
                      <a16:creationId xmlns:a16="http://schemas.microsoft.com/office/drawing/2014/main" id="{84322844-8E07-49D6-BA41-CE7F0B3834C6}"/>
                    </a:ext>
                  </a:extLst>
                </p:cNvPr>
                <p:cNvSpPr>
                  <a:spLocks/>
                </p:cNvSpPr>
                <p:nvPr/>
              </p:nvSpPr>
              <p:spPr bwMode="auto">
                <a:xfrm>
                  <a:off x="3497333" y="3855687"/>
                  <a:ext cx="57027" cy="152486"/>
                </a:xfrm>
                <a:custGeom>
                  <a:avLst/>
                  <a:gdLst>
                    <a:gd name="T0" fmla="*/ 39 w 46"/>
                    <a:gd name="T1" fmla="*/ 0 h 123"/>
                    <a:gd name="T2" fmla="*/ 39 w 46"/>
                    <a:gd name="T3" fmla="*/ 0 h 123"/>
                    <a:gd name="T4" fmla="*/ 0 w 46"/>
                    <a:gd name="T5" fmla="*/ 3 h 123"/>
                    <a:gd name="T6" fmla="*/ 7 w 46"/>
                    <a:gd name="T7" fmla="*/ 123 h 123"/>
                    <a:gd name="T8" fmla="*/ 46 w 46"/>
                    <a:gd name="T9" fmla="*/ 123 h 123"/>
                    <a:gd name="T10" fmla="*/ 46 w 46"/>
                    <a:gd name="T11" fmla="*/ 112 h 123"/>
                    <a:gd name="T12" fmla="*/ 39 w 4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6" h="123">
                      <a:moveTo>
                        <a:pt x="39" y="0"/>
                      </a:moveTo>
                      <a:lnTo>
                        <a:pt x="39" y="0"/>
                      </a:lnTo>
                      <a:lnTo>
                        <a:pt x="0" y="3"/>
                      </a:lnTo>
                      <a:lnTo>
                        <a:pt x="7" y="123"/>
                      </a:lnTo>
                      <a:lnTo>
                        <a:pt x="46" y="123"/>
                      </a:lnTo>
                      <a:lnTo>
                        <a:pt x="46" y="112"/>
                      </a:lnTo>
                      <a:lnTo>
                        <a:pt x="39" y="0"/>
                      </a:lnTo>
                      <a:close/>
                    </a:path>
                  </a:pathLst>
                </a:custGeom>
                <a:solidFill>
                  <a:srgbClr val="488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0" name="Freeform 167">
                  <a:extLst>
                    <a:ext uri="{FF2B5EF4-FFF2-40B4-BE49-F238E27FC236}">
                      <a16:creationId xmlns:a16="http://schemas.microsoft.com/office/drawing/2014/main" id="{7B524EC3-B41B-4681-8603-9AB8F0519F97}"/>
                    </a:ext>
                  </a:extLst>
                </p:cNvPr>
                <p:cNvSpPr>
                  <a:spLocks/>
                </p:cNvSpPr>
                <p:nvPr/>
              </p:nvSpPr>
              <p:spPr bwMode="auto">
                <a:xfrm>
                  <a:off x="3497333" y="3855687"/>
                  <a:ext cx="57027" cy="152486"/>
                </a:xfrm>
                <a:custGeom>
                  <a:avLst/>
                  <a:gdLst>
                    <a:gd name="T0" fmla="*/ 39 w 46"/>
                    <a:gd name="T1" fmla="*/ 0 h 123"/>
                    <a:gd name="T2" fmla="*/ 39 w 46"/>
                    <a:gd name="T3" fmla="*/ 0 h 123"/>
                    <a:gd name="T4" fmla="*/ 0 w 46"/>
                    <a:gd name="T5" fmla="*/ 3 h 123"/>
                    <a:gd name="T6" fmla="*/ 7 w 46"/>
                    <a:gd name="T7" fmla="*/ 123 h 123"/>
                    <a:gd name="T8" fmla="*/ 46 w 46"/>
                    <a:gd name="T9" fmla="*/ 123 h 123"/>
                    <a:gd name="T10" fmla="*/ 46 w 46"/>
                    <a:gd name="T11" fmla="*/ 112 h 123"/>
                    <a:gd name="T12" fmla="*/ 39 w 4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6" h="123">
                      <a:moveTo>
                        <a:pt x="39" y="0"/>
                      </a:moveTo>
                      <a:lnTo>
                        <a:pt x="39" y="0"/>
                      </a:lnTo>
                      <a:lnTo>
                        <a:pt x="0" y="3"/>
                      </a:lnTo>
                      <a:lnTo>
                        <a:pt x="7" y="123"/>
                      </a:lnTo>
                      <a:lnTo>
                        <a:pt x="46" y="123"/>
                      </a:lnTo>
                      <a:lnTo>
                        <a:pt x="46" y="112"/>
                      </a:lnTo>
                      <a:lnTo>
                        <a:pt x="39" y="0"/>
                      </a:ln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1" name="Freeform 168">
                  <a:extLst>
                    <a:ext uri="{FF2B5EF4-FFF2-40B4-BE49-F238E27FC236}">
                      <a16:creationId xmlns:a16="http://schemas.microsoft.com/office/drawing/2014/main" id="{42FBF4D3-2720-47D5-A4CF-85CFB7C8F60E}"/>
                    </a:ext>
                  </a:extLst>
                </p:cNvPr>
                <p:cNvSpPr>
                  <a:spLocks/>
                </p:cNvSpPr>
                <p:nvPr/>
              </p:nvSpPr>
              <p:spPr bwMode="auto">
                <a:xfrm>
                  <a:off x="3497333" y="3855687"/>
                  <a:ext cx="48349" cy="3720"/>
                </a:xfrm>
                <a:custGeom>
                  <a:avLst/>
                  <a:gdLst>
                    <a:gd name="T0" fmla="*/ 39 w 39"/>
                    <a:gd name="T1" fmla="*/ 0 h 3"/>
                    <a:gd name="T2" fmla="*/ 0 w 39"/>
                    <a:gd name="T3" fmla="*/ 3 h 3"/>
                    <a:gd name="T4" fmla="*/ 0 w 39"/>
                    <a:gd name="T5" fmla="*/ 3 h 3"/>
                    <a:gd name="T6" fmla="*/ 39 w 39"/>
                    <a:gd name="T7" fmla="*/ 0 h 3"/>
                  </a:gdLst>
                  <a:ahLst/>
                  <a:cxnLst>
                    <a:cxn ang="0">
                      <a:pos x="T0" y="T1"/>
                    </a:cxn>
                    <a:cxn ang="0">
                      <a:pos x="T2" y="T3"/>
                    </a:cxn>
                    <a:cxn ang="0">
                      <a:pos x="T4" y="T5"/>
                    </a:cxn>
                    <a:cxn ang="0">
                      <a:pos x="T6" y="T7"/>
                    </a:cxn>
                  </a:cxnLst>
                  <a:rect l="0" t="0" r="r" b="b"/>
                  <a:pathLst>
                    <a:path w="39" h="3">
                      <a:moveTo>
                        <a:pt x="39" y="0"/>
                      </a:moveTo>
                      <a:lnTo>
                        <a:pt x="0" y="3"/>
                      </a:lnTo>
                      <a:lnTo>
                        <a:pt x="0" y="3"/>
                      </a:lnTo>
                      <a:lnTo>
                        <a:pt x="39"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2" name="Freeform 169">
                  <a:extLst>
                    <a:ext uri="{FF2B5EF4-FFF2-40B4-BE49-F238E27FC236}">
                      <a16:creationId xmlns:a16="http://schemas.microsoft.com/office/drawing/2014/main" id="{CAA39D83-6CA5-4C07-B9F8-D49427C833D3}"/>
                    </a:ext>
                  </a:extLst>
                </p:cNvPr>
                <p:cNvSpPr>
                  <a:spLocks/>
                </p:cNvSpPr>
                <p:nvPr/>
              </p:nvSpPr>
              <p:spPr bwMode="auto">
                <a:xfrm>
                  <a:off x="3497333" y="3855686"/>
                  <a:ext cx="48349" cy="3720"/>
                </a:xfrm>
                <a:custGeom>
                  <a:avLst/>
                  <a:gdLst>
                    <a:gd name="T0" fmla="*/ 39 w 39"/>
                    <a:gd name="T1" fmla="*/ 0 h 3"/>
                    <a:gd name="T2" fmla="*/ 0 w 39"/>
                    <a:gd name="T3" fmla="*/ 3 h 3"/>
                    <a:gd name="T4" fmla="*/ 0 w 39"/>
                    <a:gd name="T5" fmla="*/ 3 h 3"/>
                    <a:gd name="T6" fmla="*/ 39 w 39"/>
                    <a:gd name="T7" fmla="*/ 0 h 3"/>
                  </a:gdLst>
                  <a:ahLst/>
                  <a:cxnLst>
                    <a:cxn ang="0">
                      <a:pos x="T0" y="T1"/>
                    </a:cxn>
                    <a:cxn ang="0">
                      <a:pos x="T2" y="T3"/>
                    </a:cxn>
                    <a:cxn ang="0">
                      <a:pos x="T4" y="T5"/>
                    </a:cxn>
                    <a:cxn ang="0">
                      <a:pos x="T6" y="T7"/>
                    </a:cxn>
                  </a:cxnLst>
                  <a:rect l="0" t="0" r="r" b="b"/>
                  <a:pathLst>
                    <a:path w="39" h="3">
                      <a:moveTo>
                        <a:pt x="39" y="0"/>
                      </a:moveTo>
                      <a:lnTo>
                        <a:pt x="0" y="3"/>
                      </a:lnTo>
                      <a:lnTo>
                        <a:pt x="0" y="3"/>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3" name="Freeform 170">
                  <a:extLst>
                    <a:ext uri="{FF2B5EF4-FFF2-40B4-BE49-F238E27FC236}">
                      <a16:creationId xmlns:a16="http://schemas.microsoft.com/office/drawing/2014/main" id="{37A1A915-5B66-4ACC-8C08-611DECF9EC68}"/>
                    </a:ext>
                  </a:extLst>
                </p:cNvPr>
                <p:cNvSpPr>
                  <a:spLocks/>
                </p:cNvSpPr>
                <p:nvPr/>
              </p:nvSpPr>
              <p:spPr bwMode="auto">
                <a:xfrm>
                  <a:off x="3310134" y="4008168"/>
                  <a:ext cx="409110" cy="566556"/>
                </a:xfrm>
                <a:custGeom>
                  <a:avLst/>
                  <a:gdLst>
                    <a:gd name="T0" fmla="*/ 330 w 330"/>
                    <a:gd name="T1" fmla="*/ 0 h 457"/>
                    <a:gd name="T2" fmla="*/ 0 w 330"/>
                    <a:gd name="T3" fmla="*/ 0 h 457"/>
                    <a:gd name="T4" fmla="*/ 32 w 330"/>
                    <a:gd name="T5" fmla="*/ 457 h 457"/>
                    <a:gd name="T6" fmla="*/ 298 w 330"/>
                    <a:gd name="T7" fmla="*/ 457 h 457"/>
                    <a:gd name="T8" fmla="*/ 330 w 330"/>
                    <a:gd name="T9" fmla="*/ 0 h 457"/>
                  </a:gdLst>
                  <a:ahLst/>
                  <a:cxnLst>
                    <a:cxn ang="0">
                      <a:pos x="T0" y="T1"/>
                    </a:cxn>
                    <a:cxn ang="0">
                      <a:pos x="T2" y="T3"/>
                    </a:cxn>
                    <a:cxn ang="0">
                      <a:pos x="T4" y="T5"/>
                    </a:cxn>
                    <a:cxn ang="0">
                      <a:pos x="T6" y="T7"/>
                    </a:cxn>
                    <a:cxn ang="0">
                      <a:pos x="T8" y="T9"/>
                    </a:cxn>
                  </a:cxnLst>
                  <a:rect l="0" t="0" r="r" b="b"/>
                  <a:pathLst>
                    <a:path w="330" h="457">
                      <a:moveTo>
                        <a:pt x="330" y="0"/>
                      </a:moveTo>
                      <a:lnTo>
                        <a:pt x="0" y="0"/>
                      </a:lnTo>
                      <a:lnTo>
                        <a:pt x="32" y="457"/>
                      </a:lnTo>
                      <a:lnTo>
                        <a:pt x="298" y="457"/>
                      </a:lnTo>
                      <a:lnTo>
                        <a:pt x="330" y="0"/>
                      </a:lnTo>
                      <a:close/>
                    </a:path>
                  </a:pathLst>
                </a:custGeom>
                <a:solidFill>
                  <a:srgbClr val="76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4" name="Freeform 171">
                  <a:extLst>
                    <a:ext uri="{FF2B5EF4-FFF2-40B4-BE49-F238E27FC236}">
                      <a16:creationId xmlns:a16="http://schemas.microsoft.com/office/drawing/2014/main" id="{9DEA98CA-59FC-40BF-BBE7-784075BABDB1}"/>
                    </a:ext>
                  </a:extLst>
                </p:cNvPr>
                <p:cNvSpPr>
                  <a:spLocks/>
                </p:cNvSpPr>
                <p:nvPr/>
              </p:nvSpPr>
              <p:spPr bwMode="auto">
                <a:xfrm>
                  <a:off x="3310134" y="4008167"/>
                  <a:ext cx="409110" cy="566556"/>
                </a:xfrm>
                <a:custGeom>
                  <a:avLst/>
                  <a:gdLst>
                    <a:gd name="T0" fmla="*/ 330 w 330"/>
                    <a:gd name="T1" fmla="*/ 0 h 457"/>
                    <a:gd name="T2" fmla="*/ 0 w 330"/>
                    <a:gd name="T3" fmla="*/ 0 h 457"/>
                    <a:gd name="T4" fmla="*/ 32 w 330"/>
                    <a:gd name="T5" fmla="*/ 457 h 457"/>
                    <a:gd name="T6" fmla="*/ 298 w 330"/>
                    <a:gd name="T7" fmla="*/ 457 h 457"/>
                    <a:gd name="T8" fmla="*/ 330 w 330"/>
                    <a:gd name="T9" fmla="*/ 0 h 457"/>
                  </a:gdLst>
                  <a:ahLst/>
                  <a:cxnLst>
                    <a:cxn ang="0">
                      <a:pos x="T0" y="T1"/>
                    </a:cxn>
                    <a:cxn ang="0">
                      <a:pos x="T2" y="T3"/>
                    </a:cxn>
                    <a:cxn ang="0">
                      <a:pos x="T4" y="T5"/>
                    </a:cxn>
                    <a:cxn ang="0">
                      <a:pos x="T6" y="T7"/>
                    </a:cxn>
                    <a:cxn ang="0">
                      <a:pos x="T8" y="T9"/>
                    </a:cxn>
                  </a:cxnLst>
                  <a:rect l="0" t="0" r="r" b="b"/>
                  <a:pathLst>
                    <a:path w="330" h="457">
                      <a:moveTo>
                        <a:pt x="330" y="0"/>
                      </a:moveTo>
                      <a:lnTo>
                        <a:pt x="0" y="0"/>
                      </a:lnTo>
                      <a:lnTo>
                        <a:pt x="32" y="457"/>
                      </a:lnTo>
                      <a:lnTo>
                        <a:pt x="298" y="457"/>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5" name="Freeform 172">
                  <a:extLst>
                    <a:ext uri="{FF2B5EF4-FFF2-40B4-BE49-F238E27FC236}">
                      <a16:creationId xmlns:a16="http://schemas.microsoft.com/office/drawing/2014/main" id="{8B62BB95-7267-429A-BFB1-EB42CFAA5EF3}"/>
                    </a:ext>
                  </a:extLst>
                </p:cNvPr>
                <p:cNvSpPr>
                  <a:spLocks/>
                </p:cNvSpPr>
                <p:nvPr/>
              </p:nvSpPr>
              <p:spPr bwMode="auto">
                <a:xfrm>
                  <a:off x="3310131" y="4008168"/>
                  <a:ext cx="409110" cy="383075"/>
                </a:xfrm>
                <a:custGeom>
                  <a:avLst/>
                  <a:gdLst>
                    <a:gd name="T0" fmla="*/ 330 w 330"/>
                    <a:gd name="T1" fmla="*/ 0 h 309"/>
                    <a:gd name="T2" fmla="*/ 277 w 330"/>
                    <a:gd name="T3" fmla="*/ 0 h 309"/>
                    <a:gd name="T4" fmla="*/ 235 w 330"/>
                    <a:gd name="T5" fmla="*/ 0 h 309"/>
                    <a:gd name="T6" fmla="*/ 197 w 330"/>
                    <a:gd name="T7" fmla="*/ 0 h 309"/>
                    <a:gd name="T8" fmla="*/ 158 w 330"/>
                    <a:gd name="T9" fmla="*/ 0 h 309"/>
                    <a:gd name="T10" fmla="*/ 0 w 330"/>
                    <a:gd name="T11" fmla="*/ 0 h 309"/>
                    <a:gd name="T12" fmla="*/ 21 w 330"/>
                    <a:gd name="T13" fmla="*/ 309 h 309"/>
                    <a:gd name="T14" fmla="*/ 330 w 330"/>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309">
                      <a:moveTo>
                        <a:pt x="330" y="0"/>
                      </a:moveTo>
                      <a:lnTo>
                        <a:pt x="277" y="0"/>
                      </a:lnTo>
                      <a:lnTo>
                        <a:pt x="235" y="0"/>
                      </a:lnTo>
                      <a:lnTo>
                        <a:pt x="197" y="0"/>
                      </a:lnTo>
                      <a:lnTo>
                        <a:pt x="158" y="0"/>
                      </a:lnTo>
                      <a:lnTo>
                        <a:pt x="0" y="0"/>
                      </a:lnTo>
                      <a:lnTo>
                        <a:pt x="21" y="309"/>
                      </a:lnTo>
                      <a:lnTo>
                        <a:pt x="330" y="0"/>
                      </a:lnTo>
                      <a:close/>
                    </a:path>
                  </a:pathLst>
                </a:custGeom>
                <a:solidFill>
                  <a:srgbClr val="00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sp>
              <p:nvSpPr>
                <p:cNvPr id="136" name="Freeform 173">
                  <a:extLst>
                    <a:ext uri="{FF2B5EF4-FFF2-40B4-BE49-F238E27FC236}">
                      <a16:creationId xmlns:a16="http://schemas.microsoft.com/office/drawing/2014/main" id="{3AAEB378-A250-4B2A-BAA3-30F7DC4F8776}"/>
                    </a:ext>
                  </a:extLst>
                </p:cNvPr>
                <p:cNvSpPr>
                  <a:spLocks/>
                </p:cNvSpPr>
                <p:nvPr/>
              </p:nvSpPr>
              <p:spPr bwMode="auto">
                <a:xfrm>
                  <a:off x="3310134" y="4008170"/>
                  <a:ext cx="409110" cy="383075"/>
                </a:xfrm>
                <a:custGeom>
                  <a:avLst/>
                  <a:gdLst>
                    <a:gd name="T0" fmla="*/ 330 w 330"/>
                    <a:gd name="T1" fmla="*/ 0 h 309"/>
                    <a:gd name="T2" fmla="*/ 277 w 330"/>
                    <a:gd name="T3" fmla="*/ 0 h 309"/>
                    <a:gd name="T4" fmla="*/ 235 w 330"/>
                    <a:gd name="T5" fmla="*/ 0 h 309"/>
                    <a:gd name="T6" fmla="*/ 197 w 330"/>
                    <a:gd name="T7" fmla="*/ 0 h 309"/>
                    <a:gd name="T8" fmla="*/ 158 w 330"/>
                    <a:gd name="T9" fmla="*/ 0 h 309"/>
                    <a:gd name="T10" fmla="*/ 0 w 330"/>
                    <a:gd name="T11" fmla="*/ 0 h 309"/>
                    <a:gd name="T12" fmla="*/ 21 w 330"/>
                    <a:gd name="T13" fmla="*/ 309 h 309"/>
                    <a:gd name="T14" fmla="*/ 330 w 330"/>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309">
                      <a:moveTo>
                        <a:pt x="330" y="0"/>
                      </a:moveTo>
                      <a:lnTo>
                        <a:pt x="277" y="0"/>
                      </a:lnTo>
                      <a:lnTo>
                        <a:pt x="235" y="0"/>
                      </a:lnTo>
                      <a:lnTo>
                        <a:pt x="197" y="0"/>
                      </a:lnTo>
                      <a:lnTo>
                        <a:pt x="158" y="0"/>
                      </a:lnTo>
                      <a:lnTo>
                        <a:pt x="0" y="0"/>
                      </a:lnTo>
                      <a:lnTo>
                        <a:pt x="21" y="309"/>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5721" tIns="27861" rIns="55721" bIns="27861" numCol="1" anchor="t" anchorCtr="0" compatLnSpc="1">
                  <a:prstTxWarp prst="textNoShape">
                    <a:avLst/>
                  </a:prstTxWarp>
                </a:bodyPr>
                <a:lstStyle/>
                <a:p>
                  <a:endParaRPr lang="en-GB" sz="1463" dirty="0">
                    <a:latin typeface="Arial" panose="020B0604020202020204" pitchFamily="34" charset="0"/>
                    <a:cs typeface="Arial" panose="020B0604020202020204" pitchFamily="34" charset="0"/>
                  </a:endParaRPr>
                </a:p>
              </p:txBody>
            </p:sp>
          </p:grpSp>
        </p:grpSp>
        <p:grpSp>
          <p:nvGrpSpPr>
            <p:cNvPr id="26" name="Group 127">
              <a:extLst>
                <a:ext uri="{FF2B5EF4-FFF2-40B4-BE49-F238E27FC236}">
                  <a16:creationId xmlns:a16="http://schemas.microsoft.com/office/drawing/2014/main" id="{8331EBB4-2525-4278-94E7-DF17B6587E8E}"/>
                </a:ext>
              </a:extLst>
            </p:cNvPr>
            <p:cNvGrpSpPr>
              <a:grpSpLocks/>
            </p:cNvGrpSpPr>
            <p:nvPr/>
          </p:nvGrpSpPr>
          <p:grpSpPr>
            <a:xfrm>
              <a:off x="3507235" y="1295096"/>
              <a:ext cx="862251" cy="862251"/>
              <a:chOff x="758825" y="158750"/>
              <a:chExt cx="2139950" cy="1936751"/>
            </a:xfrm>
            <a:solidFill>
              <a:schemeClr val="bg1"/>
            </a:solidFill>
          </p:grpSpPr>
          <p:sp>
            <p:nvSpPr>
              <p:cNvPr id="89" name="Freeform 121">
                <a:extLst>
                  <a:ext uri="{FF2B5EF4-FFF2-40B4-BE49-F238E27FC236}">
                    <a16:creationId xmlns:a16="http://schemas.microsoft.com/office/drawing/2014/main" id="{7A313C7B-AFF9-448A-BBA2-0AD0E72BB326}"/>
                  </a:ext>
                </a:extLst>
              </p:cNvPr>
              <p:cNvSpPr>
                <a:spLocks/>
              </p:cNvSpPr>
              <p:nvPr/>
            </p:nvSpPr>
            <p:spPr bwMode="auto">
              <a:xfrm>
                <a:off x="1812925" y="1687513"/>
                <a:ext cx="254000" cy="407988"/>
              </a:xfrm>
              <a:custGeom>
                <a:avLst/>
                <a:gdLst/>
                <a:ahLst/>
                <a:cxnLst>
                  <a:cxn ang="0">
                    <a:pos x="76" y="85"/>
                  </a:cxn>
                  <a:cxn ang="0">
                    <a:pos x="9" y="77"/>
                  </a:cxn>
                  <a:cxn ang="0">
                    <a:pos x="9" y="0"/>
                  </a:cxn>
                  <a:cxn ang="0">
                    <a:pos x="0" y="0"/>
                  </a:cxn>
                  <a:cxn ang="0">
                    <a:pos x="0" y="81"/>
                  </a:cxn>
                  <a:cxn ang="0">
                    <a:pos x="0" y="82"/>
                  </a:cxn>
                  <a:cxn ang="0">
                    <a:pos x="0" y="83"/>
                  </a:cxn>
                  <a:cxn ang="0">
                    <a:pos x="1" y="83"/>
                  </a:cxn>
                  <a:cxn ang="0">
                    <a:pos x="1" y="84"/>
                  </a:cxn>
                  <a:cxn ang="0">
                    <a:pos x="2" y="85"/>
                  </a:cxn>
                  <a:cxn ang="0">
                    <a:pos x="2" y="85"/>
                  </a:cxn>
                  <a:cxn ang="0">
                    <a:pos x="61" y="127"/>
                  </a:cxn>
                  <a:cxn ang="0">
                    <a:pos x="67" y="127"/>
                  </a:cxn>
                  <a:cxn ang="0">
                    <a:pos x="68" y="121"/>
                  </a:cxn>
                  <a:cxn ang="0">
                    <a:pos x="52" y="99"/>
                  </a:cxn>
                  <a:cxn ang="0">
                    <a:pos x="76" y="94"/>
                  </a:cxn>
                  <a:cxn ang="0">
                    <a:pos x="80" y="90"/>
                  </a:cxn>
                  <a:cxn ang="0">
                    <a:pos x="76" y="85"/>
                  </a:cxn>
                </a:cxnLst>
                <a:rect l="0" t="0" r="r" b="b"/>
                <a:pathLst>
                  <a:path w="80" h="128">
                    <a:moveTo>
                      <a:pt x="76" y="85"/>
                    </a:moveTo>
                    <a:cubicBezTo>
                      <a:pt x="9" y="77"/>
                      <a:pt x="9" y="77"/>
                      <a:pt x="9" y="77"/>
                    </a:cubicBezTo>
                    <a:cubicBezTo>
                      <a:pt x="9" y="0"/>
                      <a:pt x="9" y="0"/>
                      <a:pt x="9" y="0"/>
                    </a:cubicBezTo>
                    <a:cubicBezTo>
                      <a:pt x="0" y="0"/>
                      <a:pt x="0" y="0"/>
                      <a:pt x="0" y="0"/>
                    </a:cubicBezTo>
                    <a:cubicBezTo>
                      <a:pt x="0" y="81"/>
                      <a:pt x="0" y="81"/>
                      <a:pt x="0" y="81"/>
                    </a:cubicBezTo>
                    <a:cubicBezTo>
                      <a:pt x="0" y="82"/>
                      <a:pt x="0" y="82"/>
                      <a:pt x="0" y="82"/>
                    </a:cubicBezTo>
                    <a:cubicBezTo>
                      <a:pt x="0" y="82"/>
                      <a:pt x="0" y="82"/>
                      <a:pt x="0" y="83"/>
                    </a:cubicBezTo>
                    <a:cubicBezTo>
                      <a:pt x="0" y="83"/>
                      <a:pt x="0" y="83"/>
                      <a:pt x="1" y="83"/>
                    </a:cubicBezTo>
                    <a:cubicBezTo>
                      <a:pt x="1" y="84"/>
                      <a:pt x="1" y="84"/>
                      <a:pt x="1" y="84"/>
                    </a:cubicBezTo>
                    <a:cubicBezTo>
                      <a:pt x="1" y="84"/>
                      <a:pt x="1" y="85"/>
                      <a:pt x="2" y="85"/>
                    </a:cubicBezTo>
                    <a:cubicBezTo>
                      <a:pt x="2" y="85"/>
                      <a:pt x="2" y="85"/>
                      <a:pt x="2" y="85"/>
                    </a:cubicBezTo>
                    <a:cubicBezTo>
                      <a:pt x="61" y="127"/>
                      <a:pt x="61" y="127"/>
                      <a:pt x="61" y="127"/>
                    </a:cubicBezTo>
                    <a:cubicBezTo>
                      <a:pt x="63" y="128"/>
                      <a:pt x="66" y="128"/>
                      <a:pt x="67" y="127"/>
                    </a:cubicBezTo>
                    <a:cubicBezTo>
                      <a:pt x="69" y="125"/>
                      <a:pt x="69" y="122"/>
                      <a:pt x="68" y="121"/>
                    </a:cubicBezTo>
                    <a:cubicBezTo>
                      <a:pt x="52" y="99"/>
                      <a:pt x="52" y="99"/>
                      <a:pt x="52" y="99"/>
                    </a:cubicBezTo>
                    <a:cubicBezTo>
                      <a:pt x="76" y="94"/>
                      <a:pt x="76" y="94"/>
                      <a:pt x="76" y="94"/>
                    </a:cubicBezTo>
                    <a:cubicBezTo>
                      <a:pt x="78" y="94"/>
                      <a:pt x="80" y="92"/>
                      <a:pt x="80" y="90"/>
                    </a:cubicBezTo>
                    <a:cubicBezTo>
                      <a:pt x="80" y="88"/>
                      <a:pt x="78" y="86"/>
                      <a:pt x="76" y="8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GB" sz="1463" dirty="0"/>
              </a:p>
            </p:txBody>
          </p:sp>
          <p:sp>
            <p:nvSpPr>
              <p:cNvPr id="90" name="Freeform 122">
                <a:extLst>
                  <a:ext uri="{FF2B5EF4-FFF2-40B4-BE49-F238E27FC236}">
                    <a16:creationId xmlns:a16="http://schemas.microsoft.com/office/drawing/2014/main" id="{BB59C7AC-E3F3-43B6-892B-16D7E80F4718}"/>
                  </a:ext>
                </a:extLst>
              </p:cNvPr>
              <p:cNvSpPr>
                <a:spLocks/>
              </p:cNvSpPr>
              <p:nvPr/>
            </p:nvSpPr>
            <p:spPr bwMode="auto">
              <a:xfrm>
                <a:off x="2057400" y="1643063"/>
                <a:ext cx="255588" cy="417513"/>
              </a:xfrm>
              <a:custGeom>
                <a:avLst/>
                <a:gdLst/>
                <a:ahLst/>
                <a:cxnLst>
                  <a:cxn ang="0">
                    <a:pos x="76" y="88"/>
                  </a:cxn>
                  <a:cxn ang="0">
                    <a:pos x="9" y="80"/>
                  </a:cxn>
                  <a:cxn ang="0">
                    <a:pos x="9" y="0"/>
                  </a:cxn>
                  <a:cxn ang="0">
                    <a:pos x="0" y="3"/>
                  </a:cxn>
                  <a:cxn ang="0">
                    <a:pos x="0" y="84"/>
                  </a:cxn>
                  <a:cxn ang="0">
                    <a:pos x="0" y="85"/>
                  </a:cxn>
                  <a:cxn ang="0">
                    <a:pos x="0" y="85"/>
                  </a:cxn>
                  <a:cxn ang="0">
                    <a:pos x="1" y="86"/>
                  </a:cxn>
                  <a:cxn ang="0">
                    <a:pos x="1" y="87"/>
                  </a:cxn>
                  <a:cxn ang="0">
                    <a:pos x="2" y="88"/>
                  </a:cxn>
                  <a:cxn ang="0">
                    <a:pos x="2" y="88"/>
                  </a:cxn>
                  <a:cxn ang="0">
                    <a:pos x="61" y="130"/>
                  </a:cxn>
                  <a:cxn ang="0">
                    <a:pos x="67" y="129"/>
                  </a:cxn>
                  <a:cxn ang="0">
                    <a:pos x="68" y="123"/>
                  </a:cxn>
                  <a:cxn ang="0">
                    <a:pos x="51" y="102"/>
                  </a:cxn>
                  <a:cxn ang="0">
                    <a:pos x="76" y="97"/>
                  </a:cxn>
                  <a:cxn ang="0">
                    <a:pos x="80" y="92"/>
                  </a:cxn>
                  <a:cxn ang="0">
                    <a:pos x="76" y="88"/>
                  </a:cxn>
                </a:cxnLst>
                <a:rect l="0" t="0" r="r" b="b"/>
                <a:pathLst>
                  <a:path w="80" h="131">
                    <a:moveTo>
                      <a:pt x="76" y="88"/>
                    </a:moveTo>
                    <a:cubicBezTo>
                      <a:pt x="9" y="80"/>
                      <a:pt x="9" y="80"/>
                      <a:pt x="9" y="80"/>
                    </a:cubicBezTo>
                    <a:cubicBezTo>
                      <a:pt x="9" y="0"/>
                      <a:pt x="9" y="0"/>
                      <a:pt x="9" y="0"/>
                    </a:cubicBezTo>
                    <a:cubicBezTo>
                      <a:pt x="0" y="3"/>
                      <a:pt x="0" y="3"/>
                      <a:pt x="0" y="3"/>
                    </a:cubicBezTo>
                    <a:cubicBezTo>
                      <a:pt x="0" y="84"/>
                      <a:pt x="0" y="84"/>
                      <a:pt x="0" y="84"/>
                    </a:cubicBezTo>
                    <a:cubicBezTo>
                      <a:pt x="0" y="85"/>
                      <a:pt x="0" y="85"/>
                      <a:pt x="0" y="85"/>
                    </a:cubicBezTo>
                    <a:cubicBezTo>
                      <a:pt x="0" y="85"/>
                      <a:pt x="0" y="85"/>
                      <a:pt x="0" y="85"/>
                    </a:cubicBezTo>
                    <a:cubicBezTo>
                      <a:pt x="0" y="86"/>
                      <a:pt x="0" y="86"/>
                      <a:pt x="1" y="86"/>
                    </a:cubicBezTo>
                    <a:cubicBezTo>
                      <a:pt x="1" y="87"/>
                      <a:pt x="1" y="87"/>
                      <a:pt x="1" y="87"/>
                    </a:cubicBezTo>
                    <a:cubicBezTo>
                      <a:pt x="1" y="87"/>
                      <a:pt x="1" y="87"/>
                      <a:pt x="2" y="88"/>
                    </a:cubicBezTo>
                    <a:cubicBezTo>
                      <a:pt x="2" y="88"/>
                      <a:pt x="2" y="88"/>
                      <a:pt x="2" y="88"/>
                    </a:cubicBezTo>
                    <a:cubicBezTo>
                      <a:pt x="61" y="130"/>
                      <a:pt x="61" y="130"/>
                      <a:pt x="61" y="130"/>
                    </a:cubicBezTo>
                    <a:cubicBezTo>
                      <a:pt x="63" y="131"/>
                      <a:pt x="66" y="131"/>
                      <a:pt x="67" y="129"/>
                    </a:cubicBezTo>
                    <a:cubicBezTo>
                      <a:pt x="69" y="128"/>
                      <a:pt x="69" y="125"/>
                      <a:pt x="68" y="123"/>
                    </a:cubicBezTo>
                    <a:cubicBezTo>
                      <a:pt x="51" y="102"/>
                      <a:pt x="51" y="102"/>
                      <a:pt x="51" y="102"/>
                    </a:cubicBezTo>
                    <a:cubicBezTo>
                      <a:pt x="76" y="97"/>
                      <a:pt x="76" y="97"/>
                      <a:pt x="76" y="97"/>
                    </a:cubicBezTo>
                    <a:cubicBezTo>
                      <a:pt x="78" y="97"/>
                      <a:pt x="80" y="95"/>
                      <a:pt x="80" y="92"/>
                    </a:cubicBezTo>
                    <a:cubicBezTo>
                      <a:pt x="80" y="90"/>
                      <a:pt x="78" y="88"/>
                      <a:pt x="76" y="88"/>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GB" sz="1463" dirty="0"/>
              </a:p>
            </p:txBody>
          </p:sp>
          <p:sp>
            <p:nvSpPr>
              <p:cNvPr id="91" name="Freeform 123">
                <a:extLst>
                  <a:ext uri="{FF2B5EF4-FFF2-40B4-BE49-F238E27FC236}">
                    <a16:creationId xmlns:a16="http://schemas.microsoft.com/office/drawing/2014/main" id="{144F2665-B71C-4D93-8E21-37DB1C864139}"/>
                  </a:ext>
                </a:extLst>
              </p:cNvPr>
              <p:cNvSpPr>
                <a:spLocks noEditPoints="1"/>
              </p:cNvSpPr>
              <p:nvPr/>
            </p:nvSpPr>
            <p:spPr bwMode="auto">
              <a:xfrm>
                <a:off x="758825" y="158750"/>
                <a:ext cx="2139950" cy="1506538"/>
              </a:xfrm>
              <a:custGeom>
                <a:avLst/>
                <a:gdLst/>
                <a:ahLst/>
                <a:cxnLst>
                  <a:cxn ang="0">
                    <a:pos x="620" y="163"/>
                  </a:cxn>
                  <a:cxn ang="0">
                    <a:pos x="667" y="100"/>
                  </a:cxn>
                  <a:cxn ang="0">
                    <a:pos x="593" y="106"/>
                  </a:cxn>
                  <a:cxn ang="0">
                    <a:pos x="457" y="9"/>
                  </a:cxn>
                  <a:cxn ang="0">
                    <a:pos x="350" y="133"/>
                  </a:cxn>
                  <a:cxn ang="0">
                    <a:pos x="285" y="292"/>
                  </a:cxn>
                  <a:cxn ang="0">
                    <a:pos x="65" y="364"/>
                  </a:cxn>
                  <a:cxn ang="0">
                    <a:pos x="2" y="357"/>
                  </a:cxn>
                  <a:cxn ang="0">
                    <a:pos x="0" y="391"/>
                  </a:cxn>
                  <a:cxn ang="0">
                    <a:pos x="331" y="473"/>
                  </a:cxn>
                  <a:cxn ang="0">
                    <a:pos x="340" y="473"/>
                  </a:cxn>
                  <a:cxn ang="0">
                    <a:pos x="340" y="473"/>
                  </a:cxn>
                  <a:cxn ang="0">
                    <a:pos x="408" y="463"/>
                  </a:cxn>
                  <a:cxn ang="0">
                    <a:pos x="417" y="460"/>
                  </a:cxn>
                  <a:cxn ang="0">
                    <a:pos x="460" y="438"/>
                  </a:cxn>
                  <a:cxn ang="0">
                    <a:pos x="614" y="198"/>
                  </a:cxn>
                  <a:cxn ang="0">
                    <a:pos x="672" y="175"/>
                  </a:cxn>
                  <a:cxn ang="0">
                    <a:pos x="620" y="163"/>
                  </a:cxn>
                  <a:cxn ang="0">
                    <a:pos x="490" y="114"/>
                  </a:cxn>
                  <a:cxn ang="0">
                    <a:pos x="461" y="86"/>
                  </a:cxn>
                  <a:cxn ang="0">
                    <a:pos x="490" y="57"/>
                  </a:cxn>
                  <a:cxn ang="0">
                    <a:pos x="519" y="86"/>
                  </a:cxn>
                  <a:cxn ang="0">
                    <a:pos x="490" y="114"/>
                  </a:cxn>
                </a:cxnLst>
                <a:rect l="0" t="0" r="r" b="b"/>
                <a:pathLst>
                  <a:path w="672" h="474">
                    <a:moveTo>
                      <a:pt x="620" y="163"/>
                    </a:moveTo>
                    <a:cubicBezTo>
                      <a:pt x="667" y="100"/>
                      <a:pt x="667" y="100"/>
                      <a:pt x="667" y="100"/>
                    </a:cubicBezTo>
                    <a:cubicBezTo>
                      <a:pt x="593" y="106"/>
                      <a:pt x="593" y="106"/>
                      <a:pt x="593" y="106"/>
                    </a:cubicBezTo>
                    <a:cubicBezTo>
                      <a:pt x="593" y="106"/>
                      <a:pt x="533" y="0"/>
                      <a:pt x="457" y="9"/>
                    </a:cubicBezTo>
                    <a:cubicBezTo>
                      <a:pt x="382" y="18"/>
                      <a:pt x="350" y="92"/>
                      <a:pt x="350" y="133"/>
                    </a:cubicBezTo>
                    <a:cubicBezTo>
                      <a:pt x="350" y="174"/>
                      <a:pt x="312" y="273"/>
                      <a:pt x="285" y="292"/>
                    </a:cubicBezTo>
                    <a:cubicBezTo>
                      <a:pt x="250" y="316"/>
                      <a:pt x="156" y="359"/>
                      <a:pt x="65" y="364"/>
                    </a:cubicBezTo>
                    <a:cubicBezTo>
                      <a:pt x="49" y="364"/>
                      <a:pt x="2" y="357"/>
                      <a:pt x="2" y="357"/>
                    </a:cubicBezTo>
                    <a:cubicBezTo>
                      <a:pt x="0" y="391"/>
                      <a:pt x="0" y="391"/>
                      <a:pt x="0" y="391"/>
                    </a:cubicBezTo>
                    <a:cubicBezTo>
                      <a:pt x="0" y="391"/>
                      <a:pt x="183" y="474"/>
                      <a:pt x="331" y="473"/>
                    </a:cubicBezTo>
                    <a:cubicBezTo>
                      <a:pt x="340" y="473"/>
                      <a:pt x="340" y="473"/>
                      <a:pt x="340" y="473"/>
                    </a:cubicBezTo>
                    <a:cubicBezTo>
                      <a:pt x="340" y="473"/>
                      <a:pt x="340" y="473"/>
                      <a:pt x="340" y="473"/>
                    </a:cubicBezTo>
                    <a:cubicBezTo>
                      <a:pt x="364" y="473"/>
                      <a:pt x="387" y="469"/>
                      <a:pt x="408" y="463"/>
                    </a:cubicBezTo>
                    <a:cubicBezTo>
                      <a:pt x="417" y="460"/>
                      <a:pt x="417" y="460"/>
                      <a:pt x="417" y="460"/>
                    </a:cubicBezTo>
                    <a:cubicBezTo>
                      <a:pt x="433" y="455"/>
                      <a:pt x="448" y="448"/>
                      <a:pt x="460" y="438"/>
                    </a:cubicBezTo>
                    <a:cubicBezTo>
                      <a:pt x="593" y="337"/>
                      <a:pt x="614" y="198"/>
                      <a:pt x="614" y="198"/>
                    </a:cubicBezTo>
                    <a:cubicBezTo>
                      <a:pt x="672" y="175"/>
                      <a:pt x="672" y="175"/>
                      <a:pt x="672" y="175"/>
                    </a:cubicBezTo>
                    <a:lnTo>
                      <a:pt x="620" y="163"/>
                    </a:lnTo>
                    <a:close/>
                    <a:moveTo>
                      <a:pt x="490" y="114"/>
                    </a:moveTo>
                    <a:cubicBezTo>
                      <a:pt x="474" y="114"/>
                      <a:pt x="461" y="101"/>
                      <a:pt x="461" y="86"/>
                    </a:cubicBezTo>
                    <a:cubicBezTo>
                      <a:pt x="461" y="70"/>
                      <a:pt x="474" y="57"/>
                      <a:pt x="490" y="57"/>
                    </a:cubicBezTo>
                    <a:cubicBezTo>
                      <a:pt x="506" y="57"/>
                      <a:pt x="519" y="70"/>
                      <a:pt x="519" y="86"/>
                    </a:cubicBezTo>
                    <a:cubicBezTo>
                      <a:pt x="519" y="101"/>
                      <a:pt x="506" y="114"/>
                      <a:pt x="490" y="114"/>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GB" sz="1463" dirty="0"/>
              </a:p>
            </p:txBody>
          </p:sp>
        </p:grpSp>
        <p:sp>
          <p:nvSpPr>
            <p:cNvPr id="27" name="Rectangle 180">
              <a:extLst>
                <a:ext uri="{FF2B5EF4-FFF2-40B4-BE49-F238E27FC236}">
                  <a16:creationId xmlns:a16="http://schemas.microsoft.com/office/drawing/2014/main" id="{1AAF02CB-53B5-43AE-9075-28950A943E40}"/>
                </a:ext>
              </a:extLst>
            </p:cNvPr>
            <p:cNvSpPr>
              <a:spLocks noChangeArrowheads="1"/>
            </p:cNvSpPr>
            <p:nvPr/>
          </p:nvSpPr>
          <p:spPr bwMode="auto">
            <a:xfrm>
              <a:off x="3749767" y="2644165"/>
              <a:ext cx="452398" cy="579347"/>
            </a:xfrm>
            <a:prstGeom prst="rect">
              <a:avLst/>
            </a:prstGeom>
            <a:solidFill>
              <a:srgbClr val="FCE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28" name="Freeform 181">
              <a:extLst>
                <a:ext uri="{FF2B5EF4-FFF2-40B4-BE49-F238E27FC236}">
                  <a16:creationId xmlns:a16="http://schemas.microsoft.com/office/drawing/2014/main" id="{1A11B3A7-95F8-4B6E-9DF5-4E459D709263}"/>
                </a:ext>
              </a:extLst>
            </p:cNvPr>
            <p:cNvSpPr>
              <a:spLocks/>
            </p:cNvSpPr>
            <p:nvPr/>
          </p:nvSpPr>
          <p:spPr bwMode="auto">
            <a:xfrm>
              <a:off x="3749767" y="2644165"/>
              <a:ext cx="452398" cy="265438"/>
            </a:xfrm>
            <a:custGeom>
              <a:avLst/>
              <a:gdLst>
                <a:gd name="T0" fmla="*/ 186 w 186"/>
                <a:gd name="T1" fmla="*/ 0 h 108"/>
                <a:gd name="T2" fmla="*/ 186 w 186"/>
                <a:gd name="T3" fmla="*/ 108 h 108"/>
                <a:gd name="T4" fmla="*/ 0 w 186"/>
                <a:gd name="T5" fmla="*/ 7 h 108"/>
                <a:gd name="T6" fmla="*/ 0 w 186"/>
                <a:gd name="T7" fmla="*/ 0 h 108"/>
                <a:gd name="T8" fmla="*/ 186 w 186"/>
                <a:gd name="T9" fmla="*/ 0 h 108"/>
              </a:gdLst>
              <a:ahLst/>
              <a:cxnLst>
                <a:cxn ang="0">
                  <a:pos x="T0" y="T1"/>
                </a:cxn>
                <a:cxn ang="0">
                  <a:pos x="T2" y="T3"/>
                </a:cxn>
                <a:cxn ang="0">
                  <a:pos x="T4" y="T5"/>
                </a:cxn>
                <a:cxn ang="0">
                  <a:pos x="T6" y="T7"/>
                </a:cxn>
                <a:cxn ang="0">
                  <a:pos x="T8" y="T9"/>
                </a:cxn>
              </a:cxnLst>
              <a:rect l="0" t="0" r="r" b="b"/>
              <a:pathLst>
                <a:path w="186" h="108">
                  <a:moveTo>
                    <a:pt x="186" y="0"/>
                  </a:moveTo>
                  <a:cubicBezTo>
                    <a:pt x="186" y="108"/>
                    <a:pt x="186" y="108"/>
                    <a:pt x="186" y="108"/>
                  </a:cubicBezTo>
                  <a:cubicBezTo>
                    <a:pt x="113" y="96"/>
                    <a:pt x="48" y="59"/>
                    <a:pt x="0" y="7"/>
                  </a:cubicBezTo>
                  <a:cubicBezTo>
                    <a:pt x="0" y="0"/>
                    <a:pt x="0" y="0"/>
                    <a:pt x="0" y="0"/>
                  </a:cubicBezTo>
                  <a:lnTo>
                    <a:pt x="186" y="0"/>
                  </a:lnTo>
                  <a:close/>
                </a:path>
              </a:pathLst>
            </a:custGeom>
            <a:solidFill>
              <a:srgbClr val="EFD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29" name="Oval 182">
              <a:extLst>
                <a:ext uri="{FF2B5EF4-FFF2-40B4-BE49-F238E27FC236}">
                  <a16:creationId xmlns:a16="http://schemas.microsoft.com/office/drawing/2014/main" id="{9697B09D-A917-483C-B15F-1CA08FDF400D}"/>
                </a:ext>
              </a:extLst>
            </p:cNvPr>
            <p:cNvSpPr>
              <a:spLocks noChangeArrowheads="1"/>
            </p:cNvSpPr>
            <p:nvPr/>
          </p:nvSpPr>
          <p:spPr bwMode="auto">
            <a:xfrm>
              <a:off x="3486687" y="1282183"/>
              <a:ext cx="1001689" cy="1458925"/>
            </a:xfrm>
            <a:prstGeom prst="ellipse">
              <a:avLst/>
            </a:prstGeom>
            <a:solidFill>
              <a:srgbClr val="FFE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30" name="Freeform 183">
              <a:extLst>
                <a:ext uri="{FF2B5EF4-FFF2-40B4-BE49-F238E27FC236}">
                  <a16:creationId xmlns:a16="http://schemas.microsoft.com/office/drawing/2014/main" id="{9B6AF9A2-382C-4B33-8A1C-965EF1C46EBF}"/>
                </a:ext>
              </a:extLst>
            </p:cNvPr>
            <p:cNvSpPr>
              <a:spLocks/>
            </p:cNvSpPr>
            <p:nvPr/>
          </p:nvSpPr>
          <p:spPr bwMode="auto">
            <a:xfrm>
              <a:off x="3036547" y="2898062"/>
              <a:ext cx="1878837" cy="881714"/>
            </a:xfrm>
            <a:custGeom>
              <a:avLst/>
              <a:gdLst>
                <a:gd name="T0" fmla="*/ 770 w 770"/>
                <a:gd name="T1" fmla="*/ 361 h 361"/>
                <a:gd name="T2" fmla="*/ 0 w 770"/>
                <a:gd name="T3" fmla="*/ 361 h 361"/>
                <a:gd name="T4" fmla="*/ 48 w 770"/>
                <a:gd name="T5" fmla="*/ 102 h 361"/>
                <a:gd name="T6" fmla="*/ 292 w 770"/>
                <a:gd name="T7" fmla="*/ 0 h 361"/>
                <a:gd name="T8" fmla="*/ 385 w 770"/>
                <a:gd name="T9" fmla="*/ 76 h 361"/>
                <a:gd name="T10" fmla="*/ 478 w 770"/>
                <a:gd name="T11" fmla="*/ 0 h 361"/>
                <a:gd name="T12" fmla="*/ 721 w 770"/>
                <a:gd name="T13" fmla="*/ 102 h 361"/>
                <a:gd name="T14" fmla="*/ 770 w 770"/>
                <a:gd name="T15" fmla="*/ 361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0" h="361">
                  <a:moveTo>
                    <a:pt x="770" y="361"/>
                  </a:moveTo>
                  <a:cubicBezTo>
                    <a:pt x="0" y="361"/>
                    <a:pt x="0" y="361"/>
                    <a:pt x="0" y="361"/>
                  </a:cubicBezTo>
                  <a:cubicBezTo>
                    <a:pt x="0" y="361"/>
                    <a:pt x="25" y="131"/>
                    <a:pt x="48" y="102"/>
                  </a:cubicBezTo>
                  <a:cubicBezTo>
                    <a:pt x="99" y="40"/>
                    <a:pt x="292" y="0"/>
                    <a:pt x="292" y="0"/>
                  </a:cubicBezTo>
                  <a:cubicBezTo>
                    <a:pt x="293" y="51"/>
                    <a:pt x="339" y="76"/>
                    <a:pt x="385" y="76"/>
                  </a:cubicBezTo>
                  <a:cubicBezTo>
                    <a:pt x="431" y="76"/>
                    <a:pt x="477" y="51"/>
                    <a:pt x="478" y="0"/>
                  </a:cubicBezTo>
                  <a:cubicBezTo>
                    <a:pt x="478" y="0"/>
                    <a:pt x="671" y="40"/>
                    <a:pt x="721" y="102"/>
                  </a:cubicBezTo>
                  <a:cubicBezTo>
                    <a:pt x="745" y="131"/>
                    <a:pt x="770" y="361"/>
                    <a:pt x="770" y="361"/>
                  </a:cubicBezTo>
                </a:path>
              </a:pathLst>
            </a:custGeom>
            <a:solidFill>
              <a:srgbClr val="003193"/>
            </a:solidFill>
            <a:ln>
              <a:noFill/>
            </a:ln>
          </p:spPr>
          <p:txBody>
            <a:bodyPr vert="horz" wrap="square" lIns="74295" tIns="37148" rIns="74295" bIns="37148" numCol="1" anchor="t" anchorCtr="0" compatLnSpc="1">
              <a:prstTxWarp prst="textNoShape">
                <a:avLst/>
              </a:prstTxWarp>
            </a:bodyPr>
            <a:lstStyle/>
            <a:p>
              <a:endParaRPr lang="en-GB" sz="1463" dirty="0"/>
            </a:p>
          </p:txBody>
        </p:sp>
        <p:sp>
          <p:nvSpPr>
            <p:cNvPr id="31" name="Freeform 166">
              <a:extLst>
                <a:ext uri="{FF2B5EF4-FFF2-40B4-BE49-F238E27FC236}">
                  <a16:creationId xmlns:a16="http://schemas.microsoft.com/office/drawing/2014/main" id="{D00815A4-B3BC-498A-94EF-44CC8B8F7205}"/>
                </a:ext>
              </a:extLst>
            </p:cNvPr>
            <p:cNvSpPr>
              <a:spLocks/>
            </p:cNvSpPr>
            <p:nvPr/>
          </p:nvSpPr>
          <p:spPr bwMode="auto">
            <a:xfrm>
              <a:off x="3749767" y="2826509"/>
              <a:ext cx="452398" cy="946997"/>
            </a:xfrm>
            <a:custGeom>
              <a:avLst/>
              <a:gdLst>
                <a:gd name="connsiteX0" fmla="*/ 0 w 452398"/>
                <a:gd name="connsiteY0" fmla="*/ 0 h 946997"/>
                <a:gd name="connsiteX1" fmla="*/ 452398 w 452398"/>
                <a:gd name="connsiteY1" fmla="*/ 0 h 946997"/>
                <a:gd name="connsiteX2" fmla="*/ 449998 w 452398"/>
                <a:gd name="connsiteY2" fmla="*/ 946997 h 946997"/>
                <a:gd name="connsiteX3" fmla="*/ 0 w 452398"/>
                <a:gd name="connsiteY3" fmla="*/ 946997 h 946997"/>
                <a:gd name="connsiteX4" fmla="*/ 0 w 452398"/>
                <a:gd name="connsiteY4" fmla="*/ 790906 h 946997"/>
                <a:gd name="connsiteX5" fmla="*/ 0 w 452398"/>
                <a:gd name="connsiteY5" fmla="*/ 0 h 9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398" h="946997">
                  <a:moveTo>
                    <a:pt x="0" y="0"/>
                  </a:moveTo>
                  <a:cubicBezTo>
                    <a:pt x="0" y="224969"/>
                    <a:pt x="449966" y="217470"/>
                    <a:pt x="452398" y="0"/>
                  </a:cubicBezTo>
                  <a:lnTo>
                    <a:pt x="449998" y="946997"/>
                  </a:lnTo>
                  <a:lnTo>
                    <a:pt x="0" y="946997"/>
                  </a:lnTo>
                  <a:lnTo>
                    <a:pt x="0" y="790906"/>
                  </a:lnTo>
                  <a:cubicBezTo>
                    <a:pt x="0" y="0"/>
                    <a:pt x="0" y="0"/>
                    <a:pt x="0" y="0"/>
                  </a:cubicBezTo>
                  <a:close/>
                </a:path>
              </a:pathLst>
            </a:custGeom>
            <a:solidFill>
              <a:srgbClr val="EC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GB" sz="1463" dirty="0"/>
            </a:p>
          </p:txBody>
        </p:sp>
        <p:sp>
          <p:nvSpPr>
            <p:cNvPr id="32" name="Freeform 191">
              <a:extLst>
                <a:ext uri="{FF2B5EF4-FFF2-40B4-BE49-F238E27FC236}">
                  <a16:creationId xmlns:a16="http://schemas.microsoft.com/office/drawing/2014/main" id="{6FA9A40D-4D19-45A4-8B1B-56FB1077373A}"/>
                </a:ext>
              </a:extLst>
            </p:cNvPr>
            <p:cNvSpPr>
              <a:spLocks/>
            </p:cNvSpPr>
            <p:nvPr/>
          </p:nvSpPr>
          <p:spPr bwMode="auto">
            <a:xfrm>
              <a:off x="3380463" y="1903247"/>
              <a:ext cx="237741" cy="371613"/>
            </a:xfrm>
            <a:custGeom>
              <a:avLst/>
              <a:gdLst>
                <a:gd name="T0" fmla="*/ 97 w 97"/>
                <a:gd name="T1" fmla="*/ 76 h 152"/>
                <a:gd name="T2" fmla="*/ 48 w 97"/>
                <a:gd name="T3" fmla="*/ 152 h 152"/>
                <a:gd name="T4" fmla="*/ 0 w 97"/>
                <a:gd name="T5" fmla="*/ 58 h 152"/>
                <a:gd name="T6" fmla="*/ 48 w 97"/>
                <a:gd name="T7" fmla="*/ 0 h 152"/>
                <a:gd name="T8" fmla="*/ 97 w 97"/>
                <a:gd name="T9" fmla="*/ 76 h 152"/>
              </a:gdLst>
              <a:ahLst/>
              <a:cxnLst>
                <a:cxn ang="0">
                  <a:pos x="T0" y="T1"/>
                </a:cxn>
                <a:cxn ang="0">
                  <a:pos x="T2" y="T3"/>
                </a:cxn>
                <a:cxn ang="0">
                  <a:pos x="T4" y="T5"/>
                </a:cxn>
                <a:cxn ang="0">
                  <a:pos x="T6" y="T7"/>
                </a:cxn>
                <a:cxn ang="0">
                  <a:pos x="T8" y="T9"/>
                </a:cxn>
              </a:cxnLst>
              <a:rect l="0" t="0" r="r" b="b"/>
              <a:pathLst>
                <a:path w="97" h="152">
                  <a:moveTo>
                    <a:pt x="97" y="76"/>
                  </a:moveTo>
                  <a:cubicBezTo>
                    <a:pt x="97" y="118"/>
                    <a:pt x="75" y="152"/>
                    <a:pt x="48" y="152"/>
                  </a:cubicBezTo>
                  <a:cubicBezTo>
                    <a:pt x="20" y="152"/>
                    <a:pt x="0" y="100"/>
                    <a:pt x="0" y="58"/>
                  </a:cubicBezTo>
                  <a:cubicBezTo>
                    <a:pt x="0" y="16"/>
                    <a:pt x="20" y="0"/>
                    <a:pt x="48" y="0"/>
                  </a:cubicBezTo>
                  <a:cubicBezTo>
                    <a:pt x="75" y="0"/>
                    <a:pt x="97" y="34"/>
                    <a:pt x="97" y="76"/>
                  </a:cubicBezTo>
                </a:path>
              </a:pathLst>
            </a:custGeom>
            <a:solidFill>
              <a:srgbClr val="FFE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33" name="Freeform 192">
              <a:extLst>
                <a:ext uri="{FF2B5EF4-FFF2-40B4-BE49-F238E27FC236}">
                  <a16:creationId xmlns:a16="http://schemas.microsoft.com/office/drawing/2014/main" id="{71DE4BB3-E91B-491F-B8DA-B3464B9A5BC9}"/>
                </a:ext>
              </a:extLst>
            </p:cNvPr>
            <p:cNvSpPr>
              <a:spLocks/>
            </p:cNvSpPr>
            <p:nvPr/>
          </p:nvSpPr>
          <p:spPr bwMode="auto">
            <a:xfrm>
              <a:off x="4331422" y="1903247"/>
              <a:ext cx="240048" cy="371613"/>
            </a:xfrm>
            <a:custGeom>
              <a:avLst/>
              <a:gdLst>
                <a:gd name="T0" fmla="*/ 0 w 98"/>
                <a:gd name="T1" fmla="*/ 76 h 152"/>
                <a:gd name="T2" fmla="*/ 50 w 98"/>
                <a:gd name="T3" fmla="*/ 152 h 152"/>
                <a:gd name="T4" fmla="*/ 98 w 98"/>
                <a:gd name="T5" fmla="*/ 58 h 152"/>
                <a:gd name="T6" fmla="*/ 50 w 98"/>
                <a:gd name="T7" fmla="*/ 0 h 152"/>
                <a:gd name="T8" fmla="*/ 0 w 98"/>
                <a:gd name="T9" fmla="*/ 76 h 152"/>
              </a:gdLst>
              <a:ahLst/>
              <a:cxnLst>
                <a:cxn ang="0">
                  <a:pos x="T0" y="T1"/>
                </a:cxn>
                <a:cxn ang="0">
                  <a:pos x="T2" y="T3"/>
                </a:cxn>
                <a:cxn ang="0">
                  <a:pos x="T4" y="T5"/>
                </a:cxn>
                <a:cxn ang="0">
                  <a:pos x="T6" y="T7"/>
                </a:cxn>
                <a:cxn ang="0">
                  <a:pos x="T8" y="T9"/>
                </a:cxn>
              </a:cxnLst>
              <a:rect l="0" t="0" r="r" b="b"/>
              <a:pathLst>
                <a:path w="98" h="152">
                  <a:moveTo>
                    <a:pt x="0" y="76"/>
                  </a:moveTo>
                  <a:cubicBezTo>
                    <a:pt x="0" y="118"/>
                    <a:pt x="23" y="152"/>
                    <a:pt x="50" y="152"/>
                  </a:cubicBezTo>
                  <a:cubicBezTo>
                    <a:pt x="77" y="152"/>
                    <a:pt x="98" y="100"/>
                    <a:pt x="98" y="58"/>
                  </a:cubicBezTo>
                  <a:cubicBezTo>
                    <a:pt x="98" y="16"/>
                    <a:pt x="77" y="0"/>
                    <a:pt x="50" y="0"/>
                  </a:cubicBezTo>
                  <a:cubicBezTo>
                    <a:pt x="23" y="0"/>
                    <a:pt x="0" y="34"/>
                    <a:pt x="0" y="76"/>
                  </a:cubicBezTo>
                </a:path>
              </a:pathLst>
            </a:custGeom>
            <a:solidFill>
              <a:srgbClr val="FFE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34" name="Freeform 193">
              <a:extLst>
                <a:ext uri="{FF2B5EF4-FFF2-40B4-BE49-F238E27FC236}">
                  <a16:creationId xmlns:a16="http://schemas.microsoft.com/office/drawing/2014/main" id="{0CBC8249-5918-457F-A18B-B92A64987C47}"/>
                </a:ext>
              </a:extLst>
            </p:cNvPr>
            <p:cNvSpPr>
              <a:spLocks/>
            </p:cNvSpPr>
            <p:nvPr/>
          </p:nvSpPr>
          <p:spPr bwMode="auto">
            <a:xfrm>
              <a:off x="3378154" y="1187720"/>
              <a:ext cx="1193316" cy="914028"/>
            </a:xfrm>
            <a:custGeom>
              <a:avLst/>
              <a:gdLst>
                <a:gd name="T0" fmla="*/ 245 w 489"/>
                <a:gd name="T1" fmla="*/ 0 h 374"/>
                <a:gd name="T2" fmla="*/ 456 w 489"/>
                <a:gd name="T3" fmla="*/ 102 h 374"/>
                <a:gd name="T4" fmla="*/ 474 w 489"/>
                <a:gd name="T5" fmla="*/ 305 h 374"/>
                <a:gd name="T6" fmla="*/ 454 w 489"/>
                <a:gd name="T7" fmla="*/ 294 h 374"/>
                <a:gd name="T8" fmla="*/ 440 w 489"/>
                <a:gd name="T9" fmla="*/ 374 h 374"/>
                <a:gd name="T10" fmla="*/ 429 w 489"/>
                <a:gd name="T11" fmla="*/ 374 h 374"/>
                <a:gd name="T12" fmla="*/ 413 w 489"/>
                <a:gd name="T13" fmla="*/ 305 h 374"/>
                <a:gd name="T14" fmla="*/ 406 w 489"/>
                <a:gd name="T15" fmla="*/ 260 h 374"/>
                <a:gd name="T16" fmla="*/ 245 w 489"/>
                <a:gd name="T17" fmla="*/ 131 h 374"/>
                <a:gd name="T18" fmla="*/ 82 w 489"/>
                <a:gd name="T19" fmla="*/ 262 h 374"/>
                <a:gd name="T20" fmla="*/ 76 w 489"/>
                <a:gd name="T21" fmla="*/ 305 h 374"/>
                <a:gd name="T22" fmla="*/ 61 w 489"/>
                <a:gd name="T23" fmla="*/ 374 h 374"/>
                <a:gd name="T24" fmla="*/ 49 w 489"/>
                <a:gd name="T25" fmla="*/ 374 h 374"/>
                <a:gd name="T26" fmla="*/ 36 w 489"/>
                <a:gd name="T27" fmla="*/ 294 h 374"/>
                <a:gd name="T28" fmla="*/ 16 w 489"/>
                <a:gd name="T29" fmla="*/ 305 h 374"/>
                <a:gd name="T30" fmla="*/ 34 w 489"/>
                <a:gd name="T31" fmla="*/ 102 h 374"/>
                <a:gd name="T32" fmla="*/ 245 w 489"/>
                <a:gd name="T3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374">
                  <a:moveTo>
                    <a:pt x="245" y="0"/>
                  </a:moveTo>
                  <a:cubicBezTo>
                    <a:pt x="334" y="0"/>
                    <a:pt x="425" y="41"/>
                    <a:pt x="456" y="102"/>
                  </a:cubicBezTo>
                  <a:cubicBezTo>
                    <a:pt x="489" y="169"/>
                    <a:pt x="474" y="305"/>
                    <a:pt x="474" y="305"/>
                  </a:cubicBezTo>
                  <a:cubicBezTo>
                    <a:pt x="474" y="305"/>
                    <a:pt x="464" y="296"/>
                    <a:pt x="454" y="294"/>
                  </a:cubicBezTo>
                  <a:cubicBezTo>
                    <a:pt x="444" y="293"/>
                    <a:pt x="440" y="374"/>
                    <a:pt x="440" y="374"/>
                  </a:cubicBezTo>
                  <a:cubicBezTo>
                    <a:pt x="429" y="374"/>
                    <a:pt x="429" y="374"/>
                    <a:pt x="429" y="374"/>
                  </a:cubicBezTo>
                  <a:cubicBezTo>
                    <a:pt x="429" y="374"/>
                    <a:pt x="424" y="334"/>
                    <a:pt x="413" y="305"/>
                  </a:cubicBezTo>
                  <a:cubicBezTo>
                    <a:pt x="413" y="305"/>
                    <a:pt x="395" y="279"/>
                    <a:pt x="406" y="260"/>
                  </a:cubicBezTo>
                  <a:cubicBezTo>
                    <a:pt x="440" y="204"/>
                    <a:pt x="425" y="131"/>
                    <a:pt x="245" y="131"/>
                  </a:cubicBezTo>
                  <a:cubicBezTo>
                    <a:pt x="65" y="131"/>
                    <a:pt x="49" y="194"/>
                    <a:pt x="82" y="262"/>
                  </a:cubicBezTo>
                  <a:cubicBezTo>
                    <a:pt x="91" y="279"/>
                    <a:pt x="76" y="305"/>
                    <a:pt x="76" y="305"/>
                  </a:cubicBezTo>
                  <a:cubicBezTo>
                    <a:pt x="66" y="334"/>
                    <a:pt x="61" y="374"/>
                    <a:pt x="61" y="374"/>
                  </a:cubicBezTo>
                  <a:cubicBezTo>
                    <a:pt x="49" y="374"/>
                    <a:pt x="49" y="374"/>
                    <a:pt x="49" y="374"/>
                  </a:cubicBezTo>
                  <a:cubicBezTo>
                    <a:pt x="49" y="374"/>
                    <a:pt x="46" y="293"/>
                    <a:pt x="36" y="294"/>
                  </a:cubicBezTo>
                  <a:cubicBezTo>
                    <a:pt x="26" y="296"/>
                    <a:pt x="16" y="305"/>
                    <a:pt x="16" y="305"/>
                  </a:cubicBezTo>
                  <a:cubicBezTo>
                    <a:pt x="16" y="305"/>
                    <a:pt x="0" y="169"/>
                    <a:pt x="34" y="102"/>
                  </a:cubicBezTo>
                  <a:cubicBezTo>
                    <a:pt x="65" y="41"/>
                    <a:pt x="156" y="0"/>
                    <a:pt x="245" y="0"/>
                  </a:cubicBezTo>
                </a:path>
              </a:pathLst>
            </a:custGeom>
            <a:solidFill>
              <a:srgbClr val="925B34"/>
            </a:solidFill>
            <a:ln>
              <a:noFill/>
            </a:ln>
          </p:spPr>
          <p:txBody>
            <a:bodyPr vert="horz" wrap="square" lIns="74295" tIns="37148" rIns="74295" bIns="37148" numCol="1" anchor="t" anchorCtr="0" compatLnSpc="1">
              <a:prstTxWarp prst="textNoShape">
                <a:avLst/>
              </a:prstTxWarp>
            </a:bodyPr>
            <a:lstStyle/>
            <a:p>
              <a:endParaRPr lang="en-GB" sz="1463" dirty="0"/>
            </a:p>
          </p:txBody>
        </p:sp>
        <p:sp>
          <p:nvSpPr>
            <p:cNvPr id="35" name="Freeform 195">
              <a:extLst>
                <a:ext uri="{FF2B5EF4-FFF2-40B4-BE49-F238E27FC236}">
                  <a16:creationId xmlns:a16="http://schemas.microsoft.com/office/drawing/2014/main" id="{8657C9D3-EDDC-44A4-BCD8-FD8603B0CFCB}"/>
                </a:ext>
              </a:extLst>
            </p:cNvPr>
            <p:cNvSpPr>
              <a:spLocks/>
            </p:cNvSpPr>
            <p:nvPr/>
          </p:nvSpPr>
          <p:spPr bwMode="auto">
            <a:xfrm>
              <a:off x="3982890" y="2323331"/>
              <a:ext cx="196194" cy="133873"/>
            </a:xfrm>
            <a:custGeom>
              <a:avLst/>
              <a:gdLst>
                <a:gd name="T0" fmla="*/ 0 w 85"/>
                <a:gd name="T1" fmla="*/ 0 h 58"/>
                <a:gd name="T2" fmla="*/ 85 w 85"/>
                <a:gd name="T3" fmla="*/ 37 h 58"/>
                <a:gd name="T4" fmla="*/ 85 w 85"/>
                <a:gd name="T5" fmla="*/ 58 h 58"/>
                <a:gd name="T6" fmla="*/ 0 w 85"/>
                <a:gd name="T7" fmla="*/ 48 h 58"/>
                <a:gd name="T8" fmla="*/ 0 w 85"/>
                <a:gd name="T9" fmla="*/ 0 h 58"/>
              </a:gdLst>
              <a:ahLst/>
              <a:cxnLst>
                <a:cxn ang="0">
                  <a:pos x="T0" y="T1"/>
                </a:cxn>
                <a:cxn ang="0">
                  <a:pos x="T2" y="T3"/>
                </a:cxn>
                <a:cxn ang="0">
                  <a:pos x="T4" y="T5"/>
                </a:cxn>
                <a:cxn ang="0">
                  <a:pos x="T6" y="T7"/>
                </a:cxn>
                <a:cxn ang="0">
                  <a:pos x="T8" y="T9"/>
                </a:cxn>
              </a:cxnLst>
              <a:rect l="0" t="0" r="r" b="b"/>
              <a:pathLst>
                <a:path w="85" h="58">
                  <a:moveTo>
                    <a:pt x="0" y="0"/>
                  </a:moveTo>
                  <a:lnTo>
                    <a:pt x="85" y="37"/>
                  </a:lnTo>
                  <a:lnTo>
                    <a:pt x="85" y="58"/>
                  </a:lnTo>
                  <a:lnTo>
                    <a:pt x="0" y="48"/>
                  </a:lnTo>
                  <a:lnTo>
                    <a:pt x="0" y="0"/>
                  </a:lnTo>
                  <a:close/>
                </a:path>
              </a:pathLst>
            </a:custGeom>
            <a:solidFill>
              <a:srgbClr val="925B34"/>
            </a:solidFill>
            <a:ln>
              <a:noFill/>
            </a:ln>
          </p:spPr>
          <p:txBody>
            <a:bodyPr vert="horz" wrap="square" lIns="74295" tIns="37148" rIns="74295" bIns="37148" numCol="1" anchor="t" anchorCtr="0" compatLnSpc="1">
              <a:prstTxWarp prst="textNoShape">
                <a:avLst/>
              </a:prstTxWarp>
            </a:bodyPr>
            <a:lstStyle/>
            <a:p>
              <a:endParaRPr lang="en-GB" sz="1463" dirty="0"/>
            </a:p>
          </p:txBody>
        </p:sp>
        <p:sp>
          <p:nvSpPr>
            <p:cNvPr id="36" name="Freeform 172">
              <a:extLst>
                <a:ext uri="{FF2B5EF4-FFF2-40B4-BE49-F238E27FC236}">
                  <a16:creationId xmlns:a16="http://schemas.microsoft.com/office/drawing/2014/main" id="{58AB0DD8-D494-4A6F-9E89-0A2633EEFCEB}"/>
                </a:ext>
              </a:extLst>
            </p:cNvPr>
            <p:cNvSpPr>
              <a:spLocks noChangeArrowheads="1"/>
            </p:cNvSpPr>
            <p:nvPr/>
          </p:nvSpPr>
          <p:spPr bwMode="auto">
            <a:xfrm>
              <a:off x="3773610" y="2477232"/>
              <a:ext cx="409091" cy="263877"/>
            </a:xfrm>
            <a:custGeom>
              <a:avLst/>
              <a:gdLst>
                <a:gd name="connsiteX0" fmla="*/ 0 w 409091"/>
                <a:gd name="connsiteY0" fmla="*/ 0 h 263877"/>
                <a:gd name="connsiteX1" fmla="*/ 36927 w 409091"/>
                <a:gd name="connsiteY1" fmla="*/ 0 h 263877"/>
                <a:gd name="connsiteX2" fmla="*/ 36927 w 409091"/>
                <a:gd name="connsiteY2" fmla="*/ 122736 h 263877"/>
                <a:gd name="connsiteX3" fmla="*/ 89146 w 409091"/>
                <a:gd name="connsiteY3" fmla="*/ 174955 h 263877"/>
                <a:gd name="connsiteX4" fmla="*/ 319944 w 409091"/>
                <a:gd name="connsiteY4" fmla="*/ 174955 h 263877"/>
                <a:gd name="connsiteX5" fmla="*/ 372163 w 409091"/>
                <a:gd name="connsiteY5" fmla="*/ 122736 h 263877"/>
                <a:gd name="connsiteX6" fmla="*/ 372163 w 409091"/>
                <a:gd name="connsiteY6" fmla="*/ 0 h 263877"/>
                <a:gd name="connsiteX7" fmla="*/ 409091 w 409091"/>
                <a:gd name="connsiteY7" fmla="*/ 0 h 263877"/>
                <a:gd name="connsiteX8" fmla="*/ 409091 w 409091"/>
                <a:gd name="connsiteY8" fmla="*/ 218953 h 263877"/>
                <a:gd name="connsiteX9" fmla="*/ 404175 w 409091"/>
                <a:gd name="connsiteY9" fmla="*/ 221739 h 263877"/>
                <a:gd name="connsiteX10" fmla="*/ 204272 w 409091"/>
                <a:gd name="connsiteY10" fmla="*/ 263877 h 263877"/>
                <a:gd name="connsiteX11" fmla="*/ 4370 w 409091"/>
                <a:gd name="connsiteY11" fmla="*/ 221739 h 263877"/>
                <a:gd name="connsiteX12" fmla="*/ 0 w 409091"/>
                <a:gd name="connsiteY12" fmla="*/ 219263 h 26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091" h="263877">
                  <a:moveTo>
                    <a:pt x="0" y="0"/>
                  </a:moveTo>
                  <a:lnTo>
                    <a:pt x="36927" y="0"/>
                  </a:lnTo>
                  <a:lnTo>
                    <a:pt x="36927" y="122736"/>
                  </a:lnTo>
                  <a:cubicBezTo>
                    <a:pt x="36927" y="151576"/>
                    <a:pt x="60306" y="174955"/>
                    <a:pt x="89146" y="174955"/>
                  </a:cubicBezTo>
                  <a:lnTo>
                    <a:pt x="319944" y="174955"/>
                  </a:lnTo>
                  <a:cubicBezTo>
                    <a:pt x="348784" y="174955"/>
                    <a:pt x="372163" y="151576"/>
                    <a:pt x="372163" y="122736"/>
                  </a:cubicBezTo>
                  <a:lnTo>
                    <a:pt x="372163" y="0"/>
                  </a:lnTo>
                  <a:lnTo>
                    <a:pt x="409091" y="0"/>
                  </a:lnTo>
                  <a:lnTo>
                    <a:pt x="409091" y="218953"/>
                  </a:lnTo>
                  <a:lnTo>
                    <a:pt x="404175" y="221739"/>
                  </a:lnTo>
                  <a:cubicBezTo>
                    <a:pt x="342733" y="248873"/>
                    <a:pt x="275181" y="263877"/>
                    <a:pt x="204272" y="263877"/>
                  </a:cubicBezTo>
                  <a:cubicBezTo>
                    <a:pt x="133364" y="263877"/>
                    <a:pt x="65812" y="248873"/>
                    <a:pt x="4370" y="221739"/>
                  </a:cubicBezTo>
                  <a:lnTo>
                    <a:pt x="0" y="219263"/>
                  </a:lnTo>
                  <a:close/>
                </a:path>
              </a:pathLst>
            </a:custGeom>
            <a:solidFill>
              <a:srgbClr val="925B34"/>
            </a:solidFill>
            <a:ln>
              <a:noFill/>
            </a:ln>
          </p:spPr>
          <p:txBody>
            <a:bodyPr vert="horz" wrap="square" lIns="74295" tIns="37148" rIns="74295" bIns="37148" numCol="1" anchor="t" anchorCtr="0" compatLnSpc="1">
              <a:prstTxWarp prst="textNoShape">
                <a:avLst/>
              </a:prstTxWarp>
              <a:noAutofit/>
            </a:bodyPr>
            <a:lstStyle/>
            <a:p>
              <a:endParaRPr lang="en-GB" sz="1463" dirty="0"/>
            </a:p>
          </p:txBody>
        </p:sp>
        <p:grpSp>
          <p:nvGrpSpPr>
            <p:cNvPr id="37" name="Group 36">
              <a:extLst>
                <a:ext uri="{FF2B5EF4-FFF2-40B4-BE49-F238E27FC236}">
                  <a16:creationId xmlns:a16="http://schemas.microsoft.com/office/drawing/2014/main" id="{86B54A3D-E441-4971-B30D-119C9BC99200}"/>
                </a:ext>
              </a:extLst>
            </p:cNvPr>
            <p:cNvGrpSpPr/>
            <p:nvPr/>
          </p:nvGrpSpPr>
          <p:grpSpPr>
            <a:xfrm>
              <a:off x="4910768" y="1187720"/>
              <a:ext cx="1876529" cy="2592056"/>
              <a:chOff x="4102987" y="2615626"/>
              <a:chExt cx="1876529" cy="2592056"/>
            </a:xfrm>
          </p:grpSpPr>
          <p:sp>
            <p:nvSpPr>
              <p:cNvPr id="79" name="Rectangle 151">
                <a:extLst>
                  <a:ext uri="{FF2B5EF4-FFF2-40B4-BE49-F238E27FC236}">
                    <a16:creationId xmlns:a16="http://schemas.microsoft.com/office/drawing/2014/main" id="{65F6180F-4F22-416C-8356-56FA6A55D1C0}"/>
                  </a:ext>
                </a:extLst>
              </p:cNvPr>
              <p:cNvSpPr>
                <a:spLocks noChangeArrowheads="1"/>
              </p:cNvSpPr>
              <p:nvPr/>
            </p:nvSpPr>
            <p:spPr bwMode="auto">
              <a:xfrm>
                <a:off x="4816207" y="4072071"/>
                <a:ext cx="450091" cy="579347"/>
              </a:xfrm>
              <a:prstGeom prst="rect">
                <a:avLst/>
              </a:prstGeom>
              <a:solidFill>
                <a:srgbClr val="C59A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0" name="Rectangle 152">
                <a:extLst>
                  <a:ext uri="{FF2B5EF4-FFF2-40B4-BE49-F238E27FC236}">
                    <a16:creationId xmlns:a16="http://schemas.microsoft.com/office/drawing/2014/main" id="{39D3A44D-0323-4A29-BDDF-DBF42AC8D011}"/>
                  </a:ext>
                </a:extLst>
              </p:cNvPr>
              <p:cNvSpPr>
                <a:spLocks noChangeArrowheads="1"/>
              </p:cNvSpPr>
              <p:nvPr/>
            </p:nvSpPr>
            <p:spPr bwMode="auto">
              <a:xfrm>
                <a:off x="4816207" y="4072071"/>
                <a:ext cx="450091" cy="5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1" name="Freeform 153">
                <a:extLst>
                  <a:ext uri="{FF2B5EF4-FFF2-40B4-BE49-F238E27FC236}">
                    <a16:creationId xmlns:a16="http://schemas.microsoft.com/office/drawing/2014/main" id="{19101D6B-D250-400E-8269-244BDE104008}"/>
                  </a:ext>
                </a:extLst>
              </p:cNvPr>
              <p:cNvSpPr>
                <a:spLocks/>
              </p:cNvSpPr>
              <p:nvPr/>
            </p:nvSpPr>
            <p:spPr bwMode="auto">
              <a:xfrm>
                <a:off x="4816207" y="4072071"/>
                <a:ext cx="450091" cy="265438"/>
              </a:xfrm>
              <a:custGeom>
                <a:avLst/>
                <a:gdLst>
                  <a:gd name="T0" fmla="*/ 185 w 185"/>
                  <a:gd name="T1" fmla="*/ 108 h 108"/>
                  <a:gd name="T2" fmla="*/ 0 w 185"/>
                  <a:gd name="T3" fmla="*/ 7 h 108"/>
                  <a:gd name="T4" fmla="*/ 0 w 185"/>
                  <a:gd name="T5" fmla="*/ 0 h 108"/>
                  <a:gd name="T6" fmla="*/ 185 w 185"/>
                  <a:gd name="T7" fmla="*/ 0 h 108"/>
                  <a:gd name="T8" fmla="*/ 185 w 185"/>
                  <a:gd name="T9" fmla="*/ 108 h 108"/>
                </a:gdLst>
                <a:ahLst/>
                <a:cxnLst>
                  <a:cxn ang="0">
                    <a:pos x="T0" y="T1"/>
                  </a:cxn>
                  <a:cxn ang="0">
                    <a:pos x="T2" y="T3"/>
                  </a:cxn>
                  <a:cxn ang="0">
                    <a:pos x="T4" y="T5"/>
                  </a:cxn>
                  <a:cxn ang="0">
                    <a:pos x="T6" y="T7"/>
                  </a:cxn>
                  <a:cxn ang="0">
                    <a:pos x="T8" y="T9"/>
                  </a:cxn>
                </a:cxnLst>
                <a:rect l="0" t="0" r="r" b="b"/>
                <a:pathLst>
                  <a:path w="185" h="108">
                    <a:moveTo>
                      <a:pt x="185" y="108"/>
                    </a:moveTo>
                    <a:cubicBezTo>
                      <a:pt x="112" y="96"/>
                      <a:pt x="48" y="59"/>
                      <a:pt x="0" y="7"/>
                    </a:cubicBezTo>
                    <a:cubicBezTo>
                      <a:pt x="0" y="0"/>
                      <a:pt x="0" y="0"/>
                      <a:pt x="0" y="0"/>
                    </a:cubicBezTo>
                    <a:cubicBezTo>
                      <a:pt x="185" y="0"/>
                      <a:pt x="185" y="0"/>
                      <a:pt x="185" y="0"/>
                    </a:cubicBezTo>
                    <a:cubicBezTo>
                      <a:pt x="185" y="108"/>
                      <a:pt x="185" y="108"/>
                      <a:pt x="185" y="108"/>
                    </a:cubicBezTo>
                  </a:path>
                </a:pathLst>
              </a:custGeom>
              <a:solidFill>
                <a:srgbClr val="967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2" name="Oval 154">
                <a:extLst>
                  <a:ext uri="{FF2B5EF4-FFF2-40B4-BE49-F238E27FC236}">
                    <a16:creationId xmlns:a16="http://schemas.microsoft.com/office/drawing/2014/main" id="{A97643BF-3FF5-40EC-B701-FCF26FF57F11}"/>
                  </a:ext>
                </a:extLst>
              </p:cNvPr>
              <p:cNvSpPr>
                <a:spLocks noChangeArrowheads="1"/>
              </p:cNvSpPr>
              <p:nvPr/>
            </p:nvSpPr>
            <p:spPr bwMode="auto">
              <a:xfrm>
                <a:off x="4506683" y="2778797"/>
                <a:ext cx="1048134" cy="1390217"/>
              </a:xfrm>
              <a:prstGeom prst="ellipse">
                <a:avLst/>
              </a:prstGeom>
              <a:solidFill>
                <a:srgbClr val="C59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3" name="Freeform 155">
                <a:extLst>
                  <a:ext uri="{FF2B5EF4-FFF2-40B4-BE49-F238E27FC236}">
                    <a16:creationId xmlns:a16="http://schemas.microsoft.com/office/drawing/2014/main" id="{B3D4FCB4-C110-4A0D-9BFD-CF0EC6F5B5E3}"/>
                  </a:ext>
                </a:extLst>
              </p:cNvPr>
              <p:cNvSpPr>
                <a:spLocks/>
              </p:cNvSpPr>
              <p:nvPr/>
            </p:nvSpPr>
            <p:spPr bwMode="auto">
              <a:xfrm>
                <a:off x="4102987" y="4325968"/>
                <a:ext cx="1876529" cy="881714"/>
              </a:xfrm>
              <a:custGeom>
                <a:avLst/>
                <a:gdLst>
                  <a:gd name="T0" fmla="*/ 769 w 769"/>
                  <a:gd name="T1" fmla="*/ 361 h 361"/>
                  <a:gd name="T2" fmla="*/ 0 w 769"/>
                  <a:gd name="T3" fmla="*/ 361 h 361"/>
                  <a:gd name="T4" fmla="*/ 48 w 769"/>
                  <a:gd name="T5" fmla="*/ 102 h 361"/>
                  <a:gd name="T6" fmla="*/ 292 w 769"/>
                  <a:gd name="T7" fmla="*/ 0 h 361"/>
                  <a:gd name="T8" fmla="*/ 385 w 769"/>
                  <a:gd name="T9" fmla="*/ 76 h 361"/>
                  <a:gd name="T10" fmla="*/ 477 w 769"/>
                  <a:gd name="T11" fmla="*/ 0 h 361"/>
                  <a:gd name="T12" fmla="*/ 721 w 769"/>
                  <a:gd name="T13" fmla="*/ 102 h 361"/>
                  <a:gd name="T14" fmla="*/ 769 w 769"/>
                  <a:gd name="T15" fmla="*/ 361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361">
                    <a:moveTo>
                      <a:pt x="769" y="361"/>
                    </a:moveTo>
                    <a:cubicBezTo>
                      <a:pt x="0" y="361"/>
                      <a:pt x="0" y="361"/>
                      <a:pt x="0" y="361"/>
                    </a:cubicBezTo>
                    <a:cubicBezTo>
                      <a:pt x="0" y="361"/>
                      <a:pt x="24" y="131"/>
                      <a:pt x="48" y="102"/>
                    </a:cubicBezTo>
                    <a:cubicBezTo>
                      <a:pt x="99" y="40"/>
                      <a:pt x="292" y="0"/>
                      <a:pt x="292" y="0"/>
                    </a:cubicBezTo>
                    <a:cubicBezTo>
                      <a:pt x="292" y="51"/>
                      <a:pt x="338" y="76"/>
                      <a:pt x="385" y="76"/>
                    </a:cubicBezTo>
                    <a:cubicBezTo>
                      <a:pt x="431" y="76"/>
                      <a:pt x="477" y="51"/>
                      <a:pt x="477" y="0"/>
                    </a:cubicBezTo>
                    <a:cubicBezTo>
                      <a:pt x="477" y="0"/>
                      <a:pt x="670" y="40"/>
                      <a:pt x="721" y="102"/>
                    </a:cubicBezTo>
                    <a:cubicBezTo>
                      <a:pt x="744" y="131"/>
                      <a:pt x="769" y="361"/>
                      <a:pt x="769" y="361"/>
                    </a:cubicBezTo>
                  </a:path>
                </a:pathLst>
              </a:custGeom>
              <a:solidFill>
                <a:srgbClr val="898178"/>
              </a:solidFill>
              <a:ln>
                <a:noFill/>
              </a:ln>
            </p:spPr>
            <p:txBody>
              <a:bodyPr vert="horz" wrap="square" lIns="74295" tIns="37148" rIns="74295" bIns="37148" numCol="1" anchor="t" anchorCtr="0" compatLnSpc="1">
                <a:prstTxWarp prst="textNoShape">
                  <a:avLst/>
                </a:prstTxWarp>
              </a:bodyPr>
              <a:lstStyle/>
              <a:p>
                <a:endParaRPr lang="en-GB" sz="1463" dirty="0"/>
              </a:p>
            </p:txBody>
          </p:sp>
          <p:sp>
            <p:nvSpPr>
              <p:cNvPr id="84" name="Freeform 182">
                <a:extLst>
                  <a:ext uri="{FF2B5EF4-FFF2-40B4-BE49-F238E27FC236}">
                    <a16:creationId xmlns:a16="http://schemas.microsoft.com/office/drawing/2014/main" id="{E65B3318-4B23-4D59-B83E-E17B6E3DA4EC}"/>
                  </a:ext>
                </a:extLst>
              </p:cNvPr>
              <p:cNvSpPr>
                <a:spLocks/>
              </p:cNvSpPr>
              <p:nvPr/>
            </p:nvSpPr>
            <p:spPr bwMode="auto">
              <a:xfrm>
                <a:off x="4816207" y="4254414"/>
                <a:ext cx="450091" cy="953268"/>
              </a:xfrm>
              <a:custGeom>
                <a:avLst/>
                <a:gdLst>
                  <a:gd name="connsiteX0" fmla="*/ 0 w 450091"/>
                  <a:gd name="connsiteY0" fmla="*/ 0 h 953268"/>
                  <a:gd name="connsiteX1" fmla="*/ 450091 w 450091"/>
                  <a:gd name="connsiteY1" fmla="*/ 0 h 953268"/>
                  <a:gd name="connsiteX2" fmla="*/ 450091 w 450091"/>
                  <a:gd name="connsiteY2" fmla="*/ 947595 h 953268"/>
                  <a:gd name="connsiteX3" fmla="*/ 446797 w 450091"/>
                  <a:gd name="connsiteY3" fmla="*/ 953268 h 953268"/>
                  <a:gd name="connsiteX4" fmla="*/ 3259 w 450091"/>
                  <a:gd name="connsiteY4" fmla="*/ 953268 h 953268"/>
                  <a:gd name="connsiteX5" fmla="*/ 0 w 450091"/>
                  <a:gd name="connsiteY5" fmla="*/ 947595 h 953268"/>
                  <a:gd name="connsiteX6" fmla="*/ 0 w 450091"/>
                  <a:gd name="connsiteY6" fmla="*/ 0 h 95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91" h="953268">
                    <a:moveTo>
                      <a:pt x="0" y="0"/>
                    </a:moveTo>
                    <a:cubicBezTo>
                      <a:pt x="0" y="246129"/>
                      <a:pt x="450091" y="237924"/>
                      <a:pt x="450091" y="0"/>
                    </a:cubicBezTo>
                    <a:lnTo>
                      <a:pt x="450091" y="947595"/>
                    </a:lnTo>
                    <a:lnTo>
                      <a:pt x="446797" y="953268"/>
                    </a:lnTo>
                    <a:lnTo>
                      <a:pt x="3259" y="953268"/>
                    </a:lnTo>
                    <a:lnTo>
                      <a:pt x="0" y="947595"/>
                    </a:lnTo>
                    <a:cubicBezTo>
                      <a:pt x="0" y="0"/>
                      <a:pt x="0" y="0"/>
                      <a:pt x="0" y="0"/>
                    </a:cubicBezTo>
                    <a:close/>
                  </a:path>
                </a:pathLst>
              </a:custGeom>
              <a:solidFill>
                <a:srgbClr val="7D75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GB" sz="1463" dirty="0"/>
              </a:p>
            </p:txBody>
          </p:sp>
          <p:sp>
            <p:nvSpPr>
              <p:cNvPr id="85" name="Freeform 163">
                <a:extLst>
                  <a:ext uri="{FF2B5EF4-FFF2-40B4-BE49-F238E27FC236}">
                    <a16:creationId xmlns:a16="http://schemas.microsoft.com/office/drawing/2014/main" id="{05050F86-7A78-4053-B8F0-67671B8E4800}"/>
                  </a:ext>
                </a:extLst>
              </p:cNvPr>
              <p:cNvSpPr>
                <a:spLocks/>
              </p:cNvSpPr>
              <p:nvPr/>
            </p:nvSpPr>
            <p:spPr bwMode="auto">
              <a:xfrm>
                <a:off x="4444593" y="3331153"/>
                <a:ext cx="240048" cy="371613"/>
              </a:xfrm>
              <a:custGeom>
                <a:avLst/>
                <a:gdLst>
                  <a:gd name="T0" fmla="*/ 98 w 98"/>
                  <a:gd name="T1" fmla="*/ 76 h 152"/>
                  <a:gd name="T2" fmla="*/ 48 w 98"/>
                  <a:gd name="T3" fmla="*/ 152 h 152"/>
                  <a:gd name="T4" fmla="*/ 0 w 98"/>
                  <a:gd name="T5" fmla="*/ 58 h 152"/>
                  <a:gd name="T6" fmla="*/ 48 w 98"/>
                  <a:gd name="T7" fmla="*/ 0 h 152"/>
                  <a:gd name="T8" fmla="*/ 98 w 98"/>
                  <a:gd name="T9" fmla="*/ 76 h 152"/>
                </a:gdLst>
                <a:ahLst/>
                <a:cxnLst>
                  <a:cxn ang="0">
                    <a:pos x="T0" y="T1"/>
                  </a:cxn>
                  <a:cxn ang="0">
                    <a:pos x="T2" y="T3"/>
                  </a:cxn>
                  <a:cxn ang="0">
                    <a:pos x="T4" y="T5"/>
                  </a:cxn>
                  <a:cxn ang="0">
                    <a:pos x="T6" y="T7"/>
                  </a:cxn>
                  <a:cxn ang="0">
                    <a:pos x="T8" y="T9"/>
                  </a:cxn>
                </a:cxnLst>
                <a:rect l="0" t="0" r="r" b="b"/>
                <a:pathLst>
                  <a:path w="98" h="152">
                    <a:moveTo>
                      <a:pt x="98" y="76"/>
                    </a:moveTo>
                    <a:cubicBezTo>
                      <a:pt x="98" y="118"/>
                      <a:pt x="76" y="152"/>
                      <a:pt x="48" y="152"/>
                    </a:cubicBezTo>
                    <a:cubicBezTo>
                      <a:pt x="21" y="152"/>
                      <a:pt x="0" y="100"/>
                      <a:pt x="0" y="58"/>
                    </a:cubicBezTo>
                    <a:cubicBezTo>
                      <a:pt x="0" y="16"/>
                      <a:pt x="21" y="0"/>
                      <a:pt x="48" y="0"/>
                    </a:cubicBezTo>
                    <a:cubicBezTo>
                      <a:pt x="76" y="0"/>
                      <a:pt x="98" y="34"/>
                      <a:pt x="98" y="76"/>
                    </a:cubicBezTo>
                  </a:path>
                </a:pathLst>
              </a:custGeom>
              <a:solidFill>
                <a:srgbClr val="C59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6" name="Freeform 164">
                <a:extLst>
                  <a:ext uri="{FF2B5EF4-FFF2-40B4-BE49-F238E27FC236}">
                    <a16:creationId xmlns:a16="http://schemas.microsoft.com/office/drawing/2014/main" id="{879E0C4F-AE22-45EA-B5A7-46A283E38AB6}"/>
                  </a:ext>
                </a:extLst>
              </p:cNvPr>
              <p:cNvSpPr>
                <a:spLocks/>
              </p:cNvSpPr>
              <p:nvPr/>
            </p:nvSpPr>
            <p:spPr bwMode="auto">
              <a:xfrm>
                <a:off x="5397861" y="3331153"/>
                <a:ext cx="240048" cy="371613"/>
              </a:xfrm>
              <a:custGeom>
                <a:avLst/>
                <a:gdLst>
                  <a:gd name="T0" fmla="*/ 0 w 98"/>
                  <a:gd name="T1" fmla="*/ 76 h 152"/>
                  <a:gd name="T2" fmla="*/ 50 w 98"/>
                  <a:gd name="T3" fmla="*/ 152 h 152"/>
                  <a:gd name="T4" fmla="*/ 98 w 98"/>
                  <a:gd name="T5" fmla="*/ 58 h 152"/>
                  <a:gd name="T6" fmla="*/ 50 w 98"/>
                  <a:gd name="T7" fmla="*/ 0 h 152"/>
                  <a:gd name="T8" fmla="*/ 0 w 98"/>
                  <a:gd name="T9" fmla="*/ 76 h 152"/>
                </a:gdLst>
                <a:ahLst/>
                <a:cxnLst>
                  <a:cxn ang="0">
                    <a:pos x="T0" y="T1"/>
                  </a:cxn>
                  <a:cxn ang="0">
                    <a:pos x="T2" y="T3"/>
                  </a:cxn>
                  <a:cxn ang="0">
                    <a:pos x="T4" y="T5"/>
                  </a:cxn>
                  <a:cxn ang="0">
                    <a:pos x="T6" y="T7"/>
                  </a:cxn>
                  <a:cxn ang="0">
                    <a:pos x="T8" y="T9"/>
                  </a:cxn>
                </a:cxnLst>
                <a:rect l="0" t="0" r="r" b="b"/>
                <a:pathLst>
                  <a:path w="98" h="152">
                    <a:moveTo>
                      <a:pt x="0" y="76"/>
                    </a:moveTo>
                    <a:cubicBezTo>
                      <a:pt x="0" y="118"/>
                      <a:pt x="22" y="152"/>
                      <a:pt x="50" y="152"/>
                    </a:cubicBezTo>
                    <a:cubicBezTo>
                      <a:pt x="77" y="152"/>
                      <a:pt x="98" y="100"/>
                      <a:pt x="98" y="58"/>
                    </a:cubicBezTo>
                    <a:cubicBezTo>
                      <a:pt x="98" y="16"/>
                      <a:pt x="77" y="0"/>
                      <a:pt x="50" y="0"/>
                    </a:cubicBezTo>
                    <a:cubicBezTo>
                      <a:pt x="22" y="0"/>
                      <a:pt x="0" y="34"/>
                      <a:pt x="0" y="76"/>
                    </a:cubicBezTo>
                  </a:path>
                </a:pathLst>
              </a:custGeom>
              <a:solidFill>
                <a:srgbClr val="C59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7" name="Freeform 165">
                <a:extLst>
                  <a:ext uri="{FF2B5EF4-FFF2-40B4-BE49-F238E27FC236}">
                    <a16:creationId xmlns:a16="http://schemas.microsoft.com/office/drawing/2014/main" id="{7EA4C8A2-9F43-4E7A-9967-8D79CCF9D71B}"/>
                  </a:ext>
                </a:extLst>
              </p:cNvPr>
              <p:cNvSpPr>
                <a:spLocks/>
              </p:cNvSpPr>
              <p:nvPr/>
            </p:nvSpPr>
            <p:spPr bwMode="auto">
              <a:xfrm>
                <a:off x="4444593" y="2615626"/>
                <a:ext cx="1193316" cy="914028"/>
              </a:xfrm>
              <a:custGeom>
                <a:avLst/>
                <a:gdLst>
                  <a:gd name="T0" fmla="*/ 244 w 489"/>
                  <a:gd name="T1" fmla="*/ 0 h 374"/>
                  <a:gd name="T2" fmla="*/ 455 w 489"/>
                  <a:gd name="T3" fmla="*/ 102 h 374"/>
                  <a:gd name="T4" fmla="*/ 474 w 489"/>
                  <a:gd name="T5" fmla="*/ 305 h 374"/>
                  <a:gd name="T6" fmla="*/ 453 w 489"/>
                  <a:gd name="T7" fmla="*/ 294 h 374"/>
                  <a:gd name="T8" fmla="*/ 440 w 489"/>
                  <a:gd name="T9" fmla="*/ 374 h 374"/>
                  <a:gd name="T10" fmla="*/ 428 w 489"/>
                  <a:gd name="T11" fmla="*/ 374 h 374"/>
                  <a:gd name="T12" fmla="*/ 413 w 489"/>
                  <a:gd name="T13" fmla="*/ 305 h 374"/>
                  <a:gd name="T14" fmla="*/ 406 w 489"/>
                  <a:gd name="T15" fmla="*/ 260 h 374"/>
                  <a:gd name="T16" fmla="*/ 225 w 489"/>
                  <a:gd name="T17" fmla="*/ 211 h 374"/>
                  <a:gd name="T18" fmla="*/ 118 w 489"/>
                  <a:gd name="T19" fmla="*/ 149 h 374"/>
                  <a:gd name="T20" fmla="*/ 82 w 489"/>
                  <a:gd name="T21" fmla="*/ 262 h 374"/>
                  <a:gd name="T22" fmla="*/ 76 w 489"/>
                  <a:gd name="T23" fmla="*/ 305 h 374"/>
                  <a:gd name="T24" fmla="*/ 61 w 489"/>
                  <a:gd name="T25" fmla="*/ 374 h 374"/>
                  <a:gd name="T26" fmla="*/ 49 w 489"/>
                  <a:gd name="T27" fmla="*/ 374 h 374"/>
                  <a:gd name="T28" fmla="*/ 36 w 489"/>
                  <a:gd name="T29" fmla="*/ 294 h 374"/>
                  <a:gd name="T30" fmla="*/ 15 w 489"/>
                  <a:gd name="T31" fmla="*/ 305 h 374"/>
                  <a:gd name="T32" fmla="*/ 34 w 489"/>
                  <a:gd name="T33" fmla="*/ 102 h 374"/>
                  <a:gd name="T34" fmla="*/ 244 w 489"/>
                  <a:gd name="T3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374">
                    <a:moveTo>
                      <a:pt x="244" y="0"/>
                    </a:moveTo>
                    <a:cubicBezTo>
                      <a:pt x="333" y="0"/>
                      <a:pt x="425" y="41"/>
                      <a:pt x="455" y="102"/>
                    </a:cubicBezTo>
                    <a:cubicBezTo>
                      <a:pt x="489" y="169"/>
                      <a:pt x="474" y="305"/>
                      <a:pt x="474" y="305"/>
                    </a:cubicBezTo>
                    <a:cubicBezTo>
                      <a:pt x="474" y="305"/>
                      <a:pt x="464" y="296"/>
                      <a:pt x="453" y="294"/>
                    </a:cubicBezTo>
                    <a:cubicBezTo>
                      <a:pt x="443" y="293"/>
                      <a:pt x="440" y="374"/>
                      <a:pt x="440" y="374"/>
                    </a:cubicBezTo>
                    <a:cubicBezTo>
                      <a:pt x="428" y="374"/>
                      <a:pt x="428" y="374"/>
                      <a:pt x="428" y="374"/>
                    </a:cubicBezTo>
                    <a:cubicBezTo>
                      <a:pt x="428" y="374"/>
                      <a:pt x="423" y="334"/>
                      <a:pt x="413" y="305"/>
                    </a:cubicBezTo>
                    <a:cubicBezTo>
                      <a:pt x="413" y="305"/>
                      <a:pt x="394" y="279"/>
                      <a:pt x="406" y="260"/>
                    </a:cubicBezTo>
                    <a:cubicBezTo>
                      <a:pt x="440" y="204"/>
                      <a:pt x="302" y="238"/>
                      <a:pt x="225" y="211"/>
                    </a:cubicBezTo>
                    <a:cubicBezTo>
                      <a:pt x="170" y="192"/>
                      <a:pt x="146" y="138"/>
                      <a:pt x="118" y="149"/>
                    </a:cubicBezTo>
                    <a:cubicBezTo>
                      <a:pt x="60" y="172"/>
                      <a:pt x="60" y="216"/>
                      <a:pt x="82" y="262"/>
                    </a:cubicBezTo>
                    <a:cubicBezTo>
                      <a:pt x="90" y="279"/>
                      <a:pt x="76" y="305"/>
                      <a:pt x="76" y="305"/>
                    </a:cubicBezTo>
                    <a:cubicBezTo>
                      <a:pt x="66" y="334"/>
                      <a:pt x="61" y="374"/>
                      <a:pt x="61" y="374"/>
                    </a:cubicBezTo>
                    <a:cubicBezTo>
                      <a:pt x="49" y="374"/>
                      <a:pt x="49" y="374"/>
                      <a:pt x="49" y="374"/>
                    </a:cubicBezTo>
                    <a:cubicBezTo>
                      <a:pt x="49" y="374"/>
                      <a:pt x="46" y="293"/>
                      <a:pt x="36" y="294"/>
                    </a:cubicBezTo>
                    <a:cubicBezTo>
                      <a:pt x="25" y="296"/>
                      <a:pt x="15" y="305"/>
                      <a:pt x="15" y="305"/>
                    </a:cubicBezTo>
                    <a:cubicBezTo>
                      <a:pt x="15" y="305"/>
                      <a:pt x="0" y="169"/>
                      <a:pt x="34" y="102"/>
                    </a:cubicBezTo>
                    <a:cubicBezTo>
                      <a:pt x="64" y="41"/>
                      <a:pt x="156" y="0"/>
                      <a:pt x="24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sp>
            <p:nvSpPr>
              <p:cNvPr id="88" name="Freeform 166">
                <a:extLst>
                  <a:ext uri="{FF2B5EF4-FFF2-40B4-BE49-F238E27FC236}">
                    <a16:creationId xmlns:a16="http://schemas.microsoft.com/office/drawing/2014/main" id="{43377555-7D21-41B3-AD0E-E744C2EA365B}"/>
                  </a:ext>
                </a:extLst>
              </p:cNvPr>
              <p:cNvSpPr>
                <a:spLocks/>
              </p:cNvSpPr>
              <p:nvPr/>
            </p:nvSpPr>
            <p:spPr bwMode="auto">
              <a:xfrm>
                <a:off x="4666176" y="3901268"/>
                <a:ext cx="747842" cy="392386"/>
              </a:xfrm>
              <a:custGeom>
                <a:avLst/>
                <a:gdLst>
                  <a:gd name="T0" fmla="*/ 241 w 306"/>
                  <a:gd name="T1" fmla="*/ 42 h 160"/>
                  <a:gd name="T2" fmla="*/ 223 w 306"/>
                  <a:gd name="T3" fmla="*/ 12 h 160"/>
                  <a:gd name="T4" fmla="*/ 170 w 306"/>
                  <a:gd name="T5" fmla="*/ 54 h 160"/>
                  <a:gd name="T6" fmla="*/ 136 w 306"/>
                  <a:gd name="T7" fmla="*/ 54 h 160"/>
                  <a:gd name="T8" fmla="*/ 83 w 306"/>
                  <a:gd name="T9" fmla="*/ 12 h 160"/>
                  <a:gd name="T10" fmla="*/ 66 w 306"/>
                  <a:gd name="T11" fmla="*/ 42 h 160"/>
                  <a:gd name="T12" fmla="*/ 0 w 306"/>
                  <a:gd name="T13" fmla="*/ 0 h 160"/>
                  <a:gd name="T14" fmla="*/ 152 w 306"/>
                  <a:gd name="T15" fmla="*/ 160 h 160"/>
                  <a:gd name="T16" fmla="*/ 155 w 306"/>
                  <a:gd name="T17" fmla="*/ 160 h 160"/>
                  <a:gd name="T18" fmla="*/ 306 w 306"/>
                  <a:gd name="T19" fmla="*/ 0 h 160"/>
                  <a:gd name="T20" fmla="*/ 241 w 306"/>
                  <a:gd name="T21" fmla="*/ 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60">
                    <a:moveTo>
                      <a:pt x="241" y="42"/>
                    </a:moveTo>
                    <a:cubicBezTo>
                      <a:pt x="229" y="42"/>
                      <a:pt x="223" y="12"/>
                      <a:pt x="223" y="12"/>
                    </a:cubicBezTo>
                    <a:cubicBezTo>
                      <a:pt x="223" y="12"/>
                      <a:pt x="197" y="54"/>
                      <a:pt x="170" y="54"/>
                    </a:cubicBezTo>
                    <a:cubicBezTo>
                      <a:pt x="136" y="54"/>
                      <a:pt x="136" y="54"/>
                      <a:pt x="136" y="54"/>
                    </a:cubicBezTo>
                    <a:cubicBezTo>
                      <a:pt x="110" y="54"/>
                      <a:pt x="83" y="12"/>
                      <a:pt x="83" y="12"/>
                    </a:cubicBezTo>
                    <a:cubicBezTo>
                      <a:pt x="83" y="12"/>
                      <a:pt x="77" y="42"/>
                      <a:pt x="66" y="42"/>
                    </a:cubicBezTo>
                    <a:cubicBezTo>
                      <a:pt x="33" y="42"/>
                      <a:pt x="0" y="0"/>
                      <a:pt x="0" y="0"/>
                    </a:cubicBezTo>
                    <a:cubicBezTo>
                      <a:pt x="0" y="0"/>
                      <a:pt x="58" y="157"/>
                      <a:pt x="152" y="160"/>
                    </a:cubicBezTo>
                    <a:cubicBezTo>
                      <a:pt x="155" y="160"/>
                      <a:pt x="155" y="160"/>
                      <a:pt x="155" y="160"/>
                    </a:cubicBezTo>
                    <a:cubicBezTo>
                      <a:pt x="248" y="157"/>
                      <a:pt x="306" y="0"/>
                      <a:pt x="306" y="0"/>
                    </a:cubicBezTo>
                    <a:cubicBezTo>
                      <a:pt x="306" y="0"/>
                      <a:pt x="274" y="42"/>
                      <a:pt x="241" y="42"/>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dirty="0"/>
              </a:p>
            </p:txBody>
          </p:sp>
        </p:grpSp>
        <p:pic>
          <p:nvPicPr>
            <p:cNvPr id="41" name="Graphic 40">
              <a:extLst>
                <a:ext uri="{FF2B5EF4-FFF2-40B4-BE49-F238E27FC236}">
                  <a16:creationId xmlns:a16="http://schemas.microsoft.com/office/drawing/2014/main" id="{E48D1C4E-858C-4414-9F58-EADB903208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50340" y="1939124"/>
              <a:ext cx="802728" cy="165270"/>
            </a:xfrm>
            <a:prstGeom prst="rect">
              <a:avLst/>
            </a:prstGeom>
          </p:spPr>
        </p:pic>
        <p:pic>
          <p:nvPicPr>
            <p:cNvPr id="43" name="Graphic 42">
              <a:extLst>
                <a:ext uri="{FF2B5EF4-FFF2-40B4-BE49-F238E27FC236}">
                  <a16:creationId xmlns:a16="http://schemas.microsoft.com/office/drawing/2014/main" id="{10A19163-AE83-4E82-8964-6C99E25393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0324" y="1919066"/>
              <a:ext cx="729464" cy="187578"/>
            </a:xfrm>
            <a:prstGeom prst="rect">
              <a:avLst/>
            </a:prstGeom>
          </p:spPr>
        </p:pic>
        <p:pic>
          <p:nvPicPr>
            <p:cNvPr id="45" name="Graphic 44">
              <a:extLst>
                <a:ext uri="{FF2B5EF4-FFF2-40B4-BE49-F238E27FC236}">
                  <a16:creationId xmlns:a16="http://schemas.microsoft.com/office/drawing/2014/main" id="{348434E5-73FF-462B-972C-906F853AFDD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8448" y="2439007"/>
              <a:ext cx="423104" cy="141034"/>
            </a:xfrm>
            <a:prstGeom prst="rect">
              <a:avLst/>
            </a:prstGeom>
          </p:spPr>
        </p:pic>
        <p:sp>
          <p:nvSpPr>
            <p:cNvPr id="49" name="Freeform 194">
              <a:extLst>
                <a:ext uri="{FF2B5EF4-FFF2-40B4-BE49-F238E27FC236}">
                  <a16:creationId xmlns:a16="http://schemas.microsoft.com/office/drawing/2014/main" id="{045789AF-36CB-4103-8070-C71A45670CB8}"/>
                </a:ext>
              </a:extLst>
            </p:cNvPr>
            <p:cNvSpPr>
              <a:spLocks/>
            </p:cNvSpPr>
            <p:nvPr/>
          </p:nvSpPr>
          <p:spPr bwMode="auto">
            <a:xfrm>
              <a:off x="3770540" y="2323331"/>
              <a:ext cx="198501" cy="133873"/>
            </a:xfrm>
            <a:custGeom>
              <a:avLst/>
              <a:gdLst>
                <a:gd name="T0" fmla="*/ 86 w 86"/>
                <a:gd name="T1" fmla="*/ 0 h 58"/>
                <a:gd name="T2" fmla="*/ 0 w 86"/>
                <a:gd name="T3" fmla="*/ 37 h 58"/>
                <a:gd name="T4" fmla="*/ 0 w 86"/>
                <a:gd name="T5" fmla="*/ 58 h 58"/>
                <a:gd name="T6" fmla="*/ 86 w 86"/>
                <a:gd name="T7" fmla="*/ 48 h 58"/>
                <a:gd name="T8" fmla="*/ 86 w 86"/>
                <a:gd name="T9" fmla="*/ 0 h 58"/>
              </a:gdLst>
              <a:ahLst/>
              <a:cxnLst>
                <a:cxn ang="0">
                  <a:pos x="T0" y="T1"/>
                </a:cxn>
                <a:cxn ang="0">
                  <a:pos x="T2" y="T3"/>
                </a:cxn>
                <a:cxn ang="0">
                  <a:pos x="T4" y="T5"/>
                </a:cxn>
                <a:cxn ang="0">
                  <a:pos x="T6" y="T7"/>
                </a:cxn>
                <a:cxn ang="0">
                  <a:pos x="T8" y="T9"/>
                </a:cxn>
              </a:cxnLst>
              <a:rect l="0" t="0" r="r" b="b"/>
              <a:pathLst>
                <a:path w="86" h="58">
                  <a:moveTo>
                    <a:pt x="86" y="0"/>
                  </a:moveTo>
                  <a:lnTo>
                    <a:pt x="0" y="37"/>
                  </a:lnTo>
                  <a:lnTo>
                    <a:pt x="0" y="58"/>
                  </a:lnTo>
                  <a:lnTo>
                    <a:pt x="86" y="48"/>
                  </a:lnTo>
                  <a:lnTo>
                    <a:pt x="86" y="0"/>
                  </a:lnTo>
                  <a:close/>
                </a:path>
              </a:pathLst>
            </a:custGeom>
            <a:solidFill>
              <a:srgbClr val="925B34"/>
            </a:solidFill>
            <a:ln>
              <a:noFill/>
            </a:ln>
          </p:spPr>
          <p:txBody>
            <a:bodyPr vert="horz" wrap="square" lIns="74295" tIns="37148" rIns="74295" bIns="37148" numCol="1" anchor="t" anchorCtr="0" compatLnSpc="1">
              <a:prstTxWarp prst="textNoShape">
                <a:avLst/>
              </a:prstTxWarp>
            </a:bodyPr>
            <a:lstStyle/>
            <a:p>
              <a:endParaRPr lang="en-GB" sz="1463" dirty="0"/>
            </a:p>
          </p:txBody>
        </p:sp>
        <p:grpSp>
          <p:nvGrpSpPr>
            <p:cNvPr id="50" name="Graphic 14">
              <a:extLst>
                <a:ext uri="{FF2B5EF4-FFF2-40B4-BE49-F238E27FC236}">
                  <a16:creationId xmlns:a16="http://schemas.microsoft.com/office/drawing/2014/main" id="{35B49E50-0EE7-436F-B3F5-6D3908451390}"/>
                </a:ext>
              </a:extLst>
            </p:cNvPr>
            <p:cNvGrpSpPr/>
            <p:nvPr/>
          </p:nvGrpSpPr>
          <p:grpSpPr>
            <a:xfrm>
              <a:off x="5738101" y="2311220"/>
              <a:ext cx="209674" cy="60433"/>
              <a:chOff x="5748200" y="2355191"/>
              <a:chExt cx="209674" cy="60433"/>
            </a:xfrm>
          </p:grpSpPr>
          <p:sp>
            <p:nvSpPr>
              <p:cNvPr id="74" name="Freeform: Shape 73">
                <a:extLst>
                  <a:ext uri="{FF2B5EF4-FFF2-40B4-BE49-F238E27FC236}">
                    <a16:creationId xmlns:a16="http://schemas.microsoft.com/office/drawing/2014/main" id="{215A8BD7-AC45-4837-9F8B-4437EBC49AC5}"/>
                  </a:ext>
                </a:extLst>
              </p:cNvPr>
              <p:cNvSpPr/>
              <p:nvPr/>
            </p:nvSpPr>
            <p:spPr>
              <a:xfrm>
                <a:off x="5748200" y="2355191"/>
                <a:ext cx="209674" cy="60433"/>
              </a:xfrm>
              <a:custGeom>
                <a:avLst/>
                <a:gdLst>
                  <a:gd name="connsiteX0" fmla="*/ 193949 w 209674"/>
                  <a:gd name="connsiteY0" fmla="*/ 7344 h 60433"/>
                  <a:gd name="connsiteX1" fmla="*/ 171053 w 209674"/>
                  <a:gd name="connsiteY1" fmla="*/ 0 h 60433"/>
                  <a:gd name="connsiteX2" fmla="*/ 127853 w 209674"/>
                  <a:gd name="connsiteY2" fmla="*/ 14256 h 60433"/>
                  <a:gd name="connsiteX3" fmla="*/ 103229 w 209674"/>
                  <a:gd name="connsiteY3" fmla="*/ 19440 h 60433"/>
                  <a:gd name="connsiteX4" fmla="*/ 78605 w 209674"/>
                  <a:gd name="connsiteY4" fmla="*/ 14256 h 60433"/>
                  <a:gd name="connsiteX5" fmla="*/ 35837 w 209674"/>
                  <a:gd name="connsiteY5" fmla="*/ 0 h 60433"/>
                  <a:gd name="connsiteX6" fmla="*/ 12509 w 209674"/>
                  <a:gd name="connsiteY6" fmla="*/ 7344 h 60433"/>
                  <a:gd name="connsiteX7" fmla="*/ 12509 w 209674"/>
                  <a:gd name="connsiteY7" fmla="*/ 35856 h 60433"/>
                  <a:gd name="connsiteX8" fmla="*/ 65645 w 209674"/>
                  <a:gd name="connsiteY8" fmla="*/ 50112 h 60433"/>
                  <a:gd name="connsiteX9" fmla="*/ 88541 w 209674"/>
                  <a:gd name="connsiteY9" fmla="*/ 59616 h 60433"/>
                  <a:gd name="connsiteX10" fmla="*/ 116621 w 209674"/>
                  <a:gd name="connsiteY10" fmla="*/ 59616 h 60433"/>
                  <a:gd name="connsiteX11" fmla="*/ 140813 w 209674"/>
                  <a:gd name="connsiteY11" fmla="*/ 50112 h 60433"/>
                  <a:gd name="connsiteX12" fmla="*/ 199133 w 209674"/>
                  <a:gd name="connsiteY12" fmla="*/ 35856 h 60433"/>
                  <a:gd name="connsiteX13" fmla="*/ 193949 w 209674"/>
                  <a:gd name="connsiteY13" fmla="*/ 7344 h 6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674" h="60433">
                    <a:moveTo>
                      <a:pt x="193949" y="7344"/>
                    </a:moveTo>
                    <a:cubicBezTo>
                      <a:pt x="188333" y="5184"/>
                      <a:pt x="176237" y="0"/>
                      <a:pt x="171053" y="0"/>
                    </a:cubicBezTo>
                    <a:cubicBezTo>
                      <a:pt x="156797" y="0"/>
                      <a:pt x="141677" y="5616"/>
                      <a:pt x="127853" y="14256"/>
                    </a:cubicBezTo>
                    <a:cubicBezTo>
                      <a:pt x="122237" y="17712"/>
                      <a:pt x="109277" y="19440"/>
                      <a:pt x="103229" y="19440"/>
                    </a:cubicBezTo>
                    <a:cubicBezTo>
                      <a:pt x="97181" y="19440"/>
                      <a:pt x="84221" y="17712"/>
                      <a:pt x="78605" y="14256"/>
                    </a:cubicBezTo>
                    <a:cubicBezTo>
                      <a:pt x="65213" y="5616"/>
                      <a:pt x="49661" y="0"/>
                      <a:pt x="35837" y="0"/>
                    </a:cubicBezTo>
                    <a:cubicBezTo>
                      <a:pt x="30653" y="0"/>
                      <a:pt x="18557" y="5184"/>
                      <a:pt x="12509" y="7344"/>
                    </a:cubicBezTo>
                    <a:cubicBezTo>
                      <a:pt x="-11251" y="16848"/>
                      <a:pt x="4733" y="30240"/>
                      <a:pt x="12509" y="35856"/>
                    </a:cubicBezTo>
                    <a:cubicBezTo>
                      <a:pt x="32381" y="50544"/>
                      <a:pt x="51821" y="43200"/>
                      <a:pt x="65645" y="50112"/>
                    </a:cubicBezTo>
                    <a:cubicBezTo>
                      <a:pt x="74285" y="54432"/>
                      <a:pt x="82925" y="58320"/>
                      <a:pt x="88541" y="59616"/>
                    </a:cubicBezTo>
                    <a:cubicBezTo>
                      <a:pt x="95453" y="60912"/>
                      <a:pt x="109709" y="60480"/>
                      <a:pt x="116621" y="59616"/>
                    </a:cubicBezTo>
                    <a:cubicBezTo>
                      <a:pt x="122237" y="58752"/>
                      <a:pt x="131741" y="54432"/>
                      <a:pt x="140813" y="50112"/>
                    </a:cubicBezTo>
                    <a:cubicBezTo>
                      <a:pt x="155069" y="43632"/>
                      <a:pt x="184877" y="49248"/>
                      <a:pt x="199133" y="35856"/>
                    </a:cubicBezTo>
                    <a:cubicBezTo>
                      <a:pt x="210365" y="25920"/>
                      <a:pt x="217709" y="16848"/>
                      <a:pt x="193949" y="7344"/>
                    </a:cubicBezTo>
                  </a:path>
                </a:pathLst>
              </a:custGeom>
              <a:solidFill>
                <a:srgbClr val="B88842"/>
              </a:solidFill>
              <a:ln w="41910" cap="flat">
                <a:noFill/>
                <a:prstDash val="solid"/>
                <a:miter/>
              </a:ln>
            </p:spPr>
            <p:txBody>
              <a:bodyPr rtlCol="0" anchor="ctr"/>
              <a:lstStyle/>
              <a:p>
                <a:endParaRPr lang="en-US" sz="1463"/>
              </a:p>
            </p:txBody>
          </p:sp>
          <p:sp>
            <p:nvSpPr>
              <p:cNvPr id="75" name="Freeform: Shape 74">
                <a:extLst>
                  <a:ext uri="{FF2B5EF4-FFF2-40B4-BE49-F238E27FC236}">
                    <a16:creationId xmlns:a16="http://schemas.microsoft.com/office/drawing/2014/main" id="{CE485FCE-4538-44A6-A62B-EECB4E5F3D39}"/>
                  </a:ext>
                </a:extLst>
              </p:cNvPr>
              <p:cNvSpPr/>
              <p:nvPr/>
            </p:nvSpPr>
            <p:spPr>
              <a:xfrm>
                <a:off x="5781855" y="2374719"/>
                <a:ext cx="47723" cy="22534"/>
              </a:xfrm>
              <a:custGeom>
                <a:avLst/>
                <a:gdLst>
                  <a:gd name="connsiteX0" fmla="*/ 47110 w 47723"/>
                  <a:gd name="connsiteY0" fmla="*/ 18919 h 22534"/>
                  <a:gd name="connsiteX1" fmla="*/ 16006 w 47723"/>
                  <a:gd name="connsiteY1" fmla="*/ 18055 h 22534"/>
                  <a:gd name="connsiteX2" fmla="*/ 454 w 47723"/>
                  <a:gd name="connsiteY2" fmla="*/ 5527 h 22534"/>
                  <a:gd name="connsiteX3" fmla="*/ 25078 w 47723"/>
                  <a:gd name="connsiteY3" fmla="*/ 3367 h 22534"/>
                  <a:gd name="connsiteX4" fmla="*/ 47542 w 47723"/>
                  <a:gd name="connsiteY4" fmla="*/ 18919 h 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3" h="22534">
                    <a:moveTo>
                      <a:pt x="47110" y="18919"/>
                    </a:moveTo>
                    <a:cubicBezTo>
                      <a:pt x="44950" y="25399"/>
                      <a:pt x="28102" y="21943"/>
                      <a:pt x="16006" y="18055"/>
                    </a:cubicBezTo>
                    <a:cubicBezTo>
                      <a:pt x="3910" y="14167"/>
                      <a:pt x="-1706" y="12007"/>
                      <a:pt x="454" y="5527"/>
                    </a:cubicBezTo>
                    <a:cubicBezTo>
                      <a:pt x="2614" y="-953"/>
                      <a:pt x="13414" y="-1817"/>
                      <a:pt x="25078" y="3367"/>
                    </a:cubicBezTo>
                    <a:cubicBezTo>
                      <a:pt x="38470" y="9847"/>
                      <a:pt x="49270" y="12439"/>
                      <a:pt x="47542" y="18919"/>
                    </a:cubicBezTo>
                  </a:path>
                </a:pathLst>
              </a:custGeom>
              <a:solidFill>
                <a:srgbClr val="966F36"/>
              </a:solidFill>
              <a:ln w="41910" cap="flat">
                <a:noFill/>
                <a:prstDash val="solid"/>
                <a:miter/>
              </a:ln>
            </p:spPr>
            <p:txBody>
              <a:bodyPr rtlCol="0" anchor="ctr"/>
              <a:lstStyle/>
              <a:p>
                <a:endParaRPr lang="en-US" sz="1463"/>
              </a:p>
            </p:txBody>
          </p:sp>
          <p:sp>
            <p:nvSpPr>
              <p:cNvPr id="76" name="Freeform: Shape 75">
                <a:extLst>
                  <a:ext uri="{FF2B5EF4-FFF2-40B4-BE49-F238E27FC236}">
                    <a16:creationId xmlns:a16="http://schemas.microsoft.com/office/drawing/2014/main" id="{E5608EFA-9F4A-4761-B994-DB12C2BBCC5C}"/>
                  </a:ext>
                </a:extLst>
              </p:cNvPr>
              <p:cNvSpPr/>
              <p:nvPr/>
            </p:nvSpPr>
            <p:spPr>
              <a:xfrm>
                <a:off x="5878030" y="2374719"/>
                <a:ext cx="47723" cy="22534"/>
              </a:xfrm>
              <a:custGeom>
                <a:avLst/>
                <a:gdLst>
                  <a:gd name="connsiteX0" fmla="*/ 614 w 47723"/>
                  <a:gd name="connsiteY0" fmla="*/ 18919 h 22534"/>
                  <a:gd name="connsiteX1" fmla="*/ 31718 w 47723"/>
                  <a:gd name="connsiteY1" fmla="*/ 18055 h 22534"/>
                  <a:gd name="connsiteX2" fmla="*/ 47270 w 47723"/>
                  <a:gd name="connsiteY2" fmla="*/ 5527 h 22534"/>
                  <a:gd name="connsiteX3" fmla="*/ 22646 w 47723"/>
                  <a:gd name="connsiteY3" fmla="*/ 3367 h 22534"/>
                  <a:gd name="connsiteX4" fmla="*/ 182 w 47723"/>
                  <a:gd name="connsiteY4" fmla="*/ 18919 h 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3" h="22534">
                    <a:moveTo>
                      <a:pt x="614" y="18919"/>
                    </a:moveTo>
                    <a:cubicBezTo>
                      <a:pt x="2774" y="25399"/>
                      <a:pt x="19622" y="21943"/>
                      <a:pt x="31718" y="18055"/>
                    </a:cubicBezTo>
                    <a:cubicBezTo>
                      <a:pt x="43814" y="14167"/>
                      <a:pt x="49430" y="12007"/>
                      <a:pt x="47270" y="5527"/>
                    </a:cubicBezTo>
                    <a:cubicBezTo>
                      <a:pt x="45110" y="-953"/>
                      <a:pt x="34310" y="-1817"/>
                      <a:pt x="22646" y="3367"/>
                    </a:cubicBezTo>
                    <a:cubicBezTo>
                      <a:pt x="9254" y="9847"/>
                      <a:pt x="-1546" y="12439"/>
                      <a:pt x="182" y="18919"/>
                    </a:cubicBezTo>
                  </a:path>
                </a:pathLst>
              </a:custGeom>
              <a:solidFill>
                <a:srgbClr val="966F36"/>
              </a:solidFill>
              <a:ln w="41910" cap="flat">
                <a:noFill/>
                <a:prstDash val="solid"/>
                <a:miter/>
              </a:ln>
            </p:spPr>
            <p:txBody>
              <a:bodyPr rtlCol="0" anchor="ctr"/>
              <a:lstStyle/>
              <a:p>
                <a:endParaRPr lang="en-US" sz="1463"/>
              </a:p>
            </p:txBody>
          </p:sp>
          <p:sp>
            <p:nvSpPr>
              <p:cNvPr id="77" name="Freeform: Shape 76">
                <a:extLst>
                  <a:ext uri="{FF2B5EF4-FFF2-40B4-BE49-F238E27FC236}">
                    <a16:creationId xmlns:a16="http://schemas.microsoft.com/office/drawing/2014/main" id="{133DDE29-AA98-474B-A7EC-1D5D0441E7CD}"/>
                  </a:ext>
                </a:extLst>
              </p:cNvPr>
              <p:cNvSpPr/>
              <p:nvPr/>
            </p:nvSpPr>
            <p:spPr>
              <a:xfrm>
                <a:off x="5781784" y="2373334"/>
                <a:ext cx="47805" cy="21333"/>
              </a:xfrm>
              <a:custGeom>
                <a:avLst/>
                <a:gdLst>
                  <a:gd name="connsiteX0" fmla="*/ 42429 w 47805"/>
                  <a:gd name="connsiteY0" fmla="*/ 12528 h 21333"/>
                  <a:gd name="connsiteX1" fmla="*/ 34653 w 47805"/>
                  <a:gd name="connsiteY1" fmla="*/ 18576 h 21333"/>
                  <a:gd name="connsiteX2" fmla="*/ 3549 w 47805"/>
                  <a:gd name="connsiteY2" fmla="*/ 14688 h 21333"/>
                  <a:gd name="connsiteX3" fmla="*/ 9165 w 47805"/>
                  <a:gd name="connsiteY3" fmla="*/ 0 h 21333"/>
                  <a:gd name="connsiteX4" fmla="*/ 42861 w 47805"/>
                  <a:gd name="connsiteY4" fmla="*/ 12096 h 2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5" h="21333">
                    <a:moveTo>
                      <a:pt x="42429" y="12528"/>
                    </a:moveTo>
                    <a:cubicBezTo>
                      <a:pt x="53661" y="19872"/>
                      <a:pt x="45453" y="24624"/>
                      <a:pt x="34653" y="18576"/>
                    </a:cubicBezTo>
                    <a:cubicBezTo>
                      <a:pt x="-4227" y="-3024"/>
                      <a:pt x="3549" y="14688"/>
                      <a:pt x="3549" y="14688"/>
                    </a:cubicBezTo>
                    <a:cubicBezTo>
                      <a:pt x="-3363" y="6912"/>
                      <a:pt x="525" y="0"/>
                      <a:pt x="9165" y="0"/>
                    </a:cubicBezTo>
                    <a:cubicBezTo>
                      <a:pt x="21261" y="0"/>
                      <a:pt x="40269" y="10800"/>
                      <a:pt x="42861" y="12096"/>
                    </a:cubicBezTo>
                  </a:path>
                </a:pathLst>
              </a:custGeom>
              <a:solidFill>
                <a:srgbClr val="753F19"/>
              </a:solidFill>
              <a:ln w="41910" cap="flat">
                <a:noFill/>
                <a:prstDash val="solid"/>
                <a:miter/>
              </a:ln>
            </p:spPr>
            <p:txBody>
              <a:bodyPr rtlCol="0" anchor="ctr"/>
              <a:lstStyle/>
              <a:p>
                <a:endParaRPr lang="en-US" sz="1463"/>
              </a:p>
            </p:txBody>
          </p:sp>
          <p:sp>
            <p:nvSpPr>
              <p:cNvPr id="78" name="Freeform: Shape 77">
                <a:extLst>
                  <a:ext uri="{FF2B5EF4-FFF2-40B4-BE49-F238E27FC236}">
                    <a16:creationId xmlns:a16="http://schemas.microsoft.com/office/drawing/2014/main" id="{3E29AB0D-B557-480E-AB59-0F0ED5786471}"/>
                  </a:ext>
                </a:extLst>
              </p:cNvPr>
              <p:cNvSpPr/>
              <p:nvPr/>
            </p:nvSpPr>
            <p:spPr>
              <a:xfrm>
                <a:off x="5878019" y="2373334"/>
                <a:ext cx="47805" cy="21333"/>
              </a:xfrm>
              <a:custGeom>
                <a:avLst/>
                <a:gdLst>
                  <a:gd name="connsiteX0" fmla="*/ 5377 w 47805"/>
                  <a:gd name="connsiteY0" fmla="*/ 12528 h 21333"/>
                  <a:gd name="connsiteX1" fmla="*/ 13153 w 47805"/>
                  <a:gd name="connsiteY1" fmla="*/ 18576 h 21333"/>
                  <a:gd name="connsiteX2" fmla="*/ 44257 w 47805"/>
                  <a:gd name="connsiteY2" fmla="*/ 14688 h 21333"/>
                  <a:gd name="connsiteX3" fmla="*/ 38641 w 47805"/>
                  <a:gd name="connsiteY3" fmla="*/ 0 h 21333"/>
                  <a:gd name="connsiteX4" fmla="*/ 5377 w 47805"/>
                  <a:gd name="connsiteY4" fmla="*/ 12096 h 2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5" h="21333">
                    <a:moveTo>
                      <a:pt x="5377" y="12528"/>
                    </a:moveTo>
                    <a:cubicBezTo>
                      <a:pt x="-5855" y="19872"/>
                      <a:pt x="2353" y="24624"/>
                      <a:pt x="13153" y="18576"/>
                    </a:cubicBezTo>
                    <a:cubicBezTo>
                      <a:pt x="52033" y="-3024"/>
                      <a:pt x="44257" y="14688"/>
                      <a:pt x="44257" y="14688"/>
                    </a:cubicBezTo>
                    <a:cubicBezTo>
                      <a:pt x="51169" y="6912"/>
                      <a:pt x="47281" y="0"/>
                      <a:pt x="38641" y="0"/>
                    </a:cubicBezTo>
                    <a:cubicBezTo>
                      <a:pt x="26977" y="0"/>
                      <a:pt x="7537" y="10800"/>
                      <a:pt x="5377" y="12096"/>
                    </a:cubicBezTo>
                  </a:path>
                </a:pathLst>
              </a:custGeom>
              <a:solidFill>
                <a:srgbClr val="753F19"/>
              </a:solidFill>
              <a:ln w="41910" cap="flat">
                <a:noFill/>
                <a:prstDash val="solid"/>
                <a:miter/>
              </a:ln>
            </p:spPr>
            <p:txBody>
              <a:bodyPr rtlCol="0" anchor="ctr"/>
              <a:lstStyle/>
              <a:p>
                <a:endParaRPr lang="en-US" sz="1463"/>
              </a:p>
            </p:txBody>
          </p:sp>
        </p:grpSp>
        <p:grpSp>
          <p:nvGrpSpPr>
            <p:cNvPr id="51" name="Graphic 16">
              <a:extLst>
                <a:ext uri="{FF2B5EF4-FFF2-40B4-BE49-F238E27FC236}">
                  <a16:creationId xmlns:a16="http://schemas.microsoft.com/office/drawing/2014/main" id="{664C523F-665D-4D74-B80A-FFE94A3A78F7}"/>
                </a:ext>
              </a:extLst>
            </p:cNvPr>
            <p:cNvGrpSpPr/>
            <p:nvPr/>
          </p:nvGrpSpPr>
          <p:grpSpPr>
            <a:xfrm>
              <a:off x="5649117" y="2454843"/>
              <a:ext cx="404589" cy="137808"/>
              <a:chOff x="5649117" y="2454843"/>
              <a:chExt cx="404589" cy="137808"/>
            </a:xfrm>
          </p:grpSpPr>
          <p:sp>
            <p:nvSpPr>
              <p:cNvPr id="65" name="Freeform: Shape 64">
                <a:extLst>
                  <a:ext uri="{FF2B5EF4-FFF2-40B4-BE49-F238E27FC236}">
                    <a16:creationId xmlns:a16="http://schemas.microsoft.com/office/drawing/2014/main" id="{B49ECE0E-EB1A-43F4-8099-52DCE86BF49F}"/>
                  </a:ext>
                </a:extLst>
              </p:cNvPr>
              <p:cNvSpPr/>
              <p:nvPr/>
            </p:nvSpPr>
            <p:spPr>
              <a:xfrm>
                <a:off x="5741864" y="2566853"/>
                <a:ext cx="219645" cy="25798"/>
              </a:xfrm>
              <a:custGeom>
                <a:avLst/>
                <a:gdLst>
                  <a:gd name="connsiteX0" fmla="*/ 110209 w 219645"/>
                  <a:gd name="connsiteY0" fmla="*/ 6364 h 25798"/>
                  <a:gd name="connsiteX1" fmla="*/ 21430 w 219645"/>
                  <a:gd name="connsiteY1" fmla="*/ 1947 h 25798"/>
                  <a:gd name="connsiteX2" fmla="*/ 7 w 219645"/>
                  <a:gd name="connsiteY2" fmla="*/ 2389 h 25798"/>
                  <a:gd name="connsiteX3" fmla="*/ 109989 w 219645"/>
                  <a:gd name="connsiteY3" fmla="*/ 25798 h 25798"/>
                  <a:gd name="connsiteX4" fmla="*/ 219528 w 219645"/>
                  <a:gd name="connsiteY4" fmla="*/ 2389 h 25798"/>
                  <a:gd name="connsiteX5" fmla="*/ 194793 w 219645"/>
                  <a:gd name="connsiteY5" fmla="*/ 1284 h 25798"/>
                  <a:gd name="connsiteX6" fmla="*/ 109989 w 219645"/>
                  <a:gd name="connsiteY6" fmla="*/ 6364 h 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645" h="25798">
                    <a:moveTo>
                      <a:pt x="110209" y="6364"/>
                    </a:moveTo>
                    <a:cubicBezTo>
                      <a:pt x="81058" y="6364"/>
                      <a:pt x="51023" y="4818"/>
                      <a:pt x="21430" y="1947"/>
                    </a:cubicBezTo>
                    <a:cubicBezTo>
                      <a:pt x="13479" y="1063"/>
                      <a:pt x="228" y="1726"/>
                      <a:pt x="7" y="2389"/>
                    </a:cubicBezTo>
                    <a:cubicBezTo>
                      <a:pt x="-876" y="9897"/>
                      <a:pt x="76641" y="25798"/>
                      <a:pt x="109989" y="25798"/>
                    </a:cubicBezTo>
                    <a:cubicBezTo>
                      <a:pt x="143557" y="25798"/>
                      <a:pt x="211578" y="21161"/>
                      <a:pt x="219528" y="2389"/>
                    </a:cubicBezTo>
                    <a:cubicBezTo>
                      <a:pt x="221295" y="-1587"/>
                      <a:pt x="202744" y="401"/>
                      <a:pt x="194793" y="1284"/>
                    </a:cubicBezTo>
                    <a:cubicBezTo>
                      <a:pt x="166525" y="4597"/>
                      <a:pt x="138036" y="6364"/>
                      <a:pt x="109989" y="6364"/>
                    </a:cubicBezTo>
                  </a:path>
                </a:pathLst>
              </a:custGeom>
              <a:solidFill>
                <a:srgbClr val="753F19"/>
              </a:solidFill>
              <a:ln w="21696" cap="flat">
                <a:noFill/>
                <a:prstDash val="solid"/>
                <a:miter/>
              </a:ln>
            </p:spPr>
            <p:txBody>
              <a:bodyPr rtlCol="0" anchor="ctr"/>
              <a:lstStyle/>
              <a:p>
                <a:endParaRPr lang="en-US" sz="1463"/>
              </a:p>
            </p:txBody>
          </p:sp>
          <p:sp>
            <p:nvSpPr>
              <p:cNvPr id="68" name="Freeform: Shape 67">
                <a:extLst>
                  <a:ext uri="{FF2B5EF4-FFF2-40B4-BE49-F238E27FC236}">
                    <a16:creationId xmlns:a16="http://schemas.microsoft.com/office/drawing/2014/main" id="{A6F76009-18F0-4038-8760-3ECE680A0031}"/>
                  </a:ext>
                </a:extLst>
              </p:cNvPr>
              <p:cNvSpPr/>
              <p:nvPr/>
            </p:nvSpPr>
            <p:spPr>
              <a:xfrm>
                <a:off x="5649117" y="2454843"/>
                <a:ext cx="404589" cy="54549"/>
              </a:xfrm>
              <a:custGeom>
                <a:avLst/>
                <a:gdLst>
                  <a:gd name="connsiteX0" fmla="*/ 379413 w 404589"/>
                  <a:gd name="connsiteY0" fmla="*/ 14797 h 54549"/>
                  <a:gd name="connsiteX1" fmla="*/ 296596 w 404589"/>
                  <a:gd name="connsiteY1" fmla="*/ 25839 h 54549"/>
                  <a:gd name="connsiteX2" fmla="*/ 202295 w 404589"/>
                  <a:gd name="connsiteY2" fmla="*/ 26943 h 54549"/>
                  <a:gd name="connsiteX3" fmla="*/ 105343 w 404589"/>
                  <a:gd name="connsiteY3" fmla="*/ 25397 h 54549"/>
                  <a:gd name="connsiteX4" fmla="*/ 25397 w 404589"/>
                  <a:gd name="connsiteY4" fmla="*/ 14576 h 54549"/>
                  <a:gd name="connsiteX5" fmla="*/ 0 w 404589"/>
                  <a:gd name="connsiteY5" fmla="*/ 0 h 54549"/>
                  <a:gd name="connsiteX6" fmla="*/ 4859 w 404589"/>
                  <a:gd name="connsiteY6" fmla="*/ 9496 h 54549"/>
                  <a:gd name="connsiteX7" fmla="*/ 82375 w 404589"/>
                  <a:gd name="connsiteY7" fmla="*/ 47703 h 54549"/>
                  <a:gd name="connsiteX8" fmla="*/ 200307 w 404589"/>
                  <a:gd name="connsiteY8" fmla="*/ 54549 h 54549"/>
                  <a:gd name="connsiteX9" fmla="*/ 203840 w 404589"/>
                  <a:gd name="connsiteY9" fmla="*/ 54549 h 54549"/>
                  <a:gd name="connsiteX10" fmla="*/ 321772 w 404589"/>
                  <a:gd name="connsiteY10" fmla="*/ 47703 h 54549"/>
                  <a:gd name="connsiteX11" fmla="*/ 399289 w 404589"/>
                  <a:gd name="connsiteY11" fmla="*/ 9496 h 54549"/>
                  <a:gd name="connsiteX12" fmla="*/ 404589 w 404589"/>
                  <a:gd name="connsiteY12" fmla="*/ 0 h 54549"/>
                  <a:gd name="connsiteX13" fmla="*/ 379413 w 404589"/>
                  <a:gd name="connsiteY13" fmla="*/ 14797 h 5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589" h="54549">
                    <a:moveTo>
                      <a:pt x="379413" y="14797"/>
                    </a:moveTo>
                    <a:cubicBezTo>
                      <a:pt x="352470" y="22968"/>
                      <a:pt x="324422" y="27164"/>
                      <a:pt x="296596" y="25839"/>
                    </a:cubicBezTo>
                    <a:cubicBezTo>
                      <a:pt x="262585" y="24293"/>
                      <a:pt x="233655" y="21643"/>
                      <a:pt x="202295" y="26943"/>
                    </a:cubicBezTo>
                    <a:cubicBezTo>
                      <a:pt x="170051" y="21422"/>
                      <a:pt x="139574" y="24072"/>
                      <a:pt x="105343" y="25397"/>
                    </a:cubicBezTo>
                    <a:cubicBezTo>
                      <a:pt x="78400" y="26502"/>
                      <a:pt x="50353" y="23189"/>
                      <a:pt x="25397" y="14576"/>
                    </a:cubicBezTo>
                    <a:cubicBezTo>
                      <a:pt x="9055" y="9276"/>
                      <a:pt x="0" y="0"/>
                      <a:pt x="0" y="0"/>
                    </a:cubicBezTo>
                    <a:cubicBezTo>
                      <a:pt x="0" y="0"/>
                      <a:pt x="663" y="5963"/>
                      <a:pt x="4859" y="9496"/>
                    </a:cubicBezTo>
                    <a:cubicBezTo>
                      <a:pt x="26722" y="28268"/>
                      <a:pt x="53665" y="41519"/>
                      <a:pt x="82375" y="47703"/>
                    </a:cubicBezTo>
                    <a:cubicBezTo>
                      <a:pt x="121023" y="55874"/>
                      <a:pt x="160776" y="52782"/>
                      <a:pt x="200307" y="54549"/>
                    </a:cubicBezTo>
                    <a:cubicBezTo>
                      <a:pt x="200528" y="54549"/>
                      <a:pt x="203620" y="54549"/>
                      <a:pt x="203840" y="54549"/>
                    </a:cubicBezTo>
                    <a:cubicBezTo>
                      <a:pt x="243372" y="52782"/>
                      <a:pt x="283124" y="55874"/>
                      <a:pt x="321772" y="47703"/>
                    </a:cubicBezTo>
                    <a:cubicBezTo>
                      <a:pt x="350482" y="41519"/>
                      <a:pt x="377425" y="28268"/>
                      <a:pt x="399289" y="9496"/>
                    </a:cubicBezTo>
                    <a:cubicBezTo>
                      <a:pt x="403706" y="5963"/>
                      <a:pt x="404589" y="0"/>
                      <a:pt x="404589" y="0"/>
                    </a:cubicBezTo>
                    <a:cubicBezTo>
                      <a:pt x="404589" y="0"/>
                      <a:pt x="395534" y="9938"/>
                      <a:pt x="379413" y="14797"/>
                    </a:cubicBezTo>
                  </a:path>
                </a:pathLst>
              </a:custGeom>
              <a:solidFill>
                <a:schemeClr val="tx1">
                  <a:lumMod val="75000"/>
                  <a:lumOff val="25000"/>
                </a:schemeClr>
              </a:solidFill>
              <a:ln w="21696" cap="flat">
                <a:noFill/>
                <a:prstDash val="solid"/>
                <a:miter/>
              </a:ln>
            </p:spPr>
            <p:txBody>
              <a:bodyPr rtlCol="0" anchor="ctr"/>
              <a:lstStyle/>
              <a:p>
                <a:endParaRPr lang="en-US" sz="1463"/>
              </a:p>
            </p:txBody>
          </p:sp>
          <p:sp>
            <p:nvSpPr>
              <p:cNvPr id="71" name="Freeform: Shape 70">
                <a:extLst>
                  <a:ext uri="{FF2B5EF4-FFF2-40B4-BE49-F238E27FC236}">
                    <a16:creationId xmlns:a16="http://schemas.microsoft.com/office/drawing/2014/main" id="{E9A80707-B00A-4CA9-943E-E744258967A8}"/>
                  </a:ext>
                </a:extLst>
              </p:cNvPr>
              <p:cNvSpPr/>
              <p:nvPr/>
            </p:nvSpPr>
            <p:spPr>
              <a:xfrm>
                <a:off x="5649117" y="2454843"/>
                <a:ext cx="404147" cy="54549"/>
              </a:xfrm>
              <a:custGeom>
                <a:avLst/>
                <a:gdLst>
                  <a:gd name="connsiteX0" fmla="*/ 404147 w 404147"/>
                  <a:gd name="connsiteY0" fmla="*/ 442 h 54549"/>
                  <a:gd name="connsiteX1" fmla="*/ 399730 w 404147"/>
                  <a:gd name="connsiteY1" fmla="*/ 6846 h 54549"/>
                  <a:gd name="connsiteX2" fmla="*/ 322214 w 404147"/>
                  <a:gd name="connsiteY2" fmla="*/ 40194 h 54549"/>
                  <a:gd name="connsiteX3" fmla="*/ 204282 w 404147"/>
                  <a:gd name="connsiteY3" fmla="*/ 45494 h 54549"/>
                  <a:gd name="connsiteX4" fmla="*/ 200749 w 404147"/>
                  <a:gd name="connsiteY4" fmla="*/ 45494 h 54549"/>
                  <a:gd name="connsiteX5" fmla="*/ 82817 w 404147"/>
                  <a:gd name="connsiteY5" fmla="*/ 40194 h 54549"/>
                  <a:gd name="connsiteX6" fmla="*/ 4859 w 404147"/>
                  <a:gd name="connsiteY6" fmla="*/ 6846 h 54549"/>
                  <a:gd name="connsiteX7" fmla="*/ 442 w 404147"/>
                  <a:gd name="connsiteY7" fmla="*/ 442 h 54549"/>
                  <a:gd name="connsiteX8" fmla="*/ 0 w 404147"/>
                  <a:gd name="connsiteY8" fmla="*/ 0 h 54549"/>
                  <a:gd name="connsiteX9" fmla="*/ 4859 w 404147"/>
                  <a:gd name="connsiteY9" fmla="*/ 9496 h 54549"/>
                  <a:gd name="connsiteX10" fmla="*/ 82375 w 404147"/>
                  <a:gd name="connsiteY10" fmla="*/ 47703 h 54549"/>
                  <a:gd name="connsiteX11" fmla="*/ 200307 w 404147"/>
                  <a:gd name="connsiteY11" fmla="*/ 54549 h 54549"/>
                  <a:gd name="connsiteX12" fmla="*/ 203840 w 404147"/>
                  <a:gd name="connsiteY12" fmla="*/ 54549 h 54549"/>
                  <a:gd name="connsiteX13" fmla="*/ 321772 w 404147"/>
                  <a:gd name="connsiteY13" fmla="*/ 47703 h 54549"/>
                  <a:gd name="connsiteX14" fmla="*/ 399289 w 404147"/>
                  <a:gd name="connsiteY14" fmla="*/ 9496 h 54549"/>
                  <a:gd name="connsiteX15" fmla="*/ 404147 w 404147"/>
                  <a:gd name="connsiteY15" fmla="*/ 0 h 54549"/>
                  <a:gd name="connsiteX16" fmla="*/ 403706 w 404147"/>
                  <a:gd name="connsiteY16" fmla="*/ 442 h 5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147" h="54549">
                    <a:moveTo>
                      <a:pt x="404147" y="442"/>
                    </a:moveTo>
                    <a:cubicBezTo>
                      <a:pt x="403706" y="2208"/>
                      <a:pt x="402381" y="5079"/>
                      <a:pt x="399730" y="6846"/>
                    </a:cubicBezTo>
                    <a:cubicBezTo>
                      <a:pt x="376763" y="22747"/>
                      <a:pt x="350924" y="34673"/>
                      <a:pt x="322214" y="40194"/>
                    </a:cubicBezTo>
                    <a:cubicBezTo>
                      <a:pt x="283345" y="47703"/>
                      <a:pt x="243814" y="43948"/>
                      <a:pt x="204282" y="45494"/>
                    </a:cubicBezTo>
                    <a:cubicBezTo>
                      <a:pt x="204061" y="45494"/>
                      <a:pt x="200969" y="45494"/>
                      <a:pt x="200749" y="45494"/>
                    </a:cubicBezTo>
                    <a:cubicBezTo>
                      <a:pt x="161217" y="43948"/>
                      <a:pt x="121465" y="47703"/>
                      <a:pt x="82817" y="40194"/>
                    </a:cubicBezTo>
                    <a:cubicBezTo>
                      <a:pt x="53665" y="34673"/>
                      <a:pt x="27827" y="22747"/>
                      <a:pt x="4859" y="6846"/>
                    </a:cubicBezTo>
                    <a:cubicBezTo>
                      <a:pt x="2208" y="4859"/>
                      <a:pt x="883" y="2208"/>
                      <a:pt x="442" y="442"/>
                    </a:cubicBezTo>
                    <a:cubicBezTo>
                      <a:pt x="0" y="0"/>
                      <a:pt x="0" y="0"/>
                      <a:pt x="0" y="0"/>
                    </a:cubicBezTo>
                    <a:cubicBezTo>
                      <a:pt x="0" y="0"/>
                      <a:pt x="663" y="5963"/>
                      <a:pt x="4859" y="9496"/>
                    </a:cubicBezTo>
                    <a:cubicBezTo>
                      <a:pt x="26722" y="28268"/>
                      <a:pt x="53665" y="41519"/>
                      <a:pt x="82375" y="47703"/>
                    </a:cubicBezTo>
                    <a:cubicBezTo>
                      <a:pt x="121023" y="55874"/>
                      <a:pt x="160776" y="52782"/>
                      <a:pt x="200307" y="54549"/>
                    </a:cubicBezTo>
                    <a:cubicBezTo>
                      <a:pt x="200528" y="54549"/>
                      <a:pt x="203620" y="54549"/>
                      <a:pt x="203840" y="54549"/>
                    </a:cubicBezTo>
                    <a:cubicBezTo>
                      <a:pt x="243372" y="52782"/>
                      <a:pt x="283124" y="55874"/>
                      <a:pt x="321772" y="47703"/>
                    </a:cubicBezTo>
                    <a:cubicBezTo>
                      <a:pt x="350482" y="41519"/>
                      <a:pt x="377425" y="28268"/>
                      <a:pt x="399289" y="9496"/>
                    </a:cubicBezTo>
                    <a:cubicBezTo>
                      <a:pt x="403264" y="5963"/>
                      <a:pt x="404147" y="0"/>
                      <a:pt x="404147" y="0"/>
                    </a:cubicBezTo>
                    <a:cubicBezTo>
                      <a:pt x="404147" y="0"/>
                      <a:pt x="404147" y="0"/>
                      <a:pt x="403706" y="442"/>
                    </a:cubicBezTo>
                  </a:path>
                </a:pathLst>
              </a:custGeom>
              <a:solidFill>
                <a:srgbClr val="753F19"/>
              </a:solidFill>
              <a:ln w="21696" cap="flat">
                <a:noFill/>
                <a:prstDash val="solid"/>
                <a:miter/>
              </a:ln>
            </p:spPr>
            <p:txBody>
              <a:bodyPr rtlCol="0" anchor="ctr"/>
              <a:lstStyle/>
              <a:p>
                <a:endParaRPr lang="en-US" sz="1463"/>
              </a:p>
            </p:txBody>
          </p:sp>
        </p:grpSp>
        <p:grpSp>
          <p:nvGrpSpPr>
            <p:cNvPr id="52" name="Graphic 14">
              <a:extLst>
                <a:ext uri="{FF2B5EF4-FFF2-40B4-BE49-F238E27FC236}">
                  <a16:creationId xmlns:a16="http://schemas.microsoft.com/office/drawing/2014/main" id="{29BC0CE5-2B4C-4C54-A78D-484C87FA4F19}"/>
                </a:ext>
              </a:extLst>
            </p:cNvPr>
            <p:cNvGrpSpPr/>
            <p:nvPr/>
          </p:nvGrpSpPr>
          <p:grpSpPr>
            <a:xfrm>
              <a:off x="3870637" y="2265109"/>
              <a:ext cx="209674" cy="60433"/>
              <a:chOff x="5748200" y="2355191"/>
              <a:chExt cx="209674" cy="60433"/>
            </a:xfrm>
          </p:grpSpPr>
          <p:sp>
            <p:nvSpPr>
              <p:cNvPr id="53" name="Freeform: Shape 52">
                <a:extLst>
                  <a:ext uri="{FF2B5EF4-FFF2-40B4-BE49-F238E27FC236}">
                    <a16:creationId xmlns:a16="http://schemas.microsoft.com/office/drawing/2014/main" id="{1F3B6EE9-FD9C-4854-90F5-064631664626}"/>
                  </a:ext>
                </a:extLst>
              </p:cNvPr>
              <p:cNvSpPr/>
              <p:nvPr/>
            </p:nvSpPr>
            <p:spPr>
              <a:xfrm>
                <a:off x="5748200" y="2355191"/>
                <a:ext cx="209674" cy="60433"/>
              </a:xfrm>
              <a:custGeom>
                <a:avLst/>
                <a:gdLst>
                  <a:gd name="connsiteX0" fmla="*/ 193949 w 209674"/>
                  <a:gd name="connsiteY0" fmla="*/ 7344 h 60433"/>
                  <a:gd name="connsiteX1" fmla="*/ 171053 w 209674"/>
                  <a:gd name="connsiteY1" fmla="*/ 0 h 60433"/>
                  <a:gd name="connsiteX2" fmla="*/ 127853 w 209674"/>
                  <a:gd name="connsiteY2" fmla="*/ 14256 h 60433"/>
                  <a:gd name="connsiteX3" fmla="*/ 103229 w 209674"/>
                  <a:gd name="connsiteY3" fmla="*/ 19440 h 60433"/>
                  <a:gd name="connsiteX4" fmla="*/ 78605 w 209674"/>
                  <a:gd name="connsiteY4" fmla="*/ 14256 h 60433"/>
                  <a:gd name="connsiteX5" fmla="*/ 35837 w 209674"/>
                  <a:gd name="connsiteY5" fmla="*/ 0 h 60433"/>
                  <a:gd name="connsiteX6" fmla="*/ 12509 w 209674"/>
                  <a:gd name="connsiteY6" fmla="*/ 7344 h 60433"/>
                  <a:gd name="connsiteX7" fmla="*/ 12509 w 209674"/>
                  <a:gd name="connsiteY7" fmla="*/ 35856 h 60433"/>
                  <a:gd name="connsiteX8" fmla="*/ 65645 w 209674"/>
                  <a:gd name="connsiteY8" fmla="*/ 50112 h 60433"/>
                  <a:gd name="connsiteX9" fmla="*/ 88541 w 209674"/>
                  <a:gd name="connsiteY9" fmla="*/ 59616 h 60433"/>
                  <a:gd name="connsiteX10" fmla="*/ 116621 w 209674"/>
                  <a:gd name="connsiteY10" fmla="*/ 59616 h 60433"/>
                  <a:gd name="connsiteX11" fmla="*/ 140813 w 209674"/>
                  <a:gd name="connsiteY11" fmla="*/ 50112 h 60433"/>
                  <a:gd name="connsiteX12" fmla="*/ 199133 w 209674"/>
                  <a:gd name="connsiteY12" fmla="*/ 35856 h 60433"/>
                  <a:gd name="connsiteX13" fmla="*/ 193949 w 209674"/>
                  <a:gd name="connsiteY13" fmla="*/ 7344 h 6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674" h="60433">
                    <a:moveTo>
                      <a:pt x="193949" y="7344"/>
                    </a:moveTo>
                    <a:cubicBezTo>
                      <a:pt x="188333" y="5184"/>
                      <a:pt x="176237" y="0"/>
                      <a:pt x="171053" y="0"/>
                    </a:cubicBezTo>
                    <a:cubicBezTo>
                      <a:pt x="156797" y="0"/>
                      <a:pt x="141677" y="5616"/>
                      <a:pt x="127853" y="14256"/>
                    </a:cubicBezTo>
                    <a:cubicBezTo>
                      <a:pt x="122237" y="17712"/>
                      <a:pt x="109277" y="19440"/>
                      <a:pt x="103229" y="19440"/>
                    </a:cubicBezTo>
                    <a:cubicBezTo>
                      <a:pt x="97181" y="19440"/>
                      <a:pt x="84221" y="17712"/>
                      <a:pt x="78605" y="14256"/>
                    </a:cubicBezTo>
                    <a:cubicBezTo>
                      <a:pt x="65213" y="5616"/>
                      <a:pt x="49661" y="0"/>
                      <a:pt x="35837" y="0"/>
                    </a:cubicBezTo>
                    <a:cubicBezTo>
                      <a:pt x="30653" y="0"/>
                      <a:pt x="18557" y="5184"/>
                      <a:pt x="12509" y="7344"/>
                    </a:cubicBezTo>
                    <a:cubicBezTo>
                      <a:pt x="-11251" y="16848"/>
                      <a:pt x="4733" y="30240"/>
                      <a:pt x="12509" y="35856"/>
                    </a:cubicBezTo>
                    <a:cubicBezTo>
                      <a:pt x="32381" y="50544"/>
                      <a:pt x="51821" y="43200"/>
                      <a:pt x="65645" y="50112"/>
                    </a:cubicBezTo>
                    <a:cubicBezTo>
                      <a:pt x="74285" y="54432"/>
                      <a:pt x="82925" y="58320"/>
                      <a:pt x="88541" y="59616"/>
                    </a:cubicBezTo>
                    <a:cubicBezTo>
                      <a:pt x="95453" y="60912"/>
                      <a:pt x="109709" y="60480"/>
                      <a:pt x="116621" y="59616"/>
                    </a:cubicBezTo>
                    <a:cubicBezTo>
                      <a:pt x="122237" y="58752"/>
                      <a:pt x="131741" y="54432"/>
                      <a:pt x="140813" y="50112"/>
                    </a:cubicBezTo>
                    <a:cubicBezTo>
                      <a:pt x="155069" y="43632"/>
                      <a:pt x="184877" y="49248"/>
                      <a:pt x="199133" y="35856"/>
                    </a:cubicBezTo>
                    <a:cubicBezTo>
                      <a:pt x="210365" y="25920"/>
                      <a:pt x="217709" y="16848"/>
                      <a:pt x="193949" y="7344"/>
                    </a:cubicBezTo>
                  </a:path>
                </a:pathLst>
              </a:custGeom>
              <a:solidFill>
                <a:srgbClr val="966F36">
                  <a:alpha val="31000"/>
                </a:srgbClr>
              </a:solidFill>
              <a:ln w="41910" cap="flat">
                <a:noFill/>
                <a:prstDash val="solid"/>
                <a:miter/>
              </a:ln>
            </p:spPr>
            <p:txBody>
              <a:bodyPr rtlCol="0" anchor="ctr"/>
              <a:lstStyle/>
              <a:p>
                <a:endParaRPr lang="en-US" sz="1463"/>
              </a:p>
            </p:txBody>
          </p:sp>
          <p:sp>
            <p:nvSpPr>
              <p:cNvPr id="55" name="Freeform: Shape 54">
                <a:extLst>
                  <a:ext uri="{FF2B5EF4-FFF2-40B4-BE49-F238E27FC236}">
                    <a16:creationId xmlns:a16="http://schemas.microsoft.com/office/drawing/2014/main" id="{87F57DD5-4066-4D7C-9B79-849C12724C18}"/>
                  </a:ext>
                </a:extLst>
              </p:cNvPr>
              <p:cNvSpPr/>
              <p:nvPr/>
            </p:nvSpPr>
            <p:spPr>
              <a:xfrm>
                <a:off x="5781855" y="2374719"/>
                <a:ext cx="47723" cy="22534"/>
              </a:xfrm>
              <a:custGeom>
                <a:avLst/>
                <a:gdLst>
                  <a:gd name="connsiteX0" fmla="*/ 47110 w 47723"/>
                  <a:gd name="connsiteY0" fmla="*/ 18919 h 22534"/>
                  <a:gd name="connsiteX1" fmla="*/ 16006 w 47723"/>
                  <a:gd name="connsiteY1" fmla="*/ 18055 h 22534"/>
                  <a:gd name="connsiteX2" fmla="*/ 454 w 47723"/>
                  <a:gd name="connsiteY2" fmla="*/ 5527 h 22534"/>
                  <a:gd name="connsiteX3" fmla="*/ 25078 w 47723"/>
                  <a:gd name="connsiteY3" fmla="*/ 3367 h 22534"/>
                  <a:gd name="connsiteX4" fmla="*/ 47542 w 47723"/>
                  <a:gd name="connsiteY4" fmla="*/ 18919 h 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3" h="22534">
                    <a:moveTo>
                      <a:pt x="47110" y="18919"/>
                    </a:moveTo>
                    <a:cubicBezTo>
                      <a:pt x="44950" y="25399"/>
                      <a:pt x="28102" y="21943"/>
                      <a:pt x="16006" y="18055"/>
                    </a:cubicBezTo>
                    <a:cubicBezTo>
                      <a:pt x="3910" y="14167"/>
                      <a:pt x="-1706" y="12007"/>
                      <a:pt x="454" y="5527"/>
                    </a:cubicBezTo>
                    <a:cubicBezTo>
                      <a:pt x="2614" y="-953"/>
                      <a:pt x="13414" y="-1817"/>
                      <a:pt x="25078" y="3367"/>
                    </a:cubicBezTo>
                    <a:cubicBezTo>
                      <a:pt x="38470" y="9847"/>
                      <a:pt x="49270" y="12439"/>
                      <a:pt x="47542" y="18919"/>
                    </a:cubicBezTo>
                  </a:path>
                </a:pathLst>
              </a:custGeom>
              <a:solidFill>
                <a:srgbClr val="966F36"/>
              </a:solidFill>
              <a:ln w="41910" cap="flat">
                <a:noFill/>
                <a:prstDash val="solid"/>
                <a:miter/>
              </a:ln>
            </p:spPr>
            <p:txBody>
              <a:bodyPr rtlCol="0" anchor="ctr"/>
              <a:lstStyle/>
              <a:p>
                <a:endParaRPr lang="en-US" sz="1463"/>
              </a:p>
            </p:txBody>
          </p:sp>
          <p:sp>
            <p:nvSpPr>
              <p:cNvPr id="56" name="Freeform: Shape 55">
                <a:extLst>
                  <a:ext uri="{FF2B5EF4-FFF2-40B4-BE49-F238E27FC236}">
                    <a16:creationId xmlns:a16="http://schemas.microsoft.com/office/drawing/2014/main" id="{A677C191-66B9-4FB8-90EC-91420B2CC849}"/>
                  </a:ext>
                </a:extLst>
              </p:cNvPr>
              <p:cNvSpPr/>
              <p:nvPr/>
            </p:nvSpPr>
            <p:spPr>
              <a:xfrm>
                <a:off x="5878030" y="2374719"/>
                <a:ext cx="47723" cy="22534"/>
              </a:xfrm>
              <a:custGeom>
                <a:avLst/>
                <a:gdLst>
                  <a:gd name="connsiteX0" fmla="*/ 614 w 47723"/>
                  <a:gd name="connsiteY0" fmla="*/ 18919 h 22534"/>
                  <a:gd name="connsiteX1" fmla="*/ 31718 w 47723"/>
                  <a:gd name="connsiteY1" fmla="*/ 18055 h 22534"/>
                  <a:gd name="connsiteX2" fmla="*/ 47270 w 47723"/>
                  <a:gd name="connsiteY2" fmla="*/ 5527 h 22534"/>
                  <a:gd name="connsiteX3" fmla="*/ 22646 w 47723"/>
                  <a:gd name="connsiteY3" fmla="*/ 3367 h 22534"/>
                  <a:gd name="connsiteX4" fmla="*/ 182 w 47723"/>
                  <a:gd name="connsiteY4" fmla="*/ 18919 h 2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3" h="22534">
                    <a:moveTo>
                      <a:pt x="614" y="18919"/>
                    </a:moveTo>
                    <a:cubicBezTo>
                      <a:pt x="2774" y="25399"/>
                      <a:pt x="19622" y="21943"/>
                      <a:pt x="31718" y="18055"/>
                    </a:cubicBezTo>
                    <a:cubicBezTo>
                      <a:pt x="43814" y="14167"/>
                      <a:pt x="49430" y="12007"/>
                      <a:pt x="47270" y="5527"/>
                    </a:cubicBezTo>
                    <a:cubicBezTo>
                      <a:pt x="45110" y="-953"/>
                      <a:pt x="34310" y="-1817"/>
                      <a:pt x="22646" y="3367"/>
                    </a:cubicBezTo>
                    <a:cubicBezTo>
                      <a:pt x="9254" y="9847"/>
                      <a:pt x="-1546" y="12439"/>
                      <a:pt x="182" y="18919"/>
                    </a:cubicBezTo>
                  </a:path>
                </a:pathLst>
              </a:custGeom>
              <a:solidFill>
                <a:srgbClr val="966F36"/>
              </a:solidFill>
              <a:ln w="41910" cap="flat">
                <a:noFill/>
                <a:prstDash val="solid"/>
                <a:miter/>
              </a:ln>
            </p:spPr>
            <p:txBody>
              <a:bodyPr rtlCol="0" anchor="ctr"/>
              <a:lstStyle/>
              <a:p>
                <a:endParaRPr lang="en-US" sz="1463"/>
              </a:p>
            </p:txBody>
          </p:sp>
          <p:sp>
            <p:nvSpPr>
              <p:cNvPr id="57" name="Freeform: Shape 56">
                <a:extLst>
                  <a:ext uri="{FF2B5EF4-FFF2-40B4-BE49-F238E27FC236}">
                    <a16:creationId xmlns:a16="http://schemas.microsoft.com/office/drawing/2014/main" id="{F24BA172-6C11-4415-A029-19ECFABE26FE}"/>
                  </a:ext>
                </a:extLst>
              </p:cNvPr>
              <p:cNvSpPr/>
              <p:nvPr/>
            </p:nvSpPr>
            <p:spPr>
              <a:xfrm>
                <a:off x="5781784" y="2373334"/>
                <a:ext cx="47805" cy="21333"/>
              </a:xfrm>
              <a:custGeom>
                <a:avLst/>
                <a:gdLst>
                  <a:gd name="connsiteX0" fmla="*/ 42429 w 47805"/>
                  <a:gd name="connsiteY0" fmla="*/ 12528 h 21333"/>
                  <a:gd name="connsiteX1" fmla="*/ 34653 w 47805"/>
                  <a:gd name="connsiteY1" fmla="*/ 18576 h 21333"/>
                  <a:gd name="connsiteX2" fmla="*/ 3549 w 47805"/>
                  <a:gd name="connsiteY2" fmla="*/ 14688 h 21333"/>
                  <a:gd name="connsiteX3" fmla="*/ 9165 w 47805"/>
                  <a:gd name="connsiteY3" fmla="*/ 0 h 21333"/>
                  <a:gd name="connsiteX4" fmla="*/ 42861 w 47805"/>
                  <a:gd name="connsiteY4" fmla="*/ 12096 h 2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5" h="21333">
                    <a:moveTo>
                      <a:pt x="42429" y="12528"/>
                    </a:moveTo>
                    <a:cubicBezTo>
                      <a:pt x="53661" y="19872"/>
                      <a:pt x="45453" y="24624"/>
                      <a:pt x="34653" y="18576"/>
                    </a:cubicBezTo>
                    <a:cubicBezTo>
                      <a:pt x="-4227" y="-3024"/>
                      <a:pt x="3549" y="14688"/>
                      <a:pt x="3549" y="14688"/>
                    </a:cubicBezTo>
                    <a:cubicBezTo>
                      <a:pt x="-3363" y="6912"/>
                      <a:pt x="525" y="0"/>
                      <a:pt x="9165" y="0"/>
                    </a:cubicBezTo>
                    <a:cubicBezTo>
                      <a:pt x="21261" y="0"/>
                      <a:pt x="40269" y="10800"/>
                      <a:pt x="42861" y="12096"/>
                    </a:cubicBezTo>
                  </a:path>
                </a:pathLst>
              </a:custGeom>
              <a:solidFill>
                <a:srgbClr val="753F19"/>
              </a:solidFill>
              <a:ln w="41910" cap="flat">
                <a:noFill/>
                <a:prstDash val="solid"/>
                <a:miter/>
              </a:ln>
            </p:spPr>
            <p:txBody>
              <a:bodyPr rtlCol="0" anchor="ctr"/>
              <a:lstStyle/>
              <a:p>
                <a:endParaRPr lang="en-US" sz="1463"/>
              </a:p>
            </p:txBody>
          </p:sp>
          <p:sp>
            <p:nvSpPr>
              <p:cNvPr id="58" name="Freeform: Shape 57">
                <a:extLst>
                  <a:ext uri="{FF2B5EF4-FFF2-40B4-BE49-F238E27FC236}">
                    <a16:creationId xmlns:a16="http://schemas.microsoft.com/office/drawing/2014/main" id="{B78212D2-1A50-4650-858B-140EE522CBF3}"/>
                  </a:ext>
                </a:extLst>
              </p:cNvPr>
              <p:cNvSpPr/>
              <p:nvPr/>
            </p:nvSpPr>
            <p:spPr>
              <a:xfrm>
                <a:off x="5878019" y="2373334"/>
                <a:ext cx="47805" cy="21333"/>
              </a:xfrm>
              <a:custGeom>
                <a:avLst/>
                <a:gdLst>
                  <a:gd name="connsiteX0" fmla="*/ 5377 w 47805"/>
                  <a:gd name="connsiteY0" fmla="*/ 12528 h 21333"/>
                  <a:gd name="connsiteX1" fmla="*/ 13153 w 47805"/>
                  <a:gd name="connsiteY1" fmla="*/ 18576 h 21333"/>
                  <a:gd name="connsiteX2" fmla="*/ 44257 w 47805"/>
                  <a:gd name="connsiteY2" fmla="*/ 14688 h 21333"/>
                  <a:gd name="connsiteX3" fmla="*/ 38641 w 47805"/>
                  <a:gd name="connsiteY3" fmla="*/ 0 h 21333"/>
                  <a:gd name="connsiteX4" fmla="*/ 5377 w 47805"/>
                  <a:gd name="connsiteY4" fmla="*/ 12096 h 2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5" h="21333">
                    <a:moveTo>
                      <a:pt x="5377" y="12528"/>
                    </a:moveTo>
                    <a:cubicBezTo>
                      <a:pt x="-5855" y="19872"/>
                      <a:pt x="2353" y="24624"/>
                      <a:pt x="13153" y="18576"/>
                    </a:cubicBezTo>
                    <a:cubicBezTo>
                      <a:pt x="52033" y="-3024"/>
                      <a:pt x="44257" y="14688"/>
                      <a:pt x="44257" y="14688"/>
                    </a:cubicBezTo>
                    <a:cubicBezTo>
                      <a:pt x="51169" y="6912"/>
                      <a:pt x="47281" y="0"/>
                      <a:pt x="38641" y="0"/>
                    </a:cubicBezTo>
                    <a:cubicBezTo>
                      <a:pt x="26977" y="0"/>
                      <a:pt x="7537" y="10800"/>
                      <a:pt x="5377" y="12096"/>
                    </a:cubicBezTo>
                  </a:path>
                </a:pathLst>
              </a:custGeom>
              <a:solidFill>
                <a:srgbClr val="753F19"/>
              </a:solidFill>
              <a:ln w="41910" cap="flat">
                <a:noFill/>
                <a:prstDash val="solid"/>
                <a:miter/>
              </a:ln>
            </p:spPr>
            <p:txBody>
              <a:bodyPr rtlCol="0" anchor="ctr"/>
              <a:lstStyle/>
              <a:p>
                <a:endParaRPr lang="en-US" sz="1463"/>
              </a:p>
            </p:txBody>
          </p:sp>
        </p:grpSp>
      </p:grpSp>
      <p:grpSp>
        <p:nvGrpSpPr>
          <p:cNvPr id="5" name="Group 4">
            <a:extLst>
              <a:ext uri="{FF2B5EF4-FFF2-40B4-BE49-F238E27FC236}">
                <a16:creationId xmlns:a16="http://schemas.microsoft.com/office/drawing/2014/main" id="{68275461-A562-42C0-9121-032288A48C66}"/>
              </a:ext>
            </a:extLst>
          </p:cNvPr>
          <p:cNvGrpSpPr/>
          <p:nvPr/>
        </p:nvGrpSpPr>
        <p:grpSpPr>
          <a:xfrm>
            <a:off x="1374716" y="2436686"/>
            <a:ext cx="881281" cy="773570"/>
            <a:chOff x="6961061" y="1262263"/>
            <a:chExt cx="2012704" cy="1766708"/>
          </a:xfrm>
        </p:grpSpPr>
        <p:sp>
          <p:nvSpPr>
            <p:cNvPr id="182" name="Oval 181">
              <a:extLst>
                <a:ext uri="{FF2B5EF4-FFF2-40B4-BE49-F238E27FC236}">
                  <a16:creationId xmlns:a16="http://schemas.microsoft.com/office/drawing/2014/main" id="{BD493ED9-506D-44D3-B82F-F2CB195C2ABC}"/>
                </a:ext>
              </a:extLst>
            </p:cNvPr>
            <p:cNvSpPr/>
            <p:nvPr/>
          </p:nvSpPr>
          <p:spPr>
            <a:xfrm>
              <a:off x="6961061" y="2869871"/>
              <a:ext cx="2012704" cy="159100"/>
            </a:xfrm>
            <a:prstGeom prst="ellipse">
              <a:avLst/>
            </a:prstGeom>
            <a:solidFill>
              <a:schemeClr val="tx1">
                <a:alpha val="25000"/>
              </a:schemeClr>
            </a:solidFill>
            <a:ln w="12700" cap="flat" cmpd="sng" algn="ctr">
              <a:noFill/>
              <a:prstDash val="solid"/>
              <a:miter lim="800000"/>
            </a:ln>
            <a:effectLst/>
          </p:spPr>
          <p:txBody>
            <a:bodyPr lIns="44371" tIns="44371" rIns="44371" bIns="44371" rtlCol="0" anchor="ctr"/>
            <a:lstStyle/>
            <a:p>
              <a:pPr>
                <a:defRPr/>
              </a:pPr>
              <a:endParaRPr lang="en-GB" sz="1219" kern="0" dirty="0" err="1">
                <a:solidFill>
                  <a:prstClr val="white"/>
                </a:solidFill>
              </a:endParaRPr>
            </a:p>
          </p:txBody>
        </p:sp>
        <p:grpSp>
          <p:nvGrpSpPr>
            <p:cNvPr id="183" name="Group 182">
              <a:extLst>
                <a:ext uri="{FF2B5EF4-FFF2-40B4-BE49-F238E27FC236}">
                  <a16:creationId xmlns:a16="http://schemas.microsoft.com/office/drawing/2014/main" id="{AFCD7907-54B0-4EDF-B8EB-8B92BDAC51CE}"/>
                </a:ext>
              </a:extLst>
            </p:cNvPr>
            <p:cNvGrpSpPr/>
            <p:nvPr/>
          </p:nvGrpSpPr>
          <p:grpSpPr>
            <a:xfrm>
              <a:off x="6968323" y="1262263"/>
              <a:ext cx="2005441" cy="1669075"/>
              <a:chOff x="2471399" y="3820617"/>
              <a:chExt cx="2056676" cy="1711717"/>
            </a:xfrm>
          </p:grpSpPr>
          <p:sp>
            <p:nvSpPr>
              <p:cNvPr id="184" name="Freeform 557">
                <a:extLst>
                  <a:ext uri="{FF2B5EF4-FFF2-40B4-BE49-F238E27FC236}">
                    <a16:creationId xmlns:a16="http://schemas.microsoft.com/office/drawing/2014/main" id="{14327C6C-8DEF-4797-8B2C-1626C81932CF}"/>
                  </a:ext>
                </a:extLst>
              </p:cNvPr>
              <p:cNvSpPr>
                <a:spLocks/>
              </p:cNvSpPr>
              <p:nvPr/>
            </p:nvSpPr>
            <p:spPr bwMode="auto">
              <a:xfrm>
                <a:off x="3192672" y="5216125"/>
                <a:ext cx="611516" cy="266558"/>
              </a:xfrm>
              <a:custGeom>
                <a:avLst/>
                <a:gdLst/>
                <a:ahLst/>
                <a:cxnLst>
                  <a:cxn ang="0">
                    <a:pos x="11" y="0"/>
                  </a:cxn>
                  <a:cxn ang="0">
                    <a:pos x="0" y="43"/>
                  </a:cxn>
                  <a:cxn ang="0">
                    <a:pos x="99" y="43"/>
                  </a:cxn>
                  <a:cxn ang="0">
                    <a:pos x="88" y="0"/>
                  </a:cxn>
                  <a:cxn ang="0">
                    <a:pos x="11" y="0"/>
                  </a:cxn>
                </a:cxnLst>
                <a:rect l="0" t="0" r="r" b="b"/>
                <a:pathLst>
                  <a:path w="99" h="43">
                    <a:moveTo>
                      <a:pt x="11" y="0"/>
                    </a:moveTo>
                    <a:cubicBezTo>
                      <a:pt x="7" y="15"/>
                      <a:pt x="4" y="29"/>
                      <a:pt x="0" y="43"/>
                    </a:cubicBezTo>
                    <a:cubicBezTo>
                      <a:pt x="33" y="43"/>
                      <a:pt x="66" y="43"/>
                      <a:pt x="99" y="43"/>
                    </a:cubicBezTo>
                    <a:cubicBezTo>
                      <a:pt x="95" y="29"/>
                      <a:pt x="92" y="15"/>
                      <a:pt x="88" y="0"/>
                    </a:cubicBezTo>
                    <a:cubicBezTo>
                      <a:pt x="62" y="0"/>
                      <a:pt x="37" y="0"/>
                      <a:pt x="11" y="0"/>
                    </a:cubicBezTo>
                    <a:close/>
                  </a:path>
                </a:pathLst>
              </a:custGeom>
              <a:solidFill>
                <a:srgbClr val="666666"/>
              </a:solidFill>
              <a:ln w="9525">
                <a:noFill/>
                <a:round/>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sp>
            <p:nvSpPr>
              <p:cNvPr id="185" name="Freeform 558">
                <a:extLst>
                  <a:ext uri="{FF2B5EF4-FFF2-40B4-BE49-F238E27FC236}">
                    <a16:creationId xmlns:a16="http://schemas.microsoft.com/office/drawing/2014/main" id="{8DD3A14D-EB6A-46C1-92E5-67D6D45BEF60}"/>
                  </a:ext>
                </a:extLst>
              </p:cNvPr>
              <p:cNvSpPr>
                <a:spLocks/>
              </p:cNvSpPr>
              <p:nvPr/>
            </p:nvSpPr>
            <p:spPr bwMode="auto">
              <a:xfrm>
                <a:off x="3124727" y="5482682"/>
                <a:ext cx="747406" cy="49652"/>
              </a:xfrm>
              <a:custGeom>
                <a:avLst/>
                <a:gdLst/>
                <a:ahLst/>
                <a:cxnLst>
                  <a:cxn ang="0">
                    <a:pos x="116" y="0"/>
                  </a:cxn>
                  <a:cxn ang="0">
                    <a:pos x="5" y="0"/>
                  </a:cxn>
                  <a:cxn ang="0">
                    <a:pos x="0" y="6"/>
                  </a:cxn>
                  <a:cxn ang="0">
                    <a:pos x="0" y="8"/>
                  </a:cxn>
                  <a:cxn ang="0">
                    <a:pos x="121" y="8"/>
                  </a:cxn>
                  <a:cxn ang="0">
                    <a:pos x="121" y="6"/>
                  </a:cxn>
                  <a:cxn ang="0">
                    <a:pos x="116" y="0"/>
                  </a:cxn>
                </a:cxnLst>
                <a:rect l="0" t="0" r="r" b="b"/>
                <a:pathLst>
                  <a:path w="121" h="8">
                    <a:moveTo>
                      <a:pt x="116" y="0"/>
                    </a:moveTo>
                    <a:cubicBezTo>
                      <a:pt x="5" y="0"/>
                      <a:pt x="5" y="0"/>
                      <a:pt x="5" y="0"/>
                    </a:cubicBezTo>
                    <a:cubicBezTo>
                      <a:pt x="3" y="0"/>
                      <a:pt x="0" y="2"/>
                      <a:pt x="0" y="6"/>
                    </a:cubicBezTo>
                    <a:cubicBezTo>
                      <a:pt x="0" y="8"/>
                      <a:pt x="0" y="8"/>
                      <a:pt x="0" y="8"/>
                    </a:cubicBezTo>
                    <a:cubicBezTo>
                      <a:pt x="121" y="8"/>
                      <a:pt x="121" y="8"/>
                      <a:pt x="121" y="8"/>
                    </a:cubicBezTo>
                    <a:cubicBezTo>
                      <a:pt x="121" y="6"/>
                      <a:pt x="121" y="6"/>
                      <a:pt x="121" y="6"/>
                    </a:cubicBezTo>
                    <a:cubicBezTo>
                      <a:pt x="121" y="2"/>
                      <a:pt x="119" y="0"/>
                      <a:pt x="116" y="0"/>
                    </a:cubicBezTo>
                    <a:close/>
                  </a:path>
                </a:pathLst>
              </a:custGeom>
              <a:solidFill>
                <a:srgbClr val="333333"/>
              </a:solidFill>
              <a:ln w="9525">
                <a:noFill/>
                <a:round/>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sp>
            <p:nvSpPr>
              <p:cNvPr id="186" name="Freeform 559">
                <a:extLst>
                  <a:ext uri="{FF2B5EF4-FFF2-40B4-BE49-F238E27FC236}">
                    <a16:creationId xmlns:a16="http://schemas.microsoft.com/office/drawing/2014/main" id="{39F138A7-C604-4B30-9ECE-1DFE95EB0E16}"/>
                  </a:ext>
                </a:extLst>
              </p:cNvPr>
              <p:cNvSpPr>
                <a:spLocks/>
              </p:cNvSpPr>
              <p:nvPr/>
            </p:nvSpPr>
            <p:spPr bwMode="auto">
              <a:xfrm>
                <a:off x="2471399" y="5111594"/>
                <a:ext cx="2056676" cy="203839"/>
              </a:xfrm>
              <a:custGeom>
                <a:avLst/>
                <a:gdLst/>
                <a:ahLst/>
                <a:cxnLst>
                  <a:cxn ang="0">
                    <a:pos x="0" y="0"/>
                  </a:cxn>
                  <a:cxn ang="0">
                    <a:pos x="0" y="24"/>
                  </a:cxn>
                  <a:cxn ang="0">
                    <a:pos x="9" y="33"/>
                  </a:cxn>
                  <a:cxn ang="0">
                    <a:pos x="325" y="33"/>
                  </a:cxn>
                  <a:cxn ang="0">
                    <a:pos x="333" y="24"/>
                  </a:cxn>
                  <a:cxn ang="0">
                    <a:pos x="333" y="0"/>
                  </a:cxn>
                  <a:cxn ang="0">
                    <a:pos x="0" y="0"/>
                  </a:cxn>
                </a:cxnLst>
                <a:rect l="0" t="0" r="r" b="b"/>
                <a:pathLst>
                  <a:path w="333" h="33">
                    <a:moveTo>
                      <a:pt x="0" y="0"/>
                    </a:moveTo>
                    <a:cubicBezTo>
                      <a:pt x="0" y="24"/>
                      <a:pt x="0" y="24"/>
                      <a:pt x="0" y="24"/>
                    </a:cubicBezTo>
                    <a:cubicBezTo>
                      <a:pt x="0" y="29"/>
                      <a:pt x="4" y="33"/>
                      <a:pt x="9" y="33"/>
                    </a:cubicBezTo>
                    <a:cubicBezTo>
                      <a:pt x="325" y="33"/>
                      <a:pt x="325" y="33"/>
                      <a:pt x="325" y="33"/>
                    </a:cubicBezTo>
                    <a:cubicBezTo>
                      <a:pt x="329" y="33"/>
                      <a:pt x="333" y="29"/>
                      <a:pt x="333" y="24"/>
                    </a:cubicBezTo>
                    <a:cubicBezTo>
                      <a:pt x="333" y="0"/>
                      <a:pt x="333" y="0"/>
                      <a:pt x="333" y="0"/>
                    </a:cubicBezTo>
                    <a:lnTo>
                      <a:pt x="0" y="0"/>
                    </a:lnTo>
                    <a:close/>
                  </a:path>
                </a:pathLst>
              </a:custGeom>
              <a:solidFill>
                <a:srgbClr val="989898"/>
              </a:solidFill>
              <a:ln w="9525">
                <a:noFill/>
                <a:round/>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sp>
            <p:nvSpPr>
              <p:cNvPr id="187" name="Freeform 560">
                <a:extLst>
                  <a:ext uri="{FF2B5EF4-FFF2-40B4-BE49-F238E27FC236}">
                    <a16:creationId xmlns:a16="http://schemas.microsoft.com/office/drawing/2014/main" id="{883F4737-98DC-420C-B90C-01E701AA5908}"/>
                  </a:ext>
                </a:extLst>
              </p:cNvPr>
              <p:cNvSpPr>
                <a:spLocks/>
              </p:cNvSpPr>
              <p:nvPr/>
            </p:nvSpPr>
            <p:spPr bwMode="auto">
              <a:xfrm>
                <a:off x="2471399" y="3820617"/>
                <a:ext cx="2056676" cy="1290977"/>
              </a:xfrm>
              <a:custGeom>
                <a:avLst/>
                <a:gdLst/>
                <a:ahLst/>
                <a:cxnLst>
                  <a:cxn ang="0">
                    <a:pos x="333" y="209"/>
                  </a:cxn>
                  <a:cxn ang="0">
                    <a:pos x="333" y="8"/>
                  </a:cxn>
                  <a:cxn ang="0">
                    <a:pos x="325" y="0"/>
                  </a:cxn>
                  <a:cxn ang="0">
                    <a:pos x="9" y="0"/>
                  </a:cxn>
                  <a:cxn ang="0">
                    <a:pos x="0" y="8"/>
                  </a:cxn>
                  <a:cxn ang="0">
                    <a:pos x="0" y="209"/>
                  </a:cxn>
                  <a:cxn ang="0">
                    <a:pos x="333" y="209"/>
                  </a:cxn>
                </a:cxnLst>
                <a:rect l="0" t="0" r="r" b="b"/>
                <a:pathLst>
                  <a:path w="333" h="209">
                    <a:moveTo>
                      <a:pt x="333" y="209"/>
                    </a:moveTo>
                    <a:cubicBezTo>
                      <a:pt x="333" y="8"/>
                      <a:pt x="333" y="8"/>
                      <a:pt x="333" y="8"/>
                    </a:cubicBezTo>
                    <a:cubicBezTo>
                      <a:pt x="333" y="4"/>
                      <a:pt x="329" y="0"/>
                      <a:pt x="325" y="0"/>
                    </a:cubicBezTo>
                    <a:cubicBezTo>
                      <a:pt x="9" y="0"/>
                      <a:pt x="9" y="0"/>
                      <a:pt x="9" y="0"/>
                    </a:cubicBezTo>
                    <a:cubicBezTo>
                      <a:pt x="4" y="0"/>
                      <a:pt x="0" y="4"/>
                      <a:pt x="0" y="8"/>
                    </a:cubicBezTo>
                    <a:cubicBezTo>
                      <a:pt x="0" y="209"/>
                      <a:pt x="0" y="209"/>
                      <a:pt x="0" y="209"/>
                    </a:cubicBezTo>
                    <a:lnTo>
                      <a:pt x="333" y="209"/>
                    </a:lnTo>
                    <a:close/>
                  </a:path>
                </a:pathLst>
              </a:custGeom>
              <a:solidFill>
                <a:srgbClr val="333333"/>
              </a:solidFill>
              <a:ln w="9525">
                <a:noFill/>
                <a:round/>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sp>
            <p:nvSpPr>
              <p:cNvPr id="188" name="Rectangle 561">
                <a:extLst>
                  <a:ext uri="{FF2B5EF4-FFF2-40B4-BE49-F238E27FC236}">
                    <a16:creationId xmlns:a16="http://schemas.microsoft.com/office/drawing/2014/main" id="{B0D497DC-E8DC-4D2A-8688-C1B745EA6916}"/>
                  </a:ext>
                </a:extLst>
              </p:cNvPr>
              <p:cNvSpPr>
                <a:spLocks noChangeArrowheads="1"/>
              </p:cNvSpPr>
              <p:nvPr/>
            </p:nvSpPr>
            <p:spPr bwMode="auto">
              <a:xfrm>
                <a:off x="2557637" y="3901629"/>
                <a:ext cx="1884196" cy="1128950"/>
              </a:xfrm>
              <a:prstGeom prst="rect">
                <a:avLst/>
              </a:prstGeom>
              <a:solidFill>
                <a:srgbClr val="DEF7FF"/>
              </a:solidFill>
              <a:ln w="9525">
                <a:noFill/>
                <a:miter lim="800000"/>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sp>
            <p:nvSpPr>
              <p:cNvPr id="189" name="Freeform 562">
                <a:extLst>
                  <a:ext uri="{FF2B5EF4-FFF2-40B4-BE49-F238E27FC236}">
                    <a16:creationId xmlns:a16="http://schemas.microsoft.com/office/drawing/2014/main" id="{4F1DB7AA-29B6-4CCB-A762-D6CEFEA7DB28}"/>
                  </a:ext>
                </a:extLst>
              </p:cNvPr>
              <p:cNvSpPr>
                <a:spLocks/>
              </p:cNvSpPr>
              <p:nvPr/>
            </p:nvSpPr>
            <p:spPr bwMode="auto">
              <a:xfrm>
                <a:off x="2557637" y="3901629"/>
                <a:ext cx="1884196" cy="1128950"/>
              </a:xfrm>
              <a:custGeom>
                <a:avLst/>
                <a:gdLst/>
                <a:ahLst/>
                <a:cxnLst>
                  <a:cxn ang="0">
                    <a:pos x="0" y="432"/>
                  </a:cxn>
                  <a:cxn ang="0">
                    <a:pos x="721" y="0"/>
                  </a:cxn>
                  <a:cxn ang="0">
                    <a:pos x="721" y="432"/>
                  </a:cxn>
                  <a:cxn ang="0">
                    <a:pos x="0" y="432"/>
                  </a:cxn>
                </a:cxnLst>
                <a:rect l="0" t="0" r="r" b="b"/>
                <a:pathLst>
                  <a:path w="721" h="432">
                    <a:moveTo>
                      <a:pt x="0" y="432"/>
                    </a:moveTo>
                    <a:lnTo>
                      <a:pt x="721" y="0"/>
                    </a:lnTo>
                    <a:lnTo>
                      <a:pt x="721" y="432"/>
                    </a:lnTo>
                    <a:lnTo>
                      <a:pt x="0" y="432"/>
                    </a:lnTo>
                    <a:close/>
                  </a:path>
                </a:pathLst>
              </a:custGeom>
              <a:solidFill>
                <a:srgbClr val="76D2FF"/>
              </a:solidFill>
              <a:ln w="9525">
                <a:noFill/>
                <a:round/>
                <a:headEnd/>
                <a:tailEnd/>
              </a:ln>
            </p:spPr>
            <p:txBody>
              <a:bodyPr vert="horz" wrap="square" lIns="74295" tIns="37148" rIns="74295" bIns="37148" numCol="1" anchor="t" anchorCtr="0" compatLnSpc="1">
                <a:prstTxWarp prst="textNoShape">
                  <a:avLst/>
                </a:prstTxWarp>
              </a:bodyPr>
              <a:lstStyle/>
              <a:p>
                <a:endParaRPr lang="en-IN" sz="1463">
                  <a:solidFill>
                    <a:prstClr val="black"/>
                  </a:solidFill>
                </a:endParaRPr>
              </a:p>
            </p:txBody>
          </p:sp>
        </p:grpSp>
      </p:grpSp>
    </p:spTree>
    <p:extLst>
      <p:ext uri="{BB962C8B-B14F-4D97-AF65-F5344CB8AC3E}">
        <p14:creationId xmlns:p14="http://schemas.microsoft.com/office/powerpoint/2010/main" val="63618157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200" y="1514264"/>
            <a:ext cx="6356889" cy="3240000"/>
          </a:xfrm>
        </p:spPr>
        <p:txBody>
          <a:bodyPr/>
          <a:lstStyle/>
          <a:p>
            <a:r>
              <a:rPr lang="en-GB" noProof="0" dirty="0">
                <a:latin typeface="+mn-lt"/>
              </a:rPr>
              <a:t>What we look for</a:t>
            </a:r>
          </a:p>
        </p:txBody>
      </p:sp>
    </p:spTree>
    <p:extLst>
      <p:ext uri="{BB962C8B-B14F-4D97-AF65-F5344CB8AC3E}">
        <p14:creationId xmlns:p14="http://schemas.microsoft.com/office/powerpoint/2010/main" val="267123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What we look for?</a:t>
            </a:r>
          </a:p>
        </p:txBody>
      </p:sp>
      <p:sp>
        <p:nvSpPr>
          <p:cNvPr id="139" name="Rectangle: Rounded Corners 138">
            <a:extLst>
              <a:ext uri="{FF2B5EF4-FFF2-40B4-BE49-F238E27FC236}">
                <a16:creationId xmlns:a16="http://schemas.microsoft.com/office/drawing/2014/main" id="{52FBDBE5-E307-469C-991B-00155E8AED45}"/>
              </a:ext>
            </a:extLst>
          </p:cNvPr>
          <p:cNvSpPr>
            <a:spLocks/>
          </p:cNvSpPr>
          <p:nvPr/>
        </p:nvSpPr>
        <p:spPr>
          <a:xfrm>
            <a:off x="806153" y="1723825"/>
            <a:ext cx="1310855" cy="1795213"/>
          </a:xfrm>
          <a:prstGeom prst="roundRect">
            <a:avLst>
              <a:gd name="adj" fmla="val 5349"/>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chemeClr val="bg1"/>
                </a:solidFill>
              </a:rPr>
              <a:t>Career</a:t>
            </a:r>
            <a:br>
              <a:rPr lang="en-US" sz="1138" dirty="0">
                <a:solidFill>
                  <a:schemeClr val="bg1"/>
                </a:solidFill>
              </a:rPr>
            </a:br>
            <a:r>
              <a:rPr lang="en-US" sz="1138" dirty="0">
                <a:solidFill>
                  <a:schemeClr val="bg1"/>
                </a:solidFill>
              </a:rPr>
              <a:t>motivation</a:t>
            </a:r>
          </a:p>
        </p:txBody>
      </p:sp>
      <p:sp>
        <p:nvSpPr>
          <p:cNvPr id="251" name="Rectangle: Rounded Corners 250">
            <a:extLst>
              <a:ext uri="{FF2B5EF4-FFF2-40B4-BE49-F238E27FC236}">
                <a16:creationId xmlns:a16="http://schemas.microsoft.com/office/drawing/2014/main" id="{80B218A3-5754-4060-B996-79D428FC414E}"/>
              </a:ext>
            </a:extLst>
          </p:cNvPr>
          <p:cNvSpPr>
            <a:spLocks/>
          </p:cNvSpPr>
          <p:nvPr/>
        </p:nvSpPr>
        <p:spPr>
          <a:xfrm>
            <a:off x="2204785" y="1723826"/>
            <a:ext cx="1310855" cy="1795213"/>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chemeClr val="bg1"/>
                </a:solidFill>
              </a:rPr>
              <a:t>Drive</a:t>
            </a:r>
            <a:br>
              <a:rPr lang="en-US" sz="1138" dirty="0">
                <a:solidFill>
                  <a:schemeClr val="bg1"/>
                </a:solidFill>
              </a:rPr>
            </a:br>
            <a:r>
              <a:rPr lang="en-US" sz="1138" dirty="0">
                <a:solidFill>
                  <a:schemeClr val="bg1"/>
                </a:solidFill>
              </a:rPr>
              <a:t>quality</a:t>
            </a:r>
          </a:p>
        </p:txBody>
      </p:sp>
      <p:sp>
        <p:nvSpPr>
          <p:cNvPr id="252" name="Rectangle: Rounded Corners 251">
            <a:extLst>
              <a:ext uri="{FF2B5EF4-FFF2-40B4-BE49-F238E27FC236}">
                <a16:creationId xmlns:a16="http://schemas.microsoft.com/office/drawing/2014/main" id="{C30181F2-0400-4FF9-B65F-DDA293369EFE}"/>
              </a:ext>
            </a:extLst>
          </p:cNvPr>
          <p:cNvSpPr>
            <a:spLocks/>
          </p:cNvSpPr>
          <p:nvPr/>
        </p:nvSpPr>
        <p:spPr>
          <a:xfrm>
            <a:off x="3600838" y="1723826"/>
            <a:ext cx="1310855" cy="1795213"/>
          </a:xfrm>
          <a:prstGeom prst="roundRect">
            <a:avLst>
              <a:gd name="adj" fmla="val 5349"/>
            </a:avLst>
          </a:prstGeom>
          <a:solidFill>
            <a:srgbClr val="ACEA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a:solidFill>
                  <a:srgbClr val="00338D"/>
                </a:solidFill>
              </a:rPr>
              <a:t>Demonstrate integrity</a:t>
            </a:r>
            <a:endParaRPr lang="en-US" sz="1138" dirty="0" err="1">
              <a:solidFill>
                <a:srgbClr val="00338D"/>
              </a:solidFill>
            </a:endParaRPr>
          </a:p>
        </p:txBody>
      </p:sp>
      <p:sp>
        <p:nvSpPr>
          <p:cNvPr id="267" name="Rectangle: Rounded Corners 266">
            <a:extLst>
              <a:ext uri="{FF2B5EF4-FFF2-40B4-BE49-F238E27FC236}">
                <a16:creationId xmlns:a16="http://schemas.microsoft.com/office/drawing/2014/main" id="{53D88C03-4FDF-4970-BA64-881CF2B7BCBD}"/>
              </a:ext>
            </a:extLst>
          </p:cNvPr>
          <p:cNvSpPr>
            <a:spLocks/>
          </p:cNvSpPr>
          <p:nvPr/>
        </p:nvSpPr>
        <p:spPr>
          <a:xfrm>
            <a:off x="4996890" y="1723826"/>
            <a:ext cx="1310855" cy="1795213"/>
          </a:xfrm>
          <a:prstGeom prst="roundRect">
            <a:avLst>
              <a:gd name="adj" fmla="val 5349"/>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rgbClr val="00338D"/>
                </a:solidFill>
              </a:rPr>
              <a:t>Critical</a:t>
            </a:r>
            <a:br>
              <a:rPr lang="en-US" sz="1138" dirty="0">
                <a:solidFill>
                  <a:srgbClr val="00338D"/>
                </a:solidFill>
              </a:rPr>
            </a:br>
            <a:r>
              <a:rPr lang="en-US" sz="1138" dirty="0">
                <a:solidFill>
                  <a:srgbClr val="00338D"/>
                </a:solidFill>
              </a:rPr>
              <a:t>thinker</a:t>
            </a:r>
          </a:p>
        </p:txBody>
      </p:sp>
      <p:sp>
        <p:nvSpPr>
          <p:cNvPr id="268" name="Rectangle: Rounded Corners 267">
            <a:extLst>
              <a:ext uri="{FF2B5EF4-FFF2-40B4-BE49-F238E27FC236}">
                <a16:creationId xmlns:a16="http://schemas.microsoft.com/office/drawing/2014/main" id="{65A19E64-8A8B-4D3C-A577-392266DC9D82}"/>
              </a:ext>
            </a:extLst>
          </p:cNvPr>
          <p:cNvSpPr>
            <a:spLocks/>
          </p:cNvSpPr>
          <p:nvPr/>
        </p:nvSpPr>
        <p:spPr>
          <a:xfrm>
            <a:off x="6392942" y="1723826"/>
            <a:ext cx="1310855" cy="1795213"/>
          </a:xfrm>
          <a:prstGeom prst="roundRect">
            <a:avLst>
              <a:gd name="adj" fmla="val 5349"/>
            </a:avLst>
          </a:prstGeom>
          <a:solidFill>
            <a:srgbClr val="0C233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a:solidFill>
                  <a:schemeClr val="bg1"/>
                </a:solidFill>
              </a:rPr>
              <a:t>Resilient performer</a:t>
            </a:r>
            <a:endParaRPr lang="en-US" sz="1138" dirty="0" err="1">
              <a:solidFill>
                <a:schemeClr val="bg1"/>
              </a:solidFill>
            </a:endParaRPr>
          </a:p>
        </p:txBody>
      </p:sp>
      <p:sp>
        <p:nvSpPr>
          <p:cNvPr id="269" name="Rectangle: Rounded Corners 268">
            <a:extLst>
              <a:ext uri="{FF2B5EF4-FFF2-40B4-BE49-F238E27FC236}">
                <a16:creationId xmlns:a16="http://schemas.microsoft.com/office/drawing/2014/main" id="{E78D89D5-C05E-4B12-95A1-47D673412589}"/>
              </a:ext>
            </a:extLst>
          </p:cNvPr>
          <p:cNvSpPr>
            <a:spLocks/>
          </p:cNvSpPr>
          <p:nvPr/>
        </p:nvSpPr>
        <p:spPr>
          <a:xfrm>
            <a:off x="7788992" y="1723826"/>
            <a:ext cx="1310855" cy="1795213"/>
          </a:xfrm>
          <a:prstGeom prst="roundRect">
            <a:avLst>
              <a:gd name="adj" fmla="val 5349"/>
            </a:avLst>
          </a:prstGeom>
          <a:solidFill>
            <a:srgbClr val="7213E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a:solidFill>
                  <a:schemeClr val="bg1"/>
                </a:solidFill>
              </a:rPr>
              <a:t>Leverage </a:t>
            </a:r>
            <a:br>
              <a:rPr lang="en-US" sz="1138">
                <a:solidFill>
                  <a:schemeClr val="bg1"/>
                </a:solidFill>
              </a:rPr>
            </a:br>
            <a:r>
              <a:rPr lang="en-US" sz="1138">
                <a:solidFill>
                  <a:schemeClr val="bg1"/>
                </a:solidFill>
              </a:rPr>
              <a:t>technology</a:t>
            </a:r>
            <a:endParaRPr lang="en-US" sz="1138" dirty="0" err="1">
              <a:solidFill>
                <a:schemeClr val="bg1"/>
              </a:solidFill>
            </a:endParaRPr>
          </a:p>
        </p:txBody>
      </p:sp>
      <p:sp>
        <p:nvSpPr>
          <p:cNvPr id="271" name="Rectangle: Rounded Corners 270">
            <a:extLst>
              <a:ext uri="{FF2B5EF4-FFF2-40B4-BE49-F238E27FC236}">
                <a16:creationId xmlns:a16="http://schemas.microsoft.com/office/drawing/2014/main" id="{D1DA1585-EF6C-44B8-8DAA-47143C37E212}"/>
              </a:ext>
            </a:extLst>
          </p:cNvPr>
          <p:cNvSpPr>
            <a:spLocks/>
          </p:cNvSpPr>
          <p:nvPr/>
        </p:nvSpPr>
        <p:spPr>
          <a:xfrm>
            <a:off x="808732" y="3622726"/>
            <a:ext cx="1310855" cy="1795213"/>
          </a:xfrm>
          <a:prstGeom prst="roundRect">
            <a:avLst>
              <a:gd name="adj" fmla="val 534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a:solidFill>
                  <a:schemeClr val="bg1"/>
                </a:solidFill>
              </a:rPr>
              <a:t>Communicate Effectively</a:t>
            </a:r>
            <a:endParaRPr lang="en-US" sz="1138" dirty="0" err="1">
              <a:solidFill>
                <a:schemeClr val="bg1"/>
              </a:solidFill>
            </a:endParaRPr>
          </a:p>
        </p:txBody>
      </p:sp>
      <p:sp>
        <p:nvSpPr>
          <p:cNvPr id="272" name="Rectangle: Rounded Corners 271">
            <a:extLst>
              <a:ext uri="{FF2B5EF4-FFF2-40B4-BE49-F238E27FC236}">
                <a16:creationId xmlns:a16="http://schemas.microsoft.com/office/drawing/2014/main" id="{A10864F8-0B1A-4C66-B453-4D3EB4E7B7DD}"/>
              </a:ext>
            </a:extLst>
          </p:cNvPr>
          <p:cNvSpPr>
            <a:spLocks/>
          </p:cNvSpPr>
          <p:nvPr/>
        </p:nvSpPr>
        <p:spPr>
          <a:xfrm>
            <a:off x="2204785" y="3622726"/>
            <a:ext cx="1310855" cy="1795213"/>
          </a:xfrm>
          <a:prstGeom prst="roundRect">
            <a:avLst>
              <a:gd name="adj" fmla="val 5349"/>
            </a:avLst>
          </a:prstGeom>
          <a:solidFill>
            <a:srgbClr val="ACEA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rgbClr val="00338D"/>
                </a:solidFill>
              </a:rPr>
              <a:t>Foster</a:t>
            </a:r>
            <a:br>
              <a:rPr lang="en-US" sz="1138" dirty="0">
                <a:solidFill>
                  <a:srgbClr val="00338D"/>
                </a:solidFill>
              </a:rPr>
            </a:br>
            <a:r>
              <a:rPr lang="en-US" sz="1138" dirty="0">
                <a:solidFill>
                  <a:srgbClr val="00338D"/>
                </a:solidFill>
              </a:rPr>
              <a:t>Innovation</a:t>
            </a:r>
          </a:p>
        </p:txBody>
      </p:sp>
      <p:sp>
        <p:nvSpPr>
          <p:cNvPr id="273" name="Rectangle: Rounded Corners 272">
            <a:extLst>
              <a:ext uri="{FF2B5EF4-FFF2-40B4-BE49-F238E27FC236}">
                <a16:creationId xmlns:a16="http://schemas.microsoft.com/office/drawing/2014/main" id="{D6DCBF06-4FBC-421A-96CF-10FD9A474724}"/>
              </a:ext>
            </a:extLst>
          </p:cNvPr>
          <p:cNvSpPr>
            <a:spLocks/>
          </p:cNvSpPr>
          <p:nvPr/>
        </p:nvSpPr>
        <p:spPr>
          <a:xfrm>
            <a:off x="3600837" y="3622726"/>
            <a:ext cx="1310855" cy="1795213"/>
          </a:xfrm>
          <a:prstGeom prst="roundRect">
            <a:avLst>
              <a:gd name="adj" fmla="val 5349"/>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rgbClr val="00338D"/>
                </a:solidFill>
              </a:rPr>
              <a:t>Credible Connector</a:t>
            </a:r>
          </a:p>
        </p:txBody>
      </p:sp>
      <p:sp>
        <p:nvSpPr>
          <p:cNvPr id="287" name="Rectangle: Rounded Corners 286">
            <a:extLst>
              <a:ext uri="{FF2B5EF4-FFF2-40B4-BE49-F238E27FC236}">
                <a16:creationId xmlns:a16="http://schemas.microsoft.com/office/drawing/2014/main" id="{72316F8A-F530-456F-9C57-FA9920A517F3}"/>
              </a:ext>
            </a:extLst>
          </p:cNvPr>
          <p:cNvSpPr>
            <a:spLocks/>
          </p:cNvSpPr>
          <p:nvPr/>
        </p:nvSpPr>
        <p:spPr>
          <a:xfrm>
            <a:off x="4996889" y="3622726"/>
            <a:ext cx="1310855" cy="1795213"/>
          </a:xfrm>
          <a:prstGeom prst="roundRect">
            <a:avLst>
              <a:gd name="adj" fmla="val 5349"/>
            </a:avLst>
          </a:prstGeom>
          <a:solidFill>
            <a:srgbClr val="0C233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chemeClr val="bg1"/>
                </a:solidFill>
              </a:rPr>
              <a:t>Show</a:t>
            </a:r>
            <a:br>
              <a:rPr lang="en-US" sz="1138" dirty="0">
                <a:solidFill>
                  <a:schemeClr val="bg1"/>
                </a:solidFill>
              </a:rPr>
            </a:br>
            <a:r>
              <a:rPr lang="en-US" sz="1138" dirty="0">
                <a:solidFill>
                  <a:schemeClr val="bg1"/>
                </a:solidFill>
              </a:rPr>
              <a:t>Curiosity</a:t>
            </a:r>
          </a:p>
        </p:txBody>
      </p:sp>
      <p:sp>
        <p:nvSpPr>
          <p:cNvPr id="290" name="Rectangle: Rounded Corners 289">
            <a:extLst>
              <a:ext uri="{FF2B5EF4-FFF2-40B4-BE49-F238E27FC236}">
                <a16:creationId xmlns:a16="http://schemas.microsoft.com/office/drawing/2014/main" id="{6D0D735C-8FE6-4833-B2AA-F906A15887E2}"/>
              </a:ext>
            </a:extLst>
          </p:cNvPr>
          <p:cNvSpPr>
            <a:spLocks/>
          </p:cNvSpPr>
          <p:nvPr/>
        </p:nvSpPr>
        <p:spPr>
          <a:xfrm>
            <a:off x="6392941" y="3622726"/>
            <a:ext cx="1310855" cy="1795213"/>
          </a:xfrm>
          <a:prstGeom prst="roundRect">
            <a:avLst>
              <a:gd name="adj" fmla="val 5349"/>
            </a:avLst>
          </a:prstGeom>
          <a:solidFill>
            <a:srgbClr val="7213E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371" tIns="585000" rIns="44371" bIns="44371" rtlCol="0" anchor="t" anchorCtr="0"/>
          <a:lstStyle/>
          <a:p>
            <a:pPr algn="l"/>
            <a:r>
              <a:rPr lang="en-US" sz="1138" dirty="0">
                <a:solidFill>
                  <a:schemeClr val="bg1"/>
                </a:solidFill>
              </a:rPr>
              <a:t>Purposeful Collaborator</a:t>
            </a:r>
          </a:p>
        </p:txBody>
      </p:sp>
      <p:sp>
        <p:nvSpPr>
          <p:cNvPr id="291" name="Rectangle 290">
            <a:extLst>
              <a:ext uri="{FF2B5EF4-FFF2-40B4-BE49-F238E27FC236}">
                <a16:creationId xmlns:a16="http://schemas.microsoft.com/office/drawing/2014/main" id="{2F92897B-78F7-48F4-9D91-103CCC9D6AAB}"/>
              </a:ext>
            </a:extLst>
          </p:cNvPr>
          <p:cNvSpPr/>
          <p:nvPr/>
        </p:nvSpPr>
        <p:spPr>
          <a:xfrm>
            <a:off x="880287" y="1763360"/>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ea typeface="ADLaM Display" panose="020B0604020202020204" pitchFamily="2" charset="0"/>
                <a:cs typeface="Aldhabi" panose="020B0604020202020204" pitchFamily="2" charset="-78"/>
              </a:rPr>
              <a:t>01</a:t>
            </a:r>
          </a:p>
        </p:txBody>
      </p:sp>
      <p:sp>
        <p:nvSpPr>
          <p:cNvPr id="292" name="Rectangle 291">
            <a:extLst>
              <a:ext uri="{FF2B5EF4-FFF2-40B4-BE49-F238E27FC236}">
                <a16:creationId xmlns:a16="http://schemas.microsoft.com/office/drawing/2014/main" id="{ED6A0D04-D49B-419F-82AE-C605E098D606}"/>
              </a:ext>
            </a:extLst>
          </p:cNvPr>
          <p:cNvSpPr/>
          <p:nvPr/>
        </p:nvSpPr>
        <p:spPr>
          <a:xfrm>
            <a:off x="2275918" y="1763360"/>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02</a:t>
            </a:r>
          </a:p>
        </p:txBody>
      </p:sp>
      <p:sp>
        <p:nvSpPr>
          <p:cNvPr id="293" name="Rectangle 292">
            <a:extLst>
              <a:ext uri="{FF2B5EF4-FFF2-40B4-BE49-F238E27FC236}">
                <a16:creationId xmlns:a16="http://schemas.microsoft.com/office/drawing/2014/main" id="{FA3B159B-570A-4606-8A89-5917EC823159}"/>
              </a:ext>
            </a:extLst>
          </p:cNvPr>
          <p:cNvSpPr/>
          <p:nvPr/>
        </p:nvSpPr>
        <p:spPr>
          <a:xfrm>
            <a:off x="3671550" y="1763360"/>
            <a:ext cx="557845" cy="480131"/>
          </a:xfrm>
          <a:prstGeom prst="rect">
            <a:avLst/>
          </a:prstGeom>
        </p:spPr>
        <p:txBody>
          <a:bodyPr wrap="none" lIns="0" tIns="0" rIns="0" bIns="0">
            <a:spAutoFit/>
          </a:bodyPr>
          <a:lstStyle/>
          <a:p>
            <a:pPr defTabSz="742950">
              <a:lnSpc>
                <a:spcPct val="80000"/>
              </a:lnSpc>
              <a:defRPr/>
            </a:pPr>
            <a:r>
              <a:rPr lang="en-US" sz="3900" dirty="0">
                <a:solidFill>
                  <a:srgbClr val="00338D"/>
                </a:solidFill>
              </a:rPr>
              <a:t>03</a:t>
            </a:r>
          </a:p>
        </p:txBody>
      </p:sp>
      <p:sp>
        <p:nvSpPr>
          <p:cNvPr id="294" name="Rectangle 293">
            <a:extLst>
              <a:ext uri="{FF2B5EF4-FFF2-40B4-BE49-F238E27FC236}">
                <a16:creationId xmlns:a16="http://schemas.microsoft.com/office/drawing/2014/main" id="{346CED4E-3C18-48B4-9976-53ED0211D9C9}"/>
              </a:ext>
            </a:extLst>
          </p:cNvPr>
          <p:cNvSpPr/>
          <p:nvPr/>
        </p:nvSpPr>
        <p:spPr>
          <a:xfrm>
            <a:off x="5067181" y="1763360"/>
            <a:ext cx="557845" cy="480131"/>
          </a:xfrm>
          <a:prstGeom prst="rect">
            <a:avLst/>
          </a:prstGeom>
        </p:spPr>
        <p:txBody>
          <a:bodyPr wrap="none" lIns="0" tIns="0" rIns="0" bIns="0">
            <a:spAutoFit/>
          </a:bodyPr>
          <a:lstStyle/>
          <a:p>
            <a:pPr defTabSz="742950">
              <a:lnSpc>
                <a:spcPct val="80000"/>
              </a:lnSpc>
              <a:defRPr/>
            </a:pPr>
            <a:r>
              <a:rPr lang="en-US" sz="3900" dirty="0">
                <a:solidFill>
                  <a:srgbClr val="00338D"/>
                </a:solidFill>
              </a:rPr>
              <a:t>04</a:t>
            </a:r>
          </a:p>
        </p:txBody>
      </p:sp>
      <p:sp>
        <p:nvSpPr>
          <p:cNvPr id="295" name="Rectangle 294">
            <a:extLst>
              <a:ext uri="{FF2B5EF4-FFF2-40B4-BE49-F238E27FC236}">
                <a16:creationId xmlns:a16="http://schemas.microsoft.com/office/drawing/2014/main" id="{AA07EDAB-C317-4F8C-A5D7-908ACC6D1C08}"/>
              </a:ext>
            </a:extLst>
          </p:cNvPr>
          <p:cNvSpPr/>
          <p:nvPr/>
        </p:nvSpPr>
        <p:spPr>
          <a:xfrm>
            <a:off x="6462812" y="1763360"/>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05</a:t>
            </a:r>
          </a:p>
        </p:txBody>
      </p:sp>
      <p:sp>
        <p:nvSpPr>
          <p:cNvPr id="296" name="Rectangle 295">
            <a:extLst>
              <a:ext uri="{FF2B5EF4-FFF2-40B4-BE49-F238E27FC236}">
                <a16:creationId xmlns:a16="http://schemas.microsoft.com/office/drawing/2014/main" id="{4CFFE8AD-2AA1-4B77-9BCB-ECA1E60AF79B}"/>
              </a:ext>
            </a:extLst>
          </p:cNvPr>
          <p:cNvSpPr/>
          <p:nvPr/>
        </p:nvSpPr>
        <p:spPr>
          <a:xfrm>
            <a:off x="7858445" y="1763360"/>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06</a:t>
            </a:r>
          </a:p>
        </p:txBody>
      </p:sp>
      <p:sp>
        <p:nvSpPr>
          <p:cNvPr id="297" name="Rectangle 296">
            <a:extLst>
              <a:ext uri="{FF2B5EF4-FFF2-40B4-BE49-F238E27FC236}">
                <a16:creationId xmlns:a16="http://schemas.microsoft.com/office/drawing/2014/main" id="{972A06B0-6E89-44AA-96AB-46E135532C89}"/>
              </a:ext>
            </a:extLst>
          </p:cNvPr>
          <p:cNvSpPr/>
          <p:nvPr/>
        </p:nvSpPr>
        <p:spPr>
          <a:xfrm>
            <a:off x="880286" y="3653683"/>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07</a:t>
            </a:r>
          </a:p>
        </p:txBody>
      </p:sp>
      <p:sp>
        <p:nvSpPr>
          <p:cNvPr id="298" name="Rectangle 297">
            <a:extLst>
              <a:ext uri="{FF2B5EF4-FFF2-40B4-BE49-F238E27FC236}">
                <a16:creationId xmlns:a16="http://schemas.microsoft.com/office/drawing/2014/main" id="{28812666-C84D-428E-A091-0AA629D52F43}"/>
              </a:ext>
            </a:extLst>
          </p:cNvPr>
          <p:cNvSpPr/>
          <p:nvPr/>
        </p:nvSpPr>
        <p:spPr>
          <a:xfrm>
            <a:off x="2275918" y="3653683"/>
            <a:ext cx="557845" cy="480131"/>
          </a:xfrm>
          <a:prstGeom prst="rect">
            <a:avLst/>
          </a:prstGeom>
        </p:spPr>
        <p:txBody>
          <a:bodyPr wrap="none" lIns="0" tIns="0" rIns="0" bIns="0">
            <a:spAutoFit/>
          </a:bodyPr>
          <a:lstStyle/>
          <a:p>
            <a:pPr defTabSz="742950">
              <a:lnSpc>
                <a:spcPct val="80000"/>
              </a:lnSpc>
              <a:defRPr/>
            </a:pPr>
            <a:r>
              <a:rPr lang="en-US" sz="3900" dirty="0">
                <a:solidFill>
                  <a:srgbClr val="00338D"/>
                </a:solidFill>
              </a:rPr>
              <a:t>08</a:t>
            </a:r>
          </a:p>
        </p:txBody>
      </p:sp>
      <p:sp>
        <p:nvSpPr>
          <p:cNvPr id="299" name="Rectangle 298">
            <a:extLst>
              <a:ext uri="{FF2B5EF4-FFF2-40B4-BE49-F238E27FC236}">
                <a16:creationId xmlns:a16="http://schemas.microsoft.com/office/drawing/2014/main" id="{42666677-F0C4-43CC-83D0-49FC6D9E51F6}"/>
              </a:ext>
            </a:extLst>
          </p:cNvPr>
          <p:cNvSpPr/>
          <p:nvPr/>
        </p:nvSpPr>
        <p:spPr>
          <a:xfrm>
            <a:off x="3671549" y="3653683"/>
            <a:ext cx="557845" cy="480131"/>
          </a:xfrm>
          <a:prstGeom prst="rect">
            <a:avLst/>
          </a:prstGeom>
        </p:spPr>
        <p:txBody>
          <a:bodyPr wrap="none" lIns="0" tIns="0" rIns="0" bIns="0">
            <a:spAutoFit/>
          </a:bodyPr>
          <a:lstStyle/>
          <a:p>
            <a:pPr defTabSz="742950">
              <a:lnSpc>
                <a:spcPct val="80000"/>
              </a:lnSpc>
              <a:defRPr/>
            </a:pPr>
            <a:r>
              <a:rPr lang="en-US" sz="3900" dirty="0">
                <a:solidFill>
                  <a:srgbClr val="00338D"/>
                </a:solidFill>
              </a:rPr>
              <a:t>09</a:t>
            </a:r>
          </a:p>
        </p:txBody>
      </p:sp>
      <p:sp>
        <p:nvSpPr>
          <p:cNvPr id="300" name="Rectangle 299">
            <a:extLst>
              <a:ext uri="{FF2B5EF4-FFF2-40B4-BE49-F238E27FC236}">
                <a16:creationId xmlns:a16="http://schemas.microsoft.com/office/drawing/2014/main" id="{7224F2C9-47B3-458D-8293-293CC0DE6C29}"/>
              </a:ext>
            </a:extLst>
          </p:cNvPr>
          <p:cNvSpPr/>
          <p:nvPr/>
        </p:nvSpPr>
        <p:spPr>
          <a:xfrm>
            <a:off x="5067180" y="3653683"/>
            <a:ext cx="557845"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10</a:t>
            </a:r>
          </a:p>
        </p:txBody>
      </p:sp>
      <p:sp>
        <p:nvSpPr>
          <p:cNvPr id="301" name="Rectangle 300">
            <a:extLst>
              <a:ext uri="{FF2B5EF4-FFF2-40B4-BE49-F238E27FC236}">
                <a16:creationId xmlns:a16="http://schemas.microsoft.com/office/drawing/2014/main" id="{A0C018BD-B041-471E-B6DD-587E00603242}"/>
              </a:ext>
            </a:extLst>
          </p:cNvPr>
          <p:cNvSpPr/>
          <p:nvPr/>
        </p:nvSpPr>
        <p:spPr>
          <a:xfrm>
            <a:off x="6462811" y="3653683"/>
            <a:ext cx="520720" cy="480131"/>
          </a:xfrm>
          <a:prstGeom prst="rect">
            <a:avLst/>
          </a:prstGeom>
        </p:spPr>
        <p:txBody>
          <a:bodyPr wrap="none" lIns="0" tIns="0" rIns="0" bIns="0">
            <a:spAutoFit/>
          </a:bodyPr>
          <a:lstStyle/>
          <a:p>
            <a:pPr defTabSz="742950">
              <a:lnSpc>
                <a:spcPct val="80000"/>
              </a:lnSpc>
              <a:defRPr/>
            </a:pPr>
            <a:r>
              <a:rPr lang="en-US" sz="3900" dirty="0">
                <a:solidFill>
                  <a:prstClr val="white"/>
                </a:solidFill>
              </a:rPr>
              <a:t>11</a:t>
            </a:r>
          </a:p>
        </p:txBody>
      </p:sp>
      <p:pic>
        <p:nvPicPr>
          <p:cNvPr id="4" name="Graphic 3">
            <a:extLst>
              <a:ext uri="{FF2B5EF4-FFF2-40B4-BE49-F238E27FC236}">
                <a16:creationId xmlns:a16="http://schemas.microsoft.com/office/drawing/2014/main" id="{21CA563C-2D07-4B44-97ED-04F8E40A9B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4483" y="3005452"/>
            <a:ext cx="444600" cy="444600"/>
          </a:xfrm>
          <a:prstGeom prst="rect">
            <a:avLst/>
          </a:prstGeom>
        </p:spPr>
      </p:pic>
      <p:pic>
        <p:nvPicPr>
          <p:cNvPr id="6" name="Graphic 5">
            <a:extLst>
              <a:ext uri="{FF2B5EF4-FFF2-40B4-BE49-F238E27FC236}">
                <a16:creationId xmlns:a16="http://schemas.microsoft.com/office/drawing/2014/main" id="{80DDD3A3-6F5A-4EB7-BDBB-44FD3C7894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3301" y="3057947"/>
            <a:ext cx="388439" cy="388439"/>
          </a:xfrm>
          <a:prstGeom prst="rect">
            <a:avLst/>
          </a:prstGeom>
        </p:spPr>
      </p:pic>
      <p:pic>
        <p:nvPicPr>
          <p:cNvPr id="8" name="Graphic 7">
            <a:extLst>
              <a:ext uri="{FF2B5EF4-FFF2-40B4-BE49-F238E27FC236}">
                <a16:creationId xmlns:a16="http://schemas.microsoft.com/office/drawing/2014/main" id="{97B597BE-747B-4052-863B-A7FBE561E4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3769" y="4879664"/>
            <a:ext cx="444600" cy="444600"/>
          </a:xfrm>
          <a:prstGeom prst="rect">
            <a:avLst/>
          </a:prstGeom>
        </p:spPr>
      </p:pic>
      <p:pic>
        <p:nvPicPr>
          <p:cNvPr id="10" name="Graphic 9">
            <a:extLst>
              <a:ext uri="{FF2B5EF4-FFF2-40B4-BE49-F238E27FC236}">
                <a16:creationId xmlns:a16="http://schemas.microsoft.com/office/drawing/2014/main" id="{48932CC0-97F0-4325-87E4-5822646B629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3487" y="3001786"/>
            <a:ext cx="444600" cy="444600"/>
          </a:xfrm>
          <a:prstGeom prst="rect">
            <a:avLst/>
          </a:prstGeom>
        </p:spPr>
      </p:pic>
      <p:pic>
        <p:nvPicPr>
          <p:cNvPr id="12" name="Graphic 11">
            <a:extLst>
              <a:ext uri="{FF2B5EF4-FFF2-40B4-BE49-F238E27FC236}">
                <a16:creationId xmlns:a16="http://schemas.microsoft.com/office/drawing/2014/main" id="{472194B8-2194-4537-81F3-C2D4D34D6B3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2065" y="4879665"/>
            <a:ext cx="476810" cy="476810"/>
          </a:xfrm>
          <a:prstGeom prst="rect">
            <a:avLst/>
          </a:prstGeom>
        </p:spPr>
      </p:pic>
      <p:pic>
        <p:nvPicPr>
          <p:cNvPr id="14" name="Graphic 13">
            <a:extLst>
              <a:ext uri="{FF2B5EF4-FFF2-40B4-BE49-F238E27FC236}">
                <a16:creationId xmlns:a16="http://schemas.microsoft.com/office/drawing/2014/main" id="{B6640D44-5CC2-41B7-90C8-F5EC2F17B12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60189" y="4911874"/>
            <a:ext cx="444600" cy="444600"/>
          </a:xfrm>
          <a:prstGeom prst="rect">
            <a:avLst/>
          </a:prstGeom>
        </p:spPr>
      </p:pic>
      <p:pic>
        <p:nvPicPr>
          <p:cNvPr id="16" name="Graphic 15">
            <a:extLst>
              <a:ext uri="{FF2B5EF4-FFF2-40B4-BE49-F238E27FC236}">
                <a16:creationId xmlns:a16="http://schemas.microsoft.com/office/drawing/2014/main" id="{FD2F4A76-21D8-4B80-B42E-A19F895AE7E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00059" y="3005452"/>
            <a:ext cx="444600" cy="444600"/>
          </a:xfrm>
          <a:prstGeom prst="rect">
            <a:avLst/>
          </a:prstGeom>
        </p:spPr>
      </p:pic>
      <p:pic>
        <p:nvPicPr>
          <p:cNvPr id="18" name="Graphic 17">
            <a:extLst>
              <a:ext uri="{FF2B5EF4-FFF2-40B4-BE49-F238E27FC236}">
                <a16:creationId xmlns:a16="http://schemas.microsoft.com/office/drawing/2014/main" id="{69D61F6A-144B-420B-86AB-FE15BE42407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85218" y="4911874"/>
            <a:ext cx="444600" cy="444600"/>
          </a:xfrm>
          <a:prstGeom prst="rect">
            <a:avLst/>
          </a:prstGeom>
        </p:spPr>
      </p:pic>
      <p:pic>
        <p:nvPicPr>
          <p:cNvPr id="20" name="Graphic 19">
            <a:extLst>
              <a:ext uri="{FF2B5EF4-FFF2-40B4-BE49-F238E27FC236}">
                <a16:creationId xmlns:a16="http://schemas.microsoft.com/office/drawing/2014/main" id="{92613C7C-947B-4CC7-8F74-C60BC90015C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384343" y="4911874"/>
            <a:ext cx="444600" cy="444600"/>
          </a:xfrm>
          <a:prstGeom prst="rect">
            <a:avLst/>
          </a:prstGeom>
        </p:spPr>
      </p:pic>
      <p:pic>
        <p:nvPicPr>
          <p:cNvPr id="22" name="Graphic 21">
            <a:extLst>
              <a:ext uri="{FF2B5EF4-FFF2-40B4-BE49-F238E27FC236}">
                <a16:creationId xmlns:a16="http://schemas.microsoft.com/office/drawing/2014/main" id="{BB476FAA-17BF-4184-B1CE-44E30A893B1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60539" y="3005801"/>
            <a:ext cx="444251" cy="444251"/>
          </a:xfrm>
          <a:prstGeom prst="rect">
            <a:avLst/>
          </a:prstGeom>
        </p:spPr>
      </p:pic>
      <p:pic>
        <p:nvPicPr>
          <p:cNvPr id="24" name="Graphic 23">
            <a:extLst>
              <a:ext uri="{FF2B5EF4-FFF2-40B4-BE49-F238E27FC236}">
                <a16:creationId xmlns:a16="http://schemas.microsoft.com/office/drawing/2014/main" id="{7514DCC6-4999-437A-95CF-8CBA4B6392A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73947" y="3009524"/>
            <a:ext cx="444600" cy="444600"/>
          </a:xfrm>
          <a:prstGeom prst="rect">
            <a:avLst/>
          </a:prstGeom>
        </p:spPr>
      </p:pic>
    </p:spTree>
    <p:extLst>
      <p:ext uri="{BB962C8B-B14F-4D97-AF65-F5344CB8AC3E}">
        <p14:creationId xmlns:p14="http://schemas.microsoft.com/office/powerpoint/2010/main" val="283076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0"/>
  <p:tag name="TYPE" val="Report"/>
  <p:tag name="KEYWORD" val="REPORT"/>
  <p:tag name="TEMPLATEVERSION" val="25/05/2022 07:34:00"/>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501.3742"/>
  <p:tag name="ADV_LEFT" val="100.6416"/>
  <p:tag name="ADV_HEIGHT" val="14.54063"/>
  <p:tag name="ADV_WIDTH" val="359.5208"/>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KPMG Report (A4) Feb 2022">
  <a:themeElements>
    <a:clrScheme name="Custom 41">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Blank.potx" id="{BB543E9C-7BDB-46E8-8031-65509174D614}" vid="{13F58538-9E4F-4ADB-B495-8013BFC3E4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53</TotalTime>
  <Words>3917</Words>
  <Application>Microsoft Office PowerPoint</Application>
  <PresentationFormat>A4 Paper (210x297 mm)</PresentationFormat>
  <Paragraphs>262</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KPMG Bold</vt:lpstr>
      <vt:lpstr>KPMG-Secondary</vt:lpstr>
      <vt:lpstr>Univers for KPMG</vt:lpstr>
      <vt:lpstr>72</vt:lpstr>
      <vt:lpstr>Arial</vt:lpstr>
      <vt:lpstr>adobe-clean</vt:lpstr>
      <vt:lpstr>Univers</vt:lpstr>
      <vt:lpstr>KPMG Report (A4) Feb 2022</vt:lpstr>
      <vt:lpstr>Who Are KPMG?  KPMG are a professional services firm who offer services such as Audit, Tax and Advisory  KPMG firms operate in 143 countries and territories across the globe  We inspire confidence and empower change in all we do </vt:lpstr>
      <vt:lpstr>About me  . 2nd year audit apprentice . KPE Department  . School Leaver . Leeds Office . Back to school Champion</vt:lpstr>
      <vt:lpstr>Apprenticeships on Offer</vt:lpstr>
      <vt:lpstr>Apprenticeship Programmes </vt:lpstr>
      <vt:lpstr>Programme Timeline- Audit</vt:lpstr>
      <vt:lpstr>Application Process      </vt:lpstr>
      <vt:lpstr>Apprenticeship application process</vt:lpstr>
      <vt:lpstr>What we look for</vt:lpstr>
      <vt:lpstr>What we look for?</vt:lpstr>
      <vt:lpstr>Why an Apprenticeship?  . Earn whilst you learn  . Invaluable experience in a big 4 firm  . Exposure to a multitude of different opportunities   . No student debt   . Everyday is different </vt:lpstr>
      <vt:lpstr>My Day in the Life:  . Flexibility to work from home, the office or client site . After office social events i.e. Boxercise, First Friday drinks and Summer BBQ’s . Organise my time and prioritise my own tasks, any coaching tasks I may have, along with daily team catch ups  Day to Day Tasks include: . Testing of COS and Admin Expenses . Journals Screening . Board minute review . Sales Cut Off Trend Analysis</vt:lpstr>
      <vt:lpstr>Wrap Up:  . Remember to do a lot of research about the company before applying and try to understand why you would be a good fit for KPMG along with KPMG being a good fit for you  . Take your time with your applications!  . Be yourself in the interview stages of the assessment centre  Thank you for listening LinkedIn: AmyDowsing</vt:lpstr>
    </vt:vector>
  </TitlesOfParts>
  <Company>KPMG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KPMG?  KPMG are a professional services firm who offer services such as Audit, Tax and Advisory KPMG firms operate in 143 countries and territories across the globe We inspire confidence and empower change in all we do </dc:title>
  <dc:creator>Dowsing, Amy</dc:creator>
  <cp:lastModifiedBy>Dowsing, Amy</cp:lastModifiedBy>
  <cp:revision>1</cp:revision>
  <dcterms:created xsi:type="dcterms:W3CDTF">2024-03-10T18:43:54Z</dcterms:created>
  <dcterms:modified xsi:type="dcterms:W3CDTF">2024-03-10T19:38:00Z</dcterms:modified>
  <cp:category>KPMG Confidential</cp:category>
</cp:coreProperties>
</file>