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9" r:id="rId4"/>
    <p:sldId id="295" r:id="rId5"/>
    <p:sldId id="272" r:id="rId6"/>
    <p:sldId id="264" r:id="rId7"/>
    <p:sldId id="273" r:id="rId8"/>
    <p:sldId id="296" r:id="rId9"/>
    <p:sldId id="297" r:id="rId10"/>
    <p:sldId id="298" r:id="rId11"/>
    <p:sldId id="299" r:id="rId12"/>
    <p:sldId id="300" r:id="rId13"/>
    <p:sldId id="301" r:id="rId14"/>
    <p:sldId id="304" r:id="rId15"/>
    <p:sldId id="302" r:id="rId16"/>
    <p:sldId id="303" r:id="rId17"/>
    <p:sldId id="305" r:id="rId18"/>
    <p:sldId id="306" r:id="rId19"/>
    <p:sldId id="307" r:id="rId20"/>
    <p:sldId id="308" r:id="rId21"/>
    <p:sldId id="309" r:id="rId22"/>
    <p:sldId id="28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91937-7974-4722-B4ED-577A90764DD3}" v="1" dt="2024-03-11T13:46:4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31AAE-EB70-7E46-9DA2-B3CD55453D8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FAE85-8F97-0C44-A90F-62FCB906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FAE85-8F97-0C44-A90F-62FCB90639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taken directly out of your wage by the government like other taxes. You never have to arrange payment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FAE85-8F97-0C44-A90F-62FCB9063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088886"/>
            <a:ext cx="9144000" cy="1164765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2242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4BF69-E8DA-F341-84C6-E9E0B8314450}"/>
              </a:ext>
            </a:extLst>
          </p:cNvPr>
          <p:cNvSpPr/>
          <p:nvPr userDrawn="1"/>
        </p:nvSpPr>
        <p:spPr>
          <a:xfrm>
            <a:off x="5466000" y="544200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ABD5BB-3A73-5C32-F073-7493BA8D9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590" y="1542859"/>
            <a:ext cx="6160163" cy="1519088"/>
          </a:xfrm>
        </p:spPr>
        <p:txBody>
          <a:bodyPr anchor="b">
            <a:noAutofit/>
          </a:bodyPr>
          <a:lstStyle>
            <a:lvl1pPr>
              <a:defRPr sz="4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DC21E-950D-2D33-35EB-9B51BED66EAA}"/>
              </a:ext>
            </a:extLst>
          </p:cNvPr>
          <p:cNvSpPr txBox="1">
            <a:spLocks/>
          </p:cNvSpPr>
          <p:nvPr userDrawn="1"/>
        </p:nvSpPr>
        <p:spPr>
          <a:xfrm>
            <a:off x="152400" y="6612194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E41021-96F3-F17B-CC20-5843933D0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297DE-4950-238C-E0C6-AD86C19045C5}"/>
              </a:ext>
            </a:extLst>
          </p:cNvPr>
          <p:cNvSpPr txBox="1">
            <a:spLocks/>
          </p:cNvSpPr>
          <p:nvPr userDrawn="1"/>
        </p:nvSpPr>
        <p:spPr>
          <a:xfrm>
            <a:off x="0" y="6451597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4E1F12-BFAA-5F44-9D1E-11E5DA302D8A}"/>
              </a:ext>
            </a:extLst>
          </p:cNvPr>
          <p:cNvSpPr/>
          <p:nvPr userDrawn="1"/>
        </p:nvSpPr>
        <p:spPr>
          <a:xfrm>
            <a:off x="7821338" y="5"/>
            <a:ext cx="4460604" cy="4498199"/>
          </a:xfrm>
          <a:custGeom>
            <a:avLst/>
            <a:gdLst>
              <a:gd name="connsiteX0" fmla="*/ 245599 w 4460604"/>
              <a:gd name="connsiteY0" fmla="*/ 0 h 4498199"/>
              <a:gd name="connsiteX1" fmla="*/ 4460604 w 4460604"/>
              <a:gd name="connsiteY1" fmla="*/ 0 h 4498199"/>
              <a:gd name="connsiteX2" fmla="*/ 4460604 w 4460604"/>
              <a:gd name="connsiteY2" fmla="*/ 4266360 h 4498199"/>
              <a:gd name="connsiteX3" fmla="*/ 4227424 w 4460604"/>
              <a:gd name="connsiteY3" fmla="*/ 4351705 h 4498199"/>
              <a:gd name="connsiteX4" fmla="*/ 3258458 w 4460604"/>
              <a:gd name="connsiteY4" fmla="*/ 4498199 h 4498199"/>
              <a:gd name="connsiteX5" fmla="*/ 0 w 4460604"/>
              <a:gd name="connsiteY5" fmla="*/ 1239741 h 4498199"/>
              <a:gd name="connsiteX6" fmla="*/ 146494 w 4460604"/>
              <a:gd name="connsiteY6" fmla="*/ 270775 h 449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0604" h="4498199">
                <a:moveTo>
                  <a:pt x="245599" y="0"/>
                </a:moveTo>
                <a:lnTo>
                  <a:pt x="4460604" y="0"/>
                </a:lnTo>
                <a:lnTo>
                  <a:pt x="4460604" y="4266360"/>
                </a:lnTo>
                <a:lnTo>
                  <a:pt x="4227424" y="4351705"/>
                </a:lnTo>
                <a:cubicBezTo>
                  <a:pt x="3921328" y="4446911"/>
                  <a:pt x="3595882" y="4498199"/>
                  <a:pt x="3258458" y="4498199"/>
                </a:cubicBezTo>
                <a:cubicBezTo>
                  <a:pt x="1458861" y="4498199"/>
                  <a:pt x="0" y="3039338"/>
                  <a:pt x="0" y="1239741"/>
                </a:cubicBezTo>
                <a:cubicBezTo>
                  <a:pt x="0" y="902317"/>
                  <a:pt x="51288" y="576871"/>
                  <a:pt x="146494" y="2707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1427D89-6C0A-F92A-DBB7-E94235B6F3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64532" y="1406441"/>
            <a:ext cx="3875068" cy="54515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41479-13B8-4E8F-824C-0402FC679CA0}"/>
              </a:ext>
            </a:extLst>
          </p:cNvPr>
          <p:cNvSpPr/>
          <p:nvPr userDrawn="1"/>
        </p:nvSpPr>
        <p:spPr>
          <a:xfrm>
            <a:off x="6688668" y="0"/>
            <a:ext cx="55033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D427A1-C540-EE03-3F05-8932B55B6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73377-24FD-0167-1100-3043BA2B4B00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31783E5-BDE1-7C72-0285-C83B44074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3E39B77-1D29-57F8-EBA1-2EB1E11B67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7309" y="1533525"/>
            <a:ext cx="4359781" cy="4854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42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 blue background&#10;&#10;Description automatically generated">
            <a:extLst>
              <a:ext uri="{FF2B5EF4-FFF2-40B4-BE49-F238E27FC236}">
                <a16:creationId xmlns:a16="http://schemas.microsoft.com/office/drawing/2014/main" id="{2D6E62E7-47AE-0185-3140-C83E47959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61B032-7356-200E-FE42-D8ED51568ABB}"/>
              </a:ext>
            </a:extLst>
          </p:cNvPr>
          <p:cNvSpPr/>
          <p:nvPr userDrawn="1"/>
        </p:nvSpPr>
        <p:spPr>
          <a:xfrm>
            <a:off x="0" y="0"/>
            <a:ext cx="12192000" cy="7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539663"/>
            <a:ext cx="9144000" cy="603148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58387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www.gohigherwestyorks.ac.uk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98785C-901E-AD48-A1F7-7CF03C154A20}"/>
              </a:ext>
            </a:extLst>
          </p:cNvPr>
          <p:cNvSpPr/>
          <p:nvPr userDrawn="1"/>
        </p:nvSpPr>
        <p:spPr>
          <a:xfrm>
            <a:off x="5466000" y="530345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10568654" cy="48542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712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279103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279103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FFB3-1A9B-464F-B316-A9D941A99F12}"/>
              </a:ext>
            </a:extLst>
          </p:cNvPr>
          <p:cNvSpPr/>
          <p:nvPr userDrawn="1"/>
        </p:nvSpPr>
        <p:spPr>
          <a:xfrm>
            <a:off x="7398326" y="0"/>
            <a:ext cx="47936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DF5D6-2C2F-6E49-A3DB-2CF4AE8A7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3049" y="762000"/>
            <a:ext cx="4641850" cy="5334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2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279103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279103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FFB3-1A9B-464F-B316-A9D941A99F12}"/>
              </a:ext>
            </a:extLst>
          </p:cNvPr>
          <p:cNvSpPr/>
          <p:nvPr userDrawn="1"/>
        </p:nvSpPr>
        <p:spPr>
          <a:xfrm>
            <a:off x="7398326" y="0"/>
            <a:ext cx="47936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DF5D6-2C2F-6E49-A3DB-2CF4AE8A7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3049" y="762000"/>
            <a:ext cx="4641850" cy="5334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6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118" y="0"/>
            <a:ext cx="5156881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317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0"/>
            <a:ext cx="4911213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921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658" y="479345"/>
            <a:ext cx="4527755" cy="590844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2588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27E819-F239-38DB-0837-4CA82776BA0C}"/>
              </a:ext>
            </a:extLst>
          </p:cNvPr>
          <p:cNvSpPr/>
          <p:nvPr userDrawn="1"/>
        </p:nvSpPr>
        <p:spPr>
          <a:xfrm>
            <a:off x="-5837" y="6384976"/>
            <a:ext cx="457199" cy="473024"/>
          </a:xfrm>
          <a:prstGeom prst="rect">
            <a:avLst/>
          </a:prstGeom>
          <a:solidFill>
            <a:srgbClr val="46FDFF"/>
          </a:solidFill>
          <a:ln>
            <a:solidFill>
              <a:srgbClr val="46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6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29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6CFA74-4A91-8960-2940-396098C0A0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50504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C99B1F-A40A-24A1-EA85-B0580E6B3B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3849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1D0718F-BE2D-5B8E-0E9E-DADFA78134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5095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7903FDC-A167-E7AA-CB20-4C85BBC111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7623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A372B-6954-D2AA-F5E2-28C43A12194E}"/>
              </a:ext>
            </a:extLst>
          </p:cNvPr>
          <p:cNvSpPr/>
          <p:nvPr userDrawn="1"/>
        </p:nvSpPr>
        <p:spPr>
          <a:xfrm>
            <a:off x="1" y="0"/>
            <a:ext cx="457199" cy="63849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2" r="132"/>
          <a:stretch/>
        </p:blipFill>
        <p:spPr>
          <a:xfrm>
            <a:off x="0" y="0"/>
            <a:ext cx="45599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7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30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B6E234-4D58-2242-BEAD-41ED30FA57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75226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AB1C715-EF2D-9C4A-BD77-769BF1640B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39715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89C6EFC-51E4-9A4B-AD14-E6FC411768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61263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4921495B-A15A-3047-B976-E1A7DAD2A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8629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739D8-032A-0647-8556-12CD09BE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39FB2-EB19-5448-A4C0-A086A065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2AC7F-7C1D-DC49-8C3F-1C380FAEB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3AA8C-15D4-C440-B7A6-B3281C609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82CCA-E908-5D4B-88DE-CCB3189FA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7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2" r:id="rId11"/>
    <p:sldLayoutId id="2147483673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www.gov.uk/student-finance-calc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national-minimum-wage-rates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dapprenticeship.service.gov.uk/apprenticeshipsearc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uardian.com/money/2016/jun/18/control-%20spending-finances-budgeting-app-smartphone" TargetMode="External"/><Relationship Id="rId3" Type="http://schemas.openxmlformats.org/officeDocument/2006/relationships/hyperlink" Target="http://www.gohigherwestyorks.ac.uk/" TargetMode="External"/><Relationship Id="rId7" Type="http://schemas.openxmlformats.org/officeDocument/2006/relationships/hyperlink" Target="https://www.ucas.com/ucas/undergraduate/finance-and-%20support/budget-calculator" TargetMode="External"/><Relationship Id="rId2" Type="http://schemas.openxmlformats.org/officeDocument/2006/relationships/hyperlink" Target="http://www.gov.uk/studentfinanceste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entloanrepayment.co.uk/portal/page?pageid=93,3866794&amp;%20dad=portal&amp;schema=PORTAL" TargetMode="External"/><Relationship Id="rId5" Type="http://schemas.openxmlformats.org/officeDocument/2006/relationships/hyperlink" Target="https://www.ucas.com/ucas/undergraduate/finance-and-support/managing-money/student-budgeting-tips" TargetMode="External"/><Relationship Id="rId10" Type="http://schemas.openxmlformats.org/officeDocument/2006/relationships/hyperlink" Target="https://studentfinance.campaign.gov.uk/" TargetMode="External"/><Relationship Id="rId4" Type="http://schemas.openxmlformats.org/officeDocument/2006/relationships/hyperlink" Target="https://www.gov.uk/student-finance" TargetMode="External"/><Relationship Id="rId9" Type="http://schemas.openxmlformats.org/officeDocument/2006/relationships/hyperlink" Target="https://www.gov.uk/apprenticeships-guid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4735-3D57-1F4F-A418-AAD46DD56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Busters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768A-A238-A948-A451-F7C2D0F4E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2024/25</a:t>
            </a:r>
          </a:p>
        </p:txBody>
      </p:sp>
    </p:spTree>
    <p:extLst>
      <p:ext uri="{BB962C8B-B14F-4D97-AF65-F5344CB8AC3E}">
        <p14:creationId xmlns:p14="http://schemas.microsoft.com/office/powerpoint/2010/main" val="4539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EF8C86D-BF7A-4FA6-8575-3DABE258A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6" y="1533525"/>
            <a:ext cx="10947212" cy="647853"/>
          </a:xfrm>
        </p:spPr>
        <p:txBody>
          <a:bodyPr/>
          <a:lstStyle/>
          <a:p>
            <a:r>
              <a:rPr lang="en-GB" dirty="0"/>
              <a:t>What is the maximum Tuition Fee a university or college can charge per year?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nip Single Corner Rectangle 13">
            <a:extLst>
              <a:ext uri="{FF2B5EF4-FFF2-40B4-BE49-F238E27FC236}">
                <a16:creationId xmlns:a16="http://schemas.microsoft.com/office/drawing/2014/main" id="{F41D9674-3176-A9B5-8C29-13198F14BABF}"/>
              </a:ext>
            </a:extLst>
          </p:cNvPr>
          <p:cNvSpPr/>
          <p:nvPr/>
        </p:nvSpPr>
        <p:spPr>
          <a:xfrm flipV="1">
            <a:off x="1171817" y="2991446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6" name="Snip Single Corner Rectangle 13">
            <a:extLst>
              <a:ext uri="{FF2B5EF4-FFF2-40B4-BE49-F238E27FC236}">
                <a16:creationId xmlns:a16="http://schemas.microsoft.com/office/drawing/2014/main" id="{846D7B0F-8079-0319-65A7-1990DD1C93DB}"/>
              </a:ext>
            </a:extLst>
          </p:cNvPr>
          <p:cNvSpPr/>
          <p:nvPr/>
        </p:nvSpPr>
        <p:spPr>
          <a:xfrm flipV="1">
            <a:off x="2513019" y="4169940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7" name="Snip Single Corner Rectangle 13">
            <a:extLst>
              <a:ext uri="{FF2B5EF4-FFF2-40B4-BE49-F238E27FC236}">
                <a16:creationId xmlns:a16="http://schemas.microsoft.com/office/drawing/2014/main" id="{A9255593-36DB-C8AD-42AF-39E79F9623D8}"/>
              </a:ext>
            </a:extLst>
          </p:cNvPr>
          <p:cNvSpPr/>
          <p:nvPr/>
        </p:nvSpPr>
        <p:spPr>
          <a:xfrm flipV="1">
            <a:off x="4314437" y="3019446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8" name="Snip Single Corner Rectangle 13">
            <a:extLst>
              <a:ext uri="{FF2B5EF4-FFF2-40B4-BE49-F238E27FC236}">
                <a16:creationId xmlns:a16="http://schemas.microsoft.com/office/drawing/2014/main" id="{45FFFE12-EB51-C579-3B55-4103C4E755FF}"/>
              </a:ext>
            </a:extLst>
          </p:cNvPr>
          <p:cNvSpPr/>
          <p:nvPr/>
        </p:nvSpPr>
        <p:spPr>
          <a:xfrm flipV="1">
            <a:off x="6026660" y="4146700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9" name="Snip Single Corner Rectangle 13">
            <a:extLst>
              <a:ext uri="{FF2B5EF4-FFF2-40B4-BE49-F238E27FC236}">
                <a16:creationId xmlns:a16="http://schemas.microsoft.com/office/drawing/2014/main" id="{8085463F-B8A7-2965-370C-AB40AC4D8AEC}"/>
              </a:ext>
            </a:extLst>
          </p:cNvPr>
          <p:cNvSpPr/>
          <p:nvPr/>
        </p:nvSpPr>
        <p:spPr>
          <a:xfrm flipV="1">
            <a:off x="9667039" y="4146190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A82C8-8B56-2753-E63C-331CDD24342D}"/>
              </a:ext>
            </a:extLst>
          </p:cNvPr>
          <p:cNvSpPr/>
          <p:nvPr/>
        </p:nvSpPr>
        <p:spPr>
          <a:xfrm>
            <a:off x="1258787" y="3886813"/>
            <a:ext cx="10051877" cy="45719"/>
          </a:xfrm>
          <a:prstGeom prst="rect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7BD723-1C94-A824-9900-3FC0D1489521}"/>
              </a:ext>
            </a:extLst>
          </p:cNvPr>
          <p:cNvSpPr txBox="1">
            <a:spLocks/>
          </p:cNvSpPr>
          <p:nvPr/>
        </p:nvSpPr>
        <p:spPr>
          <a:xfrm>
            <a:off x="2629863" y="4170959"/>
            <a:ext cx="1700340" cy="498989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£8,750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1DB061-E628-CE4C-7484-F673E89A9EDF}"/>
              </a:ext>
            </a:extLst>
          </p:cNvPr>
          <p:cNvSpPr txBox="1">
            <a:spLocks/>
          </p:cNvSpPr>
          <p:nvPr/>
        </p:nvSpPr>
        <p:spPr>
          <a:xfrm>
            <a:off x="4566307" y="3007975"/>
            <a:ext cx="1533833" cy="5689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£9,250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AEDC8E-0EEA-97BB-0745-E96BB375E4D5}"/>
              </a:ext>
            </a:extLst>
          </p:cNvPr>
          <p:cNvSpPr txBox="1">
            <a:spLocks/>
          </p:cNvSpPr>
          <p:nvPr/>
        </p:nvSpPr>
        <p:spPr>
          <a:xfrm>
            <a:off x="6136599" y="4157069"/>
            <a:ext cx="1736739" cy="4663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</a:rPr>
              <a:t>£</a:t>
            </a:r>
            <a:r>
              <a:rPr lang="en-GB" sz="3200" b="1" dirty="0">
                <a:solidFill>
                  <a:schemeClr val="bg1"/>
                </a:solidFill>
              </a:rPr>
              <a:t>12,800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B29ADD2C-CFC9-5D9B-4530-8D3AD94B84BF}"/>
              </a:ext>
            </a:extLst>
          </p:cNvPr>
          <p:cNvSpPr/>
          <p:nvPr/>
        </p:nvSpPr>
        <p:spPr>
          <a:xfrm flipV="1">
            <a:off x="7845756" y="3008731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2E4551-2FA4-E48C-629F-433BCB1C89F2}"/>
              </a:ext>
            </a:extLst>
          </p:cNvPr>
          <p:cNvSpPr txBox="1">
            <a:spLocks/>
          </p:cNvSpPr>
          <p:nvPr/>
        </p:nvSpPr>
        <p:spPr>
          <a:xfrm>
            <a:off x="9631482" y="4145016"/>
            <a:ext cx="1947724" cy="5479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£20,150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6EE00F0C-7857-C34D-1C79-E8FB0FB9E8DC}"/>
              </a:ext>
            </a:extLst>
          </p:cNvPr>
          <p:cNvSpPr txBox="1">
            <a:spLocks/>
          </p:cNvSpPr>
          <p:nvPr/>
        </p:nvSpPr>
        <p:spPr>
          <a:xfrm>
            <a:off x="7863759" y="2997488"/>
            <a:ext cx="1915758" cy="5396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£15,350</a:t>
            </a:r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B62F44B-5A23-6FA5-DD41-B593B5256E8E}"/>
              </a:ext>
            </a:extLst>
          </p:cNvPr>
          <p:cNvSpPr/>
          <p:nvPr/>
        </p:nvSpPr>
        <p:spPr>
          <a:xfrm rot="10800000">
            <a:off x="2150291" y="3653109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35918116-C0C9-042F-5F62-C407B3B148EC}"/>
              </a:ext>
            </a:extLst>
          </p:cNvPr>
          <p:cNvSpPr/>
          <p:nvPr/>
        </p:nvSpPr>
        <p:spPr>
          <a:xfrm rot="10800000">
            <a:off x="4913511" y="3665600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7FBFE5D2-9D72-3234-0B22-BCD9FB8F47D8}"/>
              </a:ext>
            </a:extLst>
          </p:cNvPr>
          <p:cNvSpPr/>
          <p:nvPr/>
        </p:nvSpPr>
        <p:spPr>
          <a:xfrm rot="10800000">
            <a:off x="8106487" y="3665600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07550946-5359-1B69-2E79-88E612BEEC48}"/>
              </a:ext>
            </a:extLst>
          </p:cNvPr>
          <p:cNvSpPr/>
          <p:nvPr/>
        </p:nvSpPr>
        <p:spPr>
          <a:xfrm>
            <a:off x="6722266" y="3939771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4EE5ED63-989B-F4EE-6539-4CBD0A401287}"/>
              </a:ext>
            </a:extLst>
          </p:cNvPr>
          <p:cNvSpPr/>
          <p:nvPr/>
        </p:nvSpPr>
        <p:spPr>
          <a:xfrm>
            <a:off x="3768287" y="3946219"/>
            <a:ext cx="130367" cy="223262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1765143B-3A1A-0C2C-78EB-1820513B07C5}"/>
              </a:ext>
            </a:extLst>
          </p:cNvPr>
          <p:cNvSpPr/>
          <p:nvPr/>
        </p:nvSpPr>
        <p:spPr>
          <a:xfrm>
            <a:off x="9910055" y="3939771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CCB4B81-BA9C-2EF8-0961-B1C03315E0F2}"/>
              </a:ext>
            </a:extLst>
          </p:cNvPr>
          <p:cNvSpPr/>
          <p:nvPr/>
        </p:nvSpPr>
        <p:spPr>
          <a:xfrm>
            <a:off x="2201209" y="3838552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34C94CC-B23E-CE56-446F-3AE551088ED7}"/>
              </a:ext>
            </a:extLst>
          </p:cNvPr>
          <p:cNvSpPr/>
          <p:nvPr/>
        </p:nvSpPr>
        <p:spPr>
          <a:xfrm>
            <a:off x="3705666" y="3838552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0D01D36-ADCD-FF2A-1BD6-5ECF082B8952}"/>
              </a:ext>
            </a:extLst>
          </p:cNvPr>
          <p:cNvSpPr/>
          <p:nvPr/>
        </p:nvSpPr>
        <p:spPr>
          <a:xfrm>
            <a:off x="4965934" y="3838552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860571E-3C69-D2B4-A213-7EF1BCE2D698}"/>
              </a:ext>
            </a:extLst>
          </p:cNvPr>
          <p:cNvSpPr/>
          <p:nvPr/>
        </p:nvSpPr>
        <p:spPr>
          <a:xfrm>
            <a:off x="6652224" y="3838552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07913A1-CB5E-C972-A5B6-AD8BD44686F1}"/>
              </a:ext>
            </a:extLst>
          </p:cNvPr>
          <p:cNvSpPr/>
          <p:nvPr/>
        </p:nvSpPr>
        <p:spPr>
          <a:xfrm>
            <a:off x="8167074" y="3838552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3CB18FA-0177-D41D-8214-776D337E9D3D}"/>
              </a:ext>
            </a:extLst>
          </p:cNvPr>
          <p:cNvSpPr/>
          <p:nvPr/>
        </p:nvSpPr>
        <p:spPr>
          <a:xfrm>
            <a:off x="9831849" y="3838552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141850B8-D237-E482-224E-E6B9BD561E91}"/>
              </a:ext>
            </a:extLst>
          </p:cNvPr>
          <p:cNvSpPr txBox="1">
            <a:spLocks/>
          </p:cNvSpPr>
          <p:nvPr/>
        </p:nvSpPr>
        <p:spPr>
          <a:xfrm>
            <a:off x="1413164" y="2982923"/>
            <a:ext cx="1452286" cy="41782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</a:rPr>
              <a:t>£</a:t>
            </a:r>
            <a:r>
              <a:rPr lang="en-GB" sz="3200" b="1" dirty="0">
                <a:solidFill>
                  <a:schemeClr val="bg1"/>
                </a:solidFill>
              </a:rPr>
              <a:t>7,750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28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5" grpId="0"/>
      <p:bldP spid="65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EF8C86D-BF7A-4FA6-8575-3DABE258A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6" y="1533525"/>
            <a:ext cx="10947212" cy="647853"/>
          </a:xfrm>
        </p:spPr>
        <p:txBody>
          <a:bodyPr/>
          <a:lstStyle/>
          <a:p>
            <a:r>
              <a:rPr lang="en-GB" dirty="0"/>
              <a:t>What is the maximum Tuition Fee a university or college can charge per year?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nip Single Corner Rectangle 13">
            <a:extLst>
              <a:ext uri="{FF2B5EF4-FFF2-40B4-BE49-F238E27FC236}">
                <a16:creationId xmlns:a16="http://schemas.microsoft.com/office/drawing/2014/main" id="{AEFF65DB-69D6-6AD1-5BB1-F1F7A3B588C8}"/>
              </a:ext>
            </a:extLst>
          </p:cNvPr>
          <p:cNvSpPr/>
          <p:nvPr/>
        </p:nvSpPr>
        <p:spPr>
          <a:xfrm flipV="1">
            <a:off x="9703493" y="3104223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16" name="Snip Single Corner Rectangle 13">
            <a:extLst>
              <a:ext uri="{FF2B5EF4-FFF2-40B4-BE49-F238E27FC236}">
                <a16:creationId xmlns:a16="http://schemas.microsoft.com/office/drawing/2014/main" id="{96101EA1-AF21-4545-B8F4-91B0C187F137}"/>
              </a:ext>
            </a:extLst>
          </p:cNvPr>
          <p:cNvSpPr/>
          <p:nvPr/>
        </p:nvSpPr>
        <p:spPr>
          <a:xfrm flipV="1">
            <a:off x="8499572" y="4284772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17" name="Snip Single Corner Rectangle 13">
            <a:extLst>
              <a:ext uri="{FF2B5EF4-FFF2-40B4-BE49-F238E27FC236}">
                <a16:creationId xmlns:a16="http://schemas.microsoft.com/office/drawing/2014/main" id="{0B131603-A1AD-E78B-FDD2-0775045FFFBC}"/>
              </a:ext>
            </a:extLst>
          </p:cNvPr>
          <p:cNvSpPr/>
          <p:nvPr/>
        </p:nvSpPr>
        <p:spPr>
          <a:xfrm flipV="1">
            <a:off x="6845516" y="3072973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18" name="Snip Single Corner Rectangle 13">
            <a:extLst>
              <a:ext uri="{FF2B5EF4-FFF2-40B4-BE49-F238E27FC236}">
                <a16:creationId xmlns:a16="http://schemas.microsoft.com/office/drawing/2014/main" id="{0088C7DC-22B3-4B28-44CA-256B567B4E07}"/>
              </a:ext>
            </a:extLst>
          </p:cNvPr>
          <p:cNvSpPr/>
          <p:nvPr/>
        </p:nvSpPr>
        <p:spPr>
          <a:xfrm flipV="1">
            <a:off x="5198412" y="4297224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19" name="Snip Single Corner Rectangle 13">
            <a:extLst>
              <a:ext uri="{FF2B5EF4-FFF2-40B4-BE49-F238E27FC236}">
                <a16:creationId xmlns:a16="http://schemas.microsoft.com/office/drawing/2014/main" id="{031519F6-B102-0AE5-8EBC-D83F9CBAC6CC}"/>
              </a:ext>
            </a:extLst>
          </p:cNvPr>
          <p:cNvSpPr/>
          <p:nvPr/>
        </p:nvSpPr>
        <p:spPr>
          <a:xfrm flipV="1">
            <a:off x="3987539" y="3085190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20" name="Snip Single Corner Rectangle 13">
            <a:extLst>
              <a:ext uri="{FF2B5EF4-FFF2-40B4-BE49-F238E27FC236}">
                <a16:creationId xmlns:a16="http://schemas.microsoft.com/office/drawing/2014/main" id="{7CD2DF28-BDCC-22C9-1B7C-0058B22A5789}"/>
              </a:ext>
            </a:extLst>
          </p:cNvPr>
          <p:cNvSpPr/>
          <p:nvPr/>
        </p:nvSpPr>
        <p:spPr>
          <a:xfrm flipV="1">
            <a:off x="2223911" y="4348399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21" name="Snip Single Corner Rectangle 13">
            <a:extLst>
              <a:ext uri="{FF2B5EF4-FFF2-40B4-BE49-F238E27FC236}">
                <a16:creationId xmlns:a16="http://schemas.microsoft.com/office/drawing/2014/main" id="{389283B3-3D34-F597-7830-E5CF937312BE}"/>
              </a:ext>
            </a:extLst>
          </p:cNvPr>
          <p:cNvSpPr/>
          <p:nvPr/>
        </p:nvSpPr>
        <p:spPr>
          <a:xfrm flipV="1">
            <a:off x="967087" y="3090987"/>
            <a:ext cx="2058783" cy="675030"/>
          </a:xfrm>
          <a:prstGeom prst="snip1Rect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9FE3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DD45-1141-7D0D-5F82-49F8E3F211D3}"/>
              </a:ext>
            </a:extLst>
          </p:cNvPr>
          <p:cNvSpPr/>
          <p:nvPr/>
        </p:nvSpPr>
        <p:spPr>
          <a:xfrm flipV="1">
            <a:off x="1746056" y="3993065"/>
            <a:ext cx="9804068" cy="45719"/>
          </a:xfrm>
          <a:prstGeom prst="rect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B89C527-E0BD-3F0D-DDA1-660B1D381125}"/>
              </a:ext>
            </a:extLst>
          </p:cNvPr>
          <p:cNvSpPr txBox="1">
            <a:spLocks/>
          </p:cNvSpPr>
          <p:nvPr/>
        </p:nvSpPr>
        <p:spPr>
          <a:xfrm>
            <a:off x="1453652" y="3102043"/>
            <a:ext cx="1103564" cy="47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0%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9DA782-C885-854E-CF41-DB932D6195DE}"/>
              </a:ext>
            </a:extLst>
          </p:cNvPr>
          <p:cNvSpPr txBox="1">
            <a:spLocks/>
          </p:cNvSpPr>
          <p:nvPr/>
        </p:nvSpPr>
        <p:spPr>
          <a:xfrm>
            <a:off x="2719095" y="4368054"/>
            <a:ext cx="1068413" cy="47320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280145B-B3B0-160D-990B-0F87E620D520}"/>
              </a:ext>
            </a:extLst>
          </p:cNvPr>
          <p:cNvSpPr txBox="1">
            <a:spLocks/>
          </p:cNvSpPr>
          <p:nvPr/>
        </p:nvSpPr>
        <p:spPr>
          <a:xfrm>
            <a:off x="4444807" y="3102349"/>
            <a:ext cx="1144246" cy="47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E83F550-C853-D665-54F6-21899A5FE0FF}"/>
              </a:ext>
            </a:extLst>
          </p:cNvPr>
          <p:cNvSpPr txBox="1">
            <a:spLocks/>
          </p:cNvSpPr>
          <p:nvPr/>
        </p:nvSpPr>
        <p:spPr>
          <a:xfrm>
            <a:off x="8851583" y="4272790"/>
            <a:ext cx="1275014" cy="47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1AB5997-8AFD-1915-FB0C-BB2514B9B187}"/>
              </a:ext>
            </a:extLst>
          </p:cNvPr>
          <p:cNvSpPr txBox="1">
            <a:spLocks/>
          </p:cNvSpPr>
          <p:nvPr/>
        </p:nvSpPr>
        <p:spPr>
          <a:xfrm>
            <a:off x="7203951" y="3098188"/>
            <a:ext cx="1275015" cy="47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1260A950-48D2-65A6-5B6D-04C3C682F54C}"/>
              </a:ext>
            </a:extLst>
          </p:cNvPr>
          <p:cNvSpPr/>
          <p:nvPr/>
        </p:nvSpPr>
        <p:spPr>
          <a:xfrm rot="10800000">
            <a:off x="2422676" y="3758779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E2D637E4-EEDC-1111-E4AE-052D6FCA6F62}"/>
              </a:ext>
            </a:extLst>
          </p:cNvPr>
          <p:cNvSpPr/>
          <p:nvPr/>
        </p:nvSpPr>
        <p:spPr>
          <a:xfrm rot="10800000">
            <a:off x="4743807" y="3758779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9F25766-3DB2-D20F-A4F9-CA8399CCECE4}"/>
              </a:ext>
            </a:extLst>
          </p:cNvPr>
          <p:cNvSpPr/>
          <p:nvPr/>
        </p:nvSpPr>
        <p:spPr>
          <a:xfrm rot="10800000">
            <a:off x="7503271" y="3746904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DAB456B-5BB9-8D57-55A2-FF874DAD93B0}"/>
              </a:ext>
            </a:extLst>
          </p:cNvPr>
          <p:cNvSpPr/>
          <p:nvPr/>
        </p:nvSpPr>
        <p:spPr>
          <a:xfrm>
            <a:off x="6252461" y="4092325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B685791-58E2-2E78-2CA2-DDA6EF057529}"/>
              </a:ext>
            </a:extLst>
          </p:cNvPr>
          <p:cNvSpPr/>
          <p:nvPr/>
        </p:nvSpPr>
        <p:spPr>
          <a:xfrm>
            <a:off x="3583480" y="4086899"/>
            <a:ext cx="155531" cy="254619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73AFA61B-A3E8-B987-78C9-43EE1A91C15C}"/>
              </a:ext>
            </a:extLst>
          </p:cNvPr>
          <p:cNvSpPr/>
          <p:nvPr/>
        </p:nvSpPr>
        <p:spPr>
          <a:xfrm>
            <a:off x="9202733" y="4080450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A4F605-5D1D-CA86-92B1-E7180FF54E71}"/>
              </a:ext>
            </a:extLst>
          </p:cNvPr>
          <p:cNvSpPr/>
          <p:nvPr/>
        </p:nvSpPr>
        <p:spPr>
          <a:xfrm>
            <a:off x="2474568" y="3943606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C343EF-4AB5-C06A-4E24-0F004CED0A28}"/>
              </a:ext>
            </a:extLst>
          </p:cNvPr>
          <p:cNvSpPr/>
          <p:nvPr/>
        </p:nvSpPr>
        <p:spPr>
          <a:xfrm>
            <a:off x="3518183" y="3943606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B83D3E-9E62-3608-8B21-E50ADA128D26}"/>
              </a:ext>
            </a:extLst>
          </p:cNvPr>
          <p:cNvSpPr/>
          <p:nvPr/>
        </p:nvSpPr>
        <p:spPr>
          <a:xfrm>
            <a:off x="4795818" y="3943606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563397-8823-4F68-EA69-1501D94CB3E7}"/>
              </a:ext>
            </a:extLst>
          </p:cNvPr>
          <p:cNvSpPr/>
          <p:nvPr/>
        </p:nvSpPr>
        <p:spPr>
          <a:xfrm>
            <a:off x="6199392" y="3943606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FC24EB2-1048-EC53-BAB5-4D2BC192CFC2}"/>
              </a:ext>
            </a:extLst>
          </p:cNvPr>
          <p:cNvSpPr/>
          <p:nvPr/>
        </p:nvSpPr>
        <p:spPr>
          <a:xfrm>
            <a:off x="7558694" y="3943606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517457-E799-7F32-7E7A-4B64CF404271}"/>
              </a:ext>
            </a:extLst>
          </p:cNvPr>
          <p:cNvSpPr/>
          <p:nvPr/>
        </p:nvSpPr>
        <p:spPr>
          <a:xfrm>
            <a:off x="9140252" y="3943606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12D7B3A1-BC56-DF08-AF27-24C21BCBD12F}"/>
              </a:ext>
            </a:extLst>
          </p:cNvPr>
          <p:cNvSpPr/>
          <p:nvPr/>
        </p:nvSpPr>
        <p:spPr>
          <a:xfrm rot="10800000">
            <a:off x="10502638" y="3770654"/>
            <a:ext cx="134597" cy="209574"/>
          </a:xfrm>
          <a:prstGeom prst="rtTriangle">
            <a:avLst/>
          </a:prstGeom>
          <a:solidFill>
            <a:srgbClr val="2F2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AFA2741-E57E-733D-2B4C-4C9792BB3706}"/>
              </a:ext>
            </a:extLst>
          </p:cNvPr>
          <p:cNvSpPr txBox="1">
            <a:spLocks/>
          </p:cNvSpPr>
          <p:nvPr/>
        </p:nvSpPr>
        <p:spPr>
          <a:xfrm>
            <a:off x="10024448" y="3139105"/>
            <a:ext cx="1252023" cy="47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05EB8D7-A17A-4DE0-2552-6A7256C5B589}"/>
              </a:ext>
            </a:extLst>
          </p:cNvPr>
          <p:cNvSpPr/>
          <p:nvPr/>
        </p:nvSpPr>
        <p:spPr>
          <a:xfrm>
            <a:off x="10570275" y="3955481"/>
            <a:ext cx="141657" cy="141657"/>
          </a:xfrm>
          <a:prstGeom prst="ellipse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73DD2D-9282-9548-68F2-8B3E5FC9FFAA}"/>
              </a:ext>
            </a:extLst>
          </p:cNvPr>
          <p:cNvSpPr txBox="1"/>
          <p:nvPr/>
        </p:nvSpPr>
        <p:spPr>
          <a:xfrm>
            <a:off x="5748787" y="4372401"/>
            <a:ext cx="901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30%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51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28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5" grpId="0"/>
      <p:bldP spid="26" grpId="0"/>
      <p:bldP spid="27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Living costs – Maintenance Loan: yearly maximum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EF8C86D-BF7A-4FA6-8575-3DABE258A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6" y="1533525"/>
            <a:ext cx="10947212" cy="647853"/>
          </a:xfrm>
        </p:spPr>
        <p:txBody>
          <a:bodyPr/>
          <a:lstStyle/>
          <a:p>
            <a:r>
              <a:rPr lang="en-GB" dirty="0"/>
              <a:t>This is the maximum you can receive in your bank account to cover living costs.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047AD-FF44-AD73-C15A-0979BFF1BE6B}"/>
              </a:ext>
            </a:extLst>
          </p:cNvPr>
          <p:cNvSpPr/>
          <p:nvPr/>
        </p:nvSpPr>
        <p:spPr>
          <a:xfrm>
            <a:off x="607958" y="2967864"/>
            <a:ext cx="3319670" cy="2504661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F3891-F813-6B02-3BF0-D2055C62FC27}"/>
              </a:ext>
            </a:extLst>
          </p:cNvPr>
          <p:cNvSpPr/>
          <p:nvPr/>
        </p:nvSpPr>
        <p:spPr>
          <a:xfrm>
            <a:off x="4613427" y="2967864"/>
            <a:ext cx="3319670" cy="2504661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7024F-0DBA-7BBC-D06E-5D11CED9A867}"/>
              </a:ext>
            </a:extLst>
          </p:cNvPr>
          <p:cNvSpPr/>
          <p:nvPr/>
        </p:nvSpPr>
        <p:spPr>
          <a:xfrm>
            <a:off x="8618897" y="2967864"/>
            <a:ext cx="3319670" cy="2504661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B0A9-934F-0EC0-F379-3F12D9DAF13F}"/>
              </a:ext>
            </a:extLst>
          </p:cNvPr>
          <p:cNvSpPr txBox="1">
            <a:spLocks/>
          </p:cNvSpPr>
          <p:nvPr/>
        </p:nvSpPr>
        <p:spPr>
          <a:xfrm>
            <a:off x="607958" y="3081549"/>
            <a:ext cx="3319669" cy="1275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cs typeface="Ubuntu"/>
              </a:rPr>
              <a:t>Living at home </a:t>
            </a:r>
            <a:br>
              <a:rPr lang="en-US" b="1" dirty="0">
                <a:solidFill>
                  <a:schemeClr val="bg1"/>
                </a:solidFill>
                <a:cs typeface="Ubuntu"/>
              </a:rPr>
            </a:br>
            <a:r>
              <a:rPr lang="en-US" b="1" dirty="0">
                <a:solidFill>
                  <a:schemeClr val="bg1"/>
                </a:solidFill>
                <a:cs typeface="Ubuntu"/>
              </a:rPr>
              <a:t>while you </a:t>
            </a:r>
            <a:br>
              <a:rPr lang="en-US" b="1" dirty="0">
                <a:solidFill>
                  <a:schemeClr val="bg1"/>
                </a:solidFill>
                <a:cs typeface="Ubuntu"/>
              </a:rPr>
            </a:br>
            <a:r>
              <a:rPr lang="en-US" b="1" dirty="0">
                <a:solidFill>
                  <a:schemeClr val="bg1"/>
                </a:solidFill>
                <a:cs typeface="Ubuntu"/>
              </a:rPr>
              <a:t>study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CC4229-6DCE-7893-1D04-EEDFBC3ABCEE}"/>
              </a:ext>
            </a:extLst>
          </p:cNvPr>
          <p:cNvSpPr txBox="1">
            <a:spLocks/>
          </p:cNvSpPr>
          <p:nvPr/>
        </p:nvSpPr>
        <p:spPr>
          <a:xfrm>
            <a:off x="4613426" y="3081549"/>
            <a:ext cx="3319671" cy="1275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cs typeface="Ubuntu"/>
              </a:rPr>
              <a:t>Living away from home outside London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6ECF5C-5535-AC39-9224-6DDE87169A88}"/>
              </a:ext>
            </a:extLst>
          </p:cNvPr>
          <p:cNvSpPr txBox="1">
            <a:spLocks/>
          </p:cNvSpPr>
          <p:nvPr/>
        </p:nvSpPr>
        <p:spPr>
          <a:xfrm>
            <a:off x="8618896" y="3081549"/>
            <a:ext cx="3319671" cy="1275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cs typeface="Ubuntu"/>
              </a:rPr>
              <a:t>Living away from home and in </a:t>
            </a:r>
            <a:br>
              <a:rPr lang="en-US" b="1" dirty="0">
                <a:solidFill>
                  <a:schemeClr val="bg1"/>
                </a:solidFill>
                <a:cs typeface="Ubuntu"/>
              </a:rPr>
            </a:br>
            <a:r>
              <a:rPr lang="en-US" b="1" dirty="0">
                <a:solidFill>
                  <a:schemeClr val="bg1"/>
                </a:solidFill>
                <a:cs typeface="Ubuntu"/>
              </a:rPr>
              <a:t>London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27FAA8-BF98-9C1A-9624-E20CF4038CE2}"/>
              </a:ext>
            </a:extLst>
          </p:cNvPr>
          <p:cNvSpPr txBox="1">
            <a:spLocks/>
          </p:cNvSpPr>
          <p:nvPr/>
        </p:nvSpPr>
        <p:spPr>
          <a:xfrm>
            <a:off x="607958" y="4370700"/>
            <a:ext cx="3319669" cy="127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bg1"/>
                </a:solidFill>
                <a:cs typeface="Ubuntu"/>
              </a:rPr>
              <a:t>£8,400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6EA8E8-AF9A-4599-E09B-108653009558}"/>
              </a:ext>
            </a:extLst>
          </p:cNvPr>
          <p:cNvSpPr txBox="1">
            <a:spLocks/>
          </p:cNvSpPr>
          <p:nvPr/>
        </p:nvSpPr>
        <p:spPr>
          <a:xfrm>
            <a:off x="4613426" y="4384631"/>
            <a:ext cx="3319671" cy="1275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  <a:cs typeface="Ubuntu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6F0232-F902-5AE9-4DAF-A684052331B0}"/>
              </a:ext>
            </a:extLst>
          </p:cNvPr>
          <p:cNvSpPr txBox="1">
            <a:spLocks/>
          </p:cNvSpPr>
          <p:nvPr/>
        </p:nvSpPr>
        <p:spPr>
          <a:xfrm>
            <a:off x="4623367" y="4370700"/>
            <a:ext cx="3319669" cy="127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bg1"/>
                </a:solidFill>
                <a:cs typeface="Ubuntu"/>
              </a:rPr>
              <a:t>£9,978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591881-86AB-2864-72AF-07748B9094F9}"/>
              </a:ext>
            </a:extLst>
          </p:cNvPr>
          <p:cNvSpPr txBox="1">
            <a:spLocks/>
          </p:cNvSpPr>
          <p:nvPr/>
        </p:nvSpPr>
        <p:spPr>
          <a:xfrm>
            <a:off x="8618896" y="4370700"/>
            <a:ext cx="3319669" cy="127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b="1">
                <a:solidFill>
                  <a:schemeClr val="bg1"/>
                </a:solidFill>
                <a:cs typeface="Ubuntu"/>
              </a:rPr>
              <a:t>£13,022</a:t>
            </a:r>
            <a:endParaRPr lang="en-US" sz="6000" b="1" dirty="0">
              <a:solidFill>
                <a:schemeClr val="bg1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807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Living costs – Maintenance Loan: income dependent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433E19D-2F4C-6FF3-94F8-2A3EE4C4E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54133"/>
              </p:ext>
            </p:extLst>
          </p:nvPr>
        </p:nvGraphicFramePr>
        <p:xfrm>
          <a:off x="658837" y="1578250"/>
          <a:ext cx="11373280" cy="428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320">
                  <a:extLst>
                    <a:ext uri="{9D8B030D-6E8A-4147-A177-3AD203B41FA5}">
                      <a16:colId xmlns:a16="http://schemas.microsoft.com/office/drawing/2014/main" val="2225565257"/>
                    </a:ext>
                  </a:extLst>
                </a:gridCol>
                <a:gridCol w="2843320">
                  <a:extLst>
                    <a:ext uri="{9D8B030D-6E8A-4147-A177-3AD203B41FA5}">
                      <a16:colId xmlns:a16="http://schemas.microsoft.com/office/drawing/2014/main" val="2293662821"/>
                    </a:ext>
                  </a:extLst>
                </a:gridCol>
                <a:gridCol w="2843320">
                  <a:extLst>
                    <a:ext uri="{9D8B030D-6E8A-4147-A177-3AD203B41FA5}">
                      <a16:colId xmlns:a16="http://schemas.microsoft.com/office/drawing/2014/main" val="64166077"/>
                    </a:ext>
                  </a:extLst>
                </a:gridCol>
                <a:gridCol w="2843320">
                  <a:extLst>
                    <a:ext uri="{9D8B030D-6E8A-4147-A177-3AD203B41FA5}">
                      <a16:colId xmlns:a16="http://schemas.microsoft.com/office/drawing/2014/main" val="3854276292"/>
                    </a:ext>
                  </a:extLst>
                </a:gridCol>
              </a:tblGrid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Household income</a:t>
                      </a:r>
                      <a:endParaRPr lang="en-US" dirty="0"/>
                    </a:p>
                  </a:txBody>
                  <a:tcPr anchor="ctr">
                    <a:solidFill>
                      <a:srgbClr val="D34F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Home</a:t>
                      </a:r>
                      <a:endParaRPr lang="en-US" dirty="0"/>
                    </a:p>
                  </a:txBody>
                  <a:tcPr anchor="ctr">
                    <a:solidFill>
                      <a:srgbClr val="D34F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Elsewhere</a:t>
                      </a:r>
                      <a:endParaRPr lang="en-US" dirty="0"/>
                    </a:p>
                  </a:txBody>
                  <a:tcPr anchor="ctr">
                    <a:solidFill>
                      <a:srgbClr val="D34F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London</a:t>
                      </a:r>
                      <a:endParaRPr lang="en-US" dirty="0"/>
                    </a:p>
                  </a:txBody>
                  <a:tcPr anchor="ctr">
                    <a:solidFill>
                      <a:srgbClr val="D34F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34235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£25,000 and under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£8,171</a:t>
                      </a:r>
                      <a:endParaRPr lang="en-US" b="1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£9,706</a:t>
                      </a:r>
                      <a:endParaRPr lang="en-US" b="1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£12,667</a:t>
                      </a:r>
                      <a:endParaRPr lang="en-US" b="1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25982214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£30,000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£7,484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£9,012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£11,961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4696517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£35,000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£6,796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£8,318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£11,225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295747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£40,000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£6,108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£7,623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£10,549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4665608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£45,000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£5,420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£6,929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£9,843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7113686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£50,000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£4,733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£6,234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£9,136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9772983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£55,000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£4,045</a:t>
                      </a:r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£5,540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£8,430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486231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£60,000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£3,597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£4,845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£7,724</a:t>
                      </a:r>
                      <a:endParaRPr lang="en-US" dirty="0"/>
                    </a:p>
                  </a:txBody>
                  <a:tcPr anchor="ctr">
                    <a:gradFill>
                      <a:gsLst>
                        <a:gs pos="0">
                          <a:srgbClr val="D34FAE">
                            <a:alpha val="5000"/>
                          </a:srgbClr>
                        </a:gs>
                        <a:gs pos="50000">
                          <a:schemeClr val="bg1"/>
                        </a:gs>
                        <a:gs pos="100000">
                          <a:srgbClr val="D34FAE">
                            <a:alpha val="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63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6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Additional finance – Grants, Bursaries, and Allowances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482DF8-C8D1-0871-7CFE-AEC2E7C97CD0}"/>
              </a:ext>
            </a:extLst>
          </p:cNvPr>
          <p:cNvSpPr/>
          <p:nvPr/>
        </p:nvSpPr>
        <p:spPr>
          <a:xfrm>
            <a:off x="8402874" y="1482117"/>
            <a:ext cx="2313056" cy="4919796"/>
          </a:xfrm>
          <a:prstGeom prst="rect">
            <a:avLst/>
          </a:prstGeom>
          <a:solidFill>
            <a:srgbClr val="009FE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4520E-DE04-5AB8-18C6-EA1CADF1D7D8}"/>
              </a:ext>
            </a:extLst>
          </p:cNvPr>
          <p:cNvSpPr/>
          <p:nvPr/>
        </p:nvSpPr>
        <p:spPr>
          <a:xfrm>
            <a:off x="5592974" y="1482116"/>
            <a:ext cx="2363687" cy="4919796"/>
          </a:xfrm>
          <a:prstGeom prst="rect">
            <a:avLst/>
          </a:prstGeom>
          <a:solidFill>
            <a:srgbClr val="F894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0FEFC-CDC1-5437-DAAD-A4E3C30C4D19}"/>
              </a:ext>
            </a:extLst>
          </p:cNvPr>
          <p:cNvSpPr txBox="1"/>
          <p:nvPr/>
        </p:nvSpPr>
        <p:spPr>
          <a:xfrm>
            <a:off x="2612590" y="1641721"/>
            <a:ext cx="25853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D5CB7"/>
                </a:solidFill>
                <a:cs typeface="Ubuntu"/>
              </a:rPr>
              <a:t>From Universities and Colleges</a:t>
            </a:r>
          </a:p>
          <a:p>
            <a:pPr algn="ctr"/>
            <a:r>
              <a:rPr lang="en-US" b="1" dirty="0">
                <a:cs typeface="Ubuntu"/>
              </a:rPr>
              <a:t> </a:t>
            </a:r>
          </a:p>
          <a:p>
            <a:pPr algn="ctr"/>
            <a:r>
              <a:rPr lang="en-GB" dirty="0"/>
              <a:t>Often for exceptional school/college results or students from underprivileged backgrounds.</a:t>
            </a:r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A</a:t>
            </a:r>
            <a:r>
              <a:rPr lang="en" b="1" dirty="0"/>
              <a:t>nything from a few hundred pounds to tens of thousands.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D6B8B-40CF-E502-EA3C-C722361EE528}"/>
              </a:ext>
            </a:extLst>
          </p:cNvPr>
          <p:cNvSpPr txBox="1"/>
          <p:nvPr/>
        </p:nvSpPr>
        <p:spPr>
          <a:xfrm>
            <a:off x="5609037" y="1634027"/>
            <a:ext cx="23270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8941A"/>
                </a:solidFill>
                <a:cs typeface="Ubuntu"/>
              </a:rPr>
              <a:t>From Employers</a:t>
            </a:r>
          </a:p>
          <a:p>
            <a:pPr algn="ctr"/>
            <a:endParaRPr lang="en-US" b="1" dirty="0">
              <a:cs typeface="Ubuntu"/>
            </a:endParaRPr>
          </a:p>
          <a:p>
            <a:pPr algn="ctr"/>
            <a:endParaRPr lang="en-US" b="1" dirty="0">
              <a:cs typeface="Ubuntu"/>
            </a:endParaRPr>
          </a:p>
          <a:p>
            <a:pPr algn="ctr"/>
            <a:r>
              <a:rPr lang="en-GB" dirty="0"/>
              <a:t>Scholarships are offered via charitable trusts, e.g. and Cancer Research UK.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These may be to pay fees, help with living costs, or both.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4C2C2-D460-30CA-84FD-26951CE7B9BC}"/>
              </a:ext>
            </a:extLst>
          </p:cNvPr>
          <p:cNvSpPr txBox="1"/>
          <p:nvPr/>
        </p:nvSpPr>
        <p:spPr>
          <a:xfrm>
            <a:off x="8321143" y="1634027"/>
            <a:ext cx="24120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F0"/>
                </a:solidFill>
                <a:cs typeface="Ubuntu"/>
              </a:rPr>
              <a:t>Disabled Students Allowance</a:t>
            </a:r>
          </a:p>
          <a:p>
            <a:pPr algn="ctr"/>
            <a:endParaRPr lang="en-US" b="1" dirty="0">
              <a:cs typeface="Ubuntu"/>
            </a:endParaRPr>
          </a:p>
          <a:p>
            <a:pPr algn="ctr"/>
            <a:r>
              <a:rPr lang="en-GB" dirty="0"/>
              <a:t>Looks at the specific needs of each individual student.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To fund carers, special equipment and a general allowance.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Max full time annual support: £31,000.</a:t>
            </a:r>
            <a:endParaRPr lang="en-US" b="1" dirty="0"/>
          </a:p>
          <a:p>
            <a:pPr algn="ctr"/>
            <a:endParaRPr lang="en-US" b="1" dirty="0">
              <a:cs typeface="Ubuntu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C0B72-A0F0-D08A-F8B4-679578B01A2C}"/>
              </a:ext>
            </a:extLst>
          </p:cNvPr>
          <p:cNvSpPr/>
          <p:nvPr/>
        </p:nvSpPr>
        <p:spPr>
          <a:xfrm>
            <a:off x="2588404" y="1482117"/>
            <a:ext cx="2590731" cy="4919795"/>
          </a:xfrm>
          <a:prstGeom prst="rect">
            <a:avLst/>
          </a:prstGeom>
          <a:solidFill>
            <a:srgbClr val="8D5CB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4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Additional finance – Grants, Bursaries, and Allowances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44582-88EB-2940-3C4E-10DEED8AE629}"/>
              </a:ext>
            </a:extLst>
          </p:cNvPr>
          <p:cNvSpPr/>
          <p:nvPr/>
        </p:nvSpPr>
        <p:spPr>
          <a:xfrm>
            <a:off x="6247012" y="1429362"/>
            <a:ext cx="2375313" cy="4919796"/>
          </a:xfrm>
          <a:prstGeom prst="rect">
            <a:avLst/>
          </a:prstGeom>
          <a:solidFill>
            <a:srgbClr val="767E9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51D68-3BC4-775C-47C0-8C32676EFC99}"/>
              </a:ext>
            </a:extLst>
          </p:cNvPr>
          <p:cNvSpPr/>
          <p:nvPr/>
        </p:nvSpPr>
        <p:spPr>
          <a:xfrm>
            <a:off x="3479190" y="1429360"/>
            <a:ext cx="2424416" cy="4919798"/>
          </a:xfrm>
          <a:prstGeom prst="rect">
            <a:avLst/>
          </a:prstGeom>
          <a:solidFill>
            <a:srgbClr val="D34F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99FD6-AB85-895F-5AAD-5D01B3453239}"/>
              </a:ext>
            </a:extLst>
          </p:cNvPr>
          <p:cNvSpPr txBox="1"/>
          <p:nvPr/>
        </p:nvSpPr>
        <p:spPr>
          <a:xfrm>
            <a:off x="3532339" y="1511592"/>
            <a:ext cx="2333869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D34FAE"/>
                </a:solidFill>
                <a:cs typeface="Ubuntu"/>
              </a:rPr>
              <a:t>Nursing, Midwifery, Allied Healthcare Bursary</a:t>
            </a:r>
          </a:p>
          <a:p>
            <a:pPr algn="ctr"/>
            <a:endParaRPr lang="en-US" sz="1050" b="1" dirty="0">
              <a:cs typeface="Ubuntu"/>
            </a:endParaRPr>
          </a:p>
          <a:p>
            <a:pPr algn="ctr"/>
            <a:r>
              <a:rPr lang="en-GB" dirty="0"/>
              <a:t>Students studying one of 18 courses in this area receive a </a:t>
            </a:r>
            <a:r>
              <a:rPr lang="en-GB" b="1" dirty="0"/>
              <a:t>universal yearly grant of at least £5,000.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This doesn’t affect other student finance entitlements.</a:t>
            </a:r>
            <a:endParaRPr lang="en-US" b="1" dirty="0">
              <a:cs typeface="Ubuntu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7AF28-484E-B366-2C57-012BADAD9FF1}"/>
              </a:ext>
            </a:extLst>
          </p:cNvPr>
          <p:cNvSpPr txBox="1"/>
          <p:nvPr/>
        </p:nvSpPr>
        <p:spPr>
          <a:xfrm>
            <a:off x="6247012" y="1619744"/>
            <a:ext cx="23286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67E92"/>
                </a:solidFill>
                <a:cs typeface="Ubuntu"/>
              </a:rPr>
              <a:t>Childcare Grant</a:t>
            </a:r>
          </a:p>
          <a:p>
            <a:pPr algn="ctr"/>
            <a:endParaRPr lang="en-US" b="1" dirty="0">
              <a:cs typeface="Ubuntu"/>
            </a:endParaRPr>
          </a:p>
          <a:p>
            <a:pPr algn="ctr"/>
            <a:r>
              <a:rPr lang="en-GB" dirty="0"/>
              <a:t>For full-time students with children under 16. </a:t>
            </a:r>
          </a:p>
          <a:p>
            <a:pPr algn="ctr"/>
            <a:endParaRPr lang="en-GB" b="1" dirty="0">
              <a:cs typeface="Ubuntu"/>
            </a:endParaRPr>
          </a:p>
          <a:p>
            <a:pPr algn="ctr"/>
            <a:r>
              <a:rPr lang="en-GB" dirty="0">
                <a:cs typeface="Ubuntu"/>
              </a:rPr>
              <a:t>Maximum allowance: </a:t>
            </a:r>
          </a:p>
          <a:p>
            <a:pPr algn="ctr"/>
            <a:endParaRPr lang="en-GB" b="1" dirty="0">
              <a:cs typeface="Ubuntu"/>
            </a:endParaRPr>
          </a:p>
          <a:p>
            <a:pPr algn="ctr"/>
            <a:r>
              <a:rPr lang="en-GB" b="1" dirty="0">
                <a:cs typeface="Ubuntu"/>
              </a:rPr>
              <a:t>£183 a week for one child.</a:t>
            </a:r>
          </a:p>
          <a:p>
            <a:pPr algn="ctr"/>
            <a:endParaRPr lang="en-GB" b="1" dirty="0">
              <a:cs typeface="Ubuntu"/>
            </a:endParaRPr>
          </a:p>
          <a:p>
            <a:pPr algn="ctr"/>
            <a:r>
              <a:rPr lang="en-GB" b="1" dirty="0">
                <a:cs typeface="Ubuntu"/>
              </a:rPr>
              <a:t>£315 a week for two or more children.</a:t>
            </a:r>
            <a:endParaRPr lang="en-US" b="1" dirty="0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146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How to find out how much you can apply for…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9E107-B208-A537-5951-577831ABE25A}"/>
              </a:ext>
            </a:extLst>
          </p:cNvPr>
          <p:cNvSpPr/>
          <p:nvPr/>
        </p:nvSpPr>
        <p:spPr>
          <a:xfrm>
            <a:off x="457200" y="1237130"/>
            <a:ext cx="11734800" cy="4946314"/>
          </a:xfrm>
          <a:prstGeom prst="rect">
            <a:avLst/>
          </a:prstGeom>
          <a:solidFill>
            <a:srgbClr val="009FE3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6D506-AA1F-0EC7-AE73-0E8A73ED1D7B}"/>
              </a:ext>
            </a:extLst>
          </p:cNvPr>
          <p:cNvSpPr txBox="1"/>
          <p:nvPr/>
        </p:nvSpPr>
        <p:spPr>
          <a:xfrm>
            <a:off x="906898" y="2452239"/>
            <a:ext cx="56880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chemeClr val="bg1"/>
                </a:solidFill>
              </a:rPr>
              <a:t>Use the Student Finance England calculator to see the size of loan you can apply for: </a:t>
            </a:r>
            <a:br>
              <a:rPr lang="en-GB" sz="3200" b="1" dirty="0">
                <a:solidFill>
                  <a:schemeClr val="bg1"/>
                </a:solidFill>
              </a:rPr>
            </a:br>
            <a:br>
              <a:rPr lang="en-GB" sz="1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sz="3200" b="1" dirty="0" err="1">
                <a:solidFill>
                  <a:schemeClr val="bg1"/>
                </a:solidFill>
                <a:hlinkClick r:id="rId2"/>
              </a:rPr>
              <a:t>www.gov.uk</a:t>
            </a:r>
            <a:r>
              <a:rPr lang="en-GB" sz="3200" b="1" dirty="0">
                <a:solidFill>
                  <a:schemeClr val="bg1"/>
                </a:solidFill>
                <a:hlinkClick r:id="rId2"/>
              </a:rPr>
              <a:t>/student-finance-calculator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0026C4-7C7F-23DA-B682-F100ADE1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851" y="1645884"/>
            <a:ext cx="3708400" cy="41275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4A3B7-C1AD-CDA5-5E30-5663E549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15" y="3803099"/>
            <a:ext cx="1614300" cy="14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Higher Level and Degree Apprenticeships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0026C4-7C7F-23DA-B682-F100ADE1E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361" y="1645884"/>
            <a:ext cx="3170889" cy="41275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634C93-3675-40F6-37C0-411A89C01269}"/>
              </a:ext>
            </a:extLst>
          </p:cNvPr>
          <p:cNvSpPr/>
          <p:nvPr/>
        </p:nvSpPr>
        <p:spPr>
          <a:xfrm>
            <a:off x="452954" y="1237143"/>
            <a:ext cx="2616471" cy="4986067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A97F7-3696-81B1-3326-CD44BA03C4FA}"/>
              </a:ext>
            </a:extLst>
          </p:cNvPr>
          <p:cNvSpPr/>
          <p:nvPr/>
        </p:nvSpPr>
        <p:spPr>
          <a:xfrm>
            <a:off x="3478592" y="1237143"/>
            <a:ext cx="2638168" cy="4986067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874DA-A71F-58B1-3811-2DBCAD32026C}"/>
              </a:ext>
            </a:extLst>
          </p:cNvPr>
          <p:cNvSpPr/>
          <p:nvPr/>
        </p:nvSpPr>
        <p:spPr>
          <a:xfrm>
            <a:off x="6539528" y="1237143"/>
            <a:ext cx="2616471" cy="4986067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A4B30-87EF-120B-FE24-76607EF88F12}"/>
              </a:ext>
            </a:extLst>
          </p:cNvPr>
          <p:cNvSpPr/>
          <p:nvPr/>
        </p:nvSpPr>
        <p:spPr>
          <a:xfrm>
            <a:off x="9580174" y="1237143"/>
            <a:ext cx="2624770" cy="4986067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656984-4331-B35E-09B7-615DAE146925}"/>
              </a:ext>
            </a:extLst>
          </p:cNvPr>
          <p:cNvSpPr txBox="1">
            <a:spLocks/>
          </p:cNvSpPr>
          <p:nvPr/>
        </p:nvSpPr>
        <p:spPr>
          <a:xfrm>
            <a:off x="443060" y="2941652"/>
            <a:ext cx="2613702" cy="1689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Your employer pays the cost of your study and training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3237A8-6003-EB20-1D08-E049CBBE2348}"/>
              </a:ext>
            </a:extLst>
          </p:cNvPr>
          <p:cNvSpPr txBox="1">
            <a:spLocks/>
          </p:cNvSpPr>
          <p:nvPr/>
        </p:nvSpPr>
        <p:spPr>
          <a:xfrm>
            <a:off x="3501449" y="2549045"/>
            <a:ext cx="2576993" cy="244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</a:rPr>
              <a:t>An apprenticeship is a job. Typically you work four </a:t>
            </a:r>
            <a:br>
              <a:rPr lang="en-GB" sz="2200" b="1" dirty="0">
                <a:solidFill>
                  <a:schemeClr val="bg1"/>
                </a:solidFill>
              </a:rPr>
            </a:br>
            <a:r>
              <a:rPr lang="en-GB" sz="2200" b="1" dirty="0">
                <a:solidFill>
                  <a:schemeClr val="bg1"/>
                </a:solidFill>
              </a:rPr>
              <a:t>days and study one day in </a:t>
            </a:r>
            <a:br>
              <a:rPr lang="en-GB" sz="2200" b="1" dirty="0">
                <a:solidFill>
                  <a:schemeClr val="bg1"/>
                </a:solidFill>
              </a:rPr>
            </a:br>
            <a:r>
              <a:rPr lang="en-GB" sz="2200" b="1" dirty="0">
                <a:solidFill>
                  <a:schemeClr val="bg1"/>
                </a:solidFill>
              </a:rPr>
              <a:t>a week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ADC6B-3CC6-125C-BB05-F7543039CC16}"/>
              </a:ext>
            </a:extLst>
          </p:cNvPr>
          <p:cNvSpPr txBox="1">
            <a:spLocks/>
          </p:cNvSpPr>
          <p:nvPr/>
        </p:nvSpPr>
        <p:spPr>
          <a:xfrm>
            <a:off x="6553134" y="2549045"/>
            <a:ext cx="2583706" cy="360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</a:rPr>
              <a:t>The </a:t>
            </a:r>
            <a:r>
              <a:rPr lang="en-GB" sz="2200" b="1" dirty="0">
                <a:solidFill>
                  <a:srgbClr val="312783"/>
                </a:solidFill>
              </a:rPr>
              <a:t>minimum income is £4.81 </a:t>
            </a:r>
            <a:r>
              <a:rPr lang="en-GB" sz="2200" b="1" dirty="0">
                <a:solidFill>
                  <a:schemeClr val="bg1"/>
                </a:solidFill>
              </a:rPr>
              <a:t>per hour in your first year.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i="1" dirty="0">
                <a:solidFill>
                  <a:srgbClr val="312783"/>
                </a:solidFill>
              </a:rPr>
              <a:t>However,</a:t>
            </a:r>
            <a:r>
              <a:rPr lang="en-GB" sz="2200" b="1" dirty="0">
                <a:solidFill>
                  <a:srgbClr val="312783"/>
                </a:solidFill>
              </a:rPr>
              <a:t> MOST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>
                <a:solidFill>
                  <a:srgbClr val="312783"/>
                </a:solidFill>
              </a:rPr>
              <a:t>employers pay more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8A52E-DE44-E364-2E35-31F3474101E6}"/>
              </a:ext>
            </a:extLst>
          </p:cNvPr>
          <p:cNvSpPr txBox="1">
            <a:spLocks/>
          </p:cNvSpPr>
          <p:nvPr/>
        </p:nvSpPr>
        <p:spPr>
          <a:xfrm>
            <a:off x="9574352" y="2271859"/>
            <a:ext cx="2617647" cy="3453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</a:rPr>
              <a:t>After the first year you must be paid at least the standard national minimum wage </a:t>
            </a:r>
            <a:br>
              <a:rPr lang="en-GB" sz="2200" b="1" dirty="0">
                <a:solidFill>
                  <a:schemeClr val="bg1"/>
                </a:solidFill>
              </a:rPr>
            </a:br>
            <a:r>
              <a:rPr lang="en-GB" sz="2200" b="1" dirty="0">
                <a:solidFill>
                  <a:schemeClr val="bg1"/>
                </a:solidFill>
              </a:rPr>
              <a:t>for your age. </a:t>
            </a:r>
            <a:r>
              <a:rPr lang="en-GB" sz="2200" b="1" dirty="0">
                <a:solidFill>
                  <a:schemeClr val="bg1"/>
                </a:solidFill>
                <a:hlinkClick r:id="rId3"/>
              </a:rPr>
              <a:t>https://www.gov.</a:t>
            </a:r>
            <a:br>
              <a:rPr lang="en-GB" sz="2200" b="1" dirty="0">
                <a:solidFill>
                  <a:schemeClr val="bg1"/>
                </a:solidFill>
                <a:hlinkClick r:id="rId3"/>
              </a:rPr>
            </a:br>
            <a:r>
              <a:rPr lang="en-GB" sz="2200" b="1" dirty="0">
                <a:solidFill>
                  <a:schemeClr val="bg1"/>
                </a:solidFill>
                <a:hlinkClick r:id="rId3"/>
              </a:rPr>
              <a:t>uk/national-minimum-</a:t>
            </a:r>
            <a:br>
              <a:rPr lang="en-GB" sz="2200" b="1" dirty="0">
                <a:solidFill>
                  <a:schemeClr val="bg1"/>
                </a:solidFill>
                <a:hlinkClick r:id="rId3"/>
              </a:rPr>
            </a:br>
            <a:r>
              <a:rPr lang="en-GB" sz="2200" b="1" dirty="0">
                <a:solidFill>
                  <a:schemeClr val="bg1"/>
                </a:solidFill>
                <a:hlinkClick r:id="rId3"/>
              </a:rPr>
              <a:t>wage-rates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5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So, how much could you get per week?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D54E4-109B-BE1F-1BD5-8C84E8516931}"/>
              </a:ext>
            </a:extLst>
          </p:cNvPr>
          <p:cNvSpPr/>
          <p:nvPr/>
        </p:nvSpPr>
        <p:spPr>
          <a:xfrm>
            <a:off x="474783" y="2622430"/>
            <a:ext cx="5676182" cy="1742537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1F66E-61DE-A598-9A0A-EFDEA0B6CB32}"/>
              </a:ext>
            </a:extLst>
          </p:cNvPr>
          <p:cNvSpPr/>
          <p:nvPr/>
        </p:nvSpPr>
        <p:spPr>
          <a:xfrm>
            <a:off x="6565032" y="2622431"/>
            <a:ext cx="5676181" cy="1742536"/>
          </a:xfrm>
          <a:prstGeom prst="rect">
            <a:avLst/>
          </a:prstGeom>
          <a:solidFill>
            <a:srgbClr val="D34FAE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B752A-3240-A723-64C0-F6108B704C92}"/>
              </a:ext>
            </a:extLst>
          </p:cNvPr>
          <p:cNvSpPr txBox="1"/>
          <p:nvPr/>
        </p:nvSpPr>
        <p:spPr>
          <a:xfrm>
            <a:off x="889310" y="2622430"/>
            <a:ext cx="5192643" cy="174253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457200">
              <a:lnSpc>
                <a:spcPct val="120000"/>
              </a:lnSpc>
            </a:pPr>
            <a:r>
              <a:rPr lang="en-GB" sz="2200" b="1" dirty="0">
                <a:solidFill>
                  <a:schemeClr val="bg1"/>
                </a:solidFill>
              </a:rPr>
              <a:t>Maximum</a:t>
            </a:r>
            <a:r>
              <a:rPr lang="en-GB" sz="2200" dirty="0">
                <a:solidFill>
                  <a:schemeClr val="bg1"/>
                </a:solidFill>
              </a:rPr>
              <a:t> Maintenance Loan </a:t>
            </a:r>
            <a:r>
              <a:rPr lang="en-GB" sz="2200" b="1" dirty="0">
                <a:solidFill>
                  <a:schemeClr val="bg1"/>
                </a:solidFill>
              </a:rPr>
              <a:t>£9,978</a:t>
            </a:r>
          </a:p>
          <a:p>
            <a:pPr defTabSz="457200">
              <a:lnSpc>
                <a:spcPct val="120000"/>
              </a:lnSpc>
            </a:pPr>
            <a:r>
              <a:rPr lang="en-GB" sz="2200" dirty="0">
                <a:solidFill>
                  <a:schemeClr val="bg1"/>
                </a:solidFill>
              </a:rPr>
              <a:t>Divided by 43 weeks term = </a:t>
            </a:r>
          </a:p>
          <a:p>
            <a:pPr defTabSz="457200"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</a:rPr>
              <a:t>£232 per week.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0DA94-A72D-4C9C-1D3F-6E357C4C48D3}"/>
              </a:ext>
            </a:extLst>
          </p:cNvPr>
          <p:cNvSpPr txBox="1"/>
          <p:nvPr/>
        </p:nvSpPr>
        <p:spPr>
          <a:xfrm>
            <a:off x="6996811" y="2633931"/>
            <a:ext cx="5244401" cy="17310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457200">
              <a:lnSpc>
                <a:spcPct val="120000"/>
              </a:lnSpc>
            </a:pPr>
            <a:r>
              <a:rPr lang="en-GB" sz="2200" b="1" dirty="0">
                <a:solidFill>
                  <a:schemeClr val="bg1"/>
                </a:solidFill>
              </a:rPr>
              <a:t>A typical annual salary, £16,000</a:t>
            </a:r>
            <a:endParaRPr lang="en-GB" dirty="0">
              <a:solidFill>
                <a:schemeClr val="bg1"/>
              </a:solidFill>
            </a:endParaRPr>
          </a:p>
          <a:p>
            <a:pPr defTabSz="457200">
              <a:lnSpc>
                <a:spcPct val="120000"/>
              </a:lnSpc>
            </a:pPr>
            <a:r>
              <a:rPr lang="en-GB" sz="2200" dirty="0">
                <a:solidFill>
                  <a:schemeClr val="bg1"/>
                </a:solidFill>
              </a:rPr>
              <a:t>Divided by 52 weeks (minus tax/NI) = </a:t>
            </a:r>
          </a:p>
          <a:p>
            <a:pPr defTabSz="457200"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</a:rPr>
              <a:t>£273 per week.</a:t>
            </a:r>
          </a:p>
        </p:txBody>
      </p:sp>
      <p:sp>
        <p:nvSpPr>
          <p:cNvPr id="15" name="Snip Single Corner Rectangle 7">
            <a:extLst>
              <a:ext uri="{FF2B5EF4-FFF2-40B4-BE49-F238E27FC236}">
                <a16:creationId xmlns:a16="http://schemas.microsoft.com/office/drawing/2014/main" id="{A3AFA1B0-9AEC-C126-E2CF-D1A983553E17}"/>
              </a:ext>
            </a:extLst>
          </p:cNvPr>
          <p:cNvSpPr/>
          <p:nvPr/>
        </p:nvSpPr>
        <p:spPr>
          <a:xfrm flipV="1">
            <a:off x="474784" y="1599143"/>
            <a:ext cx="5676181" cy="693278"/>
          </a:xfrm>
          <a:prstGeom prst="snip1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FE3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5D9542-22A0-1750-DAE7-314E1FB11C50}"/>
              </a:ext>
            </a:extLst>
          </p:cNvPr>
          <p:cNvSpPr txBox="1">
            <a:spLocks/>
          </p:cNvSpPr>
          <p:nvPr/>
        </p:nvSpPr>
        <p:spPr>
          <a:xfrm>
            <a:off x="889310" y="1600200"/>
            <a:ext cx="5675722" cy="6922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600" b="1">
                <a:solidFill>
                  <a:schemeClr val="bg1"/>
                </a:solidFill>
              </a:rPr>
              <a:t>Full-time student example </a:t>
            </a:r>
            <a:r>
              <a:rPr lang="en-GB" sz="1800">
                <a:solidFill>
                  <a:schemeClr val="bg1"/>
                </a:solidFill>
              </a:rPr>
              <a:t>(age 18+)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7" name="Snip Single Corner Rectangle 9">
            <a:extLst>
              <a:ext uri="{FF2B5EF4-FFF2-40B4-BE49-F238E27FC236}">
                <a16:creationId xmlns:a16="http://schemas.microsoft.com/office/drawing/2014/main" id="{E364E85C-7A5D-7544-36CD-1064A5368C75}"/>
              </a:ext>
            </a:extLst>
          </p:cNvPr>
          <p:cNvSpPr/>
          <p:nvPr/>
        </p:nvSpPr>
        <p:spPr>
          <a:xfrm flipV="1">
            <a:off x="6582286" y="1599143"/>
            <a:ext cx="5658927" cy="693278"/>
          </a:xfrm>
          <a:prstGeom prst="snip1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FE3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72D6F5-BD93-D8E1-51D1-E3761DA5151E}"/>
              </a:ext>
            </a:extLst>
          </p:cNvPr>
          <p:cNvSpPr txBox="1">
            <a:spLocks/>
          </p:cNvSpPr>
          <p:nvPr/>
        </p:nvSpPr>
        <p:spPr>
          <a:xfrm>
            <a:off x="6679640" y="1600201"/>
            <a:ext cx="5333999" cy="6922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chemeClr val="bg1"/>
                </a:solidFill>
              </a:rPr>
              <a:t>Higher level apprentice example </a:t>
            </a:r>
            <a:r>
              <a:rPr lang="en-GB" sz="1900" dirty="0">
                <a:solidFill>
                  <a:schemeClr val="bg1"/>
                </a:solidFill>
              </a:rPr>
              <a:t>(age 18+)</a:t>
            </a:r>
            <a:endParaRPr lang="en-GB" sz="23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1A1302-091D-D56A-4364-F2E1FA0063CC}"/>
              </a:ext>
            </a:extLst>
          </p:cNvPr>
          <p:cNvSpPr/>
          <p:nvPr/>
        </p:nvSpPr>
        <p:spPr>
          <a:xfrm>
            <a:off x="474783" y="4657943"/>
            <a:ext cx="5676182" cy="54000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B6C0EE-A7AD-0136-5749-3EE1F2E964CE}"/>
              </a:ext>
            </a:extLst>
          </p:cNvPr>
          <p:cNvSpPr/>
          <p:nvPr/>
        </p:nvSpPr>
        <p:spPr>
          <a:xfrm>
            <a:off x="6565033" y="4657943"/>
            <a:ext cx="5676182" cy="54000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F891A8-EE6E-3BE8-A670-64A6828826F0}"/>
              </a:ext>
            </a:extLst>
          </p:cNvPr>
          <p:cNvSpPr txBox="1"/>
          <p:nvPr/>
        </p:nvSpPr>
        <p:spPr>
          <a:xfrm>
            <a:off x="889310" y="4816833"/>
            <a:ext cx="526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solidFill>
                  <a:srgbClr val="F8941A"/>
                </a:solidFill>
              </a:rPr>
              <a:t>Did you know? </a:t>
            </a:r>
            <a:br>
              <a:rPr lang="en-GB" sz="2400" b="1" dirty="0">
                <a:solidFill>
                  <a:srgbClr val="F8941A"/>
                </a:solidFill>
              </a:rPr>
            </a:br>
            <a:r>
              <a:rPr lang="en-GB" sz="2400" dirty="0">
                <a:solidFill>
                  <a:srgbClr val="F8941A"/>
                </a:solidFill>
              </a:rPr>
              <a:t>Even if you qualify you don’t have </a:t>
            </a:r>
            <a:br>
              <a:rPr lang="en-GB" sz="2400" dirty="0">
                <a:solidFill>
                  <a:srgbClr val="F8941A"/>
                </a:solidFill>
              </a:rPr>
            </a:br>
            <a:r>
              <a:rPr lang="en-GB" sz="2400" dirty="0">
                <a:solidFill>
                  <a:srgbClr val="F8941A"/>
                </a:solidFill>
              </a:rPr>
              <a:t>to apply for the full Maintenance Loan.</a:t>
            </a:r>
            <a:endParaRPr lang="en-US" sz="2400" dirty="0">
              <a:solidFill>
                <a:srgbClr val="F8941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B54F04-5F11-E9F3-A749-4715C2FDFD60}"/>
              </a:ext>
            </a:extLst>
          </p:cNvPr>
          <p:cNvSpPr txBox="1"/>
          <p:nvPr/>
        </p:nvSpPr>
        <p:spPr>
          <a:xfrm>
            <a:off x="6962307" y="4816833"/>
            <a:ext cx="526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en-GB" sz="2400" b="1" dirty="0">
                <a:ln w="28575">
                  <a:noFill/>
                </a:ln>
                <a:solidFill>
                  <a:srgbClr val="D34FAE"/>
                </a:solidFill>
                <a:cs typeface="Arial" pitchFamily="34" charset="0"/>
              </a:rPr>
              <a:t>For examples of salaries: </a:t>
            </a:r>
            <a:r>
              <a:rPr lang="en-GB" sz="2400" dirty="0">
                <a:ln w="28575">
                  <a:noFill/>
                </a:ln>
                <a:solidFill>
                  <a:srgbClr val="D34FAE"/>
                </a:solidFill>
                <a:cs typeface="Arial" pitchFamily="34" charset="0"/>
                <a:hlinkClick r:id="rId2"/>
              </a:rPr>
              <a:t>https://</a:t>
            </a:r>
            <a:r>
              <a:rPr lang="en-GB" sz="2400" dirty="0" err="1">
                <a:ln w="28575">
                  <a:noFill/>
                </a:ln>
                <a:solidFill>
                  <a:srgbClr val="D34FAE"/>
                </a:solidFill>
                <a:cs typeface="Arial" pitchFamily="34" charset="0"/>
                <a:hlinkClick r:id="rId2"/>
              </a:rPr>
              <a:t>www.findapprenticeship</a:t>
            </a:r>
            <a:r>
              <a:rPr lang="en-GB" sz="2400" dirty="0">
                <a:ln w="28575">
                  <a:noFill/>
                </a:ln>
                <a:solidFill>
                  <a:srgbClr val="D34FAE"/>
                </a:solidFill>
                <a:cs typeface="Arial" pitchFamily="34" charset="0"/>
                <a:hlinkClick r:id="rId2"/>
              </a:rPr>
              <a:t>.</a:t>
            </a:r>
            <a:br>
              <a:rPr lang="en-GB" sz="2400" dirty="0">
                <a:ln w="28575">
                  <a:noFill/>
                </a:ln>
                <a:solidFill>
                  <a:srgbClr val="D34FAE"/>
                </a:solidFill>
                <a:cs typeface="Arial" pitchFamily="34" charset="0"/>
                <a:hlinkClick r:id="rId2"/>
              </a:rPr>
            </a:br>
            <a:r>
              <a:rPr lang="en-GB" sz="2400" dirty="0" err="1">
                <a:ln w="28575">
                  <a:noFill/>
                </a:ln>
                <a:solidFill>
                  <a:srgbClr val="D34FAE"/>
                </a:solidFill>
                <a:cs typeface="Arial" pitchFamily="34" charset="0"/>
                <a:hlinkClick r:id="rId2"/>
              </a:rPr>
              <a:t>service.gov.uk</a:t>
            </a:r>
            <a:r>
              <a:rPr lang="en-GB" sz="2400" dirty="0">
                <a:ln w="28575">
                  <a:noFill/>
                </a:ln>
                <a:solidFill>
                  <a:srgbClr val="D34FAE"/>
                </a:solidFill>
                <a:cs typeface="Arial" pitchFamily="34" charset="0"/>
                <a:hlinkClick r:id="rId2"/>
              </a:rPr>
              <a:t>/</a:t>
            </a:r>
            <a:r>
              <a:rPr lang="en-GB" sz="2400" dirty="0" err="1">
                <a:ln w="28575">
                  <a:noFill/>
                </a:ln>
                <a:solidFill>
                  <a:srgbClr val="D34FAE"/>
                </a:solidFill>
                <a:cs typeface="Arial" pitchFamily="34" charset="0"/>
                <a:hlinkClick r:id="rId2"/>
              </a:rPr>
              <a:t>apprenticeshipsearch</a:t>
            </a:r>
            <a:endParaRPr lang="en-GB" sz="2400" dirty="0">
              <a:ln w="28575">
                <a:noFill/>
              </a:ln>
              <a:solidFill>
                <a:srgbClr val="D34FA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Budget Busters game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D6C49-7C0E-2D7D-7618-69E09F13CAAB}"/>
              </a:ext>
            </a:extLst>
          </p:cNvPr>
          <p:cNvSpPr/>
          <p:nvPr/>
        </p:nvSpPr>
        <p:spPr>
          <a:xfrm>
            <a:off x="273380" y="1238192"/>
            <a:ext cx="2236306" cy="4949957"/>
          </a:xfrm>
          <a:prstGeom prst="rect">
            <a:avLst/>
          </a:prstGeom>
          <a:solidFill>
            <a:srgbClr val="8D5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BEABA7-6C25-9BD9-85C7-4A58E29A0EBE}"/>
              </a:ext>
            </a:extLst>
          </p:cNvPr>
          <p:cNvSpPr/>
          <p:nvPr/>
        </p:nvSpPr>
        <p:spPr>
          <a:xfrm>
            <a:off x="2502254" y="1238192"/>
            <a:ext cx="2319547" cy="4949957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ED8E2-083A-4952-EA61-360869DAA261}"/>
              </a:ext>
            </a:extLst>
          </p:cNvPr>
          <p:cNvSpPr/>
          <p:nvPr/>
        </p:nvSpPr>
        <p:spPr>
          <a:xfrm>
            <a:off x="4818121" y="1238192"/>
            <a:ext cx="2448000" cy="4949957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D8F4B-BEC2-1E96-04BC-55AA4C04DDCE}"/>
              </a:ext>
            </a:extLst>
          </p:cNvPr>
          <p:cNvSpPr/>
          <p:nvPr/>
        </p:nvSpPr>
        <p:spPr>
          <a:xfrm>
            <a:off x="7236658" y="1238192"/>
            <a:ext cx="2514927" cy="4949957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714EC-BB99-5977-7165-6560098F8126}"/>
              </a:ext>
            </a:extLst>
          </p:cNvPr>
          <p:cNvSpPr/>
          <p:nvPr/>
        </p:nvSpPr>
        <p:spPr>
          <a:xfrm>
            <a:off x="9717924" y="1238192"/>
            <a:ext cx="2474075" cy="4949957"/>
          </a:xfrm>
          <a:prstGeom prst="rect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612EC-D827-288E-0E70-0E0219CED469}"/>
              </a:ext>
            </a:extLst>
          </p:cNvPr>
          <p:cNvSpPr txBox="1"/>
          <p:nvPr/>
        </p:nvSpPr>
        <p:spPr>
          <a:xfrm>
            <a:off x="148833" y="4209885"/>
            <a:ext cx="234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Decide on a route: full-time study or apprentice?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12304-7185-F09F-53B7-93384D907877}"/>
              </a:ext>
            </a:extLst>
          </p:cNvPr>
          <p:cNvSpPr txBox="1"/>
          <p:nvPr/>
        </p:nvSpPr>
        <p:spPr>
          <a:xfrm>
            <a:off x="2398763" y="4167889"/>
            <a:ext cx="249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schemeClr val="bg1"/>
                </a:solidFill>
              </a:rPr>
              <a:t>Complete the income part of the budget planner. Use the previous slide to help.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F6BD4-8D89-CF27-C85D-9615FADB0D8A}"/>
              </a:ext>
            </a:extLst>
          </p:cNvPr>
          <p:cNvSpPr txBox="1"/>
          <p:nvPr/>
        </p:nvSpPr>
        <p:spPr>
          <a:xfrm>
            <a:off x="4816219" y="4167889"/>
            <a:ext cx="2392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schemeClr val="bg1"/>
                </a:solidFill>
              </a:rPr>
              <a:t>Use the employment cards to decide on your employment choice.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16932-5F17-26D7-3C0A-B8B5C9B5C6C4}"/>
              </a:ext>
            </a:extLst>
          </p:cNvPr>
          <p:cNvSpPr txBox="1"/>
          <p:nvPr/>
        </p:nvSpPr>
        <p:spPr>
          <a:xfrm>
            <a:off x="7242242" y="4167889"/>
            <a:ext cx="2473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schemeClr val="bg1"/>
                </a:solidFill>
              </a:rPr>
              <a:t>Complete the outgoings part. Working as a group, or on your own, make decisions based on 7 key areas of outgoings.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548A23-A55D-D909-0077-E6D06EC051F0}"/>
              </a:ext>
            </a:extLst>
          </p:cNvPr>
          <p:cNvSpPr txBox="1"/>
          <p:nvPr/>
        </p:nvSpPr>
        <p:spPr>
          <a:xfrm>
            <a:off x="9751586" y="4176432"/>
            <a:ext cx="2440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schemeClr val="bg1"/>
                </a:solidFill>
              </a:rPr>
              <a:t>Don’t forget to factor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in the surprise income and outgoings!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C7073B-1DC1-635A-D0A0-617B23CA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74" y="1986677"/>
            <a:ext cx="1701800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C9A245-4F92-B7B6-7A40-F200D749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326" y="1986677"/>
            <a:ext cx="1335188" cy="18946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3AEF2D-2DDD-E931-8373-97513AECD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46" y="1925324"/>
            <a:ext cx="1071808" cy="17991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9E3A6B-67DA-D371-F24A-4F7BCDB64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39" y="2405305"/>
            <a:ext cx="730407" cy="1226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5C9B71-0B20-06FE-6B04-2EEAA5C63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98" y="1970626"/>
            <a:ext cx="1893126" cy="19058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0BF03B-FB88-6998-398F-280B13FDD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1127">
            <a:off x="7777733" y="1915511"/>
            <a:ext cx="1663049" cy="2125009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6F667EA-7904-2565-B4B9-A96DDEFDB129}"/>
              </a:ext>
            </a:extLst>
          </p:cNvPr>
          <p:cNvSpPr txBox="1">
            <a:spLocks/>
          </p:cNvSpPr>
          <p:nvPr/>
        </p:nvSpPr>
        <p:spPr>
          <a:xfrm>
            <a:off x="950448" y="1339094"/>
            <a:ext cx="394905" cy="51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</a:rPr>
              <a:t>1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A80DD8A-EBFB-8261-3E9A-02146998980C}"/>
              </a:ext>
            </a:extLst>
          </p:cNvPr>
          <p:cNvSpPr txBox="1">
            <a:spLocks/>
          </p:cNvSpPr>
          <p:nvPr/>
        </p:nvSpPr>
        <p:spPr>
          <a:xfrm>
            <a:off x="3378855" y="1339094"/>
            <a:ext cx="394905" cy="51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</a:rPr>
              <a:t>2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CC2AECA-9941-2D79-1E80-12366EC5E83C}"/>
              </a:ext>
            </a:extLst>
          </p:cNvPr>
          <p:cNvSpPr txBox="1">
            <a:spLocks/>
          </p:cNvSpPr>
          <p:nvPr/>
        </p:nvSpPr>
        <p:spPr>
          <a:xfrm>
            <a:off x="5807262" y="1339094"/>
            <a:ext cx="394905" cy="51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</a:rPr>
              <a:t>3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F34FB64-3D0F-285E-0150-FC154895F64F}"/>
              </a:ext>
            </a:extLst>
          </p:cNvPr>
          <p:cNvSpPr txBox="1">
            <a:spLocks/>
          </p:cNvSpPr>
          <p:nvPr/>
        </p:nvSpPr>
        <p:spPr>
          <a:xfrm>
            <a:off x="8333104" y="1339094"/>
            <a:ext cx="394905" cy="51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</a:rPr>
              <a:t>4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C843D04-D3FB-42AA-5412-FB4FFE93EF02}"/>
              </a:ext>
            </a:extLst>
          </p:cNvPr>
          <p:cNvSpPr txBox="1">
            <a:spLocks/>
          </p:cNvSpPr>
          <p:nvPr/>
        </p:nvSpPr>
        <p:spPr>
          <a:xfrm>
            <a:off x="10679065" y="1339094"/>
            <a:ext cx="394905" cy="51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</a:rPr>
              <a:t>5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24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68995-7411-9644-AFDE-F168A266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54EB0-E340-A3FD-FA73-757764A24BA8}"/>
              </a:ext>
            </a:extLst>
          </p:cNvPr>
          <p:cNvSpPr/>
          <p:nvPr/>
        </p:nvSpPr>
        <p:spPr>
          <a:xfrm>
            <a:off x="597877" y="1237143"/>
            <a:ext cx="2462122" cy="49500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0E747-41FC-D63F-DCAB-DB380B0E87CC}"/>
              </a:ext>
            </a:extLst>
          </p:cNvPr>
          <p:cNvSpPr/>
          <p:nvPr/>
        </p:nvSpPr>
        <p:spPr>
          <a:xfrm>
            <a:off x="3031385" y="1237143"/>
            <a:ext cx="3085375" cy="4950000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32CD1-878E-FC8D-C8EF-E58F28996821}"/>
              </a:ext>
            </a:extLst>
          </p:cNvPr>
          <p:cNvSpPr/>
          <p:nvPr/>
        </p:nvSpPr>
        <p:spPr>
          <a:xfrm>
            <a:off x="6096000" y="1237143"/>
            <a:ext cx="3060000" cy="4950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FD4EB-3F3F-2523-14E2-3FDE5EE574DA}"/>
              </a:ext>
            </a:extLst>
          </p:cNvPr>
          <p:cNvSpPr/>
          <p:nvPr/>
        </p:nvSpPr>
        <p:spPr>
          <a:xfrm>
            <a:off x="9135238" y="1237143"/>
            <a:ext cx="2898551" cy="4950000"/>
          </a:xfrm>
          <a:prstGeom prst="rect">
            <a:avLst/>
          </a:prstGeom>
          <a:solidFill>
            <a:srgbClr val="8D5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CB422A-2B24-AB41-225D-82A58786FD77}"/>
              </a:ext>
            </a:extLst>
          </p:cNvPr>
          <p:cNvSpPr txBox="1">
            <a:spLocks/>
          </p:cNvSpPr>
          <p:nvPr/>
        </p:nvSpPr>
        <p:spPr>
          <a:xfrm>
            <a:off x="817100" y="4235406"/>
            <a:ext cx="2239661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bg1"/>
                </a:solidFill>
              </a:rPr>
              <a:t>Higher Education and finance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F4CDC8-D5BB-D86D-E0E2-A0740DD854A6}"/>
              </a:ext>
            </a:extLst>
          </p:cNvPr>
          <p:cNvSpPr txBox="1">
            <a:spLocks/>
          </p:cNvSpPr>
          <p:nvPr/>
        </p:nvSpPr>
        <p:spPr>
          <a:xfrm>
            <a:off x="3082170" y="4427616"/>
            <a:ext cx="3013830" cy="95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chemeClr val="bg1"/>
                </a:solidFill>
              </a:rPr>
              <a:t>Develop financial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know-how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675355-E8EB-A1D0-1A25-309529699AE8}"/>
              </a:ext>
            </a:extLst>
          </p:cNvPr>
          <p:cNvSpPr txBox="1">
            <a:spLocks/>
          </p:cNvSpPr>
          <p:nvPr/>
        </p:nvSpPr>
        <p:spPr>
          <a:xfrm>
            <a:off x="6131080" y="4382317"/>
            <a:ext cx="3021681" cy="95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chemeClr val="bg1"/>
                </a:solidFill>
              </a:rPr>
              <a:t>Decisions and budgets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C736A1-8648-98EB-6DA0-3AC968255A7D}"/>
              </a:ext>
            </a:extLst>
          </p:cNvPr>
          <p:cNvSpPr txBox="1">
            <a:spLocks/>
          </p:cNvSpPr>
          <p:nvPr/>
        </p:nvSpPr>
        <p:spPr>
          <a:xfrm>
            <a:off x="9130624" y="4386531"/>
            <a:ext cx="3061376" cy="95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chemeClr val="bg1"/>
                </a:solidFill>
              </a:rPr>
              <a:t>Let’s talk about money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127F93-596B-108A-4A06-397000DD3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0" t="36960" r="19371" b="20943"/>
          <a:stretch/>
        </p:blipFill>
        <p:spPr>
          <a:xfrm>
            <a:off x="817100" y="1819469"/>
            <a:ext cx="1983439" cy="2202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E2B0D-4125-6A38-4551-399FC0EAC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12" y="1541433"/>
            <a:ext cx="2976880" cy="2976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C88BD4-52AD-2A86-0169-71DC867C7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86" y="1225867"/>
            <a:ext cx="3446402" cy="345789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5C27AB-F365-632C-7578-21930E26B9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1" t="20488" r="28286" b="27536"/>
          <a:stretch/>
        </p:blipFill>
        <p:spPr>
          <a:xfrm>
            <a:off x="9310296" y="1942245"/>
            <a:ext cx="2606353" cy="21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11374899" cy="647853"/>
          </a:xfrm>
        </p:spPr>
        <p:txBody>
          <a:bodyPr>
            <a:normAutofit/>
          </a:bodyPr>
          <a:lstStyle/>
          <a:p>
            <a:r>
              <a:rPr lang="en-US" dirty="0"/>
              <a:t>Top tips and 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1F24F-536C-6D78-3FB8-5CB644C89E34}"/>
              </a:ext>
            </a:extLst>
          </p:cNvPr>
          <p:cNvSpPr/>
          <p:nvPr/>
        </p:nvSpPr>
        <p:spPr>
          <a:xfrm>
            <a:off x="443063" y="1759789"/>
            <a:ext cx="2104332" cy="3899139"/>
          </a:xfrm>
          <a:prstGeom prst="rect">
            <a:avLst/>
          </a:prstGeom>
          <a:solidFill>
            <a:srgbClr val="8D5CB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5E1B9-CBD5-7331-4B58-BCCA322CE360}"/>
              </a:ext>
            </a:extLst>
          </p:cNvPr>
          <p:cNvSpPr/>
          <p:nvPr/>
        </p:nvSpPr>
        <p:spPr>
          <a:xfrm>
            <a:off x="5103534" y="1759789"/>
            <a:ext cx="2157010" cy="3899139"/>
          </a:xfrm>
          <a:prstGeom prst="rect">
            <a:avLst/>
          </a:prstGeom>
          <a:solidFill>
            <a:srgbClr val="009FE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9BDDF7-1B57-CF21-53D8-72D52781FE7E}"/>
              </a:ext>
            </a:extLst>
          </p:cNvPr>
          <p:cNvSpPr/>
          <p:nvPr/>
        </p:nvSpPr>
        <p:spPr>
          <a:xfrm>
            <a:off x="9992510" y="1759789"/>
            <a:ext cx="2199489" cy="3899139"/>
          </a:xfrm>
          <a:prstGeom prst="rect">
            <a:avLst/>
          </a:prstGeom>
          <a:solidFill>
            <a:srgbClr val="767E9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93F2F-D60F-08F9-3272-A08C3ECBB6A9}"/>
              </a:ext>
            </a:extLst>
          </p:cNvPr>
          <p:cNvSpPr/>
          <p:nvPr/>
        </p:nvSpPr>
        <p:spPr>
          <a:xfrm>
            <a:off x="2656772" y="1759789"/>
            <a:ext cx="2166541" cy="3899139"/>
          </a:xfrm>
          <a:prstGeom prst="rect">
            <a:avLst/>
          </a:prstGeom>
          <a:solidFill>
            <a:srgbClr val="F894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93434-1FDD-07D7-E3AE-A5EED949468E}"/>
              </a:ext>
            </a:extLst>
          </p:cNvPr>
          <p:cNvSpPr/>
          <p:nvPr/>
        </p:nvSpPr>
        <p:spPr>
          <a:xfrm>
            <a:off x="7541767" y="1759789"/>
            <a:ext cx="2166541" cy="3899139"/>
          </a:xfrm>
          <a:prstGeom prst="rect">
            <a:avLst/>
          </a:prstGeom>
          <a:solidFill>
            <a:srgbClr val="D34F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BCAF6-08D2-1687-7580-6F247B910EB4}"/>
              </a:ext>
            </a:extLst>
          </p:cNvPr>
          <p:cNvSpPr txBox="1"/>
          <p:nvPr/>
        </p:nvSpPr>
        <p:spPr>
          <a:xfrm>
            <a:off x="399251" y="1953694"/>
            <a:ext cx="207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D5CB7"/>
                </a:solidFill>
                <a:cs typeface="Ubuntu"/>
              </a:rPr>
              <a:t>If in full-time study</a:t>
            </a:r>
          </a:p>
          <a:p>
            <a:pPr algn="ctr"/>
            <a:r>
              <a:rPr lang="en-US" sz="1600" b="1" dirty="0">
                <a:cs typeface="Ubuntu"/>
              </a:rPr>
              <a:t> </a:t>
            </a:r>
          </a:p>
          <a:p>
            <a:pPr algn="ctr"/>
            <a:endParaRPr lang="en-US" sz="1600" b="1" dirty="0">
              <a:cs typeface="Ubuntu"/>
            </a:endParaRPr>
          </a:p>
          <a:p>
            <a:pPr algn="ctr"/>
            <a:r>
              <a:rPr lang="en-US" sz="1600" b="1" dirty="0">
                <a:cs typeface="Ubuntu"/>
              </a:rPr>
              <a:t>Take some </a:t>
            </a:r>
            <a:br>
              <a:rPr lang="en-US" sz="1600" b="1" dirty="0">
                <a:cs typeface="Ubuntu"/>
              </a:rPr>
            </a:br>
            <a:r>
              <a:rPr lang="en-US" sz="1600" b="1" dirty="0">
                <a:cs typeface="Ubuntu"/>
              </a:rPr>
              <a:t>money with you.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 dirty="0"/>
              <a:t>You normally get </a:t>
            </a:r>
            <a:br>
              <a:rPr lang="en" sz="1600" dirty="0"/>
            </a:br>
            <a:r>
              <a:rPr lang="en" sz="1600" dirty="0"/>
              <a:t>your </a:t>
            </a:r>
            <a:r>
              <a:rPr lang="en-GB" sz="1600" dirty="0"/>
              <a:t>M</a:t>
            </a:r>
            <a:r>
              <a:rPr lang="en" sz="1600" dirty="0" err="1"/>
              <a:t>aintenance</a:t>
            </a:r>
            <a:r>
              <a:rPr lang="en" sz="1600" dirty="0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1600" dirty="0"/>
              <a:t>L</a:t>
            </a:r>
            <a:r>
              <a:rPr lang="en" sz="1600" dirty="0" err="1"/>
              <a:t>oan</a:t>
            </a:r>
            <a:r>
              <a:rPr lang="en" sz="1600" dirty="0"/>
              <a:t> </a:t>
            </a:r>
            <a:r>
              <a:rPr lang="en" sz="1600" b="1" dirty="0"/>
              <a:t>3 – 5 days after </a:t>
            </a:r>
            <a:r>
              <a:rPr lang="en" sz="1600" dirty="0"/>
              <a:t>you </a:t>
            </a:r>
            <a:r>
              <a:rPr lang="en" sz="1600" dirty="0" err="1"/>
              <a:t>enrol</a:t>
            </a:r>
            <a:r>
              <a:rPr lang="en-GB" sz="1600" dirty="0"/>
              <a:t>l</a:t>
            </a:r>
            <a:r>
              <a:rPr lang="en" sz="1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4F5F8-517D-124A-1917-0560EF501151}"/>
              </a:ext>
            </a:extLst>
          </p:cNvPr>
          <p:cNvSpPr txBox="1"/>
          <p:nvPr/>
        </p:nvSpPr>
        <p:spPr>
          <a:xfrm>
            <a:off x="2609966" y="1911698"/>
            <a:ext cx="22062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8941A"/>
                </a:solidFill>
                <a:cs typeface="Ubuntu"/>
              </a:rPr>
              <a:t>Open a student </a:t>
            </a:r>
            <a:br>
              <a:rPr lang="en-US" sz="2000" b="1" dirty="0">
                <a:solidFill>
                  <a:srgbClr val="F8941A"/>
                </a:solidFill>
                <a:cs typeface="Ubuntu"/>
              </a:rPr>
            </a:br>
            <a:r>
              <a:rPr lang="en-US" sz="2000" b="1" dirty="0">
                <a:solidFill>
                  <a:srgbClr val="F8941A"/>
                </a:solidFill>
                <a:cs typeface="Ubuntu"/>
              </a:rPr>
              <a:t>bank account</a:t>
            </a:r>
          </a:p>
          <a:p>
            <a:pPr algn="ctr"/>
            <a:endParaRPr lang="en-US" sz="1600" b="1" dirty="0">
              <a:cs typeface="Ubuntu"/>
            </a:endParaRP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Different banks</a:t>
            </a:r>
            <a:br>
              <a:rPr lang="en-GB" sz="1600" dirty="0"/>
            </a:br>
            <a:r>
              <a:rPr lang="en-GB" sz="1600" dirty="0"/>
              <a:t> have different </a:t>
            </a:r>
            <a:r>
              <a:rPr lang="en-GB" sz="1600" b="1" dirty="0"/>
              <a:t>offers</a:t>
            </a:r>
            <a:r>
              <a:rPr lang="en-GB" sz="1600" dirty="0"/>
              <a:t>, e.g. free 16 – 25 railcard. Many also give </a:t>
            </a:r>
            <a:br>
              <a:rPr lang="en-GB" sz="1600" dirty="0"/>
            </a:br>
            <a:r>
              <a:rPr lang="en-GB" sz="1600" dirty="0"/>
              <a:t>you an interest </a:t>
            </a:r>
            <a:br>
              <a:rPr lang="en-GB" sz="1600" dirty="0"/>
            </a:br>
            <a:r>
              <a:rPr lang="en-GB" sz="1600" dirty="0"/>
              <a:t>free overdraft.</a:t>
            </a:r>
            <a:endParaRPr lang="en-US" sz="1600" dirty="0"/>
          </a:p>
          <a:p>
            <a:pPr algn="ctr"/>
            <a:endParaRPr lang="en-US" sz="1600" b="1" dirty="0">
              <a:cs typeface="Ubuntu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BDFB3-0195-1FFC-7F14-D7A6C5F5DAB1}"/>
              </a:ext>
            </a:extLst>
          </p:cNvPr>
          <p:cNvSpPr txBox="1"/>
          <p:nvPr/>
        </p:nvSpPr>
        <p:spPr>
          <a:xfrm>
            <a:off x="5091281" y="1911698"/>
            <a:ext cx="2117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cs typeface="Ubuntu"/>
              </a:rPr>
              <a:t>Part-time</a:t>
            </a:r>
            <a:br>
              <a:rPr lang="en-US" sz="2000" b="1" dirty="0">
                <a:solidFill>
                  <a:srgbClr val="00B0F0"/>
                </a:solidFill>
                <a:cs typeface="Ubuntu"/>
              </a:rPr>
            </a:br>
            <a:r>
              <a:rPr lang="en-US" sz="2000" b="1" dirty="0">
                <a:solidFill>
                  <a:srgbClr val="00B0F0"/>
                </a:solidFill>
                <a:cs typeface="Ubuntu"/>
              </a:rPr>
              <a:t>work</a:t>
            </a:r>
          </a:p>
          <a:p>
            <a:pPr algn="ctr"/>
            <a:endParaRPr lang="en-US" sz="1600" b="1" dirty="0">
              <a:cs typeface="Ubuntu"/>
            </a:endParaRP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It is advised that students work </a:t>
            </a:r>
            <a:br>
              <a:rPr lang="en-GB" sz="1600" dirty="0"/>
            </a:br>
            <a:r>
              <a:rPr lang="en-GB" sz="1600" dirty="0"/>
              <a:t>a </a:t>
            </a:r>
            <a:r>
              <a:rPr lang="en-GB" sz="1600" b="1" dirty="0"/>
              <a:t>maximum of </a:t>
            </a:r>
            <a:br>
              <a:rPr lang="en-GB" sz="1600" b="1" dirty="0"/>
            </a:br>
            <a:r>
              <a:rPr lang="en-GB" sz="1600" b="1" dirty="0"/>
              <a:t>10 – 12 hours </a:t>
            </a:r>
            <a:br>
              <a:rPr lang="en-GB" sz="1600" b="1" dirty="0"/>
            </a:br>
            <a:r>
              <a:rPr lang="en-GB" sz="1600" b="1" dirty="0"/>
              <a:t>per week.</a:t>
            </a:r>
            <a:endParaRPr lang="en-US" sz="1600" b="1" dirty="0"/>
          </a:p>
          <a:p>
            <a:pPr algn="ctr"/>
            <a:endParaRPr lang="en-US" sz="1600" b="1" dirty="0">
              <a:cs typeface="Ubuntu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024B8-7B9C-602D-13C5-4FBBF19F6365}"/>
              </a:ext>
            </a:extLst>
          </p:cNvPr>
          <p:cNvSpPr txBox="1"/>
          <p:nvPr/>
        </p:nvSpPr>
        <p:spPr>
          <a:xfrm>
            <a:off x="7526665" y="1808001"/>
            <a:ext cx="2189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34FAE"/>
                </a:solidFill>
                <a:cs typeface="Ubuntu"/>
              </a:rPr>
              <a:t>Plan and </a:t>
            </a:r>
            <a:br>
              <a:rPr lang="en-US" sz="2000" b="1" dirty="0">
                <a:solidFill>
                  <a:srgbClr val="D34FAE"/>
                </a:solidFill>
                <a:cs typeface="Ubuntu"/>
              </a:rPr>
            </a:br>
            <a:r>
              <a:rPr lang="en-US" sz="2000" b="1" dirty="0">
                <a:solidFill>
                  <a:srgbClr val="D34FAE"/>
                </a:solidFill>
                <a:cs typeface="Ubuntu"/>
              </a:rPr>
              <a:t>budget!</a:t>
            </a:r>
          </a:p>
          <a:p>
            <a:pPr algn="ctr"/>
            <a:endParaRPr lang="en-US" sz="1600" b="1" dirty="0">
              <a:cs typeface="Ubuntu"/>
            </a:endParaRPr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Maintenance Loans </a:t>
            </a:r>
            <a:br>
              <a:rPr lang="en-GB" sz="1600" b="1" dirty="0"/>
            </a:br>
            <a:r>
              <a:rPr lang="en-GB" sz="1600" dirty="0"/>
              <a:t>are paid in </a:t>
            </a:r>
            <a:r>
              <a:rPr lang="en-GB" sz="1600" b="1" dirty="0"/>
              <a:t>three instalments </a:t>
            </a:r>
            <a:r>
              <a:rPr lang="en-GB" sz="1600" dirty="0"/>
              <a:t>during </a:t>
            </a:r>
            <a:br>
              <a:rPr lang="en-GB" sz="1600" dirty="0"/>
            </a:br>
            <a:r>
              <a:rPr lang="en-GB" sz="1600" dirty="0"/>
              <a:t>the year. </a:t>
            </a:r>
          </a:p>
          <a:p>
            <a:pPr algn="ctr"/>
            <a:br>
              <a:rPr lang="en-GB" sz="400" dirty="0"/>
            </a:br>
            <a:r>
              <a:rPr lang="en-GB" sz="1600" b="1" dirty="0"/>
              <a:t>Apprentice salaries</a:t>
            </a:r>
            <a:r>
              <a:rPr lang="en-GB" sz="1600" dirty="0"/>
              <a:t> may be paid </a:t>
            </a:r>
            <a:r>
              <a:rPr lang="en-GB" sz="1600" b="1" dirty="0"/>
              <a:t>monthly</a:t>
            </a:r>
            <a:r>
              <a:rPr lang="en-GB" sz="1600" dirty="0"/>
              <a:t>. </a:t>
            </a:r>
          </a:p>
          <a:p>
            <a:pPr algn="ctr"/>
            <a:r>
              <a:rPr lang="en-GB" sz="1600" dirty="0"/>
              <a:t>So you need to </a:t>
            </a:r>
            <a:br>
              <a:rPr lang="en-GB" sz="1600" dirty="0"/>
            </a:br>
            <a:r>
              <a:rPr lang="en-GB" sz="1600" dirty="0"/>
              <a:t>budget to make </a:t>
            </a:r>
            <a:br>
              <a:rPr lang="en-GB" sz="1600" dirty="0"/>
            </a:br>
            <a:r>
              <a:rPr lang="en-GB" sz="1600" dirty="0"/>
              <a:t>it last!</a:t>
            </a:r>
            <a:endParaRPr lang="en-US" sz="1600" dirty="0"/>
          </a:p>
          <a:p>
            <a:pPr algn="ctr"/>
            <a:endParaRPr lang="en-US" sz="1600" b="1" dirty="0">
              <a:cs typeface="Ubuntu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59CF5-4C5E-8E14-2498-F3F0602D3ADB}"/>
              </a:ext>
            </a:extLst>
          </p:cNvPr>
          <p:cNvSpPr txBox="1"/>
          <p:nvPr/>
        </p:nvSpPr>
        <p:spPr>
          <a:xfrm>
            <a:off x="10024973" y="1727446"/>
            <a:ext cx="21044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67E92"/>
                </a:solidFill>
                <a:cs typeface="Ubuntu"/>
              </a:rPr>
              <a:t>Make the most of student discounts</a:t>
            </a:r>
          </a:p>
          <a:p>
            <a:pPr algn="ctr"/>
            <a:endParaRPr lang="en-US" sz="1600" b="1" dirty="0">
              <a:cs typeface="Ubuntu"/>
            </a:endParaRPr>
          </a:p>
          <a:p>
            <a:pPr algn="ctr"/>
            <a:r>
              <a:rPr lang="en-GB" sz="1600" dirty="0"/>
              <a:t>The National Union </a:t>
            </a:r>
            <a:br>
              <a:rPr lang="en-GB" sz="1600" dirty="0"/>
            </a:br>
            <a:r>
              <a:rPr lang="en-GB" sz="1600" dirty="0"/>
              <a:t>of Students (NUS) / TOTUM</a:t>
            </a:r>
            <a:br>
              <a:rPr lang="en-GB" sz="1600" dirty="0"/>
            </a:br>
            <a:r>
              <a:rPr lang="en-GB" sz="1600" dirty="0"/>
              <a:t>card gives you discounts in many shops, restaurants, </a:t>
            </a:r>
            <a:br>
              <a:rPr lang="en-GB" sz="1600" dirty="0"/>
            </a:br>
            <a:r>
              <a:rPr lang="en-GB" sz="1600" dirty="0"/>
              <a:t>and cinemas. </a:t>
            </a:r>
          </a:p>
          <a:p>
            <a:pPr algn="ctr"/>
            <a:r>
              <a:rPr lang="en-GB" sz="1600" dirty="0"/>
              <a:t>There are often reductions in travel costs for young people.</a:t>
            </a:r>
            <a:endParaRPr lang="en-US" sz="1600" b="1" dirty="0">
              <a:cs typeface="Ubuntu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AA34F9-A25A-BD82-0E57-B08F5C40D36A}"/>
              </a:ext>
            </a:extLst>
          </p:cNvPr>
          <p:cNvSpPr/>
          <p:nvPr/>
        </p:nvSpPr>
        <p:spPr>
          <a:xfrm>
            <a:off x="699174" y="2743200"/>
            <a:ext cx="1465435" cy="36000"/>
          </a:xfrm>
          <a:prstGeom prst="rect">
            <a:avLst/>
          </a:prstGeom>
          <a:solidFill>
            <a:srgbClr val="8D5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1067FC-E1D1-B2DC-B656-66F9CC9BF021}"/>
              </a:ext>
            </a:extLst>
          </p:cNvPr>
          <p:cNvSpPr/>
          <p:nvPr/>
        </p:nvSpPr>
        <p:spPr>
          <a:xfrm>
            <a:off x="2951289" y="2743200"/>
            <a:ext cx="1465435" cy="36000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024732-35A2-719E-3D0B-71A7D245AF44}"/>
              </a:ext>
            </a:extLst>
          </p:cNvPr>
          <p:cNvSpPr/>
          <p:nvPr/>
        </p:nvSpPr>
        <p:spPr>
          <a:xfrm>
            <a:off x="5401190" y="2743200"/>
            <a:ext cx="1465435" cy="36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431A83-3BB8-589B-45A2-6AACC40551E2}"/>
              </a:ext>
            </a:extLst>
          </p:cNvPr>
          <p:cNvSpPr/>
          <p:nvPr/>
        </p:nvSpPr>
        <p:spPr>
          <a:xfrm>
            <a:off x="7833839" y="2743200"/>
            <a:ext cx="1465435" cy="36000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D4DAEB-345D-D179-45FC-DFE5D78A0909}"/>
              </a:ext>
            </a:extLst>
          </p:cNvPr>
          <p:cNvSpPr/>
          <p:nvPr/>
        </p:nvSpPr>
        <p:spPr>
          <a:xfrm>
            <a:off x="10318246" y="2743200"/>
            <a:ext cx="1465435" cy="36000"/>
          </a:xfrm>
          <a:prstGeom prst="rect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5420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9FDF-214D-C422-D2F8-F1E50EBF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4D05C-15E9-2362-9FA9-091B8F4C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18023-3175-3AEA-34E2-3924B3DF2347}"/>
              </a:ext>
            </a:extLst>
          </p:cNvPr>
          <p:cNvSpPr/>
          <p:nvPr/>
        </p:nvSpPr>
        <p:spPr>
          <a:xfrm>
            <a:off x="457200" y="1231849"/>
            <a:ext cx="11734800" cy="1841135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FD46EE-F58B-E3E0-DF0D-20C3C020F517}"/>
              </a:ext>
            </a:extLst>
          </p:cNvPr>
          <p:cNvSpPr txBox="1">
            <a:spLocks/>
          </p:cNvSpPr>
          <p:nvPr/>
        </p:nvSpPr>
        <p:spPr>
          <a:xfrm>
            <a:off x="414528" y="1518327"/>
            <a:ext cx="11387328" cy="1262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Inspired by: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Cash Course by </a:t>
            </a:r>
            <a:r>
              <a:rPr lang="en-US" b="1" dirty="0">
                <a:solidFill>
                  <a:schemeClr val="bg1"/>
                </a:solidFill>
              </a:rPr>
              <a:t>Sheffield Hallam University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16612-D9F6-1791-164A-6339F3360B9E}"/>
              </a:ext>
            </a:extLst>
          </p:cNvPr>
          <p:cNvSpPr txBox="1">
            <a:spLocks/>
          </p:cNvSpPr>
          <p:nvPr/>
        </p:nvSpPr>
        <p:spPr>
          <a:xfrm>
            <a:off x="414528" y="3485213"/>
            <a:ext cx="11387328" cy="177690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b="1" dirty="0">
                <a:solidFill>
                  <a:srgbClr val="009FE3"/>
                </a:solidFill>
              </a:rPr>
              <a:t>Further information and help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5600" dirty="0">
                <a:solidFill>
                  <a:srgbClr val="009FE3"/>
                </a:solidFill>
                <a:hlinkClick r:id="rId2"/>
              </a:rPr>
              <a:t>www.gov.uk/studentfinancesteps</a:t>
            </a:r>
            <a:endParaRPr lang="en-GB" sz="5600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5600" u="sng" dirty="0">
                <a:solidFill>
                  <a:srgbClr val="009FE3"/>
                </a:solidFill>
                <a:hlinkClick r:id="rId3"/>
              </a:rPr>
              <a:t>www.gohigherwestyorks.ac.uk</a:t>
            </a:r>
            <a:r>
              <a:rPr lang="en-GB" sz="5600" dirty="0">
                <a:solidFill>
                  <a:srgbClr val="009FE3"/>
                </a:solidFill>
                <a:hlinkClick r:id="rId3"/>
              </a:rPr>
              <a:t> </a:t>
            </a:r>
            <a:endParaRPr lang="en-GB" sz="5600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5600" u="sng" dirty="0">
                <a:solidFill>
                  <a:srgbClr val="009FE3"/>
                </a:solidFill>
                <a:hlinkClick r:id="rId4"/>
              </a:rPr>
              <a:t>https://www.gov.uk/student-finance</a:t>
            </a:r>
            <a:r>
              <a:rPr lang="en-GB" sz="5600" dirty="0">
                <a:solidFill>
                  <a:srgbClr val="009FE3"/>
                </a:solidFill>
                <a:hlinkClick r:id="rId4"/>
              </a:rPr>
              <a:t> </a:t>
            </a:r>
            <a:endParaRPr lang="en-GB" sz="5600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5600" u="sng" dirty="0">
                <a:solidFill>
                  <a:srgbClr val="009FE3"/>
                </a:solidFill>
                <a:hlinkClick r:id="rId5"/>
              </a:rPr>
              <a:t>https://www.ucas.com/ucas/undergraduate/finance-and-support/managing-money/student-budgeting-tips</a:t>
            </a:r>
            <a:endParaRPr lang="en-GB" sz="5600" u="sng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6000" dirty="0">
                <a:solidFill>
                  <a:srgbClr val="002060"/>
                </a:solidFill>
                <a:hlinkClick r:id="rId6"/>
              </a:rPr>
              <a:t>http://www.studentloanrepayment.co.uk/portal/page?</a:t>
            </a:r>
            <a:br>
              <a:rPr lang="en-GB" sz="6000" dirty="0">
                <a:solidFill>
                  <a:srgbClr val="002060"/>
                </a:solidFill>
                <a:hlinkClick r:id="rId6"/>
              </a:rPr>
            </a:br>
            <a:r>
              <a:rPr lang="en-GB" sz="6000" dirty="0">
                <a:solidFill>
                  <a:srgbClr val="002060"/>
                </a:solidFill>
                <a:hlinkClick r:id="rId6"/>
              </a:rPr>
              <a:t>pageid=93,3866794&amp;dad=portal&amp;schema=PORTAL</a:t>
            </a:r>
            <a:endParaRPr lang="en-GB" sz="5600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600" u="sng" dirty="0">
              <a:solidFill>
                <a:srgbClr val="009FE3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3200" u="sng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5600" u="sng" dirty="0">
                <a:solidFill>
                  <a:srgbClr val="009FE3"/>
                </a:solidFill>
                <a:hlinkClick r:id="rId7"/>
              </a:rPr>
              <a:t>https://www.ucas.com/ucas/undergraduate/finance-and-</a:t>
            </a:r>
            <a:br>
              <a:rPr lang="en-GB" sz="5600" u="sng" dirty="0">
                <a:solidFill>
                  <a:srgbClr val="009FE3"/>
                </a:solidFill>
                <a:hlinkClick r:id="rId7"/>
              </a:rPr>
            </a:br>
            <a:r>
              <a:rPr lang="en-GB" sz="5600" u="sng" dirty="0">
                <a:solidFill>
                  <a:srgbClr val="009FE3"/>
                </a:solidFill>
                <a:hlinkClick r:id="rId7"/>
              </a:rPr>
              <a:t>support/budget-calculator</a:t>
            </a:r>
            <a:endParaRPr lang="en-GB" sz="5600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5600" u="sng" dirty="0">
                <a:solidFill>
                  <a:srgbClr val="009FE3"/>
                </a:solidFill>
                <a:hlinkClick r:id="rId8"/>
              </a:rPr>
              <a:t>https://www.theguardian.com/money/2016/jun/18/control-</a:t>
            </a:r>
            <a:br>
              <a:rPr lang="en-GB" sz="5600" u="sng" dirty="0">
                <a:solidFill>
                  <a:srgbClr val="009FE3"/>
                </a:solidFill>
                <a:hlinkClick r:id="rId8"/>
              </a:rPr>
            </a:br>
            <a:r>
              <a:rPr lang="en-GB" sz="5600" u="sng" dirty="0">
                <a:solidFill>
                  <a:srgbClr val="009FE3"/>
                </a:solidFill>
                <a:hlinkClick r:id="rId8"/>
              </a:rPr>
              <a:t>spending-finances-budgeting-app-smartphone</a:t>
            </a:r>
            <a:r>
              <a:rPr lang="en-GB" sz="5600" dirty="0">
                <a:solidFill>
                  <a:srgbClr val="009FE3"/>
                </a:solidFill>
                <a:hlinkClick r:id="rId8"/>
              </a:rPr>
              <a:t> </a:t>
            </a:r>
            <a:endParaRPr lang="en-GB" sz="5600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600" u="sng" dirty="0">
                <a:solidFill>
                  <a:srgbClr val="009FE3"/>
                </a:solidFill>
                <a:hlinkClick r:id="rId9"/>
              </a:rPr>
              <a:t>https://www.gov.uk/apprenticeships-guide</a:t>
            </a:r>
            <a:endParaRPr lang="en-US" sz="5600" u="sng" dirty="0">
              <a:solidFill>
                <a:srgbClr val="009FE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600" u="sng" dirty="0">
                <a:solidFill>
                  <a:srgbClr val="009FE3"/>
                </a:solidFill>
                <a:hlinkClick r:id="rId10"/>
              </a:rPr>
              <a:t>https://</a:t>
            </a:r>
            <a:r>
              <a:rPr lang="en-US" sz="5600" u="sng" dirty="0" err="1">
                <a:solidFill>
                  <a:srgbClr val="009FE3"/>
                </a:solidFill>
                <a:hlinkClick r:id="rId10"/>
              </a:rPr>
              <a:t>studentfinance.campaign.gov.uk</a:t>
            </a:r>
            <a:r>
              <a:rPr lang="en-US" sz="5600" u="sng" dirty="0">
                <a:solidFill>
                  <a:srgbClr val="009FE3"/>
                </a:solidFill>
                <a:hlinkClick r:id="rId10"/>
              </a:rPr>
              <a:t>/</a:t>
            </a:r>
            <a:r>
              <a:rPr lang="en-US" sz="5600" dirty="0">
                <a:solidFill>
                  <a:srgbClr val="009FE3"/>
                </a:solidFill>
                <a:hlinkClick r:id="rId10"/>
              </a:rPr>
              <a:t> </a:t>
            </a:r>
            <a:endParaRPr lang="en-GB" sz="5600" dirty="0">
              <a:solidFill>
                <a:srgbClr val="009FE3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009FE3"/>
              </a:solidFill>
            </a:endParaRPr>
          </a:p>
          <a:p>
            <a:endParaRPr lang="en-GB" sz="40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4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623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82F3-B4AC-FA02-0EF8-84281C9B1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3D409-A4BB-24CC-64EF-6514CD109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www.gohigherwestyorkshire.ac.uk</a:t>
            </a:r>
          </a:p>
        </p:txBody>
      </p:sp>
    </p:spTree>
    <p:extLst>
      <p:ext uri="{BB962C8B-B14F-4D97-AF65-F5344CB8AC3E}">
        <p14:creationId xmlns:p14="http://schemas.microsoft.com/office/powerpoint/2010/main" val="200923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3BBAC4-7138-9814-91B5-141C2827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time</a:t>
            </a:r>
            <a:endParaRPr lang="en-US" dirty="0"/>
          </a:p>
        </p:txBody>
      </p:sp>
      <p:pic>
        <p:nvPicPr>
          <p:cNvPr id="6" name="Picture Placeholder 5" descr="A person holding books and a pencil&#10;&#10;Description automatically generated">
            <a:extLst>
              <a:ext uri="{FF2B5EF4-FFF2-40B4-BE49-F238E27FC236}">
                <a16:creationId xmlns:a16="http://schemas.microsoft.com/office/drawing/2014/main" id="{363C1CA4-37DC-9574-3704-F6C34B430AB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t="21" b="3118"/>
          <a:stretch/>
        </p:blipFill>
        <p:spPr>
          <a:xfrm>
            <a:off x="8164532" y="1226373"/>
            <a:ext cx="3875068" cy="5631628"/>
          </a:xfrm>
        </p:spPr>
      </p:pic>
    </p:spTree>
    <p:extLst>
      <p:ext uri="{BB962C8B-B14F-4D97-AF65-F5344CB8AC3E}">
        <p14:creationId xmlns:p14="http://schemas.microsoft.com/office/powerpoint/2010/main" val="377305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 Lower?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212D2-2E66-028C-6D7C-C5379100F0C3}"/>
              </a:ext>
            </a:extLst>
          </p:cNvPr>
          <p:cNvSpPr/>
          <p:nvPr/>
        </p:nvSpPr>
        <p:spPr>
          <a:xfrm>
            <a:off x="8751182" y="3634048"/>
            <a:ext cx="1916818" cy="1868527"/>
          </a:xfrm>
          <a:prstGeom prst="rect">
            <a:avLst/>
          </a:prstGeom>
          <a:solidFill>
            <a:srgbClr val="8D5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00FEEC-A859-9D61-ECDE-3C54EE583F9C}"/>
              </a:ext>
            </a:extLst>
          </p:cNvPr>
          <p:cNvSpPr/>
          <p:nvPr/>
        </p:nvSpPr>
        <p:spPr>
          <a:xfrm>
            <a:off x="1524000" y="3634048"/>
            <a:ext cx="1836000" cy="1868527"/>
          </a:xfrm>
          <a:prstGeom prst="rect">
            <a:avLst/>
          </a:prstGeom>
          <a:solidFill>
            <a:srgbClr val="8D5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7AAA47-0A73-D48D-CEEF-4CEC9A6377E7}"/>
              </a:ext>
            </a:extLst>
          </p:cNvPr>
          <p:cNvSpPr/>
          <p:nvPr/>
        </p:nvSpPr>
        <p:spPr>
          <a:xfrm>
            <a:off x="1524000" y="1786138"/>
            <a:ext cx="1836000" cy="184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A1E349-0267-999B-0EDE-B411CEDA2AEA}"/>
              </a:ext>
            </a:extLst>
          </p:cNvPr>
          <p:cNvSpPr/>
          <p:nvPr/>
        </p:nvSpPr>
        <p:spPr>
          <a:xfrm>
            <a:off x="3309668" y="1786138"/>
            <a:ext cx="1836000" cy="1849500"/>
          </a:xfrm>
          <a:prstGeom prst="rect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2E399B-66C9-421A-E7E6-D1B900462A99}"/>
              </a:ext>
            </a:extLst>
          </p:cNvPr>
          <p:cNvSpPr/>
          <p:nvPr/>
        </p:nvSpPr>
        <p:spPr>
          <a:xfrm>
            <a:off x="5137591" y="1786138"/>
            <a:ext cx="1836000" cy="1849500"/>
          </a:xfrm>
          <a:prstGeom prst="rect">
            <a:avLst/>
          </a:prstGeom>
          <a:solidFill>
            <a:srgbClr val="8D5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35284-61AD-7233-F1B4-43FD8F49AB13}"/>
              </a:ext>
            </a:extLst>
          </p:cNvPr>
          <p:cNvSpPr/>
          <p:nvPr/>
        </p:nvSpPr>
        <p:spPr>
          <a:xfrm>
            <a:off x="6950655" y="1786138"/>
            <a:ext cx="1897271" cy="1849500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AD598-0BAC-D111-5C29-BD529F0F49C8}"/>
              </a:ext>
            </a:extLst>
          </p:cNvPr>
          <p:cNvSpPr/>
          <p:nvPr/>
        </p:nvSpPr>
        <p:spPr>
          <a:xfrm>
            <a:off x="8812444" y="1786138"/>
            <a:ext cx="1855556" cy="18495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FDCB04-B526-CC0C-2DA0-2543C70A25A9}"/>
              </a:ext>
            </a:extLst>
          </p:cNvPr>
          <p:cNvSpPr/>
          <p:nvPr/>
        </p:nvSpPr>
        <p:spPr>
          <a:xfrm>
            <a:off x="3309668" y="3634048"/>
            <a:ext cx="1836000" cy="1868527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09485-5F97-EC1E-40B0-767FAC35B3EC}"/>
              </a:ext>
            </a:extLst>
          </p:cNvPr>
          <p:cNvSpPr/>
          <p:nvPr/>
        </p:nvSpPr>
        <p:spPr>
          <a:xfrm>
            <a:off x="5137591" y="3634048"/>
            <a:ext cx="1836000" cy="1868527"/>
          </a:xfrm>
          <a:prstGeom prst="rect">
            <a:avLst/>
          </a:prstGeom>
          <a:solidFill>
            <a:srgbClr val="F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1FA7F9-8566-4C59-C4BC-4BD1D5D17E81}"/>
              </a:ext>
            </a:extLst>
          </p:cNvPr>
          <p:cNvSpPr/>
          <p:nvPr/>
        </p:nvSpPr>
        <p:spPr>
          <a:xfrm>
            <a:off x="6950654" y="3634048"/>
            <a:ext cx="1860365" cy="1868527"/>
          </a:xfrm>
          <a:prstGeom prst="rect">
            <a:avLst/>
          </a:prstGeom>
          <a:solidFill>
            <a:srgbClr val="76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831BEDB-D8EA-5470-7CC6-FAE52E9B5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329" y="2322731"/>
            <a:ext cx="1059611" cy="7706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ECAD99-6094-C9B8-A53C-11745A21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952" y="4078264"/>
            <a:ext cx="808985" cy="8737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015006-24DD-BBC8-ED41-9D59BC165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052" y="2307575"/>
            <a:ext cx="817445" cy="735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6A4940-B467-75E1-908C-8F0AFF202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553" y="4156869"/>
            <a:ext cx="892121" cy="7956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269444-E382-0CBC-52E5-1C446DF3D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774" y="4108467"/>
            <a:ext cx="467420" cy="849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1D672D-3431-2458-6983-C40F0BA5426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06" y="2009068"/>
            <a:ext cx="1337866" cy="1337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A43F47-5935-684B-F9D6-F1B9D6E95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9931" y="2300258"/>
            <a:ext cx="521107" cy="8369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A0BB01-CAA4-E68D-7587-8C2AF910D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9947" y="2256139"/>
            <a:ext cx="722849" cy="7900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5D1ED1-5C47-131C-820A-09E6969FFE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826" y="4126245"/>
            <a:ext cx="755474" cy="82630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63A732D9-4DAC-452E-EE08-4F0E9B468B55}"/>
              </a:ext>
            </a:extLst>
          </p:cNvPr>
          <p:cNvSpPr txBox="1">
            <a:spLocks/>
          </p:cNvSpPr>
          <p:nvPr/>
        </p:nvSpPr>
        <p:spPr>
          <a:xfrm>
            <a:off x="6979221" y="4444378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475" dirty="0">
                <a:solidFill>
                  <a:schemeClr val="bg1"/>
                </a:solidFill>
              </a:rPr>
              <a:t>£10,667</a:t>
            </a:r>
            <a:endParaRPr lang="en-US" sz="2475" dirty="0">
              <a:solidFill>
                <a:schemeClr val="bg1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9C67D05-CC5E-24DF-3768-C7EE4DEB1284}"/>
              </a:ext>
            </a:extLst>
          </p:cNvPr>
          <p:cNvSpPr txBox="1">
            <a:spLocks/>
          </p:cNvSpPr>
          <p:nvPr/>
        </p:nvSpPr>
        <p:spPr>
          <a:xfrm>
            <a:off x="1490014" y="2571061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chemeClr val="bg1"/>
                </a:solidFill>
              </a:rPr>
              <a:t>£40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979BE74-1A11-DFBE-0947-B91BA297A59B}"/>
              </a:ext>
            </a:extLst>
          </p:cNvPr>
          <p:cNvSpPr txBox="1">
            <a:spLocks/>
          </p:cNvSpPr>
          <p:nvPr/>
        </p:nvSpPr>
        <p:spPr>
          <a:xfrm>
            <a:off x="5137591" y="4452261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chemeClr val="bg1"/>
                </a:solidFill>
              </a:rPr>
              <a:t>£</a:t>
            </a:r>
            <a:r>
              <a:rPr lang="en-GB" sz="3000" dirty="0">
                <a:solidFill>
                  <a:schemeClr val="bg1"/>
                </a:solidFill>
              </a:rPr>
              <a:t>175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D2A0859-4B32-21B0-A6F5-689205E64376}"/>
              </a:ext>
            </a:extLst>
          </p:cNvPr>
          <p:cNvSpPr txBox="1">
            <a:spLocks/>
          </p:cNvSpPr>
          <p:nvPr/>
        </p:nvSpPr>
        <p:spPr>
          <a:xfrm>
            <a:off x="8847915" y="4456327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chemeClr val="bg1"/>
                </a:solidFill>
              </a:rPr>
              <a:t>£</a:t>
            </a:r>
            <a:r>
              <a:rPr lang="en-GB" sz="3300" b="0" dirty="0">
                <a:solidFill>
                  <a:schemeClr val="bg1"/>
                </a:solidFill>
              </a:rPr>
              <a:t> 7.49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CCBA173-0699-71E9-DBA9-B0868D603B47}"/>
              </a:ext>
            </a:extLst>
          </p:cNvPr>
          <p:cNvSpPr txBox="1">
            <a:spLocks/>
          </p:cNvSpPr>
          <p:nvPr/>
        </p:nvSpPr>
        <p:spPr>
          <a:xfrm>
            <a:off x="3309669" y="2447511"/>
            <a:ext cx="1835187" cy="5545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475" dirty="0">
                <a:solidFill>
                  <a:schemeClr val="bg1"/>
                </a:solidFill>
              </a:rPr>
              <a:t>£4,500*</a:t>
            </a:r>
            <a:endParaRPr lang="en-US" sz="2475" dirty="0">
              <a:solidFill>
                <a:schemeClr val="bg1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8532E34-95B8-FC9F-8A0D-64B9B370CCD4}"/>
              </a:ext>
            </a:extLst>
          </p:cNvPr>
          <p:cNvSpPr txBox="1">
            <a:spLocks/>
          </p:cNvSpPr>
          <p:nvPr/>
        </p:nvSpPr>
        <p:spPr>
          <a:xfrm>
            <a:off x="1539415" y="4431444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chemeClr val="bg1"/>
                </a:solidFill>
              </a:rPr>
              <a:t>£4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BCD52B1-D482-34B0-1D89-4014AAE64732}"/>
              </a:ext>
            </a:extLst>
          </p:cNvPr>
          <p:cNvSpPr txBox="1">
            <a:spLocks/>
          </p:cNvSpPr>
          <p:nvPr/>
        </p:nvSpPr>
        <p:spPr>
          <a:xfrm>
            <a:off x="3350962" y="4431444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chemeClr val="bg1"/>
                </a:solidFill>
              </a:rPr>
              <a:t>£2.50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F25847B-2662-D892-A3EA-85EE50EA1332}"/>
              </a:ext>
            </a:extLst>
          </p:cNvPr>
          <p:cNvSpPr txBox="1">
            <a:spLocks/>
          </p:cNvSpPr>
          <p:nvPr/>
        </p:nvSpPr>
        <p:spPr>
          <a:xfrm>
            <a:off x="8930593" y="2580740"/>
            <a:ext cx="1639783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chemeClr val="bg1"/>
                </a:solidFill>
              </a:rPr>
              <a:t>£0.60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5C15414-59B0-468F-7CCE-6A10AB1F0500}"/>
              </a:ext>
            </a:extLst>
          </p:cNvPr>
          <p:cNvSpPr txBox="1">
            <a:spLocks/>
          </p:cNvSpPr>
          <p:nvPr/>
        </p:nvSpPr>
        <p:spPr>
          <a:xfrm>
            <a:off x="5146282" y="2467388"/>
            <a:ext cx="1776164" cy="4846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475" dirty="0">
                <a:solidFill>
                  <a:schemeClr val="bg1"/>
                </a:solidFill>
              </a:rPr>
              <a:t>£3.50</a:t>
            </a:r>
            <a:endParaRPr lang="en-US" sz="2475" dirty="0">
              <a:solidFill>
                <a:schemeClr val="bg1"/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F24FA403-893E-C444-8C96-49351F1E928F}"/>
              </a:ext>
            </a:extLst>
          </p:cNvPr>
          <p:cNvSpPr txBox="1">
            <a:spLocks/>
          </p:cNvSpPr>
          <p:nvPr/>
        </p:nvSpPr>
        <p:spPr>
          <a:xfrm>
            <a:off x="6975018" y="2561813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475" dirty="0">
                <a:solidFill>
                  <a:schemeClr val="bg1"/>
                </a:solidFill>
              </a:rPr>
              <a:t>£250</a:t>
            </a:r>
            <a:endParaRPr lang="en-US" sz="2475" dirty="0">
              <a:solidFill>
                <a:schemeClr val="bg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1FFC62A-591D-731A-6328-9A885D24F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0227" y="4161951"/>
            <a:ext cx="863875" cy="807227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78DC312E-C053-8194-DD00-EBDEF4A9DA8B}"/>
              </a:ext>
            </a:extLst>
          </p:cNvPr>
          <p:cNvSpPr txBox="1">
            <a:spLocks/>
          </p:cNvSpPr>
          <p:nvPr/>
        </p:nvSpPr>
        <p:spPr>
          <a:xfrm>
            <a:off x="1526208" y="3214516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£30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4ECB23D-6C9D-12A5-C6F6-0EF13C61697A}"/>
              </a:ext>
            </a:extLst>
          </p:cNvPr>
          <p:cNvSpPr txBox="1">
            <a:spLocks/>
          </p:cNvSpPr>
          <p:nvPr/>
        </p:nvSpPr>
        <p:spPr>
          <a:xfrm>
            <a:off x="1524001" y="1867953"/>
            <a:ext cx="178505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Text book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5B6623B-8F4C-5734-33A6-F593E059F21D}"/>
              </a:ext>
            </a:extLst>
          </p:cNvPr>
          <p:cNvSpPr txBox="1">
            <a:spLocks/>
          </p:cNvSpPr>
          <p:nvPr/>
        </p:nvSpPr>
        <p:spPr>
          <a:xfrm>
            <a:off x="3191434" y="1871500"/>
            <a:ext cx="2069282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Student accommodation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DBDE870-19EF-BA29-804F-17C9D206E0A9}"/>
              </a:ext>
            </a:extLst>
          </p:cNvPr>
          <p:cNvSpPr txBox="1">
            <a:spLocks/>
          </p:cNvSpPr>
          <p:nvPr/>
        </p:nvSpPr>
        <p:spPr>
          <a:xfrm>
            <a:off x="3328257" y="3214516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£7,374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528C19D-0F52-5205-F2C9-FA5E478E50EC}"/>
              </a:ext>
            </a:extLst>
          </p:cNvPr>
          <p:cNvSpPr txBox="1">
            <a:spLocks/>
          </p:cNvSpPr>
          <p:nvPr/>
        </p:nvSpPr>
        <p:spPr>
          <a:xfrm>
            <a:off x="5152193" y="3214516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£19.97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FE8B3D53-EFE6-55E3-3E0E-42803E4D2CC0}"/>
              </a:ext>
            </a:extLst>
          </p:cNvPr>
          <p:cNvSpPr txBox="1">
            <a:spLocks/>
          </p:cNvSpPr>
          <p:nvPr/>
        </p:nvSpPr>
        <p:spPr>
          <a:xfrm>
            <a:off x="6950654" y="3214516"/>
            <a:ext cx="1860365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£320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A482A26-4D9A-E6CC-77A2-B5AA554AFD88}"/>
              </a:ext>
            </a:extLst>
          </p:cNvPr>
          <p:cNvSpPr txBox="1">
            <a:spLocks/>
          </p:cNvSpPr>
          <p:nvPr/>
        </p:nvSpPr>
        <p:spPr>
          <a:xfrm>
            <a:off x="8811017" y="3214516"/>
            <a:ext cx="184189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£1.39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94765C79-B976-C244-ACA3-CEE4E5667F5A}"/>
              </a:ext>
            </a:extLst>
          </p:cNvPr>
          <p:cNvSpPr txBox="1">
            <a:spLocks/>
          </p:cNvSpPr>
          <p:nvPr/>
        </p:nvSpPr>
        <p:spPr>
          <a:xfrm>
            <a:off x="1526208" y="5111410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£2.90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7107ABD-3E80-B381-9A27-8022123662EC}"/>
              </a:ext>
            </a:extLst>
          </p:cNvPr>
          <p:cNvSpPr txBox="1">
            <a:spLocks/>
          </p:cNvSpPr>
          <p:nvPr/>
        </p:nvSpPr>
        <p:spPr>
          <a:xfrm>
            <a:off x="3328257" y="5111410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£2.85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0023CC7-7434-8696-3CDC-BA28E5733BDB}"/>
              </a:ext>
            </a:extLst>
          </p:cNvPr>
          <p:cNvSpPr txBox="1">
            <a:spLocks/>
          </p:cNvSpPr>
          <p:nvPr/>
        </p:nvSpPr>
        <p:spPr>
          <a:xfrm>
            <a:off x="5152193" y="5111410"/>
            <a:ext cx="177616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£159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7304E6FC-A270-1BCD-D138-138A065D6A31}"/>
              </a:ext>
            </a:extLst>
          </p:cNvPr>
          <p:cNvSpPr txBox="1">
            <a:spLocks/>
          </p:cNvSpPr>
          <p:nvPr/>
        </p:nvSpPr>
        <p:spPr>
          <a:xfrm>
            <a:off x="6934883" y="5078372"/>
            <a:ext cx="1860365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£9,978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C555A22F-8425-8B6A-F234-30CC7BB0A6C6}"/>
              </a:ext>
            </a:extLst>
          </p:cNvPr>
          <p:cNvSpPr txBox="1">
            <a:spLocks/>
          </p:cNvSpPr>
          <p:nvPr/>
        </p:nvSpPr>
        <p:spPr>
          <a:xfrm>
            <a:off x="8811017" y="5111410"/>
            <a:ext cx="184189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300" b="0" dirty="0">
                <a:solidFill>
                  <a:schemeClr val="bg1"/>
                </a:solidFill>
              </a:rPr>
              <a:t>£6.49</a:t>
            </a:r>
            <a:endParaRPr lang="en-US" sz="3300" b="0" dirty="0">
              <a:solidFill>
                <a:schemeClr val="bg1"/>
              </a:solidFill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1668E65-6350-7D39-D24A-E7F8013CE1E8}"/>
              </a:ext>
            </a:extLst>
          </p:cNvPr>
          <p:cNvSpPr txBox="1">
            <a:spLocks/>
          </p:cNvSpPr>
          <p:nvPr/>
        </p:nvSpPr>
        <p:spPr>
          <a:xfrm>
            <a:off x="5134653" y="1871500"/>
            <a:ext cx="178505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Washing powder (97 washes)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0E871317-A89F-479F-F8F3-2765EF6B535E}"/>
              </a:ext>
            </a:extLst>
          </p:cNvPr>
          <p:cNvSpPr txBox="1">
            <a:spLocks/>
          </p:cNvSpPr>
          <p:nvPr/>
        </p:nvSpPr>
        <p:spPr>
          <a:xfrm>
            <a:off x="6952877" y="1871500"/>
            <a:ext cx="1858140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Annual bus pass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7B647093-4BDD-9284-CB6F-CD04900FD6B5}"/>
              </a:ext>
            </a:extLst>
          </p:cNvPr>
          <p:cNvSpPr txBox="1">
            <a:spLocks/>
          </p:cNvSpPr>
          <p:nvPr/>
        </p:nvSpPr>
        <p:spPr>
          <a:xfrm>
            <a:off x="8811019" y="1871500"/>
            <a:ext cx="1856983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Heinz baked beans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7D83694-307E-8A83-6D33-09E7F832BBC0}"/>
              </a:ext>
            </a:extLst>
          </p:cNvPr>
          <p:cNvSpPr txBox="1">
            <a:spLocks/>
          </p:cNvSpPr>
          <p:nvPr/>
        </p:nvSpPr>
        <p:spPr>
          <a:xfrm>
            <a:off x="1524001" y="3706481"/>
            <a:ext cx="178505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Lightbulb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DB608822-5A0D-8DF3-064D-0100A16FFFF4}"/>
              </a:ext>
            </a:extLst>
          </p:cNvPr>
          <p:cNvSpPr txBox="1">
            <a:spLocks/>
          </p:cNvSpPr>
          <p:nvPr/>
        </p:nvSpPr>
        <p:spPr>
          <a:xfrm>
            <a:off x="3332605" y="3710028"/>
            <a:ext cx="178505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80 tea bags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404E571-DAB8-D6CF-358E-B820E4B5F05B}"/>
              </a:ext>
            </a:extLst>
          </p:cNvPr>
          <p:cNvSpPr txBox="1">
            <a:spLocks/>
          </p:cNvSpPr>
          <p:nvPr/>
        </p:nvSpPr>
        <p:spPr>
          <a:xfrm>
            <a:off x="5134653" y="3710028"/>
            <a:ext cx="1785054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TV Licence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84DB1A00-F015-86B9-B1E9-4C98907A45FD}"/>
              </a:ext>
            </a:extLst>
          </p:cNvPr>
          <p:cNvSpPr txBox="1">
            <a:spLocks/>
          </p:cNvSpPr>
          <p:nvPr/>
        </p:nvSpPr>
        <p:spPr>
          <a:xfrm>
            <a:off x="6952877" y="3710028"/>
            <a:ext cx="1858140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350" b="0" dirty="0">
                <a:solidFill>
                  <a:schemeClr val="bg1"/>
                </a:solidFill>
              </a:rPr>
              <a:t>Max Maintenance Loan</a:t>
            </a:r>
            <a:endParaRPr lang="en-US" sz="1350" b="0" dirty="0">
              <a:solidFill>
                <a:schemeClr val="bg1"/>
              </a:solidFill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B793CAC6-8118-1893-9034-E2659B7E89E1}"/>
              </a:ext>
            </a:extLst>
          </p:cNvPr>
          <p:cNvSpPr txBox="1">
            <a:spLocks/>
          </p:cNvSpPr>
          <p:nvPr/>
        </p:nvSpPr>
        <p:spPr>
          <a:xfrm>
            <a:off x="8811019" y="3710028"/>
            <a:ext cx="1856983" cy="3581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1500" b="0" dirty="0">
                <a:solidFill>
                  <a:schemeClr val="bg1"/>
                </a:solidFill>
              </a:rPr>
              <a:t>Hourly minimum wage for 18-20</a:t>
            </a:r>
            <a:endParaRPr lang="en-US" sz="1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5" grpId="1"/>
      <p:bldP spid="46" grpId="0"/>
      <p:bldP spid="47" grpId="0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B2F5-75A3-6C44-B7C4-FFEFC67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thought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C8293-6BF6-7849-85CD-3BF48F87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18DA7-9854-DA4A-883A-7CF5C4022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one word comes into your head when you hear…student finance?</a:t>
            </a:r>
          </a:p>
          <a:p>
            <a:endParaRPr lang="en-US" dirty="0"/>
          </a:p>
          <a:p>
            <a:r>
              <a:rPr lang="en-GB" dirty="0"/>
              <a:t>Where do you get information </a:t>
            </a:r>
            <a:br>
              <a:rPr lang="en-GB" dirty="0"/>
            </a:br>
            <a:r>
              <a:rPr lang="en-GB" dirty="0"/>
              <a:t>on student finance? </a:t>
            </a:r>
          </a:p>
          <a:p>
            <a:endParaRPr lang="en-GB" dirty="0"/>
          </a:p>
          <a:p>
            <a:r>
              <a:rPr lang="en-GB" dirty="0"/>
              <a:t>Are these reliable sources? </a:t>
            </a:r>
          </a:p>
          <a:p>
            <a:endParaRPr lang="en-GB" dirty="0"/>
          </a:p>
          <a:p>
            <a:r>
              <a:rPr lang="en-GB" dirty="0"/>
              <a:t>Who could you ask for information?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067DA7-C16E-014B-E734-2411E23437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0966" r="209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77DD-27C9-2941-92E1-940EAA05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Repayment of Tuition Fee and Maintenance Loans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0232C-FC2C-1B45-9A9C-93583407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BA488-1AD5-4848-8CDD-387533F1E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 will start repaying…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03E51C-2842-A83A-5E1B-56771B6CBA57}"/>
              </a:ext>
            </a:extLst>
          </p:cNvPr>
          <p:cNvSpPr txBox="1">
            <a:spLocks/>
          </p:cNvSpPr>
          <p:nvPr/>
        </p:nvSpPr>
        <p:spPr>
          <a:xfrm flipH="1">
            <a:off x="697162" y="4351568"/>
            <a:ext cx="2229283" cy="156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9FE3"/>
                </a:solidFill>
                <a:cs typeface="Ubuntu"/>
              </a:rPr>
              <a:t>The April after you finish </a:t>
            </a:r>
            <a:br>
              <a:rPr lang="en-US" sz="2200" b="1" dirty="0">
                <a:solidFill>
                  <a:srgbClr val="009FE3"/>
                </a:solidFill>
                <a:cs typeface="Ubuntu"/>
              </a:rPr>
            </a:br>
            <a:r>
              <a:rPr lang="en-US" sz="2200" b="1" dirty="0">
                <a:solidFill>
                  <a:srgbClr val="009FE3"/>
                </a:solidFill>
                <a:cs typeface="Ubuntu"/>
              </a:rPr>
              <a:t>your course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750470-6E83-5BB4-D851-FED7DD2C46AF}"/>
              </a:ext>
            </a:extLst>
          </p:cNvPr>
          <p:cNvSpPr txBox="1">
            <a:spLocks/>
          </p:cNvSpPr>
          <p:nvPr/>
        </p:nvSpPr>
        <p:spPr>
          <a:xfrm>
            <a:off x="8747231" y="4351926"/>
            <a:ext cx="3004278" cy="1717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009FE3"/>
                </a:solidFill>
                <a:cs typeface="Ubuntu"/>
              </a:rPr>
              <a:t>W</a:t>
            </a:r>
            <a:r>
              <a:rPr lang="en-US" sz="2200" b="1" dirty="0">
                <a:solidFill>
                  <a:srgbClr val="009FE3"/>
                </a:solidFill>
                <a:cs typeface="Ubuntu"/>
              </a:rPr>
              <a:t>hen you’re earning over </a:t>
            </a:r>
            <a:r>
              <a:rPr lang="en-US" b="1" dirty="0">
                <a:solidFill>
                  <a:srgbClr val="009FE3"/>
                </a:solidFill>
                <a:cs typeface="Ubuntu"/>
              </a:rPr>
              <a:t>£25,000</a:t>
            </a:r>
            <a:br>
              <a:rPr lang="en-US" b="1" dirty="0">
                <a:solidFill>
                  <a:srgbClr val="009FE3"/>
                </a:solidFill>
                <a:cs typeface="Ubuntu"/>
              </a:rPr>
            </a:br>
            <a:r>
              <a:rPr lang="en-US" sz="2200" b="1" dirty="0">
                <a:solidFill>
                  <a:srgbClr val="009FE3"/>
                </a:solidFill>
                <a:cs typeface="Ubuntu"/>
              </a:rPr>
              <a:t>per year (2023/2024)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3997EA-63F3-F063-3337-1653C5DDC763}"/>
              </a:ext>
            </a:extLst>
          </p:cNvPr>
          <p:cNvSpPr txBox="1">
            <a:spLocks/>
          </p:cNvSpPr>
          <p:nvPr/>
        </p:nvSpPr>
        <p:spPr>
          <a:xfrm>
            <a:off x="3593786" y="4542554"/>
            <a:ext cx="4943072" cy="1336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20000"/>
              </a:lnSpc>
              <a:buNone/>
            </a:pPr>
            <a:r>
              <a:rPr lang="en-GB" sz="2200" b="1" dirty="0">
                <a:solidFill>
                  <a:srgbClr val="009FE3"/>
                </a:solidFill>
              </a:rPr>
              <a:t>The government will write-off any unpaid balance after 40 years</a:t>
            </a:r>
            <a:br>
              <a:rPr lang="en-GB" sz="2200" b="1" dirty="0">
                <a:solidFill>
                  <a:srgbClr val="002060"/>
                </a:solidFill>
              </a:rPr>
            </a:br>
            <a:endParaRPr lang="en-GB" sz="2200" dirty="0">
              <a:solidFill>
                <a:srgbClr val="002060"/>
              </a:solidFill>
            </a:endParaRPr>
          </a:p>
          <a:p>
            <a:pPr marL="0" indent="0" algn="ctr" defTabSz="457200">
              <a:lnSpc>
                <a:spcPct val="120000"/>
              </a:lnSpc>
              <a:buNone/>
            </a:pPr>
            <a:endParaRPr lang="en-GB" sz="26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AA9089-BD65-73AE-EAF7-299E0F4F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0" y="2773721"/>
            <a:ext cx="2113005" cy="1438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18D9ED-ECF0-3BDE-EDEF-3373EB97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777" y="2699579"/>
            <a:ext cx="1715186" cy="15060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5D134B-0896-FE9E-D208-BB0CB128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76" y="2773721"/>
            <a:ext cx="1185217" cy="15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77DD-27C9-2941-92E1-940EAA05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Repayment of Tuition Fee and Maintenance Loans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0232C-FC2C-1B45-9A9C-93583407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BA488-1AD5-4848-8CDD-387533F1E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6" y="1533525"/>
            <a:ext cx="5970765" cy="4854268"/>
          </a:xfrm>
        </p:spPr>
        <p:txBody>
          <a:bodyPr/>
          <a:lstStyle/>
          <a:p>
            <a:r>
              <a:rPr lang="en-US" dirty="0"/>
              <a:t>You will repay…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…£22 per month if you earn £28,000 per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…£45 per month if you earn £31,000 per year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Taken out of your wage each month.</a:t>
            </a:r>
          </a:p>
          <a:p>
            <a:endParaRPr lang="en-GB" dirty="0"/>
          </a:p>
          <a:p>
            <a:r>
              <a:rPr lang="en-GB" dirty="0"/>
              <a:t>You never have to arrange payment yourself.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43DE371-5C02-14D3-BB8F-1ACEFAE608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4938" r="249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3BBAC4-7138-9814-91B5-141C2827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Full-time study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DF70D67-8F3C-2D5D-98C6-091432CE185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3241" r="32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main costs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AE2B4A-6F38-3A27-3926-3884551DF7C0}"/>
              </a:ext>
            </a:extLst>
          </p:cNvPr>
          <p:cNvSpPr/>
          <p:nvPr/>
        </p:nvSpPr>
        <p:spPr>
          <a:xfrm>
            <a:off x="791310" y="1237129"/>
            <a:ext cx="5474787" cy="4984767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E2443-2B89-1D6B-0D03-CCBA929452DF}"/>
              </a:ext>
            </a:extLst>
          </p:cNvPr>
          <p:cNvSpPr/>
          <p:nvPr/>
        </p:nvSpPr>
        <p:spPr>
          <a:xfrm>
            <a:off x="6266097" y="1237129"/>
            <a:ext cx="5474787" cy="4984767"/>
          </a:xfrm>
          <a:prstGeom prst="rect">
            <a:avLst/>
          </a:prstGeom>
          <a:solidFill>
            <a:srgbClr val="D34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4D158-F3A1-EA30-9808-574AF836434D}"/>
              </a:ext>
            </a:extLst>
          </p:cNvPr>
          <p:cNvSpPr txBox="1"/>
          <p:nvPr/>
        </p:nvSpPr>
        <p:spPr>
          <a:xfrm>
            <a:off x="298942" y="4347251"/>
            <a:ext cx="6090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Tuition fees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For full-time study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2200" dirty="0">
                <a:solidFill>
                  <a:schemeClr val="bg1"/>
                </a:solidFill>
              </a:rPr>
              <a:t>(does not apply to apprenticeships).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BC8A8-FFF5-352E-D8E9-E57B9D24A775}"/>
              </a:ext>
            </a:extLst>
          </p:cNvPr>
          <p:cNvSpPr txBox="1"/>
          <p:nvPr/>
        </p:nvSpPr>
        <p:spPr>
          <a:xfrm>
            <a:off x="6090249" y="4314249"/>
            <a:ext cx="61017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Living costs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Rent, food, bills, clothes, travel costs, 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2200" dirty="0">
                <a:solidFill>
                  <a:schemeClr val="bg1"/>
                </a:solidFill>
              </a:rPr>
              <a:t>socialising, gym, sports, etc.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92506-A9F7-4C86-7DEB-35B216D6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335" y="1767239"/>
            <a:ext cx="2483042" cy="2147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626BF0-7324-6A81-6490-947539A6C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68" y="1713451"/>
            <a:ext cx="2246115" cy="22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2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12783"/>
      </a:dk1>
      <a:lt1>
        <a:srgbClr val="FFFFFF"/>
      </a:lt1>
      <a:dk2>
        <a:srgbClr val="312783"/>
      </a:dk2>
      <a:lt2>
        <a:srgbClr val="E7E6E6"/>
      </a:lt2>
      <a:accent1>
        <a:srgbClr val="312783"/>
      </a:accent1>
      <a:accent2>
        <a:srgbClr val="E6007E"/>
      </a:accent2>
      <a:accent3>
        <a:srgbClr val="E6E6E6"/>
      </a:accent3>
      <a:accent4>
        <a:srgbClr val="4A2D6A"/>
      </a:accent4>
      <a:accent5>
        <a:srgbClr val="F8941A"/>
      </a:accent5>
      <a:accent6>
        <a:srgbClr val="E6E6E6"/>
      </a:accent6>
      <a:hlink>
        <a:srgbClr val="48A1F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10178</TotalTime>
  <Words>1301</Words>
  <Application>Microsoft Office PowerPoint</Application>
  <PresentationFormat>Widescreen</PresentationFormat>
  <Paragraphs>248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Sniglet</vt:lpstr>
      <vt:lpstr>Ubuntu</vt:lpstr>
      <vt:lpstr>Office Theme</vt:lpstr>
      <vt:lpstr>Budget Busters</vt:lpstr>
      <vt:lpstr>Aims</vt:lpstr>
      <vt:lpstr>Game time</vt:lpstr>
      <vt:lpstr>Higher or Lower?</vt:lpstr>
      <vt:lpstr>Snap thought</vt:lpstr>
      <vt:lpstr>Repayment of Tuition Fee and Maintenance Loans</vt:lpstr>
      <vt:lpstr>Repayment of Tuition Fee and Maintenance Loans</vt:lpstr>
      <vt:lpstr>Full-time study</vt:lpstr>
      <vt:lpstr>Two main costs</vt:lpstr>
      <vt:lpstr>Tuition Fees</vt:lpstr>
      <vt:lpstr>Tuition Fees</vt:lpstr>
      <vt:lpstr>Living costs – Maintenance Loan: yearly maximum</vt:lpstr>
      <vt:lpstr>Living costs – Maintenance Loan: income dependent</vt:lpstr>
      <vt:lpstr>Additional finance – Grants, Bursaries, and Allowances</vt:lpstr>
      <vt:lpstr>Additional finance – Grants, Bursaries, and Allowances</vt:lpstr>
      <vt:lpstr>How to find out how much you can apply for…</vt:lpstr>
      <vt:lpstr>Higher Level and Degree Apprenticeships</vt:lpstr>
      <vt:lpstr>So, how much could you get per week?</vt:lpstr>
      <vt:lpstr>Budget Busters game time</vt:lpstr>
      <vt:lpstr>Top tips and info</vt:lpstr>
      <vt:lpstr>Information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Will France (OAK)</cp:lastModifiedBy>
  <cp:revision>52</cp:revision>
  <dcterms:created xsi:type="dcterms:W3CDTF">2022-06-30T10:37:42Z</dcterms:created>
  <dcterms:modified xsi:type="dcterms:W3CDTF">2024-06-07T08:42:10Z</dcterms:modified>
</cp:coreProperties>
</file>