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307" r:id="rId3"/>
    <p:sldId id="303" r:id="rId4"/>
    <p:sldId id="258" r:id="rId5"/>
    <p:sldId id="272" r:id="rId6"/>
    <p:sldId id="264" r:id="rId7"/>
    <p:sldId id="302" r:id="rId8"/>
    <p:sldId id="265" r:id="rId9"/>
    <p:sldId id="266" r:id="rId10"/>
    <p:sldId id="274" r:id="rId11"/>
    <p:sldId id="268" r:id="rId12"/>
    <p:sldId id="299" r:id="rId13"/>
    <p:sldId id="300" r:id="rId14"/>
    <p:sldId id="301" r:id="rId15"/>
    <p:sldId id="286" r:id="rId16"/>
    <p:sldId id="280"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DACC7-9884-4F34-882C-26942641BA85}">
          <p14:sldIdLst>
            <p14:sldId id="257"/>
            <p14:sldId id="307"/>
            <p14:sldId id="303"/>
            <p14:sldId id="258"/>
            <p14:sldId id="272"/>
          </p14:sldIdLst>
        </p14:section>
        <p14:section name="Untitled Section" id="{7506C81D-3A07-4FB0-8C95-58D5D9EE8C8C}">
          <p14:sldIdLst>
            <p14:sldId id="264"/>
            <p14:sldId id="302"/>
            <p14:sldId id="265"/>
            <p14:sldId id="266"/>
            <p14:sldId id="274"/>
            <p14:sldId id="268"/>
            <p14:sldId id="299"/>
            <p14:sldId id="300"/>
            <p14:sldId id="301"/>
            <p14:sldId id="286"/>
            <p14:sldId id="28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91937-7974-4722-B4ED-577A90764DD3}" v="1" dt="2024-03-11T13:46:49.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74782" autoAdjust="0"/>
  </p:normalViewPr>
  <p:slideViewPr>
    <p:cSldViewPr snapToGrid="0" snapToObjects="1">
      <p:cViewPr varScale="1">
        <p:scale>
          <a:sx n="83" d="100"/>
          <a:sy n="83" d="100"/>
        </p:scale>
        <p:origin x="12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31AAE-EB70-7E46-9DA2-B3CD55453D88}"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FAE85-8F97-0C44-A90F-62FCB906390B}" type="slidenum">
              <a:rPr lang="en-US" smtClean="0"/>
              <a:t>‹#›</a:t>
            </a:fld>
            <a:endParaRPr lang="en-US"/>
          </a:p>
        </p:txBody>
      </p:sp>
    </p:spTree>
    <p:extLst>
      <p:ext uri="{BB962C8B-B14F-4D97-AF65-F5344CB8AC3E}">
        <p14:creationId xmlns:p14="http://schemas.microsoft.com/office/powerpoint/2010/main" val="18735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chat:</a:t>
            </a:r>
          </a:p>
          <a:p>
            <a:r>
              <a:rPr lang="en-GB" dirty="0"/>
              <a:t>With the person next to you, let’s see if you can come up with different issues you might face at a new HEP, and the support you might need to help you support you.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4</a:t>
            </a:fld>
            <a:endParaRPr lang="en-US"/>
          </a:p>
        </p:txBody>
      </p:sp>
    </p:spTree>
    <p:extLst>
      <p:ext uri="{BB962C8B-B14F-4D97-AF65-F5344CB8AC3E}">
        <p14:creationId xmlns:p14="http://schemas.microsoft.com/office/powerpoint/2010/main" val="122434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should do this in groups, to get the maximum amount of input and to encourage interaction and group thinking. Each scenario has multiple possible avenues for possible support. Here are some potential answers:</a:t>
            </a:r>
          </a:p>
          <a:p>
            <a:endParaRPr lang="en-GB" dirty="0"/>
          </a:p>
          <a:p>
            <a:r>
              <a:rPr lang="en-GB" dirty="0"/>
              <a:t>Scenario 1:</a:t>
            </a:r>
          </a:p>
          <a:p>
            <a:r>
              <a:rPr lang="en-GB" dirty="0"/>
              <a:t>Library team, Academic advisors, academic tutor/course lecturers</a:t>
            </a:r>
          </a:p>
          <a:p>
            <a:endParaRPr lang="en-GB" dirty="0"/>
          </a:p>
          <a:p>
            <a:r>
              <a:rPr lang="en-GB" dirty="0"/>
              <a:t>Scenario 2:</a:t>
            </a:r>
          </a:p>
          <a:p>
            <a:r>
              <a:rPr lang="en-GB" dirty="0"/>
              <a:t>Mental health team, student union for joining activities/societies</a:t>
            </a:r>
          </a:p>
          <a:p>
            <a:endParaRPr lang="en-GB" dirty="0"/>
          </a:p>
          <a:p>
            <a:r>
              <a:rPr lang="en-GB" dirty="0"/>
              <a:t>Scenario 3:</a:t>
            </a:r>
          </a:p>
          <a:p>
            <a:r>
              <a:rPr lang="en-GB" dirty="0"/>
              <a:t>Student support team/ student welfare, who can speak to your tutors</a:t>
            </a:r>
          </a:p>
          <a:p>
            <a:endParaRPr lang="en-GB" dirty="0"/>
          </a:p>
          <a:p>
            <a:r>
              <a:rPr lang="en-GB" dirty="0"/>
              <a:t>Scenario 4:</a:t>
            </a:r>
          </a:p>
          <a:p>
            <a:r>
              <a:rPr lang="en-GB" dirty="0"/>
              <a:t>Student union for part time jobs, or finance team, or student welfare for finance management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13</a:t>
            </a:fld>
            <a:endParaRPr lang="en-US"/>
          </a:p>
        </p:txBody>
      </p:sp>
    </p:spTree>
    <p:extLst>
      <p:ext uri="{BB962C8B-B14F-4D97-AF65-F5344CB8AC3E}">
        <p14:creationId xmlns:p14="http://schemas.microsoft.com/office/powerpoint/2010/main" val="995003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should do this in groups, to get the maximum amount of input and to encourage interaction and group thinking. Each scenario has multiple possible avenues for possible support. Here are some potential answers:</a:t>
            </a:r>
          </a:p>
          <a:p>
            <a:endParaRPr lang="en-GB" dirty="0"/>
          </a:p>
          <a:p>
            <a:r>
              <a:rPr lang="en-GB" dirty="0"/>
              <a:t>Scenario 1:</a:t>
            </a:r>
          </a:p>
          <a:p>
            <a:r>
              <a:rPr lang="en-GB" dirty="0"/>
              <a:t>Library team, Academic advisors, academic tutor/course lecturers</a:t>
            </a:r>
          </a:p>
          <a:p>
            <a:endParaRPr lang="en-GB" dirty="0"/>
          </a:p>
          <a:p>
            <a:r>
              <a:rPr lang="en-GB" dirty="0"/>
              <a:t>Scenario 2:</a:t>
            </a:r>
          </a:p>
          <a:p>
            <a:r>
              <a:rPr lang="en-GB" dirty="0"/>
              <a:t>Mental health team, student union for joining activities/societies</a:t>
            </a:r>
          </a:p>
          <a:p>
            <a:endParaRPr lang="en-GB" dirty="0"/>
          </a:p>
          <a:p>
            <a:r>
              <a:rPr lang="en-GB" dirty="0"/>
              <a:t>Scenario 3:</a:t>
            </a:r>
          </a:p>
          <a:p>
            <a:r>
              <a:rPr lang="en-GB" dirty="0"/>
              <a:t>Student support team/ student welfare, who can speak to your tutors</a:t>
            </a:r>
          </a:p>
          <a:p>
            <a:endParaRPr lang="en-GB" dirty="0"/>
          </a:p>
          <a:p>
            <a:r>
              <a:rPr lang="en-GB" dirty="0"/>
              <a:t>Scenario 4:</a:t>
            </a:r>
          </a:p>
          <a:p>
            <a:r>
              <a:rPr lang="en-GB" dirty="0"/>
              <a:t>Student union for part time jobs, or finance team, or student welfare for finance management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14</a:t>
            </a:fld>
            <a:endParaRPr lang="en-US"/>
          </a:p>
        </p:txBody>
      </p:sp>
    </p:spTree>
    <p:extLst>
      <p:ext uri="{BB962C8B-B14F-4D97-AF65-F5344CB8AC3E}">
        <p14:creationId xmlns:p14="http://schemas.microsoft.com/office/powerpoint/2010/main" val="317195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feel confident and prepared when you come to university, </a:t>
            </a:r>
            <a:r>
              <a:rPr lang="en-GB" b="1" dirty="0"/>
              <a:t>it is important to anticipate any kind of support needs you may have. </a:t>
            </a:r>
          </a:p>
          <a:p>
            <a:r>
              <a:rPr lang="en-GB" dirty="0"/>
              <a:t>This will help you feel </a:t>
            </a:r>
            <a:r>
              <a:rPr lang="en-GB" b="1" dirty="0"/>
              <a:t>confident</a:t>
            </a:r>
            <a:r>
              <a:rPr lang="en-GB" dirty="0"/>
              <a:t>, and it will make the process of finding the right help for you easier. </a:t>
            </a:r>
          </a:p>
          <a:p>
            <a:endParaRPr lang="en-GB" dirty="0"/>
          </a:p>
          <a:p>
            <a:r>
              <a:rPr lang="en-GB" dirty="0"/>
              <a:t>Here are some possible areas you might need help support with.</a:t>
            </a:r>
          </a:p>
          <a:p>
            <a:r>
              <a:rPr lang="en-GB" dirty="0"/>
              <a:t>Not all students will need help in all of those areas, but it is likely that you will need help with at least </a:t>
            </a:r>
            <a:r>
              <a:rPr lang="en-GB" b="1" dirty="0"/>
              <a:t>one</a:t>
            </a:r>
            <a:r>
              <a:rPr lang="en-GB" dirty="0"/>
              <a:t> of them.</a:t>
            </a:r>
          </a:p>
          <a:p>
            <a:r>
              <a:rPr lang="en-GB" b="1" dirty="0"/>
              <a:t>The first step of asking for help is *identifying* what the issue it.</a:t>
            </a:r>
          </a:p>
          <a:p>
            <a:endParaRPr lang="en-US" dirty="0"/>
          </a:p>
        </p:txBody>
      </p:sp>
      <p:sp>
        <p:nvSpPr>
          <p:cNvPr id="4" name="Slide Number Placeholder 3"/>
          <p:cNvSpPr>
            <a:spLocks noGrp="1"/>
          </p:cNvSpPr>
          <p:nvPr>
            <p:ph type="sldNum" sz="quarter" idx="5"/>
          </p:nvPr>
        </p:nvSpPr>
        <p:spPr/>
        <p:txBody>
          <a:bodyPr/>
          <a:lstStyle/>
          <a:p>
            <a:fld id="{6BDFAE85-8F97-0C44-A90F-62FCB906390B}" type="slidenum">
              <a:rPr lang="en-US" smtClean="0"/>
              <a:t>5</a:t>
            </a:fld>
            <a:endParaRPr lang="en-US"/>
          </a:p>
        </p:txBody>
      </p:sp>
    </p:spTree>
    <p:extLst>
      <p:ext uri="{BB962C8B-B14F-4D97-AF65-F5344CB8AC3E}">
        <p14:creationId xmlns:p14="http://schemas.microsoft.com/office/powerpoint/2010/main" val="261990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Step 2: is Becoming aware of the support available. </a:t>
            </a:r>
          </a:p>
          <a:p>
            <a:r>
              <a:rPr lang="en-GB" sz="1200" dirty="0"/>
              <a:t>Explain to students that after they’ve successfully identified the issue,  they need to figure out who to contact in order to resolve. </a:t>
            </a:r>
          </a:p>
          <a:p>
            <a:r>
              <a:rPr lang="en-GB" sz="1200" dirty="0"/>
              <a:t>Have a go at this exercise to try and pair issues with the relevant department. Can be done in pairs. </a:t>
            </a:r>
          </a:p>
          <a:p>
            <a:r>
              <a:rPr lang="en-GB" sz="1200" dirty="0"/>
              <a:t>Note;</a:t>
            </a:r>
          </a:p>
          <a:p>
            <a:r>
              <a:rPr lang="en-GB" sz="1200" dirty="0"/>
              <a:t>There will be several cross overs with these. For example, for mental health support you can speak to the welfare team or mental health team. You can also get bursaries or financial support by going through student welfare.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6</a:t>
            </a:fld>
            <a:endParaRPr lang="en-US"/>
          </a:p>
        </p:txBody>
      </p:sp>
    </p:spTree>
    <p:extLst>
      <p:ext uri="{BB962C8B-B14F-4D97-AF65-F5344CB8AC3E}">
        <p14:creationId xmlns:p14="http://schemas.microsoft.com/office/powerpoint/2010/main" val="716282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Step 2: is Becoming aware of the support available. </a:t>
            </a:r>
          </a:p>
          <a:p>
            <a:r>
              <a:rPr lang="en-GB" sz="1200" dirty="0"/>
              <a:t>Explain to students that after they’ve successfully identified the issue,  they need to figure out who to contact in order to resolve. </a:t>
            </a:r>
          </a:p>
          <a:p>
            <a:r>
              <a:rPr lang="en-GB" sz="1200" dirty="0"/>
              <a:t>Have a go at this exercise to try and pair issues with the relevant department. Can be done in pairs. </a:t>
            </a:r>
          </a:p>
          <a:p>
            <a:r>
              <a:rPr lang="en-GB" sz="1200" dirty="0"/>
              <a:t>Note;</a:t>
            </a:r>
          </a:p>
          <a:p>
            <a:r>
              <a:rPr lang="en-GB" sz="1200" dirty="0"/>
              <a:t>There will be several cross overs with these. For example, for mental health support you can speak to the welfare team or mental health team. You can also get bursaries or financial support by going through student welfare.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7</a:t>
            </a:fld>
            <a:endParaRPr lang="en-US"/>
          </a:p>
        </p:txBody>
      </p:sp>
    </p:spTree>
    <p:extLst>
      <p:ext uri="{BB962C8B-B14F-4D97-AF65-F5344CB8AC3E}">
        <p14:creationId xmlns:p14="http://schemas.microsoft.com/office/powerpoint/2010/main" val="32131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you’ve successfully identified the issue, became aware of the kind of support you can get, it’s time to reach out. </a:t>
            </a:r>
          </a:p>
          <a:p>
            <a:r>
              <a:rPr lang="en-GB" dirty="0"/>
              <a:t>This step will usually depend on navigating through the HE website and going through the portal/submitting form/answering questions. </a:t>
            </a:r>
          </a:p>
          <a:p>
            <a:r>
              <a:rPr lang="en-GB" b="1" dirty="0"/>
              <a:t>If you have time and resources, students could log on to university websites to take a look</a:t>
            </a:r>
          </a:p>
          <a:p>
            <a:endParaRPr lang="en-GB" dirty="0"/>
          </a:p>
          <a:p>
            <a:r>
              <a:rPr lang="en-GB" dirty="0"/>
              <a:t>Support networks don’t look the same in every institution. What they all have in common is wanting you to succeed! Remember: the support is there for YOU. </a:t>
            </a:r>
          </a:p>
          <a:p>
            <a:endParaRPr lang="en-GB" dirty="0"/>
          </a:p>
          <a:p>
            <a:r>
              <a:rPr lang="en-GB" dirty="0"/>
              <a:t>They may have different names, for example.</a:t>
            </a:r>
          </a:p>
          <a:p>
            <a:r>
              <a:rPr lang="en-GB" dirty="0"/>
              <a:t>Student services – student welfare/finance – mental health/disability support/bursaries and hardship funds</a:t>
            </a:r>
          </a:p>
          <a:p>
            <a:r>
              <a:rPr lang="en-GB" dirty="0"/>
              <a:t>Library services – Academic resources</a:t>
            </a:r>
          </a:p>
          <a:p>
            <a:r>
              <a:rPr lang="en-GB" dirty="0"/>
              <a:t>Student Union – Student jobs and societies – voluntary positions</a:t>
            </a:r>
          </a:p>
          <a:p>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8</a:t>
            </a:fld>
            <a:endParaRPr lang="en-US"/>
          </a:p>
        </p:txBody>
      </p:sp>
    </p:spTree>
    <p:extLst>
      <p:ext uri="{BB962C8B-B14F-4D97-AF65-F5344CB8AC3E}">
        <p14:creationId xmlns:p14="http://schemas.microsoft.com/office/powerpoint/2010/main" val="163562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Stress to students that its always a good idea to contact their institutions in advance if they have any specific concerns or worries. For example if they have disability or access needs. </a:t>
            </a:r>
          </a:p>
        </p:txBody>
      </p:sp>
      <p:sp>
        <p:nvSpPr>
          <p:cNvPr id="4" name="Slide Number Placeholder 3"/>
          <p:cNvSpPr>
            <a:spLocks noGrp="1"/>
          </p:cNvSpPr>
          <p:nvPr>
            <p:ph type="sldNum" sz="quarter" idx="5"/>
          </p:nvPr>
        </p:nvSpPr>
        <p:spPr/>
        <p:txBody>
          <a:bodyPr/>
          <a:lstStyle/>
          <a:p>
            <a:fld id="{6BDFAE85-8F97-0C44-A90F-62FCB906390B}" type="slidenum">
              <a:rPr lang="en-US" smtClean="0"/>
              <a:t>9</a:t>
            </a:fld>
            <a:endParaRPr lang="en-US"/>
          </a:p>
        </p:txBody>
      </p:sp>
    </p:spTree>
    <p:extLst>
      <p:ext uri="{BB962C8B-B14F-4D97-AF65-F5344CB8AC3E}">
        <p14:creationId xmlns:p14="http://schemas.microsoft.com/office/powerpoint/2010/main" val="255749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recap of the steps you need to take to access help and support.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10</a:t>
            </a:fld>
            <a:endParaRPr lang="en-US"/>
          </a:p>
        </p:txBody>
      </p:sp>
    </p:spTree>
    <p:extLst>
      <p:ext uri="{BB962C8B-B14F-4D97-AF65-F5344CB8AC3E}">
        <p14:creationId xmlns:p14="http://schemas.microsoft.com/office/powerpoint/2010/main" val="407117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should do this in groups, to get the maximum amount of input and to encourage interaction and group thinking. Each scenario has multiple possible avenues for possible support. Here are some potential answers:</a:t>
            </a:r>
          </a:p>
          <a:p>
            <a:endParaRPr lang="en-GB" dirty="0"/>
          </a:p>
          <a:p>
            <a:r>
              <a:rPr lang="en-GB" dirty="0"/>
              <a:t>Scenario 1:</a:t>
            </a:r>
          </a:p>
          <a:p>
            <a:r>
              <a:rPr lang="en-GB" dirty="0"/>
              <a:t>Library team, Academic advisors, academic tutor/course lecturers</a:t>
            </a:r>
          </a:p>
          <a:p>
            <a:endParaRPr lang="en-GB" dirty="0"/>
          </a:p>
          <a:p>
            <a:r>
              <a:rPr lang="en-GB" dirty="0"/>
              <a:t>Scenario 2:</a:t>
            </a:r>
          </a:p>
          <a:p>
            <a:r>
              <a:rPr lang="en-GB" dirty="0"/>
              <a:t>Mental health team, student union for joining activities/societies</a:t>
            </a:r>
          </a:p>
          <a:p>
            <a:endParaRPr lang="en-GB" dirty="0"/>
          </a:p>
          <a:p>
            <a:r>
              <a:rPr lang="en-GB" dirty="0"/>
              <a:t>Scenario 3:</a:t>
            </a:r>
          </a:p>
          <a:p>
            <a:r>
              <a:rPr lang="en-GB" dirty="0"/>
              <a:t>Student support team/ student welfare, who can speak to your tutors</a:t>
            </a:r>
          </a:p>
          <a:p>
            <a:endParaRPr lang="en-GB" dirty="0"/>
          </a:p>
          <a:p>
            <a:r>
              <a:rPr lang="en-GB" dirty="0"/>
              <a:t>Scenario 4:</a:t>
            </a:r>
          </a:p>
          <a:p>
            <a:r>
              <a:rPr lang="en-GB" dirty="0"/>
              <a:t>Student union for part time jobs, or finance team, or student welfare for finance management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11</a:t>
            </a:fld>
            <a:endParaRPr lang="en-US"/>
          </a:p>
        </p:txBody>
      </p:sp>
    </p:spTree>
    <p:extLst>
      <p:ext uri="{BB962C8B-B14F-4D97-AF65-F5344CB8AC3E}">
        <p14:creationId xmlns:p14="http://schemas.microsoft.com/office/powerpoint/2010/main" val="280923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should do this in groups, to get the maximum amount of input and to encourage interaction and group thinking. Each scenario has multiple possible avenues for possible support. Here are some potential answers:</a:t>
            </a:r>
          </a:p>
          <a:p>
            <a:endParaRPr lang="en-GB" dirty="0"/>
          </a:p>
          <a:p>
            <a:r>
              <a:rPr lang="en-GB" dirty="0"/>
              <a:t>Scenario 1:</a:t>
            </a:r>
          </a:p>
          <a:p>
            <a:r>
              <a:rPr lang="en-GB" dirty="0"/>
              <a:t>Library team, Academic advisors, academic tutor/course lecturers</a:t>
            </a:r>
          </a:p>
          <a:p>
            <a:endParaRPr lang="en-GB" dirty="0"/>
          </a:p>
          <a:p>
            <a:r>
              <a:rPr lang="en-GB" dirty="0"/>
              <a:t>Scenario 2:</a:t>
            </a:r>
          </a:p>
          <a:p>
            <a:r>
              <a:rPr lang="en-GB" dirty="0"/>
              <a:t>Mental health team, student union for joining activities/societies</a:t>
            </a:r>
          </a:p>
          <a:p>
            <a:endParaRPr lang="en-GB" dirty="0"/>
          </a:p>
          <a:p>
            <a:r>
              <a:rPr lang="en-GB" dirty="0"/>
              <a:t>Scenario 3:</a:t>
            </a:r>
          </a:p>
          <a:p>
            <a:r>
              <a:rPr lang="en-GB" dirty="0"/>
              <a:t>Student support team/ student welfare, who can speak to your tutors</a:t>
            </a:r>
          </a:p>
          <a:p>
            <a:endParaRPr lang="en-GB" dirty="0"/>
          </a:p>
          <a:p>
            <a:r>
              <a:rPr lang="en-GB" dirty="0"/>
              <a:t>Scenario 4:</a:t>
            </a:r>
          </a:p>
          <a:p>
            <a:r>
              <a:rPr lang="en-GB" dirty="0"/>
              <a:t>Student union for part time jobs, or finance team, or student welfare for finance management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12</a:t>
            </a:fld>
            <a:endParaRPr lang="en-US"/>
          </a:p>
        </p:txBody>
      </p:sp>
    </p:spTree>
    <p:extLst>
      <p:ext uri="{BB962C8B-B14F-4D97-AF65-F5344CB8AC3E}">
        <p14:creationId xmlns:p14="http://schemas.microsoft.com/office/powerpoint/2010/main" val="2836085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a:solidFill>
            <a:schemeClr val="accent2"/>
          </a:solidFill>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088886"/>
            <a:ext cx="9144000" cy="1164765"/>
          </a:xfrm>
        </p:spPr>
        <p:txBody>
          <a:bodyPr anchor="b">
            <a:normAutofit/>
          </a:bodyPr>
          <a:lstStyle>
            <a:lvl1pPr algn="ctr">
              <a:defRPr sz="3400">
                <a:solidFill>
                  <a:schemeClr val="bg1"/>
                </a:solidFill>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72242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0" name="Rectangle 9">
            <a:extLst>
              <a:ext uri="{FF2B5EF4-FFF2-40B4-BE49-F238E27FC236}">
                <a16:creationId xmlns:a16="http://schemas.microsoft.com/office/drawing/2014/main" id="{E7D4BF69-E8DA-F341-84C6-E9E0B8314450}"/>
              </a:ext>
            </a:extLst>
          </p:cNvPr>
          <p:cNvSpPr/>
          <p:nvPr userDrawn="1"/>
        </p:nvSpPr>
        <p:spPr>
          <a:xfrm>
            <a:off x="5466000" y="544200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98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Title 1">
            <a:extLst>
              <a:ext uri="{FF2B5EF4-FFF2-40B4-BE49-F238E27FC236}">
                <a16:creationId xmlns:a16="http://schemas.microsoft.com/office/drawing/2014/main" id="{EEABD5BB-3A73-5C32-F073-7493BA8D941F}"/>
              </a:ext>
            </a:extLst>
          </p:cNvPr>
          <p:cNvSpPr>
            <a:spLocks noGrp="1"/>
          </p:cNvSpPr>
          <p:nvPr>
            <p:ph type="title" hasCustomPrompt="1"/>
          </p:nvPr>
        </p:nvSpPr>
        <p:spPr>
          <a:xfrm>
            <a:off x="887590" y="1542859"/>
            <a:ext cx="6160163" cy="1519088"/>
          </a:xfrm>
        </p:spPr>
        <p:txBody>
          <a:bodyPr anchor="b">
            <a:noAutofit/>
          </a:bodyPr>
          <a:lstStyle>
            <a:lvl1pPr>
              <a:defRPr sz="4600" b="0">
                <a:solidFill>
                  <a:schemeClr val="tx1"/>
                </a:solidFill>
              </a:defRPr>
            </a:lvl1pPr>
          </a:lstStyle>
          <a:p>
            <a:r>
              <a:rPr lang="en-GB" dirty="0"/>
              <a:t>Click to edit section divider title</a:t>
            </a:r>
            <a:endParaRPr lang="en-US" dirty="0"/>
          </a:p>
        </p:txBody>
      </p:sp>
      <p:sp>
        <p:nvSpPr>
          <p:cNvPr id="11" name="Slide Number Placeholder 5">
            <a:extLst>
              <a:ext uri="{FF2B5EF4-FFF2-40B4-BE49-F238E27FC236}">
                <a16:creationId xmlns:a16="http://schemas.microsoft.com/office/drawing/2014/main" id="{CCBDC21E-950D-2D33-35EB-9B51BED66EAA}"/>
              </a:ext>
            </a:extLst>
          </p:cNvPr>
          <p:cNvSpPr txBox="1">
            <a:spLocks/>
          </p:cNvSpPr>
          <p:nvPr userDrawn="1"/>
        </p:nvSpPr>
        <p:spPr>
          <a:xfrm>
            <a:off x="152400" y="6612194"/>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pPr/>
              <a:t>‹#›</a:t>
            </a:fld>
            <a:endParaRPr lang="en-US"/>
          </a:p>
        </p:txBody>
      </p:sp>
      <p:pic>
        <p:nvPicPr>
          <p:cNvPr id="12" name="Picture 11">
            <a:extLst>
              <a:ext uri="{FF2B5EF4-FFF2-40B4-BE49-F238E27FC236}">
                <a16:creationId xmlns:a16="http://schemas.microsoft.com/office/drawing/2014/main" id="{9FE41021-96F3-F17B-CC20-5843933D01E0}"/>
              </a:ext>
            </a:extLst>
          </p:cNvPr>
          <p:cNvPicPr>
            <a:picLocks noChangeAspect="1"/>
          </p:cNvPicPr>
          <p:nvPr userDrawn="1"/>
        </p:nvPicPr>
        <p:blipFill>
          <a:blip r:embed="rId2"/>
          <a:srcRect/>
          <a:stretch/>
        </p:blipFill>
        <p:spPr>
          <a:xfrm>
            <a:off x="0" y="5"/>
            <a:ext cx="457199" cy="6857990"/>
          </a:xfrm>
          <a:prstGeom prst="rect">
            <a:avLst/>
          </a:prstGeom>
        </p:spPr>
      </p:pic>
      <p:sp>
        <p:nvSpPr>
          <p:cNvPr id="16" name="Slide Number Placeholder 5">
            <a:extLst>
              <a:ext uri="{FF2B5EF4-FFF2-40B4-BE49-F238E27FC236}">
                <a16:creationId xmlns:a16="http://schemas.microsoft.com/office/drawing/2014/main" id="{F46297DE-4950-238C-E0C6-AD86C19045C5}"/>
              </a:ext>
            </a:extLst>
          </p:cNvPr>
          <p:cNvSpPr txBox="1">
            <a:spLocks/>
          </p:cNvSpPr>
          <p:nvPr userDrawn="1"/>
        </p:nvSpPr>
        <p:spPr>
          <a:xfrm>
            <a:off x="0" y="6451597"/>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solidFill>
                  <a:schemeClr val="tx1"/>
                </a:solidFill>
              </a:rPr>
              <a:pPr/>
              <a:t>‹#›</a:t>
            </a:fld>
            <a:endParaRPr lang="en-US" dirty="0">
              <a:solidFill>
                <a:schemeClr val="tx1"/>
              </a:solidFill>
            </a:endParaRPr>
          </a:p>
        </p:txBody>
      </p:sp>
      <p:sp>
        <p:nvSpPr>
          <p:cNvPr id="17" name="Freeform: Shape 16">
            <a:extLst>
              <a:ext uri="{FF2B5EF4-FFF2-40B4-BE49-F238E27FC236}">
                <a16:creationId xmlns:a16="http://schemas.microsoft.com/office/drawing/2014/main" id="{ED4E1F12-BFAA-5F44-9D1E-11E5DA302D8A}"/>
              </a:ext>
            </a:extLst>
          </p:cNvPr>
          <p:cNvSpPr/>
          <p:nvPr userDrawn="1"/>
        </p:nvSpPr>
        <p:spPr>
          <a:xfrm>
            <a:off x="7821338" y="5"/>
            <a:ext cx="4460604" cy="4498199"/>
          </a:xfrm>
          <a:custGeom>
            <a:avLst/>
            <a:gdLst>
              <a:gd name="connsiteX0" fmla="*/ 245599 w 4460604"/>
              <a:gd name="connsiteY0" fmla="*/ 0 h 4498199"/>
              <a:gd name="connsiteX1" fmla="*/ 4460604 w 4460604"/>
              <a:gd name="connsiteY1" fmla="*/ 0 h 4498199"/>
              <a:gd name="connsiteX2" fmla="*/ 4460604 w 4460604"/>
              <a:gd name="connsiteY2" fmla="*/ 4266360 h 4498199"/>
              <a:gd name="connsiteX3" fmla="*/ 4227424 w 4460604"/>
              <a:gd name="connsiteY3" fmla="*/ 4351705 h 4498199"/>
              <a:gd name="connsiteX4" fmla="*/ 3258458 w 4460604"/>
              <a:gd name="connsiteY4" fmla="*/ 4498199 h 4498199"/>
              <a:gd name="connsiteX5" fmla="*/ 0 w 4460604"/>
              <a:gd name="connsiteY5" fmla="*/ 1239741 h 4498199"/>
              <a:gd name="connsiteX6" fmla="*/ 146494 w 4460604"/>
              <a:gd name="connsiteY6" fmla="*/ 270775 h 449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604" h="4498199">
                <a:moveTo>
                  <a:pt x="245599" y="0"/>
                </a:moveTo>
                <a:lnTo>
                  <a:pt x="4460604" y="0"/>
                </a:lnTo>
                <a:lnTo>
                  <a:pt x="4460604" y="4266360"/>
                </a:lnTo>
                <a:lnTo>
                  <a:pt x="4227424" y="4351705"/>
                </a:lnTo>
                <a:cubicBezTo>
                  <a:pt x="3921328" y="4446911"/>
                  <a:pt x="3595882" y="4498199"/>
                  <a:pt x="3258458" y="4498199"/>
                </a:cubicBezTo>
                <a:cubicBezTo>
                  <a:pt x="1458861" y="4498199"/>
                  <a:pt x="0" y="3039338"/>
                  <a:pt x="0" y="1239741"/>
                </a:cubicBezTo>
                <a:cubicBezTo>
                  <a:pt x="0" y="902317"/>
                  <a:pt x="51288" y="576871"/>
                  <a:pt x="146494" y="27077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Picture Placeholder 4">
            <a:extLst>
              <a:ext uri="{FF2B5EF4-FFF2-40B4-BE49-F238E27FC236}">
                <a16:creationId xmlns:a16="http://schemas.microsoft.com/office/drawing/2014/main" id="{B1427D89-6C0A-F92A-DBB7-E94235B6F3CA}"/>
              </a:ext>
            </a:extLst>
          </p:cNvPr>
          <p:cNvSpPr>
            <a:spLocks noGrp="1"/>
          </p:cNvSpPr>
          <p:nvPr>
            <p:ph type="pic" sz="quarter" idx="18"/>
          </p:nvPr>
        </p:nvSpPr>
        <p:spPr>
          <a:xfrm>
            <a:off x="8164532" y="1406441"/>
            <a:ext cx="3875068" cy="5451559"/>
          </a:xfr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167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41479-13B8-4E8F-824C-0402FC679CA0}"/>
              </a:ext>
            </a:extLst>
          </p:cNvPr>
          <p:cNvSpPr/>
          <p:nvPr userDrawn="1"/>
        </p:nvSpPr>
        <p:spPr>
          <a:xfrm>
            <a:off x="6688668" y="0"/>
            <a:ext cx="550333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itle 1">
            <a:extLst>
              <a:ext uri="{FF2B5EF4-FFF2-40B4-BE49-F238E27FC236}">
                <a16:creationId xmlns:a16="http://schemas.microsoft.com/office/drawing/2014/main" id="{E5D427A1-C540-EE03-3F05-8932B55B65ED}"/>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sp>
        <p:nvSpPr>
          <p:cNvPr id="4" name="Rectangle 3">
            <a:extLst>
              <a:ext uri="{FF2B5EF4-FFF2-40B4-BE49-F238E27FC236}">
                <a16:creationId xmlns:a16="http://schemas.microsoft.com/office/drawing/2014/main" id="{3E773377-24FD-0167-1100-3043BA2B4B00}"/>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631783E5-BDE1-7C72-0285-C83B44074692}"/>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13">
            <a:extLst>
              <a:ext uri="{FF2B5EF4-FFF2-40B4-BE49-F238E27FC236}">
                <a16:creationId xmlns:a16="http://schemas.microsoft.com/office/drawing/2014/main" id="{23E39B77-1D29-57F8-EBA1-2EB1E11B675A}"/>
              </a:ext>
            </a:extLst>
          </p:cNvPr>
          <p:cNvSpPr>
            <a:spLocks noGrp="1"/>
          </p:cNvSpPr>
          <p:nvPr>
            <p:ph type="body" sz="quarter" idx="14"/>
          </p:nvPr>
        </p:nvSpPr>
        <p:spPr>
          <a:xfrm>
            <a:off x="7387309" y="1533525"/>
            <a:ext cx="4359781" cy="4854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34264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s">
    <p:spTree>
      <p:nvGrpSpPr>
        <p:cNvPr id="1" name=""/>
        <p:cNvGrpSpPr/>
        <p:nvPr/>
      </p:nvGrpSpPr>
      <p:grpSpPr>
        <a:xfrm>
          <a:off x="0" y="0"/>
          <a:ext cx="0" cy="0"/>
          <a:chOff x="0" y="0"/>
          <a:chExt cx="0" cy="0"/>
        </a:xfrm>
      </p:grpSpPr>
      <p:pic>
        <p:nvPicPr>
          <p:cNvPr id="7" name="Picture 6" descr="A group of logos on a blue background&#10;&#10;Description automatically generated">
            <a:extLst>
              <a:ext uri="{FF2B5EF4-FFF2-40B4-BE49-F238E27FC236}">
                <a16:creationId xmlns:a16="http://schemas.microsoft.com/office/drawing/2014/main" id="{2D6E62E7-47AE-0185-3140-C83E47959E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061B032-7356-200E-FE42-D8ED51568ABB}"/>
              </a:ext>
            </a:extLst>
          </p:cNvPr>
          <p:cNvSpPr/>
          <p:nvPr userDrawn="1"/>
        </p:nvSpPr>
        <p:spPr>
          <a:xfrm>
            <a:off x="0" y="0"/>
            <a:ext cx="12192000" cy="7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0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ck 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539663"/>
            <a:ext cx="9144000" cy="603148"/>
          </a:xfrm>
        </p:spPr>
        <p:txBody>
          <a:bodyPr anchor="b">
            <a:normAutofit/>
          </a:bodyPr>
          <a:lstStyle>
            <a:lvl1pPr algn="ctr">
              <a:defRPr sz="3400">
                <a:solidFill>
                  <a:schemeClr val="bg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58387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www.gohigherwestyorks.ac.uk</a:t>
            </a:r>
            <a:endParaRPr lang="en-US" dirty="0"/>
          </a:p>
        </p:txBody>
      </p:sp>
      <p:sp>
        <p:nvSpPr>
          <p:cNvPr id="9" name="Rectangle 8">
            <a:extLst>
              <a:ext uri="{FF2B5EF4-FFF2-40B4-BE49-F238E27FC236}">
                <a16:creationId xmlns:a16="http://schemas.microsoft.com/office/drawing/2014/main" id="{4198785C-901E-AD48-A1F7-7CF03C154A20}"/>
              </a:ext>
            </a:extLst>
          </p:cNvPr>
          <p:cNvSpPr/>
          <p:nvPr userDrawn="1"/>
        </p:nvSpPr>
        <p:spPr>
          <a:xfrm>
            <a:off x="5466000" y="530345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54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a:solidFill>
            <a:schemeClr val="accent1">
              <a:lumMod val="50000"/>
            </a:schemeClr>
          </a:solidFill>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10568654" cy="485426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971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46922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05846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7035118" y="0"/>
            <a:ext cx="5156881"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5531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457200" y="0"/>
            <a:ext cx="4911213"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67921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Small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840658" y="479345"/>
            <a:ext cx="4527755" cy="5908448"/>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12588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ategic them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7E819-F239-38DB-0837-4CA82776BA0C}"/>
              </a:ext>
            </a:extLst>
          </p:cNvPr>
          <p:cNvSpPr/>
          <p:nvPr userDrawn="1"/>
        </p:nvSpPr>
        <p:spPr>
          <a:xfrm>
            <a:off x="-5837" y="6384976"/>
            <a:ext cx="457199" cy="473024"/>
          </a:xfrm>
          <a:prstGeom prst="rect">
            <a:avLst/>
          </a:prstGeom>
          <a:solidFill>
            <a:srgbClr val="46FDFF"/>
          </a:solidFill>
          <a:ln>
            <a:solidFill>
              <a:srgbClr val="46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solidFill>
                  <a:schemeClr val="bg1"/>
                </a:solidFill>
              </a:defRPr>
            </a:lvl1pPr>
          </a:lstStyle>
          <a:p>
            <a:r>
              <a:rPr lang="en-GB" dirty="0"/>
              <a:t>Click to edit title</a:t>
            </a:r>
            <a:endParaRPr lang="en-US" dirty="0"/>
          </a:p>
        </p:txBody>
      </p:sp>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6"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29"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 name="Picture Placeholder 4">
            <a:extLst>
              <a:ext uri="{FF2B5EF4-FFF2-40B4-BE49-F238E27FC236}">
                <a16:creationId xmlns:a16="http://schemas.microsoft.com/office/drawing/2014/main" id="{AC6CFA74-4A91-8960-2940-396098C0A0F6}"/>
              </a:ext>
            </a:extLst>
          </p:cNvPr>
          <p:cNvSpPr>
            <a:spLocks noGrp="1"/>
          </p:cNvSpPr>
          <p:nvPr>
            <p:ph type="pic" sz="quarter" idx="18"/>
          </p:nvPr>
        </p:nvSpPr>
        <p:spPr>
          <a:xfrm>
            <a:off x="1450504" y="2014595"/>
            <a:ext cx="2160000" cy="2160000"/>
          </a:xfrm>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A9C99B1F-A40A-24A1-EA85-B0580E6B3B2F}"/>
              </a:ext>
            </a:extLst>
          </p:cNvPr>
          <p:cNvSpPr>
            <a:spLocks noGrp="1"/>
          </p:cNvSpPr>
          <p:nvPr>
            <p:ph type="pic" sz="quarter" idx="19"/>
          </p:nvPr>
        </p:nvSpPr>
        <p:spPr>
          <a:xfrm>
            <a:off x="4093849" y="2014595"/>
            <a:ext cx="2160000" cy="2160000"/>
          </a:xfrm>
        </p:spPr>
        <p:txBody>
          <a:bodyPr anchor="ctr"/>
          <a:lstStyle>
            <a:lvl1pPr marL="0" indent="0" algn="ctr">
              <a:buNone/>
              <a:defRPr>
                <a:solidFill>
                  <a:schemeClr val="bg1"/>
                </a:solidFill>
              </a:defRPr>
            </a:lvl1pPr>
          </a:lstStyle>
          <a:p>
            <a:endParaRPr lang="en-US" dirty="0"/>
          </a:p>
        </p:txBody>
      </p:sp>
      <p:sp>
        <p:nvSpPr>
          <p:cNvPr id="10" name="Picture Placeholder 4">
            <a:extLst>
              <a:ext uri="{FF2B5EF4-FFF2-40B4-BE49-F238E27FC236}">
                <a16:creationId xmlns:a16="http://schemas.microsoft.com/office/drawing/2014/main" id="{71D0718F-BE2D-5B8E-0E9E-DADFA7813449}"/>
              </a:ext>
            </a:extLst>
          </p:cNvPr>
          <p:cNvSpPr>
            <a:spLocks noGrp="1"/>
          </p:cNvSpPr>
          <p:nvPr>
            <p:ph type="pic" sz="quarter" idx="20"/>
          </p:nvPr>
        </p:nvSpPr>
        <p:spPr>
          <a:xfrm>
            <a:off x="6645095" y="2014595"/>
            <a:ext cx="2160000" cy="2160000"/>
          </a:xfrm>
        </p:spPr>
        <p:txBody>
          <a:bodyPr anchor="ctr"/>
          <a:lstStyle>
            <a:lvl1pPr marL="0" indent="0" algn="ctr">
              <a:buNone/>
              <a:defRPr>
                <a:solidFill>
                  <a:schemeClr val="bg1"/>
                </a:solidFill>
              </a:defRPr>
            </a:lvl1pPr>
          </a:lstStyle>
          <a:p>
            <a:endParaRPr lang="en-US" dirty="0"/>
          </a:p>
        </p:txBody>
      </p:sp>
      <p:sp>
        <p:nvSpPr>
          <p:cNvPr id="11" name="Picture Placeholder 4">
            <a:extLst>
              <a:ext uri="{FF2B5EF4-FFF2-40B4-BE49-F238E27FC236}">
                <a16:creationId xmlns:a16="http://schemas.microsoft.com/office/drawing/2014/main" id="{47903FDC-A167-E7AA-CB20-4C85BBC111AF}"/>
              </a:ext>
            </a:extLst>
          </p:cNvPr>
          <p:cNvSpPr>
            <a:spLocks noGrp="1"/>
          </p:cNvSpPr>
          <p:nvPr>
            <p:ph type="pic" sz="quarter" idx="21"/>
          </p:nvPr>
        </p:nvSpPr>
        <p:spPr>
          <a:xfrm>
            <a:off x="9147623" y="2014595"/>
            <a:ext cx="2160000" cy="2160000"/>
          </a:xfrm>
        </p:spPr>
        <p:txBody>
          <a:bodyPr anchor="ctr"/>
          <a:lstStyle>
            <a:lvl1pPr marL="0" indent="0" algn="ctr">
              <a:buNone/>
              <a:defRPr>
                <a:solidFill>
                  <a:schemeClr val="bg1"/>
                </a:solidFill>
              </a:defRPr>
            </a:lvl1pPr>
          </a:lstStyle>
          <a:p>
            <a:endParaRPr lang="en-US" dirty="0"/>
          </a:p>
        </p:txBody>
      </p:sp>
      <p:sp>
        <p:nvSpPr>
          <p:cNvPr id="4" name="Rectangle 3">
            <a:extLst>
              <a:ext uri="{FF2B5EF4-FFF2-40B4-BE49-F238E27FC236}">
                <a16:creationId xmlns:a16="http://schemas.microsoft.com/office/drawing/2014/main" id="{897A372B-6954-D2AA-F5E2-28C43A12194E}"/>
              </a:ext>
            </a:extLst>
          </p:cNvPr>
          <p:cNvSpPr/>
          <p:nvPr userDrawn="1"/>
        </p:nvSpPr>
        <p:spPr>
          <a:xfrm>
            <a:off x="1" y="0"/>
            <a:ext cx="457199" cy="63849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29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s 4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l="132" r="132"/>
          <a:stretch/>
        </p:blipFill>
        <p:spPr>
          <a:xfrm>
            <a:off x="0" y="0"/>
            <a:ext cx="455993" cy="685800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7"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30"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5" name="Picture Placeholder 4">
            <a:extLst>
              <a:ext uri="{FF2B5EF4-FFF2-40B4-BE49-F238E27FC236}">
                <a16:creationId xmlns:a16="http://schemas.microsoft.com/office/drawing/2014/main" id="{75B6E234-4D58-2242-BEAD-41ED30FA5704}"/>
              </a:ext>
            </a:extLst>
          </p:cNvPr>
          <p:cNvSpPr>
            <a:spLocks noGrp="1"/>
          </p:cNvSpPr>
          <p:nvPr>
            <p:ph type="pic" sz="quarter" idx="18"/>
          </p:nvPr>
        </p:nvSpPr>
        <p:spPr>
          <a:xfrm>
            <a:off x="1475226" y="1429258"/>
            <a:ext cx="2160000" cy="2160000"/>
          </a:xfrm>
        </p:spPr>
        <p:txBody>
          <a:bodyPr/>
          <a:lstStyle>
            <a:lvl1pPr marL="0" indent="0">
              <a:buNone/>
              <a:defRPr/>
            </a:lvl1pPr>
          </a:lstStyle>
          <a:p>
            <a:endParaRPr lang="en-US" dirty="0"/>
          </a:p>
        </p:txBody>
      </p:sp>
      <p:sp>
        <p:nvSpPr>
          <p:cNvPr id="16" name="Picture Placeholder 4">
            <a:extLst>
              <a:ext uri="{FF2B5EF4-FFF2-40B4-BE49-F238E27FC236}">
                <a16:creationId xmlns:a16="http://schemas.microsoft.com/office/drawing/2014/main" id="{9AB1C715-EF2D-9C4A-BD77-769BF1640B66}"/>
              </a:ext>
            </a:extLst>
          </p:cNvPr>
          <p:cNvSpPr>
            <a:spLocks noGrp="1"/>
          </p:cNvSpPr>
          <p:nvPr>
            <p:ph type="pic" sz="quarter" idx="19"/>
          </p:nvPr>
        </p:nvSpPr>
        <p:spPr>
          <a:xfrm>
            <a:off x="4039715" y="1429258"/>
            <a:ext cx="2160000" cy="2160000"/>
          </a:xfrm>
        </p:spPr>
        <p:txBody>
          <a:bodyPr/>
          <a:lstStyle>
            <a:lvl1pPr marL="0" indent="0">
              <a:buNone/>
              <a:defRPr/>
            </a:lvl1pPr>
          </a:lstStyle>
          <a:p>
            <a:endParaRPr lang="en-US" dirty="0"/>
          </a:p>
        </p:txBody>
      </p:sp>
      <p:sp>
        <p:nvSpPr>
          <p:cNvPr id="21" name="Picture Placeholder 4">
            <a:extLst>
              <a:ext uri="{FF2B5EF4-FFF2-40B4-BE49-F238E27FC236}">
                <a16:creationId xmlns:a16="http://schemas.microsoft.com/office/drawing/2014/main" id="{789C6EFC-51E4-9A4B-AD14-E6FC41176814}"/>
              </a:ext>
            </a:extLst>
          </p:cNvPr>
          <p:cNvSpPr>
            <a:spLocks noGrp="1"/>
          </p:cNvSpPr>
          <p:nvPr>
            <p:ph type="pic" sz="quarter" idx="20"/>
          </p:nvPr>
        </p:nvSpPr>
        <p:spPr>
          <a:xfrm>
            <a:off x="6661263" y="1429258"/>
            <a:ext cx="2160000" cy="2160000"/>
          </a:xfrm>
        </p:spPr>
        <p:txBody>
          <a:bodyPr/>
          <a:lstStyle>
            <a:lvl1pPr marL="0" indent="0">
              <a:buNone/>
              <a:defRPr/>
            </a:lvl1pPr>
          </a:lstStyle>
          <a:p>
            <a:endParaRPr lang="en-US" dirty="0"/>
          </a:p>
        </p:txBody>
      </p:sp>
      <p:sp>
        <p:nvSpPr>
          <p:cNvPr id="22" name="Picture Placeholder 4">
            <a:extLst>
              <a:ext uri="{FF2B5EF4-FFF2-40B4-BE49-F238E27FC236}">
                <a16:creationId xmlns:a16="http://schemas.microsoft.com/office/drawing/2014/main" id="{4921495B-A15A-3047-B976-E1A7DAD2A5FA}"/>
              </a:ext>
            </a:extLst>
          </p:cNvPr>
          <p:cNvSpPr>
            <a:spLocks noGrp="1"/>
          </p:cNvSpPr>
          <p:nvPr>
            <p:ph type="pic" sz="quarter" idx="21"/>
          </p:nvPr>
        </p:nvSpPr>
        <p:spPr>
          <a:xfrm>
            <a:off x="9148629" y="1429258"/>
            <a:ext cx="2160000" cy="2160000"/>
          </a:xfrm>
        </p:spPr>
        <p:txBody>
          <a:bodyPr/>
          <a:lstStyle>
            <a:lvl1pPr marL="0" indent="0">
              <a:buNone/>
              <a:defRPr/>
            </a:lvl1pPr>
          </a:lstStyle>
          <a:p>
            <a:endParaRPr lang="en-US" dirty="0"/>
          </a:p>
        </p:txBody>
      </p:sp>
    </p:spTree>
    <p:extLst>
      <p:ext uri="{BB962C8B-B14F-4D97-AF65-F5344CB8AC3E}">
        <p14:creationId xmlns:p14="http://schemas.microsoft.com/office/powerpoint/2010/main" val="103737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739D8-032A-0647-8556-12CD09BEA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139FB2-EB19-5448-A4C0-A086A065B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a:extLst>
              <a:ext uri="{FF2B5EF4-FFF2-40B4-BE49-F238E27FC236}">
                <a16:creationId xmlns:a16="http://schemas.microsoft.com/office/drawing/2014/main" id="{7692AC7F-7C1D-DC49-8C3F-1C380FAEB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E123AA8C-15D4-C440-B7A6-B3281C609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E682CCA-E908-5D4B-88DE-CCB3189FA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F926885-5829-0A40-BA08-555F19A6394A}" type="slidenum">
              <a:rPr lang="en-US" smtClean="0"/>
              <a:pPr/>
              <a:t>‹#›</a:t>
            </a:fld>
            <a:endParaRPr lang="en-US"/>
          </a:p>
        </p:txBody>
      </p:sp>
    </p:spTree>
    <p:extLst>
      <p:ext uri="{BB962C8B-B14F-4D97-AF65-F5344CB8AC3E}">
        <p14:creationId xmlns:p14="http://schemas.microsoft.com/office/powerpoint/2010/main" val="42081703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1" r:id="rId4"/>
    <p:sldLayoutId id="2147483662" r:id="rId5"/>
    <p:sldLayoutId id="2147483663" r:id="rId6"/>
    <p:sldLayoutId id="2147483664" r:id="rId7"/>
    <p:sldLayoutId id="2147483665" r:id="rId8"/>
    <p:sldLayoutId id="2147483666" r:id="rId9"/>
    <p:sldLayoutId id="2147483667" r:id="rId10"/>
    <p:sldLayoutId id="2147483672" r:id="rId11"/>
    <p:sldLayoutId id="2147483673"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4735-3D57-1F4F-A418-AAD46DD563F0}"/>
              </a:ext>
            </a:extLst>
          </p:cNvPr>
          <p:cNvSpPr>
            <a:spLocks noGrp="1"/>
          </p:cNvSpPr>
          <p:nvPr>
            <p:ph type="ctrTitle"/>
          </p:nvPr>
        </p:nvSpPr>
        <p:spPr/>
        <p:txBody>
          <a:bodyPr>
            <a:normAutofit/>
          </a:bodyPr>
          <a:lstStyle/>
          <a:p>
            <a:r>
              <a:rPr lang="en-GB" sz="3200" dirty="0"/>
              <a:t>Accessing Support and Resources</a:t>
            </a:r>
            <a:br>
              <a:rPr lang="en-GB" sz="3200" dirty="0"/>
            </a:br>
            <a:r>
              <a:rPr lang="en-GB" sz="3200" dirty="0"/>
              <a:t>in Higher Education</a:t>
            </a:r>
            <a:endParaRPr lang="en-US" sz="3200" dirty="0"/>
          </a:p>
        </p:txBody>
      </p:sp>
      <p:sp>
        <p:nvSpPr>
          <p:cNvPr id="3" name="Subtitle 2">
            <a:extLst>
              <a:ext uri="{FF2B5EF4-FFF2-40B4-BE49-F238E27FC236}">
                <a16:creationId xmlns:a16="http://schemas.microsoft.com/office/drawing/2014/main" id="{E028768A-A238-A948-A451-F7C2D0F4E132}"/>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453916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1688441-6209-47CD-86C9-763FE624BADB}"/>
              </a:ext>
            </a:extLst>
          </p:cNvPr>
          <p:cNvSpPr>
            <a:spLocks noGrp="1"/>
          </p:cNvSpPr>
          <p:nvPr>
            <p:ph type="title"/>
          </p:nvPr>
        </p:nvSpPr>
        <p:spPr>
          <a:xfrm>
            <a:off x="457200" y="146280"/>
            <a:ext cx="5279103" cy="647853"/>
          </a:xfrm>
        </p:spPr>
        <p:txBody>
          <a:bodyPr>
            <a:noAutofit/>
          </a:bodyPr>
          <a:lstStyle/>
          <a:p>
            <a:r>
              <a:rPr lang="en-GB" dirty="0"/>
              <a:t>Accessing Support Recap</a:t>
            </a:r>
          </a:p>
        </p:txBody>
      </p:sp>
      <p:sp>
        <p:nvSpPr>
          <p:cNvPr id="3" name="Slide Number Placeholder 2">
            <a:extLst>
              <a:ext uri="{FF2B5EF4-FFF2-40B4-BE49-F238E27FC236}">
                <a16:creationId xmlns:a16="http://schemas.microsoft.com/office/drawing/2014/main" id="{8C6AD042-768E-F44E-9C24-57F4618D948A}"/>
              </a:ext>
            </a:extLst>
          </p:cNvPr>
          <p:cNvSpPr>
            <a:spLocks noGrp="1"/>
          </p:cNvSpPr>
          <p:nvPr>
            <p:ph type="sldNum" sz="quarter" idx="12"/>
          </p:nvPr>
        </p:nvSpPr>
        <p:spPr/>
        <p:txBody>
          <a:bodyPr/>
          <a:lstStyle/>
          <a:p>
            <a:fld id="{9F926885-5829-0A40-BA08-555F19A6394A}" type="slidenum">
              <a:rPr lang="en-US" smtClean="0"/>
              <a:pPr/>
              <a:t>10</a:t>
            </a:fld>
            <a:endParaRPr lang="en-US"/>
          </a:p>
        </p:txBody>
      </p:sp>
      <p:sp>
        <p:nvSpPr>
          <p:cNvPr id="17" name="Text Placeholder 16">
            <a:extLst>
              <a:ext uri="{FF2B5EF4-FFF2-40B4-BE49-F238E27FC236}">
                <a16:creationId xmlns:a16="http://schemas.microsoft.com/office/drawing/2014/main" id="{5492017F-2374-46DC-B6A4-AD11E1043D79}"/>
              </a:ext>
            </a:extLst>
          </p:cNvPr>
          <p:cNvSpPr>
            <a:spLocks noGrp="1"/>
          </p:cNvSpPr>
          <p:nvPr>
            <p:ph type="body" sz="quarter" idx="13"/>
          </p:nvPr>
        </p:nvSpPr>
        <p:spPr/>
        <p:txBody>
          <a:bodyPr/>
          <a:lstStyle/>
          <a:p>
            <a:pPr marL="0" indent="0">
              <a:buNone/>
            </a:pPr>
            <a:r>
              <a:rPr lang="en-GB" sz="2400" b="1" dirty="0">
                <a:solidFill>
                  <a:schemeClr val="tx1"/>
                </a:solidFill>
              </a:rPr>
              <a:t>Step 1:</a:t>
            </a:r>
          </a:p>
          <a:p>
            <a:r>
              <a:rPr lang="en-GB" sz="2400" dirty="0"/>
              <a:t>Identifying potential issues</a:t>
            </a:r>
          </a:p>
          <a:p>
            <a:pPr marL="0" indent="0">
              <a:buNone/>
            </a:pPr>
            <a:r>
              <a:rPr lang="en-GB" sz="2400" b="1" dirty="0">
                <a:solidFill>
                  <a:schemeClr val="tx1"/>
                </a:solidFill>
              </a:rPr>
              <a:t>Step 2:</a:t>
            </a:r>
          </a:p>
          <a:p>
            <a:r>
              <a:rPr lang="en-GB" sz="2400" dirty="0"/>
              <a:t>Discovering support available </a:t>
            </a:r>
          </a:p>
          <a:p>
            <a:r>
              <a:rPr lang="en-GB" sz="2400" dirty="0"/>
              <a:t>Accessing Institution websites</a:t>
            </a:r>
          </a:p>
          <a:p>
            <a:pPr marL="0" indent="0">
              <a:buNone/>
            </a:pPr>
            <a:r>
              <a:rPr lang="en-GB" sz="2400" b="1" dirty="0">
                <a:solidFill>
                  <a:schemeClr val="tx1"/>
                </a:solidFill>
              </a:rPr>
              <a:t>Step 3:</a:t>
            </a:r>
          </a:p>
          <a:p>
            <a:r>
              <a:rPr lang="en-GB" sz="2400" dirty="0"/>
              <a:t>Selecting the correct support </a:t>
            </a:r>
          </a:p>
          <a:p>
            <a:r>
              <a:rPr lang="en-GB" sz="2400" dirty="0"/>
              <a:t>Reaching out</a:t>
            </a:r>
          </a:p>
          <a:p>
            <a:pPr marL="0" indent="0">
              <a:buNone/>
            </a:pPr>
            <a:endParaRPr lang="en-GB" dirty="0"/>
          </a:p>
        </p:txBody>
      </p:sp>
      <p:pic>
        <p:nvPicPr>
          <p:cNvPr id="5" name="Picture Placeholder 4">
            <a:extLst>
              <a:ext uri="{FF2B5EF4-FFF2-40B4-BE49-F238E27FC236}">
                <a16:creationId xmlns:a16="http://schemas.microsoft.com/office/drawing/2014/main" id="{DA560EF4-E4C1-403B-8CC0-91C6E04BEDE5}"/>
              </a:ext>
            </a:extLst>
          </p:cNvPr>
          <p:cNvPicPr>
            <a:picLocks noGrp="1" noChangeAspect="1"/>
          </p:cNvPicPr>
          <p:nvPr>
            <p:ph type="pic" sz="quarter" idx="14"/>
          </p:nvPr>
        </p:nvPicPr>
        <p:blipFill>
          <a:blip r:embed="rId3"/>
          <a:srcRect l="19211" r="19211"/>
          <a:stretch>
            <a:fillRect/>
          </a:stretch>
        </p:blipFill>
        <p:spPr>
          <a:prstGeom prst="rect">
            <a:avLst/>
          </a:prstGeom>
        </p:spPr>
      </p:pic>
    </p:spTree>
    <p:extLst>
      <p:ext uri="{BB962C8B-B14F-4D97-AF65-F5344CB8AC3E}">
        <p14:creationId xmlns:p14="http://schemas.microsoft.com/office/powerpoint/2010/main" val="305852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3FCDB-2546-7D41-B2C3-1B43B5D8B6E5}"/>
              </a:ext>
            </a:extLst>
          </p:cNvPr>
          <p:cNvSpPr>
            <a:spLocks noGrp="1"/>
          </p:cNvSpPr>
          <p:nvPr>
            <p:ph type="sldNum" sz="quarter" idx="12"/>
          </p:nvPr>
        </p:nvSpPr>
        <p:spPr/>
        <p:txBody>
          <a:bodyPr/>
          <a:lstStyle/>
          <a:p>
            <a:fld id="{9F926885-5829-0A40-BA08-555F19A6394A}" type="slidenum">
              <a:rPr lang="en-US" smtClean="0"/>
              <a:pPr/>
              <a:t>11</a:t>
            </a:fld>
            <a:endParaRPr lang="en-US"/>
          </a:p>
        </p:txBody>
      </p:sp>
      <p:sp>
        <p:nvSpPr>
          <p:cNvPr id="3" name="Text Placeholder 2">
            <a:extLst>
              <a:ext uri="{FF2B5EF4-FFF2-40B4-BE49-F238E27FC236}">
                <a16:creationId xmlns:a16="http://schemas.microsoft.com/office/drawing/2014/main" id="{A683B678-C064-BB48-98C8-7F86272C4F76}"/>
              </a:ext>
            </a:extLst>
          </p:cNvPr>
          <p:cNvSpPr>
            <a:spLocks noGrp="1"/>
          </p:cNvSpPr>
          <p:nvPr>
            <p:ph type="body" sz="quarter" idx="13"/>
          </p:nvPr>
        </p:nvSpPr>
        <p:spPr/>
        <p:txBody>
          <a:bodyPr/>
          <a:lstStyle/>
          <a:p>
            <a:pPr marL="0" indent="0">
              <a:lnSpc>
                <a:spcPct val="150000"/>
              </a:lnSpc>
              <a:buNone/>
            </a:pPr>
            <a:r>
              <a:rPr lang="en-GB" sz="2400" b="1" dirty="0">
                <a:solidFill>
                  <a:schemeClr val="tx1"/>
                </a:solidFill>
              </a:rPr>
              <a:t>Situation One:</a:t>
            </a:r>
          </a:p>
          <a:p>
            <a:pPr>
              <a:lnSpc>
                <a:spcPct val="150000"/>
              </a:lnSpc>
            </a:pPr>
            <a:r>
              <a:rPr lang="en-GB" sz="2400" dirty="0"/>
              <a:t>You are struggling with accessing library resources, and you have an upcoming assignment that requires Harvard referencing, which you’ve never done before!</a:t>
            </a:r>
          </a:p>
          <a:p>
            <a:pPr>
              <a:lnSpc>
                <a:spcPct val="150000"/>
              </a:lnSpc>
            </a:pPr>
            <a:r>
              <a:rPr lang="en-GB" sz="2400" dirty="0"/>
              <a:t>What’s your ASP?</a:t>
            </a:r>
          </a:p>
          <a:p>
            <a:endParaRPr lang="en-US" dirty="0"/>
          </a:p>
        </p:txBody>
      </p:sp>
      <p:sp>
        <p:nvSpPr>
          <p:cNvPr id="11" name="Rectangle 10">
            <a:extLst>
              <a:ext uri="{FF2B5EF4-FFF2-40B4-BE49-F238E27FC236}">
                <a16:creationId xmlns:a16="http://schemas.microsoft.com/office/drawing/2014/main" id="{3E868B3D-33F2-4A57-93CC-BFAB71DF7046}"/>
              </a:ext>
            </a:extLst>
          </p:cNvPr>
          <p:cNvSpPr/>
          <p:nvPr/>
        </p:nvSpPr>
        <p:spPr>
          <a:xfrm>
            <a:off x="457200" y="48100"/>
            <a:ext cx="6631752" cy="1077218"/>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Developing an Action Support Plan </a:t>
            </a:r>
          </a:p>
          <a:p>
            <a:r>
              <a:rPr lang="en-GB" sz="3200" dirty="0">
                <a:latin typeface="Arial" panose="020B0604020202020204" pitchFamily="34" charset="0"/>
                <a:cs typeface="Arial" panose="020B0604020202020204" pitchFamily="34" charset="0"/>
              </a:rPr>
              <a:t>(ASP)</a:t>
            </a:r>
          </a:p>
        </p:txBody>
      </p:sp>
      <p:pic>
        <p:nvPicPr>
          <p:cNvPr id="6" name="Picture Placeholder 5">
            <a:extLst>
              <a:ext uri="{FF2B5EF4-FFF2-40B4-BE49-F238E27FC236}">
                <a16:creationId xmlns:a16="http://schemas.microsoft.com/office/drawing/2014/main" id="{01A28254-17D6-49CF-B3FC-1B976A80D504}"/>
              </a:ext>
            </a:extLst>
          </p:cNvPr>
          <p:cNvPicPr>
            <a:picLocks noGrp="1" noChangeAspect="1"/>
          </p:cNvPicPr>
          <p:nvPr>
            <p:ph type="pic" sz="quarter" idx="14"/>
          </p:nvPr>
        </p:nvPicPr>
        <p:blipFill>
          <a:blip r:embed="rId3"/>
          <a:srcRect l="23399" r="23399"/>
          <a:stretch>
            <a:fillRect/>
          </a:stretch>
        </p:blipFill>
        <p:spPr>
          <a:xfrm>
            <a:off x="7035118" y="48100"/>
            <a:ext cx="5156881" cy="6858000"/>
          </a:xfrm>
          <a:prstGeom prst="rect">
            <a:avLst/>
          </a:prstGeom>
        </p:spPr>
      </p:pic>
    </p:spTree>
    <p:extLst>
      <p:ext uri="{BB962C8B-B14F-4D97-AF65-F5344CB8AC3E}">
        <p14:creationId xmlns:p14="http://schemas.microsoft.com/office/powerpoint/2010/main" val="106358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3FCDB-2546-7D41-B2C3-1B43B5D8B6E5}"/>
              </a:ext>
            </a:extLst>
          </p:cNvPr>
          <p:cNvSpPr>
            <a:spLocks noGrp="1"/>
          </p:cNvSpPr>
          <p:nvPr>
            <p:ph type="sldNum" sz="quarter" idx="12"/>
          </p:nvPr>
        </p:nvSpPr>
        <p:spPr/>
        <p:txBody>
          <a:bodyPr/>
          <a:lstStyle/>
          <a:p>
            <a:fld id="{9F926885-5829-0A40-BA08-555F19A6394A}" type="slidenum">
              <a:rPr lang="en-US" smtClean="0"/>
              <a:pPr/>
              <a:t>12</a:t>
            </a:fld>
            <a:endParaRPr lang="en-US"/>
          </a:p>
        </p:txBody>
      </p:sp>
      <p:sp>
        <p:nvSpPr>
          <p:cNvPr id="3" name="Text Placeholder 2">
            <a:extLst>
              <a:ext uri="{FF2B5EF4-FFF2-40B4-BE49-F238E27FC236}">
                <a16:creationId xmlns:a16="http://schemas.microsoft.com/office/drawing/2014/main" id="{A683B678-C064-BB48-98C8-7F86272C4F76}"/>
              </a:ext>
            </a:extLst>
          </p:cNvPr>
          <p:cNvSpPr>
            <a:spLocks noGrp="1"/>
          </p:cNvSpPr>
          <p:nvPr>
            <p:ph type="body" sz="quarter" idx="13"/>
          </p:nvPr>
        </p:nvSpPr>
        <p:spPr>
          <a:xfrm>
            <a:off x="816897" y="1533525"/>
            <a:ext cx="5740196" cy="4854268"/>
          </a:xfrm>
        </p:spPr>
        <p:txBody>
          <a:bodyPr/>
          <a:lstStyle/>
          <a:p>
            <a:pPr marL="0" indent="0">
              <a:lnSpc>
                <a:spcPct val="150000"/>
              </a:lnSpc>
              <a:buNone/>
            </a:pPr>
            <a:r>
              <a:rPr lang="en-GB" sz="2400" b="1" dirty="0">
                <a:solidFill>
                  <a:schemeClr val="tx1"/>
                </a:solidFill>
              </a:rPr>
              <a:t>Situation Two:</a:t>
            </a:r>
          </a:p>
          <a:p>
            <a:pPr>
              <a:lnSpc>
                <a:spcPct val="150000"/>
              </a:lnSpc>
            </a:pPr>
            <a:r>
              <a:rPr lang="en-GB" sz="2400" dirty="0">
                <a:solidFill>
                  <a:schemeClr val="accent6">
                    <a:lumMod val="10000"/>
                  </a:schemeClr>
                </a:solidFill>
              </a:rPr>
              <a:t>Since you started </a:t>
            </a:r>
            <a:r>
              <a:rPr lang="en-GB" sz="2400" dirty="0" err="1">
                <a:solidFill>
                  <a:schemeClr val="accent6">
                    <a:lumMod val="10000"/>
                  </a:schemeClr>
                </a:solidFill>
              </a:rPr>
              <a:t>uni</a:t>
            </a:r>
            <a:r>
              <a:rPr lang="en-GB" sz="2400" dirty="0">
                <a:solidFill>
                  <a:schemeClr val="accent6">
                    <a:lumMod val="10000"/>
                  </a:schemeClr>
                </a:solidFill>
              </a:rPr>
              <a:t>, you’ve been experiencing low moods. And since you don’t have your usual support network, you've been feeling a bit lonely. </a:t>
            </a:r>
          </a:p>
          <a:p>
            <a:pPr>
              <a:lnSpc>
                <a:spcPct val="150000"/>
              </a:lnSpc>
            </a:pPr>
            <a:r>
              <a:rPr lang="en-GB" sz="2400" dirty="0">
                <a:solidFill>
                  <a:schemeClr val="accent6">
                    <a:lumMod val="10000"/>
                  </a:schemeClr>
                </a:solidFill>
              </a:rPr>
              <a:t>What’s your ASP?</a:t>
            </a:r>
          </a:p>
          <a:p>
            <a:endParaRPr lang="en-US" dirty="0"/>
          </a:p>
        </p:txBody>
      </p:sp>
      <p:sp>
        <p:nvSpPr>
          <p:cNvPr id="11" name="Rectangle 10">
            <a:extLst>
              <a:ext uri="{FF2B5EF4-FFF2-40B4-BE49-F238E27FC236}">
                <a16:creationId xmlns:a16="http://schemas.microsoft.com/office/drawing/2014/main" id="{3E868B3D-33F2-4A57-93CC-BFAB71DF7046}"/>
              </a:ext>
            </a:extLst>
          </p:cNvPr>
          <p:cNvSpPr/>
          <p:nvPr/>
        </p:nvSpPr>
        <p:spPr>
          <a:xfrm>
            <a:off x="457200" y="74818"/>
            <a:ext cx="6631752" cy="1077218"/>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Developing an Action Support Plan </a:t>
            </a:r>
          </a:p>
          <a:p>
            <a:r>
              <a:rPr lang="en-GB" sz="3200" dirty="0">
                <a:latin typeface="Arial" panose="020B0604020202020204" pitchFamily="34" charset="0"/>
                <a:cs typeface="Arial" panose="020B0604020202020204" pitchFamily="34" charset="0"/>
              </a:rPr>
              <a:t>(ASP)</a:t>
            </a:r>
          </a:p>
        </p:txBody>
      </p:sp>
      <p:pic>
        <p:nvPicPr>
          <p:cNvPr id="7" name="Picture Placeholder 6" descr="A person holding a computer&#10;&#10;Description automatically generated">
            <a:extLst>
              <a:ext uri="{FF2B5EF4-FFF2-40B4-BE49-F238E27FC236}">
                <a16:creationId xmlns:a16="http://schemas.microsoft.com/office/drawing/2014/main" id="{09D702FA-A87B-BFF7-5449-3F2EBA825411}"/>
              </a:ext>
            </a:extLst>
          </p:cNvPr>
          <p:cNvPicPr>
            <a:picLocks noGrp="1" noChangeAspect="1"/>
          </p:cNvPicPr>
          <p:nvPr>
            <p:ph type="pic" sz="quarter" idx="14"/>
          </p:nvPr>
        </p:nvPicPr>
        <p:blipFill rotWithShape="1">
          <a:blip r:embed="rId3"/>
          <a:srcRect t="5676" b="5676"/>
          <a:stretch/>
        </p:blipFill>
        <p:spPr>
          <a:xfrm>
            <a:off x="7050505" y="0"/>
            <a:ext cx="5141494" cy="6858000"/>
          </a:xfrm>
          <a:prstGeom prst="rect">
            <a:avLst/>
          </a:prstGeom>
        </p:spPr>
      </p:pic>
    </p:spTree>
    <p:extLst>
      <p:ext uri="{BB962C8B-B14F-4D97-AF65-F5344CB8AC3E}">
        <p14:creationId xmlns:p14="http://schemas.microsoft.com/office/powerpoint/2010/main" val="194071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3FCDB-2546-7D41-B2C3-1B43B5D8B6E5}"/>
              </a:ext>
            </a:extLst>
          </p:cNvPr>
          <p:cNvSpPr>
            <a:spLocks noGrp="1"/>
          </p:cNvSpPr>
          <p:nvPr>
            <p:ph type="sldNum" sz="quarter" idx="12"/>
          </p:nvPr>
        </p:nvSpPr>
        <p:spPr/>
        <p:txBody>
          <a:bodyPr/>
          <a:lstStyle/>
          <a:p>
            <a:fld id="{9F926885-5829-0A40-BA08-555F19A6394A}" type="slidenum">
              <a:rPr lang="en-US" smtClean="0"/>
              <a:pPr/>
              <a:t>13</a:t>
            </a:fld>
            <a:endParaRPr lang="en-US"/>
          </a:p>
        </p:txBody>
      </p:sp>
      <p:sp>
        <p:nvSpPr>
          <p:cNvPr id="3" name="Text Placeholder 2">
            <a:extLst>
              <a:ext uri="{FF2B5EF4-FFF2-40B4-BE49-F238E27FC236}">
                <a16:creationId xmlns:a16="http://schemas.microsoft.com/office/drawing/2014/main" id="{A683B678-C064-BB48-98C8-7F86272C4F76}"/>
              </a:ext>
            </a:extLst>
          </p:cNvPr>
          <p:cNvSpPr>
            <a:spLocks noGrp="1"/>
          </p:cNvSpPr>
          <p:nvPr>
            <p:ph type="body" sz="quarter" idx="13"/>
          </p:nvPr>
        </p:nvSpPr>
        <p:spPr/>
        <p:txBody>
          <a:bodyPr/>
          <a:lstStyle/>
          <a:p>
            <a:pPr marL="0" indent="0">
              <a:lnSpc>
                <a:spcPct val="150000"/>
              </a:lnSpc>
              <a:buNone/>
            </a:pPr>
            <a:r>
              <a:rPr lang="en-GB" sz="2400" b="1" dirty="0">
                <a:solidFill>
                  <a:schemeClr val="tx1"/>
                </a:solidFill>
              </a:rPr>
              <a:t>Situation Three:</a:t>
            </a:r>
          </a:p>
          <a:p>
            <a:pPr>
              <a:lnSpc>
                <a:spcPct val="150000"/>
              </a:lnSpc>
            </a:pPr>
            <a:r>
              <a:rPr lang="en-GB" sz="2400" dirty="0">
                <a:solidFill>
                  <a:schemeClr val="accent6">
                    <a:lumMod val="10000"/>
                  </a:schemeClr>
                </a:solidFill>
              </a:rPr>
              <a:t>You have additional learning needs and/or disability needs, that impact your learning experience. </a:t>
            </a:r>
          </a:p>
          <a:p>
            <a:pPr>
              <a:lnSpc>
                <a:spcPct val="150000"/>
              </a:lnSpc>
            </a:pPr>
            <a:r>
              <a:rPr lang="en-GB" sz="2400" dirty="0">
                <a:solidFill>
                  <a:schemeClr val="accent6">
                    <a:lumMod val="10000"/>
                  </a:schemeClr>
                </a:solidFill>
              </a:rPr>
              <a:t>What’s your ASP?</a:t>
            </a:r>
          </a:p>
          <a:p>
            <a:endParaRPr lang="en-US" dirty="0"/>
          </a:p>
        </p:txBody>
      </p:sp>
      <p:sp>
        <p:nvSpPr>
          <p:cNvPr id="11" name="Rectangle 10">
            <a:extLst>
              <a:ext uri="{FF2B5EF4-FFF2-40B4-BE49-F238E27FC236}">
                <a16:creationId xmlns:a16="http://schemas.microsoft.com/office/drawing/2014/main" id="{3E868B3D-33F2-4A57-93CC-BFAB71DF7046}"/>
              </a:ext>
            </a:extLst>
          </p:cNvPr>
          <p:cNvSpPr/>
          <p:nvPr/>
        </p:nvSpPr>
        <p:spPr>
          <a:xfrm>
            <a:off x="457200" y="74818"/>
            <a:ext cx="6631752" cy="1077218"/>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Developing an Action Support Plan </a:t>
            </a:r>
          </a:p>
          <a:p>
            <a:r>
              <a:rPr lang="en-GB" sz="3200" dirty="0">
                <a:latin typeface="Arial" panose="020B0604020202020204" pitchFamily="34" charset="0"/>
                <a:cs typeface="Arial" panose="020B0604020202020204" pitchFamily="34" charset="0"/>
              </a:rPr>
              <a:t>(ASP)</a:t>
            </a:r>
          </a:p>
        </p:txBody>
      </p:sp>
      <p:pic>
        <p:nvPicPr>
          <p:cNvPr id="7" name="Picture Placeholder 6" descr="A person holding books and smiling&#10;&#10;Description automatically generated">
            <a:extLst>
              <a:ext uri="{FF2B5EF4-FFF2-40B4-BE49-F238E27FC236}">
                <a16:creationId xmlns:a16="http://schemas.microsoft.com/office/drawing/2014/main" id="{50EB6107-DCBB-3876-45ED-E55C7CBA044A}"/>
              </a:ext>
            </a:extLst>
          </p:cNvPr>
          <p:cNvPicPr>
            <a:picLocks noGrp="1" noChangeAspect="1"/>
          </p:cNvPicPr>
          <p:nvPr>
            <p:ph type="pic" sz="quarter" idx="14"/>
          </p:nvPr>
        </p:nvPicPr>
        <p:blipFill>
          <a:blip r:embed="rId3"/>
          <a:srcRect t="5676" b="5676"/>
          <a:stretch>
            <a:fillRect/>
          </a:stretch>
        </p:blipFill>
        <p:spPr>
          <a:xfrm>
            <a:off x="7002378" y="0"/>
            <a:ext cx="5189621" cy="6858000"/>
          </a:xfrm>
          <a:prstGeom prst="rect">
            <a:avLst/>
          </a:prstGeom>
        </p:spPr>
      </p:pic>
    </p:spTree>
    <p:extLst>
      <p:ext uri="{BB962C8B-B14F-4D97-AF65-F5344CB8AC3E}">
        <p14:creationId xmlns:p14="http://schemas.microsoft.com/office/powerpoint/2010/main" val="207302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3FCDB-2546-7D41-B2C3-1B43B5D8B6E5}"/>
              </a:ext>
            </a:extLst>
          </p:cNvPr>
          <p:cNvSpPr>
            <a:spLocks noGrp="1"/>
          </p:cNvSpPr>
          <p:nvPr>
            <p:ph type="sldNum" sz="quarter" idx="12"/>
          </p:nvPr>
        </p:nvSpPr>
        <p:spPr/>
        <p:txBody>
          <a:bodyPr/>
          <a:lstStyle/>
          <a:p>
            <a:fld id="{9F926885-5829-0A40-BA08-555F19A6394A}" type="slidenum">
              <a:rPr lang="en-US" smtClean="0"/>
              <a:pPr/>
              <a:t>14</a:t>
            </a:fld>
            <a:endParaRPr lang="en-US"/>
          </a:p>
        </p:txBody>
      </p:sp>
      <p:sp>
        <p:nvSpPr>
          <p:cNvPr id="3" name="Text Placeholder 2">
            <a:extLst>
              <a:ext uri="{FF2B5EF4-FFF2-40B4-BE49-F238E27FC236}">
                <a16:creationId xmlns:a16="http://schemas.microsoft.com/office/drawing/2014/main" id="{A683B678-C064-BB48-98C8-7F86272C4F76}"/>
              </a:ext>
            </a:extLst>
          </p:cNvPr>
          <p:cNvSpPr>
            <a:spLocks noGrp="1"/>
          </p:cNvSpPr>
          <p:nvPr>
            <p:ph type="body" sz="quarter" idx="13"/>
          </p:nvPr>
        </p:nvSpPr>
        <p:spPr/>
        <p:txBody>
          <a:bodyPr/>
          <a:lstStyle/>
          <a:p>
            <a:pPr marL="0" indent="0">
              <a:lnSpc>
                <a:spcPct val="150000"/>
              </a:lnSpc>
              <a:buNone/>
            </a:pPr>
            <a:r>
              <a:rPr lang="en-GB" sz="2400" b="1" dirty="0">
                <a:solidFill>
                  <a:schemeClr val="tx1"/>
                </a:solidFill>
              </a:rPr>
              <a:t>Situation Four:</a:t>
            </a:r>
          </a:p>
          <a:p>
            <a:pPr>
              <a:lnSpc>
                <a:spcPct val="150000"/>
              </a:lnSpc>
            </a:pPr>
            <a:r>
              <a:rPr lang="en-GB" sz="2400" dirty="0">
                <a:solidFill>
                  <a:schemeClr val="accent6">
                    <a:lumMod val="10000"/>
                  </a:schemeClr>
                </a:solidFill>
              </a:rPr>
              <a:t>You’ve been struggling with managing your finances, and are considering getting a part-time job to help.</a:t>
            </a:r>
          </a:p>
          <a:p>
            <a:pPr>
              <a:lnSpc>
                <a:spcPct val="150000"/>
              </a:lnSpc>
            </a:pPr>
            <a:r>
              <a:rPr lang="en-GB" sz="2400" dirty="0">
                <a:solidFill>
                  <a:schemeClr val="accent6">
                    <a:lumMod val="10000"/>
                  </a:schemeClr>
                </a:solidFill>
              </a:rPr>
              <a:t>What’s your ASP?</a:t>
            </a:r>
          </a:p>
          <a:p>
            <a:endParaRPr lang="en-US" dirty="0"/>
          </a:p>
        </p:txBody>
      </p:sp>
      <p:sp>
        <p:nvSpPr>
          <p:cNvPr id="11" name="Rectangle 10">
            <a:extLst>
              <a:ext uri="{FF2B5EF4-FFF2-40B4-BE49-F238E27FC236}">
                <a16:creationId xmlns:a16="http://schemas.microsoft.com/office/drawing/2014/main" id="{3E868B3D-33F2-4A57-93CC-BFAB71DF7046}"/>
              </a:ext>
            </a:extLst>
          </p:cNvPr>
          <p:cNvSpPr/>
          <p:nvPr/>
        </p:nvSpPr>
        <p:spPr>
          <a:xfrm>
            <a:off x="457200" y="87285"/>
            <a:ext cx="6631752" cy="1077218"/>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Developing an Action Support Plan </a:t>
            </a:r>
          </a:p>
          <a:p>
            <a:r>
              <a:rPr lang="en-GB" sz="3200" dirty="0">
                <a:latin typeface="Arial" panose="020B0604020202020204" pitchFamily="34" charset="0"/>
                <a:cs typeface="Arial" panose="020B0604020202020204" pitchFamily="34" charset="0"/>
              </a:rPr>
              <a:t>(ASP)</a:t>
            </a:r>
          </a:p>
        </p:txBody>
      </p:sp>
      <p:pic>
        <p:nvPicPr>
          <p:cNvPr id="7" name="Picture Placeholder 6" descr="A person sitting in a chair with a book and a pen&#10;&#10;Description automatically generated">
            <a:extLst>
              <a:ext uri="{FF2B5EF4-FFF2-40B4-BE49-F238E27FC236}">
                <a16:creationId xmlns:a16="http://schemas.microsoft.com/office/drawing/2014/main" id="{99239510-87D2-E79E-2FC9-5103922149EE}"/>
              </a:ext>
            </a:extLst>
          </p:cNvPr>
          <p:cNvPicPr>
            <a:picLocks noGrp="1" noChangeAspect="1"/>
          </p:cNvPicPr>
          <p:nvPr>
            <p:ph type="pic" sz="quarter" idx="14"/>
          </p:nvPr>
        </p:nvPicPr>
        <p:blipFill rotWithShape="1">
          <a:blip r:embed="rId3"/>
          <a:srcRect t="3006" b="3006"/>
          <a:stretch/>
        </p:blipFill>
        <p:spPr>
          <a:xfrm>
            <a:off x="6918159" y="0"/>
            <a:ext cx="5273842" cy="6858001"/>
          </a:xfrm>
          <a:prstGeom prst="rect">
            <a:avLst/>
          </a:prstGeom>
        </p:spPr>
      </p:pic>
    </p:spTree>
    <p:extLst>
      <p:ext uri="{BB962C8B-B14F-4D97-AF65-F5344CB8AC3E}">
        <p14:creationId xmlns:p14="http://schemas.microsoft.com/office/powerpoint/2010/main" val="2342049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7EB6-B05E-B326-8D6E-90F72D16850A}"/>
              </a:ext>
            </a:extLst>
          </p:cNvPr>
          <p:cNvSpPr>
            <a:spLocks noGrp="1"/>
          </p:cNvSpPr>
          <p:nvPr>
            <p:ph type="title"/>
          </p:nvPr>
        </p:nvSpPr>
        <p:spPr/>
        <p:txBody>
          <a:bodyPr/>
          <a:lstStyle/>
          <a:p>
            <a:r>
              <a:rPr lang="en-GB" dirty="0"/>
              <a:t>To Conclude…</a:t>
            </a:r>
          </a:p>
        </p:txBody>
      </p:sp>
      <p:sp>
        <p:nvSpPr>
          <p:cNvPr id="3" name="Slide Number Placeholder 2">
            <a:extLst>
              <a:ext uri="{FF2B5EF4-FFF2-40B4-BE49-F238E27FC236}">
                <a16:creationId xmlns:a16="http://schemas.microsoft.com/office/drawing/2014/main" id="{879425CD-86E1-361C-7E88-F8D70A67467F}"/>
              </a:ext>
            </a:extLst>
          </p:cNvPr>
          <p:cNvSpPr>
            <a:spLocks noGrp="1"/>
          </p:cNvSpPr>
          <p:nvPr>
            <p:ph type="sldNum" sz="quarter" idx="12"/>
          </p:nvPr>
        </p:nvSpPr>
        <p:spPr/>
        <p:txBody>
          <a:bodyPr/>
          <a:lstStyle/>
          <a:p>
            <a:fld id="{9F926885-5829-0A40-BA08-555F19A6394A}" type="slidenum">
              <a:rPr lang="en-US" smtClean="0"/>
              <a:pPr/>
              <a:t>15</a:t>
            </a:fld>
            <a:endParaRPr lang="en-US" dirty="0"/>
          </a:p>
        </p:txBody>
      </p:sp>
      <p:sp>
        <p:nvSpPr>
          <p:cNvPr id="4" name="Text Placeholder 3">
            <a:extLst>
              <a:ext uri="{FF2B5EF4-FFF2-40B4-BE49-F238E27FC236}">
                <a16:creationId xmlns:a16="http://schemas.microsoft.com/office/drawing/2014/main" id="{FC9927A9-6D94-C22C-D9DE-91FFC8EAB4DF}"/>
              </a:ext>
            </a:extLst>
          </p:cNvPr>
          <p:cNvSpPr>
            <a:spLocks noGrp="1"/>
          </p:cNvSpPr>
          <p:nvPr>
            <p:ph type="body" sz="quarter" idx="13"/>
          </p:nvPr>
        </p:nvSpPr>
        <p:spPr/>
        <p:txBody>
          <a:bodyPr/>
          <a:lstStyle/>
          <a:p>
            <a:pPr defTabSz="457200">
              <a:lnSpc>
                <a:spcPct val="150000"/>
              </a:lnSpc>
              <a:spcBef>
                <a:spcPts val="0"/>
              </a:spcBef>
            </a:pPr>
            <a:r>
              <a:rPr lang="en-GB" sz="2400" dirty="0"/>
              <a:t>Starting a new course in a new environment, and with different people, can be overwhelming. </a:t>
            </a:r>
          </a:p>
          <a:p>
            <a:pPr defTabSz="457200">
              <a:lnSpc>
                <a:spcPct val="150000"/>
              </a:lnSpc>
              <a:spcBef>
                <a:spcPts val="0"/>
              </a:spcBef>
            </a:pPr>
            <a:r>
              <a:rPr lang="en-GB" sz="2400" dirty="0"/>
              <a:t>So, needing extra support is not only okay, but is actually expected.</a:t>
            </a:r>
          </a:p>
          <a:p>
            <a:pPr defTabSz="457200">
              <a:lnSpc>
                <a:spcPct val="150000"/>
              </a:lnSpc>
              <a:spcBef>
                <a:spcPts val="0"/>
              </a:spcBef>
            </a:pPr>
            <a:r>
              <a:rPr lang="en-GB" sz="2400" dirty="0"/>
              <a:t>If you ever feel like you’re struggling…</a:t>
            </a:r>
            <a:endParaRPr lang="en-GB" sz="2400" b="1" i="1" dirty="0"/>
          </a:p>
          <a:p>
            <a:pPr marL="0" indent="0" defTabSz="457200">
              <a:lnSpc>
                <a:spcPct val="150000"/>
              </a:lnSpc>
              <a:spcBef>
                <a:spcPts val="0"/>
              </a:spcBef>
              <a:buNone/>
            </a:pPr>
            <a:endParaRPr lang="en-GB" sz="2400" b="1" i="1" dirty="0"/>
          </a:p>
          <a:p>
            <a:pPr marL="0" indent="0" algn="ctr" defTabSz="457200">
              <a:lnSpc>
                <a:spcPct val="150000"/>
              </a:lnSpc>
              <a:spcBef>
                <a:spcPts val="0"/>
              </a:spcBef>
              <a:buNone/>
            </a:pPr>
            <a:r>
              <a:rPr lang="en-GB" sz="3200" b="1" dirty="0">
                <a:solidFill>
                  <a:schemeClr val="accent2"/>
                </a:solidFill>
              </a:rPr>
              <a:t>Reach out and ask for help </a:t>
            </a:r>
            <a:r>
              <a:rPr lang="en-GB" sz="3200" b="1" dirty="0">
                <a:solidFill>
                  <a:schemeClr val="accent2"/>
                </a:solidFill>
                <a:sym typeface="Wingdings" panose="05000000000000000000" pitchFamily="2" charset="2"/>
              </a:rPr>
              <a:t> </a:t>
            </a:r>
            <a:endParaRPr lang="en-GB" sz="3200" b="1" dirty="0">
              <a:solidFill>
                <a:schemeClr val="accent2"/>
              </a:solidFill>
            </a:endParaRPr>
          </a:p>
        </p:txBody>
      </p:sp>
    </p:spTree>
    <p:extLst>
      <p:ext uri="{BB962C8B-B14F-4D97-AF65-F5344CB8AC3E}">
        <p14:creationId xmlns:p14="http://schemas.microsoft.com/office/powerpoint/2010/main" val="191296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09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468F-9FF9-9212-3142-6A92D29B92C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DB5BD7B-6D64-241E-956D-72D41A3D224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67428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5B62-FC11-14D5-50ED-126B03976445}"/>
              </a:ext>
            </a:extLst>
          </p:cNvPr>
          <p:cNvSpPr>
            <a:spLocks noGrp="1"/>
          </p:cNvSpPr>
          <p:nvPr>
            <p:ph type="title"/>
          </p:nvPr>
        </p:nvSpPr>
        <p:spPr/>
        <p:txBody>
          <a:bodyPr/>
          <a:lstStyle/>
          <a:p>
            <a:r>
              <a:rPr lang="en-GB" dirty="0"/>
              <a:t>Who we are</a:t>
            </a:r>
          </a:p>
        </p:txBody>
      </p:sp>
      <p:sp>
        <p:nvSpPr>
          <p:cNvPr id="3" name="Slide Number Placeholder 2">
            <a:extLst>
              <a:ext uri="{FF2B5EF4-FFF2-40B4-BE49-F238E27FC236}">
                <a16:creationId xmlns:a16="http://schemas.microsoft.com/office/drawing/2014/main" id="{2E3D50CB-C304-C946-03DC-C0648B798578}"/>
              </a:ext>
            </a:extLst>
          </p:cNvPr>
          <p:cNvSpPr>
            <a:spLocks noGrp="1"/>
          </p:cNvSpPr>
          <p:nvPr>
            <p:ph type="sldNum" sz="quarter" idx="12"/>
          </p:nvPr>
        </p:nvSpPr>
        <p:spPr/>
        <p:txBody>
          <a:bodyPr/>
          <a:lstStyle/>
          <a:p>
            <a:fld id="{9F926885-5829-0A40-BA08-555F19A6394A}" type="slidenum">
              <a:rPr lang="en-US" smtClean="0"/>
              <a:pPr/>
              <a:t>2</a:t>
            </a:fld>
            <a:endParaRPr lang="en-US" dirty="0"/>
          </a:p>
        </p:txBody>
      </p:sp>
      <p:sp>
        <p:nvSpPr>
          <p:cNvPr id="4" name="Text Placeholder 3">
            <a:extLst>
              <a:ext uri="{FF2B5EF4-FFF2-40B4-BE49-F238E27FC236}">
                <a16:creationId xmlns:a16="http://schemas.microsoft.com/office/drawing/2014/main" id="{AF825770-8881-0545-F67D-AA24DD5823DA}"/>
              </a:ext>
            </a:extLst>
          </p:cNvPr>
          <p:cNvSpPr>
            <a:spLocks noGrp="1"/>
          </p:cNvSpPr>
          <p:nvPr>
            <p:ph type="body" sz="quarter" idx="13"/>
          </p:nvPr>
        </p:nvSpPr>
        <p:spPr/>
        <p:txBody>
          <a:bodyPr/>
          <a:lstStyle/>
          <a:p>
            <a:r>
              <a:rPr lang="en-GB" dirty="0">
                <a:solidFill>
                  <a:schemeClr val="tx1"/>
                </a:solidFill>
              </a:rPr>
              <a:t>As a team, we bring together the thirteen Higher Education providers in West Yorkshire. </a:t>
            </a:r>
          </a:p>
          <a:p>
            <a:endParaRPr lang="en-GB" dirty="0">
              <a:solidFill>
                <a:schemeClr val="tx1"/>
              </a:solidFill>
            </a:endParaRPr>
          </a:p>
          <a:p>
            <a:r>
              <a:rPr lang="en-GB" dirty="0">
                <a:solidFill>
                  <a:schemeClr val="tx1"/>
                </a:solidFill>
              </a:rPr>
              <a:t>We have members of staff at each institution, providing a central place to find information, and providing help with accessing and preparing for Higher Education.</a:t>
            </a:r>
          </a:p>
          <a:p>
            <a:endParaRPr lang="en-GB" dirty="0">
              <a:solidFill>
                <a:schemeClr val="tx1"/>
              </a:solidFill>
            </a:endParaRPr>
          </a:p>
          <a:p>
            <a:r>
              <a:rPr lang="en-GB" dirty="0">
                <a:solidFill>
                  <a:schemeClr val="tx1"/>
                </a:solidFill>
              </a:rPr>
              <a:t>You might find us in a school or college, online or at a local community event.</a:t>
            </a:r>
          </a:p>
          <a:p>
            <a:endParaRPr lang="en-GB" dirty="0"/>
          </a:p>
        </p:txBody>
      </p:sp>
    </p:spTree>
    <p:extLst>
      <p:ext uri="{BB962C8B-B14F-4D97-AF65-F5344CB8AC3E}">
        <p14:creationId xmlns:p14="http://schemas.microsoft.com/office/powerpoint/2010/main" val="28190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5FF1-4A8A-0B2A-6E58-5B4BCC1D259E}"/>
              </a:ext>
            </a:extLst>
          </p:cNvPr>
          <p:cNvSpPr>
            <a:spLocks noGrp="1"/>
          </p:cNvSpPr>
          <p:nvPr>
            <p:ph type="title"/>
          </p:nvPr>
        </p:nvSpPr>
        <p:spPr/>
        <p:txBody>
          <a:bodyPr/>
          <a:lstStyle/>
          <a:p>
            <a:r>
              <a:rPr lang="en-GB" dirty="0"/>
              <a:t>What we will cover</a:t>
            </a:r>
          </a:p>
        </p:txBody>
      </p:sp>
      <p:sp>
        <p:nvSpPr>
          <p:cNvPr id="3" name="Slide Number Placeholder 2">
            <a:extLst>
              <a:ext uri="{FF2B5EF4-FFF2-40B4-BE49-F238E27FC236}">
                <a16:creationId xmlns:a16="http://schemas.microsoft.com/office/drawing/2014/main" id="{9B5069E2-586A-32D6-CEED-ACEBB8E1C786}"/>
              </a:ext>
            </a:extLst>
          </p:cNvPr>
          <p:cNvSpPr>
            <a:spLocks noGrp="1"/>
          </p:cNvSpPr>
          <p:nvPr>
            <p:ph type="sldNum" sz="quarter" idx="12"/>
          </p:nvPr>
        </p:nvSpPr>
        <p:spPr/>
        <p:txBody>
          <a:bodyPr/>
          <a:lstStyle/>
          <a:p>
            <a:fld id="{9F926885-5829-0A40-BA08-555F19A6394A}" type="slidenum">
              <a:rPr lang="en-US" smtClean="0"/>
              <a:pPr/>
              <a:t>3</a:t>
            </a:fld>
            <a:endParaRPr lang="en-US" dirty="0"/>
          </a:p>
        </p:txBody>
      </p:sp>
      <p:sp>
        <p:nvSpPr>
          <p:cNvPr id="4" name="Text Placeholder 3">
            <a:extLst>
              <a:ext uri="{FF2B5EF4-FFF2-40B4-BE49-F238E27FC236}">
                <a16:creationId xmlns:a16="http://schemas.microsoft.com/office/drawing/2014/main" id="{2459EA94-1E21-611F-812E-CC6BDC050452}"/>
              </a:ext>
            </a:extLst>
          </p:cNvPr>
          <p:cNvSpPr>
            <a:spLocks noGrp="1"/>
          </p:cNvSpPr>
          <p:nvPr>
            <p:ph type="body" sz="quarter" idx="13"/>
          </p:nvPr>
        </p:nvSpPr>
        <p:spPr/>
        <p:txBody>
          <a:bodyPr/>
          <a:lstStyle/>
          <a:p>
            <a:r>
              <a:rPr lang="en-GB" dirty="0"/>
              <a:t>Discovering what support is available at HE.</a:t>
            </a:r>
          </a:p>
          <a:p>
            <a:endParaRPr lang="en-GB" dirty="0"/>
          </a:p>
          <a:p>
            <a:r>
              <a:rPr lang="en-GB" dirty="0"/>
              <a:t>How to access support.</a:t>
            </a:r>
          </a:p>
          <a:p>
            <a:endParaRPr lang="en-GB" dirty="0"/>
          </a:p>
          <a:p>
            <a:r>
              <a:rPr lang="en-GB" dirty="0"/>
              <a:t>Developing a support action plan for potential students.</a:t>
            </a:r>
          </a:p>
        </p:txBody>
      </p:sp>
    </p:spTree>
    <p:extLst>
      <p:ext uri="{BB962C8B-B14F-4D97-AF65-F5344CB8AC3E}">
        <p14:creationId xmlns:p14="http://schemas.microsoft.com/office/powerpoint/2010/main" val="183767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E68995-7411-9644-AFDE-F168A266924D}"/>
              </a:ext>
            </a:extLst>
          </p:cNvPr>
          <p:cNvSpPr>
            <a:spLocks noGrp="1"/>
          </p:cNvSpPr>
          <p:nvPr>
            <p:ph type="sldNum" sz="quarter" idx="12"/>
          </p:nvPr>
        </p:nvSpPr>
        <p:spPr/>
        <p:txBody>
          <a:bodyPr/>
          <a:lstStyle/>
          <a:p>
            <a:fld id="{9F926885-5829-0A40-BA08-555F19A6394A}" type="slidenum">
              <a:rPr lang="en-US" smtClean="0"/>
              <a:pPr/>
              <a:t>4</a:t>
            </a:fld>
            <a:endParaRPr lang="en-US"/>
          </a:p>
        </p:txBody>
      </p:sp>
      <p:sp>
        <p:nvSpPr>
          <p:cNvPr id="14" name="Title 1">
            <a:extLst>
              <a:ext uri="{FF2B5EF4-FFF2-40B4-BE49-F238E27FC236}">
                <a16:creationId xmlns:a16="http://schemas.microsoft.com/office/drawing/2014/main" id="{AE866240-86F8-4612-B5FD-6CCF6F37007B}"/>
              </a:ext>
            </a:extLst>
          </p:cNvPr>
          <p:cNvSpPr>
            <a:spLocks noGrp="1"/>
          </p:cNvSpPr>
          <p:nvPr>
            <p:ph type="title"/>
          </p:nvPr>
        </p:nvSpPr>
        <p:spPr>
          <a:xfrm>
            <a:off x="565484" y="1672389"/>
            <a:ext cx="6160163" cy="2378750"/>
          </a:xfrm>
        </p:spPr>
        <p:txBody>
          <a:bodyPr>
            <a:normAutofit/>
          </a:bodyPr>
          <a:lstStyle/>
          <a:p>
            <a:r>
              <a:rPr lang="en-US" sz="3200" dirty="0"/>
              <a:t>What kind of support might you need when starting at HE?</a:t>
            </a:r>
            <a:br>
              <a:rPr lang="en-US" sz="4400" dirty="0"/>
            </a:br>
            <a:endParaRPr lang="en-GB" sz="4400" dirty="0"/>
          </a:p>
        </p:txBody>
      </p:sp>
      <p:pic>
        <p:nvPicPr>
          <p:cNvPr id="4" name="Picture Placeholder 3">
            <a:extLst>
              <a:ext uri="{FF2B5EF4-FFF2-40B4-BE49-F238E27FC236}">
                <a16:creationId xmlns:a16="http://schemas.microsoft.com/office/drawing/2014/main" id="{E4856E29-6355-8485-DCC2-DB8F76D1C11C}"/>
              </a:ext>
            </a:extLst>
          </p:cNvPr>
          <p:cNvPicPr>
            <a:picLocks noGrp="1" noChangeAspect="1"/>
          </p:cNvPicPr>
          <p:nvPr>
            <p:ph type="pic" sz="quarter" idx="18"/>
          </p:nvPr>
        </p:nvPicPr>
        <p:blipFill>
          <a:blip r:embed="rId3"/>
          <a:srcRect l="26306" r="26306"/>
          <a:stretch>
            <a:fillRect/>
          </a:stretch>
        </p:blipFill>
        <p:spPr>
          <a:xfrm>
            <a:off x="8164532" y="703220"/>
            <a:ext cx="3875068" cy="5451559"/>
          </a:xfrm>
          <a:prstGeom prst="rect">
            <a:avLst/>
          </a:prstGeom>
        </p:spPr>
      </p:pic>
    </p:spTree>
    <p:extLst>
      <p:ext uri="{BB962C8B-B14F-4D97-AF65-F5344CB8AC3E}">
        <p14:creationId xmlns:p14="http://schemas.microsoft.com/office/powerpoint/2010/main" val="161762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B2F5-75A3-6C44-B7C4-FFEFC67535D9}"/>
              </a:ext>
            </a:extLst>
          </p:cNvPr>
          <p:cNvSpPr>
            <a:spLocks noGrp="1"/>
          </p:cNvSpPr>
          <p:nvPr>
            <p:ph type="title"/>
          </p:nvPr>
        </p:nvSpPr>
        <p:spPr>
          <a:xfrm>
            <a:off x="457200" y="201643"/>
            <a:ext cx="6642478" cy="647853"/>
          </a:xfrm>
        </p:spPr>
        <p:txBody>
          <a:bodyPr>
            <a:noAutofit/>
          </a:bodyPr>
          <a:lstStyle/>
          <a:p>
            <a:r>
              <a:rPr lang="en-GB" dirty="0"/>
              <a:t>Identifying areas for support</a:t>
            </a:r>
            <a:endParaRPr lang="en-US" dirty="0"/>
          </a:p>
        </p:txBody>
      </p:sp>
      <p:sp>
        <p:nvSpPr>
          <p:cNvPr id="3" name="Slide Number Placeholder 2">
            <a:extLst>
              <a:ext uri="{FF2B5EF4-FFF2-40B4-BE49-F238E27FC236}">
                <a16:creationId xmlns:a16="http://schemas.microsoft.com/office/drawing/2014/main" id="{2A1C8293-6BF6-7849-85CD-3BF48F8706D7}"/>
              </a:ext>
            </a:extLst>
          </p:cNvPr>
          <p:cNvSpPr>
            <a:spLocks noGrp="1"/>
          </p:cNvSpPr>
          <p:nvPr>
            <p:ph type="sldNum" sz="quarter" idx="12"/>
          </p:nvPr>
        </p:nvSpPr>
        <p:spPr/>
        <p:txBody>
          <a:bodyPr/>
          <a:lstStyle/>
          <a:p>
            <a:fld id="{9F926885-5829-0A40-BA08-555F19A6394A}" type="slidenum">
              <a:rPr lang="en-US" smtClean="0"/>
              <a:pPr/>
              <a:t>5</a:t>
            </a:fld>
            <a:endParaRPr lang="en-US" dirty="0"/>
          </a:p>
        </p:txBody>
      </p:sp>
      <p:sp>
        <p:nvSpPr>
          <p:cNvPr id="4" name="Text Placeholder 3">
            <a:extLst>
              <a:ext uri="{FF2B5EF4-FFF2-40B4-BE49-F238E27FC236}">
                <a16:creationId xmlns:a16="http://schemas.microsoft.com/office/drawing/2014/main" id="{26F18DA7-9854-DA4A-883A-7CF5C402276E}"/>
              </a:ext>
            </a:extLst>
          </p:cNvPr>
          <p:cNvSpPr>
            <a:spLocks noGrp="1"/>
          </p:cNvSpPr>
          <p:nvPr>
            <p:ph type="body" sz="quarter" idx="13"/>
          </p:nvPr>
        </p:nvSpPr>
        <p:spPr>
          <a:xfrm>
            <a:off x="816897" y="1313601"/>
            <a:ext cx="5279103" cy="4854268"/>
          </a:xfrm>
        </p:spPr>
        <p:txBody>
          <a:bodyPr/>
          <a:lstStyle/>
          <a:p>
            <a:pPr>
              <a:lnSpc>
                <a:spcPct val="200000"/>
              </a:lnSpc>
            </a:pPr>
            <a:r>
              <a:rPr lang="en-US" sz="2000" dirty="0"/>
              <a:t>Financial</a:t>
            </a:r>
          </a:p>
          <a:p>
            <a:pPr>
              <a:lnSpc>
                <a:spcPct val="200000"/>
              </a:lnSpc>
            </a:pPr>
            <a:r>
              <a:rPr lang="en-US" sz="2000" dirty="0"/>
              <a:t>Mental Health</a:t>
            </a:r>
          </a:p>
          <a:p>
            <a:pPr>
              <a:lnSpc>
                <a:spcPct val="200000"/>
              </a:lnSpc>
            </a:pPr>
            <a:r>
              <a:rPr lang="en-US" sz="2000" dirty="0"/>
              <a:t>Additional Needs</a:t>
            </a:r>
          </a:p>
          <a:p>
            <a:pPr>
              <a:lnSpc>
                <a:spcPct val="200000"/>
              </a:lnSpc>
            </a:pPr>
            <a:r>
              <a:rPr lang="en-US" sz="2000" dirty="0"/>
              <a:t>Study Skills</a:t>
            </a:r>
          </a:p>
          <a:p>
            <a:pPr>
              <a:lnSpc>
                <a:spcPct val="200000"/>
              </a:lnSpc>
            </a:pPr>
            <a:r>
              <a:rPr lang="en-US" sz="2000" dirty="0"/>
              <a:t>Accommodation</a:t>
            </a:r>
          </a:p>
          <a:p>
            <a:pPr>
              <a:lnSpc>
                <a:spcPct val="200000"/>
              </a:lnSpc>
            </a:pPr>
            <a:r>
              <a:rPr lang="en-US" sz="2000" dirty="0"/>
              <a:t>Social Support</a:t>
            </a:r>
          </a:p>
          <a:p>
            <a:pPr>
              <a:lnSpc>
                <a:spcPct val="200000"/>
              </a:lnSpc>
            </a:pPr>
            <a:r>
              <a:rPr lang="en-US" sz="2000" dirty="0"/>
              <a:t>Employment</a:t>
            </a:r>
          </a:p>
        </p:txBody>
      </p:sp>
      <p:pic>
        <p:nvPicPr>
          <p:cNvPr id="7" name="Picture Placeholder 6">
            <a:extLst>
              <a:ext uri="{FF2B5EF4-FFF2-40B4-BE49-F238E27FC236}">
                <a16:creationId xmlns:a16="http://schemas.microsoft.com/office/drawing/2014/main" id="{A6806CE6-E266-553A-18AE-9ECC38D07702}"/>
              </a:ext>
            </a:extLst>
          </p:cNvPr>
          <p:cNvPicPr>
            <a:picLocks noGrp="1" noChangeAspect="1"/>
          </p:cNvPicPr>
          <p:nvPr>
            <p:ph type="pic" sz="quarter" idx="14"/>
          </p:nvPr>
        </p:nvPicPr>
        <p:blipFill>
          <a:blip r:embed="rId3"/>
          <a:srcRect l="20992" r="20992"/>
          <a:stretch>
            <a:fillRect/>
          </a:stretch>
        </p:blipFill>
        <p:spPr>
          <a:prstGeom prst="rect">
            <a:avLst/>
          </a:prstGeom>
        </p:spPr>
      </p:pic>
    </p:spTree>
    <p:extLst>
      <p:ext uri="{BB962C8B-B14F-4D97-AF65-F5344CB8AC3E}">
        <p14:creationId xmlns:p14="http://schemas.microsoft.com/office/powerpoint/2010/main" val="367816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457200" y="297025"/>
            <a:ext cx="10568654" cy="647853"/>
          </a:xfrm>
        </p:spPr>
        <p:txBody>
          <a:bodyPr>
            <a:noAutofit/>
          </a:bodyPr>
          <a:lstStyle/>
          <a:p>
            <a:r>
              <a:rPr lang="en-GB" dirty="0"/>
              <a:t>Discovering support at your college or university</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6</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p:txBody>
          <a:bodyPr/>
          <a:lstStyle/>
          <a:p>
            <a:pPr marL="0" indent="0">
              <a:buNone/>
            </a:pPr>
            <a:r>
              <a:rPr lang="en-GB" sz="2400" dirty="0"/>
              <a:t>With the person next to you, try to pair each ‘issue’ with the relevant department. There will be crossovers, that’s okay!</a:t>
            </a:r>
          </a:p>
          <a:p>
            <a:pPr marL="0" indent="0">
              <a:buNone/>
            </a:pPr>
            <a:endParaRPr lang="en-GB" sz="2800" dirty="0"/>
          </a:p>
        </p:txBody>
      </p:sp>
      <p:graphicFrame>
        <p:nvGraphicFramePr>
          <p:cNvPr id="13" name="Table 12">
            <a:extLst>
              <a:ext uri="{FF2B5EF4-FFF2-40B4-BE49-F238E27FC236}">
                <a16:creationId xmlns:a16="http://schemas.microsoft.com/office/drawing/2014/main" id="{6C54ADF5-D040-477C-B34C-712FC7AAEC45}"/>
              </a:ext>
            </a:extLst>
          </p:cNvPr>
          <p:cNvGraphicFramePr>
            <a:graphicFrameLocks noGrp="1"/>
          </p:cNvGraphicFramePr>
          <p:nvPr>
            <p:extLst>
              <p:ext uri="{D42A27DB-BD31-4B8C-83A1-F6EECF244321}">
                <p14:modId xmlns:p14="http://schemas.microsoft.com/office/powerpoint/2010/main" val="2581841824"/>
              </p:ext>
            </p:extLst>
          </p:nvPr>
        </p:nvGraphicFramePr>
        <p:xfrm>
          <a:off x="625642" y="3248525"/>
          <a:ext cx="11393907" cy="2075950"/>
        </p:xfrm>
        <a:graphic>
          <a:graphicData uri="http://schemas.openxmlformats.org/drawingml/2006/table">
            <a:tbl>
              <a:tblPr firstRow="1" bandRow="1">
                <a:tableStyleId>{21E4AEA4-8DFA-4A89-87EB-49C32662AFE0}</a:tableStyleId>
              </a:tblPr>
              <a:tblGrid>
                <a:gridCol w="1631978">
                  <a:extLst>
                    <a:ext uri="{9D8B030D-6E8A-4147-A177-3AD203B41FA5}">
                      <a16:colId xmlns:a16="http://schemas.microsoft.com/office/drawing/2014/main" val="1693733925"/>
                    </a:ext>
                  </a:extLst>
                </a:gridCol>
                <a:gridCol w="1623424">
                  <a:extLst>
                    <a:ext uri="{9D8B030D-6E8A-4147-A177-3AD203B41FA5}">
                      <a16:colId xmlns:a16="http://schemas.microsoft.com/office/drawing/2014/main" val="2035200661"/>
                    </a:ext>
                  </a:extLst>
                </a:gridCol>
                <a:gridCol w="1473009">
                  <a:extLst>
                    <a:ext uri="{9D8B030D-6E8A-4147-A177-3AD203B41FA5}">
                      <a16:colId xmlns:a16="http://schemas.microsoft.com/office/drawing/2014/main" val="311732749"/>
                    </a:ext>
                  </a:extLst>
                </a:gridCol>
                <a:gridCol w="2043182">
                  <a:extLst>
                    <a:ext uri="{9D8B030D-6E8A-4147-A177-3AD203B41FA5}">
                      <a16:colId xmlns:a16="http://schemas.microsoft.com/office/drawing/2014/main" val="3704467495"/>
                    </a:ext>
                  </a:extLst>
                </a:gridCol>
                <a:gridCol w="1565623">
                  <a:extLst>
                    <a:ext uri="{9D8B030D-6E8A-4147-A177-3AD203B41FA5}">
                      <a16:colId xmlns:a16="http://schemas.microsoft.com/office/drawing/2014/main" val="3499901662"/>
                    </a:ext>
                  </a:extLst>
                </a:gridCol>
                <a:gridCol w="1689878">
                  <a:extLst>
                    <a:ext uri="{9D8B030D-6E8A-4147-A177-3AD203B41FA5}">
                      <a16:colId xmlns:a16="http://schemas.microsoft.com/office/drawing/2014/main" val="1174423985"/>
                    </a:ext>
                  </a:extLst>
                </a:gridCol>
                <a:gridCol w="1366813">
                  <a:extLst>
                    <a:ext uri="{9D8B030D-6E8A-4147-A177-3AD203B41FA5}">
                      <a16:colId xmlns:a16="http://schemas.microsoft.com/office/drawing/2014/main" val="2421293384"/>
                    </a:ext>
                  </a:extLst>
                </a:gridCol>
              </a:tblGrid>
              <a:tr h="1037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Financial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Mental Health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Study Skills</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Accommodation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Employment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Social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Additional Support</a:t>
                      </a:r>
                    </a:p>
                    <a:p>
                      <a:pPr algn="ctr"/>
                      <a:endParaRPr lang="en-GB" sz="1800" b="0" dirty="0">
                        <a:solidFill>
                          <a:schemeClr val="bg1"/>
                        </a:solidFill>
                      </a:endParaRPr>
                    </a:p>
                  </a:txBody>
                  <a:tcPr/>
                </a:tc>
                <a:extLst>
                  <a:ext uri="{0D108BD9-81ED-4DB2-BD59-A6C34878D82A}">
                    <a16:rowId xmlns:a16="http://schemas.microsoft.com/office/drawing/2014/main" val="363146523"/>
                  </a:ext>
                </a:extLst>
              </a:tr>
              <a:tr h="1037975">
                <a:tc>
                  <a:txBody>
                    <a:bodyPr/>
                    <a:lstStyle/>
                    <a:p>
                      <a:pPr algn="ctr"/>
                      <a:r>
                        <a:rPr lang="en-GB" dirty="0"/>
                        <a:t>Student Union</a:t>
                      </a:r>
                    </a:p>
                  </a:txBody>
                  <a:tcPr/>
                </a:tc>
                <a:tc>
                  <a:txBody>
                    <a:bodyPr/>
                    <a:lstStyle/>
                    <a:p>
                      <a:pPr algn="ctr"/>
                      <a:r>
                        <a:rPr lang="en-GB" dirty="0"/>
                        <a:t>Student Welfare</a:t>
                      </a:r>
                    </a:p>
                  </a:txBody>
                  <a:tcPr/>
                </a:tc>
                <a:tc>
                  <a:txBody>
                    <a:bodyPr/>
                    <a:lstStyle/>
                    <a:p>
                      <a:pPr algn="ctr"/>
                      <a:r>
                        <a:rPr lang="en-GB" dirty="0"/>
                        <a:t>Careers</a:t>
                      </a:r>
                    </a:p>
                  </a:txBody>
                  <a:tcPr/>
                </a:tc>
                <a:tc>
                  <a:txBody>
                    <a:bodyPr/>
                    <a:lstStyle/>
                    <a:p>
                      <a:pPr algn="ctr"/>
                      <a:r>
                        <a:rPr lang="en-GB" dirty="0"/>
                        <a:t>The Library</a:t>
                      </a:r>
                    </a:p>
                  </a:txBody>
                  <a:tcPr/>
                </a:tc>
                <a:tc>
                  <a:txBody>
                    <a:bodyPr/>
                    <a:lstStyle/>
                    <a:p>
                      <a:pPr algn="ctr"/>
                      <a:r>
                        <a:rPr lang="en-GB" dirty="0"/>
                        <a:t>Mental Health Team</a:t>
                      </a:r>
                    </a:p>
                  </a:txBody>
                  <a:tcPr/>
                </a:tc>
                <a:tc>
                  <a:txBody>
                    <a:bodyPr/>
                    <a:lstStyle/>
                    <a:p>
                      <a:pPr algn="ctr"/>
                      <a:r>
                        <a:rPr lang="en-GB" dirty="0"/>
                        <a:t>Course Tutors/Faculty</a:t>
                      </a:r>
                    </a:p>
                  </a:txBody>
                  <a:tcPr/>
                </a:tc>
                <a:tc>
                  <a:txBody>
                    <a:bodyPr/>
                    <a:lstStyle/>
                    <a:p>
                      <a:pPr algn="ctr"/>
                      <a:r>
                        <a:rPr lang="en-GB" dirty="0"/>
                        <a:t>Finance Team</a:t>
                      </a:r>
                    </a:p>
                  </a:txBody>
                  <a:tcPr/>
                </a:tc>
                <a:extLst>
                  <a:ext uri="{0D108BD9-81ED-4DB2-BD59-A6C34878D82A}">
                    <a16:rowId xmlns:a16="http://schemas.microsoft.com/office/drawing/2014/main" val="3414999237"/>
                  </a:ext>
                </a:extLst>
              </a:tr>
            </a:tbl>
          </a:graphicData>
        </a:graphic>
      </p:graphicFrame>
    </p:spTree>
    <p:extLst>
      <p:ext uri="{BB962C8B-B14F-4D97-AF65-F5344CB8AC3E}">
        <p14:creationId xmlns:p14="http://schemas.microsoft.com/office/powerpoint/2010/main" val="2284307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457200" y="199980"/>
            <a:ext cx="10568654" cy="647853"/>
          </a:xfrm>
        </p:spPr>
        <p:txBody>
          <a:bodyPr>
            <a:noAutofit/>
          </a:bodyPr>
          <a:lstStyle/>
          <a:p>
            <a:r>
              <a:rPr lang="en-GB" dirty="0"/>
              <a:t>Discovering support at your college or university</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7</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p:txBody>
          <a:bodyPr/>
          <a:lstStyle/>
          <a:p>
            <a:pPr marL="0" indent="0">
              <a:buNone/>
            </a:pPr>
            <a:r>
              <a:rPr lang="en-GB" sz="2400" dirty="0"/>
              <a:t>With the person next to you, try to pair each ‘issue’ with the relevant department. There will be crossovers, that’s okay!</a:t>
            </a:r>
          </a:p>
          <a:p>
            <a:pPr marL="0" indent="0">
              <a:buNone/>
            </a:pPr>
            <a:endParaRPr lang="en-GB" sz="2800" dirty="0"/>
          </a:p>
        </p:txBody>
      </p:sp>
      <p:graphicFrame>
        <p:nvGraphicFramePr>
          <p:cNvPr id="13" name="Table 12">
            <a:extLst>
              <a:ext uri="{FF2B5EF4-FFF2-40B4-BE49-F238E27FC236}">
                <a16:creationId xmlns:a16="http://schemas.microsoft.com/office/drawing/2014/main" id="{6C54ADF5-D040-477C-B34C-712FC7AAEC45}"/>
              </a:ext>
            </a:extLst>
          </p:cNvPr>
          <p:cNvGraphicFramePr>
            <a:graphicFrameLocks noGrp="1"/>
          </p:cNvGraphicFramePr>
          <p:nvPr>
            <p:extLst>
              <p:ext uri="{D42A27DB-BD31-4B8C-83A1-F6EECF244321}">
                <p14:modId xmlns:p14="http://schemas.microsoft.com/office/powerpoint/2010/main" val="925378226"/>
              </p:ext>
            </p:extLst>
          </p:nvPr>
        </p:nvGraphicFramePr>
        <p:xfrm>
          <a:off x="625642" y="3248525"/>
          <a:ext cx="11393907" cy="2775335"/>
        </p:xfrm>
        <a:graphic>
          <a:graphicData uri="http://schemas.openxmlformats.org/drawingml/2006/table">
            <a:tbl>
              <a:tblPr firstRow="1" bandRow="1">
                <a:tableStyleId>{21E4AEA4-8DFA-4A89-87EB-49C32662AFE0}</a:tableStyleId>
              </a:tblPr>
              <a:tblGrid>
                <a:gridCol w="1347537">
                  <a:extLst>
                    <a:ext uri="{9D8B030D-6E8A-4147-A177-3AD203B41FA5}">
                      <a16:colId xmlns:a16="http://schemas.microsoft.com/office/drawing/2014/main" val="1693733925"/>
                    </a:ext>
                  </a:extLst>
                </a:gridCol>
                <a:gridCol w="1672389">
                  <a:extLst>
                    <a:ext uri="{9D8B030D-6E8A-4147-A177-3AD203B41FA5}">
                      <a16:colId xmlns:a16="http://schemas.microsoft.com/office/drawing/2014/main" val="2035200661"/>
                    </a:ext>
                  </a:extLst>
                </a:gridCol>
                <a:gridCol w="1696453">
                  <a:extLst>
                    <a:ext uri="{9D8B030D-6E8A-4147-A177-3AD203B41FA5}">
                      <a16:colId xmlns:a16="http://schemas.microsoft.com/office/drawing/2014/main" val="311732749"/>
                    </a:ext>
                  </a:extLst>
                </a:gridCol>
                <a:gridCol w="2021305">
                  <a:extLst>
                    <a:ext uri="{9D8B030D-6E8A-4147-A177-3AD203B41FA5}">
                      <a16:colId xmlns:a16="http://schemas.microsoft.com/office/drawing/2014/main" val="3704467495"/>
                    </a:ext>
                  </a:extLst>
                </a:gridCol>
                <a:gridCol w="1599532">
                  <a:extLst>
                    <a:ext uri="{9D8B030D-6E8A-4147-A177-3AD203B41FA5}">
                      <a16:colId xmlns:a16="http://schemas.microsoft.com/office/drawing/2014/main" val="3499901662"/>
                    </a:ext>
                  </a:extLst>
                </a:gridCol>
                <a:gridCol w="1697121">
                  <a:extLst>
                    <a:ext uri="{9D8B030D-6E8A-4147-A177-3AD203B41FA5}">
                      <a16:colId xmlns:a16="http://schemas.microsoft.com/office/drawing/2014/main" val="1174423985"/>
                    </a:ext>
                  </a:extLst>
                </a:gridCol>
                <a:gridCol w="1359570">
                  <a:extLst>
                    <a:ext uri="{9D8B030D-6E8A-4147-A177-3AD203B41FA5}">
                      <a16:colId xmlns:a16="http://schemas.microsoft.com/office/drawing/2014/main" val="2421293384"/>
                    </a:ext>
                  </a:extLst>
                </a:gridCol>
              </a:tblGrid>
              <a:tr h="1037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Financial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Mental Health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Study Skills</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Accommodation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Employment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Social Support</a:t>
                      </a:r>
                    </a:p>
                    <a:p>
                      <a:pPr algn="ctr"/>
                      <a:endParaRPr lang="en-GB" sz="1800" b="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Additional Support</a:t>
                      </a:r>
                    </a:p>
                    <a:p>
                      <a:pPr algn="ctr"/>
                      <a:endParaRPr lang="en-GB" sz="1800" b="0" dirty="0">
                        <a:solidFill>
                          <a:schemeClr val="bg1"/>
                        </a:solidFill>
                      </a:endParaRPr>
                    </a:p>
                  </a:txBody>
                  <a:tcPr/>
                </a:tc>
                <a:extLst>
                  <a:ext uri="{0D108BD9-81ED-4DB2-BD59-A6C34878D82A}">
                    <a16:rowId xmlns:a16="http://schemas.microsoft.com/office/drawing/2014/main" val="363146523"/>
                  </a:ext>
                </a:extLst>
              </a:tr>
              <a:tr h="1037975">
                <a:tc>
                  <a:txBody>
                    <a:bodyPr/>
                    <a:lstStyle/>
                    <a:p>
                      <a:pPr algn="ctr"/>
                      <a:r>
                        <a:rPr lang="en-GB" dirty="0"/>
                        <a:t>Student Welfare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Mental Health Team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Course Tutors/Faculty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a:p>
                      <a:pPr algn="ctr"/>
                      <a:endParaRPr lang="en-GB" dirty="0"/>
                    </a:p>
                  </a:txBody>
                  <a:tcPr/>
                </a:tc>
                <a:tc>
                  <a:txBody>
                    <a:bodyPr/>
                    <a:lstStyle/>
                    <a:p>
                      <a:pPr algn="ctr"/>
                      <a:r>
                        <a:rPr lang="en-GB" dirty="0"/>
                        <a:t>The Library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Course Tutors/Faculty</a:t>
                      </a:r>
                    </a:p>
                    <a:p>
                      <a:pPr algn="ctr"/>
                      <a:endParaRPr lang="en-GB" dirty="0"/>
                    </a:p>
                  </a:txBody>
                  <a:tcPr/>
                </a:tc>
                <a:tc>
                  <a:txBody>
                    <a:bodyPr/>
                    <a:lstStyle/>
                    <a:p>
                      <a:pPr algn="ctr"/>
                      <a:r>
                        <a:rPr lang="en-GB" dirty="0"/>
                        <a:t>Student Welfare</a:t>
                      </a:r>
                    </a:p>
                  </a:txBody>
                  <a:tcPr/>
                </a:tc>
                <a:tc>
                  <a:txBody>
                    <a:bodyPr/>
                    <a:lstStyle/>
                    <a:p>
                      <a:pPr algn="ctr"/>
                      <a:r>
                        <a:rPr lang="en-GB" dirty="0"/>
                        <a:t>Careers</a:t>
                      </a:r>
                    </a:p>
                  </a:txBody>
                  <a:tcPr/>
                </a:tc>
                <a:tc>
                  <a:txBody>
                    <a:bodyPr/>
                    <a:lstStyle/>
                    <a:p>
                      <a:pPr algn="ctr"/>
                      <a:r>
                        <a:rPr lang="en-GB" dirty="0"/>
                        <a:t>Student Union</a:t>
                      </a:r>
                    </a:p>
                  </a:txBody>
                  <a:tcPr/>
                </a:tc>
                <a:tc>
                  <a:txBody>
                    <a:bodyPr/>
                    <a:lstStyle/>
                    <a:p>
                      <a:pPr algn="ctr"/>
                      <a:r>
                        <a:rPr lang="en-GB" dirty="0"/>
                        <a:t>Student Welfare</a:t>
                      </a:r>
                    </a:p>
                  </a:txBody>
                  <a:tcPr/>
                </a:tc>
                <a:extLst>
                  <a:ext uri="{0D108BD9-81ED-4DB2-BD59-A6C34878D82A}">
                    <a16:rowId xmlns:a16="http://schemas.microsoft.com/office/drawing/2014/main" val="3414999237"/>
                  </a:ext>
                </a:extLst>
              </a:tr>
            </a:tbl>
          </a:graphicData>
        </a:graphic>
      </p:graphicFrame>
    </p:spTree>
    <p:extLst>
      <p:ext uri="{BB962C8B-B14F-4D97-AF65-F5344CB8AC3E}">
        <p14:creationId xmlns:p14="http://schemas.microsoft.com/office/powerpoint/2010/main" val="349670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85EC7E-D041-4DA4-A9CB-CE996CBF0CEA}"/>
              </a:ext>
            </a:extLst>
          </p:cNvPr>
          <p:cNvSpPr>
            <a:spLocks noGrp="1"/>
          </p:cNvSpPr>
          <p:nvPr>
            <p:ph type="title"/>
          </p:nvPr>
        </p:nvSpPr>
        <p:spPr>
          <a:xfrm>
            <a:off x="457200" y="254324"/>
            <a:ext cx="5279103" cy="647853"/>
          </a:xfrm>
        </p:spPr>
        <p:txBody>
          <a:bodyPr>
            <a:normAutofit/>
          </a:bodyPr>
          <a:lstStyle/>
          <a:p>
            <a:r>
              <a:rPr lang="en-GB" dirty="0"/>
              <a:t>Accessing support</a:t>
            </a:r>
          </a:p>
        </p:txBody>
      </p:sp>
      <p:sp>
        <p:nvSpPr>
          <p:cNvPr id="3" name="Slide Number Placeholder 2">
            <a:extLst>
              <a:ext uri="{FF2B5EF4-FFF2-40B4-BE49-F238E27FC236}">
                <a16:creationId xmlns:a16="http://schemas.microsoft.com/office/drawing/2014/main" id="{8C6AD042-768E-F44E-9C24-57F4618D948A}"/>
              </a:ext>
            </a:extLst>
          </p:cNvPr>
          <p:cNvSpPr>
            <a:spLocks noGrp="1"/>
          </p:cNvSpPr>
          <p:nvPr>
            <p:ph type="sldNum" sz="quarter" idx="12"/>
          </p:nvPr>
        </p:nvSpPr>
        <p:spPr/>
        <p:txBody>
          <a:bodyPr/>
          <a:lstStyle/>
          <a:p>
            <a:fld id="{9F926885-5829-0A40-BA08-555F19A6394A}" type="slidenum">
              <a:rPr lang="en-US" smtClean="0"/>
              <a:pPr/>
              <a:t>8</a:t>
            </a:fld>
            <a:endParaRPr lang="en-US"/>
          </a:p>
        </p:txBody>
      </p:sp>
      <p:sp>
        <p:nvSpPr>
          <p:cNvPr id="4" name="Text Placeholder 3">
            <a:extLst>
              <a:ext uri="{FF2B5EF4-FFF2-40B4-BE49-F238E27FC236}">
                <a16:creationId xmlns:a16="http://schemas.microsoft.com/office/drawing/2014/main" id="{511F8937-D23A-4AB8-B146-C3B2B20921EE}"/>
              </a:ext>
            </a:extLst>
          </p:cNvPr>
          <p:cNvSpPr>
            <a:spLocks noGrp="1"/>
          </p:cNvSpPr>
          <p:nvPr>
            <p:ph type="body" sz="quarter" idx="13"/>
          </p:nvPr>
        </p:nvSpPr>
        <p:spPr/>
        <p:txBody>
          <a:bodyPr/>
          <a:lstStyle/>
          <a:p>
            <a:pPr>
              <a:lnSpc>
                <a:spcPct val="250000"/>
              </a:lnSpc>
            </a:pPr>
            <a:r>
              <a:rPr lang="en-GB" dirty="0"/>
              <a:t>Student services</a:t>
            </a:r>
          </a:p>
          <a:p>
            <a:pPr>
              <a:lnSpc>
                <a:spcPct val="250000"/>
              </a:lnSpc>
            </a:pPr>
            <a:r>
              <a:rPr lang="en-GB" dirty="0"/>
              <a:t>Library services</a:t>
            </a:r>
          </a:p>
          <a:p>
            <a:pPr>
              <a:lnSpc>
                <a:spcPct val="250000"/>
              </a:lnSpc>
            </a:pPr>
            <a:r>
              <a:rPr lang="en-GB" dirty="0"/>
              <a:t>Student Union</a:t>
            </a:r>
          </a:p>
          <a:p>
            <a:pPr>
              <a:lnSpc>
                <a:spcPct val="250000"/>
              </a:lnSpc>
            </a:pPr>
            <a:r>
              <a:rPr lang="en-GB" dirty="0"/>
              <a:t>Institution website</a:t>
            </a:r>
          </a:p>
        </p:txBody>
      </p:sp>
      <p:pic>
        <p:nvPicPr>
          <p:cNvPr id="10" name="Picture Placeholder 9">
            <a:extLst>
              <a:ext uri="{FF2B5EF4-FFF2-40B4-BE49-F238E27FC236}">
                <a16:creationId xmlns:a16="http://schemas.microsoft.com/office/drawing/2014/main" id="{07CEAF6B-3830-42A6-96EF-420DD37B3B81}"/>
              </a:ext>
            </a:extLst>
          </p:cNvPr>
          <p:cNvPicPr>
            <a:picLocks noGrp="1" noChangeAspect="1"/>
          </p:cNvPicPr>
          <p:nvPr>
            <p:ph type="pic" sz="quarter" idx="14"/>
          </p:nvPr>
        </p:nvPicPr>
        <p:blipFill>
          <a:blip r:embed="rId3"/>
          <a:srcRect l="19211" r="19211"/>
          <a:stretch>
            <a:fillRect/>
          </a:stretch>
        </p:blipFill>
        <p:spPr>
          <a:prstGeom prst="rect">
            <a:avLst/>
          </a:prstGeom>
        </p:spPr>
      </p:pic>
    </p:spTree>
    <p:extLst>
      <p:ext uri="{BB962C8B-B14F-4D97-AF65-F5344CB8AC3E}">
        <p14:creationId xmlns:p14="http://schemas.microsoft.com/office/powerpoint/2010/main" val="274607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009B1-28CE-C678-D158-8EBF5991E5F0}"/>
              </a:ext>
            </a:extLst>
          </p:cNvPr>
          <p:cNvSpPr>
            <a:spLocks noGrp="1"/>
          </p:cNvSpPr>
          <p:nvPr>
            <p:ph type="title"/>
          </p:nvPr>
        </p:nvSpPr>
        <p:spPr>
          <a:xfrm>
            <a:off x="457200" y="163935"/>
            <a:ext cx="6550853" cy="647853"/>
          </a:xfrm>
        </p:spPr>
        <p:txBody>
          <a:bodyPr>
            <a:normAutofit/>
          </a:bodyPr>
          <a:lstStyle/>
          <a:p>
            <a:r>
              <a:rPr lang="en-GB" dirty="0"/>
              <a:t>Contacting your institution</a:t>
            </a:r>
            <a:endParaRPr lang="en-US" dirty="0"/>
          </a:p>
        </p:txBody>
      </p:sp>
      <p:sp>
        <p:nvSpPr>
          <p:cNvPr id="9" name="Slide Number Placeholder 8">
            <a:extLst>
              <a:ext uri="{FF2B5EF4-FFF2-40B4-BE49-F238E27FC236}">
                <a16:creationId xmlns:a16="http://schemas.microsoft.com/office/drawing/2014/main" id="{683C3516-2FDA-F706-0BA0-5A83590BAAC2}"/>
              </a:ext>
            </a:extLst>
          </p:cNvPr>
          <p:cNvSpPr>
            <a:spLocks noGrp="1"/>
          </p:cNvSpPr>
          <p:nvPr>
            <p:ph type="sldNum" sz="quarter" idx="12"/>
          </p:nvPr>
        </p:nvSpPr>
        <p:spPr/>
        <p:txBody>
          <a:bodyPr/>
          <a:lstStyle/>
          <a:p>
            <a:fld id="{9F926885-5829-0A40-BA08-555F19A6394A}" type="slidenum">
              <a:rPr lang="en-US" smtClean="0"/>
              <a:pPr/>
              <a:t>9</a:t>
            </a:fld>
            <a:endParaRPr lang="en-US" dirty="0"/>
          </a:p>
        </p:txBody>
      </p:sp>
      <p:sp>
        <p:nvSpPr>
          <p:cNvPr id="10" name="Text Placeholder 9">
            <a:extLst>
              <a:ext uri="{FF2B5EF4-FFF2-40B4-BE49-F238E27FC236}">
                <a16:creationId xmlns:a16="http://schemas.microsoft.com/office/drawing/2014/main" id="{AD2D1A5D-6DC6-467A-9D82-E06C4B36CF80}"/>
              </a:ext>
            </a:extLst>
          </p:cNvPr>
          <p:cNvSpPr>
            <a:spLocks noGrp="1"/>
          </p:cNvSpPr>
          <p:nvPr>
            <p:ph type="body" sz="quarter" idx="13"/>
          </p:nvPr>
        </p:nvSpPr>
        <p:spPr>
          <a:xfrm>
            <a:off x="816897" y="1533524"/>
            <a:ext cx="5777334" cy="4926269"/>
          </a:xfrm>
        </p:spPr>
        <p:txBody>
          <a:bodyPr/>
          <a:lstStyle/>
          <a:p>
            <a:pPr>
              <a:lnSpc>
                <a:spcPct val="250000"/>
              </a:lnSpc>
            </a:pPr>
            <a:r>
              <a:rPr lang="en-GB" sz="2400" dirty="0"/>
              <a:t>Speaking to staff at Open Days</a:t>
            </a:r>
          </a:p>
          <a:p>
            <a:pPr>
              <a:lnSpc>
                <a:spcPct val="250000"/>
              </a:lnSpc>
            </a:pPr>
            <a:r>
              <a:rPr lang="en-GB" sz="2400" dirty="0"/>
              <a:t>Emailing Admissions Teams</a:t>
            </a:r>
          </a:p>
          <a:p>
            <a:pPr>
              <a:lnSpc>
                <a:spcPct val="250000"/>
              </a:lnSpc>
            </a:pPr>
            <a:r>
              <a:rPr lang="en-GB" sz="2400" dirty="0"/>
              <a:t>Contacting University Welfare Team</a:t>
            </a:r>
          </a:p>
          <a:p>
            <a:pPr>
              <a:lnSpc>
                <a:spcPct val="250000"/>
              </a:lnSpc>
            </a:pPr>
            <a:r>
              <a:rPr lang="en-GB" sz="2400" dirty="0"/>
              <a:t>Raising concerns in teacher’s reference</a:t>
            </a:r>
          </a:p>
          <a:p>
            <a:pPr>
              <a:lnSpc>
                <a:spcPct val="250000"/>
              </a:lnSpc>
            </a:pPr>
            <a:r>
              <a:rPr lang="en-GB" sz="2400" dirty="0"/>
              <a:t>‘Ticking’ relevant box on application</a:t>
            </a:r>
          </a:p>
        </p:txBody>
      </p:sp>
      <p:pic>
        <p:nvPicPr>
          <p:cNvPr id="6" name="Picture Placeholder 5">
            <a:extLst>
              <a:ext uri="{FF2B5EF4-FFF2-40B4-BE49-F238E27FC236}">
                <a16:creationId xmlns:a16="http://schemas.microsoft.com/office/drawing/2014/main" id="{5AF39518-793B-4EBF-A7FC-368A7DF734FC}"/>
              </a:ext>
            </a:extLst>
          </p:cNvPr>
          <p:cNvPicPr>
            <a:picLocks noGrp="1" noChangeAspect="1"/>
          </p:cNvPicPr>
          <p:nvPr>
            <p:ph type="pic" sz="quarter" idx="14"/>
          </p:nvPr>
        </p:nvPicPr>
        <p:blipFill>
          <a:blip r:embed="rId3"/>
          <a:srcRect l="19211" r="19211"/>
          <a:stretch>
            <a:fillRect/>
          </a:stretch>
        </p:blipFill>
        <p:spPr>
          <a:prstGeom prst="rect">
            <a:avLst/>
          </a:prstGeom>
        </p:spPr>
      </p:pic>
    </p:spTree>
    <p:extLst>
      <p:ext uri="{BB962C8B-B14F-4D97-AF65-F5344CB8AC3E}">
        <p14:creationId xmlns:p14="http://schemas.microsoft.com/office/powerpoint/2010/main" val="1388074948"/>
      </p:ext>
    </p:extLst>
  </p:cSld>
  <p:clrMapOvr>
    <a:masterClrMapping/>
  </p:clrMapOvr>
</p:sld>
</file>

<file path=ppt/theme/theme1.xml><?xml version="1.0" encoding="utf-8"?>
<a:theme xmlns:a="http://schemas.openxmlformats.org/drawingml/2006/main" name="Office Theme">
  <a:themeElements>
    <a:clrScheme name="Custom 1">
      <a:dk1>
        <a:srgbClr val="312783"/>
      </a:dk1>
      <a:lt1>
        <a:srgbClr val="FFFFFF"/>
      </a:lt1>
      <a:dk2>
        <a:srgbClr val="312783"/>
      </a:dk2>
      <a:lt2>
        <a:srgbClr val="E7E6E6"/>
      </a:lt2>
      <a:accent1>
        <a:srgbClr val="312783"/>
      </a:accent1>
      <a:accent2>
        <a:srgbClr val="E6007E"/>
      </a:accent2>
      <a:accent3>
        <a:srgbClr val="E6E6E6"/>
      </a:accent3>
      <a:accent4>
        <a:srgbClr val="4A2D6A"/>
      </a:accent4>
      <a:accent5>
        <a:srgbClr val="F8941A"/>
      </a:accent5>
      <a:accent6>
        <a:srgbClr val="E6E6E6"/>
      </a:accent6>
      <a:hlink>
        <a:srgbClr val="48A1F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2793</TotalTime>
  <Words>1496</Words>
  <Application>Microsoft Office PowerPoint</Application>
  <PresentationFormat>Widescreen</PresentationFormat>
  <Paragraphs>210</Paragraphs>
  <Slides>17</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Office Theme</vt:lpstr>
      <vt:lpstr>Accessing Support and Resources in Higher Education</vt:lpstr>
      <vt:lpstr>Who we are</vt:lpstr>
      <vt:lpstr>What we will cover</vt:lpstr>
      <vt:lpstr>What kind of support might you need when starting at HE? </vt:lpstr>
      <vt:lpstr>Identifying areas for support</vt:lpstr>
      <vt:lpstr>Discovering support at your college or university</vt:lpstr>
      <vt:lpstr>Discovering support at your college or university</vt:lpstr>
      <vt:lpstr>Accessing support</vt:lpstr>
      <vt:lpstr>Contacting your institution</vt:lpstr>
      <vt:lpstr>Accessing Support Recap</vt:lpstr>
      <vt:lpstr>PowerPoint Presentation</vt:lpstr>
      <vt:lpstr>PowerPoint Presentation</vt:lpstr>
      <vt:lpstr>PowerPoint Presentation</vt:lpstr>
      <vt:lpstr>PowerPoint Presentation</vt:lpstr>
      <vt:lpstr>To Conclude…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 France (OAK)</cp:lastModifiedBy>
  <cp:revision>72</cp:revision>
  <dcterms:created xsi:type="dcterms:W3CDTF">2022-06-30T10:37:42Z</dcterms:created>
  <dcterms:modified xsi:type="dcterms:W3CDTF">2024-06-07T10:09:36Z</dcterms:modified>
</cp:coreProperties>
</file>