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307" r:id="rId3"/>
    <p:sldId id="272" r:id="rId4"/>
    <p:sldId id="283" r:id="rId5"/>
    <p:sldId id="264" r:id="rId6"/>
    <p:sldId id="273" r:id="rId7"/>
    <p:sldId id="282" r:id="rId8"/>
    <p:sldId id="284" r:id="rId9"/>
    <p:sldId id="280" r:id="rId10"/>
    <p:sldId id="278" r:id="rId11"/>
    <p:sldId id="30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94674"/>
  </p:normalViewPr>
  <p:slideViewPr>
    <p:cSldViewPr snapToGrid="0" snapToObjects="1">
      <p:cViewPr varScale="1">
        <p:scale>
          <a:sx n="106" d="100"/>
          <a:sy n="106" d="100"/>
        </p:scale>
        <p:origin x="4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31AAE-EB70-7E46-9DA2-B3CD55453D88}"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FAE85-8F97-0C44-A90F-62FCB906390B}" type="slidenum">
              <a:rPr lang="en-US" smtClean="0"/>
              <a:t>‹#›</a:t>
            </a:fld>
            <a:endParaRPr lang="en-US"/>
          </a:p>
        </p:txBody>
      </p:sp>
    </p:spTree>
    <p:extLst>
      <p:ext uri="{BB962C8B-B14F-4D97-AF65-F5344CB8AC3E}">
        <p14:creationId xmlns:p14="http://schemas.microsoft.com/office/powerpoint/2010/main" val="18735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AE85-8F97-0C44-A90F-62FCB906390B}" type="slidenum">
              <a:rPr lang="en-US" smtClean="0"/>
              <a:t>3</a:t>
            </a:fld>
            <a:endParaRPr lang="en-US"/>
          </a:p>
        </p:txBody>
      </p:sp>
    </p:spTree>
    <p:extLst>
      <p:ext uri="{BB962C8B-B14F-4D97-AF65-F5344CB8AC3E}">
        <p14:creationId xmlns:p14="http://schemas.microsoft.com/office/powerpoint/2010/main" val="261990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FAE85-8F97-0C44-A90F-62FCB906390B}" type="slidenum">
              <a:rPr lang="en-US" smtClean="0"/>
              <a:t>4</a:t>
            </a:fld>
            <a:endParaRPr lang="en-US"/>
          </a:p>
        </p:txBody>
      </p:sp>
    </p:spTree>
    <p:extLst>
      <p:ext uri="{BB962C8B-B14F-4D97-AF65-F5344CB8AC3E}">
        <p14:creationId xmlns:p14="http://schemas.microsoft.com/office/powerpoint/2010/main" val="132904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 Would benefit from talking to accommodation, commuting students, course team to gain insight into contact team. They would look at questions around transport links in the area of the university, how many students commute, any cost saving suggestions and support for students who commute in meeting new people and societies students can join.</a:t>
            </a:r>
          </a:p>
          <a:p>
            <a:r>
              <a:rPr lang="en-US" dirty="0"/>
              <a:t>Student B: Would benefit from talking to both of the course teams, student ambassadors from both areas and the careers team. They would look at questions around the different courses available, what modules are involved, any placement opportunities, the careers prospects of both and how they are assessed.</a:t>
            </a:r>
            <a:endParaRPr lang="en-GB" dirty="0"/>
          </a:p>
          <a:p>
            <a:r>
              <a:rPr lang="en-US" dirty="0"/>
              <a:t>Student C: Would benefit from talking to the course team and the study abroad team. They would look at questions around placement opportunities, study abroad, financial support, careers prospects and courses that would allow them to study in this way.</a:t>
            </a:r>
            <a:endParaRPr lang="en-GB" dirty="0"/>
          </a:p>
          <a:p>
            <a:r>
              <a:rPr lang="en-US" dirty="0"/>
              <a:t>Student D: Would benefit from talking to the disability support team, course team, wellbeing team and student ambassadors. They would look at questions around the support that is available, how to access any support, how their course is structured and assessed as well as any current students with dyslexia experience.</a:t>
            </a: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7</a:t>
            </a:fld>
            <a:endParaRPr lang="en-US"/>
          </a:p>
        </p:txBody>
      </p:sp>
    </p:spTree>
    <p:extLst>
      <p:ext uri="{BB962C8B-B14F-4D97-AF65-F5344CB8AC3E}">
        <p14:creationId xmlns:p14="http://schemas.microsoft.com/office/powerpoint/2010/main" val="936760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a:solidFill>
            <a:schemeClr val="accent2"/>
          </a:solidFill>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088886"/>
            <a:ext cx="9144000" cy="1164765"/>
          </a:xfrm>
        </p:spPr>
        <p:txBody>
          <a:bodyPr anchor="b">
            <a:normAutofit/>
          </a:bodyPr>
          <a:lstStyle>
            <a:lvl1pPr algn="ctr">
              <a:defRPr sz="3400">
                <a:solidFill>
                  <a:schemeClr val="bg1"/>
                </a:solidFill>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72242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0" name="Rectangle 9">
            <a:extLst>
              <a:ext uri="{FF2B5EF4-FFF2-40B4-BE49-F238E27FC236}">
                <a16:creationId xmlns:a16="http://schemas.microsoft.com/office/drawing/2014/main" id="{E7D4BF69-E8DA-F341-84C6-E9E0B8314450}"/>
              </a:ext>
            </a:extLst>
          </p:cNvPr>
          <p:cNvSpPr/>
          <p:nvPr userDrawn="1"/>
        </p:nvSpPr>
        <p:spPr>
          <a:xfrm>
            <a:off x="5466000" y="544200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98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Title 1">
            <a:extLst>
              <a:ext uri="{FF2B5EF4-FFF2-40B4-BE49-F238E27FC236}">
                <a16:creationId xmlns:a16="http://schemas.microsoft.com/office/drawing/2014/main" id="{EEABD5BB-3A73-5C32-F073-7493BA8D941F}"/>
              </a:ext>
            </a:extLst>
          </p:cNvPr>
          <p:cNvSpPr>
            <a:spLocks noGrp="1"/>
          </p:cNvSpPr>
          <p:nvPr>
            <p:ph type="title" hasCustomPrompt="1"/>
          </p:nvPr>
        </p:nvSpPr>
        <p:spPr>
          <a:xfrm>
            <a:off x="887590" y="1542859"/>
            <a:ext cx="6160163" cy="1519088"/>
          </a:xfrm>
        </p:spPr>
        <p:txBody>
          <a:bodyPr anchor="b">
            <a:noAutofit/>
          </a:bodyPr>
          <a:lstStyle>
            <a:lvl1pPr>
              <a:defRPr sz="4600" b="0">
                <a:solidFill>
                  <a:schemeClr val="tx1"/>
                </a:solidFill>
              </a:defRPr>
            </a:lvl1pPr>
          </a:lstStyle>
          <a:p>
            <a:r>
              <a:rPr lang="en-GB" dirty="0"/>
              <a:t>Click to edit section divider title</a:t>
            </a:r>
            <a:endParaRPr lang="en-US" dirty="0"/>
          </a:p>
        </p:txBody>
      </p:sp>
      <p:sp>
        <p:nvSpPr>
          <p:cNvPr id="11" name="Slide Number Placeholder 5">
            <a:extLst>
              <a:ext uri="{FF2B5EF4-FFF2-40B4-BE49-F238E27FC236}">
                <a16:creationId xmlns:a16="http://schemas.microsoft.com/office/drawing/2014/main" id="{CCBDC21E-950D-2D33-35EB-9B51BED66EAA}"/>
              </a:ext>
            </a:extLst>
          </p:cNvPr>
          <p:cNvSpPr txBox="1">
            <a:spLocks/>
          </p:cNvSpPr>
          <p:nvPr userDrawn="1"/>
        </p:nvSpPr>
        <p:spPr>
          <a:xfrm>
            <a:off x="152400" y="6612194"/>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pPr/>
              <a:t>‹#›</a:t>
            </a:fld>
            <a:endParaRPr lang="en-US"/>
          </a:p>
        </p:txBody>
      </p:sp>
      <p:pic>
        <p:nvPicPr>
          <p:cNvPr id="12" name="Picture 11">
            <a:extLst>
              <a:ext uri="{FF2B5EF4-FFF2-40B4-BE49-F238E27FC236}">
                <a16:creationId xmlns:a16="http://schemas.microsoft.com/office/drawing/2014/main" id="{9FE41021-96F3-F17B-CC20-5843933D01E0}"/>
              </a:ext>
            </a:extLst>
          </p:cNvPr>
          <p:cNvPicPr>
            <a:picLocks noChangeAspect="1"/>
          </p:cNvPicPr>
          <p:nvPr userDrawn="1"/>
        </p:nvPicPr>
        <p:blipFill>
          <a:blip r:embed="rId2"/>
          <a:srcRect/>
          <a:stretch/>
        </p:blipFill>
        <p:spPr>
          <a:xfrm>
            <a:off x="0" y="5"/>
            <a:ext cx="457199" cy="6857990"/>
          </a:xfrm>
          <a:prstGeom prst="rect">
            <a:avLst/>
          </a:prstGeom>
        </p:spPr>
      </p:pic>
      <p:sp>
        <p:nvSpPr>
          <p:cNvPr id="16" name="Slide Number Placeholder 5">
            <a:extLst>
              <a:ext uri="{FF2B5EF4-FFF2-40B4-BE49-F238E27FC236}">
                <a16:creationId xmlns:a16="http://schemas.microsoft.com/office/drawing/2014/main" id="{F46297DE-4950-238C-E0C6-AD86C19045C5}"/>
              </a:ext>
            </a:extLst>
          </p:cNvPr>
          <p:cNvSpPr txBox="1">
            <a:spLocks/>
          </p:cNvSpPr>
          <p:nvPr userDrawn="1"/>
        </p:nvSpPr>
        <p:spPr>
          <a:xfrm>
            <a:off x="0" y="6451597"/>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solidFill>
                  <a:schemeClr val="tx1"/>
                </a:solidFill>
              </a:rPr>
              <a:pPr/>
              <a:t>‹#›</a:t>
            </a:fld>
            <a:endParaRPr lang="en-US" dirty="0">
              <a:solidFill>
                <a:schemeClr val="tx1"/>
              </a:solidFill>
            </a:endParaRPr>
          </a:p>
        </p:txBody>
      </p:sp>
      <p:sp>
        <p:nvSpPr>
          <p:cNvPr id="17" name="Freeform: Shape 16">
            <a:extLst>
              <a:ext uri="{FF2B5EF4-FFF2-40B4-BE49-F238E27FC236}">
                <a16:creationId xmlns:a16="http://schemas.microsoft.com/office/drawing/2014/main" id="{ED4E1F12-BFAA-5F44-9D1E-11E5DA302D8A}"/>
              </a:ext>
            </a:extLst>
          </p:cNvPr>
          <p:cNvSpPr/>
          <p:nvPr userDrawn="1"/>
        </p:nvSpPr>
        <p:spPr>
          <a:xfrm>
            <a:off x="7821338" y="5"/>
            <a:ext cx="4460604" cy="4498199"/>
          </a:xfrm>
          <a:custGeom>
            <a:avLst/>
            <a:gdLst>
              <a:gd name="connsiteX0" fmla="*/ 245599 w 4460604"/>
              <a:gd name="connsiteY0" fmla="*/ 0 h 4498199"/>
              <a:gd name="connsiteX1" fmla="*/ 4460604 w 4460604"/>
              <a:gd name="connsiteY1" fmla="*/ 0 h 4498199"/>
              <a:gd name="connsiteX2" fmla="*/ 4460604 w 4460604"/>
              <a:gd name="connsiteY2" fmla="*/ 4266360 h 4498199"/>
              <a:gd name="connsiteX3" fmla="*/ 4227424 w 4460604"/>
              <a:gd name="connsiteY3" fmla="*/ 4351705 h 4498199"/>
              <a:gd name="connsiteX4" fmla="*/ 3258458 w 4460604"/>
              <a:gd name="connsiteY4" fmla="*/ 4498199 h 4498199"/>
              <a:gd name="connsiteX5" fmla="*/ 0 w 4460604"/>
              <a:gd name="connsiteY5" fmla="*/ 1239741 h 4498199"/>
              <a:gd name="connsiteX6" fmla="*/ 146494 w 4460604"/>
              <a:gd name="connsiteY6" fmla="*/ 270775 h 449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604" h="4498199">
                <a:moveTo>
                  <a:pt x="245599" y="0"/>
                </a:moveTo>
                <a:lnTo>
                  <a:pt x="4460604" y="0"/>
                </a:lnTo>
                <a:lnTo>
                  <a:pt x="4460604" y="4266360"/>
                </a:lnTo>
                <a:lnTo>
                  <a:pt x="4227424" y="4351705"/>
                </a:lnTo>
                <a:cubicBezTo>
                  <a:pt x="3921328" y="4446911"/>
                  <a:pt x="3595882" y="4498199"/>
                  <a:pt x="3258458" y="4498199"/>
                </a:cubicBezTo>
                <a:cubicBezTo>
                  <a:pt x="1458861" y="4498199"/>
                  <a:pt x="0" y="3039338"/>
                  <a:pt x="0" y="1239741"/>
                </a:cubicBezTo>
                <a:cubicBezTo>
                  <a:pt x="0" y="902317"/>
                  <a:pt x="51288" y="576871"/>
                  <a:pt x="146494" y="27077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Picture Placeholder 4">
            <a:extLst>
              <a:ext uri="{FF2B5EF4-FFF2-40B4-BE49-F238E27FC236}">
                <a16:creationId xmlns:a16="http://schemas.microsoft.com/office/drawing/2014/main" id="{B1427D89-6C0A-F92A-DBB7-E94235B6F3CA}"/>
              </a:ext>
            </a:extLst>
          </p:cNvPr>
          <p:cNvSpPr>
            <a:spLocks noGrp="1"/>
          </p:cNvSpPr>
          <p:nvPr>
            <p:ph type="pic" sz="quarter" idx="18"/>
          </p:nvPr>
        </p:nvSpPr>
        <p:spPr>
          <a:xfrm>
            <a:off x="8164532" y="1406441"/>
            <a:ext cx="3875068" cy="5451559"/>
          </a:xfr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167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41479-13B8-4E8F-824C-0402FC679CA0}"/>
              </a:ext>
            </a:extLst>
          </p:cNvPr>
          <p:cNvSpPr/>
          <p:nvPr userDrawn="1"/>
        </p:nvSpPr>
        <p:spPr>
          <a:xfrm>
            <a:off x="6688668" y="0"/>
            <a:ext cx="550333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itle 1">
            <a:extLst>
              <a:ext uri="{FF2B5EF4-FFF2-40B4-BE49-F238E27FC236}">
                <a16:creationId xmlns:a16="http://schemas.microsoft.com/office/drawing/2014/main" id="{E5D427A1-C540-EE03-3F05-8932B55B65ED}"/>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sp>
        <p:nvSpPr>
          <p:cNvPr id="4" name="Rectangle 3">
            <a:extLst>
              <a:ext uri="{FF2B5EF4-FFF2-40B4-BE49-F238E27FC236}">
                <a16:creationId xmlns:a16="http://schemas.microsoft.com/office/drawing/2014/main" id="{3E773377-24FD-0167-1100-3043BA2B4B00}"/>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631783E5-BDE1-7C72-0285-C83B44074692}"/>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13">
            <a:extLst>
              <a:ext uri="{FF2B5EF4-FFF2-40B4-BE49-F238E27FC236}">
                <a16:creationId xmlns:a16="http://schemas.microsoft.com/office/drawing/2014/main" id="{23E39B77-1D29-57F8-EBA1-2EB1E11B675A}"/>
              </a:ext>
            </a:extLst>
          </p:cNvPr>
          <p:cNvSpPr>
            <a:spLocks noGrp="1"/>
          </p:cNvSpPr>
          <p:nvPr>
            <p:ph type="body" sz="quarter" idx="14"/>
          </p:nvPr>
        </p:nvSpPr>
        <p:spPr>
          <a:xfrm>
            <a:off x="7387309" y="1533525"/>
            <a:ext cx="4359781" cy="4854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34264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s">
    <p:spTree>
      <p:nvGrpSpPr>
        <p:cNvPr id="1" name=""/>
        <p:cNvGrpSpPr/>
        <p:nvPr/>
      </p:nvGrpSpPr>
      <p:grpSpPr>
        <a:xfrm>
          <a:off x="0" y="0"/>
          <a:ext cx="0" cy="0"/>
          <a:chOff x="0" y="0"/>
          <a:chExt cx="0" cy="0"/>
        </a:xfrm>
      </p:grpSpPr>
      <p:pic>
        <p:nvPicPr>
          <p:cNvPr id="7" name="Picture 6" descr="A group of logos on a blue background&#10;&#10;Description automatically generated">
            <a:extLst>
              <a:ext uri="{FF2B5EF4-FFF2-40B4-BE49-F238E27FC236}">
                <a16:creationId xmlns:a16="http://schemas.microsoft.com/office/drawing/2014/main" id="{2D6E62E7-47AE-0185-3140-C83E47959E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061B032-7356-200E-FE42-D8ED51568ABB}"/>
              </a:ext>
            </a:extLst>
          </p:cNvPr>
          <p:cNvSpPr/>
          <p:nvPr userDrawn="1"/>
        </p:nvSpPr>
        <p:spPr>
          <a:xfrm>
            <a:off x="0" y="0"/>
            <a:ext cx="12192000" cy="7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0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ck 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539663"/>
            <a:ext cx="9144000" cy="603148"/>
          </a:xfrm>
        </p:spPr>
        <p:txBody>
          <a:bodyPr anchor="b">
            <a:normAutofit/>
          </a:bodyPr>
          <a:lstStyle>
            <a:lvl1pPr algn="ctr">
              <a:defRPr sz="3400">
                <a:solidFill>
                  <a:schemeClr val="bg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58387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www.gohigherwestyorks.ac.uk</a:t>
            </a:r>
            <a:endParaRPr lang="en-US" dirty="0"/>
          </a:p>
        </p:txBody>
      </p:sp>
      <p:sp>
        <p:nvSpPr>
          <p:cNvPr id="9" name="Rectangle 8">
            <a:extLst>
              <a:ext uri="{FF2B5EF4-FFF2-40B4-BE49-F238E27FC236}">
                <a16:creationId xmlns:a16="http://schemas.microsoft.com/office/drawing/2014/main" id="{4198785C-901E-AD48-A1F7-7CF03C154A20}"/>
              </a:ext>
            </a:extLst>
          </p:cNvPr>
          <p:cNvSpPr/>
          <p:nvPr userDrawn="1"/>
        </p:nvSpPr>
        <p:spPr>
          <a:xfrm>
            <a:off x="5466000" y="530345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54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a:solidFill>
            <a:schemeClr val="accent1">
              <a:lumMod val="50000"/>
            </a:schemeClr>
          </a:solidFill>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10568654" cy="485426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971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46922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05846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7035118" y="0"/>
            <a:ext cx="5156881"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5531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457200" y="0"/>
            <a:ext cx="4911213"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67921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Small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840658" y="479345"/>
            <a:ext cx="4527755" cy="5908448"/>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12588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ategic them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7E819-F239-38DB-0837-4CA82776BA0C}"/>
              </a:ext>
            </a:extLst>
          </p:cNvPr>
          <p:cNvSpPr/>
          <p:nvPr userDrawn="1"/>
        </p:nvSpPr>
        <p:spPr>
          <a:xfrm>
            <a:off x="-5837" y="6384976"/>
            <a:ext cx="457199" cy="473024"/>
          </a:xfrm>
          <a:prstGeom prst="rect">
            <a:avLst/>
          </a:prstGeom>
          <a:solidFill>
            <a:srgbClr val="46FDFF"/>
          </a:solidFill>
          <a:ln>
            <a:solidFill>
              <a:srgbClr val="46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solidFill>
                  <a:schemeClr val="bg1"/>
                </a:solidFill>
              </a:defRPr>
            </a:lvl1pPr>
          </a:lstStyle>
          <a:p>
            <a:r>
              <a:rPr lang="en-GB" dirty="0"/>
              <a:t>Click to edit title</a:t>
            </a:r>
            <a:endParaRPr lang="en-US" dirty="0"/>
          </a:p>
        </p:txBody>
      </p:sp>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6"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29"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 name="Picture Placeholder 4">
            <a:extLst>
              <a:ext uri="{FF2B5EF4-FFF2-40B4-BE49-F238E27FC236}">
                <a16:creationId xmlns:a16="http://schemas.microsoft.com/office/drawing/2014/main" id="{AC6CFA74-4A91-8960-2940-396098C0A0F6}"/>
              </a:ext>
            </a:extLst>
          </p:cNvPr>
          <p:cNvSpPr>
            <a:spLocks noGrp="1"/>
          </p:cNvSpPr>
          <p:nvPr>
            <p:ph type="pic" sz="quarter" idx="18"/>
          </p:nvPr>
        </p:nvSpPr>
        <p:spPr>
          <a:xfrm>
            <a:off x="1450504" y="2014595"/>
            <a:ext cx="2160000" cy="2160000"/>
          </a:xfrm>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A9C99B1F-A40A-24A1-EA85-B0580E6B3B2F}"/>
              </a:ext>
            </a:extLst>
          </p:cNvPr>
          <p:cNvSpPr>
            <a:spLocks noGrp="1"/>
          </p:cNvSpPr>
          <p:nvPr>
            <p:ph type="pic" sz="quarter" idx="19"/>
          </p:nvPr>
        </p:nvSpPr>
        <p:spPr>
          <a:xfrm>
            <a:off x="4093849" y="2014595"/>
            <a:ext cx="2160000" cy="2160000"/>
          </a:xfrm>
        </p:spPr>
        <p:txBody>
          <a:bodyPr anchor="ctr"/>
          <a:lstStyle>
            <a:lvl1pPr marL="0" indent="0" algn="ctr">
              <a:buNone/>
              <a:defRPr>
                <a:solidFill>
                  <a:schemeClr val="bg1"/>
                </a:solidFill>
              </a:defRPr>
            </a:lvl1pPr>
          </a:lstStyle>
          <a:p>
            <a:endParaRPr lang="en-US" dirty="0"/>
          </a:p>
        </p:txBody>
      </p:sp>
      <p:sp>
        <p:nvSpPr>
          <p:cNvPr id="10" name="Picture Placeholder 4">
            <a:extLst>
              <a:ext uri="{FF2B5EF4-FFF2-40B4-BE49-F238E27FC236}">
                <a16:creationId xmlns:a16="http://schemas.microsoft.com/office/drawing/2014/main" id="{71D0718F-BE2D-5B8E-0E9E-DADFA7813449}"/>
              </a:ext>
            </a:extLst>
          </p:cNvPr>
          <p:cNvSpPr>
            <a:spLocks noGrp="1"/>
          </p:cNvSpPr>
          <p:nvPr>
            <p:ph type="pic" sz="quarter" idx="20"/>
          </p:nvPr>
        </p:nvSpPr>
        <p:spPr>
          <a:xfrm>
            <a:off x="6645095" y="2014595"/>
            <a:ext cx="2160000" cy="2160000"/>
          </a:xfrm>
        </p:spPr>
        <p:txBody>
          <a:bodyPr anchor="ctr"/>
          <a:lstStyle>
            <a:lvl1pPr marL="0" indent="0" algn="ctr">
              <a:buNone/>
              <a:defRPr>
                <a:solidFill>
                  <a:schemeClr val="bg1"/>
                </a:solidFill>
              </a:defRPr>
            </a:lvl1pPr>
          </a:lstStyle>
          <a:p>
            <a:endParaRPr lang="en-US" dirty="0"/>
          </a:p>
        </p:txBody>
      </p:sp>
      <p:sp>
        <p:nvSpPr>
          <p:cNvPr id="11" name="Picture Placeholder 4">
            <a:extLst>
              <a:ext uri="{FF2B5EF4-FFF2-40B4-BE49-F238E27FC236}">
                <a16:creationId xmlns:a16="http://schemas.microsoft.com/office/drawing/2014/main" id="{47903FDC-A167-E7AA-CB20-4C85BBC111AF}"/>
              </a:ext>
            </a:extLst>
          </p:cNvPr>
          <p:cNvSpPr>
            <a:spLocks noGrp="1"/>
          </p:cNvSpPr>
          <p:nvPr>
            <p:ph type="pic" sz="quarter" idx="21"/>
          </p:nvPr>
        </p:nvSpPr>
        <p:spPr>
          <a:xfrm>
            <a:off x="9147623" y="2014595"/>
            <a:ext cx="2160000" cy="2160000"/>
          </a:xfrm>
        </p:spPr>
        <p:txBody>
          <a:bodyPr anchor="ctr"/>
          <a:lstStyle>
            <a:lvl1pPr marL="0" indent="0" algn="ctr">
              <a:buNone/>
              <a:defRPr>
                <a:solidFill>
                  <a:schemeClr val="bg1"/>
                </a:solidFill>
              </a:defRPr>
            </a:lvl1pPr>
          </a:lstStyle>
          <a:p>
            <a:endParaRPr lang="en-US" dirty="0"/>
          </a:p>
        </p:txBody>
      </p:sp>
      <p:sp>
        <p:nvSpPr>
          <p:cNvPr id="4" name="Rectangle 3">
            <a:extLst>
              <a:ext uri="{FF2B5EF4-FFF2-40B4-BE49-F238E27FC236}">
                <a16:creationId xmlns:a16="http://schemas.microsoft.com/office/drawing/2014/main" id="{897A372B-6954-D2AA-F5E2-28C43A12194E}"/>
              </a:ext>
            </a:extLst>
          </p:cNvPr>
          <p:cNvSpPr/>
          <p:nvPr userDrawn="1"/>
        </p:nvSpPr>
        <p:spPr>
          <a:xfrm>
            <a:off x="1" y="0"/>
            <a:ext cx="457199" cy="63849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29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s 4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l="132" r="132"/>
          <a:stretch/>
        </p:blipFill>
        <p:spPr>
          <a:xfrm>
            <a:off x="0" y="0"/>
            <a:ext cx="455993" cy="685800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7"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30"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5" name="Picture Placeholder 4">
            <a:extLst>
              <a:ext uri="{FF2B5EF4-FFF2-40B4-BE49-F238E27FC236}">
                <a16:creationId xmlns:a16="http://schemas.microsoft.com/office/drawing/2014/main" id="{75B6E234-4D58-2242-BEAD-41ED30FA5704}"/>
              </a:ext>
            </a:extLst>
          </p:cNvPr>
          <p:cNvSpPr>
            <a:spLocks noGrp="1"/>
          </p:cNvSpPr>
          <p:nvPr>
            <p:ph type="pic" sz="quarter" idx="18"/>
          </p:nvPr>
        </p:nvSpPr>
        <p:spPr>
          <a:xfrm>
            <a:off x="1475226" y="1429258"/>
            <a:ext cx="2160000" cy="2160000"/>
          </a:xfrm>
        </p:spPr>
        <p:txBody>
          <a:bodyPr/>
          <a:lstStyle>
            <a:lvl1pPr marL="0" indent="0">
              <a:buNone/>
              <a:defRPr/>
            </a:lvl1pPr>
          </a:lstStyle>
          <a:p>
            <a:endParaRPr lang="en-US" dirty="0"/>
          </a:p>
        </p:txBody>
      </p:sp>
      <p:sp>
        <p:nvSpPr>
          <p:cNvPr id="16" name="Picture Placeholder 4">
            <a:extLst>
              <a:ext uri="{FF2B5EF4-FFF2-40B4-BE49-F238E27FC236}">
                <a16:creationId xmlns:a16="http://schemas.microsoft.com/office/drawing/2014/main" id="{9AB1C715-EF2D-9C4A-BD77-769BF1640B66}"/>
              </a:ext>
            </a:extLst>
          </p:cNvPr>
          <p:cNvSpPr>
            <a:spLocks noGrp="1"/>
          </p:cNvSpPr>
          <p:nvPr>
            <p:ph type="pic" sz="quarter" idx="19"/>
          </p:nvPr>
        </p:nvSpPr>
        <p:spPr>
          <a:xfrm>
            <a:off x="4039715" y="1429258"/>
            <a:ext cx="2160000" cy="2160000"/>
          </a:xfrm>
        </p:spPr>
        <p:txBody>
          <a:bodyPr/>
          <a:lstStyle>
            <a:lvl1pPr marL="0" indent="0">
              <a:buNone/>
              <a:defRPr/>
            </a:lvl1pPr>
          </a:lstStyle>
          <a:p>
            <a:endParaRPr lang="en-US" dirty="0"/>
          </a:p>
        </p:txBody>
      </p:sp>
      <p:sp>
        <p:nvSpPr>
          <p:cNvPr id="21" name="Picture Placeholder 4">
            <a:extLst>
              <a:ext uri="{FF2B5EF4-FFF2-40B4-BE49-F238E27FC236}">
                <a16:creationId xmlns:a16="http://schemas.microsoft.com/office/drawing/2014/main" id="{789C6EFC-51E4-9A4B-AD14-E6FC41176814}"/>
              </a:ext>
            </a:extLst>
          </p:cNvPr>
          <p:cNvSpPr>
            <a:spLocks noGrp="1"/>
          </p:cNvSpPr>
          <p:nvPr>
            <p:ph type="pic" sz="quarter" idx="20"/>
          </p:nvPr>
        </p:nvSpPr>
        <p:spPr>
          <a:xfrm>
            <a:off x="6661263" y="1429258"/>
            <a:ext cx="2160000" cy="2160000"/>
          </a:xfrm>
        </p:spPr>
        <p:txBody>
          <a:bodyPr/>
          <a:lstStyle>
            <a:lvl1pPr marL="0" indent="0">
              <a:buNone/>
              <a:defRPr/>
            </a:lvl1pPr>
          </a:lstStyle>
          <a:p>
            <a:endParaRPr lang="en-US" dirty="0"/>
          </a:p>
        </p:txBody>
      </p:sp>
      <p:sp>
        <p:nvSpPr>
          <p:cNvPr id="22" name="Picture Placeholder 4">
            <a:extLst>
              <a:ext uri="{FF2B5EF4-FFF2-40B4-BE49-F238E27FC236}">
                <a16:creationId xmlns:a16="http://schemas.microsoft.com/office/drawing/2014/main" id="{4921495B-A15A-3047-B976-E1A7DAD2A5FA}"/>
              </a:ext>
            </a:extLst>
          </p:cNvPr>
          <p:cNvSpPr>
            <a:spLocks noGrp="1"/>
          </p:cNvSpPr>
          <p:nvPr>
            <p:ph type="pic" sz="quarter" idx="21"/>
          </p:nvPr>
        </p:nvSpPr>
        <p:spPr>
          <a:xfrm>
            <a:off x="9148629" y="1429258"/>
            <a:ext cx="2160000" cy="2160000"/>
          </a:xfrm>
        </p:spPr>
        <p:txBody>
          <a:bodyPr/>
          <a:lstStyle>
            <a:lvl1pPr marL="0" indent="0">
              <a:buNone/>
              <a:defRPr/>
            </a:lvl1pPr>
          </a:lstStyle>
          <a:p>
            <a:endParaRPr lang="en-US" dirty="0"/>
          </a:p>
        </p:txBody>
      </p:sp>
    </p:spTree>
    <p:extLst>
      <p:ext uri="{BB962C8B-B14F-4D97-AF65-F5344CB8AC3E}">
        <p14:creationId xmlns:p14="http://schemas.microsoft.com/office/powerpoint/2010/main" val="103737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739D8-032A-0647-8556-12CD09BEA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139FB2-EB19-5448-A4C0-A086A065B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a:extLst>
              <a:ext uri="{FF2B5EF4-FFF2-40B4-BE49-F238E27FC236}">
                <a16:creationId xmlns:a16="http://schemas.microsoft.com/office/drawing/2014/main" id="{7692AC7F-7C1D-DC49-8C3F-1C380FAEB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E123AA8C-15D4-C440-B7A6-B3281C609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E682CCA-E908-5D4B-88DE-CCB3189FA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F926885-5829-0A40-BA08-555F19A6394A}" type="slidenum">
              <a:rPr lang="en-US" smtClean="0"/>
              <a:pPr/>
              <a:t>‹#›</a:t>
            </a:fld>
            <a:endParaRPr lang="en-US"/>
          </a:p>
        </p:txBody>
      </p:sp>
    </p:spTree>
    <p:extLst>
      <p:ext uri="{BB962C8B-B14F-4D97-AF65-F5344CB8AC3E}">
        <p14:creationId xmlns:p14="http://schemas.microsoft.com/office/powerpoint/2010/main" val="42081703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1" r:id="rId4"/>
    <p:sldLayoutId id="2147483662" r:id="rId5"/>
    <p:sldLayoutId id="2147483663" r:id="rId6"/>
    <p:sldLayoutId id="2147483664" r:id="rId7"/>
    <p:sldLayoutId id="2147483665" r:id="rId8"/>
    <p:sldLayoutId id="2147483666" r:id="rId9"/>
    <p:sldLayoutId id="2147483667" r:id="rId10"/>
    <p:sldLayoutId id="2147483672" r:id="rId11"/>
    <p:sldLayoutId id="2147483673"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4735-3D57-1F4F-A418-AAD46DD563F0}"/>
              </a:ext>
            </a:extLst>
          </p:cNvPr>
          <p:cNvSpPr>
            <a:spLocks noGrp="1"/>
          </p:cNvSpPr>
          <p:nvPr>
            <p:ph type="ctrTitle"/>
          </p:nvPr>
        </p:nvSpPr>
        <p:spPr/>
        <p:txBody>
          <a:bodyPr/>
          <a:lstStyle/>
          <a:p>
            <a:r>
              <a:rPr lang="en-US" dirty="0"/>
              <a:t>How to…Open Days</a:t>
            </a:r>
          </a:p>
        </p:txBody>
      </p:sp>
      <p:sp>
        <p:nvSpPr>
          <p:cNvPr id="3" name="Subtitle 2">
            <a:extLst>
              <a:ext uri="{FF2B5EF4-FFF2-40B4-BE49-F238E27FC236}">
                <a16:creationId xmlns:a16="http://schemas.microsoft.com/office/drawing/2014/main" id="{E028768A-A238-A948-A451-F7C2D0F4E132}"/>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453916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82F3-B4AC-FA02-0EF8-84281C9B1746}"/>
              </a:ext>
            </a:extLst>
          </p:cNvPr>
          <p:cNvSpPr>
            <a:spLocks noGrp="1"/>
          </p:cNvSpPr>
          <p:nvPr>
            <p:ph type="ctrTitle"/>
          </p:nvPr>
        </p:nvSpPr>
        <p:spPr/>
        <p:txBody>
          <a:bodyPr/>
          <a:lstStyle/>
          <a:p>
            <a:r>
              <a:rPr lang="en-US" dirty="0"/>
              <a:t>Any questions?</a:t>
            </a:r>
          </a:p>
        </p:txBody>
      </p:sp>
      <p:sp>
        <p:nvSpPr>
          <p:cNvPr id="3" name="Subtitle 2">
            <a:extLst>
              <a:ext uri="{FF2B5EF4-FFF2-40B4-BE49-F238E27FC236}">
                <a16:creationId xmlns:a16="http://schemas.microsoft.com/office/drawing/2014/main" id="{A863D409-A4BB-24CC-64EF-6514CD109622}"/>
              </a:ext>
            </a:extLst>
          </p:cNvPr>
          <p:cNvSpPr>
            <a:spLocks noGrp="1"/>
          </p:cNvSpPr>
          <p:nvPr>
            <p:ph type="subTitle" idx="1"/>
          </p:nvPr>
        </p:nvSpPr>
        <p:spPr/>
        <p:txBody>
          <a:bodyPr/>
          <a:lstStyle/>
          <a:p>
            <a:r>
              <a:rPr lang="en-US" dirty="0"/>
              <a:t>www.gohigherwestyorks.ac.uk</a:t>
            </a:r>
          </a:p>
        </p:txBody>
      </p:sp>
    </p:spTree>
    <p:extLst>
      <p:ext uri="{BB962C8B-B14F-4D97-AF65-F5344CB8AC3E}">
        <p14:creationId xmlns:p14="http://schemas.microsoft.com/office/powerpoint/2010/main" val="200923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82F3-B4AC-FA02-0EF8-84281C9B174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A863D409-A4BB-24CC-64EF-6514CD109622}"/>
              </a:ext>
            </a:extLst>
          </p:cNvPr>
          <p:cNvSpPr>
            <a:spLocks noGrp="1"/>
          </p:cNvSpPr>
          <p:nvPr>
            <p:ph type="subTitle" idx="1"/>
          </p:nvPr>
        </p:nvSpPr>
        <p:spPr/>
        <p:txBody>
          <a:bodyPr/>
          <a:lstStyle/>
          <a:p>
            <a:r>
              <a:rPr lang="en-US" dirty="0"/>
              <a:t>www.gohigherwestyorks.ac.uk</a:t>
            </a:r>
          </a:p>
        </p:txBody>
      </p:sp>
    </p:spTree>
    <p:extLst>
      <p:ext uri="{BB962C8B-B14F-4D97-AF65-F5344CB8AC3E}">
        <p14:creationId xmlns:p14="http://schemas.microsoft.com/office/powerpoint/2010/main" val="220009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5B62-FC11-14D5-50ED-126B03976445}"/>
              </a:ext>
            </a:extLst>
          </p:cNvPr>
          <p:cNvSpPr>
            <a:spLocks noGrp="1"/>
          </p:cNvSpPr>
          <p:nvPr>
            <p:ph type="title"/>
          </p:nvPr>
        </p:nvSpPr>
        <p:spPr/>
        <p:txBody>
          <a:bodyPr/>
          <a:lstStyle/>
          <a:p>
            <a:r>
              <a:rPr lang="en-GB" dirty="0"/>
              <a:t>Who we are</a:t>
            </a:r>
          </a:p>
        </p:txBody>
      </p:sp>
      <p:sp>
        <p:nvSpPr>
          <p:cNvPr id="3" name="Slide Number Placeholder 2">
            <a:extLst>
              <a:ext uri="{FF2B5EF4-FFF2-40B4-BE49-F238E27FC236}">
                <a16:creationId xmlns:a16="http://schemas.microsoft.com/office/drawing/2014/main" id="{2E3D50CB-C304-C946-03DC-C0648B798578}"/>
              </a:ext>
            </a:extLst>
          </p:cNvPr>
          <p:cNvSpPr>
            <a:spLocks noGrp="1"/>
          </p:cNvSpPr>
          <p:nvPr>
            <p:ph type="sldNum" sz="quarter" idx="12"/>
          </p:nvPr>
        </p:nvSpPr>
        <p:spPr/>
        <p:txBody>
          <a:bodyPr/>
          <a:lstStyle/>
          <a:p>
            <a:fld id="{9F926885-5829-0A40-BA08-555F19A6394A}" type="slidenum">
              <a:rPr lang="en-US" smtClean="0"/>
              <a:pPr/>
              <a:t>2</a:t>
            </a:fld>
            <a:endParaRPr lang="en-US" dirty="0"/>
          </a:p>
        </p:txBody>
      </p:sp>
      <p:sp>
        <p:nvSpPr>
          <p:cNvPr id="4" name="Text Placeholder 3">
            <a:extLst>
              <a:ext uri="{FF2B5EF4-FFF2-40B4-BE49-F238E27FC236}">
                <a16:creationId xmlns:a16="http://schemas.microsoft.com/office/drawing/2014/main" id="{AF825770-8881-0545-F67D-AA24DD5823DA}"/>
              </a:ext>
            </a:extLst>
          </p:cNvPr>
          <p:cNvSpPr>
            <a:spLocks noGrp="1"/>
          </p:cNvSpPr>
          <p:nvPr>
            <p:ph type="body" sz="quarter" idx="13"/>
          </p:nvPr>
        </p:nvSpPr>
        <p:spPr/>
        <p:txBody>
          <a:bodyPr/>
          <a:lstStyle/>
          <a:p>
            <a:r>
              <a:rPr lang="en-GB" dirty="0">
                <a:solidFill>
                  <a:schemeClr val="tx1"/>
                </a:solidFill>
              </a:rPr>
              <a:t>As a team, we bring together the thirteen Higher Education providers in West Yorkshire. </a:t>
            </a:r>
          </a:p>
          <a:p>
            <a:endParaRPr lang="en-GB" dirty="0">
              <a:solidFill>
                <a:schemeClr val="tx1"/>
              </a:solidFill>
            </a:endParaRPr>
          </a:p>
          <a:p>
            <a:r>
              <a:rPr lang="en-GB" dirty="0">
                <a:solidFill>
                  <a:schemeClr val="tx1"/>
                </a:solidFill>
              </a:rPr>
              <a:t>We have members of staff at each institution, providing a central place to find information, and providing help with accessing and preparing for Higher Education.</a:t>
            </a:r>
          </a:p>
          <a:p>
            <a:endParaRPr lang="en-GB" dirty="0">
              <a:solidFill>
                <a:schemeClr val="tx1"/>
              </a:solidFill>
            </a:endParaRPr>
          </a:p>
          <a:p>
            <a:r>
              <a:rPr lang="en-GB" dirty="0">
                <a:solidFill>
                  <a:schemeClr val="tx1"/>
                </a:solidFill>
              </a:rPr>
              <a:t>You might find us in a school or college, online or at a local community event.</a:t>
            </a:r>
          </a:p>
          <a:p>
            <a:endParaRPr lang="en-GB" dirty="0"/>
          </a:p>
        </p:txBody>
      </p:sp>
    </p:spTree>
    <p:extLst>
      <p:ext uri="{BB962C8B-B14F-4D97-AF65-F5344CB8AC3E}">
        <p14:creationId xmlns:p14="http://schemas.microsoft.com/office/powerpoint/2010/main" val="28190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B2F5-75A3-6C44-B7C4-FFEFC67535D9}"/>
              </a:ext>
            </a:extLst>
          </p:cNvPr>
          <p:cNvSpPr>
            <a:spLocks noGrp="1"/>
          </p:cNvSpPr>
          <p:nvPr>
            <p:ph type="title"/>
          </p:nvPr>
        </p:nvSpPr>
        <p:spPr/>
        <p:txBody>
          <a:bodyPr>
            <a:normAutofit/>
          </a:bodyPr>
          <a:lstStyle/>
          <a:p>
            <a:r>
              <a:rPr lang="en-US" sz="2800" dirty="0"/>
              <a:t>What is an open day?</a:t>
            </a:r>
          </a:p>
        </p:txBody>
      </p:sp>
      <p:sp>
        <p:nvSpPr>
          <p:cNvPr id="3" name="Slide Number Placeholder 2">
            <a:extLst>
              <a:ext uri="{FF2B5EF4-FFF2-40B4-BE49-F238E27FC236}">
                <a16:creationId xmlns:a16="http://schemas.microsoft.com/office/drawing/2014/main" id="{2A1C8293-6BF6-7849-85CD-3BF48F8706D7}"/>
              </a:ext>
            </a:extLst>
          </p:cNvPr>
          <p:cNvSpPr>
            <a:spLocks noGrp="1"/>
          </p:cNvSpPr>
          <p:nvPr>
            <p:ph type="sldNum" sz="quarter" idx="12"/>
          </p:nvPr>
        </p:nvSpPr>
        <p:spPr/>
        <p:txBody>
          <a:bodyPr/>
          <a:lstStyle/>
          <a:p>
            <a:fld id="{9F926885-5829-0A40-BA08-555F19A6394A}" type="slidenum">
              <a:rPr lang="en-US" smtClean="0"/>
              <a:pPr/>
              <a:t>3</a:t>
            </a:fld>
            <a:endParaRPr lang="en-US" dirty="0"/>
          </a:p>
        </p:txBody>
      </p:sp>
      <p:pic>
        <p:nvPicPr>
          <p:cNvPr id="11" name="Picture Placeholder 10">
            <a:extLst>
              <a:ext uri="{FF2B5EF4-FFF2-40B4-BE49-F238E27FC236}">
                <a16:creationId xmlns:a16="http://schemas.microsoft.com/office/drawing/2014/main" id="{F6703211-D1CF-4D0F-A0DA-6D12AD7BA973}"/>
              </a:ext>
            </a:extLst>
          </p:cNvPr>
          <p:cNvPicPr>
            <a:picLocks noGrp="1" noChangeAspect="1"/>
          </p:cNvPicPr>
          <p:nvPr>
            <p:ph type="pic" sz="quarter" idx="14"/>
          </p:nvPr>
        </p:nvPicPr>
        <p:blipFill>
          <a:blip r:embed="rId3"/>
          <a:srcRect l="20958" r="20958"/>
          <a:stretch>
            <a:fillRect/>
          </a:stretch>
        </p:blipFill>
        <p:spPr/>
      </p:pic>
      <p:sp>
        <p:nvSpPr>
          <p:cNvPr id="8" name="Text Placeholder 7">
            <a:extLst>
              <a:ext uri="{FF2B5EF4-FFF2-40B4-BE49-F238E27FC236}">
                <a16:creationId xmlns:a16="http://schemas.microsoft.com/office/drawing/2014/main" id="{019F69D3-BB25-4051-AB92-2D033FBDF6E3}"/>
              </a:ext>
            </a:extLst>
          </p:cNvPr>
          <p:cNvSpPr>
            <a:spLocks noGrp="1"/>
          </p:cNvSpPr>
          <p:nvPr>
            <p:ph type="body" sz="quarter" idx="13"/>
          </p:nvPr>
        </p:nvSpPr>
        <p:spPr>
          <a:xfrm>
            <a:off x="817101" y="1399961"/>
            <a:ext cx="5279103" cy="4854268"/>
          </a:xfrm>
        </p:spPr>
        <p:txBody>
          <a:bodyPr/>
          <a:lstStyle/>
          <a:p>
            <a:r>
              <a:rPr lang="en-GB" sz="2000" dirty="0"/>
              <a:t>Higher Education Providers organise open days for prospective students.</a:t>
            </a:r>
          </a:p>
          <a:p>
            <a:endParaRPr lang="en-GB" sz="2000" dirty="0"/>
          </a:p>
          <a:p>
            <a:r>
              <a:rPr lang="en-GB" sz="2000" dirty="0"/>
              <a:t>Look around the campus, view facilities and find out about courses.</a:t>
            </a:r>
          </a:p>
          <a:p>
            <a:endParaRPr lang="en-GB" sz="2000" dirty="0"/>
          </a:p>
          <a:p>
            <a:r>
              <a:rPr lang="en-GB" sz="2000" dirty="0"/>
              <a:t>Help you make decisions on what and where to study.</a:t>
            </a:r>
          </a:p>
          <a:p>
            <a:endParaRPr lang="en-GB" sz="2000" dirty="0"/>
          </a:p>
          <a:p>
            <a:r>
              <a:rPr lang="en-GB" sz="2000" dirty="0"/>
              <a:t>Ask questions to course leaders and student ambassadors.</a:t>
            </a:r>
          </a:p>
          <a:p>
            <a:endParaRPr lang="en-GB" sz="2000" dirty="0"/>
          </a:p>
          <a:p>
            <a:r>
              <a:rPr lang="en-GB" sz="2000" dirty="0"/>
              <a:t>Find out what support is available.</a:t>
            </a:r>
          </a:p>
        </p:txBody>
      </p:sp>
    </p:spTree>
    <p:extLst>
      <p:ext uri="{BB962C8B-B14F-4D97-AF65-F5344CB8AC3E}">
        <p14:creationId xmlns:p14="http://schemas.microsoft.com/office/powerpoint/2010/main" val="367816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B2F5-75A3-6C44-B7C4-FFEFC67535D9}"/>
              </a:ext>
            </a:extLst>
          </p:cNvPr>
          <p:cNvSpPr>
            <a:spLocks noGrp="1"/>
          </p:cNvSpPr>
          <p:nvPr>
            <p:ph type="title"/>
          </p:nvPr>
        </p:nvSpPr>
        <p:spPr/>
        <p:txBody>
          <a:bodyPr>
            <a:normAutofit/>
          </a:bodyPr>
          <a:lstStyle/>
          <a:p>
            <a:r>
              <a:rPr lang="en-US" sz="2800" dirty="0"/>
              <a:t>What happens at an open day?</a:t>
            </a:r>
          </a:p>
        </p:txBody>
      </p:sp>
      <p:sp>
        <p:nvSpPr>
          <p:cNvPr id="3" name="Slide Number Placeholder 2">
            <a:extLst>
              <a:ext uri="{FF2B5EF4-FFF2-40B4-BE49-F238E27FC236}">
                <a16:creationId xmlns:a16="http://schemas.microsoft.com/office/drawing/2014/main" id="{2A1C8293-6BF6-7849-85CD-3BF48F8706D7}"/>
              </a:ext>
            </a:extLst>
          </p:cNvPr>
          <p:cNvSpPr>
            <a:spLocks noGrp="1"/>
          </p:cNvSpPr>
          <p:nvPr>
            <p:ph type="sldNum" sz="quarter" idx="12"/>
          </p:nvPr>
        </p:nvSpPr>
        <p:spPr/>
        <p:txBody>
          <a:bodyPr/>
          <a:lstStyle/>
          <a:p>
            <a:fld id="{9F926885-5829-0A40-BA08-555F19A6394A}" type="slidenum">
              <a:rPr lang="en-US" smtClean="0"/>
              <a:pPr/>
              <a:t>4</a:t>
            </a:fld>
            <a:endParaRPr lang="en-US" dirty="0"/>
          </a:p>
        </p:txBody>
      </p:sp>
      <p:sp>
        <p:nvSpPr>
          <p:cNvPr id="4" name="Text Placeholder 3">
            <a:extLst>
              <a:ext uri="{FF2B5EF4-FFF2-40B4-BE49-F238E27FC236}">
                <a16:creationId xmlns:a16="http://schemas.microsoft.com/office/drawing/2014/main" id="{26F18DA7-9854-DA4A-883A-7CF5C402276E}"/>
              </a:ext>
            </a:extLst>
          </p:cNvPr>
          <p:cNvSpPr>
            <a:spLocks noGrp="1"/>
          </p:cNvSpPr>
          <p:nvPr>
            <p:ph type="body" sz="quarter" idx="13"/>
          </p:nvPr>
        </p:nvSpPr>
        <p:spPr>
          <a:xfrm>
            <a:off x="816897" y="1358864"/>
            <a:ext cx="5758564" cy="5499136"/>
          </a:xfrm>
        </p:spPr>
        <p:txBody>
          <a:bodyPr/>
          <a:lstStyle/>
          <a:p>
            <a:r>
              <a:rPr lang="en-US" sz="2000" dirty="0"/>
              <a:t>Talk to Lecturers and student ambassadors</a:t>
            </a:r>
          </a:p>
          <a:p>
            <a:endParaRPr lang="en-US" sz="800" dirty="0"/>
          </a:p>
          <a:p>
            <a:r>
              <a:rPr lang="en-US" sz="2000" dirty="0"/>
              <a:t>General Talks – ‘Welcome to the University’, Student Finance, Student Life</a:t>
            </a:r>
          </a:p>
          <a:p>
            <a:endParaRPr lang="en-US" sz="900" dirty="0"/>
          </a:p>
          <a:p>
            <a:r>
              <a:rPr lang="en-US" sz="2000" dirty="0"/>
              <a:t>Subject/course talks and workshops</a:t>
            </a:r>
          </a:p>
          <a:p>
            <a:endParaRPr lang="en-US" sz="900" dirty="0"/>
          </a:p>
          <a:p>
            <a:r>
              <a:rPr lang="en-US" sz="2000" dirty="0"/>
              <a:t>Explore the city</a:t>
            </a:r>
          </a:p>
          <a:p>
            <a:endParaRPr lang="en-US" sz="900" dirty="0"/>
          </a:p>
          <a:p>
            <a:r>
              <a:rPr lang="en-US" sz="2000" dirty="0"/>
              <a:t>Accommodation Tours </a:t>
            </a:r>
          </a:p>
          <a:p>
            <a:endParaRPr lang="en-US" sz="900" dirty="0"/>
          </a:p>
          <a:p>
            <a:r>
              <a:rPr lang="en-US" sz="2000" dirty="0"/>
              <a:t>Services – disability, study abroad, student union, sport and active lifestyle</a:t>
            </a:r>
          </a:p>
          <a:p>
            <a:endParaRPr lang="en-US" sz="900" dirty="0"/>
          </a:p>
          <a:p>
            <a:r>
              <a:rPr lang="en-US" sz="2000" dirty="0"/>
              <a:t>Campus Tours – campus and facilities</a:t>
            </a:r>
          </a:p>
        </p:txBody>
      </p:sp>
      <p:pic>
        <p:nvPicPr>
          <p:cNvPr id="7" name="Picture Placeholder 6">
            <a:extLst>
              <a:ext uri="{FF2B5EF4-FFF2-40B4-BE49-F238E27FC236}">
                <a16:creationId xmlns:a16="http://schemas.microsoft.com/office/drawing/2014/main" id="{955776BD-5D0C-472D-A76C-5C18E2CB3753}"/>
              </a:ext>
            </a:extLst>
          </p:cNvPr>
          <p:cNvPicPr>
            <a:picLocks noGrp="1" noChangeAspect="1"/>
          </p:cNvPicPr>
          <p:nvPr>
            <p:ph type="pic" sz="quarter" idx="14"/>
          </p:nvPr>
        </p:nvPicPr>
        <p:blipFill>
          <a:blip r:embed="rId3"/>
          <a:srcRect l="20992" r="20992"/>
          <a:stretch>
            <a:fillRect/>
          </a:stretch>
        </p:blipFill>
        <p:spPr/>
      </p:pic>
    </p:spTree>
    <p:extLst>
      <p:ext uri="{BB962C8B-B14F-4D97-AF65-F5344CB8AC3E}">
        <p14:creationId xmlns:p14="http://schemas.microsoft.com/office/powerpoint/2010/main" val="93184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lstStyle/>
          <a:p>
            <a:r>
              <a:rPr lang="en-US" dirty="0"/>
              <a:t>When do open days happen?</a:t>
            </a:r>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5</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p:txBody>
          <a:bodyPr/>
          <a:lstStyle/>
          <a:p>
            <a:r>
              <a:rPr lang="en-GB" b="0" i="0" dirty="0">
                <a:solidFill>
                  <a:srgbClr val="36384E"/>
                </a:solidFill>
                <a:effectLst/>
                <a:latin typeface="+mn-lt"/>
              </a:rPr>
              <a:t>Dates </a:t>
            </a:r>
            <a:r>
              <a:rPr lang="en-GB" dirty="0">
                <a:solidFill>
                  <a:srgbClr val="36384E"/>
                </a:solidFill>
                <a:latin typeface="+mn-lt"/>
              </a:rPr>
              <a:t>vary </a:t>
            </a:r>
            <a:r>
              <a:rPr lang="en-GB" b="0" i="0" dirty="0">
                <a:solidFill>
                  <a:srgbClr val="36384E"/>
                </a:solidFill>
                <a:effectLst/>
                <a:latin typeface="+mn-lt"/>
              </a:rPr>
              <a:t>between the different providers. </a:t>
            </a:r>
          </a:p>
          <a:p>
            <a:endParaRPr lang="en-GB" b="0" i="0" dirty="0">
              <a:solidFill>
                <a:srgbClr val="36384E"/>
              </a:solidFill>
              <a:effectLst/>
              <a:latin typeface="+mn-lt"/>
            </a:endParaRPr>
          </a:p>
          <a:p>
            <a:r>
              <a:rPr lang="en-GB" b="0" i="0" dirty="0">
                <a:solidFill>
                  <a:srgbClr val="36384E"/>
                </a:solidFill>
                <a:effectLst/>
                <a:latin typeface="+mn-lt"/>
              </a:rPr>
              <a:t>Open Days (both in person and virtual) can take place throughout the year.</a:t>
            </a:r>
          </a:p>
          <a:p>
            <a:endParaRPr lang="en-GB" b="0" i="0" dirty="0">
              <a:solidFill>
                <a:srgbClr val="36384E"/>
              </a:solidFill>
              <a:effectLst/>
              <a:latin typeface="+mn-lt"/>
            </a:endParaRPr>
          </a:p>
          <a:p>
            <a:r>
              <a:rPr lang="en-GB" dirty="0">
                <a:solidFill>
                  <a:srgbClr val="36384E"/>
                </a:solidFill>
                <a:latin typeface="+mn-lt"/>
              </a:rPr>
              <a:t>Most </a:t>
            </a:r>
            <a:r>
              <a:rPr lang="en-GB" b="0" i="0" dirty="0">
                <a:solidFill>
                  <a:srgbClr val="36384E"/>
                </a:solidFill>
                <a:effectLst/>
                <a:latin typeface="+mn-lt"/>
              </a:rPr>
              <a:t>commonly held between June and November. </a:t>
            </a:r>
            <a:endParaRPr lang="en-GB" dirty="0">
              <a:solidFill>
                <a:srgbClr val="36384E"/>
              </a:solidFill>
              <a:latin typeface="+mn-lt"/>
            </a:endParaRPr>
          </a:p>
          <a:p>
            <a:endParaRPr lang="en-GB" b="0" i="0" dirty="0">
              <a:solidFill>
                <a:srgbClr val="36384E"/>
              </a:solidFill>
              <a:effectLst/>
              <a:latin typeface="+mn-lt"/>
            </a:endParaRPr>
          </a:p>
          <a:p>
            <a:r>
              <a:rPr lang="en-GB" b="0" i="0" dirty="0">
                <a:solidFill>
                  <a:srgbClr val="36384E"/>
                </a:solidFill>
                <a:effectLst/>
                <a:latin typeface="+mn-lt"/>
              </a:rPr>
              <a:t>Advertised on Higher Education Provider’s website.</a:t>
            </a:r>
          </a:p>
          <a:p>
            <a:pPr marL="0" indent="0">
              <a:buNone/>
            </a:pPr>
            <a:endParaRPr lang="en-GB" sz="1800" dirty="0">
              <a:solidFill>
                <a:srgbClr val="36384E"/>
              </a:solidFill>
              <a:latin typeface="+mn-lt"/>
            </a:endParaRPr>
          </a:p>
          <a:p>
            <a:pPr marL="0" indent="0">
              <a:buNone/>
            </a:pPr>
            <a:endParaRPr lang="en-US" sz="1800" dirty="0">
              <a:latin typeface="+mn-lt"/>
            </a:endParaRPr>
          </a:p>
          <a:p>
            <a:endParaRPr lang="en-US" dirty="0"/>
          </a:p>
        </p:txBody>
      </p:sp>
      <p:pic>
        <p:nvPicPr>
          <p:cNvPr id="13" name="Picture Placeholder 12">
            <a:extLst>
              <a:ext uri="{FF2B5EF4-FFF2-40B4-BE49-F238E27FC236}">
                <a16:creationId xmlns:a16="http://schemas.microsoft.com/office/drawing/2014/main" id="{6E1C021F-09D2-40FE-A342-0DC50B953899}"/>
              </a:ext>
            </a:extLst>
          </p:cNvPr>
          <p:cNvPicPr>
            <a:picLocks noGrp="1" noChangeAspect="1"/>
          </p:cNvPicPr>
          <p:nvPr>
            <p:ph type="pic" sz="quarter" idx="14"/>
          </p:nvPr>
        </p:nvPicPr>
        <p:blipFill rotWithShape="1">
          <a:blip r:embed="rId2"/>
          <a:srcRect l="50000" r="12408"/>
          <a:stretch/>
        </p:blipFill>
        <p:spPr>
          <a:xfrm>
            <a:off x="7035118" y="0"/>
            <a:ext cx="5156881" cy="6858000"/>
          </a:xfrm>
        </p:spPr>
      </p:pic>
    </p:spTree>
    <p:extLst>
      <p:ext uri="{BB962C8B-B14F-4D97-AF65-F5344CB8AC3E}">
        <p14:creationId xmlns:p14="http://schemas.microsoft.com/office/powerpoint/2010/main" val="228430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normAutofit fontScale="90000"/>
          </a:bodyPr>
          <a:lstStyle/>
          <a:p>
            <a:r>
              <a:rPr lang="en-US" dirty="0"/>
              <a:t>How to prepare for an open day</a:t>
            </a:r>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6</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p:txBody>
          <a:bodyPr/>
          <a:lstStyle/>
          <a:p>
            <a:pPr marL="285750" indent="-285750">
              <a:buFont typeface="Arial" panose="020B0604020202020204" pitchFamily="34" charset="0"/>
              <a:buChar char="•"/>
            </a:pPr>
            <a:r>
              <a:rPr lang="en-US" sz="2400" dirty="0"/>
              <a:t>Book a place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Note down important session times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Check travel arrangements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Prepare questions to ask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Think, what do you want to see?</a:t>
            </a:r>
          </a:p>
        </p:txBody>
      </p:sp>
      <p:pic>
        <p:nvPicPr>
          <p:cNvPr id="8" name="Picture Placeholder 7">
            <a:extLst>
              <a:ext uri="{FF2B5EF4-FFF2-40B4-BE49-F238E27FC236}">
                <a16:creationId xmlns:a16="http://schemas.microsoft.com/office/drawing/2014/main" id="{B9E5207F-48BF-4F5A-82E1-1D856E634AF4}"/>
              </a:ext>
            </a:extLst>
          </p:cNvPr>
          <p:cNvPicPr>
            <a:picLocks noGrp="1" noChangeAspect="1"/>
          </p:cNvPicPr>
          <p:nvPr>
            <p:ph type="pic" sz="quarter" idx="14"/>
          </p:nvPr>
        </p:nvPicPr>
        <p:blipFill rotWithShape="1">
          <a:blip r:embed="rId2"/>
          <a:srcRect l="31631" r="18251"/>
          <a:stretch/>
        </p:blipFill>
        <p:spPr>
          <a:xfrm>
            <a:off x="7035118" y="0"/>
            <a:ext cx="5156881" cy="6858000"/>
          </a:xfrm>
        </p:spPr>
      </p:pic>
    </p:spTree>
    <p:extLst>
      <p:ext uri="{BB962C8B-B14F-4D97-AF65-F5344CB8AC3E}">
        <p14:creationId xmlns:p14="http://schemas.microsoft.com/office/powerpoint/2010/main" val="94404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7137-4F36-32C9-C69E-CC9BE66B7D56}"/>
              </a:ext>
            </a:extLst>
          </p:cNvPr>
          <p:cNvSpPr>
            <a:spLocks noGrp="1"/>
          </p:cNvSpPr>
          <p:nvPr>
            <p:ph type="title"/>
          </p:nvPr>
        </p:nvSpPr>
        <p:spPr/>
        <p:txBody>
          <a:bodyPr/>
          <a:lstStyle/>
          <a:p>
            <a:r>
              <a:rPr lang="en-US" dirty="0"/>
              <a:t>Scenarios</a:t>
            </a:r>
            <a:endParaRPr lang="en-GB" dirty="0"/>
          </a:p>
        </p:txBody>
      </p:sp>
      <p:sp>
        <p:nvSpPr>
          <p:cNvPr id="3" name="Slide Number Placeholder 2">
            <a:extLst>
              <a:ext uri="{FF2B5EF4-FFF2-40B4-BE49-F238E27FC236}">
                <a16:creationId xmlns:a16="http://schemas.microsoft.com/office/drawing/2014/main" id="{AF303EB7-BC89-0630-9816-DB62F884BFB6}"/>
              </a:ext>
            </a:extLst>
          </p:cNvPr>
          <p:cNvSpPr>
            <a:spLocks noGrp="1"/>
          </p:cNvSpPr>
          <p:nvPr>
            <p:ph type="sldNum" sz="quarter" idx="12"/>
          </p:nvPr>
        </p:nvSpPr>
        <p:spPr/>
        <p:txBody>
          <a:bodyPr/>
          <a:lstStyle/>
          <a:p>
            <a:fld id="{9F926885-5829-0A40-BA08-555F19A6394A}" type="slidenum">
              <a:rPr lang="en-US" smtClean="0"/>
              <a:pPr/>
              <a:t>7</a:t>
            </a:fld>
            <a:endParaRPr lang="en-US" dirty="0"/>
          </a:p>
        </p:txBody>
      </p:sp>
      <p:sp>
        <p:nvSpPr>
          <p:cNvPr id="5" name="TextBox 4">
            <a:extLst>
              <a:ext uri="{FF2B5EF4-FFF2-40B4-BE49-F238E27FC236}">
                <a16:creationId xmlns:a16="http://schemas.microsoft.com/office/drawing/2014/main" id="{2C939302-87F7-3BCE-5A99-E9225FAE8E02}"/>
              </a:ext>
            </a:extLst>
          </p:cNvPr>
          <p:cNvSpPr txBox="1"/>
          <p:nvPr/>
        </p:nvSpPr>
        <p:spPr>
          <a:xfrm>
            <a:off x="817101" y="1302392"/>
            <a:ext cx="10659961" cy="769441"/>
          </a:xfrm>
          <a:prstGeom prst="rect">
            <a:avLst/>
          </a:prstGeom>
          <a:noFill/>
        </p:spPr>
        <p:txBody>
          <a:bodyPr wrap="square" rtlCol="0">
            <a:spAutoFit/>
          </a:bodyPr>
          <a:lstStyle/>
          <a:p>
            <a:r>
              <a:rPr lang="en-US" sz="2200" dirty="0">
                <a:solidFill>
                  <a:schemeClr val="accent6">
                    <a:lumMod val="10000"/>
                  </a:schemeClr>
                </a:solidFill>
              </a:rPr>
              <a:t>Pick one of the following scenarios. Who would the students benefit from talking to? What information do they need to help them?</a:t>
            </a:r>
          </a:p>
        </p:txBody>
      </p:sp>
      <p:sp>
        <p:nvSpPr>
          <p:cNvPr id="6" name="Rectangle 5">
            <a:extLst>
              <a:ext uri="{FF2B5EF4-FFF2-40B4-BE49-F238E27FC236}">
                <a16:creationId xmlns:a16="http://schemas.microsoft.com/office/drawing/2014/main" id="{22B1478A-F1D1-AD4B-6EF4-0FAB74AAA717}"/>
              </a:ext>
            </a:extLst>
          </p:cNvPr>
          <p:cNvSpPr/>
          <p:nvPr/>
        </p:nvSpPr>
        <p:spPr>
          <a:xfrm>
            <a:off x="2018180" y="2252685"/>
            <a:ext cx="3901406" cy="1820411"/>
          </a:xfrm>
          <a:prstGeom prst="rect">
            <a:avLst/>
          </a:prstGeom>
          <a:solidFill>
            <a:srgbClr val="E6287F"/>
          </a:solidFill>
          <a:ln>
            <a:solidFill>
              <a:srgbClr val="E62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Scenario One</a:t>
            </a:r>
          </a:p>
          <a:p>
            <a:pPr algn="ctr"/>
            <a:r>
              <a:rPr lang="en-GB" sz="2000" dirty="0"/>
              <a:t>Student A is trying to decide whether they should commute or live at university.</a:t>
            </a:r>
          </a:p>
        </p:txBody>
      </p:sp>
      <p:sp>
        <p:nvSpPr>
          <p:cNvPr id="7" name="Rectangle 6">
            <a:extLst>
              <a:ext uri="{FF2B5EF4-FFF2-40B4-BE49-F238E27FC236}">
                <a16:creationId xmlns:a16="http://schemas.microsoft.com/office/drawing/2014/main" id="{1B7A6A6C-C14E-5A6D-CAA0-51E736E8FD7A}"/>
              </a:ext>
            </a:extLst>
          </p:cNvPr>
          <p:cNvSpPr/>
          <p:nvPr/>
        </p:nvSpPr>
        <p:spPr>
          <a:xfrm>
            <a:off x="6703566" y="2252685"/>
            <a:ext cx="3901406" cy="1820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Scenario Two</a:t>
            </a:r>
          </a:p>
          <a:p>
            <a:pPr algn="ctr"/>
            <a:r>
              <a:rPr lang="en-GB" sz="2000" dirty="0"/>
              <a:t>Student B does not know whether to study a sports or a business course.</a:t>
            </a:r>
          </a:p>
        </p:txBody>
      </p:sp>
      <p:sp>
        <p:nvSpPr>
          <p:cNvPr id="8" name="Rectangle 7">
            <a:extLst>
              <a:ext uri="{FF2B5EF4-FFF2-40B4-BE49-F238E27FC236}">
                <a16:creationId xmlns:a16="http://schemas.microsoft.com/office/drawing/2014/main" id="{E33E595F-613E-1073-248C-91EB90CA2585}"/>
              </a:ext>
            </a:extLst>
          </p:cNvPr>
          <p:cNvSpPr/>
          <p:nvPr/>
        </p:nvSpPr>
        <p:spPr>
          <a:xfrm>
            <a:off x="2018180" y="4568620"/>
            <a:ext cx="3901406" cy="1820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Scenario Three</a:t>
            </a:r>
          </a:p>
          <a:p>
            <a:pPr algn="ctr"/>
            <a:r>
              <a:rPr lang="en-GB" sz="2000" dirty="0"/>
              <a:t>Student C does not want to do all their studying in the UK.</a:t>
            </a:r>
          </a:p>
        </p:txBody>
      </p:sp>
      <p:sp>
        <p:nvSpPr>
          <p:cNvPr id="9" name="Rectangle 8">
            <a:extLst>
              <a:ext uri="{FF2B5EF4-FFF2-40B4-BE49-F238E27FC236}">
                <a16:creationId xmlns:a16="http://schemas.microsoft.com/office/drawing/2014/main" id="{B286A9C4-6FBB-2EC4-8706-5DBC1E79CAC6}"/>
              </a:ext>
            </a:extLst>
          </p:cNvPr>
          <p:cNvSpPr/>
          <p:nvPr/>
        </p:nvSpPr>
        <p:spPr>
          <a:xfrm>
            <a:off x="6703566" y="4576056"/>
            <a:ext cx="3901406" cy="1820411"/>
          </a:xfrm>
          <a:prstGeom prst="rect">
            <a:avLst/>
          </a:prstGeom>
          <a:solidFill>
            <a:srgbClr val="E6287F"/>
          </a:solidFill>
          <a:ln>
            <a:solidFill>
              <a:srgbClr val="E62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Scenario Four</a:t>
            </a:r>
          </a:p>
          <a:p>
            <a:pPr algn="ctr"/>
            <a:r>
              <a:rPr lang="en-GB" dirty="0"/>
              <a:t>Student D is dyslexic and has received support with this at college, they are nervous about how they will cope in higher education.</a:t>
            </a:r>
            <a:endParaRPr lang="en-GB" sz="2000" dirty="0"/>
          </a:p>
        </p:txBody>
      </p:sp>
    </p:spTree>
    <p:extLst>
      <p:ext uri="{BB962C8B-B14F-4D97-AF65-F5344CB8AC3E}">
        <p14:creationId xmlns:p14="http://schemas.microsoft.com/office/powerpoint/2010/main" val="311512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1B66-A672-450E-ACEF-DFCC21D35303}"/>
              </a:ext>
            </a:extLst>
          </p:cNvPr>
          <p:cNvSpPr>
            <a:spLocks noGrp="1"/>
          </p:cNvSpPr>
          <p:nvPr>
            <p:ph type="title"/>
          </p:nvPr>
        </p:nvSpPr>
        <p:spPr/>
        <p:txBody>
          <a:bodyPr/>
          <a:lstStyle/>
          <a:p>
            <a:r>
              <a:rPr lang="en-US" dirty="0"/>
              <a:t>Open Day Action Plan</a:t>
            </a:r>
            <a:endParaRPr lang="en-GB" dirty="0"/>
          </a:p>
        </p:txBody>
      </p:sp>
      <p:sp>
        <p:nvSpPr>
          <p:cNvPr id="3" name="Slide Number Placeholder 2">
            <a:extLst>
              <a:ext uri="{FF2B5EF4-FFF2-40B4-BE49-F238E27FC236}">
                <a16:creationId xmlns:a16="http://schemas.microsoft.com/office/drawing/2014/main" id="{F68DAC3B-55C8-4426-A89A-EAC97246501E}"/>
              </a:ext>
            </a:extLst>
          </p:cNvPr>
          <p:cNvSpPr>
            <a:spLocks noGrp="1"/>
          </p:cNvSpPr>
          <p:nvPr>
            <p:ph type="sldNum" sz="quarter" idx="12"/>
          </p:nvPr>
        </p:nvSpPr>
        <p:spPr/>
        <p:txBody>
          <a:bodyPr/>
          <a:lstStyle/>
          <a:p>
            <a:fld id="{9F926885-5829-0A40-BA08-555F19A6394A}" type="slidenum">
              <a:rPr lang="en-US" smtClean="0"/>
              <a:pPr/>
              <a:t>8</a:t>
            </a:fld>
            <a:endParaRPr lang="en-US"/>
          </a:p>
        </p:txBody>
      </p:sp>
      <p:sp>
        <p:nvSpPr>
          <p:cNvPr id="4" name="Text Placeholder 3">
            <a:extLst>
              <a:ext uri="{FF2B5EF4-FFF2-40B4-BE49-F238E27FC236}">
                <a16:creationId xmlns:a16="http://schemas.microsoft.com/office/drawing/2014/main" id="{D7D46B9F-8098-4CC8-856E-DA495B5F4DAB}"/>
              </a:ext>
            </a:extLst>
          </p:cNvPr>
          <p:cNvSpPr>
            <a:spLocks noGrp="1"/>
          </p:cNvSpPr>
          <p:nvPr>
            <p:ph type="body" sz="quarter" idx="13"/>
          </p:nvPr>
        </p:nvSpPr>
        <p:spPr>
          <a:xfrm>
            <a:off x="816897" y="1533525"/>
            <a:ext cx="5279103" cy="4854268"/>
          </a:xfrm>
        </p:spPr>
        <p:txBody>
          <a:bodyPr/>
          <a:lstStyle/>
          <a:p>
            <a:pPr marL="0" indent="0">
              <a:buNone/>
            </a:pPr>
            <a:r>
              <a:rPr lang="en-GB" b="1" dirty="0"/>
              <a:t>What do you want to get out of an open day?</a:t>
            </a:r>
          </a:p>
          <a:p>
            <a:pPr marL="0" indent="0">
              <a:buNone/>
            </a:pPr>
            <a:endParaRPr lang="en-GB" b="1" dirty="0"/>
          </a:p>
          <a:p>
            <a:r>
              <a:rPr lang="en-GB" dirty="0"/>
              <a:t>Which talks do you want to attend?</a:t>
            </a:r>
          </a:p>
          <a:p>
            <a:endParaRPr lang="en-GB" dirty="0"/>
          </a:p>
          <a:p>
            <a:r>
              <a:rPr lang="en-GB" dirty="0"/>
              <a:t>What questions do you need to ask?</a:t>
            </a:r>
          </a:p>
          <a:p>
            <a:endParaRPr lang="en-GB" dirty="0"/>
          </a:p>
          <a:p>
            <a:r>
              <a:rPr lang="en-GB" dirty="0"/>
              <a:t>Who do you want to speak to?</a:t>
            </a:r>
          </a:p>
          <a:p>
            <a:endParaRPr lang="en-GB" dirty="0"/>
          </a:p>
          <a:p>
            <a:r>
              <a:rPr lang="en-GB" dirty="0"/>
              <a:t>What do you want to see?</a:t>
            </a:r>
          </a:p>
          <a:p>
            <a:endParaRPr lang="en-GB" dirty="0"/>
          </a:p>
          <a:p>
            <a:endParaRPr lang="en-GB" dirty="0"/>
          </a:p>
          <a:p>
            <a:endParaRPr lang="en-GB" dirty="0"/>
          </a:p>
          <a:p>
            <a:endParaRPr lang="en-GB" dirty="0"/>
          </a:p>
          <a:p>
            <a:pPr marL="0" indent="0">
              <a:buNone/>
            </a:pPr>
            <a:endParaRPr lang="en-GB" dirty="0"/>
          </a:p>
          <a:p>
            <a:pPr marL="0" indent="0">
              <a:buNone/>
            </a:pPr>
            <a:endParaRPr lang="en-GB" dirty="0"/>
          </a:p>
        </p:txBody>
      </p:sp>
      <p:pic>
        <p:nvPicPr>
          <p:cNvPr id="7" name="Picture Placeholder 6">
            <a:extLst>
              <a:ext uri="{FF2B5EF4-FFF2-40B4-BE49-F238E27FC236}">
                <a16:creationId xmlns:a16="http://schemas.microsoft.com/office/drawing/2014/main" id="{4BBD100C-D853-4507-8AE6-9B8B38E1CC3F}"/>
              </a:ext>
            </a:extLst>
          </p:cNvPr>
          <p:cNvPicPr>
            <a:picLocks noGrp="1" noChangeAspect="1"/>
          </p:cNvPicPr>
          <p:nvPr>
            <p:ph type="pic" sz="quarter" idx="14"/>
          </p:nvPr>
        </p:nvPicPr>
        <p:blipFill>
          <a:blip r:embed="rId2"/>
          <a:srcRect l="20992" r="20992"/>
          <a:stretch>
            <a:fillRect/>
          </a:stretch>
        </p:blipFill>
        <p:spPr/>
      </p:pic>
    </p:spTree>
    <p:extLst>
      <p:ext uri="{BB962C8B-B14F-4D97-AF65-F5344CB8AC3E}">
        <p14:creationId xmlns:p14="http://schemas.microsoft.com/office/powerpoint/2010/main" val="304270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623014"/>
      </p:ext>
    </p:extLst>
  </p:cSld>
  <p:clrMapOvr>
    <a:masterClrMapping/>
  </p:clrMapOvr>
</p:sld>
</file>

<file path=ppt/theme/theme1.xml><?xml version="1.0" encoding="utf-8"?>
<a:theme xmlns:a="http://schemas.openxmlformats.org/drawingml/2006/main" name="Office Theme">
  <a:themeElements>
    <a:clrScheme name="Custom 1">
      <a:dk1>
        <a:srgbClr val="312783"/>
      </a:dk1>
      <a:lt1>
        <a:srgbClr val="FFFFFF"/>
      </a:lt1>
      <a:dk2>
        <a:srgbClr val="312783"/>
      </a:dk2>
      <a:lt2>
        <a:srgbClr val="E7E6E6"/>
      </a:lt2>
      <a:accent1>
        <a:srgbClr val="312783"/>
      </a:accent1>
      <a:accent2>
        <a:srgbClr val="E6007E"/>
      </a:accent2>
      <a:accent3>
        <a:srgbClr val="E6E6E6"/>
      </a:accent3>
      <a:accent4>
        <a:srgbClr val="4A2D6A"/>
      </a:accent4>
      <a:accent5>
        <a:srgbClr val="F8941A"/>
      </a:accent5>
      <a:accent6>
        <a:srgbClr val="E6E6E6"/>
      </a:accent6>
      <a:hlink>
        <a:srgbClr val="48A1F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2438</TotalTime>
  <Words>659</Words>
  <Application>Microsoft Office PowerPoint</Application>
  <PresentationFormat>Widescreen</PresentationFormat>
  <Paragraphs>93</Paragraphs>
  <Slides>11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How to…Open Days</vt:lpstr>
      <vt:lpstr>Who we are</vt:lpstr>
      <vt:lpstr>What is an open day?</vt:lpstr>
      <vt:lpstr>What happens at an open day?</vt:lpstr>
      <vt:lpstr>When do open days happen?</vt:lpstr>
      <vt:lpstr>How to prepare for an open day</vt:lpstr>
      <vt:lpstr>Scenarios</vt:lpstr>
      <vt:lpstr>Open Day Action Plan</vt:lpstr>
      <vt:lpstr>PowerPoint Presentation</vt:lpstr>
      <vt:lpstr>Any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 France (OAK)</cp:lastModifiedBy>
  <cp:revision>59</cp:revision>
  <dcterms:created xsi:type="dcterms:W3CDTF">2022-06-30T10:37:42Z</dcterms:created>
  <dcterms:modified xsi:type="dcterms:W3CDTF">2024-06-07T09:41:34Z</dcterms:modified>
</cp:coreProperties>
</file>