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80" r:id="rId4"/>
    <p:sldId id="282" r:id="rId5"/>
    <p:sldId id="283" r:id="rId6"/>
    <p:sldId id="284" r:id="rId7"/>
    <p:sldId id="272" r:id="rId8"/>
    <p:sldId id="375" r:id="rId9"/>
    <p:sldId id="388" r:id="rId10"/>
    <p:sldId id="381" r:id="rId11"/>
    <p:sldId id="264" r:id="rId12"/>
    <p:sldId id="384" r:id="rId13"/>
    <p:sldId id="385" r:id="rId14"/>
    <p:sldId id="386" r:id="rId15"/>
    <p:sldId id="289" r:id="rId16"/>
    <p:sldId id="285" r:id="rId17"/>
    <p:sldId id="286" r:id="rId18"/>
    <p:sldId id="293" r:id="rId19"/>
    <p:sldId id="292" r:id="rId20"/>
    <p:sldId id="288" r:id="rId21"/>
    <p:sldId id="387" r:id="rId22"/>
    <p:sldId id="273" r:id="rId23"/>
    <p:sldId id="274" r:id="rId24"/>
    <p:sldId id="275" r:id="rId25"/>
    <p:sldId id="268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1633" autoAdjust="0"/>
  </p:normalViewPr>
  <p:slideViewPr>
    <p:cSldViewPr snapToGrid="0" snapToObjects="1">
      <p:cViewPr varScale="1">
        <p:scale>
          <a:sx n="58" d="100"/>
          <a:sy n="58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1AAE-EB70-7E46-9DA2-B3CD55453D88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FAE85-8F97-0C44-A90F-62FCB9063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student-finance/new-fulltime-student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ogon.slc.co.uk/welcome/secured/login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uk/disabled-students-allowances-dsa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student-financ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Dates for bottom right box? Or add context of roughly when this would be completed by…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51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be asked for information about your household income if your child has applied for student finance in England.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information will be used to work out if your child or partner can get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extra money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top of the Tuition Fee Loan and the basic Maintenance Loan.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 not share information about your household income, your child or partner will only get the minimum amount of student finance.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your child or partner applies, you’ll get an email from Student Finance England (SFE) within 24 hours.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You’ll need to wait for the email before you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create a student finance account or sign 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You cannot use the same account as your child.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 copied from Gov website</a:t>
            </a:r>
          </a:p>
          <a:p>
            <a:endParaRPr lang="en-GB" dirty="0"/>
          </a:p>
          <a:p>
            <a:r>
              <a:rPr lang="en-GB" dirty="0"/>
              <a:t>EU students cannot apply for this – unless lived in the UK for 5+ years – check support available in home country/PT work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7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Doesn’t need to be paid back – </a:t>
            </a:r>
          </a:p>
          <a:p>
            <a:r>
              <a:rPr lang="en-GB" sz="1200" dirty="0"/>
              <a:t>The additional funding students could receive will vary depending on: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200" dirty="0"/>
              <a:t>The HE Provider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1200" dirty="0"/>
              <a:t>The course  - NHS – nursing, midwifery and some Allied profession courses.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1200" dirty="0"/>
              <a:t>Training grant – new scheme launched in Sept 2020.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1200" dirty="0"/>
              <a:t>Social Work bursary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1200" dirty="0"/>
              <a:t>The student’s grades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1200" dirty="0"/>
              <a:t>The student’s personal circumstances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1200" dirty="0"/>
              <a:t>Any additional needs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12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dirty="0">
                <a:solidFill>
                  <a:srgbClr val="2F2D80"/>
                </a:solidFill>
              </a:rPr>
              <a:t>Disabled Students’ Allowance</a:t>
            </a:r>
            <a:r>
              <a:rPr lang="en-GB" sz="1200" dirty="0">
                <a:solidFill>
                  <a:srgbClr val="2F2D80"/>
                </a:solidFill>
              </a:rPr>
              <a:t> – </a:t>
            </a:r>
            <a:r>
              <a:rPr lang="en-GB" sz="1200" dirty="0"/>
              <a:t>to pay for extra learning costs incurred as a result of a disability, e.g. specialist equipment, note taker, screen reader, additional travel costs  </a:t>
            </a:r>
            <a:r>
              <a:rPr lang="en-GB" sz="1100" dirty="0">
                <a:solidFill>
                  <a:prstClr val="black"/>
                </a:solidFill>
                <a:latin typeface="Arial" charset="0"/>
                <a:hlinkClick r:id="rId3"/>
              </a:rPr>
              <a:t>www.gov.uk/disabled-students-allowances-dsas</a:t>
            </a:r>
            <a:r>
              <a:rPr lang="en-GB" sz="11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1100" dirty="0"/>
              <a:t>      </a:t>
            </a:r>
            <a:r>
              <a:rPr lang="en-US" sz="1100" b="1" dirty="0"/>
              <a:t>Student will need to attend a “needs assessment”. Maximum £26,291 per year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100" dirty="0"/>
              <a:t>Explain deference in terminology – SEND in school is all classed as Disability in HE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2F2D80"/>
                </a:solidFill>
              </a:rPr>
              <a:t>Bursaries/scholarships </a:t>
            </a:r>
            <a:r>
              <a:rPr lang="en-GB" sz="1200" dirty="0">
                <a:solidFill>
                  <a:srgbClr val="2F2D80"/>
                </a:solidFill>
              </a:rPr>
              <a:t>–</a:t>
            </a:r>
            <a:r>
              <a:rPr lang="en-GB" sz="1200" b="1" dirty="0">
                <a:solidFill>
                  <a:srgbClr val="2F2D80"/>
                </a:solidFill>
              </a:rPr>
              <a:t> </a:t>
            </a:r>
            <a:r>
              <a:rPr lang="en-GB" sz="1200" dirty="0"/>
              <a:t>individual universities and colleges offer a wide range of extra money based on background, circumstances, academic achievement, sporting/musical ability which doesn’t need to be paid back… do your research!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2F2D80"/>
                </a:solidFill>
              </a:rPr>
              <a:t>Other dependent children </a:t>
            </a:r>
            <a:r>
              <a:rPr lang="en-GB" sz="1200" dirty="0">
                <a:solidFill>
                  <a:srgbClr val="2F2D80"/>
                </a:solidFill>
              </a:rPr>
              <a:t>– </a:t>
            </a:r>
            <a:r>
              <a:rPr lang="en-GB" sz="1200" dirty="0"/>
              <a:t>if parents have other financial dependents in their household, this will be taken into account when the student finance assessment is made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2F2D80"/>
                </a:solidFill>
              </a:rPr>
              <a:t>Childcare Grant</a:t>
            </a:r>
            <a:r>
              <a:rPr lang="en-GB" sz="1200" dirty="0">
                <a:solidFill>
                  <a:srgbClr val="2F2D80"/>
                </a:solidFill>
              </a:rPr>
              <a:t> </a:t>
            </a:r>
            <a:r>
              <a:rPr lang="en-GB" sz="1200" dirty="0"/>
              <a:t>– for full time students with a dependant child in OFSTED registered childcare; amount depends on income and childcare costs. Max. currently £193.92 for one child per week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00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Depending on household income, the money received as a maintenance loan may not fully cover costs for the year.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-buying discount travel passes and railcards, nus card, </a:t>
            </a:r>
            <a:r>
              <a:rPr lang="en-GB" sz="1200" dirty="0" err="1"/>
              <a:t>unidays</a:t>
            </a:r>
            <a:r>
              <a:rPr lang="en-GB" sz="1200" dirty="0"/>
              <a:t> etc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47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chemeClr val="accent1"/>
                </a:solidFill>
              </a:rPr>
              <a:t>No matter how much you owe, you only pay back according to your earnings.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1"/>
                </a:solidFill>
              </a:rPr>
              <a:t>Further information on gov website, including change in circumstances etc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1"/>
                </a:solidFill>
              </a:rPr>
              <a:t>RPI is a measure of inflation which measures the cost of living in the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1"/>
                </a:solidFill>
              </a:rPr>
              <a:t>*subject to change – see website for further information – Maximum amount of interest charged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37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0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them where </a:t>
            </a:r>
            <a:r>
              <a:rPr lang="en-GB" b="1" u="sng" dirty="0"/>
              <a:t>they</a:t>
            </a:r>
            <a:r>
              <a:rPr lang="en-GB" dirty="0"/>
              <a:t> are on this journey</a:t>
            </a:r>
          </a:p>
          <a:p>
            <a:endParaRPr lang="en-GB" dirty="0"/>
          </a:p>
          <a:p>
            <a:r>
              <a:rPr lang="en-GB" dirty="0"/>
              <a:t>Focus on what they have achieved so far, how far they have come, all the opportunities they have before them</a:t>
            </a:r>
          </a:p>
          <a:p>
            <a:endParaRPr lang="en-GB" dirty="0"/>
          </a:p>
          <a:p>
            <a:r>
              <a:rPr lang="en-GB" dirty="0"/>
              <a:t>At Level 2, emphasise the importance of Maths and English</a:t>
            </a:r>
          </a:p>
          <a:p>
            <a:endParaRPr lang="en-GB" dirty="0"/>
          </a:p>
          <a:p>
            <a:r>
              <a:rPr lang="en-GB" dirty="0"/>
              <a:t>For reference if students ask: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Higher National Certificate or Diploma; Normally 1- 2 years; Level 4 – 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 Light"/>
                <a:cs typeface="Calibri"/>
              </a:rPr>
              <a:t>Higher Level Apprenticeship; Normally 2- 3 years long; Level 4  - 5 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 Light"/>
                <a:cs typeface="Calibri"/>
              </a:rPr>
              <a:t>Foundation Degree; 2 years long; Level 4  - 5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Degree Apprenticeship; 3 years long; Level 4 –6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 Light"/>
                <a:cs typeface="Calibri"/>
              </a:rPr>
              <a:t>Bachelor's Degree; 3 years long; Level 4 – 6 </a:t>
            </a:r>
          </a:p>
          <a:p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0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Emphasise the need to start working on these now, rather than them just starting at </a:t>
            </a:r>
            <a:r>
              <a:rPr lang="en-GB" dirty="0" err="1"/>
              <a:t>uni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0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 Finance can be a big worry or confusing when it comes to going to University and parents/carers often have lots of questions.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8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These figures are applicable for students beginning an undergraduate course in September 2024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The following points in this presentation are applicable to students deemed as UK resident (usually someone who has been ordinarily resident in the UK for the 3 years preceding the beginning of the course.)</a:t>
            </a:r>
          </a:p>
          <a:p>
            <a:endParaRPr lang="en-GB" dirty="0"/>
          </a:p>
          <a:p>
            <a:r>
              <a:rPr lang="en-GB" dirty="0"/>
              <a:t>Explain that this is what we will cover in this presentation. Explain that figures are subject to change each year and that the information provided is what is current.</a:t>
            </a:r>
          </a:p>
          <a:p>
            <a:r>
              <a:rPr lang="en-GB" dirty="0"/>
              <a:t>Part time students might be able to get a loan if their “course Intensity” is 25% or more.</a:t>
            </a:r>
          </a:p>
          <a:p>
            <a:r>
              <a:rPr lang="en-GB" dirty="0"/>
              <a:t>If student has studied before, they may be entitled to limited funding in certain circumstances and for some courses.</a:t>
            </a:r>
          </a:p>
          <a:p>
            <a:r>
              <a:rPr lang="en-GB" dirty="0"/>
              <a:t>If student has changed course, stopped studying or repeating a year you might still get funding – look at government website for further info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77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the 2 main expenditures to consider when going to University and there is support available, which you will look at in the next few slides.</a:t>
            </a:r>
          </a:p>
          <a:p>
            <a:r>
              <a:rPr lang="en-GB" dirty="0"/>
              <a:t>Often University Centres charge a lower fee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5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 Finance England provides financial support to students entering higher education in the UK, on behalf of the UK government.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Apply for the Tuition Fee Loan and Maintenance Loan via Student Finance England. </a:t>
            </a:r>
            <a:r>
              <a:rPr lang="en-GB" sz="1200" u="sng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https://www.gov.uk/student-finance</a:t>
            </a:r>
            <a:r>
              <a:rPr lang="en-GB" sz="12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900" dirty="0">
              <a:effectLst/>
              <a:ea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Additional funding will also we covered later on – such as Bursaries, Scholarships, DSA, part-time jobs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rgbClr val="00206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28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international students, check the </a:t>
            </a:r>
            <a:r>
              <a:rPr lang="en-GB" dirty="0" err="1"/>
              <a:t>uni</a:t>
            </a:r>
            <a:r>
              <a:rPr lang="en-GB" dirty="0"/>
              <a:t>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9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8CE88-1E1E-9849-B451-5457C40E0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2AD80-71C7-BD4A-A167-327DD9B9D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088886"/>
            <a:ext cx="9144000" cy="1164765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D87A-B4B5-E541-B6F5-842E8ECEB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22427"/>
            <a:ext cx="9144000" cy="8551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BF69-E8DA-F341-84C6-E9E0B8314450}"/>
              </a:ext>
            </a:extLst>
          </p:cNvPr>
          <p:cNvSpPr/>
          <p:nvPr userDrawn="1"/>
        </p:nvSpPr>
        <p:spPr>
          <a:xfrm>
            <a:off x="5466000" y="5442002"/>
            <a:ext cx="12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8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ABD5BB-3A73-5C32-F073-7493BA8D9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590" y="1542859"/>
            <a:ext cx="6160163" cy="1519088"/>
          </a:xfrm>
        </p:spPr>
        <p:txBody>
          <a:bodyPr anchor="b">
            <a:noAutofit/>
          </a:bodyPr>
          <a:lstStyle>
            <a:lvl1pPr>
              <a:defRPr sz="4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section divider title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CBDC21E-950D-2D33-35EB-9B51BED66EAA}"/>
              </a:ext>
            </a:extLst>
          </p:cNvPr>
          <p:cNvSpPr txBox="1">
            <a:spLocks/>
          </p:cNvSpPr>
          <p:nvPr userDrawn="1"/>
        </p:nvSpPr>
        <p:spPr>
          <a:xfrm>
            <a:off x="152400" y="6612194"/>
            <a:ext cx="457200" cy="323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E41021-96F3-F17B-CC20-5843933D0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46297DE-4950-238C-E0C6-AD86C19045C5}"/>
              </a:ext>
            </a:extLst>
          </p:cNvPr>
          <p:cNvSpPr txBox="1">
            <a:spLocks/>
          </p:cNvSpPr>
          <p:nvPr userDrawn="1"/>
        </p:nvSpPr>
        <p:spPr>
          <a:xfrm>
            <a:off x="0" y="6451597"/>
            <a:ext cx="457200" cy="323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26885-5829-0A40-BA08-555F19A6394A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D4E1F12-BFAA-5F44-9D1E-11E5DA302D8A}"/>
              </a:ext>
            </a:extLst>
          </p:cNvPr>
          <p:cNvSpPr/>
          <p:nvPr userDrawn="1"/>
        </p:nvSpPr>
        <p:spPr>
          <a:xfrm>
            <a:off x="7821338" y="5"/>
            <a:ext cx="4460604" cy="4498199"/>
          </a:xfrm>
          <a:custGeom>
            <a:avLst/>
            <a:gdLst>
              <a:gd name="connsiteX0" fmla="*/ 245599 w 4460604"/>
              <a:gd name="connsiteY0" fmla="*/ 0 h 4498199"/>
              <a:gd name="connsiteX1" fmla="*/ 4460604 w 4460604"/>
              <a:gd name="connsiteY1" fmla="*/ 0 h 4498199"/>
              <a:gd name="connsiteX2" fmla="*/ 4460604 w 4460604"/>
              <a:gd name="connsiteY2" fmla="*/ 4266360 h 4498199"/>
              <a:gd name="connsiteX3" fmla="*/ 4227424 w 4460604"/>
              <a:gd name="connsiteY3" fmla="*/ 4351705 h 4498199"/>
              <a:gd name="connsiteX4" fmla="*/ 3258458 w 4460604"/>
              <a:gd name="connsiteY4" fmla="*/ 4498199 h 4498199"/>
              <a:gd name="connsiteX5" fmla="*/ 0 w 4460604"/>
              <a:gd name="connsiteY5" fmla="*/ 1239741 h 4498199"/>
              <a:gd name="connsiteX6" fmla="*/ 146494 w 4460604"/>
              <a:gd name="connsiteY6" fmla="*/ 270775 h 449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0604" h="4498199">
                <a:moveTo>
                  <a:pt x="245599" y="0"/>
                </a:moveTo>
                <a:lnTo>
                  <a:pt x="4460604" y="0"/>
                </a:lnTo>
                <a:lnTo>
                  <a:pt x="4460604" y="4266360"/>
                </a:lnTo>
                <a:lnTo>
                  <a:pt x="4227424" y="4351705"/>
                </a:lnTo>
                <a:cubicBezTo>
                  <a:pt x="3921328" y="4446911"/>
                  <a:pt x="3595882" y="4498199"/>
                  <a:pt x="3258458" y="4498199"/>
                </a:cubicBezTo>
                <a:cubicBezTo>
                  <a:pt x="1458861" y="4498199"/>
                  <a:pt x="0" y="3039338"/>
                  <a:pt x="0" y="1239741"/>
                </a:cubicBezTo>
                <a:cubicBezTo>
                  <a:pt x="0" y="902317"/>
                  <a:pt x="51288" y="576871"/>
                  <a:pt x="146494" y="2707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1427D89-6C0A-F92A-DBB7-E94235B6F3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64532" y="1406441"/>
            <a:ext cx="3875068" cy="545155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D41479-13B8-4E8F-824C-0402FC679CA0}"/>
              </a:ext>
            </a:extLst>
          </p:cNvPr>
          <p:cNvSpPr/>
          <p:nvPr userDrawn="1"/>
        </p:nvSpPr>
        <p:spPr>
          <a:xfrm>
            <a:off x="6688668" y="0"/>
            <a:ext cx="55033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D427A1-C540-EE03-3F05-8932B55B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73377-24FD-0167-1100-3043BA2B4B00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31783E5-BDE1-7C72-0285-C83B44074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3E39B77-1D29-57F8-EBA1-2EB1E11B6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7309" y="1533525"/>
            <a:ext cx="4359781" cy="4854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426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ogos on a blue background&#10;&#10;Description automatically generated">
            <a:extLst>
              <a:ext uri="{FF2B5EF4-FFF2-40B4-BE49-F238E27FC236}">
                <a16:creationId xmlns:a16="http://schemas.microsoft.com/office/drawing/2014/main" id="{2D6E62E7-47AE-0185-3140-C83E47959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61B032-7356-200E-FE42-D8ED51568ABB}"/>
              </a:ext>
            </a:extLst>
          </p:cNvPr>
          <p:cNvSpPr/>
          <p:nvPr userDrawn="1"/>
        </p:nvSpPr>
        <p:spPr>
          <a:xfrm>
            <a:off x="0" y="0"/>
            <a:ext cx="12192000" cy="7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7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8CE88-1E1E-9849-B451-5457C40E0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2AD80-71C7-BD4A-A167-327DD9B9D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539663"/>
            <a:ext cx="9144000" cy="603148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D87A-B4B5-E541-B6F5-842E8ECEB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583877"/>
            <a:ext cx="9144000" cy="8551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www.gohigherwestyorks.ac.uk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8785C-901E-AD48-A1F7-7CF03C154A20}"/>
              </a:ext>
            </a:extLst>
          </p:cNvPr>
          <p:cNvSpPr/>
          <p:nvPr userDrawn="1"/>
        </p:nvSpPr>
        <p:spPr>
          <a:xfrm>
            <a:off x="5466000" y="5303452"/>
            <a:ext cx="12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10568654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10568654" cy="48542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712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279103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279103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CFFB3-1A9B-464F-B316-A9D941A99F12}"/>
              </a:ext>
            </a:extLst>
          </p:cNvPr>
          <p:cNvSpPr/>
          <p:nvPr userDrawn="1"/>
        </p:nvSpPr>
        <p:spPr>
          <a:xfrm>
            <a:off x="7398326" y="0"/>
            <a:ext cx="47936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5DF5D6-2C2F-6E49-A3DB-2CF4AE8A7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3049" y="762000"/>
            <a:ext cx="4641850" cy="5334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22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279103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279103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CFFB3-1A9B-464F-B316-A9D941A99F12}"/>
              </a:ext>
            </a:extLst>
          </p:cNvPr>
          <p:cNvSpPr/>
          <p:nvPr userDrawn="1"/>
        </p:nvSpPr>
        <p:spPr>
          <a:xfrm>
            <a:off x="7398326" y="0"/>
            <a:ext cx="47936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5DF5D6-2C2F-6E49-A3DB-2CF4AE8A7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3049" y="762000"/>
            <a:ext cx="4641850" cy="5334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6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no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35118" y="0"/>
            <a:ext cx="5156881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5317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559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5949684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5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0"/>
            <a:ext cx="4911213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921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559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5949684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5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0658" y="479345"/>
            <a:ext cx="4527755" cy="590844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12588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27E819-F239-38DB-0837-4CA82776BA0C}"/>
              </a:ext>
            </a:extLst>
          </p:cNvPr>
          <p:cNvSpPr/>
          <p:nvPr userDrawn="1"/>
        </p:nvSpPr>
        <p:spPr>
          <a:xfrm>
            <a:off x="-5837" y="6384976"/>
            <a:ext cx="457199" cy="473024"/>
          </a:xfrm>
          <a:prstGeom prst="rect">
            <a:avLst/>
          </a:prstGeom>
          <a:solidFill>
            <a:srgbClr val="46FDFF"/>
          </a:solidFill>
          <a:ln>
            <a:solidFill>
              <a:srgbClr val="46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36E80-A061-E148-B760-D8FA5D3F1B3B}"/>
              </a:ext>
            </a:extLst>
          </p:cNvPr>
          <p:cNvSpPr/>
          <p:nvPr userDrawn="1"/>
        </p:nvSpPr>
        <p:spPr>
          <a:xfrm>
            <a:off x="457200" y="0"/>
            <a:ext cx="11734800" cy="6889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10568654" cy="64785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65B0E-F971-874B-AB35-A127EA2F0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5226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9262AC8-4437-5942-B891-DEA8AB54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715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88CD2F0-AE70-A442-945B-CE0963D567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5095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6A19679-F1E7-AD43-A8E7-603C8E30B4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8629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C6CFA74-4A91-8960-2940-396098C0A0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50504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C99B1F-A40A-24A1-EA85-B0580E6B3B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3849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1D0718F-BE2D-5B8E-0E9E-DADFA781344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45095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7903FDC-A167-E7AA-CB20-4C85BBC111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7623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7A372B-6954-D2AA-F5E2-28C43A12194E}"/>
              </a:ext>
            </a:extLst>
          </p:cNvPr>
          <p:cNvSpPr/>
          <p:nvPr userDrawn="1"/>
        </p:nvSpPr>
        <p:spPr>
          <a:xfrm>
            <a:off x="1" y="0"/>
            <a:ext cx="457199" cy="6384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9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736E80-A061-E148-B760-D8FA5D3F1B3B}"/>
              </a:ext>
            </a:extLst>
          </p:cNvPr>
          <p:cNvSpPr/>
          <p:nvPr userDrawn="1"/>
        </p:nvSpPr>
        <p:spPr>
          <a:xfrm>
            <a:off x="457200" y="0"/>
            <a:ext cx="11734800" cy="6889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2" r="132"/>
          <a:stretch/>
        </p:blipFill>
        <p:spPr>
          <a:xfrm>
            <a:off x="0" y="0"/>
            <a:ext cx="45599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65B0E-F971-874B-AB35-A127EA2F0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5227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9262AC8-4437-5942-B891-DEA8AB54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716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88CD2F0-AE70-A442-945B-CE0963D567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5096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6A19679-F1E7-AD43-A8E7-603C8E30B4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8630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B6E234-4D58-2242-BEAD-41ED30FA57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75226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AB1C715-EF2D-9C4A-BD77-769BF1640B6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39715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89C6EFC-51E4-9A4B-AD14-E6FC411768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61263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4921495B-A15A-3047-B976-E1A7DAD2A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8629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7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739D8-032A-0647-8556-12CD09BEA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39FB2-EB19-5448-A4C0-A086A065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2AC7F-7C1D-DC49-8C3F-1C380FAEB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3AA8C-15D4-C440-B7A6-B3281C609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2CCA-E908-5D4B-88DE-CCB3189FA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7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72" r:id="rId11"/>
    <p:sldLayoutId id="2147483673" r:id="rId12"/>
    <p:sldLayoutId id="214748367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ov.uk/student-finance-calculat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v.uk/studentfinanc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gohigherwestyorks.ac.uk/resources/teachers-carers-advisors/podcasts-and-webinars/" TargetMode="External"/><Relationship Id="rId3" Type="http://schemas.openxmlformats.org/officeDocument/2006/relationships/hyperlink" Target="http://www.gov.uk/studentfinance" TargetMode="External"/><Relationship Id="rId7" Type="http://schemas.openxmlformats.org/officeDocument/2006/relationships/hyperlink" Target="http://www.gov.uk/disabled-students-allowances-dsas" TargetMode="External"/><Relationship Id="rId2" Type="http://schemas.openxmlformats.org/officeDocument/2006/relationships/hyperlink" Target="http://www.thestudentroom.co.uk/studentfinance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savethestudent.org/student-finance/parents-guide-tips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www.gohigherwestyorks.ac.uk/knowledgebase/information-about-student-finance-and-bursaries/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://www.moneysavingexpert.com/students" TargetMode="External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4735-3D57-1F4F-A418-AAD46DD56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Higher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8768A-A238-A948-A451-F7C2D0F4E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Parents and Carers</a:t>
            </a:r>
          </a:p>
        </p:txBody>
      </p:sp>
    </p:spTree>
    <p:extLst>
      <p:ext uri="{BB962C8B-B14F-4D97-AF65-F5344CB8AC3E}">
        <p14:creationId xmlns:p14="http://schemas.microsoft.com/office/powerpoint/2010/main" val="45391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AA84-AC06-7C87-AE3F-775DEC3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UCAS Application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B4682-7276-ED2E-9E4F-B1428B4D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706F4-8537-87FD-9042-3DE28F2387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/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Search and Register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Fill out the Application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24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Choose your Course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24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Complete Application</a:t>
            </a:r>
            <a:endParaRPr lang="en-GB" sz="24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Add Personal Statement + Academic Reference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2400" b="0" i="0" dirty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  <a:p>
            <a:pPr fontAlgn="base"/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Submit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Placeholder 6" descr="A close-up of a university application&#10;&#10;Description automatically generated">
            <a:extLst>
              <a:ext uri="{FF2B5EF4-FFF2-40B4-BE49-F238E27FC236}">
                <a16:creationId xmlns:a16="http://schemas.microsoft.com/office/drawing/2014/main" id="{814D9330-1E1B-8CB4-387A-7261BB210F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2875" t="154" r="23030"/>
          <a:stretch/>
        </p:blipFill>
        <p:spPr>
          <a:xfrm>
            <a:off x="840658" y="479345"/>
            <a:ext cx="4527755" cy="5908448"/>
          </a:xfrm>
        </p:spPr>
      </p:pic>
    </p:spTree>
    <p:extLst>
      <p:ext uri="{BB962C8B-B14F-4D97-AF65-F5344CB8AC3E}">
        <p14:creationId xmlns:p14="http://schemas.microsoft.com/office/powerpoint/2010/main" val="24013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77DD-27C9-2941-92E1-940EAA05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Student Life and Accommodation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232C-FC2C-1B45-9A9C-93583407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A488-1AD5-4848-8CDD-387533F1E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  <a:p>
            <a:r>
              <a:rPr lang="en-US" dirty="0"/>
              <a:t>Time Management</a:t>
            </a:r>
          </a:p>
          <a:p>
            <a:r>
              <a:rPr lang="en-US" dirty="0"/>
              <a:t>Accountability</a:t>
            </a:r>
          </a:p>
          <a:p>
            <a:r>
              <a:rPr lang="en-US" dirty="0"/>
              <a:t>Part time work</a:t>
            </a:r>
          </a:p>
          <a:p>
            <a:r>
              <a:rPr lang="en-US" dirty="0"/>
              <a:t>Student Societies</a:t>
            </a:r>
          </a:p>
          <a:p>
            <a:r>
              <a:rPr lang="en-US" dirty="0"/>
              <a:t>Accommodation</a:t>
            </a:r>
          </a:p>
          <a:p>
            <a:endParaRPr lang="en-US" dirty="0"/>
          </a:p>
        </p:txBody>
      </p:sp>
      <p:pic>
        <p:nvPicPr>
          <p:cNvPr id="7" name="Picture Placeholder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83FC7562-CEC0-5761-D581-BB6FA517F8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685" r="23685"/>
          <a:stretch>
            <a:fillRect/>
          </a:stretch>
        </p:blipFill>
        <p:spPr/>
      </p:pic>
      <p:pic>
        <p:nvPicPr>
          <p:cNvPr id="5" name="Picture Placeholder 10" descr="A person holding books and smiling&#10;&#10;Description automatically generated">
            <a:extLst>
              <a:ext uri="{FF2B5EF4-FFF2-40B4-BE49-F238E27FC236}">
                <a16:creationId xmlns:a16="http://schemas.microsoft.com/office/drawing/2014/main" id="{07A6593D-AF62-7AC2-92FF-126DBBA55B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70" b="3470"/>
          <a:stretch>
            <a:fillRect/>
          </a:stretch>
        </p:blipFill>
        <p:spPr>
          <a:xfrm>
            <a:off x="7034914" y="0"/>
            <a:ext cx="5156881" cy="72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0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D1E5-05CD-8444-7AE0-FB03ED1F0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425E2-D94D-3E21-B3FE-599D02A824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Nominated Person </a:t>
            </a:r>
          </a:p>
          <a:p>
            <a:r>
              <a:rPr lang="en-GB" dirty="0"/>
              <a:t>Visit Open Days and take in as much information as possible</a:t>
            </a:r>
          </a:p>
          <a:p>
            <a:r>
              <a:rPr lang="en-GB" dirty="0"/>
              <a:t>Encourage and engage</a:t>
            </a:r>
          </a:p>
        </p:txBody>
      </p:sp>
      <p:pic>
        <p:nvPicPr>
          <p:cNvPr id="11" name="Picture Placeholder 10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CFD4692B-FFEF-4720-BA5F-CA39693A73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2913" t="155" r="22913" b="-155"/>
          <a:stretch/>
        </p:blipFill>
        <p:spPr>
          <a:xfrm>
            <a:off x="840658" y="479345"/>
            <a:ext cx="4527755" cy="5908448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900CA57-D12E-DD4A-3CDE-A9DC9305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help?</a:t>
            </a:r>
          </a:p>
        </p:txBody>
      </p:sp>
    </p:spTree>
    <p:extLst>
      <p:ext uri="{BB962C8B-B14F-4D97-AF65-F5344CB8AC3E}">
        <p14:creationId xmlns:p14="http://schemas.microsoft.com/office/powerpoint/2010/main" val="802102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4735-3D57-1F4F-A418-AAD46DD56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Student Finance: the ultimate guide for parents and carers</a:t>
            </a:r>
          </a:p>
        </p:txBody>
      </p:sp>
    </p:spTree>
    <p:extLst>
      <p:ext uri="{BB962C8B-B14F-4D97-AF65-F5344CB8AC3E}">
        <p14:creationId xmlns:p14="http://schemas.microsoft.com/office/powerpoint/2010/main" val="2009873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87A1-4744-4DD0-B2BF-B7F12491E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Questions you may have asked yourself…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3D842C-E7BB-465A-9CFD-BA550A09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61002-3EC8-49A8-8C5F-5CC9FD599A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/>
                </a:solidFill>
              </a:rPr>
              <a:t>“Can we afford to send our child to university?”</a:t>
            </a: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2"/>
                </a:solidFill>
              </a:rPr>
              <a:t>“What will the upfront costs be?</a:t>
            </a:r>
            <a:r>
              <a:rPr lang="en-US" sz="2000" dirty="0">
                <a:solidFill>
                  <a:srgbClr val="E6287F"/>
                </a:solidFill>
              </a:rPr>
              <a:t>”</a:t>
            </a: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/>
                </a:solidFill>
              </a:rPr>
              <a:t>“Is it worth it long term?”</a:t>
            </a: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2"/>
                </a:solidFill>
              </a:rPr>
              <a:t>“I’ve heard we have to pay £9,250 a year tuition, is this true?”</a:t>
            </a: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E6287F"/>
              </a:solidFill>
            </a:endParaRP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/>
                </a:solidFill>
              </a:rPr>
              <a:t>“Will we be able to support all of our children if one of them is at university?”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Placeholder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D2B5D6AB-1E7E-4515-AB8B-F6D46F343E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685" r="23685"/>
          <a:stretch>
            <a:fillRect/>
          </a:stretch>
        </p:blipFill>
        <p:spPr>
          <a:xfrm>
            <a:off x="6514418" y="0"/>
            <a:ext cx="5156881" cy="6858000"/>
          </a:xfrm>
        </p:spPr>
      </p:pic>
    </p:spTree>
    <p:extLst>
      <p:ext uri="{BB962C8B-B14F-4D97-AF65-F5344CB8AC3E}">
        <p14:creationId xmlns:p14="http://schemas.microsoft.com/office/powerpoint/2010/main" val="323117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746D0-419F-437A-A060-FF1CA58B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will cover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DD2F7-2D1A-40AE-98EF-A8B8FCB6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D0D5A9-B296-4EBE-A87E-3AF7FFB89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 defTabSz="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Costs</a:t>
            </a:r>
          </a:p>
          <a:p>
            <a:pPr marL="457200" indent="-457200" defTabSz="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solidFill>
                <a:schemeClr val="accent1"/>
              </a:solidFill>
            </a:endParaRPr>
          </a:p>
          <a:p>
            <a:pPr marL="457200" indent="-457200" defTabSz="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Support</a:t>
            </a:r>
          </a:p>
          <a:p>
            <a:pPr marL="457200" indent="-457200" defTabSz="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solidFill>
                <a:schemeClr val="accent1"/>
              </a:solidFill>
            </a:endParaRPr>
          </a:p>
          <a:p>
            <a:pPr marL="457200" indent="-457200" defTabSz="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Access</a:t>
            </a:r>
          </a:p>
          <a:p>
            <a:pPr marL="457200" indent="-457200" defTabSz="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solidFill>
                <a:schemeClr val="accent1"/>
              </a:solidFill>
            </a:endParaRPr>
          </a:p>
          <a:p>
            <a:pPr marL="457200" indent="-457200" defTabSz="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Repayments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1"/>
                </a:solidFill>
              </a:rPr>
              <a:t>These figures are applicable for students beginning an undergraduate course in September 2024.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1"/>
                </a:solidFill>
              </a:rPr>
              <a:t>The following points in this presentation are applicable to students deemed as UK resident (usually someone who has been ordinarily resident in the UK for the 3 years preceding the beginning of the course.)</a:t>
            </a:r>
          </a:p>
          <a:p>
            <a:pPr marL="914400" lvl="2" indent="0">
              <a:buNone/>
            </a:pPr>
            <a:endParaRPr lang="en-GB" dirty="0"/>
          </a:p>
        </p:txBody>
      </p:sp>
      <p:pic>
        <p:nvPicPr>
          <p:cNvPr id="22" name="Graphic 21" descr="Coins">
            <a:extLst>
              <a:ext uri="{FF2B5EF4-FFF2-40B4-BE49-F238E27FC236}">
                <a16:creationId xmlns:a16="http://schemas.microsoft.com/office/drawing/2014/main" id="{4EC87397-528F-4043-8CF6-F96B6E195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799" y="1181100"/>
            <a:ext cx="3794125" cy="37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9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EC90EF-9948-4005-A40F-F1644EA5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types of costs to consider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3D279F-B97C-4EFF-BFF0-8DBEC696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EA762-636F-4517-8B6E-36A35851F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D25F210-C94B-4684-9219-7EE537AC4670}"/>
              </a:ext>
            </a:extLst>
          </p:cNvPr>
          <p:cNvGraphicFramePr>
            <a:graphicFrameLocks noGrp="1"/>
          </p:cNvGraphicFramePr>
          <p:nvPr/>
        </p:nvGraphicFramePr>
        <p:xfrm>
          <a:off x="827753" y="1482110"/>
          <a:ext cx="10558002" cy="476629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2647">
                  <a:extLst>
                    <a:ext uri="{9D8B030D-6E8A-4147-A177-3AD203B41FA5}">
                      <a16:colId xmlns:a16="http://schemas.microsoft.com/office/drawing/2014/main" val="3549370776"/>
                    </a:ext>
                  </a:extLst>
                </a:gridCol>
                <a:gridCol w="5645355">
                  <a:extLst>
                    <a:ext uri="{9D8B030D-6E8A-4147-A177-3AD203B41FA5}">
                      <a16:colId xmlns:a16="http://schemas.microsoft.com/office/drawing/2014/main" val="4054058515"/>
                    </a:ext>
                  </a:extLst>
                </a:gridCol>
              </a:tblGrid>
              <a:tr h="805770">
                <a:tc>
                  <a:txBody>
                    <a:bodyPr/>
                    <a:lstStyle/>
                    <a:p>
                      <a:r>
                        <a:rPr lang="en-GB" dirty="0"/>
                        <a:t>Tuition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Living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697503"/>
                  </a:ext>
                </a:extLst>
              </a:tr>
              <a:tr h="1242106">
                <a:tc>
                  <a:txBody>
                    <a:bodyPr/>
                    <a:lstStyle/>
                    <a:p>
                      <a:r>
                        <a:rPr lang="en-GB" dirty="0"/>
                        <a:t>Up</a:t>
                      </a:r>
                      <a:r>
                        <a:rPr lang="en-GB" baseline="0" dirty="0"/>
                        <a:t> to £9,250 per year</a:t>
                      </a:r>
                    </a:p>
                    <a:p>
                      <a:r>
                        <a:rPr lang="en-GB" baseline="0" dirty="0"/>
                        <a:t>Fee set by each university to cover course costs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Cost</a:t>
                      </a:r>
                      <a:r>
                        <a:rPr lang="en-GB" baseline="0" dirty="0"/>
                        <a:t> of accommodation plus other living costs, e.g. food, travel, books, socialising, clothes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20809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Amount is per year, but could rise each year with inflation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Amount depends on type of accommodation,</a:t>
                      </a:r>
                      <a:r>
                        <a:rPr lang="en-GB" baseline="0" dirty="0"/>
                        <a:t> location in the UK, course, lifestyle, etc.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195264"/>
                  </a:ext>
                </a:extLst>
              </a:tr>
              <a:tr h="1461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Everyone </a:t>
                      </a:r>
                      <a:r>
                        <a:rPr lang="en-GB" baseline="0" dirty="0"/>
                        <a:t>is entitled to a loan to cover the full cost (as long as it’s their first HE study)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Maintenance loan is</a:t>
                      </a:r>
                      <a:r>
                        <a:rPr lang="en-GB" baseline="0" dirty="0"/>
                        <a:t> available to cover this.</a:t>
                      </a:r>
                    </a:p>
                    <a:p>
                      <a:r>
                        <a:rPr lang="en-GB" baseline="0" dirty="0"/>
                        <a:t>Amount depends on household income of </a:t>
                      </a:r>
                      <a:r>
                        <a:rPr lang="en-GB" i="1" baseline="0" dirty="0"/>
                        <a:t>sponsors</a:t>
                      </a:r>
                      <a:r>
                        <a:rPr lang="en-GB" baseline="0" dirty="0"/>
                        <a:t> (the loan is </a:t>
                      </a:r>
                      <a:r>
                        <a:rPr lang="en-GB" b="1" baseline="0" dirty="0"/>
                        <a:t>means tested</a:t>
                      </a:r>
                      <a:r>
                        <a:rPr lang="en-GB" baseline="0" dirty="0"/>
                        <a:t>)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432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39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7FAAD6-215D-4E9A-AB39-457169A9C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support is available?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75CB3-2C09-494A-BAF1-3C4C4615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D6266-C8A1-4B56-8868-1ABDB53825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8167" y="3148276"/>
            <a:ext cx="2192337" cy="1138869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Tuition Fee Loan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C0BCE6-8EF9-43DC-8497-252BC90FD5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56313" y="3197750"/>
            <a:ext cx="2192337" cy="1138869"/>
          </a:xfrm>
        </p:spPr>
        <p:txBody>
          <a:bodyPr/>
          <a:lstStyle/>
          <a:p>
            <a:r>
              <a:rPr lang="en-GB" b="1" dirty="0">
                <a:solidFill>
                  <a:schemeClr val="accent5"/>
                </a:solidFill>
              </a:rPr>
              <a:t>Maintenance Fee Loan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E5CE7D-4669-4960-ADF3-3D0E6DDCB8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98102" y="3148275"/>
            <a:ext cx="2192337" cy="1138869"/>
          </a:xfrm>
        </p:spPr>
        <p:txBody>
          <a:bodyPr/>
          <a:lstStyle/>
          <a:p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Additional funding</a:t>
            </a:r>
          </a:p>
        </p:txBody>
      </p:sp>
      <p:pic>
        <p:nvPicPr>
          <p:cNvPr id="21" name="Picture Placeholder 20" descr="Graduation cap">
            <a:extLst>
              <a:ext uri="{FF2B5EF4-FFF2-40B4-BE49-F238E27FC236}">
                <a16:creationId xmlns:a16="http://schemas.microsoft.com/office/drawing/2014/main" id="{EE818D6E-58FC-41AE-BEA2-994F0611167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7" r="37"/>
          <a:stretch>
            <a:fillRect/>
          </a:stretch>
        </p:blipFill>
        <p:spPr>
          <a:xfrm>
            <a:off x="1450504" y="1138295"/>
            <a:ext cx="2160000" cy="2160000"/>
          </a:xfrm>
        </p:spPr>
      </p:pic>
      <p:pic>
        <p:nvPicPr>
          <p:cNvPr id="23" name="Picture Placeholder 22" descr="House">
            <a:extLst>
              <a:ext uri="{FF2B5EF4-FFF2-40B4-BE49-F238E27FC236}">
                <a16:creationId xmlns:a16="http://schemas.microsoft.com/office/drawing/2014/main" id="{AF714CC3-65A5-444F-9EFA-ED3EE05038B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7" r="37"/>
          <a:stretch>
            <a:fillRect/>
          </a:stretch>
        </p:blipFill>
        <p:spPr>
          <a:xfrm>
            <a:off x="5016000" y="998430"/>
            <a:ext cx="2160000" cy="2160000"/>
          </a:xfrm>
        </p:spPr>
      </p:pic>
      <p:pic>
        <p:nvPicPr>
          <p:cNvPr id="25" name="Picture Placeholder 24" descr="Coins">
            <a:extLst>
              <a:ext uri="{FF2B5EF4-FFF2-40B4-BE49-F238E27FC236}">
                <a16:creationId xmlns:a16="http://schemas.microsoft.com/office/drawing/2014/main" id="{80A67548-3F32-4AA9-8507-621658C5B11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13833" y="1138295"/>
            <a:ext cx="2160000" cy="2160000"/>
          </a:xfr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390EDAF2-F90C-474E-BFC6-18E2337BA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9065" y="4813757"/>
            <a:ext cx="8446835" cy="16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0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C0A6-F422-734C-B3AF-5A71897B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Fees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AD042-768E-F44E-9C24-57F4618D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7CD56-548E-0646-BDC6-F13E46B71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Either…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pay the fee yourself (in full before enrolment or in 3 instalments)</a:t>
            </a: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accent1"/>
                </a:solidFill>
              </a:rPr>
              <a:t>Or…</a:t>
            </a:r>
            <a:endParaRPr lang="en-US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apply for a tuition fee loan: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</a:rPr>
              <a:t>Most eligible students opt for this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</a:rPr>
              <a:t>Available to all eligible students regardless of income etc.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</a:rPr>
              <a:t>Fee is paid directly to the institution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</a:rPr>
              <a:t>Subject to interest at a subsidized rate set by the government each year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Placeholder 8" descr="A brick walkway with pillars&#10;&#10;Description automatically generated">
            <a:extLst>
              <a:ext uri="{FF2B5EF4-FFF2-40B4-BE49-F238E27FC236}">
                <a16:creationId xmlns:a16="http://schemas.microsoft.com/office/drawing/2014/main" id="{F0CD4EF9-2A9E-48BF-969F-B5649DE5B9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0" b="3470"/>
          <a:stretch>
            <a:fillRect/>
          </a:stretch>
        </p:blipFill>
        <p:spPr>
          <a:xfrm>
            <a:off x="457200" y="0"/>
            <a:ext cx="4911725" cy="6858000"/>
          </a:xfrm>
        </p:spPr>
      </p:pic>
    </p:spTree>
    <p:extLst>
      <p:ext uri="{BB962C8B-B14F-4D97-AF65-F5344CB8AC3E}">
        <p14:creationId xmlns:p14="http://schemas.microsoft.com/office/powerpoint/2010/main" val="142532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06B3B0-DEEE-4125-A806-5CAB6687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Maintenance Loans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D08A8-7606-4FFB-9756-755F48AC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2D230E-A528-46D6-995B-3CEED805FA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accent1"/>
                </a:solidFill>
              </a:rPr>
              <a:t>Helps essential expenses such as accommodation, food, books, travel</a:t>
            </a:r>
          </a:p>
          <a:p>
            <a:pPr>
              <a:spcBef>
                <a:spcPts val="0"/>
              </a:spcBef>
            </a:pPr>
            <a:endParaRPr lang="en-GB" sz="1800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accent1"/>
                </a:solidFill>
              </a:rPr>
              <a:t>Eligible students can receive a minimum loan rate regardless of household income</a:t>
            </a:r>
          </a:p>
          <a:p>
            <a:pPr>
              <a:spcBef>
                <a:spcPts val="0"/>
              </a:spcBef>
            </a:pPr>
            <a:endParaRPr lang="en-GB" sz="1800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accent1"/>
                </a:solidFill>
              </a:rPr>
              <a:t>The rest depends on household income </a:t>
            </a:r>
          </a:p>
          <a:p>
            <a:pPr>
              <a:spcBef>
                <a:spcPts val="0"/>
              </a:spcBef>
            </a:pPr>
            <a:endParaRPr lang="en-GB" sz="1800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accent1"/>
                </a:solidFill>
              </a:rPr>
              <a:t>Amounts available (2024 figures):</a:t>
            </a:r>
          </a:p>
          <a:p>
            <a:pPr lvl="1"/>
            <a:r>
              <a:rPr lang="en-GB" sz="1800" b="1" dirty="0">
                <a:solidFill>
                  <a:schemeClr val="accent1"/>
                </a:solidFill>
              </a:rPr>
              <a:t>Living with parents – maximum subject to income assessment £8,610</a:t>
            </a:r>
          </a:p>
          <a:p>
            <a:pPr lvl="1"/>
            <a:r>
              <a:rPr lang="en-GB" sz="1800" b="1" dirty="0">
                <a:solidFill>
                  <a:schemeClr val="accent1"/>
                </a:solidFill>
              </a:rPr>
              <a:t>Living away from home – maximum subject to income assessment  £10,227 (£13,348 if living in London)</a:t>
            </a:r>
          </a:p>
          <a:p>
            <a:pPr lvl="1"/>
            <a:endParaRPr lang="en-GB" sz="1800" i="1" dirty="0">
              <a:solidFill>
                <a:schemeClr val="accent1"/>
              </a:solidFill>
            </a:endParaRPr>
          </a:p>
          <a:p>
            <a:r>
              <a:rPr lang="en-GB" sz="1800" dirty="0">
                <a:solidFill>
                  <a:schemeClr val="accent1"/>
                </a:solidFill>
              </a:rPr>
              <a:t>Paid directly into students’ bank accounts at the start of each term – three instalments</a:t>
            </a:r>
          </a:p>
          <a:p>
            <a:endParaRPr lang="en-GB" dirty="0"/>
          </a:p>
        </p:txBody>
      </p:sp>
      <p:pic>
        <p:nvPicPr>
          <p:cNvPr id="13" name="Picture Placeholder 8" descr="A person holding a computer&#10;&#10;Description automatically generated">
            <a:extLst>
              <a:ext uri="{FF2B5EF4-FFF2-40B4-BE49-F238E27FC236}">
                <a16:creationId xmlns:a16="http://schemas.microsoft.com/office/drawing/2014/main" id="{8165F807-0EE6-4CD0-AACA-5D357AA2E1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6" b="6643"/>
          <a:stretch/>
        </p:blipFill>
        <p:spPr>
          <a:xfrm>
            <a:off x="7072538" y="74818"/>
            <a:ext cx="5156881" cy="6783182"/>
          </a:xfrm>
        </p:spPr>
      </p:pic>
    </p:spTree>
    <p:extLst>
      <p:ext uri="{BB962C8B-B14F-4D97-AF65-F5344CB8AC3E}">
        <p14:creationId xmlns:p14="http://schemas.microsoft.com/office/powerpoint/2010/main" val="1709918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</a:t>
            </a:r>
            <a:r>
              <a:rPr lang="en-US" i="1" dirty="0"/>
              <a:t>Go Higher West Yorkshire</a:t>
            </a:r>
            <a:r>
              <a:rPr lang="en-US" dirty="0"/>
              <a:t>?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98800-EC40-504A-B9BB-5A4F93E5D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200" dirty="0">
                <a:solidFill>
                  <a:prstClr val="black"/>
                </a:solidFill>
                <a:latin typeface="Calibri"/>
              </a:rPr>
              <a:t>As a team, we bring together the </a:t>
            </a:r>
            <a:r>
              <a:rPr lang="en-GB" sz="2200" b="1" dirty="0">
                <a:solidFill>
                  <a:prstClr val="black"/>
                </a:solidFill>
                <a:latin typeface="Calibri"/>
              </a:rPr>
              <a:t>thirteen Higher Education</a:t>
            </a:r>
            <a:r>
              <a:rPr lang="en-GB" sz="2200" dirty="0">
                <a:solidFill>
                  <a:prstClr val="black"/>
                </a:solidFill>
                <a:latin typeface="Calibri"/>
              </a:rPr>
              <a:t> providers in West Yorkshire. We have members of staff at each institution, providing a central place to find information, and providing help with accessing and preparing for Higher Education.</a:t>
            </a:r>
          </a:p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You might find us in a school or college, online or at a local community event. We can help you with any questions or concerns you might have about Higher Education, and point you in the right direction with all things degree-related.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2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ED6B60-C50E-4806-8608-8ADC6B45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73" y="320153"/>
            <a:ext cx="10568654" cy="647853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EABA1A1-8AF8-4837-A9F7-8E2AA9DE63D6}"/>
              </a:ext>
            </a:extLst>
          </p:cNvPr>
          <p:cNvGraphicFramePr>
            <a:graphicFrameLocks noGrp="1"/>
          </p:cNvGraphicFramePr>
          <p:nvPr/>
        </p:nvGraphicFramePr>
        <p:xfrm>
          <a:off x="811673" y="214874"/>
          <a:ext cx="10568655" cy="50048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22885">
                  <a:extLst>
                    <a:ext uri="{9D8B030D-6E8A-4147-A177-3AD203B41FA5}">
                      <a16:colId xmlns:a16="http://schemas.microsoft.com/office/drawing/2014/main" val="2451750435"/>
                    </a:ext>
                  </a:extLst>
                </a:gridCol>
                <a:gridCol w="3522885">
                  <a:extLst>
                    <a:ext uri="{9D8B030D-6E8A-4147-A177-3AD203B41FA5}">
                      <a16:colId xmlns:a16="http://schemas.microsoft.com/office/drawing/2014/main" val="290690617"/>
                    </a:ext>
                  </a:extLst>
                </a:gridCol>
                <a:gridCol w="3522885">
                  <a:extLst>
                    <a:ext uri="{9D8B030D-6E8A-4147-A177-3AD203B41FA5}">
                      <a16:colId xmlns:a16="http://schemas.microsoft.com/office/drawing/2014/main" val="2442222694"/>
                    </a:ext>
                  </a:extLst>
                </a:gridCol>
              </a:tblGrid>
              <a:tr h="815786">
                <a:tc>
                  <a:txBody>
                    <a:bodyPr/>
                    <a:lstStyle/>
                    <a:p>
                      <a:r>
                        <a:rPr lang="en-GB" dirty="0"/>
                        <a:t>Household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Living With Parents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Live Away From Home (Outside of London)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229422"/>
                  </a:ext>
                </a:extLst>
              </a:tr>
              <a:tr h="52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</a:rPr>
                        <a:t>£25,000 or less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n-lt"/>
                          <a:ea typeface="+mn-ea"/>
                          <a:cs typeface="+mn-cs"/>
                        </a:rPr>
                        <a:t>£8,610</a:t>
                      </a:r>
                      <a:endParaRPr lang="en-GB" sz="18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n-lt"/>
                          <a:ea typeface="+mn-ea"/>
                          <a:cs typeface="+mn-cs"/>
                        </a:rPr>
                        <a:t>£10,227</a:t>
                      </a:r>
                      <a:endParaRPr lang="en-GB" sz="18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extLst>
                  <a:ext uri="{0D108BD9-81ED-4DB2-BD59-A6C34878D82A}">
                    <a16:rowId xmlns:a16="http://schemas.microsoft.com/office/drawing/2014/main" val="870337935"/>
                  </a:ext>
                </a:extLst>
              </a:tr>
              <a:tr h="52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</a:rPr>
                        <a:t>£30,000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£7,887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£9,497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extLst>
                  <a:ext uri="{0D108BD9-81ED-4DB2-BD59-A6C34878D82A}">
                    <a16:rowId xmlns:a16="http://schemas.microsoft.com/office/drawing/2014/main" val="2575058380"/>
                  </a:ext>
                </a:extLst>
              </a:tr>
              <a:tr h="52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</a:rPr>
                        <a:t>£35,000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£7,163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£8,766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extLst>
                  <a:ext uri="{0D108BD9-81ED-4DB2-BD59-A6C34878D82A}">
                    <a16:rowId xmlns:a16="http://schemas.microsoft.com/office/drawing/2014/main" val="1056479522"/>
                  </a:ext>
                </a:extLst>
              </a:tr>
              <a:tr h="52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</a:rPr>
                        <a:t>£40,000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Calibri"/>
                          <a:cs typeface="Times New Roman"/>
                        </a:rPr>
                        <a:t>£6,440</a:t>
                      </a: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£8,035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extLst>
                  <a:ext uri="{0D108BD9-81ED-4DB2-BD59-A6C34878D82A}">
                    <a16:rowId xmlns:a16="http://schemas.microsoft.com/office/drawing/2014/main" val="1006567889"/>
                  </a:ext>
                </a:extLst>
              </a:tr>
              <a:tr h="52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</a:rPr>
                        <a:t>£45,000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£5,716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£7,304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extLst>
                  <a:ext uri="{0D108BD9-81ED-4DB2-BD59-A6C34878D82A}">
                    <a16:rowId xmlns:a16="http://schemas.microsoft.com/office/drawing/2014/main" val="198792133"/>
                  </a:ext>
                </a:extLst>
              </a:tr>
              <a:tr h="52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</a:rPr>
                        <a:t>£50,000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£4,993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Calibri"/>
                          <a:cs typeface="Times New Roman"/>
                        </a:rPr>
                        <a:t>£6,573</a:t>
                      </a:r>
                    </a:p>
                  </a:txBody>
                  <a:tcPr marL="0" marR="122178" marT="61089" marB="61089"/>
                </a:tc>
                <a:extLst>
                  <a:ext uri="{0D108BD9-81ED-4DB2-BD59-A6C34878D82A}">
                    <a16:rowId xmlns:a16="http://schemas.microsoft.com/office/drawing/2014/main" val="3898023034"/>
                  </a:ext>
                </a:extLst>
              </a:tr>
              <a:tr h="52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</a:rPr>
                        <a:t>£55,000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£4,269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+mn-ea"/>
                          <a:cs typeface="+mn-cs"/>
                        </a:rPr>
                        <a:t>£5,842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extLst>
                  <a:ext uri="{0D108BD9-81ED-4DB2-BD59-A6C34878D82A}">
                    <a16:rowId xmlns:a16="http://schemas.microsoft.com/office/drawing/2014/main" val="1275167990"/>
                  </a:ext>
                </a:extLst>
              </a:tr>
              <a:tr h="52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Calibri"/>
                          <a:cs typeface="Times New Roman"/>
                        </a:rPr>
                        <a:t>£65,000</a:t>
                      </a:r>
                      <a:r>
                        <a:rPr lang="en-GB" sz="1800" baseline="0" dirty="0">
                          <a:latin typeface="+mn-lt"/>
                          <a:ea typeface="Calibri"/>
                          <a:cs typeface="Times New Roman"/>
                        </a:rPr>
                        <a:t> and over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Calibri"/>
                          <a:cs typeface="Times New Roman"/>
                        </a:rPr>
                        <a:t>£3,790</a:t>
                      </a:r>
                    </a:p>
                  </a:txBody>
                  <a:tcPr marL="0" marR="122178" marT="61089" marB="610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</a:rPr>
                        <a:t>4,767</a:t>
                      </a:r>
                      <a:endParaRPr lang="en-GB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122178" marT="61089" marB="61089"/>
                </a:tc>
                <a:extLst>
                  <a:ext uri="{0D108BD9-81ED-4DB2-BD59-A6C34878D82A}">
                    <a16:rowId xmlns:a16="http://schemas.microsoft.com/office/drawing/2014/main" val="1071831445"/>
                  </a:ext>
                </a:extLst>
              </a:tr>
            </a:tbl>
          </a:graphicData>
        </a:graphic>
      </p:graphicFrame>
      <p:sp>
        <p:nvSpPr>
          <p:cNvPr id="6" name="Google Shape;406;p27">
            <a:extLst>
              <a:ext uri="{FF2B5EF4-FFF2-40B4-BE49-F238E27FC236}">
                <a16:creationId xmlns:a16="http://schemas.microsoft.com/office/drawing/2014/main" id="{0614D85E-7295-4F92-B1F5-5DF9132DDA0B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512763" y="5219700"/>
            <a:ext cx="6370637" cy="142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2F2E7E"/>
                </a:solidFill>
                <a:ea typeface="Calibri"/>
                <a:cs typeface="Calibri"/>
                <a:sym typeface="Calibri"/>
              </a:rPr>
              <a:t>Student Finance England calculator:</a:t>
            </a:r>
            <a:br>
              <a:rPr lang="en-GB" sz="2800" b="1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br>
              <a:rPr lang="en-GB" sz="1050" b="1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GB" sz="2400" b="1" i="0" u="sng" strike="noStrike" cap="none" dirty="0">
                <a:solidFill>
                  <a:schemeClr val="hlink"/>
                </a:solidFill>
                <a:ea typeface="Calibri"/>
                <a:cs typeface="Calibri"/>
                <a:sym typeface="Calibri"/>
                <a:hlinkClick r:id="rId2"/>
              </a:rPr>
              <a:t>https://www.gov.uk/student-finance-calculator</a:t>
            </a:r>
            <a:endParaRPr sz="2400" b="1" i="0" u="none" strike="noStrike" cap="none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Graphic 6" descr="Calculator">
            <a:extLst>
              <a:ext uri="{FF2B5EF4-FFF2-40B4-BE49-F238E27FC236}">
                <a16:creationId xmlns:a16="http://schemas.microsoft.com/office/drawing/2014/main" id="{6A4159F8-1F68-4BFC-AABD-8834B3D1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9719" y="4254010"/>
            <a:ext cx="2631537" cy="2631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380439C-30A3-4A60-BA73-C29CC6EBBAFC}"/>
              </a:ext>
            </a:extLst>
          </p:cNvPr>
          <p:cNvSpPr/>
          <p:nvPr/>
        </p:nvSpPr>
        <p:spPr>
          <a:xfrm rot="20425353">
            <a:off x="6764790" y="5643129"/>
            <a:ext cx="1757063" cy="976257"/>
          </a:xfrm>
          <a:prstGeom prst="rightArrow">
            <a:avLst>
              <a:gd name="adj1" fmla="val 50000"/>
              <a:gd name="adj2" fmla="val 51724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734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B2F5-75A3-6C44-B7C4-FFEFC67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Funding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C8293-6BF6-7849-85CD-3BF48F87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18DA7-9854-DA4A-883A-7CF5C40227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55750"/>
            <a:ext cx="5279103" cy="4854268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NHS Courses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Bursaries and Scholarships (Research individual universities)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Care-Experienced or Estranged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Disability Support (Individually assessed)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Childcare Grant (Depends on income and childcare costs. Max £193.92 for one child per week)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5EEDFE-AB52-4686-B93A-6BDDC38E75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Placeholder 6" descr="A person sitting in a chair with a book and a pen&#10;&#10;Description automatically generated">
            <a:extLst>
              <a:ext uri="{FF2B5EF4-FFF2-40B4-BE49-F238E27FC236}">
                <a16:creationId xmlns:a16="http://schemas.microsoft.com/office/drawing/2014/main" id="{1BD78E85-822A-4D0E-90EC-8D7E782B3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89" r="5838" b="9059"/>
          <a:stretch/>
        </p:blipFill>
        <p:spPr>
          <a:xfrm>
            <a:off x="6733049" y="0"/>
            <a:ext cx="4887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1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77DD-27C9-2941-92E1-940EAA05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Supplementing Income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232C-FC2C-1B45-9A9C-93583407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A488-1AD5-4848-8CDD-387533F1E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Part-time job</a:t>
            </a:r>
          </a:p>
          <a:p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>
                <a:solidFill>
                  <a:schemeClr val="accent1"/>
                </a:solidFill>
              </a:rPr>
              <a:t>Savings</a:t>
            </a:r>
          </a:p>
          <a:p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>
                <a:solidFill>
                  <a:schemeClr val="accent1"/>
                </a:solidFill>
              </a:rPr>
              <a:t>Money from Parents/Carers</a:t>
            </a:r>
          </a:p>
          <a:p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>
                <a:solidFill>
                  <a:schemeClr val="accent1"/>
                </a:solidFill>
              </a:rPr>
              <a:t>Student Discount offers</a:t>
            </a:r>
          </a:p>
          <a:p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>
                <a:solidFill>
                  <a:schemeClr val="accent1"/>
                </a:solidFill>
              </a:rPr>
              <a:t>Cooking with friends</a:t>
            </a:r>
          </a:p>
          <a:p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>
                <a:solidFill>
                  <a:schemeClr val="accent1"/>
                </a:solidFill>
              </a:rPr>
              <a:t>Monthly budgeting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4E2BF20-3B7C-4661-9187-A7C758D0D2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r="60"/>
          <a:stretch>
            <a:fillRect/>
          </a:stretch>
        </p:blipFill>
        <p:spPr>
          <a:xfrm>
            <a:off x="6557297" y="0"/>
            <a:ext cx="5156881" cy="6858000"/>
          </a:xfrm>
        </p:spPr>
      </p:pic>
    </p:spTree>
    <p:extLst>
      <p:ext uri="{BB962C8B-B14F-4D97-AF65-F5344CB8AC3E}">
        <p14:creationId xmlns:p14="http://schemas.microsoft.com/office/powerpoint/2010/main" val="944041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C0A6-F422-734C-B3AF-5A71897B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For Student Finance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AD042-768E-F44E-9C24-57F4618D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7CD56-548E-0646-BDC6-F13E46B71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4" y="1533525"/>
            <a:ext cx="6271745" cy="4854268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Check eligibility and apply via </a:t>
            </a:r>
            <a:r>
              <a:rPr lang="en-GB" sz="1800" dirty="0">
                <a:solidFill>
                  <a:srgbClr val="0070C0"/>
                </a:solidFill>
                <a:hlinkClick r:id="rId2"/>
              </a:rPr>
              <a:t>www.gov.uk/studentfinance</a:t>
            </a:r>
            <a:endParaRPr lang="en-GB" sz="1800" b="1" dirty="0">
              <a:solidFill>
                <a:srgbClr val="0070C0"/>
              </a:solidFill>
            </a:endParaRPr>
          </a:p>
          <a:p>
            <a:r>
              <a:rPr lang="en-GB" sz="1800" dirty="0">
                <a:solidFill>
                  <a:schemeClr val="accent1"/>
                </a:solidFill>
              </a:rPr>
              <a:t>Between </a:t>
            </a:r>
            <a:r>
              <a:rPr lang="en-GB" sz="1800" b="1" dirty="0">
                <a:solidFill>
                  <a:schemeClr val="accent1"/>
                </a:solidFill>
              </a:rPr>
              <a:t>February</a:t>
            </a:r>
            <a:r>
              <a:rPr lang="en-GB" sz="1800" dirty="0">
                <a:solidFill>
                  <a:schemeClr val="accent1"/>
                </a:solidFill>
              </a:rPr>
              <a:t> and </a:t>
            </a:r>
            <a:r>
              <a:rPr lang="en-GB" sz="1800" b="1" dirty="0">
                <a:solidFill>
                  <a:schemeClr val="accent1"/>
                </a:solidFill>
              </a:rPr>
              <a:t>May</a:t>
            </a:r>
          </a:p>
          <a:p>
            <a:pPr defTabSz="457200">
              <a:lnSpc>
                <a:spcPct val="120000"/>
              </a:lnSpc>
            </a:pP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b="1" dirty="0">
                <a:solidFill>
                  <a:schemeClr val="accent1"/>
                </a:solidFill>
              </a:rPr>
              <a:t>Students will need: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UCAS ID or full course details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passport number or certified birth certificate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National Insurance number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bank account details (this can be changed later if necessary)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details of any </a:t>
            </a:r>
            <a:r>
              <a:rPr lang="en-GB" sz="1800" u="sng" dirty="0">
                <a:solidFill>
                  <a:schemeClr val="accent1"/>
                </a:solidFill>
              </a:rPr>
              <a:t>unearned</a:t>
            </a:r>
            <a:r>
              <a:rPr lang="en-GB" sz="1800" dirty="0">
                <a:solidFill>
                  <a:schemeClr val="accent1"/>
                </a:solidFill>
              </a:rPr>
              <a:t> income expected in the previous tax year (e.g. interest on savings or rental income)</a:t>
            </a:r>
          </a:p>
          <a:p>
            <a:pPr>
              <a:lnSpc>
                <a:spcPct val="80000"/>
              </a:lnSpc>
              <a:defRPr/>
            </a:pPr>
            <a:r>
              <a:rPr lang="en-GB" sz="1800" b="1" dirty="0">
                <a:solidFill>
                  <a:schemeClr val="accent1"/>
                </a:solidFill>
              </a:rPr>
              <a:t>Parents/partners will need: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National Insurance numbers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proof of divorce or separation where applicable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details of other dependant children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chemeClr val="accent1"/>
                </a:solidFill>
              </a:rPr>
              <a:t>income information for previous(or appropriate) tax year – taxable income</a:t>
            </a:r>
          </a:p>
          <a:p>
            <a:endParaRPr lang="en-US" sz="2000" dirty="0"/>
          </a:p>
        </p:txBody>
      </p:sp>
      <p:pic>
        <p:nvPicPr>
          <p:cNvPr id="8" name="Picture Placeholder 7" descr="Internet">
            <a:extLst>
              <a:ext uri="{FF2B5EF4-FFF2-40B4-BE49-F238E27FC236}">
                <a16:creationId xmlns:a16="http://schemas.microsoft.com/office/drawing/2014/main" id="{C3700F37-F4DF-48DF-B914-6675A4BFAA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190" r="14190"/>
          <a:stretch>
            <a:fillRect/>
          </a:stretch>
        </p:blipFill>
        <p:spPr>
          <a:xfrm>
            <a:off x="711855" y="497553"/>
            <a:ext cx="4198589" cy="5862894"/>
          </a:xfrm>
        </p:spPr>
      </p:pic>
    </p:spTree>
    <p:extLst>
      <p:ext uri="{BB962C8B-B14F-4D97-AF65-F5344CB8AC3E}">
        <p14:creationId xmlns:p14="http://schemas.microsoft.com/office/powerpoint/2010/main" val="3058527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1F1605-20F2-46A2-B821-C9037A12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Repayment Of Loans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5D5A5-122C-4F19-2080-07216427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CEE5AF-19A2-4917-99AA-E2ADEBFFF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lvl="0" indent="-457200">
              <a:lnSpc>
                <a:spcPct val="9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accent1"/>
                </a:solidFill>
              </a:rPr>
              <a:t>The earliest to start repaying is the April after graduation </a:t>
            </a:r>
          </a:p>
          <a:p>
            <a:pPr marL="457200" lvl="0" indent="-457200">
              <a:lnSpc>
                <a:spcPct val="9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accent1"/>
                </a:solidFill>
              </a:rPr>
              <a:t>Only make repayments if annual income is above £25,000 (£2,083 per month, £480 per week)</a:t>
            </a:r>
          </a:p>
          <a:p>
            <a:pPr marL="457200" lvl="0" indent="-457200">
              <a:lnSpc>
                <a:spcPct val="9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accent1"/>
                </a:solidFill>
              </a:rPr>
              <a:t>Repay at the rate of 9% of income above the first £25,000 </a:t>
            </a:r>
          </a:p>
          <a:p>
            <a:pPr marL="457200" lvl="0" indent="-457200">
              <a:lnSpc>
                <a:spcPct val="9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accent1"/>
                </a:solidFill>
              </a:rPr>
              <a:t>Payments collected by HMRC automatically</a:t>
            </a:r>
          </a:p>
          <a:p>
            <a:pPr marL="457200" lvl="0" indent="-457200">
              <a:lnSpc>
                <a:spcPct val="9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accent1"/>
                </a:solidFill>
              </a:rPr>
              <a:t>Any outstanding balance written off after 40 years from date repayments start</a:t>
            </a:r>
          </a:p>
          <a:p>
            <a:pPr marL="457200" lvl="0" indent="-457200">
              <a:lnSpc>
                <a:spcPct val="9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accent1"/>
                </a:solidFill>
              </a:rPr>
              <a:t>Interest is applied to loans as soon as they are paid out until paid in full or cancelled. Interest is added each month.</a:t>
            </a:r>
          </a:p>
          <a:p>
            <a:pPr marL="457200" lvl="0" indent="-457200">
              <a:lnSpc>
                <a:spcPct val="90000"/>
              </a:lnSpc>
              <a:spcAft>
                <a:spcPts val="1200"/>
              </a:spcAft>
            </a:pPr>
            <a:r>
              <a:rPr lang="en-GB" sz="2000" dirty="0">
                <a:solidFill>
                  <a:schemeClr val="accent1"/>
                </a:solidFill>
              </a:rPr>
              <a:t>The interest rate charged is normally the Retail Price Index (RPI). Currently capped at 7.7%*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Graphic 12" descr="Piggy Bank">
            <a:extLst>
              <a:ext uri="{FF2B5EF4-FFF2-40B4-BE49-F238E27FC236}">
                <a16:creationId xmlns:a16="http://schemas.microsoft.com/office/drawing/2014/main" id="{E0E18F00-97AF-42CF-89B3-8B9A7908B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6647" y="-180592"/>
            <a:ext cx="2358044" cy="23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1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DDE0036-EF35-412F-AEC5-B2C398CB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Information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E3ADB0-DF2D-4535-AD7D-490225A083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>
                <a:solidFill>
                  <a:schemeClr val="tx2">
                    <a:lumMod val="75000"/>
                  </a:schemeClr>
                </a:solidFill>
                <a:hlinkClick r:id="rId2"/>
              </a:rPr>
              <a:t>www.thestudentroom.co.uk/studentfinance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18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www.gov.uk/studentfinance</a:t>
            </a: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1800" u="sng" dirty="0">
                <a:solidFill>
                  <a:srgbClr val="0070C0"/>
                </a:solidFill>
              </a:rPr>
              <a:t>https://www.gov.uk/student-finance-calculator</a:t>
            </a:r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18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http://www.moneysavingexpert.com/students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  (Martin Lewis)</a:t>
            </a:r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rgbClr val="0070C0"/>
                </a:solidFill>
                <a:hlinkClick r:id="rId5"/>
              </a:rPr>
              <a:t>https://www.gohigherwestyorks.ac.uk/knowledgebase/information-about-student-finance-and-bursaries</a:t>
            </a:r>
            <a:r>
              <a:rPr lang="en-GB" sz="1800" dirty="0">
                <a:solidFill>
                  <a:schemeClr val="bg1"/>
                </a:solidFill>
                <a:hlinkClick r:id="rId5"/>
              </a:rPr>
              <a:t>/</a:t>
            </a:r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u="sng" dirty="0">
                <a:solidFill>
                  <a:srgbClr val="0070C0"/>
                </a:solidFill>
                <a:hlinkClick r:id="rId6"/>
              </a:rPr>
              <a:t>https://www.savethestudent.org/student-finance/parents-guide-tips</a:t>
            </a:r>
            <a:endParaRPr lang="en-GB" sz="1800" u="sng" dirty="0">
              <a:solidFill>
                <a:srgbClr val="0070C0"/>
              </a:solidFill>
            </a:endParaRPr>
          </a:p>
          <a:p>
            <a:r>
              <a:rPr lang="en-GB" sz="1800" dirty="0">
                <a:solidFill>
                  <a:prstClr val="black"/>
                </a:solidFill>
                <a:hlinkClick r:id="rId7"/>
              </a:rPr>
              <a:t>www.gov.uk/disabled-students-allowances-dsas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</a:p>
          <a:p>
            <a:r>
              <a:rPr lang="en-GB" sz="1800" dirty="0">
                <a:solidFill>
                  <a:schemeClr val="accent1"/>
                </a:solidFill>
              </a:rPr>
              <a:t>GHWY Podcast- </a:t>
            </a:r>
            <a:r>
              <a:rPr lang="en-GB" sz="1800" dirty="0">
                <a:hlinkClick r:id="rId8"/>
              </a:rPr>
              <a:t>https://gohigherwestyorks.ac.uk/resources/teachers-carers-advisors/podcasts-and-webinars/</a:t>
            </a:r>
            <a:endParaRPr lang="en-GB" sz="1800" dirty="0"/>
          </a:p>
          <a:p>
            <a:endParaRPr lang="en-GB" sz="18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8FE8BD6-16BF-442D-8C45-7819B4A37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7309" y="236536"/>
            <a:ext cx="4359781" cy="6621463"/>
          </a:xfrm>
        </p:spPr>
        <p:txBody>
          <a:bodyPr/>
          <a:lstStyle/>
          <a:p>
            <a:pPr algn="ctr"/>
            <a:r>
              <a:rPr lang="en-GB" sz="2000" dirty="0"/>
              <a:t>Year 11 Support Guide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000" dirty="0"/>
              <a:t>Disabled Learners Transition Pack</a:t>
            </a:r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r>
              <a:rPr lang="en-GB" sz="2000" dirty="0"/>
              <a:t>Parent and Carer Guide to HE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3FCDB-2546-7D41-B2C3-1B43B5D8B6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59538"/>
            <a:ext cx="457200" cy="323850"/>
          </a:xfrm>
        </p:spPr>
        <p:txBody>
          <a:bodyPr/>
          <a:lstStyle/>
          <a:p>
            <a:fld id="{9F926885-5829-0A40-BA08-555F19A6394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245B7D-1B49-41F9-BBFE-8730546E38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24"/>
          <a:stretch/>
        </p:blipFill>
        <p:spPr>
          <a:xfrm>
            <a:off x="8778240" y="689550"/>
            <a:ext cx="1823080" cy="1687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7A23B4-DEC7-41AE-96A2-3F172FBAFD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240" y="2936479"/>
            <a:ext cx="1777508" cy="1793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6D017-C2F7-4379-9AC8-C5D3A22554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453" y="5107839"/>
            <a:ext cx="1777507" cy="17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86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82F3-B4AC-FA02-0EF8-84281C9B1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3D409-A4BB-24CC-64EF-6514CD109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3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623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B0CED1-2846-730F-B73B-F53F4EC7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BB854-562A-2E98-E038-C533746E1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sz="2800" b="1" i="0" dirty="0">
                <a:solidFill>
                  <a:srgbClr val="27292B"/>
                </a:solidFill>
                <a:effectLst/>
                <a:latin typeface="var(--wp--preset--font-family--bitter)"/>
              </a:rPr>
              <a:t>“Education is our passport to the future, for tomorrow belongs only to the people who prepare for it today.”</a:t>
            </a:r>
          </a:p>
          <a:p>
            <a:pPr marL="0" indent="0" algn="r">
              <a:buNone/>
            </a:pPr>
            <a:r>
              <a:rPr lang="en-GB" sz="2800" b="1" dirty="0">
                <a:solidFill>
                  <a:srgbClr val="27292B"/>
                </a:solidFill>
                <a:latin typeface="var(--wp--preset--font-family--bitter)"/>
              </a:rPr>
              <a:t>- Malcom X</a:t>
            </a:r>
            <a:endParaRPr lang="en-GB" sz="2800" b="1" i="0" dirty="0">
              <a:solidFill>
                <a:srgbClr val="27292B"/>
              </a:solidFill>
              <a:effectLst/>
              <a:latin typeface="var(--wp--preset--font-family--bitter)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38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1C8B-8CD6-4486-6FAE-530FAA52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Higher Education journey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C01E80-4F79-54EF-2038-3D5BB88B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Google Shape;84;p20">
            <a:extLst>
              <a:ext uri="{FF2B5EF4-FFF2-40B4-BE49-F238E27FC236}">
                <a16:creationId xmlns:a16="http://schemas.microsoft.com/office/drawing/2014/main" id="{10A931C2-8ACB-D7CF-BBA4-A408DA36E7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038" y="2635852"/>
            <a:ext cx="11540128" cy="13859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5;p20">
            <a:extLst>
              <a:ext uri="{FF2B5EF4-FFF2-40B4-BE49-F238E27FC236}">
                <a16:creationId xmlns:a16="http://schemas.microsoft.com/office/drawing/2014/main" id="{0AB32079-0F92-F5CC-AEC1-3E3CED20736F}"/>
              </a:ext>
            </a:extLst>
          </p:cNvPr>
          <p:cNvSpPr txBox="1"/>
          <p:nvPr/>
        </p:nvSpPr>
        <p:spPr>
          <a:xfrm>
            <a:off x="868881" y="1992946"/>
            <a:ext cx="1672143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12-14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Year 8/9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" name="Google Shape;86;p20">
            <a:extLst>
              <a:ext uri="{FF2B5EF4-FFF2-40B4-BE49-F238E27FC236}">
                <a16:creationId xmlns:a16="http://schemas.microsoft.com/office/drawing/2014/main" id="{479A75A2-316C-8071-66AB-0725DA9A7EF5}"/>
              </a:ext>
            </a:extLst>
          </p:cNvPr>
          <p:cNvSpPr txBox="1"/>
          <p:nvPr/>
        </p:nvSpPr>
        <p:spPr>
          <a:xfrm>
            <a:off x="3168312" y="1992946"/>
            <a:ext cx="1672143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15-16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Year 11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" name="Google Shape;87;p20">
            <a:extLst>
              <a:ext uri="{FF2B5EF4-FFF2-40B4-BE49-F238E27FC236}">
                <a16:creationId xmlns:a16="http://schemas.microsoft.com/office/drawing/2014/main" id="{94E81CF2-A380-E171-1281-B7517D9E3257}"/>
              </a:ext>
            </a:extLst>
          </p:cNvPr>
          <p:cNvSpPr txBox="1"/>
          <p:nvPr/>
        </p:nvSpPr>
        <p:spPr>
          <a:xfrm>
            <a:off x="5467091" y="2000594"/>
            <a:ext cx="1672143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16-17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Year 12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" name="Google Shape;88;p20">
            <a:extLst>
              <a:ext uri="{FF2B5EF4-FFF2-40B4-BE49-F238E27FC236}">
                <a16:creationId xmlns:a16="http://schemas.microsoft.com/office/drawing/2014/main" id="{9A85450E-65F9-EACA-67E7-23E2929C1F4D}"/>
              </a:ext>
            </a:extLst>
          </p:cNvPr>
          <p:cNvSpPr txBox="1"/>
          <p:nvPr/>
        </p:nvSpPr>
        <p:spPr>
          <a:xfrm>
            <a:off x="7766522" y="1992946"/>
            <a:ext cx="1672143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17-18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Year 12/13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" name="Google Shape;89;p20">
            <a:extLst>
              <a:ext uri="{FF2B5EF4-FFF2-40B4-BE49-F238E27FC236}">
                <a16:creationId xmlns:a16="http://schemas.microsoft.com/office/drawing/2014/main" id="{47AB68BC-4927-1E7C-BAAF-E55AF04B9509}"/>
              </a:ext>
            </a:extLst>
          </p:cNvPr>
          <p:cNvSpPr txBox="1"/>
          <p:nvPr/>
        </p:nvSpPr>
        <p:spPr>
          <a:xfrm>
            <a:off x="10147245" y="2153769"/>
            <a:ext cx="1672143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002B49"/>
                </a:solidFill>
                <a:latin typeface="Oswald"/>
                <a:ea typeface="Oswald"/>
                <a:cs typeface="Oswald"/>
                <a:sym typeface="Oswald"/>
              </a:rPr>
              <a:t>18+</a:t>
            </a:r>
            <a:endParaRPr sz="1700" b="1" dirty="0">
              <a:solidFill>
                <a:srgbClr val="002B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" name="Google Shape;91;p20">
            <a:extLst>
              <a:ext uri="{FF2B5EF4-FFF2-40B4-BE49-F238E27FC236}">
                <a16:creationId xmlns:a16="http://schemas.microsoft.com/office/drawing/2014/main" id="{6499E912-62A1-4FAD-48E6-60205DE229E8}"/>
              </a:ext>
            </a:extLst>
          </p:cNvPr>
          <p:cNvSpPr txBox="1"/>
          <p:nvPr/>
        </p:nvSpPr>
        <p:spPr>
          <a:xfrm>
            <a:off x="145240" y="4149722"/>
            <a:ext cx="299496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ea typeface="Oswald Light"/>
                <a:cs typeface="Oswald Light"/>
                <a:sym typeface="Oswald Light"/>
              </a:rPr>
              <a:t>Choose GCSE options.</a:t>
            </a:r>
            <a:endParaRPr sz="1600" dirty="0">
              <a:ea typeface="Oswald Light"/>
              <a:cs typeface="Oswald Light"/>
              <a:sym typeface="Oswal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Oswald Light"/>
              <a:cs typeface="Oswald Light"/>
              <a:sym typeface="Oswal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Oswald Light"/>
              <a:cs typeface="Oswald Light"/>
              <a:sym typeface="Oswald Light"/>
            </a:endParaRPr>
          </a:p>
        </p:txBody>
      </p:sp>
      <p:sp>
        <p:nvSpPr>
          <p:cNvPr id="12" name="Google Shape;93;p20">
            <a:extLst>
              <a:ext uri="{FF2B5EF4-FFF2-40B4-BE49-F238E27FC236}">
                <a16:creationId xmlns:a16="http://schemas.microsoft.com/office/drawing/2014/main" id="{CC3EECCD-0AF7-33B0-538C-6FB3732A5023}"/>
              </a:ext>
            </a:extLst>
          </p:cNvPr>
          <p:cNvSpPr txBox="1"/>
          <p:nvPr/>
        </p:nvSpPr>
        <p:spPr>
          <a:xfrm>
            <a:off x="2988698" y="4149722"/>
            <a:ext cx="2610708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ea typeface="Oswald Light"/>
                <a:cs typeface="Oswald Light"/>
                <a:sym typeface="Oswald Light"/>
              </a:rPr>
              <a:t>Choose FE options (A Levels, BTECs, apprenticeships).</a:t>
            </a:r>
            <a:endParaRPr sz="1500" dirty="0"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3" name="Google Shape;95;p20">
            <a:extLst>
              <a:ext uri="{FF2B5EF4-FFF2-40B4-BE49-F238E27FC236}">
                <a16:creationId xmlns:a16="http://schemas.microsoft.com/office/drawing/2014/main" id="{0907933A-2F14-D61E-D5C4-B958A299F614}"/>
              </a:ext>
            </a:extLst>
          </p:cNvPr>
          <p:cNvSpPr txBox="1"/>
          <p:nvPr/>
        </p:nvSpPr>
        <p:spPr>
          <a:xfrm>
            <a:off x="5610995" y="4146297"/>
            <a:ext cx="1993827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ea typeface="Oswald Light"/>
                <a:cs typeface="Oswald Light"/>
                <a:sym typeface="Oswald Light"/>
              </a:rPr>
              <a:t>Begin Further Education</a:t>
            </a:r>
            <a:endParaRPr sz="1500" dirty="0"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ea typeface="Oswald Light"/>
              <a:cs typeface="Oswald Light"/>
              <a:sym typeface="Oswald Light"/>
            </a:endParaRPr>
          </a:p>
        </p:txBody>
      </p:sp>
      <p:sp>
        <p:nvSpPr>
          <p:cNvPr id="14" name="Google Shape;97;p20">
            <a:extLst>
              <a:ext uri="{FF2B5EF4-FFF2-40B4-BE49-F238E27FC236}">
                <a16:creationId xmlns:a16="http://schemas.microsoft.com/office/drawing/2014/main" id="{8545EFDB-BF41-CF40-861A-C1609CB0F566}"/>
              </a:ext>
            </a:extLst>
          </p:cNvPr>
          <p:cNvSpPr txBox="1"/>
          <p:nvPr/>
        </p:nvSpPr>
        <p:spPr>
          <a:xfrm>
            <a:off x="7766522" y="4146297"/>
            <a:ext cx="272395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ea typeface="Oswald Light"/>
                <a:cs typeface="Oswald Light"/>
                <a:sym typeface="Oswald Light"/>
              </a:rPr>
              <a:t>Apply to Higher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ea typeface="Oswald Light"/>
                <a:cs typeface="Oswald Light"/>
                <a:sym typeface="Oswald Light"/>
              </a:rPr>
              <a:t>Education</a:t>
            </a:r>
            <a:endParaRPr sz="1500" dirty="0">
              <a:ea typeface="Oswald Light"/>
              <a:cs typeface="Oswald Light"/>
              <a:sym typeface="Oswal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ea typeface="Oswald Light"/>
              <a:cs typeface="Oswald Light"/>
              <a:sym typeface="Oswald Light"/>
            </a:endParaRPr>
          </a:p>
        </p:txBody>
      </p:sp>
      <p:sp>
        <p:nvSpPr>
          <p:cNvPr id="15" name="Google Shape;99;p20">
            <a:extLst>
              <a:ext uri="{FF2B5EF4-FFF2-40B4-BE49-F238E27FC236}">
                <a16:creationId xmlns:a16="http://schemas.microsoft.com/office/drawing/2014/main" id="{DADD58D4-8E14-91ED-119E-FCDD70E3AA2C}"/>
              </a:ext>
            </a:extLst>
          </p:cNvPr>
          <p:cNvSpPr txBox="1"/>
          <p:nvPr/>
        </p:nvSpPr>
        <p:spPr>
          <a:xfrm>
            <a:off x="10490472" y="4111110"/>
            <a:ext cx="174814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ea typeface="Oswald Light"/>
                <a:cs typeface="Oswald Light"/>
                <a:sym typeface="Oswald Light"/>
              </a:rPr>
              <a:t>Start HE</a:t>
            </a:r>
            <a:endParaRPr sz="1600" dirty="0">
              <a:ea typeface="Oswald Light"/>
              <a:cs typeface="Oswald Light"/>
              <a:sym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70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1D9CE-1306-F032-CAD3-E85A6764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 of 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427C4-EC7B-832F-1396-834E9F55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C56E64FF-AE6C-AEE0-11C9-E983E504F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21519"/>
              </p:ext>
            </p:extLst>
          </p:nvPr>
        </p:nvGraphicFramePr>
        <p:xfrm>
          <a:off x="1240971" y="1611086"/>
          <a:ext cx="9710058" cy="3877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6686">
                  <a:extLst>
                    <a:ext uri="{9D8B030D-6E8A-4147-A177-3AD203B41FA5}">
                      <a16:colId xmlns:a16="http://schemas.microsoft.com/office/drawing/2014/main" val="2300879676"/>
                    </a:ext>
                  </a:extLst>
                </a:gridCol>
                <a:gridCol w="3236686">
                  <a:extLst>
                    <a:ext uri="{9D8B030D-6E8A-4147-A177-3AD203B41FA5}">
                      <a16:colId xmlns:a16="http://schemas.microsoft.com/office/drawing/2014/main" val="3680269943"/>
                    </a:ext>
                  </a:extLst>
                </a:gridCol>
                <a:gridCol w="3236686">
                  <a:extLst>
                    <a:ext uri="{9D8B030D-6E8A-4147-A177-3AD203B41FA5}">
                      <a16:colId xmlns:a16="http://schemas.microsoft.com/office/drawing/2014/main" val="114446589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Year 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Year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Year 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683539"/>
                  </a:ext>
                </a:extLst>
              </a:tr>
              <a:tr h="994047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Aiming high and beginning to understand choices in Further Education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/>
                        </a:rPr>
                        <a:t>​</a:t>
                      </a: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+mn-lt"/>
                        </a:rPr>
                        <a:t>Introduction to Higher Education Choices 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+mn-lt"/>
                        </a:rPr>
                        <a:t>Subject Focus Visits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+mn-lt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September – UCAS Applications Open 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+mn-lt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October – School/College Internal Deadline 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+mn-lt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University Open Days 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9425827"/>
                  </a:ext>
                </a:extLst>
              </a:tr>
              <a:tr h="994047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Looking into subject specific choices for A-Level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 panose="020B0604020202020204" pitchFamily="34" charset="0"/>
                        </a:rPr>
                        <a:t>UCAS and UK Uni Conventions 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 panose="020B0604020202020204" pitchFamily="34" charset="0"/>
                        </a:rPr>
                        <a:t>School/College HE Days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 panose="020B0604020202020204" pitchFamily="34" charset="0"/>
                        </a:rPr>
                        <a:t>​University Open Days Continue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969911"/>
                  </a:ext>
                </a:extLst>
              </a:tr>
              <a:tr h="994047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Making applications for next steps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 panose="020B0604020202020204" pitchFamily="34" charset="0"/>
                        </a:rPr>
                        <a:t>Personal Statement writing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 panose="020B0604020202020204" pitchFamily="34" charset="0"/>
                        </a:rPr>
                        <a:t>University Open Days begin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 panose="020B0604020202020204" pitchFamily="34" charset="0"/>
                        </a:rPr>
                        <a:t>​Reply to offers (firm &amp; insurance) 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 panose="020B0604020202020204" pitchFamily="34" charset="0"/>
                        </a:rPr>
                        <a:t>Apply for accommodation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0E2234"/>
                          </a:solidFill>
                          <a:effectLst/>
                          <a:latin typeface="Microsoft Sans Serif"/>
                        </a:rPr>
                        <a:t>Results and Clearing 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7185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62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B2F5-75A3-6C44-B7C4-FFEFC67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C8293-6BF6-7849-85CD-3BF48F87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Placeholder 8" descr="A group of women in graduation caps and gowns&#10;&#10;Description automatically generated">
            <a:extLst>
              <a:ext uri="{FF2B5EF4-FFF2-40B4-BE49-F238E27FC236}">
                <a16:creationId xmlns:a16="http://schemas.microsoft.com/office/drawing/2014/main" id="{21600295-0B1D-8DC3-19BF-D8F95CCD2B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b="4527"/>
          <a:stretch/>
        </p:blipFill>
        <p:spPr>
          <a:xfrm>
            <a:off x="7401261" y="0"/>
            <a:ext cx="4780379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059412-D305-2837-B180-F480B36F5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dirty="0"/>
              <a:t>Higher Education is the optional final stage of formal education, following secondary and further education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1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36C0-4205-D40D-F4F1-0C332C6D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01" y="885672"/>
            <a:ext cx="5279103" cy="64785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Types of Undergraduate Courses </a:t>
            </a:r>
            <a:br>
              <a:rPr lang="en-US" sz="3200" b="1" dirty="0">
                <a:solidFill>
                  <a:srgbClr val="E6287F"/>
                </a:solidFill>
              </a:rPr>
            </a:b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64D4B-E728-A1A1-05BD-E4366800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E44D5-05B2-F313-9374-081145D3F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Bachelor Degree courses </a:t>
            </a:r>
          </a:p>
          <a:p>
            <a:r>
              <a:rPr lang="en-GB" sz="2000" dirty="0">
                <a:solidFill>
                  <a:schemeClr val="tx1"/>
                </a:solidFill>
              </a:rPr>
              <a:t>Foundation year</a:t>
            </a:r>
          </a:p>
          <a:p>
            <a:r>
              <a:rPr lang="en-GB" sz="2000" dirty="0">
                <a:solidFill>
                  <a:schemeClr val="tx1"/>
                </a:solidFill>
              </a:rPr>
              <a:t>Foundation Degrees </a:t>
            </a:r>
          </a:p>
          <a:p>
            <a:r>
              <a:rPr lang="en-GB" sz="2000" dirty="0">
                <a:solidFill>
                  <a:schemeClr val="tx1"/>
                </a:solidFill>
              </a:rPr>
              <a:t>Degree or Graduate Level Apprenticeship</a:t>
            </a:r>
          </a:p>
          <a:p>
            <a:r>
              <a:rPr lang="en-GB" sz="2000" dirty="0">
                <a:solidFill>
                  <a:schemeClr val="tx1"/>
                </a:solidFill>
              </a:rPr>
              <a:t>HNC and HND </a:t>
            </a:r>
          </a:p>
          <a:p>
            <a:endParaRPr lang="en-GB" dirty="0"/>
          </a:p>
        </p:txBody>
      </p:sp>
      <p:pic>
        <p:nvPicPr>
          <p:cNvPr id="7" name="Picture Placeholder 6" descr="A person holding books in front of a building&#10;&#10;Description automatically generated">
            <a:extLst>
              <a:ext uri="{FF2B5EF4-FFF2-40B4-BE49-F238E27FC236}">
                <a16:creationId xmlns:a16="http://schemas.microsoft.com/office/drawing/2014/main" id="{46A4F9E2-7AC4-1961-2B26-A3F87E4145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237" r="19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8127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1DD9838-9C35-7E08-1E76-45BEFB1133F0}"/>
              </a:ext>
            </a:extLst>
          </p:cNvPr>
          <p:cNvSpPr/>
          <p:nvPr/>
        </p:nvSpPr>
        <p:spPr>
          <a:xfrm>
            <a:off x="8075145" y="3044527"/>
            <a:ext cx="1285439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D2C88C-61CA-FD48-7273-8EA76F6A15AD}"/>
              </a:ext>
            </a:extLst>
          </p:cNvPr>
          <p:cNvSpPr/>
          <p:nvPr/>
        </p:nvSpPr>
        <p:spPr>
          <a:xfrm>
            <a:off x="3106733" y="2998775"/>
            <a:ext cx="1285439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077DD-27C9-2941-92E1-940EAA05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Journey to Higher 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232C-FC2C-1B45-9A9C-93583407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68D20F-E454-4E77-7313-F5CC63DAE698}"/>
              </a:ext>
            </a:extLst>
          </p:cNvPr>
          <p:cNvCxnSpPr>
            <a:cxnSpLocks/>
          </p:cNvCxnSpPr>
          <p:nvPr/>
        </p:nvCxnSpPr>
        <p:spPr>
          <a:xfrm>
            <a:off x="2265462" y="3190715"/>
            <a:ext cx="582897" cy="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220EBD-B90D-1593-15B3-7CF70A9DC1C0}"/>
              </a:ext>
            </a:extLst>
          </p:cNvPr>
          <p:cNvCxnSpPr>
            <a:cxnSpLocks/>
          </p:cNvCxnSpPr>
          <p:nvPr/>
        </p:nvCxnSpPr>
        <p:spPr>
          <a:xfrm>
            <a:off x="5944931" y="2084085"/>
            <a:ext cx="0" cy="676903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43D77-124E-A1DC-FB17-54E51E7FDE08}"/>
              </a:ext>
            </a:extLst>
          </p:cNvPr>
          <p:cNvSpPr/>
          <p:nvPr/>
        </p:nvSpPr>
        <p:spPr>
          <a:xfrm>
            <a:off x="728706" y="2998775"/>
            <a:ext cx="128543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38B6FA-7A0F-4184-551F-05C0DC8B89A7}"/>
              </a:ext>
            </a:extLst>
          </p:cNvPr>
          <p:cNvSpPr/>
          <p:nvPr/>
        </p:nvSpPr>
        <p:spPr>
          <a:xfrm>
            <a:off x="10561754" y="3103213"/>
            <a:ext cx="128543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B37DE5-3B97-27A6-ABFB-E8EECB5DCF8E}"/>
              </a:ext>
            </a:extLst>
          </p:cNvPr>
          <p:cNvSpPr/>
          <p:nvPr/>
        </p:nvSpPr>
        <p:spPr>
          <a:xfrm>
            <a:off x="5410500" y="3020463"/>
            <a:ext cx="128543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053B5-65A0-7D16-A222-6B86F9FA723F}"/>
              </a:ext>
            </a:extLst>
          </p:cNvPr>
          <p:cNvSpPr txBox="1"/>
          <p:nvPr/>
        </p:nvSpPr>
        <p:spPr>
          <a:xfrm>
            <a:off x="730792" y="2998775"/>
            <a:ext cx="1283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E6287F"/>
                </a:solidFill>
              </a:rPr>
              <a:t>Level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6DA5C8-C181-B2DE-2B69-252287D071D4}"/>
              </a:ext>
            </a:extLst>
          </p:cNvPr>
          <p:cNvSpPr txBox="1"/>
          <p:nvPr/>
        </p:nvSpPr>
        <p:spPr>
          <a:xfrm>
            <a:off x="3148547" y="3026827"/>
            <a:ext cx="1448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Level 3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D36F6A-0482-1573-D8D5-519D43F30C55}"/>
              </a:ext>
            </a:extLst>
          </p:cNvPr>
          <p:cNvSpPr txBox="1"/>
          <p:nvPr/>
        </p:nvSpPr>
        <p:spPr>
          <a:xfrm>
            <a:off x="5456819" y="3029842"/>
            <a:ext cx="1213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E6287F"/>
                </a:solidFill>
              </a:rPr>
              <a:t>Level 4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D5251D-827D-CD07-582B-3A78EEA99623}"/>
              </a:ext>
            </a:extLst>
          </p:cNvPr>
          <p:cNvSpPr txBox="1"/>
          <p:nvPr/>
        </p:nvSpPr>
        <p:spPr>
          <a:xfrm>
            <a:off x="8075145" y="3072148"/>
            <a:ext cx="1167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Level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2FF543-51A9-9326-F4EF-00CC74F3EE00}"/>
              </a:ext>
            </a:extLst>
          </p:cNvPr>
          <p:cNvSpPr txBox="1"/>
          <p:nvPr/>
        </p:nvSpPr>
        <p:spPr>
          <a:xfrm>
            <a:off x="10660530" y="3099591"/>
            <a:ext cx="1285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E6287F"/>
                </a:solidFill>
              </a:rPr>
              <a:t>Level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67DC3C-0106-E6F9-6DDA-4D48904D5026}"/>
              </a:ext>
            </a:extLst>
          </p:cNvPr>
          <p:cNvSpPr txBox="1"/>
          <p:nvPr/>
        </p:nvSpPr>
        <p:spPr>
          <a:xfrm>
            <a:off x="680435" y="3486792"/>
            <a:ext cx="216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GCSEs</a:t>
            </a:r>
          </a:p>
          <a:p>
            <a:r>
              <a:rPr lang="en-GB" sz="1600" b="1" dirty="0"/>
              <a:t>BTECs</a:t>
            </a:r>
          </a:p>
          <a:p>
            <a:r>
              <a:rPr lang="en-GB" sz="1600" b="1" dirty="0"/>
              <a:t>Apprenticeships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07D7E-7847-24C6-F832-C91AE3D93552}"/>
              </a:ext>
            </a:extLst>
          </p:cNvPr>
          <p:cNvSpPr txBox="1"/>
          <p:nvPr/>
        </p:nvSpPr>
        <p:spPr>
          <a:xfrm>
            <a:off x="3018071" y="3429952"/>
            <a:ext cx="17408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A-Levels</a:t>
            </a:r>
          </a:p>
          <a:p>
            <a:r>
              <a:rPr lang="en-GB" sz="1600" b="1" dirty="0"/>
              <a:t>T-Levels</a:t>
            </a:r>
          </a:p>
          <a:p>
            <a:r>
              <a:rPr lang="en-GB" sz="1600" b="1" dirty="0"/>
              <a:t>BTEC</a:t>
            </a:r>
          </a:p>
          <a:p>
            <a:r>
              <a:rPr lang="en-GB" sz="1600" b="1" dirty="0"/>
              <a:t>Advanced Apprenticeship</a:t>
            </a:r>
          </a:p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6A68AE-5442-9E69-6C9D-C81FB6B4BC4D}"/>
              </a:ext>
            </a:extLst>
          </p:cNvPr>
          <p:cNvSpPr txBox="1"/>
          <p:nvPr/>
        </p:nvSpPr>
        <p:spPr>
          <a:xfrm>
            <a:off x="3539503" y="1695003"/>
            <a:ext cx="511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start of your Higher Education journey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D4DF2C-A849-0031-81F2-D399C810332E}"/>
              </a:ext>
            </a:extLst>
          </p:cNvPr>
          <p:cNvSpPr txBox="1"/>
          <p:nvPr/>
        </p:nvSpPr>
        <p:spPr>
          <a:xfrm>
            <a:off x="5344846" y="3562172"/>
            <a:ext cx="267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BSC/BA year 1</a:t>
            </a:r>
          </a:p>
          <a:p>
            <a:r>
              <a:rPr lang="en-GB" sz="1600" b="1" dirty="0"/>
              <a:t>HNC</a:t>
            </a:r>
          </a:p>
          <a:p>
            <a:r>
              <a:rPr lang="en-GB" sz="1600" b="1" dirty="0"/>
              <a:t>Higher Apprenticeship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966D80-0182-9573-EF4A-8CF750408201}"/>
              </a:ext>
            </a:extLst>
          </p:cNvPr>
          <p:cNvSpPr txBox="1"/>
          <p:nvPr/>
        </p:nvSpPr>
        <p:spPr>
          <a:xfrm>
            <a:off x="8053722" y="3558767"/>
            <a:ext cx="2751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BSC/BA year 2</a:t>
            </a:r>
          </a:p>
          <a:p>
            <a:r>
              <a:rPr lang="en-GB" sz="1600" b="1" dirty="0"/>
              <a:t>HND </a:t>
            </a:r>
          </a:p>
          <a:p>
            <a:r>
              <a:rPr lang="en-GB" sz="1600" b="1" dirty="0"/>
              <a:t>Higher Apprenticeship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30E507-F111-EB68-4FD5-D8576AE7ECB9}"/>
              </a:ext>
            </a:extLst>
          </p:cNvPr>
          <p:cNvCxnSpPr>
            <a:cxnSpLocks/>
          </p:cNvCxnSpPr>
          <p:nvPr/>
        </p:nvCxnSpPr>
        <p:spPr>
          <a:xfrm>
            <a:off x="4569360" y="3226882"/>
            <a:ext cx="582897" cy="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AC0B9A-474D-9969-8839-1BB3B049EC65}"/>
              </a:ext>
            </a:extLst>
          </p:cNvPr>
          <p:cNvCxnSpPr>
            <a:cxnSpLocks/>
          </p:cNvCxnSpPr>
          <p:nvPr/>
        </p:nvCxnSpPr>
        <p:spPr>
          <a:xfrm>
            <a:off x="7091982" y="3244582"/>
            <a:ext cx="582897" cy="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5E6C447-EC57-432D-A3A2-BA87844E9DE0}"/>
              </a:ext>
            </a:extLst>
          </p:cNvPr>
          <p:cNvCxnSpPr>
            <a:cxnSpLocks/>
          </p:cNvCxnSpPr>
          <p:nvPr/>
        </p:nvCxnSpPr>
        <p:spPr>
          <a:xfrm>
            <a:off x="9638665" y="3244582"/>
            <a:ext cx="582897" cy="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10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11" grpId="0" animBg="1"/>
      <p:bldP spid="12" grpId="0" animBg="1"/>
      <p:bldP spid="13" grpId="0" animBg="1"/>
      <p:bldP spid="14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12783"/>
      </a:dk1>
      <a:lt1>
        <a:srgbClr val="FFFFFF"/>
      </a:lt1>
      <a:dk2>
        <a:srgbClr val="312783"/>
      </a:dk2>
      <a:lt2>
        <a:srgbClr val="E7E6E6"/>
      </a:lt2>
      <a:accent1>
        <a:srgbClr val="312783"/>
      </a:accent1>
      <a:accent2>
        <a:srgbClr val="E6007E"/>
      </a:accent2>
      <a:accent3>
        <a:srgbClr val="E6E6E6"/>
      </a:accent3>
      <a:accent4>
        <a:srgbClr val="4A2D6A"/>
      </a:accent4>
      <a:accent5>
        <a:srgbClr val="F8941A"/>
      </a:accent5>
      <a:accent6>
        <a:srgbClr val="E6E6E6"/>
      </a:accent6>
      <a:hlink>
        <a:srgbClr val="48A1FA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19320</TotalTime>
  <Words>2225</Words>
  <Application>Microsoft Office PowerPoint</Application>
  <PresentationFormat>Widescreen</PresentationFormat>
  <Paragraphs>340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Microsoft Sans Serif</vt:lpstr>
      <vt:lpstr>Oswald</vt:lpstr>
      <vt:lpstr>Oswald Light</vt:lpstr>
      <vt:lpstr>Segoe UI</vt:lpstr>
      <vt:lpstr>var(--wp--preset--font-family--bitter)</vt:lpstr>
      <vt:lpstr>Wingdings</vt:lpstr>
      <vt:lpstr>Office Theme</vt:lpstr>
      <vt:lpstr>Introduction to Higher Education</vt:lpstr>
      <vt:lpstr>Who are Go Higher West Yorkshire?</vt:lpstr>
      <vt:lpstr>PowerPoint Presentation</vt:lpstr>
      <vt:lpstr>PowerPoint Presentation</vt:lpstr>
      <vt:lpstr>The Higher Education journey</vt:lpstr>
      <vt:lpstr>Timeline of Action</vt:lpstr>
      <vt:lpstr>Higher Education</vt:lpstr>
      <vt:lpstr>Types of Undergraduate Courses  </vt:lpstr>
      <vt:lpstr>Journey to Higher Education</vt:lpstr>
      <vt:lpstr>UCAS Application Process</vt:lpstr>
      <vt:lpstr>Student Life and Accommodation</vt:lpstr>
      <vt:lpstr>How can you help?</vt:lpstr>
      <vt:lpstr>Student Finance: the ultimate guide for parents and carers</vt:lpstr>
      <vt:lpstr>Questions you may have asked yourself…</vt:lpstr>
      <vt:lpstr>What we will cover</vt:lpstr>
      <vt:lpstr>Two types of costs to consider</vt:lpstr>
      <vt:lpstr>What support is available?</vt:lpstr>
      <vt:lpstr>Tuition Fees</vt:lpstr>
      <vt:lpstr>Maintenance Loans</vt:lpstr>
      <vt:lpstr>PowerPoint Presentation</vt:lpstr>
      <vt:lpstr>Additional Funding</vt:lpstr>
      <vt:lpstr>Supplementing Income</vt:lpstr>
      <vt:lpstr>Applying For Student Finance</vt:lpstr>
      <vt:lpstr>Repayment Of Loans</vt:lpstr>
      <vt:lpstr>Further Information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Jake Jackson</cp:lastModifiedBy>
  <cp:revision>54</cp:revision>
  <dcterms:created xsi:type="dcterms:W3CDTF">2022-06-30T10:37:42Z</dcterms:created>
  <dcterms:modified xsi:type="dcterms:W3CDTF">2024-09-06T10:42:12Z</dcterms:modified>
</cp:coreProperties>
</file>