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320" r:id="rId3"/>
    <p:sldId id="272" r:id="rId4"/>
    <p:sldId id="273" r:id="rId5"/>
    <p:sldId id="321" r:id="rId6"/>
    <p:sldId id="297" r:id="rId7"/>
    <p:sldId id="298" r:id="rId8"/>
    <p:sldId id="299" r:id="rId9"/>
    <p:sldId id="300" r:id="rId10"/>
    <p:sldId id="301" r:id="rId11"/>
    <p:sldId id="264" r:id="rId12"/>
    <p:sldId id="302" r:id="rId13"/>
    <p:sldId id="303" r:id="rId14"/>
    <p:sldId id="304" r:id="rId15"/>
    <p:sldId id="296" r:id="rId16"/>
    <p:sldId id="305" r:id="rId17"/>
    <p:sldId id="281"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280" r:id="rId33"/>
    <p:sldId id="32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0D4"/>
    <a:srgbClr val="46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89928" autoAdjust="0"/>
  </p:normalViewPr>
  <p:slideViewPr>
    <p:cSldViewPr snapToGrid="0" snapToObjects="1">
      <p:cViewPr varScale="1">
        <p:scale>
          <a:sx n="100" d="100"/>
          <a:sy n="100" d="100"/>
        </p:scale>
        <p:origin x="6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31AAE-EB70-7E46-9DA2-B3CD55453D88}"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FAE85-8F97-0C44-A90F-62FCB906390B}" type="slidenum">
              <a:rPr lang="en-US" smtClean="0"/>
              <a:t>‹#›</a:t>
            </a:fld>
            <a:endParaRPr lang="en-US"/>
          </a:p>
        </p:txBody>
      </p:sp>
    </p:spTree>
    <p:extLst>
      <p:ext uri="{BB962C8B-B14F-4D97-AF65-F5344CB8AC3E}">
        <p14:creationId xmlns:p14="http://schemas.microsoft.com/office/powerpoint/2010/main" val="187357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students an opportunity to answer the following question. Answer any misconceptions and discuss reliable/ unreliable sources. It will be useful to ensure to have the names of specific UCAS/ Careers contacts in the school to refer student on to post the presentation. </a:t>
            </a:r>
          </a:p>
        </p:txBody>
      </p:sp>
      <p:sp>
        <p:nvSpPr>
          <p:cNvPr id="4" name="Slide Number Placeholder 3"/>
          <p:cNvSpPr>
            <a:spLocks noGrp="1"/>
          </p:cNvSpPr>
          <p:nvPr>
            <p:ph type="sldNum" sz="quarter" idx="5"/>
          </p:nvPr>
        </p:nvSpPr>
        <p:spPr/>
        <p:txBody>
          <a:bodyPr/>
          <a:lstStyle/>
          <a:p>
            <a:fld id="{6BDFAE85-8F97-0C44-A90F-62FCB906390B}" type="slidenum">
              <a:rPr lang="en-US" smtClean="0"/>
              <a:t>3</a:t>
            </a:fld>
            <a:endParaRPr lang="en-US"/>
          </a:p>
        </p:txBody>
      </p:sp>
    </p:spTree>
    <p:extLst>
      <p:ext uri="{BB962C8B-B14F-4D97-AF65-F5344CB8AC3E}">
        <p14:creationId xmlns:p14="http://schemas.microsoft.com/office/powerpoint/2010/main" val="2619900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click the link and show students how this would work.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16</a:t>
            </a:fld>
            <a:endParaRPr lang="en-US"/>
          </a:p>
        </p:txBody>
      </p:sp>
    </p:spTree>
    <p:extLst>
      <p:ext uri="{BB962C8B-B14F-4D97-AF65-F5344CB8AC3E}">
        <p14:creationId xmlns:p14="http://schemas.microsoft.com/office/powerpoint/2010/main" val="2094550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students that while additional funding can mean university support, it can also mean parental support or money from a part time job. As well as looking for grants and bursaries from their university they should also look in their local area, sometimes some areas advertise these in the newspaper or online. </a:t>
            </a:r>
          </a:p>
          <a:p>
            <a:endParaRPr lang="en-GB" dirty="0"/>
          </a:p>
          <a:p>
            <a:r>
              <a:rPr lang="en-GB" dirty="0"/>
              <a:t>Some NHS courses are fully or partially funded- if students are particularly interested in these you could search for examples. </a:t>
            </a:r>
          </a:p>
        </p:txBody>
      </p:sp>
      <p:sp>
        <p:nvSpPr>
          <p:cNvPr id="4" name="Slide Number Placeholder 3"/>
          <p:cNvSpPr>
            <a:spLocks noGrp="1"/>
          </p:cNvSpPr>
          <p:nvPr>
            <p:ph type="sldNum" sz="quarter" idx="5"/>
          </p:nvPr>
        </p:nvSpPr>
        <p:spPr/>
        <p:txBody>
          <a:bodyPr/>
          <a:lstStyle/>
          <a:p>
            <a:fld id="{6BDFAE85-8F97-0C44-A90F-62FCB906390B}" type="slidenum">
              <a:rPr lang="en-US" smtClean="0"/>
              <a:t>18</a:t>
            </a:fld>
            <a:endParaRPr lang="en-US"/>
          </a:p>
        </p:txBody>
      </p:sp>
    </p:spTree>
    <p:extLst>
      <p:ext uri="{BB962C8B-B14F-4D97-AF65-F5344CB8AC3E}">
        <p14:creationId xmlns:p14="http://schemas.microsoft.com/office/powerpoint/2010/main" val="1622813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university will offer a range of grants and bursaries HOWEVER these usually have strict deadlines for applications so make sure to have a look early to see what support you can get.</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19</a:t>
            </a:fld>
            <a:endParaRPr lang="en-US"/>
          </a:p>
        </p:txBody>
      </p:sp>
    </p:spTree>
    <p:extLst>
      <p:ext uri="{BB962C8B-B14F-4D97-AF65-F5344CB8AC3E}">
        <p14:creationId xmlns:p14="http://schemas.microsoft.com/office/powerpoint/2010/main" val="2453408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20</a:t>
            </a:fld>
            <a:endParaRPr lang="en-US"/>
          </a:p>
        </p:txBody>
      </p:sp>
    </p:spTree>
    <p:extLst>
      <p:ext uri="{BB962C8B-B14F-4D97-AF65-F5344CB8AC3E}">
        <p14:creationId xmlns:p14="http://schemas.microsoft.com/office/powerpoint/2010/main" val="2278244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21</a:t>
            </a:fld>
            <a:endParaRPr lang="en-US"/>
          </a:p>
        </p:txBody>
      </p:sp>
    </p:spTree>
    <p:extLst>
      <p:ext uri="{BB962C8B-B14F-4D97-AF65-F5344CB8AC3E}">
        <p14:creationId xmlns:p14="http://schemas.microsoft.com/office/powerpoint/2010/main" val="3997382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22</a:t>
            </a:fld>
            <a:endParaRPr lang="en-US"/>
          </a:p>
        </p:txBody>
      </p:sp>
    </p:spTree>
    <p:extLst>
      <p:ext uri="{BB962C8B-B14F-4D97-AF65-F5344CB8AC3E}">
        <p14:creationId xmlns:p14="http://schemas.microsoft.com/office/powerpoint/2010/main" val="281987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questions such as: </a:t>
            </a:r>
          </a:p>
          <a:p>
            <a:r>
              <a:rPr lang="en-GB" dirty="0"/>
              <a:t>If you earn £25,000 in the April after you finish your course will you have to repay? YES</a:t>
            </a:r>
          </a:p>
          <a:p>
            <a:r>
              <a:rPr lang="en-GB" dirty="0"/>
              <a:t>If you earn £60,000 as soon as you finish your course will you have to repay? NOT TILL APRIL. </a:t>
            </a:r>
          </a:p>
          <a:p>
            <a:r>
              <a:rPr lang="en-GB" dirty="0"/>
              <a:t>If you finish your course at 21 will you still have to repay when you are 70? NO</a:t>
            </a:r>
          </a:p>
        </p:txBody>
      </p:sp>
      <p:sp>
        <p:nvSpPr>
          <p:cNvPr id="4" name="Slide Number Placeholder 3"/>
          <p:cNvSpPr>
            <a:spLocks noGrp="1"/>
          </p:cNvSpPr>
          <p:nvPr>
            <p:ph type="sldNum" sz="quarter" idx="5"/>
          </p:nvPr>
        </p:nvSpPr>
        <p:spPr/>
        <p:txBody>
          <a:bodyPr/>
          <a:lstStyle/>
          <a:p>
            <a:fld id="{6BDFAE85-8F97-0C44-A90F-62FCB906390B}" type="slidenum">
              <a:rPr lang="en-US" smtClean="0"/>
              <a:t>23</a:t>
            </a:fld>
            <a:endParaRPr lang="en-US"/>
          </a:p>
        </p:txBody>
      </p:sp>
    </p:spTree>
    <p:extLst>
      <p:ext uri="{BB962C8B-B14F-4D97-AF65-F5344CB8AC3E}">
        <p14:creationId xmlns:p14="http://schemas.microsoft.com/office/powerpoint/2010/main" val="373759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worth noting that you still have to repay if you leave the country! There is often an incorrect rumour that this is not the case. </a:t>
            </a:r>
          </a:p>
          <a:p>
            <a:r>
              <a:rPr lang="en-GB" dirty="0"/>
              <a:t>Once again remind students than unlike a regular loan this can be subject to change.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24</a:t>
            </a:fld>
            <a:endParaRPr lang="en-US"/>
          </a:p>
        </p:txBody>
      </p:sp>
    </p:spTree>
    <p:extLst>
      <p:ext uri="{BB962C8B-B14F-4D97-AF65-F5344CB8AC3E}">
        <p14:creationId xmlns:p14="http://schemas.microsoft.com/office/powerpoint/2010/main" val="409355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25</a:t>
            </a:fld>
            <a:endParaRPr lang="en-US"/>
          </a:p>
        </p:txBody>
      </p:sp>
    </p:spTree>
    <p:extLst>
      <p:ext uri="{BB962C8B-B14F-4D97-AF65-F5344CB8AC3E}">
        <p14:creationId xmlns:p14="http://schemas.microsoft.com/office/powerpoint/2010/main" val="1896871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baseline="0" dirty="0"/>
              <a:t>A typical textbook</a:t>
            </a:r>
          </a:p>
          <a:p>
            <a:pPr marL="228600" indent="-228600">
              <a:buAutoNum type="arabicPeriod"/>
            </a:pPr>
            <a:r>
              <a:rPr lang="en-GB" baseline="0" dirty="0"/>
              <a:t>Example of one year of student accommodation in halls – </a:t>
            </a:r>
            <a:r>
              <a:rPr lang="en-GB" sz="1200" kern="1200" dirty="0">
                <a:solidFill>
                  <a:schemeClr val="tx1"/>
                </a:solidFill>
                <a:effectLst/>
                <a:latin typeface="+mn-lt"/>
                <a:ea typeface="+mn-ea"/>
                <a:cs typeface="+mn-cs"/>
              </a:rPr>
              <a:t>Catered* around £6,500</a:t>
            </a:r>
            <a:endParaRPr lang="en-GB" baseline="0" dirty="0"/>
          </a:p>
          <a:p>
            <a:pPr marL="228600" indent="-228600">
              <a:buAutoNum type="arabicPeriod"/>
            </a:pPr>
            <a:r>
              <a:rPr lang="en-GB" baseline="0" dirty="0"/>
              <a:t>Washing powder (22 washes)</a:t>
            </a:r>
          </a:p>
          <a:p>
            <a:pPr marL="228600" indent="-228600">
              <a:buAutoNum type="arabicPeriod"/>
            </a:pPr>
            <a:r>
              <a:rPr lang="en-GB" baseline="0" dirty="0"/>
              <a:t>Term bus pass (3 months)</a:t>
            </a:r>
          </a:p>
          <a:p>
            <a:pPr marL="228600" indent="-228600">
              <a:buAutoNum type="arabicPeriod"/>
            </a:pPr>
            <a:r>
              <a:rPr lang="en-GB" baseline="0" dirty="0"/>
              <a:t>One can of baked beans</a:t>
            </a:r>
          </a:p>
          <a:p>
            <a:pPr marL="228600" indent="-228600">
              <a:buAutoNum type="arabicPeriod"/>
            </a:pPr>
            <a:r>
              <a:rPr lang="en-GB" baseline="0" dirty="0"/>
              <a:t>Energy saving light bulb</a:t>
            </a:r>
          </a:p>
          <a:p>
            <a:pPr marL="228600" indent="-228600">
              <a:buAutoNum type="arabicPeriod"/>
            </a:pPr>
            <a:r>
              <a:rPr lang="en-GB" baseline="0" dirty="0"/>
              <a:t>80 tea bags</a:t>
            </a:r>
          </a:p>
          <a:p>
            <a:pPr marL="228600" indent="-228600">
              <a:buAutoNum type="arabicPeriod"/>
            </a:pPr>
            <a:r>
              <a:rPr lang="en-GB" baseline="0" dirty="0"/>
              <a:t>Colour TV licence (one year)</a:t>
            </a:r>
          </a:p>
          <a:p>
            <a:pPr marL="228600" indent="-228600">
              <a:buAutoNum type="arabicPeriod"/>
            </a:pPr>
            <a:r>
              <a:rPr lang="en-GB" baseline="0" dirty="0"/>
              <a:t>Maximum Maintenance Loan for one year in England (2022)</a:t>
            </a:r>
          </a:p>
          <a:p>
            <a:pPr marL="228600" indent="-228600">
              <a:buAutoNum type="arabicPeriod"/>
            </a:pPr>
            <a:r>
              <a:rPr lang="en-GB" baseline="0" dirty="0"/>
              <a:t>Minimum hourly wage for 18-21 year old</a:t>
            </a: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27</a:t>
            </a:fld>
            <a:endParaRPr lang="en-US"/>
          </a:p>
        </p:txBody>
      </p:sp>
    </p:spTree>
    <p:extLst>
      <p:ext uri="{BB962C8B-B14F-4D97-AF65-F5344CB8AC3E}">
        <p14:creationId xmlns:p14="http://schemas.microsoft.com/office/powerpoint/2010/main" val="414804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Student Finance England: </a:t>
            </a:r>
            <a:r>
              <a:rPr lang="en-GB" sz="1200" kern="1200" dirty="0">
                <a:solidFill>
                  <a:srgbClr val="002060"/>
                </a:solidFill>
                <a:effectLst/>
                <a:ea typeface="Times New Roman" panose="02020603050405020304" pitchFamily="18" charset="0"/>
                <a:cs typeface="Times New Roman" panose="02020603050405020304" pitchFamily="18" charset="0"/>
              </a:rPr>
              <a:t>Student Finance England provides financial support to students entering higher education in the UK, on behalf of the UK government.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Ensure students are aware that questions about their personal circumstances will not be answered today and instead they should ask SFE.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4</a:t>
            </a:fld>
            <a:endParaRPr lang="en-US"/>
          </a:p>
        </p:txBody>
      </p:sp>
    </p:spTree>
    <p:extLst>
      <p:ext uri="{BB962C8B-B14F-4D97-AF65-F5344CB8AC3E}">
        <p14:creationId xmlns:p14="http://schemas.microsoft.com/office/powerpoint/2010/main" val="3219281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On average for a student in Leeds, they spend  £282 per week on living costs</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need to use the blank table (handout) to decide how they would budget their costs</a:t>
            </a:r>
          </a:p>
          <a:p>
            <a:pPr marL="342900" lvl="0" indent="-342900">
              <a:lnSpc>
                <a:spcPct val="107000"/>
              </a:lnSpc>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The total amount they have is £282, they need to decide how much they think their accommodation will cost, how much they’d spend on leisure, what are their priorities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table below shows a realistic budget</a:t>
            </a:r>
          </a:p>
          <a:p>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29</a:t>
            </a:fld>
            <a:endParaRPr lang="en-US"/>
          </a:p>
        </p:txBody>
      </p:sp>
    </p:spTree>
    <p:extLst>
      <p:ext uri="{BB962C8B-B14F-4D97-AF65-F5344CB8AC3E}">
        <p14:creationId xmlns:p14="http://schemas.microsoft.com/office/powerpoint/2010/main" val="175400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Have pupils answer what it would need to cover and discuss that rent in London – where you could get the absolute max student loan is expensive. Again, open the discussion to how additional money could be sought.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31</a:t>
            </a:fld>
            <a:endParaRPr lang="en-US"/>
          </a:p>
        </p:txBody>
      </p:sp>
    </p:spTree>
    <p:extLst>
      <p:ext uri="{BB962C8B-B14F-4D97-AF65-F5344CB8AC3E}">
        <p14:creationId xmlns:p14="http://schemas.microsoft.com/office/powerpoint/2010/main" val="199841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6</a:t>
            </a:fld>
            <a:endParaRPr lang="en-US"/>
          </a:p>
        </p:txBody>
      </p:sp>
    </p:spTree>
    <p:extLst>
      <p:ext uri="{BB962C8B-B14F-4D97-AF65-F5344CB8AC3E}">
        <p14:creationId xmlns:p14="http://schemas.microsoft.com/office/powerpoint/2010/main" val="2602552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7</a:t>
            </a:fld>
            <a:endParaRPr lang="en-US"/>
          </a:p>
        </p:txBody>
      </p:sp>
    </p:spTree>
    <p:extLst>
      <p:ext uri="{BB962C8B-B14F-4D97-AF65-F5344CB8AC3E}">
        <p14:creationId xmlns:p14="http://schemas.microsoft.com/office/powerpoint/2010/main" val="165350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8</a:t>
            </a:fld>
            <a:endParaRPr lang="en-US"/>
          </a:p>
        </p:txBody>
      </p:sp>
    </p:spTree>
    <p:extLst>
      <p:ext uri="{BB962C8B-B14F-4D97-AF65-F5344CB8AC3E}">
        <p14:creationId xmlns:p14="http://schemas.microsoft.com/office/powerpoint/2010/main" val="138713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12</a:t>
            </a:fld>
            <a:endParaRPr lang="en-US"/>
          </a:p>
        </p:txBody>
      </p:sp>
    </p:spTree>
    <p:extLst>
      <p:ext uri="{BB962C8B-B14F-4D97-AF65-F5344CB8AC3E}">
        <p14:creationId xmlns:p14="http://schemas.microsoft.com/office/powerpoint/2010/main" val="1325600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13</a:t>
            </a:fld>
            <a:endParaRPr lang="en-US"/>
          </a:p>
        </p:txBody>
      </p:sp>
    </p:spTree>
    <p:extLst>
      <p:ext uri="{BB962C8B-B14F-4D97-AF65-F5344CB8AC3E}">
        <p14:creationId xmlns:p14="http://schemas.microsoft.com/office/powerpoint/2010/main" val="320643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the types of things their maintenance loan will have to cover and how this will change depending on whether they are living at home or in rented accommodation. Ensure students are aware that not all rented accommodation is all inclusive of bills; however, many first year halls will include this. You could also mention the differences between catered and uncatered accommodation.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14</a:t>
            </a:fld>
            <a:endParaRPr lang="en-US"/>
          </a:p>
        </p:txBody>
      </p:sp>
    </p:spTree>
    <p:extLst>
      <p:ext uri="{BB962C8B-B14F-4D97-AF65-F5344CB8AC3E}">
        <p14:creationId xmlns:p14="http://schemas.microsoft.com/office/powerpoint/2010/main" val="100802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Ensure students are aware they  will need to open conversations at home about household income BUT make parents aware they will NOT have the share their  financial information with their student at any point. They receive a separate log on to student finance to add this information. </a:t>
            </a:r>
          </a:p>
          <a:p>
            <a:endParaRPr lang="en-GB" dirty="0"/>
          </a:p>
        </p:txBody>
      </p:sp>
      <p:sp>
        <p:nvSpPr>
          <p:cNvPr id="4" name="Slide Number Placeholder 3"/>
          <p:cNvSpPr>
            <a:spLocks noGrp="1"/>
          </p:cNvSpPr>
          <p:nvPr>
            <p:ph type="sldNum" sz="quarter" idx="5"/>
          </p:nvPr>
        </p:nvSpPr>
        <p:spPr/>
        <p:txBody>
          <a:bodyPr/>
          <a:lstStyle/>
          <a:p>
            <a:fld id="{6BDFAE85-8F97-0C44-A90F-62FCB906390B}" type="slidenum">
              <a:rPr lang="en-US" smtClean="0"/>
              <a:t>15</a:t>
            </a:fld>
            <a:endParaRPr lang="en-US"/>
          </a:p>
        </p:txBody>
      </p:sp>
    </p:spTree>
    <p:extLst>
      <p:ext uri="{BB962C8B-B14F-4D97-AF65-F5344CB8AC3E}">
        <p14:creationId xmlns:p14="http://schemas.microsoft.com/office/powerpoint/2010/main" val="2592525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a:solidFill>
            <a:schemeClr val="accent2"/>
          </a:solidFill>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088886"/>
            <a:ext cx="9144000" cy="1164765"/>
          </a:xfrm>
        </p:spPr>
        <p:txBody>
          <a:bodyPr anchor="b">
            <a:normAutofit/>
          </a:bodyPr>
          <a:lstStyle>
            <a:lvl1pPr algn="ctr">
              <a:defRPr sz="3400">
                <a:solidFill>
                  <a:schemeClr val="bg1"/>
                </a:solidFill>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72242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0" name="Rectangle 9">
            <a:extLst>
              <a:ext uri="{FF2B5EF4-FFF2-40B4-BE49-F238E27FC236}">
                <a16:creationId xmlns:a16="http://schemas.microsoft.com/office/drawing/2014/main" id="{E7D4BF69-E8DA-F341-84C6-E9E0B8314450}"/>
              </a:ext>
            </a:extLst>
          </p:cNvPr>
          <p:cNvSpPr/>
          <p:nvPr userDrawn="1"/>
        </p:nvSpPr>
        <p:spPr>
          <a:xfrm>
            <a:off x="5466000" y="544200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98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a:p>
        </p:txBody>
      </p:sp>
      <p:sp>
        <p:nvSpPr>
          <p:cNvPr id="10" name="Title 1">
            <a:extLst>
              <a:ext uri="{FF2B5EF4-FFF2-40B4-BE49-F238E27FC236}">
                <a16:creationId xmlns:a16="http://schemas.microsoft.com/office/drawing/2014/main" id="{EEABD5BB-3A73-5C32-F073-7493BA8D941F}"/>
              </a:ext>
            </a:extLst>
          </p:cNvPr>
          <p:cNvSpPr>
            <a:spLocks noGrp="1"/>
          </p:cNvSpPr>
          <p:nvPr>
            <p:ph type="title" hasCustomPrompt="1"/>
          </p:nvPr>
        </p:nvSpPr>
        <p:spPr>
          <a:xfrm>
            <a:off x="887590" y="1542859"/>
            <a:ext cx="6160163" cy="1519088"/>
          </a:xfrm>
        </p:spPr>
        <p:txBody>
          <a:bodyPr anchor="b">
            <a:noAutofit/>
          </a:bodyPr>
          <a:lstStyle>
            <a:lvl1pPr>
              <a:defRPr sz="4600" b="0">
                <a:solidFill>
                  <a:schemeClr val="tx1"/>
                </a:solidFill>
              </a:defRPr>
            </a:lvl1pPr>
          </a:lstStyle>
          <a:p>
            <a:r>
              <a:rPr lang="en-GB" dirty="0"/>
              <a:t>Click to edit section divider title</a:t>
            </a:r>
            <a:endParaRPr lang="en-US" dirty="0"/>
          </a:p>
        </p:txBody>
      </p:sp>
      <p:sp>
        <p:nvSpPr>
          <p:cNvPr id="11" name="Slide Number Placeholder 5">
            <a:extLst>
              <a:ext uri="{FF2B5EF4-FFF2-40B4-BE49-F238E27FC236}">
                <a16:creationId xmlns:a16="http://schemas.microsoft.com/office/drawing/2014/main" id="{CCBDC21E-950D-2D33-35EB-9B51BED66EAA}"/>
              </a:ext>
            </a:extLst>
          </p:cNvPr>
          <p:cNvSpPr txBox="1">
            <a:spLocks/>
          </p:cNvSpPr>
          <p:nvPr userDrawn="1"/>
        </p:nvSpPr>
        <p:spPr>
          <a:xfrm>
            <a:off x="152400" y="6612194"/>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pPr/>
              <a:t>‹#›</a:t>
            </a:fld>
            <a:endParaRPr lang="en-US"/>
          </a:p>
        </p:txBody>
      </p:sp>
      <p:pic>
        <p:nvPicPr>
          <p:cNvPr id="12" name="Picture 11">
            <a:extLst>
              <a:ext uri="{FF2B5EF4-FFF2-40B4-BE49-F238E27FC236}">
                <a16:creationId xmlns:a16="http://schemas.microsoft.com/office/drawing/2014/main" id="{9FE41021-96F3-F17B-CC20-5843933D01E0}"/>
              </a:ext>
            </a:extLst>
          </p:cNvPr>
          <p:cNvPicPr>
            <a:picLocks noChangeAspect="1"/>
          </p:cNvPicPr>
          <p:nvPr userDrawn="1"/>
        </p:nvPicPr>
        <p:blipFill>
          <a:blip r:embed="rId2"/>
          <a:srcRect/>
          <a:stretch/>
        </p:blipFill>
        <p:spPr>
          <a:xfrm>
            <a:off x="0" y="5"/>
            <a:ext cx="457199" cy="6857990"/>
          </a:xfrm>
          <a:prstGeom prst="rect">
            <a:avLst/>
          </a:prstGeom>
        </p:spPr>
      </p:pic>
      <p:sp>
        <p:nvSpPr>
          <p:cNvPr id="16" name="Slide Number Placeholder 5">
            <a:extLst>
              <a:ext uri="{FF2B5EF4-FFF2-40B4-BE49-F238E27FC236}">
                <a16:creationId xmlns:a16="http://schemas.microsoft.com/office/drawing/2014/main" id="{F46297DE-4950-238C-E0C6-AD86C19045C5}"/>
              </a:ext>
            </a:extLst>
          </p:cNvPr>
          <p:cNvSpPr txBox="1">
            <a:spLocks/>
          </p:cNvSpPr>
          <p:nvPr userDrawn="1"/>
        </p:nvSpPr>
        <p:spPr>
          <a:xfrm>
            <a:off x="0" y="6451597"/>
            <a:ext cx="457200" cy="323388"/>
          </a:xfrm>
          <a:prstGeom prst="rect">
            <a:avLst/>
          </a:prstGeom>
        </p:spPr>
        <p:txBody>
          <a:bodyPr vert="horz" lIns="91440" tIns="45720" rIns="91440" bIns="45720" rtlCol="0" anchor="ctr"/>
          <a:lstStyle>
            <a:defPPr>
              <a:defRPr lang="en-US"/>
            </a:defPPr>
            <a:lvl1pPr marL="0" algn="ctr" defTabSz="914400" rtl="0" eaLnBrk="1" latinLnBrk="0" hangingPunct="1">
              <a:lnSpc>
                <a:spcPct val="100000"/>
              </a:lnSpc>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26885-5829-0A40-BA08-555F19A6394A}" type="slidenum">
              <a:rPr lang="en-US" smtClean="0">
                <a:solidFill>
                  <a:schemeClr val="tx1"/>
                </a:solidFill>
              </a:rPr>
              <a:pPr/>
              <a:t>‹#›</a:t>
            </a:fld>
            <a:endParaRPr lang="en-US" dirty="0">
              <a:solidFill>
                <a:schemeClr val="tx1"/>
              </a:solidFill>
            </a:endParaRPr>
          </a:p>
        </p:txBody>
      </p:sp>
      <p:sp>
        <p:nvSpPr>
          <p:cNvPr id="17" name="Freeform: Shape 16">
            <a:extLst>
              <a:ext uri="{FF2B5EF4-FFF2-40B4-BE49-F238E27FC236}">
                <a16:creationId xmlns:a16="http://schemas.microsoft.com/office/drawing/2014/main" id="{ED4E1F12-BFAA-5F44-9D1E-11E5DA302D8A}"/>
              </a:ext>
            </a:extLst>
          </p:cNvPr>
          <p:cNvSpPr/>
          <p:nvPr userDrawn="1"/>
        </p:nvSpPr>
        <p:spPr>
          <a:xfrm>
            <a:off x="7821338" y="5"/>
            <a:ext cx="4460604" cy="4498199"/>
          </a:xfrm>
          <a:custGeom>
            <a:avLst/>
            <a:gdLst>
              <a:gd name="connsiteX0" fmla="*/ 245599 w 4460604"/>
              <a:gd name="connsiteY0" fmla="*/ 0 h 4498199"/>
              <a:gd name="connsiteX1" fmla="*/ 4460604 w 4460604"/>
              <a:gd name="connsiteY1" fmla="*/ 0 h 4498199"/>
              <a:gd name="connsiteX2" fmla="*/ 4460604 w 4460604"/>
              <a:gd name="connsiteY2" fmla="*/ 4266360 h 4498199"/>
              <a:gd name="connsiteX3" fmla="*/ 4227424 w 4460604"/>
              <a:gd name="connsiteY3" fmla="*/ 4351705 h 4498199"/>
              <a:gd name="connsiteX4" fmla="*/ 3258458 w 4460604"/>
              <a:gd name="connsiteY4" fmla="*/ 4498199 h 4498199"/>
              <a:gd name="connsiteX5" fmla="*/ 0 w 4460604"/>
              <a:gd name="connsiteY5" fmla="*/ 1239741 h 4498199"/>
              <a:gd name="connsiteX6" fmla="*/ 146494 w 4460604"/>
              <a:gd name="connsiteY6" fmla="*/ 270775 h 449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0604" h="4498199">
                <a:moveTo>
                  <a:pt x="245599" y="0"/>
                </a:moveTo>
                <a:lnTo>
                  <a:pt x="4460604" y="0"/>
                </a:lnTo>
                <a:lnTo>
                  <a:pt x="4460604" y="4266360"/>
                </a:lnTo>
                <a:lnTo>
                  <a:pt x="4227424" y="4351705"/>
                </a:lnTo>
                <a:cubicBezTo>
                  <a:pt x="3921328" y="4446911"/>
                  <a:pt x="3595882" y="4498199"/>
                  <a:pt x="3258458" y="4498199"/>
                </a:cubicBezTo>
                <a:cubicBezTo>
                  <a:pt x="1458861" y="4498199"/>
                  <a:pt x="0" y="3039338"/>
                  <a:pt x="0" y="1239741"/>
                </a:cubicBezTo>
                <a:cubicBezTo>
                  <a:pt x="0" y="902317"/>
                  <a:pt x="51288" y="576871"/>
                  <a:pt x="146494" y="27077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Picture Placeholder 4">
            <a:extLst>
              <a:ext uri="{FF2B5EF4-FFF2-40B4-BE49-F238E27FC236}">
                <a16:creationId xmlns:a16="http://schemas.microsoft.com/office/drawing/2014/main" id="{B1427D89-6C0A-F92A-DBB7-E94235B6F3CA}"/>
              </a:ext>
            </a:extLst>
          </p:cNvPr>
          <p:cNvSpPr>
            <a:spLocks noGrp="1"/>
          </p:cNvSpPr>
          <p:nvPr>
            <p:ph type="pic" sz="quarter" idx="18"/>
          </p:nvPr>
        </p:nvSpPr>
        <p:spPr>
          <a:xfrm>
            <a:off x="8164532" y="1406441"/>
            <a:ext cx="3875068" cy="5451559"/>
          </a:xfr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5167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41479-13B8-4E8F-824C-0402FC679CA0}"/>
              </a:ext>
            </a:extLst>
          </p:cNvPr>
          <p:cNvSpPr/>
          <p:nvPr userDrawn="1"/>
        </p:nvSpPr>
        <p:spPr>
          <a:xfrm>
            <a:off x="6688668" y="0"/>
            <a:ext cx="550333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itle 1">
            <a:extLst>
              <a:ext uri="{FF2B5EF4-FFF2-40B4-BE49-F238E27FC236}">
                <a16:creationId xmlns:a16="http://schemas.microsoft.com/office/drawing/2014/main" id="{E5D427A1-C540-EE03-3F05-8932B55B65ED}"/>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sp>
        <p:nvSpPr>
          <p:cNvPr id="4" name="Rectangle 3">
            <a:extLst>
              <a:ext uri="{FF2B5EF4-FFF2-40B4-BE49-F238E27FC236}">
                <a16:creationId xmlns:a16="http://schemas.microsoft.com/office/drawing/2014/main" id="{3E773377-24FD-0167-1100-3043BA2B4B00}"/>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631783E5-BDE1-7C72-0285-C83B44074692}"/>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13">
            <a:extLst>
              <a:ext uri="{FF2B5EF4-FFF2-40B4-BE49-F238E27FC236}">
                <a16:creationId xmlns:a16="http://schemas.microsoft.com/office/drawing/2014/main" id="{23E39B77-1D29-57F8-EBA1-2EB1E11B675A}"/>
              </a:ext>
            </a:extLst>
          </p:cNvPr>
          <p:cNvSpPr>
            <a:spLocks noGrp="1"/>
          </p:cNvSpPr>
          <p:nvPr>
            <p:ph type="body" sz="quarter" idx="14"/>
          </p:nvPr>
        </p:nvSpPr>
        <p:spPr>
          <a:xfrm>
            <a:off x="7387309" y="1533525"/>
            <a:ext cx="4359781" cy="48542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934264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Slides">
    <p:spTree>
      <p:nvGrpSpPr>
        <p:cNvPr id="1" name=""/>
        <p:cNvGrpSpPr/>
        <p:nvPr/>
      </p:nvGrpSpPr>
      <p:grpSpPr>
        <a:xfrm>
          <a:off x="0" y="0"/>
          <a:ext cx="0" cy="0"/>
          <a:chOff x="0" y="0"/>
          <a:chExt cx="0" cy="0"/>
        </a:xfrm>
      </p:grpSpPr>
      <p:pic>
        <p:nvPicPr>
          <p:cNvPr id="7" name="Picture 6" descr="A group of logos on a blue background&#10;&#10;Description automatically generated">
            <a:extLst>
              <a:ext uri="{FF2B5EF4-FFF2-40B4-BE49-F238E27FC236}">
                <a16:creationId xmlns:a16="http://schemas.microsoft.com/office/drawing/2014/main" id="{2D6E62E7-47AE-0185-3140-C83E47959E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061B032-7356-200E-FE42-D8ED51568ABB}"/>
              </a:ext>
            </a:extLst>
          </p:cNvPr>
          <p:cNvSpPr/>
          <p:nvPr userDrawn="1"/>
        </p:nvSpPr>
        <p:spPr>
          <a:xfrm>
            <a:off x="0" y="0"/>
            <a:ext cx="12192000" cy="7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0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ck 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8CE88-1E1E-9849-B451-5457C40E0665}"/>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76D2AD80-71C7-BD4A-A167-327DD9B9D750}"/>
              </a:ext>
            </a:extLst>
          </p:cNvPr>
          <p:cNvSpPr>
            <a:spLocks noGrp="1"/>
          </p:cNvSpPr>
          <p:nvPr>
            <p:ph type="ctrTitle" hasCustomPrompt="1"/>
          </p:nvPr>
        </p:nvSpPr>
        <p:spPr>
          <a:xfrm>
            <a:off x="1524000" y="4539663"/>
            <a:ext cx="9144000" cy="603148"/>
          </a:xfrm>
        </p:spPr>
        <p:txBody>
          <a:bodyPr anchor="b">
            <a:normAutofit/>
          </a:bodyPr>
          <a:lstStyle>
            <a:lvl1pPr algn="ctr">
              <a:defRPr sz="3400">
                <a:solidFill>
                  <a:schemeClr val="bg1"/>
                </a:solidFill>
              </a:defRPr>
            </a:lvl1pPr>
          </a:lstStyle>
          <a:p>
            <a:r>
              <a:rPr lang="en-GB" dirty="0"/>
              <a:t>Thank you</a:t>
            </a:r>
            <a:endParaRPr lang="en-US" dirty="0"/>
          </a:p>
        </p:txBody>
      </p:sp>
      <p:sp>
        <p:nvSpPr>
          <p:cNvPr id="3" name="Subtitle 2">
            <a:extLst>
              <a:ext uri="{FF2B5EF4-FFF2-40B4-BE49-F238E27FC236}">
                <a16:creationId xmlns:a16="http://schemas.microsoft.com/office/drawing/2014/main" id="{5870D87A-B4B5-E541-B6F5-842E8ECEB176}"/>
              </a:ext>
            </a:extLst>
          </p:cNvPr>
          <p:cNvSpPr>
            <a:spLocks noGrp="1"/>
          </p:cNvSpPr>
          <p:nvPr>
            <p:ph type="subTitle" idx="1" hasCustomPrompt="1"/>
          </p:nvPr>
        </p:nvSpPr>
        <p:spPr>
          <a:xfrm>
            <a:off x="1524000" y="5583877"/>
            <a:ext cx="9144000" cy="85514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www.gohigherwestyorks.ac.uk</a:t>
            </a:r>
            <a:endParaRPr lang="en-US" dirty="0"/>
          </a:p>
        </p:txBody>
      </p:sp>
      <p:sp>
        <p:nvSpPr>
          <p:cNvPr id="9" name="Rectangle 8">
            <a:extLst>
              <a:ext uri="{FF2B5EF4-FFF2-40B4-BE49-F238E27FC236}">
                <a16:creationId xmlns:a16="http://schemas.microsoft.com/office/drawing/2014/main" id="{4198785C-901E-AD48-A1F7-7CF03C154A20}"/>
              </a:ext>
            </a:extLst>
          </p:cNvPr>
          <p:cNvSpPr/>
          <p:nvPr userDrawn="1"/>
        </p:nvSpPr>
        <p:spPr>
          <a:xfrm>
            <a:off x="5466000" y="5303452"/>
            <a:ext cx="126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54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a:solidFill>
            <a:schemeClr val="accent1">
              <a:lumMod val="50000"/>
            </a:schemeClr>
          </a:solidFill>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10568654" cy="485426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8971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279103"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279103"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5CCFFB3-1A9B-464F-B316-A9D941A99F12}"/>
              </a:ext>
            </a:extLst>
          </p:cNvPr>
          <p:cNvSpPr/>
          <p:nvPr userDrawn="1"/>
        </p:nvSpPr>
        <p:spPr>
          <a:xfrm>
            <a:off x="7398326" y="0"/>
            <a:ext cx="47936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C5DF5D6-2C2F-6E49-A3DB-2CF4AE8A7D4A}"/>
              </a:ext>
            </a:extLst>
          </p:cNvPr>
          <p:cNvSpPr>
            <a:spLocks noGrp="1"/>
          </p:cNvSpPr>
          <p:nvPr>
            <p:ph type="pic" sz="quarter" idx="14"/>
          </p:nvPr>
        </p:nvSpPr>
        <p:spPr>
          <a:xfrm>
            <a:off x="6733049" y="762000"/>
            <a:ext cx="4641850" cy="5334000"/>
          </a:xfrm>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46922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279103"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279103"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5CCFFB3-1A9B-464F-B316-A9D941A99F12}"/>
              </a:ext>
            </a:extLst>
          </p:cNvPr>
          <p:cNvSpPr/>
          <p:nvPr userDrawn="1"/>
        </p:nvSpPr>
        <p:spPr>
          <a:xfrm>
            <a:off x="7398326" y="0"/>
            <a:ext cx="47936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4C5DF5D6-2C2F-6E49-A3DB-2CF4AE8A7D4A}"/>
              </a:ext>
            </a:extLst>
          </p:cNvPr>
          <p:cNvSpPr>
            <a:spLocks noGrp="1"/>
          </p:cNvSpPr>
          <p:nvPr>
            <p:ph type="pic" sz="quarter" idx="14"/>
          </p:nvPr>
        </p:nvSpPr>
        <p:spPr>
          <a:xfrm>
            <a:off x="6733049" y="762000"/>
            <a:ext cx="4641850" cy="5334000"/>
          </a:xfrm>
        </p:spPr>
        <p:txBody>
          <a:bodyPr anchor="ct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405846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no bor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935226"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816897"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7035118" y="0"/>
            <a:ext cx="5156881"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55317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457200" y="0"/>
            <a:ext cx="4911213" cy="6858000"/>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67921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Small Imag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5831559" y="350577"/>
            <a:ext cx="5740196" cy="647853"/>
          </a:xfrm>
        </p:spPr>
        <p:txBody>
          <a:bodyPr anchor="b">
            <a:normAutofit/>
          </a:bodyPr>
          <a:lstStyle>
            <a:lvl1pPr>
              <a:defRPr sz="3200" b="0"/>
            </a:lvl1pPr>
          </a:lstStyle>
          <a:p>
            <a:r>
              <a:rPr lang="en-GB" dirty="0"/>
              <a:t>Click to edit title</a:t>
            </a:r>
            <a:endParaRPr lang="en-US" dirty="0"/>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a:stretch/>
        </p:blipFill>
        <p:spPr>
          <a:xfrm>
            <a:off x="0" y="5"/>
            <a:ext cx="457199" cy="685799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0" name="Rectangle 9">
            <a:extLst>
              <a:ext uri="{FF2B5EF4-FFF2-40B4-BE49-F238E27FC236}">
                <a16:creationId xmlns:a16="http://schemas.microsoft.com/office/drawing/2014/main" id="{DBB51581-9BBF-4B46-9CC3-757E7E5B20A4}"/>
              </a:ext>
            </a:extLst>
          </p:cNvPr>
          <p:cNvSpPr/>
          <p:nvPr userDrawn="1"/>
        </p:nvSpPr>
        <p:spPr>
          <a:xfrm>
            <a:off x="5949684" y="1106131"/>
            <a:ext cx="1080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A23C219-3C03-A541-A82F-0000888B8188}"/>
              </a:ext>
            </a:extLst>
          </p:cNvPr>
          <p:cNvSpPr>
            <a:spLocks noGrp="1"/>
          </p:cNvSpPr>
          <p:nvPr>
            <p:ph type="body" sz="quarter" idx="13"/>
          </p:nvPr>
        </p:nvSpPr>
        <p:spPr>
          <a:xfrm>
            <a:off x="5831355" y="1533525"/>
            <a:ext cx="5740196" cy="485426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Picture Placeholder 3">
            <a:extLst>
              <a:ext uri="{FF2B5EF4-FFF2-40B4-BE49-F238E27FC236}">
                <a16:creationId xmlns:a16="http://schemas.microsoft.com/office/drawing/2014/main" id="{695E531B-A578-1046-9F92-E47A85E31F8D}"/>
              </a:ext>
            </a:extLst>
          </p:cNvPr>
          <p:cNvSpPr>
            <a:spLocks noGrp="1"/>
          </p:cNvSpPr>
          <p:nvPr>
            <p:ph type="pic" sz="quarter" idx="14" hasCustomPrompt="1"/>
          </p:nvPr>
        </p:nvSpPr>
        <p:spPr>
          <a:xfrm>
            <a:off x="840658" y="479345"/>
            <a:ext cx="4527755" cy="5908448"/>
          </a:xfrm>
        </p:spPr>
        <p:txBody>
          <a:bodyPr anchor="ctr"/>
          <a:lstStyle>
            <a:lvl1pPr marL="0" indent="0">
              <a:buNone/>
              <a:defRPr/>
            </a:lvl1pPr>
          </a:lstStyle>
          <a:p>
            <a:r>
              <a:rPr lang="en-US" dirty="0"/>
              <a:t>Click to add image</a:t>
            </a:r>
          </a:p>
        </p:txBody>
      </p:sp>
    </p:spTree>
    <p:extLst>
      <p:ext uri="{BB962C8B-B14F-4D97-AF65-F5344CB8AC3E}">
        <p14:creationId xmlns:p14="http://schemas.microsoft.com/office/powerpoint/2010/main" val="312588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rategic them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7E819-F239-38DB-0837-4CA82776BA0C}"/>
              </a:ext>
            </a:extLst>
          </p:cNvPr>
          <p:cNvSpPr/>
          <p:nvPr userDrawn="1"/>
        </p:nvSpPr>
        <p:spPr>
          <a:xfrm>
            <a:off x="-5837" y="6384976"/>
            <a:ext cx="457199" cy="473024"/>
          </a:xfrm>
          <a:prstGeom prst="rect">
            <a:avLst/>
          </a:prstGeom>
          <a:solidFill>
            <a:srgbClr val="46FDFF"/>
          </a:solidFill>
          <a:ln>
            <a:solidFill>
              <a:srgbClr val="46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B0F0A-AB31-0E41-95E4-19F00CCC2804}"/>
              </a:ext>
            </a:extLst>
          </p:cNvPr>
          <p:cNvSpPr>
            <a:spLocks noGrp="1"/>
          </p:cNvSpPr>
          <p:nvPr>
            <p:ph type="title" hasCustomPrompt="1"/>
          </p:nvPr>
        </p:nvSpPr>
        <p:spPr>
          <a:xfrm>
            <a:off x="817101" y="350577"/>
            <a:ext cx="10568654" cy="647853"/>
          </a:xfrm>
        </p:spPr>
        <p:txBody>
          <a:bodyPr anchor="b">
            <a:normAutofit/>
          </a:bodyPr>
          <a:lstStyle>
            <a:lvl1pPr>
              <a:defRPr sz="3200" b="0">
                <a:solidFill>
                  <a:schemeClr val="bg1"/>
                </a:solidFill>
              </a:defRPr>
            </a:lvl1pPr>
          </a:lstStyle>
          <a:p>
            <a:r>
              <a:rPr lang="en-GB" dirty="0"/>
              <a:t>Click to edit title</a:t>
            </a:r>
            <a:endParaRPr lang="en-US" dirty="0"/>
          </a:p>
        </p:txBody>
      </p:sp>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6"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5"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29" y="4422482"/>
            <a:ext cx="2192337" cy="1138869"/>
          </a:xfrm>
        </p:spPr>
        <p:txBody>
          <a:bodyPr/>
          <a:lstStyle>
            <a:lvl1pPr marL="0" indent="0" algn="ctr">
              <a:lnSpc>
                <a:spcPct val="1000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3" name="Picture Placeholder 4">
            <a:extLst>
              <a:ext uri="{FF2B5EF4-FFF2-40B4-BE49-F238E27FC236}">
                <a16:creationId xmlns:a16="http://schemas.microsoft.com/office/drawing/2014/main" id="{AC6CFA74-4A91-8960-2940-396098C0A0F6}"/>
              </a:ext>
            </a:extLst>
          </p:cNvPr>
          <p:cNvSpPr>
            <a:spLocks noGrp="1"/>
          </p:cNvSpPr>
          <p:nvPr>
            <p:ph type="pic" sz="quarter" idx="18"/>
          </p:nvPr>
        </p:nvSpPr>
        <p:spPr>
          <a:xfrm>
            <a:off x="1450504" y="2014595"/>
            <a:ext cx="2160000" cy="2160000"/>
          </a:xfrm>
        </p:spPr>
        <p:txBody>
          <a:bodyPr anchor="ctr"/>
          <a:lstStyle>
            <a:lvl1pPr marL="0" indent="0" algn="ctr">
              <a:buNone/>
              <a:defRPr>
                <a:solidFill>
                  <a:schemeClr val="bg1"/>
                </a:solidFill>
              </a:defRPr>
            </a:lvl1pPr>
          </a:lstStyle>
          <a:p>
            <a:endParaRPr lang="en-US" dirty="0"/>
          </a:p>
        </p:txBody>
      </p:sp>
      <p:sp>
        <p:nvSpPr>
          <p:cNvPr id="5" name="Picture Placeholder 4">
            <a:extLst>
              <a:ext uri="{FF2B5EF4-FFF2-40B4-BE49-F238E27FC236}">
                <a16:creationId xmlns:a16="http://schemas.microsoft.com/office/drawing/2014/main" id="{A9C99B1F-A40A-24A1-EA85-B0580E6B3B2F}"/>
              </a:ext>
            </a:extLst>
          </p:cNvPr>
          <p:cNvSpPr>
            <a:spLocks noGrp="1"/>
          </p:cNvSpPr>
          <p:nvPr>
            <p:ph type="pic" sz="quarter" idx="19"/>
          </p:nvPr>
        </p:nvSpPr>
        <p:spPr>
          <a:xfrm>
            <a:off x="4093849" y="2014595"/>
            <a:ext cx="2160000" cy="2160000"/>
          </a:xfrm>
        </p:spPr>
        <p:txBody>
          <a:bodyPr anchor="ctr"/>
          <a:lstStyle>
            <a:lvl1pPr marL="0" indent="0" algn="ctr">
              <a:buNone/>
              <a:defRPr>
                <a:solidFill>
                  <a:schemeClr val="bg1"/>
                </a:solidFill>
              </a:defRPr>
            </a:lvl1pPr>
          </a:lstStyle>
          <a:p>
            <a:endParaRPr lang="en-US" dirty="0"/>
          </a:p>
        </p:txBody>
      </p:sp>
      <p:sp>
        <p:nvSpPr>
          <p:cNvPr id="10" name="Picture Placeholder 4">
            <a:extLst>
              <a:ext uri="{FF2B5EF4-FFF2-40B4-BE49-F238E27FC236}">
                <a16:creationId xmlns:a16="http://schemas.microsoft.com/office/drawing/2014/main" id="{71D0718F-BE2D-5B8E-0E9E-DADFA7813449}"/>
              </a:ext>
            </a:extLst>
          </p:cNvPr>
          <p:cNvSpPr>
            <a:spLocks noGrp="1"/>
          </p:cNvSpPr>
          <p:nvPr>
            <p:ph type="pic" sz="quarter" idx="20"/>
          </p:nvPr>
        </p:nvSpPr>
        <p:spPr>
          <a:xfrm>
            <a:off x="6645095" y="2014595"/>
            <a:ext cx="2160000" cy="2160000"/>
          </a:xfrm>
        </p:spPr>
        <p:txBody>
          <a:bodyPr anchor="ctr"/>
          <a:lstStyle>
            <a:lvl1pPr marL="0" indent="0" algn="ctr">
              <a:buNone/>
              <a:defRPr>
                <a:solidFill>
                  <a:schemeClr val="bg1"/>
                </a:solidFill>
              </a:defRPr>
            </a:lvl1pPr>
          </a:lstStyle>
          <a:p>
            <a:endParaRPr lang="en-US" dirty="0"/>
          </a:p>
        </p:txBody>
      </p:sp>
      <p:sp>
        <p:nvSpPr>
          <p:cNvPr id="11" name="Picture Placeholder 4">
            <a:extLst>
              <a:ext uri="{FF2B5EF4-FFF2-40B4-BE49-F238E27FC236}">
                <a16:creationId xmlns:a16="http://schemas.microsoft.com/office/drawing/2014/main" id="{47903FDC-A167-E7AA-CB20-4C85BBC111AF}"/>
              </a:ext>
            </a:extLst>
          </p:cNvPr>
          <p:cNvSpPr>
            <a:spLocks noGrp="1"/>
          </p:cNvSpPr>
          <p:nvPr>
            <p:ph type="pic" sz="quarter" idx="21"/>
          </p:nvPr>
        </p:nvSpPr>
        <p:spPr>
          <a:xfrm>
            <a:off x="9147623" y="2014595"/>
            <a:ext cx="2160000" cy="2160000"/>
          </a:xfrm>
        </p:spPr>
        <p:txBody>
          <a:bodyPr anchor="ctr"/>
          <a:lstStyle>
            <a:lvl1pPr marL="0" indent="0" algn="ctr">
              <a:buNone/>
              <a:defRPr>
                <a:solidFill>
                  <a:schemeClr val="bg1"/>
                </a:solidFill>
              </a:defRPr>
            </a:lvl1pPr>
          </a:lstStyle>
          <a:p>
            <a:endParaRPr lang="en-US" dirty="0"/>
          </a:p>
        </p:txBody>
      </p:sp>
      <p:sp>
        <p:nvSpPr>
          <p:cNvPr id="4" name="Rectangle 3">
            <a:extLst>
              <a:ext uri="{FF2B5EF4-FFF2-40B4-BE49-F238E27FC236}">
                <a16:creationId xmlns:a16="http://schemas.microsoft.com/office/drawing/2014/main" id="{897A372B-6954-D2AA-F5E2-28C43A12194E}"/>
              </a:ext>
            </a:extLst>
          </p:cNvPr>
          <p:cNvSpPr/>
          <p:nvPr userDrawn="1"/>
        </p:nvSpPr>
        <p:spPr>
          <a:xfrm>
            <a:off x="1" y="0"/>
            <a:ext cx="457199" cy="63849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29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s 4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736E80-A061-E148-B760-D8FA5D3F1B3B}"/>
              </a:ext>
            </a:extLst>
          </p:cNvPr>
          <p:cNvSpPr/>
          <p:nvPr userDrawn="1"/>
        </p:nvSpPr>
        <p:spPr>
          <a:xfrm>
            <a:off x="457200" y="0"/>
            <a:ext cx="11734800" cy="6889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CA724D-B2EC-1348-A476-9AB73B4BA77A}"/>
              </a:ext>
            </a:extLst>
          </p:cNvPr>
          <p:cNvPicPr>
            <a:picLocks noChangeAspect="1"/>
          </p:cNvPicPr>
          <p:nvPr userDrawn="1"/>
        </p:nvPicPr>
        <p:blipFill>
          <a:blip r:embed="rId2"/>
          <a:srcRect l="132" r="132"/>
          <a:stretch/>
        </p:blipFill>
        <p:spPr>
          <a:xfrm>
            <a:off x="0" y="0"/>
            <a:ext cx="455993" cy="6858000"/>
          </a:xfrm>
          <a:prstGeom prst="rect">
            <a:avLst/>
          </a:prstGeom>
        </p:spPr>
      </p:pic>
      <p:sp>
        <p:nvSpPr>
          <p:cNvPr id="6" name="Slide Number Placeholder 5">
            <a:extLst>
              <a:ext uri="{FF2B5EF4-FFF2-40B4-BE49-F238E27FC236}">
                <a16:creationId xmlns:a16="http://schemas.microsoft.com/office/drawing/2014/main" id="{97B89B0A-13F9-5B4F-A7BB-75B72C955C4D}"/>
              </a:ext>
            </a:extLst>
          </p:cNvPr>
          <p:cNvSpPr>
            <a:spLocks noGrp="1"/>
          </p:cNvSpPr>
          <p:nvPr>
            <p:ph type="sldNum" sz="quarter" idx="12"/>
          </p:nvPr>
        </p:nvSpPr>
        <p:spPr>
          <a:xfrm>
            <a:off x="0" y="6459794"/>
            <a:ext cx="457200" cy="323388"/>
          </a:xfrm>
        </p:spPr>
        <p:txBody>
          <a:bodyPr anchor="ctr"/>
          <a:lstStyle>
            <a:lvl1pPr algn="ctr">
              <a:lnSpc>
                <a:spcPct val="100000"/>
              </a:lnSpc>
              <a:defRPr>
                <a:solidFill>
                  <a:schemeClr val="tx1"/>
                </a:solidFill>
              </a:defRPr>
            </a:lvl1pPr>
          </a:lstStyle>
          <a:p>
            <a:fld id="{9F926885-5829-0A40-BA08-555F19A6394A}" type="slidenum">
              <a:rPr lang="en-US" smtClean="0"/>
              <a:pPr/>
              <a:t>‹#›</a:t>
            </a:fld>
            <a:endParaRPr lang="en-US" dirty="0"/>
          </a:p>
        </p:txBody>
      </p:sp>
      <p:sp>
        <p:nvSpPr>
          <p:cNvPr id="17" name="Text Placeholder 16">
            <a:extLst>
              <a:ext uri="{FF2B5EF4-FFF2-40B4-BE49-F238E27FC236}">
                <a16:creationId xmlns:a16="http://schemas.microsoft.com/office/drawing/2014/main" id="{B8065B0E-F971-874B-AB35-A127EA2F05DA}"/>
              </a:ext>
            </a:extLst>
          </p:cNvPr>
          <p:cNvSpPr>
            <a:spLocks noGrp="1"/>
          </p:cNvSpPr>
          <p:nvPr>
            <p:ph type="body" sz="quarter" idx="14"/>
          </p:nvPr>
        </p:nvSpPr>
        <p:spPr>
          <a:xfrm>
            <a:off x="1475227"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8" name="Text Placeholder 16">
            <a:extLst>
              <a:ext uri="{FF2B5EF4-FFF2-40B4-BE49-F238E27FC236}">
                <a16:creationId xmlns:a16="http://schemas.microsoft.com/office/drawing/2014/main" id="{19262AC8-4437-5942-B891-DEA8AB54312D}"/>
              </a:ext>
            </a:extLst>
          </p:cNvPr>
          <p:cNvSpPr>
            <a:spLocks noGrp="1"/>
          </p:cNvSpPr>
          <p:nvPr>
            <p:ph type="body" sz="quarter" idx="15"/>
          </p:nvPr>
        </p:nvSpPr>
        <p:spPr>
          <a:xfrm>
            <a:off x="403971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19" name="Text Placeholder 16">
            <a:extLst>
              <a:ext uri="{FF2B5EF4-FFF2-40B4-BE49-F238E27FC236}">
                <a16:creationId xmlns:a16="http://schemas.microsoft.com/office/drawing/2014/main" id="{188CD2F0-AE70-A442-945B-CE0963D56732}"/>
              </a:ext>
            </a:extLst>
          </p:cNvPr>
          <p:cNvSpPr>
            <a:spLocks noGrp="1"/>
          </p:cNvSpPr>
          <p:nvPr>
            <p:ph type="body" sz="quarter" idx="16"/>
          </p:nvPr>
        </p:nvSpPr>
        <p:spPr>
          <a:xfrm>
            <a:off x="6645096"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20" name="Text Placeholder 16">
            <a:extLst>
              <a:ext uri="{FF2B5EF4-FFF2-40B4-BE49-F238E27FC236}">
                <a16:creationId xmlns:a16="http://schemas.microsoft.com/office/drawing/2014/main" id="{A6A19679-F1E7-AD43-A8E7-603C8E30B48D}"/>
              </a:ext>
            </a:extLst>
          </p:cNvPr>
          <p:cNvSpPr>
            <a:spLocks noGrp="1"/>
          </p:cNvSpPr>
          <p:nvPr>
            <p:ph type="body" sz="quarter" idx="17"/>
          </p:nvPr>
        </p:nvSpPr>
        <p:spPr>
          <a:xfrm>
            <a:off x="9148630" y="4112768"/>
            <a:ext cx="2160000" cy="1138869"/>
          </a:xfrm>
        </p:spPr>
        <p:txBody>
          <a:bodyPr/>
          <a:lstStyle>
            <a:lvl1pPr marL="0" indent="0" algn="ctr">
              <a:lnSpc>
                <a:spcPct val="1000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n-US" dirty="0"/>
          </a:p>
        </p:txBody>
      </p:sp>
      <p:sp>
        <p:nvSpPr>
          <p:cNvPr id="5" name="Picture Placeholder 4">
            <a:extLst>
              <a:ext uri="{FF2B5EF4-FFF2-40B4-BE49-F238E27FC236}">
                <a16:creationId xmlns:a16="http://schemas.microsoft.com/office/drawing/2014/main" id="{75B6E234-4D58-2242-BEAD-41ED30FA5704}"/>
              </a:ext>
            </a:extLst>
          </p:cNvPr>
          <p:cNvSpPr>
            <a:spLocks noGrp="1"/>
          </p:cNvSpPr>
          <p:nvPr>
            <p:ph type="pic" sz="quarter" idx="18"/>
          </p:nvPr>
        </p:nvSpPr>
        <p:spPr>
          <a:xfrm>
            <a:off x="1475226" y="1429258"/>
            <a:ext cx="2160000" cy="2160000"/>
          </a:xfrm>
        </p:spPr>
        <p:txBody>
          <a:bodyPr/>
          <a:lstStyle>
            <a:lvl1pPr marL="0" indent="0">
              <a:buNone/>
              <a:defRPr/>
            </a:lvl1pPr>
          </a:lstStyle>
          <a:p>
            <a:endParaRPr lang="en-US" dirty="0"/>
          </a:p>
        </p:txBody>
      </p:sp>
      <p:sp>
        <p:nvSpPr>
          <p:cNvPr id="16" name="Picture Placeholder 4">
            <a:extLst>
              <a:ext uri="{FF2B5EF4-FFF2-40B4-BE49-F238E27FC236}">
                <a16:creationId xmlns:a16="http://schemas.microsoft.com/office/drawing/2014/main" id="{9AB1C715-EF2D-9C4A-BD77-769BF1640B66}"/>
              </a:ext>
            </a:extLst>
          </p:cNvPr>
          <p:cNvSpPr>
            <a:spLocks noGrp="1"/>
          </p:cNvSpPr>
          <p:nvPr>
            <p:ph type="pic" sz="quarter" idx="19"/>
          </p:nvPr>
        </p:nvSpPr>
        <p:spPr>
          <a:xfrm>
            <a:off x="4039715" y="1429258"/>
            <a:ext cx="2160000" cy="2160000"/>
          </a:xfrm>
        </p:spPr>
        <p:txBody>
          <a:bodyPr/>
          <a:lstStyle>
            <a:lvl1pPr marL="0" indent="0">
              <a:buNone/>
              <a:defRPr/>
            </a:lvl1pPr>
          </a:lstStyle>
          <a:p>
            <a:endParaRPr lang="en-US" dirty="0"/>
          </a:p>
        </p:txBody>
      </p:sp>
      <p:sp>
        <p:nvSpPr>
          <p:cNvPr id="21" name="Picture Placeholder 4">
            <a:extLst>
              <a:ext uri="{FF2B5EF4-FFF2-40B4-BE49-F238E27FC236}">
                <a16:creationId xmlns:a16="http://schemas.microsoft.com/office/drawing/2014/main" id="{789C6EFC-51E4-9A4B-AD14-E6FC41176814}"/>
              </a:ext>
            </a:extLst>
          </p:cNvPr>
          <p:cNvSpPr>
            <a:spLocks noGrp="1"/>
          </p:cNvSpPr>
          <p:nvPr>
            <p:ph type="pic" sz="quarter" idx="20"/>
          </p:nvPr>
        </p:nvSpPr>
        <p:spPr>
          <a:xfrm>
            <a:off x="6661263" y="1429258"/>
            <a:ext cx="2160000" cy="2160000"/>
          </a:xfrm>
        </p:spPr>
        <p:txBody>
          <a:bodyPr/>
          <a:lstStyle>
            <a:lvl1pPr marL="0" indent="0">
              <a:buNone/>
              <a:defRPr/>
            </a:lvl1pPr>
          </a:lstStyle>
          <a:p>
            <a:endParaRPr lang="en-US" dirty="0"/>
          </a:p>
        </p:txBody>
      </p:sp>
      <p:sp>
        <p:nvSpPr>
          <p:cNvPr id="22" name="Picture Placeholder 4">
            <a:extLst>
              <a:ext uri="{FF2B5EF4-FFF2-40B4-BE49-F238E27FC236}">
                <a16:creationId xmlns:a16="http://schemas.microsoft.com/office/drawing/2014/main" id="{4921495B-A15A-3047-B976-E1A7DAD2A5FA}"/>
              </a:ext>
            </a:extLst>
          </p:cNvPr>
          <p:cNvSpPr>
            <a:spLocks noGrp="1"/>
          </p:cNvSpPr>
          <p:nvPr>
            <p:ph type="pic" sz="quarter" idx="21"/>
          </p:nvPr>
        </p:nvSpPr>
        <p:spPr>
          <a:xfrm>
            <a:off x="9148629" y="1429258"/>
            <a:ext cx="2160000" cy="2160000"/>
          </a:xfrm>
        </p:spPr>
        <p:txBody>
          <a:bodyPr/>
          <a:lstStyle>
            <a:lvl1pPr marL="0" indent="0">
              <a:buNone/>
              <a:defRPr/>
            </a:lvl1pPr>
          </a:lstStyle>
          <a:p>
            <a:endParaRPr lang="en-US" dirty="0"/>
          </a:p>
        </p:txBody>
      </p:sp>
    </p:spTree>
    <p:extLst>
      <p:ext uri="{BB962C8B-B14F-4D97-AF65-F5344CB8AC3E}">
        <p14:creationId xmlns:p14="http://schemas.microsoft.com/office/powerpoint/2010/main" val="103737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739D8-032A-0647-8556-12CD09BEA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139FB2-EB19-5448-A4C0-A086A065B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Date Placeholder 3">
            <a:extLst>
              <a:ext uri="{FF2B5EF4-FFF2-40B4-BE49-F238E27FC236}">
                <a16:creationId xmlns:a16="http://schemas.microsoft.com/office/drawing/2014/main" id="{7692AC7F-7C1D-DC49-8C3F-1C380FAEB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E123AA8C-15D4-C440-B7A6-B3281C609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E682CCA-E908-5D4B-88DE-CCB3189FA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9F926885-5829-0A40-BA08-555F19A6394A}" type="slidenum">
              <a:rPr lang="en-US" smtClean="0"/>
              <a:pPr/>
              <a:t>‹#›</a:t>
            </a:fld>
            <a:endParaRPr lang="en-US"/>
          </a:p>
        </p:txBody>
      </p:sp>
    </p:spTree>
    <p:extLst>
      <p:ext uri="{BB962C8B-B14F-4D97-AF65-F5344CB8AC3E}">
        <p14:creationId xmlns:p14="http://schemas.microsoft.com/office/powerpoint/2010/main" val="420817036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71" r:id="rId4"/>
    <p:sldLayoutId id="2147483662" r:id="rId5"/>
    <p:sldLayoutId id="2147483663" r:id="rId6"/>
    <p:sldLayoutId id="2147483664" r:id="rId7"/>
    <p:sldLayoutId id="2147483665" r:id="rId8"/>
    <p:sldLayoutId id="2147483666" r:id="rId9"/>
    <p:sldLayoutId id="2147483667" r:id="rId10"/>
    <p:sldLayoutId id="2147483672" r:id="rId11"/>
    <p:sldLayoutId id="2147483673" r:id="rId12"/>
    <p:sldLayoutId id="214748367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bg2">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student-finance-calculator"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6.emf"/><Relationship Id="rId10" Type="http://schemas.openxmlformats.org/officeDocument/2006/relationships/image" Target="../media/image22.emf"/><Relationship Id="rId4" Type="http://schemas.openxmlformats.org/officeDocument/2006/relationships/image" Target="../media/image17.emf"/><Relationship Id="rId9" Type="http://schemas.openxmlformats.org/officeDocument/2006/relationships/image" Target="../media/image2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4735-3D57-1F4F-A418-AAD46DD563F0}"/>
              </a:ext>
            </a:extLst>
          </p:cNvPr>
          <p:cNvSpPr>
            <a:spLocks noGrp="1"/>
          </p:cNvSpPr>
          <p:nvPr>
            <p:ph type="ctrTitle"/>
          </p:nvPr>
        </p:nvSpPr>
        <p:spPr/>
        <p:txBody>
          <a:bodyPr/>
          <a:lstStyle/>
          <a:p>
            <a:r>
              <a:rPr lang="en-US" dirty="0"/>
              <a:t>Student Finance</a:t>
            </a:r>
          </a:p>
        </p:txBody>
      </p:sp>
      <p:sp>
        <p:nvSpPr>
          <p:cNvPr id="3" name="Subtitle 2">
            <a:extLst>
              <a:ext uri="{FF2B5EF4-FFF2-40B4-BE49-F238E27FC236}">
                <a16:creationId xmlns:a16="http://schemas.microsoft.com/office/drawing/2014/main" id="{E028768A-A238-A948-A451-F7C2D0F4E13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3916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8A96-050E-4641-85F0-687586EFE595}"/>
              </a:ext>
            </a:extLst>
          </p:cNvPr>
          <p:cNvSpPr>
            <a:spLocks noGrp="1"/>
          </p:cNvSpPr>
          <p:nvPr>
            <p:ph type="title"/>
          </p:nvPr>
        </p:nvSpPr>
        <p:spPr/>
        <p:txBody>
          <a:bodyPr/>
          <a:lstStyle/>
          <a:p>
            <a:r>
              <a:rPr lang="en-GB" dirty="0"/>
              <a:t>Tuition fees: How much do you pay straight away?</a:t>
            </a:r>
          </a:p>
        </p:txBody>
      </p:sp>
      <p:sp>
        <p:nvSpPr>
          <p:cNvPr id="3" name="Slide Number Placeholder 2">
            <a:extLst>
              <a:ext uri="{FF2B5EF4-FFF2-40B4-BE49-F238E27FC236}">
                <a16:creationId xmlns:a16="http://schemas.microsoft.com/office/drawing/2014/main" id="{838F71AE-38AC-4EB9-8C68-41B5320931F6}"/>
              </a:ext>
            </a:extLst>
          </p:cNvPr>
          <p:cNvSpPr>
            <a:spLocks noGrp="1"/>
          </p:cNvSpPr>
          <p:nvPr>
            <p:ph type="sldNum" sz="quarter" idx="12"/>
          </p:nvPr>
        </p:nvSpPr>
        <p:spPr/>
        <p:txBody>
          <a:bodyPr/>
          <a:lstStyle/>
          <a:p>
            <a:fld id="{9F926885-5829-0A40-BA08-555F19A6394A}" type="slidenum">
              <a:rPr lang="en-US" smtClean="0"/>
              <a:pPr/>
              <a:t>10</a:t>
            </a:fld>
            <a:endParaRPr lang="en-US" dirty="0"/>
          </a:p>
        </p:txBody>
      </p:sp>
      <p:sp>
        <p:nvSpPr>
          <p:cNvPr id="5" name="Content Placeholder 2">
            <a:extLst>
              <a:ext uri="{FF2B5EF4-FFF2-40B4-BE49-F238E27FC236}">
                <a16:creationId xmlns:a16="http://schemas.microsoft.com/office/drawing/2014/main" id="{1B97D2AB-C914-41D5-AB61-C5E281A6713E}"/>
              </a:ext>
            </a:extLst>
          </p:cNvPr>
          <p:cNvSpPr txBox="1">
            <a:spLocks/>
          </p:cNvSpPr>
          <p:nvPr/>
        </p:nvSpPr>
        <p:spPr>
          <a:xfrm>
            <a:off x="5334394" y="3880885"/>
            <a:ext cx="1275015" cy="500539"/>
          </a:xfrm>
          <a:prstGeom prst="rect">
            <a:avLst/>
          </a:prstGeom>
          <a:solidFill>
            <a:srgbClr val="2F2E7E"/>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endParaRPr lang="en-GB" sz="2100" b="1" dirty="0">
              <a:solidFill>
                <a:schemeClr val="bg1"/>
              </a:solidFill>
            </a:endParaRPr>
          </a:p>
        </p:txBody>
      </p:sp>
      <p:sp>
        <p:nvSpPr>
          <p:cNvPr id="6" name="Snip Single Corner Rectangle 3">
            <a:extLst>
              <a:ext uri="{FF2B5EF4-FFF2-40B4-BE49-F238E27FC236}">
                <a16:creationId xmlns:a16="http://schemas.microsoft.com/office/drawing/2014/main" id="{9266737E-819F-4B97-818B-89817DAA3277}"/>
              </a:ext>
            </a:extLst>
          </p:cNvPr>
          <p:cNvSpPr/>
          <p:nvPr/>
        </p:nvSpPr>
        <p:spPr>
          <a:xfrm flipV="1">
            <a:off x="7884422" y="3880885"/>
            <a:ext cx="1275014"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9FE3"/>
              </a:solidFill>
            </a:endParaRPr>
          </a:p>
        </p:txBody>
      </p:sp>
      <p:sp>
        <p:nvSpPr>
          <p:cNvPr id="7" name="Rectangle 6">
            <a:extLst>
              <a:ext uri="{FF2B5EF4-FFF2-40B4-BE49-F238E27FC236}">
                <a16:creationId xmlns:a16="http://schemas.microsoft.com/office/drawing/2014/main" id="{2CFF55F6-1E7A-46CC-9F97-B4783EF20186}"/>
              </a:ext>
            </a:extLst>
          </p:cNvPr>
          <p:cNvSpPr/>
          <p:nvPr/>
        </p:nvSpPr>
        <p:spPr>
          <a:xfrm>
            <a:off x="2000794" y="3624973"/>
            <a:ext cx="8384381" cy="46301"/>
          </a:xfrm>
          <a:prstGeom prst="rect">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nip Single Corner Rectangle 5">
            <a:extLst>
              <a:ext uri="{FF2B5EF4-FFF2-40B4-BE49-F238E27FC236}">
                <a16:creationId xmlns:a16="http://schemas.microsoft.com/office/drawing/2014/main" id="{2D392888-BCAF-4460-9256-2F837C713F7D}"/>
              </a:ext>
            </a:extLst>
          </p:cNvPr>
          <p:cNvSpPr/>
          <p:nvPr/>
        </p:nvSpPr>
        <p:spPr>
          <a:xfrm flipV="1">
            <a:off x="1986197" y="2923514"/>
            <a:ext cx="1103565"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FE3"/>
              </a:solidFill>
            </a:endParaRPr>
          </a:p>
        </p:txBody>
      </p:sp>
      <p:sp>
        <p:nvSpPr>
          <p:cNvPr id="9" name="Content Placeholder 2">
            <a:extLst>
              <a:ext uri="{FF2B5EF4-FFF2-40B4-BE49-F238E27FC236}">
                <a16:creationId xmlns:a16="http://schemas.microsoft.com/office/drawing/2014/main" id="{20A31A0C-824D-4320-BC23-8805C0CD12FB}"/>
              </a:ext>
            </a:extLst>
          </p:cNvPr>
          <p:cNvSpPr txBox="1">
            <a:spLocks/>
          </p:cNvSpPr>
          <p:nvPr/>
        </p:nvSpPr>
        <p:spPr>
          <a:xfrm>
            <a:off x="1986198" y="2949304"/>
            <a:ext cx="1103564"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0%</a:t>
            </a:r>
          </a:p>
        </p:txBody>
      </p:sp>
      <p:sp>
        <p:nvSpPr>
          <p:cNvPr id="10" name="Snip Single Corner Rectangle 7">
            <a:extLst>
              <a:ext uri="{FF2B5EF4-FFF2-40B4-BE49-F238E27FC236}">
                <a16:creationId xmlns:a16="http://schemas.microsoft.com/office/drawing/2014/main" id="{AB121E78-542D-47C7-A4ED-9317A688F452}"/>
              </a:ext>
            </a:extLst>
          </p:cNvPr>
          <p:cNvSpPr/>
          <p:nvPr/>
        </p:nvSpPr>
        <p:spPr>
          <a:xfrm flipV="1">
            <a:off x="3085421" y="3895329"/>
            <a:ext cx="1098972"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FE3"/>
              </a:solidFill>
            </a:endParaRPr>
          </a:p>
        </p:txBody>
      </p:sp>
      <p:sp>
        <p:nvSpPr>
          <p:cNvPr id="11" name="Content Placeholder 2">
            <a:extLst>
              <a:ext uri="{FF2B5EF4-FFF2-40B4-BE49-F238E27FC236}">
                <a16:creationId xmlns:a16="http://schemas.microsoft.com/office/drawing/2014/main" id="{55683D85-F7A2-44AB-9BCD-66470A7CE95B}"/>
              </a:ext>
            </a:extLst>
          </p:cNvPr>
          <p:cNvSpPr txBox="1">
            <a:spLocks/>
          </p:cNvSpPr>
          <p:nvPr/>
        </p:nvSpPr>
        <p:spPr>
          <a:xfrm>
            <a:off x="3085420" y="3902211"/>
            <a:ext cx="1068413" cy="473200"/>
          </a:xfrm>
          <a:prstGeom prst="rect">
            <a:avLst/>
          </a:prstGeom>
          <a:ln>
            <a:no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10%</a:t>
            </a:r>
          </a:p>
        </p:txBody>
      </p:sp>
      <p:sp>
        <p:nvSpPr>
          <p:cNvPr id="12" name="Snip Single Corner Rectangle 9">
            <a:extLst>
              <a:ext uri="{FF2B5EF4-FFF2-40B4-BE49-F238E27FC236}">
                <a16:creationId xmlns:a16="http://schemas.microsoft.com/office/drawing/2014/main" id="{2D41924D-721A-463F-85E3-19BB2B3B1332}"/>
              </a:ext>
            </a:extLst>
          </p:cNvPr>
          <p:cNvSpPr/>
          <p:nvPr/>
        </p:nvSpPr>
        <p:spPr>
          <a:xfrm flipV="1">
            <a:off x="4184392" y="2934230"/>
            <a:ext cx="1150001"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FE3"/>
              </a:solidFill>
            </a:endParaRPr>
          </a:p>
        </p:txBody>
      </p:sp>
      <p:sp>
        <p:nvSpPr>
          <p:cNvPr id="13" name="Content Placeholder 2">
            <a:extLst>
              <a:ext uri="{FF2B5EF4-FFF2-40B4-BE49-F238E27FC236}">
                <a16:creationId xmlns:a16="http://schemas.microsoft.com/office/drawing/2014/main" id="{81C28C6A-995A-46A5-8B6F-F3E4F6D27E1B}"/>
              </a:ext>
            </a:extLst>
          </p:cNvPr>
          <p:cNvSpPr txBox="1">
            <a:spLocks/>
          </p:cNvSpPr>
          <p:nvPr/>
        </p:nvSpPr>
        <p:spPr>
          <a:xfrm>
            <a:off x="4184393" y="2960019"/>
            <a:ext cx="1144246"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15%</a:t>
            </a:r>
          </a:p>
        </p:txBody>
      </p:sp>
      <p:sp>
        <p:nvSpPr>
          <p:cNvPr id="14" name="Snip Single Corner Rectangle 13">
            <a:extLst>
              <a:ext uri="{FF2B5EF4-FFF2-40B4-BE49-F238E27FC236}">
                <a16:creationId xmlns:a16="http://schemas.microsoft.com/office/drawing/2014/main" id="{C3FC3AF7-E694-4A38-83B2-82F2C33DF711}"/>
              </a:ext>
            </a:extLst>
          </p:cNvPr>
          <p:cNvSpPr/>
          <p:nvPr/>
        </p:nvSpPr>
        <p:spPr>
          <a:xfrm flipV="1">
            <a:off x="6609408" y="2923514"/>
            <a:ext cx="1275014"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9FE3"/>
              </a:solidFill>
            </a:endParaRPr>
          </a:p>
        </p:txBody>
      </p:sp>
      <p:sp>
        <p:nvSpPr>
          <p:cNvPr id="15" name="Content Placeholder 2">
            <a:extLst>
              <a:ext uri="{FF2B5EF4-FFF2-40B4-BE49-F238E27FC236}">
                <a16:creationId xmlns:a16="http://schemas.microsoft.com/office/drawing/2014/main" id="{AD2B6C7C-0DC2-48C5-AE3F-28319352A45C}"/>
              </a:ext>
            </a:extLst>
          </p:cNvPr>
          <p:cNvSpPr txBox="1">
            <a:spLocks/>
          </p:cNvSpPr>
          <p:nvPr/>
        </p:nvSpPr>
        <p:spPr>
          <a:xfrm>
            <a:off x="7884422" y="3908224"/>
            <a:ext cx="1275014"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80%</a:t>
            </a:r>
          </a:p>
        </p:txBody>
      </p:sp>
      <p:sp>
        <p:nvSpPr>
          <p:cNvPr id="16" name="Content Placeholder 2">
            <a:extLst>
              <a:ext uri="{FF2B5EF4-FFF2-40B4-BE49-F238E27FC236}">
                <a16:creationId xmlns:a16="http://schemas.microsoft.com/office/drawing/2014/main" id="{03158620-DA45-45D0-8CFF-D01EBE311BF7}"/>
              </a:ext>
            </a:extLst>
          </p:cNvPr>
          <p:cNvSpPr txBox="1">
            <a:spLocks/>
          </p:cNvSpPr>
          <p:nvPr/>
        </p:nvSpPr>
        <p:spPr>
          <a:xfrm>
            <a:off x="6609407" y="2931143"/>
            <a:ext cx="1275015"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50%</a:t>
            </a:r>
          </a:p>
        </p:txBody>
      </p:sp>
      <p:sp>
        <p:nvSpPr>
          <p:cNvPr id="17" name="Right Triangle 16">
            <a:extLst>
              <a:ext uri="{FF2B5EF4-FFF2-40B4-BE49-F238E27FC236}">
                <a16:creationId xmlns:a16="http://schemas.microsoft.com/office/drawing/2014/main" id="{D09FE5D3-7D0C-4B26-8207-CC216CF14326}"/>
              </a:ext>
            </a:extLst>
          </p:cNvPr>
          <p:cNvSpPr/>
          <p:nvPr/>
        </p:nvSpPr>
        <p:spPr>
          <a:xfrm rot="10800000">
            <a:off x="2166770" y="3404343"/>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DD825101-E1B0-47FD-95B5-B00750D6AE7C}"/>
              </a:ext>
            </a:extLst>
          </p:cNvPr>
          <p:cNvSpPr/>
          <p:nvPr/>
        </p:nvSpPr>
        <p:spPr>
          <a:xfrm rot="10800000">
            <a:off x="4369144" y="3404343"/>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Triangle 18">
            <a:extLst>
              <a:ext uri="{FF2B5EF4-FFF2-40B4-BE49-F238E27FC236}">
                <a16:creationId xmlns:a16="http://schemas.microsoft.com/office/drawing/2014/main" id="{D31F0774-72D9-4205-85C1-BF7CE83FA457}"/>
              </a:ext>
            </a:extLst>
          </p:cNvPr>
          <p:cNvSpPr/>
          <p:nvPr/>
        </p:nvSpPr>
        <p:spPr>
          <a:xfrm rot="10800000">
            <a:off x="6843608" y="3404343"/>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ight Triangle 19">
            <a:extLst>
              <a:ext uri="{FF2B5EF4-FFF2-40B4-BE49-F238E27FC236}">
                <a16:creationId xmlns:a16="http://schemas.microsoft.com/office/drawing/2014/main" id="{5FD5454D-A728-4A2F-B72E-61E9ECC952BE}"/>
              </a:ext>
            </a:extLst>
          </p:cNvPr>
          <p:cNvSpPr/>
          <p:nvPr/>
        </p:nvSpPr>
        <p:spPr>
          <a:xfrm>
            <a:off x="5604673" y="3678514"/>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Triangle 20">
            <a:extLst>
              <a:ext uri="{FF2B5EF4-FFF2-40B4-BE49-F238E27FC236}">
                <a16:creationId xmlns:a16="http://schemas.microsoft.com/office/drawing/2014/main" id="{043FA5A5-9315-44FF-961F-AF4B8B35E9F1}"/>
              </a:ext>
            </a:extLst>
          </p:cNvPr>
          <p:cNvSpPr/>
          <p:nvPr/>
        </p:nvSpPr>
        <p:spPr>
          <a:xfrm>
            <a:off x="3351330" y="3684962"/>
            <a:ext cx="155531" cy="254619"/>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Triangle 21">
            <a:extLst>
              <a:ext uri="{FF2B5EF4-FFF2-40B4-BE49-F238E27FC236}">
                <a16:creationId xmlns:a16="http://schemas.microsoft.com/office/drawing/2014/main" id="{B3BFAB4E-8320-46CF-95F8-C39464524B22}"/>
              </a:ext>
            </a:extLst>
          </p:cNvPr>
          <p:cNvSpPr/>
          <p:nvPr/>
        </p:nvSpPr>
        <p:spPr>
          <a:xfrm>
            <a:off x="8127437" y="3678514"/>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29D02AFE-9CC4-4756-B3AD-D63510E01403}"/>
              </a:ext>
            </a:extLst>
          </p:cNvPr>
          <p:cNvSpPr/>
          <p:nvPr/>
        </p:nvSpPr>
        <p:spPr>
          <a:xfrm>
            <a:off x="2230538" y="3577294"/>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80DAAC08-D4A1-49F5-8EE7-A9A41A5FB1A2}"/>
              </a:ext>
            </a:extLst>
          </p:cNvPr>
          <p:cNvSpPr/>
          <p:nvPr/>
        </p:nvSpPr>
        <p:spPr>
          <a:xfrm>
            <a:off x="3297906" y="3577294"/>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D19F34BB-572E-421B-B183-1CE6ACC85E59}"/>
              </a:ext>
            </a:extLst>
          </p:cNvPr>
          <p:cNvSpPr/>
          <p:nvPr/>
        </p:nvSpPr>
        <p:spPr>
          <a:xfrm>
            <a:off x="4421162" y="3577294"/>
            <a:ext cx="141657" cy="141657"/>
          </a:xfrm>
          <a:prstGeom prst="ellips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AA6EEC99-FFDA-4F3E-87E2-2D43DC0E4E9E}"/>
              </a:ext>
            </a:extLst>
          </p:cNvPr>
          <p:cNvSpPr/>
          <p:nvPr/>
        </p:nvSpPr>
        <p:spPr>
          <a:xfrm>
            <a:off x="5551604" y="3577294"/>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66F09F11-2E03-46DC-A8E8-839A517F2E17}"/>
              </a:ext>
            </a:extLst>
          </p:cNvPr>
          <p:cNvSpPr/>
          <p:nvPr/>
        </p:nvSpPr>
        <p:spPr>
          <a:xfrm>
            <a:off x="6910906" y="3577294"/>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31542C91-CB76-4774-A5C1-CBDB9FD86022}"/>
              </a:ext>
            </a:extLst>
          </p:cNvPr>
          <p:cNvSpPr/>
          <p:nvPr/>
        </p:nvSpPr>
        <p:spPr>
          <a:xfrm>
            <a:off x="8053079" y="3577294"/>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Snip Single Corner Rectangle 29">
            <a:extLst>
              <a:ext uri="{FF2B5EF4-FFF2-40B4-BE49-F238E27FC236}">
                <a16:creationId xmlns:a16="http://schemas.microsoft.com/office/drawing/2014/main" id="{3C2FDDB2-0CB8-4674-B3EA-D78F38712B10}"/>
              </a:ext>
            </a:extLst>
          </p:cNvPr>
          <p:cNvSpPr/>
          <p:nvPr/>
        </p:nvSpPr>
        <p:spPr>
          <a:xfrm flipV="1">
            <a:off x="9133152" y="2923514"/>
            <a:ext cx="1275014"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9FE3"/>
              </a:solidFill>
            </a:endParaRPr>
          </a:p>
        </p:txBody>
      </p:sp>
      <p:sp>
        <p:nvSpPr>
          <p:cNvPr id="30" name="Right Triangle 29">
            <a:extLst>
              <a:ext uri="{FF2B5EF4-FFF2-40B4-BE49-F238E27FC236}">
                <a16:creationId xmlns:a16="http://schemas.microsoft.com/office/drawing/2014/main" id="{C2A45D22-1D51-49CA-9277-0ABBA87DFF88}"/>
              </a:ext>
            </a:extLst>
          </p:cNvPr>
          <p:cNvSpPr/>
          <p:nvPr/>
        </p:nvSpPr>
        <p:spPr>
          <a:xfrm rot="10800000">
            <a:off x="9344212" y="3404343"/>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Content Placeholder 2">
            <a:extLst>
              <a:ext uri="{FF2B5EF4-FFF2-40B4-BE49-F238E27FC236}">
                <a16:creationId xmlns:a16="http://schemas.microsoft.com/office/drawing/2014/main" id="{DEFB6D45-91F3-4E68-A72B-EFC710D2531A}"/>
              </a:ext>
            </a:extLst>
          </p:cNvPr>
          <p:cNvSpPr txBox="1">
            <a:spLocks/>
          </p:cNvSpPr>
          <p:nvPr/>
        </p:nvSpPr>
        <p:spPr>
          <a:xfrm>
            <a:off x="9133151" y="2930791"/>
            <a:ext cx="1252023"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100%</a:t>
            </a:r>
          </a:p>
        </p:txBody>
      </p:sp>
      <p:sp>
        <p:nvSpPr>
          <p:cNvPr id="32" name="Oval 31">
            <a:extLst>
              <a:ext uri="{FF2B5EF4-FFF2-40B4-BE49-F238E27FC236}">
                <a16:creationId xmlns:a16="http://schemas.microsoft.com/office/drawing/2014/main" id="{EB43F468-E808-4AD4-836B-C3817A14FB40}"/>
              </a:ext>
            </a:extLst>
          </p:cNvPr>
          <p:cNvSpPr/>
          <p:nvPr/>
        </p:nvSpPr>
        <p:spPr>
          <a:xfrm>
            <a:off x="9388103" y="3577294"/>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03D83E90-BED8-45DE-BC2B-6B514B39FA3C}"/>
              </a:ext>
            </a:extLst>
          </p:cNvPr>
          <p:cNvSpPr txBox="1"/>
          <p:nvPr/>
        </p:nvSpPr>
        <p:spPr>
          <a:xfrm>
            <a:off x="5627322" y="3913199"/>
            <a:ext cx="652743" cy="723275"/>
          </a:xfrm>
          <a:prstGeom prst="rect">
            <a:avLst/>
          </a:prstGeom>
          <a:noFill/>
        </p:spPr>
        <p:txBody>
          <a:bodyPr wrap="none" rtlCol="0">
            <a:spAutoFit/>
          </a:bodyPr>
          <a:lstStyle/>
          <a:p>
            <a:r>
              <a:rPr lang="en-GB" sz="2100" b="1" dirty="0">
                <a:solidFill>
                  <a:schemeClr val="bg1"/>
                </a:solidFill>
              </a:rPr>
              <a:t>30%</a:t>
            </a:r>
          </a:p>
          <a:p>
            <a:endParaRPr lang="en-GB" sz="2000" dirty="0"/>
          </a:p>
        </p:txBody>
      </p:sp>
    </p:spTree>
    <p:extLst>
      <p:ext uri="{BB962C8B-B14F-4D97-AF65-F5344CB8AC3E}">
        <p14:creationId xmlns:p14="http://schemas.microsoft.com/office/powerpoint/2010/main" val="35467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mph" presetSubtype="2" fill="hold" grpId="1" nodeType="clickEffect">
                                  <p:stCondLst>
                                    <p:cond delay="0"/>
                                  </p:stCondLst>
                                  <p:childTnLst>
                                    <p:animClr clrSpc="rgb" dir="cw">
                                      <p:cBhvr override="childStyle">
                                        <p:cTn id="41" dur="2000" fill="hold"/>
                                        <p:tgtEl>
                                          <p:spTgt spid="9"/>
                                        </p:tgtEl>
                                        <p:attrNameLst>
                                          <p:attrName>style.color</p:attrName>
                                        </p:attrNameLst>
                                      </p:cBhvr>
                                      <p:to>
                                        <a:srgbClr val="E6287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3" grpId="0"/>
      <p:bldP spid="15" grpId="0"/>
      <p:bldP spid="16" grpId="0"/>
      <p:bldP spid="31"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p:txBody>
          <a:bodyPr>
            <a:normAutofit/>
          </a:bodyPr>
          <a:lstStyle/>
          <a:p>
            <a:r>
              <a:rPr lang="en-GB" dirty="0"/>
              <a:t>Tuition fee loan</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11</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6897" y="1533525"/>
            <a:ext cx="6119480" cy="4854268"/>
          </a:xfrm>
        </p:spPr>
        <p:txBody>
          <a:bodyPr/>
          <a:lstStyle/>
          <a:p>
            <a:r>
              <a:rPr lang="en-GB" dirty="0"/>
              <a:t>Public higher education providers can charge </a:t>
            </a:r>
            <a:r>
              <a:rPr lang="en-GB" b="1" dirty="0"/>
              <a:t>up to £9,250</a:t>
            </a:r>
            <a:r>
              <a:rPr lang="en-GB" dirty="0"/>
              <a:t> per year for their course.</a:t>
            </a:r>
            <a:br>
              <a:rPr lang="en-GB" dirty="0"/>
            </a:br>
            <a:endParaRPr lang="en-GB" dirty="0"/>
          </a:p>
          <a:p>
            <a:r>
              <a:rPr lang="en-GB" dirty="0"/>
              <a:t>You </a:t>
            </a:r>
            <a:r>
              <a:rPr lang="en-GB" b="1" dirty="0"/>
              <a:t>DO NOT</a:t>
            </a:r>
            <a:r>
              <a:rPr lang="en-GB" dirty="0"/>
              <a:t> have to pay this up front.</a:t>
            </a:r>
          </a:p>
          <a:p>
            <a:endParaRPr lang="en-GB" dirty="0"/>
          </a:p>
          <a:p>
            <a:r>
              <a:rPr lang="en-GB" dirty="0"/>
              <a:t>A tuition fee loan is available from </a:t>
            </a:r>
            <a:r>
              <a:rPr lang="en-GB" b="1" dirty="0"/>
              <a:t>Student Finance England </a:t>
            </a:r>
            <a:r>
              <a:rPr lang="en-GB" dirty="0"/>
              <a:t>to cover the fee charged by your higher education provider.</a:t>
            </a:r>
            <a:br>
              <a:rPr lang="en-GB" dirty="0"/>
            </a:br>
            <a:endParaRPr lang="en-GB" dirty="0"/>
          </a:p>
          <a:p>
            <a:r>
              <a:rPr lang="en-GB" dirty="0"/>
              <a:t>Your Tuition Fee Loan is </a:t>
            </a:r>
            <a:r>
              <a:rPr lang="en-GB" b="1" dirty="0"/>
              <a:t>paid directly </a:t>
            </a:r>
            <a:r>
              <a:rPr lang="en-GB" dirty="0"/>
              <a:t>to your higher education provider at the start of the academic year.</a:t>
            </a:r>
          </a:p>
          <a:p>
            <a:endParaRPr lang="en-US" dirty="0"/>
          </a:p>
        </p:txBody>
      </p:sp>
      <p:pic>
        <p:nvPicPr>
          <p:cNvPr id="34" name="Picture Placeholder 33">
            <a:extLst>
              <a:ext uri="{FF2B5EF4-FFF2-40B4-BE49-F238E27FC236}">
                <a16:creationId xmlns:a16="http://schemas.microsoft.com/office/drawing/2014/main" id="{75EAF94C-69E8-4788-8F23-BF0410E37883}"/>
              </a:ext>
            </a:extLst>
          </p:cNvPr>
          <p:cNvPicPr>
            <a:picLocks noGrp="1" noChangeAspect="1"/>
          </p:cNvPicPr>
          <p:nvPr>
            <p:ph type="pic" sz="quarter" idx="14"/>
          </p:nvPr>
        </p:nvPicPr>
        <p:blipFill rotWithShape="1">
          <a:blip r:embed="rId2"/>
          <a:srcRect l="44353" r="5423"/>
          <a:stretch/>
        </p:blipFill>
        <p:spPr>
          <a:xfrm>
            <a:off x="7035118" y="0"/>
            <a:ext cx="5156881" cy="6858000"/>
          </a:xfrm>
        </p:spPr>
      </p:pic>
    </p:spTree>
    <p:extLst>
      <p:ext uri="{BB962C8B-B14F-4D97-AF65-F5344CB8AC3E}">
        <p14:creationId xmlns:p14="http://schemas.microsoft.com/office/powerpoint/2010/main" val="228430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3BB-A4E1-415B-BD22-5E456A073603}"/>
              </a:ext>
            </a:extLst>
          </p:cNvPr>
          <p:cNvSpPr>
            <a:spLocks noGrp="1"/>
          </p:cNvSpPr>
          <p:nvPr>
            <p:ph type="title"/>
          </p:nvPr>
        </p:nvSpPr>
        <p:spPr/>
        <p:txBody>
          <a:bodyPr/>
          <a:lstStyle/>
          <a:p>
            <a:r>
              <a:rPr lang="en-GB" dirty="0"/>
              <a:t>Question: What does a maintenance loan cover?</a:t>
            </a:r>
          </a:p>
        </p:txBody>
      </p:sp>
      <p:sp>
        <p:nvSpPr>
          <p:cNvPr id="3" name="Slide Number Placeholder 2">
            <a:extLst>
              <a:ext uri="{FF2B5EF4-FFF2-40B4-BE49-F238E27FC236}">
                <a16:creationId xmlns:a16="http://schemas.microsoft.com/office/drawing/2014/main" id="{148C58C6-7211-4F05-B431-3EFBCC21A5AD}"/>
              </a:ext>
            </a:extLst>
          </p:cNvPr>
          <p:cNvSpPr>
            <a:spLocks noGrp="1"/>
          </p:cNvSpPr>
          <p:nvPr>
            <p:ph type="sldNum" sz="quarter" idx="12"/>
          </p:nvPr>
        </p:nvSpPr>
        <p:spPr/>
        <p:txBody>
          <a:bodyPr/>
          <a:lstStyle/>
          <a:p>
            <a:fld id="{9F926885-5829-0A40-BA08-555F19A6394A}" type="slidenum">
              <a:rPr lang="en-US" smtClean="0"/>
              <a:pPr/>
              <a:t>12</a:t>
            </a:fld>
            <a:endParaRPr lang="en-US" dirty="0"/>
          </a:p>
        </p:txBody>
      </p:sp>
      <p:sp>
        <p:nvSpPr>
          <p:cNvPr id="19" name="TextBox 18">
            <a:extLst>
              <a:ext uri="{FF2B5EF4-FFF2-40B4-BE49-F238E27FC236}">
                <a16:creationId xmlns:a16="http://schemas.microsoft.com/office/drawing/2014/main" id="{49603070-B802-425B-8F9F-8563889A98E3}"/>
              </a:ext>
            </a:extLst>
          </p:cNvPr>
          <p:cNvSpPr txBox="1"/>
          <p:nvPr/>
        </p:nvSpPr>
        <p:spPr>
          <a:xfrm>
            <a:off x="6852863" y="4060324"/>
            <a:ext cx="3637052" cy="2062103"/>
          </a:xfrm>
          <a:prstGeom prst="rect">
            <a:avLst/>
          </a:prstGeom>
          <a:solidFill>
            <a:srgbClr val="53C0D4"/>
          </a:solidFill>
          <a:ln>
            <a:solidFill>
              <a:schemeClr val="bg1"/>
            </a:solidFill>
          </a:ln>
        </p:spPr>
        <p:txBody>
          <a:bodyPr wrap="square" rtlCol="0">
            <a:spAutoFit/>
          </a:bodyPr>
          <a:lstStyle/>
          <a:p>
            <a:pPr algn="ctr"/>
            <a:r>
              <a:rPr lang="en-GB" sz="3200" b="1" dirty="0">
                <a:solidFill>
                  <a:schemeClr val="bg1"/>
                </a:solidFill>
              </a:rPr>
              <a:t>D</a:t>
            </a:r>
          </a:p>
          <a:p>
            <a:pPr algn="ctr"/>
            <a:endParaRPr lang="en-GB" sz="2000" dirty="0">
              <a:solidFill>
                <a:schemeClr val="bg1"/>
              </a:solidFill>
            </a:endParaRPr>
          </a:p>
          <a:p>
            <a:pPr algn="ctr"/>
            <a:r>
              <a:rPr lang="en-GB" sz="2000" dirty="0">
                <a:solidFill>
                  <a:schemeClr val="bg1"/>
                </a:solidFill>
              </a:rPr>
              <a:t>Repairs to the property you are living in</a:t>
            </a:r>
          </a:p>
          <a:p>
            <a:endParaRPr lang="en-GB" dirty="0"/>
          </a:p>
          <a:p>
            <a:endParaRPr lang="en-GB" dirty="0"/>
          </a:p>
        </p:txBody>
      </p:sp>
      <p:sp>
        <p:nvSpPr>
          <p:cNvPr id="20" name="TextBox 19">
            <a:extLst>
              <a:ext uri="{FF2B5EF4-FFF2-40B4-BE49-F238E27FC236}">
                <a16:creationId xmlns:a16="http://schemas.microsoft.com/office/drawing/2014/main" id="{42BD024E-ED09-4D5D-9593-FCB9FFE54D47}"/>
              </a:ext>
            </a:extLst>
          </p:cNvPr>
          <p:cNvSpPr txBox="1"/>
          <p:nvPr/>
        </p:nvSpPr>
        <p:spPr>
          <a:xfrm>
            <a:off x="2285501" y="4055129"/>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C</a:t>
            </a:r>
          </a:p>
          <a:p>
            <a:pPr algn="ctr"/>
            <a:endParaRPr lang="en-GB" sz="2000" dirty="0">
              <a:solidFill>
                <a:schemeClr val="bg1"/>
              </a:solidFill>
            </a:endParaRPr>
          </a:p>
          <a:p>
            <a:pPr algn="ctr"/>
            <a:r>
              <a:rPr lang="en-GB" sz="2000" dirty="0">
                <a:solidFill>
                  <a:schemeClr val="bg1"/>
                </a:solidFill>
              </a:rPr>
              <a:t>Transport</a:t>
            </a:r>
          </a:p>
          <a:p>
            <a:pPr algn="ctr"/>
            <a:endParaRPr lang="en-GB" sz="2000" dirty="0">
              <a:solidFill>
                <a:schemeClr val="bg1"/>
              </a:solidFill>
            </a:endParaRPr>
          </a:p>
          <a:p>
            <a:pPr algn="ctr"/>
            <a:endParaRPr lang="en-GB" sz="2000" dirty="0">
              <a:solidFill>
                <a:schemeClr val="bg1"/>
              </a:solidFill>
            </a:endParaRPr>
          </a:p>
          <a:p>
            <a:endParaRPr lang="en-GB" dirty="0"/>
          </a:p>
        </p:txBody>
      </p:sp>
      <p:sp>
        <p:nvSpPr>
          <p:cNvPr id="21" name="TextBox 20">
            <a:extLst>
              <a:ext uri="{FF2B5EF4-FFF2-40B4-BE49-F238E27FC236}">
                <a16:creationId xmlns:a16="http://schemas.microsoft.com/office/drawing/2014/main" id="{EC88D684-31F7-4509-9672-64C4B865365C}"/>
              </a:ext>
            </a:extLst>
          </p:cNvPr>
          <p:cNvSpPr txBox="1"/>
          <p:nvPr/>
        </p:nvSpPr>
        <p:spPr>
          <a:xfrm>
            <a:off x="2285501" y="1828563"/>
            <a:ext cx="3637052" cy="2092881"/>
          </a:xfrm>
          <a:prstGeom prst="rect">
            <a:avLst/>
          </a:prstGeom>
          <a:solidFill>
            <a:srgbClr val="53C0D4"/>
          </a:solidFill>
          <a:ln>
            <a:solidFill>
              <a:schemeClr val="bg1"/>
            </a:solidFill>
          </a:ln>
        </p:spPr>
        <p:txBody>
          <a:bodyPr wrap="square" rtlCol="0">
            <a:spAutoFit/>
          </a:bodyPr>
          <a:lstStyle/>
          <a:p>
            <a:pPr algn="ctr"/>
            <a:r>
              <a:rPr lang="en-GB" sz="3200" b="1" dirty="0">
                <a:solidFill>
                  <a:schemeClr val="bg1"/>
                </a:solidFill>
              </a:rPr>
              <a:t>A</a:t>
            </a:r>
          </a:p>
          <a:p>
            <a:pPr algn="ctr"/>
            <a:endParaRPr lang="en-GB" sz="2000" dirty="0">
              <a:solidFill>
                <a:schemeClr val="bg1"/>
              </a:solidFill>
            </a:endParaRPr>
          </a:p>
          <a:p>
            <a:pPr algn="ctr"/>
            <a:r>
              <a:rPr lang="en-GB" sz="2000" dirty="0">
                <a:solidFill>
                  <a:schemeClr val="bg1"/>
                </a:solidFill>
              </a:rPr>
              <a:t>Holidays</a:t>
            </a:r>
          </a:p>
          <a:p>
            <a:pPr algn="ctr"/>
            <a:endParaRPr lang="en-GB" sz="2000" dirty="0">
              <a:solidFill>
                <a:schemeClr val="bg1"/>
              </a:solidFill>
            </a:endParaRPr>
          </a:p>
          <a:p>
            <a:pPr algn="ctr"/>
            <a:endParaRPr lang="en-GB" sz="2000" dirty="0">
              <a:solidFill>
                <a:schemeClr val="bg1"/>
              </a:solidFill>
            </a:endParaRPr>
          </a:p>
          <a:p>
            <a:endParaRPr lang="en-GB" dirty="0"/>
          </a:p>
        </p:txBody>
      </p:sp>
      <p:sp>
        <p:nvSpPr>
          <p:cNvPr id="22" name="TextBox 21">
            <a:extLst>
              <a:ext uri="{FF2B5EF4-FFF2-40B4-BE49-F238E27FC236}">
                <a16:creationId xmlns:a16="http://schemas.microsoft.com/office/drawing/2014/main" id="{1F586B4A-4FA0-48A0-B571-092892B0BA9F}"/>
              </a:ext>
            </a:extLst>
          </p:cNvPr>
          <p:cNvSpPr txBox="1"/>
          <p:nvPr/>
        </p:nvSpPr>
        <p:spPr>
          <a:xfrm>
            <a:off x="6852863" y="1828562"/>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B</a:t>
            </a:r>
          </a:p>
          <a:p>
            <a:pPr algn="ctr"/>
            <a:endParaRPr lang="en-GB" sz="2000" dirty="0">
              <a:solidFill>
                <a:schemeClr val="bg1"/>
              </a:solidFill>
            </a:endParaRPr>
          </a:p>
          <a:p>
            <a:pPr algn="ctr"/>
            <a:r>
              <a:rPr lang="en-GB" sz="2000" dirty="0">
                <a:solidFill>
                  <a:schemeClr val="bg1"/>
                </a:solidFill>
              </a:rPr>
              <a:t>Day to day living costs</a:t>
            </a:r>
          </a:p>
          <a:p>
            <a:pPr algn="ctr"/>
            <a:endParaRPr lang="en-GB" sz="2000" dirty="0">
              <a:solidFill>
                <a:schemeClr val="bg1"/>
              </a:solidFill>
            </a:endParaRPr>
          </a:p>
          <a:p>
            <a:pPr algn="ctr"/>
            <a:endParaRPr lang="en-GB" sz="2000" dirty="0">
              <a:solidFill>
                <a:schemeClr val="bg1"/>
              </a:solidFill>
            </a:endParaRPr>
          </a:p>
          <a:p>
            <a:endParaRPr lang="en-GB" dirty="0"/>
          </a:p>
        </p:txBody>
      </p:sp>
    </p:spTree>
    <p:extLst>
      <p:ext uri="{BB962C8B-B14F-4D97-AF65-F5344CB8AC3E}">
        <p14:creationId xmlns:p14="http://schemas.microsoft.com/office/powerpoint/2010/main" val="727349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3BB-A4E1-415B-BD22-5E456A073603}"/>
              </a:ext>
            </a:extLst>
          </p:cNvPr>
          <p:cNvSpPr>
            <a:spLocks noGrp="1"/>
          </p:cNvSpPr>
          <p:nvPr>
            <p:ph type="title"/>
          </p:nvPr>
        </p:nvSpPr>
        <p:spPr/>
        <p:txBody>
          <a:bodyPr/>
          <a:lstStyle/>
          <a:p>
            <a:r>
              <a:rPr lang="en-GB" dirty="0"/>
              <a:t>Question: What does a maintenance loan cover?</a:t>
            </a:r>
          </a:p>
        </p:txBody>
      </p:sp>
      <p:sp>
        <p:nvSpPr>
          <p:cNvPr id="3" name="Slide Number Placeholder 2">
            <a:extLst>
              <a:ext uri="{FF2B5EF4-FFF2-40B4-BE49-F238E27FC236}">
                <a16:creationId xmlns:a16="http://schemas.microsoft.com/office/drawing/2014/main" id="{148C58C6-7211-4F05-B431-3EFBCC21A5AD}"/>
              </a:ext>
            </a:extLst>
          </p:cNvPr>
          <p:cNvSpPr>
            <a:spLocks noGrp="1"/>
          </p:cNvSpPr>
          <p:nvPr>
            <p:ph type="sldNum" sz="quarter" idx="12"/>
          </p:nvPr>
        </p:nvSpPr>
        <p:spPr/>
        <p:txBody>
          <a:bodyPr/>
          <a:lstStyle/>
          <a:p>
            <a:fld id="{9F926885-5829-0A40-BA08-555F19A6394A}" type="slidenum">
              <a:rPr lang="en-US" smtClean="0"/>
              <a:pPr/>
              <a:t>13</a:t>
            </a:fld>
            <a:endParaRPr lang="en-US" dirty="0"/>
          </a:p>
        </p:txBody>
      </p:sp>
      <p:sp>
        <p:nvSpPr>
          <p:cNvPr id="20" name="TextBox 19">
            <a:extLst>
              <a:ext uri="{FF2B5EF4-FFF2-40B4-BE49-F238E27FC236}">
                <a16:creationId xmlns:a16="http://schemas.microsoft.com/office/drawing/2014/main" id="{42BD024E-ED09-4D5D-9593-FCB9FFE54D47}"/>
              </a:ext>
            </a:extLst>
          </p:cNvPr>
          <p:cNvSpPr txBox="1"/>
          <p:nvPr/>
        </p:nvSpPr>
        <p:spPr>
          <a:xfrm>
            <a:off x="2285501" y="4055129"/>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C</a:t>
            </a:r>
          </a:p>
          <a:p>
            <a:pPr algn="ctr"/>
            <a:endParaRPr lang="en-GB" sz="2000" dirty="0">
              <a:solidFill>
                <a:schemeClr val="bg1"/>
              </a:solidFill>
            </a:endParaRPr>
          </a:p>
          <a:p>
            <a:pPr algn="ctr"/>
            <a:r>
              <a:rPr lang="en-GB" sz="2000" dirty="0">
                <a:solidFill>
                  <a:schemeClr val="bg1"/>
                </a:solidFill>
              </a:rPr>
              <a:t>Transport</a:t>
            </a:r>
          </a:p>
          <a:p>
            <a:pPr algn="ctr"/>
            <a:endParaRPr lang="en-GB" sz="2000" dirty="0">
              <a:solidFill>
                <a:schemeClr val="bg1"/>
              </a:solidFill>
            </a:endParaRPr>
          </a:p>
          <a:p>
            <a:pPr algn="ctr"/>
            <a:endParaRPr lang="en-GB" sz="2000" dirty="0">
              <a:solidFill>
                <a:schemeClr val="bg1"/>
              </a:solidFill>
            </a:endParaRPr>
          </a:p>
          <a:p>
            <a:endParaRPr lang="en-GB" dirty="0"/>
          </a:p>
        </p:txBody>
      </p:sp>
      <p:sp>
        <p:nvSpPr>
          <p:cNvPr id="22" name="TextBox 21">
            <a:extLst>
              <a:ext uri="{FF2B5EF4-FFF2-40B4-BE49-F238E27FC236}">
                <a16:creationId xmlns:a16="http://schemas.microsoft.com/office/drawing/2014/main" id="{1F586B4A-4FA0-48A0-B571-092892B0BA9F}"/>
              </a:ext>
            </a:extLst>
          </p:cNvPr>
          <p:cNvSpPr txBox="1"/>
          <p:nvPr/>
        </p:nvSpPr>
        <p:spPr>
          <a:xfrm>
            <a:off x="6852863" y="1828562"/>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B</a:t>
            </a:r>
          </a:p>
          <a:p>
            <a:pPr algn="ctr"/>
            <a:endParaRPr lang="en-GB" sz="2000" dirty="0">
              <a:solidFill>
                <a:schemeClr val="bg1"/>
              </a:solidFill>
            </a:endParaRPr>
          </a:p>
          <a:p>
            <a:pPr algn="ctr"/>
            <a:r>
              <a:rPr lang="en-GB" sz="2000" dirty="0">
                <a:solidFill>
                  <a:schemeClr val="bg1"/>
                </a:solidFill>
              </a:rPr>
              <a:t>Day to day living costs</a:t>
            </a:r>
          </a:p>
          <a:p>
            <a:pPr algn="ctr"/>
            <a:endParaRPr lang="en-GB" sz="2000" dirty="0">
              <a:solidFill>
                <a:schemeClr val="bg1"/>
              </a:solidFill>
            </a:endParaRPr>
          </a:p>
          <a:p>
            <a:pPr algn="ctr"/>
            <a:endParaRPr lang="en-GB" sz="2000" dirty="0">
              <a:solidFill>
                <a:schemeClr val="bg1"/>
              </a:solidFill>
            </a:endParaRPr>
          </a:p>
          <a:p>
            <a:endParaRPr lang="en-GB" dirty="0"/>
          </a:p>
        </p:txBody>
      </p:sp>
    </p:spTree>
    <p:extLst>
      <p:ext uri="{BB962C8B-B14F-4D97-AF65-F5344CB8AC3E}">
        <p14:creationId xmlns:p14="http://schemas.microsoft.com/office/powerpoint/2010/main" val="311194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p:txBody>
          <a:bodyPr>
            <a:normAutofit/>
          </a:bodyPr>
          <a:lstStyle/>
          <a:p>
            <a:r>
              <a:rPr lang="en-GB" dirty="0"/>
              <a:t>Maintenance loan</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14</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6897" y="1533525"/>
            <a:ext cx="5740400" cy="4854268"/>
          </a:xfrm>
        </p:spPr>
        <p:txBody>
          <a:bodyPr/>
          <a:lstStyle/>
          <a:p>
            <a:r>
              <a:rPr lang="en-GB" sz="2400" dirty="0"/>
              <a:t>A loan paid directly to your bank account</a:t>
            </a:r>
          </a:p>
          <a:p>
            <a:endParaRPr lang="en-GB" sz="2400" dirty="0"/>
          </a:p>
          <a:p>
            <a:r>
              <a:rPr lang="en-GB" sz="2400" dirty="0"/>
              <a:t>3 instalments across the year</a:t>
            </a:r>
          </a:p>
          <a:p>
            <a:endParaRPr lang="en-GB" sz="2400" dirty="0"/>
          </a:p>
          <a:p>
            <a:r>
              <a:rPr lang="en-GB" sz="2400" dirty="0"/>
              <a:t>To help with living costs while at university.</a:t>
            </a:r>
          </a:p>
          <a:p>
            <a:pPr marL="0" indent="0">
              <a:buNone/>
            </a:pPr>
            <a:endParaRPr lang="en-GB" sz="2400" dirty="0"/>
          </a:p>
          <a:p>
            <a:r>
              <a:rPr lang="en-GB" sz="2400" dirty="0"/>
              <a:t>Amount depends on where you live and household income</a:t>
            </a:r>
          </a:p>
        </p:txBody>
      </p:sp>
      <p:pic>
        <p:nvPicPr>
          <p:cNvPr id="16" name="Picture Placeholder 15">
            <a:extLst>
              <a:ext uri="{FF2B5EF4-FFF2-40B4-BE49-F238E27FC236}">
                <a16:creationId xmlns:a16="http://schemas.microsoft.com/office/drawing/2014/main" id="{DC704DB8-AA7D-4111-BC9A-4C1B0558ED5A}"/>
              </a:ext>
            </a:extLst>
          </p:cNvPr>
          <p:cNvPicPr>
            <a:picLocks noGrp="1" noChangeAspect="1"/>
          </p:cNvPicPr>
          <p:nvPr>
            <p:ph type="pic" sz="quarter" idx="14"/>
          </p:nvPr>
        </p:nvPicPr>
        <p:blipFill rotWithShape="1">
          <a:blip r:embed="rId3"/>
          <a:srcRect l="9128" t="672" r="40748" b="-672"/>
          <a:stretch/>
        </p:blipFill>
        <p:spPr>
          <a:xfrm>
            <a:off x="7035118" y="0"/>
            <a:ext cx="5156881" cy="6858000"/>
          </a:xfrm>
        </p:spPr>
      </p:pic>
    </p:spTree>
    <p:extLst>
      <p:ext uri="{BB962C8B-B14F-4D97-AF65-F5344CB8AC3E}">
        <p14:creationId xmlns:p14="http://schemas.microsoft.com/office/powerpoint/2010/main" val="358604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a:xfrm>
            <a:off x="817101" y="350577"/>
            <a:ext cx="7216556" cy="647853"/>
          </a:xfrm>
        </p:spPr>
        <p:txBody>
          <a:bodyPr>
            <a:normAutofit fontScale="90000"/>
          </a:bodyPr>
          <a:lstStyle/>
          <a:p>
            <a:r>
              <a:rPr lang="en-US" dirty="0"/>
              <a:t>Maintenance loan: How much can I get?</a:t>
            </a:r>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15</a:t>
            </a:fld>
            <a:endParaRPr lang="en-US"/>
          </a:p>
        </p:txBody>
      </p:sp>
      <p:graphicFrame>
        <p:nvGraphicFramePr>
          <p:cNvPr id="8" name="Table 2">
            <a:extLst>
              <a:ext uri="{FF2B5EF4-FFF2-40B4-BE49-F238E27FC236}">
                <a16:creationId xmlns:a16="http://schemas.microsoft.com/office/drawing/2014/main" id="{2B765922-781D-4E16-A5F9-CEB8486BE1F4}"/>
              </a:ext>
            </a:extLst>
          </p:cNvPr>
          <p:cNvGraphicFramePr>
            <a:graphicFrameLocks noGrp="1"/>
          </p:cNvGraphicFramePr>
          <p:nvPr>
            <p:extLst>
              <p:ext uri="{D42A27DB-BD31-4B8C-83A1-F6EECF244321}">
                <p14:modId xmlns:p14="http://schemas.microsoft.com/office/powerpoint/2010/main" val="3005161568"/>
              </p:ext>
            </p:extLst>
          </p:nvPr>
        </p:nvGraphicFramePr>
        <p:xfrm>
          <a:off x="912143" y="1815184"/>
          <a:ext cx="10612198" cy="3456900"/>
        </p:xfrm>
        <a:graphic>
          <a:graphicData uri="http://schemas.openxmlformats.org/drawingml/2006/table">
            <a:tbl>
              <a:tblPr firstRow="1" bandRow="1">
                <a:tableStyleId>{B301B821-A1FF-4177-AEE7-76D212191A09}</a:tableStyleId>
              </a:tblPr>
              <a:tblGrid>
                <a:gridCol w="2833934">
                  <a:extLst>
                    <a:ext uri="{9D8B030D-6E8A-4147-A177-3AD203B41FA5}">
                      <a16:colId xmlns:a16="http://schemas.microsoft.com/office/drawing/2014/main" val="2592969141"/>
                    </a:ext>
                  </a:extLst>
                </a:gridCol>
                <a:gridCol w="2472164">
                  <a:extLst>
                    <a:ext uri="{9D8B030D-6E8A-4147-A177-3AD203B41FA5}">
                      <a16:colId xmlns:a16="http://schemas.microsoft.com/office/drawing/2014/main" val="3566182084"/>
                    </a:ext>
                  </a:extLst>
                </a:gridCol>
                <a:gridCol w="2653050">
                  <a:extLst>
                    <a:ext uri="{9D8B030D-6E8A-4147-A177-3AD203B41FA5}">
                      <a16:colId xmlns:a16="http://schemas.microsoft.com/office/drawing/2014/main" val="111157920"/>
                    </a:ext>
                  </a:extLst>
                </a:gridCol>
                <a:gridCol w="2653050">
                  <a:extLst>
                    <a:ext uri="{9D8B030D-6E8A-4147-A177-3AD203B41FA5}">
                      <a16:colId xmlns:a16="http://schemas.microsoft.com/office/drawing/2014/main" val="1782704296"/>
                    </a:ext>
                  </a:extLst>
                </a:gridCol>
              </a:tblGrid>
              <a:tr h="384100">
                <a:tc>
                  <a:txBody>
                    <a:bodyPr/>
                    <a:lstStyle/>
                    <a:p>
                      <a:pPr algn="ctr"/>
                      <a:r>
                        <a:rPr lang="en-GB" sz="1800" dirty="0"/>
                        <a:t>Household Income</a:t>
                      </a:r>
                    </a:p>
                  </a:txBody>
                  <a:tcPr marL="89826" marR="89826" marT="44912" marB="44912"/>
                </a:tc>
                <a:tc>
                  <a:txBody>
                    <a:bodyPr/>
                    <a:lstStyle/>
                    <a:p>
                      <a:pPr algn="ctr"/>
                      <a:r>
                        <a:rPr lang="en-GB" sz="1800" dirty="0"/>
                        <a:t>Living at Home</a:t>
                      </a:r>
                    </a:p>
                  </a:txBody>
                  <a:tcPr marL="89826" marR="89826" marT="44912" marB="44912"/>
                </a:tc>
                <a:tc>
                  <a:txBody>
                    <a:bodyPr/>
                    <a:lstStyle/>
                    <a:p>
                      <a:pPr algn="ctr"/>
                      <a:r>
                        <a:rPr lang="en-GB" sz="1800" dirty="0"/>
                        <a:t>Living Elsewhere</a:t>
                      </a:r>
                    </a:p>
                  </a:txBody>
                  <a:tcPr marL="89826" marR="89826" marT="44912" marB="44912"/>
                </a:tc>
                <a:tc>
                  <a:txBody>
                    <a:bodyPr/>
                    <a:lstStyle/>
                    <a:p>
                      <a:pPr algn="ctr"/>
                      <a:r>
                        <a:rPr lang="en-GB" sz="1800" dirty="0"/>
                        <a:t>Living in London</a:t>
                      </a:r>
                    </a:p>
                  </a:txBody>
                  <a:tcPr marL="89826" marR="89826" marT="44912" marB="44912"/>
                </a:tc>
                <a:extLst>
                  <a:ext uri="{0D108BD9-81ED-4DB2-BD59-A6C34878D82A}">
                    <a16:rowId xmlns:a16="http://schemas.microsoft.com/office/drawing/2014/main" val="333339257"/>
                  </a:ext>
                </a:extLst>
              </a:tr>
              <a:tr h="384100">
                <a:tc>
                  <a:txBody>
                    <a:bodyPr/>
                    <a:lstStyle/>
                    <a:p>
                      <a:pPr algn="ctr"/>
                      <a:r>
                        <a:rPr lang="en-GB" sz="1800" dirty="0">
                          <a:solidFill>
                            <a:schemeClr val="tx1"/>
                          </a:solidFill>
                        </a:rPr>
                        <a:t>£25,000 &amp; under</a:t>
                      </a:r>
                    </a:p>
                  </a:txBody>
                  <a:tcPr marL="89826" marR="89826" marT="44912" marB="44912"/>
                </a:tc>
                <a:tc>
                  <a:txBody>
                    <a:bodyPr/>
                    <a:lstStyle/>
                    <a:p>
                      <a:pPr algn="ctr"/>
                      <a:r>
                        <a:rPr lang="en-GB" sz="1800" dirty="0">
                          <a:solidFill>
                            <a:schemeClr val="tx1"/>
                          </a:solidFill>
                        </a:rPr>
                        <a:t>£8,400</a:t>
                      </a:r>
                    </a:p>
                  </a:txBody>
                  <a:tcPr marL="89826" marR="89826" marT="44912" marB="44912"/>
                </a:tc>
                <a:tc>
                  <a:txBody>
                    <a:bodyPr/>
                    <a:lstStyle/>
                    <a:p>
                      <a:pPr algn="ctr"/>
                      <a:r>
                        <a:rPr lang="en-GB" sz="1800" dirty="0">
                          <a:solidFill>
                            <a:schemeClr val="tx1"/>
                          </a:solidFill>
                        </a:rPr>
                        <a:t>£9,978</a:t>
                      </a:r>
                    </a:p>
                  </a:txBody>
                  <a:tcPr marL="89826" marR="89826" marT="44912" marB="44912"/>
                </a:tc>
                <a:tc>
                  <a:txBody>
                    <a:bodyPr/>
                    <a:lstStyle/>
                    <a:p>
                      <a:pPr algn="ctr"/>
                      <a:r>
                        <a:rPr lang="en-GB" sz="1800" dirty="0">
                          <a:solidFill>
                            <a:schemeClr val="tx1"/>
                          </a:solidFill>
                        </a:rPr>
                        <a:t>£13,022</a:t>
                      </a:r>
                    </a:p>
                  </a:txBody>
                  <a:tcPr marL="89826" marR="89826" marT="44912" marB="44912"/>
                </a:tc>
                <a:extLst>
                  <a:ext uri="{0D108BD9-81ED-4DB2-BD59-A6C34878D82A}">
                    <a16:rowId xmlns:a16="http://schemas.microsoft.com/office/drawing/2014/main" val="4081494986"/>
                  </a:ext>
                </a:extLst>
              </a:tr>
              <a:tr h="384100">
                <a:tc>
                  <a:txBody>
                    <a:bodyPr/>
                    <a:lstStyle/>
                    <a:p>
                      <a:pPr algn="ctr"/>
                      <a:r>
                        <a:rPr lang="en-GB" sz="1800" dirty="0">
                          <a:solidFill>
                            <a:schemeClr val="tx1"/>
                          </a:solidFill>
                        </a:rPr>
                        <a:t>£30,000</a:t>
                      </a: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extLst>
                  <a:ext uri="{0D108BD9-81ED-4DB2-BD59-A6C34878D82A}">
                    <a16:rowId xmlns:a16="http://schemas.microsoft.com/office/drawing/2014/main" val="3242927365"/>
                  </a:ext>
                </a:extLst>
              </a:tr>
              <a:tr h="384100">
                <a:tc>
                  <a:txBody>
                    <a:bodyPr/>
                    <a:lstStyle/>
                    <a:p>
                      <a:pPr algn="ctr"/>
                      <a:r>
                        <a:rPr lang="en-GB" sz="1800" dirty="0">
                          <a:solidFill>
                            <a:schemeClr val="tx1"/>
                          </a:solidFill>
                        </a:rPr>
                        <a:t>£35,000</a:t>
                      </a: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extLst>
                  <a:ext uri="{0D108BD9-81ED-4DB2-BD59-A6C34878D82A}">
                    <a16:rowId xmlns:a16="http://schemas.microsoft.com/office/drawing/2014/main" val="3435327186"/>
                  </a:ext>
                </a:extLst>
              </a:tr>
              <a:tr h="384100">
                <a:tc>
                  <a:txBody>
                    <a:bodyPr/>
                    <a:lstStyle/>
                    <a:p>
                      <a:pPr algn="ctr"/>
                      <a:r>
                        <a:rPr lang="en-GB" sz="1800" dirty="0">
                          <a:solidFill>
                            <a:schemeClr val="tx1"/>
                          </a:solidFill>
                        </a:rPr>
                        <a:t>£40,000</a:t>
                      </a: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extLst>
                  <a:ext uri="{0D108BD9-81ED-4DB2-BD59-A6C34878D82A}">
                    <a16:rowId xmlns:a16="http://schemas.microsoft.com/office/drawing/2014/main" val="114044902"/>
                  </a:ext>
                </a:extLst>
              </a:tr>
              <a:tr h="384100">
                <a:tc>
                  <a:txBody>
                    <a:bodyPr/>
                    <a:lstStyle/>
                    <a:p>
                      <a:pPr algn="ctr"/>
                      <a:r>
                        <a:rPr lang="en-GB" sz="1800" dirty="0">
                          <a:solidFill>
                            <a:schemeClr val="tx1"/>
                          </a:solidFill>
                        </a:rPr>
                        <a:t>£45,000</a:t>
                      </a: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extLst>
                  <a:ext uri="{0D108BD9-81ED-4DB2-BD59-A6C34878D82A}">
                    <a16:rowId xmlns:a16="http://schemas.microsoft.com/office/drawing/2014/main" val="3475293994"/>
                  </a:ext>
                </a:extLst>
              </a:tr>
              <a:tr h="384100">
                <a:tc>
                  <a:txBody>
                    <a:bodyPr/>
                    <a:lstStyle/>
                    <a:p>
                      <a:pPr algn="ctr"/>
                      <a:r>
                        <a:rPr lang="en-GB" sz="1800" dirty="0">
                          <a:solidFill>
                            <a:schemeClr val="tx1"/>
                          </a:solidFill>
                        </a:rPr>
                        <a:t>£50,000</a:t>
                      </a: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extLst>
                  <a:ext uri="{0D108BD9-81ED-4DB2-BD59-A6C34878D82A}">
                    <a16:rowId xmlns:a16="http://schemas.microsoft.com/office/drawing/2014/main" val="1762623848"/>
                  </a:ext>
                </a:extLst>
              </a:tr>
              <a:tr h="384100">
                <a:tc>
                  <a:txBody>
                    <a:bodyPr/>
                    <a:lstStyle/>
                    <a:p>
                      <a:pPr algn="ctr"/>
                      <a:r>
                        <a:rPr lang="en-GB" sz="1800" dirty="0">
                          <a:solidFill>
                            <a:schemeClr val="tx1"/>
                          </a:solidFill>
                        </a:rPr>
                        <a:t>£55,000</a:t>
                      </a: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tc>
                  <a:txBody>
                    <a:bodyPr/>
                    <a:lstStyle/>
                    <a:p>
                      <a:pPr algn="ctr"/>
                      <a:endParaRPr lang="en-GB" sz="1800" dirty="0">
                        <a:solidFill>
                          <a:schemeClr val="tx1"/>
                        </a:solidFill>
                      </a:endParaRPr>
                    </a:p>
                  </a:txBody>
                  <a:tcPr marL="89826" marR="89826" marT="44912" marB="44912"/>
                </a:tc>
                <a:extLst>
                  <a:ext uri="{0D108BD9-81ED-4DB2-BD59-A6C34878D82A}">
                    <a16:rowId xmlns:a16="http://schemas.microsoft.com/office/drawing/2014/main" val="141597345"/>
                  </a:ext>
                </a:extLst>
              </a:tr>
              <a:tr h="384100">
                <a:tc>
                  <a:txBody>
                    <a:bodyPr/>
                    <a:lstStyle/>
                    <a:p>
                      <a:pPr algn="ctr"/>
                      <a:r>
                        <a:rPr lang="en-GB" sz="1800" dirty="0">
                          <a:solidFill>
                            <a:schemeClr val="tx1"/>
                          </a:solidFill>
                        </a:rPr>
                        <a:t>£65,000 +</a:t>
                      </a:r>
                    </a:p>
                  </a:txBody>
                  <a:tcPr marL="89826" marR="89826" marT="44912" marB="44912"/>
                </a:tc>
                <a:tc>
                  <a:txBody>
                    <a:bodyPr/>
                    <a:lstStyle/>
                    <a:p>
                      <a:pPr algn="ctr"/>
                      <a:r>
                        <a:rPr lang="en-GB" sz="1800" dirty="0">
                          <a:solidFill>
                            <a:schemeClr val="tx1"/>
                          </a:solidFill>
                        </a:rPr>
                        <a:t>£3,698</a:t>
                      </a:r>
                    </a:p>
                  </a:txBody>
                  <a:tcPr marL="89826" marR="89826" marT="44912" marB="44912"/>
                </a:tc>
                <a:tc>
                  <a:txBody>
                    <a:bodyPr/>
                    <a:lstStyle/>
                    <a:p>
                      <a:pPr algn="ctr"/>
                      <a:r>
                        <a:rPr lang="en-GB" sz="1800" dirty="0">
                          <a:solidFill>
                            <a:schemeClr val="tx1"/>
                          </a:solidFill>
                        </a:rPr>
                        <a:t>£4,651</a:t>
                      </a:r>
                    </a:p>
                  </a:txBody>
                  <a:tcPr marL="89826" marR="89826" marT="44912" marB="44912"/>
                </a:tc>
                <a:tc>
                  <a:txBody>
                    <a:bodyPr/>
                    <a:lstStyle/>
                    <a:p>
                      <a:pPr algn="ctr"/>
                      <a:r>
                        <a:rPr lang="en-GB" sz="1800" dirty="0">
                          <a:solidFill>
                            <a:schemeClr val="tx1"/>
                          </a:solidFill>
                        </a:rPr>
                        <a:t>£6,485</a:t>
                      </a:r>
                    </a:p>
                  </a:txBody>
                  <a:tcPr marL="89826" marR="89826" marT="44912" marB="44912"/>
                </a:tc>
                <a:extLst>
                  <a:ext uri="{0D108BD9-81ED-4DB2-BD59-A6C34878D82A}">
                    <a16:rowId xmlns:a16="http://schemas.microsoft.com/office/drawing/2014/main" val="2509230519"/>
                  </a:ext>
                </a:extLst>
              </a:tr>
            </a:tbl>
          </a:graphicData>
        </a:graphic>
      </p:graphicFrame>
      <p:sp>
        <p:nvSpPr>
          <p:cNvPr id="10" name="Rounded Rectangle 2">
            <a:extLst>
              <a:ext uri="{FF2B5EF4-FFF2-40B4-BE49-F238E27FC236}">
                <a16:creationId xmlns:a16="http://schemas.microsoft.com/office/drawing/2014/main" id="{98E5CC13-924E-4D70-BE3E-A254A2431A3A}"/>
              </a:ext>
            </a:extLst>
          </p:cNvPr>
          <p:cNvSpPr/>
          <p:nvPr/>
        </p:nvSpPr>
        <p:spPr>
          <a:xfrm>
            <a:off x="912143" y="5542546"/>
            <a:ext cx="10612197" cy="553453"/>
          </a:xfrm>
          <a:prstGeom prst="roundRect">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Figures correct as of 2023-2024. Check the Student Finance website for the latest changes.</a:t>
            </a:r>
          </a:p>
        </p:txBody>
      </p:sp>
    </p:spTree>
    <p:extLst>
      <p:ext uri="{BB962C8B-B14F-4D97-AF65-F5344CB8AC3E}">
        <p14:creationId xmlns:p14="http://schemas.microsoft.com/office/powerpoint/2010/main" val="167034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p:txBody>
          <a:bodyPr>
            <a:normAutofit/>
          </a:bodyPr>
          <a:lstStyle/>
          <a:p>
            <a:r>
              <a:rPr lang="en-GB" dirty="0"/>
              <a:t>Maintenance loan</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16</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6897" y="1533525"/>
            <a:ext cx="5740400" cy="4854268"/>
          </a:xfrm>
        </p:spPr>
        <p:txBody>
          <a:bodyPr/>
          <a:lstStyle/>
          <a:p>
            <a:r>
              <a:rPr lang="en-GB" sz="2400" dirty="0"/>
              <a:t>Use the Student Finance England calculator to see the size of loan you can apply for: </a:t>
            </a:r>
            <a:br>
              <a:rPr lang="en-GB" sz="2400" dirty="0"/>
            </a:br>
            <a:br>
              <a:rPr lang="en-GB" sz="2400" dirty="0"/>
            </a:br>
            <a:r>
              <a:rPr lang="en-GB" sz="2400" dirty="0">
                <a:hlinkClick r:id="rId3"/>
              </a:rPr>
              <a:t>https://www.gov.uk/student-finance-calculator</a:t>
            </a:r>
            <a:endParaRPr lang="en-GB" sz="2400" dirty="0"/>
          </a:p>
          <a:p>
            <a:endParaRPr lang="en-GB" sz="2400" dirty="0"/>
          </a:p>
        </p:txBody>
      </p:sp>
      <p:pic>
        <p:nvPicPr>
          <p:cNvPr id="10" name="Picture Placeholder 9">
            <a:extLst>
              <a:ext uri="{FF2B5EF4-FFF2-40B4-BE49-F238E27FC236}">
                <a16:creationId xmlns:a16="http://schemas.microsoft.com/office/drawing/2014/main" id="{AEE63D2C-031D-4D65-A258-52B9017D70C2}"/>
              </a:ext>
            </a:extLst>
          </p:cNvPr>
          <p:cNvPicPr>
            <a:picLocks noGrp="1" noChangeAspect="1"/>
          </p:cNvPicPr>
          <p:nvPr>
            <p:ph type="pic" sz="quarter" idx="14"/>
          </p:nvPr>
        </p:nvPicPr>
        <p:blipFill rotWithShape="1">
          <a:blip r:embed="rId4"/>
          <a:srcRect l="49876"/>
          <a:stretch/>
        </p:blipFill>
        <p:spPr>
          <a:xfrm>
            <a:off x="7035118" y="0"/>
            <a:ext cx="5156881" cy="6858000"/>
          </a:xfrm>
        </p:spPr>
      </p:pic>
    </p:spTree>
    <p:extLst>
      <p:ext uri="{BB962C8B-B14F-4D97-AF65-F5344CB8AC3E}">
        <p14:creationId xmlns:p14="http://schemas.microsoft.com/office/powerpoint/2010/main" val="72843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169C-E77F-4BBE-0CFC-F8CB9B949646}"/>
              </a:ext>
            </a:extLst>
          </p:cNvPr>
          <p:cNvSpPr>
            <a:spLocks noGrp="1"/>
          </p:cNvSpPr>
          <p:nvPr>
            <p:ph type="title"/>
          </p:nvPr>
        </p:nvSpPr>
        <p:spPr/>
        <p:txBody>
          <a:bodyPr/>
          <a:lstStyle/>
          <a:p>
            <a:r>
              <a:rPr lang="en-US" dirty="0"/>
              <a:t>What is additional funding?</a:t>
            </a:r>
          </a:p>
        </p:txBody>
      </p:sp>
      <p:sp>
        <p:nvSpPr>
          <p:cNvPr id="4" name="Text Placeholder 3">
            <a:extLst>
              <a:ext uri="{FF2B5EF4-FFF2-40B4-BE49-F238E27FC236}">
                <a16:creationId xmlns:a16="http://schemas.microsoft.com/office/drawing/2014/main" id="{FADAC07E-139C-3D16-2784-A2F46FA46801}"/>
              </a:ext>
            </a:extLst>
          </p:cNvPr>
          <p:cNvSpPr>
            <a:spLocks noGrp="1"/>
          </p:cNvSpPr>
          <p:nvPr>
            <p:ph type="body" sz="quarter" idx="13"/>
          </p:nvPr>
        </p:nvSpPr>
        <p:spPr/>
        <p:txBody>
          <a:bodyPr/>
          <a:lstStyle/>
          <a:p>
            <a:r>
              <a:rPr lang="en-GB" sz="2400" dirty="0"/>
              <a:t>Additional funding is any financial support that students can apply for outside of tuition and maintenance loans.</a:t>
            </a:r>
          </a:p>
          <a:p>
            <a:endParaRPr lang="en-GB" sz="2400" dirty="0"/>
          </a:p>
          <a:p>
            <a:r>
              <a:rPr lang="en-GB" sz="2400" dirty="0"/>
              <a:t>Not everyone will be eligible for additional funding.</a:t>
            </a:r>
          </a:p>
          <a:p>
            <a:endParaRPr lang="en-GB" sz="2400" dirty="0"/>
          </a:p>
          <a:p>
            <a:r>
              <a:rPr lang="en-GB" sz="2400" dirty="0"/>
              <a:t>The funding can be based on multiple factors.</a:t>
            </a:r>
          </a:p>
        </p:txBody>
      </p:sp>
      <p:sp>
        <p:nvSpPr>
          <p:cNvPr id="5" name="Slide Number Placeholder 4">
            <a:extLst>
              <a:ext uri="{FF2B5EF4-FFF2-40B4-BE49-F238E27FC236}">
                <a16:creationId xmlns:a16="http://schemas.microsoft.com/office/drawing/2014/main" id="{AE5CFF8B-05EF-00BD-649D-88A634BD3F5B}"/>
              </a:ext>
            </a:extLst>
          </p:cNvPr>
          <p:cNvSpPr>
            <a:spLocks noGrp="1"/>
          </p:cNvSpPr>
          <p:nvPr>
            <p:ph type="sldNum" sz="quarter" idx="12"/>
          </p:nvPr>
        </p:nvSpPr>
        <p:spPr/>
        <p:txBody>
          <a:bodyPr/>
          <a:lstStyle/>
          <a:p>
            <a:fld id="{9F926885-5829-0A40-BA08-555F19A6394A}" type="slidenum">
              <a:rPr lang="en-US" smtClean="0"/>
              <a:pPr/>
              <a:t>17</a:t>
            </a:fld>
            <a:endParaRPr lang="en-US"/>
          </a:p>
        </p:txBody>
      </p:sp>
      <p:pic>
        <p:nvPicPr>
          <p:cNvPr id="9" name="Picture Placeholder 8">
            <a:extLst>
              <a:ext uri="{FF2B5EF4-FFF2-40B4-BE49-F238E27FC236}">
                <a16:creationId xmlns:a16="http://schemas.microsoft.com/office/drawing/2014/main" id="{B4D618D2-0676-4BF0-8A9E-51964D7E7D01}"/>
              </a:ext>
            </a:extLst>
          </p:cNvPr>
          <p:cNvPicPr>
            <a:picLocks noGrp="1" noChangeAspect="1"/>
          </p:cNvPicPr>
          <p:nvPr>
            <p:ph type="pic" sz="quarter" idx="14"/>
          </p:nvPr>
        </p:nvPicPr>
        <p:blipFill rotWithShape="1">
          <a:blip r:embed="rId2"/>
          <a:srcRect l="10217" r="31767"/>
          <a:stretch/>
        </p:blipFill>
        <p:spPr>
          <a:xfrm>
            <a:off x="6733049" y="762000"/>
            <a:ext cx="4641850" cy="5334000"/>
          </a:xfrm>
        </p:spPr>
      </p:pic>
    </p:spTree>
    <p:extLst>
      <p:ext uri="{BB962C8B-B14F-4D97-AF65-F5344CB8AC3E}">
        <p14:creationId xmlns:p14="http://schemas.microsoft.com/office/powerpoint/2010/main" val="3813249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p:txBody>
          <a:bodyPr>
            <a:normAutofit/>
          </a:bodyPr>
          <a:lstStyle/>
          <a:p>
            <a:r>
              <a:rPr lang="en-GB" dirty="0"/>
              <a:t>Additional funding</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18</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6897" y="1363707"/>
            <a:ext cx="5740400" cy="5143715"/>
          </a:xfrm>
        </p:spPr>
        <p:txBody>
          <a:bodyPr/>
          <a:lstStyle/>
          <a:p>
            <a:pPr marL="0" indent="0">
              <a:buNone/>
            </a:pPr>
            <a:r>
              <a:rPr lang="en-GB" sz="2400" b="1" dirty="0"/>
              <a:t>The additional funding you could receive will vary depending on:</a:t>
            </a:r>
          </a:p>
          <a:p>
            <a:endParaRPr lang="en-GB" sz="2400" dirty="0"/>
          </a:p>
          <a:p>
            <a:r>
              <a:rPr lang="en-GB" sz="2400" dirty="0"/>
              <a:t>Where you’re applying</a:t>
            </a:r>
          </a:p>
          <a:p>
            <a:r>
              <a:rPr lang="en-GB" sz="2400" dirty="0"/>
              <a:t>The course that you want to do</a:t>
            </a:r>
          </a:p>
          <a:p>
            <a:r>
              <a:rPr lang="en-GB" sz="2400" dirty="0"/>
              <a:t>Your grades</a:t>
            </a:r>
          </a:p>
          <a:p>
            <a:r>
              <a:rPr lang="en-GB" sz="2400" dirty="0"/>
              <a:t>Your personal circumstances</a:t>
            </a:r>
          </a:p>
          <a:p>
            <a:r>
              <a:rPr lang="en-GB" sz="2400" dirty="0"/>
              <a:t>Any additional needs you may have</a:t>
            </a:r>
          </a:p>
          <a:p>
            <a:endParaRPr lang="en-GB" sz="2400" dirty="0"/>
          </a:p>
          <a:p>
            <a:pPr marL="0" indent="0">
              <a:buNone/>
            </a:pPr>
            <a:r>
              <a:rPr lang="en-GB" sz="2400" b="1" dirty="0"/>
              <a:t>E.g. NHS courses, bursaries, disability support etc.</a:t>
            </a:r>
          </a:p>
        </p:txBody>
      </p:sp>
      <p:pic>
        <p:nvPicPr>
          <p:cNvPr id="8" name="Picture Placeholder 7">
            <a:extLst>
              <a:ext uri="{FF2B5EF4-FFF2-40B4-BE49-F238E27FC236}">
                <a16:creationId xmlns:a16="http://schemas.microsoft.com/office/drawing/2014/main" id="{B94693A1-C5EB-4979-9FE6-A9B9661365A8}"/>
              </a:ext>
            </a:extLst>
          </p:cNvPr>
          <p:cNvPicPr>
            <a:picLocks noGrp="1" noChangeAspect="1"/>
          </p:cNvPicPr>
          <p:nvPr>
            <p:ph type="pic" sz="quarter" idx="14"/>
          </p:nvPr>
        </p:nvPicPr>
        <p:blipFill rotWithShape="1">
          <a:blip r:embed="rId3"/>
          <a:srcRect l="7818" r="42058"/>
          <a:stretch/>
        </p:blipFill>
        <p:spPr>
          <a:xfrm>
            <a:off x="7035118" y="0"/>
            <a:ext cx="5156881" cy="6858000"/>
          </a:xfrm>
        </p:spPr>
      </p:pic>
    </p:spTree>
    <p:extLst>
      <p:ext uri="{BB962C8B-B14F-4D97-AF65-F5344CB8AC3E}">
        <p14:creationId xmlns:p14="http://schemas.microsoft.com/office/powerpoint/2010/main" val="197978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a:xfrm>
            <a:off x="817100" y="350577"/>
            <a:ext cx="9881380" cy="647853"/>
          </a:xfrm>
        </p:spPr>
        <p:txBody>
          <a:bodyPr>
            <a:normAutofit/>
          </a:bodyPr>
          <a:lstStyle/>
          <a:p>
            <a:r>
              <a:rPr lang="en-GB" dirty="0"/>
              <a:t>Additional funding: Bursaries and scholarships</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19</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7100" y="1245850"/>
            <a:ext cx="8901666" cy="5537332"/>
          </a:xfrm>
        </p:spPr>
        <p:txBody>
          <a:bodyPr/>
          <a:lstStyle/>
          <a:p>
            <a:pPr marL="285750" indent="-285750">
              <a:buFont typeface="Arial" panose="020B0604020202020204" pitchFamily="34" charset="0"/>
              <a:buChar char="•"/>
            </a:pPr>
            <a:r>
              <a:rPr lang="en-GB" dirty="0"/>
              <a:t>Extra sources of financial support available, bursaries, scholarships or grants.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Separate to Student Finance, apply directly through Higher Education Providers.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don’t need to pay these back, it’s effectively free money.</a:t>
            </a:r>
          </a:p>
          <a:p>
            <a:pPr marL="0" indent="0">
              <a:buNone/>
            </a:pPr>
            <a:endParaRPr lang="en-GB" dirty="0"/>
          </a:p>
          <a:p>
            <a:pPr marL="285750" indent="-285750">
              <a:buFont typeface="Arial" panose="020B0604020202020204" pitchFamily="34" charset="0"/>
              <a:buChar char="•"/>
            </a:pPr>
            <a:r>
              <a:rPr lang="en-GB" dirty="0"/>
              <a:t>You need to meet certain criteria: Make sure you do your research! </a:t>
            </a:r>
          </a:p>
          <a:p>
            <a:pPr marL="0" indent="0">
              <a:buNone/>
            </a:pPr>
            <a:endParaRPr lang="en-GB" dirty="0"/>
          </a:p>
          <a:p>
            <a:pPr marL="285750" indent="-285750">
              <a:buFont typeface="Arial" panose="020B0604020202020204" pitchFamily="34" charset="0"/>
              <a:buChar char="•"/>
            </a:pPr>
            <a:r>
              <a:rPr lang="en-GB" dirty="0"/>
              <a:t>Look at financial support pages on Higher Education Provider websites.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944750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5B62-FC11-14D5-50ED-126B03976445}"/>
              </a:ext>
            </a:extLst>
          </p:cNvPr>
          <p:cNvSpPr>
            <a:spLocks noGrp="1"/>
          </p:cNvSpPr>
          <p:nvPr>
            <p:ph type="title"/>
          </p:nvPr>
        </p:nvSpPr>
        <p:spPr/>
        <p:txBody>
          <a:bodyPr/>
          <a:lstStyle/>
          <a:p>
            <a:r>
              <a:rPr lang="en-GB" dirty="0"/>
              <a:t>Who we are</a:t>
            </a:r>
          </a:p>
        </p:txBody>
      </p:sp>
      <p:sp>
        <p:nvSpPr>
          <p:cNvPr id="3" name="Slide Number Placeholder 2">
            <a:extLst>
              <a:ext uri="{FF2B5EF4-FFF2-40B4-BE49-F238E27FC236}">
                <a16:creationId xmlns:a16="http://schemas.microsoft.com/office/drawing/2014/main" id="{2E3D50CB-C304-C946-03DC-C0648B798578}"/>
              </a:ext>
            </a:extLst>
          </p:cNvPr>
          <p:cNvSpPr>
            <a:spLocks noGrp="1"/>
          </p:cNvSpPr>
          <p:nvPr>
            <p:ph type="sldNum" sz="quarter" idx="12"/>
          </p:nvPr>
        </p:nvSpPr>
        <p:spPr/>
        <p:txBody>
          <a:bodyPr/>
          <a:lstStyle/>
          <a:p>
            <a:fld id="{9F926885-5829-0A40-BA08-555F19A6394A}" type="slidenum">
              <a:rPr lang="en-US" smtClean="0"/>
              <a:pPr/>
              <a:t>2</a:t>
            </a:fld>
            <a:endParaRPr lang="en-US" dirty="0"/>
          </a:p>
        </p:txBody>
      </p:sp>
      <p:sp>
        <p:nvSpPr>
          <p:cNvPr id="4" name="Text Placeholder 3">
            <a:extLst>
              <a:ext uri="{FF2B5EF4-FFF2-40B4-BE49-F238E27FC236}">
                <a16:creationId xmlns:a16="http://schemas.microsoft.com/office/drawing/2014/main" id="{AF825770-8881-0545-F67D-AA24DD5823DA}"/>
              </a:ext>
            </a:extLst>
          </p:cNvPr>
          <p:cNvSpPr>
            <a:spLocks noGrp="1"/>
          </p:cNvSpPr>
          <p:nvPr>
            <p:ph type="body" sz="quarter" idx="13"/>
          </p:nvPr>
        </p:nvSpPr>
        <p:spPr/>
        <p:txBody>
          <a:bodyPr/>
          <a:lstStyle/>
          <a:p>
            <a:r>
              <a:rPr lang="en-GB" dirty="0">
                <a:solidFill>
                  <a:schemeClr val="tx1"/>
                </a:solidFill>
              </a:rPr>
              <a:t>As a team, we bring together the thirteen Higher Education providers in West Yorkshire. </a:t>
            </a:r>
          </a:p>
          <a:p>
            <a:endParaRPr lang="en-GB" dirty="0">
              <a:solidFill>
                <a:schemeClr val="tx1"/>
              </a:solidFill>
            </a:endParaRPr>
          </a:p>
          <a:p>
            <a:r>
              <a:rPr lang="en-GB" dirty="0">
                <a:solidFill>
                  <a:schemeClr val="tx1"/>
                </a:solidFill>
              </a:rPr>
              <a:t>We have members of staff at each institution, providing a central place to find information, and providing help with accessing and preparing for Higher Education.</a:t>
            </a:r>
          </a:p>
          <a:p>
            <a:endParaRPr lang="en-GB" dirty="0">
              <a:solidFill>
                <a:schemeClr val="tx1"/>
              </a:solidFill>
            </a:endParaRPr>
          </a:p>
          <a:p>
            <a:r>
              <a:rPr lang="en-GB" dirty="0">
                <a:solidFill>
                  <a:schemeClr val="tx1"/>
                </a:solidFill>
              </a:rPr>
              <a:t>You might find us in a school or college, online or at a local community event.</a:t>
            </a:r>
          </a:p>
          <a:p>
            <a:endParaRPr lang="en-GB" dirty="0"/>
          </a:p>
        </p:txBody>
      </p:sp>
    </p:spTree>
    <p:extLst>
      <p:ext uri="{BB962C8B-B14F-4D97-AF65-F5344CB8AC3E}">
        <p14:creationId xmlns:p14="http://schemas.microsoft.com/office/powerpoint/2010/main" val="281901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a:xfrm>
            <a:off x="817100" y="350577"/>
            <a:ext cx="9881380" cy="647853"/>
          </a:xfrm>
        </p:spPr>
        <p:txBody>
          <a:bodyPr>
            <a:normAutofit/>
          </a:bodyPr>
          <a:lstStyle/>
          <a:p>
            <a:r>
              <a:rPr lang="en-GB" dirty="0"/>
              <a:t>How do you access </a:t>
            </a:r>
            <a:r>
              <a:rPr lang="en-GB" b="1" dirty="0"/>
              <a:t>S</a:t>
            </a:r>
            <a:r>
              <a:rPr lang="en-GB" dirty="0"/>
              <a:t>tudent </a:t>
            </a:r>
            <a:r>
              <a:rPr lang="en-GB" b="1" dirty="0"/>
              <a:t>F</a:t>
            </a:r>
            <a:r>
              <a:rPr lang="en-GB" dirty="0"/>
              <a:t>inance </a:t>
            </a:r>
            <a:r>
              <a:rPr lang="en-GB" b="1" dirty="0"/>
              <a:t>E</a:t>
            </a:r>
            <a:r>
              <a:rPr lang="en-GB" dirty="0"/>
              <a:t>ngland?</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20</a:t>
            </a:fld>
            <a:endParaRPr lang="en-US"/>
          </a:p>
        </p:txBody>
      </p:sp>
      <p:pic>
        <p:nvPicPr>
          <p:cNvPr id="7" name="Picture 6">
            <a:extLst>
              <a:ext uri="{FF2B5EF4-FFF2-40B4-BE49-F238E27FC236}">
                <a16:creationId xmlns:a16="http://schemas.microsoft.com/office/drawing/2014/main" id="{78BFCE98-F04D-45C3-9810-97387DE3277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485"/>
          <a:stretch/>
        </p:blipFill>
        <p:spPr>
          <a:xfrm>
            <a:off x="679072" y="1444731"/>
            <a:ext cx="8132196" cy="3781056"/>
          </a:xfrm>
          <a:prstGeom prst="rect">
            <a:avLst/>
          </a:prstGeom>
        </p:spPr>
      </p:pic>
      <p:sp>
        <p:nvSpPr>
          <p:cNvPr id="8" name="Rectangular Callout 3">
            <a:extLst>
              <a:ext uri="{FF2B5EF4-FFF2-40B4-BE49-F238E27FC236}">
                <a16:creationId xmlns:a16="http://schemas.microsoft.com/office/drawing/2014/main" id="{DE06D0F3-59A9-418B-BA31-CD51B345471A}"/>
              </a:ext>
            </a:extLst>
          </p:cNvPr>
          <p:cNvSpPr/>
          <p:nvPr/>
        </p:nvSpPr>
        <p:spPr>
          <a:xfrm>
            <a:off x="8211613" y="1335922"/>
            <a:ext cx="3980387" cy="1215717"/>
          </a:xfrm>
          <a:prstGeom prst="wedgeRectCallout">
            <a:avLst>
              <a:gd name="adj1" fmla="val 50308"/>
              <a:gd name="adj2" fmla="val 85202"/>
            </a:avLst>
          </a:prstGeom>
          <a:solidFill>
            <a:srgbClr val="E6287F"/>
          </a:solidFill>
        </p:spPr>
        <p:txBody>
          <a:bodyPr wrap="square" anchor="b" anchorCtr="0">
            <a:spAutoFit/>
          </a:bodyPr>
          <a:lstStyle/>
          <a:p>
            <a:pPr fontAlgn="base">
              <a:spcBef>
                <a:spcPct val="20000"/>
              </a:spcBef>
              <a:spcAft>
                <a:spcPct val="0"/>
              </a:spcAft>
              <a:defRPr/>
            </a:pPr>
            <a:endParaRPr lang="en-GB" sz="700" dirty="0">
              <a:solidFill>
                <a:prstClr val="white"/>
              </a:solidFill>
              <a:latin typeface="Arial" charset="0"/>
            </a:endParaRPr>
          </a:p>
          <a:p>
            <a:pPr fontAlgn="base">
              <a:spcBef>
                <a:spcPct val="20000"/>
              </a:spcBef>
              <a:spcAft>
                <a:spcPct val="0"/>
              </a:spcAft>
              <a:defRPr/>
            </a:pPr>
            <a:r>
              <a:rPr lang="en-GB" b="1" dirty="0">
                <a:solidFill>
                  <a:prstClr val="white"/>
                </a:solidFill>
                <a:latin typeface="Arial" charset="0"/>
              </a:rPr>
              <a:t>Apply online between March and May – don’t miss the deadline (end of May)!</a:t>
            </a:r>
          </a:p>
          <a:p>
            <a:pPr fontAlgn="base">
              <a:spcBef>
                <a:spcPct val="20000"/>
              </a:spcBef>
              <a:spcAft>
                <a:spcPct val="0"/>
              </a:spcAft>
              <a:defRPr/>
            </a:pPr>
            <a:endParaRPr lang="en-GB" sz="700" dirty="0">
              <a:solidFill>
                <a:prstClr val="white"/>
              </a:solidFill>
              <a:latin typeface="Arial" charset="0"/>
            </a:endParaRPr>
          </a:p>
        </p:txBody>
      </p:sp>
      <p:sp>
        <p:nvSpPr>
          <p:cNvPr id="9" name="Rectangular Callout 4">
            <a:extLst>
              <a:ext uri="{FF2B5EF4-FFF2-40B4-BE49-F238E27FC236}">
                <a16:creationId xmlns:a16="http://schemas.microsoft.com/office/drawing/2014/main" id="{47592D99-2D63-416E-AFFA-EB712AEA6EED}"/>
              </a:ext>
            </a:extLst>
          </p:cNvPr>
          <p:cNvSpPr/>
          <p:nvPr/>
        </p:nvSpPr>
        <p:spPr>
          <a:xfrm>
            <a:off x="679072" y="5468753"/>
            <a:ext cx="10110848" cy="991041"/>
          </a:xfrm>
          <a:prstGeom prst="wedgeRectCallout">
            <a:avLst>
              <a:gd name="adj1" fmla="val -49887"/>
              <a:gd name="adj2" fmla="val 94839"/>
            </a:avLst>
          </a:prstGeom>
          <a:solidFill>
            <a:srgbClr val="53C0D4"/>
          </a:solidFill>
        </p:spPr>
        <p:txBody>
          <a:bodyPr wrap="square" anchor="b" anchorCtr="0">
            <a:spAutoFit/>
          </a:bodyPr>
          <a:lstStyle/>
          <a:p>
            <a:pPr fontAlgn="base">
              <a:spcBef>
                <a:spcPct val="20000"/>
              </a:spcBef>
              <a:spcAft>
                <a:spcPct val="0"/>
              </a:spcAft>
              <a:defRPr/>
            </a:pPr>
            <a:endParaRPr lang="en-GB" sz="800" b="1" dirty="0">
              <a:solidFill>
                <a:prstClr val="white"/>
              </a:solidFill>
            </a:endParaRPr>
          </a:p>
          <a:p>
            <a:pPr fontAlgn="base">
              <a:spcBef>
                <a:spcPct val="20000"/>
              </a:spcBef>
              <a:spcAft>
                <a:spcPct val="0"/>
              </a:spcAft>
              <a:defRPr/>
            </a:pPr>
            <a:r>
              <a:rPr lang="en-GB" b="1" dirty="0">
                <a:solidFill>
                  <a:prstClr val="white"/>
                </a:solidFill>
              </a:rPr>
              <a:t>Students don’t need a confirmed place at university to apply for student finance – simply state preferred course choice. This can be changed later.</a:t>
            </a:r>
          </a:p>
          <a:p>
            <a:pPr fontAlgn="base">
              <a:spcBef>
                <a:spcPct val="20000"/>
              </a:spcBef>
              <a:spcAft>
                <a:spcPct val="0"/>
              </a:spcAft>
              <a:defRPr/>
            </a:pPr>
            <a:endParaRPr lang="en-GB" sz="900" dirty="0">
              <a:solidFill>
                <a:prstClr val="white"/>
              </a:solidFill>
            </a:endParaRPr>
          </a:p>
        </p:txBody>
      </p:sp>
      <p:sp>
        <p:nvSpPr>
          <p:cNvPr id="10" name="Rectangular Callout 4">
            <a:extLst>
              <a:ext uri="{FF2B5EF4-FFF2-40B4-BE49-F238E27FC236}">
                <a16:creationId xmlns:a16="http://schemas.microsoft.com/office/drawing/2014/main" id="{3B00E970-5B5F-4DFC-BCB7-71654AC5C4DE}"/>
              </a:ext>
            </a:extLst>
          </p:cNvPr>
          <p:cNvSpPr/>
          <p:nvPr/>
        </p:nvSpPr>
        <p:spPr>
          <a:xfrm>
            <a:off x="8949779" y="3378925"/>
            <a:ext cx="3041923" cy="1643527"/>
          </a:xfrm>
          <a:prstGeom prst="wedgeRectCallout">
            <a:avLst>
              <a:gd name="adj1" fmla="val 47110"/>
              <a:gd name="adj2" fmla="val 185277"/>
            </a:avLst>
          </a:prstGeom>
          <a:solidFill>
            <a:srgbClr val="2F2E7E"/>
          </a:solidFill>
        </p:spPr>
        <p:txBody>
          <a:bodyPr wrap="square" anchor="b" anchorCtr="0">
            <a:spAutoFit/>
          </a:bodyPr>
          <a:lstStyle/>
          <a:p>
            <a:pPr fontAlgn="base">
              <a:spcBef>
                <a:spcPct val="20000"/>
              </a:spcBef>
              <a:spcAft>
                <a:spcPct val="0"/>
              </a:spcAft>
              <a:defRPr/>
            </a:pPr>
            <a:r>
              <a:rPr lang="en-GB" b="1" dirty="0">
                <a:solidFill>
                  <a:schemeClr val="bg1"/>
                </a:solidFill>
              </a:rPr>
              <a:t>Student Finance will ask for your household income, </a:t>
            </a:r>
            <a:br>
              <a:rPr lang="en-GB" b="1" dirty="0">
                <a:solidFill>
                  <a:schemeClr val="bg1"/>
                </a:solidFill>
              </a:rPr>
            </a:br>
            <a:r>
              <a:rPr lang="en-GB" b="1" dirty="0">
                <a:solidFill>
                  <a:schemeClr val="bg1"/>
                </a:solidFill>
              </a:rPr>
              <a:t>so be prepared to get this from your parents/carers</a:t>
            </a:r>
          </a:p>
          <a:p>
            <a:pPr fontAlgn="base">
              <a:spcBef>
                <a:spcPct val="20000"/>
              </a:spcBef>
              <a:spcAft>
                <a:spcPct val="0"/>
              </a:spcAft>
              <a:defRPr/>
            </a:pPr>
            <a:endParaRPr lang="en-GB" sz="900" dirty="0">
              <a:solidFill>
                <a:prstClr val="white"/>
              </a:solidFill>
              <a:latin typeface="Arial" charset="0"/>
            </a:endParaRPr>
          </a:p>
        </p:txBody>
      </p:sp>
    </p:spTree>
    <p:extLst>
      <p:ext uri="{BB962C8B-B14F-4D97-AF65-F5344CB8AC3E}">
        <p14:creationId xmlns:p14="http://schemas.microsoft.com/office/powerpoint/2010/main" val="337584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3BB-A4E1-415B-BD22-5E456A073603}"/>
              </a:ext>
            </a:extLst>
          </p:cNvPr>
          <p:cNvSpPr>
            <a:spLocks noGrp="1"/>
          </p:cNvSpPr>
          <p:nvPr>
            <p:ph type="title"/>
          </p:nvPr>
        </p:nvSpPr>
        <p:spPr>
          <a:xfrm>
            <a:off x="817101" y="663391"/>
            <a:ext cx="10848030" cy="647853"/>
          </a:xfrm>
        </p:spPr>
        <p:txBody>
          <a:bodyPr>
            <a:noAutofit/>
          </a:bodyPr>
          <a:lstStyle/>
          <a:p>
            <a:r>
              <a:rPr lang="en-GB" dirty="0"/>
              <a:t>Question: At what income threshold do you start repaying your loan?</a:t>
            </a:r>
          </a:p>
        </p:txBody>
      </p:sp>
      <p:sp>
        <p:nvSpPr>
          <p:cNvPr id="3" name="Slide Number Placeholder 2">
            <a:extLst>
              <a:ext uri="{FF2B5EF4-FFF2-40B4-BE49-F238E27FC236}">
                <a16:creationId xmlns:a16="http://schemas.microsoft.com/office/drawing/2014/main" id="{148C58C6-7211-4F05-B431-3EFBCC21A5AD}"/>
              </a:ext>
            </a:extLst>
          </p:cNvPr>
          <p:cNvSpPr>
            <a:spLocks noGrp="1"/>
          </p:cNvSpPr>
          <p:nvPr>
            <p:ph type="sldNum" sz="quarter" idx="12"/>
          </p:nvPr>
        </p:nvSpPr>
        <p:spPr/>
        <p:txBody>
          <a:bodyPr/>
          <a:lstStyle/>
          <a:p>
            <a:fld id="{9F926885-5829-0A40-BA08-555F19A6394A}" type="slidenum">
              <a:rPr lang="en-US" smtClean="0"/>
              <a:pPr/>
              <a:t>21</a:t>
            </a:fld>
            <a:endParaRPr lang="en-US" dirty="0"/>
          </a:p>
        </p:txBody>
      </p:sp>
      <p:sp>
        <p:nvSpPr>
          <p:cNvPr id="19" name="TextBox 18">
            <a:extLst>
              <a:ext uri="{FF2B5EF4-FFF2-40B4-BE49-F238E27FC236}">
                <a16:creationId xmlns:a16="http://schemas.microsoft.com/office/drawing/2014/main" id="{49603070-B802-425B-8F9F-8563889A98E3}"/>
              </a:ext>
            </a:extLst>
          </p:cNvPr>
          <p:cNvSpPr txBox="1"/>
          <p:nvPr/>
        </p:nvSpPr>
        <p:spPr>
          <a:xfrm>
            <a:off x="6852863" y="4060324"/>
            <a:ext cx="3637052" cy="2062103"/>
          </a:xfrm>
          <a:prstGeom prst="rect">
            <a:avLst/>
          </a:prstGeom>
          <a:solidFill>
            <a:srgbClr val="53C0D4"/>
          </a:solidFill>
          <a:ln>
            <a:solidFill>
              <a:schemeClr val="bg1"/>
            </a:solidFill>
          </a:ln>
        </p:spPr>
        <p:txBody>
          <a:bodyPr wrap="square" rtlCol="0">
            <a:spAutoFit/>
          </a:bodyPr>
          <a:lstStyle/>
          <a:p>
            <a:pPr algn="ctr"/>
            <a:r>
              <a:rPr lang="en-GB" sz="3200" b="1" dirty="0">
                <a:solidFill>
                  <a:schemeClr val="bg1"/>
                </a:solidFill>
              </a:rPr>
              <a:t>D</a:t>
            </a:r>
          </a:p>
          <a:p>
            <a:pPr algn="ctr"/>
            <a:endParaRPr lang="en-GB" sz="2000" dirty="0">
              <a:solidFill>
                <a:schemeClr val="bg1"/>
              </a:solidFill>
            </a:endParaRPr>
          </a:p>
          <a:p>
            <a:pPr algn="ctr"/>
            <a:r>
              <a:rPr lang="en-GB" sz="2000" dirty="0">
                <a:solidFill>
                  <a:schemeClr val="bg1"/>
                </a:solidFill>
              </a:rPr>
              <a:t>£20,000</a:t>
            </a:r>
          </a:p>
          <a:p>
            <a:pPr algn="ctr"/>
            <a:endParaRPr lang="en-GB" sz="2000" dirty="0">
              <a:solidFill>
                <a:schemeClr val="bg1"/>
              </a:solidFill>
            </a:endParaRPr>
          </a:p>
          <a:p>
            <a:endParaRPr lang="en-GB" dirty="0"/>
          </a:p>
          <a:p>
            <a:endParaRPr lang="en-GB" dirty="0"/>
          </a:p>
        </p:txBody>
      </p:sp>
      <p:sp>
        <p:nvSpPr>
          <p:cNvPr id="20" name="TextBox 19">
            <a:extLst>
              <a:ext uri="{FF2B5EF4-FFF2-40B4-BE49-F238E27FC236}">
                <a16:creationId xmlns:a16="http://schemas.microsoft.com/office/drawing/2014/main" id="{42BD024E-ED09-4D5D-9593-FCB9FFE54D47}"/>
              </a:ext>
            </a:extLst>
          </p:cNvPr>
          <p:cNvSpPr txBox="1"/>
          <p:nvPr/>
        </p:nvSpPr>
        <p:spPr>
          <a:xfrm>
            <a:off x="2285501" y="4055129"/>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C</a:t>
            </a:r>
          </a:p>
          <a:p>
            <a:pPr algn="ctr"/>
            <a:endParaRPr lang="en-GB" sz="2000" dirty="0">
              <a:solidFill>
                <a:schemeClr val="bg1"/>
              </a:solidFill>
            </a:endParaRPr>
          </a:p>
          <a:p>
            <a:pPr algn="ctr"/>
            <a:r>
              <a:rPr lang="en-GB" sz="2000" dirty="0">
                <a:solidFill>
                  <a:schemeClr val="bg1"/>
                </a:solidFill>
              </a:rPr>
              <a:t>£25,000</a:t>
            </a:r>
          </a:p>
          <a:p>
            <a:pPr algn="ctr"/>
            <a:endParaRPr lang="en-GB" sz="2000" dirty="0">
              <a:solidFill>
                <a:schemeClr val="bg1"/>
              </a:solidFill>
            </a:endParaRPr>
          </a:p>
          <a:p>
            <a:pPr algn="ctr"/>
            <a:endParaRPr lang="en-GB" sz="2000" dirty="0">
              <a:solidFill>
                <a:schemeClr val="bg1"/>
              </a:solidFill>
            </a:endParaRPr>
          </a:p>
          <a:p>
            <a:endParaRPr lang="en-GB" dirty="0"/>
          </a:p>
        </p:txBody>
      </p:sp>
      <p:sp>
        <p:nvSpPr>
          <p:cNvPr id="21" name="TextBox 20">
            <a:extLst>
              <a:ext uri="{FF2B5EF4-FFF2-40B4-BE49-F238E27FC236}">
                <a16:creationId xmlns:a16="http://schemas.microsoft.com/office/drawing/2014/main" id="{EC88D684-31F7-4509-9672-64C4B865365C}"/>
              </a:ext>
            </a:extLst>
          </p:cNvPr>
          <p:cNvSpPr txBox="1"/>
          <p:nvPr/>
        </p:nvSpPr>
        <p:spPr>
          <a:xfrm>
            <a:off x="2285501" y="1828563"/>
            <a:ext cx="3637052" cy="2092881"/>
          </a:xfrm>
          <a:prstGeom prst="rect">
            <a:avLst/>
          </a:prstGeom>
          <a:solidFill>
            <a:srgbClr val="53C0D4"/>
          </a:solidFill>
          <a:ln>
            <a:solidFill>
              <a:schemeClr val="bg1"/>
            </a:solidFill>
          </a:ln>
        </p:spPr>
        <p:txBody>
          <a:bodyPr wrap="square" rtlCol="0">
            <a:spAutoFit/>
          </a:bodyPr>
          <a:lstStyle/>
          <a:p>
            <a:pPr algn="ctr"/>
            <a:r>
              <a:rPr lang="en-GB" sz="3200" b="1" dirty="0">
                <a:solidFill>
                  <a:schemeClr val="bg1"/>
                </a:solidFill>
              </a:rPr>
              <a:t>A</a:t>
            </a:r>
          </a:p>
          <a:p>
            <a:pPr algn="ctr"/>
            <a:endParaRPr lang="en-GB" sz="2000" dirty="0">
              <a:solidFill>
                <a:schemeClr val="bg1"/>
              </a:solidFill>
            </a:endParaRPr>
          </a:p>
          <a:p>
            <a:pPr algn="ctr"/>
            <a:r>
              <a:rPr lang="en-GB" sz="2000" dirty="0">
                <a:solidFill>
                  <a:schemeClr val="bg1"/>
                </a:solidFill>
              </a:rPr>
              <a:t>£27,500</a:t>
            </a:r>
          </a:p>
          <a:p>
            <a:pPr algn="ctr"/>
            <a:endParaRPr lang="en-GB" sz="2000" dirty="0">
              <a:solidFill>
                <a:schemeClr val="bg1"/>
              </a:solidFill>
            </a:endParaRPr>
          </a:p>
          <a:p>
            <a:pPr algn="ctr"/>
            <a:endParaRPr lang="en-GB" sz="2000" dirty="0">
              <a:solidFill>
                <a:schemeClr val="bg1"/>
              </a:solidFill>
            </a:endParaRPr>
          </a:p>
          <a:p>
            <a:endParaRPr lang="en-GB" dirty="0"/>
          </a:p>
        </p:txBody>
      </p:sp>
      <p:sp>
        <p:nvSpPr>
          <p:cNvPr id="22" name="TextBox 21">
            <a:extLst>
              <a:ext uri="{FF2B5EF4-FFF2-40B4-BE49-F238E27FC236}">
                <a16:creationId xmlns:a16="http://schemas.microsoft.com/office/drawing/2014/main" id="{1F586B4A-4FA0-48A0-B571-092892B0BA9F}"/>
              </a:ext>
            </a:extLst>
          </p:cNvPr>
          <p:cNvSpPr txBox="1"/>
          <p:nvPr/>
        </p:nvSpPr>
        <p:spPr>
          <a:xfrm>
            <a:off x="6852863" y="1828562"/>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B</a:t>
            </a:r>
          </a:p>
          <a:p>
            <a:pPr algn="ctr"/>
            <a:endParaRPr lang="en-GB" sz="2000" dirty="0">
              <a:solidFill>
                <a:schemeClr val="bg1"/>
              </a:solidFill>
            </a:endParaRPr>
          </a:p>
          <a:p>
            <a:pPr algn="ctr"/>
            <a:r>
              <a:rPr lang="en-GB" sz="2000" dirty="0">
                <a:solidFill>
                  <a:schemeClr val="bg1"/>
                </a:solidFill>
              </a:rPr>
              <a:t>£15,000</a:t>
            </a:r>
          </a:p>
          <a:p>
            <a:pPr algn="ctr"/>
            <a:endParaRPr lang="en-GB" sz="2000" dirty="0">
              <a:solidFill>
                <a:schemeClr val="bg1"/>
              </a:solidFill>
            </a:endParaRPr>
          </a:p>
          <a:p>
            <a:pPr algn="ctr"/>
            <a:endParaRPr lang="en-GB" sz="2000" dirty="0">
              <a:solidFill>
                <a:schemeClr val="bg1"/>
              </a:solidFill>
            </a:endParaRPr>
          </a:p>
          <a:p>
            <a:endParaRPr lang="en-GB" dirty="0"/>
          </a:p>
        </p:txBody>
      </p:sp>
    </p:spTree>
    <p:extLst>
      <p:ext uri="{BB962C8B-B14F-4D97-AF65-F5344CB8AC3E}">
        <p14:creationId xmlns:p14="http://schemas.microsoft.com/office/powerpoint/2010/main" val="3141483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3BB-A4E1-415B-BD22-5E456A073603}"/>
              </a:ext>
            </a:extLst>
          </p:cNvPr>
          <p:cNvSpPr>
            <a:spLocks noGrp="1"/>
          </p:cNvSpPr>
          <p:nvPr>
            <p:ph type="title"/>
          </p:nvPr>
        </p:nvSpPr>
        <p:spPr>
          <a:xfrm>
            <a:off x="817101" y="663391"/>
            <a:ext cx="10848030" cy="647853"/>
          </a:xfrm>
        </p:spPr>
        <p:txBody>
          <a:bodyPr>
            <a:noAutofit/>
          </a:bodyPr>
          <a:lstStyle/>
          <a:p>
            <a:r>
              <a:rPr lang="en-GB" dirty="0"/>
              <a:t>Answer: At what income threshold do you start repaying your loan?</a:t>
            </a:r>
          </a:p>
        </p:txBody>
      </p:sp>
      <p:sp>
        <p:nvSpPr>
          <p:cNvPr id="3" name="Slide Number Placeholder 2">
            <a:extLst>
              <a:ext uri="{FF2B5EF4-FFF2-40B4-BE49-F238E27FC236}">
                <a16:creationId xmlns:a16="http://schemas.microsoft.com/office/drawing/2014/main" id="{148C58C6-7211-4F05-B431-3EFBCC21A5AD}"/>
              </a:ext>
            </a:extLst>
          </p:cNvPr>
          <p:cNvSpPr>
            <a:spLocks noGrp="1"/>
          </p:cNvSpPr>
          <p:nvPr>
            <p:ph type="sldNum" sz="quarter" idx="12"/>
          </p:nvPr>
        </p:nvSpPr>
        <p:spPr/>
        <p:txBody>
          <a:bodyPr/>
          <a:lstStyle/>
          <a:p>
            <a:fld id="{9F926885-5829-0A40-BA08-555F19A6394A}" type="slidenum">
              <a:rPr lang="en-US" smtClean="0"/>
              <a:pPr/>
              <a:t>22</a:t>
            </a:fld>
            <a:endParaRPr lang="en-US" dirty="0"/>
          </a:p>
        </p:txBody>
      </p:sp>
      <p:sp>
        <p:nvSpPr>
          <p:cNvPr id="20" name="TextBox 19">
            <a:extLst>
              <a:ext uri="{FF2B5EF4-FFF2-40B4-BE49-F238E27FC236}">
                <a16:creationId xmlns:a16="http://schemas.microsoft.com/office/drawing/2014/main" id="{42BD024E-ED09-4D5D-9593-FCB9FFE54D47}"/>
              </a:ext>
            </a:extLst>
          </p:cNvPr>
          <p:cNvSpPr txBox="1"/>
          <p:nvPr/>
        </p:nvSpPr>
        <p:spPr>
          <a:xfrm>
            <a:off x="2285501" y="4055129"/>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C</a:t>
            </a:r>
          </a:p>
          <a:p>
            <a:pPr algn="ctr"/>
            <a:endParaRPr lang="en-GB" sz="2000" dirty="0">
              <a:solidFill>
                <a:schemeClr val="bg1"/>
              </a:solidFill>
            </a:endParaRPr>
          </a:p>
          <a:p>
            <a:pPr algn="ctr"/>
            <a:r>
              <a:rPr lang="en-GB" sz="2000" dirty="0">
                <a:solidFill>
                  <a:schemeClr val="bg1"/>
                </a:solidFill>
              </a:rPr>
              <a:t>£25,000</a:t>
            </a:r>
          </a:p>
          <a:p>
            <a:pPr algn="ctr"/>
            <a:endParaRPr lang="en-GB" sz="2000" dirty="0">
              <a:solidFill>
                <a:schemeClr val="bg1"/>
              </a:solidFill>
            </a:endParaRPr>
          </a:p>
          <a:p>
            <a:pPr algn="ctr"/>
            <a:endParaRPr lang="en-GB" sz="2000" dirty="0">
              <a:solidFill>
                <a:schemeClr val="bg1"/>
              </a:solidFill>
            </a:endParaRPr>
          </a:p>
          <a:p>
            <a:endParaRPr lang="en-GB" dirty="0"/>
          </a:p>
        </p:txBody>
      </p:sp>
    </p:spTree>
    <p:extLst>
      <p:ext uri="{BB962C8B-B14F-4D97-AF65-F5344CB8AC3E}">
        <p14:creationId xmlns:p14="http://schemas.microsoft.com/office/powerpoint/2010/main" val="3511702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8A96-050E-4641-85F0-687586EFE595}"/>
              </a:ext>
            </a:extLst>
          </p:cNvPr>
          <p:cNvSpPr>
            <a:spLocks noGrp="1"/>
          </p:cNvSpPr>
          <p:nvPr>
            <p:ph type="title"/>
          </p:nvPr>
        </p:nvSpPr>
        <p:spPr/>
        <p:txBody>
          <a:bodyPr/>
          <a:lstStyle/>
          <a:p>
            <a:r>
              <a:rPr lang="en-GB" dirty="0"/>
              <a:t>How and when to repay</a:t>
            </a:r>
          </a:p>
        </p:txBody>
      </p:sp>
      <p:sp>
        <p:nvSpPr>
          <p:cNvPr id="3" name="Slide Number Placeholder 2">
            <a:extLst>
              <a:ext uri="{FF2B5EF4-FFF2-40B4-BE49-F238E27FC236}">
                <a16:creationId xmlns:a16="http://schemas.microsoft.com/office/drawing/2014/main" id="{838F71AE-38AC-4EB9-8C68-41B5320931F6}"/>
              </a:ext>
            </a:extLst>
          </p:cNvPr>
          <p:cNvSpPr>
            <a:spLocks noGrp="1"/>
          </p:cNvSpPr>
          <p:nvPr>
            <p:ph type="sldNum" sz="quarter" idx="12"/>
          </p:nvPr>
        </p:nvSpPr>
        <p:spPr/>
        <p:txBody>
          <a:bodyPr/>
          <a:lstStyle/>
          <a:p>
            <a:fld id="{9F926885-5829-0A40-BA08-555F19A6394A}" type="slidenum">
              <a:rPr lang="en-US" smtClean="0"/>
              <a:pPr/>
              <a:t>23</a:t>
            </a:fld>
            <a:endParaRPr lang="en-US" dirty="0"/>
          </a:p>
        </p:txBody>
      </p:sp>
      <p:sp>
        <p:nvSpPr>
          <p:cNvPr id="34" name="Snip Single Corner Rectangle 5">
            <a:extLst>
              <a:ext uri="{FF2B5EF4-FFF2-40B4-BE49-F238E27FC236}">
                <a16:creationId xmlns:a16="http://schemas.microsoft.com/office/drawing/2014/main" id="{862B22B3-BDEF-4CD6-B2D8-9591B4ABD8C0}"/>
              </a:ext>
            </a:extLst>
          </p:cNvPr>
          <p:cNvSpPr/>
          <p:nvPr/>
        </p:nvSpPr>
        <p:spPr>
          <a:xfrm flipV="1">
            <a:off x="914403" y="1638332"/>
            <a:ext cx="4114797" cy="693278"/>
          </a:xfrm>
          <a:prstGeom prst="snip1Rect">
            <a:avLst/>
          </a:prstGeom>
          <a:solidFill>
            <a:srgbClr val="E62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FE3"/>
              </a:solidFill>
            </a:endParaRPr>
          </a:p>
        </p:txBody>
      </p:sp>
      <p:sp>
        <p:nvSpPr>
          <p:cNvPr id="35" name="Content Placeholder 2">
            <a:extLst>
              <a:ext uri="{FF2B5EF4-FFF2-40B4-BE49-F238E27FC236}">
                <a16:creationId xmlns:a16="http://schemas.microsoft.com/office/drawing/2014/main" id="{128F49B8-03AA-4483-973A-85FD5E9BFC30}"/>
              </a:ext>
            </a:extLst>
          </p:cNvPr>
          <p:cNvSpPr txBox="1">
            <a:spLocks/>
          </p:cNvSpPr>
          <p:nvPr/>
        </p:nvSpPr>
        <p:spPr>
          <a:xfrm>
            <a:off x="1088216" y="1776766"/>
            <a:ext cx="3572858" cy="6286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GB" b="1" dirty="0">
                <a:solidFill>
                  <a:schemeClr val="bg1"/>
                </a:solidFill>
                <a:cs typeface="Ubuntu"/>
              </a:rPr>
              <a:t>When y</a:t>
            </a:r>
            <a:r>
              <a:rPr lang="en-US" b="1" dirty="0">
                <a:solidFill>
                  <a:schemeClr val="bg1"/>
                </a:solidFill>
                <a:cs typeface="Ubuntu"/>
              </a:rPr>
              <a:t>ou will start repaying…</a:t>
            </a:r>
          </a:p>
        </p:txBody>
      </p:sp>
      <p:sp>
        <p:nvSpPr>
          <p:cNvPr id="36" name="Content Placeholder 2">
            <a:extLst>
              <a:ext uri="{FF2B5EF4-FFF2-40B4-BE49-F238E27FC236}">
                <a16:creationId xmlns:a16="http://schemas.microsoft.com/office/drawing/2014/main" id="{9B7FD056-EF43-4414-B781-B041D610A301}"/>
              </a:ext>
            </a:extLst>
          </p:cNvPr>
          <p:cNvSpPr txBox="1">
            <a:spLocks/>
          </p:cNvSpPr>
          <p:nvPr/>
        </p:nvSpPr>
        <p:spPr>
          <a:xfrm flipH="1">
            <a:off x="1665032" y="5145582"/>
            <a:ext cx="2229283" cy="1561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000" b="1" dirty="0">
                <a:solidFill>
                  <a:srgbClr val="009FE3"/>
                </a:solidFill>
                <a:cs typeface="Ubuntu"/>
              </a:rPr>
              <a:t>The April after you finish </a:t>
            </a:r>
            <a:br>
              <a:rPr lang="en-US" sz="2000" b="1" dirty="0">
                <a:solidFill>
                  <a:srgbClr val="009FE3"/>
                </a:solidFill>
                <a:cs typeface="Ubuntu"/>
              </a:rPr>
            </a:br>
            <a:r>
              <a:rPr lang="en-US" sz="2000" b="1" dirty="0">
                <a:solidFill>
                  <a:srgbClr val="009FE3"/>
                </a:solidFill>
                <a:cs typeface="Ubuntu"/>
              </a:rPr>
              <a:t>your course</a:t>
            </a:r>
          </a:p>
        </p:txBody>
      </p:sp>
      <p:sp>
        <p:nvSpPr>
          <p:cNvPr id="37" name="Content Placeholder 2">
            <a:extLst>
              <a:ext uri="{FF2B5EF4-FFF2-40B4-BE49-F238E27FC236}">
                <a16:creationId xmlns:a16="http://schemas.microsoft.com/office/drawing/2014/main" id="{ABA482C1-E24D-4B3F-9A2F-0AFFDB087DD8}"/>
              </a:ext>
            </a:extLst>
          </p:cNvPr>
          <p:cNvSpPr txBox="1">
            <a:spLocks/>
          </p:cNvSpPr>
          <p:nvPr/>
        </p:nvSpPr>
        <p:spPr>
          <a:xfrm>
            <a:off x="8716665" y="4995585"/>
            <a:ext cx="2410614" cy="1717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GB" sz="2000" b="1" dirty="0">
                <a:solidFill>
                  <a:srgbClr val="009FE3"/>
                </a:solidFill>
                <a:cs typeface="Ubuntu"/>
              </a:rPr>
              <a:t>W</a:t>
            </a:r>
            <a:r>
              <a:rPr lang="en-US" sz="2000" b="1" dirty="0">
                <a:solidFill>
                  <a:srgbClr val="009FE3"/>
                </a:solidFill>
                <a:cs typeface="Ubuntu"/>
              </a:rPr>
              <a:t>hen you’re earning over </a:t>
            </a:r>
            <a:r>
              <a:rPr lang="en-US" sz="2400" b="1" dirty="0">
                <a:solidFill>
                  <a:srgbClr val="009FE3"/>
                </a:solidFill>
                <a:cs typeface="Ubuntu"/>
              </a:rPr>
              <a:t>£25,000 </a:t>
            </a:r>
            <a:br>
              <a:rPr lang="en-US" sz="2400" b="1" dirty="0">
                <a:solidFill>
                  <a:srgbClr val="009FE3"/>
                </a:solidFill>
                <a:cs typeface="Ubuntu"/>
              </a:rPr>
            </a:br>
            <a:r>
              <a:rPr lang="en-US" sz="2000" b="1" dirty="0">
                <a:solidFill>
                  <a:srgbClr val="009FE3"/>
                </a:solidFill>
                <a:cs typeface="Ubuntu"/>
              </a:rPr>
              <a:t>per year</a:t>
            </a:r>
          </a:p>
        </p:txBody>
      </p:sp>
      <p:sp>
        <p:nvSpPr>
          <p:cNvPr id="38" name="Content Placeholder 2">
            <a:extLst>
              <a:ext uri="{FF2B5EF4-FFF2-40B4-BE49-F238E27FC236}">
                <a16:creationId xmlns:a16="http://schemas.microsoft.com/office/drawing/2014/main" id="{14595BCC-DF73-48F8-ABC6-DBEAE5E72E65}"/>
              </a:ext>
            </a:extLst>
          </p:cNvPr>
          <p:cNvSpPr txBox="1">
            <a:spLocks/>
          </p:cNvSpPr>
          <p:nvPr/>
        </p:nvSpPr>
        <p:spPr>
          <a:xfrm>
            <a:off x="4823002" y="5145582"/>
            <a:ext cx="2964975" cy="1336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20000"/>
              </a:lnSpc>
              <a:buNone/>
            </a:pPr>
            <a:r>
              <a:rPr lang="en-GB" sz="2000" b="1" dirty="0">
                <a:solidFill>
                  <a:srgbClr val="009FE3"/>
                </a:solidFill>
              </a:rPr>
              <a:t>The government will write-off any unpaid balance after 40 years</a:t>
            </a:r>
            <a:br>
              <a:rPr lang="en-GB" sz="2000" b="1" dirty="0">
                <a:solidFill>
                  <a:srgbClr val="002060"/>
                </a:solidFill>
              </a:rPr>
            </a:br>
            <a:endParaRPr lang="en-GB" sz="2000" dirty="0">
              <a:solidFill>
                <a:srgbClr val="002060"/>
              </a:solidFill>
            </a:endParaRPr>
          </a:p>
          <a:p>
            <a:pPr marL="0" indent="0" algn="ctr" defTabSz="457200">
              <a:lnSpc>
                <a:spcPct val="120000"/>
              </a:lnSpc>
              <a:buNone/>
            </a:pPr>
            <a:endParaRPr lang="en-GB" sz="2400" dirty="0">
              <a:solidFill>
                <a:srgbClr val="002060"/>
              </a:solidFill>
            </a:endParaRPr>
          </a:p>
        </p:txBody>
      </p:sp>
      <p:pic>
        <p:nvPicPr>
          <p:cNvPr id="39" name="Picture 38">
            <a:extLst>
              <a:ext uri="{FF2B5EF4-FFF2-40B4-BE49-F238E27FC236}">
                <a16:creationId xmlns:a16="http://schemas.microsoft.com/office/drawing/2014/main" id="{D9A99FEC-DE26-4E64-8D63-7B49F700F7DD}"/>
              </a:ext>
            </a:extLst>
          </p:cNvPr>
          <p:cNvPicPr>
            <a:picLocks noChangeAspect="1"/>
          </p:cNvPicPr>
          <p:nvPr/>
        </p:nvPicPr>
        <p:blipFill>
          <a:blip r:embed="rId3"/>
          <a:stretch>
            <a:fillRect/>
          </a:stretch>
        </p:blipFill>
        <p:spPr>
          <a:xfrm>
            <a:off x="1477735" y="3076133"/>
            <a:ext cx="2663190" cy="1812448"/>
          </a:xfrm>
          <a:prstGeom prst="rect">
            <a:avLst/>
          </a:prstGeom>
        </p:spPr>
      </p:pic>
      <p:pic>
        <p:nvPicPr>
          <p:cNvPr id="40" name="Picture 39">
            <a:extLst>
              <a:ext uri="{FF2B5EF4-FFF2-40B4-BE49-F238E27FC236}">
                <a16:creationId xmlns:a16="http://schemas.microsoft.com/office/drawing/2014/main" id="{C820EED1-7CE5-4F29-816A-3163F9A124AE}"/>
              </a:ext>
            </a:extLst>
          </p:cNvPr>
          <p:cNvPicPr>
            <a:picLocks noChangeAspect="1"/>
          </p:cNvPicPr>
          <p:nvPr/>
        </p:nvPicPr>
        <p:blipFill>
          <a:blip r:embed="rId4"/>
          <a:stretch>
            <a:fillRect/>
          </a:stretch>
        </p:blipFill>
        <p:spPr>
          <a:xfrm>
            <a:off x="8835280" y="2919377"/>
            <a:ext cx="2161787" cy="1898154"/>
          </a:xfrm>
          <a:prstGeom prst="rect">
            <a:avLst/>
          </a:prstGeom>
        </p:spPr>
      </p:pic>
      <p:pic>
        <p:nvPicPr>
          <p:cNvPr id="41" name="Picture 40">
            <a:extLst>
              <a:ext uri="{FF2B5EF4-FFF2-40B4-BE49-F238E27FC236}">
                <a16:creationId xmlns:a16="http://schemas.microsoft.com/office/drawing/2014/main" id="{CD3C436A-5EB6-4C19-9562-16F70B3BEFE2}"/>
              </a:ext>
            </a:extLst>
          </p:cNvPr>
          <p:cNvPicPr>
            <a:picLocks noChangeAspect="1"/>
          </p:cNvPicPr>
          <p:nvPr/>
        </p:nvPicPr>
        <p:blipFill>
          <a:blip r:embed="rId5"/>
          <a:stretch>
            <a:fillRect/>
          </a:stretch>
        </p:blipFill>
        <p:spPr>
          <a:xfrm>
            <a:off x="5558577" y="2971512"/>
            <a:ext cx="1493824" cy="1999796"/>
          </a:xfrm>
          <a:prstGeom prst="rect">
            <a:avLst/>
          </a:prstGeom>
        </p:spPr>
      </p:pic>
    </p:spTree>
    <p:extLst>
      <p:ext uri="{BB962C8B-B14F-4D97-AF65-F5344CB8AC3E}">
        <p14:creationId xmlns:p14="http://schemas.microsoft.com/office/powerpoint/2010/main" val="32891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500" fill="hold"/>
                                        <p:tgtEl>
                                          <p:spTgt spid="36"/>
                                        </p:tgtEl>
                                        <p:attrNameLst>
                                          <p:attrName>ppt_x</p:attrName>
                                        </p:attrNameLst>
                                      </p:cBhvr>
                                      <p:tavLst>
                                        <p:tav tm="0">
                                          <p:val>
                                            <p:strVal val="0-#ppt_w/2"/>
                                          </p:val>
                                        </p:tav>
                                        <p:tav tm="100000">
                                          <p:val>
                                            <p:strVal val="#ppt_x"/>
                                          </p:val>
                                        </p:tav>
                                      </p:tavLst>
                                    </p:anim>
                                    <p:anim calcmode="lin" valueType="num">
                                      <p:cBhvr additive="base">
                                        <p:cTn id="11"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1+#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2000" fill="hold"/>
                                        <p:tgtEl>
                                          <p:spTgt spid="41"/>
                                        </p:tgtEl>
                                        <p:attrNameLst>
                                          <p:attrName>ppt_w</p:attrName>
                                        </p:attrNameLst>
                                      </p:cBhvr>
                                      <p:tavLst>
                                        <p:tav tm="0">
                                          <p:val>
                                            <p:fltVal val="0"/>
                                          </p:val>
                                        </p:tav>
                                        <p:tav tm="100000">
                                          <p:val>
                                            <p:strVal val="#ppt_w"/>
                                          </p:val>
                                        </p:tav>
                                      </p:tavLst>
                                    </p:anim>
                                    <p:anim calcmode="lin" valueType="num">
                                      <p:cBhvr>
                                        <p:cTn id="26" dur="2000" fill="hold"/>
                                        <p:tgtEl>
                                          <p:spTgt spid="41"/>
                                        </p:tgtEl>
                                        <p:attrNameLst>
                                          <p:attrName>ppt_h</p:attrName>
                                        </p:attrNameLst>
                                      </p:cBhvr>
                                      <p:tavLst>
                                        <p:tav tm="0">
                                          <p:val>
                                            <p:fltVal val="0"/>
                                          </p:val>
                                        </p:tav>
                                        <p:tav tm="100000">
                                          <p:val>
                                            <p:strVal val="#ppt_h"/>
                                          </p:val>
                                        </p:tav>
                                      </p:tavLst>
                                    </p:anim>
                                    <p:anim calcmode="lin" valueType="num">
                                      <p:cBhvr>
                                        <p:cTn id="27" dur="2000" fill="hold"/>
                                        <p:tgtEl>
                                          <p:spTgt spid="41"/>
                                        </p:tgtEl>
                                        <p:attrNameLst>
                                          <p:attrName>style.rotation</p:attrName>
                                        </p:attrNameLst>
                                      </p:cBhvr>
                                      <p:tavLst>
                                        <p:tav tm="0">
                                          <p:val>
                                            <p:fltVal val="360"/>
                                          </p:val>
                                        </p:tav>
                                        <p:tav tm="100000">
                                          <p:val>
                                            <p:fltVal val="0"/>
                                          </p:val>
                                        </p:tav>
                                      </p:tavLst>
                                    </p:anim>
                                    <p:animEffect transition="in" filter="fade">
                                      <p:cBhvr>
                                        <p:cTn id="28" dur="20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8BB8-6BC0-4549-B22B-DD9DFCD8E1C7}"/>
              </a:ext>
            </a:extLst>
          </p:cNvPr>
          <p:cNvSpPr>
            <a:spLocks noGrp="1"/>
          </p:cNvSpPr>
          <p:nvPr>
            <p:ph type="title"/>
          </p:nvPr>
        </p:nvSpPr>
        <p:spPr/>
        <p:txBody>
          <a:bodyPr/>
          <a:lstStyle/>
          <a:p>
            <a:r>
              <a:rPr lang="en-GB" dirty="0"/>
              <a:t>How and when to repay</a:t>
            </a:r>
          </a:p>
        </p:txBody>
      </p:sp>
      <p:sp>
        <p:nvSpPr>
          <p:cNvPr id="3" name="Slide Number Placeholder 2">
            <a:extLst>
              <a:ext uri="{FF2B5EF4-FFF2-40B4-BE49-F238E27FC236}">
                <a16:creationId xmlns:a16="http://schemas.microsoft.com/office/drawing/2014/main" id="{A65AECDE-0F2D-4204-A328-FF32B99F3873}"/>
              </a:ext>
            </a:extLst>
          </p:cNvPr>
          <p:cNvSpPr>
            <a:spLocks noGrp="1"/>
          </p:cNvSpPr>
          <p:nvPr>
            <p:ph type="sldNum" sz="quarter" idx="12"/>
          </p:nvPr>
        </p:nvSpPr>
        <p:spPr/>
        <p:txBody>
          <a:bodyPr/>
          <a:lstStyle/>
          <a:p>
            <a:fld id="{9F926885-5829-0A40-BA08-555F19A6394A}" type="slidenum">
              <a:rPr lang="en-US" smtClean="0"/>
              <a:pPr/>
              <a:t>24</a:t>
            </a:fld>
            <a:endParaRPr lang="en-US" dirty="0"/>
          </a:p>
        </p:txBody>
      </p:sp>
      <p:sp>
        <p:nvSpPr>
          <p:cNvPr id="4" name="Text Placeholder 3">
            <a:extLst>
              <a:ext uri="{FF2B5EF4-FFF2-40B4-BE49-F238E27FC236}">
                <a16:creationId xmlns:a16="http://schemas.microsoft.com/office/drawing/2014/main" id="{1FCCE6F3-106C-4444-A607-220A6151EABD}"/>
              </a:ext>
            </a:extLst>
          </p:cNvPr>
          <p:cNvSpPr>
            <a:spLocks noGrp="1"/>
          </p:cNvSpPr>
          <p:nvPr>
            <p:ph type="body" sz="quarter" idx="13"/>
          </p:nvPr>
        </p:nvSpPr>
        <p:spPr>
          <a:xfrm>
            <a:off x="816897" y="1376768"/>
            <a:ext cx="10568654" cy="5249657"/>
          </a:xfrm>
        </p:spPr>
        <p:txBody>
          <a:bodyPr/>
          <a:lstStyle/>
          <a:p>
            <a:r>
              <a:rPr lang="en-GB" dirty="0"/>
              <a:t>You need to pay back BOTH your Tuition Fee Loan and your Maintenance Loan.</a:t>
            </a:r>
          </a:p>
          <a:p>
            <a:endParaRPr lang="en-GB" dirty="0"/>
          </a:p>
          <a:p>
            <a:r>
              <a:rPr lang="en-GB" dirty="0"/>
              <a:t>You still have to repay your student loans if you leave your course early.</a:t>
            </a:r>
          </a:p>
          <a:p>
            <a:endParaRPr lang="en-GB" dirty="0"/>
          </a:p>
          <a:p>
            <a:r>
              <a:rPr lang="en-GB" dirty="0"/>
              <a:t>You only start paying your Student Loans back once you’re earning over a certain amount per year. (Subject to change.)</a:t>
            </a:r>
          </a:p>
          <a:p>
            <a:endParaRPr lang="en-GB" dirty="0"/>
          </a:p>
          <a:p>
            <a:r>
              <a:rPr lang="en-GB" dirty="0"/>
              <a:t>Your repayments will come off your pay slip just like tax, national insurance, or your pension so you don’t even notice!</a:t>
            </a:r>
          </a:p>
          <a:p>
            <a:endParaRPr lang="en-GB" dirty="0"/>
          </a:p>
          <a:p>
            <a:r>
              <a:rPr lang="en-GB" dirty="0"/>
              <a:t>If  your income falls to £25,000 or below your repayments will stop. Any outstanding loan balance will be cancelled 40 years after entering repayment.</a:t>
            </a:r>
          </a:p>
          <a:p>
            <a:endParaRPr lang="en-GB" dirty="0"/>
          </a:p>
          <a:p>
            <a:endParaRPr lang="en-GB" dirty="0"/>
          </a:p>
        </p:txBody>
      </p:sp>
    </p:spTree>
    <p:extLst>
      <p:ext uri="{BB962C8B-B14F-4D97-AF65-F5344CB8AC3E}">
        <p14:creationId xmlns:p14="http://schemas.microsoft.com/office/powerpoint/2010/main" val="4262853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8BB8-6BC0-4549-B22B-DD9DFCD8E1C7}"/>
              </a:ext>
            </a:extLst>
          </p:cNvPr>
          <p:cNvSpPr>
            <a:spLocks noGrp="1"/>
          </p:cNvSpPr>
          <p:nvPr>
            <p:ph type="title"/>
          </p:nvPr>
        </p:nvSpPr>
        <p:spPr/>
        <p:txBody>
          <a:bodyPr/>
          <a:lstStyle/>
          <a:p>
            <a:r>
              <a:rPr lang="en-GB" dirty="0"/>
              <a:t>How and when to repay</a:t>
            </a:r>
          </a:p>
        </p:txBody>
      </p:sp>
      <p:sp>
        <p:nvSpPr>
          <p:cNvPr id="3" name="Slide Number Placeholder 2">
            <a:extLst>
              <a:ext uri="{FF2B5EF4-FFF2-40B4-BE49-F238E27FC236}">
                <a16:creationId xmlns:a16="http://schemas.microsoft.com/office/drawing/2014/main" id="{A65AECDE-0F2D-4204-A328-FF32B99F3873}"/>
              </a:ext>
            </a:extLst>
          </p:cNvPr>
          <p:cNvSpPr>
            <a:spLocks noGrp="1"/>
          </p:cNvSpPr>
          <p:nvPr>
            <p:ph type="sldNum" sz="quarter" idx="12"/>
          </p:nvPr>
        </p:nvSpPr>
        <p:spPr/>
        <p:txBody>
          <a:bodyPr/>
          <a:lstStyle/>
          <a:p>
            <a:fld id="{9F926885-5829-0A40-BA08-555F19A6394A}" type="slidenum">
              <a:rPr lang="en-US" smtClean="0"/>
              <a:pPr/>
              <a:t>25</a:t>
            </a:fld>
            <a:endParaRPr lang="en-US" dirty="0"/>
          </a:p>
        </p:txBody>
      </p:sp>
      <p:sp>
        <p:nvSpPr>
          <p:cNvPr id="5" name="Snip Single Corner Rectangle 5">
            <a:extLst>
              <a:ext uri="{FF2B5EF4-FFF2-40B4-BE49-F238E27FC236}">
                <a16:creationId xmlns:a16="http://schemas.microsoft.com/office/drawing/2014/main" id="{08B5ABF5-7733-4C1C-AE97-245B7ACB4F94}"/>
              </a:ext>
            </a:extLst>
          </p:cNvPr>
          <p:cNvSpPr/>
          <p:nvPr/>
        </p:nvSpPr>
        <p:spPr>
          <a:xfrm flipV="1">
            <a:off x="812747" y="1599143"/>
            <a:ext cx="4114797" cy="693278"/>
          </a:xfrm>
          <a:prstGeom prst="snip1Rect">
            <a:avLst/>
          </a:prstGeom>
          <a:solidFill>
            <a:srgbClr val="E62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FE3"/>
              </a:solidFill>
            </a:endParaRPr>
          </a:p>
        </p:txBody>
      </p:sp>
      <p:sp>
        <p:nvSpPr>
          <p:cNvPr id="6" name="Content Placeholder 2">
            <a:extLst>
              <a:ext uri="{FF2B5EF4-FFF2-40B4-BE49-F238E27FC236}">
                <a16:creationId xmlns:a16="http://schemas.microsoft.com/office/drawing/2014/main" id="{8F5B87D7-B7BF-4DF1-A704-935C6F1EB6D6}"/>
              </a:ext>
            </a:extLst>
          </p:cNvPr>
          <p:cNvSpPr txBox="1">
            <a:spLocks/>
          </p:cNvSpPr>
          <p:nvPr/>
        </p:nvSpPr>
        <p:spPr>
          <a:xfrm>
            <a:off x="899519" y="1680470"/>
            <a:ext cx="3807352" cy="6286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GB" b="1" dirty="0">
                <a:solidFill>
                  <a:schemeClr val="bg1"/>
                </a:solidFill>
                <a:cs typeface="Ubuntu"/>
              </a:rPr>
              <a:t>When y</a:t>
            </a:r>
            <a:r>
              <a:rPr lang="en-US" b="1" dirty="0">
                <a:solidFill>
                  <a:schemeClr val="bg1"/>
                </a:solidFill>
                <a:cs typeface="Ubuntu"/>
              </a:rPr>
              <a:t>ou will start repaying…</a:t>
            </a:r>
          </a:p>
        </p:txBody>
      </p:sp>
      <p:sp>
        <p:nvSpPr>
          <p:cNvPr id="18" name="Rectangle 17">
            <a:extLst>
              <a:ext uri="{FF2B5EF4-FFF2-40B4-BE49-F238E27FC236}">
                <a16:creationId xmlns:a16="http://schemas.microsoft.com/office/drawing/2014/main" id="{9B42B02F-B97D-493E-A925-4987B923472B}"/>
              </a:ext>
            </a:extLst>
          </p:cNvPr>
          <p:cNvSpPr/>
          <p:nvPr/>
        </p:nvSpPr>
        <p:spPr>
          <a:xfrm>
            <a:off x="1514152" y="3149348"/>
            <a:ext cx="2148957" cy="2636423"/>
          </a:xfrm>
          <a:prstGeom prst="rect">
            <a:avLst/>
          </a:prstGeom>
          <a:solidFill>
            <a:srgbClr val="E62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0D448230-3034-4A30-BAE4-49A552A0363C}"/>
              </a:ext>
            </a:extLst>
          </p:cNvPr>
          <p:cNvSpPr txBox="1"/>
          <p:nvPr/>
        </p:nvSpPr>
        <p:spPr>
          <a:xfrm>
            <a:off x="1494560" y="3655201"/>
            <a:ext cx="2148957" cy="1569660"/>
          </a:xfrm>
          <a:prstGeom prst="rect">
            <a:avLst/>
          </a:prstGeom>
          <a:noFill/>
        </p:spPr>
        <p:txBody>
          <a:bodyPr wrap="square" rtlCol="0">
            <a:spAutoFit/>
          </a:bodyPr>
          <a:lstStyle/>
          <a:p>
            <a:pPr algn="ctr"/>
            <a:r>
              <a:rPr lang="en-GB" sz="2400" b="1" dirty="0">
                <a:solidFill>
                  <a:schemeClr val="bg1"/>
                </a:solidFill>
              </a:rPr>
              <a:t>Your Income</a:t>
            </a:r>
          </a:p>
          <a:p>
            <a:pPr algn="ctr"/>
            <a:br>
              <a:rPr lang="en-GB" sz="2400" b="1" dirty="0">
                <a:solidFill>
                  <a:schemeClr val="bg1"/>
                </a:solidFill>
              </a:rPr>
            </a:br>
            <a:r>
              <a:rPr lang="en-GB" sz="2400" b="1" dirty="0">
                <a:solidFill>
                  <a:schemeClr val="bg1"/>
                </a:solidFill>
              </a:rPr>
              <a:t>£30,000 </a:t>
            </a:r>
            <a:br>
              <a:rPr lang="en-GB" sz="2400" b="1" dirty="0">
                <a:solidFill>
                  <a:schemeClr val="bg1"/>
                </a:solidFill>
              </a:rPr>
            </a:br>
            <a:r>
              <a:rPr lang="en-GB" sz="2400" b="1" dirty="0">
                <a:solidFill>
                  <a:schemeClr val="bg1"/>
                </a:solidFill>
              </a:rPr>
              <a:t>per year</a:t>
            </a:r>
          </a:p>
        </p:txBody>
      </p:sp>
      <p:sp>
        <p:nvSpPr>
          <p:cNvPr id="9" name="Rectangle 8">
            <a:extLst>
              <a:ext uri="{FF2B5EF4-FFF2-40B4-BE49-F238E27FC236}">
                <a16:creationId xmlns:a16="http://schemas.microsoft.com/office/drawing/2014/main" id="{3B289F3C-388A-4579-92CD-567B42CAE5D2}"/>
              </a:ext>
            </a:extLst>
          </p:cNvPr>
          <p:cNvSpPr/>
          <p:nvPr/>
        </p:nvSpPr>
        <p:spPr>
          <a:xfrm>
            <a:off x="1514153" y="2613169"/>
            <a:ext cx="2148958" cy="536180"/>
          </a:xfrm>
          <a:prstGeom prst="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0F67391-DFBA-431B-91E0-F599225AE202}"/>
              </a:ext>
            </a:extLst>
          </p:cNvPr>
          <p:cNvSpPr txBox="1"/>
          <p:nvPr/>
        </p:nvSpPr>
        <p:spPr>
          <a:xfrm>
            <a:off x="827588" y="5906901"/>
            <a:ext cx="3365589" cy="769441"/>
          </a:xfrm>
          <a:prstGeom prst="rect">
            <a:avLst/>
          </a:prstGeom>
          <a:noFill/>
        </p:spPr>
        <p:txBody>
          <a:bodyPr wrap="square" rtlCol="0">
            <a:spAutoFit/>
          </a:bodyPr>
          <a:lstStyle/>
          <a:p>
            <a:pPr algn="ctr"/>
            <a:r>
              <a:rPr lang="en-GB" sz="2200" b="1" dirty="0"/>
              <a:t>Repayment Threshold £25,000</a:t>
            </a:r>
          </a:p>
        </p:txBody>
      </p:sp>
      <p:cxnSp>
        <p:nvCxnSpPr>
          <p:cNvPr id="11" name="Straight Connector 10">
            <a:extLst>
              <a:ext uri="{FF2B5EF4-FFF2-40B4-BE49-F238E27FC236}">
                <a16:creationId xmlns:a16="http://schemas.microsoft.com/office/drawing/2014/main" id="{C8C2086A-7FA9-410B-931F-85EDCD5FCBA6}"/>
              </a:ext>
            </a:extLst>
          </p:cNvPr>
          <p:cNvCxnSpPr>
            <a:cxnSpLocks/>
          </p:cNvCxnSpPr>
          <p:nvPr/>
        </p:nvCxnSpPr>
        <p:spPr>
          <a:xfrm>
            <a:off x="1191311" y="3149349"/>
            <a:ext cx="279432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996D09AC-BDD3-44D7-83B8-B9B44313F325}"/>
              </a:ext>
            </a:extLst>
          </p:cNvPr>
          <p:cNvCxnSpPr>
            <a:cxnSpLocks/>
          </p:cNvCxnSpPr>
          <p:nvPr/>
        </p:nvCxnSpPr>
        <p:spPr>
          <a:xfrm>
            <a:off x="3985637" y="2775918"/>
            <a:ext cx="202515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614ED2C-2EF6-469F-8F5B-EC2E0E94546B}"/>
              </a:ext>
            </a:extLst>
          </p:cNvPr>
          <p:cNvSpPr txBox="1"/>
          <p:nvPr/>
        </p:nvSpPr>
        <p:spPr>
          <a:xfrm>
            <a:off x="6220094" y="2275403"/>
            <a:ext cx="3194475" cy="769441"/>
          </a:xfrm>
          <a:prstGeom prst="rect">
            <a:avLst/>
          </a:prstGeom>
          <a:noFill/>
        </p:spPr>
        <p:txBody>
          <a:bodyPr wrap="square" rtlCol="0">
            <a:spAutoFit/>
          </a:bodyPr>
          <a:lstStyle/>
          <a:p>
            <a:pPr algn="ctr"/>
            <a:r>
              <a:rPr lang="en-GB" sz="2200" b="1" dirty="0"/>
              <a:t>£5000 over Repayment Threshold</a:t>
            </a:r>
          </a:p>
        </p:txBody>
      </p:sp>
      <p:cxnSp>
        <p:nvCxnSpPr>
          <p:cNvPr id="14" name="Straight Arrow Connector 13">
            <a:extLst>
              <a:ext uri="{FF2B5EF4-FFF2-40B4-BE49-F238E27FC236}">
                <a16:creationId xmlns:a16="http://schemas.microsoft.com/office/drawing/2014/main" id="{B74DCAB3-AAAD-4643-BC1D-2A8C9C11F326}"/>
              </a:ext>
            </a:extLst>
          </p:cNvPr>
          <p:cNvCxnSpPr>
            <a:cxnSpLocks/>
          </p:cNvCxnSpPr>
          <p:nvPr/>
        </p:nvCxnSpPr>
        <p:spPr>
          <a:xfrm flipV="1">
            <a:off x="7817332" y="1683602"/>
            <a:ext cx="0" cy="55261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B786F70-0806-4FBA-9392-2F54913C6845}"/>
              </a:ext>
            </a:extLst>
          </p:cNvPr>
          <p:cNvSpPr txBox="1"/>
          <p:nvPr/>
        </p:nvSpPr>
        <p:spPr>
          <a:xfrm>
            <a:off x="6785782" y="676782"/>
            <a:ext cx="1969528" cy="769441"/>
          </a:xfrm>
          <a:prstGeom prst="rect">
            <a:avLst/>
          </a:prstGeom>
          <a:noFill/>
        </p:spPr>
        <p:txBody>
          <a:bodyPr wrap="square" rtlCol="0">
            <a:spAutoFit/>
          </a:bodyPr>
          <a:lstStyle/>
          <a:p>
            <a:pPr algn="ctr"/>
            <a:r>
              <a:rPr lang="en-GB" sz="2200" b="1" dirty="0"/>
              <a:t>You repay 9% of £5000</a:t>
            </a:r>
          </a:p>
        </p:txBody>
      </p:sp>
      <p:sp>
        <p:nvSpPr>
          <p:cNvPr id="16" name="TextBox 15">
            <a:extLst>
              <a:ext uri="{FF2B5EF4-FFF2-40B4-BE49-F238E27FC236}">
                <a16:creationId xmlns:a16="http://schemas.microsoft.com/office/drawing/2014/main" id="{136B289C-6CA4-4E19-B27A-A2A0FF983F9D}"/>
              </a:ext>
            </a:extLst>
          </p:cNvPr>
          <p:cNvSpPr txBox="1"/>
          <p:nvPr/>
        </p:nvSpPr>
        <p:spPr>
          <a:xfrm>
            <a:off x="8834035" y="902978"/>
            <a:ext cx="851550" cy="769441"/>
          </a:xfrm>
          <a:prstGeom prst="rect">
            <a:avLst/>
          </a:prstGeom>
          <a:noFill/>
        </p:spPr>
        <p:txBody>
          <a:bodyPr wrap="square" rtlCol="0">
            <a:spAutoFit/>
          </a:bodyPr>
          <a:lstStyle/>
          <a:p>
            <a:pPr algn="ctr"/>
            <a:r>
              <a:rPr lang="en-GB" sz="4400" dirty="0"/>
              <a:t>=</a:t>
            </a:r>
          </a:p>
        </p:txBody>
      </p:sp>
      <p:sp>
        <p:nvSpPr>
          <p:cNvPr id="17" name="TextBox 16">
            <a:extLst>
              <a:ext uri="{FF2B5EF4-FFF2-40B4-BE49-F238E27FC236}">
                <a16:creationId xmlns:a16="http://schemas.microsoft.com/office/drawing/2014/main" id="{87AD4D24-BD18-449B-93A4-247203E80906}"/>
              </a:ext>
            </a:extLst>
          </p:cNvPr>
          <p:cNvSpPr txBox="1"/>
          <p:nvPr/>
        </p:nvSpPr>
        <p:spPr>
          <a:xfrm>
            <a:off x="9944311" y="709259"/>
            <a:ext cx="1663837" cy="1107996"/>
          </a:xfrm>
          <a:prstGeom prst="rect">
            <a:avLst/>
          </a:prstGeom>
          <a:noFill/>
        </p:spPr>
        <p:txBody>
          <a:bodyPr wrap="square" rtlCol="0">
            <a:spAutoFit/>
          </a:bodyPr>
          <a:lstStyle/>
          <a:p>
            <a:pPr algn="ctr"/>
            <a:r>
              <a:rPr lang="en-GB" sz="2200" b="1" dirty="0"/>
              <a:t>You repay </a:t>
            </a:r>
          </a:p>
          <a:p>
            <a:pPr algn="ctr"/>
            <a:r>
              <a:rPr lang="en-GB" sz="2200" b="1" dirty="0"/>
              <a:t>£37.50 per month</a:t>
            </a:r>
          </a:p>
        </p:txBody>
      </p:sp>
      <p:graphicFrame>
        <p:nvGraphicFramePr>
          <p:cNvPr id="20" name="Group 3">
            <a:extLst>
              <a:ext uri="{FF2B5EF4-FFF2-40B4-BE49-F238E27FC236}">
                <a16:creationId xmlns:a16="http://schemas.microsoft.com/office/drawing/2014/main" id="{CC2AE178-0BAA-442D-BA28-010C75B0184A}"/>
              </a:ext>
            </a:extLst>
          </p:cNvPr>
          <p:cNvGraphicFramePr>
            <a:graphicFrameLocks/>
          </p:cNvGraphicFramePr>
          <p:nvPr>
            <p:extLst>
              <p:ext uri="{D42A27DB-BD31-4B8C-83A1-F6EECF244321}">
                <p14:modId xmlns:p14="http://schemas.microsoft.com/office/powerpoint/2010/main" val="653496087"/>
              </p:ext>
            </p:extLst>
          </p:nvPr>
        </p:nvGraphicFramePr>
        <p:xfrm>
          <a:off x="4637806" y="3265714"/>
          <a:ext cx="7186838" cy="3308111"/>
        </p:xfrm>
        <a:graphic>
          <a:graphicData uri="http://schemas.openxmlformats.org/drawingml/2006/table">
            <a:tbl>
              <a:tblPr firstRow="1">
                <a:tableStyleId>{C4B1156A-380E-4F78-BDF5-A606A8083BF9}</a:tableStyleId>
              </a:tblPr>
              <a:tblGrid>
                <a:gridCol w="2343154">
                  <a:extLst>
                    <a:ext uri="{9D8B030D-6E8A-4147-A177-3AD203B41FA5}">
                      <a16:colId xmlns:a16="http://schemas.microsoft.com/office/drawing/2014/main" val="20000"/>
                    </a:ext>
                  </a:extLst>
                </a:gridCol>
                <a:gridCol w="2306616">
                  <a:extLst>
                    <a:ext uri="{9D8B030D-6E8A-4147-A177-3AD203B41FA5}">
                      <a16:colId xmlns:a16="http://schemas.microsoft.com/office/drawing/2014/main" val="20001"/>
                    </a:ext>
                  </a:extLst>
                </a:gridCol>
                <a:gridCol w="2537068">
                  <a:extLst>
                    <a:ext uri="{9D8B030D-6E8A-4147-A177-3AD203B41FA5}">
                      <a16:colId xmlns:a16="http://schemas.microsoft.com/office/drawing/2014/main" val="20002"/>
                    </a:ext>
                  </a:extLst>
                </a:gridCol>
              </a:tblGrid>
              <a:tr h="871891">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1" u="none" strike="noStrike" cap="none" normalizeH="0" baseline="0" dirty="0">
                          <a:ln>
                            <a:noFill/>
                          </a:ln>
                          <a:solidFill>
                            <a:schemeClr val="bg1"/>
                          </a:solidFill>
                          <a:effectLst/>
                          <a:latin typeface="Arial" pitchFamily="34" charset="0"/>
                          <a:cs typeface="Arial" pitchFamily="34" charset="0"/>
                        </a:rPr>
                        <a:t>Income each year before tax</a:t>
                      </a:r>
                      <a:endParaRPr kumimoji="0" lang="en-GB" sz="1600" b="1" i="0" u="none" strike="noStrike" cap="none" normalizeH="0" baseline="0" dirty="0">
                        <a:ln>
                          <a:noFill/>
                        </a:ln>
                        <a:solidFill>
                          <a:schemeClr val="bg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3976"/>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1" u="none" strike="noStrike" cap="none" normalizeH="0" baseline="0" dirty="0">
                          <a:ln>
                            <a:noFill/>
                          </a:ln>
                          <a:solidFill>
                            <a:schemeClr val="bg1"/>
                          </a:solidFill>
                          <a:effectLst/>
                          <a:latin typeface="Arial" pitchFamily="34" charset="0"/>
                          <a:cs typeface="Arial" pitchFamily="34" charset="0"/>
                        </a:rPr>
                        <a:t> 9 % will be deducted from</a:t>
                      </a:r>
                      <a:endParaRPr kumimoji="0" lang="en-GB" sz="1600" b="1" i="0" u="none" strike="noStrike" cap="none" normalizeH="0" baseline="0" dirty="0">
                        <a:ln>
                          <a:noFill/>
                        </a:ln>
                        <a:solidFill>
                          <a:schemeClr val="bg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3976"/>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1" u="none" strike="noStrike" cap="none" normalizeH="0" baseline="0" dirty="0">
                          <a:ln>
                            <a:noFill/>
                          </a:ln>
                          <a:solidFill>
                            <a:schemeClr val="bg1"/>
                          </a:solidFill>
                          <a:effectLst/>
                          <a:latin typeface="Arial" pitchFamily="34" charset="0"/>
                          <a:cs typeface="Arial" pitchFamily="34" charset="0"/>
                        </a:rPr>
                        <a:t>Monthly repayment </a:t>
                      </a:r>
                      <a:r>
                        <a:rPr kumimoji="0" lang="en-GB" sz="1400" b="1" u="none" strike="noStrike" cap="none" normalizeH="0" baseline="0" dirty="0">
                          <a:ln>
                            <a:noFill/>
                          </a:ln>
                          <a:solidFill>
                            <a:schemeClr val="bg1"/>
                          </a:solidFill>
                          <a:effectLst/>
                          <a:latin typeface="Arial" pitchFamily="34" charset="0"/>
                          <a:cs typeface="Arial" pitchFamily="34" charset="0"/>
                        </a:rPr>
                        <a:t>(Approx)</a:t>
                      </a:r>
                      <a:endParaRPr kumimoji="0" lang="en-GB" sz="1400" b="1" i="0" u="none" strike="noStrike" cap="none" normalizeH="0" baseline="0" dirty="0">
                        <a:ln>
                          <a:noFill/>
                        </a:ln>
                        <a:solidFill>
                          <a:schemeClr val="bg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3976"/>
                    </a:solidFill>
                  </a:tcPr>
                </a:tc>
                <a:extLst>
                  <a:ext uri="{0D108BD9-81ED-4DB2-BD59-A6C34878D82A}">
                    <a16:rowId xmlns:a16="http://schemas.microsoft.com/office/drawing/2014/main" val="10000"/>
                  </a:ext>
                </a:extLst>
              </a:tr>
              <a:tr h="487244">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£25,000</a:t>
                      </a:r>
                      <a:endParaRPr kumimoji="0" lang="en-GB" sz="1600" b="0" i="0" u="none" strike="noStrike" cap="none" normalizeH="0" baseline="0" dirty="0">
                        <a:ln>
                          <a:noFill/>
                        </a:ln>
                        <a:solidFill>
                          <a:srgbClr val="0066CC"/>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1600" b="0" u="none" strike="noStrike" cap="none" normalizeH="0" baseline="0" dirty="0">
                          <a:ln>
                            <a:noFill/>
                          </a:ln>
                          <a:effectLst/>
                          <a:latin typeface="Arial" pitchFamily="34" charset="0"/>
                          <a:cs typeface="Arial" pitchFamily="34" charset="0"/>
                        </a:rPr>
                        <a:t>£0</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£0</a:t>
                      </a:r>
                      <a:endParaRPr kumimoji="0" lang="en-GB" sz="1600" b="0" i="0" u="none" strike="noStrike" cap="none" normalizeH="0" baseline="0" dirty="0">
                        <a:ln>
                          <a:noFill/>
                        </a:ln>
                        <a:solidFill>
                          <a:srgbClr val="009900"/>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87244">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£30,000</a:t>
                      </a:r>
                      <a:endParaRPr kumimoji="0" lang="en-GB"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1600" b="0" u="none" strike="noStrike" cap="none" normalizeH="0" baseline="0" dirty="0">
                          <a:ln>
                            <a:noFill/>
                          </a:ln>
                          <a:effectLst/>
                          <a:latin typeface="Arial" pitchFamily="34" charset="0"/>
                          <a:cs typeface="Arial" pitchFamily="34" charset="0"/>
                        </a:rPr>
                        <a:t>£5,000</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£37.50</a:t>
                      </a:r>
                      <a:endParaRPr kumimoji="0" lang="en-GB" sz="1600" b="0" i="0" u="none" strike="noStrike" cap="none" normalizeH="0" baseline="0" dirty="0">
                        <a:ln>
                          <a:noFill/>
                        </a:ln>
                        <a:solidFill>
                          <a:srgbClr val="009900"/>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2"/>
                  </a:ext>
                </a:extLst>
              </a:tr>
              <a:tr h="487244">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£35,000</a:t>
                      </a:r>
                      <a:endParaRPr kumimoji="0" lang="en-GB"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1600" b="0" u="none" strike="noStrike" cap="none" normalizeH="0" baseline="0" dirty="0">
                          <a:ln>
                            <a:noFill/>
                          </a:ln>
                          <a:effectLst/>
                          <a:latin typeface="Arial" pitchFamily="34" charset="0"/>
                          <a:cs typeface="Arial" pitchFamily="34" charset="0"/>
                        </a:rPr>
                        <a:t>£10,000</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£75</a:t>
                      </a:r>
                      <a:endParaRPr kumimoji="0" lang="en-GB" sz="1600" b="0" i="0" u="none" strike="noStrike" cap="none" normalizeH="0" baseline="0" dirty="0">
                        <a:ln>
                          <a:noFill/>
                        </a:ln>
                        <a:solidFill>
                          <a:srgbClr val="009900"/>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87244">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£40,000</a:t>
                      </a:r>
                      <a:endParaRPr kumimoji="0" lang="en-GB"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1600" b="0" u="none" strike="noStrike" cap="none" normalizeH="0" baseline="0" dirty="0">
                          <a:ln>
                            <a:noFill/>
                          </a:ln>
                          <a:effectLst/>
                          <a:latin typeface="Arial" pitchFamily="34" charset="0"/>
                          <a:cs typeface="Arial" pitchFamily="34" charset="0"/>
                        </a:rPr>
                        <a:t>£15,000</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£112.50</a:t>
                      </a:r>
                      <a:endParaRPr kumimoji="0" lang="en-GB" sz="1600" b="0" i="0" u="none" strike="noStrike" cap="none" normalizeH="0" baseline="0" dirty="0">
                        <a:ln>
                          <a:noFill/>
                        </a:ln>
                        <a:solidFill>
                          <a:srgbClr val="009900"/>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4"/>
                  </a:ext>
                </a:extLst>
              </a:tr>
              <a:tr h="487244">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£50,000</a:t>
                      </a:r>
                      <a:endParaRPr kumimoji="0" lang="en-GB"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1600" b="0" u="none" strike="noStrike" cap="none" normalizeH="0" baseline="0" dirty="0">
                          <a:ln>
                            <a:noFill/>
                          </a:ln>
                          <a:effectLst/>
                          <a:latin typeface="Arial" pitchFamily="34" charset="0"/>
                          <a:cs typeface="Arial" pitchFamily="34" charset="0"/>
                        </a:rPr>
                        <a:t>£25,000</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1600" b="0" u="none" strike="noStrike" cap="none" normalizeH="0" baseline="0" dirty="0">
                          <a:ln>
                            <a:noFill/>
                          </a:ln>
                          <a:effectLst/>
                          <a:latin typeface="Arial" pitchFamily="34" charset="0"/>
                          <a:cs typeface="Arial" pitchFamily="34" charset="0"/>
                        </a:rPr>
                        <a:t>£187.50</a:t>
                      </a:r>
                      <a:endParaRPr kumimoji="0" lang="en-GB" sz="1600" b="0" i="0" u="none" strike="noStrike" cap="none" normalizeH="0" baseline="0" dirty="0">
                        <a:ln>
                          <a:noFill/>
                        </a:ln>
                        <a:solidFill>
                          <a:srgbClr val="009900"/>
                        </a:solidFill>
                        <a:effectLst/>
                        <a:latin typeface="Arial" pitchFamily="34" charset="0"/>
                        <a:cs typeface="Arial" pitchFamily="34" charset="0"/>
                      </a:endParaRPr>
                    </a:p>
                  </a:txBody>
                  <a:tcPr marL="28455" marR="28455" marT="28455" marB="2845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04745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9B61A-88CC-4E35-8067-ACF476C19AC8}"/>
              </a:ext>
            </a:extLst>
          </p:cNvPr>
          <p:cNvSpPr>
            <a:spLocks noGrp="1"/>
          </p:cNvSpPr>
          <p:nvPr>
            <p:ph type="sldNum" sz="quarter" idx="12"/>
          </p:nvPr>
        </p:nvSpPr>
        <p:spPr/>
        <p:txBody>
          <a:bodyPr/>
          <a:lstStyle/>
          <a:p>
            <a:fld id="{9F926885-5829-0A40-BA08-555F19A6394A}" type="slidenum">
              <a:rPr lang="en-US" smtClean="0"/>
              <a:pPr/>
              <a:t>26</a:t>
            </a:fld>
            <a:endParaRPr lang="en-US"/>
          </a:p>
        </p:txBody>
      </p:sp>
      <p:sp>
        <p:nvSpPr>
          <p:cNvPr id="3" name="Title 2">
            <a:extLst>
              <a:ext uri="{FF2B5EF4-FFF2-40B4-BE49-F238E27FC236}">
                <a16:creationId xmlns:a16="http://schemas.microsoft.com/office/drawing/2014/main" id="{1971ABCF-9EE5-4EC6-9FC9-471151764371}"/>
              </a:ext>
            </a:extLst>
          </p:cNvPr>
          <p:cNvSpPr>
            <a:spLocks noGrp="1"/>
          </p:cNvSpPr>
          <p:nvPr>
            <p:ph type="title"/>
          </p:nvPr>
        </p:nvSpPr>
        <p:spPr>
          <a:xfrm>
            <a:off x="887590" y="2808513"/>
            <a:ext cx="6741119" cy="777241"/>
          </a:xfrm>
        </p:spPr>
        <p:txBody>
          <a:bodyPr/>
          <a:lstStyle/>
          <a:p>
            <a:r>
              <a:rPr lang="en-GB" dirty="0"/>
              <a:t>Game: Higher or lower?</a:t>
            </a:r>
          </a:p>
        </p:txBody>
      </p:sp>
      <p:sp>
        <p:nvSpPr>
          <p:cNvPr id="4" name="Picture Placeholder 3">
            <a:extLst>
              <a:ext uri="{FF2B5EF4-FFF2-40B4-BE49-F238E27FC236}">
                <a16:creationId xmlns:a16="http://schemas.microsoft.com/office/drawing/2014/main" id="{43AACADB-E143-4BAA-8C62-196BDA0F8F9D}"/>
              </a:ext>
            </a:extLst>
          </p:cNvPr>
          <p:cNvSpPr>
            <a:spLocks noGrp="1"/>
          </p:cNvSpPr>
          <p:nvPr>
            <p:ph type="pic" sz="quarter" idx="18"/>
          </p:nvPr>
        </p:nvSpPr>
        <p:spPr/>
        <p:txBody>
          <a:bodyPr/>
          <a:lstStyle/>
          <a:p>
            <a:endParaRPr lang="en-GB"/>
          </a:p>
        </p:txBody>
      </p:sp>
    </p:spTree>
    <p:extLst>
      <p:ext uri="{BB962C8B-B14F-4D97-AF65-F5344CB8AC3E}">
        <p14:creationId xmlns:p14="http://schemas.microsoft.com/office/powerpoint/2010/main" val="2949163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8BB8-6BC0-4549-B22B-DD9DFCD8E1C7}"/>
              </a:ext>
            </a:extLst>
          </p:cNvPr>
          <p:cNvSpPr>
            <a:spLocks noGrp="1"/>
          </p:cNvSpPr>
          <p:nvPr>
            <p:ph type="title"/>
          </p:nvPr>
        </p:nvSpPr>
        <p:spPr/>
        <p:txBody>
          <a:bodyPr/>
          <a:lstStyle/>
          <a:p>
            <a:r>
              <a:rPr lang="en-GB" dirty="0"/>
              <a:t>Game: Higher or lower?</a:t>
            </a:r>
          </a:p>
        </p:txBody>
      </p:sp>
      <p:sp>
        <p:nvSpPr>
          <p:cNvPr id="3" name="Slide Number Placeholder 2">
            <a:extLst>
              <a:ext uri="{FF2B5EF4-FFF2-40B4-BE49-F238E27FC236}">
                <a16:creationId xmlns:a16="http://schemas.microsoft.com/office/drawing/2014/main" id="{A65AECDE-0F2D-4204-A328-FF32B99F3873}"/>
              </a:ext>
            </a:extLst>
          </p:cNvPr>
          <p:cNvSpPr>
            <a:spLocks noGrp="1"/>
          </p:cNvSpPr>
          <p:nvPr>
            <p:ph type="sldNum" sz="quarter" idx="12"/>
          </p:nvPr>
        </p:nvSpPr>
        <p:spPr/>
        <p:txBody>
          <a:bodyPr/>
          <a:lstStyle/>
          <a:p>
            <a:fld id="{9F926885-5829-0A40-BA08-555F19A6394A}" type="slidenum">
              <a:rPr lang="en-US" smtClean="0"/>
              <a:pPr/>
              <a:t>27</a:t>
            </a:fld>
            <a:endParaRPr lang="en-US" dirty="0"/>
          </a:p>
        </p:txBody>
      </p:sp>
      <p:sp>
        <p:nvSpPr>
          <p:cNvPr id="21" name="Rectangle 20">
            <a:extLst>
              <a:ext uri="{FF2B5EF4-FFF2-40B4-BE49-F238E27FC236}">
                <a16:creationId xmlns:a16="http://schemas.microsoft.com/office/drawing/2014/main" id="{009E5628-E272-4C77-B4BE-0A1E7B7C31F6}"/>
              </a:ext>
            </a:extLst>
          </p:cNvPr>
          <p:cNvSpPr/>
          <p:nvPr/>
        </p:nvSpPr>
        <p:spPr>
          <a:xfrm>
            <a:off x="8871301" y="3627035"/>
            <a:ext cx="1916818" cy="1868527"/>
          </a:xfrm>
          <a:prstGeom prst="rect">
            <a:avLst/>
          </a:prstGeom>
          <a:solidFill>
            <a:srgbClr val="8D5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0DF61661-D6DB-4B0C-A006-BA5631A8E333}"/>
              </a:ext>
            </a:extLst>
          </p:cNvPr>
          <p:cNvSpPr/>
          <p:nvPr/>
        </p:nvSpPr>
        <p:spPr>
          <a:xfrm>
            <a:off x="1644119" y="3627035"/>
            <a:ext cx="1836000" cy="1868527"/>
          </a:xfrm>
          <a:prstGeom prst="rect">
            <a:avLst/>
          </a:prstGeom>
          <a:solidFill>
            <a:srgbClr val="8D5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EB933866-A04E-48E0-85EA-DC4FFC46C0D4}"/>
              </a:ext>
            </a:extLst>
          </p:cNvPr>
          <p:cNvSpPr/>
          <p:nvPr/>
        </p:nvSpPr>
        <p:spPr>
          <a:xfrm>
            <a:off x="1644119" y="1779126"/>
            <a:ext cx="1836000" cy="184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8DF7114B-FB8B-48C3-8682-63604C5428FE}"/>
              </a:ext>
            </a:extLst>
          </p:cNvPr>
          <p:cNvSpPr/>
          <p:nvPr/>
        </p:nvSpPr>
        <p:spPr>
          <a:xfrm>
            <a:off x="3429787" y="1779126"/>
            <a:ext cx="1836000" cy="1849500"/>
          </a:xfrm>
          <a:prstGeom prst="rect">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DCDAEE9-E618-44CB-9368-611E02785104}"/>
              </a:ext>
            </a:extLst>
          </p:cNvPr>
          <p:cNvSpPr/>
          <p:nvPr/>
        </p:nvSpPr>
        <p:spPr>
          <a:xfrm>
            <a:off x="5257710" y="1779126"/>
            <a:ext cx="1836000" cy="1849500"/>
          </a:xfrm>
          <a:prstGeom prst="rect">
            <a:avLst/>
          </a:prstGeom>
          <a:solidFill>
            <a:srgbClr val="8D5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C91D646E-2A51-48E2-AC41-4086E25F1376}"/>
              </a:ext>
            </a:extLst>
          </p:cNvPr>
          <p:cNvSpPr/>
          <p:nvPr/>
        </p:nvSpPr>
        <p:spPr>
          <a:xfrm>
            <a:off x="7070773" y="1779126"/>
            <a:ext cx="1897271" cy="1849500"/>
          </a:xfrm>
          <a:prstGeom prst="rect">
            <a:avLst/>
          </a:prstGeom>
          <a:solidFill>
            <a:srgbClr val="D34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4CC15EDB-C94C-4C90-A1E8-D44033893B46}"/>
              </a:ext>
            </a:extLst>
          </p:cNvPr>
          <p:cNvSpPr/>
          <p:nvPr/>
        </p:nvSpPr>
        <p:spPr>
          <a:xfrm>
            <a:off x="8932563" y="1779126"/>
            <a:ext cx="1855556" cy="184950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DC96E20F-3C12-4744-A2D9-36A68F917A5E}"/>
              </a:ext>
            </a:extLst>
          </p:cNvPr>
          <p:cNvSpPr/>
          <p:nvPr/>
        </p:nvSpPr>
        <p:spPr>
          <a:xfrm>
            <a:off x="3429787" y="3627035"/>
            <a:ext cx="1836000" cy="1868527"/>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6611CB1C-5B2A-49AE-811E-0F57B3627C6A}"/>
              </a:ext>
            </a:extLst>
          </p:cNvPr>
          <p:cNvSpPr/>
          <p:nvPr/>
        </p:nvSpPr>
        <p:spPr>
          <a:xfrm>
            <a:off x="5257710" y="3627035"/>
            <a:ext cx="1836000" cy="1868527"/>
          </a:xfrm>
          <a:prstGeom prst="rect">
            <a:avLst/>
          </a:prstGeom>
          <a:solidFill>
            <a:srgbClr val="F89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13C0CBE8-3342-4F7C-AAAB-FA680309CBCF}"/>
              </a:ext>
            </a:extLst>
          </p:cNvPr>
          <p:cNvSpPr/>
          <p:nvPr/>
        </p:nvSpPr>
        <p:spPr>
          <a:xfrm>
            <a:off x="7070772" y="3627035"/>
            <a:ext cx="1860365" cy="1868527"/>
          </a:xfrm>
          <a:prstGeom prst="rect">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1" name="Picture 30">
            <a:extLst>
              <a:ext uri="{FF2B5EF4-FFF2-40B4-BE49-F238E27FC236}">
                <a16:creationId xmlns:a16="http://schemas.microsoft.com/office/drawing/2014/main" id="{95C4948D-11DB-445B-B1B9-7DEF541C5B37}"/>
              </a:ext>
            </a:extLst>
          </p:cNvPr>
          <p:cNvPicPr>
            <a:picLocks noChangeAspect="1"/>
          </p:cNvPicPr>
          <p:nvPr/>
        </p:nvPicPr>
        <p:blipFill>
          <a:blip r:embed="rId3"/>
          <a:stretch>
            <a:fillRect/>
          </a:stretch>
        </p:blipFill>
        <p:spPr>
          <a:xfrm>
            <a:off x="7474447" y="2315718"/>
            <a:ext cx="1059611" cy="770627"/>
          </a:xfrm>
          <a:prstGeom prst="rect">
            <a:avLst/>
          </a:prstGeom>
        </p:spPr>
      </p:pic>
      <p:pic>
        <p:nvPicPr>
          <p:cNvPr id="32" name="Picture 31">
            <a:extLst>
              <a:ext uri="{FF2B5EF4-FFF2-40B4-BE49-F238E27FC236}">
                <a16:creationId xmlns:a16="http://schemas.microsoft.com/office/drawing/2014/main" id="{008B9773-CF51-4ABE-B1AF-82C014636A7C}"/>
              </a:ext>
            </a:extLst>
          </p:cNvPr>
          <p:cNvPicPr>
            <a:picLocks noChangeAspect="1"/>
          </p:cNvPicPr>
          <p:nvPr/>
        </p:nvPicPr>
        <p:blipFill>
          <a:blip r:embed="rId4"/>
          <a:stretch>
            <a:fillRect/>
          </a:stretch>
        </p:blipFill>
        <p:spPr>
          <a:xfrm>
            <a:off x="5753070" y="4071251"/>
            <a:ext cx="808985" cy="873703"/>
          </a:xfrm>
          <a:prstGeom prst="rect">
            <a:avLst/>
          </a:prstGeom>
        </p:spPr>
      </p:pic>
      <p:pic>
        <p:nvPicPr>
          <p:cNvPr id="33" name="Picture 32">
            <a:extLst>
              <a:ext uri="{FF2B5EF4-FFF2-40B4-BE49-F238E27FC236}">
                <a16:creationId xmlns:a16="http://schemas.microsoft.com/office/drawing/2014/main" id="{65841522-C059-4F8B-A6E3-0020049B786E}"/>
              </a:ext>
            </a:extLst>
          </p:cNvPr>
          <p:cNvPicPr>
            <a:picLocks noChangeAspect="1"/>
          </p:cNvPicPr>
          <p:nvPr/>
        </p:nvPicPr>
        <p:blipFill>
          <a:blip r:embed="rId5"/>
          <a:stretch>
            <a:fillRect/>
          </a:stretch>
        </p:blipFill>
        <p:spPr>
          <a:xfrm>
            <a:off x="3943170" y="2300562"/>
            <a:ext cx="817445" cy="735701"/>
          </a:xfrm>
          <a:prstGeom prst="rect">
            <a:avLst/>
          </a:prstGeom>
        </p:spPr>
      </p:pic>
      <p:pic>
        <p:nvPicPr>
          <p:cNvPr id="34" name="Picture 33">
            <a:extLst>
              <a:ext uri="{FF2B5EF4-FFF2-40B4-BE49-F238E27FC236}">
                <a16:creationId xmlns:a16="http://schemas.microsoft.com/office/drawing/2014/main" id="{F5613A32-394C-429B-9C2A-D901899804BE}"/>
              </a:ext>
            </a:extLst>
          </p:cNvPr>
          <p:cNvPicPr>
            <a:picLocks noChangeAspect="1"/>
          </p:cNvPicPr>
          <p:nvPr/>
        </p:nvPicPr>
        <p:blipFill>
          <a:blip r:embed="rId6"/>
          <a:stretch>
            <a:fillRect/>
          </a:stretch>
        </p:blipFill>
        <p:spPr>
          <a:xfrm>
            <a:off x="7470463" y="4096819"/>
            <a:ext cx="892121" cy="795676"/>
          </a:xfrm>
          <a:prstGeom prst="rect">
            <a:avLst/>
          </a:prstGeom>
        </p:spPr>
      </p:pic>
      <p:pic>
        <p:nvPicPr>
          <p:cNvPr id="35" name="Picture 34">
            <a:extLst>
              <a:ext uri="{FF2B5EF4-FFF2-40B4-BE49-F238E27FC236}">
                <a16:creationId xmlns:a16="http://schemas.microsoft.com/office/drawing/2014/main" id="{36107814-9410-4694-89F7-F1EE3227DD02}"/>
              </a:ext>
            </a:extLst>
          </p:cNvPr>
          <p:cNvPicPr>
            <a:picLocks noChangeAspect="1"/>
          </p:cNvPicPr>
          <p:nvPr/>
        </p:nvPicPr>
        <p:blipFill>
          <a:blip r:embed="rId7"/>
          <a:stretch>
            <a:fillRect/>
          </a:stretch>
        </p:blipFill>
        <p:spPr>
          <a:xfrm>
            <a:off x="2305893" y="4101454"/>
            <a:ext cx="467420" cy="849855"/>
          </a:xfrm>
          <a:prstGeom prst="rect">
            <a:avLst/>
          </a:prstGeom>
        </p:spPr>
      </p:pic>
      <p:pic>
        <p:nvPicPr>
          <p:cNvPr id="36" name="Picture 35">
            <a:extLst>
              <a:ext uri="{FF2B5EF4-FFF2-40B4-BE49-F238E27FC236}">
                <a16:creationId xmlns:a16="http://schemas.microsoft.com/office/drawing/2014/main" id="{9712B432-7D63-47E8-8279-650D18D9A1D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06225" y="2002056"/>
            <a:ext cx="1337866" cy="1337864"/>
          </a:xfrm>
          <a:prstGeom prst="rect">
            <a:avLst/>
          </a:prstGeom>
        </p:spPr>
      </p:pic>
      <p:pic>
        <p:nvPicPr>
          <p:cNvPr id="37" name="Picture 36">
            <a:extLst>
              <a:ext uri="{FF2B5EF4-FFF2-40B4-BE49-F238E27FC236}">
                <a16:creationId xmlns:a16="http://schemas.microsoft.com/office/drawing/2014/main" id="{016E32CB-5B61-457E-9727-554DC6E17B2F}"/>
              </a:ext>
            </a:extLst>
          </p:cNvPr>
          <p:cNvPicPr>
            <a:picLocks noChangeAspect="1"/>
          </p:cNvPicPr>
          <p:nvPr/>
        </p:nvPicPr>
        <p:blipFill>
          <a:blip r:embed="rId9"/>
          <a:stretch>
            <a:fillRect/>
          </a:stretch>
        </p:blipFill>
        <p:spPr>
          <a:xfrm>
            <a:off x="9610049" y="2293245"/>
            <a:ext cx="521107" cy="836929"/>
          </a:xfrm>
          <a:prstGeom prst="rect">
            <a:avLst/>
          </a:prstGeom>
        </p:spPr>
      </p:pic>
      <p:pic>
        <p:nvPicPr>
          <p:cNvPr id="38" name="Picture 37">
            <a:extLst>
              <a:ext uri="{FF2B5EF4-FFF2-40B4-BE49-F238E27FC236}">
                <a16:creationId xmlns:a16="http://schemas.microsoft.com/office/drawing/2014/main" id="{E5781907-791C-4226-ABCB-F4B33CE9423B}"/>
              </a:ext>
            </a:extLst>
          </p:cNvPr>
          <p:cNvPicPr>
            <a:picLocks noChangeAspect="1"/>
          </p:cNvPicPr>
          <p:nvPr/>
        </p:nvPicPr>
        <p:blipFill>
          <a:blip r:embed="rId10"/>
          <a:stretch>
            <a:fillRect/>
          </a:stretch>
        </p:blipFill>
        <p:spPr>
          <a:xfrm>
            <a:off x="2150065" y="2249127"/>
            <a:ext cx="722849" cy="790090"/>
          </a:xfrm>
          <a:prstGeom prst="rect">
            <a:avLst/>
          </a:prstGeom>
        </p:spPr>
      </p:pic>
      <p:pic>
        <p:nvPicPr>
          <p:cNvPr id="39" name="Picture 38">
            <a:extLst>
              <a:ext uri="{FF2B5EF4-FFF2-40B4-BE49-F238E27FC236}">
                <a16:creationId xmlns:a16="http://schemas.microsoft.com/office/drawing/2014/main" id="{399A3CD2-5911-4ECD-812C-2E1E37BBDAB0}"/>
              </a:ext>
            </a:extLst>
          </p:cNvPr>
          <p:cNvPicPr>
            <a:picLocks noChangeAspect="1"/>
          </p:cNvPicPr>
          <p:nvPr/>
        </p:nvPicPr>
        <p:blipFill>
          <a:blip r:embed="rId11"/>
          <a:stretch>
            <a:fillRect/>
          </a:stretch>
        </p:blipFill>
        <p:spPr>
          <a:xfrm>
            <a:off x="3985945" y="4119232"/>
            <a:ext cx="755474" cy="826301"/>
          </a:xfrm>
          <a:prstGeom prst="rect">
            <a:avLst/>
          </a:prstGeom>
        </p:spPr>
      </p:pic>
      <p:sp>
        <p:nvSpPr>
          <p:cNvPr id="40" name="Title 1">
            <a:extLst>
              <a:ext uri="{FF2B5EF4-FFF2-40B4-BE49-F238E27FC236}">
                <a16:creationId xmlns:a16="http://schemas.microsoft.com/office/drawing/2014/main" id="{72C80E31-FE84-48FD-A507-D2393A7A84CC}"/>
              </a:ext>
            </a:extLst>
          </p:cNvPr>
          <p:cNvSpPr txBox="1">
            <a:spLocks/>
          </p:cNvSpPr>
          <p:nvPr/>
        </p:nvSpPr>
        <p:spPr>
          <a:xfrm>
            <a:off x="7099340" y="4437366"/>
            <a:ext cx="1776164" cy="35812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2475" dirty="0">
                <a:solidFill>
                  <a:schemeClr val="bg1"/>
                </a:solidFill>
              </a:rPr>
              <a:t>£13,022</a:t>
            </a:r>
            <a:endParaRPr lang="en-US" sz="2475" dirty="0">
              <a:solidFill>
                <a:schemeClr val="bg1"/>
              </a:solidFill>
            </a:endParaRPr>
          </a:p>
        </p:txBody>
      </p:sp>
      <p:sp>
        <p:nvSpPr>
          <p:cNvPr id="41" name="Title 1">
            <a:extLst>
              <a:ext uri="{FF2B5EF4-FFF2-40B4-BE49-F238E27FC236}">
                <a16:creationId xmlns:a16="http://schemas.microsoft.com/office/drawing/2014/main" id="{64030375-CABD-4D39-BF01-8246BC910747}"/>
              </a:ext>
            </a:extLst>
          </p:cNvPr>
          <p:cNvSpPr txBox="1">
            <a:spLocks/>
          </p:cNvSpPr>
          <p:nvPr/>
        </p:nvSpPr>
        <p:spPr>
          <a:xfrm>
            <a:off x="1610133" y="2564049"/>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dirty="0">
                <a:solidFill>
                  <a:schemeClr val="bg1"/>
                </a:solidFill>
              </a:rPr>
              <a:t>£40</a:t>
            </a:r>
            <a:endParaRPr lang="en-US" sz="3300" dirty="0">
              <a:solidFill>
                <a:schemeClr val="bg1"/>
              </a:solidFill>
            </a:endParaRPr>
          </a:p>
        </p:txBody>
      </p:sp>
      <p:sp>
        <p:nvSpPr>
          <p:cNvPr id="42" name="Title 1">
            <a:extLst>
              <a:ext uri="{FF2B5EF4-FFF2-40B4-BE49-F238E27FC236}">
                <a16:creationId xmlns:a16="http://schemas.microsoft.com/office/drawing/2014/main" id="{533E3315-A716-40BC-B33A-3DAE59EF6D3B}"/>
              </a:ext>
            </a:extLst>
          </p:cNvPr>
          <p:cNvSpPr txBox="1">
            <a:spLocks/>
          </p:cNvSpPr>
          <p:nvPr/>
        </p:nvSpPr>
        <p:spPr>
          <a:xfrm>
            <a:off x="5257710" y="4445249"/>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dirty="0">
                <a:solidFill>
                  <a:schemeClr val="bg1"/>
                </a:solidFill>
              </a:rPr>
              <a:t>£</a:t>
            </a:r>
            <a:r>
              <a:rPr lang="en-GB" sz="3000" dirty="0">
                <a:solidFill>
                  <a:schemeClr val="bg1"/>
                </a:solidFill>
              </a:rPr>
              <a:t>159</a:t>
            </a:r>
            <a:endParaRPr lang="en-US" sz="3000" dirty="0">
              <a:solidFill>
                <a:schemeClr val="bg1"/>
              </a:solidFill>
            </a:endParaRPr>
          </a:p>
        </p:txBody>
      </p:sp>
      <p:sp>
        <p:nvSpPr>
          <p:cNvPr id="43" name="Title 1">
            <a:extLst>
              <a:ext uri="{FF2B5EF4-FFF2-40B4-BE49-F238E27FC236}">
                <a16:creationId xmlns:a16="http://schemas.microsoft.com/office/drawing/2014/main" id="{E4B17F55-E1D7-4F70-9921-7CC5D3FA1257}"/>
              </a:ext>
            </a:extLst>
          </p:cNvPr>
          <p:cNvSpPr txBox="1">
            <a:spLocks/>
          </p:cNvSpPr>
          <p:nvPr/>
        </p:nvSpPr>
        <p:spPr>
          <a:xfrm>
            <a:off x="8968034" y="4449315"/>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dirty="0">
                <a:solidFill>
                  <a:schemeClr val="bg1"/>
                </a:solidFill>
              </a:rPr>
              <a:t>£7.49</a:t>
            </a:r>
            <a:endParaRPr lang="en-US" sz="3300" dirty="0">
              <a:solidFill>
                <a:schemeClr val="bg1"/>
              </a:solidFill>
            </a:endParaRPr>
          </a:p>
        </p:txBody>
      </p:sp>
      <p:sp>
        <p:nvSpPr>
          <p:cNvPr id="44" name="Title 1">
            <a:extLst>
              <a:ext uri="{FF2B5EF4-FFF2-40B4-BE49-F238E27FC236}">
                <a16:creationId xmlns:a16="http://schemas.microsoft.com/office/drawing/2014/main" id="{7B0652F8-4307-4317-856D-6760C5C4F7D6}"/>
              </a:ext>
            </a:extLst>
          </p:cNvPr>
          <p:cNvSpPr txBox="1">
            <a:spLocks/>
          </p:cNvSpPr>
          <p:nvPr/>
        </p:nvSpPr>
        <p:spPr>
          <a:xfrm>
            <a:off x="3429787" y="2440498"/>
            <a:ext cx="1835187" cy="554597"/>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2475" dirty="0">
                <a:solidFill>
                  <a:schemeClr val="bg1"/>
                </a:solidFill>
              </a:rPr>
              <a:t>£4,500*</a:t>
            </a:r>
            <a:endParaRPr lang="en-US" sz="2475" dirty="0">
              <a:solidFill>
                <a:schemeClr val="bg1"/>
              </a:solidFill>
            </a:endParaRPr>
          </a:p>
        </p:txBody>
      </p:sp>
      <p:sp>
        <p:nvSpPr>
          <p:cNvPr id="45" name="Title 1">
            <a:extLst>
              <a:ext uri="{FF2B5EF4-FFF2-40B4-BE49-F238E27FC236}">
                <a16:creationId xmlns:a16="http://schemas.microsoft.com/office/drawing/2014/main" id="{307AD78B-607C-42C9-A65E-7F4146B6AAF1}"/>
              </a:ext>
            </a:extLst>
          </p:cNvPr>
          <p:cNvSpPr txBox="1">
            <a:spLocks/>
          </p:cNvSpPr>
          <p:nvPr/>
        </p:nvSpPr>
        <p:spPr>
          <a:xfrm>
            <a:off x="1659534" y="4424432"/>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dirty="0">
                <a:solidFill>
                  <a:schemeClr val="bg1"/>
                </a:solidFill>
              </a:rPr>
              <a:t>£4</a:t>
            </a:r>
            <a:endParaRPr lang="en-US" sz="3300" dirty="0">
              <a:solidFill>
                <a:schemeClr val="bg1"/>
              </a:solidFill>
            </a:endParaRPr>
          </a:p>
        </p:txBody>
      </p:sp>
      <p:sp>
        <p:nvSpPr>
          <p:cNvPr id="46" name="Title 1">
            <a:extLst>
              <a:ext uri="{FF2B5EF4-FFF2-40B4-BE49-F238E27FC236}">
                <a16:creationId xmlns:a16="http://schemas.microsoft.com/office/drawing/2014/main" id="{27D01F45-DDDC-4AF9-8BD4-6DC5D7BE47EF}"/>
              </a:ext>
            </a:extLst>
          </p:cNvPr>
          <p:cNvSpPr txBox="1">
            <a:spLocks/>
          </p:cNvSpPr>
          <p:nvPr/>
        </p:nvSpPr>
        <p:spPr>
          <a:xfrm>
            <a:off x="3471081" y="4424432"/>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dirty="0">
                <a:solidFill>
                  <a:schemeClr val="bg1"/>
                </a:solidFill>
              </a:rPr>
              <a:t>£2.50</a:t>
            </a:r>
            <a:endParaRPr lang="en-US" sz="3300" dirty="0">
              <a:solidFill>
                <a:schemeClr val="bg1"/>
              </a:solidFill>
            </a:endParaRPr>
          </a:p>
        </p:txBody>
      </p:sp>
      <p:sp>
        <p:nvSpPr>
          <p:cNvPr id="47" name="Title 1">
            <a:extLst>
              <a:ext uri="{FF2B5EF4-FFF2-40B4-BE49-F238E27FC236}">
                <a16:creationId xmlns:a16="http://schemas.microsoft.com/office/drawing/2014/main" id="{93AF49EC-0918-43F6-B496-601CBC076C79}"/>
              </a:ext>
            </a:extLst>
          </p:cNvPr>
          <p:cNvSpPr txBox="1">
            <a:spLocks/>
          </p:cNvSpPr>
          <p:nvPr/>
        </p:nvSpPr>
        <p:spPr>
          <a:xfrm>
            <a:off x="9050711" y="2573728"/>
            <a:ext cx="1639783"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dirty="0">
                <a:solidFill>
                  <a:schemeClr val="bg1"/>
                </a:solidFill>
              </a:rPr>
              <a:t>£0.60</a:t>
            </a:r>
            <a:endParaRPr lang="en-US" sz="3300" dirty="0">
              <a:solidFill>
                <a:schemeClr val="bg1"/>
              </a:solidFill>
            </a:endParaRPr>
          </a:p>
        </p:txBody>
      </p:sp>
      <p:sp>
        <p:nvSpPr>
          <p:cNvPr id="48" name="Title 1">
            <a:extLst>
              <a:ext uri="{FF2B5EF4-FFF2-40B4-BE49-F238E27FC236}">
                <a16:creationId xmlns:a16="http://schemas.microsoft.com/office/drawing/2014/main" id="{9F7535C4-9D92-40A6-B636-CE698131A291}"/>
              </a:ext>
            </a:extLst>
          </p:cNvPr>
          <p:cNvSpPr txBox="1">
            <a:spLocks/>
          </p:cNvSpPr>
          <p:nvPr/>
        </p:nvSpPr>
        <p:spPr>
          <a:xfrm>
            <a:off x="5266401" y="2460376"/>
            <a:ext cx="1776164" cy="48460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2475" dirty="0">
                <a:solidFill>
                  <a:schemeClr val="bg1"/>
                </a:solidFill>
              </a:rPr>
              <a:t>£3.50</a:t>
            </a:r>
            <a:endParaRPr lang="en-US" sz="2475" dirty="0">
              <a:solidFill>
                <a:schemeClr val="bg1"/>
              </a:solidFill>
            </a:endParaRPr>
          </a:p>
        </p:txBody>
      </p:sp>
      <p:sp>
        <p:nvSpPr>
          <p:cNvPr id="49" name="Title 1">
            <a:extLst>
              <a:ext uri="{FF2B5EF4-FFF2-40B4-BE49-F238E27FC236}">
                <a16:creationId xmlns:a16="http://schemas.microsoft.com/office/drawing/2014/main" id="{36BD37ED-8F41-4201-B7A6-C3D96C42DB5E}"/>
              </a:ext>
            </a:extLst>
          </p:cNvPr>
          <p:cNvSpPr txBox="1">
            <a:spLocks/>
          </p:cNvSpPr>
          <p:nvPr/>
        </p:nvSpPr>
        <p:spPr>
          <a:xfrm>
            <a:off x="7095137" y="2554801"/>
            <a:ext cx="1776164" cy="35812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2475" dirty="0">
                <a:solidFill>
                  <a:schemeClr val="bg1"/>
                </a:solidFill>
              </a:rPr>
              <a:t>£135</a:t>
            </a:r>
            <a:endParaRPr lang="en-US" sz="2475" dirty="0">
              <a:solidFill>
                <a:schemeClr val="bg1"/>
              </a:solidFill>
            </a:endParaRPr>
          </a:p>
        </p:txBody>
      </p:sp>
      <p:pic>
        <p:nvPicPr>
          <p:cNvPr id="50" name="Picture 49">
            <a:extLst>
              <a:ext uri="{FF2B5EF4-FFF2-40B4-BE49-F238E27FC236}">
                <a16:creationId xmlns:a16="http://schemas.microsoft.com/office/drawing/2014/main" id="{99BCE75C-167B-4CB3-9AAD-1A4DF8A8FEA0}"/>
              </a:ext>
            </a:extLst>
          </p:cNvPr>
          <p:cNvPicPr>
            <a:picLocks noChangeAspect="1"/>
          </p:cNvPicPr>
          <p:nvPr/>
        </p:nvPicPr>
        <p:blipFill>
          <a:blip r:embed="rId12"/>
          <a:stretch>
            <a:fillRect/>
          </a:stretch>
        </p:blipFill>
        <p:spPr>
          <a:xfrm>
            <a:off x="9439854" y="4174715"/>
            <a:ext cx="863875" cy="807227"/>
          </a:xfrm>
          <a:prstGeom prst="rect">
            <a:avLst/>
          </a:prstGeom>
        </p:spPr>
      </p:pic>
      <p:sp>
        <p:nvSpPr>
          <p:cNvPr id="51" name="Title 1">
            <a:extLst>
              <a:ext uri="{FF2B5EF4-FFF2-40B4-BE49-F238E27FC236}">
                <a16:creationId xmlns:a16="http://schemas.microsoft.com/office/drawing/2014/main" id="{EEEBC53C-BA2F-4B1D-844A-4310C0FEF580}"/>
              </a:ext>
            </a:extLst>
          </p:cNvPr>
          <p:cNvSpPr txBox="1">
            <a:spLocks/>
          </p:cNvSpPr>
          <p:nvPr/>
        </p:nvSpPr>
        <p:spPr>
          <a:xfrm>
            <a:off x="1646327" y="3207504"/>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£30</a:t>
            </a:r>
            <a:endParaRPr lang="en-US" sz="3300" b="0" dirty="0">
              <a:solidFill>
                <a:schemeClr val="bg1"/>
              </a:solidFill>
            </a:endParaRPr>
          </a:p>
        </p:txBody>
      </p:sp>
      <p:sp>
        <p:nvSpPr>
          <p:cNvPr id="52" name="Title 1">
            <a:extLst>
              <a:ext uri="{FF2B5EF4-FFF2-40B4-BE49-F238E27FC236}">
                <a16:creationId xmlns:a16="http://schemas.microsoft.com/office/drawing/2014/main" id="{DE154773-967B-4739-89E2-D1CB03D102B1}"/>
              </a:ext>
            </a:extLst>
          </p:cNvPr>
          <p:cNvSpPr txBox="1">
            <a:spLocks/>
          </p:cNvSpPr>
          <p:nvPr/>
        </p:nvSpPr>
        <p:spPr>
          <a:xfrm>
            <a:off x="1644120" y="1860941"/>
            <a:ext cx="1785054"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Text book</a:t>
            </a:r>
            <a:endParaRPr lang="en-US" sz="1350" b="0" dirty="0">
              <a:solidFill>
                <a:schemeClr val="bg1"/>
              </a:solidFill>
            </a:endParaRPr>
          </a:p>
        </p:txBody>
      </p:sp>
      <p:sp>
        <p:nvSpPr>
          <p:cNvPr id="53" name="Title 1">
            <a:extLst>
              <a:ext uri="{FF2B5EF4-FFF2-40B4-BE49-F238E27FC236}">
                <a16:creationId xmlns:a16="http://schemas.microsoft.com/office/drawing/2014/main" id="{ABCB251B-8750-4778-82C4-65D139292C4E}"/>
              </a:ext>
            </a:extLst>
          </p:cNvPr>
          <p:cNvSpPr txBox="1">
            <a:spLocks/>
          </p:cNvSpPr>
          <p:nvPr/>
        </p:nvSpPr>
        <p:spPr>
          <a:xfrm>
            <a:off x="3311553" y="1864488"/>
            <a:ext cx="2069282"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Student accommodation</a:t>
            </a:r>
            <a:endParaRPr lang="en-US" sz="1350" b="0" dirty="0">
              <a:solidFill>
                <a:schemeClr val="bg1"/>
              </a:solidFill>
            </a:endParaRPr>
          </a:p>
        </p:txBody>
      </p:sp>
      <p:sp>
        <p:nvSpPr>
          <p:cNvPr id="54" name="Title 1">
            <a:extLst>
              <a:ext uri="{FF2B5EF4-FFF2-40B4-BE49-F238E27FC236}">
                <a16:creationId xmlns:a16="http://schemas.microsoft.com/office/drawing/2014/main" id="{501DFA5F-C97F-40F1-AFD0-E70C79F99E76}"/>
              </a:ext>
            </a:extLst>
          </p:cNvPr>
          <p:cNvSpPr txBox="1">
            <a:spLocks/>
          </p:cNvSpPr>
          <p:nvPr/>
        </p:nvSpPr>
        <p:spPr>
          <a:xfrm>
            <a:off x="3448376" y="3207504"/>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£6,000</a:t>
            </a:r>
            <a:endParaRPr lang="en-US" sz="3300" b="0" dirty="0">
              <a:solidFill>
                <a:schemeClr val="bg1"/>
              </a:solidFill>
            </a:endParaRPr>
          </a:p>
        </p:txBody>
      </p:sp>
      <p:sp>
        <p:nvSpPr>
          <p:cNvPr id="55" name="Title 1">
            <a:extLst>
              <a:ext uri="{FF2B5EF4-FFF2-40B4-BE49-F238E27FC236}">
                <a16:creationId xmlns:a16="http://schemas.microsoft.com/office/drawing/2014/main" id="{ABA3B7E7-C411-4B79-AF9C-856364D4A11A}"/>
              </a:ext>
            </a:extLst>
          </p:cNvPr>
          <p:cNvSpPr txBox="1">
            <a:spLocks/>
          </p:cNvSpPr>
          <p:nvPr/>
        </p:nvSpPr>
        <p:spPr>
          <a:xfrm>
            <a:off x="5272312" y="3207504"/>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£10</a:t>
            </a:r>
            <a:endParaRPr lang="en-US" sz="3300" b="0" dirty="0">
              <a:solidFill>
                <a:schemeClr val="bg1"/>
              </a:solidFill>
            </a:endParaRPr>
          </a:p>
        </p:txBody>
      </p:sp>
      <p:sp>
        <p:nvSpPr>
          <p:cNvPr id="56" name="Title 1">
            <a:extLst>
              <a:ext uri="{FF2B5EF4-FFF2-40B4-BE49-F238E27FC236}">
                <a16:creationId xmlns:a16="http://schemas.microsoft.com/office/drawing/2014/main" id="{314576F1-D43F-48DB-A7DA-8D89DB0256F4}"/>
              </a:ext>
            </a:extLst>
          </p:cNvPr>
          <p:cNvSpPr txBox="1">
            <a:spLocks/>
          </p:cNvSpPr>
          <p:nvPr/>
        </p:nvSpPr>
        <p:spPr>
          <a:xfrm>
            <a:off x="7070772" y="3207504"/>
            <a:ext cx="1860365"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£100</a:t>
            </a:r>
            <a:endParaRPr lang="en-US" sz="3300" b="0" dirty="0">
              <a:solidFill>
                <a:schemeClr val="bg1"/>
              </a:solidFill>
            </a:endParaRPr>
          </a:p>
        </p:txBody>
      </p:sp>
      <p:sp>
        <p:nvSpPr>
          <p:cNvPr id="57" name="Title 1">
            <a:extLst>
              <a:ext uri="{FF2B5EF4-FFF2-40B4-BE49-F238E27FC236}">
                <a16:creationId xmlns:a16="http://schemas.microsoft.com/office/drawing/2014/main" id="{ED85FE96-BA4B-4977-B2C7-76A6CF4CA30B}"/>
              </a:ext>
            </a:extLst>
          </p:cNvPr>
          <p:cNvSpPr txBox="1">
            <a:spLocks/>
          </p:cNvSpPr>
          <p:nvPr/>
        </p:nvSpPr>
        <p:spPr>
          <a:xfrm>
            <a:off x="8931136" y="3207504"/>
            <a:ext cx="184189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£0.80</a:t>
            </a:r>
            <a:endParaRPr lang="en-US" sz="3300" b="0" dirty="0">
              <a:solidFill>
                <a:schemeClr val="bg1"/>
              </a:solidFill>
            </a:endParaRPr>
          </a:p>
        </p:txBody>
      </p:sp>
      <p:sp>
        <p:nvSpPr>
          <p:cNvPr id="58" name="Title 1">
            <a:extLst>
              <a:ext uri="{FF2B5EF4-FFF2-40B4-BE49-F238E27FC236}">
                <a16:creationId xmlns:a16="http://schemas.microsoft.com/office/drawing/2014/main" id="{55ABEDDB-F519-4CED-863E-86258485A759}"/>
              </a:ext>
            </a:extLst>
          </p:cNvPr>
          <p:cNvSpPr txBox="1">
            <a:spLocks/>
          </p:cNvSpPr>
          <p:nvPr/>
        </p:nvSpPr>
        <p:spPr>
          <a:xfrm>
            <a:off x="1646327" y="5104398"/>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£2.90</a:t>
            </a:r>
            <a:endParaRPr lang="en-US" sz="3300" b="0" dirty="0">
              <a:solidFill>
                <a:schemeClr val="bg1"/>
              </a:solidFill>
            </a:endParaRPr>
          </a:p>
        </p:txBody>
      </p:sp>
      <p:sp>
        <p:nvSpPr>
          <p:cNvPr id="59" name="Title 1">
            <a:extLst>
              <a:ext uri="{FF2B5EF4-FFF2-40B4-BE49-F238E27FC236}">
                <a16:creationId xmlns:a16="http://schemas.microsoft.com/office/drawing/2014/main" id="{481275AB-F1E8-42DC-A2C7-0920C281E553}"/>
              </a:ext>
            </a:extLst>
          </p:cNvPr>
          <p:cNvSpPr txBox="1">
            <a:spLocks/>
          </p:cNvSpPr>
          <p:nvPr/>
        </p:nvSpPr>
        <p:spPr>
          <a:xfrm>
            <a:off x="3448376" y="5104398"/>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£3.00</a:t>
            </a:r>
            <a:endParaRPr lang="en-US" sz="3300" b="0" dirty="0">
              <a:solidFill>
                <a:schemeClr val="bg1"/>
              </a:solidFill>
            </a:endParaRPr>
          </a:p>
        </p:txBody>
      </p:sp>
      <p:sp>
        <p:nvSpPr>
          <p:cNvPr id="60" name="Title 1">
            <a:extLst>
              <a:ext uri="{FF2B5EF4-FFF2-40B4-BE49-F238E27FC236}">
                <a16:creationId xmlns:a16="http://schemas.microsoft.com/office/drawing/2014/main" id="{D9C42023-9268-4DC0-BD51-82519916E2D8}"/>
              </a:ext>
            </a:extLst>
          </p:cNvPr>
          <p:cNvSpPr txBox="1">
            <a:spLocks/>
          </p:cNvSpPr>
          <p:nvPr/>
        </p:nvSpPr>
        <p:spPr>
          <a:xfrm>
            <a:off x="5272312" y="5104398"/>
            <a:ext cx="177616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£170</a:t>
            </a:r>
            <a:endParaRPr lang="en-US" sz="3300" b="0" dirty="0">
              <a:solidFill>
                <a:schemeClr val="bg1"/>
              </a:solidFill>
            </a:endParaRPr>
          </a:p>
        </p:txBody>
      </p:sp>
      <p:sp>
        <p:nvSpPr>
          <p:cNvPr id="61" name="Title 1">
            <a:extLst>
              <a:ext uri="{FF2B5EF4-FFF2-40B4-BE49-F238E27FC236}">
                <a16:creationId xmlns:a16="http://schemas.microsoft.com/office/drawing/2014/main" id="{5B0B85DF-4DF1-432F-A2E3-96AB73A77C59}"/>
              </a:ext>
            </a:extLst>
          </p:cNvPr>
          <p:cNvSpPr txBox="1">
            <a:spLocks/>
          </p:cNvSpPr>
          <p:nvPr/>
        </p:nvSpPr>
        <p:spPr>
          <a:xfrm>
            <a:off x="7055001" y="5071360"/>
            <a:ext cx="1860365"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£10,350</a:t>
            </a:r>
            <a:endParaRPr lang="en-US" sz="3300" b="0" dirty="0">
              <a:solidFill>
                <a:schemeClr val="bg1"/>
              </a:solidFill>
            </a:endParaRPr>
          </a:p>
        </p:txBody>
      </p:sp>
      <p:sp>
        <p:nvSpPr>
          <p:cNvPr id="62" name="Title 1">
            <a:extLst>
              <a:ext uri="{FF2B5EF4-FFF2-40B4-BE49-F238E27FC236}">
                <a16:creationId xmlns:a16="http://schemas.microsoft.com/office/drawing/2014/main" id="{DC4F10BF-2617-46CA-8F6F-7248FDD92146}"/>
              </a:ext>
            </a:extLst>
          </p:cNvPr>
          <p:cNvSpPr txBox="1">
            <a:spLocks/>
          </p:cNvSpPr>
          <p:nvPr/>
        </p:nvSpPr>
        <p:spPr>
          <a:xfrm>
            <a:off x="8931136" y="5104398"/>
            <a:ext cx="1841894" cy="358126"/>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3300" b="0" dirty="0">
                <a:solidFill>
                  <a:schemeClr val="bg1"/>
                </a:solidFill>
              </a:rPr>
              <a:t>£8.30</a:t>
            </a:r>
            <a:endParaRPr lang="en-US" sz="3300" b="0" dirty="0">
              <a:solidFill>
                <a:schemeClr val="bg1"/>
              </a:solidFill>
            </a:endParaRPr>
          </a:p>
        </p:txBody>
      </p:sp>
      <p:sp>
        <p:nvSpPr>
          <p:cNvPr id="63" name="Title 1">
            <a:extLst>
              <a:ext uri="{FF2B5EF4-FFF2-40B4-BE49-F238E27FC236}">
                <a16:creationId xmlns:a16="http://schemas.microsoft.com/office/drawing/2014/main" id="{835F2B9D-4F61-4499-99DB-FAA65F82323B}"/>
              </a:ext>
            </a:extLst>
          </p:cNvPr>
          <p:cNvSpPr txBox="1">
            <a:spLocks/>
          </p:cNvSpPr>
          <p:nvPr/>
        </p:nvSpPr>
        <p:spPr>
          <a:xfrm>
            <a:off x="5254772" y="1864488"/>
            <a:ext cx="1785054"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Washing powder</a:t>
            </a:r>
            <a:endParaRPr lang="en-US" sz="1350" b="0" dirty="0">
              <a:solidFill>
                <a:schemeClr val="bg1"/>
              </a:solidFill>
            </a:endParaRPr>
          </a:p>
        </p:txBody>
      </p:sp>
      <p:sp>
        <p:nvSpPr>
          <p:cNvPr id="64" name="Title 1">
            <a:extLst>
              <a:ext uri="{FF2B5EF4-FFF2-40B4-BE49-F238E27FC236}">
                <a16:creationId xmlns:a16="http://schemas.microsoft.com/office/drawing/2014/main" id="{E9503A1B-EBE8-4AA3-BDB1-DEE503A81563}"/>
              </a:ext>
            </a:extLst>
          </p:cNvPr>
          <p:cNvSpPr txBox="1">
            <a:spLocks/>
          </p:cNvSpPr>
          <p:nvPr/>
        </p:nvSpPr>
        <p:spPr>
          <a:xfrm>
            <a:off x="7072996" y="1864488"/>
            <a:ext cx="1858140"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Term bus pass</a:t>
            </a:r>
            <a:endParaRPr lang="en-US" sz="1350" b="0" dirty="0">
              <a:solidFill>
                <a:schemeClr val="bg1"/>
              </a:solidFill>
            </a:endParaRPr>
          </a:p>
        </p:txBody>
      </p:sp>
      <p:sp>
        <p:nvSpPr>
          <p:cNvPr id="65" name="Title 1">
            <a:extLst>
              <a:ext uri="{FF2B5EF4-FFF2-40B4-BE49-F238E27FC236}">
                <a16:creationId xmlns:a16="http://schemas.microsoft.com/office/drawing/2014/main" id="{8B67B438-F7DD-4D69-883A-32B797E79AAB}"/>
              </a:ext>
            </a:extLst>
          </p:cNvPr>
          <p:cNvSpPr txBox="1">
            <a:spLocks/>
          </p:cNvSpPr>
          <p:nvPr/>
        </p:nvSpPr>
        <p:spPr>
          <a:xfrm>
            <a:off x="8931137" y="1864488"/>
            <a:ext cx="1856983"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Baked beans</a:t>
            </a:r>
            <a:endParaRPr lang="en-US" sz="1350" b="0" dirty="0">
              <a:solidFill>
                <a:schemeClr val="bg1"/>
              </a:solidFill>
            </a:endParaRPr>
          </a:p>
        </p:txBody>
      </p:sp>
      <p:sp>
        <p:nvSpPr>
          <p:cNvPr id="66" name="Title 1">
            <a:extLst>
              <a:ext uri="{FF2B5EF4-FFF2-40B4-BE49-F238E27FC236}">
                <a16:creationId xmlns:a16="http://schemas.microsoft.com/office/drawing/2014/main" id="{3AFB78DA-5F47-455F-B127-73AAA93FB729}"/>
              </a:ext>
            </a:extLst>
          </p:cNvPr>
          <p:cNvSpPr txBox="1">
            <a:spLocks/>
          </p:cNvSpPr>
          <p:nvPr/>
        </p:nvSpPr>
        <p:spPr>
          <a:xfrm>
            <a:off x="1644120" y="3699469"/>
            <a:ext cx="1785054"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Lightbulb</a:t>
            </a:r>
            <a:endParaRPr lang="en-US" sz="1350" b="0" dirty="0">
              <a:solidFill>
                <a:schemeClr val="bg1"/>
              </a:solidFill>
            </a:endParaRPr>
          </a:p>
        </p:txBody>
      </p:sp>
      <p:sp>
        <p:nvSpPr>
          <p:cNvPr id="67" name="Title 1">
            <a:extLst>
              <a:ext uri="{FF2B5EF4-FFF2-40B4-BE49-F238E27FC236}">
                <a16:creationId xmlns:a16="http://schemas.microsoft.com/office/drawing/2014/main" id="{0D827E24-7C84-4041-BD42-72BEDB8B58F5}"/>
              </a:ext>
            </a:extLst>
          </p:cNvPr>
          <p:cNvSpPr txBox="1">
            <a:spLocks/>
          </p:cNvSpPr>
          <p:nvPr/>
        </p:nvSpPr>
        <p:spPr>
          <a:xfrm>
            <a:off x="3452724" y="3703016"/>
            <a:ext cx="1785054"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80 tea bags</a:t>
            </a:r>
            <a:endParaRPr lang="en-US" sz="1350" b="0" dirty="0">
              <a:solidFill>
                <a:schemeClr val="bg1"/>
              </a:solidFill>
            </a:endParaRPr>
          </a:p>
        </p:txBody>
      </p:sp>
      <p:sp>
        <p:nvSpPr>
          <p:cNvPr id="68" name="Title 1">
            <a:extLst>
              <a:ext uri="{FF2B5EF4-FFF2-40B4-BE49-F238E27FC236}">
                <a16:creationId xmlns:a16="http://schemas.microsoft.com/office/drawing/2014/main" id="{0B1125B9-F8B5-40AB-BE10-88561B2A2DF0}"/>
              </a:ext>
            </a:extLst>
          </p:cNvPr>
          <p:cNvSpPr txBox="1">
            <a:spLocks/>
          </p:cNvSpPr>
          <p:nvPr/>
        </p:nvSpPr>
        <p:spPr>
          <a:xfrm>
            <a:off x="5254772" y="3703016"/>
            <a:ext cx="1785054"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TV Licence</a:t>
            </a:r>
            <a:endParaRPr lang="en-US" sz="1350" b="0" dirty="0">
              <a:solidFill>
                <a:schemeClr val="bg1"/>
              </a:solidFill>
            </a:endParaRPr>
          </a:p>
        </p:txBody>
      </p:sp>
      <p:sp>
        <p:nvSpPr>
          <p:cNvPr id="69" name="Title 1">
            <a:extLst>
              <a:ext uri="{FF2B5EF4-FFF2-40B4-BE49-F238E27FC236}">
                <a16:creationId xmlns:a16="http://schemas.microsoft.com/office/drawing/2014/main" id="{40430C9C-E22B-4AEF-8A09-2039825C2DFE}"/>
              </a:ext>
            </a:extLst>
          </p:cNvPr>
          <p:cNvSpPr txBox="1">
            <a:spLocks/>
          </p:cNvSpPr>
          <p:nvPr/>
        </p:nvSpPr>
        <p:spPr>
          <a:xfrm>
            <a:off x="7072996" y="3703016"/>
            <a:ext cx="1858140" cy="358126"/>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350" b="0" dirty="0">
                <a:solidFill>
                  <a:schemeClr val="bg1"/>
                </a:solidFill>
              </a:rPr>
              <a:t>Max Maintenance Loan</a:t>
            </a:r>
            <a:endParaRPr lang="en-US" sz="1350" b="0" dirty="0">
              <a:solidFill>
                <a:schemeClr val="bg1"/>
              </a:solidFill>
            </a:endParaRPr>
          </a:p>
        </p:txBody>
      </p:sp>
      <p:sp>
        <p:nvSpPr>
          <p:cNvPr id="70" name="Title 1">
            <a:extLst>
              <a:ext uri="{FF2B5EF4-FFF2-40B4-BE49-F238E27FC236}">
                <a16:creationId xmlns:a16="http://schemas.microsoft.com/office/drawing/2014/main" id="{9EB588F2-C15A-4265-A522-361F1FBE03E3}"/>
              </a:ext>
            </a:extLst>
          </p:cNvPr>
          <p:cNvSpPr txBox="1">
            <a:spLocks/>
          </p:cNvSpPr>
          <p:nvPr/>
        </p:nvSpPr>
        <p:spPr>
          <a:xfrm>
            <a:off x="8931137" y="3703016"/>
            <a:ext cx="1856983" cy="358126"/>
          </a:xfrm>
          <a:prstGeom prst="rect">
            <a:avLst/>
          </a:prstGeom>
        </p:spPr>
        <p:txBody>
          <a:bodyPr vert="horz" lIns="68580" tIns="34290" rIns="68580" bIns="34290" rtlCol="0" anchor="ctr">
            <a:normAutofit fontScale="82500" lnSpcReduction="20000"/>
          </a:bodyPr>
          <a:lstStyle>
            <a:lvl1pPr algn="l" defTabSz="914400" rtl="0" eaLnBrk="1" latinLnBrk="0" hangingPunct="1">
              <a:lnSpc>
                <a:spcPct val="90000"/>
              </a:lnSpc>
              <a:spcBef>
                <a:spcPct val="0"/>
              </a:spcBef>
              <a:buNone/>
              <a:defRPr sz="4400" b="1" kern="1200">
                <a:solidFill>
                  <a:srgbClr val="312783"/>
                </a:solidFill>
                <a:latin typeface="+mn-lt"/>
                <a:ea typeface="+mj-ea"/>
                <a:cs typeface="+mj-cs"/>
              </a:defRPr>
            </a:lvl1pPr>
          </a:lstStyle>
          <a:p>
            <a:pPr algn="ctr"/>
            <a:r>
              <a:rPr lang="en-GB" sz="1500" b="0" dirty="0">
                <a:solidFill>
                  <a:schemeClr val="bg1"/>
                </a:solidFill>
              </a:rPr>
              <a:t>Hourly minimum wage for 18 year old</a:t>
            </a:r>
            <a:endParaRPr lang="en-US" sz="1500" b="0" dirty="0">
              <a:solidFill>
                <a:schemeClr val="bg1"/>
              </a:solidFill>
            </a:endParaRPr>
          </a:p>
        </p:txBody>
      </p:sp>
    </p:spTree>
    <p:extLst>
      <p:ext uri="{BB962C8B-B14F-4D97-AF65-F5344CB8AC3E}">
        <p14:creationId xmlns:p14="http://schemas.microsoft.com/office/powerpoint/2010/main" val="22442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51"/>
                                        </p:tgtEl>
                                      </p:cBhvr>
                                    </p:animEffect>
                                    <p:set>
                                      <p:cBhvr>
                                        <p:cTn id="21" dur="1" fill="hold">
                                          <p:stCondLst>
                                            <p:cond delay="499"/>
                                          </p:stCondLst>
                                        </p:cTn>
                                        <p:tgtEl>
                                          <p:spTgt spid="51"/>
                                        </p:tgtEl>
                                        <p:attrNameLst>
                                          <p:attrName>style.visibility</p:attrName>
                                        </p:attrNameLst>
                                      </p:cBhvr>
                                      <p:to>
                                        <p:strVal val="hidden"/>
                                      </p:to>
                                    </p:set>
                                  </p:childTnLst>
                                </p:cTn>
                              </p:par>
                            </p:childTnLst>
                          </p:cTn>
                        </p:par>
                        <p:par>
                          <p:cTn id="22" fill="hold">
                            <p:stCondLst>
                              <p:cond delay="500"/>
                            </p:stCondLst>
                            <p:childTnLst>
                              <p:par>
                                <p:cTn id="23" presetID="38" presetClass="entr" presetSubtype="0" accel="50000" fill="hold" grpId="0" nodeType="afterEffect">
                                  <p:stCondLst>
                                    <p:cond delay="0"/>
                                  </p:stCondLst>
                                  <p:iterate type="lt">
                                    <p:tmPct val="50000"/>
                                  </p:iterate>
                                  <p:childTnLst>
                                    <p:set>
                                      <p:cBhvr>
                                        <p:cTn id="24" dur="1" fill="hold">
                                          <p:stCondLst>
                                            <p:cond delay="0"/>
                                          </p:stCondLst>
                                        </p:cTn>
                                        <p:tgtEl>
                                          <p:spTgt spid="41"/>
                                        </p:tgtEl>
                                        <p:attrNameLst>
                                          <p:attrName>style.visibility</p:attrName>
                                        </p:attrNameLst>
                                      </p:cBhvr>
                                      <p:to>
                                        <p:strVal val="visible"/>
                                      </p:to>
                                    </p:set>
                                    <p:set>
                                      <p:cBhvr>
                                        <p:cTn id="25" dur="227" fill="hold">
                                          <p:stCondLst>
                                            <p:cond delay="0"/>
                                          </p:stCondLst>
                                        </p:cTn>
                                        <p:tgtEl>
                                          <p:spTgt spid="41"/>
                                        </p:tgtEl>
                                        <p:attrNameLst>
                                          <p:attrName>style.rotation</p:attrName>
                                        </p:attrNameLst>
                                      </p:cBhvr>
                                      <p:to>
                                        <p:strVal val="-45.0"/>
                                      </p:to>
                                    </p:set>
                                    <p:anim calcmode="lin" valueType="num">
                                      <p:cBhvr>
                                        <p:cTn id="26" dur="227" fill="hold">
                                          <p:stCondLst>
                                            <p:cond delay="227"/>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41"/>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childTnLst>
                          </p:cTn>
                        </p:par>
                        <p:par>
                          <p:cTn id="49" fill="hold">
                            <p:stCondLst>
                              <p:cond delay="500"/>
                            </p:stCondLst>
                            <p:childTnLst>
                              <p:par>
                                <p:cTn id="50" presetID="38" presetClass="entr" presetSubtype="0" accel="50000" fill="hold" grpId="0" nodeType="afterEffect">
                                  <p:stCondLst>
                                    <p:cond delay="0"/>
                                  </p:stCondLst>
                                  <p:iterate type="lt">
                                    <p:tmPct val="50000"/>
                                  </p:iterate>
                                  <p:childTnLst>
                                    <p:set>
                                      <p:cBhvr>
                                        <p:cTn id="51" dur="1" fill="hold">
                                          <p:stCondLst>
                                            <p:cond delay="0"/>
                                          </p:stCondLst>
                                        </p:cTn>
                                        <p:tgtEl>
                                          <p:spTgt spid="44"/>
                                        </p:tgtEl>
                                        <p:attrNameLst>
                                          <p:attrName>style.visibility</p:attrName>
                                        </p:attrNameLst>
                                      </p:cBhvr>
                                      <p:to>
                                        <p:strVal val="visible"/>
                                      </p:to>
                                    </p:set>
                                    <p:set>
                                      <p:cBhvr>
                                        <p:cTn id="52" dur="227" fill="hold">
                                          <p:stCondLst>
                                            <p:cond delay="0"/>
                                          </p:stCondLst>
                                        </p:cTn>
                                        <p:tgtEl>
                                          <p:spTgt spid="44"/>
                                        </p:tgtEl>
                                        <p:attrNameLst>
                                          <p:attrName>style.rotation</p:attrName>
                                        </p:attrNameLst>
                                      </p:cBhvr>
                                      <p:to>
                                        <p:strVal val="-45.0"/>
                                      </p:to>
                                    </p:set>
                                    <p:anim calcmode="lin" valueType="num">
                                      <p:cBhvr>
                                        <p:cTn id="53" dur="227" fill="hold">
                                          <p:stCondLst>
                                            <p:cond delay="227"/>
                                          </p:stCondLst>
                                        </p:cTn>
                                        <p:tgtEl>
                                          <p:spTgt spid="44"/>
                                        </p:tgtEl>
                                        <p:attrNameLst>
                                          <p:attrName>style.rotation</p:attrName>
                                        </p:attrNameLst>
                                      </p:cBhvr>
                                      <p:tavLst>
                                        <p:tav tm="0">
                                          <p:val>
                                            <p:fltVal val="-45"/>
                                          </p:val>
                                        </p:tav>
                                        <p:tav tm="69900">
                                          <p:val>
                                            <p:fltVal val="45"/>
                                          </p:val>
                                        </p:tav>
                                        <p:tav tm="100000">
                                          <p:val>
                                            <p:fltVal val="0"/>
                                          </p:val>
                                        </p:tav>
                                      </p:tavLst>
                                    </p:anim>
                                    <p:anim calcmode="lin" valueType="num">
                                      <p:cBhvr>
                                        <p:cTn id="54" dur="227" fill="hold">
                                          <p:stCondLst>
                                            <p:cond delay="0"/>
                                          </p:stCondLst>
                                        </p:cTn>
                                        <p:tgtEl>
                                          <p:spTgt spid="44"/>
                                        </p:tgtEl>
                                        <p:attrNameLst>
                                          <p:attrName>ppt_y</p:attrName>
                                        </p:attrNameLst>
                                      </p:cBhvr>
                                      <p:tavLst>
                                        <p:tav tm="0">
                                          <p:val>
                                            <p:strVal val="#ppt_y-1"/>
                                          </p:val>
                                        </p:tav>
                                        <p:tav tm="100000">
                                          <p:val>
                                            <p:strVal val="#ppt_y-(0.354*#ppt_w-0.172*#ppt_h)"/>
                                          </p:val>
                                        </p:tav>
                                      </p:tavLst>
                                    </p:anim>
                                    <p:anim calcmode="lin" valueType="num">
                                      <p:cBhvr>
                                        <p:cTn id="55" dur="78" decel="50000" autoRev="1" fill="hold">
                                          <p:stCondLst>
                                            <p:cond delay="227"/>
                                          </p:stCondLst>
                                        </p:cTn>
                                        <p:tgtEl>
                                          <p:spTgt spid="44"/>
                                        </p:tgtEl>
                                        <p:attrNameLst>
                                          <p:attrName>ppt_y</p:attrName>
                                        </p:attrNameLst>
                                      </p:cBhvr>
                                      <p:tavLst>
                                        <p:tav tm="0">
                                          <p:val>
                                            <p:strVal val="#ppt_y-(0.354*#ppt_w-0.172*#ppt_h)"/>
                                          </p:val>
                                        </p:tav>
                                        <p:tav tm="100000">
                                          <p:val>
                                            <p:strVal val="#ppt_y-(0.354*#ppt_w-0.172*#ppt_h)-#ppt_h/2"/>
                                          </p:val>
                                        </p:tav>
                                      </p:tavLst>
                                    </p:anim>
                                    <p:anim calcmode="lin" valueType="num">
                                      <p:cBhvr>
                                        <p:cTn id="56" dur="68" fill="hold">
                                          <p:stCondLst>
                                            <p:cond delay="432"/>
                                          </p:stCondLst>
                                        </p:cTn>
                                        <p:tgtEl>
                                          <p:spTgt spid="44"/>
                                        </p:tgtEl>
                                        <p:attrNameLst>
                                          <p:attrName>ppt_y</p:attrName>
                                        </p:attrNameLst>
                                      </p:cBhvr>
                                      <p:tavLst>
                                        <p:tav tm="0">
                                          <p:val>
                                            <p:strVal val="#ppt_y-(0.354*#ppt_w-0.172*#ppt_h)"/>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1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5"/>
                                        </p:tgtEl>
                                      </p:cBhvr>
                                    </p:animEffect>
                                    <p:set>
                                      <p:cBhvr>
                                        <p:cTn id="75" dur="1" fill="hold">
                                          <p:stCondLst>
                                            <p:cond delay="499"/>
                                          </p:stCondLst>
                                        </p:cTn>
                                        <p:tgtEl>
                                          <p:spTgt spid="55"/>
                                        </p:tgtEl>
                                        <p:attrNameLst>
                                          <p:attrName>style.visibility</p:attrName>
                                        </p:attrNameLst>
                                      </p:cBhvr>
                                      <p:to>
                                        <p:strVal val="hidden"/>
                                      </p:to>
                                    </p:set>
                                  </p:childTnLst>
                                </p:cTn>
                              </p:par>
                            </p:childTnLst>
                          </p:cTn>
                        </p:par>
                        <p:par>
                          <p:cTn id="76" fill="hold">
                            <p:stCondLst>
                              <p:cond delay="500"/>
                            </p:stCondLst>
                            <p:childTnLst>
                              <p:par>
                                <p:cTn id="77" presetID="38" presetClass="entr" presetSubtype="0" accel="50000" fill="hold" grpId="0" nodeType="afterEffect">
                                  <p:stCondLst>
                                    <p:cond delay="0"/>
                                  </p:stCondLst>
                                  <p:iterate type="lt">
                                    <p:tmPct val="50000"/>
                                  </p:iterate>
                                  <p:childTnLst>
                                    <p:set>
                                      <p:cBhvr>
                                        <p:cTn id="78" dur="1" fill="hold">
                                          <p:stCondLst>
                                            <p:cond delay="0"/>
                                          </p:stCondLst>
                                        </p:cTn>
                                        <p:tgtEl>
                                          <p:spTgt spid="48"/>
                                        </p:tgtEl>
                                        <p:attrNameLst>
                                          <p:attrName>style.visibility</p:attrName>
                                        </p:attrNameLst>
                                      </p:cBhvr>
                                      <p:to>
                                        <p:strVal val="visible"/>
                                      </p:to>
                                    </p:set>
                                    <p:set>
                                      <p:cBhvr>
                                        <p:cTn id="79" dur="227" fill="hold">
                                          <p:stCondLst>
                                            <p:cond delay="0"/>
                                          </p:stCondLst>
                                        </p:cTn>
                                        <p:tgtEl>
                                          <p:spTgt spid="48"/>
                                        </p:tgtEl>
                                        <p:attrNameLst>
                                          <p:attrName>style.rotation</p:attrName>
                                        </p:attrNameLst>
                                      </p:cBhvr>
                                      <p:to>
                                        <p:strVal val="-45.0"/>
                                      </p:to>
                                    </p:set>
                                    <p:anim calcmode="lin" valueType="num">
                                      <p:cBhvr>
                                        <p:cTn id="80" dur="227" fill="hold">
                                          <p:stCondLst>
                                            <p:cond delay="227"/>
                                          </p:stCondLst>
                                        </p:cTn>
                                        <p:tgtEl>
                                          <p:spTgt spid="48"/>
                                        </p:tgtEl>
                                        <p:attrNameLst>
                                          <p:attrName>style.rotation</p:attrName>
                                        </p:attrNameLst>
                                      </p:cBhvr>
                                      <p:tavLst>
                                        <p:tav tm="0">
                                          <p:val>
                                            <p:fltVal val="-45"/>
                                          </p:val>
                                        </p:tav>
                                        <p:tav tm="69900">
                                          <p:val>
                                            <p:fltVal val="45"/>
                                          </p:val>
                                        </p:tav>
                                        <p:tav tm="100000">
                                          <p:val>
                                            <p:fltVal val="0"/>
                                          </p:val>
                                        </p:tav>
                                      </p:tavLst>
                                    </p:anim>
                                    <p:anim calcmode="lin" valueType="num">
                                      <p:cBhvr>
                                        <p:cTn id="81" dur="227" fill="hold">
                                          <p:stCondLst>
                                            <p:cond delay="0"/>
                                          </p:stCondLst>
                                        </p:cTn>
                                        <p:tgtEl>
                                          <p:spTgt spid="48"/>
                                        </p:tgtEl>
                                        <p:attrNameLst>
                                          <p:attrName>ppt_y</p:attrName>
                                        </p:attrNameLst>
                                      </p:cBhvr>
                                      <p:tavLst>
                                        <p:tav tm="0">
                                          <p:val>
                                            <p:strVal val="#ppt_y-1"/>
                                          </p:val>
                                        </p:tav>
                                        <p:tav tm="100000">
                                          <p:val>
                                            <p:strVal val="#ppt_y-(0.354*#ppt_w-0.172*#ppt_h)"/>
                                          </p:val>
                                        </p:tav>
                                      </p:tavLst>
                                    </p:anim>
                                    <p:anim calcmode="lin" valueType="num">
                                      <p:cBhvr>
                                        <p:cTn id="82" dur="78" decel="50000" autoRev="1" fill="hold">
                                          <p:stCondLst>
                                            <p:cond delay="227"/>
                                          </p:stCondLst>
                                        </p:cTn>
                                        <p:tgtEl>
                                          <p:spTgt spid="48"/>
                                        </p:tgtEl>
                                        <p:attrNameLst>
                                          <p:attrName>ppt_y</p:attrName>
                                        </p:attrNameLst>
                                      </p:cBhvr>
                                      <p:tavLst>
                                        <p:tav tm="0">
                                          <p:val>
                                            <p:strVal val="#ppt_y-(0.354*#ppt_w-0.172*#ppt_h)"/>
                                          </p:val>
                                        </p:tav>
                                        <p:tav tm="100000">
                                          <p:val>
                                            <p:strVal val="#ppt_y-(0.354*#ppt_w-0.172*#ppt_h)-#ppt_h/2"/>
                                          </p:val>
                                        </p:tav>
                                      </p:tavLst>
                                    </p:anim>
                                    <p:anim calcmode="lin" valueType="num">
                                      <p:cBhvr>
                                        <p:cTn id="83" dur="68" fill="hold">
                                          <p:stCondLst>
                                            <p:cond delay="432"/>
                                          </p:stCondLst>
                                        </p:cTn>
                                        <p:tgtEl>
                                          <p:spTgt spid="48"/>
                                        </p:tgtEl>
                                        <p:attrNameLst>
                                          <p:attrName>ppt_y</p:attrName>
                                        </p:attrNameLst>
                                      </p:cBhvr>
                                      <p:tavLst>
                                        <p:tav tm="0">
                                          <p:val>
                                            <p:strVal val="#ppt_y-(0.354*#ppt_w-0.172*#ppt_h)"/>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fade">
                                      <p:cBhvr>
                                        <p:cTn id="94" dur="500"/>
                                        <p:tgtEl>
                                          <p:spTgt spid="5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31"/>
                                        </p:tgtEl>
                                      </p:cBhvr>
                                    </p:animEffect>
                                    <p:set>
                                      <p:cBhvr>
                                        <p:cTn id="99" dur="1" fill="hold">
                                          <p:stCondLst>
                                            <p:cond delay="499"/>
                                          </p:stCondLst>
                                        </p:cTn>
                                        <p:tgtEl>
                                          <p:spTgt spid="3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56"/>
                                        </p:tgtEl>
                                      </p:cBhvr>
                                    </p:animEffect>
                                    <p:set>
                                      <p:cBhvr>
                                        <p:cTn id="102" dur="1" fill="hold">
                                          <p:stCondLst>
                                            <p:cond delay="499"/>
                                          </p:stCondLst>
                                        </p:cTn>
                                        <p:tgtEl>
                                          <p:spTgt spid="56"/>
                                        </p:tgtEl>
                                        <p:attrNameLst>
                                          <p:attrName>style.visibility</p:attrName>
                                        </p:attrNameLst>
                                      </p:cBhvr>
                                      <p:to>
                                        <p:strVal val="hidden"/>
                                      </p:to>
                                    </p:set>
                                  </p:childTnLst>
                                </p:cTn>
                              </p:par>
                            </p:childTnLst>
                          </p:cTn>
                        </p:par>
                        <p:par>
                          <p:cTn id="103" fill="hold">
                            <p:stCondLst>
                              <p:cond delay="500"/>
                            </p:stCondLst>
                            <p:childTnLst>
                              <p:par>
                                <p:cTn id="104" presetID="38" presetClass="entr" presetSubtype="0" accel="50000" fill="hold" grpId="0" nodeType="afterEffect">
                                  <p:stCondLst>
                                    <p:cond delay="0"/>
                                  </p:stCondLst>
                                  <p:iterate type="lt">
                                    <p:tmPct val="50000"/>
                                  </p:iterate>
                                  <p:childTnLst>
                                    <p:set>
                                      <p:cBhvr>
                                        <p:cTn id="105" dur="1" fill="hold">
                                          <p:stCondLst>
                                            <p:cond delay="0"/>
                                          </p:stCondLst>
                                        </p:cTn>
                                        <p:tgtEl>
                                          <p:spTgt spid="49"/>
                                        </p:tgtEl>
                                        <p:attrNameLst>
                                          <p:attrName>style.visibility</p:attrName>
                                        </p:attrNameLst>
                                      </p:cBhvr>
                                      <p:to>
                                        <p:strVal val="visible"/>
                                      </p:to>
                                    </p:set>
                                    <p:set>
                                      <p:cBhvr>
                                        <p:cTn id="106" dur="227" fill="hold">
                                          <p:stCondLst>
                                            <p:cond delay="0"/>
                                          </p:stCondLst>
                                        </p:cTn>
                                        <p:tgtEl>
                                          <p:spTgt spid="49"/>
                                        </p:tgtEl>
                                        <p:attrNameLst>
                                          <p:attrName>style.rotation</p:attrName>
                                        </p:attrNameLst>
                                      </p:cBhvr>
                                      <p:to>
                                        <p:strVal val="-45.0"/>
                                      </p:to>
                                    </p:set>
                                    <p:anim calcmode="lin" valueType="num">
                                      <p:cBhvr>
                                        <p:cTn id="107" dur="227" fill="hold">
                                          <p:stCondLst>
                                            <p:cond delay="227"/>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108" dur="227"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109" dur="78" decel="50000" autoRev="1" fill="hold">
                                          <p:stCondLst>
                                            <p:cond delay="227"/>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110" dur="68" fill="hold">
                                          <p:stCondLst>
                                            <p:cond delay="432"/>
                                          </p:stCondLst>
                                        </p:cTn>
                                        <p:tgtEl>
                                          <p:spTgt spid="49"/>
                                        </p:tgtEl>
                                        <p:attrNameLst>
                                          <p:attrName>ppt_y</p:attrName>
                                        </p:attrNameLst>
                                      </p:cBhvr>
                                      <p:tavLst>
                                        <p:tav tm="0">
                                          <p:val>
                                            <p:strVal val="#ppt_y-(0.354*#ppt_w-0.172*#ppt_h)"/>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fade">
                                      <p:cBhvr>
                                        <p:cTn id="115" dur="500"/>
                                        <p:tgtEl>
                                          <p:spTgt spid="65"/>
                                        </p:tgtEl>
                                      </p:cBhvr>
                                    </p:animEffect>
                                  </p:childTnLst>
                                </p:cTn>
                              </p:par>
                              <p:par>
                                <p:cTn id="116" presetID="10" presetClass="entr" presetSubtype="0"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Effect transition="in" filter="fade">
                                      <p:cBhvr>
                                        <p:cTn id="121" dur="500"/>
                                        <p:tgtEl>
                                          <p:spTgt spid="5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57"/>
                                        </p:tgtEl>
                                      </p:cBhvr>
                                    </p:animEffect>
                                    <p:set>
                                      <p:cBhvr>
                                        <p:cTn id="129" dur="1" fill="hold">
                                          <p:stCondLst>
                                            <p:cond delay="499"/>
                                          </p:stCondLst>
                                        </p:cTn>
                                        <p:tgtEl>
                                          <p:spTgt spid="57"/>
                                        </p:tgtEl>
                                        <p:attrNameLst>
                                          <p:attrName>style.visibility</p:attrName>
                                        </p:attrNameLst>
                                      </p:cBhvr>
                                      <p:to>
                                        <p:strVal val="hidden"/>
                                      </p:to>
                                    </p:set>
                                  </p:childTnLst>
                                </p:cTn>
                              </p:par>
                            </p:childTnLst>
                          </p:cTn>
                        </p:par>
                        <p:par>
                          <p:cTn id="130" fill="hold">
                            <p:stCondLst>
                              <p:cond delay="500"/>
                            </p:stCondLst>
                            <p:childTnLst>
                              <p:par>
                                <p:cTn id="131" presetID="38" presetClass="entr" presetSubtype="0" accel="50000" fill="hold" grpId="0" nodeType="afterEffect">
                                  <p:stCondLst>
                                    <p:cond delay="0"/>
                                  </p:stCondLst>
                                  <p:iterate type="lt">
                                    <p:tmPct val="50000"/>
                                  </p:iterate>
                                  <p:childTnLst>
                                    <p:set>
                                      <p:cBhvr>
                                        <p:cTn id="132" dur="1" fill="hold">
                                          <p:stCondLst>
                                            <p:cond delay="0"/>
                                          </p:stCondLst>
                                        </p:cTn>
                                        <p:tgtEl>
                                          <p:spTgt spid="47"/>
                                        </p:tgtEl>
                                        <p:attrNameLst>
                                          <p:attrName>style.visibility</p:attrName>
                                        </p:attrNameLst>
                                      </p:cBhvr>
                                      <p:to>
                                        <p:strVal val="visible"/>
                                      </p:to>
                                    </p:set>
                                    <p:set>
                                      <p:cBhvr>
                                        <p:cTn id="133" dur="227" fill="hold">
                                          <p:stCondLst>
                                            <p:cond delay="0"/>
                                          </p:stCondLst>
                                        </p:cTn>
                                        <p:tgtEl>
                                          <p:spTgt spid="47"/>
                                        </p:tgtEl>
                                        <p:attrNameLst>
                                          <p:attrName>style.rotation</p:attrName>
                                        </p:attrNameLst>
                                      </p:cBhvr>
                                      <p:to>
                                        <p:strVal val="-45.0"/>
                                      </p:to>
                                    </p:set>
                                    <p:anim calcmode="lin" valueType="num">
                                      <p:cBhvr>
                                        <p:cTn id="134"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135"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136"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137"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fade">
                                      <p:cBhvr>
                                        <p:cTn id="142" dur="500"/>
                                        <p:tgtEl>
                                          <p:spTgt spid="66"/>
                                        </p:tgtEl>
                                      </p:cBhvr>
                                    </p:animEffect>
                                  </p:childTnLst>
                                </p:cTn>
                              </p:par>
                              <p:par>
                                <p:cTn id="143" presetID="10"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fade">
                                      <p:cBhvr>
                                        <p:cTn id="148" dur="500"/>
                                        <p:tgtEl>
                                          <p:spTgt spid="58"/>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nodeType="clickEffect">
                                  <p:stCondLst>
                                    <p:cond delay="0"/>
                                  </p:stCondLst>
                                  <p:childTnLst>
                                    <p:animEffect transition="out" filter="fade">
                                      <p:cBhvr>
                                        <p:cTn id="152" dur="500"/>
                                        <p:tgtEl>
                                          <p:spTgt spid="35"/>
                                        </p:tgtEl>
                                      </p:cBhvr>
                                    </p:animEffect>
                                    <p:set>
                                      <p:cBhvr>
                                        <p:cTn id="153" dur="1" fill="hold">
                                          <p:stCondLst>
                                            <p:cond delay="499"/>
                                          </p:stCondLst>
                                        </p:cTn>
                                        <p:tgtEl>
                                          <p:spTgt spid="3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58"/>
                                        </p:tgtEl>
                                      </p:cBhvr>
                                    </p:animEffect>
                                    <p:set>
                                      <p:cBhvr>
                                        <p:cTn id="156" dur="1" fill="hold">
                                          <p:stCondLst>
                                            <p:cond delay="499"/>
                                          </p:stCondLst>
                                        </p:cTn>
                                        <p:tgtEl>
                                          <p:spTgt spid="58"/>
                                        </p:tgtEl>
                                        <p:attrNameLst>
                                          <p:attrName>style.visibility</p:attrName>
                                        </p:attrNameLst>
                                      </p:cBhvr>
                                      <p:to>
                                        <p:strVal val="hidden"/>
                                      </p:to>
                                    </p:set>
                                  </p:childTnLst>
                                </p:cTn>
                              </p:par>
                            </p:childTnLst>
                          </p:cTn>
                        </p:par>
                        <p:par>
                          <p:cTn id="157" fill="hold">
                            <p:stCondLst>
                              <p:cond delay="500"/>
                            </p:stCondLst>
                            <p:childTnLst>
                              <p:par>
                                <p:cTn id="158" presetID="38" presetClass="entr" presetSubtype="0" accel="50000" fill="hold" grpId="0" nodeType="afterEffect">
                                  <p:stCondLst>
                                    <p:cond delay="0"/>
                                  </p:stCondLst>
                                  <p:iterate type="lt">
                                    <p:tmPct val="50000"/>
                                  </p:iterate>
                                  <p:childTnLst>
                                    <p:set>
                                      <p:cBhvr>
                                        <p:cTn id="159" dur="1" fill="hold">
                                          <p:stCondLst>
                                            <p:cond delay="0"/>
                                          </p:stCondLst>
                                        </p:cTn>
                                        <p:tgtEl>
                                          <p:spTgt spid="45"/>
                                        </p:tgtEl>
                                        <p:attrNameLst>
                                          <p:attrName>style.visibility</p:attrName>
                                        </p:attrNameLst>
                                      </p:cBhvr>
                                      <p:to>
                                        <p:strVal val="visible"/>
                                      </p:to>
                                    </p:set>
                                    <p:set>
                                      <p:cBhvr>
                                        <p:cTn id="160" dur="227" fill="hold">
                                          <p:stCondLst>
                                            <p:cond delay="0"/>
                                          </p:stCondLst>
                                        </p:cTn>
                                        <p:tgtEl>
                                          <p:spTgt spid="45"/>
                                        </p:tgtEl>
                                        <p:attrNameLst>
                                          <p:attrName>style.rotation</p:attrName>
                                        </p:attrNameLst>
                                      </p:cBhvr>
                                      <p:to>
                                        <p:strVal val="-45.0"/>
                                      </p:to>
                                    </p:set>
                                    <p:anim calcmode="lin" valueType="num">
                                      <p:cBhvr>
                                        <p:cTn id="161" dur="227" fill="hold">
                                          <p:stCondLst>
                                            <p:cond delay="227"/>
                                          </p:stCondLst>
                                        </p:cTn>
                                        <p:tgtEl>
                                          <p:spTgt spid="45"/>
                                        </p:tgtEl>
                                        <p:attrNameLst>
                                          <p:attrName>style.rotation</p:attrName>
                                        </p:attrNameLst>
                                      </p:cBhvr>
                                      <p:tavLst>
                                        <p:tav tm="0">
                                          <p:val>
                                            <p:fltVal val="-45"/>
                                          </p:val>
                                        </p:tav>
                                        <p:tav tm="69900">
                                          <p:val>
                                            <p:fltVal val="45"/>
                                          </p:val>
                                        </p:tav>
                                        <p:tav tm="100000">
                                          <p:val>
                                            <p:fltVal val="0"/>
                                          </p:val>
                                        </p:tav>
                                      </p:tavLst>
                                    </p:anim>
                                    <p:anim calcmode="lin" valueType="num">
                                      <p:cBhvr>
                                        <p:cTn id="162" dur="227" fill="hold">
                                          <p:stCondLst>
                                            <p:cond delay="0"/>
                                          </p:stCondLst>
                                        </p:cTn>
                                        <p:tgtEl>
                                          <p:spTgt spid="45"/>
                                        </p:tgtEl>
                                        <p:attrNameLst>
                                          <p:attrName>ppt_y</p:attrName>
                                        </p:attrNameLst>
                                      </p:cBhvr>
                                      <p:tavLst>
                                        <p:tav tm="0">
                                          <p:val>
                                            <p:strVal val="#ppt_y-1"/>
                                          </p:val>
                                        </p:tav>
                                        <p:tav tm="100000">
                                          <p:val>
                                            <p:strVal val="#ppt_y-(0.354*#ppt_w-0.172*#ppt_h)"/>
                                          </p:val>
                                        </p:tav>
                                      </p:tavLst>
                                    </p:anim>
                                    <p:anim calcmode="lin" valueType="num">
                                      <p:cBhvr>
                                        <p:cTn id="163" dur="78" decel="50000" autoRev="1" fill="hold">
                                          <p:stCondLst>
                                            <p:cond delay="227"/>
                                          </p:stCondLst>
                                        </p:cTn>
                                        <p:tgtEl>
                                          <p:spTgt spid="45"/>
                                        </p:tgtEl>
                                        <p:attrNameLst>
                                          <p:attrName>ppt_y</p:attrName>
                                        </p:attrNameLst>
                                      </p:cBhvr>
                                      <p:tavLst>
                                        <p:tav tm="0">
                                          <p:val>
                                            <p:strVal val="#ppt_y-(0.354*#ppt_w-0.172*#ppt_h)"/>
                                          </p:val>
                                        </p:tav>
                                        <p:tav tm="100000">
                                          <p:val>
                                            <p:strVal val="#ppt_y-(0.354*#ppt_w-0.172*#ppt_h)-#ppt_h/2"/>
                                          </p:val>
                                        </p:tav>
                                      </p:tavLst>
                                    </p:anim>
                                    <p:anim calcmode="lin" valueType="num">
                                      <p:cBhvr>
                                        <p:cTn id="164" dur="68" fill="hold">
                                          <p:stCondLst>
                                            <p:cond delay="432"/>
                                          </p:stCondLst>
                                        </p:cTn>
                                        <p:tgtEl>
                                          <p:spTgt spid="45"/>
                                        </p:tgtEl>
                                        <p:attrNameLst>
                                          <p:attrName>ppt_y</p:attrName>
                                        </p:attrNameLst>
                                      </p:cBhvr>
                                      <p:tavLst>
                                        <p:tav tm="0">
                                          <p:val>
                                            <p:strVal val="#ppt_y-(0.354*#ppt_w-0.172*#ppt_h)"/>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500"/>
                                        <p:tgtEl>
                                          <p:spTgt spid="67"/>
                                        </p:tgtEl>
                                      </p:cBhvr>
                                    </p:animEffect>
                                  </p:childTnLst>
                                </p:cTn>
                              </p:par>
                              <p:par>
                                <p:cTn id="170" presetID="10" presetClass="entr" presetSubtype="0" fill="hold" nodeType="withEffect">
                                  <p:stCondLst>
                                    <p:cond delay="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500"/>
                                        <p:tgtEl>
                                          <p:spTgt spid="3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59"/>
                                        </p:tgtEl>
                                        <p:attrNameLst>
                                          <p:attrName>style.visibility</p:attrName>
                                        </p:attrNameLst>
                                      </p:cBhvr>
                                      <p:to>
                                        <p:strVal val="visible"/>
                                      </p:to>
                                    </p:set>
                                    <p:animEffect transition="in" filter="fade">
                                      <p:cBhvr>
                                        <p:cTn id="175" dur="500"/>
                                        <p:tgtEl>
                                          <p:spTgt spid="59"/>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xit" presetSubtype="0" fill="hold" nodeType="clickEffect">
                                  <p:stCondLst>
                                    <p:cond delay="0"/>
                                  </p:stCondLst>
                                  <p:childTnLst>
                                    <p:animEffect transition="out" filter="fade">
                                      <p:cBhvr>
                                        <p:cTn id="179" dur="500"/>
                                        <p:tgtEl>
                                          <p:spTgt spid="39"/>
                                        </p:tgtEl>
                                      </p:cBhvr>
                                    </p:animEffect>
                                    <p:set>
                                      <p:cBhvr>
                                        <p:cTn id="180" dur="1" fill="hold">
                                          <p:stCondLst>
                                            <p:cond delay="499"/>
                                          </p:stCondLst>
                                        </p:cTn>
                                        <p:tgtEl>
                                          <p:spTgt spid="39"/>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59"/>
                                        </p:tgtEl>
                                      </p:cBhvr>
                                    </p:animEffect>
                                    <p:set>
                                      <p:cBhvr>
                                        <p:cTn id="183" dur="1" fill="hold">
                                          <p:stCondLst>
                                            <p:cond delay="499"/>
                                          </p:stCondLst>
                                        </p:cTn>
                                        <p:tgtEl>
                                          <p:spTgt spid="59"/>
                                        </p:tgtEl>
                                        <p:attrNameLst>
                                          <p:attrName>style.visibility</p:attrName>
                                        </p:attrNameLst>
                                      </p:cBhvr>
                                      <p:to>
                                        <p:strVal val="hidden"/>
                                      </p:to>
                                    </p:set>
                                  </p:childTnLst>
                                </p:cTn>
                              </p:par>
                            </p:childTnLst>
                          </p:cTn>
                        </p:par>
                        <p:par>
                          <p:cTn id="184" fill="hold">
                            <p:stCondLst>
                              <p:cond delay="500"/>
                            </p:stCondLst>
                            <p:childTnLst>
                              <p:par>
                                <p:cTn id="185" presetID="38" presetClass="entr" presetSubtype="0" accel="50000" fill="hold" grpId="0" nodeType="afterEffect">
                                  <p:stCondLst>
                                    <p:cond delay="0"/>
                                  </p:stCondLst>
                                  <p:iterate type="lt">
                                    <p:tmPct val="50000"/>
                                  </p:iterate>
                                  <p:childTnLst>
                                    <p:set>
                                      <p:cBhvr>
                                        <p:cTn id="186" dur="1" fill="hold">
                                          <p:stCondLst>
                                            <p:cond delay="0"/>
                                          </p:stCondLst>
                                        </p:cTn>
                                        <p:tgtEl>
                                          <p:spTgt spid="46"/>
                                        </p:tgtEl>
                                        <p:attrNameLst>
                                          <p:attrName>style.visibility</p:attrName>
                                        </p:attrNameLst>
                                      </p:cBhvr>
                                      <p:to>
                                        <p:strVal val="visible"/>
                                      </p:to>
                                    </p:set>
                                    <p:set>
                                      <p:cBhvr>
                                        <p:cTn id="187" dur="227" fill="hold">
                                          <p:stCondLst>
                                            <p:cond delay="0"/>
                                          </p:stCondLst>
                                        </p:cTn>
                                        <p:tgtEl>
                                          <p:spTgt spid="46"/>
                                        </p:tgtEl>
                                        <p:attrNameLst>
                                          <p:attrName>style.rotation</p:attrName>
                                        </p:attrNameLst>
                                      </p:cBhvr>
                                      <p:to>
                                        <p:strVal val="-45.0"/>
                                      </p:to>
                                    </p:set>
                                    <p:anim calcmode="lin" valueType="num">
                                      <p:cBhvr>
                                        <p:cTn id="188" dur="227" fill="hold">
                                          <p:stCondLst>
                                            <p:cond delay="227"/>
                                          </p:stCondLst>
                                        </p:cTn>
                                        <p:tgtEl>
                                          <p:spTgt spid="46"/>
                                        </p:tgtEl>
                                        <p:attrNameLst>
                                          <p:attrName>style.rotation</p:attrName>
                                        </p:attrNameLst>
                                      </p:cBhvr>
                                      <p:tavLst>
                                        <p:tav tm="0">
                                          <p:val>
                                            <p:fltVal val="-45"/>
                                          </p:val>
                                        </p:tav>
                                        <p:tav tm="69900">
                                          <p:val>
                                            <p:fltVal val="45"/>
                                          </p:val>
                                        </p:tav>
                                        <p:tav tm="100000">
                                          <p:val>
                                            <p:fltVal val="0"/>
                                          </p:val>
                                        </p:tav>
                                      </p:tavLst>
                                    </p:anim>
                                    <p:anim calcmode="lin" valueType="num">
                                      <p:cBhvr>
                                        <p:cTn id="189" dur="227" fill="hold">
                                          <p:stCondLst>
                                            <p:cond delay="0"/>
                                          </p:stCondLst>
                                        </p:cTn>
                                        <p:tgtEl>
                                          <p:spTgt spid="46"/>
                                        </p:tgtEl>
                                        <p:attrNameLst>
                                          <p:attrName>ppt_y</p:attrName>
                                        </p:attrNameLst>
                                      </p:cBhvr>
                                      <p:tavLst>
                                        <p:tav tm="0">
                                          <p:val>
                                            <p:strVal val="#ppt_y-1"/>
                                          </p:val>
                                        </p:tav>
                                        <p:tav tm="100000">
                                          <p:val>
                                            <p:strVal val="#ppt_y-(0.354*#ppt_w-0.172*#ppt_h)"/>
                                          </p:val>
                                        </p:tav>
                                      </p:tavLst>
                                    </p:anim>
                                    <p:anim calcmode="lin" valueType="num">
                                      <p:cBhvr>
                                        <p:cTn id="190" dur="78" decel="50000" autoRev="1" fill="hold">
                                          <p:stCondLst>
                                            <p:cond delay="227"/>
                                          </p:stCondLst>
                                        </p:cTn>
                                        <p:tgtEl>
                                          <p:spTgt spid="46"/>
                                        </p:tgtEl>
                                        <p:attrNameLst>
                                          <p:attrName>ppt_y</p:attrName>
                                        </p:attrNameLst>
                                      </p:cBhvr>
                                      <p:tavLst>
                                        <p:tav tm="0">
                                          <p:val>
                                            <p:strVal val="#ppt_y-(0.354*#ppt_w-0.172*#ppt_h)"/>
                                          </p:val>
                                        </p:tav>
                                        <p:tav tm="100000">
                                          <p:val>
                                            <p:strVal val="#ppt_y-(0.354*#ppt_w-0.172*#ppt_h)-#ppt_h/2"/>
                                          </p:val>
                                        </p:tav>
                                      </p:tavLst>
                                    </p:anim>
                                    <p:anim calcmode="lin" valueType="num">
                                      <p:cBhvr>
                                        <p:cTn id="191" dur="68" fill="hold">
                                          <p:stCondLst>
                                            <p:cond delay="432"/>
                                          </p:stCondLst>
                                        </p:cTn>
                                        <p:tgtEl>
                                          <p:spTgt spid="46"/>
                                        </p:tgtEl>
                                        <p:attrNameLst>
                                          <p:attrName>ppt_y</p:attrName>
                                        </p:attrNameLst>
                                      </p:cBhvr>
                                      <p:tavLst>
                                        <p:tav tm="0">
                                          <p:val>
                                            <p:strVal val="#ppt_y-(0.354*#ppt_w-0.172*#ppt_h)"/>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68"/>
                                        </p:tgtEl>
                                        <p:attrNameLst>
                                          <p:attrName>style.visibility</p:attrName>
                                        </p:attrNameLst>
                                      </p:cBhvr>
                                      <p:to>
                                        <p:strVal val="visible"/>
                                      </p:to>
                                    </p:set>
                                    <p:animEffect transition="in" filter="fade">
                                      <p:cBhvr>
                                        <p:cTn id="196" dur="500"/>
                                        <p:tgtEl>
                                          <p:spTgt spid="68"/>
                                        </p:tgtEl>
                                      </p:cBhvr>
                                    </p:animEffect>
                                  </p:childTnLst>
                                </p:cTn>
                              </p:par>
                              <p:par>
                                <p:cTn id="197" presetID="10" presetClass="entr" presetSubtype="0" fill="hold" nodeType="withEffect">
                                  <p:stCondLst>
                                    <p:cond delay="0"/>
                                  </p:stCondLst>
                                  <p:childTnLst>
                                    <p:set>
                                      <p:cBhvr>
                                        <p:cTn id="198" dur="1" fill="hold">
                                          <p:stCondLst>
                                            <p:cond delay="0"/>
                                          </p:stCondLst>
                                        </p:cTn>
                                        <p:tgtEl>
                                          <p:spTgt spid="32"/>
                                        </p:tgtEl>
                                        <p:attrNameLst>
                                          <p:attrName>style.visibility</p:attrName>
                                        </p:attrNameLst>
                                      </p:cBhvr>
                                      <p:to>
                                        <p:strVal val="visible"/>
                                      </p:to>
                                    </p:set>
                                    <p:animEffect transition="in" filter="fade">
                                      <p:cBhvr>
                                        <p:cTn id="199" dur="500"/>
                                        <p:tgtEl>
                                          <p:spTgt spid="32"/>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60"/>
                                        </p:tgtEl>
                                        <p:attrNameLst>
                                          <p:attrName>style.visibility</p:attrName>
                                        </p:attrNameLst>
                                      </p:cBhvr>
                                      <p:to>
                                        <p:strVal val="visible"/>
                                      </p:to>
                                    </p:set>
                                    <p:animEffect transition="in" filter="fade">
                                      <p:cBhvr>
                                        <p:cTn id="202" dur="500"/>
                                        <p:tgtEl>
                                          <p:spTgt spid="6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500"/>
                                        <p:tgtEl>
                                          <p:spTgt spid="32"/>
                                        </p:tgtEl>
                                      </p:cBhvr>
                                    </p:animEffect>
                                    <p:set>
                                      <p:cBhvr>
                                        <p:cTn id="207" dur="1" fill="hold">
                                          <p:stCondLst>
                                            <p:cond delay="499"/>
                                          </p:stCondLst>
                                        </p:cTn>
                                        <p:tgtEl>
                                          <p:spTgt spid="32"/>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500"/>
                                        <p:tgtEl>
                                          <p:spTgt spid="60"/>
                                        </p:tgtEl>
                                      </p:cBhvr>
                                    </p:animEffect>
                                    <p:set>
                                      <p:cBhvr>
                                        <p:cTn id="210" dur="1" fill="hold">
                                          <p:stCondLst>
                                            <p:cond delay="499"/>
                                          </p:stCondLst>
                                        </p:cTn>
                                        <p:tgtEl>
                                          <p:spTgt spid="60"/>
                                        </p:tgtEl>
                                        <p:attrNameLst>
                                          <p:attrName>style.visibility</p:attrName>
                                        </p:attrNameLst>
                                      </p:cBhvr>
                                      <p:to>
                                        <p:strVal val="hidden"/>
                                      </p:to>
                                    </p:set>
                                  </p:childTnLst>
                                </p:cTn>
                              </p:par>
                            </p:childTnLst>
                          </p:cTn>
                        </p:par>
                        <p:par>
                          <p:cTn id="211" fill="hold">
                            <p:stCondLst>
                              <p:cond delay="500"/>
                            </p:stCondLst>
                            <p:childTnLst>
                              <p:par>
                                <p:cTn id="212" presetID="38" presetClass="entr" presetSubtype="0" accel="50000" fill="hold" grpId="0" nodeType="afterEffect">
                                  <p:stCondLst>
                                    <p:cond delay="0"/>
                                  </p:stCondLst>
                                  <p:iterate type="lt">
                                    <p:tmPct val="50000"/>
                                  </p:iterate>
                                  <p:childTnLst>
                                    <p:set>
                                      <p:cBhvr>
                                        <p:cTn id="213" dur="1" fill="hold">
                                          <p:stCondLst>
                                            <p:cond delay="0"/>
                                          </p:stCondLst>
                                        </p:cTn>
                                        <p:tgtEl>
                                          <p:spTgt spid="42"/>
                                        </p:tgtEl>
                                        <p:attrNameLst>
                                          <p:attrName>style.visibility</p:attrName>
                                        </p:attrNameLst>
                                      </p:cBhvr>
                                      <p:to>
                                        <p:strVal val="visible"/>
                                      </p:to>
                                    </p:set>
                                    <p:set>
                                      <p:cBhvr>
                                        <p:cTn id="214" dur="227" fill="hold">
                                          <p:stCondLst>
                                            <p:cond delay="0"/>
                                          </p:stCondLst>
                                        </p:cTn>
                                        <p:tgtEl>
                                          <p:spTgt spid="42"/>
                                        </p:tgtEl>
                                        <p:attrNameLst>
                                          <p:attrName>style.rotation</p:attrName>
                                        </p:attrNameLst>
                                      </p:cBhvr>
                                      <p:to>
                                        <p:strVal val="-45.0"/>
                                      </p:to>
                                    </p:set>
                                    <p:anim calcmode="lin" valueType="num">
                                      <p:cBhvr>
                                        <p:cTn id="215" dur="227" fill="hold">
                                          <p:stCondLst>
                                            <p:cond delay="227"/>
                                          </p:stCondLst>
                                        </p:cTn>
                                        <p:tgtEl>
                                          <p:spTgt spid="42"/>
                                        </p:tgtEl>
                                        <p:attrNameLst>
                                          <p:attrName>style.rotation</p:attrName>
                                        </p:attrNameLst>
                                      </p:cBhvr>
                                      <p:tavLst>
                                        <p:tav tm="0">
                                          <p:val>
                                            <p:fltVal val="-45"/>
                                          </p:val>
                                        </p:tav>
                                        <p:tav tm="69900">
                                          <p:val>
                                            <p:fltVal val="45"/>
                                          </p:val>
                                        </p:tav>
                                        <p:tav tm="100000">
                                          <p:val>
                                            <p:fltVal val="0"/>
                                          </p:val>
                                        </p:tav>
                                      </p:tavLst>
                                    </p:anim>
                                    <p:anim calcmode="lin" valueType="num">
                                      <p:cBhvr>
                                        <p:cTn id="216" dur="227" fill="hold">
                                          <p:stCondLst>
                                            <p:cond delay="0"/>
                                          </p:stCondLst>
                                        </p:cTn>
                                        <p:tgtEl>
                                          <p:spTgt spid="42"/>
                                        </p:tgtEl>
                                        <p:attrNameLst>
                                          <p:attrName>ppt_y</p:attrName>
                                        </p:attrNameLst>
                                      </p:cBhvr>
                                      <p:tavLst>
                                        <p:tav tm="0">
                                          <p:val>
                                            <p:strVal val="#ppt_y-1"/>
                                          </p:val>
                                        </p:tav>
                                        <p:tav tm="100000">
                                          <p:val>
                                            <p:strVal val="#ppt_y-(0.354*#ppt_w-0.172*#ppt_h)"/>
                                          </p:val>
                                        </p:tav>
                                      </p:tavLst>
                                    </p:anim>
                                    <p:anim calcmode="lin" valueType="num">
                                      <p:cBhvr>
                                        <p:cTn id="217" dur="78" decel="50000" autoRev="1" fill="hold">
                                          <p:stCondLst>
                                            <p:cond delay="227"/>
                                          </p:stCondLst>
                                        </p:cTn>
                                        <p:tgtEl>
                                          <p:spTgt spid="42"/>
                                        </p:tgtEl>
                                        <p:attrNameLst>
                                          <p:attrName>ppt_y</p:attrName>
                                        </p:attrNameLst>
                                      </p:cBhvr>
                                      <p:tavLst>
                                        <p:tav tm="0">
                                          <p:val>
                                            <p:strVal val="#ppt_y-(0.354*#ppt_w-0.172*#ppt_h)"/>
                                          </p:val>
                                        </p:tav>
                                        <p:tav tm="100000">
                                          <p:val>
                                            <p:strVal val="#ppt_y-(0.354*#ppt_w-0.172*#ppt_h)-#ppt_h/2"/>
                                          </p:val>
                                        </p:tav>
                                      </p:tavLst>
                                    </p:anim>
                                    <p:anim calcmode="lin" valueType="num">
                                      <p:cBhvr>
                                        <p:cTn id="218" dur="68" fill="hold">
                                          <p:stCondLst>
                                            <p:cond delay="432"/>
                                          </p:stCondLst>
                                        </p:cTn>
                                        <p:tgtEl>
                                          <p:spTgt spid="42"/>
                                        </p:tgtEl>
                                        <p:attrNameLst>
                                          <p:attrName>ppt_y</p:attrName>
                                        </p:attrNameLst>
                                      </p:cBhvr>
                                      <p:tavLst>
                                        <p:tav tm="0">
                                          <p:val>
                                            <p:strVal val="#ppt_y-(0.354*#ppt_w-0.172*#ppt_h)"/>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69"/>
                                        </p:tgtEl>
                                        <p:attrNameLst>
                                          <p:attrName>style.visibility</p:attrName>
                                        </p:attrNameLst>
                                      </p:cBhvr>
                                      <p:to>
                                        <p:strVal val="visible"/>
                                      </p:to>
                                    </p:set>
                                    <p:animEffect transition="in" filter="fade">
                                      <p:cBhvr>
                                        <p:cTn id="223" dur="500"/>
                                        <p:tgtEl>
                                          <p:spTgt spid="69"/>
                                        </p:tgtEl>
                                      </p:cBhvr>
                                    </p:animEffect>
                                  </p:childTnLst>
                                </p:cTn>
                              </p:par>
                              <p:par>
                                <p:cTn id="224" presetID="10" presetClass="entr" presetSubtype="0" fill="hold" nodeType="withEffect">
                                  <p:stCondLst>
                                    <p:cond delay="0"/>
                                  </p:stCondLst>
                                  <p:childTnLst>
                                    <p:set>
                                      <p:cBhvr>
                                        <p:cTn id="225" dur="1" fill="hold">
                                          <p:stCondLst>
                                            <p:cond delay="0"/>
                                          </p:stCondLst>
                                        </p:cTn>
                                        <p:tgtEl>
                                          <p:spTgt spid="34"/>
                                        </p:tgtEl>
                                        <p:attrNameLst>
                                          <p:attrName>style.visibility</p:attrName>
                                        </p:attrNameLst>
                                      </p:cBhvr>
                                      <p:to>
                                        <p:strVal val="visible"/>
                                      </p:to>
                                    </p:set>
                                    <p:animEffect transition="in" filter="fade">
                                      <p:cBhvr>
                                        <p:cTn id="226" dur="500"/>
                                        <p:tgtEl>
                                          <p:spTgt spid="34"/>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500"/>
                                        <p:tgtEl>
                                          <p:spTgt spid="61"/>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nodeType="clickEffect">
                                  <p:stCondLst>
                                    <p:cond delay="0"/>
                                  </p:stCondLst>
                                  <p:childTnLst>
                                    <p:animEffect transition="out" filter="fade">
                                      <p:cBhvr>
                                        <p:cTn id="233" dur="500"/>
                                        <p:tgtEl>
                                          <p:spTgt spid="34"/>
                                        </p:tgtEl>
                                      </p:cBhvr>
                                    </p:animEffect>
                                    <p:set>
                                      <p:cBhvr>
                                        <p:cTn id="234" dur="1" fill="hold">
                                          <p:stCondLst>
                                            <p:cond delay="499"/>
                                          </p:stCondLst>
                                        </p:cTn>
                                        <p:tgtEl>
                                          <p:spTgt spid="34"/>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61"/>
                                        </p:tgtEl>
                                      </p:cBhvr>
                                    </p:animEffect>
                                    <p:set>
                                      <p:cBhvr>
                                        <p:cTn id="237" dur="1" fill="hold">
                                          <p:stCondLst>
                                            <p:cond delay="499"/>
                                          </p:stCondLst>
                                        </p:cTn>
                                        <p:tgtEl>
                                          <p:spTgt spid="61"/>
                                        </p:tgtEl>
                                        <p:attrNameLst>
                                          <p:attrName>style.visibility</p:attrName>
                                        </p:attrNameLst>
                                      </p:cBhvr>
                                      <p:to>
                                        <p:strVal val="hidden"/>
                                      </p:to>
                                    </p:set>
                                  </p:childTnLst>
                                </p:cTn>
                              </p:par>
                            </p:childTnLst>
                          </p:cTn>
                        </p:par>
                        <p:par>
                          <p:cTn id="238" fill="hold">
                            <p:stCondLst>
                              <p:cond delay="500"/>
                            </p:stCondLst>
                            <p:childTnLst>
                              <p:par>
                                <p:cTn id="239" presetID="38" presetClass="entr" presetSubtype="0" accel="50000" fill="hold" grpId="0" nodeType="afterEffect">
                                  <p:stCondLst>
                                    <p:cond delay="0"/>
                                  </p:stCondLst>
                                  <p:iterate type="lt">
                                    <p:tmPct val="50000"/>
                                  </p:iterate>
                                  <p:childTnLst>
                                    <p:set>
                                      <p:cBhvr>
                                        <p:cTn id="240" dur="1" fill="hold">
                                          <p:stCondLst>
                                            <p:cond delay="0"/>
                                          </p:stCondLst>
                                        </p:cTn>
                                        <p:tgtEl>
                                          <p:spTgt spid="40"/>
                                        </p:tgtEl>
                                        <p:attrNameLst>
                                          <p:attrName>style.visibility</p:attrName>
                                        </p:attrNameLst>
                                      </p:cBhvr>
                                      <p:to>
                                        <p:strVal val="visible"/>
                                      </p:to>
                                    </p:set>
                                    <p:set>
                                      <p:cBhvr>
                                        <p:cTn id="241" dur="227" fill="hold">
                                          <p:stCondLst>
                                            <p:cond delay="0"/>
                                          </p:stCondLst>
                                        </p:cTn>
                                        <p:tgtEl>
                                          <p:spTgt spid="40"/>
                                        </p:tgtEl>
                                        <p:attrNameLst>
                                          <p:attrName>style.rotation</p:attrName>
                                        </p:attrNameLst>
                                      </p:cBhvr>
                                      <p:to>
                                        <p:strVal val="-45.0"/>
                                      </p:to>
                                    </p:set>
                                    <p:anim calcmode="lin" valueType="num">
                                      <p:cBhvr>
                                        <p:cTn id="242" dur="227" fill="hold">
                                          <p:stCondLst>
                                            <p:cond delay="227"/>
                                          </p:stCondLst>
                                        </p:cTn>
                                        <p:tgtEl>
                                          <p:spTgt spid="40"/>
                                        </p:tgtEl>
                                        <p:attrNameLst>
                                          <p:attrName>style.rotation</p:attrName>
                                        </p:attrNameLst>
                                      </p:cBhvr>
                                      <p:tavLst>
                                        <p:tav tm="0">
                                          <p:val>
                                            <p:fltVal val="-45"/>
                                          </p:val>
                                        </p:tav>
                                        <p:tav tm="69900">
                                          <p:val>
                                            <p:fltVal val="45"/>
                                          </p:val>
                                        </p:tav>
                                        <p:tav tm="100000">
                                          <p:val>
                                            <p:fltVal val="0"/>
                                          </p:val>
                                        </p:tav>
                                      </p:tavLst>
                                    </p:anim>
                                    <p:anim calcmode="lin" valueType="num">
                                      <p:cBhvr>
                                        <p:cTn id="243" dur="227" fill="hold">
                                          <p:stCondLst>
                                            <p:cond delay="0"/>
                                          </p:stCondLst>
                                        </p:cTn>
                                        <p:tgtEl>
                                          <p:spTgt spid="40"/>
                                        </p:tgtEl>
                                        <p:attrNameLst>
                                          <p:attrName>ppt_y</p:attrName>
                                        </p:attrNameLst>
                                      </p:cBhvr>
                                      <p:tavLst>
                                        <p:tav tm="0">
                                          <p:val>
                                            <p:strVal val="#ppt_y-1"/>
                                          </p:val>
                                        </p:tav>
                                        <p:tav tm="100000">
                                          <p:val>
                                            <p:strVal val="#ppt_y-(0.354*#ppt_w-0.172*#ppt_h)"/>
                                          </p:val>
                                        </p:tav>
                                      </p:tavLst>
                                    </p:anim>
                                    <p:anim calcmode="lin" valueType="num">
                                      <p:cBhvr>
                                        <p:cTn id="244" dur="78" decel="50000" autoRev="1" fill="hold">
                                          <p:stCondLst>
                                            <p:cond delay="227"/>
                                          </p:stCondLst>
                                        </p:cTn>
                                        <p:tgtEl>
                                          <p:spTgt spid="40"/>
                                        </p:tgtEl>
                                        <p:attrNameLst>
                                          <p:attrName>ppt_y</p:attrName>
                                        </p:attrNameLst>
                                      </p:cBhvr>
                                      <p:tavLst>
                                        <p:tav tm="0">
                                          <p:val>
                                            <p:strVal val="#ppt_y-(0.354*#ppt_w-0.172*#ppt_h)"/>
                                          </p:val>
                                        </p:tav>
                                        <p:tav tm="100000">
                                          <p:val>
                                            <p:strVal val="#ppt_y-(0.354*#ppt_w-0.172*#ppt_h)-#ppt_h/2"/>
                                          </p:val>
                                        </p:tav>
                                      </p:tavLst>
                                    </p:anim>
                                    <p:anim calcmode="lin" valueType="num">
                                      <p:cBhvr>
                                        <p:cTn id="245" dur="68" fill="hold">
                                          <p:stCondLst>
                                            <p:cond delay="432"/>
                                          </p:stCondLst>
                                        </p:cTn>
                                        <p:tgtEl>
                                          <p:spTgt spid="40"/>
                                        </p:tgtEl>
                                        <p:attrNameLst>
                                          <p:attrName>ppt_y</p:attrName>
                                        </p:attrNameLst>
                                      </p:cBhvr>
                                      <p:tavLst>
                                        <p:tav tm="0">
                                          <p:val>
                                            <p:strVal val="#ppt_y-(0.354*#ppt_w-0.172*#ppt_h)"/>
                                          </p:val>
                                        </p:tav>
                                        <p:tav tm="100000">
                                          <p:val>
                                            <p:strVal val="#ppt_y"/>
                                          </p:val>
                                        </p:tav>
                                      </p:tavLst>
                                    </p:anim>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0" nodeType="clickEffect">
                                  <p:stCondLst>
                                    <p:cond delay="0"/>
                                  </p:stCondLst>
                                  <p:childTnLst>
                                    <p:set>
                                      <p:cBhvr>
                                        <p:cTn id="249" dur="1" fill="hold">
                                          <p:stCondLst>
                                            <p:cond delay="0"/>
                                          </p:stCondLst>
                                        </p:cTn>
                                        <p:tgtEl>
                                          <p:spTgt spid="70"/>
                                        </p:tgtEl>
                                        <p:attrNameLst>
                                          <p:attrName>style.visibility</p:attrName>
                                        </p:attrNameLst>
                                      </p:cBhvr>
                                      <p:to>
                                        <p:strVal val="visible"/>
                                      </p:to>
                                    </p:set>
                                    <p:animEffect transition="in" filter="fade">
                                      <p:cBhvr>
                                        <p:cTn id="250" dur="500"/>
                                        <p:tgtEl>
                                          <p:spTgt spid="70"/>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62"/>
                                        </p:tgtEl>
                                        <p:attrNameLst>
                                          <p:attrName>style.visibility</p:attrName>
                                        </p:attrNameLst>
                                      </p:cBhvr>
                                      <p:to>
                                        <p:strVal val="visible"/>
                                      </p:to>
                                    </p:set>
                                    <p:animEffect transition="in" filter="fade">
                                      <p:cBhvr>
                                        <p:cTn id="253" dur="500"/>
                                        <p:tgtEl>
                                          <p:spTgt spid="62"/>
                                        </p:tgtEl>
                                      </p:cBhvr>
                                    </p:animEffect>
                                  </p:childTnLst>
                                </p:cTn>
                              </p:par>
                              <p:par>
                                <p:cTn id="254" presetID="10" presetClass="entr" presetSubtype="0" fill="hold" nodeType="withEffect">
                                  <p:stCondLst>
                                    <p:cond delay="0"/>
                                  </p:stCondLst>
                                  <p:childTnLst>
                                    <p:set>
                                      <p:cBhvr>
                                        <p:cTn id="255" dur="1" fill="hold">
                                          <p:stCondLst>
                                            <p:cond delay="0"/>
                                          </p:stCondLst>
                                        </p:cTn>
                                        <p:tgtEl>
                                          <p:spTgt spid="50"/>
                                        </p:tgtEl>
                                        <p:attrNameLst>
                                          <p:attrName>style.visibility</p:attrName>
                                        </p:attrNameLst>
                                      </p:cBhvr>
                                      <p:to>
                                        <p:strVal val="visible"/>
                                      </p:to>
                                    </p:set>
                                    <p:animEffect transition="in" filter="fade">
                                      <p:cBhvr>
                                        <p:cTn id="256" dur="500"/>
                                        <p:tgtEl>
                                          <p:spTgt spid="50"/>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500"/>
                                        <p:tgtEl>
                                          <p:spTgt spid="50"/>
                                        </p:tgtEl>
                                      </p:cBhvr>
                                    </p:animEffect>
                                    <p:set>
                                      <p:cBhvr>
                                        <p:cTn id="261" dur="1" fill="hold">
                                          <p:stCondLst>
                                            <p:cond delay="499"/>
                                          </p:stCondLst>
                                        </p:cTn>
                                        <p:tgtEl>
                                          <p:spTgt spid="50"/>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62"/>
                                        </p:tgtEl>
                                      </p:cBhvr>
                                    </p:animEffect>
                                    <p:set>
                                      <p:cBhvr>
                                        <p:cTn id="264" dur="1" fill="hold">
                                          <p:stCondLst>
                                            <p:cond delay="499"/>
                                          </p:stCondLst>
                                        </p:cTn>
                                        <p:tgtEl>
                                          <p:spTgt spid="62"/>
                                        </p:tgtEl>
                                        <p:attrNameLst>
                                          <p:attrName>style.visibility</p:attrName>
                                        </p:attrNameLst>
                                      </p:cBhvr>
                                      <p:to>
                                        <p:strVal val="hidden"/>
                                      </p:to>
                                    </p:set>
                                  </p:childTnLst>
                                </p:cTn>
                              </p:par>
                            </p:childTnLst>
                          </p:cTn>
                        </p:par>
                        <p:par>
                          <p:cTn id="265" fill="hold">
                            <p:stCondLst>
                              <p:cond delay="500"/>
                            </p:stCondLst>
                            <p:childTnLst>
                              <p:par>
                                <p:cTn id="266" presetID="38" presetClass="entr" presetSubtype="0" accel="50000" fill="hold" grpId="0" nodeType="afterEffect">
                                  <p:stCondLst>
                                    <p:cond delay="0"/>
                                  </p:stCondLst>
                                  <p:iterate type="lt">
                                    <p:tmPct val="50000"/>
                                  </p:iterate>
                                  <p:childTnLst>
                                    <p:set>
                                      <p:cBhvr>
                                        <p:cTn id="267" dur="1" fill="hold">
                                          <p:stCondLst>
                                            <p:cond delay="0"/>
                                          </p:stCondLst>
                                        </p:cTn>
                                        <p:tgtEl>
                                          <p:spTgt spid="43"/>
                                        </p:tgtEl>
                                        <p:attrNameLst>
                                          <p:attrName>style.visibility</p:attrName>
                                        </p:attrNameLst>
                                      </p:cBhvr>
                                      <p:to>
                                        <p:strVal val="visible"/>
                                      </p:to>
                                    </p:set>
                                    <p:set>
                                      <p:cBhvr>
                                        <p:cTn id="268" dur="227" fill="hold">
                                          <p:stCondLst>
                                            <p:cond delay="0"/>
                                          </p:stCondLst>
                                        </p:cTn>
                                        <p:tgtEl>
                                          <p:spTgt spid="43"/>
                                        </p:tgtEl>
                                        <p:attrNameLst>
                                          <p:attrName>style.rotation</p:attrName>
                                        </p:attrNameLst>
                                      </p:cBhvr>
                                      <p:to>
                                        <p:strVal val="-45.0"/>
                                      </p:to>
                                    </p:set>
                                    <p:anim calcmode="lin" valueType="num">
                                      <p:cBhvr>
                                        <p:cTn id="269" dur="227" fill="hold">
                                          <p:stCondLst>
                                            <p:cond delay="227"/>
                                          </p:stCondLst>
                                        </p:cTn>
                                        <p:tgtEl>
                                          <p:spTgt spid="43"/>
                                        </p:tgtEl>
                                        <p:attrNameLst>
                                          <p:attrName>style.rotation</p:attrName>
                                        </p:attrNameLst>
                                      </p:cBhvr>
                                      <p:tavLst>
                                        <p:tav tm="0">
                                          <p:val>
                                            <p:fltVal val="-45"/>
                                          </p:val>
                                        </p:tav>
                                        <p:tav tm="69900">
                                          <p:val>
                                            <p:fltVal val="45"/>
                                          </p:val>
                                        </p:tav>
                                        <p:tav tm="100000">
                                          <p:val>
                                            <p:fltVal val="0"/>
                                          </p:val>
                                        </p:tav>
                                      </p:tavLst>
                                    </p:anim>
                                    <p:anim calcmode="lin" valueType="num">
                                      <p:cBhvr>
                                        <p:cTn id="270" dur="227" fill="hold">
                                          <p:stCondLst>
                                            <p:cond delay="0"/>
                                          </p:stCondLst>
                                        </p:cTn>
                                        <p:tgtEl>
                                          <p:spTgt spid="43"/>
                                        </p:tgtEl>
                                        <p:attrNameLst>
                                          <p:attrName>ppt_y</p:attrName>
                                        </p:attrNameLst>
                                      </p:cBhvr>
                                      <p:tavLst>
                                        <p:tav tm="0">
                                          <p:val>
                                            <p:strVal val="#ppt_y-1"/>
                                          </p:val>
                                        </p:tav>
                                        <p:tav tm="100000">
                                          <p:val>
                                            <p:strVal val="#ppt_y-(0.354*#ppt_w-0.172*#ppt_h)"/>
                                          </p:val>
                                        </p:tav>
                                      </p:tavLst>
                                    </p:anim>
                                    <p:anim calcmode="lin" valueType="num">
                                      <p:cBhvr>
                                        <p:cTn id="271" dur="78" decel="50000" autoRev="1" fill="hold">
                                          <p:stCondLst>
                                            <p:cond delay="227"/>
                                          </p:stCondLst>
                                        </p:cTn>
                                        <p:tgtEl>
                                          <p:spTgt spid="43"/>
                                        </p:tgtEl>
                                        <p:attrNameLst>
                                          <p:attrName>ppt_y</p:attrName>
                                        </p:attrNameLst>
                                      </p:cBhvr>
                                      <p:tavLst>
                                        <p:tav tm="0">
                                          <p:val>
                                            <p:strVal val="#ppt_y-(0.354*#ppt_w-0.172*#ppt_h)"/>
                                          </p:val>
                                        </p:tav>
                                        <p:tav tm="100000">
                                          <p:val>
                                            <p:strVal val="#ppt_y-(0.354*#ppt_w-0.172*#ppt_h)-#ppt_h/2"/>
                                          </p:val>
                                        </p:tav>
                                      </p:tavLst>
                                    </p:anim>
                                    <p:anim calcmode="lin" valueType="num">
                                      <p:cBhvr>
                                        <p:cTn id="272" dur="68" fill="hold">
                                          <p:stCondLst>
                                            <p:cond delay="432"/>
                                          </p:stCondLst>
                                        </p:cTn>
                                        <p:tgtEl>
                                          <p:spTgt spid="4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P spid="47" grpId="0"/>
      <p:bldP spid="48" grpId="0"/>
      <p:bldP spid="49" grpId="0"/>
      <p:bldP spid="51" grpId="0"/>
      <p:bldP spid="51" grpId="1"/>
      <p:bldP spid="52" grpId="0"/>
      <p:bldP spid="53" grpId="0"/>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4" grpId="0"/>
      <p:bldP spid="65" grpId="0"/>
      <p:bldP spid="66" grpId="0"/>
      <p:bldP spid="67" grpId="0"/>
      <p:bldP spid="68" grpId="0"/>
      <p:bldP spid="69"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59B61A-88CC-4E35-8067-ACF476C19AC8}"/>
              </a:ext>
            </a:extLst>
          </p:cNvPr>
          <p:cNvSpPr>
            <a:spLocks noGrp="1"/>
          </p:cNvSpPr>
          <p:nvPr>
            <p:ph type="sldNum" sz="quarter" idx="12"/>
          </p:nvPr>
        </p:nvSpPr>
        <p:spPr/>
        <p:txBody>
          <a:bodyPr/>
          <a:lstStyle/>
          <a:p>
            <a:fld id="{9F926885-5829-0A40-BA08-555F19A6394A}" type="slidenum">
              <a:rPr lang="en-US" smtClean="0"/>
              <a:pPr/>
              <a:t>28</a:t>
            </a:fld>
            <a:endParaRPr lang="en-US"/>
          </a:p>
        </p:txBody>
      </p:sp>
      <p:sp>
        <p:nvSpPr>
          <p:cNvPr id="3" name="Title 2">
            <a:extLst>
              <a:ext uri="{FF2B5EF4-FFF2-40B4-BE49-F238E27FC236}">
                <a16:creationId xmlns:a16="http://schemas.microsoft.com/office/drawing/2014/main" id="{1971ABCF-9EE5-4EC6-9FC9-471151764371}"/>
              </a:ext>
            </a:extLst>
          </p:cNvPr>
          <p:cNvSpPr>
            <a:spLocks noGrp="1"/>
          </p:cNvSpPr>
          <p:nvPr>
            <p:ph type="title"/>
          </p:nvPr>
        </p:nvSpPr>
        <p:spPr>
          <a:xfrm>
            <a:off x="887590" y="2808513"/>
            <a:ext cx="6741119" cy="777241"/>
          </a:xfrm>
        </p:spPr>
        <p:txBody>
          <a:bodyPr/>
          <a:lstStyle/>
          <a:p>
            <a:r>
              <a:rPr lang="en-GB" dirty="0"/>
              <a:t>Budgeting</a:t>
            </a:r>
          </a:p>
        </p:txBody>
      </p:sp>
      <p:sp>
        <p:nvSpPr>
          <p:cNvPr id="4" name="Picture Placeholder 3">
            <a:extLst>
              <a:ext uri="{FF2B5EF4-FFF2-40B4-BE49-F238E27FC236}">
                <a16:creationId xmlns:a16="http://schemas.microsoft.com/office/drawing/2014/main" id="{43AACADB-E143-4BAA-8C62-196BDA0F8F9D}"/>
              </a:ext>
            </a:extLst>
          </p:cNvPr>
          <p:cNvSpPr>
            <a:spLocks noGrp="1"/>
          </p:cNvSpPr>
          <p:nvPr>
            <p:ph type="pic" sz="quarter" idx="18"/>
          </p:nvPr>
        </p:nvSpPr>
        <p:spPr/>
        <p:txBody>
          <a:bodyPr/>
          <a:lstStyle/>
          <a:p>
            <a:endParaRPr lang="en-GB"/>
          </a:p>
        </p:txBody>
      </p:sp>
    </p:spTree>
    <p:extLst>
      <p:ext uri="{BB962C8B-B14F-4D97-AF65-F5344CB8AC3E}">
        <p14:creationId xmlns:p14="http://schemas.microsoft.com/office/powerpoint/2010/main" val="408497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41E2-6878-4058-988B-6C9AD2BAC87D}"/>
              </a:ext>
            </a:extLst>
          </p:cNvPr>
          <p:cNvSpPr>
            <a:spLocks noGrp="1"/>
          </p:cNvSpPr>
          <p:nvPr>
            <p:ph type="title"/>
          </p:nvPr>
        </p:nvSpPr>
        <p:spPr/>
        <p:txBody>
          <a:bodyPr/>
          <a:lstStyle/>
          <a:p>
            <a:r>
              <a:rPr lang="en-GB" dirty="0"/>
              <a:t>Can you balance the budget?</a:t>
            </a:r>
          </a:p>
        </p:txBody>
      </p:sp>
      <p:sp>
        <p:nvSpPr>
          <p:cNvPr id="3" name="Slide Number Placeholder 2">
            <a:extLst>
              <a:ext uri="{FF2B5EF4-FFF2-40B4-BE49-F238E27FC236}">
                <a16:creationId xmlns:a16="http://schemas.microsoft.com/office/drawing/2014/main" id="{F2E3921F-7467-4450-9C22-89483A1D7A6C}"/>
              </a:ext>
            </a:extLst>
          </p:cNvPr>
          <p:cNvSpPr>
            <a:spLocks noGrp="1"/>
          </p:cNvSpPr>
          <p:nvPr>
            <p:ph type="sldNum" sz="quarter" idx="12"/>
          </p:nvPr>
        </p:nvSpPr>
        <p:spPr/>
        <p:txBody>
          <a:bodyPr/>
          <a:lstStyle/>
          <a:p>
            <a:fld id="{9F926885-5829-0A40-BA08-555F19A6394A}" type="slidenum">
              <a:rPr lang="en-US" smtClean="0"/>
              <a:pPr/>
              <a:t>29</a:t>
            </a:fld>
            <a:endParaRPr lang="en-US" dirty="0"/>
          </a:p>
        </p:txBody>
      </p:sp>
      <p:sp>
        <p:nvSpPr>
          <p:cNvPr id="5" name="TextBox 4">
            <a:extLst>
              <a:ext uri="{FF2B5EF4-FFF2-40B4-BE49-F238E27FC236}">
                <a16:creationId xmlns:a16="http://schemas.microsoft.com/office/drawing/2014/main" id="{DC376FF1-4A02-4006-A370-89C132D337DF}"/>
              </a:ext>
            </a:extLst>
          </p:cNvPr>
          <p:cNvSpPr txBox="1"/>
          <p:nvPr/>
        </p:nvSpPr>
        <p:spPr>
          <a:xfrm>
            <a:off x="868166" y="2035536"/>
            <a:ext cx="4674742" cy="369332"/>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 </a:t>
            </a:r>
            <a:endParaRPr lang="en-GB" dirty="0"/>
          </a:p>
        </p:txBody>
      </p:sp>
      <p:sp>
        <p:nvSpPr>
          <p:cNvPr id="6" name="TextBox 5">
            <a:extLst>
              <a:ext uri="{FF2B5EF4-FFF2-40B4-BE49-F238E27FC236}">
                <a16:creationId xmlns:a16="http://schemas.microsoft.com/office/drawing/2014/main" id="{58C84CDA-2920-49D0-B5E9-84CF810A9236}"/>
              </a:ext>
            </a:extLst>
          </p:cNvPr>
          <p:cNvSpPr txBox="1"/>
          <p:nvPr/>
        </p:nvSpPr>
        <p:spPr>
          <a:xfrm>
            <a:off x="868166" y="1435372"/>
            <a:ext cx="9317426" cy="1446550"/>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accent6">
                    <a:lumMod val="10000"/>
                  </a:schemeClr>
                </a:solidFill>
              </a:rPr>
              <a:t>In 2022 the average first year student in Leeds spent £282 per week</a:t>
            </a:r>
          </a:p>
          <a:p>
            <a:pPr marL="342900" indent="-342900" algn="ctr">
              <a:buFont typeface="Arial" panose="020B0604020202020204" pitchFamily="34" charset="0"/>
              <a:buChar char="•"/>
            </a:pPr>
            <a:endParaRPr lang="en-GB" sz="2200" dirty="0">
              <a:solidFill>
                <a:schemeClr val="accent6">
                  <a:lumMod val="10000"/>
                </a:schemeClr>
              </a:solidFill>
            </a:endParaRPr>
          </a:p>
          <a:p>
            <a:pPr marL="342900" indent="-342900">
              <a:buFont typeface="Arial" panose="020B0604020202020204" pitchFamily="34" charset="0"/>
              <a:buChar char="•"/>
            </a:pPr>
            <a:r>
              <a:rPr lang="en-GB" sz="2200" dirty="0">
                <a:solidFill>
                  <a:schemeClr val="accent6">
                    <a:lumMod val="10000"/>
                  </a:schemeClr>
                </a:solidFill>
              </a:rPr>
              <a:t>Using the handout, with the below table on, can you decide how much you think you need to spend on each item?</a:t>
            </a:r>
          </a:p>
        </p:txBody>
      </p:sp>
      <p:graphicFrame>
        <p:nvGraphicFramePr>
          <p:cNvPr id="7" name="Table 6">
            <a:extLst>
              <a:ext uri="{FF2B5EF4-FFF2-40B4-BE49-F238E27FC236}">
                <a16:creationId xmlns:a16="http://schemas.microsoft.com/office/drawing/2014/main" id="{92004738-224F-4F73-9254-AC28886840E9}"/>
              </a:ext>
            </a:extLst>
          </p:cNvPr>
          <p:cNvGraphicFramePr>
            <a:graphicFrameLocks noGrp="1"/>
          </p:cNvGraphicFramePr>
          <p:nvPr>
            <p:extLst>
              <p:ext uri="{D42A27DB-BD31-4B8C-83A1-F6EECF244321}">
                <p14:modId xmlns:p14="http://schemas.microsoft.com/office/powerpoint/2010/main" val="2609117656"/>
              </p:ext>
            </p:extLst>
          </p:nvPr>
        </p:nvGraphicFramePr>
        <p:xfrm>
          <a:off x="1239859" y="3033194"/>
          <a:ext cx="9285368" cy="3491168"/>
        </p:xfrm>
        <a:graphic>
          <a:graphicData uri="http://schemas.openxmlformats.org/drawingml/2006/table">
            <a:tbl>
              <a:tblPr firstRow="1" firstCol="1" bandRow="1"/>
              <a:tblGrid>
                <a:gridCol w="4642684">
                  <a:extLst>
                    <a:ext uri="{9D8B030D-6E8A-4147-A177-3AD203B41FA5}">
                      <a16:colId xmlns:a16="http://schemas.microsoft.com/office/drawing/2014/main" val="1415763662"/>
                    </a:ext>
                  </a:extLst>
                </a:gridCol>
                <a:gridCol w="4642684">
                  <a:extLst>
                    <a:ext uri="{9D8B030D-6E8A-4147-A177-3AD203B41FA5}">
                      <a16:colId xmlns:a16="http://schemas.microsoft.com/office/drawing/2014/main" val="1329400162"/>
                    </a:ext>
                  </a:extLst>
                </a:gridCol>
              </a:tblGrid>
              <a:tr h="436396">
                <a:tc>
                  <a:txBody>
                    <a:bodyPr/>
                    <a:lstStyle/>
                    <a:p>
                      <a:pPr algn="l">
                        <a:lnSpc>
                          <a:spcPct val="107000"/>
                        </a:lnSpc>
                        <a:spcAft>
                          <a:spcPts val="800"/>
                        </a:spcAft>
                      </a:pPr>
                      <a:r>
                        <a:rPr lang="en-GB" sz="2400" b="1" dirty="0">
                          <a:effectLst/>
                          <a:latin typeface="Arial" panose="020B0604020202020204" pitchFamily="34" charset="0"/>
                          <a:ea typeface="Calibri" panose="020F0502020204030204" pitchFamily="34" charset="0"/>
                          <a:cs typeface="Times New Roman" panose="02020603050405020304" pitchFamily="18" charset="0"/>
                        </a:rPr>
                        <a:t>Spending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r>
                        <a:rPr lang="en-GB" sz="2400" b="1" dirty="0">
                          <a:effectLst/>
                          <a:latin typeface="Arial" panose="020B0604020202020204" pitchFamily="34" charset="0"/>
                          <a:ea typeface="Calibri" panose="020F0502020204030204" pitchFamily="34" charset="0"/>
                          <a:cs typeface="Times New Roman" panose="02020603050405020304" pitchFamily="18" charset="0"/>
                        </a:rPr>
                        <a:t>First Year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07049371"/>
                  </a:ext>
                </a:extLst>
              </a:tr>
              <a:tr h="436396">
                <a:tc>
                  <a:txBody>
                    <a:bodyPr/>
                    <a:lstStyle/>
                    <a:p>
                      <a:pPr algn="l">
                        <a:lnSpc>
                          <a:spcPct val="107000"/>
                        </a:lnSpc>
                        <a:spcAft>
                          <a:spcPts val="800"/>
                        </a:spcAft>
                      </a:pPr>
                      <a:r>
                        <a:rPr lang="en-GB"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Accommodation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0779670"/>
                  </a:ext>
                </a:extLst>
              </a:tr>
              <a:tr h="436396">
                <a:tc>
                  <a:txBody>
                    <a:bodyPr/>
                    <a:lstStyle/>
                    <a:p>
                      <a:pPr algn="l">
                        <a:lnSpc>
                          <a:spcPct val="107000"/>
                        </a:lnSpc>
                        <a:spcAft>
                          <a:spcPts val="800"/>
                        </a:spcAft>
                      </a:pPr>
                      <a:r>
                        <a:rPr lang="en-GB" sz="2200">
                          <a:effectLst/>
                          <a:latin typeface="Arial" panose="020B0604020202020204" pitchFamily="34" charset="0"/>
                          <a:ea typeface="Calibri" panose="020F0502020204030204" pitchFamily="34" charset="0"/>
                          <a:cs typeface="Times New Roman" panose="02020603050405020304" pitchFamily="18" charset="0"/>
                        </a:rPr>
                        <a:t>Food and Bills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7469116"/>
                  </a:ext>
                </a:extLst>
              </a:tr>
              <a:tr h="436396">
                <a:tc>
                  <a:txBody>
                    <a:bodyPr/>
                    <a:lstStyle/>
                    <a:p>
                      <a:pPr algn="l">
                        <a:lnSpc>
                          <a:spcPct val="107000"/>
                        </a:lnSpc>
                        <a:spcAft>
                          <a:spcPts val="800"/>
                        </a:spcAft>
                      </a:pPr>
                      <a:r>
                        <a:rPr lang="en-GB" sz="2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Travel</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54506983"/>
                  </a:ext>
                </a:extLst>
              </a:tr>
              <a:tr h="436396">
                <a:tc>
                  <a:txBody>
                    <a:bodyPr/>
                    <a:lstStyle/>
                    <a:p>
                      <a:pPr algn="l">
                        <a:lnSpc>
                          <a:spcPct val="107000"/>
                        </a:lnSpc>
                        <a:spcAft>
                          <a:spcPts val="800"/>
                        </a:spcAft>
                      </a:pPr>
                      <a:r>
                        <a:rPr lang="en-GB" sz="2200">
                          <a:effectLst/>
                          <a:latin typeface="Arial" panose="020B0604020202020204" pitchFamily="34" charset="0"/>
                          <a:ea typeface="Calibri" panose="020F0502020204030204" pitchFamily="34" charset="0"/>
                          <a:cs typeface="Times New Roman" panose="02020603050405020304" pitchFamily="18" charset="0"/>
                        </a:rPr>
                        <a:t>Course Costs</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75883827"/>
                  </a:ext>
                </a:extLst>
              </a:tr>
              <a:tr h="436396">
                <a:tc>
                  <a:txBody>
                    <a:bodyPr/>
                    <a:lstStyle/>
                    <a:p>
                      <a:pPr algn="l">
                        <a:lnSpc>
                          <a:spcPct val="107000"/>
                        </a:lnSpc>
                        <a:spcAft>
                          <a:spcPts val="800"/>
                        </a:spcAft>
                      </a:pPr>
                      <a:r>
                        <a:rPr lang="en-GB" sz="2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Leisure</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998094946"/>
                  </a:ext>
                </a:extLst>
              </a:tr>
              <a:tr h="436396">
                <a:tc>
                  <a:txBody>
                    <a:bodyPr/>
                    <a:lstStyle/>
                    <a:p>
                      <a:pPr algn="l">
                        <a:lnSpc>
                          <a:spcPct val="107000"/>
                        </a:lnSpc>
                        <a:spcAft>
                          <a:spcPts val="800"/>
                        </a:spcAft>
                      </a:pPr>
                      <a:r>
                        <a:rPr lang="en-GB" sz="2200" dirty="0">
                          <a:effectLst/>
                          <a:latin typeface="Arial" panose="020B0604020202020204" pitchFamily="34" charset="0"/>
                          <a:ea typeface="Calibri" panose="020F0502020204030204" pitchFamily="34" charset="0"/>
                          <a:cs typeface="Times New Roman" panose="02020603050405020304" pitchFamily="18" charset="0"/>
                        </a:rPr>
                        <a:t>Toiletries, clothing, misc.</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61784682"/>
                  </a:ext>
                </a:extLst>
              </a:tr>
              <a:tr h="436396">
                <a:tc>
                  <a:txBody>
                    <a:bodyPr/>
                    <a:lstStyle/>
                    <a:p>
                      <a:pPr algn="l">
                        <a:lnSpc>
                          <a:spcPct val="107000"/>
                        </a:lnSpc>
                        <a:spcAft>
                          <a:spcPts val="800"/>
                        </a:spcAft>
                      </a:pPr>
                      <a:r>
                        <a:rPr lang="en-GB" sz="2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r>
                        <a:rPr lang="en-GB"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£282.00 per week</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643029208"/>
                  </a:ext>
                </a:extLst>
              </a:tr>
            </a:tbl>
          </a:graphicData>
        </a:graphic>
      </p:graphicFrame>
    </p:spTree>
    <p:extLst>
      <p:ext uri="{BB962C8B-B14F-4D97-AF65-F5344CB8AC3E}">
        <p14:creationId xmlns:p14="http://schemas.microsoft.com/office/powerpoint/2010/main" val="330136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B2F5-75A3-6C44-B7C4-FFEFC67535D9}"/>
              </a:ext>
            </a:extLst>
          </p:cNvPr>
          <p:cNvSpPr>
            <a:spLocks noGrp="1"/>
          </p:cNvSpPr>
          <p:nvPr>
            <p:ph type="title"/>
          </p:nvPr>
        </p:nvSpPr>
        <p:spPr/>
        <p:txBody>
          <a:bodyPr/>
          <a:lstStyle/>
          <a:p>
            <a:r>
              <a:rPr lang="en-US" dirty="0"/>
              <a:t>Snap thought…</a:t>
            </a:r>
          </a:p>
        </p:txBody>
      </p:sp>
      <p:sp>
        <p:nvSpPr>
          <p:cNvPr id="3" name="Slide Number Placeholder 2">
            <a:extLst>
              <a:ext uri="{FF2B5EF4-FFF2-40B4-BE49-F238E27FC236}">
                <a16:creationId xmlns:a16="http://schemas.microsoft.com/office/drawing/2014/main" id="{2A1C8293-6BF6-7849-85CD-3BF48F8706D7}"/>
              </a:ext>
            </a:extLst>
          </p:cNvPr>
          <p:cNvSpPr>
            <a:spLocks noGrp="1"/>
          </p:cNvSpPr>
          <p:nvPr>
            <p:ph type="sldNum" sz="quarter" idx="12"/>
          </p:nvPr>
        </p:nvSpPr>
        <p:spPr/>
        <p:txBody>
          <a:bodyPr/>
          <a:lstStyle/>
          <a:p>
            <a:fld id="{9F926885-5829-0A40-BA08-555F19A6394A}" type="slidenum">
              <a:rPr lang="en-US" smtClean="0"/>
              <a:pPr/>
              <a:t>3</a:t>
            </a:fld>
            <a:endParaRPr lang="en-US" dirty="0"/>
          </a:p>
        </p:txBody>
      </p:sp>
      <p:sp>
        <p:nvSpPr>
          <p:cNvPr id="4" name="Text Placeholder 3">
            <a:extLst>
              <a:ext uri="{FF2B5EF4-FFF2-40B4-BE49-F238E27FC236}">
                <a16:creationId xmlns:a16="http://schemas.microsoft.com/office/drawing/2014/main" id="{26F18DA7-9854-DA4A-883A-7CF5C402276E}"/>
              </a:ext>
            </a:extLst>
          </p:cNvPr>
          <p:cNvSpPr>
            <a:spLocks noGrp="1"/>
          </p:cNvSpPr>
          <p:nvPr>
            <p:ph type="body" sz="quarter" idx="13"/>
          </p:nvPr>
        </p:nvSpPr>
        <p:spPr/>
        <p:txBody>
          <a:bodyPr/>
          <a:lstStyle/>
          <a:p>
            <a:r>
              <a:rPr lang="en-GB" dirty="0"/>
              <a:t>What word comes into your head when you hear </a:t>
            </a:r>
            <a:r>
              <a:rPr lang="en-GB" b="1" dirty="0"/>
              <a:t>Student Finance</a:t>
            </a:r>
            <a:r>
              <a:rPr lang="en-GB" dirty="0"/>
              <a:t>?</a:t>
            </a:r>
          </a:p>
          <a:p>
            <a:endParaRPr lang="en-GB" dirty="0"/>
          </a:p>
          <a:p>
            <a:endParaRPr lang="en-GB" dirty="0"/>
          </a:p>
          <a:p>
            <a:pPr marL="0" indent="0">
              <a:buNone/>
            </a:pPr>
            <a:r>
              <a:rPr lang="en-GB" b="1" dirty="0"/>
              <a:t>Lets talk about it:</a:t>
            </a:r>
          </a:p>
          <a:p>
            <a:pPr marL="0" indent="0">
              <a:buNone/>
            </a:pPr>
            <a:endParaRPr lang="en-GB" dirty="0"/>
          </a:p>
          <a:p>
            <a:r>
              <a:rPr lang="en-GB" dirty="0"/>
              <a:t>Where do you get information </a:t>
            </a:r>
            <a:br>
              <a:rPr lang="en-GB" dirty="0"/>
            </a:br>
            <a:r>
              <a:rPr lang="en-GB" dirty="0"/>
              <a:t>on student finance? </a:t>
            </a:r>
          </a:p>
          <a:p>
            <a:r>
              <a:rPr lang="en-GB" dirty="0"/>
              <a:t>Are these reliable sources? </a:t>
            </a:r>
          </a:p>
          <a:p>
            <a:r>
              <a:rPr lang="en-GB" dirty="0"/>
              <a:t>Who could you ask for information?</a:t>
            </a:r>
          </a:p>
          <a:p>
            <a:endParaRPr lang="en-GB" dirty="0"/>
          </a:p>
        </p:txBody>
      </p:sp>
      <p:pic>
        <p:nvPicPr>
          <p:cNvPr id="8" name="Picture Placeholder 7">
            <a:extLst>
              <a:ext uri="{FF2B5EF4-FFF2-40B4-BE49-F238E27FC236}">
                <a16:creationId xmlns:a16="http://schemas.microsoft.com/office/drawing/2014/main" id="{31F5DF1C-2448-4BE1-A423-14A889F2A727}"/>
              </a:ext>
            </a:extLst>
          </p:cNvPr>
          <p:cNvPicPr>
            <a:picLocks noGrp="1" noChangeAspect="1"/>
          </p:cNvPicPr>
          <p:nvPr>
            <p:ph type="pic" sz="quarter" idx="14"/>
          </p:nvPr>
        </p:nvPicPr>
        <p:blipFill rotWithShape="1">
          <a:blip r:embed="rId3"/>
          <a:srcRect l="35246" r="6738"/>
          <a:stretch/>
        </p:blipFill>
        <p:spPr>
          <a:xfrm>
            <a:off x="6733049" y="762000"/>
            <a:ext cx="4641850" cy="5334000"/>
          </a:xfrm>
        </p:spPr>
      </p:pic>
    </p:spTree>
    <p:extLst>
      <p:ext uri="{BB962C8B-B14F-4D97-AF65-F5344CB8AC3E}">
        <p14:creationId xmlns:p14="http://schemas.microsoft.com/office/powerpoint/2010/main" val="3678168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C10E-5B7B-4198-94E4-F8B7319D3EE7}"/>
              </a:ext>
            </a:extLst>
          </p:cNvPr>
          <p:cNvSpPr>
            <a:spLocks noGrp="1"/>
          </p:cNvSpPr>
          <p:nvPr>
            <p:ph type="title"/>
          </p:nvPr>
        </p:nvSpPr>
        <p:spPr/>
        <p:txBody>
          <a:bodyPr/>
          <a:lstStyle/>
          <a:p>
            <a:r>
              <a:rPr lang="en-GB" dirty="0"/>
              <a:t>Can you balance the budget?</a:t>
            </a:r>
          </a:p>
        </p:txBody>
      </p:sp>
      <p:sp>
        <p:nvSpPr>
          <p:cNvPr id="3" name="Slide Number Placeholder 2">
            <a:extLst>
              <a:ext uri="{FF2B5EF4-FFF2-40B4-BE49-F238E27FC236}">
                <a16:creationId xmlns:a16="http://schemas.microsoft.com/office/drawing/2014/main" id="{62F70199-4574-43D0-9977-5EE7899722F8}"/>
              </a:ext>
            </a:extLst>
          </p:cNvPr>
          <p:cNvSpPr>
            <a:spLocks noGrp="1"/>
          </p:cNvSpPr>
          <p:nvPr>
            <p:ph type="sldNum" sz="quarter" idx="12"/>
          </p:nvPr>
        </p:nvSpPr>
        <p:spPr/>
        <p:txBody>
          <a:bodyPr/>
          <a:lstStyle/>
          <a:p>
            <a:fld id="{9F926885-5829-0A40-BA08-555F19A6394A}" type="slidenum">
              <a:rPr lang="en-US" smtClean="0"/>
              <a:pPr/>
              <a:t>30</a:t>
            </a:fld>
            <a:endParaRPr lang="en-US" dirty="0"/>
          </a:p>
        </p:txBody>
      </p:sp>
      <p:sp>
        <p:nvSpPr>
          <p:cNvPr id="7" name="TextBox 6">
            <a:extLst>
              <a:ext uri="{FF2B5EF4-FFF2-40B4-BE49-F238E27FC236}">
                <a16:creationId xmlns:a16="http://schemas.microsoft.com/office/drawing/2014/main" id="{EB0687D7-3660-4FE2-B5E2-1F9837BDB1BF}"/>
              </a:ext>
            </a:extLst>
          </p:cNvPr>
          <p:cNvSpPr txBox="1"/>
          <p:nvPr/>
        </p:nvSpPr>
        <p:spPr>
          <a:xfrm>
            <a:off x="914400" y="1475245"/>
            <a:ext cx="7994469" cy="43088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accent6">
                    <a:lumMod val="10000"/>
                  </a:schemeClr>
                </a:solidFill>
              </a:rPr>
              <a:t>The below is a realistic example of a budget</a:t>
            </a:r>
          </a:p>
        </p:txBody>
      </p:sp>
      <p:graphicFrame>
        <p:nvGraphicFramePr>
          <p:cNvPr id="8" name="Table 7">
            <a:extLst>
              <a:ext uri="{FF2B5EF4-FFF2-40B4-BE49-F238E27FC236}">
                <a16:creationId xmlns:a16="http://schemas.microsoft.com/office/drawing/2014/main" id="{8F50ACF1-AC14-4DD1-A006-E89033BCAAFF}"/>
              </a:ext>
            </a:extLst>
          </p:cNvPr>
          <p:cNvGraphicFramePr>
            <a:graphicFrameLocks noGrp="1"/>
          </p:cNvGraphicFramePr>
          <p:nvPr>
            <p:extLst>
              <p:ext uri="{D42A27DB-BD31-4B8C-83A1-F6EECF244321}">
                <p14:modId xmlns:p14="http://schemas.microsoft.com/office/powerpoint/2010/main" val="3306807662"/>
              </p:ext>
            </p:extLst>
          </p:nvPr>
        </p:nvGraphicFramePr>
        <p:xfrm>
          <a:off x="1267097" y="2305402"/>
          <a:ext cx="8170726" cy="3802160"/>
        </p:xfrm>
        <a:graphic>
          <a:graphicData uri="http://schemas.openxmlformats.org/drawingml/2006/table">
            <a:tbl>
              <a:tblPr firstRow="1" firstCol="1" bandRow="1"/>
              <a:tblGrid>
                <a:gridCol w="4085363">
                  <a:extLst>
                    <a:ext uri="{9D8B030D-6E8A-4147-A177-3AD203B41FA5}">
                      <a16:colId xmlns:a16="http://schemas.microsoft.com/office/drawing/2014/main" val="4013455929"/>
                    </a:ext>
                  </a:extLst>
                </a:gridCol>
                <a:gridCol w="4085363">
                  <a:extLst>
                    <a:ext uri="{9D8B030D-6E8A-4147-A177-3AD203B41FA5}">
                      <a16:colId xmlns:a16="http://schemas.microsoft.com/office/drawing/2014/main" val="263880990"/>
                    </a:ext>
                  </a:extLst>
                </a:gridCol>
              </a:tblGrid>
              <a:tr h="475270">
                <a:tc>
                  <a:txBody>
                    <a:bodyPr/>
                    <a:lstStyle/>
                    <a:p>
                      <a:pPr algn="l">
                        <a:lnSpc>
                          <a:spcPct val="107000"/>
                        </a:lnSpc>
                        <a:spcAft>
                          <a:spcPts val="800"/>
                        </a:spcAft>
                      </a:pPr>
                      <a:r>
                        <a:rPr lang="en-GB" sz="2400" b="1" dirty="0">
                          <a:effectLst/>
                          <a:latin typeface="Arial" panose="020B0604020202020204" pitchFamily="34" charset="0"/>
                          <a:ea typeface="Calibri" panose="020F0502020204030204" pitchFamily="34" charset="0"/>
                          <a:cs typeface="Times New Roman" panose="02020603050405020304" pitchFamily="18" charset="0"/>
                        </a:rPr>
                        <a:t>Spending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r>
                        <a:rPr lang="en-GB" sz="2400" b="1" dirty="0">
                          <a:effectLst/>
                          <a:latin typeface="Arial" panose="020B0604020202020204" pitchFamily="34" charset="0"/>
                          <a:ea typeface="Calibri" panose="020F0502020204030204" pitchFamily="34" charset="0"/>
                          <a:cs typeface="Times New Roman" panose="02020603050405020304" pitchFamily="18" charset="0"/>
                        </a:rPr>
                        <a:t>First Year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0717807"/>
                  </a:ext>
                </a:extLst>
              </a:tr>
              <a:tr h="475270">
                <a:tc>
                  <a:txBody>
                    <a:bodyPr/>
                    <a:lstStyle/>
                    <a:p>
                      <a:pPr algn="l">
                        <a:lnSpc>
                          <a:spcPct val="107000"/>
                        </a:lnSpc>
                        <a:spcAft>
                          <a:spcPts val="800"/>
                        </a:spcAft>
                      </a:pPr>
                      <a:r>
                        <a:rPr lang="en-GB" sz="2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Accommodation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r>
                        <a:rPr lang="en-GB"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£145</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122747974"/>
                  </a:ext>
                </a:extLst>
              </a:tr>
              <a:tr h="475270">
                <a:tc>
                  <a:txBody>
                    <a:bodyPr/>
                    <a:lstStyle/>
                    <a:p>
                      <a:pPr algn="l">
                        <a:lnSpc>
                          <a:spcPct val="107000"/>
                        </a:lnSpc>
                        <a:spcAft>
                          <a:spcPts val="800"/>
                        </a:spcAft>
                      </a:pPr>
                      <a:r>
                        <a:rPr lang="en-GB" sz="2200" dirty="0">
                          <a:effectLst/>
                          <a:latin typeface="Arial" panose="020B0604020202020204" pitchFamily="34" charset="0"/>
                          <a:ea typeface="Calibri" panose="020F0502020204030204" pitchFamily="34" charset="0"/>
                          <a:cs typeface="Times New Roman" panose="02020603050405020304" pitchFamily="18" charset="0"/>
                        </a:rPr>
                        <a:t>Food and Bills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r>
                        <a:rPr lang="en-GB" sz="2200">
                          <a:effectLst/>
                          <a:latin typeface="Arial" panose="020B0604020202020204" pitchFamily="34" charset="0"/>
                          <a:ea typeface="Calibri" panose="020F0502020204030204" pitchFamily="34" charset="0"/>
                          <a:cs typeface="Times New Roman" panose="02020603050405020304" pitchFamily="18" charset="0"/>
                        </a:rPr>
                        <a:t>£56</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56454577"/>
                  </a:ext>
                </a:extLst>
              </a:tr>
              <a:tr h="475270">
                <a:tc>
                  <a:txBody>
                    <a:bodyPr/>
                    <a:lstStyle/>
                    <a:p>
                      <a:pPr algn="l">
                        <a:lnSpc>
                          <a:spcPct val="107000"/>
                        </a:lnSpc>
                        <a:spcAft>
                          <a:spcPts val="800"/>
                        </a:spcAft>
                      </a:pPr>
                      <a:r>
                        <a:rPr lang="en-GB" sz="2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Travel</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r>
                        <a:rPr lang="en-GB"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619904496"/>
                  </a:ext>
                </a:extLst>
              </a:tr>
              <a:tr h="475270">
                <a:tc>
                  <a:txBody>
                    <a:bodyPr/>
                    <a:lstStyle/>
                    <a:p>
                      <a:pPr algn="l">
                        <a:lnSpc>
                          <a:spcPct val="107000"/>
                        </a:lnSpc>
                        <a:spcAft>
                          <a:spcPts val="800"/>
                        </a:spcAft>
                      </a:pPr>
                      <a:r>
                        <a:rPr lang="en-GB" sz="2200">
                          <a:effectLst/>
                          <a:latin typeface="Arial" panose="020B0604020202020204" pitchFamily="34" charset="0"/>
                          <a:ea typeface="Calibri" panose="020F0502020204030204" pitchFamily="34" charset="0"/>
                          <a:cs typeface="Times New Roman" panose="02020603050405020304" pitchFamily="18" charset="0"/>
                        </a:rPr>
                        <a:t>Course Costs</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r>
                        <a:rPr lang="en-GB" sz="2200">
                          <a:effectLst/>
                          <a:latin typeface="Arial" panose="020B0604020202020204" pitchFamily="34" charset="0"/>
                          <a:ea typeface="Calibri" panose="020F0502020204030204" pitchFamily="34" charset="0"/>
                          <a:cs typeface="Times New Roman" panose="02020603050405020304" pitchFamily="18" charset="0"/>
                        </a:rPr>
                        <a:t>£10</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31320320"/>
                  </a:ext>
                </a:extLst>
              </a:tr>
              <a:tr h="475270">
                <a:tc>
                  <a:txBody>
                    <a:bodyPr/>
                    <a:lstStyle/>
                    <a:p>
                      <a:pPr algn="l">
                        <a:lnSpc>
                          <a:spcPct val="107000"/>
                        </a:lnSpc>
                        <a:spcAft>
                          <a:spcPts val="800"/>
                        </a:spcAft>
                      </a:pPr>
                      <a:r>
                        <a:rPr lang="en-GB" sz="2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Leisure</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r>
                        <a:rPr lang="en-GB"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0904191"/>
                  </a:ext>
                </a:extLst>
              </a:tr>
              <a:tr h="475270">
                <a:tc>
                  <a:txBody>
                    <a:bodyPr/>
                    <a:lstStyle/>
                    <a:p>
                      <a:pPr algn="l">
                        <a:lnSpc>
                          <a:spcPct val="107000"/>
                        </a:lnSpc>
                        <a:spcAft>
                          <a:spcPts val="800"/>
                        </a:spcAft>
                      </a:pPr>
                      <a:r>
                        <a:rPr lang="en-GB" sz="2200">
                          <a:effectLst/>
                          <a:latin typeface="Arial" panose="020B0604020202020204" pitchFamily="34" charset="0"/>
                          <a:ea typeface="Calibri" panose="020F0502020204030204" pitchFamily="34" charset="0"/>
                          <a:cs typeface="Times New Roman" panose="02020603050405020304" pitchFamily="18" charset="0"/>
                        </a:rPr>
                        <a:t>Toiletries, clothing, misc.</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lnSpc>
                          <a:spcPct val="107000"/>
                        </a:lnSpc>
                        <a:spcAft>
                          <a:spcPts val="800"/>
                        </a:spcAft>
                      </a:pPr>
                      <a:r>
                        <a:rPr lang="en-GB" sz="2200" dirty="0">
                          <a:effectLst/>
                          <a:latin typeface="Arial" panose="020B0604020202020204" pitchFamily="34" charset="0"/>
                          <a:ea typeface="Calibri" panose="020F0502020204030204" pitchFamily="34" charset="0"/>
                          <a:cs typeface="Times New Roman" panose="02020603050405020304" pitchFamily="18" charset="0"/>
                        </a:rPr>
                        <a:t>£20</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82494364"/>
                  </a:ext>
                </a:extLst>
              </a:tr>
              <a:tr h="475270">
                <a:tc>
                  <a:txBody>
                    <a:bodyPr/>
                    <a:lstStyle/>
                    <a:p>
                      <a:pPr algn="l">
                        <a:lnSpc>
                          <a:spcPct val="107000"/>
                        </a:lnSpc>
                        <a:spcAft>
                          <a:spcPts val="800"/>
                        </a:spcAft>
                      </a:pPr>
                      <a:r>
                        <a:rPr lang="en-GB" sz="2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lnSpc>
                          <a:spcPct val="107000"/>
                        </a:lnSpc>
                        <a:spcAft>
                          <a:spcPts val="800"/>
                        </a:spcAft>
                      </a:pPr>
                      <a:r>
                        <a:rPr lang="en-GB"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£282.00 per week</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429686470"/>
                  </a:ext>
                </a:extLst>
              </a:tr>
            </a:tbl>
          </a:graphicData>
        </a:graphic>
      </p:graphicFrame>
    </p:spTree>
    <p:extLst>
      <p:ext uri="{BB962C8B-B14F-4D97-AF65-F5344CB8AC3E}">
        <p14:creationId xmlns:p14="http://schemas.microsoft.com/office/powerpoint/2010/main" val="1648489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87E3-B242-4B7B-B158-EC30C6EAA958}"/>
              </a:ext>
            </a:extLst>
          </p:cNvPr>
          <p:cNvSpPr>
            <a:spLocks noGrp="1"/>
          </p:cNvSpPr>
          <p:nvPr>
            <p:ph type="title"/>
          </p:nvPr>
        </p:nvSpPr>
        <p:spPr/>
        <p:txBody>
          <a:bodyPr/>
          <a:lstStyle/>
          <a:p>
            <a:r>
              <a:rPr lang="en-GB" dirty="0"/>
              <a:t>How to manage your money</a:t>
            </a:r>
          </a:p>
        </p:txBody>
      </p:sp>
      <p:sp>
        <p:nvSpPr>
          <p:cNvPr id="3" name="Slide Number Placeholder 2">
            <a:extLst>
              <a:ext uri="{FF2B5EF4-FFF2-40B4-BE49-F238E27FC236}">
                <a16:creationId xmlns:a16="http://schemas.microsoft.com/office/drawing/2014/main" id="{0936166D-3B97-4DEC-80CA-BD0294C4A60F}"/>
              </a:ext>
            </a:extLst>
          </p:cNvPr>
          <p:cNvSpPr>
            <a:spLocks noGrp="1"/>
          </p:cNvSpPr>
          <p:nvPr>
            <p:ph type="sldNum" sz="quarter" idx="12"/>
          </p:nvPr>
        </p:nvSpPr>
        <p:spPr/>
        <p:txBody>
          <a:bodyPr/>
          <a:lstStyle/>
          <a:p>
            <a:fld id="{9F926885-5829-0A40-BA08-555F19A6394A}" type="slidenum">
              <a:rPr lang="en-US" smtClean="0"/>
              <a:pPr/>
              <a:t>31</a:t>
            </a:fld>
            <a:endParaRPr lang="en-US" dirty="0"/>
          </a:p>
        </p:txBody>
      </p:sp>
      <p:sp>
        <p:nvSpPr>
          <p:cNvPr id="5" name="Rectangle 4">
            <a:extLst>
              <a:ext uri="{FF2B5EF4-FFF2-40B4-BE49-F238E27FC236}">
                <a16:creationId xmlns:a16="http://schemas.microsoft.com/office/drawing/2014/main" id="{2C640021-3B78-40A9-B545-5A1F8C1300A8}"/>
              </a:ext>
            </a:extLst>
          </p:cNvPr>
          <p:cNvSpPr/>
          <p:nvPr/>
        </p:nvSpPr>
        <p:spPr>
          <a:xfrm>
            <a:off x="817100" y="2814433"/>
            <a:ext cx="7164305" cy="1742537"/>
          </a:xfrm>
          <a:prstGeom prst="rect">
            <a:avLst/>
          </a:prstGeom>
          <a:solidFill>
            <a:srgbClr val="53C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5262583-696E-4543-9678-271E78D09290}"/>
              </a:ext>
            </a:extLst>
          </p:cNvPr>
          <p:cNvSpPr txBox="1"/>
          <p:nvPr/>
        </p:nvSpPr>
        <p:spPr>
          <a:xfrm>
            <a:off x="889239" y="2814433"/>
            <a:ext cx="7268942" cy="1742536"/>
          </a:xfrm>
          <a:prstGeom prst="rect">
            <a:avLst/>
          </a:prstGeom>
          <a:noFill/>
        </p:spPr>
        <p:txBody>
          <a:bodyPr wrap="square" rtlCol="0" anchor="ctr" anchorCtr="0">
            <a:noAutofit/>
          </a:bodyPr>
          <a:lstStyle/>
          <a:p>
            <a:pPr defTabSz="457200">
              <a:lnSpc>
                <a:spcPct val="120000"/>
              </a:lnSpc>
            </a:pPr>
            <a:r>
              <a:rPr lang="en-GB" sz="2400" b="1" dirty="0">
                <a:solidFill>
                  <a:schemeClr val="bg1"/>
                </a:solidFill>
              </a:rPr>
              <a:t>Maximum</a:t>
            </a:r>
            <a:r>
              <a:rPr lang="en-GB" sz="2400" dirty="0">
                <a:solidFill>
                  <a:schemeClr val="bg1"/>
                </a:solidFill>
              </a:rPr>
              <a:t> Maintenance Loan </a:t>
            </a:r>
            <a:r>
              <a:rPr lang="en-GB" sz="2400" b="1" dirty="0">
                <a:solidFill>
                  <a:schemeClr val="bg1"/>
                </a:solidFill>
              </a:rPr>
              <a:t>£13,022</a:t>
            </a:r>
          </a:p>
          <a:p>
            <a:pPr defTabSz="457200">
              <a:lnSpc>
                <a:spcPct val="120000"/>
              </a:lnSpc>
            </a:pPr>
            <a:r>
              <a:rPr lang="en-GB" sz="2400" dirty="0">
                <a:solidFill>
                  <a:schemeClr val="bg1"/>
                </a:solidFill>
              </a:rPr>
              <a:t>Divided by 52 weeks = </a:t>
            </a:r>
          </a:p>
          <a:p>
            <a:pPr defTabSz="457200">
              <a:lnSpc>
                <a:spcPct val="120000"/>
              </a:lnSpc>
            </a:pPr>
            <a:r>
              <a:rPr lang="en-GB" sz="2400" b="1" dirty="0">
                <a:solidFill>
                  <a:schemeClr val="bg1"/>
                </a:solidFill>
              </a:rPr>
              <a:t>£250.42 per week.</a:t>
            </a:r>
          </a:p>
        </p:txBody>
      </p:sp>
      <p:sp>
        <p:nvSpPr>
          <p:cNvPr id="7" name="Snip Single Corner Rectangle 15">
            <a:extLst>
              <a:ext uri="{FF2B5EF4-FFF2-40B4-BE49-F238E27FC236}">
                <a16:creationId xmlns:a16="http://schemas.microsoft.com/office/drawing/2014/main" id="{BD89FB10-8D36-43FC-94E6-9995F1B9CADA}"/>
              </a:ext>
            </a:extLst>
          </p:cNvPr>
          <p:cNvSpPr/>
          <p:nvPr/>
        </p:nvSpPr>
        <p:spPr>
          <a:xfrm flipV="1">
            <a:off x="817102" y="1791146"/>
            <a:ext cx="7164303" cy="693278"/>
          </a:xfrm>
          <a:prstGeom prst="snip1Rect">
            <a:avLst/>
          </a:prstGeom>
          <a:solidFill>
            <a:srgbClr val="53C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FE3"/>
              </a:solidFill>
            </a:endParaRPr>
          </a:p>
        </p:txBody>
      </p:sp>
      <p:sp>
        <p:nvSpPr>
          <p:cNvPr id="8" name="Content Placeholder 2">
            <a:extLst>
              <a:ext uri="{FF2B5EF4-FFF2-40B4-BE49-F238E27FC236}">
                <a16:creationId xmlns:a16="http://schemas.microsoft.com/office/drawing/2014/main" id="{069DDBC4-644B-4B0D-A4EC-C37F7D255FFC}"/>
              </a:ext>
            </a:extLst>
          </p:cNvPr>
          <p:cNvSpPr txBox="1">
            <a:spLocks/>
          </p:cNvSpPr>
          <p:nvPr/>
        </p:nvSpPr>
        <p:spPr>
          <a:xfrm>
            <a:off x="893508" y="1782489"/>
            <a:ext cx="7945182" cy="69222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20000"/>
              </a:lnSpc>
              <a:spcBef>
                <a:spcPts val="0"/>
              </a:spcBef>
              <a:buFont typeface="Arial" panose="020B0604020202020204" pitchFamily="34" charset="0"/>
              <a:buNone/>
            </a:pPr>
            <a:r>
              <a:rPr lang="en-GB" sz="2400" b="1" dirty="0">
                <a:solidFill>
                  <a:schemeClr val="bg1"/>
                </a:solidFill>
              </a:rPr>
              <a:t>Full-time student example </a:t>
            </a:r>
            <a:r>
              <a:rPr lang="en-GB" sz="2400" dirty="0">
                <a:solidFill>
                  <a:schemeClr val="bg1"/>
                </a:solidFill>
              </a:rPr>
              <a:t>(age 18+)</a:t>
            </a:r>
          </a:p>
        </p:txBody>
      </p:sp>
      <p:sp>
        <p:nvSpPr>
          <p:cNvPr id="9" name="TextBox 8">
            <a:extLst>
              <a:ext uri="{FF2B5EF4-FFF2-40B4-BE49-F238E27FC236}">
                <a16:creationId xmlns:a16="http://schemas.microsoft.com/office/drawing/2014/main" id="{3A53B083-27AB-43C7-AC5B-536E4220E9D3}"/>
              </a:ext>
            </a:extLst>
          </p:cNvPr>
          <p:cNvSpPr txBox="1"/>
          <p:nvPr/>
        </p:nvSpPr>
        <p:spPr>
          <a:xfrm>
            <a:off x="889239" y="4939199"/>
            <a:ext cx="7092166" cy="1569660"/>
          </a:xfrm>
          <a:prstGeom prst="rect">
            <a:avLst/>
          </a:prstGeom>
          <a:noFill/>
        </p:spPr>
        <p:txBody>
          <a:bodyPr wrap="square" rtlCol="0">
            <a:spAutoFit/>
          </a:bodyPr>
          <a:lstStyle/>
          <a:p>
            <a:pPr defTabSz="457200"/>
            <a:r>
              <a:rPr lang="en-GB" sz="2400" b="1" dirty="0">
                <a:solidFill>
                  <a:schemeClr val="accent6">
                    <a:lumMod val="10000"/>
                  </a:schemeClr>
                </a:solidFill>
              </a:rPr>
              <a:t>Did you know?</a:t>
            </a:r>
          </a:p>
          <a:p>
            <a:pPr defTabSz="457200"/>
            <a:r>
              <a:rPr lang="en-GB" sz="2400" b="1" dirty="0">
                <a:solidFill>
                  <a:schemeClr val="accent6">
                    <a:lumMod val="10000"/>
                  </a:schemeClr>
                </a:solidFill>
              </a:rPr>
              <a:t> </a:t>
            </a:r>
            <a:br>
              <a:rPr lang="en-GB" sz="2400" b="1" dirty="0">
                <a:solidFill>
                  <a:schemeClr val="accent6">
                    <a:lumMod val="10000"/>
                  </a:schemeClr>
                </a:solidFill>
              </a:rPr>
            </a:br>
            <a:r>
              <a:rPr lang="en-GB" sz="2400" dirty="0">
                <a:solidFill>
                  <a:schemeClr val="accent6">
                    <a:lumMod val="10000"/>
                  </a:schemeClr>
                </a:solidFill>
              </a:rPr>
              <a:t>Even if you qualify you don’t have </a:t>
            </a:r>
            <a:br>
              <a:rPr lang="en-GB" sz="2400" dirty="0">
                <a:solidFill>
                  <a:schemeClr val="accent6">
                    <a:lumMod val="10000"/>
                  </a:schemeClr>
                </a:solidFill>
              </a:rPr>
            </a:br>
            <a:r>
              <a:rPr lang="en-GB" sz="2400" dirty="0">
                <a:solidFill>
                  <a:schemeClr val="accent6">
                    <a:lumMod val="10000"/>
                  </a:schemeClr>
                </a:solidFill>
              </a:rPr>
              <a:t>to apply for the full maintenance loan.</a:t>
            </a:r>
            <a:endParaRPr lang="en-US" sz="2400" dirty="0">
              <a:solidFill>
                <a:schemeClr val="accent6">
                  <a:lumMod val="10000"/>
                </a:schemeClr>
              </a:solidFill>
            </a:endParaRPr>
          </a:p>
        </p:txBody>
      </p:sp>
      <p:sp>
        <p:nvSpPr>
          <p:cNvPr id="10" name="Rectangle 9">
            <a:extLst>
              <a:ext uri="{FF2B5EF4-FFF2-40B4-BE49-F238E27FC236}">
                <a16:creationId xmlns:a16="http://schemas.microsoft.com/office/drawing/2014/main" id="{B8CB0556-C0F1-42B2-83B0-B2E7A459B6E9}"/>
              </a:ext>
            </a:extLst>
          </p:cNvPr>
          <p:cNvSpPr/>
          <p:nvPr/>
        </p:nvSpPr>
        <p:spPr>
          <a:xfrm>
            <a:off x="8410720" y="3394190"/>
            <a:ext cx="2975035" cy="3065604"/>
          </a:xfrm>
          <a:prstGeom prst="rect">
            <a:avLst/>
          </a:prstGeom>
          <a:noFill/>
          <a:ln w="38100">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E6287F"/>
              </a:solidFill>
            </a:endParaRPr>
          </a:p>
          <a:p>
            <a:pPr algn="ctr"/>
            <a:endParaRPr lang="en-US" sz="2000" b="1" dirty="0">
              <a:solidFill>
                <a:srgbClr val="E6287F"/>
              </a:solidFill>
            </a:endParaRPr>
          </a:p>
          <a:p>
            <a:pPr algn="ctr"/>
            <a:r>
              <a:rPr lang="en-US" sz="2000" b="1" dirty="0">
                <a:solidFill>
                  <a:srgbClr val="E6287F"/>
                </a:solidFill>
              </a:rPr>
              <a:t>Rent</a:t>
            </a:r>
          </a:p>
          <a:p>
            <a:pPr algn="ctr"/>
            <a:r>
              <a:rPr lang="en-US" sz="2000" b="1" dirty="0">
                <a:solidFill>
                  <a:srgbClr val="E6287F"/>
                </a:solidFill>
              </a:rPr>
              <a:t>Food</a:t>
            </a:r>
          </a:p>
          <a:p>
            <a:pPr algn="ctr"/>
            <a:r>
              <a:rPr lang="en-US" sz="2000" b="1" dirty="0">
                <a:solidFill>
                  <a:srgbClr val="E6287F"/>
                </a:solidFill>
              </a:rPr>
              <a:t>Bills</a:t>
            </a:r>
          </a:p>
          <a:p>
            <a:pPr algn="ctr"/>
            <a:r>
              <a:rPr lang="en-US" sz="2000" b="1" dirty="0">
                <a:solidFill>
                  <a:srgbClr val="E6287F"/>
                </a:solidFill>
              </a:rPr>
              <a:t>Entertainment</a:t>
            </a:r>
          </a:p>
          <a:p>
            <a:pPr algn="ctr"/>
            <a:r>
              <a:rPr lang="en-US" sz="2000" b="1" dirty="0">
                <a:solidFill>
                  <a:srgbClr val="E6287F"/>
                </a:solidFill>
              </a:rPr>
              <a:t>Travel </a:t>
            </a:r>
          </a:p>
          <a:p>
            <a:pPr algn="ctr"/>
            <a:r>
              <a:rPr lang="en-US" sz="2000" b="1" dirty="0">
                <a:solidFill>
                  <a:srgbClr val="E6287F"/>
                </a:solidFill>
              </a:rPr>
              <a:t>Social Life</a:t>
            </a:r>
          </a:p>
          <a:p>
            <a:pPr algn="ctr"/>
            <a:r>
              <a:rPr lang="en-US" sz="2000" b="1" dirty="0">
                <a:solidFill>
                  <a:srgbClr val="E6287F"/>
                </a:solidFill>
              </a:rPr>
              <a:t>Hobbies</a:t>
            </a:r>
          </a:p>
          <a:p>
            <a:pPr algn="ctr"/>
            <a:r>
              <a:rPr lang="en-US" sz="2000" b="1" dirty="0">
                <a:solidFill>
                  <a:srgbClr val="E6287F"/>
                </a:solidFill>
              </a:rPr>
              <a:t>Toiletries </a:t>
            </a:r>
          </a:p>
          <a:p>
            <a:pPr algn="ctr"/>
            <a:r>
              <a:rPr lang="en-US" sz="2000" b="1" dirty="0">
                <a:solidFill>
                  <a:srgbClr val="E6287F"/>
                </a:solidFill>
              </a:rPr>
              <a:t>Uni Equipment</a:t>
            </a:r>
          </a:p>
          <a:p>
            <a:pPr algn="ctr"/>
            <a:r>
              <a:rPr lang="en-US" sz="2000" b="1" dirty="0">
                <a:solidFill>
                  <a:srgbClr val="E6287F"/>
                </a:solidFill>
              </a:rPr>
              <a:t>Clothes</a:t>
            </a:r>
          </a:p>
          <a:p>
            <a:pPr algn="ctr"/>
            <a:endParaRPr lang="en-US" sz="2000" b="1" dirty="0">
              <a:solidFill>
                <a:srgbClr val="E6287F"/>
              </a:solidFill>
            </a:endParaRPr>
          </a:p>
          <a:p>
            <a:pPr algn="ctr"/>
            <a:endParaRPr lang="en-US" sz="2000" b="1" dirty="0">
              <a:solidFill>
                <a:srgbClr val="53C0D4"/>
              </a:solidFill>
            </a:endParaRPr>
          </a:p>
        </p:txBody>
      </p:sp>
      <p:sp>
        <p:nvSpPr>
          <p:cNvPr id="11" name="Oval Callout 4">
            <a:extLst>
              <a:ext uri="{FF2B5EF4-FFF2-40B4-BE49-F238E27FC236}">
                <a16:creationId xmlns:a16="http://schemas.microsoft.com/office/drawing/2014/main" id="{863DC265-7FE6-4F2B-AB49-487FEFA03B85}"/>
              </a:ext>
            </a:extLst>
          </p:cNvPr>
          <p:cNvSpPr/>
          <p:nvPr/>
        </p:nvSpPr>
        <p:spPr>
          <a:xfrm>
            <a:off x="8503775" y="1572926"/>
            <a:ext cx="2456597" cy="1148472"/>
          </a:xfrm>
          <a:prstGeom prst="wedgeEllipseCallout">
            <a:avLst>
              <a:gd name="adj1" fmla="val 62501"/>
              <a:gd name="adj2" fmla="val 64877"/>
            </a:avLst>
          </a:prstGeom>
          <a:noFill/>
          <a:ln w="57150">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6287F"/>
                </a:solidFill>
              </a:rPr>
              <a:t>What would that need to cover?</a:t>
            </a:r>
          </a:p>
        </p:txBody>
      </p:sp>
    </p:spTree>
    <p:extLst>
      <p:ext uri="{BB962C8B-B14F-4D97-AF65-F5344CB8AC3E}">
        <p14:creationId xmlns:p14="http://schemas.microsoft.com/office/powerpoint/2010/main" val="4615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623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ECA5-1775-7817-9514-6BE19763E2CB}"/>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a16="http://schemas.microsoft.com/office/drawing/2014/main" id="{3CB31D1A-2554-803B-83D7-EEA902539CC5}"/>
              </a:ext>
            </a:extLst>
          </p:cNvPr>
          <p:cNvSpPr>
            <a:spLocks noGrp="1"/>
          </p:cNvSpPr>
          <p:nvPr>
            <p:ph type="subTitle" idx="1"/>
          </p:nvPr>
        </p:nvSpPr>
        <p:spPr/>
        <p:txBody>
          <a:bodyPr/>
          <a:lstStyle/>
          <a:p>
            <a:r>
              <a:rPr lang="en-GB" dirty="0"/>
              <a:t>www.gohigherwestyorks.ac.uk</a:t>
            </a:r>
          </a:p>
        </p:txBody>
      </p:sp>
    </p:spTree>
    <p:extLst>
      <p:ext uri="{BB962C8B-B14F-4D97-AF65-F5344CB8AC3E}">
        <p14:creationId xmlns:p14="http://schemas.microsoft.com/office/powerpoint/2010/main" val="235845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a:xfrm>
            <a:off x="817100" y="350577"/>
            <a:ext cx="7546063" cy="647853"/>
          </a:xfrm>
        </p:spPr>
        <p:txBody>
          <a:bodyPr>
            <a:normAutofit/>
          </a:bodyPr>
          <a:lstStyle/>
          <a:p>
            <a:r>
              <a:rPr lang="en-GB" dirty="0"/>
              <a:t>What we will cover</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4</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7100" y="1245850"/>
            <a:ext cx="10947014" cy="4854268"/>
          </a:xfrm>
        </p:spPr>
        <p:txBody>
          <a:bodyPr/>
          <a:lstStyle/>
          <a:p>
            <a:pPr marL="285750" indent="-285750">
              <a:buFont typeface="Arial" panose="020B0604020202020204" pitchFamily="34" charset="0"/>
              <a:buChar char="•"/>
            </a:pPr>
            <a:r>
              <a:rPr lang="en-GB" dirty="0"/>
              <a:t>What support is available.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 to access it.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 and when to repay.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 to manage your money.</a:t>
            </a:r>
            <a:endParaRPr lang="en-US" dirty="0"/>
          </a:p>
        </p:txBody>
      </p:sp>
    </p:spTree>
    <p:extLst>
      <p:ext uri="{BB962C8B-B14F-4D97-AF65-F5344CB8AC3E}">
        <p14:creationId xmlns:p14="http://schemas.microsoft.com/office/powerpoint/2010/main" val="94404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77DD-27C9-2941-92E1-940EAA055545}"/>
              </a:ext>
            </a:extLst>
          </p:cNvPr>
          <p:cNvSpPr>
            <a:spLocks noGrp="1"/>
          </p:cNvSpPr>
          <p:nvPr>
            <p:ph type="title"/>
          </p:nvPr>
        </p:nvSpPr>
        <p:spPr>
          <a:xfrm>
            <a:off x="817100" y="350577"/>
            <a:ext cx="7546063" cy="647853"/>
          </a:xfrm>
        </p:spPr>
        <p:txBody>
          <a:bodyPr>
            <a:normAutofit fontScale="90000"/>
          </a:bodyPr>
          <a:lstStyle/>
          <a:p>
            <a:r>
              <a:rPr lang="en-GB" dirty="0"/>
              <a:t>Who can access Student Finance England? </a:t>
            </a:r>
            <a:endParaRPr lang="en-US" dirty="0"/>
          </a:p>
        </p:txBody>
      </p:sp>
      <p:sp>
        <p:nvSpPr>
          <p:cNvPr id="3" name="Slide Number Placeholder 2">
            <a:extLst>
              <a:ext uri="{FF2B5EF4-FFF2-40B4-BE49-F238E27FC236}">
                <a16:creationId xmlns:a16="http://schemas.microsoft.com/office/drawing/2014/main" id="{A4D0232C-FC2C-1B45-9A9C-93583407973A}"/>
              </a:ext>
            </a:extLst>
          </p:cNvPr>
          <p:cNvSpPr>
            <a:spLocks noGrp="1"/>
          </p:cNvSpPr>
          <p:nvPr>
            <p:ph type="sldNum" sz="quarter" idx="12"/>
          </p:nvPr>
        </p:nvSpPr>
        <p:spPr/>
        <p:txBody>
          <a:bodyPr/>
          <a:lstStyle/>
          <a:p>
            <a:fld id="{9F926885-5829-0A40-BA08-555F19A6394A}" type="slidenum">
              <a:rPr lang="en-US" smtClean="0"/>
              <a:pPr/>
              <a:t>5</a:t>
            </a:fld>
            <a:endParaRPr lang="en-US"/>
          </a:p>
        </p:txBody>
      </p:sp>
      <p:sp>
        <p:nvSpPr>
          <p:cNvPr id="4" name="Text Placeholder 3">
            <a:extLst>
              <a:ext uri="{FF2B5EF4-FFF2-40B4-BE49-F238E27FC236}">
                <a16:creationId xmlns:a16="http://schemas.microsoft.com/office/drawing/2014/main" id="{4FDBA488-1AD5-4848-8CDD-387533F1EB0F}"/>
              </a:ext>
            </a:extLst>
          </p:cNvPr>
          <p:cNvSpPr>
            <a:spLocks noGrp="1"/>
          </p:cNvSpPr>
          <p:nvPr>
            <p:ph type="body" sz="quarter" idx="13"/>
          </p:nvPr>
        </p:nvSpPr>
        <p:spPr>
          <a:xfrm>
            <a:off x="817100" y="1245850"/>
            <a:ext cx="10947014" cy="4854268"/>
          </a:xfrm>
        </p:spPr>
        <p:txBody>
          <a:bodyPr/>
          <a:lstStyle/>
          <a:p>
            <a:pPr marL="285750" indent="-285750">
              <a:buFont typeface="Arial" panose="020B0604020202020204" pitchFamily="34" charset="0"/>
              <a:buChar char="•"/>
            </a:pPr>
            <a:r>
              <a:rPr lang="en-GB" dirty="0"/>
              <a:t>UK nationals (home students).</a:t>
            </a:r>
          </a:p>
          <a:p>
            <a:pPr marL="285750" indent="-285750">
              <a:buFont typeface="Arial" panose="020B0604020202020204" pitchFamily="34" charset="0"/>
              <a:buChar char="•"/>
            </a:pPr>
            <a:endParaRPr lang="en-GB" sz="1800" dirty="0"/>
          </a:p>
          <a:p>
            <a:pPr marL="342900" indent="-342900">
              <a:buFont typeface="Arial" panose="020B0604020202020204" pitchFamily="34" charset="0"/>
              <a:buChar char="•"/>
            </a:pPr>
            <a:r>
              <a:rPr lang="en-GB" dirty="0"/>
              <a:t>Those living in the UK, Channel Islands or Isle of Man for 3 years before the start date of their course.</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dirty="0"/>
              <a:t>Students who have not have studied any Higher Education course in the past in any county.</a:t>
            </a:r>
          </a:p>
          <a:p>
            <a:pPr marL="342900" indent="-342900">
              <a:buFont typeface="Arial" panose="020B0604020202020204" pitchFamily="34" charset="0"/>
              <a:buChar char="•"/>
            </a:pPr>
            <a:endParaRPr lang="en-GB" dirty="0"/>
          </a:p>
          <a:p>
            <a:pPr marL="285750" indent="-285750">
              <a:buFont typeface="Arial" panose="020B0604020202020204" pitchFamily="34" charset="0"/>
              <a:buChar char="•"/>
            </a:pPr>
            <a:r>
              <a:rPr lang="en-GB" dirty="0"/>
              <a:t>European Students </a:t>
            </a:r>
            <a:r>
              <a:rPr lang="en-GB" dirty="0">
                <a:ln w="0"/>
              </a:rPr>
              <a:t>starting a course on or after 1</a:t>
            </a:r>
            <a:r>
              <a:rPr lang="en-GB" baseline="30000" dirty="0">
                <a:ln w="0"/>
              </a:rPr>
              <a:t>st</a:t>
            </a:r>
            <a:r>
              <a:rPr lang="en-GB" dirty="0">
                <a:ln w="0"/>
              </a:rPr>
              <a:t> August 2021</a:t>
            </a:r>
            <a:r>
              <a:rPr lang="en-GB" dirty="0">
                <a:ln w="0"/>
                <a:effectLst>
                  <a:outerShdw blurRad="38100" dist="19050" dir="2700000" algn="tl" rotWithShape="0">
                    <a:schemeClr val="dk1">
                      <a:alpha val="40000"/>
                    </a:schemeClr>
                  </a:outerShdw>
                </a:effectLst>
              </a:rPr>
              <a:t>, </a:t>
            </a:r>
            <a:r>
              <a:rPr lang="en-GB" dirty="0">
                <a:ln w="0"/>
              </a:rPr>
              <a:t>who have settled or pre-settled status under the</a:t>
            </a:r>
            <a:r>
              <a:rPr lang="en-GB" dirty="0">
                <a:ln w="0"/>
                <a:effectLst>
                  <a:outerShdw blurRad="38100" dist="19050" dir="2700000" algn="tl" rotWithShape="0">
                    <a:schemeClr val="dk1">
                      <a:alpha val="40000"/>
                    </a:schemeClr>
                  </a:outerShdw>
                </a:effectLst>
              </a:rPr>
              <a:t> </a:t>
            </a:r>
            <a:r>
              <a:rPr lang="en-GB" dirty="0">
                <a:ln w="0"/>
              </a:rPr>
              <a:t>EU Settlement Scheme.</a:t>
            </a:r>
          </a:p>
          <a:p>
            <a:pPr marL="285750" indent="-285750">
              <a:buFont typeface="Arial" panose="020B0604020202020204" pitchFamily="34" charset="0"/>
              <a:buChar char="•"/>
            </a:pPr>
            <a:endParaRPr lang="en-GB"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GB" dirty="0">
                <a:ln w="0"/>
              </a:rPr>
              <a:t>Students who came to the UK from the EU after 1</a:t>
            </a:r>
            <a:r>
              <a:rPr lang="en-GB" baseline="30000" dirty="0">
                <a:ln w="0"/>
              </a:rPr>
              <a:t>st</a:t>
            </a:r>
            <a:r>
              <a:rPr lang="en-GB" dirty="0">
                <a:ln w="0"/>
              </a:rPr>
              <a:t> January 2021, may need to apply for a visa to study here</a:t>
            </a:r>
            <a:r>
              <a:rPr lang="en-GB" dirty="0">
                <a:ln w="0"/>
                <a:effectLst>
                  <a:outerShdw blurRad="38100" dist="19050" dir="2700000" algn="tl" rotWithShape="0">
                    <a:schemeClr val="dk1">
                      <a:alpha val="40000"/>
                    </a:schemeClr>
                  </a:outerShdw>
                </a:effectLst>
              </a:rPr>
              <a:t>. </a:t>
            </a:r>
            <a:endParaRPr lang="en-US" dirty="0"/>
          </a:p>
        </p:txBody>
      </p:sp>
    </p:spTree>
    <p:extLst>
      <p:ext uri="{BB962C8B-B14F-4D97-AF65-F5344CB8AC3E}">
        <p14:creationId xmlns:p14="http://schemas.microsoft.com/office/powerpoint/2010/main" val="2763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3BB-A4E1-415B-BD22-5E456A073603}"/>
              </a:ext>
            </a:extLst>
          </p:cNvPr>
          <p:cNvSpPr>
            <a:spLocks noGrp="1"/>
          </p:cNvSpPr>
          <p:nvPr>
            <p:ph type="title"/>
          </p:nvPr>
        </p:nvSpPr>
        <p:spPr/>
        <p:txBody>
          <a:bodyPr/>
          <a:lstStyle/>
          <a:p>
            <a:r>
              <a:rPr lang="en-GB" dirty="0"/>
              <a:t>What support is available?</a:t>
            </a:r>
          </a:p>
        </p:txBody>
      </p:sp>
      <p:sp>
        <p:nvSpPr>
          <p:cNvPr id="3" name="Slide Number Placeholder 2">
            <a:extLst>
              <a:ext uri="{FF2B5EF4-FFF2-40B4-BE49-F238E27FC236}">
                <a16:creationId xmlns:a16="http://schemas.microsoft.com/office/drawing/2014/main" id="{148C58C6-7211-4F05-B431-3EFBCC21A5AD}"/>
              </a:ext>
            </a:extLst>
          </p:cNvPr>
          <p:cNvSpPr>
            <a:spLocks noGrp="1"/>
          </p:cNvSpPr>
          <p:nvPr>
            <p:ph type="sldNum" sz="quarter" idx="12"/>
          </p:nvPr>
        </p:nvSpPr>
        <p:spPr/>
        <p:txBody>
          <a:bodyPr/>
          <a:lstStyle/>
          <a:p>
            <a:fld id="{9F926885-5829-0A40-BA08-555F19A6394A}" type="slidenum">
              <a:rPr lang="en-US" smtClean="0"/>
              <a:pPr/>
              <a:t>6</a:t>
            </a:fld>
            <a:endParaRPr lang="en-US" dirty="0"/>
          </a:p>
        </p:txBody>
      </p:sp>
      <p:sp>
        <p:nvSpPr>
          <p:cNvPr id="67" name="Rectangle 66">
            <a:extLst>
              <a:ext uri="{FF2B5EF4-FFF2-40B4-BE49-F238E27FC236}">
                <a16:creationId xmlns:a16="http://schemas.microsoft.com/office/drawing/2014/main" id="{E5FF9491-4BB2-43F0-B580-FEFBB1EC7350}"/>
              </a:ext>
            </a:extLst>
          </p:cNvPr>
          <p:cNvSpPr/>
          <p:nvPr/>
        </p:nvSpPr>
        <p:spPr>
          <a:xfrm>
            <a:off x="2116789" y="1951694"/>
            <a:ext cx="2537882" cy="3420152"/>
          </a:xfrm>
          <a:prstGeom prst="rect">
            <a:avLst/>
          </a:prstGeom>
          <a:solidFill>
            <a:srgbClr val="E6287F"/>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35272CE5-DC28-4F09-B352-919DFDDC197C}"/>
              </a:ext>
            </a:extLst>
          </p:cNvPr>
          <p:cNvSpPr/>
          <p:nvPr/>
        </p:nvSpPr>
        <p:spPr>
          <a:xfrm>
            <a:off x="5037259" y="1951694"/>
            <a:ext cx="2537882" cy="3420152"/>
          </a:xfrm>
          <a:prstGeom prst="rect">
            <a:avLst/>
          </a:prstGeom>
          <a:solidFill>
            <a:srgbClr val="53C0D4"/>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FFB19507-9054-4B68-913F-20C3219C85D7}"/>
              </a:ext>
            </a:extLst>
          </p:cNvPr>
          <p:cNvSpPr/>
          <p:nvPr/>
        </p:nvSpPr>
        <p:spPr>
          <a:xfrm>
            <a:off x="7957729" y="1951694"/>
            <a:ext cx="2537882" cy="3420152"/>
          </a:xfrm>
          <a:prstGeom prst="rect">
            <a:avLst/>
          </a:prstGeom>
          <a:solidFill>
            <a:schemeClr val="tx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E43D8BE8-95F7-4908-B453-2AA665864750}"/>
              </a:ext>
            </a:extLst>
          </p:cNvPr>
          <p:cNvSpPr txBox="1"/>
          <p:nvPr/>
        </p:nvSpPr>
        <p:spPr>
          <a:xfrm>
            <a:off x="2336083" y="2099812"/>
            <a:ext cx="2099293" cy="430887"/>
          </a:xfrm>
          <a:prstGeom prst="rect">
            <a:avLst/>
          </a:prstGeom>
          <a:noFill/>
        </p:spPr>
        <p:txBody>
          <a:bodyPr wrap="none" rtlCol="0">
            <a:spAutoFit/>
          </a:bodyPr>
          <a:lstStyle/>
          <a:p>
            <a:r>
              <a:rPr lang="en-GB" sz="2200" b="1" dirty="0">
                <a:solidFill>
                  <a:prstClr val="white"/>
                </a:solidFill>
                <a:latin typeface="Calibri"/>
              </a:rPr>
              <a:t>Tuition Fee Loan</a:t>
            </a:r>
          </a:p>
        </p:txBody>
      </p:sp>
      <p:sp>
        <p:nvSpPr>
          <p:cNvPr id="71" name="TextBox 70">
            <a:extLst>
              <a:ext uri="{FF2B5EF4-FFF2-40B4-BE49-F238E27FC236}">
                <a16:creationId xmlns:a16="http://schemas.microsoft.com/office/drawing/2014/main" id="{7DDE0821-C5CF-4DEA-8CD9-1C4FFB52F8AC}"/>
              </a:ext>
            </a:extLst>
          </p:cNvPr>
          <p:cNvSpPr txBox="1"/>
          <p:nvPr/>
        </p:nvSpPr>
        <p:spPr>
          <a:xfrm>
            <a:off x="5243603" y="2076729"/>
            <a:ext cx="2266390" cy="769441"/>
          </a:xfrm>
          <a:prstGeom prst="rect">
            <a:avLst/>
          </a:prstGeom>
          <a:noFill/>
        </p:spPr>
        <p:txBody>
          <a:bodyPr wrap="none" rtlCol="0">
            <a:spAutoFit/>
          </a:bodyPr>
          <a:lstStyle/>
          <a:p>
            <a:pPr algn="ctr"/>
            <a:r>
              <a:rPr lang="en-GB" sz="2200" b="1" dirty="0">
                <a:solidFill>
                  <a:prstClr val="white"/>
                </a:solidFill>
                <a:latin typeface="Calibri"/>
              </a:rPr>
              <a:t>Maintenance Fee </a:t>
            </a:r>
          </a:p>
          <a:p>
            <a:pPr algn="ctr"/>
            <a:r>
              <a:rPr lang="en-GB" sz="2200" b="1" dirty="0">
                <a:solidFill>
                  <a:prstClr val="white"/>
                </a:solidFill>
                <a:latin typeface="Calibri"/>
              </a:rPr>
              <a:t>Loan</a:t>
            </a:r>
          </a:p>
        </p:txBody>
      </p:sp>
      <p:sp>
        <p:nvSpPr>
          <p:cNvPr id="72" name="TextBox 71">
            <a:extLst>
              <a:ext uri="{FF2B5EF4-FFF2-40B4-BE49-F238E27FC236}">
                <a16:creationId xmlns:a16="http://schemas.microsoft.com/office/drawing/2014/main" id="{F2314F86-EBB5-4801-878F-BBC7545C5C5A}"/>
              </a:ext>
            </a:extLst>
          </p:cNvPr>
          <p:cNvSpPr txBox="1"/>
          <p:nvPr/>
        </p:nvSpPr>
        <p:spPr>
          <a:xfrm>
            <a:off x="8040400" y="2127528"/>
            <a:ext cx="2607609" cy="430887"/>
          </a:xfrm>
          <a:prstGeom prst="rect">
            <a:avLst/>
          </a:prstGeom>
          <a:noFill/>
        </p:spPr>
        <p:txBody>
          <a:bodyPr wrap="square" rtlCol="0">
            <a:spAutoFit/>
          </a:bodyPr>
          <a:lstStyle/>
          <a:p>
            <a:r>
              <a:rPr lang="en-GB" sz="2200" b="1" dirty="0">
                <a:solidFill>
                  <a:prstClr val="white"/>
                </a:solidFill>
                <a:latin typeface="Calibri"/>
              </a:rPr>
              <a:t>Additional Funding </a:t>
            </a:r>
          </a:p>
        </p:txBody>
      </p:sp>
      <p:pic>
        <p:nvPicPr>
          <p:cNvPr id="73" name="Picture 72">
            <a:extLst>
              <a:ext uri="{FF2B5EF4-FFF2-40B4-BE49-F238E27FC236}">
                <a16:creationId xmlns:a16="http://schemas.microsoft.com/office/drawing/2014/main" id="{6433218A-0A7F-44B8-9F4C-C60F35A8DCF4}"/>
              </a:ext>
            </a:extLst>
          </p:cNvPr>
          <p:cNvPicPr>
            <a:picLocks noChangeAspect="1"/>
          </p:cNvPicPr>
          <p:nvPr/>
        </p:nvPicPr>
        <p:blipFill>
          <a:blip r:embed="rId3"/>
          <a:stretch>
            <a:fillRect/>
          </a:stretch>
        </p:blipFill>
        <p:spPr>
          <a:xfrm>
            <a:off x="8104742" y="2870770"/>
            <a:ext cx="2243856" cy="1940632"/>
          </a:xfrm>
          <a:prstGeom prst="rect">
            <a:avLst/>
          </a:prstGeom>
        </p:spPr>
      </p:pic>
      <p:pic>
        <p:nvPicPr>
          <p:cNvPr id="74" name="Picture 73">
            <a:extLst>
              <a:ext uri="{FF2B5EF4-FFF2-40B4-BE49-F238E27FC236}">
                <a16:creationId xmlns:a16="http://schemas.microsoft.com/office/drawing/2014/main" id="{A3DCC8FF-7C65-452F-832D-6182BF23A8C4}"/>
              </a:ext>
            </a:extLst>
          </p:cNvPr>
          <p:cNvPicPr>
            <a:picLocks noChangeAspect="1"/>
          </p:cNvPicPr>
          <p:nvPr/>
        </p:nvPicPr>
        <p:blipFill>
          <a:blip r:embed="rId4"/>
          <a:stretch>
            <a:fillRect/>
          </a:stretch>
        </p:blipFill>
        <p:spPr>
          <a:xfrm>
            <a:off x="5393582" y="3168690"/>
            <a:ext cx="1825236" cy="1642712"/>
          </a:xfrm>
          <a:prstGeom prst="rect">
            <a:avLst/>
          </a:prstGeom>
        </p:spPr>
      </p:pic>
      <p:pic>
        <p:nvPicPr>
          <p:cNvPr id="75" name="Picture 74">
            <a:extLst>
              <a:ext uri="{FF2B5EF4-FFF2-40B4-BE49-F238E27FC236}">
                <a16:creationId xmlns:a16="http://schemas.microsoft.com/office/drawing/2014/main" id="{EFB2158D-1B25-46BF-ADD0-5A78DCB8C310}"/>
              </a:ext>
            </a:extLst>
          </p:cNvPr>
          <p:cNvPicPr>
            <a:picLocks noChangeAspect="1"/>
          </p:cNvPicPr>
          <p:nvPr/>
        </p:nvPicPr>
        <p:blipFill>
          <a:blip r:embed="rId5">
            <a:biLevel thresh="25000"/>
          </a:blip>
          <a:stretch>
            <a:fillRect/>
          </a:stretch>
        </p:blipFill>
        <p:spPr>
          <a:xfrm>
            <a:off x="2322371" y="3122077"/>
            <a:ext cx="2113005" cy="1438017"/>
          </a:xfrm>
          <a:prstGeom prst="rect">
            <a:avLst/>
          </a:prstGeom>
        </p:spPr>
      </p:pic>
    </p:spTree>
    <p:extLst>
      <p:ext uri="{BB962C8B-B14F-4D97-AF65-F5344CB8AC3E}">
        <p14:creationId xmlns:p14="http://schemas.microsoft.com/office/powerpoint/2010/main" val="376940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3BB-A4E1-415B-BD22-5E456A073603}"/>
              </a:ext>
            </a:extLst>
          </p:cNvPr>
          <p:cNvSpPr>
            <a:spLocks noGrp="1"/>
          </p:cNvSpPr>
          <p:nvPr>
            <p:ph type="title"/>
          </p:nvPr>
        </p:nvSpPr>
        <p:spPr/>
        <p:txBody>
          <a:bodyPr/>
          <a:lstStyle/>
          <a:p>
            <a:r>
              <a:rPr lang="en-GB" dirty="0"/>
              <a:t>Question: What are tuition fees?</a:t>
            </a:r>
          </a:p>
        </p:txBody>
      </p:sp>
      <p:sp>
        <p:nvSpPr>
          <p:cNvPr id="3" name="Slide Number Placeholder 2">
            <a:extLst>
              <a:ext uri="{FF2B5EF4-FFF2-40B4-BE49-F238E27FC236}">
                <a16:creationId xmlns:a16="http://schemas.microsoft.com/office/drawing/2014/main" id="{148C58C6-7211-4F05-B431-3EFBCC21A5AD}"/>
              </a:ext>
            </a:extLst>
          </p:cNvPr>
          <p:cNvSpPr>
            <a:spLocks noGrp="1"/>
          </p:cNvSpPr>
          <p:nvPr>
            <p:ph type="sldNum" sz="quarter" idx="12"/>
          </p:nvPr>
        </p:nvSpPr>
        <p:spPr/>
        <p:txBody>
          <a:bodyPr/>
          <a:lstStyle/>
          <a:p>
            <a:fld id="{9F926885-5829-0A40-BA08-555F19A6394A}" type="slidenum">
              <a:rPr lang="en-US" smtClean="0"/>
              <a:pPr/>
              <a:t>7</a:t>
            </a:fld>
            <a:endParaRPr lang="en-US" dirty="0"/>
          </a:p>
        </p:txBody>
      </p:sp>
      <p:sp>
        <p:nvSpPr>
          <p:cNvPr id="19" name="TextBox 18">
            <a:extLst>
              <a:ext uri="{FF2B5EF4-FFF2-40B4-BE49-F238E27FC236}">
                <a16:creationId xmlns:a16="http://schemas.microsoft.com/office/drawing/2014/main" id="{49603070-B802-425B-8F9F-8563889A98E3}"/>
              </a:ext>
            </a:extLst>
          </p:cNvPr>
          <p:cNvSpPr txBox="1"/>
          <p:nvPr/>
        </p:nvSpPr>
        <p:spPr>
          <a:xfrm>
            <a:off x="6852863" y="4060324"/>
            <a:ext cx="3637052" cy="2092881"/>
          </a:xfrm>
          <a:prstGeom prst="rect">
            <a:avLst/>
          </a:prstGeom>
          <a:solidFill>
            <a:srgbClr val="53C0D4"/>
          </a:solidFill>
          <a:ln>
            <a:solidFill>
              <a:schemeClr val="bg1"/>
            </a:solidFill>
          </a:ln>
        </p:spPr>
        <p:txBody>
          <a:bodyPr wrap="square" rtlCol="0">
            <a:spAutoFit/>
          </a:bodyPr>
          <a:lstStyle/>
          <a:p>
            <a:pPr algn="ctr"/>
            <a:r>
              <a:rPr lang="en-GB" sz="3200" b="1" dirty="0">
                <a:solidFill>
                  <a:schemeClr val="bg1"/>
                </a:solidFill>
              </a:rPr>
              <a:t>D</a:t>
            </a:r>
          </a:p>
          <a:p>
            <a:pPr algn="ctr"/>
            <a:endParaRPr lang="en-GB" sz="2000" dirty="0">
              <a:solidFill>
                <a:schemeClr val="bg1"/>
              </a:solidFill>
            </a:endParaRPr>
          </a:p>
          <a:p>
            <a:pPr algn="ctr"/>
            <a:r>
              <a:rPr lang="en-GB" sz="2000" dirty="0">
                <a:solidFill>
                  <a:schemeClr val="bg1"/>
                </a:solidFill>
              </a:rPr>
              <a:t>The Fees a Higher Education provider charges to study a course</a:t>
            </a:r>
          </a:p>
          <a:p>
            <a:endParaRPr lang="en-GB" dirty="0"/>
          </a:p>
        </p:txBody>
      </p:sp>
      <p:sp>
        <p:nvSpPr>
          <p:cNvPr id="20" name="TextBox 19">
            <a:extLst>
              <a:ext uri="{FF2B5EF4-FFF2-40B4-BE49-F238E27FC236}">
                <a16:creationId xmlns:a16="http://schemas.microsoft.com/office/drawing/2014/main" id="{42BD024E-ED09-4D5D-9593-FCB9FFE54D47}"/>
              </a:ext>
            </a:extLst>
          </p:cNvPr>
          <p:cNvSpPr txBox="1"/>
          <p:nvPr/>
        </p:nvSpPr>
        <p:spPr>
          <a:xfrm>
            <a:off x="2285501" y="4055129"/>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C</a:t>
            </a:r>
          </a:p>
          <a:p>
            <a:pPr algn="ctr"/>
            <a:endParaRPr lang="en-GB" sz="2000" dirty="0">
              <a:solidFill>
                <a:schemeClr val="bg1"/>
              </a:solidFill>
            </a:endParaRPr>
          </a:p>
          <a:p>
            <a:pPr algn="ctr"/>
            <a:r>
              <a:rPr lang="en-GB" sz="2000" dirty="0">
                <a:solidFill>
                  <a:schemeClr val="bg1"/>
                </a:solidFill>
              </a:rPr>
              <a:t>The amount it costs a provider to put a student through a higher education course</a:t>
            </a:r>
          </a:p>
          <a:p>
            <a:endParaRPr lang="en-GB" dirty="0"/>
          </a:p>
        </p:txBody>
      </p:sp>
      <p:sp>
        <p:nvSpPr>
          <p:cNvPr id="21" name="TextBox 20">
            <a:extLst>
              <a:ext uri="{FF2B5EF4-FFF2-40B4-BE49-F238E27FC236}">
                <a16:creationId xmlns:a16="http://schemas.microsoft.com/office/drawing/2014/main" id="{EC88D684-31F7-4509-9672-64C4B865365C}"/>
              </a:ext>
            </a:extLst>
          </p:cNvPr>
          <p:cNvSpPr txBox="1"/>
          <p:nvPr/>
        </p:nvSpPr>
        <p:spPr>
          <a:xfrm>
            <a:off x="2285501" y="1828563"/>
            <a:ext cx="3637052" cy="2092881"/>
          </a:xfrm>
          <a:prstGeom prst="rect">
            <a:avLst/>
          </a:prstGeom>
          <a:solidFill>
            <a:srgbClr val="53C0D4"/>
          </a:solidFill>
          <a:ln>
            <a:solidFill>
              <a:schemeClr val="bg1"/>
            </a:solidFill>
          </a:ln>
        </p:spPr>
        <p:txBody>
          <a:bodyPr wrap="square" rtlCol="0">
            <a:spAutoFit/>
          </a:bodyPr>
          <a:lstStyle/>
          <a:p>
            <a:pPr algn="ctr"/>
            <a:r>
              <a:rPr lang="en-GB" sz="3200" b="1" dirty="0">
                <a:solidFill>
                  <a:schemeClr val="bg1"/>
                </a:solidFill>
              </a:rPr>
              <a:t>A</a:t>
            </a:r>
          </a:p>
          <a:p>
            <a:pPr algn="ctr"/>
            <a:endParaRPr lang="en-GB" sz="2000" dirty="0">
              <a:solidFill>
                <a:schemeClr val="bg1"/>
              </a:solidFill>
            </a:endParaRPr>
          </a:p>
          <a:p>
            <a:pPr algn="ctr"/>
            <a:r>
              <a:rPr lang="en-GB" sz="2000" dirty="0">
                <a:solidFill>
                  <a:schemeClr val="bg1"/>
                </a:solidFill>
              </a:rPr>
              <a:t>The cost of day to day living as a student</a:t>
            </a:r>
          </a:p>
          <a:p>
            <a:pPr algn="ctr"/>
            <a:endParaRPr lang="en-GB" sz="2000" dirty="0">
              <a:solidFill>
                <a:schemeClr val="bg1"/>
              </a:solidFill>
            </a:endParaRPr>
          </a:p>
          <a:p>
            <a:endParaRPr lang="en-GB" dirty="0"/>
          </a:p>
        </p:txBody>
      </p:sp>
      <p:sp>
        <p:nvSpPr>
          <p:cNvPr id="22" name="TextBox 21">
            <a:extLst>
              <a:ext uri="{FF2B5EF4-FFF2-40B4-BE49-F238E27FC236}">
                <a16:creationId xmlns:a16="http://schemas.microsoft.com/office/drawing/2014/main" id="{1F586B4A-4FA0-48A0-B571-092892B0BA9F}"/>
              </a:ext>
            </a:extLst>
          </p:cNvPr>
          <p:cNvSpPr txBox="1"/>
          <p:nvPr/>
        </p:nvSpPr>
        <p:spPr>
          <a:xfrm>
            <a:off x="6852863" y="1828562"/>
            <a:ext cx="3637052" cy="2092881"/>
          </a:xfrm>
          <a:prstGeom prst="rect">
            <a:avLst/>
          </a:prstGeom>
          <a:solidFill>
            <a:srgbClr val="E6287F"/>
          </a:solidFill>
          <a:ln>
            <a:solidFill>
              <a:schemeClr val="bg1"/>
            </a:solidFill>
          </a:ln>
        </p:spPr>
        <p:txBody>
          <a:bodyPr wrap="square" rtlCol="0">
            <a:spAutoFit/>
          </a:bodyPr>
          <a:lstStyle/>
          <a:p>
            <a:pPr algn="ctr"/>
            <a:r>
              <a:rPr lang="en-GB" sz="3200" b="1" dirty="0">
                <a:solidFill>
                  <a:schemeClr val="bg1"/>
                </a:solidFill>
              </a:rPr>
              <a:t>B</a:t>
            </a:r>
          </a:p>
          <a:p>
            <a:pPr algn="ctr"/>
            <a:endParaRPr lang="en-GB" sz="2000" dirty="0">
              <a:solidFill>
                <a:schemeClr val="bg1"/>
              </a:solidFill>
            </a:endParaRPr>
          </a:p>
          <a:p>
            <a:pPr algn="ctr"/>
            <a:r>
              <a:rPr lang="en-GB" sz="2000" dirty="0">
                <a:solidFill>
                  <a:schemeClr val="bg1"/>
                </a:solidFill>
              </a:rPr>
              <a:t>The fee the government charges a provider to run a course</a:t>
            </a:r>
          </a:p>
          <a:p>
            <a:endParaRPr lang="en-GB" dirty="0"/>
          </a:p>
        </p:txBody>
      </p:sp>
    </p:spTree>
    <p:extLst>
      <p:ext uri="{BB962C8B-B14F-4D97-AF65-F5344CB8AC3E}">
        <p14:creationId xmlns:p14="http://schemas.microsoft.com/office/powerpoint/2010/main" val="280142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93BB-A4E1-415B-BD22-5E456A073603}"/>
              </a:ext>
            </a:extLst>
          </p:cNvPr>
          <p:cNvSpPr>
            <a:spLocks noGrp="1"/>
          </p:cNvSpPr>
          <p:nvPr>
            <p:ph type="title"/>
          </p:nvPr>
        </p:nvSpPr>
        <p:spPr/>
        <p:txBody>
          <a:bodyPr/>
          <a:lstStyle/>
          <a:p>
            <a:r>
              <a:rPr lang="en-GB" dirty="0"/>
              <a:t>Answer: What are tuition fees?</a:t>
            </a:r>
          </a:p>
        </p:txBody>
      </p:sp>
      <p:sp>
        <p:nvSpPr>
          <p:cNvPr id="3" name="Slide Number Placeholder 2">
            <a:extLst>
              <a:ext uri="{FF2B5EF4-FFF2-40B4-BE49-F238E27FC236}">
                <a16:creationId xmlns:a16="http://schemas.microsoft.com/office/drawing/2014/main" id="{148C58C6-7211-4F05-B431-3EFBCC21A5AD}"/>
              </a:ext>
            </a:extLst>
          </p:cNvPr>
          <p:cNvSpPr>
            <a:spLocks noGrp="1"/>
          </p:cNvSpPr>
          <p:nvPr>
            <p:ph type="sldNum" sz="quarter" idx="12"/>
          </p:nvPr>
        </p:nvSpPr>
        <p:spPr/>
        <p:txBody>
          <a:bodyPr/>
          <a:lstStyle/>
          <a:p>
            <a:fld id="{9F926885-5829-0A40-BA08-555F19A6394A}" type="slidenum">
              <a:rPr lang="en-US" smtClean="0"/>
              <a:pPr/>
              <a:t>8</a:t>
            </a:fld>
            <a:endParaRPr lang="en-US" dirty="0"/>
          </a:p>
        </p:txBody>
      </p:sp>
      <p:sp>
        <p:nvSpPr>
          <p:cNvPr id="19" name="TextBox 18">
            <a:extLst>
              <a:ext uri="{FF2B5EF4-FFF2-40B4-BE49-F238E27FC236}">
                <a16:creationId xmlns:a16="http://schemas.microsoft.com/office/drawing/2014/main" id="{49603070-B802-425B-8F9F-8563889A98E3}"/>
              </a:ext>
            </a:extLst>
          </p:cNvPr>
          <p:cNvSpPr txBox="1"/>
          <p:nvPr/>
        </p:nvSpPr>
        <p:spPr>
          <a:xfrm>
            <a:off x="6852863" y="4060324"/>
            <a:ext cx="3637052" cy="2092881"/>
          </a:xfrm>
          <a:prstGeom prst="rect">
            <a:avLst/>
          </a:prstGeom>
          <a:solidFill>
            <a:srgbClr val="53C0D4"/>
          </a:solidFill>
          <a:ln>
            <a:solidFill>
              <a:schemeClr val="bg1"/>
            </a:solidFill>
          </a:ln>
        </p:spPr>
        <p:txBody>
          <a:bodyPr wrap="square" rtlCol="0">
            <a:spAutoFit/>
          </a:bodyPr>
          <a:lstStyle/>
          <a:p>
            <a:pPr algn="ctr"/>
            <a:r>
              <a:rPr lang="en-GB" sz="3200" b="1" dirty="0">
                <a:solidFill>
                  <a:schemeClr val="bg1"/>
                </a:solidFill>
              </a:rPr>
              <a:t>D</a:t>
            </a:r>
          </a:p>
          <a:p>
            <a:pPr algn="ctr"/>
            <a:endParaRPr lang="en-GB" sz="2000" dirty="0">
              <a:solidFill>
                <a:schemeClr val="bg1"/>
              </a:solidFill>
            </a:endParaRPr>
          </a:p>
          <a:p>
            <a:pPr algn="ctr"/>
            <a:r>
              <a:rPr lang="en-GB" sz="2000" dirty="0">
                <a:solidFill>
                  <a:schemeClr val="bg1"/>
                </a:solidFill>
              </a:rPr>
              <a:t>The Fees a Higher Education provider charges to study a course</a:t>
            </a:r>
          </a:p>
          <a:p>
            <a:endParaRPr lang="en-GB" dirty="0"/>
          </a:p>
        </p:txBody>
      </p:sp>
    </p:spTree>
    <p:extLst>
      <p:ext uri="{BB962C8B-B14F-4D97-AF65-F5344CB8AC3E}">
        <p14:creationId xmlns:p14="http://schemas.microsoft.com/office/powerpoint/2010/main" val="1960706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8A96-050E-4641-85F0-687586EFE595}"/>
              </a:ext>
            </a:extLst>
          </p:cNvPr>
          <p:cNvSpPr>
            <a:spLocks noGrp="1"/>
          </p:cNvSpPr>
          <p:nvPr>
            <p:ph type="title"/>
          </p:nvPr>
        </p:nvSpPr>
        <p:spPr/>
        <p:txBody>
          <a:bodyPr>
            <a:normAutofit/>
          </a:bodyPr>
          <a:lstStyle/>
          <a:p>
            <a:r>
              <a:rPr lang="en-GB" dirty="0"/>
              <a:t>Tuition fees: What is the maximum tuition fee per year?</a:t>
            </a:r>
          </a:p>
        </p:txBody>
      </p:sp>
      <p:sp>
        <p:nvSpPr>
          <p:cNvPr id="3" name="Slide Number Placeholder 2">
            <a:extLst>
              <a:ext uri="{FF2B5EF4-FFF2-40B4-BE49-F238E27FC236}">
                <a16:creationId xmlns:a16="http://schemas.microsoft.com/office/drawing/2014/main" id="{838F71AE-38AC-4EB9-8C68-41B5320931F6}"/>
              </a:ext>
            </a:extLst>
          </p:cNvPr>
          <p:cNvSpPr>
            <a:spLocks noGrp="1"/>
          </p:cNvSpPr>
          <p:nvPr>
            <p:ph type="sldNum" sz="quarter" idx="12"/>
          </p:nvPr>
        </p:nvSpPr>
        <p:spPr/>
        <p:txBody>
          <a:bodyPr/>
          <a:lstStyle/>
          <a:p>
            <a:fld id="{9F926885-5829-0A40-BA08-555F19A6394A}" type="slidenum">
              <a:rPr lang="en-US" smtClean="0"/>
              <a:pPr/>
              <a:t>9</a:t>
            </a:fld>
            <a:endParaRPr lang="en-US" dirty="0"/>
          </a:p>
        </p:txBody>
      </p:sp>
      <p:sp>
        <p:nvSpPr>
          <p:cNvPr id="34" name="Content Placeholder 2">
            <a:extLst>
              <a:ext uri="{FF2B5EF4-FFF2-40B4-BE49-F238E27FC236}">
                <a16:creationId xmlns:a16="http://schemas.microsoft.com/office/drawing/2014/main" id="{ED3104EE-4198-4114-A14F-057A91D5E568}"/>
              </a:ext>
            </a:extLst>
          </p:cNvPr>
          <p:cNvSpPr txBox="1">
            <a:spLocks/>
          </p:cNvSpPr>
          <p:nvPr/>
        </p:nvSpPr>
        <p:spPr>
          <a:xfrm>
            <a:off x="2595276" y="2805919"/>
            <a:ext cx="1103564" cy="498990"/>
          </a:xfrm>
          <a:prstGeom prst="rect">
            <a:avLst/>
          </a:prstGeom>
          <a:solidFill>
            <a:srgbClr val="2F2E7E"/>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endParaRPr lang="en-GB" sz="2100" b="1" dirty="0">
              <a:solidFill>
                <a:schemeClr val="bg1"/>
              </a:solidFill>
            </a:endParaRPr>
          </a:p>
        </p:txBody>
      </p:sp>
      <p:sp>
        <p:nvSpPr>
          <p:cNvPr id="35" name="Snip Single Corner Rectangle 19">
            <a:extLst>
              <a:ext uri="{FF2B5EF4-FFF2-40B4-BE49-F238E27FC236}">
                <a16:creationId xmlns:a16="http://schemas.microsoft.com/office/drawing/2014/main" id="{6AA05AAD-1E6D-4309-8121-6A5E58172F4F}"/>
              </a:ext>
            </a:extLst>
          </p:cNvPr>
          <p:cNvSpPr/>
          <p:nvPr/>
        </p:nvSpPr>
        <p:spPr>
          <a:xfrm flipV="1">
            <a:off x="8493500" y="3763290"/>
            <a:ext cx="1275014"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9FE3"/>
              </a:solidFill>
            </a:endParaRPr>
          </a:p>
        </p:txBody>
      </p:sp>
      <p:sp>
        <p:nvSpPr>
          <p:cNvPr id="36" name="Rectangle 35">
            <a:extLst>
              <a:ext uri="{FF2B5EF4-FFF2-40B4-BE49-F238E27FC236}">
                <a16:creationId xmlns:a16="http://schemas.microsoft.com/office/drawing/2014/main" id="{CA109AE5-9EF1-4F9A-840A-DE8912462698}"/>
              </a:ext>
            </a:extLst>
          </p:cNvPr>
          <p:cNvSpPr/>
          <p:nvPr/>
        </p:nvSpPr>
        <p:spPr>
          <a:xfrm>
            <a:off x="2037749" y="3507378"/>
            <a:ext cx="8384381" cy="46301"/>
          </a:xfrm>
          <a:prstGeom prst="rect">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Snip Single Corner Rectangle 7">
            <a:extLst>
              <a:ext uri="{FF2B5EF4-FFF2-40B4-BE49-F238E27FC236}">
                <a16:creationId xmlns:a16="http://schemas.microsoft.com/office/drawing/2014/main" id="{9578EE4A-1FF7-4FD9-AE5C-CECB37957841}"/>
              </a:ext>
            </a:extLst>
          </p:cNvPr>
          <p:cNvSpPr/>
          <p:nvPr/>
        </p:nvSpPr>
        <p:spPr>
          <a:xfrm flipV="1">
            <a:off x="3694499" y="3777734"/>
            <a:ext cx="1098972"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FE3"/>
              </a:solidFill>
            </a:endParaRPr>
          </a:p>
        </p:txBody>
      </p:sp>
      <p:sp>
        <p:nvSpPr>
          <p:cNvPr id="38" name="Content Placeholder 2">
            <a:extLst>
              <a:ext uri="{FF2B5EF4-FFF2-40B4-BE49-F238E27FC236}">
                <a16:creationId xmlns:a16="http://schemas.microsoft.com/office/drawing/2014/main" id="{DA0E0105-3208-46D1-93C9-3101A8AD2CBC}"/>
              </a:ext>
            </a:extLst>
          </p:cNvPr>
          <p:cNvSpPr txBox="1">
            <a:spLocks/>
          </p:cNvSpPr>
          <p:nvPr/>
        </p:nvSpPr>
        <p:spPr>
          <a:xfrm>
            <a:off x="3694497" y="3784616"/>
            <a:ext cx="1098974" cy="473200"/>
          </a:xfrm>
          <a:prstGeom prst="rect">
            <a:avLst/>
          </a:prstGeom>
          <a:ln>
            <a:no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£7,750</a:t>
            </a:r>
          </a:p>
        </p:txBody>
      </p:sp>
      <p:sp>
        <p:nvSpPr>
          <p:cNvPr id="39" name="Snip Single Corner Rectangle 9">
            <a:extLst>
              <a:ext uri="{FF2B5EF4-FFF2-40B4-BE49-F238E27FC236}">
                <a16:creationId xmlns:a16="http://schemas.microsoft.com/office/drawing/2014/main" id="{AA81431F-4963-4C33-AB0A-D426720CB5B2}"/>
              </a:ext>
            </a:extLst>
          </p:cNvPr>
          <p:cNvSpPr/>
          <p:nvPr/>
        </p:nvSpPr>
        <p:spPr>
          <a:xfrm flipV="1">
            <a:off x="4793471" y="2816635"/>
            <a:ext cx="1150001"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FE3"/>
              </a:solidFill>
            </a:endParaRPr>
          </a:p>
        </p:txBody>
      </p:sp>
      <p:sp>
        <p:nvSpPr>
          <p:cNvPr id="40" name="Content Placeholder 2">
            <a:extLst>
              <a:ext uri="{FF2B5EF4-FFF2-40B4-BE49-F238E27FC236}">
                <a16:creationId xmlns:a16="http://schemas.microsoft.com/office/drawing/2014/main" id="{EF327279-AC7A-414C-A92E-E4CEF5194550}"/>
              </a:ext>
            </a:extLst>
          </p:cNvPr>
          <p:cNvSpPr txBox="1">
            <a:spLocks/>
          </p:cNvSpPr>
          <p:nvPr/>
        </p:nvSpPr>
        <p:spPr>
          <a:xfrm>
            <a:off x="4793471" y="2842424"/>
            <a:ext cx="1150001"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£9,250</a:t>
            </a:r>
          </a:p>
        </p:txBody>
      </p:sp>
      <p:sp>
        <p:nvSpPr>
          <p:cNvPr id="41" name="Snip Single Corner Rectangle 11">
            <a:extLst>
              <a:ext uri="{FF2B5EF4-FFF2-40B4-BE49-F238E27FC236}">
                <a16:creationId xmlns:a16="http://schemas.microsoft.com/office/drawing/2014/main" id="{494A2A44-FB32-4DDA-B756-FD54E3045773}"/>
              </a:ext>
            </a:extLst>
          </p:cNvPr>
          <p:cNvSpPr/>
          <p:nvPr/>
        </p:nvSpPr>
        <p:spPr>
          <a:xfrm flipV="1">
            <a:off x="5943472" y="3764840"/>
            <a:ext cx="1275014"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9FE3"/>
              </a:solidFill>
            </a:endParaRPr>
          </a:p>
        </p:txBody>
      </p:sp>
      <p:sp>
        <p:nvSpPr>
          <p:cNvPr id="42" name="Content Placeholder 2">
            <a:extLst>
              <a:ext uri="{FF2B5EF4-FFF2-40B4-BE49-F238E27FC236}">
                <a16:creationId xmlns:a16="http://schemas.microsoft.com/office/drawing/2014/main" id="{E8E0BAA8-CB85-4B5C-9363-5B3A4C727D69}"/>
              </a:ext>
            </a:extLst>
          </p:cNvPr>
          <p:cNvSpPr txBox="1">
            <a:spLocks/>
          </p:cNvSpPr>
          <p:nvPr/>
        </p:nvSpPr>
        <p:spPr>
          <a:xfrm>
            <a:off x="5943472" y="3790629"/>
            <a:ext cx="1275015"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£12,800</a:t>
            </a:r>
          </a:p>
        </p:txBody>
      </p:sp>
      <p:sp>
        <p:nvSpPr>
          <p:cNvPr id="43" name="Snip Single Corner Rectangle 13">
            <a:extLst>
              <a:ext uri="{FF2B5EF4-FFF2-40B4-BE49-F238E27FC236}">
                <a16:creationId xmlns:a16="http://schemas.microsoft.com/office/drawing/2014/main" id="{BBECEA76-A2E5-4294-95C0-18016C40C64A}"/>
              </a:ext>
            </a:extLst>
          </p:cNvPr>
          <p:cNvSpPr/>
          <p:nvPr/>
        </p:nvSpPr>
        <p:spPr>
          <a:xfrm flipV="1">
            <a:off x="7218486" y="2805919"/>
            <a:ext cx="1275014" cy="498989"/>
          </a:xfrm>
          <a:prstGeom prst="snip1Rect">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9FE3"/>
              </a:solidFill>
            </a:endParaRPr>
          </a:p>
        </p:txBody>
      </p:sp>
      <p:sp>
        <p:nvSpPr>
          <p:cNvPr id="44" name="Content Placeholder 2">
            <a:extLst>
              <a:ext uri="{FF2B5EF4-FFF2-40B4-BE49-F238E27FC236}">
                <a16:creationId xmlns:a16="http://schemas.microsoft.com/office/drawing/2014/main" id="{C0DA572D-5069-4403-AE8F-5D7AC7BEBF2D}"/>
              </a:ext>
            </a:extLst>
          </p:cNvPr>
          <p:cNvSpPr txBox="1">
            <a:spLocks/>
          </p:cNvSpPr>
          <p:nvPr/>
        </p:nvSpPr>
        <p:spPr>
          <a:xfrm>
            <a:off x="8493500" y="3790629"/>
            <a:ext cx="1275014"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£20,150</a:t>
            </a:r>
          </a:p>
        </p:txBody>
      </p:sp>
      <p:sp>
        <p:nvSpPr>
          <p:cNvPr id="45" name="Content Placeholder 2">
            <a:extLst>
              <a:ext uri="{FF2B5EF4-FFF2-40B4-BE49-F238E27FC236}">
                <a16:creationId xmlns:a16="http://schemas.microsoft.com/office/drawing/2014/main" id="{C29B3DC1-46A7-49AF-96C2-7B36F5D5B6AE}"/>
              </a:ext>
            </a:extLst>
          </p:cNvPr>
          <p:cNvSpPr txBox="1">
            <a:spLocks/>
          </p:cNvSpPr>
          <p:nvPr/>
        </p:nvSpPr>
        <p:spPr>
          <a:xfrm>
            <a:off x="7218485" y="2813548"/>
            <a:ext cx="1275015" cy="473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£15,350</a:t>
            </a:r>
          </a:p>
        </p:txBody>
      </p:sp>
      <p:sp>
        <p:nvSpPr>
          <p:cNvPr id="46" name="Right Triangle 45">
            <a:extLst>
              <a:ext uri="{FF2B5EF4-FFF2-40B4-BE49-F238E27FC236}">
                <a16:creationId xmlns:a16="http://schemas.microsoft.com/office/drawing/2014/main" id="{32352A33-A632-4187-98A7-C3E179C28F72}"/>
              </a:ext>
            </a:extLst>
          </p:cNvPr>
          <p:cNvSpPr/>
          <p:nvPr/>
        </p:nvSpPr>
        <p:spPr>
          <a:xfrm rot="10800000">
            <a:off x="2899052" y="3286748"/>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ight Triangle 46">
            <a:extLst>
              <a:ext uri="{FF2B5EF4-FFF2-40B4-BE49-F238E27FC236}">
                <a16:creationId xmlns:a16="http://schemas.microsoft.com/office/drawing/2014/main" id="{E2CA06C0-A1AB-4459-8B43-3AF4C7D72F38}"/>
              </a:ext>
            </a:extLst>
          </p:cNvPr>
          <p:cNvSpPr/>
          <p:nvPr/>
        </p:nvSpPr>
        <p:spPr>
          <a:xfrm rot="10800000">
            <a:off x="5046258" y="3286748"/>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ight Triangle 47">
            <a:extLst>
              <a:ext uri="{FF2B5EF4-FFF2-40B4-BE49-F238E27FC236}">
                <a16:creationId xmlns:a16="http://schemas.microsoft.com/office/drawing/2014/main" id="{B2258351-79C2-4807-BD71-87F8ECC9F413}"/>
              </a:ext>
            </a:extLst>
          </p:cNvPr>
          <p:cNvSpPr/>
          <p:nvPr/>
        </p:nvSpPr>
        <p:spPr>
          <a:xfrm rot="10800000">
            <a:off x="7479215" y="3286748"/>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ight Triangle 48">
            <a:extLst>
              <a:ext uri="{FF2B5EF4-FFF2-40B4-BE49-F238E27FC236}">
                <a16:creationId xmlns:a16="http://schemas.microsoft.com/office/drawing/2014/main" id="{2D61F37E-04C3-4C93-A255-C53AD9B19361}"/>
              </a:ext>
            </a:extLst>
          </p:cNvPr>
          <p:cNvSpPr/>
          <p:nvPr/>
        </p:nvSpPr>
        <p:spPr>
          <a:xfrm>
            <a:off x="6213751" y="3560919"/>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ight Triangle 49">
            <a:extLst>
              <a:ext uri="{FF2B5EF4-FFF2-40B4-BE49-F238E27FC236}">
                <a16:creationId xmlns:a16="http://schemas.microsoft.com/office/drawing/2014/main" id="{3F2401A5-CEDA-43DC-9259-A1CC0670A03E}"/>
              </a:ext>
            </a:extLst>
          </p:cNvPr>
          <p:cNvSpPr/>
          <p:nvPr/>
        </p:nvSpPr>
        <p:spPr>
          <a:xfrm>
            <a:off x="3960409" y="3567367"/>
            <a:ext cx="130367" cy="223262"/>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ight Triangle 50">
            <a:extLst>
              <a:ext uri="{FF2B5EF4-FFF2-40B4-BE49-F238E27FC236}">
                <a16:creationId xmlns:a16="http://schemas.microsoft.com/office/drawing/2014/main" id="{9A553100-9C68-4687-A297-24A849E5670B}"/>
              </a:ext>
            </a:extLst>
          </p:cNvPr>
          <p:cNvSpPr/>
          <p:nvPr/>
        </p:nvSpPr>
        <p:spPr>
          <a:xfrm>
            <a:off x="8736515" y="3560919"/>
            <a:ext cx="134597" cy="209574"/>
          </a:xfrm>
          <a:prstGeom prst="rtTriangle">
            <a:avLst/>
          </a:prstGeom>
          <a:solidFill>
            <a:srgbClr val="2F2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7BCD2DF-FC05-48BE-8C59-1756BDD4AC93}"/>
              </a:ext>
            </a:extLst>
          </p:cNvPr>
          <p:cNvSpPr/>
          <p:nvPr/>
        </p:nvSpPr>
        <p:spPr>
          <a:xfrm>
            <a:off x="2951473" y="3459699"/>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A33942E7-EEE8-44D7-98F5-404D3550D45E}"/>
              </a:ext>
            </a:extLst>
          </p:cNvPr>
          <p:cNvSpPr/>
          <p:nvPr/>
        </p:nvSpPr>
        <p:spPr>
          <a:xfrm>
            <a:off x="3874038" y="3459699"/>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6CC979DE-1411-4D2B-90A1-1606B52FFB1A}"/>
              </a:ext>
            </a:extLst>
          </p:cNvPr>
          <p:cNvSpPr/>
          <p:nvPr/>
        </p:nvSpPr>
        <p:spPr>
          <a:xfrm>
            <a:off x="5098681" y="3459699"/>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A2CA4A2D-0629-4599-9C10-D72E9ED58F78}"/>
              </a:ext>
            </a:extLst>
          </p:cNvPr>
          <p:cNvSpPr/>
          <p:nvPr/>
        </p:nvSpPr>
        <p:spPr>
          <a:xfrm>
            <a:off x="6143709" y="3459699"/>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38EB7B87-F28C-4008-B4B1-CBD7BFC336E4}"/>
              </a:ext>
            </a:extLst>
          </p:cNvPr>
          <p:cNvSpPr/>
          <p:nvPr/>
        </p:nvSpPr>
        <p:spPr>
          <a:xfrm>
            <a:off x="7539802" y="3459699"/>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B9BF9617-C6D0-4D42-AB31-D8AA15C2BD33}"/>
              </a:ext>
            </a:extLst>
          </p:cNvPr>
          <p:cNvSpPr/>
          <p:nvPr/>
        </p:nvSpPr>
        <p:spPr>
          <a:xfrm>
            <a:off x="8658309" y="3459699"/>
            <a:ext cx="141657" cy="141657"/>
          </a:xfrm>
          <a:prstGeom prst="ellipse">
            <a:avLst/>
          </a:prstGeom>
          <a:solidFill>
            <a:srgbClr val="76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Content Placeholder 2">
            <a:extLst>
              <a:ext uri="{FF2B5EF4-FFF2-40B4-BE49-F238E27FC236}">
                <a16:creationId xmlns:a16="http://schemas.microsoft.com/office/drawing/2014/main" id="{D112F2FB-09FA-4A58-AAFB-9315CAF10E45}"/>
              </a:ext>
            </a:extLst>
          </p:cNvPr>
          <p:cNvSpPr txBox="1">
            <a:spLocks/>
          </p:cNvSpPr>
          <p:nvPr/>
        </p:nvSpPr>
        <p:spPr>
          <a:xfrm>
            <a:off x="2599866" y="2817822"/>
            <a:ext cx="1098974" cy="473200"/>
          </a:xfrm>
          <a:prstGeom prst="rect">
            <a:avLst/>
          </a:prstGeom>
          <a:ln>
            <a:no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lnSpc>
                <a:spcPct val="120000"/>
              </a:lnSpc>
              <a:spcBef>
                <a:spcPts val="0"/>
              </a:spcBef>
              <a:buNone/>
            </a:pPr>
            <a:r>
              <a:rPr lang="en-GB" sz="2100" b="1" dirty="0">
                <a:solidFill>
                  <a:schemeClr val="bg1"/>
                </a:solidFill>
              </a:rPr>
              <a:t>£7,750</a:t>
            </a:r>
          </a:p>
        </p:txBody>
      </p:sp>
    </p:spTree>
    <p:extLst>
      <p:ext uri="{BB962C8B-B14F-4D97-AF65-F5344CB8AC3E}">
        <p14:creationId xmlns:p14="http://schemas.microsoft.com/office/powerpoint/2010/main" val="30343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grpId="1" nodeType="clickEffect">
                                  <p:stCondLst>
                                    <p:cond delay="0"/>
                                  </p:stCondLst>
                                  <p:iterate type="lt">
                                    <p:tmPct val="0"/>
                                  </p:iterate>
                                  <p:childTnLst>
                                    <p:animClr clrSpc="rgb" dir="cw">
                                      <p:cBhvr override="childStyle">
                                        <p:cTn id="36" dur="2000" fill="hold"/>
                                        <p:tgtEl>
                                          <p:spTgt spid="40"/>
                                        </p:tgtEl>
                                        <p:attrNameLst>
                                          <p:attrName>style.color</p:attrName>
                                        </p:attrNameLst>
                                      </p:cBhvr>
                                      <p:to>
                                        <a:srgbClr val="E6287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0" grpId="1"/>
      <p:bldP spid="42" grpId="0"/>
      <p:bldP spid="44" grpId="0"/>
      <p:bldP spid="45" grpId="0"/>
      <p:bldP spid="58" grpId="0"/>
    </p:bldLst>
  </p:timing>
</p:sld>
</file>

<file path=ppt/theme/theme1.xml><?xml version="1.0" encoding="utf-8"?>
<a:theme xmlns:a="http://schemas.openxmlformats.org/drawingml/2006/main" name="Office Theme">
  <a:themeElements>
    <a:clrScheme name="Custom 1">
      <a:dk1>
        <a:srgbClr val="312783"/>
      </a:dk1>
      <a:lt1>
        <a:srgbClr val="FFFFFF"/>
      </a:lt1>
      <a:dk2>
        <a:srgbClr val="312783"/>
      </a:dk2>
      <a:lt2>
        <a:srgbClr val="E7E6E6"/>
      </a:lt2>
      <a:accent1>
        <a:srgbClr val="312783"/>
      </a:accent1>
      <a:accent2>
        <a:srgbClr val="E6007E"/>
      </a:accent2>
      <a:accent3>
        <a:srgbClr val="E6E6E6"/>
      </a:accent3>
      <a:accent4>
        <a:srgbClr val="4A2D6A"/>
      </a:accent4>
      <a:accent5>
        <a:srgbClr val="F8941A"/>
      </a:accent5>
      <a:accent6>
        <a:srgbClr val="E6E6E6"/>
      </a:accent6>
      <a:hlink>
        <a:srgbClr val="48A1F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2734</TotalTime>
  <Words>2089</Words>
  <Application>Microsoft Office PowerPoint</Application>
  <PresentationFormat>Widescreen</PresentationFormat>
  <Paragraphs>402</Paragraphs>
  <Slides>33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Symbol</vt:lpstr>
      <vt:lpstr>Times New Roman</vt:lpstr>
      <vt:lpstr>Ubuntu</vt:lpstr>
      <vt:lpstr>Office Theme</vt:lpstr>
      <vt:lpstr>Student Finance</vt:lpstr>
      <vt:lpstr>Who we are</vt:lpstr>
      <vt:lpstr>Snap thought…</vt:lpstr>
      <vt:lpstr>What we will cover</vt:lpstr>
      <vt:lpstr>Who can access Student Finance England? </vt:lpstr>
      <vt:lpstr>What support is available?</vt:lpstr>
      <vt:lpstr>Question: What are tuition fees?</vt:lpstr>
      <vt:lpstr>Answer: What are tuition fees?</vt:lpstr>
      <vt:lpstr>Tuition fees: What is the maximum tuition fee per year?</vt:lpstr>
      <vt:lpstr>Tuition fees: How much do you pay straight away?</vt:lpstr>
      <vt:lpstr>Tuition fee loan</vt:lpstr>
      <vt:lpstr>Question: What does a maintenance loan cover?</vt:lpstr>
      <vt:lpstr>Question: What does a maintenance loan cover?</vt:lpstr>
      <vt:lpstr>Maintenance loan</vt:lpstr>
      <vt:lpstr>Maintenance loan: How much can I get?</vt:lpstr>
      <vt:lpstr>Maintenance loan</vt:lpstr>
      <vt:lpstr>What is additional funding?</vt:lpstr>
      <vt:lpstr>Additional funding</vt:lpstr>
      <vt:lpstr>Additional funding: Bursaries and scholarships</vt:lpstr>
      <vt:lpstr>How do you access Student Finance England?</vt:lpstr>
      <vt:lpstr>Question: At what income threshold do you start repaying your loan?</vt:lpstr>
      <vt:lpstr>Answer: At what income threshold do you start repaying your loan?</vt:lpstr>
      <vt:lpstr>How and when to repay</vt:lpstr>
      <vt:lpstr>How and when to repay</vt:lpstr>
      <vt:lpstr>How and when to repay</vt:lpstr>
      <vt:lpstr>Game: Higher or lower?</vt:lpstr>
      <vt:lpstr>Game: Higher or lower?</vt:lpstr>
      <vt:lpstr>Budgeting</vt:lpstr>
      <vt:lpstr>Can you balance the budget?</vt:lpstr>
      <vt:lpstr>Can you balance the budget?</vt:lpstr>
      <vt:lpstr>How to manage your money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Will France (OAK)</cp:lastModifiedBy>
  <cp:revision>103</cp:revision>
  <dcterms:created xsi:type="dcterms:W3CDTF">2022-06-30T10:37:42Z</dcterms:created>
  <dcterms:modified xsi:type="dcterms:W3CDTF">2024-06-07T10:20:41Z</dcterms:modified>
</cp:coreProperties>
</file>