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7" r:id="rId2"/>
    <p:sldId id="307" r:id="rId3"/>
    <p:sldId id="279" r:id="rId4"/>
    <p:sldId id="303" r:id="rId5"/>
    <p:sldId id="272" r:id="rId6"/>
    <p:sldId id="264" r:id="rId7"/>
    <p:sldId id="304" r:id="rId8"/>
    <p:sldId id="295" r:id="rId9"/>
    <p:sldId id="305" r:id="rId10"/>
    <p:sldId id="296" r:id="rId11"/>
    <p:sldId id="297" r:id="rId12"/>
    <p:sldId id="298" r:id="rId13"/>
    <p:sldId id="299" r:id="rId14"/>
    <p:sldId id="266" r:id="rId15"/>
    <p:sldId id="281" r:id="rId16"/>
    <p:sldId id="275" r:id="rId17"/>
    <p:sldId id="301" r:id="rId18"/>
    <p:sldId id="300" r:id="rId19"/>
    <p:sldId id="278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7793E1-279D-4A42-8DD8-56927E7A3503}" v="131" dt="2024-05-14T14:24:06.2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09" autoAdjust="0"/>
    <p:restoredTop sz="74559" autoAdjust="0"/>
  </p:normalViewPr>
  <p:slideViewPr>
    <p:cSldViewPr snapToGrid="0" snapToObjects="1">
      <p:cViewPr varScale="1">
        <p:scale>
          <a:sx n="83" d="100"/>
          <a:sy n="83" d="100"/>
        </p:scale>
        <p:origin x="148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6870DC-138D-4DDB-826C-5FFCF42B0E36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9B6CB54-937C-41AD-9FAA-01957CDFE447}">
      <dgm:prSet phldrT="[Text]" custT="1"/>
      <dgm:spPr/>
      <dgm:t>
        <a:bodyPr/>
        <a:lstStyle/>
        <a:p>
          <a:r>
            <a:rPr lang="en-GB" sz="2400" dirty="0"/>
            <a:t>Time Management</a:t>
          </a:r>
        </a:p>
      </dgm:t>
    </dgm:pt>
    <dgm:pt modelId="{D8D2153F-8AFF-4F05-A84D-ED779C73EFD2}" type="parTrans" cxnId="{ECA3BA32-0761-4CCD-8B3A-ACFDE4CA91F1}">
      <dgm:prSet/>
      <dgm:spPr/>
      <dgm:t>
        <a:bodyPr/>
        <a:lstStyle/>
        <a:p>
          <a:endParaRPr lang="en-GB"/>
        </a:p>
      </dgm:t>
    </dgm:pt>
    <dgm:pt modelId="{2E2E456E-5BB5-40AC-8667-5C273C613F88}" type="sibTrans" cxnId="{ECA3BA32-0761-4CCD-8B3A-ACFDE4CA91F1}">
      <dgm:prSet/>
      <dgm:spPr/>
      <dgm:t>
        <a:bodyPr/>
        <a:lstStyle/>
        <a:p>
          <a:endParaRPr lang="en-GB"/>
        </a:p>
      </dgm:t>
    </dgm:pt>
    <dgm:pt modelId="{9C9AF3DD-0DF8-4A7B-ADB1-629D3C399F54}">
      <dgm:prSet phldrT="[Text]"/>
      <dgm:spPr/>
      <dgm:t>
        <a:bodyPr/>
        <a:lstStyle/>
        <a:p>
          <a:r>
            <a:rPr lang="en-GB" dirty="0"/>
            <a:t>Plan for the term/year.</a:t>
          </a:r>
        </a:p>
      </dgm:t>
    </dgm:pt>
    <dgm:pt modelId="{E9FFE54C-F01C-44FF-B666-147ED224E6AB}" type="parTrans" cxnId="{B020CCBF-8BB0-41E9-841B-C5AE6782562D}">
      <dgm:prSet/>
      <dgm:spPr/>
      <dgm:t>
        <a:bodyPr/>
        <a:lstStyle/>
        <a:p>
          <a:endParaRPr lang="en-GB"/>
        </a:p>
      </dgm:t>
    </dgm:pt>
    <dgm:pt modelId="{550CD563-3F79-4363-9DC4-55B2D0438954}" type="sibTrans" cxnId="{B020CCBF-8BB0-41E9-841B-C5AE6782562D}">
      <dgm:prSet/>
      <dgm:spPr/>
      <dgm:t>
        <a:bodyPr/>
        <a:lstStyle/>
        <a:p>
          <a:endParaRPr lang="en-GB"/>
        </a:p>
      </dgm:t>
    </dgm:pt>
    <dgm:pt modelId="{00050EF8-DEF0-464B-8AB9-54E6424BB237}">
      <dgm:prSet phldrT="[Text]" custT="1"/>
      <dgm:spPr/>
      <dgm:t>
        <a:bodyPr/>
        <a:lstStyle/>
        <a:p>
          <a:r>
            <a:rPr lang="en-GB" sz="2800" dirty="0"/>
            <a:t>Workspace</a:t>
          </a:r>
        </a:p>
      </dgm:t>
    </dgm:pt>
    <dgm:pt modelId="{9A325BB1-8F16-44FC-95B8-DD9A072ED0D1}" type="parTrans" cxnId="{B2613F51-0362-4742-80D8-2A6D037F20A3}">
      <dgm:prSet/>
      <dgm:spPr/>
      <dgm:t>
        <a:bodyPr/>
        <a:lstStyle/>
        <a:p>
          <a:endParaRPr lang="en-GB"/>
        </a:p>
      </dgm:t>
    </dgm:pt>
    <dgm:pt modelId="{B0DD5641-9E32-45AE-8818-D108A2B71AF9}" type="sibTrans" cxnId="{B2613F51-0362-4742-80D8-2A6D037F20A3}">
      <dgm:prSet/>
      <dgm:spPr/>
      <dgm:t>
        <a:bodyPr/>
        <a:lstStyle/>
        <a:p>
          <a:endParaRPr lang="en-GB"/>
        </a:p>
      </dgm:t>
    </dgm:pt>
    <dgm:pt modelId="{5BC508B4-C579-4ADC-9375-C4B36CDB4F4E}">
      <dgm:prSet phldrT="[Text]" custT="1"/>
      <dgm:spPr/>
      <dgm:t>
        <a:bodyPr/>
        <a:lstStyle/>
        <a:p>
          <a:r>
            <a:rPr lang="en-GB" sz="1500" dirty="0"/>
            <a:t>Where do you concentrate best?</a:t>
          </a:r>
        </a:p>
      </dgm:t>
    </dgm:pt>
    <dgm:pt modelId="{DF45ECB9-D6E9-43DF-AF8A-59B68E8B368E}" type="parTrans" cxnId="{2342DBE8-5EDF-4DB5-85CB-B37EB4D61428}">
      <dgm:prSet/>
      <dgm:spPr/>
      <dgm:t>
        <a:bodyPr/>
        <a:lstStyle/>
        <a:p>
          <a:endParaRPr lang="en-GB"/>
        </a:p>
      </dgm:t>
    </dgm:pt>
    <dgm:pt modelId="{B16BE692-04B3-4049-B77F-219CE834FBD0}" type="sibTrans" cxnId="{2342DBE8-5EDF-4DB5-85CB-B37EB4D61428}">
      <dgm:prSet/>
      <dgm:spPr/>
      <dgm:t>
        <a:bodyPr/>
        <a:lstStyle/>
        <a:p>
          <a:endParaRPr lang="en-GB"/>
        </a:p>
      </dgm:t>
    </dgm:pt>
    <dgm:pt modelId="{962BF8E3-9897-42E2-AC74-7498601E5539}">
      <dgm:prSet phldrT="[Text]" custT="1"/>
      <dgm:spPr/>
      <dgm:t>
        <a:bodyPr/>
        <a:lstStyle/>
        <a:p>
          <a:r>
            <a:rPr lang="en-GB" sz="1500" dirty="0"/>
            <a:t>A desk, good lighting and minimal distractions!</a:t>
          </a:r>
        </a:p>
      </dgm:t>
    </dgm:pt>
    <dgm:pt modelId="{4660B7F2-5D2B-42C9-957E-067C7DFD8B79}" type="parTrans" cxnId="{C686C722-702C-4B53-A971-65B888779C13}">
      <dgm:prSet/>
      <dgm:spPr/>
      <dgm:t>
        <a:bodyPr/>
        <a:lstStyle/>
        <a:p>
          <a:endParaRPr lang="en-GB"/>
        </a:p>
      </dgm:t>
    </dgm:pt>
    <dgm:pt modelId="{EB440ADC-0F02-4834-881F-8E7418365BCA}" type="sibTrans" cxnId="{C686C722-702C-4B53-A971-65B888779C13}">
      <dgm:prSet/>
      <dgm:spPr/>
      <dgm:t>
        <a:bodyPr/>
        <a:lstStyle/>
        <a:p>
          <a:endParaRPr lang="en-GB"/>
        </a:p>
      </dgm:t>
    </dgm:pt>
    <dgm:pt modelId="{142EF517-2864-4668-98FB-ADB37EE6B108}">
      <dgm:prSet phldrT="[Text]" custT="1"/>
      <dgm:spPr/>
      <dgm:t>
        <a:bodyPr/>
        <a:lstStyle/>
        <a:p>
          <a:r>
            <a:rPr lang="en-GB" sz="2400" dirty="0"/>
            <a:t>Resources and Materials</a:t>
          </a:r>
        </a:p>
      </dgm:t>
    </dgm:pt>
    <dgm:pt modelId="{A7A60602-67DE-4188-A61A-7EAC2B38CBC6}" type="parTrans" cxnId="{CF348251-6BCA-4219-ABFF-C5B13C33D190}">
      <dgm:prSet/>
      <dgm:spPr/>
      <dgm:t>
        <a:bodyPr/>
        <a:lstStyle/>
        <a:p>
          <a:endParaRPr lang="en-GB"/>
        </a:p>
      </dgm:t>
    </dgm:pt>
    <dgm:pt modelId="{EE1BD962-0229-436C-AB06-C8E027A18049}" type="sibTrans" cxnId="{CF348251-6BCA-4219-ABFF-C5B13C33D190}">
      <dgm:prSet/>
      <dgm:spPr/>
      <dgm:t>
        <a:bodyPr/>
        <a:lstStyle/>
        <a:p>
          <a:endParaRPr lang="en-GB"/>
        </a:p>
      </dgm:t>
    </dgm:pt>
    <dgm:pt modelId="{DD35C893-BE8F-47B9-AAD1-16D9A1C51E22}">
      <dgm:prSet phldrT="[Text]"/>
      <dgm:spPr/>
      <dgm:t>
        <a:bodyPr/>
        <a:lstStyle/>
        <a:p>
          <a:r>
            <a:rPr lang="en-GB" dirty="0"/>
            <a:t>Do you have the essentials – paper, pens, USB Stick?</a:t>
          </a:r>
        </a:p>
      </dgm:t>
    </dgm:pt>
    <dgm:pt modelId="{FFDA7C9F-0898-4151-89D3-BF35E1D845B9}" type="parTrans" cxnId="{EF28DBD1-6FD2-4FF2-9074-A81CA11C0D55}">
      <dgm:prSet/>
      <dgm:spPr/>
      <dgm:t>
        <a:bodyPr/>
        <a:lstStyle/>
        <a:p>
          <a:endParaRPr lang="en-GB"/>
        </a:p>
      </dgm:t>
    </dgm:pt>
    <dgm:pt modelId="{5C7C0C4B-C403-45A7-8C2E-1BDB2A36B7F9}" type="sibTrans" cxnId="{EF28DBD1-6FD2-4FF2-9074-A81CA11C0D55}">
      <dgm:prSet/>
      <dgm:spPr/>
      <dgm:t>
        <a:bodyPr/>
        <a:lstStyle/>
        <a:p>
          <a:endParaRPr lang="en-GB"/>
        </a:p>
      </dgm:t>
    </dgm:pt>
    <dgm:pt modelId="{FA1A4542-46ED-4342-9FC4-88FEFDD58BDA}">
      <dgm:prSet phldrT="[Text]"/>
      <dgm:spPr/>
      <dgm:t>
        <a:bodyPr/>
        <a:lstStyle/>
        <a:p>
          <a:r>
            <a:rPr lang="en-GB" dirty="0"/>
            <a:t>Are your files organised – Laptop or physical.</a:t>
          </a:r>
        </a:p>
      </dgm:t>
    </dgm:pt>
    <dgm:pt modelId="{3091080C-458A-4E0C-B21B-0180755D1E07}" type="parTrans" cxnId="{C3B3C3AC-4B94-4B53-9578-0C2FA0F696CE}">
      <dgm:prSet/>
      <dgm:spPr/>
      <dgm:t>
        <a:bodyPr/>
        <a:lstStyle/>
        <a:p>
          <a:endParaRPr lang="en-GB"/>
        </a:p>
      </dgm:t>
    </dgm:pt>
    <dgm:pt modelId="{ABD952C0-6C3A-4D01-8609-6A1163EA2900}" type="sibTrans" cxnId="{C3B3C3AC-4B94-4B53-9578-0C2FA0F696CE}">
      <dgm:prSet/>
      <dgm:spPr/>
      <dgm:t>
        <a:bodyPr/>
        <a:lstStyle/>
        <a:p>
          <a:endParaRPr lang="en-GB"/>
        </a:p>
      </dgm:t>
    </dgm:pt>
    <dgm:pt modelId="{95AB4494-8A0F-4FFE-8EED-1E357416522F}">
      <dgm:prSet phldrT="[Text]" custT="1"/>
      <dgm:spPr/>
      <dgm:t>
        <a:bodyPr/>
        <a:lstStyle/>
        <a:p>
          <a:r>
            <a:rPr lang="en-GB" sz="1500" dirty="0"/>
            <a:t>Local Library, Café, College/school?</a:t>
          </a:r>
        </a:p>
      </dgm:t>
    </dgm:pt>
    <dgm:pt modelId="{4D117828-2AB8-4F40-9C77-56D68649668F}" type="parTrans" cxnId="{33BD38ED-3BA7-4EA1-B165-36E76B607EAF}">
      <dgm:prSet/>
      <dgm:spPr/>
      <dgm:t>
        <a:bodyPr/>
        <a:lstStyle/>
        <a:p>
          <a:endParaRPr lang="en-GB"/>
        </a:p>
      </dgm:t>
    </dgm:pt>
    <dgm:pt modelId="{C0090310-D2DC-4596-A310-BBFB114A09A3}" type="sibTrans" cxnId="{33BD38ED-3BA7-4EA1-B165-36E76B607EAF}">
      <dgm:prSet/>
      <dgm:spPr/>
      <dgm:t>
        <a:bodyPr/>
        <a:lstStyle/>
        <a:p>
          <a:endParaRPr lang="en-GB"/>
        </a:p>
      </dgm:t>
    </dgm:pt>
    <dgm:pt modelId="{2F0455B4-6666-4E94-BA84-0DC18AF82A03}">
      <dgm:prSet phldrT="[Text]"/>
      <dgm:spPr/>
      <dgm:t>
        <a:bodyPr/>
        <a:lstStyle/>
        <a:p>
          <a:r>
            <a:rPr lang="en-GB" dirty="0"/>
            <a:t>Do you have access to any printouts, slides, books you might need?</a:t>
          </a:r>
        </a:p>
      </dgm:t>
    </dgm:pt>
    <dgm:pt modelId="{BBFAB225-4DBD-4BD9-82EA-D3D437BC7726}" type="parTrans" cxnId="{6D5F2B8F-C8B6-4E00-9088-AFED40E90796}">
      <dgm:prSet/>
      <dgm:spPr/>
      <dgm:t>
        <a:bodyPr/>
        <a:lstStyle/>
        <a:p>
          <a:endParaRPr lang="en-GB"/>
        </a:p>
      </dgm:t>
    </dgm:pt>
    <dgm:pt modelId="{5D3BD41E-4817-43A1-8AA0-F3B77E122B7A}" type="sibTrans" cxnId="{6D5F2B8F-C8B6-4E00-9088-AFED40E90796}">
      <dgm:prSet/>
      <dgm:spPr/>
      <dgm:t>
        <a:bodyPr/>
        <a:lstStyle/>
        <a:p>
          <a:endParaRPr lang="en-GB"/>
        </a:p>
      </dgm:t>
    </dgm:pt>
    <dgm:pt modelId="{BE5BC24B-4D21-4F3D-9EAF-273C68BBB8F7}">
      <dgm:prSet phldrT="[Text]"/>
      <dgm:spPr/>
      <dgm:t>
        <a:bodyPr/>
        <a:lstStyle/>
        <a:p>
          <a:r>
            <a:rPr lang="en-GB" dirty="0"/>
            <a:t>Deadlines written out.</a:t>
          </a:r>
        </a:p>
      </dgm:t>
    </dgm:pt>
    <dgm:pt modelId="{8F2224CF-0467-4DDE-85A0-219C3EB679DA}" type="parTrans" cxnId="{30D9A8EC-D62E-4766-9E41-D87EE1BE48BD}">
      <dgm:prSet/>
      <dgm:spPr/>
    </dgm:pt>
    <dgm:pt modelId="{27FDB409-9577-4595-B325-B2EF89B6BFEF}" type="sibTrans" cxnId="{30D9A8EC-D62E-4766-9E41-D87EE1BE48BD}">
      <dgm:prSet/>
      <dgm:spPr/>
    </dgm:pt>
    <dgm:pt modelId="{D9CA0B6D-C488-41B2-8447-FAE1272C665B}">
      <dgm:prSet phldrT="[Text]"/>
      <dgm:spPr/>
      <dgm:t>
        <a:bodyPr/>
        <a:lstStyle/>
        <a:p>
          <a:r>
            <a:rPr lang="en-GB" dirty="0"/>
            <a:t>Realistic </a:t>
          </a:r>
        </a:p>
      </dgm:t>
    </dgm:pt>
    <dgm:pt modelId="{076459D4-1295-48FA-8078-A7829C9035A5}" type="parTrans" cxnId="{45E5C312-2C44-485A-9504-A6266D20B6BF}">
      <dgm:prSet/>
      <dgm:spPr/>
    </dgm:pt>
    <dgm:pt modelId="{4BC59632-AFE2-446E-98A5-C5FCFD1A75AB}" type="sibTrans" cxnId="{45E5C312-2C44-485A-9504-A6266D20B6BF}">
      <dgm:prSet/>
      <dgm:spPr/>
    </dgm:pt>
    <dgm:pt modelId="{0BEFE4EF-6D68-4A53-B39F-67A93B8F7DDB}">
      <dgm:prSet phldrT="[Text]"/>
      <dgm:spPr/>
      <dgm:t>
        <a:bodyPr/>
        <a:lstStyle/>
        <a:p>
          <a:r>
            <a:rPr lang="en-GB" dirty="0"/>
            <a:t>How much time do you have to study? What else do you have planned for the day/week?</a:t>
          </a:r>
        </a:p>
      </dgm:t>
    </dgm:pt>
    <dgm:pt modelId="{ECBA4A47-C64B-4E6B-A4F1-DE4BAB548D37}" type="sibTrans" cxnId="{545E89DA-B36C-4078-919A-2B43085A3202}">
      <dgm:prSet/>
      <dgm:spPr/>
      <dgm:t>
        <a:bodyPr/>
        <a:lstStyle/>
        <a:p>
          <a:endParaRPr lang="en-GB"/>
        </a:p>
      </dgm:t>
    </dgm:pt>
    <dgm:pt modelId="{0A847F40-43E2-4966-8131-7C79ED46F587}" type="parTrans" cxnId="{545E89DA-B36C-4078-919A-2B43085A3202}">
      <dgm:prSet/>
      <dgm:spPr/>
      <dgm:t>
        <a:bodyPr/>
        <a:lstStyle/>
        <a:p>
          <a:endParaRPr lang="en-GB"/>
        </a:p>
      </dgm:t>
    </dgm:pt>
    <dgm:pt modelId="{C599428D-6A68-435E-A215-087FFDF66769}" type="pres">
      <dgm:prSet presAssocID="{A46870DC-138D-4DDB-826C-5FFCF42B0E36}" presName="Name0" presStyleCnt="0">
        <dgm:presLayoutVars>
          <dgm:dir/>
          <dgm:animLvl val="lvl"/>
          <dgm:resizeHandles val="exact"/>
        </dgm:presLayoutVars>
      </dgm:prSet>
      <dgm:spPr/>
    </dgm:pt>
    <dgm:pt modelId="{E574EE7B-363F-4124-A7B9-2A9E9E736C19}" type="pres">
      <dgm:prSet presAssocID="{C9B6CB54-937C-41AD-9FAA-01957CDFE447}" presName="composite" presStyleCnt="0"/>
      <dgm:spPr/>
    </dgm:pt>
    <dgm:pt modelId="{181093E9-10D7-4CE5-8E33-D6FB3D6A6C97}" type="pres">
      <dgm:prSet presAssocID="{C9B6CB54-937C-41AD-9FAA-01957CDFE447}" presName="parTx" presStyleLbl="alignNode1" presStyleIdx="0" presStyleCnt="3" custLinFactNeighborX="-103" custLinFactNeighborY="293">
        <dgm:presLayoutVars>
          <dgm:chMax val="0"/>
          <dgm:chPref val="0"/>
          <dgm:bulletEnabled val="1"/>
        </dgm:presLayoutVars>
      </dgm:prSet>
      <dgm:spPr/>
    </dgm:pt>
    <dgm:pt modelId="{3BFF05A9-F110-4588-86F4-ABAB466D431F}" type="pres">
      <dgm:prSet presAssocID="{C9B6CB54-937C-41AD-9FAA-01957CDFE447}" presName="desTx" presStyleLbl="alignAccFollowNode1" presStyleIdx="0" presStyleCnt="3">
        <dgm:presLayoutVars>
          <dgm:bulletEnabled val="1"/>
        </dgm:presLayoutVars>
      </dgm:prSet>
      <dgm:spPr/>
    </dgm:pt>
    <dgm:pt modelId="{58CB13B0-DFEB-4B8F-B32B-5D8C95DFE020}" type="pres">
      <dgm:prSet presAssocID="{2E2E456E-5BB5-40AC-8667-5C273C613F88}" presName="space" presStyleCnt="0"/>
      <dgm:spPr/>
    </dgm:pt>
    <dgm:pt modelId="{933D4884-D7F3-4555-9FFF-03B2D8E2B232}" type="pres">
      <dgm:prSet presAssocID="{00050EF8-DEF0-464B-8AB9-54E6424BB237}" presName="composite" presStyleCnt="0"/>
      <dgm:spPr/>
    </dgm:pt>
    <dgm:pt modelId="{D5631047-810E-4C55-9EBC-E483E4CCCCE6}" type="pres">
      <dgm:prSet presAssocID="{00050EF8-DEF0-464B-8AB9-54E6424BB237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109B845A-6806-48D9-AE91-4F1C4E0E50CB}" type="pres">
      <dgm:prSet presAssocID="{00050EF8-DEF0-464B-8AB9-54E6424BB237}" presName="desTx" presStyleLbl="alignAccFollowNode1" presStyleIdx="1" presStyleCnt="3">
        <dgm:presLayoutVars>
          <dgm:bulletEnabled val="1"/>
        </dgm:presLayoutVars>
      </dgm:prSet>
      <dgm:spPr/>
    </dgm:pt>
    <dgm:pt modelId="{E960AB78-E1C3-4435-873C-3995B6602766}" type="pres">
      <dgm:prSet presAssocID="{B0DD5641-9E32-45AE-8818-D108A2B71AF9}" presName="space" presStyleCnt="0"/>
      <dgm:spPr/>
    </dgm:pt>
    <dgm:pt modelId="{4749B364-952D-4689-B119-091B150C42D5}" type="pres">
      <dgm:prSet presAssocID="{142EF517-2864-4668-98FB-ADB37EE6B108}" presName="composite" presStyleCnt="0"/>
      <dgm:spPr/>
    </dgm:pt>
    <dgm:pt modelId="{FAD11F8F-6410-4FC8-8A20-8DCAD4A3889D}" type="pres">
      <dgm:prSet presAssocID="{142EF517-2864-4668-98FB-ADB37EE6B108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B415CA3A-1B1B-40BA-8DB8-6E48F04DF49F}" type="pres">
      <dgm:prSet presAssocID="{142EF517-2864-4668-98FB-ADB37EE6B108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45E5C312-2C44-485A-9504-A6266D20B6BF}" srcId="{C9B6CB54-937C-41AD-9FAA-01957CDFE447}" destId="{D9CA0B6D-C488-41B2-8447-FAE1272C665B}" srcOrd="2" destOrd="0" parTransId="{076459D4-1295-48FA-8078-A7829C9035A5}" sibTransId="{4BC59632-AFE2-446E-98A5-C5FCFD1A75AB}"/>
    <dgm:cxn modelId="{1184831E-65AC-4E97-B901-ACEF991BDDCE}" type="presOf" srcId="{95AB4494-8A0F-4FFE-8EED-1E357416522F}" destId="{109B845A-6806-48D9-AE91-4F1C4E0E50CB}" srcOrd="0" destOrd="1" presId="urn:microsoft.com/office/officeart/2005/8/layout/hList1"/>
    <dgm:cxn modelId="{B36FD121-E443-4777-89E5-3F516F954C5F}" type="presOf" srcId="{00050EF8-DEF0-464B-8AB9-54E6424BB237}" destId="{D5631047-810E-4C55-9EBC-E483E4CCCCE6}" srcOrd="0" destOrd="0" presId="urn:microsoft.com/office/officeart/2005/8/layout/hList1"/>
    <dgm:cxn modelId="{C686C722-702C-4B53-A971-65B888779C13}" srcId="{00050EF8-DEF0-464B-8AB9-54E6424BB237}" destId="{962BF8E3-9897-42E2-AC74-7498601E5539}" srcOrd="2" destOrd="0" parTransId="{4660B7F2-5D2B-42C9-957E-067C7DFD8B79}" sibTransId="{EB440ADC-0F02-4834-881F-8E7418365BCA}"/>
    <dgm:cxn modelId="{ECA3BA32-0761-4CCD-8B3A-ACFDE4CA91F1}" srcId="{A46870DC-138D-4DDB-826C-5FFCF42B0E36}" destId="{C9B6CB54-937C-41AD-9FAA-01957CDFE447}" srcOrd="0" destOrd="0" parTransId="{D8D2153F-8AFF-4F05-A84D-ED779C73EFD2}" sibTransId="{2E2E456E-5BB5-40AC-8667-5C273C613F88}"/>
    <dgm:cxn modelId="{71ABF73F-2764-435B-970D-FF23D1EB8F7D}" type="presOf" srcId="{2F0455B4-6666-4E94-BA84-0DC18AF82A03}" destId="{B415CA3A-1B1B-40BA-8DB8-6E48F04DF49F}" srcOrd="0" destOrd="2" presId="urn:microsoft.com/office/officeart/2005/8/layout/hList1"/>
    <dgm:cxn modelId="{170A725F-333D-4078-A802-4405DD394B9B}" type="presOf" srcId="{C9B6CB54-937C-41AD-9FAA-01957CDFE447}" destId="{181093E9-10D7-4CE5-8E33-D6FB3D6A6C97}" srcOrd="0" destOrd="0" presId="urn:microsoft.com/office/officeart/2005/8/layout/hList1"/>
    <dgm:cxn modelId="{A0059344-1786-4DCE-A2DF-E6FE86F5E8A2}" type="presOf" srcId="{FA1A4542-46ED-4342-9FC4-88FEFDD58BDA}" destId="{B415CA3A-1B1B-40BA-8DB8-6E48F04DF49F}" srcOrd="0" destOrd="1" presId="urn:microsoft.com/office/officeart/2005/8/layout/hList1"/>
    <dgm:cxn modelId="{FF6D7B67-B769-4867-8B1F-6BD5D5AD6BE6}" type="presOf" srcId="{962BF8E3-9897-42E2-AC74-7498601E5539}" destId="{109B845A-6806-48D9-AE91-4F1C4E0E50CB}" srcOrd="0" destOrd="2" presId="urn:microsoft.com/office/officeart/2005/8/layout/hList1"/>
    <dgm:cxn modelId="{B2613F51-0362-4742-80D8-2A6D037F20A3}" srcId="{A46870DC-138D-4DDB-826C-5FFCF42B0E36}" destId="{00050EF8-DEF0-464B-8AB9-54E6424BB237}" srcOrd="1" destOrd="0" parTransId="{9A325BB1-8F16-44FC-95B8-DD9A072ED0D1}" sibTransId="{B0DD5641-9E32-45AE-8818-D108A2B71AF9}"/>
    <dgm:cxn modelId="{CF348251-6BCA-4219-ABFF-C5B13C33D190}" srcId="{A46870DC-138D-4DDB-826C-5FFCF42B0E36}" destId="{142EF517-2864-4668-98FB-ADB37EE6B108}" srcOrd="2" destOrd="0" parTransId="{A7A60602-67DE-4188-A61A-7EAC2B38CBC6}" sibTransId="{EE1BD962-0229-436C-AB06-C8E027A18049}"/>
    <dgm:cxn modelId="{F393A67A-3ADB-464F-B8E0-DC2533CB556C}" type="presOf" srcId="{BE5BC24B-4D21-4F3D-9EAF-273C68BBB8F7}" destId="{3BFF05A9-F110-4588-86F4-ABAB466D431F}" srcOrd="0" destOrd="1" presId="urn:microsoft.com/office/officeart/2005/8/layout/hList1"/>
    <dgm:cxn modelId="{228C517E-4F96-463C-8E52-3EDA1A00FEAE}" type="presOf" srcId="{DD35C893-BE8F-47B9-AAD1-16D9A1C51E22}" destId="{B415CA3A-1B1B-40BA-8DB8-6E48F04DF49F}" srcOrd="0" destOrd="0" presId="urn:microsoft.com/office/officeart/2005/8/layout/hList1"/>
    <dgm:cxn modelId="{6D5F2B8F-C8B6-4E00-9088-AFED40E90796}" srcId="{142EF517-2864-4668-98FB-ADB37EE6B108}" destId="{2F0455B4-6666-4E94-BA84-0DC18AF82A03}" srcOrd="2" destOrd="0" parTransId="{BBFAB225-4DBD-4BD9-82EA-D3D437BC7726}" sibTransId="{5D3BD41E-4817-43A1-8AA0-F3B77E122B7A}"/>
    <dgm:cxn modelId="{84C4C09A-EC19-4BF2-A7EE-CE235ABE784B}" type="presOf" srcId="{9C9AF3DD-0DF8-4A7B-ADB1-629D3C399F54}" destId="{3BFF05A9-F110-4588-86F4-ABAB466D431F}" srcOrd="0" destOrd="0" presId="urn:microsoft.com/office/officeart/2005/8/layout/hList1"/>
    <dgm:cxn modelId="{E1A6829F-0C9A-4E17-9F1C-DFBFACAA3BB9}" type="presOf" srcId="{D9CA0B6D-C488-41B2-8447-FAE1272C665B}" destId="{3BFF05A9-F110-4588-86F4-ABAB466D431F}" srcOrd="0" destOrd="2" presId="urn:microsoft.com/office/officeart/2005/8/layout/hList1"/>
    <dgm:cxn modelId="{E28604A8-265F-4D0B-B617-2005A021EF74}" type="presOf" srcId="{142EF517-2864-4668-98FB-ADB37EE6B108}" destId="{FAD11F8F-6410-4FC8-8A20-8DCAD4A3889D}" srcOrd="0" destOrd="0" presId="urn:microsoft.com/office/officeart/2005/8/layout/hList1"/>
    <dgm:cxn modelId="{C3B3C3AC-4B94-4B53-9578-0C2FA0F696CE}" srcId="{142EF517-2864-4668-98FB-ADB37EE6B108}" destId="{FA1A4542-46ED-4342-9FC4-88FEFDD58BDA}" srcOrd="1" destOrd="0" parTransId="{3091080C-458A-4E0C-B21B-0180755D1E07}" sibTransId="{ABD952C0-6C3A-4D01-8609-6A1163EA2900}"/>
    <dgm:cxn modelId="{827C5BB8-79E3-4471-8AF7-688C5DA646A8}" type="presOf" srcId="{A46870DC-138D-4DDB-826C-5FFCF42B0E36}" destId="{C599428D-6A68-435E-A215-087FFDF66769}" srcOrd="0" destOrd="0" presId="urn:microsoft.com/office/officeart/2005/8/layout/hList1"/>
    <dgm:cxn modelId="{B020CCBF-8BB0-41E9-841B-C5AE6782562D}" srcId="{C9B6CB54-937C-41AD-9FAA-01957CDFE447}" destId="{9C9AF3DD-0DF8-4A7B-ADB1-629D3C399F54}" srcOrd="0" destOrd="0" parTransId="{E9FFE54C-F01C-44FF-B666-147ED224E6AB}" sibTransId="{550CD563-3F79-4363-9DC4-55B2D0438954}"/>
    <dgm:cxn modelId="{646DD0C5-A679-4AFF-AF0A-6A1021468ABB}" type="presOf" srcId="{5BC508B4-C579-4ADC-9375-C4B36CDB4F4E}" destId="{109B845A-6806-48D9-AE91-4F1C4E0E50CB}" srcOrd="0" destOrd="0" presId="urn:microsoft.com/office/officeart/2005/8/layout/hList1"/>
    <dgm:cxn modelId="{EF28DBD1-6FD2-4FF2-9074-A81CA11C0D55}" srcId="{142EF517-2864-4668-98FB-ADB37EE6B108}" destId="{DD35C893-BE8F-47B9-AAD1-16D9A1C51E22}" srcOrd="0" destOrd="0" parTransId="{FFDA7C9F-0898-4151-89D3-BF35E1D845B9}" sibTransId="{5C7C0C4B-C403-45A7-8C2E-1BDB2A36B7F9}"/>
    <dgm:cxn modelId="{ED840FD7-BD13-466E-9095-ED27C541E597}" type="presOf" srcId="{0BEFE4EF-6D68-4A53-B39F-67A93B8F7DDB}" destId="{3BFF05A9-F110-4588-86F4-ABAB466D431F}" srcOrd="0" destOrd="3" presId="urn:microsoft.com/office/officeart/2005/8/layout/hList1"/>
    <dgm:cxn modelId="{545E89DA-B36C-4078-919A-2B43085A3202}" srcId="{C9B6CB54-937C-41AD-9FAA-01957CDFE447}" destId="{0BEFE4EF-6D68-4A53-B39F-67A93B8F7DDB}" srcOrd="3" destOrd="0" parTransId="{0A847F40-43E2-4966-8131-7C79ED46F587}" sibTransId="{ECBA4A47-C64B-4E6B-A4F1-DE4BAB548D37}"/>
    <dgm:cxn modelId="{2342DBE8-5EDF-4DB5-85CB-B37EB4D61428}" srcId="{00050EF8-DEF0-464B-8AB9-54E6424BB237}" destId="{5BC508B4-C579-4ADC-9375-C4B36CDB4F4E}" srcOrd="0" destOrd="0" parTransId="{DF45ECB9-D6E9-43DF-AF8A-59B68E8B368E}" sibTransId="{B16BE692-04B3-4049-B77F-219CE834FBD0}"/>
    <dgm:cxn modelId="{30D9A8EC-D62E-4766-9E41-D87EE1BE48BD}" srcId="{C9B6CB54-937C-41AD-9FAA-01957CDFE447}" destId="{BE5BC24B-4D21-4F3D-9EAF-273C68BBB8F7}" srcOrd="1" destOrd="0" parTransId="{8F2224CF-0467-4DDE-85A0-219C3EB679DA}" sibTransId="{27FDB409-9577-4595-B325-B2EF89B6BFEF}"/>
    <dgm:cxn modelId="{33BD38ED-3BA7-4EA1-B165-36E76B607EAF}" srcId="{00050EF8-DEF0-464B-8AB9-54E6424BB237}" destId="{95AB4494-8A0F-4FFE-8EED-1E357416522F}" srcOrd="1" destOrd="0" parTransId="{4D117828-2AB8-4F40-9C77-56D68649668F}" sibTransId="{C0090310-D2DC-4596-A310-BBFB114A09A3}"/>
    <dgm:cxn modelId="{1BE748FC-AFFD-4D83-8396-D965B307AB1C}" type="presParOf" srcId="{C599428D-6A68-435E-A215-087FFDF66769}" destId="{E574EE7B-363F-4124-A7B9-2A9E9E736C19}" srcOrd="0" destOrd="0" presId="urn:microsoft.com/office/officeart/2005/8/layout/hList1"/>
    <dgm:cxn modelId="{53552471-F681-4410-AEEB-C3632FCAB160}" type="presParOf" srcId="{E574EE7B-363F-4124-A7B9-2A9E9E736C19}" destId="{181093E9-10D7-4CE5-8E33-D6FB3D6A6C97}" srcOrd="0" destOrd="0" presId="urn:microsoft.com/office/officeart/2005/8/layout/hList1"/>
    <dgm:cxn modelId="{5B59FABE-7576-44E6-818D-22D8E4650436}" type="presParOf" srcId="{E574EE7B-363F-4124-A7B9-2A9E9E736C19}" destId="{3BFF05A9-F110-4588-86F4-ABAB466D431F}" srcOrd="1" destOrd="0" presId="urn:microsoft.com/office/officeart/2005/8/layout/hList1"/>
    <dgm:cxn modelId="{A0AF2243-E16F-473A-AC64-35C9490BC9B5}" type="presParOf" srcId="{C599428D-6A68-435E-A215-087FFDF66769}" destId="{58CB13B0-DFEB-4B8F-B32B-5D8C95DFE020}" srcOrd="1" destOrd="0" presId="urn:microsoft.com/office/officeart/2005/8/layout/hList1"/>
    <dgm:cxn modelId="{731927D3-CFEA-4019-8941-202AB49D97FB}" type="presParOf" srcId="{C599428D-6A68-435E-A215-087FFDF66769}" destId="{933D4884-D7F3-4555-9FFF-03B2D8E2B232}" srcOrd="2" destOrd="0" presId="urn:microsoft.com/office/officeart/2005/8/layout/hList1"/>
    <dgm:cxn modelId="{FC9A1A26-9537-4C0D-83C2-1E0BE99A9A6F}" type="presParOf" srcId="{933D4884-D7F3-4555-9FFF-03B2D8E2B232}" destId="{D5631047-810E-4C55-9EBC-E483E4CCCCE6}" srcOrd="0" destOrd="0" presId="urn:microsoft.com/office/officeart/2005/8/layout/hList1"/>
    <dgm:cxn modelId="{D5A0B4FE-68C5-4580-B7DA-2D19582DE079}" type="presParOf" srcId="{933D4884-D7F3-4555-9FFF-03B2D8E2B232}" destId="{109B845A-6806-48D9-AE91-4F1C4E0E50CB}" srcOrd="1" destOrd="0" presId="urn:microsoft.com/office/officeart/2005/8/layout/hList1"/>
    <dgm:cxn modelId="{CB054A48-88DA-4C82-A7A4-22037D5FB7DC}" type="presParOf" srcId="{C599428D-6A68-435E-A215-087FFDF66769}" destId="{E960AB78-E1C3-4435-873C-3995B6602766}" srcOrd="3" destOrd="0" presId="urn:microsoft.com/office/officeart/2005/8/layout/hList1"/>
    <dgm:cxn modelId="{B127F957-FFC4-42CE-B3F0-6CDBDE1A9A09}" type="presParOf" srcId="{C599428D-6A68-435E-A215-087FFDF66769}" destId="{4749B364-952D-4689-B119-091B150C42D5}" srcOrd="4" destOrd="0" presId="urn:microsoft.com/office/officeart/2005/8/layout/hList1"/>
    <dgm:cxn modelId="{6C00B3E7-49A6-43B7-AB86-A92BCF316919}" type="presParOf" srcId="{4749B364-952D-4689-B119-091B150C42D5}" destId="{FAD11F8F-6410-4FC8-8A20-8DCAD4A3889D}" srcOrd="0" destOrd="0" presId="urn:microsoft.com/office/officeart/2005/8/layout/hList1"/>
    <dgm:cxn modelId="{D58CFC8B-B4C8-487F-A891-D748D0D24516}" type="presParOf" srcId="{4749B364-952D-4689-B119-091B150C42D5}" destId="{B415CA3A-1B1B-40BA-8DB8-6E48F04DF49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6870DC-138D-4DDB-826C-5FFCF42B0E36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9B6CB54-937C-41AD-9FAA-01957CDFE447}">
      <dgm:prSet phldrT="[Text]" custT="1"/>
      <dgm:spPr/>
      <dgm:t>
        <a:bodyPr/>
        <a:lstStyle/>
        <a:p>
          <a:r>
            <a:rPr lang="en-GB" sz="2800" dirty="0"/>
            <a:t>Prioritisation</a:t>
          </a:r>
        </a:p>
      </dgm:t>
    </dgm:pt>
    <dgm:pt modelId="{D8D2153F-8AFF-4F05-A84D-ED779C73EFD2}" type="parTrans" cxnId="{ECA3BA32-0761-4CCD-8B3A-ACFDE4CA91F1}">
      <dgm:prSet/>
      <dgm:spPr/>
      <dgm:t>
        <a:bodyPr/>
        <a:lstStyle/>
        <a:p>
          <a:endParaRPr lang="en-GB"/>
        </a:p>
      </dgm:t>
    </dgm:pt>
    <dgm:pt modelId="{2E2E456E-5BB5-40AC-8667-5C273C613F88}" type="sibTrans" cxnId="{ECA3BA32-0761-4CCD-8B3A-ACFDE4CA91F1}">
      <dgm:prSet/>
      <dgm:spPr/>
      <dgm:t>
        <a:bodyPr/>
        <a:lstStyle/>
        <a:p>
          <a:endParaRPr lang="en-GB"/>
        </a:p>
      </dgm:t>
    </dgm:pt>
    <dgm:pt modelId="{9C9AF3DD-0DF8-4A7B-ADB1-629D3C399F54}">
      <dgm:prSet phldrT="[Text]" custT="1"/>
      <dgm:spPr/>
      <dgm:t>
        <a:bodyPr/>
        <a:lstStyle/>
        <a:p>
          <a:r>
            <a:rPr lang="en-GB" sz="1600" dirty="0"/>
            <a:t>Write</a:t>
          </a:r>
          <a:r>
            <a:rPr lang="en-GB" sz="1600" baseline="0" dirty="0"/>
            <a:t> a list of everything.</a:t>
          </a:r>
          <a:endParaRPr lang="en-GB" sz="1600" dirty="0"/>
        </a:p>
      </dgm:t>
    </dgm:pt>
    <dgm:pt modelId="{E9FFE54C-F01C-44FF-B666-147ED224E6AB}" type="parTrans" cxnId="{B020CCBF-8BB0-41E9-841B-C5AE6782562D}">
      <dgm:prSet/>
      <dgm:spPr/>
      <dgm:t>
        <a:bodyPr/>
        <a:lstStyle/>
        <a:p>
          <a:endParaRPr lang="en-GB"/>
        </a:p>
      </dgm:t>
    </dgm:pt>
    <dgm:pt modelId="{550CD563-3F79-4363-9DC4-55B2D0438954}" type="sibTrans" cxnId="{B020CCBF-8BB0-41E9-841B-C5AE6782562D}">
      <dgm:prSet/>
      <dgm:spPr/>
      <dgm:t>
        <a:bodyPr/>
        <a:lstStyle/>
        <a:p>
          <a:endParaRPr lang="en-GB"/>
        </a:p>
      </dgm:t>
    </dgm:pt>
    <dgm:pt modelId="{0BEFE4EF-6D68-4A53-B39F-67A93B8F7DDB}">
      <dgm:prSet phldrT="[Text]" custT="1"/>
      <dgm:spPr/>
      <dgm:t>
        <a:bodyPr/>
        <a:lstStyle/>
        <a:p>
          <a:r>
            <a:rPr lang="en-GB" sz="1600" dirty="0"/>
            <a:t>What’s most important? When’s the soonest deadline?</a:t>
          </a:r>
        </a:p>
      </dgm:t>
    </dgm:pt>
    <dgm:pt modelId="{0A847F40-43E2-4966-8131-7C79ED46F587}" type="parTrans" cxnId="{545E89DA-B36C-4078-919A-2B43085A3202}">
      <dgm:prSet/>
      <dgm:spPr/>
      <dgm:t>
        <a:bodyPr/>
        <a:lstStyle/>
        <a:p>
          <a:endParaRPr lang="en-GB"/>
        </a:p>
      </dgm:t>
    </dgm:pt>
    <dgm:pt modelId="{ECBA4A47-C64B-4E6B-A4F1-DE4BAB548D37}" type="sibTrans" cxnId="{545E89DA-B36C-4078-919A-2B43085A3202}">
      <dgm:prSet/>
      <dgm:spPr/>
      <dgm:t>
        <a:bodyPr/>
        <a:lstStyle/>
        <a:p>
          <a:endParaRPr lang="en-GB"/>
        </a:p>
      </dgm:t>
    </dgm:pt>
    <dgm:pt modelId="{00050EF8-DEF0-464B-8AB9-54E6424BB237}">
      <dgm:prSet phldrT="[Text]" custT="1"/>
      <dgm:spPr/>
      <dgm:t>
        <a:bodyPr/>
        <a:lstStyle/>
        <a:p>
          <a:r>
            <a:rPr lang="en-GB" sz="2400" dirty="0"/>
            <a:t>Goal Setting</a:t>
          </a:r>
        </a:p>
      </dgm:t>
    </dgm:pt>
    <dgm:pt modelId="{9A325BB1-8F16-44FC-95B8-DD9A072ED0D1}" type="parTrans" cxnId="{B2613F51-0362-4742-80D8-2A6D037F20A3}">
      <dgm:prSet/>
      <dgm:spPr/>
      <dgm:t>
        <a:bodyPr/>
        <a:lstStyle/>
        <a:p>
          <a:endParaRPr lang="en-GB"/>
        </a:p>
      </dgm:t>
    </dgm:pt>
    <dgm:pt modelId="{B0DD5641-9E32-45AE-8818-D108A2B71AF9}" type="sibTrans" cxnId="{B2613F51-0362-4742-80D8-2A6D037F20A3}">
      <dgm:prSet/>
      <dgm:spPr/>
      <dgm:t>
        <a:bodyPr/>
        <a:lstStyle/>
        <a:p>
          <a:endParaRPr lang="en-GB"/>
        </a:p>
      </dgm:t>
    </dgm:pt>
    <dgm:pt modelId="{5BC508B4-C579-4ADC-9375-C4B36CDB4F4E}">
      <dgm:prSet phldrT="[Text]"/>
      <dgm:spPr/>
      <dgm:t>
        <a:bodyPr/>
        <a:lstStyle/>
        <a:p>
          <a:r>
            <a:rPr lang="en-GB" dirty="0"/>
            <a:t>Divide your study session into smaller chunks.</a:t>
          </a:r>
        </a:p>
      </dgm:t>
    </dgm:pt>
    <dgm:pt modelId="{DF45ECB9-D6E9-43DF-AF8A-59B68E8B368E}" type="parTrans" cxnId="{2342DBE8-5EDF-4DB5-85CB-B37EB4D61428}">
      <dgm:prSet/>
      <dgm:spPr/>
      <dgm:t>
        <a:bodyPr/>
        <a:lstStyle/>
        <a:p>
          <a:endParaRPr lang="en-GB"/>
        </a:p>
      </dgm:t>
    </dgm:pt>
    <dgm:pt modelId="{B16BE692-04B3-4049-B77F-219CE834FBD0}" type="sibTrans" cxnId="{2342DBE8-5EDF-4DB5-85CB-B37EB4D61428}">
      <dgm:prSet/>
      <dgm:spPr/>
      <dgm:t>
        <a:bodyPr/>
        <a:lstStyle/>
        <a:p>
          <a:endParaRPr lang="en-GB"/>
        </a:p>
      </dgm:t>
    </dgm:pt>
    <dgm:pt modelId="{962BF8E3-9897-42E2-AC74-7498601E5539}">
      <dgm:prSet phldrT="[Text]"/>
      <dgm:spPr/>
      <dgm:t>
        <a:bodyPr/>
        <a:lstStyle/>
        <a:p>
          <a:r>
            <a:rPr lang="en-GB" dirty="0"/>
            <a:t>Pomodoro technique </a:t>
          </a:r>
        </a:p>
      </dgm:t>
    </dgm:pt>
    <dgm:pt modelId="{4660B7F2-5D2B-42C9-957E-067C7DFD8B79}" type="parTrans" cxnId="{C686C722-702C-4B53-A971-65B888779C13}">
      <dgm:prSet/>
      <dgm:spPr/>
      <dgm:t>
        <a:bodyPr/>
        <a:lstStyle/>
        <a:p>
          <a:endParaRPr lang="en-GB"/>
        </a:p>
      </dgm:t>
    </dgm:pt>
    <dgm:pt modelId="{EB440ADC-0F02-4834-881F-8E7418365BCA}" type="sibTrans" cxnId="{C686C722-702C-4B53-A971-65B888779C13}">
      <dgm:prSet/>
      <dgm:spPr/>
      <dgm:t>
        <a:bodyPr/>
        <a:lstStyle/>
        <a:p>
          <a:endParaRPr lang="en-GB"/>
        </a:p>
      </dgm:t>
    </dgm:pt>
    <dgm:pt modelId="{142EF517-2864-4668-98FB-ADB37EE6B108}">
      <dgm:prSet phldrT="[Text]" custT="1"/>
      <dgm:spPr/>
      <dgm:t>
        <a:bodyPr/>
        <a:lstStyle/>
        <a:p>
          <a:r>
            <a:rPr lang="en-GB" sz="2400" dirty="0"/>
            <a:t>Self-Awareness</a:t>
          </a:r>
        </a:p>
      </dgm:t>
    </dgm:pt>
    <dgm:pt modelId="{A7A60602-67DE-4188-A61A-7EAC2B38CBC6}" type="parTrans" cxnId="{CF348251-6BCA-4219-ABFF-C5B13C33D190}">
      <dgm:prSet/>
      <dgm:spPr/>
      <dgm:t>
        <a:bodyPr/>
        <a:lstStyle/>
        <a:p>
          <a:endParaRPr lang="en-GB"/>
        </a:p>
      </dgm:t>
    </dgm:pt>
    <dgm:pt modelId="{EE1BD962-0229-436C-AB06-C8E027A18049}" type="sibTrans" cxnId="{CF348251-6BCA-4219-ABFF-C5B13C33D190}">
      <dgm:prSet/>
      <dgm:spPr/>
      <dgm:t>
        <a:bodyPr/>
        <a:lstStyle/>
        <a:p>
          <a:endParaRPr lang="en-GB"/>
        </a:p>
      </dgm:t>
    </dgm:pt>
    <dgm:pt modelId="{DD35C893-BE8F-47B9-AAD1-16D9A1C51E22}">
      <dgm:prSet phldrT="[Text]" custT="1"/>
      <dgm:spPr/>
      <dgm:t>
        <a:bodyPr/>
        <a:lstStyle/>
        <a:p>
          <a:r>
            <a:rPr lang="en-GB" sz="1200" dirty="0"/>
            <a:t>What time of day do you concentrate best? What distracts you?</a:t>
          </a:r>
        </a:p>
      </dgm:t>
    </dgm:pt>
    <dgm:pt modelId="{FFDA7C9F-0898-4151-89D3-BF35E1D845B9}" type="parTrans" cxnId="{EF28DBD1-6FD2-4FF2-9074-A81CA11C0D55}">
      <dgm:prSet/>
      <dgm:spPr/>
      <dgm:t>
        <a:bodyPr/>
        <a:lstStyle/>
        <a:p>
          <a:endParaRPr lang="en-GB"/>
        </a:p>
      </dgm:t>
    </dgm:pt>
    <dgm:pt modelId="{5C7C0C4B-C403-45A7-8C2E-1BDB2A36B7F9}" type="sibTrans" cxnId="{EF28DBD1-6FD2-4FF2-9074-A81CA11C0D55}">
      <dgm:prSet/>
      <dgm:spPr/>
      <dgm:t>
        <a:bodyPr/>
        <a:lstStyle/>
        <a:p>
          <a:endParaRPr lang="en-GB"/>
        </a:p>
      </dgm:t>
    </dgm:pt>
    <dgm:pt modelId="{FA1A4542-46ED-4342-9FC4-88FEFDD58BDA}">
      <dgm:prSet phldrT="[Text]" custT="1"/>
      <dgm:spPr/>
      <dgm:t>
        <a:bodyPr/>
        <a:lstStyle/>
        <a:p>
          <a:r>
            <a:rPr lang="en-GB" sz="1200" dirty="0"/>
            <a:t>What other responsibilities do you have? Looking after siblings? A job?</a:t>
          </a:r>
        </a:p>
      </dgm:t>
    </dgm:pt>
    <dgm:pt modelId="{3091080C-458A-4E0C-B21B-0180755D1E07}" type="parTrans" cxnId="{C3B3C3AC-4B94-4B53-9578-0C2FA0F696CE}">
      <dgm:prSet/>
      <dgm:spPr/>
      <dgm:t>
        <a:bodyPr/>
        <a:lstStyle/>
        <a:p>
          <a:endParaRPr lang="en-GB"/>
        </a:p>
      </dgm:t>
    </dgm:pt>
    <dgm:pt modelId="{ABD952C0-6C3A-4D01-8609-6A1163EA2900}" type="sibTrans" cxnId="{C3B3C3AC-4B94-4B53-9578-0C2FA0F696CE}">
      <dgm:prSet/>
      <dgm:spPr/>
      <dgm:t>
        <a:bodyPr/>
        <a:lstStyle/>
        <a:p>
          <a:endParaRPr lang="en-GB"/>
        </a:p>
      </dgm:t>
    </dgm:pt>
    <dgm:pt modelId="{BCC2ECCF-FCBA-4259-8418-85F651E7CB39}">
      <dgm:prSet phldrT="[Text]"/>
      <dgm:spPr/>
      <dgm:t>
        <a:bodyPr/>
        <a:lstStyle/>
        <a:p>
          <a:r>
            <a:rPr lang="en-GB" dirty="0"/>
            <a:t>What’s realistic and achievable?</a:t>
          </a:r>
        </a:p>
      </dgm:t>
    </dgm:pt>
    <dgm:pt modelId="{2EC0AB64-1FCC-4DC9-B116-AE396C6717C9}" type="parTrans" cxnId="{B9809C6D-D4B7-44E8-9345-4EEC56A5A517}">
      <dgm:prSet/>
      <dgm:spPr/>
      <dgm:t>
        <a:bodyPr/>
        <a:lstStyle/>
        <a:p>
          <a:endParaRPr lang="en-GB"/>
        </a:p>
      </dgm:t>
    </dgm:pt>
    <dgm:pt modelId="{2B908EF1-7C63-41C8-BE52-0C1036452DAF}" type="sibTrans" cxnId="{B9809C6D-D4B7-44E8-9345-4EEC56A5A517}">
      <dgm:prSet/>
      <dgm:spPr/>
      <dgm:t>
        <a:bodyPr/>
        <a:lstStyle/>
        <a:p>
          <a:endParaRPr lang="en-GB"/>
        </a:p>
      </dgm:t>
    </dgm:pt>
    <dgm:pt modelId="{B7573D98-8AA4-4770-BC36-C99B83E8508C}">
      <dgm:prSet phldrT="[Text]" custT="1"/>
      <dgm:spPr/>
      <dgm:t>
        <a:bodyPr/>
        <a:lstStyle/>
        <a:p>
          <a:r>
            <a:rPr lang="en-GB" sz="1200" dirty="0"/>
            <a:t>What’s your form of self-care</a:t>
          </a:r>
          <a:r>
            <a:rPr lang="en-GB" sz="1400" dirty="0"/>
            <a:t>?</a:t>
          </a:r>
        </a:p>
      </dgm:t>
    </dgm:pt>
    <dgm:pt modelId="{79C61BCA-F73A-4502-B0A0-BD290A58B5C4}" type="parTrans" cxnId="{808C5148-F47A-4DA0-9318-93C741303892}">
      <dgm:prSet/>
      <dgm:spPr/>
      <dgm:t>
        <a:bodyPr/>
        <a:lstStyle/>
        <a:p>
          <a:endParaRPr lang="en-GB"/>
        </a:p>
      </dgm:t>
    </dgm:pt>
    <dgm:pt modelId="{2DCD2C96-BBD5-41D0-BB4A-47F8DD4F3DCD}" type="sibTrans" cxnId="{808C5148-F47A-4DA0-9318-93C741303892}">
      <dgm:prSet/>
      <dgm:spPr/>
      <dgm:t>
        <a:bodyPr/>
        <a:lstStyle/>
        <a:p>
          <a:endParaRPr lang="en-GB"/>
        </a:p>
      </dgm:t>
    </dgm:pt>
    <dgm:pt modelId="{C599428D-6A68-435E-A215-087FFDF66769}" type="pres">
      <dgm:prSet presAssocID="{A46870DC-138D-4DDB-826C-5FFCF42B0E36}" presName="Name0" presStyleCnt="0">
        <dgm:presLayoutVars>
          <dgm:dir/>
          <dgm:animLvl val="lvl"/>
          <dgm:resizeHandles val="exact"/>
        </dgm:presLayoutVars>
      </dgm:prSet>
      <dgm:spPr/>
    </dgm:pt>
    <dgm:pt modelId="{E574EE7B-363F-4124-A7B9-2A9E9E736C19}" type="pres">
      <dgm:prSet presAssocID="{C9B6CB54-937C-41AD-9FAA-01957CDFE447}" presName="composite" presStyleCnt="0"/>
      <dgm:spPr/>
    </dgm:pt>
    <dgm:pt modelId="{181093E9-10D7-4CE5-8E33-D6FB3D6A6C97}" type="pres">
      <dgm:prSet presAssocID="{C9B6CB54-937C-41AD-9FAA-01957CDFE447}" presName="parTx" presStyleLbl="alignNode1" presStyleIdx="0" presStyleCnt="3" custLinFactNeighborX="-80596" custLinFactNeighborY="-36491">
        <dgm:presLayoutVars>
          <dgm:chMax val="0"/>
          <dgm:chPref val="0"/>
          <dgm:bulletEnabled val="1"/>
        </dgm:presLayoutVars>
      </dgm:prSet>
      <dgm:spPr/>
    </dgm:pt>
    <dgm:pt modelId="{3BFF05A9-F110-4588-86F4-ABAB466D431F}" type="pres">
      <dgm:prSet presAssocID="{C9B6CB54-937C-41AD-9FAA-01957CDFE447}" presName="desTx" presStyleLbl="alignAccFollowNode1" presStyleIdx="0" presStyleCnt="3" custLinFactNeighborX="530" custLinFactNeighborY="776">
        <dgm:presLayoutVars>
          <dgm:bulletEnabled val="1"/>
        </dgm:presLayoutVars>
      </dgm:prSet>
      <dgm:spPr/>
    </dgm:pt>
    <dgm:pt modelId="{58CB13B0-DFEB-4B8F-B32B-5D8C95DFE020}" type="pres">
      <dgm:prSet presAssocID="{2E2E456E-5BB5-40AC-8667-5C273C613F88}" presName="space" presStyleCnt="0"/>
      <dgm:spPr/>
    </dgm:pt>
    <dgm:pt modelId="{933D4884-D7F3-4555-9FFF-03B2D8E2B232}" type="pres">
      <dgm:prSet presAssocID="{00050EF8-DEF0-464B-8AB9-54E6424BB237}" presName="composite" presStyleCnt="0"/>
      <dgm:spPr/>
    </dgm:pt>
    <dgm:pt modelId="{D5631047-810E-4C55-9EBC-E483E4CCCCE6}" type="pres">
      <dgm:prSet presAssocID="{00050EF8-DEF0-464B-8AB9-54E6424BB237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109B845A-6806-48D9-AE91-4F1C4E0E50CB}" type="pres">
      <dgm:prSet presAssocID="{00050EF8-DEF0-464B-8AB9-54E6424BB237}" presName="desTx" presStyleLbl="alignAccFollowNode1" presStyleIdx="1" presStyleCnt="3">
        <dgm:presLayoutVars>
          <dgm:bulletEnabled val="1"/>
        </dgm:presLayoutVars>
      </dgm:prSet>
      <dgm:spPr/>
    </dgm:pt>
    <dgm:pt modelId="{E960AB78-E1C3-4435-873C-3995B6602766}" type="pres">
      <dgm:prSet presAssocID="{B0DD5641-9E32-45AE-8818-D108A2B71AF9}" presName="space" presStyleCnt="0"/>
      <dgm:spPr/>
    </dgm:pt>
    <dgm:pt modelId="{4749B364-952D-4689-B119-091B150C42D5}" type="pres">
      <dgm:prSet presAssocID="{142EF517-2864-4668-98FB-ADB37EE6B108}" presName="composite" presStyleCnt="0"/>
      <dgm:spPr/>
    </dgm:pt>
    <dgm:pt modelId="{FAD11F8F-6410-4FC8-8A20-8DCAD4A3889D}" type="pres">
      <dgm:prSet presAssocID="{142EF517-2864-4668-98FB-ADB37EE6B108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B415CA3A-1B1B-40BA-8DB8-6E48F04DF49F}" type="pres">
      <dgm:prSet presAssocID="{142EF517-2864-4668-98FB-ADB37EE6B108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B36FD121-E443-4777-89E5-3F516F954C5F}" type="presOf" srcId="{00050EF8-DEF0-464B-8AB9-54E6424BB237}" destId="{D5631047-810E-4C55-9EBC-E483E4CCCCE6}" srcOrd="0" destOrd="0" presId="urn:microsoft.com/office/officeart/2005/8/layout/hList1"/>
    <dgm:cxn modelId="{C686C722-702C-4B53-A971-65B888779C13}" srcId="{00050EF8-DEF0-464B-8AB9-54E6424BB237}" destId="{962BF8E3-9897-42E2-AC74-7498601E5539}" srcOrd="2" destOrd="0" parTransId="{4660B7F2-5D2B-42C9-957E-067C7DFD8B79}" sibTransId="{EB440ADC-0F02-4834-881F-8E7418365BCA}"/>
    <dgm:cxn modelId="{ECA3BA32-0761-4CCD-8B3A-ACFDE4CA91F1}" srcId="{A46870DC-138D-4DDB-826C-5FFCF42B0E36}" destId="{C9B6CB54-937C-41AD-9FAA-01957CDFE447}" srcOrd="0" destOrd="0" parTransId="{D8D2153F-8AFF-4F05-A84D-ED779C73EFD2}" sibTransId="{2E2E456E-5BB5-40AC-8667-5C273C613F88}"/>
    <dgm:cxn modelId="{170A725F-333D-4078-A802-4405DD394B9B}" type="presOf" srcId="{C9B6CB54-937C-41AD-9FAA-01957CDFE447}" destId="{181093E9-10D7-4CE5-8E33-D6FB3D6A6C97}" srcOrd="0" destOrd="0" presId="urn:microsoft.com/office/officeart/2005/8/layout/hList1"/>
    <dgm:cxn modelId="{A0059344-1786-4DCE-A2DF-E6FE86F5E8A2}" type="presOf" srcId="{FA1A4542-46ED-4342-9FC4-88FEFDD58BDA}" destId="{B415CA3A-1B1B-40BA-8DB8-6E48F04DF49F}" srcOrd="0" destOrd="1" presId="urn:microsoft.com/office/officeart/2005/8/layout/hList1"/>
    <dgm:cxn modelId="{FF6D7B67-B769-4867-8B1F-6BD5D5AD6BE6}" type="presOf" srcId="{962BF8E3-9897-42E2-AC74-7498601E5539}" destId="{109B845A-6806-48D9-AE91-4F1C4E0E50CB}" srcOrd="0" destOrd="2" presId="urn:microsoft.com/office/officeart/2005/8/layout/hList1"/>
    <dgm:cxn modelId="{808C5148-F47A-4DA0-9318-93C741303892}" srcId="{142EF517-2864-4668-98FB-ADB37EE6B108}" destId="{B7573D98-8AA4-4770-BC36-C99B83E8508C}" srcOrd="2" destOrd="0" parTransId="{79C61BCA-F73A-4502-B0A0-BD290A58B5C4}" sibTransId="{2DCD2C96-BBD5-41D0-BB4A-47F8DD4F3DCD}"/>
    <dgm:cxn modelId="{B9809C6D-D4B7-44E8-9345-4EEC56A5A517}" srcId="{00050EF8-DEF0-464B-8AB9-54E6424BB237}" destId="{BCC2ECCF-FCBA-4259-8418-85F651E7CB39}" srcOrd="1" destOrd="0" parTransId="{2EC0AB64-1FCC-4DC9-B116-AE396C6717C9}" sibTransId="{2B908EF1-7C63-41C8-BE52-0C1036452DAF}"/>
    <dgm:cxn modelId="{665BA66F-3AFD-4082-8515-12A2B06CF522}" type="presOf" srcId="{BCC2ECCF-FCBA-4259-8418-85F651E7CB39}" destId="{109B845A-6806-48D9-AE91-4F1C4E0E50CB}" srcOrd="0" destOrd="1" presId="urn:microsoft.com/office/officeart/2005/8/layout/hList1"/>
    <dgm:cxn modelId="{B2613F51-0362-4742-80D8-2A6D037F20A3}" srcId="{A46870DC-138D-4DDB-826C-5FFCF42B0E36}" destId="{00050EF8-DEF0-464B-8AB9-54E6424BB237}" srcOrd="1" destOrd="0" parTransId="{9A325BB1-8F16-44FC-95B8-DD9A072ED0D1}" sibTransId="{B0DD5641-9E32-45AE-8818-D108A2B71AF9}"/>
    <dgm:cxn modelId="{CF348251-6BCA-4219-ABFF-C5B13C33D190}" srcId="{A46870DC-138D-4DDB-826C-5FFCF42B0E36}" destId="{142EF517-2864-4668-98FB-ADB37EE6B108}" srcOrd="2" destOrd="0" parTransId="{A7A60602-67DE-4188-A61A-7EAC2B38CBC6}" sibTransId="{EE1BD962-0229-436C-AB06-C8E027A18049}"/>
    <dgm:cxn modelId="{D65B7E5A-58B5-4488-8943-590B05AAA52B}" type="presOf" srcId="{B7573D98-8AA4-4770-BC36-C99B83E8508C}" destId="{B415CA3A-1B1B-40BA-8DB8-6E48F04DF49F}" srcOrd="0" destOrd="2" presId="urn:microsoft.com/office/officeart/2005/8/layout/hList1"/>
    <dgm:cxn modelId="{228C517E-4F96-463C-8E52-3EDA1A00FEAE}" type="presOf" srcId="{DD35C893-BE8F-47B9-AAD1-16D9A1C51E22}" destId="{B415CA3A-1B1B-40BA-8DB8-6E48F04DF49F}" srcOrd="0" destOrd="0" presId="urn:microsoft.com/office/officeart/2005/8/layout/hList1"/>
    <dgm:cxn modelId="{84C4C09A-EC19-4BF2-A7EE-CE235ABE784B}" type="presOf" srcId="{9C9AF3DD-0DF8-4A7B-ADB1-629D3C399F54}" destId="{3BFF05A9-F110-4588-86F4-ABAB466D431F}" srcOrd="0" destOrd="0" presId="urn:microsoft.com/office/officeart/2005/8/layout/hList1"/>
    <dgm:cxn modelId="{E28604A8-265F-4D0B-B617-2005A021EF74}" type="presOf" srcId="{142EF517-2864-4668-98FB-ADB37EE6B108}" destId="{FAD11F8F-6410-4FC8-8A20-8DCAD4A3889D}" srcOrd="0" destOrd="0" presId="urn:microsoft.com/office/officeart/2005/8/layout/hList1"/>
    <dgm:cxn modelId="{C3B3C3AC-4B94-4B53-9578-0C2FA0F696CE}" srcId="{142EF517-2864-4668-98FB-ADB37EE6B108}" destId="{FA1A4542-46ED-4342-9FC4-88FEFDD58BDA}" srcOrd="1" destOrd="0" parTransId="{3091080C-458A-4E0C-B21B-0180755D1E07}" sibTransId="{ABD952C0-6C3A-4D01-8609-6A1163EA2900}"/>
    <dgm:cxn modelId="{827C5BB8-79E3-4471-8AF7-688C5DA646A8}" type="presOf" srcId="{A46870DC-138D-4DDB-826C-5FFCF42B0E36}" destId="{C599428D-6A68-435E-A215-087FFDF66769}" srcOrd="0" destOrd="0" presId="urn:microsoft.com/office/officeart/2005/8/layout/hList1"/>
    <dgm:cxn modelId="{B020CCBF-8BB0-41E9-841B-C5AE6782562D}" srcId="{C9B6CB54-937C-41AD-9FAA-01957CDFE447}" destId="{9C9AF3DD-0DF8-4A7B-ADB1-629D3C399F54}" srcOrd="0" destOrd="0" parTransId="{E9FFE54C-F01C-44FF-B666-147ED224E6AB}" sibTransId="{550CD563-3F79-4363-9DC4-55B2D0438954}"/>
    <dgm:cxn modelId="{646DD0C5-A679-4AFF-AF0A-6A1021468ABB}" type="presOf" srcId="{5BC508B4-C579-4ADC-9375-C4B36CDB4F4E}" destId="{109B845A-6806-48D9-AE91-4F1C4E0E50CB}" srcOrd="0" destOrd="0" presId="urn:microsoft.com/office/officeart/2005/8/layout/hList1"/>
    <dgm:cxn modelId="{EF28DBD1-6FD2-4FF2-9074-A81CA11C0D55}" srcId="{142EF517-2864-4668-98FB-ADB37EE6B108}" destId="{DD35C893-BE8F-47B9-AAD1-16D9A1C51E22}" srcOrd="0" destOrd="0" parTransId="{FFDA7C9F-0898-4151-89D3-BF35E1D845B9}" sibTransId="{5C7C0C4B-C403-45A7-8C2E-1BDB2A36B7F9}"/>
    <dgm:cxn modelId="{ED840FD7-BD13-466E-9095-ED27C541E597}" type="presOf" srcId="{0BEFE4EF-6D68-4A53-B39F-67A93B8F7DDB}" destId="{3BFF05A9-F110-4588-86F4-ABAB466D431F}" srcOrd="0" destOrd="1" presId="urn:microsoft.com/office/officeart/2005/8/layout/hList1"/>
    <dgm:cxn modelId="{545E89DA-B36C-4078-919A-2B43085A3202}" srcId="{C9B6CB54-937C-41AD-9FAA-01957CDFE447}" destId="{0BEFE4EF-6D68-4A53-B39F-67A93B8F7DDB}" srcOrd="1" destOrd="0" parTransId="{0A847F40-43E2-4966-8131-7C79ED46F587}" sibTransId="{ECBA4A47-C64B-4E6B-A4F1-DE4BAB548D37}"/>
    <dgm:cxn modelId="{2342DBE8-5EDF-4DB5-85CB-B37EB4D61428}" srcId="{00050EF8-DEF0-464B-8AB9-54E6424BB237}" destId="{5BC508B4-C579-4ADC-9375-C4B36CDB4F4E}" srcOrd="0" destOrd="0" parTransId="{DF45ECB9-D6E9-43DF-AF8A-59B68E8B368E}" sibTransId="{B16BE692-04B3-4049-B77F-219CE834FBD0}"/>
    <dgm:cxn modelId="{1BE748FC-AFFD-4D83-8396-D965B307AB1C}" type="presParOf" srcId="{C599428D-6A68-435E-A215-087FFDF66769}" destId="{E574EE7B-363F-4124-A7B9-2A9E9E736C19}" srcOrd="0" destOrd="0" presId="urn:microsoft.com/office/officeart/2005/8/layout/hList1"/>
    <dgm:cxn modelId="{53552471-F681-4410-AEEB-C3632FCAB160}" type="presParOf" srcId="{E574EE7B-363F-4124-A7B9-2A9E9E736C19}" destId="{181093E9-10D7-4CE5-8E33-D6FB3D6A6C97}" srcOrd="0" destOrd="0" presId="urn:microsoft.com/office/officeart/2005/8/layout/hList1"/>
    <dgm:cxn modelId="{5B59FABE-7576-44E6-818D-22D8E4650436}" type="presParOf" srcId="{E574EE7B-363F-4124-A7B9-2A9E9E736C19}" destId="{3BFF05A9-F110-4588-86F4-ABAB466D431F}" srcOrd="1" destOrd="0" presId="urn:microsoft.com/office/officeart/2005/8/layout/hList1"/>
    <dgm:cxn modelId="{A0AF2243-E16F-473A-AC64-35C9490BC9B5}" type="presParOf" srcId="{C599428D-6A68-435E-A215-087FFDF66769}" destId="{58CB13B0-DFEB-4B8F-B32B-5D8C95DFE020}" srcOrd="1" destOrd="0" presId="urn:microsoft.com/office/officeart/2005/8/layout/hList1"/>
    <dgm:cxn modelId="{731927D3-CFEA-4019-8941-202AB49D97FB}" type="presParOf" srcId="{C599428D-6A68-435E-A215-087FFDF66769}" destId="{933D4884-D7F3-4555-9FFF-03B2D8E2B232}" srcOrd="2" destOrd="0" presId="urn:microsoft.com/office/officeart/2005/8/layout/hList1"/>
    <dgm:cxn modelId="{FC9A1A26-9537-4C0D-83C2-1E0BE99A9A6F}" type="presParOf" srcId="{933D4884-D7F3-4555-9FFF-03B2D8E2B232}" destId="{D5631047-810E-4C55-9EBC-E483E4CCCCE6}" srcOrd="0" destOrd="0" presId="urn:microsoft.com/office/officeart/2005/8/layout/hList1"/>
    <dgm:cxn modelId="{D5A0B4FE-68C5-4580-B7DA-2D19582DE079}" type="presParOf" srcId="{933D4884-D7F3-4555-9FFF-03B2D8E2B232}" destId="{109B845A-6806-48D9-AE91-4F1C4E0E50CB}" srcOrd="1" destOrd="0" presId="urn:microsoft.com/office/officeart/2005/8/layout/hList1"/>
    <dgm:cxn modelId="{CB054A48-88DA-4C82-A7A4-22037D5FB7DC}" type="presParOf" srcId="{C599428D-6A68-435E-A215-087FFDF66769}" destId="{E960AB78-E1C3-4435-873C-3995B6602766}" srcOrd="3" destOrd="0" presId="urn:microsoft.com/office/officeart/2005/8/layout/hList1"/>
    <dgm:cxn modelId="{B127F957-FFC4-42CE-B3F0-6CDBDE1A9A09}" type="presParOf" srcId="{C599428D-6A68-435E-A215-087FFDF66769}" destId="{4749B364-952D-4689-B119-091B150C42D5}" srcOrd="4" destOrd="0" presId="urn:microsoft.com/office/officeart/2005/8/layout/hList1"/>
    <dgm:cxn modelId="{6C00B3E7-49A6-43B7-AB86-A92BCF316919}" type="presParOf" srcId="{4749B364-952D-4689-B119-091B150C42D5}" destId="{FAD11F8F-6410-4FC8-8A20-8DCAD4A3889D}" srcOrd="0" destOrd="0" presId="urn:microsoft.com/office/officeart/2005/8/layout/hList1"/>
    <dgm:cxn modelId="{D58CFC8B-B4C8-487F-A891-D748D0D24516}" type="presParOf" srcId="{4749B364-952D-4689-B119-091B150C42D5}" destId="{B415CA3A-1B1B-40BA-8DB8-6E48F04DF49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1093E9-10D7-4CE5-8E33-D6FB3D6A6C97}">
      <dsp:nvSpPr>
        <dsp:cNvPr id="0" name=""/>
        <dsp:cNvSpPr/>
      </dsp:nvSpPr>
      <dsp:spPr>
        <a:xfrm>
          <a:off x="0" y="25254"/>
          <a:ext cx="3065999" cy="8334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Time Management</a:t>
          </a:r>
        </a:p>
      </dsp:txBody>
      <dsp:txXfrm>
        <a:off x="0" y="25254"/>
        <a:ext cx="3065999" cy="833413"/>
      </dsp:txXfrm>
    </dsp:sp>
    <dsp:sp modelId="{3BFF05A9-F110-4588-86F4-ABAB466D431F}">
      <dsp:nvSpPr>
        <dsp:cNvPr id="0" name=""/>
        <dsp:cNvSpPr/>
      </dsp:nvSpPr>
      <dsp:spPr>
        <a:xfrm>
          <a:off x="3144" y="856225"/>
          <a:ext cx="3065999" cy="18007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Plan for the term/year.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Deadlines written out.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Realistic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How much time do you have to study? What else do you have planned for the day/week?</a:t>
          </a:r>
        </a:p>
      </dsp:txBody>
      <dsp:txXfrm>
        <a:off x="3144" y="856225"/>
        <a:ext cx="3065999" cy="1800720"/>
      </dsp:txXfrm>
    </dsp:sp>
    <dsp:sp modelId="{D5631047-810E-4C55-9EBC-E483E4CCCCE6}">
      <dsp:nvSpPr>
        <dsp:cNvPr id="0" name=""/>
        <dsp:cNvSpPr/>
      </dsp:nvSpPr>
      <dsp:spPr>
        <a:xfrm>
          <a:off x="3498384" y="22812"/>
          <a:ext cx="3065999" cy="8334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Workspace</a:t>
          </a:r>
        </a:p>
      </dsp:txBody>
      <dsp:txXfrm>
        <a:off x="3498384" y="22812"/>
        <a:ext cx="3065999" cy="833413"/>
      </dsp:txXfrm>
    </dsp:sp>
    <dsp:sp modelId="{109B845A-6806-48D9-AE91-4F1C4E0E50CB}">
      <dsp:nvSpPr>
        <dsp:cNvPr id="0" name=""/>
        <dsp:cNvSpPr/>
      </dsp:nvSpPr>
      <dsp:spPr>
        <a:xfrm>
          <a:off x="3498384" y="856225"/>
          <a:ext cx="3065999" cy="18007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Where do you concentrate best?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Local Library, Café, College/school?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A desk, good lighting and minimal distractions!</a:t>
          </a:r>
        </a:p>
      </dsp:txBody>
      <dsp:txXfrm>
        <a:off x="3498384" y="856225"/>
        <a:ext cx="3065999" cy="1800720"/>
      </dsp:txXfrm>
    </dsp:sp>
    <dsp:sp modelId="{FAD11F8F-6410-4FC8-8A20-8DCAD4A3889D}">
      <dsp:nvSpPr>
        <dsp:cNvPr id="0" name=""/>
        <dsp:cNvSpPr/>
      </dsp:nvSpPr>
      <dsp:spPr>
        <a:xfrm>
          <a:off x="6993624" y="22812"/>
          <a:ext cx="3065999" cy="8334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Resources and Materials</a:t>
          </a:r>
        </a:p>
      </dsp:txBody>
      <dsp:txXfrm>
        <a:off x="6993624" y="22812"/>
        <a:ext cx="3065999" cy="833413"/>
      </dsp:txXfrm>
    </dsp:sp>
    <dsp:sp modelId="{B415CA3A-1B1B-40BA-8DB8-6E48F04DF49F}">
      <dsp:nvSpPr>
        <dsp:cNvPr id="0" name=""/>
        <dsp:cNvSpPr/>
      </dsp:nvSpPr>
      <dsp:spPr>
        <a:xfrm>
          <a:off x="6993624" y="856225"/>
          <a:ext cx="3065999" cy="18007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Do you have the essentials – paper, pens, USB Stick?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Are your files organised – Laptop or physical.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Do you have access to any printouts, slides, books you might need?</a:t>
          </a:r>
        </a:p>
      </dsp:txBody>
      <dsp:txXfrm>
        <a:off x="6993624" y="856225"/>
        <a:ext cx="3065999" cy="18007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1093E9-10D7-4CE5-8E33-D6FB3D6A6C97}">
      <dsp:nvSpPr>
        <dsp:cNvPr id="0" name=""/>
        <dsp:cNvSpPr/>
      </dsp:nvSpPr>
      <dsp:spPr>
        <a:xfrm>
          <a:off x="0" y="0"/>
          <a:ext cx="3066000" cy="5963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Prioritisation</a:t>
          </a:r>
        </a:p>
      </dsp:txBody>
      <dsp:txXfrm>
        <a:off x="0" y="0"/>
        <a:ext cx="3066000" cy="596325"/>
      </dsp:txXfrm>
    </dsp:sp>
    <dsp:sp modelId="{3BFF05A9-F110-4588-86F4-ABAB466D431F}">
      <dsp:nvSpPr>
        <dsp:cNvPr id="0" name=""/>
        <dsp:cNvSpPr/>
      </dsp:nvSpPr>
      <dsp:spPr>
        <a:xfrm>
          <a:off x="19394" y="626675"/>
          <a:ext cx="3066000" cy="19558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Write</a:t>
          </a:r>
          <a:r>
            <a:rPr lang="en-GB" sz="1600" kern="1200" baseline="0" dirty="0"/>
            <a:t> a list of everything.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What’s most important? When’s the soonest deadline?</a:t>
          </a:r>
        </a:p>
      </dsp:txBody>
      <dsp:txXfrm>
        <a:off x="19394" y="626675"/>
        <a:ext cx="3066000" cy="1955812"/>
      </dsp:txXfrm>
    </dsp:sp>
    <dsp:sp modelId="{D5631047-810E-4C55-9EBC-E483E4CCCCE6}">
      <dsp:nvSpPr>
        <dsp:cNvPr id="0" name=""/>
        <dsp:cNvSpPr/>
      </dsp:nvSpPr>
      <dsp:spPr>
        <a:xfrm>
          <a:off x="3498384" y="15175"/>
          <a:ext cx="3066000" cy="5963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Goal Setting</a:t>
          </a:r>
        </a:p>
      </dsp:txBody>
      <dsp:txXfrm>
        <a:off x="3498384" y="15175"/>
        <a:ext cx="3066000" cy="596325"/>
      </dsp:txXfrm>
    </dsp:sp>
    <dsp:sp modelId="{109B845A-6806-48D9-AE91-4F1C4E0E50CB}">
      <dsp:nvSpPr>
        <dsp:cNvPr id="0" name=""/>
        <dsp:cNvSpPr/>
      </dsp:nvSpPr>
      <dsp:spPr>
        <a:xfrm>
          <a:off x="3498384" y="611500"/>
          <a:ext cx="3066000" cy="19558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Divide your study session into smaller chunks.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What’s realistic and achievable?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Pomodoro technique </a:t>
          </a:r>
        </a:p>
      </dsp:txBody>
      <dsp:txXfrm>
        <a:off x="3498384" y="611500"/>
        <a:ext cx="3066000" cy="1955812"/>
      </dsp:txXfrm>
    </dsp:sp>
    <dsp:sp modelId="{FAD11F8F-6410-4FC8-8A20-8DCAD4A3889D}">
      <dsp:nvSpPr>
        <dsp:cNvPr id="0" name=""/>
        <dsp:cNvSpPr/>
      </dsp:nvSpPr>
      <dsp:spPr>
        <a:xfrm>
          <a:off x="6993625" y="15175"/>
          <a:ext cx="3066000" cy="5963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Self-Awareness</a:t>
          </a:r>
        </a:p>
      </dsp:txBody>
      <dsp:txXfrm>
        <a:off x="6993625" y="15175"/>
        <a:ext cx="3066000" cy="596325"/>
      </dsp:txXfrm>
    </dsp:sp>
    <dsp:sp modelId="{B415CA3A-1B1B-40BA-8DB8-6E48F04DF49F}">
      <dsp:nvSpPr>
        <dsp:cNvPr id="0" name=""/>
        <dsp:cNvSpPr/>
      </dsp:nvSpPr>
      <dsp:spPr>
        <a:xfrm>
          <a:off x="6993625" y="611500"/>
          <a:ext cx="3066000" cy="19558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/>
            <a:t>What time of day do you concentrate best? What distracts you?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/>
            <a:t>What other responsibilities do you have? Looking after siblings? A job?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/>
            <a:t>What’s your form of self-care</a:t>
          </a:r>
          <a:r>
            <a:rPr lang="en-GB" sz="1400" kern="1200" dirty="0"/>
            <a:t>?</a:t>
          </a:r>
        </a:p>
      </dsp:txBody>
      <dsp:txXfrm>
        <a:off x="6993625" y="611500"/>
        <a:ext cx="3066000" cy="19558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31AAE-EB70-7E46-9DA2-B3CD55453D88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DFAE85-8F97-0C44-A90F-62FCB9063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74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d.com/talks/ted_ed_4_things_all_great_listeners_know" TargetMode="External"/><Relationship Id="rId7" Type="http://schemas.openxmlformats.org/officeDocument/2006/relationships/hyperlink" Target="https://www.ted.com/talks?sort=newest&amp;duration=0-6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ted.com/talks/elizabeth_cox_the_benefits_of_daydreaming" TargetMode="External"/><Relationship Id="rId5" Type="http://schemas.openxmlformats.org/officeDocument/2006/relationships/hyperlink" Target="https://www.ted.com/talks/jen_gunter_how_your_sense_of_smell_helps_you_savor_flavor" TargetMode="External"/><Relationship Id="rId4" Type="http://schemas.openxmlformats.org/officeDocument/2006/relationships/hyperlink" Target="https://www.ted.com/talks/jen_gunter_do_you_really_need_8_hours_of_sleep_every_night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Put this slide up whilst learners are coming into the classroom and getting settled – they don’t need to answer the question.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FAE85-8F97-0C44-A90F-62FCB90639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5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Talk through the slide.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Explain that there are several note taking methods, you’ll be going through some of the most popular methods in the next couple of slides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FAE85-8F97-0C44-A90F-62FCB90639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75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Mind Map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Put the keyword, main point or learning outcome in the centre of the page.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Make branches that go from this main point to sub-points, details etc.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Leave enough room for all your points and to use a separate mind-map for each main point.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Colour-code, add drawings and highlight.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GB" b="1" dirty="0"/>
          </a:p>
          <a:p>
            <a:r>
              <a:rPr lang="en-GB" b="1" dirty="0"/>
              <a:t>Cornell Method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Two columns: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One for the main point, theory, learning outcome (done after main notes are completed).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Second for your notes, key-words or questions.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At the end of each page with this method, write a brief summary.</a:t>
            </a:r>
            <a:br>
              <a:rPr lang="en-GB" dirty="0"/>
            </a:br>
            <a:endParaRPr lang="en-GB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FAE85-8F97-0C44-A90F-62FCB90639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28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>
                <a:latin typeface="+mn-lt"/>
              </a:rPr>
              <a:t>Outline Method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b="0" i="0" dirty="0">
                <a:solidFill>
                  <a:srgbClr val="333333"/>
                </a:solidFill>
                <a:effectLst/>
                <a:latin typeface="+mn-lt"/>
              </a:rPr>
              <a:t>Using indentations, bullet points or numbers to visually distinguish the difference between main points, sub-points and details.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b="0" i="0" dirty="0">
                <a:solidFill>
                  <a:srgbClr val="333333"/>
                </a:solidFill>
                <a:effectLst/>
                <a:latin typeface="+mn-lt"/>
              </a:rPr>
              <a:t>Using different coloured pens, capitalisation or highlighters helps to make it more effective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b="0" i="0" dirty="0">
                <a:solidFill>
                  <a:srgbClr val="333333"/>
                </a:solidFill>
                <a:effectLst/>
                <a:latin typeface="+mn-lt"/>
              </a:rPr>
              <a:t>Closest to what they might already do.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GB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GB" b="1" i="0" dirty="0">
                <a:solidFill>
                  <a:srgbClr val="333333"/>
                </a:solidFill>
                <a:effectLst/>
                <a:latin typeface="+mn-lt"/>
              </a:rPr>
              <a:t>Charting Method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Using a table to make your notes.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Separate columns for main points, questions, details, key dates etc.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About classifying your information so you can easily access it.</a:t>
            </a:r>
            <a:endParaRPr lang="en-GB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FAE85-8F97-0C44-A90F-62FCB90639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991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Learners pick one of the 4 note-taking methods and write notes a short clip.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Suggested clips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>
                <a:hlinkClick r:id="rId3"/>
              </a:rPr>
              <a:t>TED-Ed: 4 things all great listeners know | TED Talk</a:t>
            </a:r>
            <a:endParaRPr lang="en-GB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>
                <a:hlinkClick r:id="rId4"/>
              </a:rPr>
              <a:t>Jen Gunter: Do you really need 8 hours of sleep every night? | TED Talk</a:t>
            </a:r>
            <a:endParaRPr lang="en-GB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>
                <a:hlinkClick r:id="rId5"/>
              </a:rPr>
              <a:t>Jen Gunter: How your sense of smell helps you </a:t>
            </a:r>
            <a:r>
              <a:rPr lang="en-GB" dirty="0" err="1">
                <a:hlinkClick r:id="rId5"/>
              </a:rPr>
              <a:t>savor</a:t>
            </a:r>
            <a:r>
              <a:rPr lang="en-GB" dirty="0">
                <a:hlinkClick r:id="rId5"/>
              </a:rPr>
              <a:t> </a:t>
            </a:r>
            <a:r>
              <a:rPr lang="en-GB" dirty="0" err="1">
                <a:hlinkClick r:id="rId5"/>
              </a:rPr>
              <a:t>flavor</a:t>
            </a:r>
            <a:r>
              <a:rPr lang="en-GB" dirty="0">
                <a:hlinkClick r:id="rId5"/>
              </a:rPr>
              <a:t> | TED Talk</a:t>
            </a:r>
            <a:endParaRPr lang="en-GB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>
                <a:hlinkClick r:id="rId6"/>
              </a:rPr>
              <a:t>Elizabeth Cox: The benefits of daydreaming | TED Talk</a:t>
            </a:r>
            <a:endParaRPr lang="en-GB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You can choose an alternative clip, based on your learners interests or curriculum, but ideally the clip should be no longer than 5 minutes: </a:t>
            </a:r>
            <a:r>
              <a:rPr lang="en-GB" dirty="0">
                <a:hlinkClick r:id="rId7"/>
              </a:rPr>
              <a:t>TED: Ideas change everything</a:t>
            </a:r>
            <a:r>
              <a:rPr lang="en-GB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Check in with learners to see how they found the task – try to hear from learners who used different methods.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FAE85-8F97-0C44-A90F-62FCB906390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967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Explain to learners that when they’re reading, it should be active.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Explain some of the skills in the image.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Active reading helps with processing and retaining information.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FAE85-8F97-0C44-A90F-62FCB906390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497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If you have time at the end of the session and the relevant resources (pens, paper, printouts of slides etc) then challenge learners to create a resource about study skills using their technique of choice.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FAE85-8F97-0C44-A90F-62FCB906390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986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Talk through slide and any in college/school support.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Circulate to learners if possible/encourage them to make a note of some of the websites/apps.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FAE85-8F97-0C44-A90F-62FCB906390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93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 summary of the session in the form of what learners can do next/top tips.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FAE85-8F97-0C44-A90F-62FCB906390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5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FAE85-8F97-0C44-A90F-62FCB90639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1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Give them 3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Learners create a clearing mind map – adjust time on slide as needed.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Encourage group discussion after the activity, i.e. what did people write down.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FAE85-8F97-0C44-A90F-62FCB90639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91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 pairs, learners need to take turns explaining one of the concepts on their mind map to the other person e.g. Flashcards - what a flashcard is, how it works, why it’s useful etc. 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After students have done the task – ask how they found it.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Explain that through the task they’ve used techniques – mind mapping, memory recall, and teaching others.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FAE85-8F97-0C44-A90F-62FCB90639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00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Explain the purpose of the session.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FAE85-8F97-0C44-A90F-62FCB90639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06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Study skills are skills you need to study and learn effectively, they’re useful in daily life too, so it’s important you work on developing them!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Ask for examples of where each skill is already used.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Give relevant examples: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/>
              <a:t>Looking for reviews of a product on TikTok then deciding if they should by it = researching and evaluating information.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/>
              <a:t>Debates about why a football player made certain pass = critical thinking.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dirty="0"/>
              <a:t>Ask where they think they do/could use these skills outside of school/college – either now or in the future.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FAE85-8F97-0C44-A90F-62FCB90639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426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Being organised sets the foundation for effective study.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Explain what term</a:t>
            </a:r>
          </a:p>
          <a:p>
            <a:endParaRPr lang="en-GB" b="1" dirty="0"/>
          </a:p>
          <a:p>
            <a:r>
              <a:rPr lang="en-GB" b="1" dirty="0"/>
              <a:t>Time Management: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/>
              <a:t>Planning for the term/ year.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/>
              <a:t>Knowing when deadlines and exams are.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/>
              <a:t>Thinking about what your week looks like – how much time do you have to study?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/>
              <a:t>Prioritisation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/>
              <a:t>Deciding what’s most important.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/>
              <a:t>What’s the soonest deadline? What’s urgent?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/>
              <a:t>Could use a prioritisation matrix.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GB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/>
              <a:t>Workspace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/>
              <a:t>Studying somewhere that you won’t get distracted.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/>
              <a:t>Where do you concentrate best? Library, café, college/school?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GB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/>
              <a:t>Goal Setting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b="0" dirty="0"/>
              <a:t>Dividing study sessions into smaller chunks.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b="0" dirty="0"/>
              <a:t>What’s realistic and achievable in that time? E.g. one mock exam, making notes on two topics.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b="0" dirty="0"/>
              <a:t>Techniques e.g. pomodoro.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GB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/>
              <a:t>Resources &amp; Materials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b="0" dirty="0"/>
              <a:t>Make sure you’ve got the things you need before studying – e.g. books, pens, paper, slides etc.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b="0" dirty="0"/>
              <a:t>Make sure all your files are organised – physical and digital. 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GB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/>
              <a:t>Self-Awareness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b="0" dirty="0"/>
              <a:t>Understanding how you work best &amp; how to look after yourself.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b="0" dirty="0"/>
              <a:t>Think about what time of day you work best, what distracts you, how to balance your </a:t>
            </a:r>
            <a:r>
              <a:rPr lang="en-GB" b="0" dirty="0" err="1"/>
              <a:t>responsibilies</a:t>
            </a:r>
            <a:r>
              <a:rPr lang="en-GB" b="0" dirty="0"/>
              <a:t> and what you do for self-care.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FAE85-8F97-0C44-A90F-62FCB90639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48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Being organised sets the foundation for effective study.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Explain what term</a:t>
            </a:r>
          </a:p>
          <a:p>
            <a:endParaRPr lang="en-GB" b="1" dirty="0"/>
          </a:p>
          <a:p>
            <a:r>
              <a:rPr lang="en-GB" b="1" dirty="0"/>
              <a:t>Time Management: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/>
              <a:t>Planning for the term/ year.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/>
              <a:t>Knowing when deadlines and exams are.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/>
              <a:t>Thinking about what your week looks like – how much time do you have to study?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/>
              <a:t>Prioritisation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/>
              <a:t>Deciding what’s most important.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/>
              <a:t>What’s the soonest deadline? What’s urgent?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/>
              <a:t>Could use a prioritisation matrix.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GB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/>
              <a:t>Workspace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/>
              <a:t>Studying somewhere that you won’t get distracted.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/>
              <a:t>Where do you concentrate best? Library, café, college/school?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GB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/>
              <a:t>Goal Setting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b="0" dirty="0"/>
              <a:t>Dividing study sessions into smaller chunks.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b="0" dirty="0"/>
              <a:t>What’s realistic and achievable in that time? E.g. one mock exam, making notes on two topics.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b="0" dirty="0"/>
              <a:t>Techniques e.g. pomodoro.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GB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/>
              <a:t>Resources &amp; Materials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b="0" dirty="0"/>
              <a:t>Make sure you’ve got the things you need before studying – e.g. books, pens, paper, slides etc.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b="0" dirty="0"/>
              <a:t>Make sure all your files are organised – physical and digital. 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GB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/>
              <a:t>Self-Awareness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b="0" dirty="0"/>
              <a:t>Understanding how you work best &amp; how to look after yourself.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b="0" dirty="0"/>
              <a:t>Think about what time of day you work best, what distracts you, how to balance your </a:t>
            </a:r>
            <a:r>
              <a:rPr lang="en-GB" b="0" dirty="0" err="1"/>
              <a:t>responsibilies</a:t>
            </a:r>
            <a:r>
              <a:rPr lang="en-GB" b="0" dirty="0"/>
              <a:t> and what you do for self-care.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FAE85-8F97-0C44-A90F-62FCB90639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064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dirty="0"/>
              <a:t>Give students a couple of minutes to discuss the two timetables then draw them back into a group discussion.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dirty="0"/>
              <a:t>Comments might include: </a:t>
            </a:r>
          </a:p>
          <a:p>
            <a:pPr marL="1543050" lvl="3" indent="-171450">
              <a:buFont typeface="Wingdings" panose="05000000000000000000" pitchFamily="2" charset="2"/>
              <a:buChar char="Ø"/>
            </a:pPr>
            <a:r>
              <a:rPr lang="en-GB" dirty="0"/>
              <a:t>Charlie has written her full schedule.</a:t>
            </a:r>
          </a:p>
          <a:p>
            <a:pPr marL="1543050" lvl="3" indent="-171450">
              <a:buFont typeface="Wingdings" panose="05000000000000000000" pitchFamily="2" charset="2"/>
              <a:buChar char="Ø"/>
            </a:pPr>
            <a:r>
              <a:rPr lang="en-GB" dirty="0"/>
              <a:t>Rowan’s is unrealistic – there’s no breaks</a:t>
            </a:r>
          </a:p>
          <a:p>
            <a:pPr marL="1543050" lvl="3" indent="-171450">
              <a:buFont typeface="Wingdings" panose="05000000000000000000" pitchFamily="2" charset="2"/>
              <a:buChar char="Ø"/>
            </a:pPr>
            <a:r>
              <a:rPr lang="en-GB" dirty="0"/>
              <a:t>Charlie includes things like going for a run and socialisation – life outside of study</a:t>
            </a:r>
          </a:p>
          <a:p>
            <a:pPr marL="1371600" lvl="3" indent="0">
              <a:buFont typeface="Wingdings" panose="05000000000000000000" pitchFamily="2" charset="2"/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FAE85-8F97-0C44-A90F-62FCB90639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44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D8CE88-1E1E-9849-B451-5457C40E06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D2AD80-71C7-BD4A-A167-327DD9B9D75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4088886"/>
            <a:ext cx="9144000" cy="1164765"/>
          </a:xfrm>
        </p:spPr>
        <p:txBody>
          <a:bodyPr anchor="b">
            <a:normAutofit/>
          </a:bodyPr>
          <a:lstStyle>
            <a:lvl1pPr algn="ctr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0D87A-B4B5-E541-B6F5-842E8ECEB1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722427"/>
            <a:ext cx="9144000" cy="85514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subtitle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D4BF69-E8DA-F341-84C6-E9E0B8314450}"/>
              </a:ext>
            </a:extLst>
          </p:cNvPr>
          <p:cNvSpPr/>
          <p:nvPr userDrawn="1"/>
        </p:nvSpPr>
        <p:spPr>
          <a:xfrm>
            <a:off x="5466000" y="5442002"/>
            <a:ext cx="126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88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89B0A-13F9-5B4F-A7BB-75B72C95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9794"/>
            <a:ext cx="457200" cy="323388"/>
          </a:xfrm>
        </p:spPr>
        <p:txBody>
          <a:bodyPr anchor="ctr"/>
          <a:lstStyle>
            <a:lvl1pPr algn="ctr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fld id="{9F926885-5829-0A40-BA08-555F19A639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EABD5BB-3A73-5C32-F073-7493BA8D94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7590" y="1542859"/>
            <a:ext cx="6160163" cy="1519088"/>
          </a:xfrm>
        </p:spPr>
        <p:txBody>
          <a:bodyPr anchor="b">
            <a:noAutofit/>
          </a:bodyPr>
          <a:lstStyle>
            <a:lvl1pPr>
              <a:defRPr sz="46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section divider title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CBDC21E-950D-2D33-35EB-9B51BED66EAA}"/>
              </a:ext>
            </a:extLst>
          </p:cNvPr>
          <p:cNvSpPr txBox="1">
            <a:spLocks/>
          </p:cNvSpPr>
          <p:nvPr userDrawn="1"/>
        </p:nvSpPr>
        <p:spPr>
          <a:xfrm>
            <a:off x="152400" y="6612194"/>
            <a:ext cx="457200" cy="3233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lnSpc>
                <a:spcPct val="100000"/>
              </a:lnSpc>
              <a:defRPr sz="1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926885-5829-0A40-BA08-555F19A6394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E41021-96F3-F17B-CC20-5843933D01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"/>
            <a:ext cx="457199" cy="6857990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46297DE-4950-238C-E0C6-AD86C19045C5}"/>
              </a:ext>
            </a:extLst>
          </p:cNvPr>
          <p:cNvSpPr txBox="1">
            <a:spLocks/>
          </p:cNvSpPr>
          <p:nvPr userDrawn="1"/>
        </p:nvSpPr>
        <p:spPr>
          <a:xfrm>
            <a:off x="0" y="6451597"/>
            <a:ext cx="457200" cy="3233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lnSpc>
                <a:spcPct val="100000"/>
              </a:lnSpc>
              <a:defRPr sz="1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926885-5829-0A40-BA08-555F19A6394A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D4E1F12-BFAA-5F44-9D1E-11E5DA302D8A}"/>
              </a:ext>
            </a:extLst>
          </p:cNvPr>
          <p:cNvSpPr/>
          <p:nvPr userDrawn="1"/>
        </p:nvSpPr>
        <p:spPr>
          <a:xfrm>
            <a:off x="7821338" y="5"/>
            <a:ext cx="4460604" cy="4498199"/>
          </a:xfrm>
          <a:custGeom>
            <a:avLst/>
            <a:gdLst>
              <a:gd name="connsiteX0" fmla="*/ 245599 w 4460604"/>
              <a:gd name="connsiteY0" fmla="*/ 0 h 4498199"/>
              <a:gd name="connsiteX1" fmla="*/ 4460604 w 4460604"/>
              <a:gd name="connsiteY1" fmla="*/ 0 h 4498199"/>
              <a:gd name="connsiteX2" fmla="*/ 4460604 w 4460604"/>
              <a:gd name="connsiteY2" fmla="*/ 4266360 h 4498199"/>
              <a:gd name="connsiteX3" fmla="*/ 4227424 w 4460604"/>
              <a:gd name="connsiteY3" fmla="*/ 4351705 h 4498199"/>
              <a:gd name="connsiteX4" fmla="*/ 3258458 w 4460604"/>
              <a:gd name="connsiteY4" fmla="*/ 4498199 h 4498199"/>
              <a:gd name="connsiteX5" fmla="*/ 0 w 4460604"/>
              <a:gd name="connsiteY5" fmla="*/ 1239741 h 4498199"/>
              <a:gd name="connsiteX6" fmla="*/ 146494 w 4460604"/>
              <a:gd name="connsiteY6" fmla="*/ 270775 h 4498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0604" h="4498199">
                <a:moveTo>
                  <a:pt x="245599" y="0"/>
                </a:moveTo>
                <a:lnTo>
                  <a:pt x="4460604" y="0"/>
                </a:lnTo>
                <a:lnTo>
                  <a:pt x="4460604" y="4266360"/>
                </a:lnTo>
                <a:lnTo>
                  <a:pt x="4227424" y="4351705"/>
                </a:lnTo>
                <a:cubicBezTo>
                  <a:pt x="3921328" y="4446911"/>
                  <a:pt x="3595882" y="4498199"/>
                  <a:pt x="3258458" y="4498199"/>
                </a:cubicBezTo>
                <a:cubicBezTo>
                  <a:pt x="1458861" y="4498199"/>
                  <a:pt x="0" y="3039338"/>
                  <a:pt x="0" y="1239741"/>
                </a:cubicBezTo>
                <a:cubicBezTo>
                  <a:pt x="0" y="902317"/>
                  <a:pt x="51288" y="576871"/>
                  <a:pt x="146494" y="27077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B1427D89-6C0A-F92A-DBB7-E94235B6F3C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64532" y="1406441"/>
            <a:ext cx="3875068" cy="545155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74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D41479-13B8-4E8F-824C-0402FC679CA0}"/>
              </a:ext>
            </a:extLst>
          </p:cNvPr>
          <p:cNvSpPr/>
          <p:nvPr userDrawn="1"/>
        </p:nvSpPr>
        <p:spPr>
          <a:xfrm>
            <a:off x="6688668" y="0"/>
            <a:ext cx="550333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5D427A1-C540-EE03-3F05-8932B55B65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101" y="350577"/>
            <a:ext cx="5740196" cy="647853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773377-24FD-0167-1100-3043BA2B4B00}"/>
              </a:ext>
            </a:extLst>
          </p:cNvPr>
          <p:cNvSpPr/>
          <p:nvPr userDrawn="1"/>
        </p:nvSpPr>
        <p:spPr>
          <a:xfrm>
            <a:off x="935226" y="1106131"/>
            <a:ext cx="108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631783E5-BDE1-7C72-0285-C83B440746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897" y="1533525"/>
            <a:ext cx="5740196" cy="485426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23E39B77-1D29-57F8-EBA1-2EB1E11B67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87309" y="1533525"/>
            <a:ext cx="4359781" cy="4854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34264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logos on a blue background&#10;&#10;Description automatically generated">
            <a:extLst>
              <a:ext uri="{FF2B5EF4-FFF2-40B4-BE49-F238E27FC236}">
                <a16:creationId xmlns:a16="http://schemas.microsoft.com/office/drawing/2014/main" id="{2D6E62E7-47AE-0185-3140-C83E47959E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61B032-7356-200E-FE42-D8ED51568ABB}"/>
              </a:ext>
            </a:extLst>
          </p:cNvPr>
          <p:cNvSpPr/>
          <p:nvPr userDrawn="1"/>
        </p:nvSpPr>
        <p:spPr>
          <a:xfrm>
            <a:off x="0" y="0"/>
            <a:ext cx="12192000" cy="7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07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D8CE88-1E1E-9849-B451-5457C40E06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D2AD80-71C7-BD4A-A167-327DD9B9D75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4539663"/>
            <a:ext cx="9144000" cy="603148"/>
          </a:xfrm>
        </p:spPr>
        <p:txBody>
          <a:bodyPr anchor="b">
            <a:normAutofit/>
          </a:bodyPr>
          <a:lstStyle>
            <a:lvl1pPr algn="ctr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0D87A-B4B5-E541-B6F5-842E8ECEB1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583877"/>
            <a:ext cx="9144000" cy="85514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www.gohigherwestyorks.ac.uk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98785C-901E-AD48-A1F7-7CF03C154A20}"/>
              </a:ext>
            </a:extLst>
          </p:cNvPr>
          <p:cNvSpPr/>
          <p:nvPr userDrawn="1"/>
        </p:nvSpPr>
        <p:spPr>
          <a:xfrm>
            <a:off x="5466000" y="5303452"/>
            <a:ext cx="126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44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B0F0A-AB31-0E41-95E4-19F00CCC28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101" y="350577"/>
            <a:ext cx="10568654" cy="647853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A724D-B2EC-1348-A476-9AB73B4BA7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"/>
            <a:ext cx="457199" cy="68579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89B0A-13F9-5B4F-A7BB-75B72C95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9794"/>
            <a:ext cx="457200" cy="323388"/>
          </a:xfrm>
        </p:spPr>
        <p:txBody>
          <a:bodyPr anchor="ctr"/>
          <a:lstStyle>
            <a:lvl1pPr algn="ctr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fld id="{9F926885-5829-0A40-BA08-555F19A639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B51581-9BBF-4B46-9CC3-757E7E5B20A4}"/>
              </a:ext>
            </a:extLst>
          </p:cNvPr>
          <p:cNvSpPr/>
          <p:nvPr userDrawn="1"/>
        </p:nvSpPr>
        <p:spPr>
          <a:xfrm>
            <a:off x="935226" y="1106131"/>
            <a:ext cx="108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A23C219-3C03-A541-A82F-0000888B81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897" y="1533525"/>
            <a:ext cx="10568654" cy="485426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97121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B0F0A-AB31-0E41-95E4-19F00CCC28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101" y="350577"/>
            <a:ext cx="5279103" cy="647853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A724D-B2EC-1348-A476-9AB73B4BA7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"/>
            <a:ext cx="457199" cy="685799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89B0A-13F9-5B4F-A7BB-75B72C95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9794"/>
            <a:ext cx="457200" cy="323388"/>
          </a:xfrm>
        </p:spPr>
        <p:txBody>
          <a:bodyPr anchor="ctr"/>
          <a:lstStyle>
            <a:lvl1pPr algn="ctr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fld id="{9F926885-5829-0A40-BA08-555F19A639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B51581-9BBF-4B46-9CC3-757E7E5B20A4}"/>
              </a:ext>
            </a:extLst>
          </p:cNvPr>
          <p:cNvSpPr/>
          <p:nvPr userDrawn="1"/>
        </p:nvSpPr>
        <p:spPr>
          <a:xfrm>
            <a:off x="935226" y="1106131"/>
            <a:ext cx="108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A23C219-3C03-A541-A82F-0000888B81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897" y="1533525"/>
            <a:ext cx="5279103" cy="485426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CCFFB3-1A9B-464F-B316-A9D941A99F12}"/>
              </a:ext>
            </a:extLst>
          </p:cNvPr>
          <p:cNvSpPr/>
          <p:nvPr userDrawn="1"/>
        </p:nvSpPr>
        <p:spPr>
          <a:xfrm>
            <a:off x="7398326" y="0"/>
            <a:ext cx="479367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C5DF5D6-2C2F-6E49-A3DB-2CF4AE8A7D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33049" y="762000"/>
            <a:ext cx="4641850" cy="5334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222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B0F0A-AB31-0E41-95E4-19F00CCC28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101" y="350577"/>
            <a:ext cx="5279103" cy="647853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A724D-B2EC-1348-A476-9AB73B4BA7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"/>
            <a:ext cx="457199" cy="685799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89B0A-13F9-5B4F-A7BB-75B72C95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9794"/>
            <a:ext cx="457200" cy="323388"/>
          </a:xfrm>
        </p:spPr>
        <p:txBody>
          <a:bodyPr anchor="ctr"/>
          <a:lstStyle>
            <a:lvl1pPr algn="ctr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fld id="{9F926885-5829-0A40-BA08-555F19A639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B51581-9BBF-4B46-9CC3-757E7E5B20A4}"/>
              </a:ext>
            </a:extLst>
          </p:cNvPr>
          <p:cNvSpPr/>
          <p:nvPr userDrawn="1"/>
        </p:nvSpPr>
        <p:spPr>
          <a:xfrm>
            <a:off x="935226" y="1106131"/>
            <a:ext cx="108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A23C219-3C03-A541-A82F-0000888B81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897" y="1533525"/>
            <a:ext cx="5279103" cy="485426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CCFFB3-1A9B-464F-B316-A9D941A99F12}"/>
              </a:ext>
            </a:extLst>
          </p:cNvPr>
          <p:cNvSpPr/>
          <p:nvPr userDrawn="1"/>
        </p:nvSpPr>
        <p:spPr>
          <a:xfrm>
            <a:off x="7398326" y="0"/>
            <a:ext cx="479367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C5DF5D6-2C2F-6E49-A3DB-2CF4AE8A7D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33049" y="762000"/>
            <a:ext cx="4641850" cy="5334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464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no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B0F0A-AB31-0E41-95E4-19F00CCC28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101" y="350577"/>
            <a:ext cx="5740196" cy="647853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A724D-B2EC-1348-A476-9AB73B4BA7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"/>
            <a:ext cx="457199" cy="685799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89B0A-13F9-5B4F-A7BB-75B72C95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9794"/>
            <a:ext cx="457200" cy="323388"/>
          </a:xfrm>
        </p:spPr>
        <p:txBody>
          <a:bodyPr anchor="ctr"/>
          <a:lstStyle>
            <a:lvl1pPr algn="ctr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fld id="{9F926885-5829-0A40-BA08-555F19A639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B51581-9BBF-4B46-9CC3-757E7E5B20A4}"/>
              </a:ext>
            </a:extLst>
          </p:cNvPr>
          <p:cNvSpPr/>
          <p:nvPr userDrawn="1"/>
        </p:nvSpPr>
        <p:spPr>
          <a:xfrm>
            <a:off x="935226" y="1106131"/>
            <a:ext cx="108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A23C219-3C03-A541-A82F-0000888B81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897" y="1533525"/>
            <a:ext cx="5740196" cy="485426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95E531B-A578-1046-9F92-E47A85E31F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035118" y="0"/>
            <a:ext cx="5156881" cy="6858000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3553170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B0F0A-AB31-0E41-95E4-19F00CCC28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1559" y="350577"/>
            <a:ext cx="5740196" cy="647853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A724D-B2EC-1348-A476-9AB73B4BA7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"/>
            <a:ext cx="457199" cy="685799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89B0A-13F9-5B4F-A7BB-75B72C95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9794"/>
            <a:ext cx="457200" cy="323388"/>
          </a:xfrm>
        </p:spPr>
        <p:txBody>
          <a:bodyPr anchor="ctr"/>
          <a:lstStyle>
            <a:lvl1pPr algn="ctr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fld id="{9F926885-5829-0A40-BA08-555F19A639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B51581-9BBF-4B46-9CC3-757E7E5B20A4}"/>
              </a:ext>
            </a:extLst>
          </p:cNvPr>
          <p:cNvSpPr/>
          <p:nvPr userDrawn="1"/>
        </p:nvSpPr>
        <p:spPr>
          <a:xfrm>
            <a:off x="5949684" y="1106131"/>
            <a:ext cx="108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A23C219-3C03-A541-A82F-0000888B81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31355" y="1533525"/>
            <a:ext cx="5740196" cy="485426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95E531B-A578-1046-9F92-E47A85E31F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" y="0"/>
            <a:ext cx="4911213" cy="6858000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3679212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mall Image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B0F0A-AB31-0E41-95E4-19F00CCC28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1559" y="350577"/>
            <a:ext cx="5740196" cy="647853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A724D-B2EC-1348-A476-9AB73B4BA7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"/>
            <a:ext cx="457199" cy="685799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89B0A-13F9-5B4F-A7BB-75B72C95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9794"/>
            <a:ext cx="457200" cy="323388"/>
          </a:xfrm>
        </p:spPr>
        <p:txBody>
          <a:bodyPr anchor="ctr"/>
          <a:lstStyle>
            <a:lvl1pPr algn="ctr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fld id="{9F926885-5829-0A40-BA08-555F19A639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B51581-9BBF-4B46-9CC3-757E7E5B20A4}"/>
              </a:ext>
            </a:extLst>
          </p:cNvPr>
          <p:cNvSpPr/>
          <p:nvPr userDrawn="1"/>
        </p:nvSpPr>
        <p:spPr>
          <a:xfrm>
            <a:off x="5949684" y="1106131"/>
            <a:ext cx="108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A23C219-3C03-A541-A82F-0000888B81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31355" y="1533525"/>
            <a:ext cx="5740196" cy="485426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95E531B-A578-1046-9F92-E47A85E31F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40658" y="479345"/>
            <a:ext cx="4527755" cy="5908448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3125887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c the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527E819-F239-38DB-0837-4CA82776BA0C}"/>
              </a:ext>
            </a:extLst>
          </p:cNvPr>
          <p:cNvSpPr/>
          <p:nvPr userDrawn="1"/>
        </p:nvSpPr>
        <p:spPr>
          <a:xfrm>
            <a:off x="-5837" y="6384976"/>
            <a:ext cx="457199" cy="473024"/>
          </a:xfrm>
          <a:prstGeom prst="rect">
            <a:avLst/>
          </a:prstGeom>
          <a:solidFill>
            <a:srgbClr val="46FDFF"/>
          </a:solidFill>
          <a:ln>
            <a:solidFill>
              <a:srgbClr val="46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736E80-A061-E148-B760-D8FA5D3F1B3B}"/>
              </a:ext>
            </a:extLst>
          </p:cNvPr>
          <p:cNvSpPr/>
          <p:nvPr userDrawn="1"/>
        </p:nvSpPr>
        <p:spPr>
          <a:xfrm>
            <a:off x="457200" y="0"/>
            <a:ext cx="11734800" cy="6889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AB0F0A-AB31-0E41-95E4-19F00CCC28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101" y="350577"/>
            <a:ext cx="10568654" cy="64785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89B0A-13F9-5B4F-A7BB-75B72C95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9794"/>
            <a:ext cx="457200" cy="323388"/>
          </a:xfrm>
        </p:spPr>
        <p:txBody>
          <a:bodyPr anchor="ctr"/>
          <a:lstStyle>
            <a:lvl1pPr algn="ctr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fld id="{9F926885-5829-0A40-BA08-555F19A639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65B0E-F971-874B-AB35-A127EA2F05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75226" y="4422482"/>
            <a:ext cx="2192337" cy="113886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19262AC8-4437-5942-B891-DEA8AB5431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39715" y="4422482"/>
            <a:ext cx="2192337" cy="113886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188CD2F0-AE70-A442-945B-CE0963D567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45095" y="4422482"/>
            <a:ext cx="2192337" cy="113886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A6A19679-F1E7-AD43-A8E7-603C8E30B4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48629" y="4422482"/>
            <a:ext cx="2192337" cy="113886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AC6CFA74-4A91-8960-2940-396098C0A0F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50504" y="2014595"/>
            <a:ext cx="2160000" cy="2160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9C99B1F-A40A-24A1-EA85-B0580E6B3B2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93849" y="2014595"/>
            <a:ext cx="2160000" cy="2160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71D0718F-BE2D-5B8E-0E9E-DADFA781344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645095" y="2014595"/>
            <a:ext cx="2160000" cy="2160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7903FDC-A167-E7AA-CB20-4C85BBC111A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47623" y="2014595"/>
            <a:ext cx="2160000" cy="2160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7A372B-6954-D2AA-F5E2-28C43A12194E}"/>
              </a:ext>
            </a:extLst>
          </p:cNvPr>
          <p:cNvSpPr/>
          <p:nvPr userDrawn="1"/>
        </p:nvSpPr>
        <p:spPr>
          <a:xfrm>
            <a:off x="1" y="0"/>
            <a:ext cx="457199" cy="63849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291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736E80-A061-E148-B760-D8FA5D3F1B3B}"/>
              </a:ext>
            </a:extLst>
          </p:cNvPr>
          <p:cNvSpPr/>
          <p:nvPr userDrawn="1"/>
        </p:nvSpPr>
        <p:spPr>
          <a:xfrm>
            <a:off x="457200" y="0"/>
            <a:ext cx="11734800" cy="68892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A724D-B2EC-1348-A476-9AB73B4BA7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32" r="132"/>
          <a:stretch/>
        </p:blipFill>
        <p:spPr>
          <a:xfrm>
            <a:off x="0" y="0"/>
            <a:ext cx="455993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89B0A-13F9-5B4F-A7BB-75B72C95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9794"/>
            <a:ext cx="457200" cy="323388"/>
          </a:xfrm>
        </p:spPr>
        <p:txBody>
          <a:bodyPr anchor="ctr"/>
          <a:lstStyle>
            <a:lvl1pPr algn="ctr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fld id="{9F926885-5829-0A40-BA08-555F19A639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65B0E-F971-874B-AB35-A127EA2F05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75227" y="4112768"/>
            <a:ext cx="2160000" cy="113886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19262AC8-4437-5942-B891-DEA8AB5431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39716" y="4112768"/>
            <a:ext cx="2160000" cy="113886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188CD2F0-AE70-A442-945B-CE0963D567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45096" y="4112768"/>
            <a:ext cx="2160000" cy="113886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A6A19679-F1E7-AD43-A8E7-603C8E30B4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48630" y="4112768"/>
            <a:ext cx="2160000" cy="113886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5B6E234-4D58-2242-BEAD-41ED30FA570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75226" y="1429258"/>
            <a:ext cx="2160000" cy="216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9AB1C715-EF2D-9C4A-BD77-769BF1640B6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39715" y="1429258"/>
            <a:ext cx="2160000" cy="216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89C6EFC-51E4-9A4B-AD14-E6FC4117681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661263" y="1429258"/>
            <a:ext cx="2160000" cy="216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4921495B-A15A-3047-B976-E1A7DAD2A5F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48629" y="1429258"/>
            <a:ext cx="2160000" cy="216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379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9739D8-032A-0647-8556-12CD09BEA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139FB2-EB19-5448-A4C0-A086A065B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2AC7F-7C1D-DC49-8C3F-1C380FAEBD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3AA8C-15D4-C440-B7A6-B3281C6095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82CCA-E908-5D4B-88DE-CCB3189FA5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F926885-5829-0A40-BA08-555F19A639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7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72" r:id="rId11"/>
    <p:sldLayoutId id="2147483673" r:id="rId12"/>
    <p:sldLayoutId id="2147483670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20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/4038647/buckets/8020982/uploads/7196814061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3" Type="http://schemas.openxmlformats.org/officeDocument/2006/relationships/diagramData" Target="../diagrams/data1.xml"/><Relationship Id="rId21" Type="http://schemas.openxmlformats.org/officeDocument/2006/relationships/image" Target="../media/image26.png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0.png"/><Relationship Id="rId10" Type="http://schemas.openxmlformats.org/officeDocument/2006/relationships/diagramQuickStyle" Target="../diagrams/quickStyle2.xml"/><Relationship Id="rId19" Type="http://schemas.openxmlformats.org/officeDocument/2006/relationships/image" Target="../media/image24.png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19.svg"/><Relationship Id="rId22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19.svg"/><Relationship Id="rId4" Type="http://schemas.openxmlformats.org/officeDocument/2006/relationships/image" Target="../media/image27.sv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4735-3D57-1F4F-A418-AAD46DD563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Why do we need study skills?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28768A-A238-A948-A451-F7C2D0F4E1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916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378EB-FEC4-4C4B-A61B-4F4D3A5A5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Timetable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E68995-7411-9644-AFDE-F168A266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698800-EC40-504A-B9BB-5A4F93E5DC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Discuss these two timetables – What’s good? What’s bad? Which is better? Why?</a:t>
            </a:r>
          </a:p>
          <a:p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307719C-9441-84B5-22FC-6395026AA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502" y="2376321"/>
            <a:ext cx="4318194" cy="4055856"/>
          </a:xfrm>
          <a:prstGeom prst="rect">
            <a:avLst/>
          </a:prstGeom>
        </p:spPr>
      </p:pic>
      <p:pic>
        <p:nvPicPr>
          <p:cNvPr id="24" name="table">
            <a:extLst>
              <a:ext uri="{FF2B5EF4-FFF2-40B4-BE49-F238E27FC236}">
                <a16:creationId xmlns:a16="http://schemas.microsoft.com/office/drawing/2014/main" id="{E79C0E8C-AD3C-B280-1151-6106A3ED8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6305" y="2337031"/>
            <a:ext cx="4534024" cy="405585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E2CCAED-FB04-81C8-2BE4-573610A378BD}"/>
              </a:ext>
            </a:extLst>
          </p:cNvPr>
          <p:cNvSpPr txBox="1"/>
          <p:nvPr/>
        </p:nvSpPr>
        <p:spPr>
          <a:xfrm>
            <a:off x="2537884" y="6297698"/>
            <a:ext cx="2348752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Rowan’s Timetable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E8928E9-A81B-0D95-3535-17B70B11187D}"/>
              </a:ext>
            </a:extLst>
          </p:cNvPr>
          <p:cNvSpPr txBox="1"/>
          <p:nvPr/>
        </p:nvSpPr>
        <p:spPr>
          <a:xfrm>
            <a:off x="8025971" y="6299942"/>
            <a:ext cx="370911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Charlie’s Timetable</a:t>
            </a:r>
          </a:p>
        </p:txBody>
      </p:sp>
    </p:spTree>
    <p:extLst>
      <p:ext uri="{BB962C8B-B14F-4D97-AF65-F5344CB8AC3E}">
        <p14:creationId xmlns:p14="http://schemas.microsoft.com/office/powerpoint/2010/main" val="2806594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7C0A6-F422-734C-B3AF-5A71897BC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note-taking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6AD042-768E-F44E-9C24-57F4618D9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A7CD56-548E-0646-BDC6-F13E46B712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31354" y="1533524"/>
            <a:ext cx="6214107" cy="5111115"/>
          </a:xfrm>
        </p:spPr>
        <p:txBody>
          <a:bodyPr/>
          <a:lstStyle/>
          <a:p>
            <a:r>
              <a:rPr lang="en-GB" dirty="0"/>
              <a:t>Clarifying your thoughts and understanding.</a:t>
            </a:r>
          </a:p>
          <a:p>
            <a:r>
              <a:rPr lang="en-GB" dirty="0"/>
              <a:t>Supporting critical thinking.</a:t>
            </a:r>
          </a:p>
          <a:p>
            <a:r>
              <a:rPr lang="en-GB" dirty="0"/>
              <a:t>Memorising important information.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>
                <a:solidFill>
                  <a:schemeClr val="accent6">
                    <a:lumMod val="10000"/>
                  </a:schemeClr>
                </a:solidFill>
              </a:rPr>
              <a:t>Remember to focus on:</a:t>
            </a:r>
          </a:p>
          <a:p>
            <a:r>
              <a:rPr lang="en-GB" dirty="0"/>
              <a:t>Using your own words – helps with understanding and remembering. </a:t>
            </a:r>
          </a:p>
          <a:p>
            <a:r>
              <a:rPr lang="en-GB" dirty="0"/>
              <a:t>Using key words, phrases, doodles and  abbreviations (make up your own).</a:t>
            </a:r>
          </a:p>
          <a:p>
            <a:r>
              <a:rPr lang="en-GB" dirty="0"/>
              <a:t>Noting key points - relevance.</a:t>
            </a:r>
          </a:p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561AF66-7184-EBE2-82D1-DA416BE3F30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6073" r="2607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19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378EB-FEC4-4C4B-A61B-4F4D3A5A5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Note-taking methods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E68995-7411-9644-AFDE-F168A266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3" name="Picture 22" descr="A diagram of a mind map&#10;&#10;Description automatically generated">
            <a:extLst>
              <a:ext uri="{FF2B5EF4-FFF2-40B4-BE49-F238E27FC236}">
                <a16:creationId xmlns:a16="http://schemas.microsoft.com/office/drawing/2014/main" id="{663A9294-1733-9E79-2B1C-850BB7260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01" y="1928171"/>
            <a:ext cx="5178385" cy="4341029"/>
          </a:xfrm>
          <a:prstGeom prst="rect">
            <a:avLst/>
          </a:prstGeom>
        </p:spPr>
      </p:pic>
      <p:pic>
        <p:nvPicPr>
          <p:cNvPr id="24" name="Picture 23" descr="A close-up of a note&#10;&#10;Description automatically generated">
            <a:extLst>
              <a:ext uri="{FF2B5EF4-FFF2-40B4-BE49-F238E27FC236}">
                <a16:creationId xmlns:a16="http://schemas.microsoft.com/office/drawing/2014/main" id="{D88C24EB-ACE2-08F0-F3B1-7ECCB2ED4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8723" y="1928172"/>
            <a:ext cx="5178385" cy="434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3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378EB-FEC4-4C4B-A61B-4F4D3A5A5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Note-taking methods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E68995-7411-9644-AFDE-F168A266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Picture 3" descr="A paper with text and bubbles&#10;&#10;Description automatically generated with medium confidence">
            <a:extLst>
              <a:ext uri="{FF2B5EF4-FFF2-40B4-BE49-F238E27FC236}">
                <a16:creationId xmlns:a16="http://schemas.microsoft.com/office/drawing/2014/main" id="{85508A5E-05AE-9156-2579-02E9C224F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01" y="2074986"/>
            <a:ext cx="5053298" cy="4236168"/>
          </a:xfrm>
          <a:prstGeom prst="rect">
            <a:avLst/>
          </a:prstGeom>
        </p:spPr>
      </p:pic>
      <p:pic>
        <p:nvPicPr>
          <p:cNvPr id="5" name="Picture 4" descr="A close-up of a paper&#10;&#10;Description automatically generated">
            <a:extLst>
              <a:ext uri="{FF2B5EF4-FFF2-40B4-BE49-F238E27FC236}">
                <a16:creationId xmlns:a16="http://schemas.microsoft.com/office/drawing/2014/main" id="{83920F2D-371D-DCE6-021A-D5174435F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1676" y="2074985"/>
            <a:ext cx="5053298" cy="423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38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D8009B1-28CE-C678-D158-8EBF5991E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 taking – your turn!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2D87957-9BA3-E801-06F9-D4B38889D0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Choose one of the note taking styles…</a:t>
            </a:r>
          </a:p>
          <a:p>
            <a:endParaRPr lang="en-GB" dirty="0"/>
          </a:p>
          <a:p>
            <a:r>
              <a:rPr lang="en-GB" dirty="0"/>
              <a:t>Using the note taking style you’ve chosen, make notes on the short clip we’re about to watch.</a:t>
            </a:r>
          </a:p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3C3516-2FDA-F706-0BA0-5A83590BA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Picture Placeholder 7" descr="A person writing on a piece of paper&#10;&#10;Description automatically generated">
            <a:extLst>
              <a:ext uri="{FF2B5EF4-FFF2-40B4-BE49-F238E27FC236}">
                <a16:creationId xmlns:a16="http://schemas.microsoft.com/office/drawing/2014/main" id="{DF3740B4-6129-48FD-9A7D-278D0B88685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2913" r="229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88074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DAC07E-139C-3D16-2784-A2F46FA46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01" y="1533525"/>
            <a:ext cx="5279103" cy="485426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As you read:</a:t>
            </a:r>
          </a:p>
          <a:p>
            <a:r>
              <a:rPr lang="en-GB" dirty="0"/>
              <a:t>Highlight, annotate and make notes of thoughts or questions.</a:t>
            </a:r>
          </a:p>
          <a:p>
            <a:endParaRPr lang="en-GB" dirty="0"/>
          </a:p>
          <a:p>
            <a:r>
              <a:rPr lang="en-GB" dirty="0"/>
              <a:t>Practice skimming (quickly looking over a text to get a general idea) and scanning (looking for key words).</a:t>
            </a:r>
          </a:p>
          <a:p>
            <a:endParaRPr lang="en-GB" dirty="0"/>
          </a:p>
          <a:p>
            <a:r>
              <a:rPr lang="en-GB" dirty="0"/>
              <a:t>Reflect on what you’ve just read:</a:t>
            </a:r>
          </a:p>
          <a:p>
            <a:pPr lvl="1"/>
            <a:r>
              <a:rPr lang="en-GB" dirty="0"/>
              <a:t>What was the main point? </a:t>
            </a:r>
          </a:p>
          <a:p>
            <a:pPr lvl="1"/>
            <a:r>
              <a:rPr lang="en-GB" dirty="0"/>
              <a:t>Any surprises? </a:t>
            </a:r>
          </a:p>
          <a:p>
            <a:pPr lvl="1"/>
            <a:r>
              <a:rPr lang="en-GB" dirty="0"/>
              <a:t>Possible further reading?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5CFF8B-05EF-00BD-649D-88A634BD3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4C87FC4-A85C-34F8-17D0-0E604D74D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Active Reading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C371E41-8BBB-B7DD-3EC8-2DAF70D04DB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300" r="1300"/>
          <a:stretch>
            <a:fillRect/>
          </a:stretch>
        </p:blipFill>
        <p:spPr>
          <a:xfrm>
            <a:off x="6733048" y="616510"/>
            <a:ext cx="4895071" cy="56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49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12590-2E34-0D4D-80EC-CAC0CCCCA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 Task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481CAF-CF62-4C42-8488-43D77A561B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400" dirty="0"/>
              <a:t>Create a resource about what you have learned today.</a:t>
            </a:r>
          </a:p>
          <a:p>
            <a:r>
              <a:rPr lang="en-GB" sz="2400" dirty="0"/>
              <a:t>You could create:</a:t>
            </a:r>
          </a:p>
          <a:p>
            <a:pPr lvl="1"/>
            <a:r>
              <a:rPr lang="en-GB" sz="2400" dirty="0"/>
              <a:t>Flashcards</a:t>
            </a:r>
          </a:p>
          <a:p>
            <a:pPr lvl="1"/>
            <a:r>
              <a:rPr lang="en-GB" sz="2400" dirty="0"/>
              <a:t>A Poster</a:t>
            </a:r>
          </a:p>
          <a:p>
            <a:pPr lvl="1"/>
            <a:r>
              <a:rPr lang="en-GB" sz="2400" dirty="0"/>
              <a:t>A mind-map</a:t>
            </a:r>
          </a:p>
          <a:p>
            <a:pPr lvl="1"/>
            <a:r>
              <a:rPr lang="en-GB" sz="2400" dirty="0"/>
              <a:t>A script for a voice recording</a:t>
            </a:r>
          </a:p>
          <a:p>
            <a:pPr lvl="1"/>
            <a:r>
              <a:rPr lang="en-GB" sz="2400" dirty="0"/>
              <a:t>Notes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F5D5A5-122C-4F19-2080-07216427A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AutoShape 2">
            <a:hlinkClick r:id="rId3"/>
            <a:extLst>
              <a:ext uri="{FF2B5EF4-FFF2-40B4-BE49-F238E27FC236}">
                <a16:creationId xmlns:a16="http://schemas.microsoft.com/office/drawing/2014/main" id="{9DE33919-2363-70C4-5E14-D0677CF319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7000" y="-465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" name="Picture Placeholder 12" descr="A group of people holding devices and smiling&#10;&#10;Description automatically generated">
            <a:extLst>
              <a:ext uri="{FF2B5EF4-FFF2-40B4-BE49-F238E27FC236}">
                <a16:creationId xmlns:a16="http://schemas.microsoft.com/office/drawing/2014/main" id="{77A9FA51-7381-9BD9-4684-66AF22A4610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16531" r="29295"/>
          <a:stretch/>
        </p:blipFill>
        <p:spPr>
          <a:xfrm>
            <a:off x="457199" y="0"/>
            <a:ext cx="5215803" cy="6858000"/>
          </a:xfrm>
        </p:spPr>
      </p:pic>
    </p:spTree>
    <p:extLst>
      <p:ext uri="{BB962C8B-B14F-4D97-AF65-F5344CB8AC3E}">
        <p14:creationId xmlns:p14="http://schemas.microsoft.com/office/powerpoint/2010/main" val="2870771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378EB-FEC4-4C4B-A61B-4F4D3A5A5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E68995-7411-9644-AFDE-F168A266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698800-EC40-504A-B9BB-5A4F93E5DC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896" y="1533525"/>
            <a:ext cx="11017549" cy="485426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accent2"/>
                </a:solidFill>
              </a:rPr>
              <a:t>My Study Life:</a:t>
            </a:r>
            <a:r>
              <a:rPr lang="en-GB" dirty="0"/>
              <a:t> Timetables, to-do lists and tracking your progress. </a:t>
            </a:r>
          </a:p>
          <a:p>
            <a:pPr>
              <a:lnSpc>
                <a:spcPct val="150000"/>
              </a:lnSpc>
            </a:pPr>
            <a:r>
              <a:rPr lang="en-GB" b="1" dirty="0" err="1">
                <a:solidFill>
                  <a:schemeClr val="accent2"/>
                </a:solidFill>
              </a:rPr>
              <a:t>AnkiApp</a:t>
            </a:r>
            <a:r>
              <a:rPr lang="en-GB" b="1" dirty="0">
                <a:solidFill>
                  <a:schemeClr val="accent2"/>
                </a:solidFill>
              </a:rPr>
              <a:t>: </a:t>
            </a:r>
            <a:r>
              <a:rPr lang="en-GB" dirty="0"/>
              <a:t>Flashcards to test yourself.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accent2"/>
                </a:solidFill>
              </a:rPr>
              <a:t>Quizlet: </a:t>
            </a:r>
            <a:r>
              <a:rPr lang="en-GB" dirty="0"/>
              <a:t>Quiz flashcards (make your own and use other peoples).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accent2"/>
                </a:solidFill>
              </a:rPr>
              <a:t>Seneca Learn: </a:t>
            </a:r>
            <a:r>
              <a:rPr lang="en-GB" dirty="0"/>
              <a:t>Free revision tool for GCSE &amp; A Level exams.</a:t>
            </a:r>
          </a:p>
          <a:p>
            <a:pPr>
              <a:lnSpc>
                <a:spcPct val="150000"/>
              </a:lnSpc>
            </a:pPr>
            <a:r>
              <a:rPr lang="en-GB" b="1" dirty="0" err="1">
                <a:solidFill>
                  <a:schemeClr val="accent2"/>
                </a:solidFill>
              </a:rPr>
              <a:t>Pomofocus</a:t>
            </a:r>
            <a:r>
              <a:rPr lang="en-GB" b="1" dirty="0">
                <a:solidFill>
                  <a:schemeClr val="accent2"/>
                </a:solidFill>
              </a:rPr>
              <a:t>: </a:t>
            </a:r>
            <a:r>
              <a:rPr lang="en-GB" dirty="0">
                <a:solidFill>
                  <a:schemeClr val="accent6">
                    <a:lumMod val="10000"/>
                  </a:schemeClr>
                </a:solidFill>
              </a:rPr>
              <a:t>Online timer.</a:t>
            </a:r>
          </a:p>
          <a:p>
            <a:pPr>
              <a:lnSpc>
                <a:spcPct val="150000"/>
              </a:lnSpc>
            </a:pPr>
            <a:r>
              <a:rPr lang="en-GB" b="1" dirty="0" err="1">
                <a:solidFill>
                  <a:schemeClr val="accent2"/>
                </a:solidFill>
              </a:rPr>
              <a:t>GetRevision</a:t>
            </a:r>
            <a:r>
              <a:rPr lang="en-GB" b="1" dirty="0">
                <a:solidFill>
                  <a:schemeClr val="accent2"/>
                </a:solidFill>
              </a:rPr>
              <a:t>: </a:t>
            </a:r>
            <a:r>
              <a:rPr lang="en-GB" dirty="0"/>
              <a:t>Creating study plan’s and accessing resources including past papers, quizzes and flashcards. </a:t>
            </a:r>
          </a:p>
        </p:txBody>
      </p:sp>
    </p:spTree>
    <p:extLst>
      <p:ext uri="{BB962C8B-B14F-4D97-AF65-F5344CB8AC3E}">
        <p14:creationId xmlns:p14="http://schemas.microsoft.com/office/powerpoint/2010/main" val="1572172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378EB-FEC4-4C4B-A61B-4F4D3A5A5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A Final Note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E68995-7411-9644-AFDE-F168A266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DE60D6-2560-C44E-459E-9584BEA62963}"/>
              </a:ext>
            </a:extLst>
          </p:cNvPr>
          <p:cNvSpPr/>
          <p:nvPr/>
        </p:nvSpPr>
        <p:spPr bwMode="auto">
          <a:xfrm rot="21146702">
            <a:off x="1255747" y="1209320"/>
            <a:ext cx="2802326" cy="2381128"/>
          </a:xfrm>
          <a:prstGeom prst="rect">
            <a:avLst/>
          </a:prstGeom>
          <a:solidFill>
            <a:srgbClr val="EE00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</a:rPr>
              <a:t>Create a study timetable (include breaks).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6DFE200-3948-BAA4-CA74-60945220E836}"/>
              </a:ext>
            </a:extLst>
          </p:cNvPr>
          <p:cNvSpPr/>
          <p:nvPr/>
        </p:nvSpPr>
        <p:spPr bwMode="auto">
          <a:xfrm rot="751206">
            <a:off x="4087602" y="1489355"/>
            <a:ext cx="2808514" cy="2289078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</a:rPr>
              <a:t>Try different techniques and methods for different subjects.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3103D9A-5204-3372-38F2-C327F08DDB1B}"/>
              </a:ext>
            </a:extLst>
          </p:cNvPr>
          <p:cNvSpPr/>
          <p:nvPr/>
        </p:nvSpPr>
        <p:spPr bwMode="auto">
          <a:xfrm rot="21001844">
            <a:off x="6827660" y="1143739"/>
            <a:ext cx="2886749" cy="2444305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</a:rPr>
              <a:t>Look at some of the apps and resources mentioned.</a:t>
            </a:r>
          </a:p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11436F4-C918-4363-A855-E4F9B5899EB2}"/>
              </a:ext>
            </a:extLst>
          </p:cNvPr>
          <p:cNvSpPr/>
          <p:nvPr/>
        </p:nvSpPr>
        <p:spPr bwMode="auto">
          <a:xfrm rot="764363">
            <a:off x="908000" y="3961330"/>
            <a:ext cx="2885811" cy="2391137"/>
          </a:xfrm>
          <a:prstGeom prst="rect">
            <a:avLst/>
          </a:prstGeom>
          <a:solidFill>
            <a:srgbClr val="EE00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+mj-lt"/>
              </a:rPr>
              <a:t>Get support – teachers, study centre and the library. 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F5625A5-22F6-3DDB-88E8-A15028E8975D}"/>
              </a:ext>
            </a:extLst>
          </p:cNvPr>
          <p:cNvSpPr/>
          <p:nvPr/>
        </p:nvSpPr>
        <p:spPr bwMode="auto">
          <a:xfrm rot="20784784">
            <a:off x="3795924" y="4246742"/>
            <a:ext cx="2964126" cy="226458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Lifestyle impacts learning – get enough sleep and stay hydrated!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A2083F8-7A21-919A-A1B6-92960B1C0824}"/>
              </a:ext>
            </a:extLst>
          </p:cNvPr>
          <p:cNvSpPr/>
          <p:nvPr/>
        </p:nvSpPr>
        <p:spPr bwMode="auto">
          <a:xfrm rot="585639">
            <a:off x="9065617" y="2884501"/>
            <a:ext cx="2734130" cy="2443502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GB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+mj-lt"/>
              </a:rPr>
              <a:t>Don’t cram – use spaced repetition! 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A5626E7-DFAE-D96C-47D4-3509F04929B7}"/>
              </a:ext>
            </a:extLst>
          </p:cNvPr>
          <p:cNvSpPr/>
          <p:nvPr/>
        </p:nvSpPr>
        <p:spPr bwMode="auto">
          <a:xfrm rot="646586">
            <a:off x="6846953" y="4286331"/>
            <a:ext cx="2681399" cy="2266153"/>
          </a:xfrm>
          <a:prstGeom prst="rect">
            <a:avLst/>
          </a:prstGeom>
          <a:solidFill>
            <a:srgbClr val="EE00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</a:rPr>
              <a:t>These skills are useful in all areas of life!</a:t>
            </a:r>
          </a:p>
        </p:txBody>
      </p:sp>
    </p:spTree>
    <p:extLst>
      <p:ext uri="{BB962C8B-B14F-4D97-AF65-F5344CB8AC3E}">
        <p14:creationId xmlns:p14="http://schemas.microsoft.com/office/powerpoint/2010/main" val="4177407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B82F3-B4AC-FA02-0EF8-84281C9B17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3D409-A4BB-24CC-64EF-6514CD1096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www.gohigherwestyorks.ac.uk</a:t>
            </a:r>
          </a:p>
        </p:txBody>
      </p:sp>
    </p:spTree>
    <p:extLst>
      <p:ext uri="{BB962C8B-B14F-4D97-AF65-F5344CB8AC3E}">
        <p14:creationId xmlns:p14="http://schemas.microsoft.com/office/powerpoint/2010/main" val="2009235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85B62-FC11-14D5-50ED-126B03976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Who we are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3D50CB-C304-C946-03DC-C0648B798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825770-8881-0545-F67D-AA24DD5823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As a team, we bring together the thirteen Higher Education providers in West Yorkshire. 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We have members of staff at each institution, providing a central place to find information, and providing help with accessing and preparing for Higher Education.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You might find us in a school or college, online or at a local community event.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9012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623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3BBAC4-7138-9814-91B5-141C28279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Study Skills</a:t>
            </a:r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60065F2B-FA52-7BBD-A00E-F8E9DBECC05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t="1584" b="158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57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D8257-8056-EE76-B951-A16F28C04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Skills mind-map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8A7839-F487-8D8E-5A92-64B711BA8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920B2E-55BF-969A-F9EA-E4488F6182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Create a mind map all about studying – write down everything you can think of.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7FADB13-F4D7-7435-33E1-194E6D1FF3A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3458" b="3458"/>
          <a:stretch>
            <a:fillRect/>
          </a:stretch>
        </p:blipFill>
        <p:spPr>
          <a:xfrm>
            <a:off x="445625" y="0"/>
            <a:ext cx="491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97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5B2F5-75A3-6C44-B7C4-FFEFC6753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Study Skills mind-map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1C8293-6BF6-7849-85CD-3BF48F870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F18DA7-9854-DA4A-883A-7CF5C40227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Pick one concept on your Mindmap.</a:t>
            </a:r>
          </a:p>
          <a:p>
            <a:endParaRPr lang="en-GB"/>
          </a:p>
          <a:p>
            <a:r>
              <a:rPr lang="en-GB"/>
              <a:t>In pairs, take it in turns to explain that concept to the other person.</a:t>
            </a:r>
          </a:p>
          <a:p>
            <a:endParaRPr lang="en-GB"/>
          </a:p>
          <a:p>
            <a:r>
              <a:rPr lang="en-GB"/>
              <a:t>You have one minute each.</a:t>
            </a:r>
          </a:p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B8972A2-CDE0-AFDB-B5A2-6D6C171AA23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0992" r="2099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68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077DD-27C9-2941-92E1-940EAA055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D0232C-FC2C-1B45-9A9C-935834079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DBA488-1AD5-4848-8CDD-387533F1EB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Developing your understanding of different ways to study.</a:t>
            </a:r>
          </a:p>
          <a:p>
            <a:r>
              <a:rPr lang="en-GB" dirty="0"/>
              <a:t>Practicing study techniques.</a:t>
            </a:r>
          </a:p>
          <a:p>
            <a:r>
              <a:rPr lang="en-GB" dirty="0"/>
              <a:t>Learning what works best for you. </a:t>
            </a:r>
            <a:endParaRPr lang="en-US" dirty="0"/>
          </a:p>
        </p:txBody>
      </p:sp>
      <p:pic>
        <p:nvPicPr>
          <p:cNvPr id="7" name="Picture Placeholder 6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83FC7562-CEC0-5761-D581-BB6FA517F87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3685" r="236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4307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077DD-27C9-2941-92E1-940EAA055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study skills?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D0232C-FC2C-1B45-9A9C-935834079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DBA488-1AD5-4848-8CDD-387533F1EB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896" y="1430351"/>
            <a:ext cx="4874041" cy="109950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Skills for learning.</a:t>
            </a:r>
          </a:p>
          <a:p>
            <a:pPr>
              <a:lnSpc>
                <a:spcPct val="150000"/>
              </a:lnSpc>
            </a:pPr>
            <a:r>
              <a:rPr lang="en-US" dirty="0"/>
              <a:t>Useful for education and daily life.</a:t>
            </a:r>
          </a:p>
        </p:txBody>
      </p:sp>
      <p:pic>
        <p:nvPicPr>
          <p:cNvPr id="5" name="Graphic 4" descr="Postit Notes with solid fill">
            <a:extLst>
              <a:ext uri="{FF2B5EF4-FFF2-40B4-BE49-F238E27FC236}">
                <a16:creationId xmlns:a16="http://schemas.microsoft.com/office/drawing/2014/main" id="{EBE1F385-F4D7-456E-5441-79502257F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09940" y="2224195"/>
            <a:ext cx="1551889" cy="1551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64F90D-CDAE-0BB3-0C39-6A36206C7CAA}"/>
              </a:ext>
            </a:extLst>
          </p:cNvPr>
          <p:cNvSpPr txBox="1"/>
          <p:nvPr/>
        </p:nvSpPr>
        <p:spPr>
          <a:xfrm>
            <a:off x="6096000" y="3790836"/>
            <a:ext cx="33492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10000"/>
                  </a:schemeClr>
                </a:solidFill>
              </a:rPr>
              <a:t>Note taking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10000"/>
                  </a:schemeClr>
                </a:solidFill>
              </a:rPr>
              <a:t>Condensing information</a:t>
            </a:r>
          </a:p>
        </p:txBody>
      </p:sp>
      <p:pic>
        <p:nvPicPr>
          <p:cNvPr id="10" name="Graphic 9" descr="Head with gears outline">
            <a:extLst>
              <a:ext uri="{FF2B5EF4-FFF2-40B4-BE49-F238E27FC236}">
                <a16:creationId xmlns:a16="http://schemas.microsoft.com/office/drawing/2014/main" id="{04174AB9-01EA-CEAF-C822-14B2EB801A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68143" y="243551"/>
            <a:ext cx="1551889" cy="15518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86DBDC-80B0-07E5-18FD-22AC843DC5A0}"/>
              </a:ext>
            </a:extLst>
          </p:cNvPr>
          <p:cNvSpPr txBox="1"/>
          <p:nvPr/>
        </p:nvSpPr>
        <p:spPr>
          <a:xfrm>
            <a:off x="8161829" y="1795440"/>
            <a:ext cx="21645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10000"/>
                  </a:schemeClr>
                </a:solidFill>
              </a:rPr>
              <a:t>Critical thinking</a:t>
            </a:r>
          </a:p>
        </p:txBody>
      </p:sp>
      <p:pic>
        <p:nvPicPr>
          <p:cNvPr id="15" name="Graphic 14" descr="Clipboard with solid fill">
            <a:extLst>
              <a:ext uri="{FF2B5EF4-FFF2-40B4-BE49-F238E27FC236}">
                <a16:creationId xmlns:a16="http://schemas.microsoft.com/office/drawing/2014/main" id="{F05D6EC1-A6F1-DAD7-EFBD-705D993891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32821" y="4726313"/>
            <a:ext cx="1315129" cy="131512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B24F130-1275-EB08-46BD-7853F03EA0E3}"/>
              </a:ext>
            </a:extLst>
          </p:cNvPr>
          <p:cNvSpPr txBox="1"/>
          <p:nvPr/>
        </p:nvSpPr>
        <p:spPr>
          <a:xfrm>
            <a:off x="9468853" y="6100865"/>
            <a:ext cx="22430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10000"/>
                  </a:schemeClr>
                </a:solidFill>
              </a:rPr>
              <a:t>Academic writing</a:t>
            </a:r>
          </a:p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10000"/>
                  </a:schemeClr>
                </a:solidFill>
              </a:rPr>
              <a:t>Referencing</a:t>
            </a:r>
          </a:p>
        </p:txBody>
      </p:sp>
      <p:pic>
        <p:nvPicPr>
          <p:cNvPr id="20" name="Graphic 19" descr="Research with solid fill">
            <a:extLst>
              <a:ext uri="{FF2B5EF4-FFF2-40B4-BE49-F238E27FC236}">
                <a16:creationId xmlns:a16="http://schemas.microsoft.com/office/drawing/2014/main" id="{45EBEE01-CCCC-8292-C2D3-C6ED2CAF65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14440" y="2319620"/>
            <a:ext cx="1551889" cy="155188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D59F360-1DE8-F30A-0E9E-C2F380558AD7}"/>
              </a:ext>
            </a:extLst>
          </p:cNvPr>
          <p:cNvSpPr txBox="1"/>
          <p:nvPr/>
        </p:nvSpPr>
        <p:spPr>
          <a:xfrm>
            <a:off x="9468853" y="3790837"/>
            <a:ext cx="2999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10000"/>
                  </a:schemeClr>
                </a:solidFill>
              </a:rPr>
              <a:t>Researching</a:t>
            </a:r>
          </a:p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10000"/>
                  </a:schemeClr>
                </a:solidFill>
              </a:rPr>
              <a:t>Evaluating information</a:t>
            </a:r>
          </a:p>
        </p:txBody>
      </p:sp>
      <p:pic>
        <p:nvPicPr>
          <p:cNvPr id="25" name="Graphic 24" descr="Alarm clock with solid fill">
            <a:extLst>
              <a:ext uri="{FF2B5EF4-FFF2-40B4-BE49-F238E27FC236}">
                <a16:creationId xmlns:a16="http://schemas.microsoft.com/office/drawing/2014/main" id="{5324FC93-40F8-31AE-C512-FAA43C31E5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09940" y="4607933"/>
            <a:ext cx="1551890" cy="155189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44E5AFA-DD64-8943-A98C-3773D7855D77}"/>
              </a:ext>
            </a:extLst>
          </p:cNvPr>
          <p:cNvSpPr txBox="1"/>
          <p:nvPr/>
        </p:nvSpPr>
        <p:spPr>
          <a:xfrm>
            <a:off x="6120066" y="6100865"/>
            <a:ext cx="2531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10000"/>
                  </a:schemeClr>
                </a:solidFill>
              </a:rPr>
              <a:t>Time management</a:t>
            </a:r>
          </a:p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10000"/>
                  </a:schemeClr>
                </a:solidFill>
              </a:rPr>
              <a:t>Organisation</a:t>
            </a:r>
          </a:p>
        </p:txBody>
      </p:sp>
    </p:spTree>
    <p:extLst>
      <p:ext uri="{BB962C8B-B14F-4D97-AF65-F5344CB8AC3E}">
        <p14:creationId xmlns:p14="http://schemas.microsoft.com/office/powerpoint/2010/main" val="2633028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583EFBA2-827A-6772-DE65-2CF6F84621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295978"/>
              </p:ext>
            </p:extLst>
          </p:nvPr>
        </p:nvGraphicFramePr>
        <p:xfrm>
          <a:off x="1107178" y="1177459"/>
          <a:ext cx="10062769" cy="2679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C2859A65-979F-2921-4954-37E50F02F1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315049"/>
              </p:ext>
            </p:extLst>
          </p:nvPr>
        </p:nvGraphicFramePr>
        <p:xfrm>
          <a:off x="1107178" y="3806044"/>
          <a:ext cx="10062770" cy="258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4" name="Graphic 23" descr="Bullseye outline">
            <a:extLst>
              <a:ext uri="{FF2B5EF4-FFF2-40B4-BE49-F238E27FC236}">
                <a16:creationId xmlns:a16="http://schemas.microsoft.com/office/drawing/2014/main" id="{C472A148-D8A0-3858-8A56-74D9DC2FC8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740736">
            <a:off x="549608" y="5655289"/>
            <a:ext cx="969219" cy="969219"/>
          </a:xfrm>
          <a:prstGeom prst="rect">
            <a:avLst/>
          </a:prstGeom>
        </p:spPr>
      </p:pic>
      <p:pic>
        <p:nvPicPr>
          <p:cNvPr id="27" name="Graphic 26" descr="Priorities outline">
            <a:extLst>
              <a:ext uri="{FF2B5EF4-FFF2-40B4-BE49-F238E27FC236}">
                <a16:creationId xmlns:a16="http://schemas.microsoft.com/office/drawing/2014/main" id="{AD6CB2DC-0C28-6E6F-7E46-A593EA993E3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914157" y="0"/>
            <a:ext cx="1163062" cy="11630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6378EB-FEC4-4C4B-A61B-4F4D3A5A5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</a:t>
            </a:r>
            <a:r>
              <a:rPr lang="en-US" dirty="0" err="1"/>
              <a:t>Organised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E68995-7411-9644-AFDE-F168A266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5" name="Graphic 24" descr="Work from home desk outline">
            <a:extLst>
              <a:ext uri="{FF2B5EF4-FFF2-40B4-BE49-F238E27FC236}">
                <a16:creationId xmlns:a16="http://schemas.microsoft.com/office/drawing/2014/main" id="{CDEBE413-99FF-0535-7B90-CAED2E7D1B8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823902" y="675569"/>
            <a:ext cx="824751" cy="824751"/>
          </a:xfrm>
          <a:prstGeom prst="rect">
            <a:avLst/>
          </a:prstGeom>
        </p:spPr>
      </p:pic>
      <p:pic>
        <p:nvPicPr>
          <p:cNvPr id="26" name="Graphic 25" descr="Daily calendar outline">
            <a:extLst>
              <a:ext uri="{FF2B5EF4-FFF2-40B4-BE49-F238E27FC236}">
                <a16:creationId xmlns:a16="http://schemas.microsoft.com/office/drawing/2014/main" id="{FBBDD525-3239-8804-A15C-B0927C94A43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20492657">
            <a:off x="533189" y="1408553"/>
            <a:ext cx="855658" cy="855658"/>
          </a:xfrm>
          <a:prstGeom prst="rect">
            <a:avLst/>
          </a:prstGeom>
        </p:spPr>
      </p:pic>
      <p:pic>
        <p:nvPicPr>
          <p:cNvPr id="28" name="Graphic 27" descr="Reflection outline">
            <a:extLst>
              <a:ext uri="{FF2B5EF4-FFF2-40B4-BE49-F238E27FC236}">
                <a16:creationId xmlns:a16="http://schemas.microsoft.com/office/drawing/2014/main" id="{20F2CDE5-A3E1-195C-E0C6-140D0F9E501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772642" y="5826878"/>
            <a:ext cx="794610" cy="79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57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378EB-FEC4-4C4B-A61B-4F4D3A5A5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30" y="436355"/>
            <a:ext cx="10568654" cy="647853"/>
          </a:xfrm>
        </p:spPr>
        <p:txBody>
          <a:bodyPr/>
          <a:lstStyle/>
          <a:p>
            <a:r>
              <a:rPr lang="en-US" dirty="0"/>
              <a:t>Getting </a:t>
            </a:r>
            <a:r>
              <a:rPr lang="en-US" dirty="0" err="1"/>
              <a:t>Organised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E68995-7411-9644-AFDE-F168A266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D6F844-DF1B-491B-1C50-DADD860B2431}"/>
              </a:ext>
            </a:extLst>
          </p:cNvPr>
          <p:cNvSpPr/>
          <p:nvPr/>
        </p:nvSpPr>
        <p:spPr>
          <a:xfrm>
            <a:off x="8593475" y="4744350"/>
            <a:ext cx="3366113" cy="10825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Self-Awareness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75549B-BB31-00E2-541F-6DEFAAF80B47}"/>
              </a:ext>
            </a:extLst>
          </p:cNvPr>
          <p:cNvSpPr/>
          <p:nvPr/>
        </p:nvSpPr>
        <p:spPr>
          <a:xfrm>
            <a:off x="4693307" y="4744350"/>
            <a:ext cx="3366113" cy="10825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Goal Setting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D494E4-77A8-D9C4-B20C-DEA595632114}"/>
              </a:ext>
            </a:extLst>
          </p:cNvPr>
          <p:cNvSpPr/>
          <p:nvPr/>
        </p:nvSpPr>
        <p:spPr>
          <a:xfrm>
            <a:off x="835698" y="4744350"/>
            <a:ext cx="3318584" cy="10825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Prioritisation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95456C-BDAA-95D4-8E4F-58D057EE251A}"/>
              </a:ext>
            </a:extLst>
          </p:cNvPr>
          <p:cNvSpPr/>
          <p:nvPr/>
        </p:nvSpPr>
        <p:spPr>
          <a:xfrm>
            <a:off x="4693306" y="2111360"/>
            <a:ext cx="3366113" cy="108252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Workspace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52665C-AD52-03CC-B2CF-38A6CACD0F65}"/>
              </a:ext>
            </a:extLst>
          </p:cNvPr>
          <p:cNvSpPr/>
          <p:nvPr/>
        </p:nvSpPr>
        <p:spPr>
          <a:xfrm>
            <a:off x="835698" y="2111360"/>
            <a:ext cx="3323551" cy="10825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Time Management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5D8BDD-CB94-4252-F064-FF407BE9144F}"/>
              </a:ext>
            </a:extLst>
          </p:cNvPr>
          <p:cNvSpPr/>
          <p:nvPr/>
        </p:nvSpPr>
        <p:spPr>
          <a:xfrm>
            <a:off x="8593476" y="2111360"/>
            <a:ext cx="3366113" cy="108252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Resources &amp; Materials</a:t>
            </a:r>
          </a:p>
        </p:txBody>
      </p:sp>
      <p:pic>
        <p:nvPicPr>
          <p:cNvPr id="28" name="Graphic 27" descr="Reflection outline">
            <a:extLst>
              <a:ext uri="{FF2B5EF4-FFF2-40B4-BE49-F238E27FC236}">
                <a16:creationId xmlns:a16="http://schemas.microsoft.com/office/drawing/2014/main" id="{20F2CDE5-A3E1-195C-E0C6-140D0F9E5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63727" y="5387320"/>
            <a:ext cx="1395862" cy="1395862"/>
          </a:xfrm>
          <a:prstGeom prst="rect">
            <a:avLst/>
          </a:prstGeom>
        </p:spPr>
      </p:pic>
      <p:pic>
        <p:nvPicPr>
          <p:cNvPr id="25" name="Graphic 24" descr="Work from home desk outline">
            <a:extLst>
              <a:ext uri="{FF2B5EF4-FFF2-40B4-BE49-F238E27FC236}">
                <a16:creationId xmlns:a16="http://schemas.microsoft.com/office/drawing/2014/main" id="{CDEBE413-99FF-0535-7B90-CAED2E7D1B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94393" y="2653622"/>
            <a:ext cx="1636982" cy="1636982"/>
          </a:xfrm>
          <a:prstGeom prst="rect">
            <a:avLst/>
          </a:prstGeom>
        </p:spPr>
      </p:pic>
      <p:pic>
        <p:nvPicPr>
          <p:cNvPr id="26" name="Graphic 25" descr="Daily calendar outline">
            <a:extLst>
              <a:ext uri="{FF2B5EF4-FFF2-40B4-BE49-F238E27FC236}">
                <a16:creationId xmlns:a16="http://schemas.microsoft.com/office/drawing/2014/main" id="{FBBDD525-3239-8804-A15C-B0927C94A4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492657">
            <a:off x="729922" y="2851036"/>
            <a:ext cx="1801620" cy="1801620"/>
          </a:xfrm>
          <a:prstGeom prst="rect">
            <a:avLst/>
          </a:prstGeom>
        </p:spPr>
      </p:pic>
      <p:pic>
        <p:nvPicPr>
          <p:cNvPr id="24" name="Graphic 23" descr="Bullseye outline">
            <a:extLst>
              <a:ext uri="{FF2B5EF4-FFF2-40B4-BE49-F238E27FC236}">
                <a16:creationId xmlns:a16="http://schemas.microsoft.com/office/drawing/2014/main" id="{C472A148-D8A0-3858-8A56-74D9DC2FC8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740736">
            <a:off x="3568360" y="5242532"/>
            <a:ext cx="1705898" cy="170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47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12783"/>
      </a:dk1>
      <a:lt1>
        <a:srgbClr val="FFFFFF"/>
      </a:lt1>
      <a:dk2>
        <a:srgbClr val="312783"/>
      </a:dk2>
      <a:lt2>
        <a:srgbClr val="E7E6E6"/>
      </a:lt2>
      <a:accent1>
        <a:srgbClr val="312783"/>
      </a:accent1>
      <a:accent2>
        <a:srgbClr val="E6007E"/>
      </a:accent2>
      <a:accent3>
        <a:srgbClr val="E6E6E6"/>
      </a:accent3>
      <a:accent4>
        <a:srgbClr val="4A2D6A"/>
      </a:accent4>
      <a:accent5>
        <a:srgbClr val="F8941A"/>
      </a:accent5>
      <a:accent6>
        <a:srgbClr val="E6E6E6"/>
      </a:accent6>
      <a:hlink>
        <a:srgbClr val="48A1FA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2904</TotalTime>
  <Words>1899</Words>
  <Application>Microsoft Office PowerPoint</Application>
  <PresentationFormat>Widescreen</PresentationFormat>
  <Paragraphs>266</Paragraphs>
  <Slides>20</Slides>
  <Notes>17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Open Sans</vt:lpstr>
      <vt:lpstr>Times New Roman</vt:lpstr>
      <vt:lpstr>Wingdings</vt:lpstr>
      <vt:lpstr>Office Theme</vt:lpstr>
      <vt:lpstr>Why do we need study skills?</vt:lpstr>
      <vt:lpstr>Who we are</vt:lpstr>
      <vt:lpstr>Study Skills</vt:lpstr>
      <vt:lpstr>Study Skills mind-map</vt:lpstr>
      <vt:lpstr>Study Skills mind-map</vt:lpstr>
      <vt:lpstr>Purpose </vt:lpstr>
      <vt:lpstr>What are study skills?</vt:lpstr>
      <vt:lpstr>Getting Organised</vt:lpstr>
      <vt:lpstr>Getting Organised</vt:lpstr>
      <vt:lpstr>Study Timetable</vt:lpstr>
      <vt:lpstr>Good note-taking</vt:lpstr>
      <vt:lpstr>Note-taking methods</vt:lpstr>
      <vt:lpstr>Note-taking methods</vt:lpstr>
      <vt:lpstr>Note taking – your turn!</vt:lpstr>
      <vt:lpstr>Active Reading</vt:lpstr>
      <vt:lpstr>Bonus Task</vt:lpstr>
      <vt:lpstr>Resources</vt:lpstr>
      <vt:lpstr>A Final Note</vt:lpstr>
      <vt:lpstr>Any 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Will France (OAK)</cp:lastModifiedBy>
  <cp:revision>51</cp:revision>
  <dcterms:created xsi:type="dcterms:W3CDTF">2022-06-30T10:37:42Z</dcterms:created>
  <dcterms:modified xsi:type="dcterms:W3CDTF">2024-06-07T09:24:21Z</dcterms:modified>
</cp:coreProperties>
</file>