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7" r:id="rId5"/>
    <p:sldId id="304" r:id="rId6"/>
    <p:sldId id="258" r:id="rId7"/>
    <p:sldId id="272" r:id="rId8"/>
    <p:sldId id="297" r:id="rId9"/>
    <p:sldId id="295" r:id="rId10"/>
    <p:sldId id="299" r:id="rId11"/>
    <p:sldId id="303" r:id="rId12"/>
    <p:sldId id="273" r:id="rId13"/>
    <p:sldId id="265" r:id="rId14"/>
    <p:sldId id="274" r:id="rId15"/>
    <p:sldId id="300" r:id="rId16"/>
    <p:sldId id="275" r:id="rId17"/>
    <p:sldId id="301" r:id="rId18"/>
    <p:sldId id="30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0" autoAdjust="0"/>
    <p:restoredTop sz="72229" autoAdjust="0"/>
  </p:normalViewPr>
  <p:slideViewPr>
    <p:cSldViewPr snapToGrid="0" snapToObjects="1">
      <p:cViewPr varScale="1">
        <p:scale>
          <a:sx n="52" d="100"/>
          <a:sy n="52" d="100"/>
        </p:scale>
        <p:origin x="118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31AAE-EB70-7E46-9DA2-B3CD55453D88}" type="datetimeFigureOut">
              <a:rPr lang="en-US" smtClean="0"/>
              <a:t>8/2/2024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FAE85-8F97-0C44-A90F-62FCB906390B}" type="slidenum">
              <a:rPr lang="en-US" smtClean="0"/>
              <a:t>‹#›</a:t>
            </a:fld>
            <a:endParaRPr lang="en-US"/>
          </a:p>
        </p:txBody>
      </p:sp>
    </p:spTree>
    <p:extLst>
      <p:ext uri="{BB962C8B-B14F-4D97-AF65-F5344CB8AC3E}">
        <p14:creationId xmlns:p14="http://schemas.microsoft.com/office/powerpoint/2010/main" val="187357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Talk through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whiteboard/flipchart – ask the group what they consider to be key skills for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Start off with an example</a:t>
            </a:r>
            <a:r>
              <a:rPr lang="en-GB" baseline="0" dirty="0"/>
              <a:t> if they struggle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lvl="0" rtl="0"/>
            <a:r>
              <a:rPr lang="en-GB" sz="1200" kern="1200" dirty="0">
                <a:solidFill>
                  <a:schemeClr val="tx1"/>
                </a:solidFill>
                <a:effectLst/>
                <a:latin typeface="+mn-lt"/>
                <a:ea typeface="+mn-ea"/>
                <a:cs typeface="+mn-cs"/>
              </a:rPr>
              <a:t>See next slide</a:t>
            </a:r>
            <a:r>
              <a:rPr lang="en-GB" sz="1200" kern="1200" baseline="0" dirty="0">
                <a:solidFill>
                  <a:schemeClr val="tx1"/>
                </a:solidFill>
                <a:effectLst/>
                <a:latin typeface="+mn-lt"/>
                <a:ea typeface="+mn-ea"/>
                <a:cs typeface="+mn-cs"/>
              </a:rPr>
              <a:t> for examples</a:t>
            </a:r>
            <a:endParaRPr lang="en-GB" dirty="0"/>
          </a:p>
          <a:p>
            <a:endParaRPr lang="en-GB" dirty="0"/>
          </a:p>
        </p:txBody>
      </p:sp>
      <p:sp>
        <p:nvSpPr>
          <p:cNvPr id="4" name="Slide Number Placeholder 3"/>
          <p:cNvSpPr>
            <a:spLocks noGrp="1"/>
          </p:cNvSpPr>
          <p:nvPr>
            <p:ph type="sldNum" sz="quarter" idx="5"/>
          </p:nvPr>
        </p:nvSpPr>
        <p:spPr/>
        <p:txBody>
          <a:bodyPr/>
          <a:lstStyle/>
          <a:p>
            <a:fld id="{6BDFAE85-8F97-0C44-A90F-62FCB906390B}" type="slidenum">
              <a:rPr lang="en-US" smtClean="0"/>
              <a:t>2</a:t>
            </a:fld>
            <a:endParaRPr lang="en-US"/>
          </a:p>
        </p:txBody>
      </p:sp>
    </p:spTree>
    <p:extLst>
      <p:ext uri="{BB962C8B-B14F-4D97-AF65-F5344CB8AC3E}">
        <p14:creationId xmlns:p14="http://schemas.microsoft.com/office/powerpoint/2010/main" val="3487871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Using the cards, each pair will interview each other by drawing on a skill. These questions are called competency questions. By doing this, </a:t>
            </a:r>
            <a:r>
              <a:rPr lang="en-GB">
                <a:latin typeface="+mn-lt"/>
              </a:rPr>
              <a:t>you</a:t>
            </a:r>
            <a:r>
              <a:rPr lang="en-GB"/>
              <a:t> will be given an opportunity to prove your skills in this area, putting</a:t>
            </a:r>
            <a:r>
              <a:rPr lang="en-GB" baseline="0"/>
              <a:t> them into context, and helping yourself understand how you meet and have that skill.</a:t>
            </a:r>
          </a:p>
          <a:p>
            <a:endParaRPr lang="en-GB" baseline="0"/>
          </a:p>
          <a:p>
            <a:r>
              <a:rPr lang="en-GB" baseline="0"/>
              <a:t>Use the STAR technique to formulate answer</a:t>
            </a:r>
            <a:endParaRPr lang="en-GB"/>
          </a:p>
          <a:p>
            <a:endParaRPr lang="en-GB"/>
          </a:p>
        </p:txBody>
      </p:sp>
      <p:sp>
        <p:nvSpPr>
          <p:cNvPr id="4" name="Slide Number Placeholder 3"/>
          <p:cNvSpPr>
            <a:spLocks noGrp="1"/>
          </p:cNvSpPr>
          <p:nvPr>
            <p:ph type="sldNum" sz="quarter" idx="5"/>
          </p:nvPr>
        </p:nvSpPr>
        <p:spPr/>
        <p:txBody>
          <a:bodyPr/>
          <a:lstStyle/>
          <a:p>
            <a:fld id="{6BDFAE85-8F97-0C44-A90F-62FCB906390B}" type="slidenum">
              <a:rPr lang="en-US" smtClean="0"/>
              <a:t>11</a:t>
            </a:fld>
            <a:endParaRPr lang="en-US"/>
          </a:p>
        </p:txBody>
      </p:sp>
    </p:spTree>
    <p:extLst>
      <p:ext uri="{BB962C8B-B14F-4D97-AF65-F5344CB8AC3E}">
        <p14:creationId xmlns:p14="http://schemas.microsoft.com/office/powerpoint/2010/main" val="2258789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Using the cards, each pair will interview each other by drawing on a skill. These questions are called competency questions. By doing this, </a:t>
            </a:r>
            <a:r>
              <a:rPr lang="en-GB">
                <a:latin typeface="+mn-lt"/>
              </a:rPr>
              <a:t>you</a:t>
            </a:r>
            <a:r>
              <a:rPr lang="en-GB"/>
              <a:t> will be given an opportunity to prove your skills in this area, putting</a:t>
            </a:r>
            <a:r>
              <a:rPr lang="en-GB" baseline="0"/>
              <a:t> them into context, and helping yourself understand how you meet and have that skill.</a:t>
            </a:r>
          </a:p>
          <a:p>
            <a:endParaRPr lang="en-GB" baseline="0"/>
          </a:p>
          <a:p>
            <a:r>
              <a:rPr lang="en-GB" baseline="0"/>
              <a:t>Use the STAR technique to formulate answer</a:t>
            </a:r>
            <a:endParaRPr lang="en-GB"/>
          </a:p>
          <a:p>
            <a:endParaRPr lang="en-GB"/>
          </a:p>
        </p:txBody>
      </p:sp>
      <p:sp>
        <p:nvSpPr>
          <p:cNvPr id="4" name="Slide Number Placeholder 3"/>
          <p:cNvSpPr>
            <a:spLocks noGrp="1"/>
          </p:cNvSpPr>
          <p:nvPr>
            <p:ph type="sldNum" sz="quarter" idx="5"/>
          </p:nvPr>
        </p:nvSpPr>
        <p:spPr/>
        <p:txBody>
          <a:bodyPr/>
          <a:lstStyle/>
          <a:p>
            <a:fld id="{6BDFAE85-8F97-0C44-A90F-62FCB906390B}" type="slidenum">
              <a:rPr lang="en-US" smtClean="0"/>
              <a:t>12</a:t>
            </a:fld>
            <a:endParaRPr lang="en-US"/>
          </a:p>
        </p:txBody>
      </p:sp>
    </p:spTree>
    <p:extLst>
      <p:ext uri="{BB962C8B-B14F-4D97-AF65-F5344CB8AC3E}">
        <p14:creationId xmlns:p14="http://schemas.microsoft.com/office/powerpoint/2010/main" val="2532995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an independent and reflective exercise. Using the discussions we had today, try to come up with three declaration or promises you are making to yourself to improve or acquire a skill. Try and make this as realistic as possible, so you can actually meet your goal. </a:t>
            </a:r>
          </a:p>
          <a:p>
            <a:r>
              <a:rPr lang="en-GB"/>
              <a:t>E.g. punctuality, team working skills, writing skills, presenting skills.</a:t>
            </a:r>
          </a:p>
          <a:p>
            <a:endParaRPr lang="en-GB"/>
          </a:p>
        </p:txBody>
      </p:sp>
      <p:sp>
        <p:nvSpPr>
          <p:cNvPr id="4" name="Slide Number Placeholder 3"/>
          <p:cNvSpPr>
            <a:spLocks noGrp="1"/>
          </p:cNvSpPr>
          <p:nvPr>
            <p:ph type="sldNum" sz="quarter" idx="5"/>
          </p:nvPr>
        </p:nvSpPr>
        <p:spPr/>
        <p:txBody>
          <a:bodyPr/>
          <a:lstStyle/>
          <a:p>
            <a:fld id="{6BDFAE85-8F97-0C44-A90F-62FCB906390B}" type="slidenum">
              <a:rPr lang="en-US" smtClean="0"/>
              <a:t>13</a:t>
            </a:fld>
            <a:endParaRPr lang="en-US"/>
          </a:p>
        </p:txBody>
      </p:sp>
    </p:spTree>
    <p:extLst>
      <p:ext uri="{BB962C8B-B14F-4D97-AF65-F5344CB8AC3E}">
        <p14:creationId xmlns:p14="http://schemas.microsoft.com/office/powerpoint/2010/main" val="183621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With the person next to you, talk about what you think transferable skills are. See if you can come up with some examples. </a:t>
            </a:r>
          </a:p>
          <a:p>
            <a:endParaRPr lang="en-GB"/>
          </a:p>
        </p:txBody>
      </p:sp>
      <p:sp>
        <p:nvSpPr>
          <p:cNvPr id="4" name="Slide Number Placeholder 3"/>
          <p:cNvSpPr>
            <a:spLocks noGrp="1"/>
          </p:cNvSpPr>
          <p:nvPr>
            <p:ph type="sldNum" sz="quarter" idx="5"/>
          </p:nvPr>
        </p:nvSpPr>
        <p:spPr/>
        <p:txBody>
          <a:bodyPr/>
          <a:lstStyle/>
          <a:p>
            <a:fld id="{6BDFAE85-8F97-0C44-A90F-62FCB906390B}" type="slidenum">
              <a:rPr lang="en-US" smtClean="0"/>
              <a:t>3</a:t>
            </a:fld>
            <a:endParaRPr lang="en-US"/>
          </a:p>
        </p:txBody>
      </p:sp>
    </p:spTree>
    <p:extLst>
      <p:ext uri="{BB962C8B-B14F-4D97-AF65-F5344CB8AC3E}">
        <p14:creationId xmlns:p14="http://schemas.microsoft.com/office/powerpoint/2010/main" val="2992542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Talk through slide</a:t>
            </a:r>
          </a:p>
          <a:p>
            <a:endParaRPr lang="en-US" dirty="0"/>
          </a:p>
        </p:txBody>
      </p:sp>
      <p:sp>
        <p:nvSpPr>
          <p:cNvPr id="4" name="Slide Number Placeholder 3"/>
          <p:cNvSpPr>
            <a:spLocks noGrp="1"/>
          </p:cNvSpPr>
          <p:nvPr>
            <p:ph type="sldNum" sz="quarter" idx="5"/>
          </p:nvPr>
        </p:nvSpPr>
        <p:spPr/>
        <p:txBody>
          <a:bodyPr/>
          <a:lstStyle/>
          <a:p>
            <a:fld id="{6BDFAE85-8F97-0C44-A90F-62FCB906390B}" type="slidenum">
              <a:rPr lang="en-US" smtClean="0"/>
              <a:t>4</a:t>
            </a:fld>
            <a:endParaRPr lang="en-US"/>
          </a:p>
        </p:txBody>
      </p:sp>
    </p:spTree>
    <p:extLst>
      <p:ext uri="{BB962C8B-B14F-4D97-AF65-F5344CB8AC3E}">
        <p14:creationId xmlns:p14="http://schemas.microsoft.com/office/powerpoint/2010/main" val="261990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Talk through some examples – why are they important? What do they 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You will already have lots of these skills!</a:t>
            </a:r>
          </a:p>
          <a:p>
            <a:endParaRPr lang="en-GB"/>
          </a:p>
        </p:txBody>
      </p:sp>
      <p:sp>
        <p:nvSpPr>
          <p:cNvPr id="4" name="Slide Number Placeholder 3"/>
          <p:cNvSpPr>
            <a:spLocks noGrp="1"/>
          </p:cNvSpPr>
          <p:nvPr>
            <p:ph type="sldNum" sz="quarter" idx="5"/>
          </p:nvPr>
        </p:nvSpPr>
        <p:spPr/>
        <p:txBody>
          <a:bodyPr/>
          <a:lstStyle/>
          <a:p>
            <a:fld id="{6BDFAE85-8F97-0C44-A90F-62FCB906390B}" type="slidenum">
              <a:rPr lang="en-US" smtClean="0"/>
              <a:t>5</a:t>
            </a:fld>
            <a:endParaRPr lang="en-US"/>
          </a:p>
        </p:txBody>
      </p:sp>
    </p:spTree>
    <p:extLst>
      <p:ext uri="{BB962C8B-B14F-4D97-AF65-F5344CB8AC3E}">
        <p14:creationId xmlns:p14="http://schemas.microsoft.com/office/powerpoint/2010/main" val="339403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Now a quick task to get us all thinking… </a:t>
            </a:r>
            <a:r>
              <a:rPr kumimoji="0" lang="en-GB" sz="1200" b="0" i="0" u="none" strike="noStrike" kern="1200" cap="none" spc="0" normalizeH="0" baseline="0" noProof="0" dirty="0">
                <a:ln>
                  <a:noFill/>
                </a:ln>
                <a:solidFill>
                  <a:prstClr val="black"/>
                </a:solidFill>
                <a:effectLst/>
                <a:uLnTx/>
                <a:uFillTx/>
                <a:latin typeface="+mn-lt"/>
                <a:ea typeface="+mn-ea"/>
                <a:cs typeface="+mn-cs"/>
              </a:rPr>
              <a:t>in small groups, write 9 transferrable skills onto post it notes and order them in order of importance, using the diamond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After giving student 5 minutes to do this, go around the room, and share together their top skills with the rest of the classroom. See if other students agree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Start off with an example if they struggle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Include SA to help with delivery.</a:t>
            </a:r>
            <a:endParaRPr lang="en-GB" dirty="0"/>
          </a:p>
          <a:p>
            <a:endParaRPr lang="en-GB" dirty="0"/>
          </a:p>
        </p:txBody>
      </p:sp>
      <p:sp>
        <p:nvSpPr>
          <p:cNvPr id="4" name="Slide Number Placeholder 3"/>
          <p:cNvSpPr>
            <a:spLocks noGrp="1"/>
          </p:cNvSpPr>
          <p:nvPr>
            <p:ph type="sldNum" sz="quarter" idx="5"/>
          </p:nvPr>
        </p:nvSpPr>
        <p:spPr/>
        <p:txBody>
          <a:bodyPr/>
          <a:lstStyle/>
          <a:p>
            <a:fld id="{6BDFAE85-8F97-0C44-A90F-62FCB906390B}" type="slidenum">
              <a:rPr lang="en-US" smtClean="0"/>
              <a:t>6</a:t>
            </a:fld>
            <a:endParaRPr lang="en-US"/>
          </a:p>
        </p:txBody>
      </p:sp>
    </p:spTree>
    <p:extLst>
      <p:ext uri="{BB962C8B-B14F-4D97-AF65-F5344CB8AC3E}">
        <p14:creationId xmlns:p14="http://schemas.microsoft.com/office/powerpoint/2010/main" val="27194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Resource 1 – which skills do you have? Chart: confident, needs developing…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Explain that the first step always begins with knowledge and reflection. It is important that they are able to identify their skills, so they can be ready to share and draw upon on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 </a:t>
            </a:r>
          </a:p>
          <a:p>
            <a:endParaRPr lang="en-GB"/>
          </a:p>
        </p:txBody>
      </p:sp>
      <p:sp>
        <p:nvSpPr>
          <p:cNvPr id="4" name="Slide Number Placeholder 3"/>
          <p:cNvSpPr>
            <a:spLocks noGrp="1"/>
          </p:cNvSpPr>
          <p:nvPr>
            <p:ph type="sldNum" sz="quarter" idx="5"/>
          </p:nvPr>
        </p:nvSpPr>
        <p:spPr/>
        <p:txBody>
          <a:bodyPr/>
          <a:lstStyle/>
          <a:p>
            <a:fld id="{6BDFAE85-8F97-0C44-A90F-62FCB906390B}" type="slidenum">
              <a:rPr lang="en-US" smtClean="0"/>
              <a:t>7</a:t>
            </a:fld>
            <a:endParaRPr lang="en-US"/>
          </a:p>
        </p:txBody>
      </p:sp>
    </p:spTree>
    <p:extLst>
      <p:ext uri="{BB962C8B-B14F-4D97-AF65-F5344CB8AC3E}">
        <p14:creationId xmlns:p14="http://schemas.microsoft.com/office/powerpoint/2010/main" val="215246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 2: print out cards showing transferable skills. </a:t>
            </a:r>
          </a:p>
          <a:p>
            <a:r>
              <a:rPr lang="en-GB" sz="1200" dirty="0"/>
              <a:t>Taking turns to pick a card, come up with ideas of how you could improve this skill:</a:t>
            </a:r>
            <a:br>
              <a:rPr lang="en-GB" sz="1200" dirty="0"/>
            </a:br>
            <a:r>
              <a:rPr lang="en-GB" sz="1200" dirty="0"/>
              <a:t>What activities could you do?</a:t>
            </a:r>
            <a:endParaRPr lang="en-GB" dirty="0"/>
          </a:p>
        </p:txBody>
      </p:sp>
      <p:sp>
        <p:nvSpPr>
          <p:cNvPr id="4" name="Slide Number Placeholder 3"/>
          <p:cNvSpPr>
            <a:spLocks noGrp="1"/>
          </p:cNvSpPr>
          <p:nvPr>
            <p:ph type="sldNum" sz="quarter" idx="5"/>
          </p:nvPr>
        </p:nvSpPr>
        <p:spPr/>
        <p:txBody>
          <a:bodyPr/>
          <a:lstStyle/>
          <a:p>
            <a:fld id="{6BDFAE85-8F97-0C44-A90F-62FCB906390B}" type="slidenum">
              <a:rPr lang="en-US" smtClean="0"/>
              <a:t>8</a:t>
            </a:fld>
            <a:endParaRPr lang="en-US"/>
          </a:p>
        </p:txBody>
      </p:sp>
    </p:spTree>
    <p:extLst>
      <p:ext uri="{BB962C8B-B14F-4D97-AF65-F5344CB8AC3E}">
        <p14:creationId xmlns:p14="http://schemas.microsoft.com/office/powerpoint/2010/main" val="237844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that we’ve discussed the skills we have amongst each other, let’s see how we can improve the other skills we’re not as confident with. Here are some examples.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Trying new things - </a:t>
            </a:r>
            <a:r>
              <a:rPr lang="en-GB" sz="1200" dirty="0"/>
              <a:t>challenging yourself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Staying positive – being resilient to knock backs and learning from them</a:t>
            </a:r>
            <a:endParaRPr lang="en-GB" dirty="0"/>
          </a:p>
          <a:p>
            <a:r>
              <a:rPr lang="en-GB" sz="1200" dirty="0"/>
              <a:t>thinking of others’ perspectives and feelings as well as your own</a:t>
            </a:r>
            <a:endParaRPr lang="en-GB" dirty="0"/>
          </a:p>
        </p:txBody>
      </p:sp>
      <p:sp>
        <p:nvSpPr>
          <p:cNvPr id="4" name="Slide Number Placeholder 3"/>
          <p:cNvSpPr>
            <a:spLocks noGrp="1"/>
          </p:cNvSpPr>
          <p:nvPr>
            <p:ph type="sldNum" sz="quarter" idx="5"/>
          </p:nvPr>
        </p:nvSpPr>
        <p:spPr/>
        <p:txBody>
          <a:bodyPr/>
          <a:lstStyle/>
          <a:p>
            <a:fld id="{6BDFAE85-8F97-0C44-A90F-62FCB906390B}" type="slidenum">
              <a:rPr lang="en-US" smtClean="0"/>
              <a:t>9</a:t>
            </a:fld>
            <a:endParaRPr lang="en-US"/>
          </a:p>
        </p:txBody>
      </p:sp>
    </p:spTree>
    <p:extLst>
      <p:ext uri="{BB962C8B-B14F-4D97-AF65-F5344CB8AC3E}">
        <p14:creationId xmlns:p14="http://schemas.microsoft.com/office/powerpoint/2010/main" val="3583891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examples to improve upon your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Volunteering – offer to help a person or cause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 experience – experience the world of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Join a sports team – develop teamwork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Organise an event – a festival, fundraiser, sports match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Joins a society/group – follow your 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Think about your strengths but don’t be afraid to take yourself out of your comfort zone</a:t>
            </a:r>
          </a:p>
          <a:p>
            <a:endParaRPr lang="en-GB" dirty="0"/>
          </a:p>
        </p:txBody>
      </p:sp>
      <p:sp>
        <p:nvSpPr>
          <p:cNvPr id="4" name="Slide Number Placeholder 3"/>
          <p:cNvSpPr>
            <a:spLocks noGrp="1"/>
          </p:cNvSpPr>
          <p:nvPr>
            <p:ph type="sldNum" sz="quarter" idx="5"/>
          </p:nvPr>
        </p:nvSpPr>
        <p:spPr/>
        <p:txBody>
          <a:bodyPr/>
          <a:lstStyle/>
          <a:p>
            <a:fld id="{6BDFAE85-8F97-0C44-A90F-62FCB906390B}" type="slidenum">
              <a:rPr lang="en-US" smtClean="0"/>
              <a:t>10</a:t>
            </a:fld>
            <a:endParaRPr lang="en-US"/>
          </a:p>
        </p:txBody>
      </p:sp>
    </p:spTree>
    <p:extLst>
      <p:ext uri="{BB962C8B-B14F-4D97-AF65-F5344CB8AC3E}">
        <p14:creationId xmlns:p14="http://schemas.microsoft.com/office/powerpoint/2010/main" val="1526357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8CE88-1E1E-9849-B451-5457C40E0665}"/>
              </a:ext>
            </a:extLst>
          </p:cNvPr>
          <p:cNvPicPr>
            <a:picLocks noChangeAspect="1"/>
          </p:cNvPicPr>
          <p:nvPr userDrawn="1"/>
        </p:nvPicPr>
        <p:blipFill>
          <a:blip r:embed="rId2"/>
          <a:srcRect/>
          <a:stretch/>
        </p:blipFill>
        <p:spPr>
          <a:xfrm>
            <a:off x="0" y="0"/>
            <a:ext cx="12191999" cy="6858000"/>
          </a:xfrm>
          <a:prstGeom prst="rect">
            <a:avLst/>
          </a:prstGeom>
          <a:solidFill>
            <a:schemeClr val="accent2"/>
          </a:solidFill>
        </p:spPr>
      </p:pic>
      <p:sp>
        <p:nvSpPr>
          <p:cNvPr id="2" name="Title 1">
            <a:extLst>
              <a:ext uri="{FF2B5EF4-FFF2-40B4-BE49-F238E27FC236}">
                <a16:creationId xmlns:a16="http://schemas.microsoft.com/office/drawing/2014/main" id="{76D2AD80-71C7-BD4A-A167-327DD9B9D750}"/>
              </a:ext>
            </a:extLst>
          </p:cNvPr>
          <p:cNvSpPr>
            <a:spLocks noGrp="1"/>
          </p:cNvSpPr>
          <p:nvPr>
            <p:ph type="ctrTitle" hasCustomPrompt="1"/>
          </p:nvPr>
        </p:nvSpPr>
        <p:spPr>
          <a:xfrm>
            <a:off x="1524000" y="4088886"/>
            <a:ext cx="9144000" cy="1164765"/>
          </a:xfrm>
        </p:spPr>
        <p:txBody>
          <a:bodyPr anchor="b">
            <a:normAutofit/>
          </a:bodyPr>
          <a:lstStyle>
            <a:lvl1pPr algn="ctr">
              <a:defRPr sz="3400">
                <a:solidFill>
                  <a:schemeClr val="bg1"/>
                </a:solidFill>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5870D87A-B4B5-E541-B6F5-842E8ECEB176}"/>
              </a:ext>
            </a:extLst>
          </p:cNvPr>
          <p:cNvSpPr>
            <a:spLocks noGrp="1"/>
          </p:cNvSpPr>
          <p:nvPr>
            <p:ph type="subTitle" idx="1" hasCustomPrompt="1"/>
          </p:nvPr>
        </p:nvSpPr>
        <p:spPr>
          <a:xfrm>
            <a:off x="1524000" y="5722427"/>
            <a:ext cx="9144000" cy="855148"/>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0" name="Rectangle 9">
            <a:extLst>
              <a:ext uri="{FF2B5EF4-FFF2-40B4-BE49-F238E27FC236}">
                <a16:creationId xmlns:a16="http://schemas.microsoft.com/office/drawing/2014/main" id="{E7D4BF69-E8DA-F341-84C6-E9E0B8314450}"/>
              </a:ext>
            </a:extLst>
          </p:cNvPr>
          <p:cNvSpPr/>
          <p:nvPr userDrawn="1"/>
        </p:nvSpPr>
        <p:spPr>
          <a:xfrm>
            <a:off x="5466000" y="5442002"/>
            <a:ext cx="126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98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a:p>
        </p:txBody>
      </p:sp>
      <p:sp>
        <p:nvSpPr>
          <p:cNvPr id="10" name="Title 1">
            <a:extLst>
              <a:ext uri="{FF2B5EF4-FFF2-40B4-BE49-F238E27FC236}">
                <a16:creationId xmlns:a16="http://schemas.microsoft.com/office/drawing/2014/main" id="{EEABD5BB-3A73-5C32-F073-7493BA8D941F}"/>
              </a:ext>
            </a:extLst>
          </p:cNvPr>
          <p:cNvSpPr>
            <a:spLocks noGrp="1"/>
          </p:cNvSpPr>
          <p:nvPr>
            <p:ph type="title" hasCustomPrompt="1"/>
          </p:nvPr>
        </p:nvSpPr>
        <p:spPr>
          <a:xfrm>
            <a:off x="887590" y="1542859"/>
            <a:ext cx="6160163" cy="1519088"/>
          </a:xfrm>
        </p:spPr>
        <p:txBody>
          <a:bodyPr anchor="b">
            <a:noAutofit/>
          </a:bodyPr>
          <a:lstStyle>
            <a:lvl1pPr>
              <a:defRPr sz="4600" b="0">
                <a:solidFill>
                  <a:schemeClr val="tx1"/>
                </a:solidFill>
              </a:defRPr>
            </a:lvl1pPr>
          </a:lstStyle>
          <a:p>
            <a:r>
              <a:rPr lang="en-GB" dirty="0"/>
              <a:t>Click to edit section divider title</a:t>
            </a:r>
            <a:endParaRPr lang="en-US" dirty="0"/>
          </a:p>
        </p:txBody>
      </p:sp>
      <p:sp>
        <p:nvSpPr>
          <p:cNvPr id="11" name="Slide Number Placeholder 5">
            <a:extLst>
              <a:ext uri="{FF2B5EF4-FFF2-40B4-BE49-F238E27FC236}">
                <a16:creationId xmlns:a16="http://schemas.microsoft.com/office/drawing/2014/main" id="{CCBDC21E-950D-2D33-35EB-9B51BED66EAA}"/>
              </a:ext>
            </a:extLst>
          </p:cNvPr>
          <p:cNvSpPr txBox="1">
            <a:spLocks/>
          </p:cNvSpPr>
          <p:nvPr userDrawn="1"/>
        </p:nvSpPr>
        <p:spPr>
          <a:xfrm>
            <a:off x="152400" y="6612194"/>
            <a:ext cx="457200" cy="323388"/>
          </a:xfrm>
          <a:prstGeom prst="rect">
            <a:avLst/>
          </a:prstGeom>
        </p:spPr>
        <p:txBody>
          <a:bodyPr vert="horz" lIns="91440" tIns="45720" rIns="91440" bIns="45720" rtlCol="0" anchor="ctr"/>
          <a:lstStyle>
            <a:defPPr>
              <a:defRPr lang="en-US"/>
            </a:defPPr>
            <a:lvl1pPr marL="0" algn="ctr" defTabSz="914400" rtl="0" eaLnBrk="1" latinLnBrk="0" hangingPunct="1">
              <a:lnSpc>
                <a:spcPct val="100000"/>
              </a:lnSpc>
              <a:defRPr sz="12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926885-5829-0A40-BA08-555F19A6394A}" type="slidenum">
              <a:rPr lang="en-US" smtClean="0"/>
              <a:pPr/>
              <a:t>‹#›</a:t>
            </a:fld>
            <a:endParaRPr lang="en-US"/>
          </a:p>
        </p:txBody>
      </p:sp>
      <p:pic>
        <p:nvPicPr>
          <p:cNvPr id="12" name="Picture 11">
            <a:extLst>
              <a:ext uri="{FF2B5EF4-FFF2-40B4-BE49-F238E27FC236}">
                <a16:creationId xmlns:a16="http://schemas.microsoft.com/office/drawing/2014/main" id="{9FE41021-96F3-F17B-CC20-5843933D01E0}"/>
              </a:ext>
            </a:extLst>
          </p:cNvPr>
          <p:cNvPicPr>
            <a:picLocks noChangeAspect="1"/>
          </p:cNvPicPr>
          <p:nvPr userDrawn="1"/>
        </p:nvPicPr>
        <p:blipFill>
          <a:blip r:embed="rId2"/>
          <a:srcRect/>
          <a:stretch/>
        </p:blipFill>
        <p:spPr>
          <a:xfrm>
            <a:off x="0" y="5"/>
            <a:ext cx="457199" cy="6857990"/>
          </a:xfrm>
          <a:prstGeom prst="rect">
            <a:avLst/>
          </a:prstGeom>
        </p:spPr>
      </p:pic>
      <p:sp>
        <p:nvSpPr>
          <p:cNvPr id="16" name="Slide Number Placeholder 5">
            <a:extLst>
              <a:ext uri="{FF2B5EF4-FFF2-40B4-BE49-F238E27FC236}">
                <a16:creationId xmlns:a16="http://schemas.microsoft.com/office/drawing/2014/main" id="{F46297DE-4950-238C-E0C6-AD86C19045C5}"/>
              </a:ext>
            </a:extLst>
          </p:cNvPr>
          <p:cNvSpPr txBox="1">
            <a:spLocks/>
          </p:cNvSpPr>
          <p:nvPr userDrawn="1"/>
        </p:nvSpPr>
        <p:spPr>
          <a:xfrm>
            <a:off x="0" y="6451597"/>
            <a:ext cx="457200" cy="323388"/>
          </a:xfrm>
          <a:prstGeom prst="rect">
            <a:avLst/>
          </a:prstGeom>
        </p:spPr>
        <p:txBody>
          <a:bodyPr vert="horz" lIns="91440" tIns="45720" rIns="91440" bIns="45720" rtlCol="0" anchor="ctr"/>
          <a:lstStyle>
            <a:defPPr>
              <a:defRPr lang="en-US"/>
            </a:defPPr>
            <a:lvl1pPr marL="0" algn="ctr" defTabSz="914400" rtl="0" eaLnBrk="1" latinLnBrk="0" hangingPunct="1">
              <a:lnSpc>
                <a:spcPct val="100000"/>
              </a:lnSpc>
              <a:defRPr sz="12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926885-5829-0A40-BA08-555F19A6394A}" type="slidenum">
              <a:rPr lang="en-US" smtClean="0">
                <a:solidFill>
                  <a:schemeClr val="tx1"/>
                </a:solidFill>
              </a:rPr>
              <a:pPr/>
              <a:t>‹#›</a:t>
            </a:fld>
            <a:endParaRPr lang="en-US" dirty="0">
              <a:solidFill>
                <a:schemeClr val="tx1"/>
              </a:solidFill>
            </a:endParaRPr>
          </a:p>
        </p:txBody>
      </p:sp>
      <p:sp>
        <p:nvSpPr>
          <p:cNvPr id="17" name="Freeform: Shape 16">
            <a:extLst>
              <a:ext uri="{FF2B5EF4-FFF2-40B4-BE49-F238E27FC236}">
                <a16:creationId xmlns:a16="http://schemas.microsoft.com/office/drawing/2014/main" id="{ED4E1F12-BFAA-5F44-9D1E-11E5DA302D8A}"/>
              </a:ext>
            </a:extLst>
          </p:cNvPr>
          <p:cNvSpPr/>
          <p:nvPr userDrawn="1"/>
        </p:nvSpPr>
        <p:spPr>
          <a:xfrm>
            <a:off x="7821338" y="5"/>
            <a:ext cx="4460604" cy="4498199"/>
          </a:xfrm>
          <a:custGeom>
            <a:avLst/>
            <a:gdLst>
              <a:gd name="connsiteX0" fmla="*/ 245599 w 4460604"/>
              <a:gd name="connsiteY0" fmla="*/ 0 h 4498199"/>
              <a:gd name="connsiteX1" fmla="*/ 4460604 w 4460604"/>
              <a:gd name="connsiteY1" fmla="*/ 0 h 4498199"/>
              <a:gd name="connsiteX2" fmla="*/ 4460604 w 4460604"/>
              <a:gd name="connsiteY2" fmla="*/ 4266360 h 4498199"/>
              <a:gd name="connsiteX3" fmla="*/ 4227424 w 4460604"/>
              <a:gd name="connsiteY3" fmla="*/ 4351705 h 4498199"/>
              <a:gd name="connsiteX4" fmla="*/ 3258458 w 4460604"/>
              <a:gd name="connsiteY4" fmla="*/ 4498199 h 4498199"/>
              <a:gd name="connsiteX5" fmla="*/ 0 w 4460604"/>
              <a:gd name="connsiteY5" fmla="*/ 1239741 h 4498199"/>
              <a:gd name="connsiteX6" fmla="*/ 146494 w 4460604"/>
              <a:gd name="connsiteY6" fmla="*/ 270775 h 44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0604" h="4498199">
                <a:moveTo>
                  <a:pt x="245599" y="0"/>
                </a:moveTo>
                <a:lnTo>
                  <a:pt x="4460604" y="0"/>
                </a:lnTo>
                <a:lnTo>
                  <a:pt x="4460604" y="4266360"/>
                </a:lnTo>
                <a:lnTo>
                  <a:pt x="4227424" y="4351705"/>
                </a:lnTo>
                <a:cubicBezTo>
                  <a:pt x="3921328" y="4446911"/>
                  <a:pt x="3595882" y="4498199"/>
                  <a:pt x="3258458" y="4498199"/>
                </a:cubicBezTo>
                <a:cubicBezTo>
                  <a:pt x="1458861" y="4498199"/>
                  <a:pt x="0" y="3039338"/>
                  <a:pt x="0" y="1239741"/>
                </a:cubicBezTo>
                <a:cubicBezTo>
                  <a:pt x="0" y="902317"/>
                  <a:pt x="51288" y="576871"/>
                  <a:pt x="146494" y="270775"/>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8" name="Picture Placeholder 4">
            <a:extLst>
              <a:ext uri="{FF2B5EF4-FFF2-40B4-BE49-F238E27FC236}">
                <a16:creationId xmlns:a16="http://schemas.microsoft.com/office/drawing/2014/main" id="{B1427D89-6C0A-F92A-DBB7-E94235B6F3CA}"/>
              </a:ext>
            </a:extLst>
          </p:cNvPr>
          <p:cNvSpPr>
            <a:spLocks noGrp="1"/>
          </p:cNvSpPr>
          <p:nvPr>
            <p:ph type="pic" sz="quarter" idx="18"/>
          </p:nvPr>
        </p:nvSpPr>
        <p:spPr>
          <a:xfrm>
            <a:off x="8164532" y="1406441"/>
            <a:ext cx="3875068" cy="5451559"/>
          </a:xfr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5167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41479-13B8-4E8F-824C-0402FC679CA0}"/>
              </a:ext>
            </a:extLst>
          </p:cNvPr>
          <p:cNvSpPr/>
          <p:nvPr userDrawn="1"/>
        </p:nvSpPr>
        <p:spPr>
          <a:xfrm>
            <a:off x="6688668" y="0"/>
            <a:ext cx="550333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itle 1">
            <a:extLst>
              <a:ext uri="{FF2B5EF4-FFF2-40B4-BE49-F238E27FC236}">
                <a16:creationId xmlns:a16="http://schemas.microsoft.com/office/drawing/2014/main" id="{E5D427A1-C540-EE03-3F05-8932B55B65ED}"/>
              </a:ext>
            </a:extLst>
          </p:cNvPr>
          <p:cNvSpPr>
            <a:spLocks noGrp="1"/>
          </p:cNvSpPr>
          <p:nvPr>
            <p:ph type="title" hasCustomPrompt="1"/>
          </p:nvPr>
        </p:nvSpPr>
        <p:spPr>
          <a:xfrm>
            <a:off x="817101" y="350577"/>
            <a:ext cx="5740196" cy="647853"/>
          </a:xfrm>
        </p:spPr>
        <p:txBody>
          <a:bodyPr anchor="b">
            <a:normAutofit/>
          </a:bodyPr>
          <a:lstStyle>
            <a:lvl1pPr>
              <a:defRPr sz="3200" b="0"/>
            </a:lvl1pPr>
          </a:lstStyle>
          <a:p>
            <a:r>
              <a:rPr lang="en-GB" dirty="0"/>
              <a:t>Click to edit title</a:t>
            </a:r>
            <a:endParaRPr lang="en-US" dirty="0"/>
          </a:p>
        </p:txBody>
      </p:sp>
      <p:sp>
        <p:nvSpPr>
          <p:cNvPr id="4" name="Rectangle 3">
            <a:extLst>
              <a:ext uri="{FF2B5EF4-FFF2-40B4-BE49-F238E27FC236}">
                <a16:creationId xmlns:a16="http://schemas.microsoft.com/office/drawing/2014/main" id="{3E773377-24FD-0167-1100-3043BA2B4B00}"/>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3">
            <a:extLst>
              <a:ext uri="{FF2B5EF4-FFF2-40B4-BE49-F238E27FC236}">
                <a16:creationId xmlns:a16="http://schemas.microsoft.com/office/drawing/2014/main" id="{631783E5-BDE1-7C72-0285-C83B44074692}"/>
              </a:ext>
            </a:extLst>
          </p:cNvPr>
          <p:cNvSpPr>
            <a:spLocks noGrp="1"/>
          </p:cNvSpPr>
          <p:nvPr>
            <p:ph type="body" sz="quarter" idx="13"/>
          </p:nvPr>
        </p:nvSpPr>
        <p:spPr>
          <a:xfrm>
            <a:off x="816897" y="1533525"/>
            <a:ext cx="5740196"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8" name="Text Placeholder 13">
            <a:extLst>
              <a:ext uri="{FF2B5EF4-FFF2-40B4-BE49-F238E27FC236}">
                <a16:creationId xmlns:a16="http://schemas.microsoft.com/office/drawing/2014/main" id="{23E39B77-1D29-57F8-EBA1-2EB1E11B675A}"/>
              </a:ext>
            </a:extLst>
          </p:cNvPr>
          <p:cNvSpPr>
            <a:spLocks noGrp="1"/>
          </p:cNvSpPr>
          <p:nvPr>
            <p:ph type="body" sz="quarter" idx="14"/>
          </p:nvPr>
        </p:nvSpPr>
        <p:spPr>
          <a:xfrm>
            <a:off x="7387309" y="1533525"/>
            <a:ext cx="4359781" cy="48542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934264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tner Slides">
    <p:spTree>
      <p:nvGrpSpPr>
        <p:cNvPr id="1" name=""/>
        <p:cNvGrpSpPr/>
        <p:nvPr/>
      </p:nvGrpSpPr>
      <p:grpSpPr>
        <a:xfrm>
          <a:off x="0" y="0"/>
          <a:ext cx="0" cy="0"/>
          <a:chOff x="0" y="0"/>
          <a:chExt cx="0" cy="0"/>
        </a:xfrm>
      </p:grpSpPr>
      <p:pic>
        <p:nvPicPr>
          <p:cNvPr id="7" name="Picture 6" descr="A group of logos on a blue background&#10;&#10;Description automatically generated">
            <a:extLst>
              <a:ext uri="{FF2B5EF4-FFF2-40B4-BE49-F238E27FC236}">
                <a16:creationId xmlns:a16="http://schemas.microsoft.com/office/drawing/2014/main" id="{2D6E62E7-47AE-0185-3140-C83E47959E2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061B032-7356-200E-FE42-D8ED51568ABB}"/>
              </a:ext>
            </a:extLst>
          </p:cNvPr>
          <p:cNvSpPr/>
          <p:nvPr userDrawn="1"/>
        </p:nvSpPr>
        <p:spPr>
          <a:xfrm>
            <a:off x="0" y="0"/>
            <a:ext cx="12192000" cy="7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107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ck 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8CE88-1E1E-9849-B451-5457C40E0665}"/>
              </a:ext>
            </a:extLst>
          </p:cNvPr>
          <p:cNvPicPr>
            <a:picLocks noChangeAspect="1"/>
          </p:cNvPicPr>
          <p:nvPr userDrawn="1"/>
        </p:nvPicPr>
        <p:blipFill>
          <a:blip r:embed="rId2"/>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76D2AD80-71C7-BD4A-A167-327DD9B9D750}"/>
              </a:ext>
            </a:extLst>
          </p:cNvPr>
          <p:cNvSpPr>
            <a:spLocks noGrp="1"/>
          </p:cNvSpPr>
          <p:nvPr>
            <p:ph type="ctrTitle" hasCustomPrompt="1"/>
          </p:nvPr>
        </p:nvSpPr>
        <p:spPr>
          <a:xfrm>
            <a:off x="1524000" y="4539663"/>
            <a:ext cx="9144000" cy="603148"/>
          </a:xfrm>
        </p:spPr>
        <p:txBody>
          <a:bodyPr anchor="b">
            <a:normAutofit/>
          </a:bodyPr>
          <a:lstStyle>
            <a:lvl1pPr algn="ctr">
              <a:defRPr sz="3400">
                <a:solidFill>
                  <a:schemeClr val="bg1"/>
                </a:solidFill>
              </a:defRPr>
            </a:lvl1pPr>
          </a:lstStyle>
          <a:p>
            <a:r>
              <a:rPr lang="en-GB" dirty="0"/>
              <a:t>Thank you</a:t>
            </a:r>
            <a:endParaRPr lang="en-US" dirty="0"/>
          </a:p>
        </p:txBody>
      </p:sp>
      <p:sp>
        <p:nvSpPr>
          <p:cNvPr id="3" name="Subtitle 2">
            <a:extLst>
              <a:ext uri="{FF2B5EF4-FFF2-40B4-BE49-F238E27FC236}">
                <a16:creationId xmlns:a16="http://schemas.microsoft.com/office/drawing/2014/main" id="{5870D87A-B4B5-E541-B6F5-842E8ECEB176}"/>
              </a:ext>
            </a:extLst>
          </p:cNvPr>
          <p:cNvSpPr>
            <a:spLocks noGrp="1"/>
          </p:cNvSpPr>
          <p:nvPr>
            <p:ph type="subTitle" idx="1" hasCustomPrompt="1"/>
          </p:nvPr>
        </p:nvSpPr>
        <p:spPr>
          <a:xfrm>
            <a:off x="1524000" y="5583877"/>
            <a:ext cx="9144000" cy="855148"/>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www.gohigherwestyorks.ac.uk</a:t>
            </a:r>
            <a:endParaRPr lang="en-US" dirty="0"/>
          </a:p>
        </p:txBody>
      </p:sp>
      <p:sp>
        <p:nvSpPr>
          <p:cNvPr id="9" name="Rectangle 8">
            <a:extLst>
              <a:ext uri="{FF2B5EF4-FFF2-40B4-BE49-F238E27FC236}">
                <a16:creationId xmlns:a16="http://schemas.microsoft.com/office/drawing/2014/main" id="{4198785C-901E-AD48-A1F7-7CF03C154A20}"/>
              </a:ext>
            </a:extLst>
          </p:cNvPr>
          <p:cNvSpPr/>
          <p:nvPr userDrawn="1"/>
        </p:nvSpPr>
        <p:spPr>
          <a:xfrm>
            <a:off x="5466000" y="5303452"/>
            <a:ext cx="126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54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10568654"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a:solidFill>
            <a:schemeClr val="accent1">
              <a:lumMod val="50000"/>
            </a:schemeClr>
          </a:solidFill>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816897" y="1533525"/>
            <a:ext cx="10568654" cy="485426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89712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5279103"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a:p>
        </p:txBody>
      </p:sp>
      <p:sp>
        <p:nvSpPr>
          <p:cNvPr id="10" name="Rectangle 9">
            <a:extLst>
              <a:ext uri="{FF2B5EF4-FFF2-40B4-BE49-F238E27FC236}">
                <a16:creationId xmlns:a16="http://schemas.microsoft.com/office/drawing/2014/main" id="{DBB51581-9BBF-4B46-9CC3-757E7E5B20A4}"/>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816897" y="1533525"/>
            <a:ext cx="5279103"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Rectangle 6">
            <a:extLst>
              <a:ext uri="{FF2B5EF4-FFF2-40B4-BE49-F238E27FC236}">
                <a16:creationId xmlns:a16="http://schemas.microsoft.com/office/drawing/2014/main" id="{15CCFFB3-1A9B-464F-B316-A9D941A99F12}"/>
              </a:ext>
            </a:extLst>
          </p:cNvPr>
          <p:cNvSpPr/>
          <p:nvPr userDrawn="1"/>
        </p:nvSpPr>
        <p:spPr>
          <a:xfrm>
            <a:off x="7398326" y="0"/>
            <a:ext cx="47936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4C5DF5D6-2C2F-6E49-A3DB-2CF4AE8A7D4A}"/>
              </a:ext>
            </a:extLst>
          </p:cNvPr>
          <p:cNvSpPr>
            <a:spLocks noGrp="1"/>
          </p:cNvSpPr>
          <p:nvPr>
            <p:ph type="pic" sz="quarter" idx="14"/>
          </p:nvPr>
        </p:nvSpPr>
        <p:spPr>
          <a:xfrm>
            <a:off x="6733049" y="762000"/>
            <a:ext cx="4641850" cy="5334000"/>
          </a:xfrm>
        </p:spPr>
        <p:txBody>
          <a:bodyPr anchor="ct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346922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5279103"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816897" y="1533525"/>
            <a:ext cx="5279103"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Rectangle 6">
            <a:extLst>
              <a:ext uri="{FF2B5EF4-FFF2-40B4-BE49-F238E27FC236}">
                <a16:creationId xmlns:a16="http://schemas.microsoft.com/office/drawing/2014/main" id="{15CCFFB3-1A9B-464F-B316-A9D941A99F12}"/>
              </a:ext>
            </a:extLst>
          </p:cNvPr>
          <p:cNvSpPr/>
          <p:nvPr userDrawn="1"/>
        </p:nvSpPr>
        <p:spPr>
          <a:xfrm>
            <a:off x="7398326" y="0"/>
            <a:ext cx="479367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4C5DF5D6-2C2F-6E49-A3DB-2CF4AE8A7D4A}"/>
              </a:ext>
            </a:extLst>
          </p:cNvPr>
          <p:cNvSpPr>
            <a:spLocks noGrp="1"/>
          </p:cNvSpPr>
          <p:nvPr>
            <p:ph type="pic" sz="quarter" idx="14"/>
          </p:nvPr>
        </p:nvSpPr>
        <p:spPr>
          <a:xfrm>
            <a:off x="6733049" y="762000"/>
            <a:ext cx="4641850" cy="5334000"/>
          </a:xfrm>
        </p:spPr>
        <p:txBody>
          <a:bodyPr anchor="ct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405846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no bor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5740196"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935226"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816897" y="1533525"/>
            <a:ext cx="5740196"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Picture Placeholder 3">
            <a:extLst>
              <a:ext uri="{FF2B5EF4-FFF2-40B4-BE49-F238E27FC236}">
                <a16:creationId xmlns:a16="http://schemas.microsoft.com/office/drawing/2014/main" id="{695E531B-A578-1046-9F92-E47A85E31F8D}"/>
              </a:ext>
            </a:extLst>
          </p:cNvPr>
          <p:cNvSpPr>
            <a:spLocks noGrp="1"/>
          </p:cNvSpPr>
          <p:nvPr>
            <p:ph type="pic" sz="quarter" idx="14" hasCustomPrompt="1"/>
          </p:nvPr>
        </p:nvSpPr>
        <p:spPr>
          <a:xfrm>
            <a:off x="7035118" y="0"/>
            <a:ext cx="5156881" cy="6858000"/>
          </a:xfrm>
        </p:spPr>
        <p:txBody>
          <a:bodyPr anchor="ctr"/>
          <a:lstStyle>
            <a:lvl1pPr marL="0" indent="0">
              <a:buNone/>
              <a:defRPr/>
            </a:lvl1pPr>
          </a:lstStyle>
          <a:p>
            <a:r>
              <a:rPr lang="en-US" dirty="0"/>
              <a:t>Click to add image</a:t>
            </a:r>
          </a:p>
        </p:txBody>
      </p:sp>
    </p:spTree>
    <p:extLst>
      <p:ext uri="{BB962C8B-B14F-4D97-AF65-F5344CB8AC3E}">
        <p14:creationId xmlns:p14="http://schemas.microsoft.com/office/powerpoint/2010/main" val="355317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5831559" y="350577"/>
            <a:ext cx="5740196"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5949684"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5831355" y="1533525"/>
            <a:ext cx="5740196"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Picture Placeholder 3">
            <a:extLst>
              <a:ext uri="{FF2B5EF4-FFF2-40B4-BE49-F238E27FC236}">
                <a16:creationId xmlns:a16="http://schemas.microsoft.com/office/drawing/2014/main" id="{695E531B-A578-1046-9F92-E47A85E31F8D}"/>
              </a:ext>
            </a:extLst>
          </p:cNvPr>
          <p:cNvSpPr>
            <a:spLocks noGrp="1"/>
          </p:cNvSpPr>
          <p:nvPr>
            <p:ph type="pic" sz="quarter" idx="14" hasCustomPrompt="1"/>
          </p:nvPr>
        </p:nvSpPr>
        <p:spPr>
          <a:xfrm>
            <a:off x="457200" y="0"/>
            <a:ext cx="4911213" cy="6858000"/>
          </a:xfrm>
        </p:spPr>
        <p:txBody>
          <a:bodyPr anchor="ctr"/>
          <a:lstStyle>
            <a:lvl1pPr marL="0" indent="0">
              <a:buNone/>
              <a:defRPr/>
            </a:lvl1pPr>
          </a:lstStyle>
          <a:p>
            <a:r>
              <a:rPr lang="en-US" dirty="0"/>
              <a:t>Click to add image</a:t>
            </a:r>
          </a:p>
        </p:txBody>
      </p:sp>
    </p:spTree>
    <p:extLst>
      <p:ext uri="{BB962C8B-B14F-4D97-AF65-F5344CB8AC3E}">
        <p14:creationId xmlns:p14="http://schemas.microsoft.com/office/powerpoint/2010/main" val="367921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Small Image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5831559" y="350577"/>
            <a:ext cx="5740196" cy="647853"/>
          </a:xfrm>
        </p:spPr>
        <p:txBody>
          <a:bodyPr anchor="b">
            <a:normAutofit/>
          </a:bodyPr>
          <a:lstStyle>
            <a:lvl1pPr>
              <a:defRPr sz="3200" b="0"/>
            </a:lvl1pPr>
          </a:lstStyle>
          <a:p>
            <a:r>
              <a:rPr lang="en-GB" dirty="0"/>
              <a:t>Click to edit title</a:t>
            </a:r>
            <a:endParaRPr lang="en-US" dirty="0"/>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a:stretch/>
        </p:blipFill>
        <p:spPr>
          <a:xfrm>
            <a:off x="0" y="5"/>
            <a:ext cx="457199" cy="685799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0" name="Rectangle 9">
            <a:extLst>
              <a:ext uri="{FF2B5EF4-FFF2-40B4-BE49-F238E27FC236}">
                <a16:creationId xmlns:a16="http://schemas.microsoft.com/office/drawing/2014/main" id="{DBB51581-9BBF-4B46-9CC3-757E7E5B20A4}"/>
              </a:ext>
            </a:extLst>
          </p:cNvPr>
          <p:cNvSpPr/>
          <p:nvPr userDrawn="1"/>
        </p:nvSpPr>
        <p:spPr>
          <a:xfrm>
            <a:off x="5949684" y="1106131"/>
            <a:ext cx="10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23C219-3C03-A541-A82F-0000888B8188}"/>
              </a:ext>
            </a:extLst>
          </p:cNvPr>
          <p:cNvSpPr>
            <a:spLocks noGrp="1"/>
          </p:cNvSpPr>
          <p:nvPr>
            <p:ph type="body" sz="quarter" idx="13"/>
          </p:nvPr>
        </p:nvSpPr>
        <p:spPr>
          <a:xfrm>
            <a:off x="5831355" y="1533525"/>
            <a:ext cx="5740196" cy="485426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Picture Placeholder 3">
            <a:extLst>
              <a:ext uri="{FF2B5EF4-FFF2-40B4-BE49-F238E27FC236}">
                <a16:creationId xmlns:a16="http://schemas.microsoft.com/office/drawing/2014/main" id="{695E531B-A578-1046-9F92-E47A85E31F8D}"/>
              </a:ext>
            </a:extLst>
          </p:cNvPr>
          <p:cNvSpPr>
            <a:spLocks noGrp="1"/>
          </p:cNvSpPr>
          <p:nvPr>
            <p:ph type="pic" sz="quarter" idx="14" hasCustomPrompt="1"/>
          </p:nvPr>
        </p:nvSpPr>
        <p:spPr>
          <a:xfrm>
            <a:off x="840658" y="479345"/>
            <a:ext cx="4527755" cy="5908448"/>
          </a:xfrm>
        </p:spPr>
        <p:txBody>
          <a:bodyPr anchor="ctr"/>
          <a:lstStyle>
            <a:lvl1pPr marL="0" indent="0">
              <a:buNone/>
              <a:defRPr/>
            </a:lvl1pPr>
          </a:lstStyle>
          <a:p>
            <a:r>
              <a:rPr lang="en-US" dirty="0"/>
              <a:t>Click to add image</a:t>
            </a:r>
          </a:p>
        </p:txBody>
      </p:sp>
    </p:spTree>
    <p:extLst>
      <p:ext uri="{BB962C8B-B14F-4D97-AF65-F5344CB8AC3E}">
        <p14:creationId xmlns:p14="http://schemas.microsoft.com/office/powerpoint/2010/main" val="312588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rategic them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27E819-F239-38DB-0837-4CA82776BA0C}"/>
              </a:ext>
            </a:extLst>
          </p:cNvPr>
          <p:cNvSpPr/>
          <p:nvPr userDrawn="1"/>
        </p:nvSpPr>
        <p:spPr>
          <a:xfrm>
            <a:off x="-5837" y="6384976"/>
            <a:ext cx="457199" cy="473024"/>
          </a:xfrm>
          <a:prstGeom prst="rect">
            <a:avLst/>
          </a:prstGeom>
          <a:solidFill>
            <a:srgbClr val="46FDFF"/>
          </a:solidFill>
          <a:ln>
            <a:solidFill>
              <a:srgbClr val="46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736E80-A061-E148-B760-D8FA5D3F1B3B}"/>
              </a:ext>
            </a:extLst>
          </p:cNvPr>
          <p:cNvSpPr/>
          <p:nvPr userDrawn="1"/>
        </p:nvSpPr>
        <p:spPr>
          <a:xfrm>
            <a:off x="457200" y="0"/>
            <a:ext cx="11734800" cy="6889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AB0F0A-AB31-0E41-95E4-19F00CCC2804}"/>
              </a:ext>
            </a:extLst>
          </p:cNvPr>
          <p:cNvSpPr>
            <a:spLocks noGrp="1"/>
          </p:cNvSpPr>
          <p:nvPr>
            <p:ph type="title" hasCustomPrompt="1"/>
          </p:nvPr>
        </p:nvSpPr>
        <p:spPr>
          <a:xfrm>
            <a:off x="817101" y="350577"/>
            <a:ext cx="10568654" cy="647853"/>
          </a:xfrm>
        </p:spPr>
        <p:txBody>
          <a:bodyPr anchor="b">
            <a:normAutofit/>
          </a:bodyPr>
          <a:lstStyle>
            <a:lvl1pPr>
              <a:defRPr sz="3200" b="0">
                <a:solidFill>
                  <a:schemeClr val="bg1"/>
                </a:solidFill>
              </a:defRPr>
            </a:lvl1pPr>
          </a:lstStyle>
          <a:p>
            <a:r>
              <a:rPr lang="en-GB" dirty="0"/>
              <a:t>Click to edit title</a:t>
            </a:r>
            <a:endParaRPr lang="en-US" dirty="0"/>
          </a:p>
        </p:txBody>
      </p:sp>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7" name="Text Placeholder 16">
            <a:extLst>
              <a:ext uri="{FF2B5EF4-FFF2-40B4-BE49-F238E27FC236}">
                <a16:creationId xmlns:a16="http://schemas.microsoft.com/office/drawing/2014/main" id="{B8065B0E-F971-874B-AB35-A127EA2F05DA}"/>
              </a:ext>
            </a:extLst>
          </p:cNvPr>
          <p:cNvSpPr>
            <a:spLocks noGrp="1"/>
          </p:cNvSpPr>
          <p:nvPr>
            <p:ph type="body" sz="quarter" idx="14"/>
          </p:nvPr>
        </p:nvSpPr>
        <p:spPr>
          <a:xfrm>
            <a:off x="1475226" y="4422482"/>
            <a:ext cx="2192337" cy="1138869"/>
          </a:xfrm>
        </p:spPr>
        <p:txBody>
          <a:bodyPr/>
          <a:lstStyle>
            <a:lvl1pPr marL="0" indent="0" algn="ctr">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18" name="Text Placeholder 16">
            <a:extLst>
              <a:ext uri="{FF2B5EF4-FFF2-40B4-BE49-F238E27FC236}">
                <a16:creationId xmlns:a16="http://schemas.microsoft.com/office/drawing/2014/main" id="{19262AC8-4437-5942-B891-DEA8AB54312D}"/>
              </a:ext>
            </a:extLst>
          </p:cNvPr>
          <p:cNvSpPr>
            <a:spLocks noGrp="1"/>
          </p:cNvSpPr>
          <p:nvPr>
            <p:ph type="body" sz="quarter" idx="15"/>
          </p:nvPr>
        </p:nvSpPr>
        <p:spPr>
          <a:xfrm>
            <a:off x="4039715" y="4422482"/>
            <a:ext cx="2192337" cy="1138869"/>
          </a:xfrm>
        </p:spPr>
        <p:txBody>
          <a:bodyPr/>
          <a:lstStyle>
            <a:lvl1pPr marL="0" indent="0" algn="ctr">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19" name="Text Placeholder 16">
            <a:extLst>
              <a:ext uri="{FF2B5EF4-FFF2-40B4-BE49-F238E27FC236}">
                <a16:creationId xmlns:a16="http://schemas.microsoft.com/office/drawing/2014/main" id="{188CD2F0-AE70-A442-945B-CE0963D56732}"/>
              </a:ext>
            </a:extLst>
          </p:cNvPr>
          <p:cNvSpPr>
            <a:spLocks noGrp="1"/>
          </p:cNvSpPr>
          <p:nvPr>
            <p:ph type="body" sz="quarter" idx="16"/>
          </p:nvPr>
        </p:nvSpPr>
        <p:spPr>
          <a:xfrm>
            <a:off x="6645095" y="4422482"/>
            <a:ext cx="2192337" cy="1138869"/>
          </a:xfrm>
        </p:spPr>
        <p:txBody>
          <a:bodyPr/>
          <a:lstStyle>
            <a:lvl1pPr marL="0" indent="0" algn="ctr">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20" name="Text Placeholder 16">
            <a:extLst>
              <a:ext uri="{FF2B5EF4-FFF2-40B4-BE49-F238E27FC236}">
                <a16:creationId xmlns:a16="http://schemas.microsoft.com/office/drawing/2014/main" id="{A6A19679-F1E7-AD43-A8E7-603C8E30B48D}"/>
              </a:ext>
            </a:extLst>
          </p:cNvPr>
          <p:cNvSpPr>
            <a:spLocks noGrp="1"/>
          </p:cNvSpPr>
          <p:nvPr>
            <p:ph type="body" sz="quarter" idx="17"/>
          </p:nvPr>
        </p:nvSpPr>
        <p:spPr>
          <a:xfrm>
            <a:off x="9148629" y="4422482"/>
            <a:ext cx="2192337" cy="1138869"/>
          </a:xfrm>
        </p:spPr>
        <p:txBody>
          <a:bodyPr/>
          <a:lstStyle>
            <a:lvl1pPr marL="0" indent="0" algn="ctr">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3" name="Picture Placeholder 4">
            <a:extLst>
              <a:ext uri="{FF2B5EF4-FFF2-40B4-BE49-F238E27FC236}">
                <a16:creationId xmlns:a16="http://schemas.microsoft.com/office/drawing/2014/main" id="{AC6CFA74-4A91-8960-2940-396098C0A0F6}"/>
              </a:ext>
            </a:extLst>
          </p:cNvPr>
          <p:cNvSpPr>
            <a:spLocks noGrp="1"/>
          </p:cNvSpPr>
          <p:nvPr>
            <p:ph type="pic" sz="quarter" idx="18"/>
          </p:nvPr>
        </p:nvSpPr>
        <p:spPr>
          <a:xfrm>
            <a:off x="1450504" y="2014595"/>
            <a:ext cx="2160000" cy="2160000"/>
          </a:xfrm>
        </p:spPr>
        <p:txBody>
          <a:bodyPr anchor="ctr"/>
          <a:lstStyle>
            <a:lvl1pPr marL="0" indent="0" algn="ctr">
              <a:buNone/>
              <a:defRPr>
                <a:solidFill>
                  <a:schemeClr val="bg1"/>
                </a:solidFill>
              </a:defRPr>
            </a:lvl1pPr>
          </a:lstStyle>
          <a:p>
            <a:endParaRPr lang="en-US" dirty="0"/>
          </a:p>
        </p:txBody>
      </p:sp>
      <p:sp>
        <p:nvSpPr>
          <p:cNvPr id="5" name="Picture Placeholder 4">
            <a:extLst>
              <a:ext uri="{FF2B5EF4-FFF2-40B4-BE49-F238E27FC236}">
                <a16:creationId xmlns:a16="http://schemas.microsoft.com/office/drawing/2014/main" id="{A9C99B1F-A40A-24A1-EA85-B0580E6B3B2F}"/>
              </a:ext>
            </a:extLst>
          </p:cNvPr>
          <p:cNvSpPr>
            <a:spLocks noGrp="1"/>
          </p:cNvSpPr>
          <p:nvPr>
            <p:ph type="pic" sz="quarter" idx="19"/>
          </p:nvPr>
        </p:nvSpPr>
        <p:spPr>
          <a:xfrm>
            <a:off x="4093849" y="2014595"/>
            <a:ext cx="2160000" cy="2160000"/>
          </a:xfrm>
        </p:spPr>
        <p:txBody>
          <a:bodyPr anchor="ctr"/>
          <a:lstStyle>
            <a:lvl1pPr marL="0" indent="0" algn="ctr">
              <a:buNone/>
              <a:defRPr>
                <a:solidFill>
                  <a:schemeClr val="bg1"/>
                </a:solidFill>
              </a:defRPr>
            </a:lvl1pPr>
          </a:lstStyle>
          <a:p>
            <a:endParaRPr lang="en-US" dirty="0"/>
          </a:p>
        </p:txBody>
      </p:sp>
      <p:sp>
        <p:nvSpPr>
          <p:cNvPr id="10" name="Picture Placeholder 4">
            <a:extLst>
              <a:ext uri="{FF2B5EF4-FFF2-40B4-BE49-F238E27FC236}">
                <a16:creationId xmlns:a16="http://schemas.microsoft.com/office/drawing/2014/main" id="{71D0718F-BE2D-5B8E-0E9E-DADFA7813449}"/>
              </a:ext>
            </a:extLst>
          </p:cNvPr>
          <p:cNvSpPr>
            <a:spLocks noGrp="1"/>
          </p:cNvSpPr>
          <p:nvPr>
            <p:ph type="pic" sz="quarter" idx="20"/>
          </p:nvPr>
        </p:nvSpPr>
        <p:spPr>
          <a:xfrm>
            <a:off x="6645095" y="2014595"/>
            <a:ext cx="2160000" cy="2160000"/>
          </a:xfrm>
        </p:spPr>
        <p:txBody>
          <a:bodyPr anchor="ctr"/>
          <a:lstStyle>
            <a:lvl1pPr marL="0" indent="0" algn="ctr">
              <a:buNone/>
              <a:defRPr>
                <a:solidFill>
                  <a:schemeClr val="bg1"/>
                </a:solidFill>
              </a:defRPr>
            </a:lvl1pPr>
          </a:lstStyle>
          <a:p>
            <a:endParaRPr lang="en-US" dirty="0"/>
          </a:p>
        </p:txBody>
      </p:sp>
      <p:sp>
        <p:nvSpPr>
          <p:cNvPr id="11" name="Picture Placeholder 4">
            <a:extLst>
              <a:ext uri="{FF2B5EF4-FFF2-40B4-BE49-F238E27FC236}">
                <a16:creationId xmlns:a16="http://schemas.microsoft.com/office/drawing/2014/main" id="{47903FDC-A167-E7AA-CB20-4C85BBC111AF}"/>
              </a:ext>
            </a:extLst>
          </p:cNvPr>
          <p:cNvSpPr>
            <a:spLocks noGrp="1"/>
          </p:cNvSpPr>
          <p:nvPr>
            <p:ph type="pic" sz="quarter" idx="21"/>
          </p:nvPr>
        </p:nvSpPr>
        <p:spPr>
          <a:xfrm>
            <a:off x="9147623" y="2014595"/>
            <a:ext cx="2160000" cy="2160000"/>
          </a:xfrm>
        </p:spPr>
        <p:txBody>
          <a:bodyPr anchor="ctr"/>
          <a:lstStyle>
            <a:lvl1pPr marL="0" indent="0" algn="ctr">
              <a:buNone/>
              <a:defRPr>
                <a:solidFill>
                  <a:schemeClr val="bg1"/>
                </a:solidFill>
              </a:defRPr>
            </a:lvl1pPr>
          </a:lstStyle>
          <a:p>
            <a:endParaRPr lang="en-US" dirty="0"/>
          </a:p>
        </p:txBody>
      </p:sp>
      <p:sp>
        <p:nvSpPr>
          <p:cNvPr id="4" name="Rectangle 3">
            <a:extLst>
              <a:ext uri="{FF2B5EF4-FFF2-40B4-BE49-F238E27FC236}">
                <a16:creationId xmlns:a16="http://schemas.microsoft.com/office/drawing/2014/main" id="{897A372B-6954-D2AA-F5E2-28C43A12194E}"/>
              </a:ext>
            </a:extLst>
          </p:cNvPr>
          <p:cNvSpPr/>
          <p:nvPr userDrawn="1"/>
        </p:nvSpPr>
        <p:spPr>
          <a:xfrm>
            <a:off x="1" y="0"/>
            <a:ext cx="457199" cy="63849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29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4 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736E80-A061-E148-B760-D8FA5D3F1B3B}"/>
              </a:ext>
            </a:extLst>
          </p:cNvPr>
          <p:cNvSpPr/>
          <p:nvPr userDrawn="1"/>
        </p:nvSpPr>
        <p:spPr>
          <a:xfrm>
            <a:off x="457200" y="0"/>
            <a:ext cx="11734800" cy="6889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0CA724D-B2EC-1348-A476-9AB73B4BA77A}"/>
              </a:ext>
            </a:extLst>
          </p:cNvPr>
          <p:cNvPicPr>
            <a:picLocks noChangeAspect="1"/>
          </p:cNvPicPr>
          <p:nvPr userDrawn="1"/>
        </p:nvPicPr>
        <p:blipFill>
          <a:blip r:embed="rId2"/>
          <a:srcRect l="132" r="132"/>
          <a:stretch/>
        </p:blipFill>
        <p:spPr>
          <a:xfrm>
            <a:off x="0" y="0"/>
            <a:ext cx="455993" cy="6858000"/>
          </a:xfrm>
          <a:prstGeom prst="rect">
            <a:avLst/>
          </a:prstGeom>
        </p:spPr>
      </p:pic>
      <p:sp>
        <p:nvSpPr>
          <p:cNvPr id="6" name="Slide Number Placeholder 5">
            <a:extLst>
              <a:ext uri="{FF2B5EF4-FFF2-40B4-BE49-F238E27FC236}">
                <a16:creationId xmlns:a16="http://schemas.microsoft.com/office/drawing/2014/main" id="{97B89B0A-13F9-5B4F-A7BB-75B72C955C4D}"/>
              </a:ext>
            </a:extLst>
          </p:cNvPr>
          <p:cNvSpPr>
            <a:spLocks noGrp="1"/>
          </p:cNvSpPr>
          <p:nvPr>
            <p:ph type="sldNum" sz="quarter" idx="12"/>
          </p:nvPr>
        </p:nvSpPr>
        <p:spPr>
          <a:xfrm>
            <a:off x="0" y="6459794"/>
            <a:ext cx="457200" cy="323388"/>
          </a:xfrm>
        </p:spPr>
        <p:txBody>
          <a:bodyPr anchor="ctr"/>
          <a:lstStyle>
            <a:lvl1pPr algn="ctr">
              <a:lnSpc>
                <a:spcPct val="100000"/>
              </a:lnSpc>
              <a:defRPr>
                <a:solidFill>
                  <a:schemeClr val="tx1"/>
                </a:solidFill>
              </a:defRPr>
            </a:lvl1pPr>
          </a:lstStyle>
          <a:p>
            <a:fld id="{9F926885-5829-0A40-BA08-555F19A6394A}" type="slidenum">
              <a:rPr lang="en-US" smtClean="0"/>
              <a:pPr/>
              <a:t>‹#›</a:t>
            </a:fld>
            <a:endParaRPr lang="en-US" dirty="0"/>
          </a:p>
        </p:txBody>
      </p:sp>
      <p:sp>
        <p:nvSpPr>
          <p:cNvPr id="17" name="Text Placeholder 16">
            <a:extLst>
              <a:ext uri="{FF2B5EF4-FFF2-40B4-BE49-F238E27FC236}">
                <a16:creationId xmlns:a16="http://schemas.microsoft.com/office/drawing/2014/main" id="{B8065B0E-F971-874B-AB35-A127EA2F05DA}"/>
              </a:ext>
            </a:extLst>
          </p:cNvPr>
          <p:cNvSpPr>
            <a:spLocks noGrp="1"/>
          </p:cNvSpPr>
          <p:nvPr>
            <p:ph type="body" sz="quarter" idx="14"/>
          </p:nvPr>
        </p:nvSpPr>
        <p:spPr>
          <a:xfrm>
            <a:off x="1475227" y="4112768"/>
            <a:ext cx="2160000" cy="1138869"/>
          </a:xfrm>
        </p:spPr>
        <p:txBody>
          <a:bodyPr/>
          <a:lstStyle>
            <a:lvl1pPr marL="0" indent="0" algn="ctr">
              <a:lnSpc>
                <a:spcPct val="100000"/>
              </a:lnSpc>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18" name="Text Placeholder 16">
            <a:extLst>
              <a:ext uri="{FF2B5EF4-FFF2-40B4-BE49-F238E27FC236}">
                <a16:creationId xmlns:a16="http://schemas.microsoft.com/office/drawing/2014/main" id="{19262AC8-4437-5942-B891-DEA8AB54312D}"/>
              </a:ext>
            </a:extLst>
          </p:cNvPr>
          <p:cNvSpPr>
            <a:spLocks noGrp="1"/>
          </p:cNvSpPr>
          <p:nvPr>
            <p:ph type="body" sz="quarter" idx="15"/>
          </p:nvPr>
        </p:nvSpPr>
        <p:spPr>
          <a:xfrm>
            <a:off x="4039716" y="4112768"/>
            <a:ext cx="2160000" cy="1138869"/>
          </a:xfrm>
        </p:spPr>
        <p:txBody>
          <a:bodyPr/>
          <a:lstStyle>
            <a:lvl1pPr marL="0" indent="0" algn="ctr">
              <a:lnSpc>
                <a:spcPct val="100000"/>
              </a:lnSpc>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19" name="Text Placeholder 16">
            <a:extLst>
              <a:ext uri="{FF2B5EF4-FFF2-40B4-BE49-F238E27FC236}">
                <a16:creationId xmlns:a16="http://schemas.microsoft.com/office/drawing/2014/main" id="{188CD2F0-AE70-A442-945B-CE0963D56732}"/>
              </a:ext>
            </a:extLst>
          </p:cNvPr>
          <p:cNvSpPr>
            <a:spLocks noGrp="1"/>
          </p:cNvSpPr>
          <p:nvPr>
            <p:ph type="body" sz="quarter" idx="16"/>
          </p:nvPr>
        </p:nvSpPr>
        <p:spPr>
          <a:xfrm>
            <a:off x="6645096" y="4112768"/>
            <a:ext cx="2160000" cy="1138869"/>
          </a:xfrm>
        </p:spPr>
        <p:txBody>
          <a:bodyPr/>
          <a:lstStyle>
            <a:lvl1pPr marL="0" indent="0" algn="ctr">
              <a:lnSpc>
                <a:spcPct val="100000"/>
              </a:lnSpc>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20" name="Text Placeholder 16">
            <a:extLst>
              <a:ext uri="{FF2B5EF4-FFF2-40B4-BE49-F238E27FC236}">
                <a16:creationId xmlns:a16="http://schemas.microsoft.com/office/drawing/2014/main" id="{A6A19679-F1E7-AD43-A8E7-603C8E30B48D}"/>
              </a:ext>
            </a:extLst>
          </p:cNvPr>
          <p:cNvSpPr>
            <a:spLocks noGrp="1"/>
          </p:cNvSpPr>
          <p:nvPr>
            <p:ph type="body" sz="quarter" idx="17"/>
          </p:nvPr>
        </p:nvSpPr>
        <p:spPr>
          <a:xfrm>
            <a:off x="9148630" y="4112768"/>
            <a:ext cx="2160000" cy="1138869"/>
          </a:xfrm>
        </p:spPr>
        <p:txBody>
          <a:bodyPr/>
          <a:lstStyle>
            <a:lvl1pPr marL="0" indent="0" algn="ctr">
              <a:lnSpc>
                <a:spcPct val="100000"/>
              </a:lnSpc>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5" name="Picture Placeholder 4">
            <a:extLst>
              <a:ext uri="{FF2B5EF4-FFF2-40B4-BE49-F238E27FC236}">
                <a16:creationId xmlns:a16="http://schemas.microsoft.com/office/drawing/2014/main" id="{75B6E234-4D58-2242-BEAD-41ED30FA5704}"/>
              </a:ext>
            </a:extLst>
          </p:cNvPr>
          <p:cNvSpPr>
            <a:spLocks noGrp="1"/>
          </p:cNvSpPr>
          <p:nvPr>
            <p:ph type="pic" sz="quarter" idx="18"/>
          </p:nvPr>
        </p:nvSpPr>
        <p:spPr>
          <a:xfrm>
            <a:off x="1475226" y="1429258"/>
            <a:ext cx="2160000" cy="2160000"/>
          </a:xfrm>
        </p:spPr>
        <p:txBody>
          <a:bodyPr/>
          <a:lstStyle>
            <a:lvl1pPr marL="0" indent="0">
              <a:buNone/>
              <a:defRPr/>
            </a:lvl1pPr>
          </a:lstStyle>
          <a:p>
            <a:endParaRPr lang="en-US" dirty="0"/>
          </a:p>
        </p:txBody>
      </p:sp>
      <p:sp>
        <p:nvSpPr>
          <p:cNvPr id="16" name="Picture Placeholder 4">
            <a:extLst>
              <a:ext uri="{FF2B5EF4-FFF2-40B4-BE49-F238E27FC236}">
                <a16:creationId xmlns:a16="http://schemas.microsoft.com/office/drawing/2014/main" id="{9AB1C715-EF2D-9C4A-BD77-769BF1640B66}"/>
              </a:ext>
            </a:extLst>
          </p:cNvPr>
          <p:cNvSpPr>
            <a:spLocks noGrp="1"/>
          </p:cNvSpPr>
          <p:nvPr>
            <p:ph type="pic" sz="quarter" idx="19"/>
          </p:nvPr>
        </p:nvSpPr>
        <p:spPr>
          <a:xfrm>
            <a:off x="4039715" y="1429258"/>
            <a:ext cx="2160000" cy="2160000"/>
          </a:xfrm>
        </p:spPr>
        <p:txBody>
          <a:bodyPr/>
          <a:lstStyle>
            <a:lvl1pPr marL="0" indent="0">
              <a:buNone/>
              <a:defRPr/>
            </a:lvl1pPr>
          </a:lstStyle>
          <a:p>
            <a:endParaRPr lang="en-US" dirty="0"/>
          </a:p>
        </p:txBody>
      </p:sp>
      <p:sp>
        <p:nvSpPr>
          <p:cNvPr id="21" name="Picture Placeholder 4">
            <a:extLst>
              <a:ext uri="{FF2B5EF4-FFF2-40B4-BE49-F238E27FC236}">
                <a16:creationId xmlns:a16="http://schemas.microsoft.com/office/drawing/2014/main" id="{789C6EFC-51E4-9A4B-AD14-E6FC41176814}"/>
              </a:ext>
            </a:extLst>
          </p:cNvPr>
          <p:cNvSpPr>
            <a:spLocks noGrp="1"/>
          </p:cNvSpPr>
          <p:nvPr>
            <p:ph type="pic" sz="quarter" idx="20"/>
          </p:nvPr>
        </p:nvSpPr>
        <p:spPr>
          <a:xfrm>
            <a:off x="6661263" y="1429258"/>
            <a:ext cx="2160000" cy="2160000"/>
          </a:xfrm>
        </p:spPr>
        <p:txBody>
          <a:bodyPr/>
          <a:lstStyle>
            <a:lvl1pPr marL="0" indent="0">
              <a:buNone/>
              <a:defRPr/>
            </a:lvl1pPr>
          </a:lstStyle>
          <a:p>
            <a:endParaRPr lang="en-US" dirty="0"/>
          </a:p>
        </p:txBody>
      </p:sp>
      <p:sp>
        <p:nvSpPr>
          <p:cNvPr id="22" name="Picture Placeholder 4">
            <a:extLst>
              <a:ext uri="{FF2B5EF4-FFF2-40B4-BE49-F238E27FC236}">
                <a16:creationId xmlns:a16="http://schemas.microsoft.com/office/drawing/2014/main" id="{4921495B-A15A-3047-B976-E1A7DAD2A5FA}"/>
              </a:ext>
            </a:extLst>
          </p:cNvPr>
          <p:cNvSpPr>
            <a:spLocks noGrp="1"/>
          </p:cNvSpPr>
          <p:nvPr>
            <p:ph type="pic" sz="quarter" idx="21"/>
          </p:nvPr>
        </p:nvSpPr>
        <p:spPr>
          <a:xfrm>
            <a:off x="9148629" y="1429258"/>
            <a:ext cx="2160000" cy="2160000"/>
          </a:xfrm>
        </p:spPr>
        <p:txBody>
          <a:bodyPr/>
          <a:lstStyle>
            <a:lvl1pPr marL="0" indent="0">
              <a:buNone/>
              <a:defRPr/>
            </a:lvl1pPr>
          </a:lstStyle>
          <a:p>
            <a:endParaRPr lang="en-US" dirty="0"/>
          </a:p>
        </p:txBody>
      </p:sp>
    </p:spTree>
    <p:extLst>
      <p:ext uri="{BB962C8B-B14F-4D97-AF65-F5344CB8AC3E}">
        <p14:creationId xmlns:p14="http://schemas.microsoft.com/office/powerpoint/2010/main" val="103737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739D8-032A-0647-8556-12CD09BEA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139FB2-EB19-5448-A4C0-A086A065B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Date Placeholder 3">
            <a:extLst>
              <a:ext uri="{FF2B5EF4-FFF2-40B4-BE49-F238E27FC236}">
                <a16:creationId xmlns:a16="http://schemas.microsoft.com/office/drawing/2014/main" id="{7692AC7F-7C1D-DC49-8C3F-1C380FAEB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E123AA8C-15D4-C440-B7A6-B3281C6095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9E682CCA-E908-5D4B-88DE-CCB3189FA5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9F926885-5829-0A40-BA08-555F19A6394A}" type="slidenum">
              <a:rPr lang="en-US" smtClean="0"/>
              <a:pPr/>
              <a:t>‹#›</a:t>
            </a:fld>
            <a:endParaRPr lang="en-US"/>
          </a:p>
        </p:txBody>
      </p:sp>
    </p:spTree>
    <p:extLst>
      <p:ext uri="{BB962C8B-B14F-4D97-AF65-F5344CB8AC3E}">
        <p14:creationId xmlns:p14="http://schemas.microsoft.com/office/powerpoint/2010/main" val="420817036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71" r:id="rId4"/>
    <p:sldLayoutId id="2147483662" r:id="rId5"/>
    <p:sldLayoutId id="2147483663" r:id="rId6"/>
    <p:sldLayoutId id="2147483664" r:id="rId7"/>
    <p:sldLayoutId id="2147483665" r:id="rId8"/>
    <p:sldLayoutId id="2147483666" r:id="rId9"/>
    <p:sldLayoutId id="2147483667" r:id="rId10"/>
    <p:sldLayoutId id="2147483672" r:id="rId11"/>
    <p:sldLayoutId id="2147483673" r:id="rId12"/>
    <p:sldLayoutId id="214748367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4735-3D57-1F4F-A418-AAD46DD563F0}"/>
              </a:ext>
            </a:extLst>
          </p:cNvPr>
          <p:cNvSpPr>
            <a:spLocks noGrp="1"/>
          </p:cNvSpPr>
          <p:nvPr>
            <p:ph type="ctrTitle"/>
          </p:nvPr>
        </p:nvSpPr>
        <p:spPr/>
        <p:txBody>
          <a:bodyPr>
            <a:normAutofit/>
          </a:bodyPr>
          <a:lstStyle/>
          <a:p>
            <a:r>
              <a:rPr lang="en-US" sz="3200" dirty="0"/>
              <a:t>Transferable Skills</a:t>
            </a:r>
          </a:p>
        </p:txBody>
      </p:sp>
      <p:sp>
        <p:nvSpPr>
          <p:cNvPr id="3" name="Subtitle 2">
            <a:extLst>
              <a:ext uri="{FF2B5EF4-FFF2-40B4-BE49-F238E27FC236}">
                <a16:creationId xmlns:a16="http://schemas.microsoft.com/office/drawing/2014/main" id="{E028768A-A238-A948-A451-F7C2D0F4E132}"/>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45391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7C0A6-F422-734C-B3AF-5A71897BCA16}"/>
              </a:ext>
            </a:extLst>
          </p:cNvPr>
          <p:cNvSpPr>
            <a:spLocks noGrp="1"/>
          </p:cNvSpPr>
          <p:nvPr>
            <p:ph type="title"/>
          </p:nvPr>
        </p:nvSpPr>
        <p:spPr/>
        <p:txBody>
          <a:bodyPr>
            <a:noAutofit/>
          </a:bodyPr>
          <a:lstStyle/>
          <a:p>
            <a:r>
              <a:rPr lang="en-US" dirty="0"/>
              <a:t>Developing transferable skills</a:t>
            </a:r>
          </a:p>
        </p:txBody>
      </p:sp>
      <p:sp>
        <p:nvSpPr>
          <p:cNvPr id="3" name="Slide Number Placeholder 2">
            <a:extLst>
              <a:ext uri="{FF2B5EF4-FFF2-40B4-BE49-F238E27FC236}">
                <a16:creationId xmlns:a16="http://schemas.microsoft.com/office/drawing/2014/main" id="{8C6AD042-768E-F44E-9C24-57F4618D948A}"/>
              </a:ext>
            </a:extLst>
          </p:cNvPr>
          <p:cNvSpPr>
            <a:spLocks noGrp="1"/>
          </p:cNvSpPr>
          <p:nvPr>
            <p:ph type="sldNum" sz="quarter" idx="12"/>
          </p:nvPr>
        </p:nvSpPr>
        <p:spPr/>
        <p:txBody>
          <a:bodyPr/>
          <a:lstStyle/>
          <a:p>
            <a:fld id="{9F926885-5829-0A40-BA08-555F19A6394A}" type="slidenum">
              <a:rPr lang="en-US" smtClean="0"/>
              <a:pPr/>
              <a:t>10</a:t>
            </a:fld>
            <a:endParaRPr lang="en-US"/>
          </a:p>
        </p:txBody>
      </p:sp>
      <p:sp>
        <p:nvSpPr>
          <p:cNvPr id="4" name="Text Placeholder 3">
            <a:extLst>
              <a:ext uri="{FF2B5EF4-FFF2-40B4-BE49-F238E27FC236}">
                <a16:creationId xmlns:a16="http://schemas.microsoft.com/office/drawing/2014/main" id="{DF4A81EC-F68A-42D9-863A-041E88D2B1AB}"/>
              </a:ext>
            </a:extLst>
          </p:cNvPr>
          <p:cNvSpPr>
            <a:spLocks noGrp="1"/>
          </p:cNvSpPr>
          <p:nvPr>
            <p:ph type="body" sz="quarter" idx="13"/>
          </p:nvPr>
        </p:nvSpPr>
        <p:spPr/>
        <p:txBody>
          <a:bodyPr/>
          <a:lstStyle/>
          <a:p>
            <a:pPr>
              <a:lnSpc>
                <a:spcPct val="200000"/>
              </a:lnSpc>
            </a:pPr>
            <a:r>
              <a:rPr lang="en-GB" sz="2000" dirty="0"/>
              <a:t>Volunteering</a:t>
            </a:r>
          </a:p>
          <a:p>
            <a:pPr>
              <a:lnSpc>
                <a:spcPct val="200000"/>
              </a:lnSpc>
            </a:pPr>
            <a:r>
              <a:rPr lang="en-GB" sz="2000" dirty="0"/>
              <a:t>Work experience</a:t>
            </a:r>
          </a:p>
          <a:p>
            <a:pPr>
              <a:lnSpc>
                <a:spcPct val="200000"/>
              </a:lnSpc>
            </a:pPr>
            <a:r>
              <a:rPr lang="en-GB" sz="2000" dirty="0"/>
              <a:t>Join a sports team</a:t>
            </a:r>
          </a:p>
          <a:p>
            <a:pPr>
              <a:lnSpc>
                <a:spcPct val="200000"/>
              </a:lnSpc>
            </a:pPr>
            <a:r>
              <a:rPr lang="en-GB" sz="2000" dirty="0"/>
              <a:t>Organise an event</a:t>
            </a:r>
          </a:p>
          <a:p>
            <a:pPr>
              <a:lnSpc>
                <a:spcPct val="200000"/>
              </a:lnSpc>
            </a:pPr>
            <a:r>
              <a:rPr lang="en-GB" sz="2000" dirty="0"/>
              <a:t>Join a society/group</a:t>
            </a:r>
          </a:p>
          <a:p>
            <a:endParaRPr lang="en-GB" dirty="0"/>
          </a:p>
          <a:p>
            <a:pPr marL="0" indent="0">
              <a:buNone/>
            </a:pPr>
            <a:r>
              <a:rPr lang="en-GB" sz="2000" dirty="0"/>
              <a:t>Think about your strengths but don’t be afraid to take yourself out of your comfort zone!</a:t>
            </a:r>
          </a:p>
        </p:txBody>
      </p:sp>
      <p:pic>
        <p:nvPicPr>
          <p:cNvPr id="11" name="Picture Placeholder 10" descr="A person holding books and smiling&#10;&#10;Description automatically generated">
            <a:extLst>
              <a:ext uri="{FF2B5EF4-FFF2-40B4-BE49-F238E27FC236}">
                <a16:creationId xmlns:a16="http://schemas.microsoft.com/office/drawing/2014/main" id="{50EB6107-DCBB-3876-45ED-E55C7CBA044A}"/>
              </a:ext>
            </a:extLst>
          </p:cNvPr>
          <p:cNvPicPr>
            <a:picLocks noGrp="1" noChangeAspect="1"/>
          </p:cNvPicPr>
          <p:nvPr>
            <p:ph type="pic" sz="quarter" idx="14"/>
          </p:nvPr>
        </p:nvPicPr>
        <p:blipFill>
          <a:blip r:embed="rId3"/>
          <a:srcRect t="3470" b="3470"/>
          <a:stretch>
            <a:fillRect/>
          </a:stretch>
        </p:blipFill>
        <p:spPr/>
      </p:pic>
      <p:sp>
        <p:nvSpPr>
          <p:cNvPr id="16" name="Content Placeholder 8">
            <a:extLst>
              <a:ext uri="{FF2B5EF4-FFF2-40B4-BE49-F238E27FC236}">
                <a16:creationId xmlns:a16="http://schemas.microsoft.com/office/drawing/2014/main" id="{69AD5753-87EC-C1B8-9B3E-6F134FEAEB78}"/>
              </a:ext>
            </a:extLst>
          </p:cNvPr>
          <p:cNvSpPr txBox="1">
            <a:spLocks/>
          </p:cNvSpPr>
          <p:nvPr/>
        </p:nvSpPr>
        <p:spPr>
          <a:xfrm>
            <a:off x="5368413" y="2011457"/>
            <a:ext cx="6547579" cy="3685008"/>
          </a:xfrm>
          <a:prstGeom prst="rect">
            <a:avLst/>
          </a:prstGeom>
        </p:spPr>
        <p:txBody>
          <a:bodyPr vert="horz" lIns="121917" tIns="60958" rIns="121917" bIns="60958" rtlCol="0" anchor="b">
            <a:noAutofit/>
          </a:bodyPr>
          <a:lst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Varela"/>
                <a:ea typeface="+mn-ea"/>
                <a:cs typeface="Varela"/>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Varela"/>
                <a:ea typeface="+mn-ea"/>
                <a:cs typeface="Varela"/>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Varela"/>
                <a:ea typeface="+mn-ea"/>
                <a:cs typeface="Varela"/>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Varela"/>
                <a:ea typeface="+mn-ea"/>
                <a:cs typeface="Varela"/>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Varela"/>
                <a:ea typeface="+mn-ea"/>
                <a:cs typeface="Varel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endParaRPr lang="en-US" sz="2000" b="1" dirty="0">
              <a:solidFill>
                <a:schemeClr val="tx1"/>
              </a:solidFill>
              <a:latin typeface="+mn-lt"/>
              <a:cs typeface="Ubuntu"/>
            </a:endParaRPr>
          </a:p>
          <a:p>
            <a:pPr marL="0" indent="0" algn="ctr">
              <a:spcBef>
                <a:spcPts val="0"/>
              </a:spcBef>
              <a:buNone/>
            </a:pPr>
            <a:endParaRPr lang="en-US" sz="2000" b="1" dirty="0">
              <a:solidFill>
                <a:schemeClr val="tx1"/>
              </a:solidFill>
              <a:latin typeface="+mn-lt"/>
              <a:cs typeface="Ubuntu"/>
            </a:endParaRPr>
          </a:p>
          <a:p>
            <a:pPr marL="0" indent="0" algn="ctr">
              <a:spcBef>
                <a:spcPts val="0"/>
              </a:spcBef>
              <a:buNone/>
            </a:pPr>
            <a:endParaRPr lang="en-US" sz="2000" b="1" dirty="0">
              <a:solidFill>
                <a:schemeClr val="tx1"/>
              </a:solidFill>
              <a:latin typeface="+mn-lt"/>
              <a:cs typeface="Ubuntu"/>
            </a:endParaRPr>
          </a:p>
          <a:p>
            <a:pPr marL="0" indent="0" algn="ctr">
              <a:spcBef>
                <a:spcPts val="0"/>
              </a:spcBef>
              <a:buNone/>
            </a:pPr>
            <a:endParaRPr lang="en-US" sz="2000" b="1" dirty="0">
              <a:solidFill>
                <a:schemeClr val="tx1"/>
              </a:solidFill>
              <a:latin typeface="+mn-lt"/>
              <a:cs typeface="Ubuntu"/>
            </a:endParaRPr>
          </a:p>
          <a:p>
            <a:pPr marL="0" indent="0" algn="ctr">
              <a:spcBef>
                <a:spcPts val="0"/>
              </a:spcBef>
              <a:buNone/>
            </a:pPr>
            <a:endParaRPr lang="en-US" sz="2000" b="1" dirty="0">
              <a:solidFill>
                <a:schemeClr val="tx1"/>
              </a:solidFill>
              <a:latin typeface="+mn-lt"/>
              <a:cs typeface="Ubuntu"/>
            </a:endParaRPr>
          </a:p>
          <a:p>
            <a:pPr marL="0" indent="0" algn="ctr">
              <a:spcBef>
                <a:spcPts val="0"/>
              </a:spcBef>
              <a:buNone/>
            </a:pPr>
            <a:endParaRPr lang="en-US" sz="2000" b="1" dirty="0">
              <a:solidFill>
                <a:schemeClr val="tx1"/>
              </a:solidFill>
              <a:latin typeface="+mn-lt"/>
              <a:cs typeface="Ubuntu"/>
            </a:endParaRPr>
          </a:p>
        </p:txBody>
      </p:sp>
    </p:spTree>
    <p:extLst>
      <p:ext uri="{BB962C8B-B14F-4D97-AF65-F5344CB8AC3E}">
        <p14:creationId xmlns:p14="http://schemas.microsoft.com/office/powerpoint/2010/main" val="274607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7C0A6-F422-734C-B3AF-5A71897BCA16}"/>
              </a:ext>
            </a:extLst>
          </p:cNvPr>
          <p:cNvSpPr>
            <a:spLocks noGrp="1"/>
          </p:cNvSpPr>
          <p:nvPr>
            <p:ph type="title"/>
          </p:nvPr>
        </p:nvSpPr>
        <p:spPr/>
        <p:txBody>
          <a:bodyPr/>
          <a:lstStyle/>
          <a:p>
            <a:r>
              <a:rPr lang="en-US"/>
              <a:t>Now… let’s practice!</a:t>
            </a:r>
          </a:p>
        </p:txBody>
      </p:sp>
      <p:sp>
        <p:nvSpPr>
          <p:cNvPr id="3" name="Slide Number Placeholder 2">
            <a:extLst>
              <a:ext uri="{FF2B5EF4-FFF2-40B4-BE49-F238E27FC236}">
                <a16:creationId xmlns:a16="http://schemas.microsoft.com/office/drawing/2014/main" id="{8C6AD042-768E-F44E-9C24-57F4618D948A}"/>
              </a:ext>
            </a:extLst>
          </p:cNvPr>
          <p:cNvSpPr>
            <a:spLocks noGrp="1"/>
          </p:cNvSpPr>
          <p:nvPr>
            <p:ph type="sldNum" sz="quarter" idx="12"/>
          </p:nvPr>
        </p:nvSpPr>
        <p:spPr/>
        <p:txBody>
          <a:bodyPr/>
          <a:lstStyle/>
          <a:p>
            <a:fld id="{9F926885-5829-0A40-BA08-555F19A6394A}" type="slidenum">
              <a:rPr lang="en-US" smtClean="0"/>
              <a:pPr/>
              <a:t>11</a:t>
            </a:fld>
            <a:endParaRPr lang="en-US"/>
          </a:p>
        </p:txBody>
      </p:sp>
      <p:sp>
        <p:nvSpPr>
          <p:cNvPr id="4" name="Text Placeholder 3">
            <a:extLst>
              <a:ext uri="{FF2B5EF4-FFF2-40B4-BE49-F238E27FC236}">
                <a16:creationId xmlns:a16="http://schemas.microsoft.com/office/drawing/2014/main" id="{5FA7CD56-548E-0646-BDC6-F13E46B712A4}"/>
              </a:ext>
            </a:extLst>
          </p:cNvPr>
          <p:cNvSpPr>
            <a:spLocks noGrp="1"/>
          </p:cNvSpPr>
          <p:nvPr>
            <p:ph type="body" sz="quarter" idx="13"/>
          </p:nvPr>
        </p:nvSpPr>
        <p:spPr>
          <a:xfrm>
            <a:off x="5831354" y="1445741"/>
            <a:ext cx="6203138" cy="4942052"/>
          </a:xfrm>
        </p:spPr>
        <p:txBody>
          <a:bodyPr/>
          <a:lstStyle/>
          <a:p>
            <a:pPr marL="0" indent="0">
              <a:buNone/>
            </a:pPr>
            <a:r>
              <a:rPr lang="en-GB" sz="2000" dirty="0"/>
              <a:t>Take turns asking each other one of these typical interview questions. Insert one of the skills into the question when asking it…</a:t>
            </a:r>
          </a:p>
          <a:p>
            <a:endParaRPr lang="en-US" dirty="0"/>
          </a:p>
        </p:txBody>
      </p:sp>
      <p:grpSp>
        <p:nvGrpSpPr>
          <p:cNvPr id="5" name="Group 4">
            <a:extLst>
              <a:ext uri="{FF2B5EF4-FFF2-40B4-BE49-F238E27FC236}">
                <a16:creationId xmlns:a16="http://schemas.microsoft.com/office/drawing/2014/main" id="{05B8220E-2876-1847-2256-E566F84B2667}"/>
              </a:ext>
            </a:extLst>
          </p:cNvPr>
          <p:cNvGrpSpPr/>
          <p:nvPr/>
        </p:nvGrpSpPr>
        <p:grpSpPr>
          <a:xfrm flipH="1">
            <a:off x="7488194" y="5272364"/>
            <a:ext cx="4246605" cy="1482329"/>
            <a:chOff x="827584" y="1275607"/>
            <a:chExt cx="7272808" cy="2381731"/>
          </a:xfrm>
          <a:solidFill>
            <a:schemeClr val="accent1"/>
          </a:solidFill>
        </p:grpSpPr>
        <p:sp>
          <p:nvSpPr>
            <p:cNvPr id="6" name="Rounded Rectangle 8">
              <a:extLst>
                <a:ext uri="{FF2B5EF4-FFF2-40B4-BE49-F238E27FC236}">
                  <a16:creationId xmlns:a16="http://schemas.microsoft.com/office/drawing/2014/main" id="{CCD7A4B6-ECAE-6F64-F0BF-AEA5DD221CFE}"/>
                </a:ext>
              </a:extLst>
            </p:cNvPr>
            <p:cNvSpPr/>
            <p:nvPr/>
          </p:nvSpPr>
          <p:spPr>
            <a:xfrm>
              <a:off x="827584" y="1275607"/>
              <a:ext cx="7272808" cy="2088233"/>
            </a:xfrm>
            <a:prstGeom prst="roundRect">
              <a:avLst>
                <a:gd name="adj" fmla="val 50000"/>
              </a:avLst>
            </a:prstGeom>
            <a:solidFill>
              <a:srgbClr val="E6287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7" name="Isosceles Triangle 6">
              <a:extLst>
                <a:ext uri="{FF2B5EF4-FFF2-40B4-BE49-F238E27FC236}">
                  <a16:creationId xmlns:a16="http://schemas.microsoft.com/office/drawing/2014/main" id="{77865421-7AE1-F7C6-4092-8DA92F9A275E}"/>
                </a:ext>
              </a:extLst>
            </p:cNvPr>
            <p:cNvSpPr/>
            <p:nvPr/>
          </p:nvSpPr>
          <p:spPr>
            <a:xfrm rot="8722178">
              <a:off x="6310068" y="3225290"/>
              <a:ext cx="288032" cy="432048"/>
            </a:xfrm>
            <a:prstGeom prst="triangle">
              <a:avLst/>
            </a:prstGeom>
            <a:solidFill>
              <a:srgbClr val="E628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grpSp>
      <p:sp>
        <p:nvSpPr>
          <p:cNvPr id="8" name="Content Placeholder 2">
            <a:extLst>
              <a:ext uri="{FF2B5EF4-FFF2-40B4-BE49-F238E27FC236}">
                <a16:creationId xmlns:a16="http://schemas.microsoft.com/office/drawing/2014/main" id="{8058923A-E82F-2A64-A4CA-CE4C8247FE35}"/>
              </a:ext>
            </a:extLst>
          </p:cNvPr>
          <p:cNvSpPr txBox="1">
            <a:spLocks/>
          </p:cNvSpPr>
          <p:nvPr/>
        </p:nvSpPr>
        <p:spPr>
          <a:xfrm>
            <a:off x="8044249" y="5417102"/>
            <a:ext cx="3527506" cy="1090321"/>
          </a:xfrm>
          <a:prstGeom prst="rect">
            <a:avLst/>
          </a:prstGeom>
        </p:spPr>
        <p:txBody>
          <a:bodyPr vert="horz" lIns="121917" tIns="60958" rIns="121917" bIns="60958" rtlCol="0">
            <a:normAutofit fontScale="25000" lnSpcReduction="20000"/>
          </a:bodyPr>
          <a:lstStyle>
            <a:lvl1pPr marL="0" indent="0" algn="l" defTabSz="457200" rtl="0" eaLnBrk="1" latinLnBrk="0" hangingPunct="1">
              <a:spcBef>
                <a:spcPct val="20000"/>
              </a:spcBef>
              <a:buFont typeface="Arial"/>
              <a:buNone/>
              <a:defRPr sz="1600" kern="1200">
                <a:solidFill>
                  <a:schemeClr val="tx1">
                    <a:lumMod val="65000"/>
                    <a:lumOff val="35000"/>
                  </a:schemeClr>
                </a:solidFill>
                <a:latin typeface="Varela"/>
                <a:ea typeface="+mn-ea"/>
                <a:cs typeface="Varela"/>
              </a:defRPr>
            </a:lvl1pPr>
            <a:lvl2pPr marL="457200" indent="0" algn="l" defTabSz="457200" rtl="0" eaLnBrk="1" latinLnBrk="0" hangingPunct="1">
              <a:spcBef>
                <a:spcPct val="20000"/>
              </a:spcBef>
              <a:buFont typeface="Arial"/>
              <a:buNone/>
              <a:defRPr sz="1400" kern="1200">
                <a:solidFill>
                  <a:schemeClr val="tx1">
                    <a:lumMod val="65000"/>
                    <a:lumOff val="35000"/>
                  </a:schemeClr>
                </a:solidFill>
                <a:latin typeface="Varela"/>
                <a:ea typeface="+mn-ea"/>
                <a:cs typeface="Varela"/>
              </a:defRPr>
            </a:lvl2pPr>
            <a:lvl3pPr marL="914400" indent="0" algn="l" defTabSz="457200" rtl="0" eaLnBrk="1" latinLnBrk="0" hangingPunct="1">
              <a:spcBef>
                <a:spcPct val="20000"/>
              </a:spcBef>
              <a:buFont typeface="Arial"/>
              <a:buNone/>
              <a:defRPr sz="1200" kern="1200">
                <a:solidFill>
                  <a:schemeClr val="tx1">
                    <a:lumMod val="65000"/>
                    <a:lumOff val="35000"/>
                  </a:schemeClr>
                </a:solidFill>
                <a:latin typeface="Varela"/>
                <a:ea typeface="+mn-ea"/>
                <a:cs typeface="Varela"/>
              </a:defRPr>
            </a:lvl3pPr>
            <a:lvl4pPr marL="1371600" indent="0" algn="l" defTabSz="457200" rtl="0" eaLnBrk="1" latinLnBrk="0" hangingPunct="1">
              <a:spcBef>
                <a:spcPct val="20000"/>
              </a:spcBef>
              <a:buFont typeface="Arial"/>
              <a:buNone/>
              <a:defRPr sz="1100" kern="1200">
                <a:solidFill>
                  <a:schemeClr val="tx1">
                    <a:lumMod val="65000"/>
                    <a:lumOff val="35000"/>
                  </a:schemeClr>
                </a:solidFill>
                <a:latin typeface="Varela"/>
                <a:ea typeface="+mn-ea"/>
                <a:cs typeface="Varela"/>
              </a:defRPr>
            </a:lvl4pPr>
            <a:lvl5pPr marL="1828800" indent="0" algn="l" defTabSz="457200" rtl="0" eaLnBrk="1" latinLnBrk="0" hangingPunct="1">
              <a:spcBef>
                <a:spcPct val="20000"/>
              </a:spcBef>
              <a:buFont typeface="Arial"/>
              <a:buNone/>
              <a:defRPr sz="1100" kern="1200">
                <a:solidFill>
                  <a:schemeClr val="tx1">
                    <a:lumMod val="65000"/>
                    <a:lumOff val="35000"/>
                  </a:schemeClr>
                </a:solidFill>
                <a:latin typeface="Varela"/>
                <a:ea typeface="+mn-ea"/>
                <a:cs typeface="Varel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0"/>
              </a:spcBef>
            </a:pPr>
            <a:r>
              <a:rPr lang="en-GB" sz="8000" dirty="0">
                <a:solidFill>
                  <a:schemeClr val="bg1"/>
                </a:solidFill>
                <a:latin typeface="+mn-lt"/>
              </a:rPr>
              <a:t>Give me an example of where you have used _____ ____________</a:t>
            </a:r>
          </a:p>
          <a:p>
            <a:pPr>
              <a:lnSpc>
                <a:spcPct val="150000"/>
              </a:lnSpc>
              <a:spcBef>
                <a:spcPts val="0"/>
              </a:spcBef>
            </a:pPr>
            <a:endParaRPr lang="en-US" sz="1500" dirty="0">
              <a:solidFill>
                <a:schemeClr val="bg1"/>
              </a:solidFill>
              <a:latin typeface="+mn-lt"/>
            </a:endParaRPr>
          </a:p>
          <a:p>
            <a:pPr>
              <a:lnSpc>
                <a:spcPct val="150000"/>
              </a:lnSpc>
              <a:spcBef>
                <a:spcPts val="0"/>
              </a:spcBef>
            </a:pPr>
            <a:endParaRPr lang="en-US" sz="1500" dirty="0">
              <a:solidFill>
                <a:schemeClr val="bg1"/>
              </a:solidFill>
              <a:latin typeface="+mn-lt"/>
            </a:endParaRPr>
          </a:p>
        </p:txBody>
      </p:sp>
      <p:grpSp>
        <p:nvGrpSpPr>
          <p:cNvPr id="10" name="Group 9">
            <a:extLst>
              <a:ext uri="{FF2B5EF4-FFF2-40B4-BE49-F238E27FC236}">
                <a16:creationId xmlns:a16="http://schemas.microsoft.com/office/drawing/2014/main" id="{BA13321E-9D18-F0D5-0C2C-B94E59D22A03}"/>
              </a:ext>
            </a:extLst>
          </p:cNvPr>
          <p:cNvGrpSpPr/>
          <p:nvPr/>
        </p:nvGrpSpPr>
        <p:grpSpPr>
          <a:xfrm>
            <a:off x="5532429" y="3806157"/>
            <a:ext cx="4004125" cy="1303302"/>
            <a:chOff x="827584" y="1275607"/>
            <a:chExt cx="7272808" cy="2381731"/>
          </a:xfrm>
          <a:solidFill>
            <a:srgbClr val="2F2D80"/>
          </a:solidFill>
        </p:grpSpPr>
        <p:sp>
          <p:nvSpPr>
            <p:cNvPr id="11" name="Rounded Rectangle 13">
              <a:extLst>
                <a:ext uri="{FF2B5EF4-FFF2-40B4-BE49-F238E27FC236}">
                  <a16:creationId xmlns:a16="http://schemas.microsoft.com/office/drawing/2014/main" id="{CD3FF0DB-A5FF-D954-1F24-41B19D648EC3}"/>
                </a:ext>
              </a:extLst>
            </p:cNvPr>
            <p:cNvSpPr/>
            <p:nvPr/>
          </p:nvSpPr>
          <p:spPr>
            <a:xfrm>
              <a:off x="827584" y="1275607"/>
              <a:ext cx="7272808" cy="2088233"/>
            </a:xfrm>
            <a:prstGeom prst="roundRect">
              <a:avLst>
                <a:gd name="adj" fmla="val 50000"/>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2" name="Isosceles Triangle 11">
              <a:extLst>
                <a:ext uri="{FF2B5EF4-FFF2-40B4-BE49-F238E27FC236}">
                  <a16:creationId xmlns:a16="http://schemas.microsoft.com/office/drawing/2014/main" id="{2CF0E8B6-AE7F-D216-DB80-9DB9FF15953F}"/>
                </a:ext>
              </a:extLst>
            </p:cNvPr>
            <p:cNvSpPr/>
            <p:nvPr/>
          </p:nvSpPr>
          <p:spPr>
            <a:xfrm rot="8722178">
              <a:off x="6310068" y="3225290"/>
              <a:ext cx="288032" cy="43204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grpSp>
      <p:sp>
        <p:nvSpPr>
          <p:cNvPr id="13" name="Content Placeholder 2">
            <a:extLst>
              <a:ext uri="{FF2B5EF4-FFF2-40B4-BE49-F238E27FC236}">
                <a16:creationId xmlns:a16="http://schemas.microsoft.com/office/drawing/2014/main" id="{184A9F02-973F-B8C6-F8F7-98D641742E0C}"/>
              </a:ext>
            </a:extLst>
          </p:cNvPr>
          <p:cNvSpPr txBox="1">
            <a:spLocks/>
          </p:cNvSpPr>
          <p:nvPr/>
        </p:nvSpPr>
        <p:spPr>
          <a:xfrm>
            <a:off x="5885362" y="3826477"/>
            <a:ext cx="3298260" cy="496400"/>
          </a:xfrm>
          <a:prstGeom prst="rect">
            <a:avLst/>
          </a:prstGeom>
        </p:spPr>
        <p:txBody>
          <a:bodyPr vert="horz" lIns="121917" tIns="60958" rIns="121917" bIns="60958" rtlCol="0">
            <a:noAutofit/>
          </a:bodyPr>
          <a:lstStyle>
            <a:lvl1pPr marL="0" indent="0" algn="l" defTabSz="457200" rtl="0" eaLnBrk="1" latinLnBrk="0" hangingPunct="1">
              <a:spcBef>
                <a:spcPct val="20000"/>
              </a:spcBef>
              <a:buFont typeface="Arial"/>
              <a:buNone/>
              <a:defRPr sz="1600" kern="1200">
                <a:solidFill>
                  <a:schemeClr val="tx1">
                    <a:lumMod val="65000"/>
                    <a:lumOff val="35000"/>
                  </a:schemeClr>
                </a:solidFill>
                <a:latin typeface="Varela"/>
                <a:ea typeface="+mn-ea"/>
                <a:cs typeface="Varela"/>
              </a:defRPr>
            </a:lvl1pPr>
            <a:lvl2pPr marL="457200" indent="0" algn="l" defTabSz="457200" rtl="0" eaLnBrk="1" latinLnBrk="0" hangingPunct="1">
              <a:spcBef>
                <a:spcPct val="20000"/>
              </a:spcBef>
              <a:buFont typeface="Arial"/>
              <a:buNone/>
              <a:defRPr sz="1400" kern="1200">
                <a:solidFill>
                  <a:schemeClr val="tx1">
                    <a:lumMod val="65000"/>
                    <a:lumOff val="35000"/>
                  </a:schemeClr>
                </a:solidFill>
                <a:latin typeface="Varela"/>
                <a:ea typeface="+mn-ea"/>
                <a:cs typeface="Varela"/>
              </a:defRPr>
            </a:lvl2pPr>
            <a:lvl3pPr marL="914400" indent="0" algn="l" defTabSz="457200" rtl="0" eaLnBrk="1" latinLnBrk="0" hangingPunct="1">
              <a:spcBef>
                <a:spcPct val="20000"/>
              </a:spcBef>
              <a:buFont typeface="Arial"/>
              <a:buNone/>
              <a:defRPr sz="1200" kern="1200">
                <a:solidFill>
                  <a:schemeClr val="tx1">
                    <a:lumMod val="65000"/>
                    <a:lumOff val="35000"/>
                  </a:schemeClr>
                </a:solidFill>
                <a:latin typeface="Varela"/>
                <a:ea typeface="+mn-ea"/>
                <a:cs typeface="Varela"/>
              </a:defRPr>
            </a:lvl3pPr>
            <a:lvl4pPr marL="1371600" indent="0" algn="l" defTabSz="457200" rtl="0" eaLnBrk="1" latinLnBrk="0" hangingPunct="1">
              <a:spcBef>
                <a:spcPct val="20000"/>
              </a:spcBef>
              <a:buFont typeface="Arial"/>
              <a:buNone/>
              <a:defRPr sz="1100" kern="1200">
                <a:solidFill>
                  <a:schemeClr val="tx1">
                    <a:lumMod val="65000"/>
                    <a:lumOff val="35000"/>
                  </a:schemeClr>
                </a:solidFill>
                <a:latin typeface="Varela"/>
                <a:ea typeface="+mn-ea"/>
                <a:cs typeface="Varela"/>
              </a:defRPr>
            </a:lvl4pPr>
            <a:lvl5pPr marL="1828800" indent="0" algn="l" defTabSz="457200" rtl="0" eaLnBrk="1" latinLnBrk="0" hangingPunct="1">
              <a:spcBef>
                <a:spcPct val="20000"/>
              </a:spcBef>
              <a:buFont typeface="Arial"/>
              <a:buNone/>
              <a:defRPr sz="1100" kern="1200">
                <a:solidFill>
                  <a:schemeClr val="tx1">
                    <a:lumMod val="65000"/>
                    <a:lumOff val="35000"/>
                  </a:schemeClr>
                </a:solidFill>
                <a:latin typeface="Varela"/>
                <a:ea typeface="+mn-ea"/>
                <a:cs typeface="Varel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0"/>
              </a:spcBef>
            </a:pPr>
            <a:r>
              <a:rPr lang="en-GB" sz="2000" dirty="0">
                <a:solidFill>
                  <a:schemeClr val="bg1"/>
                </a:solidFill>
                <a:latin typeface="+mn-lt"/>
              </a:rPr>
              <a:t>Describe a situation where you showed__________ ___________</a:t>
            </a:r>
          </a:p>
        </p:txBody>
      </p:sp>
      <p:grpSp>
        <p:nvGrpSpPr>
          <p:cNvPr id="14" name="Group 13">
            <a:extLst>
              <a:ext uri="{FF2B5EF4-FFF2-40B4-BE49-F238E27FC236}">
                <a16:creationId xmlns:a16="http://schemas.microsoft.com/office/drawing/2014/main" id="{08C38D8B-8FDC-37F1-CD4C-B51B26B5728D}"/>
              </a:ext>
            </a:extLst>
          </p:cNvPr>
          <p:cNvGrpSpPr/>
          <p:nvPr/>
        </p:nvGrpSpPr>
        <p:grpSpPr>
          <a:xfrm flipH="1">
            <a:off x="8273686" y="2387655"/>
            <a:ext cx="3606988" cy="1354025"/>
            <a:chOff x="827584" y="1275607"/>
            <a:chExt cx="7272808" cy="2381731"/>
          </a:xfrm>
          <a:solidFill>
            <a:schemeClr val="accent1"/>
          </a:solidFill>
        </p:grpSpPr>
        <p:sp>
          <p:nvSpPr>
            <p:cNvPr id="15" name="Rounded Rectangle 8">
              <a:extLst>
                <a:ext uri="{FF2B5EF4-FFF2-40B4-BE49-F238E27FC236}">
                  <a16:creationId xmlns:a16="http://schemas.microsoft.com/office/drawing/2014/main" id="{5A3A56F5-B871-1E4C-C7C4-445B581C4F3B}"/>
                </a:ext>
              </a:extLst>
            </p:cNvPr>
            <p:cNvSpPr/>
            <p:nvPr/>
          </p:nvSpPr>
          <p:spPr>
            <a:xfrm>
              <a:off x="827584" y="1275607"/>
              <a:ext cx="7272808" cy="2088233"/>
            </a:xfrm>
            <a:prstGeom prst="roundRect">
              <a:avLst>
                <a:gd name="adj" fmla="val 50000"/>
              </a:avLst>
            </a:prstGeom>
            <a:solidFill>
              <a:srgbClr val="E6287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6" name="Isosceles Triangle 15">
              <a:extLst>
                <a:ext uri="{FF2B5EF4-FFF2-40B4-BE49-F238E27FC236}">
                  <a16:creationId xmlns:a16="http://schemas.microsoft.com/office/drawing/2014/main" id="{62DE2709-BBFD-8288-EB2D-04963C884F69}"/>
                </a:ext>
              </a:extLst>
            </p:cNvPr>
            <p:cNvSpPr/>
            <p:nvPr/>
          </p:nvSpPr>
          <p:spPr>
            <a:xfrm rot="8722178">
              <a:off x="6310068" y="3225290"/>
              <a:ext cx="288032" cy="432048"/>
            </a:xfrm>
            <a:prstGeom prst="triangle">
              <a:avLst/>
            </a:prstGeom>
            <a:solidFill>
              <a:srgbClr val="E628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grpSp>
      <p:sp>
        <p:nvSpPr>
          <p:cNvPr id="17" name="Content Placeholder 2">
            <a:extLst>
              <a:ext uri="{FF2B5EF4-FFF2-40B4-BE49-F238E27FC236}">
                <a16:creationId xmlns:a16="http://schemas.microsoft.com/office/drawing/2014/main" id="{7F05BC55-9B5E-A65B-F842-4170D310592A}"/>
              </a:ext>
            </a:extLst>
          </p:cNvPr>
          <p:cNvSpPr txBox="1">
            <a:spLocks/>
          </p:cNvSpPr>
          <p:nvPr/>
        </p:nvSpPr>
        <p:spPr>
          <a:xfrm>
            <a:off x="8639059" y="2430060"/>
            <a:ext cx="2952188" cy="837602"/>
          </a:xfrm>
          <a:prstGeom prst="rect">
            <a:avLst/>
          </a:prstGeom>
        </p:spPr>
        <p:txBody>
          <a:bodyPr vert="horz" lIns="121917" tIns="60958" rIns="121917" bIns="60958" rtlCol="0">
            <a:noAutofit/>
          </a:bodyPr>
          <a:lstStyle>
            <a:lvl1pPr marL="0" indent="0" algn="l" defTabSz="457200" rtl="0" eaLnBrk="1" latinLnBrk="0" hangingPunct="1">
              <a:spcBef>
                <a:spcPct val="20000"/>
              </a:spcBef>
              <a:buFont typeface="Arial"/>
              <a:buNone/>
              <a:defRPr sz="1600" kern="1200">
                <a:solidFill>
                  <a:schemeClr val="tx1">
                    <a:lumMod val="65000"/>
                    <a:lumOff val="35000"/>
                  </a:schemeClr>
                </a:solidFill>
                <a:latin typeface="Varela"/>
                <a:ea typeface="+mn-ea"/>
                <a:cs typeface="Varela"/>
              </a:defRPr>
            </a:lvl1pPr>
            <a:lvl2pPr marL="457200" indent="0" algn="l" defTabSz="457200" rtl="0" eaLnBrk="1" latinLnBrk="0" hangingPunct="1">
              <a:spcBef>
                <a:spcPct val="20000"/>
              </a:spcBef>
              <a:buFont typeface="Arial"/>
              <a:buNone/>
              <a:defRPr sz="1400" kern="1200">
                <a:solidFill>
                  <a:schemeClr val="tx1">
                    <a:lumMod val="65000"/>
                    <a:lumOff val="35000"/>
                  </a:schemeClr>
                </a:solidFill>
                <a:latin typeface="Varela"/>
                <a:ea typeface="+mn-ea"/>
                <a:cs typeface="Varela"/>
              </a:defRPr>
            </a:lvl2pPr>
            <a:lvl3pPr marL="914400" indent="0" algn="l" defTabSz="457200" rtl="0" eaLnBrk="1" latinLnBrk="0" hangingPunct="1">
              <a:spcBef>
                <a:spcPct val="20000"/>
              </a:spcBef>
              <a:buFont typeface="Arial"/>
              <a:buNone/>
              <a:defRPr sz="1200" kern="1200">
                <a:solidFill>
                  <a:schemeClr val="tx1">
                    <a:lumMod val="65000"/>
                    <a:lumOff val="35000"/>
                  </a:schemeClr>
                </a:solidFill>
                <a:latin typeface="Varela"/>
                <a:ea typeface="+mn-ea"/>
                <a:cs typeface="Varela"/>
              </a:defRPr>
            </a:lvl3pPr>
            <a:lvl4pPr marL="1371600" indent="0" algn="l" defTabSz="457200" rtl="0" eaLnBrk="1" latinLnBrk="0" hangingPunct="1">
              <a:spcBef>
                <a:spcPct val="20000"/>
              </a:spcBef>
              <a:buFont typeface="Arial"/>
              <a:buNone/>
              <a:defRPr sz="1100" kern="1200">
                <a:solidFill>
                  <a:schemeClr val="tx1">
                    <a:lumMod val="65000"/>
                    <a:lumOff val="35000"/>
                  </a:schemeClr>
                </a:solidFill>
                <a:latin typeface="Varela"/>
                <a:ea typeface="+mn-ea"/>
                <a:cs typeface="Varela"/>
              </a:defRPr>
            </a:lvl4pPr>
            <a:lvl5pPr marL="1828800" indent="0" algn="l" defTabSz="457200" rtl="0" eaLnBrk="1" latinLnBrk="0" hangingPunct="1">
              <a:spcBef>
                <a:spcPct val="20000"/>
              </a:spcBef>
              <a:buFont typeface="Arial"/>
              <a:buNone/>
              <a:defRPr sz="1100" kern="1200">
                <a:solidFill>
                  <a:schemeClr val="tx1">
                    <a:lumMod val="65000"/>
                    <a:lumOff val="35000"/>
                  </a:schemeClr>
                </a:solidFill>
                <a:latin typeface="Varela"/>
                <a:ea typeface="+mn-ea"/>
                <a:cs typeface="Varel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0"/>
              </a:spcBef>
            </a:pPr>
            <a:r>
              <a:rPr lang="en-GB" sz="2000" dirty="0">
                <a:solidFill>
                  <a:schemeClr val="bg1"/>
                </a:solidFill>
                <a:latin typeface="+mn-lt"/>
              </a:rPr>
              <a:t>When was the last time you showed ________</a:t>
            </a:r>
          </a:p>
        </p:txBody>
      </p:sp>
      <p:pic>
        <p:nvPicPr>
          <p:cNvPr id="20" name="Picture Placeholder 19">
            <a:extLst>
              <a:ext uri="{FF2B5EF4-FFF2-40B4-BE49-F238E27FC236}">
                <a16:creationId xmlns:a16="http://schemas.microsoft.com/office/drawing/2014/main" id="{98309D78-1237-E56A-72F9-8794F9A1CD85}"/>
              </a:ext>
            </a:extLst>
          </p:cNvPr>
          <p:cNvPicPr>
            <a:picLocks noGrp="1" noChangeAspect="1"/>
          </p:cNvPicPr>
          <p:nvPr>
            <p:ph type="pic" sz="quarter" idx="14"/>
          </p:nvPr>
        </p:nvPicPr>
        <p:blipFill>
          <a:blip r:embed="rId3"/>
          <a:srcRect l="26127" r="26127"/>
          <a:stretch>
            <a:fillRect/>
          </a:stretch>
        </p:blipFill>
        <p:spPr>
          <a:prstGeom prst="rect">
            <a:avLst/>
          </a:prstGeom>
        </p:spPr>
      </p:pic>
    </p:spTree>
    <p:extLst>
      <p:ext uri="{BB962C8B-B14F-4D97-AF65-F5344CB8AC3E}">
        <p14:creationId xmlns:p14="http://schemas.microsoft.com/office/powerpoint/2010/main" val="3058527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A81E5-449E-072D-09E2-8F1F3B17504D}"/>
              </a:ext>
            </a:extLst>
          </p:cNvPr>
          <p:cNvSpPr>
            <a:spLocks noGrp="1"/>
          </p:cNvSpPr>
          <p:nvPr>
            <p:ph type="title"/>
          </p:nvPr>
        </p:nvSpPr>
        <p:spPr>
          <a:xfrm>
            <a:off x="457200" y="197982"/>
            <a:ext cx="10568654" cy="647853"/>
          </a:xfrm>
        </p:spPr>
        <p:txBody>
          <a:bodyPr/>
          <a:lstStyle/>
          <a:p>
            <a:r>
              <a:rPr lang="en-GB" dirty="0"/>
              <a:t>Now...let’s practice!</a:t>
            </a:r>
          </a:p>
        </p:txBody>
      </p:sp>
      <p:sp>
        <p:nvSpPr>
          <p:cNvPr id="3" name="Slide Number Placeholder 2">
            <a:extLst>
              <a:ext uri="{FF2B5EF4-FFF2-40B4-BE49-F238E27FC236}">
                <a16:creationId xmlns:a16="http://schemas.microsoft.com/office/drawing/2014/main" id="{4BF0F9B4-F889-CA31-9120-6182A04C22ED}"/>
              </a:ext>
            </a:extLst>
          </p:cNvPr>
          <p:cNvSpPr>
            <a:spLocks noGrp="1"/>
          </p:cNvSpPr>
          <p:nvPr>
            <p:ph type="sldNum" sz="quarter" idx="12"/>
          </p:nvPr>
        </p:nvSpPr>
        <p:spPr/>
        <p:txBody>
          <a:bodyPr/>
          <a:lstStyle/>
          <a:p>
            <a:fld id="{9F926885-5829-0A40-BA08-555F19A6394A}" type="slidenum">
              <a:rPr lang="en-US" smtClean="0"/>
              <a:pPr/>
              <a:t>12</a:t>
            </a:fld>
            <a:endParaRPr lang="en-US" dirty="0"/>
          </a:p>
        </p:txBody>
      </p:sp>
      <p:pic>
        <p:nvPicPr>
          <p:cNvPr id="6" name="Picture 4" descr="Use The STAR Technique to Ace Your Behavioral Interview - Right Attitudes">
            <a:extLst>
              <a:ext uri="{FF2B5EF4-FFF2-40B4-BE49-F238E27FC236}">
                <a16:creationId xmlns:a16="http://schemas.microsoft.com/office/drawing/2014/main" id="{B8C6A896-39A6-60AE-B76E-28FB4B1D93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959" t="12795" r="793" b="16402"/>
          <a:stretch/>
        </p:blipFill>
        <p:spPr bwMode="auto">
          <a:xfrm>
            <a:off x="1909915" y="2146853"/>
            <a:ext cx="8361476" cy="418923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Left 6">
            <a:extLst>
              <a:ext uri="{FF2B5EF4-FFF2-40B4-BE49-F238E27FC236}">
                <a16:creationId xmlns:a16="http://schemas.microsoft.com/office/drawing/2014/main" id="{E5F5A951-648E-DDE3-5022-B806557A11D8}"/>
              </a:ext>
            </a:extLst>
          </p:cNvPr>
          <p:cNvSpPr/>
          <p:nvPr/>
        </p:nvSpPr>
        <p:spPr>
          <a:xfrm rot="20338943">
            <a:off x="7450008" y="660279"/>
            <a:ext cx="3330022" cy="1180074"/>
          </a:xfrm>
          <a:prstGeom prst="leftArrow">
            <a:avLst>
              <a:gd name="adj1" fmla="val 55141"/>
              <a:gd name="adj2" fmla="val 50000"/>
            </a:avLst>
          </a:prstGeom>
          <a:solidFill>
            <a:srgbClr val="2F2D80"/>
          </a:solidFill>
          <a:ln>
            <a:solidFill>
              <a:srgbClr val="2F2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the STAR technique</a:t>
            </a:r>
          </a:p>
        </p:txBody>
      </p:sp>
    </p:spTree>
    <p:extLst>
      <p:ext uri="{BB962C8B-B14F-4D97-AF65-F5344CB8AC3E}">
        <p14:creationId xmlns:p14="http://schemas.microsoft.com/office/powerpoint/2010/main" val="949953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2590-2E34-0D4D-80EC-CAC0CCCCA674}"/>
              </a:ext>
            </a:extLst>
          </p:cNvPr>
          <p:cNvSpPr>
            <a:spLocks noGrp="1"/>
          </p:cNvSpPr>
          <p:nvPr>
            <p:ph type="title"/>
          </p:nvPr>
        </p:nvSpPr>
        <p:spPr/>
        <p:txBody>
          <a:bodyPr>
            <a:normAutofit/>
          </a:bodyPr>
          <a:lstStyle/>
          <a:p>
            <a:r>
              <a:rPr lang="en-US" sz="2800" dirty="0"/>
              <a:t>Making three realistic declarations</a:t>
            </a:r>
          </a:p>
        </p:txBody>
      </p:sp>
      <p:pic>
        <p:nvPicPr>
          <p:cNvPr id="7" name="Picture Placeholder 6" descr="A person sitting in a chair with a book and a pen&#10;&#10;Description automatically generated">
            <a:extLst>
              <a:ext uri="{FF2B5EF4-FFF2-40B4-BE49-F238E27FC236}">
                <a16:creationId xmlns:a16="http://schemas.microsoft.com/office/drawing/2014/main" id="{99239510-87D2-E79E-2FC9-5103922149EE}"/>
              </a:ext>
            </a:extLst>
          </p:cNvPr>
          <p:cNvPicPr>
            <a:picLocks noGrp="1" noChangeAspect="1"/>
          </p:cNvPicPr>
          <p:nvPr>
            <p:ph type="pic" sz="quarter" idx="14"/>
          </p:nvPr>
        </p:nvPicPr>
        <p:blipFill rotWithShape="1">
          <a:blip r:embed="rId3"/>
          <a:srcRect t="3889" r="5838" b="9059"/>
          <a:stretch/>
        </p:blipFill>
        <p:spPr>
          <a:xfrm>
            <a:off x="840658" y="479345"/>
            <a:ext cx="4516650" cy="5908448"/>
          </a:xfrm>
        </p:spPr>
      </p:pic>
      <p:sp>
        <p:nvSpPr>
          <p:cNvPr id="5" name="Slide Number Placeholder 4">
            <a:extLst>
              <a:ext uri="{FF2B5EF4-FFF2-40B4-BE49-F238E27FC236}">
                <a16:creationId xmlns:a16="http://schemas.microsoft.com/office/drawing/2014/main" id="{4AF5D5A5-122C-4F19-2080-07216427AABD}"/>
              </a:ext>
            </a:extLst>
          </p:cNvPr>
          <p:cNvSpPr>
            <a:spLocks noGrp="1"/>
          </p:cNvSpPr>
          <p:nvPr>
            <p:ph type="sldNum" sz="quarter" idx="12"/>
          </p:nvPr>
        </p:nvSpPr>
        <p:spPr/>
        <p:txBody>
          <a:bodyPr/>
          <a:lstStyle/>
          <a:p>
            <a:fld id="{9F926885-5829-0A40-BA08-555F19A6394A}" type="slidenum">
              <a:rPr lang="en-US" smtClean="0"/>
              <a:pPr/>
              <a:t>13</a:t>
            </a:fld>
            <a:endParaRPr lang="en-US" dirty="0"/>
          </a:p>
        </p:txBody>
      </p:sp>
      <p:sp>
        <p:nvSpPr>
          <p:cNvPr id="3" name="Content Placeholder 2">
            <a:extLst>
              <a:ext uri="{FF2B5EF4-FFF2-40B4-BE49-F238E27FC236}">
                <a16:creationId xmlns:a16="http://schemas.microsoft.com/office/drawing/2014/main" id="{09622D01-F70D-86D4-A58B-7908ADF419D4}"/>
              </a:ext>
            </a:extLst>
          </p:cNvPr>
          <p:cNvSpPr txBox="1">
            <a:spLocks/>
          </p:cNvSpPr>
          <p:nvPr/>
        </p:nvSpPr>
        <p:spPr>
          <a:xfrm>
            <a:off x="6096000" y="1640782"/>
            <a:ext cx="5605849" cy="4866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defTabSz="457200">
              <a:lnSpc>
                <a:spcPct val="150000"/>
              </a:lnSpc>
              <a:spcBef>
                <a:spcPts val="0"/>
              </a:spcBef>
              <a:buAutoNum type="arabicPeriod"/>
            </a:pPr>
            <a:r>
              <a:rPr lang="en-GB" sz="2000" b="1" dirty="0"/>
              <a:t>I will… </a:t>
            </a:r>
            <a:r>
              <a:rPr lang="en-GB" sz="2000" dirty="0"/>
              <a:t>try and develop my time management skills by going to bed earlier, so I do not sleep in in the morning and be late for class</a:t>
            </a:r>
          </a:p>
          <a:p>
            <a:pPr marL="457200" indent="-457200" defTabSz="457200">
              <a:lnSpc>
                <a:spcPct val="150000"/>
              </a:lnSpc>
              <a:spcBef>
                <a:spcPts val="0"/>
              </a:spcBef>
              <a:buAutoNum type="arabicPeriod"/>
            </a:pPr>
            <a:r>
              <a:rPr lang="en-GB" sz="2000" b="1" dirty="0"/>
              <a:t>I will… </a:t>
            </a:r>
            <a:r>
              <a:rPr lang="en-GB" sz="2000" dirty="0"/>
              <a:t>join a club to improve my teamworking skills, as well as work on my confidence.</a:t>
            </a:r>
          </a:p>
          <a:p>
            <a:pPr marL="457200" indent="-457200" defTabSz="457200">
              <a:lnSpc>
                <a:spcPct val="150000"/>
              </a:lnSpc>
              <a:spcBef>
                <a:spcPts val="0"/>
              </a:spcBef>
              <a:buAutoNum type="arabicPeriod"/>
            </a:pPr>
            <a:r>
              <a:rPr lang="en-GB" sz="2000" b="1" dirty="0"/>
              <a:t>I will…  </a:t>
            </a:r>
            <a:r>
              <a:rPr lang="en-GB" sz="2000" dirty="0"/>
              <a:t>research part-time jobs that relate to my interests, to gain more experience. </a:t>
            </a:r>
          </a:p>
        </p:txBody>
      </p:sp>
    </p:spTree>
    <p:extLst>
      <p:ext uri="{BB962C8B-B14F-4D97-AF65-F5344CB8AC3E}">
        <p14:creationId xmlns:p14="http://schemas.microsoft.com/office/powerpoint/2010/main" val="287077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3841-E1F4-D63E-DE06-BCE4F2108E63}"/>
              </a:ext>
            </a:extLst>
          </p:cNvPr>
          <p:cNvSpPr>
            <a:spLocks noGrp="1"/>
          </p:cNvSpPr>
          <p:nvPr>
            <p:ph type="ctrTitle"/>
          </p:nvPr>
        </p:nvSpPr>
        <p:spPr/>
        <p:txBody>
          <a:bodyPr/>
          <a:lstStyle/>
          <a:p>
            <a:r>
              <a:rPr lang="en-GB" dirty="0"/>
              <a:t>Thank you</a:t>
            </a:r>
          </a:p>
        </p:txBody>
      </p:sp>
      <p:sp>
        <p:nvSpPr>
          <p:cNvPr id="3" name="Subtitle 2">
            <a:extLst>
              <a:ext uri="{FF2B5EF4-FFF2-40B4-BE49-F238E27FC236}">
                <a16:creationId xmlns:a16="http://schemas.microsoft.com/office/drawing/2014/main" id="{1129BB5B-8015-313A-344E-5D14B819570E}"/>
              </a:ext>
            </a:extLst>
          </p:cNvPr>
          <p:cNvSpPr>
            <a:spLocks noGrp="1"/>
          </p:cNvSpPr>
          <p:nvPr>
            <p:ph type="subTitle" idx="1"/>
          </p:nvPr>
        </p:nvSpPr>
        <p:spPr/>
        <p:txBody>
          <a:bodyPr/>
          <a:lstStyle/>
          <a:p>
            <a:r>
              <a:rPr lang="en-GB" dirty="0"/>
              <a:t>www.gohigherwestyorks.ac.uk</a:t>
            </a:r>
          </a:p>
        </p:txBody>
      </p:sp>
    </p:spTree>
    <p:extLst>
      <p:ext uri="{BB962C8B-B14F-4D97-AF65-F5344CB8AC3E}">
        <p14:creationId xmlns:p14="http://schemas.microsoft.com/office/powerpoint/2010/main" val="2077933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05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C7341-1350-D00C-FA69-44F7DA9FD87D}"/>
              </a:ext>
            </a:extLst>
          </p:cNvPr>
          <p:cNvSpPr>
            <a:spLocks noGrp="1"/>
          </p:cNvSpPr>
          <p:nvPr>
            <p:ph type="title"/>
          </p:nvPr>
        </p:nvSpPr>
        <p:spPr/>
        <p:txBody>
          <a:bodyPr/>
          <a:lstStyle/>
          <a:p>
            <a:r>
              <a:rPr lang="en-GB" dirty="0"/>
              <a:t>What we will cover</a:t>
            </a:r>
          </a:p>
        </p:txBody>
      </p:sp>
      <p:sp>
        <p:nvSpPr>
          <p:cNvPr id="3" name="Slide Number Placeholder 2">
            <a:extLst>
              <a:ext uri="{FF2B5EF4-FFF2-40B4-BE49-F238E27FC236}">
                <a16:creationId xmlns:a16="http://schemas.microsoft.com/office/drawing/2014/main" id="{ADDBBEDA-9DE4-4BBC-719D-298F06545794}"/>
              </a:ext>
            </a:extLst>
          </p:cNvPr>
          <p:cNvSpPr>
            <a:spLocks noGrp="1"/>
          </p:cNvSpPr>
          <p:nvPr>
            <p:ph type="sldNum" sz="quarter" idx="12"/>
          </p:nvPr>
        </p:nvSpPr>
        <p:spPr/>
        <p:txBody>
          <a:bodyPr/>
          <a:lstStyle/>
          <a:p>
            <a:fld id="{9F926885-5829-0A40-BA08-555F19A6394A}" type="slidenum">
              <a:rPr lang="en-US" smtClean="0"/>
              <a:pPr/>
              <a:t>2</a:t>
            </a:fld>
            <a:endParaRPr lang="en-US" dirty="0"/>
          </a:p>
        </p:txBody>
      </p:sp>
      <p:sp>
        <p:nvSpPr>
          <p:cNvPr id="4" name="Text Placeholder 3">
            <a:extLst>
              <a:ext uri="{FF2B5EF4-FFF2-40B4-BE49-F238E27FC236}">
                <a16:creationId xmlns:a16="http://schemas.microsoft.com/office/drawing/2014/main" id="{88B3986D-C451-1E9A-6798-E9F79C600760}"/>
              </a:ext>
            </a:extLst>
          </p:cNvPr>
          <p:cNvSpPr>
            <a:spLocks noGrp="1"/>
          </p:cNvSpPr>
          <p:nvPr>
            <p:ph type="body" sz="quarter" idx="13"/>
          </p:nvPr>
        </p:nvSpPr>
        <p:spPr/>
        <p:txBody>
          <a:bodyPr/>
          <a:lstStyle/>
          <a:p>
            <a:r>
              <a:rPr lang="en-GB" dirty="0"/>
              <a:t>What are transferable skills</a:t>
            </a:r>
          </a:p>
          <a:p>
            <a:endParaRPr lang="en-GB" dirty="0"/>
          </a:p>
          <a:p>
            <a:r>
              <a:rPr lang="en-GB" dirty="0"/>
              <a:t>Refining existing skills and qualities</a:t>
            </a:r>
          </a:p>
          <a:p>
            <a:endParaRPr lang="en-GB" dirty="0"/>
          </a:p>
          <a:p>
            <a:r>
              <a:rPr lang="en-GB" dirty="0"/>
              <a:t>Developing new skills and attitudes</a:t>
            </a:r>
          </a:p>
        </p:txBody>
      </p:sp>
    </p:spTree>
    <p:extLst>
      <p:ext uri="{BB962C8B-B14F-4D97-AF65-F5344CB8AC3E}">
        <p14:creationId xmlns:p14="http://schemas.microsoft.com/office/powerpoint/2010/main" val="347140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E68995-7411-9644-AFDE-F168A266924D}"/>
              </a:ext>
            </a:extLst>
          </p:cNvPr>
          <p:cNvSpPr>
            <a:spLocks noGrp="1"/>
          </p:cNvSpPr>
          <p:nvPr>
            <p:ph type="sldNum" sz="quarter" idx="12"/>
          </p:nvPr>
        </p:nvSpPr>
        <p:spPr/>
        <p:txBody>
          <a:bodyPr/>
          <a:lstStyle/>
          <a:p>
            <a:fld id="{9F926885-5829-0A40-BA08-555F19A6394A}" type="slidenum">
              <a:rPr lang="en-US" smtClean="0"/>
              <a:pPr/>
              <a:t>3</a:t>
            </a:fld>
            <a:endParaRPr lang="en-US"/>
          </a:p>
        </p:txBody>
      </p:sp>
      <p:sp>
        <p:nvSpPr>
          <p:cNvPr id="2" name="Title 1">
            <a:extLst>
              <a:ext uri="{FF2B5EF4-FFF2-40B4-BE49-F238E27FC236}">
                <a16:creationId xmlns:a16="http://schemas.microsoft.com/office/drawing/2014/main" id="{CACE7E8A-5A71-4EF4-BD8B-DA0FC3E10A64}"/>
              </a:ext>
            </a:extLst>
          </p:cNvPr>
          <p:cNvSpPr>
            <a:spLocks noGrp="1"/>
          </p:cNvSpPr>
          <p:nvPr>
            <p:ph type="title"/>
          </p:nvPr>
        </p:nvSpPr>
        <p:spPr>
          <a:xfrm>
            <a:off x="457200" y="2344603"/>
            <a:ext cx="6160163" cy="1084397"/>
          </a:xfrm>
        </p:spPr>
        <p:txBody>
          <a:bodyPr/>
          <a:lstStyle/>
          <a:p>
            <a:r>
              <a:rPr lang="en-GB" sz="3200" dirty="0"/>
              <a:t>What are transferable skills?</a:t>
            </a:r>
          </a:p>
        </p:txBody>
      </p:sp>
    </p:spTree>
    <p:extLst>
      <p:ext uri="{BB962C8B-B14F-4D97-AF65-F5344CB8AC3E}">
        <p14:creationId xmlns:p14="http://schemas.microsoft.com/office/powerpoint/2010/main" val="161762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B2F5-75A3-6C44-B7C4-FFEFC67535D9}"/>
              </a:ext>
            </a:extLst>
          </p:cNvPr>
          <p:cNvSpPr>
            <a:spLocks noGrp="1"/>
          </p:cNvSpPr>
          <p:nvPr>
            <p:ph type="title"/>
          </p:nvPr>
        </p:nvSpPr>
        <p:spPr>
          <a:xfrm>
            <a:off x="645497" y="238609"/>
            <a:ext cx="6087552" cy="647853"/>
          </a:xfrm>
        </p:spPr>
        <p:txBody>
          <a:bodyPr>
            <a:noAutofit/>
          </a:bodyPr>
          <a:lstStyle/>
          <a:p>
            <a:r>
              <a:rPr lang="en-US" dirty="0"/>
              <a:t>What are transferable skills?</a:t>
            </a:r>
          </a:p>
        </p:txBody>
      </p:sp>
      <p:sp>
        <p:nvSpPr>
          <p:cNvPr id="3" name="Slide Number Placeholder 2">
            <a:extLst>
              <a:ext uri="{FF2B5EF4-FFF2-40B4-BE49-F238E27FC236}">
                <a16:creationId xmlns:a16="http://schemas.microsoft.com/office/drawing/2014/main" id="{2A1C8293-6BF6-7849-85CD-3BF48F8706D7}"/>
              </a:ext>
            </a:extLst>
          </p:cNvPr>
          <p:cNvSpPr>
            <a:spLocks noGrp="1"/>
          </p:cNvSpPr>
          <p:nvPr>
            <p:ph type="sldNum" sz="quarter" idx="12"/>
          </p:nvPr>
        </p:nvSpPr>
        <p:spPr/>
        <p:txBody>
          <a:bodyPr/>
          <a:lstStyle/>
          <a:p>
            <a:fld id="{9F926885-5829-0A40-BA08-555F19A6394A}" type="slidenum">
              <a:rPr lang="en-US" smtClean="0"/>
              <a:pPr/>
              <a:t>4</a:t>
            </a:fld>
            <a:endParaRPr lang="en-US" dirty="0"/>
          </a:p>
        </p:txBody>
      </p:sp>
      <p:sp>
        <p:nvSpPr>
          <p:cNvPr id="4" name="Text Placeholder 3">
            <a:extLst>
              <a:ext uri="{FF2B5EF4-FFF2-40B4-BE49-F238E27FC236}">
                <a16:creationId xmlns:a16="http://schemas.microsoft.com/office/drawing/2014/main" id="{26F18DA7-9854-DA4A-883A-7CF5C402276E}"/>
              </a:ext>
            </a:extLst>
          </p:cNvPr>
          <p:cNvSpPr>
            <a:spLocks noGrp="1"/>
          </p:cNvSpPr>
          <p:nvPr>
            <p:ph type="body" sz="quarter" idx="13"/>
          </p:nvPr>
        </p:nvSpPr>
        <p:spPr>
          <a:xfrm>
            <a:off x="816897" y="1533525"/>
            <a:ext cx="5916152" cy="4854268"/>
          </a:xfrm>
        </p:spPr>
        <p:txBody>
          <a:bodyPr/>
          <a:lstStyle/>
          <a:p>
            <a:pPr marL="0" indent="0">
              <a:buNone/>
            </a:pPr>
            <a:r>
              <a:rPr lang="en-GB" sz="2000" b="1" dirty="0"/>
              <a:t>A set of skills and abilities which can be applied to a wide range of different jobs or industries.</a:t>
            </a:r>
          </a:p>
          <a:p>
            <a:pPr marL="0" indent="0" defTabSz="457200">
              <a:lnSpc>
                <a:spcPct val="150000"/>
              </a:lnSpc>
              <a:spcBef>
                <a:spcPts val="0"/>
              </a:spcBef>
              <a:buNone/>
            </a:pPr>
            <a:endParaRPr lang="en-GB" sz="2000" dirty="0"/>
          </a:p>
          <a:p>
            <a:pPr defTabSz="457200">
              <a:lnSpc>
                <a:spcPct val="200000"/>
              </a:lnSpc>
              <a:spcBef>
                <a:spcPts val="0"/>
              </a:spcBef>
            </a:pPr>
            <a:r>
              <a:rPr lang="en-GB" sz="2000" dirty="0"/>
              <a:t>Picked up over time</a:t>
            </a:r>
          </a:p>
          <a:p>
            <a:pPr defTabSz="457200">
              <a:lnSpc>
                <a:spcPct val="200000"/>
              </a:lnSpc>
              <a:spcBef>
                <a:spcPts val="0"/>
              </a:spcBef>
            </a:pPr>
            <a:r>
              <a:rPr lang="en-GB" sz="2000" dirty="0"/>
              <a:t>Gained from previous work positions, volunteer work, education, hobbies, or even just at home</a:t>
            </a:r>
          </a:p>
          <a:p>
            <a:pPr defTabSz="457200">
              <a:lnSpc>
                <a:spcPct val="200000"/>
              </a:lnSpc>
              <a:spcBef>
                <a:spcPts val="0"/>
              </a:spcBef>
            </a:pPr>
            <a:r>
              <a:rPr lang="en-GB" sz="2000" dirty="0"/>
              <a:t>Skills that make you desirable to employers</a:t>
            </a:r>
          </a:p>
          <a:p>
            <a:pPr defTabSz="457200">
              <a:lnSpc>
                <a:spcPct val="200000"/>
              </a:lnSpc>
              <a:spcBef>
                <a:spcPts val="0"/>
              </a:spcBef>
            </a:pPr>
            <a:r>
              <a:rPr lang="en-GB" sz="2000" dirty="0"/>
              <a:t>Further developed through Higher Education</a:t>
            </a:r>
          </a:p>
          <a:p>
            <a:endParaRPr lang="en-GB" sz="2000" b="1" i="1" dirty="0"/>
          </a:p>
          <a:p>
            <a:endParaRPr lang="en-US" dirty="0"/>
          </a:p>
        </p:txBody>
      </p:sp>
      <p:pic>
        <p:nvPicPr>
          <p:cNvPr id="7" name="Picture Placeholder 6">
            <a:extLst>
              <a:ext uri="{FF2B5EF4-FFF2-40B4-BE49-F238E27FC236}">
                <a16:creationId xmlns:a16="http://schemas.microsoft.com/office/drawing/2014/main" id="{BEEDAA02-0BD9-4B03-AC14-1E62F7F6894E}"/>
              </a:ext>
            </a:extLst>
          </p:cNvPr>
          <p:cNvPicPr>
            <a:picLocks noGrp="1" noChangeAspect="1"/>
          </p:cNvPicPr>
          <p:nvPr>
            <p:ph type="pic" sz="quarter" idx="14"/>
          </p:nvPr>
        </p:nvPicPr>
        <p:blipFill>
          <a:blip r:embed="rId3"/>
          <a:srcRect l="19211" r="19211"/>
          <a:stretch>
            <a:fillRect/>
          </a:stretch>
        </p:blipFill>
        <p:spPr>
          <a:prstGeom prst="rect">
            <a:avLst/>
          </a:prstGeom>
        </p:spPr>
      </p:pic>
    </p:spTree>
    <p:extLst>
      <p:ext uri="{BB962C8B-B14F-4D97-AF65-F5344CB8AC3E}">
        <p14:creationId xmlns:p14="http://schemas.microsoft.com/office/powerpoint/2010/main" val="367816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BBD4F5-8B4A-2A16-7BF1-C66568878BE4}"/>
              </a:ext>
            </a:extLst>
          </p:cNvPr>
          <p:cNvSpPr>
            <a:spLocks noGrp="1"/>
          </p:cNvSpPr>
          <p:nvPr>
            <p:ph type="sldNum" sz="quarter" idx="12"/>
          </p:nvPr>
        </p:nvSpPr>
        <p:spPr/>
        <p:txBody>
          <a:bodyPr/>
          <a:lstStyle/>
          <a:p>
            <a:fld id="{9F926885-5829-0A40-BA08-555F19A6394A}" type="slidenum">
              <a:rPr lang="en-US" smtClean="0"/>
              <a:pPr/>
              <a:t>5</a:t>
            </a:fld>
            <a:endParaRPr lang="en-US" dirty="0"/>
          </a:p>
        </p:txBody>
      </p:sp>
      <p:sp>
        <p:nvSpPr>
          <p:cNvPr id="5" name="Title 1">
            <a:extLst>
              <a:ext uri="{FF2B5EF4-FFF2-40B4-BE49-F238E27FC236}">
                <a16:creationId xmlns:a16="http://schemas.microsoft.com/office/drawing/2014/main" id="{27DBCEF6-9E14-628C-45FC-A4AE9BEF6ADF}"/>
              </a:ext>
            </a:extLst>
          </p:cNvPr>
          <p:cNvSpPr>
            <a:spLocks noGrp="1"/>
          </p:cNvSpPr>
          <p:nvPr>
            <p:ph type="title"/>
          </p:nvPr>
        </p:nvSpPr>
        <p:spPr>
          <a:xfrm>
            <a:off x="457200" y="214914"/>
            <a:ext cx="10567987" cy="647700"/>
          </a:xfrm>
        </p:spPr>
        <p:txBody>
          <a:bodyPr>
            <a:normAutofit/>
          </a:bodyPr>
          <a:lstStyle/>
          <a:p>
            <a:r>
              <a:rPr lang="en-US" dirty="0"/>
              <a:t>Some examples of transferable skills…</a:t>
            </a:r>
          </a:p>
        </p:txBody>
      </p:sp>
      <p:graphicFrame>
        <p:nvGraphicFramePr>
          <p:cNvPr id="6" name="Table 5">
            <a:extLst>
              <a:ext uri="{FF2B5EF4-FFF2-40B4-BE49-F238E27FC236}">
                <a16:creationId xmlns:a16="http://schemas.microsoft.com/office/drawing/2014/main" id="{B73E52DD-4060-02C7-2C56-4404E4EA6C58}"/>
              </a:ext>
            </a:extLst>
          </p:cNvPr>
          <p:cNvGraphicFramePr>
            <a:graphicFrameLocks noGrp="1"/>
          </p:cNvGraphicFramePr>
          <p:nvPr>
            <p:extLst>
              <p:ext uri="{D42A27DB-BD31-4B8C-83A1-F6EECF244321}">
                <p14:modId xmlns:p14="http://schemas.microsoft.com/office/powerpoint/2010/main" val="620970414"/>
              </p:ext>
            </p:extLst>
          </p:nvPr>
        </p:nvGraphicFramePr>
        <p:xfrm>
          <a:off x="1433383" y="1334530"/>
          <a:ext cx="9131643" cy="5172633"/>
        </p:xfrm>
        <a:graphic>
          <a:graphicData uri="http://schemas.openxmlformats.org/drawingml/2006/table">
            <a:tbl>
              <a:tblPr firstRow="1" firstCol="1" bandRow="1">
                <a:tableStyleId>{5940675A-B579-460E-94D1-54222C63F5DA}</a:tableStyleId>
              </a:tblPr>
              <a:tblGrid>
                <a:gridCol w="3043453">
                  <a:extLst>
                    <a:ext uri="{9D8B030D-6E8A-4147-A177-3AD203B41FA5}">
                      <a16:colId xmlns:a16="http://schemas.microsoft.com/office/drawing/2014/main" val="2533161277"/>
                    </a:ext>
                  </a:extLst>
                </a:gridCol>
                <a:gridCol w="3044095">
                  <a:extLst>
                    <a:ext uri="{9D8B030D-6E8A-4147-A177-3AD203B41FA5}">
                      <a16:colId xmlns:a16="http://schemas.microsoft.com/office/drawing/2014/main" val="419948243"/>
                    </a:ext>
                  </a:extLst>
                </a:gridCol>
                <a:gridCol w="3044095">
                  <a:extLst>
                    <a:ext uri="{9D8B030D-6E8A-4147-A177-3AD203B41FA5}">
                      <a16:colId xmlns:a16="http://schemas.microsoft.com/office/drawing/2014/main" val="2047667766"/>
                    </a:ext>
                  </a:extLst>
                </a:gridCol>
              </a:tblGrid>
              <a:tr h="871960">
                <a:tc>
                  <a:txBody>
                    <a:bodyPr/>
                    <a:lstStyle/>
                    <a:p>
                      <a:pPr algn="ctr">
                        <a:spcAft>
                          <a:spcPts val="0"/>
                        </a:spcAft>
                      </a:pPr>
                      <a:r>
                        <a:rPr lang="en-GB" sz="2000" dirty="0">
                          <a:effectLst/>
                        </a:rPr>
                        <a:t>Communication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tc>
                  <a:txBody>
                    <a:bodyPr/>
                    <a:lstStyle/>
                    <a:p>
                      <a:pPr algn="ctr">
                        <a:spcAft>
                          <a:spcPts val="0"/>
                        </a:spcAft>
                      </a:pPr>
                      <a:r>
                        <a:rPr lang="en-GB" sz="2000" dirty="0">
                          <a:effectLst/>
                        </a:rPr>
                        <a:t>Organisation skills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tc>
                  <a:txBody>
                    <a:bodyPr/>
                    <a:lstStyle/>
                    <a:p>
                      <a:pPr algn="ctr">
                        <a:spcAft>
                          <a:spcPts val="0"/>
                        </a:spcAft>
                      </a:pPr>
                      <a:r>
                        <a:rPr lang="en-GB" sz="2000">
                          <a:effectLst/>
                        </a:rPr>
                        <a:t>Teamwork</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extLst>
                  <a:ext uri="{0D108BD9-81ED-4DB2-BD59-A6C34878D82A}">
                    <a16:rowId xmlns:a16="http://schemas.microsoft.com/office/drawing/2014/main" val="286680554"/>
                  </a:ext>
                </a:extLst>
              </a:tr>
              <a:tr h="812833">
                <a:tc>
                  <a:txBody>
                    <a:bodyPr/>
                    <a:lstStyle/>
                    <a:p>
                      <a:pPr algn="ctr">
                        <a:spcAft>
                          <a:spcPts val="0"/>
                        </a:spcAft>
                      </a:pPr>
                      <a:r>
                        <a:rPr lang="en-GB" sz="2000">
                          <a:effectLst/>
                        </a:rPr>
                        <a:t>Time management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tc>
                  <a:txBody>
                    <a:bodyPr/>
                    <a:lstStyle/>
                    <a:p>
                      <a:pPr algn="ctr">
                        <a:spcAft>
                          <a:spcPts val="0"/>
                        </a:spcAft>
                      </a:pPr>
                      <a:r>
                        <a:rPr lang="en-GB" sz="2000" dirty="0">
                          <a:effectLst/>
                        </a:rPr>
                        <a:t>Creative thinking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tc>
                  <a:txBody>
                    <a:bodyPr/>
                    <a:lstStyle/>
                    <a:p>
                      <a:pPr algn="ctr">
                        <a:spcAft>
                          <a:spcPts val="0"/>
                        </a:spcAft>
                      </a:pPr>
                      <a:r>
                        <a:rPr lang="en-GB" sz="2000" dirty="0">
                          <a:effectLst/>
                        </a:rPr>
                        <a:t>Independence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extLst>
                  <a:ext uri="{0D108BD9-81ED-4DB2-BD59-A6C34878D82A}">
                    <a16:rowId xmlns:a16="http://schemas.microsoft.com/office/drawing/2014/main" val="2436846611"/>
                  </a:ext>
                </a:extLst>
              </a:tr>
              <a:tr h="871960">
                <a:tc>
                  <a:txBody>
                    <a:bodyPr/>
                    <a:lstStyle/>
                    <a:p>
                      <a:pPr algn="ctr">
                        <a:spcAft>
                          <a:spcPts val="0"/>
                        </a:spcAft>
                      </a:pPr>
                      <a:r>
                        <a:rPr lang="en-GB" sz="2000">
                          <a:effectLst/>
                        </a:rPr>
                        <a:t>Problem solving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tc>
                  <a:txBody>
                    <a:bodyPr/>
                    <a:lstStyle/>
                    <a:p>
                      <a:pPr algn="ctr">
                        <a:spcAft>
                          <a:spcPts val="0"/>
                        </a:spcAft>
                      </a:pPr>
                      <a:r>
                        <a:rPr lang="en-GB" sz="2000">
                          <a:effectLst/>
                        </a:rPr>
                        <a:t>Listening skills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tc>
                  <a:txBody>
                    <a:bodyPr/>
                    <a:lstStyle/>
                    <a:p>
                      <a:pPr algn="ctr">
                        <a:spcAft>
                          <a:spcPts val="0"/>
                        </a:spcAft>
                      </a:pPr>
                      <a:r>
                        <a:rPr lang="en-GB" sz="2000" dirty="0">
                          <a:effectLst/>
                        </a:rPr>
                        <a:t>Emotional Intelligence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extLst>
                  <a:ext uri="{0D108BD9-81ED-4DB2-BD59-A6C34878D82A}">
                    <a16:rowId xmlns:a16="http://schemas.microsoft.com/office/drawing/2014/main" val="2861003594"/>
                  </a:ext>
                </a:extLst>
              </a:tr>
              <a:tr h="871960">
                <a:tc>
                  <a:txBody>
                    <a:bodyPr/>
                    <a:lstStyle/>
                    <a:p>
                      <a:pPr algn="ctr">
                        <a:spcAft>
                          <a:spcPts val="0"/>
                        </a:spcAft>
                      </a:pPr>
                      <a:r>
                        <a:rPr lang="en-GB" sz="2000">
                          <a:effectLst/>
                        </a:rPr>
                        <a:t>Initiative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tc>
                  <a:txBody>
                    <a:bodyPr/>
                    <a:lstStyle/>
                    <a:p>
                      <a:pPr algn="ctr">
                        <a:spcAft>
                          <a:spcPts val="0"/>
                        </a:spcAft>
                      </a:pPr>
                      <a:r>
                        <a:rPr lang="en-GB" sz="2000">
                          <a:effectLst/>
                        </a:rPr>
                        <a:t>Enthusiasm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tc>
                  <a:txBody>
                    <a:bodyPr/>
                    <a:lstStyle/>
                    <a:p>
                      <a:pPr algn="ctr">
                        <a:spcAft>
                          <a:spcPts val="0"/>
                        </a:spcAft>
                      </a:pPr>
                      <a:r>
                        <a:rPr lang="en-GB" sz="2000" dirty="0">
                          <a:effectLst/>
                        </a:rPr>
                        <a:t>Resilience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extLst>
                  <a:ext uri="{0D108BD9-81ED-4DB2-BD59-A6C34878D82A}">
                    <a16:rowId xmlns:a16="http://schemas.microsoft.com/office/drawing/2014/main" val="904705036"/>
                  </a:ext>
                </a:extLst>
              </a:tr>
              <a:tr h="871960">
                <a:tc>
                  <a:txBody>
                    <a:bodyPr/>
                    <a:lstStyle/>
                    <a:p>
                      <a:pPr algn="ctr">
                        <a:spcAft>
                          <a:spcPts val="0"/>
                        </a:spcAft>
                      </a:pPr>
                      <a:r>
                        <a:rPr lang="en-GB" sz="2000" dirty="0">
                          <a:effectLst/>
                        </a:rPr>
                        <a:t>Critical thinking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tc>
                  <a:txBody>
                    <a:bodyPr/>
                    <a:lstStyle/>
                    <a:p>
                      <a:pPr algn="ctr">
                        <a:spcAft>
                          <a:spcPts val="0"/>
                        </a:spcAft>
                      </a:pPr>
                      <a:r>
                        <a:rPr lang="en-GB" sz="2000">
                          <a:effectLst/>
                        </a:rPr>
                        <a:t>Confidence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tc>
                  <a:txBody>
                    <a:bodyPr/>
                    <a:lstStyle/>
                    <a:p>
                      <a:pPr algn="ctr">
                        <a:spcAft>
                          <a:spcPts val="0"/>
                        </a:spcAft>
                      </a:pPr>
                      <a:r>
                        <a:rPr lang="en-GB" sz="2000" dirty="0">
                          <a:effectLst/>
                        </a:rPr>
                        <a:t>Self-awareness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extLst>
                  <a:ext uri="{0D108BD9-81ED-4DB2-BD59-A6C34878D82A}">
                    <a16:rowId xmlns:a16="http://schemas.microsoft.com/office/drawing/2014/main" val="2276183339"/>
                  </a:ext>
                </a:extLst>
              </a:tr>
              <a:tr h="871960">
                <a:tc>
                  <a:txBody>
                    <a:bodyPr/>
                    <a:lstStyle/>
                    <a:p>
                      <a:pPr algn="ctr">
                        <a:spcAft>
                          <a:spcPts val="0"/>
                        </a:spcAft>
                      </a:pPr>
                      <a:r>
                        <a:rPr lang="en-GB" sz="2000" dirty="0">
                          <a:effectLst/>
                        </a:rPr>
                        <a:t>Negotiation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tc>
                  <a:txBody>
                    <a:bodyPr/>
                    <a:lstStyle/>
                    <a:p>
                      <a:pPr algn="ctr">
                        <a:spcAft>
                          <a:spcPts val="0"/>
                        </a:spcAft>
                      </a:pPr>
                      <a:r>
                        <a:rPr lang="en-GB" sz="2000">
                          <a:effectLst/>
                        </a:rPr>
                        <a:t>Working under pressure to deadlines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tc>
                  <a:txBody>
                    <a:bodyPr/>
                    <a:lstStyle/>
                    <a:p>
                      <a:pPr algn="ctr">
                        <a:spcAft>
                          <a:spcPts val="0"/>
                        </a:spcAft>
                      </a:pPr>
                      <a:r>
                        <a:rPr lang="en-GB" sz="2000" dirty="0">
                          <a:effectLst/>
                        </a:rPr>
                        <a:t>Valuing diversity </a:t>
                      </a:r>
                    </a:p>
                    <a:p>
                      <a:pPr algn="ctr">
                        <a:spcAft>
                          <a:spcPts val="0"/>
                        </a:spcAft>
                      </a:pPr>
                      <a:r>
                        <a:rPr lang="en-GB" sz="2000" dirty="0">
                          <a:effectLst/>
                        </a:rPr>
                        <a:t>and difference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78" marR="59878" marT="0" marB="0" anchor="ctr"/>
                </a:tc>
                <a:extLst>
                  <a:ext uri="{0D108BD9-81ED-4DB2-BD59-A6C34878D82A}">
                    <a16:rowId xmlns:a16="http://schemas.microsoft.com/office/drawing/2014/main" val="131824270"/>
                  </a:ext>
                </a:extLst>
              </a:tr>
            </a:tbl>
          </a:graphicData>
        </a:graphic>
      </p:graphicFrame>
    </p:spTree>
    <p:extLst>
      <p:ext uri="{BB962C8B-B14F-4D97-AF65-F5344CB8AC3E}">
        <p14:creationId xmlns:p14="http://schemas.microsoft.com/office/powerpoint/2010/main" val="406787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853F-635D-D6BA-0202-571B9E157AD2}"/>
              </a:ext>
            </a:extLst>
          </p:cNvPr>
          <p:cNvSpPr>
            <a:spLocks noGrp="1"/>
          </p:cNvSpPr>
          <p:nvPr>
            <p:ph type="title"/>
          </p:nvPr>
        </p:nvSpPr>
        <p:spPr>
          <a:xfrm>
            <a:off x="457200" y="239366"/>
            <a:ext cx="10568654" cy="647853"/>
          </a:xfrm>
        </p:spPr>
        <p:txBody>
          <a:bodyPr/>
          <a:lstStyle/>
          <a:p>
            <a:r>
              <a:rPr lang="en-US" dirty="0"/>
              <a:t>What transferable skills are the most important?</a:t>
            </a:r>
            <a:endParaRPr lang="en-GB" dirty="0"/>
          </a:p>
        </p:txBody>
      </p:sp>
      <p:sp>
        <p:nvSpPr>
          <p:cNvPr id="3" name="Slide Number Placeholder 2">
            <a:extLst>
              <a:ext uri="{FF2B5EF4-FFF2-40B4-BE49-F238E27FC236}">
                <a16:creationId xmlns:a16="http://schemas.microsoft.com/office/drawing/2014/main" id="{89C1540A-3576-12E0-E96B-75EE0CF5D919}"/>
              </a:ext>
            </a:extLst>
          </p:cNvPr>
          <p:cNvSpPr>
            <a:spLocks noGrp="1"/>
          </p:cNvSpPr>
          <p:nvPr>
            <p:ph type="sldNum" sz="quarter" idx="12"/>
          </p:nvPr>
        </p:nvSpPr>
        <p:spPr/>
        <p:txBody>
          <a:bodyPr/>
          <a:lstStyle/>
          <a:p>
            <a:fld id="{9F926885-5829-0A40-BA08-555F19A6394A}" type="slidenum">
              <a:rPr lang="en-US" smtClean="0"/>
              <a:pPr/>
              <a:t>6</a:t>
            </a:fld>
            <a:endParaRPr lang="en-US" dirty="0"/>
          </a:p>
        </p:txBody>
      </p:sp>
      <p:sp>
        <p:nvSpPr>
          <p:cNvPr id="6" name="Diamond 5">
            <a:extLst>
              <a:ext uri="{FF2B5EF4-FFF2-40B4-BE49-F238E27FC236}">
                <a16:creationId xmlns:a16="http://schemas.microsoft.com/office/drawing/2014/main" id="{E3627DC3-0057-4342-BA4B-A1688C16F17F}"/>
              </a:ext>
            </a:extLst>
          </p:cNvPr>
          <p:cNvSpPr/>
          <p:nvPr/>
        </p:nvSpPr>
        <p:spPr>
          <a:xfrm>
            <a:off x="3348682" y="1055269"/>
            <a:ext cx="5053914" cy="5236475"/>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cxnSp>
        <p:nvCxnSpPr>
          <p:cNvPr id="8" name="Straight Connector 7">
            <a:extLst>
              <a:ext uri="{FF2B5EF4-FFF2-40B4-BE49-F238E27FC236}">
                <a16:creationId xmlns:a16="http://schemas.microsoft.com/office/drawing/2014/main" id="{7F29C139-3781-474D-B718-EFD28BC72E1C}"/>
              </a:ext>
            </a:extLst>
          </p:cNvPr>
          <p:cNvCxnSpPr>
            <a:cxnSpLocks/>
          </p:cNvCxnSpPr>
          <p:nvPr/>
        </p:nvCxnSpPr>
        <p:spPr>
          <a:xfrm>
            <a:off x="4102444" y="2817341"/>
            <a:ext cx="2619631" cy="2607275"/>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2842660-13B5-4E36-8AAC-E3FE86F97C27}"/>
              </a:ext>
            </a:extLst>
          </p:cNvPr>
          <p:cNvCxnSpPr>
            <a:cxnSpLocks/>
          </p:cNvCxnSpPr>
          <p:nvPr/>
        </p:nvCxnSpPr>
        <p:spPr>
          <a:xfrm>
            <a:off x="4967418" y="1922397"/>
            <a:ext cx="2594918" cy="2635091"/>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644A4EF-E324-44DD-BB1A-4CA9D03835BF}"/>
              </a:ext>
            </a:extLst>
          </p:cNvPr>
          <p:cNvCxnSpPr>
            <a:cxnSpLocks/>
          </p:cNvCxnSpPr>
          <p:nvPr/>
        </p:nvCxnSpPr>
        <p:spPr>
          <a:xfrm flipH="1">
            <a:off x="4127158" y="1831590"/>
            <a:ext cx="2594918" cy="2700095"/>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4925067-206F-417E-B5C7-4ADB1D50D0CE}"/>
              </a:ext>
            </a:extLst>
          </p:cNvPr>
          <p:cNvCxnSpPr>
            <a:cxnSpLocks/>
          </p:cNvCxnSpPr>
          <p:nvPr/>
        </p:nvCxnSpPr>
        <p:spPr>
          <a:xfrm flipH="1">
            <a:off x="5066272" y="2817341"/>
            <a:ext cx="2471350" cy="2643424"/>
          </a:xfrm>
          <a:prstGeom prst="line">
            <a:avLst/>
          </a:prstGeom>
          <a:ln w="1905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4249C2BB-5058-425D-A9BB-43D8FE277F9F}"/>
              </a:ext>
            </a:extLst>
          </p:cNvPr>
          <p:cNvSpPr txBox="1"/>
          <p:nvPr/>
        </p:nvSpPr>
        <p:spPr>
          <a:xfrm>
            <a:off x="6264877" y="1055269"/>
            <a:ext cx="3447534" cy="378115"/>
          </a:xfrm>
          <a:prstGeom prst="rect">
            <a:avLst/>
          </a:prstGeom>
          <a:noFill/>
        </p:spPr>
        <p:txBody>
          <a:bodyPr wrap="square" rtlCol="0">
            <a:spAutoFit/>
          </a:bodyPr>
          <a:lstStyle/>
          <a:p>
            <a:r>
              <a:rPr lang="en-GB" dirty="0"/>
              <a:t>Most important</a:t>
            </a:r>
          </a:p>
        </p:txBody>
      </p:sp>
      <p:sp>
        <p:nvSpPr>
          <p:cNvPr id="22" name="TextBox 21">
            <a:extLst>
              <a:ext uri="{FF2B5EF4-FFF2-40B4-BE49-F238E27FC236}">
                <a16:creationId xmlns:a16="http://schemas.microsoft.com/office/drawing/2014/main" id="{374EDB2F-9078-4E25-9955-00642A9A5F25}"/>
              </a:ext>
            </a:extLst>
          </p:cNvPr>
          <p:cNvSpPr txBox="1"/>
          <p:nvPr/>
        </p:nvSpPr>
        <p:spPr>
          <a:xfrm>
            <a:off x="6301947" y="5857460"/>
            <a:ext cx="3447534" cy="378115"/>
          </a:xfrm>
          <a:prstGeom prst="rect">
            <a:avLst/>
          </a:prstGeom>
          <a:noFill/>
        </p:spPr>
        <p:txBody>
          <a:bodyPr wrap="square" rtlCol="0">
            <a:spAutoFit/>
          </a:bodyPr>
          <a:lstStyle/>
          <a:p>
            <a:r>
              <a:rPr lang="en-GB" dirty="0"/>
              <a:t>Least important</a:t>
            </a:r>
          </a:p>
        </p:txBody>
      </p:sp>
    </p:spTree>
    <p:extLst>
      <p:ext uri="{BB962C8B-B14F-4D97-AF65-F5344CB8AC3E}">
        <p14:creationId xmlns:p14="http://schemas.microsoft.com/office/powerpoint/2010/main" val="34379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76CA-117F-CEEB-1ED7-DDF734EC9F78}"/>
              </a:ext>
            </a:extLst>
          </p:cNvPr>
          <p:cNvSpPr>
            <a:spLocks noGrp="1"/>
          </p:cNvSpPr>
          <p:nvPr>
            <p:ph type="title"/>
          </p:nvPr>
        </p:nvSpPr>
        <p:spPr>
          <a:xfrm>
            <a:off x="457200" y="179922"/>
            <a:ext cx="10568654" cy="647853"/>
          </a:xfrm>
        </p:spPr>
        <p:txBody>
          <a:bodyPr>
            <a:normAutofit/>
          </a:bodyPr>
          <a:lstStyle/>
          <a:p>
            <a:r>
              <a:rPr lang="en-US" dirty="0"/>
              <a:t>Refining existing skills and qualities</a:t>
            </a:r>
            <a:endParaRPr lang="en-GB" dirty="0"/>
          </a:p>
        </p:txBody>
      </p:sp>
      <p:sp>
        <p:nvSpPr>
          <p:cNvPr id="3" name="Slide Number Placeholder 2">
            <a:extLst>
              <a:ext uri="{FF2B5EF4-FFF2-40B4-BE49-F238E27FC236}">
                <a16:creationId xmlns:a16="http://schemas.microsoft.com/office/drawing/2014/main" id="{63E6AD43-0F8B-F5B5-96B0-3EAC66687E13}"/>
              </a:ext>
            </a:extLst>
          </p:cNvPr>
          <p:cNvSpPr>
            <a:spLocks noGrp="1"/>
          </p:cNvSpPr>
          <p:nvPr>
            <p:ph type="sldNum" sz="quarter" idx="12"/>
          </p:nvPr>
        </p:nvSpPr>
        <p:spPr/>
        <p:txBody>
          <a:bodyPr/>
          <a:lstStyle/>
          <a:p>
            <a:fld id="{9F926885-5829-0A40-BA08-555F19A6394A}" type="slidenum">
              <a:rPr lang="en-US" smtClean="0"/>
              <a:pPr/>
              <a:t>7</a:t>
            </a:fld>
            <a:endParaRPr lang="en-US" dirty="0"/>
          </a:p>
        </p:txBody>
      </p:sp>
      <p:graphicFrame>
        <p:nvGraphicFramePr>
          <p:cNvPr id="5" name="Table 4">
            <a:extLst>
              <a:ext uri="{FF2B5EF4-FFF2-40B4-BE49-F238E27FC236}">
                <a16:creationId xmlns:a16="http://schemas.microsoft.com/office/drawing/2014/main" id="{8446B384-B8F9-B13C-9BFC-9D0ED719F812}"/>
              </a:ext>
            </a:extLst>
          </p:cNvPr>
          <p:cNvGraphicFramePr>
            <a:graphicFrameLocks noGrp="1"/>
          </p:cNvGraphicFramePr>
          <p:nvPr>
            <p:extLst>
              <p:ext uri="{D42A27DB-BD31-4B8C-83A1-F6EECF244321}">
                <p14:modId xmlns:p14="http://schemas.microsoft.com/office/powerpoint/2010/main" val="3541323447"/>
              </p:ext>
            </p:extLst>
          </p:nvPr>
        </p:nvGraphicFramePr>
        <p:xfrm>
          <a:off x="1541754" y="1402673"/>
          <a:ext cx="9108492" cy="4951478"/>
        </p:xfrm>
        <a:graphic>
          <a:graphicData uri="http://schemas.openxmlformats.org/drawingml/2006/table">
            <a:tbl>
              <a:tblPr firstRow="1" firstCol="1" bandRow="1"/>
              <a:tblGrid>
                <a:gridCol w="1404856">
                  <a:extLst>
                    <a:ext uri="{9D8B030D-6E8A-4147-A177-3AD203B41FA5}">
                      <a16:colId xmlns:a16="http://schemas.microsoft.com/office/drawing/2014/main" val="3891040615"/>
                    </a:ext>
                  </a:extLst>
                </a:gridCol>
                <a:gridCol w="3150032">
                  <a:extLst>
                    <a:ext uri="{9D8B030D-6E8A-4147-A177-3AD203B41FA5}">
                      <a16:colId xmlns:a16="http://schemas.microsoft.com/office/drawing/2014/main" val="2153078495"/>
                    </a:ext>
                  </a:extLst>
                </a:gridCol>
                <a:gridCol w="1636862">
                  <a:extLst>
                    <a:ext uri="{9D8B030D-6E8A-4147-A177-3AD203B41FA5}">
                      <a16:colId xmlns:a16="http://schemas.microsoft.com/office/drawing/2014/main" val="1709650568"/>
                    </a:ext>
                  </a:extLst>
                </a:gridCol>
                <a:gridCol w="2916742">
                  <a:extLst>
                    <a:ext uri="{9D8B030D-6E8A-4147-A177-3AD203B41FA5}">
                      <a16:colId xmlns:a16="http://schemas.microsoft.com/office/drawing/2014/main" val="1262366217"/>
                    </a:ext>
                  </a:extLst>
                </a:gridCol>
              </a:tblGrid>
              <a:tr h="546455">
                <a:tc>
                  <a:txBody>
                    <a:bodyPr/>
                    <a:lstStyle/>
                    <a:p>
                      <a:pPr algn="l">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Skill</a:t>
                      </a:r>
                      <a:r>
                        <a:rPr lang="en-GB" sz="1000">
                          <a:effectLst/>
                          <a:latin typeface="Arial" panose="020B0604020202020204" pitchFamily="34" charset="0"/>
                          <a:ea typeface="Calibri" panose="020F0502020204030204" pitchFamily="34" charset="0"/>
                          <a:cs typeface="Times New Roman" panose="02020603050405020304" pitchFamily="18" charset="0"/>
                        </a:rPr>
                        <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Confidence level from 1 – 5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1 = not confident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5 = very confident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Skill</a:t>
                      </a:r>
                      <a:r>
                        <a:rPr lang="en-GB" sz="1000">
                          <a:effectLst/>
                          <a:latin typeface="Arial" panose="020B0604020202020204" pitchFamily="34" charset="0"/>
                          <a:ea typeface="Calibri" panose="020F0502020204030204" pitchFamily="34" charset="0"/>
                          <a:cs typeface="Times New Roman" panose="02020603050405020304" pitchFamily="18" charset="0"/>
                        </a:rPr>
                        <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Confidence level from 1 – 5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1 = not confident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5 = very confident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762103"/>
                  </a:ext>
                </a:extLst>
              </a:tr>
              <a:tr h="463057">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Listening Skills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Team working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929562"/>
                  </a:ext>
                </a:extLst>
              </a:tr>
              <a:tr h="496987">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organisation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Problem solving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253243"/>
                  </a:ext>
                </a:extLst>
              </a:tr>
              <a:tr h="496987">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research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Resilience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910483"/>
                  </a:ext>
                </a:extLst>
              </a:tr>
              <a:tr h="496987">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Positive attitude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Emotional Intelligence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225573"/>
                  </a:ext>
                </a:extLst>
              </a:tr>
              <a:tr h="463057">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Critical thinking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Time management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039661"/>
                  </a:ext>
                </a:extLst>
              </a:tr>
              <a:tr h="496987">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Creative thinking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Flexibility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456622"/>
                  </a:ext>
                </a:extLst>
              </a:tr>
              <a:tr h="496987">
                <a:tc>
                  <a:txBody>
                    <a:bodyPr/>
                    <a:lstStyle/>
                    <a:p>
                      <a:pPr algn="l">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Self-awareness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Supporting Others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361549"/>
                  </a:ext>
                </a:extLst>
              </a:tr>
              <a:tr h="496987">
                <a:tc>
                  <a:txBody>
                    <a:bodyPr/>
                    <a:lstStyle/>
                    <a:p>
                      <a:pPr algn="l">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Learning new skills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Speaking skills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223907"/>
                  </a:ext>
                </a:extLst>
              </a:tr>
              <a:tr h="496987">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Working under pressres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Being confident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933" marR="59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743201"/>
                  </a:ext>
                </a:extLst>
              </a:tr>
            </a:tbl>
          </a:graphicData>
        </a:graphic>
      </p:graphicFrame>
    </p:spTree>
    <p:extLst>
      <p:ext uri="{BB962C8B-B14F-4D97-AF65-F5344CB8AC3E}">
        <p14:creationId xmlns:p14="http://schemas.microsoft.com/office/powerpoint/2010/main" val="42016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E68995-7411-9644-AFDE-F168A266924D}"/>
              </a:ext>
            </a:extLst>
          </p:cNvPr>
          <p:cNvSpPr>
            <a:spLocks noGrp="1"/>
          </p:cNvSpPr>
          <p:nvPr>
            <p:ph type="sldNum" sz="quarter" idx="12"/>
          </p:nvPr>
        </p:nvSpPr>
        <p:spPr/>
        <p:txBody>
          <a:bodyPr/>
          <a:lstStyle/>
          <a:p>
            <a:fld id="{9F926885-5829-0A40-BA08-555F19A6394A}" type="slidenum">
              <a:rPr lang="en-US" smtClean="0"/>
              <a:pPr/>
              <a:t>8</a:t>
            </a:fld>
            <a:endParaRPr lang="en-US"/>
          </a:p>
        </p:txBody>
      </p:sp>
      <p:sp>
        <p:nvSpPr>
          <p:cNvPr id="2" name="Title 1">
            <a:extLst>
              <a:ext uri="{FF2B5EF4-FFF2-40B4-BE49-F238E27FC236}">
                <a16:creationId xmlns:a16="http://schemas.microsoft.com/office/drawing/2014/main" id="{CACE7E8A-5A71-4EF4-BD8B-DA0FC3E10A64}"/>
              </a:ext>
            </a:extLst>
          </p:cNvPr>
          <p:cNvSpPr>
            <a:spLocks noGrp="1"/>
          </p:cNvSpPr>
          <p:nvPr>
            <p:ph type="title"/>
          </p:nvPr>
        </p:nvSpPr>
        <p:spPr>
          <a:xfrm>
            <a:off x="457200" y="1780166"/>
            <a:ext cx="7142205" cy="3297667"/>
          </a:xfrm>
        </p:spPr>
        <p:txBody>
          <a:bodyPr/>
          <a:lstStyle/>
          <a:p>
            <a:pPr defTabSz="457200">
              <a:lnSpc>
                <a:spcPct val="120000"/>
              </a:lnSpc>
            </a:pPr>
            <a:br>
              <a:rPr lang="en-GB" sz="3200" b="1" dirty="0">
                <a:solidFill>
                  <a:srgbClr val="E6287F"/>
                </a:solidFill>
              </a:rPr>
            </a:br>
            <a:endParaRPr lang="en-GB" sz="3200" b="1" dirty="0">
              <a:solidFill>
                <a:srgbClr val="E6287F"/>
              </a:solidFill>
            </a:endParaRPr>
          </a:p>
        </p:txBody>
      </p:sp>
      <p:sp>
        <p:nvSpPr>
          <p:cNvPr id="4" name="Title 1">
            <a:extLst>
              <a:ext uri="{FF2B5EF4-FFF2-40B4-BE49-F238E27FC236}">
                <a16:creationId xmlns:a16="http://schemas.microsoft.com/office/drawing/2014/main" id="{BE6D84E6-6B93-6DD0-38A6-1F1648BA9325}"/>
              </a:ext>
            </a:extLst>
          </p:cNvPr>
          <p:cNvSpPr txBox="1">
            <a:spLocks/>
          </p:cNvSpPr>
          <p:nvPr/>
        </p:nvSpPr>
        <p:spPr>
          <a:xfrm>
            <a:off x="457200" y="2344603"/>
            <a:ext cx="6160163" cy="10843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600" b="0" kern="1200">
                <a:solidFill>
                  <a:schemeClr val="tx1"/>
                </a:solidFill>
                <a:latin typeface="Arial" panose="020B0604020202020204" pitchFamily="34" charset="0"/>
                <a:ea typeface="+mj-ea"/>
                <a:cs typeface="Arial" panose="020B0604020202020204" pitchFamily="34" charset="0"/>
              </a:defRPr>
            </a:lvl1pPr>
          </a:lstStyle>
          <a:p>
            <a:r>
              <a:rPr lang="en-GB" sz="3200" dirty="0"/>
              <a:t>How could you improve your skills?</a:t>
            </a:r>
          </a:p>
        </p:txBody>
      </p:sp>
    </p:spTree>
    <p:extLst>
      <p:ext uri="{BB962C8B-B14F-4D97-AF65-F5344CB8AC3E}">
        <p14:creationId xmlns:p14="http://schemas.microsoft.com/office/powerpoint/2010/main" val="4458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D0232C-FC2C-1B45-9A9C-93583407973A}"/>
              </a:ext>
            </a:extLst>
          </p:cNvPr>
          <p:cNvSpPr>
            <a:spLocks noGrp="1"/>
          </p:cNvSpPr>
          <p:nvPr>
            <p:ph type="sldNum" sz="quarter" idx="12"/>
          </p:nvPr>
        </p:nvSpPr>
        <p:spPr/>
        <p:txBody>
          <a:bodyPr/>
          <a:lstStyle/>
          <a:p>
            <a:fld id="{9F926885-5829-0A40-BA08-555F19A6394A}" type="slidenum">
              <a:rPr lang="en-US" smtClean="0"/>
              <a:pPr/>
              <a:t>9</a:t>
            </a:fld>
            <a:endParaRPr lang="en-US"/>
          </a:p>
        </p:txBody>
      </p:sp>
      <p:pic>
        <p:nvPicPr>
          <p:cNvPr id="9" name="Picture Placeholder 8" descr="A person holding a computer&#10;&#10;Description automatically generated">
            <a:extLst>
              <a:ext uri="{FF2B5EF4-FFF2-40B4-BE49-F238E27FC236}">
                <a16:creationId xmlns:a16="http://schemas.microsoft.com/office/drawing/2014/main" id="{09D702FA-A87B-BFF7-5449-3F2EBA825411}"/>
              </a:ext>
            </a:extLst>
          </p:cNvPr>
          <p:cNvPicPr>
            <a:picLocks noGrp="1" noChangeAspect="1"/>
          </p:cNvPicPr>
          <p:nvPr>
            <p:ph type="pic" sz="quarter" idx="14"/>
          </p:nvPr>
        </p:nvPicPr>
        <p:blipFill rotWithShape="1">
          <a:blip r:embed="rId3"/>
          <a:srcRect t="5676" b="6643"/>
          <a:stretch/>
        </p:blipFill>
        <p:spPr>
          <a:xfrm>
            <a:off x="7035119" y="3520"/>
            <a:ext cx="5156881" cy="6858000"/>
          </a:xfrm>
        </p:spPr>
      </p:pic>
      <p:sp>
        <p:nvSpPr>
          <p:cNvPr id="5" name="Title 1">
            <a:extLst>
              <a:ext uri="{FF2B5EF4-FFF2-40B4-BE49-F238E27FC236}">
                <a16:creationId xmlns:a16="http://schemas.microsoft.com/office/drawing/2014/main" id="{0D6605E8-DAF8-0D29-FBC1-28D847DEE76E}"/>
              </a:ext>
            </a:extLst>
          </p:cNvPr>
          <p:cNvSpPr>
            <a:spLocks noGrp="1"/>
          </p:cNvSpPr>
          <p:nvPr>
            <p:ph type="title"/>
          </p:nvPr>
        </p:nvSpPr>
        <p:spPr>
          <a:xfrm>
            <a:off x="457200" y="269687"/>
            <a:ext cx="6682977" cy="613641"/>
          </a:xfrm>
        </p:spPr>
        <p:txBody>
          <a:bodyPr>
            <a:noAutofit/>
          </a:bodyPr>
          <a:lstStyle/>
          <a:p>
            <a:r>
              <a:rPr lang="en-US" dirty="0"/>
              <a:t>Refining existing skills and qualities</a:t>
            </a:r>
          </a:p>
        </p:txBody>
      </p:sp>
      <p:sp>
        <p:nvSpPr>
          <p:cNvPr id="6" name="Content Placeholder 2">
            <a:extLst>
              <a:ext uri="{FF2B5EF4-FFF2-40B4-BE49-F238E27FC236}">
                <a16:creationId xmlns:a16="http://schemas.microsoft.com/office/drawing/2014/main" id="{80817F23-5060-E989-59E7-E4D0BF1F6542}"/>
              </a:ext>
            </a:extLst>
          </p:cNvPr>
          <p:cNvSpPr txBox="1">
            <a:spLocks/>
          </p:cNvSpPr>
          <p:nvPr/>
        </p:nvSpPr>
        <p:spPr>
          <a:xfrm>
            <a:off x="817563" y="1713392"/>
            <a:ext cx="6682978" cy="4261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20000"/>
              </a:lnSpc>
              <a:spcBef>
                <a:spcPts val="0"/>
              </a:spcBef>
            </a:pPr>
            <a:r>
              <a:rPr lang="en-GB" sz="2000" dirty="0">
                <a:solidFill>
                  <a:schemeClr val="accent6">
                    <a:lumMod val="10000"/>
                  </a:schemeClr>
                </a:solidFill>
              </a:rPr>
              <a:t>Using other people as role models</a:t>
            </a:r>
          </a:p>
          <a:p>
            <a:pPr defTabSz="457200">
              <a:lnSpc>
                <a:spcPct val="120000"/>
              </a:lnSpc>
              <a:spcBef>
                <a:spcPts val="0"/>
              </a:spcBef>
            </a:pPr>
            <a:endParaRPr lang="en-GB" sz="2000" dirty="0">
              <a:solidFill>
                <a:schemeClr val="accent6">
                  <a:lumMod val="10000"/>
                </a:schemeClr>
              </a:solidFill>
            </a:endParaRPr>
          </a:p>
          <a:p>
            <a:pPr defTabSz="457200">
              <a:lnSpc>
                <a:spcPct val="120000"/>
              </a:lnSpc>
              <a:spcBef>
                <a:spcPts val="0"/>
              </a:spcBef>
            </a:pPr>
            <a:r>
              <a:rPr lang="en-GB" sz="2000" dirty="0">
                <a:solidFill>
                  <a:schemeClr val="accent6">
                    <a:lumMod val="10000"/>
                  </a:schemeClr>
                </a:solidFill>
              </a:rPr>
              <a:t>Learning from previous experiences</a:t>
            </a:r>
          </a:p>
          <a:p>
            <a:pPr marL="0" indent="0" defTabSz="457200">
              <a:lnSpc>
                <a:spcPct val="120000"/>
              </a:lnSpc>
              <a:spcBef>
                <a:spcPts val="0"/>
              </a:spcBef>
              <a:buNone/>
            </a:pPr>
            <a:endParaRPr lang="en-GB" sz="2000" dirty="0">
              <a:solidFill>
                <a:schemeClr val="accent6">
                  <a:lumMod val="10000"/>
                </a:schemeClr>
              </a:solidFill>
            </a:endParaRPr>
          </a:p>
          <a:p>
            <a:pPr defTabSz="457200">
              <a:lnSpc>
                <a:spcPct val="120000"/>
              </a:lnSpc>
              <a:spcBef>
                <a:spcPts val="0"/>
              </a:spcBef>
            </a:pPr>
            <a:r>
              <a:rPr lang="en-GB" sz="2000" dirty="0">
                <a:solidFill>
                  <a:schemeClr val="accent6">
                    <a:lumMod val="10000"/>
                  </a:schemeClr>
                </a:solidFill>
              </a:rPr>
              <a:t>Seeking feedback from other people </a:t>
            </a:r>
          </a:p>
          <a:p>
            <a:pPr defTabSz="457200">
              <a:lnSpc>
                <a:spcPct val="120000"/>
              </a:lnSpc>
              <a:spcBef>
                <a:spcPts val="0"/>
              </a:spcBef>
            </a:pPr>
            <a:endParaRPr lang="en-GB" sz="2000" dirty="0">
              <a:solidFill>
                <a:schemeClr val="accent6">
                  <a:lumMod val="10000"/>
                </a:schemeClr>
              </a:solidFill>
            </a:endParaRPr>
          </a:p>
          <a:p>
            <a:pPr defTabSz="457200">
              <a:lnSpc>
                <a:spcPct val="120000"/>
              </a:lnSpc>
              <a:spcBef>
                <a:spcPts val="0"/>
              </a:spcBef>
            </a:pPr>
            <a:r>
              <a:rPr lang="en-GB" sz="2000" dirty="0">
                <a:solidFill>
                  <a:schemeClr val="accent6">
                    <a:lumMod val="10000"/>
                  </a:schemeClr>
                </a:solidFill>
              </a:rPr>
              <a:t>Trying new things </a:t>
            </a:r>
          </a:p>
          <a:p>
            <a:pPr marL="0" indent="0" algn="r" defTabSz="457200">
              <a:lnSpc>
                <a:spcPct val="120000"/>
              </a:lnSpc>
              <a:spcBef>
                <a:spcPts val="0"/>
              </a:spcBef>
              <a:buNone/>
            </a:pPr>
            <a:endParaRPr lang="en-GB" sz="2000" dirty="0">
              <a:solidFill>
                <a:schemeClr val="accent6">
                  <a:lumMod val="10000"/>
                </a:schemeClr>
              </a:solidFill>
            </a:endParaRPr>
          </a:p>
          <a:p>
            <a:pPr defTabSz="457200">
              <a:lnSpc>
                <a:spcPct val="120000"/>
              </a:lnSpc>
              <a:spcBef>
                <a:spcPts val="0"/>
              </a:spcBef>
            </a:pPr>
            <a:r>
              <a:rPr lang="en-GB" sz="2000" dirty="0">
                <a:solidFill>
                  <a:schemeClr val="accent6">
                    <a:lumMod val="10000"/>
                  </a:schemeClr>
                </a:solidFill>
              </a:rPr>
              <a:t>Staying positive </a:t>
            </a:r>
          </a:p>
          <a:p>
            <a:pPr defTabSz="457200">
              <a:lnSpc>
                <a:spcPct val="120000"/>
              </a:lnSpc>
              <a:spcBef>
                <a:spcPts val="0"/>
              </a:spcBef>
            </a:pPr>
            <a:endParaRPr lang="en-GB" sz="2000" dirty="0">
              <a:solidFill>
                <a:schemeClr val="accent6">
                  <a:lumMod val="10000"/>
                </a:schemeClr>
              </a:solidFill>
            </a:endParaRPr>
          </a:p>
          <a:p>
            <a:pPr defTabSz="457200">
              <a:lnSpc>
                <a:spcPct val="120000"/>
              </a:lnSpc>
              <a:spcBef>
                <a:spcPts val="0"/>
              </a:spcBef>
            </a:pPr>
            <a:r>
              <a:rPr lang="en-GB" sz="2000" dirty="0">
                <a:solidFill>
                  <a:schemeClr val="accent6">
                    <a:lumMod val="10000"/>
                  </a:schemeClr>
                </a:solidFill>
              </a:rPr>
              <a:t>Adopting a team spirit </a:t>
            </a:r>
          </a:p>
        </p:txBody>
      </p:sp>
    </p:spTree>
    <p:extLst>
      <p:ext uri="{BB962C8B-B14F-4D97-AF65-F5344CB8AC3E}">
        <p14:creationId xmlns:p14="http://schemas.microsoft.com/office/powerpoint/2010/main" val="944041124"/>
      </p:ext>
    </p:extLst>
  </p:cSld>
  <p:clrMapOvr>
    <a:masterClrMapping/>
  </p:clrMapOvr>
</p:sld>
</file>

<file path=ppt/theme/theme1.xml><?xml version="1.0" encoding="utf-8"?>
<a:theme xmlns:a="http://schemas.openxmlformats.org/drawingml/2006/main" name="Office Theme">
  <a:themeElements>
    <a:clrScheme name="Custom 1">
      <a:dk1>
        <a:srgbClr val="312783"/>
      </a:dk1>
      <a:lt1>
        <a:srgbClr val="FFFFFF"/>
      </a:lt1>
      <a:dk2>
        <a:srgbClr val="312783"/>
      </a:dk2>
      <a:lt2>
        <a:srgbClr val="E7E6E6"/>
      </a:lt2>
      <a:accent1>
        <a:srgbClr val="312783"/>
      </a:accent1>
      <a:accent2>
        <a:srgbClr val="E6007E"/>
      </a:accent2>
      <a:accent3>
        <a:srgbClr val="E6E6E6"/>
      </a:accent3>
      <a:accent4>
        <a:srgbClr val="4A2D6A"/>
      </a:accent4>
      <a:accent5>
        <a:srgbClr val="F8941A"/>
      </a:accent5>
      <a:accent6>
        <a:srgbClr val="E6E6E6"/>
      </a:accent6>
      <a:hlink>
        <a:srgbClr val="48A1F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7dd4fdb-0aaf-4bcf-be59-71a0bf3fc90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4EC68320E6FC4FB3C9F62FF7BE44C2" ma:contentTypeVersion="12" ma:contentTypeDescription="Create a new document." ma:contentTypeScope="" ma:versionID="12f6c4434834e546746e7d5e2ccc22b4">
  <xsd:schema xmlns:xsd="http://www.w3.org/2001/XMLSchema" xmlns:xs="http://www.w3.org/2001/XMLSchema" xmlns:p="http://schemas.microsoft.com/office/2006/metadata/properties" xmlns:ns3="67dd4fdb-0aaf-4bcf-be59-71a0bf3fc90f" xmlns:ns4="5f5a3c6a-822d-45fc-96e1-7b6160bb0028" targetNamespace="http://schemas.microsoft.com/office/2006/metadata/properties" ma:root="true" ma:fieldsID="f96eb1da63e5b88c7b78095d997cfd2c" ns3:_="" ns4:_="">
    <xsd:import namespace="67dd4fdb-0aaf-4bcf-be59-71a0bf3fc90f"/>
    <xsd:import namespace="5f5a3c6a-822d-45fc-96e1-7b6160bb002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d4fdb-0aaf-4bcf-be59-71a0bf3fc9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5a3c6a-822d-45fc-96e1-7b6160bb00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6C72B9-1F70-420D-B2F6-215E794ADD6E}">
  <ds:schemaRefs>
    <ds:schemaRef ds:uri="http://purl.org/dc/dcmitype/"/>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5f5a3c6a-822d-45fc-96e1-7b6160bb0028"/>
    <ds:schemaRef ds:uri="http://schemas.microsoft.com/office/infopath/2007/PartnerControls"/>
    <ds:schemaRef ds:uri="http://schemas.openxmlformats.org/package/2006/metadata/core-properties"/>
    <ds:schemaRef ds:uri="67dd4fdb-0aaf-4bcf-be59-71a0bf3fc90f"/>
  </ds:schemaRefs>
</ds:datastoreItem>
</file>

<file path=customXml/itemProps2.xml><?xml version="1.0" encoding="utf-8"?>
<ds:datastoreItem xmlns:ds="http://schemas.openxmlformats.org/officeDocument/2006/customXml" ds:itemID="{9123586A-308D-47E1-A462-840B025E2775}">
  <ds:schemaRefs>
    <ds:schemaRef ds:uri="http://schemas.microsoft.com/sharepoint/v3/contenttype/forms"/>
  </ds:schemaRefs>
</ds:datastoreItem>
</file>

<file path=customXml/itemProps3.xml><?xml version="1.0" encoding="utf-8"?>
<ds:datastoreItem xmlns:ds="http://schemas.openxmlformats.org/officeDocument/2006/customXml" ds:itemID="{3281E3DA-8DB1-4E4C-A9B3-E23A7901D2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dd4fdb-0aaf-4bcf-be59-71a0bf3fc90f"/>
    <ds:schemaRef ds:uri="5f5a3c6a-822d-45fc-96e1-7b6160bb0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2713</TotalTime>
  <Words>1052</Words>
  <Application>Microsoft Office PowerPoint</Application>
  <PresentationFormat>Widescreen</PresentationFormat>
  <Paragraphs>192</Paragraphs>
  <Slides>15</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Transferable Skills</vt:lpstr>
      <vt:lpstr>What we will cover</vt:lpstr>
      <vt:lpstr>What are transferable skills?</vt:lpstr>
      <vt:lpstr>What are transferable skills?</vt:lpstr>
      <vt:lpstr>Some examples of transferable skills…</vt:lpstr>
      <vt:lpstr>What transferable skills are the most important?</vt:lpstr>
      <vt:lpstr>Refining existing skills and qualities</vt:lpstr>
      <vt:lpstr> </vt:lpstr>
      <vt:lpstr>Refining existing skills and qualities</vt:lpstr>
      <vt:lpstr>Developing transferable skills</vt:lpstr>
      <vt:lpstr>Now… let’s practice!</vt:lpstr>
      <vt:lpstr>Now...let’s practice!</vt:lpstr>
      <vt:lpstr>Making three realistic declarations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Farhana Begum</cp:lastModifiedBy>
  <cp:revision>60</cp:revision>
  <dcterms:created xsi:type="dcterms:W3CDTF">2022-06-30T10:37:42Z</dcterms:created>
  <dcterms:modified xsi:type="dcterms:W3CDTF">2024-08-02T11:30:23Z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0x010100534EC68320E6FC4FB3C9F62FF7BE44C2</vt:lpwstr>
  </property>
</Properties>
</file>