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338" r:id="rId3"/>
    <p:sldId id="322" r:id="rId4"/>
    <p:sldId id="321" r:id="rId5"/>
    <p:sldId id="323" r:id="rId6"/>
    <p:sldId id="339" r:id="rId7"/>
    <p:sldId id="263" r:id="rId8"/>
    <p:sldId id="337" r:id="rId9"/>
    <p:sldId id="317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8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1C452-E653-4C2F-B5A8-6F6B28151445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36CA-23EE-40DE-AC80-49A22227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3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Ice breaker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FAE85-8F97-0C44-A90F-62FCB9063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FAE85-8F97-0C44-A90F-62FCB9063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1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8 &amp;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FAE85-8F97-0C44-A90F-62FCB9063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1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FAE85-8F97-0C44-A90F-62FCB9063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2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Come up with my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FAE85-8F97-0C44-A90F-62FCB9063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3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88886"/>
            <a:ext cx="9144000" cy="1164765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2242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4BF69-E8DA-F341-84C6-E9E0B8314450}"/>
              </a:ext>
            </a:extLst>
          </p:cNvPr>
          <p:cNvSpPr/>
          <p:nvPr userDrawn="1"/>
        </p:nvSpPr>
        <p:spPr>
          <a:xfrm>
            <a:off x="5466000" y="544200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ABD5BB-3A73-5C32-F073-7493BA8D9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590" y="1542859"/>
            <a:ext cx="6160163" cy="1519088"/>
          </a:xfrm>
        </p:spPr>
        <p:txBody>
          <a:bodyPr anchor="b">
            <a:noAutofit/>
          </a:bodyPr>
          <a:lstStyle>
            <a:lvl1pPr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DC21E-950D-2D33-35EB-9B51BED66EAA}"/>
              </a:ext>
            </a:extLst>
          </p:cNvPr>
          <p:cNvSpPr txBox="1">
            <a:spLocks/>
          </p:cNvSpPr>
          <p:nvPr userDrawn="1"/>
        </p:nvSpPr>
        <p:spPr>
          <a:xfrm>
            <a:off x="152400" y="6612194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E41021-96F3-F17B-CC20-5843933D0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297DE-4950-238C-E0C6-AD86C19045C5}"/>
              </a:ext>
            </a:extLst>
          </p:cNvPr>
          <p:cNvSpPr txBox="1">
            <a:spLocks/>
          </p:cNvSpPr>
          <p:nvPr userDrawn="1"/>
        </p:nvSpPr>
        <p:spPr>
          <a:xfrm>
            <a:off x="0" y="6451597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4E1F12-BFAA-5F44-9D1E-11E5DA302D8A}"/>
              </a:ext>
            </a:extLst>
          </p:cNvPr>
          <p:cNvSpPr/>
          <p:nvPr userDrawn="1"/>
        </p:nvSpPr>
        <p:spPr>
          <a:xfrm>
            <a:off x="7821338" y="5"/>
            <a:ext cx="4460604" cy="4498199"/>
          </a:xfrm>
          <a:custGeom>
            <a:avLst/>
            <a:gdLst>
              <a:gd name="connsiteX0" fmla="*/ 245599 w 4460604"/>
              <a:gd name="connsiteY0" fmla="*/ 0 h 4498199"/>
              <a:gd name="connsiteX1" fmla="*/ 4460604 w 4460604"/>
              <a:gd name="connsiteY1" fmla="*/ 0 h 4498199"/>
              <a:gd name="connsiteX2" fmla="*/ 4460604 w 4460604"/>
              <a:gd name="connsiteY2" fmla="*/ 4266360 h 4498199"/>
              <a:gd name="connsiteX3" fmla="*/ 4227424 w 4460604"/>
              <a:gd name="connsiteY3" fmla="*/ 4351705 h 4498199"/>
              <a:gd name="connsiteX4" fmla="*/ 3258458 w 4460604"/>
              <a:gd name="connsiteY4" fmla="*/ 4498199 h 4498199"/>
              <a:gd name="connsiteX5" fmla="*/ 0 w 4460604"/>
              <a:gd name="connsiteY5" fmla="*/ 1239741 h 4498199"/>
              <a:gd name="connsiteX6" fmla="*/ 146494 w 4460604"/>
              <a:gd name="connsiteY6" fmla="*/ 270775 h 44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0604" h="4498199">
                <a:moveTo>
                  <a:pt x="245599" y="0"/>
                </a:moveTo>
                <a:lnTo>
                  <a:pt x="4460604" y="0"/>
                </a:lnTo>
                <a:lnTo>
                  <a:pt x="4460604" y="4266360"/>
                </a:lnTo>
                <a:lnTo>
                  <a:pt x="4227424" y="4351705"/>
                </a:lnTo>
                <a:cubicBezTo>
                  <a:pt x="3921328" y="4446911"/>
                  <a:pt x="3595882" y="4498199"/>
                  <a:pt x="3258458" y="4498199"/>
                </a:cubicBezTo>
                <a:cubicBezTo>
                  <a:pt x="1458861" y="4498199"/>
                  <a:pt x="0" y="3039338"/>
                  <a:pt x="0" y="1239741"/>
                </a:cubicBezTo>
                <a:cubicBezTo>
                  <a:pt x="0" y="902317"/>
                  <a:pt x="51288" y="576871"/>
                  <a:pt x="146494" y="2707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1427D89-6C0A-F92A-DBB7-E94235B6F3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4532" y="1406441"/>
            <a:ext cx="3875068" cy="54515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41479-13B8-4E8F-824C-0402FC679CA0}"/>
              </a:ext>
            </a:extLst>
          </p:cNvPr>
          <p:cNvSpPr/>
          <p:nvPr userDrawn="1"/>
        </p:nvSpPr>
        <p:spPr>
          <a:xfrm>
            <a:off x="6688668" y="0"/>
            <a:ext cx="55033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D427A1-C540-EE03-3F05-8932B55B6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73377-24FD-0167-1100-3043BA2B4B00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31783E5-BDE1-7C72-0285-C83B44074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3E39B77-1D29-57F8-EBA1-2EB1E11B67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7309" y="1533525"/>
            <a:ext cx="4359781" cy="4854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88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 blue background&#10;&#10;Description automatically generated">
            <a:extLst>
              <a:ext uri="{FF2B5EF4-FFF2-40B4-BE49-F238E27FC236}">
                <a16:creationId xmlns:a16="http://schemas.microsoft.com/office/drawing/2014/main" id="{2D6E62E7-47AE-0185-3140-C83E47959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61B032-7356-200E-FE42-D8ED51568ABB}"/>
              </a:ext>
            </a:extLst>
          </p:cNvPr>
          <p:cNvSpPr/>
          <p:nvPr userDrawn="1"/>
        </p:nvSpPr>
        <p:spPr>
          <a:xfrm>
            <a:off x="0" y="0"/>
            <a:ext cx="12192000" cy="7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5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539663"/>
            <a:ext cx="9144000" cy="603148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58387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www.gohigherwestyorks.ac.uk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8785C-901E-AD48-A1F7-7CF03C154A20}"/>
              </a:ext>
            </a:extLst>
          </p:cNvPr>
          <p:cNvSpPr/>
          <p:nvPr userDrawn="1"/>
        </p:nvSpPr>
        <p:spPr>
          <a:xfrm>
            <a:off x="5466000" y="530345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10568654" cy="48542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6966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2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8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118" y="0"/>
            <a:ext cx="5156881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9535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0"/>
            <a:ext cx="4911213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1614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658" y="479345"/>
            <a:ext cx="4527755" cy="590844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1940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27E819-F239-38DB-0837-4CA82776BA0C}"/>
              </a:ext>
            </a:extLst>
          </p:cNvPr>
          <p:cNvSpPr/>
          <p:nvPr userDrawn="1"/>
        </p:nvSpPr>
        <p:spPr>
          <a:xfrm>
            <a:off x="-5837" y="6384976"/>
            <a:ext cx="457199" cy="473024"/>
          </a:xfrm>
          <a:prstGeom prst="rect">
            <a:avLst/>
          </a:prstGeom>
          <a:solidFill>
            <a:srgbClr val="46FDFF"/>
          </a:solidFill>
          <a:ln>
            <a:solidFill>
              <a:srgbClr val="46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6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29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6CFA74-4A91-8960-2940-396098C0A0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50504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C99B1F-A40A-24A1-EA85-B0580E6B3B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3849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1D0718F-BE2D-5B8E-0E9E-DADFA78134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5095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7903FDC-A167-E7AA-CB20-4C85BBC111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7623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A372B-6954-D2AA-F5E2-28C43A12194E}"/>
              </a:ext>
            </a:extLst>
          </p:cNvPr>
          <p:cNvSpPr/>
          <p:nvPr userDrawn="1"/>
        </p:nvSpPr>
        <p:spPr>
          <a:xfrm>
            <a:off x="1" y="0"/>
            <a:ext cx="457199" cy="63849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2" r="132"/>
          <a:stretch/>
        </p:blipFill>
        <p:spPr>
          <a:xfrm>
            <a:off x="0" y="0"/>
            <a:ext cx="4559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7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30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B6E234-4D58-2242-BEAD-41ED30FA57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75226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AB1C715-EF2D-9C4A-BD77-769BF1640B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39715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89C6EFC-51E4-9A4B-AD14-E6FC411768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1263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4921495B-A15A-3047-B976-E1A7DAD2A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8629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739D8-032A-0647-8556-12CD09BE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39FB2-EB19-5448-A4C0-A086A065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2AC7F-7C1D-DC49-8C3F-1C380FAEB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3AA8C-15D4-C440-B7A6-B3281C609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2CCA-E908-5D4B-88DE-CCB3189F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76BC-C7FC-F96D-8A8A-92C03ED7F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Speak Up, Your Voice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F62A2-C309-B1E8-2AFE-8B312C0FB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3</a:t>
            </a:r>
          </a:p>
        </p:txBody>
      </p:sp>
    </p:spTree>
    <p:extLst>
      <p:ext uri="{BB962C8B-B14F-4D97-AF65-F5344CB8AC3E}">
        <p14:creationId xmlns:p14="http://schemas.microsoft.com/office/powerpoint/2010/main" val="8773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6DD8-7D37-DCC1-921A-CF499A9E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That’s a wrap!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4EDBD-00D9-C14F-8E3F-A8808874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F2AB9-6170-98C5-7A94-CA58115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775" y="1246711"/>
            <a:ext cx="6081410" cy="48542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Summary</a:t>
            </a:r>
            <a:r>
              <a:rPr lang="en-GB" dirty="0" smtClean="0">
                <a:latin typeface="Arial"/>
                <a:cs typeface="Arial"/>
              </a:rPr>
              <a:t>…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What have we learned over the sessions?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Courses/FE/HE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Where we are now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What we need to find out</a:t>
            </a:r>
          </a:p>
          <a:p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Next steps- think about how you can get closer to your future self- what you need to do</a:t>
            </a:r>
            <a:endParaRPr lang="en-GB" dirty="0"/>
          </a:p>
        </p:txBody>
      </p:sp>
      <p:pic>
        <p:nvPicPr>
          <p:cNvPr id="6" name="Picture Placeholder 5" descr="A camera on the beach&#10;&#10;Description automatically generated">
            <a:extLst>
              <a:ext uri="{FF2B5EF4-FFF2-40B4-BE49-F238E27FC236}">
                <a16:creationId xmlns:a16="http://schemas.microsoft.com/office/drawing/2014/main" id="{7B60E7CD-6416-A5FF-1594-BA3760A4EA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380" r="21380"/>
          <a:stretch/>
        </p:blipFill>
        <p:spPr/>
      </p:pic>
    </p:spTree>
    <p:extLst>
      <p:ext uri="{BB962C8B-B14F-4D97-AF65-F5344CB8AC3E}">
        <p14:creationId xmlns:p14="http://schemas.microsoft.com/office/powerpoint/2010/main" val="407200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E7A0-6611-4985-A5F5-9FC2F15A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 – Human Bingo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CD46-43DD-4C55-B131-6C337721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49CEB-BDF7-42D2-9C56-1FF9147BF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Fill in the boxes with different statements, achievements, or skills a person might have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then have 3 minutes to go round the room and find someone that fits each of your statements</a:t>
            </a:r>
          </a:p>
          <a:p>
            <a:endParaRPr lang="en-GB" dirty="0"/>
          </a:p>
          <a:p>
            <a:r>
              <a:rPr lang="en-GB" dirty="0"/>
              <a:t>The first person to fill in a whole line wins</a:t>
            </a:r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D1BE7E8-5196-4832-9CF0-9EDCDC5EBF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920" r="18920"/>
          <a:stretch>
            <a:fillRect/>
          </a:stretch>
        </p:blipFill>
        <p:spPr>
          <a:xfrm>
            <a:off x="10085682" y="183265"/>
            <a:ext cx="1848935" cy="2124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820" y="2307896"/>
            <a:ext cx="49192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Ideas for bingo statements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Has xxx pets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Can play an instrument/ makes music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Has a brother/sister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Lives in xxx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Is good at xxx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Likes listening to xxx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Likes playing xxx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Favourite teacher is xxx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6DD8-7D37-DCC1-921A-CF499A9E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Recap – Session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4EDBD-00D9-C14F-8E3F-A8808874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F2AB9-6170-98C5-7A94-CA58115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3573" y="1488729"/>
            <a:ext cx="4525702" cy="644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/>
                <a:cs typeface="Arial"/>
              </a:rPr>
              <a:t>Apprenticeships</a:t>
            </a:r>
            <a:endParaRPr lang="en-GB" sz="3600" dirty="0">
              <a:latin typeface="Arial"/>
              <a:cs typeface="Arial"/>
            </a:endParaRPr>
          </a:p>
          <a:p>
            <a:endParaRPr lang="en-GB" sz="3600" dirty="0">
              <a:latin typeface="Arial"/>
              <a:cs typeface="Arial"/>
            </a:endParaRPr>
          </a:p>
          <a:p>
            <a:endParaRPr lang="en-GB" sz="36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3DE982-62C3-4477-A471-CC9A0640FC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407" r="12407"/>
          <a:stretch>
            <a:fillRect/>
          </a:stretch>
        </p:blipFill>
        <p:spPr>
          <a:xfrm>
            <a:off x="5011837" y="2623640"/>
            <a:ext cx="2654461" cy="3530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8863" y="6075073"/>
            <a:ext cx="3029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Word cloud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828910" y="3230653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Current self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068863" y="2767310"/>
            <a:ext cx="1596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</a:t>
            </a:r>
            <a:r>
              <a:rPr lang="en-GB" sz="4400" dirty="0" smtClean="0"/>
              <a:t>elfie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820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9FA0-4F5B-C7EC-D085-72574F0E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T-Levels – At a glance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EB578-45D5-6FEF-1964-208D3706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16501-CCD3-588F-2480-8D1255CA6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/>
              </a:rPr>
              <a:t>Growing each year: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+mn-lt"/>
              <a:cs typeface="Arial"/>
            </a:endParaRPr>
          </a:p>
          <a:p>
            <a:pPr lvl="1"/>
            <a:r>
              <a:rPr lang="en-GB" dirty="0">
                <a:solidFill>
                  <a:schemeClr val="accent6">
                    <a:lumMod val="10000"/>
                  </a:schemeClr>
                </a:solidFill>
                <a:highlight>
                  <a:srgbClr val="FFFFFF"/>
                </a:highlight>
                <a:latin typeface="+mj-lt"/>
                <a:cs typeface="Arial"/>
              </a:rPr>
              <a:t>Since the beginning of 2020 more that 20 T-Level qualifications have been introduced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/>
              </a:rPr>
              <a:t>A great balance: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/>
              </a:rPr>
              <a:t>80% of time in the Classroom, 20% of the time completing a 45 day work placement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/>
              </a:rPr>
              <a:t>Relevant skills:</a:t>
            </a:r>
          </a:p>
          <a:p>
            <a:pPr lvl="1"/>
            <a:r>
              <a:rPr lang="en-GB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/>
              </a:rPr>
              <a:t>Gives a potential advantage over others who have studied at A-Level that might be applying for similar jobs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solidFill>
                <a:schemeClr val="accent6">
                  <a:lumMod val="1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4D93818-10BD-2652-4A53-2C194944DDCA}"/>
              </a:ext>
            </a:extLst>
          </p:cNvPr>
          <p:cNvSpPr txBox="1">
            <a:spLocks/>
          </p:cNvSpPr>
          <p:nvPr/>
        </p:nvSpPr>
        <p:spPr>
          <a:xfrm>
            <a:off x="6568221" y="1929379"/>
            <a:ext cx="5740196" cy="485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Pass Rate: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2024 91% of students achieved a 'pass' or above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Limited: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all subjects are available to study.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great balance: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T-Level qualification is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equivalent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3 A-Levels and can lead to a place a University.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86" y="998430"/>
            <a:ext cx="7453214" cy="6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9FA0-4F5B-C7EC-D085-72574F0E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T-Levels – Starting Point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EB578-45D5-6FEF-1964-208D3706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A22F4-1E1A-9BFF-B4C7-058D17BC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5425" y="1375374"/>
            <a:ext cx="4820046" cy="48542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7B8E0C95-39AD-B5D6-DFD7-0BF1A0E1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79" y="1710266"/>
            <a:ext cx="4308008" cy="41148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2BD43FD-8030-3732-692B-09622DA1C2C2}"/>
              </a:ext>
            </a:extLst>
          </p:cNvPr>
          <p:cNvSpPr txBox="1">
            <a:spLocks/>
          </p:cNvSpPr>
          <p:nvPr/>
        </p:nvSpPr>
        <p:spPr>
          <a:xfrm>
            <a:off x="6560492" y="1601857"/>
            <a:ext cx="4820046" cy="485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tlevels.gov.uk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your postcode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will show you all of the local collages or University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that offer T-Levels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your choice and it will take you to the relevant website for the provider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Applications for the course can then be made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27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9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mium Photo | Career word clou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42" y="2013995"/>
            <a:ext cx="4909145" cy="49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E6596-4CAF-B367-7F83-F0187059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Self wordcloud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8CDBA-CAA5-F4A3-4186-06D56828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2BEA-4D6C-467E-F242-7EFB94AB9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6880268" cy="4854268"/>
          </a:xfrm>
        </p:spPr>
        <p:txBody>
          <a:bodyPr/>
          <a:lstStyle/>
          <a:p>
            <a:r>
              <a:rPr lang="en-GB" dirty="0"/>
              <a:t>This is similar to the previous wordcloud, but now you are going to use the information on next steps from each session</a:t>
            </a:r>
          </a:p>
          <a:p>
            <a:endParaRPr lang="en-GB" dirty="0"/>
          </a:p>
          <a:p>
            <a:r>
              <a:rPr lang="en-GB" dirty="0"/>
              <a:t>Think about which paths you are interested in taking, or even just knowing more about; consider what steps you would need to take to get there</a:t>
            </a:r>
          </a:p>
          <a:p>
            <a:endParaRPr lang="en-GB" dirty="0"/>
          </a:p>
          <a:p>
            <a:r>
              <a:rPr lang="en-GB" dirty="0"/>
              <a:t>Using the one-pagers on your desks, come up with some statements about what you will do to start your journey to achieve those next steps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85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7C44-2E1F-3F26-9D3F-397B107C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Self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F00B9-1991-E50A-4449-844DCA4F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with a beard&#10;&#10;Description automatically generated">
            <a:extLst>
              <a:ext uri="{FF2B5EF4-FFF2-40B4-BE49-F238E27FC236}">
                <a16:creationId xmlns:a16="http://schemas.microsoft.com/office/drawing/2014/main" id="{9F9E626F-95D5-E25C-10BC-69E5B64C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3" y="-574560"/>
            <a:ext cx="6005340" cy="800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EB4CB-B016-09B6-F0EA-5926E9F8E682}"/>
              </a:ext>
            </a:extLst>
          </p:cNvPr>
          <p:cNvSpPr txBox="1"/>
          <p:nvPr/>
        </p:nvSpPr>
        <p:spPr>
          <a:xfrm>
            <a:off x="1781730" y="3826168"/>
            <a:ext cx="339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I’m going to search for Jobs in teaching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B3E64-1F1D-2A82-9FB2-33CE52825C61}"/>
              </a:ext>
            </a:extLst>
          </p:cNvPr>
          <p:cNvSpPr txBox="1"/>
          <p:nvPr/>
        </p:nvSpPr>
        <p:spPr>
          <a:xfrm>
            <a:off x="7463344" y="780889"/>
            <a:ext cx="312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I do an apprenticeship in a school?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D3A66-04E3-C075-5807-BD62584CA885}"/>
              </a:ext>
            </a:extLst>
          </p:cNvPr>
          <p:cNvSpPr txBox="1"/>
          <p:nvPr/>
        </p:nvSpPr>
        <p:spPr>
          <a:xfrm>
            <a:off x="3394170" y="2852417"/>
            <a:ext cx="737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A-Levels???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1F320-5BDC-C55C-DDAB-81F4541B0AEC}"/>
              </a:ext>
            </a:extLst>
          </p:cNvPr>
          <p:cNvSpPr txBox="1"/>
          <p:nvPr/>
        </p:nvSpPr>
        <p:spPr>
          <a:xfrm>
            <a:off x="8034746" y="3912154"/>
            <a:ext cx="737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much will I get paid?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2CF8B-04C1-003D-A85E-2CFC449D237C}"/>
              </a:ext>
            </a:extLst>
          </p:cNvPr>
          <p:cNvSpPr txBox="1"/>
          <p:nvPr/>
        </p:nvSpPr>
        <p:spPr>
          <a:xfrm>
            <a:off x="923543" y="3429000"/>
            <a:ext cx="737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I need a degree?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AA79D-553A-AE8F-513A-031BDE115A42}"/>
              </a:ext>
            </a:extLst>
          </p:cNvPr>
          <p:cNvSpPr txBox="1"/>
          <p:nvPr/>
        </p:nvSpPr>
        <p:spPr>
          <a:xfrm>
            <a:off x="923543" y="4795418"/>
            <a:ext cx="737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is my local college?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93EFE-0BE9-3087-C919-929B55175E57}"/>
              </a:ext>
            </a:extLst>
          </p:cNvPr>
          <p:cNvSpPr txBox="1"/>
          <p:nvPr/>
        </p:nvSpPr>
        <p:spPr>
          <a:xfrm>
            <a:off x="7780519" y="4320170"/>
            <a:ext cx="412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many GCSEs do I need to attend college?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9FD5B-B8AD-37D7-CB59-938EA48F7D3C}"/>
              </a:ext>
            </a:extLst>
          </p:cNvPr>
          <p:cNvSpPr txBox="1"/>
          <p:nvPr/>
        </p:nvSpPr>
        <p:spPr>
          <a:xfrm>
            <a:off x="8034746" y="1556431"/>
            <a:ext cx="2848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other jobs in schools are there?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D3122-75DE-5E9C-108D-613BF6E8FBED}"/>
              </a:ext>
            </a:extLst>
          </p:cNvPr>
          <p:cNvSpPr txBox="1"/>
          <p:nvPr/>
        </p:nvSpPr>
        <p:spPr>
          <a:xfrm>
            <a:off x="1238389" y="5333781"/>
            <a:ext cx="270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are T-Levels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57CEA-A5BA-BD8B-B41C-CD0B32EB7E63}"/>
              </a:ext>
            </a:extLst>
          </p:cNvPr>
          <p:cNvSpPr txBox="1"/>
          <p:nvPr/>
        </p:nvSpPr>
        <p:spPr>
          <a:xfrm>
            <a:off x="8034746" y="2281517"/>
            <a:ext cx="211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I teach without a degree?</a:t>
            </a:r>
          </a:p>
        </p:txBody>
      </p:sp>
    </p:spTree>
    <p:extLst>
      <p:ext uri="{BB962C8B-B14F-4D97-AF65-F5344CB8AC3E}">
        <p14:creationId xmlns:p14="http://schemas.microsoft.com/office/powerpoint/2010/main" val="321329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7C44-2E1F-3F26-9D3F-397B107C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1" y="350577"/>
            <a:ext cx="5740196" cy="647853"/>
          </a:xfrm>
        </p:spPr>
        <p:txBody>
          <a:bodyPr/>
          <a:lstStyle/>
          <a:p>
            <a:r>
              <a:rPr lang="en-GB" dirty="0"/>
              <a:t>Future Self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F00B9-1991-E50A-4449-844DCA4F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EB4CB-B016-09B6-F0EA-5926E9F8E682}"/>
              </a:ext>
            </a:extLst>
          </p:cNvPr>
          <p:cNvSpPr txBox="1"/>
          <p:nvPr/>
        </p:nvSpPr>
        <p:spPr>
          <a:xfrm>
            <a:off x="948058" y="5005287"/>
            <a:ext cx="443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I’m going to search for Jobs in teaching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B3E64-1F1D-2A82-9FB2-33CE52825C61}"/>
              </a:ext>
            </a:extLst>
          </p:cNvPr>
          <p:cNvSpPr txBox="1"/>
          <p:nvPr/>
        </p:nvSpPr>
        <p:spPr>
          <a:xfrm>
            <a:off x="5575606" y="460877"/>
            <a:ext cx="63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I do an apprenticeship in a school?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D3A66-04E3-C075-5807-BD62584CA885}"/>
              </a:ext>
            </a:extLst>
          </p:cNvPr>
          <p:cNvSpPr txBox="1"/>
          <p:nvPr/>
        </p:nvSpPr>
        <p:spPr>
          <a:xfrm>
            <a:off x="8027402" y="4876219"/>
            <a:ext cx="363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A-Levels???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1F320-5BDC-C55C-DDAB-81F4541B0AEC}"/>
              </a:ext>
            </a:extLst>
          </p:cNvPr>
          <p:cNvSpPr txBox="1"/>
          <p:nvPr/>
        </p:nvSpPr>
        <p:spPr>
          <a:xfrm>
            <a:off x="7417684" y="5516451"/>
            <a:ext cx="363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much will I get paid?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2CF8B-04C1-003D-A85E-2CFC449D237C}"/>
              </a:ext>
            </a:extLst>
          </p:cNvPr>
          <p:cNvSpPr txBox="1"/>
          <p:nvPr/>
        </p:nvSpPr>
        <p:spPr>
          <a:xfrm>
            <a:off x="1886002" y="1612449"/>
            <a:ext cx="737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I need a degree?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AA79D-553A-AE8F-513A-031BDE115A42}"/>
              </a:ext>
            </a:extLst>
          </p:cNvPr>
          <p:cNvSpPr txBox="1"/>
          <p:nvPr/>
        </p:nvSpPr>
        <p:spPr>
          <a:xfrm>
            <a:off x="1404791" y="3697714"/>
            <a:ext cx="737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is my local college?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93EFE-0BE9-3087-C919-929B55175E57}"/>
              </a:ext>
            </a:extLst>
          </p:cNvPr>
          <p:cNvSpPr txBox="1"/>
          <p:nvPr/>
        </p:nvSpPr>
        <p:spPr>
          <a:xfrm>
            <a:off x="4927600" y="6117616"/>
            <a:ext cx="718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many GCSEs do I need to attend college?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9FD5B-B8AD-37D7-CB59-938EA48F7D3C}"/>
              </a:ext>
            </a:extLst>
          </p:cNvPr>
          <p:cNvSpPr txBox="1"/>
          <p:nvPr/>
        </p:nvSpPr>
        <p:spPr>
          <a:xfrm>
            <a:off x="8509483" y="1924384"/>
            <a:ext cx="360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other jobs in schools are there?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D3122-75DE-5E9C-108D-613BF6E8FBED}"/>
              </a:ext>
            </a:extLst>
          </p:cNvPr>
          <p:cNvSpPr txBox="1"/>
          <p:nvPr/>
        </p:nvSpPr>
        <p:spPr>
          <a:xfrm>
            <a:off x="705695" y="2475245"/>
            <a:ext cx="294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are T-Levels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57CEA-A5BA-BD8B-B41C-CD0B32EB7E63}"/>
              </a:ext>
            </a:extLst>
          </p:cNvPr>
          <p:cNvSpPr txBox="1"/>
          <p:nvPr/>
        </p:nvSpPr>
        <p:spPr>
          <a:xfrm>
            <a:off x="8675572" y="3691638"/>
            <a:ext cx="211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I teach without a degree?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89E10-C032-4392-B3C4-F2A2F1C95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50" t="16621" r="1650" b="36399"/>
          <a:stretch/>
        </p:blipFill>
        <p:spPr>
          <a:xfrm>
            <a:off x="2769734" y="278719"/>
            <a:ext cx="7524674" cy="62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6596-4CAF-B367-7F83-F0187059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8CDBA-CAA5-F4A3-4186-06D56828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6885-5829-0A40-BA08-555F19A63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2BEA-4D6C-467E-F242-7EFB94AB9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6428855" cy="4854268"/>
          </a:xfrm>
        </p:spPr>
        <p:txBody>
          <a:bodyPr/>
          <a:lstStyle/>
          <a:p>
            <a:r>
              <a:rPr lang="en-GB" dirty="0"/>
              <a:t>Look at the sheets provided which discuss the types of future pathways you could choose</a:t>
            </a:r>
          </a:p>
          <a:p>
            <a:endParaRPr lang="en-GB" dirty="0"/>
          </a:p>
          <a:p>
            <a:r>
              <a:rPr lang="en-GB" dirty="0"/>
              <a:t>What questions do you have for your future self</a:t>
            </a:r>
          </a:p>
          <a:p>
            <a:endParaRPr lang="en-GB" dirty="0"/>
          </a:p>
          <a:p>
            <a:r>
              <a:rPr lang="en-GB" dirty="0"/>
              <a:t>Feel free to write down and ideas that you have </a:t>
            </a:r>
          </a:p>
          <a:p>
            <a:endParaRPr lang="en-GB" dirty="0"/>
          </a:p>
          <a:p>
            <a:r>
              <a:rPr lang="en-GB" dirty="0"/>
              <a:t>This can include, what you want to study – where you want to study – why you want to do a certain </a:t>
            </a:r>
            <a:r>
              <a:rPr lang="en-GB" dirty="0" smtClean="0"/>
              <a:t>job/course</a:t>
            </a:r>
          </a:p>
          <a:p>
            <a:endParaRPr lang="en-GB" dirty="0"/>
          </a:p>
          <a:p>
            <a:r>
              <a:rPr lang="en-GB" dirty="0" smtClean="0"/>
              <a:t>You can use interesting design/ colours</a:t>
            </a:r>
            <a:endParaRPr lang="en-GB" dirty="0"/>
          </a:p>
        </p:txBody>
      </p:sp>
      <p:pic>
        <p:nvPicPr>
          <p:cNvPr id="5" name="Picture 2" descr="Bubble Letters Bubble Font Retro Bubble Font Bubble Letter Font Bubble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6" y="185307"/>
            <a:ext cx="4227467" cy="34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raffiti Art Letters Graffiti Words Graffiti Lettering Fonts – NBKomputer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6" y="3846817"/>
            <a:ext cx="4227467" cy="2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13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312783"/>
      </a:dk1>
      <a:lt1>
        <a:srgbClr val="FFFFFF"/>
      </a:lt1>
      <a:dk2>
        <a:srgbClr val="312783"/>
      </a:dk2>
      <a:lt2>
        <a:srgbClr val="E7E6E6"/>
      </a:lt2>
      <a:accent1>
        <a:srgbClr val="312783"/>
      </a:accent1>
      <a:accent2>
        <a:srgbClr val="E6007E"/>
      </a:accent2>
      <a:accent3>
        <a:srgbClr val="E6E6E6"/>
      </a:accent3>
      <a:accent4>
        <a:srgbClr val="4A2D6A"/>
      </a:accent4>
      <a:accent5>
        <a:srgbClr val="F8941A"/>
      </a:accent5>
      <a:accent6>
        <a:srgbClr val="E6E6E6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620</Words>
  <Application>Microsoft Office PowerPoint</Application>
  <PresentationFormat>Widescreen</PresentationFormat>
  <Paragraphs>112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Speak Up, Your Voice Matters</vt:lpstr>
      <vt:lpstr>Session 3 – Human Bingo</vt:lpstr>
      <vt:lpstr>Recap – Session 2</vt:lpstr>
      <vt:lpstr>T-Levels – At a glance</vt:lpstr>
      <vt:lpstr>T-Levels – Starting Point</vt:lpstr>
      <vt:lpstr>Future Self wordcloud</vt:lpstr>
      <vt:lpstr>Future Self</vt:lpstr>
      <vt:lpstr>Future Self</vt:lpstr>
      <vt:lpstr>Over to you!</vt:lpstr>
      <vt:lpstr>That’s a wrap!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Up, Your Voice Matters</dc:title>
  <dc:creator>William France</dc:creator>
  <cp:lastModifiedBy>Jenny Scannell</cp:lastModifiedBy>
  <cp:revision>4</cp:revision>
  <dcterms:created xsi:type="dcterms:W3CDTF">2024-11-29T13:57:40Z</dcterms:created>
  <dcterms:modified xsi:type="dcterms:W3CDTF">2025-01-31T16:09:28Z</dcterms:modified>
</cp:coreProperties>
</file>