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7" r:id="rId5"/>
    <p:sldId id="279" r:id="rId6"/>
    <p:sldId id="283" r:id="rId7"/>
    <p:sldId id="272" r:id="rId8"/>
    <p:sldId id="258" r:id="rId9"/>
    <p:sldId id="264" r:id="rId10"/>
    <p:sldId id="282" r:id="rId11"/>
    <p:sldId id="265" r:id="rId12"/>
    <p:sldId id="274" r:id="rId13"/>
    <p:sldId id="266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6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0838" autoAdjust="0"/>
  </p:normalViewPr>
  <p:slideViewPr>
    <p:cSldViewPr snapToGrid="0" snapToObjects="1">
      <p:cViewPr varScale="1">
        <p:scale>
          <a:sx n="62" d="100"/>
          <a:sy n="62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1AAE-EB70-7E46-9DA2-B3CD55453D8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FAE85-8F97-0C44-A90F-62FCB9063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who GHWY UC are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7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</a:t>
            </a:r>
            <a:r>
              <a:rPr lang="en-US" baseline="0" dirty="0" smtClean="0"/>
              <a:t> icebreaker- I am but I am not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here</a:t>
            </a:r>
            <a:r>
              <a:rPr lang="en-GB" baseline="0" dirty="0" smtClean="0"/>
              <a:t> and save, or save on to flipchart paper and bring to all sessions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6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Work</a:t>
            </a:r>
            <a:r>
              <a:rPr lang="en-GB" baseline="0" dirty="0" smtClean="0"/>
              <a:t> in pairs to define these words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38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break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2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in work books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9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088886"/>
            <a:ext cx="9144000" cy="1164765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2242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BF69-E8DA-F341-84C6-E9E0B8314450}"/>
              </a:ext>
            </a:extLst>
          </p:cNvPr>
          <p:cNvSpPr/>
          <p:nvPr userDrawn="1"/>
        </p:nvSpPr>
        <p:spPr>
          <a:xfrm>
            <a:off x="5466000" y="544200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41479-13B8-4E8F-824C-0402FC679CA0}"/>
              </a:ext>
            </a:extLst>
          </p:cNvPr>
          <p:cNvSpPr/>
          <p:nvPr userDrawn="1"/>
        </p:nvSpPr>
        <p:spPr>
          <a:xfrm>
            <a:off x="6688668" y="0"/>
            <a:ext cx="55033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D427A1-C540-EE03-3F05-8932B55B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73377-24FD-0167-1100-3043BA2B4B00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31783E5-BDE1-7C72-0285-C83B44074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E39B77-1D29-57F8-EBA1-2EB1E11B6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7309" y="1533525"/>
            <a:ext cx="4359781" cy="4854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426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on a blue background&#10;&#10;Description automatically generated">
            <a:extLst>
              <a:ext uri="{FF2B5EF4-FFF2-40B4-BE49-F238E27FC236}">
                <a16:creationId xmlns:a16="http://schemas.microsoft.com/office/drawing/2014/main" id="{2D6E62E7-47AE-0185-3140-C83E47959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61B032-7356-200E-FE42-D8ED51568ABB}"/>
              </a:ext>
            </a:extLst>
          </p:cNvPr>
          <p:cNvSpPr/>
          <p:nvPr userDrawn="1"/>
        </p:nvSpPr>
        <p:spPr>
          <a:xfrm>
            <a:off x="0" y="0"/>
            <a:ext cx="12192000" cy="7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539663"/>
            <a:ext cx="9144000" cy="603148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58387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www.gohigherwestyorks.ac.uk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8785C-901E-AD48-A1F7-7CF03C154A20}"/>
              </a:ext>
            </a:extLst>
          </p:cNvPr>
          <p:cNvSpPr/>
          <p:nvPr userDrawn="1"/>
        </p:nvSpPr>
        <p:spPr>
          <a:xfrm>
            <a:off x="5466000" y="530345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10568654" cy="48542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712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279103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279103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CFFB3-1A9B-464F-B316-A9D941A99F12}"/>
              </a:ext>
            </a:extLst>
          </p:cNvPr>
          <p:cNvSpPr/>
          <p:nvPr userDrawn="1"/>
        </p:nvSpPr>
        <p:spPr>
          <a:xfrm>
            <a:off x="7398326" y="0"/>
            <a:ext cx="47936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5DF5D6-2C2F-6E49-A3DB-2CF4AE8A7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3049" y="762000"/>
            <a:ext cx="4641850" cy="5334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6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35118" y="0"/>
            <a:ext cx="5156881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5317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0"/>
            <a:ext cx="4911213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921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0658" y="479345"/>
            <a:ext cx="4527755" cy="590844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2588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27E819-F239-38DB-0837-4CA82776BA0C}"/>
              </a:ext>
            </a:extLst>
          </p:cNvPr>
          <p:cNvSpPr/>
          <p:nvPr userDrawn="1"/>
        </p:nvSpPr>
        <p:spPr>
          <a:xfrm>
            <a:off x="-5837" y="6384976"/>
            <a:ext cx="457199" cy="473024"/>
          </a:xfrm>
          <a:prstGeom prst="rect">
            <a:avLst/>
          </a:prstGeom>
          <a:solidFill>
            <a:srgbClr val="46FDFF"/>
          </a:solidFill>
          <a:ln>
            <a:solidFill>
              <a:srgbClr val="46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6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29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C6CFA74-4A91-8960-2940-396098C0A0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0504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C99B1F-A40A-24A1-EA85-B0580E6B3B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3849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1D0718F-BE2D-5B8E-0E9E-DADFA781344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45095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7903FDC-A167-E7AA-CB20-4C85BBC111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7623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7A372B-6954-D2AA-F5E2-28C43A12194E}"/>
              </a:ext>
            </a:extLst>
          </p:cNvPr>
          <p:cNvSpPr/>
          <p:nvPr userDrawn="1"/>
        </p:nvSpPr>
        <p:spPr>
          <a:xfrm>
            <a:off x="1" y="0"/>
            <a:ext cx="457199" cy="6384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2" r="132"/>
          <a:stretch/>
        </p:blipFill>
        <p:spPr>
          <a:xfrm>
            <a:off x="0" y="0"/>
            <a:ext cx="45599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7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30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B6E234-4D58-2242-BEAD-41ED30FA57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75226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AB1C715-EF2D-9C4A-BD77-769BF1640B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39715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89C6EFC-51E4-9A4B-AD14-E6FC411768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61263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4921495B-A15A-3047-B976-E1A7DAD2A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8629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7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ABD5BB-3A73-5C32-F073-7493BA8D9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590" y="1542859"/>
            <a:ext cx="6160163" cy="1519088"/>
          </a:xfrm>
        </p:spPr>
        <p:txBody>
          <a:bodyPr anchor="b">
            <a:noAutofit/>
          </a:bodyPr>
          <a:lstStyle>
            <a:lvl1pPr>
              <a:defRPr sz="4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section divider title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CBDC21E-950D-2D33-35EB-9B51BED66EAA}"/>
              </a:ext>
            </a:extLst>
          </p:cNvPr>
          <p:cNvSpPr txBox="1">
            <a:spLocks/>
          </p:cNvSpPr>
          <p:nvPr userDrawn="1"/>
        </p:nvSpPr>
        <p:spPr>
          <a:xfrm>
            <a:off x="152400" y="6612194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41021-96F3-F17B-CC20-5843933D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46297DE-4950-238C-E0C6-AD86C19045C5}"/>
              </a:ext>
            </a:extLst>
          </p:cNvPr>
          <p:cNvSpPr txBox="1">
            <a:spLocks/>
          </p:cNvSpPr>
          <p:nvPr userDrawn="1"/>
        </p:nvSpPr>
        <p:spPr>
          <a:xfrm>
            <a:off x="0" y="6451597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D4E1F12-BFAA-5F44-9D1E-11E5DA302D8A}"/>
              </a:ext>
            </a:extLst>
          </p:cNvPr>
          <p:cNvSpPr/>
          <p:nvPr userDrawn="1"/>
        </p:nvSpPr>
        <p:spPr>
          <a:xfrm>
            <a:off x="7821338" y="5"/>
            <a:ext cx="4460604" cy="4498199"/>
          </a:xfrm>
          <a:custGeom>
            <a:avLst/>
            <a:gdLst>
              <a:gd name="connsiteX0" fmla="*/ 245599 w 4460604"/>
              <a:gd name="connsiteY0" fmla="*/ 0 h 4498199"/>
              <a:gd name="connsiteX1" fmla="*/ 4460604 w 4460604"/>
              <a:gd name="connsiteY1" fmla="*/ 0 h 4498199"/>
              <a:gd name="connsiteX2" fmla="*/ 4460604 w 4460604"/>
              <a:gd name="connsiteY2" fmla="*/ 4266360 h 4498199"/>
              <a:gd name="connsiteX3" fmla="*/ 4227424 w 4460604"/>
              <a:gd name="connsiteY3" fmla="*/ 4351705 h 4498199"/>
              <a:gd name="connsiteX4" fmla="*/ 3258458 w 4460604"/>
              <a:gd name="connsiteY4" fmla="*/ 4498199 h 4498199"/>
              <a:gd name="connsiteX5" fmla="*/ 0 w 4460604"/>
              <a:gd name="connsiteY5" fmla="*/ 1239741 h 4498199"/>
              <a:gd name="connsiteX6" fmla="*/ 146494 w 4460604"/>
              <a:gd name="connsiteY6" fmla="*/ 270775 h 449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0604" h="4498199">
                <a:moveTo>
                  <a:pt x="245599" y="0"/>
                </a:moveTo>
                <a:lnTo>
                  <a:pt x="4460604" y="0"/>
                </a:lnTo>
                <a:lnTo>
                  <a:pt x="4460604" y="4266360"/>
                </a:lnTo>
                <a:lnTo>
                  <a:pt x="4227424" y="4351705"/>
                </a:lnTo>
                <a:cubicBezTo>
                  <a:pt x="3921328" y="4446911"/>
                  <a:pt x="3595882" y="4498199"/>
                  <a:pt x="3258458" y="4498199"/>
                </a:cubicBezTo>
                <a:cubicBezTo>
                  <a:pt x="1458861" y="4498199"/>
                  <a:pt x="0" y="3039338"/>
                  <a:pt x="0" y="1239741"/>
                </a:cubicBezTo>
                <a:cubicBezTo>
                  <a:pt x="0" y="902317"/>
                  <a:pt x="51288" y="576871"/>
                  <a:pt x="146494" y="2707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1427D89-6C0A-F92A-DBB7-E94235B6F3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64532" y="1406441"/>
            <a:ext cx="3875068" cy="545155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739D8-032A-0647-8556-12CD09BE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39FB2-EB19-5448-A4C0-A086A065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AC7F-7C1D-DC49-8C3F-1C380FAEB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3AA8C-15D4-C440-B7A6-B3281C609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2CCA-E908-5D4B-88DE-CCB3189FA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2" r:id="rId10"/>
    <p:sldLayoutId id="2147483673" r:id="rId11"/>
    <p:sldLayoutId id="21474836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4735-3D57-1F4F-A418-AAD46DD56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 Higher Presents- What’s HE to me?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8768A-A238-A948-A451-F7C2D0F4E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009B1-28CE-C678-D158-8EBF5991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Session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D87957-9BA3-E801-06F9-D4B38889D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e will think about who we are, and how that relates to how we make choices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 will learn more about </a:t>
            </a:r>
            <a:r>
              <a:rPr lang="en-US" smtClean="0"/>
              <a:t>Higher </a:t>
            </a:r>
            <a:r>
              <a:rPr lang="en-US" smtClean="0"/>
              <a:t>Education</a:t>
            </a:r>
            <a:endParaRPr lang="en-US" dirty="0" smtClean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C3516-2FDA-F706-0BA0-5A83590B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5" y="0"/>
            <a:ext cx="4388628" cy="67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6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3BBAC4-7138-9814-91B5-141C2827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Session 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r="23131"/>
          <a:stretch/>
        </p:blipFill>
        <p:spPr>
          <a:xfrm>
            <a:off x="6503543" y="2640458"/>
            <a:ext cx="4859676" cy="37710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377305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doing this?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8800-EC40-504A-B9BB-5A4F93E5D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Black, Asian and Minoritised ethnic learners are: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know that society isn’t fair. Learners from certain backgrounds are unable to progress on their educational journey to reach their potential for many reasons.</a:t>
            </a:r>
          </a:p>
          <a:p>
            <a:pPr marL="0" indent="0">
              <a:buNone/>
            </a:pPr>
            <a:r>
              <a:rPr lang="en-US" dirty="0"/>
              <a:t>We want to know </a:t>
            </a:r>
            <a:r>
              <a:rPr lang="en-US" b="1" dirty="0"/>
              <a:t>your thoughts and feelings </a:t>
            </a:r>
            <a:r>
              <a:rPr lang="en-US" dirty="0"/>
              <a:t>about this, and if you could what message would you give to Higher Education providers about what you need and want from HE?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096" y="152207"/>
            <a:ext cx="6296904" cy="13813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392" y="2291138"/>
            <a:ext cx="3285741" cy="2106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Less likely to be offered a place at a </a:t>
            </a:r>
            <a:r>
              <a:rPr lang="en-US" sz="2400" dirty="0" err="1">
                <a:solidFill>
                  <a:schemeClr val="accent6">
                    <a:lumMod val="10000"/>
                  </a:schemeClr>
                </a:solidFill>
              </a:rPr>
              <a:t>uni</a:t>
            </a:r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 even if they have the correct grades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19208" y="2291137"/>
            <a:ext cx="3285741" cy="2106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Less likely to be achieve a higher outcome in their degree (2:1 and above)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1315" y="2291138"/>
            <a:ext cx="3285741" cy="21062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accent6">
                    <a:lumMod val="10000"/>
                  </a:schemeClr>
                </a:solidFill>
              </a:rPr>
              <a:t>Less likely to complete their degree once at </a:t>
            </a:r>
            <a:r>
              <a:rPr lang="en-US" sz="2400" dirty="0" smtClean="0">
                <a:solidFill>
                  <a:schemeClr val="accent6">
                    <a:lumMod val="10000"/>
                  </a:schemeClr>
                </a:solidFill>
              </a:rPr>
              <a:t>university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B2F5-75A3-6C44-B7C4-FFEFC67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What is HE to me?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C8293-6BF6-7849-85CD-3BF48F87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18DA7-9854-DA4A-883A-7CF5C4022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962275" cy="4854268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To understand key issues in relation to ethnicity/ cultural background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To be able to understand more about your identity</a:t>
            </a:r>
          </a:p>
          <a:p>
            <a:r>
              <a:rPr lang="en-US" dirty="0" smtClean="0"/>
              <a:t>To learn about what Higher Education is</a:t>
            </a:r>
          </a:p>
          <a:p>
            <a:r>
              <a:rPr lang="en-US" dirty="0" smtClean="0"/>
              <a:t>To understand how identity relates to Higher Education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By the end of the project you will have made a podcast  called </a:t>
            </a:r>
            <a:r>
              <a:rPr lang="en-US" b="1" dirty="0" smtClean="0"/>
              <a:t>‘What is HE to me’ </a:t>
            </a:r>
            <a:r>
              <a:rPr lang="en-US" dirty="0" smtClean="0"/>
              <a:t>sharing what you have learned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r="20992"/>
          <a:stretch>
            <a:fillRect/>
          </a:stretch>
        </p:blipFill>
        <p:spPr>
          <a:xfrm>
            <a:off x="7462515" y="587339"/>
            <a:ext cx="4641850" cy="5334000"/>
          </a:xfrm>
        </p:spPr>
      </p:pic>
    </p:spTree>
    <p:extLst>
      <p:ext uri="{BB962C8B-B14F-4D97-AF65-F5344CB8AC3E}">
        <p14:creationId xmlns:p14="http://schemas.microsoft.com/office/powerpoint/2010/main" val="36781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session we will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8800-EC40-504A-B9BB-5A4F93E5D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dirty="0" smtClean="0"/>
              <a:t>Get to know one another</a:t>
            </a:r>
            <a:r>
              <a:rPr lang="en-US" sz="2800" dirty="0"/>
              <a:t>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Understand the aims of the project</a:t>
            </a:r>
          </a:p>
          <a:p>
            <a:endParaRPr lang="en-US" sz="2800" dirty="0" smtClean="0"/>
          </a:p>
          <a:p>
            <a:r>
              <a:rPr lang="en-US" sz="2800" dirty="0" smtClean="0"/>
              <a:t>Think about key topics and issues around race, identity and ethnicity in relation to education</a:t>
            </a:r>
          </a:p>
          <a:p>
            <a:endParaRPr lang="en-US" sz="2800" dirty="0" smtClean="0"/>
          </a:p>
          <a:p>
            <a:r>
              <a:rPr lang="en-US" sz="2800" dirty="0" smtClean="0"/>
              <a:t>Consider your own characteristics of your identity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94" y="226928"/>
            <a:ext cx="4452804" cy="31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61" y="518742"/>
            <a:ext cx="5740196" cy="647853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oundaries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A488-1AD5-4848-8CDD-387533F1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e will be expressing our personal opinions and sharing our experiences.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want this to feel safe so we will create our ‘</a:t>
            </a:r>
            <a:r>
              <a:rPr lang="en-US" b="1" dirty="0" smtClean="0"/>
              <a:t>rules</a:t>
            </a:r>
            <a:r>
              <a:rPr lang="en-US" dirty="0" smtClean="0"/>
              <a:t>’ for the sessions together now.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8" name="Picture 4" descr="How to Hold Boundaries with Skill and Care - Mindf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7450" y="1431354"/>
            <a:ext cx="7598225" cy="473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2031" y="6436822"/>
            <a:ext cx="253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Taken from mindful.org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61" y="518742"/>
            <a:ext cx="5740196" cy="647853"/>
          </a:xfrm>
        </p:spPr>
        <p:txBody>
          <a:bodyPr>
            <a:normAutofit/>
          </a:bodyPr>
          <a:lstStyle/>
          <a:p>
            <a:r>
              <a:rPr lang="en-US" dirty="0" smtClean="0"/>
              <a:t>Glossary and workbook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A488-1AD5-4848-8CDD-387533F1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3023" y="1533525"/>
            <a:ext cx="6253873" cy="3449441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L</a:t>
            </a:r>
            <a:r>
              <a:rPr lang="en-US" i="1" dirty="0" smtClean="0"/>
              <a:t>et’s think about some important words for today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Bias</a:t>
            </a:r>
          </a:p>
          <a:p>
            <a:pPr marL="0" indent="0">
              <a:buNone/>
            </a:pPr>
            <a:r>
              <a:rPr lang="en-US" dirty="0" smtClean="0"/>
              <a:t>Identity</a:t>
            </a:r>
          </a:p>
          <a:p>
            <a:pPr marL="0" indent="0">
              <a:buNone/>
            </a:pPr>
            <a:r>
              <a:rPr lang="en-US" dirty="0" smtClean="0"/>
              <a:t>Culture</a:t>
            </a:r>
          </a:p>
          <a:p>
            <a:pPr marL="0" indent="0">
              <a:buNone/>
            </a:pPr>
            <a:r>
              <a:rPr lang="en-US" dirty="0" smtClean="0"/>
              <a:t>Race</a:t>
            </a:r>
          </a:p>
          <a:p>
            <a:pPr marL="0" indent="0">
              <a:buNone/>
            </a:pPr>
            <a:r>
              <a:rPr lang="en-US" dirty="0" smtClean="0"/>
              <a:t>Power</a:t>
            </a:r>
          </a:p>
          <a:p>
            <a:pPr marL="0" indent="0">
              <a:buNone/>
            </a:pPr>
            <a:r>
              <a:rPr lang="en-US" dirty="0" smtClean="0"/>
              <a:t>Representation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Placeholder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83FC7562-CEC0-5761-D581-BB6FA517F8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685" r="2368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81245" y="5801448"/>
            <a:ext cx="5929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glossary in your workbook</a:t>
            </a:r>
          </a:p>
          <a:p>
            <a:r>
              <a:rPr lang="en-US" dirty="0" smtClean="0"/>
              <a:t>Use </a:t>
            </a:r>
            <a:r>
              <a:rPr lang="en-US" dirty="0"/>
              <a:t>your workbook to record your thoughts and learning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4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C0A6-F422-734C-B3AF-5A71897B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Gallery Walk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D042-768E-F44E-9C24-57F4618D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CD56-548E-0646-BDC6-F13E46B71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5613" y="2499296"/>
            <a:ext cx="5740196" cy="485426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Spend some time looking at the posters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Use your post it notes to record your thoughts about them.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275" b="527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C0A6-F422-734C-B3AF-5A71897B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883" y="350577"/>
            <a:ext cx="8165872" cy="647853"/>
          </a:xfrm>
        </p:spPr>
        <p:txBody>
          <a:bodyPr>
            <a:normAutofit/>
          </a:bodyPr>
          <a:lstStyle/>
          <a:p>
            <a:r>
              <a:rPr lang="en-US" dirty="0" smtClean="0"/>
              <a:t>Social GGRRAAACCEESSS framework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D042-768E-F44E-9C24-57F4618D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CD56-548E-0646-BDC6-F13E46B71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5883" y="1533525"/>
            <a:ext cx="8165668" cy="485426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Academics developed this framework to help individuals </a:t>
            </a:r>
            <a:r>
              <a:rPr lang="en-GB" dirty="0"/>
              <a:t>explore issues of social difference, power, diversity and </a:t>
            </a:r>
            <a:r>
              <a:rPr lang="en-GB" dirty="0" smtClean="0"/>
              <a:t>bias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framework to make notes about yourself in your workbook.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65" y="-32114"/>
            <a:ext cx="2149481" cy="6419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494" y="6387793"/>
            <a:ext cx="2727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Taken from https://practice-supervisors.rip.org.uk/wp-content/uploads/2019/11/Social-GGRRAAACCEEESSS-and-the-LUUUTT-model.pdf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787" y="3306565"/>
            <a:ext cx="3789961" cy="34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12783"/>
      </a:dk1>
      <a:lt1>
        <a:srgbClr val="FFFFFF"/>
      </a:lt1>
      <a:dk2>
        <a:srgbClr val="312783"/>
      </a:dk2>
      <a:lt2>
        <a:srgbClr val="E7E6E6"/>
      </a:lt2>
      <a:accent1>
        <a:srgbClr val="312783"/>
      </a:accent1>
      <a:accent2>
        <a:srgbClr val="E6007E"/>
      </a:accent2>
      <a:accent3>
        <a:srgbClr val="E6E6E6"/>
      </a:accent3>
      <a:accent4>
        <a:srgbClr val="4A2D6A"/>
      </a:accent4>
      <a:accent5>
        <a:srgbClr val="F8941A"/>
      </a:accent5>
      <a:accent6>
        <a:srgbClr val="E6E6E6"/>
      </a:accent6>
      <a:hlink>
        <a:srgbClr val="48A1FA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49463d7-b68b-4bad-a19d-41f8c961157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D2A3B0B3F15469CD166367387B649" ma:contentTypeVersion="16" ma:contentTypeDescription="Create a new document." ma:contentTypeScope="" ma:versionID="7a5567d14ba259ff401d5187f92198ce">
  <xsd:schema xmlns:xsd="http://www.w3.org/2001/XMLSchema" xmlns:xs="http://www.w3.org/2001/XMLSchema" xmlns:p="http://schemas.microsoft.com/office/2006/metadata/properties" xmlns:ns3="d49463d7-b68b-4bad-a19d-41f8c9611579" xmlns:ns4="75334f93-1d3e-4424-8933-b3e654d6182e" targetNamespace="http://schemas.microsoft.com/office/2006/metadata/properties" ma:root="true" ma:fieldsID="37eeb3a58adec89ddb943e48b2865ec3" ns3:_="" ns4:_="">
    <xsd:import namespace="d49463d7-b68b-4bad-a19d-41f8c9611579"/>
    <xsd:import namespace="75334f93-1d3e-4424-8933-b3e654d618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463d7-b68b-4bad-a19d-41f8c9611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34f93-1d3e-4424-8933-b3e654d6182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C819C8-9A91-4681-A576-D05BFC1D616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5334f93-1d3e-4424-8933-b3e654d6182e"/>
    <ds:schemaRef ds:uri="http://purl.org/dc/elements/1.1/"/>
    <ds:schemaRef ds:uri="http://schemas.microsoft.com/office/2006/metadata/properties"/>
    <ds:schemaRef ds:uri="d49463d7-b68b-4bad-a19d-41f8c9611579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608F1B-7935-4755-8F56-28C1E8F237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9463d7-b68b-4bad-a19d-41f8c9611579"/>
    <ds:schemaRef ds:uri="75334f93-1d3e-4424-8933-b3e654d618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3B6A80-FFB9-4B81-BBDF-EADAD13939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2233</TotalTime>
  <Words>445</Words>
  <Application>Microsoft Office PowerPoint</Application>
  <PresentationFormat>Widescreen</PresentationFormat>
  <Paragraphs>85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Go Higher Presents- What’s HE to me?</vt:lpstr>
      <vt:lpstr>Session 1</vt:lpstr>
      <vt:lpstr>Why are we doing this?</vt:lpstr>
      <vt:lpstr>Aims of What is HE to me?</vt:lpstr>
      <vt:lpstr>In this session we will</vt:lpstr>
      <vt:lpstr>Boundaries</vt:lpstr>
      <vt:lpstr>Glossary and workbook</vt:lpstr>
      <vt:lpstr>Gallery Walk</vt:lpstr>
      <vt:lpstr>Social GGRRAAACCEESSS framework</vt:lpstr>
      <vt:lpstr>Next Session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Jenny Scannell</cp:lastModifiedBy>
  <cp:revision>71</cp:revision>
  <dcterms:created xsi:type="dcterms:W3CDTF">2022-06-30T10:37:42Z</dcterms:created>
  <dcterms:modified xsi:type="dcterms:W3CDTF">2025-03-27T13:30:36Z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0x01010023ED2A3B0B3F15469CD166367387B649</vt:lpwstr>
  </property>
</Properties>
</file>