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279" r:id="rId3"/>
    <p:sldId id="284" r:id="rId4"/>
    <p:sldId id="288" r:id="rId5"/>
    <p:sldId id="258" r:id="rId6"/>
    <p:sldId id="274" r:id="rId7"/>
    <p:sldId id="266" r:id="rId8"/>
    <p:sldId id="283" r:id="rId9"/>
    <p:sldId id="290" r:id="rId10"/>
    <p:sldId id="287" r:id="rId11"/>
    <p:sldId id="281" r:id="rId12"/>
    <p:sldId id="291" r:id="rId13"/>
    <p:sldId id="280" r:id="rId14"/>
    <p:sldId id="27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30" autoAdjust="0"/>
    <p:restoredTop sz="94674"/>
  </p:normalViewPr>
  <p:slideViewPr>
    <p:cSldViewPr snapToGrid="0" snapToObjects="1">
      <p:cViewPr varScale="1">
        <p:scale>
          <a:sx n="65" d="100"/>
          <a:sy n="65" d="100"/>
        </p:scale>
        <p:origin x="46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ia Joseph" userId="81b7c8e9-3654-4854-99ff-7756e0fa4d69" providerId="ADAL" clId="{892E0C87-5AC1-4A1C-9B9F-6C814016572E}"/>
    <pc:docChg chg="custSel addSld delSld modSld sldOrd">
      <pc:chgData name="Victoria Joseph" userId="81b7c8e9-3654-4854-99ff-7756e0fa4d69" providerId="ADAL" clId="{892E0C87-5AC1-4A1C-9B9F-6C814016572E}" dt="2024-11-25T19:29:01.296" v="25"/>
      <pc:docMkLst>
        <pc:docMk/>
      </pc:docMkLst>
      <pc:sldChg chg="modNotesTx">
        <pc:chgData name="Victoria Joseph" userId="81b7c8e9-3654-4854-99ff-7756e0fa4d69" providerId="ADAL" clId="{892E0C87-5AC1-4A1C-9B9F-6C814016572E}" dt="2024-11-18T10:05:24.466" v="17" actId="20577"/>
        <pc:sldMkLst>
          <pc:docMk/>
          <pc:sldMk cId="1617622712" sldId="258"/>
        </pc:sldMkLst>
      </pc:sldChg>
      <pc:sldChg chg="ord">
        <pc:chgData name="Victoria Joseph" userId="81b7c8e9-3654-4854-99ff-7756e0fa4d69" providerId="ADAL" clId="{892E0C87-5AC1-4A1C-9B9F-6C814016572E}" dt="2024-11-25T19:13:21.871" v="22"/>
        <pc:sldMkLst>
          <pc:docMk/>
          <pc:sldMk cId="3058527444" sldId="274"/>
        </pc:sldMkLst>
      </pc:sldChg>
      <pc:sldChg chg="modSp mod">
        <pc:chgData name="Victoria Joseph" userId="81b7c8e9-3654-4854-99ff-7756e0fa4d69" providerId="ADAL" clId="{892E0C87-5AC1-4A1C-9B9F-6C814016572E}" dt="2024-11-25T19:06:39.464" v="20" actId="6549"/>
        <pc:sldMkLst>
          <pc:docMk/>
          <pc:sldMk cId="3773057243" sldId="279"/>
        </pc:sldMkLst>
        <pc:spChg chg="mod">
          <ac:chgData name="Victoria Joseph" userId="81b7c8e9-3654-4854-99ff-7756e0fa4d69" providerId="ADAL" clId="{892E0C87-5AC1-4A1C-9B9F-6C814016572E}" dt="2024-11-25T19:06:39.464" v="20" actId="6549"/>
          <ac:spMkLst>
            <pc:docMk/>
            <pc:sldMk cId="3773057243" sldId="279"/>
            <ac:spMk id="2" creationId="{BA19F66D-7658-A5AA-54A4-9298995BC45E}"/>
          </ac:spMkLst>
        </pc:spChg>
      </pc:sldChg>
      <pc:sldChg chg="ord">
        <pc:chgData name="Victoria Joseph" userId="81b7c8e9-3654-4854-99ff-7756e0fa4d69" providerId="ADAL" clId="{892E0C87-5AC1-4A1C-9B9F-6C814016572E}" dt="2024-11-21T12:42:40.525" v="19"/>
        <pc:sldMkLst>
          <pc:docMk/>
          <pc:sldMk cId="3813249924" sldId="281"/>
        </pc:sldMkLst>
      </pc:sldChg>
      <pc:sldChg chg="del">
        <pc:chgData name="Victoria Joseph" userId="81b7c8e9-3654-4854-99ff-7756e0fa4d69" providerId="ADAL" clId="{892E0C87-5AC1-4A1C-9B9F-6C814016572E}" dt="2024-11-04T10:04:28.740" v="0" actId="2696"/>
        <pc:sldMkLst>
          <pc:docMk/>
          <pc:sldMk cId="139052322" sldId="285"/>
        </pc:sldMkLst>
      </pc:sldChg>
      <pc:sldChg chg="modSp mod">
        <pc:chgData name="Victoria Joseph" userId="81b7c8e9-3654-4854-99ff-7756e0fa4d69" providerId="ADAL" clId="{892E0C87-5AC1-4A1C-9B9F-6C814016572E}" dt="2024-11-04T10:04:50.173" v="5" actId="113"/>
        <pc:sldMkLst>
          <pc:docMk/>
          <pc:sldMk cId="3906414502" sldId="288"/>
        </pc:sldMkLst>
        <pc:spChg chg="mod">
          <ac:chgData name="Victoria Joseph" userId="81b7c8e9-3654-4854-99ff-7756e0fa4d69" providerId="ADAL" clId="{892E0C87-5AC1-4A1C-9B9F-6C814016572E}" dt="2024-11-04T10:04:50.173" v="5" actId="113"/>
          <ac:spMkLst>
            <pc:docMk/>
            <pc:sldMk cId="3906414502" sldId="288"/>
            <ac:spMk id="2" creationId="{B7EB0BB4-235A-4630-98D1-395372CC4325}"/>
          </ac:spMkLst>
        </pc:spChg>
      </pc:sldChg>
      <pc:sldChg chg="modSp mod">
        <pc:chgData name="Victoria Joseph" userId="81b7c8e9-3654-4854-99ff-7756e0fa4d69" providerId="ADAL" clId="{892E0C87-5AC1-4A1C-9B9F-6C814016572E}" dt="2024-11-25T19:23:29.244" v="24" actId="20577"/>
        <pc:sldMkLst>
          <pc:docMk/>
          <pc:sldMk cId="2743990541" sldId="290"/>
        </pc:sldMkLst>
        <pc:spChg chg="mod">
          <ac:chgData name="Victoria Joseph" userId="81b7c8e9-3654-4854-99ff-7756e0fa4d69" providerId="ADAL" clId="{892E0C87-5AC1-4A1C-9B9F-6C814016572E}" dt="2024-11-25T19:23:29.244" v="24" actId="20577"/>
          <ac:spMkLst>
            <pc:docMk/>
            <pc:sldMk cId="2743990541" sldId="290"/>
            <ac:spMk id="7" creationId="{BCF9DDBE-3FD9-467E-B0F7-18B492A047CB}"/>
          </ac:spMkLst>
        </pc:spChg>
      </pc:sldChg>
      <pc:sldChg chg="add">
        <pc:chgData name="Victoria Joseph" userId="81b7c8e9-3654-4854-99ff-7756e0fa4d69" providerId="ADAL" clId="{892E0C87-5AC1-4A1C-9B9F-6C814016572E}" dt="2024-11-25T19:29:01.296" v="25"/>
        <pc:sldMkLst>
          <pc:docMk/>
          <pc:sldMk cId="3285392096" sldId="298"/>
        </pc:sldMkLst>
      </pc:sldChg>
    </pc:docChg>
  </pc:docChgLst>
  <pc:docChgLst>
    <pc:chgData name="Victoria Joseph" userId="81b7c8e9-3654-4854-99ff-7756e0fa4d69" providerId="ADAL" clId="{A28016EE-D0AF-40C7-B15C-6215291F5118}"/>
    <pc:docChg chg="addSld delSld modSld">
      <pc:chgData name="Victoria Joseph" userId="81b7c8e9-3654-4854-99ff-7756e0fa4d69" providerId="ADAL" clId="{A28016EE-D0AF-40C7-B15C-6215291F5118}" dt="2024-12-12T12:27:50.488" v="2"/>
      <pc:docMkLst>
        <pc:docMk/>
      </pc:docMkLst>
      <pc:sldChg chg="del">
        <pc:chgData name="Victoria Joseph" userId="81b7c8e9-3654-4854-99ff-7756e0fa4d69" providerId="ADAL" clId="{A28016EE-D0AF-40C7-B15C-6215291F5118}" dt="2024-12-12T12:27:46.327" v="1" actId="47"/>
        <pc:sldMkLst>
          <pc:docMk/>
          <pc:sldMk cId="3285392096" sldId="298"/>
        </pc:sldMkLst>
      </pc:sldChg>
      <pc:sldChg chg="add">
        <pc:chgData name="Victoria Joseph" userId="81b7c8e9-3654-4854-99ff-7756e0fa4d69" providerId="ADAL" clId="{A28016EE-D0AF-40C7-B15C-6215291F5118}" dt="2024-12-12T12:27:25.930" v="0"/>
        <pc:sldMkLst>
          <pc:docMk/>
          <pc:sldMk cId="4164912416" sldId="336"/>
        </pc:sldMkLst>
      </pc:sldChg>
      <pc:sldChg chg="add">
        <pc:chgData name="Victoria Joseph" userId="81b7c8e9-3654-4854-99ff-7756e0fa4d69" providerId="ADAL" clId="{A28016EE-D0AF-40C7-B15C-6215291F5118}" dt="2024-12-12T12:27:50.488" v="2"/>
        <pc:sldMkLst>
          <pc:docMk/>
          <pc:sldMk cId="683336093" sldId="33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31AAE-EB70-7E46-9DA2-B3CD55453D88}" type="datetimeFigureOut">
              <a:rPr lang="en-US" smtClean="0"/>
              <a:t>3/28/2025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DFAE85-8F97-0C44-A90F-62FCB90639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74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23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Feedback to the whole group.</a:t>
            </a:r>
          </a:p>
          <a:p>
            <a:r>
              <a:rPr lang="en-GB" dirty="0"/>
              <a:t>Pages 16-17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94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496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At the end have a reflective conversation with the group about what they have learned ( see</a:t>
            </a:r>
            <a:r>
              <a:rPr lang="en-GB" baseline="0" dirty="0"/>
              <a:t> delivery notes)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16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Use pages 16 and 17 from shaping your future </a:t>
            </a:r>
            <a:r>
              <a:rPr lang="en-GB" dirty="0" smtClean="0"/>
              <a:t>workbook worksheets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FAE85-8F97-0C44-A90F-62FCB90639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89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D8CE88-1E1E-9849-B451-5457C40E0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D2AD80-71C7-BD4A-A167-327DD9B9D75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088886"/>
            <a:ext cx="9144000" cy="1164765"/>
          </a:xfrm>
        </p:spPr>
        <p:txBody>
          <a:bodyPr anchor="b">
            <a:normAutofit/>
          </a:bodyPr>
          <a:lstStyle>
            <a:lvl1pPr algn="ctr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0D87A-B4B5-E541-B6F5-842E8ECEB1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722427"/>
            <a:ext cx="9144000" cy="85514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7D4BF69-E8DA-F341-84C6-E9E0B8314450}"/>
              </a:ext>
            </a:extLst>
          </p:cNvPr>
          <p:cNvSpPr/>
          <p:nvPr userDrawn="1"/>
        </p:nvSpPr>
        <p:spPr>
          <a:xfrm>
            <a:off x="5466000" y="5442002"/>
            <a:ext cx="126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88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D41479-13B8-4E8F-824C-0402FC679CA0}"/>
              </a:ext>
            </a:extLst>
          </p:cNvPr>
          <p:cNvSpPr/>
          <p:nvPr userDrawn="1"/>
        </p:nvSpPr>
        <p:spPr>
          <a:xfrm>
            <a:off x="6688668" y="0"/>
            <a:ext cx="550333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5D427A1-C540-EE03-3F05-8932B55B65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101" y="350577"/>
            <a:ext cx="5740196" cy="647853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773377-24FD-0167-1100-3043BA2B4B00}"/>
              </a:ext>
            </a:extLst>
          </p:cNvPr>
          <p:cNvSpPr/>
          <p:nvPr userDrawn="1"/>
        </p:nvSpPr>
        <p:spPr>
          <a:xfrm>
            <a:off x="935226" y="1106131"/>
            <a:ext cx="108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631783E5-BDE1-7C72-0285-C83B440746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897" y="1533525"/>
            <a:ext cx="5740196" cy="485426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23E39B77-1D29-57F8-EBA1-2EB1E11B67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87309" y="1533525"/>
            <a:ext cx="4359781" cy="4854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34264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logos on a blue background&#10;&#10;Description automatically generated">
            <a:extLst>
              <a:ext uri="{FF2B5EF4-FFF2-40B4-BE49-F238E27FC236}">
                <a16:creationId xmlns:a16="http://schemas.microsoft.com/office/drawing/2014/main" id="{2D6E62E7-47AE-0185-3140-C83E47959E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61B032-7356-200E-FE42-D8ED51568ABB}"/>
              </a:ext>
            </a:extLst>
          </p:cNvPr>
          <p:cNvSpPr/>
          <p:nvPr userDrawn="1"/>
        </p:nvSpPr>
        <p:spPr>
          <a:xfrm>
            <a:off x="0" y="0"/>
            <a:ext cx="12192000" cy="7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07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D8CE88-1E1E-9849-B451-5457C40E0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D2AD80-71C7-BD4A-A167-327DD9B9D75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539663"/>
            <a:ext cx="9144000" cy="603148"/>
          </a:xfrm>
        </p:spPr>
        <p:txBody>
          <a:bodyPr anchor="b">
            <a:normAutofit/>
          </a:bodyPr>
          <a:lstStyle>
            <a:lvl1pPr algn="ctr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0D87A-B4B5-E541-B6F5-842E8ECEB1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583877"/>
            <a:ext cx="9144000" cy="855148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www.gohigherwestyorks.ac.uk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98785C-901E-AD48-A1F7-7CF03C154A20}"/>
              </a:ext>
            </a:extLst>
          </p:cNvPr>
          <p:cNvSpPr/>
          <p:nvPr userDrawn="1"/>
        </p:nvSpPr>
        <p:spPr>
          <a:xfrm>
            <a:off x="5466000" y="5303452"/>
            <a:ext cx="126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44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B0F0A-AB31-0E41-95E4-19F00CCC2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101" y="350577"/>
            <a:ext cx="10568654" cy="647853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A724D-B2EC-1348-A476-9AB73B4BA7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"/>
            <a:ext cx="457199" cy="68579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9B0A-13F9-5B4F-A7BB-75B72C95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9794"/>
            <a:ext cx="457200" cy="323388"/>
          </a:xfrm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B51581-9BBF-4B46-9CC3-757E7E5B20A4}"/>
              </a:ext>
            </a:extLst>
          </p:cNvPr>
          <p:cNvSpPr/>
          <p:nvPr userDrawn="1"/>
        </p:nvSpPr>
        <p:spPr>
          <a:xfrm>
            <a:off x="935226" y="1106131"/>
            <a:ext cx="108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A23C219-3C03-A541-A82F-0000888B8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897" y="1533525"/>
            <a:ext cx="10568654" cy="485426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97121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B0F0A-AB31-0E41-95E4-19F00CCC2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101" y="350577"/>
            <a:ext cx="5279103" cy="647853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A724D-B2EC-1348-A476-9AB73B4BA7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"/>
            <a:ext cx="457199" cy="685799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9B0A-13F9-5B4F-A7BB-75B72C95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9794"/>
            <a:ext cx="457200" cy="323388"/>
          </a:xfrm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B51581-9BBF-4B46-9CC3-757E7E5B20A4}"/>
              </a:ext>
            </a:extLst>
          </p:cNvPr>
          <p:cNvSpPr/>
          <p:nvPr userDrawn="1"/>
        </p:nvSpPr>
        <p:spPr>
          <a:xfrm>
            <a:off x="935226" y="1106131"/>
            <a:ext cx="108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A23C219-3C03-A541-A82F-0000888B8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897" y="1533525"/>
            <a:ext cx="5279103" cy="485426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CCFFB3-1A9B-464F-B316-A9D941A99F12}"/>
              </a:ext>
            </a:extLst>
          </p:cNvPr>
          <p:cNvSpPr/>
          <p:nvPr userDrawn="1"/>
        </p:nvSpPr>
        <p:spPr>
          <a:xfrm>
            <a:off x="7398326" y="0"/>
            <a:ext cx="479367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C5DF5D6-2C2F-6E49-A3DB-2CF4AE8A7D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33049" y="762000"/>
            <a:ext cx="4641850" cy="5334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464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no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B0F0A-AB31-0E41-95E4-19F00CCC2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101" y="350577"/>
            <a:ext cx="5740196" cy="647853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A724D-B2EC-1348-A476-9AB73B4BA7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"/>
            <a:ext cx="457199" cy="685799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9B0A-13F9-5B4F-A7BB-75B72C95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9794"/>
            <a:ext cx="457200" cy="323388"/>
          </a:xfrm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B51581-9BBF-4B46-9CC3-757E7E5B20A4}"/>
              </a:ext>
            </a:extLst>
          </p:cNvPr>
          <p:cNvSpPr/>
          <p:nvPr userDrawn="1"/>
        </p:nvSpPr>
        <p:spPr>
          <a:xfrm>
            <a:off x="935226" y="1106131"/>
            <a:ext cx="108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A23C219-3C03-A541-A82F-0000888B8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897" y="1533525"/>
            <a:ext cx="5740196" cy="485426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5E531B-A578-1046-9F92-E47A85E31F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035118" y="0"/>
            <a:ext cx="5156881" cy="685800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3553170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B0F0A-AB31-0E41-95E4-19F00CCC2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1559" y="350577"/>
            <a:ext cx="5740196" cy="647853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A724D-B2EC-1348-A476-9AB73B4BA7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"/>
            <a:ext cx="457199" cy="685799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9B0A-13F9-5B4F-A7BB-75B72C95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9794"/>
            <a:ext cx="457200" cy="323388"/>
          </a:xfrm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B51581-9BBF-4B46-9CC3-757E7E5B20A4}"/>
              </a:ext>
            </a:extLst>
          </p:cNvPr>
          <p:cNvSpPr/>
          <p:nvPr userDrawn="1"/>
        </p:nvSpPr>
        <p:spPr>
          <a:xfrm>
            <a:off x="5949684" y="1106131"/>
            <a:ext cx="108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A23C219-3C03-A541-A82F-0000888B8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31355" y="1533525"/>
            <a:ext cx="5740196" cy="485426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5E531B-A578-1046-9F92-E47A85E31F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" y="0"/>
            <a:ext cx="4911213" cy="685800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3679212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Imag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B0F0A-AB31-0E41-95E4-19F00CCC2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31559" y="350577"/>
            <a:ext cx="5740196" cy="647853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A724D-B2EC-1348-A476-9AB73B4BA7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"/>
            <a:ext cx="457199" cy="685799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9B0A-13F9-5B4F-A7BB-75B72C95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9794"/>
            <a:ext cx="457200" cy="323388"/>
          </a:xfrm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B51581-9BBF-4B46-9CC3-757E7E5B20A4}"/>
              </a:ext>
            </a:extLst>
          </p:cNvPr>
          <p:cNvSpPr/>
          <p:nvPr userDrawn="1"/>
        </p:nvSpPr>
        <p:spPr>
          <a:xfrm>
            <a:off x="5949684" y="1106131"/>
            <a:ext cx="1080000" cy="3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A23C219-3C03-A541-A82F-0000888B8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31355" y="1533525"/>
            <a:ext cx="5740196" cy="485426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5E531B-A578-1046-9F92-E47A85E31F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40658" y="479345"/>
            <a:ext cx="4527755" cy="5908448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3125887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c the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527E819-F239-38DB-0837-4CA82776BA0C}"/>
              </a:ext>
            </a:extLst>
          </p:cNvPr>
          <p:cNvSpPr/>
          <p:nvPr userDrawn="1"/>
        </p:nvSpPr>
        <p:spPr>
          <a:xfrm>
            <a:off x="-5837" y="6384976"/>
            <a:ext cx="457199" cy="473024"/>
          </a:xfrm>
          <a:prstGeom prst="rect">
            <a:avLst/>
          </a:prstGeom>
          <a:solidFill>
            <a:srgbClr val="46FDFF"/>
          </a:solidFill>
          <a:ln>
            <a:solidFill>
              <a:srgbClr val="46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736E80-A061-E148-B760-D8FA5D3F1B3B}"/>
              </a:ext>
            </a:extLst>
          </p:cNvPr>
          <p:cNvSpPr/>
          <p:nvPr userDrawn="1"/>
        </p:nvSpPr>
        <p:spPr>
          <a:xfrm>
            <a:off x="457200" y="0"/>
            <a:ext cx="11734800" cy="6889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AB0F0A-AB31-0E41-95E4-19F00CCC2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101" y="350577"/>
            <a:ext cx="10568654" cy="64785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9B0A-13F9-5B4F-A7BB-75B72C95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9794"/>
            <a:ext cx="457200" cy="323388"/>
          </a:xfrm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65B0E-F971-874B-AB35-A127EA2F05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75226" y="4422482"/>
            <a:ext cx="2192337" cy="113886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9262AC8-4437-5942-B891-DEA8AB5431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39715" y="4422482"/>
            <a:ext cx="2192337" cy="113886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188CD2F0-AE70-A442-945B-CE0963D567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45095" y="4422482"/>
            <a:ext cx="2192337" cy="113886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A6A19679-F1E7-AD43-A8E7-603C8E30B4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48629" y="4422482"/>
            <a:ext cx="2192337" cy="113886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AC6CFA74-4A91-8960-2940-396098C0A0F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50504" y="2014595"/>
            <a:ext cx="2160000" cy="2160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9C99B1F-A40A-24A1-EA85-B0580E6B3B2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93849" y="2014595"/>
            <a:ext cx="2160000" cy="2160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71D0718F-BE2D-5B8E-0E9E-DADFA781344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645095" y="2014595"/>
            <a:ext cx="2160000" cy="2160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7903FDC-A167-E7AA-CB20-4C85BBC111A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47623" y="2014595"/>
            <a:ext cx="2160000" cy="2160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7A372B-6954-D2AA-F5E2-28C43A12194E}"/>
              </a:ext>
            </a:extLst>
          </p:cNvPr>
          <p:cNvSpPr/>
          <p:nvPr userDrawn="1"/>
        </p:nvSpPr>
        <p:spPr>
          <a:xfrm>
            <a:off x="1" y="0"/>
            <a:ext cx="457199" cy="63849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91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A736E80-A061-E148-B760-D8FA5D3F1B3B}"/>
              </a:ext>
            </a:extLst>
          </p:cNvPr>
          <p:cNvSpPr/>
          <p:nvPr userDrawn="1"/>
        </p:nvSpPr>
        <p:spPr>
          <a:xfrm>
            <a:off x="457200" y="0"/>
            <a:ext cx="11734800" cy="68892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A724D-B2EC-1348-A476-9AB73B4BA7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32" r="132"/>
          <a:stretch/>
        </p:blipFill>
        <p:spPr>
          <a:xfrm>
            <a:off x="0" y="0"/>
            <a:ext cx="455993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9B0A-13F9-5B4F-A7BB-75B72C95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9794"/>
            <a:ext cx="457200" cy="323388"/>
          </a:xfrm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65B0E-F971-874B-AB35-A127EA2F05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75227" y="4112768"/>
            <a:ext cx="2160000" cy="113886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9262AC8-4437-5942-B891-DEA8AB5431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39716" y="4112768"/>
            <a:ext cx="2160000" cy="113886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188CD2F0-AE70-A442-945B-CE0963D5673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45096" y="4112768"/>
            <a:ext cx="2160000" cy="113886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A6A19679-F1E7-AD43-A8E7-603C8E30B4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148630" y="4112768"/>
            <a:ext cx="2160000" cy="1138869"/>
          </a:xfrm>
        </p:spPr>
        <p:txBody>
          <a:bodyPr/>
          <a:lstStyle>
            <a:lvl1pPr marL="0" indent="0" algn="ctr">
              <a:lnSpc>
                <a:spcPct val="100000"/>
              </a:lnSpc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5B6E234-4D58-2242-BEAD-41ED30FA57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475226" y="1429258"/>
            <a:ext cx="2160000" cy="21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9AB1C715-EF2D-9C4A-BD77-769BF1640B6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39715" y="1429258"/>
            <a:ext cx="2160000" cy="21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89C6EFC-51E4-9A4B-AD14-E6FC4117681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661263" y="1429258"/>
            <a:ext cx="2160000" cy="21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4921495B-A15A-3047-B976-E1A7DAD2A5F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48629" y="1429258"/>
            <a:ext cx="2160000" cy="21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379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89B0A-13F9-5B4F-A7BB-75B72C955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59794"/>
            <a:ext cx="457200" cy="323388"/>
          </a:xfrm>
        </p:spPr>
        <p:txBody>
          <a:bodyPr anchor="ctr"/>
          <a:lstStyle>
            <a:lvl1pPr algn="ctr"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EABD5BB-3A73-5C32-F073-7493BA8D94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7590" y="1542859"/>
            <a:ext cx="6160163" cy="1519088"/>
          </a:xfrm>
        </p:spPr>
        <p:txBody>
          <a:bodyPr anchor="b">
            <a:noAutofit/>
          </a:bodyPr>
          <a:lstStyle>
            <a:lvl1pPr>
              <a:defRPr sz="4600" b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section divider title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CBDC21E-950D-2D33-35EB-9B51BED66EAA}"/>
              </a:ext>
            </a:extLst>
          </p:cNvPr>
          <p:cNvSpPr txBox="1">
            <a:spLocks/>
          </p:cNvSpPr>
          <p:nvPr userDrawn="1"/>
        </p:nvSpPr>
        <p:spPr>
          <a:xfrm>
            <a:off x="152400" y="6612194"/>
            <a:ext cx="457200" cy="3233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lnSpc>
                <a:spcPct val="100000"/>
              </a:lnSpc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E41021-96F3-F17B-CC20-5843933D01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5"/>
            <a:ext cx="457199" cy="6857990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46297DE-4950-238C-E0C6-AD86C19045C5}"/>
              </a:ext>
            </a:extLst>
          </p:cNvPr>
          <p:cNvSpPr txBox="1">
            <a:spLocks/>
          </p:cNvSpPr>
          <p:nvPr userDrawn="1"/>
        </p:nvSpPr>
        <p:spPr>
          <a:xfrm>
            <a:off x="0" y="6451597"/>
            <a:ext cx="457200" cy="3233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lnSpc>
                <a:spcPct val="100000"/>
              </a:lnSpc>
              <a:defRPr sz="12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F926885-5829-0A40-BA08-555F19A6394A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D4E1F12-BFAA-5F44-9D1E-11E5DA302D8A}"/>
              </a:ext>
            </a:extLst>
          </p:cNvPr>
          <p:cNvSpPr/>
          <p:nvPr userDrawn="1"/>
        </p:nvSpPr>
        <p:spPr>
          <a:xfrm>
            <a:off x="7821338" y="5"/>
            <a:ext cx="4460604" cy="4498199"/>
          </a:xfrm>
          <a:custGeom>
            <a:avLst/>
            <a:gdLst>
              <a:gd name="connsiteX0" fmla="*/ 245599 w 4460604"/>
              <a:gd name="connsiteY0" fmla="*/ 0 h 4498199"/>
              <a:gd name="connsiteX1" fmla="*/ 4460604 w 4460604"/>
              <a:gd name="connsiteY1" fmla="*/ 0 h 4498199"/>
              <a:gd name="connsiteX2" fmla="*/ 4460604 w 4460604"/>
              <a:gd name="connsiteY2" fmla="*/ 4266360 h 4498199"/>
              <a:gd name="connsiteX3" fmla="*/ 4227424 w 4460604"/>
              <a:gd name="connsiteY3" fmla="*/ 4351705 h 4498199"/>
              <a:gd name="connsiteX4" fmla="*/ 3258458 w 4460604"/>
              <a:gd name="connsiteY4" fmla="*/ 4498199 h 4498199"/>
              <a:gd name="connsiteX5" fmla="*/ 0 w 4460604"/>
              <a:gd name="connsiteY5" fmla="*/ 1239741 h 4498199"/>
              <a:gd name="connsiteX6" fmla="*/ 146494 w 4460604"/>
              <a:gd name="connsiteY6" fmla="*/ 270775 h 4498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0604" h="4498199">
                <a:moveTo>
                  <a:pt x="245599" y="0"/>
                </a:moveTo>
                <a:lnTo>
                  <a:pt x="4460604" y="0"/>
                </a:lnTo>
                <a:lnTo>
                  <a:pt x="4460604" y="4266360"/>
                </a:lnTo>
                <a:lnTo>
                  <a:pt x="4227424" y="4351705"/>
                </a:lnTo>
                <a:cubicBezTo>
                  <a:pt x="3921328" y="4446911"/>
                  <a:pt x="3595882" y="4498199"/>
                  <a:pt x="3258458" y="4498199"/>
                </a:cubicBezTo>
                <a:cubicBezTo>
                  <a:pt x="1458861" y="4498199"/>
                  <a:pt x="0" y="3039338"/>
                  <a:pt x="0" y="1239741"/>
                </a:cubicBezTo>
                <a:cubicBezTo>
                  <a:pt x="0" y="902317"/>
                  <a:pt x="51288" y="576871"/>
                  <a:pt x="146494" y="27077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B1427D89-6C0A-F92A-DBB7-E94235B6F3C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64532" y="1406441"/>
            <a:ext cx="3875068" cy="545155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74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9739D8-032A-0647-8556-12CD09BEA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139FB2-EB19-5448-A4C0-A086A065B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2AC7F-7C1D-DC49-8C3F-1C380FAEBD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3AA8C-15D4-C440-B7A6-B3281C6095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82CCA-E908-5D4B-88DE-CCB3189FA5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F926885-5829-0A40-BA08-555F19A639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7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72" r:id="rId10"/>
    <p:sldLayoutId id="2147483673" r:id="rId11"/>
    <p:sldLayoutId id="214748367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2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16.jpg"/><Relationship Id="rId5" Type="http://schemas.microsoft.com/office/2007/relationships/media" Target="../media/media6.mp3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4735-3D57-1F4F-A418-AAD46DD563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Go Higher Presents Linda-Ray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28768A-A238-A948-A451-F7C2D0F4E1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916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23FCDB-2546-7D41-B2C3-1B43B5D8B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4CD52B-908D-4692-94E5-6EDFDC3BFDF9}"/>
              </a:ext>
            </a:extLst>
          </p:cNvPr>
          <p:cNvSpPr txBox="1">
            <a:spLocks/>
          </p:cNvSpPr>
          <p:nvPr/>
        </p:nvSpPr>
        <p:spPr>
          <a:xfrm>
            <a:off x="733797" y="170727"/>
            <a:ext cx="5279103" cy="6478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The </a:t>
            </a:r>
            <a:r>
              <a:rPr lang="en-US" b="1" dirty="0"/>
              <a:t>STAR </a:t>
            </a:r>
            <a:r>
              <a:rPr lang="en-US" dirty="0"/>
              <a:t>method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565892A-F25B-4EB7-8C4A-4300F49856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3797" y="1355238"/>
            <a:ext cx="10789609" cy="485426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The STAR method is a useful tool to help you set and manage your goals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255502-80E4-4499-89A1-1E088B9832E2}"/>
              </a:ext>
            </a:extLst>
          </p:cNvPr>
          <p:cNvSpPr txBox="1"/>
          <p:nvPr/>
        </p:nvSpPr>
        <p:spPr>
          <a:xfrm>
            <a:off x="1078787" y="1966256"/>
            <a:ext cx="1020223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S</a:t>
            </a:r>
            <a:r>
              <a:rPr lang="en-GB" sz="2800" dirty="0"/>
              <a:t>pecific</a:t>
            </a:r>
            <a:r>
              <a:rPr lang="en-GB" dirty="0"/>
              <a:t>.</a:t>
            </a:r>
          </a:p>
          <a:p>
            <a:r>
              <a:rPr lang="en-GB" i="1" dirty="0"/>
              <a:t>Make it simple and focused</a:t>
            </a:r>
          </a:p>
          <a:p>
            <a:endParaRPr lang="en-GB" sz="2800" dirty="0"/>
          </a:p>
          <a:p>
            <a:r>
              <a:rPr lang="en-GB" sz="2800" b="1" dirty="0"/>
              <a:t>T</a:t>
            </a:r>
            <a:r>
              <a:rPr lang="en-GB" sz="2800" dirty="0"/>
              <a:t>ime-bound</a:t>
            </a:r>
            <a:endParaRPr lang="en-GB" dirty="0"/>
          </a:p>
          <a:p>
            <a:r>
              <a:rPr lang="en-GB" i="1" dirty="0"/>
              <a:t>When will you do it by?</a:t>
            </a:r>
            <a:endParaRPr lang="en-GB" dirty="0"/>
          </a:p>
          <a:p>
            <a:endParaRPr lang="en-GB" sz="2800" dirty="0"/>
          </a:p>
          <a:p>
            <a:r>
              <a:rPr lang="en-GB" sz="2800" b="1" dirty="0"/>
              <a:t>A</a:t>
            </a:r>
            <a:r>
              <a:rPr lang="en-GB" sz="2800" dirty="0"/>
              <a:t>ttainable                          </a:t>
            </a:r>
          </a:p>
          <a:p>
            <a:r>
              <a:rPr lang="en-GB" i="1" dirty="0"/>
              <a:t>Is it realistic?</a:t>
            </a:r>
          </a:p>
          <a:p>
            <a:endParaRPr lang="en-GB" dirty="0"/>
          </a:p>
          <a:p>
            <a:endParaRPr lang="en-GB" sz="2800" dirty="0"/>
          </a:p>
          <a:p>
            <a:r>
              <a:rPr lang="en-GB" sz="2800" b="1" dirty="0"/>
              <a:t>R</a:t>
            </a:r>
            <a:r>
              <a:rPr lang="en-GB" sz="2800" dirty="0"/>
              <a:t>elevant                            </a:t>
            </a:r>
          </a:p>
          <a:p>
            <a:r>
              <a:rPr lang="en-GB" i="1" dirty="0"/>
              <a:t>What is the point of your goal?</a:t>
            </a:r>
          </a:p>
        </p:txBody>
      </p:sp>
    </p:spTree>
    <p:extLst>
      <p:ext uri="{BB962C8B-B14F-4D97-AF65-F5344CB8AC3E}">
        <p14:creationId xmlns:p14="http://schemas.microsoft.com/office/powerpoint/2010/main" val="852880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AAD4A7-2A8C-32D0-D78D-8AB83FBDC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Activity 3- HE Action Planning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5CFF8B-05EF-00BD-649D-88A634BD3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F378A6-B139-6A7B-29A7-F5A2FB784E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Use the worksheets to do this thinking and set yourself goals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A0861AF-6178-2E44-BA5F-92DCA17C9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013" y="1211995"/>
            <a:ext cx="7573290" cy="540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249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Next steps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6897" y="1533525"/>
            <a:ext cx="6203335" cy="485426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Use mor</a:t>
            </a:r>
            <a:r>
              <a:rPr lang="en-GB" dirty="0" smtClean="0"/>
              <a:t>e of the activities from the Shaping your Future Workbook, which you can download for free using the QR Code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Ask others what they studied and how they got the jobs they did- friends, family, </a:t>
            </a:r>
            <a:r>
              <a:rPr lang="en-GB" dirty="0" smtClean="0"/>
              <a:t>teachers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Keep looking for other opportunities to build your skills and trying </a:t>
            </a:r>
            <a:r>
              <a:rPr lang="en-GB" smtClean="0"/>
              <a:t>new things out.</a:t>
            </a: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Thank you!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731" y="3782859"/>
            <a:ext cx="2604934" cy="26049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01438" y="2674816"/>
            <a:ext cx="3729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You can download the Shaping your future workbook here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12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623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B82F3-B4AC-FA02-0EF8-84281C9B17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63D409-A4BB-24CC-64EF-6514CD1096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235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3BBAC4-7138-9814-91B5-141C28279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this session we will: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19F66D-7658-A5AA-54A4-9298995BC45E}"/>
              </a:ext>
            </a:extLst>
          </p:cNvPr>
          <p:cNvSpPr txBox="1"/>
          <p:nvPr/>
        </p:nvSpPr>
        <p:spPr>
          <a:xfrm>
            <a:off x="1060255" y="3429000"/>
            <a:ext cx="57388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Reflect about ourselves- interests, skills and ambitions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Listen to and think about what a HE student says about their experiences</a:t>
            </a:r>
          </a:p>
          <a:p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Create an action plan about educational next steps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635" y="2707504"/>
            <a:ext cx="4129232" cy="275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57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E68995-7411-9644-AFDE-F168A266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3F490CC-65B3-4003-8E55-1CD3C6A6A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673" y="350577"/>
            <a:ext cx="10568654" cy="64785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Activity 1- Self reflection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DA21E2-B94C-4168-825A-7D9EDE2BD9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9" t="2419" b="1"/>
          <a:stretch/>
        </p:blipFill>
        <p:spPr>
          <a:xfrm>
            <a:off x="9992960" y="701213"/>
            <a:ext cx="1196060" cy="12134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5DC850-B035-4A07-85E0-FDD157A3D0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" t="2665" r="-1"/>
          <a:stretch/>
        </p:blipFill>
        <p:spPr>
          <a:xfrm>
            <a:off x="1432079" y="5238581"/>
            <a:ext cx="1361090" cy="1185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7193F65-3A1B-413B-9060-A8143BB856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-1759"/>
          <a:stretch/>
        </p:blipFill>
        <p:spPr>
          <a:xfrm rot="16200000">
            <a:off x="5548890" y="708067"/>
            <a:ext cx="1185689" cy="11185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09AE5C-8D52-4513-9C16-C5829D7E48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" b="1590"/>
          <a:stretch/>
        </p:blipFill>
        <p:spPr>
          <a:xfrm rot="10800000">
            <a:off x="9992960" y="4572173"/>
            <a:ext cx="1143375" cy="11251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BD1D42-168B-4861-B2BD-1A6ADA8EE7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674948">
            <a:off x="1243670" y="1607263"/>
            <a:ext cx="1041182" cy="122069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FD1837C-3E0F-4DF5-84D6-11DABCD1297D}"/>
              </a:ext>
            </a:extLst>
          </p:cNvPr>
          <p:cNvSpPr/>
          <p:nvPr/>
        </p:nvSpPr>
        <p:spPr>
          <a:xfrm>
            <a:off x="6577702" y="581249"/>
            <a:ext cx="246625" cy="210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B9D1AB-215F-4383-B538-A667929F3A2A}"/>
              </a:ext>
            </a:extLst>
          </p:cNvPr>
          <p:cNvSpPr/>
          <p:nvPr/>
        </p:nvSpPr>
        <p:spPr>
          <a:xfrm>
            <a:off x="10986671" y="4437390"/>
            <a:ext cx="262437" cy="269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ECA948A-C6F8-411C-9DFC-5492EF03CB81}"/>
              </a:ext>
            </a:extLst>
          </p:cNvPr>
          <p:cNvSpPr/>
          <p:nvPr/>
        </p:nvSpPr>
        <p:spPr>
          <a:xfrm>
            <a:off x="10333880" y="970217"/>
            <a:ext cx="230768" cy="152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F4E63A0-09AF-4534-AC73-4E9EA15DF93E}"/>
              </a:ext>
            </a:extLst>
          </p:cNvPr>
          <p:cNvSpPr/>
          <p:nvPr/>
        </p:nvSpPr>
        <p:spPr>
          <a:xfrm>
            <a:off x="2677785" y="5175654"/>
            <a:ext cx="230768" cy="152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744A028-7AD7-4A3D-AC28-A76977EED95A}"/>
              </a:ext>
            </a:extLst>
          </p:cNvPr>
          <p:cNvSpPr/>
          <p:nvPr/>
        </p:nvSpPr>
        <p:spPr>
          <a:xfrm>
            <a:off x="9801653" y="596110"/>
            <a:ext cx="246625" cy="210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B9A8ED8-B1CF-482A-8E7F-D62EF234A2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401148">
            <a:off x="6111977" y="5570176"/>
            <a:ext cx="1212014" cy="114888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11DF5BE-CA79-4A5C-ACEA-0B939EB2D9B8}"/>
              </a:ext>
            </a:extLst>
          </p:cNvPr>
          <p:cNvSpPr/>
          <p:nvPr/>
        </p:nvSpPr>
        <p:spPr>
          <a:xfrm>
            <a:off x="6141735" y="5487166"/>
            <a:ext cx="152034" cy="210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589D5171-AEF3-3609-28EC-57CF3472ED07}"/>
              </a:ext>
            </a:extLst>
          </p:cNvPr>
          <p:cNvSpPr/>
          <p:nvPr/>
        </p:nvSpPr>
        <p:spPr>
          <a:xfrm>
            <a:off x="3156563" y="1953446"/>
            <a:ext cx="6387185" cy="3105688"/>
          </a:xfrm>
          <a:prstGeom prst="cloud">
            <a:avLst/>
          </a:prstGeom>
          <a:solidFill>
            <a:srgbClr val="E62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self-reflection mean to you?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3309197-F7F6-48C4-8ABC-66324563BCD1}"/>
              </a:ext>
            </a:extLst>
          </p:cNvPr>
          <p:cNvSpPr/>
          <p:nvPr/>
        </p:nvSpPr>
        <p:spPr>
          <a:xfrm>
            <a:off x="2333678" y="1624526"/>
            <a:ext cx="262437" cy="269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/>
          </a:p>
        </p:txBody>
      </p:sp>
    </p:spTree>
    <p:extLst>
      <p:ext uri="{BB962C8B-B14F-4D97-AF65-F5344CB8AC3E}">
        <p14:creationId xmlns:p14="http://schemas.microsoft.com/office/powerpoint/2010/main" val="3813015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E68995-7411-9644-AFDE-F168A266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98800-EC40-504A-B9BB-5A4F93E5DC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9818" y="356627"/>
            <a:ext cx="7724318" cy="2142004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chemeClr val="tx1"/>
                </a:solidFill>
              </a:rPr>
              <a:t>Activity 1 – What makes you, you?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76351D-C7A9-4FCE-A09E-3FBC8FAF0E4A}"/>
              </a:ext>
            </a:extLst>
          </p:cNvPr>
          <p:cNvSpPr txBox="1"/>
          <p:nvPr/>
        </p:nvSpPr>
        <p:spPr>
          <a:xfrm>
            <a:off x="860974" y="1592876"/>
            <a:ext cx="6416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Think about the things that make up your personality, what interests you, what are you good at and what matters to you.</a:t>
            </a:r>
          </a:p>
          <a:p>
            <a:endParaRPr lang="en-GB" dirty="0"/>
          </a:p>
          <a:p>
            <a:r>
              <a:rPr lang="en-GB" b="1" dirty="0"/>
              <a:t>Jot down a few ideas to start with.</a:t>
            </a:r>
          </a:p>
        </p:txBody>
      </p:sp>
      <p:pic>
        <p:nvPicPr>
          <p:cNvPr id="16" name="Picture Placeholder 6" descr="A person sitting in a chair with a book and a pen&#10;&#10;Description automatically generated">
            <a:extLst>
              <a:ext uri="{FF2B5EF4-FFF2-40B4-BE49-F238E27FC236}">
                <a16:creationId xmlns:a16="http://schemas.microsoft.com/office/drawing/2014/main" id="{F03E1102-59E3-43DC-B516-6F877255C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89" r="5838" b="9059"/>
          <a:stretch/>
        </p:blipFill>
        <p:spPr>
          <a:xfrm>
            <a:off x="7377114" y="271973"/>
            <a:ext cx="4516650" cy="59084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EB0BB4-235A-4630-98D1-395372CC4325}"/>
              </a:ext>
            </a:extLst>
          </p:cNvPr>
          <p:cNvSpPr txBox="1"/>
          <p:nvPr/>
        </p:nvSpPr>
        <p:spPr>
          <a:xfrm>
            <a:off x="860974" y="3251200"/>
            <a:ext cx="64161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Think about your: </a:t>
            </a:r>
          </a:p>
          <a:p>
            <a:endParaRPr lang="en-GB" dirty="0"/>
          </a:p>
          <a:p>
            <a:r>
              <a:rPr lang="en-GB" dirty="0"/>
              <a:t>Hobbies</a:t>
            </a:r>
          </a:p>
          <a:p>
            <a:r>
              <a:rPr lang="en-GB" b="1" dirty="0"/>
              <a:t>Interests</a:t>
            </a:r>
          </a:p>
          <a:p>
            <a:r>
              <a:rPr lang="en-GB" dirty="0"/>
              <a:t>Goals</a:t>
            </a:r>
          </a:p>
          <a:p>
            <a:r>
              <a:rPr lang="en-GB" b="1" dirty="0"/>
              <a:t>Aspirations</a:t>
            </a:r>
          </a:p>
          <a:p>
            <a:r>
              <a:rPr lang="en-GB" dirty="0"/>
              <a:t>Skills</a:t>
            </a:r>
          </a:p>
          <a:p>
            <a:r>
              <a:rPr lang="en-GB" b="1" dirty="0"/>
              <a:t>Priorities</a:t>
            </a:r>
          </a:p>
          <a:p>
            <a:r>
              <a:rPr lang="en-GB" dirty="0"/>
              <a:t>Experiences</a:t>
            </a:r>
          </a:p>
          <a:p>
            <a:r>
              <a:rPr lang="en-GB" b="1" dirty="0"/>
              <a:t>Interests</a:t>
            </a:r>
          </a:p>
        </p:txBody>
      </p:sp>
    </p:spTree>
    <p:extLst>
      <p:ext uri="{BB962C8B-B14F-4D97-AF65-F5344CB8AC3E}">
        <p14:creationId xmlns:p14="http://schemas.microsoft.com/office/powerpoint/2010/main" val="3906414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378EB-FEC4-4C4B-A61B-4F4D3A5A5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Activity 1- Self reflection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E68995-7411-9644-AFDE-F168A2669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15D0F6-4071-6966-FE8E-12622D6C0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1" y="1837267"/>
            <a:ext cx="6804822" cy="403218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A65A9112-70AB-075E-11FC-7EB6A8ECEE36}"/>
              </a:ext>
            </a:extLst>
          </p:cNvPr>
          <p:cNvSpPr/>
          <p:nvPr/>
        </p:nvSpPr>
        <p:spPr>
          <a:xfrm>
            <a:off x="6765320" y="604704"/>
            <a:ext cx="5078626" cy="3121146"/>
          </a:xfrm>
          <a:prstGeom prst="clou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It is useful to know more about yourself before you think about decisions for the future</a:t>
            </a:r>
          </a:p>
          <a:p>
            <a:pPr algn="ctr"/>
            <a:endParaRPr lang="en-GB" sz="2400" dirty="0"/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16A488BC-5DE7-62BE-B030-074D1267695B}"/>
              </a:ext>
            </a:extLst>
          </p:cNvPr>
          <p:cNvSpPr/>
          <p:nvPr/>
        </p:nvSpPr>
        <p:spPr>
          <a:xfrm>
            <a:off x="7152045" y="3141514"/>
            <a:ext cx="4090089" cy="2924348"/>
          </a:xfrm>
          <a:prstGeom prst="clou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 with a partner, but write about yourself on the ‘what makes you, you’ worksheets</a:t>
            </a:r>
          </a:p>
        </p:txBody>
      </p:sp>
    </p:spTree>
    <p:extLst>
      <p:ext uri="{BB962C8B-B14F-4D97-AF65-F5344CB8AC3E}">
        <p14:creationId xmlns:p14="http://schemas.microsoft.com/office/powerpoint/2010/main" val="1617622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7C0A6-F422-734C-B3AF-5A71897BC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Who’s in the podcast?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6AD042-768E-F44E-9C24-57F4618D9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A7CD56-548E-0646-BDC6-F13E46B712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Linda-ray Ndlovu</a:t>
            </a:r>
          </a:p>
          <a:p>
            <a:endParaRPr lang="en-GB" sz="2400" dirty="0"/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/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/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/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Placeholder 7" descr="A collage of a person and a building&#10;&#10;Description automatically generated">
            <a:extLst>
              <a:ext uri="{FF2B5EF4-FFF2-40B4-BE49-F238E27FC236}">
                <a16:creationId xmlns:a16="http://schemas.microsoft.com/office/drawing/2014/main" id="{FFB444B8-34C2-2882-521A-3B399DE4B2C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3470" b="3470"/>
          <a:stretch>
            <a:fillRect/>
          </a:stretch>
        </p:blipFill>
        <p:spPr/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923C21-9755-7497-4772-01B98C8F8854}"/>
              </a:ext>
            </a:extLst>
          </p:cNvPr>
          <p:cNvSpPr txBox="1"/>
          <p:nvPr/>
        </p:nvSpPr>
        <p:spPr>
          <a:xfrm>
            <a:off x="5831559" y="6391493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000" dirty="0"/>
              <a:t>(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Image courtesy of YEP</a:t>
            </a:r>
            <a:r>
              <a:rPr lang="en-GB" sz="2000" dirty="0"/>
              <a:t>)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527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D8009B1-28CE-C678-D158-8EBF5991E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Activity 2- Podcast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3C3516-2FDA-F706-0BA0-5A83590BA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D87957-9BA3-E801-06F9-D4B38889D0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What is Linda-Ray learning at HE? Think of 3 things</a:t>
            </a:r>
          </a:p>
          <a:p>
            <a:pPr marL="457200" indent="-457200">
              <a:buAutoNum type="arabicPeriod"/>
            </a:pPr>
            <a:endParaRPr lang="en-GB" sz="2000" dirty="0"/>
          </a:p>
          <a:p>
            <a:pPr marL="457200" indent="-457200">
              <a:buAutoNum type="arabicPeriod"/>
            </a:pPr>
            <a:r>
              <a:rPr lang="en-GB" dirty="0"/>
              <a:t>What inspired her to study this?</a:t>
            </a:r>
          </a:p>
          <a:p>
            <a:pPr marL="457200" indent="-457200">
              <a:buAutoNum type="arabicPeriod"/>
            </a:pPr>
            <a:endParaRPr lang="en-GB" sz="2000" dirty="0"/>
          </a:p>
          <a:p>
            <a:pPr marL="457200" indent="-457200">
              <a:buAutoNum type="arabicPeriod"/>
            </a:pPr>
            <a:r>
              <a:rPr lang="en-GB" dirty="0"/>
              <a:t>What did Linda-Ray explain about her background?</a:t>
            </a:r>
          </a:p>
        </p:txBody>
      </p:sp>
      <p:pic>
        <p:nvPicPr>
          <p:cNvPr id="18" name="Picture Placeholder 17" descr="A microphone and headphones on a stand&#10;&#10;Description automatically generated">
            <a:extLst>
              <a:ext uri="{FF2B5EF4-FFF2-40B4-BE49-F238E27FC236}">
                <a16:creationId xmlns:a16="http://schemas.microsoft.com/office/drawing/2014/main" id="{703C95A5-7A76-8297-5849-156FDE37D34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9"/>
          <a:srcRect l="6488" r="6488"/>
          <a:stretch>
            <a:fillRect/>
          </a:stretch>
        </p:blipFill>
        <p:spPr>
          <a:xfrm>
            <a:off x="8598090" y="328190"/>
            <a:ext cx="3447670" cy="3961755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926A87-5733-7F61-EE42-DFD8D68C8FED}"/>
              </a:ext>
            </a:extLst>
          </p:cNvPr>
          <p:cNvSpPr txBox="1"/>
          <p:nvPr/>
        </p:nvSpPr>
        <p:spPr>
          <a:xfrm>
            <a:off x="7629098" y="4614009"/>
            <a:ext cx="36644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turn</a:t>
            </a:r>
          </a:p>
          <a:p>
            <a:pPr algn="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to the podcast, each time the teacher stops the podcast, discuss the questions with a partner</a:t>
            </a:r>
          </a:p>
        </p:txBody>
      </p:sp>
      <p:pic>
        <p:nvPicPr>
          <p:cNvPr id="2" name="Q1">
            <a:hlinkClick r:id="" action="ppaction://media"/>
            <a:extLst>
              <a:ext uri="{FF2B5EF4-FFF2-40B4-BE49-F238E27FC236}">
                <a16:creationId xmlns:a16="http://schemas.microsoft.com/office/drawing/2014/main" id="{D588BF11-07F5-C8E1-4D68-24A84E51B2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204" y="1473275"/>
            <a:ext cx="609600" cy="609600"/>
          </a:xfrm>
          <a:prstGeom prst="rect">
            <a:avLst/>
          </a:prstGeom>
        </p:spPr>
      </p:pic>
      <p:pic>
        <p:nvPicPr>
          <p:cNvPr id="3" name="Q2">
            <a:hlinkClick r:id="" action="ppaction://media"/>
            <a:extLst>
              <a:ext uri="{FF2B5EF4-FFF2-40B4-BE49-F238E27FC236}">
                <a16:creationId xmlns:a16="http://schemas.microsoft.com/office/drawing/2014/main" id="{68DF819F-0AD5-0CAD-0CA5-1476EFEDCD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204" y="2606900"/>
            <a:ext cx="609600" cy="609600"/>
          </a:xfrm>
          <a:prstGeom prst="rect">
            <a:avLst/>
          </a:prstGeom>
        </p:spPr>
      </p:pic>
      <p:pic>
        <p:nvPicPr>
          <p:cNvPr id="4" name="Q3">
            <a:hlinkClick r:id="" action="ppaction://media"/>
            <a:extLst>
              <a:ext uri="{FF2B5EF4-FFF2-40B4-BE49-F238E27FC236}">
                <a16:creationId xmlns:a16="http://schemas.microsoft.com/office/drawing/2014/main" id="{93CAD008-7167-1DAD-252A-B0ECF667083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000" y="37405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7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7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D8009B1-28CE-C678-D158-8EBF5991E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Activity 2- Podcast continued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3C3516-2FDA-F706-0BA0-5A83590BA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D87957-9BA3-E801-06F9-D4B38889D0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	How did moving around help Linda-Ray become the person she is today?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	Why did you think playing sports helped her?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GB" sz="2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	How did she describe her music?</a:t>
            </a:r>
          </a:p>
          <a:p>
            <a:pPr marL="0" indent="0">
              <a:buNone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chemeClr val="accent1"/>
                </a:solidFill>
              </a:rPr>
              <a:t>7. </a:t>
            </a:r>
            <a:r>
              <a:rPr lang="en-GB" sz="2000" dirty="0"/>
              <a:t>	What advice did Linda-Ray give?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DADABD6D-E9F6-6EAA-4D91-2C53E4F2FE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11"/>
          <a:srcRect l="6488" r="6488"/>
          <a:stretch>
            <a:fillRect/>
          </a:stretch>
        </p:blipFill>
        <p:spPr>
          <a:xfrm>
            <a:off x="7403805" y="0"/>
            <a:ext cx="5885543" cy="6868768"/>
          </a:xfrm>
        </p:spPr>
      </p:pic>
      <p:pic>
        <p:nvPicPr>
          <p:cNvPr id="2" name="Q4">
            <a:hlinkClick r:id="" action="ppaction://media"/>
            <a:extLst>
              <a:ext uri="{FF2B5EF4-FFF2-40B4-BE49-F238E27FC236}">
                <a16:creationId xmlns:a16="http://schemas.microsoft.com/office/drawing/2014/main" id="{133BA5E9-72F6-60AD-1B0C-DC7B36EF19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78488" y="1523288"/>
            <a:ext cx="609600" cy="609600"/>
          </a:xfrm>
          <a:prstGeom prst="rect">
            <a:avLst/>
          </a:prstGeom>
        </p:spPr>
      </p:pic>
      <p:pic>
        <p:nvPicPr>
          <p:cNvPr id="3" name="Q5">
            <a:hlinkClick r:id="" action="ppaction://media"/>
            <a:extLst>
              <a:ext uri="{FF2B5EF4-FFF2-40B4-BE49-F238E27FC236}">
                <a16:creationId xmlns:a16="http://schemas.microsoft.com/office/drawing/2014/main" id="{B9008DA6-0064-CD03-1DA9-BB43984F92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78488" y="2671051"/>
            <a:ext cx="609600" cy="609600"/>
          </a:xfrm>
          <a:prstGeom prst="rect">
            <a:avLst/>
          </a:prstGeom>
        </p:spPr>
      </p:pic>
      <p:pic>
        <p:nvPicPr>
          <p:cNvPr id="11" name="Q6">
            <a:hlinkClick r:id="" action="ppaction://media"/>
            <a:extLst>
              <a:ext uri="{FF2B5EF4-FFF2-40B4-BE49-F238E27FC236}">
                <a16:creationId xmlns:a16="http://schemas.microsoft.com/office/drawing/2014/main" id="{78F23F75-85E2-6826-E213-CBA27E09155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78488" y="3818814"/>
            <a:ext cx="609600" cy="609600"/>
          </a:xfrm>
          <a:prstGeom prst="rect">
            <a:avLst/>
          </a:prstGeom>
        </p:spPr>
      </p:pic>
      <p:pic>
        <p:nvPicPr>
          <p:cNvPr id="13" name="Q7">
            <a:hlinkClick r:id="" action="ppaction://media"/>
            <a:extLst>
              <a:ext uri="{FF2B5EF4-FFF2-40B4-BE49-F238E27FC236}">
                <a16:creationId xmlns:a16="http://schemas.microsoft.com/office/drawing/2014/main" id="{2F2E4D77-EDB9-07CD-25B5-A55AC775350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78488" y="4725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3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4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22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03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23FCDB-2546-7D41-B2C3-1B43B5D8B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26885-5829-0A40-BA08-555F19A6394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79F52DA1-C974-4237-1C30-C52C9587C2CE}"/>
              </a:ext>
            </a:extLst>
          </p:cNvPr>
          <p:cNvSpPr/>
          <p:nvPr/>
        </p:nvSpPr>
        <p:spPr>
          <a:xfrm>
            <a:off x="2282902" y="3249989"/>
            <a:ext cx="3622751" cy="2527765"/>
          </a:xfrm>
          <a:prstGeom prst="cloud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E4E600D4-9CE0-BD7F-FABA-D5455ADCA102}"/>
              </a:ext>
            </a:extLst>
          </p:cNvPr>
          <p:cNvSpPr/>
          <p:nvPr/>
        </p:nvSpPr>
        <p:spPr>
          <a:xfrm>
            <a:off x="4103776" y="376137"/>
            <a:ext cx="5424628" cy="3589641"/>
          </a:xfrm>
          <a:prstGeom prst="clou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 b="1" dirty="0"/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27AF7B30-2D04-4A1F-CC05-1591D59E5A8B}"/>
              </a:ext>
            </a:extLst>
          </p:cNvPr>
          <p:cNvSpPr/>
          <p:nvPr/>
        </p:nvSpPr>
        <p:spPr>
          <a:xfrm>
            <a:off x="1247813" y="1456394"/>
            <a:ext cx="4683117" cy="2281390"/>
          </a:xfrm>
          <a:prstGeom prst="clou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 dirty="0"/>
          </a:p>
          <a:p>
            <a:pPr algn="ctr"/>
            <a:r>
              <a:rPr lang="en-GB" sz="2800" dirty="0"/>
              <a:t>1. What is important to you on this journey</a:t>
            </a:r>
          </a:p>
          <a:p>
            <a:pPr algn="ctr"/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589D5171-AEF3-3609-28EC-57CF3472ED07}"/>
              </a:ext>
            </a:extLst>
          </p:cNvPr>
          <p:cNvSpPr/>
          <p:nvPr/>
        </p:nvSpPr>
        <p:spPr>
          <a:xfrm>
            <a:off x="5308269" y="2921067"/>
            <a:ext cx="4836516" cy="2785648"/>
          </a:xfrm>
          <a:prstGeom prst="cloud">
            <a:avLst/>
          </a:prstGeom>
          <a:solidFill>
            <a:srgbClr val="E62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Anything you’re unsure of?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F9DDBE-3FD9-467E-B0F7-18B492A047CB}"/>
              </a:ext>
            </a:extLst>
          </p:cNvPr>
          <p:cNvSpPr txBox="1"/>
          <p:nvPr/>
        </p:nvSpPr>
        <p:spPr>
          <a:xfrm>
            <a:off x="2693770" y="4036817"/>
            <a:ext cx="33488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3. What do you need to do next?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D67E22-C81A-4E0D-B3D2-E55D4A63FD31}"/>
              </a:ext>
            </a:extLst>
          </p:cNvPr>
          <p:cNvSpPr txBox="1"/>
          <p:nvPr/>
        </p:nvSpPr>
        <p:spPr>
          <a:xfrm>
            <a:off x="6020833" y="1387961"/>
            <a:ext cx="276606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Who should you talk to?</a:t>
            </a:r>
          </a:p>
          <a:p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14D9DF-D3F0-4798-BC0D-BE2FADB13A2A}"/>
              </a:ext>
            </a:extLst>
          </p:cNvPr>
          <p:cNvSpPr txBox="1"/>
          <p:nvPr/>
        </p:nvSpPr>
        <p:spPr>
          <a:xfrm>
            <a:off x="674370" y="376137"/>
            <a:ext cx="3131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Mind mapping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743990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12783"/>
      </a:dk1>
      <a:lt1>
        <a:srgbClr val="FFFFFF"/>
      </a:lt1>
      <a:dk2>
        <a:srgbClr val="312783"/>
      </a:dk2>
      <a:lt2>
        <a:srgbClr val="E7E6E6"/>
      </a:lt2>
      <a:accent1>
        <a:srgbClr val="312783"/>
      </a:accent1>
      <a:accent2>
        <a:srgbClr val="E6007E"/>
      </a:accent2>
      <a:accent3>
        <a:srgbClr val="E6E6E6"/>
      </a:accent3>
      <a:accent4>
        <a:srgbClr val="4A2D6A"/>
      </a:accent4>
      <a:accent5>
        <a:srgbClr val="F8941A"/>
      </a:accent5>
      <a:accent6>
        <a:srgbClr val="E6E6E6"/>
      </a:accent6>
      <a:hlink>
        <a:srgbClr val="48A1FA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449</TotalTime>
  <Words>481</Words>
  <Application>Microsoft Office PowerPoint</Application>
  <PresentationFormat>Widescreen</PresentationFormat>
  <Paragraphs>102</Paragraphs>
  <Slides>14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Go Higher Presents Linda-Ray</vt:lpstr>
      <vt:lpstr>In this session we will:</vt:lpstr>
      <vt:lpstr>Activity 1- Self reflection</vt:lpstr>
      <vt:lpstr>PowerPoint Presentation</vt:lpstr>
      <vt:lpstr>Activity 1- Self reflection</vt:lpstr>
      <vt:lpstr>Who’s in the podcast?</vt:lpstr>
      <vt:lpstr>Activity 2- Podcast</vt:lpstr>
      <vt:lpstr>Activity 2- Podcast continued </vt:lpstr>
      <vt:lpstr>PowerPoint Presentation</vt:lpstr>
      <vt:lpstr>PowerPoint Presentation</vt:lpstr>
      <vt:lpstr>Activity 3- HE Action Planning</vt:lpstr>
      <vt:lpstr>Next steps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Jenny Scannell</cp:lastModifiedBy>
  <cp:revision>82</cp:revision>
  <dcterms:created xsi:type="dcterms:W3CDTF">2022-06-30T10:37:42Z</dcterms:created>
  <dcterms:modified xsi:type="dcterms:W3CDTF">2025-03-28T11:33:08Z</dcterms:modified>
</cp:coreProperties>
</file>