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7" r:id="rId5"/>
    <p:sldId id="304" r:id="rId6"/>
    <p:sldId id="306" r:id="rId7"/>
    <p:sldId id="305" r:id="rId8"/>
    <p:sldId id="315" r:id="rId9"/>
    <p:sldId id="297" r:id="rId10"/>
    <p:sldId id="295" r:id="rId11"/>
    <p:sldId id="316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ABC05-77C8-4DE8-98F8-8A688378E270}" v="10" dt="2025-05-02T13:17:36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71008" autoAdjust="0"/>
  </p:normalViewPr>
  <p:slideViewPr>
    <p:cSldViewPr snapToGrid="0" snapToObjects="1">
      <p:cViewPr varScale="1">
        <p:scale>
          <a:sx n="49" d="100"/>
          <a:sy n="49" d="100"/>
        </p:scale>
        <p:origin x="10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31AAE-EB70-7E46-9DA2-B3CD55453D8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FAE85-8F97-0C44-A90F-62FCB906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7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FAE85-8F97-0C44-A90F-62FCB90639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FAE85-8F97-0C44-A90F-62FCB90639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4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FAE85-8F97-0C44-A90F-62FCB90639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3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DFAE85-8F97-0C44-A90F-62FCB90639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8CE88-1E1E-9849-B451-5457C40E0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2AD80-71C7-BD4A-A167-327DD9B9D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088886"/>
            <a:ext cx="9144000" cy="1164765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0D87A-B4B5-E541-B6F5-842E8ECEB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22427"/>
            <a:ext cx="9144000" cy="8551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4BF69-E8DA-F341-84C6-E9E0B8314450}"/>
              </a:ext>
            </a:extLst>
          </p:cNvPr>
          <p:cNvSpPr/>
          <p:nvPr userDrawn="1"/>
        </p:nvSpPr>
        <p:spPr>
          <a:xfrm>
            <a:off x="5466000" y="5442002"/>
            <a:ext cx="12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ABD5BB-3A73-5C32-F073-7493BA8D9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590" y="1542859"/>
            <a:ext cx="6160163" cy="1519088"/>
          </a:xfrm>
        </p:spPr>
        <p:txBody>
          <a:bodyPr anchor="b">
            <a:noAutofit/>
          </a:bodyPr>
          <a:lstStyle>
            <a:lvl1pPr>
              <a:defRPr sz="4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section divider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BDC21E-950D-2D33-35EB-9B51BED66EAA}"/>
              </a:ext>
            </a:extLst>
          </p:cNvPr>
          <p:cNvSpPr txBox="1">
            <a:spLocks/>
          </p:cNvSpPr>
          <p:nvPr userDrawn="1"/>
        </p:nvSpPr>
        <p:spPr>
          <a:xfrm>
            <a:off x="152400" y="6612194"/>
            <a:ext cx="457200" cy="32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E41021-96F3-F17B-CC20-5843933D0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6297DE-4950-238C-E0C6-AD86C19045C5}"/>
              </a:ext>
            </a:extLst>
          </p:cNvPr>
          <p:cNvSpPr txBox="1">
            <a:spLocks/>
          </p:cNvSpPr>
          <p:nvPr userDrawn="1"/>
        </p:nvSpPr>
        <p:spPr>
          <a:xfrm>
            <a:off x="0" y="6451597"/>
            <a:ext cx="457200" cy="323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100000"/>
              </a:lnSpc>
              <a:defRPr sz="12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926885-5829-0A40-BA08-555F19A6394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4E1F12-BFAA-5F44-9D1E-11E5DA302D8A}"/>
              </a:ext>
            </a:extLst>
          </p:cNvPr>
          <p:cNvSpPr/>
          <p:nvPr userDrawn="1"/>
        </p:nvSpPr>
        <p:spPr>
          <a:xfrm>
            <a:off x="7821338" y="5"/>
            <a:ext cx="4460604" cy="4498199"/>
          </a:xfrm>
          <a:custGeom>
            <a:avLst/>
            <a:gdLst>
              <a:gd name="connsiteX0" fmla="*/ 245599 w 4460604"/>
              <a:gd name="connsiteY0" fmla="*/ 0 h 4498199"/>
              <a:gd name="connsiteX1" fmla="*/ 4460604 w 4460604"/>
              <a:gd name="connsiteY1" fmla="*/ 0 h 4498199"/>
              <a:gd name="connsiteX2" fmla="*/ 4460604 w 4460604"/>
              <a:gd name="connsiteY2" fmla="*/ 4266360 h 4498199"/>
              <a:gd name="connsiteX3" fmla="*/ 4227424 w 4460604"/>
              <a:gd name="connsiteY3" fmla="*/ 4351705 h 4498199"/>
              <a:gd name="connsiteX4" fmla="*/ 3258458 w 4460604"/>
              <a:gd name="connsiteY4" fmla="*/ 4498199 h 4498199"/>
              <a:gd name="connsiteX5" fmla="*/ 0 w 4460604"/>
              <a:gd name="connsiteY5" fmla="*/ 1239741 h 4498199"/>
              <a:gd name="connsiteX6" fmla="*/ 146494 w 4460604"/>
              <a:gd name="connsiteY6" fmla="*/ 270775 h 449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0604" h="4498199">
                <a:moveTo>
                  <a:pt x="245599" y="0"/>
                </a:moveTo>
                <a:lnTo>
                  <a:pt x="4460604" y="0"/>
                </a:lnTo>
                <a:lnTo>
                  <a:pt x="4460604" y="4266360"/>
                </a:lnTo>
                <a:lnTo>
                  <a:pt x="4227424" y="4351705"/>
                </a:lnTo>
                <a:cubicBezTo>
                  <a:pt x="3921328" y="4446911"/>
                  <a:pt x="3595882" y="4498199"/>
                  <a:pt x="3258458" y="4498199"/>
                </a:cubicBezTo>
                <a:cubicBezTo>
                  <a:pt x="1458861" y="4498199"/>
                  <a:pt x="0" y="3039338"/>
                  <a:pt x="0" y="1239741"/>
                </a:cubicBezTo>
                <a:cubicBezTo>
                  <a:pt x="0" y="902317"/>
                  <a:pt x="51288" y="576871"/>
                  <a:pt x="146494" y="2707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1427D89-6C0A-F92A-DBB7-E94235B6F3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64532" y="1406441"/>
            <a:ext cx="3875068" cy="545155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41479-13B8-4E8F-824C-0402FC679CA0}"/>
              </a:ext>
            </a:extLst>
          </p:cNvPr>
          <p:cNvSpPr/>
          <p:nvPr userDrawn="1"/>
        </p:nvSpPr>
        <p:spPr>
          <a:xfrm>
            <a:off x="6688668" y="0"/>
            <a:ext cx="550333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D427A1-C540-EE03-3F05-8932B55B6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73377-24FD-0167-1100-3043BA2B4B00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31783E5-BDE1-7C72-0285-C83B44074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3E39B77-1D29-57F8-EBA1-2EB1E11B67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87309" y="1533525"/>
            <a:ext cx="4359781" cy="4854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42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on a blue background&#10;&#10;Description automatically generated">
            <a:extLst>
              <a:ext uri="{FF2B5EF4-FFF2-40B4-BE49-F238E27FC236}">
                <a16:creationId xmlns:a16="http://schemas.microsoft.com/office/drawing/2014/main" id="{2D6E62E7-47AE-0185-3140-C83E47959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61B032-7356-200E-FE42-D8ED51568ABB}"/>
              </a:ext>
            </a:extLst>
          </p:cNvPr>
          <p:cNvSpPr/>
          <p:nvPr userDrawn="1"/>
        </p:nvSpPr>
        <p:spPr>
          <a:xfrm>
            <a:off x="0" y="0"/>
            <a:ext cx="12192000" cy="7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0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D8CE88-1E1E-9849-B451-5457C40E0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2AD80-71C7-BD4A-A167-327DD9B9D7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539663"/>
            <a:ext cx="9144000" cy="603148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0D87A-B4B5-E541-B6F5-842E8ECEB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583877"/>
            <a:ext cx="9144000" cy="85514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www.gohigherwestyorks.ac.uk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98785C-901E-AD48-A1F7-7CF03C154A20}"/>
              </a:ext>
            </a:extLst>
          </p:cNvPr>
          <p:cNvSpPr/>
          <p:nvPr userDrawn="1"/>
        </p:nvSpPr>
        <p:spPr>
          <a:xfrm>
            <a:off x="5466000" y="5303452"/>
            <a:ext cx="126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4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10568654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10568654" cy="485426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712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279103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279103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CFFB3-1A9B-464F-B316-A9D941A99F12}"/>
              </a:ext>
            </a:extLst>
          </p:cNvPr>
          <p:cNvSpPr/>
          <p:nvPr userDrawn="1"/>
        </p:nvSpPr>
        <p:spPr>
          <a:xfrm>
            <a:off x="7398326" y="0"/>
            <a:ext cx="47936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DF5D6-2C2F-6E49-A3DB-2CF4AE8A7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3049" y="762000"/>
            <a:ext cx="4641850" cy="5334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2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279103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279103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CFFB3-1A9B-464F-B316-A9D941A99F12}"/>
              </a:ext>
            </a:extLst>
          </p:cNvPr>
          <p:cNvSpPr/>
          <p:nvPr userDrawn="1"/>
        </p:nvSpPr>
        <p:spPr>
          <a:xfrm>
            <a:off x="7398326" y="0"/>
            <a:ext cx="479367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5DF5D6-2C2F-6E49-A3DB-2CF4AE8A7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33049" y="762000"/>
            <a:ext cx="4641850" cy="5334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6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935226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35118" y="0"/>
            <a:ext cx="5156881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5317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559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5949684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1355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0"/>
            <a:ext cx="4911213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921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1559" y="350577"/>
            <a:ext cx="5740196" cy="647853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5"/>
            <a:ext cx="457199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51581-9BBF-4B46-9CC3-757E7E5B20A4}"/>
              </a:ext>
            </a:extLst>
          </p:cNvPr>
          <p:cNvSpPr/>
          <p:nvPr userDrawn="1"/>
        </p:nvSpPr>
        <p:spPr>
          <a:xfrm>
            <a:off x="5949684" y="1106131"/>
            <a:ext cx="108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23C219-3C03-A541-A82F-0000888B8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31355" y="1533525"/>
            <a:ext cx="5740196" cy="485426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5E531B-A578-1046-9F92-E47A85E31F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0658" y="479345"/>
            <a:ext cx="4527755" cy="5908448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2588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27E819-F239-38DB-0837-4CA82776BA0C}"/>
              </a:ext>
            </a:extLst>
          </p:cNvPr>
          <p:cNvSpPr/>
          <p:nvPr userDrawn="1"/>
        </p:nvSpPr>
        <p:spPr>
          <a:xfrm>
            <a:off x="-5837" y="6384976"/>
            <a:ext cx="457199" cy="473024"/>
          </a:xfrm>
          <a:prstGeom prst="rect">
            <a:avLst/>
          </a:prstGeom>
          <a:solidFill>
            <a:srgbClr val="46FDFF"/>
          </a:solidFill>
          <a:ln>
            <a:solidFill>
              <a:srgbClr val="46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36E80-A061-E148-B760-D8FA5D3F1B3B}"/>
              </a:ext>
            </a:extLst>
          </p:cNvPr>
          <p:cNvSpPr/>
          <p:nvPr userDrawn="1"/>
        </p:nvSpPr>
        <p:spPr>
          <a:xfrm>
            <a:off x="457200" y="0"/>
            <a:ext cx="11734800" cy="6889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B0F0A-AB31-0E41-95E4-19F00CCC2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01" y="350577"/>
            <a:ext cx="10568654" cy="64785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65B0E-F971-874B-AB35-A127EA2F0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226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262AC8-4437-5942-B891-DEA8AB543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9715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88CD2F0-AE70-A442-945B-CE0963D56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5095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6A19679-F1E7-AD43-A8E7-603C8E30B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629" y="4422482"/>
            <a:ext cx="2192337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6CFA74-4A91-8960-2940-396098C0A0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50504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C99B1F-A40A-24A1-EA85-B0580E6B3B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93849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1D0718F-BE2D-5B8E-0E9E-DADFA78134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45095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7903FDC-A167-E7AA-CB20-4C85BBC111A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7623" y="2014595"/>
            <a:ext cx="2160000" cy="216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A372B-6954-D2AA-F5E2-28C43A12194E}"/>
              </a:ext>
            </a:extLst>
          </p:cNvPr>
          <p:cNvSpPr/>
          <p:nvPr userDrawn="1"/>
        </p:nvSpPr>
        <p:spPr>
          <a:xfrm>
            <a:off x="1" y="0"/>
            <a:ext cx="457199" cy="63849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736E80-A061-E148-B760-D8FA5D3F1B3B}"/>
              </a:ext>
            </a:extLst>
          </p:cNvPr>
          <p:cNvSpPr/>
          <p:nvPr userDrawn="1"/>
        </p:nvSpPr>
        <p:spPr>
          <a:xfrm>
            <a:off x="457200" y="0"/>
            <a:ext cx="11734800" cy="6889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CA724D-B2EC-1348-A476-9AB73B4BA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2" r="132"/>
          <a:stretch/>
        </p:blipFill>
        <p:spPr>
          <a:xfrm>
            <a:off x="0" y="0"/>
            <a:ext cx="45599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89B0A-13F9-5B4F-A7BB-75B72C95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65B0E-F971-874B-AB35-A127EA2F0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227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9262AC8-4437-5942-B891-DEA8AB543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9716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88CD2F0-AE70-A442-945B-CE0963D567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5096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6A19679-F1E7-AD43-A8E7-603C8E30B4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8630" y="4112768"/>
            <a:ext cx="2160000" cy="113886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B6E234-4D58-2242-BEAD-41ED30FA57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75226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9AB1C715-EF2D-9C4A-BD77-769BF1640B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39715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89C6EFC-51E4-9A4B-AD14-E6FC411768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61263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4921495B-A15A-3047-B976-E1A7DAD2A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8629" y="1429258"/>
            <a:ext cx="21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7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739D8-032A-0647-8556-12CD09BE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39FB2-EB19-5448-A4C0-A086A065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2AC7F-7C1D-DC49-8C3F-1C380FAEB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3AA8C-15D4-C440-B7A6-B3281C609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82CCA-E908-5D4B-88DE-CCB3189FA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926885-5829-0A40-BA08-555F19A63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7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72" r:id="rId11"/>
    <p:sldLayoutId id="2147483673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higherwestyorks.ac.uk/courses/changes-to-ucas-personal-statements-academic-year-25-2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higherwestyorks.ac.uk/resources/teachers-carers-advisors/cpd/cpd-newslet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higherwestyorks.ac.uk/resources/teachers-carers-advisors/go-higher-in-apprenticeship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ohigherwestyorks.ac.uk/resources/teachers-carers-advisors/underrepresented-groups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higherwestyorks.ac.uk/resources/teachers-carers-advisors/underrepresented-groups/disability-and-wellbeing-suppor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higherwestyorks.ac.uk/resources/teachers-carers-advisors/underrepresented-groups/care-leaver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higherwestyorks.ac.uk/resources/teachers-carers-advisors/underrepresented-groups/males-on-free-school-meals/" TargetMode="External"/><Relationship Id="rId2" Type="http://schemas.openxmlformats.org/officeDocument/2006/relationships/hyperlink" Target="https://gohigherwestyorks.ac.uk/resources/teachers-carers-advisors/underrepresented-groups/black-asian-and-minoritised-ethnic-learner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4735-3D57-1F4F-A418-AAD46DD563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GHWY Resources for Underrepresented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768A-A238-A948-A451-F7C2D0F4E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Jenny Scannell </a:t>
            </a:r>
          </a:p>
        </p:txBody>
      </p:sp>
    </p:spTree>
    <p:extLst>
      <p:ext uri="{BB962C8B-B14F-4D97-AF65-F5344CB8AC3E}">
        <p14:creationId xmlns:p14="http://schemas.microsoft.com/office/powerpoint/2010/main" val="4539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7341-1350-D00C-FA69-44F7DA9F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93" y="239740"/>
            <a:ext cx="11513444" cy="647853"/>
          </a:xfrm>
        </p:spPr>
        <p:txBody>
          <a:bodyPr>
            <a:noAutofit/>
          </a:bodyPr>
          <a:lstStyle/>
          <a:p>
            <a:r>
              <a:rPr lang="en-GB" dirty="0"/>
              <a:t>GHWY CPD: Changes to Personal Statements 25/26 Webinar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BBEDA-9DE4-4BBC-719D-298F0654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986D-C451-1E9A-6798-E9F79C6007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201" y="1602471"/>
            <a:ext cx="7588045" cy="2217381"/>
          </a:xfrm>
        </p:spPr>
        <p:txBody>
          <a:bodyPr/>
          <a:lstStyle/>
          <a:p>
            <a:r>
              <a:rPr lang="en-GB" sz="2800" b="0" i="0" dirty="0">
                <a:solidFill>
                  <a:schemeClr val="accent1"/>
                </a:solidFill>
                <a:effectLst/>
                <a:latin typeface="+mj-lt"/>
              </a:rPr>
              <a:t>Advancing Access led a CPD session on the recent personal statement reform, outlining the new process and offering expert guidance.</a:t>
            </a:r>
          </a:p>
          <a:p>
            <a:pPr marL="0" indent="0">
              <a:buNone/>
            </a:pPr>
            <a:endParaRPr lang="en-GB" sz="2800" b="0" i="0" dirty="0">
              <a:solidFill>
                <a:schemeClr val="accent1"/>
              </a:solidFill>
              <a:effectLst/>
              <a:latin typeface="+mj-lt"/>
            </a:endParaRPr>
          </a:p>
          <a:p>
            <a:r>
              <a:rPr lang="en-GB" sz="2800" b="0" i="0" dirty="0">
                <a:solidFill>
                  <a:schemeClr val="accent1"/>
                </a:solidFill>
                <a:effectLst/>
                <a:latin typeface="+mj-lt"/>
              </a:rPr>
              <a:t>This webinar recording is ideal for professionals assisting post-16 learners with higher education applications in the UK.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F3D10-1C34-C45A-3B77-2E283076823A}"/>
              </a:ext>
            </a:extLst>
          </p:cNvPr>
          <p:cNvSpPr/>
          <p:nvPr/>
        </p:nvSpPr>
        <p:spPr>
          <a:xfrm>
            <a:off x="8783782" y="1325380"/>
            <a:ext cx="2798618" cy="4632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Access the webinar using the following link</a:t>
            </a:r>
          </a:p>
          <a:p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Changes to UCAS Personal Statements (academic year 25-26) - Go Higher West Yorkshire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  <a:p>
            <a:endParaRPr lang="en-GB" b="1" dirty="0"/>
          </a:p>
          <a:p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140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7341-1350-D00C-FA69-44F7DA9F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93" y="466684"/>
            <a:ext cx="11513444" cy="647853"/>
          </a:xfrm>
        </p:spPr>
        <p:txBody>
          <a:bodyPr>
            <a:noAutofit/>
          </a:bodyPr>
          <a:lstStyle/>
          <a:p>
            <a:r>
              <a:rPr lang="en-GB" dirty="0"/>
              <a:t>GHWY CPD:  Upcoming sessions related to UCAS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BBEDA-9DE4-4BBC-719D-298F0654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986D-C451-1E9A-6798-E9F79C6007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201" y="1602471"/>
            <a:ext cx="7588045" cy="2217381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  <a:latin typeface="+mj-lt"/>
              </a:rPr>
              <a:t>24</a:t>
            </a:r>
            <a:r>
              <a:rPr lang="en-GB" sz="2800" baseline="30000" dirty="0">
                <a:solidFill>
                  <a:schemeClr val="accent1"/>
                </a:solidFill>
                <a:latin typeface="+mj-lt"/>
              </a:rPr>
              <a:t>th</a:t>
            </a:r>
            <a:r>
              <a:rPr lang="en-GB" sz="2800" dirty="0">
                <a:solidFill>
                  <a:schemeClr val="accent1"/>
                </a:solidFill>
                <a:latin typeface="+mj-lt"/>
              </a:rPr>
              <a:t> June Understanding the UCAS Clearing Process </a:t>
            </a:r>
            <a:endParaRPr lang="en-GB" sz="28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GB" sz="2800" b="0" i="0" dirty="0">
              <a:solidFill>
                <a:schemeClr val="accent1"/>
              </a:solidFill>
              <a:effectLst/>
              <a:latin typeface="+mj-lt"/>
            </a:endParaRPr>
          </a:p>
          <a:p>
            <a:r>
              <a:rPr lang="en-GB" sz="2800" b="0" i="0" dirty="0">
                <a:solidFill>
                  <a:schemeClr val="accent1"/>
                </a:solidFill>
                <a:effectLst/>
                <a:latin typeface="+mj-lt"/>
              </a:rPr>
              <a:t>2</a:t>
            </a:r>
            <a:r>
              <a:rPr lang="en-GB" sz="2800" b="0" i="0" baseline="30000" dirty="0">
                <a:solidFill>
                  <a:schemeClr val="accent1"/>
                </a:solidFill>
                <a:effectLst/>
                <a:latin typeface="+mj-lt"/>
              </a:rPr>
              <a:t>nd</a:t>
            </a:r>
            <a:r>
              <a:rPr lang="en-GB" sz="2800" b="0" i="0" dirty="0">
                <a:solidFill>
                  <a:schemeClr val="accent1"/>
                </a:solidFill>
                <a:effectLst/>
                <a:latin typeface="+mj-lt"/>
              </a:rPr>
              <a:t> July Spotlight on Access to HE and Foundation</a:t>
            </a:r>
            <a:r>
              <a:rPr lang="en-GB" sz="2800" dirty="0">
                <a:solidFill>
                  <a:schemeClr val="accent1"/>
                </a:solidFill>
                <a:latin typeface="+mj-lt"/>
              </a:rPr>
              <a:t> Year Courses</a:t>
            </a:r>
            <a:endParaRPr lang="en-GB" sz="2800" b="0" i="0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F3D10-1C34-C45A-3B77-2E283076823A}"/>
              </a:ext>
            </a:extLst>
          </p:cNvPr>
          <p:cNvSpPr/>
          <p:nvPr/>
        </p:nvSpPr>
        <p:spPr>
          <a:xfrm>
            <a:off x="8783782" y="1325380"/>
            <a:ext cx="2798618" cy="3163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</a:rPr>
              <a:t>Sign up here</a:t>
            </a:r>
          </a:p>
          <a:p>
            <a:endParaRPr lang="en-GB" sz="2400" b="1" dirty="0">
              <a:solidFill>
                <a:schemeClr val="tx1"/>
              </a:solidFill>
            </a:endParaRPr>
          </a:p>
          <a:p>
            <a:r>
              <a:rPr lang="en-GB" sz="2400" b="1" dirty="0">
                <a:hlinkClick r:id="rId3"/>
              </a:rPr>
              <a:t>https://gohigherwestyorks.ac.uk/resources/teachers-carers-advisors/cpd/</a:t>
            </a:r>
            <a:endParaRPr lang="en-GB" sz="2400" b="1" dirty="0"/>
          </a:p>
          <a:p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380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52FB-A1F3-2BF0-DFE1-D6F7972A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Degree and Higher Level Apprenticeships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E18BA-279D-3C9E-EA50-73CEE55E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9FB2C-1A52-6DB4-17DE-C0B4AFC5D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7469853" cy="248429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Go Higher in Apprenticeships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A learners’ guide to understanding and accessing higher-level and degree apprenticeships</a:t>
            </a:r>
          </a:p>
          <a:p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r>
              <a:rPr lang="en-GB" sz="2400" dirty="0">
                <a:solidFill>
                  <a:srgbClr val="000000"/>
                </a:solidFill>
                <a:latin typeface="+mj-lt"/>
              </a:rPr>
              <a:t>Step by step application advice</a:t>
            </a:r>
          </a:p>
          <a:p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r>
              <a:rPr lang="en-GB" sz="2400" dirty="0">
                <a:solidFill>
                  <a:srgbClr val="000000"/>
                </a:solidFill>
                <a:latin typeface="+mj-lt"/>
              </a:rPr>
              <a:t>Useful signposting</a:t>
            </a:r>
            <a:endParaRPr lang="en-GB" sz="240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91967-961F-57C6-405E-C64A94864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724" y="191778"/>
            <a:ext cx="2554014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BC962A-2D05-BF2C-F401-389E2A03EA64}"/>
              </a:ext>
            </a:extLst>
          </p:cNvPr>
          <p:cNvSpPr/>
          <p:nvPr/>
        </p:nvSpPr>
        <p:spPr>
          <a:xfrm>
            <a:off x="9035718" y="4278003"/>
            <a:ext cx="2878026" cy="19513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Download here: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https://gohigherwestyorks.ac.uk/resources/teachers-carers-advisors/go-higher-in-apprenticeships/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8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2534B-92C6-D667-5353-7B377E0B3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1385-326A-0C28-F982-D21D503D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00" y="350577"/>
            <a:ext cx="7826837" cy="647853"/>
          </a:xfrm>
        </p:spPr>
        <p:txBody>
          <a:bodyPr anchor="b">
            <a:normAutofit/>
          </a:bodyPr>
          <a:lstStyle/>
          <a:p>
            <a:r>
              <a:rPr lang="en-US" dirty="0"/>
              <a:t>Underrepresented Groups Website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E9D2C-D490-4973-CB3C-F119406B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9794"/>
            <a:ext cx="457200" cy="3233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F926885-5829-0A40-BA08-555F19A6394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5C8CF-888F-FADD-A54B-1E0FDB84F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897" y="1533525"/>
            <a:ext cx="5740196" cy="4854268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Aims to aid signposting to collated resources for specific under-represented groups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Previously resources in different areas of our website e.g. podcast, CPD, e-learning etc.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Now in </a:t>
            </a:r>
            <a:r>
              <a:rPr lang="en-US" dirty="0">
                <a:hlinkClick r:id="rId2"/>
              </a:rPr>
              <a:t>one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6C21D-F977-92D7-E5E8-B649A7294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118" y="1095512"/>
            <a:ext cx="5156881" cy="4666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41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BBD4F5-8B4A-2A16-7BF1-C6656887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DBCEF6-9E14-628C-45FC-A4AE9BEF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269"/>
            <a:ext cx="10567987" cy="647700"/>
          </a:xfrm>
        </p:spPr>
        <p:txBody>
          <a:bodyPr>
            <a:normAutofit/>
          </a:bodyPr>
          <a:lstStyle/>
          <a:p>
            <a:r>
              <a:rPr lang="en-US" dirty="0"/>
              <a:t>Disabled Learners Transition Pack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685CA-AEAB-728A-7FB1-47AF402A3D8B}"/>
              </a:ext>
            </a:extLst>
          </p:cNvPr>
          <p:cNvSpPr txBox="1"/>
          <p:nvPr/>
        </p:nvSpPr>
        <p:spPr>
          <a:xfrm>
            <a:off x="970384" y="1604865"/>
            <a:ext cx="75764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Collaborative output – input from Disabled Students Network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Student voice is important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Generic content: HE pathway,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mythbusting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, accommodation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Specific content: Disabled Students Allowance, charities etc.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F5875-9F28-2A98-AD59-CB0C1DC87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9" t="45476" r="74286" b="16039"/>
          <a:stretch/>
        </p:blipFill>
        <p:spPr>
          <a:xfrm>
            <a:off x="8673386" y="140269"/>
            <a:ext cx="3275727" cy="37840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6725B2-314A-A3A6-CF38-2B32EB78E4FA}"/>
              </a:ext>
            </a:extLst>
          </p:cNvPr>
          <p:cNvSpPr/>
          <p:nvPr/>
        </p:nvSpPr>
        <p:spPr>
          <a:xfrm>
            <a:off x="8839200" y="4558145"/>
            <a:ext cx="2923309" cy="202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Download here: </a:t>
            </a:r>
            <a:r>
              <a:rPr lang="en-GB" dirty="0">
                <a:solidFill>
                  <a:schemeClr val="accent6">
                    <a:lumMod val="10000"/>
                  </a:schemeClr>
                </a:solidFill>
                <a:hlinkClick r:id="rId4"/>
              </a:rPr>
              <a:t>https://gohigherwestyorks.ac.uk/resources/teachers-carers-advisors/underrepresented-groups/disability-and-wellbeing-support/</a:t>
            </a: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7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853F-635D-D6BA-0202-571B9E15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73" y="370308"/>
            <a:ext cx="10568654" cy="647853"/>
          </a:xfrm>
        </p:spPr>
        <p:txBody>
          <a:bodyPr>
            <a:noAutofit/>
          </a:bodyPr>
          <a:lstStyle/>
          <a:p>
            <a:r>
              <a:rPr lang="en-GB" dirty="0"/>
              <a:t>Care- Experienced Learners Transition Pack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1540A-3576-12E0-E96B-75EE0CF5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E1EE2-DAF5-EA77-AEC8-EBCB15E0C198}"/>
              </a:ext>
            </a:extLst>
          </p:cNvPr>
          <p:cNvSpPr txBox="1"/>
          <p:nvPr/>
        </p:nvSpPr>
        <p:spPr>
          <a:xfrm>
            <a:off x="1119673" y="1735494"/>
            <a:ext cx="82855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Collaborative output – input from Care Experienced Students Network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​ and Inspiring Choices Uni Connect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Student voice is important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Generic content: HE pathway and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mythbusting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algn="l" rtl="0" fontAlgn="base"/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Specific content: Named contacts, accommodation, care leaver covenant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B68DBB-BE01-B07D-F6B7-06238BF5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84" t="26234" r="72296" b="34707"/>
          <a:stretch/>
        </p:blipFill>
        <p:spPr>
          <a:xfrm>
            <a:off x="9195302" y="370308"/>
            <a:ext cx="2996698" cy="33681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2F5CF5-E05B-7D7B-7108-FF4DE3B82F69}"/>
              </a:ext>
            </a:extLst>
          </p:cNvPr>
          <p:cNvSpPr/>
          <p:nvPr/>
        </p:nvSpPr>
        <p:spPr>
          <a:xfrm>
            <a:off x="9195301" y="4071938"/>
            <a:ext cx="2849061" cy="2415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Download here:</a:t>
            </a:r>
          </a:p>
          <a:p>
            <a:pPr algn="ctr"/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GB" dirty="0">
                <a:solidFill>
                  <a:schemeClr val="accent6">
                    <a:lumMod val="10000"/>
                  </a:schemeClr>
                </a:solidFill>
                <a:hlinkClick r:id="rId4"/>
              </a:rPr>
              <a:t>https://gohigherwestyorks.ac.uk/resources/teachers-carers-advisors/underrepresented-groups/care-leavers/</a:t>
            </a: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78C4-5CBA-7CD7-7CAB-2A21C560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KS3-5 learning resources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87891-836E-3B3F-421A-5042F099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6885-5829-0A40-BA08-555F19A639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3CA53-8F89-6073-C76B-164AC45BDD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673" y="1212743"/>
            <a:ext cx="8160877" cy="4854268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b="1" dirty="0">
                <a:solidFill>
                  <a:schemeClr val="accent1"/>
                </a:solidFill>
                <a:latin typeface="+mj-lt"/>
              </a:rPr>
              <a:t>S</a:t>
            </a:r>
            <a:r>
              <a:rPr lang="en-GB" sz="2400" b="1" i="0" dirty="0">
                <a:solidFill>
                  <a:schemeClr val="accent1"/>
                </a:solidFill>
                <a:effectLst/>
                <a:latin typeface="+mj-lt"/>
              </a:rPr>
              <a:t>ustained programme focuses 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1"/>
                </a:solidFill>
                <a:effectLst/>
                <a:latin typeface="+mj-lt"/>
              </a:rPr>
              <a:t>working with learners to articulate their personal values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1"/>
                </a:solidFill>
                <a:effectLst/>
                <a:latin typeface="+mj-lt"/>
              </a:rPr>
              <a:t>understand others’ influences on their decision making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1"/>
                </a:solidFill>
                <a:effectLst/>
                <a:latin typeface="+mj-lt"/>
              </a:rPr>
              <a:t>identifying their own skills and strengths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1"/>
                </a:solidFill>
                <a:effectLst/>
                <a:latin typeface="+mj-lt"/>
              </a:rPr>
              <a:t>develop a sense of belonging in HE through creative activity, building trust and working with role models</a:t>
            </a:r>
          </a:p>
          <a:p>
            <a:pPr marL="0" indent="0" algn="l">
              <a:buNone/>
            </a:pPr>
            <a:endParaRPr lang="en-GB" sz="24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n-GB" sz="2400" dirty="0">
              <a:solidFill>
                <a:schemeClr val="accent1"/>
              </a:solidFill>
              <a:latin typeface="+mj-lt"/>
            </a:endParaRPr>
          </a:p>
          <a:p>
            <a:pPr marL="0" indent="0" algn="l">
              <a:buNone/>
            </a:pPr>
            <a:r>
              <a:rPr lang="en-GB" sz="2400" dirty="0">
                <a:solidFill>
                  <a:schemeClr val="accent1"/>
                </a:solidFill>
                <a:latin typeface="+mj-lt"/>
              </a:rPr>
              <a:t>Resources for Males on Free School Meals AND Black, Asian and Minoritised Ethnic Learners</a:t>
            </a:r>
            <a:endParaRPr lang="en-GB" sz="24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algn="l"/>
            <a:r>
              <a:rPr lang="en-GB" sz="2400" b="0" i="0" dirty="0">
                <a:solidFill>
                  <a:schemeClr val="accent1"/>
                </a:solidFill>
                <a:effectLst/>
                <a:latin typeface="+mj-lt"/>
              </a:rPr>
              <a:t>The sessions, are designed so they can be delivered independently by school and college staff.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CE5F6-F99E-481B-EE7B-360B2A4374B1}"/>
              </a:ext>
            </a:extLst>
          </p:cNvPr>
          <p:cNvSpPr/>
          <p:nvPr/>
        </p:nvSpPr>
        <p:spPr>
          <a:xfrm>
            <a:off x="8620125" y="212617"/>
            <a:ext cx="3371850" cy="2744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Download Black, Asian and minoritised ethnic resources</a:t>
            </a:r>
          </a:p>
          <a:p>
            <a:pPr algn="ctr"/>
            <a:endParaRPr lang="en-GB" dirty="0">
              <a:solidFill>
                <a:schemeClr val="accent6">
                  <a:lumMod val="10000"/>
                </a:schemeClr>
              </a:solidFill>
              <a:hlinkClick r:id="rId2"/>
            </a:endParaRPr>
          </a:p>
          <a:p>
            <a:pPr algn="ctr"/>
            <a:r>
              <a:rPr lang="en-GB" dirty="0">
                <a:solidFill>
                  <a:schemeClr val="accent6">
                    <a:lumMod val="10000"/>
                  </a:schemeClr>
                </a:solidFill>
                <a:hlinkClick r:id="rId2"/>
              </a:rPr>
              <a:t>https://gohigherwestyorks.ac.uk/resources/teachers-carers-advisors/underrepresented-groups/black-asian-and-minoritised-ethnic-learners/</a:t>
            </a: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93F230-FA67-CFBF-C92E-D85676E56E2D}"/>
              </a:ext>
            </a:extLst>
          </p:cNvPr>
          <p:cNvSpPr/>
          <p:nvPr/>
        </p:nvSpPr>
        <p:spPr>
          <a:xfrm>
            <a:off x="8629650" y="4043364"/>
            <a:ext cx="3371850" cy="24640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6">
                    <a:lumMod val="10000"/>
                  </a:schemeClr>
                </a:solidFill>
              </a:rPr>
              <a:t>Download Males on FSM Resources</a:t>
            </a:r>
          </a:p>
          <a:p>
            <a:pPr algn="ctr"/>
            <a:endParaRPr lang="en-GB" dirty="0">
              <a:solidFill>
                <a:schemeClr val="accent6">
                  <a:lumMod val="10000"/>
                </a:schemeClr>
              </a:solidFill>
              <a:hlinkClick r:id="rId2"/>
            </a:endParaRPr>
          </a:p>
          <a:p>
            <a:pPr algn="ctr"/>
            <a:r>
              <a:rPr lang="en-GB" dirty="0">
                <a:solidFill>
                  <a:schemeClr val="accent6">
                    <a:lumMod val="10000"/>
                  </a:schemeClr>
                </a:solidFill>
                <a:hlinkClick r:id="rId3"/>
              </a:rPr>
              <a:t>https://gohigherwestyorks.ac.uk/resources/teachers-carers-advisors/underrepresented-groups/males-on-free-school-meals/</a:t>
            </a:r>
            <a:endParaRPr lang="en-GB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5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05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12783"/>
      </a:dk1>
      <a:lt1>
        <a:srgbClr val="FFFFFF"/>
      </a:lt1>
      <a:dk2>
        <a:srgbClr val="312783"/>
      </a:dk2>
      <a:lt2>
        <a:srgbClr val="E7E6E6"/>
      </a:lt2>
      <a:accent1>
        <a:srgbClr val="312783"/>
      </a:accent1>
      <a:accent2>
        <a:srgbClr val="E6007E"/>
      </a:accent2>
      <a:accent3>
        <a:srgbClr val="E6E6E6"/>
      </a:accent3>
      <a:accent4>
        <a:srgbClr val="4A2D6A"/>
      </a:accent4>
      <a:accent5>
        <a:srgbClr val="F8941A"/>
      </a:accent5>
      <a:accent6>
        <a:srgbClr val="E6E6E6"/>
      </a:accent6>
      <a:hlink>
        <a:srgbClr val="48A1F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af06db-1fde-47ea-af64-a11c9906b03d">
      <Terms xmlns="http://schemas.microsoft.com/office/infopath/2007/PartnerControls"/>
    </lcf76f155ced4ddcb4097134ff3c332f>
    <Thumbnail xmlns="00af06db-1fde-47ea-af64-a11c9906b03d" xsi:nil="true"/>
    <Shortcutlinkstofilelocations xmlns="00af06db-1fde-47ea-af64-a11c9906b03d">
      <Url xsi:nil="true"/>
      <Description xsi:nil="true"/>
    </Shortcutlinkstofilelocations>
    <Read xmlns="00af06db-1fde-47ea-af64-a11c9906b03d">true</Read>
    <_Flow_SignoffStatus xmlns="00af06db-1fde-47ea-af64-a11c9906b03d" xsi:nil="true"/>
    <TaxCatchAll xmlns="955c6b25-4ad0-4caa-bbc9-9d37c34c8783" xsi:nil="true"/>
    <Info xmlns="00af06db-1fde-47ea-af64-a11c9906b03d" xsi:nil="true"/>
    <Notes xmlns="00af06db-1fde-47ea-af64-a11c9906b03d" xsi:nil="true"/>
    <PreviewImage xmlns="00af06db-1fde-47ea-af64-a11c9906b03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8C8B9A448ED408962AD8E4836D33A" ma:contentTypeVersion="29" ma:contentTypeDescription="Create a new document." ma:contentTypeScope="" ma:versionID="39dd240dc32bb360a9c79d09ae7c9d71">
  <xsd:schema xmlns:xsd="http://www.w3.org/2001/XMLSchema" xmlns:xs="http://www.w3.org/2001/XMLSchema" xmlns:p="http://schemas.microsoft.com/office/2006/metadata/properties" xmlns:ns2="00af06db-1fde-47ea-af64-a11c9906b03d" xmlns:ns3="955c6b25-4ad0-4caa-bbc9-9d37c34c8783" targetNamespace="http://schemas.microsoft.com/office/2006/metadata/properties" ma:root="true" ma:fieldsID="40680c30bcc29e10a22dac4799105055" ns2:_="" ns3:_="">
    <xsd:import namespace="00af06db-1fde-47ea-af64-a11c9906b03d"/>
    <xsd:import namespace="955c6b25-4ad0-4caa-bbc9-9d37c34c87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Read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Thumbnail" minOccurs="0"/>
                <xsd:element ref="ns2:Notes" minOccurs="0"/>
                <xsd:element ref="ns2:PreviewImage" minOccurs="0"/>
                <xsd:element ref="ns2:Shortcutlinkstofilelocations" minOccurs="0"/>
                <xsd:element ref="ns2:MediaServiceObjectDetectorVersions" minOccurs="0"/>
                <xsd:element ref="ns2:MediaServiceSearchProperties" minOccurs="0"/>
                <xsd:element ref="ns2:Inf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f06db-1fde-47ea-af64-a11c9906b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Read" ma:index="20" nillable="true" ma:displayName="Read?" ma:default="1" ma:format="Dropdown" ma:internalName="Read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PreviewImage" ma:index="28" nillable="true" ma:displayName="Preview Image" ma:format="Thumbnail" ma:internalName="PreviewImage">
      <xsd:simpleType>
        <xsd:restriction base="dms:Unknown"/>
      </xsd:simpleType>
    </xsd:element>
    <xsd:element name="Shortcutlinkstofilelocations" ma:index="29" nillable="true" ma:displayName="Links" ma:format="Hyperlink" ma:internalName="Shortcutlinkstofilelocation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32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c6b25-4ad0-4caa-bbc9-9d37c34c87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d8534f-7107-432b-bc04-b088ea7f1448}" ma:internalName="TaxCatchAll" ma:showField="CatchAllData" ma:web="955c6b25-4ad0-4caa-bbc9-9d37c34c8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6C72B9-1F70-420D-B2F6-215E794ADD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0af06db-1fde-47ea-af64-a11c9906b03d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955c6b25-4ad0-4caa-bbc9-9d37c34c878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D51D53-6AEF-479B-901C-6981E4A493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f06db-1fde-47ea-af64-a11c9906b03d"/>
    <ds:schemaRef ds:uri="955c6b25-4ad0-4caa-bbc9-9d37c34c87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23586A-308D-47E1-A462-840B025E27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396</Words>
  <Application>Microsoft Office PowerPoint</Application>
  <PresentationFormat>Widescreen</PresentationFormat>
  <Paragraphs>81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GHWY Resources for Underrepresented Groups</vt:lpstr>
      <vt:lpstr>GHWY CPD: Changes to Personal Statements 25/26 Webinar</vt:lpstr>
      <vt:lpstr>GHWY CPD:  Upcoming sessions related to UCAS</vt:lpstr>
      <vt:lpstr>Degree and Higher Level Apprenticeships </vt:lpstr>
      <vt:lpstr>Underrepresented Groups Website Area</vt:lpstr>
      <vt:lpstr>Disabled Learners Transition Pack</vt:lpstr>
      <vt:lpstr>Care- Experienced Learners Transition Pack</vt:lpstr>
      <vt:lpstr>KS3-5 learning resources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Caroline Lovett</cp:lastModifiedBy>
  <cp:revision>63</cp:revision>
  <dcterms:created xsi:type="dcterms:W3CDTF">2022-06-30T10:37:42Z</dcterms:created>
  <dcterms:modified xsi:type="dcterms:W3CDTF">2025-05-07T12:46:17Z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0x0101004C98C8B9A448ED408962AD8E4836D33A</vt:lpwstr>
  </property>
</Properties>
</file>