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Lst>
  <p:notesMasterIdLst>
    <p:notesMasterId r:id="rId54"/>
  </p:notesMasterIdLst>
  <p:sldIdLst>
    <p:sldId id="259" r:id="rId6"/>
    <p:sldId id="258" r:id="rId7"/>
    <p:sldId id="260" r:id="rId8"/>
    <p:sldId id="261" r:id="rId9"/>
    <p:sldId id="262" r:id="rId10"/>
    <p:sldId id="263" r:id="rId11"/>
    <p:sldId id="284" r:id="rId12"/>
    <p:sldId id="282" r:id="rId13"/>
    <p:sldId id="264" r:id="rId14"/>
    <p:sldId id="265" r:id="rId15"/>
    <p:sldId id="275" r:id="rId16"/>
    <p:sldId id="267" r:id="rId17"/>
    <p:sldId id="278" r:id="rId18"/>
    <p:sldId id="268" r:id="rId19"/>
    <p:sldId id="266" r:id="rId20"/>
    <p:sldId id="269" r:id="rId21"/>
    <p:sldId id="270" r:id="rId22"/>
    <p:sldId id="271" r:id="rId23"/>
    <p:sldId id="280" r:id="rId24"/>
    <p:sldId id="279" r:id="rId25"/>
    <p:sldId id="277" r:id="rId26"/>
    <p:sldId id="283" r:id="rId27"/>
    <p:sldId id="273" r:id="rId28"/>
    <p:sldId id="276" r:id="rId29"/>
    <p:sldId id="272" r:id="rId30"/>
    <p:sldId id="281" r:id="rId31"/>
    <p:sldId id="274" r:id="rId32"/>
    <p:sldId id="257" r:id="rId33"/>
    <p:sldId id="285"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7" r:id="rId50"/>
    <p:sldId id="315" r:id="rId51"/>
    <p:sldId id="316" r:id="rId52"/>
    <p:sldId id="3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2231F-6F01-2841-F2EC-A3A3CAF8E298}" v="21" dt="2025-04-29T12:48:47.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73" autoAdjust="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99B3D-9A40-4709-93D9-B4EDC9470601}"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122D4-EF42-4C39-BA0B-8A93A2704482}" type="slidenum">
              <a:rPr lang="en-GB" smtClean="0"/>
              <a:t>‹#›</a:t>
            </a:fld>
            <a:endParaRPr lang="en-GB"/>
          </a:p>
        </p:txBody>
      </p:sp>
    </p:spTree>
    <p:extLst>
      <p:ext uri="{BB962C8B-B14F-4D97-AF65-F5344CB8AC3E}">
        <p14:creationId xmlns:p14="http://schemas.microsoft.com/office/powerpoint/2010/main" val="426159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328854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744D49-F5A0-47DD-BBF3-AB8DF8D62A63}"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246538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744D49-F5A0-47DD-BBF3-AB8DF8D62A63}"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63841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744D49-F5A0-47DD-BBF3-AB8DF8D62A63}"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3684592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5/7/2025</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95751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a:solidFill>
            <a:schemeClr val="accent1">
              <a:lumMod val="50000"/>
            </a:schemeClr>
          </a:solidFill>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10568654" cy="485426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81808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no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7035118" y="0"/>
            <a:ext cx="5156881"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107212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ner Slides">
    <p:spTree>
      <p:nvGrpSpPr>
        <p:cNvPr id="1" name=""/>
        <p:cNvGrpSpPr/>
        <p:nvPr/>
      </p:nvGrpSpPr>
      <p:grpSpPr>
        <a:xfrm>
          <a:off x="0" y="0"/>
          <a:ext cx="0" cy="0"/>
          <a:chOff x="0" y="0"/>
          <a:chExt cx="0" cy="0"/>
        </a:xfrm>
      </p:grpSpPr>
      <p:pic>
        <p:nvPicPr>
          <p:cNvPr id="7" name="Picture 6" descr="A group of logos on a blue background&#10;&#10;Description automatically generated">
            <a:extLst>
              <a:ext uri="{FF2B5EF4-FFF2-40B4-BE49-F238E27FC236}">
                <a16:creationId xmlns:a16="http://schemas.microsoft.com/office/drawing/2014/main" id="{2D6E62E7-47AE-0185-3140-C83E47959E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061B032-7356-200E-FE42-D8ED51568ABB}"/>
              </a:ext>
            </a:extLst>
          </p:cNvPr>
          <p:cNvSpPr/>
          <p:nvPr userDrawn="1"/>
        </p:nvSpPr>
        <p:spPr>
          <a:xfrm>
            <a:off x="0" y="0"/>
            <a:ext cx="12192000" cy="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578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87C3F4-4706-4F77-8F68-47B8FDB58C8D}"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50465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7C3F4-4706-4F77-8F68-47B8FDB58C8D}"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227791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7C3F4-4706-4F77-8F68-47B8FDB58C8D}"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69702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87C3F4-4706-4F77-8F68-47B8FDB58C8D}"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49308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744D49-F5A0-47DD-BBF3-AB8DF8D62A63}"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88700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87C3F4-4706-4F77-8F68-47B8FDB58C8D}" type="datetimeFigureOut">
              <a:rPr lang="en-GB" smtClean="0"/>
              <a:t>07/05/2025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408929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87C3F4-4706-4F77-8F68-47B8FDB58C8D}" type="datetimeFigureOut">
              <a:rPr lang="en-GB" smtClean="0"/>
              <a:t>07/05/2025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1697560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7C3F4-4706-4F77-8F68-47B8FDB58C8D}" type="datetimeFigureOut">
              <a:rPr lang="en-GB" smtClean="0"/>
              <a:t>07/05/2025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75625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7C3F4-4706-4F77-8F68-47B8FDB58C8D}"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1440565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7C3F4-4706-4F77-8F68-47B8FDB58C8D}"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2966438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7C3F4-4706-4F77-8F68-47B8FDB58C8D}"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3274912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7C3F4-4706-4F77-8F68-47B8FDB58C8D}"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A3C0C-9483-41D0-926F-FAB7116351E7}" type="slidenum">
              <a:rPr lang="en-GB" smtClean="0"/>
              <a:t>‹#›</a:t>
            </a:fld>
            <a:endParaRPr lang="en-GB"/>
          </a:p>
        </p:txBody>
      </p:sp>
    </p:spTree>
    <p:extLst>
      <p:ext uri="{BB962C8B-B14F-4D97-AF65-F5344CB8AC3E}">
        <p14:creationId xmlns:p14="http://schemas.microsoft.com/office/powerpoint/2010/main" val="10861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5/7/2025</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205313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249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44D49-F5A0-47DD-BBF3-AB8DF8D62A63}"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263548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744D49-F5A0-47DD-BBF3-AB8DF8D62A63}"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312058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744D49-F5A0-47DD-BBF3-AB8DF8D62A63}" type="datetimeFigureOut">
              <a:rPr lang="en-GB" smtClean="0"/>
              <a:t>07/05/2025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80420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744D49-F5A0-47DD-BBF3-AB8DF8D62A63}" type="datetimeFigureOut">
              <a:rPr lang="en-GB" smtClean="0"/>
              <a:t>07/05/2025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268930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44D49-F5A0-47DD-BBF3-AB8DF8D62A63}" type="datetimeFigureOut">
              <a:rPr lang="en-GB" smtClean="0"/>
              <a:t>07/05/2025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39255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44D49-F5A0-47DD-BBF3-AB8DF8D62A63}"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378732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44D49-F5A0-47DD-BBF3-AB8DF8D62A63}"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A044F-3631-404A-AF32-2EC14F87C4F0}" type="slidenum">
              <a:rPr lang="en-GB" smtClean="0"/>
              <a:t>‹#›</a:t>
            </a:fld>
            <a:endParaRPr lang="en-GB"/>
          </a:p>
        </p:txBody>
      </p:sp>
    </p:spTree>
    <p:extLst>
      <p:ext uri="{BB962C8B-B14F-4D97-AF65-F5344CB8AC3E}">
        <p14:creationId xmlns:p14="http://schemas.microsoft.com/office/powerpoint/2010/main" val="344281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44D49-F5A0-47DD-BBF3-AB8DF8D62A63}" type="datetimeFigureOut">
              <a:rPr lang="en-GB" smtClean="0"/>
              <a:t>07/05/2025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A044F-3631-404A-AF32-2EC14F87C4F0}" type="slidenum">
              <a:rPr lang="en-GB" smtClean="0"/>
              <a:t>‹#›</a:t>
            </a:fld>
            <a:endParaRPr lang="en-GB"/>
          </a:p>
        </p:txBody>
      </p:sp>
    </p:spTree>
    <p:extLst>
      <p:ext uri="{BB962C8B-B14F-4D97-AF65-F5344CB8AC3E}">
        <p14:creationId xmlns:p14="http://schemas.microsoft.com/office/powerpoint/2010/main" val="2913400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C3F4-4706-4F77-8F68-47B8FDB58C8D}" type="datetimeFigureOut">
              <a:rPr lang="en-GB" smtClean="0"/>
              <a:t>07/05/2025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A3C0C-9483-41D0-926F-FAB7116351E7}" type="slidenum">
              <a:rPr lang="en-GB" smtClean="0"/>
              <a:t>‹#›</a:t>
            </a:fld>
            <a:endParaRPr lang="en-GB"/>
          </a:p>
        </p:txBody>
      </p:sp>
    </p:spTree>
    <p:extLst>
      <p:ext uri="{BB962C8B-B14F-4D97-AF65-F5344CB8AC3E}">
        <p14:creationId xmlns:p14="http://schemas.microsoft.com/office/powerpoint/2010/main" val="193889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students.leeds.ac.uk/support-disabled-students/doc/disability-services-student-privacy-notice" TargetMode="External"/><Relationship Id="rId2" Type="http://schemas.openxmlformats.org/officeDocument/2006/relationships/hyperlink" Target="https://students.leeds.ac.uk/support-disabled-students/doc/support-available-disabled-students" TargetMode="External"/><Relationship Id="rId1" Type="http://schemas.openxmlformats.org/officeDocument/2006/relationships/slideLayout" Target="../slideLayouts/slideLayout12.xml"/><Relationship Id="rId4" Type="http://schemas.openxmlformats.org/officeDocument/2006/relationships/hyperlink" Target="mailto:disability@leeds.ac.u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ucas.com/undergraduate/applying-university/individual-needs/disabled-students" TargetMode="External"/><Relationship Id="rId2" Type="http://schemas.openxmlformats.org/officeDocument/2006/relationships/hyperlink" Target="https://nadp-uk.org/wp-content/uploads/2021/11/School-vs-university-a-glossary-and-explainer-1.pdf" TargetMode="External"/><Relationship Id="rId1" Type="http://schemas.openxmlformats.org/officeDocument/2006/relationships/slideLayout" Target="../slideLayouts/slideLayout12.xml"/><Relationship Id="rId5" Type="http://schemas.openxmlformats.org/officeDocument/2006/relationships/hyperlink" Target="https://gohigherwestyorks.ac.uk/resource/disabled-learners-transition-pack/" TargetMode="External"/><Relationship Id="rId4" Type="http://schemas.openxmlformats.org/officeDocument/2006/relationships/hyperlink" Target="https://www.oiahe.org.uk/resources-and-publications/good-practice-framework/supporting-disabled-students/providing-suppor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aas.gov.uk/guides/disabled-students-allowance" TargetMode="External"/><Relationship Id="rId2" Type="http://schemas.openxmlformats.org/officeDocument/2006/relationships/hyperlink" Target="https://www.gov.uk/disabled-students-allowance-dsa" TargetMode="External"/><Relationship Id="rId1" Type="http://schemas.openxmlformats.org/officeDocument/2006/relationships/slideLayout" Target="../slideLayouts/slideLayout12.xml"/><Relationship Id="rId6" Type="http://schemas.openxmlformats.org/officeDocument/2006/relationships/hyperlink" Target="https://www.nhsbsa.nhs.uk/nhs-bursary-students/disabled-students-allowance-dsa" TargetMode="External"/><Relationship Id="rId5" Type="http://schemas.openxmlformats.org/officeDocument/2006/relationships/hyperlink" Target="https://www.studentfinanceni.co.uk/types-of-finance/undergraduate/full-time/northern-ireland-student/extra-help/disabled-students-allowance/what-is-it/" TargetMode="External"/><Relationship Id="rId4" Type="http://schemas.openxmlformats.org/officeDocument/2006/relationships/hyperlink" Target="https://www.studentfinancewales.co.uk/undergraduate-finance/full-time/welsh-student/what-s-available/disabled-students-allowanc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ohigherwestyorks.ac.uk/resource/disabled-learners-transition-pack/"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ohigherwestyorks.ac.uk/courses/e-learning-for-he-staff-to-understand-and-support-disabled-students/"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ohigherwestyorks.ac.uk/resources/teachers-carers-advisors/underrepresented-groups/"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620" y="1824660"/>
            <a:ext cx="10515600" cy="2387600"/>
          </a:xfrm>
        </p:spPr>
        <p:txBody>
          <a:bodyPr anchor="ctr" anchorCtr="0">
            <a:normAutofit fontScale="90000"/>
          </a:bodyPr>
          <a:lstStyle/>
          <a:p>
            <a:r>
              <a:rPr lang="en-GB" b="1" dirty="0"/>
              <a:t>Supporting Disabled Learners on their Higher Education journey</a:t>
            </a:r>
            <a:br>
              <a:rPr lang="en-GB" b="1" dirty="0"/>
            </a:br>
            <a:br>
              <a:rPr lang="en-US" sz="4800" dirty="0">
                <a:solidFill>
                  <a:schemeClr val="bg1"/>
                </a:solidFill>
              </a:rPr>
            </a:br>
            <a:endParaRPr lang="en-US" sz="4800" dirty="0">
              <a:solidFill>
                <a:schemeClr val="bg1"/>
              </a:solidFill>
              <a:cs typeface="Calibri Light"/>
            </a:endParaRPr>
          </a:p>
        </p:txBody>
      </p:sp>
      <p:sp>
        <p:nvSpPr>
          <p:cNvPr id="3" name="Subtitle 2"/>
          <p:cNvSpPr>
            <a:spLocks noGrp="1"/>
          </p:cNvSpPr>
          <p:nvPr>
            <p:ph type="subTitle" idx="4294967295"/>
          </p:nvPr>
        </p:nvSpPr>
        <p:spPr>
          <a:xfrm>
            <a:off x="855620" y="3512225"/>
            <a:ext cx="9582736" cy="1137793"/>
          </a:xfrm>
        </p:spPr>
        <p:txBody>
          <a:bodyPr vert="horz" lIns="91440" tIns="45720" rIns="91440" bIns="45720" rtlCol="0" anchor="t">
            <a:normAutofit/>
          </a:bodyPr>
          <a:lstStyle/>
          <a:p>
            <a:pPr marL="0" indent="0">
              <a:buNone/>
            </a:pPr>
            <a:r>
              <a:rPr lang="en-US" sz="3600" dirty="0">
                <a:solidFill>
                  <a:schemeClr val="bg1"/>
                </a:solidFill>
                <a:latin typeface="+mj-lt"/>
              </a:rPr>
              <a:t>Carly Miller</a:t>
            </a:r>
            <a:br>
              <a:rPr lang="en-US" sz="3600" dirty="0">
                <a:solidFill>
                  <a:schemeClr val="bg1"/>
                </a:solidFill>
                <a:latin typeface="+mj-lt"/>
              </a:rPr>
            </a:br>
            <a:r>
              <a:rPr lang="en-US" sz="3600" dirty="0">
                <a:solidFill>
                  <a:schemeClr val="bg1"/>
                </a:solidFill>
                <a:latin typeface="+mj-lt"/>
              </a:rPr>
              <a:t>Disability Coordinator, University of Leeds</a:t>
            </a:r>
          </a:p>
        </p:txBody>
      </p:sp>
      <p:sp>
        <p:nvSpPr>
          <p:cNvPr id="4" name="TextBox 3">
            <a:extLst>
              <a:ext uri="{FF2B5EF4-FFF2-40B4-BE49-F238E27FC236}">
                <a16:creationId xmlns:a16="http://schemas.microsoft.com/office/drawing/2014/main" id="{048FDC14-A089-B78F-90C8-3C014E8A4BF4}"/>
              </a:ext>
            </a:extLst>
          </p:cNvPr>
          <p:cNvSpPr txBox="1"/>
          <p:nvPr/>
        </p:nvSpPr>
        <p:spPr>
          <a:xfrm>
            <a:off x="855620" y="6223000"/>
            <a:ext cx="10134113" cy="369332"/>
          </a:xfrm>
          <a:prstGeom prst="rect">
            <a:avLst/>
          </a:prstGeom>
          <a:noFill/>
        </p:spPr>
        <p:txBody>
          <a:bodyPr wrap="square" rtlCol="0">
            <a:spAutoFit/>
          </a:bodyPr>
          <a:lstStyle/>
          <a:p>
            <a:r>
              <a:rPr lang="en-GB" dirty="0"/>
              <a:t>Please note information is accurate as of May 2025</a:t>
            </a:r>
          </a:p>
        </p:txBody>
      </p:sp>
    </p:spTree>
    <p:extLst>
      <p:ext uri="{BB962C8B-B14F-4D97-AF65-F5344CB8AC3E}">
        <p14:creationId xmlns:p14="http://schemas.microsoft.com/office/powerpoint/2010/main" val="77958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UCAS</a:t>
            </a:r>
          </a:p>
        </p:txBody>
      </p:sp>
      <p:sp>
        <p:nvSpPr>
          <p:cNvPr id="3" name="Content Placeholder 2"/>
          <p:cNvSpPr>
            <a:spLocks noGrp="1"/>
          </p:cNvSpPr>
          <p:nvPr>
            <p:ph sz="quarter" idx="10"/>
          </p:nvPr>
        </p:nvSpPr>
        <p:spPr>
          <a:xfrm>
            <a:off x="539495" y="1435607"/>
            <a:ext cx="10819803" cy="4833217"/>
          </a:xfrm>
        </p:spPr>
        <p:txBody>
          <a:bodyPr>
            <a:normAutofit/>
          </a:bodyPr>
          <a:lstStyle/>
          <a:p>
            <a:r>
              <a:rPr lang="en-GB" sz="2800" dirty="0"/>
              <a:t>If an applicant ticks the box on the UCAS form this will likely activate university processes.</a:t>
            </a:r>
          </a:p>
          <a:p>
            <a:r>
              <a:rPr lang="en-GB" sz="2800" dirty="0"/>
              <a:t>At the University of Leeds this means we will send them useful information on how to register with our service.</a:t>
            </a:r>
          </a:p>
        </p:txBody>
      </p:sp>
    </p:spTree>
    <p:extLst>
      <p:ext uri="{BB962C8B-B14F-4D97-AF65-F5344CB8AC3E}">
        <p14:creationId xmlns:p14="http://schemas.microsoft.com/office/powerpoint/2010/main" val="236618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Parents / Guardians</a:t>
            </a:r>
          </a:p>
        </p:txBody>
      </p:sp>
      <p:sp>
        <p:nvSpPr>
          <p:cNvPr id="3" name="Content Placeholder 2"/>
          <p:cNvSpPr>
            <a:spLocks noGrp="1"/>
          </p:cNvSpPr>
          <p:nvPr>
            <p:ph sz="quarter" idx="10"/>
          </p:nvPr>
        </p:nvSpPr>
        <p:spPr>
          <a:xfrm>
            <a:off x="539496" y="1435608"/>
            <a:ext cx="11064900" cy="4946338"/>
          </a:xfrm>
        </p:spPr>
        <p:txBody>
          <a:bodyPr>
            <a:noAutofit/>
          </a:bodyPr>
          <a:lstStyle/>
          <a:p>
            <a:r>
              <a:rPr lang="en-GB" sz="2800" dirty="0"/>
              <a:t>Due to data protection regulations (UK-GDPR), universities cannot legally discuss students or aspects of their support with family members or supporters. </a:t>
            </a:r>
          </a:p>
          <a:p>
            <a:r>
              <a:rPr lang="en-GB" sz="2800" dirty="0"/>
              <a:t>Family members or supporters cannot arrange support for students, although they may be able to help them to complete forms and access the process.</a:t>
            </a:r>
          </a:p>
        </p:txBody>
      </p:sp>
    </p:spTree>
    <p:extLst>
      <p:ext uri="{BB962C8B-B14F-4D97-AF65-F5344CB8AC3E}">
        <p14:creationId xmlns:p14="http://schemas.microsoft.com/office/powerpoint/2010/main" val="153706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Information</a:t>
            </a:r>
          </a:p>
        </p:txBody>
      </p:sp>
      <p:sp>
        <p:nvSpPr>
          <p:cNvPr id="3" name="Content Placeholder 2"/>
          <p:cNvSpPr>
            <a:spLocks noGrp="1"/>
          </p:cNvSpPr>
          <p:nvPr>
            <p:ph sz="quarter" idx="10"/>
          </p:nvPr>
        </p:nvSpPr>
        <p:spPr>
          <a:xfrm>
            <a:off x="344944" y="1256216"/>
            <a:ext cx="11502112" cy="5153728"/>
          </a:xfrm>
        </p:spPr>
        <p:txBody>
          <a:bodyPr>
            <a:normAutofit/>
          </a:bodyPr>
          <a:lstStyle/>
          <a:p>
            <a:r>
              <a:rPr lang="en-GB" sz="2800" dirty="0"/>
              <a:t>Different universities have different processes regarding “evidence” requirements</a:t>
            </a:r>
          </a:p>
          <a:p>
            <a:r>
              <a:rPr lang="en-GB" sz="2800" dirty="0"/>
              <a:t>Students may need to provide a letter from their doctor, consultant or other medical practitioners. They may not have needed to provide this at school to receive support.</a:t>
            </a:r>
          </a:p>
          <a:p>
            <a:pPr marL="0" indent="0">
              <a:buNone/>
            </a:pPr>
            <a:endParaRPr lang="en-GB" dirty="0"/>
          </a:p>
        </p:txBody>
      </p:sp>
    </p:spTree>
    <p:extLst>
      <p:ext uri="{BB962C8B-B14F-4D97-AF65-F5344CB8AC3E}">
        <p14:creationId xmlns:p14="http://schemas.microsoft.com/office/powerpoint/2010/main" val="274115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information ideally should be</a:t>
            </a:r>
          </a:p>
        </p:txBody>
      </p:sp>
      <p:sp>
        <p:nvSpPr>
          <p:cNvPr id="3" name="Content Placeholder 2"/>
          <p:cNvSpPr>
            <a:spLocks noGrp="1"/>
          </p:cNvSpPr>
          <p:nvPr>
            <p:ph sz="quarter" idx="10"/>
          </p:nvPr>
        </p:nvSpPr>
        <p:spPr>
          <a:xfrm>
            <a:off x="325821" y="1294206"/>
            <a:ext cx="11866179" cy="5153728"/>
          </a:xfrm>
        </p:spPr>
        <p:txBody>
          <a:bodyPr>
            <a:normAutofit fontScale="47500" lnSpcReduction="20000"/>
          </a:bodyPr>
          <a:lstStyle/>
          <a:p>
            <a:r>
              <a:rPr lang="en-GB" sz="5900" dirty="0"/>
              <a:t>be on </a:t>
            </a:r>
            <a:r>
              <a:rPr lang="en-GB" sz="5900" b="1" dirty="0"/>
              <a:t>official</a:t>
            </a:r>
            <a:r>
              <a:rPr lang="en-GB" sz="5900" dirty="0"/>
              <a:t> headed paper</a:t>
            </a:r>
          </a:p>
          <a:p>
            <a:pPr>
              <a:lnSpc>
                <a:spcPct val="150000"/>
              </a:lnSpc>
            </a:pPr>
            <a:r>
              <a:rPr lang="en-GB" sz="5900" dirty="0"/>
              <a:t> be as </a:t>
            </a:r>
            <a:r>
              <a:rPr lang="en-GB" sz="5900" b="1" dirty="0"/>
              <a:t>up to date </a:t>
            </a:r>
            <a:r>
              <a:rPr lang="en-GB" sz="5900" dirty="0"/>
              <a:t>as possible</a:t>
            </a:r>
          </a:p>
          <a:p>
            <a:pPr>
              <a:lnSpc>
                <a:spcPct val="150000"/>
              </a:lnSpc>
            </a:pPr>
            <a:r>
              <a:rPr lang="en-GB" sz="5900" dirty="0"/>
              <a:t> give a </a:t>
            </a:r>
            <a:r>
              <a:rPr lang="en-GB" sz="5900" b="1" dirty="0"/>
              <a:t>clear clinical diagnosis </a:t>
            </a:r>
            <a:r>
              <a:rPr lang="en-GB" sz="5900" dirty="0"/>
              <a:t>of a disability that is likely to affect ability to do every day, or academic, tasks</a:t>
            </a:r>
          </a:p>
          <a:p>
            <a:pPr>
              <a:lnSpc>
                <a:spcPct val="150000"/>
              </a:lnSpc>
            </a:pPr>
            <a:r>
              <a:rPr lang="en-GB" sz="5900" dirty="0"/>
              <a:t> clearly state that your disability is </a:t>
            </a:r>
            <a:r>
              <a:rPr lang="en-GB" sz="5900" b="1" dirty="0"/>
              <a:t>long-term </a:t>
            </a:r>
            <a:r>
              <a:rPr lang="en-GB" sz="5900" dirty="0"/>
              <a:t>(e.g. has lasted for, or is likely to last for at least 12 months)</a:t>
            </a:r>
          </a:p>
          <a:p>
            <a:pPr>
              <a:lnSpc>
                <a:spcPct val="150000"/>
              </a:lnSpc>
            </a:pPr>
            <a:r>
              <a:rPr lang="en-GB" sz="5900" b="1" dirty="0"/>
              <a:t> indicate the impact</a:t>
            </a:r>
            <a:r>
              <a:rPr lang="en-GB" sz="5900" dirty="0"/>
              <a:t> disability has on daily life and/or studies</a:t>
            </a:r>
          </a:p>
          <a:p>
            <a:pPr>
              <a:lnSpc>
                <a:spcPct val="150000"/>
              </a:lnSpc>
            </a:pPr>
            <a:r>
              <a:rPr lang="en-GB" sz="5900" dirty="0"/>
              <a:t> be written in English </a:t>
            </a:r>
          </a:p>
          <a:p>
            <a:endParaRPr lang="en-GB" dirty="0"/>
          </a:p>
        </p:txBody>
      </p:sp>
    </p:spTree>
    <p:extLst>
      <p:ext uri="{BB962C8B-B14F-4D97-AF65-F5344CB8AC3E}">
        <p14:creationId xmlns:p14="http://schemas.microsoft.com/office/powerpoint/2010/main" val="222770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 8</a:t>
            </a:r>
          </a:p>
        </p:txBody>
      </p:sp>
      <p:sp>
        <p:nvSpPr>
          <p:cNvPr id="3" name="Content Placeholder 2"/>
          <p:cNvSpPr>
            <a:spLocks noGrp="1"/>
          </p:cNvSpPr>
          <p:nvPr>
            <p:ph sz="quarter" idx="10"/>
          </p:nvPr>
        </p:nvSpPr>
        <p:spPr>
          <a:xfrm>
            <a:off x="539495" y="1435608"/>
            <a:ext cx="11291143" cy="4993472"/>
          </a:xfrm>
        </p:spPr>
        <p:txBody>
          <a:bodyPr>
            <a:noAutofit/>
          </a:bodyPr>
          <a:lstStyle/>
          <a:p>
            <a:r>
              <a:rPr lang="en-GB" sz="2800" dirty="0"/>
              <a:t>Applicants may have Form 8 assessment for exam arrangements at school (such as extra time).</a:t>
            </a:r>
          </a:p>
          <a:p>
            <a:r>
              <a:rPr lang="en-GB" sz="2800" dirty="0"/>
              <a:t>A Form 8 assessment might be completed if a pupil has difficulties with processing text, handwriting or reading speed that the school or college thinks might be related to a specific learning difficulty (e.g. dyslexia; dyspraxia).</a:t>
            </a:r>
          </a:p>
          <a:p>
            <a:r>
              <a:rPr lang="en-GB" sz="2800" dirty="0"/>
              <a:t>At the University of Leeds we will accept Form 8s for exam arrangements but we do not put full recommendations in place as it does not confirm disability.</a:t>
            </a:r>
          </a:p>
        </p:txBody>
      </p:sp>
    </p:spTree>
    <p:extLst>
      <p:ext uri="{BB962C8B-B14F-4D97-AF65-F5344CB8AC3E}">
        <p14:creationId xmlns:p14="http://schemas.microsoft.com/office/powerpoint/2010/main" val="131455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sign up?</a:t>
            </a:r>
          </a:p>
        </p:txBody>
      </p:sp>
      <p:sp>
        <p:nvSpPr>
          <p:cNvPr id="3" name="Content Placeholder 2"/>
          <p:cNvSpPr>
            <a:spLocks noGrp="1"/>
          </p:cNvSpPr>
          <p:nvPr>
            <p:ph sz="quarter" idx="10"/>
          </p:nvPr>
        </p:nvSpPr>
        <p:spPr>
          <a:xfrm>
            <a:off x="539496" y="1435608"/>
            <a:ext cx="11347704" cy="5106594"/>
          </a:xfrm>
        </p:spPr>
        <p:txBody>
          <a:bodyPr>
            <a:normAutofit/>
          </a:bodyPr>
          <a:lstStyle/>
          <a:p>
            <a:r>
              <a:rPr lang="en-GB" sz="2800" dirty="0"/>
              <a:t>At the University of Leeds - </a:t>
            </a:r>
          </a:p>
          <a:p>
            <a:r>
              <a:rPr lang="en-GB" sz="2800" dirty="0"/>
              <a:t>If the applicant registers we will create a Support Summary Sheet for them which includes a list of recommended teaching and learning support, and create exam arrangements for them. </a:t>
            </a:r>
          </a:p>
          <a:p>
            <a:r>
              <a:rPr lang="en-GB" sz="2800" dirty="0"/>
              <a:t>The applicant may not end up attending the University but we know how important having support in place at the beginning of their studies is.</a:t>
            </a:r>
          </a:p>
          <a:p>
            <a:r>
              <a:rPr lang="en-GB" sz="2800" dirty="0"/>
              <a:t>Applicants may think they do not need support, or feel they are not ‘disabled enough’ to deserve this. It is really important the significant differences between school and university are considered, and that people are reassured that accessing support for themselves does not remove it from someone else.</a:t>
            </a:r>
          </a:p>
          <a:p>
            <a:pPr marL="0" indent="0">
              <a:buNone/>
            </a:pPr>
            <a:endParaRPr lang="en-GB" dirty="0"/>
          </a:p>
        </p:txBody>
      </p:sp>
    </p:spTree>
    <p:extLst>
      <p:ext uri="{BB962C8B-B14F-4D97-AF65-F5344CB8AC3E}">
        <p14:creationId xmlns:p14="http://schemas.microsoft.com/office/powerpoint/2010/main" val="394533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a:t>
            </a:r>
          </a:p>
        </p:txBody>
      </p:sp>
      <p:sp>
        <p:nvSpPr>
          <p:cNvPr id="10" name="Content Placeholder 9"/>
          <p:cNvSpPr>
            <a:spLocks noGrp="1"/>
          </p:cNvSpPr>
          <p:nvPr>
            <p:ph sz="quarter" idx="10"/>
          </p:nvPr>
        </p:nvSpPr>
        <p:spPr>
          <a:xfrm>
            <a:off x="539495" y="1435608"/>
            <a:ext cx="11262863" cy="4984046"/>
          </a:xfrm>
        </p:spPr>
        <p:txBody>
          <a:bodyPr>
            <a:noAutofit/>
          </a:bodyPr>
          <a:lstStyle/>
          <a:p>
            <a:pPr marL="0" indent="0">
              <a:buNone/>
            </a:pPr>
            <a:r>
              <a:rPr lang="en-GB" sz="2800" dirty="0"/>
              <a:t>Common Adjustments at the University of Leeds include:</a:t>
            </a:r>
          </a:p>
          <a:p>
            <a:r>
              <a:rPr lang="en-GB" sz="2800" dirty="0">
                <a:effectLst/>
                <a:ea typeface="Yu Mincho" panose="02020400000000000000" pitchFamily="18" charset="-128"/>
                <a:cs typeface="Arial" panose="020B0604020202020204" pitchFamily="34" charset="0"/>
              </a:rPr>
              <a:t>Additional guidance</a:t>
            </a:r>
          </a:p>
          <a:p>
            <a:r>
              <a:rPr lang="en-GB" sz="2800" dirty="0">
                <a:effectLst/>
                <a:ea typeface="Yu Mincho" panose="02020400000000000000" pitchFamily="18" charset="-128"/>
                <a:cs typeface="Arial" panose="020B0604020202020204" pitchFamily="34" charset="0"/>
              </a:rPr>
              <a:t>Directed reading lists</a:t>
            </a:r>
            <a:endParaRPr lang="en-GB" sz="2800" dirty="0">
              <a:ea typeface="Yu Mincho" panose="02020400000000000000" pitchFamily="18" charset="-128"/>
              <a:cs typeface="Arial" panose="020B0604020202020204" pitchFamily="34" charset="0"/>
            </a:endParaRPr>
          </a:p>
          <a:p>
            <a:r>
              <a:rPr lang="en-GB" sz="2800" dirty="0">
                <a:effectLst/>
                <a:ea typeface="Yu Mincho" panose="02020400000000000000" pitchFamily="18" charset="-128"/>
                <a:cs typeface="Arial" panose="020B0604020202020204" pitchFamily="34" charset="0"/>
              </a:rPr>
              <a:t>Attendance flexibility </a:t>
            </a:r>
          </a:p>
          <a:p>
            <a:r>
              <a:rPr lang="en-GB" sz="2800" dirty="0">
                <a:effectLst/>
                <a:ea typeface="Yu Mincho" panose="02020400000000000000" pitchFamily="18" charset="-128"/>
                <a:cs typeface="Arial" panose="020B0604020202020204" pitchFamily="34" charset="0"/>
              </a:rPr>
              <a:t>Submission flexibility</a:t>
            </a:r>
            <a:endParaRPr lang="en-GB" sz="2800" dirty="0">
              <a:ea typeface="Yu Mincho" panose="02020400000000000000" pitchFamily="18" charset="-128"/>
              <a:cs typeface="Arial" panose="020B0604020202020204" pitchFamily="34" charset="0"/>
            </a:endParaRPr>
          </a:p>
          <a:p>
            <a:r>
              <a:rPr lang="en-GB" sz="2800" dirty="0">
                <a:effectLst/>
                <a:ea typeface="Yu Mincho" panose="02020400000000000000" pitchFamily="18" charset="-128"/>
                <a:cs typeface="Arial" panose="020B0604020202020204" pitchFamily="34" charset="0"/>
              </a:rPr>
              <a:t>Access to Lecture Capture / Permission to Record</a:t>
            </a:r>
          </a:p>
          <a:p>
            <a:r>
              <a:rPr lang="en-GB" sz="2800" dirty="0">
                <a:effectLst/>
                <a:ea typeface="Yu Mincho" panose="02020400000000000000" pitchFamily="18" charset="-128"/>
                <a:cs typeface="Arial" panose="020B0604020202020204" pitchFamily="34" charset="0"/>
              </a:rPr>
              <a:t>Lecture materials in advance</a:t>
            </a:r>
          </a:p>
          <a:p>
            <a:endParaRPr lang="en-GB" sz="2800" dirty="0">
              <a:effectLst/>
              <a:ea typeface="Yu Mincho" panose="02020400000000000000" pitchFamily="18" charset="-128"/>
              <a:cs typeface="Arial" panose="020B0604020202020204" pitchFamily="34" charset="0"/>
            </a:endParaRPr>
          </a:p>
          <a:p>
            <a:endParaRPr lang="en-GB" sz="2800" dirty="0"/>
          </a:p>
        </p:txBody>
      </p:sp>
    </p:spTree>
    <p:extLst>
      <p:ext uri="{BB962C8B-B14F-4D97-AF65-F5344CB8AC3E}">
        <p14:creationId xmlns:p14="http://schemas.microsoft.com/office/powerpoint/2010/main" val="343499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Arrangements</a:t>
            </a:r>
          </a:p>
        </p:txBody>
      </p:sp>
      <p:sp>
        <p:nvSpPr>
          <p:cNvPr id="3" name="Content Placeholder 2"/>
          <p:cNvSpPr>
            <a:spLocks noGrp="1"/>
          </p:cNvSpPr>
          <p:nvPr>
            <p:ph sz="quarter" idx="10"/>
          </p:nvPr>
        </p:nvSpPr>
        <p:spPr>
          <a:xfrm>
            <a:off x="539496" y="1435608"/>
            <a:ext cx="11441972" cy="5153728"/>
          </a:xfrm>
        </p:spPr>
        <p:txBody>
          <a:bodyPr>
            <a:normAutofit/>
          </a:bodyPr>
          <a:lstStyle/>
          <a:p>
            <a:pPr marL="0" indent="0">
              <a:buNone/>
            </a:pPr>
            <a:r>
              <a:rPr lang="en-GB" sz="2800" dirty="0"/>
              <a:t>Universities are able to offer a wider range of exam arrangements. Sometimes this can be confusing for students who are used to having, for example, extra time when they would benefit more from rest breaks and no exams before 10am.</a:t>
            </a:r>
          </a:p>
          <a:p>
            <a:pPr marL="0" indent="0">
              <a:buNone/>
            </a:pPr>
            <a:r>
              <a:rPr lang="en-GB" sz="2800" dirty="0"/>
              <a:t>Exam arrangements can include:</a:t>
            </a:r>
          </a:p>
          <a:p>
            <a:r>
              <a:rPr lang="en-GB" sz="2800" dirty="0"/>
              <a:t>Extra time</a:t>
            </a:r>
          </a:p>
          <a:p>
            <a:r>
              <a:rPr lang="en-GB" sz="2800" dirty="0"/>
              <a:t>Rest breaks</a:t>
            </a:r>
          </a:p>
          <a:p>
            <a:r>
              <a:rPr lang="en-GB" sz="2800" dirty="0"/>
              <a:t>Permission to leave the room</a:t>
            </a:r>
          </a:p>
          <a:p>
            <a:r>
              <a:rPr lang="en-GB" sz="2800" dirty="0"/>
              <a:t>Room number limit</a:t>
            </a:r>
          </a:p>
          <a:p>
            <a:pPr marL="0" indent="0">
              <a:buNone/>
            </a:pPr>
            <a:endParaRPr lang="en-GB" dirty="0"/>
          </a:p>
        </p:txBody>
      </p:sp>
    </p:spTree>
    <p:extLst>
      <p:ext uri="{BB962C8B-B14F-4D97-AF65-F5344CB8AC3E}">
        <p14:creationId xmlns:p14="http://schemas.microsoft.com/office/powerpoint/2010/main" val="418552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Disabled Students’ Allowance (DSA)</a:t>
            </a:r>
          </a:p>
        </p:txBody>
      </p:sp>
      <p:sp>
        <p:nvSpPr>
          <p:cNvPr id="3" name="Content Placeholder 2"/>
          <p:cNvSpPr>
            <a:spLocks noGrp="1"/>
          </p:cNvSpPr>
          <p:nvPr>
            <p:ph sz="quarter" idx="10"/>
          </p:nvPr>
        </p:nvSpPr>
        <p:spPr>
          <a:xfrm>
            <a:off x="539496" y="1435607"/>
            <a:ext cx="11159168" cy="5002899"/>
          </a:xfrm>
        </p:spPr>
        <p:txBody>
          <a:bodyPr>
            <a:normAutofit/>
          </a:bodyPr>
          <a:lstStyle/>
          <a:p>
            <a:r>
              <a:rPr lang="en-GB" sz="2800" dirty="0"/>
              <a:t>If applicants are entitled to support from Student Finance, they should apply for DSA. They should do this even if they will not taking out a maintenance or tuition fee loan.</a:t>
            </a:r>
          </a:p>
          <a:p>
            <a:r>
              <a:rPr lang="en-GB" sz="2800" dirty="0"/>
              <a:t>DSA a grant which is provided by the government to pay for any additional study-related costs you may have as a direct result of your disability. </a:t>
            </a:r>
          </a:p>
          <a:p>
            <a:r>
              <a:rPr lang="en-GB" sz="2800" dirty="0"/>
              <a:t>It is not a loan and it is not means-tested.</a:t>
            </a:r>
          </a:p>
          <a:p>
            <a:pPr marL="0" indent="0">
              <a:buNone/>
            </a:pPr>
            <a:endParaRPr lang="en-GB" sz="2800" dirty="0"/>
          </a:p>
          <a:p>
            <a:endParaRPr lang="en-GB" dirty="0"/>
          </a:p>
          <a:p>
            <a:endParaRPr lang="en-GB" dirty="0"/>
          </a:p>
        </p:txBody>
      </p:sp>
    </p:spTree>
    <p:extLst>
      <p:ext uri="{BB962C8B-B14F-4D97-AF65-F5344CB8AC3E}">
        <p14:creationId xmlns:p14="http://schemas.microsoft.com/office/powerpoint/2010/main" val="209763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Disabled Students’ Allowance (DSA) continued</a:t>
            </a:r>
          </a:p>
        </p:txBody>
      </p:sp>
      <p:sp>
        <p:nvSpPr>
          <p:cNvPr id="3" name="Content Placeholder 2"/>
          <p:cNvSpPr>
            <a:spLocks noGrp="1"/>
          </p:cNvSpPr>
          <p:nvPr>
            <p:ph sz="quarter" idx="10"/>
          </p:nvPr>
        </p:nvSpPr>
        <p:spPr>
          <a:xfrm>
            <a:off x="539496" y="1435607"/>
            <a:ext cx="11159168" cy="5002899"/>
          </a:xfrm>
        </p:spPr>
        <p:txBody>
          <a:bodyPr>
            <a:normAutofit/>
          </a:bodyPr>
          <a:lstStyle/>
          <a:p>
            <a:pPr marL="0" indent="0">
              <a:buNone/>
            </a:pPr>
            <a:r>
              <a:rPr lang="en-GB" sz="2800" dirty="0"/>
              <a:t>Depending on need it can cover the cost of:</a:t>
            </a:r>
          </a:p>
          <a:p>
            <a:r>
              <a:rPr lang="en-GB" sz="2800" dirty="0"/>
              <a:t>Specialist equipment and software </a:t>
            </a:r>
          </a:p>
          <a:p>
            <a:r>
              <a:rPr lang="en-GB" sz="2800" dirty="0"/>
              <a:t>One-to-one support from a specialist support worker, </a:t>
            </a:r>
          </a:p>
          <a:p>
            <a:r>
              <a:rPr lang="en-GB" sz="2800" dirty="0"/>
              <a:t>A travel allowance to help with any extra travel costs you may have to attend your university, college, or placement because of your disability. </a:t>
            </a:r>
          </a:p>
          <a:p>
            <a:r>
              <a:rPr lang="en-GB" sz="2800" dirty="0"/>
              <a:t>Support with additional study-related costs such as photocopying or printing materials.</a:t>
            </a:r>
          </a:p>
          <a:p>
            <a:endParaRPr lang="en-GB" sz="2800" dirty="0"/>
          </a:p>
          <a:p>
            <a:endParaRPr lang="en-GB" dirty="0"/>
          </a:p>
          <a:p>
            <a:endParaRPr lang="en-GB" dirty="0"/>
          </a:p>
        </p:txBody>
      </p:sp>
    </p:spTree>
    <p:extLst>
      <p:ext uri="{BB962C8B-B14F-4D97-AF65-F5344CB8AC3E}">
        <p14:creationId xmlns:p14="http://schemas.microsoft.com/office/powerpoint/2010/main" val="7901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809F-D4C0-4CA2-ADD1-D2C464DD2648}"/>
              </a:ext>
            </a:extLst>
          </p:cNvPr>
          <p:cNvSpPr>
            <a:spLocks noGrp="1"/>
          </p:cNvSpPr>
          <p:nvPr>
            <p:ph type="title"/>
          </p:nvPr>
        </p:nvSpPr>
        <p:spPr/>
        <p:txBody>
          <a:bodyPr/>
          <a:lstStyle/>
          <a:p>
            <a:r>
              <a:rPr lang="en-US" dirty="0"/>
              <a:t>Today’s Session</a:t>
            </a:r>
          </a:p>
        </p:txBody>
      </p:sp>
      <p:sp>
        <p:nvSpPr>
          <p:cNvPr id="3" name="Content Placeholder 2">
            <a:extLst>
              <a:ext uri="{FF2B5EF4-FFF2-40B4-BE49-F238E27FC236}">
                <a16:creationId xmlns:a16="http://schemas.microsoft.com/office/drawing/2014/main" id="{401217E0-EA5B-4FA1-AF4C-418453671EF5}"/>
              </a:ext>
            </a:extLst>
          </p:cNvPr>
          <p:cNvSpPr>
            <a:spLocks noGrp="1"/>
          </p:cNvSpPr>
          <p:nvPr>
            <p:ph sz="quarter" idx="10"/>
          </p:nvPr>
        </p:nvSpPr>
        <p:spPr>
          <a:xfrm>
            <a:off x="973129" y="1360193"/>
            <a:ext cx="8180298" cy="4540986"/>
          </a:xfrm>
        </p:spPr>
        <p:txBody>
          <a:bodyPr>
            <a:normAutofit/>
          </a:bodyPr>
          <a:lstStyle/>
          <a:p>
            <a:r>
              <a:rPr lang="en-US" sz="2800" dirty="0"/>
              <a:t>What do we mean by ‘Support Needs’</a:t>
            </a:r>
          </a:p>
          <a:p>
            <a:r>
              <a:rPr lang="en-US" sz="2800" dirty="0"/>
              <a:t>Documents and Paperwork</a:t>
            </a:r>
          </a:p>
          <a:p>
            <a:r>
              <a:rPr lang="en-US" sz="2800" dirty="0"/>
              <a:t>Support offered by Universities  </a:t>
            </a:r>
          </a:p>
          <a:p>
            <a:r>
              <a:rPr lang="en-US" sz="2800" dirty="0"/>
              <a:t>Differences between School and University Support</a:t>
            </a:r>
          </a:p>
          <a:p>
            <a:endParaRPr lang="en-US" sz="1400" dirty="0"/>
          </a:p>
        </p:txBody>
      </p:sp>
    </p:spTree>
    <p:extLst>
      <p:ext uri="{BB962C8B-B14F-4D97-AF65-F5344CB8AC3E}">
        <p14:creationId xmlns:p14="http://schemas.microsoft.com/office/powerpoint/2010/main" val="112185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to Apply </a:t>
            </a:r>
          </a:p>
        </p:txBody>
      </p:sp>
      <p:sp>
        <p:nvSpPr>
          <p:cNvPr id="3" name="Content Placeholder 2"/>
          <p:cNvSpPr>
            <a:spLocks noGrp="1"/>
          </p:cNvSpPr>
          <p:nvPr>
            <p:ph sz="quarter" idx="10"/>
          </p:nvPr>
        </p:nvSpPr>
        <p:spPr>
          <a:xfrm>
            <a:off x="539495" y="1435607"/>
            <a:ext cx="11008339" cy="4201621"/>
          </a:xfrm>
        </p:spPr>
        <p:txBody>
          <a:bodyPr/>
          <a:lstStyle/>
          <a:p>
            <a:r>
              <a:rPr lang="en-GB" sz="2800" dirty="0"/>
              <a:t>Completing the DSA process can take </a:t>
            </a:r>
            <a:r>
              <a:rPr lang="en-GB" sz="2800" b="1" dirty="0"/>
              <a:t>up to 15 weeks </a:t>
            </a:r>
            <a:r>
              <a:rPr lang="en-GB" sz="2800" dirty="0"/>
              <a:t>at busy times, so it is important that applicants apply early to make sure their support is in place when they start university. You can usually apply for DSA from the March in the year that you are due to commence your studies. </a:t>
            </a:r>
          </a:p>
          <a:p>
            <a:r>
              <a:rPr lang="en-GB" sz="2800" dirty="0"/>
              <a:t>Applicants do not need to know which University they will be attending at this time.</a:t>
            </a:r>
          </a:p>
          <a:p>
            <a:endParaRPr lang="en-GB" dirty="0"/>
          </a:p>
        </p:txBody>
      </p:sp>
    </p:spTree>
    <p:extLst>
      <p:ext uri="{BB962C8B-B14F-4D97-AF65-F5344CB8AC3E}">
        <p14:creationId xmlns:p14="http://schemas.microsoft.com/office/powerpoint/2010/main" val="319196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DSA process</a:t>
            </a:r>
          </a:p>
        </p:txBody>
      </p:sp>
      <p:sp>
        <p:nvSpPr>
          <p:cNvPr id="3" name="Content Placeholder 2"/>
          <p:cNvSpPr>
            <a:spLocks noGrp="1"/>
          </p:cNvSpPr>
          <p:nvPr>
            <p:ph sz="quarter" idx="10"/>
          </p:nvPr>
        </p:nvSpPr>
        <p:spPr>
          <a:xfrm>
            <a:off x="539495" y="1435607"/>
            <a:ext cx="11536241" cy="5182009"/>
          </a:xfrm>
        </p:spPr>
        <p:txBody>
          <a:bodyPr>
            <a:noAutofit/>
          </a:bodyPr>
          <a:lstStyle/>
          <a:p>
            <a:r>
              <a:rPr lang="en-GB" sz="2800" dirty="0"/>
              <a:t>Complete an application form and supply evidence (see slide 27 for key links). </a:t>
            </a:r>
          </a:p>
          <a:p>
            <a:r>
              <a:rPr lang="en-GB" sz="2800" dirty="0"/>
              <a:t>Eligibility will be assessed and confirmed. </a:t>
            </a:r>
          </a:p>
          <a:p>
            <a:r>
              <a:rPr lang="en-GB" sz="2800" dirty="0"/>
              <a:t>Undertake a Study Needs Assessment which will make recommendations for equipment, support and adjustments. </a:t>
            </a:r>
          </a:p>
          <a:p>
            <a:r>
              <a:rPr lang="en-GB" sz="2800" dirty="0"/>
              <a:t>Recommendations will be checked by Funding Body.</a:t>
            </a:r>
          </a:p>
          <a:p>
            <a:r>
              <a:rPr lang="en-GB" sz="2800" dirty="0"/>
              <a:t>DSA will then send an ‘entitlement letter’ to the applicant / student which confirms what support will be in place. </a:t>
            </a:r>
          </a:p>
          <a:p>
            <a:r>
              <a:rPr lang="en-GB" sz="2800" dirty="0"/>
              <a:t>Applicant / student will need to follow the steps in the letter for support to be in place. </a:t>
            </a:r>
          </a:p>
        </p:txBody>
      </p:sp>
    </p:spTree>
    <p:extLst>
      <p:ext uri="{BB962C8B-B14F-4D97-AF65-F5344CB8AC3E}">
        <p14:creationId xmlns:p14="http://schemas.microsoft.com/office/powerpoint/2010/main" val="198688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D0C0-3E5C-A4A4-A01F-84449464EE06}"/>
              </a:ext>
            </a:extLst>
          </p:cNvPr>
          <p:cNvSpPr>
            <a:spLocks noGrp="1"/>
          </p:cNvSpPr>
          <p:nvPr>
            <p:ph type="title"/>
          </p:nvPr>
        </p:nvSpPr>
        <p:spPr/>
        <p:txBody>
          <a:bodyPr/>
          <a:lstStyle/>
          <a:p>
            <a:r>
              <a:rPr lang="en-GB" dirty="0"/>
              <a:t>Not eligible for DSA</a:t>
            </a:r>
          </a:p>
        </p:txBody>
      </p:sp>
      <p:sp>
        <p:nvSpPr>
          <p:cNvPr id="3" name="Content Placeholder 2">
            <a:extLst>
              <a:ext uri="{FF2B5EF4-FFF2-40B4-BE49-F238E27FC236}">
                <a16:creationId xmlns:a16="http://schemas.microsoft.com/office/drawing/2014/main" id="{D84E37BD-D889-D860-BA57-1E173D30EACC}"/>
              </a:ext>
            </a:extLst>
          </p:cNvPr>
          <p:cNvSpPr>
            <a:spLocks noGrp="1"/>
          </p:cNvSpPr>
          <p:nvPr>
            <p:ph sz="quarter" idx="10"/>
          </p:nvPr>
        </p:nvSpPr>
        <p:spPr>
          <a:xfrm>
            <a:off x="539496" y="1435608"/>
            <a:ext cx="11093704" cy="3977640"/>
          </a:xfrm>
        </p:spPr>
        <p:txBody>
          <a:bodyPr>
            <a:normAutofit/>
          </a:bodyPr>
          <a:lstStyle/>
          <a:p>
            <a:r>
              <a:rPr lang="en-GB" sz="2800" dirty="0"/>
              <a:t>If you work with / know anyone who is not eligible for Student Finance funding they should contact Disability Services at the universities they are applying to and ask if there are any alternative options for them. </a:t>
            </a:r>
          </a:p>
        </p:txBody>
      </p:sp>
    </p:spTree>
    <p:extLst>
      <p:ext uri="{BB962C8B-B14F-4D97-AF65-F5344CB8AC3E}">
        <p14:creationId xmlns:p14="http://schemas.microsoft.com/office/powerpoint/2010/main" val="111326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and Social Care</a:t>
            </a:r>
          </a:p>
        </p:txBody>
      </p:sp>
      <p:sp>
        <p:nvSpPr>
          <p:cNvPr id="3" name="Content Placeholder 2"/>
          <p:cNvSpPr>
            <a:spLocks noGrp="1"/>
          </p:cNvSpPr>
          <p:nvPr>
            <p:ph sz="quarter" idx="10"/>
          </p:nvPr>
        </p:nvSpPr>
        <p:spPr>
          <a:xfrm>
            <a:off x="539496" y="1435607"/>
            <a:ext cx="10904644" cy="4107353"/>
          </a:xfrm>
        </p:spPr>
        <p:txBody>
          <a:bodyPr>
            <a:normAutofit/>
          </a:bodyPr>
          <a:lstStyle/>
          <a:p>
            <a:r>
              <a:rPr lang="en-GB" sz="2800" dirty="0"/>
              <a:t>Universities are not able to provide social or personal care support. If students have received this support during their time at school or college, it is important that they talk with their Local Authority and/or adult social services department to investigate how this support will be transferred to assist them at university.</a:t>
            </a:r>
          </a:p>
          <a:p>
            <a:r>
              <a:rPr lang="en-GB" sz="2800" dirty="0"/>
              <a:t>It is also important, where possible, for students to consider the informal support they receive from family or school staff that would not be replicated at university and may need a more formal solution.</a:t>
            </a:r>
          </a:p>
        </p:txBody>
      </p:sp>
    </p:spTree>
    <p:extLst>
      <p:ext uri="{BB962C8B-B14F-4D97-AF65-F5344CB8AC3E}">
        <p14:creationId xmlns:p14="http://schemas.microsoft.com/office/powerpoint/2010/main" val="347593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Actions</a:t>
            </a:r>
          </a:p>
        </p:txBody>
      </p:sp>
      <p:sp>
        <p:nvSpPr>
          <p:cNvPr id="3" name="Content Placeholder 2"/>
          <p:cNvSpPr>
            <a:spLocks noGrp="1"/>
          </p:cNvSpPr>
          <p:nvPr>
            <p:ph sz="quarter" idx="10"/>
          </p:nvPr>
        </p:nvSpPr>
        <p:spPr>
          <a:xfrm>
            <a:off x="539496" y="1435608"/>
            <a:ext cx="11300570" cy="5219716"/>
          </a:xfrm>
        </p:spPr>
        <p:txBody>
          <a:bodyPr>
            <a:noAutofit/>
          </a:bodyPr>
          <a:lstStyle/>
          <a:p>
            <a:pPr marL="0" indent="0">
              <a:buNone/>
            </a:pPr>
            <a:r>
              <a:rPr lang="en-GB" sz="2800" dirty="0"/>
              <a:t>Students should</a:t>
            </a:r>
          </a:p>
          <a:p>
            <a:r>
              <a:rPr lang="en-GB" sz="2800" dirty="0"/>
              <a:t>Register with disability services at the university / universities they are considering attending</a:t>
            </a:r>
          </a:p>
          <a:p>
            <a:r>
              <a:rPr lang="en-GB" sz="2800" dirty="0"/>
              <a:t>Apply for DSA as soon as possible, even if they are unsure which university they will be attending</a:t>
            </a:r>
          </a:p>
          <a:p>
            <a:r>
              <a:rPr lang="en-GB" sz="2800" dirty="0"/>
              <a:t>Think about whether they will need personal / social care support whilst at university</a:t>
            </a:r>
          </a:p>
          <a:p>
            <a:r>
              <a:rPr lang="en-GB" sz="2800" dirty="0"/>
              <a:t>Contact Disability Services at any of their chosen universities if they are unsure about anything</a:t>
            </a:r>
          </a:p>
        </p:txBody>
      </p:sp>
    </p:spTree>
    <p:extLst>
      <p:ext uri="{BB962C8B-B14F-4D97-AF65-F5344CB8AC3E}">
        <p14:creationId xmlns:p14="http://schemas.microsoft.com/office/powerpoint/2010/main" val="361390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Links – University of Leeds</a:t>
            </a:r>
          </a:p>
        </p:txBody>
      </p:sp>
      <p:sp>
        <p:nvSpPr>
          <p:cNvPr id="3" name="Content Placeholder 2"/>
          <p:cNvSpPr>
            <a:spLocks noGrp="1"/>
          </p:cNvSpPr>
          <p:nvPr>
            <p:ph sz="quarter" idx="10"/>
          </p:nvPr>
        </p:nvSpPr>
        <p:spPr>
          <a:xfrm>
            <a:off x="539496" y="1435607"/>
            <a:ext cx="11441972" cy="5163155"/>
          </a:xfrm>
        </p:spPr>
        <p:txBody>
          <a:bodyPr>
            <a:normAutofit/>
          </a:bodyPr>
          <a:lstStyle/>
          <a:p>
            <a:r>
              <a:rPr lang="en-GB" sz="2800" dirty="0">
                <a:hlinkClick r:id="rId2"/>
              </a:rPr>
              <a:t>Support for disabled students</a:t>
            </a:r>
            <a:endParaRPr lang="en-GB" sz="2800" dirty="0"/>
          </a:p>
          <a:p>
            <a:endParaRPr lang="en-GB" sz="2800" dirty="0"/>
          </a:p>
          <a:p>
            <a:r>
              <a:rPr lang="en-GB" sz="2800" dirty="0">
                <a:hlinkClick r:id="rId3"/>
              </a:rPr>
              <a:t>Setting up your support</a:t>
            </a:r>
            <a:endParaRPr lang="en-GB" sz="2800" dirty="0"/>
          </a:p>
          <a:p>
            <a:endParaRPr lang="en-GB" sz="2800" dirty="0"/>
          </a:p>
          <a:p>
            <a:r>
              <a:rPr lang="en-GB" sz="2800" dirty="0"/>
              <a:t>Contact details</a:t>
            </a:r>
          </a:p>
          <a:p>
            <a:pPr marL="0" indent="0">
              <a:buNone/>
            </a:pPr>
            <a:r>
              <a:rPr lang="en-GB" sz="2800" dirty="0"/>
              <a:t>Email:  </a:t>
            </a:r>
            <a:r>
              <a:rPr lang="en-GB" sz="2800" dirty="0">
                <a:hlinkClick r:id="rId4"/>
              </a:rPr>
              <a:t>disability@leeds.ac.uk</a:t>
            </a:r>
            <a:endParaRPr lang="en-GB" sz="2800" dirty="0"/>
          </a:p>
          <a:p>
            <a:pPr marL="0" indent="0">
              <a:buNone/>
            </a:pPr>
            <a:r>
              <a:rPr lang="en-GB" sz="2800" dirty="0"/>
              <a:t>Phone: 0113 343 3927 </a:t>
            </a:r>
          </a:p>
          <a:p>
            <a:pPr marL="0" indent="0">
              <a:buNone/>
            </a:pPr>
            <a:r>
              <a:rPr lang="en-GB" sz="2800" dirty="0">
                <a:solidFill>
                  <a:schemeClr val="tx1">
                    <a:lumMod val="75000"/>
                    <a:lumOff val="25000"/>
                  </a:schemeClr>
                </a:solidFill>
              </a:rPr>
              <a:t>Disability Services Reception open 9am-5pm Monday-Friday </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68187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Links – General </a:t>
            </a:r>
          </a:p>
        </p:txBody>
      </p:sp>
      <p:sp>
        <p:nvSpPr>
          <p:cNvPr id="3" name="Content Placeholder 2"/>
          <p:cNvSpPr>
            <a:spLocks noGrp="1"/>
          </p:cNvSpPr>
          <p:nvPr>
            <p:ph sz="quarter" idx="10"/>
          </p:nvPr>
        </p:nvSpPr>
        <p:spPr>
          <a:xfrm>
            <a:off x="539496" y="1435607"/>
            <a:ext cx="11441972" cy="5163155"/>
          </a:xfrm>
        </p:spPr>
        <p:txBody>
          <a:bodyPr>
            <a:normAutofit/>
          </a:bodyPr>
          <a:lstStyle/>
          <a:p>
            <a:r>
              <a:rPr lang="en-GB" sz="2800" dirty="0">
                <a:hlinkClick r:id="rId2"/>
              </a:rPr>
              <a:t>Disability at University: guidance and a glossary of terms  </a:t>
            </a:r>
            <a:r>
              <a:rPr lang="en-GB" sz="2800" dirty="0"/>
              <a:t>- Harriet Cannon and NADP (2021)</a:t>
            </a:r>
          </a:p>
          <a:p>
            <a:endParaRPr lang="en-GB" sz="2800" dirty="0"/>
          </a:p>
          <a:p>
            <a:r>
              <a:rPr lang="en-GB" sz="2800" dirty="0">
                <a:hlinkClick r:id="rId3"/>
              </a:rPr>
              <a:t>UCAS Guide for Disabled Students</a:t>
            </a:r>
            <a:endParaRPr lang="en-GB" sz="2800" dirty="0"/>
          </a:p>
          <a:p>
            <a:endParaRPr lang="en-GB" sz="2800" dirty="0"/>
          </a:p>
          <a:p>
            <a:r>
              <a:rPr lang="en-GB" sz="2800" dirty="0">
                <a:hlinkClick r:id="rId4"/>
              </a:rPr>
              <a:t>OIA Guidance on Supporting Disabled Students</a:t>
            </a:r>
            <a:endParaRPr lang="en-GB" sz="2800" dirty="0"/>
          </a:p>
          <a:p>
            <a:endParaRPr lang="en-GB" sz="2800" dirty="0"/>
          </a:p>
          <a:p>
            <a:r>
              <a:rPr lang="en-GB" sz="2800" dirty="0">
                <a:hlinkClick r:id="rId5"/>
              </a:rPr>
              <a:t>Go Higher West Yorkshire Disabled Learners Transition Pack </a:t>
            </a:r>
            <a:endParaRPr lang="en-GB" sz="2800" dirty="0"/>
          </a:p>
          <a:p>
            <a:pPr marL="0" indent="0">
              <a:buNone/>
            </a:pPr>
            <a:endParaRPr lang="en-GB" sz="2800" dirty="0"/>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351787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Links - DSA</a:t>
            </a:r>
          </a:p>
        </p:txBody>
      </p:sp>
      <p:sp>
        <p:nvSpPr>
          <p:cNvPr id="3" name="Content Placeholder 2"/>
          <p:cNvSpPr>
            <a:spLocks noGrp="1"/>
          </p:cNvSpPr>
          <p:nvPr>
            <p:ph sz="quarter" idx="10"/>
          </p:nvPr>
        </p:nvSpPr>
        <p:spPr>
          <a:xfrm>
            <a:off x="539496" y="1435607"/>
            <a:ext cx="11234582" cy="5116021"/>
          </a:xfrm>
        </p:spPr>
        <p:txBody>
          <a:bodyPr>
            <a:noAutofit/>
          </a:bodyPr>
          <a:lstStyle/>
          <a:p>
            <a:r>
              <a:rPr lang="en-GB" sz="2800" dirty="0">
                <a:hlinkClick r:id="rId2"/>
              </a:rPr>
              <a:t>England Student Finance DSA Information</a:t>
            </a:r>
            <a:endParaRPr lang="en-GB" sz="2800" dirty="0"/>
          </a:p>
          <a:p>
            <a:endParaRPr lang="en-GB" sz="2800" dirty="0"/>
          </a:p>
          <a:p>
            <a:r>
              <a:rPr lang="en-GB" sz="2800" dirty="0">
                <a:hlinkClick r:id="rId3"/>
              </a:rPr>
              <a:t>Agency Scotland DSA Information</a:t>
            </a:r>
            <a:endParaRPr lang="en-GB" sz="2800" dirty="0"/>
          </a:p>
          <a:p>
            <a:pPr marL="0" indent="0">
              <a:buNone/>
            </a:pPr>
            <a:endParaRPr lang="en-GB" sz="2800" dirty="0"/>
          </a:p>
          <a:p>
            <a:r>
              <a:rPr lang="en-GB" sz="2800" dirty="0">
                <a:hlinkClick r:id="rId4"/>
              </a:rPr>
              <a:t>Wales Student Finance DSA Information </a:t>
            </a:r>
            <a:endParaRPr lang="en-GB" sz="2800" dirty="0"/>
          </a:p>
          <a:p>
            <a:endParaRPr lang="en-GB" sz="2800" dirty="0"/>
          </a:p>
          <a:p>
            <a:r>
              <a:rPr lang="en-GB" sz="2800" dirty="0">
                <a:hlinkClick r:id="rId5"/>
              </a:rPr>
              <a:t>Student Finance Northern Ireland DSA Information</a:t>
            </a:r>
            <a:endParaRPr lang="en-GB" sz="2800" dirty="0"/>
          </a:p>
          <a:p>
            <a:endParaRPr lang="en-GB" sz="2800" dirty="0"/>
          </a:p>
          <a:p>
            <a:r>
              <a:rPr lang="en-GB" sz="2800" dirty="0">
                <a:hlinkClick r:id="rId6"/>
              </a:rPr>
              <a:t>NHS Bursary Students DSA</a:t>
            </a:r>
            <a:endParaRPr lang="en-GB" sz="2800" dirty="0"/>
          </a:p>
        </p:txBody>
      </p:sp>
    </p:spTree>
    <p:extLst>
      <p:ext uri="{BB962C8B-B14F-4D97-AF65-F5344CB8AC3E}">
        <p14:creationId xmlns:p14="http://schemas.microsoft.com/office/powerpoint/2010/main" val="1517385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4735-3D57-1F4F-A418-AAD46DD563F0}"/>
              </a:ext>
            </a:extLst>
          </p:cNvPr>
          <p:cNvSpPr>
            <a:spLocks noGrp="1"/>
          </p:cNvSpPr>
          <p:nvPr>
            <p:ph type="ctrTitle"/>
          </p:nvPr>
        </p:nvSpPr>
        <p:spPr/>
        <p:txBody>
          <a:bodyPr>
            <a:normAutofit fontScale="90000"/>
          </a:bodyPr>
          <a:lstStyle/>
          <a:p>
            <a:r>
              <a:rPr lang="en-US" sz="4000" dirty="0">
                <a:solidFill>
                  <a:srgbClr val="E6287F"/>
                </a:solidFill>
              </a:rPr>
              <a:t>GHWY disabled learners transition pack</a:t>
            </a:r>
            <a:endParaRPr lang="en-US" sz="3600" dirty="0"/>
          </a:p>
        </p:txBody>
      </p:sp>
      <p:sp>
        <p:nvSpPr>
          <p:cNvPr id="4" name="TextBox 3">
            <a:extLst>
              <a:ext uri="{FF2B5EF4-FFF2-40B4-BE49-F238E27FC236}">
                <a16:creationId xmlns:a16="http://schemas.microsoft.com/office/drawing/2014/main" id="{74F5387A-5D0B-9BB8-1515-58F5EF7D6F9A}"/>
              </a:ext>
            </a:extLst>
          </p:cNvPr>
          <p:cNvSpPr txBox="1"/>
          <p:nvPr/>
        </p:nvSpPr>
        <p:spPr>
          <a:xfrm>
            <a:off x="3900450" y="5851912"/>
            <a:ext cx="5939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Tahera Mayat (Collaborative Outreach Officer)</a:t>
            </a:r>
            <a:endParaRPr lang="en-GB"/>
          </a:p>
        </p:txBody>
      </p:sp>
    </p:spTree>
    <p:extLst>
      <p:ext uri="{BB962C8B-B14F-4D97-AF65-F5344CB8AC3E}">
        <p14:creationId xmlns:p14="http://schemas.microsoft.com/office/powerpoint/2010/main" val="45391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78EB-FEC4-4C4B-A61B-4F4D3A5A5FE5}"/>
              </a:ext>
            </a:extLst>
          </p:cNvPr>
          <p:cNvSpPr>
            <a:spLocks noGrp="1"/>
          </p:cNvSpPr>
          <p:nvPr>
            <p:ph type="title"/>
          </p:nvPr>
        </p:nvSpPr>
        <p:spPr/>
        <p:txBody>
          <a:bodyPr/>
          <a:lstStyle/>
          <a:p>
            <a:r>
              <a:rPr lang="en-US" dirty="0"/>
              <a:t>Rationale for Transition Pack</a:t>
            </a:r>
          </a:p>
        </p:txBody>
      </p:sp>
      <p:sp>
        <p:nvSpPr>
          <p:cNvPr id="3" name="Slide Number Placeholder 2">
            <a:extLst>
              <a:ext uri="{FF2B5EF4-FFF2-40B4-BE49-F238E27FC236}">
                <a16:creationId xmlns:a16="http://schemas.microsoft.com/office/drawing/2014/main" id="{E3E68995-7411-9644-AFDE-F168A266924D}"/>
              </a:ext>
            </a:extLst>
          </p:cNvPr>
          <p:cNvSpPr>
            <a:spLocks noGrp="1"/>
          </p:cNvSpPr>
          <p:nvPr>
            <p:ph type="sldNum" sz="quarter" idx="12"/>
          </p:nvPr>
        </p:nvSpPr>
        <p:spPr/>
        <p:txBody>
          <a:bodyPr/>
          <a:lstStyle/>
          <a:p>
            <a:fld id="{9F926885-5829-0A40-BA08-555F19A6394A}" type="slidenum">
              <a:rPr lang="en-US" smtClean="0"/>
              <a:pPr/>
              <a:t>29</a:t>
            </a:fld>
            <a:endParaRPr lang="en-US"/>
          </a:p>
        </p:txBody>
      </p:sp>
      <p:sp>
        <p:nvSpPr>
          <p:cNvPr id="4" name="Text Placeholder 3">
            <a:extLst>
              <a:ext uri="{FF2B5EF4-FFF2-40B4-BE49-F238E27FC236}">
                <a16:creationId xmlns:a16="http://schemas.microsoft.com/office/drawing/2014/main" id="{F2698800-EC40-504A-B9BB-5A4F93E5DC5B}"/>
              </a:ext>
            </a:extLst>
          </p:cNvPr>
          <p:cNvSpPr>
            <a:spLocks noGrp="1"/>
          </p:cNvSpPr>
          <p:nvPr>
            <p:ph type="body" sz="quarter" idx="13"/>
          </p:nvPr>
        </p:nvSpPr>
        <p:spPr/>
        <p:txBody>
          <a:bodyPr/>
          <a:lstStyle/>
          <a:p>
            <a:pPr marL="342900" indent="-342900">
              <a:buFont typeface="Arial"/>
              <a:buChar char="•"/>
            </a:pPr>
            <a:r>
              <a:rPr lang="en-US" sz="2000" dirty="0">
                <a:ea typeface="Calibri"/>
                <a:cs typeface="Calibri"/>
              </a:rPr>
              <a:t>Lived experience of transition to Higher Education (HE) for disabled students</a:t>
            </a:r>
          </a:p>
          <a:p>
            <a:pPr marL="342900" indent="-342900">
              <a:buFont typeface="Arial"/>
              <a:buChar char="•"/>
            </a:pPr>
            <a:endParaRPr lang="en-US" sz="2000" dirty="0">
              <a:ea typeface="Calibri"/>
              <a:cs typeface="Calibri"/>
            </a:endParaRPr>
          </a:p>
          <a:p>
            <a:pPr marL="342900" indent="-342900">
              <a:buFont typeface="Arial"/>
              <a:buChar char="•"/>
            </a:pPr>
            <a:r>
              <a:rPr lang="en-US" sz="2000" dirty="0">
                <a:ea typeface="Calibri"/>
                <a:cs typeface="Calibri"/>
              </a:rPr>
              <a:t>Support in Further Education not the same as in HE</a:t>
            </a:r>
          </a:p>
          <a:p>
            <a:pPr marL="342900" indent="-342900">
              <a:buFont typeface="Arial"/>
              <a:buChar char="•"/>
            </a:pPr>
            <a:endParaRPr lang="en-US" sz="2000" dirty="0">
              <a:ea typeface="Calibri"/>
              <a:cs typeface="Calibri"/>
            </a:endParaRPr>
          </a:p>
          <a:p>
            <a:pPr marL="342900" indent="-342900">
              <a:buFont typeface="Arial"/>
              <a:buChar char="•"/>
            </a:pPr>
            <a:r>
              <a:rPr lang="en-US" sz="2000" dirty="0">
                <a:ea typeface="Calibri"/>
                <a:cs typeface="Calibri"/>
              </a:rPr>
              <a:t>Staff unsure how to support disabled students in HE</a:t>
            </a:r>
          </a:p>
          <a:p>
            <a:pPr marL="342900" indent="-342900">
              <a:buFont typeface="Arial"/>
              <a:buChar char="•"/>
            </a:pPr>
            <a:endParaRPr lang="en-US" sz="2000" dirty="0">
              <a:ea typeface="Calibri"/>
              <a:cs typeface="Calibri"/>
            </a:endParaRPr>
          </a:p>
          <a:p>
            <a:pPr marL="342900" indent="-342900">
              <a:buFont typeface="Arial"/>
              <a:buChar char="•"/>
            </a:pPr>
            <a:r>
              <a:rPr lang="en-US" sz="2000" dirty="0">
                <a:ea typeface="Calibri"/>
                <a:cs typeface="Calibri"/>
              </a:rPr>
              <a:t>Parents/carers may not know how to navigate their child becoming an adult</a:t>
            </a:r>
          </a:p>
          <a:p>
            <a:endParaRPr lang="en-US" dirty="0"/>
          </a:p>
        </p:txBody>
      </p:sp>
    </p:spTree>
    <p:extLst>
      <p:ext uri="{BB962C8B-B14F-4D97-AF65-F5344CB8AC3E}">
        <p14:creationId xmlns:p14="http://schemas.microsoft.com/office/powerpoint/2010/main" val="161762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68809F-D4C0-4CA2-ADD1-D2C464DD2648}"/>
              </a:ext>
            </a:extLst>
          </p:cNvPr>
          <p:cNvSpPr>
            <a:spLocks noGrp="1"/>
          </p:cNvSpPr>
          <p:nvPr>
            <p:ph type="title"/>
          </p:nvPr>
        </p:nvSpPr>
        <p:spPr>
          <a:xfrm>
            <a:off x="521207" y="448056"/>
            <a:ext cx="6877119" cy="640080"/>
          </a:xfrm>
        </p:spPr>
        <p:txBody>
          <a:bodyPr/>
          <a:lstStyle/>
          <a:p>
            <a:r>
              <a:rPr lang="en-US" dirty="0"/>
              <a:t>School Terminology </a:t>
            </a:r>
          </a:p>
        </p:txBody>
      </p:sp>
      <p:sp>
        <p:nvSpPr>
          <p:cNvPr id="3" name="Content Placeholder 2"/>
          <p:cNvSpPr>
            <a:spLocks noGrp="1"/>
          </p:cNvSpPr>
          <p:nvPr>
            <p:ph sz="quarter" idx="10"/>
          </p:nvPr>
        </p:nvSpPr>
        <p:spPr>
          <a:xfrm>
            <a:off x="651900" y="1454460"/>
            <a:ext cx="11442690" cy="5040608"/>
          </a:xfrm>
        </p:spPr>
        <p:txBody>
          <a:bodyPr>
            <a:noAutofit/>
          </a:bodyPr>
          <a:lstStyle/>
          <a:p>
            <a:r>
              <a:rPr lang="en-GB" sz="2800" dirty="0"/>
              <a:t>SEND</a:t>
            </a:r>
          </a:p>
          <a:p>
            <a:r>
              <a:rPr lang="en-GB" sz="2800" dirty="0"/>
              <a:t>Special Needs</a:t>
            </a:r>
          </a:p>
          <a:p>
            <a:r>
              <a:rPr lang="en-GB" sz="2800" dirty="0"/>
              <a:t>Additional Needs</a:t>
            </a:r>
          </a:p>
          <a:p>
            <a:r>
              <a:rPr lang="en-GB" sz="2800" dirty="0"/>
              <a:t>Support Needs</a:t>
            </a:r>
          </a:p>
          <a:p>
            <a:r>
              <a:rPr lang="en-GB" sz="2800" dirty="0"/>
              <a:t>Special Educational Needs</a:t>
            </a:r>
          </a:p>
          <a:p>
            <a:r>
              <a:rPr lang="en-GB" sz="2800" dirty="0"/>
              <a:t>SEN</a:t>
            </a:r>
          </a:p>
          <a:p>
            <a:r>
              <a:rPr lang="en-GB" sz="2800" dirty="0"/>
              <a:t>Special Education Needs and Disabilities</a:t>
            </a:r>
          </a:p>
        </p:txBody>
      </p:sp>
    </p:spTree>
    <p:extLst>
      <p:ext uri="{BB962C8B-B14F-4D97-AF65-F5344CB8AC3E}">
        <p14:creationId xmlns:p14="http://schemas.microsoft.com/office/powerpoint/2010/main" val="119457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07CEE-1BCC-33CE-8744-5DF5C4EE9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B58D9-063C-4874-59EC-F5CE9C42DC91}"/>
              </a:ext>
            </a:extLst>
          </p:cNvPr>
          <p:cNvSpPr>
            <a:spLocks noGrp="1"/>
          </p:cNvSpPr>
          <p:nvPr>
            <p:ph type="title"/>
          </p:nvPr>
        </p:nvSpPr>
        <p:spPr>
          <a:xfrm>
            <a:off x="817101" y="350577"/>
            <a:ext cx="5740196" cy="647853"/>
          </a:xfrm>
        </p:spPr>
        <p:txBody>
          <a:bodyPr anchor="b">
            <a:normAutofit/>
          </a:bodyPr>
          <a:lstStyle/>
          <a:p>
            <a:r>
              <a:rPr lang="en-US"/>
              <a:t>Content for Transition Pack</a:t>
            </a:r>
            <a:endParaRPr lang="en-US" dirty="0"/>
          </a:p>
        </p:txBody>
      </p:sp>
      <p:sp>
        <p:nvSpPr>
          <p:cNvPr id="3" name="Slide Number Placeholder 2">
            <a:extLst>
              <a:ext uri="{FF2B5EF4-FFF2-40B4-BE49-F238E27FC236}">
                <a16:creationId xmlns:a16="http://schemas.microsoft.com/office/drawing/2014/main" id="{2480FE07-DA91-2C87-59D1-BF0D07BDC4EC}"/>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30</a:t>
            </a:fld>
            <a:endParaRPr lang="en-US"/>
          </a:p>
        </p:txBody>
      </p:sp>
      <p:sp>
        <p:nvSpPr>
          <p:cNvPr id="4" name="Text Placeholder 3">
            <a:extLst>
              <a:ext uri="{FF2B5EF4-FFF2-40B4-BE49-F238E27FC236}">
                <a16:creationId xmlns:a16="http://schemas.microsoft.com/office/drawing/2014/main" id="{CC2ED194-0122-B19F-767E-2F408DDD2ABF}"/>
              </a:ext>
            </a:extLst>
          </p:cNvPr>
          <p:cNvSpPr>
            <a:spLocks noGrp="1"/>
          </p:cNvSpPr>
          <p:nvPr>
            <p:ph type="body" sz="quarter" idx="13"/>
          </p:nvPr>
        </p:nvSpPr>
        <p:spPr>
          <a:xfrm>
            <a:off x="816897" y="1533525"/>
            <a:ext cx="5740196" cy="4854268"/>
          </a:xfrm>
        </p:spPr>
        <p:txBody>
          <a:bodyPr>
            <a:normAutofit/>
          </a:bodyPr>
          <a:lstStyle/>
          <a:p>
            <a:pPr marL="342900" indent="-342900">
              <a:lnSpc>
                <a:spcPct val="90000"/>
              </a:lnSpc>
              <a:buFont typeface="Arial"/>
              <a:buChar char="•"/>
            </a:pPr>
            <a:r>
              <a:rPr lang="en-US" sz="2000"/>
              <a:t>Collaborative output – input from Disabled Students Network</a:t>
            </a:r>
          </a:p>
          <a:p>
            <a:pPr marL="342900" indent="-342900">
              <a:lnSpc>
                <a:spcPct val="90000"/>
              </a:lnSpc>
              <a:buFont typeface="Arial"/>
              <a:buChar char="•"/>
            </a:pPr>
            <a:endParaRPr lang="en-US" sz="2000"/>
          </a:p>
          <a:p>
            <a:pPr marL="342900" indent="-342900">
              <a:lnSpc>
                <a:spcPct val="90000"/>
              </a:lnSpc>
              <a:buFont typeface="Arial"/>
              <a:buChar char="•"/>
            </a:pPr>
            <a:r>
              <a:rPr lang="en-US" sz="2000"/>
              <a:t>Student voice is important</a:t>
            </a:r>
          </a:p>
          <a:p>
            <a:pPr marL="342900" indent="-342900">
              <a:lnSpc>
                <a:spcPct val="90000"/>
              </a:lnSpc>
              <a:buFont typeface="Arial"/>
              <a:buChar char="•"/>
            </a:pPr>
            <a:endParaRPr lang="en-US" sz="2000"/>
          </a:p>
          <a:p>
            <a:pPr marL="342900" indent="-342900">
              <a:lnSpc>
                <a:spcPct val="90000"/>
              </a:lnSpc>
              <a:buFont typeface="Arial"/>
              <a:buChar char="•"/>
            </a:pPr>
            <a:r>
              <a:rPr lang="en-US" sz="2000"/>
              <a:t>Generic content: HE pathway, </a:t>
            </a:r>
            <a:r>
              <a:rPr lang="en-US" sz="2000" err="1"/>
              <a:t>mythbusting</a:t>
            </a:r>
            <a:r>
              <a:rPr lang="en-US" sz="2000"/>
              <a:t>, accommodation</a:t>
            </a:r>
          </a:p>
          <a:p>
            <a:pPr marL="342900" indent="-342900">
              <a:lnSpc>
                <a:spcPct val="90000"/>
              </a:lnSpc>
              <a:buFont typeface="Arial"/>
              <a:buChar char="•"/>
            </a:pPr>
            <a:endParaRPr lang="en-US" sz="2000"/>
          </a:p>
          <a:p>
            <a:pPr marL="342900" indent="-342900">
              <a:lnSpc>
                <a:spcPct val="90000"/>
              </a:lnSpc>
              <a:buFont typeface="Arial"/>
              <a:buChar char="•"/>
            </a:pPr>
            <a:r>
              <a:rPr lang="en-US" sz="2000"/>
              <a:t>Specific content: Disabled Students Allowance, charities etc.</a:t>
            </a:r>
          </a:p>
          <a:p>
            <a:pPr marL="342900" indent="-342900">
              <a:lnSpc>
                <a:spcPct val="90000"/>
              </a:lnSpc>
              <a:buFont typeface="Arial"/>
              <a:buChar char="•"/>
            </a:pPr>
            <a:endParaRPr lang="en-US" sz="2000"/>
          </a:p>
          <a:p>
            <a:pPr marL="342900" indent="-342900">
              <a:lnSpc>
                <a:spcPct val="90000"/>
              </a:lnSpc>
              <a:buFont typeface="Arial"/>
              <a:buChar char="•"/>
            </a:pPr>
            <a:r>
              <a:rPr lang="en-US" sz="2000"/>
              <a:t>Latest version of Transition Pack available to download </a:t>
            </a:r>
            <a:r>
              <a:rPr lang="en-US" sz="2000">
                <a:hlinkClick r:id="rId2"/>
              </a:rPr>
              <a:t>here</a:t>
            </a:r>
            <a:endParaRPr lang="en-US" sz="2000"/>
          </a:p>
          <a:p>
            <a:pPr>
              <a:lnSpc>
                <a:spcPct val="90000"/>
              </a:lnSpc>
            </a:pPr>
            <a:endParaRPr lang="en-US" sz="2000"/>
          </a:p>
        </p:txBody>
      </p:sp>
      <p:pic>
        <p:nvPicPr>
          <p:cNvPr id="5" name="Picture 4">
            <a:extLst>
              <a:ext uri="{FF2B5EF4-FFF2-40B4-BE49-F238E27FC236}">
                <a16:creationId xmlns:a16="http://schemas.microsoft.com/office/drawing/2014/main" id="{70B41250-9FF0-1004-6F15-32A2B3C622D4}"/>
              </a:ext>
            </a:extLst>
          </p:cNvPr>
          <p:cNvPicPr>
            <a:picLocks noChangeAspect="1"/>
          </p:cNvPicPr>
          <p:nvPr/>
        </p:nvPicPr>
        <p:blipFill>
          <a:blip r:embed="rId3"/>
          <a:srcRect t="5247" r="-2" b="-2"/>
          <a:stretch/>
        </p:blipFill>
        <p:spPr>
          <a:xfrm>
            <a:off x="7035118" y="10"/>
            <a:ext cx="5156881" cy="6857990"/>
          </a:xfrm>
          <a:prstGeom prst="rect">
            <a:avLst/>
          </a:prstGeom>
          <a:noFill/>
        </p:spPr>
      </p:pic>
    </p:spTree>
    <p:extLst>
      <p:ext uri="{BB962C8B-B14F-4D97-AF65-F5344CB8AC3E}">
        <p14:creationId xmlns:p14="http://schemas.microsoft.com/office/powerpoint/2010/main" val="3524901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B7578-6A87-4092-62B2-23056CCB1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EF937-7234-48F1-85ED-D03409F252A0}"/>
              </a:ext>
            </a:extLst>
          </p:cNvPr>
          <p:cNvSpPr>
            <a:spLocks noGrp="1"/>
          </p:cNvSpPr>
          <p:nvPr>
            <p:ph type="title"/>
          </p:nvPr>
        </p:nvSpPr>
        <p:spPr>
          <a:xfrm>
            <a:off x="817101" y="350577"/>
            <a:ext cx="5740196" cy="647853"/>
          </a:xfrm>
        </p:spPr>
        <p:txBody>
          <a:bodyPr anchor="b">
            <a:normAutofit/>
          </a:bodyPr>
          <a:lstStyle/>
          <a:p>
            <a:r>
              <a:rPr lang="en-US" dirty="0"/>
              <a:t>Impact of Transition Pack</a:t>
            </a:r>
          </a:p>
        </p:txBody>
      </p:sp>
      <p:sp>
        <p:nvSpPr>
          <p:cNvPr id="3" name="Slide Number Placeholder 2">
            <a:extLst>
              <a:ext uri="{FF2B5EF4-FFF2-40B4-BE49-F238E27FC236}">
                <a16:creationId xmlns:a16="http://schemas.microsoft.com/office/drawing/2014/main" id="{8BE07431-771B-1068-C380-4AF70207F418}"/>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31</a:t>
            </a:fld>
            <a:endParaRPr lang="en-US"/>
          </a:p>
        </p:txBody>
      </p:sp>
      <p:sp>
        <p:nvSpPr>
          <p:cNvPr id="4" name="Text Placeholder 3">
            <a:extLst>
              <a:ext uri="{FF2B5EF4-FFF2-40B4-BE49-F238E27FC236}">
                <a16:creationId xmlns:a16="http://schemas.microsoft.com/office/drawing/2014/main" id="{710F25DB-2666-2C55-0C2E-6CE8BAF1D432}"/>
              </a:ext>
            </a:extLst>
          </p:cNvPr>
          <p:cNvSpPr>
            <a:spLocks noGrp="1"/>
          </p:cNvSpPr>
          <p:nvPr>
            <p:ph type="body" sz="quarter" idx="13"/>
          </p:nvPr>
        </p:nvSpPr>
        <p:spPr>
          <a:xfrm>
            <a:off x="816896" y="1533525"/>
            <a:ext cx="10282903" cy="4854268"/>
          </a:xfrm>
        </p:spPr>
        <p:txBody>
          <a:bodyPr>
            <a:normAutofit/>
          </a:bodyPr>
          <a:lstStyle/>
          <a:p>
            <a:pPr marL="342900" indent="-342900">
              <a:buFont typeface="Arial"/>
              <a:buChar char="•"/>
            </a:pPr>
            <a:r>
              <a:rPr lang="en-US" sz="2000" dirty="0">
                <a:ea typeface="Calibri"/>
                <a:cs typeface="Calibri"/>
              </a:rPr>
              <a:t>Featured on Local Offer websites for a few Local Authorities</a:t>
            </a:r>
          </a:p>
          <a:p>
            <a:pPr marL="342900" indent="-342900">
              <a:buFont typeface="Arial"/>
              <a:buChar char="•"/>
            </a:pPr>
            <a:endParaRPr lang="en-US" sz="2000" dirty="0">
              <a:ea typeface="Calibri"/>
              <a:cs typeface="Calibri"/>
            </a:endParaRPr>
          </a:p>
          <a:p>
            <a:pPr marL="342900" indent="-342900">
              <a:buFont typeface="Arial"/>
              <a:buChar char="•"/>
            </a:pPr>
            <a:r>
              <a:rPr lang="en-US" sz="2000" dirty="0">
                <a:ea typeface="Calibri"/>
                <a:cs typeface="Calibri"/>
              </a:rPr>
              <a:t>DANCOP (</a:t>
            </a:r>
            <a:r>
              <a:rPr lang="en-US" sz="2000" dirty="0">
                <a:ea typeface="+mn-lt"/>
                <a:cs typeface="+mn-lt"/>
              </a:rPr>
              <a:t>Derbyshire and Nottinghamshire Collaborative Outreach Partnership) created a local copy</a:t>
            </a:r>
          </a:p>
          <a:p>
            <a:pPr marL="342900" indent="-342900">
              <a:buFont typeface="Arial"/>
              <a:buChar char="•"/>
            </a:pPr>
            <a:endParaRPr lang="en-US" sz="2000" dirty="0">
              <a:ea typeface="Calibri"/>
              <a:cs typeface="Calibri"/>
            </a:endParaRPr>
          </a:p>
          <a:p>
            <a:pPr marL="342900" indent="-342900">
              <a:buFont typeface="Arial"/>
              <a:buChar char="•"/>
            </a:pPr>
            <a:r>
              <a:rPr lang="en-US" sz="2000" dirty="0">
                <a:ea typeface="Calibri"/>
                <a:cs typeface="Calibri"/>
              </a:rPr>
              <a:t>Presented at 7th Biennial International Conference on Access, Participation and Success</a:t>
            </a:r>
          </a:p>
          <a:p>
            <a:pPr marL="342900" indent="-342900">
              <a:buFont typeface="Arial"/>
              <a:buChar char="•"/>
            </a:pPr>
            <a:endParaRPr lang="en-US" sz="1600" dirty="0"/>
          </a:p>
          <a:p>
            <a:pPr marL="342900" indent="-342900">
              <a:buFont typeface="Arial"/>
              <a:buChar char="•"/>
            </a:pPr>
            <a:r>
              <a:rPr lang="en-US" sz="2000" dirty="0">
                <a:ea typeface="Calibri"/>
                <a:cs typeface="Calibri"/>
              </a:rPr>
              <a:t>Blog post on NEON website by GHWY Partnership Assistant</a:t>
            </a:r>
          </a:p>
          <a:p>
            <a:pPr marL="342900" indent="-342900">
              <a:buFont typeface="Arial"/>
              <a:buChar char="•"/>
            </a:pPr>
            <a:endParaRPr lang="en-US" sz="2000" dirty="0">
              <a:ea typeface="Calibri"/>
              <a:cs typeface="Calibri"/>
            </a:endParaRPr>
          </a:p>
          <a:p>
            <a:pPr marL="342900" indent="-342900">
              <a:buFont typeface="Arial"/>
              <a:buChar char="•"/>
            </a:pPr>
            <a:r>
              <a:rPr lang="en-US" sz="2000" dirty="0">
                <a:ea typeface="Calibri"/>
                <a:cs typeface="Calibri"/>
              </a:rPr>
              <a:t>Evaluated via downloads and feedback from disabled students and staff supporting them</a:t>
            </a:r>
          </a:p>
          <a:p>
            <a:pPr>
              <a:lnSpc>
                <a:spcPct val="90000"/>
              </a:lnSpc>
            </a:pPr>
            <a:endParaRPr lang="en-US" sz="2000" dirty="0"/>
          </a:p>
        </p:txBody>
      </p:sp>
    </p:spTree>
    <p:extLst>
      <p:ext uri="{BB962C8B-B14F-4D97-AF65-F5344CB8AC3E}">
        <p14:creationId xmlns:p14="http://schemas.microsoft.com/office/powerpoint/2010/main" val="317126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22EC6-8562-BED1-176F-2398631AD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0C1DB-3766-7CFD-FFE3-A09076EA82C9}"/>
              </a:ext>
            </a:extLst>
          </p:cNvPr>
          <p:cNvSpPr>
            <a:spLocks noGrp="1"/>
          </p:cNvSpPr>
          <p:nvPr>
            <p:ph type="ctrTitle"/>
          </p:nvPr>
        </p:nvSpPr>
        <p:spPr/>
        <p:txBody>
          <a:bodyPr>
            <a:normAutofit fontScale="90000"/>
          </a:bodyPr>
          <a:lstStyle/>
          <a:p>
            <a:r>
              <a:rPr lang="en-US" sz="4000" dirty="0">
                <a:solidFill>
                  <a:srgbClr val="E6287F"/>
                </a:solidFill>
              </a:rPr>
              <a:t>GHWY e-learning for HE staff to support disabled students</a:t>
            </a:r>
            <a:endParaRPr lang="en-US" sz="3600" dirty="0"/>
          </a:p>
        </p:txBody>
      </p:sp>
      <p:sp>
        <p:nvSpPr>
          <p:cNvPr id="4" name="TextBox 3">
            <a:extLst>
              <a:ext uri="{FF2B5EF4-FFF2-40B4-BE49-F238E27FC236}">
                <a16:creationId xmlns:a16="http://schemas.microsoft.com/office/drawing/2014/main" id="{8D911D23-69AA-4FB3-A98F-CB26FA1D7893}"/>
              </a:ext>
            </a:extLst>
          </p:cNvPr>
          <p:cNvSpPr txBox="1"/>
          <p:nvPr/>
        </p:nvSpPr>
        <p:spPr>
          <a:xfrm>
            <a:off x="2578100" y="5772835"/>
            <a:ext cx="6096000" cy="646331"/>
          </a:xfrm>
          <a:prstGeom prst="rect">
            <a:avLst/>
          </a:prstGeom>
          <a:noFill/>
        </p:spPr>
        <p:txBody>
          <a:bodyPr wrap="square">
            <a:spAutoFit/>
          </a:bodyPr>
          <a:lstStyle/>
          <a:p>
            <a:pPr algn="ctr"/>
            <a:r>
              <a:rPr lang="en-US" sz="1800" dirty="0">
                <a:solidFill>
                  <a:schemeClr val="bg1"/>
                </a:solidFill>
                <a:ea typeface="+mj-lt"/>
                <a:cs typeface="+mj-lt"/>
              </a:rPr>
              <a:t>Susan Darlington (Partnership Assistant) &amp; Tahera </a:t>
            </a:r>
            <a:r>
              <a:rPr lang="en-US" sz="1800" dirty="0" err="1">
                <a:solidFill>
                  <a:schemeClr val="bg1"/>
                </a:solidFill>
                <a:ea typeface="+mj-lt"/>
                <a:cs typeface="+mj-lt"/>
              </a:rPr>
              <a:t>Mayat</a:t>
            </a:r>
            <a:r>
              <a:rPr lang="en-US" sz="1800" dirty="0">
                <a:solidFill>
                  <a:schemeClr val="bg1"/>
                </a:solidFill>
                <a:ea typeface="+mj-lt"/>
                <a:cs typeface="+mj-lt"/>
              </a:rPr>
              <a:t> (Collaborative Outreach Officer)</a:t>
            </a:r>
            <a:endParaRPr lang="en-US" dirty="0">
              <a:solidFill>
                <a:schemeClr val="bg1"/>
              </a:solidFill>
            </a:endParaRPr>
          </a:p>
        </p:txBody>
      </p:sp>
    </p:spTree>
    <p:extLst>
      <p:ext uri="{BB962C8B-B14F-4D97-AF65-F5344CB8AC3E}">
        <p14:creationId xmlns:p14="http://schemas.microsoft.com/office/powerpoint/2010/main" val="337011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EE61-9A56-7F1B-805A-A26000BC9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70466-B0DA-B770-8CC5-32964B73C40C}"/>
              </a:ext>
            </a:extLst>
          </p:cNvPr>
          <p:cNvSpPr>
            <a:spLocks noGrp="1"/>
          </p:cNvSpPr>
          <p:nvPr>
            <p:ph type="title"/>
          </p:nvPr>
        </p:nvSpPr>
        <p:spPr>
          <a:xfrm>
            <a:off x="817101" y="350577"/>
            <a:ext cx="5740196" cy="647853"/>
          </a:xfrm>
        </p:spPr>
        <p:txBody>
          <a:bodyPr anchor="b">
            <a:normAutofit/>
          </a:bodyPr>
          <a:lstStyle/>
          <a:p>
            <a:r>
              <a:rPr lang="en-US"/>
              <a:t>Rationale </a:t>
            </a:r>
            <a:endParaRPr lang="en-US" dirty="0"/>
          </a:p>
        </p:txBody>
      </p:sp>
      <p:sp>
        <p:nvSpPr>
          <p:cNvPr id="3" name="Slide Number Placeholder 2">
            <a:extLst>
              <a:ext uri="{FF2B5EF4-FFF2-40B4-BE49-F238E27FC236}">
                <a16:creationId xmlns:a16="http://schemas.microsoft.com/office/drawing/2014/main" id="{FF32C7D3-E09F-90CC-C89D-63979FF8481F}"/>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33</a:t>
            </a:fld>
            <a:endParaRPr lang="en-US"/>
          </a:p>
        </p:txBody>
      </p:sp>
      <p:sp>
        <p:nvSpPr>
          <p:cNvPr id="4" name="Text Placeholder 3">
            <a:extLst>
              <a:ext uri="{FF2B5EF4-FFF2-40B4-BE49-F238E27FC236}">
                <a16:creationId xmlns:a16="http://schemas.microsoft.com/office/drawing/2014/main" id="{C98349CD-487A-23EB-3708-0FF83916EE8C}"/>
              </a:ext>
            </a:extLst>
          </p:cNvPr>
          <p:cNvSpPr>
            <a:spLocks noGrp="1"/>
          </p:cNvSpPr>
          <p:nvPr>
            <p:ph type="body" sz="quarter" idx="13"/>
          </p:nvPr>
        </p:nvSpPr>
        <p:spPr>
          <a:xfrm>
            <a:off x="816897" y="1533525"/>
            <a:ext cx="5740196" cy="4854268"/>
          </a:xfrm>
        </p:spPr>
        <p:txBody>
          <a:bodyPr>
            <a:normAutofit/>
          </a:bodyPr>
          <a:lstStyle/>
          <a:p>
            <a:pPr marL="342900" indent="-342900">
              <a:lnSpc>
                <a:spcPct val="90000"/>
              </a:lnSpc>
              <a:buFont typeface="Arial"/>
              <a:buChar char="•"/>
            </a:pPr>
            <a:r>
              <a:rPr lang="en-US"/>
              <a:t>The e-learning is a 'follow on' from the Network's collaborative Disabled Learners Transition Pack </a:t>
            </a:r>
          </a:p>
          <a:p>
            <a:pPr marL="342900" indent="-342900">
              <a:lnSpc>
                <a:spcPct val="90000"/>
              </a:lnSpc>
              <a:buFont typeface="Arial"/>
              <a:buChar char="•"/>
            </a:pPr>
            <a:r>
              <a:rPr lang="en-US"/>
              <a:t>Agreed output from GHWY's Disabled Students Network</a:t>
            </a:r>
          </a:p>
          <a:p>
            <a:pPr marL="342900" indent="-342900">
              <a:lnSpc>
                <a:spcPct val="90000"/>
              </a:lnSpc>
              <a:buFont typeface="Arial"/>
              <a:buChar char="•"/>
            </a:pPr>
            <a:r>
              <a:rPr lang="en-US"/>
              <a:t>There is a </a:t>
            </a:r>
            <a:r>
              <a:rPr lang="en-US" err="1"/>
              <a:t>recognised</a:t>
            </a:r>
            <a:r>
              <a:rPr lang="en-US"/>
              <a:t> need to educate HE staff about how best to offer support to disabled learners</a:t>
            </a:r>
          </a:p>
          <a:p>
            <a:pPr marL="342900" indent="-342900">
              <a:lnSpc>
                <a:spcPct val="90000"/>
              </a:lnSpc>
              <a:buFont typeface="Arial"/>
              <a:buChar char="•"/>
            </a:pPr>
            <a:r>
              <a:rPr lang="en-US"/>
              <a:t>E-learning builds on success of GHWY's course for HE staff to support care-experienced and estranged students</a:t>
            </a:r>
          </a:p>
          <a:p>
            <a:pPr marL="342900" indent="-342900">
              <a:lnSpc>
                <a:spcPct val="90000"/>
              </a:lnSpc>
              <a:buFont typeface="Arial"/>
              <a:buChar char="•"/>
            </a:pPr>
            <a:endParaRPr lang="en-US"/>
          </a:p>
          <a:p>
            <a:pPr>
              <a:lnSpc>
                <a:spcPct val="90000"/>
              </a:lnSpc>
            </a:pPr>
            <a:r>
              <a:rPr lang="en-US">
                <a:hlinkClick r:id="rId2">
                  <a:extLst>
                    <a:ext uri="{A12FA001-AC4F-418D-AE19-62706E023703}">
                      <ahyp:hlinkClr xmlns:ahyp="http://schemas.microsoft.com/office/drawing/2018/hyperlinkcolor" val="tx"/>
                    </a:ext>
                  </a:extLst>
                </a:hlinkClick>
              </a:rPr>
              <a:t>Access our e-learning.</a:t>
            </a:r>
          </a:p>
          <a:p>
            <a:pPr>
              <a:lnSpc>
                <a:spcPct val="90000"/>
              </a:lnSpc>
            </a:pPr>
            <a:endParaRPr lang="en-US"/>
          </a:p>
        </p:txBody>
      </p:sp>
      <p:pic>
        <p:nvPicPr>
          <p:cNvPr id="5" name="Picture 4" descr="Close up of person using laptop">
            <a:extLst>
              <a:ext uri="{FF2B5EF4-FFF2-40B4-BE49-F238E27FC236}">
                <a16:creationId xmlns:a16="http://schemas.microsoft.com/office/drawing/2014/main" id="{45FE0E97-7677-A1B7-3583-398A9F0B0572}"/>
              </a:ext>
            </a:extLst>
          </p:cNvPr>
          <p:cNvPicPr>
            <a:picLocks noChangeAspect="1"/>
          </p:cNvPicPr>
          <p:nvPr/>
        </p:nvPicPr>
        <p:blipFill>
          <a:blip r:embed="rId3"/>
          <a:srcRect l="12524" r="37282" b="-1"/>
          <a:stretch/>
        </p:blipFill>
        <p:spPr>
          <a:xfrm>
            <a:off x="7035118" y="10"/>
            <a:ext cx="5156881" cy="6857990"/>
          </a:xfrm>
          <a:prstGeom prst="rect">
            <a:avLst/>
          </a:prstGeom>
          <a:noFill/>
        </p:spPr>
      </p:pic>
    </p:spTree>
    <p:extLst>
      <p:ext uri="{BB962C8B-B14F-4D97-AF65-F5344CB8AC3E}">
        <p14:creationId xmlns:p14="http://schemas.microsoft.com/office/powerpoint/2010/main" val="388434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0E67-5627-98E6-D152-173350451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1BC76-FA2A-89D9-2206-F8E4B99A6D28}"/>
              </a:ext>
            </a:extLst>
          </p:cNvPr>
          <p:cNvSpPr>
            <a:spLocks noGrp="1"/>
          </p:cNvSpPr>
          <p:nvPr>
            <p:ph type="title"/>
          </p:nvPr>
        </p:nvSpPr>
        <p:spPr>
          <a:xfrm>
            <a:off x="817101" y="350577"/>
            <a:ext cx="5740196" cy="647853"/>
          </a:xfrm>
        </p:spPr>
        <p:txBody>
          <a:bodyPr anchor="b">
            <a:normAutofit/>
          </a:bodyPr>
          <a:lstStyle/>
          <a:p>
            <a:r>
              <a:rPr lang="en-US" dirty="0"/>
              <a:t>E-learning course content (1)</a:t>
            </a:r>
          </a:p>
        </p:txBody>
      </p:sp>
      <p:sp>
        <p:nvSpPr>
          <p:cNvPr id="3" name="Slide Number Placeholder 2">
            <a:extLst>
              <a:ext uri="{FF2B5EF4-FFF2-40B4-BE49-F238E27FC236}">
                <a16:creationId xmlns:a16="http://schemas.microsoft.com/office/drawing/2014/main" id="{22EFE90F-FAAC-B059-47F9-925A747EC0F6}"/>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34</a:t>
            </a:fld>
            <a:endParaRPr lang="en-US"/>
          </a:p>
        </p:txBody>
      </p:sp>
      <p:sp>
        <p:nvSpPr>
          <p:cNvPr id="4" name="Text Placeholder 3">
            <a:extLst>
              <a:ext uri="{FF2B5EF4-FFF2-40B4-BE49-F238E27FC236}">
                <a16:creationId xmlns:a16="http://schemas.microsoft.com/office/drawing/2014/main" id="{DD46DA0D-2445-3E55-E1BC-58D775FEBC30}"/>
              </a:ext>
            </a:extLst>
          </p:cNvPr>
          <p:cNvSpPr>
            <a:spLocks noGrp="1"/>
          </p:cNvSpPr>
          <p:nvPr>
            <p:ph type="body" sz="quarter" idx="13"/>
          </p:nvPr>
        </p:nvSpPr>
        <p:spPr>
          <a:xfrm>
            <a:off x="816896" y="1533525"/>
            <a:ext cx="10181303" cy="4854268"/>
          </a:xfrm>
        </p:spPr>
        <p:txBody>
          <a:bodyPr>
            <a:normAutofit/>
          </a:bodyPr>
          <a:lstStyle/>
          <a:p>
            <a:pPr marL="0" indent="0">
              <a:buNone/>
            </a:pPr>
            <a:r>
              <a:rPr lang="en-US" sz="2400" dirty="0">
                <a:solidFill>
                  <a:srgbClr val="283C46"/>
                </a:solidFill>
                <a:latin typeface="-apple-system"/>
              </a:rPr>
              <a:t>Course has eight modules:</a:t>
            </a:r>
            <a:endParaRPr lang="en-US" sz="2400" dirty="0">
              <a:solidFill>
                <a:srgbClr val="000000"/>
              </a:solidFill>
              <a:latin typeface="Calibri"/>
              <a:ea typeface="Calibri"/>
              <a:cs typeface="Calibri"/>
            </a:endParaRPr>
          </a:p>
          <a:p>
            <a:endParaRPr lang="en-US" sz="2400" dirty="0">
              <a:solidFill>
                <a:srgbClr val="283C46"/>
              </a:solidFill>
              <a:latin typeface="-apple-system"/>
            </a:endParaRPr>
          </a:p>
          <a:p>
            <a:pPr marL="342900" indent="-342900">
              <a:buFont typeface="Arial"/>
              <a:buChar char="•"/>
            </a:pPr>
            <a:r>
              <a:rPr lang="en-US" sz="2400" dirty="0">
                <a:solidFill>
                  <a:srgbClr val="283C46"/>
                </a:solidFill>
                <a:latin typeface="-apple-system"/>
              </a:rPr>
              <a:t>Introduction to course: Including why all HE staff can benefit from disability awareness training</a:t>
            </a:r>
            <a:endParaRPr lang="en-US" sz="2400" dirty="0">
              <a:solidFill>
                <a:srgbClr val="283C46"/>
              </a:solidFill>
              <a:latin typeface="-apple-system"/>
              <a:ea typeface="Calibri"/>
              <a:cs typeface="Calibri"/>
            </a:endParaRPr>
          </a:p>
          <a:p>
            <a:pPr marL="342900" indent="-342900">
              <a:buFont typeface="Arial"/>
              <a:buChar char="•"/>
            </a:pPr>
            <a:r>
              <a:rPr lang="en-US" sz="2400" dirty="0">
                <a:solidFill>
                  <a:srgbClr val="283C46"/>
                </a:solidFill>
                <a:latin typeface="-apple-system"/>
              </a:rPr>
              <a:t>What do we mean by disability: Including Equality Act, examples of disability (</a:t>
            </a:r>
            <a:r>
              <a:rPr lang="en-US" sz="2400" dirty="0" err="1">
                <a:solidFill>
                  <a:srgbClr val="283C46"/>
                </a:solidFill>
                <a:latin typeface="-apple-system"/>
              </a:rPr>
              <a:t>neurodivergency</a:t>
            </a:r>
            <a:r>
              <a:rPr lang="en-US" sz="2400" dirty="0">
                <a:solidFill>
                  <a:srgbClr val="283C46"/>
                </a:solidFill>
                <a:latin typeface="-apple-system"/>
              </a:rPr>
              <a:t>, physical, mental), how it can affect learning</a:t>
            </a:r>
            <a:endParaRPr lang="en-US" sz="2400" dirty="0">
              <a:solidFill>
                <a:srgbClr val="283C46"/>
              </a:solidFill>
              <a:latin typeface="-apple-system"/>
              <a:ea typeface="Calibri"/>
              <a:cs typeface="Calibri"/>
            </a:endParaRPr>
          </a:p>
          <a:p>
            <a:pPr marL="342900" indent="-342900">
              <a:buFont typeface="Arial"/>
              <a:buChar char="•"/>
            </a:pPr>
            <a:r>
              <a:rPr lang="en-US" sz="2400" dirty="0">
                <a:solidFill>
                  <a:srgbClr val="283C46"/>
                </a:solidFill>
                <a:latin typeface="-apple-system"/>
              </a:rPr>
              <a:t>Transition from FE to HE: Drawing on Transition Pack to consider challenges and different use of language</a:t>
            </a:r>
            <a:endParaRPr lang="en-US" sz="2400" dirty="0">
              <a:solidFill>
                <a:srgbClr val="283C46"/>
              </a:solidFill>
              <a:latin typeface="-apple-system"/>
              <a:cs typeface="Calibri"/>
            </a:endParaRPr>
          </a:p>
          <a:p>
            <a:pPr marL="342900" indent="-342900">
              <a:buFont typeface="Arial"/>
              <a:buChar char="•"/>
            </a:pPr>
            <a:r>
              <a:rPr lang="en-US" sz="2400" dirty="0">
                <a:solidFill>
                  <a:srgbClr val="283C46"/>
                </a:solidFill>
                <a:ea typeface="+mn-lt"/>
                <a:cs typeface="+mn-lt"/>
              </a:rPr>
              <a:t>Impact of disability on access and success: Including statistics about access, progression, success rates</a:t>
            </a:r>
            <a:endParaRPr lang="en-US" sz="2400" dirty="0">
              <a:solidFill>
                <a:srgbClr val="283C46"/>
              </a:solidFill>
              <a:latin typeface="-apple-system"/>
            </a:endParaRPr>
          </a:p>
          <a:p>
            <a:pPr>
              <a:lnSpc>
                <a:spcPct val="90000"/>
              </a:lnSpc>
            </a:pPr>
            <a:endParaRPr lang="en-US" dirty="0"/>
          </a:p>
        </p:txBody>
      </p:sp>
    </p:spTree>
    <p:extLst>
      <p:ext uri="{BB962C8B-B14F-4D97-AF65-F5344CB8AC3E}">
        <p14:creationId xmlns:p14="http://schemas.microsoft.com/office/powerpoint/2010/main" val="141629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78C33-2B35-36E9-2C23-5F53A6E42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C3A0A-5FC3-7873-58AE-A78B07F4CF43}"/>
              </a:ext>
            </a:extLst>
          </p:cNvPr>
          <p:cNvSpPr>
            <a:spLocks noGrp="1"/>
          </p:cNvSpPr>
          <p:nvPr>
            <p:ph type="title"/>
          </p:nvPr>
        </p:nvSpPr>
        <p:spPr>
          <a:xfrm>
            <a:off x="817101" y="350577"/>
            <a:ext cx="5740196" cy="647853"/>
          </a:xfrm>
        </p:spPr>
        <p:txBody>
          <a:bodyPr anchor="b">
            <a:normAutofit/>
          </a:bodyPr>
          <a:lstStyle/>
          <a:p>
            <a:r>
              <a:rPr lang="en-US"/>
              <a:t>E-learning course content (2)</a:t>
            </a:r>
            <a:endParaRPr lang="en-US" dirty="0"/>
          </a:p>
        </p:txBody>
      </p:sp>
      <p:sp>
        <p:nvSpPr>
          <p:cNvPr id="3" name="Slide Number Placeholder 2">
            <a:extLst>
              <a:ext uri="{FF2B5EF4-FFF2-40B4-BE49-F238E27FC236}">
                <a16:creationId xmlns:a16="http://schemas.microsoft.com/office/drawing/2014/main" id="{48E1157D-C67A-3ECE-94B6-FF16F8267C8E}"/>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35</a:t>
            </a:fld>
            <a:endParaRPr lang="en-US"/>
          </a:p>
        </p:txBody>
      </p:sp>
      <p:sp>
        <p:nvSpPr>
          <p:cNvPr id="4" name="Text Placeholder 3">
            <a:extLst>
              <a:ext uri="{FF2B5EF4-FFF2-40B4-BE49-F238E27FC236}">
                <a16:creationId xmlns:a16="http://schemas.microsoft.com/office/drawing/2014/main" id="{05B47E63-B209-3FC2-2D7E-AAF4C6A235FB}"/>
              </a:ext>
            </a:extLst>
          </p:cNvPr>
          <p:cNvSpPr>
            <a:spLocks noGrp="1"/>
          </p:cNvSpPr>
          <p:nvPr>
            <p:ph type="body" sz="quarter" idx="13"/>
          </p:nvPr>
        </p:nvSpPr>
        <p:spPr>
          <a:xfrm>
            <a:off x="816897" y="1533525"/>
            <a:ext cx="5740196" cy="4854268"/>
          </a:xfrm>
        </p:spPr>
        <p:txBody>
          <a:bodyPr>
            <a:normAutofit/>
          </a:bodyPr>
          <a:lstStyle/>
          <a:p>
            <a:pPr marL="342900" indent="-342900">
              <a:buFont typeface="Arial"/>
              <a:buChar char="•"/>
            </a:pPr>
            <a:r>
              <a:rPr lang="en-US" sz="2400" dirty="0"/>
              <a:t>Support from HE providers: Including reasonable adjustments, extra time requirements, software needs</a:t>
            </a:r>
          </a:p>
          <a:p>
            <a:pPr marL="342900" indent="-342900">
              <a:buFont typeface="Arial"/>
              <a:buChar char="•"/>
            </a:pPr>
            <a:r>
              <a:rPr lang="en-US" sz="2400" dirty="0"/>
              <a:t>How you as a HE staff member can help: Including signposting, inclusive curriculum design</a:t>
            </a:r>
          </a:p>
          <a:p>
            <a:pPr marL="342900" indent="-342900">
              <a:buFont typeface="Arial"/>
              <a:buChar char="•"/>
            </a:pPr>
            <a:r>
              <a:rPr lang="en-US" sz="2400" dirty="0"/>
              <a:t>Further information: Including links to relevant charities</a:t>
            </a:r>
          </a:p>
          <a:p>
            <a:pPr marL="342900" indent="-342900">
              <a:buFont typeface="Arial"/>
              <a:buChar char="•"/>
            </a:pPr>
            <a:r>
              <a:rPr lang="en-US" sz="2400" dirty="0"/>
              <a:t>About GHWY and references</a:t>
            </a:r>
          </a:p>
          <a:p>
            <a:endParaRPr lang="en-US" dirty="0"/>
          </a:p>
        </p:txBody>
      </p:sp>
      <p:pic>
        <p:nvPicPr>
          <p:cNvPr id="5" name="Picture 4" descr="Books stacked on a wooden table">
            <a:extLst>
              <a:ext uri="{FF2B5EF4-FFF2-40B4-BE49-F238E27FC236}">
                <a16:creationId xmlns:a16="http://schemas.microsoft.com/office/drawing/2014/main" id="{012270BD-7D87-FF94-A5B4-00E7A35D5497}"/>
              </a:ext>
            </a:extLst>
          </p:cNvPr>
          <p:cNvPicPr>
            <a:picLocks noChangeAspect="1"/>
          </p:cNvPicPr>
          <p:nvPr/>
        </p:nvPicPr>
        <p:blipFill>
          <a:blip r:embed="rId2"/>
          <a:srcRect l="38792" r="11015" b="-1"/>
          <a:stretch/>
        </p:blipFill>
        <p:spPr>
          <a:xfrm>
            <a:off x="7035118" y="10"/>
            <a:ext cx="5156881" cy="6857990"/>
          </a:xfrm>
          <a:prstGeom prst="rect">
            <a:avLst/>
          </a:prstGeom>
          <a:noFill/>
        </p:spPr>
      </p:pic>
    </p:spTree>
    <p:extLst>
      <p:ext uri="{BB962C8B-B14F-4D97-AF65-F5344CB8AC3E}">
        <p14:creationId xmlns:p14="http://schemas.microsoft.com/office/powerpoint/2010/main" val="1810853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EBF5-50EB-6B91-8371-001FBFF4B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26666-F0D2-5635-DBF8-5EE87448C77D}"/>
              </a:ext>
            </a:extLst>
          </p:cNvPr>
          <p:cNvSpPr>
            <a:spLocks noGrp="1"/>
          </p:cNvSpPr>
          <p:nvPr>
            <p:ph type="title"/>
          </p:nvPr>
        </p:nvSpPr>
        <p:spPr>
          <a:xfrm>
            <a:off x="817101" y="350577"/>
            <a:ext cx="5740196" cy="647853"/>
          </a:xfrm>
        </p:spPr>
        <p:txBody>
          <a:bodyPr anchor="b">
            <a:normAutofit/>
          </a:bodyPr>
          <a:lstStyle/>
          <a:p>
            <a:r>
              <a:rPr lang="en-US"/>
              <a:t>E-learning course</a:t>
            </a:r>
            <a:endParaRPr lang="en-US" dirty="0"/>
          </a:p>
        </p:txBody>
      </p:sp>
      <p:sp>
        <p:nvSpPr>
          <p:cNvPr id="3" name="Slide Number Placeholder 2">
            <a:extLst>
              <a:ext uri="{FF2B5EF4-FFF2-40B4-BE49-F238E27FC236}">
                <a16:creationId xmlns:a16="http://schemas.microsoft.com/office/drawing/2014/main" id="{9BC04673-EFB6-E2FA-6A1C-C2FD125918BA}"/>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36</a:t>
            </a:fld>
            <a:endParaRPr lang="en-US"/>
          </a:p>
        </p:txBody>
      </p:sp>
      <p:sp>
        <p:nvSpPr>
          <p:cNvPr id="4" name="Text Placeholder 3">
            <a:extLst>
              <a:ext uri="{FF2B5EF4-FFF2-40B4-BE49-F238E27FC236}">
                <a16:creationId xmlns:a16="http://schemas.microsoft.com/office/drawing/2014/main" id="{3D17623A-6684-7A3C-08C8-2FF45C9CB620}"/>
              </a:ext>
            </a:extLst>
          </p:cNvPr>
          <p:cNvSpPr>
            <a:spLocks noGrp="1"/>
          </p:cNvSpPr>
          <p:nvPr>
            <p:ph type="body" sz="quarter" idx="13"/>
          </p:nvPr>
        </p:nvSpPr>
        <p:spPr>
          <a:xfrm>
            <a:off x="816897" y="1533525"/>
            <a:ext cx="5740196" cy="4854268"/>
          </a:xfrm>
        </p:spPr>
        <p:txBody>
          <a:bodyPr>
            <a:normAutofit/>
          </a:bodyPr>
          <a:lstStyle/>
          <a:p>
            <a:pPr marL="342900" indent="-342900">
              <a:buFont typeface="Arial"/>
              <a:buChar char="•"/>
            </a:pPr>
            <a:r>
              <a:rPr lang="en-US"/>
              <a:t>Use of student voice throughout with videos and quotes</a:t>
            </a:r>
          </a:p>
          <a:p>
            <a:pPr marL="285750" indent="-285750">
              <a:buFont typeface="Arial"/>
              <a:buChar char="•"/>
            </a:pPr>
            <a:r>
              <a:rPr lang="en-US"/>
              <a:t>Course free but participants need to enroll to access it, which allows us to gather data for evaluation purposes</a:t>
            </a:r>
          </a:p>
          <a:p>
            <a:pPr marL="285750" indent="-285750">
              <a:buFont typeface="Arial"/>
              <a:buChar char="•"/>
            </a:pPr>
            <a:r>
              <a:rPr lang="en-US"/>
              <a:t>Pre- and post-course evaluation survey</a:t>
            </a:r>
          </a:p>
          <a:p>
            <a:pPr marL="285750" indent="-285750">
              <a:buFont typeface="Arial"/>
              <a:buChar char="•"/>
            </a:pPr>
            <a:r>
              <a:rPr lang="en-US"/>
              <a:t>Course takes approximately 45 minutes to complete (does not have to be finished in one sitting)</a:t>
            </a:r>
          </a:p>
          <a:p>
            <a:endParaRPr lang="en-US" dirty="0"/>
          </a:p>
        </p:txBody>
      </p:sp>
      <p:pic>
        <p:nvPicPr>
          <p:cNvPr id="6" name="Picture 5" descr="People embracing in park">
            <a:extLst>
              <a:ext uri="{FF2B5EF4-FFF2-40B4-BE49-F238E27FC236}">
                <a16:creationId xmlns:a16="http://schemas.microsoft.com/office/drawing/2014/main" id="{751D9D84-430B-B77F-30E4-28B7DEB5D1C7}"/>
              </a:ext>
            </a:extLst>
          </p:cNvPr>
          <p:cNvPicPr>
            <a:picLocks noChangeAspect="1"/>
          </p:cNvPicPr>
          <p:nvPr/>
        </p:nvPicPr>
        <p:blipFill>
          <a:blip r:embed="rId2"/>
          <a:srcRect r="-1" b="11230"/>
          <a:stretch/>
        </p:blipFill>
        <p:spPr>
          <a:xfrm>
            <a:off x="7035118" y="10"/>
            <a:ext cx="5156881" cy="6857990"/>
          </a:xfrm>
          <a:prstGeom prst="rect">
            <a:avLst/>
          </a:prstGeom>
          <a:noFill/>
        </p:spPr>
      </p:pic>
    </p:spTree>
    <p:extLst>
      <p:ext uri="{BB962C8B-B14F-4D97-AF65-F5344CB8AC3E}">
        <p14:creationId xmlns:p14="http://schemas.microsoft.com/office/powerpoint/2010/main" val="122896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E541-6017-DE54-7B76-8F029ACEB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BD4E5-40A6-2985-B596-EA0378380BD1}"/>
              </a:ext>
            </a:extLst>
          </p:cNvPr>
          <p:cNvSpPr>
            <a:spLocks noGrp="1"/>
          </p:cNvSpPr>
          <p:nvPr>
            <p:ph type="title"/>
          </p:nvPr>
        </p:nvSpPr>
        <p:spPr>
          <a:xfrm>
            <a:off x="817101" y="350577"/>
            <a:ext cx="5740196" cy="647853"/>
          </a:xfrm>
        </p:spPr>
        <p:txBody>
          <a:bodyPr anchor="b">
            <a:normAutofit/>
          </a:bodyPr>
          <a:lstStyle/>
          <a:p>
            <a:r>
              <a:rPr lang="en-US" dirty="0"/>
              <a:t>Accessible design</a:t>
            </a:r>
          </a:p>
        </p:txBody>
      </p:sp>
      <p:sp>
        <p:nvSpPr>
          <p:cNvPr id="3" name="Slide Number Placeholder 2">
            <a:extLst>
              <a:ext uri="{FF2B5EF4-FFF2-40B4-BE49-F238E27FC236}">
                <a16:creationId xmlns:a16="http://schemas.microsoft.com/office/drawing/2014/main" id="{AA6F0046-34F7-4E34-4FF3-4EB1D5A32161}"/>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37</a:t>
            </a:fld>
            <a:endParaRPr lang="en-US"/>
          </a:p>
        </p:txBody>
      </p:sp>
      <p:sp>
        <p:nvSpPr>
          <p:cNvPr id="4" name="Text Placeholder 3">
            <a:extLst>
              <a:ext uri="{FF2B5EF4-FFF2-40B4-BE49-F238E27FC236}">
                <a16:creationId xmlns:a16="http://schemas.microsoft.com/office/drawing/2014/main" id="{66E3AE24-7012-32A1-A967-9D8C51A43503}"/>
              </a:ext>
            </a:extLst>
          </p:cNvPr>
          <p:cNvSpPr>
            <a:spLocks noGrp="1"/>
          </p:cNvSpPr>
          <p:nvPr>
            <p:ph type="body" sz="quarter" idx="13"/>
          </p:nvPr>
        </p:nvSpPr>
        <p:spPr>
          <a:xfrm>
            <a:off x="816896" y="1533525"/>
            <a:ext cx="10587703" cy="4854268"/>
          </a:xfrm>
        </p:spPr>
        <p:txBody>
          <a:bodyPr>
            <a:normAutofit/>
          </a:bodyPr>
          <a:lstStyle/>
          <a:p>
            <a:pPr marL="342900" indent="-342900">
              <a:buFont typeface="Arial"/>
              <a:buChar char="•"/>
            </a:pPr>
            <a:r>
              <a:rPr lang="en-US" sz="2400" dirty="0">
                <a:ea typeface="+mn-lt"/>
                <a:cs typeface="+mn-lt"/>
              </a:rPr>
              <a:t>Input received from Harriet Canon (Disability Services,  University of Leeds)</a:t>
            </a:r>
          </a:p>
          <a:p>
            <a:pPr marL="342900" indent="-342900">
              <a:buFont typeface="Arial"/>
              <a:buChar char="•"/>
            </a:pPr>
            <a:r>
              <a:rPr lang="en-US" sz="2400" dirty="0">
                <a:ea typeface="+mn-lt"/>
                <a:cs typeface="+mn-lt"/>
              </a:rPr>
              <a:t>Lessons learned from e-learning for HE staff to support care-experienced and estranged students:</a:t>
            </a:r>
            <a:endParaRPr lang="en-US" dirty="0">
              <a:ea typeface="+mn-lt"/>
              <a:cs typeface="+mn-lt"/>
            </a:endParaRPr>
          </a:p>
          <a:p>
            <a:pPr marL="800100" lvl="1" indent="-342900">
              <a:buFont typeface="Courier New"/>
              <a:buChar char="o"/>
            </a:pPr>
            <a:r>
              <a:rPr lang="en-US" sz="2400" dirty="0">
                <a:ea typeface="+mn-lt"/>
                <a:cs typeface="+mn-lt"/>
              </a:rPr>
              <a:t>Designed with accessibility in mind</a:t>
            </a:r>
          </a:p>
          <a:p>
            <a:pPr marL="800100" lvl="1" indent="-342900">
              <a:buFont typeface="Courier New"/>
              <a:buChar char="o"/>
            </a:pPr>
            <a:r>
              <a:rPr lang="en-US" sz="2400" dirty="0">
                <a:ea typeface="Calibri"/>
                <a:cs typeface="Calibri"/>
              </a:rPr>
              <a:t>Reduced number of mouse clicks needed to progress through course</a:t>
            </a:r>
          </a:p>
          <a:p>
            <a:pPr marL="800100" lvl="1" indent="-342900">
              <a:buFont typeface="Courier New"/>
              <a:buChar char="o"/>
            </a:pPr>
            <a:r>
              <a:rPr lang="en-US" sz="2400" dirty="0">
                <a:ea typeface="Calibri"/>
                <a:cs typeface="Calibri"/>
              </a:rPr>
              <a:t>Off-white background used throughout</a:t>
            </a:r>
          </a:p>
          <a:p>
            <a:pPr marL="800100" lvl="1" indent="-342900">
              <a:buFont typeface="Courier New"/>
              <a:buChar char="o"/>
            </a:pPr>
            <a:r>
              <a:rPr lang="en-US" sz="2400" dirty="0">
                <a:ea typeface="Calibri"/>
                <a:cs typeface="Calibri"/>
              </a:rPr>
              <a:t>Full course, including images, can be accessed by a screen reader </a:t>
            </a:r>
          </a:p>
          <a:p>
            <a:endParaRPr lang="en-US" dirty="0"/>
          </a:p>
        </p:txBody>
      </p:sp>
    </p:spTree>
    <p:extLst>
      <p:ext uri="{BB962C8B-B14F-4D97-AF65-F5344CB8AC3E}">
        <p14:creationId xmlns:p14="http://schemas.microsoft.com/office/powerpoint/2010/main" val="3889139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5239C-8C6E-5709-8623-3CEBBF8F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09963-86E9-9B8B-CC6E-B5D436430B46}"/>
              </a:ext>
            </a:extLst>
          </p:cNvPr>
          <p:cNvSpPr>
            <a:spLocks noGrp="1"/>
          </p:cNvSpPr>
          <p:nvPr>
            <p:ph type="title"/>
          </p:nvPr>
        </p:nvSpPr>
        <p:spPr>
          <a:xfrm>
            <a:off x="817101" y="350577"/>
            <a:ext cx="5740196" cy="647853"/>
          </a:xfrm>
        </p:spPr>
        <p:txBody>
          <a:bodyPr anchor="b">
            <a:normAutofit/>
          </a:bodyPr>
          <a:lstStyle/>
          <a:p>
            <a:r>
              <a:rPr lang="en-US" dirty="0"/>
              <a:t>Example slide</a:t>
            </a:r>
          </a:p>
        </p:txBody>
      </p:sp>
      <p:sp>
        <p:nvSpPr>
          <p:cNvPr id="3" name="Slide Number Placeholder 2">
            <a:extLst>
              <a:ext uri="{FF2B5EF4-FFF2-40B4-BE49-F238E27FC236}">
                <a16:creationId xmlns:a16="http://schemas.microsoft.com/office/drawing/2014/main" id="{B5A3ABB3-99CE-61AB-00BB-0DADC7DB1CB4}"/>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38</a:t>
            </a:fld>
            <a:endParaRPr lang="en-US"/>
          </a:p>
        </p:txBody>
      </p:sp>
      <p:pic>
        <p:nvPicPr>
          <p:cNvPr id="7" name="Picture 6" descr="A screenshot of a computer screen&#10;&#10;Description automatically generated">
            <a:extLst>
              <a:ext uri="{FF2B5EF4-FFF2-40B4-BE49-F238E27FC236}">
                <a16:creationId xmlns:a16="http://schemas.microsoft.com/office/drawing/2014/main" id="{8A2A895F-BDB1-0111-A9DF-F275B0F22B62}"/>
              </a:ext>
            </a:extLst>
          </p:cNvPr>
          <p:cNvPicPr>
            <a:picLocks noChangeAspect="1"/>
          </p:cNvPicPr>
          <p:nvPr/>
        </p:nvPicPr>
        <p:blipFill>
          <a:blip r:embed="rId2"/>
          <a:stretch>
            <a:fillRect/>
          </a:stretch>
        </p:blipFill>
        <p:spPr>
          <a:xfrm>
            <a:off x="1295894" y="1253234"/>
            <a:ext cx="10204087" cy="5531833"/>
          </a:xfrm>
          <a:prstGeom prst="rect">
            <a:avLst/>
          </a:prstGeom>
        </p:spPr>
      </p:pic>
    </p:spTree>
    <p:extLst>
      <p:ext uri="{BB962C8B-B14F-4D97-AF65-F5344CB8AC3E}">
        <p14:creationId xmlns:p14="http://schemas.microsoft.com/office/powerpoint/2010/main" val="3782623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8EF0-7C03-ABE0-B0A7-4A990F557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43036-D53A-E7C2-A729-0205E4A6D005}"/>
              </a:ext>
            </a:extLst>
          </p:cNvPr>
          <p:cNvSpPr>
            <a:spLocks noGrp="1"/>
          </p:cNvSpPr>
          <p:nvPr>
            <p:ph type="title"/>
          </p:nvPr>
        </p:nvSpPr>
        <p:spPr>
          <a:xfrm>
            <a:off x="817101" y="350577"/>
            <a:ext cx="5740196" cy="647853"/>
          </a:xfrm>
        </p:spPr>
        <p:txBody>
          <a:bodyPr anchor="b">
            <a:normAutofit/>
          </a:bodyPr>
          <a:lstStyle/>
          <a:p>
            <a:r>
              <a:rPr lang="en-US" dirty="0"/>
              <a:t>Example of student voice</a:t>
            </a:r>
          </a:p>
        </p:txBody>
      </p:sp>
      <p:sp>
        <p:nvSpPr>
          <p:cNvPr id="3" name="Slide Number Placeholder 2">
            <a:extLst>
              <a:ext uri="{FF2B5EF4-FFF2-40B4-BE49-F238E27FC236}">
                <a16:creationId xmlns:a16="http://schemas.microsoft.com/office/drawing/2014/main" id="{BF606E53-BA60-F053-051C-8513CD9A9398}"/>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39</a:t>
            </a:fld>
            <a:endParaRPr lang="en-US"/>
          </a:p>
        </p:txBody>
      </p:sp>
      <p:pic>
        <p:nvPicPr>
          <p:cNvPr id="4" name="Picture 3" descr="A person smiling for a picture&#10;&#10;Description automatically generated">
            <a:extLst>
              <a:ext uri="{FF2B5EF4-FFF2-40B4-BE49-F238E27FC236}">
                <a16:creationId xmlns:a16="http://schemas.microsoft.com/office/drawing/2014/main" id="{85D3337C-B894-EF20-2C1F-8FE66ABF087D}"/>
              </a:ext>
            </a:extLst>
          </p:cNvPr>
          <p:cNvPicPr>
            <a:picLocks noChangeAspect="1"/>
          </p:cNvPicPr>
          <p:nvPr/>
        </p:nvPicPr>
        <p:blipFill>
          <a:blip r:embed="rId2"/>
          <a:stretch>
            <a:fillRect/>
          </a:stretch>
        </p:blipFill>
        <p:spPr>
          <a:xfrm>
            <a:off x="790104" y="1308705"/>
            <a:ext cx="10608888" cy="5478581"/>
          </a:xfrm>
          <a:prstGeom prst="rect">
            <a:avLst/>
          </a:prstGeom>
        </p:spPr>
      </p:pic>
    </p:spTree>
    <p:extLst>
      <p:ext uri="{BB962C8B-B14F-4D97-AF65-F5344CB8AC3E}">
        <p14:creationId xmlns:p14="http://schemas.microsoft.com/office/powerpoint/2010/main" val="218780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68809F-D4C0-4CA2-ADD1-D2C464DD2648}"/>
              </a:ext>
            </a:extLst>
          </p:cNvPr>
          <p:cNvSpPr>
            <a:spLocks noGrp="1"/>
          </p:cNvSpPr>
          <p:nvPr>
            <p:ph type="title"/>
          </p:nvPr>
        </p:nvSpPr>
        <p:spPr>
          <a:xfrm>
            <a:off x="521207" y="448056"/>
            <a:ext cx="6877119" cy="640080"/>
          </a:xfrm>
        </p:spPr>
        <p:txBody>
          <a:bodyPr/>
          <a:lstStyle/>
          <a:p>
            <a:r>
              <a:rPr lang="en-US" dirty="0"/>
              <a:t>University Terminology</a:t>
            </a:r>
          </a:p>
        </p:txBody>
      </p:sp>
      <p:sp>
        <p:nvSpPr>
          <p:cNvPr id="3" name="Content Placeholder 2"/>
          <p:cNvSpPr>
            <a:spLocks noGrp="1"/>
          </p:cNvSpPr>
          <p:nvPr>
            <p:ph sz="quarter" idx="10"/>
          </p:nvPr>
        </p:nvSpPr>
        <p:spPr>
          <a:xfrm>
            <a:off x="539496" y="1435607"/>
            <a:ext cx="11347704" cy="4295889"/>
          </a:xfrm>
        </p:spPr>
        <p:txBody>
          <a:bodyPr>
            <a:normAutofit/>
          </a:bodyPr>
          <a:lstStyle/>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r>
              <a:rPr lang="en-GB" sz="4000" dirty="0"/>
              <a:t>Disability</a:t>
            </a:r>
          </a:p>
        </p:txBody>
      </p:sp>
    </p:spTree>
    <p:extLst>
      <p:ext uri="{BB962C8B-B14F-4D97-AF65-F5344CB8AC3E}">
        <p14:creationId xmlns:p14="http://schemas.microsoft.com/office/powerpoint/2010/main" val="2642934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CA78-E002-597E-2D2B-10AC2D9B8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F3F4E-15A5-51E7-9BA6-DAED5E21E9B5}"/>
              </a:ext>
            </a:extLst>
          </p:cNvPr>
          <p:cNvSpPr>
            <a:spLocks noGrp="1"/>
          </p:cNvSpPr>
          <p:nvPr>
            <p:ph type="title"/>
          </p:nvPr>
        </p:nvSpPr>
        <p:spPr>
          <a:xfrm>
            <a:off x="817101" y="350577"/>
            <a:ext cx="5740196" cy="647853"/>
          </a:xfrm>
        </p:spPr>
        <p:txBody>
          <a:bodyPr anchor="b">
            <a:normAutofit/>
          </a:bodyPr>
          <a:lstStyle/>
          <a:p>
            <a:r>
              <a:rPr lang="en-US" dirty="0">
                <a:ea typeface="Calibri Light"/>
                <a:cs typeface="Calibri Light"/>
              </a:rPr>
              <a:t>Evaluation </a:t>
            </a:r>
            <a:endParaRPr lang="en-US" dirty="0"/>
          </a:p>
        </p:txBody>
      </p:sp>
      <p:sp>
        <p:nvSpPr>
          <p:cNvPr id="3" name="Slide Number Placeholder 2">
            <a:extLst>
              <a:ext uri="{FF2B5EF4-FFF2-40B4-BE49-F238E27FC236}">
                <a16:creationId xmlns:a16="http://schemas.microsoft.com/office/drawing/2014/main" id="{E8195CE0-8AEE-E94D-F7C7-3F43A134699D}"/>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40</a:t>
            </a:fld>
            <a:endParaRPr lang="en-US"/>
          </a:p>
        </p:txBody>
      </p:sp>
      <p:sp>
        <p:nvSpPr>
          <p:cNvPr id="4" name="Text Placeholder 3">
            <a:extLst>
              <a:ext uri="{FF2B5EF4-FFF2-40B4-BE49-F238E27FC236}">
                <a16:creationId xmlns:a16="http://schemas.microsoft.com/office/drawing/2014/main" id="{3E436C3F-9C2C-5C8E-E30D-21249D884038}"/>
              </a:ext>
            </a:extLst>
          </p:cNvPr>
          <p:cNvSpPr>
            <a:spLocks noGrp="1"/>
          </p:cNvSpPr>
          <p:nvPr>
            <p:ph type="body" sz="quarter" idx="13"/>
          </p:nvPr>
        </p:nvSpPr>
        <p:spPr>
          <a:xfrm>
            <a:off x="816896" y="1533525"/>
            <a:ext cx="10587703" cy="4854268"/>
          </a:xfrm>
        </p:spPr>
        <p:txBody>
          <a:bodyPr vert="horz" lIns="91440" tIns="45720" rIns="91440" bIns="45720" rtlCol="0" anchor="t">
            <a:normAutofit/>
          </a:bodyPr>
          <a:lstStyle/>
          <a:p>
            <a:pPr marL="285750" indent="-285750">
              <a:buFont typeface="Arial"/>
              <a:buChar char="•"/>
            </a:pPr>
            <a:r>
              <a:rPr lang="en-US" sz="2400" dirty="0">
                <a:solidFill>
                  <a:srgbClr val="283C46"/>
                </a:solidFill>
                <a:latin typeface="Arial"/>
                <a:ea typeface="+mn-lt"/>
                <a:cs typeface="Arial"/>
              </a:rPr>
              <a:t>Course free but participants need to enroll to access it</a:t>
            </a:r>
            <a:endParaRPr lang="en-US" sz="2400" dirty="0">
              <a:solidFill>
                <a:srgbClr val="312783"/>
              </a:solidFill>
              <a:latin typeface="Arial"/>
              <a:ea typeface="+mn-lt"/>
              <a:cs typeface="Arial"/>
            </a:endParaRPr>
          </a:p>
          <a:p>
            <a:pPr marL="742950" lvl="1" indent="-285750">
              <a:buFont typeface="Courier New,monospace"/>
              <a:buChar char="o"/>
            </a:pPr>
            <a:r>
              <a:rPr lang="en-US" sz="2400" dirty="0">
                <a:solidFill>
                  <a:srgbClr val="283C46"/>
                </a:solidFill>
                <a:latin typeface="Arial"/>
                <a:ea typeface="+mn-lt"/>
                <a:cs typeface="Arial"/>
              </a:rPr>
              <a:t>This allows us to gather data for evaluation purposes</a:t>
            </a:r>
            <a:endParaRPr lang="en-US" sz="2400" dirty="0">
              <a:solidFill>
                <a:srgbClr val="312783"/>
              </a:solidFill>
              <a:latin typeface="Arial"/>
              <a:ea typeface="+mn-lt"/>
              <a:cs typeface="Arial"/>
            </a:endParaRPr>
          </a:p>
          <a:p>
            <a:r>
              <a:rPr lang="en-US" sz="2400" dirty="0">
                <a:solidFill>
                  <a:srgbClr val="283C46"/>
                </a:solidFill>
                <a:latin typeface="Arial"/>
                <a:ea typeface="+mn-lt"/>
                <a:cs typeface="Arial"/>
              </a:rPr>
              <a:t>Pre- and post-course evaluation survey (non-mandatory)</a:t>
            </a:r>
            <a:endParaRPr lang="en-US" sz="2400" dirty="0">
              <a:solidFill>
                <a:srgbClr val="312783"/>
              </a:solidFill>
              <a:latin typeface="Arial"/>
              <a:ea typeface="+mn-lt"/>
              <a:cs typeface="Arial"/>
            </a:endParaRPr>
          </a:p>
          <a:p>
            <a:pPr>
              <a:spcBef>
                <a:spcPts val="1000"/>
              </a:spcBef>
            </a:pPr>
            <a:r>
              <a:rPr lang="en-US" sz="2400" dirty="0">
                <a:solidFill>
                  <a:srgbClr val="181717"/>
                </a:solidFill>
                <a:latin typeface="Arial"/>
                <a:ea typeface="+mn-lt"/>
                <a:cs typeface="Arial"/>
              </a:rPr>
              <a:t>Following the official launch in October 2024, 94 people have enrolled on the course</a:t>
            </a:r>
            <a:endParaRPr lang="en-US" sz="2400" dirty="0">
              <a:solidFill>
                <a:srgbClr val="312783"/>
              </a:solidFill>
              <a:latin typeface="Arial"/>
              <a:ea typeface="+mn-lt"/>
              <a:cs typeface="Arial"/>
            </a:endParaRPr>
          </a:p>
          <a:p>
            <a:pPr marL="742950" lvl="1" indent="-285750">
              <a:spcBef>
                <a:spcPts val="500"/>
              </a:spcBef>
              <a:buFont typeface="Courier New,monospace"/>
              <a:buChar char="o"/>
            </a:pPr>
            <a:r>
              <a:rPr lang="en-US" sz="2400">
                <a:solidFill>
                  <a:srgbClr val="181717"/>
                </a:solidFill>
                <a:latin typeface="Arial"/>
                <a:ea typeface="+mn-lt"/>
                <a:cs typeface="Arial"/>
              </a:rPr>
              <a:t>57 people have completed the course </a:t>
            </a:r>
            <a:endParaRPr lang="en-US" sz="2400" dirty="0">
              <a:solidFill>
                <a:srgbClr val="312783"/>
              </a:solidFill>
              <a:latin typeface="Arial"/>
              <a:ea typeface="+mn-lt"/>
              <a:cs typeface="Arial"/>
            </a:endParaRPr>
          </a:p>
          <a:p>
            <a:pPr marL="285750" indent="-285750">
              <a:spcBef>
                <a:spcPts val="1000"/>
              </a:spcBef>
              <a:buFont typeface="Arial"/>
              <a:buChar char="•"/>
            </a:pPr>
            <a:r>
              <a:rPr lang="en-US" sz="2400" dirty="0">
                <a:solidFill>
                  <a:srgbClr val="181717"/>
                </a:solidFill>
                <a:latin typeface="Arial"/>
                <a:ea typeface="+mn-lt"/>
                <a:cs typeface="Arial"/>
              </a:rPr>
              <a:t>On average taking around</a:t>
            </a:r>
            <a:r>
              <a:rPr lang="en-US" sz="2400" dirty="0">
                <a:solidFill>
                  <a:srgbClr val="7030A0"/>
                </a:solidFill>
                <a:latin typeface="Arial"/>
                <a:ea typeface="+mn-lt"/>
                <a:cs typeface="Arial"/>
              </a:rPr>
              <a:t> </a:t>
            </a:r>
            <a:r>
              <a:rPr lang="en-US" sz="2400" dirty="0">
                <a:solidFill>
                  <a:schemeClr val="accent6">
                    <a:lumMod val="10000"/>
                  </a:schemeClr>
                </a:solidFill>
                <a:latin typeface="Arial"/>
                <a:ea typeface="+mn-lt"/>
                <a:cs typeface="Arial"/>
              </a:rPr>
              <a:t>36.5</a:t>
            </a:r>
            <a:r>
              <a:rPr lang="en-US" sz="2400" dirty="0">
                <a:solidFill>
                  <a:srgbClr val="7030A0"/>
                </a:solidFill>
                <a:latin typeface="Arial"/>
                <a:ea typeface="+mn-lt"/>
                <a:cs typeface="Arial"/>
              </a:rPr>
              <a:t> </a:t>
            </a:r>
            <a:r>
              <a:rPr lang="en-US" sz="2400" dirty="0">
                <a:solidFill>
                  <a:srgbClr val="181717"/>
                </a:solidFill>
                <a:latin typeface="Arial"/>
                <a:ea typeface="+mn-lt"/>
                <a:cs typeface="Arial"/>
              </a:rPr>
              <a:t>minutes to complete</a:t>
            </a:r>
            <a:endParaRPr lang="en-US" sz="2400" dirty="0">
              <a:solidFill>
                <a:srgbClr val="312783"/>
              </a:solidFill>
              <a:latin typeface="Arial"/>
              <a:ea typeface="+mn-lt"/>
              <a:cs typeface="Arial"/>
            </a:endParaRPr>
          </a:p>
          <a:p>
            <a:endParaRPr lang="en-US" dirty="0"/>
          </a:p>
        </p:txBody>
      </p:sp>
    </p:spTree>
    <p:extLst>
      <p:ext uri="{BB962C8B-B14F-4D97-AF65-F5344CB8AC3E}">
        <p14:creationId xmlns:p14="http://schemas.microsoft.com/office/powerpoint/2010/main" val="410348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2CB9C-41ED-B629-E691-8947F97CA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D5E47-1007-DC4F-A6CF-9363330DB324}"/>
              </a:ext>
            </a:extLst>
          </p:cNvPr>
          <p:cNvSpPr>
            <a:spLocks noGrp="1"/>
          </p:cNvSpPr>
          <p:nvPr>
            <p:ph type="title"/>
          </p:nvPr>
        </p:nvSpPr>
        <p:spPr>
          <a:xfrm>
            <a:off x="817100" y="350577"/>
            <a:ext cx="10435099" cy="647853"/>
          </a:xfrm>
        </p:spPr>
        <p:txBody>
          <a:bodyPr anchor="b">
            <a:normAutofit fontScale="90000"/>
          </a:bodyPr>
          <a:lstStyle/>
          <a:p>
            <a:r>
              <a:rPr lang="en-US" sz="3200" dirty="0">
                <a:solidFill>
                  <a:srgbClr val="312783"/>
                </a:solidFill>
                <a:latin typeface="Arial"/>
                <a:ea typeface="Calibri Light"/>
                <a:cs typeface="Arial"/>
              </a:rPr>
              <a:t>I have good understanding of the experiences of disabled students in HE</a:t>
            </a:r>
            <a:endParaRPr lang="en-US" dirty="0"/>
          </a:p>
        </p:txBody>
      </p:sp>
      <p:sp>
        <p:nvSpPr>
          <p:cNvPr id="3" name="Slide Number Placeholder 2">
            <a:extLst>
              <a:ext uri="{FF2B5EF4-FFF2-40B4-BE49-F238E27FC236}">
                <a16:creationId xmlns:a16="http://schemas.microsoft.com/office/drawing/2014/main" id="{1CB5DF1B-E924-13BE-2011-D74ABEF1E121}"/>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41</a:t>
            </a:fld>
            <a:endParaRPr lang="en-US"/>
          </a:p>
        </p:txBody>
      </p:sp>
      <p:pic>
        <p:nvPicPr>
          <p:cNvPr id="7" name="Picture 6" descr="5.95 average rating&#10;&#10;Ratings on pre-evaluation survey out of 10">
            <a:extLst>
              <a:ext uri="{FF2B5EF4-FFF2-40B4-BE49-F238E27FC236}">
                <a16:creationId xmlns:a16="http://schemas.microsoft.com/office/drawing/2014/main" id="{0A0B9BA8-CAF8-F727-EA85-37521BBFF9D3}"/>
              </a:ext>
            </a:extLst>
          </p:cNvPr>
          <p:cNvPicPr>
            <a:picLocks noChangeAspect="1"/>
          </p:cNvPicPr>
          <p:nvPr/>
        </p:nvPicPr>
        <p:blipFill>
          <a:blip r:embed="rId2"/>
          <a:stretch>
            <a:fillRect/>
          </a:stretch>
        </p:blipFill>
        <p:spPr>
          <a:xfrm>
            <a:off x="3048000" y="1448478"/>
            <a:ext cx="6096000" cy="2428875"/>
          </a:xfrm>
          <a:prstGeom prst="rect">
            <a:avLst/>
          </a:prstGeom>
        </p:spPr>
      </p:pic>
      <p:pic>
        <p:nvPicPr>
          <p:cNvPr id="8" name="Picture 7" descr="8.95 average rating&#10;&#10;Ratings on post-evaluation survey out of 10">
            <a:extLst>
              <a:ext uri="{FF2B5EF4-FFF2-40B4-BE49-F238E27FC236}">
                <a16:creationId xmlns:a16="http://schemas.microsoft.com/office/drawing/2014/main" id="{6EE4D71C-FCD8-7D19-B9BC-EDF499E3E275}"/>
              </a:ext>
            </a:extLst>
          </p:cNvPr>
          <p:cNvPicPr>
            <a:picLocks noChangeAspect="1"/>
          </p:cNvPicPr>
          <p:nvPr/>
        </p:nvPicPr>
        <p:blipFill>
          <a:blip r:embed="rId3"/>
          <a:stretch>
            <a:fillRect/>
          </a:stretch>
        </p:blipFill>
        <p:spPr>
          <a:xfrm>
            <a:off x="3048000" y="4085255"/>
            <a:ext cx="6096000" cy="2609850"/>
          </a:xfrm>
          <a:prstGeom prst="rect">
            <a:avLst/>
          </a:prstGeom>
        </p:spPr>
      </p:pic>
    </p:spTree>
    <p:extLst>
      <p:ext uri="{BB962C8B-B14F-4D97-AF65-F5344CB8AC3E}">
        <p14:creationId xmlns:p14="http://schemas.microsoft.com/office/powerpoint/2010/main" val="1267306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4964-8D1C-3333-2D40-79E4B3E21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EC248-5828-A03A-AA0F-B7DE0CD7EF58}"/>
              </a:ext>
            </a:extLst>
          </p:cNvPr>
          <p:cNvSpPr>
            <a:spLocks noGrp="1"/>
          </p:cNvSpPr>
          <p:nvPr>
            <p:ph type="title"/>
          </p:nvPr>
        </p:nvSpPr>
        <p:spPr>
          <a:xfrm>
            <a:off x="817100" y="350577"/>
            <a:ext cx="10435099" cy="647853"/>
          </a:xfrm>
        </p:spPr>
        <p:txBody>
          <a:bodyPr anchor="b">
            <a:normAutofit fontScale="90000"/>
          </a:bodyPr>
          <a:lstStyle/>
          <a:p>
            <a:r>
              <a:rPr lang="en-US" sz="3200" dirty="0">
                <a:solidFill>
                  <a:srgbClr val="312783"/>
                </a:solidFill>
                <a:latin typeface="Arial"/>
                <a:ea typeface="Calibri Light"/>
                <a:cs typeface="Arial"/>
              </a:rPr>
              <a:t>I feel confident that I can effectively support disabled students studying in HE</a:t>
            </a:r>
            <a:endParaRPr lang="en-US" dirty="0"/>
          </a:p>
        </p:txBody>
      </p:sp>
      <p:sp>
        <p:nvSpPr>
          <p:cNvPr id="3" name="Slide Number Placeholder 2">
            <a:extLst>
              <a:ext uri="{FF2B5EF4-FFF2-40B4-BE49-F238E27FC236}">
                <a16:creationId xmlns:a16="http://schemas.microsoft.com/office/drawing/2014/main" id="{015209B2-1B2C-05F9-CAAD-90FC10BC279D}"/>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42</a:t>
            </a:fld>
            <a:endParaRPr lang="en-US"/>
          </a:p>
        </p:txBody>
      </p:sp>
      <p:pic>
        <p:nvPicPr>
          <p:cNvPr id="4" name="Picture 3" descr="5.95 average rating&#10;&#10;Ratings on pre-evaluation survey out of 10">
            <a:extLst>
              <a:ext uri="{FF2B5EF4-FFF2-40B4-BE49-F238E27FC236}">
                <a16:creationId xmlns:a16="http://schemas.microsoft.com/office/drawing/2014/main" id="{D0F8CE4E-8D18-8CF1-5E4B-FB0BBC7A3BC0}"/>
              </a:ext>
            </a:extLst>
          </p:cNvPr>
          <p:cNvPicPr>
            <a:picLocks noChangeAspect="1"/>
          </p:cNvPicPr>
          <p:nvPr/>
        </p:nvPicPr>
        <p:blipFill>
          <a:blip r:embed="rId2"/>
          <a:stretch>
            <a:fillRect/>
          </a:stretch>
        </p:blipFill>
        <p:spPr>
          <a:xfrm>
            <a:off x="3188960" y="1068689"/>
            <a:ext cx="6096000" cy="2857500"/>
          </a:xfrm>
          <a:prstGeom prst="rect">
            <a:avLst/>
          </a:prstGeom>
        </p:spPr>
      </p:pic>
      <p:pic>
        <p:nvPicPr>
          <p:cNvPr id="5" name="Picture 4" descr="9.03 average rating&#10;&#10;Ratings on post-evaluation survey out of 10">
            <a:extLst>
              <a:ext uri="{FF2B5EF4-FFF2-40B4-BE49-F238E27FC236}">
                <a16:creationId xmlns:a16="http://schemas.microsoft.com/office/drawing/2014/main" id="{ABA88322-3AB1-8EEE-488E-0471757D8146}"/>
              </a:ext>
            </a:extLst>
          </p:cNvPr>
          <p:cNvPicPr>
            <a:picLocks noChangeAspect="1"/>
          </p:cNvPicPr>
          <p:nvPr/>
        </p:nvPicPr>
        <p:blipFill>
          <a:blip r:embed="rId3"/>
          <a:stretch>
            <a:fillRect/>
          </a:stretch>
        </p:blipFill>
        <p:spPr>
          <a:xfrm>
            <a:off x="3188960" y="3933518"/>
            <a:ext cx="6096000" cy="2876550"/>
          </a:xfrm>
          <a:prstGeom prst="rect">
            <a:avLst/>
          </a:prstGeom>
        </p:spPr>
      </p:pic>
    </p:spTree>
    <p:extLst>
      <p:ext uri="{BB962C8B-B14F-4D97-AF65-F5344CB8AC3E}">
        <p14:creationId xmlns:p14="http://schemas.microsoft.com/office/powerpoint/2010/main" val="2319072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0A3C8-78A6-625C-A16C-E83BC88EC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364C7-4922-6668-F15D-10A647BF6F06}"/>
              </a:ext>
            </a:extLst>
          </p:cNvPr>
          <p:cNvSpPr>
            <a:spLocks noGrp="1"/>
          </p:cNvSpPr>
          <p:nvPr>
            <p:ph type="title"/>
          </p:nvPr>
        </p:nvSpPr>
        <p:spPr>
          <a:xfrm>
            <a:off x="817101" y="350577"/>
            <a:ext cx="5740196" cy="647853"/>
          </a:xfrm>
        </p:spPr>
        <p:txBody>
          <a:bodyPr anchor="b">
            <a:normAutofit/>
          </a:bodyPr>
          <a:lstStyle/>
          <a:p>
            <a:r>
              <a:rPr lang="en-US" dirty="0">
                <a:ea typeface="Calibri Light"/>
                <a:cs typeface="Calibri Light"/>
              </a:rPr>
              <a:t>Qualitative feedback</a:t>
            </a:r>
            <a:endParaRPr lang="en-US" dirty="0"/>
          </a:p>
        </p:txBody>
      </p:sp>
      <p:sp>
        <p:nvSpPr>
          <p:cNvPr id="3" name="Slide Number Placeholder 2">
            <a:extLst>
              <a:ext uri="{FF2B5EF4-FFF2-40B4-BE49-F238E27FC236}">
                <a16:creationId xmlns:a16="http://schemas.microsoft.com/office/drawing/2014/main" id="{ED11247F-EED3-E5DD-8341-CE360BA650D6}"/>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43</a:t>
            </a:fld>
            <a:endParaRPr lang="en-US"/>
          </a:p>
        </p:txBody>
      </p:sp>
      <p:sp>
        <p:nvSpPr>
          <p:cNvPr id="4" name="Text Placeholder 3">
            <a:extLst>
              <a:ext uri="{FF2B5EF4-FFF2-40B4-BE49-F238E27FC236}">
                <a16:creationId xmlns:a16="http://schemas.microsoft.com/office/drawing/2014/main" id="{6422CFB6-8287-C9EA-C713-62228B952E6B}"/>
              </a:ext>
            </a:extLst>
          </p:cNvPr>
          <p:cNvSpPr>
            <a:spLocks noGrp="1"/>
          </p:cNvSpPr>
          <p:nvPr>
            <p:ph type="body" sz="quarter" idx="13"/>
          </p:nvPr>
        </p:nvSpPr>
        <p:spPr>
          <a:xfrm>
            <a:off x="816896" y="1533525"/>
            <a:ext cx="10587703" cy="4854268"/>
          </a:xfrm>
        </p:spPr>
        <p:txBody>
          <a:bodyPr>
            <a:normAutofit/>
          </a:bodyPr>
          <a:lstStyle/>
          <a:p>
            <a:pPr marL="342900" indent="-342900">
              <a:buFont typeface="Arial"/>
              <a:buChar char="•"/>
            </a:pPr>
            <a:r>
              <a:rPr lang="en-US" sz="2400" dirty="0">
                <a:solidFill>
                  <a:srgbClr val="131212"/>
                </a:solidFill>
                <a:ea typeface="+mn-lt"/>
                <a:cs typeface="+mn-lt"/>
              </a:rPr>
              <a:t>"This was really helpful in understanding how to let the learner guide me when offering support."</a:t>
            </a:r>
            <a:endParaRPr lang="en-US" sz="2400" dirty="0">
              <a:ea typeface="Calibri"/>
              <a:cs typeface="Calibri"/>
            </a:endParaRPr>
          </a:p>
          <a:p>
            <a:pPr marL="342900" indent="-342900">
              <a:buFont typeface="Arial"/>
              <a:buChar char="•"/>
            </a:pPr>
            <a:r>
              <a:rPr lang="en-US" sz="2400" dirty="0">
                <a:solidFill>
                  <a:srgbClr val="131212"/>
                </a:solidFill>
                <a:ea typeface="+mn-lt"/>
                <a:cs typeface="+mn-lt"/>
              </a:rPr>
              <a:t>"Very comprehensive and clear. Learned about several options that I can now bring into my work being an initial point of contact for students who may have additional needs."</a:t>
            </a:r>
            <a:endParaRPr lang="en-US" sz="2400" dirty="0">
              <a:solidFill>
                <a:srgbClr val="000000"/>
              </a:solidFill>
              <a:ea typeface="+mn-lt"/>
              <a:cs typeface="+mn-lt"/>
            </a:endParaRPr>
          </a:p>
          <a:p>
            <a:pPr marL="342900" indent="-342900">
              <a:buFont typeface="Arial"/>
              <a:buChar char="•"/>
            </a:pPr>
            <a:r>
              <a:rPr lang="en-US" sz="2400" dirty="0">
                <a:solidFill>
                  <a:srgbClr val="131212"/>
                </a:solidFill>
                <a:ea typeface="+mn-lt"/>
                <a:cs typeface="+mn-lt"/>
              </a:rPr>
              <a:t>"Excellent course. It was easy to follow and did not overwhelm me with complex information. I really liked the knowledge checks throughout."</a:t>
            </a:r>
            <a:endParaRPr lang="en-US" sz="2000" dirty="0">
              <a:solidFill>
                <a:srgbClr val="000000"/>
              </a:solidFill>
              <a:ea typeface="+mn-lt"/>
              <a:cs typeface="+mn-lt"/>
            </a:endParaRPr>
          </a:p>
          <a:p>
            <a:pPr marL="342900" indent="-342900">
              <a:buFont typeface="Arial"/>
              <a:buChar char="•"/>
            </a:pPr>
            <a:r>
              <a:rPr lang="en-US" sz="2400" dirty="0">
                <a:solidFill>
                  <a:srgbClr val="131212"/>
                </a:solidFill>
                <a:ea typeface="+mn-lt"/>
                <a:cs typeface="+mn-lt"/>
              </a:rPr>
              <a:t>"It is easy to schedule in your own time."</a:t>
            </a:r>
            <a:endParaRPr lang="en-US" dirty="0"/>
          </a:p>
        </p:txBody>
      </p:sp>
    </p:spTree>
    <p:extLst>
      <p:ext uri="{BB962C8B-B14F-4D97-AF65-F5344CB8AC3E}">
        <p14:creationId xmlns:p14="http://schemas.microsoft.com/office/powerpoint/2010/main" val="3427755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95CA-2D37-F8E6-2B8C-24336BABD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61879-15A9-E34B-3C6C-0CE7A70A363E}"/>
              </a:ext>
            </a:extLst>
          </p:cNvPr>
          <p:cNvSpPr>
            <a:spLocks noGrp="1"/>
          </p:cNvSpPr>
          <p:nvPr>
            <p:ph type="title"/>
          </p:nvPr>
        </p:nvSpPr>
        <p:spPr>
          <a:xfrm>
            <a:off x="817101" y="350577"/>
            <a:ext cx="5740196" cy="647853"/>
          </a:xfrm>
        </p:spPr>
        <p:txBody>
          <a:bodyPr anchor="b">
            <a:normAutofit/>
          </a:bodyPr>
          <a:lstStyle/>
          <a:p>
            <a:r>
              <a:rPr lang="en-US" dirty="0">
                <a:ea typeface="Calibri Light"/>
                <a:cs typeface="Calibri Light"/>
              </a:rPr>
              <a:t>Impact</a:t>
            </a:r>
            <a:endParaRPr lang="en-US" dirty="0"/>
          </a:p>
        </p:txBody>
      </p:sp>
      <p:sp>
        <p:nvSpPr>
          <p:cNvPr id="3" name="Slide Number Placeholder 2">
            <a:extLst>
              <a:ext uri="{FF2B5EF4-FFF2-40B4-BE49-F238E27FC236}">
                <a16:creationId xmlns:a16="http://schemas.microsoft.com/office/drawing/2014/main" id="{6D5EF823-C6FE-D68C-3B55-668B8318F7A0}"/>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44</a:t>
            </a:fld>
            <a:endParaRPr lang="en-US"/>
          </a:p>
        </p:txBody>
      </p:sp>
      <p:sp>
        <p:nvSpPr>
          <p:cNvPr id="4" name="Text Placeholder 3">
            <a:extLst>
              <a:ext uri="{FF2B5EF4-FFF2-40B4-BE49-F238E27FC236}">
                <a16:creationId xmlns:a16="http://schemas.microsoft.com/office/drawing/2014/main" id="{536CD84F-77EE-A2E3-0474-71288528C950}"/>
              </a:ext>
            </a:extLst>
          </p:cNvPr>
          <p:cNvSpPr>
            <a:spLocks noGrp="1"/>
          </p:cNvSpPr>
          <p:nvPr>
            <p:ph type="body" sz="quarter" idx="13"/>
          </p:nvPr>
        </p:nvSpPr>
        <p:spPr>
          <a:xfrm>
            <a:off x="816896" y="1533525"/>
            <a:ext cx="10587703" cy="4854268"/>
          </a:xfrm>
        </p:spPr>
        <p:txBody>
          <a:bodyPr vert="horz" lIns="91440" tIns="45720" rIns="91440" bIns="45720" rtlCol="0" anchor="t">
            <a:normAutofit/>
          </a:bodyPr>
          <a:lstStyle/>
          <a:p>
            <a:pPr marL="342900" indent="-342900">
              <a:buFont typeface="Arial"/>
              <a:buChar char="•"/>
            </a:pPr>
            <a:r>
              <a:rPr lang="en-US" sz="2400" dirty="0">
                <a:solidFill>
                  <a:srgbClr val="131212"/>
                </a:solidFill>
                <a:ea typeface="+mn-lt"/>
                <a:cs typeface="+mn-lt"/>
              </a:rPr>
              <a:t>Presented at SHIFT online conference</a:t>
            </a:r>
            <a:endParaRPr lang="en-US" sz="2000" dirty="0">
              <a:solidFill>
                <a:srgbClr val="000000"/>
              </a:solidFill>
              <a:ea typeface="+mn-lt"/>
              <a:cs typeface="+mn-lt"/>
            </a:endParaRPr>
          </a:p>
          <a:p>
            <a:pPr marL="342900" indent="-342900">
              <a:buFont typeface="Arial"/>
              <a:buChar char="•"/>
            </a:pPr>
            <a:r>
              <a:rPr lang="en-US" sz="2400" dirty="0"/>
              <a:t>Upcoming presentation at NEON Summer Conference at University of Salford</a:t>
            </a:r>
            <a:endParaRPr lang="en-US" sz="2000" dirty="0"/>
          </a:p>
          <a:p>
            <a:pPr marL="342900" indent="-342900">
              <a:buFont typeface="Arial"/>
              <a:buChar char="•"/>
            </a:pPr>
            <a:r>
              <a:rPr lang="en-US" sz="2400" dirty="0"/>
              <a:t>Blog featured on UCAS website</a:t>
            </a:r>
            <a:endParaRPr lang="en-US" sz="2000" dirty="0"/>
          </a:p>
          <a:p>
            <a:pPr marL="342900" indent="-342900">
              <a:buFont typeface="Arial"/>
              <a:buChar char="•"/>
            </a:pPr>
            <a:r>
              <a:rPr lang="en-US" sz="2400" dirty="0">
                <a:latin typeface="Arial"/>
                <a:ea typeface="Calibri"/>
                <a:cs typeface="Calibri"/>
              </a:rPr>
              <a:t>Evaluated via downloads and feedback</a:t>
            </a:r>
          </a:p>
          <a:p>
            <a:pPr marL="342900" indent="-342900">
              <a:buFont typeface="Arial"/>
              <a:buChar char="•"/>
            </a:pPr>
            <a:r>
              <a:rPr lang="en-US" sz="2400" dirty="0">
                <a:ea typeface="Calibri"/>
                <a:cs typeface="Calibri"/>
              </a:rPr>
              <a:t>Will be updated annually to ensure sector updates and feedback are reflected</a:t>
            </a:r>
          </a:p>
        </p:txBody>
      </p:sp>
    </p:spTree>
    <p:extLst>
      <p:ext uri="{BB962C8B-B14F-4D97-AF65-F5344CB8AC3E}">
        <p14:creationId xmlns:p14="http://schemas.microsoft.com/office/powerpoint/2010/main" val="2968893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E3E9-3593-A600-A0AD-936ED1B06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EA23F-1BCA-58DD-0986-7907DA0E0439}"/>
              </a:ext>
            </a:extLst>
          </p:cNvPr>
          <p:cNvSpPr>
            <a:spLocks noGrp="1"/>
          </p:cNvSpPr>
          <p:nvPr>
            <p:ph type="ctrTitle"/>
          </p:nvPr>
        </p:nvSpPr>
        <p:spPr/>
        <p:txBody>
          <a:bodyPr>
            <a:normAutofit fontScale="90000"/>
          </a:bodyPr>
          <a:lstStyle/>
          <a:p>
            <a:r>
              <a:rPr lang="en-US" sz="4000" dirty="0">
                <a:solidFill>
                  <a:srgbClr val="E6287F"/>
                </a:solidFill>
              </a:rPr>
              <a:t>GHWY Under-represented Groups area of website</a:t>
            </a:r>
            <a:endParaRPr lang="en-US" sz="3600" dirty="0"/>
          </a:p>
        </p:txBody>
      </p:sp>
      <p:sp>
        <p:nvSpPr>
          <p:cNvPr id="3" name="TextBox 2">
            <a:extLst>
              <a:ext uri="{FF2B5EF4-FFF2-40B4-BE49-F238E27FC236}">
                <a16:creationId xmlns:a16="http://schemas.microsoft.com/office/drawing/2014/main" id="{5ED56E75-4DB9-6003-DF4A-D5C5635E26DC}"/>
              </a:ext>
            </a:extLst>
          </p:cNvPr>
          <p:cNvSpPr txBox="1"/>
          <p:nvPr/>
        </p:nvSpPr>
        <p:spPr>
          <a:xfrm>
            <a:off x="3578303" y="5889082"/>
            <a:ext cx="6323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Tahera Mayat (Collaborative Outreach Officer)</a:t>
            </a:r>
            <a:endParaRPr lang="en-GB"/>
          </a:p>
        </p:txBody>
      </p:sp>
    </p:spTree>
    <p:extLst>
      <p:ext uri="{BB962C8B-B14F-4D97-AF65-F5344CB8AC3E}">
        <p14:creationId xmlns:p14="http://schemas.microsoft.com/office/powerpoint/2010/main" val="3033935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2534B-92C6-D667-5353-7B377E0B3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21385-326A-0C28-F982-D21D503DBC2A}"/>
              </a:ext>
            </a:extLst>
          </p:cNvPr>
          <p:cNvSpPr>
            <a:spLocks noGrp="1"/>
          </p:cNvSpPr>
          <p:nvPr>
            <p:ph type="title"/>
          </p:nvPr>
        </p:nvSpPr>
        <p:spPr>
          <a:xfrm>
            <a:off x="817101" y="350577"/>
            <a:ext cx="5740196" cy="647853"/>
          </a:xfrm>
        </p:spPr>
        <p:txBody>
          <a:bodyPr anchor="b">
            <a:normAutofit/>
          </a:bodyPr>
          <a:lstStyle/>
          <a:p>
            <a:r>
              <a:rPr lang="en-US"/>
              <a:t>Rationale for website area </a:t>
            </a:r>
            <a:endParaRPr lang="en-US" dirty="0"/>
          </a:p>
        </p:txBody>
      </p:sp>
      <p:sp>
        <p:nvSpPr>
          <p:cNvPr id="3" name="Slide Number Placeholder 2">
            <a:extLst>
              <a:ext uri="{FF2B5EF4-FFF2-40B4-BE49-F238E27FC236}">
                <a16:creationId xmlns:a16="http://schemas.microsoft.com/office/drawing/2014/main" id="{FBAE9D2C-D490-4973-CB3C-F119406B672D}"/>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46</a:t>
            </a:fld>
            <a:endParaRPr lang="en-US"/>
          </a:p>
        </p:txBody>
      </p:sp>
      <p:sp>
        <p:nvSpPr>
          <p:cNvPr id="4" name="Text Placeholder 3">
            <a:extLst>
              <a:ext uri="{FF2B5EF4-FFF2-40B4-BE49-F238E27FC236}">
                <a16:creationId xmlns:a16="http://schemas.microsoft.com/office/drawing/2014/main" id="{A375C8CF-888F-FADD-A54B-1E0FDB84F818}"/>
              </a:ext>
            </a:extLst>
          </p:cNvPr>
          <p:cNvSpPr>
            <a:spLocks noGrp="1"/>
          </p:cNvSpPr>
          <p:nvPr>
            <p:ph type="body" sz="quarter" idx="13"/>
          </p:nvPr>
        </p:nvSpPr>
        <p:spPr>
          <a:xfrm>
            <a:off x="816897" y="1533525"/>
            <a:ext cx="5740196" cy="4854268"/>
          </a:xfrm>
        </p:spPr>
        <p:txBody>
          <a:bodyPr>
            <a:normAutofit/>
          </a:bodyPr>
          <a:lstStyle/>
          <a:p>
            <a:pPr marL="342900" indent="-342900">
              <a:buFont typeface="Arial"/>
              <a:buChar char="•"/>
            </a:pPr>
            <a:r>
              <a:rPr lang="en-US"/>
              <a:t>Aims to aid signposting to collated resources for specific under-represented groups</a:t>
            </a:r>
          </a:p>
          <a:p>
            <a:pPr marL="342900" indent="-342900">
              <a:buFont typeface="Arial"/>
              <a:buChar char="•"/>
            </a:pPr>
            <a:endParaRPr lang="en-US"/>
          </a:p>
          <a:p>
            <a:pPr marL="342900" indent="-342900">
              <a:buFont typeface="Arial"/>
              <a:buChar char="•"/>
            </a:pPr>
            <a:r>
              <a:rPr lang="en-US"/>
              <a:t>Previously resources in different areas of our website e.g. podcast, CPD, e-learning etc.</a:t>
            </a:r>
          </a:p>
          <a:p>
            <a:pPr marL="342900" indent="-342900">
              <a:buFont typeface="Arial"/>
              <a:buChar char="•"/>
            </a:pPr>
            <a:endParaRPr lang="en-US"/>
          </a:p>
          <a:p>
            <a:pPr marL="342900" indent="-342900">
              <a:buFont typeface="Arial"/>
              <a:buChar char="•"/>
            </a:pPr>
            <a:r>
              <a:rPr lang="en-US"/>
              <a:t>Now in </a:t>
            </a:r>
            <a:r>
              <a:rPr lang="en-US">
                <a:hlinkClick r:id="rId2"/>
              </a:rPr>
              <a:t>one area</a:t>
            </a:r>
          </a:p>
        </p:txBody>
      </p:sp>
      <p:pic>
        <p:nvPicPr>
          <p:cNvPr id="5" name="Picture 4">
            <a:extLst>
              <a:ext uri="{FF2B5EF4-FFF2-40B4-BE49-F238E27FC236}">
                <a16:creationId xmlns:a16="http://schemas.microsoft.com/office/drawing/2014/main" id="{2C46C21D-F977-92D7-E5E8-B649A7294360}"/>
              </a:ext>
            </a:extLst>
          </p:cNvPr>
          <p:cNvPicPr>
            <a:picLocks noChangeAspect="1"/>
          </p:cNvPicPr>
          <p:nvPr/>
        </p:nvPicPr>
        <p:blipFill>
          <a:blip r:embed="rId3"/>
          <a:stretch>
            <a:fillRect/>
          </a:stretch>
        </p:blipFill>
        <p:spPr>
          <a:xfrm>
            <a:off x="7035118" y="1095512"/>
            <a:ext cx="5156881" cy="4666976"/>
          </a:xfrm>
          <a:prstGeom prst="rect">
            <a:avLst/>
          </a:prstGeom>
          <a:noFill/>
        </p:spPr>
      </p:pic>
    </p:spTree>
    <p:extLst>
      <p:ext uri="{BB962C8B-B14F-4D97-AF65-F5344CB8AC3E}">
        <p14:creationId xmlns:p14="http://schemas.microsoft.com/office/powerpoint/2010/main" val="1566411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89C7-7344-13F4-4C2F-36951121C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0F40F-7724-295E-7D49-AB1CCBA17945}"/>
              </a:ext>
            </a:extLst>
          </p:cNvPr>
          <p:cNvSpPr>
            <a:spLocks noGrp="1"/>
          </p:cNvSpPr>
          <p:nvPr>
            <p:ph type="title"/>
          </p:nvPr>
        </p:nvSpPr>
        <p:spPr>
          <a:xfrm>
            <a:off x="817101" y="350577"/>
            <a:ext cx="5740196" cy="647853"/>
          </a:xfrm>
        </p:spPr>
        <p:txBody>
          <a:bodyPr anchor="b">
            <a:normAutofit/>
          </a:bodyPr>
          <a:lstStyle/>
          <a:p>
            <a:r>
              <a:rPr lang="en-US" dirty="0"/>
              <a:t>Content of website area</a:t>
            </a:r>
          </a:p>
        </p:txBody>
      </p:sp>
      <p:sp>
        <p:nvSpPr>
          <p:cNvPr id="3" name="Slide Number Placeholder 2">
            <a:extLst>
              <a:ext uri="{FF2B5EF4-FFF2-40B4-BE49-F238E27FC236}">
                <a16:creationId xmlns:a16="http://schemas.microsoft.com/office/drawing/2014/main" id="{22605A56-DDA6-81A5-4627-A390F12C48F2}"/>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47</a:t>
            </a:fld>
            <a:endParaRPr lang="en-US"/>
          </a:p>
        </p:txBody>
      </p:sp>
      <p:sp>
        <p:nvSpPr>
          <p:cNvPr id="4" name="Text Placeholder 3">
            <a:extLst>
              <a:ext uri="{FF2B5EF4-FFF2-40B4-BE49-F238E27FC236}">
                <a16:creationId xmlns:a16="http://schemas.microsoft.com/office/drawing/2014/main" id="{1379CCDF-E3A6-2719-BC20-FA4B6878696C}"/>
              </a:ext>
            </a:extLst>
          </p:cNvPr>
          <p:cNvSpPr>
            <a:spLocks noGrp="1"/>
          </p:cNvSpPr>
          <p:nvPr>
            <p:ph type="body" sz="quarter" idx="13"/>
          </p:nvPr>
        </p:nvSpPr>
        <p:spPr>
          <a:xfrm>
            <a:off x="816896" y="1533525"/>
            <a:ext cx="10422603" cy="4854268"/>
          </a:xfrm>
        </p:spPr>
        <p:txBody>
          <a:bodyPr>
            <a:normAutofit fontScale="92500" lnSpcReduction="20000"/>
          </a:bodyPr>
          <a:lstStyle/>
          <a:p>
            <a:pPr marL="342900" indent="-342900">
              <a:buFont typeface="Arial"/>
              <a:buChar char="•"/>
            </a:pPr>
            <a:r>
              <a:rPr lang="en-US" sz="2400" dirty="0">
                <a:ea typeface="Calibri"/>
                <a:cs typeface="Calibri"/>
              </a:rPr>
              <a:t>Transition Pack</a:t>
            </a:r>
            <a:endParaRPr lang="en-US" dirty="0"/>
          </a:p>
          <a:p>
            <a:pPr marL="800100" lvl="1" indent="-342900">
              <a:buFont typeface="Courier New"/>
              <a:buChar char="o"/>
            </a:pPr>
            <a:r>
              <a:rPr lang="en-US" sz="2400" dirty="0">
                <a:ea typeface="Calibri"/>
                <a:cs typeface="Calibri"/>
              </a:rPr>
              <a:t>Disabled Learners Transition Pack</a:t>
            </a:r>
          </a:p>
          <a:p>
            <a:pPr marL="800100" lvl="1" indent="-342900">
              <a:buFont typeface="Courier New"/>
              <a:buChar char="o"/>
            </a:pPr>
            <a:r>
              <a:rPr lang="en-US" sz="2400" dirty="0">
                <a:ea typeface="Calibri"/>
                <a:cs typeface="Calibri"/>
              </a:rPr>
              <a:t>Care-Experienced Learners Transition Pack</a:t>
            </a:r>
          </a:p>
          <a:p>
            <a:pPr marL="342900" indent="-342900">
              <a:buFont typeface="Arial,Sans-Serif"/>
              <a:buChar char="•"/>
            </a:pPr>
            <a:r>
              <a:rPr lang="en-US" sz="2400" dirty="0">
                <a:ea typeface="Calibri"/>
                <a:cs typeface="Calibri"/>
              </a:rPr>
              <a:t>CPD </a:t>
            </a:r>
          </a:p>
          <a:p>
            <a:pPr marL="800100" lvl="1" indent="-342900">
              <a:buFont typeface="Courier New,monospace"/>
              <a:buChar char="o"/>
            </a:pPr>
            <a:r>
              <a:rPr lang="en-US" sz="2400" dirty="0">
                <a:ea typeface="Calibri"/>
                <a:cs typeface="Calibri"/>
              </a:rPr>
              <a:t>Understand and support Disabled Students e-learning</a:t>
            </a:r>
          </a:p>
          <a:p>
            <a:pPr marL="800100" lvl="1" indent="-342900">
              <a:buFont typeface="Courier New,monospace"/>
              <a:buChar char="o"/>
            </a:pPr>
            <a:r>
              <a:rPr lang="en-US" sz="2400" dirty="0">
                <a:ea typeface="Calibri"/>
                <a:cs typeface="Calibri"/>
              </a:rPr>
              <a:t>Understand and support Care-Experienced and Estranged Students e-learning</a:t>
            </a:r>
          </a:p>
          <a:p>
            <a:pPr marL="800100" lvl="1" indent="-342900">
              <a:buFont typeface="Courier New,monospace"/>
              <a:buChar char="o"/>
            </a:pPr>
            <a:r>
              <a:rPr lang="en-US" sz="2400" dirty="0">
                <a:ea typeface="Calibri"/>
                <a:cs typeface="Calibri"/>
              </a:rPr>
              <a:t>Care to Go Higher CPD-certified </a:t>
            </a:r>
            <a:r>
              <a:rPr lang="en-US" sz="2400" dirty="0" err="1">
                <a:ea typeface="Calibri"/>
                <a:cs typeface="Calibri"/>
              </a:rPr>
              <a:t>programme</a:t>
            </a:r>
            <a:endParaRPr lang="en-US" sz="2400" dirty="0">
              <a:ea typeface="Calibri"/>
              <a:cs typeface="Calibri"/>
            </a:endParaRPr>
          </a:p>
          <a:p>
            <a:pPr marL="342900" indent="-342900">
              <a:buFont typeface="Arial,Sans-Serif"/>
              <a:buChar char="•"/>
            </a:pPr>
            <a:r>
              <a:rPr lang="en-US" sz="2400" dirty="0">
                <a:ea typeface="Calibri"/>
                <a:cs typeface="Calibri"/>
              </a:rPr>
              <a:t>Sustained outreach </a:t>
            </a:r>
            <a:r>
              <a:rPr lang="en-US" sz="2400" dirty="0" err="1">
                <a:ea typeface="Calibri"/>
                <a:cs typeface="Calibri"/>
              </a:rPr>
              <a:t>programme</a:t>
            </a:r>
            <a:endParaRPr lang="en-US" sz="2400" dirty="0">
              <a:ea typeface="Calibri"/>
              <a:cs typeface="Calibri"/>
            </a:endParaRPr>
          </a:p>
          <a:p>
            <a:pPr marL="800100" lvl="1" indent="-342900">
              <a:buFont typeface="Courier New,monospace"/>
              <a:buChar char="o"/>
            </a:pPr>
            <a:r>
              <a:rPr lang="en-US" sz="2400" dirty="0">
                <a:ea typeface="Calibri"/>
                <a:cs typeface="Calibri"/>
              </a:rPr>
              <a:t>Black Asian and Ethnic </a:t>
            </a:r>
            <a:r>
              <a:rPr lang="en-US" sz="2400" dirty="0" err="1">
                <a:ea typeface="Calibri"/>
                <a:cs typeface="Calibri"/>
              </a:rPr>
              <a:t>Minoritised</a:t>
            </a:r>
            <a:r>
              <a:rPr lang="en-US" sz="2400" dirty="0">
                <a:ea typeface="Calibri"/>
                <a:cs typeface="Calibri"/>
              </a:rPr>
              <a:t> Students</a:t>
            </a:r>
          </a:p>
          <a:p>
            <a:pPr marL="800100" lvl="1" indent="-342900">
              <a:buFont typeface="Courier New,monospace"/>
              <a:buChar char="o"/>
            </a:pPr>
            <a:r>
              <a:rPr lang="en-US" sz="2400" dirty="0">
                <a:ea typeface="Calibri"/>
                <a:cs typeface="Calibri"/>
              </a:rPr>
              <a:t>Males on Free School Meals</a:t>
            </a:r>
          </a:p>
          <a:p>
            <a:pPr marL="342900" indent="-342900">
              <a:buFont typeface="Arial,Sans-Serif"/>
              <a:buChar char="•"/>
            </a:pPr>
            <a:r>
              <a:rPr lang="en-US" sz="2400" dirty="0">
                <a:ea typeface="Calibri"/>
                <a:cs typeface="Calibri"/>
              </a:rPr>
              <a:t>Collaborative resources</a:t>
            </a:r>
          </a:p>
          <a:p>
            <a:pPr marL="800100" lvl="1" indent="-342900">
              <a:buFont typeface="Courier New,monospace"/>
              <a:buChar char="o"/>
            </a:pPr>
            <a:r>
              <a:rPr lang="en-US" sz="2400" dirty="0">
                <a:ea typeface="Calibri"/>
                <a:cs typeface="Calibri"/>
              </a:rPr>
              <a:t>Care Leaver Covenant</a:t>
            </a:r>
          </a:p>
          <a:p>
            <a:pPr marL="800100" lvl="1" indent="-342900">
              <a:buFont typeface="Courier New,monospace"/>
              <a:buChar char="o"/>
            </a:pPr>
            <a:r>
              <a:rPr lang="en-US" sz="2400" dirty="0">
                <a:ea typeface="Calibri"/>
                <a:cs typeface="Calibri"/>
              </a:rPr>
              <a:t>Estranged Students Pledge</a:t>
            </a:r>
            <a:endParaRPr lang="en-US" dirty="0"/>
          </a:p>
        </p:txBody>
      </p:sp>
    </p:spTree>
    <p:extLst>
      <p:ext uri="{BB962C8B-B14F-4D97-AF65-F5344CB8AC3E}">
        <p14:creationId xmlns:p14="http://schemas.microsoft.com/office/powerpoint/2010/main" val="1536372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62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Disability?</a:t>
            </a:r>
          </a:p>
        </p:txBody>
      </p:sp>
      <p:sp>
        <p:nvSpPr>
          <p:cNvPr id="3" name="Content Placeholder 2"/>
          <p:cNvSpPr>
            <a:spLocks noGrp="1"/>
          </p:cNvSpPr>
          <p:nvPr>
            <p:ph sz="quarter" idx="10"/>
          </p:nvPr>
        </p:nvSpPr>
        <p:spPr>
          <a:xfrm>
            <a:off x="539496" y="1435608"/>
            <a:ext cx="11507960" cy="4399584"/>
          </a:xfrm>
        </p:spPr>
        <p:txBody>
          <a:bodyPr>
            <a:normAutofit/>
          </a:bodyPr>
          <a:lstStyle/>
          <a:p>
            <a:pPr marL="0" indent="0">
              <a:buNone/>
            </a:pPr>
            <a:r>
              <a:rPr lang="en-GB" sz="2800" dirty="0">
                <a:solidFill>
                  <a:schemeClr val="tx1"/>
                </a:solidFill>
              </a:rPr>
              <a:t>The Equality Act 2010 defines a disability as a condition or impairment that:</a:t>
            </a:r>
          </a:p>
          <a:p>
            <a:r>
              <a:rPr lang="en-GB" sz="2800" dirty="0">
                <a:solidFill>
                  <a:schemeClr val="tx1"/>
                </a:solidFill>
              </a:rPr>
              <a:t>has a significant impact on the ability to perform day to day tasks, which includes activities relating to education.</a:t>
            </a:r>
          </a:p>
          <a:p>
            <a:r>
              <a:rPr lang="en-GB" sz="2800" dirty="0">
                <a:solidFill>
                  <a:schemeClr val="tx1"/>
                </a:solidFill>
              </a:rPr>
              <a:t>is long-term i.e. has lasted or is likely to last for 12 months or more.</a:t>
            </a:r>
          </a:p>
          <a:p>
            <a:pPr marL="0" indent="0">
              <a:buNone/>
            </a:pPr>
            <a:endParaRPr lang="en-GB" sz="2800" dirty="0">
              <a:solidFill>
                <a:schemeClr val="tx1"/>
              </a:solidFill>
            </a:endParaRPr>
          </a:p>
          <a:p>
            <a:pPr marL="0" indent="0">
              <a:buNone/>
            </a:pPr>
            <a:r>
              <a:rPr lang="en-GB" sz="2800" dirty="0">
                <a:solidFill>
                  <a:schemeClr val="tx1"/>
                </a:solidFill>
              </a:rPr>
              <a:t>For a student, 'normal day to day activities' might include taking notes, writing, researching, reading large amounts of text and moving between multiple locations. </a:t>
            </a:r>
          </a:p>
          <a:p>
            <a:endParaRPr lang="en-GB" dirty="0"/>
          </a:p>
        </p:txBody>
      </p:sp>
    </p:spTree>
    <p:extLst>
      <p:ext uri="{BB962C8B-B14F-4D97-AF65-F5344CB8AC3E}">
        <p14:creationId xmlns:p14="http://schemas.microsoft.com/office/powerpoint/2010/main" val="131302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Includes people who: </a:t>
            </a:r>
          </a:p>
        </p:txBody>
      </p:sp>
      <p:sp>
        <p:nvSpPr>
          <p:cNvPr id="3" name="Content Placeholder 2"/>
          <p:cNvSpPr>
            <a:spLocks noGrp="1"/>
          </p:cNvSpPr>
          <p:nvPr>
            <p:ph sz="quarter" idx="10"/>
          </p:nvPr>
        </p:nvSpPr>
        <p:spPr>
          <a:xfrm>
            <a:off x="539495" y="1435606"/>
            <a:ext cx="11451399" cy="4965193"/>
          </a:xfrm>
        </p:spPr>
        <p:txBody>
          <a:bodyPr>
            <a:normAutofit fontScale="92500" lnSpcReduction="20000"/>
          </a:bodyPr>
          <a:lstStyle/>
          <a:p>
            <a:r>
              <a:rPr lang="en-GB" sz="2800" dirty="0"/>
              <a:t>are D/deaf or hearing impaired</a:t>
            </a:r>
          </a:p>
          <a:p>
            <a:r>
              <a:rPr lang="en-GB" sz="2800" dirty="0"/>
              <a:t>are blind or visually impaired</a:t>
            </a:r>
          </a:p>
          <a:p>
            <a:r>
              <a:rPr lang="en-GB" sz="2800" dirty="0"/>
              <a:t>have a physical disability, and/or mobility difficulties</a:t>
            </a:r>
          </a:p>
          <a:p>
            <a:r>
              <a:rPr lang="en-GB" sz="2800" dirty="0"/>
              <a:t>have a specific learning difficulty (for example, dyslexia or dyspraxia)</a:t>
            </a:r>
          </a:p>
          <a:p>
            <a:r>
              <a:rPr lang="en-GB" sz="2800" dirty="0"/>
              <a:t>have a neurodevelopmental condition (for example, AD(H)D)</a:t>
            </a:r>
          </a:p>
          <a:p>
            <a:r>
              <a:rPr lang="en-GB" sz="2800" dirty="0"/>
              <a:t>have a neurological condition (for example, MS, epilepsy, Tourette Syndrome, stammer)</a:t>
            </a:r>
          </a:p>
          <a:p>
            <a:r>
              <a:rPr lang="en-GB" sz="2800" dirty="0"/>
              <a:t>are autistic</a:t>
            </a:r>
          </a:p>
          <a:p>
            <a:r>
              <a:rPr lang="en-GB" sz="2800" dirty="0"/>
              <a:t>have a mental health condition</a:t>
            </a:r>
          </a:p>
          <a:p>
            <a:r>
              <a:rPr lang="en-GB" sz="2800" dirty="0"/>
              <a:t>have a long-term medical condition (e.g. chronic fatigue syndrome, asthma, diabetes, cancer, HIV)</a:t>
            </a:r>
          </a:p>
          <a:p>
            <a:r>
              <a:rPr lang="en-GB" sz="2800" dirty="0"/>
              <a:t>have a combination of these</a:t>
            </a:r>
          </a:p>
          <a:p>
            <a:endParaRPr lang="en-GB" dirty="0"/>
          </a:p>
        </p:txBody>
      </p:sp>
    </p:spTree>
    <p:extLst>
      <p:ext uri="{BB962C8B-B14F-4D97-AF65-F5344CB8AC3E}">
        <p14:creationId xmlns:p14="http://schemas.microsoft.com/office/powerpoint/2010/main" val="279018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are not alone!</a:t>
            </a:r>
          </a:p>
        </p:txBody>
      </p:sp>
      <p:sp>
        <p:nvSpPr>
          <p:cNvPr id="3" name="Content Placeholder 2"/>
          <p:cNvSpPr>
            <a:spLocks noGrp="1"/>
          </p:cNvSpPr>
          <p:nvPr>
            <p:ph sz="quarter" idx="10"/>
          </p:nvPr>
        </p:nvSpPr>
        <p:spPr>
          <a:xfrm>
            <a:off x="539495" y="1435606"/>
            <a:ext cx="11451399" cy="4965193"/>
          </a:xfrm>
        </p:spPr>
        <p:txBody>
          <a:bodyPr>
            <a:normAutofit/>
          </a:bodyPr>
          <a:lstStyle/>
          <a:p>
            <a:r>
              <a:rPr lang="en-GB" sz="2800" b="0" i="0" dirty="0">
                <a:solidFill>
                  <a:srgbClr val="1F1F1F"/>
                </a:solidFill>
                <a:effectLst/>
              </a:rPr>
              <a:t>Every year, </a:t>
            </a:r>
            <a:r>
              <a:rPr lang="en-GB" sz="2800" b="0" i="0" dirty="0">
                <a:solidFill>
                  <a:srgbClr val="040C28"/>
                </a:solidFill>
                <a:effectLst/>
              </a:rPr>
              <a:t>over 100,000</a:t>
            </a:r>
            <a:r>
              <a:rPr lang="en-GB" sz="2800" b="0" i="0" dirty="0">
                <a:solidFill>
                  <a:srgbClr val="1F1F1F"/>
                </a:solidFill>
                <a:effectLst/>
              </a:rPr>
              <a:t> disabled students apply through UCAS to study at a university or college in the UK </a:t>
            </a:r>
          </a:p>
          <a:p>
            <a:r>
              <a:rPr lang="en-GB" sz="2800" dirty="0">
                <a:solidFill>
                  <a:srgbClr val="1F1F1F"/>
                </a:solidFill>
              </a:rPr>
              <a:t>It is estimated that 24% of the UK population is disabled</a:t>
            </a:r>
            <a:endParaRPr lang="en-GB" sz="2800" b="0" i="0" dirty="0">
              <a:solidFill>
                <a:srgbClr val="1F1F1F"/>
              </a:solidFill>
              <a:effectLst/>
            </a:endParaRPr>
          </a:p>
          <a:p>
            <a:r>
              <a:rPr lang="en-GB" sz="2800" dirty="0">
                <a:solidFill>
                  <a:srgbClr val="1F1F1F"/>
                </a:solidFill>
              </a:rPr>
              <a:t>At the University of Leeds there are over 9000 students who have shared that they are disabled </a:t>
            </a:r>
            <a:endParaRPr lang="en-GB" sz="2800" dirty="0"/>
          </a:p>
        </p:txBody>
      </p:sp>
    </p:spTree>
    <p:extLst>
      <p:ext uri="{BB962C8B-B14F-4D97-AF65-F5344CB8AC3E}">
        <p14:creationId xmlns:p14="http://schemas.microsoft.com/office/powerpoint/2010/main" val="15304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think about:</a:t>
            </a:r>
          </a:p>
        </p:txBody>
      </p:sp>
      <p:sp>
        <p:nvSpPr>
          <p:cNvPr id="3" name="Content Placeholder 2"/>
          <p:cNvSpPr>
            <a:spLocks noGrp="1"/>
          </p:cNvSpPr>
          <p:nvPr>
            <p:ph sz="quarter" idx="10"/>
          </p:nvPr>
        </p:nvSpPr>
        <p:spPr>
          <a:xfrm>
            <a:off x="539495" y="1435606"/>
            <a:ext cx="11451399" cy="4965193"/>
          </a:xfrm>
        </p:spPr>
        <p:txBody>
          <a:bodyPr>
            <a:normAutofit/>
          </a:bodyPr>
          <a:lstStyle/>
          <a:p>
            <a:pPr marL="0" indent="0" algn="l" rtl="0" fontAlgn="base">
              <a:buNone/>
            </a:pPr>
            <a:r>
              <a:rPr lang="en-GB" sz="2600" b="0" i="0" u="none" strike="noStrike" dirty="0">
                <a:effectLst/>
              </a:rPr>
              <a:t>Some useful questions to think about:</a:t>
            </a:r>
            <a:r>
              <a:rPr lang="en-US" sz="2600" b="0" i="0" dirty="0">
                <a:effectLst/>
              </a:rPr>
              <a:t>​</a:t>
            </a:r>
          </a:p>
          <a:p>
            <a:pPr marL="0" indent="0" algn="l" rtl="0" fontAlgn="base">
              <a:buNone/>
            </a:pPr>
            <a:endParaRPr lang="en-GB" sz="2600" b="0" i="0" dirty="0">
              <a:effectLst/>
            </a:endParaRPr>
          </a:p>
          <a:p>
            <a:pPr algn="l" rtl="0" fontAlgn="base">
              <a:buFont typeface="Arial" panose="020B0604020202020204" pitchFamily="34" charset="0"/>
              <a:buChar char="•"/>
            </a:pPr>
            <a:r>
              <a:rPr lang="en-GB" sz="2600" b="0" i="0" u="none" strike="noStrike" dirty="0">
                <a:effectLst/>
              </a:rPr>
              <a:t>Are they on medication for a health issue?</a:t>
            </a:r>
            <a:r>
              <a:rPr lang="en-US" sz="2600" b="0" i="0" dirty="0">
                <a:effectLst/>
              </a:rPr>
              <a:t>​</a:t>
            </a:r>
          </a:p>
          <a:p>
            <a:pPr algn="l" rtl="0" fontAlgn="base">
              <a:buFont typeface="Arial" panose="020B0604020202020204" pitchFamily="34" charset="0"/>
              <a:buChar char="•"/>
            </a:pPr>
            <a:r>
              <a:rPr lang="en-GB" sz="2600" b="0" i="0" u="none" strike="noStrike" dirty="0">
                <a:effectLst/>
              </a:rPr>
              <a:t>Do they have specific learning needs e.g. dyslexia?</a:t>
            </a:r>
            <a:r>
              <a:rPr lang="en-US" sz="2600" b="0" i="0" dirty="0">
                <a:effectLst/>
              </a:rPr>
              <a:t>​</a:t>
            </a:r>
          </a:p>
          <a:p>
            <a:pPr algn="l" rtl="0" fontAlgn="base">
              <a:buFont typeface="Arial" panose="020B0604020202020204" pitchFamily="34" charset="0"/>
              <a:buChar char="•"/>
            </a:pPr>
            <a:r>
              <a:rPr lang="en-GB" sz="2600" b="0" i="0" u="none" strike="noStrike" dirty="0">
                <a:effectLst/>
              </a:rPr>
              <a:t>Have they been diagnosed with a medical condition?</a:t>
            </a:r>
            <a:r>
              <a:rPr lang="en-US" sz="2600" b="0" i="0" dirty="0">
                <a:effectLst/>
              </a:rPr>
              <a:t>​</a:t>
            </a:r>
          </a:p>
          <a:p>
            <a:pPr algn="l" rtl="0" fontAlgn="base"/>
            <a:endParaRPr lang="en-US" sz="2600" b="0" i="0" dirty="0">
              <a:effectLst/>
            </a:endParaRPr>
          </a:p>
          <a:p>
            <a:pPr marL="0" indent="0" algn="l" rtl="0" fontAlgn="base">
              <a:buNone/>
            </a:pPr>
            <a:r>
              <a:rPr lang="en-GB" sz="2600" b="0" i="0" u="none" strike="noStrike" dirty="0">
                <a:effectLst/>
              </a:rPr>
              <a:t>If the answer is yes to then we recommend they contact Disability Services at the relevant universities to discuss further. </a:t>
            </a:r>
            <a:r>
              <a:rPr lang="en-GB" sz="2600" b="0" i="0" dirty="0">
                <a:solidFill>
                  <a:srgbClr val="000000"/>
                </a:solidFill>
                <a:effectLst/>
              </a:rPr>
              <a:t>​</a:t>
            </a:r>
          </a:p>
          <a:p>
            <a:endParaRPr lang="en-GB" dirty="0"/>
          </a:p>
        </p:txBody>
      </p:sp>
    </p:spTree>
    <p:extLst>
      <p:ext uri="{BB962C8B-B14F-4D97-AF65-F5344CB8AC3E}">
        <p14:creationId xmlns:p14="http://schemas.microsoft.com/office/powerpoint/2010/main" val="91803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disabled students identified?</a:t>
            </a:r>
          </a:p>
        </p:txBody>
      </p:sp>
      <p:sp>
        <p:nvSpPr>
          <p:cNvPr id="3" name="Content Placeholder 2"/>
          <p:cNvSpPr>
            <a:spLocks noGrp="1"/>
          </p:cNvSpPr>
          <p:nvPr>
            <p:ph sz="quarter" idx="10"/>
          </p:nvPr>
        </p:nvSpPr>
        <p:spPr>
          <a:xfrm>
            <a:off x="539495" y="1435608"/>
            <a:ext cx="11064901" cy="4993472"/>
          </a:xfrm>
        </p:spPr>
        <p:txBody>
          <a:bodyPr>
            <a:normAutofit fontScale="92500" lnSpcReduction="10000"/>
          </a:bodyPr>
          <a:lstStyle/>
          <a:p>
            <a:r>
              <a:rPr lang="en-GB" sz="2800" dirty="0"/>
              <a:t>UCAS Application</a:t>
            </a:r>
          </a:p>
          <a:p>
            <a:r>
              <a:rPr lang="en-GB" sz="2800" dirty="0"/>
              <a:t>Online registration with University</a:t>
            </a:r>
          </a:p>
          <a:p>
            <a:r>
              <a:rPr lang="en-GB" sz="2800" dirty="0"/>
              <a:t>Contacting Disability Team directly</a:t>
            </a:r>
          </a:p>
          <a:p>
            <a:r>
              <a:rPr lang="en-GB" sz="2800" dirty="0"/>
              <a:t>Referral from other University departments</a:t>
            </a:r>
          </a:p>
          <a:p>
            <a:pPr marL="0" indent="0">
              <a:buNone/>
            </a:pPr>
            <a:r>
              <a:rPr lang="en-GB" sz="2800" dirty="0"/>
              <a:t>At university students are responsible for completing the process themselves.</a:t>
            </a:r>
          </a:p>
          <a:p>
            <a:pPr marL="0" indent="0">
              <a:buNone/>
            </a:pPr>
            <a:r>
              <a:rPr lang="en-GB" sz="2800" b="1" dirty="0"/>
              <a:t>None of the information about a student’s support or adjustments at school will automatically transfer to university.</a:t>
            </a:r>
          </a:p>
          <a:p>
            <a:pPr marL="0" indent="0">
              <a:buNone/>
            </a:pPr>
            <a:r>
              <a:rPr lang="en-GB" sz="2800" dirty="0"/>
              <a:t>At University of Leeds students can register with Disability Services at any point in their degree but to get the right support at the right time we recommend they disclose at application stage. </a:t>
            </a:r>
            <a:br>
              <a:rPr lang="en-GB" sz="2800" dirty="0"/>
            </a:br>
            <a:r>
              <a:rPr lang="en-GB" sz="2800" dirty="0"/>
              <a:t>If a student was concerned about how this information might be shared it is fine to contact the relevant universities for reassurance.</a:t>
            </a:r>
          </a:p>
          <a:p>
            <a:pPr marL="0" indent="0">
              <a:buNone/>
            </a:pPr>
            <a:endParaRPr lang="en-GB" b="1" dirty="0"/>
          </a:p>
        </p:txBody>
      </p:sp>
    </p:spTree>
    <p:extLst>
      <p:ext uri="{BB962C8B-B14F-4D97-AF65-F5344CB8AC3E}">
        <p14:creationId xmlns:p14="http://schemas.microsoft.com/office/powerpoint/2010/main" val="186183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Thumbnail xmlns="00af06db-1fde-47ea-af64-a11c9906b03d" xsi:nil="true"/>
    <Shortcutlinkstofilelocations xmlns="00af06db-1fde-47ea-af64-a11c9906b03d">
      <Url xsi:nil="true"/>
      <Description xsi:nil="true"/>
    </Shortcutlinkstofilelocations>
    <Read xmlns="00af06db-1fde-47ea-af64-a11c9906b03d">true</Read>
    <_Flow_SignoffStatus xmlns="00af06db-1fde-47ea-af64-a11c9906b03d" xsi:nil="true"/>
    <TaxCatchAll xmlns="955c6b25-4ad0-4caa-bbc9-9d37c34c8783" xsi:nil="true"/>
    <Info xmlns="00af06db-1fde-47ea-af64-a11c9906b03d" xsi:nil="true"/>
    <Notes xmlns="00af06db-1fde-47ea-af64-a11c9906b03d" xsi:nil="true"/>
    <PreviewImage xmlns="00af06db-1fde-47ea-af64-a11c9906b0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29" ma:contentTypeDescription="Create a new document." ma:contentTypeScope="" ma:versionID="39dd240dc32bb360a9c79d09ae7c9d71">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40680c30bcc29e10a22dac4799105055"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element ref="ns2:Thumbnail" minOccurs="0"/>
                <xsd:element ref="ns2:Notes" minOccurs="0"/>
                <xsd:element ref="ns2:PreviewImage" minOccurs="0"/>
                <xsd:element ref="ns2:Shortcutlinkstofilelocations" minOccurs="0"/>
                <xsd:element ref="ns2:MediaServiceObjectDetectorVersions" minOccurs="0"/>
                <xsd:element ref="ns2:MediaServiceSearchProperties" minOccurs="0"/>
                <xsd:element ref="ns2:Inf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Thumbnail" ma:index="26" nillable="true" ma:displayName="Thumbnail" ma:format="Thumbnail" ma:internalName="Thumbnail">
      <xsd:simpleType>
        <xsd:restriction base="dms:Unknown"/>
      </xsd:simpleType>
    </xsd:element>
    <xsd:element name="Notes" ma:index="27" nillable="true" ma:displayName="Notes" ma:format="Dropdown" ma:internalName="Notes">
      <xsd:simpleType>
        <xsd:restriction base="dms:Text">
          <xsd:maxLength value="255"/>
        </xsd:restriction>
      </xsd:simpleType>
    </xsd:element>
    <xsd:element name="PreviewImage" ma:index="28" nillable="true" ma:displayName="Preview Image" ma:format="Thumbnail" ma:internalName="PreviewImage">
      <xsd:simpleType>
        <xsd:restriction base="dms:Unknown"/>
      </xsd:simpleType>
    </xsd:element>
    <xsd:element name="Shortcutlinkstofilelocations" ma:index="29" nillable="true" ma:displayName="Links" ma:format="Hyperlink" ma:internalName="Shortcutlinkstofileloca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Info" ma:index="32" nillable="true" ma:displayName="Info" ma:format="Dropdown" ma:internalName="Info">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F3FEE8-6B07-4E1F-9187-BB96FEAB5514}">
  <ds:schemaRefs>
    <ds:schemaRef ds:uri="http://schemas.microsoft.com/office/2006/metadata/properties"/>
    <ds:schemaRef ds:uri="http://schemas.microsoft.com/office/infopath/2007/PartnerControls"/>
    <ds:schemaRef ds:uri="00af06db-1fde-47ea-af64-a11c9906b03d"/>
    <ds:schemaRef ds:uri="955c6b25-4ad0-4caa-bbc9-9d37c34c8783"/>
  </ds:schemaRefs>
</ds:datastoreItem>
</file>

<file path=customXml/itemProps2.xml><?xml version="1.0" encoding="utf-8"?>
<ds:datastoreItem xmlns:ds="http://schemas.openxmlformats.org/officeDocument/2006/customXml" ds:itemID="{556B81E0-8996-4002-B45D-A5771EA0B042}">
  <ds:schemaRefs>
    <ds:schemaRef ds:uri="http://schemas.microsoft.com/sharepoint/v3/contenttype/forms"/>
  </ds:schemaRefs>
</ds:datastoreItem>
</file>

<file path=customXml/itemProps3.xml><?xml version="1.0" encoding="utf-8"?>
<ds:datastoreItem xmlns:ds="http://schemas.openxmlformats.org/officeDocument/2006/customXml" ds:itemID="{80936126-357C-4CE0-A1FC-C8B6482C3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f06db-1fde-47ea-af64-a11c9906b03d"/>
    <ds:schemaRef ds:uri="955c6b25-4ad0-4caa-bbc9-9d37c34c8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TotalTime>
  <Words>1649</Words>
  <Application>Microsoft Office PowerPoint</Application>
  <PresentationFormat>Widescreen</PresentationFormat>
  <Paragraphs>160</Paragraphs>
  <Slides>48</Slides>
  <Notes>1</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Supporting Disabled Learners on their Higher Education journey  </vt:lpstr>
      <vt:lpstr>Today’s Session</vt:lpstr>
      <vt:lpstr>School Terminology </vt:lpstr>
      <vt:lpstr>University Terminology</vt:lpstr>
      <vt:lpstr>What is a Disability?</vt:lpstr>
      <vt:lpstr>Includes people who: </vt:lpstr>
      <vt:lpstr>You are not alone!</vt:lpstr>
      <vt:lpstr>Things to think about:</vt:lpstr>
      <vt:lpstr>How are disabled students identified?</vt:lpstr>
      <vt:lpstr>UCAS</vt:lpstr>
      <vt:lpstr>Parents / Guardians</vt:lpstr>
      <vt:lpstr>Supporting Information</vt:lpstr>
      <vt:lpstr>Supporting information ideally should be</vt:lpstr>
      <vt:lpstr>Form 8</vt:lpstr>
      <vt:lpstr>Why sign up?</vt:lpstr>
      <vt:lpstr>Support </vt:lpstr>
      <vt:lpstr>Exam Arrangements</vt:lpstr>
      <vt:lpstr>Disabled Students’ Allowance (DSA)</vt:lpstr>
      <vt:lpstr>Disabled Students’ Allowance (DSA) continued</vt:lpstr>
      <vt:lpstr>When to Apply </vt:lpstr>
      <vt:lpstr>DSA process</vt:lpstr>
      <vt:lpstr>Not eligible for DSA</vt:lpstr>
      <vt:lpstr>Personal and Social Care</vt:lpstr>
      <vt:lpstr>Key Actions</vt:lpstr>
      <vt:lpstr>Useful Links – University of Leeds</vt:lpstr>
      <vt:lpstr>Useful Links – General </vt:lpstr>
      <vt:lpstr>Useful Links - DSA</vt:lpstr>
      <vt:lpstr>GHWY disabled learners transition pack</vt:lpstr>
      <vt:lpstr>Rationale for Transition Pack</vt:lpstr>
      <vt:lpstr>Content for Transition Pack</vt:lpstr>
      <vt:lpstr>Impact of Transition Pack</vt:lpstr>
      <vt:lpstr>GHWY e-learning for HE staff to support disabled students</vt:lpstr>
      <vt:lpstr>Rationale </vt:lpstr>
      <vt:lpstr>E-learning course content (1)</vt:lpstr>
      <vt:lpstr>E-learning course content (2)</vt:lpstr>
      <vt:lpstr>E-learning course</vt:lpstr>
      <vt:lpstr>Accessible design</vt:lpstr>
      <vt:lpstr>Example slide</vt:lpstr>
      <vt:lpstr>Example of student voice</vt:lpstr>
      <vt:lpstr>Evaluation </vt:lpstr>
      <vt:lpstr>I have good understanding of the experiences of disabled students in HE</vt:lpstr>
      <vt:lpstr>I feel confident that I can effectively support disabled students studying in HE</vt:lpstr>
      <vt:lpstr>Qualitative feedback</vt:lpstr>
      <vt:lpstr>Impact</vt:lpstr>
      <vt:lpstr>GHWY Under-represented Groups area of website</vt:lpstr>
      <vt:lpstr>Rationale for website area </vt:lpstr>
      <vt:lpstr>Content of website area</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Woolley</dc:creator>
  <cp:lastModifiedBy>Carly Miller</cp:lastModifiedBy>
  <cp:revision>80</cp:revision>
  <dcterms:created xsi:type="dcterms:W3CDTF">2020-12-08T13:44:52Z</dcterms:created>
  <dcterms:modified xsi:type="dcterms:W3CDTF">2025-05-07T11:29:46Z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y fmtid="{D5CDD505-2E9C-101B-9397-08002B2CF9AE}" pid="3" name="MediaServiceImageTags">
    <vt:lpwstr/>
  </property>
</Properties>
</file>