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81" r:id="rId6"/>
    <p:sldId id="258" r:id="rId7"/>
    <p:sldId id="272" r:id="rId8"/>
    <p:sldId id="264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78383-6580-460B-4014-91116130BA9E}" v="98" dt="2025-06-24T10:09:18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94674"/>
  </p:normalViewPr>
  <p:slideViewPr>
    <p:cSldViewPr snapToGrid="0" snapToObjects="1">
      <p:cViewPr varScale="1">
        <p:scale>
          <a:sx n="59" d="100"/>
          <a:sy n="59" d="100"/>
        </p:scale>
        <p:origin x="7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31AAE-EB70-7E46-9DA2-B3CD55453D8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FAE85-8F97-0C44-A90F-62FCB9063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FAE85-8F97-0C44-A90F-62FCB90639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0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D8CE88-1E1E-9849-B451-5457C40E0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2AD80-71C7-BD4A-A167-327DD9B9D7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088886"/>
            <a:ext cx="9144000" cy="1164765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0D87A-B4B5-E541-B6F5-842E8ECEB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722427"/>
            <a:ext cx="9144000" cy="85514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D4BF69-E8DA-F341-84C6-E9E0B8314450}"/>
              </a:ext>
            </a:extLst>
          </p:cNvPr>
          <p:cNvSpPr/>
          <p:nvPr userDrawn="1"/>
        </p:nvSpPr>
        <p:spPr>
          <a:xfrm>
            <a:off x="5466000" y="5442002"/>
            <a:ext cx="126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8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D41479-13B8-4E8F-824C-0402FC679CA0}"/>
              </a:ext>
            </a:extLst>
          </p:cNvPr>
          <p:cNvSpPr/>
          <p:nvPr userDrawn="1"/>
        </p:nvSpPr>
        <p:spPr>
          <a:xfrm>
            <a:off x="6688668" y="0"/>
            <a:ext cx="55033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D427A1-C540-EE03-3F05-8932B55B6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773377-24FD-0167-1100-3043BA2B4B00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31783E5-BDE1-7C72-0285-C83B44074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3E39B77-1D29-57F8-EBA1-2EB1E11B67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87309" y="1533525"/>
            <a:ext cx="4359781" cy="4854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3426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logos on a blue background&#10;&#10;Description automatically generated">
            <a:extLst>
              <a:ext uri="{FF2B5EF4-FFF2-40B4-BE49-F238E27FC236}">
                <a16:creationId xmlns:a16="http://schemas.microsoft.com/office/drawing/2014/main" id="{2D6E62E7-47AE-0185-3140-C83E47959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61B032-7356-200E-FE42-D8ED51568ABB}"/>
              </a:ext>
            </a:extLst>
          </p:cNvPr>
          <p:cNvSpPr/>
          <p:nvPr userDrawn="1"/>
        </p:nvSpPr>
        <p:spPr>
          <a:xfrm>
            <a:off x="0" y="0"/>
            <a:ext cx="12192000" cy="7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0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D8CE88-1E1E-9849-B451-5457C40E0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2AD80-71C7-BD4A-A167-327DD9B9D7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539663"/>
            <a:ext cx="9144000" cy="603148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0D87A-B4B5-E541-B6F5-842E8ECEB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583877"/>
            <a:ext cx="9144000" cy="85514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www.gohigherwestyorks.ac.uk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98785C-901E-AD48-A1F7-7CF03C154A20}"/>
              </a:ext>
            </a:extLst>
          </p:cNvPr>
          <p:cNvSpPr/>
          <p:nvPr userDrawn="1"/>
        </p:nvSpPr>
        <p:spPr>
          <a:xfrm>
            <a:off x="5466000" y="5303452"/>
            <a:ext cx="126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4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10568654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10568654" cy="48542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9712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5279103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279103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CFFB3-1A9B-464F-B316-A9D941A99F12}"/>
              </a:ext>
            </a:extLst>
          </p:cNvPr>
          <p:cNvSpPr/>
          <p:nvPr userDrawn="1"/>
        </p:nvSpPr>
        <p:spPr>
          <a:xfrm>
            <a:off x="7398326" y="0"/>
            <a:ext cx="479367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5DF5D6-2C2F-6E49-A3DB-2CF4AE8A7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33049" y="762000"/>
            <a:ext cx="4641850" cy="5334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6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5E531B-A578-1046-9F92-E47A85E31F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5118" y="0"/>
            <a:ext cx="5156881" cy="6858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5317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1559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5949684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1355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5E531B-A578-1046-9F92-E47A85E31F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0"/>
            <a:ext cx="4911213" cy="6858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7921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1559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5949684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1355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5E531B-A578-1046-9F92-E47A85E31F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0658" y="479345"/>
            <a:ext cx="4527755" cy="5908448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2588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27E819-F239-38DB-0837-4CA82776BA0C}"/>
              </a:ext>
            </a:extLst>
          </p:cNvPr>
          <p:cNvSpPr/>
          <p:nvPr userDrawn="1"/>
        </p:nvSpPr>
        <p:spPr>
          <a:xfrm>
            <a:off x="-5837" y="6384976"/>
            <a:ext cx="457199" cy="473024"/>
          </a:xfrm>
          <a:prstGeom prst="rect">
            <a:avLst/>
          </a:prstGeom>
          <a:solidFill>
            <a:srgbClr val="46FDFF"/>
          </a:solidFill>
          <a:ln>
            <a:solidFill>
              <a:srgbClr val="46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36E80-A061-E148-B760-D8FA5D3F1B3B}"/>
              </a:ext>
            </a:extLst>
          </p:cNvPr>
          <p:cNvSpPr/>
          <p:nvPr userDrawn="1"/>
        </p:nvSpPr>
        <p:spPr>
          <a:xfrm>
            <a:off x="457200" y="0"/>
            <a:ext cx="11734800" cy="6889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10568654" cy="64785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65B0E-F971-874B-AB35-A127EA2F05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5226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9262AC8-4437-5942-B891-DEA8AB543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9715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88CD2F0-AE70-A442-945B-CE0963D567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45095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6A19679-F1E7-AD43-A8E7-603C8E30B4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8629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C6CFA74-4A91-8960-2940-396098C0A0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50504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C99B1F-A40A-24A1-EA85-B0580E6B3B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3849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1D0718F-BE2D-5B8E-0E9E-DADFA78134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45095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7903FDC-A167-E7AA-CB20-4C85BBC111A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47623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A372B-6954-D2AA-F5E2-28C43A12194E}"/>
              </a:ext>
            </a:extLst>
          </p:cNvPr>
          <p:cNvSpPr/>
          <p:nvPr userDrawn="1"/>
        </p:nvSpPr>
        <p:spPr>
          <a:xfrm>
            <a:off x="1" y="0"/>
            <a:ext cx="457199" cy="63849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9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736E80-A061-E148-B760-D8FA5D3F1B3B}"/>
              </a:ext>
            </a:extLst>
          </p:cNvPr>
          <p:cNvSpPr/>
          <p:nvPr userDrawn="1"/>
        </p:nvSpPr>
        <p:spPr>
          <a:xfrm>
            <a:off x="457200" y="0"/>
            <a:ext cx="11734800" cy="6889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2" r="132"/>
          <a:stretch/>
        </p:blipFill>
        <p:spPr>
          <a:xfrm>
            <a:off x="0" y="0"/>
            <a:ext cx="45599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65B0E-F971-874B-AB35-A127EA2F05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5227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9262AC8-4437-5942-B891-DEA8AB543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9716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88CD2F0-AE70-A442-945B-CE0963D567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45096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6A19679-F1E7-AD43-A8E7-603C8E30B4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8630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B6E234-4D58-2242-BEAD-41ED30FA57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75226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AB1C715-EF2D-9C4A-BD77-769BF1640B6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39715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89C6EFC-51E4-9A4B-AD14-E6FC411768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61263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4921495B-A15A-3047-B976-E1A7DAD2A5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48629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7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ABD5BB-3A73-5C32-F073-7493BA8D9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590" y="1542859"/>
            <a:ext cx="6160163" cy="1519088"/>
          </a:xfrm>
        </p:spPr>
        <p:txBody>
          <a:bodyPr anchor="b">
            <a:noAutofit/>
          </a:bodyPr>
          <a:lstStyle>
            <a:lvl1pPr>
              <a:defRPr sz="4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section divider title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BDC21E-950D-2D33-35EB-9B51BED66EAA}"/>
              </a:ext>
            </a:extLst>
          </p:cNvPr>
          <p:cNvSpPr txBox="1">
            <a:spLocks/>
          </p:cNvSpPr>
          <p:nvPr userDrawn="1"/>
        </p:nvSpPr>
        <p:spPr>
          <a:xfrm>
            <a:off x="152400" y="6612194"/>
            <a:ext cx="457200" cy="32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00000"/>
              </a:lnSpc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E41021-96F3-F17B-CC20-5843933D01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46297DE-4950-238C-E0C6-AD86C19045C5}"/>
              </a:ext>
            </a:extLst>
          </p:cNvPr>
          <p:cNvSpPr txBox="1">
            <a:spLocks/>
          </p:cNvSpPr>
          <p:nvPr userDrawn="1"/>
        </p:nvSpPr>
        <p:spPr>
          <a:xfrm>
            <a:off x="0" y="6451597"/>
            <a:ext cx="457200" cy="32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00000"/>
              </a:lnSpc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926885-5829-0A40-BA08-555F19A6394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D4E1F12-BFAA-5F44-9D1E-11E5DA302D8A}"/>
              </a:ext>
            </a:extLst>
          </p:cNvPr>
          <p:cNvSpPr/>
          <p:nvPr userDrawn="1"/>
        </p:nvSpPr>
        <p:spPr>
          <a:xfrm>
            <a:off x="7821338" y="5"/>
            <a:ext cx="4460604" cy="4498199"/>
          </a:xfrm>
          <a:custGeom>
            <a:avLst/>
            <a:gdLst>
              <a:gd name="connsiteX0" fmla="*/ 245599 w 4460604"/>
              <a:gd name="connsiteY0" fmla="*/ 0 h 4498199"/>
              <a:gd name="connsiteX1" fmla="*/ 4460604 w 4460604"/>
              <a:gd name="connsiteY1" fmla="*/ 0 h 4498199"/>
              <a:gd name="connsiteX2" fmla="*/ 4460604 w 4460604"/>
              <a:gd name="connsiteY2" fmla="*/ 4266360 h 4498199"/>
              <a:gd name="connsiteX3" fmla="*/ 4227424 w 4460604"/>
              <a:gd name="connsiteY3" fmla="*/ 4351705 h 4498199"/>
              <a:gd name="connsiteX4" fmla="*/ 3258458 w 4460604"/>
              <a:gd name="connsiteY4" fmla="*/ 4498199 h 4498199"/>
              <a:gd name="connsiteX5" fmla="*/ 0 w 4460604"/>
              <a:gd name="connsiteY5" fmla="*/ 1239741 h 4498199"/>
              <a:gd name="connsiteX6" fmla="*/ 146494 w 4460604"/>
              <a:gd name="connsiteY6" fmla="*/ 270775 h 449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0604" h="4498199">
                <a:moveTo>
                  <a:pt x="245599" y="0"/>
                </a:moveTo>
                <a:lnTo>
                  <a:pt x="4460604" y="0"/>
                </a:lnTo>
                <a:lnTo>
                  <a:pt x="4460604" y="4266360"/>
                </a:lnTo>
                <a:lnTo>
                  <a:pt x="4227424" y="4351705"/>
                </a:lnTo>
                <a:cubicBezTo>
                  <a:pt x="3921328" y="4446911"/>
                  <a:pt x="3595882" y="4498199"/>
                  <a:pt x="3258458" y="4498199"/>
                </a:cubicBezTo>
                <a:cubicBezTo>
                  <a:pt x="1458861" y="4498199"/>
                  <a:pt x="0" y="3039338"/>
                  <a:pt x="0" y="1239741"/>
                </a:cubicBezTo>
                <a:cubicBezTo>
                  <a:pt x="0" y="902317"/>
                  <a:pt x="51288" y="576871"/>
                  <a:pt x="146494" y="2707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1427D89-6C0A-F92A-DBB7-E94235B6F3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64532" y="1406441"/>
            <a:ext cx="3875068" cy="545155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739D8-032A-0647-8556-12CD09BE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39FB2-EB19-5448-A4C0-A086A065B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2AC7F-7C1D-DC49-8C3F-1C380FAEB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3AA8C-15D4-C440-B7A6-B3281C609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82CCA-E908-5D4B-88DE-CCB3189FA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2" r:id="rId10"/>
    <p:sldLayoutId id="2147483673" r:id="rId11"/>
    <p:sldLayoutId id="214748367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higherwestyorks.ac.uk/blog/the-changing-landscape-of-clearing-support-and-informa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gohigherwestyorks.ac.uk/resources/teachers-carers-advisors/podcasts-and-webinars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4735-3D57-1F4F-A418-AAD46DD56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GHWY Clearing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8768A-A238-A948-A451-F7C2D0F4E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for HE in FE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68995-7411-9644-AFDE-F168A266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885-5829-0A40-BA08-555F19A6394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98800-EC40-504A-B9BB-5A4F93E5D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In our region many of our HE providers are University </a:t>
            </a:r>
            <a:r>
              <a:rPr lang="en-US" dirty="0" err="1"/>
              <a:t>Centres</a:t>
            </a:r>
            <a:r>
              <a:rPr lang="en-US" dirty="0"/>
              <a:t> that have developed from FE providers</a:t>
            </a:r>
          </a:p>
          <a:p>
            <a:r>
              <a:rPr lang="en-US" dirty="0"/>
              <a:t>Some of their courses can be accessed via the UCAS clearing process</a:t>
            </a:r>
          </a:p>
          <a:p>
            <a:endParaRPr lang="en-US" dirty="0"/>
          </a:p>
          <a:p>
            <a:r>
              <a:rPr lang="en-US" dirty="0"/>
              <a:t>But you can also directly apply to that course through the institution, rather than going through clearing.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What do to?</a:t>
            </a:r>
          </a:p>
          <a:p>
            <a:r>
              <a:rPr lang="en-US" dirty="0">
                <a:latin typeface="Arial"/>
                <a:cs typeface="Arial"/>
              </a:rPr>
              <a:t>Read GHWY’s clearing collated information</a:t>
            </a:r>
            <a:endParaRPr lang="en-US" dirty="0"/>
          </a:p>
          <a:p>
            <a:r>
              <a:rPr lang="en-US" dirty="0"/>
              <a:t>Contact the University Centre directly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34892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78EB-FEC4-4C4B-A61B-4F4D3A5A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Clearing Collated information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68995-7411-9644-AFDE-F168A266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885-5829-0A40-BA08-555F19A6394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98800-EC40-504A-B9BB-5A4F93E5D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Each academic year before clearing, GHWY produces a resource so that other local HEPs understand one another's clearing offer and processes.</a:t>
            </a:r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This helps coordinate clearing in our region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The resource is also shared with schools/colleges to support applicants/ learners</a:t>
            </a:r>
          </a:p>
        </p:txBody>
      </p:sp>
    </p:spTree>
    <p:extLst>
      <p:ext uri="{BB962C8B-B14F-4D97-AF65-F5344CB8AC3E}">
        <p14:creationId xmlns:p14="http://schemas.microsoft.com/office/powerpoint/2010/main" val="161762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B2F5-75A3-6C44-B7C4-FFEFC67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Clearing Blog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1C8293-6BF6-7849-85CD-3BF48F87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885-5829-0A40-BA08-555F19A6394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18DA7-9854-DA4A-883A-7CF5C4022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https://gohigherwestyorks.ac.uk/blog/the-changing-landscape-of-clearing-support-and-information/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Placeholder 8" descr="A group of women in graduation caps and gowns&#10;&#10;Description automatically generated">
            <a:extLst>
              <a:ext uri="{FF2B5EF4-FFF2-40B4-BE49-F238E27FC236}">
                <a16:creationId xmlns:a16="http://schemas.microsoft.com/office/drawing/2014/main" id="{21600295-0B1D-8DC3-19BF-D8F95CCD2B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b="4527"/>
          <a:stretch/>
        </p:blipFill>
        <p:spPr>
          <a:xfrm>
            <a:off x="7401261" y="0"/>
            <a:ext cx="4780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6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77DD-27C9-2941-92E1-940EAA05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Podcast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D0232C-FC2C-1B45-9A9C-93583407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885-5829-0A40-BA08-555F19A6394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BA488-1AD5-4848-8CDD-387533F1EB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podcast aimed directly at learners, you can hear more about the process and top tips for applicants who are considering using clearing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hlinkClick r:id="rId2"/>
              </a:rPr>
              <a:t>Download the podcast from our website</a:t>
            </a:r>
            <a:endParaRPr lang="en-US" dirty="0"/>
          </a:p>
        </p:txBody>
      </p:sp>
      <p:pic>
        <p:nvPicPr>
          <p:cNvPr id="7" name="Picture Placeholder 6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83FC7562-CEC0-5761-D581-BB6FA517F8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3685" r="23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430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623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12783"/>
      </a:dk1>
      <a:lt1>
        <a:srgbClr val="FFFFFF"/>
      </a:lt1>
      <a:dk2>
        <a:srgbClr val="312783"/>
      </a:dk2>
      <a:lt2>
        <a:srgbClr val="E7E6E6"/>
      </a:lt2>
      <a:accent1>
        <a:srgbClr val="312783"/>
      </a:accent1>
      <a:accent2>
        <a:srgbClr val="E6007E"/>
      </a:accent2>
      <a:accent3>
        <a:srgbClr val="E6E6E6"/>
      </a:accent3>
      <a:accent4>
        <a:srgbClr val="4A2D6A"/>
      </a:accent4>
      <a:accent5>
        <a:srgbClr val="F8941A"/>
      </a:accent5>
      <a:accent6>
        <a:srgbClr val="E6E6E6"/>
      </a:accent6>
      <a:hlink>
        <a:srgbClr val="48A1F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af06db-1fde-47ea-af64-a11c9906b03d">
      <Terms xmlns="http://schemas.microsoft.com/office/infopath/2007/PartnerControls"/>
    </lcf76f155ced4ddcb4097134ff3c332f>
    <Thumbnail xmlns="00af06db-1fde-47ea-af64-a11c9906b03d" xsi:nil="true"/>
    <Shortcutlinkstofilelocations xmlns="00af06db-1fde-47ea-af64-a11c9906b03d">
      <Url xsi:nil="true"/>
      <Description xsi:nil="true"/>
    </Shortcutlinkstofilelocations>
    <Read xmlns="00af06db-1fde-47ea-af64-a11c9906b03d">true</Read>
    <_Flow_SignoffStatus xmlns="00af06db-1fde-47ea-af64-a11c9906b03d" xsi:nil="true"/>
    <TaxCatchAll xmlns="955c6b25-4ad0-4caa-bbc9-9d37c34c8783" xsi:nil="true"/>
    <Info xmlns="00af06db-1fde-47ea-af64-a11c9906b03d" xsi:nil="true"/>
    <Notes xmlns="00af06db-1fde-47ea-af64-a11c9906b03d" xsi:nil="true"/>
    <PreviewImage xmlns="00af06db-1fde-47ea-af64-a11c9906b03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98C8B9A448ED408962AD8E4836D33A" ma:contentTypeVersion="29" ma:contentTypeDescription="Create a new document." ma:contentTypeScope="" ma:versionID="39dd240dc32bb360a9c79d09ae7c9d71">
  <xsd:schema xmlns:xsd="http://www.w3.org/2001/XMLSchema" xmlns:xs="http://www.w3.org/2001/XMLSchema" xmlns:p="http://schemas.microsoft.com/office/2006/metadata/properties" xmlns:ns2="00af06db-1fde-47ea-af64-a11c9906b03d" xmlns:ns3="955c6b25-4ad0-4caa-bbc9-9d37c34c8783" targetNamespace="http://schemas.microsoft.com/office/2006/metadata/properties" ma:root="true" ma:fieldsID="40680c30bcc29e10a22dac4799105055" ns2:_="" ns3:_="">
    <xsd:import namespace="00af06db-1fde-47ea-af64-a11c9906b03d"/>
    <xsd:import namespace="955c6b25-4ad0-4caa-bbc9-9d37c34c87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Rea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Thumbnail" minOccurs="0"/>
                <xsd:element ref="ns2:Notes" minOccurs="0"/>
                <xsd:element ref="ns2:PreviewImage" minOccurs="0"/>
                <xsd:element ref="ns2:Shortcutlinkstofilelocations" minOccurs="0"/>
                <xsd:element ref="ns2:MediaServiceObjectDetectorVersions" minOccurs="0"/>
                <xsd:element ref="ns2:MediaServiceSearchProperties" minOccurs="0"/>
                <xsd:element ref="ns2:Inf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f06db-1fde-47ea-af64-a11c9906b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Read" ma:index="20" nillable="true" ma:displayName="Read?" ma:default="1" ma:format="Dropdown" ma:internalName="Read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Notes" ma:index="2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PreviewImage" ma:index="28" nillable="true" ma:displayName="Preview Image" ma:format="Thumbnail" ma:internalName="PreviewImage">
      <xsd:simpleType>
        <xsd:restriction base="dms:Unknown"/>
      </xsd:simpleType>
    </xsd:element>
    <xsd:element name="Shortcutlinkstofilelocations" ma:index="29" nillable="true" ma:displayName="Links" ma:format="Hyperlink" ma:internalName="Shortcutlinkstofilelocation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fo" ma:index="32" nillable="true" ma:displayName="Info" ma:format="Dropdown" ma:internalName="Info">
      <xsd:simpleType>
        <xsd:restriction base="dms:Text">
          <xsd:maxLength value="255"/>
        </xsd:restriction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c6b25-4ad0-4caa-bbc9-9d37c34c87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5d8534f-7107-432b-bc04-b088ea7f1448}" ma:internalName="TaxCatchAll" ma:showField="CatchAllData" ma:web="955c6b25-4ad0-4caa-bbc9-9d37c34c8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B09345-0688-4946-8BDC-2C3DC8B35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5ABE17-C6FB-4437-99CB-EFE284B7DF41}">
  <ds:schemaRefs>
    <ds:schemaRef ds:uri="http://schemas.microsoft.com/office/2006/documentManagement/types"/>
    <ds:schemaRef ds:uri="http://purl.org/dc/dcmitype/"/>
    <ds:schemaRef ds:uri="00af06db-1fde-47ea-af64-a11c9906b03d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55c6b25-4ad0-4caa-bbc9-9d37c34c878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34DEE0-6587-43F2-9BC8-E3B29144D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af06db-1fde-47ea-af64-a11c9906b03d"/>
    <ds:schemaRef ds:uri="955c6b25-4ad0-4caa-bbc9-9d37c34c87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</TotalTime>
  <Words>173</Words>
  <Application>Microsoft Office PowerPoint</Application>
  <PresentationFormat>Widescreen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GHWY Clearing Resources</vt:lpstr>
      <vt:lpstr>Clearing for HE in FE</vt:lpstr>
      <vt:lpstr>Clearing Collated information</vt:lpstr>
      <vt:lpstr>Clearing Blog</vt:lpstr>
      <vt:lpstr>Clearing Podcast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Caroline Lovett</cp:lastModifiedBy>
  <cp:revision>70</cp:revision>
  <dcterms:created xsi:type="dcterms:W3CDTF">2022-06-30T10:37:42Z</dcterms:created>
  <dcterms:modified xsi:type="dcterms:W3CDTF">2025-06-25T13:13:29Z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0x0101004C98C8B9A448ED408962AD8E4836D33A</vt:lpwstr>
  </property>
  <property fmtid="{D5CDD505-2E9C-101B-9397-08002B2CF9AE}" pid="3" name="MediaServiceImageTags">
    <vt:lpwstr/>
  </property>
</Properties>
</file>