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393" r:id="rId5"/>
    <p:sldId id="430" r:id="rId6"/>
    <p:sldId id="256" r:id="rId7"/>
    <p:sldId id="427" r:id="rId8"/>
    <p:sldId id="445" r:id="rId9"/>
    <p:sldId id="3850" r:id="rId10"/>
    <p:sldId id="3849" r:id="rId11"/>
    <p:sldId id="436" r:id="rId12"/>
    <p:sldId id="3854" r:id="rId13"/>
    <p:sldId id="3853" r:id="rId14"/>
    <p:sldId id="3847" r:id="rId15"/>
    <p:sldId id="434" r:id="rId16"/>
    <p:sldId id="265" r:id="rId17"/>
    <p:sldId id="3851" r:id="rId18"/>
    <p:sldId id="3852"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4072D-AAC7-35F3-5BE2-5423618DDA4B}" v="1" dt="2025-07-01T10:55:13.299"/>
    <p1510:client id="{0C63F842-385A-FBC0-B3DE-7EE504CFB296}" v="1" dt="2025-07-01T11:01:53.8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Lovett" userId="S::sesclo@leeds.ac.uk::41c74b51-d149-4f83-88b1-1719d7c1cd43" providerId="AD" clId="Web-{0444072D-AAC7-35F3-5BE2-5423618DDA4B}"/>
    <pc:docChg chg="modSld">
      <pc:chgData name="Caroline Lovett" userId="S::sesclo@leeds.ac.uk::41c74b51-d149-4f83-88b1-1719d7c1cd43" providerId="AD" clId="Web-{0444072D-AAC7-35F3-5BE2-5423618DDA4B}" dt="2025-07-01T10:55:13.299" v="0"/>
      <pc:docMkLst>
        <pc:docMk/>
      </pc:docMkLst>
      <pc:sldChg chg="addSp modSp">
        <pc:chgData name="Caroline Lovett" userId="S::sesclo@leeds.ac.uk::41c74b51-d149-4f83-88b1-1719d7c1cd43" providerId="AD" clId="Web-{0444072D-AAC7-35F3-5BE2-5423618DDA4B}" dt="2025-07-01T10:55:13.299" v="0"/>
        <pc:sldMkLst>
          <pc:docMk/>
          <pc:sldMk cId="3461300047" sldId="393"/>
        </pc:sldMkLst>
        <pc:graphicFrameChg chg="add mod">
          <ac:chgData name="Caroline Lovett" userId="S::sesclo@leeds.ac.uk::41c74b51-d149-4f83-88b1-1719d7c1cd43" providerId="AD" clId="Web-{0444072D-AAC7-35F3-5BE2-5423618DDA4B}" dt="2025-07-01T10:55:13.299" v="0"/>
          <ac:graphicFrameMkLst>
            <pc:docMk/>
            <pc:sldMk cId="3461300047" sldId="393"/>
            <ac:graphicFrameMk id="5" creationId="{CCD22F95-6D4D-8DD2-9FAD-B3B660AA67D3}"/>
          </ac:graphicFrameMkLst>
        </pc:graphicFrameChg>
      </pc:sldChg>
    </pc:docChg>
  </pc:docChgLst>
  <pc:docChgLst>
    <pc:chgData name="Caroline Lovett" userId="S::sesclo@leeds.ac.uk::41c74b51-d149-4f83-88b1-1719d7c1cd43" providerId="AD" clId="Web-{0C63F842-385A-FBC0-B3DE-7EE504CFB296}"/>
    <pc:docChg chg="sldOrd">
      <pc:chgData name="Caroline Lovett" userId="S::sesclo@leeds.ac.uk::41c74b51-d149-4f83-88b1-1719d7c1cd43" providerId="AD" clId="Web-{0C63F842-385A-FBC0-B3DE-7EE504CFB296}" dt="2025-07-01T11:01:53.896" v="0"/>
      <pc:docMkLst>
        <pc:docMk/>
      </pc:docMkLst>
      <pc:sldChg chg="ord">
        <pc:chgData name="Caroline Lovett" userId="S::sesclo@leeds.ac.uk::41c74b51-d149-4f83-88b1-1719d7c1cd43" providerId="AD" clId="Web-{0C63F842-385A-FBC0-B3DE-7EE504CFB296}" dt="2025-07-01T11:01:53.896" v="0"/>
        <pc:sldMkLst>
          <pc:docMk/>
          <pc:sldMk cId="3303451118" sldId="265"/>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courses.leeds.ac.uk/g150/business-studies-with-foundation-year-bsc" TargetMode="External"/><Relationship Id="rId7" Type="http://schemas.openxmlformats.org/officeDocument/2006/relationships/hyperlink" Target="https://www.leeds.ac.uk/international-foundation-year" TargetMode="External"/><Relationship Id="rId2" Type="http://schemas.openxmlformats.org/officeDocument/2006/relationships/hyperlink" Target="https://courses.leeds.ac.uk/3430/interdisciplinary-science-with-foundation-year-bsc" TargetMode="External"/><Relationship Id="rId1" Type="http://schemas.openxmlformats.org/officeDocument/2006/relationships/hyperlink" Target="https://courses.leeds.ac.uk/g294/arts-and-humanities-with-foundation-year-ba" TargetMode="External"/><Relationship Id="rId6" Type="http://schemas.openxmlformats.org/officeDocument/2006/relationships/hyperlink" Target="https://courses.leeds.ac.uk/g193/interdisciplinary-studies-with-preparation-for-higher-education-ba" TargetMode="External"/><Relationship Id="rId5" Type="http://schemas.openxmlformats.org/officeDocument/2006/relationships/hyperlink" Target="https://courses.leeds.ac.uk/i900/gateway-year-to-medicine-mbchb" TargetMode="External"/><Relationship Id="rId4" Type="http://schemas.openxmlformats.org/officeDocument/2006/relationships/hyperlink" Target="https://courses.leeds.ac.uk/a926/social-science-foundation-year-ba"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courses.leeds.ac.uk/g150/business-studies-with-foundation-year-bsc" TargetMode="External"/><Relationship Id="rId7" Type="http://schemas.openxmlformats.org/officeDocument/2006/relationships/hyperlink" Target="https://www.leeds.ac.uk/international-foundation-year" TargetMode="External"/><Relationship Id="rId2" Type="http://schemas.openxmlformats.org/officeDocument/2006/relationships/hyperlink" Target="https://courses.leeds.ac.uk/3430/interdisciplinary-science-with-foundation-year-bsc" TargetMode="External"/><Relationship Id="rId1" Type="http://schemas.openxmlformats.org/officeDocument/2006/relationships/hyperlink" Target="https://courses.leeds.ac.uk/g294/arts-and-humanities-with-foundation-year-ba" TargetMode="External"/><Relationship Id="rId6" Type="http://schemas.openxmlformats.org/officeDocument/2006/relationships/hyperlink" Target="https://courses.leeds.ac.uk/g193/interdisciplinary-studies-with-preparation-for-higher-education-ba" TargetMode="External"/><Relationship Id="rId5" Type="http://schemas.openxmlformats.org/officeDocument/2006/relationships/hyperlink" Target="https://courses.leeds.ac.uk/i900/gateway-year-to-medicine-mbchb" TargetMode="External"/><Relationship Id="rId4" Type="http://schemas.openxmlformats.org/officeDocument/2006/relationships/hyperlink" Target="https://courses.leeds.ac.uk/a926/social-science-foundation-year-ba"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courses.leeds.ac.uk/g150/business-studies-with-foundation-year-bsc" TargetMode="External"/><Relationship Id="rId7" Type="http://schemas.openxmlformats.org/officeDocument/2006/relationships/hyperlink" Target="https://www.leeds.ac.uk/international-foundation-year" TargetMode="External"/><Relationship Id="rId2" Type="http://schemas.openxmlformats.org/officeDocument/2006/relationships/hyperlink" Target="https://courses.leeds.ac.uk/3430/interdisciplinary-science-with-foundation-year-bsc" TargetMode="External"/><Relationship Id="rId1" Type="http://schemas.openxmlformats.org/officeDocument/2006/relationships/hyperlink" Target="https://courses.leeds.ac.uk/g294/arts-and-humanities-with-foundation-year-ba" TargetMode="External"/><Relationship Id="rId6" Type="http://schemas.openxmlformats.org/officeDocument/2006/relationships/hyperlink" Target="https://courses.leeds.ac.uk/g193/interdisciplinary-studies-with-preparation-for-higher-education-ba" TargetMode="External"/><Relationship Id="rId5" Type="http://schemas.openxmlformats.org/officeDocument/2006/relationships/hyperlink" Target="https://courses.leeds.ac.uk/i900/gateway-year-to-medicine-mbchb" TargetMode="External"/><Relationship Id="rId4" Type="http://schemas.openxmlformats.org/officeDocument/2006/relationships/hyperlink" Target="https://courses.leeds.ac.uk/a926/social-science-foundation-year-ba"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courses.leeds.ac.uk/g150/business-studies-with-foundation-year-bsc" TargetMode="External"/><Relationship Id="rId7" Type="http://schemas.openxmlformats.org/officeDocument/2006/relationships/hyperlink" Target="https://www.leeds.ac.uk/international-foundation-year" TargetMode="External"/><Relationship Id="rId2" Type="http://schemas.openxmlformats.org/officeDocument/2006/relationships/hyperlink" Target="https://courses.leeds.ac.uk/3430/interdisciplinary-science-with-foundation-year-bsc" TargetMode="External"/><Relationship Id="rId1" Type="http://schemas.openxmlformats.org/officeDocument/2006/relationships/hyperlink" Target="https://courses.leeds.ac.uk/g294/arts-and-humanities-with-foundation-year-ba" TargetMode="External"/><Relationship Id="rId6" Type="http://schemas.openxmlformats.org/officeDocument/2006/relationships/hyperlink" Target="https://courses.leeds.ac.uk/g193/interdisciplinary-studies-with-preparation-for-higher-education-ba" TargetMode="External"/><Relationship Id="rId5" Type="http://schemas.openxmlformats.org/officeDocument/2006/relationships/hyperlink" Target="https://courses.leeds.ac.uk/i900/gateway-year-to-medicine-mbchb" TargetMode="External"/><Relationship Id="rId4" Type="http://schemas.openxmlformats.org/officeDocument/2006/relationships/hyperlink" Target="https://courses.leeds.ac.uk/a926/social-science-foundation-year-ba"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C2F540-6D2B-4C9B-8E8F-E28799E00F1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C29C80E-50E4-4093-AA06-30A962F02EC3}">
      <dgm:prSet/>
      <dgm:spPr/>
      <dgm:t>
        <a:bodyPr/>
        <a:lstStyle/>
        <a:p>
          <a:r>
            <a:rPr lang="en-US">
              <a:hlinkClick xmlns:r="http://schemas.openxmlformats.org/officeDocument/2006/relationships" r:id="rId1"/>
            </a:rPr>
            <a:t>Arts and Humanities </a:t>
          </a:r>
          <a:endParaRPr lang="en-US"/>
        </a:p>
      </dgm:t>
    </dgm:pt>
    <dgm:pt modelId="{24219F32-5641-43D1-9687-CC21B6A7BBA6}" type="parTrans" cxnId="{7AE18C34-F025-4046-9A5D-285D9B4ACF24}">
      <dgm:prSet/>
      <dgm:spPr/>
      <dgm:t>
        <a:bodyPr/>
        <a:lstStyle/>
        <a:p>
          <a:endParaRPr lang="en-US"/>
        </a:p>
      </dgm:t>
    </dgm:pt>
    <dgm:pt modelId="{3EC2362B-4F93-4A6B-B4A9-FA0F51B663EC}" type="sibTrans" cxnId="{7AE18C34-F025-4046-9A5D-285D9B4ACF24}">
      <dgm:prSet/>
      <dgm:spPr/>
      <dgm:t>
        <a:bodyPr/>
        <a:lstStyle/>
        <a:p>
          <a:endParaRPr lang="en-US"/>
        </a:p>
      </dgm:t>
    </dgm:pt>
    <dgm:pt modelId="{03F9047E-45AF-42AD-9970-0B71A5FFE612}">
      <dgm:prSet/>
      <dgm:spPr/>
      <dgm:t>
        <a:bodyPr/>
        <a:lstStyle/>
        <a:p>
          <a:r>
            <a:rPr lang="en-US">
              <a:hlinkClick xmlns:r="http://schemas.openxmlformats.org/officeDocument/2006/relationships" r:id="rId2"/>
            </a:rPr>
            <a:t>Interdisciplinary science</a:t>
          </a:r>
          <a:endParaRPr lang="en-US"/>
        </a:p>
      </dgm:t>
    </dgm:pt>
    <dgm:pt modelId="{D7BD7E34-03A5-41F0-B1C3-C74F71A94D40}" type="parTrans" cxnId="{A251A34B-6C07-4194-BBCE-4C7EB419137F}">
      <dgm:prSet/>
      <dgm:spPr/>
      <dgm:t>
        <a:bodyPr/>
        <a:lstStyle/>
        <a:p>
          <a:endParaRPr lang="en-US"/>
        </a:p>
      </dgm:t>
    </dgm:pt>
    <dgm:pt modelId="{34E4E42C-3233-464D-99F3-A964558378F2}" type="sibTrans" cxnId="{A251A34B-6C07-4194-BBCE-4C7EB419137F}">
      <dgm:prSet/>
      <dgm:spPr/>
      <dgm:t>
        <a:bodyPr/>
        <a:lstStyle/>
        <a:p>
          <a:endParaRPr lang="en-US"/>
        </a:p>
      </dgm:t>
    </dgm:pt>
    <dgm:pt modelId="{1E639109-A30C-4FE0-8073-20BB2AE8DF6E}">
      <dgm:prSet/>
      <dgm:spPr/>
      <dgm:t>
        <a:bodyPr/>
        <a:lstStyle/>
        <a:p>
          <a:r>
            <a:rPr lang="en-US">
              <a:hlinkClick xmlns:r="http://schemas.openxmlformats.org/officeDocument/2006/relationships" r:id="rId3"/>
            </a:rPr>
            <a:t>Business Studies </a:t>
          </a:r>
          <a:endParaRPr lang="en-US"/>
        </a:p>
      </dgm:t>
    </dgm:pt>
    <dgm:pt modelId="{82FB7184-A805-43E4-A422-D2A335FAD66E}" type="parTrans" cxnId="{7677AB6C-2C57-4327-96C0-AFF10A2CC05C}">
      <dgm:prSet/>
      <dgm:spPr/>
      <dgm:t>
        <a:bodyPr/>
        <a:lstStyle/>
        <a:p>
          <a:endParaRPr lang="en-US"/>
        </a:p>
      </dgm:t>
    </dgm:pt>
    <dgm:pt modelId="{45432D63-79E0-4CDE-8A12-CFF80DD5AEBC}" type="sibTrans" cxnId="{7677AB6C-2C57-4327-96C0-AFF10A2CC05C}">
      <dgm:prSet/>
      <dgm:spPr/>
      <dgm:t>
        <a:bodyPr/>
        <a:lstStyle/>
        <a:p>
          <a:endParaRPr lang="en-US"/>
        </a:p>
      </dgm:t>
    </dgm:pt>
    <dgm:pt modelId="{668EB588-600A-4D99-A298-72EB66757445}">
      <dgm:prSet/>
      <dgm:spPr/>
      <dgm:t>
        <a:bodyPr/>
        <a:lstStyle/>
        <a:p>
          <a:r>
            <a:rPr lang="en-GB">
              <a:hlinkClick xmlns:r="http://schemas.openxmlformats.org/officeDocument/2006/relationships" r:id="rId4"/>
            </a:rPr>
            <a:t>Social Science</a:t>
          </a:r>
          <a:r>
            <a:rPr lang="en-GB"/>
            <a:t> (Faculty of Social Sciences)</a:t>
          </a:r>
          <a:endParaRPr lang="en-US"/>
        </a:p>
      </dgm:t>
    </dgm:pt>
    <dgm:pt modelId="{295049FB-4534-49D1-A23E-DCB66C12B6DC}" type="parTrans" cxnId="{11425A68-B42E-445B-A436-D97EE0D703DF}">
      <dgm:prSet/>
      <dgm:spPr/>
      <dgm:t>
        <a:bodyPr/>
        <a:lstStyle/>
        <a:p>
          <a:endParaRPr lang="en-US"/>
        </a:p>
      </dgm:t>
    </dgm:pt>
    <dgm:pt modelId="{AC8AB907-C02F-4865-89A5-F59CAD9866D8}" type="sibTrans" cxnId="{11425A68-B42E-445B-A436-D97EE0D703DF}">
      <dgm:prSet/>
      <dgm:spPr/>
      <dgm:t>
        <a:bodyPr/>
        <a:lstStyle/>
        <a:p>
          <a:endParaRPr lang="en-US"/>
        </a:p>
      </dgm:t>
    </dgm:pt>
    <dgm:pt modelId="{8F831BB3-881D-4DC2-9ABF-E8F3FF887418}">
      <dgm:prSet/>
      <dgm:spPr/>
      <dgm:t>
        <a:bodyPr/>
        <a:lstStyle/>
        <a:p>
          <a:r>
            <a:rPr lang="en-GB">
              <a:hlinkClick xmlns:r="http://schemas.openxmlformats.org/officeDocument/2006/relationships" r:id="rId5"/>
            </a:rPr>
            <a:t>Gateway to Medicine </a:t>
          </a:r>
          <a:r>
            <a:rPr lang="en-GB"/>
            <a:t> (Faculty of Medicine and Health)</a:t>
          </a:r>
          <a:endParaRPr lang="en-US"/>
        </a:p>
      </dgm:t>
    </dgm:pt>
    <dgm:pt modelId="{417883FB-AD28-4DAC-ADFF-DC4F41E6ADC5}" type="parTrans" cxnId="{1070C0D5-4580-4176-87D3-708E075E376A}">
      <dgm:prSet/>
      <dgm:spPr/>
      <dgm:t>
        <a:bodyPr/>
        <a:lstStyle/>
        <a:p>
          <a:endParaRPr lang="en-US"/>
        </a:p>
      </dgm:t>
    </dgm:pt>
    <dgm:pt modelId="{6CCD5B08-7FEE-441F-87E8-56FD99FB4F1F}" type="sibTrans" cxnId="{1070C0D5-4580-4176-87D3-708E075E376A}">
      <dgm:prSet/>
      <dgm:spPr/>
      <dgm:t>
        <a:bodyPr/>
        <a:lstStyle/>
        <a:p>
          <a:endParaRPr lang="en-US"/>
        </a:p>
      </dgm:t>
    </dgm:pt>
    <dgm:pt modelId="{90424B69-4737-4151-A6F7-2F6DB517D4C3}">
      <dgm:prSet/>
      <dgm:spPr/>
      <dgm:t>
        <a:bodyPr/>
        <a:lstStyle/>
        <a:p>
          <a:r>
            <a:rPr lang="en-GB">
              <a:hlinkClick xmlns:r="http://schemas.openxmlformats.org/officeDocument/2006/relationships" r:id="rId6"/>
            </a:rPr>
            <a:t>Interdisciplinary Studies With Preparation For Higher Education</a:t>
          </a:r>
          <a:r>
            <a:rPr lang="en-GB"/>
            <a:t> (PHE) part time 21+ </a:t>
          </a:r>
          <a:endParaRPr lang="en-US"/>
        </a:p>
      </dgm:t>
    </dgm:pt>
    <dgm:pt modelId="{77A10CD9-718B-474F-90D7-694D828DEEFC}" type="parTrans" cxnId="{EB93D700-84CF-40B7-A844-E8A4AED64A20}">
      <dgm:prSet/>
      <dgm:spPr/>
      <dgm:t>
        <a:bodyPr/>
        <a:lstStyle/>
        <a:p>
          <a:endParaRPr lang="en-US"/>
        </a:p>
      </dgm:t>
    </dgm:pt>
    <dgm:pt modelId="{AFFC23C6-CB91-4847-8A5A-21537908C38C}" type="sibTrans" cxnId="{EB93D700-84CF-40B7-A844-E8A4AED64A20}">
      <dgm:prSet/>
      <dgm:spPr/>
      <dgm:t>
        <a:bodyPr/>
        <a:lstStyle/>
        <a:p>
          <a:endParaRPr lang="en-US"/>
        </a:p>
      </dgm:t>
    </dgm:pt>
    <dgm:pt modelId="{9D4D746D-2543-4643-B9D9-2435FA600108}">
      <dgm:prSet/>
      <dgm:spPr/>
      <dgm:t>
        <a:bodyPr/>
        <a:lstStyle/>
        <a:p>
          <a:r>
            <a:rPr lang="en-US">
              <a:hlinkClick xmlns:r="http://schemas.openxmlformats.org/officeDocument/2006/relationships" r:id="rId7"/>
            </a:rPr>
            <a:t>International Foundation Year</a:t>
          </a:r>
          <a:endParaRPr lang="en-US"/>
        </a:p>
      </dgm:t>
    </dgm:pt>
    <dgm:pt modelId="{8BB5518F-6F26-4851-8C75-B5728FFF8F9F}" type="parTrans" cxnId="{87E7F79E-1208-429F-9A0C-7C7FD75DFA15}">
      <dgm:prSet/>
      <dgm:spPr/>
      <dgm:t>
        <a:bodyPr/>
        <a:lstStyle/>
        <a:p>
          <a:endParaRPr lang="en-US"/>
        </a:p>
      </dgm:t>
    </dgm:pt>
    <dgm:pt modelId="{5D9A57E4-21B8-4789-9974-1C9E91E589A8}" type="sibTrans" cxnId="{87E7F79E-1208-429F-9A0C-7C7FD75DFA15}">
      <dgm:prSet/>
      <dgm:spPr/>
      <dgm:t>
        <a:bodyPr/>
        <a:lstStyle/>
        <a:p>
          <a:endParaRPr lang="en-US"/>
        </a:p>
      </dgm:t>
    </dgm:pt>
    <dgm:pt modelId="{92521533-B40F-4FE8-B89B-852ED77D744D}" type="pres">
      <dgm:prSet presAssocID="{8FC2F540-6D2B-4C9B-8E8F-E28799E00F14}" presName="vert0" presStyleCnt="0">
        <dgm:presLayoutVars>
          <dgm:dir/>
          <dgm:animOne val="branch"/>
          <dgm:animLvl val="lvl"/>
        </dgm:presLayoutVars>
      </dgm:prSet>
      <dgm:spPr/>
    </dgm:pt>
    <dgm:pt modelId="{8DEC047C-D6A5-48ED-98B5-F87977E5A3EA}" type="pres">
      <dgm:prSet presAssocID="{6C29C80E-50E4-4093-AA06-30A962F02EC3}" presName="thickLine" presStyleLbl="alignNode1" presStyleIdx="0" presStyleCnt="7"/>
      <dgm:spPr/>
    </dgm:pt>
    <dgm:pt modelId="{5779D3E2-F58B-449C-9257-682A3078409D}" type="pres">
      <dgm:prSet presAssocID="{6C29C80E-50E4-4093-AA06-30A962F02EC3}" presName="horz1" presStyleCnt="0"/>
      <dgm:spPr/>
    </dgm:pt>
    <dgm:pt modelId="{50133095-0688-4B7E-AD74-4DEDA9415991}" type="pres">
      <dgm:prSet presAssocID="{6C29C80E-50E4-4093-AA06-30A962F02EC3}" presName="tx1" presStyleLbl="revTx" presStyleIdx="0" presStyleCnt="7"/>
      <dgm:spPr/>
    </dgm:pt>
    <dgm:pt modelId="{9F4FA814-3873-417E-99B4-F8F9C89BEFA4}" type="pres">
      <dgm:prSet presAssocID="{6C29C80E-50E4-4093-AA06-30A962F02EC3}" presName="vert1" presStyleCnt="0"/>
      <dgm:spPr/>
    </dgm:pt>
    <dgm:pt modelId="{8618C765-360E-4385-8716-B7899AE2FD8F}" type="pres">
      <dgm:prSet presAssocID="{03F9047E-45AF-42AD-9970-0B71A5FFE612}" presName="thickLine" presStyleLbl="alignNode1" presStyleIdx="1" presStyleCnt="7"/>
      <dgm:spPr/>
    </dgm:pt>
    <dgm:pt modelId="{03DA3D2B-FCFA-4D80-BA15-835002B2559A}" type="pres">
      <dgm:prSet presAssocID="{03F9047E-45AF-42AD-9970-0B71A5FFE612}" presName="horz1" presStyleCnt="0"/>
      <dgm:spPr/>
    </dgm:pt>
    <dgm:pt modelId="{14FB9B04-0624-4144-B456-271C4EF1F043}" type="pres">
      <dgm:prSet presAssocID="{03F9047E-45AF-42AD-9970-0B71A5FFE612}" presName="tx1" presStyleLbl="revTx" presStyleIdx="1" presStyleCnt="7"/>
      <dgm:spPr/>
    </dgm:pt>
    <dgm:pt modelId="{818B22DA-A9FE-45DF-AABD-5E4CB19400B0}" type="pres">
      <dgm:prSet presAssocID="{03F9047E-45AF-42AD-9970-0B71A5FFE612}" presName="vert1" presStyleCnt="0"/>
      <dgm:spPr/>
    </dgm:pt>
    <dgm:pt modelId="{6D3AB642-C28C-418E-9D95-60B94212F356}" type="pres">
      <dgm:prSet presAssocID="{1E639109-A30C-4FE0-8073-20BB2AE8DF6E}" presName="thickLine" presStyleLbl="alignNode1" presStyleIdx="2" presStyleCnt="7"/>
      <dgm:spPr/>
    </dgm:pt>
    <dgm:pt modelId="{BE258C5B-5353-4042-92F9-45A93CDD4E0A}" type="pres">
      <dgm:prSet presAssocID="{1E639109-A30C-4FE0-8073-20BB2AE8DF6E}" presName="horz1" presStyleCnt="0"/>
      <dgm:spPr/>
    </dgm:pt>
    <dgm:pt modelId="{75D62D8E-822E-4B2F-9C6A-47F169517251}" type="pres">
      <dgm:prSet presAssocID="{1E639109-A30C-4FE0-8073-20BB2AE8DF6E}" presName="tx1" presStyleLbl="revTx" presStyleIdx="2" presStyleCnt="7"/>
      <dgm:spPr/>
    </dgm:pt>
    <dgm:pt modelId="{E97B5BCB-9C4C-4CF3-B54F-EE52856D6524}" type="pres">
      <dgm:prSet presAssocID="{1E639109-A30C-4FE0-8073-20BB2AE8DF6E}" presName="vert1" presStyleCnt="0"/>
      <dgm:spPr/>
    </dgm:pt>
    <dgm:pt modelId="{5F07329B-DDC2-414F-93DC-AFA779CB9A61}" type="pres">
      <dgm:prSet presAssocID="{668EB588-600A-4D99-A298-72EB66757445}" presName="thickLine" presStyleLbl="alignNode1" presStyleIdx="3" presStyleCnt="7"/>
      <dgm:spPr/>
    </dgm:pt>
    <dgm:pt modelId="{DCAF6EB9-3B0C-46BE-A439-163A58ACF23A}" type="pres">
      <dgm:prSet presAssocID="{668EB588-600A-4D99-A298-72EB66757445}" presName="horz1" presStyleCnt="0"/>
      <dgm:spPr/>
    </dgm:pt>
    <dgm:pt modelId="{528E8C7A-BE77-4AE2-BFE6-2FF0294876E2}" type="pres">
      <dgm:prSet presAssocID="{668EB588-600A-4D99-A298-72EB66757445}" presName="tx1" presStyleLbl="revTx" presStyleIdx="3" presStyleCnt="7"/>
      <dgm:spPr/>
    </dgm:pt>
    <dgm:pt modelId="{6BB20771-462A-43D7-B840-511BCF3F75BE}" type="pres">
      <dgm:prSet presAssocID="{668EB588-600A-4D99-A298-72EB66757445}" presName="vert1" presStyleCnt="0"/>
      <dgm:spPr/>
    </dgm:pt>
    <dgm:pt modelId="{AEE17154-366A-4BB8-AFBF-2B4DA6567269}" type="pres">
      <dgm:prSet presAssocID="{8F831BB3-881D-4DC2-9ABF-E8F3FF887418}" presName="thickLine" presStyleLbl="alignNode1" presStyleIdx="4" presStyleCnt="7"/>
      <dgm:spPr/>
    </dgm:pt>
    <dgm:pt modelId="{BEDA3A22-BCAD-46D9-BC32-AAF4FADDFB83}" type="pres">
      <dgm:prSet presAssocID="{8F831BB3-881D-4DC2-9ABF-E8F3FF887418}" presName="horz1" presStyleCnt="0"/>
      <dgm:spPr/>
    </dgm:pt>
    <dgm:pt modelId="{2ECEDA4A-68D3-46E0-90DD-7C9D280A2427}" type="pres">
      <dgm:prSet presAssocID="{8F831BB3-881D-4DC2-9ABF-E8F3FF887418}" presName="tx1" presStyleLbl="revTx" presStyleIdx="4" presStyleCnt="7"/>
      <dgm:spPr/>
    </dgm:pt>
    <dgm:pt modelId="{08D4D3AE-A6E5-407E-A61F-3CE82B45E76E}" type="pres">
      <dgm:prSet presAssocID="{8F831BB3-881D-4DC2-9ABF-E8F3FF887418}" presName="vert1" presStyleCnt="0"/>
      <dgm:spPr/>
    </dgm:pt>
    <dgm:pt modelId="{74466B2F-4B52-4370-9050-57BE2D068A3D}" type="pres">
      <dgm:prSet presAssocID="{90424B69-4737-4151-A6F7-2F6DB517D4C3}" presName="thickLine" presStyleLbl="alignNode1" presStyleIdx="5" presStyleCnt="7"/>
      <dgm:spPr/>
    </dgm:pt>
    <dgm:pt modelId="{04259F7F-ADDA-4D02-9E41-260E21473BC8}" type="pres">
      <dgm:prSet presAssocID="{90424B69-4737-4151-A6F7-2F6DB517D4C3}" presName="horz1" presStyleCnt="0"/>
      <dgm:spPr/>
    </dgm:pt>
    <dgm:pt modelId="{B6ECBFFA-5C8F-4E23-9CA4-6ED6ABE40040}" type="pres">
      <dgm:prSet presAssocID="{90424B69-4737-4151-A6F7-2F6DB517D4C3}" presName="tx1" presStyleLbl="revTx" presStyleIdx="5" presStyleCnt="7" custLinFactNeighborX="96"/>
      <dgm:spPr/>
    </dgm:pt>
    <dgm:pt modelId="{3CD96596-2A2F-48FE-A180-3AB79E48EE50}" type="pres">
      <dgm:prSet presAssocID="{90424B69-4737-4151-A6F7-2F6DB517D4C3}" presName="vert1" presStyleCnt="0"/>
      <dgm:spPr/>
    </dgm:pt>
    <dgm:pt modelId="{58517E3B-E9CE-466A-8481-6A1B4BA89ADE}" type="pres">
      <dgm:prSet presAssocID="{9D4D746D-2543-4643-B9D9-2435FA600108}" presName="thickLine" presStyleLbl="alignNode1" presStyleIdx="6" presStyleCnt="7"/>
      <dgm:spPr/>
    </dgm:pt>
    <dgm:pt modelId="{5C30611D-9155-4CEE-B1F1-2FC05F506109}" type="pres">
      <dgm:prSet presAssocID="{9D4D746D-2543-4643-B9D9-2435FA600108}" presName="horz1" presStyleCnt="0"/>
      <dgm:spPr/>
    </dgm:pt>
    <dgm:pt modelId="{DDA678F5-F09E-4F9A-9420-352269A0F9A9}" type="pres">
      <dgm:prSet presAssocID="{9D4D746D-2543-4643-B9D9-2435FA600108}" presName="tx1" presStyleLbl="revTx" presStyleIdx="6" presStyleCnt="7"/>
      <dgm:spPr/>
    </dgm:pt>
    <dgm:pt modelId="{9EA564D6-6C9D-49FC-BF53-1E8E639F050A}" type="pres">
      <dgm:prSet presAssocID="{9D4D746D-2543-4643-B9D9-2435FA600108}" presName="vert1" presStyleCnt="0"/>
      <dgm:spPr/>
    </dgm:pt>
  </dgm:ptLst>
  <dgm:cxnLst>
    <dgm:cxn modelId="{EB93D700-84CF-40B7-A844-E8A4AED64A20}" srcId="{8FC2F540-6D2B-4C9B-8E8F-E28799E00F14}" destId="{90424B69-4737-4151-A6F7-2F6DB517D4C3}" srcOrd="5" destOrd="0" parTransId="{77A10CD9-718B-474F-90D7-694D828DEEFC}" sibTransId="{AFFC23C6-CB91-4847-8A5A-21537908C38C}"/>
    <dgm:cxn modelId="{70D8EB0B-5A8F-42E3-B327-76742F3827FB}" type="presOf" srcId="{1E639109-A30C-4FE0-8073-20BB2AE8DF6E}" destId="{75D62D8E-822E-4B2F-9C6A-47F169517251}" srcOrd="0" destOrd="0" presId="urn:microsoft.com/office/officeart/2008/layout/LinedList"/>
    <dgm:cxn modelId="{431D020D-18A1-41C0-83D6-CE0A7455B509}" type="presOf" srcId="{6C29C80E-50E4-4093-AA06-30A962F02EC3}" destId="{50133095-0688-4B7E-AD74-4DEDA9415991}" srcOrd="0" destOrd="0" presId="urn:microsoft.com/office/officeart/2008/layout/LinedList"/>
    <dgm:cxn modelId="{D92C2313-7A3A-404E-B209-CAB083F2985E}" type="presOf" srcId="{9D4D746D-2543-4643-B9D9-2435FA600108}" destId="{DDA678F5-F09E-4F9A-9420-352269A0F9A9}" srcOrd="0" destOrd="0" presId="urn:microsoft.com/office/officeart/2008/layout/LinedList"/>
    <dgm:cxn modelId="{6D240A24-8298-42B4-9731-7B55681297BA}" type="presOf" srcId="{8F831BB3-881D-4DC2-9ABF-E8F3FF887418}" destId="{2ECEDA4A-68D3-46E0-90DD-7C9D280A2427}" srcOrd="0" destOrd="0" presId="urn:microsoft.com/office/officeart/2008/layout/LinedList"/>
    <dgm:cxn modelId="{20CB0D31-519A-48B8-BB27-DBF1E557638E}" type="presOf" srcId="{8FC2F540-6D2B-4C9B-8E8F-E28799E00F14}" destId="{92521533-B40F-4FE8-B89B-852ED77D744D}" srcOrd="0" destOrd="0" presId="urn:microsoft.com/office/officeart/2008/layout/LinedList"/>
    <dgm:cxn modelId="{E6275732-D4B6-4EA4-881D-79185BAC8B76}" type="presOf" srcId="{668EB588-600A-4D99-A298-72EB66757445}" destId="{528E8C7A-BE77-4AE2-BFE6-2FF0294876E2}" srcOrd="0" destOrd="0" presId="urn:microsoft.com/office/officeart/2008/layout/LinedList"/>
    <dgm:cxn modelId="{7AE18C34-F025-4046-9A5D-285D9B4ACF24}" srcId="{8FC2F540-6D2B-4C9B-8E8F-E28799E00F14}" destId="{6C29C80E-50E4-4093-AA06-30A962F02EC3}" srcOrd="0" destOrd="0" parTransId="{24219F32-5641-43D1-9687-CC21B6A7BBA6}" sibTransId="{3EC2362B-4F93-4A6B-B4A9-FA0F51B663EC}"/>
    <dgm:cxn modelId="{11425A68-B42E-445B-A436-D97EE0D703DF}" srcId="{8FC2F540-6D2B-4C9B-8E8F-E28799E00F14}" destId="{668EB588-600A-4D99-A298-72EB66757445}" srcOrd="3" destOrd="0" parTransId="{295049FB-4534-49D1-A23E-DCB66C12B6DC}" sibTransId="{AC8AB907-C02F-4865-89A5-F59CAD9866D8}"/>
    <dgm:cxn modelId="{A251A34B-6C07-4194-BBCE-4C7EB419137F}" srcId="{8FC2F540-6D2B-4C9B-8E8F-E28799E00F14}" destId="{03F9047E-45AF-42AD-9970-0B71A5FFE612}" srcOrd="1" destOrd="0" parTransId="{D7BD7E34-03A5-41F0-B1C3-C74F71A94D40}" sibTransId="{34E4E42C-3233-464D-99F3-A964558378F2}"/>
    <dgm:cxn modelId="{7677AB6C-2C57-4327-96C0-AFF10A2CC05C}" srcId="{8FC2F540-6D2B-4C9B-8E8F-E28799E00F14}" destId="{1E639109-A30C-4FE0-8073-20BB2AE8DF6E}" srcOrd="2" destOrd="0" parTransId="{82FB7184-A805-43E4-A422-D2A335FAD66E}" sibTransId="{45432D63-79E0-4CDE-8A12-CFF80DD5AEBC}"/>
    <dgm:cxn modelId="{87E7F79E-1208-429F-9A0C-7C7FD75DFA15}" srcId="{8FC2F540-6D2B-4C9B-8E8F-E28799E00F14}" destId="{9D4D746D-2543-4643-B9D9-2435FA600108}" srcOrd="6" destOrd="0" parTransId="{8BB5518F-6F26-4851-8C75-B5728FFF8F9F}" sibTransId="{5D9A57E4-21B8-4789-9974-1C9E91E589A8}"/>
    <dgm:cxn modelId="{79A86AB2-0C35-40C7-80B7-193D0A8BE8BD}" type="presOf" srcId="{90424B69-4737-4151-A6F7-2F6DB517D4C3}" destId="{B6ECBFFA-5C8F-4E23-9CA4-6ED6ABE40040}" srcOrd="0" destOrd="0" presId="urn:microsoft.com/office/officeart/2008/layout/LinedList"/>
    <dgm:cxn modelId="{38CD4AC6-0534-474B-978F-9975EF451C99}" type="presOf" srcId="{03F9047E-45AF-42AD-9970-0B71A5FFE612}" destId="{14FB9B04-0624-4144-B456-271C4EF1F043}" srcOrd="0" destOrd="0" presId="urn:microsoft.com/office/officeart/2008/layout/LinedList"/>
    <dgm:cxn modelId="{1070C0D5-4580-4176-87D3-708E075E376A}" srcId="{8FC2F540-6D2B-4C9B-8E8F-E28799E00F14}" destId="{8F831BB3-881D-4DC2-9ABF-E8F3FF887418}" srcOrd="4" destOrd="0" parTransId="{417883FB-AD28-4DAC-ADFF-DC4F41E6ADC5}" sibTransId="{6CCD5B08-7FEE-441F-87E8-56FD99FB4F1F}"/>
    <dgm:cxn modelId="{9FD94CC5-2CB0-4920-A79D-2D37890BAEE3}" type="presParOf" srcId="{92521533-B40F-4FE8-B89B-852ED77D744D}" destId="{8DEC047C-D6A5-48ED-98B5-F87977E5A3EA}" srcOrd="0" destOrd="0" presId="urn:microsoft.com/office/officeart/2008/layout/LinedList"/>
    <dgm:cxn modelId="{3A5F5AFE-C50C-4DD0-8FFE-2242673F746B}" type="presParOf" srcId="{92521533-B40F-4FE8-B89B-852ED77D744D}" destId="{5779D3E2-F58B-449C-9257-682A3078409D}" srcOrd="1" destOrd="0" presId="urn:microsoft.com/office/officeart/2008/layout/LinedList"/>
    <dgm:cxn modelId="{7028B974-893D-4764-B0D5-30692A762A30}" type="presParOf" srcId="{5779D3E2-F58B-449C-9257-682A3078409D}" destId="{50133095-0688-4B7E-AD74-4DEDA9415991}" srcOrd="0" destOrd="0" presId="urn:microsoft.com/office/officeart/2008/layout/LinedList"/>
    <dgm:cxn modelId="{81AE3971-F781-4F9C-96E2-DEAA92C1B358}" type="presParOf" srcId="{5779D3E2-F58B-449C-9257-682A3078409D}" destId="{9F4FA814-3873-417E-99B4-F8F9C89BEFA4}" srcOrd="1" destOrd="0" presId="urn:microsoft.com/office/officeart/2008/layout/LinedList"/>
    <dgm:cxn modelId="{86735F64-730E-41E0-940A-59EB2323E5F7}" type="presParOf" srcId="{92521533-B40F-4FE8-B89B-852ED77D744D}" destId="{8618C765-360E-4385-8716-B7899AE2FD8F}" srcOrd="2" destOrd="0" presId="urn:microsoft.com/office/officeart/2008/layout/LinedList"/>
    <dgm:cxn modelId="{1CC58070-3B68-4D06-96B4-718A5253AA6B}" type="presParOf" srcId="{92521533-B40F-4FE8-B89B-852ED77D744D}" destId="{03DA3D2B-FCFA-4D80-BA15-835002B2559A}" srcOrd="3" destOrd="0" presId="urn:microsoft.com/office/officeart/2008/layout/LinedList"/>
    <dgm:cxn modelId="{888AD2BA-D0DE-4EE5-AED3-10D443D9F999}" type="presParOf" srcId="{03DA3D2B-FCFA-4D80-BA15-835002B2559A}" destId="{14FB9B04-0624-4144-B456-271C4EF1F043}" srcOrd="0" destOrd="0" presId="urn:microsoft.com/office/officeart/2008/layout/LinedList"/>
    <dgm:cxn modelId="{8CDF2AF0-A20D-41A2-A7D3-395468D2BC89}" type="presParOf" srcId="{03DA3D2B-FCFA-4D80-BA15-835002B2559A}" destId="{818B22DA-A9FE-45DF-AABD-5E4CB19400B0}" srcOrd="1" destOrd="0" presId="urn:microsoft.com/office/officeart/2008/layout/LinedList"/>
    <dgm:cxn modelId="{33005EB9-20AD-4909-B335-24E7346A3C22}" type="presParOf" srcId="{92521533-B40F-4FE8-B89B-852ED77D744D}" destId="{6D3AB642-C28C-418E-9D95-60B94212F356}" srcOrd="4" destOrd="0" presId="urn:microsoft.com/office/officeart/2008/layout/LinedList"/>
    <dgm:cxn modelId="{90EB76FD-9685-4CBD-9FF7-7FDEECC8F721}" type="presParOf" srcId="{92521533-B40F-4FE8-B89B-852ED77D744D}" destId="{BE258C5B-5353-4042-92F9-45A93CDD4E0A}" srcOrd="5" destOrd="0" presId="urn:microsoft.com/office/officeart/2008/layout/LinedList"/>
    <dgm:cxn modelId="{C8AFA3DA-B398-48C7-932F-BE35C4D36915}" type="presParOf" srcId="{BE258C5B-5353-4042-92F9-45A93CDD4E0A}" destId="{75D62D8E-822E-4B2F-9C6A-47F169517251}" srcOrd="0" destOrd="0" presId="urn:microsoft.com/office/officeart/2008/layout/LinedList"/>
    <dgm:cxn modelId="{4694F10D-EA7C-49E6-86B3-2C4450FC35B2}" type="presParOf" srcId="{BE258C5B-5353-4042-92F9-45A93CDD4E0A}" destId="{E97B5BCB-9C4C-4CF3-B54F-EE52856D6524}" srcOrd="1" destOrd="0" presId="urn:microsoft.com/office/officeart/2008/layout/LinedList"/>
    <dgm:cxn modelId="{EB86A843-9220-49E4-B8B4-0C237B8C3C43}" type="presParOf" srcId="{92521533-B40F-4FE8-B89B-852ED77D744D}" destId="{5F07329B-DDC2-414F-93DC-AFA779CB9A61}" srcOrd="6" destOrd="0" presId="urn:microsoft.com/office/officeart/2008/layout/LinedList"/>
    <dgm:cxn modelId="{6C9C1324-1225-4848-9FA5-62670FAFF640}" type="presParOf" srcId="{92521533-B40F-4FE8-B89B-852ED77D744D}" destId="{DCAF6EB9-3B0C-46BE-A439-163A58ACF23A}" srcOrd="7" destOrd="0" presId="urn:microsoft.com/office/officeart/2008/layout/LinedList"/>
    <dgm:cxn modelId="{E19003A8-55E2-433E-97E8-9498D259DC68}" type="presParOf" srcId="{DCAF6EB9-3B0C-46BE-A439-163A58ACF23A}" destId="{528E8C7A-BE77-4AE2-BFE6-2FF0294876E2}" srcOrd="0" destOrd="0" presId="urn:microsoft.com/office/officeart/2008/layout/LinedList"/>
    <dgm:cxn modelId="{81173863-2B02-4839-8F71-8CBAB08597FB}" type="presParOf" srcId="{DCAF6EB9-3B0C-46BE-A439-163A58ACF23A}" destId="{6BB20771-462A-43D7-B840-511BCF3F75BE}" srcOrd="1" destOrd="0" presId="urn:microsoft.com/office/officeart/2008/layout/LinedList"/>
    <dgm:cxn modelId="{02889DBB-9FC5-4791-B74E-2B3112124570}" type="presParOf" srcId="{92521533-B40F-4FE8-B89B-852ED77D744D}" destId="{AEE17154-366A-4BB8-AFBF-2B4DA6567269}" srcOrd="8" destOrd="0" presId="urn:microsoft.com/office/officeart/2008/layout/LinedList"/>
    <dgm:cxn modelId="{32BDFCD4-3F29-42B2-849D-5DB145AED155}" type="presParOf" srcId="{92521533-B40F-4FE8-B89B-852ED77D744D}" destId="{BEDA3A22-BCAD-46D9-BC32-AAF4FADDFB83}" srcOrd="9" destOrd="0" presId="urn:microsoft.com/office/officeart/2008/layout/LinedList"/>
    <dgm:cxn modelId="{DBAB136A-8788-421B-BFC0-27419AD4950D}" type="presParOf" srcId="{BEDA3A22-BCAD-46D9-BC32-AAF4FADDFB83}" destId="{2ECEDA4A-68D3-46E0-90DD-7C9D280A2427}" srcOrd="0" destOrd="0" presId="urn:microsoft.com/office/officeart/2008/layout/LinedList"/>
    <dgm:cxn modelId="{A4D7A25D-1E57-48E4-B255-FD3DF674DFEF}" type="presParOf" srcId="{BEDA3A22-BCAD-46D9-BC32-AAF4FADDFB83}" destId="{08D4D3AE-A6E5-407E-A61F-3CE82B45E76E}" srcOrd="1" destOrd="0" presId="urn:microsoft.com/office/officeart/2008/layout/LinedList"/>
    <dgm:cxn modelId="{58BDA45F-8A1A-4AED-94E6-D4D71E8B8B41}" type="presParOf" srcId="{92521533-B40F-4FE8-B89B-852ED77D744D}" destId="{74466B2F-4B52-4370-9050-57BE2D068A3D}" srcOrd="10" destOrd="0" presId="urn:microsoft.com/office/officeart/2008/layout/LinedList"/>
    <dgm:cxn modelId="{B1070D8D-7D17-4DFB-B1C3-19A7C15CB7B0}" type="presParOf" srcId="{92521533-B40F-4FE8-B89B-852ED77D744D}" destId="{04259F7F-ADDA-4D02-9E41-260E21473BC8}" srcOrd="11" destOrd="0" presId="urn:microsoft.com/office/officeart/2008/layout/LinedList"/>
    <dgm:cxn modelId="{0746AE0C-4815-41B9-8748-719C59E8469F}" type="presParOf" srcId="{04259F7F-ADDA-4D02-9E41-260E21473BC8}" destId="{B6ECBFFA-5C8F-4E23-9CA4-6ED6ABE40040}" srcOrd="0" destOrd="0" presId="urn:microsoft.com/office/officeart/2008/layout/LinedList"/>
    <dgm:cxn modelId="{D4F44A44-B4AB-445E-9786-162E535B8079}" type="presParOf" srcId="{04259F7F-ADDA-4D02-9E41-260E21473BC8}" destId="{3CD96596-2A2F-48FE-A180-3AB79E48EE50}" srcOrd="1" destOrd="0" presId="urn:microsoft.com/office/officeart/2008/layout/LinedList"/>
    <dgm:cxn modelId="{8A54B55E-B711-41D1-9A28-76D9EFE67F24}" type="presParOf" srcId="{92521533-B40F-4FE8-B89B-852ED77D744D}" destId="{58517E3B-E9CE-466A-8481-6A1B4BA89ADE}" srcOrd="12" destOrd="0" presId="urn:microsoft.com/office/officeart/2008/layout/LinedList"/>
    <dgm:cxn modelId="{EAC8FE79-6B1B-4D98-B841-163553223316}" type="presParOf" srcId="{92521533-B40F-4FE8-B89B-852ED77D744D}" destId="{5C30611D-9155-4CEE-B1F1-2FC05F506109}" srcOrd="13" destOrd="0" presId="urn:microsoft.com/office/officeart/2008/layout/LinedList"/>
    <dgm:cxn modelId="{506B040B-B0F0-48CE-9C31-10591084F53A}" type="presParOf" srcId="{5C30611D-9155-4CEE-B1F1-2FC05F506109}" destId="{DDA678F5-F09E-4F9A-9420-352269A0F9A9}" srcOrd="0" destOrd="0" presId="urn:microsoft.com/office/officeart/2008/layout/LinedList"/>
    <dgm:cxn modelId="{19BEEFA4-D3BE-4CDF-B665-08006C8918AE}" type="presParOf" srcId="{5C30611D-9155-4CEE-B1F1-2FC05F506109}" destId="{9EA564D6-6C9D-49FC-BF53-1E8E639F050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C2F540-6D2B-4C9B-8E8F-E28799E00F1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C29C80E-50E4-4093-AA06-30A962F02EC3}">
      <dgm:prSet/>
      <dgm:spPr/>
      <dgm:t>
        <a:bodyPr/>
        <a:lstStyle/>
        <a:p>
          <a:r>
            <a:rPr lang="en-US">
              <a:hlinkClick xmlns:r="http://schemas.openxmlformats.org/officeDocument/2006/relationships" r:id="rId1"/>
            </a:rPr>
            <a:t>Arts and Humanities </a:t>
          </a:r>
          <a:endParaRPr lang="en-US"/>
        </a:p>
      </dgm:t>
    </dgm:pt>
    <dgm:pt modelId="{24219F32-5641-43D1-9687-CC21B6A7BBA6}" type="parTrans" cxnId="{7AE18C34-F025-4046-9A5D-285D9B4ACF24}">
      <dgm:prSet/>
      <dgm:spPr/>
      <dgm:t>
        <a:bodyPr/>
        <a:lstStyle/>
        <a:p>
          <a:endParaRPr lang="en-US"/>
        </a:p>
      </dgm:t>
    </dgm:pt>
    <dgm:pt modelId="{3EC2362B-4F93-4A6B-B4A9-FA0F51B663EC}" type="sibTrans" cxnId="{7AE18C34-F025-4046-9A5D-285D9B4ACF24}">
      <dgm:prSet/>
      <dgm:spPr/>
      <dgm:t>
        <a:bodyPr/>
        <a:lstStyle/>
        <a:p>
          <a:endParaRPr lang="en-US"/>
        </a:p>
      </dgm:t>
    </dgm:pt>
    <dgm:pt modelId="{03F9047E-45AF-42AD-9970-0B71A5FFE612}">
      <dgm:prSet/>
      <dgm:spPr/>
      <dgm:t>
        <a:bodyPr/>
        <a:lstStyle/>
        <a:p>
          <a:r>
            <a:rPr lang="en-US">
              <a:hlinkClick xmlns:r="http://schemas.openxmlformats.org/officeDocument/2006/relationships" r:id="rId2"/>
            </a:rPr>
            <a:t>Interdisciplinary science</a:t>
          </a:r>
          <a:endParaRPr lang="en-US"/>
        </a:p>
      </dgm:t>
    </dgm:pt>
    <dgm:pt modelId="{D7BD7E34-03A5-41F0-B1C3-C74F71A94D40}" type="parTrans" cxnId="{A251A34B-6C07-4194-BBCE-4C7EB419137F}">
      <dgm:prSet/>
      <dgm:spPr/>
      <dgm:t>
        <a:bodyPr/>
        <a:lstStyle/>
        <a:p>
          <a:endParaRPr lang="en-US"/>
        </a:p>
      </dgm:t>
    </dgm:pt>
    <dgm:pt modelId="{34E4E42C-3233-464D-99F3-A964558378F2}" type="sibTrans" cxnId="{A251A34B-6C07-4194-BBCE-4C7EB419137F}">
      <dgm:prSet/>
      <dgm:spPr/>
      <dgm:t>
        <a:bodyPr/>
        <a:lstStyle/>
        <a:p>
          <a:endParaRPr lang="en-US"/>
        </a:p>
      </dgm:t>
    </dgm:pt>
    <dgm:pt modelId="{1E639109-A30C-4FE0-8073-20BB2AE8DF6E}">
      <dgm:prSet/>
      <dgm:spPr/>
      <dgm:t>
        <a:bodyPr/>
        <a:lstStyle/>
        <a:p>
          <a:r>
            <a:rPr lang="en-US">
              <a:hlinkClick xmlns:r="http://schemas.openxmlformats.org/officeDocument/2006/relationships" r:id="rId3"/>
            </a:rPr>
            <a:t>Business Studies </a:t>
          </a:r>
          <a:endParaRPr lang="en-US"/>
        </a:p>
      </dgm:t>
    </dgm:pt>
    <dgm:pt modelId="{82FB7184-A805-43E4-A422-D2A335FAD66E}" type="parTrans" cxnId="{7677AB6C-2C57-4327-96C0-AFF10A2CC05C}">
      <dgm:prSet/>
      <dgm:spPr/>
      <dgm:t>
        <a:bodyPr/>
        <a:lstStyle/>
        <a:p>
          <a:endParaRPr lang="en-US"/>
        </a:p>
      </dgm:t>
    </dgm:pt>
    <dgm:pt modelId="{45432D63-79E0-4CDE-8A12-CFF80DD5AEBC}" type="sibTrans" cxnId="{7677AB6C-2C57-4327-96C0-AFF10A2CC05C}">
      <dgm:prSet/>
      <dgm:spPr/>
      <dgm:t>
        <a:bodyPr/>
        <a:lstStyle/>
        <a:p>
          <a:endParaRPr lang="en-US"/>
        </a:p>
      </dgm:t>
    </dgm:pt>
    <dgm:pt modelId="{668EB588-600A-4D99-A298-72EB66757445}">
      <dgm:prSet/>
      <dgm:spPr/>
      <dgm:t>
        <a:bodyPr/>
        <a:lstStyle/>
        <a:p>
          <a:r>
            <a:rPr lang="en-GB">
              <a:hlinkClick xmlns:r="http://schemas.openxmlformats.org/officeDocument/2006/relationships" r:id="rId4"/>
            </a:rPr>
            <a:t>Social Science</a:t>
          </a:r>
          <a:r>
            <a:rPr lang="en-GB"/>
            <a:t> (Faculty of Social Sciences)</a:t>
          </a:r>
          <a:endParaRPr lang="en-US"/>
        </a:p>
      </dgm:t>
    </dgm:pt>
    <dgm:pt modelId="{295049FB-4534-49D1-A23E-DCB66C12B6DC}" type="parTrans" cxnId="{11425A68-B42E-445B-A436-D97EE0D703DF}">
      <dgm:prSet/>
      <dgm:spPr/>
      <dgm:t>
        <a:bodyPr/>
        <a:lstStyle/>
        <a:p>
          <a:endParaRPr lang="en-US"/>
        </a:p>
      </dgm:t>
    </dgm:pt>
    <dgm:pt modelId="{AC8AB907-C02F-4865-89A5-F59CAD9866D8}" type="sibTrans" cxnId="{11425A68-B42E-445B-A436-D97EE0D703DF}">
      <dgm:prSet/>
      <dgm:spPr/>
      <dgm:t>
        <a:bodyPr/>
        <a:lstStyle/>
        <a:p>
          <a:endParaRPr lang="en-US"/>
        </a:p>
      </dgm:t>
    </dgm:pt>
    <dgm:pt modelId="{8F831BB3-881D-4DC2-9ABF-E8F3FF887418}">
      <dgm:prSet/>
      <dgm:spPr/>
      <dgm:t>
        <a:bodyPr/>
        <a:lstStyle/>
        <a:p>
          <a:r>
            <a:rPr lang="en-GB">
              <a:hlinkClick xmlns:r="http://schemas.openxmlformats.org/officeDocument/2006/relationships" r:id="rId5"/>
            </a:rPr>
            <a:t>Gateway to Medicine </a:t>
          </a:r>
          <a:r>
            <a:rPr lang="en-GB"/>
            <a:t> (Faculty of Medicine and Health)</a:t>
          </a:r>
          <a:endParaRPr lang="en-US"/>
        </a:p>
      </dgm:t>
    </dgm:pt>
    <dgm:pt modelId="{417883FB-AD28-4DAC-ADFF-DC4F41E6ADC5}" type="parTrans" cxnId="{1070C0D5-4580-4176-87D3-708E075E376A}">
      <dgm:prSet/>
      <dgm:spPr/>
      <dgm:t>
        <a:bodyPr/>
        <a:lstStyle/>
        <a:p>
          <a:endParaRPr lang="en-US"/>
        </a:p>
      </dgm:t>
    </dgm:pt>
    <dgm:pt modelId="{6CCD5B08-7FEE-441F-87E8-56FD99FB4F1F}" type="sibTrans" cxnId="{1070C0D5-4580-4176-87D3-708E075E376A}">
      <dgm:prSet/>
      <dgm:spPr/>
      <dgm:t>
        <a:bodyPr/>
        <a:lstStyle/>
        <a:p>
          <a:endParaRPr lang="en-US"/>
        </a:p>
      </dgm:t>
    </dgm:pt>
    <dgm:pt modelId="{90424B69-4737-4151-A6F7-2F6DB517D4C3}">
      <dgm:prSet/>
      <dgm:spPr/>
      <dgm:t>
        <a:bodyPr/>
        <a:lstStyle/>
        <a:p>
          <a:r>
            <a:rPr lang="en-GB">
              <a:hlinkClick xmlns:r="http://schemas.openxmlformats.org/officeDocument/2006/relationships" r:id="rId6"/>
            </a:rPr>
            <a:t>Interdisciplinary Studies With Preparation For Higher Education</a:t>
          </a:r>
          <a:r>
            <a:rPr lang="en-GB"/>
            <a:t> (PHE) part time 21+ </a:t>
          </a:r>
          <a:endParaRPr lang="en-US"/>
        </a:p>
      </dgm:t>
    </dgm:pt>
    <dgm:pt modelId="{77A10CD9-718B-474F-90D7-694D828DEEFC}" type="parTrans" cxnId="{EB93D700-84CF-40B7-A844-E8A4AED64A20}">
      <dgm:prSet/>
      <dgm:spPr/>
      <dgm:t>
        <a:bodyPr/>
        <a:lstStyle/>
        <a:p>
          <a:endParaRPr lang="en-US"/>
        </a:p>
      </dgm:t>
    </dgm:pt>
    <dgm:pt modelId="{AFFC23C6-CB91-4847-8A5A-21537908C38C}" type="sibTrans" cxnId="{EB93D700-84CF-40B7-A844-E8A4AED64A20}">
      <dgm:prSet/>
      <dgm:spPr/>
      <dgm:t>
        <a:bodyPr/>
        <a:lstStyle/>
        <a:p>
          <a:endParaRPr lang="en-US"/>
        </a:p>
      </dgm:t>
    </dgm:pt>
    <dgm:pt modelId="{9D4D746D-2543-4643-B9D9-2435FA600108}">
      <dgm:prSet/>
      <dgm:spPr/>
      <dgm:t>
        <a:bodyPr/>
        <a:lstStyle/>
        <a:p>
          <a:r>
            <a:rPr lang="en-US">
              <a:hlinkClick xmlns:r="http://schemas.openxmlformats.org/officeDocument/2006/relationships" r:id="rId7"/>
            </a:rPr>
            <a:t>International Foundation Year</a:t>
          </a:r>
          <a:endParaRPr lang="en-US"/>
        </a:p>
      </dgm:t>
    </dgm:pt>
    <dgm:pt modelId="{8BB5518F-6F26-4851-8C75-B5728FFF8F9F}" type="parTrans" cxnId="{87E7F79E-1208-429F-9A0C-7C7FD75DFA15}">
      <dgm:prSet/>
      <dgm:spPr/>
      <dgm:t>
        <a:bodyPr/>
        <a:lstStyle/>
        <a:p>
          <a:endParaRPr lang="en-US"/>
        </a:p>
      </dgm:t>
    </dgm:pt>
    <dgm:pt modelId="{5D9A57E4-21B8-4789-9974-1C9E91E589A8}" type="sibTrans" cxnId="{87E7F79E-1208-429F-9A0C-7C7FD75DFA15}">
      <dgm:prSet/>
      <dgm:spPr/>
      <dgm:t>
        <a:bodyPr/>
        <a:lstStyle/>
        <a:p>
          <a:endParaRPr lang="en-US"/>
        </a:p>
      </dgm:t>
    </dgm:pt>
    <dgm:pt modelId="{92521533-B40F-4FE8-B89B-852ED77D744D}" type="pres">
      <dgm:prSet presAssocID="{8FC2F540-6D2B-4C9B-8E8F-E28799E00F14}" presName="vert0" presStyleCnt="0">
        <dgm:presLayoutVars>
          <dgm:dir/>
          <dgm:animOne val="branch"/>
          <dgm:animLvl val="lvl"/>
        </dgm:presLayoutVars>
      </dgm:prSet>
      <dgm:spPr/>
    </dgm:pt>
    <dgm:pt modelId="{8DEC047C-D6A5-48ED-98B5-F87977E5A3EA}" type="pres">
      <dgm:prSet presAssocID="{6C29C80E-50E4-4093-AA06-30A962F02EC3}" presName="thickLine" presStyleLbl="alignNode1" presStyleIdx="0" presStyleCnt="7"/>
      <dgm:spPr/>
    </dgm:pt>
    <dgm:pt modelId="{5779D3E2-F58B-449C-9257-682A3078409D}" type="pres">
      <dgm:prSet presAssocID="{6C29C80E-50E4-4093-AA06-30A962F02EC3}" presName="horz1" presStyleCnt="0"/>
      <dgm:spPr/>
    </dgm:pt>
    <dgm:pt modelId="{50133095-0688-4B7E-AD74-4DEDA9415991}" type="pres">
      <dgm:prSet presAssocID="{6C29C80E-50E4-4093-AA06-30A962F02EC3}" presName="tx1" presStyleLbl="revTx" presStyleIdx="0" presStyleCnt="7"/>
      <dgm:spPr/>
    </dgm:pt>
    <dgm:pt modelId="{9F4FA814-3873-417E-99B4-F8F9C89BEFA4}" type="pres">
      <dgm:prSet presAssocID="{6C29C80E-50E4-4093-AA06-30A962F02EC3}" presName="vert1" presStyleCnt="0"/>
      <dgm:spPr/>
    </dgm:pt>
    <dgm:pt modelId="{8618C765-360E-4385-8716-B7899AE2FD8F}" type="pres">
      <dgm:prSet presAssocID="{03F9047E-45AF-42AD-9970-0B71A5FFE612}" presName="thickLine" presStyleLbl="alignNode1" presStyleIdx="1" presStyleCnt="7"/>
      <dgm:spPr/>
    </dgm:pt>
    <dgm:pt modelId="{03DA3D2B-FCFA-4D80-BA15-835002B2559A}" type="pres">
      <dgm:prSet presAssocID="{03F9047E-45AF-42AD-9970-0B71A5FFE612}" presName="horz1" presStyleCnt="0"/>
      <dgm:spPr/>
    </dgm:pt>
    <dgm:pt modelId="{14FB9B04-0624-4144-B456-271C4EF1F043}" type="pres">
      <dgm:prSet presAssocID="{03F9047E-45AF-42AD-9970-0B71A5FFE612}" presName="tx1" presStyleLbl="revTx" presStyleIdx="1" presStyleCnt="7"/>
      <dgm:spPr/>
    </dgm:pt>
    <dgm:pt modelId="{818B22DA-A9FE-45DF-AABD-5E4CB19400B0}" type="pres">
      <dgm:prSet presAssocID="{03F9047E-45AF-42AD-9970-0B71A5FFE612}" presName="vert1" presStyleCnt="0"/>
      <dgm:spPr/>
    </dgm:pt>
    <dgm:pt modelId="{6D3AB642-C28C-418E-9D95-60B94212F356}" type="pres">
      <dgm:prSet presAssocID="{1E639109-A30C-4FE0-8073-20BB2AE8DF6E}" presName="thickLine" presStyleLbl="alignNode1" presStyleIdx="2" presStyleCnt="7"/>
      <dgm:spPr/>
    </dgm:pt>
    <dgm:pt modelId="{BE258C5B-5353-4042-92F9-45A93CDD4E0A}" type="pres">
      <dgm:prSet presAssocID="{1E639109-A30C-4FE0-8073-20BB2AE8DF6E}" presName="horz1" presStyleCnt="0"/>
      <dgm:spPr/>
    </dgm:pt>
    <dgm:pt modelId="{75D62D8E-822E-4B2F-9C6A-47F169517251}" type="pres">
      <dgm:prSet presAssocID="{1E639109-A30C-4FE0-8073-20BB2AE8DF6E}" presName="tx1" presStyleLbl="revTx" presStyleIdx="2" presStyleCnt="7"/>
      <dgm:spPr/>
    </dgm:pt>
    <dgm:pt modelId="{E97B5BCB-9C4C-4CF3-B54F-EE52856D6524}" type="pres">
      <dgm:prSet presAssocID="{1E639109-A30C-4FE0-8073-20BB2AE8DF6E}" presName="vert1" presStyleCnt="0"/>
      <dgm:spPr/>
    </dgm:pt>
    <dgm:pt modelId="{5F07329B-DDC2-414F-93DC-AFA779CB9A61}" type="pres">
      <dgm:prSet presAssocID="{668EB588-600A-4D99-A298-72EB66757445}" presName="thickLine" presStyleLbl="alignNode1" presStyleIdx="3" presStyleCnt="7"/>
      <dgm:spPr/>
    </dgm:pt>
    <dgm:pt modelId="{DCAF6EB9-3B0C-46BE-A439-163A58ACF23A}" type="pres">
      <dgm:prSet presAssocID="{668EB588-600A-4D99-A298-72EB66757445}" presName="horz1" presStyleCnt="0"/>
      <dgm:spPr/>
    </dgm:pt>
    <dgm:pt modelId="{528E8C7A-BE77-4AE2-BFE6-2FF0294876E2}" type="pres">
      <dgm:prSet presAssocID="{668EB588-600A-4D99-A298-72EB66757445}" presName="tx1" presStyleLbl="revTx" presStyleIdx="3" presStyleCnt="7"/>
      <dgm:spPr/>
    </dgm:pt>
    <dgm:pt modelId="{6BB20771-462A-43D7-B840-511BCF3F75BE}" type="pres">
      <dgm:prSet presAssocID="{668EB588-600A-4D99-A298-72EB66757445}" presName="vert1" presStyleCnt="0"/>
      <dgm:spPr/>
    </dgm:pt>
    <dgm:pt modelId="{AEE17154-366A-4BB8-AFBF-2B4DA6567269}" type="pres">
      <dgm:prSet presAssocID="{8F831BB3-881D-4DC2-9ABF-E8F3FF887418}" presName="thickLine" presStyleLbl="alignNode1" presStyleIdx="4" presStyleCnt="7"/>
      <dgm:spPr/>
    </dgm:pt>
    <dgm:pt modelId="{BEDA3A22-BCAD-46D9-BC32-AAF4FADDFB83}" type="pres">
      <dgm:prSet presAssocID="{8F831BB3-881D-4DC2-9ABF-E8F3FF887418}" presName="horz1" presStyleCnt="0"/>
      <dgm:spPr/>
    </dgm:pt>
    <dgm:pt modelId="{2ECEDA4A-68D3-46E0-90DD-7C9D280A2427}" type="pres">
      <dgm:prSet presAssocID="{8F831BB3-881D-4DC2-9ABF-E8F3FF887418}" presName="tx1" presStyleLbl="revTx" presStyleIdx="4" presStyleCnt="7"/>
      <dgm:spPr/>
    </dgm:pt>
    <dgm:pt modelId="{08D4D3AE-A6E5-407E-A61F-3CE82B45E76E}" type="pres">
      <dgm:prSet presAssocID="{8F831BB3-881D-4DC2-9ABF-E8F3FF887418}" presName="vert1" presStyleCnt="0"/>
      <dgm:spPr/>
    </dgm:pt>
    <dgm:pt modelId="{74466B2F-4B52-4370-9050-57BE2D068A3D}" type="pres">
      <dgm:prSet presAssocID="{90424B69-4737-4151-A6F7-2F6DB517D4C3}" presName="thickLine" presStyleLbl="alignNode1" presStyleIdx="5" presStyleCnt="7"/>
      <dgm:spPr/>
    </dgm:pt>
    <dgm:pt modelId="{04259F7F-ADDA-4D02-9E41-260E21473BC8}" type="pres">
      <dgm:prSet presAssocID="{90424B69-4737-4151-A6F7-2F6DB517D4C3}" presName="horz1" presStyleCnt="0"/>
      <dgm:spPr/>
    </dgm:pt>
    <dgm:pt modelId="{B6ECBFFA-5C8F-4E23-9CA4-6ED6ABE40040}" type="pres">
      <dgm:prSet presAssocID="{90424B69-4737-4151-A6F7-2F6DB517D4C3}" presName="tx1" presStyleLbl="revTx" presStyleIdx="5" presStyleCnt="7" custLinFactNeighborX="96"/>
      <dgm:spPr/>
    </dgm:pt>
    <dgm:pt modelId="{3CD96596-2A2F-48FE-A180-3AB79E48EE50}" type="pres">
      <dgm:prSet presAssocID="{90424B69-4737-4151-A6F7-2F6DB517D4C3}" presName="vert1" presStyleCnt="0"/>
      <dgm:spPr/>
    </dgm:pt>
    <dgm:pt modelId="{58517E3B-E9CE-466A-8481-6A1B4BA89ADE}" type="pres">
      <dgm:prSet presAssocID="{9D4D746D-2543-4643-B9D9-2435FA600108}" presName="thickLine" presStyleLbl="alignNode1" presStyleIdx="6" presStyleCnt="7"/>
      <dgm:spPr/>
    </dgm:pt>
    <dgm:pt modelId="{5C30611D-9155-4CEE-B1F1-2FC05F506109}" type="pres">
      <dgm:prSet presAssocID="{9D4D746D-2543-4643-B9D9-2435FA600108}" presName="horz1" presStyleCnt="0"/>
      <dgm:spPr/>
    </dgm:pt>
    <dgm:pt modelId="{DDA678F5-F09E-4F9A-9420-352269A0F9A9}" type="pres">
      <dgm:prSet presAssocID="{9D4D746D-2543-4643-B9D9-2435FA600108}" presName="tx1" presStyleLbl="revTx" presStyleIdx="6" presStyleCnt="7"/>
      <dgm:spPr/>
    </dgm:pt>
    <dgm:pt modelId="{9EA564D6-6C9D-49FC-BF53-1E8E639F050A}" type="pres">
      <dgm:prSet presAssocID="{9D4D746D-2543-4643-B9D9-2435FA600108}" presName="vert1" presStyleCnt="0"/>
      <dgm:spPr/>
    </dgm:pt>
  </dgm:ptLst>
  <dgm:cxnLst>
    <dgm:cxn modelId="{EB93D700-84CF-40B7-A844-E8A4AED64A20}" srcId="{8FC2F540-6D2B-4C9B-8E8F-E28799E00F14}" destId="{90424B69-4737-4151-A6F7-2F6DB517D4C3}" srcOrd="5" destOrd="0" parTransId="{77A10CD9-718B-474F-90D7-694D828DEEFC}" sibTransId="{AFFC23C6-CB91-4847-8A5A-21537908C38C}"/>
    <dgm:cxn modelId="{70D8EB0B-5A8F-42E3-B327-76742F3827FB}" type="presOf" srcId="{1E639109-A30C-4FE0-8073-20BB2AE8DF6E}" destId="{75D62D8E-822E-4B2F-9C6A-47F169517251}" srcOrd="0" destOrd="0" presId="urn:microsoft.com/office/officeart/2008/layout/LinedList"/>
    <dgm:cxn modelId="{431D020D-18A1-41C0-83D6-CE0A7455B509}" type="presOf" srcId="{6C29C80E-50E4-4093-AA06-30A962F02EC3}" destId="{50133095-0688-4B7E-AD74-4DEDA9415991}" srcOrd="0" destOrd="0" presId="urn:microsoft.com/office/officeart/2008/layout/LinedList"/>
    <dgm:cxn modelId="{D92C2313-7A3A-404E-B209-CAB083F2985E}" type="presOf" srcId="{9D4D746D-2543-4643-B9D9-2435FA600108}" destId="{DDA678F5-F09E-4F9A-9420-352269A0F9A9}" srcOrd="0" destOrd="0" presId="urn:microsoft.com/office/officeart/2008/layout/LinedList"/>
    <dgm:cxn modelId="{6D240A24-8298-42B4-9731-7B55681297BA}" type="presOf" srcId="{8F831BB3-881D-4DC2-9ABF-E8F3FF887418}" destId="{2ECEDA4A-68D3-46E0-90DD-7C9D280A2427}" srcOrd="0" destOrd="0" presId="urn:microsoft.com/office/officeart/2008/layout/LinedList"/>
    <dgm:cxn modelId="{20CB0D31-519A-48B8-BB27-DBF1E557638E}" type="presOf" srcId="{8FC2F540-6D2B-4C9B-8E8F-E28799E00F14}" destId="{92521533-B40F-4FE8-B89B-852ED77D744D}" srcOrd="0" destOrd="0" presId="urn:microsoft.com/office/officeart/2008/layout/LinedList"/>
    <dgm:cxn modelId="{E6275732-D4B6-4EA4-881D-79185BAC8B76}" type="presOf" srcId="{668EB588-600A-4D99-A298-72EB66757445}" destId="{528E8C7A-BE77-4AE2-BFE6-2FF0294876E2}" srcOrd="0" destOrd="0" presId="urn:microsoft.com/office/officeart/2008/layout/LinedList"/>
    <dgm:cxn modelId="{7AE18C34-F025-4046-9A5D-285D9B4ACF24}" srcId="{8FC2F540-6D2B-4C9B-8E8F-E28799E00F14}" destId="{6C29C80E-50E4-4093-AA06-30A962F02EC3}" srcOrd="0" destOrd="0" parTransId="{24219F32-5641-43D1-9687-CC21B6A7BBA6}" sibTransId="{3EC2362B-4F93-4A6B-B4A9-FA0F51B663EC}"/>
    <dgm:cxn modelId="{11425A68-B42E-445B-A436-D97EE0D703DF}" srcId="{8FC2F540-6D2B-4C9B-8E8F-E28799E00F14}" destId="{668EB588-600A-4D99-A298-72EB66757445}" srcOrd="3" destOrd="0" parTransId="{295049FB-4534-49D1-A23E-DCB66C12B6DC}" sibTransId="{AC8AB907-C02F-4865-89A5-F59CAD9866D8}"/>
    <dgm:cxn modelId="{A251A34B-6C07-4194-BBCE-4C7EB419137F}" srcId="{8FC2F540-6D2B-4C9B-8E8F-E28799E00F14}" destId="{03F9047E-45AF-42AD-9970-0B71A5FFE612}" srcOrd="1" destOrd="0" parTransId="{D7BD7E34-03A5-41F0-B1C3-C74F71A94D40}" sibTransId="{34E4E42C-3233-464D-99F3-A964558378F2}"/>
    <dgm:cxn modelId="{7677AB6C-2C57-4327-96C0-AFF10A2CC05C}" srcId="{8FC2F540-6D2B-4C9B-8E8F-E28799E00F14}" destId="{1E639109-A30C-4FE0-8073-20BB2AE8DF6E}" srcOrd="2" destOrd="0" parTransId="{82FB7184-A805-43E4-A422-D2A335FAD66E}" sibTransId="{45432D63-79E0-4CDE-8A12-CFF80DD5AEBC}"/>
    <dgm:cxn modelId="{87E7F79E-1208-429F-9A0C-7C7FD75DFA15}" srcId="{8FC2F540-6D2B-4C9B-8E8F-E28799E00F14}" destId="{9D4D746D-2543-4643-B9D9-2435FA600108}" srcOrd="6" destOrd="0" parTransId="{8BB5518F-6F26-4851-8C75-B5728FFF8F9F}" sibTransId="{5D9A57E4-21B8-4789-9974-1C9E91E589A8}"/>
    <dgm:cxn modelId="{79A86AB2-0C35-40C7-80B7-193D0A8BE8BD}" type="presOf" srcId="{90424B69-4737-4151-A6F7-2F6DB517D4C3}" destId="{B6ECBFFA-5C8F-4E23-9CA4-6ED6ABE40040}" srcOrd="0" destOrd="0" presId="urn:microsoft.com/office/officeart/2008/layout/LinedList"/>
    <dgm:cxn modelId="{38CD4AC6-0534-474B-978F-9975EF451C99}" type="presOf" srcId="{03F9047E-45AF-42AD-9970-0B71A5FFE612}" destId="{14FB9B04-0624-4144-B456-271C4EF1F043}" srcOrd="0" destOrd="0" presId="urn:microsoft.com/office/officeart/2008/layout/LinedList"/>
    <dgm:cxn modelId="{1070C0D5-4580-4176-87D3-708E075E376A}" srcId="{8FC2F540-6D2B-4C9B-8E8F-E28799E00F14}" destId="{8F831BB3-881D-4DC2-9ABF-E8F3FF887418}" srcOrd="4" destOrd="0" parTransId="{417883FB-AD28-4DAC-ADFF-DC4F41E6ADC5}" sibTransId="{6CCD5B08-7FEE-441F-87E8-56FD99FB4F1F}"/>
    <dgm:cxn modelId="{9FD94CC5-2CB0-4920-A79D-2D37890BAEE3}" type="presParOf" srcId="{92521533-B40F-4FE8-B89B-852ED77D744D}" destId="{8DEC047C-D6A5-48ED-98B5-F87977E5A3EA}" srcOrd="0" destOrd="0" presId="urn:microsoft.com/office/officeart/2008/layout/LinedList"/>
    <dgm:cxn modelId="{3A5F5AFE-C50C-4DD0-8FFE-2242673F746B}" type="presParOf" srcId="{92521533-B40F-4FE8-B89B-852ED77D744D}" destId="{5779D3E2-F58B-449C-9257-682A3078409D}" srcOrd="1" destOrd="0" presId="urn:microsoft.com/office/officeart/2008/layout/LinedList"/>
    <dgm:cxn modelId="{7028B974-893D-4764-B0D5-30692A762A30}" type="presParOf" srcId="{5779D3E2-F58B-449C-9257-682A3078409D}" destId="{50133095-0688-4B7E-AD74-4DEDA9415991}" srcOrd="0" destOrd="0" presId="urn:microsoft.com/office/officeart/2008/layout/LinedList"/>
    <dgm:cxn modelId="{81AE3971-F781-4F9C-96E2-DEAA92C1B358}" type="presParOf" srcId="{5779D3E2-F58B-449C-9257-682A3078409D}" destId="{9F4FA814-3873-417E-99B4-F8F9C89BEFA4}" srcOrd="1" destOrd="0" presId="urn:microsoft.com/office/officeart/2008/layout/LinedList"/>
    <dgm:cxn modelId="{86735F64-730E-41E0-940A-59EB2323E5F7}" type="presParOf" srcId="{92521533-B40F-4FE8-B89B-852ED77D744D}" destId="{8618C765-360E-4385-8716-B7899AE2FD8F}" srcOrd="2" destOrd="0" presId="urn:microsoft.com/office/officeart/2008/layout/LinedList"/>
    <dgm:cxn modelId="{1CC58070-3B68-4D06-96B4-718A5253AA6B}" type="presParOf" srcId="{92521533-B40F-4FE8-B89B-852ED77D744D}" destId="{03DA3D2B-FCFA-4D80-BA15-835002B2559A}" srcOrd="3" destOrd="0" presId="urn:microsoft.com/office/officeart/2008/layout/LinedList"/>
    <dgm:cxn modelId="{888AD2BA-D0DE-4EE5-AED3-10D443D9F999}" type="presParOf" srcId="{03DA3D2B-FCFA-4D80-BA15-835002B2559A}" destId="{14FB9B04-0624-4144-B456-271C4EF1F043}" srcOrd="0" destOrd="0" presId="urn:microsoft.com/office/officeart/2008/layout/LinedList"/>
    <dgm:cxn modelId="{8CDF2AF0-A20D-41A2-A7D3-395468D2BC89}" type="presParOf" srcId="{03DA3D2B-FCFA-4D80-BA15-835002B2559A}" destId="{818B22DA-A9FE-45DF-AABD-5E4CB19400B0}" srcOrd="1" destOrd="0" presId="urn:microsoft.com/office/officeart/2008/layout/LinedList"/>
    <dgm:cxn modelId="{33005EB9-20AD-4909-B335-24E7346A3C22}" type="presParOf" srcId="{92521533-B40F-4FE8-B89B-852ED77D744D}" destId="{6D3AB642-C28C-418E-9D95-60B94212F356}" srcOrd="4" destOrd="0" presId="urn:microsoft.com/office/officeart/2008/layout/LinedList"/>
    <dgm:cxn modelId="{90EB76FD-9685-4CBD-9FF7-7FDEECC8F721}" type="presParOf" srcId="{92521533-B40F-4FE8-B89B-852ED77D744D}" destId="{BE258C5B-5353-4042-92F9-45A93CDD4E0A}" srcOrd="5" destOrd="0" presId="urn:microsoft.com/office/officeart/2008/layout/LinedList"/>
    <dgm:cxn modelId="{C8AFA3DA-B398-48C7-932F-BE35C4D36915}" type="presParOf" srcId="{BE258C5B-5353-4042-92F9-45A93CDD4E0A}" destId="{75D62D8E-822E-4B2F-9C6A-47F169517251}" srcOrd="0" destOrd="0" presId="urn:microsoft.com/office/officeart/2008/layout/LinedList"/>
    <dgm:cxn modelId="{4694F10D-EA7C-49E6-86B3-2C4450FC35B2}" type="presParOf" srcId="{BE258C5B-5353-4042-92F9-45A93CDD4E0A}" destId="{E97B5BCB-9C4C-4CF3-B54F-EE52856D6524}" srcOrd="1" destOrd="0" presId="urn:microsoft.com/office/officeart/2008/layout/LinedList"/>
    <dgm:cxn modelId="{EB86A843-9220-49E4-B8B4-0C237B8C3C43}" type="presParOf" srcId="{92521533-B40F-4FE8-B89B-852ED77D744D}" destId="{5F07329B-DDC2-414F-93DC-AFA779CB9A61}" srcOrd="6" destOrd="0" presId="urn:microsoft.com/office/officeart/2008/layout/LinedList"/>
    <dgm:cxn modelId="{6C9C1324-1225-4848-9FA5-62670FAFF640}" type="presParOf" srcId="{92521533-B40F-4FE8-B89B-852ED77D744D}" destId="{DCAF6EB9-3B0C-46BE-A439-163A58ACF23A}" srcOrd="7" destOrd="0" presId="urn:microsoft.com/office/officeart/2008/layout/LinedList"/>
    <dgm:cxn modelId="{E19003A8-55E2-433E-97E8-9498D259DC68}" type="presParOf" srcId="{DCAF6EB9-3B0C-46BE-A439-163A58ACF23A}" destId="{528E8C7A-BE77-4AE2-BFE6-2FF0294876E2}" srcOrd="0" destOrd="0" presId="urn:microsoft.com/office/officeart/2008/layout/LinedList"/>
    <dgm:cxn modelId="{81173863-2B02-4839-8F71-8CBAB08597FB}" type="presParOf" srcId="{DCAF6EB9-3B0C-46BE-A439-163A58ACF23A}" destId="{6BB20771-462A-43D7-B840-511BCF3F75BE}" srcOrd="1" destOrd="0" presId="urn:microsoft.com/office/officeart/2008/layout/LinedList"/>
    <dgm:cxn modelId="{02889DBB-9FC5-4791-B74E-2B3112124570}" type="presParOf" srcId="{92521533-B40F-4FE8-B89B-852ED77D744D}" destId="{AEE17154-366A-4BB8-AFBF-2B4DA6567269}" srcOrd="8" destOrd="0" presId="urn:microsoft.com/office/officeart/2008/layout/LinedList"/>
    <dgm:cxn modelId="{32BDFCD4-3F29-42B2-849D-5DB145AED155}" type="presParOf" srcId="{92521533-B40F-4FE8-B89B-852ED77D744D}" destId="{BEDA3A22-BCAD-46D9-BC32-AAF4FADDFB83}" srcOrd="9" destOrd="0" presId="urn:microsoft.com/office/officeart/2008/layout/LinedList"/>
    <dgm:cxn modelId="{DBAB136A-8788-421B-BFC0-27419AD4950D}" type="presParOf" srcId="{BEDA3A22-BCAD-46D9-BC32-AAF4FADDFB83}" destId="{2ECEDA4A-68D3-46E0-90DD-7C9D280A2427}" srcOrd="0" destOrd="0" presId="urn:microsoft.com/office/officeart/2008/layout/LinedList"/>
    <dgm:cxn modelId="{A4D7A25D-1E57-48E4-B255-FD3DF674DFEF}" type="presParOf" srcId="{BEDA3A22-BCAD-46D9-BC32-AAF4FADDFB83}" destId="{08D4D3AE-A6E5-407E-A61F-3CE82B45E76E}" srcOrd="1" destOrd="0" presId="urn:microsoft.com/office/officeart/2008/layout/LinedList"/>
    <dgm:cxn modelId="{58BDA45F-8A1A-4AED-94E6-D4D71E8B8B41}" type="presParOf" srcId="{92521533-B40F-4FE8-B89B-852ED77D744D}" destId="{74466B2F-4B52-4370-9050-57BE2D068A3D}" srcOrd="10" destOrd="0" presId="urn:microsoft.com/office/officeart/2008/layout/LinedList"/>
    <dgm:cxn modelId="{B1070D8D-7D17-4DFB-B1C3-19A7C15CB7B0}" type="presParOf" srcId="{92521533-B40F-4FE8-B89B-852ED77D744D}" destId="{04259F7F-ADDA-4D02-9E41-260E21473BC8}" srcOrd="11" destOrd="0" presId="urn:microsoft.com/office/officeart/2008/layout/LinedList"/>
    <dgm:cxn modelId="{0746AE0C-4815-41B9-8748-719C59E8469F}" type="presParOf" srcId="{04259F7F-ADDA-4D02-9E41-260E21473BC8}" destId="{B6ECBFFA-5C8F-4E23-9CA4-6ED6ABE40040}" srcOrd="0" destOrd="0" presId="urn:microsoft.com/office/officeart/2008/layout/LinedList"/>
    <dgm:cxn modelId="{D4F44A44-B4AB-445E-9786-162E535B8079}" type="presParOf" srcId="{04259F7F-ADDA-4D02-9E41-260E21473BC8}" destId="{3CD96596-2A2F-48FE-A180-3AB79E48EE50}" srcOrd="1" destOrd="0" presId="urn:microsoft.com/office/officeart/2008/layout/LinedList"/>
    <dgm:cxn modelId="{8A54B55E-B711-41D1-9A28-76D9EFE67F24}" type="presParOf" srcId="{92521533-B40F-4FE8-B89B-852ED77D744D}" destId="{58517E3B-E9CE-466A-8481-6A1B4BA89ADE}" srcOrd="12" destOrd="0" presId="urn:microsoft.com/office/officeart/2008/layout/LinedList"/>
    <dgm:cxn modelId="{EAC8FE79-6B1B-4D98-B841-163553223316}" type="presParOf" srcId="{92521533-B40F-4FE8-B89B-852ED77D744D}" destId="{5C30611D-9155-4CEE-B1F1-2FC05F506109}" srcOrd="13" destOrd="0" presId="urn:microsoft.com/office/officeart/2008/layout/LinedList"/>
    <dgm:cxn modelId="{506B040B-B0F0-48CE-9C31-10591084F53A}" type="presParOf" srcId="{5C30611D-9155-4CEE-B1F1-2FC05F506109}" destId="{DDA678F5-F09E-4F9A-9420-352269A0F9A9}" srcOrd="0" destOrd="0" presId="urn:microsoft.com/office/officeart/2008/layout/LinedList"/>
    <dgm:cxn modelId="{19BEEFA4-D3BE-4CDF-B665-08006C8918AE}" type="presParOf" srcId="{5C30611D-9155-4CEE-B1F1-2FC05F506109}" destId="{9EA564D6-6C9D-49FC-BF53-1E8E639F050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C047C-D6A5-48ED-98B5-F87977E5A3EA}">
      <dsp:nvSpPr>
        <dsp:cNvPr id="0" name=""/>
        <dsp:cNvSpPr/>
      </dsp:nvSpPr>
      <dsp:spPr>
        <a:xfrm>
          <a:off x="0" y="640"/>
          <a:ext cx="1070442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33095-0688-4B7E-AD74-4DEDA9415991}">
      <dsp:nvSpPr>
        <dsp:cNvPr id="0" name=""/>
        <dsp:cNvSpPr/>
      </dsp:nvSpPr>
      <dsp:spPr>
        <a:xfrm>
          <a:off x="0" y="640"/>
          <a:ext cx="10704424" cy="74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hlinkClick xmlns:r="http://schemas.openxmlformats.org/officeDocument/2006/relationships" r:id="rId1"/>
            </a:rPr>
            <a:t>Arts and Humanities </a:t>
          </a:r>
          <a:endParaRPr lang="en-US" sz="2400" kern="1200"/>
        </a:p>
      </dsp:txBody>
      <dsp:txXfrm>
        <a:off x="0" y="640"/>
        <a:ext cx="10704424" cy="748958"/>
      </dsp:txXfrm>
    </dsp:sp>
    <dsp:sp modelId="{8618C765-360E-4385-8716-B7899AE2FD8F}">
      <dsp:nvSpPr>
        <dsp:cNvPr id="0" name=""/>
        <dsp:cNvSpPr/>
      </dsp:nvSpPr>
      <dsp:spPr>
        <a:xfrm>
          <a:off x="0" y="749599"/>
          <a:ext cx="10704424"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FB9B04-0624-4144-B456-271C4EF1F043}">
      <dsp:nvSpPr>
        <dsp:cNvPr id="0" name=""/>
        <dsp:cNvSpPr/>
      </dsp:nvSpPr>
      <dsp:spPr>
        <a:xfrm>
          <a:off x="0" y="749599"/>
          <a:ext cx="10704424" cy="74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hlinkClick xmlns:r="http://schemas.openxmlformats.org/officeDocument/2006/relationships" r:id="rId2"/>
            </a:rPr>
            <a:t>Interdisciplinary science</a:t>
          </a:r>
          <a:endParaRPr lang="en-US" sz="2400" kern="1200"/>
        </a:p>
      </dsp:txBody>
      <dsp:txXfrm>
        <a:off x="0" y="749599"/>
        <a:ext cx="10704424" cy="748958"/>
      </dsp:txXfrm>
    </dsp:sp>
    <dsp:sp modelId="{6D3AB642-C28C-418E-9D95-60B94212F356}">
      <dsp:nvSpPr>
        <dsp:cNvPr id="0" name=""/>
        <dsp:cNvSpPr/>
      </dsp:nvSpPr>
      <dsp:spPr>
        <a:xfrm>
          <a:off x="0" y="1498558"/>
          <a:ext cx="1070442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D62D8E-822E-4B2F-9C6A-47F169517251}">
      <dsp:nvSpPr>
        <dsp:cNvPr id="0" name=""/>
        <dsp:cNvSpPr/>
      </dsp:nvSpPr>
      <dsp:spPr>
        <a:xfrm>
          <a:off x="0" y="1498558"/>
          <a:ext cx="10704424" cy="74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hlinkClick xmlns:r="http://schemas.openxmlformats.org/officeDocument/2006/relationships" r:id="rId3"/>
            </a:rPr>
            <a:t>Business Studies </a:t>
          </a:r>
          <a:endParaRPr lang="en-US" sz="2400" kern="1200"/>
        </a:p>
      </dsp:txBody>
      <dsp:txXfrm>
        <a:off x="0" y="1498558"/>
        <a:ext cx="10704424" cy="748958"/>
      </dsp:txXfrm>
    </dsp:sp>
    <dsp:sp modelId="{5F07329B-DDC2-414F-93DC-AFA779CB9A61}">
      <dsp:nvSpPr>
        <dsp:cNvPr id="0" name=""/>
        <dsp:cNvSpPr/>
      </dsp:nvSpPr>
      <dsp:spPr>
        <a:xfrm>
          <a:off x="0" y="2247517"/>
          <a:ext cx="10704424"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8E8C7A-BE77-4AE2-BFE6-2FF0294876E2}">
      <dsp:nvSpPr>
        <dsp:cNvPr id="0" name=""/>
        <dsp:cNvSpPr/>
      </dsp:nvSpPr>
      <dsp:spPr>
        <a:xfrm>
          <a:off x="0" y="2247517"/>
          <a:ext cx="10704424" cy="74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hlinkClick xmlns:r="http://schemas.openxmlformats.org/officeDocument/2006/relationships" r:id="rId4"/>
            </a:rPr>
            <a:t>Social Science</a:t>
          </a:r>
          <a:r>
            <a:rPr lang="en-GB" sz="2400" kern="1200"/>
            <a:t> (Faculty of Social Sciences)</a:t>
          </a:r>
          <a:endParaRPr lang="en-US" sz="2400" kern="1200"/>
        </a:p>
      </dsp:txBody>
      <dsp:txXfrm>
        <a:off x="0" y="2247517"/>
        <a:ext cx="10704424" cy="748958"/>
      </dsp:txXfrm>
    </dsp:sp>
    <dsp:sp modelId="{AEE17154-366A-4BB8-AFBF-2B4DA6567269}">
      <dsp:nvSpPr>
        <dsp:cNvPr id="0" name=""/>
        <dsp:cNvSpPr/>
      </dsp:nvSpPr>
      <dsp:spPr>
        <a:xfrm>
          <a:off x="0" y="2996475"/>
          <a:ext cx="10704424"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EDA4A-68D3-46E0-90DD-7C9D280A2427}">
      <dsp:nvSpPr>
        <dsp:cNvPr id="0" name=""/>
        <dsp:cNvSpPr/>
      </dsp:nvSpPr>
      <dsp:spPr>
        <a:xfrm>
          <a:off x="0" y="2996475"/>
          <a:ext cx="10704424" cy="74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hlinkClick xmlns:r="http://schemas.openxmlformats.org/officeDocument/2006/relationships" r:id="rId5"/>
            </a:rPr>
            <a:t>Gateway to Medicine </a:t>
          </a:r>
          <a:r>
            <a:rPr lang="en-GB" sz="2400" kern="1200"/>
            <a:t> (Faculty of Medicine and Health)</a:t>
          </a:r>
          <a:endParaRPr lang="en-US" sz="2400" kern="1200"/>
        </a:p>
      </dsp:txBody>
      <dsp:txXfrm>
        <a:off x="0" y="2996475"/>
        <a:ext cx="10704424" cy="748958"/>
      </dsp:txXfrm>
    </dsp:sp>
    <dsp:sp modelId="{74466B2F-4B52-4370-9050-57BE2D068A3D}">
      <dsp:nvSpPr>
        <dsp:cNvPr id="0" name=""/>
        <dsp:cNvSpPr/>
      </dsp:nvSpPr>
      <dsp:spPr>
        <a:xfrm>
          <a:off x="0" y="3745434"/>
          <a:ext cx="1070442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ECBFFA-5C8F-4E23-9CA4-6ED6ABE40040}">
      <dsp:nvSpPr>
        <dsp:cNvPr id="0" name=""/>
        <dsp:cNvSpPr/>
      </dsp:nvSpPr>
      <dsp:spPr>
        <a:xfrm>
          <a:off x="0" y="3745434"/>
          <a:ext cx="10704424" cy="74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hlinkClick xmlns:r="http://schemas.openxmlformats.org/officeDocument/2006/relationships" r:id="rId6"/>
            </a:rPr>
            <a:t>Interdisciplinary Studies With Preparation For Higher Education</a:t>
          </a:r>
          <a:r>
            <a:rPr lang="en-GB" sz="2400" kern="1200"/>
            <a:t> (PHE) part time 21+ </a:t>
          </a:r>
          <a:endParaRPr lang="en-US" sz="2400" kern="1200"/>
        </a:p>
      </dsp:txBody>
      <dsp:txXfrm>
        <a:off x="0" y="3745434"/>
        <a:ext cx="10704424" cy="748958"/>
      </dsp:txXfrm>
    </dsp:sp>
    <dsp:sp modelId="{58517E3B-E9CE-466A-8481-6A1B4BA89ADE}">
      <dsp:nvSpPr>
        <dsp:cNvPr id="0" name=""/>
        <dsp:cNvSpPr/>
      </dsp:nvSpPr>
      <dsp:spPr>
        <a:xfrm>
          <a:off x="0" y="4494393"/>
          <a:ext cx="10704424"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678F5-F09E-4F9A-9420-352269A0F9A9}">
      <dsp:nvSpPr>
        <dsp:cNvPr id="0" name=""/>
        <dsp:cNvSpPr/>
      </dsp:nvSpPr>
      <dsp:spPr>
        <a:xfrm>
          <a:off x="0" y="4494393"/>
          <a:ext cx="10704424" cy="74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hlinkClick xmlns:r="http://schemas.openxmlformats.org/officeDocument/2006/relationships" r:id="rId7"/>
            </a:rPr>
            <a:t>International Foundation Year</a:t>
          </a:r>
          <a:endParaRPr lang="en-US" sz="2400" kern="1200"/>
        </a:p>
      </dsp:txBody>
      <dsp:txXfrm>
        <a:off x="0" y="4494393"/>
        <a:ext cx="10704424" cy="748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C047C-D6A5-48ED-98B5-F87977E5A3EA}">
      <dsp:nvSpPr>
        <dsp:cNvPr id="0" name=""/>
        <dsp:cNvSpPr/>
      </dsp:nvSpPr>
      <dsp:spPr>
        <a:xfrm>
          <a:off x="0" y="640"/>
          <a:ext cx="1070442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33095-0688-4B7E-AD74-4DEDA9415991}">
      <dsp:nvSpPr>
        <dsp:cNvPr id="0" name=""/>
        <dsp:cNvSpPr/>
      </dsp:nvSpPr>
      <dsp:spPr>
        <a:xfrm>
          <a:off x="0" y="640"/>
          <a:ext cx="10704424" cy="74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hlinkClick xmlns:r="http://schemas.openxmlformats.org/officeDocument/2006/relationships" r:id="rId1"/>
            </a:rPr>
            <a:t>Arts and Humanities </a:t>
          </a:r>
          <a:endParaRPr lang="en-US" sz="2400" kern="1200"/>
        </a:p>
      </dsp:txBody>
      <dsp:txXfrm>
        <a:off x="0" y="640"/>
        <a:ext cx="10704424" cy="748958"/>
      </dsp:txXfrm>
    </dsp:sp>
    <dsp:sp modelId="{8618C765-360E-4385-8716-B7899AE2FD8F}">
      <dsp:nvSpPr>
        <dsp:cNvPr id="0" name=""/>
        <dsp:cNvSpPr/>
      </dsp:nvSpPr>
      <dsp:spPr>
        <a:xfrm>
          <a:off x="0" y="749599"/>
          <a:ext cx="10704424"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FB9B04-0624-4144-B456-271C4EF1F043}">
      <dsp:nvSpPr>
        <dsp:cNvPr id="0" name=""/>
        <dsp:cNvSpPr/>
      </dsp:nvSpPr>
      <dsp:spPr>
        <a:xfrm>
          <a:off x="0" y="749599"/>
          <a:ext cx="10704424" cy="74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hlinkClick xmlns:r="http://schemas.openxmlformats.org/officeDocument/2006/relationships" r:id="rId2"/>
            </a:rPr>
            <a:t>Interdisciplinary science</a:t>
          </a:r>
          <a:endParaRPr lang="en-US" sz="2400" kern="1200"/>
        </a:p>
      </dsp:txBody>
      <dsp:txXfrm>
        <a:off x="0" y="749599"/>
        <a:ext cx="10704424" cy="748958"/>
      </dsp:txXfrm>
    </dsp:sp>
    <dsp:sp modelId="{6D3AB642-C28C-418E-9D95-60B94212F356}">
      <dsp:nvSpPr>
        <dsp:cNvPr id="0" name=""/>
        <dsp:cNvSpPr/>
      </dsp:nvSpPr>
      <dsp:spPr>
        <a:xfrm>
          <a:off x="0" y="1498558"/>
          <a:ext cx="1070442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D62D8E-822E-4B2F-9C6A-47F169517251}">
      <dsp:nvSpPr>
        <dsp:cNvPr id="0" name=""/>
        <dsp:cNvSpPr/>
      </dsp:nvSpPr>
      <dsp:spPr>
        <a:xfrm>
          <a:off x="0" y="1498558"/>
          <a:ext cx="10704424" cy="74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hlinkClick xmlns:r="http://schemas.openxmlformats.org/officeDocument/2006/relationships" r:id="rId3"/>
            </a:rPr>
            <a:t>Business Studies </a:t>
          </a:r>
          <a:endParaRPr lang="en-US" sz="2400" kern="1200"/>
        </a:p>
      </dsp:txBody>
      <dsp:txXfrm>
        <a:off x="0" y="1498558"/>
        <a:ext cx="10704424" cy="748958"/>
      </dsp:txXfrm>
    </dsp:sp>
    <dsp:sp modelId="{5F07329B-DDC2-414F-93DC-AFA779CB9A61}">
      <dsp:nvSpPr>
        <dsp:cNvPr id="0" name=""/>
        <dsp:cNvSpPr/>
      </dsp:nvSpPr>
      <dsp:spPr>
        <a:xfrm>
          <a:off x="0" y="2247517"/>
          <a:ext cx="10704424"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8E8C7A-BE77-4AE2-BFE6-2FF0294876E2}">
      <dsp:nvSpPr>
        <dsp:cNvPr id="0" name=""/>
        <dsp:cNvSpPr/>
      </dsp:nvSpPr>
      <dsp:spPr>
        <a:xfrm>
          <a:off x="0" y="2247517"/>
          <a:ext cx="10704424" cy="74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hlinkClick xmlns:r="http://schemas.openxmlformats.org/officeDocument/2006/relationships" r:id="rId4"/>
            </a:rPr>
            <a:t>Social Science</a:t>
          </a:r>
          <a:r>
            <a:rPr lang="en-GB" sz="2400" kern="1200"/>
            <a:t> (Faculty of Social Sciences)</a:t>
          </a:r>
          <a:endParaRPr lang="en-US" sz="2400" kern="1200"/>
        </a:p>
      </dsp:txBody>
      <dsp:txXfrm>
        <a:off x="0" y="2247517"/>
        <a:ext cx="10704424" cy="748958"/>
      </dsp:txXfrm>
    </dsp:sp>
    <dsp:sp modelId="{AEE17154-366A-4BB8-AFBF-2B4DA6567269}">
      <dsp:nvSpPr>
        <dsp:cNvPr id="0" name=""/>
        <dsp:cNvSpPr/>
      </dsp:nvSpPr>
      <dsp:spPr>
        <a:xfrm>
          <a:off x="0" y="2996475"/>
          <a:ext cx="10704424"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EDA4A-68D3-46E0-90DD-7C9D280A2427}">
      <dsp:nvSpPr>
        <dsp:cNvPr id="0" name=""/>
        <dsp:cNvSpPr/>
      </dsp:nvSpPr>
      <dsp:spPr>
        <a:xfrm>
          <a:off x="0" y="2996475"/>
          <a:ext cx="10704424" cy="74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hlinkClick xmlns:r="http://schemas.openxmlformats.org/officeDocument/2006/relationships" r:id="rId5"/>
            </a:rPr>
            <a:t>Gateway to Medicine </a:t>
          </a:r>
          <a:r>
            <a:rPr lang="en-GB" sz="2400" kern="1200"/>
            <a:t> (Faculty of Medicine and Health)</a:t>
          </a:r>
          <a:endParaRPr lang="en-US" sz="2400" kern="1200"/>
        </a:p>
      </dsp:txBody>
      <dsp:txXfrm>
        <a:off x="0" y="2996475"/>
        <a:ext cx="10704424" cy="748958"/>
      </dsp:txXfrm>
    </dsp:sp>
    <dsp:sp modelId="{74466B2F-4B52-4370-9050-57BE2D068A3D}">
      <dsp:nvSpPr>
        <dsp:cNvPr id="0" name=""/>
        <dsp:cNvSpPr/>
      </dsp:nvSpPr>
      <dsp:spPr>
        <a:xfrm>
          <a:off x="0" y="3745434"/>
          <a:ext cx="1070442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ECBFFA-5C8F-4E23-9CA4-6ED6ABE40040}">
      <dsp:nvSpPr>
        <dsp:cNvPr id="0" name=""/>
        <dsp:cNvSpPr/>
      </dsp:nvSpPr>
      <dsp:spPr>
        <a:xfrm>
          <a:off x="0" y="3745434"/>
          <a:ext cx="10704424" cy="74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hlinkClick xmlns:r="http://schemas.openxmlformats.org/officeDocument/2006/relationships" r:id="rId6"/>
            </a:rPr>
            <a:t>Interdisciplinary Studies With Preparation For Higher Education</a:t>
          </a:r>
          <a:r>
            <a:rPr lang="en-GB" sz="2400" kern="1200"/>
            <a:t> (PHE) part time 21+ </a:t>
          </a:r>
          <a:endParaRPr lang="en-US" sz="2400" kern="1200"/>
        </a:p>
      </dsp:txBody>
      <dsp:txXfrm>
        <a:off x="0" y="3745434"/>
        <a:ext cx="10704424" cy="748958"/>
      </dsp:txXfrm>
    </dsp:sp>
    <dsp:sp modelId="{58517E3B-E9CE-466A-8481-6A1B4BA89ADE}">
      <dsp:nvSpPr>
        <dsp:cNvPr id="0" name=""/>
        <dsp:cNvSpPr/>
      </dsp:nvSpPr>
      <dsp:spPr>
        <a:xfrm>
          <a:off x="0" y="4494393"/>
          <a:ext cx="10704424"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678F5-F09E-4F9A-9420-352269A0F9A9}">
      <dsp:nvSpPr>
        <dsp:cNvPr id="0" name=""/>
        <dsp:cNvSpPr/>
      </dsp:nvSpPr>
      <dsp:spPr>
        <a:xfrm>
          <a:off x="0" y="4494393"/>
          <a:ext cx="10704424" cy="748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hlinkClick xmlns:r="http://schemas.openxmlformats.org/officeDocument/2006/relationships" r:id="rId7"/>
            </a:rPr>
            <a:t>International Foundation Year</a:t>
          </a:r>
          <a:endParaRPr lang="en-US" sz="2400" kern="1200"/>
        </a:p>
      </dsp:txBody>
      <dsp:txXfrm>
        <a:off x="0" y="4494393"/>
        <a:ext cx="10704424" cy="74895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B303F-6467-4FA6-947F-B11F438232D4}" type="datetimeFigureOut">
              <a:rPr lang="en-GB" smtClean="0"/>
              <a:t>01/07/2025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C6B51-8E22-4045-BAF6-9CAF16B533B7}" type="slidenum">
              <a:rPr lang="en-GB" smtClean="0"/>
              <a:t>‹#›</a:t>
            </a:fld>
            <a:endParaRPr lang="en-GB"/>
          </a:p>
        </p:txBody>
      </p:sp>
    </p:spTree>
    <p:extLst>
      <p:ext uri="{BB962C8B-B14F-4D97-AF65-F5344CB8AC3E}">
        <p14:creationId xmlns:p14="http://schemas.microsoft.com/office/powerpoint/2010/main" val="268978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AF7071-D3C2-45E8-AD65-D648454F0EC7}" type="slidenum">
              <a:rPr lang="en-GB" smtClean="0"/>
              <a:t>2</a:t>
            </a:fld>
            <a:endParaRPr lang="en-GB"/>
          </a:p>
        </p:txBody>
      </p:sp>
    </p:spTree>
    <p:extLst>
      <p:ext uri="{BB962C8B-B14F-4D97-AF65-F5344CB8AC3E}">
        <p14:creationId xmlns:p14="http://schemas.microsoft.com/office/powerpoint/2010/main" val="3888684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B01AC-BA96-4AD0-9B27-BA78DCD22E22}" type="slidenum">
              <a:rPr lang="en-GB" altLang="en-US"/>
              <a:pPr/>
              <a:t>12</a:t>
            </a:fld>
            <a:endParaRPr lang="en-GB" alt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baseline="0"/>
          </a:p>
        </p:txBody>
      </p:sp>
    </p:spTree>
    <p:extLst>
      <p:ext uri="{BB962C8B-B14F-4D97-AF65-F5344CB8AC3E}">
        <p14:creationId xmlns:p14="http://schemas.microsoft.com/office/powerpoint/2010/main" val="3549055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B01AC-BA96-4AD0-9B27-BA78DCD22E22}" type="slidenum">
              <a:rPr lang="en-GB" altLang="en-US"/>
              <a:pPr/>
              <a:t>13</a:t>
            </a:fld>
            <a:endParaRPr lang="en-GB" alt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baseline="0"/>
          </a:p>
          <a:p>
            <a:endParaRPr lang="en-US" altLang="en-US"/>
          </a:p>
        </p:txBody>
      </p:sp>
    </p:spTree>
    <p:extLst>
      <p:ext uri="{BB962C8B-B14F-4D97-AF65-F5344CB8AC3E}">
        <p14:creationId xmlns:p14="http://schemas.microsoft.com/office/powerpoint/2010/main" val="312504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B01AC-BA96-4AD0-9B27-BA78DCD22E22}" type="slidenum">
              <a:rPr lang="en-GB" altLang="en-US"/>
              <a:pPr/>
              <a:t>14</a:t>
            </a:fld>
            <a:endParaRPr lang="en-GB" alt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p>
          <a:p>
            <a:endParaRPr lang="en-US" altLang="en-US"/>
          </a:p>
        </p:txBody>
      </p:sp>
    </p:spTree>
    <p:extLst>
      <p:ext uri="{BB962C8B-B14F-4D97-AF65-F5344CB8AC3E}">
        <p14:creationId xmlns:p14="http://schemas.microsoft.com/office/powerpoint/2010/main" val="4004829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B01AC-BA96-4AD0-9B27-BA78DCD22E22}" type="slidenum">
              <a:rPr lang="en-GB" altLang="en-US"/>
              <a:pPr/>
              <a:t>15</a:t>
            </a:fld>
            <a:endParaRPr lang="en-GB" alt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baseline="0">
              <a:cs typeface="Calibri"/>
            </a:endParaRPr>
          </a:p>
          <a:p>
            <a:endParaRPr lang="en-US" altLang="en-US"/>
          </a:p>
        </p:txBody>
      </p:sp>
    </p:spTree>
    <p:extLst>
      <p:ext uri="{BB962C8B-B14F-4D97-AF65-F5344CB8AC3E}">
        <p14:creationId xmlns:p14="http://schemas.microsoft.com/office/powerpoint/2010/main" val="2804760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aseline="0"/>
          </a:p>
          <a:p>
            <a:endParaRPr lang="en-GB" alt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1122" indent="-288893">
              <a:spcBef>
                <a:spcPct val="30000"/>
              </a:spcBef>
              <a:defRPr sz="1200">
                <a:solidFill>
                  <a:schemeClr val="tx1"/>
                </a:solidFill>
                <a:latin typeface="Arial" charset="0"/>
              </a:defRPr>
            </a:lvl2pPr>
            <a:lvl3pPr marL="1155573" indent="-231115">
              <a:spcBef>
                <a:spcPct val="30000"/>
              </a:spcBef>
              <a:defRPr sz="1200">
                <a:solidFill>
                  <a:schemeClr val="tx1"/>
                </a:solidFill>
                <a:latin typeface="Arial" charset="0"/>
              </a:defRPr>
            </a:lvl3pPr>
            <a:lvl4pPr marL="1617802" indent="-231115">
              <a:spcBef>
                <a:spcPct val="30000"/>
              </a:spcBef>
              <a:defRPr sz="1200">
                <a:solidFill>
                  <a:schemeClr val="tx1"/>
                </a:solidFill>
                <a:latin typeface="Arial" charset="0"/>
              </a:defRPr>
            </a:lvl4pPr>
            <a:lvl5pPr marL="2080031" indent="-231115">
              <a:spcBef>
                <a:spcPct val="30000"/>
              </a:spcBef>
              <a:defRPr sz="1200">
                <a:solidFill>
                  <a:schemeClr val="tx1"/>
                </a:solidFill>
                <a:latin typeface="Arial" charset="0"/>
              </a:defRPr>
            </a:lvl5pPr>
            <a:lvl6pPr marL="2542261" indent="-231115" eaLnBrk="0" fontAlgn="base" hangingPunct="0">
              <a:spcBef>
                <a:spcPct val="30000"/>
              </a:spcBef>
              <a:spcAft>
                <a:spcPct val="0"/>
              </a:spcAft>
              <a:defRPr sz="1200">
                <a:solidFill>
                  <a:schemeClr val="tx1"/>
                </a:solidFill>
                <a:latin typeface="Arial" charset="0"/>
              </a:defRPr>
            </a:lvl6pPr>
            <a:lvl7pPr marL="3004490" indent="-231115" eaLnBrk="0" fontAlgn="base" hangingPunct="0">
              <a:spcBef>
                <a:spcPct val="30000"/>
              </a:spcBef>
              <a:spcAft>
                <a:spcPct val="0"/>
              </a:spcAft>
              <a:defRPr sz="1200">
                <a:solidFill>
                  <a:schemeClr val="tx1"/>
                </a:solidFill>
                <a:latin typeface="Arial" charset="0"/>
              </a:defRPr>
            </a:lvl7pPr>
            <a:lvl8pPr marL="3466719" indent="-231115" eaLnBrk="0" fontAlgn="base" hangingPunct="0">
              <a:spcBef>
                <a:spcPct val="30000"/>
              </a:spcBef>
              <a:spcAft>
                <a:spcPct val="0"/>
              </a:spcAft>
              <a:defRPr sz="1200">
                <a:solidFill>
                  <a:schemeClr val="tx1"/>
                </a:solidFill>
                <a:latin typeface="Arial" charset="0"/>
              </a:defRPr>
            </a:lvl8pPr>
            <a:lvl9pPr marL="3928948" indent="-231115" eaLnBrk="0" fontAlgn="base" hangingPunct="0">
              <a:spcBef>
                <a:spcPct val="30000"/>
              </a:spcBef>
              <a:spcAft>
                <a:spcPct val="0"/>
              </a:spcAft>
              <a:defRPr sz="1200">
                <a:solidFill>
                  <a:schemeClr val="tx1"/>
                </a:solidFill>
                <a:latin typeface="Arial" charset="0"/>
              </a:defRPr>
            </a:lvl9pPr>
          </a:lstStyle>
          <a:p>
            <a:pPr>
              <a:spcBef>
                <a:spcPct val="0"/>
              </a:spcBef>
            </a:pPr>
            <a:fld id="{0EC480E2-DE7D-4802-B606-6104437D5E7A}" type="slidenum">
              <a:rPr lang="en-GB" altLang="en-US"/>
              <a:pPr>
                <a:spcBef>
                  <a:spcPct val="0"/>
                </a:spcBef>
              </a:pPr>
              <a:t>16</a:t>
            </a:fld>
            <a:endParaRPr lang="en-GB" altLang="en-US"/>
          </a:p>
        </p:txBody>
      </p:sp>
    </p:spTree>
    <p:extLst>
      <p:ext uri="{BB962C8B-B14F-4D97-AF65-F5344CB8AC3E}">
        <p14:creationId xmlns:p14="http://schemas.microsoft.com/office/powerpoint/2010/main" val="1459239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B01AC-BA96-4AD0-9B27-BA78DCD22E22}" type="slidenum">
              <a:rPr lang="en-GB" altLang="en-US"/>
              <a:pPr/>
              <a:t>4</a:t>
            </a:fld>
            <a:endParaRPr lang="en-GB" alt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a:solidFill>
                <a:schemeClr val="accent6">
                  <a:lumMod val="75000"/>
                </a:schemeClr>
              </a:solidFill>
            </a:endParaRPr>
          </a:p>
        </p:txBody>
      </p:sp>
    </p:spTree>
    <p:extLst>
      <p:ext uri="{BB962C8B-B14F-4D97-AF65-F5344CB8AC3E}">
        <p14:creationId xmlns:p14="http://schemas.microsoft.com/office/powerpoint/2010/main" val="312938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B01AC-BA96-4AD0-9B27-BA78DCD22E22}" type="slidenum">
              <a:rPr lang="en-GB" altLang="en-US"/>
              <a:pPr/>
              <a:t>5</a:t>
            </a:fld>
            <a:endParaRPr lang="en-GB" alt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4177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B01AC-BA96-4AD0-9B27-BA78DCD22E22}" type="slidenum">
              <a:rPr lang="en-GB" altLang="en-US"/>
              <a:pPr/>
              <a:t>6</a:t>
            </a:fld>
            <a:endParaRPr lang="en-GB" alt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9567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B01AC-BA96-4AD0-9B27-BA78DCD22E22}" type="slidenum">
              <a:rPr lang="en-GB" altLang="en-US"/>
              <a:pPr/>
              <a:t>7</a:t>
            </a:fld>
            <a:endParaRPr lang="en-GB" alt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a:solidFill>
                <a:schemeClr val="accent6">
                  <a:lumMod val="75000"/>
                </a:schemeClr>
              </a:solidFill>
            </a:endParaRPr>
          </a:p>
        </p:txBody>
      </p:sp>
    </p:spTree>
    <p:extLst>
      <p:ext uri="{BB962C8B-B14F-4D97-AF65-F5344CB8AC3E}">
        <p14:creationId xmlns:p14="http://schemas.microsoft.com/office/powerpoint/2010/main" val="3023599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B01AC-BA96-4AD0-9B27-BA78DCD22E22}" type="slidenum">
              <a:rPr lang="en-GB" altLang="en-US"/>
              <a:pPr/>
              <a:t>8</a:t>
            </a:fld>
            <a:endParaRPr lang="en-GB" alt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8058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B01AC-BA96-4AD0-9B27-BA78DCD22E22}" type="slidenum">
              <a:rPr lang="en-GB" altLang="en-US"/>
              <a:pPr/>
              <a:t>9</a:t>
            </a:fld>
            <a:endParaRPr lang="en-GB" alt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75551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B01AC-BA96-4AD0-9B27-BA78DCD22E22}" type="slidenum">
              <a:rPr lang="en-GB" altLang="en-US"/>
              <a:pPr/>
              <a:t>10</a:t>
            </a:fld>
            <a:endParaRPr lang="en-GB" alt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baseline="0"/>
          </a:p>
        </p:txBody>
      </p:sp>
    </p:spTree>
    <p:extLst>
      <p:ext uri="{BB962C8B-B14F-4D97-AF65-F5344CB8AC3E}">
        <p14:creationId xmlns:p14="http://schemas.microsoft.com/office/powerpoint/2010/main" val="2715282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B01AC-BA96-4AD0-9B27-BA78DCD22E22}" type="slidenum">
              <a:rPr lang="en-GB" altLang="en-US"/>
              <a:pPr/>
              <a:t>11</a:t>
            </a:fld>
            <a:endParaRPr lang="en-GB" alt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baseline="0">
              <a:cs typeface="Calibri"/>
            </a:endParaRPr>
          </a:p>
          <a:p>
            <a:endParaRPr lang="en-US" altLang="en-US"/>
          </a:p>
        </p:txBody>
      </p:sp>
    </p:spTree>
    <p:extLst>
      <p:ext uri="{BB962C8B-B14F-4D97-AF65-F5344CB8AC3E}">
        <p14:creationId xmlns:p14="http://schemas.microsoft.com/office/powerpoint/2010/main" val="2699876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E309-8A0F-1DE7-B521-FA62D60844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5D77BE-9E2A-CCF5-EA85-5D3B3EA858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B949D3-917C-E6D6-9885-446F22D533B6}"/>
              </a:ext>
            </a:extLst>
          </p:cNvPr>
          <p:cNvSpPr>
            <a:spLocks noGrp="1"/>
          </p:cNvSpPr>
          <p:nvPr>
            <p:ph type="dt" sz="half" idx="10"/>
          </p:nvPr>
        </p:nvSpPr>
        <p:spPr/>
        <p:txBody>
          <a:bodyPr/>
          <a:lstStyle/>
          <a:p>
            <a:fld id="{35CF0621-F8AC-488D-80BA-6AD44A8906DB}" type="datetimeFigureOut">
              <a:rPr lang="en-GB" smtClean="0"/>
              <a:t>01/07/2025</a:t>
            </a:fld>
            <a:endParaRPr lang="en-GB"/>
          </a:p>
        </p:txBody>
      </p:sp>
      <p:sp>
        <p:nvSpPr>
          <p:cNvPr id="5" name="Footer Placeholder 4">
            <a:extLst>
              <a:ext uri="{FF2B5EF4-FFF2-40B4-BE49-F238E27FC236}">
                <a16:creationId xmlns:a16="http://schemas.microsoft.com/office/drawing/2014/main" id="{79737EF1-940D-6A0A-6B92-87E7A4EEC0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1F5D77-DEC7-3A4E-EBE5-EDCD2CA56741}"/>
              </a:ext>
            </a:extLst>
          </p:cNvPr>
          <p:cNvSpPr>
            <a:spLocks noGrp="1"/>
          </p:cNvSpPr>
          <p:nvPr>
            <p:ph type="sldNum" sz="quarter" idx="12"/>
          </p:nvPr>
        </p:nvSpPr>
        <p:spPr/>
        <p:txBody>
          <a:bodyPr/>
          <a:lstStyle/>
          <a:p>
            <a:fld id="{30754B0A-8A1F-4F3E-AB26-17D3A1CD6382}" type="slidenum">
              <a:rPr lang="en-GB" smtClean="0"/>
              <a:t>‹#›</a:t>
            </a:fld>
            <a:endParaRPr lang="en-GB"/>
          </a:p>
        </p:txBody>
      </p:sp>
    </p:spTree>
    <p:extLst>
      <p:ext uri="{BB962C8B-B14F-4D97-AF65-F5344CB8AC3E}">
        <p14:creationId xmlns:p14="http://schemas.microsoft.com/office/powerpoint/2010/main" val="254970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D866-48BF-9422-FC3C-8502891240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8C706A-1D8A-C2C7-73FA-A72A7CC50A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45B217-8E60-CF29-E7E2-D0FCF7C3C477}"/>
              </a:ext>
            </a:extLst>
          </p:cNvPr>
          <p:cNvSpPr>
            <a:spLocks noGrp="1"/>
          </p:cNvSpPr>
          <p:nvPr>
            <p:ph type="dt" sz="half" idx="10"/>
          </p:nvPr>
        </p:nvSpPr>
        <p:spPr/>
        <p:txBody>
          <a:bodyPr/>
          <a:lstStyle/>
          <a:p>
            <a:fld id="{35CF0621-F8AC-488D-80BA-6AD44A8906DB}" type="datetimeFigureOut">
              <a:rPr lang="en-GB" smtClean="0"/>
              <a:t>01/07/2025</a:t>
            </a:fld>
            <a:endParaRPr lang="en-GB"/>
          </a:p>
        </p:txBody>
      </p:sp>
      <p:sp>
        <p:nvSpPr>
          <p:cNvPr id="5" name="Footer Placeholder 4">
            <a:extLst>
              <a:ext uri="{FF2B5EF4-FFF2-40B4-BE49-F238E27FC236}">
                <a16:creationId xmlns:a16="http://schemas.microsoft.com/office/drawing/2014/main" id="{D9136203-9822-F466-08FB-18758B9A4F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DA430D-8CAD-6F5B-71B0-CB016B25E22E}"/>
              </a:ext>
            </a:extLst>
          </p:cNvPr>
          <p:cNvSpPr>
            <a:spLocks noGrp="1"/>
          </p:cNvSpPr>
          <p:nvPr>
            <p:ph type="sldNum" sz="quarter" idx="12"/>
          </p:nvPr>
        </p:nvSpPr>
        <p:spPr/>
        <p:txBody>
          <a:bodyPr/>
          <a:lstStyle/>
          <a:p>
            <a:fld id="{30754B0A-8A1F-4F3E-AB26-17D3A1CD6382}" type="slidenum">
              <a:rPr lang="en-GB" smtClean="0"/>
              <a:t>‹#›</a:t>
            </a:fld>
            <a:endParaRPr lang="en-GB"/>
          </a:p>
        </p:txBody>
      </p:sp>
    </p:spTree>
    <p:extLst>
      <p:ext uri="{BB962C8B-B14F-4D97-AF65-F5344CB8AC3E}">
        <p14:creationId xmlns:p14="http://schemas.microsoft.com/office/powerpoint/2010/main" val="298472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205B53-4632-CD09-F3FE-75F5647763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9C2B47-DB96-37B4-82D8-F1DF0A765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606348-9328-CFBA-4C55-A610E4E10B12}"/>
              </a:ext>
            </a:extLst>
          </p:cNvPr>
          <p:cNvSpPr>
            <a:spLocks noGrp="1"/>
          </p:cNvSpPr>
          <p:nvPr>
            <p:ph type="dt" sz="half" idx="10"/>
          </p:nvPr>
        </p:nvSpPr>
        <p:spPr/>
        <p:txBody>
          <a:bodyPr/>
          <a:lstStyle/>
          <a:p>
            <a:fld id="{35CF0621-F8AC-488D-80BA-6AD44A8906DB}" type="datetimeFigureOut">
              <a:rPr lang="en-GB" smtClean="0"/>
              <a:t>01/07/2025</a:t>
            </a:fld>
            <a:endParaRPr lang="en-GB"/>
          </a:p>
        </p:txBody>
      </p:sp>
      <p:sp>
        <p:nvSpPr>
          <p:cNvPr id="5" name="Footer Placeholder 4">
            <a:extLst>
              <a:ext uri="{FF2B5EF4-FFF2-40B4-BE49-F238E27FC236}">
                <a16:creationId xmlns:a16="http://schemas.microsoft.com/office/drawing/2014/main" id="{7E6956B5-52E2-29B5-33AC-DDBE9E49A7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7EAD0A-BDB1-87E8-3C83-88FFE78BF762}"/>
              </a:ext>
            </a:extLst>
          </p:cNvPr>
          <p:cNvSpPr>
            <a:spLocks noGrp="1"/>
          </p:cNvSpPr>
          <p:nvPr>
            <p:ph type="sldNum" sz="quarter" idx="12"/>
          </p:nvPr>
        </p:nvSpPr>
        <p:spPr/>
        <p:txBody>
          <a:bodyPr/>
          <a:lstStyle/>
          <a:p>
            <a:fld id="{30754B0A-8A1F-4F3E-AB26-17D3A1CD6382}" type="slidenum">
              <a:rPr lang="en-GB" smtClean="0"/>
              <a:t>‹#›</a:t>
            </a:fld>
            <a:endParaRPr lang="en-GB"/>
          </a:p>
        </p:txBody>
      </p:sp>
    </p:spTree>
    <p:extLst>
      <p:ext uri="{BB962C8B-B14F-4D97-AF65-F5344CB8AC3E}">
        <p14:creationId xmlns:p14="http://schemas.microsoft.com/office/powerpoint/2010/main" val="314304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20D0-BC0F-446E-53A0-F8C2D2D4D0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EFE83-5F44-D9EF-AAA4-E4E075D968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102B75-0AFE-C0E6-486C-7FA6B6CC110C}"/>
              </a:ext>
            </a:extLst>
          </p:cNvPr>
          <p:cNvSpPr>
            <a:spLocks noGrp="1"/>
          </p:cNvSpPr>
          <p:nvPr>
            <p:ph type="dt" sz="half" idx="10"/>
          </p:nvPr>
        </p:nvSpPr>
        <p:spPr/>
        <p:txBody>
          <a:bodyPr/>
          <a:lstStyle/>
          <a:p>
            <a:fld id="{35CF0621-F8AC-488D-80BA-6AD44A8906DB}" type="datetimeFigureOut">
              <a:rPr lang="en-GB" smtClean="0"/>
              <a:t>01/07/2025</a:t>
            </a:fld>
            <a:endParaRPr lang="en-GB"/>
          </a:p>
        </p:txBody>
      </p:sp>
      <p:sp>
        <p:nvSpPr>
          <p:cNvPr id="5" name="Footer Placeholder 4">
            <a:extLst>
              <a:ext uri="{FF2B5EF4-FFF2-40B4-BE49-F238E27FC236}">
                <a16:creationId xmlns:a16="http://schemas.microsoft.com/office/drawing/2014/main" id="{BBC1191C-417D-BA35-99A2-7528DA21E3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50720A-5971-0B41-E836-9B61C7E86C5F}"/>
              </a:ext>
            </a:extLst>
          </p:cNvPr>
          <p:cNvSpPr>
            <a:spLocks noGrp="1"/>
          </p:cNvSpPr>
          <p:nvPr>
            <p:ph type="sldNum" sz="quarter" idx="12"/>
          </p:nvPr>
        </p:nvSpPr>
        <p:spPr/>
        <p:txBody>
          <a:bodyPr/>
          <a:lstStyle/>
          <a:p>
            <a:fld id="{30754B0A-8A1F-4F3E-AB26-17D3A1CD6382}" type="slidenum">
              <a:rPr lang="en-GB" smtClean="0"/>
              <a:t>‹#›</a:t>
            </a:fld>
            <a:endParaRPr lang="en-GB"/>
          </a:p>
        </p:txBody>
      </p:sp>
    </p:spTree>
    <p:extLst>
      <p:ext uri="{BB962C8B-B14F-4D97-AF65-F5344CB8AC3E}">
        <p14:creationId xmlns:p14="http://schemas.microsoft.com/office/powerpoint/2010/main" val="42619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99679-A8E9-179B-DE4E-B40C6AA891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654229-5894-FD3B-74DD-9020E1D328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897D95-EAE7-EE7C-1653-41C61FC9C468}"/>
              </a:ext>
            </a:extLst>
          </p:cNvPr>
          <p:cNvSpPr>
            <a:spLocks noGrp="1"/>
          </p:cNvSpPr>
          <p:nvPr>
            <p:ph type="dt" sz="half" idx="10"/>
          </p:nvPr>
        </p:nvSpPr>
        <p:spPr/>
        <p:txBody>
          <a:bodyPr/>
          <a:lstStyle/>
          <a:p>
            <a:fld id="{35CF0621-F8AC-488D-80BA-6AD44A8906DB}" type="datetimeFigureOut">
              <a:rPr lang="en-GB" smtClean="0"/>
              <a:t>01/07/2025</a:t>
            </a:fld>
            <a:endParaRPr lang="en-GB"/>
          </a:p>
        </p:txBody>
      </p:sp>
      <p:sp>
        <p:nvSpPr>
          <p:cNvPr id="5" name="Footer Placeholder 4">
            <a:extLst>
              <a:ext uri="{FF2B5EF4-FFF2-40B4-BE49-F238E27FC236}">
                <a16:creationId xmlns:a16="http://schemas.microsoft.com/office/drawing/2014/main" id="{72433118-BB87-2322-A524-4ADC42A179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B6F199-D03A-56A3-2ADF-A170FE4052A9}"/>
              </a:ext>
            </a:extLst>
          </p:cNvPr>
          <p:cNvSpPr>
            <a:spLocks noGrp="1"/>
          </p:cNvSpPr>
          <p:nvPr>
            <p:ph type="sldNum" sz="quarter" idx="12"/>
          </p:nvPr>
        </p:nvSpPr>
        <p:spPr/>
        <p:txBody>
          <a:bodyPr/>
          <a:lstStyle/>
          <a:p>
            <a:fld id="{30754B0A-8A1F-4F3E-AB26-17D3A1CD6382}" type="slidenum">
              <a:rPr lang="en-GB" smtClean="0"/>
              <a:t>‹#›</a:t>
            </a:fld>
            <a:endParaRPr lang="en-GB"/>
          </a:p>
        </p:txBody>
      </p:sp>
    </p:spTree>
    <p:extLst>
      <p:ext uri="{BB962C8B-B14F-4D97-AF65-F5344CB8AC3E}">
        <p14:creationId xmlns:p14="http://schemas.microsoft.com/office/powerpoint/2010/main" val="2280911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B04C9-9736-0548-8AFF-798E460FB1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8BD46A-3EB9-AC34-F9B8-2E8042FB66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68518D-1BF6-8792-F8C6-003FAAC9D2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CD85779-C6EA-7104-29E3-7B683A18CEFB}"/>
              </a:ext>
            </a:extLst>
          </p:cNvPr>
          <p:cNvSpPr>
            <a:spLocks noGrp="1"/>
          </p:cNvSpPr>
          <p:nvPr>
            <p:ph type="dt" sz="half" idx="10"/>
          </p:nvPr>
        </p:nvSpPr>
        <p:spPr/>
        <p:txBody>
          <a:bodyPr/>
          <a:lstStyle/>
          <a:p>
            <a:fld id="{35CF0621-F8AC-488D-80BA-6AD44A8906DB}" type="datetimeFigureOut">
              <a:rPr lang="en-GB" smtClean="0"/>
              <a:t>01/07/2025</a:t>
            </a:fld>
            <a:endParaRPr lang="en-GB"/>
          </a:p>
        </p:txBody>
      </p:sp>
      <p:sp>
        <p:nvSpPr>
          <p:cNvPr id="6" name="Footer Placeholder 5">
            <a:extLst>
              <a:ext uri="{FF2B5EF4-FFF2-40B4-BE49-F238E27FC236}">
                <a16:creationId xmlns:a16="http://schemas.microsoft.com/office/drawing/2014/main" id="{B7DF398B-3ECB-58F3-CB80-17149E9945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F6D997-0840-82AB-CD96-B7B71CB5DB61}"/>
              </a:ext>
            </a:extLst>
          </p:cNvPr>
          <p:cNvSpPr>
            <a:spLocks noGrp="1"/>
          </p:cNvSpPr>
          <p:nvPr>
            <p:ph type="sldNum" sz="quarter" idx="12"/>
          </p:nvPr>
        </p:nvSpPr>
        <p:spPr/>
        <p:txBody>
          <a:bodyPr/>
          <a:lstStyle/>
          <a:p>
            <a:fld id="{30754B0A-8A1F-4F3E-AB26-17D3A1CD6382}" type="slidenum">
              <a:rPr lang="en-GB" smtClean="0"/>
              <a:t>‹#›</a:t>
            </a:fld>
            <a:endParaRPr lang="en-GB"/>
          </a:p>
        </p:txBody>
      </p:sp>
    </p:spTree>
    <p:extLst>
      <p:ext uri="{BB962C8B-B14F-4D97-AF65-F5344CB8AC3E}">
        <p14:creationId xmlns:p14="http://schemas.microsoft.com/office/powerpoint/2010/main" val="942070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53C1A-C49B-2017-C784-EE8491CD34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ACFE4A-F70C-E35B-9ED9-F030EA8E2E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407A43-2166-0AAA-4EC4-6785DFD4C3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CAEB73-BDD2-A5F6-AA22-BADD5064A4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392B1-038C-8F34-2BA8-5543CAA6A2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542E24-3A03-78EC-2B5A-9C7981B990DA}"/>
              </a:ext>
            </a:extLst>
          </p:cNvPr>
          <p:cNvSpPr>
            <a:spLocks noGrp="1"/>
          </p:cNvSpPr>
          <p:nvPr>
            <p:ph type="dt" sz="half" idx="10"/>
          </p:nvPr>
        </p:nvSpPr>
        <p:spPr/>
        <p:txBody>
          <a:bodyPr/>
          <a:lstStyle/>
          <a:p>
            <a:fld id="{35CF0621-F8AC-488D-80BA-6AD44A8906DB}" type="datetimeFigureOut">
              <a:rPr lang="en-GB" smtClean="0"/>
              <a:t>01/07/2025</a:t>
            </a:fld>
            <a:endParaRPr lang="en-GB"/>
          </a:p>
        </p:txBody>
      </p:sp>
      <p:sp>
        <p:nvSpPr>
          <p:cNvPr id="8" name="Footer Placeholder 7">
            <a:extLst>
              <a:ext uri="{FF2B5EF4-FFF2-40B4-BE49-F238E27FC236}">
                <a16:creationId xmlns:a16="http://schemas.microsoft.com/office/drawing/2014/main" id="{211E552F-0B9C-557C-C60F-3E5E986E91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A7B719-3452-37CA-1571-945DC4DC833F}"/>
              </a:ext>
            </a:extLst>
          </p:cNvPr>
          <p:cNvSpPr>
            <a:spLocks noGrp="1"/>
          </p:cNvSpPr>
          <p:nvPr>
            <p:ph type="sldNum" sz="quarter" idx="12"/>
          </p:nvPr>
        </p:nvSpPr>
        <p:spPr/>
        <p:txBody>
          <a:bodyPr/>
          <a:lstStyle/>
          <a:p>
            <a:fld id="{30754B0A-8A1F-4F3E-AB26-17D3A1CD6382}" type="slidenum">
              <a:rPr lang="en-GB" smtClean="0"/>
              <a:t>‹#›</a:t>
            </a:fld>
            <a:endParaRPr lang="en-GB"/>
          </a:p>
        </p:txBody>
      </p:sp>
    </p:spTree>
    <p:extLst>
      <p:ext uri="{BB962C8B-B14F-4D97-AF65-F5344CB8AC3E}">
        <p14:creationId xmlns:p14="http://schemas.microsoft.com/office/powerpoint/2010/main" val="3530422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FC6B-D125-F202-8801-DE89D2D833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A1363C-06CD-5207-5B83-050506FEF0AE}"/>
              </a:ext>
            </a:extLst>
          </p:cNvPr>
          <p:cNvSpPr>
            <a:spLocks noGrp="1"/>
          </p:cNvSpPr>
          <p:nvPr>
            <p:ph type="dt" sz="half" idx="10"/>
          </p:nvPr>
        </p:nvSpPr>
        <p:spPr/>
        <p:txBody>
          <a:bodyPr/>
          <a:lstStyle/>
          <a:p>
            <a:fld id="{35CF0621-F8AC-488D-80BA-6AD44A8906DB}" type="datetimeFigureOut">
              <a:rPr lang="en-GB" smtClean="0"/>
              <a:t>01/07/2025</a:t>
            </a:fld>
            <a:endParaRPr lang="en-GB"/>
          </a:p>
        </p:txBody>
      </p:sp>
      <p:sp>
        <p:nvSpPr>
          <p:cNvPr id="4" name="Footer Placeholder 3">
            <a:extLst>
              <a:ext uri="{FF2B5EF4-FFF2-40B4-BE49-F238E27FC236}">
                <a16:creationId xmlns:a16="http://schemas.microsoft.com/office/drawing/2014/main" id="{1FF16A41-6685-F13C-9A87-1C314CACFA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0B5113-D79C-8A0F-3668-434975A9E577}"/>
              </a:ext>
            </a:extLst>
          </p:cNvPr>
          <p:cNvSpPr>
            <a:spLocks noGrp="1"/>
          </p:cNvSpPr>
          <p:nvPr>
            <p:ph type="sldNum" sz="quarter" idx="12"/>
          </p:nvPr>
        </p:nvSpPr>
        <p:spPr/>
        <p:txBody>
          <a:bodyPr/>
          <a:lstStyle/>
          <a:p>
            <a:fld id="{30754B0A-8A1F-4F3E-AB26-17D3A1CD6382}" type="slidenum">
              <a:rPr lang="en-GB" smtClean="0"/>
              <a:t>‹#›</a:t>
            </a:fld>
            <a:endParaRPr lang="en-GB"/>
          </a:p>
        </p:txBody>
      </p:sp>
    </p:spTree>
    <p:extLst>
      <p:ext uri="{BB962C8B-B14F-4D97-AF65-F5344CB8AC3E}">
        <p14:creationId xmlns:p14="http://schemas.microsoft.com/office/powerpoint/2010/main" val="1233536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216B90-76EA-5FD4-A00F-C3FC81785CBD}"/>
              </a:ext>
            </a:extLst>
          </p:cNvPr>
          <p:cNvSpPr>
            <a:spLocks noGrp="1"/>
          </p:cNvSpPr>
          <p:nvPr>
            <p:ph type="dt" sz="half" idx="10"/>
          </p:nvPr>
        </p:nvSpPr>
        <p:spPr/>
        <p:txBody>
          <a:bodyPr/>
          <a:lstStyle/>
          <a:p>
            <a:fld id="{35CF0621-F8AC-488D-80BA-6AD44A8906DB}" type="datetimeFigureOut">
              <a:rPr lang="en-GB" smtClean="0"/>
              <a:t>01/07/2025</a:t>
            </a:fld>
            <a:endParaRPr lang="en-GB"/>
          </a:p>
        </p:txBody>
      </p:sp>
      <p:sp>
        <p:nvSpPr>
          <p:cNvPr id="3" name="Footer Placeholder 2">
            <a:extLst>
              <a:ext uri="{FF2B5EF4-FFF2-40B4-BE49-F238E27FC236}">
                <a16:creationId xmlns:a16="http://schemas.microsoft.com/office/drawing/2014/main" id="{C2ECAB29-97AC-C616-6A7E-655BC25E0F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8C2DF92-5949-079D-9537-735CC1029F83}"/>
              </a:ext>
            </a:extLst>
          </p:cNvPr>
          <p:cNvSpPr>
            <a:spLocks noGrp="1"/>
          </p:cNvSpPr>
          <p:nvPr>
            <p:ph type="sldNum" sz="quarter" idx="12"/>
          </p:nvPr>
        </p:nvSpPr>
        <p:spPr/>
        <p:txBody>
          <a:bodyPr/>
          <a:lstStyle/>
          <a:p>
            <a:fld id="{30754B0A-8A1F-4F3E-AB26-17D3A1CD6382}" type="slidenum">
              <a:rPr lang="en-GB" smtClean="0"/>
              <a:t>‹#›</a:t>
            </a:fld>
            <a:endParaRPr lang="en-GB"/>
          </a:p>
        </p:txBody>
      </p:sp>
    </p:spTree>
    <p:extLst>
      <p:ext uri="{BB962C8B-B14F-4D97-AF65-F5344CB8AC3E}">
        <p14:creationId xmlns:p14="http://schemas.microsoft.com/office/powerpoint/2010/main" val="3647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914C-8FAD-68AA-BF93-7933D60ECC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EC8A4E-DB19-4A6A-7B8E-A67AFB475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EA3C094-493B-8414-7127-127E5CB32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0B31CE-B6F1-312B-8107-28644104FF96}"/>
              </a:ext>
            </a:extLst>
          </p:cNvPr>
          <p:cNvSpPr>
            <a:spLocks noGrp="1"/>
          </p:cNvSpPr>
          <p:nvPr>
            <p:ph type="dt" sz="half" idx="10"/>
          </p:nvPr>
        </p:nvSpPr>
        <p:spPr/>
        <p:txBody>
          <a:bodyPr/>
          <a:lstStyle/>
          <a:p>
            <a:fld id="{35CF0621-F8AC-488D-80BA-6AD44A8906DB}" type="datetimeFigureOut">
              <a:rPr lang="en-GB" smtClean="0"/>
              <a:t>01/07/2025</a:t>
            </a:fld>
            <a:endParaRPr lang="en-GB"/>
          </a:p>
        </p:txBody>
      </p:sp>
      <p:sp>
        <p:nvSpPr>
          <p:cNvPr id="6" name="Footer Placeholder 5">
            <a:extLst>
              <a:ext uri="{FF2B5EF4-FFF2-40B4-BE49-F238E27FC236}">
                <a16:creationId xmlns:a16="http://schemas.microsoft.com/office/drawing/2014/main" id="{0360E71E-F6DC-B0D6-64E3-48DF424917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7672D9-D3D0-DF86-249B-D4216F9AA5A2}"/>
              </a:ext>
            </a:extLst>
          </p:cNvPr>
          <p:cNvSpPr>
            <a:spLocks noGrp="1"/>
          </p:cNvSpPr>
          <p:nvPr>
            <p:ph type="sldNum" sz="quarter" idx="12"/>
          </p:nvPr>
        </p:nvSpPr>
        <p:spPr/>
        <p:txBody>
          <a:bodyPr/>
          <a:lstStyle/>
          <a:p>
            <a:fld id="{30754B0A-8A1F-4F3E-AB26-17D3A1CD6382}" type="slidenum">
              <a:rPr lang="en-GB" smtClean="0"/>
              <a:t>‹#›</a:t>
            </a:fld>
            <a:endParaRPr lang="en-GB"/>
          </a:p>
        </p:txBody>
      </p:sp>
    </p:spTree>
    <p:extLst>
      <p:ext uri="{BB962C8B-B14F-4D97-AF65-F5344CB8AC3E}">
        <p14:creationId xmlns:p14="http://schemas.microsoft.com/office/powerpoint/2010/main" val="170890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99740-56DC-A08C-3C5E-F88815680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8D0FCB-3007-7195-B0ED-31D9D07854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5DAEF8-713E-769A-5F0F-AF1FAE418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77A80-D6B6-1F46-434C-278BED2E8F1A}"/>
              </a:ext>
            </a:extLst>
          </p:cNvPr>
          <p:cNvSpPr>
            <a:spLocks noGrp="1"/>
          </p:cNvSpPr>
          <p:nvPr>
            <p:ph type="dt" sz="half" idx="10"/>
          </p:nvPr>
        </p:nvSpPr>
        <p:spPr/>
        <p:txBody>
          <a:bodyPr/>
          <a:lstStyle/>
          <a:p>
            <a:fld id="{35CF0621-F8AC-488D-80BA-6AD44A8906DB}" type="datetimeFigureOut">
              <a:rPr lang="en-GB" smtClean="0"/>
              <a:t>01/07/2025</a:t>
            </a:fld>
            <a:endParaRPr lang="en-GB"/>
          </a:p>
        </p:txBody>
      </p:sp>
      <p:sp>
        <p:nvSpPr>
          <p:cNvPr id="6" name="Footer Placeholder 5">
            <a:extLst>
              <a:ext uri="{FF2B5EF4-FFF2-40B4-BE49-F238E27FC236}">
                <a16:creationId xmlns:a16="http://schemas.microsoft.com/office/drawing/2014/main" id="{90295CB7-D9F3-746B-5FEA-55B4365A51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9434AF-1FE8-62C0-A4DA-0F252517CF8F}"/>
              </a:ext>
            </a:extLst>
          </p:cNvPr>
          <p:cNvSpPr>
            <a:spLocks noGrp="1"/>
          </p:cNvSpPr>
          <p:nvPr>
            <p:ph type="sldNum" sz="quarter" idx="12"/>
          </p:nvPr>
        </p:nvSpPr>
        <p:spPr/>
        <p:txBody>
          <a:bodyPr/>
          <a:lstStyle/>
          <a:p>
            <a:fld id="{30754B0A-8A1F-4F3E-AB26-17D3A1CD6382}" type="slidenum">
              <a:rPr lang="en-GB" smtClean="0"/>
              <a:t>‹#›</a:t>
            </a:fld>
            <a:endParaRPr lang="en-GB"/>
          </a:p>
        </p:txBody>
      </p:sp>
    </p:spTree>
    <p:extLst>
      <p:ext uri="{BB962C8B-B14F-4D97-AF65-F5344CB8AC3E}">
        <p14:creationId xmlns:p14="http://schemas.microsoft.com/office/powerpoint/2010/main" val="78771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76D4F-F694-A6D8-6758-CB0082CD6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1DB7D0-2E1B-23A7-FA5C-C661905085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4F84AD-AB26-4768-0432-0EAB4E02C7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CF0621-F8AC-488D-80BA-6AD44A8906DB}" type="datetimeFigureOut">
              <a:rPr lang="en-GB" smtClean="0"/>
              <a:t>01/07/2025</a:t>
            </a:fld>
            <a:endParaRPr lang="en-GB"/>
          </a:p>
        </p:txBody>
      </p:sp>
      <p:sp>
        <p:nvSpPr>
          <p:cNvPr id="5" name="Footer Placeholder 4">
            <a:extLst>
              <a:ext uri="{FF2B5EF4-FFF2-40B4-BE49-F238E27FC236}">
                <a16:creationId xmlns:a16="http://schemas.microsoft.com/office/drawing/2014/main" id="{5FF650B7-BDB9-67A4-9765-5892089874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5F7D031-6052-6A2B-EE63-10BD7BEE88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754B0A-8A1F-4F3E-AB26-17D3A1CD6382}" type="slidenum">
              <a:rPr lang="en-GB" smtClean="0"/>
              <a:t>‹#›</a:t>
            </a:fld>
            <a:endParaRPr lang="en-GB"/>
          </a:p>
        </p:txBody>
      </p:sp>
    </p:spTree>
    <p:extLst>
      <p:ext uri="{BB962C8B-B14F-4D97-AF65-F5344CB8AC3E}">
        <p14:creationId xmlns:p14="http://schemas.microsoft.com/office/powerpoint/2010/main" val="475977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bradford.ac.uk/undergraduate/foundation/" TargetMode="External"/><Relationship Id="rId7" Type="http://schemas.openxmlformats.org/officeDocument/2006/relationships/hyperlink" Target="https://www.bradford.ac.uk/courses/ug/foundation-clinical-sciences-medicin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bradford.ac.uk/courses/ug/foundation-engineering-digital-technologies/" TargetMode="External"/><Relationship Id="rId5" Type="http://schemas.openxmlformats.org/officeDocument/2006/relationships/hyperlink" Target="https://www.bradford.ac.uk/courses/ug/foundation-health-life-sciences/" TargetMode="External"/><Relationship Id="rId4" Type="http://schemas.openxmlformats.org/officeDocument/2006/relationships/hyperlink" Target="https://www.bradford.ac.uk/courses/ug/foundation-management-law-social-scienc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medium.com/university-of-leeds/changing-direction-with-a-foundation-year-the-supportive-route-towards-studying-a-degree-79a4956b1082" TargetMode="External"/><Relationship Id="rId5" Type="http://schemas.openxmlformats.org/officeDocument/2006/relationships/hyperlink" Target="https://courses.leeds.ac.uk/g075/philosophy-psychology-and-scientific-thought-ba" TargetMode="Externa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j.lees1@leeds.ac.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285" y="1107653"/>
            <a:ext cx="11373424" cy="1477328"/>
          </a:xfrm>
          <a:prstGeom prst="rect">
            <a:avLst/>
          </a:prstGeom>
          <a:noFill/>
        </p:spPr>
        <p:txBody>
          <a:bodyPr wrap="square" lIns="91440" tIns="45720" rIns="91440" bIns="45720" rtlCol="0" anchor="t">
            <a:spAutoFit/>
          </a:bodyPr>
          <a:lstStyle/>
          <a:p>
            <a:pPr algn="ctr"/>
            <a:r>
              <a:rPr lang="en-GB" sz="5500" b="1">
                <a:cs typeface="Arial" panose="020B0604020202020204" pitchFamily="34" charset="0"/>
              </a:rPr>
              <a:t>Foundation Years</a:t>
            </a:r>
            <a:endParaRPr lang="en-GB" sz="4500" b="1">
              <a:cs typeface="Arial" panose="020B0604020202020204" pitchFamily="34" charset="0"/>
            </a:endParaRPr>
          </a:p>
          <a:p>
            <a:pPr algn="ctr"/>
            <a:r>
              <a:rPr lang="en-GB" sz="3500" b="1">
                <a:cs typeface="Arial"/>
              </a:rPr>
              <a:t>Alternative pathways to HE study </a:t>
            </a:r>
            <a:endParaRPr lang="en-GB" sz="3500" b="1">
              <a:ea typeface="Calibri"/>
              <a:cs typeface="Arial" panose="020B0604020202020204" pitchFamily="34" charset="0"/>
            </a:endParaRPr>
          </a:p>
        </p:txBody>
      </p:sp>
      <p:pic>
        <p:nvPicPr>
          <p:cNvPr id="6" name="Picture 2" descr="Image result for university of leed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0" y="177800"/>
            <a:ext cx="2285997" cy="6629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DBC846D-1488-D64D-8842-2B88890CC998}"/>
              </a:ext>
            </a:extLst>
          </p:cNvPr>
          <p:cNvSpPr txBox="1"/>
          <p:nvPr/>
        </p:nvSpPr>
        <p:spPr>
          <a:xfrm>
            <a:off x="481080" y="363685"/>
            <a:ext cx="4709742" cy="523220"/>
          </a:xfrm>
          <a:prstGeom prst="rect">
            <a:avLst/>
          </a:prstGeom>
          <a:noFill/>
        </p:spPr>
        <p:txBody>
          <a:bodyPr wrap="square" rtlCol="0">
            <a:spAutoFit/>
          </a:bodyPr>
          <a:lstStyle/>
          <a:p>
            <a:r>
              <a:rPr lang="en-US" sz="2800" b="1"/>
              <a:t>Lifelong Learning Centre </a:t>
            </a:r>
          </a:p>
        </p:txBody>
      </p:sp>
      <p:pic>
        <p:nvPicPr>
          <p:cNvPr id="14" name="Picture 13">
            <a:extLst>
              <a:ext uri="{FF2B5EF4-FFF2-40B4-BE49-F238E27FC236}">
                <a16:creationId xmlns:a16="http://schemas.microsoft.com/office/drawing/2014/main" id="{C8C11082-C24F-47BA-9A26-2BADE6C51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112" y="2805730"/>
            <a:ext cx="8641771" cy="3490488"/>
          </a:xfrm>
          <a:prstGeom prst="rect">
            <a:avLst/>
          </a:prstGeom>
        </p:spPr>
      </p:pic>
      <p:graphicFrame>
        <p:nvGraphicFramePr>
          <p:cNvPr id="5" name="Table 4">
            <a:extLst>
              <a:ext uri="{FF2B5EF4-FFF2-40B4-BE49-F238E27FC236}">
                <a16:creationId xmlns:a16="http://schemas.microsoft.com/office/drawing/2014/main" id="{CCD22F95-6D4D-8DD2-9FAD-B3B660AA67D3}"/>
              </a:ext>
            </a:extLst>
          </p:cNvPr>
          <p:cNvGraphicFramePr>
            <a:graphicFrameLocks noGrp="1"/>
          </p:cNvGraphicFramePr>
          <p:nvPr/>
        </p:nvGraphicFramePr>
        <p:xfrm>
          <a:off x="5600700" y="3291840"/>
          <a:ext cx="990600" cy="274320"/>
        </p:xfrm>
        <a:graphic>
          <a:graphicData uri="http://schemas.openxmlformats.org/drawingml/2006/table">
            <a:tbl>
              <a:tblPr bandRow="1">
                <a:tableStyleId>{5C22544A-7EE6-4342-B048-85BDC9FD1C3A}</a:tableStyleId>
              </a:tblPr>
              <a:tblGrid>
                <a:gridCol w="990600">
                  <a:extLst>
                    <a:ext uri="{9D8B030D-6E8A-4147-A177-3AD203B41FA5}">
                      <a16:colId xmlns:a16="http://schemas.microsoft.com/office/drawing/2014/main" val="453957673"/>
                    </a:ext>
                  </a:extLst>
                </a:gridCol>
              </a:tblGrid>
              <a:tr h="184150">
                <a:tc>
                  <a:txBody>
                    <a:bodyPr/>
                    <a:lstStyle/>
                    <a:p>
                      <a:pPr>
                        <a:buNone/>
                      </a:pPr>
                      <a:r>
                        <a:rPr lang="en-GB">
                          <a:effectLst/>
                        </a:rPr>
                        <a:t>LTft24</a:t>
                      </a:r>
                    </a:p>
                  </a:txBody>
                  <a:tcPr marL="0" marR="0" marT="0" marB="0" anchor="ctr">
                    <a:lnL>
                      <a:noFill/>
                    </a:lnL>
                    <a:lnR>
                      <a:noFill/>
                    </a:lnR>
                    <a:lnT>
                      <a:noFill/>
                    </a:lnT>
                    <a:lnB>
                      <a:noFill/>
                    </a:lnB>
                    <a:noFill/>
                  </a:tcPr>
                </a:tc>
                <a:extLst>
                  <a:ext uri="{0D108BD9-81ED-4DB2-BD59-A6C34878D82A}">
                    <a16:rowId xmlns:a16="http://schemas.microsoft.com/office/drawing/2014/main" val="4014682482"/>
                  </a:ext>
                </a:extLst>
              </a:tr>
            </a:tbl>
          </a:graphicData>
        </a:graphic>
      </p:graphicFrame>
    </p:spTree>
    <p:extLst>
      <p:ext uri="{BB962C8B-B14F-4D97-AF65-F5344CB8AC3E}">
        <p14:creationId xmlns:p14="http://schemas.microsoft.com/office/powerpoint/2010/main" val="346130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123" y="368746"/>
            <a:ext cx="8670062" cy="630942"/>
          </a:xfrm>
          <a:prstGeom prst="rect">
            <a:avLst/>
          </a:prstGeom>
          <a:noFill/>
        </p:spPr>
        <p:txBody>
          <a:bodyPr wrap="square" lIns="91440" tIns="45720" rIns="91440" bIns="45720" rtlCol="0" anchor="t">
            <a:spAutoFit/>
          </a:bodyPr>
          <a:lstStyle/>
          <a:p>
            <a:r>
              <a:rPr lang="en-GB" sz="3500" b="1">
                <a:solidFill>
                  <a:srgbClr val="002060"/>
                </a:solidFill>
              </a:rPr>
              <a:t>Foundation Years </a:t>
            </a:r>
            <a:endParaRPr lang="en-GB"/>
          </a:p>
        </p:txBody>
      </p:sp>
      <p:sp>
        <p:nvSpPr>
          <p:cNvPr id="11" name="TextBox 10"/>
          <p:cNvSpPr txBox="1"/>
          <p:nvPr/>
        </p:nvSpPr>
        <p:spPr>
          <a:xfrm>
            <a:off x="305915" y="1267450"/>
            <a:ext cx="10882642" cy="5632311"/>
          </a:xfrm>
          <a:prstGeom prst="rect">
            <a:avLst/>
          </a:prstGeom>
          <a:noFill/>
        </p:spPr>
        <p:txBody>
          <a:bodyPr wrap="square" lIns="91440" tIns="45720" rIns="91440" bIns="45720" rtlCol="0" anchor="t">
            <a:spAutoFit/>
          </a:bodyPr>
          <a:lstStyle/>
          <a:p>
            <a:r>
              <a:rPr lang="en-GB" sz="2400" b="1" u="sng"/>
              <a:t>University of Bradford </a:t>
            </a:r>
          </a:p>
          <a:p>
            <a:endParaRPr lang="en-GB" sz="2400" b="1" u="sng"/>
          </a:p>
          <a:p>
            <a:r>
              <a:rPr lang="en-GB" sz="2400" b="1" u="sng"/>
              <a:t> </a:t>
            </a:r>
            <a:r>
              <a:rPr lang="en-GB" sz="2400">
                <a:hlinkClick r:id="rId3"/>
              </a:rPr>
              <a:t>Foundation years - Undergraduate - University of Bradford</a:t>
            </a:r>
            <a:endParaRPr lang="en-GB" sz="2400"/>
          </a:p>
          <a:p>
            <a:endParaRPr lang="en-GB" sz="2400"/>
          </a:p>
          <a:p>
            <a:r>
              <a:rPr lang="en-GB" sz="2400" b="1"/>
              <a:t>Foundation Years in subjects including: </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hlinkClick r:id="rId4"/>
              </a:rPr>
              <a:t>Foundation Year in Management, Law and Social Sciences - University of Bradford</a:t>
            </a:r>
            <a:endParaRPr lang="en-GB" sz="2400"/>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hlinkClick r:id="rId5"/>
              </a:rPr>
              <a:t>Foundation Year in Health and Life Sciences - University of Bradford</a:t>
            </a:r>
            <a:endParaRPr lang="en-GB" sz="2400"/>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hlinkClick r:id="rId6"/>
              </a:rPr>
              <a:t>Foundation Year in Engineering and Digital Technologies - University of Bradford</a:t>
            </a:r>
            <a:endParaRPr lang="en-GB" sz="2400"/>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hlinkClick r:id="rId7"/>
              </a:rPr>
              <a:t>Foundation in Clinical Sciences and Medicine leading to BSc Clinical Sciences - University of Bradford</a:t>
            </a:r>
            <a:endParaRPr lang="en-GB" sz="2400"/>
          </a:p>
        </p:txBody>
      </p:sp>
      <p:cxnSp>
        <p:nvCxnSpPr>
          <p:cNvPr id="8" name="Straight Connector 7">
            <a:extLst>
              <a:ext uri="{FF2B5EF4-FFF2-40B4-BE49-F238E27FC236}">
                <a16:creationId xmlns:a16="http://schemas.microsoft.com/office/drawing/2014/main" id="{6F589975-1106-0447-975D-49B969DD736B}"/>
              </a:ext>
            </a:extLst>
          </p:cNvPr>
          <p:cNvCxnSpPr/>
          <p:nvPr/>
        </p:nvCxnSpPr>
        <p:spPr>
          <a:xfrm flipV="1">
            <a:off x="207487" y="998218"/>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Image result for university of leeds logo">
            <a:extLst>
              <a:ext uri="{FF2B5EF4-FFF2-40B4-BE49-F238E27FC236}">
                <a16:creationId xmlns:a16="http://schemas.microsoft.com/office/drawing/2014/main" id="{184ED111-A491-9B49-A18F-924F66888A8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53600" y="140335"/>
            <a:ext cx="2285997" cy="662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7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7487" y="316820"/>
            <a:ext cx="9758191" cy="630942"/>
          </a:xfrm>
          <a:prstGeom prst="rect">
            <a:avLst/>
          </a:prstGeom>
          <a:noFill/>
        </p:spPr>
        <p:txBody>
          <a:bodyPr wrap="square" rtlCol="0">
            <a:spAutoFit/>
          </a:bodyPr>
          <a:lstStyle/>
          <a:p>
            <a:r>
              <a:rPr lang="en-GB" sz="3500" b="1">
                <a:solidFill>
                  <a:srgbClr val="002060"/>
                </a:solidFill>
              </a:rPr>
              <a:t>Foundation Years - what are the benefits?  </a:t>
            </a:r>
          </a:p>
        </p:txBody>
      </p:sp>
      <p:sp>
        <p:nvSpPr>
          <p:cNvPr id="11" name="TextBox 10"/>
          <p:cNvSpPr txBox="1"/>
          <p:nvPr/>
        </p:nvSpPr>
        <p:spPr>
          <a:xfrm>
            <a:off x="207487" y="947762"/>
            <a:ext cx="7591100" cy="5647700"/>
          </a:xfrm>
          <a:prstGeom prst="rect">
            <a:avLst/>
          </a:prstGeom>
          <a:noFill/>
        </p:spPr>
        <p:txBody>
          <a:bodyPr wrap="square" lIns="91440" tIns="45720" rIns="91440" bIns="45720" rtlCol="0" anchor="t">
            <a:spAutoFit/>
          </a:bodyPr>
          <a:lstStyle/>
          <a:p>
            <a:endParaRPr lang="en-GB" sz="2400">
              <a:ea typeface="Calibri"/>
              <a:cs typeface="Calibri"/>
            </a:endParaRPr>
          </a:p>
          <a:p>
            <a:pPr marL="457200" indent="-457200">
              <a:buFont typeface="Arial" panose="020B0604020202020204" pitchFamily="34" charset="0"/>
              <a:buChar char="•"/>
            </a:pPr>
            <a:r>
              <a:rPr lang="en-GB" sz="2400">
                <a:ea typeface="Calibri"/>
                <a:cs typeface="Calibri"/>
              </a:rPr>
              <a:t>A friendly and welcoming and supportive environment </a:t>
            </a:r>
          </a:p>
          <a:p>
            <a:pPr marL="457200" indent="-457200">
              <a:buFont typeface="Arial" panose="020B0604020202020204" pitchFamily="34" charset="0"/>
              <a:buChar char="•"/>
            </a:pPr>
            <a:endParaRPr lang="en-GB" sz="2400">
              <a:ea typeface="Calibri"/>
              <a:cs typeface="Calibri"/>
            </a:endParaRPr>
          </a:p>
          <a:p>
            <a:pPr marL="457200" indent="-457200">
              <a:buFont typeface="Arial" panose="020B0604020202020204" pitchFamily="34" charset="0"/>
              <a:buChar char="•"/>
            </a:pPr>
            <a:r>
              <a:rPr lang="en-GB" sz="2400">
                <a:ea typeface="Calibri"/>
                <a:cs typeface="Calibri"/>
              </a:rPr>
              <a:t>A more gradual approach to beginning your university studies </a:t>
            </a:r>
          </a:p>
          <a:p>
            <a:endParaRPr lang="en-GB" sz="2400">
              <a:ea typeface="Calibri"/>
              <a:cs typeface="Calibri"/>
            </a:endParaRPr>
          </a:p>
          <a:p>
            <a:pPr marL="457200" indent="-457200">
              <a:buFont typeface="Arial" panose="020B0604020202020204" pitchFamily="34" charset="0"/>
              <a:buChar char="•"/>
            </a:pPr>
            <a:r>
              <a:rPr lang="en-GB" sz="2400">
                <a:ea typeface="Calibri"/>
                <a:cs typeface="Calibri"/>
              </a:rPr>
              <a:t>Support available for the duration of your studies </a:t>
            </a:r>
          </a:p>
          <a:p>
            <a:pPr marL="457200" indent="-457200">
              <a:buFont typeface="Arial" panose="020B0604020202020204" pitchFamily="34" charset="0"/>
              <a:buChar char="•"/>
            </a:pPr>
            <a:endParaRPr lang="en-GB" sz="2400">
              <a:ea typeface="Calibri"/>
              <a:cs typeface="Calibri"/>
            </a:endParaRPr>
          </a:p>
          <a:p>
            <a:pPr marL="457200" indent="-457200">
              <a:buFont typeface="Arial" panose="020B0604020202020204" pitchFamily="34" charset="0"/>
              <a:buChar char="•"/>
            </a:pPr>
            <a:r>
              <a:rPr lang="en-GB" sz="2400">
                <a:ea typeface="Calibri"/>
                <a:cs typeface="Calibri"/>
              </a:rPr>
              <a:t>Part of your university community from day one of studies</a:t>
            </a:r>
          </a:p>
          <a:p>
            <a:pPr marL="457200" indent="-457200">
              <a:buFont typeface="Arial" panose="020B0604020202020204" pitchFamily="34" charset="0"/>
              <a:buChar char="•"/>
            </a:pPr>
            <a:endParaRPr lang="en-GB" sz="2400">
              <a:ea typeface="Calibri"/>
              <a:cs typeface="Calibri"/>
            </a:endParaRPr>
          </a:p>
          <a:p>
            <a:pPr marL="457200" indent="-457200">
              <a:buFont typeface="Arial" panose="020B0604020202020204" pitchFamily="34" charset="0"/>
              <a:buChar char="•"/>
            </a:pPr>
            <a:r>
              <a:rPr lang="en-GB" sz="2400">
                <a:ea typeface="Calibri"/>
                <a:cs typeface="Calibri"/>
              </a:rPr>
              <a:t>Access to libraries, sport facilities and student accommodation</a:t>
            </a:r>
          </a:p>
          <a:p>
            <a:pPr marL="457200" indent="-457200">
              <a:buFont typeface="Arial" panose="020B0604020202020204" pitchFamily="34" charset="0"/>
              <a:buChar char="•"/>
            </a:pPr>
            <a:endParaRPr lang="en-GB" sz="2500"/>
          </a:p>
        </p:txBody>
      </p:sp>
      <p:cxnSp>
        <p:nvCxnSpPr>
          <p:cNvPr id="8" name="Straight Connector 7">
            <a:extLst>
              <a:ext uri="{FF2B5EF4-FFF2-40B4-BE49-F238E27FC236}">
                <a16:creationId xmlns:a16="http://schemas.microsoft.com/office/drawing/2014/main" id="{6F589975-1106-0447-975D-49B969DD736B}"/>
              </a:ext>
            </a:extLst>
          </p:cNvPr>
          <p:cNvCxnSpPr/>
          <p:nvPr/>
        </p:nvCxnSpPr>
        <p:spPr>
          <a:xfrm flipV="1">
            <a:off x="207487" y="998218"/>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Image result for university of leeds logo">
            <a:extLst>
              <a:ext uri="{FF2B5EF4-FFF2-40B4-BE49-F238E27FC236}">
                <a16:creationId xmlns:a16="http://schemas.microsoft.com/office/drawing/2014/main" id="{184ED111-A491-9B49-A18F-924F66888A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140335"/>
            <a:ext cx="2285997" cy="6629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erson and person sitting at a table with a computer&#10;&#10;AI-generated content may be incorrect.">
            <a:extLst>
              <a:ext uri="{FF2B5EF4-FFF2-40B4-BE49-F238E27FC236}">
                <a16:creationId xmlns:a16="http://schemas.microsoft.com/office/drawing/2014/main" id="{DCAE266F-BB0C-3B86-864C-E6E298BE54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623"/>
          <a:stretch/>
        </p:blipFill>
        <p:spPr>
          <a:xfrm>
            <a:off x="8161468" y="1903584"/>
            <a:ext cx="3368969" cy="3883951"/>
          </a:xfrm>
          <a:prstGeom prst="rect">
            <a:avLst/>
          </a:prstGeom>
        </p:spPr>
      </p:pic>
    </p:spTree>
    <p:extLst>
      <p:ext uri="{BB962C8B-B14F-4D97-AF65-F5344CB8AC3E}">
        <p14:creationId xmlns:p14="http://schemas.microsoft.com/office/powerpoint/2010/main" val="2324596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123" y="368746"/>
            <a:ext cx="8670062" cy="630942"/>
          </a:xfrm>
          <a:prstGeom prst="rect">
            <a:avLst/>
          </a:prstGeom>
          <a:noFill/>
        </p:spPr>
        <p:txBody>
          <a:bodyPr wrap="square" lIns="91440" tIns="45720" rIns="91440" bIns="45720" rtlCol="0" anchor="t">
            <a:spAutoFit/>
          </a:bodyPr>
          <a:lstStyle/>
          <a:p>
            <a:r>
              <a:rPr lang="en-GB" sz="3500" b="1">
                <a:solidFill>
                  <a:srgbClr val="002060"/>
                </a:solidFill>
              </a:rPr>
              <a:t>Student finance for Foundation Years </a:t>
            </a:r>
            <a:endParaRPr lang="en-GB"/>
          </a:p>
        </p:txBody>
      </p:sp>
      <p:sp>
        <p:nvSpPr>
          <p:cNvPr id="11" name="TextBox 10"/>
          <p:cNvSpPr txBox="1"/>
          <p:nvPr/>
        </p:nvSpPr>
        <p:spPr>
          <a:xfrm>
            <a:off x="398383" y="1750335"/>
            <a:ext cx="10970657" cy="341632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400"/>
              <a:t>A foundation year is classed as</a:t>
            </a:r>
            <a:r>
              <a:rPr lang="en-GB" sz="2400">
                <a:effectLst/>
              </a:rPr>
              <a:t> the normal duration of a degree programme and</a:t>
            </a:r>
            <a:r>
              <a:rPr lang="en-GB" sz="2400"/>
              <a:t> students are </a:t>
            </a:r>
            <a:r>
              <a:rPr lang="en-GB" sz="2400">
                <a:effectLst/>
              </a:rPr>
              <a:t>eligible for full financial support from Student Finance England.</a:t>
            </a:r>
            <a:r>
              <a:rPr lang="en-GB" sz="2400"/>
              <a:t> </a:t>
            </a:r>
            <a:endParaRPr lang="en-GB" sz="2400">
              <a:ea typeface="Calibri"/>
              <a:cs typeface="Calibri"/>
            </a:endParaRPr>
          </a:p>
          <a:p>
            <a:endParaRPr lang="en-GB" sz="2400">
              <a:ea typeface="Calibri"/>
              <a:cs typeface="Calibri"/>
            </a:endParaRPr>
          </a:p>
          <a:p>
            <a:pPr marL="342900" indent="-342900">
              <a:buFont typeface="Arial" panose="020B0604020202020204" pitchFamily="34" charset="0"/>
              <a:buChar char="•"/>
            </a:pPr>
            <a:r>
              <a:rPr lang="en-GB" sz="2400">
                <a:effectLst/>
              </a:rPr>
              <a:t>There is no negative impact on the ability to access financial support simply by taking a foundation year.</a:t>
            </a:r>
            <a:r>
              <a:rPr lang="en-GB" sz="2400"/>
              <a:t> </a:t>
            </a:r>
            <a:endParaRPr lang="en-GB" sz="2400">
              <a:ea typeface="Calibri"/>
              <a:cs typeface="Calibri"/>
            </a:endParaRPr>
          </a:p>
          <a:p>
            <a:pPr marL="342900" indent="-342900">
              <a:buFont typeface="Arial" panose="020B0604020202020204" pitchFamily="34" charset="0"/>
              <a:buChar char="•"/>
            </a:pPr>
            <a:endParaRPr lang="en-GB" sz="2400">
              <a:ea typeface="Calibri"/>
              <a:cs typeface="Calibri"/>
            </a:endParaRPr>
          </a:p>
          <a:p>
            <a:pPr marL="342900" indent="-342900">
              <a:buFont typeface="Arial" panose="020B0604020202020204" pitchFamily="34" charset="0"/>
              <a:buChar char="•"/>
            </a:pPr>
            <a:r>
              <a:rPr lang="en-GB" sz="2400"/>
              <a:t>Tuition fee decrease for some Foundation Years from 2025 onwards </a:t>
            </a:r>
          </a:p>
          <a:p>
            <a:pPr marL="342900" indent="-342900">
              <a:buFont typeface="Arial" panose="020B0604020202020204" pitchFamily="34" charset="0"/>
              <a:buChar char="•"/>
            </a:pPr>
            <a:endParaRPr lang="en-GB" sz="2400"/>
          </a:p>
          <a:p>
            <a:endParaRPr lang="en-GB" sz="2400"/>
          </a:p>
        </p:txBody>
      </p:sp>
      <p:cxnSp>
        <p:nvCxnSpPr>
          <p:cNvPr id="8" name="Straight Connector 7">
            <a:extLst>
              <a:ext uri="{FF2B5EF4-FFF2-40B4-BE49-F238E27FC236}">
                <a16:creationId xmlns:a16="http://schemas.microsoft.com/office/drawing/2014/main" id="{6F589975-1106-0447-975D-49B969DD736B}"/>
              </a:ext>
            </a:extLst>
          </p:cNvPr>
          <p:cNvCxnSpPr/>
          <p:nvPr/>
        </p:nvCxnSpPr>
        <p:spPr>
          <a:xfrm flipV="1">
            <a:off x="207487" y="998218"/>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Image result for university of leeds logo">
            <a:extLst>
              <a:ext uri="{FF2B5EF4-FFF2-40B4-BE49-F238E27FC236}">
                <a16:creationId xmlns:a16="http://schemas.microsoft.com/office/drawing/2014/main" id="{184ED111-A491-9B49-A18F-924F66888A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140335"/>
            <a:ext cx="2285997" cy="662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775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A1C76B-2ECA-4C47-913C-19DDA9971258}"/>
              </a:ext>
            </a:extLst>
          </p:cNvPr>
          <p:cNvSpPr/>
          <p:nvPr/>
        </p:nvSpPr>
        <p:spPr>
          <a:xfrm>
            <a:off x="180564" y="366202"/>
            <a:ext cx="9113905" cy="630942"/>
          </a:xfrm>
          <a:prstGeom prst="rect">
            <a:avLst/>
          </a:prstGeom>
        </p:spPr>
        <p:txBody>
          <a:bodyPr wrap="none" lIns="91440" tIns="45720" rIns="91440" bIns="45720" anchor="t">
            <a:spAutoFit/>
          </a:bodyPr>
          <a:lstStyle/>
          <a:p>
            <a:r>
              <a:rPr lang="en-GB" sz="3500" b="1">
                <a:solidFill>
                  <a:srgbClr val="002060"/>
                </a:solidFill>
              </a:rPr>
              <a:t>Lifelong Learning Centre - Foundation Years </a:t>
            </a:r>
            <a:endParaRPr lang="en-GB" sz="3500" b="1">
              <a:solidFill>
                <a:srgbClr val="002060"/>
              </a:solidFill>
              <a:ea typeface="Calibri"/>
              <a:cs typeface="Calibri"/>
            </a:endParaRPr>
          </a:p>
        </p:txBody>
      </p:sp>
      <p:cxnSp>
        <p:nvCxnSpPr>
          <p:cNvPr id="9" name="Straight Connector 8">
            <a:extLst>
              <a:ext uri="{FF2B5EF4-FFF2-40B4-BE49-F238E27FC236}">
                <a16:creationId xmlns:a16="http://schemas.microsoft.com/office/drawing/2014/main" id="{68B90EEB-EE24-144D-8A90-5D4BA64C853C}"/>
              </a:ext>
            </a:extLst>
          </p:cNvPr>
          <p:cNvCxnSpPr/>
          <p:nvPr/>
        </p:nvCxnSpPr>
        <p:spPr>
          <a:xfrm flipV="1">
            <a:off x="208159" y="9971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descr="Image result for university of leeds logo">
            <a:extLst>
              <a:ext uri="{FF2B5EF4-FFF2-40B4-BE49-F238E27FC236}">
                <a16:creationId xmlns:a16="http://schemas.microsoft.com/office/drawing/2014/main" id="{8DEFEFC3-092E-3F4C-866D-B478B49FDA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5439" y="197802"/>
            <a:ext cx="2285997" cy="6629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6524359-F6E2-B74C-9000-C60B98C91691}"/>
              </a:ext>
            </a:extLst>
          </p:cNvPr>
          <p:cNvSpPr/>
          <p:nvPr/>
        </p:nvSpPr>
        <p:spPr>
          <a:xfrm>
            <a:off x="208159" y="1189493"/>
            <a:ext cx="11588478" cy="7232749"/>
          </a:xfrm>
          <a:prstGeom prst="rect">
            <a:avLst/>
          </a:prstGeom>
        </p:spPr>
        <p:txBody>
          <a:bodyPr wrap="square" lIns="91440" tIns="45720" rIns="91440" bIns="45720" anchor="t">
            <a:spAutoFit/>
          </a:bodyPr>
          <a:lstStyle/>
          <a:p>
            <a:pPr lvl="0"/>
            <a:endParaRPr lang="en-US" sz="2400">
              <a:ea typeface="Calibri"/>
              <a:cs typeface="Calibri"/>
            </a:endParaRPr>
          </a:p>
          <a:p>
            <a:pPr marL="285750" indent="-285750">
              <a:buFont typeface="Arial" panose="020B0604020202020204" pitchFamily="34" charset="0"/>
              <a:buChar char="•"/>
            </a:pPr>
            <a:r>
              <a:rPr lang="en-GB" sz="2400"/>
              <a:t>Foundation Years are a key pathway to the University of Leeds for students from under-represented groups. </a:t>
            </a:r>
            <a:endParaRPr lang="en-GB" sz="2400">
              <a:ea typeface="Calibri"/>
              <a:cs typeface="Calibri"/>
            </a:endParaRPr>
          </a:p>
          <a:p>
            <a:pPr lvl="0"/>
            <a:endParaRPr lang="en-GB" sz="2400">
              <a:ea typeface="Calibri"/>
              <a:cs typeface="Calibri"/>
            </a:endParaRPr>
          </a:p>
          <a:p>
            <a:pPr marL="285750" indent="-285750">
              <a:buFont typeface="Arial" panose="020B0604020202020204" pitchFamily="34" charset="0"/>
              <a:buChar char="•"/>
            </a:pPr>
            <a:r>
              <a:rPr lang="en-GB" sz="2400"/>
              <a:t>Almost all Foundation Years taught at the Lifelong Learning Centre have widening participation entry criteria. </a:t>
            </a:r>
            <a:endParaRPr lang="en-GB" sz="2400">
              <a:ea typeface="Calibri"/>
              <a:cs typeface="Calibri"/>
            </a:endParaRPr>
          </a:p>
          <a:p>
            <a:pPr lvl="0"/>
            <a:endParaRPr lang="en-GB" sz="2400">
              <a:ea typeface="Calibri"/>
              <a:cs typeface="Calibri"/>
            </a:endParaRPr>
          </a:p>
          <a:p>
            <a:pPr marL="285750" indent="-285750">
              <a:buFont typeface="Arial" panose="020B0604020202020204" pitchFamily="34" charset="0"/>
              <a:buChar char="•"/>
            </a:pPr>
            <a:r>
              <a:rPr lang="en-GB" sz="2400"/>
              <a:t>Majority of students on Foundation Years at University of Leeds are 18- 21.  </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Foundation Years provide a university learning experience from Level 0 onwards, as well as a supportive environment for settling into university study. Learners move into their future degree via a progression process. </a:t>
            </a:r>
          </a:p>
          <a:p>
            <a:endParaRPr lang="en-GB" sz="2800"/>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endParaRPr lang="en-GB" sz="2400">
              <a:ea typeface="Calibri"/>
              <a:cs typeface="Calibri"/>
            </a:endParaRPr>
          </a:p>
          <a:p>
            <a:endParaRPr lang="en-GB" sz="2400">
              <a:ea typeface="Calibri"/>
              <a:cs typeface="Calibri"/>
            </a:endParaRPr>
          </a:p>
          <a:p>
            <a:pPr marL="285750" lvl="0" indent="-285750">
              <a:buFont typeface="Arial" panose="020B0604020202020204" pitchFamily="34" charset="0"/>
              <a:buChar char="•"/>
            </a:pPr>
            <a:endParaRPr lang="en-GB" sz="2400"/>
          </a:p>
          <a:p>
            <a:pPr marL="285750" lvl="0" indent="-285750">
              <a:buFont typeface="Arial" panose="020B0604020202020204" pitchFamily="34" charset="0"/>
              <a:buChar char="•"/>
            </a:pPr>
            <a:endParaRPr lang="en-GB" sz="2400"/>
          </a:p>
        </p:txBody>
      </p:sp>
    </p:spTree>
    <p:extLst>
      <p:ext uri="{BB962C8B-B14F-4D97-AF65-F5344CB8AC3E}">
        <p14:creationId xmlns:p14="http://schemas.microsoft.com/office/powerpoint/2010/main" val="330345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8159" y="1142743"/>
            <a:ext cx="8244267" cy="6133026"/>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r>
              <a:rPr lang="en-GB" sz="2400"/>
              <a:t>Applications via UCAS for Foundation Years (Year 0). </a:t>
            </a:r>
          </a:p>
          <a:p>
            <a:pPr marL="342900" indent="-342900">
              <a:lnSpc>
                <a:spcPct val="150000"/>
              </a:lnSpc>
              <a:buFont typeface="Arial" panose="020B0604020202020204" pitchFamily="34" charset="0"/>
              <a:buChar char="•"/>
            </a:pPr>
            <a:r>
              <a:rPr lang="en-GB" sz="2400"/>
              <a:t>Will count as one of student’s five UCAS choices </a:t>
            </a:r>
          </a:p>
          <a:p>
            <a:pPr marL="342900" indent="-342900">
              <a:lnSpc>
                <a:spcPct val="150000"/>
              </a:lnSpc>
              <a:buFont typeface="Arial" panose="020B0604020202020204" pitchFamily="34" charset="0"/>
              <a:buChar char="•"/>
            </a:pPr>
            <a:r>
              <a:rPr lang="en-GB" sz="2400"/>
              <a:t>Maths &amp; English GCSE (and Science for some routes) or equivalent qualifications generally required for Foundation Years. </a:t>
            </a:r>
          </a:p>
          <a:p>
            <a:pPr marL="342900" indent="-342900">
              <a:lnSpc>
                <a:spcPct val="150000"/>
              </a:lnSpc>
              <a:buFont typeface="Arial" panose="020B0604020202020204" pitchFamily="34" charset="0"/>
              <a:buChar char="•"/>
            </a:pPr>
            <a:r>
              <a:rPr lang="en-GB" sz="2400">
                <a:cs typeface="Calibri"/>
              </a:rPr>
              <a:t>Huge range of degrees students can progress onto after completing their Foundation Year </a:t>
            </a:r>
          </a:p>
          <a:p>
            <a:pPr marL="342900" indent="-342900">
              <a:lnSpc>
                <a:spcPct val="150000"/>
              </a:lnSpc>
              <a:buFont typeface="Arial" panose="020B0604020202020204" pitchFamily="34" charset="0"/>
              <a:buChar char="•"/>
            </a:pPr>
            <a:r>
              <a:rPr lang="en-GB" sz="2400"/>
              <a:t>For up-to-date course entry requirements/application deadlines always check university course pages</a:t>
            </a:r>
          </a:p>
          <a:p>
            <a:pPr>
              <a:lnSpc>
                <a:spcPct val="150000"/>
              </a:lnSpc>
            </a:pPr>
            <a:r>
              <a:rPr lang="en-GB" sz="2400"/>
              <a:t> </a:t>
            </a:r>
          </a:p>
          <a:p>
            <a:pPr marL="342900" indent="-342900">
              <a:lnSpc>
                <a:spcPct val="150000"/>
              </a:lnSpc>
              <a:buFont typeface="Arial" panose="020B0604020202020204" pitchFamily="34" charset="0"/>
              <a:buChar char="•"/>
            </a:pPr>
            <a:endParaRPr lang="en-GB" sz="2400"/>
          </a:p>
        </p:txBody>
      </p:sp>
      <p:sp>
        <p:nvSpPr>
          <p:cNvPr id="2" name="TextBox 1"/>
          <p:cNvSpPr txBox="1"/>
          <p:nvPr/>
        </p:nvSpPr>
        <p:spPr>
          <a:xfrm>
            <a:off x="152403" y="316852"/>
            <a:ext cx="8244267" cy="630942"/>
          </a:xfrm>
          <a:prstGeom prst="rect">
            <a:avLst/>
          </a:prstGeom>
          <a:noFill/>
        </p:spPr>
        <p:txBody>
          <a:bodyPr wrap="square" lIns="91440" tIns="45720" rIns="91440" bIns="45720" rtlCol="0" anchor="t">
            <a:spAutoFit/>
          </a:bodyPr>
          <a:lstStyle/>
          <a:p>
            <a:r>
              <a:rPr lang="en-GB" sz="3500" b="1">
                <a:solidFill>
                  <a:srgbClr val="002060"/>
                </a:solidFill>
              </a:rPr>
              <a:t>Foundation Years – key information </a:t>
            </a:r>
            <a:endParaRPr lang="en-GB" sz="3500" b="1">
              <a:solidFill>
                <a:srgbClr val="002060"/>
              </a:solidFill>
              <a:ea typeface="Calibri"/>
              <a:cs typeface="Calibri"/>
            </a:endParaRPr>
          </a:p>
        </p:txBody>
      </p:sp>
      <p:cxnSp>
        <p:nvCxnSpPr>
          <p:cNvPr id="7" name="Straight Connector 6">
            <a:extLst>
              <a:ext uri="{FF2B5EF4-FFF2-40B4-BE49-F238E27FC236}">
                <a16:creationId xmlns:a16="http://schemas.microsoft.com/office/drawing/2014/main" id="{9506C00A-6621-1448-BBC3-7F03AD1EE42E}"/>
              </a:ext>
            </a:extLst>
          </p:cNvPr>
          <p:cNvCxnSpPr/>
          <p:nvPr/>
        </p:nvCxnSpPr>
        <p:spPr>
          <a:xfrm flipV="1">
            <a:off x="208159" y="9971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descr="Image result for university of leeds logo">
            <a:extLst>
              <a:ext uri="{FF2B5EF4-FFF2-40B4-BE49-F238E27FC236}">
                <a16:creationId xmlns:a16="http://schemas.microsoft.com/office/drawing/2014/main" id="{297E0C75-5D83-7C4C-BCB7-EC8CA48EB8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140335"/>
            <a:ext cx="2285997" cy="6629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standing next to a person&#10;&#10;AI-generated content may be incorrect.">
            <a:extLst>
              <a:ext uri="{FF2B5EF4-FFF2-40B4-BE49-F238E27FC236}">
                <a16:creationId xmlns:a16="http://schemas.microsoft.com/office/drawing/2014/main" id="{AF0B688D-6DFF-55E9-24C4-C78A17748B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6670" y="2313965"/>
            <a:ext cx="3642927" cy="2428618"/>
          </a:xfrm>
          <a:prstGeom prst="rect">
            <a:avLst/>
          </a:prstGeom>
        </p:spPr>
      </p:pic>
    </p:spTree>
    <p:extLst>
      <p:ext uri="{BB962C8B-B14F-4D97-AF65-F5344CB8AC3E}">
        <p14:creationId xmlns:p14="http://schemas.microsoft.com/office/powerpoint/2010/main" val="2286756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589975-1106-0447-975D-49B969DD736B}"/>
              </a:ext>
            </a:extLst>
          </p:cNvPr>
          <p:cNvCxnSpPr/>
          <p:nvPr/>
        </p:nvCxnSpPr>
        <p:spPr>
          <a:xfrm flipV="1">
            <a:off x="207487" y="998218"/>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Image result for university of leeds logo">
            <a:extLst>
              <a:ext uri="{FF2B5EF4-FFF2-40B4-BE49-F238E27FC236}">
                <a16:creationId xmlns:a16="http://schemas.microsoft.com/office/drawing/2014/main" id="{184ED111-A491-9B49-A18F-924F66888A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140335"/>
            <a:ext cx="2285997" cy="6629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ree students sat near the large pond next to the Roger Stevens building on the University of Leeds campus.">
            <a:extLst>
              <a:ext uri="{FF2B5EF4-FFF2-40B4-BE49-F238E27FC236}">
                <a16:creationId xmlns:a16="http://schemas.microsoft.com/office/drawing/2014/main" id="{C7747419-5399-DABC-9529-C8E8EE20CF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0169" y="1155301"/>
            <a:ext cx="4261755" cy="28411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AD7A6C-326E-DDF3-C10D-59BF1B069C1F}"/>
              </a:ext>
            </a:extLst>
          </p:cNvPr>
          <p:cNvSpPr txBox="1"/>
          <p:nvPr/>
        </p:nvSpPr>
        <p:spPr>
          <a:xfrm>
            <a:off x="152403" y="409165"/>
            <a:ext cx="10038077" cy="630942"/>
          </a:xfrm>
          <a:prstGeom prst="rect">
            <a:avLst/>
          </a:prstGeom>
          <a:noFill/>
        </p:spPr>
        <p:txBody>
          <a:bodyPr wrap="square">
            <a:spAutoFit/>
          </a:bodyPr>
          <a:lstStyle/>
          <a:p>
            <a:r>
              <a:rPr lang="en-GB" sz="3500" b="1">
                <a:solidFill>
                  <a:srgbClr val="002060"/>
                </a:solidFill>
              </a:rPr>
              <a:t>Foundation Year student (Arts and Humanities)  </a:t>
            </a:r>
          </a:p>
        </p:txBody>
      </p:sp>
      <p:sp>
        <p:nvSpPr>
          <p:cNvPr id="6" name="TextBox 5">
            <a:extLst>
              <a:ext uri="{FF2B5EF4-FFF2-40B4-BE49-F238E27FC236}">
                <a16:creationId xmlns:a16="http://schemas.microsoft.com/office/drawing/2014/main" id="{82932354-5BF4-E3FB-45A9-477569FA6E43}"/>
              </a:ext>
            </a:extLst>
          </p:cNvPr>
          <p:cNvSpPr txBox="1"/>
          <p:nvPr/>
        </p:nvSpPr>
        <p:spPr>
          <a:xfrm>
            <a:off x="207487" y="1225689"/>
            <a:ext cx="6531428" cy="5632311"/>
          </a:xfrm>
          <a:prstGeom prst="rect">
            <a:avLst/>
          </a:prstGeom>
          <a:noFill/>
        </p:spPr>
        <p:txBody>
          <a:bodyPr wrap="square" rtlCol="0">
            <a:spAutoFit/>
          </a:bodyPr>
          <a:lstStyle/>
          <a:p>
            <a:r>
              <a:rPr lang="en-GB" i="1">
                <a:effectLst/>
              </a:rPr>
              <a:t>“As somebody from West Yorkshire, I wanted to take advantage of the opportunities given to me by the local community. The University of Leeds offered me such an opportunity.”</a:t>
            </a:r>
          </a:p>
          <a:p>
            <a:endParaRPr lang="en-GB" i="1">
              <a:effectLst/>
            </a:endParaRPr>
          </a:p>
          <a:p>
            <a:r>
              <a:rPr lang="en-GB" i="1">
                <a:effectLst/>
              </a:rPr>
              <a:t>“I had studied Science and Humanities subjects at A-level, so the </a:t>
            </a:r>
            <a:r>
              <a:rPr lang="en-GB" i="1" u="sng">
                <a:effectLst/>
                <a:hlinkClick r:id="rId5">
                  <a:extLst>
                    <a:ext uri="{A12FA001-AC4F-418D-AE19-62706E023703}">
                      <ahyp:hlinkClr xmlns:ahyp="http://schemas.microsoft.com/office/drawing/2018/hyperlinkcolor" val="tx"/>
                    </a:ext>
                  </a:extLst>
                </a:hlinkClick>
              </a:rPr>
              <a:t>Philosophy, Psychology and Scientific Thought BA</a:t>
            </a:r>
            <a:r>
              <a:rPr lang="en-GB" i="1">
                <a:effectLst/>
              </a:rPr>
              <a:t>, which the Foundation Year allowed me to progress onto, seemed to offer the best of both worlds.”</a:t>
            </a:r>
          </a:p>
          <a:p>
            <a:endParaRPr lang="en-GB" i="1"/>
          </a:p>
          <a:p>
            <a:r>
              <a:rPr lang="en-GB" i="1">
                <a:effectLst/>
              </a:rPr>
              <a:t>“I didn’t know what I wanted to do with my life — the Foundation Year was the first step I took towards figuring that out.”</a:t>
            </a:r>
            <a:endParaRPr lang="en-GB" i="1"/>
          </a:p>
          <a:p>
            <a:endParaRPr lang="en-GB" i="1"/>
          </a:p>
          <a:p>
            <a:r>
              <a:rPr lang="en-GB" i="1">
                <a:effectLst/>
              </a:rPr>
              <a:t>“I discovered a passion for the subjects I was studying — something that might not have happened if I hadn’t taken the Foundation Year.”</a:t>
            </a:r>
          </a:p>
          <a:p>
            <a:endParaRPr lang="en-GB" i="1"/>
          </a:p>
          <a:p>
            <a:r>
              <a:rPr lang="en-GB" i="1">
                <a:effectLst/>
              </a:rPr>
              <a:t>“It made it possible for me to imagine a different future for myself, and to create that future at the same time.”</a:t>
            </a:r>
          </a:p>
          <a:p>
            <a:endParaRPr lang="en-GB">
              <a:solidFill>
                <a:srgbClr val="242424"/>
              </a:solidFill>
              <a:latin typeface="source-serif-pro"/>
            </a:endParaRPr>
          </a:p>
          <a:p>
            <a:endParaRPr lang="en-GB"/>
          </a:p>
        </p:txBody>
      </p:sp>
      <p:sp>
        <p:nvSpPr>
          <p:cNvPr id="10" name="TextBox 9">
            <a:extLst>
              <a:ext uri="{FF2B5EF4-FFF2-40B4-BE49-F238E27FC236}">
                <a16:creationId xmlns:a16="http://schemas.microsoft.com/office/drawing/2014/main" id="{A6598D75-4528-C29C-20A1-9867FAF1E437}"/>
              </a:ext>
            </a:extLst>
          </p:cNvPr>
          <p:cNvSpPr txBox="1"/>
          <p:nvPr/>
        </p:nvSpPr>
        <p:spPr>
          <a:xfrm>
            <a:off x="7500256" y="5102534"/>
            <a:ext cx="4374697" cy="1200329"/>
          </a:xfrm>
          <a:prstGeom prst="rect">
            <a:avLst/>
          </a:prstGeom>
          <a:noFill/>
        </p:spPr>
        <p:txBody>
          <a:bodyPr wrap="square">
            <a:spAutoFit/>
          </a:bodyPr>
          <a:lstStyle/>
          <a:p>
            <a:r>
              <a:rPr lang="en-GB">
                <a:hlinkClick r:id="rId6"/>
              </a:rPr>
              <a:t>Changing direction with a Foundation Year — the supportive route towards studying a degree | by University of Leeds | University of Leeds | Medium</a:t>
            </a:r>
            <a:endParaRPr lang="en-GB"/>
          </a:p>
        </p:txBody>
      </p:sp>
    </p:spTree>
    <p:extLst>
      <p:ext uri="{BB962C8B-B14F-4D97-AF65-F5344CB8AC3E}">
        <p14:creationId xmlns:p14="http://schemas.microsoft.com/office/powerpoint/2010/main" val="358556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4D7C39-1F27-8D38-CF88-449AF6C6BB89}"/>
              </a:ext>
            </a:extLst>
          </p:cNvPr>
          <p:cNvSpPr txBox="1"/>
          <p:nvPr/>
        </p:nvSpPr>
        <p:spPr>
          <a:xfrm>
            <a:off x="7099993" y="751841"/>
            <a:ext cx="5337270" cy="1835911"/>
          </a:xfrm>
          <a:prstGeom prst="rect">
            <a:avLst/>
          </a:prstGeom>
        </p:spPr>
        <p:txBody>
          <a:bodyPr vert="horz" lIns="91440" tIns="45720" rIns="91440" bIns="45720" rtlCol="0" anchor="b">
            <a:normAutofit/>
          </a:bodyPr>
          <a:lstStyle/>
          <a:p>
            <a:pPr>
              <a:lnSpc>
                <a:spcPct val="90000"/>
              </a:lnSpc>
              <a:spcBef>
                <a:spcPct val="0"/>
              </a:spcBef>
              <a:spcAft>
                <a:spcPts val="600"/>
              </a:spcAft>
              <a:defRPr/>
            </a:pPr>
            <a:r>
              <a:rPr lang="en-US" sz="5400" b="1" kern="1200">
                <a:latin typeface="+mj-lt"/>
                <a:ea typeface="+mj-ea"/>
                <a:cs typeface="+mj-cs"/>
              </a:rPr>
              <a:t>Thank you for listening! </a:t>
            </a:r>
          </a:p>
        </p:txBody>
      </p:sp>
      <p:sp>
        <p:nvSpPr>
          <p:cNvPr id="2" name="Content Placeholder 1"/>
          <p:cNvSpPr>
            <a:spLocks noGrp="1"/>
          </p:cNvSpPr>
          <p:nvPr>
            <p:ph idx="1"/>
          </p:nvPr>
        </p:nvSpPr>
        <p:spPr>
          <a:xfrm>
            <a:off x="7099993" y="3096874"/>
            <a:ext cx="5461095" cy="3417611"/>
          </a:xfrm>
        </p:spPr>
        <p:txBody>
          <a:bodyPr vert="horz" lIns="91440" tIns="45720" rIns="91440" bIns="45720" rtlCol="0" anchor="t">
            <a:normAutofit/>
          </a:bodyPr>
          <a:lstStyle/>
          <a:p>
            <a:pPr marL="107950"/>
            <a:endParaRPr lang="en-US" altLang="en-US" sz="2200">
              <a:solidFill>
                <a:srgbClr val="FFFFFF"/>
              </a:solidFill>
            </a:endParaRPr>
          </a:p>
          <a:p>
            <a:pPr marL="0" indent="0">
              <a:buNone/>
            </a:pPr>
            <a:endParaRPr lang="en-US" altLang="en-US" sz="2200">
              <a:solidFill>
                <a:srgbClr val="FFFFFF"/>
              </a:solidFill>
            </a:endParaRPr>
          </a:p>
          <a:p>
            <a:pPr marL="0" indent="0">
              <a:buNone/>
            </a:pPr>
            <a:r>
              <a:rPr lang="en-US" sz="4400" b="1" kern="1200">
                <a:latin typeface="+mj-lt"/>
                <a:ea typeface="+mj-ea"/>
                <a:cs typeface="+mj-cs"/>
              </a:rPr>
              <a:t>Any Questions? </a:t>
            </a:r>
          </a:p>
          <a:p>
            <a:pPr marL="107950"/>
            <a:endParaRPr lang="en-US" altLang="en-US" sz="2200">
              <a:solidFill>
                <a:srgbClr val="FFFFFF"/>
              </a:solidFill>
            </a:endParaRPr>
          </a:p>
          <a:p>
            <a:pPr marL="107950"/>
            <a:endParaRPr lang="en-US" altLang="en-US" sz="2200">
              <a:solidFill>
                <a:srgbClr val="FFFFFF"/>
              </a:solidFill>
            </a:endParaRPr>
          </a:p>
          <a:p>
            <a:pPr marL="107950"/>
            <a:endParaRPr lang="en-US" altLang="en-US" sz="2200">
              <a:solidFill>
                <a:srgbClr val="FFFFFF"/>
              </a:solidFill>
            </a:endParaRPr>
          </a:p>
          <a:p>
            <a:pPr marL="107950"/>
            <a:endParaRPr lang="en-US" altLang="en-US" sz="2200">
              <a:solidFill>
                <a:srgbClr val="FFFFFF"/>
              </a:solidFill>
            </a:endParaRPr>
          </a:p>
        </p:txBody>
      </p:sp>
      <p:pic>
        <p:nvPicPr>
          <p:cNvPr id="15" name="Picture 2" descr="Image result for university of leed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8628" y="189704"/>
            <a:ext cx="2285997" cy="6629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uilding with trees and a street&#10;&#10;Description automatically generated">
            <a:extLst>
              <a:ext uri="{FF2B5EF4-FFF2-40B4-BE49-F238E27FC236}">
                <a16:creationId xmlns:a16="http://schemas.microsoft.com/office/drawing/2014/main" id="{6F17ED53-9297-FF5E-F550-D2FAD2432360}"/>
              </a:ext>
            </a:extLst>
          </p:cNvPr>
          <p:cNvPicPr>
            <a:picLocks noChangeAspect="1"/>
          </p:cNvPicPr>
          <p:nvPr/>
        </p:nvPicPr>
        <p:blipFill>
          <a:blip r:embed="rId4"/>
          <a:stretch>
            <a:fillRect/>
          </a:stretch>
        </p:blipFill>
        <p:spPr>
          <a:xfrm>
            <a:off x="551582" y="852643"/>
            <a:ext cx="5856350" cy="3953037"/>
          </a:xfrm>
          <a:custGeom>
            <a:avLst/>
            <a:gdLst/>
            <a:ahLst/>
            <a:cxnLst/>
            <a:rect l="l" t="t" r="r" b="b"/>
            <a:pathLst>
              <a:path w="5096871" h="3143436">
                <a:moveTo>
                  <a:pt x="75600" y="0"/>
                </a:moveTo>
                <a:lnTo>
                  <a:pt x="5021271" y="0"/>
                </a:lnTo>
                <a:cubicBezTo>
                  <a:pt x="5063024" y="0"/>
                  <a:pt x="5096871" y="33847"/>
                  <a:pt x="5096871" y="75600"/>
                </a:cubicBezTo>
                <a:lnTo>
                  <a:pt x="5096871" y="3067836"/>
                </a:lnTo>
                <a:cubicBezTo>
                  <a:pt x="5096871" y="3109589"/>
                  <a:pt x="5063024" y="3143436"/>
                  <a:pt x="5021271" y="3143436"/>
                </a:cubicBezTo>
                <a:lnTo>
                  <a:pt x="75600" y="3143436"/>
                </a:lnTo>
                <a:cubicBezTo>
                  <a:pt x="33847" y="3143436"/>
                  <a:pt x="0" y="3109589"/>
                  <a:pt x="0" y="3067836"/>
                </a:cubicBezTo>
                <a:lnTo>
                  <a:pt x="0" y="75600"/>
                </a:lnTo>
                <a:cubicBezTo>
                  <a:pt x="0" y="33847"/>
                  <a:pt x="33847" y="0"/>
                  <a:pt x="75600" y="0"/>
                </a:cubicBezTo>
                <a:close/>
              </a:path>
            </a:pathLst>
          </a:custGeom>
          <a:ln w="57150">
            <a:solidFill>
              <a:schemeClr val="tx1"/>
            </a:solidFill>
          </a:ln>
        </p:spPr>
      </p:pic>
    </p:spTree>
    <p:extLst>
      <p:ext uri="{BB962C8B-B14F-4D97-AF65-F5344CB8AC3E}">
        <p14:creationId xmlns:p14="http://schemas.microsoft.com/office/powerpoint/2010/main" val="218736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blue shirt&#10;&#10;Description automatically generated">
            <a:extLst>
              <a:ext uri="{FF2B5EF4-FFF2-40B4-BE49-F238E27FC236}">
                <a16:creationId xmlns:a16="http://schemas.microsoft.com/office/drawing/2014/main" id="{5FD5777B-F8F4-6C88-BD94-0AA8346C2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052238" y="2024868"/>
            <a:ext cx="3036613" cy="2277460"/>
          </a:xfrm>
          <a:prstGeom prst="rect">
            <a:avLst/>
          </a:prstGeom>
          <a:ln w="57150">
            <a:solidFill>
              <a:schemeClr val="tx1"/>
            </a:solidFill>
          </a:ln>
        </p:spPr>
      </p:pic>
      <p:cxnSp>
        <p:nvCxnSpPr>
          <p:cNvPr id="4" name="Straight Connector 3">
            <a:extLst>
              <a:ext uri="{FF2B5EF4-FFF2-40B4-BE49-F238E27FC236}">
                <a16:creationId xmlns:a16="http://schemas.microsoft.com/office/drawing/2014/main" id="{AF346383-E9AC-FC3B-6A97-121A55A061BF}"/>
              </a:ext>
            </a:extLst>
          </p:cNvPr>
          <p:cNvCxnSpPr/>
          <p:nvPr/>
        </p:nvCxnSpPr>
        <p:spPr>
          <a:xfrm flipV="1">
            <a:off x="152403" y="1086353"/>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EEC4471-C5AF-85A8-FA3C-7C49D1CA173B}"/>
              </a:ext>
            </a:extLst>
          </p:cNvPr>
          <p:cNvSpPr txBox="1"/>
          <p:nvPr/>
        </p:nvSpPr>
        <p:spPr>
          <a:xfrm>
            <a:off x="4263649" y="5066671"/>
            <a:ext cx="3370050" cy="1200329"/>
          </a:xfrm>
          <a:prstGeom prst="rect">
            <a:avLst/>
          </a:prstGeom>
          <a:noFill/>
        </p:spPr>
        <p:txBody>
          <a:bodyPr wrap="square" rtlCol="0">
            <a:spAutoFit/>
          </a:bodyPr>
          <a:lstStyle/>
          <a:p>
            <a:r>
              <a:rPr lang="en-GB"/>
              <a:t>John Lees, External Liaison Officer, Lifelong Learning Centre  - </a:t>
            </a:r>
            <a:r>
              <a:rPr lang="en-GB">
                <a:hlinkClick r:id="rId4"/>
              </a:rPr>
              <a:t>j.lees1@leeds.ac.uk</a:t>
            </a:r>
            <a:endParaRPr lang="en-GB"/>
          </a:p>
          <a:p>
            <a:endParaRPr lang="en-GB"/>
          </a:p>
        </p:txBody>
      </p:sp>
      <p:sp>
        <p:nvSpPr>
          <p:cNvPr id="2" name="TextBox 1">
            <a:extLst>
              <a:ext uri="{FF2B5EF4-FFF2-40B4-BE49-F238E27FC236}">
                <a16:creationId xmlns:a16="http://schemas.microsoft.com/office/drawing/2014/main" id="{9B60FAC7-CA56-47DD-B8CF-840C60EA00E0}"/>
              </a:ext>
            </a:extLst>
          </p:cNvPr>
          <p:cNvSpPr txBox="1"/>
          <p:nvPr/>
        </p:nvSpPr>
        <p:spPr>
          <a:xfrm>
            <a:off x="152400" y="371764"/>
            <a:ext cx="6264563"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500" b="1">
                <a:solidFill>
                  <a:srgbClr val="002060"/>
                </a:solidFill>
                <a:cs typeface="Calibri"/>
              </a:rPr>
              <a:t>Lifelong Learning Centre</a:t>
            </a:r>
          </a:p>
        </p:txBody>
      </p:sp>
    </p:spTree>
    <p:extLst>
      <p:ext uri="{BB962C8B-B14F-4D97-AF65-F5344CB8AC3E}">
        <p14:creationId xmlns:p14="http://schemas.microsoft.com/office/powerpoint/2010/main" val="140831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38B8-5B40-9745-9BC6-F6F7D4995759}"/>
              </a:ext>
            </a:extLst>
          </p:cNvPr>
          <p:cNvSpPr>
            <a:spLocks noGrp="1"/>
          </p:cNvSpPr>
          <p:nvPr>
            <p:ph type="ctrTitle"/>
          </p:nvPr>
        </p:nvSpPr>
        <p:spPr>
          <a:xfrm>
            <a:off x="728663" y="1115219"/>
            <a:ext cx="7973548" cy="2850606"/>
          </a:xfrm>
        </p:spPr>
        <p:txBody>
          <a:bodyPr>
            <a:normAutofit/>
          </a:bodyPr>
          <a:lstStyle/>
          <a:p>
            <a:pPr algn="l"/>
            <a:r>
              <a:rPr lang="en-US" sz="5000" b="1">
                <a:solidFill>
                  <a:srgbClr val="002060"/>
                </a:solidFill>
                <a:latin typeface="+mn-lt"/>
              </a:rPr>
              <a:t>What is a foundation Year</a:t>
            </a:r>
            <a:r>
              <a:rPr lang="en-US" sz="5000" b="1">
                <a:latin typeface="+mn-lt"/>
              </a:rPr>
              <a:t>?</a:t>
            </a:r>
            <a:r>
              <a:rPr lang="en-US" sz="5000" b="1">
                <a:solidFill>
                  <a:schemeClr val="bg1"/>
                </a:solidFill>
                <a:latin typeface="+mn-lt"/>
              </a:rPr>
              <a:t> </a:t>
            </a:r>
          </a:p>
        </p:txBody>
      </p:sp>
    </p:spTree>
    <p:extLst>
      <p:ext uri="{BB962C8B-B14F-4D97-AF65-F5344CB8AC3E}">
        <p14:creationId xmlns:p14="http://schemas.microsoft.com/office/powerpoint/2010/main" val="13136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133626" y="1470027"/>
            <a:ext cx="5465563" cy="646331"/>
          </a:xfrm>
          <a:prstGeom prst="rect">
            <a:avLst/>
          </a:prstGeom>
          <a:noFill/>
        </p:spPr>
        <p:txBody>
          <a:bodyPr wrap="square" rtlCol="0">
            <a:spAutoFit/>
          </a:bodyPr>
          <a:lstStyle/>
          <a:p>
            <a:br>
              <a:rPr lang="en-GB" sz="2400"/>
            </a:br>
            <a:endParaRPr lang="en-GB" sz="1200"/>
          </a:p>
        </p:txBody>
      </p:sp>
      <p:sp>
        <p:nvSpPr>
          <p:cNvPr id="2" name="Rectangle 1">
            <a:extLst>
              <a:ext uri="{FF2B5EF4-FFF2-40B4-BE49-F238E27FC236}">
                <a16:creationId xmlns:a16="http://schemas.microsoft.com/office/drawing/2014/main" id="{052A4C5C-DBEE-1240-88DD-883C3F31873C}"/>
              </a:ext>
            </a:extLst>
          </p:cNvPr>
          <p:cNvSpPr/>
          <p:nvPr/>
        </p:nvSpPr>
        <p:spPr>
          <a:xfrm>
            <a:off x="587758" y="1911946"/>
            <a:ext cx="7278649" cy="4431983"/>
          </a:xfrm>
          <a:prstGeom prst="rect">
            <a:avLst/>
          </a:prstGeom>
        </p:spPr>
        <p:txBody>
          <a:bodyPr wrap="square" lIns="91440" tIns="45720" rIns="91440" bIns="45720" anchor="t">
            <a:spAutoFit/>
          </a:bodyPr>
          <a:lstStyle/>
          <a:p>
            <a:endParaRPr lang="en-GB">
              <a:solidFill>
                <a:srgbClr val="485D65"/>
              </a:solidFill>
            </a:endParaRPr>
          </a:p>
          <a:p>
            <a:endParaRPr lang="en-GB" sz="2500"/>
          </a:p>
          <a:p>
            <a:r>
              <a:rPr lang="en-GB" sz="2500">
                <a:ea typeface="Source Sans Pro"/>
              </a:rPr>
              <a:t>A Foundation Year is an additional year of study at university that helps you prepare learners for their studies and develop academic understanding of their subject area before progressing onto an undergraduate degree course. </a:t>
            </a:r>
          </a:p>
          <a:p>
            <a:endParaRPr lang="en-GB" sz="2000"/>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a:p>
            <a:endParaRPr lang="en-GB"/>
          </a:p>
          <a:p>
            <a:endParaRPr lang="en-GB">
              <a:solidFill>
                <a:srgbClr val="485D65"/>
              </a:solidFill>
              <a:latin typeface="Source Sans Pro" panose="020B0503030403020204" pitchFamily="34" charset="0"/>
            </a:endParaRPr>
          </a:p>
          <a:p>
            <a:endParaRPr lang="en-GB">
              <a:solidFill>
                <a:srgbClr val="485D65"/>
              </a:solidFill>
              <a:latin typeface="Source Sans Pro" panose="020B0503030403020204" pitchFamily="34" charset="0"/>
            </a:endParaRPr>
          </a:p>
        </p:txBody>
      </p:sp>
      <p:sp>
        <p:nvSpPr>
          <p:cNvPr id="3" name="Rectangle 2">
            <a:extLst>
              <a:ext uri="{FF2B5EF4-FFF2-40B4-BE49-F238E27FC236}">
                <a16:creationId xmlns:a16="http://schemas.microsoft.com/office/drawing/2014/main" id="{324A974B-4D66-C440-B3A1-9EA4EBEA89DB}"/>
              </a:ext>
            </a:extLst>
          </p:cNvPr>
          <p:cNvSpPr/>
          <p:nvPr/>
        </p:nvSpPr>
        <p:spPr>
          <a:xfrm>
            <a:off x="309422" y="331778"/>
            <a:ext cx="5996853" cy="577081"/>
          </a:xfrm>
          <a:prstGeom prst="rect">
            <a:avLst/>
          </a:prstGeom>
        </p:spPr>
        <p:txBody>
          <a:bodyPr wrap="square">
            <a:spAutoFit/>
          </a:bodyPr>
          <a:lstStyle/>
          <a:p>
            <a:pPr>
              <a:lnSpc>
                <a:spcPct val="90000"/>
              </a:lnSpc>
              <a:spcBef>
                <a:spcPct val="0"/>
              </a:spcBef>
            </a:pPr>
            <a:r>
              <a:rPr lang="en-GB" sz="3500" b="1" kern="0">
                <a:solidFill>
                  <a:srgbClr val="002060"/>
                </a:solidFill>
                <a:ea typeface="+mj-ea"/>
                <a:cs typeface="Arial"/>
              </a:rPr>
              <a:t>What is a Foundation Year? </a:t>
            </a:r>
          </a:p>
        </p:txBody>
      </p:sp>
      <p:pic>
        <p:nvPicPr>
          <p:cNvPr id="12" name="Picture 2" descr="Image result for university of leeds logo">
            <a:extLst>
              <a:ext uri="{FF2B5EF4-FFF2-40B4-BE49-F238E27FC236}">
                <a16:creationId xmlns:a16="http://schemas.microsoft.com/office/drawing/2014/main" id="{1E508B11-A7EB-7945-8F0E-6D2C2B6661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140335"/>
            <a:ext cx="2285997" cy="66293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1D699EC0-9314-BA40-A833-2A9378C3545C}"/>
              </a:ext>
            </a:extLst>
          </p:cNvPr>
          <p:cNvCxnSpPr/>
          <p:nvPr/>
        </p:nvCxnSpPr>
        <p:spPr>
          <a:xfrm flipV="1">
            <a:off x="152403" y="1086353"/>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1503A2E-2E5E-0269-4745-59501F8F2C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780" r="4478"/>
          <a:stretch/>
        </p:blipFill>
        <p:spPr>
          <a:xfrm>
            <a:off x="8118763" y="1470027"/>
            <a:ext cx="3269673" cy="4382188"/>
          </a:xfrm>
          <a:prstGeom prst="rect">
            <a:avLst/>
          </a:prstGeom>
          <a:ln w="57150">
            <a:solidFill>
              <a:schemeClr val="tx1"/>
            </a:solidFill>
          </a:ln>
        </p:spPr>
      </p:pic>
    </p:spTree>
    <p:extLst>
      <p:ext uri="{BB962C8B-B14F-4D97-AF65-F5344CB8AC3E}">
        <p14:creationId xmlns:p14="http://schemas.microsoft.com/office/powerpoint/2010/main" val="17504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8159" y="1403545"/>
            <a:ext cx="7798246" cy="8002191"/>
          </a:xfrm>
          <a:prstGeom prst="rect">
            <a:avLst/>
          </a:prstGeom>
          <a:noFill/>
        </p:spPr>
        <p:txBody>
          <a:bodyPr wrap="square" lIns="91440" tIns="45720" rIns="91440" bIns="45720" rtlCol="0" anchor="t">
            <a:spAutoFit/>
          </a:bodyPr>
          <a:lstStyle/>
          <a:p>
            <a:pPr lvl="0"/>
            <a:r>
              <a:rPr lang="en-GB" sz="3200" b="1"/>
              <a:t> </a:t>
            </a:r>
            <a:r>
              <a:rPr lang="en-GB" sz="3200" b="1" u="sng"/>
              <a:t>Qualifications</a:t>
            </a:r>
            <a:r>
              <a:rPr lang="en-GB" sz="3200" b="1"/>
              <a:t> </a:t>
            </a:r>
          </a:p>
          <a:p>
            <a:pPr lvl="0"/>
            <a:endParaRPr lang="en-GB" sz="3200" b="1"/>
          </a:p>
          <a:p>
            <a:pPr marL="342900" indent="-342900">
              <a:buFont typeface="Arial" panose="020B0604020202020204" pitchFamily="34" charset="0"/>
              <a:buChar char="•"/>
            </a:pPr>
            <a:r>
              <a:rPr lang="en-GB" sz="2500"/>
              <a:t>Not predicted the grades required for direct entry onto chosen degree </a:t>
            </a:r>
          </a:p>
          <a:p>
            <a:endParaRPr lang="en-GB" sz="2500"/>
          </a:p>
          <a:p>
            <a:pPr marL="342900" indent="-342900">
              <a:buFont typeface="Arial" panose="020B0604020202020204" pitchFamily="34" charset="0"/>
              <a:buChar char="•"/>
            </a:pPr>
            <a:r>
              <a:rPr lang="en-GB" sz="2500"/>
              <a:t>Not studied the correct subjects at level 3 for degree pathway </a:t>
            </a:r>
          </a:p>
          <a:p>
            <a:pPr marL="342900" indent="-342900">
              <a:buFont typeface="Arial" panose="020B0604020202020204" pitchFamily="34" charset="0"/>
              <a:buChar char="•"/>
            </a:pPr>
            <a:endParaRPr lang="en-GB" sz="2500"/>
          </a:p>
          <a:p>
            <a:pPr marL="342900" indent="-342900">
              <a:buFont typeface="Arial" panose="020B0604020202020204" pitchFamily="34" charset="0"/>
              <a:buChar char="•"/>
            </a:pPr>
            <a:r>
              <a:rPr lang="en-GB" sz="2500"/>
              <a:t>Don’t have level 3 qualifications (mature learner)</a:t>
            </a:r>
          </a:p>
          <a:p>
            <a:pPr marL="342900" indent="-342900">
              <a:buFont typeface="Arial" panose="020B0604020202020204" pitchFamily="34" charset="0"/>
              <a:buChar char="•"/>
            </a:pPr>
            <a:endParaRPr lang="en-GB" sz="2500" b="1"/>
          </a:p>
          <a:p>
            <a:pPr marL="342900" indent="-342900">
              <a:buFont typeface="Arial" panose="020B0604020202020204" pitchFamily="34" charset="0"/>
              <a:buChar char="•"/>
            </a:pPr>
            <a:endParaRPr lang="en-GB" sz="2500" b="1"/>
          </a:p>
          <a:p>
            <a:pPr marL="342900" indent="-342900">
              <a:buFont typeface="Arial" panose="020B0604020202020204" pitchFamily="34" charset="0"/>
              <a:buChar char="•"/>
            </a:pPr>
            <a:endParaRPr lang="en-GB" sz="2500" b="1"/>
          </a:p>
          <a:p>
            <a:endParaRPr lang="en-GB" sz="2500" b="1"/>
          </a:p>
          <a:p>
            <a:endParaRPr lang="en-GB" sz="2500" b="1"/>
          </a:p>
          <a:p>
            <a:endParaRPr lang="en-GB" sz="2500" b="1"/>
          </a:p>
          <a:p>
            <a:endParaRPr lang="en-GB" sz="2500" b="1"/>
          </a:p>
          <a:p>
            <a:endParaRPr lang="en-GB" sz="2500" b="1"/>
          </a:p>
          <a:p>
            <a:endParaRPr lang="en-GB" sz="2500" b="1"/>
          </a:p>
          <a:p>
            <a:endParaRPr lang="en-GB" sz="2500" b="1"/>
          </a:p>
          <a:p>
            <a:endParaRPr lang="en-GB" sz="2500"/>
          </a:p>
        </p:txBody>
      </p:sp>
      <p:sp>
        <p:nvSpPr>
          <p:cNvPr id="2" name="Rectangle 1">
            <a:extLst>
              <a:ext uri="{FF2B5EF4-FFF2-40B4-BE49-F238E27FC236}">
                <a16:creationId xmlns:a16="http://schemas.microsoft.com/office/drawing/2014/main" id="{0A2CD5CA-26BD-E24B-87E4-63F133284CD2}"/>
              </a:ext>
            </a:extLst>
          </p:cNvPr>
          <p:cNvSpPr/>
          <p:nvPr/>
        </p:nvSpPr>
        <p:spPr>
          <a:xfrm>
            <a:off x="152403" y="241582"/>
            <a:ext cx="5243808" cy="1169551"/>
          </a:xfrm>
          <a:prstGeom prst="rect">
            <a:avLst/>
          </a:prstGeom>
        </p:spPr>
        <p:txBody>
          <a:bodyPr wrap="none">
            <a:spAutoFit/>
          </a:bodyPr>
          <a:lstStyle/>
          <a:p>
            <a:pPr>
              <a:spcBef>
                <a:spcPct val="0"/>
              </a:spcBef>
            </a:pPr>
            <a:r>
              <a:rPr lang="en-GB" sz="3500" b="1">
                <a:solidFill>
                  <a:srgbClr val="002060"/>
                </a:solidFill>
              </a:rPr>
              <a:t>Why a Foundation Year?  </a:t>
            </a:r>
          </a:p>
          <a:p>
            <a:pPr eaLnBrk="0" hangingPunct="0">
              <a:spcBef>
                <a:spcPct val="0"/>
              </a:spcBef>
            </a:pPr>
            <a:endParaRPr lang="en-US" altLang="en-US" sz="3500" b="1">
              <a:solidFill>
                <a:schemeClr val="accent1">
                  <a:lumMod val="50000"/>
                </a:schemeClr>
              </a:solidFill>
              <a:latin typeface="Calibri" panose="020F0502020204030204" pitchFamily="34" charset="0"/>
            </a:endParaRPr>
          </a:p>
        </p:txBody>
      </p:sp>
      <p:pic>
        <p:nvPicPr>
          <p:cNvPr id="7" name="Picture 2" descr="Image result for university of leeds logo">
            <a:extLst>
              <a:ext uri="{FF2B5EF4-FFF2-40B4-BE49-F238E27FC236}">
                <a16:creationId xmlns:a16="http://schemas.microsoft.com/office/drawing/2014/main" id="{67B98FEA-2C28-0446-9DDE-8FCB574FE6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140335"/>
            <a:ext cx="2285997" cy="66293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52D1E988-E365-7E45-9D5E-91E76EAFA504}"/>
              </a:ext>
            </a:extLst>
          </p:cNvPr>
          <p:cNvCxnSpPr/>
          <p:nvPr/>
        </p:nvCxnSpPr>
        <p:spPr>
          <a:xfrm flipV="1">
            <a:off x="208159" y="9971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41B5D22-51DB-B134-D905-B6EB02753319}"/>
              </a:ext>
            </a:extLst>
          </p:cNvPr>
          <p:cNvPicPr>
            <a:picLocks noChangeAspect="1"/>
          </p:cNvPicPr>
          <p:nvPr/>
        </p:nvPicPr>
        <p:blipFill>
          <a:blip r:embed="rId4"/>
          <a:stretch>
            <a:fillRect/>
          </a:stretch>
        </p:blipFill>
        <p:spPr>
          <a:xfrm>
            <a:off x="7931056" y="1209674"/>
            <a:ext cx="3645087" cy="5067560"/>
          </a:xfrm>
          <a:prstGeom prst="rect">
            <a:avLst/>
          </a:prstGeom>
        </p:spPr>
      </p:pic>
    </p:spTree>
    <p:extLst>
      <p:ext uri="{BB962C8B-B14F-4D97-AF65-F5344CB8AC3E}">
        <p14:creationId xmlns:p14="http://schemas.microsoft.com/office/powerpoint/2010/main" val="27096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2" y="1410793"/>
            <a:ext cx="8534398" cy="7894469"/>
          </a:xfrm>
          <a:prstGeom prst="rect">
            <a:avLst/>
          </a:prstGeom>
          <a:noFill/>
        </p:spPr>
        <p:txBody>
          <a:bodyPr wrap="square" lIns="91440" tIns="45720" rIns="91440" bIns="45720" rtlCol="0" anchor="t">
            <a:spAutoFit/>
          </a:bodyPr>
          <a:lstStyle/>
          <a:p>
            <a:pPr lvl="0"/>
            <a:r>
              <a:rPr lang="en-GB" sz="3200" b="1" u="sng"/>
              <a:t> Bridging the gap to HE  </a:t>
            </a:r>
            <a:endParaRPr lang="en-GB" sz="2500"/>
          </a:p>
          <a:p>
            <a:endParaRPr lang="en-GB" sz="2500"/>
          </a:p>
          <a:p>
            <a:r>
              <a:rPr lang="en-GB" sz="2500"/>
              <a:t>Foundation Years offer a more gradual, supportive approach to beginning university studies </a:t>
            </a:r>
          </a:p>
          <a:p>
            <a:endParaRPr lang="en-GB" sz="2500"/>
          </a:p>
          <a:p>
            <a:r>
              <a:rPr lang="en-GB" sz="2500"/>
              <a:t>Focus on developing skills &amp; understanding of academic subject area </a:t>
            </a:r>
          </a:p>
          <a:p>
            <a:endParaRPr lang="en-GB" sz="2500"/>
          </a:p>
          <a:p>
            <a:r>
              <a:rPr lang="en-GB" sz="2500">
                <a:latin typeface="Calibri"/>
                <a:ea typeface="Calibri"/>
                <a:cs typeface="Calibri"/>
              </a:rPr>
              <a:t>Foundation years are taught in a context focused on ‘wrap around’ support, such as pastoral support, academic skills and academic personal tutoring. </a:t>
            </a:r>
          </a:p>
          <a:p>
            <a:endParaRPr lang="en-GB" sz="2500">
              <a:latin typeface="Calibri"/>
              <a:ea typeface="Calibri"/>
              <a:cs typeface="Calibri"/>
            </a:endParaRPr>
          </a:p>
          <a:p>
            <a:r>
              <a:rPr lang="en-GB" sz="2500">
                <a:latin typeface="Calibri"/>
                <a:ea typeface="Calibri"/>
                <a:cs typeface="Calibri"/>
              </a:rPr>
              <a:t>Often smaller class sizes than UG degree course </a:t>
            </a:r>
          </a:p>
          <a:p>
            <a:endParaRPr lang="en-GB" sz="2500" b="1"/>
          </a:p>
          <a:p>
            <a:endParaRPr lang="en-GB" sz="2500" b="1"/>
          </a:p>
          <a:p>
            <a:endParaRPr lang="en-GB" sz="2500" b="1"/>
          </a:p>
          <a:p>
            <a:endParaRPr lang="en-GB" sz="2500" b="1"/>
          </a:p>
          <a:p>
            <a:endParaRPr lang="en-GB" sz="2500" b="1"/>
          </a:p>
          <a:p>
            <a:endParaRPr lang="en-GB" sz="2500" b="1"/>
          </a:p>
          <a:p>
            <a:endParaRPr lang="en-GB" sz="2500"/>
          </a:p>
        </p:txBody>
      </p:sp>
      <p:sp>
        <p:nvSpPr>
          <p:cNvPr id="2" name="Rectangle 1">
            <a:extLst>
              <a:ext uri="{FF2B5EF4-FFF2-40B4-BE49-F238E27FC236}">
                <a16:creationId xmlns:a16="http://schemas.microsoft.com/office/drawing/2014/main" id="{0A2CD5CA-26BD-E24B-87E4-63F133284CD2}"/>
              </a:ext>
            </a:extLst>
          </p:cNvPr>
          <p:cNvSpPr/>
          <p:nvPr/>
        </p:nvSpPr>
        <p:spPr>
          <a:xfrm>
            <a:off x="152403" y="347861"/>
            <a:ext cx="5243808" cy="1169551"/>
          </a:xfrm>
          <a:prstGeom prst="rect">
            <a:avLst/>
          </a:prstGeom>
        </p:spPr>
        <p:txBody>
          <a:bodyPr wrap="none">
            <a:spAutoFit/>
          </a:bodyPr>
          <a:lstStyle/>
          <a:p>
            <a:pPr>
              <a:spcBef>
                <a:spcPct val="0"/>
              </a:spcBef>
            </a:pPr>
            <a:r>
              <a:rPr lang="en-GB" sz="3500" b="1">
                <a:solidFill>
                  <a:srgbClr val="002060"/>
                </a:solidFill>
              </a:rPr>
              <a:t>Why a Foundation Year?  </a:t>
            </a:r>
          </a:p>
          <a:p>
            <a:pPr eaLnBrk="0" hangingPunct="0">
              <a:spcBef>
                <a:spcPct val="0"/>
              </a:spcBef>
            </a:pPr>
            <a:endParaRPr lang="en-US" altLang="en-US" sz="3500" b="1">
              <a:solidFill>
                <a:schemeClr val="accent1">
                  <a:lumMod val="50000"/>
                </a:schemeClr>
              </a:solidFill>
              <a:latin typeface="Calibri" panose="020F0502020204030204" pitchFamily="34" charset="0"/>
            </a:endParaRPr>
          </a:p>
        </p:txBody>
      </p:sp>
      <p:pic>
        <p:nvPicPr>
          <p:cNvPr id="7" name="Picture 2" descr="Image result for university of leeds logo">
            <a:extLst>
              <a:ext uri="{FF2B5EF4-FFF2-40B4-BE49-F238E27FC236}">
                <a16:creationId xmlns:a16="http://schemas.microsoft.com/office/drawing/2014/main" id="{67B98FEA-2C28-0446-9DDE-8FCB574FE6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140335"/>
            <a:ext cx="2285997" cy="66293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52D1E988-E365-7E45-9D5E-91E76EAFA504}"/>
              </a:ext>
            </a:extLst>
          </p:cNvPr>
          <p:cNvCxnSpPr/>
          <p:nvPr/>
        </p:nvCxnSpPr>
        <p:spPr>
          <a:xfrm flipV="1">
            <a:off x="208159" y="997144"/>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person sitting in a chair with a person in the background&#10;&#10;AI-generated content may be incorrect.">
            <a:extLst>
              <a:ext uri="{FF2B5EF4-FFF2-40B4-BE49-F238E27FC236}">
                <a16:creationId xmlns:a16="http://schemas.microsoft.com/office/drawing/2014/main" id="{9CBD2728-C0FE-9440-82A7-037D25E231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9083" y="997144"/>
            <a:ext cx="3570514" cy="5355771"/>
          </a:xfrm>
          <a:prstGeom prst="rect">
            <a:avLst/>
          </a:prstGeom>
        </p:spPr>
      </p:pic>
    </p:spTree>
    <p:extLst>
      <p:ext uri="{BB962C8B-B14F-4D97-AF65-F5344CB8AC3E}">
        <p14:creationId xmlns:p14="http://schemas.microsoft.com/office/powerpoint/2010/main" val="4062080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133626" y="1470027"/>
            <a:ext cx="5465563" cy="646331"/>
          </a:xfrm>
          <a:prstGeom prst="rect">
            <a:avLst/>
          </a:prstGeom>
          <a:noFill/>
        </p:spPr>
        <p:txBody>
          <a:bodyPr wrap="square" rtlCol="0">
            <a:spAutoFit/>
          </a:bodyPr>
          <a:lstStyle/>
          <a:p>
            <a:br>
              <a:rPr lang="en-GB" sz="2400"/>
            </a:br>
            <a:endParaRPr lang="en-GB" sz="1200"/>
          </a:p>
        </p:txBody>
      </p:sp>
      <p:sp>
        <p:nvSpPr>
          <p:cNvPr id="2" name="Rectangle 1">
            <a:extLst>
              <a:ext uri="{FF2B5EF4-FFF2-40B4-BE49-F238E27FC236}">
                <a16:creationId xmlns:a16="http://schemas.microsoft.com/office/drawing/2014/main" id="{052A4C5C-DBEE-1240-88DD-883C3F31873C}"/>
              </a:ext>
            </a:extLst>
          </p:cNvPr>
          <p:cNvSpPr/>
          <p:nvPr/>
        </p:nvSpPr>
        <p:spPr>
          <a:xfrm>
            <a:off x="433913" y="647249"/>
            <a:ext cx="7278649" cy="2508379"/>
          </a:xfrm>
          <a:prstGeom prst="rect">
            <a:avLst/>
          </a:prstGeom>
        </p:spPr>
        <p:txBody>
          <a:bodyPr wrap="square" lIns="91440" tIns="45720" rIns="91440" bIns="45720" anchor="t">
            <a:spAutoFit/>
          </a:bodyPr>
          <a:lstStyle/>
          <a:p>
            <a:endParaRPr lang="en-GB">
              <a:solidFill>
                <a:srgbClr val="485D65"/>
              </a:solidFill>
            </a:endParaRPr>
          </a:p>
          <a:p>
            <a:pPr marL="285750" indent="-285750">
              <a:buFont typeface="Arial" panose="020B0604020202020204" pitchFamily="34" charset="0"/>
              <a:buChar char="•"/>
            </a:pPr>
            <a:endParaRPr lang="en-GB" sz="2500">
              <a:solidFill>
                <a:srgbClr val="485D65"/>
              </a:solidFill>
            </a:endParaRPr>
          </a:p>
          <a:p>
            <a:endParaRPr lang="en-GB" sz="2000"/>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a:p>
            <a:endParaRPr lang="en-GB"/>
          </a:p>
          <a:p>
            <a:endParaRPr lang="en-GB">
              <a:solidFill>
                <a:srgbClr val="485D65"/>
              </a:solidFill>
              <a:latin typeface="Source Sans Pro" panose="020B0503030403020204" pitchFamily="34" charset="0"/>
            </a:endParaRPr>
          </a:p>
          <a:p>
            <a:endParaRPr lang="en-GB">
              <a:solidFill>
                <a:srgbClr val="485D65"/>
              </a:solidFill>
              <a:latin typeface="Source Sans Pro" panose="020B0503030403020204" pitchFamily="34" charset="0"/>
            </a:endParaRPr>
          </a:p>
        </p:txBody>
      </p:sp>
      <p:sp>
        <p:nvSpPr>
          <p:cNvPr id="3" name="Rectangle 2">
            <a:extLst>
              <a:ext uri="{FF2B5EF4-FFF2-40B4-BE49-F238E27FC236}">
                <a16:creationId xmlns:a16="http://schemas.microsoft.com/office/drawing/2014/main" id="{324A974B-4D66-C440-B3A1-9EA4EBEA89DB}"/>
              </a:ext>
            </a:extLst>
          </p:cNvPr>
          <p:cNvSpPr/>
          <p:nvPr/>
        </p:nvSpPr>
        <p:spPr>
          <a:xfrm>
            <a:off x="309422" y="331778"/>
            <a:ext cx="5996853" cy="630942"/>
          </a:xfrm>
          <a:prstGeom prst="rect">
            <a:avLst/>
          </a:prstGeom>
        </p:spPr>
        <p:txBody>
          <a:bodyPr wrap="square">
            <a:spAutoFit/>
          </a:bodyPr>
          <a:lstStyle/>
          <a:p>
            <a:r>
              <a:rPr lang="en-GB" sz="3500" b="1">
                <a:solidFill>
                  <a:srgbClr val="002060"/>
                </a:solidFill>
              </a:rPr>
              <a:t>Foundation</a:t>
            </a:r>
            <a:r>
              <a:rPr lang="en-GB" sz="3500" b="1"/>
              <a:t> </a:t>
            </a:r>
            <a:r>
              <a:rPr lang="en-GB" sz="3500" b="1">
                <a:solidFill>
                  <a:srgbClr val="002060"/>
                </a:solidFill>
              </a:rPr>
              <a:t>Years </a:t>
            </a:r>
          </a:p>
        </p:txBody>
      </p:sp>
      <p:pic>
        <p:nvPicPr>
          <p:cNvPr id="12" name="Picture 2" descr="Image result for university of leeds logo">
            <a:extLst>
              <a:ext uri="{FF2B5EF4-FFF2-40B4-BE49-F238E27FC236}">
                <a16:creationId xmlns:a16="http://schemas.microsoft.com/office/drawing/2014/main" id="{1E508B11-A7EB-7945-8F0E-6D2C2B6661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140335"/>
            <a:ext cx="2285997" cy="66293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1D699EC0-9314-BA40-A833-2A9378C3545C}"/>
              </a:ext>
            </a:extLst>
          </p:cNvPr>
          <p:cNvCxnSpPr/>
          <p:nvPr/>
        </p:nvCxnSpPr>
        <p:spPr>
          <a:xfrm flipV="1">
            <a:off x="152403" y="1086353"/>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8C4415C-20FF-E733-6A10-A4025246DC93}"/>
              </a:ext>
            </a:extLst>
          </p:cNvPr>
          <p:cNvSpPr txBox="1"/>
          <p:nvPr/>
        </p:nvSpPr>
        <p:spPr>
          <a:xfrm>
            <a:off x="147446" y="962720"/>
            <a:ext cx="7851581" cy="6140142"/>
          </a:xfrm>
          <a:prstGeom prst="rect">
            <a:avLst/>
          </a:prstGeom>
          <a:noFill/>
        </p:spPr>
        <p:txBody>
          <a:bodyPr wrap="square">
            <a:spAutoFit/>
          </a:bodyPr>
          <a:lstStyle/>
          <a:p>
            <a:pPr marL="342900" indent="-342900">
              <a:buFont typeface="Arial" panose="020B0604020202020204" pitchFamily="34" charset="0"/>
              <a:buChar char="•"/>
            </a:pPr>
            <a:endParaRPr lang="en-GB" sz="2300">
              <a:ea typeface="Source Sans Pro"/>
            </a:endParaRPr>
          </a:p>
          <a:p>
            <a:pPr marL="342900" indent="-342900">
              <a:buFont typeface="Arial" panose="020B0604020202020204" pitchFamily="34" charset="0"/>
              <a:buChar char="•"/>
            </a:pPr>
            <a:r>
              <a:rPr lang="en-GB" sz="2300"/>
              <a:t>Qualification entry requirements for Foundation Years generally are lower than direct entry and a wide range of qualifications are accepted. </a:t>
            </a:r>
          </a:p>
          <a:p>
            <a:pPr marL="342900" indent="-342900">
              <a:buFont typeface="Arial" panose="020B0604020202020204" pitchFamily="34" charset="0"/>
              <a:buChar char="•"/>
            </a:pPr>
            <a:endParaRPr lang="en-GB" sz="2300"/>
          </a:p>
          <a:p>
            <a:pPr marL="342900" indent="-342900">
              <a:buFont typeface="Arial" panose="020B0604020202020204" pitchFamily="34" charset="0"/>
              <a:buChar char="•"/>
            </a:pPr>
            <a:r>
              <a:rPr lang="en-GB" sz="2400"/>
              <a:t>Foundation Years typically </a:t>
            </a:r>
            <a:r>
              <a:rPr lang="en-GB" sz="2400" b="1"/>
              <a:t>are Level 0 of an integrated degree programme</a:t>
            </a:r>
          </a:p>
          <a:p>
            <a:endParaRPr lang="en-GB" sz="2300" b="1"/>
          </a:p>
          <a:p>
            <a:pPr marL="342900" indent="-342900">
              <a:buFont typeface="Arial" panose="020B0604020202020204" pitchFamily="34" charset="0"/>
              <a:buChar char="•"/>
            </a:pPr>
            <a:r>
              <a:rPr lang="en-GB" sz="2300"/>
              <a:t>Progression directly onto chosen degree upon successful completion of your Foundation Year – no need to re-apply via UCAS.</a:t>
            </a:r>
          </a:p>
          <a:p>
            <a:pPr marL="342900" indent="-342900">
              <a:buFont typeface="Arial" panose="020B0604020202020204" pitchFamily="34" charset="0"/>
              <a:buChar char="•"/>
            </a:pPr>
            <a:endParaRPr lang="en-GB" sz="2300"/>
          </a:p>
          <a:p>
            <a:pPr marL="342900" indent="-342900">
              <a:buFont typeface="Arial" panose="020B0604020202020204" pitchFamily="34" charset="0"/>
              <a:buChar char="•"/>
            </a:pPr>
            <a:r>
              <a:rPr lang="en-GB" sz="2300"/>
              <a:t>Foundation Years provide a university learning experience from Level 0 onwards, as well as a supportive environment for settling into university study. Learners move into their future degree via a progression process. </a:t>
            </a:r>
          </a:p>
          <a:p>
            <a:pPr marL="342900" indent="-342900">
              <a:buFont typeface="Arial" panose="020B0604020202020204" pitchFamily="34" charset="0"/>
              <a:buChar char="•"/>
            </a:pPr>
            <a:endParaRPr lang="en-GB" sz="2300"/>
          </a:p>
        </p:txBody>
      </p:sp>
      <p:pic>
        <p:nvPicPr>
          <p:cNvPr id="15" name="Picture 14" descr="A person sitting at a desk with a computer&#10;&#10;AI-generated content may be incorrect.">
            <a:extLst>
              <a:ext uri="{FF2B5EF4-FFF2-40B4-BE49-F238E27FC236}">
                <a16:creationId xmlns:a16="http://schemas.microsoft.com/office/drawing/2014/main" id="{BB015804-9B10-6BA0-8906-E495EC4F87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6533" y="1086353"/>
            <a:ext cx="3613576" cy="5420363"/>
          </a:xfrm>
          <a:prstGeom prst="rect">
            <a:avLst/>
          </a:prstGeom>
        </p:spPr>
      </p:pic>
    </p:spTree>
    <p:extLst>
      <p:ext uri="{BB962C8B-B14F-4D97-AF65-F5344CB8AC3E}">
        <p14:creationId xmlns:p14="http://schemas.microsoft.com/office/powerpoint/2010/main" val="131916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university of leeds logo">
            <a:extLst>
              <a:ext uri="{FF2B5EF4-FFF2-40B4-BE49-F238E27FC236}">
                <a16:creationId xmlns:a16="http://schemas.microsoft.com/office/drawing/2014/main" id="{184ED111-A491-9B49-A18F-924F66888A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140335"/>
            <a:ext cx="2285997" cy="6629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extBox 10">
            <a:extLst>
              <a:ext uri="{FF2B5EF4-FFF2-40B4-BE49-F238E27FC236}">
                <a16:creationId xmlns:a16="http://schemas.microsoft.com/office/drawing/2014/main" id="{36154DCF-086C-245A-C812-EAC802BB8F63}"/>
              </a:ext>
            </a:extLst>
          </p:cNvPr>
          <p:cNvGraphicFramePr/>
          <p:nvPr>
            <p:extLst>
              <p:ext uri="{D42A27DB-BD31-4B8C-83A1-F6EECF244321}">
                <p14:modId xmlns:p14="http://schemas.microsoft.com/office/powerpoint/2010/main" val="1508571351"/>
              </p:ext>
            </p:extLst>
          </p:nvPr>
        </p:nvGraphicFramePr>
        <p:xfrm>
          <a:off x="383990" y="1473672"/>
          <a:ext cx="10704424" cy="52439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3" name="Straight Connector 2">
            <a:extLst>
              <a:ext uri="{FF2B5EF4-FFF2-40B4-BE49-F238E27FC236}">
                <a16:creationId xmlns:a16="http://schemas.microsoft.com/office/drawing/2014/main" id="{AF2EDB95-B7BA-974C-322B-550A2C079658}"/>
              </a:ext>
            </a:extLst>
          </p:cNvPr>
          <p:cNvCxnSpPr/>
          <p:nvPr/>
        </p:nvCxnSpPr>
        <p:spPr>
          <a:xfrm flipV="1">
            <a:off x="152403" y="1086353"/>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64125DA-A3F8-7AC4-B942-4D48E4EA0326}"/>
              </a:ext>
            </a:extLst>
          </p:cNvPr>
          <p:cNvSpPr txBox="1"/>
          <p:nvPr/>
        </p:nvSpPr>
        <p:spPr>
          <a:xfrm>
            <a:off x="152402" y="429641"/>
            <a:ext cx="9052558" cy="630942"/>
          </a:xfrm>
          <a:prstGeom prst="rect">
            <a:avLst/>
          </a:prstGeom>
          <a:noFill/>
        </p:spPr>
        <p:txBody>
          <a:bodyPr wrap="square">
            <a:spAutoFit/>
          </a:bodyPr>
          <a:lstStyle/>
          <a:p>
            <a:r>
              <a:rPr lang="en-GB" sz="3500" b="1">
                <a:solidFill>
                  <a:srgbClr val="002060"/>
                </a:solidFill>
              </a:rPr>
              <a:t>Foundation Years at University of  Leeds </a:t>
            </a:r>
          </a:p>
        </p:txBody>
      </p:sp>
    </p:spTree>
    <p:extLst>
      <p:ext uri="{BB962C8B-B14F-4D97-AF65-F5344CB8AC3E}">
        <p14:creationId xmlns:p14="http://schemas.microsoft.com/office/powerpoint/2010/main" val="294002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university of leeds logo">
            <a:extLst>
              <a:ext uri="{FF2B5EF4-FFF2-40B4-BE49-F238E27FC236}">
                <a16:creationId xmlns:a16="http://schemas.microsoft.com/office/drawing/2014/main" id="{184ED111-A491-9B49-A18F-924F66888A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600" y="140335"/>
            <a:ext cx="2285997" cy="6629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extBox 10">
            <a:extLst>
              <a:ext uri="{FF2B5EF4-FFF2-40B4-BE49-F238E27FC236}">
                <a16:creationId xmlns:a16="http://schemas.microsoft.com/office/drawing/2014/main" id="{36154DCF-086C-245A-C812-EAC802BB8F63}"/>
              </a:ext>
            </a:extLst>
          </p:cNvPr>
          <p:cNvGraphicFramePr/>
          <p:nvPr/>
        </p:nvGraphicFramePr>
        <p:xfrm>
          <a:off x="383990" y="1473672"/>
          <a:ext cx="10704424" cy="52439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3" name="Straight Connector 2">
            <a:extLst>
              <a:ext uri="{FF2B5EF4-FFF2-40B4-BE49-F238E27FC236}">
                <a16:creationId xmlns:a16="http://schemas.microsoft.com/office/drawing/2014/main" id="{AF2EDB95-B7BA-974C-322B-550A2C079658}"/>
              </a:ext>
            </a:extLst>
          </p:cNvPr>
          <p:cNvCxnSpPr/>
          <p:nvPr/>
        </p:nvCxnSpPr>
        <p:spPr>
          <a:xfrm flipV="1">
            <a:off x="152403" y="1086353"/>
            <a:ext cx="75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64125DA-A3F8-7AC4-B942-4D48E4EA0326}"/>
              </a:ext>
            </a:extLst>
          </p:cNvPr>
          <p:cNvSpPr txBox="1"/>
          <p:nvPr/>
        </p:nvSpPr>
        <p:spPr>
          <a:xfrm>
            <a:off x="152402" y="429641"/>
            <a:ext cx="9052558" cy="630942"/>
          </a:xfrm>
          <a:prstGeom prst="rect">
            <a:avLst/>
          </a:prstGeom>
          <a:noFill/>
        </p:spPr>
        <p:txBody>
          <a:bodyPr wrap="square">
            <a:spAutoFit/>
          </a:bodyPr>
          <a:lstStyle/>
          <a:p>
            <a:r>
              <a:rPr lang="en-GB" sz="3500" b="1">
                <a:solidFill>
                  <a:srgbClr val="002060"/>
                </a:solidFill>
              </a:rPr>
              <a:t>Foundation Years at University of  Leeds </a:t>
            </a:r>
          </a:p>
        </p:txBody>
      </p:sp>
    </p:spTree>
    <p:extLst>
      <p:ext uri="{BB962C8B-B14F-4D97-AF65-F5344CB8AC3E}">
        <p14:creationId xmlns:p14="http://schemas.microsoft.com/office/powerpoint/2010/main" val="2939158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98C8B9A448ED408962AD8E4836D33A" ma:contentTypeVersion="29" ma:contentTypeDescription="Create a new document." ma:contentTypeScope="" ma:versionID="39dd240dc32bb360a9c79d09ae7c9d71">
  <xsd:schema xmlns:xsd="http://www.w3.org/2001/XMLSchema" xmlns:xs="http://www.w3.org/2001/XMLSchema" xmlns:p="http://schemas.microsoft.com/office/2006/metadata/properties" xmlns:ns2="00af06db-1fde-47ea-af64-a11c9906b03d" xmlns:ns3="955c6b25-4ad0-4caa-bbc9-9d37c34c8783" targetNamespace="http://schemas.microsoft.com/office/2006/metadata/properties" ma:root="true" ma:fieldsID="40680c30bcc29e10a22dac4799105055" ns2:_="" ns3:_="">
    <xsd:import namespace="00af06db-1fde-47ea-af64-a11c9906b03d"/>
    <xsd:import namespace="955c6b25-4ad0-4caa-bbc9-9d37c34c87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Read" minOccurs="0"/>
                <xsd:element ref="ns2:MediaLengthInSeconds" minOccurs="0"/>
                <xsd:element ref="ns2:lcf76f155ced4ddcb4097134ff3c332f" minOccurs="0"/>
                <xsd:element ref="ns3:TaxCatchAll" minOccurs="0"/>
                <xsd:element ref="ns2:_Flow_SignoffStatus" minOccurs="0"/>
                <xsd:element ref="ns2:Thumbnail" minOccurs="0"/>
                <xsd:element ref="ns2:Notes" minOccurs="0"/>
                <xsd:element ref="ns2:PreviewImage" minOccurs="0"/>
                <xsd:element ref="ns2:Shortcutlinkstofilelocations" minOccurs="0"/>
                <xsd:element ref="ns2:MediaServiceObjectDetectorVersions" minOccurs="0"/>
                <xsd:element ref="ns2:MediaServiceSearchProperties" minOccurs="0"/>
                <xsd:element ref="ns2:Info"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f06db-1fde-47ea-af64-a11c9906b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Read" ma:index="20" nillable="true" ma:displayName="Read?" ma:default="1" ma:format="Dropdown" ma:internalName="Read">
      <xsd:simpleType>
        <xsd:restriction base="dms:Boolea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3a19cb6-1b10-4512-a12b-f76e45842a2d" ma:termSetId="09814cd3-568e-fe90-9814-8d621ff8fb84" ma:anchorId="fba54fb3-c3e1-fe81-a776-ca4b69148c4d" ma:open="true" ma:isKeyword="false">
      <xsd:complexType>
        <xsd:sequence>
          <xsd:element ref="pc:Terms" minOccurs="0" maxOccurs="1"/>
        </xsd:sequence>
      </xsd:complexType>
    </xsd:element>
    <xsd:element name="_Flow_SignoffStatus" ma:index="25" nillable="true" ma:displayName="Sign-off status" ma:internalName="Sign_x002d_off_x0020_status">
      <xsd:simpleType>
        <xsd:restriction base="dms:Text"/>
      </xsd:simpleType>
    </xsd:element>
    <xsd:element name="Thumbnail" ma:index="26" nillable="true" ma:displayName="Thumbnail" ma:format="Thumbnail" ma:internalName="Thumbnail">
      <xsd:simpleType>
        <xsd:restriction base="dms:Unknown"/>
      </xsd:simpleType>
    </xsd:element>
    <xsd:element name="Notes" ma:index="27" nillable="true" ma:displayName="Notes" ma:format="Dropdown" ma:internalName="Notes">
      <xsd:simpleType>
        <xsd:restriction base="dms:Text">
          <xsd:maxLength value="255"/>
        </xsd:restriction>
      </xsd:simpleType>
    </xsd:element>
    <xsd:element name="PreviewImage" ma:index="28" nillable="true" ma:displayName="Preview Image" ma:format="Thumbnail" ma:internalName="PreviewImage">
      <xsd:simpleType>
        <xsd:restriction base="dms:Unknown"/>
      </xsd:simpleType>
    </xsd:element>
    <xsd:element name="Shortcutlinkstofilelocations" ma:index="29" nillable="true" ma:displayName="Links" ma:format="Hyperlink" ma:internalName="Shortcutlinkstofilelocation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Info" ma:index="32" nillable="true" ma:displayName="Info" ma:format="Dropdown" ma:internalName="Info">
      <xsd:simpleType>
        <xsd:restriction base="dms:Text">
          <xsd:maxLength value="255"/>
        </xsd:restriction>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5c6b25-4ad0-4caa-bbc9-9d37c34c87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5d8534f-7107-432b-bc04-b088ea7f1448}" ma:internalName="TaxCatchAll" ma:showField="CatchAllData" ma:web="955c6b25-4ad0-4caa-bbc9-9d37c34c87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0af06db-1fde-47ea-af64-a11c9906b03d">
      <Terms xmlns="http://schemas.microsoft.com/office/infopath/2007/PartnerControls"/>
    </lcf76f155ced4ddcb4097134ff3c332f>
    <Thumbnail xmlns="00af06db-1fde-47ea-af64-a11c9906b03d" xsi:nil="true"/>
    <Shortcutlinkstofilelocations xmlns="00af06db-1fde-47ea-af64-a11c9906b03d">
      <Url xsi:nil="true"/>
      <Description xsi:nil="true"/>
    </Shortcutlinkstofilelocations>
    <Read xmlns="00af06db-1fde-47ea-af64-a11c9906b03d">true</Read>
    <_Flow_SignoffStatus xmlns="00af06db-1fde-47ea-af64-a11c9906b03d" xsi:nil="true"/>
    <TaxCatchAll xmlns="955c6b25-4ad0-4caa-bbc9-9d37c34c8783" xsi:nil="true"/>
    <Info xmlns="00af06db-1fde-47ea-af64-a11c9906b03d" xsi:nil="true"/>
    <Notes xmlns="00af06db-1fde-47ea-af64-a11c9906b03d" xsi:nil="true"/>
    <PreviewImage xmlns="00af06db-1fde-47ea-af64-a11c9906b03d" xsi:nil="true"/>
  </documentManagement>
</p:properties>
</file>

<file path=customXml/itemProps1.xml><?xml version="1.0" encoding="utf-8"?>
<ds:datastoreItem xmlns:ds="http://schemas.openxmlformats.org/officeDocument/2006/customXml" ds:itemID="{A2321DE7-D1D6-46A9-98A5-2350AC6711FA}">
  <ds:schemaRefs>
    <ds:schemaRef ds:uri="http://schemas.microsoft.com/sharepoint/v3/contenttype/forms"/>
  </ds:schemaRefs>
</ds:datastoreItem>
</file>

<file path=customXml/itemProps2.xml><?xml version="1.0" encoding="utf-8"?>
<ds:datastoreItem xmlns:ds="http://schemas.openxmlformats.org/officeDocument/2006/customXml" ds:itemID="{3BA4C6E8-5124-4101-9263-A7EF0D90639B}">
  <ds:schemaRefs>
    <ds:schemaRef ds:uri="00af06db-1fde-47ea-af64-a11c9906b03d"/>
    <ds:schemaRef ds:uri="955c6b25-4ad0-4caa-bbc9-9d37c34c87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39E24B9-E0E8-4F03-A080-7DE7C4C6F53D}">
  <ds:schemaRefs>
    <ds:schemaRef ds:uri="00af06db-1fde-47ea-af64-a11c9906b03d"/>
    <ds:schemaRef ds:uri="955c6b25-4ad0-4caa-bbc9-9d37c34c87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14</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What is a foundation Year?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Lees</dc:creator>
  <cp:revision>1</cp:revision>
  <dcterms:created xsi:type="dcterms:W3CDTF">2025-06-26T12:59:39Z</dcterms:created>
  <dcterms:modified xsi:type="dcterms:W3CDTF">2025-07-01T11:01:55Z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0x0101004C98C8B9A448ED408962AD8E4836D33A</vt:lpwstr>
  </property>
  <property fmtid="{D5CDD505-2E9C-101B-9397-08002B2CF9AE}" pid="3" name="MediaServiceImageTags">
    <vt:lpwstr/>
  </property>
</Properties>
</file>